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notesSlides/notesSlide22.xml" ContentType="application/vnd.openxmlformats-officedocument.presentationml.notesSlide+xml"/>
  <Override PartName="/ppt/tags/tag33.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notesSlides/notesSlide24.xml" ContentType="application/vnd.openxmlformats-officedocument.presentationml.notesSlide+xml"/>
  <Override PartName="/ppt/tags/tag35.xml" ContentType="application/vnd.openxmlformats-officedocument.presentationml.tags+xml"/>
  <Override PartName="/ppt/notesSlides/notesSlide25.xml" ContentType="application/vnd.openxmlformats-officedocument.presentationml.notesSlide+xml"/>
  <Override PartName="/ppt/tags/tag36.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2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8.xml" ContentType="application/vnd.openxmlformats-officedocument.presentationml.notesSlide+xml"/>
  <Override PartName="/ppt/tags/tag40.xml" ContentType="application/vnd.openxmlformats-officedocument.presentationml.tags+xml"/>
  <Override PartName="/ppt/notesSlides/notesSlide29.xml" ContentType="application/vnd.openxmlformats-officedocument.presentationml.notesSlide+xml"/>
  <Override PartName="/ppt/tags/tag41.xml" ContentType="application/vnd.openxmlformats-officedocument.presentationml.tags+xml"/>
  <Override PartName="/ppt/notesSlides/notesSlide30.xml" ContentType="application/vnd.openxmlformats-officedocument.presentationml.notesSlide+xml"/>
  <Override PartName="/ppt/tags/tag42.xml" ContentType="application/vnd.openxmlformats-officedocument.presentationml.tags+xml"/>
  <Override PartName="/ppt/notesSlides/notesSlide31.xml" ContentType="application/vnd.openxmlformats-officedocument.presentationml.notesSlide+xml"/>
  <Override PartName="/ppt/tags/tag43.xml" ContentType="application/vnd.openxmlformats-officedocument.presentationml.tags+xml"/>
  <Override PartName="/ppt/notesSlides/notesSlide32.xml" ContentType="application/vnd.openxmlformats-officedocument.presentationml.notesSlide+xml"/>
  <Override PartName="/ppt/tags/tag44.xml" ContentType="application/vnd.openxmlformats-officedocument.presentationml.tags+xml"/>
  <Override PartName="/ppt/notesSlides/notesSlide33.xml" ContentType="application/vnd.openxmlformats-officedocument.presentationml.notesSlide+xml"/>
  <Override PartName="/ppt/tags/tag45.xml" ContentType="application/vnd.openxmlformats-officedocument.presentationml.tags+xml"/>
  <Override PartName="/ppt/notesSlides/notesSlide3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78" r:id="rId3"/>
    <p:sldId id="279" r:id="rId4"/>
    <p:sldId id="280" r:id="rId5"/>
    <p:sldId id="281" r:id="rId6"/>
    <p:sldId id="282" r:id="rId7"/>
    <p:sldId id="283" r:id="rId8"/>
    <p:sldId id="331" r:id="rId9"/>
    <p:sldId id="277" r:id="rId10"/>
    <p:sldId id="285" r:id="rId11"/>
    <p:sldId id="284" r:id="rId12"/>
    <p:sldId id="286" r:id="rId13"/>
    <p:sldId id="287" r:id="rId14"/>
    <p:sldId id="288" r:id="rId15"/>
    <p:sldId id="332" r:id="rId16"/>
    <p:sldId id="289" r:id="rId17"/>
    <p:sldId id="290" r:id="rId18"/>
    <p:sldId id="291" r:id="rId19"/>
    <p:sldId id="292" r:id="rId20"/>
    <p:sldId id="293" r:id="rId21"/>
    <p:sldId id="294" r:id="rId22"/>
    <p:sldId id="295" r:id="rId23"/>
    <p:sldId id="296" r:id="rId24"/>
    <p:sldId id="330" r:id="rId25"/>
    <p:sldId id="326" r:id="rId26"/>
    <p:sldId id="327" r:id="rId27"/>
    <p:sldId id="328" r:id="rId28"/>
    <p:sldId id="329" r:id="rId29"/>
    <p:sldId id="298" r:id="rId30"/>
    <p:sldId id="299" r:id="rId31"/>
    <p:sldId id="300" r:id="rId32"/>
    <p:sldId id="301" r:id="rId33"/>
    <p:sldId id="302" r:id="rId34"/>
    <p:sldId id="303" r:id="rId35"/>
    <p:sldId id="304" r:id="rId36"/>
    <p:sldId id="305" r:id="rId37"/>
    <p:sldId id="306" r:id="rId38"/>
    <p:sldId id="307" r:id="rId39"/>
    <p:sldId id="308" r:id="rId40"/>
    <p:sldId id="321" r:id="rId41"/>
    <p:sldId id="317" r:id="rId42"/>
    <p:sldId id="318" r:id="rId43"/>
    <p:sldId id="311" r:id="rId44"/>
    <p:sldId id="320" r:id="rId45"/>
    <p:sldId id="322" r:id="rId46"/>
    <p:sldId id="323" r:id="rId47"/>
    <p:sldId id="324" r:id="rId48"/>
    <p:sldId id="325" r:id="rId49"/>
  </p:sldIdLst>
  <p:sldSz cx="9144000" cy="6858000" type="screen4x3"/>
  <p:notesSz cx="6858000" cy="9144000"/>
  <p:custDataLst>
    <p:tags r:id="rId51"/>
  </p:custDataLst>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FFD9"/>
    <a:srgbClr val="FFFFE5"/>
    <a:srgbClr val="FF00FF"/>
    <a:srgbClr val="CCCCFF"/>
    <a:srgbClr val="FFCCFF"/>
    <a:srgbClr val="CCFFFF"/>
    <a:srgbClr val="33CC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075" autoAdjust="0"/>
  </p:normalViewPr>
  <p:slideViewPr>
    <p:cSldViewPr>
      <p:cViewPr varScale="1">
        <p:scale>
          <a:sx n="74" d="100"/>
          <a:sy n="74" d="100"/>
        </p:scale>
        <p:origin x="1164" y="66"/>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1226086-AB78-4A19-89CB-2B36F8FBBA1C}" type="datetimeFigureOut">
              <a:rPr lang="en-US"/>
              <a:pPr>
                <a:defRPr/>
              </a:pPr>
              <a:t>8/29/2017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9859C9C-CBE3-4E88-8B93-5A0B0D9C28FE}" type="slidenum">
              <a:rPr lang="en-US"/>
              <a:pPr>
                <a:defRPr/>
              </a:pPr>
              <a:t>‹#›</a:t>
            </a:fld>
            <a:endParaRPr lang="en-US"/>
          </a:p>
        </p:txBody>
      </p:sp>
    </p:spTree>
    <p:extLst>
      <p:ext uri="{BB962C8B-B14F-4D97-AF65-F5344CB8AC3E}">
        <p14:creationId xmlns:p14="http://schemas.microsoft.com/office/powerpoint/2010/main" val="4113392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EC20E35B-418E-4918-9986-D4E39612F0AA}" type="datetime3">
              <a:rPr lang="en-AU" altLang="zh-CN"/>
              <a:pPr/>
              <a:t>29 August,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3 — Arithmetic for Computers</a:t>
            </a:r>
          </a:p>
        </p:txBody>
      </p:sp>
      <p:sp>
        <p:nvSpPr>
          <p:cNvPr id="7" name="Rectangle 7"/>
          <p:cNvSpPr>
            <a:spLocks noGrp="1" noChangeArrowheads="1"/>
          </p:cNvSpPr>
          <p:nvPr>
            <p:ph type="sldNum" sz="quarter" idx="5"/>
          </p:nvPr>
        </p:nvSpPr>
        <p:spPr>
          <a:ln/>
        </p:spPr>
        <p:txBody>
          <a:bodyPr/>
          <a:lstStyle/>
          <a:p>
            <a:fld id="{3A03D97D-A2B4-4B04-BC86-58F083ABBCF8}" type="slidenum">
              <a:rPr lang="en-AU" altLang="zh-CN"/>
              <a:pPr/>
              <a:t>1</a:t>
            </a:fld>
            <a:endParaRPr lang="en-AU"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63873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400" b="1">
                <a:solidFill>
                  <a:schemeClr val="accent2"/>
                </a:solidFill>
                <a:latin typeface="Arial" panose="020B0604020202020204" pitchFamily="34" charset="0"/>
              </a:defRPr>
            </a:lvl1pPr>
            <a:lvl2pPr marL="742950" indent="-285750" defTabSz="928688">
              <a:defRPr sz="1400" b="1">
                <a:solidFill>
                  <a:schemeClr val="accent2"/>
                </a:solidFill>
                <a:latin typeface="Arial" panose="020B0604020202020204" pitchFamily="34" charset="0"/>
              </a:defRPr>
            </a:lvl2pPr>
            <a:lvl3pPr marL="1143000" indent="-228600" defTabSz="928688">
              <a:defRPr sz="1400" b="1">
                <a:solidFill>
                  <a:schemeClr val="accent2"/>
                </a:solidFill>
                <a:latin typeface="Arial" panose="020B0604020202020204" pitchFamily="34" charset="0"/>
              </a:defRPr>
            </a:lvl3pPr>
            <a:lvl4pPr marL="1600200" indent="-228600" defTabSz="928688">
              <a:defRPr sz="1400" b="1">
                <a:solidFill>
                  <a:schemeClr val="accent2"/>
                </a:solidFill>
                <a:latin typeface="Arial" panose="020B0604020202020204" pitchFamily="34" charset="0"/>
              </a:defRPr>
            </a:lvl4pPr>
            <a:lvl5pPr marL="2057400" indent="-228600" defTabSz="928688">
              <a:defRPr sz="1400" b="1">
                <a:solidFill>
                  <a:schemeClr val="accent2"/>
                </a:solidFill>
                <a:latin typeface="Arial" panose="020B0604020202020204" pitchFamily="34" charset="0"/>
              </a:defRPr>
            </a:lvl5pPr>
            <a:lvl6pPr marL="2514600" indent="-228600" defTabSz="928688" eaLnBrk="0" fontAlgn="base" hangingPunct="0">
              <a:spcBef>
                <a:spcPct val="0"/>
              </a:spcBef>
              <a:spcAft>
                <a:spcPct val="0"/>
              </a:spcAft>
              <a:defRPr sz="1400" b="1">
                <a:solidFill>
                  <a:schemeClr val="accent2"/>
                </a:solidFill>
                <a:latin typeface="Arial" panose="020B0604020202020204" pitchFamily="34" charset="0"/>
              </a:defRPr>
            </a:lvl6pPr>
            <a:lvl7pPr marL="2971800" indent="-228600" defTabSz="928688" eaLnBrk="0" fontAlgn="base" hangingPunct="0">
              <a:spcBef>
                <a:spcPct val="0"/>
              </a:spcBef>
              <a:spcAft>
                <a:spcPct val="0"/>
              </a:spcAft>
              <a:defRPr sz="1400" b="1">
                <a:solidFill>
                  <a:schemeClr val="accent2"/>
                </a:solidFill>
                <a:latin typeface="Arial" panose="020B0604020202020204" pitchFamily="34" charset="0"/>
              </a:defRPr>
            </a:lvl7pPr>
            <a:lvl8pPr marL="3429000" indent="-228600" defTabSz="928688" eaLnBrk="0" fontAlgn="base" hangingPunct="0">
              <a:spcBef>
                <a:spcPct val="0"/>
              </a:spcBef>
              <a:spcAft>
                <a:spcPct val="0"/>
              </a:spcAft>
              <a:defRPr sz="1400" b="1">
                <a:solidFill>
                  <a:schemeClr val="accent2"/>
                </a:solidFill>
                <a:latin typeface="Arial" panose="020B0604020202020204" pitchFamily="34" charset="0"/>
              </a:defRPr>
            </a:lvl8pPr>
            <a:lvl9pPr marL="3886200" indent="-228600" defTabSz="928688" eaLnBrk="0" fontAlgn="base" hangingPunct="0">
              <a:spcBef>
                <a:spcPct val="0"/>
              </a:spcBef>
              <a:spcAft>
                <a:spcPct val="0"/>
              </a:spcAft>
              <a:defRPr sz="1400" b="1">
                <a:solidFill>
                  <a:schemeClr val="accent2"/>
                </a:solidFill>
                <a:latin typeface="Arial" panose="020B0604020202020204" pitchFamily="34" charset="0"/>
              </a:defRPr>
            </a:lvl9pPr>
          </a:lstStyle>
          <a:p>
            <a:fld id="{8870A70E-5A86-4683-9F5E-FEAA91B7063D}" type="slidenum">
              <a:rPr lang="en-US" altLang="zh-CN" sz="1200" b="0">
                <a:solidFill>
                  <a:schemeClr val="tx1"/>
                </a:solidFill>
                <a:latin typeface="Times New Roman" panose="02020603050405020304" pitchFamily="18" charset="0"/>
              </a:rPr>
              <a:pPr/>
              <a:t>16</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56680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400" b="1">
                <a:solidFill>
                  <a:schemeClr val="accent2"/>
                </a:solidFill>
                <a:latin typeface="Arial" panose="020B0604020202020204" pitchFamily="34" charset="0"/>
              </a:defRPr>
            </a:lvl1pPr>
            <a:lvl2pPr marL="742950" indent="-285750" defTabSz="928688">
              <a:defRPr sz="1400" b="1">
                <a:solidFill>
                  <a:schemeClr val="accent2"/>
                </a:solidFill>
                <a:latin typeface="Arial" panose="020B0604020202020204" pitchFamily="34" charset="0"/>
              </a:defRPr>
            </a:lvl2pPr>
            <a:lvl3pPr marL="1143000" indent="-228600" defTabSz="928688">
              <a:defRPr sz="1400" b="1">
                <a:solidFill>
                  <a:schemeClr val="accent2"/>
                </a:solidFill>
                <a:latin typeface="Arial" panose="020B0604020202020204" pitchFamily="34" charset="0"/>
              </a:defRPr>
            </a:lvl3pPr>
            <a:lvl4pPr marL="1600200" indent="-228600" defTabSz="928688">
              <a:defRPr sz="1400" b="1">
                <a:solidFill>
                  <a:schemeClr val="accent2"/>
                </a:solidFill>
                <a:latin typeface="Arial" panose="020B0604020202020204" pitchFamily="34" charset="0"/>
              </a:defRPr>
            </a:lvl4pPr>
            <a:lvl5pPr marL="2057400" indent="-228600" defTabSz="928688">
              <a:defRPr sz="1400" b="1">
                <a:solidFill>
                  <a:schemeClr val="accent2"/>
                </a:solidFill>
                <a:latin typeface="Arial" panose="020B0604020202020204" pitchFamily="34" charset="0"/>
              </a:defRPr>
            </a:lvl5pPr>
            <a:lvl6pPr marL="2514600" indent="-228600" defTabSz="928688" eaLnBrk="0" fontAlgn="base" hangingPunct="0">
              <a:spcBef>
                <a:spcPct val="0"/>
              </a:spcBef>
              <a:spcAft>
                <a:spcPct val="0"/>
              </a:spcAft>
              <a:defRPr sz="1400" b="1">
                <a:solidFill>
                  <a:schemeClr val="accent2"/>
                </a:solidFill>
                <a:latin typeface="Arial" panose="020B0604020202020204" pitchFamily="34" charset="0"/>
              </a:defRPr>
            </a:lvl6pPr>
            <a:lvl7pPr marL="2971800" indent="-228600" defTabSz="928688" eaLnBrk="0" fontAlgn="base" hangingPunct="0">
              <a:spcBef>
                <a:spcPct val="0"/>
              </a:spcBef>
              <a:spcAft>
                <a:spcPct val="0"/>
              </a:spcAft>
              <a:defRPr sz="1400" b="1">
                <a:solidFill>
                  <a:schemeClr val="accent2"/>
                </a:solidFill>
                <a:latin typeface="Arial" panose="020B0604020202020204" pitchFamily="34" charset="0"/>
              </a:defRPr>
            </a:lvl7pPr>
            <a:lvl8pPr marL="3429000" indent="-228600" defTabSz="928688" eaLnBrk="0" fontAlgn="base" hangingPunct="0">
              <a:spcBef>
                <a:spcPct val="0"/>
              </a:spcBef>
              <a:spcAft>
                <a:spcPct val="0"/>
              </a:spcAft>
              <a:defRPr sz="1400" b="1">
                <a:solidFill>
                  <a:schemeClr val="accent2"/>
                </a:solidFill>
                <a:latin typeface="Arial" panose="020B0604020202020204" pitchFamily="34" charset="0"/>
              </a:defRPr>
            </a:lvl8pPr>
            <a:lvl9pPr marL="3886200" indent="-228600" defTabSz="928688" eaLnBrk="0" fontAlgn="base" hangingPunct="0">
              <a:spcBef>
                <a:spcPct val="0"/>
              </a:spcBef>
              <a:spcAft>
                <a:spcPct val="0"/>
              </a:spcAft>
              <a:defRPr sz="1400" b="1">
                <a:solidFill>
                  <a:schemeClr val="accent2"/>
                </a:solidFill>
                <a:latin typeface="Arial" panose="020B0604020202020204" pitchFamily="34" charset="0"/>
              </a:defRPr>
            </a:lvl9pPr>
          </a:lstStyle>
          <a:p>
            <a:fld id="{D3A40BA2-FD37-4438-BE5A-B895380BC1A1}" type="slidenum">
              <a:rPr lang="en-US" altLang="zh-CN" sz="1200" b="0">
                <a:solidFill>
                  <a:schemeClr val="tx1"/>
                </a:solidFill>
                <a:latin typeface="Times New Roman" panose="02020603050405020304" pitchFamily="18" charset="0"/>
              </a:rPr>
              <a:pPr/>
              <a:t>17</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058185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400" b="1">
                <a:solidFill>
                  <a:schemeClr val="accent2"/>
                </a:solidFill>
                <a:latin typeface="Arial" panose="020B0604020202020204" pitchFamily="34" charset="0"/>
              </a:defRPr>
            </a:lvl1pPr>
            <a:lvl2pPr marL="742950" indent="-285750" defTabSz="928688">
              <a:defRPr sz="1400" b="1">
                <a:solidFill>
                  <a:schemeClr val="accent2"/>
                </a:solidFill>
                <a:latin typeface="Arial" panose="020B0604020202020204" pitchFamily="34" charset="0"/>
              </a:defRPr>
            </a:lvl2pPr>
            <a:lvl3pPr marL="1143000" indent="-228600" defTabSz="928688">
              <a:defRPr sz="1400" b="1">
                <a:solidFill>
                  <a:schemeClr val="accent2"/>
                </a:solidFill>
                <a:latin typeface="Arial" panose="020B0604020202020204" pitchFamily="34" charset="0"/>
              </a:defRPr>
            </a:lvl3pPr>
            <a:lvl4pPr marL="1600200" indent="-228600" defTabSz="928688">
              <a:defRPr sz="1400" b="1">
                <a:solidFill>
                  <a:schemeClr val="accent2"/>
                </a:solidFill>
                <a:latin typeface="Arial" panose="020B0604020202020204" pitchFamily="34" charset="0"/>
              </a:defRPr>
            </a:lvl4pPr>
            <a:lvl5pPr marL="2057400" indent="-228600" defTabSz="928688">
              <a:defRPr sz="1400" b="1">
                <a:solidFill>
                  <a:schemeClr val="accent2"/>
                </a:solidFill>
                <a:latin typeface="Arial" panose="020B0604020202020204" pitchFamily="34" charset="0"/>
              </a:defRPr>
            </a:lvl5pPr>
            <a:lvl6pPr marL="2514600" indent="-228600" defTabSz="928688" eaLnBrk="0" fontAlgn="base" hangingPunct="0">
              <a:spcBef>
                <a:spcPct val="0"/>
              </a:spcBef>
              <a:spcAft>
                <a:spcPct val="0"/>
              </a:spcAft>
              <a:defRPr sz="1400" b="1">
                <a:solidFill>
                  <a:schemeClr val="accent2"/>
                </a:solidFill>
                <a:latin typeface="Arial" panose="020B0604020202020204" pitchFamily="34" charset="0"/>
              </a:defRPr>
            </a:lvl6pPr>
            <a:lvl7pPr marL="2971800" indent="-228600" defTabSz="928688" eaLnBrk="0" fontAlgn="base" hangingPunct="0">
              <a:spcBef>
                <a:spcPct val="0"/>
              </a:spcBef>
              <a:spcAft>
                <a:spcPct val="0"/>
              </a:spcAft>
              <a:defRPr sz="1400" b="1">
                <a:solidFill>
                  <a:schemeClr val="accent2"/>
                </a:solidFill>
                <a:latin typeface="Arial" panose="020B0604020202020204" pitchFamily="34" charset="0"/>
              </a:defRPr>
            </a:lvl7pPr>
            <a:lvl8pPr marL="3429000" indent="-228600" defTabSz="928688" eaLnBrk="0" fontAlgn="base" hangingPunct="0">
              <a:spcBef>
                <a:spcPct val="0"/>
              </a:spcBef>
              <a:spcAft>
                <a:spcPct val="0"/>
              </a:spcAft>
              <a:defRPr sz="1400" b="1">
                <a:solidFill>
                  <a:schemeClr val="accent2"/>
                </a:solidFill>
                <a:latin typeface="Arial" panose="020B0604020202020204" pitchFamily="34" charset="0"/>
              </a:defRPr>
            </a:lvl8pPr>
            <a:lvl9pPr marL="3886200" indent="-228600" defTabSz="928688" eaLnBrk="0" fontAlgn="base" hangingPunct="0">
              <a:spcBef>
                <a:spcPct val="0"/>
              </a:spcBef>
              <a:spcAft>
                <a:spcPct val="0"/>
              </a:spcAft>
              <a:defRPr sz="1400" b="1">
                <a:solidFill>
                  <a:schemeClr val="accent2"/>
                </a:solidFill>
                <a:latin typeface="Arial" panose="020B0604020202020204" pitchFamily="34" charset="0"/>
              </a:defRPr>
            </a:lvl9pPr>
          </a:lstStyle>
          <a:p>
            <a:fld id="{E636AEF4-ADD6-4DCA-81F9-75859F1F00AE}" type="slidenum">
              <a:rPr lang="en-US" altLang="zh-CN" sz="1200" b="0">
                <a:solidFill>
                  <a:schemeClr val="tx1"/>
                </a:solidFill>
                <a:latin typeface="Times New Roman" panose="02020603050405020304" pitchFamily="18" charset="0"/>
              </a:rPr>
              <a:pPr/>
              <a:t>19</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894073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400" b="1">
                <a:solidFill>
                  <a:schemeClr val="accent2"/>
                </a:solidFill>
                <a:latin typeface="Arial" panose="020B0604020202020204" pitchFamily="34" charset="0"/>
              </a:defRPr>
            </a:lvl1pPr>
            <a:lvl2pPr marL="742950" indent="-285750" defTabSz="928688">
              <a:defRPr sz="1400" b="1">
                <a:solidFill>
                  <a:schemeClr val="accent2"/>
                </a:solidFill>
                <a:latin typeface="Arial" panose="020B0604020202020204" pitchFamily="34" charset="0"/>
              </a:defRPr>
            </a:lvl2pPr>
            <a:lvl3pPr marL="1143000" indent="-228600" defTabSz="928688">
              <a:defRPr sz="1400" b="1">
                <a:solidFill>
                  <a:schemeClr val="accent2"/>
                </a:solidFill>
                <a:latin typeface="Arial" panose="020B0604020202020204" pitchFamily="34" charset="0"/>
              </a:defRPr>
            </a:lvl3pPr>
            <a:lvl4pPr marL="1600200" indent="-228600" defTabSz="928688">
              <a:defRPr sz="1400" b="1">
                <a:solidFill>
                  <a:schemeClr val="accent2"/>
                </a:solidFill>
                <a:latin typeface="Arial" panose="020B0604020202020204" pitchFamily="34" charset="0"/>
              </a:defRPr>
            </a:lvl4pPr>
            <a:lvl5pPr marL="2057400" indent="-228600" defTabSz="928688">
              <a:defRPr sz="1400" b="1">
                <a:solidFill>
                  <a:schemeClr val="accent2"/>
                </a:solidFill>
                <a:latin typeface="Arial" panose="020B0604020202020204" pitchFamily="34" charset="0"/>
              </a:defRPr>
            </a:lvl5pPr>
            <a:lvl6pPr marL="2514600" indent="-228600" defTabSz="928688" eaLnBrk="0" fontAlgn="base" hangingPunct="0">
              <a:spcBef>
                <a:spcPct val="0"/>
              </a:spcBef>
              <a:spcAft>
                <a:spcPct val="0"/>
              </a:spcAft>
              <a:defRPr sz="1400" b="1">
                <a:solidFill>
                  <a:schemeClr val="accent2"/>
                </a:solidFill>
                <a:latin typeface="Arial" panose="020B0604020202020204" pitchFamily="34" charset="0"/>
              </a:defRPr>
            </a:lvl6pPr>
            <a:lvl7pPr marL="2971800" indent="-228600" defTabSz="928688" eaLnBrk="0" fontAlgn="base" hangingPunct="0">
              <a:spcBef>
                <a:spcPct val="0"/>
              </a:spcBef>
              <a:spcAft>
                <a:spcPct val="0"/>
              </a:spcAft>
              <a:defRPr sz="1400" b="1">
                <a:solidFill>
                  <a:schemeClr val="accent2"/>
                </a:solidFill>
                <a:latin typeface="Arial" panose="020B0604020202020204" pitchFamily="34" charset="0"/>
              </a:defRPr>
            </a:lvl7pPr>
            <a:lvl8pPr marL="3429000" indent="-228600" defTabSz="928688" eaLnBrk="0" fontAlgn="base" hangingPunct="0">
              <a:spcBef>
                <a:spcPct val="0"/>
              </a:spcBef>
              <a:spcAft>
                <a:spcPct val="0"/>
              </a:spcAft>
              <a:defRPr sz="1400" b="1">
                <a:solidFill>
                  <a:schemeClr val="accent2"/>
                </a:solidFill>
                <a:latin typeface="Arial" panose="020B0604020202020204" pitchFamily="34" charset="0"/>
              </a:defRPr>
            </a:lvl8pPr>
            <a:lvl9pPr marL="3886200" indent="-228600" defTabSz="928688" eaLnBrk="0" fontAlgn="base" hangingPunct="0">
              <a:spcBef>
                <a:spcPct val="0"/>
              </a:spcBef>
              <a:spcAft>
                <a:spcPct val="0"/>
              </a:spcAft>
              <a:defRPr sz="1400" b="1">
                <a:solidFill>
                  <a:schemeClr val="accent2"/>
                </a:solidFill>
                <a:latin typeface="Arial" panose="020B0604020202020204" pitchFamily="34" charset="0"/>
              </a:defRPr>
            </a:lvl9pPr>
          </a:lstStyle>
          <a:p>
            <a:fld id="{DC01D01E-CE2B-4D7B-BDBE-2852792D3188}" type="slidenum">
              <a:rPr lang="en-US" altLang="zh-CN" sz="1200" b="0">
                <a:solidFill>
                  <a:schemeClr val="tx1"/>
                </a:solidFill>
                <a:latin typeface="Times New Roman" panose="02020603050405020304" pitchFamily="18" charset="0"/>
              </a:rPr>
              <a:pPr/>
              <a:t>20</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795498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400" b="1">
                <a:solidFill>
                  <a:schemeClr val="accent2"/>
                </a:solidFill>
                <a:latin typeface="Arial" panose="020B0604020202020204" pitchFamily="34" charset="0"/>
              </a:defRPr>
            </a:lvl1pPr>
            <a:lvl2pPr marL="742950" indent="-285750" defTabSz="928688">
              <a:defRPr sz="1400" b="1">
                <a:solidFill>
                  <a:schemeClr val="accent2"/>
                </a:solidFill>
                <a:latin typeface="Arial" panose="020B0604020202020204" pitchFamily="34" charset="0"/>
              </a:defRPr>
            </a:lvl2pPr>
            <a:lvl3pPr marL="1143000" indent="-228600" defTabSz="928688">
              <a:defRPr sz="1400" b="1">
                <a:solidFill>
                  <a:schemeClr val="accent2"/>
                </a:solidFill>
                <a:latin typeface="Arial" panose="020B0604020202020204" pitchFamily="34" charset="0"/>
              </a:defRPr>
            </a:lvl3pPr>
            <a:lvl4pPr marL="1600200" indent="-228600" defTabSz="928688">
              <a:defRPr sz="1400" b="1">
                <a:solidFill>
                  <a:schemeClr val="accent2"/>
                </a:solidFill>
                <a:latin typeface="Arial" panose="020B0604020202020204" pitchFamily="34" charset="0"/>
              </a:defRPr>
            </a:lvl4pPr>
            <a:lvl5pPr marL="2057400" indent="-228600" defTabSz="928688">
              <a:defRPr sz="1400" b="1">
                <a:solidFill>
                  <a:schemeClr val="accent2"/>
                </a:solidFill>
                <a:latin typeface="Arial" panose="020B0604020202020204" pitchFamily="34" charset="0"/>
              </a:defRPr>
            </a:lvl5pPr>
            <a:lvl6pPr marL="2514600" indent="-228600" defTabSz="928688" eaLnBrk="0" fontAlgn="base" hangingPunct="0">
              <a:spcBef>
                <a:spcPct val="0"/>
              </a:spcBef>
              <a:spcAft>
                <a:spcPct val="0"/>
              </a:spcAft>
              <a:defRPr sz="1400" b="1">
                <a:solidFill>
                  <a:schemeClr val="accent2"/>
                </a:solidFill>
                <a:latin typeface="Arial" panose="020B0604020202020204" pitchFamily="34" charset="0"/>
              </a:defRPr>
            </a:lvl6pPr>
            <a:lvl7pPr marL="2971800" indent="-228600" defTabSz="928688" eaLnBrk="0" fontAlgn="base" hangingPunct="0">
              <a:spcBef>
                <a:spcPct val="0"/>
              </a:spcBef>
              <a:spcAft>
                <a:spcPct val="0"/>
              </a:spcAft>
              <a:defRPr sz="1400" b="1">
                <a:solidFill>
                  <a:schemeClr val="accent2"/>
                </a:solidFill>
                <a:latin typeface="Arial" panose="020B0604020202020204" pitchFamily="34" charset="0"/>
              </a:defRPr>
            </a:lvl7pPr>
            <a:lvl8pPr marL="3429000" indent="-228600" defTabSz="928688" eaLnBrk="0" fontAlgn="base" hangingPunct="0">
              <a:spcBef>
                <a:spcPct val="0"/>
              </a:spcBef>
              <a:spcAft>
                <a:spcPct val="0"/>
              </a:spcAft>
              <a:defRPr sz="1400" b="1">
                <a:solidFill>
                  <a:schemeClr val="accent2"/>
                </a:solidFill>
                <a:latin typeface="Arial" panose="020B0604020202020204" pitchFamily="34" charset="0"/>
              </a:defRPr>
            </a:lvl8pPr>
            <a:lvl9pPr marL="3886200" indent="-228600" defTabSz="928688" eaLnBrk="0" fontAlgn="base" hangingPunct="0">
              <a:spcBef>
                <a:spcPct val="0"/>
              </a:spcBef>
              <a:spcAft>
                <a:spcPct val="0"/>
              </a:spcAft>
              <a:defRPr sz="1400" b="1">
                <a:solidFill>
                  <a:schemeClr val="accent2"/>
                </a:solidFill>
                <a:latin typeface="Arial" panose="020B0604020202020204" pitchFamily="34" charset="0"/>
              </a:defRPr>
            </a:lvl9pPr>
          </a:lstStyle>
          <a:p>
            <a:fld id="{C766E43F-77B5-4004-B704-C288B2827500}" type="slidenum">
              <a:rPr lang="en-US" altLang="zh-CN" sz="1200" b="0">
                <a:solidFill>
                  <a:schemeClr val="tx1"/>
                </a:solidFill>
                <a:latin typeface="Times New Roman" panose="02020603050405020304" pitchFamily="18" charset="0"/>
              </a:rPr>
              <a:pPr/>
              <a:t>21</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585692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400" b="1">
                <a:solidFill>
                  <a:schemeClr val="accent2"/>
                </a:solidFill>
                <a:latin typeface="Arial" panose="020B0604020202020204" pitchFamily="34" charset="0"/>
              </a:defRPr>
            </a:lvl1pPr>
            <a:lvl2pPr marL="742950" indent="-285750" defTabSz="928688">
              <a:defRPr sz="1400" b="1">
                <a:solidFill>
                  <a:schemeClr val="accent2"/>
                </a:solidFill>
                <a:latin typeface="Arial" panose="020B0604020202020204" pitchFamily="34" charset="0"/>
              </a:defRPr>
            </a:lvl2pPr>
            <a:lvl3pPr marL="1143000" indent="-228600" defTabSz="928688">
              <a:defRPr sz="1400" b="1">
                <a:solidFill>
                  <a:schemeClr val="accent2"/>
                </a:solidFill>
                <a:latin typeface="Arial" panose="020B0604020202020204" pitchFamily="34" charset="0"/>
              </a:defRPr>
            </a:lvl3pPr>
            <a:lvl4pPr marL="1600200" indent="-228600" defTabSz="928688">
              <a:defRPr sz="1400" b="1">
                <a:solidFill>
                  <a:schemeClr val="accent2"/>
                </a:solidFill>
                <a:latin typeface="Arial" panose="020B0604020202020204" pitchFamily="34" charset="0"/>
              </a:defRPr>
            </a:lvl4pPr>
            <a:lvl5pPr marL="2057400" indent="-228600" defTabSz="928688">
              <a:defRPr sz="1400" b="1">
                <a:solidFill>
                  <a:schemeClr val="accent2"/>
                </a:solidFill>
                <a:latin typeface="Arial" panose="020B0604020202020204" pitchFamily="34" charset="0"/>
              </a:defRPr>
            </a:lvl5pPr>
            <a:lvl6pPr marL="2514600" indent="-228600" defTabSz="928688" eaLnBrk="0" fontAlgn="base" hangingPunct="0">
              <a:spcBef>
                <a:spcPct val="0"/>
              </a:spcBef>
              <a:spcAft>
                <a:spcPct val="0"/>
              </a:spcAft>
              <a:defRPr sz="1400" b="1">
                <a:solidFill>
                  <a:schemeClr val="accent2"/>
                </a:solidFill>
                <a:latin typeface="Arial" panose="020B0604020202020204" pitchFamily="34" charset="0"/>
              </a:defRPr>
            </a:lvl6pPr>
            <a:lvl7pPr marL="2971800" indent="-228600" defTabSz="928688" eaLnBrk="0" fontAlgn="base" hangingPunct="0">
              <a:spcBef>
                <a:spcPct val="0"/>
              </a:spcBef>
              <a:spcAft>
                <a:spcPct val="0"/>
              </a:spcAft>
              <a:defRPr sz="1400" b="1">
                <a:solidFill>
                  <a:schemeClr val="accent2"/>
                </a:solidFill>
                <a:latin typeface="Arial" panose="020B0604020202020204" pitchFamily="34" charset="0"/>
              </a:defRPr>
            </a:lvl7pPr>
            <a:lvl8pPr marL="3429000" indent="-228600" defTabSz="928688" eaLnBrk="0" fontAlgn="base" hangingPunct="0">
              <a:spcBef>
                <a:spcPct val="0"/>
              </a:spcBef>
              <a:spcAft>
                <a:spcPct val="0"/>
              </a:spcAft>
              <a:defRPr sz="1400" b="1">
                <a:solidFill>
                  <a:schemeClr val="accent2"/>
                </a:solidFill>
                <a:latin typeface="Arial" panose="020B0604020202020204" pitchFamily="34" charset="0"/>
              </a:defRPr>
            </a:lvl8pPr>
            <a:lvl9pPr marL="3886200" indent="-228600" defTabSz="928688" eaLnBrk="0" fontAlgn="base" hangingPunct="0">
              <a:spcBef>
                <a:spcPct val="0"/>
              </a:spcBef>
              <a:spcAft>
                <a:spcPct val="0"/>
              </a:spcAft>
              <a:defRPr sz="1400" b="1">
                <a:solidFill>
                  <a:schemeClr val="accent2"/>
                </a:solidFill>
                <a:latin typeface="Arial" panose="020B0604020202020204" pitchFamily="34" charset="0"/>
              </a:defRPr>
            </a:lvl9pPr>
          </a:lstStyle>
          <a:p>
            <a:fld id="{F81E22D8-0C19-4777-B303-F20274EB91C6}" type="slidenum">
              <a:rPr lang="en-US" altLang="zh-CN" sz="1200" b="0">
                <a:solidFill>
                  <a:schemeClr val="tx1"/>
                </a:solidFill>
                <a:latin typeface="Times New Roman" panose="02020603050405020304" pitchFamily="18" charset="0"/>
              </a:rPr>
              <a:pPr/>
              <a:t>22</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286492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400" b="1">
                <a:solidFill>
                  <a:schemeClr val="accent2"/>
                </a:solidFill>
                <a:latin typeface="Arial" panose="020B0604020202020204" pitchFamily="34" charset="0"/>
              </a:defRPr>
            </a:lvl1pPr>
            <a:lvl2pPr marL="742950" indent="-285750" defTabSz="928688">
              <a:defRPr sz="1400" b="1">
                <a:solidFill>
                  <a:schemeClr val="accent2"/>
                </a:solidFill>
                <a:latin typeface="Arial" panose="020B0604020202020204" pitchFamily="34" charset="0"/>
              </a:defRPr>
            </a:lvl2pPr>
            <a:lvl3pPr marL="1143000" indent="-228600" defTabSz="928688">
              <a:defRPr sz="1400" b="1">
                <a:solidFill>
                  <a:schemeClr val="accent2"/>
                </a:solidFill>
                <a:latin typeface="Arial" panose="020B0604020202020204" pitchFamily="34" charset="0"/>
              </a:defRPr>
            </a:lvl3pPr>
            <a:lvl4pPr marL="1600200" indent="-228600" defTabSz="928688">
              <a:defRPr sz="1400" b="1">
                <a:solidFill>
                  <a:schemeClr val="accent2"/>
                </a:solidFill>
                <a:latin typeface="Arial" panose="020B0604020202020204" pitchFamily="34" charset="0"/>
              </a:defRPr>
            </a:lvl4pPr>
            <a:lvl5pPr marL="2057400" indent="-228600" defTabSz="928688">
              <a:defRPr sz="1400" b="1">
                <a:solidFill>
                  <a:schemeClr val="accent2"/>
                </a:solidFill>
                <a:latin typeface="Arial" panose="020B0604020202020204" pitchFamily="34" charset="0"/>
              </a:defRPr>
            </a:lvl5pPr>
            <a:lvl6pPr marL="2514600" indent="-228600" defTabSz="928688" eaLnBrk="0" fontAlgn="base" hangingPunct="0">
              <a:spcBef>
                <a:spcPct val="0"/>
              </a:spcBef>
              <a:spcAft>
                <a:spcPct val="0"/>
              </a:spcAft>
              <a:defRPr sz="1400" b="1">
                <a:solidFill>
                  <a:schemeClr val="accent2"/>
                </a:solidFill>
                <a:latin typeface="Arial" panose="020B0604020202020204" pitchFamily="34" charset="0"/>
              </a:defRPr>
            </a:lvl6pPr>
            <a:lvl7pPr marL="2971800" indent="-228600" defTabSz="928688" eaLnBrk="0" fontAlgn="base" hangingPunct="0">
              <a:spcBef>
                <a:spcPct val="0"/>
              </a:spcBef>
              <a:spcAft>
                <a:spcPct val="0"/>
              </a:spcAft>
              <a:defRPr sz="1400" b="1">
                <a:solidFill>
                  <a:schemeClr val="accent2"/>
                </a:solidFill>
                <a:latin typeface="Arial" panose="020B0604020202020204" pitchFamily="34" charset="0"/>
              </a:defRPr>
            </a:lvl7pPr>
            <a:lvl8pPr marL="3429000" indent="-228600" defTabSz="928688" eaLnBrk="0" fontAlgn="base" hangingPunct="0">
              <a:spcBef>
                <a:spcPct val="0"/>
              </a:spcBef>
              <a:spcAft>
                <a:spcPct val="0"/>
              </a:spcAft>
              <a:defRPr sz="1400" b="1">
                <a:solidFill>
                  <a:schemeClr val="accent2"/>
                </a:solidFill>
                <a:latin typeface="Arial" panose="020B0604020202020204" pitchFamily="34" charset="0"/>
              </a:defRPr>
            </a:lvl8pPr>
            <a:lvl9pPr marL="3886200" indent="-228600" defTabSz="928688" eaLnBrk="0" fontAlgn="base" hangingPunct="0">
              <a:spcBef>
                <a:spcPct val="0"/>
              </a:spcBef>
              <a:spcAft>
                <a:spcPct val="0"/>
              </a:spcAft>
              <a:defRPr sz="1400" b="1">
                <a:solidFill>
                  <a:schemeClr val="accent2"/>
                </a:solidFill>
                <a:latin typeface="Arial" panose="020B0604020202020204" pitchFamily="34" charset="0"/>
              </a:defRPr>
            </a:lvl9pPr>
          </a:lstStyle>
          <a:p>
            <a:fld id="{BAFD9421-B98C-4BF1-B059-F4AC8486D5A5}" type="slidenum">
              <a:rPr lang="en-US" altLang="zh-CN" sz="1200" b="0">
                <a:solidFill>
                  <a:schemeClr val="tx1"/>
                </a:solidFill>
                <a:latin typeface="Times New Roman" panose="02020603050405020304" pitchFamily="18" charset="0"/>
              </a:rPr>
              <a:pPr/>
              <a:t>23</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463594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29 August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728880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29 August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63219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29 August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30908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29 August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79523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466257-B638-4D01-A136-06D04F6F0679}" type="slidenum">
              <a:rPr lang="ar-SA" altLang="zh-CN"/>
              <a:pPr/>
              <a:t>29</a:t>
            </a:fld>
            <a:endParaRPr lang="en-US" altLang="zh-CN"/>
          </a:p>
        </p:txBody>
      </p:sp>
      <p:sp>
        <p:nvSpPr>
          <p:cNvPr id="778242" name="Rectangle 2"/>
          <p:cNvSpPr>
            <a:spLocks noGrp="1" noRot="1" noChangeAspect="1" noChangeArrowheads="1" noTextEdit="1"/>
          </p:cNvSpPr>
          <p:nvPr>
            <p:ph type="sldImg"/>
          </p:nvPr>
        </p:nvSpPr>
        <p:spPr>
          <a:xfrm>
            <a:off x="912813" y="909638"/>
            <a:ext cx="5118100" cy="3838575"/>
          </a:xfrm>
          <a:ln w="12700" cap="flat">
            <a:solidFill>
              <a:schemeClr val="tx1"/>
            </a:solidFill>
          </a:ln>
          <a:extLst>
            <a:ext uri="{909E8E84-426E-40DD-AFC4-6F175D3DCCD1}">
              <a14:hiddenFill xmlns:a14="http://schemas.microsoft.com/office/drawing/2010/main">
                <a:noFill/>
              </a14:hiddenFill>
            </a:ext>
          </a:extLst>
        </p:spPr>
      </p:sp>
      <p:sp>
        <p:nvSpPr>
          <p:cNvPr id="778243" name="Rectangle 3"/>
          <p:cNvSpPr>
            <a:spLocks noGrp="1" noChangeArrowheads="1"/>
          </p:cNvSpPr>
          <p:nvPr>
            <p:ph type="body" idx="1"/>
          </p:nvPr>
        </p:nvSpPr>
        <p:spPr>
          <a:xfrm>
            <a:off x="447675" y="5429250"/>
            <a:ext cx="5468938" cy="938213"/>
          </a:xfrm>
          <a:noFill/>
          <a:ln/>
        </p:spPr>
        <p:txBody>
          <a:bodyPr wrap="none" lIns="20635" tIns="29233" rIns="20635" bIns="29233"/>
          <a:lstStyle/>
          <a:p>
            <a:pPr eaLnBrk="0" hangingPunct="0">
              <a:lnSpc>
                <a:spcPts val="2800"/>
              </a:lnSpc>
              <a:spcBef>
                <a:spcPct val="0"/>
              </a:spcBef>
              <a:buClr>
                <a:srgbClr val="000000"/>
              </a:buClr>
              <a:buFontTx/>
              <a:buChar char="•"/>
              <a:tabLst>
                <a:tab pos="457200" algn="l"/>
                <a:tab pos="914400" algn="l"/>
                <a:tab pos="1371600" algn="l"/>
              </a:tabLst>
            </a:pPr>
            <a:r>
              <a:rPr lang="en-US" altLang="zh-CN" sz="2400" b="1">
                <a:solidFill>
                  <a:srgbClr val="000000"/>
                </a:solidFill>
              </a:rPr>
              <a:t>Have them raise their hands when </a:t>
            </a:r>
            <a:br>
              <a:rPr lang="en-US" altLang="zh-CN" sz="2400" b="1">
                <a:solidFill>
                  <a:srgbClr val="000000"/>
                </a:solidFill>
              </a:rPr>
            </a:br>
            <a:r>
              <a:rPr lang="en-US" altLang="zh-CN" sz="2400" b="1">
                <a:solidFill>
                  <a:srgbClr val="000000"/>
                </a:solidFill>
              </a:rPr>
              <a:t>answering questions</a:t>
            </a:r>
          </a:p>
        </p:txBody>
      </p:sp>
    </p:spTree>
    <p:extLst>
      <p:ext uri="{BB962C8B-B14F-4D97-AF65-F5344CB8AC3E}">
        <p14:creationId xmlns:p14="http://schemas.microsoft.com/office/powerpoint/2010/main" val="3537167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859EE1-CFF4-4F4D-BF94-35731C7AB7FB}" type="slidenum">
              <a:rPr lang="ar-SA" altLang="zh-CN"/>
              <a:pPr/>
              <a:t>30</a:t>
            </a:fld>
            <a:endParaRPr lang="en-US" altLang="zh-CN"/>
          </a:p>
        </p:txBody>
      </p:sp>
      <p:sp>
        <p:nvSpPr>
          <p:cNvPr id="780290" name="Rectangle 2"/>
          <p:cNvSpPr>
            <a:spLocks noGrp="1" noChangeArrowheads="1"/>
          </p:cNvSpPr>
          <p:nvPr>
            <p:ph type="body" idx="1"/>
          </p:nvPr>
        </p:nvSpPr>
        <p:spPr>
          <a:xfrm>
            <a:off x="946150" y="4860925"/>
            <a:ext cx="5207000" cy="4605338"/>
          </a:xfrm>
          <a:ln/>
        </p:spPr>
        <p:txBody>
          <a:bodyPr lIns="98017" tIns="48148" rIns="98017" bIns="48148"/>
          <a:lstStyle/>
          <a:p>
            <a:endParaRPr lang="zh-CN" altLang="zh-CN"/>
          </a:p>
        </p:txBody>
      </p:sp>
      <p:sp>
        <p:nvSpPr>
          <p:cNvPr id="780291" name="Rectangle 3"/>
          <p:cNvSpPr>
            <a:spLocks noGrp="1" noRot="1" noChangeAspect="1" noChangeArrowheads="1" noTextEdit="1"/>
          </p:cNvSpPr>
          <p:nvPr>
            <p:ph type="sldImg"/>
          </p:nvPr>
        </p:nvSpPr>
        <p:spPr>
          <a:xfrm>
            <a:off x="912813" y="909638"/>
            <a:ext cx="5118100" cy="38385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599380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FC8E0E-8A3D-489A-8FD7-7FF4DC9406F6}" type="slidenum">
              <a:rPr lang="ar-SA" altLang="zh-CN"/>
              <a:pPr/>
              <a:t>31</a:t>
            </a:fld>
            <a:endParaRPr lang="en-US" altLang="zh-CN"/>
          </a:p>
        </p:txBody>
      </p:sp>
      <p:sp>
        <p:nvSpPr>
          <p:cNvPr id="782338" name="Rectangle 2"/>
          <p:cNvSpPr>
            <a:spLocks noGrp="1" noChangeArrowheads="1"/>
          </p:cNvSpPr>
          <p:nvPr>
            <p:ph type="body" idx="1"/>
          </p:nvPr>
        </p:nvSpPr>
        <p:spPr>
          <a:xfrm>
            <a:off x="946150" y="4860925"/>
            <a:ext cx="5207000" cy="4605338"/>
          </a:xfrm>
          <a:ln/>
        </p:spPr>
        <p:txBody>
          <a:bodyPr lIns="98017" tIns="48148" rIns="98017" bIns="48148"/>
          <a:lstStyle/>
          <a:p>
            <a:endParaRPr lang="zh-CN" altLang="zh-CN"/>
          </a:p>
        </p:txBody>
      </p:sp>
      <p:sp>
        <p:nvSpPr>
          <p:cNvPr id="782339" name="Rectangle 3"/>
          <p:cNvSpPr>
            <a:spLocks noGrp="1" noRot="1" noChangeAspect="1" noChangeArrowheads="1" noTextEdit="1"/>
          </p:cNvSpPr>
          <p:nvPr>
            <p:ph type="sldImg"/>
          </p:nvPr>
        </p:nvSpPr>
        <p:spPr>
          <a:xfrm>
            <a:off x="912813" y="909638"/>
            <a:ext cx="5118100" cy="38385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501583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E8B22D-425C-4AB0-BAB4-8B859270041C}" type="slidenum">
              <a:rPr lang="ar-SA" altLang="zh-CN"/>
              <a:pPr/>
              <a:t>32</a:t>
            </a:fld>
            <a:endParaRPr lang="en-US" altLang="zh-CN"/>
          </a:p>
        </p:txBody>
      </p:sp>
      <p:sp>
        <p:nvSpPr>
          <p:cNvPr id="784386" name="Rectangle 2"/>
          <p:cNvSpPr>
            <a:spLocks noGrp="1" noRot="1" noChangeAspect="1" noChangeArrowheads="1" noTextEdit="1"/>
          </p:cNvSpPr>
          <p:nvPr>
            <p:ph type="sldImg"/>
          </p:nvPr>
        </p:nvSpPr>
        <p:spPr>
          <a:xfrm>
            <a:off x="1000125" y="774700"/>
            <a:ext cx="5099050" cy="3824288"/>
          </a:xfrm>
          <a:ln w="12700" cap="flat">
            <a:solidFill>
              <a:schemeClr val="tx1"/>
            </a:solidFill>
          </a:ln>
          <a:extLst>
            <a:ext uri="{909E8E84-426E-40DD-AFC4-6F175D3DCCD1}">
              <a14:hiddenFill xmlns:a14="http://schemas.microsoft.com/office/drawing/2010/main">
                <a:noFill/>
              </a14:hiddenFill>
            </a:ext>
          </a:extLst>
        </p:spPr>
      </p:sp>
      <p:sp>
        <p:nvSpPr>
          <p:cNvPr id="784387" name="Rectangle 3"/>
          <p:cNvSpPr>
            <a:spLocks noGrp="1" noChangeArrowheads="1"/>
          </p:cNvSpPr>
          <p:nvPr>
            <p:ph type="body" idx="1"/>
          </p:nvPr>
        </p:nvSpPr>
        <p:spPr>
          <a:xfrm>
            <a:off x="946150" y="4860925"/>
            <a:ext cx="5207000" cy="4605338"/>
          </a:xfrm>
          <a:ln/>
        </p:spPr>
        <p:txBody>
          <a:bodyPr lIns="98017" tIns="48148" rIns="98017" bIns="48148"/>
          <a:lstStyle/>
          <a:p>
            <a:endParaRPr lang="zh-CN" altLang="zh-CN"/>
          </a:p>
        </p:txBody>
      </p:sp>
    </p:spTree>
    <p:extLst>
      <p:ext uri="{BB962C8B-B14F-4D97-AF65-F5344CB8AC3E}">
        <p14:creationId xmlns:p14="http://schemas.microsoft.com/office/powerpoint/2010/main" val="2399406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EAF884-F2E8-460F-A39E-F6A53BD60867}" type="slidenum">
              <a:rPr lang="ar-SA" altLang="zh-CN"/>
              <a:pPr/>
              <a:t>33</a:t>
            </a:fld>
            <a:endParaRPr lang="en-US" altLang="zh-CN"/>
          </a:p>
        </p:txBody>
      </p:sp>
      <p:sp>
        <p:nvSpPr>
          <p:cNvPr id="786434" name="Rectangle 2"/>
          <p:cNvSpPr>
            <a:spLocks noGrp="1" noChangeArrowheads="1"/>
          </p:cNvSpPr>
          <p:nvPr>
            <p:ph type="body" idx="1"/>
          </p:nvPr>
        </p:nvSpPr>
        <p:spPr>
          <a:xfrm>
            <a:off x="946150" y="4860925"/>
            <a:ext cx="5207000" cy="4605338"/>
          </a:xfrm>
          <a:ln/>
        </p:spPr>
        <p:txBody>
          <a:bodyPr lIns="98017" tIns="48148" rIns="98017" bIns="48148"/>
          <a:lstStyle/>
          <a:p>
            <a:endParaRPr lang="zh-CN" altLang="zh-CN"/>
          </a:p>
        </p:txBody>
      </p:sp>
      <p:sp>
        <p:nvSpPr>
          <p:cNvPr id="786435" name="Rectangle 3"/>
          <p:cNvSpPr>
            <a:spLocks noGrp="1" noRot="1" noChangeAspect="1" noChangeArrowheads="1" noTextEdit="1"/>
          </p:cNvSpPr>
          <p:nvPr>
            <p:ph type="sldImg"/>
          </p:nvPr>
        </p:nvSpPr>
        <p:spPr>
          <a:xfrm>
            <a:off x="912813" y="909638"/>
            <a:ext cx="5118100" cy="38385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4205148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689E-AC4A-4BAC-8454-4D6AC6DC54E1}" type="slidenum">
              <a:rPr lang="ar-SA" altLang="zh-CN"/>
              <a:pPr/>
              <a:t>34</a:t>
            </a:fld>
            <a:endParaRPr lang="en-US" altLang="zh-CN"/>
          </a:p>
        </p:txBody>
      </p:sp>
      <p:sp>
        <p:nvSpPr>
          <p:cNvPr id="788482" name="Rectangle 2"/>
          <p:cNvSpPr>
            <a:spLocks noGrp="1" noChangeArrowheads="1"/>
          </p:cNvSpPr>
          <p:nvPr>
            <p:ph type="body" idx="1"/>
          </p:nvPr>
        </p:nvSpPr>
        <p:spPr>
          <a:xfrm>
            <a:off x="946150" y="4860925"/>
            <a:ext cx="5207000" cy="4605338"/>
          </a:xfrm>
          <a:ln/>
        </p:spPr>
        <p:txBody>
          <a:bodyPr lIns="98017" tIns="48148" rIns="98017" bIns="48148"/>
          <a:lstStyle/>
          <a:p>
            <a:endParaRPr lang="zh-CN" altLang="zh-CN"/>
          </a:p>
        </p:txBody>
      </p:sp>
      <p:sp>
        <p:nvSpPr>
          <p:cNvPr id="788483" name="Rectangle 3"/>
          <p:cNvSpPr>
            <a:spLocks noGrp="1" noRot="1" noChangeAspect="1" noChangeArrowheads="1" noTextEdit="1"/>
          </p:cNvSpPr>
          <p:nvPr>
            <p:ph type="sldImg"/>
          </p:nvPr>
        </p:nvSpPr>
        <p:spPr>
          <a:xfrm>
            <a:off x="912813" y="909638"/>
            <a:ext cx="5118100" cy="38385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126530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1ABEC-640E-40B2-921E-977FEAD2BC38}" type="slidenum">
              <a:rPr lang="ar-SA" altLang="zh-CN"/>
              <a:pPr/>
              <a:t>35</a:t>
            </a:fld>
            <a:endParaRPr lang="en-US" altLang="zh-CN"/>
          </a:p>
        </p:txBody>
      </p:sp>
      <p:sp>
        <p:nvSpPr>
          <p:cNvPr id="790530" name="Rectangle 2"/>
          <p:cNvSpPr>
            <a:spLocks noGrp="1" noChangeArrowheads="1"/>
          </p:cNvSpPr>
          <p:nvPr>
            <p:ph type="body" idx="1"/>
          </p:nvPr>
        </p:nvSpPr>
        <p:spPr>
          <a:xfrm>
            <a:off x="946150" y="4860925"/>
            <a:ext cx="5207000" cy="4605338"/>
          </a:xfrm>
          <a:ln/>
        </p:spPr>
        <p:txBody>
          <a:bodyPr lIns="98017" tIns="48148" rIns="98017" bIns="48148"/>
          <a:lstStyle/>
          <a:p>
            <a:endParaRPr lang="zh-CN" altLang="zh-CN"/>
          </a:p>
        </p:txBody>
      </p:sp>
      <p:sp>
        <p:nvSpPr>
          <p:cNvPr id="790531" name="Rectangle 3"/>
          <p:cNvSpPr>
            <a:spLocks noGrp="1" noRot="1" noChangeAspect="1" noChangeArrowheads="1" noTextEdit="1"/>
          </p:cNvSpPr>
          <p:nvPr>
            <p:ph type="sldImg"/>
          </p:nvPr>
        </p:nvSpPr>
        <p:spPr>
          <a:xfrm>
            <a:off x="912813" y="909638"/>
            <a:ext cx="5118100" cy="38385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497319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128F4-7CF6-4337-8E54-B6582EDB4F1A}" type="slidenum">
              <a:rPr lang="ar-SA" altLang="zh-CN"/>
              <a:pPr/>
              <a:t>36</a:t>
            </a:fld>
            <a:endParaRPr lang="en-US" altLang="zh-CN"/>
          </a:p>
        </p:txBody>
      </p:sp>
      <p:sp>
        <p:nvSpPr>
          <p:cNvPr id="794626" name="Rectangle 2"/>
          <p:cNvSpPr>
            <a:spLocks noGrp="1" noChangeArrowheads="1"/>
          </p:cNvSpPr>
          <p:nvPr>
            <p:ph type="body" idx="1"/>
          </p:nvPr>
        </p:nvSpPr>
        <p:spPr>
          <a:xfrm>
            <a:off x="946150" y="4860925"/>
            <a:ext cx="5207000" cy="4605338"/>
          </a:xfrm>
          <a:ln/>
        </p:spPr>
        <p:txBody>
          <a:bodyPr lIns="98017" tIns="48148" rIns="98017" bIns="48148"/>
          <a:lstStyle/>
          <a:p>
            <a:endParaRPr lang="zh-CN" altLang="zh-CN"/>
          </a:p>
        </p:txBody>
      </p:sp>
      <p:sp>
        <p:nvSpPr>
          <p:cNvPr id="794627" name="Rectangle 3"/>
          <p:cNvSpPr>
            <a:spLocks noGrp="1" noRot="1" noChangeAspect="1" noChangeArrowheads="1" noTextEdit="1"/>
          </p:cNvSpPr>
          <p:nvPr>
            <p:ph type="sldImg"/>
          </p:nvPr>
        </p:nvSpPr>
        <p:spPr>
          <a:xfrm>
            <a:off x="912813" y="909638"/>
            <a:ext cx="5118100" cy="38385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13200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92726-ED74-4C74-93C0-3EDF2A4E588F}" type="slidenum">
              <a:rPr lang="ar-SA" altLang="zh-CN"/>
              <a:pPr/>
              <a:t>38</a:t>
            </a:fld>
            <a:endParaRPr lang="en-US" altLang="zh-CN"/>
          </a:p>
        </p:txBody>
      </p:sp>
      <p:sp>
        <p:nvSpPr>
          <p:cNvPr id="797698" name="Rectangle 2"/>
          <p:cNvSpPr>
            <a:spLocks noGrp="1" noChangeArrowheads="1"/>
          </p:cNvSpPr>
          <p:nvPr>
            <p:ph type="body" idx="1"/>
          </p:nvPr>
        </p:nvSpPr>
        <p:spPr>
          <a:xfrm>
            <a:off x="946150" y="4860925"/>
            <a:ext cx="5207000" cy="4605338"/>
          </a:xfrm>
          <a:ln/>
        </p:spPr>
        <p:txBody>
          <a:bodyPr lIns="98017" tIns="48148" rIns="98017" bIns="48148"/>
          <a:lstStyle/>
          <a:p>
            <a:endParaRPr lang="zh-CN" altLang="zh-CN"/>
          </a:p>
        </p:txBody>
      </p:sp>
      <p:sp>
        <p:nvSpPr>
          <p:cNvPr id="797699" name="Rectangle 3"/>
          <p:cNvSpPr>
            <a:spLocks noGrp="1" noRot="1" noChangeAspect="1" noChangeArrowheads="1" noTextEdit="1"/>
          </p:cNvSpPr>
          <p:nvPr>
            <p:ph type="sldImg"/>
          </p:nvPr>
        </p:nvSpPr>
        <p:spPr>
          <a:xfrm>
            <a:off x="912813" y="909638"/>
            <a:ext cx="5118100" cy="38385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646319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E2A4078-994F-48C5-A1D2-5439CB08ABA0}" type="slidenum">
              <a:rPr lang="ar-SA" altLang="zh-CN"/>
              <a:pPr/>
              <a:t>39</a:t>
            </a:fld>
            <a:endParaRPr lang="en-US" altLang="zh-CN"/>
          </a:p>
        </p:txBody>
      </p:sp>
      <p:sp>
        <p:nvSpPr>
          <p:cNvPr id="799746" name="Rectangle 2"/>
          <p:cNvSpPr>
            <a:spLocks noGrp="1" noRot="1" noChangeAspect="1" noChangeArrowheads="1" noTextEdit="1"/>
          </p:cNvSpPr>
          <p:nvPr>
            <p:ph type="sldImg"/>
          </p:nvPr>
        </p:nvSpPr>
        <p:spPr>
          <a:xfrm>
            <a:off x="1011238" y="660400"/>
            <a:ext cx="5092700" cy="3819525"/>
          </a:xfrm>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99428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29 August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614081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29 August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38690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Morgan Kaufmann Publishers</a:t>
            </a:r>
          </a:p>
        </p:txBody>
      </p:sp>
      <p:sp>
        <p:nvSpPr>
          <p:cNvPr id="5" name="Rectangle 3"/>
          <p:cNvSpPr>
            <a:spLocks noGrp="1" noChangeArrowheads="1"/>
          </p:cNvSpPr>
          <p:nvPr>
            <p:ph type="dt" idx="1"/>
          </p:nvPr>
        </p:nvSpPr>
        <p:spPr>
          <a:ln/>
        </p:spPr>
        <p:txBody>
          <a:bodyPr/>
          <a:lstStyle/>
          <a:p>
            <a:fld id="{C0297979-37CD-499B-A1E8-B4E66440CE0F}" type="datetime4">
              <a:rPr lang="en-US" altLang="zh-CN"/>
              <a:pPr/>
              <a:t>August 29, 2017</a:t>
            </a:fld>
            <a:endParaRPr lang="en-US" altLang="zh-CN"/>
          </a:p>
        </p:txBody>
      </p:sp>
      <p:sp>
        <p:nvSpPr>
          <p:cNvPr id="6" name="Rectangle 6"/>
          <p:cNvSpPr>
            <a:spLocks noGrp="1" noChangeArrowheads="1"/>
          </p:cNvSpPr>
          <p:nvPr>
            <p:ph type="ftr" sz="quarter" idx="4"/>
          </p:nvPr>
        </p:nvSpPr>
        <p:spPr>
          <a:ln/>
        </p:spPr>
        <p:txBody>
          <a:bodyPr/>
          <a:lstStyle/>
          <a:p>
            <a:r>
              <a:rPr lang="en-US" altLang="zh-CN"/>
              <a:t>Chapter 1 — Computer Abstractions and Technology</a:t>
            </a:r>
          </a:p>
        </p:txBody>
      </p:sp>
      <p:sp>
        <p:nvSpPr>
          <p:cNvPr id="7" name="Rectangle 7"/>
          <p:cNvSpPr>
            <a:spLocks noGrp="1" noChangeArrowheads="1"/>
          </p:cNvSpPr>
          <p:nvPr>
            <p:ph type="sldNum" sz="quarter" idx="5"/>
          </p:nvPr>
        </p:nvSpPr>
        <p:spPr>
          <a:ln/>
        </p:spPr>
        <p:txBody>
          <a:bodyPr/>
          <a:lstStyle/>
          <a:p>
            <a:fld id="{ED1F8077-E0FA-4C9F-9AD8-595A0E7B163D}" type="slidenum">
              <a:rPr lang="en-US" altLang="zh-CN"/>
              <a:pPr/>
              <a:t>41</a:t>
            </a:fld>
            <a:endParaRPr lang="en-US" altLang="zh-CN"/>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AU" altLang="zh-CN"/>
          </a:p>
        </p:txBody>
      </p:sp>
    </p:spTree>
    <p:extLst>
      <p:ext uri="{BB962C8B-B14F-4D97-AF65-F5344CB8AC3E}">
        <p14:creationId xmlns:p14="http://schemas.microsoft.com/office/powerpoint/2010/main" val="2542044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29 August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024825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Morgan Kaufmann Publishers</a:t>
            </a:r>
          </a:p>
        </p:txBody>
      </p:sp>
      <p:sp>
        <p:nvSpPr>
          <p:cNvPr id="5" name="Rectangle 3"/>
          <p:cNvSpPr>
            <a:spLocks noGrp="1" noChangeArrowheads="1"/>
          </p:cNvSpPr>
          <p:nvPr>
            <p:ph type="dt" idx="1"/>
          </p:nvPr>
        </p:nvSpPr>
        <p:spPr>
          <a:ln/>
        </p:spPr>
        <p:txBody>
          <a:bodyPr/>
          <a:lstStyle/>
          <a:p>
            <a:fld id="{E1ADA934-B65F-4CE5-AD64-D44316D82EDC}" type="datetime4">
              <a:rPr lang="en-US" altLang="zh-CN"/>
              <a:pPr/>
              <a:t>August 29, 2017</a:t>
            </a:fld>
            <a:endParaRPr lang="en-US" altLang="zh-CN"/>
          </a:p>
        </p:txBody>
      </p:sp>
      <p:sp>
        <p:nvSpPr>
          <p:cNvPr id="6" name="Rectangle 6"/>
          <p:cNvSpPr>
            <a:spLocks noGrp="1" noChangeArrowheads="1"/>
          </p:cNvSpPr>
          <p:nvPr>
            <p:ph type="ftr" sz="quarter" idx="4"/>
          </p:nvPr>
        </p:nvSpPr>
        <p:spPr>
          <a:ln/>
        </p:spPr>
        <p:txBody>
          <a:bodyPr/>
          <a:lstStyle/>
          <a:p>
            <a:r>
              <a:rPr lang="en-US" altLang="zh-CN"/>
              <a:t>Chapter 1 — Computer Abstractions and Technology</a:t>
            </a:r>
          </a:p>
        </p:txBody>
      </p:sp>
      <p:sp>
        <p:nvSpPr>
          <p:cNvPr id="7" name="Rectangle 7"/>
          <p:cNvSpPr>
            <a:spLocks noGrp="1" noChangeArrowheads="1"/>
          </p:cNvSpPr>
          <p:nvPr>
            <p:ph type="sldNum" sz="quarter" idx="5"/>
          </p:nvPr>
        </p:nvSpPr>
        <p:spPr>
          <a:ln/>
        </p:spPr>
        <p:txBody>
          <a:bodyPr/>
          <a:lstStyle/>
          <a:p>
            <a:fld id="{02B0E4D5-F609-4AA4-A66D-552A9641F312}" type="slidenum">
              <a:rPr lang="en-US" altLang="zh-CN"/>
              <a:pPr/>
              <a:t>43</a:t>
            </a:fld>
            <a:endParaRPr lang="en-US" altLang="zh-CN"/>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AU" altLang="zh-CN"/>
          </a:p>
        </p:txBody>
      </p:sp>
    </p:spTree>
    <p:extLst>
      <p:ext uri="{BB962C8B-B14F-4D97-AF65-F5344CB8AC3E}">
        <p14:creationId xmlns:p14="http://schemas.microsoft.com/office/powerpoint/2010/main" val="256750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4E986-CCC9-4F10-8D92-67F2E1FE5374}" type="slidenum">
              <a:rPr lang="ar-SA" altLang="zh-CN"/>
              <a:pPr/>
              <a:t>44</a:t>
            </a:fld>
            <a:endParaRPr lang="en-US" altLang="zh-CN"/>
          </a:p>
        </p:txBody>
      </p:sp>
      <p:sp>
        <p:nvSpPr>
          <p:cNvPr id="808962" name="Rectangle 2"/>
          <p:cNvSpPr>
            <a:spLocks noGrp="1" noChangeArrowheads="1"/>
          </p:cNvSpPr>
          <p:nvPr>
            <p:ph type="body" idx="1"/>
          </p:nvPr>
        </p:nvSpPr>
        <p:spPr>
          <a:xfrm>
            <a:off x="946150" y="4860925"/>
            <a:ext cx="5207000" cy="4605338"/>
          </a:xfrm>
          <a:ln/>
          <a:extLst>
            <a:ext uri="{91240B29-F687-4F45-9708-019B960494DF}">
              <a14:hiddenLine xmlns:a14="http://schemas.microsoft.com/office/drawing/2010/main" w="12700">
                <a:solidFill>
                  <a:schemeClr val="tx1"/>
                </a:solidFill>
                <a:miter lim="800000"/>
                <a:headEnd/>
                <a:tailEnd/>
              </a14:hiddenLine>
            </a:ext>
          </a:extLst>
        </p:spPr>
        <p:txBody>
          <a:bodyPr lIns="98017" tIns="48148" rIns="98017" bIns="48148"/>
          <a:lstStyle/>
          <a:p>
            <a:endParaRPr lang="zh-CN" altLang="zh-CN"/>
          </a:p>
        </p:txBody>
      </p:sp>
      <p:sp>
        <p:nvSpPr>
          <p:cNvPr id="808963" name="Rectangle 3"/>
          <p:cNvSpPr>
            <a:spLocks noGrp="1" noRot="1" noChangeAspect="1" noChangeArrowheads="1" noTextEdit="1"/>
          </p:cNvSpPr>
          <p:nvPr>
            <p:ph type="sldImg"/>
          </p:nvPr>
        </p:nvSpPr>
        <p:spPr>
          <a:xfrm>
            <a:off x="1000125" y="774700"/>
            <a:ext cx="5099050" cy="3824288"/>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445365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29 August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866638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29 August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599736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29 August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00326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400" b="1">
                <a:solidFill>
                  <a:schemeClr val="accent2"/>
                </a:solidFill>
                <a:latin typeface="Arial" panose="020B0604020202020204" pitchFamily="34" charset="0"/>
              </a:defRPr>
            </a:lvl1pPr>
            <a:lvl2pPr marL="742950" indent="-285750" defTabSz="928688">
              <a:defRPr sz="1400" b="1">
                <a:solidFill>
                  <a:schemeClr val="accent2"/>
                </a:solidFill>
                <a:latin typeface="Arial" panose="020B0604020202020204" pitchFamily="34" charset="0"/>
              </a:defRPr>
            </a:lvl2pPr>
            <a:lvl3pPr marL="1143000" indent="-228600" defTabSz="928688">
              <a:defRPr sz="1400" b="1">
                <a:solidFill>
                  <a:schemeClr val="accent2"/>
                </a:solidFill>
                <a:latin typeface="Arial" panose="020B0604020202020204" pitchFamily="34" charset="0"/>
              </a:defRPr>
            </a:lvl3pPr>
            <a:lvl4pPr marL="1600200" indent="-228600" defTabSz="928688">
              <a:defRPr sz="1400" b="1">
                <a:solidFill>
                  <a:schemeClr val="accent2"/>
                </a:solidFill>
                <a:latin typeface="Arial" panose="020B0604020202020204" pitchFamily="34" charset="0"/>
              </a:defRPr>
            </a:lvl4pPr>
            <a:lvl5pPr marL="2057400" indent="-228600" defTabSz="928688">
              <a:defRPr sz="1400" b="1">
                <a:solidFill>
                  <a:schemeClr val="accent2"/>
                </a:solidFill>
                <a:latin typeface="Arial" panose="020B0604020202020204" pitchFamily="34" charset="0"/>
              </a:defRPr>
            </a:lvl5pPr>
            <a:lvl6pPr marL="2514600" indent="-228600" defTabSz="928688" eaLnBrk="0" fontAlgn="base" hangingPunct="0">
              <a:spcBef>
                <a:spcPct val="0"/>
              </a:spcBef>
              <a:spcAft>
                <a:spcPct val="0"/>
              </a:spcAft>
              <a:defRPr sz="1400" b="1">
                <a:solidFill>
                  <a:schemeClr val="accent2"/>
                </a:solidFill>
                <a:latin typeface="Arial" panose="020B0604020202020204" pitchFamily="34" charset="0"/>
              </a:defRPr>
            </a:lvl6pPr>
            <a:lvl7pPr marL="2971800" indent="-228600" defTabSz="928688" eaLnBrk="0" fontAlgn="base" hangingPunct="0">
              <a:spcBef>
                <a:spcPct val="0"/>
              </a:spcBef>
              <a:spcAft>
                <a:spcPct val="0"/>
              </a:spcAft>
              <a:defRPr sz="1400" b="1">
                <a:solidFill>
                  <a:schemeClr val="accent2"/>
                </a:solidFill>
                <a:latin typeface="Arial" panose="020B0604020202020204" pitchFamily="34" charset="0"/>
              </a:defRPr>
            </a:lvl7pPr>
            <a:lvl8pPr marL="3429000" indent="-228600" defTabSz="928688" eaLnBrk="0" fontAlgn="base" hangingPunct="0">
              <a:spcBef>
                <a:spcPct val="0"/>
              </a:spcBef>
              <a:spcAft>
                <a:spcPct val="0"/>
              </a:spcAft>
              <a:defRPr sz="1400" b="1">
                <a:solidFill>
                  <a:schemeClr val="accent2"/>
                </a:solidFill>
                <a:latin typeface="Arial" panose="020B0604020202020204" pitchFamily="34" charset="0"/>
              </a:defRPr>
            </a:lvl8pPr>
            <a:lvl9pPr marL="3886200" indent="-228600" defTabSz="928688" eaLnBrk="0" fontAlgn="base" hangingPunct="0">
              <a:spcBef>
                <a:spcPct val="0"/>
              </a:spcBef>
              <a:spcAft>
                <a:spcPct val="0"/>
              </a:spcAft>
              <a:defRPr sz="1400" b="1">
                <a:solidFill>
                  <a:schemeClr val="accent2"/>
                </a:solidFill>
                <a:latin typeface="Arial" panose="020B0604020202020204" pitchFamily="34" charset="0"/>
              </a:defRPr>
            </a:lvl9pPr>
          </a:lstStyle>
          <a:p>
            <a:fld id="{AD34A7B5-F367-4CA5-B1DF-E90679749A24}" type="slidenum">
              <a:rPr lang="en-US" altLang="zh-CN" sz="1200" b="0">
                <a:solidFill>
                  <a:schemeClr val="tx1"/>
                </a:solidFill>
                <a:latin typeface="Times New Roman" panose="02020603050405020304" pitchFamily="18" charset="0"/>
              </a:rPr>
              <a:pPr/>
              <a:t>10</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876825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400" b="1">
                <a:solidFill>
                  <a:schemeClr val="accent2"/>
                </a:solidFill>
                <a:latin typeface="Arial" panose="020B0604020202020204" pitchFamily="34" charset="0"/>
              </a:defRPr>
            </a:lvl1pPr>
            <a:lvl2pPr marL="742950" indent="-285750" defTabSz="928688">
              <a:defRPr sz="1400" b="1">
                <a:solidFill>
                  <a:schemeClr val="accent2"/>
                </a:solidFill>
                <a:latin typeface="Arial" panose="020B0604020202020204" pitchFamily="34" charset="0"/>
              </a:defRPr>
            </a:lvl2pPr>
            <a:lvl3pPr marL="1143000" indent="-228600" defTabSz="928688">
              <a:defRPr sz="1400" b="1">
                <a:solidFill>
                  <a:schemeClr val="accent2"/>
                </a:solidFill>
                <a:latin typeface="Arial" panose="020B0604020202020204" pitchFamily="34" charset="0"/>
              </a:defRPr>
            </a:lvl3pPr>
            <a:lvl4pPr marL="1600200" indent="-228600" defTabSz="928688">
              <a:defRPr sz="1400" b="1">
                <a:solidFill>
                  <a:schemeClr val="accent2"/>
                </a:solidFill>
                <a:latin typeface="Arial" panose="020B0604020202020204" pitchFamily="34" charset="0"/>
              </a:defRPr>
            </a:lvl4pPr>
            <a:lvl5pPr marL="2057400" indent="-228600" defTabSz="928688">
              <a:defRPr sz="1400" b="1">
                <a:solidFill>
                  <a:schemeClr val="accent2"/>
                </a:solidFill>
                <a:latin typeface="Arial" panose="020B0604020202020204" pitchFamily="34" charset="0"/>
              </a:defRPr>
            </a:lvl5pPr>
            <a:lvl6pPr marL="2514600" indent="-228600" defTabSz="928688" eaLnBrk="0" fontAlgn="base" hangingPunct="0">
              <a:spcBef>
                <a:spcPct val="0"/>
              </a:spcBef>
              <a:spcAft>
                <a:spcPct val="0"/>
              </a:spcAft>
              <a:defRPr sz="1400" b="1">
                <a:solidFill>
                  <a:schemeClr val="accent2"/>
                </a:solidFill>
                <a:latin typeface="Arial" panose="020B0604020202020204" pitchFamily="34" charset="0"/>
              </a:defRPr>
            </a:lvl6pPr>
            <a:lvl7pPr marL="2971800" indent="-228600" defTabSz="928688" eaLnBrk="0" fontAlgn="base" hangingPunct="0">
              <a:spcBef>
                <a:spcPct val="0"/>
              </a:spcBef>
              <a:spcAft>
                <a:spcPct val="0"/>
              </a:spcAft>
              <a:defRPr sz="1400" b="1">
                <a:solidFill>
                  <a:schemeClr val="accent2"/>
                </a:solidFill>
                <a:latin typeface="Arial" panose="020B0604020202020204" pitchFamily="34" charset="0"/>
              </a:defRPr>
            </a:lvl7pPr>
            <a:lvl8pPr marL="3429000" indent="-228600" defTabSz="928688" eaLnBrk="0" fontAlgn="base" hangingPunct="0">
              <a:spcBef>
                <a:spcPct val="0"/>
              </a:spcBef>
              <a:spcAft>
                <a:spcPct val="0"/>
              </a:spcAft>
              <a:defRPr sz="1400" b="1">
                <a:solidFill>
                  <a:schemeClr val="accent2"/>
                </a:solidFill>
                <a:latin typeface="Arial" panose="020B0604020202020204" pitchFamily="34" charset="0"/>
              </a:defRPr>
            </a:lvl8pPr>
            <a:lvl9pPr marL="3886200" indent="-228600" defTabSz="928688" eaLnBrk="0" fontAlgn="base" hangingPunct="0">
              <a:spcBef>
                <a:spcPct val="0"/>
              </a:spcBef>
              <a:spcAft>
                <a:spcPct val="0"/>
              </a:spcAft>
              <a:defRPr sz="1400" b="1">
                <a:solidFill>
                  <a:schemeClr val="accent2"/>
                </a:solidFill>
                <a:latin typeface="Arial" panose="020B0604020202020204" pitchFamily="34" charset="0"/>
              </a:defRPr>
            </a:lvl9pPr>
          </a:lstStyle>
          <a:p>
            <a:fld id="{5E4FEDDD-FF39-445D-A144-011643D6D9BB}" type="slidenum">
              <a:rPr lang="en-US" altLang="zh-CN" sz="1200" b="0">
                <a:solidFill>
                  <a:schemeClr val="tx1"/>
                </a:solidFill>
                <a:latin typeface="Times New Roman" panose="02020603050405020304" pitchFamily="18" charset="0"/>
              </a:rPr>
              <a:pPr/>
              <a:t>12</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39001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400" b="1">
                <a:solidFill>
                  <a:schemeClr val="accent2"/>
                </a:solidFill>
                <a:latin typeface="Arial" panose="020B0604020202020204" pitchFamily="34" charset="0"/>
              </a:defRPr>
            </a:lvl1pPr>
            <a:lvl2pPr marL="742950" indent="-285750" defTabSz="928688">
              <a:defRPr sz="1400" b="1">
                <a:solidFill>
                  <a:schemeClr val="accent2"/>
                </a:solidFill>
                <a:latin typeface="Arial" panose="020B0604020202020204" pitchFamily="34" charset="0"/>
              </a:defRPr>
            </a:lvl2pPr>
            <a:lvl3pPr marL="1143000" indent="-228600" defTabSz="928688">
              <a:defRPr sz="1400" b="1">
                <a:solidFill>
                  <a:schemeClr val="accent2"/>
                </a:solidFill>
                <a:latin typeface="Arial" panose="020B0604020202020204" pitchFamily="34" charset="0"/>
              </a:defRPr>
            </a:lvl3pPr>
            <a:lvl4pPr marL="1600200" indent="-228600" defTabSz="928688">
              <a:defRPr sz="1400" b="1">
                <a:solidFill>
                  <a:schemeClr val="accent2"/>
                </a:solidFill>
                <a:latin typeface="Arial" panose="020B0604020202020204" pitchFamily="34" charset="0"/>
              </a:defRPr>
            </a:lvl4pPr>
            <a:lvl5pPr marL="2057400" indent="-228600" defTabSz="928688">
              <a:defRPr sz="1400" b="1">
                <a:solidFill>
                  <a:schemeClr val="accent2"/>
                </a:solidFill>
                <a:latin typeface="Arial" panose="020B0604020202020204" pitchFamily="34" charset="0"/>
              </a:defRPr>
            </a:lvl5pPr>
            <a:lvl6pPr marL="2514600" indent="-228600" defTabSz="928688" eaLnBrk="0" fontAlgn="base" hangingPunct="0">
              <a:spcBef>
                <a:spcPct val="0"/>
              </a:spcBef>
              <a:spcAft>
                <a:spcPct val="0"/>
              </a:spcAft>
              <a:defRPr sz="1400" b="1">
                <a:solidFill>
                  <a:schemeClr val="accent2"/>
                </a:solidFill>
                <a:latin typeface="Arial" panose="020B0604020202020204" pitchFamily="34" charset="0"/>
              </a:defRPr>
            </a:lvl6pPr>
            <a:lvl7pPr marL="2971800" indent="-228600" defTabSz="928688" eaLnBrk="0" fontAlgn="base" hangingPunct="0">
              <a:spcBef>
                <a:spcPct val="0"/>
              </a:spcBef>
              <a:spcAft>
                <a:spcPct val="0"/>
              </a:spcAft>
              <a:defRPr sz="1400" b="1">
                <a:solidFill>
                  <a:schemeClr val="accent2"/>
                </a:solidFill>
                <a:latin typeface="Arial" panose="020B0604020202020204" pitchFamily="34" charset="0"/>
              </a:defRPr>
            </a:lvl7pPr>
            <a:lvl8pPr marL="3429000" indent="-228600" defTabSz="928688" eaLnBrk="0" fontAlgn="base" hangingPunct="0">
              <a:spcBef>
                <a:spcPct val="0"/>
              </a:spcBef>
              <a:spcAft>
                <a:spcPct val="0"/>
              </a:spcAft>
              <a:defRPr sz="1400" b="1">
                <a:solidFill>
                  <a:schemeClr val="accent2"/>
                </a:solidFill>
                <a:latin typeface="Arial" panose="020B0604020202020204" pitchFamily="34" charset="0"/>
              </a:defRPr>
            </a:lvl8pPr>
            <a:lvl9pPr marL="3886200" indent="-228600" defTabSz="928688" eaLnBrk="0" fontAlgn="base" hangingPunct="0">
              <a:spcBef>
                <a:spcPct val="0"/>
              </a:spcBef>
              <a:spcAft>
                <a:spcPct val="0"/>
              </a:spcAft>
              <a:defRPr sz="1400" b="1">
                <a:solidFill>
                  <a:schemeClr val="accent2"/>
                </a:solidFill>
                <a:latin typeface="Arial" panose="020B0604020202020204" pitchFamily="34" charset="0"/>
              </a:defRPr>
            </a:lvl9pPr>
          </a:lstStyle>
          <a:p>
            <a:fld id="{DF958F01-C36A-4661-9434-AADE0D412E97}" type="slidenum">
              <a:rPr lang="en-US" altLang="zh-CN" sz="1200" b="0">
                <a:solidFill>
                  <a:schemeClr val="tx1"/>
                </a:solidFill>
                <a:latin typeface="Times New Roman" panose="02020603050405020304" pitchFamily="18" charset="0"/>
              </a:rPr>
              <a:pPr/>
              <a:t>13</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0639732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pPr lvl="0"/>
            <a:r>
              <a:rPr lang="zh-CN" altLang="en-US" noProof="0" smtClean="0"/>
              <a:t>单击此处编辑母版标题样式</a:t>
            </a:r>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68982AE6-8C1D-43F0-B92E-6291F107BAC4}" type="slidenum">
              <a:rPr lang="zh-CN" altLang="en-US"/>
              <a:pPr>
                <a:defRPr/>
              </a:pPr>
              <a:t>‹#›</a:t>
            </a:fld>
            <a:endParaRPr lang="en-US" altLang="en-US"/>
          </a:p>
        </p:txBody>
      </p:sp>
    </p:spTree>
    <p:extLst>
      <p:ext uri="{BB962C8B-B14F-4D97-AF65-F5344CB8AC3E}">
        <p14:creationId xmlns:p14="http://schemas.microsoft.com/office/powerpoint/2010/main" val="376393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9071994-B5D3-4DFE-9113-E24E5E976F03}" type="slidenum">
              <a:rPr lang="zh-CN" altLang="en-US"/>
              <a:pPr>
                <a:defRPr/>
              </a:pPr>
              <a:t>‹#›</a:t>
            </a:fld>
            <a:endParaRPr lang="en-US" altLang="en-US"/>
          </a:p>
        </p:txBody>
      </p:sp>
    </p:spTree>
    <p:extLst>
      <p:ext uri="{BB962C8B-B14F-4D97-AF65-F5344CB8AC3E}">
        <p14:creationId xmlns:p14="http://schemas.microsoft.com/office/powerpoint/2010/main" val="127094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13E6F09-63E5-48DB-A7DA-6414A5D2396D}" type="slidenum">
              <a:rPr lang="zh-CN" altLang="en-US"/>
              <a:pPr>
                <a:defRPr/>
              </a:pPr>
              <a:t>‹#›</a:t>
            </a:fld>
            <a:endParaRPr lang="en-US" altLang="en-US"/>
          </a:p>
        </p:txBody>
      </p:sp>
    </p:spTree>
    <p:extLst>
      <p:ext uri="{BB962C8B-B14F-4D97-AF65-F5344CB8AC3E}">
        <p14:creationId xmlns:p14="http://schemas.microsoft.com/office/powerpoint/2010/main" val="243738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4213" y="1125538"/>
            <a:ext cx="8270875" cy="5111750"/>
          </a:xfrm>
        </p:spPr>
        <p:txBody>
          <a:bodyPr/>
          <a:lstStyle/>
          <a:p>
            <a:endParaRPr lang="en-US"/>
          </a:p>
        </p:txBody>
      </p:sp>
      <p:sp>
        <p:nvSpPr>
          <p:cNvPr id="4" name="Footer Placeholder 3"/>
          <p:cNvSpPr>
            <a:spLocks noGrp="1"/>
          </p:cNvSpPr>
          <p:nvPr>
            <p:ph type="ftr" sz="quarter" idx="10"/>
          </p:nvPr>
        </p:nvSpPr>
        <p:spPr>
          <a:xfrm>
            <a:off x="1042988" y="6381750"/>
            <a:ext cx="7272337" cy="358775"/>
          </a:xfrm>
        </p:spPr>
        <p:txBody>
          <a:bodyPr/>
          <a:lstStyle>
            <a:lvl1pPr>
              <a:defRPr/>
            </a:lvl1pPr>
          </a:lstStyle>
          <a:p>
            <a:r>
              <a:rPr lang="en-AU" dirty="0" smtClean="0"/>
              <a:t>Copyright © 2012, Elsevier Inc. All rights reserved.</a:t>
            </a:r>
            <a:endParaRPr lang="en-AU" dirty="0"/>
          </a:p>
        </p:txBody>
      </p:sp>
    </p:spTree>
    <p:extLst>
      <p:ext uri="{BB962C8B-B14F-4D97-AF65-F5344CB8AC3E}">
        <p14:creationId xmlns:p14="http://schemas.microsoft.com/office/powerpoint/2010/main" val="223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C4EFC9C-0CD1-48B5-AC40-5A4DCABDD5DC}" type="slidenum">
              <a:rPr lang="zh-CN" altLang="en-US"/>
              <a:pPr>
                <a:defRPr/>
              </a:pPr>
              <a:t>‹#›</a:t>
            </a:fld>
            <a:endParaRPr lang="en-US" altLang="en-US"/>
          </a:p>
        </p:txBody>
      </p:sp>
    </p:spTree>
    <p:extLst>
      <p:ext uri="{BB962C8B-B14F-4D97-AF65-F5344CB8AC3E}">
        <p14:creationId xmlns:p14="http://schemas.microsoft.com/office/powerpoint/2010/main" val="161596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90BC5F2-22B8-42FA-8911-23D037350CC7}" type="slidenum">
              <a:rPr lang="zh-CN" altLang="en-US"/>
              <a:pPr>
                <a:defRPr/>
              </a:pPr>
              <a:t>‹#›</a:t>
            </a:fld>
            <a:endParaRPr lang="en-US" altLang="en-US"/>
          </a:p>
        </p:txBody>
      </p:sp>
    </p:spTree>
    <p:extLst>
      <p:ext uri="{BB962C8B-B14F-4D97-AF65-F5344CB8AC3E}">
        <p14:creationId xmlns:p14="http://schemas.microsoft.com/office/powerpoint/2010/main" val="20103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B3E63FD-4DFB-4E6C-ACBD-312599039C4D}" type="slidenum">
              <a:rPr lang="zh-CN" altLang="en-US"/>
              <a:pPr>
                <a:defRPr/>
              </a:pPr>
              <a:t>‹#›</a:t>
            </a:fld>
            <a:endParaRPr lang="en-US" altLang="en-US"/>
          </a:p>
        </p:txBody>
      </p:sp>
    </p:spTree>
    <p:extLst>
      <p:ext uri="{BB962C8B-B14F-4D97-AF65-F5344CB8AC3E}">
        <p14:creationId xmlns:p14="http://schemas.microsoft.com/office/powerpoint/2010/main" val="99439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08D604D-FA6D-4866-9F77-CC235B2ED0D1}" type="slidenum">
              <a:rPr lang="zh-CN" altLang="en-US"/>
              <a:pPr>
                <a:defRPr/>
              </a:pPr>
              <a:t>‹#›</a:t>
            </a:fld>
            <a:endParaRPr lang="en-US" altLang="en-US"/>
          </a:p>
        </p:txBody>
      </p:sp>
    </p:spTree>
    <p:extLst>
      <p:ext uri="{BB962C8B-B14F-4D97-AF65-F5344CB8AC3E}">
        <p14:creationId xmlns:p14="http://schemas.microsoft.com/office/powerpoint/2010/main" val="393632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B954D4F5-FEF3-4342-8FEC-174F6878CD9A}" type="slidenum">
              <a:rPr lang="zh-CN" altLang="en-US"/>
              <a:pPr>
                <a:defRPr/>
              </a:pPr>
              <a:t>‹#›</a:t>
            </a:fld>
            <a:endParaRPr lang="en-US" altLang="en-US"/>
          </a:p>
        </p:txBody>
      </p:sp>
    </p:spTree>
    <p:extLst>
      <p:ext uri="{BB962C8B-B14F-4D97-AF65-F5344CB8AC3E}">
        <p14:creationId xmlns:p14="http://schemas.microsoft.com/office/powerpoint/2010/main" val="208829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7B7905A9-D364-4E58-9E92-8DEF5F381625}" type="slidenum">
              <a:rPr lang="zh-CN" altLang="en-US"/>
              <a:pPr>
                <a:defRPr/>
              </a:pPr>
              <a:t>‹#›</a:t>
            </a:fld>
            <a:endParaRPr lang="en-US" altLang="en-US"/>
          </a:p>
        </p:txBody>
      </p:sp>
    </p:spTree>
    <p:extLst>
      <p:ext uri="{BB962C8B-B14F-4D97-AF65-F5344CB8AC3E}">
        <p14:creationId xmlns:p14="http://schemas.microsoft.com/office/powerpoint/2010/main" val="32752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1C32157-3932-43C1-AF03-9197533CD4D8}" type="slidenum">
              <a:rPr lang="zh-CN" altLang="en-US"/>
              <a:pPr>
                <a:defRPr/>
              </a:pPr>
              <a:t>‹#›</a:t>
            </a:fld>
            <a:endParaRPr lang="en-US" altLang="en-US"/>
          </a:p>
        </p:txBody>
      </p:sp>
    </p:spTree>
    <p:extLst>
      <p:ext uri="{BB962C8B-B14F-4D97-AF65-F5344CB8AC3E}">
        <p14:creationId xmlns:p14="http://schemas.microsoft.com/office/powerpoint/2010/main" val="60556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1432504-2328-4229-9877-2D57836C2A3C}" type="slidenum">
              <a:rPr lang="zh-CN" altLang="en-US"/>
              <a:pPr>
                <a:defRPr/>
              </a:pPr>
              <a:t>‹#›</a:t>
            </a:fld>
            <a:endParaRPr lang="en-US" altLang="en-US"/>
          </a:p>
        </p:txBody>
      </p:sp>
    </p:spTree>
    <p:extLst>
      <p:ext uri="{BB962C8B-B14F-4D97-AF65-F5344CB8AC3E}">
        <p14:creationId xmlns:p14="http://schemas.microsoft.com/office/powerpoint/2010/main" val="64283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B2D191EB-613A-4636-B0C2-D62B467A8423}" type="slidenum">
              <a:rPr lang="zh-CN"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9"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SimHei" pitchFamily="49" charset="-122"/>
        </a:defRPr>
      </a:lvl2pPr>
      <a:lvl3pPr algn="ctr" rtl="0" eaLnBrk="0" fontAlgn="base" hangingPunct="0">
        <a:spcBef>
          <a:spcPct val="0"/>
        </a:spcBef>
        <a:spcAft>
          <a:spcPct val="0"/>
        </a:spcAft>
        <a:defRPr sz="4400">
          <a:solidFill>
            <a:schemeClr val="tx2"/>
          </a:solidFill>
          <a:latin typeface="Arial" pitchFamily="34" charset="0"/>
          <a:ea typeface="SimHei" pitchFamily="49" charset="-122"/>
        </a:defRPr>
      </a:lvl3pPr>
      <a:lvl4pPr algn="ctr" rtl="0" eaLnBrk="0" fontAlgn="base" hangingPunct="0">
        <a:spcBef>
          <a:spcPct val="0"/>
        </a:spcBef>
        <a:spcAft>
          <a:spcPct val="0"/>
        </a:spcAft>
        <a:defRPr sz="4400">
          <a:solidFill>
            <a:schemeClr val="tx2"/>
          </a:solidFill>
          <a:latin typeface="Arial" pitchFamily="34" charset="0"/>
          <a:ea typeface="SimHei" pitchFamily="49" charset="-122"/>
        </a:defRPr>
      </a:lvl4pPr>
      <a:lvl5pPr algn="ctr" rtl="0" eaLnBrk="0" fontAlgn="base" hangingPunct="0">
        <a:spcBef>
          <a:spcPct val="0"/>
        </a:spcBef>
        <a:spcAft>
          <a:spcPct val="0"/>
        </a:spcAft>
        <a:defRPr sz="4400">
          <a:solidFill>
            <a:schemeClr val="tx2"/>
          </a:solidFill>
          <a:latin typeface="Arial" pitchFamily="34" charset="0"/>
          <a:ea typeface="SimHei" pitchFamily="49" charset="-122"/>
        </a:defRPr>
      </a:lvl5pPr>
      <a:lvl6pPr marL="457200" algn="ctr" rtl="0" fontAlgn="base">
        <a:spcBef>
          <a:spcPct val="0"/>
        </a:spcBef>
        <a:spcAft>
          <a:spcPct val="0"/>
        </a:spcAft>
        <a:defRPr sz="4400">
          <a:solidFill>
            <a:schemeClr val="tx2"/>
          </a:solidFill>
          <a:latin typeface="Arial" pitchFamily="34" charset="0"/>
          <a:ea typeface="SimHei" pitchFamily="49" charset="-122"/>
        </a:defRPr>
      </a:lvl6pPr>
      <a:lvl7pPr marL="914400" algn="ctr" rtl="0" fontAlgn="base">
        <a:spcBef>
          <a:spcPct val="0"/>
        </a:spcBef>
        <a:spcAft>
          <a:spcPct val="0"/>
        </a:spcAft>
        <a:defRPr sz="4400">
          <a:solidFill>
            <a:schemeClr val="tx2"/>
          </a:solidFill>
          <a:latin typeface="Arial" pitchFamily="34" charset="0"/>
          <a:ea typeface="SimHei" pitchFamily="49" charset="-122"/>
        </a:defRPr>
      </a:lvl7pPr>
      <a:lvl8pPr marL="1371600" algn="ctr" rtl="0" fontAlgn="base">
        <a:spcBef>
          <a:spcPct val="0"/>
        </a:spcBef>
        <a:spcAft>
          <a:spcPct val="0"/>
        </a:spcAft>
        <a:defRPr sz="4400">
          <a:solidFill>
            <a:schemeClr val="tx2"/>
          </a:solidFill>
          <a:latin typeface="Arial" pitchFamily="34" charset="0"/>
          <a:ea typeface="SimHei" pitchFamily="49" charset="-122"/>
        </a:defRPr>
      </a:lvl8pPr>
      <a:lvl9pPr marL="1828800" algn="ctr" rtl="0" fontAlgn="base">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30.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image" Target="../media/image20.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4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Rectangle 4"/>
          <p:cNvSpPr>
            <a:spLocks noGrp="1" noChangeArrowheads="1"/>
          </p:cNvSpPr>
          <p:nvPr>
            <p:ph type="ctrTitle"/>
          </p:nvPr>
        </p:nvSpPr>
        <p:spPr>
          <a:xfrm>
            <a:off x="609704" y="2743218"/>
            <a:ext cx="7772400" cy="1012825"/>
          </a:xfrm>
        </p:spPr>
        <p:txBody>
          <a:bodyPr/>
          <a:lstStyle/>
          <a:p>
            <a:pPr algn="ctr"/>
            <a:r>
              <a:rPr lang="en-AU" altLang="zh-CN" sz="3600" dirty="0" smtClean="0">
                <a:ea typeface="宋体" panose="02010600030101010101" pitchFamily="2" charset="-122"/>
              </a:rPr>
              <a:t>Chapter 1 Computer Abstractions and Technology</a:t>
            </a:r>
            <a:endParaRPr lang="en-AU" altLang="zh-CN" sz="3600"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1</a:t>
            </a:fld>
            <a:endParaRPr lang="en-US" altLang="en-US"/>
          </a:p>
        </p:txBody>
      </p:sp>
    </p:spTree>
    <p:custDataLst>
      <p:tags r:id="rId1"/>
    </p:custDataLst>
    <p:extLst>
      <p:ext uri="{BB962C8B-B14F-4D97-AF65-F5344CB8AC3E}">
        <p14:creationId xmlns:p14="http://schemas.microsoft.com/office/powerpoint/2010/main" val="1887251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xfrm>
            <a:off x="354586" y="121303"/>
            <a:ext cx="8229600" cy="940809"/>
          </a:xfrm>
          <a:noFill/>
        </p:spPr>
        <p:txBody>
          <a:bodyPr/>
          <a:lstStyle/>
          <a:p>
            <a:r>
              <a:rPr lang="en-US" altLang="zh-CN" sz="3600" dirty="0" smtClean="0">
                <a:ea typeface="宋体" panose="02010600030101010101" pitchFamily="2" charset="-122"/>
              </a:rPr>
              <a:t>Instruction Set Architecture</a:t>
            </a:r>
            <a:endParaRPr lang="en-US" altLang="zh-CN" sz="4800" dirty="0" smtClean="0">
              <a:ea typeface="宋体" panose="02010600030101010101" pitchFamily="2" charset="-122"/>
            </a:endParaRPr>
          </a:p>
        </p:txBody>
      </p:sp>
      <p:sp>
        <p:nvSpPr>
          <p:cNvPr id="3076" name="Rectangle 4"/>
          <p:cNvSpPr>
            <a:spLocks noChangeArrowheads="1"/>
          </p:cNvSpPr>
          <p:nvPr/>
        </p:nvSpPr>
        <p:spPr bwMode="auto">
          <a:xfrm>
            <a:off x="80890" y="1045875"/>
            <a:ext cx="8915166" cy="314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accent2"/>
                </a:solidFill>
                <a:latin typeface="Arial" panose="020B0604020202020204" pitchFamily="34" charset="0"/>
              </a:defRPr>
            </a:lvl1pPr>
            <a:lvl2pPr marL="742950" indent="-285750">
              <a:defRPr sz="1400" b="1">
                <a:solidFill>
                  <a:schemeClr val="accent2"/>
                </a:solidFill>
                <a:latin typeface="Arial" panose="020B0604020202020204" pitchFamily="34" charset="0"/>
              </a:defRPr>
            </a:lvl2pPr>
            <a:lvl3pPr marL="1143000" indent="-228600">
              <a:defRPr sz="1400" b="1">
                <a:solidFill>
                  <a:schemeClr val="accent2"/>
                </a:solidFill>
                <a:latin typeface="Arial" panose="020B0604020202020204" pitchFamily="34" charset="0"/>
              </a:defRPr>
            </a:lvl3pPr>
            <a:lvl4pPr marL="1600200" indent="-228600">
              <a:defRPr sz="1400" b="1">
                <a:solidFill>
                  <a:schemeClr val="accent2"/>
                </a:solidFill>
                <a:latin typeface="Arial" panose="020B0604020202020204" pitchFamily="34" charset="0"/>
              </a:defRPr>
            </a:lvl4pPr>
            <a:lvl5pPr marL="2057400" indent="-228600">
              <a:defRPr sz="1400" b="1">
                <a:solidFill>
                  <a:schemeClr val="accent2"/>
                </a:solidFill>
                <a:latin typeface="Arial" panose="020B0604020202020204" pitchFamily="34" charset="0"/>
              </a:defRPr>
            </a:lvl5pPr>
            <a:lvl6pPr marL="2514600" indent="-228600" eaLnBrk="0" fontAlgn="base" hangingPunct="0">
              <a:spcBef>
                <a:spcPct val="0"/>
              </a:spcBef>
              <a:spcAft>
                <a:spcPct val="0"/>
              </a:spcAft>
              <a:defRPr sz="1400" b="1">
                <a:solidFill>
                  <a:schemeClr val="accent2"/>
                </a:solidFill>
                <a:latin typeface="Arial" panose="020B0604020202020204" pitchFamily="34" charset="0"/>
              </a:defRPr>
            </a:lvl6pPr>
            <a:lvl7pPr marL="2971800" indent="-228600" eaLnBrk="0" fontAlgn="base" hangingPunct="0">
              <a:spcBef>
                <a:spcPct val="0"/>
              </a:spcBef>
              <a:spcAft>
                <a:spcPct val="0"/>
              </a:spcAft>
              <a:defRPr sz="1400" b="1">
                <a:solidFill>
                  <a:schemeClr val="accent2"/>
                </a:solidFill>
                <a:latin typeface="Arial" panose="020B0604020202020204" pitchFamily="34" charset="0"/>
              </a:defRPr>
            </a:lvl7pPr>
            <a:lvl8pPr marL="3429000" indent="-228600" eaLnBrk="0" fontAlgn="base" hangingPunct="0">
              <a:spcBef>
                <a:spcPct val="0"/>
              </a:spcBef>
              <a:spcAft>
                <a:spcPct val="0"/>
              </a:spcAft>
              <a:defRPr sz="1400" b="1">
                <a:solidFill>
                  <a:schemeClr val="accent2"/>
                </a:solidFill>
                <a:latin typeface="Arial" panose="020B0604020202020204" pitchFamily="34" charset="0"/>
              </a:defRPr>
            </a:lvl8pPr>
            <a:lvl9pPr marL="3886200" indent="-228600" eaLnBrk="0" fontAlgn="base" hangingPunct="0">
              <a:spcBef>
                <a:spcPct val="0"/>
              </a:spcBef>
              <a:spcAft>
                <a:spcPct val="0"/>
              </a:spcAft>
              <a:defRPr sz="1400" b="1">
                <a:solidFill>
                  <a:schemeClr val="accent2"/>
                </a:solidFill>
                <a:latin typeface="Arial" panose="020B0604020202020204" pitchFamily="34" charset="0"/>
              </a:defRPr>
            </a:lvl9pPr>
          </a:lstStyle>
          <a:p>
            <a:pPr algn="just">
              <a:lnSpc>
                <a:spcPct val="110000"/>
              </a:lnSpc>
              <a:spcBef>
                <a:spcPct val="20000"/>
              </a:spcBef>
              <a:buFontTx/>
              <a:buChar char="•"/>
            </a:pPr>
            <a:r>
              <a:rPr lang="en-US" altLang="zh-CN" sz="2400" b="0" dirty="0" smtClean="0">
                <a:solidFill>
                  <a:schemeClr val="tx1"/>
                </a:solidFill>
                <a:ea typeface="宋体" panose="02010600030101010101" pitchFamily="2" charset="-122"/>
              </a:rPr>
              <a:t>Instruction </a:t>
            </a:r>
            <a:r>
              <a:rPr lang="en-US" altLang="zh-CN" sz="2400" b="0" dirty="0">
                <a:solidFill>
                  <a:schemeClr val="tx1"/>
                </a:solidFill>
                <a:ea typeface="宋体" panose="02010600030101010101" pitchFamily="2" charset="-122"/>
              </a:rPr>
              <a:t>set </a:t>
            </a:r>
            <a:r>
              <a:rPr lang="en-US" altLang="zh-CN" sz="2400" b="0" dirty="0" smtClean="0">
                <a:solidFill>
                  <a:schemeClr val="tx1"/>
                </a:solidFill>
                <a:ea typeface="宋体" panose="02010600030101010101" pitchFamily="2" charset="-122"/>
              </a:rPr>
              <a:t>architecture: </a:t>
            </a:r>
            <a:r>
              <a:rPr lang="en-US" altLang="zh-CN" sz="2400" b="0" dirty="0">
                <a:solidFill>
                  <a:schemeClr val="tx1"/>
                </a:solidFill>
                <a:ea typeface="宋体" panose="02010600030101010101" pitchFamily="2" charset="-122"/>
              </a:rPr>
              <a:t>a specification of a standardized programmer-visible interface to hardware, comprised of:</a:t>
            </a:r>
          </a:p>
          <a:p>
            <a:pPr marL="800100" lvl="1" indent="-342900" eaLnBrk="1" hangingPunct="1">
              <a:spcBef>
                <a:spcPct val="45000"/>
              </a:spcBef>
              <a:buFont typeface="Wingdings" panose="05000000000000000000" pitchFamily="2" charset="2"/>
              <a:buChar char="ü"/>
              <a:tabLst>
                <a:tab pos="2514600" algn="l"/>
                <a:tab pos="6819900" algn="ctr"/>
              </a:tabLst>
            </a:pPr>
            <a:r>
              <a:rPr lang="en-US" altLang="zh-CN" sz="2000" b="0" dirty="0" smtClean="0">
                <a:solidFill>
                  <a:schemeClr val="tx1"/>
                </a:solidFill>
              </a:rPr>
              <a:t>Instructions </a:t>
            </a:r>
            <a:r>
              <a:rPr lang="en-US" altLang="zh-CN" sz="2000" b="0" dirty="0">
                <a:solidFill>
                  <a:schemeClr val="tx1"/>
                </a:solidFill>
              </a:rPr>
              <a:t>and Instruction Formats</a:t>
            </a:r>
          </a:p>
          <a:p>
            <a:pPr marL="800100" lvl="1" indent="-342900" eaLnBrk="1" hangingPunct="1">
              <a:spcBef>
                <a:spcPct val="45000"/>
              </a:spcBef>
              <a:buFont typeface="Wingdings" panose="05000000000000000000" pitchFamily="2" charset="2"/>
              <a:buChar char="ü"/>
              <a:tabLst>
                <a:tab pos="2514600" algn="l"/>
                <a:tab pos="6819900" algn="ctr"/>
              </a:tabLst>
            </a:pPr>
            <a:r>
              <a:rPr lang="en-US" altLang="zh-CN" sz="2000" b="0" dirty="0">
                <a:solidFill>
                  <a:schemeClr val="tx1"/>
                </a:solidFill>
              </a:rPr>
              <a:t>Data Types, Encodings, and Representations</a:t>
            </a:r>
          </a:p>
          <a:p>
            <a:pPr marL="800100" lvl="1" indent="-342900" eaLnBrk="1" hangingPunct="1">
              <a:spcBef>
                <a:spcPct val="45000"/>
              </a:spcBef>
              <a:buFont typeface="Wingdings" panose="05000000000000000000" pitchFamily="2" charset="2"/>
              <a:buChar char="ü"/>
              <a:tabLst>
                <a:tab pos="2514600" algn="l"/>
                <a:tab pos="6819900" algn="ctr"/>
              </a:tabLst>
            </a:pPr>
            <a:r>
              <a:rPr lang="en-US" altLang="zh-CN" sz="2000" b="0" dirty="0">
                <a:solidFill>
                  <a:schemeClr val="tx1"/>
                </a:solidFill>
              </a:rPr>
              <a:t>Programmable Storage: Registers and </a:t>
            </a:r>
            <a:r>
              <a:rPr lang="en-US" altLang="zh-CN" sz="2000" b="0" dirty="0" smtClean="0">
                <a:solidFill>
                  <a:schemeClr val="tx1"/>
                </a:solidFill>
              </a:rPr>
              <a:t>Memory</a:t>
            </a:r>
          </a:p>
          <a:p>
            <a:pPr marL="800100" lvl="1" indent="-342900" eaLnBrk="1" hangingPunct="1">
              <a:spcBef>
                <a:spcPct val="45000"/>
              </a:spcBef>
              <a:buFont typeface="Wingdings" panose="05000000000000000000" pitchFamily="2" charset="2"/>
              <a:buChar char="ü"/>
              <a:tabLst>
                <a:tab pos="2514600" algn="l"/>
                <a:tab pos="6819900" algn="ctr"/>
              </a:tabLst>
            </a:pPr>
            <a:r>
              <a:rPr lang="en-US" altLang="zh-CN" sz="2000" b="0" dirty="0" smtClean="0">
                <a:solidFill>
                  <a:schemeClr val="tx1"/>
                </a:solidFill>
              </a:rPr>
              <a:t>Memory addressing</a:t>
            </a:r>
            <a:endParaRPr lang="en-US" altLang="zh-CN" sz="2000" b="0" dirty="0">
              <a:solidFill>
                <a:schemeClr val="tx1"/>
              </a:solidFill>
            </a:endParaRPr>
          </a:p>
          <a:p>
            <a:pPr marL="800100" lvl="1" indent="-342900" eaLnBrk="1" hangingPunct="1">
              <a:spcBef>
                <a:spcPct val="45000"/>
              </a:spcBef>
              <a:buFont typeface="Wingdings" panose="05000000000000000000" pitchFamily="2" charset="2"/>
              <a:buChar char="ü"/>
              <a:tabLst>
                <a:tab pos="2514600" algn="l"/>
                <a:tab pos="6819900" algn="ctr"/>
              </a:tabLst>
            </a:pPr>
            <a:r>
              <a:rPr lang="en-US" altLang="zh-CN" sz="2000" b="0" dirty="0">
                <a:solidFill>
                  <a:schemeClr val="tx1"/>
                </a:solidFill>
              </a:rPr>
              <a:t>Addressing Modes: to address Instructions and Data</a:t>
            </a:r>
          </a:p>
          <a:p>
            <a:pPr marL="800100" lvl="1" indent="-342900" eaLnBrk="1" hangingPunct="1">
              <a:spcBef>
                <a:spcPct val="45000"/>
              </a:spcBef>
              <a:buFont typeface="Wingdings" panose="05000000000000000000" pitchFamily="2" charset="2"/>
              <a:buChar char="ü"/>
              <a:tabLst>
                <a:tab pos="2514600" algn="l"/>
                <a:tab pos="6819900" algn="ctr"/>
              </a:tabLst>
            </a:pPr>
            <a:r>
              <a:rPr lang="en-US" altLang="zh-CN" sz="2000" b="0" dirty="0">
                <a:solidFill>
                  <a:schemeClr val="tx1"/>
                </a:solidFill>
              </a:rPr>
              <a:t>Handling Exceptional Conditions (like division by zero)</a:t>
            </a:r>
          </a:p>
        </p:txBody>
      </p:sp>
      <p:grpSp>
        <p:nvGrpSpPr>
          <p:cNvPr id="5" name="Group 4"/>
          <p:cNvGrpSpPr>
            <a:grpSpLocks/>
          </p:cNvGrpSpPr>
          <p:nvPr/>
        </p:nvGrpSpPr>
        <p:grpSpPr bwMode="auto">
          <a:xfrm>
            <a:off x="2362258" y="4648168"/>
            <a:ext cx="3886098" cy="1954090"/>
            <a:chOff x="596" y="1288"/>
            <a:chExt cx="4500" cy="2252"/>
          </a:xfrm>
        </p:grpSpPr>
        <p:sp>
          <p:nvSpPr>
            <p:cNvPr id="6" name="Rectangle 5"/>
            <p:cNvSpPr>
              <a:spLocks noChangeArrowheads="1"/>
            </p:cNvSpPr>
            <p:nvPr/>
          </p:nvSpPr>
          <p:spPr bwMode="auto">
            <a:xfrm>
              <a:off x="880" y="2152"/>
              <a:ext cx="4216" cy="280"/>
            </a:xfrm>
            <a:prstGeom prst="rect">
              <a:avLst/>
            </a:prstGeom>
            <a:pattFill prst="horzBrick">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6"/>
            <p:cNvSpPr>
              <a:spLocks noChangeArrowheads="1"/>
            </p:cNvSpPr>
            <p:nvPr/>
          </p:nvSpPr>
          <p:spPr bwMode="auto">
            <a:xfrm>
              <a:off x="2416" y="1288"/>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
            <p:cNvSpPr>
              <a:spLocks noChangeShapeType="1"/>
            </p:cNvSpPr>
            <p:nvPr/>
          </p:nvSpPr>
          <p:spPr bwMode="auto">
            <a:xfrm flipH="1">
              <a:off x="2508" y="1476"/>
              <a:ext cx="48" cy="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p:cNvSpPr>
              <a:spLocks noChangeShapeType="1"/>
            </p:cNvSpPr>
            <p:nvPr/>
          </p:nvSpPr>
          <p:spPr bwMode="auto">
            <a:xfrm>
              <a:off x="2508" y="186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9"/>
            <p:cNvSpPr>
              <a:spLocks noChangeShapeType="1"/>
            </p:cNvSpPr>
            <p:nvPr/>
          </p:nvSpPr>
          <p:spPr bwMode="auto">
            <a:xfrm>
              <a:off x="2652" y="186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0"/>
            <p:cNvSpPr>
              <a:spLocks noChangeShapeType="1"/>
            </p:cNvSpPr>
            <p:nvPr/>
          </p:nvSpPr>
          <p:spPr bwMode="auto">
            <a:xfrm>
              <a:off x="2652" y="2052"/>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1"/>
            <p:cNvSpPr>
              <a:spLocks noChangeShapeType="1"/>
            </p:cNvSpPr>
            <p:nvPr/>
          </p:nvSpPr>
          <p:spPr bwMode="auto">
            <a:xfrm flipH="1">
              <a:off x="2412" y="1860"/>
              <a:ext cx="96"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2"/>
            <p:cNvSpPr>
              <a:spLocks noChangeShapeType="1"/>
            </p:cNvSpPr>
            <p:nvPr/>
          </p:nvSpPr>
          <p:spPr bwMode="auto">
            <a:xfrm flipH="1">
              <a:off x="2268" y="2100"/>
              <a:ext cx="14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3"/>
            <p:cNvSpPr>
              <a:spLocks noChangeShapeType="1"/>
            </p:cNvSpPr>
            <p:nvPr/>
          </p:nvSpPr>
          <p:spPr bwMode="auto">
            <a:xfrm>
              <a:off x="2556" y="1620"/>
              <a:ext cx="14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p:cNvSpPr>
              <a:spLocks noChangeShapeType="1"/>
            </p:cNvSpPr>
            <p:nvPr/>
          </p:nvSpPr>
          <p:spPr bwMode="auto">
            <a:xfrm flipV="1">
              <a:off x="2700" y="1620"/>
              <a:ext cx="96"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5"/>
            <p:cNvSpPr>
              <a:spLocks noChangeShapeType="1"/>
            </p:cNvSpPr>
            <p:nvPr/>
          </p:nvSpPr>
          <p:spPr bwMode="auto">
            <a:xfrm>
              <a:off x="2508" y="157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6"/>
            <p:cNvSpPr>
              <a:spLocks noChangeShapeType="1"/>
            </p:cNvSpPr>
            <p:nvPr/>
          </p:nvSpPr>
          <p:spPr bwMode="auto">
            <a:xfrm flipV="1">
              <a:off x="2652" y="1476"/>
              <a:ext cx="96"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Oval 17"/>
            <p:cNvSpPr>
              <a:spLocks noChangeArrowheads="1"/>
            </p:cNvSpPr>
            <p:nvPr/>
          </p:nvSpPr>
          <p:spPr bwMode="auto">
            <a:xfrm>
              <a:off x="3280" y="1336"/>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8"/>
            <p:cNvSpPr>
              <a:spLocks noChangeShapeType="1"/>
            </p:cNvSpPr>
            <p:nvPr/>
          </p:nvSpPr>
          <p:spPr bwMode="auto">
            <a:xfrm>
              <a:off x="3420" y="1524"/>
              <a:ext cx="48"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9"/>
            <p:cNvSpPr>
              <a:spLocks noChangeShapeType="1"/>
            </p:cNvSpPr>
            <p:nvPr/>
          </p:nvSpPr>
          <p:spPr bwMode="auto">
            <a:xfrm flipH="1">
              <a:off x="3276" y="1908"/>
              <a:ext cx="192"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0"/>
            <p:cNvSpPr>
              <a:spLocks noChangeShapeType="1"/>
            </p:cNvSpPr>
            <p:nvPr/>
          </p:nvSpPr>
          <p:spPr bwMode="auto">
            <a:xfrm>
              <a:off x="3276" y="2052"/>
              <a:ext cx="96"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1"/>
            <p:cNvSpPr>
              <a:spLocks noChangeShapeType="1"/>
            </p:cNvSpPr>
            <p:nvPr/>
          </p:nvSpPr>
          <p:spPr bwMode="auto">
            <a:xfrm>
              <a:off x="3468" y="1908"/>
              <a:ext cx="192"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2"/>
            <p:cNvSpPr>
              <a:spLocks noChangeShapeType="1"/>
            </p:cNvSpPr>
            <p:nvPr/>
          </p:nvSpPr>
          <p:spPr bwMode="auto">
            <a:xfrm flipV="1">
              <a:off x="3660" y="1956"/>
              <a:ext cx="14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3"/>
            <p:cNvSpPr>
              <a:spLocks noChangeShapeType="1"/>
            </p:cNvSpPr>
            <p:nvPr/>
          </p:nvSpPr>
          <p:spPr bwMode="auto">
            <a:xfrm>
              <a:off x="3804" y="1956"/>
              <a:ext cx="48"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p:cNvSpPr>
              <a:spLocks noChangeShapeType="1"/>
            </p:cNvSpPr>
            <p:nvPr/>
          </p:nvSpPr>
          <p:spPr bwMode="auto">
            <a:xfrm flipH="1">
              <a:off x="3324" y="1668"/>
              <a:ext cx="96"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flipH="1" flipV="1">
              <a:off x="3180" y="1764"/>
              <a:ext cx="14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6"/>
            <p:cNvSpPr>
              <a:spLocks noChangeShapeType="1"/>
            </p:cNvSpPr>
            <p:nvPr/>
          </p:nvSpPr>
          <p:spPr bwMode="auto">
            <a:xfrm flipH="1">
              <a:off x="3228" y="1620"/>
              <a:ext cx="1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7"/>
            <p:cNvSpPr>
              <a:spLocks noChangeShapeType="1"/>
            </p:cNvSpPr>
            <p:nvPr/>
          </p:nvSpPr>
          <p:spPr bwMode="auto">
            <a:xfrm flipH="1" flipV="1">
              <a:off x="3084" y="1524"/>
              <a:ext cx="14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8"/>
            <p:cNvSpPr>
              <a:spLocks noChangeShapeType="1"/>
            </p:cNvSpPr>
            <p:nvPr/>
          </p:nvSpPr>
          <p:spPr bwMode="auto">
            <a:xfrm flipV="1">
              <a:off x="3324" y="1428"/>
              <a:ext cx="48"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9"/>
            <p:cNvSpPr>
              <a:spLocks noChangeShapeType="1"/>
            </p:cNvSpPr>
            <p:nvPr/>
          </p:nvSpPr>
          <p:spPr bwMode="auto">
            <a:xfrm flipH="1" flipV="1">
              <a:off x="2508" y="1380"/>
              <a:ext cx="96"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Oval 30"/>
            <p:cNvSpPr>
              <a:spLocks noChangeArrowheads="1"/>
            </p:cNvSpPr>
            <p:nvPr/>
          </p:nvSpPr>
          <p:spPr bwMode="auto">
            <a:xfrm>
              <a:off x="2716" y="2500"/>
              <a:ext cx="400" cy="304"/>
            </a:xfrm>
            <a:prstGeom prst="ellipse">
              <a:avLst/>
            </a:prstGeom>
            <a:noFill/>
            <a:ln w="508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1"/>
            <p:cNvSpPr>
              <a:spLocks noChangeShapeType="1"/>
            </p:cNvSpPr>
            <p:nvPr/>
          </p:nvSpPr>
          <p:spPr bwMode="auto">
            <a:xfrm flipV="1">
              <a:off x="2844" y="2676"/>
              <a:ext cx="48" cy="4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2"/>
            <p:cNvSpPr>
              <a:spLocks noChangeShapeType="1"/>
            </p:cNvSpPr>
            <p:nvPr/>
          </p:nvSpPr>
          <p:spPr bwMode="auto">
            <a:xfrm>
              <a:off x="2892" y="2676"/>
              <a:ext cx="4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3"/>
            <p:cNvSpPr>
              <a:spLocks noChangeShapeType="1"/>
            </p:cNvSpPr>
            <p:nvPr/>
          </p:nvSpPr>
          <p:spPr bwMode="auto">
            <a:xfrm>
              <a:off x="2940" y="2676"/>
              <a:ext cx="48" cy="4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4"/>
            <p:cNvSpPr>
              <a:spLocks noChangeShapeType="1"/>
            </p:cNvSpPr>
            <p:nvPr/>
          </p:nvSpPr>
          <p:spPr bwMode="auto">
            <a:xfrm>
              <a:off x="2940" y="2580"/>
              <a:ext cx="9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5"/>
            <p:cNvSpPr>
              <a:spLocks noChangeShapeType="1"/>
            </p:cNvSpPr>
            <p:nvPr/>
          </p:nvSpPr>
          <p:spPr bwMode="auto">
            <a:xfrm flipH="1">
              <a:off x="2796" y="2580"/>
              <a:ext cx="4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6"/>
            <p:cNvSpPr>
              <a:spLocks noChangeShapeType="1"/>
            </p:cNvSpPr>
            <p:nvPr/>
          </p:nvSpPr>
          <p:spPr bwMode="auto">
            <a:xfrm flipV="1">
              <a:off x="2508" y="3492"/>
              <a:ext cx="0" cy="4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7"/>
            <p:cNvSpPr>
              <a:spLocks noChangeShapeType="1"/>
            </p:cNvSpPr>
            <p:nvPr/>
          </p:nvSpPr>
          <p:spPr bwMode="auto">
            <a:xfrm>
              <a:off x="2940" y="2820"/>
              <a:ext cx="0" cy="38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8"/>
            <p:cNvSpPr>
              <a:spLocks noChangeShapeType="1"/>
            </p:cNvSpPr>
            <p:nvPr/>
          </p:nvSpPr>
          <p:spPr bwMode="auto">
            <a:xfrm>
              <a:off x="2940" y="3204"/>
              <a:ext cx="24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9"/>
            <p:cNvSpPr>
              <a:spLocks noChangeShapeType="1"/>
            </p:cNvSpPr>
            <p:nvPr/>
          </p:nvSpPr>
          <p:spPr bwMode="auto">
            <a:xfrm>
              <a:off x="3180" y="3204"/>
              <a:ext cx="96" cy="28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0"/>
            <p:cNvSpPr>
              <a:spLocks noChangeShapeType="1"/>
            </p:cNvSpPr>
            <p:nvPr/>
          </p:nvSpPr>
          <p:spPr bwMode="auto">
            <a:xfrm flipV="1">
              <a:off x="3276" y="3444"/>
              <a:ext cx="48" cy="4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1"/>
            <p:cNvSpPr>
              <a:spLocks noChangeShapeType="1"/>
            </p:cNvSpPr>
            <p:nvPr/>
          </p:nvSpPr>
          <p:spPr bwMode="auto">
            <a:xfrm flipH="1">
              <a:off x="2700" y="3204"/>
              <a:ext cx="240" cy="4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2"/>
            <p:cNvSpPr>
              <a:spLocks noChangeShapeType="1"/>
            </p:cNvSpPr>
            <p:nvPr/>
          </p:nvSpPr>
          <p:spPr bwMode="auto">
            <a:xfrm flipH="1">
              <a:off x="2604" y="3252"/>
              <a:ext cx="96" cy="28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3"/>
            <p:cNvSpPr>
              <a:spLocks noChangeShapeType="1"/>
            </p:cNvSpPr>
            <p:nvPr/>
          </p:nvSpPr>
          <p:spPr bwMode="auto">
            <a:xfrm flipH="1">
              <a:off x="2508" y="3540"/>
              <a:ext cx="9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4"/>
            <p:cNvSpPr>
              <a:spLocks noChangeShapeType="1"/>
            </p:cNvSpPr>
            <p:nvPr/>
          </p:nvSpPr>
          <p:spPr bwMode="auto">
            <a:xfrm>
              <a:off x="2940" y="2820"/>
              <a:ext cx="336" cy="4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5"/>
            <p:cNvSpPr>
              <a:spLocks noChangeShapeType="1"/>
            </p:cNvSpPr>
            <p:nvPr/>
          </p:nvSpPr>
          <p:spPr bwMode="auto">
            <a:xfrm flipV="1">
              <a:off x="3276" y="2436"/>
              <a:ext cx="240" cy="43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6"/>
            <p:cNvSpPr>
              <a:spLocks noChangeShapeType="1"/>
            </p:cNvSpPr>
            <p:nvPr/>
          </p:nvSpPr>
          <p:spPr bwMode="auto">
            <a:xfrm>
              <a:off x="3516" y="2436"/>
              <a:ext cx="144"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7"/>
            <p:cNvSpPr>
              <a:spLocks noChangeShapeType="1"/>
            </p:cNvSpPr>
            <p:nvPr/>
          </p:nvSpPr>
          <p:spPr bwMode="auto">
            <a:xfrm flipH="1">
              <a:off x="2652" y="2868"/>
              <a:ext cx="288" cy="4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48"/>
            <p:cNvSpPr>
              <a:spLocks noChangeShapeType="1"/>
            </p:cNvSpPr>
            <p:nvPr/>
          </p:nvSpPr>
          <p:spPr bwMode="auto">
            <a:xfrm flipH="1" flipV="1">
              <a:off x="2316" y="2436"/>
              <a:ext cx="336" cy="4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49"/>
            <p:cNvSpPr>
              <a:spLocks noChangeShapeType="1"/>
            </p:cNvSpPr>
            <p:nvPr/>
          </p:nvSpPr>
          <p:spPr bwMode="auto">
            <a:xfrm flipH="1">
              <a:off x="2172" y="2436"/>
              <a:ext cx="144"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useBgFill="1">
          <p:nvSpPr>
            <p:cNvPr id="51" name="Rectangle 50"/>
            <p:cNvSpPr>
              <a:spLocks noChangeArrowheads="1"/>
            </p:cNvSpPr>
            <p:nvPr/>
          </p:nvSpPr>
          <p:spPr bwMode="auto">
            <a:xfrm>
              <a:off x="2373" y="2203"/>
              <a:ext cx="1719" cy="310"/>
            </a:xfrm>
            <a:prstGeom prst="rect">
              <a:avLst/>
            </a:prstGeom>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eaLnBrk="0" hangingPunct="0">
                <a:lnSpc>
                  <a:spcPct val="92000"/>
                </a:lnSpc>
              </a:pPr>
              <a:r>
                <a:rPr kumimoji="0" lang="en-US" altLang="zh-TW" b="1">
                  <a:ea typeface="PMingLiU" panose="02020500000000000000" pitchFamily="18" charset="-120"/>
                </a:rPr>
                <a:t>instruction set</a:t>
              </a:r>
            </a:p>
          </p:txBody>
        </p:sp>
        <p:sp>
          <p:nvSpPr>
            <p:cNvPr id="52" name="Rectangle 51"/>
            <p:cNvSpPr>
              <a:spLocks noChangeArrowheads="1"/>
            </p:cNvSpPr>
            <p:nvPr/>
          </p:nvSpPr>
          <p:spPr bwMode="auto">
            <a:xfrm>
              <a:off x="596" y="1636"/>
              <a:ext cx="1074"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eaLnBrk="0" hangingPunct="0">
                <a:lnSpc>
                  <a:spcPct val="85000"/>
                </a:lnSpc>
              </a:pPr>
              <a:r>
                <a:rPr kumimoji="0" lang="en-US" altLang="zh-TW" b="1">
                  <a:ea typeface="PMingLiU" panose="02020500000000000000" pitchFamily="18" charset="-120"/>
                </a:rPr>
                <a:t>software</a:t>
              </a:r>
            </a:p>
          </p:txBody>
        </p:sp>
        <p:sp>
          <p:nvSpPr>
            <p:cNvPr id="53" name="Rectangle 52"/>
            <p:cNvSpPr>
              <a:spLocks noChangeArrowheads="1"/>
            </p:cNvSpPr>
            <p:nvPr/>
          </p:nvSpPr>
          <p:spPr bwMode="auto">
            <a:xfrm>
              <a:off x="596" y="2835"/>
              <a:ext cx="1151"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eaLnBrk="0" hangingPunct="0">
                <a:lnSpc>
                  <a:spcPct val="85000"/>
                </a:lnSpc>
              </a:pPr>
              <a:r>
                <a:rPr kumimoji="0" lang="en-US" altLang="zh-TW" b="1">
                  <a:ea typeface="PMingLiU" panose="02020500000000000000" pitchFamily="18" charset="-120"/>
                </a:rPr>
                <a:t>hardware</a:t>
              </a:r>
            </a:p>
          </p:txBody>
        </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10</a:t>
            </a:fld>
            <a:endParaRPr lang="en-US" altLang="en-US"/>
          </a:p>
        </p:txBody>
      </p:sp>
    </p:spTree>
    <p:custDataLst>
      <p:tags r:id="rId1"/>
    </p:custDataLst>
    <p:extLst>
      <p:ext uri="{BB962C8B-B14F-4D97-AF65-F5344CB8AC3E}">
        <p14:creationId xmlns:p14="http://schemas.microsoft.com/office/powerpoint/2010/main" val="1689099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6026"/>
          </a:xfrm>
        </p:spPr>
        <p:txBody>
          <a:bodyPr/>
          <a:lstStyle/>
          <a:p>
            <a:r>
              <a:rPr lang="en-US" altLang="zh-CN" sz="3600" dirty="0" smtClean="0"/>
              <a:t>Instruction Set Architecture</a:t>
            </a:r>
            <a:endParaRPr lang="zh-CN" altLang="en-US" sz="3600" dirty="0"/>
          </a:p>
        </p:txBody>
      </p:sp>
      <p:sp>
        <p:nvSpPr>
          <p:cNvPr id="3" name="Content Placeholder 2"/>
          <p:cNvSpPr>
            <a:spLocks noGrp="1"/>
          </p:cNvSpPr>
          <p:nvPr>
            <p:ph idx="1"/>
          </p:nvPr>
        </p:nvSpPr>
        <p:spPr>
          <a:xfrm>
            <a:off x="457200" y="1143060"/>
            <a:ext cx="8229600" cy="4983103"/>
          </a:xfrm>
        </p:spPr>
        <p:txBody>
          <a:bodyPr/>
          <a:lstStyle/>
          <a:p>
            <a:pPr algn="just"/>
            <a:r>
              <a:rPr lang="en-US" altLang="zh-CN" sz="2400" dirty="0" smtClean="0"/>
              <a:t>Class of ISA</a:t>
            </a:r>
          </a:p>
          <a:p>
            <a:pPr lvl="1" algn="just"/>
            <a:r>
              <a:rPr lang="en-US" altLang="zh-CN" sz="2000" dirty="0" smtClean="0"/>
              <a:t>Stack, accumulator, general purpose register architectures</a:t>
            </a:r>
          </a:p>
          <a:p>
            <a:pPr algn="just"/>
            <a:r>
              <a:rPr lang="en-US" altLang="zh-CN" sz="2400" dirty="0" smtClean="0"/>
              <a:t>Memory addressing</a:t>
            </a:r>
          </a:p>
          <a:p>
            <a:pPr lvl="1" algn="just"/>
            <a:r>
              <a:rPr lang="en-US" altLang="zh-CN" sz="2000" dirty="0" smtClean="0"/>
              <a:t>All desktop and server computers use byte addressing to access memory operands.</a:t>
            </a:r>
          </a:p>
          <a:p>
            <a:pPr lvl="1" algn="just"/>
            <a:r>
              <a:rPr lang="en-US" altLang="zh-CN" sz="2000" dirty="0" smtClean="0"/>
              <a:t>Some architectures require that objects must be aligned.</a:t>
            </a:r>
          </a:p>
          <a:p>
            <a:pPr algn="just"/>
            <a:r>
              <a:rPr lang="en-US" altLang="zh-CN" sz="2400" dirty="0" smtClean="0"/>
              <a:t>Addressing mode</a:t>
            </a:r>
          </a:p>
          <a:p>
            <a:pPr algn="just"/>
            <a:r>
              <a:rPr lang="en-US" altLang="zh-CN" sz="2400" dirty="0" smtClean="0"/>
              <a:t>Types and sizes of operands</a:t>
            </a:r>
          </a:p>
          <a:p>
            <a:pPr algn="just"/>
            <a:r>
              <a:rPr lang="en-US" altLang="zh-CN" sz="2400" dirty="0" smtClean="0"/>
              <a:t>Operations</a:t>
            </a:r>
          </a:p>
          <a:p>
            <a:pPr algn="just"/>
            <a:r>
              <a:rPr lang="en-US" altLang="zh-CN" sz="2400" dirty="0" smtClean="0"/>
              <a:t>Control flow instructions</a:t>
            </a:r>
          </a:p>
          <a:p>
            <a:pPr lvl="1">
              <a:lnSpc>
                <a:spcPct val="90000"/>
              </a:lnSpc>
            </a:pPr>
            <a:r>
              <a:rPr lang="en-US" altLang="zh-CN" sz="2000" dirty="0">
                <a:ea typeface="宋体" panose="02010600030101010101" pitchFamily="2" charset="-122"/>
              </a:rPr>
              <a:t>(Conditional) </a:t>
            </a:r>
            <a:r>
              <a:rPr lang="en-US" altLang="zh-CN" sz="2000" dirty="0" smtClean="0">
                <a:ea typeface="宋体" panose="02010600030101010101" pitchFamily="2" charset="-122"/>
              </a:rPr>
              <a:t>branches, (</a:t>
            </a:r>
            <a:r>
              <a:rPr lang="en-US" altLang="zh-CN" sz="2000" dirty="0">
                <a:ea typeface="宋体" panose="02010600030101010101" pitchFamily="2" charset="-122"/>
              </a:rPr>
              <a:t>Unconditional) </a:t>
            </a:r>
            <a:r>
              <a:rPr lang="en-US" altLang="zh-CN" sz="2000" dirty="0" smtClean="0">
                <a:ea typeface="宋体" panose="02010600030101010101" pitchFamily="2" charset="-122"/>
              </a:rPr>
              <a:t>jumps, procedure calls and returns</a:t>
            </a:r>
            <a:endParaRPr lang="en-US" altLang="zh-CN" sz="2000" dirty="0">
              <a:ea typeface="宋体" panose="02010600030101010101" pitchFamily="2" charset="-122"/>
            </a:endParaRPr>
          </a:p>
          <a:p>
            <a:pPr algn="just"/>
            <a:r>
              <a:rPr lang="en-US" altLang="zh-CN" sz="2400" dirty="0" smtClean="0"/>
              <a:t>Encoding an ISA</a:t>
            </a:r>
            <a:endParaRPr lang="zh-CN" altLang="en-US" sz="2400" dirty="0"/>
          </a:p>
        </p:txBody>
      </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11</a:t>
            </a:fld>
            <a:endParaRPr lang="en-US" altLang="en-US"/>
          </a:p>
        </p:txBody>
      </p:sp>
    </p:spTree>
    <p:custDataLst>
      <p:tags r:id="rId1"/>
    </p:custDataLst>
    <p:extLst>
      <p:ext uri="{BB962C8B-B14F-4D97-AF65-F5344CB8AC3E}">
        <p14:creationId xmlns:p14="http://schemas.microsoft.com/office/powerpoint/2010/main" val="133398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sz="3600" dirty="0" smtClean="0">
                <a:ea typeface="宋体" panose="02010600030101010101" pitchFamily="2" charset="-122"/>
              </a:rPr>
              <a:t>Classifying Architectures</a:t>
            </a:r>
          </a:p>
        </p:txBody>
      </p:sp>
      <p:sp>
        <p:nvSpPr>
          <p:cNvPr id="4100" name="Rectangle 4"/>
          <p:cNvSpPr>
            <a:spLocks noGrp="1" noChangeArrowheads="1"/>
          </p:cNvSpPr>
          <p:nvPr>
            <p:ph type="body" idx="1"/>
          </p:nvPr>
        </p:nvSpPr>
        <p:spPr>
          <a:xfrm>
            <a:off x="152516" y="1295400"/>
            <a:ext cx="8610374" cy="5181520"/>
          </a:xfrm>
          <a:noFill/>
        </p:spPr>
        <p:txBody>
          <a:bodyPr/>
          <a:lstStyle/>
          <a:p>
            <a:pPr>
              <a:lnSpc>
                <a:spcPct val="120000"/>
              </a:lnSpc>
              <a:buFontTx/>
              <a:buChar char="•"/>
            </a:pPr>
            <a:r>
              <a:rPr lang="en-US" altLang="zh-CN" sz="2800" dirty="0" smtClean="0">
                <a:ea typeface="宋体" panose="02010600030101010101" pitchFamily="2" charset="-122"/>
              </a:rPr>
              <a:t>One important classification scheme is by the type of </a:t>
            </a:r>
            <a:r>
              <a:rPr lang="en-US" altLang="zh-CN" sz="2800" i="1" dirty="0" smtClean="0">
                <a:solidFill>
                  <a:srgbClr val="0000FF"/>
                </a:solidFill>
                <a:ea typeface="宋体" panose="02010600030101010101" pitchFamily="2" charset="-122"/>
              </a:rPr>
              <a:t>addressing modes</a:t>
            </a:r>
            <a:r>
              <a:rPr lang="en-US" altLang="zh-CN" sz="2800" dirty="0" smtClean="0">
                <a:ea typeface="宋体" panose="02010600030101010101" pitchFamily="2" charset="-122"/>
              </a:rPr>
              <a:t> supported.</a:t>
            </a:r>
          </a:p>
          <a:p>
            <a:pPr lvl="1">
              <a:lnSpc>
                <a:spcPct val="120000"/>
              </a:lnSpc>
            </a:pPr>
            <a:r>
              <a:rPr lang="en-US" altLang="zh-CN" sz="2400" i="1" dirty="0" smtClean="0">
                <a:ea typeface="宋体" panose="02010600030101010101" pitchFamily="2" charset="-122"/>
              </a:rPr>
              <a:t>Stack</a:t>
            </a:r>
            <a:r>
              <a:rPr lang="en-US" altLang="zh-CN" sz="2400" dirty="0" smtClean="0">
                <a:ea typeface="宋体" panose="02010600030101010101" pitchFamily="2" charset="-122"/>
              </a:rPr>
              <a:t> architecture: Operands implicitly on top of a </a:t>
            </a:r>
            <a:r>
              <a:rPr lang="en-US" altLang="zh-CN" sz="2400" i="1" dirty="0" smtClean="0">
                <a:ea typeface="宋体" panose="02010600030101010101" pitchFamily="2" charset="-122"/>
              </a:rPr>
              <a:t>stack</a:t>
            </a:r>
            <a:r>
              <a:rPr lang="en-US" altLang="zh-CN" sz="2400" dirty="0" smtClean="0">
                <a:ea typeface="宋体" panose="02010600030101010101" pitchFamily="2" charset="-122"/>
              </a:rPr>
              <a:t>. (Early machines.)</a:t>
            </a:r>
          </a:p>
          <a:p>
            <a:pPr lvl="1">
              <a:lnSpc>
                <a:spcPct val="120000"/>
              </a:lnSpc>
            </a:pPr>
            <a:r>
              <a:rPr lang="en-US" altLang="zh-CN" sz="2400" i="1" dirty="0" smtClean="0">
                <a:ea typeface="宋体" panose="02010600030101010101" pitchFamily="2" charset="-122"/>
              </a:rPr>
              <a:t>Accumulator</a:t>
            </a:r>
            <a:r>
              <a:rPr lang="en-US" altLang="zh-CN" sz="2400" dirty="0" smtClean="0">
                <a:ea typeface="宋体" panose="02010600030101010101" pitchFamily="2" charset="-122"/>
              </a:rPr>
              <a:t> architecture: One operand is implicitly an </a:t>
            </a:r>
            <a:r>
              <a:rPr lang="en-US" altLang="zh-CN" sz="2400" i="1" dirty="0" smtClean="0">
                <a:ea typeface="宋体" panose="02010600030101010101" pitchFamily="2" charset="-122"/>
              </a:rPr>
              <a:t>accumulator</a:t>
            </a:r>
            <a:r>
              <a:rPr lang="en-US" altLang="zh-CN" sz="2400" dirty="0" smtClean="0">
                <a:ea typeface="宋体" panose="02010600030101010101" pitchFamily="2" charset="-122"/>
              </a:rPr>
              <a:t> (a special register).  (Early </a:t>
            </a:r>
            <a:r>
              <a:rPr lang="en-US" altLang="zh-CN" sz="2400" dirty="0" err="1" smtClean="0">
                <a:ea typeface="宋体" panose="02010600030101010101" pitchFamily="2" charset="-122"/>
              </a:rPr>
              <a:t>machs</a:t>
            </a:r>
            <a:r>
              <a:rPr lang="en-US" altLang="zh-CN" sz="2400" dirty="0" smtClean="0">
                <a:ea typeface="宋体" panose="02010600030101010101" pitchFamily="2" charset="-122"/>
              </a:rPr>
              <a:t>.)</a:t>
            </a:r>
          </a:p>
          <a:p>
            <a:pPr lvl="1">
              <a:lnSpc>
                <a:spcPct val="120000"/>
              </a:lnSpc>
            </a:pPr>
            <a:r>
              <a:rPr lang="en-US" altLang="zh-CN" sz="2400" i="1" dirty="0" smtClean="0">
                <a:ea typeface="宋体" panose="02010600030101010101" pitchFamily="2" charset="-122"/>
              </a:rPr>
              <a:t>General-purpose register</a:t>
            </a:r>
            <a:r>
              <a:rPr lang="en-US" altLang="zh-CN" sz="2400" dirty="0" smtClean="0">
                <a:ea typeface="宋体" panose="02010600030101010101" pitchFamily="2" charset="-122"/>
              </a:rPr>
              <a:t> architecture: Operands may be any of a large (typically 10s-100s) # of </a:t>
            </a:r>
            <a:r>
              <a:rPr lang="en-US" altLang="zh-CN" sz="2400" i="1" dirty="0" smtClean="0">
                <a:ea typeface="宋体" panose="02010600030101010101" pitchFamily="2" charset="-122"/>
              </a:rPr>
              <a:t>registers</a:t>
            </a:r>
            <a:r>
              <a:rPr lang="en-US" altLang="zh-CN" sz="2400" dirty="0" smtClean="0">
                <a:ea typeface="宋体" panose="02010600030101010101" pitchFamily="2" charset="-122"/>
              </a:rPr>
              <a:t>.</a:t>
            </a:r>
          </a:p>
          <a:p>
            <a:pPr lvl="2">
              <a:lnSpc>
                <a:spcPct val="120000"/>
              </a:lnSpc>
            </a:pPr>
            <a:r>
              <a:rPr lang="en-US" altLang="zh-CN" sz="2000" dirty="0" smtClean="0">
                <a:ea typeface="宋体" panose="02010600030101010101" pitchFamily="2" charset="-122"/>
              </a:rPr>
              <a:t>Register-memory architectures: One op may be memory.</a:t>
            </a:r>
          </a:p>
          <a:p>
            <a:pPr lvl="2">
              <a:lnSpc>
                <a:spcPct val="120000"/>
              </a:lnSpc>
            </a:pPr>
            <a:r>
              <a:rPr lang="en-US" altLang="zh-CN" sz="2000" dirty="0" smtClean="0">
                <a:ea typeface="宋体" panose="02010600030101010101" pitchFamily="2" charset="-122"/>
              </a:rPr>
              <a:t>Load-store architectures: All ops are registers, except in special load and store instructions.</a:t>
            </a: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12</a:t>
            </a:fld>
            <a:endParaRPr lang="en-US" altLang="en-US"/>
          </a:p>
        </p:txBody>
      </p:sp>
    </p:spTree>
    <p:custDataLst>
      <p:tags r:id="rId1"/>
    </p:custDataLst>
    <p:extLst>
      <p:ext uri="{BB962C8B-B14F-4D97-AF65-F5344CB8AC3E}">
        <p14:creationId xmlns:p14="http://schemas.microsoft.com/office/powerpoint/2010/main" val="2957521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123507"/>
            <a:ext cx="8229600" cy="1143000"/>
          </a:xfrm>
        </p:spPr>
        <p:txBody>
          <a:bodyPr/>
          <a:lstStyle/>
          <a:p>
            <a:r>
              <a:rPr lang="en-US" altLang="zh-CN" sz="3600" dirty="0" smtClean="0">
                <a:ea typeface="宋体" panose="02010600030101010101" pitchFamily="2" charset="-122"/>
              </a:rPr>
              <a:t>Four Architecture Classes</a:t>
            </a:r>
          </a:p>
        </p:txBody>
      </p:sp>
      <p:sp>
        <p:nvSpPr>
          <p:cNvPr id="5124" name="Rectangle 3"/>
          <p:cNvSpPr>
            <a:spLocks noGrp="1" noChangeArrowheads="1"/>
          </p:cNvSpPr>
          <p:nvPr>
            <p:ph type="body" idx="1"/>
          </p:nvPr>
        </p:nvSpPr>
        <p:spPr>
          <a:xfrm>
            <a:off x="708025" y="1295400"/>
            <a:ext cx="7908925" cy="4800600"/>
          </a:xfrm>
        </p:spPr>
        <p:txBody>
          <a:bodyPr/>
          <a:lstStyle/>
          <a:p>
            <a:pPr>
              <a:buFontTx/>
              <a:buChar char="•"/>
            </a:pPr>
            <a:endParaRPr lang="zh-CN" altLang="zh-CN" smtClean="0"/>
          </a:p>
        </p:txBody>
      </p:sp>
      <p:pic>
        <p:nvPicPr>
          <p:cNvPr id="5125" name="Picture 4" descr="2"/>
          <p:cNvPicPr>
            <a:picLocks noChangeAspect="1" noChangeArrowheads="1"/>
          </p:cNvPicPr>
          <p:nvPr/>
        </p:nvPicPr>
        <p:blipFill>
          <a:blip r:embed="rId4">
            <a:extLst>
              <a:ext uri="{28A0092B-C50C-407E-A947-70E740481C1C}">
                <a14:useLocalDpi xmlns:a14="http://schemas.microsoft.com/office/drawing/2010/main" val="0"/>
              </a:ext>
            </a:extLst>
          </a:blip>
          <a:srcRect l="9566" b="13123"/>
          <a:stretch>
            <a:fillRect/>
          </a:stretch>
        </p:blipFill>
        <p:spPr bwMode="auto">
          <a:xfrm>
            <a:off x="1262063" y="1511300"/>
            <a:ext cx="71977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5" descr="Ch2-fig01"/>
          <p:cNvPicPr>
            <a:picLocks noChangeAspect="1" noChangeArrowheads="1"/>
          </p:cNvPicPr>
          <p:nvPr/>
        </p:nvPicPr>
        <p:blipFill>
          <a:blip r:embed="rId5">
            <a:extLst>
              <a:ext uri="{28A0092B-C50C-407E-A947-70E740481C1C}">
                <a14:useLocalDpi xmlns:a14="http://schemas.microsoft.com/office/drawing/2010/main" val="0"/>
              </a:ext>
            </a:extLst>
          </a:blip>
          <a:srcRect t="3323"/>
          <a:stretch>
            <a:fillRect/>
          </a:stretch>
        </p:blipFill>
        <p:spPr bwMode="auto">
          <a:xfrm>
            <a:off x="881063" y="3624263"/>
            <a:ext cx="7331075" cy="296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6"/>
          <p:cNvSpPr txBox="1">
            <a:spLocks noChangeArrowheads="1"/>
          </p:cNvSpPr>
          <p:nvPr/>
        </p:nvSpPr>
        <p:spPr bwMode="auto">
          <a:xfrm>
            <a:off x="466725" y="1195388"/>
            <a:ext cx="3119438" cy="485775"/>
          </a:xfrm>
          <a:prstGeom prst="rect">
            <a:avLst/>
          </a:prstGeom>
          <a:solidFill>
            <a:schemeClr val="bg1"/>
          </a:solidFill>
          <a:ln w="28575" algn="ctr">
            <a:solidFill>
              <a:schemeClr val="tx1"/>
            </a:solidFill>
            <a:miter lim="800000"/>
            <a:headEnd/>
            <a:tailEnd/>
          </a:ln>
        </p:spPr>
        <p:txBody>
          <a:bodyPr wrap="none">
            <a:spAutoFit/>
          </a:bodyPr>
          <a:lstStyle>
            <a:lvl1pPr>
              <a:defRPr sz="1400" b="1">
                <a:solidFill>
                  <a:schemeClr val="accent2"/>
                </a:solidFill>
                <a:latin typeface="Arial" panose="020B0604020202020204" pitchFamily="34" charset="0"/>
              </a:defRPr>
            </a:lvl1pPr>
            <a:lvl2pPr marL="742950" indent="-285750">
              <a:defRPr sz="1400" b="1">
                <a:solidFill>
                  <a:schemeClr val="accent2"/>
                </a:solidFill>
                <a:latin typeface="Arial" panose="020B0604020202020204" pitchFamily="34" charset="0"/>
              </a:defRPr>
            </a:lvl2pPr>
            <a:lvl3pPr marL="1143000" indent="-228600">
              <a:defRPr sz="1400" b="1">
                <a:solidFill>
                  <a:schemeClr val="accent2"/>
                </a:solidFill>
                <a:latin typeface="Arial" panose="020B0604020202020204" pitchFamily="34" charset="0"/>
              </a:defRPr>
            </a:lvl3pPr>
            <a:lvl4pPr marL="1600200" indent="-228600">
              <a:defRPr sz="1400" b="1">
                <a:solidFill>
                  <a:schemeClr val="accent2"/>
                </a:solidFill>
                <a:latin typeface="Arial" panose="020B0604020202020204" pitchFamily="34" charset="0"/>
              </a:defRPr>
            </a:lvl4pPr>
            <a:lvl5pPr marL="2057400" indent="-228600">
              <a:defRPr sz="1400" b="1">
                <a:solidFill>
                  <a:schemeClr val="accent2"/>
                </a:solidFill>
                <a:latin typeface="Arial" panose="020B0604020202020204" pitchFamily="34" charset="0"/>
              </a:defRPr>
            </a:lvl5pPr>
            <a:lvl6pPr marL="2514600" indent="-228600" eaLnBrk="0" fontAlgn="base" hangingPunct="0">
              <a:spcBef>
                <a:spcPct val="0"/>
              </a:spcBef>
              <a:spcAft>
                <a:spcPct val="0"/>
              </a:spcAft>
              <a:defRPr sz="1400" b="1">
                <a:solidFill>
                  <a:schemeClr val="accent2"/>
                </a:solidFill>
                <a:latin typeface="Arial" panose="020B0604020202020204" pitchFamily="34" charset="0"/>
              </a:defRPr>
            </a:lvl6pPr>
            <a:lvl7pPr marL="2971800" indent="-228600" eaLnBrk="0" fontAlgn="base" hangingPunct="0">
              <a:spcBef>
                <a:spcPct val="0"/>
              </a:spcBef>
              <a:spcAft>
                <a:spcPct val="0"/>
              </a:spcAft>
              <a:defRPr sz="1400" b="1">
                <a:solidFill>
                  <a:schemeClr val="accent2"/>
                </a:solidFill>
                <a:latin typeface="Arial" panose="020B0604020202020204" pitchFamily="34" charset="0"/>
              </a:defRPr>
            </a:lvl7pPr>
            <a:lvl8pPr marL="3429000" indent="-228600" eaLnBrk="0" fontAlgn="base" hangingPunct="0">
              <a:spcBef>
                <a:spcPct val="0"/>
              </a:spcBef>
              <a:spcAft>
                <a:spcPct val="0"/>
              </a:spcAft>
              <a:defRPr sz="1400" b="1">
                <a:solidFill>
                  <a:schemeClr val="accent2"/>
                </a:solidFill>
                <a:latin typeface="Arial" panose="020B0604020202020204" pitchFamily="34" charset="0"/>
              </a:defRPr>
            </a:lvl8pPr>
            <a:lvl9pPr marL="3886200" indent="-228600" eaLnBrk="0" fontAlgn="base" hangingPunct="0">
              <a:spcBef>
                <a:spcPct val="0"/>
              </a:spcBef>
              <a:spcAft>
                <a:spcPct val="0"/>
              </a:spcAft>
              <a:defRPr sz="1400" b="1">
                <a:solidFill>
                  <a:schemeClr val="accent2"/>
                </a:solidFill>
                <a:latin typeface="Arial" panose="020B0604020202020204" pitchFamily="34" charset="0"/>
              </a:defRPr>
            </a:lvl9pPr>
          </a:lstStyle>
          <a:p>
            <a:pPr algn="ctr"/>
            <a:r>
              <a:rPr lang="en-US" altLang="zh-CN" sz="2400" b="0">
                <a:solidFill>
                  <a:schemeClr val="tx1"/>
                </a:solidFill>
                <a:latin typeface="Times New Roman" panose="02020603050405020304" pitchFamily="18" charset="0"/>
                <a:ea typeface="宋体" panose="02010600030101010101" pitchFamily="2" charset="-122"/>
              </a:rPr>
              <a:t>Assembly for </a:t>
            </a:r>
            <a:r>
              <a:rPr lang="en-US" altLang="zh-CN" sz="2400">
                <a:solidFill>
                  <a:schemeClr val="tx1"/>
                </a:solidFill>
                <a:latin typeface="Courier New" panose="02070309020205020404" pitchFamily="49" charset="0"/>
                <a:ea typeface="宋体" panose="02010600030101010101" pitchFamily="2" charset="-122"/>
              </a:rPr>
              <a:t>C:=A+B</a:t>
            </a:r>
            <a:r>
              <a:rPr lang="en-US" altLang="zh-CN" sz="2400" b="0">
                <a:solidFill>
                  <a:schemeClr val="tx1"/>
                </a:solidFill>
                <a:latin typeface="Times New Roman" panose="02020603050405020304" pitchFamily="18" charset="0"/>
                <a:ea typeface="宋体" panose="02010600030101010101" pitchFamily="2" charset="-122"/>
              </a:rPr>
              <a:t>:</a:t>
            </a:r>
          </a:p>
        </p:txBody>
      </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13</a:t>
            </a:fld>
            <a:endParaRPr lang="en-US" altLang="en-US"/>
          </a:p>
        </p:txBody>
      </p:sp>
    </p:spTree>
    <p:custDataLst>
      <p:tags r:id="rId1"/>
    </p:custDataLst>
    <p:extLst>
      <p:ext uri="{BB962C8B-B14F-4D97-AF65-F5344CB8AC3E}">
        <p14:creationId xmlns:p14="http://schemas.microsoft.com/office/powerpoint/2010/main" val="2842297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7"/>
            <a:ext cx="8229600" cy="1143000"/>
          </a:xfrm>
        </p:spPr>
        <p:txBody>
          <a:bodyPr/>
          <a:lstStyle/>
          <a:p>
            <a:r>
              <a:rPr lang="en-US" altLang="zh-CN" sz="3600" dirty="0" smtClean="0"/>
              <a:t>Memory Addressing</a:t>
            </a:r>
            <a:endParaRPr lang="zh-CN" altLang="en-US" sz="3600" dirty="0"/>
          </a:p>
        </p:txBody>
      </p:sp>
      <p:sp>
        <p:nvSpPr>
          <p:cNvPr id="3" name="Content Placeholder 2"/>
          <p:cNvSpPr>
            <a:spLocks noGrp="1"/>
          </p:cNvSpPr>
          <p:nvPr>
            <p:ph idx="1"/>
          </p:nvPr>
        </p:nvSpPr>
        <p:spPr>
          <a:xfrm>
            <a:off x="152516" y="1131359"/>
            <a:ext cx="8605118" cy="4775719"/>
          </a:xfrm>
        </p:spPr>
        <p:txBody>
          <a:bodyPr/>
          <a:lstStyle/>
          <a:p>
            <a:pPr algn="just"/>
            <a:r>
              <a:rPr lang="en-US" altLang="zh-CN" sz="2400" u="sng" dirty="0">
                <a:effectLst>
                  <a:outerShdw blurRad="38100" dist="38100" dir="2700000" algn="tl">
                    <a:srgbClr val="C0C0C0"/>
                  </a:outerShdw>
                </a:effectLst>
                <a:ea typeface="宋体" panose="02010600030101010101" pitchFamily="2" charset="-122"/>
              </a:rPr>
              <a:t>Addressing Memory</a:t>
            </a:r>
            <a:r>
              <a:rPr lang="en-US" altLang="zh-CN" sz="2400" dirty="0">
                <a:ea typeface="宋体" panose="02010600030101010101" pitchFamily="2" charset="-122"/>
              </a:rPr>
              <a:t>: how to specify and interpret memory address is important since all data are initially in the memory</a:t>
            </a:r>
            <a:r>
              <a:rPr lang="en-US" altLang="zh-CN" sz="2400" dirty="0" smtClean="0">
                <a:ea typeface="宋体" panose="02010600030101010101" pitchFamily="2" charset="-122"/>
              </a:rPr>
              <a:t>.</a:t>
            </a:r>
          </a:p>
          <a:p>
            <a:pPr algn="just"/>
            <a:r>
              <a:rPr lang="en-US" altLang="zh-CN" sz="2400" dirty="0">
                <a:solidFill>
                  <a:srgbClr val="993300"/>
                </a:solidFill>
                <a:ea typeface="宋体" panose="02010600030101010101" pitchFamily="2" charset="-122"/>
              </a:rPr>
              <a:t>Interpreting Memory </a:t>
            </a:r>
            <a:r>
              <a:rPr lang="en-US" altLang="zh-CN" sz="2400" dirty="0" smtClean="0">
                <a:solidFill>
                  <a:srgbClr val="993300"/>
                </a:solidFill>
                <a:ea typeface="宋体" panose="02010600030101010101" pitchFamily="2" charset="-122"/>
              </a:rPr>
              <a:t>Addresses</a:t>
            </a:r>
          </a:p>
          <a:p>
            <a:pPr lvl="1" algn="just"/>
            <a:r>
              <a:rPr lang="en-US" altLang="zh-CN" sz="2000" dirty="0" smtClean="0">
                <a:ea typeface="宋体" panose="02010600030101010101" pitchFamily="2" charset="-122"/>
              </a:rPr>
              <a:t>What object is accessed as a function of address and length?</a:t>
            </a:r>
          </a:p>
          <a:p>
            <a:pPr lvl="1" algn="just"/>
            <a:r>
              <a:rPr lang="en-US" altLang="zh-CN" sz="2000" dirty="0" smtClean="0">
                <a:ea typeface="宋体" panose="02010600030101010101" pitchFamily="2" charset="-122"/>
              </a:rPr>
              <a:t>All computers provide </a:t>
            </a:r>
            <a:r>
              <a:rPr lang="en-US" altLang="zh-CN" sz="2000" dirty="0">
                <a:ea typeface="宋体" panose="02010600030101010101" pitchFamily="2" charset="-122"/>
              </a:rPr>
              <a:t>access for bytes, half-words (2 bytes), words (4 bytes), and double words (8 bytes</a:t>
            </a:r>
            <a:r>
              <a:rPr lang="en-US" altLang="zh-CN" sz="2000" dirty="0" smtClean="0">
                <a:ea typeface="宋体" panose="02010600030101010101" pitchFamily="2" charset="-122"/>
              </a:rPr>
              <a:t>)</a:t>
            </a:r>
          </a:p>
          <a:p>
            <a:r>
              <a:rPr lang="en-US" altLang="zh-CN" sz="2400" dirty="0">
                <a:solidFill>
                  <a:srgbClr val="993300"/>
                </a:solidFill>
                <a:ea typeface="宋体" panose="02010600030101010101" pitchFamily="2" charset="-122"/>
              </a:rPr>
              <a:t>Alignment of </a:t>
            </a:r>
            <a:r>
              <a:rPr lang="en-US" altLang="zh-CN" sz="2400" dirty="0" smtClean="0">
                <a:solidFill>
                  <a:srgbClr val="993300"/>
                </a:solidFill>
                <a:ea typeface="宋体" panose="02010600030101010101" pitchFamily="2" charset="-122"/>
              </a:rPr>
              <a:t>bytes</a:t>
            </a:r>
          </a:p>
          <a:p>
            <a:pPr lvl="1"/>
            <a:r>
              <a:rPr lang="en-US" altLang="zh-CN" sz="2000" dirty="0">
                <a:ea typeface="宋体" panose="02010600030101010101" pitchFamily="2" charset="-122"/>
              </a:rPr>
              <a:t>A</a:t>
            </a:r>
            <a:r>
              <a:rPr lang="en-US" altLang="zh-CN" sz="2000" dirty="0" smtClean="0">
                <a:ea typeface="宋体" panose="02010600030101010101" pitchFamily="2" charset="-122"/>
              </a:rPr>
              <a:t>n </a:t>
            </a:r>
            <a:r>
              <a:rPr lang="en-US" altLang="zh-CN" sz="2000" dirty="0">
                <a:ea typeface="宋体" panose="02010600030101010101" pitchFamily="2" charset="-122"/>
              </a:rPr>
              <a:t>access to an object of size </a:t>
            </a:r>
            <a:r>
              <a:rPr lang="en-US" altLang="zh-CN" sz="2000" i="1" dirty="0">
                <a:solidFill>
                  <a:srgbClr val="DC2F00"/>
                </a:solidFill>
                <a:ea typeface="宋体" panose="02010600030101010101" pitchFamily="2" charset="-122"/>
              </a:rPr>
              <a:t>s </a:t>
            </a:r>
            <a:r>
              <a:rPr lang="en-US" altLang="zh-CN" sz="2000" dirty="0">
                <a:ea typeface="宋体" panose="02010600030101010101" pitchFamily="2" charset="-122"/>
              </a:rPr>
              <a:t>bytes at byte address </a:t>
            </a:r>
            <a:r>
              <a:rPr lang="en-US" altLang="zh-CN" sz="2000" i="1" dirty="0">
                <a:solidFill>
                  <a:srgbClr val="DC2F00"/>
                </a:solidFill>
                <a:ea typeface="宋体" panose="02010600030101010101" pitchFamily="2" charset="-122"/>
              </a:rPr>
              <a:t>A</a:t>
            </a:r>
            <a:r>
              <a:rPr lang="en-US" altLang="zh-CN" sz="2000" dirty="0">
                <a:ea typeface="宋体" panose="02010600030101010101" pitchFamily="2" charset="-122"/>
              </a:rPr>
              <a:t> is aligned if </a:t>
            </a:r>
            <a:r>
              <a:rPr lang="en-US" altLang="zh-CN" sz="2000" i="1" dirty="0">
                <a:solidFill>
                  <a:srgbClr val="DC2F00"/>
                </a:solidFill>
                <a:ea typeface="宋体" panose="02010600030101010101" pitchFamily="2" charset="-122"/>
              </a:rPr>
              <a:t>A mod s = 0</a:t>
            </a:r>
            <a:r>
              <a:rPr lang="en-US" altLang="zh-CN" sz="2000" dirty="0">
                <a:ea typeface="宋体" panose="02010600030101010101" pitchFamily="2" charset="-122"/>
              </a:rPr>
              <a:t>. Memory is aligned on a multiple of a word or double-word </a:t>
            </a:r>
            <a:r>
              <a:rPr lang="en-US" altLang="zh-CN" sz="2000" dirty="0" smtClean="0">
                <a:ea typeface="宋体" panose="02010600030101010101" pitchFamily="2" charset="-122"/>
              </a:rPr>
              <a:t>boundary.</a:t>
            </a:r>
            <a:endParaRPr lang="en-US" altLang="zh-CN" sz="2000" dirty="0">
              <a:ea typeface="宋体" panose="02010600030101010101" pitchFamily="2" charset="-122"/>
            </a:endParaRPr>
          </a:p>
          <a:p>
            <a:pPr lvl="1"/>
            <a:r>
              <a:rPr lang="en-US" altLang="zh-CN" sz="2000" dirty="0">
                <a:ea typeface="宋体" panose="02010600030101010101" pitchFamily="2" charset="-122"/>
              </a:rPr>
              <a:t>Misalignment causes extra memory accesses and HW costs</a:t>
            </a:r>
            <a:endParaRPr lang="en-US" altLang="zh-CN" sz="2000" i="1" dirty="0">
              <a:effectLst>
                <a:outerShdw blurRad="38100" dist="38100" dir="2700000" algn="tl">
                  <a:srgbClr val="C0C0C0"/>
                </a:outerShdw>
              </a:effectLst>
              <a:ea typeface="宋体" panose="02010600030101010101" pitchFamily="2" charset="-122"/>
            </a:endParaRPr>
          </a:p>
          <a:p>
            <a:pPr algn="just"/>
            <a:endParaRPr lang="zh-CN" altLang="en-US" sz="2400" dirty="0"/>
          </a:p>
        </p:txBody>
      </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14</a:t>
            </a:fld>
            <a:endParaRPr lang="en-US" altLang="en-US"/>
          </a:p>
        </p:txBody>
      </p:sp>
    </p:spTree>
    <p:custDataLst>
      <p:tags r:id="rId1"/>
    </p:custDataLst>
    <p:extLst>
      <p:ext uri="{BB962C8B-B14F-4D97-AF65-F5344CB8AC3E}">
        <p14:creationId xmlns:p14="http://schemas.microsoft.com/office/powerpoint/2010/main" val="375736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7200" y="1066800"/>
            <a:ext cx="8229600" cy="5219700"/>
          </a:xfrm>
        </p:spPr>
        <p:txBody>
          <a:bodyPr/>
          <a:lstStyle/>
          <a:p>
            <a:pPr eaLnBrk="1" hangingPunct="1">
              <a:spcBef>
                <a:spcPct val="30000"/>
              </a:spcBef>
            </a:pPr>
            <a:r>
              <a:rPr lang="en-US" altLang="en-US" sz="2400" dirty="0" smtClean="0"/>
              <a:t>Processors can order bytes within a word in two ways</a:t>
            </a:r>
          </a:p>
          <a:p>
            <a:pPr eaLnBrk="1" hangingPunct="1">
              <a:spcBef>
                <a:spcPct val="30000"/>
              </a:spcBef>
            </a:pPr>
            <a:r>
              <a:rPr lang="en-US" altLang="en-US" sz="2400" dirty="0" smtClean="0">
                <a:solidFill>
                  <a:srgbClr val="FF0000"/>
                </a:solidFill>
              </a:rPr>
              <a:t>Little Endian Byte Ordering</a:t>
            </a:r>
          </a:p>
          <a:p>
            <a:pPr lvl="1" eaLnBrk="1" hangingPunct="1">
              <a:spcBef>
                <a:spcPct val="30000"/>
              </a:spcBef>
            </a:pPr>
            <a:r>
              <a:rPr lang="en-US" altLang="en-US" sz="2000" dirty="0" smtClean="0"/>
              <a:t>Memory address = Address of </a:t>
            </a:r>
            <a:r>
              <a:rPr lang="en-US" altLang="en-US" sz="2000" b="1" dirty="0" smtClean="0">
                <a:solidFill>
                  <a:srgbClr val="FF0000"/>
                </a:solidFill>
              </a:rPr>
              <a:t>least significant  byte</a:t>
            </a:r>
            <a:endParaRPr lang="en-US" altLang="en-US" sz="2000" dirty="0" smtClean="0"/>
          </a:p>
          <a:p>
            <a:pPr lvl="1" eaLnBrk="1" hangingPunct="1">
              <a:spcBef>
                <a:spcPct val="30000"/>
              </a:spcBef>
            </a:pPr>
            <a:r>
              <a:rPr lang="en-US" altLang="en-US" sz="2000" dirty="0" smtClean="0"/>
              <a:t>Example: Intel IA-32, Alpha</a:t>
            </a:r>
          </a:p>
          <a:p>
            <a:pPr lvl="1" eaLnBrk="1" hangingPunct="1"/>
            <a:endParaRPr lang="en-US" altLang="en-US" sz="2000" dirty="0" smtClean="0"/>
          </a:p>
          <a:p>
            <a:pPr lvl="1" eaLnBrk="1" hangingPunct="1"/>
            <a:endParaRPr lang="en-US" altLang="en-US" sz="2000" dirty="0" smtClean="0"/>
          </a:p>
          <a:p>
            <a:pPr eaLnBrk="1" hangingPunct="1">
              <a:spcBef>
                <a:spcPct val="30000"/>
              </a:spcBef>
            </a:pPr>
            <a:r>
              <a:rPr lang="en-US" altLang="en-US" sz="2400" dirty="0" smtClean="0">
                <a:solidFill>
                  <a:srgbClr val="FF0000"/>
                </a:solidFill>
              </a:rPr>
              <a:t>Big Endian Byte Ordering</a:t>
            </a:r>
          </a:p>
          <a:p>
            <a:pPr lvl="1" eaLnBrk="1" hangingPunct="1">
              <a:spcBef>
                <a:spcPct val="30000"/>
              </a:spcBef>
            </a:pPr>
            <a:r>
              <a:rPr lang="en-US" altLang="en-US" sz="2000" dirty="0" smtClean="0"/>
              <a:t>Memory address = Address of </a:t>
            </a:r>
            <a:r>
              <a:rPr lang="en-US" altLang="en-US" sz="2000" b="1" dirty="0" smtClean="0">
                <a:solidFill>
                  <a:srgbClr val="FF0000"/>
                </a:solidFill>
              </a:rPr>
              <a:t>most significant byte</a:t>
            </a:r>
            <a:endParaRPr lang="en-US" altLang="en-US" sz="2000" dirty="0" smtClean="0"/>
          </a:p>
          <a:p>
            <a:pPr lvl="1" eaLnBrk="1" hangingPunct="1">
              <a:spcBef>
                <a:spcPct val="30000"/>
              </a:spcBef>
            </a:pPr>
            <a:r>
              <a:rPr lang="en-US" altLang="en-US" sz="2000" dirty="0" smtClean="0"/>
              <a:t>Example: SPARC, PA-RISC</a:t>
            </a:r>
          </a:p>
          <a:p>
            <a:pPr lvl="1" eaLnBrk="1" hangingPunct="1">
              <a:spcBef>
                <a:spcPct val="30000"/>
              </a:spcBef>
            </a:pPr>
            <a:endParaRPr lang="en-US" altLang="en-US" sz="2000" dirty="0" smtClean="0"/>
          </a:p>
          <a:p>
            <a:pPr eaLnBrk="1" hangingPunct="1">
              <a:spcBef>
                <a:spcPct val="30000"/>
              </a:spcBef>
            </a:pPr>
            <a:endParaRPr lang="en-US" altLang="en-US" sz="2400" dirty="0" smtClean="0"/>
          </a:p>
          <a:p>
            <a:pPr eaLnBrk="1" hangingPunct="1">
              <a:spcBef>
                <a:spcPct val="30000"/>
              </a:spcBef>
            </a:pPr>
            <a:r>
              <a:rPr lang="en-US" altLang="zh-CN" sz="2400" dirty="0">
                <a:ea typeface="宋体" panose="02010600030101010101" pitchFamily="2" charset="-122"/>
              </a:rPr>
              <a:t>Byte ordering can be a problem when exchanging data between computers with different ordering conventions</a:t>
            </a:r>
          </a:p>
          <a:p>
            <a:pPr eaLnBrk="1" hangingPunct="1">
              <a:spcBef>
                <a:spcPct val="30000"/>
              </a:spcBef>
            </a:pPr>
            <a:endParaRPr lang="en-US" altLang="en-US" sz="2400" dirty="0" smtClean="0"/>
          </a:p>
        </p:txBody>
      </p:sp>
      <p:sp>
        <p:nvSpPr>
          <p:cNvPr id="24579" name="Rectangle 3"/>
          <p:cNvSpPr>
            <a:spLocks noGrp="1" noChangeArrowheads="1"/>
          </p:cNvSpPr>
          <p:nvPr>
            <p:ph type="title"/>
          </p:nvPr>
        </p:nvSpPr>
        <p:spPr>
          <a:xfrm>
            <a:off x="457200" y="95252"/>
            <a:ext cx="8229600" cy="971548"/>
          </a:xfrm>
        </p:spPr>
        <p:txBody>
          <a:bodyPr/>
          <a:lstStyle/>
          <a:p>
            <a:pPr eaLnBrk="1" hangingPunct="1"/>
            <a:r>
              <a:rPr lang="en-US" altLang="en-US" sz="3600" dirty="0" smtClean="0"/>
              <a:t>Byte Ordering and Endianness</a:t>
            </a:r>
          </a:p>
        </p:txBody>
      </p:sp>
      <p:grpSp>
        <p:nvGrpSpPr>
          <p:cNvPr id="24580" name="Group 4"/>
          <p:cNvGrpSpPr>
            <a:grpSpLocks/>
          </p:cNvGrpSpPr>
          <p:nvPr/>
        </p:nvGrpSpPr>
        <p:grpSpPr bwMode="auto">
          <a:xfrm>
            <a:off x="1000125" y="4953000"/>
            <a:ext cx="7258050" cy="838200"/>
            <a:chOff x="884" y="3229"/>
            <a:chExt cx="4572" cy="528"/>
          </a:xfrm>
        </p:grpSpPr>
        <p:grpSp>
          <p:nvGrpSpPr>
            <p:cNvPr id="24606" name="Group 5"/>
            <p:cNvGrpSpPr>
              <a:grpSpLocks/>
            </p:cNvGrpSpPr>
            <p:nvPr/>
          </p:nvGrpSpPr>
          <p:grpSpPr bwMode="auto">
            <a:xfrm>
              <a:off x="884" y="3249"/>
              <a:ext cx="1706" cy="508"/>
              <a:chOff x="993" y="3249"/>
              <a:chExt cx="1706" cy="508"/>
            </a:xfrm>
          </p:grpSpPr>
          <p:grpSp>
            <p:nvGrpSpPr>
              <p:cNvPr id="24623" name="Group 6"/>
              <p:cNvGrpSpPr>
                <a:grpSpLocks/>
              </p:cNvGrpSpPr>
              <p:nvPr/>
            </p:nvGrpSpPr>
            <p:grpSpPr bwMode="auto">
              <a:xfrm>
                <a:off x="993" y="3394"/>
                <a:ext cx="1701" cy="181"/>
                <a:chOff x="853" y="3385"/>
                <a:chExt cx="1701" cy="173"/>
              </a:xfrm>
            </p:grpSpPr>
            <p:sp>
              <p:nvSpPr>
                <p:cNvPr id="24627" name="Text Box 7"/>
                <p:cNvSpPr txBox="1">
                  <a:spLocks noChangeArrowheads="1"/>
                </p:cNvSpPr>
                <p:nvPr/>
              </p:nvSpPr>
              <p:spPr bwMode="auto">
                <a:xfrm>
                  <a:off x="2129" y="3385"/>
                  <a:ext cx="425" cy="17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0</a:t>
                  </a:r>
                </a:p>
              </p:txBody>
            </p:sp>
            <p:sp>
              <p:nvSpPr>
                <p:cNvPr id="24628" name="Text Box 8"/>
                <p:cNvSpPr txBox="1">
                  <a:spLocks noChangeArrowheads="1"/>
                </p:cNvSpPr>
                <p:nvPr/>
              </p:nvSpPr>
              <p:spPr bwMode="auto">
                <a:xfrm>
                  <a:off x="1704" y="3385"/>
                  <a:ext cx="425" cy="173"/>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1</a:t>
                  </a:r>
                </a:p>
              </p:txBody>
            </p:sp>
            <p:sp>
              <p:nvSpPr>
                <p:cNvPr id="24629" name="Text Box 9"/>
                <p:cNvSpPr txBox="1">
                  <a:spLocks noChangeArrowheads="1"/>
                </p:cNvSpPr>
                <p:nvPr/>
              </p:nvSpPr>
              <p:spPr bwMode="auto">
                <a:xfrm>
                  <a:off x="1279" y="3385"/>
                  <a:ext cx="425" cy="173"/>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2</a:t>
                  </a:r>
                </a:p>
              </p:txBody>
            </p:sp>
            <p:sp>
              <p:nvSpPr>
                <p:cNvPr id="24630" name="Text Box 10"/>
                <p:cNvSpPr txBox="1">
                  <a:spLocks noChangeArrowheads="1"/>
                </p:cNvSpPr>
                <p:nvPr/>
              </p:nvSpPr>
              <p:spPr bwMode="auto">
                <a:xfrm>
                  <a:off x="853" y="3385"/>
                  <a:ext cx="426" cy="173"/>
                </a:xfrm>
                <a:prstGeom prst="rect">
                  <a:avLst/>
                </a:prstGeom>
                <a:solidFill>
                  <a:srgbClr val="FF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3</a:t>
                  </a:r>
                </a:p>
              </p:txBody>
            </p:sp>
          </p:grpSp>
          <p:sp>
            <p:nvSpPr>
              <p:cNvPr id="24624" name="Text Box 11"/>
              <p:cNvSpPr txBox="1">
                <a:spLocks noChangeArrowheads="1"/>
              </p:cNvSpPr>
              <p:nvPr/>
            </p:nvSpPr>
            <p:spPr bwMode="auto">
              <a:xfrm>
                <a:off x="1356" y="3575"/>
                <a:ext cx="98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32-bit Register</a:t>
                </a:r>
              </a:p>
            </p:txBody>
          </p:sp>
          <p:sp>
            <p:nvSpPr>
              <p:cNvPr id="24625" name="Text Box 12"/>
              <p:cNvSpPr txBox="1">
                <a:spLocks noChangeArrowheads="1"/>
              </p:cNvSpPr>
              <p:nvPr/>
            </p:nvSpPr>
            <p:spPr bwMode="auto">
              <a:xfrm>
                <a:off x="998" y="3249"/>
                <a:ext cx="42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MSB</a:t>
                </a:r>
                <a:endParaRPr lang="en-US" altLang="en-US" sz="1400" i="1"/>
              </a:p>
            </p:txBody>
          </p:sp>
          <p:sp>
            <p:nvSpPr>
              <p:cNvPr id="24626" name="Text Box 13"/>
              <p:cNvSpPr txBox="1">
                <a:spLocks noChangeArrowheads="1"/>
              </p:cNvSpPr>
              <p:nvPr/>
            </p:nvSpPr>
            <p:spPr bwMode="auto">
              <a:xfrm>
                <a:off x="2274" y="3249"/>
                <a:ext cx="425"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LSB</a:t>
                </a:r>
                <a:endParaRPr lang="en-US" altLang="en-US" sz="1400" i="1"/>
              </a:p>
            </p:txBody>
          </p:sp>
        </p:grpSp>
        <p:grpSp>
          <p:nvGrpSpPr>
            <p:cNvPr id="24607" name="Group 14"/>
            <p:cNvGrpSpPr>
              <a:grpSpLocks/>
            </p:cNvGrpSpPr>
            <p:nvPr/>
          </p:nvGrpSpPr>
          <p:grpSpPr bwMode="auto">
            <a:xfrm>
              <a:off x="3170" y="3229"/>
              <a:ext cx="2286" cy="528"/>
              <a:chOff x="3243" y="3229"/>
              <a:chExt cx="2286" cy="528"/>
            </a:xfrm>
          </p:grpSpPr>
          <p:sp>
            <p:nvSpPr>
              <p:cNvPr id="24609" name="Text Box 15"/>
              <p:cNvSpPr txBox="1">
                <a:spLocks noChangeArrowheads="1"/>
              </p:cNvSpPr>
              <p:nvPr/>
            </p:nvSpPr>
            <p:spPr bwMode="auto">
              <a:xfrm>
                <a:off x="3315" y="3394"/>
                <a:ext cx="254"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 . .</a:t>
                </a:r>
                <a:endParaRPr lang="en-US" altLang="en-US" sz="1400" i="1"/>
              </a:p>
            </p:txBody>
          </p:sp>
          <p:sp>
            <p:nvSpPr>
              <p:cNvPr id="24610" name="Text Box 16"/>
              <p:cNvSpPr txBox="1">
                <a:spLocks noChangeArrowheads="1"/>
              </p:cNvSpPr>
              <p:nvPr/>
            </p:nvSpPr>
            <p:spPr bwMode="auto">
              <a:xfrm>
                <a:off x="5275" y="3394"/>
                <a:ext cx="254"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 . .</a:t>
                </a:r>
                <a:endParaRPr lang="en-US" altLang="en-US" sz="1400" i="1"/>
              </a:p>
            </p:txBody>
          </p:sp>
          <p:sp>
            <p:nvSpPr>
              <p:cNvPr id="24611" name="Text Box 17"/>
              <p:cNvSpPr txBox="1">
                <a:spLocks noChangeArrowheads="1"/>
              </p:cNvSpPr>
              <p:nvPr/>
            </p:nvSpPr>
            <p:spPr bwMode="auto">
              <a:xfrm>
                <a:off x="4850" y="3394"/>
                <a:ext cx="425" cy="181"/>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0</a:t>
                </a:r>
              </a:p>
            </p:txBody>
          </p:sp>
          <p:sp>
            <p:nvSpPr>
              <p:cNvPr id="24612" name="Text Box 18"/>
              <p:cNvSpPr txBox="1">
                <a:spLocks noChangeArrowheads="1"/>
              </p:cNvSpPr>
              <p:nvPr/>
            </p:nvSpPr>
            <p:spPr bwMode="auto">
              <a:xfrm>
                <a:off x="4425" y="3394"/>
                <a:ext cx="425" cy="18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1</a:t>
                </a:r>
              </a:p>
            </p:txBody>
          </p:sp>
          <p:sp>
            <p:nvSpPr>
              <p:cNvPr id="24613" name="Text Box 19"/>
              <p:cNvSpPr txBox="1">
                <a:spLocks noChangeArrowheads="1"/>
              </p:cNvSpPr>
              <p:nvPr/>
            </p:nvSpPr>
            <p:spPr bwMode="auto">
              <a:xfrm>
                <a:off x="4000" y="3394"/>
                <a:ext cx="425" cy="181"/>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2</a:t>
                </a:r>
              </a:p>
            </p:txBody>
          </p:sp>
          <p:sp>
            <p:nvSpPr>
              <p:cNvPr id="24614" name="Text Box 20"/>
              <p:cNvSpPr txBox="1">
                <a:spLocks noChangeArrowheads="1"/>
              </p:cNvSpPr>
              <p:nvPr/>
            </p:nvSpPr>
            <p:spPr bwMode="auto">
              <a:xfrm>
                <a:off x="3574" y="3394"/>
                <a:ext cx="426" cy="181"/>
              </a:xfrm>
              <a:prstGeom prst="rect">
                <a:avLst/>
              </a:prstGeom>
              <a:solidFill>
                <a:srgbClr val="FF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3</a:t>
                </a:r>
              </a:p>
            </p:txBody>
          </p:sp>
          <p:sp>
            <p:nvSpPr>
              <p:cNvPr id="24615" name="Text Box 21"/>
              <p:cNvSpPr txBox="1">
                <a:spLocks noChangeArrowheads="1"/>
              </p:cNvSpPr>
              <p:nvPr/>
            </p:nvSpPr>
            <p:spPr bwMode="auto">
              <a:xfrm>
                <a:off x="3574" y="3229"/>
                <a:ext cx="4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a</a:t>
                </a:r>
                <a:endParaRPr lang="en-US" altLang="en-US" sz="1400" i="1"/>
              </a:p>
            </p:txBody>
          </p:sp>
          <p:sp>
            <p:nvSpPr>
              <p:cNvPr id="24616" name="Text Box 22"/>
              <p:cNvSpPr txBox="1">
                <a:spLocks noChangeArrowheads="1"/>
              </p:cNvSpPr>
              <p:nvPr/>
            </p:nvSpPr>
            <p:spPr bwMode="auto">
              <a:xfrm>
                <a:off x="4850" y="3229"/>
                <a:ext cx="4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a+3</a:t>
                </a:r>
                <a:endParaRPr lang="en-US" altLang="en-US" sz="1400" i="1"/>
              </a:p>
            </p:txBody>
          </p:sp>
          <p:sp>
            <p:nvSpPr>
              <p:cNvPr id="24617" name="Text Box 23"/>
              <p:cNvSpPr txBox="1">
                <a:spLocks noChangeArrowheads="1"/>
              </p:cNvSpPr>
              <p:nvPr/>
            </p:nvSpPr>
            <p:spPr bwMode="auto">
              <a:xfrm>
                <a:off x="4420" y="3229"/>
                <a:ext cx="4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a+2</a:t>
                </a:r>
                <a:endParaRPr lang="en-US" altLang="en-US" sz="1400" i="1"/>
              </a:p>
            </p:txBody>
          </p:sp>
          <p:sp>
            <p:nvSpPr>
              <p:cNvPr id="24618" name="Text Box 24"/>
              <p:cNvSpPr txBox="1">
                <a:spLocks noChangeArrowheads="1"/>
              </p:cNvSpPr>
              <p:nvPr/>
            </p:nvSpPr>
            <p:spPr bwMode="auto">
              <a:xfrm>
                <a:off x="3984" y="3229"/>
                <a:ext cx="4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a+1</a:t>
                </a:r>
                <a:endParaRPr lang="en-US" altLang="en-US" sz="1400" i="1"/>
              </a:p>
            </p:txBody>
          </p:sp>
          <p:sp>
            <p:nvSpPr>
              <p:cNvPr id="24619" name="Line 25"/>
              <p:cNvSpPr>
                <a:spLocks noChangeShapeType="1"/>
              </p:cNvSpPr>
              <p:nvPr/>
            </p:nvSpPr>
            <p:spPr bwMode="auto">
              <a:xfrm>
                <a:off x="3315" y="3394"/>
                <a:ext cx="22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0" name="Line 26"/>
              <p:cNvSpPr>
                <a:spLocks noChangeShapeType="1"/>
              </p:cNvSpPr>
              <p:nvPr/>
            </p:nvSpPr>
            <p:spPr bwMode="auto">
              <a:xfrm>
                <a:off x="3315" y="3575"/>
                <a:ext cx="22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1" name="Text Box 27"/>
              <p:cNvSpPr txBox="1">
                <a:spLocks noChangeArrowheads="1"/>
              </p:cNvSpPr>
              <p:nvPr/>
            </p:nvSpPr>
            <p:spPr bwMode="auto">
              <a:xfrm>
                <a:off x="4041" y="3584"/>
                <a:ext cx="76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Memory</a:t>
                </a:r>
                <a:endParaRPr lang="en-US" altLang="en-US" sz="1400" i="1"/>
              </a:p>
            </p:txBody>
          </p:sp>
          <p:sp>
            <p:nvSpPr>
              <p:cNvPr id="24622" name="Text Box 28"/>
              <p:cNvSpPr txBox="1">
                <a:spLocks noChangeArrowheads="1"/>
              </p:cNvSpPr>
              <p:nvPr/>
            </p:nvSpPr>
            <p:spPr bwMode="auto">
              <a:xfrm>
                <a:off x="3243" y="3249"/>
                <a:ext cx="42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address</a:t>
                </a:r>
                <a:endParaRPr lang="en-US" altLang="en-US" sz="1400" i="1"/>
              </a:p>
            </p:txBody>
          </p:sp>
        </p:grpSp>
        <p:sp>
          <p:nvSpPr>
            <p:cNvPr id="24608" name="AutoShape 29"/>
            <p:cNvSpPr>
              <a:spLocks noChangeArrowheads="1"/>
            </p:cNvSpPr>
            <p:nvPr/>
          </p:nvSpPr>
          <p:spPr bwMode="auto">
            <a:xfrm>
              <a:off x="2735" y="3394"/>
              <a:ext cx="326" cy="182"/>
            </a:xfrm>
            <a:prstGeom prst="leftRightArrow">
              <a:avLst>
                <a:gd name="adj1" fmla="val 49454"/>
                <a:gd name="adj2" fmla="val 4890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24581" name="Group 30"/>
          <p:cNvGrpSpPr>
            <a:grpSpLocks/>
          </p:cNvGrpSpPr>
          <p:nvPr/>
        </p:nvGrpSpPr>
        <p:grpSpPr bwMode="auto">
          <a:xfrm>
            <a:off x="1000125" y="2820988"/>
            <a:ext cx="7258050" cy="838200"/>
            <a:chOff x="630" y="1797"/>
            <a:chExt cx="4572" cy="528"/>
          </a:xfrm>
        </p:grpSpPr>
        <p:sp>
          <p:nvSpPr>
            <p:cNvPr id="24582" name="Text Box 31"/>
            <p:cNvSpPr txBox="1">
              <a:spLocks noChangeArrowheads="1"/>
            </p:cNvSpPr>
            <p:nvPr/>
          </p:nvSpPr>
          <p:spPr bwMode="auto">
            <a:xfrm>
              <a:off x="4513" y="1962"/>
              <a:ext cx="426" cy="181"/>
            </a:xfrm>
            <a:prstGeom prst="rect">
              <a:avLst/>
            </a:prstGeom>
            <a:solidFill>
              <a:srgbClr val="FF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3</a:t>
              </a:r>
            </a:p>
          </p:txBody>
        </p:sp>
        <p:grpSp>
          <p:nvGrpSpPr>
            <p:cNvPr id="24583" name="Group 32"/>
            <p:cNvGrpSpPr>
              <a:grpSpLocks/>
            </p:cNvGrpSpPr>
            <p:nvPr/>
          </p:nvGrpSpPr>
          <p:grpSpPr bwMode="auto">
            <a:xfrm>
              <a:off x="630" y="1817"/>
              <a:ext cx="1706" cy="508"/>
              <a:chOff x="993" y="3249"/>
              <a:chExt cx="1706" cy="508"/>
            </a:xfrm>
          </p:grpSpPr>
          <p:grpSp>
            <p:nvGrpSpPr>
              <p:cNvPr id="24598" name="Group 33"/>
              <p:cNvGrpSpPr>
                <a:grpSpLocks/>
              </p:cNvGrpSpPr>
              <p:nvPr/>
            </p:nvGrpSpPr>
            <p:grpSpPr bwMode="auto">
              <a:xfrm>
                <a:off x="993" y="3394"/>
                <a:ext cx="1701" cy="181"/>
                <a:chOff x="853" y="3385"/>
                <a:chExt cx="1701" cy="173"/>
              </a:xfrm>
            </p:grpSpPr>
            <p:sp>
              <p:nvSpPr>
                <p:cNvPr id="24602" name="Text Box 34"/>
                <p:cNvSpPr txBox="1">
                  <a:spLocks noChangeArrowheads="1"/>
                </p:cNvSpPr>
                <p:nvPr/>
              </p:nvSpPr>
              <p:spPr bwMode="auto">
                <a:xfrm>
                  <a:off x="2129" y="3385"/>
                  <a:ext cx="425" cy="17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0</a:t>
                  </a:r>
                </a:p>
              </p:txBody>
            </p:sp>
            <p:sp>
              <p:nvSpPr>
                <p:cNvPr id="24603" name="Text Box 35"/>
                <p:cNvSpPr txBox="1">
                  <a:spLocks noChangeArrowheads="1"/>
                </p:cNvSpPr>
                <p:nvPr/>
              </p:nvSpPr>
              <p:spPr bwMode="auto">
                <a:xfrm>
                  <a:off x="1704" y="3385"/>
                  <a:ext cx="425" cy="173"/>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1</a:t>
                  </a:r>
                </a:p>
              </p:txBody>
            </p:sp>
            <p:sp>
              <p:nvSpPr>
                <p:cNvPr id="24604" name="Text Box 36"/>
                <p:cNvSpPr txBox="1">
                  <a:spLocks noChangeArrowheads="1"/>
                </p:cNvSpPr>
                <p:nvPr/>
              </p:nvSpPr>
              <p:spPr bwMode="auto">
                <a:xfrm>
                  <a:off x="1279" y="3385"/>
                  <a:ext cx="425" cy="173"/>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2</a:t>
                  </a:r>
                </a:p>
              </p:txBody>
            </p:sp>
            <p:sp>
              <p:nvSpPr>
                <p:cNvPr id="24605" name="Text Box 37"/>
                <p:cNvSpPr txBox="1">
                  <a:spLocks noChangeArrowheads="1"/>
                </p:cNvSpPr>
                <p:nvPr/>
              </p:nvSpPr>
              <p:spPr bwMode="auto">
                <a:xfrm>
                  <a:off x="853" y="3385"/>
                  <a:ext cx="426" cy="173"/>
                </a:xfrm>
                <a:prstGeom prst="rect">
                  <a:avLst/>
                </a:prstGeom>
                <a:solidFill>
                  <a:srgbClr val="FF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3</a:t>
                  </a:r>
                </a:p>
              </p:txBody>
            </p:sp>
          </p:grpSp>
          <p:sp>
            <p:nvSpPr>
              <p:cNvPr id="24599" name="Text Box 38"/>
              <p:cNvSpPr txBox="1">
                <a:spLocks noChangeArrowheads="1"/>
              </p:cNvSpPr>
              <p:nvPr/>
            </p:nvSpPr>
            <p:spPr bwMode="auto">
              <a:xfrm>
                <a:off x="1356" y="3575"/>
                <a:ext cx="98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32-bit Register</a:t>
                </a:r>
              </a:p>
            </p:txBody>
          </p:sp>
          <p:sp>
            <p:nvSpPr>
              <p:cNvPr id="24600" name="Text Box 39"/>
              <p:cNvSpPr txBox="1">
                <a:spLocks noChangeArrowheads="1"/>
              </p:cNvSpPr>
              <p:nvPr/>
            </p:nvSpPr>
            <p:spPr bwMode="auto">
              <a:xfrm>
                <a:off x="998" y="3249"/>
                <a:ext cx="42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MSB</a:t>
                </a:r>
                <a:endParaRPr lang="en-US" altLang="en-US" sz="1400" i="1"/>
              </a:p>
            </p:txBody>
          </p:sp>
          <p:sp>
            <p:nvSpPr>
              <p:cNvPr id="24601" name="Text Box 40"/>
              <p:cNvSpPr txBox="1">
                <a:spLocks noChangeArrowheads="1"/>
              </p:cNvSpPr>
              <p:nvPr/>
            </p:nvSpPr>
            <p:spPr bwMode="auto">
              <a:xfrm>
                <a:off x="2274" y="3249"/>
                <a:ext cx="425"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LSB</a:t>
                </a:r>
                <a:endParaRPr lang="en-US" altLang="en-US" sz="1400" i="1"/>
              </a:p>
            </p:txBody>
          </p:sp>
        </p:grpSp>
        <p:sp>
          <p:nvSpPr>
            <p:cNvPr id="24584" name="Text Box 41"/>
            <p:cNvSpPr txBox="1">
              <a:spLocks noChangeArrowheads="1"/>
            </p:cNvSpPr>
            <p:nvPr/>
          </p:nvSpPr>
          <p:spPr bwMode="auto">
            <a:xfrm>
              <a:off x="2988" y="1962"/>
              <a:ext cx="254"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 . .</a:t>
              </a:r>
              <a:endParaRPr lang="en-US" altLang="en-US" sz="1400" i="1"/>
            </a:p>
          </p:txBody>
        </p:sp>
        <p:sp>
          <p:nvSpPr>
            <p:cNvPr id="24585" name="Text Box 42"/>
            <p:cNvSpPr txBox="1">
              <a:spLocks noChangeArrowheads="1"/>
            </p:cNvSpPr>
            <p:nvPr/>
          </p:nvSpPr>
          <p:spPr bwMode="auto">
            <a:xfrm>
              <a:off x="4948" y="1962"/>
              <a:ext cx="254"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 . .</a:t>
              </a:r>
              <a:endParaRPr lang="en-US" altLang="en-US" sz="1400" i="1"/>
            </a:p>
          </p:txBody>
        </p:sp>
        <p:sp>
          <p:nvSpPr>
            <p:cNvPr id="24586" name="Text Box 43"/>
            <p:cNvSpPr txBox="1">
              <a:spLocks noChangeArrowheads="1"/>
            </p:cNvSpPr>
            <p:nvPr/>
          </p:nvSpPr>
          <p:spPr bwMode="auto">
            <a:xfrm>
              <a:off x="3243" y="1962"/>
              <a:ext cx="425" cy="181"/>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0</a:t>
              </a:r>
            </a:p>
          </p:txBody>
        </p:sp>
        <p:sp>
          <p:nvSpPr>
            <p:cNvPr id="24587" name="Text Box 44"/>
            <p:cNvSpPr txBox="1">
              <a:spLocks noChangeArrowheads="1"/>
            </p:cNvSpPr>
            <p:nvPr/>
          </p:nvSpPr>
          <p:spPr bwMode="auto">
            <a:xfrm>
              <a:off x="3665" y="1962"/>
              <a:ext cx="425" cy="18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1</a:t>
              </a:r>
            </a:p>
          </p:txBody>
        </p:sp>
        <p:sp>
          <p:nvSpPr>
            <p:cNvPr id="24588" name="Text Box 45"/>
            <p:cNvSpPr txBox="1">
              <a:spLocks noChangeArrowheads="1"/>
            </p:cNvSpPr>
            <p:nvPr/>
          </p:nvSpPr>
          <p:spPr bwMode="auto">
            <a:xfrm>
              <a:off x="4088" y="1962"/>
              <a:ext cx="425" cy="181"/>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Byte 2</a:t>
              </a:r>
            </a:p>
          </p:txBody>
        </p:sp>
        <p:sp>
          <p:nvSpPr>
            <p:cNvPr id="24589" name="Text Box 46"/>
            <p:cNvSpPr txBox="1">
              <a:spLocks noChangeArrowheads="1"/>
            </p:cNvSpPr>
            <p:nvPr/>
          </p:nvSpPr>
          <p:spPr bwMode="auto">
            <a:xfrm>
              <a:off x="3247" y="1797"/>
              <a:ext cx="4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a</a:t>
              </a:r>
              <a:endParaRPr lang="en-US" altLang="en-US" sz="1400" i="1"/>
            </a:p>
          </p:txBody>
        </p:sp>
        <p:sp>
          <p:nvSpPr>
            <p:cNvPr id="24590" name="Text Box 47"/>
            <p:cNvSpPr txBox="1">
              <a:spLocks noChangeArrowheads="1"/>
            </p:cNvSpPr>
            <p:nvPr/>
          </p:nvSpPr>
          <p:spPr bwMode="auto">
            <a:xfrm>
              <a:off x="4523" y="1797"/>
              <a:ext cx="4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a+3</a:t>
              </a:r>
              <a:endParaRPr lang="en-US" altLang="en-US" sz="1400" i="1"/>
            </a:p>
          </p:txBody>
        </p:sp>
        <p:sp>
          <p:nvSpPr>
            <p:cNvPr id="24591" name="Text Box 48"/>
            <p:cNvSpPr txBox="1">
              <a:spLocks noChangeArrowheads="1"/>
            </p:cNvSpPr>
            <p:nvPr/>
          </p:nvSpPr>
          <p:spPr bwMode="auto">
            <a:xfrm>
              <a:off x="4093" y="1797"/>
              <a:ext cx="4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a+2</a:t>
              </a:r>
              <a:endParaRPr lang="en-US" altLang="en-US" sz="1400" i="1"/>
            </a:p>
          </p:txBody>
        </p:sp>
        <p:sp>
          <p:nvSpPr>
            <p:cNvPr id="24592" name="Text Box 49"/>
            <p:cNvSpPr txBox="1">
              <a:spLocks noChangeArrowheads="1"/>
            </p:cNvSpPr>
            <p:nvPr/>
          </p:nvSpPr>
          <p:spPr bwMode="auto">
            <a:xfrm>
              <a:off x="3657" y="1797"/>
              <a:ext cx="4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a+1</a:t>
              </a:r>
              <a:endParaRPr lang="en-US" altLang="en-US" sz="1400" i="1"/>
            </a:p>
          </p:txBody>
        </p:sp>
        <p:sp>
          <p:nvSpPr>
            <p:cNvPr id="24593" name="Line 50"/>
            <p:cNvSpPr>
              <a:spLocks noChangeShapeType="1"/>
            </p:cNvSpPr>
            <p:nvPr/>
          </p:nvSpPr>
          <p:spPr bwMode="auto">
            <a:xfrm>
              <a:off x="2988" y="1962"/>
              <a:ext cx="22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4" name="Line 51"/>
            <p:cNvSpPr>
              <a:spLocks noChangeShapeType="1"/>
            </p:cNvSpPr>
            <p:nvPr/>
          </p:nvSpPr>
          <p:spPr bwMode="auto">
            <a:xfrm>
              <a:off x="2988" y="2143"/>
              <a:ext cx="22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5" name="Text Box 52"/>
            <p:cNvSpPr txBox="1">
              <a:spLocks noChangeArrowheads="1"/>
            </p:cNvSpPr>
            <p:nvPr/>
          </p:nvSpPr>
          <p:spPr bwMode="auto">
            <a:xfrm>
              <a:off x="3714" y="2152"/>
              <a:ext cx="76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Memory</a:t>
              </a:r>
              <a:endParaRPr lang="en-US" altLang="en-US" sz="1400" i="1"/>
            </a:p>
          </p:txBody>
        </p:sp>
        <p:sp>
          <p:nvSpPr>
            <p:cNvPr id="24596" name="Text Box 53"/>
            <p:cNvSpPr txBox="1">
              <a:spLocks noChangeArrowheads="1"/>
            </p:cNvSpPr>
            <p:nvPr/>
          </p:nvSpPr>
          <p:spPr bwMode="auto">
            <a:xfrm>
              <a:off x="2916" y="1817"/>
              <a:ext cx="42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a:t>address</a:t>
              </a:r>
              <a:endParaRPr lang="en-US" altLang="en-US" sz="1400" i="1"/>
            </a:p>
          </p:txBody>
        </p:sp>
        <p:sp>
          <p:nvSpPr>
            <p:cNvPr id="24597" name="AutoShape 54"/>
            <p:cNvSpPr>
              <a:spLocks noChangeArrowheads="1"/>
            </p:cNvSpPr>
            <p:nvPr/>
          </p:nvSpPr>
          <p:spPr bwMode="auto">
            <a:xfrm>
              <a:off x="2481" y="1962"/>
              <a:ext cx="326" cy="182"/>
            </a:xfrm>
            <a:prstGeom prst="leftRightArrow">
              <a:avLst>
                <a:gd name="adj1" fmla="val 49454"/>
                <a:gd name="adj2" fmla="val 4890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custDataLst>
      <p:tags r:id="rId1"/>
    </p:custDataLst>
    <p:extLst>
      <p:ext uri="{BB962C8B-B14F-4D97-AF65-F5344CB8AC3E}">
        <p14:creationId xmlns:p14="http://schemas.microsoft.com/office/powerpoint/2010/main" val="96040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457200" y="251186"/>
            <a:ext cx="8377940" cy="6016541"/>
          </a:xfrm>
          <a:prstGeom prst="rect">
            <a:avLst/>
          </a:prstGeom>
        </p:spPr>
      </p:pic>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16</a:t>
            </a:fld>
            <a:endParaRPr lang="en-US" altLang="en-US"/>
          </a:p>
        </p:txBody>
      </p:sp>
    </p:spTree>
    <p:custDataLst>
      <p:tags r:id="rId1"/>
    </p:custDataLst>
    <p:extLst>
      <p:ext uri="{BB962C8B-B14F-4D97-AF65-F5344CB8AC3E}">
        <p14:creationId xmlns:p14="http://schemas.microsoft.com/office/powerpoint/2010/main" val="1295484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p:cNvSpPr>
            <a:spLocks noGrp="1" noChangeArrowheads="1"/>
          </p:cNvSpPr>
          <p:nvPr>
            <p:ph type="title"/>
          </p:nvPr>
        </p:nvSpPr>
        <p:spPr>
          <a:xfrm>
            <a:off x="457200" y="304882"/>
            <a:ext cx="8229600" cy="965942"/>
          </a:xfrm>
          <a:noFill/>
        </p:spPr>
        <p:txBody>
          <a:bodyPr/>
          <a:lstStyle/>
          <a:p>
            <a:r>
              <a:rPr lang="en-US" altLang="zh-CN" sz="4000" dirty="0" smtClean="0">
                <a:ea typeface="宋体" panose="02010600030101010101" pitchFamily="2" charset="-122"/>
              </a:rPr>
              <a:t>Addressing Modes</a:t>
            </a:r>
          </a:p>
        </p:txBody>
      </p:sp>
      <p:graphicFrame>
        <p:nvGraphicFramePr>
          <p:cNvPr id="10244" name="Object 7"/>
          <p:cNvGraphicFramePr>
            <a:graphicFrameLocks noGrp="1" noChangeAspect="1"/>
          </p:cNvGraphicFramePr>
          <p:nvPr>
            <p:ph type="body" idx="1"/>
            <p:extLst/>
          </p:nvPr>
        </p:nvGraphicFramePr>
        <p:xfrm>
          <a:off x="744335" y="1419985"/>
          <a:ext cx="7821613" cy="3838575"/>
        </p:xfrm>
        <a:graphic>
          <a:graphicData uri="http://schemas.openxmlformats.org/presentationml/2006/ole">
            <mc:AlternateContent xmlns:mc="http://schemas.openxmlformats.org/markup-compatibility/2006">
              <mc:Choice xmlns:v="urn:schemas-microsoft-com:vml" Requires="v">
                <p:oleObj spid="_x0000_s1057" name="Document" r:id="rId5" imgW="8297421" imgH="4071440" progId="Word.Document.8">
                  <p:embed/>
                </p:oleObj>
              </mc:Choice>
              <mc:Fallback>
                <p:oleObj name="Document" r:id="rId5" imgW="8297421" imgH="4071440" progId="Word.Document.8">
                  <p:embed/>
                  <p:pic>
                    <p:nvPicPr>
                      <p:cNvPr id="0" name=""/>
                      <p:cNvPicPr>
                        <a:picLocks noChangeAspect="1" noChangeArrowheads="1"/>
                      </p:cNvPicPr>
                      <p:nvPr/>
                    </p:nvPicPr>
                    <p:blipFill>
                      <a:blip r:embed="rId6"/>
                      <a:srcRect/>
                      <a:stretch>
                        <a:fillRect/>
                      </a:stretch>
                    </p:blipFill>
                    <p:spPr bwMode="auto">
                      <a:xfrm>
                        <a:off x="744335" y="1419985"/>
                        <a:ext cx="7821613" cy="3838575"/>
                      </a:xfrm>
                      <a:prstGeom prst="rect">
                        <a:avLst/>
                      </a:prstGeom>
                      <a:noFill/>
                      <a:ln>
                        <a:noFill/>
                      </a:ln>
                      <a:effectLst/>
                    </p:spPr>
                  </p:pic>
                </p:oleObj>
              </mc:Fallback>
            </mc:AlternateContent>
          </a:graphicData>
        </a:graphic>
      </p:graphicFrame>
      <p:sp>
        <p:nvSpPr>
          <p:cNvPr id="10245" name="Rectangle 8"/>
          <p:cNvSpPr>
            <a:spLocks noChangeArrowheads="1"/>
          </p:cNvSpPr>
          <p:nvPr/>
        </p:nvSpPr>
        <p:spPr bwMode="auto">
          <a:xfrm>
            <a:off x="304800" y="4417121"/>
            <a:ext cx="8382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accent2"/>
                </a:solidFill>
                <a:latin typeface="Arial" panose="020B0604020202020204" pitchFamily="34" charset="0"/>
              </a:defRPr>
            </a:lvl1pPr>
            <a:lvl2pPr marL="742950" indent="-285750">
              <a:defRPr sz="1400" b="1">
                <a:solidFill>
                  <a:schemeClr val="accent2"/>
                </a:solidFill>
                <a:latin typeface="Arial" panose="020B0604020202020204" pitchFamily="34" charset="0"/>
              </a:defRPr>
            </a:lvl2pPr>
            <a:lvl3pPr marL="1143000" indent="-228600">
              <a:defRPr sz="1400" b="1">
                <a:solidFill>
                  <a:schemeClr val="accent2"/>
                </a:solidFill>
                <a:latin typeface="Arial" panose="020B0604020202020204" pitchFamily="34" charset="0"/>
              </a:defRPr>
            </a:lvl3pPr>
            <a:lvl4pPr marL="1600200" indent="-228600">
              <a:defRPr sz="1400" b="1">
                <a:solidFill>
                  <a:schemeClr val="accent2"/>
                </a:solidFill>
                <a:latin typeface="Arial" panose="020B0604020202020204" pitchFamily="34" charset="0"/>
              </a:defRPr>
            </a:lvl4pPr>
            <a:lvl5pPr marL="2057400" indent="-228600">
              <a:defRPr sz="1400" b="1">
                <a:solidFill>
                  <a:schemeClr val="accent2"/>
                </a:solidFill>
                <a:latin typeface="Arial" panose="020B0604020202020204" pitchFamily="34" charset="0"/>
              </a:defRPr>
            </a:lvl5pPr>
            <a:lvl6pPr marL="2514600" indent="-228600" eaLnBrk="0" fontAlgn="base" hangingPunct="0">
              <a:spcBef>
                <a:spcPct val="0"/>
              </a:spcBef>
              <a:spcAft>
                <a:spcPct val="0"/>
              </a:spcAft>
              <a:defRPr sz="1400" b="1">
                <a:solidFill>
                  <a:schemeClr val="accent2"/>
                </a:solidFill>
                <a:latin typeface="Arial" panose="020B0604020202020204" pitchFamily="34" charset="0"/>
              </a:defRPr>
            </a:lvl6pPr>
            <a:lvl7pPr marL="2971800" indent="-228600" eaLnBrk="0" fontAlgn="base" hangingPunct="0">
              <a:spcBef>
                <a:spcPct val="0"/>
              </a:spcBef>
              <a:spcAft>
                <a:spcPct val="0"/>
              </a:spcAft>
              <a:defRPr sz="1400" b="1">
                <a:solidFill>
                  <a:schemeClr val="accent2"/>
                </a:solidFill>
                <a:latin typeface="Arial" panose="020B0604020202020204" pitchFamily="34" charset="0"/>
              </a:defRPr>
            </a:lvl7pPr>
            <a:lvl8pPr marL="3429000" indent="-228600" eaLnBrk="0" fontAlgn="base" hangingPunct="0">
              <a:spcBef>
                <a:spcPct val="0"/>
              </a:spcBef>
              <a:spcAft>
                <a:spcPct val="0"/>
              </a:spcAft>
              <a:defRPr sz="1400" b="1">
                <a:solidFill>
                  <a:schemeClr val="accent2"/>
                </a:solidFill>
                <a:latin typeface="Arial" panose="020B0604020202020204" pitchFamily="34" charset="0"/>
              </a:defRPr>
            </a:lvl8pPr>
            <a:lvl9pPr marL="3886200" indent="-228600" eaLnBrk="0" fontAlgn="base" hangingPunct="0">
              <a:spcBef>
                <a:spcPct val="0"/>
              </a:spcBef>
              <a:spcAft>
                <a:spcPct val="0"/>
              </a:spcAft>
              <a:defRPr sz="1400" b="1">
                <a:solidFill>
                  <a:schemeClr val="accent2"/>
                </a:solidFill>
                <a:latin typeface="Arial" panose="020B0604020202020204" pitchFamily="34" charset="0"/>
              </a:defRPr>
            </a:lvl9pPr>
          </a:lstStyle>
          <a:p>
            <a:pPr algn="just">
              <a:spcBef>
                <a:spcPct val="20000"/>
              </a:spcBef>
              <a:buFontTx/>
              <a:buChar char="•"/>
            </a:pPr>
            <a:r>
              <a:rPr lang="en-US" altLang="zh-CN" sz="2400" dirty="0">
                <a:solidFill>
                  <a:schemeClr val="tx1"/>
                </a:solidFill>
                <a:ea typeface="宋体" panose="02010600030101010101" pitchFamily="2" charset="-122"/>
              </a:rPr>
              <a:t>In example assembly syntax in middle column, ( ) indicates memory access. (A typical syntax.)</a:t>
            </a:r>
          </a:p>
          <a:p>
            <a:pPr algn="just">
              <a:spcBef>
                <a:spcPct val="20000"/>
              </a:spcBef>
              <a:buFontTx/>
              <a:buChar char="•"/>
            </a:pPr>
            <a:r>
              <a:rPr lang="en-US" altLang="zh-CN" sz="2400" dirty="0">
                <a:solidFill>
                  <a:schemeClr val="tx1"/>
                </a:solidFill>
                <a:ea typeface="宋体" panose="02010600030101010101" pitchFamily="2" charset="-122"/>
              </a:rPr>
              <a:t>In RTL syntax on right, [ ] denotes accessing a member of an array, </a:t>
            </a:r>
            <a:r>
              <a:rPr lang="en-US" altLang="zh-CN" sz="2400" u="sng" dirty="0">
                <a:solidFill>
                  <a:schemeClr val="tx1"/>
                </a:solidFill>
                <a:ea typeface="宋体" panose="02010600030101010101" pitchFamily="2" charset="-122"/>
              </a:rPr>
              <a:t>R</a:t>
            </a:r>
            <a:r>
              <a:rPr lang="en-US" altLang="zh-CN" sz="2400" dirty="0">
                <a:solidFill>
                  <a:schemeClr val="tx1"/>
                </a:solidFill>
                <a:ea typeface="宋体" panose="02010600030101010101" pitchFamily="2" charset="-122"/>
              </a:rPr>
              <a:t>egister or </a:t>
            </a:r>
            <a:r>
              <a:rPr lang="en-US" altLang="zh-CN" sz="2400" u="sng" dirty="0">
                <a:solidFill>
                  <a:schemeClr val="tx1"/>
                </a:solidFill>
                <a:ea typeface="宋体" panose="02010600030101010101" pitchFamily="2" charset="-122"/>
              </a:rPr>
              <a:t>M</a:t>
            </a:r>
            <a:r>
              <a:rPr lang="en-US" altLang="zh-CN" sz="2400" dirty="0">
                <a:solidFill>
                  <a:schemeClr val="tx1"/>
                </a:solidFill>
                <a:ea typeface="宋体" panose="02010600030101010101" pitchFamily="2" charset="-122"/>
              </a:rPr>
              <a:t>emory.</a:t>
            </a: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17</a:t>
            </a:fld>
            <a:endParaRPr lang="en-US" altLang="en-US"/>
          </a:p>
        </p:txBody>
      </p:sp>
    </p:spTree>
    <p:custDataLst>
      <p:tags r:id="rId2"/>
    </p:custDataLst>
    <p:extLst>
      <p:ext uri="{BB962C8B-B14F-4D97-AF65-F5344CB8AC3E}">
        <p14:creationId xmlns:p14="http://schemas.microsoft.com/office/powerpoint/2010/main" val="1978290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457200" y="274638"/>
            <a:ext cx="8229600" cy="639828"/>
          </a:xfrm>
        </p:spPr>
        <p:txBody>
          <a:bodyPr/>
          <a:lstStyle/>
          <a:p>
            <a:r>
              <a:rPr lang="en-US" altLang="zh-CN" sz="3600" dirty="0">
                <a:ea typeface="宋体" panose="02010600030101010101" pitchFamily="2" charset="-122"/>
              </a:rPr>
              <a:t>Type and Size of </a:t>
            </a:r>
            <a:r>
              <a:rPr lang="en-US" altLang="zh-CN" sz="3600" dirty="0" smtClean="0">
                <a:ea typeface="宋体" panose="02010600030101010101" pitchFamily="2" charset="-122"/>
              </a:rPr>
              <a:t>Operands</a:t>
            </a:r>
            <a:endParaRPr lang="en-US" altLang="zh-CN" dirty="0">
              <a:ea typeface="宋体" panose="02010600030101010101" pitchFamily="2" charset="-122"/>
            </a:endParaRPr>
          </a:p>
        </p:txBody>
      </p:sp>
      <p:sp>
        <p:nvSpPr>
          <p:cNvPr id="164867" name="Rectangle 3"/>
          <p:cNvSpPr>
            <a:spLocks noGrp="1" noChangeArrowheads="1"/>
          </p:cNvSpPr>
          <p:nvPr>
            <p:ph type="body" idx="1"/>
          </p:nvPr>
        </p:nvSpPr>
        <p:spPr>
          <a:xfrm>
            <a:off x="152516" y="1295456"/>
            <a:ext cx="8838968" cy="5029068"/>
          </a:xfrm>
        </p:spPr>
        <p:txBody>
          <a:bodyPr/>
          <a:lstStyle/>
          <a:p>
            <a:pPr algn="just">
              <a:lnSpc>
                <a:spcPct val="110000"/>
              </a:lnSpc>
            </a:pPr>
            <a:r>
              <a:rPr lang="en-US" altLang="zh-CN" sz="2400" dirty="0" smtClean="0">
                <a:ea typeface="宋体" panose="02010600030101010101" pitchFamily="2" charset="-122"/>
              </a:rPr>
              <a:t>Opcode </a:t>
            </a:r>
            <a:r>
              <a:rPr lang="en-US" altLang="zh-CN" sz="2400" dirty="0">
                <a:ea typeface="宋体" panose="02010600030101010101" pitchFamily="2" charset="-122"/>
              </a:rPr>
              <a:t>designates operand types in all modern </a:t>
            </a:r>
            <a:r>
              <a:rPr lang="en-US" altLang="zh-CN" sz="2400" dirty="0" smtClean="0">
                <a:ea typeface="宋体" panose="02010600030101010101" pitchFamily="2" charset="-122"/>
              </a:rPr>
              <a:t>computers</a:t>
            </a:r>
            <a:endParaRPr lang="en-US" altLang="zh-CN" sz="2400" dirty="0">
              <a:ea typeface="宋体" panose="02010600030101010101" pitchFamily="2" charset="-122"/>
            </a:endParaRPr>
          </a:p>
          <a:p>
            <a:pPr lvl="1" algn="just">
              <a:lnSpc>
                <a:spcPct val="110000"/>
              </a:lnSpc>
            </a:pPr>
            <a:r>
              <a:rPr lang="en-US" altLang="zh-CN" sz="2200" u="sng" dirty="0" smtClean="0">
                <a:ea typeface="宋体" panose="02010600030101010101" pitchFamily="2" charset="-122"/>
              </a:rPr>
              <a:t>Character</a:t>
            </a:r>
            <a:r>
              <a:rPr lang="en-US" altLang="zh-CN" sz="2200" dirty="0">
                <a:ea typeface="宋体" panose="02010600030101010101" pitchFamily="2" charset="-122"/>
              </a:rPr>
              <a:t>: 8-bit, usually in ASCII</a:t>
            </a:r>
          </a:p>
          <a:p>
            <a:pPr lvl="1" algn="just">
              <a:lnSpc>
                <a:spcPct val="110000"/>
              </a:lnSpc>
            </a:pPr>
            <a:r>
              <a:rPr lang="en-US" altLang="zh-CN" sz="2200" u="sng" dirty="0">
                <a:ea typeface="宋体" panose="02010600030101010101" pitchFamily="2" charset="-122"/>
              </a:rPr>
              <a:t>16-bit Unicode:</a:t>
            </a:r>
            <a:r>
              <a:rPr lang="en-US" altLang="zh-CN" sz="2200" dirty="0">
                <a:ea typeface="宋体" panose="02010600030101010101" pitchFamily="2" charset="-122"/>
              </a:rPr>
              <a:t> used in Java is gaining popularity</a:t>
            </a:r>
          </a:p>
          <a:p>
            <a:pPr lvl="1" algn="just">
              <a:lnSpc>
                <a:spcPct val="110000"/>
              </a:lnSpc>
            </a:pPr>
            <a:r>
              <a:rPr lang="en-US" altLang="zh-CN" sz="2200" u="sng" dirty="0">
                <a:ea typeface="宋体" panose="02010600030101010101" pitchFamily="2" charset="-122"/>
              </a:rPr>
              <a:t>Integers:</a:t>
            </a:r>
            <a:r>
              <a:rPr lang="en-US" altLang="zh-CN" sz="2200" dirty="0">
                <a:ea typeface="宋体" panose="02010600030101010101" pitchFamily="2" charset="-122"/>
              </a:rPr>
              <a:t> are almost universally represented as two’s complement binary numbers – short integer (half-word), integer (word), long integer (double-word)</a:t>
            </a:r>
          </a:p>
          <a:p>
            <a:pPr lvl="1" algn="just">
              <a:lnSpc>
                <a:spcPct val="110000"/>
              </a:lnSpc>
            </a:pPr>
            <a:r>
              <a:rPr lang="en-US" altLang="zh-CN" sz="2200" u="sng" dirty="0">
                <a:ea typeface="宋体" panose="02010600030101010101" pitchFamily="2" charset="-122"/>
              </a:rPr>
              <a:t>Single-precision (1-word) and double-precision (2-word) floating point</a:t>
            </a:r>
            <a:r>
              <a:rPr lang="en-US" altLang="zh-CN" sz="2200" dirty="0">
                <a:ea typeface="宋体" panose="02010600030101010101" pitchFamily="2" charset="-122"/>
              </a:rPr>
              <a:t>: the IEEE float-point standard, IEEE standard </a:t>
            </a:r>
            <a:r>
              <a:rPr lang="en-US" altLang="zh-CN" sz="2200" dirty="0" smtClean="0">
                <a:ea typeface="宋体" panose="02010600030101010101" pitchFamily="2" charset="-122"/>
              </a:rPr>
              <a:t>754</a:t>
            </a:r>
            <a:endParaRPr lang="en-US" altLang="zh-CN" sz="2200" dirty="0">
              <a:ea typeface="宋体" panose="02010600030101010101" pitchFamily="2" charset="-122"/>
            </a:endParaRPr>
          </a:p>
        </p:txBody>
      </p:sp>
    </p:spTree>
    <p:custDataLst>
      <p:tags r:id="rId1"/>
    </p:custDataLst>
    <p:extLst>
      <p:ext uri="{BB962C8B-B14F-4D97-AF65-F5344CB8AC3E}">
        <p14:creationId xmlns:p14="http://schemas.microsoft.com/office/powerpoint/2010/main" val="222751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867">
                                            <p:txEl>
                                              <p:pRg st="3" end="3"/>
                                            </p:txEl>
                                          </p:spTgt>
                                        </p:tgtEl>
                                        <p:attrNameLst>
                                          <p:attrName>style.visibility</p:attrName>
                                        </p:attrNameLst>
                                      </p:cBhvr>
                                      <p:to>
                                        <p:strVal val="visible"/>
                                      </p:to>
                                    </p:set>
                                    <p:anim calcmode="lin" valueType="num">
                                      <p:cBhvr additive="base">
                                        <p:cTn id="25" dur="500" fill="hold"/>
                                        <p:tgtEl>
                                          <p:spTgt spid="164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867">
                                            <p:txEl>
                                              <p:pRg st="4" end="4"/>
                                            </p:txEl>
                                          </p:spTgt>
                                        </p:tgtEl>
                                        <p:attrNameLst>
                                          <p:attrName>style.visibility</p:attrName>
                                        </p:attrNameLst>
                                      </p:cBhvr>
                                      <p:to>
                                        <p:strVal val="visible"/>
                                      </p:to>
                                    </p:set>
                                    <p:anim calcmode="lin" valueType="num">
                                      <p:cBhvr additive="base">
                                        <p:cTn id="31" dur="500" fill="hold"/>
                                        <p:tgtEl>
                                          <p:spTgt spid="164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8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bldLvl="3"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dirty="0" smtClean="0">
                <a:ea typeface="宋体" panose="02010600030101010101" pitchFamily="2" charset="-122"/>
              </a:rPr>
              <a:t>Operations</a:t>
            </a:r>
          </a:p>
        </p:txBody>
      </p:sp>
      <p:sp>
        <p:nvSpPr>
          <p:cNvPr id="15364" name="Rectangle 6"/>
          <p:cNvSpPr>
            <a:spLocks noChangeArrowheads="1"/>
          </p:cNvSpPr>
          <p:nvPr/>
        </p:nvSpPr>
        <p:spPr bwMode="auto">
          <a:xfrm>
            <a:off x="696913" y="3281363"/>
            <a:ext cx="777240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accent2"/>
                </a:solidFill>
                <a:latin typeface="Arial" panose="020B0604020202020204" pitchFamily="34" charset="0"/>
              </a:defRPr>
            </a:lvl1pPr>
            <a:lvl2pPr marL="742950" indent="-285750">
              <a:defRPr sz="1400" b="1">
                <a:solidFill>
                  <a:schemeClr val="accent2"/>
                </a:solidFill>
                <a:latin typeface="Arial" panose="020B0604020202020204" pitchFamily="34" charset="0"/>
              </a:defRPr>
            </a:lvl2pPr>
            <a:lvl3pPr marL="1143000" indent="-228600">
              <a:defRPr sz="1400" b="1">
                <a:solidFill>
                  <a:schemeClr val="accent2"/>
                </a:solidFill>
                <a:latin typeface="Arial" panose="020B0604020202020204" pitchFamily="34" charset="0"/>
              </a:defRPr>
            </a:lvl3pPr>
            <a:lvl4pPr marL="1600200" indent="-228600">
              <a:defRPr sz="1400" b="1">
                <a:solidFill>
                  <a:schemeClr val="accent2"/>
                </a:solidFill>
                <a:latin typeface="Arial" panose="020B0604020202020204" pitchFamily="34" charset="0"/>
              </a:defRPr>
            </a:lvl4pPr>
            <a:lvl5pPr marL="2057400" indent="-228600">
              <a:defRPr sz="1400" b="1">
                <a:solidFill>
                  <a:schemeClr val="accent2"/>
                </a:solidFill>
                <a:latin typeface="Arial" panose="020B0604020202020204" pitchFamily="34" charset="0"/>
              </a:defRPr>
            </a:lvl5pPr>
            <a:lvl6pPr marL="2514600" indent="-228600" eaLnBrk="0" fontAlgn="base" hangingPunct="0">
              <a:spcBef>
                <a:spcPct val="0"/>
              </a:spcBef>
              <a:spcAft>
                <a:spcPct val="0"/>
              </a:spcAft>
              <a:defRPr sz="1400" b="1">
                <a:solidFill>
                  <a:schemeClr val="accent2"/>
                </a:solidFill>
                <a:latin typeface="Arial" panose="020B0604020202020204" pitchFamily="34" charset="0"/>
              </a:defRPr>
            </a:lvl6pPr>
            <a:lvl7pPr marL="2971800" indent="-228600" eaLnBrk="0" fontAlgn="base" hangingPunct="0">
              <a:spcBef>
                <a:spcPct val="0"/>
              </a:spcBef>
              <a:spcAft>
                <a:spcPct val="0"/>
              </a:spcAft>
              <a:defRPr sz="1400" b="1">
                <a:solidFill>
                  <a:schemeClr val="accent2"/>
                </a:solidFill>
                <a:latin typeface="Arial" panose="020B0604020202020204" pitchFamily="34" charset="0"/>
              </a:defRPr>
            </a:lvl7pPr>
            <a:lvl8pPr marL="3429000" indent="-228600" eaLnBrk="0" fontAlgn="base" hangingPunct="0">
              <a:spcBef>
                <a:spcPct val="0"/>
              </a:spcBef>
              <a:spcAft>
                <a:spcPct val="0"/>
              </a:spcAft>
              <a:defRPr sz="1400" b="1">
                <a:solidFill>
                  <a:schemeClr val="accent2"/>
                </a:solidFill>
                <a:latin typeface="Arial" panose="020B0604020202020204" pitchFamily="34" charset="0"/>
              </a:defRPr>
            </a:lvl8pPr>
            <a:lvl9pPr marL="3886200" indent="-228600" eaLnBrk="0" fontAlgn="base" hangingPunct="0">
              <a:spcBef>
                <a:spcPct val="0"/>
              </a:spcBef>
              <a:spcAft>
                <a:spcPct val="0"/>
              </a:spcAft>
              <a:defRPr sz="1400" b="1">
                <a:solidFill>
                  <a:schemeClr val="accent2"/>
                </a:solidFill>
                <a:latin typeface="Arial" panose="020B0604020202020204" pitchFamily="34" charset="0"/>
              </a:defRPr>
            </a:lvl9pPr>
          </a:lstStyle>
          <a:p>
            <a:pPr>
              <a:spcBef>
                <a:spcPct val="20000"/>
              </a:spcBef>
              <a:buFontTx/>
              <a:buChar char="•"/>
            </a:pPr>
            <a:endParaRPr lang="zh-CN" altLang="zh-CN" sz="2400">
              <a:solidFill>
                <a:schemeClr val="tx1"/>
              </a:solidFill>
            </a:endParaRPr>
          </a:p>
        </p:txBody>
      </p:sp>
      <p:pic>
        <p:nvPicPr>
          <p:cNvPr id="15365" name="Picture 9" descr="2"/>
          <p:cNvPicPr>
            <a:picLocks noChangeAspect="1" noChangeArrowheads="1"/>
          </p:cNvPicPr>
          <p:nvPr/>
        </p:nvPicPr>
        <p:blipFill>
          <a:blip r:embed="rId4">
            <a:extLst>
              <a:ext uri="{28A0092B-C50C-407E-A947-70E740481C1C}">
                <a14:useLocalDpi xmlns:a14="http://schemas.microsoft.com/office/drawing/2010/main" val="0"/>
              </a:ext>
            </a:extLst>
          </a:blip>
          <a:srcRect b="9412"/>
          <a:stretch>
            <a:fillRect/>
          </a:stretch>
        </p:blipFill>
        <p:spPr bwMode="auto">
          <a:xfrm>
            <a:off x="-457068" y="1924061"/>
            <a:ext cx="9379863" cy="271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303601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547986" y="304882"/>
            <a:ext cx="8229600" cy="1143000"/>
          </a:xfrm>
        </p:spPr>
        <p:txBody>
          <a:bodyPr/>
          <a:lstStyle/>
          <a:p>
            <a:r>
              <a:rPr lang="en-US" sz="4000" dirty="0" smtClean="0"/>
              <a:t>Computer Technology</a:t>
            </a:r>
            <a:endParaRPr lang="en-AU" sz="4000" dirty="0"/>
          </a:p>
        </p:txBody>
      </p:sp>
      <p:sp>
        <p:nvSpPr>
          <p:cNvPr id="242691" name="Rectangle 3"/>
          <p:cNvSpPr>
            <a:spLocks noGrp="1" noChangeArrowheads="1"/>
          </p:cNvSpPr>
          <p:nvPr>
            <p:ph type="body" idx="1"/>
          </p:nvPr>
        </p:nvSpPr>
        <p:spPr>
          <a:xfrm>
            <a:off x="129005" y="1676536"/>
            <a:ext cx="8991364" cy="4876720"/>
          </a:xfrm>
        </p:spPr>
        <p:txBody>
          <a:bodyPr/>
          <a:lstStyle/>
          <a:p>
            <a:pPr>
              <a:lnSpc>
                <a:spcPct val="90000"/>
              </a:lnSpc>
            </a:pPr>
            <a:r>
              <a:rPr lang="en-US" sz="2800" dirty="0" smtClean="0"/>
              <a:t>Incredible performance improvements:</a:t>
            </a:r>
          </a:p>
          <a:p>
            <a:pPr lvl="1">
              <a:lnSpc>
                <a:spcPct val="90000"/>
              </a:lnSpc>
              <a:spcBef>
                <a:spcPts val="1200"/>
              </a:spcBef>
            </a:pPr>
            <a:r>
              <a:rPr lang="en-US" sz="2400" dirty="0" smtClean="0"/>
              <a:t>Improvements in semiconductor technology</a:t>
            </a:r>
          </a:p>
          <a:p>
            <a:pPr lvl="2">
              <a:lnSpc>
                <a:spcPct val="90000"/>
              </a:lnSpc>
            </a:pPr>
            <a:r>
              <a:rPr lang="en-US" sz="2000" dirty="0" smtClean="0"/>
              <a:t>Feature size, clock speed</a:t>
            </a:r>
          </a:p>
          <a:p>
            <a:pPr lvl="1">
              <a:lnSpc>
                <a:spcPct val="90000"/>
              </a:lnSpc>
              <a:spcBef>
                <a:spcPts val="1200"/>
              </a:spcBef>
            </a:pPr>
            <a:r>
              <a:rPr lang="en-US" sz="2400" dirty="0" smtClean="0"/>
              <a:t>Improvements in computer architectures (computer design)</a:t>
            </a:r>
          </a:p>
          <a:p>
            <a:pPr lvl="2">
              <a:lnSpc>
                <a:spcPct val="90000"/>
              </a:lnSpc>
            </a:pPr>
            <a:r>
              <a:rPr lang="en-US" sz="2000" dirty="0" smtClean="0"/>
              <a:t>Lead to RISC (Reduced Instruction Set Computer) architectures</a:t>
            </a:r>
          </a:p>
          <a:p>
            <a:pPr lvl="3">
              <a:lnSpc>
                <a:spcPct val="90000"/>
              </a:lnSpc>
            </a:pPr>
            <a:r>
              <a:rPr lang="en-US" sz="1600" dirty="0" smtClean="0"/>
              <a:t>Instruction level parallelism (ILP)</a:t>
            </a:r>
          </a:p>
          <a:p>
            <a:pPr lvl="3">
              <a:lnSpc>
                <a:spcPct val="90000"/>
              </a:lnSpc>
            </a:pPr>
            <a:r>
              <a:rPr lang="en-US" sz="1600" dirty="0" smtClean="0"/>
              <a:t>Use of caches</a:t>
            </a:r>
          </a:p>
          <a:p>
            <a:pPr lvl="1">
              <a:lnSpc>
                <a:spcPct val="90000"/>
              </a:lnSpc>
            </a:pPr>
            <a:endParaRPr lang="en-US" sz="2400" dirty="0" smtClean="0"/>
          </a:p>
          <a:p>
            <a:pPr lvl="1">
              <a:lnSpc>
                <a:spcPct val="90000"/>
              </a:lnSpc>
            </a:pPr>
            <a:r>
              <a:rPr lang="en-US" sz="2400" dirty="0" smtClean="0"/>
              <a:t>Together have enabled:</a:t>
            </a:r>
          </a:p>
          <a:p>
            <a:pPr lvl="2">
              <a:lnSpc>
                <a:spcPct val="90000"/>
              </a:lnSpc>
            </a:pPr>
            <a:r>
              <a:rPr lang="en-US" sz="2000" dirty="0" smtClean="0"/>
              <a:t>Lightweight computers</a:t>
            </a:r>
          </a:p>
          <a:p>
            <a:pPr lvl="2">
              <a:lnSpc>
                <a:spcPct val="90000"/>
              </a:lnSpc>
            </a:pPr>
            <a:r>
              <a:rPr lang="en-US" sz="2000" dirty="0" smtClean="0"/>
              <a:t>Productivity-based managed/interpreted programming languages</a:t>
            </a:r>
          </a:p>
        </p:txBody>
      </p:sp>
      <p:sp>
        <p:nvSpPr>
          <p:cNvPr id="6" name="Footer Placeholder 3"/>
          <p:cNvSpPr>
            <a:spLocks noGrp="1"/>
          </p:cNvSpPr>
          <p:nvPr>
            <p:ph type="ftr" sz="quarter" idx="10"/>
          </p:nvPr>
        </p:nvSpPr>
        <p:spPr>
          <a:xfrm>
            <a:off x="1042988" y="6381750"/>
            <a:ext cx="7272337" cy="358775"/>
          </a:xfrm>
        </p:spPr>
        <p:txBody>
          <a:bodyPr/>
          <a:lstStyle/>
          <a:p>
            <a:pPr algn="ctr"/>
            <a:r>
              <a:rPr lang="en-AU" dirty="0" smtClean="0"/>
              <a:t>Copyright © 2012, Elsevier Inc. All rights reserved.</a:t>
            </a:r>
            <a:endParaRPr lang="en-AU" dirty="0"/>
          </a:p>
        </p:txBody>
      </p:sp>
    </p:spTree>
    <p:custDataLst>
      <p:tags r:id="rId1"/>
    </p:custDataLst>
    <p:extLst>
      <p:ext uri="{BB962C8B-B14F-4D97-AF65-F5344CB8AC3E}">
        <p14:creationId xmlns:p14="http://schemas.microsoft.com/office/powerpoint/2010/main" val="3172808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215775"/>
            <a:ext cx="8229600" cy="1143000"/>
          </a:xfrm>
        </p:spPr>
        <p:txBody>
          <a:bodyPr/>
          <a:lstStyle/>
          <a:p>
            <a:r>
              <a:rPr lang="en-US" altLang="zh-CN" sz="4000" dirty="0" smtClean="0">
                <a:ea typeface="宋体" panose="02010600030101010101" pitchFamily="2" charset="-122"/>
              </a:rPr>
              <a:t>Control Flow Instructions</a:t>
            </a:r>
          </a:p>
        </p:txBody>
      </p:sp>
      <p:sp>
        <p:nvSpPr>
          <p:cNvPr id="17412" name="Rectangle 4"/>
          <p:cNvSpPr>
            <a:spLocks noGrp="1" noChangeArrowheads="1"/>
          </p:cNvSpPr>
          <p:nvPr>
            <p:ph type="body" idx="1"/>
          </p:nvPr>
        </p:nvSpPr>
        <p:spPr>
          <a:xfrm>
            <a:off x="218595" y="1358774"/>
            <a:ext cx="8706810" cy="5118145"/>
          </a:xfrm>
          <a:noFill/>
        </p:spPr>
        <p:txBody>
          <a:bodyPr/>
          <a:lstStyle/>
          <a:p>
            <a:pPr>
              <a:lnSpc>
                <a:spcPct val="90000"/>
              </a:lnSpc>
              <a:buFontTx/>
              <a:buChar char="•"/>
            </a:pPr>
            <a:r>
              <a:rPr lang="en-US" altLang="zh-CN" sz="2800" dirty="0" smtClean="0">
                <a:ea typeface="宋体" panose="02010600030101010101" pitchFamily="2" charset="-122"/>
              </a:rPr>
              <a:t>Four basic types:</a:t>
            </a:r>
          </a:p>
          <a:p>
            <a:pPr lvl="1">
              <a:lnSpc>
                <a:spcPct val="90000"/>
              </a:lnSpc>
            </a:pPr>
            <a:r>
              <a:rPr lang="en-US" altLang="zh-CN" sz="2400" dirty="0" smtClean="0">
                <a:ea typeface="宋体" panose="02010600030101010101" pitchFamily="2" charset="-122"/>
              </a:rPr>
              <a:t>(Conditional) branches</a:t>
            </a:r>
          </a:p>
          <a:p>
            <a:pPr lvl="1">
              <a:lnSpc>
                <a:spcPct val="90000"/>
              </a:lnSpc>
            </a:pPr>
            <a:r>
              <a:rPr lang="en-US" altLang="zh-CN" sz="2400" dirty="0" smtClean="0">
                <a:ea typeface="宋体" panose="02010600030101010101" pitchFamily="2" charset="-122"/>
              </a:rPr>
              <a:t>(Unconditional) jumps</a:t>
            </a:r>
          </a:p>
          <a:p>
            <a:pPr lvl="1">
              <a:lnSpc>
                <a:spcPct val="90000"/>
              </a:lnSpc>
            </a:pPr>
            <a:r>
              <a:rPr lang="en-US" altLang="zh-CN" sz="2400" dirty="0" smtClean="0">
                <a:ea typeface="宋体" panose="02010600030101010101" pitchFamily="2" charset="-122"/>
              </a:rPr>
              <a:t>Procedure calls</a:t>
            </a:r>
          </a:p>
          <a:p>
            <a:pPr lvl="1">
              <a:lnSpc>
                <a:spcPct val="90000"/>
              </a:lnSpc>
            </a:pPr>
            <a:r>
              <a:rPr lang="en-US" altLang="zh-CN" sz="2400" dirty="0" smtClean="0">
                <a:ea typeface="宋体" panose="02010600030101010101" pitchFamily="2" charset="-122"/>
              </a:rPr>
              <a:t>Procedure returns</a:t>
            </a:r>
          </a:p>
          <a:p>
            <a:pPr>
              <a:lnSpc>
                <a:spcPct val="110000"/>
              </a:lnSpc>
              <a:buFontTx/>
              <a:buChar char="•"/>
            </a:pPr>
            <a:r>
              <a:rPr lang="en-US" altLang="zh-CN" sz="2800" dirty="0" smtClean="0">
                <a:ea typeface="宋体" panose="02010600030101010101" pitchFamily="2" charset="-122"/>
              </a:rPr>
              <a:t>Control flow addressing modes:</a:t>
            </a:r>
          </a:p>
          <a:p>
            <a:pPr lvl="1">
              <a:lnSpc>
                <a:spcPct val="90000"/>
              </a:lnSpc>
            </a:pPr>
            <a:r>
              <a:rPr lang="en-US" altLang="zh-CN" sz="2400" dirty="0" smtClean="0">
                <a:ea typeface="宋体" panose="02010600030101010101" pitchFamily="2" charset="-122"/>
              </a:rPr>
              <a:t>Often </a:t>
            </a:r>
            <a:r>
              <a:rPr lang="en-US" altLang="zh-CN" sz="2400" i="1" dirty="0" smtClean="0">
                <a:ea typeface="宋体" panose="02010600030101010101" pitchFamily="2" charset="-122"/>
              </a:rPr>
              <a:t>PC-relative </a:t>
            </a:r>
            <a:r>
              <a:rPr lang="en-US" altLang="zh-CN" sz="2400" dirty="0" smtClean="0">
                <a:ea typeface="宋体" panose="02010600030101010101" pitchFamily="2" charset="-122"/>
              </a:rPr>
              <a:t>(PC + displacement).  </a:t>
            </a:r>
          </a:p>
          <a:p>
            <a:pPr lvl="2">
              <a:lnSpc>
                <a:spcPct val="90000"/>
              </a:lnSpc>
            </a:pPr>
            <a:r>
              <a:rPr lang="en-US" altLang="zh-CN" sz="2000" dirty="0" smtClean="0">
                <a:ea typeface="宋体" panose="02010600030101010101" pitchFamily="2" charset="-122"/>
              </a:rPr>
              <a:t>Target is often near the current instruction. </a:t>
            </a:r>
          </a:p>
          <a:p>
            <a:pPr lvl="2">
              <a:lnSpc>
                <a:spcPct val="90000"/>
              </a:lnSpc>
            </a:pPr>
            <a:r>
              <a:rPr lang="en-US" altLang="zh-CN" sz="2000" dirty="0" smtClean="0">
                <a:ea typeface="宋体" panose="02010600030101010101" pitchFamily="2" charset="-122"/>
              </a:rPr>
              <a:t>Specifying the position relative to current PC requires fewer bits.</a:t>
            </a:r>
          </a:p>
          <a:p>
            <a:pPr lvl="2">
              <a:lnSpc>
                <a:spcPct val="90000"/>
              </a:lnSpc>
            </a:pPr>
            <a:r>
              <a:rPr lang="en-US" altLang="zh-CN" sz="2000" dirty="0">
                <a:ea typeface="宋体" panose="02010600030101010101" pitchFamily="2" charset="-122"/>
              </a:rPr>
              <a:t>Relocatable, position independence</a:t>
            </a:r>
            <a:endParaRPr lang="en-US" altLang="zh-CN" sz="1800" dirty="0" smtClean="0">
              <a:ea typeface="宋体" panose="02010600030101010101" pitchFamily="2" charset="-122"/>
            </a:endParaRPr>
          </a:p>
          <a:p>
            <a:pPr lvl="1">
              <a:lnSpc>
                <a:spcPct val="90000"/>
              </a:lnSpc>
            </a:pPr>
            <a:r>
              <a:rPr lang="en-US" altLang="zh-CN" sz="2400" dirty="0" smtClean="0">
                <a:ea typeface="宋体" panose="02010600030101010101" pitchFamily="2" charset="-122"/>
              </a:rPr>
              <a:t>Also useful: </a:t>
            </a:r>
            <a:r>
              <a:rPr lang="en-US" altLang="zh-CN" sz="2400" i="1" dirty="0" smtClean="0">
                <a:ea typeface="宋体" panose="02010600030101010101" pitchFamily="2" charset="-122"/>
              </a:rPr>
              <a:t>register indirect</a:t>
            </a:r>
            <a:r>
              <a:rPr lang="en-US" altLang="zh-CN" sz="2400" dirty="0" smtClean="0">
                <a:ea typeface="宋体" panose="02010600030101010101" pitchFamily="2" charset="-122"/>
              </a:rPr>
              <a:t> jumps (reg. has </a:t>
            </a:r>
            <a:r>
              <a:rPr lang="en-US" altLang="zh-CN" sz="2400" dirty="0" err="1" smtClean="0">
                <a:ea typeface="宋体" panose="02010600030101010101" pitchFamily="2" charset="-122"/>
              </a:rPr>
              <a:t>addr</a:t>
            </a:r>
            <a:r>
              <a:rPr lang="en-US" altLang="zh-CN" sz="2400" dirty="0" smtClean="0">
                <a:ea typeface="宋体" panose="02010600030101010101" pitchFamily="2" charset="-122"/>
              </a:rPr>
              <a:t>.):</a:t>
            </a:r>
          </a:p>
          <a:p>
            <a:pPr lvl="2">
              <a:lnSpc>
                <a:spcPct val="90000"/>
              </a:lnSpc>
            </a:pPr>
            <a:r>
              <a:rPr lang="en-US" altLang="zh-CN" sz="2000" dirty="0" smtClean="0">
                <a:ea typeface="宋体" panose="02010600030101010101" pitchFamily="2" charset="-122"/>
              </a:rPr>
              <a:t>Procedure returns</a:t>
            </a:r>
          </a:p>
        </p:txBody>
      </p:sp>
    </p:spTree>
    <p:custDataLst>
      <p:tags r:id="rId1"/>
    </p:custDataLst>
    <p:extLst>
      <p:ext uri="{BB962C8B-B14F-4D97-AF65-F5344CB8AC3E}">
        <p14:creationId xmlns:p14="http://schemas.microsoft.com/office/powerpoint/2010/main" val="1484350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accent2"/>
                </a:solidFill>
                <a:latin typeface="Arial" panose="020B0604020202020204" pitchFamily="34" charset="0"/>
              </a:defRPr>
            </a:lvl1pPr>
            <a:lvl2pPr marL="742950" indent="-285750">
              <a:defRPr sz="1400" b="1">
                <a:solidFill>
                  <a:schemeClr val="accent2"/>
                </a:solidFill>
                <a:latin typeface="Arial" panose="020B0604020202020204" pitchFamily="34" charset="0"/>
              </a:defRPr>
            </a:lvl2pPr>
            <a:lvl3pPr marL="1143000" indent="-228600">
              <a:defRPr sz="1400" b="1">
                <a:solidFill>
                  <a:schemeClr val="accent2"/>
                </a:solidFill>
                <a:latin typeface="Arial" panose="020B0604020202020204" pitchFamily="34" charset="0"/>
              </a:defRPr>
            </a:lvl3pPr>
            <a:lvl4pPr marL="1600200" indent="-228600">
              <a:defRPr sz="1400" b="1">
                <a:solidFill>
                  <a:schemeClr val="accent2"/>
                </a:solidFill>
                <a:latin typeface="Arial" panose="020B0604020202020204" pitchFamily="34" charset="0"/>
              </a:defRPr>
            </a:lvl4pPr>
            <a:lvl5pPr marL="2057400" indent="-228600">
              <a:defRPr sz="1400" b="1">
                <a:solidFill>
                  <a:schemeClr val="accent2"/>
                </a:solidFill>
                <a:latin typeface="Arial" panose="020B0604020202020204" pitchFamily="34" charset="0"/>
              </a:defRPr>
            </a:lvl5pPr>
            <a:lvl6pPr marL="2514600" indent="-228600" eaLnBrk="0" fontAlgn="base" hangingPunct="0">
              <a:spcBef>
                <a:spcPct val="0"/>
              </a:spcBef>
              <a:spcAft>
                <a:spcPct val="0"/>
              </a:spcAft>
              <a:defRPr sz="1400" b="1">
                <a:solidFill>
                  <a:schemeClr val="accent2"/>
                </a:solidFill>
                <a:latin typeface="Arial" panose="020B0604020202020204" pitchFamily="34" charset="0"/>
              </a:defRPr>
            </a:lvl6pPr>
            <a:lvl7pPr marL="2971800" indent="-228600" eaLnBrk="0" fontAlgn="base" hangingPunct="0">
              <a:spcBef>
                <a:spcPct val="0"/>
              </a:spcBef>
              <a:spcAft>
                <a:spcPct val="0"/>
              </a:spcAft>
              <a:defRPr sz="1400" b="1">
                <a:solidFill>
                  <a:schemeClr val="accent2"/>
                </a:solidFill>
                <a:latin typeface="Arial" panose="020B0604020202020204" pitchFamily="34" charset="0"/>
              </a:defRPr>
            </a:lvl7pPr>
            <a:lvl8pPr marL="3429000" indent="-228600" eaLnBrk="0" fontAlgn="base" hangingPunct="0">
              <a:spcBef>
                <a:spcPct val="0"/>
              </a:spcBef>
              <a:spcAft>
                <a:spcPct val="0"/>
              </a:spcAft>
              <a:defRPr sz="1400" b="1">
                <a:solidFill>
                  <a:schemeClr val="accent2"/>
                </a:solidFill>
                <a:latin typeface="Arial" panose="020B0604020202020204" pitchFamily="34" charset="0"/>
              </a:defRPr>
            </a:lvl8pPr>
            <a:lvl9pPr marL="3886200" indent="-228600" eaLnBrk="0" fontAlgn="base" hangingPunct="0">
              <a:spcBef>
                <a:spcPct val="0"/>
              </a:spcBef>
              <a:spcAft>
                <a:spcPct val="0"/>
              </a:spcAft>
              <a:defRPr sz="1400" b="1">
                <a:solidFill>
                  <a:schemeClr val="accent2"/>
                </a:solidFill>
                <a:latin typeface="Arial" panose="020B0604020202020204" pitchFamily="34" charset="0"/>
              </a:defRPr>
            </a:lvl9pPr>
          </a:lstStyle>
          <a:p>
            <a:fld id="{EB7E9B38-C782-452E-9808-0BC52EE4DAC3}" type="slidenum">
              <a:rPr lang="en-US" altLang="zh-CN" b="0">
                <a:solidFill>
                  <a:schemeClr val="tx1"/>
                </a:solidFill>
                <a:latin typeface="Times New Roman" panose="02020603050405020304" pitchFamily="18" charset="0"/>
              </a:rPr>
              <a:pPr/>
              <a:t>21</a:t>
            </a:fld>
            <a:endParaRPr lang="en-US" altLang="zh-CN" b="0">
              <a:solidFill>
                <a:schemeClr val="tx1"/>
              </a:solidFill>
              <a:latin typeface="Times New Roman" panose="02020603050405020304" pitchFamily="18" charset="0"/>
            </a:endParaRPr>
          </a:p>
        </p:txBody>
      </p:sp>
      <p:sp>
        <p:nvSpPr>
          <p:cNvPr id="18435" name="Rectangle 2"/>
          <p:cNvSpPr>
            <a:spLocks noGrp="1" noChangeArrowheads="1"/>
          </p:cNvSpPr>
          <p:nvPr>
            <p:ph type="title"/>
          </p:nvPr>
        </p:nvSpPr>
        <p:spPr>
          <a:xfrm>
            <a:off x="457200" y="197365"/>
            <a:ext cx="8229600" cy="792224"/>
          </a:xfrm>
        </p:spPr>
        <p:txBody>
          <a:bodyPr/>
          <a:lstStyle/>
          <a:p>
            <a:r>
              <a:rPr lang="en-US" altLang="zh-CN" sz="3600" dirty="0" smtClean="0">
                <a:ea typeface="宋体" panose="02010600030101010101" pitchFamily="2" charset="-122"/>
              </a:rPr>
              <a:t>Conditional Branch Options</a:t>
            </a:r>
          </a:p>
        </p:txBody>
      </p:sp>
      <p:sp>
        <p:nvSpPr>
          <p:cNvPr id="18436" name="Rectangle 4"/>
          <p:cNvSpPr>
            <a:spLocks noGrp="1" noChangeArrowheads="1"/>
          </p:cNvSpPr>
          <p:nvPr>
            <p:ph type="body" idx="1"/>
          </p:nvPr>
        </p:nvSpPr>
        <p:spPr>
          <a:xfrm>
            <a:off x="457200" y="1066862"/>
            <a:ext cx="8229600" cy="5486256"/>
          </a:xfrm>
          <a:noFill/>
        </p:spPr>
        <p:txBody>
          <a:bodyPr/>
          <a:lstStyle/>
          <a:p>
            <a:pPr>
              <a:lnSpc>
                <a:spcPct val="110000"/>
              </a:lnSpc>
              <a:buFontTx/>
              <a:buChar char="•"/>
            </a:pPr>
            <a:r>
              <a:rPr lang="en-US" altLang="zh-CN" sz="2800" i="1" dirty="0" smtClean="0">
                <a:ea typeface="宋体" panose="02010600030101010101" pitchFamily="2" charset="-122"/>
              </a:rPr>
              <a:t>Condition Code (CC) Register</a:t>
            </a:r>
            <a:endParaRPr lang="en-US" altLang="zh-CN" sz="2800" dirty="0" smtClean="0">
              <a:ea typeface="宋体" panose="02010600030101010101" pitchFamily="2" charset="-122"/>
            </a:endParaRPr>
          </a:p>
          <a:p>
            <a:pPr lvl="1">
              <a:lnSpc>
                <a:spcPct val="110000"/>
              </a:lnSpc>
            </a:pPr>
            <a:r>
              <a:rPr lang="en-US" altLang="zh-CN" sz="2400" i="1" dirty="0" smtClean="0">
                <a:ea typeface="宋体" panose="02010600030101010101" pitchFamily="2" charset="-122"/>
              </a:rPr>
              <a:t>E.g.</a:t>
            </a:r>
            <a:r>
              <a:rPr lang="en-US" altLang="zh-CN" sz="2400" dirty="0" smtClean="0">
                <a:ea typeface="宋体" panose="02010600030101010101" pitchFamily="2" charset="-122"/>
              </a:rPr>
              <a:t>: X86, ARM, PPC, SPARC, …</a:t>
            </a:r>
          </a:p>
          <a:p>
            <a:pPr lvl="1">
              <a:lnSpc>
                <a:spcPct val="110000"/>
              </a:lnSpc>
            </a:pPr>
            <a:r>
              <a:rPr lang="en-US" altLang="zh-CN" sz="2400" dirty="0" smtClean="0">
                <a:ea typeface="宋体" panose="02010600030101010101" pitchFamily="2" charset="-122"/>
              </a:rPr>
              <a:t>ALU ops set condition code flags in the CCR</a:t>
            </a:r>
          </a:p>
          <a:p>
            <a:pPr lvl="1">
              <a:lnSpc>
                <a:spcPct val="110000"/>
              </a:lnSpc>
            </a:pPr>
            <a:r>
              <a:rPr lang="en-US" altLang="zh-CN" sz="2400" dirty="0" smtClean="0">
                <a:ea typeface="宋体" panose="02010600030101010101" pitchFamily="2" charset="-122"/>
              </a:rPr>
              <a:t>Branch just checks the flag</a:t>
            </a:r>
          </a:p>
          <a:p>
            <a:pPr>
              <a:lnSpc>
                <a:spcPct val="110000"/>
              </a:lnSpc>
              <a:buFontTx/>
              <a:buChar char="•"/>
            </a:pPr>
            <a:r>
              <a:rPr lang="en-US" altLang="zh-CN" sz="2800" i="1" dirty="0" smtClean="0">
                <a:ea typeface="宋体" panose="02010600030101010101" pitchFamily="2" charset="-122"/>
              </a:rPr>
              <a:t>Condition register</a:t>
            </a:r>
            <a:endParaRPr lang="en-US" altLang="zh-CN" sz="2800" dirty="0" smtClean="0">
              <a:ea typeface="宋体" panose="02010600030101010101" pitchFamily="2" charset="-122"/>
            </a:endParaRPr>
          </a:p>
          <a:p>
            <a:pPr lvl="1">
              <a:lnSpc>
                <a:spcPct val="110000"/>
              </a:lnSpc>
            </a:pPr>
            <a:r>
              <a:rPr lang="en-US" altLang="zh-CN" sz="2400" i="1" dirty="0" smtClean="0">
                <a:ea typeface="宋体" panose="02010600030101010101" pitchFamily="2" charset="-122"/>
              </a:rPr>
              <a:t>E.g.</a:t>
            </a:r>
            <a:r>
              <a:rPr lang="en-US" altLang="zh-CN" sz="2400" dirty="0" smtClean="0">
                <a:ea typeface="宋体" panose="02010600030101010101" pitchFamily="2" charset="-122"/>
              </a:rPr>
              <a:t>: Alpha, MIPS</a:t>
            </a:r>
          </a:p>
          <a:p>
            <a:pPr lvl="1">
              <a:lnSpc>
                <a:spcPct val="110000"/>
              </a:lnSpc>
            </a:pPr>
            <a:r>
              <a:rPr lang="en-US" altLang="zh-CN" sz="2400" dirty="0" smtClean="0">
                <a:ea typeface="宋体" panose="02010600030101010101" pitchFamily="2" charset="-122"/>
              </a:rPr>
              <a:t>Comparison instruction puts result in a GPR</a:t>
            </a:r>
          </a:p>
          <a:p>
            <a:pPr lvl="1">
              <a:lnSpc>
                <a:spcPct val="110000"/>
              </a:lnSpc>
            </a:pPr>
            <a:r>
              <a:rPr lang="en-US" altLang="zh-CN" sz="2400" dirty="0" smtClean="0">
                <a:ea typeface="宋体" panose="02010600030101010101" pitchFamily="2" charset="-122"/>
              </a:rPr>
              <a:t>Branch instruction checks the register</a:t>
            </a:r>
          </a:p>
          <a:p>
            <a:pPr>
              <a:lnSpc>
                <a:spcPct val="110000"/>
              </a:lnSpc>
              <a:buFontTx/>
              <a:buChar char="•"/>
            </a:pPr>
            <a:r>
              <a:rPr lang="en-US" altLang="zh-CN" sz="2800" i="1" dirty="0" smtClean="0">
                <a:ea typeface="宋体" panose="02010600030101010101" pitchFamily="2" charset="-122"/>
              </a:rPr>
              <a:t>Compare &amp; Branch</a:t>
            </a:r>
          </a:p>
          <a:p>
            <a:pPr lvl="1">
              <a:lnSpc>
                <a:spcPct val="110000"/>
              </a:lnSpc>
            </a:pPr>
            <a:r>
              <a:rPr lang="en-US" altLang="zh-CN" sz="2400" i="1" dirty="0" smtClean="0">
                <a:ea typeface="宋体" panose="02010600030101010101" pitchFamily="2" charset="-122"/>
              </a:rPr>
              <a:t>E.g.</a:t>
            </a:r>
            <a:r>
              <a:rPr lang="en-US" altLang="zh-CN" sz="2400" dirty="0" smtClean="0">
                <a:ea typeface="宋体" panose="02010600030101010101" pitchFamily="2" charset="-122"/>
              </a:rPr>
              <a:t>: PA-RISC, VAX</a:t>
            </a:r>
          </a:p>
          <a:p>
            <a:pPr lvl="1">
              <a:lnSpc>
                <a:spcPct val="110000"/>
              </a:lnSpc>
            </a:pPr>
            <a:r>
              <a:rPr lang="en-US" altLang="zh-CN" sz="2400" dirty="0" smtClean="0">
                <a:ea typeface="宋体" panose="02010600030101010101" pitchFamily="2" charset="-122"/>
              </a:rPr>
              <a:t>Compare &amp; branch in 1 instruction.</a:t>
            </a:r>
          </a:p>
        </p:txBody>
      </p:sp>
    </p:spTree>
    <p:custDataLst>
      <p:tags r:id="rId1"/>
    </p:custDataLst>
    <p:extLst>
      <p:ext uri="{BB962C8B-B14F-4D97-AF65-F5344CB8AC3E}">
        <p14:creationId xmlns:p14="http://schemas.microsoft.com/office/powerpoint/2010/main" val="18617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0797" y="84861"/>
            <a:ext cx="8229600" cy="1143000"/>
          </a:xfrm>
        </p:spPr>
        <p:txBody>
          <a:bodyPr/>
          <a:lstStyle/>
          <a:p>
            <a:r>
              <a:rPr lang="en-US" altLang="zh-CN" sz="3600" dirty="0" smtClean="0">
                <a:ea typeface="宋体" panose="02010600030101010101" pitchFamily="2" charset="-122"/>
              </a:rPr>
              <a:t>Procedure Calling Conventions</a:t>
            </a:r>
          </a:p>
        </p:txBody>
      </p:sp>
      <p:sp>
        <p:nvSpPr>
          <p:cNvPr id="19460" name="Rectangle 4"/>
          <p:cNvSpPr>
            <a:spLocks noGrp="1" noChangeArrowheads="1"/>
          </p:cNvSpPr>
          <p:nvPr>
            <p:ph type="body" idx="1"/>
          </p:nvPr>
        </p:nvSpPr>
        <p:spPr>
          <a:xfrm>
            <a:off x="107954" y="1227861"/>
            <a:ext cx="8915286" cy="4800600"/>
          </a:xfrm>
          <a:noFill/>
        </p:spPr>
        <p:txBody>
          <a:bodyPr/>
          <a:lstStyle/>
          <a:p>
            <a:pPr>
              <a:lnSpc>
                <a:spcPct val="110000"/>
              </a:lnSpc>
              <a:buFontTx/>
              <a:buChar char="•"/>
            </a:pPr>
            <a:r>
              <a:rPr lang="en-US" altLang="zh-CN" sz="2800" dirty="0" smtClean="0">
                <a:ea typeface="宋体" panose="02010600030101010101" pitchFamily="2" charset="-122"/>
              </a:rPr>
              <a:t>Two major calling conventions:</a:t>
            </a:r>
          </a:p>
          <a:p>
            <a:pPr lvl="1">
              <a:lnSpc>
                <a:spcPct val="110000"/>
              </a:lnSpc>
            </a:pPr>
            <a:r>
              <a:rPr lang="en-US" altLang="zh-CN" sz="2400" dirty="0" smtClean="0">
                <a:ea typeface="宋体" panose="02010600030101010101" pitchFamily="2" charset="-122"/>
              </a:rPr>
              <a:t>Caller saves:</a:t>
            </a:r>
          </a:p>
          <a:p>
            <a:pPr lvl="2">
              <a:lnSpc>
                <a:spcPct val="110000"/>
              </a:lnSpc>
            </a:pPr>
            <a:r>
              <a:rPr lang="en-US" altLang="zh-CN" sz="2000" dirty="0" smtClean="0">
                <a:ea typeface="宋体" panose="02010600030101010101" pitchFamily="2" charset="-122"/>
              </a:rPr>
              <a:t>Before the call, procedure caller saves registers that will be needed later, even if </a:t>
            </a:r>
            <a:r>
              <a:rPr lang="en-US" altLang="zh-CN" sz="2000" dirty="0" err="1" smtClean="0">
                <a:ea typeface="宋体" panose="02010600030101010101" pitchFamily="2" charset="-122"/>
              </a:rPr>
              <a:t>callee</a:t>
            </a:r>
            <a:r>
              <a:rPr lang="en-US" altLang="zh-CN" sz="2000" dirty="0" smtClean="0">
                <a:ea typeface="宋体" panose="02010600030101010101" pitchFamily="2" charset="-122"/>
              </a:rPr>
              <a:t> did not use them</a:t>
            </a:r>
          </a:p>
          <a:p>
            <a:pPr lvl="1">
              <a:lnSpc>
                <a:spcPct val="110000"/>
              </a:lnSpc>
            </a:pPr>
            <a:r>
              <a:rPr lang="en-US" altLang="zh-CN" sz="2400" dirty="0" err="1" smtClean="0">
                <a:ea typeface="宋体" panose="02010600030101010101" pitchFamily="2" charset="-122"/>
              </a:rPr>
              <a:t>Callee</a:t>
            </a:r>
            <a:r>
              <a:rPr lang="en-US" altLang="zh-CN" sz="2400" dirty="0" smtClean="0">
                <a:ea typeface="宋体" panose="02010600030101010101" pitchFamily="2" charset="-122"/>
              </a:rPr>
              <a:t> saves:</a:t>
            </a:r>
          </a:p>
          <a:p>
            <a:pPr lvl="2">
              <a:lnSpc>
                <a:spcPct val="110000"/>
              </a:lnSpc>
            </a:pPr>
            <a:r>
              <a:rPr lang="en-US" altLang="zh-CN" sz="2000" dirty="0" smtClean="0">
                <a:ea typeface="宋体" panose="02010600030101010101" pitchFamily="2" charset="-122"/>
              </a:rPr>
              <a:t>Inside the call, called procedure saves registers that it will overwrite</a:t>
            </a:r>
          </a:p>
          <a:p>
            <a:pPr lvl="2">
              <a:lnSpc>
                <a:spcPct val="110000"/>
              </a:lnSpc>
            </a:pPr>
            <a:r>
              <a:rPr lang="en-US" altLang="zh-CN" sz="2000" dirty="0" smtClean="0">
                <a:ea typeface="宋体" panose="02010600030101010101" pitchFamily="2" charset="-122"/>
              </a:rPr>
              <a:t>Can be more efficient if many small procedures</a:t>
            </a:r>
          </a:p>
          <a:p>
            <a:pPr>
              <a:lnSpc>
                <a:spcPct val="120000"/>
              </a:lnSpc>
              <a:buFontTx/>
              <a:buChar char="•"/>
            </a:pPr>
            <a:r>
              <a:rPr lang="en-US" altLang="zh-CN" sz="2800" dirty="0" smtClean="0">
                <a:ea typeface="宋体" panose="02010600030101010101" pitchFamily="2" charset="-122"/>
              </a:rPr>
              <a:t>Many architectures use a combination of schemes:</a:t>
            </a:r>
          </a:p>
          <a:p>
            <a:pPr lvl="1">
              <a:lnSpc>
                <a:spcPct val="110000"/>
              </a:lnSpc>
            </a:pPr>
            <a:r>
              <a:rPr lang="en-US" altLang="zh-CN" sz="2400" i="1" dirty="0" smtClean="0">
                <a:ea typeface="宋体" panose="02010600030101010101" pitchFamily="2" charset="-122"/>
              </a:rPr>
              <a:t>E.g.</a:t>
            </a:r>
            <a:r>
              <a:rPr lang="en-US" altLang="zh-CN" sz="2400" dirty="0" smtClean="0">
                <a:ea typeface="宋体" panose="02010600030101010101" pitchFamily="2" charset="-122"/>
              </a:rPr>
              <a:t>, MIPS: Some registers caller-saves, some </a:t>
            </a:r>
            <a:r>
              <a:rPr lang="en-US" altLang="zh-CN" sz="2400" dirty="0" err="1" smtClean="0">
                <a:ea typeface="宋体" panose="02010600030101010101" pitchFamily="2" charset="-122"/>
              </a:rPr>
              <a:t>callee</a:t>
            </a:r>
            <a:r>
              <a:rPr lang="en-US" altLang="zh-CN" sz="2400" dirty="0" smtClean="0">
                <a:ea typeface="宋体" panose="02010600030101010101" pitchFamily="2" charset="-122"/>
              </a:rPr>
              <a:t>-saves</a:t>
            </a:r>
          </a:p>
        </p:txBody>
      </p:sp>
    </p:spTree>
    <p:custDataLst>
      <p:tags r:id="rId1"/>
    </p:custDataLst>
    <p:extLst>
      <p:ext uri="{BB962C8B-B14F-4D97-AF65-F5344CB8AC3E}">
        <p14:creationId xmlns:p14="http://schemas.microsoft.com/office/powerpoint/2010/main" val="1703915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accent2"/>
                </a:solidFill>
                <a:latin typeface="Arial" panose="020B0604020202020204" pitchFamily="34" charset="0"/>
              </a:defRPr>
            </a:lvl1pPr>
            <a:lvl2pPr marL="742950" indent="-285750">
              <a:defRPr sz="1400" b="1">
                <a:solidFill>
                  <a:schemeClr val="accent2"/>
                </a:solidFill>
                <a:latin typeface="Arial" panose="020B0604020202020204" pitchFamily="34" charset="0"/>
              </a:defRPr>
            </a:lvl2pPr>
            <a:lvl3pPr marL="1143000" indent="-228600">
              <a:defRPr sz="1400" b="1">
                <a:solidFill>
                  <a:schemeClr val="accent2"/>
                </a:solidFill>
                <a:latin typeface="Arial" panose="020B0604020202020204" pitchFamily="34" charset="0"/>
              </a:defRPr>
            </a:lvl3pPr>
            <a:lvl4pPr marL="1600200" indent="-228600">
              <a:defRPr sz="1400" b="1">
                <a:solidFill>
                  <a:schemeClr val="accent2"/>
                </a:solidFill>
                <a:latin typeface="Arial" panose="020B0604020202020204" pitchFamily="34" charset="0"/>
              </a:defRPr>
            </a:lvl4pPr>
            <a:lvl5pPr marL="2057400" indent="-228600">
              <a:defRPr sz="1400" b="1">
                <a:solidFill>
                  <a:schemeClr val="accent2"/>
                </a:solidFill>
                <a:latin typeface="Arial" panose="020B0604020202020204" pitchFamily="34" charset="0"/>
              </a:defRPr>
            </a:lvl5pPr>
            <a:lvl6pPr marL="2514600" indent="-228600" eaLnBrk="0" fontAlgn="base" hangingPunct="0">
              <a:spcBef>
                <a:spcPct val="0"/>
              </a:spcBef>
              <a:spcAft>
                <a:spcPct val="0"/>
              </a:spcAft>
              <a:defRPr sz="1400" b="1">
                <a:solidFill>
                  <a:schemeClr val="accent2"/>
                </a:solidFill>
                <a:latin typeface="Arial" panose="020B0604020202020204" pitchFamily="34" charset="0"/>
              </a:defRPr>
            </a:lvl6pPr>
            <a:lvl7pPr marL="2971800" indent="-228600" eaLnBrk="0" fontAlgn="base" hangingPunct="0">
              <a:spcBef>
                <a:spcPct val="0"/>
              </a:spcBef>
              <a:spcAft>
                <a:spcPct val="0"/>
              </a:spcAft>
              <a:defRPr sz="1400" b="1">
                <a:solidFill>
                  <a:schemeClr val="accent2"/>
                </a:solidFill>
                <a:latin typeface="Arial" panose="020B0604020202020204" pitchFamily="34" charset="0"/>
              </a:defRPr>
            </a:lvl7pPr>
            <a:lvl8pPr marL="3429000" indent="-228600" eaLnBrk="0" fontAlgn="base" hangingPunct="0">
              <a:spcBef>
                <a:spcPct val="0"/>
              </a:spcBef>
              <a:spcAft>
                <a:spcPct val="0"/>
              </a:spcAft>
              <a:defRPr sz="1400" b="1">
                <a:solidFill>
                  <a:schemeClr val="accent2"/>
                </a:solidFill>
                <a:latin typeface="Arial" panose="020B0604020202020204" pitchFamily="34" charset="0"/>
              </a:defRPr>
            </a:lvl8pPr>
            <a:lvl9pPr marL="3886200" indent="-228600" eaLnBrk="0" fontAlgn="base" hangingPunct="0">
              <a:spcBef>
                <a:spcPct val="0"/>
              </a:spcBef>
              <a:spcAft>
                <a:spcPct val="0"/>
              </a:spcAft>
              <a:defRPr sz="1400" b="1">
                <a:solidFill>
                  <a:schemeClr val="accent2"/>
                </a:solidFill>
                <a:latin typeface="Arial" panose="020B0604020202020204" pitchFamily="34" charset="0"/>
              </a:defRPr>
            </a:lvl9pPr>
          </a:lstStyle>
          <a:p>
            <a:fld id="{CDA6121D-1EC1-4D43-8F89-05880425A91F}" type="slidenum">
              <a:rPr lang="en-US" altLang="zh-CN" b="0">
                <a:solidFill>
                  <a:schemeClr val="tx1"/>
                </a:solidFill>
                <a:latin typeface="Times New Roman" panose="02020603050405020304" pitchFamily="18" charset="0"/>
              </a:rPr>
              <a:pPr/>
              <a:t>23</a:t>
            </a:fld>
            <a:endParaRPr lang="en-US" altLang="zh-CN" b="0">
              <a:solidFill>
                <a:schemeClr val="tx1"/>
              </a:solidFill>
              <a:latin typeface="Times New Roman" panose="02020603050405020304" pitchFamily="18" charset="0"/>
            </a:endParaRPr>
          </a:p>
        </p:txBody>
      </p:sp>
      <p:sp>
        <p:nvSpPr>
          <p:cNvPr id="23555" name="Rectangle 2"/>
          <p:cNvSpPr>
            <a:spLocks noGrp="1" noChangeArrowheads="1"/>
          </p:cNvSpPr>
          <p:nvPr>
            <p:ph type="title"/>
          </p:nvPr>
        </p:nvSpPr>
        <p:spPr>
          <a:xfrm>
            <a:off x="457200" y="274638"/>
            <a:ext cx="8229600" cy="716026"/>
          </a:xfrm>
        </p:spPr>
        <p:txBody>
          <a:bodyPr/>
          <a:lstStyle/>
          <a:p>
            <a:r>
              <a:rPr lang="en-US" altLang="zh-CN" sz="3600" dirty="0" smtClean="0">
                <a:ea typeface="宋体" panose="02010600030101010101" pitchFamily="2" charset="-122"/>
              </a:rPr>
              <a:t>Encoding An Instruction Set</a:t>
            </a:r>
          </a:p>
        </p:txBody>
      </p:sp>
      <p:pic>
        <p:nvPicPr>
          <p:cNvPr id="23556" name="Picture 4" descr="Ch2-fig23"/>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b="16949"/>
          <a:stretch>
            <a:fillRect/>
          </a:stretch>
        </p:blipFill>
        <p:spPr>
          <a:xfrm>
            <a:off x="467952" y="1177226"/>
            <a:ext cx="7008813" cy="5092700"/>
          </a:xfrm>
          <a:noFill/>
        </p:spPr>
      </p:pic>
      <p:sp>
        <p:nvSpPr>
          <p:cNvPr id="2" name="Rectangle 1"/>
          <p:cNvSpPr/>
          <p:nvPr/>
        </p:nvSpPr>
        <p:spPr>
          <a:xfrm>
            <a:off x="3352832" y="1730641"/>
            <a:ext cx="5760034" cy="954107"/>
          </a:xfrm>
          <a:prstGeom prst="rect">
            <a:avLst/>
          </a:prstGeom>
        </p:spPr>
        <p:txBody>
          <a:bodyPr wrap="square">
            <a:spAutoFit/>
          </a:bodyPr>
          <a:lstStyle/>
          <a:p>
            <a:pPr marL="342900" indent="-342900" algn="just">
              <a:buFont typeface="Arial" panose="020B0604020202020204" pitchFamily="34" charset="0"/>
              <a:buChar char="•"/>
            </a:pPr>
            <a:r>
              <a:rPr lang="en-US" altLang="zh-CN" sz="1400" dirty="0" smtClean="0">
                <a:solidFill>
                  <a:srgbClr val="0000FF"/>
                </a:solidFill>
              </a:rPr>
              <a:t>Support any number of operands</a:t>
            </a:r>
          </a:p>
          <a:p>
            <a:pPr marL="342900" indent="-342900" algn="just">
              <a:buFont typeface="Arial" panose="020B0604020202020204" pitchFamily="34" charset="0"/>
              <a:buChar char="•"/>
            </a:pPr>
            <a:r>
              <a:rPr lang="en-US" altLang="zh-CN" sz="1400" dirty="0" smtClean="0">
                <a:solidFill>
                  <a:srgbClr val="0000FF"/>
                </a:solidFill>
              </a:rPr>
              <a:t>Each address specifier determining the addressing mode and the length of the specifier for that operand.</a:t>
            </a:r>
          </a:p>
          <a:p>
            <a:pPr marL="342900" indent="-342900" algn="just">
              <a:buFont typeface="Arial" panose="020B0604020202020204" pitchFamily="34" charset="0"/>
              <a:buChar char="•"/>
            </a:pPr>
            <a:r>
              <a:rPr lang="en-US" altLang="zh-CN" sz="1400" dirty="0" smtClean="0">
                <a:solidFill>
                  <a:srgbClr val="0000FF"/>
                </a:solidFill>
              </a:rPr>
              <a:t>Enables the smallest code representation</a:t>
            </a:r>
            <a:endParaRPr lang="en-US" altLang="zh-CN" sz="1400" dirty="0">
              <a:solidFill>
                <a:srgbClr val="0000FF"/>
              </a:solidFill>
            </a:endParaRPr>
          </a:p>
        </p:txBody>
      </p:sp>
      <p:sp>
        <p:nvSpPr>
          <p:cNvPr id="6" name="Rectangle 5"/>
          <p:cNvSpPr/>
          <p:nvPr/>
        </p:nvSpPr>
        <p:spPr>
          <a:xfrm>
            <a:off x="4419604" y="3416724"/>
            <a:ext cx="4693262" cy="738664"/>
          </a:xfrm>
          <a:prstGeom prst="rect">
            <a:avLst/>
          </a:prstGeom>
        </p:spPr>
        <p:txBody>
          <a:bodyPr wrap="square">
            <a:spAutoFit/>
          </a:bodyPr>
          <a:lstStyle/>
          <a:p>
            <a:pPr marL="342900" indent="-342900" algn="just">
              <a:buFont typeface="Arial" panose="020B0604020202020204" pitchFamily="34" charset="0"/>
              <a:buChar char="•"/>
            </a:pPr>
            <a:r>
              <a:rPr lang="en-US" altLang="zh-CN" sz="1400" dirty="0" smtClean="0"/>
              <a:t>Always has the same number of operands</a:t>
            </a:r>
          </a:p>
          <a:p>
            <a:pPr marL="342900" indent="-342900" algn="just">
              <a:buFont typeface="Arial" panose="020B0604020202020204" pitchFamily="34" charset="0"/>
              <a:buChar char="•"/>
            </a:pPr>
            <a:r>
              <a:rPr lang="en-US" altLang="zh-CN" sz="1400" dirty="0" smtClean="0"/>
              <a:t>The addressing mode is specified as part of opcode.</a:t>
            </a:r>
          </a:p>
          <a:p>
            <a:pPr marL="342900" indent="-342900" algn="just">
              <a:buFont typeface="Arial" panose="020B0604020202020204" pitchFamily="34" charset="0"/>
              <a:buChar char="•"/>
            </a:pPr>
            <a:r>
              <a:rPr lang="en-US" altLang="zh-CN" sz="1400" dirty="0" smtClean="0"/>
              <a:t>Largest code size.</a:t>
            </a:r>
            <a:endParaRPr lang="en-US" altLang="zh-CN" sz="1400" dirty="0"/>
          </a:p>
        </p:txBody>
      </p:sp>
      <p:sp>
        <p:nvSpPr>
          <p:cNvPr id="7" name="Rectangle 6"/>
          <p:cNvSpPr/>
          <p:nvPr/>
        </p:nvSpPr>
        <p:spPr>
          <a:xfrm>
            <a:off x="5766437" y="4760626"/>
            <a:ext cx="3321698" cy="1169551"/>
          </a:xfrm>
          <a:prstGeom prst="rect">
            <a:avLst/>
          </a:prstGeom>
        </p:spPr>
        <p:txBody>
          <a:bodyPr wrap="square">
            <a:spAutoFit/>
          </a:bodyPr>
          <a:lstStyle/>
          <a:p>
            <a:pPr marL="342900" indent="-342900" algn="just">
              <a:buFont typeface="Arial" panose="020B0604020202020204" pitchFamily="34" charset="0"/>
              <a:buChar char="•"/>
            </a:pPr>
            <a:r>
              <a:rPr lang="en-US" altLang="zh-CN" sz="1400" dirty="0" smtClean="0"/>
              <a:t>Opcode specifies the instruction formats.</a:t>
            </a:r>
          </a:p>
          <a:p>
            <a:pPr marL="342900" indent="-342900" algn="just">
              <a:buFont typeface="Arial" panose="020B0604020202020204" pitchFamily="34" charset="0"/>
              <a:buChar char="•"/>
            </a:pPr>
            <a:r>
              <a:rPr lang="en-US" altLang="zh-CN" sz="1400" dirty="0" smtClean="0"/>
              <a:t>Add one or two fields to specify the address mode and one or two fields to specify the operand fields.</a:t>
            </a:r>
            <a:endParaRPr lang="en-US" altLang="zh-CN" sz="1400" dirty="0"/>
          </a:p>
        </p:txBody>
      </p:sp>
    </p:spTree>
    <p:custDataLst>
      <p:tags r:id="rId1"/>
    </p:custDataLst>
    <p:extLst>
      <p:ext uri="{BB962C8B-B14F-4D97-AF65-F5344CB8AC3E}">
        <p14:creationId xmlns:p14="http://schemas.microsoft.com/office/powerpoint/2010/main" val="1700362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Next</a:t>
            </a:r>
            <a:endParaRPr lang="zh-CN" altLang="en-US" dirty="0"/>
          </a:p>
        </p:txBody>
      </p:sp>
      <p:sp>
        <p:nvSpPr>
          <p:cNvPr id="3" name="Content Placeholder 2"/>
          <p:cNvSpPr>
            <a:spLocks noGrp="1"/>
          </p:cNvSpPr>
          <p:nvPr>
            <p:ph idx="1"/>
          </p:nvPr>
        </p:nvSpPr>
        <p:spPr/>
        <p:txBody>
          <a:bodyPr/>
          <a:lstStyle/>
          <a:p>
            <a:r>
              <a:rPr lang="en-US" altLang="zh-CN" dirty="0" smtClean="0"/>
              <a:t>Defining Computer Architecture</a:t>
            </a:r>
          </a:p>
          <a:p>
            <a:r>
              <a:rPr lang="en-US" altLang="zh-CN" dirty="0" smtClean="0">
                <a:solidFill>
                  <a:srgbClr val="0000FF"/>
                </a:solidFill>
              </a:rPr>
              <a:t>Trends in Technology</a:t>
            </a:r>
          </a:p>
          <a:p>
            <a:r>
              <a:rPr lang="en-US" altLang="zh-CN" dirty="0" smtClean="0"/>
              <a:t>Performance</a:t>
            </a:r>
            <a:endParaRPr lang="zh-CN" altLang="en-US" dirty="0"/>
          </a:p>
        </p:txBody>
      </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24</a:t>
            </a:fld>
            <a:endParaRPr lang="en-US" altLang="en-US"/>
          </a:p>
        </p:txBody>
      </p:sp>
    </p:spTree>
    <p:custDataLst>
      <p:tags r:id="rId1"/>
    </p:custDataLst>
    <p:extLst>
      <p:ext uri="{BB962C8B-B14F-4D97-AF65-F5344CB8AC3E}">
        <p14:creationId xmlns:p14="http://schemas.microsoft.com/office/powerpoint/2010/main" val="3539659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1676476" y="6432949"/>
            <a:ext cx="4571988" cy="476250"/>
          </a:xfrm>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495299" y="42001"/>
            <a:ext cx="8229600" cy="1143000"/>
          </a:xfrm>
        </p:spPr>
        <p:txBody>
          <a:bodyPr/>
          <a:lstStyle/>
          <a:p>
            <a:r>
              <a:rPr lang="en-US" sz="3600" dirty="0" smtClean="0"/>
              <a:t>Trends in Technology</a:t>
            </a:r>
            <a:endParaRPr lang="en-AU" sz="3600" dirty="0"/>
          </a:p>
        </p:txBody>
      </p:sp>
      <p:sp>
        <p:nvSpPr>
          <p:cNvPr id="242691" name="Rectangle 3"/>
          <p:cNvSpPr>
            <a:spLocks noGrp="1" noChangeArrowheads="1"/>
          </p:cNvSpPr>
          <p:nvPr>
            <p:ph type="body" idx="1"/>
          </p:nvPr>
        </p:nvSpPr>
        <p:spPr>
          <a:xfrm>
            <a:off x="228714" y="1066862"/>
            <a:ext cx="8610374" cy="5029038"/>
          </a:xfrm>
        </p:spPr>
        <p:txBody>
          <a:bodyPr/>
          <a:lstStyle/>
          <a:p>
            <a:pPr>
              <a:lnSpc>
                <a:spcPct val="90000"/>
              </a:lnSpc>
            </a:pPr>
            <a:r>
              <a:rPr lang="en-US" sz="2400" dirty="0" smtClean="0"/>
              <a:t>Integrated circuit technology</a:t>
            </a:r>
          </a:p>
          <a:p>
            <a:pPr lvl="1">
              <a:lnSpc>
                <a:spcPct val="90000"/>
              </a:lnSpc>
            </a:pPr>
            <a:r>
              <a:rPr lang="en-US" sz="2000" dirty="0" smtClean="0"/>
              <a:t>Transistor density:  35%/year</a:t>
            </a:r>
          </a:p>
          <a:p>
            <a:pPr lvl="1">
              <a:lnSpc>
                <a:spcPct val="90000"/>
              </a:lnSpc>
            </a:pPr>
            <a:r>
              <a:rPr lang="en-US" sz="2000" dirty="0" smtClean="0"/>
              <a:t>Die size:  10-20%/year</a:t>
            </a:r>
          </a:p>
          <a:p>
            <a:pPr lvl="1">
              <a:lnSpc>
                <a:spcPct val="90000"/>
              </a:lnSpc>
            </a:pPr>
            <a:r>
              <a:rPr lang="en-US" sz="2000" dirty="0" smtClean="0"/>
              <a:t>Transistor count on a chip:  40-55%/year,  or doubling every 18 to 24 months. (Moore’s Law)</a:t>
            </a:r>
          </a:p>
          <a:p>
            <a:pPr lvl="1">
              <a:lnSpc>
                <a:spcPct val="90000"/>
              </a:lnSpc>
            </a:pPr>
            <a:endParaRPr lang="en-US" sz="2000" dirty="0" smtClean="0"/>
          </a:p>
          <a:p>
            <a:pPr>
              <a:lnSpc>
                <a:spcPct val="90000"/>
              </a:lnSpc>
            </a:pPr>
            <a:r>
              <a:rPr lang="en-US" sz="2400" dirty="0" smtClean="0"/>
              <a:t>DRAM capacity:  25-40%/year (slowing)</a:t>
            </a:r>
          </a:p>
          <a:p>
            <a:pPr>
              <a:lnSpc>
                <a:spcPct val="90000"/>
              </a:lnSpc>
            </a:pPr>
            <a:endParaRPr lang="en-US" sz="2400" dirty="0" smtClean="0"/>
          </a:p>
          <a:p>
            <a:pPr>
              <a:lnSpc>
                <a:spcPct val="90000"/>
              </a:lnSpc>
            </a:pPr>
            <a:r>
              <a:rPr lang="en-US" sz="2400" dirty="0" smtClean="0"/>
              <a:t>Flash capacity:  50-60%/year</a:t>
            </a:r>
          </a:p>
          <a:p>
            <a:pPr lvl="1">
              <a:lnSpc>
                <a:spcPct val="90000"/>
              </a:lnSpc>
            </a:pPr>
            <a:r>
              <a:rPr lang="en-US" sz="2000" dirty="0" smtClean="0"/>
              <a:t>15-20X cheaper/bit than DRAM</a:t>
            </a:r>
          </a:p>
          <a:p>
            <a:pPr>
              <a:lnSpc>
                <a:spcPct val="90000"/>
              </a:lnSpc>
            </a:pPr>
            <a:endParaRPr lang="en-US" sz="2400" dirty="0" smtClean="0"/>
          </a:p>
          <a:p>
            <a:pPr>
              <a:lnSpc>
                <a:spcPct val="90000"/>
              </a:lnSpc>
            </a:pPr>
            <a:r>
              <a:rPr lang="en-US" sz="2400" dirty="0" smtClean="0"/>
              <a:t>Magnetic disk technology:  40%/year</a:t>
            </a:r>
          </a:p>
          <a:p>
            <a:pPr lvl="1">
              <a:lnSpc>
                <a:spcPct val="90000"/>
              </a:lnSpc>
            </a:pPr>
            <a:r>
              <a:rPr lang="en-US" sz="2000" dirty="0" smtClean="0"/>
              <a:t>15-25X cheaper/bit then Flash</a:t>
            </a:r>
          </a:p>
          <a:p>
            <a:pPr lvl="1">
              <a:lnSpc>
                <a:spcPct val="90000"/>
              </a:lnSpc>
            </a:pPr>
            <a:r>
              <a:rPr lang="en-US" sz="2000" dirty="0" smtClean="0"/>
              <a:t>300-500X cheaper/bit than DRAM</a:t>
            </a:r>
          </a:p>
        </p:txBody>
      </p:sp>
    </p:spTree>
    <p:custDataLst>
      <p:tags r:id="rId1"/>
    </p:custDataLst>
    <p:extLst>
      <p:ext uri="{BB962C8B-B14F-4D97-AF65-F5344CB8AC3E}">
        <p14:creationId xmlns:p14="http://schemas.microsoft.com/office/powerpoint/2010/main" val="3725439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85902" y="228684"/>
            <a:ext cx="7772196" cy="1143000"/>
          </a:xfrm>
        </p:spPr>
        <p:txBody>
          <a:bodyPr/>
          <a:lstStyle/>
          <a:p>
            <a:pPr algn="l"/>
            <a:r>
              <a:rPr lang="en-US" sz="3600" dirty="0" smtClean="0"/>
              <a:t>Performance Trends: </a:t>
            </a:r>
            <a:br>
              <a:rPr lang="en-US" sz="3600" dirty="0" smtClean="0"/>
            </a:br>
            <a:r>
              <a:rPr lang="en-US" sz="3600" dirty="0"/>
              <a:t> </a:t>
            </a:r>
            <a:r>
              <a:rPr lang="en-US" sz="3600" dirty="0" smtClean="0"/>
              <a:t>                  Bandwidth and Latency</a:t>
            </a:r>
            <a:endParaRPr lang="en-AU" sz="3600" dirty="0"/>
          </a:p>
        </p:txBody>
      </p:sp>
      <p:sp>
        <p:nvSpPr>
          <p:cNvPr id="242691" name="Rectangle 3"/>
          <p:cNvSpPr>
            <a:spLocks noGrp="1" noChangeArrowheads="1"/>
          </p:cNvSpPr>
          <p:nvPr>
            <p:ph type="body" idx="1"/>
          </p:nvPr>
        </p:nvSpPr>
        <p:spPr/>
        <p:txBody>
          <a:bodyPr/>
          <a:lstStyle/>
          <a:p>
            <a:pPr>
              <a:lnSpc>
                <a:spcPct val="90000"/>
              </a:lnSpc>
            </a:pPr>
            <a:r>
              <a:rPr lang="en-US" sz="2800" dirty="0" smtClean="0"/>
              <a:t>Bandwidth or throughput</a:t>
            </a:r>
          </a:p>
          <a:p>
            <a:pPr lvl="1">
              <a:lnSpc>
                <a:spcPct val="90000"/>
              </a:lnSpc>
            </a:pPr>
            <a:r>
              <a:rPr lang="en-US" sz="2400" dirty="0" smtClean="0"/>
              <a:t>Total work done in a given time</a:t>
            </a:r>
          </a:p>
          <a:p>
            <a:pPr lvl="2">
              <a:lnSpc>
                <a:spcPct val="90000"/>
              </a:lnSpc>
            </a:pPr>
            <a:r>
              <a:rPr lang="en-US" sz="2000" dirty="0" smtClean="0"/>
              <a:t>Megabytes per second for a disk transfer</a:t>
            </a:r>
          </a:p>
          <a:p>
            <a:pPr lvl="1">
              <a:lnSpc>
                <a:spcPct val="90000"/>
              </a:lnSpc>
            </a:pPr>
            <a:r>
              <a:rPr lang="en-US" sz="2400" dirty="0" smtClean="0"/>
              <a:t>10,000-25,000X improvement for processors</a:t>
            </a:r>
          </a:p>
          <a:p>
            <a:pPr lvl="1">
              <a:lnSpc>
                <a:spcPct val="90000"/>
              </a:lnSpc>
            </a:pPr>
            <a:r>
              <a:rPr lang="en-US" sz="2400" dirty="0" smtClean="0"/>
              <a:t>300-1200X improvement for memory and disks</a:t>
            </a:r>
          </a:p>
          <a:p>
            <a:pPr lvl="1">
              <a:lnSpc>
                <a:spcPct val="90000"/>
              </a:lnSpc>
            </a:pPr>
            <a:endParaRPr lang="en-US" sz="2400" dirty="0" smtClean="0"/>
          </a:p>
          <a:p>
            <a:pPr>
              <a:lnSpc>
                <a:spcPct val="90000"/>
              </a:lnSpc>
            </a:pPr>
            <a:r>
              <a:rPr lang="en-US" sz="2800" dirty="0" smtClean="0"/>
              <a:t>Latency or response time</a:t>
            </a:r>
          </a:p>
          <a:p>
            <a:pPr lvl="1">
              <a:lnSpc>
                <a:spcPct val="90000"/>
              </a:lnSpc>
            </a:pPr>
            <a:r>
              <a:rPr lang="en-US" sz="2400" dirty="0" smtClean="0"/>
              <a:t>Time between start and completion of an event</a:t>
            </a:r>
          </a:p>
          <a:p>
            <a:pPr lvl="2">
              <a:lnSpc>
                <a:spcPct val="90000"/>
              </a:lnSpc>
            </a:pPr>
            <a:r>
              <a:rPr lang="en-US" sz="2000" dirty="0" smtClean="0"/>
              <a:t>Milliseconds for a disk access</a:t>
            </a:r>
          </a:p>
          <a:p>
            <a:pPr lvl="1">
              <a:lnSpc>
                <a:spcPct val="90000"/>
              </a:lnSpc>
            </a:pPr>
            <a:r>
              <a:rPr lang="en-US" sz="2400" dirty="0" smtClean="0"/>
              <a:t>30-80X improvement for processors</a:t>
            </a:r>
          </a:p>
          <a:p>
            <a:pPr lvl="1">
              <a:lnSpc>
                <a:spcPct val="90000"/>
              </a:lnSpc>
            </a:pPr>
            <a:r>
              <a:rPr lang="en-US" sz="2400" dirty="0" smtClean="0"/>
              <a:t>6-8X improvement for memory and disks</a:t>
            </a:r>
            <a:endParaRPr lang="en-US" dirty="0" smtClean="0"/>
          </a:p>
        </p:txBody>
      </p:sp>
    </p:spTree>
    <p:custDataLst>
      <p:tags r:id="rId1"/>
    </p:custDataLst>
    <p:extLst>
      <p:ext uri="{BB962C8B-B14F-4D97-AF65-F5344CB8AC3E}">
        <p14:creationId xmlns:p14="http://schemas.microsoft.com/office/powerpoint/2010/main" val="2418143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85902" y="228684"/>
            <a:ext cx="7772196" cy="1143000"/>
          </a:xfrm>
        </p:spPr>
        <p:txBody>
          <a:bodyPr/>
          <a:lstStyle/>
          <a:p>
            <a:pPr algn="l"/>
            <a:r>
              <a:rPr lang="en-US" sz="3600" dirty="0" smtClean="0"/>
              <a:t>Performance Trends: </a:t>
            </a:r>
            <a:br>
              <a:rPr lang="en-US" sz="3600" dirty="0" smtClean="0"/>
            </a:br>
            <a:r>
              <a:rPr lang="en-US" sz="3600" dirty="0"/>
              <a:t> </a:t>
            </a:r>
            <a:r>
              <a:rPr lang="en-US" sz="3600" dirty="0" smtClean="0"/>
              <a:t>                  Bandwidth and Latency</a:t>
            </a:r>
            <a:endParaRPr lang="en-AU" sz="3600" dirty="0"/>
          </a:p>
        </p:txBody>
      </p:sp>
      <p:sp>
        <p:nvSpPr>
          <p:cNvPr id="5" name="Text Box 8"/>
          <p:cNvSpPr txBox="1">
            <a:spLocks noChangeArrowheads="1"/>
          </p:cNvSpPr>
          <p:nvPr/>
        </p:nvSpPr>
        <p:spPr bwMode="auto">
          <a:xfrm>
            <a:off x="1828872" y="6205088"/>
            <a:ext cx="5798382" cy="400110"/>
          </a:xfrm>
          <a:prstGeom prst="rect">
            <a:avLst/>
          </a:prstGeom>
          <a:noFill/>
          <a:ln w="9525" algn="ctr">
            <a:noFill/>
            <a:miter lim="800000"/>
            <a:headEnd/>
            <a:tailEnd/>
          </a:ln>
          <a:effectLst/>
        </p:spPr>
        <p:txBody>
          <a:bodyPr wrap="none">
            <a:spAutoFit/>
          </a:bodyPr>
          <a:lstStyle/>
          <a:p>
            <a:pPr algn="ctr"/>
            <a:r>
              <a:rPr lang="en-US" sz="2000" dirty="0" smtClean="0">
                <a:solidFill>
                  <a:srgbClr val="000066"/>
                </a:solidFill>
                <a:latin typeface="Arial" charset="0"/>
              </a:rPr>
              <a:t>Log-log plot of bandwidth and latency milestones</a:t>
            </a:r>
            <a:endParaRPr lang="en-GB" sz="2000" dirty="0">
              <a:solidFill>
                <a:srgbClr val="000066"/>
              </a:solidFill>
              <a:latin typeface="Arial" charset="0"/>
            </a:endParaRPr>
          </a:p>
        </p:txBody>
      </p:sp>
      <p:pic>
        <p:nvPicPr>
          <p:cNvPr id="6" name="Picture 2"/>
          <p:cNvPicPr>
            <a:picLocks noChangeAspect="1" noChangeArrowheads="1"/>
          </p:cNvPicPr>
          <p:nvPr/>
        </p:nvPicPr>
        <p:blipFill>
          <a:blip r:embed="rId4" cstate="print"/>
          <a:srcRect/>
          <a:stretch>
            <a:fillRect/>
          </a:stretch>
        </p:blipFill>
        <p:spPr bwMode="auto">
          <a:xfrm>
            <a:off x="1828872" y="1378105"/>
            <a:ext cx="5486400" cy="47434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626583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Next</a:t>
            </a:r>
            <a:endParaRPr lang="zh-CN" altLang="en-US" dirty="0"/>
          </a:p>
        </p:txBody>
      </p:sp>
      <p:sp>
        <p:nvSpPr>
          <p:cNvPr id="3" name="Content Placeholder 2"/>
          <p:cNvSpPr>
            <a:spLocks noGrp="1"/>
          </p:cNvSpPr>
          <p:nvPr>
            <p:ph idx="1"/>
          </p:nvPr>
        </p:nvSpPr>
        <p:spPr/>
        <p:txBody>
          <a:bodyPr/>
          <a:lstStyle/>
          <a:p>
            <a:r>
              <a:rPr lang="en-US" altLang="zh-CN" dirty="0" smtClean="0"/>
              <a:t>Defining Computer Architecture</a:t>
            </a:r>
          </a:p>
          <a:p>
            <a:r>
              <a:rPr lang="en-US" altLang="zh-CN" dirty="0" smtClean="0"/>
              <a:t>Trends in Technology</a:t>
            </a:r>
          </a:p>
          <a:p>
            <a:r>
              <a:rPr lang="en-US" altLang="zh-CN" dirty="0" smtClean="0">
                <a:solidFill>
                  <a:srgbClr val="0000FF"/>
                </a:solidFill>
              </a:rPr>
              <a:t>Performance</a:t>
            </a:r>
            <a:endParaRPr lang="zh-CN" altLang="en-US" dirty="0">
              <a:solidFill>
                <a:srgbClr val="0000FF"/>
              </a:solidFill>
            </a:endParaRPr>
          </a:p>
        </p:txBody>
      </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28</a:t>
            </a:fld>
            <a:endParaRPr lang="en-US" altLang="en-US"/>
          </a:p>
        </p:txBody>
      </p:sp>
    </p:spTree>
    <p:custDataLst>
      <p:tags r:id="rId1"/>
    </p:custDataLst>
    <p:extLst>
      <p:ext uri="{BB962C8B-B14F-4D97-AF65-F5344CB8AC3E}">
        <p14:creationId xmlns:p14="http://schemas.microsoft.com/office/powerpoint/2010/main" val="3565365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ChangeArrowheads="1"/>
          </p:cNvSpPr>
          <p:nvPr/>
        </p:nvSpPr>
        <p:spPr bwMode="auto">
          <a:xfrm>
            <a:off x="225425" y="312738"/>
            <a:ext cx="531177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7219" name="Rectangle 3"/>
          <p:cNvSpPr>
            <a:spLocks noGrp="1" noChangeArrowheads="1"/>
          </p:cNvSpPr>
          <p:nvPr>
            <p:ph type="title"/>
          </p:nvPr>
        </p:nvSpPr>
        <p:spPr>
          <a:xfrm>
            <a:off x="457200" y="-19844"/>
            <a:ext cx="8229600" cy="1143000"/>
          </a:xfrm>
        </p:spPr>
        <p:txBody>
          <a:bodyPr/>
          <a:lstStyle/>
          <a:p>
            <a:r>
              <a:rPr lang="en-US" altLang="zh-CN" sz="3600" dirty="0">
                <a:ea typeface="宋体" panose="02010600030101010101" pitchFamily="2" charset="-122"/>
              </a:rPr>
              <a:t>Response Time and Throughput</a:t>
            </a:r>
          </a:p>
        </p:txBody>
      </p:sp>
      <p:sp>
        <p:nvSpPr>
          <p:cNvPr id="777221" name="Rectangle 5"/>
          <p:cNvSpPr>
            <a:spLocks noGrp="1" noChangeArrowheads="1"/>
          </p:cNvSpPr>
          <p:nvPr>
            <p:ph type="body" idx="1"/>
          </p:nvPr>
        </p:nvSpPr>
        <p:spPr>
          <a:xfrm>
            <a:off x="439017" y="1123156"/>
            <a:ext cx="8229600" cy="4525963"/>
          </a:xfrm>
        </p:spPr>
        <p:txBody>
          <a:bodyPr/>
          <a:lstStyle/>
          <a:p>
            <a:pPr>
              <a:spcBef>
                <a:spcPct val="30000"/>
              </a:spcBef>
            </a:pPr>
            <a:r>
              <a:rPr lang="en-US" altLang="zh-CN" sz="2400" dirty="0">
                <a:solidFill>
                  <a:srgbClr val="FF0000"/>
                </a:solidFill>
                <a:ea typeface="宋体" panose="02010600030101010101" pitchFamily="2" charset="-122"/>
              </a:rPr>
              <a:t>Response </a:t>
            </a:r>
            <a:r>
              <a:rPr lang="en-US" altLang="zh-CN" sz="2400" dirty="0" smtClean="0">
                <a:solidFill>
                  <a:srgbClr val="FF0000"/>
                </a:solidFill>
                <a:ea typeface="宋体" panose="02010600030101010101" pitchFamily="2" charset="-122"/>
              </a:rPr>
              <a:t>Time</a:t>
            </a:r>
            <a:endParaRPr lang="en-US" altLang="zh-CN" sz="2400" dirty="0">
              <a:solidFill>
                <a:srgbClr val="FF0000"/>
              </a:solidFill>
              <a:ea typeface="宋体" panose="02010600030101010101" pitchFamily="2" charset="-122"/>
            </a:endParaRPr>
          </a:p>
          <a:p>
            <a:pPr lvl="1">
              <a:spcBef>
                <a:spcPct val="30000"/>
              </a:spcBef>
            </a:pPr>
            <a:r>
              <a:rPr lang="en-US" altLang="zh-CN" sz="1600" dirty="0">
                <a:ea typeface="宋体" panose="02010600030101010101" pitchFamily="2" charset="-122"/>
              </a:rPr>
              <a:t>Time between start and completion of a task, as observed by end user</a:t>
            </a:r>
          </a:p>
          <a:p>
            <a:pPr lvl="1">
              <a:spcBef>
                <a:spcPct val="30000"/>
              </a:spcBef>
            </a:pPr>
            <a:r>
              <a:rPr lang="en-US" altLang="zh-CN" sz="1600" dirty="0">
                <a:ea typeface="宋体" panose="02010600030101010101" pitchFamily="2" charset="-122"/>
              </a:rPr>
              <a:t>Response Time = CPU Time + Waiting Time (I/O, OS scheduling, etc</a:t>
            </a:r>
            <a:r>
              <a:rPr lang="en-US" altLang="zh-CN" sz="1600" dirty="0" smtClean="0">
                <a:ea typeface="宋体" panose="02010600030101010101" pitchFamily="2" charset="-122"/>
              </a:rPr>
              <a:t>.)</a:t>
            </a:r>
          </a:p>
          <a:p>
            <a:pPr lvl="1">
              <a:spcBef>
                <a:spcPct val="30000"/>
              </a:spcBef>
            </a:pPr>
            <a:r>
              <a:rPr lang="en-US" altLang="zh-CN" sz="1600" dirty="0" smtClean="0">
                <a:ea typeface="宋体" panose="02010600030101010101" pitchFamily="2" charset="-122"/>
              </a:rPr>
              <a:t>Also referred to as execution time.</a:t>
            </a:r>
            <a:endParaRPr lang="en-US" altLang="zh-CN" sz="1600" dirty="0">
              <a:ea typeface="宋体" panose="02010600030101010101" pitchFamily="2" charset="-122"/>
            </a:endParaRPr>
          </a:p>
          <a:p>
            <a:pPr>
              <a:spcBef>
                <a:spcPct val="30000"/>
              </a:spcBef>
            </a:pPr>
            <a:r>
              <a:rPr lang="en-US" altLang="zh-CN" sz="2400" dirty="0">
                <a:solidFill>
                  <a:srgbClr val="FF0000"/>
                </a:solidFill>
                <a:ea typeface="宋体" panose="02010600030101010101" pitchFamily="2" charset="-122"/>
              </a:rPr>
              <a:t>Throughput</a:t>
            </a:r>
          </a:p>
          <a:p>
            <a:pPr lvl="1">
              <a:spcBef>
                <a:spcPct val="30000"/>
              </a:spcBef>
            </a:pPr>
            <a:r>
              <a:rPr lang="en-US" altLang="zh-CN" sz="1600" dirty="0">
                <a:ea typeface="宋体" panose="02010600030101010101" pitchFamily="2" charset="-122"/>
              </a:rPr>
              <a:t>Number of tasks the machine can run in a given period of time</a:t>
            </a:r>
          </a:p>
          <a:p>
            <a:pPr>
              <a:spcBef>
                <a:spcPct val="30000"/>
              </a:spcBef>
            </a:pPr>
            <a:r>
              <a:rPr lang="en-US" altLang="zh-CN" sz="2400" dirty="0">
                <a:ea typeface="宋体" panose="02010600030101010101" pitchFamily="2" charset="-122"/>
              </a:rPr>
              <a:t>Decreasing execution time improves throughput</a:t>
            </a:r>
          </a:p>
          <a:p>
            <a:pPr lvl="1">
              <a:spcBef>
                <a:spcPct val="30000"/>
              </a:spcBef>
            </a:pPr>
            <a:r>
              <a:rPr lang="en-US" altLang="zh-CN" sz="1600" dirty="0">
                <a:ea typeface="宋体" panose="02010600030101010101" pitchFamily="2" charset="-122"/>
              </a:rPr>
              <a:t>Example: using a faster version of a processor</a:t>
            </a:r>
          </a:p>
          <a:p>
            <a:pPr lvl="1">
              <a:spcBef>
                <a:spcPct val="30000"/>
              </a:spcBef>
            </a:pPr>
            <a:r>
              <a:rPr lang="en-US" altLang="zh-CN" sz="1600" dirty="0">
                <a:ea typeface="宋体" panose="02010600030101010101" pitchFamily="2" charset="-122"/>
              </a:rPr>
              <a:t>Less time to run a task </a:t>
            </a:r>
            <a:r>
              <a:rPr lang="en-US" altLang="zh-CN"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rPr>
              <a:t> more tasks can be executed</a:t>
            </a:r>
          </a:p>
          <a:p>
            <a:pPr>
              <a:spcBef>
                <a:spcPct val="30000"/>
              </a:spcBef>
            </a:pPr>
            <a:r>
              <a:rPr lang="en-US" altLang="zh-CN" sz="2400" dirty="0">
                <a:ea typeface="宋体" panose="02010600030101010101" pitchFamily="2" charset="-122"/>
              </a:rPr>
              <a:t>Increasing throughput can also improve response time</a:t>
            </a:r>
          </a:p>
          <a:p>
            <a:pPr lvl="1">
              <a:spcBef>
                <a:spcPct val="30000"/>
              </a:spcBef>
            </a:pPr>
            <a:r>
              <a:rPr lang="en-US" altLang="zh-CN" sz="1600" dirty="0">
                <a:ea typeface="宋体" panose="02010600030101010101" pitchFamily="2" charset="-122"/>
              </a:rPr>
              <a:t>Example: increasing number of processors in a multiprocessor</a:t>
            </a:r>
          </a:p>
          <a:p>
            <a:pPr lvl="1">
              <a:spcBef>
                <a:spcPct val="30000"/>
              </a:spcBef>
            </a:pPr>
            <a:r>
              <a:rPr lang="en-US" altLang="zh-CN" sz="1600" dirty="0">
                <a:ea typeface="宋体" panose="02010600030101010101" pitchFamily="2" charset="-122"/>
              </a:rPr>
              <a:t>More tasks can be executed in parallel</a:t>
            </a:r>
          </a:p>
          <a:p>
            <a:pPr lvl="1">
              <a:spcBef>
                <a:spcPct val="30000"/>
              </a:spcBef>
            </a:pPr>
            <a:r>
              <a:rPr lang="en-US" altLang="zh-CN" sz="1600" dirty="0">
                <a:ea typeface="宋体" panose="02010600030101010101" pitchFamily="2" charset="-122"/>
              </a:rPr>
              <a:t>Execution time of individual sequential tasks is not changed</a:t>
            </a:r>
          </a:p>
          <a:p>
            <a:pPr lvl="1">
              <a:spcBef>
                <a:spcPct val="30000"/>
              </a:spcBef>
            </a:pPr>
            <a:r>
              <a:rPr lang="en-US" altLang="zh-CN" sz="1600" dirty="0">
                <a:ea typeface="宋体" panose="02010600030101010101" pitchFamily="2" charset="-122"/>
              </a:rPr>
              <a:t>But less waiting time in scheduling queue reduces response time</a:t>
            </a:r>
          </a:p>
        </p:txBody>
      </p:sp>
    </p:spTree>
    <p:custDataLst>
      <p:tags r:id="rId1"/>
    </p:custDataLst>
    <p:extLst>
      <p:ext uri="{BB962C8B-B14F-4D97-AF65-F5344CB8AC3E}">
        <p14:creationId xmlns:p14="http://schemas.microsoft.com/office/powerpoint/2010/main" val="2541843326"/>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228714" y="1371654"/>
            <a:ext cx="8725421" cy="4753339"/>
          </a:xfrm>
          <a:prstGeom prst="rect">
            <a:avLst/>
          </a:prstGeom>
          <a:noFill/>
          <a:ln w="9525">
            <a:noFill/>
            <a:miter lim="800000"/>
            <a:headEnd/>
            <a:tailEnd/>
          </a:ln>
        </p:spPr>
      </p:pic>
      <p:sp>
        <p:nvSpPr>
          <p:cNvPr id="6" name="Footer Placeholder 3"/>
          <p:cNvSpPr>
            <a:spLocks noGrp="1"/>
          </p:cNvSpPr>
          <p:nvPr>
            <p:ph type="ftr" sz="quarter" idx="10"/>
          </p:nvPr>
        </p:nvSpPr>
        <p:spPr/>
        <p:txBody>
          <a:bodyPr/>
          <a:lstStyle/>
          <a:p>
            <a:r>
              <a:rPr lang="en-AU" dirty="0" smtClean="0"/>
              <a:t>Copyright © 2012, Elsevier Inc. All rights reserved.</a:t>
            </a:r>
            <a:endParaRPr lang="en-AU" dirty="0"/>
          </a:p>
        </p:txBody>
      </p:sp>
      <p:sp>
        <p:nvSpPr>
          <p:cNvPr id="483330" name="Rectangle 2"/>
          <p:cNvSpPr>
            <a:spLocks noGrp="1" noChangeArrowheads="1"/>
          </p:cNvSpPr>
          <p:nvPr>
            <p:ph type="title"/>
          </p:nvPr>
        </p:nvSpPr>
        <p:spPr>
          <a:xfrm>
            <a:off x="660390" y="284579"/>
            <a:ext cx="8281987" cy="707886"/>
          </a:xfrm>
        </p:spPr>
        <p:txBody>
          <a:bodyPr/>
          <a:lstStyle/>
          <a:p>
            <a:r>
              <a:rPr lang="en-US" sz="4000" dirty="0" smtClean="0"/>
              <a:t>Single Processor Performance</a:t>
            </a:r>
            <a:endParaRPr lang="en-GB" sz="4000" dirty="0"/>
          </a:p>
        </p:txBody>
      </p:sp>
      <p:sp>
        <p:nvSpPr>
          <p:cNvPr id="483336" name="Text Box 8"/>
          <p:cNvSpPr txBox="1">
            <a:spLocks noChangeArrowheads="1"/>
          </p:cNvSpPr>
          <p:nvPr/>
        </p:nvSpPr>
        <p:spPr bwMode="auto">
          <a:xfrm>
            <a:off x="2052156" y="4255337"/>
            <a:ext cx="1152128" cy="400110"/>
          </a:xfrm>
          <a:prstGeom prst="rect">
            <a:avLst/>
          </a:prstGeom>
          <a:noFill/>
          <a:ln w="9525" algn="ctr">
            <a:noFill/>
            <a:miter lim="800000"/>
            <a:headEnd/>
            <a:tailEnd/>
          </a:ln>
          <a:effectLst/>
        </p:spPr>
        <p:txBody>
          <a:bodyPr wrap="square">
            <a:spAutoFit/>
          </a:bodyPr>
          <a:lstStyle/>
          <a:p>
            <a:pPr algn="ctr"/>
            <a:r>
              <a:rPr lang="en-US" sz="2000" dirty="0" smtClean="0">
                <a:solidFill>
                  <a:srgbClr val="FF0000"/>
                </a:solidFill>
                <a:latin typeface="Arial" charset="0"/>
              </a:rPr>
              <a:t>RISC</a:t>
            </a:r>
            <a:endParaRPr lang="en-GB" sz="2000" dirty="0">
              <a:solidFill>
                <a:srgbClr val="FF0000"/>
              </a:solidFill>
              <a:latin typeface="Arial" charset="0"/>
            </a:endParaRPr>
          </a:p>
        </p:txBody>
      </p:sp>
      <p:cxnSp>
        <p:nvCxnSpPr>
          <p:cNvPr id="9" name="Straight Arrow Connector 8"/>
          <p:cNvCxnSpPr/>
          <p:nvPr/>
        </p:nvCxnSpPr>
        <p:spPr bwMode="auto">
          <a:xfrm rot="16200000" flipH="1">
            <a:off x="2631456" y="4720025"/>
            <a:ext cx="504056" cy="288033"/>
          </a:xfrm>
          <a:prstGeom prst="straightConnector1">
            <a:avLst/>
          </a:prstGeom>
          <a:noFill/>
          <a:ln w="19050" cap="flat" cmpd="sng" algn="ctr">
            <a:solidFill>
              <a:srgbClr val="FF0000"/>
            </a:solidFill>
            <a:prstDash val="solid"/>
            <a:round/>
            <a:headEnd type="none" w="med" len="med"/>
            <a:tailEnd type="arrow"/>
          </a:ln>
          <a:effectLst/>
        </p:spPr>
      </p:cxnSp>
      <p:sp>
        <p:nvSpPr>
          <p:cNvPr id="11" name="Text Box 8"/>
          <p:cNvSpPr txBox="1">
            <a:spLocks noChangeArrowheads="1"/>
          </p:cNvSpPr>
          <p:nvPr/>
        </p:nvSpPr>
        <p:spPr bwMode="auto">
          <a:xfrm>
            <a:off x="4045138" y="1083622"/>
            <a:ext cx="3240360" cy="400110"/>
          </a:xfrm>
          <a:prstGeom prst="rect">
            <a:avLst/>
          </a:prstGeom>
          <a:noFill/>
          <a:ln w="9525" algn="ctr">
            <a:noFill/>
            <a:miter lim="800000"/>
            <a:headEnd/>
            <a:tailEnd/>
          </a:ln>
          <a:effectLst/>
        </p:spPr>
        <p:txBody>
          <a:bodyPr wrap="square">
            <a:spAutoFit/>
          </a:bodyPr>
          <a:lstStyle/>
          <a:p>
            <a:pPr algn="ctr"/>
            <a:r>
              <a:rPr lang="en-US" sz="2000" dirty="0" smtClean="0">
                <a:solidFill>
                  <a:srgbClr val="FF0000"/>
                </a:solidFill>
                <a:latin typeface="Arial" charset="0"/>
              </a:rPr>
              <a:t>Move to multi-processor</a:t>
            </a:r>
            <a:endParaRPr lang="en-GB" sz="2000" dirty="0">
              <a:solidFill>
                <a:srgbClr val="FF0000"/>
              </a:solidFill>
              <a:latin typeface="Arial" charset="0"/>
            </a:endParaRPr>
          </a:p>
        </p:txBody>
      </p:sp>
      <p:cxnSp>
        <p:nvCxnSpPr>
          <p:cNvPr id="12" name="Straight Arrow Connector 11"/>
          <p:cNvCxnSpPr/>
          <p:nvPr/>
        </p:nvCxnSpPr>
        <p:spPr bwMode="auto">
          <a:xfrm>
            <a:off x="5629310" y="1453187"/>
            <a:ext cx="1152132" cy="864096"/>
          </a:xfrm>
          <a:prstGeom prst="straightConnector1">
            <a:avLst/>
          </a:prstGeom>
          <a:noFill/>
          <a:ln w="19050" cap="flat" cmpd="sng" algn="ctr">
            <a:solidFill>
              <a:srgbClr val="FF0000"/>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2093389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ChangeArrowheads="1"/>
          </p:cNvSpPr>
          <p:nvPr/>
        </p:nvSpPr>
        <p:spPr bwMode="auto">
          <a:xfrm>
            <a:off x="225425" y="312738"/>
            <a:ext cx="48609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67" name="Rectangle 3"/>
          <p:cNvSpPr>
            <a:spLocks noGrp="1" noChangeArrowheads="1"/>
          </p:cNvSpPr>
          <p:nvPr>
            <p:ph type="body" idx="1"/>
          </p:nvPr>
        </p:nvSpPr>
        <p:spPr>
          <a:xfrm>
            <a:off x="457200" y="1328738"/>
            <a:ext cx="8229600" cy="4957762"/>
          </a:xfrm>
          <a:noFill/>
          <a:ln/>
        </p:spPr>
        <p:txBody>
          <a:bodyPr lIns="90488" tIns="44450" rIns="90488" bIns="44450"/>
          <a:lstStyle/>
          <a:p>
            <a:pPr marL="349250" indent="-349250">
              <a:tabLst>
                <a:tab pos="685800" algn="l"/>
              </a:tabLst>
            </a:pPr>
            <a:r>
              <a:rPr lang="en-US" altLang="zh-CN" sz="2800" dirty="0">
                <a:ea typeface="宋体" panose="02010600030101010101" pitchFamily="2" charset="-122"/>
              </a:rPr>
              <a:t>For some program running on machine </a:t>
            </a:r>
            <a:r>
              <a:rPr lang="en-US" altLang="zh-CN" sz="2800" i="1" dirty="0">
                <a:ea typeface="宋体" panose="02010600030101010101" pitchFamily="2" charset="-122"/>
              </a:rPr>
              <a:t>X</a:t>
            </a:r>
          </a:p>
          <a:p>
            <a:pPr marL="349250" indent="-349250">
              <a:spcBef>
                <a:spcPct val="130000"/>
              </a:spcBef>
              <a:spcAft>
                <a:spcPct val="100000"/>
              </a:spcAft>
              <a:buFont typeface="Wingdings" panose="05000000000000000000" pitchFamily="2" charset="2"/>
              <a:buNone/>
              <a:tabLst>
                <a:tab pos="685800" algn="l"/>
              </a:tabLst>
            </a:pPr>
            <a:r>
              <a:rPr lang="en-US" altLang="zh-CN" sz="2800" dirty="0">
                <a:ea typeface="宋体" panose="02010600030101010101" pitchFamily="2" charset="-122"/>
              </a:rPr>
              <a:t>		</a:t>
            </a:r>
            <a:endParaRPr lang="en-US" altLang="zh-CN" sz="2800" i="1" baseline="-25000" dirty="0">
              <a:ea typeface="宋体" panose="02010600030101010101" pitchFamily="2" charset="-122"/>
            </a:endParaRPr>
          </a:p>
          <a:p>
            <a:pPr marL="349250" indent="-349250">
              <a:spcBef>
                <a:spcPct val="200000"/>
              </a:spcBef>
              <a:tabLst>
                <a:tab pos="685800" algn="l"/>
              </a:tabLst>
            </a:pPr>
            <a:r>
              <a:rPr lang="en-US" altLang="zh-CN" sz="2800" i="1" dirty="0">
                <a:ea typeface="宋体" panose="02010600030101010101" pitchFamily="2" charset="-122"/>
              </a:rPr>
              <a:t>X</a:t>
            </a:r>
            <a:r>
              <a:rPr lang="en-US" altLang="zh-CN" sz="2800" dirty="0">
                <a:ea typeface="宋体" panose="02010600030101010101" pitchFamily="2" charset="-122"/>
              </a:rPr>
              <a:t> is </a:t>
            </a:r>
            <a:r>
              <a:rPr lang="en-US" altLang="zh-CN" sz="2800" i="1" dirty="0">
                <a:ea typeface="宋体" panose="02010600030101010101" pitchFamily="2" charset="-122"/>
              </a:rPr>
              <a:t>n</a:t>
            </a:r>
            <a:r>
              <a:rPr lang="en-US" altLang="zh-CN" sz="2800" dirty="0">
                <a:ea typeface="宋体" panose="02010600030101010101" pitchFamily="2" charset="-122"/>
              </a:rPr>
              <a:t> times faster than </a:t>
            </a:r>
            <a:r>
              <a:rPr lang="en-US" altLang="zh-CN" sz="2800" i="1" dirty="0">
                <a:ea typeface="宋体" panose="02010600030101010101" pitchFamily="2" charset="-122"/>
              </a:rPr>
              <a:t>Y</a:t>
            </a:r>
            <a:r>
              <a:rPr lang="en-US" altLang="zh-CN" sz="2800" dirty="0">
                <a:ea typeface="宋体" panose="02010600030101010101" pitchFamily="2" charset="-122"/>
              </a:rPr>
              <a:t> 		</a:t>
            </a:r>
            <a:br>
              <a:rPr lang="en-US" altLang="zh-CN" sz="2800" dirty="0">
                <a:ea typeface="宋体" panose="02010600030101010101" pitchFamily="2" charset="-122"/>
              </a:rPr>
            </a:br>
            <a:endParaRPr lang="en-US" altLang="zh-CN" sz="2800" dirty="0">
              <a:ea typeface="宋体" panose="02010600030101010101" pitchFamily="2" charset="-122"/>
            </a:endParaRPr>
          </a:p>
        </p:txBody>
      </p:sp>
      <p:sp>
        <p:nvSpPr>
          <p:cNvPr id="779268" name="Rectangle 4"/>
          <p:cNvSpPr>
            <a:spLocks noGrp="1" noChangeArrowheads="1"/>
          </p:cNvSpPr>
          <p:nvPr>
            <p:ph type="title"/>
          </p:nvPr>
        </p:nvSpPr>
        <p:spPr>
          <a:xfrm>
            <a:off x="447608" y="94457"/>
            <a:ext cx="8229600" cy="1143000"/>
          </a:xfrm>
        </p:spPr>
        <p:txBody>
          <a:bodyPr/>
          <a:lstStyle/>
          <a:p>
            <a:r>
              <a:rPr lang="en-US" altLang="zh-CN" sz="4000" dirty="0" smtClean="0">
                <a:ea typeface="宋体" panose="02010600030101010101" pitchFamily="2" charset="-122"/>
              </a:rPr>
              <a:t>Definition </a:t>
            </a:r>
            <a:r>
              <a:rPr lang="en-US" altLang="zh-CN" sz="4000" dirty="0">
                <a:ea typeface="宋体" panose="02010600030101010101" pitchFamily="2" charset="-122"/>
              </a:rPr>
              <a:t>of Performance</a:t>
            </a:r>
          </a:p>
        </p:txBody>
      </p:sp>
      <p:grpSp>
        <p:nvGrpSpPr>
          <p:cNvPr id="779288" name="Group 24"/>
          <p:cNvGrpSpPr>
            <a:grpSpLocks/>
          </p:cNvGrpSpPr>
          <p:nvPr/>
        </p:nvGrpSpPr>
        <p:grpSpPr bwMode="auto">
          <a:xfrm>
            <a:off x="1152525" y="2239963"/>
            <a:ext cx="5783263" cy="1006475"/>
            <a:chOff x="726" y="1411"/>
            <a:chExt cx="3643" cy="634"/>
          </a:xfrm>
        </p:grpSpPr>
        <p:sp>
          <p:nvSpPr>
            <p:cNvPr id="779270" name="Text Box 6"/>
            <p:cNvSpPr txBox="1">
              <a:spLocks noChangeArrowheads="1"/>
            </p:cNvSpPr>
            <p:nvPr/>
          </p:nvSpPr>
          <p:spPr bwMode="auto">
            <a:xfrm>
              <a:off x="2601" y="1728"/>
              <a:ext cx="1499"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p>
              <a:pPr algn="ctr" eaLnBrk="0" hangingPunct="0">
                <a:spcBef>
                  <a:spcPct val="50000"/>
                </a:spcBef>
              </a:pPr>
              <a:r>
                <a:rPr lang="en-US" altLang="zh-CN" sz="2400">
                  <a:ea typeface="宋体" panose="02010600030101010101" pitchFamily="2" charset="-122"/>
                </a:rPr>
                <a:t>Execution time</a:t>
              </a:r>
              <a:r>
                <a:rPr lang="en-US" altLang="zh-CN" sz="2400" i="1" baseline="-25000">
                  <a:ea typeface="宋体" panose="02010600030101010101" pitchFamily="2" charset="-122"/>
                </a:rPr>
                <a:t>X</a:t>
              </a:r>
            </a:p>
          </p:txBody>
        </p:sp>
        <p:sp>
          <p:nvSpPr>
            <p:cNvPr id="779271" name="Line 7"/>
            <p:cNvSpPr>
              <a:spLocks noChangeShapeType="1"/>
            </p:cNvSpPr>
            <p:nvPr/>
          </p:nvSpPr>
          <p:spPr bwMode="auto">
            <a:xfrm>
              <a:off x="2601" y="1699"/>
              <a:ext cx="152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9272" name="Text Box 8"/>
            <p:cNvSpPr txBox="1">
              <a:spLocks noChangeArrowheads="1"/>
            </p:cNvSpPr>
            <p:nvPr/>
          </p:nvSpPr>
          <p:spPr bwMode="auto">
            <a:xfrm>
              <a:off x="2601" y="1468"/>
              <a:ext cx="1499"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algn="ctr" eaLnBrk="0" hangingPunct="0">
                <a:spcBef>
                  <a:spcPct val="50000"/>
                </a:spcBef>
              </a:pPr>
              <a:r>
                <a:rPr lang="en-US" altLang="zh-CN" sz="2400">
                  <a:ea typeface="宋体" panose="02010600030101010101" pitchFamily="2" charset="-122"/>
                </a:rPr>
                <a:t>1</a:t>
              </a:r>
              <a:endParaRPr lang="en-US" altLang="zh-CN" sz="2400" i="1" baseline="-25000">
                <a:ea typeface="宋体" panose="02010600030101010101" pitchFamily="2" charset="-122"/>
              </a:endParaRPr>
            </a:p>
          </p:txBody>
        </p:sp>
        <p:sp>
          <p:nvSpPr>
            <p:cNvPr id="779273" name="Rectangle 9"/>
            <p:cNvSpPr>
              <a:spLocks noChangeArrowheads="1"/>
            </p:cNvSpPr>
            <p:nvPr/>
          </p:nvSpPr>
          <p:spPr bwMode="auto">
            <a:xfrm>
              <a:off x="726" y="1411"/>
              <a:ext cx="3643" cy="63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74" name="Text Box 10"/>
            <p:cNvSpPr txBox="1">
              <a:spLocks noChangeArrowheads="1"/>
            </p:cNvSpPr>
            <p:nvPr/>
          </p:nvSpPr>
          <p:spPr bwMode="auto">
            <a:xfrm>
              <a:off x="859" y="1555"/>
              <a:ext cx="165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p>
              <a:pPr eaLnBrk="0" hangingPunct="0">
                <a:spcBef>
                  <a:spcPct val="50000"/>
                </a:spcBef>
              </a:pPr>
              <a:r>
                <a:rPr lang="en-US" altLang="zh-CN" sz="2400">
                  <a:ea typeface="宋体" panose="02010600030101010101" pitchFamily="2" charset="-122"/>
                </a:rPr>
                <a:t>Performance</a:t>
              </a:r>
              <a:r>
                <a:rPr lang="en-US" altLang="zh-CN" sz="2400" i="1" baseline="-25000">
                  <a:ea typeface="宋体" panose="02010600030101010101" pitchFamily="2" charset="-122"/>
                </a:rPr>
                <a:t>X</a:t>
              </a:r>
              <a:r>
                <a:rPr lang="en-US" altLang="zh-CN" sz="2400" i="1">
                  <a:ea typeface="宋体" panose="02010600030101010101" pitchFamily="2" charset="-122"/>
                </a:rPr>
                <a:t>   =</a:t>
              </a:r>
              <a:endParaRPr lang="en-US" altLang="zh-CN" sz="2400" i="1" baseline="-25000">
                <a:ea typeface="宋体" panose="02010600030101010101" pitchFamily="2" charset="-122"/>
              </a:endParaRPr>
            </a:p>
          </p:txBody>
        </p:sp>
      </p:grpSp>
      <p:grpSp>
        <p:nvGrpSpPr>
          <p:cNvPr id="779287" name="Group 23"/>
          <p:cNvGrpSpPr>
            <a:grpSpLocks/>
          </p:cNvGrpSpPr>
          <p:nvPr/>
        </p:nvGrpSpPr>
        <p:grpSpPr bwMode="auto">
          <a:xfrm>
            <a:off x="1152525" y="4527550"/>
            <a:ext cx="5826125" cy="1050925"/>
            <a:chOff x="726" y="2852"/>
            <a:chExt cx="3670" cy="662"/>
          </a:xfrm>
        </p:grpSpPr>
        <p:grpSp>
          <p:nvGrpSpPr>
            <p:cNvPr id="779276" name="Group 12"/>
            <p:cNvGrpSpPr>
              <a:grpSpLocks/>
            </p:cNvGrpSpPr>
            <p:nvPr/>
          </p:nvGrpSpPr>
          <p:grpSpPr bwMode="auto">
            <a:xfrm>
              <a:off x="780" y="2910"/>
              <a:ext cx="1408" cy="547"/>
              <a:chOff x="1046" y="2794"/>
              <a:chExt cx="1526" cy="547"/>
            </a:xfrm>
          </p:grpSpPr>
          <p:sp>
            <p:nvSpPr>
              <p:cNvPr id="779277" name="Text Box 13"/>
              <p:cNvSpPr txBox="1">
                <a:spLocks noChangeArrowheads="1"/>
              </p:cNvSpPr>
              <p:nvPr/>
            </p:nvSpPr>
            <p:spPr bwMode="auto">
              <a:xfrm>
                <a:off x="1046" y="3111"/>
                <a:ext cx="149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p>
                <a:pPr algn="ctr" eaLnBrk="0" hangingPunct="0">
                  <a:spcBef>
                    <a:spcPct val="50000"/>
                  </a:spcBef>
                </a:pPr>
                <a:r>
                  <a:rPr lang="en-US" altLang="zh-CN" sz="2400">
                    <a:ea typeface="宋体" panose="02010600030101010101" pitchFamily="2" charset="-122"/>
                  </a:rPr>
                  <a:t>Performance</a:t>
                </a:r>
                <a:r>
                  <a:rPr lang="en-US" altLang="zh-CN" sz="2400" i="1" baseline="-25000">
                    <a:ea typeface="宋体" panose="02010600030101010101" pitchFamily="2" charset="-122"/>
                  </a:rPr>
                  <a:t>Y</a:t>
                </a:r>
              </a:p>
            </p:txBody>
          </p:sp>
          <p:sp>
            <p:nvSpPr>
              <p:cNvPr id="779278" name="Line 14"/>
              <p:cNvSpPr>
                <a:spLocks noChangeShapeType="1"/>
              </p:cNvSpPr>
              <p:nvPr/>
            </p:nvSpPr>
            <p:spPr bwMode="auto">
              <a:xfrm>
                <a:off x="1046" y="3082"/>
                <a:ext cx="15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9279" name="Text Box 15"/>
              <p:cNvSpPr txBox="1">
                <a:spLocks noChangeArrowheads="1"/>
              </p:cNvSpPr>
              <p:nvPr/>
            </p:nvSpPr>
            <p:spPr bwMode="auto">
              <a:xfrm>
                <a:off x="1046" y="2794"/>
                <a:ext cx="149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eaLnBrk="0" hangingPunct="0">
                  <a:spcBef>
                    <a:spcPct val="50000"/>
                  </a:spcBef>
                </a:pPr>
                <a:r>
                  <a:rPr lang="en-US" altLang="zh-CN" sz="2400">
                    <a:ea typeface="宋体" panose="02010600030101010101" pitchFamily="2" charset="-122"/>
                  </a:rPr>
                  <a:t>Performance</a:t>
                </a:r>
                <a:r>
                  <a:rPr lang="en-US" altLang="zh-CN" sz="2400" i="1" baseline="-25000">
                    <a:ea typeface="宋体" panose="02010600030101010101" pitchFamily="2" charset="-122"/>
                  </a:rPr>
                  <a:t>X</a:t>
                </a:r>
              </a:p>
            </p:txBody>
          </p:sp>
        </p:grpSp>
        <p:grpSp>
          <p:nvGrpSpPr>
            <p:cNvPr id="779280" name="Group 16"/>
            <p:cNvGrpSpPr>
              <a:grpSpLocks/>
            </p:cNvGrpSpPr>
            <p:nvPr/>
          </p:nvGrpSpPr>
          <p:grpSpPr bwMode="auto">
            <a:xfrm>
              <a:off x="2402" y="2910"/>
              <a:ext cx="1567" cy="543"/>
              <a:chOff x="2890" y="2794"/>
              <a:chExt cx="1526" cy="547"/>
            </a:xfrm>
          </p:grpSpPr>
          <p:sp>
            <p:nvSpPr>
              <p:cNvPr id="779281" name="Text Box 17"/>
              <p:cNvSpPr txBox="1">
                <a:spLocks noChangeArrowheads="1"/>
              </p:cNvSpPr>
              <p:nvPr/>
            </p:nvSpPr>
            <p:spPr bwMode="auto">
              <a:xfrm>
                <a:off x="2890" y="3111"/>
                <a:ext cx="149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p>
                <a:pPr algn="ctr" eaLnBrk="0" hangingPunct="0">
                  <a:spcBef>
                    <a:spcPct val="50000"/>
                  </a:spcBef>
                </a:pPr>
                <a:r>
                  <a:rPr lang="en-US" altLang="zh-CN" sz="2400">
                    <a:ea typeface="宋体" panose="02010600030101010101" pitchFamily="2" charset="-122"/>
                  </a:rPr>
                  <a:t>Execution time</a:t>
                </a:r>
                <a:r>
                  <a:rPr lang="en-US" altLang="zh-CN" sz="2400" i="1" baseline="-25000">
                    <a:ea typeface="宋体" panose="02010600030101010101" pitchFamily="2" charset="-122"/>
                  </a:rPr>
                  <a:t>X</a:t>
                </a:r>
              </a:p>
            </p:txBody>
          </p:sp>
          <p:sp>
            <p:nvSpPr>
              <p:cNvPr id="779282" name="Line 18"/>
              <p:cNvSpPr>
                <a:spLocks noChangeShapeType="1"/>
              </p:cNvSpPr>
              <p:nvPr/>
            </p:nvSpPr>
            <p:spPr bwMode="auto">
              <a:xfrm>
                <a:off x="2890" y="3082"/>
                <a:ext cx="15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9283" name="Text Box 19"/>
              <p:cNvSpPr txBox="1">
                <a:spLocks noChangeArrowheads="1"/>
              </p:cNvSpPr>
              <p:nvPr/>
            </p:nvSpPr>
            <p:spPr bwMode="auto">
              <a:xfrm>
                <a:off x="2890" y="2794"/>
                <a:ext cx="149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eaLnBrk="0" hangingPunct="0">
                  <a:spcBef>
                    <a:spcPct val="50000"/>
                  </a:spcBef>
                </a:pPr>
                <a:r>
                  <a:rPr lang="en-US" altLang="zh-CN" sz="2400">
                    <a:ea typeface="宋体" panose="02010600030101010101" pitchFamily="2" charset="-122"/>
                  </a:rPr>
                  <a:t>Execution time</a:t>
                </a:r>
                <a:r>
                  <a:rPr lang="en-US" altLang="zh-CN" sz="2400" i="1" baseline="-25000">
                    <a:ea typeface="宋体" panose="02010600030101010101" pitchFamily="2" charset="-122"/>
                  </a:rPr>
                  <a:t>Y</a:t>
                </a:r>
              </a:p>
            </p:txBody>
          </p:sp>
        </p:grpSp>
        <p:sp>
          <p:nvSpPr>
            <p:cNvPr id="779284" name="Rectangle 20"/>
            <p:cNvSpPr>
              <a:spLocks noChangeArrowheads="1"/>
            </p:cNvSpPr>
            <p:nvPr/>
          </p:nvSpPr>
          <p:spPr bwMode="auto">
            <a:xfrm>
              <a:off x="726" y="2852"/>
              <a:ext cx="3670" cy="66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85" name="Text Box 21"/>
            <p:cNvSpPr txBox="1">
              <a:spLocks noChangeArrowheads="1"/>
            </p:cNvSpPr>
            <p:nvPr/>
          </p:nvSpPr>
          <p:spPr bwMode="auto">
            <a:xfrm>
              <a:off x="3923" y="3083"/>
              <a:ext cx="454"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r" eaLnBrk="0" hangingPunct="0">
                <a:spcBef>
                  <a:spcPct val="50000"/>
                </a:spcBef>
              </a:pPr>
              <a:r>
                <a:rPr lang="en-US" altLang="zh-CN" sz="2400">
                  <a:ea typeface="宋体" panose="02010600030101010101" pitchFamily="2" charset="-122"/>
                </a:rPr>
                <a:t>= </a:t>
              </a:r>
              <a:r>
                <a:rPr lang="en-US" altLang="zh-CN" sz="2400" i="1">
                  <a:ea typeface="宋体" panose="02010600030101010101" pitchFamily="2" charset="-122"/>
                </a:rPr>
                <a:t>n</a:t>
              </a:r>
              <a:endParaRPr lang="en-US" altLang="zh-CN" sz="2400" i="1" baseline="-25000">
                <a:ea typeface="宋体" panose="02010600030101010101" pitchFamily="2" charset="-122"/>
              </a:endParaRPr>
            </a:p>
          </p:txBody>
        </p:sp>
        <p:sp>
          <p:nvSpPr>
            <p:cNvPr id="779286" name="Text Box 22"/>
            <p:cNvSpPr txBox="1">
              <a:spLocks noChangeArrowheads="1"/>
            </p:cNvSpPr>
            <p:nvPr/>
          </p:nvSpPr>
          <p:spPr bwMode="auto">
            <a:xfrm>
              <a:off x="2188" y="3083"/>
              <a:ext cx="214"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eaLnBrk="0" hangingPunct="0">
                <a:spcBef>
                  <a:spcPct val="50000"/>
                </a:spcBef>
              </a:pPr>
              <a:r>
                <a:rPr lang="en-US" altLang="zh-CN" sz="2400">
                  <a:ea typeface="宋体" panose="02010600030101010101" pitchFamily="2" charset="-122"/>
                </a:rPr>
                <a:t>=</a:t>
              </a:r>
              <a:endParaRPr lang="en-US" altLang="zh-CN" sz="2400" i="1" baseline="-25000">
                <a:ea typeface="宋体" panose="02010600030101010101" pitchFamily="2" charset="-122"/>
              </a:endParaRPr>
            </a:p>
          </p:txBody>
        </p:sp>
      </p:grpSp>
    </p:spTree>
    <p:custDataLst>
      <p:tags r:id="rId1"/>
    </p:custDataLst>
    <p:extLst>
      <p:ext uri="{BB962C8B-B14F-4D97-AF65-F5344CB8AC3E}">
        <p14:creationId xmlns:p14="http://schemas.microsoft.com/office/powerpoint/2010/main" val="1964778582"/>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ChangeArrowheads="1"/>
          </p:cNvSpPr>
          <p:nvPr/>
        </p:nvSpPr>
        <p:spPr bwMode="auto">
          <a:xfrm>
            <a:off x="225425" y="312738"/>
            <a:ext cx="3544888"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15" name="Rectangle 3"/>
          <p:cNvSpPr>
            <a:spLocks noGrp="1" noChangeArrowheads="1"/>
          </p:cNvSpPr>
          <p:nvPr>
            <p:ph type="body" idx="1"/>
          </p:nvPr>
        </p:nvSpPr>
        <p:spPr>
          <a:xfrm>
            <a:off x="457200" y="1389796"/>
            <a:ext cx="8229600" cy="5160962"/>
          </a:xfrm>
          <a:noFill/>
          <a:ln/>
        </p:spPr>
        <p:txBody>
          <a:bodyPr lIns="90488" tIns="44450" rIns="90488" bIns="44450"/>
          <a:lstStyle/>
          <a:p>
            <a:pPr>
              <a:spcBef>
                <a:spcPct val="70000"/>
              </a:spcBef>
            </a:pPr>
            <a:r>
              <a:rPr lang="en-US" altLang="zh-CN" sz="2400" dirty="0">
                <a:ea typeface="宋体" panose="02010600030101010101" pitchFamily="2" charset="-122"/>
              </a:rPr>
              <a:t>Real Elapsed Time</a:t>
            </a:r>
          </a:p>
          <a:p>
            <a:pPr lvl="1">
              <a:spcBef>
                <a:spcPct val="70000"/>
              </a:spcBef>
            </a:pPr>
            <a:r>
              <a:rPr lang="en-US" altLang="zh-CN" sz="2000" dirty="0">
                <a:ea typeface="宋体" panose="02010600030101010101" pitchFamily="2" charset="-122"/>
              </a:rPr>
              <a:t>Counts everything:</a:t>
            </a:r>
          </a:p>
          <a:p>
            <a:pPr lvl="2">
              <a:spcBef>
                <a:spcPct val="70000"/>
              </a:spcBef>
            </a:pPr>
            <a:r>
              <a:rPr lang="en-US" altLang="zh-CN" sz="1800" dirty="0">
                <a:ea typeface="宋体" panose="02010600030101010101" pitchFamily="2" charset="-122"/>
              </a:rPr>
              <a:t>Waiting time, Input/output, disk access, OS scheduling, … etc.</a:t>
            </a:r>
          </a:p>
          <a:p>
            <a:pPr lvl="1">
              <a:spcBef>
                <a:spcPct val="70000"/>
              </a:spcBef>
            </a:pPr>
            <a:r>
              <a:rPr lang="en-US" altLang="zh-CN" sz="2000" dirty="0">
                <a:ea typeface="宋体" panose="02010600030101010101" pitchFamily="2" charset="-122"/>
              </a:rPr>
              <a:t>Useful number, but often not good for comparison purposes</a:t>
            </a:r>
          </a:p>
          <a:p>
            <a:pPr>
              <a:spcBef>
                <a:spcPct val="100000"/>
              </a:spcBef>
            </a:pPr>
            <a:r>
              <a:rPr lang="en-US" altLang="zh-CN" sz="2400" dirty="0">
                <a:ea typeface="宋体" panose="02010600030101010101" pitchFamily="2" charset="-122"/>
              </a:rPr>
              <a:t>Our Focus: </a:t>
            </a:r>
            <a:r>
              <a:rPr lang="en-US" altLang="zh-CN" sz="2400" dirty="0">
                <a:solidFill>
                  <a:srgbClr val="FF0000"/>
                </a:solidFill>
                <a:ea typeface="宋体" panose="02010600030101010101" pitchFamily="2" charset="-122"/>
              </a:rPr>
              <a:t>CPU Execution Time</a:t>
            </a:r>
          </a:p>
          <a:p>
            <a:pPr lvl="1">
              <a:spcBef>
                <a:spcPct val="70000"/>
              </a:spcBef>
            </a:pPr>
            <a:r>
              <a:rPr lang="en-US" altLang="zh-CN" sz="2000" dirty="0">
                <a:ea typeface="宋体" panose="02010600030101010101" pitchFamily="2" charset="-122"/>
              </a:rPr>
              <a:t>Time spent while executing the program instructions</a:t>
            </a:r>
          </a:p>
          <a:p>
            <a:pPr lvl="1">
              <a:spcBef>
                <a:spcPct val="70000"/>
              </a:spcBef>
            </a:pPr>
            <a:r>
              <a:rPr lang="en-US" altLang="zh-CN" sz="2000" dirty="0">
                <a:ea typeface="宋体" panose="02010600030101010101" pitchFamily="2" charset="-122"/>
              </a:rPr>
              <a:t>Doesn't count the waiting time for I/O or OS scheduling</a:t>
            </a:r>
          </a:p>
          <a:p>
            <a:pPr lvl="1">
              <a:spcBef>
                <a:spcPct val="70000"/>
              </a:spcBef>
            </a:pPr>
            <a:r>
              <a:rPr lang="en-US" altLang="zh-CN" sz="2000" dirty="0">
                <a:ea typeface="宋体" panose="02010600030101010101" pitchFamily="2" charset="-122"/>
              </a:rPr>
              <a:t>Can be measured in seconds, or</a:t>
            </a:r>
          </a:p>
          <a:p>
            <a:pPr lvl="1">
              <a:spcBef>
                <a:spcPct val="70000"/>
              </a:spcBef>
            </a:pPr>
            <a:r>
              <a:rPr lang="en-US" altLang="zh-CN" sz="2000" dirty="0">
                <a:ea typeface="宋体" panose="02010600030101010101" pitchFamily="2" charset="-122"/>
              </a:rPr>
              <a:t>Can be related to </a:t>
            </a:r>
            <a:r>
              <a:rPr lang="en-US" altLang="zh-CN" sz="2000" dirty="0">
                <a:solidFill>
                  <a:srgbClr val="FF0000"/>
                </a:solidFill>
                <a:ea typeface="宋体" panose="02010600030101010101" pitchFamily="2" charset="-122"/>
              </a:rPr>
              <a:t>number of CPU clock cycles</a:t>
            </a:r>
          </a:p>
        </p:txBody>
      </p:sp>
      <p:sp>
        <p:nvSpPr>
          <p:cNvPr id="781316" name="Rectangle 4"/>
          <p:cNvSpPr>
            <a:spLocks noGrp="1" noChangeArrowheads="1"/>
          </p:cNvSpPr>
          <p:nvPr>
            <p:ph type="title"/>
          </p:nvPr>
        </p:nvSpPr>
        <p:spPr/>
        <p:txBody>
          <a:bodyPr lIns="0" rIns="0"/>
          <a:lstStyle/>
          <a:p>
            <a:r>
              <a:rPr lang="en-US" altLang="zh-CN" sz="3600" dirty="0">
                <a:ea typeface="宋体" panose="02010600030101010101" pitchFamily="2" charset="-122"/>
              </a:rPr>
              <a:t>What do we mean by Execution Time?</a:t>
            </a:r>
          </a:p>
        </p:txBody>
      </p:sp>
    </p:spTree>
    <p:custDataLst>
      <p:tags r:id="rId1"/>
    </p:custDataLst>
    <p:extLst>
      <p:ext uri="{BB962C8B-B14F-4D97-AF65-F5344CB8AC3E}">
        <p14:creationId xmlns:p14="http://schemas.microsoft.com/office/powerpoint/2010/main" val="2276901199"/>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body" idx="1"/>
          </p:nvPr>
        </p:nvSpPr>
        <p:spPr>
          <a:xfrm>
            <a:off x="468313" y="1125538"/>
            <a:ext cx="8370775" cy="3886200"/>
          </a:xfrm>
        </p:spPr>
        <p:txBody>
          <a:bodyPr/>
          <a:lstStyle/>
          <a:p>
            <a:pPr marL="349250" indent="-349250">
              <a:tabLst>
                <a:tab pos="4114800" algn="l"/>
              </a:tabLst>
            </a:pPr>
            <a:r>
              <a:rPr lang="en-US" altLang="zh-CN" sz="2400" dirty="0">
                <a:ea typeface="宋体" panose="02010600030101010101" pitchFamily="2" charset="-122"/>
              </a:rPr>
              <a:t>Clock cycle = Clock period = 1 / Clock rate</a:t>
            </a:r>
          </a:p>
          <a:p>
            <a:pPr marL="349250" indent="-349250">
              <a:tabLst>
                <a:tab pos="4114800" algn="l"/>
              </a:tabLst>
            </a:pPr>
            <a:endParaRPr lang="en-US" altLang="zh-CN" sz="2400" dirty="0">
              <a:ea typeface="宋体" panose="02010600030101010101" pitchFamily="2" charset="-122"/>
            </a:endParaRPr>
          </a:p>
          <a:p>
            <a:pPr marL="349250" indent="-349250">
              <a:tabLst>
                <a:tab pos="4114800" algn="l"/>
              </a:tabLst>
            </a:pPr>
            <a:endParaRPr lang="en-US" altLang="zh-CN" sz="2400" dirty="0">
              <a:ea typeface="宋体" panose="02010600030101010101" pitchFamily="2" charset="-122"/>
            </a:endParaRPr>
          </a:p>
          <a:p>
            <a:pPr marL="349250" indent="-349250">
              <a:tabLst>
                <a:tab pos="4114800" algn="l"/>
              </a:tabLst>
            </a:pPr>
            <a:r>
              <a:rPr lang="en-US" altLang="zh-CN" sz="2400" dirty="0">
                <a:ea typeface="宋体" panose="02010600030101010101" pitchFamily="2" charset="-122"/>
              </a:rPr>
              <a:t>Clock rate = Clock frequency = Cycles per second</a:t>
            </a:r>
          </a:p>
          <a:p>
            <a:pPr marL="739775" lvl="1" indent="-276225">
              <a:tabLst>
                <a:tab pos="4114800" algn="l"/>
              </a:tabLst>
            </a:pPr>
            <a:r>
              <a:rPr lang="en-US" altLang="zh-CN" sz="2000" dirty="0">
                <a:ea typeface="宋体" panose="02010600030101010101" pitchFamily="2" charset="-122"/>
              </a:rPr>
              <a:t>1 Hz = 1 cycle/sec	1 KHz = 10</a:t>
            </a:r>
            <a:r>
              <a:rPr lang="en-US" altLang="zh-CN" sz="2000" baseline="30000" dirty="0">
                <a:ea typeface="宋体" panose="02010600030101010101" pitchFamily="2" charset="-122"/>
              </a:rPr>
              <a:t>3</a:t>
            </a:r>
            <a:r>
              <a:rPr lang="en-US" altLang="zh-CN" sz="2000" dirty="0">
                <a:ea typeface="宋体" panose="02010600030101010101" pitchFamily="2" charset="-122"/>
              </a:rPr>
              <a:t> cycles/sec</a:t>
            </a:r>
          </a:p>
          <a:p>
            <a:pPr marL="739775" lvl="1" indent="-276225">
              <a:tabLst>
                <a:tab pos="4114800" algn="l"/>
              </a:tabLst>
            </a:pPr>
            <a:r>
              <a:rPr lang="en-US" altLang="zh-CN" sz="2000" dirty="0">
                <a:ea typeface="宋体" panose="02010600030101010101" pitchFamily="2" charset="-122"/>
              </a:rPr>
              <a:t>1 MHz = 10</a:t>
            </a:r>
            <a:r>
              <a:rPr lang="en-US" altLang="zh-CN" sz="2000" baseline="30000" dirty="0">
                <a:ea typeface="宋体" panose="02010600030101010101" pitchFamily="2" charset="-122"/>
              </a:rPr>
              <a:t>6</a:t>
            </a:r>
            <a:r>
              <a:rPr lang="en-US" altLang="zh-CN" sz="2000" dirty="0">
                <a:ea typeface="宋体" panose="02010600030101010101" pitchFamily="2" charset="-122"/>
              </a:rPr>
              <a:t> cycles/sec	1 GHz = 10</a:t>
            </a:r>
            <a:r>
              <a:rPr lang="en-US" altLang="zh-CN" sz="2000" baseline="30000" dirty="0">
                <a:ea typeface="宋体" panose="02010600030101010101" pitchFamily="2" charset="-122"/>
              </a:rPr>
              <a:t>9</a:t>
            </a:r>
            <a:r>
              <a:rPr lang="en-US" altLang="zh-CN" sz="2000" dirty="0">
                <a:ea typeface="宋体" panose="02010600030101010101" pitchFamily="2" charset="-122"/>
              </a:rPr>
              <a:t> cycles/sec</a:t>
            </a:r>
          </a:p>
          <a:p>
            <a:pPr marL="739775" lvl="1" indent="-276225">
              <a:tabLst>
                <a:tab pos="4114800" algn="l"/>
              </a:tabLst>
            </a:pPr>
            <a:r>
              <a:rPr lang="en-US" altLang="zh-CN" sz="2000" dirty="0">
                <a:ea typeface="宋体" panose="02010600030101010101" pitchFamily="2" charset="-122"/>
              </a:rPr>
              <a:t>2 GHz clock has a cycle time = 1/(2×10</a:t>
            </a:r>
            <a:r>
              <a:rPr lang="en-US" altLang="zh-CN" sz="2000" baseline="30000" dirty="0">
                <a:ea typeface="宋体" panose="02010600030101010101" pitchFamily="2" charset="-122"/>
              </a:rPr>
              <a:t>9</a:t>
            </a:r>
            <a:r>
              <a:rPr lang="en-US" altLang="zh-CN" sz="2000" dirty="0">
                <a:ea typeface="宋体" panose="02010600030101010101" pitchFamily="2" charset="-122"/>
              </a:rPr>
              <a:t>) = 0.5 nanosecond (ns)</a:t>
            </a:r>
          </a:p>
          <a:p>
            <a:pPr marL="349250" indent="-349250">
              <a:tabLst>
                <a:tab pos="4114800" algn="l"/>
              </a:tabLst>
            </a:pPr>
            <a:r>
              <a:rPr lang="en-US" altLang="zh-CN" sz="2400" dirty="0">
                <a:ea typeface="宋体" panose="02010600030101010101" pitchFamily="2" charset="-122"/>
              </a:rPr>
              <a:t>We often use clock cycles to report CPU execution time</a:t>
            </a:r>
          </a:p>
        </p:txBody>
      </p:sp>
      <p:sp>
        <p:nvSpPr>
          <p:cNvPr id="783363" name="Rectangle 3"/>
          <p:cNvSpPr>
            <a:spLocks noGrp="1" noChangeArrowheads="1"/>
          </p:cNvSpPr>
          <p:nvPr>
            <p:ph type="title"/>
          </p:nvPr>
        </p:nvSpPr>
        <p:spPr>
          <a:xfrm>
            <a:off x="446088" y="111165"/>
            <a:ext cx="8229600" cy="1143000"/>
          </a:xfrm>
        </p:spPr>
        <p:txBody>
          <a:bodyPr/>
          <a:lstStyle/>
          <a:p>
            <a:r>
              <a:rPr lang="en-US" altLang="zh-CN" sz="4000" dirty="0">
                <a:ea typeface="宋体" panose="02010600030101010101" pitchFamily="2" charset="-122"/>
              </a:rPr>
              <a:t>Clock Cycles</a:t>
            </a:r>
          </a:p>
        </p:txBody>
      </p:sp>
      <p:grpSp>
        <p:nvGrpSpPr>
          <p:cNvPr id="783364" name="Group 4"/>
          <p:cNvGrpSpPr>
            <a:grpSpLocks/>
          </p:cNvGrpSpPr>
          <p:nvPr/>
        </p:nvGrpSpPr>
        <p:grpSpPr bwMode="auto">
          <a:xfrm>
            <a:off x="1152525" y="1874838"/>
            <a:ext cx="6162675" cy="503237"/>
            <a:chOff x="902" y="1123"/>
            <a:chExt cx="4205" cy="317"/>
          </a:xfrm>
        </p:grpSpPr>
        <p:sp>
          <p:nvSpPr>
            <p:cNvPr id="783365" name="Freeform 5"/>
            <p:cNvSpPr>
              <a:spLocks/>
            </p:cNvSpPr>
            <p:nvPr/>
          </p:nvSpPr>
          <p:spPr bwMode="auto">
            <a:xfrm>
              <a:off x="902" y="1123"/>
              <a:ext cx="4205" cy="144"/>
            </a:xfrm>
            <a:custGeom>
              <a:avLst/>
              <a:gdLst>
                <a:gd name="T0" fmla="*/ 0 w 4205"/>
                <a:gd name="T1" fmla="*/ 231 h 231"/>
                <a:gd name="T2" fmla="*/ 87 w 4205"/>
                <a:gd name="T3" fmla="*/ 231 h 231"/>
                <a:gd name="T4" fmla="*/ 87 w 4205"/>
                <a:gd name="T5" fmla="*/ 0 h 231"/>
                <a:gd name="T6" fmla="*/ 663 w 4205"/>
                <a:gd name="T7" fmla="*/ 0 h 231"/>
                <a:gd name="T8" fmla="*/ 663 w 4205"/>
                <a:gd name="T9" fmla="*/ 231 h 231"/>
                <a:gd name="T10" fmla="*/ 1239 w 4205"/>
                <a:gd name="T11" fmla="*/ 231 h 231"/>
                <a:gd name="T12" fmla="*/ 1239 w 4205"/>
                <a:gd name="T13" fmla="*/ 0 h 231"/>
                <a:gd name="T14" fmla="*/ 1815 w 4205"/>
                <a:gd name="T15" fmla="*/ 0 h 231"/>
                <a:gd name="T16" fmla="*/ 1815 w 4205"/>
                <a:gd name="T17" fmla="*/ 231 h 231"/>
                <a:gd name="T18" fmla="*/ 2391 w 4205"/>
                <a:gd name="T19" fmla="*/ 231 h 231"/>
                <a:gd name="T20" fmla="*/ 2391 w 4205"/>
                <a:gd name="T21" fmla="*/ 0 h 231"/>
                <a:gd name="T22" fmla="*/ 2967 w 4205"/>
                <a:gd name="T23" fmla="*/ 0 h 231"/>
                <a:gd name="T24" fmla="*/ 2967 w 4205"/>
                <a:gd name="T25" fmla="*/ 231 h 231"/>
                <a:gd name="T26" fmla="*/ 3543 w 4205"/>
                <a:gd name="T27" fmla="*/ 231 h 231"/>
                <a:gd name="T28" fmla="*/ 3543 w 4205"/>
                <a:gd name="T29" fmla="*/ 0 h 231"/>
                <a:gd name="T30" fmla="*/ 4119 w 4205"/>
                <a:gd name="T31" fmla="*/ 0 h 231"/>
                <a:gd name="T32" fmla="*/ 4120 w 4205"/>
                <a:gd name="T33" fmla="*/ 231 h 231"/>
                <a:gd name="T34" fmla="*/ 4205 w 4205"/>
                <a:gd name="T35"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5" h="231">
                  <a:moveTo>
                    <a:pt x="0" y="231"/>
                  </a:moveTo>
                  <a:lnTo>
                    <a:pt x="87" y="231"/>
                  </a:lnTo>
                  <a:lnTo>
                    <a:pt x="87" y="0"/>
                  </a:lnTo>
                  <a:lnTo>
                    <a:pt x="663" y="0"/>
                  </a:lnTo>
                  <a:lnTo>
                    <a:pt x="663" y="231"/>
                  </a:lnTo>
                  <a:lnTo>
                    <a:pt x="1239" y="231"/>
                  </a:lnTo>
                  <a:lnTo>
                    <a:pt x="1239" y="0"/>
                  </a:lnTo>
                  <a:lnTo>
                    <a:pt x="1815" y="0"/>
                  </a:lnTo>
                  <a:lnTo>
                    <a:pt x="1815" y="231"/>
                  </a:lnTo>
                  <a:lnTo>
                    <a:pt x="2391" y="231"/>
                  </a:lnTo>
                  <a:lnTo>
                    <a:pt x="2391" y="0"/>
                  </a:lnTo>
                  <a:lnTo>
                    <a:pt x="2967" y="0"/>
                  </a:lnTo>
                  <a:lnTo>
                    <a:pt x="2967" y="231"/>
                  </a:lnTo>
                  <a:lnTo>
                    <a:pt x="3543" y="231"/>
                  </a:lnTo>
                  <a:lnTo>
                    <a:pt x="3543" y="0"/>
                  </a:lnTo>
                  <a:lnTo>
                    <a:pt x="4119" y="0"/>
                  </a:lnTo>
                  <a:lnTo>
                    <a:pt x="4120" y="231"/>
                  </a:lnTo>
                  <a:lnTo>
                    <a:pt x="4205" y="231"/>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3366" name="Line 6"/>
            <p:cNvSpPr>
              <a:spLocks noChangeShapeType="1"/>
            </p:cNvSpPr>
            <p:nvPr/>
          </p:nvSpPr>
          <p:spPr bwMode="auto">
            <a:xfrm>
              <a:off x="989" y="1411"/>
              <a:ext cx="1152" cy="0"/>
            </a:xfrm>
            <a:prstGeom prst="line">
              <a:avLst/>
            </a:prstGeom>
            <a:noFill/>
            <a:ln w="1270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3367" name="Text Box 7"/>
            <p:cNvSpPr txBox="1">
              <a:spLocks noChangeArrowheads="1"/>
            </p:cNvSpPr>
            <p:nvPr/>
          </p:nvSpPr>
          <p:spPr bwMode="auto">
            <a:xfrm>
              <a:off x="1219" y="1354"/>
              <a:ext cx="691" cy="8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a:ea typeface="宋体" panose="02010600030101010101" pitchFamily="2" charset="-122"/>
                </a:rPr>
                <a:t>Cycle 1</a:t>
              </a:r>
            </a:p>
          </p:txBody>
        </p:sp>
        <p:sp>
          <p:nvSpPr>
            <p:cNvPr id="783368" name="Line 8"/>
            <p:cNvSpPr>
              <a:spLocks noChangeShapeType="1"/>
            </p:cNvSpPr>
            <p:nvPr/>
          </p:nvSpPr>
          <p:spPr bwMode="auto">
            <a:xfrm>
              <a:off x="989" y="1383"/>
              <a:ext cx="0" cy="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3369" name="Line 9"/>
            <p:cNvSpPr>
              <a:spLocks noChangeShapeType="1"/>
            </p:cNvSpPr>
            <p:nvPr/>
          </p:nvSpPr>
          <p:spPr bwMode="auto">
            <a:xfrm>
              <a:off x="2141" y="1383"/>
              <a:ext cx="0" cy="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3370" name="Line 10"/>
            <p:cNvSpPr>
              <a:spLocks noChangeShapeType="1"/>
            </p:cNvSpPr>
            <p:nvPr/>
          </p:nvSpPr>
          <p:spPr bwMode="auto">
            <a:xfrm>
              <a:off x="2141" y="1411"/>
              <a:ext cx="1152" cy="0"/>
            </a:xfrm>
            <a:prstGeom prst="line">
              <a:avLst/>
            </a:prstGeom>
            <a:noFill/>
            <a:ln w="1270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3371" name="Text Box 11"/>
            <p:cNvSpPr txBox="1">
              <a:spLocks noChangeArrowheads="1"/>
            </p:cNvSpPr>
            <p:nvPr/>
          </p:nvSpPr>
          <p:spPr bwMode="auto">
            <a:xfrm>
              <a:off x="2371" y="1354"/>
              <a:ext cx="691" cy="8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a:ea typeface="宋体" panose="02010600030101010101" pitchFamily="2" charset="-122"/>
                </a:rPr>
                <a:t>Cycle 2</a:t>
              </a:r>
            </a:p>
          </p:txBody>
        </p:sp>
        <p:sp>
          <p:nvSpPr>
            <p:cNvPr id="783372" name="Line 12"/>
            <p:cNvSpPr>
              <a:spLocks noChangeShapeType="1"/>
            </p:cNvSpPr>
            <p:nvPr/>
          </p:nvSpPr>
          <p:spPr bwMode="auto">
            <a:xfrm>
              <a:off x="3293" y="1383"/>
              <a:ext cx="0" cy="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3373" name="Line 13"/>
            <p:cNvSpPr>
              <a:spLocks noChangeShapeType="1"/>
            </p:cNvSpPr>
            <p:nvPr/>
          </p:nvSpPr>
          <p:spPr bwMode="auto">
            <a:xfrm>
              <a:off x="3293" y="1411"/>
              <a:ext cx="1152" cy="0"/>
            </a:xfrm>
            <a:prstGeom prst="line">
              <a:avLst/>
            </a:prstGeom>
            <a:noFill/>
            <a:ln w="1270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3374" name="Text Box 14"/>
            <p:cNvSpPr txBox="1">
              <a:spLocks noChangeArrowheads="1"/>
            </p:cNvSpPr>
            <p:nvPr/>
          </p:nvSpPr>
          <p:spPr bwMode="auto">
            <a:xfrm>
              <a:off x="3523" y="1354"/>
              <a:ext cx="691" cy="8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a:ea typeface="宋体" panose="02010600030101010101" pitchFamily="2" charset="-122"/>
                </a:rPr>
                <a:t>Cycle 3</a:t>
              </a:r>
            </a:p>
          </p:txBody>
        </p:sp>
        <p:sp>
          <p:nvSpPr>
            <p:cNvPr id="783375" name="Line 15"/>
            <p:cNvSpPr>
              <a:spLocks noChangeShapeType="1"/>
            </p:cNvSpPr>
            <p:nvPr/>
          </p:nvSpPr>
          <p:spPr bwMode="auto">
            <a:xfrm>
              <a:off x="4445" y="1383"/>
              <a:ext cx="0" cy="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83376" name="Group 16"/>
          <p:cNvGrpSpPr>
            <a:grpSpLocks/>
          </p:cNvGrpSpPr>
          <p:nvPr/>
        </p:nvGrpSpPr>
        <p:grpSpPr bwMode="auto">
          <a:xfrm>
            <a:off x="228715" y="4706144"/>
            <a:ext cx="8610374" cy="1096962"/>
            <a:chOff x="470" y="3082"/>
            <a:chExt cx="4896" cy="691"/>
          </a:xfrm>
        </p:grpSpPr>
        <p:sp>
          <p:nvSpPr>
            <p:cNvPr id="783377" name="Text Box 17"/>
            <p:cNvSpPr txBox="1">
              <a:spLocks noChangeArrowheads="1"/>
            </p:cNvSpPr>
            <p:nvPr/>
          </p:nvSpPr>
          <p:spPr bwMode="auto">
            <a:xfrm>
              <a:off x="470" y="3082"/>
              <a:ext cx="4896" cy="691"/>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0" hangingPunct="0">
                <a:spcBef>
                  <a:spcPct val="50000"/>
                </a:spcBef>
              </a:pPr>
              <a:r>
                <a:rPr lang="en-US" altLang="zh-CN" sz="2000" dirty="0">
                  <a:ea typeface="宋体" panose="02010600030101010101" pitchFamily="2" charset="-122"/>
                </a:rPr>
                <a:t> CPU Execution Time  =  CPU cycles × cycle time</a:t>
              </a:r>
            </a:p>
          </p:txBody>
        </p:sp>
        <p:grpSp>
          <p:nvGrpSpPr>
            <p:cNvPr id="783378" name="Group 18"/>
            <p:cNvGrpSpPr>
              <a:grpSpLocks/>
            </p:cNvGrpSpPr>
            <p:nvPr/>
          </p:nvGrpSpPr>
          <p:grpSpPr bwMode="auto">
            <a:xfrm>
              <a:off x="3806" y="3246"/>
              <a:ext cx="1532" cy="441"/>
              <a:chOff x="3633" y="3303"/>
              <a:chExt cx="1532" cy="441"/>
            </a:xfrm>
          </p:grpSpPr>
          <p:sp>
            <p:nvSpPr>
              <p:cNvPr id="783379" name="Text Box 19"/>
              <p:cNvSpPr txBox="1">
                <a:spLocks noChangeArrowheads="1"/>
              </p:cNvSpPr>
              <p:nvPr/>
            </p:nvSpPr>
            <p:spPr bwMode="auto">
              <a:xfrm>
                <a:off x="3720" y="3514"/>
                <a:ext cx="1445"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p>
                <a:pPr algn="ctr" eaLnBrk="0" hangingPunct="0">
                  <a:spcBef>
                    <a:spcPct val="50000"/>
                  </a:spcBef>
                </a:pPr>
                <a:r>
                  <a:rPr lang="en-US" altLang="zh-CN" sz="2000" dirty="0">
                    <a:ea typeface="宋体" panose="02010600030101010101" pitchFamily="2" charset="-122"/>
                  </a:rPr>
                  <a:t>Clock </a:t>
                </a:r>
                <a:r>
                  <a:rPr lang="en-US" altLang="zh-CN" sz="2000" dirty="0" smtClean="0">
                    <a:ea typeface="宋体" panose="02010600030101010101" pitchFamily="2" charset="-122"/>
                  </a:rPr>
                  <a:t>frequency</a:t>
                </a:r>
                <a:endParaRPr lang="en-US" altLang="zh-CN" sz="2000" i="1" baseline="-25000" dirty="0">
                  <a:ea typeface="宋体" panose="02010600030101010101" pitchFamily="2" charset="-122"/>
                </a:endParaRPr>
              </a:p>
            </p:txBody>
          </p:sp>
          <p:sp>
            <p:nvSpPr>
              <p:cNvPr id="783380" name="Line 20"/>
              <p:cNvSpPr>
                <a:spLocks noChangeShapeType="1"/>
              </p:cNvSpPr>
              <p:nvPr/>
            </p:nvSpPr>
            <p:spPr bwMode="auto">
              <a:xfrm flipV="1">
                <a:off x="3885" y="3515"/>
                <a:ext cx="12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3381" name="Text Box 21"/>
              <p:cNvSpPr txBox="1">
                <a:spLocks noChangeArrowheads="1"/>
              </p:cNvSpPr>
              <p:nvPr/>
            </p:nvSpPr>
            <p:spPr bwMode="auto">
              <a:xfrm>
                <a:off x="3863" y="3303"/>
                <a:ext cx="113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eaLnBrk="0" hangingPunct="0">
                  <a:spcBef>
                    <a:spcPct val="50000"/>
                  </a:spcBef>
                </a:pPr>
                <a:r>
                  <a:rPr lang="en-US" altLang="zh-CN" sz="2000" dirty="0">
                    <a:ea typeface="宋体" panose="02010600030101010101" pitchFamily="2" charset="-122"/>
                  </a:rPr>
                  <a:t>CPU cycles</a:t>
                </a:r>
                <a:endParaRPr lang="en-US" altLang="zh-CN" sz="2000" i="1" baseline="-25000" dirty="0">
                  <a:ea typeface="宋体" panose="02010600030101010101" pitchFamily="2" charset="-122"/>
                </a:endParaRPr>
              </a:p>
            </p:txBody>
          </p:sp>
          <p:sp>
            <p:nvSpPr>
              <p:cNvPr id="783382" name="Rectangle 22"/>
              <p:cNvSpPr>
                <a:spLocks noChangeArrowheads="1"/>
              </p:cNvSpPr>
              <p:nvPr/>
            </p:nvSpPr>
            <p:spPr bwMode="auto">
              <a:xfrm>
                <a:off x="3633" y="3428"/>
                <a:ext cx="17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eaLnBrk="0" hangingPunct="0"/>
                <a:r>
                  <a:rPr lang="en-US" altLang="zh-CN" sz="2000" dirty="0">
                    <a:ea typeface="宋体" panose="02010600030101010101" pitchFamily="2" charset="-122"/>
                  </a:rPr>
                  <a:t>=</a:t>
                </a:r>
              </a:p>
            </p:txBody>
          </p:sp>
        </p:grpSp>
      </p:grpSp>
    </p:spTree>
    <p:custDataLst>
      <p:tags r:id="rId1"/>
    </p:custDataLst>
    <p:extLst>
      <p:ext uri="{BB962C8B-B14F-4D97-AF65-F5344CB8AC3E}">
        <p14:creationId xmlns:p14="http://schemas.microsoft.com/office/powerpoint/2010/main" val="2034737219"/>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ChangeArrowheads="1"/>
          </p:cNvSpPr>
          <p:nvPr/>
        </p:nvSpPr>
        <p:spPr bwMode="auto">
          <a:xfrm>
            <a:off x="225425" y="312738"/>
            <a:ext cx="429577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11" name="Rectangle 3"/>
          <p:cNvSpPr>
            <a:spLocks noGrp="1" noChangeArrowheads="1"/>
          </p:cNvSpPr>
          <p:nvPr>
            <p:ph type="title"/>
          </p:nvPr>
        </p:nvSpPr>
        <p:spPr>
          <a:xfrm>
            <a:off x="457200" y="68039"/>
            <a:ext cx="8229600" cy="1143000"/>
          </a:xfrm>
        </p:spPr>
        <p:txBody>
          <a:bodyPr/>
          <a:lstStyle/>
          <a:p>
            <a:r>
              <a:rPr lang="en-US" altLang="zh-CN" sz="3600" dirty="0">
                <a:ea typeface="宋体" panose="02010600030101010101" pitchFamily="2" charset="-122"/>
              </a:rPr>
              <a:t>Improving Performance</a:t>
            </a:r>
          </a:p>
        </p:txBody>
      </p:sp>
      <p:sp>
        <p:nvSpPr>
          <p:cNvPr id="785412" name="Rectangle 4"/>
          <p:cNvSpPr>
            <a:spLocks noGrp="1" noChangeArrowheads="1"/>
          </p:cNvSpPr>
          <p:nvPr>
            <p:ph type="body" idx="1"/>
          </p:nvPr>
        </p:nvSpPr>
        <p:spPr>
          <a:xfrm>
            <a:off x="225425" y="1089025"/>
            <a:ext cx="8486775" cy="5219700"/>
          </a:xfrm>
          <a:noFill/>
        </p:spPr>
        <p:txBody>
          <a:bodyPr lIns="0" rIns="0"/>
          <a:lstStyle/>
          <a:p>
            <a:pPr>
              <a:spcBef>
                <a:spcPct val="25000"/>
              </a:spcBef>
            </a:pPr>
            <a:r>
              <a:rPr lang="en-US" altLang="zh-CN" sz="2400" dirty="0">
                <a:ea typeface="宋体" panose="02010600030101010101" pitchFamily="2" charset="-122"/>
              </a:rPr>
              <a:t>To improve performance, we need to</a:t>
            </a:r>
          </a:p>
          <a:p>
            <a:pPr lvl="1">
              <a:spcBef>
                <a:spcPct val="25000"/>
              </a:spcBef>
            </a:pPr>
            <a:r>
              <a:rPr lang="en-US" altLang="zh-CN" sz="2000" dirty="0">
                <a:ea typeface="宋体" panose="02010600030101010101" pitchFamily="2" charset="-122"/>
              </a:rPr>
              <a:t>Reduce number of clock cycles required by a program, or</a:t>
            </a:r>
          </a:p>
          <a:p>
            <a:pPr lvl="1">
              <a:spcBef>
                <a:spcPct val="25000"/>
              </a:spcBef>
            </a:pPr>
            <a:r>
              <a:rPr lang="en-US" altLang="zh-CN" sz="2000" dirty="0">
                <a:ea typeface="宋体" panose="02010600030101010101" pitchFamily="2" charset="-122"/>
              </a:rPr>
              <a:t>Reduce clock cycle time (increase the clock rate)</a:t>
            </a:r>
          </a:p>
          <a:p>
            <a:pPr>
              <a:spcBef>
                <a:spcPct val="25000"/>
              </a:spcBef>
            </a:pPr>
            <a:r>
              <a:rPr lang="en-US" altLang="zh-CN" sz="2400" dirty="0">
                <a:ea typeface="宋体" panose="02010600030101010101" pitchFamily="2" charset="-122"/>
              </a:rPr>
              <a:t>Example:</a:t>
            </a:r>
          </a:p>
          <a:p>
            <a:pPr lvl="1">
              <a:spcBef>
                <a:spcPct val="25000"/>
              </a:spcBef>
            </a:pPr>
            <a:r>
              <a:rPr lang="en-US" altLang="zh-CN" sz="2000" dirty="0">
                <a:ea typeface="宋体" panose="02010600030101010101" pitchFamily="2" charset="-122"/>
              </a:rPr>
              <a:t>A program runs in 10 seconds on computer </a:t>
            </a:r>
            <a:r>
              <a:rPr lang="en-US" altLang="zh-CN" sz="2000" i="1" dirty="0">
                <a:ea typeface="宋体" panose="02010600030101010101" pitchFamily="2" charset="-122"/>
              </a:rPr>
              <a:t>X</a:t>
            </a:r>
            <a:r>
              <a:rPr lang="en-US" altLang="zh-CN" sz="2000" dirty="0">
                <a:ea typeface="宋体" panose="02010600030101010101" pitchFamily="2" charset="-122"/>
              </a:rPr>
              <a:t> with 2 GHz clock</a:t>
            </a:r>
          </a:p>
          <a:p>
            <a:pPr lvl="1">
              <a:spcBef>
                <a:spcPct val="25000"/>
              </a:spcBef>
            </a:pPr>
            <a:r>
              <a:rPr lang="en-US" altLang="zh-CN" sz="2000" dirty="0">
                <a:solidFill>
                  <a:srgbClr val="FF0000"/>
                </a:solidFill>
                <a:ea typeface="宋体" panose="02010600030101010101" pitchFamily="2" charset="-122"/>
              </a:rPr>
              <a:t>What is the number of CPU cycles on computer </a:t>
            </a:r>
            <a:r>
              <a:rPr lang="en-US" altLang="zh-CN" sz="2000" i="1" dirty="0">
                <a:solidFill>
                  <a:srgbClr val="FF0000"/>
                </a:solidFill>
                <a:ea typeface="宋体" panose="02010600030101010101" pitchFamily="2" charset="-122"/>
              </a:rPr>
              <a:t>X </a:t>
            </a:r>
            <a:r>
              <a:rPr lang="en-US" altLang="zh-CN" sz="2000" dirty="0">
                <a:solidFill>
                  <a:srgbClr val="FF0000"/>
                </a:solidFill>
                <a:ea typeface="宋体" panose="02010600030101010101" pitchFamily="2" charset="-122"/>
              </a:rPr>
              <a:t>?</a:t>
            </a:r>
          </a:p>
          <a:p>
            <a:pPr lvl="1">
              <a:spcBef>
                <a:spcPct val="25000"/>
              </a:spcBef>
            </a:pPr>
            <a:r>
              <a:rPr lang="en-US" altLang="zh-CN" sz="2000" dirty="0">
                <a:ea typeface="宋体" panose="02010600030101010101" pitchFamily="2" charset="-122"/>
              </a:rPr>
              <a:t>We want to design computer </a:t>
            </a:r>
            <a:r>
              <a:rPr lang="en-US" altLang="zh-CN" sz="2000" i="1" dirty="0">
                <a:ea typeface="宋体" panose="02010600030101010101" pitchFamily="2" charset="-122"/>
              </a:rPr>
              <a:t>Y</a:t>
            </a:r>
            <a:r>
              <a:rPr lang="en-US" altLang="zh-CN" sz="2000" dirty="0">
                <a:ea typeface="宋体" panose="02010600030101010101" pitchFamily="2" charset="-122"/>
              </a:rPr>
              <a:t> to run same program in 6 seconds</a:t>
            </a:r>
          </a:p>
          <a:p>
            <a:pPr lvl="1">
              <a:spcBef>
                <a:spcPct val="25000"/>
              </a:spcBef>
            </a:pPr>
            <a:r>
              <a:rPr lang="en-US" altLang="zh-CN" sz="2000" dirty="0">
                <a:ea typeface="宋体" panose="02010600030101010101" pitchFamily="2" charset="-122"/>
              </a:rPr>
              <a:t>But computer </a:t>
            </a:r>
            <a:r>
              <a:rPr lang="en-US" altLang="zh-CN" sz="2000" i="1" dirty="0">
                <a:ea typeface="宋体" panose="02010600030101010101" pitchFamily="2" charset="-122"/>
              </a:rPr>
              <a:t>Y</a:t>
            </a:r>
            <a:r>
              <a:rPr lang="en-US" altLang="zh-CN" sz="2000" dirty="0">
                <a:ea typeface="宋体" panose="02010600030101010101" pitchFamily="2" charset="-122"/>
              </a:rPr>
              <a:t> requires 10% more cycles to execute program</a:t>
            </a:r>
            <a:endParaRPr lang="en-US" altLang="zh-CN" sz="2000" i="1" dirty="0">
              <a:ea typeface="宋体" panose="02010600030101010101" pitchFamily="2" charset="-122"/>
            </a:endParaRPr>
          </a:p>
          <a:p>
            <a:pPr lvl="1">
              <a:spcBef>
                <a:spcPct val="25000"/>
              </a:spcBef>
            </a:pPr>
            <a:r>
              <a:rPr lang="en-US" altLang="zh-CN" sz="2000" dirty="0">
                <a:solidFill>
                  <a:srgbClr val="FF0000"/>
                </a:solidFill>
                <a:ea typeface="宋体" panose="02010600030101010101" pitchFamily="2" charset="-122"/>
              </a:rPr>
              <a:t>What is the clock rate for computer </a:t>
            </a:r>
            <a:r>
              <a:rPr lang="en-US" altLang="zh-CN" sz="2000" i="1" dirty="0">
                <a:solidFill>
                  <a:srgbClr val="FF0000"/>
                </a:solidFill>
                <a:ea typeface="宋体" panose="02010600030101010101" pitchFamily="2" charset="-122"/>
              </a:rPr>
              <a:t>Y</a:t>
            </a:r>
            <a:r>
              <a:rPr lang="en-US" altLang="zh-CN" sz="2000" dirty="0">
                <a:solidFill>
                  <a:srgbClr val="FF0000"/>
                </a:solidFill>
                <a:ea typeface="宋体" panose="02010600030101010101" pitchFamily="2" charset="-122"/>
              </a:rPr>
              <a:t> ?</a:t>
            </a:r>
          </a:p>
          <a:p>
            <a:pPr>
              <a:spcBef>
                <a:spcPct val="25000"/>
              </a:spcBef>
            </a:pPr>
            <a:r>
              <a:rPr lang="en-US" altLang="zh-CN" sz="2400" dirty="0">
                <a:solidFill>
                  <a:srgbClr val="000099"/>
                </a:solidFill>
                <a:ea typeface="宋体" panose="02010600030101010101" pitchFamily="2" charset="-122"/>
              </a:rPr>
              <a:t>Solution:</a:t>
            </a:r>
          </a:p>
          <a:p>
            <a:pPr lvl="1">
              <a:spcBef>
                <a:spcPct val="25000"/>
              </a:spcBef>
            </a:pPr>
            <a:r>
              <a:rPr lang="en-US" altLang="zh-CN" sz="2000" dirty="0">
                <a:solidFill>
                  <a:srgbClr val="000099"/>
                </a:solidFill>
                <a:ea typeface="宋体" panose="02010600030101010101" pitchFamily="2" charset="-122"/>
              </a:rPr>
              <a:t>CPU cycles on computer </a:t>
            </a:r>
            <a:r>
              <a:rPr lang="en-US" altLang="zh-CN" sz="2000" i="1" dirty="0">
                <a:solidFill>
                  <a:srgbClr val="000099"/>
                </a:solidFill>
                <a:ea typeface="宋体" panose="02010600030101010101" pitchFamily="2" charset="-122"/>
              </a:rPr>
              <a:t>X</a:t>
            </a:r>
            <a:r>
              <a:rPr lang="en-US" altLang="zh-CN" sz="2000" dirty="0">
                <a:solidFill>
                  <a:srgbClr val="000099"/>
                </a:solidFill>
                <a:ea typeface="宋体" panose="02010600030101010101" pitchFamily="2" charset="-122"/>
              </a:rPr>
              <a:t> = 10 sec × 2 × 10</a:t>
            </a:r>
            <a:r>
              <a:rPr lang="en-US" altLang="zh-CN" sz="2000" baseline="30000" dirty="0">
                <a:solidFill>
                  <a:srgbClr val="000099"/>
                </a:solidFill>
                <a:ea typeface="宋体" panose="02010600030101010101" pitchFamily="2" charset="-122"/>
              </a:rPr>
              <a:t>9</a:t>
            </a:r>
            <a:r>
              <a:rPr lang="en-US" altLang="zh-CN" sz="2000" dirty="0">
                <a:solidFill>
                  <a:srgbClr val="000099"/>
                </a:solidFill>
                <a:ea typeface="宋体" panose="02010600030101010101" pitchFamily="2" charset="-122"/>
              </a:rPr>
              <a:t> cycles/s = 20 × 10</a:t>
            </a:r>
            <a:r>
              <a:rPr lang="en-US" altLang="zh-CN" sz="2000" baseline="30000" dirty="0">
                <a:solidFill>
                  <a:srgbClr val="000099"/>
                </a:solidFill>
                <a:ea typeface="宋体" panose="02010600030101010101" pitchFamily="2" charset="-122"/>
              </a:rPr>
              <a:t>9</a:t>
            </a:r>
          </a:p>
          <a:p>
            <a:pPr lvl="1">
              <a:spcBef>
                <a:spcPct val="25000"/>
              </a:spcBef>
            </a:pPr>
            <a:r>
              <a:rPr lang="en-US" altLang="zh-CN" sz="2000" dirty="0">
                <a:solidFill>
                  <a:srgbClr val="000099"/>
                </a:solidFill>
                <a:ea typeface="宋体" panose="02010600030101010101" pitchFamily="2" charset="-122"/>
              </a:rPr>
              <a:t>CPU cycles on computer </a:t>
            </a:r>
            <a:r>
              <a:rPr lang="en-US" altLang="zh-CN" sz="2000" i="1" dirty="0">
                <a:solidFill>
                  <a:srgbClr val="000099"/>
                </a:solidFill>
                <a:ea typeface="宋体" panose="02010600030101010101" pitchFamily="2" charset="-122"/>
              </a:rPr>
              <a:t>Y</a:t>
            </a:r>
            <a:r>
              <a:rPr lang="en-US" altLang="zh-CN" sz="2000" dirty="0">
                <a:solidFill>
                  <a:srgbClr val="000099"/>
                </a:solidFill>
                <a:ea typeface="宋体" panose="02010600030101010101" pitchFamily="2" charset="-122"/>
              </a:rPr>
              <a:t> = 1.1 × 20 × 10</a:t>
            </a:r>
            <a:r>
              <a:rPr lang="en-US" altLang="zh-CN" sz="2000" baseline="30000" dirty="0">
                <a:solidFill>
                  <a:srgbClr val="000099"/>
                </a:solidFill>
                <a:ea typeface="宋体" panose="02010600030101010101" pitchFamily="2" charset="-122"/>
              </a:rPr>
              <a:t>9</a:t>
            </a:r>
            <a:r>
              <a:rPr lang="en-US" altLang="zh-CN" sz="2000" dirty="0">
                <a:solidFill>
                  <a:srgbClr val="000099"/>
                </a:solidFill>
                <a:ea typeface="宋体" panose="02010600030101010101" pitchFamily="2" charset="-122"/>
              </a:rPr>
              <a:t> = 22 × 10</a:t>
            </a:r>
            <a:r>
              <a:rPr lang="en-US" altLang="zh-CN" sz="2000" baseline="30000" dirty="0">
                <a:solidFill>
                  <a:srgbClr val="000099"/>
                </a:solidFill>
                <a:ea typeface="宋体" panose="02010600030101010101" pitchFamily="2" charset="-122"/>
              </a:rPr>
              <a:t>9</a:t>
            </a:r>
            <a:r>
              <a:rPr lang="en-US" altLang="zh-CN" sz="2000" dirty="0">
                <a:solidFill>
                  <a:srgbClr val="000099"/>
                </a:solidFill>
                <a:ea typeface="宋体" panose="02010600030101010101" pitchFamily="2" charset="-122"/>
              </a:rPr>
              <a:t> cycles</a:t>
            </a:r>
          </a:p>
          <a:p>
            <a:pPr lvl="1">
              <a:spcBef>
                <a:spcPct val="25000"/>
              </a:spcBef>
            </a:pPr>
            <a:r>
              <a:rPr lang="en-US" altLang="zh-CN" sz="2000" dirty="0">
                <a:solidFill>
                  <a:srgbClr val="000099"/>
                </a:solidFill>
                <a:ea typeface="宋体" panose="02010600030101010101" pitchFamily="2" charset="-122"/>
              </a:rPr>
              <a:t>Clock rate for computer </a:t>
            </a:r>
            <a:r>
              <a:rPr lang="en-US" altLang="zh-CN" sz="2000" i="1" dirty="0">
                <a:solidFill>
                  <a:srgbClr val="000099"/>
                </a:solidFill>
                <a:ea typeface="宋体" panose="02010600030101010101" pitchFamily="2" charset="-122"/>
              </a:rPr>
              <a:t>Y</a:t>
            </a:r>
            <a:r>
              <a:rPr lang="en-US" altLang="zh-CN" sz="2000" dirty="0">
                <a:solidFill>
                  <a:srgbClr val="000099"/>
                </a:solidFill>
                <a:ea typeface="宋体" panose="02010600030101010101" pitchFamily="2" charset="-122"/>
              </a:rPr>
              <a:t> = 22 × 10</a:t>
            </a:r>
            <a:r>
              <a:rPr lang="en-US" altLang="zh-CN" sz="2000" baseline="30000" dirty="0">
                <a:solidFill>
                  <a:srgbClr val="000099"/>
                </a:solidFill>
                <a:ea typeface="宋体" panose="02010600030101010101" pitchFamily="2" charset="-122"/>
              </a:rPr>
              <a:t>9</a:t>
            </a:r>
            <a:r>
              <a:rPr lang="en-US" altLang="zh-CN" sz="2000" dirty="0">
                <a:solidFill>
                  <a:srgbClr val="000099"/>
                </a:solidFill>
                <a:ea typeface="宋体" panose="02010600030101010101" pitchFamily="2" charset="-122"/>
              </a:rPr>
              <a:t> cycles / 6 sec = 3.67 GHz</a:t>
            </a:r>
          </a:p>
        </p:txBody>
      </p:sp>
    </p:spTree>
    <p:custDataLst>
      <p:tags r:id="rId1"/>
    </p:custDataLst>
    <p:extLst>
      <p:ext uri="{BB962C8B-B14F-4D97-AF65-F5344CB8AC3E}">
        <p14:creationId xmlns:p14="http://schemas.microsoft.com/office/powerpoint/2010/main" val="176650798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5412">
                                            <p:txEl>
                                              <p:pRg st="9" end="9"/>
                                            </p:txEl>
                                          </p:spTgt>
                                        </p:tgtEl>
                                        <p:attrNameLst>
                                          <p:attrName>style.visibility</p:attrName>
                                        </p:attrNameLst>
                                      </p:cBhvr>
                                      <p:to>
                                        <p:strVal val="visible"/>
                                      </p:to>
                                    </p:set>
                                    <p:anim calcmode="lin" valueType="num">
                                      <p:cBhvr additive="base">
                                        <p:cTn id="7" dur="500" fill="hold"/>
                                        <p:tgtEl>
                                          <p:spTgt spid="785412">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5412">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5412">
                                            <p:txEl>
                                              <p:pRg st="10" end="10"/>
                                            </p:txEl>
                                          </p:spTgt>
                                        </p:tgtEl>
                                        <p:attrNameLst>
                                          <p:attrName>style.visibility</p:attrName>
                                        </p:attrNameLst>
                                      </p:cBhvr>
                                      <p:to>
                                        <p:strVal val="visible"/>
                                      </p:to>
                                    </p:set>
                                    <p:anim calcmode="lin" valueType="num">
                                      <p:cBhvr additive="base">
                                        <p:cTn id="11" dur="500" fill="hold"/>
                                        <p:tgtEl>
                                          <p:spTgt spid="785412">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8541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85412">
                                            <p:txEl>
                                              <p:pRg st="11" end="11"/>
                                            </p:txEl>
                                          </p:spTgt>
                                        </p:tgtEl>
                                        <p:attrNameLst>
                                          <p:attrName>style.visibility</p:attrName>
                                        </p:attrNameLst>
                                      </p:cBhvr>
                                      <p:to>
                                        <p:strVal val="visible"/>
                                      </p:to>
                                    </p:set>
                                    <p:anim calcmode="lin" valueType="num">
                                      <p:cBhvr additive="base">
                                        <p:cTn id="17" dur="500" fill="hold"/>
                                        <p:tgtEl>
                                          <p:spTgt spid="785412">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854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85412">
                                            <p:txEl>
                                              <p:pRg st="12" end="12"/>
                                            </p:txEl>
                                          </p:spTgt>
                                        </p:tgtEl>
                                        <p:attrNameLst>
                                          <p:attrName>style.visibility</p:attrName>
                                        </p:attrNameLst>
                                      </p:cBhvr>
                                      <p:to>
                                        <p:strVal val="visible"/>
                                      </p:to>
                                    </p:set>
                                    <p:anim calcmode="lin" valueType="num">
                                      <p:cBhvr additive="base">
                                        <p:cTn id="23" dur="500" fill="hold"/>
                                        <p:tgtEl>
                                          <p:spTgt spid="785412">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8541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ChangeArrowheads="1"/>
          </p:cNvSpPr>
          <p:nvPr/>
        </p:nvSpPr>
        <p:spPr bwMode="auto">
          <a:xfrm>
            <a:off x="225425" y="312738"/>
            <a:ext cx="66643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7459" name="Rectangle 3"/>
          <p:cNvSpPr>
            <a:spLocks noGrp="1" noChangeArrowheads="1"/>
          </p:cNvSpPr>
          <p:nvPr>
            <p:ph type="body" idx="1"/>
          </p:nvPr>
        </p:nvSpPr>
        <p:spPr>
          <a:xfrm>
            <a:off x="455682" y="1752644"/>
            <a:ext cx="8229600" cy="4525963"/>
          </a:xfrm>
          <a:noFill/>
          <a:ln/>
        </p:spPr>
        <p:txBody>
          <a:bodyPr lIns="90488" tIns="44450" rIns="90488" bIns="44450"/>
          <a:lstStyle/>
          <a:p>
            <a:pPr>
              <a:spcBef>
                <a:spcPct val="50000"/>
              </a:spcBef>
            </a:pPr>
            <a:r>
              <a:rPr lang="en-US" altLang="zh-CN" sz="2400" dirty="0">
                <a:ea typeface="宋体" panose="02010600030101010101" pitchFamily="2" charset="-122"/>
              </a:rPr>
              <a:t>Instructions take different number of cycles to execute</a:t>
            </a:r>
          </a:p>
          <a:p>
            <a:pPr lvl="1">
              <a:spcBef>
                <a:spcPct val="50000"/>
              </a:spcBef>
              <a:buClr>
                <a:srgbClr val="000000"/>
              </a:buClr>
            </a:pPr>
            <a:r>
              <a:rPr lang="en-US" altLang="zh-CN" sz="2000" dirty="0">
                <a:solidFill>
                  <a:srgbClr val="000000"/>
                </a:solidFill>
                <a:ea typeface="宋体" panose="02010600030101010101" pitchFamily="2" charset="-122"/>
              </a:rPr>
              <a:t>Multiplication takes more time than addition</a:t>
            </a:r>
          </a:p>
          <a:p>
            <a:pPr lvl="1">
              <a:spcBef>
                <a:spcPct val="50000"/>
              </a:spcBef>
              <a:buClr>
                <a:srgbClr val="000000"/>
              </a:buClr>
            </a:pPr>
            <a:r>
              <a:rPr lang="en-US" altLang="zh-CN" sz="2000" dirty="0">
                <a:solidFill>
                  <a:srgbClr val="000000"/>
                </a:solidFill>
                <a:ea typeface="宋体" panose="02010600030101010101" pitchFamily="2" charset="-122"/>
              </a:rPr>
              <a:t>Floating point operations take longer than integer ones</a:t>
            </a:r>
          </a:p>
          <a:p>
            <a:pPr lvl="1">
              <a:spcBef>
                <a:spcPct val="50000"/>
              </a:spcBef>
              <a:buClr>
                <a:srgbClr val="000000"/>
              </a:buClr>
            </a:pPr>
            <a:r>
              <a:rPr lang="en-US" altLang="zh-CN" sz="2000" dirty="0">
                <a:solidFill>
                  <a:srgbClr val="000000"/>
                </a:solidFill>
                <a:ea typeface="宋体" panose="02010600030101010101" pitchFamily="2" charset="-122"/>
              </a:rPr>
              <a:t>Accessing memory takes more time than accessing registers</a:t>
            </a:r>
          </a:p>
          <a:p>
            <a:pPr>
              <a:spcBef>
                <a:spcPct val="50000"/>
              </a:spcBef>
              <a:buClr>
                <a:srgbClr val="000000"/>
              </a:buClr>
            </a:pPr>
            <a:r>
              <a:rPr lang="en-US" altLang="zh-CN" sz="2400" dirty="0">
                <a:solidFill>
                  <a:srgbClr val="000000"/>
                </a:solidFill>
                <a:ea typeface="宋体" panose="02010600030101010101" pitchFamily="2" charset="-122"/>
              </a:rPr>
              <a:t>CPI is an </a:t>
            </a:r>
            <a:r>
              <a:rPr lang="en-US" altLang="zh-CN" sz="2400" dirty="0">
                <a:solidFill>
                  <a:srgbClr val="FF0000"/>
                </a:solidFill>
                <a:ea typeface="宋体" panose="02010600030101010101" pitchFamily="2" charset="-122"/>
              </a:rPr>
              <a:t>average number</a:t>
            </a:r>
            <a:r>
              <a:rPr lang="en-US" altLang="zh-CN" sz="2400" dirty="0">
                <a:solidFill>
                  <a:srgbClr val="000000"/>
                </a:solidFill>
                <a:ea typeface="宋体" panose="02010600030101010101" pitchFamily="2" charset="-122"/>
              </a:rPr>
              <a:t> of clock cycles per instruction</a:t>
            </a:r>
          </a:p>
          <a:p>
            <a:pPr>
              <a:spcBef>
                <a:spcPct val="50000"/>
              </a:spcBef>
              <a:buClr>
                <a:srgbClr val="000000"/>
              </a:buClr>
            </a:pPr>
            <a:endParaRPr lang="en-US" altLang="zh-CN" sz="2400" dirty="0">
              <a:solidFill>
                <a:srgbClr val="000000"/>
              </a:solidFill>
              <a:ea typeface="宋体" panose="02010600030101010101" pitchFamily="2" charset="-122"/>
            </a:endParaRPr>
          </a:p>
        </p:txBody>
      </p:sp>
      <p:sp>
        <p:nvSpPr>
          <p:cNvPr id="787460" name="Rectangle 4"/>
          <p:cNvSpPr>
            <a:spLocks noGrp="1" noChangeArrowheads="1"/>
          </p:cNvSpPr>
          <p:nvPr>
            <p:ph type="title"/>
          </p:nvPr>
        </p:nvSpPr>
        <p:spPr>
          <a:xfrm>
            <a:off x="455682" y="335006"/>
            <a:ext cx="8229600" cy="1143000"/>
          </a:xfrm>
        </p:spPr>
        <p:txBody>
          <a:bodyPr/>
          <a:lstStyle/>
          <a:p>
            <a:r>
              <a:rPr lang="en-US" altLang="zh-CN" sz="3600" dirty="0">
                <a:ea typeface="宋体" panose="02010600030101010101" pitchFamily="2" charset="-122"/>
              </a:rPr>
              <a:t>Clock Cycles per Instruction (CPI)</a:t>
            </a:r>
          </a:p>
        </p:txBody>
      </p:sp>
      <p:grpSp>
        <p:nvGrpSpPr>
          <p:cNvPr id="787461" name="Group 5"/>
          <p:cNvGrpSpPr>
            <a:grpSpLocks/>
          </p:cNvGrpSpPr>
          <p:nvPr/>
        </p:nvGrpSpPr>
        <p:grpSpPr bwMode="auto">
          <a:xfrm>
            <a:off x="1071632" y="4317988"/>
            <a:ext cx="6288087" cy="822325"/>
            <a:chOff x="816" y="2477"/>
            <a:chExt cx="4291" cy="518"/>
          </a:xfrm>
        </p:grpSpPr>
        <p:sp>
          <p:nvSpPr>
            <p:cNvPr id="787462" name="Text Box 6"/>
            <p:cNvSpPr txBox="1">
              <a:spLocks noChangeArrowheads="1"/>
            </p:cNvSpPr>
            <p:nvPr/>
          </p:nvSpPr>
          <p:spPr bwMode="auto">
            <a:xfrm>
              <a:off x="902"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1</a:t>
              </a:r>
            </a:p>
          </p:txBody>
        </p:sp>
        <p:sp>
          <p:nvSpPr>
            <p:cNvPr id="787463" name="Text Box 7"/>
            <p:cNvSpPr txBox="1">
              <a:spLocks noChangeArrowheads="1"/>
            </p:cNvSpPr>
            <p:nvPr/>
          </p:nvSpPr>
          <p:spPr bwMode="auto">
            <a:xfrm>
              <a:off x="902" y="2477"/>
              <a:ext cx="260" cy="23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b="1">
                  <a:latin typeface="Comic Sans MS" panose="030F0702030302020204" pitchFamily="66" charset="0"/>
                  <a:ea typeface="宋体" panose="02010600030101010101" pitchFamily="2" charset="-122"/>
                </a:rPr>
                <a:t>I1</a:t>
              </a:r>
            </a:p>
          </p:txBody>
        </p:sp>
        <p:sp>
          <p:nvSpPr>
            <p:cNvPr id="787464" name="Line 8"/>
            <p:cNvSpPr>
              <a:spLocks noChangeShapeType="1"/>
            </p:cNvSpPr>
            <p:nvPr/>
          </p:nvSpPr>
          <p:spPr bwMode="auto">
            <a:xfrm>
              <a:off x="816" y="2793"/>
              <a:ext cx="39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65" name="Text Box 9"/>
            <p:cNvSpPr txBox="1">
              <a:spLocks noChangeArrowheads="1"/>
            </p:cNvSpPr>
            <p:nvPr/>
          </p:nvSpPr>
          <p:spPr bwMode="auto">
            <a:xfrm>
              <a:off x="4560" y="2794"/>
              <a:ext cx="547"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600" b="1">
                  <a:latin typeface="Comic Sans MS" panose="030F0702030302020204" pitchFamily="66" charset="0"/>
                  <a:ea typeface="宋体" panose="02010600030101010101" pitchFamily="2" charset="-122"/>
                </a:rPr>
                <a:t>cycles</a:t>
              </a:r>
            </a:p>
          </p:txBody>
        </p:sp>
        <p:sp>
          <p:nvSpPr>
            <p:cNvPr id="787466" name="Line 10"/>
            <p:cNvSpPr>
              <a:spLocks noChangeShapeType="1"/>
            </p:cNvSpPr>
            <p:nvPr/>
          </p:nvSpPr>
          <p:spPr bwMode="auto">
            <a:xfrm>
              <a:off x="90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67" name="Line 11"/>
            <p:cNvSpPr>
              <a:spLocks noChangeShapeType="1"/>
            </p:cNvSpPr>
            <p:nvPr/>
          </p:nvSpPr>
          <p:spPr bwMode="auto">
            <a:xfrm>
              <a:off x="116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68" name="Line 12"/>
            <p:cNvSpPr>
              <a:spLocks noChangeShapeType="1"/>
            </p:cNvSpPr>
            <p:nvPr/>
          </p:nvSpPr>
          <p:spPr bwMode="auto">
            <a:xfrm>
              <a:off x="142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69" name="Line 13"/>
            <p:cNvSpPr>
              <a:spLocks noChangeShapeType="1"/>
            </p:cNvSpPr>
            <p:nvPr/>
          </p:nvSpPr>
          <p:spPr bwMode="auto">
            <a:xfrm>
              <a:off x="168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70" name="Line 14"/>
            <p:cNvSpPr>
              <a:spLocks noChangeShapeType="1"/>
            </p:cNvSpPr>
            <p:nvPr/>
          </p:nvSpPr>
          <p:spPr bwMode="auto">
            <a:xfrm>
              <a:off x="194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71" name="Line 15"/>
            <p:cNvSpPr>
              <a:spLocks noChangeShapeType="1"/>
            </p:cNvSpPr>
            <p:nvPr/>
          </p:nvSpPr>
          <p:spPr bwMode="auto">
            <a:xfrm>
              <a:off x="220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72" name="Line 16"/>
            <p:cNvSpPr>
              <a:spLocks noChangeShapeType="1"/>
            </p:cNvSpPr>
            <p:nvPr/>
          </p:nvSpPr>
          <p:spPr bwMode="auto">
            <a:xfrm>
              <a:off x="246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73" name="Line 17"/>
            <p:cNvSpPr>
              <a:spLocks noChangeShapeType="1"/>
            </p:cNvSpPr>
            <p:nvPr/>
          </p:nvSpPr>
          <p:spPr bwMode="auto">
            <a:xfrm>
              <a:off x="272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74" name="Line 18"/>
            <p:cNvSpPr>
              <a:spLocks noChangeShapeType="1"/>
            </p:cNvSpPr>
            <p:nvPr/>
          </p:nvSpPr>
          <p:spPr bwMode="auto">
            <a:xfrm>
              <a:off x="298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75" name="Line 19"/>
            <p:cNvSpPr>
              <a:spLocks noChangeShapeType="1"/>
            </p:cNvSpPr>
            <p:nvPr/>
          </p:nvSpPr>
          <p:spPr bwMode="auto">
            <a:xfrm>
              <a:off x="324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76" name="Line 20"/>
            <p:cNvSpPr>
              <a:spLocks noChangeShapeType="1"/>
            </p:cNvSpPr>
            <p:nvPr/>
          </p:nvSpPr>
          <p:spPr bwMode="auto">
            <a:xfrm>
              <a:off x="350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77" name="Line 21"/>
            <p:cNvSpPr>
              <a:spLocks noChangeShapeType="1"/>
            </p:cNvSpPr>
            <p:nvPr/>
          </p:nvSpPr>
          <p:spPr bwMode="auto">
            <a:xfrm>
              <a:off x="376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78" name="Line 22"/>
            <p:cNvSpPr>
              <a:spLocks noChangeShapeType="1"/>
            </p:cNvSpPr>
            <p:nvPr/>
          </p:nvSpPr>
          <p:spPr bwMode="auto">
            <a:xfrm>
              <a:off x="402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79" name="Line 23"/>
            <p:cNvSpPr>
              <a:spLocks noChangeShapeType="1"/>
            </p:cNvSpPr>
            <p:nvPr/>
          </p:nvSpPr>
          <p:spPr bwMode="auto">
            <a:xfrm>
              <a:off x="428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80" name="Line 24"/>
            <p:cNvSpPr>
              <a:spLocks noChangeShapeType="1"/>
            </p:cNvSpPr>
            <p:nvPr/>
          </p:nvSpPr>
          <p:spPr bwMode="auto">
            <a:xfrm>
              <a:off x="4542" y="2765"/>
              <a:ext cx="0" cy="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81" name="Text Box 25"/>
            <p:cNvSpPr txBox="1">
              <a:spLocks noChangeArrowheads="1"/>
            </p:cNvSpPr>
            <p:nvPr/>
          </p:nvSpPr>
          <p:spPr bwMode="auto">
            <a:xfrm>
              <a:off x="1161" y="2477"/>
              <a:ext cx="1037" cy="23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b="1">
                  <a:latin typeface="Comic Sans MS" panose="030F0702030302020204" pitchFamily="66" charset="0"/>
                  <a:ea typeface="宋体" panose="02010600030101010101" pitchFamily="2" charset="-122"/>
                </a:rPr>
                <a:t>I2</a:t>
              </a:r>
            </a:p>
          </p:txBody>
        </p:sp>
        <p:sp>
          <p:nvSpPr>
            <p:cNvPr id="787482" name="Text Box 26"/>
            <p:cNvSpPr txBox="1">
              <a:spLocks noChangeArrowheads="1"/>
            </p:cNvSpPr>
            <p:nvPr/>
          </p:nvSpPr>
          <p:spPr bwMode="auto">
            <a:xfrm>
              <a:off x="2198" y="2477"/>
              <a:ext cx="519" cy="23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b="1">
                  <a:latin typeface="Comic Sans MS" panose="030F0702030302020204" pitchFamily="66" charset="0"/>
                  <a:ea typeface="宋体" panose="02010600030101010101" pitchFamily="2" charset="-122"/>
                </a:rPr>
                <a:t>I3</a:t>
              </a:r>
            </a:p>
          </p:txBody>
        </p:sp>
        <p:sp>
          <p:nvSpPr>
            <p:cNvPr id="787483" name="Text Box 27"/>
            <p:cNvSpPr txBox="1">
              <a:spLocks noChangeArrowheads="1"/>
            </p:cNvSpPr>
            <p:nvPr/>
          </p:nvSpPr>
          <p:spPr bwMode="auto">
            <a:xfrm>
              <a:off x="3235" y="2477"/>
              <a:ext cx="519" cy="23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b="1">
                  <a:latin typeface="Comic Sans MS" panose="030F0702030302020204" pitchFamily="66" charset="0"/>
                  <a:ea typeface="宋体" panose="02010600030101010101" pitchFamily="2" charset="-122"/>
                </a:rPr>
                <a:t>I6</a:t>
              </a:r>
            </a:p>
          </p:txBody>
        </p:sp>
        <p:sp>
          <p:nvSpPr>
            <p:cNvPr id="787484" name="Text Box 28"/>
            <p:cNvSpPr txBox="1">
              <a:spLocks noChangeArrowheads="1"/>
            </p:cNvSpPr>
            <p:nvPr/>
          </p:nvSpPr>
          <p:spPr bwMode="auto">
            <a:xfrm>
              <a:off x="2717" y="2477"/>
              <a:ext cx="260" cy="23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b="1">
                  <a:latin typeface="Comic Sans MS" panose="030F0702030302020204" pitchFamily="66" charset="0"/>
                  <a:ea typeface="宋体" panose="02010600030101010101" pitchFamily="2" charset="-122"/>
                </a:rPr>
                <a:t>I4</a:t>
              </a:r>
            </a:p>
          </p:txBody>
        </p:sp>
        <p:sp>
          <p:nvSpPr>
            <p:cNvPr id="787485" name="Text Box 29"/>
            <p:cNvSpPr txBox="1">
              <a:spLocks noChangeArrowheads="1"/>
            </p:cNvSpPr>
            <p:nvPr/>
          </p:nvSpPr>
          <p:spPr bwMode="auto">
            <a:xfrm>
              <a:off x="2976" y="2477"/>
              <a:ext cx="260" cy="23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b="1">
                  <a:latin typeface="Comic Sans MS" panose="030F0702030302020204" pitchFamily="66" charset="0"/>
                  <a:ea typeface="宋体" panose="02010600030101010101" pitchFamily="2" charset="-122"/>
                </a:rPr>
                <a:t>I5</a:t>
              </a:r>
            </a:p>
          </p:txBody>
        </p:sp>
        <p:sp>
          <p:nvSpPr>
            <p:cNvPr id="787486" name="Text Box 30"/>
            <p:cNvSpPr txBox="1">
              <a:spLocks noChangeArrowheads="1"/>
            </p:cNvSpPr>
            <p:nvPr/>
          </p:nvSpPr>
          <p:spPr bwMode="auto">
            <a:xfrm>
              <a:off x="3754" y="2477"/>
              <a:ext cx="777" cy="23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b="1">
                  <a:latin typeface="Comic Sans MS" panose="030F0702030302020204" pitchFamily="66" charset="0"/>
                  <a:ea typeface="宋体" panose="02010600030101010101" pitchFamily="2" charset="-122"/>
                </a:rPr>
                <a:t>I7</a:t>
              </a:r>
            </a:p>
          </p:txBody>
        </p:sp>
        <p:sp>
          <p:nvSpPr>
            <p:cNvPr id="787487" name="Text Box 31"/>
            <p:cNvSpPr txBox="1">
              <a:spLocks noChangeArrowheads="1"/>
            </p:cNvSpPr>
            <p:nvPr/>
          </p:nvSpPr>
          <p:spPr bwMode="auto">
            <a:xfrm>
              <a:off x="1162"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2</a:t>
              </a:r>
            </a:p>
          </p:txBody>
        </p:sp>
        <p:sp>
          <p:nvSpPr>
            <p:cNvPr id="787488" name="Text Box 32"/>
            <p:cNvSpPr txBox="1">
              <a:spLocks noChangeArrowheads="1"/>
            </p:cNvSpPr>
            <p:nvPr/>
          </p:nvSpPr>
          <p:spPr bwMode="auto">
            <a:xfrm>
              <a:off x="1420"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3</a:t>
              </a:r>
            </a:p>
          </p:txBody>
        </p:sp>
        <p:sp>
          <p:nvSpPr>
            <p:cNvPr id="787489" name="Text Box 33"/>
            <p:cNvSpPr txBox="1">
              <a:spLocks noChangeArrowheads="1"/>
            </p:cNvSpPr>
            <p:nvPr/>
          </p:nvSpPr>
          <p:spPr bwMode="auto">
            <a:xfrm>
              <a:off x="1678"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4</a:t>
              </a:r>
            </a:p>
          </p:txBody>
        </p:sp>
        <p:sp>
          <p:nvSpPr>
            <p:cNvPr id="787490" name="Text Box 34"/>
            <p:cNvSpPr txBox="1">
              <a:spLocks noChangeArrowheads="1"/>
            </p:cNvSpPr>
            <p:nvPr/>
          </p:nvSpPr>
          <p:spPr bwMode="auto">
            <a:xfrm>
              <a:off x="1936"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5</a:t>
              </a:r>
            </a:p>
          </p:txBody>
        </p:sp>
        <p:sp>
          <p:nvSpPr>
            <p:cNvPr id="787491" name="Text Box 35"/>
            <p:cNvSpPr txBox="1">
              <a:spLocks noChangeArrowheads="1"/>
            </p:cNvSpPr>
            <p:nvPr/>
          </p:nvSpPr>
          <p:spPr bwMode="auto">
            <a:xfrm>
              <a:off x="2198"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6</a:t>
              </a:r>
            </a:p>
          </p:txBody>
        </p:sp>
        <p:sp>
          <p:nvSpPr>
            <p:cNvPr id="787492" name="Text Box 36"/>
            <p:cNvSpPr txBox="1">
              <a:spLocks noChangeArrowheads="1"/>
            </p:cNvSpPr>
            <p:nvPr/>
          </p:nvSpPr>
          <p:spPr bwMode="auto">
            <a:xfrm>
              <a:off x="2457"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7</a:t>
              </a:r>
            </a:p>
          </p:txBody>
        </p:sp>
        <p:sp>
          <p:nvSpPr>
            <p:cNvPr id="787493" name="Text Box 37"/>
            <p:cNvSpPr txBox="1">
              <a:spLocks noChangeArrowheads="1"/>
            </p:cNvSpPr>
            <p:nvPr/>
          </p:nvSpPr>
          <p:spPr bwMode="auto">
            <a:xfrm>
              <a:off x="2716"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8</a:t>
              </a:r>
            </a:p>
          </p:txBody>
        </p:sp>
        <p:sp>
          <p:nvSpPr>
            <p:cNvPr id="787494" name="Text Box 38"/>
            <p:cNvSpPr txBox="1">
              <a:spLocks noChangeArrowheads="1"/>
            </p:cNvSpPr>
            <p:nvPr/>
          </p:nvSpPr>
          <p:spPr bwMode="auto">
            <a:xfrm>
              <a:off x="2975"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9</a:t>
              </a:r>
            </a:p>
          </p:txBody>
        </p:sp>
        <p:sp>
          <p:nvSpPr>
            <p:cNvPr id="787495" name="Text Box 39"/>
            <p:cNvSpPr txBox="1">
              <a:spLocks noChangeArrowheads="1"/>
            </p:cNvSpPr>
            <p:nvPr/>
          </p:nvSpPr>
          <p:spPr bwMode="auto">
            <a:xfrm>
              <a:off x="3234"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10</a:t>
              </a:r>
            </a:p>
          </p:txBody>
        </p:sp>
        <p:sp>
          <p:nvSpPr>
            <p:cNvPr id="787496" name="Text Box 40"/>
            <p:cNvSpPr txBox="1">
              <a:spLocks noChangeArrowheads="1"/>
            </p:cNvSpPr>
            <p:nvPr/>
          </p:nvSpPr>
          <p:spPr bwMode="auto">
            <a:xfrm>
              <a:off x="3494"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11</a:t>
              </a:r>
            </a:p>
          </p:txBody>
        </p:sp>
        <p:sp>
          <p:nvSpPr>
            <p:cNvPr id="787497" name="Text Box 41"/>
            <p:cNvSpPr txBox="1">
              <a:spLocks noChangeArrowheads="1"/>
            </p:cNvSpPr>
            <p:nvPr/>
          </p:nvSpPr>
          <p:spPr bwMode="auto">
            <a:xfrm>
              <a:off x="3753"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12</a:t>
              </a:r>
            </a:p>
          </p:txBody>
        </p:sp>
        <p:sp>
          <p:nvSpPr>
            <p:cNvPr id="787498" name="Text Box 42"/>
            <p:cNvSpPr txBox="1">
              <a:spLocks noChangeArrowheads="1"/>
            </p:cNvSpPr>
            <p:nvPr/>
          </p:nvSpPr>
          <p:spPr bwMode="auto">
            <a:xfrm>
              <a:off x="4013"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13</a:t>
              </a:r>
            </a:p>
          </p:txBody>
        </p:sp>
        <p:sp>
          <p:nvSpPr>
            <p:cNvPr id="787499" name="Text Box 43"/>
            <p:cNvSpPr txBox="1">
              <a:spLocks noChangeArrowheads="1"/>
            </p:cNvSpPr>
            <p:nvPr/>
          </p:nvSpPr>
          <p:spPr bwMode="auto">
            <a:xfrm>
              <a:off x="4284" y="2822"/>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b="1">
                  <a:latin typeface="Comic Sans MS" panose="030F0702030302020204" pitchFamily="66" charset="0"/>
                  <a:ea typeface="宋体" panose="02010600030101010101" pitchFamily="2" charset="-122"/>
                </a:rPr>
                <a:t>14</a:t>
              </a:r>
            </a:p>
          </p:txBody>
        </p:sp>
      </p:grpSp>
      <p:sp>
        <p:nvSpPr>
          <p:cNvPr id="787500" name="Text Box 44"/>
          <p:cNvSpPr txBox="1">
            <a:spLocks noChangeArrowheads="1"/>
          </p:cNvSpPr>
          <p:nvPr/>
        </p:nvSpPr>
        <p:spPr bwMode="auto">
          <a:xfrm>
            <a:off x="6600894" y="4317988"/>
            <a:ext cx="7588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2400">
                <a:solidFill>
                  <a:srgbClr val="FF0000"/>
                </a:solidFill>
                <a:latin typeface="Comic Sans MS" panose="030F0702030302020204" pitchFamily="66" charset="0"/>
                <a:ea typeface="宋体" panose="02010600030101010101" pitchFamily="2" charset="-122"/>
              </a:rPr>
              <a:t>CPI =</a:t>
            </a:r>
          </a:p>
        </p:txBody>
      </p:sp>
      <p:sp>
        <p:nvSpPr>
          <p:cNvPr id="787501" name="Text Box 45"/>
          <p:cNvSpPr txBox="1">
            <a:spLocks noChangeArrowheads="1"/>
          </p:cNvSpPr>
          <p:nvPr/>
        </p:nvSpPr>
        <p:spPr bwMode="auto">
          <a:xfrm>
            <a:off x="7375594" y="4317988"/>
            <a:ext cx="13096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2400">
                <a:solidFill>
                  <a:srgbClr val="FF0000"/>
                </a:solidFill>
                <a:latin typeface="Comic Sans MS" panose="030F0702030302020204" pitchFamily="66" charset="0"/>
                <a:ea typeface="宋体" panose="02010600030101010101" pitchFamily="2" charset="-122"/>
              </a:rPr>
              <a:t>14/7 = 2</a:t>
            </a:r>
          </a:p>
        </p:txBody>
      </p:sp>
    </p:spTree>
    <p:custDataLst>
      <p:tags r:id="rId1"/>
    </p:custDataLst>
    <p:extLst>
      <p:ext uri="{BB962C8B-B14F-4D97-AF65-F5344CB8AC3E}">
        <p14:creationId xmlns:p14="http://schemas.microsoft.com/office/powerpoint/2010/main" val="124823657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7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50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ChangeArrowheads="1"/>
          </p:cNvSpPr>
          <p:nvPr/>
        </p:nvSpPr>
        <p:spPr bwMode="auto">
          <a:xfrm>
            <a:off x="225425" y="312738"/>
            <a:ext cx="3544888"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507" name="Rectangle 3"/>
          <p:cNvSpPr>
            <a:spLocks noGrp="1" noChangeArrowheads="1"/>
          </p:cNvSpPr>
          <p:nvPr>
            <p:ph type="body" idx="1"/>
          </p:nvPr>
        </p:nvSpPr>
        <p:spPr>
          <a:xfrm>
            <a:off x="457200" y="1295456"/>
            <a:ext cx="8229600" cy="4525963"/>
          </a:xfrm>
          <a:noFill/>
          <a:ln/>
        </p:spPr>
        <p:txBody>
          <a:bodyPr lIns="90488" tIns="44450" rIns="90488" bIns="44450"/>
          <a:lstStyle/>
          <a:p>
            <a:pPr>
              <a:spcBef>
                <a:spcPct val="50000"/>
              </a:spcBef>
            </a:pPr>
            <a:r>
              <a:rPr lang="en-US" altLang="zh-CN" sz="2400" dirty="0" smtClean="0">
                <a:ea typeface="宋体" panose="02010600030101010101" pitchFamily="2" charset="-122"/>
              </a:rPr>
              <a:t>We </a:t>
            </a:r>
            <a:r>
              <a:rPr lang="en-US" altLang="zh-CN" sz="2400" dirty="0">
                <a:ea typeface="宋体" panose="02010600030101010101" pitchFamily="2" charset="-122"/>
              </a:rPr>
              <a:t>can relate CPU clock cycles to instruction count</a:t>
            </a:r>
          </a:p>
          <a:p>
            <a:pPr>
              <a:spcBef>
                <a:spcPct val="50000"/>
              </a:spcBef>
            </a:pPr>
            <a:endParaRPr lang="en-US" altLang="zh-CN" sz="2400" dirty="0">
              <a:ea typeface="宋体" panose="02010600030101010101" pitchFamily="2" charset="-122"/>
            </a:endParaRPr>
          </a:p>
          <a:p>
            <a:pPr>
              <a:spcBef>
                <a:spcPct val="50000"/>
              </a:spcBef>
            </a:pPr>
            <a:endParaRPr lang="en-US" altLang="zh-CN" sz="2400" dirty="0">
              <a:ea typeface="宋体" panose="02010600030101010101" pitchFamily="2" charset="-122"/>
            </a:endParaRPr>
          </a:p>
          <a:p>
            <a:pPr>
              <a:spcBef>
                <a:spcPct val="50000"/>
              </a:spcBef>
            </a:pPr>
            <a:r>
              <a:rPr lang="en-US" altLang="zh-CN" sz="2400" dirty="0">
                <a:ea typeface="宋体" panose="02010600030101010101" pitchFamily="2" charset="-122"/>
              </a:rPr>
              <a:t>Performance Equation: (related to instruction count)</a:t>
            </a:r>
          </a:p>
        </p:txBody>
      </p:sp>
      <p:sp>
        <p:nvSpPr>
          <p:cNvPr id="789508" name="Rectangle 4"/>
          <p:cNvSpPr>
            <a:spLocks noGrp="1" noChangeArrowheads="1"/>
          </p:cNvSpPr>
          <p:nvPr>
            <p:ph type="title"/>
          </p:nvPr>
        </p:nvSpPr>
        <p:spPr>
          <a:xfrm>
            <a:off x="457200" y="152456"/>
            <a:ext cx="8229600" cy="1143000"/>
          </a:xfrm>
        </p:spPr>
        <p:txBody>
          <a:bodyPr/>
          <a:lstStyle/>
          <a:p>
            <a:r>
              <a:rPr lang="en-US" altLang="zh-CN" sz="3600" dirty="0">
                <a:ea typeface="宋体" panose="02010600030101010101" pitchFamily="2" charset="-122"/>
              </a:rPr>
              <a:t>Performance Equation</a:t>
            </a:r>
          </a:p>
        </p:txBody>
      </p:sp>
      <p:sp>
        <p:nvSpPr>
          <p:cNvPr id="789509" name="Text Box 5"/>
          <p:cNvSpPr txBox="1">
            <a:spLocks noChangeArrowheads="1"/>
          </p:cNvSpPr>
          <p:nvPr/>
        </p:nvSpPr>
        <p:spPr bwMode="auto">
          <a:xfrm>
            <a:off x="1080871" y="1915219"/>
            <a:ext cx="7091363" cy="685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algn="ctr" eaLnBrk="0" hangingPunct="0">
              <a:spcBef>
                <a:spcPct val="50000"/>
              </a:spcBef>
            </a:pPr>
            <a:r>
              <a:rPr lang="en-US" altLang="zh-CN" sz="2000">
                <a:ea typeface="宋体" panose="02010600030101010101" pitchFamily="2" charset="-122"/>
              </a:rPr>
              <a:t> </a:t>
            </a:r>
            <a:r>
              <a:rPr lang="en-US" altLang="zh-CN" sz="2400">
                <a:ea typeface="宋体" panose="02010600030101010101" pitchFamily="2" charset="-122"/>
              </a:rPr>
              <a:t>CPU cycles  =  Instruction Count × CPI</a:t>
            </a:r>
          </a:p>
        </p:txBody>
      </p:sp>
      <mc:AlternateContent xmlns:mc="http://schemas.openxmlformats.org/markup-compatibility/2006" xmlns:a14="http://schemas.microsoft.com/office/drawing/2010/main">
        <mc:Choice Requires="a14">
          <p:sp>
            <p:nvSpPr>
              <p:cNvPr id="789510" name="Text Box 6"/>
              <p:cNvSpPr txBox="1">
                <a:spLocks noChangeArrowheads="1"/>
              </p:cNvSpPr>
              <p:nvPr/>
            </p:nvSpPr>
            <p:spPr bwMode="auto">
              <a:xfrm>
                <a:off x="762100" y="3774918"/>
                <a:ext cx="7452950" cy="2168615"/>
              </a:xfrm>
              <a:prstGeom prst="rect">
                <a:avLst/>
              </a:prstGeom>
              <a:noFill/>
              <a:ln w="38100">
                <a:solidFill>
                  <a:srgbClr val="FF0000"/>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tIns="0" bIns="0" anchor="ctr"/>
              <a:lstStyle/>
              <a:p>
                <a:pPr eaLnBrk="0" hangingPunct="0">
                  <a:spcBef>
                    <a:spcPct val="50000"/>
                  </a:spcBef>
                </a:pPr>
                <a:r>
                  <a:rPr lang="en-US" altLang="zh-CN" sz="2000" dirty="0" smtClean="0">
                    <a:ea typeface="宋体" panose="02010600030101010101" pitchFamily="2" charset="-122"/>
                  </a:rPr>
                  <a:t>   </a:t>
                </a:r>
                <a:r>
                  <a:rPr lang="en-US" altLang="zh-CN" sz="2000" dirty="0" smtClean="0"/>
                  <a:t>CPU </a:t>
                </a:r>
                <a:r>
                  <a:rPr lang="en-US" altLang="zh-CN" sz="2400" dirty="0" smtClean="0">
                    <a:ea typeface="宋体" panose="02010600030101010101" pitchFamily="2" charset="-122"/>
                  </a:rPr>
                  <a:t>Time  </a:t>
                </a:r>
                <a:r>
                  <a:rPr lang="en-US" altLang="zh-CN" sz="2400" dirty="0">
                    <a:ea typeface="宋体" panose="02010600030101010101" pitchFamily="2" charset="-122"/>
                  </a:rPr>
                  <a:t>= </a:t>
                </a:r>
                <a:r>
                  <a:rPr lang="en-US" altLang="zh-CN" sz="2400" dirty="0"/>
                  <a:t>CPU cycles × cycle time</a:t>
                </a:r>
              </a:p>
              <a:p>
                <a:pPr algn="ctr" eaLnBrk="0" hangingPunct="0">
                  <a:spcBef>
                    <a:spcPct val="50000"/>
                  </a:spcBef>
                </a:pPr>
                <a:r>
                  <a:rPr lang="en-US" altLang="zh-CN" sz="2400" dirty="0" smtClean="0">
                    <a:ea typeface="宋体" panose="02010600030101010101" pitchFamily="2" charset="-122"/>
                  </a:rPr>
                  <a:t>                  =  Instruction </a:t>
                </a:r>
                <a:r>
                  <a:rPr lang="en-US" altLang="zh-CN" sz="2400" dirty="0">
                    <a:ea typeface="宋体" panose="02010600030101010101" pitchFamily="2" charset="-122"/>
                  </a:rPr>
                  <a:t>Count × CPI × cycle </a:t>
                </a:r>
                <a:r>
                  <a:rPr lang="en-US" altLang="zh-CN" sz="2400" dirty="0" smtClean="0">
                    <a:ea typeface="宋体" panose="02010600030101010101" pitchFamily="2" charset="-122"/>
                  </a:rPr>
                  <a:t>time</a:t>
                </a:r>
              </a:p>
              <a:p>
                <a:pPr eaLnBrk="0" hangingPunct="0">
                  <a:spcBef>
                    <a:spcPct val="50000"/>
                  </a:spcBef>
                </a:pPr>
                <a:r>
                  <a:rPr lang="en-US" altLang="zh-CN" sz="2400" dirty="0" smtClean="0"/>
                  <a:t>                    =  </a:t>
                </a:r>
                <a14:m>
                  <m:oMath xmlns:m="http://schemas.openxmlformats.org/officeDocument/2006/math">
                    <m:f>
                      <m:fPr>
                        <m:ctrlPr>
                          <a:rPr lang="en-US" altLang="zh-CN" sz="2400" i="1" dirty="0" smtClean="0">
                            <a:latin typeface="Cambria Math" panose="02040503050406030204" pitchFamily="18" charset="0"/>
                          </a:rPr>
                        </m:ctrlPr>
                      </m:fPr>
                      <m:num>
                        <m:r>
                          <m:rPr>
                            <m:nor/>
                          </m:rPr>
                          <a:rPr lang="en-US" altLang="zh-CN" sz="2400" i="0" dirty="0">
                            <a:latin typeface="Arial Unicode MS" panose="020B0604020202020204" pitchFamily="34" charset="-122"/>
                            <a:ea typeface="Arial Unicode MS" panose="020B0604020202020204" pitchFamily="34" charset="-122"/>
                            <a:cs typeface="Arial Unicode MS" panose="020B0604020202020204" pitchFamily="34" charset="-122"/>
                          </a:rPr>
                          <m:t>Instruction</m:t>
                        </m:r>
                        <m:r>
                          <m:rPr>
                            <m:nor/>
                          </m:rPr>
                          <a:rPr lang="en-US" altLang="zh-CN" sz="2400" i="0" dirty="0">
                            <a:latin typeface="Arial Unicode MS" panose="020B0604020202020204" pitchFamily="34" charset="-122"/>
                            <a:ea typeface="Arial Unicode MS" panose="020B0604020202020204" pitchFamily="34" charset="-122"/>
                            <a:cs typeface="Arial Unicode MS" panose="020B0604020202020204" pitchFamily="34" charset="-122"/>
                          </a:rPr>
                          <m:t> </m:t>
                        </m:r>
                        <m:r>
                          <m:rPr>
                            <m:nor/>
                          </m:rPr>
                          <a:rPr lang="en-US" altLang="zh-CN" sz="2400" i="0" dirty="0">
                            <a:latin typeface="Arial Unicode MS" panose="020B0604020202020204" pitchFamily="34" charset="-122"/>
                            <a:ea typeface="Arial Unicode MS" panose="020B0604020202020204" pitchFamily="34" charset="-122"/>
                            <a:cs typeface="Arial Unicode MS" panose="020B0604020202020204" pitchFamily="34" charset="-122"/>
                          </a:rPr>
                          <m:t>Count</m:t>
                        </m:r>
                        <m:r>
                          <m:rPr>
                            <m:nor/>
                          </m:rPr>
                          <a:rPr lang="en-US" altLang="zh-CN" sz="2400" i="0" dirty="0">
                            <a:latin typeface="Arial Unicode MS" panose="020B0604020202020204" pitchFamily="34" charset="-122"/>
                            <a:ea typeface="Arial Unicode MS" panose="020B0604020202020204" pitchFamily="34" charset="-122"/>
                            <a:cs typeface="Arial Unicode MS" panose="020B0604020202020204" pitchFamily="34" charset="-122"/>
                          </a:rPr>
                          <m:t> × </m:t>
                        </m:r>
                        <m:r>
                          <m:rPr>
                            <m:nor/>
                          </m:rPr>
                          <a:rPr lang="en-US" altLang="zh-CN" sz="2400" i="0" dirty="0">
                            <a:latin typeface="Arial Unicode MS" panose="020B0604020202020204" pitchFamily="34" charset="-122"/>
                            <a:ea typeface="Arial Unicode MS" panose="020B0604020202020204" pitchFamily="34" charset="-122"/>
                            <a:cs typeface="Arial Unicode MS" panose="020B0604020202020204" pitchFamily="34" charset="-122"/>
                          </a:rPr>
                          <m:t>CPI</m:t>
                        </m:r>
                      </m:num>
                      <m:den>
                        <m:r>
                          <m:rPr>
                            <m:nor/>
                          </m:rPr>
                          <a:rPr lang="en-US" altLang="zh-CN" sz="2400" b="0" i="0" dirty="0" smtClean="0">
                            <a:latin typeface="Arial Unicode MS" panose="020B0604020202020204" pitchFamily="34" charset="-122"/>
                            <a:ea typeface="Arial Unicode MS" panose="020B0604020202020204" pitchFamily="34" charset="-122"/>
                            <a:cs typeface="Arial Unicode MS" panose="020B0604020202020204" pitchFamily="34" charset="-122"/>
                          </a:rPr>
                          <m:t>Clock</m:t>
                        </m:r>
                        <m:r>
                          <m:rPr>
                            <m:nor/>
                          </m:rPr>
                          <a:rPr lang="en-US" altLang="zh-CN" sz="2400" b="0" i="0" dirty="0" smtClean="0">
                            <a:latin typeface="Arial Unicode MS" panose="020B0604020202020204" pitchFamily="34" charset="-122"/>
                            <a:ea typeface="Arial Unicode MS" panose="020B0604020202020204" pitchFamily="34" charset="-122"/>
                            <a:cs typeface="Arial Unicode MS" panose="020B0604020202020204" pitchFamily="34" charset="-122"/>
                          </a:rPr>
                          <m:t> </m:t>
                        </m:r>
                        <m:r>
                          <m:rPr>
                            <m:nor/>
                          </m:rPr>
                          <a:rPr lang="en-US" altLang="zh-CN" sz="2400" b="0" i="0" dirty="0" smtClean="0">
                            <a:latin typeface="Arial Unicode MS" panose="020B0604020202020204" pitchFamily="34" charset="-122"/>
                            <a:ea typeface="Arial Unicode MS" panose="020B0604020202020204" pitchFamily="34" charset="-122"/>
                            <a:cs typeface="Arial Unicode MS" panose="020B0604020202020204" pitchFamily="34" charset="-122"/>
                          </a:rPr>
                          <m:t>Frequency</m:t>
                        </m:r>
                      </m:den>
                    </m:f>
                  </m:oMath>
                </a14:m>
                <a:endPar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mc:Choice>
        <mc:Fallback xmlns="">
          <p:sp>
            <p:nvSpPr>
              <p:cNvPr id="789510" name="Text Box 6"/>
              <p:cNvSpPr txBox="1">
                <a:spLocks noRot="1" noChangeAspect="1" noMove="1" noResize="1" noEditPoints="1" noAdjustHandles="1" noChangeArrowheads="1" noChangeShapeType="1" noTextEdit="1"/>
              </p:cNvSpPr>
              <p:nvPr/>
            </p:nvSpPr>
            <p:spPr bwMode="auto">
              <a:xfrm>
                <a:off x="762100" y="3774918"/>
                <a:ext cx="7452950" cy="2168615"/>
              </a:xfrm>
              <a:prstGeom prst="rect">
                <a:avLst/>
              </a:prstGeom>
              <a:blipFill rotWithShape="0">
                <a:blip r:embed="rId4"/>
                <a:stretch>
                  <a:fillRect/>
                </a:stretch>
              </a:blip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888799550"/>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ChangeArrowheads="1"/>
          </p:cNvSpPr>
          <p:nvPr/>
        </p:nvSpPr>
        <p:spPr bwMode="auto">
          <a:xfrm>
            <a:off x="225425" y="312738"/>
            <a:ext cx="367030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3603" name="Rectangle 3"/>
          <p:cNvSpPr>
            <a:spLocks noGrp="1" noChangeArrowheads="1"/>
          </p:cNvSpPr>
          <p:nvPr>
            <p:ph type="body" idx="1"/>
          </p:nvPr>
        </p:nvSpPr>
        <p:spPr>
          <a:noFill/>
          <a:ln/>
        </p:spPr>
        <p:txBody>
          <a:bodyPr lIns="90488" tIns="44450" rIns="90488" bIns="44450"/>
          <a:lstStyle/>
          <a:p>
            <a:r>
              <a:rPr lang="en-US" altLang="zh-CN" sz="2400" dirty="0">
                <a:ea typeface="宋体" panose="02010600030101010101" pitchFamily="2" charset="-122"/>
              </a:rPr>
              <a:t>Suppose we have two implementations of the same ISA</a:t>
            </a:r>
          </a:p>
          <a:p>
            <a:r>
              <a:rPr lang="en-US" altLang="zh-CN" sz="2400" dirty="0">
                <a:ea typeface="宋体" panose="02010600030101010101" pitchFamily="2" charset="-122"/>
              </a:rPr>
              <a:t>For a given program</a:t>
            </a:r>
          </a:p>
          <a:p>
            <a:pPr lvl="1"/>
            <a:r>
              <a:rPr lang="en-US" altLang="zh-CN" sz="2000" dirty="0">
                <a:ea typeface="宋体" panose="02010600030101010101" pitchFamily="2" charset="-122"/>
              </a:rPr>
              <a:t>Machine A has a clock cycle time of 250 </a:t>
            </a:r>
            <a:r>
              <a:rPr lang="en-US" altLang="zh-CN" sz="2000" dirty="0" err="1">
                <a:ea typeface="宋体" panose="02010600030101010101" pitchFamily="2" charset="-122"/>
              </a:rPr>
              <a:t>ps</a:t>
            </a:r>
            <a:r>
              <a:rPr lang="en-US" altLang="zh-CN" sz="2000" dirty="0">
                <a:ea typeface="宋体" panose="02010600030101010101" pitchFamily="2" charset="-122"/>
              </a:rPr>
              <a:t> and a CPI of 2.0</a:t>
            </a:r>
          </a:p>
          <a:p>
            <a:pPr lvl="1"/>
            <a:r>
              <a:rPr lang="en-US" altLang="zh-CN" sz="2000" dirty="0">
                <a:ea typeface="宋体" panose="02010600030101010101" pitchFamily="2" charset="-122"/>
              </a:rPr>
              <a:t>Machine B has a clock cycle time of 500 </a:t>
            </a:r>
            <a:r>
              <a:rPr lang="en-US" altLang="zh-CN" sz="2000" dirty="0" err="1">
                <a:ea typeface="宋体" panose="02010600030101010101" pitchFamily="2" charset="-122"/>
              </a:rPr>
              <a:t>ps</a:t>
            </a:r>
            <a:r>
              <a:rPr lang="en-US" altLang="zh-CN" sz="2000" dirty="0">
                <a:ea typeface="宋体" panose="02010600030101010101" pitchFamily="2" charset="-122"/>
              </a:rPr>
              <a:t> and a CPI of 1.2</a:t>
            </a:r>
          </a:p>
          <a:p>
            <a:pPr lvl="1"/>
            <a:r>
              <a:rPr lang="en-US" altLang="zh-CN" sz="2000" dirty="0">
                <a:solidFill>
                  <a:srgbClr val="FF0000"/>
                </a:solidFill>
                <a:ea typeface="宋体" panose="02010600030101010101" pitchFamily="2" charset="-122"/>
              </a:rPr>
              <a:t>Which machine is faster for this program, and by how much?</a:t>
            </a:r>
          </a:p>
          <a:p>
            <a:pPr>
              <a:spcBef>
                <a:spcPct val="80000"/>
              </a:spcBef>
            </a:pPr>
            <a:r>
              <a:rPr lang="en-US" altLang="zh-CN" sz="2400" dirty="0">
                <a:solidFill>
                  <a:srgbClr val="000099"/>
                </a:solidFill>
                <a:ea typeface="宋体" panose="02010600030101010101" pitchFamily="2" charset="-122"/>
              </a:rPr>
              <a:t>Solution:</a:t>
            </a:r>
          </a:p>
          <a:p>
            <a:pPr lvl="1"/>
            <a:r>
              <a:rPr lang="en-US" altLang="zh-CN" sz="2000" dirty="0">
                <a:solidFill>
                  <a:srgbClr val="000099"/>
                </a:solidFill>
                <a:ea typeface="宋体" panose="02010600030101010101" pitchFamily="2" charset="-122"/>
              </a:rPr>
              <a:t>Both computer execute same count of instructions = </a:t>
            </a:r>
            <a:r>
              <a:rPr lang="en-US" altLang="zh-CN" sz="2000" dirty="0" smtClean="0">
                <a:solidFill>
                  <a:srgbClr val="000099"/>
                </a:solidFill>
                <a:ea typeface="宋体" panose="02010600030101010101" pitchFamily="2" charset="-122"/>
              </a:rPr>
              <a:t>n</a:t>
            </a:r>
            <a:endParaRPr lang="en-US" altLang="zh-CN" sz="2000" dirty="0">
              <a:solidFill>
                <a:srgbClr val="000099"/>
              </a:solidFill>
              <a:ea typeface="宋体" panose="02010600030101010101" pitchFamily="2" charset="-122"/>
            </a:endParaRPr>
          </a:p>
          <a:p>
            <a:pPr lvl="1"/>
            <a:r>
              <a:rPr lang="en-US" altLang="zh-CN" sz="2000" dirty="0">
                <a:solidFill>
                  <a:srgbClr val="000099"/>
                </a:solidFill>
                <a:ea typeface="宋体" panose="02010600030101010101" pitchFamily="2" charset="-122"/>
              </a:rPr>
              <a:t>CPU execution time (A) = </a:t>
            </a:r>
            <a:r>
              <a:rPr lang="en-US" altLang="zh-CN" sz="2000" dirty="0" smtClean="0">
                <a:solidFill>
                  <a:srgbClr val="000099"/>
                </a:solidFill>
                <a:ea typeface="宋体" panose="02010600030101010101" pitchFamily="2" charset="-122"/>
              </a:rPr>
              <a:t>n </a:t>
            </a:r>
            <a:r>
              <a:rPr lang="en-US" altLang="zh-CN" sz="2000" dirty="0">
                <a:solidFill>
                  <a:srgbClr val="000099"/>
                </a:solidFill>
                <a:ea typeface="宋体" panose="02010600030101010101" pitchFamily="2" charset="-122"/>
              </a:rPr>
              <a:t>× 2.0 × 250 </a:t>
            </a:r>
            <a:r>
              <a:rPr lang="en-US" altLang="zh-CN" sz="2000" dirty="0" err="1">
                <a:solidFill>
                  <a:srgbClr val="000099"/>
                </a:solidFill>
                <a:ea typeface="宋体" panose="02010600030101010101" pitchFamily="2" charset="-122"/>
              </a:rPr>
              <a:t>ps</a:t>
            </a:r>
            <a:r>
              <a:rPr lang="en-US" altLang="zh-CN" sz="2000" dirty="0">
                <a:solidFill>
                  <a:srgbClr val="000099"/>
                </a:solidFill>
                <a:ea typeface="宋体" panose="02010600030101010101" pitchFamily="2" charset="-122"/>
              </a:rPr>
              <a:t> = 500 × I </a:t>
            </a:r>
            <a:r>
              <a:rPr lang="en-US" altLang="zh-CN" sz="2000" dirty="0" err="1">
                <a:solidFill>
                  <a:srgbClr val="000099"/>
                </a:solidFill>
                <a:ea typeface="宋体" panose="02010600030101010101" pitchFamily="2" charset="-122"/>
              </a:rPr>
              <a:t>ps</a:t>
            </a:r>
            <a:endParaRPr lang="en-US" altLang="zh-CN" sz="2000" dirty="0">
              <a:solidFill>
                <a:srgbClr val="000099"/>
              </a:solidFill>
              <a:ea typeface="宋体" panose="02010600030101010101" pitchFamily="2" charset="-122"/>
            </a:endParaRPr>
          </a:p>
          <a:p>
            <a:pPr lvl="1"/>
            <a:r>
              <a:rPr lang="en-US" altLang="zh-CN" sz="2000" dirty="0">
                <a:solidFill>
                  <a:srgbClr val="000099"/>
                </a:solidFill>
                <a:ea typeface="宋体" panose="02010600030101010101" pitchFamily="2" charset="-122"/>
              </a:rPr>
              <a:t>CPU execution time (B) = </a:t>
            </a:r>
            <a:r>
              <a:rPr lang="en-US" altLang="zh-CN" sz="2000" dirty="0" smtClean="0">
                <a:solidFill>
                  <a:srgbClr val="000099"/>
                </a:solidFill>
                <a:ea typeface="宋体" panose="02010600030101010101" pitchFamily="2" charset="-122"/>
              </a:rPr>
              <a:t>n </a:t>
            </a:r>
            <a:r>
              <a:rPr lang="en-US" altLang="zh-CN" sz="2000" dirty="0">
                <a:solidFill>
                  <a:srgbClr val="000099"/>
                </a:solidFill>
                <a:ea typeface="宋体" panose="02010600030101010101" pitchFamily="2" charset="-122"/>
              </a:rPr>
              <a:t>× 1.2 × 500 </a:t>
            </a:r>
            <a:r>
              <a:rPr lang="en-US" altLang="zh-CN" sz="2000" dirty="0" err="1">
                <a:solidFill>
                  <a:srgbClr val="000099"/>
                </a:solidFill>
                <a:ea typeface="宋体" panose="02010600030101010101" pitchFamily="2" charset="-122"/>
              </a:rPr>
              <a:t>ps</a:t>
            </a:r>
            <a:r>
              <a:rPr lang="en-US" altLang="zh-CN" sz="2000" dirty="0">
                <a:solidFill>
                  <a:srgbClr val="000099"/>
                </a:solidFill>
                <a:ea typeface="宋体" panose="02010600030101010101" pitchFamily="2" charset="-122"/>
              </a:rPr>
              <a:t> = 600 × I </a:t>
            </a:r>
            <a:r>
              <a:rPr lang="en-US" altLang="zh-CN" sz="2000" dirty="0" err="1">
                <a:solidFill>
                  <a:srgbClr val="000099"/>
                </a:solidFill>
                <a:ea typeface="宋体" panose="02010600030101010101" pitchFamily="2" charset="-122"/>
              </a:rPr>
              <a:t>ps</a:t>
            </a:r>
            <a:endParaRPr lang="en-US" altLang="zh-CN" sz="2000" dirty="0">
              <a:solidFill>
                <a:srgbClr val="000099"/>
              </a:solidFill>
              <a:ea typeface="宋体" panose="02010600030101010101" pitchFamily="2" charset="-122"/>
            </a:endParaRPr>
          </a:p>
          <a:p>
            <a:pPr lvl="1">
              <a:spcBef>
                <a:spcPct val="130000"/>
              </a:spcBef>
            </a:pPr>
            <a:r>
              <a:rPr lang="en-US" altLang="zh-CN" sz="2000" dirty="0">
                <a:solidFill>
                  <a:srgbClr val="000099"/>
                </a:solidFill>
                <a:ea typeface="宋体" panose="02010600030101010101" pitchFamily="2" charset="-122"/>
              </a:rPr>
              <a:t>Computer A is faster than B by a factor =                = 1.2 </a:t>
            </a:r>
          </a:p>
        </p:txBody>
      </p:sp>
      <p:sp>
        <p:nvSpPr>
          <p:cNvPr id="793604" name="Rectangle 4"/>
          <p:cNvSpPr>
            <a:spLocks noGrp="1" noChangeArrowheads="1"/>
          </p:cNvSpPr>
          <p:nvPr>
            <p:ph type="title"/>
          </p:nvPr>
        </p:nvSpPr>
        <p:spPr>
          <a:xfrm>
            <a:off x="457200" y="68039"/>
            <a:ext cx="8229600" cy="1143000"/>
          </a:xfrm>
        </p:spPr>
        <p:txBody>
          <a:bodyPr/>
          <a:lstStyle/>
          <a:p>
            <a:r>
              <a:rPr lang="en-US" altLang="zh-CN" sz="3600" dirty="0">
                <a:ea typeface="宋体" panose="02010600030101010101" pitchFamily="2" charset="-122"/>
              </a:rPr>
              <a:t>Using the Performance Equation</a:t>
            </a:r>
          </a:p>
        </p:txBody>
      </p:sp>
      <p:grpSp>
        <p:nvGrpSpPr>
          <p:cNvPr id="793605" name="Group 5"/>
          <p:cNvGrpSpPr>
            <a:grpSpLocks/>
          </p:cNvGrpSpPr>
          <p:nvPr/>
        </p:nvGrpSpPr>
        <p:grpSpPr bwMode="auto">
          <a:xfrm>
            <a:off x="5919958" y="5486346"/>
            <a:ext cx="1069907" cy="731837"/>
            <a:chOff x="4272" y="3254"/>
            <a:chExt cx="633" cy="461"/>
          </a:xfrm>
        </p:grpSpPr>
        <p:sp>
          <p:nvSpPr>
            <p:cNvPr id="793606" name="Line 6"/>
            <p:cNvSpPr>
              <a:spLocks noChangeShapeType="1"/>
            </p:cNvSpPr>
            <p:nvPr/>
          </p:nvSpPr>
          <p:spPr bwMode="auto">
            <a:xfrm>
              <a:off x="4301" y="3485"/>
              <a:ext cx="547"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3607" name="Text Box 7"/>
            <p:cNvSpPr txBox="1">
              <a:spLocks noChangeArrowheads="1"/>
            </p:cNvSpPr>
            <p:nvPr/>
          </p:nvSpPr>
          <p:spPr bwMode="auto">
            <a:xfrm>
              <a:off x="4272" y="3254"/>
              <a:ext cx="633"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eaLnBrk="0" hangingPunct="0">
                <a:spcBef>
                  <a:spcPct val="50000"/>
                </a:spcBef>
              </a:pPr>
              <a:r>
                <a:rPr lang="en-US" altLang="zh-CN" sz="2000" dirty="0">
                  <a:solidFill>
                    <a:srgbClr val="000099"/>
                  </a:solidFill>
                  <a:ea typeface="宋体" panose="02010600030101010101" pitchFamily="2" charset="-122"/>
                </a:rPr>
                <a:t>600 × </a:t>
              </a:r>
              <a:r>
                <a:rPr lang="en-US" altLang="zh-CN" sz="2000" dirty="0" smtClean="0">
                  <a:solidFill>
                    <a:srgbClr val="000099"/>
                  </a:solidFill>
                  <a:ea typeface="宋体" panose="02010600030101010101" pitchFamily="2" charset="-122"/>
                </a:rPr>
                <a:t>n</a:t>
              </a:r>
              <a:endParaRPr lang="en-US" altLang="zh-CN" sz="2000" dirty="0">
                <a:solidFill>
                  <a:srgbClr val="000099"/>
                </a:solidFill>
                <a:ea typeface="宋体" panose="02010600030101010101" pitchFamily="2" charset="-122"/>
              </a:endParaRPr>
            </a:p>
          </p:txBody>
        </p:sp>
        <p:sp>
          <p:nvSpPr>
            <p:cNvPr id="793608" name="Text Box 8"/>
            <p:cNvSpPr txBox="1">
              <a:spLocks noChangeArrowheads="1"/>
            </p:cNvSpPr>
            <p:nvPr/>
          </p:nvSpPr>
          <p:spPr bwMode="auto">
            <a:xfrm>
              <a:off x="4272" y="3522"/>
              <a:ext cx="633"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eaLnBrk="0" hangingPunct="0">
                <a:spcBef>
                  <a:spcPct val="50000"/>
                </a:spcBef>
              </a:pPr>
              <a:r>
                <a:rPr lang="en-US" altLang="zh-CN" sz="2000" dirty="0">
                  <a:solidFill>
                    <a:srgbClr val="000099"/>
                  </a:solidFill>
                  <a:ea typeface="宋体" panose="02010600030101010101" pitchFamily="2" charset="-122"/>
                </a:rPr>
                <a:t>500 × </a:t>
              </a:r>
              <a:r>
                <a:rPr lang="en-US" altLang="zh-CN" sz="2000" dirty="0" smtClean="0">
                  <a:solidFill>
                    <a:srgbClr val="000099"/>
                  </a:solidFill>
                  <a:ea typeface="宋体" panose="02010600030101010101" pitchFamily="2" charset="-122"/>
                </a:rPr>
                <a:t>n</a:t>
              </a:r>
              <a:endParaRPr lang="en-US" altLang="zh-CN" sz="2000" dirty="0">
                <a:solidFill>
                  <a:srgbClr val="000099"/>
                </a:solidFill>
                <a:ea typeface="宋体" panose="02010600030101010101" pitchFamily="2" charset="-122"/>
              </a:endParaRPr>
            </a:p>
          </p:txBody>
        </p:sp>
      </p:grpSp>
    </p:spTree>
    <p:custDataLst>
      <p:tags r:id="rId1"/>
    </p:custDataLst>
    <p:extLst>
      <p:ext uri="{BB962C8B-B14F-4D97-AF65-F5344CB8AC3E}">
        <p14:creationId xmlns:p14="http://schemas.microsoft.com/office/powerpoint/2010/main" val="30623072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93603">
                                            <p:txEl>
                                              <p:pRg st="5" end="5"/>
                                            </p:txEl>
                                          </p:spTgt>
                                        </p:tgtEl>
                                        <p:attrNameLst>
                                          <p:attrName>style.visibility</p:attrName>
                                        </p:attrNameLst>
                                      </p:cBhvr>
                                      <p:to>
                                        <p:strVal val="visible"/>
                                      </p:to>
                                    </p:set>
                                    <p:anim calcmode="lin" valueType="num">
                                      <p:cBhvr additive="base">
                                        <p:cTn id="7" dur="500" fill="hold"/>
                                        <p:tgtEl>
                                          <p:spTgt spid="79360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360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3603">
                                            <p:txEl>
                                              <p:pRg st="6" end="6"/>
                                            </p:txEl>
                                          </p:spTgt>
                                        </p:tgtEl>
                                        <p:attrNameLst>
                                          <p:attrName>style.visibility</p:attrName>
                                        </p:attrNameLst>
                                      </p:cBhvr>
                                      <p:to>
                                        <p:strVal val="visible"/>
                                      </p:to>
                                    </p:set>
                                    <p:anim calcmode="lin" valueType="num">
                                      <p:cBhvr additive="base">
                                        <p:cTn id="11" dur="500" fill="hold"/>
                                        <p:tgtEl>
                                          <p:spTgt spid="79360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93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93603">
                                            <p:txEl>
                                              <p:pRg st="7" end="7"/>
                                            </p:txEl>
                                          </p:spTgt>
                                        </p:tgtEl>
                                        <p:attrNameLst>
                                          <p:attrName>style.visibility</p:attrName>
                                        </p:attrNameLst>
                                      </p:cBhvr>
                                      <p:to>
                                        <p:strVal val="visible"/>
                                      </p:to>
                                    </p:set>
                                    <p:anim calcmode="lin" valueType="num">
                                      <p:cBhvr additive="base">
                                        <p:cTn id="17" dur="500" fill="hold"/>
                                        <p:tgtEl>
                                          <p:spTgt spid="79360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36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93603">
                                            <p:txEl>
                                              <p:pRg st="8" end="8"/>
                                            </p:txEl>
                                          </p:spTgt>
                                        </p:tgtEl>
                                        <p:attrNameLst>
                                          <p:attrName>style.visibility</p:attrName>
                                        </p:attrNameLst>
                                      </p:cBhvr>
                                      <p:to>
                                        <p:strVal val="visible"/>
                                      </p:to>
                                    </p:set>
                                    <p:anim calcmode="lin" valueType="num">
                                      <p:cBhvr additive="base">
                                        <p:cTn id="23" dur="500" fill="hold"/>
                                        <p:tgtEl>
                                          <p:spTgt spid="79360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936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793603">
                                            <p:txEl>
                                              <p:pRg st="9" end="9"/>
                                            </p:txEl>
                                          </p:spTgt>
                                        </p:tgtEl>
                                        <p:attrNameLst>
                                          <p:attrName>style.visibility</p:attrName>
                                        </p:attrNameLst>
                                      </p:cBhvr>
                                      <p:to>
                                        <p:strVal val="visible"/>
                                      </p:to>
                                    </p:set>
                                    <p:anim calcmode="lin" valueType="num">
                                      <p:cBhvr additive="base">
                                        <p:cTn id="29" dur="500" fill="hold"/>
                                        <p:tgtEl>
                                          <p:spTgt spid="79360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9360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93605"/>
                                        </p:tgtEl>
                                        <p:attrNameLst>
                                          <p:attrName>style.visibility</p:attrName>
                                        </p:attrNameLst>
                                      </p:cBhvr>
                                      <p:to>
                                        <p:strVal val="visible"/>
                                      </p:to>
                                    </p:set>
                                    <p:anim calcmode="lin" valueType="num">
                                      <p:cBhvr additive="base">
                                        <p:cTn id="33" dur="500" fill="hold"/>
                                        <p:tgtEl>
                                          <p:spTgt spid="793605"/>
                                        </p:tgtEl>
                                        <p:attrNameLst>
                                          <p:attrName>ppt_x</p:attrName>
                                        </p:attrNameLst>
                                      </p:cBhvr>
                                      <p:tavLst>
                                        <p:tav tm="0">
                                          <p:val>
                                            <p:strVal val="#ppt_x"/>
                                          </p:val>
                                        </p:tav>
                                        <p:tav tm="100000">
                                          <p:val>
                                            <p:strVal val="#ppt_x"/>
                                          </p:val>
                                        </p:tav>
                                      </p:tavLst>
                                    </p:anim>
                                    <p:anim calcmode="lin" valueType="num">
                                      <p:cBhvr additive="base">
                                        <p:cTn id="34" dur="500" fill="hold"/>
                                        <p:tgtEl>
                                          <p:spTgt spid="793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en-US" altLang="zh-CN" sz="3600" dirty="0">
                <a:ea typeface="宋体" panose="02010600030101010101" pitchFamily="2" charset="-122"/>
              </a:rPr>
              <a:t>Determining the CPI</a:t>
            </a:r>
          </a:p>
        </p:txBody>
      </p:sp>
      <p:sp>
        <p:nvSpPr>
          <p:cNvPr id="795651" name="Rectangle 3"/>
          <p:cNvSpPr>
            <a:spLocks noGrp="1" noChangeArrowheads="1"/>
          </p:cNvSpPr>
          <p:nvPr>
            <p:ph type="body" idx="1"/>
          </p:nvPr>
        </p:nvSpPr>
        <p:spPr/>
        <p:txBody>
          <a:bodyPr/>
          <a:lstStyle/>
          <a:p>
            <a:pPr marL="349250" indent="-349250">
              <a:tabLst>
                <a:tab pos="1485900" algn="l"/>
              </a:tabLst>
            </a:pPr>
            <a:r>
              <a:rPr lang="en-US" altLang="zh-CN" sz="2400" dirty="0">
                <a:ea typeface="宋体" panose="02010600030101010101" pitchFamily="2" charset="-122"/>
              </a:rPr>
              <a:t>Different types of instructions have different CPI</a:t>
            </a:r>
          </a:p>
          <a:p>
            <a:pPr marL="349250" indent="-349250">
              <a:buFont typeface="Wingdings" panose="05000000000000000000" pitchFamily="2" charset="2"/>
              <a:buNone/>
              <a:tabLst>
                <a:tab pos="1485900" algn="l"/>
              </a:tabLst>
            </a:pPr>
            <a:r>
              <a:rPr lang="en-US" altLang="zh-CN" sz="2400" dirty="0">
                <a:ea typeface="宋体" panose="02010600030101010101" pitchFamily="2" charset="-122"/>
              </a:rPr>
              <a:t>	Let </a:t>
            </a:r>
            <a:r>
              <a:rPr lang="en-US" altLang="zh-CN" sz="2400" dirty="0" err="1">
                <a:ea typeface="宋体" panose="02010600030101010101" pitchFamily="2" charset="-122"/>
              </a:rPr>
              <a:t>CPI</a:t>
            </a:r>
            <a:r>
              <a:rPr lang="en-US" altLang="zh-CN" sz="2400" baseline="-25000" dirty="0" err="1">
                <a:ea typeface="宋体" panose="02010600030101010101" pitchFamily="2" charset="-122"/>
              </a:rPr>
              <a:t>i</a:t>
            </a:r>
            <a:r>
              <a:rPr lang="en-US" altLang="zh-CN" sz="2400" dirty="0">
                <a:ea typeface="宋体" panose="02010600030101010101" pitchFamily="2" charset="-122"/>
              </a:rPr>
              <a:t>	= clocks per instruction for class </a:t>
            </a:r>
            <a:r>
              <a:rPr lang="en-US" altLang="zh-CN" sz="2400" i="1" dirty="0" err="1">
                <a:ea typeface="宋体" panose="02010600030101010101" pitchFamily="2" charset="-122"/>
              </a:rPr>
              <a:t>i</a:t>
            </a:r>
            <a:r>
              <a:rPr lang="en-US" altLang="zh-CN" sz="2400" dirty="0">
                <a:ea typeface="宋体" panose="02010600030101010101" pitchFamily="2" charset="-122"/>
              </a:rPr>
              <a:t> of instructions</a:t>
            </a:r>
          </a:p>
          <a:p>
            <a:pPr marL="349250" indent="-349250">
              <a:buFont typeface="Wingdings" panose="05000000000000000000" pitchFamily="2" charset="2"/>
              <a:buNone/>
              <a:tabLst>
                <a:tab pos="1485900" algn="l"/>
              </a:tabLst>
            </a:pPr>
            <a:r>
              <a:rPr lang="en-US" altLang="zh-CN" sz="2400" dirty="0">
                <a:ea typeface="宋体" panose="02010600030101010101" pitchFamily="2" charset="-122"/>
              </a:rPr>
              <a:t>	Let C</a:t>
            </a:r>
            <a:r>
              <a:rPr lang="en-US" altLang="zh-CN" sz="2400" baseline="-25000" dirty="0">
                <a:ea typeface="宋体" panose="02010600030101010101" pitchFamily="2" charset="-122"/>
              </a:rPr>
              <a:t>i</a:t>
            </a:r>
            <a:r>
              <a:rPr lang="en-US" altLang="zh-CN" sz="2400" dirty="0">
                <a:ea typeface="宋体" panose="02010600030101010101" pitchFamily="2" charset="-122"/>
              </a:rPr>
              <a:t>	= instruction count for class </a:t>
            </a:r>
            <a:r>
              <a:rPr lang="en-US" altLang="zh-CN" sz="2400" i="1" dirty="0" err="1">
                <a:ea typeface="宋体" panose="02010600030101010101" pitchFamily="2" charset="-122"/>
              </a:rPr>
              <a:t>i</a:t>
            </a:r>
            <a:r>
              <a:rPr lang="en-US" altLang="zh-CN" sz="2400" dirty="0">
                <a:ea typeface="宋体" panose="02010600030101010101" pitchFamily="2" charset="-122"/>
              </a:rPr>
              <a:t> of instructions</a:t>
            </a:r>
          </a:p>
          <a:p>
            <a:pPr marL="349250" indent="-349250">
              <a:buFont typeface="Wingdings" panose="05000000000000000000" pitchFamily="2" charset="2"/>
              <a:buNone/>
              <a:tabLst>
                <a:tab pos="1485900" algn="l"/>
              </a:tabLst>
            </a:pPr>
            <a:endParaRPr lang="en-US" altLang="zh-CN" sz="2400" dirty="0">
              <a:ea typeface="宋体" panose="02010600030101010101" pitchFamily="2" charset="-122"/>
            </a:endParaRPr>
          </a:p>
          <a:p>
            <a:pPr marL="349250" indent="-349250">
              <a:buFont typeface="Wingdings" panose="05000000000000000000" pitchFamily="2" charset="2"/>
              <a:buNone/>
              <a:tabLst>
                <a:tab pos="1485900" algn="l"/>
              </a:tabLst>
            </a:pPr>
            <a:r>
              <a:rPr lang="en-US" altLang="zh-CN" sz="2400" dirty="0">
                <a:ea typeface="宋体" panose="02010600030101010101" pitchFamily="2" charset="-122"/>
              </a:rPr>
              <a:t>	</a:t>
            </a:r>
          </a:p>
          <a:p>
            <a:pPr marL="349250" indent="-349250">
              <a:buFont typeface="Wingdings" panose="05000000000000000000" pitchFamily="2" charset="2"/>
              <a:buNone/>
              <a:tabLst>
                <a:tab pos="1485900" algn="l"/>
              </a:tabLst>
            </a:pPr>
            <a:endParaRPr lang="en-US" altLang="zh-CN" sz="2400" dirty="0">
              <a:ea typeface="宋体" panose="02010600030101010101" pitchFamily="2" charset="-122"/>
            </a:endParaRPr>
          </a:p>
          <a:p>
            <a:pPr marL="349250" indent="-349250">
              <a:buFont typeface="Wingdings" panose="05000000000000000000" pitchFamily="2" charset="2"/>
              <a:buNone/>
              <a:tabLst>
                <a:tab pos="1485900" algn="l"/>
              </a:tabLst>
            </a:pPr>
            <a:endParaRPr lang="en-US" altLang="zh-CN" sz="2400" dirty="0">
              <a:ea typeface="宋体" panose="02010600030101010101" pitchFamily="2" charset="-122"/>
            </a:endParaRPr>
          </a:p>
          <a:p>
            <a:pPr marL="349250" indent="-349250">
              <a:buFont typeface="Wingdings" panose="05000000000000000000" pitchFamily="2" charset="2"/>
              <a:buNone/>
              <a:tabLst>
                <a:tab pos="1485900" algn="l"/>
              </a:tabLst>
            </a:pPr>
            <a:r>
              <a:rPr lang="en-US" altLang="zh-CN" sz="2400" dirty="0">
                <a:ea typeface="宋体" panose="02010600030101010101" pitchFamily="2" charset="-122"/>
              </a:rPr>
              <a:t>	</a:t>
            </a:r>
          </a:p>
          <a:p>
            <a:pPr marL="349250" indent="-349250">
              <a:spcBef>
                <a:spcPct val="50000"/>
              </a:spcBef>
              <a:tabLst>
                <a:tab pos="1485900" algn="l"/>
              </a:tabLst>
            </a:pPr>
            <a:r>
              <a:rPr lang="en-US" altLang="zh-CN" sz="2400" dirty="0">
                <a:ea typeface="宋体" panose="02010600030101010101" pitchFamily="2" charset="-122"/>
              </a:rPr>
              <a:t>Designers often obtain CPI by a detailed simulation</a:t>
            </a:r>
          </a:p>
          <a:p>
            <a:pPr marL="349250" indent="-349250">
              <a:tabLst>
                <a:tab pos="1485900" algn="l"/>
              </a:tabLst>
            </a:pPr>
            <a:r>
              <a:rPr lang="en-US" altLang="zh-CN" sz="2400" dirty="0">
                <a:ea typeface="宋体" panose="02010600030101010101" pitchFamily="2" charset="-122"/>
              </a:rPr>
              <a:t>Hardware counters are also used for operational CPUs</a:t>
            </a:r>
          </a:p>
        </p:txBody>
      </p:sp>
      <p:grpSp>
        <p:nvGrpSpPr>
          <p:cNvPr id="795671" name="Group 23"/>
          <p:cNvGrpSpPr>
            <a:grpSpLocks/>
          </p:cNvGrpSpPr>
          <p:nvPr/>
        </p:nvGrpSpPr>
        <p:grpSpPr bwMode="auto">
          <a:xfrm>
            <a:off x="684213" y="3429000"/>
            <a:ext cx="4148137" cy="1006475"/>
            <a:chOff x="453" y="2160"/>
            <a:chExt cx="2613" cy="634"/>
          </a:xfrm>
        </p:grpSpPr>
        <p:sp>
          <p:nvSpPr>
            <p:cNvPr id="795653" name="Text Box 5"/>
            <p:cNvSpPr txBox="1">
              <a:spLocks noChangeArrowheads="1"/>
            </p:cNvSpPr>
            <p:nvPr/>
          </p:nvSpPr>
          <p:spPr bwMode="auto">
            <a:xfrm>
              <a:off x="453" y="2160"/>
              <a:ext cx="2613" cy="63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2400">
                  <a:ea typeface="宋体" panose="02010600030101010101" pitchFamily="2" charset="-122"/>
                </a:rPr>
                <a:t>CPU cycles =      (CPI</a:t>
              </a:r>
              <a:r>
                <a:rPr lang="en-US" altLang="zh-CN" sz="2400" baseline="-25000">
                  <a:ea typeface="宋体" panose="02010600030101010101" pitchFamily="2" charset="-122"/>
                </a:rPr>
                <a:t>i</a:t>
              </a:r>
              <a:r>
                <a:rPr lang="en-US" altLang="zh-CN" sz="2400">
                  <a:ea typeface="宋体" panose="02010600030101010101" pitchFamily="2" charset="-122"/>
                </a:rPr>
                <a:t> × C</a:t>
              </a:r>
              <a:r>
                <a:rPr lang="en-US" altLang="zh-CN" sz="2400" baseline="-25000">
                  <a:ea typeface="宋体" panose="02010600030101010101" pitchFamily="2" charset="-122"/>
                </a:rPr>
                <a:t>i</a:t>
              </a:r>
              <a:r>
                <a:rPr lang="en-US" altLang="zh-CN" sz="2400">
                  <a:ea typeface="宋体" panose="02010600030101010101" pitchFamily="2" charset="-122"/>
                </a:rPr>
                <a:t>)</a:t>
              </a:r>
            </a:p>
          </p:txBody>
        </p:sp>
        <p:grpSp>
          <p:nvGrpSpPr>
            <p:cNvPr id="795654" name="Group 6"/>
            <p:cNvGrpSpPr>
              <a:grpSpLocks/>
            </p:cNvGrpSpPr>
            <p:nvPr/>
          </p:nvGrpSpPr>
          <p:grpSpPr bwMode="auto">
            <a:xfrm>
              <a:off x="1759" y="2160"/>
              <a:ext cx="297" cy="605"/>
              <a:chOff x="1853" y="2246"/>
              <a:chExt cx="288" cy="605"/>
            </a:xfrm>
          </p:grpSpPr>
          <p:sp>
            <p:nvSpPr>
              <p:cNvPr id="795655" name="Text Box 7"/>
              <p:cNvSpPr txBox="1">
                <a:spLocks noChangeArrowheads="1"/>
              </p:cNvSpPr>
              <p:nvPr/>
            </p:nvSpPr>
            <p:spPr bwMode="auto">
              <a:xfrm>
                <a:off x="1853" y="2707"/>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i="1">
                    <a:latin typeface="Times New Roman" panose="02020603050405020304" pitchFamily="18" charset="0"/>
                    <a:ea typeface="宋体" panose="02010600030101010101" pitchFamily="2" charset="-122"/>
                    <a:cs typeface="Times New Roman" panose="02020603050405020304" pitchFamily="18" charset="0"/>
                  </a:rPr>
                  <a:t>i = 1</a:t>
                </a:r>
              </a:p>
            </p:txBody>
          </p:sp>
          <p:sp>
            <p:nvSpPr>
              <p:cNvPr id="795656" name="Text Box 8"/>
              <p:cNvSpPr txBox="1">
                <a:spLocks noChangeArrowheads="1"/>
              </p:cNvSpPr>
              <p:nvPr/>
            </p:nvSpPr>
            <p:spPr bwMode="auto">
              <a:xfrm>
                <a:off x="1853" y="2246"/>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i="1">
                    <a:latin typeface="Times New Roman" panose="02020603050405020304" pitchFamily="18" charset="0"/>
                    <a:ea typeface="宋体" panose="02010600030101010101" pitchFamily="2" charset="-122"/>
                    <a:cs typeface="Times New Roman" panose="02020603050405020304" pitchFamily="18" charset="0"/>
                  </a:rPr>
                  <a:t>n</a:t>
                </a:r>
              </a:p>
            </p:txBody>
          </p:sp>
          <p:sp>
            <p:nvSpPr>
              <p:cNvPr id="795657" name="Text Box 9"/>
              <p:cNvSpPr txBox="1">
                <a:spLocks noChangeArrowheads="1"/>
              </p:cNvSpPr>
              <p:nvPr/>
            </p:nvSpPr>
            <p:spPr bwMode="auto">
              <a:xfrm>
                <a:off x="1853" y="2275"/>
                <a:ext cx="288"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4400">
                    <a:latin typeface="Bookman Old Style" panose="02050604050505020204" pitchFamily="18" charset="0"/>
                    <a:ea typeface="宋体" panose="02010600030101010101" pitchFamily="2" charset="-122"/>
                    <a:cs typeface="Times New Roman" panose="02020603050405020304" pitchFamily="18" charset="0"/>
                  </a:rPr>
                  <a:t>∑</a:t>
                </a:r>
              </a:p>
            </p:txBody>
          </p:sp>
        </p:grpSp>
      </p:grpSp>
      <p:grpSp>
        <p:nvGrpSpPr>
          <p:cNvPr id="795658" name="Group 10"/>
          <p:cNvGrpSpPr>
            <a:grpSpLocks/>
          </p:cNvGrpSpPr>
          <p:nvPr/>
        </p:nvGrpSpPr>
        <p:grpSpPr bwMode="auto">
          <a:xfrm>
            <a:off x="5205413" y="2924175"/>
            <a:ext cx="3398837" cy="2057400"/>
            <a:chOff x="3552" y="2016"/>
            <a:chExt cx="2016" cy="1296"/>
          </a:xfrm>
        </p:grpSpPr>
        <p:sp>
          <p:nvSpPr>
            <p:cNvPr id="795659" name="Text Box 11"/>
            <p:cNvSpPr txBox="1">
              <a:spLocks noChangeArrowheads="1"/>
            </p:cNvSpPr>
            <p:nvPr/>
          </p:nvSpPr>
          <p:spPr bwMode="auto">
            <a:xfrm>
              <a:off x="3552" y="2016"/>
              <a:ext cx="2016" cy="1296"/>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0" hangingPunct="0">
                <a:spcBef>
                  <a:spcPct val="50000"/>
                </a:spcBef>
              </a:pPr>
              <a:r>
                <a:rPr lang="en-US" altLang="zh-CN" sz="2400">
                  <a:ea typeface="宋体" panose="02010600030101010101" pitchFamily="2" charset="-122"/>
                </a:rPr>
                <a:t>  CPI =</a:t>
              </a:r>
            </a:p>
          </p:txBody>
        </p:sp>
        <p:sp>
          <p:nvSpPr>
            <p:cNvPr id="795660" name="Text Box 12"/>
            <p:cNvSpPr txBox="1">
              <a:spLocks noChangeArrowheads="1"/>
            </p:cNvSpPr>
            <p:nvPr/>
          </p:nvSpPr>
          <p:spPr bwMode="auto">
            <a:xfrm>
              <a:off x="4499" y="2145"/>
              <a:ext cx="92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2400">
                  <a:ea typeface="宋体" panose="02010600030101010101" pitchFamily="2" charset="-122"/>
                </a:rPr>
                <a:t>(CPI</a:t>
              </a:r>
              <a:r>
                <a:rPr lang="en-US" altLang="zh-CN" sz="2400" baseline="-25000">
                  <a:ea typeface="宋体" panose="02010600030101010101" pitchFamily="2" charset="-122"/>
                </a:rPr>
                <a:t>i</a:t>
              </a:r>
              <a:r>
                <a:rPr lang="en-US" altLang="zh-CN" sz="2400">
                  <a:ea typeface="宋体" panose="02010600030101010101" pitchFamily="2" charset="-122"/>
                </a:rPr>
                <a:t> × C</a:t>
              </a:r>
              <a:r>
                <a:rPr lang="en-US" altLang="zh-CN" sz="2400" baseline="-25000">
                  <a:ea typeface="宋体" panose="02010600030101010101" pitchFamily="2" charset="-122"/>
                </a:rPr>
                <a:t>i</a:t>
              </a:r>
              <a:r>
                <a:rPr lang="en-US" altLang="zh-CN" sz="2400">
                  <a:ea typeface="宋体" panose="02010600030101010101" pitchFamily="2" charset="-122"/>
                </a:rPr>
                <a:t>)</a:t>
              </a:r>
            </a:p>
          </p:txBody>
        </p:sp>
        <p:sp>
          <p:nvSpPr>
            <p:cNvPr id="795661" name="Line 13"/>
            <p:cNvSpPr>
              <a:spLocks noChangeShapeType="1"/>
            </p:cNvSpPr>
            <p:nvPr/>
          </p:nvSpPr>
          <p:spPr bwMode="auto">
            <a:xfrm>
              <a:off x="4272" y="2667"/>
              <a:ext cx="11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795662" name="Group 14"/>
            <p:cNvGrpSpPr>
              <a:grpSpLocks/>
            </p:cNvGrpSpPr>
            <p:nvPr/>
          </p:nvGrpSpPr>
          <p:grpSpPr bwMode="auto">
            <a:xfrm>
              <a:off x="4272" y="2025"/>
              <a:ext cx="288" cy="604"/>
              <a:chOff x="1594" y="1786"/>
              <a:chExt cx="288" cy="604"/>
            </a:xfrm>
          </p:grpSpPr>
          <p:sp>
            <p:nvSpPr>
              <p:cNvPr id="795663" name="Text Box 15"/>
              <p:cNvSpPr txBox="1">
                <a:spLocks noChangeArrowheads="1"/>
              </p:cNvSpPr>
              <p:nvPr/>
            </p:nvSpPr>
            <p:spPr bwMode="auto">
              <a:xfrm>
                <a:off x="1594" y="2246"/>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i="1">
                    <a:latin typeface="Times New Roman" panose="02020603050405020304" pitchFamily="18" charset="0"/>
                    <a:ea typeface="宋体" panose="02010600030101010101" pitchFamily="2" charset="-122"/>
                    <a:cs typeface="Times New Roman" panose="02020603050405020304" pitchFamily="18" charset="0"/>
                  </a:rPr>
                  <a:t>i = 1</a:t>
                </a:r>
              </a:p>
            </p:txBody>
          </p:sp>
          <p:sp>
            <p:nvSpPr>
              <p:cNvPr id="795664" name="Text Box 16"/>
              <p:cNvSpPr txBox="1">
                <a:spLocks noChangeArrowheads="1"/>
              </p:cNvSpPr>
              <p:nvPr/>
            </p:nvSpPr>
            <p:spPr bwMode="auto">
              <a:xfrm>
                <a:off x="1594" y="1786"/>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i="1">
                    <a:latin typeface="Times New Roman" panose="02020603050405020304" pitchFamily="18" charset="0"/>
                    <a:ea typeface="宋体" panose="02010600030101010101" pitchFamily="2" charset="-122"/>
                    <a:cs typeface="Times New Roman" panose="02020603050405020304" pitchFamily="18" charset="0"/>
                  </a:rPr>
                  <a:t>n</a:t>
                </a:r>
              </a:p>
            </p:txBody>
          </p:sp>
          <p:sp>
            <p:nvSpPr>
              <p:cNvPr id="795665" name="Text Box 17"/>
              <p:cNvSpPr txBox="1">
                <a:spLocks noChangeArrowheads="1"/>
              </p:cNvSpPr>
              <p:nvPr/>
            </p:nvSpPr>
            <p:spPr bwMode="auto">
              <a:xfrm>
                <a:off x="1594" y="1814"/>
                <a:ext cx="288"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4400">
                    <a:latin typeface="Bookman Old Style" panose="02050604050505020204" pitchFamily="18" charset="0"/>
                    <a:ea typeface="宋体" panose="02010600030101010101" pitchFamily="2" charset="-122"/>
                    <a:cs typeface="Times New Roman" panose="02020603050405020304" pitchFamily="18" charset="0"/>
                  </a:rPr>
                  <a:t>∑</a:t>
                </a:r>
              </a:p>
            </p:txBody>
          </p:sp>
        </p:grpSp>
        <p:grpSp>
          <p:nvGrpSpPr>
            <p:cNvPr id="795666" name="Group 18"/>
            <p:cNvGrpSpPr>
              <a:grpSpLocks/>
            </p:cNvGrpSpPr>
            <p:nvPr/>
          </p:nvGrpSpPr>
          <p:grpSpPr bwMode="auto">
            <a:xfrm>
              <a:off x="4566" y="2658"/>
              <a:ext cx="604" cy="605"/>
              <a:chOff x="1738" y="2419"/>
              <a:chExt cx="604" cy="605"/>
            </a:xfrm>
          </p:grpSpPr>
          <p:sp>
            <p:nvSpPr>
              <p:cNvPr id="795667" name="Text Box 19"/>
              <p:cNvSpPr txBox="1">
                <a:spLocks noChangeArrowheads="1"/>
              </p:cNvSpPr>
              <p:nvPr/>
            </p:nvSpPr>
            <p:spPr bwMode="auto">
              <a:xfrm>
                <a:off x="1738" y="2880"/>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i="1">
                    <a:latin typeface="Times New Roman" panose="02020603050405020304" pitchFamily="18" charset="0"/>
                    <a:ea typeface="宋体" panose="02010600030101010101" pitchFamily="2" charset="-122"/>
                    <a:cs typeface="Times New Roman" panose="02020603050405020304" pitchFamily="18" charset="0"/>
                  </a:rPr>
                  <a:t>i = 1</a:t>
                </a:r>
              </a:p>
            </p:txBody>
          </p:sp>
          <p:sp>
            <p:nvSpPr>
              <p:cNvPr id="795668" name="Text Box 20"/>
              <p:cNvSpPr txBox="1">
                <a:spLocks noChangeArrowheads="1"/>
              </p:cNvSpPr>
              <p:nvPr/>
            </p:nvSpPr>
            <p:spPr bwMode="auto">
              <a:xfrm>
                <a:off x="1738" y="2419"/>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1400" i="1">
                    <a:latin typeface="Times New Roman" panose="02020603050405020304" pitchFamily="18" charset="0"/>
                    <a:ea typeface="宋体" panose="02010600030101010101" pitchFamily="2" charset="-122"/>
                    <a:cs typeface="Times New Roman" panose="02020603050405020304" pitchFamily="18" charset="0"/>
                  </a:rPr>
                  <a:t>n</a:t>
                </a:r>
              </a:p>
            </p:txBody>
          </p:sp>
          <p:sp>
            <p:nvSpPr>
              <p:cNvPr id="795669" name="Text Box 21"/>
              <p:cNvSpPr txBox="1">
                <a:spLocks noChangeArrowheads="1"/>
              </p:cNvSpPr>
              <p:nvPr/>
            </p:nvSpPr>
            <p:spPr bwMode="auto">
              <a:xfrm>
                <a:off x="1738" y="2447"/>
                <a:ext cx="288"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4400">
                    <a:latin typeface="Bookman Old Style" panose="02050604050505020204" pitchFamily="18" charset="0"/>
                    <a:ea typeface="宋体" panose="02010600030101010101" pitchFamily="2" charset="-122"/>
                    <a:cs typeface="Times New Roman" panose="02020603050405020304" pitchFamily="18" charset="0"/>
                  </a:rPr>
                  <a:t>∑</a:t>
                </a:r>
              </a:p>
            </p:txBody>
          </p:sp>
          <p:sp>
            <p:nvSpPr>
              <p:cNvPr id="795670" name="Text Box 22"/>
              <p:cNvSpPr txBox="1">
                <a:spLocks noChangeArrowheads="1"/>
              </p:cNvSpPr>
              <p:nvPr/>
            </p:nvSpPr>
            <p:spPr bwMode="auto">
              <a:xfrm>
                <a:off x="1882" y="2564"/>
                <a:ext cx="460"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zh-CN" sz="2400">
                    <a:ea typeface="宋体" panose="02010600030101010101" pitchFamily="2" charset="-122"/>
                  </a:rPr>
                  <a:t>C</a:t>
                </a:r>
                <a:r>
                  <a:rPr lang="en-US" altLang="zh-CN" sz="2400" baseline="-25000">
                    <a:ea typeface="宋体" panose="02010600030101010101" pitchFamily="2" charset="-122"/>
                  </a:rPr>
                  <a:t>i</a:t>
                </a:r>
                <a:endParaRPr lang="en-US" altLang="zh-CN" sz="2400">
                  <a:ea typeface="宋体" panose="02010600030101010101" pitchFamily="2" charset="-122"/>
                </a:endParaRPr>
              </a:p>
            </p:txBody>
          </p:sp>
        </p:grpSp>
      </p:grpSp>
    </p:spTree>
    <p:custDataLst>
      <p:tags r:id="rId1"/>
    </p:custDataLst>
    <p:extLst>
      <p:ext uri="{BB962C8B-B14F-4D97-AF65-F5344CB8AC3E}">
        <p14:creationId xmlns:p14="http://schemas.microsoft.com/office/powerpoint/2010/main" val="2817753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ChangeArrowheads="1"/>
          </p:cNvSpPr>
          <p:nvPr/>
        </p:nvSpPr>
        <p:spPr bwMode="auto">
          <a:xfrm>
            <a:off x="225425" y="312738"/>
            <a:ext cx="135255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6675" name="Rectangle 3"/>
          <p:cNvSpPr>
            <a:spLocks noGrp="1" noChangeArrowheads="1"/>
          </p:cNvSpPr>
          <p:nvPr>
            <p:ph type="title"/>
          </p:nvPr>
        </p:nvSpPr>
        <p:spPr>
          <a:xfrm>
            <a:off x="485156" y="0"/>
            <a:ext cx="8229600" cy="1143000"/>
          </a:xfrm>
        </p:spPr>
        <p:txBody>
          <a:bodyPr/>
          <a:lstStyle/>
          <a:p>
            <a:r>
              <a:rPr lang="en-US" altLang="zh-CN" sz="3600" dirty="0">
                <a:ea typeface="宋体" panose="02010600030101010101" pitchFamily="2" charset="-122"/>
              </a:rPr>
              <a:t>Example on Determining the CPI</a:t>
            </a:r>
          </a:p>
        </p:txBody>
      </p:sp>
      <p:sp>
        <p:nvSpPr>
          <p:cNvPr id="796676" name="Rectangle 4"/>
          <p:cNvSpPr>
            <a:spLocks noGrp="1" noChangeArrowheads="1"/>
          </p:cNvSpPr>
          <p:nvPr>
            <p:ph type="body" idx="1"/>
          </p:nvPr>
        </p:nvSpPr>
        <p:spPr>
          <a:xfrm>
            <a:off x="457200" y="1089025"/>
            <a:ext cx="8229600" cy="5219700"/>
          </a:xfrm>
        </p:spPr>
        <p:txBody>
          <a:bodyPr/>
          <a:lstStyle/>
          <a:p>
            <a:pPr marL="349250" indent="-349250" algn="just">
              <a:tabLst>
                <a:tab pos="2000250" algn="l"/>
                <a:tab pos="3886200" algn="l"/>
                <a:tab pos="4800600" algn="l"/>
              </a:tabLst>
            </a:pPr>
            <a:r>
              <a:rPr lang="en-US" altLang="zh-CN" sz="2800" dirty="0">
                <a:ea typeface="宋体" panose="02010600030101010101" pitchFamily="2" charset="-122"/>
              </a:rPr>
              <a:t>Problem</a:t>
            </a:r>
          </a:p>
          <a:p>
            <a:pPr marL="349250" indent="-349250" algn="just">
              <a:buFont typeface="Wingdings" panose="05000000000000000000" pitchFamily="2" charset="2"/>
              <a:buNone/>
              <a:tabLst>
                <a:tab pos="2000250" algn="l"/>
                <a:tab pos="3886200" algn="l"/>
                <a:tab pos="4800600" algn="l"/>
              </a:tabLst>
            </a:pPr>
            <a:r>
              <a:rPr lang="en-US" altLang="zh-CN" sz="1800" dirty="0">
                <a:ea typeface="宋体" panose="02010600030101010101" pitchFamily="2" charset="-122"/>
              </a:rPr>
              <a:t>	A compiler designer is trying to decide between two code sequences for a particular machine.  Based on the hardware implementation, there are three different classes of instructions:  class A, class B, and class C, and they require one, two, and three cycles per instruction, respectively.</a:t>
            </a:r>
          </a:p>
          <a:p>
            <a:pPr marL="349250" indent="-349250" algn="just">
              <a:buFont typeface="Wingdings" panose="05000000000000000000" pitchFamily="2" charset="2"/>
              <a:buNone/>
              <a:tabLst>
                <a:tab pos="2000250" algn="l"/>
                <a:tab pos="3886200" algn="l"/>
                <a:tab pos="4800600" algn="l"/>
              </a:tabLst>
            </a:pPr>
            <a:r>
              <a:rPr lang="en-US" altLang="zh-CN" sz="1800" dirty="0">
                <a:ea typeface="宋体" panose="02010600030101010101" pitchFamily="2" charset="-122"/>
              </a:rPr>
              <a:t>	The first code sequence has 5 instructions:	2 of A, 1 of B, and 2 of C</a:t>
            </a:r>
          </a:p>
          <a:p>
            <a:pPr marL="349250" indent="-349250" algn="just">
              <a:spcBef>
                <a:spcPct val="20000"/>
              </a:spcBef>
              <a:buFont typeface="Wingdings" panose="05000000000000000000" pitchFamily="2" charset="2"/>
              <a:buNone/>
              <a:tabLst>
                <a:tab pos="2000250" algn="l"/>
                <a:tab pos="3886200" algn="l"/>
                <a:tab pos="4800600" algn="l"/>
              </a:tabLst>
            </a:pPr>
            <a:r>
              <a:rPr lang="en-US" altLang="zh-CN" sz="1800" dirty="0">
                <a:ea typeface="宋体" panose="02010600030101010101" pitchFamily="2" charset="-122"/>
              </a:rPr>
              <a:t>	The second sequence has 6 instructions:	4 of A, 1 of B, and 1 of C</a:t>
            </a:r>
          </a:p>
          <a:p>
            <a:pPr marL="349250" indent="-349250" algn="just">
              <a:buFont typeface="Wingdings" panose="05000000000000000000" pitchFamily="2" charset="2"/>
              <a:buNone/>
              <a:tabLst>
                <a:tab pos="2000250" algn="l"/>
                <a:tab pos="3886200" algn="l"/>
                <a:tab pos="4800600" algn="l"/>
              </a:tabLst>
            </a:pPr>
            <a:r>
              <a:rPr lang="en-US" altLang="zh-CN" sz="1800" dirty="0">
                <a:solidFill>
                  <a:schemeClr val="hlink"/>
                </a:solidFill>
                <a:ea typeface="宋体" panose="02010600030101010101" pitchFamily="2" charset="-122"/>
              </a:rPr>
              <a:t>	</a:t>
            </a:r>
            <a:r>
              <a:rPr lang="en-US" altLang="zh-CN" sz="1800" dirty="0">
                <a:solidFill>
                  <a:srgbClr val="FF0000"/>
                </a:solidFill>
                <a:ea typeface="宋体" panose="02010600030101010101" pitchFamily="2" charset="-122"/>
              </a:rPr>
              <a:t>Compute the CPU cycles for each sequence. Which sequence is faster?  </a:t>
            </a:r>
          </a:p>
          <a:p>
            <a:pPr marL="349250" indent="-349250" algn="just">
              <a:buFont typeface="Wingdings" panose="05000000000000000000" pitchFamily="2" charset="2"/>
              <a:buNone/>
              <a:tabLst>
                <a:tab pos="2000250" algn="l"/>
                <a:tab pos="3886200" algn="l"/>
                <a:tab pos="4800600" algn="l"/>
              </a:tabLst>
            </a:pPr>
            <a:r>
              <a:rPr lang="en-US" altLang="zh-CN" sz="1800" dirty="0">
                <a:solidFill>
                  <a:srgbClr val="FF0000"/>
                </a:solidFill>
                <a:ea typeface="宋体" panose="02010600030101010101" pitchFamily="2" charset="-122"/>
              </a:rPr>
              <a:t>	What is the CPI for each sequence?</a:t>
            </a:r>
          </a:p>
          <a:p>
            <a:pPr marL="349250" indent="-349250" algn="just">
              <a:tabLst>
                <a:tab pos="2000250" algn="l"/>
                <a:tab pos="3886200" algn="l"/>
                <a:tab pos="4800600" algn="l"/>
              </a:tabLst>
            </a:pPr>
            <a:r>
              <a:rPr lang="en-US" altLang="zh-CN" sz="2800" dirty="0">
                <a:solidFill>
                  <a:srgbClr val="000099"/>
                </a:solidFill>
                <a:ea typeface="宋体" panose="02010600030101010101" pitchFamily="2" charset="-122"/>
              </a:rPr>
              <a:t>Solution</a:t>
            </a:r>
            <a:endParaRPr lang="en-US" altLang="zh-CN" dirty="0">
              <a:solidFill>
                <a:srgbClr val="000099"/>
              </a:solidFill>
              <a:ea typeface="宋体" panose="02010600030101010101" pitchFamily="2" charset="-122"/>
            </a:endParaRPr>
          </a:p>
          <a:p>
            <a:pPr marL="349250" indent="-349250" algn="just">
              <a:buFont typeface="Wingdings" panose="05000000000000000000" pitchFamily="2" charset="2"/>
              <a:buNone/>
              <a:tabLst>
                <a:tab pos="2000250" algn="l"/>
                <a:tab pos="3886200" algn="l"/>
                <a:tab pos="4800600" algn="l"/>
              </a:tabLst>
            </a:pPr>
            <a:r>
              <a:rPr lang="en-US" altLang="zh-CN" sz="1800" dirty="0">
                <a:solidFill>
                  <a:srgbClr val="000099"/>
                </a:solidFill>
                <a:ea typeface="宋体" panose="02010600030101010101" pitchFamily="2" charset="-122"/>
              </a:rPr>
              <a:t>	CPU cycles (1</a:t>
            </a:r>
            <a:r>
              <a:rPr lang="en-US" altLang="zh-CN" sz="1800" baseline="30000" dirty="0">
                <a:solidFill>
                  <a:srgbClr val="000099"/>
                </a:solidFill>
                <a:ea typeface="宋体" panose="02010600030101010101" pitchFamily="2" charset="-122"/>
              </a:rPr>
              <a:t>st</a:t>
            </a:r>
            <a:r>
              <a:rPr lang="en-US" altLang="zh-CN" sz="1800" dirty="0">
                <a:solidFill>
                  <a:srgbClr val="000099"/>
                </a:solidFill>
                <a:ea typeface="宋体" panose="02010600030101010101" pitchFamily="2" charset="-122"/>
              </a:rPr>
              <a:t>	sequence) = (2×1) + (1×2) + (2×3) = 2+2+6 = 10 cycles</a:t>
            </a:r>
          </a:p>
          <a:p>
            <a:pPr marL="349250" indent="-349250" algn="just">
              <a:buFont typeface="Wingdings" panose="05000000000000000000" pitchFamily="2" charset="2"/>
              <a:buNone/>
              <a:tabLst>
                <a:tab pos="2000250" algn="l"/>
                <a:tab pos="3886200" algn="l"/>
                <a:tab pos="4800600" algn="l"/>
              </a:tabLst>
            </a:pPr>
            <a:r>
              <a:rPr lang="en-US" altLang="zh-CN" sz="1800" dirty="0">
                <a:solidFill>
                  <a:srgbClr val="000099"/>
                </a:solidFill>
                <a:ea typeface="宋体" panose="02010600030101010101" pitchFamily="2" charset="-122"/>
              </a:rPr>
              <a:t>	CPU cycles (2</a:t>
            </a:r>
            <a:r>
              <a:rPr lang="en-US" altLang="zh-CN" sz="1800" baseline="30000" dirty="0">
                <a:solidFill>
                  <a:srgbClr val="000099"/>
                </a:solidFill>
                <a:ea typeface="宋体" panose="02010600030101010101" pitchFamily="2" charset="-122"/>
              </a:rPr>
              <a:t>nd</a:t>
            </a:r>
            <a:r>
              <a:rPr lang="en-US" altLang="zh-CN" sz="1800" dirty="0">
                <a:solidFill>
                  <a:srgbClr val="000099"/>
                </a:solidFill>
                <a:ea typeface="宋体" panose="02010600030101010101" pitchFamily="2" charset="-122"/>
              </a:rPr>
              <a:t>	sequence) = (4×1) + (1×2) + (1×3) = 4+2+3 = 9 cycles</a:t>
            </a:r>
          </a:p>
          <a:p>
            <a:pPr marL="349250" indent="-349250" algn="just">
              <a:buFont typeface="Wingdings" panose="05000000000000000000" pitchFamily="2" charset="2"/>
              <a:buNone/>
              <a:tabLst>
                <a:tab pos="2000250" algn="l"/>
                <a:tab pos="3886200" algn="l"/>
                <a:tab pos="4800600" algn="l"/>
              </a:tabLst>
            </a:pPr>
            <a:r>
              <a:rPr lang="en-US" altLang="zh-CN" sz="1800" dirty="0">
                <a:solidFill>
                  <a:srgbClr val="000099"/>
                </a:solidFill>
                <a:ea typeface="宋体" panose="02010600030101010101" pitchFamily="2" charset="-122"/>
              </a:rPr>
              <a:t>	Second sequence is faster, even though it executes one extra instruction</a:t>
            </a:r>
          </a:p>
          <a:p>
            <a:pPr marL="349250" indent="-349250" algn="just">
              <a:buFont typeface="Wingdings" panose="05000000000000000000" pitchFamily="2" charset="2"/>
              <a:buNone/>
              <a:tabLst>
                <a:tab pos="2000250" algn="l"/>
                <a:tab pos="3886200" algn="l"/>
                <a:tab pos="4800600" algn="l"/>
              </a:tabLst>
            </a:pPr>
            <a:r>
              <a:rPr lang="en-US" altLang="zh-CN" sz="1800" dirty="0">
                <a:solidFill>
                  <a:srgbClr val="000099"/>
                </a:solidFill>
                <a:ea typeface="宋体" panose="02010600030101010101" pitchFamily="2" charset="-122"/>
              </a:rPr>
              <a:t>	CPI (1</a:t>
            </a:r>
            <a:r>
              <a:rPr lang="en-US" altLang="zh-CN" sz="1800" baseline="30000" dirty="0">
                <a:solidFill>
                  <a:srgbClr val="000099"/>
                </a:solidFill>
                <a:ea typeface="宋体" panose="02010600030101010101" pitchFamily="2" charset="-122"/>
              </a:rPr>
              <a:t>st</a:t>
            </a:r>
            <a:r>
              <a:rPr lang="en-US" altLang="zh-CN" sz="1800" dirty="0">
                <a:solidFill>
                  <a:srgbClr val="000099"/>
                </a:solidFill>
                <a:ea typeface="宋体" panose="02010600030101010101" pitchFamily="2" charset="-122"/>
              </a:rPr>
              <a:t> sequence) = 10/5 = 2	CPI (2</a:t>
            </a:r>
            <a:r>
              <a:rPr lang="en-US" altLang="zh-CN" sz="1800" baseline="30000" dirty="0">
                <a:solidFill>
                  <a:srgbClr val="000099"/>
                </a:solidFill>
                <a:ea typeface="宋体" panose="02010600030101010101" pitchFamily="2" charset="-122"/>
              </a:rPr>
              <a:t>nd</a:t>
            </a:r>
            <a:r>
              <a:rPr lang="en-US" altLang="zh-CN" sz="1800" dirty="0">
                <a:solidFill>
                  <a:srgbClr val="000099"/>
                </a:solidFill>
                <a:ea typeface="宋体" panose="02010600030101010101" pitchFamily="2" charset="-122"/>
              </a:rPr>
              <a:t> sequence) = 9/6 = 1.5</a:t>
            </a:r>
          </a:p>
        </p:txBody>
      </p:sp>
    </p:spTree>
    <p:custDataLst>
      <p:tags r:id="rId1"/>
    </p:custDataLst>
    <p:extLst>
      <p:ext uri="{BB962C8B-B14F-4D97-AF65-F5344CB8AC3E}">
        <p14:creationId xmlns:p14="http://schemas.microsoft.com/office/powerpoint/2010/main" val="19333333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96676">
                                            <p:txEl>
                                              <p:pRg st="6" end="6"/>
                                            </p:txEl>
                                          </p:spTgt>
                                        </p:tgtEl>
                                        <p:attrNameLst>
                                          <p:attrName>style.visibility</p:attrName>
                                        </p:attrNameLst>
                                      </p:cBhvr>
                                      <p:to>
                                        <p:strVal val="visible"/>
                                      </p:to>
                                    </p:set>
                                    <p:anim calcmode="lin" valueType="num">
                                      <p:cBhvr additive="base">
                                        <p:cTn id="7" dur="500" fill="hold"/>
                                        <p:tgtEl>
                                          <p:spTgt spid="796676">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6676">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6676">
                                            <p:txEl>
                                              <p:pRg st="7" end="7"/>
                                            </p:txEl>
                                          </p:spTgt>
                                        </p:tgtEl>
                                        <p:attrNameLst>
                                          <p:attrName>style.visibility</p:attrName>
                                        </p:attrNameLst>
                                      </p:cBhvr>
                                      <p:to>
                                        <p:strVal val="visible"/>
                                      </p:to>
                                    </p:set>
                                    <p:anim calcmode="lin" valueType="num">
                                      <p:cBhvr additive="base">
                                        <p:cTn id="11" dur="500" fill="hold"/>
                                        <p:tgtEl>
                                          <p:spTgt spid="796676">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9667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96676">
                                            <p:txEl>
                                              <p:pRg st="8" end="8"/>
                                            </p:txEl>
                                          </p:spTgt>
                                        </p:tgtEl>
                                        <p:attrNameLst>
                                          <p:attrName>style.visibility</p:attrName>
                                        </p:attrNameLst>
                                      </p:cBhvr>
                                      <p:to>
                                        <p:strVal val="visible"/>
                                      </p:to>
                                    </p:set>
                                    <p:anim calcmode="lin" valueType="num">
                                      <p:cBhvr additive="base">
                                        <p:cTn id="17" dur="500" fill="hold"/>
                                        <p:tgtEl>
                                          <p:spTgt spid="796676">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667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96676">
                                            <p:txEl>
                                              <p:pRg st="9" end="9"/>
                                            </p:txEl>
                                          </p:spTgt>
                                        </p:tgtEl>
                                        <p:attrNameLst>
                                          <p:attrName>style.visibility</p:attrName>
                                        </p:attrNameLst>
                                      </p:cBhvr>
                                      <p:to>
                                        <p:strVal val="visible"/>
                                      </p:to>
                                    </p:set>
                                    <p:anim calcmode="lin" valueType="num">
                                      <p:cBhvr additive="base">
                                        <p:cTn id="23" dur="500" fill="hold"/>
                                        <p:tgtEl>
                                          <p:spTgt spid="796676">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9667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796676">
                                            <p:txEl>
                                              <p:pRg st="10" end="10"/>
                                            </p:txEl>
                                          </p:spTgt>
                                        </p:tgtEl>
                                        <p:attrNameLst>
                                          <p:attrName>style.visibility</p:attrName>
                                        </p:attrNameLst>
                                      </p:cBhvr>
                                      <p:to>
                                        <p:strVal val="visible"/>
                                      </p:to>
                                    </p:set>
                                    <p:anim calcmode="lin" valueType="num">
                                      <p:cBhvr additive="base">
                                        <p:cTn id="29" dur="500" fill="hold"/>
                                        <p:tgtEl>
                                          <p:spTgt spid="796676">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9667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ChangeArrowheads="1"/>
          </p:cNvSpPr>
          <p:nvPr/>
        </p:nvSpPr>
        <p:spPr bwMode="auto">
          <a:xfrm>
            <a:off x="468313" y="1130301"/>
            <a:ext cx="8207375" cy="355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057400" algn="ctr"/>
                <a:tab pos="3429000" algn="ctr"/>
              </a:tabLst>
              <a:defRPr>
                <a:solidFill>
                  <a:schemeClr val="tx1"/>
                </a:solidFill>
                <a:latin typeface="Arial" panose="020B0604020202020204" pitchFamily="34" charset="0"/>
                <a:cs typeface="Arial" panose="020B0604020202020204" pitchFamily="34" charset="0"/>
              </a:defRPr>
            </a:lvl1pPr>
            <a:lvl2pPr>
              <a:tabLst>
                <a:tab pos="2057400" algn="ctr"/>
                <a:tab pos="3429000" algn="ctr"/>
              </a:tabLst>
              <a:defRPr>
                <a:solidFill>
                  <a:schemeClr val="tx1"/>
                </a:solidFill>
                <a:latin typeface="Arial" panose="020B0604020202020204" pitchFamily="34" charset="0"/>
                <a:cs typeface="Arial" panose="020B0604020202020204" pitchFamily="34" charset="0"/>
              </a:defRPr>
            </a:lvl2pPr>
            <a:lvl3pPr>
              <a:tabLst>
                <a:tab pos="2057400" algn="ctr"/>
                <a:tab pos="3429000" algn="ctr"/>
              </a:tabLst>
              <a:defRPr>
                <a:solidFill>
                  <a:schemeClr val="tx1"/>
                </a:solidFill>
                <a:latin typeface="Arial" panose="020B0604020202020204" pitchFamily="34" charset="0"/>
                <a:cs typeface="Arial" panose="020B0604020202020204" pitchFamily="34" charset="0"/>
              </a:defRPr>
            </a:lvl3pPr>
            <a:lvl4pPr>
              <a:tabLst>
                <a:tab pos="2057400" algn="ctr"/>
                <a:tab pos="3429000" algn="ctr"/>
              </a:tabLst>
              <a:defRPr>
                <a:solidFill>
                  <a:schemeClr val="tx1"/>
                </a:solidFill>
                <a:latin typeface="Arial" panose="020B0604020202020204" pitchFamily="34" charset="0"/>
                <a:cs typeface="Arial" panose="020B0604020202020204" pitchFamily="34" charset="0"/>
              </a:defRPr>
            </a:lvl4pPr>
            <a:lvl5pPr>
              <a:tabLst>
                <a:tab pos="2057400" algn="ctr"/>
                <a:tab pos="3429000" algn="ctr"/>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2057400" algn="ctr"/>
                <a:tab pos="3429000" algn="ctr"/>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2057400" algn="ctr"/>
                <a:tab pos="3429000" algn="ctr"/>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2057400" algn="ctr"/>
                <a:tab pos="3429000" algn="ctr"/>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2057400" algn="ctr"/>
                <a:tab pos="3429000" algn="ctr"/>
              </a:tabLst>
              <a:defRPr>
                <a:solidFill>
                  <a:schemeClr val="tx1"/>
                </a:solidFill>
                <a:latin typeface="Arial" panose="020B0604020202020204" pitchFamily="34" charset="0"/>
                <a:cs typeface="Arial" panose="020B0604020202020204" pitchFamily="34" charset="0"/>
              </a:defRPr>
            </a:lvl9pPr>
          </a:lstStyle>
          <a:p>
            <a:pPr eaLnBrk="0" hangingPunct="0">
              <a:spcBef>
                <a:spcPct val="30000"/>
              </a:spcBef>
            </a:pPr>
            <a:r>
              <a:rPr lang="en-US" altLang="zh-CN" sz="2400" dirty="0">
                <a:ea typeface="宋体" panose="02010600030101010101" pitchFamily="2" charset="-122"/>
              </a:rPr>
              <a:t>Given: instruction mix of a program on a RISC processor</a:t>
            </a:r>
          </a:p>
          <a:p>
            <a:pPr eaLnBrk="0" hangingPunct="0">
              <a:spcBef>
                <a:spcPct val="30000"/>
              </a:spcBef>
            </a:pPr>
            <a:r>
              <a:rPr lang="en-US" altLang="zh-CN" sz="2400" dirty="0">
                <a:solidFill>
                  <a:srgbClr val="FF0000"/>
                </a:solidFill>
                <a:ea typeface="宋体" panose="02010600030101010101" pitchFamily="2" charset="-122"/>
              </a:rPr>
              <a:t>What is average CPI?</a:t>
            </a:r>
          </a:p>
          <a:p>
            <a:pPr eaLnBrk="0" hangingPunct="0">
              <a:spcBef>
                <a:spcPct val="30000"/>
              </a:spcBef>
            </a:pPr>
            <a:r>
              <a:rPr lang="en-US" altLang="zh-CN" sz="2400" dirty="0">
                <a:solidFill>
                  <a:srgbClr val="FF0000"/>
                </a:solidFill>
                <a:ea typeface="宋体" panose="02010600030101010101" pitchFamily="2" charset="-122"/>
              </a:rPr>
              <a:t>What is the percent of time used by each instruction class?</a:t>
            </a:r>
          </a:p>
          <a:p>
            <a:pPr eaLnBrk="0" hangingPunct="0">
              <a:spcBef>
                <a:spcPct val="30000"/>
              </a:spcBef>
            </a:pPr>
            <a:r>
              <a:rPr lang="en-US" altLang="zh-CN" sz="2400" dirty="0" err="1">
                <a:ea typeface="宋体" panose="02010600030101010101" pitchFamily="2" charset="-122"/>
              </a:rPr>
              <a:t>Class</a:t>
            </a:r>
            <a:r>
              <a:rPr lang="en-US" altLang="zh-CN" sz="2400" baseline="-25000" dirty="0" err="1">
                <a:ea typeface="宋体" panose="02010600030101010101" pitchFamily="2" charset="-122"/>
              </a:rPr>
              <a:t>i</a:t>
            </a:r>
            <a:r>
              <a:rPr lang="en-US" altLang="zh-CN" sz="2400" dirty="0">
                <a:ea typeface="宋体" panose="02010600030101010101" pitchFamily="2" charset="-122"/>
              </a:rPr>
              <a:t>	</a:t>
            </a:r>
            <a:r>
              <a:rPr lang="en-US" altLang="zh-CN" sz="2400" dirty="0" err="1">
                <a:ea typeface="宋体" panose="02010600030101010101" pitchFamily="2" charset="-122"/>
              </a:rPr>
              <a:t>Freq</a:t>
            </a:r>
            <a:r>
              <a:rPr lang="en-US" altLang="zh-CN" sz="2400" baseline="-25000" dirty="0" err="1">
                <a:ea typeface="宋体" panose="02010600030101010101" pitchFamily="2" charset="-122"/>
              </a:rPr>
              <a:t>i</a:t>
            </a:r>
            <a:r>
              <a:rPr lang="en-US" altLang="zh-CN" sz="2400" dirty="0">
                <a:ea typeface="宋体" panose="02010600030101010101" pitchFamily="2" charset="-122"/>
              </a:rPr>
              <a:t>	</a:t>
            </a:r>
            <a:r>
              <a:rPr lang="en-US" altLang="zh-CN" sz="2400" dirty="0" err="1">
                <a:ea typeface="宋体" panose="02010600030101010101" pitchFamily="2" charset="-122"/>
              </a:rPr>
              <a:t>CPI</a:t>
            </a:r>
            <a:r>
              <a:rPr lang="en-US" altLang="zh-CN" sz="2400" baseline="-25000" dirty="0" err="1">
                <a:ea typeface="宋体" panose="02010600030101010101" pitchFamily="2" charset="-122"/>
              </a:rPr>
              <a:t>i</a:t>
            </a:r>
            <a:endParaRPr lang="en-US" altLang="zh-CN" sz="2400" baseline="-25000" dirty="0">
              <a:ea typeface="宋体" panose="02010600030101010101" pitchFamily="2" charset="-122"/>
            </a:endParaRPr>
          </a:p>
          <a:p>
            <a:pPr eaLnBrk="0" hangingPunct="0">
              <a:spcBef>
                <a:spcPct val="30000"/>
              </a:spcBef>
            </a:pPr>
            <a:r>
              <a:rPr lang="en-US" altLang="zh-CN" sz="2400" dirty="0">
                <a:ea typeface="宋体" panose="02010600030101010101" pitchFamily="2" charset="-122"/>
              </a:rPr>
              <a:t>ALU	50%	1</a:t>
            </a:r>
          </a:p>
          <a:p>
            <a:pPr eaLnBrk="0" hangingPunct="0">
              <a:spcBef>
                <a:spcPct val="10000"/>
              </a:spcBef>
            </a:pPr>
            <a:r>
              <a:rPr lang="en-US" altLang="zh-CN" sz="2400" dirty="0">
                <a:ea typeface="宋体" panose="02010600030101010101" pitchFamily="2" charset="-122"/>
              </a:rPr>
              <a:t>Load	20%	5</a:t>
            </a:r>
          </a:p>
          <a:p>
            <a:pPr eaLnBrk="0" hangingPunct="0">
              <a:spcBef>
                <a:spcPct val="10000"/>
              </a:spcBef>
            </a:pPr>
            <a:r>
              <a:rPr lang="en-US" altLang="zh-CN" sz="2400" dirty="0">
                <a:ea typeface="宋体" panose="02010600030101010101" pitchFamily="2" charset="-122"/>
              </a:rPr>
              <a:t>Store	10%	3</a:t>
            </a:r>
          </a:p>
          <a:p>
            <a:pPr eaLnBrk="0" hangingPunct="0">
              <a:spcBef>
                <a:spcPct val="10000"/>
              </a:spcBef>
            </a:pPr>
            <a:r>
              <a:rPr lang="en-US" altLang="zh-CN" sz="2400" dirty="0">
                <a:ea typeface="宋体" panose="02010600030101010101" pitchFamily="2" charset="-122"/>
              </a:rPr>
              <a:t>Branch	20%	2</a:t>
            </a:r>
          </a:p>
        </p:txBody>
      </p:sp>
      <p:sp>
        <p:nvSpPr>
          <p:cNvPr id="798723" name="Rectangle 3"/>
          <p:cNvSpPr>
            <a:spLocks noChangeArrowheads="1"/>
          </p:cNvSpPr>
          <p:nvPr/>
        </p:nvSpPr>
        <p:spPr bwMode="auto">
          <a:xfrm>
            <a:off x="468313" y="5345113"/>
            <a:ext cx="8207375"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30000"/>
              </a:spcBef>
            </a:pPr>
            <a:r>
              <a:rPr lang="en-US" altLang="zh-CN" sz="2400">
                <a:solidFill>
                  <a:srgbClr val="FF0000"/>
                </a:solidFill>
                <a:ea typeface="宋体" panose="02010600030101010101" pitchFamily="2" charset="-122"/>
              </a:rPr>
              <a:t>How faster would the machine be if load time is 2 cycles?</a:t>
            </a:r>
          </a:p>
          <a:p>
            <a:pPr eaLnBrk="0" hangingPunct="0">
              <a:spcBef>
                <a:spcPct val="30000"/>
              </a:spcBef>
            </a:pPr>
            <a:r>
              <a:rPr lang="en-US" altLang="zh-CN" sz="2400">
                <a:solidFill>
                  <a:srgbClr val="FF0000"/>
                </a:solidFill>
                <a:ea typeface="宋体" panose="02010600030101010101" pitchFamily="2" charset="-122"/>
              </a:rPr>
              <a:t>What if two ALU instructions could be executed at once?</a:t>
            </a:r>
          </a:p>
        </p:txBody>
      </p:sp>
      <p:sp>
        <p:nvSpPr>
          <p:cNvPr id="798724" name="Rectangle 4"/>
          <p:cNvSpPr>
            <a:spLocks noGrp="1" noChangeArrowheads="1"/>
          </p:cNvSpPr>
          <p:nvPr>
            <p:ph type="title"/>
          </p:nvPr>
        </p:nvSpPr>
        <p:spPr>
          <a:xfrm>
            <a:off x="468313" y="0"/>
            <a:ext cx="8229600" cy="1143000"/>
          </a:xfrm>
        </p:spPr>
        <p:txBody>
          <a:bodyPr/>
          <a:lstStyle/>
          <a:p>
            <a:r>
              <a:rPr lang="en-US" altLang="zh-CN" sz="3600" dirty="0">
                <a:ea typeface="宋体" panose="02010600030101010101" pitchFamily="2" charset="-122"/>
              </a:rPr>
              <a:t>Second Example on CPI</a:t>
            </a:r>
          </a:p>
        </p:txBody>
      </p:sp>
      <p:sp>
        <p:nvSpPr>
          <p:cNvPr id="798725" name="Rectangle 5"/>
          <p:cNvSpPr>
            <a:spLocks noChangeArrowheads="1"/>
          </p:cNvSpPr>
          <p:nvPr/>
        </p:nvSpPr>
        <p:spPr bwMode="auto">
          <a:xfrm>
            <a:off x="4446588" y="2555875"/>
            <a:ext cx="185578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1pPr>
            <a:lvl2pPr>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2pPr>
            <a:lvl3pPr>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3pPr>
            <a:lvl4pPr>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4pPr>
            <a:lvl5pPr>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9pPr>
          </a:lstStyle>
          <a:p>
            <a:pPr algn="ctr" eaLnBrk="0" hangingPunct="0">
              <a:spcBef>
                <a:spcPct val="30000"/>
              </a:spcBef>
            </a:pPr>
            <a:r>
              <a:rPr lang="en-US" altLang="zh-CN" sz="2000" dirty="0" err="1">
                <a:solidFill>
                  <a:srgbClr val="000099"/>
                </a:solidFill>
                <a:ea typeface="宋体" panose="02010600030101010101" pitchFamily="2" charset="-122"/>
              </a:rPr>
              <a:t>CPI</a:t>
            </a:r>
            <a:r>
              <a:rPr lang="en-US" altLang="zh-CN" sz="2000" baseline="-25000"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 × </a:t>
            </a:r>
            <a:r>
              <a:rPr lang="en-US" altLang="zh-CN" sz="2000" dirty="0" err="1">
                <a:solidFill>
                  <a:srgbClr val="000099"/>
                </a:solidFill>
                <a:ea typeface="宋体" panose="02010600030101010101" pitchFamily="2" charset="-122"/>
              </a:rPr>
              <a:t>Freq</a:t>
            </a:r>
            <a:r>
              <a:rPr lang="en-US" altLang="zh-CN" sz="2000" baseline="-25000" dirty="0" err="1">
                <a:solidFill>
                  <a:srgbClr val="000099"/>
                </a:solidFill>
                <a:ea typeface="宋体" panose="02010600030101010101" pitchFamily="2" charset="-122"/>
              </a:rPr>
              <a:t>i</a:t>
            </a:r>
            <a:endParaRPr lang="en-US" altLang="zh-CN" sz="2000" dirty="0">
              <a:solidFill>
                <a:srgbClr val="000099"/>
              </a:solidFill>
              <a:ea typeface="宋体" panose="02010600030101010101" pitchFamily="2" charset="-122"/>
            </a:endParaRPr>
          </a:p>
          <a:p>
            <a:pPr algn="ctr" eaLnBrk="0" hangingPunct="0">
              <a:spcBef>
                <a:spcPct val="30000"/>
              </a:spcBef>
            </a:pPr>
            <a:r>
              <a:rPr lang="en-US" altLang="zh-CN" sz="2400" dirty="0">
                <a:solidFill>
                  <a:srgbClr val="000099"/>
                </a:solidFill>
                <a:ea typeface="宋体" panose="02010600030101010101" pitchFamily="2" charset="-122"/>
              </a:rPr>
              <a:t>0.5×1 = 0.5</a:t>
            </a:r>
          </a:p>
          <a:p>
            <a:pPr algn="ctr" eaLnBrk="0" hangingPunct="0">
              <a:spcBef>
                <a:spcPct val="10000"/>
              </a:spcBef>
            </a:pPr>
            <a:r>
              <a:rPr lang="en-US" altLang="zh-CN" sz="2400" dirty="0">
                <a:solidFill>
                  <a:srgbClr val="000099"/>
                </a:solidFill>
                <a:ea typeface="宋体" panose="02010600030101010101" pitchFamily="2" charset="-122"/>
              </a:rPr>
              <a:t>0.2×5 = 1.0</a:t>
            </a:r>
          </a:p>
          <a:p>
            <a:pPr algn="ctr" eaLnBrk="0" hangingPunct="0">
              <a:spcBef>
                <a:spcPct val="10000"/>
              </a:spcBef>
            </a:pPr>
            <a:r>
              <a:rPr lang="en-US" altLang="zh-CN" sz="2400" dirty="0">
                <a:solidFill>
                  <a:srgbClr val="000099"/>
                </a:solidFill>
                <a:ea typeface="宋体" panose="02010600030101010101" pitchFamily="2" charset="-122"/>
              </a:rPr>
              <a:t>0.1×3 = 0.3</a:t>
            </a:r>
          </a:p>
          <a:p>
            <a:pPr algn="ctr" eaLnBrk="0" hangingPunct="0">
              <a:spcBef>
                <a:spcPct val="10000"/>
              </a:spcBef>
            </a:pPr>
            <a:r>
              <a:rPr lang="en-US" altLang="zh-CN" sz="2400" dirty="0">
                <a:solidFill>
                  <a:srgbClr val="000099"/>
                </a:solidFill>
                <a:ea typeface="宋体" panose="02010600030101010101" pitchFamily="2" charset="-122"/>
              </a:rPr>
              <a:t>0.2×2 = 0.4</a:t>
            </a:r>
          </a:p>
        </p:txBody>
      </p:sp>
      <p:sp>
        <p:nvSpPr>
          <p:cNvPr id="798726" name="Rectangle 6"/>
          <p:cNvSpPr>
            <a:spLocks noChangeArrowheads="1"/>
          </p:cNvSpPr>
          <p:nvPr/>
        </p:nvSpPr>
        <p:spPr bwMode="auto">
          <a:xfrm>
            <a:off x="6302375" y="2554288"/>
            <a:ext cx="237331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1pPr>
            <a:lvl2pPr>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2pPr>
            <a:lvl3pPr>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3pPr>
            <a:lvl4pPr>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4pPr>
            <a:lvl5pPr>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3086100" algn="ctr"/>
                <a:tab pos="3771900" algn="l"/>
                <a:tab pos="4800600" algn="l"/>
              </a:tabLst>
              <a:defRPr>
                <a:solidFill>
                  <a:schemeClr val="tx1"/>
                </a:solidFill>
                <a:latin typeface="Arial" panose="020B0604020202020204" pitchFamily="34" charset="0"/>
                <a:cs typeface="Arial" panose="020B0604020202020204" pitchFamily="34" charset="0"/>
              </a:defRPr>
            </a:lvl9pPr>
          </a:lstStyle>
          <a:p>
            <a:pPr algn="ctr" eaLnBrk="0" hangingPunct="0">
              <a:spcBef>
                <a:spcPct val="30000"/>
              </a:spcBef>
            </a:pPr>
            <a:r>
              <a:rPr lang="en-US" altLang="zh-CN" sz="2400">
                <a:solidFill>
                  <a:srgbClr val="000099"/>
                </a:solidFill>
                <a:ea typeface="宋体" panose="02010600030101010101" pitchFamily="2" charset="-122"/>
              </a:rPr>
              <a:t>%Time</a:t>
            </a:r>
          </a:p>
          <a:p>
            <a:pPr algn="ctr" eaLnBrk="0" hangingPunct="0">
              <a:spcBef>
                <a:spcPct val="30000"/>
              </a:spcBef>
            </a:pPr>
            <a:r>
              <a:rPr lang="en-US" altLang="zh-CN" sz="2400">
                <a:solidFill>
                  <a:srgbClr val="000099"/>
                </a:solidFill>
                <a:ea typeface="宋体" panose="02010600030101010101" pitchFamily="2" charset="-122"/>
              </a:rPr>
              <a:t>0.5/2.2 = 23%</a:t>
            </a:r>
          </a:p>
          <a:p>
            <a:pPr algn="ctr" eaLnBrk="0" hangingPunct="0">
              <a:spcBef>
                <a:spcPct val="10000"/>
              </a:spcBef>
            </a:pPr>
            <a:r>
              <a:rPr lang="en-US" altLang="zh-CN" sz="2400">
                <a:solidFill>
                  <a:srgbClr val="000099"/>
                </a:solidFill>
                <a:ea typeface="宋体" panose="02010600030101010101" pitchFamily="2" charset="-122"/>
              </a:rPr>
              <a:t>1.0/2.2 = 45%</a:t>
            </a:r>
          </a:p>
          <a:p>
            <a:pPr algn="ctr" eaLnBrk="0" hangingPunct="0">
              <a:spcBef>
                <a:spcPct val="10000"/>
              </a:spcBef>
            </a:pPr>
            <a:r>
              <a:rPr lang="en-US" altLang="zh-CN" sz="2400">
                <a:solidFill>
                  <a:srgbClr val="000099"/>
                </a:solidFill>
                <a:ea typeface="宋体" panose="02010600030101010101" pitchFamily="2" charset="-122"/>
              </a:rPr>
              <a:t>0.3/2.2 = 14%</a:t>
            </a:r>
          </a:p>
          <a:p>
            <a:pPr algn="ctr" eaLnBrk="0" hangingPunct="0">
              <a:spcBef>
                <a:spcPct val="10000"/>
              </a:spcBef>
            </a:pPr>
            <a:r>
              <a:rPr lang="en-US" altLang="zh-CN" sz="2400">
                <a:solidFill>
                  <a:srgbClr val="000099"/>
                </a:solidFill>
                <a:ea typeface="宋体" panose="02010600030101010101" pitchFamily="2" charset="-122"/>
              </a:rPr>
              <a:t>0.4/2.2 = 18%</a:t>
            </a:r>
          </a:p>
        </p:txBody>
      </p:sp>
      <p:sp>
        <p:nvSpPr>
          <p:cNvPr id="798727" name="Rectangle 7"/>
          <p:cNvSpPr>
            <a:spLocks noChangeArrowheads="1"/>
          </p:cNvSpPr>
          <p:nvPr/>
        </p:nvSpPr>
        <p:spPr bwMode="auto">
          <a:xfrm>
            <a:off x="1493838" y="4808538"/>
            <a:ext cx="538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0000"/>
              </a:spcBef>
            </a:pPr>
            <a:r>
              <a:rPr lang="en-US" altLang="zh-CN" sz="2400">
                <a:solidFill>
                  <a:srgbClr val="000099"/>
                </a:solidFill>
                <a:ea typeface="宋体" panose="02010600030101010101" pitchFamily="2" charset="-122"/>
              </a:rPr>
              <a:t>Average CPI = 0.5+1.0+0.3+0.4 = 2.2</a:t>
            </a:r>
          </a:p>
        </p:txBody>
      </p:sp>
    </p:spTree>
    <p:custDataLst>
      <p:tags r:id="rId1"/>
    </p:custDataLst>
    <p:extLst>
      <p:ext uri="{BB962C8B-B14F-4D97-AF65-F5344CB8AC3E}">
        <p14:creationId xmlns:p14="http://schemas.microsoft.com/office/powerpoint/2010/main" val="35647121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8725"/>
                                        </p:tgtEl>
                                        <p:attrNameLst>
                                          <p:attrName>style.visibility</p:attrName>
                                        </p:attrNameLst>
                                      </p:cBhvr>
                                      <p:to>
                                        <p:strVal val="visible"/>
                                      </p:to>
                                    </p:set>
                                    <p:anim calcmode="lin" valueType="num">
                                      <p:cBhvr additive="base">
                                        <p:cTn id="7" dur="500" fill="hold"/>
                                        <p:tgtEl>
                                          <p:spTgt spid="798725"/>
                                        </p:tgtEl>
                                        <p:attrNameLst>
                                          <p:attrName>ppt_x</p:attrName>
                                        </p:attrNameLst>
                                      </p:cBhvr>
                                      <p:tavLst>
                                        <p:tav tm="0">
                                          <p:val>
                                            <p:strVal val="1+#ppt_w/2"/>
                                          </p:val>
                                        </p:tav>
                                        <p:tav tm="100000">
                                          <p:val>
                                            <p:strVal val="#ppt_x"/>
                                          </p:val>
                                        </p:tav>
                                      </p:tavLst>
                                    </p:anim>
                                    <p:anim calcmode="lin" valueType="num">
                                      <p:cBhvr additive="base">
                                        <p:cTn id="8" dur="500" fill="hold"/>
                                        <p:tgtEl>
                                          <p:spTgt spid="7987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27"/>
                                        </p:tgtEl>
                                        <p:attrNameLst>
                                          <p:attrName>style.visibility</p:attrName>
                                        </p:attrNameLst>
                                      </p:cBhvr>
                                      <p:to>
                                        <p:strVal val="visible"/>
                                      </p:to>
                                    </p:set>
                                    <p:anim calcmode="lin" valueType="num">
                                      <p:cBhvr additive="base">
                                        <p:cTn id="13" dur="500" fill="hold"/>
                                        <p:tgtEl>
                                          <p:spTgt spid="798727"/>
                                        </p:tgtEl>
                                        <p:attrNameLst>
                                          <p:attrName>ppt_x</p:attrName>
                                        </p:attrNameLst>
                                      </p:cBhvr>
                                      <p:tavLst>
                                        <p:tav tm="0">
                                          <p:val>
                                            <p:strVal val="#ppt_x"/>
                                          </p:val>
                                        </p:tav>
                                        <p:tav tm="100000">
                                          <p:val>
                                            <p:strVal val="#ppt_x"/>
                                          </p:val>
                                        </p:tav>
                                      </p:tavLst>
                                    </p:anim>
                                    <p:anim calcmode="lin" valueType="num">
                                      <p:cBhvr additive="base">
                                        <p:cTn id="14" dur="500" fill="hold"/>
                                        <p:tgtEl>
                                          <p:spTgt spid="79872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98726"/>
                                        </p:tgtEl>
                                        <p:attrNameLst>
                                          <p:attrName>style.visibility</p:attrName>
                                        </p:attrNameLst>
                                      </p:cBhvr>
                                      <p:to>
                                        <p:strVal val="visible"/>
                                      </p:to>
                                    </p:set>
                                    <p:anim calcmode="lin" valueType="num">
                                      <p:cBhvr additive="base">
                                        <p:cTn id="19" dur="500" fill="hold"/>
                                        <p:tgtEl>
                                          <p:spTgt spid="798726"/>
                                        </p:tgtEl>
                                        <p:attrNameLst>
                                          <p:attrName>ppt_x</p:attrName>
                                        </p:attrNameLst>
                                      </p:cBhvr>
                                      <p:tavLst>
                                        <p:tav tm="0">
                                          <p:val>
                                            <p:strVal val="1+#ppt_w/2"/>
                                          </p:val>
                                        </p:tav>
                                        <p:tav tm="100000">
                                          <p:val>
                                            <p:strVal val="#ppt_x"/>
                                          </p:val>
                                        </p:tav>
                                      </p:tavLst>
                                    </p:anim>
                                    <p:anim calcmode="lin" valueType="num">
                                      <p:cBhvr additive="base">
                                        <p:cTn id="20" dur="500" fill="hold"/>
                                        <p:tgtEl>
                                          <p:spTgt spid="79872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98723"/>
                                        </p:tgtEl>
                                        <p:attrNameLst>
                                          <p:attrName>style.visibility</p:attrName>
                                        </p:attrNameLst>
                                      </p:cBhvr>
                                      <p:to>
                                        <p:strVal val="visible"/>
                                      </p:to>
                                    </p:set>
                                    <p:anim calcmode="lin" valueType="num">
                                      <p:cBhvr additive="base">
                                        <p:cTn id="25" dur="500" fill="hold"/>
                                        <p:tgtEl>
                                          <p:spTgt spid="798723"/>
                                        </p:tgtEl>
                                        <p:attrNameLst>
                                          <p:attrName>ppt_x</p:attrName>
                                        </p:attrNameLst>
                                      </p:cBhvr>
                                      <p:tavLst>
                                        <p:tav tm="0">
                                          <p:val>
                                            <p:strVal val="#ppt_x"/>
                                          </p:val>
                                        </p:tav>
                                        <p:tav tm="100000">
                                          <p:val>
                                            <p:strVal val="#ppt_x"/>
                                          </p:val>
                                        </p:tav>
                                      </p:tavLst>
                                    </p:anim>
                                    <p:anim calcmode="lin" valueType="num">
                                      <p:cBhvr additive="base">
                                        <p:cTn id="26" dur="500" fill="hold"/>
                                        <p:tgtEl>
                                          <p:spTgt spid="7987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3" grpId="0"/>
      <p:bldP spid="798725" grpId="0"/>
      <p:bldP spid="798726" grpId="0"/>
      <p:bldP spid="7987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95299" y="228654"/>
            <a:ext cx="8229600" cy="1143000"/>
          </a:xfrm>
        </p:spPr>
        <p:txBody>
          <a:bodyPr/>
          <a:lstStyle/>
          <a:p>
            <a:r>
              <a:rPr lang="en-US" sz="4000" dirty="0" smtClean="0"/>
              <a:t>Current Trends in Architecture</a:t>
            </a:r>
            <a:endParaRPr lang="en-AU" sz="4000" dirty="0"/>
          </a:p>
        </p:txBody>
      </p:sp>
      <p:sp>
        <p:nvSpPr>
          <p:cNvPr id="2" name="Content Placeholder 1"/>
          <p:cNvSpPr>
            <a:spLocks noGrp="1"/>
          </p:cNvSpPr>
          <p:nvPr>
            <p:ph idx="1"/>
          </p:nvPr>
        </p:nvSpPr>
        <p:spPr>
          <a:xfrm>
            <a:off x="228714" y="1371654"/>
            <a:ext cx="8762770" cy="5105266"/>
          </a:xfrm>
        </p:spPr>
        <p:txBody>
          <a:bodyPr/>
          <a:lstStyle/>
          <a:p>
            <a:pPr>
              <a:lnSpc>
                <a:spcPct val="90000"/>
              </a:lnSpc>
            </a:pPr>
            <a:r>
              <a:rPr lang="en-US" altLang="zh-CN" sz="2800" dirty="0"/>
              <a:t>Cannot continue to leverage Instruction-Level parallelism (ILP)</a:t>
            </a:r>
          </a:p>
          <a:p>
            <a:pPr lvl="1">
              <a:lnSpc>
                <a:spcPct val="90000"/>
              </a:lnSpc>
            </a:pPr>
            <a:r>
              <a:rPr lang="en-US" altLang="zh-CN" sz="2400" dirty="0"/>
              <a:t>Single processor performance improvement ended in 2003</a:t>
            </a:r>
          </a:p>
          <a:p>
            <a:pPr lvl="1">
              <a:lnSpc>
                <a:spcPct val="90000"/>
              </a:lnSpc>
            </a:pPr>
            <a:endParaRPr lang="en-US" altLang="zh-CN" sz="2400" dirty="0"/>
          </a:p>
          <a:p>
            <a:pPr>
              <a:lnSpc>
                <a:spcPct val="90000"/>
              </a:lnSpc>
            </a:pPr>
            <a:r>
              <a:rPr lang="en-US" altLang="zh-CN" sz="2800" dirty="0"/>
              <a:t>New models for performance:</a:t>
            </a:r>
          </a:p>
          <a:p>
            <a:pPr lvl="1">
              <a:lnSpc>
                <a:spcPct val="90000"/>
              </a:lnSpc>
            </a:pPr>
            <a:r>
              <a:rPr lang="en-US" altLang="zh-CN" sz="2400" dirty="0"/>
              <a:t>Data-level parallelism (DLP)</a:t>
            </a:r>
          </a:p>
          <a:p>
            <a:pPr lvl="1">
              <a:lnSpc>
                <a:spcPct val="90000"/>
              </a:lnSpc>
            </a:pPr>
            <a:r>
              <a:rPr lang="en-US" altLang="zh-CN" sz="2400" dirty="0"/>
              <a:t>Thread-level parallelism (TLP)</a:t>
            </a:r>
          </a:p>
          <a:p>
            <a:pPr lvl="1">
              <a:lnSpc>
                <a:spcPct val="90000"/>
              </a:lnSpc>
            </a:pPr>
            <a:r>
              <a:rPr lang="en-US" altLang="zh-CN" sz="2400" dirty="0"/>
              <a:t>Request-level parallelism (RLP)</a:t>
            </a:r>
          </a:p>
          <a:p>
            <a:pPr lvl="1">
              <a:lnSpc>
                <a:spcPct val="90000"/>
              </a:lnSpc>
            </a:pPr>
            <a:endParaRPr lang="en-US" altLang="zh-CN" sz="2400" dirty="0"/>
          </a:p>
          <a:p>
            <a:pPr>
              <a:lnSpc>
                <a:spcPct val="90000"/>
              </a:lnSpc>
            </a:pPr>
            <a:r>
              <a:rPr lang="en-US" altLang="zh-CN" sz="2800" dirty="0"/>
              <a:t>These require explicit restructuring of the </a:t>
            </a:r>
            <a:r>
              <a:rPr lang="en-US" altLang="zh-CN" sz="2800" dirty="0" smtClean="0"/>
              <a:t>application</a:t>
            </a:r>
            <a:endParaRPr lang="en-US" altLang="zh-CN" dirty="0"/>
          </a:p>
        </p:txBody>
      </p:sp>
    </p:spTree>
    <p:custDataLst>
      <p:tags r:id="rId1"/>
    </p:custDataLst>
    <p:extLst>
      <p:ext uri="{BB962C8B-B14F-4D97-AF65-F5344CB8AC3E}">
        <p14:creationId xmlns:p14="http://schemas.microsoft.com/office/powerpoint/2010/main" val="14833852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516360" y="512648"/>
            <a:ext cx="8281987" cy="707886"/>
          </a:xfrm>
        </p:spPr>
        <p:txBody>
          <a:bodyPr/>
          <a:lstStyle/>
          <a:p>
            <a:pPr>
              <a:lnSpc>
                <a:spcPct val="90000"/>
              </a:lnSpc>
            </a:pPr>
            <a:r>
              <a:rPr lang="en-US" altLang="zh-CN" sz="4000" dirty="0" smtClean="0"/>
              <a:t>Performance </a:t>
            </a:r>
            <a:r>
              <a:rPr lang="en-US" altLang="zh-CN" sz="4000" dirty="0"/>
              <a:t>Equation</a:t>
            </a:r>
          </a:p>
        </p:txBody>
      </p:sp>
      <p:sp>
        <p:nvSpPr>
          <p:cNvPr id="509956" name="Rectangle 4"/>
          <p:cNvSpPr>
            <a:spLocks noChangeArrowheads="1"/>
          </p:cNvSpPr>
          <p:nvPr/>
        </p:nvSpPr>
        <p:spPr bwMode="auto">
          <a:xfrm>
            <a:off x="0" y="234716"/>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9958" name="Rectangle 6"/>
          <p:cNvSpPr>
            <a:spLocks noChangeArrowheads="1"/>
          </p:cNvSpPr>
          <p:nvPr/>
        </p:nvSpPr>
        <p:spPr bwMode="auto">
          <a:xfrm>
            <a:off x="0" y="234716"/>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9959" name="Rectangle 7"/>
          <p:cNvSpPr>
            <a:spLocks noChangeArrowheads="1"/>
          </p:cNvSpPr>
          <p:nvPr/>
        </p:nvSpPr>
        <p:spPr bwMode="auto">
          <a:xfrm>
            <a:off x="0" y="1025291"/>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p:txBody>
      </p:sp>
      <p:sp>
        <p:nvSpPr>
          <p:cNvPr id="509961" name="Rectangle 9"/>
          <p:cNvSpPr>
            <a:spLocks noChangeArrowheads="1"/>
          </p:cNvSpPr>
          <p:nvPr/>
        </p:nvSpPr>
        <p:spPr bwMode="auto">
          <a:xfrm>
            <a:off x="0" y="234716"/>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9963" name="Rectangle 11"/>
          <p:cNvSpPr>
            <a:spLocks noChangeArrowheads="1"/>
          </p:cNvSpPr>
          <p:nvPr/>
        </p:nvSpPr>
        <p:spPr bwMode="auto">
          <a:xfrm>
            <a:off x="0" y="234716"/>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9965" name="Rectangle 13"/>
          <p:cNvSpPr>
            <a:spLocks noChangeArrowheads="1"/>
          </p:cNvSpPr>
          <p:nvPr/>
        </p:nvSpPr>
        <p:spPr bwMode="auto">
          <a:xfrm>
            <a:off x="0" y="234716"/>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7842" name="Rectangle 2"/>
          <p:cNvSpPr>
            <a:spLocks noChangeArrowheads="1"/>
          </p:cNvSpPr>
          <p:nvPr/>
        </p:nvSpPr>
        <p:spPr bwMode="auto">
          <a:xfrm>
            <a:off x="0" y="234716"/>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7844" name="Rectangle 4"/>
          <p:cNvSpPr>
            <a:spLocks noChangeArrowheads="1"/>
          </p:cNvSpPr>
          <p:nvPr/>
        </p:nvSpPr>
        <p:spPr bwMode="auto">
          <a:xfrm>
            <a:off x="0" y="234716"/>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51938" name="Rectangle 2"/>
          <p:cNvSpPr>
            <a:spLocks noChangeArrowheads="1"/>
          </p:cNvSpPr>
          <p:nvPr/>
        </p:nvSpPr>
        <p:spPr bwMode="auto">
          <a:xfrm>
            <a:off x="0" y="234716"/>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51940" name="Rectangle 4"/>
          <p:cNvSpPr>
            <a:spLocks noChangeArrowheads="1"/>
          </p:cNvSpPr>
          <p:nvPr/>
        </p:nvSpPr>
        <p:spPr bwMode="auto">
          <a:xfrm>
            <a:off x="0" y="234716"/>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51942" name="Rectangle 6"/>
          <p:cNvSpPr>
            <a:spLocks noChangeArrowheads="1"/>
          </p:cNvSpPr>
          <p:nvPr/>
        </p:nvSpPr>
        <p:spPr bwMode="auto">
          <a:xfrm>
            <a:off x="0" y="234716"/>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51944" name="Rectangle 8"/>
          <p:cNvSpPr>
            <a:spLocks noChangeArrowheads="1"/>
          </p:cNvSpPr>
          <p:nvPr/>
        </p:nvSpPr>
        <p:spPr bwMode="auto">
          <a:xfrm>
            <a:off x="0" y="234716"/>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51946" name="Rectangle 10"/>
          <p:cNvSpPr>
            <a:spLocks noChangeArrowheads="1"/>
          </p:cNvSpPr>
          <p:nvPr/>
        </p:nvSpPr>
        <p:spPr bwMode="auto">
          <a:xfrm>
            <a:off x="0" y="234716"/>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6" name="Picture 2"/>
          <p:cNvPicPr>
            <a:picLocks noChangeAspect="1" noChangeArrowheads="1"/>
          </p:cNvPicPr>
          <p:nvPr/>
        </p:nvPicPr>
        <p:blipFill>
          <a:blip r:embed="rId4" cstate="print"/>
          <a:srcRect/>
          <a:stretch>
            <a:fillRect/>
          </a:stretch>
        </p:blipFill>
        <p:spPr bwMode="auto">
          <a:xfrm>
            <a:off x="403393" y="1371654"/>
            <a:ext cx="8740607" cy="741987"/>
          </a:xfrm>
          <a:prstGeom prst="rect">
            <a:avLst/>
          </a:prstGeom>
          <a:noFill/>
          <a:ln w="9525">
            <a:noFill/>
            <a:miter lim="800000"/>
            <a:headEnd/>
            <a:tailEnd/>
          </a:ln>
        </p:spPr>
      </p:pic>
      <p:pic>
        <p:nvPicPr>
          <p:cNvPr id="6147" name="Picture 3"/>
          <p:cNvPicPr>
            <a:picLocks noChangeAspect="1" noChangeArrowheads="1"/>
          </p:cNvPicPr>
          <p:nvPr/>
        </p:nvPicPr>
        <p:blipFill>
          <a:blip r:embed="rId5" cstate="print"/>
          <a:srcRect/>
          <a:stretch>
            <a:fillRect/>
          </a:stretch>
        </p:blipFill>
        <p:spPr bwMode="auto">
          <a:xfrm>
            <a:off x="1447882" y="2211871"/>
            <a:ext cx="5584528" cy="1030789"/>
          </a:xfrm>
          <a:prstGeom prst="rect">
            <a:avLst/>
          </a:prstGeom>
          <a:noFill/>
          <a:ln w="9525">
            <a:noFill/>
            <a:miter lim="800000"/>
            <a:headEnd/>
            <a:tailEnd/>
          </a:ln>
        </p:spPr>
      </p:pic>
      <p:pic>
        <p:nvPicPr>
          <p:cNvPr id="6148" name="Picture 4"/>
          <p:cNvPicPr>
            <a:picLocks noChangeAspect="1" noChangeArrowheads="1"/>
          </p:cNvPicPr>
          <p:nvPr/>
        </p:nvPicPr>
        <p:blipFill>
          <a:blip r:embed="rId6" cstate="print"/>
          <a:srcRect/>
          <a:stretch>
            <a:fillRect/>
          </a:stretch>
        </p:blipFill>
        <p:spPr bwMode="auto">
          <a:xfrm>
            <a:off x="1827343" y="3115935"/>
            <a:ext cx="4825606" cy="959789"/>
          </a:xfrm>
          <a:prstGeom prst="rect">
            <a:avLst/>
          </a:prstGeom>
          <a:noFill/>
          <a:ln w="9525">
            <a:noFill/>
            <a:miter lim="800000"/>
            <a:headEnd/>
            <a:tailEnd/>
          </a:ln>
        </p:spPr>
      </p:pic>
      <p:pic>
        <p:nvPicPr>
          <p:cNvPr id="6149" name="Picture 5"/>
          <p:cNvPicPr>
            <a:picLocks noChangeAspect="1" noChangeArrowheads="1"/>
          </p:cNvPicPr>
          <p:nvPr/>
        </p:nvPicPr>
        <p:blipFill>
          <a:blip r:embed="rId7" cstate="print"/>
          <a:srcRect/>
          <a:stretch>
            <a:fillRect/>
          </a:stretch>
        </p:blipFill>
        <p:spPr bwMode="auto">
          <a:xfrm>
            <a:off x="403393" y="4201810"/>
            <a:ext cx="8210336" cy="687377"/>
          </a:xfrm>
          <a:prstGeom prst="rect">
            <a:avLst/>
          </a:prstGeom>
          <a:noFill/>
          <a:ln w="9525">
            <a:noFill/>
            <a:miter lim="800000"/>
            <a:headEnd/>
            <a:tailEnd/>
          </a:ln>
        </p:spPr>
      </p:pic>
      <p:pic>
        <p:nvPicPr>
          <p:cNvPr id="6150" name="Picture 6"/>
          <p:cNvPicPr>
            <a:picLocks noChangeAspect="1" noChangeArrowheads="1"/>
          </p:cNvPicPr>
          <p:nvPr/>
        </p:nvPicPr>
        <p:blipFill>
          <a:blip r:embed="rId8" cstate="print"/>
          <a:srcRect/>
          <a:stretch>
            <a:fillRect/>
          </a:stretch>
        </p:blipFill>
        <p:spPr bwMode="auto">
          <a:xfrm>
            <a:off x="1219288" y="5123458"/>
            <a:ext cx="6926338" cy="92431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261938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446088" y="533476"/>
            <a:ext cx="8229600" cy="1143000"/>
          </a:xfrm>
        </p:spPr>
        <p:txBody>
          <a:bodyPr/>
          <a:lstStyle/>
          <a:p>
            <a:r>
              <a:rPr lang="en-AU" altLang="zh-CN" sz="4000" dirty="0"/>
              <a:t>Performance Summary</a:t>
            </a:r>
          </a:p>
        </p:txBody>
      </p:sp>
      <p:sp>
        <p:nvSpPr>
          <p:cNvPr id="325635" name="Rectangle 3"/>
          <p:cNvSpPr>
            <a:spLocks noGrp="1" noChangeArrowheads="1"/>
          </p:cNvSpPr>
          <p:nvPr>
            <p:ph type="body" idx="1"/>
          </p:nvPr>
        </p:nvSpPr>
        <p:spPr>
          <a:xfrm>
            <a:off x="684213" y="3284538"/>
            <a:ext cx="8270875" cy="2952750"/>
          </a:xfrm>
        </p:spPr>
        <p:txBody>
          <a:bodyPr/>
          <a:lstStyle/>
          <a:p>
            <a:r>
              <a:rPr lang="en-AU" altLang="zh-CN"/>
              <a:t>Performance depends on</a:t>
            </a:r>
          </a:p>
          <a:p>
            <a:pPr lvl="1"/>
            <a:r>
              <a:rPr lang="en-AU" altLang="zh-CN"/>
              <a:t>Algorithm: affects IC, possibly CPI</a:t>
            </a:r>
          </a:p>
          <a:p>
            <a:pPr lvl="1"/>
            <a:r>
              <a:rPr lang="en-AU" altLang="zh-CN"/>
              <a:t>Programming language: affects IC, CPI</a:t>
            </a:r>
          </a:p>
          <a:p>
            <a:pPr lvl="1"/>
            <a:r>
              <a:rPr lang="en-AU" altLang="zh-CN"/>
              <a:t>Compiler: affects IC, CPI</a:t>
            </a:r>
          </a:p>
          <a:p>
            <a:pPr lvl="1"/>
            <a:r>
              <a:rPr lang="en-AU" altLang="zh-CN"/>
              <a:t>Instruction set architecture: affects IC, CPI, T</a:t>
            </a:r>
            <a:r>
              <a:rPr lang="en-AU" altLang="zh-CN" baseline="-25000"/>
              <a:t>c</a:t>
            </a:r>
          </a:p>
        </p:txBody>
      </p:sp>
      <p:graphicFrame>
        <p:nvGraphicFramePr>
          <p:cNvPr id="325637" name="Object 5"/>
          <p:cNvGraphicFramePr>
            <a:graphicFrameLocks noChangeAspect="1"/>
          </p:cNvGraphicFramePr>
          <p:nvPr>
            <p:extLst>
              <p:ext uri="{D42A27DB-BD31-4B8C-83A1-F6EECF244321}">
                <p14:modId xmlns:p14="http://schemas.microsoft.com/office/powerpoint/2010/main" val="3827297725"/>
              </p:ext>
            </p:extLst>
          </p:nvPr>
        </p:nvGraphicFramePr>
        <p:xfrm>
          <a:off x="827088" y="2060575"/>
          <a:ext cx="7848600" cy="920750"/>
        </p:xfrm>
        <a:graphic>
          <a:graphicData uri="http://schemas.openxmlformats.org/presentationml/2006/ole">
            <mc:AlternateContent xmlns:mc="http://schemas.openxmlformats.org/markup-compatibility/2006">
              <mc:Choice xmlns:v="urn:schemas-microsoft-com:vml" Requires="v">
                <p:oleObj spid="_x0000_s3098" name="Equation" r:id="rId5" imgW="3568680" imgH="419040" progId="Equation.3">
                  <p:embed/>
                </p:oleObj>
              </mc:Choice>
              <mc:Fallback>
                <p:oleObj name="Equation" r:id="rId5" imgW="356868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060575"/>
                        <a:ext cx="7848600" cy="920750"/>
                      </a:xfrm>
                      <a:prstGeom prst="rect">
                        <a:avLst/>
                      </a:prstGeom>
                      <a:solidFill>
                        <a:srgbClr val="FFFFCC"/>
                      </a:solidFill>
                      <a:ln>
                        <a:noFill/>
                      </a:ln>
                      <a:effectLst/>
                    </p:spPr>
                  </p:pic>
                </p:oleObj>
              </mc:Fallback>
            </mc:AlternateContent>
          </a:graphicData>
        </a:graphic>
      </p:graphicFrame>
    </p:spTree>
    <p:custDataLst>
      <p:tags r:id="rId2"/>
    </p:custDataLst>
    <p:extLst>
      <p:ext uri="{BB962C8B-B14F-4D97-AF65-F5344CB8AC3E}">
        <p14:creationId xmlns:p14="http://schemas.microsoft.com/office/powerpoint/2010/main" val="12420724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57200" y="34426"/>
            <a:ext cx="8229600" cy="1143000"/>
          </a:xfrm>
        </p:spPr>
        <p:txBody>
          <a:bodyPr/>
          <a:lstStyle/>
          <a:p>
            <a:r>
              <a:rPr lang="en-US" dirty="0" smtClean="0"/>
              <a:t>Measuring Performance</a:t>
            </a:r>
            <a:endParaRPr lang="en-AU" dirty="0"/>
          </a:p>
        </p:txBody>
      </p:sp>
      <p:sp>
        <p:nvSpPr>
          <p:cNvPr id="242691" name="Rectangle 3"/>
          <p:cNvSpPr>
            <a:spLocks noGrp="1" noChangeArrowheads="1"/>
          </p:cNvSpPr>
          <p:nvPr>
            <p:ph type="body" idx="1"/>
          </p:nvPr>
        </p:nvSpPr>
        <p:spPr>
          <a:xfrm>
            <a:off x="428265" y="1123951"/>
            <a:ext cx="8229600" cy="4525963"/>
          </a:xfrm>
        </p:spPr>
        <p:txBody>
          <a:bodyPr/>
          <a:lstStyle/>
          <a:p>
            <a:pPr>
              <a:lnSpc>
                <a:spcPct val="90000"/>
              </a:lnSpc>
            </a:pPr>
            <a:r>
              <a:rPr lang="en-US" sz="2000" dirty="0" smtClean="0"/>
              <a:t>Typical performance metrics:</a:t>
            </a:r>
          </a:p>
          <a:p>
            <a:pPr lvl="1">
              <a:lnSpc>
                <a:spcPct val="90000"/>
              </a:lnSpc>
            </a:pPr>
            <a:r>
              <a:rPr lang="en-US" sz="1800" dirty="0" smtClean="0"/>
              <a:t>Response time: the time between the start and the completion of an event, also referred to as execution time.</a:t>
            </a:r>
          </a:p>
          <a:p>
            <a:pPr lvl="1">
              <a:lnSpc>
                <a:spcPct val="90000"/>
              </a:lnSpc>
            </a:pPr>
            <a:r>
              <a:rPr lang="en-US" sz="1800" dirty="0" smtClean="0"/>
              <a:t>Throughput: the total amount of work done in a given time.</a:t>
            </a:r>
          </a:p>
          <a:p>
            <a:pPr>
              <a:lnSpc>
                <a:spcPct val="90000"/>
              </a:lnSpc>
            </a:pPr>
            <a:endParaRPr lang="en-US" sz="2000" dirty="0" smtClean="0"/>
          </a:p>
          <a:p>
            <a:pPr>
              <a:lnSpc>
                <a:spcPct val="90000"/>
              </a:lnSpc>
            </a:pPr>
            <a:r>
              <a:rPr lang="en-US" sz="2000" dirty="0" smtClean="0"/>
              <a:t>Speedup of X relative to Y</a:t>
            </a:r>
          </a:p>
          <a:p>
            <a:pPr lvl="1">
              <a:lnSpc>
                <a:spcPct val="90000"/>
              </a:lnSpc>
            </a:pPr>
            <a:r>
              <a:rPr lang="en-US" sz="1800" dirty="0" smtClean="0"/>
              <a:t>Execution </a:t>
            </a:r>
            <a:r>
              <a:rPr lang="en-US" sz="1800" dirty="0" err="1" smtClean="0"/>
              <a:t>time</a:t>
            </a:r>
            <a:r>
              <a:rPr lang="en-US" sz="1800" baseline="-25000" dirty="0" err="1" smtClean="0"/>
              <a:t>Y</a:t>
            </a:r>
            <a:r>
              <a:rPr lang="en-US" sz="1800" dirty="0" smtClean="0"/>
              <a:t> / Execution </a:t>
            </a:r>
            <a:r>
              <a:rPr lang="en-US" sz="1800" dirty="0" err="1" smtClean="0"/>
              <a:t>time</a:t>
            </a:r>
            <a:r>
              <a:rPr lang="en-US" sz="1800" baseline="-25000" dirty="0" err="1" smtClean="0"/>
              <a:t>X</a:t>
            </a:r>
            <a:endParaRPr lang="en-US" sz="1800" baseline="-25000" dirty="0" smtClean="0"/>
          </a:p>
          <a:p>
            <a:pPr lvl="1">
              <a:lnSpc>
                <a:spcPct val="90000"/>
              </a:lnSpc>
            </a:pPr>
            <a:endParaRPr lang="en-US" sz="1800" dirty="0" smtClean="0"/>
          </a:p>
          <a:p>
            <a:pPr>
              <a:lnSpc>
                <a:spcPct val="90000"/>
              </a:lnSpc>
            </a:pPr>
            <a:r>
              <a:rPr lang="en-US" sz="2000" dirty="0" smtClean="0"/>
              <a:t>Execution time</a:t>
            </a:r>
          </a:p>
          <a:p>
            <a:pPr lvl="1">
              <a:lnSpc>
                <a:spcPct val="90000"/>
              </a:lnSpc>
            </a:pPr>
            <a:r>
              <a:rPr lang="en-US" sz="1800" dirty="0" smtClean="0"/>
              <a:t>Wall clock time:  includes all system overheads</a:t>
            </a:r>
          </a:p>
          <a:p>
            <a:pPr lvl="1">
              <a:lnSpc>
                <a:spcPct val="90000"/>
              </a:lnSpc>
            </a:pPr>
            <a:r>
              <a:rPr lang="en-US" sz="1800" dirty="0" smtClean="0"/>
              <a:t>CPU time:  only computation time</a:t>
            </a:r>
          </a:p>
          <a:p>
            <a:pPr lvl="1">
              <a:lnSpc>
                <a:spcPct val="90000"/>
              </a:lnSpc>
            </a:pPr>
            <a:endParaRPr lang="en-US" sz="1800" dirty="0" smtClean="0"/>
          </a:p>
          <a:p>
            <a:pPr>
              <a:lnSpc>
                <a:spcPct val="90000"/>
              </a:lnSpc>
            </a:pPr>
            <a:r>
              <a:rPr lang="en-US" sz="2000" dirty="0" smtClean="0"/>
              <a:t>Benchmarks</a:t>
            </a:r>
          </a:p>
          <a:p>
            <a:pPr lvl="1">
              <a:lnSpc>
                <a:spcPct val="90000"/>
              </a:lnSpc>
            </a:pPr>
            <a:r>
              <a:rPr lang="en-US" sz="1800" dirty="0" smtClean="0"/>
              <a:t>Kernels (e.g. matrix multiply)</a:t>
            </a:r>
          </a:p>
          <a:p>
            <a:pPr lvl="1">
              <a:lnSpc>
                <a:spcPct val="90000"/>
              </a:lnSpc>
            </a:pPr>
            <a:r>
              <a:rPr lang="en-US" sz="1800" dirty="0" smtClean="0"/>
              <a:t>Toy programs (e.g. sorting)</a:t>
            </a:r>
          </a:p>
          <a:p>
            <a:pPr lvl="1">
              <a:lnSpc>
                <a:spcPct val="90000"/>
              </a:lnSpc>
            </a:pPr>
            <a:r>
              <a:rPr lang="en-US" sz="1800" dirty="0" smtClean="0"/>
              <a:t>Synthetic benchmarks (e.g. Dhrystone)</a:t>
            </a:r>
          </a:p>
          <a:p>
            <a:pPr lvl="1">
              <a:lnSpc>
                <a:spcPct val="90000"/>
              </a:lnSpc>
            </a:pPr>
            <a:r>
              <a:rPr lang="en-US" sz="1800" dirty="0" smtClean="0"/>
              <a:t>Benchmark suites (e.g. SPEC06fp, TPC-C)</a:t>
            </a:r>
          </a:p>
        </p:txBody>
      </p:sp>
      <p:sp>
        <p:nvSpPr>
          <p:cNvPr id="50995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995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9959" name="Rectangle 7"/>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p:txBody>
      </p:sp>
      <p:sp>
        <p:nvSpPr>
          <p:cNvPr id="50996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996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996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ustDataLst>
      <p:tags r:id="rId1"/>
    </p:custDataLst>
    <p:extLst>
      <p:ext uri="{BB962C8B-B14F-4D97-AF65-F5344CB8AC3E}">
        <p14:creationId xmlns:p14="http://schemas.microsoft.com/office/powerpoint/2010/main" val="8734399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446086" y="327016"/>
            <a:ext cx="8229600" cy="1143000"/>
          </a:xfrm>
        </p:spPr>
        <p:txBody>
          <a:bodyPr/>
          <a:lstStyle/>
          <a:p>
            <a:r>
              <a:rPr lang="en-US" altLang="zh-CN" dirty="0" smtClean="0">
                <a:ea typeface="宋体" panose="02010600030101010101" pitchFamily="2" charset="-122"/>
              </a:rPr>
              <a:t>Amdahl’s </a:t>
            </a:r>
            <a:r>
              <a:rPr lang="en-US" altLang="zh-CN" dirty="0">
                <a:ea typeface="宋体" panose="02010600030101010101" pitchFamily="2" charset="-122"/>
              </a:rPr>
              <a:t>Law</a:t>
            </a:r>
            <a:endParaRPr lang="en-AU" altLang="zh-CN" dirty="0"/>
          </a:p>
        </p:txBody>
      </p:sp>
      <p:sp>
        <p:nvSpPr>
          <p:cNvPr id="216067" name="Rectangle 3"/>
          <p:cNvSpPr>
            <a:spLocks noGrp="1" noChangeArrowheads="1"/>
          </p:cNvSpPr>
          <p:nvPr>
            <p:ph type="body" idx="1"/>
          </p:nvPr>
        </p:nvSpPr>
        <p:spPr>
          <a:xfrm>
            <a:off x="304749" y="1617570"/>
            <a:ext cx="8651152" cy="1439862"/>
          </a:xfrm>
        </p:spPr>
        <p:txBody>
          <a:bodyPr/>
          <a:lstStyle/>
          <a:p>
            <a:pPr algn="just" eaLnBrk="1" hangingPunct="1">
              <a:buClr>
                <a:schemeClr val="folHlink"/>
              </a:buClr>
              <a:buSzPct val="60000"/>
              <a:buFont typeface="Wingdings" panose="05000000000000000000" pitchFamily="2" charset="2"/>
              <a:buChar char="n"/>
            </a:pPr>
            <a:r>
              <a:rPr lang="en-US" altLang="zh-CN" sz="2400" kern="1200" dirty="0">
                <a:latin typeface="Arial" pitchFamily="34" charset="0"/>
                <a:ea typeface="宋体" panose="02010600030101010101" pitchFamily="2" charset="-122"/>
              </a:rPr>
              <a:t>Improving an aspect of a computer and expecting a proportional improvement in overall performance</a:t>
            </a:r>
            <a:endParaRPr lang="en-US" altLang="zh-CN" sz="2400" kern="1200" dirty="0">
              <a:latin typeface="Arial" pitchFamily="34" charset="0"/>
              <a:ea typeface="宋体" panose="02010600030101010101" pitchFamily="2" charset="-122"/>
              <a:sym typeface="Wingdings" panose="05000000000000000000" pitchFamily="2" charset="2"/>
            </a:endParaRPr>
          </a:p>
        </p:txBody>
      </p:sp>
      <p:pic>
        <p:nvPicPr>
          <p:cNvPr id="12" name="Picture 3"/>
          <p:cNvPicPr>
            <a:picLocks noChangeAspect="1" noChangeArrowheads="1"/>
          </p:cNvPicPr>
          <p:nvPr/>
        </p:nvPicPr>
        <p:blipFill>
          <a:blip r:embed="rId4" cstate="print"/>
          <a:srcRect/>
          <a:stretch>
            <a:fillRect/>
          </a:stretch>
        </p:blipFill>
        <p:spPr bwMode="auto">
          <a:xfrm>
            <a:off x="299798" y="3809990"/>
            <a:ext cx="8522177" cy="1566577"/>
          </a:xfrm>
          <a:prstGeom prst="rect">
            <a:avLst/>
          </a:prstGeom>
          <a:noFill/>
          <a:ln w="9525">
            <a:noFill/>
            <a:miter lim="800000"/>
            <a:headEnd/>
            <a:tailEnd/>
          </a:ln>
        </p:spPr>
      </p:pic>
      <p:pic>
        <p:nvPicPr>
          <p:cNvPr id="11" name="Picture 2"/>
          <p:cNvPicPr>
            <a:picLocks noChangeAspect="1" noChangeArrowheads="1"/>
          </p:cNvPicPr>
          <p:nvPr/>
        </p:nvPicPr>
        <p:blipFill>
          <a:blip r:embed="rId5" cstate="print"/>
          <a:srcRect/>
          <a:stretch>
            <a:fillRect/>
          </a:stretch>
        </p:blipFill>
        <p:spPr bwMode="auto">
          <a:xfrm>
            <a:off x="97321" y="2474109"/>
            <a:ext cx="9066009" cy="104077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340643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ChangeArrowheads="1"/>
          </p:cNvSpPr>
          <p:nvPr/>
        </p:nvSpPr>
        <p:spPr bwMode="auto">
          <a:xfrm>
            <a:off x="225425" y="312738"/>
            <a:ext cx="2128838"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7939" name="Rectangle 3"/>
          <p:cNvSpPr>
            <a:spLocks noGrp="1" noChangeArrowheads="1"/>
          </p:cNvSpPr>
          <p:nvPr>
            <p:ph type="body" idx="1"/>
          </p:nvPr>
        </p:nvSpPr>
        <p:spPr>
          <a:xfrm>
            <a:off x="304912" y="1125538"/>
            <a:ext cx="8381888" cy="5143500"/>
          </a:xfrm>
          <a:noFill/>
          <a:ln/>
          <a:extLst>
            <a:ext uri="{91240B29-F687-4F45-9708-019B960494DF}">
              <a14:hiddenLine xmlns:a14="http://schemas.microsoft.com/office/drawing/2010/main" w="12700">
                <a:solidFill>
                  <a:schemeClr val="tx1"/>
                </a:solidFill>
                <a:miter lim="800000"/>
                <a:headEnd/>
                <a:tailEnd/>
              </a14:hiddenLine>
            </a:ext>
          </a:extLst>
        </p:spPr>
        <p:txBody>
          <a:bodyPr lIns="0" tIns="44450" rIns="0" bIns="44450"/>
          <a:lstStyle/>
          <a:p>
            <a:pPr algn="just" eaLnBrk="1" hangingPunct="1"/>
            <a:r>
              <a:rPr lang="en-US" altLang="zh-CN" sz="2400" dirty="0">
                <a:ea typeface="宋体" panose="02010600030101010101" pitchFamily="2" charset="-122"/>
                <a:sym typeface="Wingdings" panose="05000000000000000000" pitchFamily="2" charset="2"/>
              </a:rPr>
              <a:t>Suppose a program runs in 100 seconds on a computer, with multiply operation responsible for 80 seconds.</a:t>
            </a:r>
          </a:p>
          <a:p>
            <a:pPr algn="just" eaLnBrk="1" hangingPunct="1"/>
            <a:r>
              <a:rPr lang="en-US" altLang="zh-CN" sz="2400" dirty="0">
                <a:ea typeface="宋体" panose="02010600030101010101" pitchFamily="2" charset="-122"/>
                <a:sym typeface="Wingdings" panose="05000000000000000000" pitchFamily="2" charset="2"/>
              </a:rPr>
              <a:t> </a:t>
            </a:r>
            <a:r>
              <a:rPr lang="en-US" altLang="zh-CN" sz="2400" dirty="0">
                <a:ea typeface="宋体" panose="02010600030101010101" pitchFamily="2" charset="-122"/>
              </a:rPr>
              <a:t>How much improvement in multiply performance to get </a:t>
            </a:r>
            <a:r>
              <a:rPr lang="en-US" altLang="zh-CN" sz="2400" dirty="0" smtClean="0">
                <a:ea typeface="宋体" panose="02010600030101010101" pitchFamily="2" charset="-122"/>
              </a:rPr>
              <a:t>the </a:t>
            </a:r>
            <a:r>
              <a:rPr lang="en-US" altLang="zh-CN" sz="2400" dirty="0" smtClean="0">
                <a:ea typeface="宋体" panose="02010600030101010101" pitchFamily="2" charset="-122"/>
              </a:rPr>
              <a:t>overall whole program </a:t>
            </a:r>
            <a:r>
              <a:rPr lang="en-US" altLang="zh-CN" sz="2400" dirty="0" smtClean="0">
                <a:ea typeface="宋体" panose="02010600030101010101" pitchFamily="2" charset="-122"/>
              </a:rPr>
              <a:t>4 times </a:t>
            </a:r>
            <a:r>
              <a:rPr lang="en-US" altLang="zh-CN" sz="2400" dirty="0">
                <a:ea typeface="宋体" panose="02010600030101010101" pitchFamily="2" charset="-122"/>
              </a:rPr>
              <a:t>faster?</a:t>
            </a:r>
          </a:p>
          <a:p>
            <a:pPr algn="just"/>
            <a:r>
              <a:rPr lang="en-US" altLang="zh-CN" sz="2400" dirty="0" smtClean="0">
                <a:solidFill>
                  <a:srgbClr val="000099"/>
                </a:solidFill>
                <a:ea typeface="宋体" panose="02010600030101010101" pitchFamily="2" charset="-122"/>
              </a:rPr>
              <a:t>Solution</a:t>
            </a:r>
            <a:r>
              <a:rPr lang="en-US" altLang="zh-CN" sz="2400" dirty="0">
                <a:solidFill>
                  <a:srgbClr val="000099"/>
                </a:solidFill>
                <a:ea typeface="宋体" panose="02010600030101010101" pitchFamily="2" charset="-122"/>
              </a:rPr>
              <a:t>: suppose we improve multiplication by a factor </a:t>
            </a:r>
            <a:r>
              <a:rPr lang="en-US" altLang="zh-CN" sz="2400" i="1" dirty="0">
                <a:solidFill>
                  <a:srgbClr val="000099"/>
                </a:solidFill>
                <a:ea typeface="宋体" panose="02010600030101010101" pitchFamily="2" charset="-122"/>
              </a:rPr>
              <a:t>s</a:t>
            </a:r>
          </a:p>
          <a:p>
            <a:pPr algn="just">
              <a:buFont typeface="Wingdings" panose="05000000000000000000" pitchFamily="2" charset="2"/>
              <a:buNone/>
            </a:pPr>
            <a:r>
              <a:rPr lang="en-US" altLang="zh-CN" sz="2400" dirty="0">
                <a:solidFill>
                  <a:srgbClr val="000099"/>
                </a:solidFill>
                <a:ea typeface="宋体" panose="02010600030101010101" pitchFamily="2" charset="-122"/>
              </a:rPr>
              <a:t>	25 sec (4 times faster) = 80 sec / </a:t>
            </a:r>
            <a:r>
              <a:rPr lang="en-US" altLang="zh-CN" sz="2400" i="1" dirty="0">
                <a:solidFill>
                  <a:srgbClr val="000099"/>
                </a:solidFill>
                <a:ea typeface="宋体" panose="02010600030101010101" pitchFamily="2" charset="-122"/>
              </a:rPr>
              <a:t>s</a:t>
            </a:r>
            <a:r>
              <a:rPr lang="en-US" altLang="zh-CN" sz="2400" dirty="0">
                <a:solidFill>
                  <a:srgbClr val="000099"/>
                </a:solidFill>
                <a:ea typeface="宋体" panose="02010600030101010101" pitchFamily="2" charset="-122"/>
              </a:rPr>
              <a:t> + 20 sec</a:t>
            </a:r>
          </a:p>
          <a:p>
            <a:pPr algn="just">
              <a:buFont typeface="Wingdings" panose="05000000000000000000" pitchFamily="2" charset="2"/>
              <a:buNone/>
            </a:pPr>
            <a:r>
              <a:rPr lang="en-US" altLang="zh-CN" sz="2400" dirty="0">
                <a:solidFill>
                  <a:srgbClr val="000099"/>
                </a:solidFill>
                <a:ea typeface="宋体" panose="02010600030101010101" pitchFamily="2" charset="-122"/>
              </a:rPr>
              <a:t>	</a:t>
            </a:r>
            <a:r>
              <a:rPr lang="en-US" altLang="zh-CN" sz="2400" i="1" dirty="0" smtClean="0">
                <a:solidFill>
                  <a:srgbClr val="000099"/>
                </a:solidFill>
                <a:ea typeface="宋体" panose="02010600030101010101" pitchFamily="2" charset="-122"/>
              </a:rPr>
              <a:t>s</a:t>
            </a:r>
            <a:r>
              <a:rPr lang="en-US" altLang="zh-CN" sz="2400" dirty="0" smtClean="0">
                <a:solidFill>
                  <a:srgbClr val="000099"/>
                </a:solidFill>
                <a:ea typeface="宋体" panose="02010600030101010101" pitchFamily="2" charset="-122"/>
              </a:rPr>
              <a:t> </a:t>
            </a:r>
            <a:r>
              <a:rPr lang="en-US" altLang="zh-CN" sz="2400" dirty="0">
                <a:solidFill>
                  <a:srgbClr val="000099"/>
                </a:solidFill>
                <a:ea typeface="宋体" panose="02010600030101010101" pitchFamily="2" charset="-122"/>
              </a:rPr>
              <a:t>= 80 / (25 – 20) = 80 / 5 = 16</a:t>
            </a:r>
          </a:p>
          <a:p>
            <a:pPr algn="just">
              <a:buFont typeface="Wingdings" panose="05000000000000000000" pitchFamily="2" charset="2"/>
              <a:buNone/>
            </a:pPr>
            <a:r>
              <a:rPr lang="en-US" altLang="zh-CN" sz="2400" dirty="0">
                <a:solidFill>
                  <a:srgbClr val="000099"/>
                </a:solidFill>
                <a:ea typeface="宋体" panose="02010600030101010101" pitchFamily="2" charset="-122"/>
              </a:rPr>
              <a:t>	Improve the speed of multiplication by </a:t>
            </a:r>
            <a:r>
              <a:rPr lang="en-US" altLang="zh-CN" sz="2400" i="1" dirty="0">
                <a:solidFill>
                  <a:srgbClr val="000099"/>
                </a:solidFill>
                <a:ea typeface="宋体" panose="02010600030101010101" pitchFamily="2" charset="-122"/>
              </a:rPr>
              <a:t>s</a:t>
            </a:r>
            <a:r>
              <a:rPr lang="en-US" altLang="zh-CN" sz="2400" dirty="0">
                <a:solidFill>
                  <a:srgbClr val="000099"/>
                </a:solidFill>
                <a:ea typeface="宋体" panose="02010600030101010101" pitchFamily="2" charset="-122"/>
              </a:rPr>
              <a:t> = 16 times</a:t>
            </a:r>
          </a:p>
          <a:p>
            <a:pPr algn="just"/>
            <a:endParaRPr lang="en-US" altLang="zh-CN" sz="2400" dirty="0" smtClean="0">
              <a:solidFill>
                <a:srgbClr val="FF0000"/>
              </a:solidFill>
              <a:ea typeface="宋体" panose="02010600030101010101" pitchFamily="2" charset="-122"/>
            </a:endParaRPr>
          </a:p>
          <a:p>
            <a:pPr algn="just"/>
            <a:r>
              <a:rPr lang="en-US" altLang="zh-CN" sz="2400" dirty="0" smtClean="0">
                <a:ea typeface="宋体" panose="02010600030101010101" pitchFamily="2" charset="-122"/>
              </a:rPr>
              <a:t>How </a:t>
            </a:r>
            <a:r>
              <a:rPr lang="en-US" altLang="zh-CN" sz="2400" dirty="0">
                <a:ea typeface="宋体" panose="02010600030101010101" pitchFamily="2" charset="-122"/>
              </a:rPr>
              <a:t>about making the program 5 times faster?</a:t>
            </a:r>
          </a:p>
          <a:p>
            <a:pPr algn="just">
              <a:buFont typeface="Wingdings" panose="05000000000000000000" pitchFamily="2" charset="2"/>
              <a:buNone/>
            </a:pPr>
            <a:r>
              <a:rPr lang="en-US" altLang="zh-CN" sz="2400" dirty="0">
                <a:ea typeface="宋体" panose="02010600030101010101" pitchFamily="2" charset="-122"/>
              </a:rPr>
              <a:t>	</a:t>
            </a:r>
            <a:r>
              <a:rPr lang="en-US" altLang="zh-CN" sz="2400" dirty="0">
                <a:solidFill>
                  <a:srgbClr val="000099"/>
                </a:solidFill>
                <a:ea typeface="宋体" panose="02010600030101010101" pitchFamily="2" charset="-122"/>
              </a:rPr>
              <a:t>20 sec ( 5 times faster) = 80 sec / </a:t>
            </a:r>
            <a:r>
              <a:rPr lang="en-US" altLang="zh-CN" sz="2400" i="1" dirty="0">
                <a:solidFill>
                  <a:srgbClr val="000099"/>
                </a:solidFill>
                <a:ea typeface="宋体" panose="02010600030101010101" pitchFamily="2" charset="-122"/>
              </a:rPr>
              <a:t>s</a:t>
            </a:r>
            <a:r>
              <a:rPr lang="en-US" altLang="zh-CN" sz="2400" dirty="0">
                <a:solidFill>
                  <a:srgbClr val="000099"/>
                </a:solidFill>
                <a:ea typeface="宋体" panose="02010600030101010101" pitchFamily="2" charset="-122"/>
              </a:rPr>
              <a:t> + 20 sec</a:t>
            </a:r>
          </a:p>
          <a:p>
            <a:pPr algn="just">
              <a:buFont typeface="Wingdings" panose="05000000000000000000" pitchFamily="2" charset="2"/>
              <a:buNone/>
            </a:pPr>
            <a:r>
              <a:rPr lang="en-US" altLang="zh-CN" sz="2400" dirty="0">
                <a:solidFill>
                  <a:srgbClr val="000099"/>
                </a:solidFill>
                <a:ea typeface="宋体" panose="02010600030101010101" pitchFamily="2" charset="-122"/>
              </a:rPr>
              <a:t>	</a:t>
            </a:r>
            <a:r>
              <a:rPr lang="en-US" altLang="zh-CN" sz="2400" i="1" dirty="0">
                <a:solidFill>
                  <a:srgbClr val="000099"/>
                </a:solidFill>
                <a:ea typeface="宋体" panose="02010600030101010101" pitchFamily="2" charset="-122"/>
              </a:rPr>
              <a:t>s</a:t>
            </a:r>
            <a:r>
              <a:rPr lang="en-US" altLang="zh-CN" sz="2400" dirty="0">
                <a:solidFill>
                  <a:srgbClr val="000099"/>
                </a:solidFill>
                <a:ea typeface="宋体" panose="02010600030101010101" pitchFamily="2" charset="-122"/>
              </a:rPr>
              <a:t> = 80 / (20 – 20) = ∞  Impossible to make 5 times faster!</a:t>
            </a:r>
          </a:p>
        </p:txBody>
      </p:sp>
      <p:sp>
        <p:nvSpPr>
          <p:cNvPr id="807940" name="Rectangle 4"/>
          <p:cNvSpPr>
            <a:spLocks noGrp="1" noChangeArrowheads="1"/>
          </p:cNvSpPr>
          <p:nvPr>
            <p:ph type="title"/>
          </p:nvPr>
        </p:nvSpPr>
        <p:spPr>
          <a:xfrm>
            <a:off x="457200" y="63456"/>
            <a:ext cx="8229600" cy="1143000"/>
          </a:xfrm>
        </p:spPr>
        <p:txBody>
          <a:bodyPr/>
          <a:lstStyle/>
          <a:p>
            <a:r>
              <a:rPr lang="en-US" altLang="zh-CN" sz="3600" dirty="0">
                <a:ea typeface="宋体" panose="02010600030101010101" pitchFamily="2" charset="-122"/>
              </a:rPr>
              <a:t>Example on Amdahl's Law</a:t>
            </a:r>
          </a:p>
        </p:txBody>
      </p:sp>
    </p:spTree>
    <p:custDataLst>
      <p:tags r:id="rId1"/>
    </p:custDataLst>
    <p:extLst>
      <p:ext uri="{BB962C8B-B14F-4D97-AF65-F5344CB8AC3E}">
        <p14:creationId xmlns:p14="http://schemas.microsoft.com/office/powerpoint/2010/main" val="40411411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7939">
                                            <p:txEl>
                                              <p:pRg st="0" end="0"/>
                                            </p:txEl>
                                          </p:spTgt>
                                        </p:tgtEl>
                                        <p:attrNameLst>
                                          <p:attrName>style.visibility</p:attrName>
                                        </p:attrNameLst>
                                      </p:cBhvr>
                                      <p:to>
                                        <p:strVal val="visible"/>
                                      </p:to>
                                    </p:set>
                                    <p:anim calcmode="lin" valueType="num">
                                      <p:cBhvr additive="base">
                                        <p:cTn id="7" dur="500" fill="hold"/>
                                        <p:tgtEl>
                                          <p:spTgt spid="80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7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7939">
                                            <p:txEl>
                                              <p:pRg st="1" end="1"/>
                                            </p:txEl>
                                          </p:spTgt>
                                        </p:tgtEl>
                                        <p:attrNameLst>
                                          <p:attrName>style.visibility</p:attrName>
                                        </p:attrNameLst>
                                      </p:cBhvr>
                                      <p:to>
                                        <p:strVal val="visible"/>
                                      </p:to>
                                    </p:set>
                                    <p:anim calcmode="lin" valueType="num">
                                      <p:cBhvr additive="base">
                                        <p:cTn id="13" dur="500" fill="hold"/>
                                        <p:tgtEl>
                                          <p:spTgt spid="807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7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07939">
                                            <p:txEl>
                                              <p:pRg st="2" end="2"/>
                                            </p:txEl>
                                          </p:spTgt>
                                        </p:tgtEl>
                                        <p:attrNameLst>
                                          <p:attrName>style.visibility</p:attrName>
                                        </p:attrNameLst>
                                      </p:cBhvr>
                                      <p:to>
                                        <p:strVal val="visible"/>
                                      </p:to>
                                    </p:set>
                                    <p:anim calcmode="lin" valueType="num">
                                      <p:cBhvr additive="base">
                                        <p:cTn id="19" dur="500" fill="hold"/>
                                        <p:tgtEl>
                                          <p:spTgt spid="807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7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07939">
                                            <p:txEl>
                                              <p:pRg st="3" end="3"/>
                                            </p:txEl>
                                          </p:spTgt>
                                        </p:tgtEl>
                                        <p:attrNameLst>
                                          <p:attrName>style.visibility</p:attrName>
                                        </p:attrNameLst>
                                      </p:cBhvr>
                                      <p:to>
                                        <p:strVal val="visible"/>
                                      </p:to>
                                    </p:set>
                                    <p:anim calcmode="lin" valueType="num">
                                      <p:cBhvr additive="base">
                                        <p:cTn id="25" dur="500" fill="hold"/>
                                        <p:tgtEl>
                                          <p:spTgt spid="8079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7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07939">
                                            <p:txEl>
                                              <p:pRg st="4" end="4"/>
                                            </p:txEl>
                                          </p:spTgt>
                                        </p:tgtEl>
                                        <p:attrNameLst>
                                          <p:attrName>style.visibility</p:attrName>
                                        </p:attrNameLst>
                                      </p:cBhvr>
                                      <p:to>
                                        <p:strVal val="visible"/>
                                      </p:to>
                                    </p:set>
                                    <p:anim calcmode="lin" valueType="num">
                                      <p:cBhvr additive="base">
                                        <p:cTn id="31" dur="500" fill="hold"/>
                                        <p:tgtEl>
                                          <p:spTgt spid="8079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7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07939">
                                            <p:txEl>
                                              <p:pRg st="5" end="5"/>
                                            </p:txEl>
                                          </p:spTgt>
                                        </p:tgtEl>
                                        <p:attrNameLst>
                                          <p:attrName>style.visibility</p:attrName>
                                        </p:attrNameLst>
                                      </p:cBhvr>
                                      <p:to>
                                        <p:strVal val="visible"/>
                                      </p:to>
                                    </p:set>
                                    <p:anim calcmode="lin" valueType="num">
                                      <p:cBhvr additive="base">
                                        <p:cTn id="37" dur="500" fill="hold"/>
                                        <p:tgtEl>
                                          <p:spTgt spid="8079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07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07939">
                                            <p:txEl>
                                              <p:pRg st="7" end="7"/>
                                            </p:txEl>
                                          </p:spTgt>
                                        </p:tgtEl>
                                        <p:attrNameLst>
                                          <p:attrName>style.visibility</p:attrName>
                                        </p:attrNameLst>
                                      </p:cBhvr>
                                      <p:to>
                                        <p:strVal val="visible"/>
                                      </p:to>
                                    </p:set>
                                    <p:anim calcmode="lin" valueType="num">
                                      <p:cBhvr additive="base">
                                        <p:cTn id="43" dur="500" fill="hold"/>
                                        <p:tgtEl>
                                          <p:spTgt spid="80793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079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807939">
                                            <p:txEl>
                                              <p:pRg st="8" end="8"/>
                                            </p:txEl>
                                          </p:spTgt>
                                        </p:tgtEl>
                                        <p:attrNameLst>
                                          <p:attrName>style.visibility</p:attrName>
                                        </p:attrNameLst>
                                      </p:cBhvr>
                                      <p:to>
                                        <p:strVal val="visible"/>
                                      </p:to>
                                    </p:set>
                                    <p:anim calcmode="lin" valueType="num">
                                      <p:cBhvr additive="base">
                                        <p:cTn id="49" dur="500" fill="hold"/>
                                        <p:tgtEl>
                                          <p:spTgt spid="80793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079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807939">
                                            <p:txEl>
                                              <p:pRg st="9" end="9"/>
                                            </p:txEl>
                                          </p:spTgt>
                                        </p:tgtEl>
                                        <p:attrNameLst>
                                          <p:attrName>style.visibility</p:attrName>
                                        </p:attrNameLst>
                                      </p:cBhvr>
                                      <p:to>
                                        <p:strVal val="visible"/>
                                      </p:to>
                                    </p:set>
                                    <p:anim calcmode="lin" valueType="num">
                                      <p:cBhvr additive="base">
                                        <p:cTn id="55" dur="500" fill="hold"/>
                                        <p:tgtEl>
                                          <p:spTgt spid="80793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0793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86"/>
            <a:ext cx="8229600" cy="1143000"/>
          </a:xfrm>
        </p:spPr>
        <p:txBody>
          <a:bodyPr/>
          <a:lstStyle/>
          <a:p>
            <a:r>
              <a:rPr lang="en-US" altLang="zh-CN" sz="3600" dirty="0" smtClean="0">
                <a:ea typeface="宋体" panose="02010600030101010101" pitchFamily="2" charset="-122"/>
              </a:rPr>
              <a:t>Examples </a:t>
            </a:r>
            <a:r>
              <a:rPr lang="en-US" altLang="zh-CN" sz="3600" dirty="0">
                <a:ea typeface="宋体" panose="02010600030101010101" pitchFamily="2" charset="-122"/>
              </a:rPr>
              <a:t>on Amdahl's Law</a:t>
            </a:r>
            <a:endParaRPr lang="zh-CN"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912" y="1116014"/>
                <a:ext cx="8229600" cy="5284708"/>
              </a:xfrm>
            </p:spPr>
            <p:txBody>
              <a:bodyPr/>
              <a:lstStyle/>
              <a:p>
                <a:pPr marL="0" indent="0" algn="just">
                  <a:buNone/>
                </a:pPr>
                <a:r>
                  <a:rPr lang="en-US" altLang="zh-CN" sz="2400" dirty="0" smtClean="0"/>
                  <a:t>Suppose we want to enhance the processor used for web serving. The new processor is 10 times faster on computation in the web serving application than the original processor. Assuming that the original processor is busy with computation 40% of the time and is waiting for I/O 60% of the time, what is the overall speedup gained by incorporating the enhancement?</a:t>
                </a:r>
              </a:p>
              <a:p>
                <a:pPr marL="0" indent="0" algn="just">
                  <a:buNone/>
                </a:pPr>
                <a:endParaRPr lang="en-US" altLang="zh-CN" sz="2400" dirty="0"/>
              </a:p>
              <a:p>
                <a:pPr marL="0" indent="0" algn="just">
                  <a:buNone/>
                </a:pPr>
                <a:r>
                  <a:rPr lang="en-US" altLang="zh-CN" sz="2400" dirty="0" smtClean="0"/>
                  <a:t>Solution: </a:t>
                </a:r>
                <a:r>
                  <a:rPr lang="en-US" altLang="zh-CN" sz="2400" i="1" dirty="0" smtClean="0">
                    <a:solidFill>
                      <a:srgbClr val="000099"/>
                    </a:solidFill>
                    <a:ea typeface="宋体" panose="02010600030101010101" pitchFamily="2" charset="-122"/>
                  </a:rPr>
                  <a:t>Fraction</a:t>
                </a:r>
                <a:r>
                  <a:rPr lang="en-US" altLang="zh-CN" sz="2400" i="1" baseline="-25000" dirty="0" smtClean="0">
                    <a:solidFill>
                      <a:srgbClr val="000099"/>
                    </a:solidFill>
                    <a:ea typeface="宋体" panose="02010600030101010101" pitchFamily="2" charset="-122"/>
                  </a:rPr>
                  <a:t>enhanced</a:t>
                </a:r>
                <a:r>
                  <a:rPr lang="en-US" altLang="zh-CN" sz="2400" i="1" dirty="0" smtClean="0">
                    <a:solidFill>
                      <a:srgbClr val="000099"/>
                    </a:solidFill>
                    <a:ea typeface="宋体" panose="02010600030101010101" pitchFamily="2" charset="-122"/>
                  </a:rPr>
                  <a:t> = 40%; </a:t>
                </a:r>
                <a:r>
                  <a:rPr lang="en-US" altLang="zh-CN" sz="2400" i="1" dirty="0" err="1" smtClean="0">
                    <a:solidFill>
                      <a:srgbClr val="000099"/>
                    </a:solidFill>
                    <a:ea typeface="宋体" panose="02010600030101010101" pitchFamily="2" charset="-122"/>
                  </a:rPr>
                  <a:t>Speedup</a:t>
                </a:r>
                <a:r>
                  <a:rPr lang="en-US" altLang="zh-CN" sz="2400" i="1" baseline="-25000" dirty="0" err="1" smtClean="0">
                    <a:solidFill>
                      <a:srgbClr val="000099"/>
                    </a:solidFill>
                    <a:ea typeface="宋体" panose="02010600030101010101" pitchFamily="2" charset="-122"/>
                  </a:rPr>
                  <a:t>enhanced</a:t>
                </a:r>
                <a:r>
                  <a:rPr lang="en-US" altLang="zh-CN" sz="2400" dirty="0" smtClean="0">
                    <a:solidFill>
                      <a:srgbClr val="000099"/>
                    </a:solidFill>
                    <a:ea typeface="宋体" panose="02010600030101010101" pitchFamily="2" charset="-122"/>
                  </a:rPr>
                  <a:t> = 10; </a:t>
                </a:r>
              </a:p>
              <a:p>
                <a:pPr marL="0" indent="0" algn="just">
                  <a:buNone/>
                </a:pPr>
                <a14:m>
                  <m:oMathPara xmlns:m="http://schemas.openxmlformats.org/officeDocument/2006/math">
                    <m:oMathParaPr>
                      <m:jc m:val="centerGroup"/>
                    </m:oMathParaPr>
                    <m:oMath xmlns:m="http://schemas.openxmlformats.org/officeDocument/2006/math">
                      <m:r>
                        <m:rPr>
                          <m:nor/>
                        </m:rPr>
                        <a:rPr lang="en-US" altLang="zh-CN" sz="2400" i="0" dirty="0" smtClean="0">
                          <a:solidFill>
                            <a:srgbClr val="000099"/>
                          </a:solidFill>
                          <a:latin typeface="Cambria Math" panose="02040503050406030204" pitchFamily="18" charset="0"/>
                          <a:ea typeface="宋体" panose="02010600030101010101" pitchFamily="2" charset="-122"/>
                        </a:rPr>
                        <m:t>Speedup</m:t>
                      </m:r>
                      <m:r>
                        <m:rPr>
                          <m:nor/>
                        </m:rPr>
                        <a:rPr lang="en-US" altLang="zh-CN" sz="2400" i="0" baseline="-25000" dirty="0" err="1" smtClean="0">
                          <a:solidFill>
                            <a:srgbClr val="000099"/>
                          </a:solidFill>
                          <a:latin typeface="Cambria Math" panose="02040503050406030204" pitchFamily="18" charset="0"/>
                          <a:ea typeface="宋体" panose="02010600030101010101" pitchFamily="2" charset="-122"/>
                        </a:rPr>
                        <m:t>overall</m:t>
                      </m:r>
                      <m:r>
                        <m:rPr>
                          <m:nor/>
                        </m:rPr>
                        <a:rPr lang="en-US" altLang="zh-CN" sz="2400" i="0" dirty="0" smtClean="0">
                          <a:solidFill>
                            <a:srgbClr val="000099"/>
                          </a:solidFill>
                          <a:latin typeface="Cambria Math" panose="02040503050406030204" pitchFamily="18" charset="0"/>
                          <a:ea typeface="宋体" panose="02010600030101010101" pitchFamily="2" charset="-122"/>
                        </a:rPr>
                        <m:t>=</m:t>
                      </m:r>
                      <m:f>
                        <m:fPr>
                          <m:ctrlPr>
                            <a:rPr lang="en-US" altLang="zh-CN" sz="2400" i="1" dirty="0" smtClean="0">
                              <a:solidFill>
                                <a:srgbClr val="000099"/>
                              </a:solidFill>
                              <a:latin typeface="Cambria Math" panose="02040503050406030204" pitchFamily="18" charset="0"/>
                              <a:ea typeface="宋体" panose="02010600030101010101" pitchFamily="2" charset="-122"/>
                            </a:rPr>
                          </m:ctrlPr>
                        </m:fPr>
                        <m:num>
                          <m:r>
                            <a:rPr lang="en-US" altLang="zh-CN" sz="2400" b="0" i="1" dirty="0" smtClean="0">
                              <a:solidFill>
                                <a:srgbClr val="000099"/>
                              </a:solidFill>
                              <a:latin typeface="Cambria Math" panose="02040503050406030204" pitchFamily="18" charset="0"/>
                              <a:ea typeface="宋体" panose="02010600030101010101" pitchFamily="2" charset="-122"/>
                            </a:rPr>
                            <m:t>1</m:t>
                          </m:r>
                        </m:num>
                        <m:den>
                          <m:d>
                            <m:dPr>
                              <m:ctrlPr>
                                <a:rPr lang="en-US" altLang="zh-CN" sz="2400" b="0" i="1" dirty="0" smtClean="0">
                                  <a:solidFill>
                                    <a:srgbClr val="000099"/>
                                  </a:solidFill>
                                  <a:latin typeface="Cambria Math" panose="02040503050406030204" pitchFamily="18" charset="0"/>
                                  <a:ea typeface="宋体" panose="02010600030101010101" pitchFamily="2" charset="-122"/>
                                </a:rPr>
                              </m:ctrlPr>
                            </m:dPr>
                            <m:e>
                              <m:r>
                                <a:rPr lang="en-US" altLang="zh-CN" sz="2400" b="0" i="1" dirty="0" smtClean="0">
                                  <a:solidFill>
                                    <a:srgbClr val="000099"/>
                                  </a:solidFill>
                                  <a:latin typeface="Cambria Math" panose="02040503050406030204" pitchFamily="18" charset="0"/>
                                  <a:ea typeface="宋体" panose="02010600030101010101" pitchFamily="2" charset="-122"/>
                                </a:rPr>
                                <m:t>1−</m:t>
                              </m:r>
                              <m:r>
                                <m:rPr>
                                  <m:nor/>
                                </m:rPr>
                                <a:rPr lang="en-US" altLang="zh-CN" sz="2400" i="1" dirty="0">
                                  <a:solidFill>
                                    <a:srgbClr val="000099"/>
                                  </a:solidFill>
                                  <a:ea typeface="宋体" panose="02010600030101010101" pitchFamily="2" charset="-122"/>
                                </a:rPr>
                                <m:t>Fraction</m:t>
                              </m:r>
                              <m:r>
                                <m:rPr>
                                  <m:nor/>
                                </m:rPr>
                                <a:rPr lang="en-US" altLang="zh-CN" sz="2400" i="1" baseline="-25000" dirty="0">
                                  <a:solidFill>
                                    <a:srgbClr val="000099"/>
                                  </a:solidFill>
                                  <a:ea typeface="宋体" panose="02010600030101010101" pitchFamily="2" charset="-122"/>
                                </a:rPr>
                                <m:t>enhanced</m:t>
                              </m:r>
                            </m:e>
                          </m:d>
                          <m:r>
                            <a:rPr lang="en-US" altLang="zh-CN" sz="2400" b="0" i="1" dirty="0" smtClean="0">
                              <a:solidFill>
                                <a:srgbClr val="000099"/>
                              </a:solidFill>
                              <a:latin typeface="Cambria Math" panose="02040503050406030204" pitchFamily="18" charset="0"/>
                              <a:ea typeface="宋体" panose="02010600030101010101" pitchFamily="2" charset="-122"/>
                            </a:rPr>
                            <m:t>+</m:t>
                          </m:r>
                          <m:f>
                            <m:fPr>
                              <m:ctrlPr>
                                <a:rPr lang="en-US" altLang="zh-CN" sz="2400" b="0" i="1" dirty="0" smtClean="0">
                                  <a:solidFill>
                                    <a:srgbClr val="000099"/>
                                  </a:solidFill>
                                  <a:latin typeface="Cambria Math" panose="02040503050406030204" pitchFamily="18" charset="0"/>
                                  <a:ea typeface="宋体" panose="02010600030101010101" pitchFamily="2" charset="-122"/>
                                </a:rPr>
                              </m:ctrlPr>
                            </m:fPr>
                            <m:num>
                              <m:r>
                                <m:rPr>
                                  <m:nor/>
                                </m:rPr>
                                <a:rPr lang="en-US" altLang="zh-CN" sz="2400" i="1" dirty="0">
                                  <a:solidFill>
                                    <a:srgbClr val="000099"/>
                                  </a:solidFill>
                                  <a:ea typeface="宋体" panose="02010600030101010101" pitchFamily="2" charset="-122"/>
                                </a:rPr>
                                <m:t>Fraction</m:t>
                              </m:r>
                              <m:r>
                                <m:rPr>
                                  <m:nor/>
                                </m:rPr>
                                <a:rPr lang="en-US" altLang="zh-CN" sz="2400" i="1" baseline="-25000" dirty="0">
                                  <a:solidFill>
                                    <a:srgbClr val="000099"/>
                                  </a:solidFill>
                                  <a:ea typeface="宋体" panose="02010600030101010101" pitchFamily="2" charset="-122"/>
                                </a:rPr>
                                <m:t>enhanced</m:t>
                              </m:r>
                            </m:num>
                            <m:den>
                              <m:r>
                                <m:rPr>
                                  <m:nor/>
                                </m:rPr>
                                <a:rPr lang="en-US" altLang="zh-CN" sz="2400" i="1" dirty="0">
                                  <a:solidFill>
                                    <a:srgbClr val="000099"/>
                                  </a:solidFill>
                                  <a:ea typeface="宋体" panose="02010600030101010101" pitchFamily="2" charset="-122"/>
                                </a:rPr>
                                <m:t>Speedup</m:t>
                              </m:r>
                              <m:r>
                                <m:rPr>
                                  <m:nor/>
                                </m:rPr>
                                <a:rPr lang="en-US" altLang="zh-CN" sz="2400" i="1" baseline="-25000" dirty="0">
                                  <a:solidFill>
                                    <a:srgbClr val="000099"/>
                                  </a:solidFill>
                                  <a:ea typeface="宋体" panose="02010600030101010101" pitchFamily="2" charset="-122"/>
                                </a:rPr>
                                <m:t>enhanced</m:t>
                              </m:r>
                            </m:den>
                          </m:f>
                        </m:den>
                      </m:f>
                    </m:oMath>
                  </m:oMathPara>
                </a14:m>
                <a:endParaRPr lang="en-US" altLang="zh-CN" sz="2400" i="1" dirty="0" smtClean="0">
                  <a:solidFill>
                    <a:srgbClr val="000099"/>
                  </a:solidFill>
                  <a:latin typeface="Cambria Math" panose="02040503050406030204" pitchFamily="18" charset="0"/>
                  <a:ea typeface="宋体" panose="02010600030101010101" pitchFamily="2" charset="-122"/>
                </a:endParaRPr>
              </a:p>
              <a:p>
                <a:pPr marL="0" indent="0" algn="just">
                  <a:buNone/>
                </a:pPr>
                <a:r>
                  <a:rPr lang="en-US" altLang="zh-CN" sz="2400" b="0" dirty="0" smtClean="0">
                    <a:solidFill>
                      <a:srgbClr val="000099"/>
                    </a:solidFill>
                    <a:ea typeface="宋体" panose="02010600030101010101" pitchFamily="2" charset="-122"/>
                  </a:rPr>
                  <a:t>                          </a:t>
                </a:r>
                <a14:m>
                  <m:oMath xmlns:m="http://schemas.openxmlformats.org/officeDocument/2006/math">
                    <m:r>
                      <a:rPr lang="en-US" altLang="zh-CN" sz="2400" b="0" i="0" dirty="0" smtClean="0">
                        <a:solidFill>
                          <a:srgbClr val="000099"/>
                        </a:solidFill>
                        <a:latin typeface="Cambria Math" panose="02040503050406030204" pitchFamily="18" charset="0"/>
                        <a:ea typeface="宋体" panose="02010600030101010101" pitchFamily="2" charset="-122"/>
                      </a:rPr>
                      <m:t>=</m:t>
                    </m:r>
                    <m:f>
                      <m:fPr>
                        <m:ctrlPr>
                          <a:rPr lang="en-US" altLang="zh-CN" sz="2400" b="0" i="1" dirty="0" smtClean="0">
                            <a:solidFill>
                              <a:srgbClr val="000099"/>
                            </a:solidFill>
                            <a:latin typeface="Cambria Math" panose="02040503050406030204" pitchFamily="18" charset="0"/>
                            <a:ea typeface="宋体" panose="02010600030101010101" pitchFamily="2" charset="-122"/>
                          </a:rPr>
                        </m:ctrlPr>
                      </m:fPr>
                      <m:num>
                        <m:r>
                          <a:rPr lang="en-US" altLang="zh-CN" sz="2400" b="0" i="1" dirty="0" smtClean="0">
                            <a:solidFill>
                              <a:srgbClr val="000099"/>
                            </a:solidFill>
                            <a:latin typeface="Cambria Math" panose="02040503050406030204" pitchFamily="18" charset="0"/>
                            <a:ea typeface="宋体" panose="02010600030101010101" pitchFamily="2" charset="-122"/>
                          </a:rPr>
                          <m:t>1</m:t>
                        </m:r>
                      </m:num>
                      <m:den>
                        <m:r>
                          <a:rPr lang="en-US" altLang="zh-CN" sz="2400" b="0" i="1" dirty="0" smtClean="0">
                            <a:solidFill>
                              <a:srgbClr val="000099"/>
                            </a:solidFill>
                            <a:latin typeface="Cambria Math" panose="02040503050406030204" pitchFamily="18" charset="0"/>
                            <a:ea typeface="宋体" panose="02010600030101010101" pitchFamily="2" charset="-122"/>
                          </a:rPr>
                          <m:t>0.6+</m:t>
                        </m:r>
                        <m:f>
                          <m:fPr>
                            <m:ctrlPr>
                              <a:rPr lang="en-US" altLang="zh-CN" sz="2400" b="0" i="1" dirty="0" smtClean="0">
                                <a:solidFill>
                                  <a:srgbClr val="000099"/>
                                </a:solidFill>
                                <a:latin typeface="Cambria Math" panose="02040503050406030204" pitchFamily="18" charset="0"/>
                                <a:ea typeface="宋体" panose="02010600030101010101" pitchFamily="2" charset="-122"/>
                              </a:rPr>
                            </m:ctrlPr>
                          </m:fPr>
                          <m:num>
                            <m:r>
                              <a:rPr lang="en-US" altLang="zh-CN" sz="2400" b="0" i="1" dirty="0" smtClean="0">
                                <a:solidFill>
                                  <a:srgbClr val="000099"/>
                                </a:solidFill>
                                <a:latin typeface="Cambria Math" panose="02040503050406030204" pitchFamily="18" charset="0"/>
                                <a:ea typeface="宋体" panose="02010600030101010101" pitchFamily="2" charset="-122"/>
                              </a:rPr>
                              <m:t>0.4</m:t>
                            </m:r>
                          </m:num>
                          <m:den>
                            <m:r>
                              <a:rPr lang="en-US" altLang="zh-CN" sz="2400" b="0" i="1" dirty="0" smtClean="0">
                                <a:solidFill>
                                  <a:srgbClr val="000099"/>
                                </a:solidFill>
                                <a:latin typeface="Cambria Math" panose="02040503050406030204" pitchFamily="18" charset="0"/>
                                <a:ea typeface="宋体" panose="02010600030101010101" pitchFamily="2" charset="-122"/>
                              </a:rPr>
                              <m:t>10</m:t>
                            </m:r>
                          </m:den>
                        </m:f>
                      </m:den>
                    </m:f>
                    <m:r>
                      <a:rPr lang="en-US" altLang="zh-CN" sz="2400" b="0" i="1" dirty="0" smtClean="0">
                        <a:solidFill>
                          <a:srgbClr val="000099"/>
                        </a:solidFill>
                        <a:latin typeface="Cambria Math" panose="02040503050406030204" pitchFamily="18" charset="0"/>
                        <a:ea typeface="宋体" panose="02010600030101010101" pitchFamily="2" charset="-122"/>
                      </a:rPr>
                      <m:t>=</m:t>
                    </m:r>
                    <m:f>
                      <m:fPr>
                        <m:ctrlPr>
                          <a:rPr lang="en-US" altLang="zh-CN" sz="2400" b="0" i="1" dirty="0" smtClean="0">
                            <a:solidFill>
                              <a:srgbClr val="000099"/>
                            </a:solidFill>
                            <a:latin typeface="Cambria Math" panose="02040503050406030204" pitchFamily="18" charset="0"/>
                            <a:ea typeface="宋体" panose="02010600030101010101" pitchFamily="2" charset="-122"/>
                          </a:rPr>
                        </m:ctrlPr>
                      </m:fPr>
                      <m:num>
                        <m:r>
                          <a:rPr lang="en-US" altLang="zh-CN" sz="2400" b="0" i="1" dirty="0" smtClean="0">
                            <a:solidFill>
                              <a:srgbClr val="000099"/>
                            </a:solidFill>
                            <a:latin typeface="Cambria Math" panose="02040503050406030204" pitchFamily="18" charset="0"/>
                            <a:ea typeface="宋体" panose="02010600030101010101" pitchFamily="2" charset="-122"/>
                          </a:rPr>
                          <m:t>1</m:t>
                        </m:r>
                      </m:num>
                      <m:den>
                        <m:r>
                          <a:rPr lang="en-US" altLang="zh-CN" sz="2400" b="0" i="1" dirty="0" smtClean="0">
                            <a:solidFill>
                              <a:srgbClr val="000099"/>
                            </a:solidFill>
                            <a:latin typeface="Cambria Math" panose="02040503050406030204" pitchFamily="18" charset="0"/>
                            <a:ea typeface="宋体" panose="02010600030101010101" pitchFamily="2" charset="-122"/>
                          </a:rPr>
                          <m:t>0.64</m:t>
                        </m:r>
                      </m:den>
                    </m:f>
                    <m:r>
                      <a:rPr lang="en-US" altLang="zh-CN" sz="2400" b="0" i="1" dirty="0" smtClean="0">
                        <a:solidFill>
                          <a:srgbClr val="000099"/>
                        </a:solidFill>
                        <a:latin typeface="Cambria Math" panose="02040503050406030204" pitchFamily="18" charset="0"/>
                        <a:ea typeface="Cambria Math" panose="02040503050406030204" pitchFamily="18" charset="0"/>
                      </a:rPr>
                      <m:t>≈1.56</m:t>
                    </m:r>
                  </m:oMath>
                </a14:m>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912" y="1116014"/>
                <a:ext cx="8229600" cy="5284708"/>
              </a:xfrm>
              <a:blipFill rotWithShape="0">
                <a:blip r:embed="rId3"/>
                <a:stretch>
                  <a:fillRect l="-1111" t="-807" r="-1185" b="-1038"/>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45</a:t>
            </a:fld>
            <a:endParaRPr lang="en-US" altLang="en-US"/>
          </a:p>
        </p:txBody>
      </p:sp>
    </p:spTree>
    <p:custDataLst>
      <p:tags r:id="rId1"/>
    </p:custDataLst>
    <p:extLst>
      <p:ext uri="{BB962C8B-B14F-4D97-AF65-F5344CB8AC3E}">
        <p14:creationId xmlns:p14="http://schemas.microsoft.com/office/powerpoint/2010/main" val="769998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88"/>
            <a:ext cx="8229600" cy="914376"/>
          </a:xfrm>
        </p:spPr>
        <p:txBody>
          <a:bodyPr/>
          <a:lstStyle/>
          <a:p>
            <a:r>
              <a:rPr lang="en-US" altLang="zh-CN" sz="4000" dirty="0" smtClean="0"/>
              <a:t>Exercise</a:t>
            </a:r>
            <a:endParaRPr lang="zh-CN" altLang="en-US" sz="4000" dirty="0"/>
          </a:p>
        </p:txBody>
      </p:sp>
      <p:sp>
        <p:nvSpPr>
          <p:cNvPr id="3" name="Content Placeholder 2"/>
          <p:cNvSpPr>
            <a:spLocks noGrp="1"/>
          </p:cNvSpPr>
          <p:nvPr>
            <p:ph idx="1"/>
          </p:nvPr>
        </p:nvSpPr>
        <p:spPr>
          <a:xfrm>
            <a:off x="381110" y="951018"/>
            <a:ext cx="8305690" cy="5414231"/>
          </a:xfrm>
        </p:spPr>
        <p:txBody>
          <a:bodyPr/>
          <a:lstStyle/>
          <a:p>
            <a:pPr marL="0" indent="0" algn="just">
              <a:buNone/>
            </a:pPr>
            <a:r>
              <a:rPr lang="en-US" altLang="zh-CN" sz="2000" dirty="0" smtClean="0"/>
              <a:t>A common transformation required in graphics processors is square root. Implementations of float-point (FP) square root vary significantly in performance, especially among processors designed for graphics. </a:t>
            </a:r>
          </a:p>
          <a:p>
            <a:pPr marL="0" indent="0" algn="just">
              <a:spcBef>
                <a:spcPts val="1200"/>
              </a:spcBef>
              <a:buNone/>
            </a:pPr>
            <a:r>
              <a:rPr lang="en-US" altLang="zh-CN" sz="2000" dirty="0" smtClean="0"/>
              <a:t>Suppose FP instructions are responsible for 50% of the execution time for the application while square root (FPSQR) is responsible for 20% of the execution time of a critical graphics benchmark. </a:t>
            </a:r>
          </a:p>
          <a:p>
            <a:pPr marL="0" indent="0" algn="just">
              <a:spcBef>
                <a:spcPts val="1200"/>
              </a:spcBef>
              <a:buNone/>
            </a:pPr>
            <a:r>
              <a:rPr lang="en-US" altLang="zh-CN" sz="2000" dirty="0" smtClean="0">
                <a:solidFill>
                  <a:srgbClr val="0000FF"/>
                </a:solidFill>
              </a:rPr>
              <a:t>Proposal 1:</a:t>
            </a:r>
            <a:r>
              <a:rPr lang="en-US" altLang="zh-CN" sz="2000" dirty="0" smtClean="0"/>
              <a:t> enhance the FPSQR hardware and speedup this operation by a factor of 10. </a:t>
            </a:r>
          </a:p>
          <a:p>
            <a:pPr marL="0" indent="0" algn="just">
              <a:buNone/>
            </a:pPr>
            <a:r>
              <a:rPr lang="en-US" altLang="zh-CN" sz="2000" dirty="0" smtClean="0">
                <a:solidFill>
                  <a:srgbClr val="0000FF"/>
                </a:solidFill>
              </a:rPr>
              <a:t>Proposal 2:</a:t>
            </a:r>
            <a:r>
              <a:rPr lang="en-US" altLang="zh-CN" sz="2000" dirty="0" smtClean="0"/>
              <a:t> make all FP instructions in the graphics processor run faster by a factor of 1.6.</a:t>
            </a:r>
          </a:p>
          <a:p>
            <a:pPr marL="0" indent="0" algn="just">
              <a:spcBef>
                <a:spcPts val="1200"/>
              </a:spcBef>
              <a:buNone/>
            </a:pPr>
            <a:r>
              <a:rPr lang="en-US" altLang="zh-CN" sz="2000" dirty="0" smtClean="0"/>
              <a:t>Compare these two proposals.</a:t>
            </a:r>
          </a:p>
          <a:p>
            <a:pPr marL="0" indent="0" algn="just">
              <a:buNone/>
            </a:pPr>
            <a:endParaRPr lang="zh-CN" altLang="en-US" sz="2000" dirty="0"/>
          </a:p>
        </p:txBody>
      </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46</a:t>
            </a:fld>
            <a:endParaRPr lang="en-US" altLang="en-US"/>
          </a:p>
        </p:txBody>
      </p:sp>
      <mc:AlternateContent xmlns:mc="http://schemas.openxmlformats.org/markup-compatibility/2006" xmlns:a14="http://schemas.microsoft.com/office/drawing/2010/main">
        <mc:Choice Requires="a14">
          <p:sp>
            <p:nvSpPr>
              <p:cNvPr id="5" name="Content Placeholder 2"/>
              <p:cNvSpPr txBox="1">
                <a:spLocks/>
              </p:cNvSpPr>
              <p:nvPr/>
            </p:nvSpPr>
            <p:spPr bwMode="auto">
              <a:xfrm>
                <a:off x="609704" y="4800607"/>
                <a:ext cx="8229600" cy="2057393"/>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14:m>
                  <m:oMathPara xmlns:m="http://schemas.openxmlformats.org/officeDocument/2006/math">
                    <m:oMathParaPr>
                      <m:jc m:val="centerGroup"/>
                    </m:oMathParaPr>
                    <m:oMath xmlns:m="http://schemas.openxmlformats.org/officeDocument/2006/math">
                      <m:sSub>
                        <m:sSubPr>
                          <m:ctrlPr>
                            <a:rPr lang="en-US" altLang="zh-CN" sz="2000" i="1" kern="0" smtClean="0">
                              <a:latin typeface="Cambria Math" panose="02040503050406030204" pitchFamily="18" charset="0"/>
                            </a:rPr>
                          </m:ctrlPr>
                        </m:sSubPr>
                        <m:e>
                          <m:r>
                            <m:rPr>
                              <m:nor/>
                            </m:rPr>
                            <a:rPr lang="en-US" altLang="zh-CN" sz="2000" kern="0" smtClean="0">
                              <a:latin typeface="Cambria Math" panose="02040503050406030204" pitchFamily="18" charset="0"/>
                            </a:rPr>
                            <m:t>Speedup</m:t>
                          </m:r>
                        </m:e>
                        <m:sub>
                          <m:r>
                            <m:rPr>
                              <m:nor/>
                            </m:rPr>
                            <a:rPr lang="en-US" altLang="zh-CN" sz="2000" kern="0" smtClean="0">
                              <a:latin typeface="Cambria Math" panose="02040503050406030204" pitchFamily="18" charset="0"/>
                            </a:rPr>
                            <m:t>FP</m:t>
                          </m:r>
                          <m:r>
                            <m:rPr>
                              <m:nor/>
                            </m:rPr>
                            <a:rPr lang="en-US" altLang="zh-CN" sz="2000" b="0" i="0" kern="0" smtClean="0">
                              <a:latin typeface="Cambria Math" panose="02040503050406030204" pitchFamily="18" charset="0"/>
                            </a:rPr>
                            <m:t>S</m:t>
                          </m:r>
                          <m:r>
                            <m:rPr>
                              <m:nor/>
                            </m:rPr>
                            <a:rPr lang="en-US" altLang="zh-CN" sz="2000" kern="0" smtClean="0">
                              <a:latin typeface="Cambria Math" panose="02040503050406030204" pitchFamily="18" charset="0"/>
                            </a:rPr>
                            <m:t>QR</m:t>
                          </m:r>
                        </m:sub>
                      </m:sSub>
                      <m:r>
                        <a:rPr lang="en-US" altLang="zh-CN" sz="2000" i="1" kern="0" smtClean="0">
                          <a:latin typeface="Cambria Math" panose="02040503050406030204" pitchFamily="18" charset="0"/>
                        </a:rPr>
                        <m:t>=</m:t>
                      </m:r>
                      <m:f>
                        <m:fPr>
                          <m:ctrlPr>
                            <a:rPr lang="en-US" altLang="zh-CN" sz="2000" i="1" kern="0" smtClean="0">
                              <a:latin typeface="Cambria Math" panose="02040503050406030204" pitchFamily="18" charset="0"/>
                            </a:rPr>
                          </m:ctrlPr>
                        </m:fPr>
                        <m:num>
                          <m:r>
                            <a:rPr lang="en-US" altLang="zh-CN" sz="2000" i="1" kern="0" smtClean="0">
                              <a:latin typeface="Cambria Math" panose="02040503050406030204" pitchFamily="18" charset="0"/>
                            </a:rPr>
                            <m:t>1</m:t>
                          </m:r>
                        </m:num>
                        <m:den>
                          <m:d>
                            <m:dPr>
                              <m:ctrlPr>
                                <a:rPr lang="en-US" altLang="zh-CN" sz="2000" i="1" kern="0" smtClean="0">
                                  <a:latin typeface="Cambria Math" panose="02040503050406030204" pitchFamily="18" charset="0"/>
                                </a:rPr>
                              </m:ctrlPr>
                            </m:dPr>
                            <m:e>
                              <m:r>
                                <a:rPr lang="en-US" altLang="zh-CN" sz="2000" i="1" kern="0" smtClean="0">
                                  <a:latin typeface="Cambria Math" panose="02040503050406030204" pitchFamily="18" charset="0"/>
                                </a:rPr>
                                <m:t>1−0.2</m:t>
                              </m:r>
                            </m:e>
                          </m:d>
                          <m:r>
                            <a:rPr lang="en-US" altLang="zh-CN" sz="2000" i="1" kern="0" smtClean="0">
                              <a:latin typeface="Cambria Math" panose="02040503050406030204" pitchFamily="18" charset="0"/>
                            </a:rPr>
                            <m:t>+0.2/10</m:t>
                          </m:r>
                        </m:den>
                      </m:f>
                      <m:r>
                        <a:rPr lang="en-US" altLang="zh-CN" sz="2000" i="1" kern="0" smtClean="0">
                          <a:latin typeface="Cambria Math" panose="02040503050406030204" pitchFamily="18" charset="0"/>
                        </a:rPr>
                        <m:t>=</m:t>
                      </m:r>
                      <m:f>
                        <m:fPr>
                          <m:ctrlPr>
                            <a:rPr lang="en-US" altLang="zh-CN" sz="2000" i="1" kern="0" smtClean="0">
                              <a:latin typeface="Cambria Math" panose="02040503050406030204" pitchFamily="18" charset="0"/>
                            </a:rPr>
                          </m:ctrlPr>
                        </m:fPr>
                        <m:num>
                          <m:r>
                            <a:rPr lang="en-US" altLang="zh-CN" sz="2000" i="1" kern="0" smtClean="0">
                              <a:latin typeface="Cambria Math" panose="02040503050406030204" pitchFamily="18" charset="0"/>
                            </a:rPr>
                            <m:t>1</m:t>
                          </m:r>
                        </m:num>
                        <m:den>
                          <m:r>
                            <a:rPr lang="en-US" altLang="zh-CN" sz="2000" i="1" kern="0" smtClean="0">
                              <a:latin typeface="Cambria Math" panose="02040503050406030204" pitchFamily="18" charset="0"/>
                            </a:rPr>
                            <m:t>0.82</m:t>
                          </m:r>
                        </m:den>
                      </m:f>
                      <m:r>
                        <a:rPr lang="en-US" altLang="zh-CN" sz="2000" i="1" kern="0" smtClean="0">
                          <a:latin typeface="Cambria Math" panose="02040503050406030204" pitchFamily="18" charset="0"/>
                        </a:rPr>
                        <m:t>=1.22</m:t>
                      </m:r>
                    </m:oMath>
                  </m:oMathPara>
                </a14:m>
                <a:endParaRPr lang="en-US" altLang="zh-CN" sz="2000" kern="0" dirty="0" smtClean="0"/>
              </a:p>
              <a:p>
                <a:pPr marL="0" indent="0">
                  <a:buFontTx/>
                  <a:buNone/>
                </a:pPr>
                <a14:m>
                  <m:oMathPara xmlns:m="http://schemas.openxmlformats.org/officeDocument/2006/math">
                    <m:oMathParaPr>
                      <m:jc m:val="centerGroup"/>
                    </m:oMathParaPr>
                    <m:oMath xmlns:m="http://schemas.openxmlformats.org/officeDocument/2006/math">
                      <m:sSub>
                        <m:sSubPr>
                          <m:ctrlPr>
                            <a:rPr lang="en-US" altLang="zh-CN" sz="2000" i="1" kern="0">
                              <a:latin typeface="Cambria Math" panose="02040503050406030204" pitchFamily="18" charset="0"/>
                            </a:rPr>
                          </m:ctrlPr>
                        </m:sSubPr>
                        <m:e>
                          <m:r>
                            <m:rPr>
                              <m:nor/>
                            </m:rPr>
                            <a:rPr lang="en-US" altLang="zh-CN" sz="2000" kern="0">
                              <a:latin typeface="Cambria Math" panose="02040503050406030204" pitchFamily="18" charset="0"/>
                            </a:rPr>
                            <m:t>Speedup</m:t>
                          </m:r>
                        </m:e>
                        <m:sub>
                          <m:r>
                            <m:rPr>
                              <m:nor/>
                            </m:rPr>
                            <a:rPr lang="en-US" altLang="zh-CN" sz="2000" kern="0">
                              <a:latin typeface="Cambria Math" panose="02040503050406030204" pitchFamily="18" charset="0"/>
                            </a:rPr>
                            <m:t>FP</m:t>
                          </m:r>
                        </m:sub>
                      </m:sSub>
                      <m:r>
                        <a:rPr lang="en-US" altLang="zh-CN" sz="2000" i="1" kern="0">
                          <a:latin typeface="Cambria Math" panose="02040503050406030204" pitchFamily="18" charset="0"/>
                        </a:rPr>
                        <m:t>=</m:t>
                      </m:r>
                      <m:f>
                        <m:fPr>
                          <m:ctrlPr>
                            <a:rPr lang="en-US" altLang="zh-CN" sz="2000" i="1" kern="0">
                              <a:latin typeface="Cambria Math" panose="02040503050406030204" pitchFamily="18" charset="0"/>
                            </a:rPr>
                          </m:ctrlPr>
                        </m:fPr>
                        <m:num>
                          <m:r>
                            <a:rPr lang="en-US" altLang="zh-CN" sz="2000" i="1" kern="0">
                              <a:latin typeface="Cambria Math" panose="02040503050406030204" pitchFamily="18" charset="0"/>
                            </a:rPr>
                            <m:t>1</m:t>
                          </m:r>
                        </m:num>
                        <m:den>
                          <m:d>
                            <m:dPr>
                              <m:ctrlPr>
                                <a:rPr lang="en-US" altLang="zh-CN" sz="2000" i="1" kern="0">
                                  <a:latin typeface="Cambria Math" panose="02040503050406030204" pitchFamily="18" charset="0"/>
                                </a:rPr>
                              </m:ctrlPr>
                            </m:dPr>
                            <m:e>
                              <m:r>
                                <a:rPr lang="en-US" altLang="zh-CN" sz="2000" i="1" kern="0">
                                  <a:latin typeface="Cambria Math" panose="02040503050406030204" pitchFamily="18" charset="0"/>
                                </a:rPr>
                                <m:t>1−0.</m:t>
                              </m:r>
                              <m:r>
                                <a:rPr lang="en-US" altLang="zh-CN" sz="2000" i="1" kern="0" smtClean="0">
                                  <a:latin typeface="Cambria Math" panose="02040503050406030204" pitchFamily="18" charset="0"/>
                                </a:rPr>
                                <m:t>5</m:t>
                              </m:r>
                            </m:e>
                          </m:d>
                          <m:r>
                            <a:rPr lang="en-US" altLang="zh-CN" sz="2000" i="1" kern="0">
                              <a:latin typeface="Cambria Math" panose="02040503050406030204" pitchFamily="18" charset="0"/>
                            </a:rPr>
                            <m:t>+0.</m:t>
                          </m:r>
                          <m:r>
                            <a:rPr lang="en-US" altLang="zh-CN" sz="2000" i="1" kern="0" smtClean="0">
                              <a:latin typeface="Cambria Math" panose="02040503050406030204" pitchFamily="18" charset="0"/>
                            </a:rPr>
                            <m:t>5</m:t>
                          </m:r>
                          <m:r>
                            <a:rPr lang="en-US" altLang="zh-CN" sz="2000" i="1" kern="0">
                              <a:latin typeface="Cambria Math" panose="02040503050406030204" pitchFamily="18" charset="0"/>
                            </a:rPr>
                            <m:t>/1</m:t>
                          </m:r>
                          <m:r>
                            <a:rPr lang="en-US" altLang="zh-CN" sz="2000" b="0" i="1" kern="0" smtClean="0">
                              <a:latin typeface="Cambria Math" panose="02040503050406030204" pitchFamily="18" charset="0"/>
                            </a:rPr>
                            <m:t>.6</m:t>
                          </m:r>
                        </m:den>
                      </m:f>
                      <m:r>
                        <a:rPr lang="en-US" altLang="zh-CN" sz="2000" i="1" kern="0">
                          <a:latin typeface="Cambria Math" panose="02040503050406030204" pitchFamily="18" charset="0"/>
                        </a:rPr>
                        <m:t>=</m:t>
                      </m:r>
                      <m:f>
                        <m:fPr>
                          <m:ctrlPr>
                            <a:rPr lang="en-US" altLang="zh-CN" sz="2000" i="1" kern="0">
                              <a:latin typeface="Cambria Math" panose="02040503050406030204" pitchFamily="18" charset="0"/>
                            </a:rPr>
                          </m:ctrlPr>
                        </m:fPr>
                        <m:num>
                          <m:r>
                            <a:rPr lang="en-US" altLang="zh-CN" sz="2000" i="1" kern="0">
                              <a:latin typeface="Cambria Math" panose="02040503050406030204" pitchFamily="18" charset="0"/>
                            </a:rPr>
                            <m:t>1</m:t>
                          </m:r>
                        </m:num>
                        <m:den>
                          <m:r>
                            <a:rPr lang="en-US" altLang="zh-CN" sz="2000" i="1" kern="0">
                              <a:latin typeface="Cambria Math" panose="02040503050406030204" pitchFamily="18" charset="0"/>
                            </a:rPr>
                            <m:t>0.</m:t>
                          </m:r>
                          <m:r>
                            <a:rPr lang="en-US" altLang="zh-CN" sz="2000" b="0" i="1" kern="0" smtClean="0">
                              <a:latin typeface="Cambria Math" panose="02040503050406030204" pitchFamily="18" charset="0"/>
                            </a:rPr>
                            <m:t>8125</m:t>
                          </m:r>
                        </m:den>
                      </m:f>
                      <m:r>
                        <a:rPr lang="en-US" altLang="zh-CN" sz="2000" i="1" kern="0">
                          <a:latin typeface="Cambria Math" panose="02040503050406030204" pitchFamily="18" charset="0"/>
                        </a:rPr>
                        <m:t>=1.2</m:t>
                      </m:r>
                      <m:r>
                        <a:rPr lang="en-US" altLang="zh-CN" sz="2000" i="1" kern="0" smtClean="0">
                          <a:latin typeface="Cambria Math" panose="02040503050406030204" pitchFamily="18" charset="0"/>
                        </a:rPr>
                        <m:t>3</m:t>
                      </m:r>
                    </m:oMath>
                  </m:oMathPara>
                </a14:m>
                <a:endParaRPr lang="en-US" altLang="zh-CN" sz="2000" kern="0" dirty="0" smtClean="0"/>
              </a:p>
              <a:p>
                <a:pPr marL="0" indent="0">
                  <a:buFontTx/>
                  <a:buNone/>
                </a:pPr>
                <a:r>
                  <a:rPr lang="en-US" altLang="zh-CN" sz="2000" kern="0" dirty="0" smtClean="0"/>
                  <a:t>Improving the performance of  the FP operations is slightly better because of the higher frequency.</a:t>
                </a:r>
                <a:endParaRPr lang="zh-CN" altLang="en-US" sz="2000" kern="0" dirty="0"/>
              </a:p>
            </p:txBody>
          </p:sp>
        </mc:Choice>
        <mc:Fallback xmlns="">
          <p:sp>
            <p:nvSpPr>
              <p:cNvPr id="5" name="Content Placeholder 2"/>
              <p:cNvSpPr txBox="1">
                <a:spLocks noRot="1" noChangeAspect="1" noMove="1" noResize="1" noEditPoints="1" noAdjustHandles="1" noChangeArrowheads="1" noChangeShapeType="1" noTextEdit="1"/>
              </p:cNvSpPr>
              <p:nvPr/>
            </p:nvSpPr>
            <p:spPr bwMode="auto">
              <a:xfrm>
                <a:off x="609704" y="4800607"/>
                <a:ext cx="8229600" cy="2057393"/>
              </a:xfrm>
              <a:prstGeom prst="rect">
                <a:avLst/>
              </a:prstGeom>
              <a:blipFill>
                <a:blip r:embed="rId3"/>
                <a:stretch>
                  <a:fillRect l="-741" b="-326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72330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88"/>
            <a:ext cx="8229600" cy="990574"/>
          </a:xfrm>
        </p:spPr>
        <p:txBody>
          <a:bodyPr/>
          <a:lstStyle/>
          <a:p>
            <a:r>
              <a:rPr lang="en-US" altLang="zh-CN" sz="3600" dirty="0" smtClean="0"/>
              <a:t>Exercise</a:t>
            </a:r>
            <a:r>
              <a:rPr lang="en-US" altLang="zh-CN" sz="4000" dirty="0" smtClean="0"/>
              <a:t> 2</a:t>
            </a:r>
            <a:endParaRPr lang="zh-CN" altLang="en-US" sz="4000" dirty="0"/>
          </a:p>
        </p:txBody>
      </p:sp>
      <p:sp>
        <p:nvSpPr>
          <p:cNvPr id="3" name="Content Placeholder 2"/>
          <p:cNvSpPr>
            <a:spLocks noGrp="1"/>
          </p:cNvSpPr>
          <p:nvPr>
            <p:ph idx="1"/>
          </p:nvPr>
        </p:nvSpPr>
        <p:spPr>
          <a:xfrm>
            <a:off x="457200" y="1219258"/>
            <a:ext cx="8229600" cy="4906905"/>
          </a:xfrm>
        </p:spPr>
        <p:txBody>
          <a:bodyPr/>
          <a:lstStyle/>
          <a:p>
            <a:pPr marL="0" indent="0">
              <a:buNone/>
            </a:pPr>
            <a:r>
              <a:rPr lang="en-US" altLang="zh-CN" sz="2400" dirty="0" smtClean="0"/>
              <a:t>Suppose we have the following measurements:</a:t>
            </a:r>
          </a:p>
          <a:p>
            <a:pPr lvl="1" indent="-342900"/>
            <a:r>
              <a:rPr lang="en-US" altLang="zh-CN" sz="2000" dirty="0" smtClean="0"/>
              <a:t>Frequency of FP operations = 25%</a:t>
            </a:r>
          </a:p>
          <a:p>
            <a:pPr lvl="1" indent="-342900"/>
            <a:r>
              <a:rPr lang="en-US" altLang="zh-CN" sz="2000" dirty="0" smtClean="0"/>
              <a:t>Average CPI of FP operations = 4.0</a:t>
            </a:r>
          </a:p>
          <a:p>
            <a:pPr lvl="1" indent="-342900"/>
            <a:r>
              <a:rPr lang="en-US" altLang="zh-CN" sz="2000" dirty="0" smtClean="0"/>
              <a:t>Average CPI of other instructions = 1.33</a:t>
            </a:r>
          </a:p>
          <a:p>
            <a:pPr lvl="1" indent="-342900"/>
            <a:r>
              <a:rPr lang="en-US" altLang="zh-CN" sz="2000" dirty="0" smtClean="0"/>
              <a:t>Frequency of FPSQR = 2%</a:t>
            </a:r>
          </a:p>
          <a:p>
            <a:pPr lvl="1" indent="-342900"/>
            <a:r>
              <a:rPr lang="en-US" altLang="zh-CN" sz="2000" dirty="0" smtClean="0"/>
              <a:t>CPI of FPSQR = 20</a:t>
            </a:r>
          </a:p>
          <a:p>
            <a:r>
              <a:rPr lang="en-US" altLang="zh-CN" sz="2400" dirty="0" smtClean="0">
                <a:solidFill>
                  <a:srgbClr val="0000FF"/>
                </a:solidFill>
              </a:rPr>
              <a:t>Proposal 1:</a:t>
            </a:r>
            <a:r>
              <a:rPr lang="en-US" altLang="zh-CN" sz="2400" dirty="0" smtClean="0"/>
              <a:t> decrease the CPI of FPSQR to 2</a:t>
            </a:r>
          </a:p>
          <a:p>
            <a:r>
              <a:rPr lang="en-US" altLang="zh-CN" sz="2400" dirty="0" smtClean="0">
                <a:solidFill>
                  <a:srgbClr val="0000FF"/>
                </a:solidFill>
              </a:rPr>
              <a:t>Proposal 2:</a:t>
            </a:r>
            <a:r>
              <a:rPr lang="en-US" altLang="zh-CN" sz="2400" dirty="0" smtClean="0"/>
              <a:t> decrease the average CPI of all FP operations to 2.5.</a:t>
            </a:r>
          </a:p>
          <a:p>
            <a:pPr marL="0" indent="0">
              <a:buNone/>
            </a:pPr>
            <a:r>
              <a:rPr lang="en-US" altLang="zh-CN" sz="2400" dirty="0" smtClean="0"/>
              <a:t>Compare these two design alternatives using the processor performance equation.</a:t>
            </a:r>
            <a:endParaRPr lang="zh-CN" altLang="en-US" sz="2400" dirty="0"/>
          </a:p>
        </p:txBody>
      </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47</a:t>
            </a:fld>
            <a:endParaRPr lang="en-US" altLang="en-US"/>
          </a:p>
        </p:txBody>
      </p:sp>
    </p:spTree>
    <p:custDataLst>
      <p:tags r:id="rId1"/>
    </p:custDataLst>
    <p:extLst>
      <p:ext uri="{BB962C8B-B14F-4D97-AF65-F5344CB8AC3E}">
        <p14:creationId xmlns:p14="http://schemas.microsoft.com/office/powerpoint/2010/main" val="6384129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84"/>
            <a:ext cx="8229600" cy="792224"/>
          </a:xfrm>
        </p:spPr>
        <p:txBody>
          <a:bodyPr/>
          <a:lstStyle/>
          <a:p>
            <a:r>
              <a:rPr lang="en-US" altLang="zh-CN" sz="3600" dirty="0" smtClean="0"/>
              <a:t>Solution to Exercise 2 </a:t>
            </a:r>
            <a:endParaRPr lang="zh-CN" altLang="en-US" sz="3600" dirty="0"/>
          </a:p>
        </p:txBody>
      </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48</a:t>
            </a:fld>
            <a:endParaRPr lang="en-US" altLang="en-US"/>
          </a:p>
        </p:txBody>
      </p:sp>
      <mc:AlternateContent xmlns:mc="http://schemas.openxmlformats.org/markup-compatibility/2006" xmlns:a14="http://schemas.microsoft.com/office/drawing/2010/main">
        <mc:Choice Requires="a14">
          <p:sp>
            <p:nvSpPr>
              <p:cNvPr id="5" name="Content Placeholder 2"/>
              <p:cNvSpPr txBox="1">
                <a:spLocks noGrp="1"/>
              </p:cNvSpPr>
              <p:nvPr>
                <p:ph idx="1"/>
              </p:nvPr>
            </p:nvSpPr>
            <p:spPr bwMode="auto">
              <a:xfrm>
                <a:off x="0" y="1143060"/>
                <a:ext cx="10058256" cy="45259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14:m>
                  <m:oMathPara xmlns:m="http://schemas.openxmlformats.org/officeDocument/2006/math">
                    <m:oMathParaPr>
                      <m:jc m:val="left"/>
                    </m:oMathParaPr>
                    <m:oMath xmlns:m="http://schemas.openxmlformats.org/officeDocument/2006/math">
                      <m:sSub>
                        <m:sSubPr>
                          <m:ctrlPr>
                            <a:rPr lang="en-US" altLang="zh-CN" sz="2000" i="1" kern="0" smtClean="0">
                              <a:latin typeface="Cambria Math" panose="02040503050406030204" pitchFamily="18" charset="0"/>
                            </a:rPr>
                          </m:ctrlPr>
                        </m:sSubPr>
                        <m:e>
                          <m:r>
                            <m:rPr>
                              <m:nor/>
                            </m:rPr>
                            <a:rPr lang="en-US" altLang="zh-CN" sz="2000" b="0" i="0" kern="0" smtClean="0">
                              <a:latin typeface="Cambria Math" panose="02040503050406030204" pitchFamily="18" charset="0"/>
                            </a:rPr>
                            <m:t>CPI</m:t>
                          </m:r>
                        </m:e>
                        <m:sub>
                          <m:r>
                            <m:rPr>
                              <m:nor/>
                            </m:rPr>
                            <a:rPr lang="en-US" altLang="zh-CN" sz="2000" b="0" i="0" kern="0" smtClean="0">
                              <a:latin typeface="Cambria Math" panose="02040503050406030204" pitchFamily="18" charset="0"/>
                            </a:rPr>
                            <m:t>original</m:t>
                          </m:r>
                        </m:sub>
                      </m:sSub>
                      <m:r>
                        <a:rPr lang="en-US" altLang="zh-CN" sz="2000" i="1" kern="0" smtClean="0">
                          <a:latin typeface="Cambria Math" panose="02040503050406030204" pitchFamily="18" charset="0"/>
                        </a:rPr>
                        <m:t>=</m:t>
                      </m:r>
                      <m:nary>
                        <m:naryPr>
                          <m:chr m:val="∑"/>
                          <m:ctrlPr>
                            <a:rPr lang="en-US" altLang="zh-CN" sz="2000" i="1" kern="0" smtClean="0">
                              <a:latin typeface="Cambria Math" panose="02040503050406030204" pitchFamily="18" charset="0"/>
                            </a:rPr>
                          </m:ctrlPr>
                        </m:naryPr>
                        <m:sub>
                          <m:r>
                            <m:rPr>
                              <m:brk m:alnAt="23"/>
                            </m:rPr>
                            <a:rPr lang="en-US" altLang="zh-CN" sz="2000" b="0" i="1" kern="0" smtClean="0">
                              <a:latin typeface="Cambria Math" panose="02040503050406030204" pitchFamily="18" charset="0"/>
                            </a:rPr>
                            <m:t>𝑖</m:t>
                          </m:r>
                          <m:r>
                            <a:rPr lang="en-US" altLang="zh-CN" sz="2000" b="0" i="1" kern="0" smtClean="0">
                              <a:latin typeface="Cambria Math" panose="02040503050406030204" pitchFamily="18" charset="0"/>
                            </a:rPr>
                            <m:t>=1</m:t>
                          </m:r>
                        </m:sub>
                        <m:sup>
                          <m:r>
                            <a:rPr lang="en-US" altLang="zh-CN" sz="2000" b="0" i="1" kern="0" smtClean="0">
                              <a:latin typeface="Cambria Math" panose="02040503050406030204" pitchFamily="18" charset="0"/>
                            </a:rPr>
                            <m:t>𝑛</m:t>
                          </m:r>
                        </m:sup>
                        <m:e>
                          <m:sSub>
                            <m:sSubPr>
                              <m:ctrlPr>
                                <a:rPr lang="en-US" altLang="zh-CN" sz="2000" i="1" kern="0" smtClean="0">
                                  <a:latin typeface="Cambria Math" panose="02040503050406030204" pitchFamily="18" charset="0"/>
                                </a:rPr>
                              </m:ctrlPr>
                            </m:sSubPr>
                            <m:e>
                              <m:r>
                                <m:rPr>
                                  <m:sty m:val="p"/>
                                </m:rPr>
                                <a:rPr lang="en-US" altLang="zh-CN" sz="2000" b="0" i="0" kern="0" smtClean="0">
                                  <a:latin typeface="Cambria Math" panose="02040503050406030204" pitchFamily="18" charset="0"/>
                                </a:rPr>
                                <m:t>CPI</m:t>
                              </m:r>
                            </m:e>
                            <m:sub>
                              <m:r>
                                <a:rPr lang="en-US" altLang="zh-CN" sz="2000" b="0" i="1" kern="0" smtClean="0">
                                  <a:latin typeface="Cambria Math" panose="02040503050406030204" pitchFamily="18" charset="0"/>
                                </a:rPr>
                                <m:t>𝑖</m:t>
                              </m:r>
                            </m:sub>
                          </m:sSub>
                        </m:e>
                      </m:nary>
                      <m:r>
                        <a:rPr lang="en-US" altLang="zh-CN" sz="2000" i="1" kern="0" smtClean="0">
                          <a:latin typeface="Cambria Math" panose="02040503050406030204" pitchFamily="18" charset="0"/>
                          <a:ea typeface="Cambria Math" panose="02040503050406030204" pitchFamily="18" charset="0"/>
                        </a:rPr>
                        <m:t>×</m:t>
                      </m:r>
                      <m:d>
                        <m:dPr>
                          <m:ctrlPr>
                            <a:rPr lang="en-US" altLang="zh-CN" sz="2000" i="1" kern="0" smtClean="0">
                              <a:latin typeface="Cambria Math" panose="02040503050406030204" pitchFamily="18" charset="0"/>
                              <a:ea typeface="Cambria Math" panose="02040503050406030204" pitchFamily="18" charset="0"/>
                            </a:rPr>
                          </m:ctrlPr>
                        </m:dPr>
                        <m:e>
                          <m:f>
                            <m:fPr>
                              <m:ctrlPr>
                                <a:rPr lang="en-US" altLang="zh-CN" sz="2000" i="1" kern="0" smtClean="0">
                                  <a:latin typeface="Cambria Math" panose="02040503050406030204" pitchFamily="18" charset="0"/>
                                  <a:ea typeface="Cambria Math" panose="02040503050406030204" pitchFamily="18" charset="0"/>
                                </a:rPr>
                              </m:ctrlPr>
                            </m:fPr>
                            <m:num>
                              <m:r>
                                <m:rPr>
                                  <m:sty m:val="p"/>
                                </m:rPr>
                                <a:rPr lang="en-US" altLang="zh-CN" sz="2000" b="0" i="0" kern="0" smtClean="0">
                                  <a:latin typeface="Cambria Math" panose="02040503050406030204" pitchFamily="18" charset="0"/>
                                  <a:ea typeface="Cambria Math" panose="02040503050406030204" pitchFamily="18" charset="0"/>
                                </a:rPr>
                                <m:t>Instruction</m:t>
                              </m:r>
                              <m:r>
                                <a:rPr lang="en-US" altLang="zh-CN" sz="2000" b="0" i="0" kern="0" smtClean="0">
                                  <a:latin typeface="Cambria Math" panose="02040503050406030204" pitchFamily="18" charset="0"/>
                                  <a:ea typeface="Cambria Math" panose="02040503050406030204" pitchFamily="18" charset="0"/>
                                </a:rPr>
                                <m:t> </m:t>
                              </m:r>
                              <m:r>
                                <m:rPr>
                                  <m:sty m:val="p"/>
                                </m:rPr>
                                <a:rPr lang="en-US" altLang="zh-CN" sz="2000" b="0" i="0" kern="0" smtClean="0">
                                  <a:latin typeface="Cambria Math" panose="02040503050406030204" pitchFamily="18" charset="0"/>
                                  <a:ea typeface="Cambria Math" panose="02040503050406030204" pitchFamily="18" charset="0"/>
                                </a:rPr>
                                <m:t>Count</m:t>
                              </m:r>
                              <m:r>
                                <a:rPr lang="en-US" altLang="zh-CN" sz="2000" b="0" i="0" kern="0" smtClean="0">
                                  <a:latin typeface="Cambria Math" panose="02040503050406030204" pitchFamily="18" charset="0"/>
                                  <a:ea typeface="Cambria Math" panose="02040503050406030204" pitchFamily="18" charset="0"/>
                                </a:rPr>
                                <m:t> </m:t>
                              </m:r>
                              <m:r>
                                <m:rPr>
                                  <m:sty m:val="p"/>
                                </m:rPr>
                                <a:rPr lang="en-US" altLang="zh-CN" sz="2000" b="0" i="0" kern="0" smtClean="0">
                                  <a:latin typeface="Cambria Math" panose="02040503050406030204" pitchFamily="18" charset="0"/>
                                  <a:ea typeface="Cambria Math" panose="02040503050406030204" pitchFamily="18" charset="0"/>
                                </a:rPr>
                                <m:t>of</m:t>
                              </m:r>
                              <m:r>
                                <a:rPr lang="en-US" altLang="zh-CN" sz="2000" b="0" i="0" kern="0" smtClean="0">
                                  <a:latin typeface="Cambria Math" panose="02040503050406030204" pitchFamily="18" charset="0"/>
                                  <a:ea typeface="Cambria Math" panose="02040503050406030204" pitchFamily="18" charset="0"/>
                                </a:rPr>
                                <m:t> </m:t>
                              </m:r>
                              <m:r>
                                <m:rPr>
                                  <m:sty m:val="p"/>
                                </m:rPr>
                                <a:rPr lang="en-US" altLang="zh-CN" sz="2000" b="0" i="0" kern="0" smtClean="0">
                                  <a:latin typeface="Cambria Math" panose="02040503050406030204" pitchFamily="18" charset="0"/>
                                  <a:ea typeface="Cambria Math" panose="02040503050406030204" pitchFamily="18" charset="0"/>
                                </a:rPr>
                                <m:t>Type</m:t>
                              </m:r>
                              <m:r>
                                <a:rPr lang="en-US" altLang="zh-CN" sz="2000" b="0" i="1" kern="0" smtClean="0">
                                  <a:latin typeface="Cambria Math" panose="02040503050406030204" pitchFamily="18" charset="0"/>
                                  <a:ea typeface="Cambria Math" panose="02040503050406030204" pitchFamily="18" charset="0"/>
                                </a:rPr>
                                <m:t> </m:t>
                              </m:r>
                              <m:r>
                                <a:rPr lang="en-US" altLang="zh-CN" sz="2000" b="0" i="1" kern="0" smtClean="0">
                                  <a:latin typeface="Cambria Math" panose="02040503050406030204" pitchFamily="18" charset="0"/>
                                  <a:ea typeface="Cambria Math" panose="02040503050406030204" pitchFamily="18" charset="0"/>
                                </a:rPr>
                                <m:t>𝑖</m:t>
                              </m:r>
                            </m:num>
                            <m:den>
                              <m:r>
                                <m:rPr>
                                  <m:sty m:val="p"/>
                                </m:rPr>
                                <a:rPr lang="en-US" altLang="zh-CN" sz="2000" b="0" i="0" kern="0" smtClean="0">
                                  <a:latin typeface="Cambria Math" panose="02040503050406030204" pitchFamily="18" charset="0"/>
                                  <a:ea typeface="Cambria Math" panose="02040503050406030204" pitchFamily="18" charset="0"/>
                                </a:rPr>
                                <m:t>Instuction</m:t>
                              </m:r>
                              <m:r>
                                <a:rPr lang="en-US" altLang="zh-CN" sz="2000" b="0" i="0" kern="0" smtClean="0">
                                  <a:latin typeface="Cambria Math" panose="02040503050406030204" pitchFamily="18" charset="0"/>
                                  <a:ea typeface="Cambria Math" panose="02040503050406030204" pitchFamily="18" charset="0"/>
                                </a:rPr>
                                <m:t> </m:t>
                              </m:r>
                              <m:r>
                                <m:rPr>
                                  <m:sty m:val="p"/>
                                </m:rPr>
                                <a:rPr lang="en-US" altLang="zh-CN" sz="2000" b="0" i="0" kern="0" smtClean="0">
                                  <a:latin typeface="Cambria Math" panose="02040503050406030204" pitchFamily="18" charset="0"/>
                                  <a:ea typeface="Cambria Math" panose="02040503050406030204" pitchFamily="18" charset="0"/>
                                </a:rPr>
                                <m:t>Count</m:t>
                              </m:r>
                            </m:den>
                          </m:f>
                        </m:e>
                      </m:d>
                      <m:r>
                        <a:rPr lang="en-US" altLang="zh-CN" sz="2000" b="0" i="1" kern="0" smtClean="0">
                          <a:latin typeface="Cambria Math" panose="02040503050406030204" pitchFamily="18" charset="0"/>
                          <a:ea typeface="Cambria Math" panose="02040503050406030204" pitchFamily="18" charset="0"/>
                        </a:rPr>
                        <m:t> </m:t>
                      </m:r>
                    </m:oMath>
                  </m:oMathPara>
                </a14:m>
                <a:endParaRPr lang="en-US" altLang="zh-CN" sz="2000" b="0" i="1" kern="0" dirty="0" smtClean="0">
                  <a:latin typeface="Cambria Math" panose="02040503050406030204" pitchFamily="18" charset="0"/>
                  <a:ea typeface="Cambria Math" panose="02040503050406030204" pitchFamily="18" charset="0"/>
                </a:endParaRPr>
              </a:p>
              <a:p>
                <a:pPr marL="0" indent="0">
                  <a:buFontTx/>
                  <a:buNone/>
                </a:pPr>
                <a:r>
                  <a:rPr lang="en-US" altLang="zh-CN" sz="2000" b="0" kern="0" dirty="0" smtClean="0">
                    <a:ea typeface="Cambria Math" panose="02040503050406030204" pitchFamily="18" charset="0"/>
                  </a:rPr>
                  <a:t>                   </a:t>
                </a:r>
                <a14:m>
                  <m:oMath xmlns:m="http://schemas.openxmlformats.org/officeDocument/2006/math">
                    <m:r>
                      <a:rPr lang="en-US" altLang="zh-CN" sz="2000" b="0" i="1" kern="0" smtClean="0">
                        <a:latin typeface="Cambria Math" panose="02040503050406030204" pitchFamily="18" charset="0"/>
                        <a:ea typeface="Cambria Math" panose="02040503050406030204" pitchFamily="18" charset="0"/>
                      </a:rPr>
                      <m:t>=4 ×25%+1.33 ×75%=2.0</m:t>
                    </m:r>
                  </m:oMath>
                </a14:m>
                <a:endParaRPr lang="en-US" altLang="zh-CN" sz="2000" kern="0" dirty="0" smtClean="0"/>
              </a:p>
              <a:p>
                <a:pPr marL="0" indent="0">
                  <a:buFontTx/>
                  <a:buNone/>
                </a:pPr>
                <a:endParaRPr lang="en-US" altLang="zh-CN" sz="2000" dirty="0" smtClean="0"/>
              </a:p>
              <a:p>
                <a:pPr marL="0" indent="0">
                  <a:buFontTx/>
                  <a:buNone/>
                </a:pPr>
                <a14:m>
                  <m:oMathPara xmlns:m="http://schemas.openxmlformats.org/officeDocument/2006/math">
                    <m:oMathParaPr>
                      <m:jc m:val="left"/>
                    </m:oMathParaPr>
                    <m:oMath xmlns:m="http://schemas.openxmlformats.org/officeDocument/2006/math">
                      <m:sSub>
                        <m:sSubPr>
                          <m:ctrlPr>
                            <a:rPr lang="en-US" altLang="zh-CN" sz="2000" i="1">
                              <a:latin typeface="Cambria Math" panose="02040503050406030204" pitchFamily="18" charset="0"/>
                            </a:rPr>
                          </m:ctrlPr>
                        </m:sSubPr>
                        <m:e>
                          <m:r>
                            <m:rPr>
                              <m:nor/>
                            </m:rPr>
                            <a:rPr lang="en-US" altLang="zh-CN" sz="2000">
                              <a:latin typeface="Cambria Math" panose="02040503050406030204" pitchFamily="18" charset="0"/>
                            </a:rPr>
                            <m:t>CPI</m:t>
                          </m:r>
                        </m:e>
                        <m:sub>
                          <m:r>
                            <m:rPr>
                              <m:nor/>
                            </m:rPr>
                            <a:rPr lang="en-US" altLang="zh-CN" sz="2000" b="0" i="0" smtClean="0">
                              <a:latin typeface="Cambria Math" panose="02040503050406030204" pitchFamily="18" charset="0"/>
                            </a:rPr>
                            <m:t>FP</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2.5</m:t>
                      </m:r>
                      <m:r>
                        <a:rPr lang="en-US" altLang="zh-CN" sz="2000" i="1">
                          <a:latin typeface="Cambria Math" panose="02040503050406030204" pitchFamily="18" charset="0"/>
                          <a:ea typeface="Cambria Math" panose="02040503050406030204" pitchFamily="18" charset="0"/>
                        </a:rPr>
                        <m:t> ×25%+1.33 ×75%=</m:t>
                      </m:r>
                      <m:r>
                        <a:rPr lang="en-US" altLang="zh-CN" sz="2000" b="0" i="1" smtClean="0">
                          <a:latin typeface="Cambria Math" panose="02040503050406030204" pitchFamily="18" charset="0"/>
                          <a:ea typeface="Cambria Math" panose="02040503050406030204" pitchFamily="18" charset="0"/>
                        </a:rPr>
                        <m:t>1.625</m:t>
                      </m:r>
                    </m:oMath>
                  </m:oMathPara>
                </a14:m>
                <a:endParaRPr lang="en-US" altLang="zh-CN" sz="2000" kern="0" dirty="0" smtClean="0"/>
              </a:p>
              <a:p>
                <a:pPr marL="0" indent="0">
                  <a:buFontTx/>
                  <a:buNone/>
                </a:pPr>
                <a14:m>
                  <m:oMathPara xmlns:m="http://schemas.openxmlformats.org/officeDocument/2006/math">
                    <m:oMathParaPr>
                      <m:jc m:val="left"/>
                    </m:oMathParaPr>
                    <m:oMath xmlns:m="http://schemas.openxmlformats.org/officeDocument/2006/math">
                      <m:sSub>
                        <m:sSubPr>
                          <m:ctrlPr>
                            <a:rPr lang="en-US" altLang="zh-CN" sz="2000" i="1">
                              <a:latin typeface="Cambria Math" panose="02040503050406030204" pitchFamily="18" charset="0"/>
                            </a:rPr>
                          </m:ctrlPr>
                        </m:sSubPr>
                        <m:e>
                          <m:r>
                            <m:rPr>
                              <m:nor/>
                            </m:rPr>
                            <a:rPr lang="en-US" altLang="zh-CN" sz="2000">
                              <a:latin typeface="Cambria Math" panose="02040503050406030204" pitchFamily="18" charset="0"/>
                            </a:rPr>
                            <m:t>CPI</m:t>
                          </m:r>
                        </m:e>
                        <m:sub>
                          <m:r>
                            <m:rPr>
                              <m:nor/>
                            </m:rPr>
                            <a:rPr lang="en-US" altLang="zh-CN" sz="2000">
                              <a:latin typeface="Cambria Math" panose="02040503050406030204" pitchFamily="18" charset="0"/>
                            </a:rPr>
                            <m:t>FP</m:t>
                          </m:r>
                          <m:r>
                            <m:rPr>
                              <m:nor/>
                            </m:rPr>
                            <a:rPr lang="en-US" altLang="zh-CN" sz="2000" b="0" i="0" smtClean="0">
                              <a:latin typeface="Cambria Math" panose="02040503050406030204" pitchFamily="18" charset="0"/>
                            </a:rPr>
                            <m:t>SQR</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nor/>
                            </m:rPr>
                            <a:rPr lang="en-US" altLang="zh-CN" sz="2000">
                              <a:latin typeface="Cambria Math" panose="02040503050406030204" pitchFamily="18" charset="0"/>
                            </a:rPr>
                            <m:t>CPI</m:t>
                          </m:r>
                        </m:e>
                        <m:sub>
                          <m:r>
                            <m:rPr>
                              <m:nor/>
                            </m:rPr>
                            <a:rPr lang="en-US" altLang="zh-CN" sz="2000">
                              <a:latin typeface="Cambria Math" panose="02040503050406030204" pitchFamily="18" charset="0"/>
                            </a:rPr>
                            <m:t>original</m:t>
                          </m:r>
                        </m:sub>
                      </m:sSub>
                      <m:r>
                        <a:rPr lang="en-US" altLang="zh-CN" sz="2000" b="0" i="0" smtClean="0">
                          <a:latin typeface="Cambria Math" panose="02040503050406030204" pitchFamily="18" charset="0"/>
                        </a:rPr>
                        <m:t>−2% </m:t>
                      </m:r>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20 −2</m:t>
                          </m:r>
                        </m:e>
                      </m:d>
                      <m:r>
                        <a:rPr lang="en-US" altLang="zh-CN" sz="2000" b="0" i="1" smtClean="0">
                          <a:latin typeface="Cambria Math" panose="02040503050406030204" pitchFamily="18" charset="0"/>
                          <a:ea typeface="Cambria Math" panose="02040503050406030204" pitchFamily="18" charset="0"/>
                        </a:rPr>
                        <m:t>=1.64</m:t>
                      </m:r>
                    </m:oMath>
                  </m:oMathPara>
                </a14:m>
                <a:endParaRPr lang="en-US" altLang="zh-CN" sz="2000" b="0" dirty="0" smtClean="0">
                  <a:ea typeface="Cambria Math" panose="02040503050406030204" pitchFamily="18" charset="0"/>
                </a:endParaRPr>
              </a:p>
              <a:p>
                <a:pPr marL="0" indent="0">
                  <a:buFontTx/>
                  <a:buNone/>
                </a:pPr>
                <a:endParaRPr lang="en-US" altLang="zh-CN" sz="2000" dirty="0">
                  <a:ea typeface="Cambria Math" panose="02040503050406030204" pitchFamily="18" charset="0"/>
                </a:endParaRPr>
              </a:p>
              <a:p>
                <a:pPr marL="0" indent="0">
                  <a:buFontTx/>
                  <a:buNone/>
                </a:pPr>
                <a14:m>
                  <m:oMathPara xmlns:m="http://schemas.openxmlformats.org/officeDocument/2006/math">
                    <m:oMathParaPr>
                      <m:jc m:val="left"/>
                    </m:oMathParaPr>
                    <m:oMath xmlns:m="http://schemas.openxmlformats.org/officeDocument/2006/math">
                      <m:sSub>
                        <m:sSubPr>
                          <m:ctrlPr>
                            <a:rPr lang="en-US" altLang="zh-CN" sz="2000" i="1">
                              <a:latin typeface="Cambria Math" panose="02040503050406030204" pitchFamily="18" charset="0"/>
                            </a:rPr>
                          </m:ctrlPr>
                        </m:sSubPr>
                        <m:e>
                          <m:r>
                            <m:rPr>
                              <m:nor/>
                            </m:rPr>
                            <a:rPr lang="en-US" altLang="zh-CN" sz="2000">
                              <a:latin typeface="Cambria Math" panose="02040503050406030204" pitchFamily="18" charset="0"/>
                            </a:rPr>
                            <m:t>Speedup</m:t>
                          </m:r>
                        </m:e>
                        <m:sub>
                          <m:r>
                            <m:rPr>
                              <m:nor/>
                            </m:rPr>
                            <a:rPr lang="en-US" altLang="zh-CN" sz="2000">
                              <a:latin typeface="Cambria Math" panose="02040503050406030204" pitchFamily="18" charset="0"/>
                            </a:rPr>
                            <m:t>FP</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smtClean="0">
                                  <a:latin typeface="Cambria Math" panose="02040503050406030204" pitchFamily="18" charset="0"/>
                                </a:rPr>
                              </m:ctrlPr>
                            </m:sSubPr>
                            <m:e>
                              <m:r>
                                <m:rPr>
                                  <m:sty m:val="p"/>
                                </m:rPr>
                                <a:rPr lang="en-US" altLang="zh-CN" sz="2000" b="0" i="0" smtClean="0">
                                  <a:latin typeface="Cambria Math" panose="02040503050406030204" pitchFamily="18" charset="0"/>
                                </a:rPr>
                                <m:t>CPU</m:t>
                              </m:r>
                              <m:r>
                                <a:rPr lang="en-US" altLang="zh-CN" sz="2000" b="0" i="0" smtClean="0">
                                  <a:latin typeface="Cambria Math" panose="02040503050406030204" pitchFamily="18" charset="0"/>
                                </a:rPr>
                                <m:t> </m:t>
                              </m:r>
                              <m:r>
                                <m:rPr>
                                  <m:sty m:val="p"/>
                                </m:rPr>
                                <a:rPr lang="en-US" altLang="zh-CN" sz="2000" b="0" i="0" smtClean="0">
                                  <a:latin typeface="Cambria Math" panose="02040503050406030204" pitchFamily="18" charset="0"/>
                                </a:rPr>
                                <m:t>Time</m:t>
                              </m:r>
                            </m:e>
                            <m:sub>
                              <m:r>
                                <m:rPr>
                                  <m:sty m:val="p"/>
                                </m:rPr>
                                <a:rPr lang="en-US" altLang="zh-CN" sz="2000" b="0" i="0" smtClean="0">
                                  <a:latin typeface="Cambria Math" panose="02040503050406030204" pitchFamily="18" charset="0"/>
                                </a:rPr>
                                <m:t>original</m:t>
                              </m:r>
                            </m:sub>
                          </m:sSub>
                        </m:num>
                        <m:den>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CPU</m:t>
                              </m:r>
                              <m:r>
                                <a:rPr lang="en-US" altLang="zh-CN" sz="2000">
                                  <a:latin typeface="Cambria Math" panose="02040503050406030204" pitchFamily="18" charset="0"/>
                                </a:rPr>
                                <m:t> </m:t>
                              </m:r>
                              <m:r>
                                <m:rPr>
                                  <m:sty m:val="p"/>
                                </m:rPr>
                                <a:rPr lang="en-US" altLang="zh-CN" sz="2000">
                                  <a:latin typeface="Cambria Math" panose="02040503050406030204" pitchFamily="18" charset="0"/>
                                </a:rPr>
                                <m:t>Time</m:t>
                              </m:r>
                            </m:e>
                            <m:sub>
                              <m:r>
                                <m:rPr>
                                  <m:sty m:val="p"/>
                                </m:rPr>
                                <a:rPr lang="en-US" altLang="zh-CN" sz="2000" b="0" i="0" smtClean="0">
                                  <a:latin typeface="Cambria Math" panose="02040503050406030204" pitchFamily="18" charset="0"/>
                                </a:rPr>
                                <m:t>FP</m:t>
                              </m:r>
                            </m:sub>
                          </m:sSub>
                        </m:den>
                      </m:f>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m:rPr>
                              <m:sty m:val="p"/>
                            </m:rPr>
                            <a:rPr lang="en-US" altLang="zh-CN" sz="2000" b="0" i="0" smtClean="0">
                              <a:latin typeface="Cambria Math" panose="02040503050406030204" pitchFamily="18" charset="0"/>
                            </a:rPr>
                            <m:t>IC</m:t>
                          </m:r>
                          <m:r>
                            <a:rPr lang="en-US" altLang="zh-CN" sz="2000" i="1">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Cycle</m:t>
                          </m:r>
                          <m:r>
                            <a:rPr lang="en-US" altLang="zh-CN" sz="2000" b="0" i="1" smtClean="0">
                              <a:latin typeface="Cambria Math" panose="02040503050406030204" pitchFamily="18" charset="0"/>
                              <a:ea typeface="Cambria Math" panose="02040503050406030204" pitchFamily="18" charset="0"/>
                            </a:rPr>
                            <m:t>𝑇𝑖𝑚𝑒</m:t>
                          </m:r>
                          <m:r>
                            <a:rPr lang="en-US" altLang="zh-CN" sz="2000" b="0" i="1" smtClean="0">
                              <a:latin typeface="Cambria Math" panose="02040503050406030204" pitchFamily="18" charset="0"/>
                              <a:ea typeface="Cambria Math" panose="02040503050406030204" pitchFamily="18" charset="0"/>
                            </a:rPr>
                            <m:t> ×</m:t>
                          </m:r>
                          <m:sSub>
                            <m:sSubPr>
                              <m:ctrlPr>
                                <a:rPr lang="en-US" altLang="zh-CN" sz="2000" i="1">
                                  <a:latin typeface="Cambria Math" panose="02040503050406030204" pitchFamily="18" charset="0"/>
                                </a:rPr>
                              </m:ctrlPr>
                            </m:sSubPr>
                            <m:e>
                              <m:r>
                                <m:rPr>
                                  <m:nor/>
                                </m:rPr>
                                <a:rPr lang="en-US" altLang="zh-CN" sz="2000">
                                  <a:latin typeface="Cambria Math" panose="02040503050406030204" pitchFamily="18" charset="0"/>
                                </a:rPr>
                                <m:t>CPI</m:t>
                              </m:r>
                            </m:e>
                            <m:sub>
                              <m:r>
                                <m:rPr>
                                  <m:nor/>
                                </m:rPr>
                                <a:rPr lang="en-US" altLang="zh-CN" sz="2000">
                                  <a:latin typeface="Cambria Math" panose="02040503050406030204" pitchFamily="18" charset="0"/>
                                </a:rPr>
                                <m:t>original</m:t>
                              </m:r>
                            </m:sub>
                          </m:sSub>
                        </m:num>
                        <m:den>
                          <m:r>
                            <m:rPr>
                              <m:sty m:val="p"/>
                            </m:rPr>
                            <a:rPr lang="en-US" altLang="zh-CN" sz="2000">
                              <a:latin typeface="Cambria Math" panose="02040503050406030204" pitchFamily="18" charset="0"/>
                            </a:rPr>
                            <m:t>IC</m:t>
                          </m:r>
                          <m:r>
                            <a:rPr lang="en-US" altLang="zh-CN" sz="2000" i="1">
                              <a:latin typeface="Cambria Math" panose="02040503050406030204" pitchFamily="18" charset="0"/>
                              <a:ea typeface="Cambria Math" panose="02040503050406030204" pitchFamily="18" charset="0"/>
                            </a:rPr>
                            <m:t>×</m:t>
                          </m:r>
                          <m:r>
                            <m:rPr>
                              <m:sty m:val="p"/>
                            </m:rPr>
                            <a:rPr lang="en-US" altLang="zh-CN" sz="2000">
                              <a:latin typeface="Cambria Math" panose="02040503050406030204" pitchFamily="18" charset="0"/>
                              <a:ea typeface="Cambria Math" panose="02040503050406030204" pitchFamily="18" charset="0"/>
                            </a:rPr>
                            <m:t>Cycle</m:t>
                          </m:r>
                          <m:r>
                            <m:rPr>
                              <m:sty m:val="p"/>
                            </m:rPr>
                            <a:rPr lang="en-US" altLang="zh-CN" sz="2000" b="0" i="0" smtClean="0">
                              <a:latin typeface="Cambria Math" panose="02040503050406030204" pitchFamily="18" charset="0"/>
                              <a:ea typeface="Cambria Math" panose="02040503050406030204" pitchFamily="18" charset="0"/>
                            </a:rPr>
                            <m:t>Ti</m:t>
                          </m:r>
                          <m:r>
                            <a:rPr lang="en-US" altLang="zh-CN" sz="2000" b="0" i="1" smtClean="0">
                              <a:latin typeface="Cambria Math" panose="02040503050406030204" pitchFamily="18" charset="0"/>
                              <a:ea typeface="Cambria Math" panose="02040503050406030204" pitchFamily="18" charset="0"/>
                            </a:rPr>
                            <m:t>𝑚𝑒</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m:rPr>
                                  <m:nor/>
                                </m:rPr>
                                <a:rPr lang="en-US" altLang="zh-CN" sz="2000">
                                  <a:latin typeface="Cambria Math" panose="02040503050406030204" pitchFamily="18" charset="0"/>
                                </a:rPr>
                                <m:t>CPI</m:t>
                              </m:r>
                            </m:e>
                            <m:sub>
                              <m:r>
                                <m:rPr>
                                  <m:nor/>
                                </m:rPr>
                                <a:rPr lang="en-US" altLang="zh-CN" sz="2000" b="0" i="0" smtClean="0">
                                  <a:latin typeface="Cambria Math" panose="02040503050406030204" pitchFamily="18" charset="0"/>
                                </a:rPr>
                                <m:t>FP</m:t>
                              </m:r>
                            </m:sub>
                          </m:sSub>
                        </m:den>
                      </m:f>
                      <m:r>
                        <a:rPr lang="en-US" altLang="zh-CN" sz="2000" i="1">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2.00</m:t>
                          </m:r>
                        </m:num>
                        <m:den>
                          <m:r>
                            <a:rPr lang="en-US" altLang="zh-CN" sz="2000" b="0" i="1" smtClean="0">
                              <a:latin typeface="Cambria Math" panose="02040503050406030204" pitchFamily="18" charset="0"/>
                            </a:rPr>
                            <m:t>1.625</m:t>
                          </m:r>
                        </m:den>
                      </m:f>
                      <m:r>
                        <a:rPr lang="en-US" altLang="zh-CN" sz="2000" b="0" i="1" smtClean="0">
                          <a:latin typeface="Cambria Math" panose="02040503050406030204" pitchFamily="18" charset="0"/>
                        </a:rPr>
                        <m:t>=</m:t>
                      </m:r>
                      <m:r>
                        <a:rPr lang="en-US" altLang="zh-CN" sz="2000" i="1" smtClean="0">
                          <a:latin typeface="Cambria Math" panose="02040503050406030204" pitchFamily="18" charset="0"/>
                        </a:rPr>
                        <m:t>1.23</m:t>
                      </m:r>
                    </m:oMath>
                  </m:oMathPara>
                </a14:m>
                <a:endParaRPr lang="en-US" altLang="zh-CN" sz="2000" b="0" dirty="0" smtClean="0">
                  <a:ea typeface="Cambria Math" panose="02040503050406030204" pitchFamily="18" charset="0"/>
                </a:endParaRPr>
              </a:p>
              <a:p>
                <a:pPr marL="0" indent="0">
                  <a:buFontTx/>
                  <a:buNone/>
                </a:pPr>
                <a14:m>
                  <m:oMathPara xmlns:m="http://schemas.openxmlformats.org/officeDocument/2006/math">
                    <m:oMathParaPr>
                      <m:jc m:val="left"/>
                    </m:oMathParaPr>
                    <m:oMath xmlns:m="http://schemas.openxmlformats.org/officeDocument/2006/math">
                      <m:sSub>
                        <m:sSubPr>
                          <m:ctrlPr>
                            <a:rPr lang="en-US" altLang="zh-CN" sz="2000" i="1">
                              <a:latin typeface="Cambria Math" panose="02040503050406030204" pitchFamily="18" charset="0"/>
                            </a:rPr>
                          </m:ctrlPr>
                        </m:sSubPr>
                        <m:e>
                          <m:r>
                            <m:rPr>
                              <m:nor/>
                            </m:rPr>
                            <a:rPr lang="en-US" altLang="zh-CN" sz="2000">
                              <a:latin typeface="Cambria Math" panose="02040503050406030204" pitchFamily="18" charset="0"/>
                            </a:rPr>
                            <m:t>Speedup</m:t>
                          </m:r>
                        </m:e>
                        <m:sub>
                          <m:r>
                            <m:rPr>
                              <m:nor/>
                            </m:rPr>
                            <a:rPr lang="en-US" altLang="zh-CN" sz="2000">
                              <a:latin typeface="Cambria Math" panose="02040503050406030204" pitchFamily="18" charset="0"/>
                            </a:rPr>
                            <m:t>FP</m:t>
                          </m:r>
                          <m:r>
                            <m:rPr>
                              <m:nor/>
                            </m:rPr>
                            <a:rPr lang="en-US" altLang="zh-CN" sz="2000" b="0" i="0" smtClean="0">
                              <a:latin typeface="Cambria Math" panose="02040503050406030204" pitchFamily="18" charset="0"/>
                            </a:rPr>
                            <m:t>SQR</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CPU</m:t>
                              </m:r>
                              <m:r>
                                <a:rPr lang="en-US" altLang="zh-CN" sz="2000">
                                  <a:latin typeface="Cambria Math" panose="02040503050406030204" pitchFamily="18" charset="0"/>
                                </a:rPr>
                                <m:t> </m:t>
                              </m:r>
                              <m:r>
                                <m:rPr>
                                  <m:sty m:val="p"/>
                                </m:rPr>
                                <a:rPr lang="en-US" altLang="zh-CN" sz="2000">
                                  <a:latin typeface="Cambria Math" panose="02040503050406030204" pitchFamily="18" charset="0"/>
                                </a:rPr>
                                <m:t>Time</m:t>
                              </m:r>
                            </m:e>
                            <m:sub>
                              <m:r>
                                <m:rPr>
                                  <m:sty m:val="p"/>
                                </m:rPr>
                                <a:rPr lang="en-US" altLang="zh-CN" sz="2000">
                                  <a:latin typeface="Cambria Math" panose="02040503050406030204" pitchFamily="18" charset="0"/>
                                </a:rPr>
                                <m:t>original</m:t>
                              </m:r>
                            </m:sub>
                          </m:sSub>
                        </m:num>
                        <m:den>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CPU</m:t>
                              </m:r>
                              <m:r>
                                <a:rPr lang="en-US" altLang="zh-CN" sz="2000">
                                  <a:latin typeface="Cambria Math" panose="02040503050406030204" pitchFamily="18" charset="0"/>
                                </a:rPr>
                                <m:t> </m:t>
                              </m:r>
                              <m:r>
                                <m:rPr>
                                  <m:sty m:val="p"/>
                                </m:rPr>
                                <a:rPr lang="en-US" altLang="zh-CN" sz="2000">
                                  <a:latin typeface="Cambria Math" panose="02040503050406030204" pitchFamily="18" charset="0"/>
                                </a:rPr>
                                <m:t>Time</m:t>
                              </m:r>
                            </m:e>
                            <m:sub>
                              <m:r>
                                <m:rPr>
                                  <m:sty m:val="p"/>
                                </m:rPr>
                                <a:rPr lang="en-US" altLang="zh-CN" sz="2000">
                                  <a:latin typeface="Cambria Math" panose="02040503050406030204" pitchFamily="18" charset="0"/>
                                </a:rPr>
                                <m:t>FP</m:t>
                              </m:r>
                              <m:r>
                                <m:rPr>
                                  <m:sty m:val="p"/>
                                </m:rPr>
                                <a:rPr lang="en-US" altLang="zh-CN" sz="2000" b="0" i="0" smtClean="0">
                                  <a:latin typeface="Cambria Math" panose="02040503050406030204" pitchFamily="18" charset="0"/>
                                </a:rPr>
                                <m:t>SQR</m:t>
                              </m:r>
                            </m:sub>
                          </m:sSub>
                        </m:den>
                      </m:f>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m:rPr>
                              <m:sty m:val="p"/>
                            </m:rPr>
                            <a:rPr lang="en-US" altLang="zh-CN" sz="2000">
                              <a:latin typeface="Cambria Math" panose="02040503050406030204" pitchFamily="18" charset="0"/>
                            </a:rPr>
                            <m:t>IC</m:t>
                          </m:r>
                          <m:r>
                            <a:rPr lang="en-US" altLang="zh-CN" sz="2000" i="1">
                              <a:latin typeface="Cambria Math" panose="02040503050406030204" pitchFamily="18" charset="0"/>
                              <a:ea typeface="Cambria Math" panose="02040503050406030204" pitchFamily="18" charset="0"/>
                            </a:rPr>
                            <m:t>×</m:t>
                          </m:r>
                          <m:r>
                            <m:rPr>
                              <m:sty m:val="p"/>
                            </m:rPr>
                            <a:rPr lang="en-US" altLang="zh-CN" sz="2000">
                              <a:latin typeface="Cambria Math" panose="02040503050406030204" pitchFamily="18" charset="0"/>
                              <a:ea typeface="Cambria Math" panose="02040503050406030204" pitchFamily="18" charset="0"/>
                            </a:rPr>
                            <m:t>Cycle</m:t>
                          </m:r>
                          <m:r>
                            <a:rPr lang="en-US" altLang="zh-CN" sz="2000" b="0" i="0" smtClean="0">
                              <a:latin typeface="Cambria Math" panose="02040503050406030204" pitchFamily="18" charset="0"/>
                              <a:ea typeface="Cambria Math" panose="02040503050406030204" pitchFamily="18" charset="0"/>
                            </a:rPr>
                            <m:t> </m:t>
                          </m:r>
                          <m:r>
                            <m:rPr>
                              <m:sty m:val="p"/>
                            </m:rPr>
                            <a:rPr lang="en-US" altLang="zh-CN" sz="2000" b="0" i="0" smtClean="0">
                              <a:latin typeface="Cambria Math" panose="02040503050406030204" pitchFamily="18" charset="0"/>
                              <a:ea typeface="Cambria Math" panose="02040503050406030204" pitchFamily="18" charset="0"/>
                            </a:rPr>
                            <m:t>Time</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m:rPr>
                                  <m:nor/>
                                </m:rPr>
                                <a:rPr lang="en-US" altLang="zh-CN" sz="2000">
                                  <a:latin typeface="Cambria Math" panose="02040503050406030204" pitchFamily="18" charset="0"/>
                                </a:rPr>
                                <m:t>CPI</m:t>
                              </m:r>
                            </m:e>
                            <m:sub>
                              <m:r>
                                <m:rPr>
                                  <m:nor/>
                                </m:rPr>
                                <a:rPr lang="en-US" altLang="zh-CN" sz="2000">
                                  <a:latin typeface="Cambria Math" panose="02040503050406030204" pitchFamily="18" charset="0"/>
                                </a:rPr>
                                <m:t>original</m:t>
                              </m:r>
                            </m:sub>
                          </m:sSub>
                        </m:num>
                        <m:den>
                          <m:r>
                            <m:rPr>
                              <m:sty m:val="p"/>
                            </m:rPr>
                            <a:rPr lang="en-US" altLang="zh-CN" sz="2000">
                              <a:latin typeface="Cambria Math" panose="02040503050406030204" pitchFamily="18" charset="0"/>
                            </a:rPr>
                            <m:t>IC</m:t>
                          </m:r>
                          <m:r>
                            <a:rPr lang="en-US" altLang="zh-CN" sz="2000" i="1">
                              <a:latin typeface="Cambria Math" panose="02040503050406030204" pitchFamily="18" charset="0"/>
                              <a:ea typeface="Cambria Math" panose="02040503050406030204" pitchFamily="18" charset="0"/>
                            </a:rPr>
                            <m:t>×</m:t>
                          </m:r>
                          <m:r>
                            <m:rPr>
                              <m:sty m:val="p"/>
                            </m:rPr>
                            <a:rPr lang="en-US" altLang="zh-CN" sz="2000">
                              <a:latin typeface="Cambria Math" panose="02040503050406030204" pitchFamily="18" charset="0"/>
                              <a:ea typeface="Cambria Math" panose="02040503050406030204" pitchFamily="18" charset="0"/>
                            </a:rPr>
                            <m:t>Cycle</m:t>
                          </m:r>
                          <m:r>
                            <a:rPr lang="en-US" altLang="zh-CN" sz="2000" b="0" i="0" smtClean="0">
                              <a:latin typeface="Cambria Math" panose="02040503050406030204" pitchFamily="18" charset="0"/>
                              <a:ea typeface="Cambria Math" panose="02040503050406030204" pitchFamily="18" charset="0"/>
                            </a:rPr>
                            <m:t> </m:t>
                          </m:r>
                          <m:r>
                            <m:rPr>
                              <m:sty m:val="p"/>
                            </m:rPr>
                            <a:rPr lang="en-US" altLang="zh-CN" sz="2000" b="0" i="0" smtClean="0">
                              <a:latin typeface="Cambria Math" panose="02040503050406030204" pitchFamily="18" charset="0"/>
                              <a:ea typeface="Cambria Math" panose="02040503050406030204" pitchFamily="18" charset="0"/>
                            </a:rPr>
                            <m:t>Time</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m:rPr>
                                  <m:nor/>
                                </m:rPr>
                                <a:rPr lang="en-US" altLang="zh-CN" sz="2000">
                                  <a:latin typeface="Cambria Math" panose="02040503050406030204" pitchFamily="18" charset="0"/>
                                </a:rPr>
                                <m:t>CPI</m:t>
                              </m:r>
                            </m:e>
                            <m:sub>
                              <m:r>
                                <m:rPr>
                                  <m:nor/>
                                </m:rPr>
                                <a:rPr lang="en-US" altLang="zh-CN" sz="2000">
                                  <a:latin typeface="Cambria Math" panose="02040503050406030204" pitchFamily="18" charset="0"/>
                                </a:rPr>
                                <m:t>FP</m:t>
                              </m:r>
                              <m:r>
                                <m:rPr>
                                  <m:nor/>
                                </m:rPr>
                                <a:rPr lang="en-US" altLang="zh-CN" sz="2000" b="0" i="0" smtClean="0">
                                  <a:latin typeface="Cambria Math" panose="02040503050406030204" pitchFamily="18" charset="0"/>
                                </a:rPr>
                                <m:t>SQR</m:t>
                              </m:r>
                            </m:sub>
                          </m:sSub>
                        </m:den>
                      </m:f>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2.00</m:t>
                          </m:r>
                        </m:num>
                        <m:den>
                          <m:r>
                            <a:rPr lang="en-US" altLang="zh-CN" sz="2000" i="1">
                              <a:latin typeface="Cambria Math" panose="02040503050406030204" pitchFamily="18" charset="0"/>
                            </a:rPr>
                            <m:t>1.64</m:t>
                          </m:r>
                        </m:den>
                      </m:f>
                      <m:r>
                        <a:rPr lang="en-US" altLang="zh-CN" sz="2000" i="1">
                          <a:latin typeface="Cambria Math" panose="02040503050406030204" pitchFamily="18" charset="0"/>
                        </a:rPr>
                        <m:t>=1.22</m:t>
                      </m:r>
                    </m:oMath>
                  </m:oMathPara>
                </a14:m>
                <a:endParaRPr lang="en-US" altLang="zh-CN" sz="2000" b="0" dirty="0" smtClean="0">
                  <a:ea typeface="Cambria Math" panose="02040503050406030204" pitchFamily="18" charset="0"/>
                </a:endParaRPr>
              </a:p>
              <a:p>
                <a:pPr marL="0" indent="0">
                  <a:buFontTx/>
                  <a:buNone/>
                </a:pPr>
                <a:endParaRPr lang="en-US" altLang="zh-CN" sz="2000" kern="0" dirty="0" smtClean="0"/>
              </a:p>
              <a:p>
                <a:pPr marL="0" indent="0">
                  <a:buFontTx/>
                  <a:buNone/>
                </a:pPr>
                <a:endParaRPr lang="en-US" altLang="zh-CN" sz="2000" kern="0" dirty="0" smtClean="0"/>
              </a:p>
            </p:txBody>
          </p:sp>
        </mc:Choice>
        <mc:Fallback xmlns="">
          <p:sp>
            <p:nvSpPr>
              <p:cNvPr id="5" name="Content Placeholder 2"/>
              <p:cNvSpPr txBox="1">
                <a:spLocks noGrp="1" noRot="1" noChangeAspect="1" noMove="1" noResize="1" noEditPoints="1" noAdjustHandles="1" noChangeArrowheads="1" noChangeShapeType="1" noTextEdit="1"/>
              </p:cNvSpPr>
              <p:nvPr>
                <p:ph idx="1"/>
              </p:nvPr>
            </p:nvSpPr>
            <p:spPr bwMode="auto">
              <a:xfrm>
                <a:off x="0" y="1143060"/>
                <a:ext cx="10058256" cy="4525963"/>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982" y="5354481"/>
                <a:ext cx="4644156" cy="629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kern="0" smtClean="0">
                              <a:latin typeface="Cambria Math" panose="02040503050406030204" pitchFamily="18" charset="0"/>
                            </a:rPr>
                          </m:ctrlPr>
                        </m:sSubPr>
                        <m:e>
                          <m:r>
                            <m:rPr>
                              <m:nor/>
                            </m:rPr>
                            <a:rPr lang="en-US" altLang="zh-CN" b="0" i="0" kern="0" smtClean="0">
                              <a:latin typeface="Cambria Math" panose="02040503050406030204" pitchFamily="18" charset="0"/>
                            </a:rPr>
                            <m:t>Fraction</m:t>
                          </m:r>
                        </m:e>
                        <m:sub>
                          <m:r>
                            <m:rPr>
                              <m:nor/>
                            </m:rPr>
                            <a:rPr lang="en-US" altLang="zh-CN" kern="0">
                              <a:latin typeface="Cambria Math" panose="02040503050406030204" pitchFamily="18" charset="0"/>
                            </a:rPr>
                            <m:t>FP</m:t>
                          </m:r>
                        </m:sub>
                      </m:sSub>
                      <m:r>
                        <a:rPr lang="en-US" altLang="zh-CN" b="0" i="1" kern="0" smtClean="0">
                          <a:latin typeface="Cambria Math" panose="02040503050406030204" pitchFamily="18" charset="0"/>
                        </a:rPr>
                        <m:t>=</m:t>
                      </m:r>
                      <m:f>
                        <m:fPr>
                          <m:ctrlPr>
                            <a:rPr lang="en-US" altLang="zh-CN" b="0" i="1" kern="0" smtClean="0">
                              <a:latin typeface="Cambria Math" panose="02040503050406030204" pitchFamily="18" charset="0"/>
                            </a:rPr>
                          </m:ctrlPr>
                        </m:fPr>
                        <m:num>
                          <m:r>
                            <a:rPr lang="en-US" altLang="zh-CN" i="1" kern="0">
                              <a:latin typeface="Cambria Math" panose="02040503050406030204" pitchFamily="18" charset="0"/>
                              <a:ea typeface="Cambria Math" panose="02040503050406030204" pitchFamily="18" charset="0"/>
                            </a:rPr>
                            <m:t>4 ×25%</m:t>
                          </m:r>
                        </m:num>
                        <m:den>
                          <m:r>
                            <a:rPr lang="en-US" altLang="zh-CN" i="1" kern="0">
                              <a:latin typeface="Cambria Math" panose="02040503050406030204" pitchFamily="18" charset="0"/>
                              <a:ea typeface="Cambria Math" panose="02040503050406030204" pitchFamily="18" charset="0"/>
                            </a:rPr>
                            <m:t>4 ×25%+1.33 ×75%</m:t>
                          </m:r>
                        </m:den>
                      </m:f>
                      <m:r>
                        <a:rPr lang="en-US" altLang="zh-CN" b="0" i="1" kern="0" smtClean="0">
                          <a:latin typeface="Cambria Math" panose="02040503050406030204" pitchFamily="18" charset="0"/>
                        </a:rPr>
                        <m:t>=0.5</m:t>
                      </m:r>
                    </m:oMath>
                  </m:oMathPara>
                </a14:m>
                <a:endParaRPr lang="zh-CN" altLang="en-US" dirty="0"/>
              </a:p>
            </p:txBody>
          </p:sp>
        </mc:Choice>
        <mc:Fallback xmlns="">
          <p:sp>
            <p:nvSpPr>
              <p:cNvPr id="7" name="Rectangle 6"/>
              <p:cNvSpPr>
                <a:spLocks noRot="1" noChangeAspect="1" noMove="1" noResize="1" noEditPoints="1" noAdjustHandles="1" noChangeArrowheads="1" noChangeShapeType="1" noTextEdit="1"/>
              </p:cNvSpPr>
              <p:nvPr/>
            </p:nvSpPr>
            <p:spPr>
              <a:xfrm>
                <a:off x="3982" y="5354481"/>
                <a:ext cx="4644156" cy="62908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558070" y="5354481"/>
                <a:ext cx="2576283" cy="611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kern="0" smtClean="0">
                              <a:latin typeface="Cambria Math" panose="02040503050406030204" pitchFamily="18" charset="0"/>
                            </a:rPr>
                          </m:ctrlPr>
                        </m:sSubPr>
                        <m:e>
                          <m:r>
                            <m:rPr>
                              <m:nor/>
                            </m:rPr>
                            <a:rPr lang="en-US" altLang="zh-CN" b="0" i="0" kern="0" smtClean="0">
                              <a:latin typeface="Cambria Math" panose="02040503050406030204" pitchFamily="18" charset="0"/>
                            </a:rPr>
                            <m:t>Speedup</m:t>
                          </m:r>
                        </m:e>
                        <m:sub>
                          <m:r>
                            <m:rPr>
                              <m:nor/>
                            </m:rPr>
                            <a:rPr lang="en-US" altLang="zh-CN" kern="0">
                              <a:latin typeface="Cambria Math" panose="02040503050406030204" pitchFamily="18" charset="0"/>
                            </a:rPr>
                            <m:t>FP</m:t>
                          </m:r>
                        </m:sub>
                      </m:sSub>
                      <m:r>
                        <a:rPr lang="en-US" altLang="zh-CN" b="0" i="1" kern="0" smtClean="0">
                          <a:latin typeface="Cambria Math" panose="02040503050406030204" pitchFamily="18" charset="0"/>
                        </a:rPr>
                        <m:t>=</m:t>
                      </m:r>
                      <m:f>
                        <m:fPr>
                          <m:ctrlPr>
                            <a:rPr lang="en-US" altLang="zh-CN" b="0" i="1" kern="0" smtClean="0">
                              <a:latin typeface="Cambria Math" panose="02040503050406030204" pitchFamily="18" charset="0"/>
                            </a:rPr>
                          </m:ctrlPr>
                        </m:fPr>
                        <m:num>
                          <m:r>
                            <a:rPr lang="en-US" altLang="zh-CN" i="1" kern="0">
                              <a:latin typeface="Cambria Math" panose="02040503050406030204" pitchFamily="18" charset="0"/>
                              <a:ea typeface="Cambria Math" panose="02040503050406030204" pitchFamily="18" charset="0"/>
                            </a:rPr>
                            <m:t>4 </m:t>
                          </m:r>
                        </m:num>
                        <m:den>
                          <m:r>
                            <a:rPr lang="en-US" altLang="zh-CN" b="0" i="1" kern="0" smtClean="0">
                              <a:latin typeface="Cambria Math" panose="02040503050406030204" pitchFamily="18" charset="0"/>
                              <a:ea typeface="Cambria Math" panose="02040503050406030204" pitchFamily="18" charset="0"/>
                            </a:rPr>
                            <m:t>2.5</m:t>
                          </m:r>
                        </m:den>
                      </m:f>
                      <m:r>
                        <a:rPr lang="en-US" altLang="zh-CN" b="0" i="1" kern="0" smtClean="0">
                          <a:latin typeface="Cambria Math" panose="02040503050406030204" pitchFamily="18" charset="0"/>
                        </a:rPr>
                        <m:t>=1.6</m:t>
                      </m:r>
                    </m:oMath>
                  </m:oMathPara>
                </a14:m>
                <a:endParaRPr lang="zh-CN" altLang="en-US" dirty="0"/>
              </a:p>
            </p:txBody>
          </p:sp>
        </mc:Choice>
        <mc:Fallback xmlns="">
          <p:sp>
            <p:nvSpPr>
              <p:cNvPr id="8" name="Rectangle 7"/>
              <p:cNvSpPr>
                <a:spLocks noRot="1" noChangeAspect="1" noMove="1" noResize="1" noEditPoints="1" noAdjustHandles="1" noChangeArrowheads="1" noChangeShapeType="1" noTextEdit="1"/>
              </p:cNvSpPr>
              <p:nvPr/>
            </p:nvSpPr>
            <p:spPr>
              <a:xfrm>
                <a:off x="4558070" y="5354481"/>
                <a:ext cx="2576283" cy="61177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609464" y="6031194"/>
                <a:ext cx="6324434" cy="659411"/>
              </a:xfrm>
              <a:prstGeom prst="rect">
                <a:avLst/>
              </a:prstGeom>
            </p:spPr>
            <p:txBody>
              <a:bodyPr wrap="square">
                <a:spAutoFit/>
              </a:bodyPr>
              <a:lstStyle/>
              <a:p>
                <a:pPr marL="0" indent="0">
                  <a:buFontTx/>
                  <a:buNone/>
                </a:pPr>
                <a14:m>
                  <m:oMathPara xmlns:m="http://schemas.openxmlformats.org/officeDocument/2006/math">
                    <m:oMathParaPr>
                      <m:jc m:val="centerGroup"/>
                    </m:oMathParaPr>
                    <m:oMath xmlns:m="http://schemas.openxmlformats.org/officeDocument/2006/math">
                      <m:sSub>
                        <m:sSubPr>
                          <m:ctrlPr>
                            <a:rPr lang="en-US" altLang="zh-CN" i="1" kern="0" smtClean="0">
                              <a:latin typeface="Cambria Math" panose="02040503050406030204" pitchFamily="18" charset="0"/>
                            </a:rPr>
                          </m:ctrlPr>
                        </m:sSubPr>
                        <m:e>
                          <m:r>
                            <m:rPr>
                              <m:nor/>
                            </m:rPr>
                            <a:rPr lang="en-US" altLang="zh-CN" kern="0">
                              <a:latin typeface="Cambria Math" panose="02040503050406030204" pitchFamily="18" charset="0"/>
                            </a:rPr>
                            <m:t>Speedup</m:t>
                          </m:r>
                        </m:e>
                        <m:sub>
                          <m:r>
                            <m:rPr>
                              <m:nor/>
                            </m:rPr>
                            <a:rPr lang="en-US" altLang="zh-CN" kern="0">
                              <a:latin typeface="Cambria Math" panose="02040503050406030204" pitchFamily="18" charset="0"/>
                            </a:rPr>
                            <m:t>FP</m:t>
                          </m:r>
                        </m:sub>
                      </m:sSub>
                      <m:r>
                        <a:rPr lang="en-US" altLang="zh-CN" i="1" kern="0">
                          <a:latin typeface="Cambria Math" panose="02040503050406030204" pitchFamily="18" charset="0"/>
                        </a:rPr>
                        <m:t>=</m:t>
                      </m:r>
                      <m:f>
                        <m:fPr>
                          <m:ctrlPr>
                            <a:rPr lang="en-US" altLang="zh-CN" i="1" kern="0">
                              <a:latin typeface="Cambria Math" panose="02040503050406030204" pitchFamily="18" charset="0"/>
                            </a:rPr>
                          </m:ctrlPr>
                        </m:fPr>
                        <m:num>
                          <m:r>
                            <a:rPr lang="en-US" altLang="zh-CN" i="1" kern="0">
                              <a:latin typeface="Cambria Math" panose="02040503050406030204" pitchFamily="18" charset="0"/>
                            </a:rPr>
                            <m:t>1</m:t>
                          </m:r>
                        </m:num>
                        <m:den>
                          <m:d>
                            <m:dPr>
                              <m:ctrlPr>
                                <a:rPr lang="en-US" altLang="zh-CN" i="1" kern="0">
                                  <a:latin typeface="Cambria Math" panose="02040503050406030204" pitchFamily="18" charset="0"/>
                                </a:rPr>
                              </m:ctrlPr>
                            </m:dPr>
                            <m:e>
                              <m:r>
                                <a:rPr lang="en-US" altLang="zh-CN" i="1" kern="0">
                                  <a:latin typeface="Cambria Math" panose="02040503050406030204" pitchFamily="18" charset="0"/>
                                </a:rPr>
                                <m:t>1−0.5</m:t>
                              </m:r>
                            </m:e>
                          </m:d>
                          <m:r>
                            <a:rPr lang="en-US" altLang="zh-CN" i="1" kern="0">
                              <a:latin typeface="Cambria Math" panose="02040503050406030204" pitchFamily="18" charset="0"/>
                            </a:rPr>
                            <m:t>+0.5/1</m:t>
                          </m:r>
                          <m:r>
                            <a:rPr lang="en-US" altLang="zh-CN" b="0" i="1" kern="0" smtClean="0">
                              <a:latin typeface="Cambria Math" panose="02040503050406030204" pitchFamily="18" charset="0"/>
                            </a:rPr>
                            <m:t>.6</m:t>
                          </m:r>
                        </m:den>
                      </m:f>
                      <m:r>
                        <a:rPr lang="en-US" altLang="zh-CN" i="1" kern="0">
                          <a:latin typeface="Cambria Math" panose="02040503050406030204" pitchFamily="18" charset="0"/>
                        </a:rPr>
                        <m:t>=</m:t>
                      </m:r>
                      <m:f>
                        <m:fPr>
                          <m:ctrlPr>
                            <a:rPr lang="en-US" altLang="zh-CN" i="1" kern="0">
                              <a:latin typeface="Cambria Math" panose="02040503050406030204" pitchFamily="18" charset="0"/>
                            </a:rPr>
                          </m:ctrlPr>
                        </m:fPr>
                        <m:num>
                          <m:r>
                            <a:rPr lang="en-US" altLang="zh-CN" i="1" kern="0">
                              <a:latin typeface="Cambria Math" panose="02040503050406030204" pitchFamily="18" charset="0"/>
                            </a:rPr>
                            <m:t>1</m:t>
                          </m:r>
                        </m:num>
                        <m:den>
                          <m:r>
                            <a:rPr lang="en-US" altLang="zh-CN" i="1" kern="0">
                              <a:latin typeface="Cambria Math" panose="02040503050406030204" pitchFamily="18" charset="0"/>
                            </a:rPr>
                            <m:t>0.</m:t>
                          </m:r>
                          <m:r>
                            <a:rPr lang="en-US" altLang="zh-CN" b="0" i="1" kern="0" smtClean="0">
                              <a:latin typeface="Cambria Math" panose="02040503050406030204" pitchFamily="18" charset="0"/>
                            </a:rPr>
                            <m:t>8125</m:t>
                          </m:r>
                        </m:den>
                      </m:f>
                      <m:r>
                        <a:rPr lang="en-US" altLang="zh-CN" i="1" kern="0">
                          <a:latin typeface="Cambria Math" panose="02040503050406030204" pitchFamily="18" charset="0"/>
                        </a:rPr>
                        <m:t>=1.23</m:t>
                      </m:r>
                    </m:oMath>
                  </m:oMathPara>
                </a14:m>
                <a:endParaRPr lang="en-US" altLang="zh-CN" kern="0" dirty="0"/>
              </a:p>
            </p:txBody>
          </p:sp>
        </mc:Choice>
        <mc:Fallback>
          <p:sp>
            <p:nvSpPr>
              <p:cNvPr id="9" name="Rectangle 8"/>
              <p:cNvSpPr>
                <a:spLocks noRot="1" noChangeAspect="1" noMove="1" noResize="1" noEditPoints="1" noAdjustHandles="1" noChangeArrowheads="1" noChangeShapeType="1" noTextEdit="1"/>
              </p:cNvSpPr>
              <p:nvPr/>
            </p:nvSpPr>
            <p:spPr>
              <a:xfrm>
                <a:off x="-609464" y="6031194"/>
                <a:ext cx="6324434" cy="659411"/>
              </a:xfrm>
              <a:prstGeom prst="rect">
                <a:avLst/>
              </a:prstGeom>
              <a:blipFill rotWithShape="0">
                <a:blip r:embed="rId6"/>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467193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381110" y="9743"/>
            <a:ext cx="8229600" cy="867269"/>
          </a:xfrm>
        </p:spPr>
        <p:txBody>
          <a:bodyPr/>
          <a:lstStyle/>
          <a:p>
            <a:r>
              <a:rPr lang="en-US" sz="3200" dirty="0" smtClean="0"/>
              <a:t>Classes of Computers</a:t>
            </a:r>
            <a:endParaRPr lang="en-AU" sz="3200" dirty="0"/>
          </a:p>
        </p:txBody>
      </p:sp>
      <p:sp>
        <p:nvSpPr>
          <p:cNvPr id="242691" name="Rectangle 3"/>
          <p:cNvSpPr>
            <a:spLocks noGrp="1" noChangeArrowheads="1"/>
          </p:cNvSpPr>
          <p:nvPr>
            <p:ph type="body" idx="1"/>
          </p:nvPr>
        </p:nvSpPr>
        <p:spPr>
          <a:xfrm>
            <a:off x="152516" y="863124"/>
            <a:ext cx="8915166" cy="5858351"/>
          </a:xfrm>
        </p:spPr>
        <p:txBody>
          <a:bodyPr/>
          <a:lstStyle/>
          <a:p>
            <a:pPr>
              <a:lnSpc>
                <a:spcPct val="90000"/>
              </a:lnSpc>
            </a:pPr>
            <a:r>
              <a:rPr lang="en-US" sz="2000" dirty="0" smtClean="0"/>
              <a:t>Personal Mobile Device (PMD)</a:t>
            </a:r>
          </a:p>
          <a:p>
            <a:pPr lvl="1">
              <a:lnSpc>
                <a:spcPct val="90000"/>
              </a:lnSpc>
            </a:pPr>
            <a:r>
              <a:rPr lang="en-US" sz="1800" dirty="0" smtClean="0"/>
              <a:t>e.g. cell phones, tablet computers</a:t>
            </a:r>
          </a:p>
          <a:p>
            <a:pPr lvl="1">
              <a:lnSpc>
                <a:spcPct val="90000"/>
              </a:lnSpc>
            </a:pPr>
            <a:r>
              <a:rPr lang="en-US" sz="1800" dirty="0" smtClean="0"/>
              <a:t>Cost and size</a:t>
            </a:r>
          </a:p>
          <a:p>
            <a:pPr lvl="1">
              <a:lnSpc>
                <a:spcPct val="90000"/>
              </a:lnSpc>
            </a:pPr>
            <a:r>
              <a:rPr lang="en-US" sz="1800" dirty="0" smtClean="0"/>
              <a:t>Energy efficiency: use of batteries and absence of fan for cooling</a:t>
            </a:r>
          </a:p>
          <a:p>
            <a:pPr lvl="1">
              <a:lnSpc>
                <a:spcPct val="90000"/>
              </a:lnSpc>
            </a:pPr>
            <a:r>
              <a:rPr lang="en-US" sz="1800" dirty="0" smtClean="0"/>
              <a:t>Flash memory for storage instead of magnetic disks.</a:t>
            </a:r>
          </a:p>
          <a:p>
            <a:pPr>
              <a:lnSpc>
                <a:spcPct val="90000"/>
              </a:lnSpc>
              <a:spcBef>
                <a:spcPts val="600"/>
              </a:spcBef>
            </a:pPr>
            <a:r>
              <a:rPr lang="en-US" sz="2000" dirty="0" smtClean="0"/>
              <a:t>Desktop Computing</a:t>
            </a:r>
          </a:p>
          <a:p>
            <a:pPr lvl="1">
              <a:lnSpc>
                <a:spcPct val="90000"/>
              </a:lnSpc>
            </a:pPr>
            <a:r>
              <a:rPr lang="en-US" sz="1800" dirty="0" smtClean="0"/>
              <a:t>Emphasis on price-performance</a:t>
            </a:r>
          </a:p>
          <a:p>
            <a:pPr>
              <a:lnSpc>
                <a:spcPct val="90000"/>
              </a:lnSpc>
              <a:spcBef>
                <a:spcPts val="600"/>
              </a:spcBef>
            </a:pPr>
            <a:r>
              <a:rPr lang="en-US" sz="2000" dirty="0" smtClean="0"/>
              <a:t>Servers</a:t>
            </a:r>
          </a:p>
          <a:p>
            <a:pPr lvl="1">
              <a:lnSpc>
                <a:spcPct val="90000"/>
              </a:lnSpc>
            </a:pPr>
            <a:r>
              <a:rPr lang="en-US" sz="1800" dirty="0" smtClean="0"/>
              <a:t>Provide large-scale and reliable file and computing services.</a:t>
            </a:r>
          </a:p>
          <a:p>
            <a:pPr lvl="1">
              <a:lnSpc>
                <a:spcPct val="90000"/>
              </a:lnSpc>
            </a:pPr>
            <a:r>
              <a:rPr lang="en-US" sz="1800" dirty="0" smtClean="0"/>
              <a:t>Emphasis on availability, scalability, throughput</a:t>
            </a:r>
          </a:p>
          <a:p>
            <a:pPr>
              <a:lnSpc>
                <a:spcPct val="90000"/>
              </a:lnSpc>
            </a:pPr>
            <a:r>
              <a:rPr lang="en-US" altLang="zh-CN" sz="2000" dirty="0"/>
              <a:t>Clusters / Warehouse Scale Computers</a:t>
            </a:r>
          </a:p>
          <a:p>
            <a:pPr lvl="1">
              <a:lnSpc>
                <a:spcPct val="90000"/>
              </a:lnSpc>
            </a:pPr>
            <a:r>
              <a:rPr lang="en-US" altLang="zh-CN" sz="1800" dirty="0"/>
              <a:t>Clusters: a collection of servers connected by </a:t>
            </a:r>
            <a:r>
              <a:rPr lang="en-US" altLang="zh-CN" sz="1800" dirty="0" smtClean="0"/>
              <a:t>LAN to </a:t>
            </a:r>
            <a:r>
              <a:rPr lang="en-US" altLang="zh-CN" sz="1800" dirty="0"/>
              <a:t>act as a single larger computer.</a:t>
            </a:r>
          </a:p>
          <a:p>
            <a:pPr lvl="1">
              <a:lnSpc>
                <a:spcPct val="90000"/>
              </a:lnSpc>
            </a:pPr>
            <a:r>
              <a:rPr lang="en-US" altLang="zh-CN" sz="1800" dirty="0"/>
              <a:t>Used for “Software as a Service (SaaS)”</a:t>
            </a:r>
          </a:p>
          <a:p>
            <a:pPr lvl="1">
              <a:lnSpc>
                <a:spcPct val="90000"/>
              </a:lnSpc>
            </a:pPr>
            <a:r>
              <a:rPr lang="en-US" altLang="zh-CN" sz="1800" dirty="0"/>
              <a:t>Emphasis on availability and price-performance</a:t>
            </a:r>
          </a:p>
          <a:p>
            <a:pPr>
              <a:lnSpc>
                <a:spcPct val="90000"/>
              </a:lnSpc>
              <a:spcBef>
                <a:spcPts val="600"/>
              </a:spcBef>
            </a:pPr>
            <a:r>
              <a:rPr lang="en-US" altLang="zh-CN" sz="2000" dirty="0"/>
              <a:t>Embedded Computers</a:t>
            </a:r>
          </a:p>
          <a:p>
            <a:pPr lvl="1">
              <a:lnSpc>
                <a:spcPct val="90000"/>
              </a:lnSpc>
            </a:pPr>
            <a:r>
              <a:rPr lang="en-US" altLang="zh-CN" sz="1800" dirty="0" smtClean="0"/>
              <a:t>e.g. </a:t>
            </a:r>
            <a:r>
              <a:rPr lang="en-US" altLang="zh-CN" sz="1800" dirty="0"/>
              <a:t>microwaves, washing machines, printers, </a:t>
            </a:r>
            <a:r>
              <a:rPr lang="en-US" altLang="zh-CN" sz="1800" dirty="0" smtClean="0"/>
              <a:t>network </a:t>
            </a:r>
            <a:r>
              <a:rPr lang="en-US" altLang="zh-CN" sz="1800" dirty="0"/>
              <a:t>switches, and cars</a:t>
            </a:r>
          </a:p>
          <a:p>
            <a:pPr lvl="1">
              <a:lnSpc>
                <a:spcPct val="90000"/>
              </a:lnSpc>
            </a:pPr>
            <a:r>
              <a:rPr lang="en-US" altLang="zh-CN" sz="1800" dirty="0"/>
              <a:t>Emphasis:  </a:t>
            </a:r>
            <a:r>
              <a:rPr lang="en-US" altLang="zh-CN" sz="1800" dirty="0" smtClean="0"/>
              <a:t>price</a:t>
            </a:r>
            <a:endParaRPr lang="en-US" altLang="zh-CN" sz="1800" dirty="0"/>
          </a:p>
        </p:txBody>
      </p:sp>
    </p:spTree>
    <p:custDataLst>
      <p:tags r:id="rId1"/>
    </p:custDataLst>
    <p:extLst>
      <p:ext uri="{BB962C8B-B14F-4D97-AF65-F5344CB8AC3E}">
        <p14:creationId xmlns:p14="http://schemas.microsoft.com/office/powerpoint/2010/main" val="744529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1447882" y="6359140"/>
            <a:ext cx="5714958" cy="476250"/>
          </a:xfrm>
        </p:spPr>
        <p:txBody>
          <a:bodyPr/>
          <a:lstStyle/>
          <a:p>
            <a:pPr algn="ctr"/>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190560" y="0"/>
            <a:ext cx="8800923" cy="1143000"/>
          </a:xfrm>
        </p:spPr>
        <p:txBody>
          <a:bodyPr/>
          <a:lstStyle/>
          <a:p>
            <a:r>
              <a:rPr lang="en-US" sz="3200" dirty="0" smtClean="0"/>
              <a:t>Class of Parallelism &amp; Parallel Architectures</a:t>
            </a:r>
            <a:endParaRPr lang="en-AU" sz="3200" dirty="0"/>
          </a:p>
        </p:txBody>
      </p:sp>
      <p:sp>
        <p:nvSpPr>
          <p:cNvPr id="242691" name="Rectangle 3"/>
          <p:cNvSpPr>
            <a:spLocks noGrp="1" noChangeArrowheads="1"/>
          </p:cNvSpPr>
          <p:nvPr>
            <p:ph type="body" idx="1"/>
          </p:nvPr>
        </p:nvSpPr>
        <p:spPr>
          <a:xfrm>
            <a:off x="304911" y="1121585"/>
            <a:ext cx="8686571" cy="5050543"/>
          </a:xfrm>
        </p:spPr>
        <p:txBody>
          <a:bodyPr/>
          <a:lstStyle/>
          <a:p>
            <a:pPr>
              <a:lnSpc>
                <a:spcPct val="90000"/>
              </a:lnSpc>
            </a:pPr>
            <a:r>
              <a:rPr lang="en-US" sz="2400" dirty="0" smtClean="0"/>
              <a:t>Classes of parallelism in applications:</a:t>
            </a:r>
          </a:p>
          <a:p>
            <a:pPr lvl="1">
              <a:lnSpc>
                <a:spcPct val="90000"/>
              </a:lnSpc>
              <a:spcBef>
                <a:spcPts val="1200"/>
              </a:spcBef>
            </a:pPr>
            <a:r>
              <a:rPr lang="en-US" sz="2000" dirty="0" smtClean="0"/>
              <a:t>Data-Level Parallelism (DLP)</a:t>
            </a:r>
          </a:p>
          <a:p>
            <a:pPr lvl="2">
              <a:lnSpc>
                <a:spcPct val="90000"/>
              </a:lnSpc>
            </a:pPr>
            <a:r>
              <a:rPr lang="en-US" sz="1800" dirty="0" smtClean="0"/>
              <a:t>There are many data items that can be operated on at the same time.</a:t>
            </a:r>
            <a:endParaRPr lang="en-US" sz="1600" dirty="0" smtClean="0"/>
          </a:p>
          <a:p>
            <a:pPr lvl="1">
              <a:lnSpc>
                <a:spcPct val="90000"/>
              </a:lnSpc>
            </a:pPr>
            <a:r>
              <a:rPr lang="en-US" sz="2000" dirty="0" smtClean="0"/>
              <a:t>Task-Level Parallelism (TLP)</a:t>
            </a:r>
          </a:p>
          <a:p>
            <a:pPr lvl="2">
              <a:lnSpc>
                <a:spcPct val="90000"/>
              </a:lnSpc>
            </a:pPr>
            <a:r>
              <a:rPr lang="en-US" sz="1800" dirty="0" smtClean="0"/>
              <a:t>Tasks of work can operate independently and largely in parallel.</a:t>
            </a:r>
          </a:p>
          <a:p>
            <a:pPr lvl="1">
              <a:lnSpc>
                <a:spcPct val="90000"/>
              </a:lnSpc>
            </a:pPr>
            <a:endParaRPr lang="en-US" sz="2000" dirty="0" smtClean="0"/>
          </a:p>
          <a:p>
            <a:pPr>
              <a:lnSpc>
                <a:spcPct val="90000"/>
              </a:lnSpc>
            </a:pPr>
            <a:r>
              <a:rPr lang="en-US" sz="2400" dirty="0" smtClean="0"/>
              <a:t>Classes of architectural parallelism:</a:t>
            </a:r>
          </a:p>
          <a:p>
            <a:pPr lvl="1">
              <a:lnSpc>
                <a:spcPct val="90000"/>
              </a:lnSpc>
            </a:pPr>
            <a:r>
              <a:rPr lang="en-US" sz="2000" dirty="0" smtClean="0"/>
              <a:t>Instruction-Level Parallelism (ILP)</a:t>
            </a:r>
          </a:p>
          <a:p>
            <a:pPr lvl="2">
              <a:lnSpc>
                <a:spcPct val="90000"/>
              </a:lnSpc>
            </a:pPr>
            <a:r>
              <a:rPr lang="en-US" sz="1600" dirty="0" smtClean="0"/>
              <a:t>DLP using pipelining</a:t>
            </a:r>
          </a:p>
          <a:p>
            <a:pPr lvl="1">
              <a:lnSpc>
                <a:spcPct val="90000"/>
              </a:lnSpc>
            </a:pPr>
            <a:r>
              <a:rPr lang="en-US" sz="2000" dirty="0" smtClean="0"/>
              <a:t>Vector architectures/Graphic Processor Units (GPUs)</a:t>
            </a:r>
          </a:p>
          <a:p>
            <a:pPr lvl="2">
              <a:lnSpc>
                <a:spcPct val="90000"/>
              </a:lnSpc>
            </a:pPr>
            <a:r>
              <a:rPr lang="en-US" sz="1600" dirty="0" smtClean="0"/>
              <a:t>DLP by applying a single instruction to a collection of data in </a:t>
            </a:r>
            <a:r>
              <a:rPr lang="en-US" sz="1600" dirty="0" err="1" smtClean="0"/>
              <a:t>paralle</a:t>
            </a:r>
            <a:r>
              <a:rPr lang="en-US" sz="1600" dirty="0"/>
              <a:t>.</a:t>
            </a:r>
            <a:endParaRPr lang="en-US" sz="1600" dirty="0" smtClean="0"/>
          </a:p>
          <a:p>
            <a:pPr lvl="1">
              <a:lnSpc>
                <a:spcPct val="90000"/>
              </a:lnSpc>
            </a:pPr>
            <a:r>
              <a:rPr lang="en-US" sz="2000" dirty="0" smtClean="0"/>
              <a:t>Thread-Level Parallelism</a:t>
            </a:r>
          </a:p>
          <a:p>
            <a:pPr lvl="2">
              <a:lnSpc>
                <a:spcPct val="90000"/>
              </a:lnSpc>
            </a:pPr>
            <a:r>
              <a:rPr lang="en-US" sz="1600" dirty="0" smtClean="0"/>
              <a:t>DLP or TLP</a:t>
            </a:r>
          </a:p>
          <a:p>
            <a:pPr lvl="1">
              <a:lnSpc>
                <a:spcPct val="90000"/>
              </a:lnSpc>
            </a:pPr>
            <a:r>
              <a:rPr lang="en-US" sz="2000" dirty="0" smtClean="0"/>
              <a:t>Request-Level Parallelism</a:t>
            </a:r>
            <a:endParaRPr lang="en-US" sz="2000" dirty="0"/>
          </a:p>
        </p:txBody>
      </p:sp>
    </p:spTree>
    <p:custDataLst>
      <p:tags r:id="rId1"/>
    </p:custDataLst>
    <p:extLst>
      <p:ext uri="{BB962C8B-B14F-4D97-AF65-F5344CB8AC3E}">
        <p14:creationId xmlns:p14="http://schemas.microsoft.com/office/powerpoint/2010/main" val="2138587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57200" y="94118"/>
            <a:ext cx="8229600" cy="820348"/>
          </a:xfrm>
        </p:spPr>
        <p:txBody>
          <a:bodyPr/>
          <a:lstStyle/>
          <a:p>
            <a:r>
              <a:rPr lang="en-US" sz="3600" dirty="0" smtClean="0"/>
              <a:t>Flynn’s Taxonomy</a:t>
            </a:r>
            <a:endParaRPr lang="en-AU" sz="3600" dirty="0"/>
          </a:p>
        </p:txBody>
      </p:sp>
      <p:sp>
        <p:nvSpPr>
          <p:cNvPr id="242691" name="Rectangle 3"/>
          <p:cNvSpPr>
            <a:spLocks noGrp="1" noChangeArrowheads="1"/>
          </p:cNvSpPr>
          <p:nvPr>
            <p:ph type="body" idx="1"/>
          </p:nvPr>
        </p:nvSpPr>
        <p:spPr>
          <a:xfrm>
            <a:off x="342957" y="923110"/>
            <a:ext cx="8458086" cy="5477612"/>
          </a:xfrm>
        </p:spPr>
        <p:txBody>
          <a:bodyPr/>
          <a:lstStyle/>
          <a:p>
            <a:pPr>
              <a:lnSpc>
                <a:spcPct val="90000"/>
              </a:lnSpc>
            </a:pPr>
            <a:r>
              <a:rPr lang="en-US" sz="2400" dirty="0" smtClean="0"/>
              <a:t>Single instruction stream, single data stream (SISD)</a:t>
            </a:r>
          </a:p>
          <a:p>
            <a:pPr lvl="1">
              <a:lnSpc>
                <a:spcPct val="90000"/>
              </a:lnSpc>
            </a:pPr>
            <a:r>
              <a:rPr lang="en-US" sz="2000" dirty="0" smtClean="0"/>
              <a:t>Uniprocessor</a:t>
            </a:r>
          </a:p>
          <a:p>
            <a:pPr lvl="1">
              <a:lnSpc>
                <a:spcPct val="90000"/>
              </a:lnSpc>
            </a:pPr>
            <a:r>
              <a:rPr lang="en-US" sz="2000" dirty="0" smtClean="0"/>
              <a:t>Standard sequential computer + ILP</a:t>
            </a:r>
          </a:p>
          <a:p>
            <a:pPr>
              <a:lnSpc>
                <a:spcPct val="90000"/>
              </a:lnSpc>
              <a:spcBef>
                <a:spcPts val="1200"/>
              </a:spcBef>
            </a:pPr>
            <a:r>
              <a:rPr lang="en-US" sz="2400" dirty="0" smtClean="0"/>
              <a:t>Single instruction stream, multiple data streams (SIMD)</a:t>
            </a:r>
          </a:p>
          <a:p>
            <a:pPr lvl="1">
              <a:lnSpc>
                <a:spcPct val="90000"/>
              </a:lnSpc>
            </a:pPr>
            <a:r>
              <a:rPr lang="en-US" sz="2000" dirty="0" smtClean="0"/>
              <a:t>The same instruction is executed by multiple processors using different data streams.</a:t>
            </a:r>
          </a:p>
          <a:p>
            <a:pPr lvl="1">
              <a:lnSpc>
                <a:spcPct val="90000"/>
              </a:lnSpc>
            </a:pPr>
            <a:r>
              <a:rPr lang="en-US" sz="2000" dirty="0" smtClean="0"/>
              <a:t>A single instruction memory and control processor</a:t>
            </a:r>
          </a:p>
          <a:p>
            <a:pPr lvl="1">
              <a:lnSpc>
                <a:spcPct val="90000"/>
              </a:lnSpc>
            </a:pPr>
            <a:r>
              <a:rPr lang="en-US" sz="2000" dirty="0" smtClean="0"/>
              <a:t>Multiple data processor and each processor has its own data memory.</a:t>
            </a:r>
          </a:p>
          <a:p>
            <a:pPr>
              <a:lnSpc>
                <a:spcPct val="90000"/>
              </a:lnSpc>
              <a:spcBef>
                <a:spcPts val="1200"/>
              </a:spcBef>
            </a:pPr>
            <a:r>
              <a:rPr lang="en-US" sz="2400" dirty="0" smtClean="0"/>
              <a:t>Multiple instruction streams, single data stream (MISD)</a:t>
            </a:r>
          </a:p>
          <a:p>
            <a:pPr lvl="1">
              <a:lnSpc>
                <a:spcPct val="90000"/>
              </a:lnSpc>
            </a:pPr>
            <a:r>
              <a:rPr lang="en-US" sz="2000" dirty="0" smtClean="0"/>
              <a:t>No commercial implementation</a:t>
            </a:r>
          </a:p>
          <a:p>
            <a:pPr>
              <a:lnSpc>
                <a:spcPct val="90000"/>
              </a:lnSpc>
              <a:spcBef>
                <a:spcPts val="1200"/>
              </a:spcBef>
            </a:pPr>
            <a:r>
              <a:rPr lang="en-US" sz="2400" dirty="0" smtClean="0"/>
              <a:t>Multiple instruction streams, multiple data streams (MIMD)</a:t>
            </a:r>
          </a:p>
          <a:p>
            <a:pPr lvl="1">
              <a:lnSpc>
                <a:spcPct val="90000"/>
              </a:lnSpc>
            </a:pPr>
            <a:r>
              <a:rPr lang="en-US" sz="2000" dirty="0" smtClean="0"/>
              <a:t>Task-level parallelism</a:t>
            </a:r>
          </a:p>
          <a:p>
            <a:pPr lvl="1">
              <a:lnSpc>
                <a:spcPct val="90000"/>
              </a:lnSpc>
            </a:pPr>
            <a:r>
              <a:rPr lang="en-US" sz="2000" dirty="0" smtClean="0"/>
              <a:t>Each processor fetches its own instructions and operates on its own data.</a:t>
            </a:r>
          </a:p>
        </p:txBody>
      </p:sp>
    </p:spTree>
    <p:custDataLst>
      <p:tags r:id="rId1"/>
    </p:custDataLst>
    <p:extLst>
      <p:ext uri="{BB962C8B-B14F-4D97-AF65-F5344CB8AC3E}">
        <p14:creationId xmlns:p14="http://schemas.microsoft.com/office/powerpoint/2010/main" val="2978406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Next</a:t>
            </a:r>
            <a:endParaRPr lang="zh-CN" altLang="en-US" dirty="0"/>
          </a:p>
        </p:txBody>
      </p:sp>
      <p:sp>
        <p:nvSpPr>
          <p:cNvPr id="3" name="Content Placeholder 2"/>
          <p:cNvSpPr>
            <a:spLocks noGrp="1"/>
          </p:cNvSpPr>
          <p:nvPr>
            <p:ph idx="1"/>
          </p:nvPr>
        </p:nvSpPr>
        <p:spPr/>
        <p:txBody>
          <a:bodyPr/>
          <a:lstStyle/>
          <a:p>
            <a:r>
              <a:rPr lang="en-US" altLang="zh-CN" dirty="0" smtClean="0">
                <a:solidFill>
                  <a:srgbClr val="0000FF"/>
                </a:solidFill>
              </a:rPr>
              <a:t>Defining Computer Architecture</a:t>
            </a:r>
          </a:p>
          <a:p>
            <a:r>
              <a:rPr lang="en-US" altLang="zh-CN" dirty="0" smtClean="0"/>
              <a:t>Trends in Technology</a:t>
            </a:r>
          </a:p>
          <a:p>
            <a:r>
              <a:rPr lang="en-US" altLang="zh-CN" dirty="0" smtClean="0"/>
              <a:t>Performance</a:t>
            </a:r>
            <a:endParaRPr lang="zh-CN" altLang="en-US" dirty="0"/>
          </a:p>
        </p:txBody>
      </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8</a:t>
            </a:fld>
            <a:endParaRPr lang="en-US" altLang="en-US"/>
          </a:p>
        </p:txBody>
      </p:sp>
    </p:spTree>
    <p:custDataLst>
      <p:tags r:id="rId1"/>
    </p:custDataLst>
    <p:extLst>
      <p:ext uri="{BB962C8B-B14F-4D97-AF65-F5344CB8AC3E}">
        <p14:creationId xmlns:p14="http://schemas.microsoft.com/office/powerpoint/2010/main" val="742119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smtClean="0"/>
              <a:t>Defining Computer Architecture</a:t>
            </a:r>
            <a:endParaRPr lang="zh-CN" altLang="en-US" sz="3600" dirty="0"/>
          </a:p>
        </p:txBody>
      </p:sp>
      <p:sp>
        <p:nvSpPr>
          <p:cNvPr id="3" name="Content Placeholder 2"/>
          <p:cNvSpPr>
            <a:spLocks noGrp="1"/>
          </p:cNvSpPr>
          <p:nvPr>
            <p:ph idx="1"/>
          </p:nvPr>
        </p:nvSpPr>
        <p:spPr/>
        <p:txBody>
          <a:bodyPr/>
          <a:lstStyle/>
          <a:p>
            <a:pPr>
              <a:lnSpc>
                <a:spcPct val="90000"/>
              </a:lnSpc>
            </a:pPr>
            <a:r>
              <a:rPr lang="en-US" altLang="zh-CN" sz="2400" dirty="0"/>
              <a:t>“Old” view of computer architecture:</a:t>
            </a:r>
          </a:p>
          <a:p>
            <a:pPr lvl="1">
              <a:lnSpc>
                <a:spcPct val="90000"/>
              </a:lnSpc>
            </a:pPr>
            <a:r>
              <a:rPr lang="en-US" altLang="zh-CN" sz="2000" dirty="0"/>
              <a:t>Instruction Set Architecture (ISA) design</a:t>
            </a:r>
          </a:p>
          <a:p>
            <a:pPr lvl="1">
              <a:lnSpc>
                <a:spcPct val="90000"/>
              </a:lnSpc>
            </a:pPr>
            <a:r>
              <a:rPr lang="en-US" altLang="zh-CN" sz="2000" dirty="0"/>
              <a:t>i.e. decisions regarding:</a:t>
            </a:r>
          </a:p>
          <a:p>
            <a:pPr lvl="2">
              <a:lnSpc>
                <a:spcPct val="90000"/>
              </a:lnSpc>
            </a:pPr>
            <a:r>
              <a:rPr lang="en-US" altLang="zh-CN" sz="1800" dirty="0"/>
              <a:t>registers, memory addressing, addressing modes, instruction operands, available operations, control flow instructions, instruction encoding</a:t>
            </a:r>
          </a:p>
          <a:p>
            <a:pPr lvl="2">
              <a:lnSpc>
                <a:spcPct val="90000"/>
              </a:lnSpc>
            </a:pPr>
            <a:endParaRPr lang="en-US" altLang="zh-CN" sz="1800" dirty="0"/>
          </a:p>
          <a:p>
            <a:pPr>
              <a:lnSpc>
                <a:spcPct val="90000"/>
              </a:lnSpc>
            </a:pPr>
            <a:r>
              <a:rPr lang="en-US" altLang="zh-CN" sz="2400" dirty="0"/>
              <a:t>“Real” computer architecture:</a:t>
            </a:r>
          </a:p>
          <a:p>
            <a:pPr lvl="1">
              <a:lnSpc>
                <a:spcPct val="90000"/>
              </a:lnSpc>
            </a:pPr>
            <a:r>
              <a:rPr lang="en-US" altLang="zh-CN" sz="2000" dirty="0"/>
              <a:t>Specific requirements of the target machine</a:t>
            </a:r>
          </a:p>
          <a:p>
            <a:pPr lvl="1">
              <a:lnSpc>
                <a:spcPct val="90000"/>
              </a:lnSpc>
            </a:pPr>
            <a:r>
              <a:rPr lang="en-US" altLang="zh-CN" sz="2000" dirty="0"/>
              <a:t>Design to maximize performance within constraints: cost, power, and availability</a:t>
            </a:r>
          </a:p>
          <a:p>
            <a:pPr lvl="1">
              <a:lnSpc>
                <a:spcPct val="90000"/>
              </a:lnSpc>
            </a:pPr>
            <a:r>
              <a:rPr lang="en-US" altLang="zh-CN" sz="2000" dirty="0"/>
              <a:t>Includes ISA, microarchitecture, hardware</a:t>
            </a:r>
          </a:p>
          <a:p>
            <a:endParaRPr lang="zh-CN" altLang="en-US" sz="2800" dirty="0"/>
          </a:p>
        </p:txBody>
      </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9</a:t>
            </a:fld>
            <a:endParaRPr lang="en-US" altLang="en-US"/>
          </a:p>
        </p:txBody>
      </p:sp>
      <p:sp>
        <p:nvSpPr>
          <p:cNvPr id="5" name="Footer Placeholder 3"/>
          <p:cNvSpPr>
            <a:spLocks noGrp="1"/>
          </p:cNvSpPr>
          <p:nvPr>
            <p:ph type="ftr" sz="quarter" idx="10"/>
          </p:nvPr>
        </p:nvSpPr>
        <p:spPr>
          <a:xfrm>
            <a:off x="1447882" y="6359140"/>
            <a:ext cx="5714958" cy="476250"/>
          </a:xfrm>
        </p:spPr>
        <p:txBody>
          <a:bodyPr/>
          <a:lstStyle/>
          <a:p>
            <a:pPr algn="ctr"/>
            <a:r>
              <a:rPr lang="en-US" dirty="0" smtClean="0"/>
              <a:t>Copyright © 2012, Elsevier Inc. All rights reserved.</a:t>
            </a:r>
            <a:endParaRPr lang="en-AU" dirty="0"/>
          </a:p>
        </p:txBody>
      </p:sp>
    </p:spTree>
    <p:custDataLst>
      <p:tags r:id="rId1"/>
    </p:custDataLst>
    <p:extLst>
      <p:ext uri="{BB962C8B-B14F-4D97-AF65-F5344CB8AC3E}">
        <p14:creationId xmlns:p14="http://schemas.microsoft.com/office/powerpoint/2010/main" val="3662496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默认设计模板" val="yrmgfXea"/>
  <p:tag name="ARTICULATE_SLIDE_COUNT" val="4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blipFill rotWithShape="1">
          <a:blip xmlns:r="http://schemas.openxmlformats.org/officeDocument/2006/relationships" r:embed="rId1"/>
          <a:stretch>
            <a:fillRect l="-561" t="-1212" r="-1051" b="-3636"/>
          </a:stretch>
        </a:blipFill>
        <a:ln w="9525">
          <a:solidFill>
            <a:schemeClr val="tx1"/>
          </a:solidFill>
          <a:miter lim="800000"/>
          <a:headEnd/>
          <a:tailEnd/>
        </a:ln>
      </a:spPr>
      <a:bodyPr/>
      <a:lstStyle>
        <a:defPPr>
          <a:defRPr>
            <a:noFill/>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38222</TotalTime>
  <Pages>0</Pages>
  <Words>3139</Words>
  <Characters>0</Characters>
  <Application>Microsoft Office PowerPoint</Application>
  <DocSecurity>0</DocSecurity>
  <PresentationFormat>On-screen Show (4:3)</PresentationFormat>
  <Lines>0</Lines>
  <Paragraphs>615</Paragraphs>
  <Slides>48</Slides>
  <Notes>34</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64" baseType="lpstr">
      <vt:lpstr>Arial Unicode MS</vt:lpstr>
      <vt:lpstr>PMingLiU</vt:lpstr>
      <vt:lpstr>宋体</vt:lpstr>
      <vt:lpstr>黑体</vt:lpstr>
      <vt:lpstr>Arial</vt:lpstr>
      <vt:lpstr>Bookman Old Style</vt:lpstr>
      <vt:lpstr>Calibri</vt:lpstr>
      <vt:lpstr>Cambria Math</vt:lpstr>
      <vt:lpstr>Comic Sans MS</vt:lpstr>
      <vt:lpstr>Courier New</vt:lpstr>
      <vt:lpstr>Symbol</vt:lpstr>
      <vt:lpstr>Times New Roman</vt:lpstr>
      <vt:lpstr>Wingdings</vt:lpstr>
      <vt:lpstr>默认设计模板</vt:lpstr>
      <vt:lpstr>Document</vt:lpstr>
      <vt:lpstr>Equation</vt:lpstr>
      <vt:lpstr>Chapter 1 Computer Abstractions and Technology</vt:lpstr>
      <vt:lpstr>Computer Technology</vt:lpstr>
      <vt:lpstr>Single Processor Performance</vt:lpstr>
      <vt:lpstr>Current Trends in Architecture</vt:lpstr>
      <vt:lpstr>Classes of Computers</vt:lpstr>
      <vt:lpstr>Class of Parallelism &amp; Parallel Architectures</vt:lpstr>
      <vt:lpstr>Flynn’s Taxonomy</vt:lpstr>
      <vt:lpstr>Next</vt:lpstr>
      <vt:lpstr>Defining Computer Architecture</vt:lpstr>
      <vt:lpstr>Instruction Set Architecture</vt:lpstr>
      <vt:lpstr>Instruction Set Architecture</vt:lpstr>
      <vt:lpstr>Classifying Architectures</vt:lpstr>
      <vt:lpstr>Four Architecture Classes</vt:lpstr>
      <vt:lpstr>Memory Addressing</vt:lpstr>
      <vt:lpstr>Byte Ordering and Endianness</vt:lpstr>
      <vt:lpstr>PowerPoint Presentation</vt:lpstr>
      <vt:lpstr>Addressing Modes</vt:lpstr>
      <vt:lpstr>Type and Size of Operands</vt:lpstr>
      <vt:lpstr>Operations</vt:lpstr>
      <vt:lpstr>Control Flow Instructions</vt:lpstr>
      <vt:lpstr>Conditional Branch Options</vt:lpstr>
      <vt:lpstr>Procedure Calling Conventions</vt:lpstr>
      <vt:lpstr>Encoding An Instruction Set</vt:lpstr>
      <vt:lpstr>Next</vt:lpstr>
      <vt:lpstr>Trends in Technology</vt:lpstr>
      <vt:lpstr>Performance Trends:                     Bandwidth and Latency</vt:lpstr>
      <vt:lpstr>Performance Trends:                     Bandwidth and Latency</vt:lpstr>
      <vt:lpstr>Next</vt:lpstr>
      <vt:lpstr>Response Time and Throughput</vt:lpstr>
      <vt:lpstr>Definition of Performance</vt:lpstr>
      <vt:lpstr>What do we mean by Execution Time?</vt:lpstr>
      <vt:lpstr>Clock Cycles</vt:lpstr>
      <vt:lpstr>Improving Performance</vt:lpstr>
      <vt:lpstr>Clock Cycles per Instruction (CPI)</vt:lpstr>
      <vt:lpstr>Performance Equation</vt:lpstr>
      <vt:lpstr>Using the Performance Equation</vt:lpstr>
      <vt:lpstr>Determining the CPI</vt:lpstr>
      <vt:lpstr>Example on Determining the CPI</vt:lpstr>
      <vt:lpstr>Second Example on CPI</vt:lpstr>
      <vt:lpstr>Performance Equation</vt:lpstr>
      <vt:lpstr>Performance Summary</vt:lpstr>
      <vt:lpstr>Measuring Performance</vt:lpstr>
      <vt:lpstr>Amdahl’s Law</vt:lpstr>
      <vt:lpstr>Example on Amdahl's Law</vt:lpstr>
      <vt:lpstr>Examples on Amdahl's Law</vt:lpstr>
      <vt:lpstr>Exercise</vt:lpstr>
      <vt:lpstr>Exercise 2</vt:lpstr>
      <vt:lpstr>Solution to Exercise 2 </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Foundations: Logic and Proofs</dc:title>
  <dc:creator>zhang</dc:creator>
  <cp:lastModifiedBy>zhang</cp:lastModifiedBy>
  <cp:revision>909</cp:revision>
  <cp:lastPrinted>1601-01-01T00:00:00Z</cp:lastPrinted>
  <dcterms:created xsi:type="dcterms:W3CDTF">1601-01-01T00:00:00Z</dcterms:created>
  <dcterms:modified xsi:type="dcterms:W3CDTF">2017-08-29T16:48:02Z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1033-8.1.0.3018</vt:lpwstr>
  </property>
  <property fmtid="{D5CDD505-2E9C-101B-9397-08002B2CF9AE}" pid="4" name="ArticulateGUID">
    <vt:lpwstr>766741B1-EEBA-4F4F-3F5A-723F3F3F5528</vt:lpwstr>
  </property>
  <property fmtid="{D5CDD505-2E9C-101B-9397-08002B2CF9AE}" pid="5" name="ArticulatePath">
    <vt:lpwstr>chapter 2 Instructions Language of the Computer</vt:lpwstr>
  </property>
</Properties>
</file>