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52" r:id="rId2"/>
    <p:sldId id="353" r:id="rId3"/>
    <p:sldId id="354" r:id="rId4"/>
    <p:sldId id="355" r:id="rId5"/>
    <p:sldId id="356" r:id="rId6"/>
    <p:sldId id="382" r:id="rId7"/>
    <p:sldId id="383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9" r:id="rId25"/>
    <p:sldId id="380" r:id="rId26"/>
    <p:sldId id="374" r:id="rId27"/>
    <p:sldId id="375" r:id="rId28"/>
    <p:sldId id="376" r:id="rId29"/>
    <p:sldId id="377" r:id="rId30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D9"/>
    <a:srgbClr val="0000FF"/>
    <a:srgbClr val="FFFFE5"/>
    <a:srgbClr val="FF00FF"/>
    <a:srgbClr val="CCCCFF"/>
    <a:srgbClr val="FFCCFF"/>
    <a:srgbClr val="CCFFFF"/>
    <a:srgbClr val="33CC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075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226086-AB78-4A19-89CB-2B36F8FBBA1C}" type="datetimeFigureOut">
              <a:rPr lang="en-US"/>
              <a:pPr>
                <a:defRPr/>
              </a:pPr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859C9C-CBE3-4E88-8B93-5A0B0D9C2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2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zh-CN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20E35B-418E-4918-9986-D4E39612F0AA}" type="datetime3">
              <a:rPr lang="en-AU" altLang="zh-CN"/>
              <a:pPr/>
              <a:t>17 August, 2017</a:t>
            </a:fld>
            <a:endParaRPr lang="en-A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zh-CN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3D97D-A2B4-4B04-BC86-58F083ABBCF8}" type="slidenum">
              <a:rPr lang="en-AU" altLang="zh-CN"/>
              <a:pPr/>
              <a:t>1</a:t>
            </a:fld>
            <a:endParaRPr lang="en-AU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995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F75AFB-AF8C-436F-B2CC-E90BFECE4377}" type="datetime3">
              <a:rPr lang="en-US" altLang="zh-CN" smtClean="0">
                <a:latin typeface="Times New Roman" panose="02020603050405020304" pitchFamily="18" charset="0"/>
              </a:rPr>
              <a:pPr/>
              <a:t>17 August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0B0AA5-2FEA-4FD3-8FD8-BB9BC947A207}" type="slidenum">
              <a:rPr lang="en-US" altLang="zh-CN" smtClean="0">
                <a:latin typeface="Times New Roman" panose="02020603050405020304" pitchFamily="18" charset="0"/>
              </a:rPr>
              <a:pPr/>
              <a:t>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225408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475799-B7EE-4C13-8655-4CEA9CE0743F}" type="datetime3">
              <a:rPr lang="en-US" altLang="zh-CN" smtClean="0">
                <a:latin typeface="Times New Roman" panose="02020603050405020304" pitchFamily="18" charset="0"/>
              </a:rPr>
              <a:pPr/>
              <a:t>17 August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998DD8-9C35-4F52-8395-9D2E164893B2}" type="slidenum">
              <a:rPr lang="en-US" altLang="zh-CN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243095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9157D3-FFF3-46A1-8590-251CBD7ED1C4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818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82AE6-8C1D-43F0-B92E-6291F107BAC4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93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1994-B5D3-4DFE-9113-E24E5E976F0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94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6F09-63E5-48DB-A7DA-6414A5D2396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38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EFC9C-0CD1-48B5-AC40-5A4DCABDD5D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9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BC5F2-22B8-42FA-8911-23D037350CC7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63FD-4DFB-4E6C-ACBD-312599039C4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3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604D-FA6D-4866-9F77-CC235B2ED0D1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3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4D4F5-FEF3-4342-8FEC-174F6878CD9A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29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905A9-D364-4E58-9E92-8DEF5F381625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32157-3932-43C1-AF03-9197533CD4D8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6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2504-2328-4229-9877-2D57836C2A3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8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D191EB-613A-4636-B0C2-D62B467A842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704" y="2743218"/>
            <a:ext cx="7772400" cy="1012825"/>
          </a:xfrm>
        </p:spPr>
        <p:txBody>
          <a:bodyPr/>
          <a:lstStyle/>
          <a:p>
            <a:pPr algn="ctr"/>
            <a:r>
              <a:rPr lang="en-AU" altLang="zh-CN" sz="3600" dirty="0" smtClean="0">
                <a:ea typeface="宋体" panose="02010600030101010101" pitchFamily="2" charset="-122"/>
              </a:rPr>
              <a:t>Chapter </a:t>
            </a:r>
            <a:r>
              <a:rPr lang="en-AU" altLang="zh-CN" sz="3600" dirty="0" smtClean="0">
                <a:ea typeface="宋体" panose="02010600030101010101" pitchFamily="2" charset="-122"/>
              </a:rPr>
              <a:t>2.12 </a:t>
            </a:r>
            <a:r>
              <a:rPr lang="en-US" altLang="zh-CN" sz="3600" dirty="0" smtClean="0">
                <a:ea typeface="宋体" panose="02010600030101010101" pitchFamily="2" charset="-122"/>
              </a:rPr>
              <a:t>Translating </a:t>
            </a:r>
            <a:r>
              <a:rPr lang="en-US" altLang="zh-CN" sz="3600" dirty="0" smtClean="0">
                <a:ea typeface="宋体" panose="02010600030101010101" pitchFamily="2" charset="-122"/>
              </a:rPr>
              <a:t>and Starting a Program &amp;  </a:t>
            </a:r>
            <a:r>
              <a:rPr lang="en-US" altLang="zh-CN" sz="3600" dirty="0">
                <a:ea typeface="宋体" panose="02010600030101010101" pitchFamily="2" charset="-122"/>
              </a:rPr>
              <a:t>A.1-A.4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8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Data Definition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1847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Sets aside storage in memory for a variable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May optionally assign a name (label) to the data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Syntax: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[</a:t>
            </a:r>
            <a:r>
              <a:rPr lang="en-US" altLang="zh-CN" sz="2400" i="1" dirty="0" smtClean="0">
                <a:ea typeface="宋体" panose="02010600030101010101" pitchFamily="2" charset="-122"/>
              </a:rPr>
              <a:t>name:</a:t>
            </a:r>
            <a:r>
              <a:rPr lang="en-US" altLang="zh-CN" sz="2400" dirty="0" smtClean="0">
                <a:ea typeface="宋体" panose="02010600030101010101" pitchFamily="2" charset="-122"/>
              </a:rPr>
              <a:t>]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directive 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i="1" dirty="0" smtClean="0">
                <a:solidFill>
                  <a:srgbClr val="0033CC"/>
                </a:solidFill>
                <a:ea typeface="宋体" panose="02010600030101010101" pitchFamily="2" charset="-122"/>
              </a:rPr>
              <a:t>initializer</a:t>
            </a:r>
            <a:r>
              <a:rPr lang="en-US" altLang="zh-CN" sz="2400" dirty="0" smtClean="0">
                <a:ea typeface="宋体" panose="02010600030101010101" pitchFamily="2" charset="-122"/>
              </a:rPr>
              <a:t>  [, </a:t>
            </a:r>
            <a:r>
              <a:rPr lang="en-US" altLang="zh-CN" sz="2400" i="1" dirty="0" smtClean="0">
                <a:solidFill>
                  <a:srgbClr val="0033CC"/>
                </a:solidFill>
                <a:ea typeface="宋体" panose="02010600030101010101" pitchFamily="2" charset="-122"/>
              </a:rPr>
              <a:t>initializer</a:t>
            </a:r>
            <a:r>
              <a:rPr lang="en-US" altLang="zh-CN" sz="2400" dirty="0" smtClean="0">
                <a:ea typeface="宋体" panose="02010600030101010101" pitchFamily="2" charset="-122"/>
              </a:rPr>
              <a:t>]  . . 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var1: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.WORD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All initializers become binary data in memory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289050" y="3487738"/>
            <a:ext cx="344488" cy="460375"/>
          </a:xfrm>
          <a:prstGeom prst="downArrow">
            <a:avLst>
              <a:gd name="adj1" fmla="val 50000"/>
              <a:gd name="adj2" fmla="val 3341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2730500" y="3487738"/>
            <a:ext cx="344488" cy="460375"/>
          </a:xfrm>
          <a:prstGeom prst="downArrow">
            <a:avLst>
              <a:gd name="adj1" fmla="val 50000"/>
              <a:gd name="adj2" fmla="val 33410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4284663" y="3486150"/>
            <a:ext cx="344487" cy="460375"/>
          </a:xfrm>
          <a:prstGeom prst="downArrow">
            <a:avLst>
              <a:gd name="adj1" fmla="val 50000"/>
              <a:gd name="adj2" fmla="val 33410"/>
            </a:avLst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1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36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Data Directives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8229600" cy="502906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.BYTE</a:t>
            </a:r>
            <a:r>
              <a:rPr lang="en-US" altLang="zh-CN" sz="2400" dirty="0" smtClean="0">
                <a:ea typeface="宋体" panose="02010600030101010101" pitchFamily="2" charset="-122"/>
              </a:rPr>
              <a:t> Directive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Stores the list of values as 8-bit bytes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.HALF</a:t>
            </a:r>
            <a:r>
              <a:rPr lang="en-US" altLang="zh-CN" sz="2400" dirty="0" smtClean="0">
                <a:ea typeface="宋体" panose="02010600030101010101" pitchFamily="2" charset="-122"/>
              </a:rPr>
              <a:t> Directive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Stores the list as 16-bit values aligned on half-word boundary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.WORD</a:t>
            </a:r>
            <a:r>
              <a:rPr lang="en-US" altLang="zh-CN" sz="2400" dirty="0" smtClean="0">
                <a:ea typeface="宋体" panose="02010600030101010101" pitchFamily="2" charset="-122"/>
              </a:rPr>
              <a:t> Directive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Stores the list as 32-bit values aligned on a word boundary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.FLOAT</a:t>
            </a:r>
            <a:r>
              <a:rPr lang="en-US" altLang="zh-CN" sz="2400" dirty="0" smtClean="0">
                <a:ea typeface="宋体" panose="02010600030101010101" pitchFamily="2" charset="-122"/>
              </a:rPr>
              <a:t> Directive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Stores the listed values as single-precision floating point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.DOUBLE</a:t>
            </a:r>
            <a:r>
              <a:rPr lang="en-US" altLang="zh-CN" sz="2400" dirty="0" smtClean="0">
                <a:ea typeface="宋体" panose="02010600030101010101" pitchFamily="2" charset="-122"/>
              </a:rPr>
              <a:t> Directive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Stores the listed values as double-precision floating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9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32" y="12867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String Directives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6988"/>
            <a:ext cx="8229600" cy="4989512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.ASCII</a:t>
            </a:r>
            <a:r>
              <a:rPr lang="en-US" altLang="zh-CN" sz="2400" dirty="0" smtClean="0">
                <a:ea typeface="宋体" panose="02010600030101010101" pitchFamily="2" charset="-122"/>
              </a:rPr>
              <a:t> Directive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Allocates a sequence of bytes for an ASCII string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.ASCIIZ</a:t>
            </a:r>
            <a:r>
              <a:rPr lang="en-US" altLang="zh-CN" sz="2400" dirty="0" smtClean="0">
                <a:ea typeface="宋体" panose="02010600030101010101" pitchFamily="2" charset="-122"/>
              </a:rPr>
              <a:t> Directive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Same as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.ASCII</a:t>
            </a:r>
            <a:r>
              <a:rPr lang="en-US" altLang="zh-CN" sz="2000" dirty="0" smtClean="0">
                <a:ea typeface="宋体" panose="02010600030101010101" pitchFamily="2" charset="-122"/>
              </a:rPr>
              <a:t> directive, but adds a NULL char at end of string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Strings are null-terminated, as in the C programming language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.SPACE</a:t>
            </a:r>
            <a:r>
              <a:rPr lang="en-US" altLang="zh-CN" sz="2400" dirty="0" smtClean="0">
                <a:ea typeface="宋体" panose="02010600030101010101" pitchFamily="2" charset="-122"/>
              </a:rPr>
              <a:t> Directive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Allocates space of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n</a:t>
            </a:r>
            <a:r>
              <a:rPr lang="en-US" altLang="zh-CN" sz="2000" dirty="0" smtClean="0">
                <a:ea typeface="宋体" panose="02010600030101010101" pitchFamily="2" charset="-122"/>
              </a:rPr>
              <a:t> uninitialized bytes in the data segment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573" y="841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Examples of Data Definitions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482600" y="1182688"/>
            <a:ext cx="8178800" cy="5011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7200" algn="l"/>
                <a:tab pos="3657600" algn="l"/>
                <a:tab pos="4114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.DATA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var1:  .BYTE     'A', 'E', 127, -1, '\n'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var2:  .HALF     -10, 0xffff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var3:  .WORD     0x12345678:100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var4:  .FLOAT    12.3, -0.1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var5:  .DOUBLE   1.5e-10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str1:  .ASCII    "A String\n"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str2:  .ASCIIZ   "NULL Terminated String"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array: .SPACE    100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86500" y="2800350"/>
            <a:ext cx="2514600" cy="369888"/>
            <a:chOff x="6286500" y="2800350"/>
            <a:chExt cx="2514600" cy="369332"/>
          </a:xfrm>
        </p:grpSpPr>
        <p:sp>
          <p:nvSpPr>
            <p:cNvPr id="18440" name="TextBox 3"/>
            <p:cNvSpPr txBox="1">
              <a:spLocks noChangeArrowheads="1"/>
            </p:cNvSpPr>
            <p:nvPr/>
          </p:nvSpPr>
          <p:spPr bwMode="auto">
            <a:xfrm>
              <a:off x="6515100" y="2800350"/>
              <a:ext cx="2286000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宋体" panose="02010600030101010101" pitchFamily="2" charset="-122"/>
                </a:rPr>
                <a:t>Array of 100 words</a:t>
              </a:r>
            </a:p>
          </p:txBody>
        </p:sp>
        <p:cxnSp>
          <p:nvCxnSpPr>
            <p:cNvPr id="6" name="Straight Arrow Connector 5"/>
            <p:cNvCxnSpPr>
              <a:stCxn id="18440" idx="1"/>
            </p:cNvCxnSpPr>
            <p:nvPr/>
          </p:nvCxnSpPr>
          <p:spPr>
            <a:xfrm rot="10800000" flipV="1">
              <a:off x="6286500" y="2985809"/>
              <a:ext cx="228600" cy="998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400550" y="5657850"/>
            <a:ext cx="3314700" cy="369888"/>
            <a:chOff x="4400550" y="5657850"/>
            <a:chExt cx="3314700" cy="369332"/>
          </a:xfrm>
        </p:grpSpPr>
        <p:sp>
          <p:nvSpPr>
            <p:cNvPr id="18438" name="TextBox 9"/>
            <p:cNvSpPr txBox="1">
              <a:spLocks noChangeArrowheads="1"/>
            </p:cNvSpPr>
            <p:nvPr/>
          </p:nvSpPr>
          <p:spPr bwMode="auto">
            <a:xfrm>
              <a:off x="4686300" y="5657850"/>
              <a:ext cx="3028950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宋体" panose="02010600030101010101" pitchFamily="2" charset="-122"/>
                </a:rPr>
                <a:t>100 bytes (not initialized)</a:t>
              </a:r>
            </a:p>
          </p:txBody>
        </p:sp>
        <p:cxnSp>
          <p:nvCxnSpPr>
            <p:cNvPr id="11" name="Straight Arrow Connector 10"/>
            <p:cNvCxnSpPr>
              <a:stCxn id="18438" idx="1"/>
            </p:cNvCxnSpPr>
            <p:nvPr/>
          </p:nvCxnSpPr>
          <p:spPr>
            <a:xfrm rot="10800000" flipV="1">
              <a:off x="4400550" y="5843309"/>
              <a:ext cx="285750" cy="42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37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and Global Labels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8038"/>
            <a:ext cx="3952875" cy="49911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28" y="1438038"/>
            <a:ext cx="5029176" cy="4525963"/>
          </a:xfrm>
        </p:spPr>
        <p:txBody>
          <a:bodyPr/>
          <a:lstStyle/>
          <a:p>
            <a:pPr algn="just"/>
            <a:r>
              <a:rPr lang="en-US" altLang="zh-CN" sz="2400" dirty="0" smtClean="0"/>
              <a:t>Global label (also called external label): a label object can be referenced from files other than the file in which it is defined.</a:t>
            </a:r>
          </a:p>
          <a:p>
            <a:pPr lvl="1" algn="just"/>
            <a:r>
              <a:rPr lang="en-US" altLang="zh-CN" sz="2000" dirty="0" smtClean="0"/>
              <a:t>Example: label “main”</a:t>
            </a:r>
          </a:p>
          <a:p>
            <a:pPr algn="just"/>
            <a:r>
              <a:rPr lang="en-US" altLang="zh-CN" sz="2400" dirty="0" smtClean="0"/>
              <a:t>Local label: a label referring to an object that can be used only within the file in which it is defined.</a:t>
            </a:r>
          </a:p>
          <a:p>
            <a:pPr lvl="1" algn="just"/>
            <a:r>
              <a:rPr lang="en-US" altLang="zh-CN" sz="2000" dirty="0" smtClean="0"/>
              <a:t>Example: label “loop” and “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”.</a:t>
            </a:r>
          </a:p>
          <a:p>
            <a:pPr algn="just"/>
            <a:r>
              <a:rPr lang="en-US" altLang="zh-CN" sz="2400" dirty="0" smtClean="0"/>
              <a:t>Only global labels are visible outside a file.</a:t>
            </a:r>
            <a:endParaRPr lang="zh-CN" alt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990694" y="1752644"/>
            <a:ext cx="1371564" cy="22859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50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A.2 Assemblers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dirty="0" smtClean="0"/>
              <a:t>An assembler translates a file of assembly language statements into a file of binary machine instructions.</a:t>
            </a:r>
          </a:p>
          <a:p>
            <a:pPr algn="just">
              <a:spcBef>
                <a:spcPts val="2400"/>
              </a:spcBef>
            </a:pPr>
            <a:r>
              <a:rPr lang="en-US" altLang="zh-CN" sz="2400" dirty="0" smtClean="0"/>
              <a:t>Two steps:</a:t>
            </a:r>
          </a:p>
          <a:p>
            <a:pPr lvl="1" algn="just"/>
            <a:r>
              <a:rPr lang="en-US" altLang="zh-CN" sz="2000" dirty="0" smtClean="0"/>
              <a:t>Step 1: Create symbol table: map labels to memory addresses</a:t>
            </a:r>
          </a:p>
          <a:p>
            <a:pPr lvl="1" algn="just"/>
            <a:r>
              <a:rPr lang="en-US" altLang="zh-CN" sz="2000" dirty="0" smtClean="0"/>
              <a:t>Step 2: translate each assembly statement by combining the numeric equivalents of opcodes, register specifiers, and labels into binary machine codes.</a:t>
            </a:r>
          </a:p>
          <a:p>
            <a:pPr algn="just">
              <a:spcBef>
                <a:spcPts val="2400"/>
              </a:spcBef>
            </a:pPr>
            <a:r>
              <a:rPr lang="en-US" altLang="zh-CN" sz="2400" dirty="0" smtClean="0"/>
              <a:t>Assembler produces an object file, which contains the machine instructions, data and bookkeeping information.</a:t>
            </a:r>
          </a:p>
          <a:p>
            <a:pPr algn="just"/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 rot="5400000">
            <a:off x="8167415" y="646267"/>
            <a:ext cx="1620828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§2 Assemblers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2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86"/>
            <a:ext cx="8229600" cy="838268"/>
          </a:xfrm>
        </p:spPr>
        <p:txBody>
          <a:bodyPr/>
          <a:lstStyle/>
          <a:p>
            <a:r>
              <a:rPr lang="en-US" altLang="zh-CN" sz="3600" dirty="0" smtClean="0"/>
              <a:t>Object File Format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85" y="990754"/>
            <a:ext cx="8686572" cy="445826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400" dirty="0" smtClean="0"/>
              <a:t>An object file on UNIX contains six distinct sections.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</a:rPr>
              <a:t>Object file header</a:t>
            </a:r>
            <a:r>
              <a:rPr lang="en-US" altLang="zh-CN" sz="2000" dirty="0" smtClean="0"/>
              <a:t>: describe the size and position of the other pieces of the file.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</a:rPr>
              <a:t>Text segment:</a:t>
            </a:r>
            <a:r>
              <a:rPr lang="en-US" altLang="zh-CN" sz="2000" dirty="0" smtClean="0"/>
              <a:t> contains the machine language code for routines in the source file.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</a:rPr>
              <a:t>Data segment: </a:t>
            </a:r>
            <a:r>
              <a:rPr lang="en-US" altLang="zh-CN" sz="2000" dirty="0" smtClean="0"/>
              <a:t>contains a binary representation of the initialized data used by the program.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</a:rPr>
              <a:t>Relocation information:</a:t>
            </a:r>
            <a:r>
              <a:rPr lang="en-US" altLang="zh-CN" sz="2000" dirty="0" smtClean="0"/>
              <a:t> identify instructions and data words that depend on absolute addresses when the program is loaded into memory.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</a:rPr>
              <a:t>Symbol table:</a:t>
            </a:r>
            <a:r>
              <a:rPr lang="en-US" altLang="zh-CN" sz="2000" dirty="0" smtClean="0"/>
              <a:t> associates addresses with external labels in the source file and lists unresolved references.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</a:rPr>
              <a:t>Debugging information:</a:t>
            </a:r>
            <a:r>
              <a:rPr lang="en-US" altLang="zh-CN" sz="2000" dirty="0" smtClean="0"/>
              <a:t>  contains a concise description of the way the program was complied.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92" y="5582786"/>
            <a:ext cx="6733700" cy="1063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295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1"/>
            <a:ext cx="8229600" cy="1143000"/>
          </a:xfrm>
        </p:spPr>
        <p:txBody>
          <a:bodyPr/>
          <a:lstStyle/>
          <a:p>
            <a:r>
              <a:rPr lang="en-US" altLang="zh-CN" sz="4000" dirty="0" smtClean="0"/>
              <a:t>Additional Facilities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251"/>
            <a:ext cx="8229600" cy="2343145"/>
          </a:xfrm>
        </p:spPr>
        <p:txBody>
          <a:bodyPr/>
          <a:lstStyle/>
          <a:p>
            <a:pPr algn="just"/>
            <a:r>
              <a:rPr lang="en-US" altLang="zh-CN" sz="2400" dirty="0" smtClean="0"/>
              <a:t>Assemblers provide a variety of features that help make assembler programs shorter and easier to write, but do not fundamentally change assembly language.</a:t>
            </a:r>
          </a:p>
          <a:p>
            <a:pPr algn="just"/>
            <a:r>
              <a:rPr lang="en-US" altLang="zh-CN" sz="2400" i="1" dirty="0" smtClean="0">
                <a:solidFill>
                  <a:srgbClr val="0000FF"/>
                </a:solidFill>
              </a:rPr>
              <a:t>Data layout directives:</a:t>
            </a:r>
            <a:r>
              <a:rPr lang="en-US" altLang="zh-CN" sz="2400" dirty="0" smtClean="0"/>
              <a:t> specify data in a human-readable form that the assembler translate to binary.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72" y="3809990"/>
            <a:ext cx="6414628" cy="838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685" y="4876762"/>
            <a:ext cx="6288001" cy="13684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468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Additional </a:t>
            </a:r>
            <a:r>
              <a:rPr lang="en-US" altLang="zh-CN" sz="4000" dirty="0" smtClean="0"/>
              <a:t>Facilities - Macro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dirty="0" smtClean="0"/>
              <a:t>A pattern-matching and replacement facility that provides a simple mechanism to name a frequently used sequence of instructions.</a:t>
            </a:r>
          </a:p>
          <a:p>
            <a:pPr algn="just"/>
            <a:r>
              <a:rPr lang="en-US" altLang="zh-CN" sz="2400" dirty="0" smtClean="0"/>
              <a:t>Macro vs. Subroutines</a:t>
            </a:r>
          </a:p>
          <a:p>
            <a:pPr lvl="1" algn="just"/>
            <a:r>
              <a:rPr lang="en-US" altLang="zh-CN" sz="2000" dirty="0" smtClean="0"/>
              <a:t>Permit a programmer to create and name a new abstraction for a common operation.</a:t>
            </a:r>
          </a:p>
          <a:p>
            <a:pPr lvl="1" algn="just"/>
            <a:r>
              <a:rPr lang="en-US" altLang="zh-CN" sz="2000" dirty="0" smtClean="0"/>
              <a:t>Macros do not cause a subroutine call and return when the program runs.</a:t>
            </a:r>
          </a:p>
          <a:p>
            <a:pPr lvl="1" algn="just"/>
            <a:r>
              <a:rPr lang="en-US" altLang="zh-CN" sz="2000" dirty="0" smtClean="0"/>
              <a:t>A macro call is replaced by the macro’s body when the program is assembled.</a:t>
            </a:r>
          </a:p>
          <a:p>
            <a:pPr marL="457200" lvl="1" indent="0" algn="just">
              <a:buNone/>
            </a:pP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89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Macro Example</a:t>
            </a:r>
            <a:endParaRPr lang="zh-CN" alt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98" y="1417638"/>
            <a:ext cx="6823531" cy="29636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98" y="4944621"/>
            <a:ext cx="2991954" cy="115941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38298" y="4038584"/>
            <a:ext cx="2133544" cy="38099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Up Arrow 8"/>
          <p:cNvSpPr/>
          <p:nvPr/>
        </p:nvSpPr>
        <p:spPr>
          <a:xfrm>
            <a:off x="1676476" y="4480805"/>
            <a:ext cx="228594" cy="4533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863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19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A. 1 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008"/>
            <a:ext cx="8229600" cy="4525963"/>
          </a:xfrm>
        </p:spPr>
        <p:txBody>
          <a:bodyPr/>
          <a:lstStyle/>
          <a:p>
            <a:pPr algn="just"/>
            <a:r>
              <a:rPr lang="en-US" altLang="zh-CN" sz="2400" dirty="0" smtClean="0"/>
              <a:t>Humans: read and write symbols (words)</a:t>
            </a:r>
          </a:p>
          <a:p>
            <a:pPr algn="just"/>
            <a:r>
              <a:rPr lang="en-US" altLang="zh-CN" sz="2400" dirty="0" smtClean="0"/>
              <a:t>Computer: binary numbers</a:t>
            </a:r>
          </a:p>
          <a:p>
            <a:pPr algn="just"/>
            <a:r>
              <a:rPr lang="en-US" altLang="zh-CN" sz="2400" dirty="0" smtClean="0"/>
              <a:t>Describe the process of translating a human-readable program into a computer executable program.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96" y="3124208"/>
            <a:ext cx="7183720" cy="3121017"/>
          </a:xfrm>
          <a:prstGeom prst="rect">
            <a:avLst/>
          </a:prstGeom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 rot="5400000">
            <a:off x="8054637" y="744595"/>
            <a:ext cx="1827744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§A.1 </a:t>
            </a:r>
            <a:r>
              <a:rPr lang="en-US" altLang="zh-CN" sz="1600" dirty="0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93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12" y="274638"/>
            <a:ext cx="8381888" cy="1143000"/>
          </a:xfrm>
        </p:spPr>
        <p:txBody>
          <a:bodyPr/>
          <a:lstStyle/>
          <a:p>
            <a:r>
              <a:rPr lang="en-US" altLang="zh-CN" sz="3600" dirty="0"/>
              <a:t>Additional Facilities </a:t>
            </a:r>
            <a:r>
              <a:rPr lang="en-US" altLang="zh-CN" sz="3600" dirty="0" smtClean="0"/>
              <a:t>-</a:t>
            </a:r>
            <a:r>
              <a:rPr lang="en-US" altLang="zh-CN" sz="3600" dirty="0" err="1" smtClean="0"/>
              <a:t>Pseudoinstructions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dirty="0" err="1" smtClean="0"/>
              <a:t>Pseudoinstructions</a:t>
            </a:r>
            <a:r>
              <a:rPr lang="en-US" altLang="zh-CN" sz="2400" dirty="0" smtClean="0"/>
              <a:t>: instructions provided by an assembler but not implemented in hardware.</a:t>
            </a:r>
          </a:p>
          <a:p>
            <a:pPr algn="just"/>
            <a:r>
              <a:rPr lang="en-US" altLang="zh-CN" sz="2400" dirty="0" err="1" smtClean="0"/>
              <a:t>Pseudoinstructions</a:t>
            </a:r>
            <a:r>
              <a:rPr lang="en-US" altLang="zh-CN" sz="2400" dirty="0" smtClean="0"/>
              <a:t> extend the instruction set, which makes assembly language programming easier without complicating the hardware.</a:t>
            </a:r>
          </a:p>
          <a:p>
            <a:pPr marL="349250" indent="-349250" eaLnBrk="1" hangingPunct="1">
              <a:spcBef>
                <a:spcPct val="50000"/>
              </a:spcBef>
              <a:tabLst>
                <a:tab pos="2286000" algn="l"/>
                <a:tab pos="3657600" algn="l"/>
                <a:tab pos="5829300" algn="l"/>
              </a:tabLst>
            </a:pPr>
            <a:r>
              <a:rPr lang="en-US" altLang="zh-CN" sz="2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move $t0, $t1	→	add $t0, $zero, $t1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blt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$t0, $t1, L	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slt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$at, $t0, $t1</a:t>
            </a:r>
            <a:b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 err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bne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$at, $zero, L</a:t>
            </a:r>
          </a:p>
          <a:p>
            <a:pPr marL="400050" lvl="1" indent="0" eaLnBrk="1" hangingPunct="1">
              <a:spcBef>
                <a:spcPct val="50000"/>
              </a:spcBef>
              <a:buNone/>
              <a:tabLst>
                <a:tab pos="2286000" algn="l"/>
                <a:tab pos="3657600" algn="l"/>
                <a:tab pos="5829300" algn="l"/>
              </a:tabLst>
            </a:pPr>
            <a:endParaRPr lang="en-US" altLang="zh-CN" sz="2000" b="1" dirty="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/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33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040"/>
            <a:ext cx="8229600" cy="1143000"/>
          </a:xfrm>
        </p:spPr>
        <p:txBody>
          <a:bodyPr/>
          <a:lstStyle/>
          <a:p>
            <a:r>
              <a:rPr lang="en-US" altLang="zh-CN" sz="4000" dirty="0" smtClean="0"/>
              <a:t>A.3 Linkers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912" y="1219258"/>
            <a:ext cx="8381888" cy="4906905"/>
          </a:xfrm>
        </p:spPr>
        <p:txBody>
          <a:bodyPr/>
          <a:lstStyle/>
          <a:p>
            <a:pPr algn="just"/>
            <a:r>
              <a:rPr lang="en-US" altLang="zh-CN" sz="2400" dirty="0" smtClean="0"/>
              <a:t>Separate compilation: </a:t>
            </a:r>
          </a:p>
          <a:p>
            <a:pPr lvl="1" algn="just"/>
            <a:r>
              <a:rPr lang="en-US" altLang="zh-CN" sz="1800" dirty="0" smtClean="0"/>
              <a:t>Permits a program to be split into pieces that are stored in difference files. </a:t>
            </a:r>
          </a:p>
          <a:p>
            <a:pPr lvl="1" algn="just"/>
            <a:r>
              <a:rPr lang="en-US" altLang="zh-CN" sz="1800" dirty="0" smtClean="0"/>
              <a:t>Each file contains a logically related collection of subroutines and data structures that form a </a:t>
            </a:r>
            <a:r>
              <a:rPr lang="en-US" altLang="zh-CN" sz="1800" i="1" dirty="0" smtClean="0"/>
              <a:t>module</a:t>
            </a:r>
            <a:r>
              <a:rPr lang="en-US" altLang="zh-CN" sz="1800" dirty="0" smtClean="0"/>
              <a:t> in a large program.</a:t>
            </a:r>
          </a:p>
          <a:p>
            <a:pPr lvl="1" algn="just"/>
            <a:r>
              <a:rPr lang="en-US" altLang="zh-CN" sz="1800" dirty="0" smtClean="0"/>
              <a:t>A file can be complied and assembled independently of other files.</a:t>
            </a:r>
          </a:p>
          <a:p>
            <a:pPr lvl="1" algn="just"/>
            <a:r>
              <a:rPr lang="en-US" altLang="zh-CN" sz="1800" dirty="0" smtClean="0"/>
              <a:t>Changes to one module do not require recompiling the entire program.</a:t>
            </a:r>
          </a:p>
          <a:p>
            <a:pPr lvl="1" algn="just"/>
            <a:r>
              <a:rPr lang="en-US" altLang="zh-CN" sz="1800" dirty="0" smtClean="0"/>
              <a:t>Requires an additional step of linking to combine object files from separate modules and fixing their unsolved references.</a:t>
            </a:r>
          </a:p>
          <a:p>
            <a:pPr algn="just">
              <a:spcBef>
                <a:spcPts val="1800"/>
              </a:spcBef>
            </a:pPr>
            <a:r>
              <a:rPr lang="en-US" altLang="zh-CN" sz="2000" dirty="0" smtClean="0"/>
              <a:t>Linker performs three tasks: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Merges </a:t>
            </a:r>
            <a:r>
              <a:rPr lang="en-US" altLang="zh-CN" sz="2000" dirty="0">
                <a:ea typeface="宋体" panose="02010600030101010101" pitchFamily="2" charset="-122"/>
              </a:rPr>
              <a:t>segments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Resolve </a:t>
            </a:r>
            <a:r>
              <a:rPr lang="en-US" altLang="zh-CN" sz="2000" dirty="0">
                <a:ea typeface="宋体" panose="02010600030101010101" pitchFamily="2" charset="-122"/>
              </a:rPr>
              <a:t>labels (determine their addresses)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Patch </a:t>
            </a:r>
            <a:r>
              <a:rPr lang="en-US" altLang="zh-CN" sz="2000" dirty="0">
                <a:ea typeface="宋体" panose="02010600030101010101" pitchFamily="2" charset="-122"/>
              </a:rPr>
              <a:t>location-dependent and external refs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endParaRPr lang="zh-CN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 rot="5400000">
            <a:off x="8266837" y="538609"/>
            <a:ext cx="1415772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§A.3 Linkers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70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111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Linker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88" y="1221111"/>
            <a:ext cx="6934018" cy="51073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22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867366" y="6156325"/>
            <a:ext cx="19049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14082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84"/>
            <a:ext cx="8229600" cy="609584"/>
          </a:xfrm>
        </p:spPr>
        <p:txBody>
          <a:bodyPr/>
          <a:lstStyle/>
          <a:p>
            <a:r>
              <a:rPr lang="en-US" altLang="zh-CN" sz="4000" dirty="0" smtClean="0"/>
              <a:t>A.4 Loading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54" y="1145133"/>
            <a:ext cx="8686572" cy="5562454"/>
          </a:xfrm>
        </p:spPr>
        <p:txBody>
          <a:bodyPr/>
          <a:lstStyle/>
          <a:p>
            <a:pPr algn="just"/>
            <a:r>
              <a:rPr lang="en-US" altLang="zh-CN" sz="2000" dirty="0" smtClean="0"/>
              <a:t>Before running a program, the program resides in a file on secondary storage, such as a disk.</a:t>
            </a:r>
          </a:p>
          <a:p>
            <a:pPr algn="just"/>
            <a:r>
              <a:rPr lang="en-US" altLang="zh-CN" sz="2000" dirty="0" smtClean="0"/>
              <a:t>Operating system (OS) brings a program into memory and starts its running: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1800" dirty="0" smtClean="0"/>
              <a:t>Reads the executable file header to determine the size of the text and data segments.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1800" dirty="0" smtClean="0"/>
              <a:t>Allocates memory space large enough for the text and data segments.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1800" dirty="0" smtClean="0"/>
              <a:t>Copies instructions and data from  the executable file into memory.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1800" dirty="0" smtClean="0"/>
              <a:t>Copies arguments (if any) to the main program onto the stack.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1800" dirty="0" smtClean="0"/>
              <a:t>Initializes the machine registers. In general most registers are cleared, but the stack pointer must be assigned to the address of the first free stack location.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1800" dirty="0" smtClean="0"/>
              <a:t>Jumps to a start up routine that copies the program’s parameters into </a:t>
            </a:r>
            <a:r>
              <a:rPr lang="en-US" altLang="zh-CN" sz="1800" dirty="0" err="1" smtClean="0"/>
              <a:t>te</a:t>
            </a:r>
            <a:r>
              <a:rPr lang="en-US" altLang="zh-CN" sz="1800" dirty="0" smtClean="0"/>
              <a:t> argument registers and calls the program’s </a:t>
            </a:r>
            <a:r>
              <a:rPr lang="en-US" altLang="zh-CN" sz="1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main</a:t>
            </a:r>
            <a:r>
              <a:rPr lang="en-US" altLang="zh-CN" sz="1800" dirty="0" smtClean="0"/>
              <a:t> routine. If the </a:t>
            </a:r>
            <a:r>
              <a:rPr lang="en-US" altLang="zh-CN" sz="1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main</a:t>
            </a:r>
            <a:r>
              <a:rPr lang="en-US" altLang="zh-CN" sz="1800" dirty="0" smtClean="0"/>
              <a:t> routine returns, the start-up routine terminates the program with the exit system call.</a:t>
            </a:r>
            <a:endParaRPr lang="zh-CN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 rot="5400000">
            <a:off x="8231354" y="572272"/>
            <a:ext cx="1483098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§A.4 Loading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60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902"/>
            <a:ext cx="8229600" cy="1143000"/>
          </a:xfrm>
        </p:spPr>
        <p:txBody>
          <a:bodyPr/>
          <a:lstStyle/>
          <a:p>
            <a:r>
              <a:rPr lang="en-US" altLang="zh-CN" sz="3600" dirty="0" smtClean="0"/>
              <a:t>Dynamically Linked Libraries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902"/>
            <a:ext cx="8381888" cy="4983163"/>
          </a:xfrm>
        </p:spPr>
        <p:txBody>
          <a:bodyPr/>
          <a:lstStyle/>
          <a:p>
            <a:pPr algn="just"/>
            <a:r>
              <a:rPr lang="en-US" altLang="zh-CN" sz="2400" dirty="0" smtClean="0"/>
              <a:t>Library routines that are linked to a program during execution.</a:t>
            </a:r>
          </a:p>
          <a:p>
            <a:pPr algn="just"/>
            <a:r>
              <a:rPr lang="en-US" altLang="zh-CN" sz="2400" dirty="0" smtClean="0"/>
              <a:t>Both the program and library routines keep extra information on the location of nonlocal procedures and their names.</a:t>
            </a:r>
          </a:p>
          <a:p>
            <a:pPr algn="just"/>
            <a:r>
              <a:rPr lang="en-US" altLang="zh-CN" sz="2400" dirty="0" smtClean="0"/>
              <a:t>The loader runs a dynamic linker, using the extra information in the file to find the appropriate libraries and to update the external </a:t>
            </a:r>
            <a:r>
              <a:rPr lang="en-US" altLang="zh-CN" sz="2400" dirty="0" err="1" smtClean="0"/>
              <a:t>ferences</a:t>
            </a:r>
            <a:r>
              <a:rPr lang="en-US" altLang="zh-CN" sz="2400" dirty="0" smtClean="0"/>
              <a:t>.</a:t>
            </a:r>
          </a:p>
          <a:p>
            <a:pPr algn="just"/>
            <a:r>
              <a:rPr lang="en-US" altLang="zh-CN" sz="2400" dirty="0" smtClean="0"/>
              <a:t>Initial version of DLL:</a:t>
            </a:r>
          </a:p>
          <a:p>
            <a:pPr lvl="1" algn="just"/>
            <a:r>
              <a:rPr lang="en-US" altLang="zh-CN" sz="2000" dirty="0" smtClean="0"/>
              <a:t>Link all routines of the library.</a:t>
            </a:r>
          </a:p>
          <a:p>
            <a:pPr algn="just"/>
            <a:r>
              <a:rPr lang="en-US" altLang="zh-CN" sz="2400" dirty="0" smtClean="0"/>
              <a:t>Lazy procedure linkage: each routine is linked only after it is called.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5" name="Picture 10" descr="f02-22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52" y="1371654"/>
            <a:ext cx="4005263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8840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Lazy Linkage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8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556" y="1402491"/>
            <a:ext cx="3627380" cy="2867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68" y="12772"/>
            <a:ext cx="4724384" cy="1143000"/>
          </a:xfrm>
        </p:spPr>
        <p:txBody>
          <a:bodyPr/>
          <a:lstStyle/>
          <a:p>
            <a:r>
              <a:rPr lang="en-US" altLang="zh-CN" sz="4000" dirty="0" smtClean="0"/>
              <a:t>A.5 Memory Usage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" y="1155772"/>
            <a:ext cx="5587826" cy="396229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000" dirty="0" smtClean="0"/>
              <a:t>Memory is typically divided into three parts:</a:t>
            </a:r>
          </a:p>
          <a:p>
            <a:pPr algn="just"/>
            <a:r>
              <a:rPr lang="en-US" altLang="zh-CN" sz="2000" dirty="0" smtClean="0"/>
              <a:t>Text segment: holds the program’s instructions.</a:t>
            </a:r>
          </a:p>
          <a:p>
            <a:pPr algn="just"/>
            <a:r>
              <a:rPr lang="en-US" altLang="zh-CN" sz="2000" dirty="0" smtClean="0"/>
              <a:t>Data segment: further divided into two parts.</a:t>
            </a:r>
          </a:p>
          <a:p>
            <a:pPr lvl="1" algn="just"/>
            <a:r>
              <a:rPr lang="en-US" altLang="zh-CN" sz="1800" dirty="0" smtClean="0"/>
              <a:t>Static data: contains objects whose size is known to the complier and whose lifetime is the program’s entire execution, such as </a:t>
            </a:r>
            <a:r>
              <a:rPr lang="en-US" altLang="zh-CN" sz="1800" dirty="0" smtClean="0">
                <a:solidFill>
                  <a:srgbClr val="0000FF"/>
                </a:solidFill>
              </a:rPr>
              <a:t>global variables </a:t>
            </a:r>
            <a:r>
              <a:rPr lang="en-US" altLang="zh-CN" sz="1800" dirty="0" smtClean="0"/>
              <a:t>in C. The linker both assigns static objects to locations in the data segments and resolves references to these objects.</a:t>
            </a:r>
          </a:p>
          <a:p>
            <a:pPr lvl="1" algn="just"/>
            <a:r>
              <a:rPr lang="en-US" altLang="zh-CN" sz="1800" dirty="0" smtClean="0"/>
              <a:t>Dynamic data: allocated by the program as it executes, such as the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malloc</a:t>
            </a:r>
            <a:r>
              <a:rPr lang="en-US" altLang="zh-CN" sz="1800" dirty="0" smtClean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/>
              <a:t>library routine assigns dynamic memory space in </a:t>
            </a:r>
            <a:r>
              <a:rPr lang="en-US" altLang="zh-CN" sz="1800" dirty="0"/>
              <a:t>C </a:t>
            </a:r>
            <a:r>
              <a:rPr lang="en-US" altLang="zh-CN" sz="1800" dirty="0" smtClean="0"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3985" y="5429222"/>
            <a:ext cx="8381834" cy="106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sz="2000" kern="0" dirty="0" smtClean="0"/>
              <a:t>Stack segment: the maximum size of a program’s stack is not known in advance. OS expands the stack segment down toward the data segment as the program pushes values on to the stack.</a:t>
            </a:r>
            <a:endParaRPr lang="zh-CN" altLang="en-US" sz="2000" kern="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5400000">
            <a:off x="7901352" y="916866"/>
            <a:ext cx="2146742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§A.5 Memory Usage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9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1435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Memory is viewed as an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array of bytes</a:t>
            </a:r>
            <a:r>
              <a:rPr lang="en-US" altLang="zh-CN" sz="2400" dirty="0" smtClean="0">
                <a:ea typeface="宋体" panose="02010600030101010101" pitchFamily="2" charset="-122"/>
              </a:rPr>
              <a:t> with addresses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Byte Addressing</a:t>
            </a:r>
            <a:r>
              <a:rPr lang="en-US" altLang="zh-CN" sz="2000" dirty="0" smtClean="0">
                <a:ea typeface="宋体" panose="02010600030101010101" pitchFamily="2" charset="-122"/>
              </a:rPr>
              <a:t>: address points to a byte in memory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Words occupy 4 consecutive bytes in memory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MIPS instructions and integers occupy 4 bytes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Alignment: address is a multiple of size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Word address should be a multiple of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Least significant 2 bits of address should be 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err="1" smtClean="0">
                <a:ea typeface="宋体" panose="02010600030101010101" pitchFamily="2" charset="-122"/>
              </a:rPr>
              <a:t>Halfword</a:t>
            </a:r>
            <a:r>
              <a:rPr lang="en-US" altLang="zh-CN" sz="2000" dirty="0" smtClean="0">
                <a:ea typeface="宋体" panose="02010600030101010101" pitchFamily="2" charset="-122"/>
              </a:rPr>
              <a:t> address should be a multiple of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.ALIGN n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directive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Aligns the next data definition on a 2</a:t>
            </a:r>
            <a:r>
              <a:rPr lang="en-US" altLang="zh-CN" sz="2000" i="1" baseline="30000" dirty="0" smtClean="0">
                <a:ea typeface="宋体" panose="02010600030101010101" pitchFamily="2" charset="-122"/>
              </a:rPr>
              <a:t>n</a:t>
            </a:r>
            <a:r>
              <a:rPr lang="en-US" altLang="zh-CN" sz="2000" dirty="0" smtClean="0">
                <a:ea typeface="宋体" panose="02010600030101010101" pitchFamily="2" charset="-122"/>
              </a:rPr>
              <a:t> byte boundary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36842" y="8493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Memory Alignment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6677025" y="2716213"/>
            <a:ext cx="1984375" cy="2209800"/>
            <a:chOff x="4206" y="2087"/>
            <a:chExt cx="1250" cy="1392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392" y="2269"/>
              <a:ext cx="1064" cy="1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4210" y="3303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>
                <a:spcBef>
                  <a:spcPct val="4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>
                <a:spcBef>
                  <a:spcPct val="40000"/>
                </a:spcBef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4210" y="3131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>
                <a:spcBef>
                  <a:spcPct val="4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>
                <a:spcBef>
                  <a:spcPct val="40000"/>
                </a:spcBef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4210" y="2959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>
                <a:spcBef>
                  <a:spcPct val="4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>
                <a:spcBef>
                  <a:spcPct val="40000"/>
                </a:spcBef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4206" y="2787"/>
              <a:ext cx="1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defTabSz="904875"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>
                <a:spcBef>
                  <a:spcPct val="4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>
                <a:spcBef>
                  <a:spcPct val="40000"/>
                </a:spcBef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 rot="-5400000">
              <a:off x="4056" y="2449"/>
              <a:ext cx="46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>
                <a:spcBef>
                  <a:spcPct val="4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>
                <a:spcBef>
                  <a:spcPct val="40000"/>
                </a:spcBef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address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4392" y="2787"/>
              <a:ext cx="798" cy="1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>
                <a:spcBef>
                  <a:spcPct val="4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>
                <a:spcBef>
                  <a:spcPct val="40000"/>
                </a:spcBef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bg1"/>
                  </a:solidFill>
                  <a:ea typeface="宋体" panose="02010600030101010101" pitchFamily="2" charset="-122"/>
                </a:rPr>
                <a:t>not aligned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4392" y="2269"/>
              <a:ext cx="1064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>
                <a:spcBef>
                  <a:spcPct val="4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>
                <a:spcBef>
                  <a:spcPct val="40000"/>
                </a:spcBef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4392" y="2614"/>
              <a:ext cx="1064" cy="17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>
                <a:spcBef>
                  <a:spcPct val="4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>
                <a:spcBef>
                  <a:spcPct val="40000"/>
                </a:spcBef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aligned word</a:t>
              </a: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4392" y="2960"/>
              <a:ext cx="532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4924" y="3133"/>
              <a:ext cx="532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5190" y="2960"/>
              <a:ext cx="266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4392" y="3133"/>
              <a:ext cx="266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4658" y="3306"/>
              <a:ext cx="798" cy="1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>
                <a:spcBef>
                  <a:spcPct val="4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>
                <a:spcBef>
                  <a:spcPct val="40000"/>
                </a:spcBef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bg1"/>
                  </a:solidFill>
                  <a:ea typeface="宋体" panose="02010600030101010101" pitchFamily="2" charset="-122"/>
                </a:rPr>
                <a:t>not aligned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4404" y="2087"/>
              <a:ext cx="10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defTabSz="904875"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>
                <a:spcBef>
                  <a:spcPct val="4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>
                <a:spcBef>
                  <a:spcPct val="40000"/>
                </a:spcBef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452438" algn="l"/>
                  <a:tab pos="904875" algn="l"/>
                  <a:tab pos="135731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Memory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6674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204200" cy="4206875"/>
          </a:xfrm>
          <a:noFill/>
        </p:spPr>
        <p:txBody>
          <a:bodyPr lIns="0" rIns="0"/>
          <a:lstStyle/>
          <a:p>
            <a:pPr eaLnBrk="1" hangingPunct="1">
              <a:tabLst>
                <a:tab pos="6372225" algn="ctr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Assembler builds a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symbol table </a:t>
            </a:r>
            <a:r>
              <a:rPr lang="en-US" altLang="zh-CN" sz="2400" dirty="0" smtClean="0">
                <a:ea typeface="宋体" panose="02010600030101010101" pitchFamily="2" charset="-122"/>
              </a:rPr>
              <a:t>for labels (variables)</a:t>
            </a:r>
          </a:p>
          <a:p>
            <a:pPr lvl="1" eaLnBrk="1" hangingPunct="1">
              <a:tabLst>
                <a:tab pos="6372225" algn="ctr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Assembler computes the address of each label in data segment</a:t>
            </a:r>
          </a:p>
          <a:p>
            <a:pPr eaLnBrk="1" hangingPunct="1">
              <a:spcBef>
                <a:spcPct val="50000"/>
              </a:spcBef>
              <a:tabLst>
                <a:tab pos="6372225" algn="ctr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Example	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Symbol Table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.DATA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var1:  .BYTE   1, 2,'Z'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str1:  .ASCIIZ "My String\n"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var2:  .WORD   0x12345678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.ALIGN  3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var3:  .HALF   1000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033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Symbol Table</a:t>
            </a:r>
          </a:p>
        </p:txBody>
      </p:sp>
      <p:sp>
        <p:nvSpPr>
          <p:cNvPr id="550920" name="Text Box 8"/>
          <p:cNvSpPr txBox="1">
            <a:spLocks noChangeArrowheads="1"/>
          </p:cNvSpPr>
          <p:nvPr/>
        </p:nvSpPr>
        <p:spPr bwMode="auto">
          <a:xfrm>
            <a:off x="5494338" y="2727325"/>
            <a:ext cx="120967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</a:p>
          <a:p>
            <a:pPr algn="ctr" eaLnBrk="1" hangingPunct="1"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var1</a:t>
            </a:r>
          </a:p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</a:p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var2</a:t>
            </a:r>
          </a:p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var3</a:t>
            </a:r>
          </a:p>
        </p:txBody>
      </p:sp>
      <p:sp>
        <p:nvSpPr>
          <p:cNvPr id="550921" name="Text Box 9"/>
          <p:cNvSpPr txBox="1">
            <a:spLocks noChangeArrowheads="1"/>
          </p:cNvSpPr>
          <p:nvPr/>
        </p:nvSpPr>
        <p:spPr bwMode="auto">
          <a:xfrm>
            <a:off x="6704013" y="2727325"/>
            <a:ext cx="17272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</a:t>
            </a:r>
          </a:p>
          <a:p>
            <a:pPr algn="ctr" eaLnBrk="1" hangingPunct="1"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0x10010000</a:t>
            </a:r>
          </a:p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0x10010003</a:t>
            </a:r>
          </a:p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0x10010010</a:t>
            </a:r>
          </a:p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0x10010018</a:t>
            </a:r>
          </a:p>
        </p:txBody>
      </p:sp>
      <p:grpSp>
        <p:nvGrpSpPr>
          <p:cNvPr id="22534" name="Group 21"/>
          <p:cNvGrpSpPr>
            <a:grpSpLocks/>
          </p:cNvGrpSpPr>
          <p:nvPr/>
        </p:nvGrpSpPr>
        <p:grpSpPr bwMode="auto">
          <a:xfrm>
            <a:off x="5494338" y="2679700"/>
            <a:ext cx="3052762" cy="1990725"/>
            <a:chOff x="3461" y="1942"/>
            <a:chExt cx="1923" cy="1254"/>
          </a:xfrm>
        </p:grpSpPr>
        <p:sp>
          <p:nvSpPr>
            <p:cNvPr id="22584" name="Rectangle 11"/>
            <p:cNvSpPr>
              <a:spLocks noChangeArrowheads="1"/>
            </p:cNvSpPr>
            <p:nvPr/>
          </p:nvSpPr>
          <p:spPr bwMode="auto">
            <a:xfrm>
              <a:off x="3461" y="1942"/>
              <a:ext cx="1923" cy="1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85" name="Line 12"/>
            <p:cNvSpPr>
              <a:spLocks noChangeShapeType="1"/>
            </p:cNvSpPr>
            <p:nvPr/>
          </p:nvSpPr>
          <p:spPr bwMode="auto">
            <a:xfrm>
              <a:off x="4186" y="1942"/>
              <a:ext cx="0" cy="1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13"/>
            <p:cNvSpPr>
              <a:spLocks noChangeShapeType="1"/>
            </p:cNvSpPr>
            <p:nvPr/>
          </p:nvSpPr>
          <p:spPr bwMode="auto">
            <a:xfrm>
              <a:off x="3461" y="2210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769938" y="5099050"/>
            <a:ext cx="2535237" cy="576263"/>
            <a:chOff x="485" y="3212"/>
            <a:chExt cx="1597" cy="363"/>
          </a:xfrm>
        </p:grpSpPr>
        <p:grpSp>
          <p:nvGrpSpPr>
            <p:cNvPr id="22576" name="Group 77"/>
            <p:cNvGrpSpPr>
              <a:grpSpLocks/>
            </p:cNvGrpSpPr>
            <p:nvPr/>
          </p:nvGrpSpPr>
          <p:grpSpPr bwMode="auto">
            <a:xfrm>
              <a:off x="1211" y="3212"/>
              <a:ext cx="326" cy="182"/>
              <a:chOff x="1211" y="3212"/>
              <a:chExt cx="326" cy="182"/>
            </a:xfrm>
          </p:grpSpPr>
          <p:sp>
            <p:nvSpPr>
              <p:cNvPr id="22582" name="Text Box 59"/>
              <p:cNvSpPr txBox="1">
                <a:spLocks noChangeArrowheads="1"/>
              </p:cNvSpPr>
              <p:nvPr/>
            </p:nvSpPr>
            <p:spPr bwMode="auto">
              <a:xfrm>
                <a:off x="1211" y="3212"/>
                <a:ext cx="218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var1</a:t>
                </a:r>
              </a:p>
            </p:txBody>
          </p:sp>
          <p:sp>
            <p:nvSpPr>
              <p:cNvPr id="22583" name="Freeform 69"/>
              <p:cNvSpPr>
                <a:spLocks/>
              </p:cNvSpPr>
              <p:nvPr/>
            </p:nvSpPr>
            <p:spPr bwMode="auto">
              <a:xfrm>
                <a:off x="1465" y="3285"/>
                <a:ext cx="72" cy="109"/>
              </a:xfrm>
              <a:custGeom>
                <a:avLst/>
                <a:gdLst>
                  <a:gd name="T0" fmla="*/ 0 w 72"/>
                  <a:gd name="T1" fmla="*/ 0 h 73"/>
                  <a:gd name="T2" fmla="*/ 72 w 72"/>
                  <a:gd name="T3" fmla="*/ 0 h 73"/>
                  <a:gd name="T4" fmla="*/ 72 w 72"/>
                  <a:gd name="T5" fmla="*/ 4023 h 73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3"/>
                  <a:gd name="T11" fmla="*/ 72 w 72"/>
                  <a:gd name="T12" fmla="*/ 73 h 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3">
                    <a:moveTo>
                      <a:pt x="0" y="0"/>
                    </a:moveTo>
                    <a:lnTo>
                      <a:pt x="72" y="0"/>
                    </a:lnTo>
                    <a:lnTo>
                      <a:pt x="72" y="73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77" name="Group 86"/>
            <p:cNvGrpSpPr>
              <a:grpSpLocks/>
            </p:cNvGrpSpPr>
            <p:nvPr/>
          </p:nvGrpSpPr>
          <p:grpSpPr bwMode="auto">
            <a:xfrm>
              <a:off x="485" y="3394"/>
              <a:ext cx="1597" cy="181"/>
              <a:chOff x="485" y="3394"/>
              <a:chExt cx="1597" cy="181"/>
            </a:xfrm>
          </p:grpSpPr>
          <p:sp>
            <p:nvSpPr>
              <p:cNvPr id="22578" name="Text Box 15"/>
              <p:cNvSpPr txBox="1">
                <a:spLocks noChangeArrowheads="1"/>
              </p:cNvSpPr>
              <p:nvPr/>
            </p:nvSpPr>
            <p:spPr bwMode="auto">
              <a:xfrm>
                <a:off x="1429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2579" name="Text Box 16"/>
              <p:cNvSpPr txBox="1">
                <a:spLocks noChangeArrowheads="1"/>
              </p:cNvSpPr>
              <p:nvPr/>
            </p:nvSpPr>
            <p:spPr bwMode="auto">
              <a:xfrm>
                <a:off x="1646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2580" name="Text Box 17"/>
              <p:cNvSpPr txBox="1">
                <a:spLocks noChangeArrowheads="1"/>
              </p:cNvSpPr>
              <p:nvPr/>
            </p:nvSpPr>
            <p:spPr bwMode="auto">
              <a:xfrm>
                <a:off x="1864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'Z'</a:t>
                </a:r>
              </a:p>
            </p:txBody>
          </p:sp>
          <p:sp>
            <p:nvSpPr>
              <p:cNvPr id="22581" name="Text Box 22"/>
              <p:cNvSpPr txBox="1">
                <a:spLocks noChangeArrowheads="1"/>
              </p:cNvSpPr>
              <p:nvPr/>
            </p:nvSpPr>
            <p:spPr bwMode="auto">
              <a:xfrm>
                <a:off x="485" y="3394"/>
                <a:ext cx="90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0x10010000</a:t>
                </a:r>
              </a:p>
            </p:txBody>
          </p:sp>
        </p:grp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3303588" y="4984750"/>
            <a:ext cx="3803650" cy="690563"/>
            <a:chOff x="2081" y="3140"/>
            <a:chExt cx="2396" cy="435"/>
          </a:xfrm>
        </p:grpSpPr>
        <p:grpSp>
          <p:nvGrpSpPr>
            <p:cNvPr id="22561" name="Group 67"/>
            <p:cNvGrpSpPr>
              <a:grpSpLocks/>
            </p:cNvGrpSpPr>
            <p:nvPr/>
          </p:nvGrpSpPr>
          <p:grpSpPr bwMode="auto">
            <a:xfrm>
              <a:off x="2081" y="3140"/>
              <a:ext cx="218" cy="254"/>
              <a:chOff x="2081" y="3285"/>
              <a:chExt cx="218" cy="254"/>
            </a:xfrm>
          </p:grpSpPr>
          <p:sp>
            <p:nvSpPr>
              <p:cNvPr id="22574" name="Text Box 60"/>
              <p:cNvSpPr txBox="1">
                <a:spLocks noChangeArrowheads="1"/>
              </p:cNvSpPr>
              <p:nvPr/>
            </p:nvSpPr>
            <p:spPr bwMode="auto">
              <a:xfrm>
                <a:off x="2081" y="3285"/>
                <a:ext cx="218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str1</a:t>
                </a:r>
              </a:p>
            </p:txBody>
          </p:sp>
          <p:sp>
            <p:nvSpPr>
              <p:cNvPr id="22575" name="Line 63"/>
              <p:cNvSpPr>
                <a:spLocks noChangeShapeType="1"/>
              </p:cNvSpPr>
              <p:nvPr/>
            </p:nvSpPr>
            <p:spPr bwMode="auto">
              <a:xfrm>
                <a:off x="2191" y="3431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62" name="Group 89"/>
            <p:cNvGrpSpPr>
              <a:grpSpLocks/>
            </p:cNvGrpSpPr>
            <p:nvPr/>
          </p:nvGrpSpPr>
          <p:grpSpPr bwMode="auto">
            <a:xfrm>
              <a:off x="2082" y="3394"/>
              <a:ext cx="2395" cy="181"/>
              <a:chOff x="2082" y="3394"/>
              <a:chExt cx="2395" cy="181"/>
            </a:xfrm>
          </p:grpSpPr>
          <p:sp>
            <p:nvSpPr>
              <p:cNvPr id="22563" name="Text Box 26"/>
              <p:cNvSpPr txBox="1">
                <a:spLocks noChangeArrowheads="1"/>
              </p:cNvSpPr>
              <p:nvPr/>
            </p:nvSpPr>
            <p:spPr bwMode="auto">
              <a:xfrm>
                <a:off x="2082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'M'</a:t>
                </a:r>
              </a:p>
            </p:txBody>
          </p:sp>
          <p:sp>
            <p:nvSpPr>
              <p:cNvPr id="22564" name="Text Box 27"/>
              <p:cNvSpPr txBox="1">
                <a:spLocks noChangeArrowheads="1"/>
              </p:cNvSpPr>
              <p:nvPr/>
            </p:nvSpPr>
            <p:spPr bwMode="auto">
              <a:xfrm>
                <a:off x="2299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'y'</a:t>
                </a:r>
              </a:p>
            </p:txBody>
          </p:sp>
          <p:sp>
            <p:nvSpPr>
              <p:cNvPr id="22565" name="Text Box 28"/>
              <p:cNvSpPr txBox="1">
                <a:spLocks noChangeArrowheads="1"/>
              </p:cNvSpPr>
              <p:nvPr/>
            </p:nvSpPr>
            <p:spPr bwMode="auto">
              <a:xfrm>
                <a:off x="2516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'  '</a:t>
                </a:r>
              </a:p>
            </p:txBody>
          </p:sp>
          <p:sp>
            <p:nvSpPr>
              <p:cNvPr id="22566" name="Text Box 29"/>
              <p:cNvSpPr txBox="1">
                <a:spLocks noChangeArrowheads="1"/>
              </p:cNvSpPr>
              <p:nvPr/>
            </p:nvSpPr>
            <p:spPr bwMode="auto">
              <a:xfrm>
                <a:off x="2734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'S'</a:t>
                </a:r>
              </a:p>
            </p:txBody>
          </p:sp>
          <p:sp>
            <p:nvSpPr>
              <p:cNvPr id="22567" name="Text Box 30"/>
              <p:cNvSpPr txBox="1">
                <a:spLocks noChangeArrowheads="1"/>
              </p:cNvSpPr>
              <p:nvPr/>
            </p:nvSpPr>
            <p:spPr bwMode="auto">
              <a:xfrm>
                <a:off x="2952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't'</a:t>
                </a:r>
              </a:p>
            </p:txBody>
          </p:sp>
          <p:sp>
            <p:nvSpPr>
              <p:cNvPr id="22568" name="Text Box 31"/>
              <p:cNvSpPr txBox="1">
                <a:spLocks noChangeArrowheads="1"/>
              </p:cNvSpPr>
              <p:nvPr/>
            </p:nvSpPr>
            <p:spPr bwMode="auto">
              <a:xfrm>
                <a:off x="3170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'r'</a:t>
                </a:r>
              </a:p>
            </p:txBody>
          </p:sp>
          <p:sp>
            <p:nvSpPr>
              <p:cNvPr id="22569" name="Text Box 32"/>
              <p:cNvSpPr txBox="1">
                <a:spLocks noChangeArrowheads="1"/>
              </p:cNvSpPr>
              <p:nvPr/>
            </p:nvSpPr>
            <p:spPr bwMode="auto">
              <a:xfrm>
                <a:off x="3388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'i'</a:t>
                </a:r>
              </a:p>
            </p:txBody>
          </p:sp>
          <p:sp>
            <p:nvSpPr>
              <p:cNvPr id="22570" name="Text Box 33"/>
              <p:cNvSpPr txBox="1">
                <a:spLocks noChangeArrowheads="1"/>
              </p:cNvSpPr>
              <p:nvPr/>
            </p:nvSpPr>
            <p:spPr bwMode="auto">
              <a:xfrm>
                <a:off x="3606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'n'</a:t>
                </a:r>
              </a:p>
            </p:txBody>
          </p:sp>
          <p:sp>
            <p:nvSpPr>
              <p:cNvPr id="22571" name="Text Box 36"/>
              <p:cNvSpPr txBox="1">
                <a:spLocks noChangeArrowheads="1"/>
              </p:cNvSpPr>
              <p:nvPr/>
            </p:nvSpPr>
            <p:spPr bwMode="auto">
              <a:xfrm>
                <a:off x="3823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'g'</a:t>
                </a:r>
              </a:p>
            </p:txBody>
          </p:sp>
          <p:sp>
            <p:nvSpPr>
              <p:cNvPr id="22572" name="Text Box 37"/>
              <p:cNvSpPr txBox="1">
                <a:spLocks noChangeArrowheads="1"/>
              </p:cNvSpPr>
              <p:nvPr/>
            </p:nvSpPr>
            <p:spPr bwMode="auto">
              <a:xfrm>
                <a:off x="4040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'\n'</a:t>
                </a:r>
              </a:p>
            </p:txBody>
          </p:sp>
          <p:sp>
            <p:nvSpPr>
              <p:cNvPr id="22573" name="Text Box 56"/>
              <p:cNvSpPr txBox="1">
                <a:spLocks noChangeArrowheads="1"/>
              </p:cNvSpPr>
              <p:nvPr/>
            </p:nvSpPr>
            <p:spPr bwMode="auto">
              <a:xfrm>
                <a:off x="4259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769938" y="5675313"/>
            <a:ext cx="2881312" cy="576262"/>
            <a:chOff x="485" y="3575"/>
            <a:chExt cx="1815" cy="363"/>
          </a:xfrm>
        </p:grpSpPr>
        <p:sp>
          <p:nvSpPr>
            <p:cNvPr id="22556" name="Text Box 19"/>
            <p:cNvSpPr txBox="1">
              <a:spLocks noChangeArrowheads="1"/>
            </p:cNvSpPr>
            <p:nvPr/>
          </p:nvSpPr>
          <p:spPr bwMode="auto">
            <a:xfrm>
              <a:off x="1429" y="3575"/>
              <a:ext cx="871" cy="18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0x12345678</a:t>
              </a:r>
            </a:p>
          </p:txBody>
        </p:sp>
        <p:sp>
          <p:nvSpPr>
            <p:cNvPr id="22557" name="Text Box 41"/>
            <p:cNvSpPr txBox="1">
              <a:spLocks noChangeArrowheads="1"/>
            </p:cNvSpPr>
            <p:nvPr/>
          </p:nvSpPr>
          <p:spPr bwMode="auto">
            <a:xfrm>
              <a:off x="485" y="3576"/>
              <a:ext cx="90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0x10010010</a:t>
              </a:r>
            </a:p>
          </p:txBody>
        </p:sp>
        <p:grpSp>
          <p:nvGrpSpPr>
            <p:cNvPr id="22558" name="Group 84"/>
            <p:cNvGrpSpPr>
              <a:grpSpLocks/>
            </p:cNvGrpSpPr>
            <p:nvPr/>
          </p:nvGrpSpPr>
          <p:grpSpPr bwMode="auto">
            <a:xfrm>
              <a:off x="703" y="3757"/>
              <a:ext cx="834" cy="181"/>
              <a:chOff x="703" y="3757"/>
              <a:chExt cx="834" cy="181"/>
            </a:xfrm>
          </p:grpSpPr>
          <p:sp>
            <p:nvSpPr>
              <p:cNvPr id="22559" name="Text Box 61"/>
              <p:cNvSpPr txBox="1">
                <a:spLocks noChangeArrowheads="1"/>
              </p:cNvSpPr>
              <p:nvPr/>
            </p:nvSpPr>
            <p:spPr bwMode="auto">
              <a:xfrm>
                <a:off x="703" y="3793"/>
                <a:ext cx="7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var2 (aligned)</a:t>
                </a:r>
              </a:p>
            </p:txBody>
          </p:sp>
          <p:sp>
            <p:nvSpPr>
              <p:cNvPr id="22560" name="Freeform 72"/>
              <p:cNvSpPr>
                <a:spLocks/>
              </p:cNvSpPr>
              <p:nvPr/>
            </p:nvSpPr>
            <p:spPr bwMode="auto">
              <a:xfrm flipV="1">
                <a:off x="1465" y="3757"/>
                <a:ext cx="72" cy="109"/>
              </a:xfrm>
              <a:custGeom>
                <a:avLst/>
                <a:gdLst>
                  <a:gd name="T0" fmla="*/ 0 w 72"/>
                  <a:gd name="T1" fmla="*/ 0 h 73"/>
                  <a:gd name="T2" fmla="*/ 72 w 72"/>
                  <a:gd name="T3" fmla="*/ 0 h 73"/>
                  <a:gd name="T4" fmla="*/ 72 w 72"/>
                  <a:gd name="T5" fmla="*/ 4023 h 73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3"/>
                  <a:gd name="T11" fmla="*/ 72 w 72"/>
                  <a:gd name="T12" fmla="*/ 73 h 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3">
                    <a:moveTo>
                      <a:pt x="0" y="0"/>
                    </a:moveTo>
                    <a:lnTo>
                      <a:pt x="72" y="0"/>
                    </a:lnTo>
                    <a:lnTo>
                      <a:pt x="72" y="73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5032375" y="5675313"/>
            <a:ext cx="2708275" cy="576262"/>
            <a:chOff x="3170" y="3575"/>
            <a:chExt cx="1706" cy="363"/>
          </a:xfrm>
        </p:grpSpPr>
        <p:sp>
          <p:nvSpPr>
            <p:cNvPr id="22553" name="Text Box 57"/>
            <p:cNvSpPr txBox="1">
              <a:spLocks noChangeArrowheads="1"/>
            </p:cNvSpPr>
            <p:nvPr/>
          </p:nvSpPr>
          <p:spPr bwMode="auto">
            <a:xfrm>
              <a:off x="3170" y="3575"/>
              <a:ext cx="436" cy="18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22554" name="Text Box 73"/>
            <p:cNvSpPr txBox="1">
              <a:spLocks noChangeArrowheads="1"/>
            </p:cNvSpPr>
            <p:nvPr/>
          </p:nvSpPr>
          <p:spPr bwMode="auto">
            <a:xfrm>
              <a:off x="3352" y="3793"/>
              <a:ext cx="15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ea typeface="宋体" panose="02010600030101010101" pitchFamily="2" charset="-122"/>
                </a:rPr>
                <a:t>var3 (address is multiple of 8)</a:t>
              </a:r>
            </a:p>
          </p:txBody>
        </p:sp>
        <p:sp>
          <p:nvSpPr>
            <p:cNvPr id="22555" name="Freeform 74"/>
            <p:cNvSpPr>
              <a:spLocks/>
            </p:cNvSpPr>
            <p:nvPr/>
          </p:nvSpPr>
          <p:spPr bwMode="auto">
            <a:xfrm flipH="1" flipV="1">
              <a:off x="3243" y="3757"/>
              <a:ext cx="72" cy="109"/>
            </a:xfrm>
            <a:custGeom>
              <a:avLst/>
              <a:gdLst>
                <a:gd name="T0" fmla="*/ 0 w 72"/>
                <a:gd name="T1" fmla="*/ 0 h 73"/>
                <a:gd name="T2" fmla="*/ 72 w 72"/>
                <a:gd name="T3" fmla="*/ 0 h 73"/>
                <a:gd name="T4" fmla="*/ 72 w 72"/>
                <a:gd name="T5" fmla="*/ 4023 h 73"/>
                <a:gd name="T6" fmla="*/ 0 60000 65536"/>
                <a:gd name="T7" fmla="*/ 0 60000 65536"/>
                <a:gd name="T8" fmla="*/ 0 60000 65536"/>
                <a:gd name="T9" fmla="*/ 0 w 72"/>
                <a:gd name="T10" fmla="*/ 0 h 73"/>
                <a:gd name="T11" fmla="*/ 72 w 72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3">
                  <a:moveTo>
                    <a:pt x="0" y="0"/>
                  </a:moveTo>
                  <a:lnTo>
                    <a:pt x="72" y="0"/>
                  </a:lnTo>
                  <a:lnTo>
                    <a:pt x="72" y="73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7107238" y="5387975"/>
            <a:ext cx="1497012" cy="287338"/>
            <a:chOff x="4477" y="3394"/>
            <a:chExt cx="943" cy="181"/>
          </a:xfrm>
        </p:grpSpPr>
        <p:sp>
          <p:nvSpPr>
            <p:cNvPr id="22548" name="Text Box 70"/>
            <p:cNvSpPr txBox="1">
              <a:spLocks noChangeArrowheads="1"/>
            </p:cNvSpPr>
            <p:nvPr/>
          </p:nvSpPr>
          <p:spPr bwMode="auto">
            <a:xfrm>
              <a:off x="4477" y="3394"/>
              <a:ext cx="218" cy="18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549" name="Text Box 71"/>
            <p:cNvSpPr txBox="1">
              <a:spLocks noChangeArrowheads="1"/>
            </p:cNvSpPr>
            <p:nvPr/>
          </p:nvSpPr>
          <p:spPr bwMode="auto">
            <a:xfrm>
              <a:off x="4695" y="3394"/>
              <a:ext cx="218" cy="18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</a:p>
          </p:txBody>
        </p:sp>
        <p:grpSp>
          <p:nvGrpSpPr>
            <p:cNvPr id="22550" name="Group 83"/>
            <p:cNvGrpSpPr>
              <a:grpSpLocks/>
            </p:cNvGrpSpPr>
            <p:nvPr/>
          </p:nvGrpSpPr>
          <p:grpSpPr bwMode="auto">
            <a:xfrm>
              <a:off x="4477" y="3394"/>
              <a:ext cx="943" cy="181"/>
              <a:chOff x="4477" y="3394"/>
              <a:chExt cx="943" cy="181"/>
            </a:xfrm>
          </p:grpSpPr>
          <p:sp>
            <p:nvSpPr>
              <p:cNvPr id="22551" name="Text Box 80"/>
              <p:cNvSpPr txBox="1">
                <a:spLocks noChangeArrowheads="1"/>
              </p:cNvSpPr>
              <p:nvPr/>
            </p:nvSpPr>
            <p:spPr bwMode="auto">
              <a:xfrm>
                <a:off x="4948" y="3394"/>
                <a:ext cx="4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Unused</a:t>
                </a:r>
              </a:p>
            </p:txBody>
          </p:sp>
          <p:sp>
            <p:nvSpPr>
              <p:cNvPr id="22552" name="Rectangle 82"/>
              <p:cNvSpPr>
                <a:spLocks noChangeArrowheads="1"/>
              </p:cNvSpPr>
              <p:nvPr/>
            </p:nvSpPr>
            <p:spPr bwMode="auto">
              <a:xfrm>
                <a:off x="4477" y="3394"/>
                <a:ext cx="435" cy="18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" name="Group 104"/>
          <p:cNvGrpSpPr>
            <a:grpSpLocks/>
          </p:cNvGrpSpPr>
          <p:nvPr/>
        </p:nvGrpSpPr>
        <p:grpSpPr bwMode="auto">
          <a:xfrm>
            <a:off x="3649663" y="5675313"/>
            <a:ext cx="1384300" cy="576262"/>
            <a:chOff x="2299" y="3575"/>
            <a:chExt cx="872" cy="363"/>
          </a:xfrm>
        </p:grpSpPr>
        <p:grpSp>
          <p:nvGrpSpPr>
            <p:cNvPr id="22541" name="Group 97"/>
            <p:cNvGrpSpPr>
              <a:grpSpLocks/>
            </p:cNvGrpSpPr>
            <p:nvPr/>
          </p:nvGrpSpPr>
          <p:grpSpPr bwMode="auto">
            <a:xfrm>
              <a:off x="2299" y="3575"/>
              <a:ext cx="872" cy="181"/>
              <a:chOff x="2734" y="3575"/>
              <a:chExt cx="872" cy="181"/>
            </a:xfrm>
          </p:grpSpPr>
          <p:sp>
            <p:nvSpPr>
              <p:cNvPr id="22544" name="Text Box 42"/>
              <p:cNvSpPr txBox="1">
                <a:spLocks noChangeArrowheads="1"/>
              </p:cNvSpPr>
              <p:nvPr/>
            </p:nvSpPr>
            <p:spPr bwMode="auto">
              <a:xfrm>
                <a:off x="3170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2545" name="Text Box 43"/>
              <p:cNvSpPr txBox="1">
                <a:spLocks noChangeArrowheads="1"/>
              </p:cNvSpPr>
              <p:nvPr/>
            </p:nvSpPr>
            <p:spPr bwMode="auto">
              <a:xfrm>
                <a:off x="3388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2546" name="Text Box 54"/>
              <p:cNvSpPr txBox="1">
                <a:spLocks noChangeArrowheads="1"/>
              </p:cNvSpPr>
              <p:nvPr/>
            </p:nvSpPr>
            <p:spPr bwMode="auto">
              <a:xfrm>
                <a:off x="2734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2547" name="Text Box 55"/>
              <p:cNvSpPr txBox="1">
                <a:spLocks noChangeArrowheads="1"/>
              </p:cNvSpPr>
              <p:nvPr/>
            </p:nvSpPr>
            <p:spPr bwMode="auto">
              <a:xfrm>
                <a:off x="2952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2542" name="Text Box 102"/>
            <p:cNvSpPr txBox="1">
              <a:spLocks noChangeArrowheads="1"/>
            </p:cNvSpPr>
            <p:nvPr/>
          </p:nvSpPr>
          <p:spPr bwMode="auto">
            <a:xfrm>
              <a:off x="2481" y="3793"/>
              <a:ext cx="50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ea typeface="宋体" panose="02010600030101010101" pitchFamily="2" charset="-122"/>
                </a:rPr>
                <a:t>Unused</a:t>
              </a:r>
            </a:p>
          </p:txBody>
        </p:sp>
        <p:sp>
          <p:nvSpPr>
            <p:cNvPr id="22543" name="Rectangle 103"/>
            <p:cNvSpPr>
              <a:spLocks noChangeArrowheads="1"/>
            </p:cNvSpPr>
            <p:nvPr/>
          </p:nvSpPr>
          <p:spPr bwMode="auto">
            <a:xfrm>
              <a:off x="2299" y="3575"/>
              <a:ext cx="871" cy="1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0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0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0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0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0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0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0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0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197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Processors can order bytes within a word in two ways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Little Endian Byte Ordering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Memory address = Address of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least significant  byte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Example: Intel IA-32, Alpha</a:t>
            </a: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Big Endian Byte Ordering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Memory address = Address of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most significant byte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Example: SPARC, PA-RISC</a:t>
            </a:r>
          </a:p>
          <a:p>
            <a:pPr lvl="1" eaLnBrk="1" hangingPunct="1">
              <a:spcBef>
                <a:spcPct val="30000"/>
              </a:spcBef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MIPS can operate with both byte orderings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30415" y="97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Byte Ordering and Endianness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000125" y="4953000"/>
            <a:ext cx="7258050" cy="838200"/>
            <a:chOff x="884" y="3229"/>
            <a:chExt cx="4572" cy="528"/>
          </a:xfrm>
        </p:grpSpPr>
        <p:grpSp>
          <p:nvGrpSpPr>
            <p:cNvPr id="23582" name="Group 5"/>
            <p:cNvGrpSpPr>
              <a:grpSpLocks/>
            </p:cNvGrpSpPr>
            <p:nvPr/>
          </p:nvGrpSpPr>
          <p:grpSpPr bwMode="auto">
            <a:xfrm>
              <a:off x="884" y="3249"/>
              <a:ext cx="1706" cy="508"/>
              <a:chOff x="993" y="3249"/>
              <a:chExt cx="1706" cy="508"/>
            </a:xfrm>
          </p:grpSpPr>
          <p:grpSp>
            <p:nvGrpSpPr>
              <p:cNvPr id="23599" name="Group 6"/>
              <p:cNvGrpSpPr>
                <a:grpSpLocks/>
              </p:cNvGrpSpPr>
              <p:nvPr/>
            </p:nvGrpSpPr>
            <p:grpSpPr bwMode="auto">
              <a:xfrm>
                <a:off x="993" y="3394"/>
                <a:ext cx="1701" cy="181"/>
                <a:chOff x="853" y="3385"/>
                <a:chExt cx="1701" cy="173"/>
              </a:xfrm>
            </p:grpSpPr>
            <p:sp>
              <p:nvSpPr>
                <p:cNvPr id="2360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129" y="3385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Byte 0</a:t>
                  </a:r>
                </a:p>
              </p:txBody>
            </p:sp>
            <p:sp>
              <p:nvSpPr>
                <p:cNvPr id="2360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Byte 1</a:t>
                  </a:r>
                </a:p>
              </p:txBody>
            </p:sp>
            <p:sp>
              <p:nvSpPr>
                <p:cNvPr id="2360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Byte 2</a:t>
                  </a:r>
                </a:p>
              </p:txBody>
            </p:sp>
            <p:sp>
              <p:nvSpPr>
                <p:cNvPr id="2360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Byte 3</a:t>
                  </a:r>
                </a:p>
              </p:txBody>
            </p:sp>
          </p:grpSp>
          <p:sp>
            <p:nvSpPr>
              <p:cNvPr id="23600" name="Text Box 11"/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32-bit Register</a:t>
                </a:r>
              </a:p>
            </p:txBody>
          </p:sp>
          <p:sp>
            <p:nvSpPr>
              <p:cNvPr id="23601" name="Text Box 12"/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MSB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  <p:sp>
            <p:nvSpPr>
              <p:cNvPr id="23602" name="Text Box 13"/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LSB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83" name="Group 14"/>
            <p:cNvGrpSpPr>
              <a:grpSpLocks/>
            </p:cNvGrpSpPr>
            <p:nvPr/>
          </p:nvGrpSpPr>
          <p:grpSpPr bwMode="auto">
            <a:xfrm>
              <a:off x="3170" y="3229"/>
              <a:ext cx="2286" cy="528"/>
              <a:chOff x="3243" y="3229"/>
              <a:chExt cx="2286" cy="528"/>
            </a:xfrm>
          </p:grpSpPr>
          <p:sp>
            <p:nvSpPr>
              <p:cNvPr id="23585" name="Text Box 15"/>
              <p:cNvSpPr txBox="1">
                <a:spLocks noChangeArrowheads="1"/>
              </p:cNvSpPr>
              <p:nvPr/>
            </p:nvSpPr>
            <p:spPr bwMode="auto">
              <a:xfrm>
                <a:off x="331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. . .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  <p:sp>
            <p:nvSpPr>
              <p:cNvPr id="23586" name="Text Box 16"/>
              <p:cNvSpPr txBox="1">
                <a:spLocks noChangeArrowheads="1"/>
              </p:cNvSpPr>
              <p:nvPr/>
            </p:nvSpPr>
            <p:spPr bwMode="auto">
              <a:xfrm>
                <a:off x="527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. . .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  <p:sp>
            <p:nvSpPr>
              <p:cNvPr id="23587" name="Text Box 17"/>
              <p:cNvSpPr txBox="1">
                <a:spLocks noChangeArrowheads="1"/>
              </p:cNvSpPr>
              <p:nvPr/>
            </p:nvSpPr>
            <p:spPr bwMode="auto">
              <a:xfrm>
                <a:off x="4850" y="3394"/>
                <a:ext cx="425" cy="181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Byte 0</a:t>
                </a:r>
              </a:p>
            </p:txBody>
          </p:sp>
          <p:sp>
            <p:nvSpPr>
              <p:cNvPr id="23588" name="Text Box 18"/>
              <p:cNvSpPr txBox="1">
                <a:spLocks noChangeArrowheads="1"/>
              </p:cNvSpPr>
              <p:nvPr/>
            </p:nvSpPr>
            <p:spPr bwMode="auto">
              <a:xfrm>
                <a:off x="4425" y="3394"/>
                <a:ext cx="425" cy="18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Byte 1</a:t>
                </a:r>
              </a:p>
            </p:txBody>
          </p:sp>
          <p:sp>
            <p:nvSpPr>
              <p:cNvPr id="23589" name="Text Box 19"/>
              <p:cNvSpPr txBox="1">
                <a:spLocks noChangeArrowheads="1"/>
              </p:cNvSpPr>
              <p:nvPr/>
            </p:nvSpPr>
            <p:spPr bwMode="auto">
              <a:xfrm>
                <a:off x="4000" y="3394"/>
                <a:ext cx="425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Byte 2</a:t>
                </a:r>
              </a:p>
            </p:txBody>
          </p:sp>
          <p:sp>
            <p:nvSpPr>
              <p:cNvPr id="23590" name="Text Box 20"/>
              <p:cNvSpPr txBox="1">
                <a:spLocks noChangeArrowheads="1"/>
              </p:cNvSpPr>
              <p:nvPr/>
            </p:nvSpPr>
            <p:spPr bwMode="auto">
              <a:xfrm>
                <a:off x="3574" y="3394"/>
                <a:ext cx="426" cy="181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Byte 3</a:t>
                </a:r>
              </a:p>
            </p:txBody>
          </p:sp>
          <p:sp>
            <p:nvSpPr>
              <p:cNvPr id="23591" name="Text Box 21"/>
              <p:cNvSpPr txBox="1">
                <a:spLocks noChangeArrowheads="1"/>
              </p:cNvSpPr>
              <p:nvPr/>
            </p:nvSpPr>
            <p:spPr bwMode="auto">
              <a:xfrm>
                <a:off x="3574" y="3229"/>
                <a:ext cx="42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a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  <p:sp>
            <p:nvSpPr>
              <p:cNvPr id="23592" name="Text Box 22"/>
              <p:cNvSpPr txBox="1">
                <a:spLocks noChangeArrowheads="1"/>
              </p:cNvSpPr>
              <p:nvPr/>
            </p:nvSpPr>
            <p:spPr bwMode="auto">
              <a:xfrm>
                <a:off x="485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a+3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  <p:sp>
            <p:nvSpPr>
              <p:cNvPr id="23593" name="Text Box 23"/>
              <p:cNvSpPr txBox="1">
                <a:spLocks noChangeArrowheads="1"/>
              </p:cNvSpPr>
              <p:nvPr/>
            </p:nvSpPr>
            <p:spPr bwMode="auto">
              <a:xfrm>
                <a:off x="442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a+2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  <p:sp>
            <p:nvSpPr>
              <p:cNvPr id="23594" name="Text Box 24"/>
              <p:cNvSpPr txBox="1">
                <a:spLocks noChangeArrowheads="1"/>
              </p:cNvSpPr>
              <p:nvPr/>
            </p:nvSpPr>
            <p:spPr bwMode="auto">
              <a:xfrm>
                <a:off x="3984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a+1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  <p:sp>
            <p:nvSpPr>
              <p:cNvPr id="23595" name="Line 25"/>
              <p:cNvSpPr>
                <a:spLocks noChangeShapeType="1"/>
              </p:cNvSpPr>
              <p:nvPr/>
            </p:nvSpPr>
            <p:spPr bwMode="auto">
              <a:xfrm>
                <a:off x="3315" y="3394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Line 26"/>
              <p:cNvSpPr>
                <a:spLocks noChangeShapeType="1"/>
              </p:cNvSpPr>
              <p:nvPr/>
            </p:nvSpPr>
            <p:spPr bwMode="auto">
              <a:xfrm>
                <a:off x="3315" y="3575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Text Box 27"/>
              <p:cNvSpPr txBox="1">
                <a:spLocks noChangeArrowheads="1"/>
              </p:cNvSpPr>
              <p:nvPr/>
            </p:nvSpPr>
            <p:spPr bwMode="auto">
              <a:xfrm>
                <a:off x="4041" y="3584"/>
                <a:ext cx="76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Memory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  <p:sp>
            <p:nvSpPr>
              <p:cNvPr id="23598" name="Text Box 28"/>
              <p:cNvSpPr txBox="1">
                <a:spLocks noChangeArrowheads="1"/>
              </p:cNvSpPr>
              <p:nvPr/>
            </p:nvSpPr>
            <p:spPr bwMode="auto">
              <a:xfrm>
                <a:off x="3243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address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84" name="AutoShape 29"/>
            <p:cNvSpPr>
              <a:spLocks noChangeArrowheads="1"/>
            </p:cNvSpPr>
            <p:nvPr/>
          </p:nvSpPr>
          <p:spPr bwMode="auto">
            <a:xfrm>
              <a:off x="2735" y="3394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1000125" y="2820988"/>
            <a:ext cx="7258050" cy="838200"/>
            <a:chOff x="630" y="1797"/>
            <a:chExt cx="4572" cy="528"/>
          </a:xfrm>
        </p:grpSpPr>
        <p:sp>
          <p:nvSpPr>
            <p:cNvPr id="23558" name="Text Box 31"/>
            <p:cNvSpPr txBox="1">
              <a:spLocks noChangeArrowheads="1"/>
            </p:cNvSpPr>
            <p:nvPr/>
          </p:nvSpPr>
          <p:spPr bwMode="auto">
            <a:xfrm>
              <a:off x="4513" y="1962"/>
              <a:ext cx="426" cy="18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Byte 3</a:t>
              </a:r>
            </a:p>
          </p:txBody>
        </p:sp>
        <p:grpSp>
          <p:nvGrpSpPr>
            <p:cNvPr id="23559" name="Group 32"/>
            <p:cNvGrpSpPr>
              <a:grpSpLocks/>
            </p:cNvGrpSpPr>
            <p:nvPr/>
          </p:nvGrpSpPr>
          <p:grpSpPr bwMode="auto">
            <a:xfrm>
              <a:off x="630" y="1817"/>
              <a:ext cx="1706" cy="508"/>
              <a:chOff x="993" y="3249"/>
              <a:chExt cx="1706" cy="508"/>
            </a:xfrm>
          </p:grpSpPr>
          <p:grpSp>
            <p:nvGrpSpPr>
              <p:cNvPr id="23574" name="Group 33"/>
              <p:cNvGrpSpPr>
                <a:grpSpLocks/>
              </p:cNvGrpSpPr>
              <p:nvPr/>
            </p:nvGrpSpPr>
            <p:grpSpPr bwMode="auto">
              <a:xfrm>
                <a:off x="993" y="3394"/>
                <a:ext cx="1701" cy="181"/>
                <a:chOff x="853" y="3385"/>
                <a:chExt cx="1701" cy="173"/>
              </a:xfrm>
            </p:grpSpPr>
            <p:sp>
              <p:nvSpPr>
                <p:cNvPr id="2357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129" y="3385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Byte 0</a:t>
                  </a:r>
                </a:p>
              </p:txBody>
            </p:sp>
            <p:sp>
              <p:nvSpPr>
                <p:cNvPr id="2357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Byte 1</a:t>
                  </a:r>
                </a:p>
              </p:txBody>
            </p:sp>
            <p:sp>
              <p:nvSpPr>
                <p:cNvPr id="2358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Byte 2</a:t>
                  </a:r>
                </a:p>
              </p:txBody>
            </p:sp>
            <p:sp>
              <p:nvSpPr>
                <p:cNvPr id="2358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Byte 3</a:t>
                  </a:r>
                </a:p>
              </p:txBody>
            </p:sp>
          </p:grpSp>
          <p:sp>
            <p:nvSpPr>
              <p:cNvPr id="23575" name="Text Box 38"/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32-bit Register</a:t>
                </a:r>
              </a:p>
            </p:txBody>
          </p:sp>
          <p:sp>
            <p:nvSpPr>
              <p:cNvPr id="23576" name="Text Box 39"/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MSB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  <p:sp>
            <p:nvSpPr>
              <p:cNvPr id="23577" name="Text Box 40"/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LSB</a:t>
                </a:r>
                <a:endParaRPr lang="en-US" altLang="zh-CN" sz="1400" i="1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0" name="Text Box 41"/>
            <p:cNvSpPr txBox="1">
              <a:spLocks noChangeArrowheads="1"/>
            </p:cNvSpPr>
            <p:nvPr/>
          </p:nvSpPr>
          <p:spPr bwMode="auto">
            <a:xfrm>
              <a:off x="2988" y="1962"/>
              <a:ext cx="2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. . .</a:t>
              </a:r>
              <a:endParaRPr lang="en-US" altLang="zh-CN" sz="1400" i="1">
                <a:ea typeface="宋体" panose="02010600030101010101" pitchFamily="2" charset="-122"/>
              </a:endParaRPr>
            </a:p>
          </p:txBody>
        </p:sp>
        <p:sp>
          <p:nvSpPr>
            <p:cNvPr id="23561" name="Text Box 42"/>
            <p:cNvSpPr txBox="1">
              <a:spLocks noChangeArrowheads="1"/>
            </p:cNvSpPr>
            <p:nvPr/>
          </p:nvSpPr>
          <p:spPr bwMode="auto">
            <a:xfrm>
              <a:off x="4948" y="1962"/>
              <a:ext cx="2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. . .</a:t>
              </a:r>
              <a:endParaRPr lang="en-US" altLang="zh-CN" sz="1400" i="1">
                <a:ea typeface="宋体" panose="02010600030101010101" pitchFamily="2" charset="-122"/>
              </a:endParaRPr>
            </a:p>
          </p:txBody>
        </p:sp>
        <p:sp>
          <p:nvSpPr>
            <p:cNvPr id="23562" name="Text Box 43"/>
            <p:cNvSpPr txBox="1">
              <a:spLocks noChangeArrowheads="1"/>
            </p:cNvSpPr>
            <p:nvPr/>
          </p:nvSpPr>
          <p:spPr bwMode="auto">
            <a:xfrm>
              <a:off x="3243" y="1962"/>
              <a:ext cx="425" cy="18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Byte 0</a:t>
              </a:r>
            </a:p>
          </p:txBody>
        </p:sp>
        <p:sp>
          <p:nvSpPr>
            <p:cNvPr id="23563" name="Text Box 44"/>
            <p:cNvSpPr txBox="1">
              <a:spLocks noChangeArrowheads="1"/>
            </p:cNvSpPr>
            <p:nvPr/>
          </p:nvSpPr>
          <p:spPr bwMode="auto">
            <a:xfrm>
              <a:off x="3665" y="1962"/>
              <a:ext cx="425" cy="18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Byte 1</a:t>
              </a:r>
            </a:p>
          </p:txBody>
        </p:sp>
        <p:sp>
          <p:nvSpPr>
            <p:cNvPr id="23564" name="Text Box 45"/>
            <p:cNvSpPr txBox="1">
              <a:spLocks noChangeArrowheads="1"/>
            </p:cNvSpPr>
            <p:nvPr/>
          </p:nvSpPr>
          <p:spPr bwMode="auto">
            <a:xfrm>
              <a:off x="4088" y="1962"/>
              <a:ext cx="425" cy="181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Byte 2</a:t>
              </a:r>
            </a:p>
          </p:txBody>
        </p:sp>
        <p:sp>
          <p:nvSpPr>
            <p:cNvPr id="23565" name="Text Box 46"/>
            <p:cNvSpPr txBox="1">
              <a:spLocks noChangeArrowheads="1"/>
            </p:cNvSpPr>
            <p:nvPr/>
          </p:nvSpPr>
          <p:spPr bwMode="auto">
            <a:xfrm>
              <a:off x="3247" y="1797"/>
              <a:ext cx="4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a</a:t>
              </a:r>
              <a:endParaRPr lang="en-US" altLang="zh-CN" sz="1400" i="1">
                <a:ea typeface="宋体" panose="02010600030101010101" pitchFamily="2" charset="-122"/>
              </a:endParaRPr>
            </a:p>
          </p:txBody>
        </p:sp>
        <p:sp>
          <p:nvSpPr>
            <p:cNvPr id="23566" name="Text Box 47"/>
            <p:cNvSpPr txBox="1">
              <a:spLocks noChangeArrowheads="1"/>
            </p:cNvSpPr>
            <p:nvPr/>
          </p:nvSpPr>
          <p:spPr bwMode="auto">
            <a:xfrm>
              <a:off x="4523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a+3</a:t>
              </a:r>
              <a:endParaRPr lang="en-US" altLang="zh-CN" sz="1400" i="1">
                <a:ea typeface="宋体" panose="02010600030101010101" pitchFamily="2" charset="-122"/>
              </a:endParaRPr>
            </a:p>
          </p:txBody>
        </p:sp>
        <p:sp>
          <p:nvSpPr>
            <p:cNvPr id="23567" name="Text Box 48"/>
            <p:cNvSpPr txBox="1">
              <a:spLocks noChangeArrowheads="1"/>
            </p:cNvSpPr>
            <p:nvPr/>
          </p:nvSpPr>
          <p:spPr bwMode="auto">
            <a:xfrm>
              <a:off x="4093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a+2</a:t>
              </a:r>
              <a:endParaRPr lang="en-US" altLang="zh-CN" sz="1400" i="1">
                <a:ea typeface="宋体" panose="02010600030101010101" pitchFamily="2" charset="-122"/>
              </a:endParaRPr>
            </a:p>
          </p:txBody>
        </p:sp>
        <p:sp>
          <p:nvSpPr>
            <p:cNvPr id="23568" name="Text Box 49"/>
            <p:cNvSpPr txBox="1">
              <a:spLocks noChangeArrowheads="1"/>
            </p:cNvSpPr>
            <p:nvPr/>
          </p:nvSpPr>
          <p:spPr bwMode="auto">
            <a:xfrm>
              <a:off x="3657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a+1</a:t>
              </a:r>
              <a:endParaRPr lang="en-US" altLang="zh-CN" sz="1400" i="1">
                <a:ea typeface="宋体" panose="02010600030101010101" pitchFamily="2" charset="-122"/>
              </a:endParaRPr>
            </a:p>
          </p:txBody>
        </p:sp>
        <p:sp>
          <p:nvSpPr>
            <p:cNvPr id="23569" name="Line 50"/>
            <p:cNvSpPr>
              <a:spLocks noChangeShapeType="1"/>
            </p:cNvSpPr>
            <p:nvPr/>
          </p:nvSpPr>
          <p:spPr bwMode="auto">
            <a:xfrm>
              <a:off x="2988" y="1962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51"/>
            <p:cNvSpPr>
              <a:spLocks noChangeShapeType="1"/>
            </p:cNvSpPr>
            <p:nvPr/>
          </p:nvSpPr>
          <p:spPr bwMode="auto">
            <a:xfrm>
              <a:off x="2988" y="2143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Text Box 52"/>
            <p:cNvSpPr txBox="1">
              <a:spLocks noChangeArrowheads="1"/>
            </p:cNvSpPr>
            <p:nvPr/>
          </p:nvSpPr>
          <p:spPr bwMode="auto">
            <a:xfrm>
              <a:off x="3714" y="2152"/>
              <a:ext cx="7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Memory</a:t>
              </a:r>
              <a:endParaRPr lang="en-US" altLang="zh-CN" sz="1400" i="1">
                <a:ea typeface="宋体" panose="02010600030101010101" pitchFamily="2" charset="-122"/>
              </a:endParaRPr>
            </a:p>
          </p:txBody>
        </p:sp>
        <p:sp>
          <p:nvSpPr>
            <p:cNvPr id="23572" name="Text Box 53"/>
            <p:cNvSpPr txBox="1">
              <a:spLocks noChangeArrowheads="1"/>
            </p:cNvSpPr>
            <p:nvPr/>
          </p:nvSpPr>
          <p:spPr bwMode="auto">
            <a:xfrm>
              <a:off x="2916" y="1817"/>
              <a:ext cx="4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address</a:t>
              </a:r>
              <a:endParaRPr lang="en-US" altLang="zh-CN" sz="1400" i="1">
                <a:ea typeface="宋体" panose="02010600030101010101" pitchFamily="2" charset="-122"/>
              </a:endParaRPr>
            </a:p>
          </p:txBody>
        </p:sp>
        <p:sp>
          <p:nvSpPr>
            <p:cNvPr id="23573" name="AutoShape 54"/>
            <p:cNvSpPr>
              <a:spLocks noChangeArrowheads="1"/>
            </p:cNvSpPr>
            <p:nvPr/>
          </p:nvSpPr>
          <p:spPr bwMode="auto">
            <a:xfrm>
              <a:off x="2481" y="1962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6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6917"/>
            <a:ext cx="8229600" cy="3221398"/>
          </a:xfrm>
        </p:spPr>
        <p:txBody>
          <a:bodyPr/>
          <a:lstStyle/>
          <a:p>
            <a:pPr algn="just"/>
            <a:r>
              <a:rPr lang="en-US" altLang="zh-CN" sz="2000" dirty="0" smtClean="0"/>
              <a:t>Assembly language is the symbolic representation of a computer’s binary encoding – the machine language.</a:t>
            </a:r>
          </a:p>
          <a:p>
            <a:pPr algn="just"/>
            <a:r>
              <a:rPr lang="en-US" altLang="zh-CN" sz="2000" dirty="0" smtClean="0"/>
              <a:t>Machine Language: binary representation used for communication within a computer system. </a:t>
            </a:r>
          </a:p>
          <a:p>
            <a:pPr algn="just"/>
            <a:r>
              <a:rPr lang="en-US" altLang="zh-CN" sz="2000" dirty="0" smtClean="0"/>
              <a:t>Assembler: an assembler reads a single assembly language source file and produces an object file containing machine instructions and bookkeeping information that helps combine several object  files into a program.</a:t>
            </a:r>
          </a:p>
          <a:p>
            <a:pPr algn="just"/>
            <a:r>
              <a:rPr lang="en-US" altLang="zh-CN" sz="2000" dirty="0" smtClean="0"/>
              <a:t>Linker: combines a collection of object and library files into an executable file, which a computer can run.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92" y="92955"/>
            <a:ext cx="6334988" cy="27522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246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53003" y="50125"/>
            <a:ext cx="2504297" cy="49806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66734" y="241372"/>
            <a:ext cx="3657504" cy="45616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 bwMode="auto">
          <a:xfrm>
            <a:off x="682863" y="5030738"/>
            <a:ext cx="3833499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tx1"/>
                </a:solidFill>
              </a:rPr>
              <a:t>FIGURE A.1.2 MIPS machine language code for a routine to compute and print the sum of the squares of integers between 0 and 100.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045428" y="5236550"/>
            <a:ext cx="3833499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tx1"/>
                </a:solidFill>
              </a:rPr>
              <a:t>FIGURE A.1.3 The same routine as in FIGURE A.1.2 written in assembly language.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33729" y="5960125"/>
            <a:ext cx="8645197" cy="584775"/>
          </a:xfrm>
          <a:prstGeom prst="rect">
            <a:avLst/>
          </a:prstGeom>
          <a:solidFill>
            <a:srgbClr val="FFFFCC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Easier to read: operations and operands are written with symbols rather than with bit patterns.</a:t>
            </a: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Difficult to follow: memory locations are named by addresses rather than by a symbolic label.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90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1838"/>
            <a:ext cx="5970683" cy="64412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444" y="152486"/>
            <a:ext cx="6400632" cy="4525963"/>
          </a:xfrm>
        </p:spPr>
        <p:txBody>
          <a:bodyPr/>
          <a:lstStyle/>
          <a:p>
            <a:pPr algn="just"/>
            <a:r>
              <a:rPr lang="en-US" altLang="zh-CN" sz="2000" dirty="0" smtClean="0"/>
              <a:t>Assembler directives: an operation that tells the assembler how to translate a program but does not produce machine instructions; always begins with a period (e.g., .data, .global).</a:t>
            </a:r>
          </a:p>
          <a:p>
            <a:pPr algn="just"/>
            <a:r>
              <a:rPr lang="en-US" altLang="zh-CN" sz="2000" dirty="0" smtClean="0"/>
              <a:t>Labels: names followed by a colon, such as main: or loop: or 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:.</a:t>
            </a:r>
          </a:p>
          <a:p>
            <a:pPr algn="just"/>
            <a:r>
              <a:rPr lang="en-US" altLang="zh-CN" sz="2000" dirty="0" smtClean="0"/>
              <a:t>Still difficult to follow:</a:t>
            </a:r>
            <a:r>
              <a:rPr lang="en-US" altLang="zh-CN" sz="1800" dirty="0" smtClean="0"/>
              <a:t> </a:t>
            </a:r>
          </a:p>
          <a:p>
            <a:pPr lvl="1" algn="just"/>
            <a:r>
              <a:rPr lang="en-US" altLang="zh-CN" sz="1800" dirty="0" smtClean="0"/>
              <a:t>Many simple operations are required to accomplish simple tasks.</a:t>
            </a:r>
          </a:p>
          <a:p>
            <a:pPr lvl="1" algn="just"/>
            <a:r>
              <a:rPr lang="en-US" altLang="zh-CN" sz="1800" dirty="0" smtClean="0"/>
              <a:t>Assembly language is lack of control flow constructs</a:t>
            </a:r>
            <a:endParaRPr lang="en-US" altLang="zh-CN" sz="1400" dirty="0" smtClean="0"/>
          </a:p>
          <a:p>
            <a:pPr algn="just"/>
            <a:r>
              <a:rPr lang="en-US" altLang="zh-CN" sz="1800" dirty="0" smtClean="0"/>
              <a:t>High level language: </a:t>
            </a:r>
          </a:p>
          <a:p>
            <a:pPr lvl="1" algn="just"/>
            <a:r>
              <a:rPr lang="en-US" altLang="zh-CN" sz="1800" dirty="0" smtClean="0"/>
              <a:t>Variables have mnemonic names</a:t>
            </a:r>
          </a:p>
          <a:p>
            <a:pPr lvl="1" algn="just"/>
            <a:r>
              <a:rPr lang="en-US" altLang="zh-CN" sz="1800" dirty="0" smtClean="0"/>
              <a:t>The loop is explicit rather than constructed with branches.</a:t>
            </a:r>
            <a:endParaRPr lang="zh-CN" altLang="en-US" sz="1600" dirty="0"/>
          </a:p>
        </p:txBody>
      </p:sp>
      <p:sp>
        <p:nvSpPr>
          <p:cNvPr id="2" name="Oval 1"/>
          <p:cNvSpPr/>
          <p:nvPr/>
        </p:nvSpPr>
        <p:spPr>
          <a:xfrm>
            <a:off x="-14910" y="631798"/>
            <a:ext cx="548416" cy="17083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9288" y="228684"/>
            <a:ext cx="1766052" cy="761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17277" y="152400"/>
            <a:ext cx="685782" cy="479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-33164" y="1600248"/>
            <a:ext cx="548416" cy="17083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-14910" y="4800564"/>
            <a:ext cx="548416" cy="17083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4950" y="4413078"/>
            <a:ext cx="810435" cy="7749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03059" y="381080"/>
            <a:ext cx="1692585" cy="42973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3506" y="784280"/>
            <a:ext cx="2362138" cy="81596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5"/>
          </p:cNvCxnSpPr>
          <p:nvPr/>
        </p:nvCxnSpPr>
        <p:spPr>
          <a:xfrm>
            <a:off x="434938" y="1746064"/>
            <a:ext cx="2613106" cy="6584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259298" y="1752648"/>
            <a:ext cx="2788746" cy="3047916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192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7" name="Picture 10" descr="f02-21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6030913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Translation and Startup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23909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Many compilers produce object modules directly</a:t>
            </a:r>
            <a:endParaRPr lang="en-AU" altLang="zh-CN" sz="1800">
              <a:ea typeface="宋体" panose="02010600030101010101" pitchFamily="2" charset="-122"/>
            </a:endParaRPr>
          </a:p>
        </p:txBody>
      </p:sp>
      <p:sp>
        <p:nvSpPr>
          <p:cNvPr id="123910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23911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Static linking</a:t>
            </a:r>
            <a:endParaRPr lang="en-AU" altLang="zh-CN" sz="1800">
              <a:ea typeface="宋体" panose="02010600030101010101" pitchFamily="2" charset="-122"/>
            </a:endParaRPr>
          </a:p>
        </p:txBody>
      </p:sp>
      <p:sp>
        <p:nvSpPr>
          <p:cNvPr id="123912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23913" name="Text Box 8"/>
          <p:cNvSpPr txBox="1">
            <a:spLocks noChangeArrowheads="1"/>
          </p:cNvSpPr>
          <p:nvPr/>
        </p:nvSpPr>
        <p:spPr bwMode="auto">
          <a:xfrm rot="5400000">
            <a:off x="6959203" y="1853790"/>
            <a:ext cx="4031039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§2.12 Translating and Starting a </a:t>
            </a:r>
            <a:r>
              <a:rPr lang="en-US" altLang="zh-CN" sz="1600" dirty="0" smtClean="0">
                <a:ea typeface="宋体" panose="02010600030101010101" pitchFamily="2" charset="-122"/>
              </a:rPr>
              <a:t>Program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4D4F5-FEF3-4342-8FEC-174F6878CD9A}" type="slidenum">
              <a:rPr lang="zh-CN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9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772"/>
            <a:ext cx="8229600" cy="1630391"/>
          </a:xfrm>
        </p:spPr>
        <p:txBody>
          <a:bodyPr/>
          <a:lstStyle/>
          <a:p>
            <a:pPr algn="just"/>
            <a:r>
              <a:rPr lang="en-US" altLang="zh-CN" sz="2400" dirty="0" smtClean="0"/>
              <a:t>Complier: translate a high-level language program into an equivalent program in machine or assembly language. 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68" y="1806828"/>
            <a:ext cx="6472332" cy="22954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606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189" y="344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Assembly Program Template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1435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Title:	Filename: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Author:	Date: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Description: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Input: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Output: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################# Data segment #####################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.data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. . .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################# Code segment #####################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.text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globl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main:	# main program entry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. . .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 $v0, 10	# Exit program</a:t>
            </a:r>
          </a:p>
          <a:p>
            <a:pPr defTabSz="93345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endParaRPr lang="en-US" altLang="zh-CN" sz="20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88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14" y="152486"/>
            <a:ext cx="8458086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.DATA, .TEXT, &amp; .GLOBL Directives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65725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.DATA</a:t>
            </a:r>
            <a:r>
              <a:rPr lang="en-US" altLang="zh-CN" sz="2400" dirty="0" smtClean="0">
                <a:ea typeface="宋体" panose="02010600030101010101" pitchFamily="2" charset="-122"/>
              </a:rPr>
              <a:t> directive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Defines the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data segment</a:t>
            </a:r>
            <a:r>
              <a:rPr lang="en-US" altLang="zh-CN" sz="2000" dirty="0" smtClean="0">
                <a:ea typeface="宋体" panose="02010600030101010101" pitchFamily="2" charset="-122"/>
              </a:rPr>
              <a:t> of a program containing data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The program's variables should be defined under this directive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Assembler will allocate and initialize the storage of variables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.TEXT</a:t>
            </a:r>
            <a:r>
              <a:rPr lang="en-US" altLang="zh-CN" sz="2400" dirty="0" smtClean="0">
                <a:ea typeface="宋体" panose="02010600030101010101" pitchFamily="2" charset="-122"/>
              </a:rPr>
              <a:t> directive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Defines the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code segment</a:t>
            </a:r>
            <a:r>
              <a:rPr lang="en-US" altLang="zh-CN" sz="2000" dirty="0" smtClean="0">
                <a:ea typeface="宋体" panose="02010600030101010101" pitchFamily="2" charset="-122"/>
              </a:rPr>
              <a:t> of a program containing instructions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.GLOBL</a:t>
            </a:r>
            <a:r>
              <a:rPr lang="en-US" altLang="zh-CN" sz="2400" dirty="0" smtClean="0">
                <a:ea typeface="宋体" panose="02010600030101010101" pitchFamily="2" charset="-122"/>
              </a:rPr>
              <a:t> directive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Declares a symbol as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global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Global symbols can be referenced from other files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We use this directive to declare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main</a:t>
            </a:r>
            <a:r>
              <a:rPr lang="en-US" altLang="zh-CN" sz="2000" dirty="0" smtClean="0">
                <a:ea typeface="宋体" panose="02010600030101010101" pitchFamily="2" charset="-122"/>
              </a:rPr>
              <a:t> procedure of a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79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blipFill rotWithShape="1">
          <a:blip xmlns:r="http://schemas.openxmlformats.org/officeDocument/2006/relationships" r:embed="rId1"/>
          <a:stretch>
            <a:fillRect l="-561" t="-1212" r="-1051" b="-3636"/>
          </a:stretch>
        </a:blipFill>
        <a:ln w="9525">
          <a:solidFill>
            <a:schemeClr val="tx1"/>
          </a:solidFill>
          <a:miter lim="800000"/>
          <a:headEnd/>
          <a:tailEnd/>
        </a:ln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38595</TotalTime>
  <Pages>0</Pages>
  <Words>1937</Words>
  <Characters>0</Characters>
  <Application>Microsoft Office PowerPoint</Application>
  <DocSecurity>0</DocSecurity>
  <PresentationFormat>On-screen Show (4:3)</PresentationFormat>
  <Lines>0</Lines>
  <Paragraphs>334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Gulim</vt:lpstr>
      <vt:lpstr>宋体</vt:lpstr>
      <vt:lpstr>SimHei</vt:lpstr>
      <vt:lpstr>Arial</vt:lpstr>
      <vt:lpstr>Calibri</vt:lpstr>
      <vt:lpstr>Courier New</vt:lpstr>
      <vt:lpstr>Lucida Console</vt:lpstr>
      <vt:lpstr>Times New Roman</vt:lpstr>
      <vt:lpstr>Wingdings</vt:lpstr>
      <vt:lpstr>默认设计模板</vt:lpstr>
      <vt:lpstr>Chapter 2.12 Translating and Starting a Program &amp;  A.1-A.4</vt:lpstr>
      <vt:lpstr>A. 1 Introduction</vt:lpstr>
      <vt:lpstr>PowerPoint Presentation</vt:lpstr>
      <vt:lpstr>PowerPoint Presentation</vt:lpstr>
      <vt:lpstr>PowerPoint Presentation</vt:lpstr>
      <vt:lpstr>Translation and Startup</vt:lpstr>
      <vt:lpstr>Compiler</vt:lpstr>
      <vt:lpstr>Assembly Program Template</vt:lpstr>
      <vt:lpstr>.DATA, .TEXT, &amp; .GLOBL Directives</vt:lpstr>
      <vt:lpstr>Data Definition Statement</vt:lpstr>
      <vt:lpstr>Data Directives</vt:lpstr>
      <vt:lpstr>String Directives</vt:lpstr>
      <vt:lpstr>Examples of Data Definitions</vt:lpstr>
      <vt:lpstr>Local and Global Labels</vt:lpstr>
      <vt:lpstr>A.2 Assemblers</vt:lpstr>
      <vt:lpstr>Object File Format</vt:lpstr>
      <vt:lpstr>Additional Facilities</vt:lpstr>
      <vt:lpstr>Additional Facilities - Macro</vt:lpstr>
      <vt:lpstr>Macro Example</vt:lpstr>
      <vt:lpstr>Additional Facilities -Pseudoinstructions</vt:lpstr>
      <vt:lpstr>A.3 Linkers</vt:lpstr>
      <vt:lpstr>Linker</vt:lpstr>
      <vt:lpstr>A.4 Loading</vt:lpstr>
      <vt:lpstr>Dynamically Linked Libraries</vt:lpstr>
      <vt:lpstr>Lazy Linkage</vt:lpstr>
      <vt:lpstr>A.5 Memory Usage</vt:lpstr>
      <vt:lpstr>Memory Alignment</vt:lpstr>
      <vt:lpstr>Symbol Table</vt:lpstr>
      <vt:lpstr>Byte Ordering and Endianness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zhang</dc:creator>
  <cp:lastModifiedBy>zhang</cp:lastModifiedBy>
  <cp:revision>870</cp:revision>
  <cp:lastPrinted>1601-01-01T00:00:00Z</cp:lastPrinted>
  <dcterms:created xsi:type="dcterms:W3CDTF">1601-01-01T00:00:00Z</dcterms:created>
  <dcterms:modified xsi:type="dcterms:W3CDTF">2017-08-18T03:23:53Z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1033-8.1.0.3018</vt:lpwstr>
  </property>
  <property fmtid="{D5CDD505-2E9C-101B-9397-08002B2CF9AE}" pid="4" name="ArticulateGUID">
    <vt:lpwstr>766741B1-EEBA-4F4F-3F5A-723F3F3F5528</vt:lpwstr>
  </property>
  <property fmtid="{D5CDD505-2E9C-101B-9397-08002B2CF9AE}" pid="5" name="ArticulatePath">
    <vt:lpwstr>chapter 2 Instructions Language of the Computer</vt:lpwstr>
  </property>
</Properties>
</file>