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52" r:id="rId2"/>
    <p:sldId id="381" r:id="rId3"/>
    <p:sldId id="389" r:id="rId4"/>
    <p:sldId id="390" r:id="rId5"/>
    <p:sldId id="388" r:id="rId6"/>
    <p:sldId id="391" r:id="rId7"/>
    <p:sldId id="392" r:id="rId8"/>
    <p:sldId id="393" r:id="rId9"/>
  </p:sldIdLst>
  <p:sldSz cx="9144000" cy="6858000" type="screen4x3"/>
  <p:notesSz cx="6858000" cy="914400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D9"/>
    <a:srgbClr val="0000FF"/>
    <a:srgbClr val="FFFFE5"/>
    <a:srgbClr val="FF00FF"/>
    <a:srgbClr val="CCCCFF"/>
    <a:srgbClr val="FFCCFF"/>
    <a:srgbClr val="CCFFFF"/>
    <a:srgbClr val="33CCFF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075" autoAdjust="0"/>
  </p:normalViewPr>
  <p:slideViewPr>
    <p:cSldViewPr>
      <p:cViewPr varScale="1">
        <p:scale>
          <a:sx n="74" d="100"/>
          <a:sy n="74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1226086-AB78-4A19-89CB-2B36F8FBBA1C}" type="datetimeFigureOut">
              <a:rPr lang="en-US"/>
              <a:pPr>
                <a:defRPr/>
              </a:pPr>
              <a:t>8/17/2017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9859C9C-CBE3-4E88-8B93-5A0B0D9C2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92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zh-CN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C20E35B-418E-4918-9986-D4E39612F0AA}" type="datetime3">
              <a:rPr lang="en-AU" altLang="zh-CN"/>
              <a:pPr/>
              <a:t>17 August, 2017</a:t>
            </a:fld>
            <a:endParaRPr lang="en-AU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zh-CN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03D97D-A2B4-4B04-BC86-58F083ABBCF8}" type="slidenum">
              <a:rPr lang="en-AU" altLang="zh-CN"/>
              <a:pPr/>
              <a:t>1</a:t>
            </a:fld>
            <a:endParaRPr lang="en-AU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9956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3E89AE-2F7D-4765-AACA-2FFE2BB661C2}" type="datetime3">
              <a:rPr lang="en-US" altLang="zh-CN" smtClean="0">
                <a:latin typeface="Times New Roman" panose="02020603050405020304" pitchFamily="18" charset="0"/>
              </a:rPr>
              <a:pPr/>
              <a:t>17 August 2017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13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13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1713B3-95C3-4DA9-AB79-D395E619DF34}" type="slidenum">
              <a:rPr lang="en-US" altLang="zh-CN" smtClean="0">
                <a:latin typeface="Times New Roman" panose="02020603050405020304" pitchFamily="18" charset="0"/>
              </a:rPr>
              <a:pPr/>
              <a:t>2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13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zh-CN" smtClean="0"/>
          </a:p>
        </p:txBody>
      </p:sp>
    </p:spTree>
    <p:extLst>
      <p:ext uri="{BB962C8B-B14F-4D97-AF65-F5344CB8AC3E}">
        <p14:creationId xmlns:p14="http://schemas.microsoft.com/office/powerpoint/2010/main" val="2190604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B9FE65-C648-4503-808F-E99337C628BE}" type="datetime3">
              <a:rPr lang="en-US" altLang="zh-CN" smtClean="0">
                <a:latin typeface="Times New Roman" panose="02020603050405020304" pitchFamily="18" charset="0"/>
              </a:rPr>
              <a:pPr/>
              <a:t>17 August 2017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5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5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9ED230-243A-49FA-A0C0-3DE92A9A904D}" type="slidenum">
              <a:rPr lang="en-US" altLang="zh-CN" smtClean="0">
                <a:latin typeface="Times New Roman" panose="02020603050405020304" pitchFamily="18" charset="0"/>
              </a:rPr>
              <a:pPr/>
              <a:t>3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5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zh-CN" smtClean="0"/>
          </a:p>
        </p:txBody>
      </p:sp>
    </p:spTree>
    <p:extLst>
      <p:ext uri="{BB962C8B-B14F-4D97-AF65-F5344CB8AC3E}">
        <p14:creationId xmlns:p14="http://schemas.microsoft.com/office/powerpoint/2010/main" val="3938300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D12B35-F60C-482E-9E91-715E751281CE}" type="datetime3">
              <a:rPr lang="en-US" altLang="zh-CN" smtClean="0">
                <a:latin typeface="Times New Roman" panose="02020603050405020304" pitchFamily="18" charset="0"/>
              </a:rPr>
              <a:pPr/>
              <a:t>17 August 2017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7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7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90D214-7C46-466C-9474-91E7990A9072}" type="slidenum">
              <a:rPr lang="en-US" altLang="zh-CN" smtClean="0">
                <a:latin typeface="Times New Roman" panose="02020603050405020304" pitchFamily="18" charset="0"/>
              </a:rPr>
              <a:pPr/>
              <a:t>4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7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zh-CN" smtClean="0"/>
          </a:p>
        </p:txBody>
      </p:sp>
    </p:spTree>
    <p:extLst>
      <p:ext uri="{BB962C8B-B14F-4D97-AF65-F5344CB8AC3E}">
        <p14:creationId xmlns:p14="http://schemas.microsoft.com/office/powerpoint/2010/main" val="3675477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170041-3A27-46F6-88E0-5FCD8F66B3CE}" type="datetime3">
              <a:rPr lang="en-US" altLang="zh-CN" smtClean="0">
                <a:latin typeface="Times New Roman" panose="02020603050405020304" pitchFamily="18" charset="0"/>
              </a:rPr>
              <a:pPr/>
              <a:t>17 August 2017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95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95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2CCC9F-FD97-43FC-8EB7-9CA6707862B4}" type="slidenum">
              <a:rPr lang="en-US" altLang="zh-CN" smtClean="0">
                <a:latin typeface="Times New Roman" panose="02020603050405020304" pitchFamily="18" charset="0"/>
              </a:rPr>
              <a:pPr/>
              <a:t>5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9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zh-CN" smtClean="0"/>
          </a:p>
        </p:txBody>
      </p:sp>
    </p:spTree>
    <p:extLst>
      <p:ext uri="{BB962C8B-B14F-4D97-AF65-F5344CB8AC3E}">
        <p14:creationId xmlns:p14="http://schemas.microsoft.com/office/powerpoint/2010/main" val="851923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81E19B-76DD-41C8-83C7-632CE8F5D189}" type="datetime3">
              <a:rPr lang="en-US" altLang="zh-CN" smtClean="0">
                <a:latin typeface="Times New Roman" panose="02020603050405020304" pitchFamily="18" charset="0"/>
              </a:rPr>
              <a:pPr/>
              <a:t>17 August 2017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57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7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D1A765-417D-4E54-9366-6E4B2DC7503A}" type="slidenum">
              <a:rPr lang="en-US" altLang="zh-CN" smtClean="0">
                <a:latin typeface="Times New Roman" panose="02020603050405020304" pitchFamily="18" charset="0"/>
              </a:rPr>
              <a:pPr/>
              <a:t>6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57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zh-CN" smtClean="0"/>
          </a:p>
        </p:txBody>
      </p:sp>
    </p:spTree>
    <p:extLst>
      <p:ext uri="{BB962C8B-B14F-4D97-AF65-F5344CB8AC3E}">
        <p14:creationId xmlns:p14="http://schemas.microsoft.com/office/powerpoint/2010/main" val="3360930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CAA6E6-4904-4C51-899D-2F8F3859C253}" type="datetime3">
              <a:rPr lang="en-US" altLang="zh-CN" smtClean="0">
                <a:latin typeface="Times New Roman" panose="02020603050405020304" pitchFamily="18" charset="0"/>
              </a:rPr>
              <a:pPr/>
              <a:t>17 August 2017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C14F03-E1DF-4049-9447-1E892FA34A3B}" type="slidenum">
              <a:rPr lang="en-US" altLang="zh-CN" smtClean="0">
                <a:latin typeface="Times New Roman" panose="02020603050405020304" pitchFamily="18" charset="0"/>
              </a:rPr>
              <a:pPr/>
              <a:t>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zh-CN" smtClean="0"/>
          </a:p>
        </p:txBody>
      </p:sp>
    </p:spTree>
    <p:extLst>
      <p:ext uri="{BB962C8B-B14F-4D97-AF65-F5344CB8AC3E}">
        <p14:creationId xmlns:p14="http://schemas.microsoft.com/office/powerpoint/2010/main" val="2478547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BF272D-ED07-4015-95BE-762FF1914626}" type="datetime3">
              <a:rPr lang="en-US" altLang="zh-CN" smtClean="0">
                <a:latin typeface="Times New Roman" panose="02020603050405020304" pitchFamily="18" charset="0"/>
              </a:rPr>
              <a:pPr/>
              <a:t>17 August 2017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61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1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953A08-6622-4DCE-84C1-1FB3BD420570}" type="slidenum">
              <a:rPr lang="en-US" altLang="zh-CN" smtClean="0">
                <a:latin typeface="Times New Roman" panose="02020603050405020304" pitchFamily="18" charset="0"/>
              </a:rPr>
              <a:pPr/>
              <a:t>8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61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zh-CN" smtClean="0"/>
          </a:p>
        </p:txBody>
      </p:sp>
    </p:spTree>
    <p:extLst>
      <p:ext uri="{BB962C8B-B14F-4D97-AF65-F5344CB8AC3E}">
        <p14:creationId xmlns:p14="http://schemas.microsoft.com/office/powerpoint/2010/main" val="33616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0128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6400800" cy="76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82AE6-8C1D-43F0-B92E-6291F107BAC4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93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71994-B5D3-4DFE-9113-E24E5E976F03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94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E6F09-63E5-48DB-A7DA-6414A5D2396D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38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EFC9C-0CD1-48B5-AC40-5A4DCABDD5DC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96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BC5F2-22B8-42FA-8911-23D037350CC7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3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E63FD-4DFB-4E6C-ACBD-312599039C4D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39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D604D-FA6D-4866-9F77-CC235B2ED0D1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32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4D4F5-FEF3-4342-8FEC-174F6878CD9A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29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905A9-D364-4E58-9E92-8DEF5F381625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2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32157-3932-43C1-AF03-9197533CD4D8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56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32504-2328-4229-9877-2D57836C2A3C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83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2D191EB-613A-4636-B0C2-D62B467A8423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057436"/>
            <a:ext cx="7772400" cy="1012825"/>
          </a:xfrm>
        </p:spPr>
        <p:txBody>
          <a:bodyPr/>
          <a:lstStyle/>
          <a:p>
            <a:pPr algn="ctr"/>
            <a:r>
              <a:rPr lang="en-AU" altLang="zh-CN" sz="4000" dirty="0" smtClean="0">
                <a:ea typeface="宋体" panose="02010600030101010101" pitchFamily="2" charset="-122"/>
              </a:rPr>
              <a:t>Chapter </a:t>
            </a:r>
            <a:r>
              <a:rPr lang="en-AU" altLang="zh-CN" sz="4000" dirty="0" smtClean="0">
                <a:ea typeface="宋体" panose="02010600030101010101" pitchFamily="2" charset="-122"/>
              </a:rPr>
              <a:t>2 Instruction: Language of the Computer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2"/>
            <a:ext cx="7772400" cy="762000"/>
          </a:xfrm>
        </p:spPr>
        <p:txBody>
          <a:bodyPr/>
          <a:lstStyle/>
          <a:p>
            <a:pPr algn="just"/>
            <a:r>
              <a:rPr lang="en-AU" altLang="zh-CN" sz="2800" dirty="0">
                <a:ea typeface="宋体" panose="02010600030101010101" pitchFamily="2" charset="-122"/>
              </a:rPr>
              <a:t>2.13 A C Sort Example to Put it All </a:t>
            </a:r>
            <a:r>
              <a:rPr lang="en-AU" altLang="zh-CN" sz="2800" dirty="0" smtClean="0">
                <a:ea typeface="宋体" panose="02010600030101010101" pitchFamily="2" charset="-122"/>
              </a:rPr>
              <a:t>Together</a:t>
            </a:r>
          </a:p>
          <a:p>
            <a:pPr algn="just"/>
            <a:r>
              <a:rPr lang="en-AU" altLang="zh-CN" sz="2800" dirty="0" smtClean="0">
                <a:ea typeface="宋体" panose="02010600030101010101" pitchFamily="2" charset="-122"/>
              </a:rPr>
              <a:t>2.14 Arrays versus Pointers</a:t>
            </a:r>
            <a:endParaRPr lang="zh-CN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87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05710" y="6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ea typeface="宋体" panose="02010600030101010101" pitchFamily="2" charset="-122"/>
              </a:rPr>
              <a:t>Swap Procedure</a:t>
            </a:r>
            <a:endParaRPr lang="en-AU" altLang="zh-CN" sz="3600" dirty="0" smtClean="0">
              <a:ea typeface="宋体" panose="02010600030101010101" pitchFamily="2" charset="-122"/>
            </a:endParaRP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710" y="990664"/>
            <a:ext cx="782161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panose="02010600030101010101" pitchFamily="2" charset="-122"/>
              </a:rPr>
              <a:t>Illustrates use of assembly instructions for a C sort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panose="02010600030101010101" pitchFamily="2" charset="-122"/>
              </a:rPr>
              <a:t>Swap procedure (leaf)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140293" name="Text Box 4"/>
          <p:cNvSpPr txBox="1">
            <a:spLocks noChangeArrowheads="1"/>
          </p:cNvSpPr>
          <p:nvPr/>
        </p:nvSpPr>
        <p:spPr bwMode="auto">
          <a:xfrm rot="5400000">
            <a:off x="6810676" y="2003946"/>
            <a:ext cx="4346446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§2.13 A C Sort Example to Put It All Together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61698" y="4843486"/>
            <a:ext cx="3111500" cy="1557236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904875"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4875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4875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4875">
              <a:spcBef>
                <a:spcPct val="4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4875">
              <a:spcBef>
                <a:spcPct val="40000"/>
              </a:spcBef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Parameters: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$a0</a:t>
            </a:r>
            <a:r>
              <a:rPr lang="en-US" altLang="zh-CN" sz="2000" dirty="0">
                <a:ea typeface="宋体" panose="02010600030101010101" pitchFamily="2" charset="-122"/>
              </a:rPr>
              <a:t> = Address of </a:t>
            </a: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v[]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$a1</a:t>
            </a:r>
            <a:r>
              <a:rPr lang="en-US" altLang="zh-CN" sz="2000" dirty="0">
                <a:solidFill>
                  <a:srgbClr val="0000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=</a:t>
            </a:r>
            <a:r>
              <a:rPr lang="en-US" altLang="zh-CN" sz="2000" dirty="0">
                <a:solidFill>
                  <a:srgbClr val="0000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k</a:t>
            </a:r>
            <a:r>
              <a:rPr lang="en-US" altLang="zh-CN" sz="2000" dirty="0" smtClean="0">
                <a:ea typeface="宋体" panose="02010600030101010101" pitchFamily="2" charset="-122"/>
              </a:rPr>
              <a:t>,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Return </a:t>
            </a:r>
            <a:r>
              <a:rPr lang="en-US" altLang="zh-CN" sz="2000" dirty="0">
                <a:ea typeface="宋体" panose="02010600030101010101" pitchFamily="2" charset="-122"/>
              </a:rPr>
              <a:t>address is in </a:t>
            </a: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</a:t>
            </a:r>
            <a:r>
              <a:rPr lang="en-US" altLang="zh-CN" sz="2000" b="1" dirty="0" err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ra</a:t>
            </a:r>
            <a:endParaRPr lang="en-US" altLang="zh-CN" sz="2000" dirty="0">
              <a:solidFill>
                <a:srgbClr val="000099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61698" y="2514624"/>
            <a:ext cx="4378325" cy="22129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91440" bIns="91440" anchor="ctr">
            <a:spAutoFit/>
          </a:bodyPr>
          <a:lstStyle>
            <a:lvl1pPr defTabSz="904875"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4875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4875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4875">
              <a:spcBef>
                <a:spcPct val="4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4875">
              <a:spcBef>
                <a:spcPct val="40000"/>
              </a:spcBef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swap(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v[],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k)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temp;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temp = v[k]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v[k] = v[k+1];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v[k+1] = temp;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952510" y="3428922"/>
            <a:ext cx="4660900" cy="29718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defTabSz="904875"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114300" algn="l"/>
                <a:tab pos="904875" algn="l"/>
                <a:tab pos="2628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4875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114300" algn="l"/>
                <a:tab pos="904875" algn="l"/>
                <a:tab pos="2628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4875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114300" algn="l"/>
                <a:tab pos="904875" algn="l"/>
                <a:tab pos="262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4875">
              <a:spcBef>
                <a:spcPct val="40000"/>
              </a:spcBef>
              <a:buChar char="–"/>
              <a:tabLst>
                <a:tab pos="1143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4875">
              <a:spcBef>
                <a:spcPct val="40000"/>
              </a:spcBef>
              <a:buChar char="»"/>
              <a:tabLst>
                <a:tab pos="1143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143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143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143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143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swap: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sll $t0,$a1,2	# $t0=k*4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add $t0,$t0,$a0	# $t0=v+k*4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lw  $t1,0($t0)	# $t1=v[k]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lw  $t2,4($t0)	# $t2=v[k+1]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sw  $t2,0($t0)	# v[k]=$t2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sw  $t1,4($t0)	# v[k+1]=$t1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jr  $ra	# return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590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dirty="0" smtClean="0">
                <a:ea typeface="宋体" panose="02010600030101010101" pitchFamily="2" charset="-122"/>
              </a:rPr>
              <a:t>The Sort Procedure in C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18" y="1752645"/>
            <a:ext cx="8915166" cy="358130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panose="02010600030101010101" pitchFamily="2" charset="-122"/>
              </a:rPr>
              <a:t>Non-leaf (calls swap)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void sort (</a:t>
            </a:r>
            <a:r>
              <a:rPr lang="en-US" altLang="zh-CN" sz="2000" b="1" kern="12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int</a:t>
            </a: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v[], </a:t>
            </a:r>
            <a:r>
              <a:rPr lang="en-US" altLang="zh-CN" sz="2000" b="1" kern="12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int</a:t>
            </a: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n)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	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	  </a:t>
            </a:r>
            <a:r>
              <a:rPr lang="en-US" altLang="zh-CN" sz="2000" b="1" kern="12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int</a:t>
            </a: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kern="12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, j;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	  for (</a:t>
            </a:r>
            <a:r>
              <a:rPr lang="en-US" altLang="zh-CN" sz="2000" b="1" kern="12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= 0; </a:t>
            </a:r>
            <a:r>
              <a:rPr lang="en-US" altLang="zh-CN" sz="2000" b="1" kern="12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&lt; n; </a:t>
            </a:r>
            <a:r>
              <a:rPr lang="en-US" altLang="zh-CN" sz="2000" b="1" kern="12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+= 1)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	    for (j = </a:t>
            </a:r>
            <a:r>
              <a:rPr lang="en-US" altLang="zh-CN" sz="2000" b="1" kern="12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– </a:t>
            </a:r>
            <a:r>
              <a:rPr lang="en-US" altLang="zh-CN" sz="2000" b="1" kern="12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1;j </a:t>
            </a: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&gt;= 0 &amp;&amp; v[j] &gt; v[j + 1</a:t>
            </a:r>
            <a:r>
              <a:rPr lang="en-US" altLang="zh-CN" sz="2000" b="1" kern="12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]; j </a:t>
            </a: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-= 1) </a:t>
            </a:r>
            <a:r>
              <a:rPr lang="en-US" altLang="zh-CN" sz="2000" b="1" kern="12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      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kern="12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   {</a:t>
            </a:r>
            <a:endParaRPr lang="en-US" altLang="zh-CN" sz="2000" b="1" kern="12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	      </a:t>
            </a:r>
            <a:r>
              <a:rPr lang="en-US" altLang="zh-CN" sz="2000" b="1" kern="12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	swap(</a:t>
            </a:r>
            <a:r>
              <a:rPr lang="en-US" altLang="zh-CN" sz="2000" b="1" kern="12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v,j</a:t>
            </a: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	  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	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	}</a:t>
            </a:r>
            <a:endParaRPr lang="en-AU" altLang="zh-CN" sz="2000" b="1" kern="12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00594" y="4229080"/>
            <a:ext cx="3124118" cy="220974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904875"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4875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4875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4875">
              <a:spcBef>
                <a:spcPct val="4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4875">
              <a:spcBef>
                <a:spcPct val="40000"/>
              </a:spcBef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Parameters: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$a0</a:t>
            </a:r>
            <a:r>
              <a:rPr lang="en-US" altLang="zh-CN" sz="2000" dirty="0">
                <a:ea typeface="宋体" panose="02010600030101010101" pitchFamily="2" charset="-122"/>
              </a:rPr>
              <a:t> = Address of </a:t>
            </a: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v[]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$a1</a:t>
            </a:r>
            <a:r>
              <a:rPr lang="en-US" altLang="zh-CN" sz="2000" dirty="0">
                <a:solidFill>
                  <a:srgbClr val="0000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=</a:t>
            </a:r>
            <a:r>
              <a:rPr lang="en-US" altLang="zh-CN" sz="2000" dirty="0">
                <a:solidFill>
                  <a:srgbClr val="0000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k</a:t>
            </a:r>
            <a:r>
              <a:rPr lang="en-US" altLang="zh-CN" sz="2000" dirty="0" smtClean="0">
                <a:ea typeface="宋体" panose="02010600030101010101" pitchFamily="2" charset="-122"/>
              </a:rPr>
              <a:t>,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</a:rPr>
              <a:t>$s0</a:t>
            </a:r>
            <a:r>
              <a:rPr lang="en-US" altLang="zh-CN" sz="2000" dirty="0" smtClean="0">
                <a:solidFill>
                  <a:srgbClr val="000099"/>
                </a:solidFill>
              </a:rPr>
              <a:t> </a:t>
            </a:r>
            <a:r>
              <a:rPr lang="en-US" altLang="zh-CN" sz="2000" dirty="0"/>
              <a:t>=</a:t>
            </a:r>
            <a:r>
              <a:rPr lang="en-US" altLang="zh-CN" sz="2000" dirty="0">
                <a:solidFill>
                  <a:srgbClr val="000099"/>
                </a:solidFill>
              </a:rPr>
              <a:t> </a:t>
            </a:r>
            <a:r>
              <a:rPr lang="en-US" altLang="zh-CN" sz="2000" dirty="0" err="1" smtClean="0">
                <a:solidFill>
                  <a:srgbClr val="000099"/>
                </a:solidFill>
              </a:rPr>
              <a:t>i</a:t>
            </a:r>
            <a:r>
              <a:rPr lang="en-US" altLang="zh-CN" sz="2000" dirty="0" smtClean="0"/>
              <a:t>,</a:t>
            </a:r>
            <a:endParaRPr lang="en-US" altLang="zh-CN" sz="2000" dirty="0"/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</a:rPr>
              <a:t>$s1</a:t>
            </a:r>
            <a:r>
              <a:rPr lang="en-US" altLang="zh-CN" sz="2000" dirty="0" smtClean="0">
                <a:solidFill>
                  <a:srgbClr val="000099"/>
                </a:solidFill>
              </a:rPr>
              <a:t> </a:t>
            </a:r>
            <a:r>
              <a:rPr lang="en-US" altLang="zh-CN" sz="2000" dirty="0"/>
              <a:t>=</a:t>
            </a:r>
            <a:r>
              <a:rPr lang="en-US" altLang="zh-CN" sz="2000" dirty="0">
                <a:solidFill>
                  <a:srgbClr val="000099"/>
                </a:solidFill>
              </a:rPr>
              <a:t> </a:t>
            </a:r>
            <a:r>
              <a:rPr lang="en-US" altLang="zh-CN" sz="2000" dirty="0" smtClean="0">
                <a:solidFill>
                  <a:srgbClr val="000099"/>
                </a:solidFill>
              </a:rPr>
              <a:t>j</a:t>
            </a:r>
            <a:r>
              <a:rPr lang="en-US" altLang="zh-CN" sz="2000" dirty="0" smtClean="0"/>
              <a:t>,</a:t>
            </a:r>
            <a:endParaRPr lang="en-US" altLang="zh-CN" sz="2000" dirty="0"/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Return </a:t>
            </a:r>
            <a:r>
              <a:rPr lang="en-US" altLang="zh-CN" sz="2000" dirty="0">
                <a:ea typeface="宋体" panose="02010600030101010101" pitchFamily="2" charset="-122"/>
              </a:rPr>
              <a:t>address is in </a:t>
            </a: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</a:t>
            </a:r>
            <a:r>
              <a:rPr lang="en-US" altLang="zh-CN" sz="2000" b="1" dirty="0" err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ra</a:t>
            </a:r>
            <a:endParaRPr lang="en-US" altLang="zh-CN" sz="2000" dirty="0">
              <a:solidFill>
                <a:srgbClr val="000099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137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5"/>
          <p:cNvSpPr>
            <a:spLocks noChangeArrowheads="1"/>
          </p:cNvSpPr>
          <p:nvPr/>
        </p:nvSpPr>
        <p:spPr bwMode="auto">
          <a:xfrm>
            <a:off x="684213" y="1116013"/>
            <a:ext cx="7316787" cy="4841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46436" name="Rectangle 6"/>
          <p:cNvSpPr>
            <a:spLocks noChangeArrowheads="1"/>
          </p:cNvSpPr>
          <p:nvPr/>
        </p:nvSpPr>
        <p:spPr bwMode="auto">
          <a:xfrm>
            <a:off x="684213" y="1600200"/>
            <a:ext cx="7316787" cy="4841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46437" name="Rectangle 7"/>
          <p:cNvSpPr>
            <a:spLocks noChangeArrowheads="1"/>
          </p:cNvSpPr>
          <p:nvPr/>
        </p:nvSpPr>
        <p:spPr bwMode="auto">
          <a:xfrm>
            <a:off x="684213" y="2084388"/>
            <a:ext cx="7316787" cy="24590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46438" name="Rectangle 8"/>
          <p:cNvSpPr>
            <a:spLocks noChangeArrowheads="1"/>
          </p:cNvSpPr>
          <p:nvPr/>
        </p:nvSpPr>
        <p:spPr bwMode="auto">
          <a:xfrm>
            <a:off x="684213" y="4543425"/>
            <a:ext cx="7316787" cy="7334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46439" name="Rectangle 9"/>
          <p:cNvSpPr>
            <a:spLocks noChangeArrowheads="1"/>
          </p:cNvSpPr>
          <p:nvPr/>
        </p:nvSpPr>
        <p:spPr bwMode="auto">
          <a:xfrm>
            <a:off x="684213" y="5276850"/>
            <a:ext cx="7316787" cy="4857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46440" name="Rectangle 10"/>
          <p:cNvSpPr>
            <a:spLocks noChangeArrowheads="1"/>
          </p:cNvSpPr>
          <p:nvPr/>
        </p:nvSpPr>
        <p:spPr bwMode="auto">
          <a:xfrm>
            <a:off x="684213" y="5762625"/>
            <a:ext cx="7316787" cy="503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464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-8731"/>
            <a:ext cx="8229600" cy="1143000"/>
          </a:xfrm>
        </p:spPr>
        <p:txBody>
          <a:bodyPr/>
          <a:lstStyle/>
          <a:p>
            <a:pPr eaLnBrk="1" hangingPunct="1"/>
            <a:r>
              <a:rPr lang="en-AU" altLang="zh-CN" sz="4000" dirty="0" smtClean="0">
                <a:ea typeface="宋体" panose="02010600030101010101" pitchFamily="2" charset="-122"/>
              </a:rPr>
              <a:t>The Procedure Body</a:t>
            </a:r>
          </a:p>
        </p:txBody>
      </p:sp>
      <p:sp>
        <p:nvSpPr>
          <p:cNvPr id="14644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087438"/>
            <a:ext cx="8270875" cy="5111750"/>
          </a:xfrm>
          <a:noFill/>
        </p:spPr>
        <p:txBody>
          <a:bodyPr/>
          <a:lstStyle/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move $s2, $a0           # save $a0 into $s2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move $s3, $a1           # save $a1 into $s3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move $s0, $zero         # i = 0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smtClean="0">
                <a:latin typeface="Lucida Console" panose="020B0609040504020204" pitchFamily="49" charset="0"/>
                <a:ea typeface="宋体" panose="02010600030101010101" pitchFamily="2" charset="-122"/>
              </a:rPr>
              <a:t>for1tst: slt  $t0, $s0, $s3      # $t0 = 0 if $s0 ≥ $s3 (i ≥ n)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beq  $t0, $zero, exit1  # go to exit1 if $s0 ≥ $s3 (i ≥ n)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addi $s1, $s0, –1       # j = i – 1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smtClean="0">
                <a:latin typeface="Lucida Console" panose="020B0609040504020204" pitchFamily="49" charset="0"/>
                <a:ea typeface="宋体" panose="02010600030101010101" pitchFamily="2" charset="-122"/>
              </a:rPr>
              <a:t>for2tst: slti $t0, $s1, 0        # $t0 = 1 if $s1 &lt; 0 (j &lt; 0)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bne  $t0, $zero, exit2  # go to exit2 if $s1 &lt; 0 (j &lt; 0)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sll  $t1, $s1, 2        # $t1 = j * 4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add  $t2, $s2, $t1      # $t2 = v + (j * 4)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lw   $t3, 0($t2)        # $t3 = v[j]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lw   $t4, 4($t2)        # $t4 = v[j + 1]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slt  $t0, $t4, $t3      # $t0 = 0 if $t4 ≥ $t3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beq  $t0, $zero, exit2  # go to exit2 if $t4 ≥ $t3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move $a0, $s2           # 1st param of swap is v (old $a0)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move $a1, $s1           # 2nd param of swap is j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jal  swap               # call swap procedure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addi $s1, $s1, –1       # j –= 1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j    for2tst            # jump to test of inner loop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smtClean="0">
                <a:latin typeface="Lucida Console" panose="020B0609040504020204" pitchFamily="49" charset="0"/>
                <a:ea typeface="宋体" panose="02010600030101010101" pitchFamily="2" charset="-122"/>
              </a:rPr>
              <a:t>exit2:   addi $s0, $s0, 1        # i += 1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j    for1tst            # jump to test of outer loop</a:t>
            </a:r>
          </a:p>
        </p:txBody>
      </p:sp>
      <p:sp>
        <p:nvSpPr>
          <p:cNvPr id="146443" name="Rectangle 16"/>
          <p:cNvSpPr>
            <a:spLocks noChangeArrowheads="1"/>
          </p:cNvSpPr>
          <p:nvPr/>
        </p:nvSpPr>
        <p:spPr bwMode="auto">
          <a:xfrm>
            <a:off x="8062913" y="4591050"/>
            <a:ext cx="749300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>
                <a:ea typeface="宋体" panose="02010600030101010101" pitchFamily="2" charset="-122"/>
              </a:rPr>
              <a:t>Pass</a:t>
            </a:r>
            <a:br>
              <a:rPr lang="en-AU" altLang="zh-CN" sz="1400">
                <a:ea typeface="宋体" panose="02010600030101010101" pitchFamily="2" charset="-122"/>
              </a:rPr>
            </a:br>
            <a:r>
              <a:rPr lang="en-AU" altLang="zh-CN" sz="1400">
                <a:ea typeface="宋体" panose="02010600030101010101" pitchFamily="2" charset="-122"/>
              </a:rPr>
              <a:t>params</a:t>
            </a:r>
            <a:br>
              <a:rPr lang="en-AU" altLang="zh-CN" sz="1400">
                <a:ea typeface="宋体" panose="02010600030101010101" pitchFamily="2" charset="-122"/>
              </a:rPr>
            </a:br>
            <a:r>
              <a:rPr lang="en-AU" altLang="zh-CN" sz="1400">
                <a:ea typeface="宋体" panose="02010600030101010101" pitchFamily="2" charset="-122"/>
              </a:rPr>
              <a:t>&amp; call</a:t>
            </a:r>
          </a:p>
        </p:txBody>
      </p:sp>
      <p:sp>
        <p:nvSpPr>
          <p:cNvPr id="146444" name="Rectangle 19"/>
          <p:cNvSpPr>
            <a:spLocks noChangeArrowheads="1"/>
          </p:cNvSpPr>
          <p:nvPr/>
        </p:nvSpPr>
        <p:spPr bwMode="auto">
          <a:xfrm>
            <a:off x="8062913" y="1122363"/>
            <a:ext cx="7588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>
                <a:ea typeface="宋体" panose="02010600030101010101" pitchFamily="2" charset="-122"/>
              </a:rPr>
              <a:t>Move</a:t>
            </a:r>
            <a:br>
              <a:rPr lang="en-AU" altLang="zh-CN" sz="1400">
                <a:ea typeface="宋体" panose="02010600030101010101" pitchFamily="2" charset="-122"/>
              </a:rPr>
            </a:br>
            <a:r>
              <a:rPr lang="en-AU" altLang="zh-CN" sz="1400">
                <a:ea typeface="宋体" panose="02010600030101010101" pitchFamily="2" charset="-122"/>
              </a:rPr>
              <a:t>params</a:t>
            </a:r>
          </a:p>
        </p:txBody>
      </p:sp>
      <p:sp>
        <p:nvSpPr>
          <p:cNvPr id="146445" name="Rectangle 23"/>
          <p:cNvSpPr>
            <a:spLocks noChangeArrowheads="1"/>
          </p:cNvSpPr>
          <p:nvPr/>
        </p:nvSpPr>
        <p:spPr bwMode="auto">
          <a:xfrm>
            <a:off x="8062913" y="5405438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>
                <a:ea typeface="宋体" panose="02010600030101010101" pitchFamily="2" charset="-122"/>
              </a:rPr>
              <a:t>Inner loop</a:t>
            </a:r>
          </a:p>
        </p:txBody>
      </p:sp>
      <p:sp>
        <p:nvSpPr>
          <p:cNvPr id="146446" name="Rectangle 24"/>
          <p:cNvSpPr>
            <a:spLocks noChangeArrowheads="1"/>
          </p:cNvSpPr>
          <p:nvPr/>
        </p:nvSpPr>
        <p:spPr bwMode="auto">
          <a:xfrm>
            <a:off x="8062913" y="5891213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>
                <a:ea typeface="宋体" panose="02010600030101010101" pitchFamily="2" charset="-122"/>
              </a:rPr>
              <a:t>Outer loop</a:t>
            </a:r>
          </a:p>
        </p:txBody>
      </p:sp>
      <p:sp>
        <p:nvSpPr>
          <p:cNvPr id="146447" name="Rectangle 25"/>
          <p:cNvSpPr>
            <a:spLocks noChangeArrowheads="1"/>
          </p:cNvSpPr>
          <p:nvPr/>
        </p:nvSpPr>
        <p:spPr bwMode="auto">
          <a:xfrm>
            <a:off x="8062913" y="3148013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>
                <a:ea typeface="宋体" panose="02010600030101010101" pitchFamily="2" charset="-122"/>
              </a:rPr>
              <a:t>Inner loop</a:t>
            </a:r>
          </a:p>
        </p:txBody>
      </p:sp>
      <p:sp>
        <p:nvSpPr>
          <p:cNvPr id="146448" name="Rectangle 28"/>
          <p:cNvSpPr>
            <a:spLocks noChangeArrowheads="1"/>
          </p:cNvSpPr>
          <p:nvPr/>
        </p:nvSpPr>
        <p:spPr bwMode="auto">
          <a:xfrm>
            <a:off x="8062913" y="1728788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>
                <a:ea typeface="宋体" panose="02010600030101010101" pitchFamily="2" charset="-122"/>
              </a:rPr>
              <a:t>Outer loop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971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ChangeArrowheads="1"/>
          </p:cNvSpPr>
          <p:nvPr/>
        </p:nvSpPr>
        <p:spPr bwMode="auto">
          <a:xfrm>
            <a:off x="684213" y="1201738"/>
            <a:ext cx="7450137" cy="14668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48484" name="Rectangle 3"/>
          <p:cNvSpPr>
            <a:spLocks noChangeArrowheads="1"/>
          </p:cNvSpPr>
          <p:nvPr/>
        </p:nvSpPr>
        <p:spPr bwMode="auto">
          <a:xfrm>
            <a:off x="684213" y="3152775"/>
            <a:ext cx="7450137" cy="14938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48485" name="Rectangle 4"/>
          <p:cNvSpPr>
            <a:spLocks noChangeArrowheads="1"/>
          </p:cNvSpPr>
          <p:nvPr/>
        </p:nvSpPr>
        <p:spPr bwMode="auto">
          <a:xfrm>
            <a:off x="684213" y="4646613"/>
            <a:ext cx="7450137" cy="2587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48486" name="Rectangle 16"/>
          <p:cNvSpPr>
            <a:spLocks noChangeArrowheads="1"/>
          </p:cNvSpPr>
          <p:nvPr/>
        </p:nvSpPr>
        <p:spPr bwMode="auto">
          <a:xfrm>
            <a:off x="684213" y="2668588"/>
            <a:ext cx="7450137" cy="4841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4848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4213" y="1173163"/>
            <a:ext cx="8270875" cy="4960937"/>
          </a:xfrm>
          <a:noFill/>
        </p:spPr>
        <p:txBody>
          <a:bodyPr/>
          <a:lstStyle/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sort:    </a:t>
            </a:r>
            <a:r>
              <a:rPr lang="en-AU" altLang="zh-CN" sz="1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addi</a:t>
            </a: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$</a:t>
            </a:r>
            <a:r>
              <a:rPr lang="en-AU" altLang="zh-CN" sz="1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sp</a:t>
            </a: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,$</a:t>
            </a:r>
            <a:r>
              <a:rPr lang="en-AU" altLang="zh-CN" sz="1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sp</a:t>
            </a: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, –20      # make room on stack for 5 registers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</a:t>
            </a:r>
            <a:r>
              <a:rPr lang="en-AU" altLang="zh-CN" sz="1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sw</a:t>
            </a: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$</a:t>
            </a:r>
            <a:r>
              <a:rPr lang="en-AU" altLang="zh-CN" sz="1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ra</a:t>
            </a: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, 16($</a:t>
            </a:r>
            <a:r>
              <a:rPr lang="en-AU" altLang="zh-CN" sz="1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sp</a:t>
            </a: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)        # save $</a:t>
            </a:r>
            <a:r>
              <a:rPr lang="en-AU" altLang="zh-CN" sz="1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ra</a:t>
            </a: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on stack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</a:t>
            </a:r>
            <a:r>
              <a:rPr lang="en-AU" altLang="zh-CN" sz="1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sw</a:t>
            </a: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$s3,12($</a:t>
            </a:r>
            <a:r>
              <a:rPr lang="en-AU" altLang="zh-CN" sz="1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sp</a:t>
            </a: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)         # save $s3 on stack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</a:t>
            </a:r>
            <a:r>
              <a:rPr lang="en-AU" altLang="zh-CN" sz="1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sw</a:t>
            </a: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$s2, 8($</a:t>
            </a:r>
            <a:r>
              <a:rPr lang="en-AU" altLang="zh-CN" sz="1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sp</a:t>
            </a: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)         # save $s2 on stack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</a:t>
            </a:r>
            <a:r>
              <a:rPr lang="en-AU" altLang="zh-CN" sz="1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sw</a:t>
            </a: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$s1, 4($</a:t>
            </a:r>
            <a:r>
              <a:rPr lang="en-AU" altLang="zh-CN" sz="1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sp</a:t>
            </a: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)         # save $s1 on stack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</a:t>
            </a:r>
            <a:r>
              <a:rPr lang="en-AU" altLang="zh-CN" sz="1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sw</a:t>
            </a: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$s0, 0($</a:t>
            </a:r>
            <a:r>
              <a:rPr lang="en-AU" altLang="zh-CN" sz="1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sp</a:t>
            </a: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)         # save $s0 on stack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…                      # procedure body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…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exit1: </a:t>
            </a:r>
            <a:r>
              <a:rPr lang="en-AU" altLang="zh-CN" sz="1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lw</a:t>
            </a: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$s0, 0($</a:t>
            </a:r>
            <a:r>
              <a:rPr lang="en-AU" altLang="zh-CN" sz="1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sp</a:t>
            </a: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)  # restore $s0 from stack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</a:t>
            </a:r>
            <a:r>
              <a:rPr lang="en-AU" altLang="zh-CN" sz="1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lw</a:t>
            </a: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$s1, 4($</a:t>
            </a:r>
            <a:r>
              <a:rPr lang="en-AU" altLang="zh-CN" sz="1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sp</a:t>
            </a: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)         # restore $s1 from stack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</a:t>
            </a:r>
            <a:r>
              <a:rPr lang="en-AU" altLang="zh-CN" sz="1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lw</a:t>
            </a: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$s2, 8($</a:t>
            </a:r>
            <a:r>
              <a:rPr lang="en-AU" altLang="zh-CN" sz="1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sp</a:t>
            </a: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)         # restore $s2 from stack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</a:t>
            </a:r>
            <a:r>
              <a:rPr lang="en-AU" altLang="zh-CN" sz="1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lw</a:t>
            </a: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$s3,12($</a:t>
            </a:r>
            <a:r>
              <a:rPr lang="en-AU" altLang="zh-CN" sz="1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sp</a:t>
            </a: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)         # restore $s3 from stack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</a:t>
            </a:r>
            <a:r>
              <a:rPr lang="en-AU" altLang="zh-CN" sz="1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lw</a:t>
            </a: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$ra,16($</a:t>
            </a:r>
            <a:r>
              <a:rPr lang="en-AU" altLang="zh-CN" sz="1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sp</a:t>
            </a: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)         # restore $</a:t>
            </a:r>
            <a:r>
              <a:rPr lang="en-AU" altLang="zh-CN" sz="1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ra</a:t>
            </a: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from stack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</a:t>
            </a:r>
            <a:r>
              <a:rPr lang="en-AU" altLang="zh-CN" sz="1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addi</a:t>
            </a: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$</a:t>
            </a:r>
            <a:r>
              <a:rPr lang="en-AU" altLang="zh-CN" sz="1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sp</a:t>
            </a: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,$</a:t>
            </a:r>
            <a:r>
              <a:rPr lang="en-AU" altLang="zh-CN" sz="1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sp</a:t>
            </a: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, 20       # restore stack pointer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</a:t>
            </a:r>
            <a:r>
              <a:rPr lang="en-AU" altLang="zh-CN" sz="1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jr</a:t>
            </a: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$</a:t>
            </a:r>
            <a:r>
              <a:rPr lang="en-AU" altLang="zh-CN" sz="1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ra</a:t>
            </a:r>
            <a:r>
              <a:rPr lang="en-AU" altLang="zh-CN" sz="1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        # return to calling routine</a:t>
            </a:r>
          </a:p>
        </p:txBody>
      </p:sp>
      <p:sp>
        <p:nvSpPr>
          <p:cNvPr id="1484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dirty="0" smtClean="0">
                <a:ea typeface="宋体" panose="02010600030101010101" pitchFamily="2" charset="-122"/>
              </a:rPr>
              <a:t>The Full Procedure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825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>
          <a:xfrm>
            <a:off x="745122" y="30701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Arrays vs. Pointers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219" y="1524050"/>
            <a:ext cx="8541696" cy="511175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panose="02010600030101010101" pitchFamily="2" charset="-122"/>
              </a:rPr>
              <a:t>Array indexing involves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Multiplying index by element size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Adding to array base address</a:t>
            </a:r>
            <a:endParaRPr lang="en-AU" altLang="zh-CN" sz="24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 smtClean="0">
                <a:ea typeface="宋体" panose="02010600030101010101" pitchFamily="2" charset="-122"/>
              </a:rPr>
              <a:t>Pointers correspond directly to memory addresses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Can avoid indexing complexity</a:t>
            </a:r>
          </a:p>
        </p:txBody>
      </p:sp>
      <p:sp>
        <p:nvSpPr>
          <p:cNvPr id="156677" name="Text Box 4"/>
          <p:cNvSpPr txBox="1">
            <a:spLocks noChangeArrowheads="1"/>
          </p:cNvSpPr>
          <p:nvPr/>
        </p:nvSpPr>
        <p:spPr bwMode="auto">
          <a:xfrm rot="5400000">
            <a:off x="7524710" y="1280735"/>
            <a:ext cx="2900025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§2.14 Arrays versus Pointers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402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Example: Clearing and Array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graphicFrame>
        <p:nvGraphicFramePr>
          <p:cNvPr id="396291" name="Group 3"/>
          <p:cNvGraphicFramePr>
            <a:graphicFrameLocks noGrp="1"/>
          </p:cNvGraphicFramePr>
          <p:nvPr/>
        </p:nvGraphicFramePr>
        <p:xfrm>
          <a:off x="107950" y="1457325"/>
          <a:ext cx="8928100" cy="4065588"/>
        </p:xfrm>
        <a:graphic>
          <a:graphicData uri="http://schemas.openxmlformats.org/drawingml/2006/table">
            <a:tbl>
              <a:tblPr/>
              <a:tblGrid>
                <a:gridCol w="4392613"/>
                <a:gridCol w="4535487"/>
              </a:tblGrid>
              <a:tr h="14560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clear1(int array[], int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int i;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for (i = 0; i &lt; size; i +=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  array[i]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clear2(int *array, int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int *p;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for (p = &amp;array[0]; p &lt; &amp;array[size];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     p = p + 1)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  *p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09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     move $t0,$zero   # i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loop1: sll $t1,$t0,2    # $t1 = i *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     add $t2,$a0,$t1  # $t2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                      #   &amp;array[i]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     sw $zero, 0($t2) # array[i]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     addi $t0,$t0,1   # i = i + 1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     slt $t3,$t0,$a1  # $t3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                      #   (i &lt; size)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     bne $t3,$zero,loop1 # if (…)</a:t>
                      </a:r>
                      <a:b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</a:b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                         # goto loop1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     move $t0,</a:t>
                      </a: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$a0</a:t>
                      </a: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# p = &amp; array[0]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     sll $t1,</a:t>
                      </a: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$a1</a:t>
                      </a: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,2   # $t1 = </a:t>
                      </a: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size</a:t>
                      </a: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*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     add $t2,$a0,$t1 # $t2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                     #   &amp;array[</a:t>
                      </a: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size</a:t>
                      </a: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loop2:</a:t>
                      </a: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sw $zero,0(</a:t>
                      </a: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$t0</a:t>
                      </a: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) # </a:t>
                      </a: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Memory[p]</a:t>
                      </a: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     addi $t0,$t0,</a:t>
                      </a: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# </a:t>
                      </a: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p = p + 4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     slt $t3,$t0,</a:t>
                      </a: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$t2</a:t>
                      </a: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# $t3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                     #(</a:t>
                      </a: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p&lt;&amp;array[size]</a:t>
                      </a: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     bne $t3,$zero,loop2 # if (…)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                         # goto loop2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8281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8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Comparison of Array vs. Pointer</a:t>
            </a:r>
            <a:endParaRPr lang="en-AU" altLang="zh-CN" sz="4000" dirty="0" smtClean="0">
              <a:ea typeface="宋体" panose="02010600030101010101" pitchFamily="2" charset="-122"/>
            </a:endParaRPr>
          </a:p>
        </p:txBody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202" y="1447852"/>
            <a:ext cx="8229600" cy="4525963"/>
          </a:xfrm>
        </p:spPr>
        <p:txBody>
          <a:bodyPr/>
          <a:lstStyle/>
          <a:p>
            <a:pPr algn="just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Array</a:t>
            </a:r>
          </a:p>
          <a:p>
            <a:pPr lvl="1" algn="just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Must have “multiply” and add inside the loop to adjust index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dirty="0" smtClean="0">
                <a:ea typeface="宋体" panose="02010600030101010101" pitchFamily="2" charset="-122"/>
              </a:rPr>
              <a:t>.</a:t>
            </a:r>
          </a:p>
          <a:p>
            <a:pPr lvl="1" algn="just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Each address must be recalculated from the new index.</a:t>
            </a:r>
          </a:p>
          <a:p>
            <a:pPr algn="just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Pointer</a:t>
            </a:r>
          </a:p>
          <a:p>
            <a:pPr lvl="1" algn="just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The pointer can be incremented directly.</a:t>
            </a:r>
          </a:p>
          <a:p>
            <a:pPr lvl="1" algn="just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The scaling shift and the array bound addition is outside of the loop, reducing the instructions executed per iteration.</a:t>
            </a:r>
          </a:p>
          <a:p>
            <a:pPr eaLnBrk="1" hangingPunct="1"/>
            <a:r>
              <a:rPr lang="en-US" altLang="zh-CN" sz="2800" dirty="0" smtClean="0">
                <a:ea typeface="宋体" panose="02010600030101010101" pitchFamily="2" charset="-122"/>
              </a:rPr>
              <a:t>Compiler can achieve same effect as manual use of pointers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Induction variable elimination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Better to make program clearer and safer</a:t>
            </a:r>
            <a:endParaRPr lang="en-AU" altLang="zh-CN" sz="2400" dirty="0" smtClean="0"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04527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blipFill rotWithShape="1">
          <a:blip xmlns:r="http://schemas.openxmlformats.org/officeDocument/2006/relationships" r:embed="rId1"/>
          <a:stretch>
            <a:fillRect l="-561" t="-1212" r="-1051" b="-3636"/>
          </a:stretch>
        </a:blipFill>
        <a:ln w="9525">
          <a:solidFill>
            <a:schemeClr val="tx1"/>
          </a:solidFill>
          <a:miter lim="800000"/>
          <a:headEnd/>
          <a:tailEnd/>
        </a:ln>
      </a:spPr>
      <a:bodyPr/>
      <a:lstStyle>
        <a:defPPr>
          <a:defRPr>
            <a:noFill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38597</TotalTime>
  <Pages>0</Pages>
  <Words>1218</Words>
  <Characters>0</Characters>
  <Application>Microsoft Office PowerPoint</Application>
  <DocSecurity>0</DocSecurity>
  <PresentationFormat>On-screen Show (4:3)</PresentationFormat>
  <Lines>0</Lines>
  <Paragraphs>169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宋体</vt:lpstr>
      <vt:lpstr>SimHei</vt:lpstr>
      <vt:lpstr>Arial</vt:lpstr>
      <vt:lpstr>Calibri</vt:lpstr>
      <vt:lpstr>Courier New</vt:lpstr>
      <vt:lpstr>Lucida Console</vt:lpstr>
      <vt:lpstr>Times New Roman</vt:lpstr>
      <vt:lpstr>Wingdings</vt:lpstr>
      <vt:lpstr>默认设计模板</vt:lpstr>
      <vt:lpstr>Chapter 2 Instruction: Language of the Computer</vt:lpstr>
      <vt:lpstr>Swap Procedure</vt:lpstr>
      <vt:lpstr>The Sort Procedure in C</vt:lpstr>
      <vt:lpstr>The Procedure Body</vt:lpstr>
      <vt:lpstr>The Full Procedure</vt:lpstr>
      <vt:lpstr>Arrays vs. Pointers</vt:lpstr>
      <vt:lpstr>Example: Clearing and Array</vt:lpstr>
      <vt:lpstr>Comparison of Array vs. Pointer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The Foundations: Logic and Proofs</dc:title>
  <dc:creator>zhang</dc:creator>
  <cp:lastModifiedBy>zhang</cp:lastModifiedBy>
  <cp:revision>870</cp:revision>
  <cp:lastPrinted>1601-01-01T00:00:00Z</cp:lastPrinted>
  <dcterms:created xsi:type="dcterms:W3CDTF">1601-01-01T00:00:00Z</dcterms:created>
  <dcterms:modified xsi:type="dcterms:W3CDTF">2017-08-18T03:23:15Z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1033-8.1.0.3018</vt:lpwstr>
  </property>
  <property fmtid="{D5CDD505-2E9C-101B-9397-08002B2CF9AE}" pid="4" name="ArticulateGUID">
    <vt:lpwstr>766741B1-EEBA-4F4F-3F5A-723F3F3F5528</vt:lpwstr>
  </property>
  <property fmtid="{D5CDD505-2E9C-101B-9397-08002B2CF9AE}" pid="5" name="ArticulatePath">
    <vt:lpwstr>chapter 2 Instructions Language of the Computer</vt:lpwstr>
  </property>
</Properties>
</file>