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8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9.xml" ContentType="application/vnd.openxmlformats-officedocument.presentationml.notesSlide+xml"/>
  <Override PartName="/ppt/tags/tag54.xml" ContentType="application/vnd.openxmlformats-officedocument.presentationml.tags+xml"/>
  <Override PartName="/ppt/notesSlides/notesSlide10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1.xml" ContentType="application/vnd.openxmlformats-officedocument.presentationml.notesSlide+xml"/>
  <Override PartName="/ppt/tags/tag58.xml" ContentType="application/vnd.openxmlformats-officedocument.presentationml.tags+xml"/>
  <Override PartName="/ppt/notesSlides/notesSlide12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3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4.xml" ContentType="application/vnd.openxmlformats-officedocument.presentationml.notesSlide+xml"/>
  <Override PartName="/ppt/tags/tag63.xml" ContentType="application/vnd.openxmlformats-officedocument.presentationml.tags+xml"/>
  <Override PartName="/ppt/notesSlides/notesSlide15.xml" ContentType="application/vnd.openxmlformats-officedocument.presentationml.notesSlide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7" r:id="rId2"/>
    <p:sldId id="328" r:id="rId3"/>
    <p:sldId id="267" r:id="rId4"/>
    <p:sldId id="268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319" r:id="rId13"/>
    <p:sldId id="278" r:id="rId14"/>
    <p:sldId id="279" r:id="rId15"/>
    <p:sldId id="280" r:id="rId16"/>
    <p:sldId id="281" r:id="rId17"/>
    <p:sldId id="282" r:id="rId18"/>
    <p:sldId id="283" r:id="rId19"/>
    <p:sldId id="354" r:id="rId20"/>
    <p:sldId id="284" r:id="rId21"/>
    <p:sldId id="285" r:id="rId22"/>
    <p:sldId id="286" r:id="rId23"/>
    <p:sldId id="287" r:id="rId24"/>
    <p:sldId id="351" r:id="rId25"/>
    <p:sldId id="288" r:id="rId26"/>
    <p:sldId id="330" r:id="rId27"/>
    <p:sldId id="331" r:id="rId28"/>
    <p:sldId id="332" r:id="rId29"/>
    <p:sldId id="333" r:id="rId30"/>
    <p:sldId id="355" r:id="rId31"/>
    <p:sldId id="352" r:id="rId32"/>
    <p:sldId id="334" r:id="rId33"/>
    <p:sldId id="335" r:id="rId34"/>
    <p:sldId id="357" r:id="rId35"/>
    <p:sldId id="289" r:id="rId36"/>
    <p:sldId id="320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8" r:id="rId50"/>
    <p:sldId id="309" r:id="rId51"/>
    <p:sldId id="310" r:id="rId52"/>
    <p:sldId id="350" r:id="rId53"/>
    <p:sldId id="339" r:id="rId54"/>
    <p:sldId id="312" r:id="rId55"/>
    <p:sldId id="340" r:id="rId56"/>
    <p:sldId id="341" r:id="rId57"/>
    <p:sldId id="342" r:id="rId58"/>
    <p:sldId id="344" r:id="rId59"/>
    <p:sldId id="343" r:id="rId60"/>
    <p:sldId id="345" r:id="rId61"/>
    <p:sldId id="346" r:id="rId62"/>
    <p:sldId id="347" r:id="rId63"/>
    <p:sldId id="348" r:id="rId64"/>
  </p:sldIdLst>
  <p:sldSz cx="9144000" cy="6858000" type="screen4x3"/>
  <p:notesSz cx="6858000" cy="9144000"/>
  <p:custDataLst>
    <p:tags r:id="rId6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FFD9"/>
    <a:srgbClr val="FFFFE5"/>
    <a:srgbClr val="FF00FF"/>
    <a:srgbClr val="CCCCFF"/>
    <a:srgbClr val="FFCCFF"/>
    <a:srgbClr val="CCFFFF"/>
    <a:srgbClr val="33CCF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075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1226086-AB78-4A19-89CB-2B36F8FBBA1C}" type="datetimeFigureOut">
              <a:rPr lang="en-US"/>
              <a:pPr>
                <a:defRPr/>
              </a:pPr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9859C9C-CBE3-4E88-8B93-5A0B0D9C2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2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zh-CN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20E35B-418E-4918-9986-D4E39612F0AA}" type="datetime3">
              <a:rPr lang="en-AU" altLang="zh-CN"/>
              <a:pPr/>
              <a:t>5 September, 2017</a:t>
            </a:fld>
            <a:endParaRPr lang="en-AU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zh-CN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03D97D-A2B4-4B04-BC86-58F083ABBCF8}" type="slidenum">
              <a:rPr lang="en-AU" altLang="zh-CN"/>
              <a:pPr/>
              <a:t>1</a:t>
            </a:fld>
            <a:endParaRPr lang="en-AU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3873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3360C3-8B75-48CE-9EFC-81B01D953383}" type="datetime3">
              <a:rPr lang="en-US" altLang="zh-CN" smtClean="0">
                <a:latin typeface="Times New Roman" panose="02020603050405020304" pitchFamily="18" charset="0"/>
              </a:rPr>
              <a:pPr/>
              <a:t>5 September 2017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12C9C6-FB06-4B2E-A982-0CA84A0195A3}" type="slidenum">
              <a:rPr lang="en-US" altLang="zh-CN" smtClean="0">
                <a:latin typeface="Times New Roman" panose="02020603050405020304" pitchFamily="18" charset="0"/>
              </a:rPr>
              <a:pPr/>
              <a:t>53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333999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340FA4-BC50-427F-AA11-9C0D47444EDB}" type="datetime3">
              <a:rPr lang="en-US" altLang="zh-CN">
                <a:latin typeface="Times New Roman" panose="02020603050405020304" pitchFamily="18" charset="0"/>
              </a:rPr>
              <a:pPr/>
              <a:t>5 September 2017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A07411-AAF4-4F5A-AFA6-F8F67FA8C1A8}" type="slidenum">
              <a:rPr lang="en-US" altLang="zh-CN">
                <a:latin typeface="Times New Roman" panose="02020603050405020304" pitchFamily="18" charset="0"/>
              </a:rPr>
              <a:pPr/>
              <a:t>56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200266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297DD-609C-47B5-8923-1354BA826C90}" type="datetime3">
              <a:rPr lang="en-US" altLang="zh-CN">
                <a:latin typeface="Times New Roman" panose="02020603050405020304" pitchFamily="18" charset="0"/>
              </a:rPr>
              <a:pPr/>
              <a:t>5 September 2017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B07FA7-96DD-414F-B87D-1750C424E456}" type="slidenum">
              <a:rPr lang="en-US" altLang="zh-CN">
                <a:latin typeface="Times New Roman" panose="02020603050405020304" pitchFamily="18" charset="0"/>
              </a:rPr>
              <a:pPr/>
              <a:t>57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1135184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D0E57E-5E91-49E2-A551-A8B8B52325FF}" type="datetime3">
              <a:rPr lang="en-US" altLang="zh-CN">
                <a:latin typeface="Times New Roman" panose="02020603050405020304" pitchFamily="18" charset="0"/>
              </a:rPr>
              <a:pPr/>
              <a:t>5 September 2017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46DB6A-224F-4C65-9F8A-A4790E6BDA9D}" type="slidenum">
              <a:rPr lang="en-US" altLang="zh-CN">
                <a:latin typeface="Times New Roman" panose="02020603050405020304" pitchFamily="18" charset="0"/>
              </a:rPr>
              <a:pPr/>
              <a:t>59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1331017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B89416-737E-4361-82BA-B02CE70E492C}" type="datetime3">
              <a:rPr lang="en-US" altLang="zh-CN">
                <a:latin typeface="Times New Roman" panose="02020603050405020304" pitchFamily="18" charset="0"/>
              </a:rPr>
              <a:pPr/>
              <a:t>5 September 2017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BD9CCB-82A7-49B0-A3EE-E6C07B73FD20}" type="slidenum">
              <a:rPr lang="en-US" altLang="zh-CN">
                <a:latin typeface="Times New Roman" panose="02020603050405020304" pitchFamily="18" charset="0"/>
              </a:rPr>
              <a:pPr/>
              <a:t>61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787020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76E393-B45E-4853-8108-2F3453781BED}" type="datetime3">
              <a:rPr lang="en-US" altLang="zh-CN">
                <a:latin typeface="Times New Roman" panose="02020603050405020304" pitchFamily="18" charset="0"/>
              </a:rPr>
              <a:pPr/>
              <a:t>5 September 2017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B53C08-8D62-4EEE-9D79-E730B7CCE0C2}" type="slidenum">
              <a:rPr lang="en-US" altLang="zh-CN">
                <a:latin typeface="Times New Roman" panose="02020603050405020304" pitchFamily="18" charset="0"/>
              </a:rPr>
              <a:pPr/>
              <a:t>62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156788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0D34F4-4280-47BF-83CB-F5C4EB410C52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860925"/>
            <a:ext cx="6118225" cy="460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CN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8063" y="657225"/>
            <a:ext cx="5099050" cy="3824288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2390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8AECF0-8A59-46D6-A37B-63DFAB568DB6}" type="datetime3">
              <a:rPr lang="en-US" altLang="zh-CN">
                <a:latin typeface="Times New Roman" panose="02020603050405020304" pitchFamily="18" charset="0"/>
              </a:rPr>
              <a:pPr/>
              <a:t>5 September 2017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C531DE-6BF8-48F5-BBEE-0FC14CF46649}" type="slidenum">
              <a:rPr lang="en-US" altLang="zh-CN">
                <a:latin typeface="Times New Roman" panose="02020603050405020304" pitchFamily="18" charset="0"/>
              </a:rPr>
              <a:pPr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5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2340769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2DC45A-72C5-4B26-877C-2214C0287E2B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zh-CN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990214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D8282F-42C7-41CB-B820-CF2D082592FC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zh-CN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73531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24829-3200-4CE4-985A-8331B4B04A5E}" type="datetime3">
              <a:rPr lang="en-US" altLang="zh-CN">
                <a:latin typeface="Times New Roman" panose="02020603050405020304" pitchFamily="18" charset="0"/>
              </a:rPr>
              <a:pPr/>
              <a:t>5 September 2017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2D918E-77C0-4FF8-8708-4F2EF34B92C3}" type="slidenum">
              <a:rPr lang="en-US" altLang="zh-CN">
                <a:latin typeface="Times New Roman" panose="02020603050405020304" pitchFamily="18" charset="0"/>
              </a:rPr>
              <a:pPr/>
              <a:t>36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258355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DAF487-A8F5-473E-B17C-CF8F16267A20}" type="slidenum">
              <a:rPr lang="en-US" altLang="zh-CN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zh-CN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04345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59C9C-CBE3-4E88-8B93-5A0B0D9C28F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72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072016-8CAE-4DBA-9128-0AC60589C8FB}" type="datetime3">
              <a:rPr lang="en-US" altLang="zh-CN" smtClean="0">
                <a:latin typeface="Times New Roman" panose="02020603050405020304" pitchFamily="18" charset="0"/>
              </a:rPr>
              <a:pPr/>
              <a:t>5 September 2017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9AA00D-B889-476C-9EF7-22356A5337EF}" type="slidenum">
              <a:rPr lang="en-US" altLang="zh-CN" smtClean="0">
                <a:latin typeface="Times New Roman" panose="02020603050405020304" pitchFamily="18" charset="0"/>
              </a:rPr>
              <a:pPr/>
              <a:t>52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20225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0128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64008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82AE6-8C1D-43F0-B92E-6291F107BAC4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93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71994-B5D3-4DFE-9113-E24E5E976F03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94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E6F09-63E5-48DB-A7DA-6414A5D2396D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38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112863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0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EFC9C-0CD1-48B5-AC40-5A4DCABDD5DC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96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BC5F2-22B8-42FA-8911-23D037350CC7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3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E63FD-4DFB-4E6C-ACBD-312599039C4D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39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D604D-FA6D-4866-9F77-CC235B2ED0D1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32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4D4F5-FEF3-4342-8FEC-174F6878CD9A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29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905A9-D364-4E58-9E92-8DEF5F381625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2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32157-3932-43C1-AF03-9197533CD4D8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56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32504-2328-4229-9877-2D57836C2A3C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8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D191EB-613A-4636-B0C2-D62B467A8423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90" r:id="rId12"/>
    <p:sldLayoutId id="214748379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4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704" y="1905040"/>
            <a:ext cx="7772400" cy="1012825"/>
          </a:xfrm>
        </p:spPr>
        <p:txBody>
          <a:bodyPr/>
          <a:lstStyle/>
          <a:p>
            <a:pPr algn="ctr"/>
            <a:r>
              <a:rPr lang="en-AU" altLang="zh-CN" sz="4000" dirty="0" smtClean="0">
                <a:ea typeface="宋体" panose="02010600030101010101" pitchFamily="2" charset="-122"/>
              </a:rPr>
              <a:t>Chapter 2</a:t>
            </a:r>
            <a:r>
              <a:rPr lang="en-AU" altLang="zh-CN" sz="4000" dirty="0">
                <a:ea typeface="宋体" panose="02010600030101010101" pitchFamily="2" charset="-122"/>
              </a:rPr>
              <a:t>: Instructions: Language of the </a:t>
            </a:r>
            <a:r>
              <a:rPr lang="en-AU" altLang="zh-CN" sz="4000" dirty="0" smtClean="0">
                <a:ea typeface="宋体" panose="02010600030101010101" pitchFamily="2" charset="-122"/>
              </a:rPr>
              <a:t>Computer</a:t>
            </a:r>
            <a:endParaRPr lang="en-AU" altLang="zh-CN" sz="4000" dirty="0">
              <a:ea typeface="宋体" panose="02010600030101010101" pitchFamily="2" charset="-122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81460" y="3276604"/>
            <a:ext cx="8077090" cy="990574"/>
          </a:xfrm>
        </p:spPr>
        <p:txBody>
          <a:bodyPr/>
          <a:lstStyle/>
          <a:p>
            <a:r>
              <a:rPr lang="en-US" altLang="zh-CN" sz="2400" dirty="0" smtClean="0"/>
              <a:t>2.5 – 2.7 &amp; 2.9: MIPS Core Instructions</a:t>
            </a:r>
          </a:p>
          <a:p>
            <a:r>
              <a:rPr lang="en-US" altLang="zh-CN" sz="2400" dirty="0" smtClean="0"/>
              <a:t>2.10: MIPS Addressing for 32-Bit Immediate &amp; Addresses</a:t>
            </a:r>
            <a:endParaRPr lang="zh-CN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725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Integer Add /Subtract Instructions</a:t>
            </a:r>
          </a:p>
        </p:txBody>
      </p:sp>
      <p:graphicFrame>
        <p:nvGraphicFramePr>
          <p:cNvPr id="447587" name="Group 99"/>
          <p:cNvGraphicFramePr>
            <a:graphicFrameLocks noGrp="1"/>
          </p:cNvGraphicFramePr>
          <p:nvPr>
            <p:ph idx="1"/>
          </p:nvPr>
        </p:nvGraphicFramePr>
        <p:xfrm>
          <a:off x="482600" y="1123950"/>
          <a:ext cx="8180388" cy="1443191"/>
        </p:xfrm>
        <a:graphic>
          <a:graphicData uri="http://schemas.openxmlformats.org/drawingml/2006/table">
            <a:tbl>
              <a:tblPr/>
              <a:tblGrid>
                <a:gridCol w="1843088"/>
                <a:gridCol w="1612900"/>
                <a:gridCol w="749300"/>
                <a:gridCol w="863600"/>
                <a:gridCol w="749300"/>
                <a:gridCol w="806450"/>
                <a:gridCol w="690562"/>
                <a:gridCol w="865188"/>
              </a:tblGrid>
              <a:tr h="323799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Instruction</a:t>
                      </a:r>
                    </a:p>
                  </a:txBody>
                  <a:tcPr marT="9147" marB="9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 marT="9147" marB="91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R-Type Format</a:t>
                      </a:r>
                    </a:p>
                  </a:txBody>
                  <a:tcPr marT="9147" marB="91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981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	$s1, $s2, $s3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+ $s3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= $s3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0x20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1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addu	$s1, $s2, $s3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+ $s3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= $s3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0x21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1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sub	$s1, $s2, $s3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– $s3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= $s3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0x22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1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subu	$s1, $s2, $s3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– $s3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= $s3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0x23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08" name="Rectangle 72"/>
          <p:cNvSpPr>
            <a:spLocks noChangeArrowheads="1"/>
          </p:cNvSpPr>
          <p:nvPr/>
        </p:nvSpPr>
        <p:spPr bwMode="auto">
          <a:xfrm>
            <a:off x="482600" y="2622550"/>
            <a:ext cx="81788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99"/>
                </a:solidFill>
                <a:ea typeface="宋体" panose="02010600030101010101" pitchFamily="2" charset="-122"/>
              </a:rPr>
              <a:t>add &amp; sub:</a:t>
            </a:r>
            <a:r>
              <a:rPr lang="en-US" altLang="zh-CN">
                <a:ea typeface="宋体" panose="02010600030101010101" pitchFamily="2" charset="-122"/>
              </a:rPr>
              <a:t> overflow causes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arithmetic exception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In case of overflow, result is not written to destination register</a:t>
            </a:r>
          </a:p>
          <a:p>
            <a:pPr eaLnBrk="1" hangingPunct="1"/>
            <a:r>
              <a:rPr lang="en-US" altLang="zh-CN">
                <a:solidFill>
                  <a:srgbClr val="000099"/>
                </a:solidFill>
                <a:ea typeface="宋体" panose="02010600030101010101" pitchFamily="2" charset="-122"/>
              </a:rPr>
              <a:t>addu &amp; subu: </a:t>
            </a:r>
            <a:r>
              <a:rPr lang="en-US" altLang="zh-CN">
                <a:ea typeface="宋体" panose="02010600030101010101" pitchFamily="2" charset="-122"/>
              </a:rPr>
              <a:t>same operation as </a:t>
            </a:r>
            <a:r>
              <a:rPr lang="en-US" altLang="zh-CN">
                <a:solidFill>
                  <a:srgbClr val="000099"/>
                </a:solidFill>
                <a:ea typeface="宋体" panose="02010600030101010101" pitchFamily="2" charset="-122"/>
              </a:rPr>
              <a:t>add &amp; sub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However, no arithmetic exception can occur</a:t>
            </a:r>
          </a:p>
          <a:p>
            <a:pPr lvl="1" eaLnBrk="1" hangingPunct="1"/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Overflow is ignored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Many programming languages ignore overflow</a:t>
            </a:r>
            <a:endParaRPr lang="en-US" altLang="zh-CN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000099"/>
                </a:solidFill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operator is translated into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addu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000099"/>
                </a:solidFill>
                <a:ea typeface="宋体" panose="02010600030101010101" pitchFamily="2" charset="-122"/>
              </a:rPr>
              <a:t>–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operator is translated into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subu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64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3442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Addition/Subtraction Example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178800" cy="5184775"/>
          </a:xfrm>
        </p:spPr>
        <p:txBody>
          <a:bodyPr/>
          <a:lstStyle/>
          <a:p>
            <a:pPr marL="349250" indent="-349250" eaLnBrk="1" hangingPunct="1">
              <a:tabLst>
                <a:tab pos="1143000" algn="l"/>
                <a:tab pos="36576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Consider the translation of: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f = (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g+h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) – (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i+j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349250" indent="-349250" eaLnBrk="1" hangingPunct="1">
              <a:tabLst>
                <a:tab pos="1143000" algn="l"/>
                <a:tab pos="36576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Compiler allocates registers to variables</a:t>
            </a:r>
          </a:p>
          <a:p>
            <a:pPr marL="739775" lvl="1" indent="-276225" eaLnBrk="1" hangingPunct="1">
              <a:tabLst>
                <a:tab pos="1143000" algn="l"/>
                <a:tab pos="365760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Assume that </a:t>
            </a:r>
            <a:r>
              <a:rPr lang="en-US" altLang="zh-CN" sz="2000" i="1" dirty="0" smtClean="0">
                <a:ea typeface="宋体" panose="02010600030101010101" pitchFamily="2" charset="-122"/>
              </a:rPr>
              <a:t>f</a:t>
            </a:r>
            <a:r>
              <a:rPr lang="en-US" altLang="zh-CN" sz="2000" dirty="0" smtClean="0">
                <a:ea typeface="宋体" panose="02010600030101010101" pitchFamily="2" charset="-122"/>
              </a:rPr>
              <a:t>, </a:t>
            </a:r>
            <a:r>
              <a:rPr lang="en-US" altLang="zh-CN" sz="2000" i="1" dirty="0" smtClean="0">
                <a:ea typeface="宋体" panose="02010600030101010101" pitchFamily="2" charset="-122"/>
              </a:rPr>
              <a:t>g</a:t>
            </a:r>
            <a:r>
              <a:rPr lang="en-US" altLang="zh-CN" sz="2000" dirty="0" smtClean="0">
                <a:ea typeface="宋体" panose="02010600030101010101" pitchFamily="2" charset="-122"/>
              </a:rPr>
              <a:t>, </a:t>
            </a:r>
            <a:r>
              <a:rPr lang="en-US" altLang="zh-CN" sz="2000" i="1" dirty="0" smtClean="0">
                <a:ea typeface="宋体" panose="02010600030101010101" pitchFamily="2" charset="-122"/>
              </a:rPr>
              <a:t>h</a:t>
            </a:r>
            <a:r>
              <a:rPr lang="en-US" altLang="zh-CN" sz="2000" dirty="0" smtClean="0">
                <a:ea typeface="宋体" panose="02010600030101010101" pitchFamily="2" charset="-122"/>
              </a:rPr>
              <a:t>, </a:t>
            </a:r>
            <a:r>
              <a:rPr lang="en-US" altLang="zh-CN" sz="2000" i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dirty="0" smtClean="0">
                <a:ea typeface="宋体" panose="02010600030101010101" pitchFamily="2" charset="-122"/>
              </a:rPr>
              <a:t>, and </a:t>
            </a:r>
            <a:r>
              <a:rPr lang="en-US" altLang="zh-CN" sz="2000" i="1" dirty="0" smtClean="0">
                <a:ea typeface="宋体" panose="02010600030101010101" pitchFamily="2" charset="-122"/>
              </a:rPr>
              <a:t>j</a:t>
            </a:r>
            <a:r>
              <a:rPr lang="en-US" altLang="zh-CN" sz="2000" dirty="0" smtClean="0">
                <a:ea typeface="宋体" panose="02010600030101010101" pitchFamily="2" charset="-122"/>
              </a:rPr>
              <a:t> are allocated registers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000" dirty="0" smtClean="0">
                <a:ea typeface="宋体" panose="02010600030101010101" pitchFamily="2" charset="-122"/>
              </a:rPr>
              <a:t> thru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$s4</a:t>
            </a:r>
          </a:p>
          <a:p>
            <a:pPr marL="739775" lvl="1" indent="-276225" eaLnBrk="1" hangingPunct="1">
              <a:tabLst>
                <a:tab pos="1143000" algn="l"/>
                <a:tab pos="365760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Called the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saved</a:t>
            </a:r>
            <a:r>
              <a:rPr lang="en-US" altLang="zh-CN" sz="2000" dirty="0" smtClean="0">
                <a:ea typeface="宋体" panose="02010600030101010101" pitchFamily="2" charset="-122"/>
              </a:rPr>
              <a:t> registers: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$s0 = $16</a:t>
            </a:r>
            <a:r>
              <a:rPr lang="en-US" altLang="zh-CN" sz="2000" dirty="0" smtClean="0">
                <a:ea typeface="宋体" panose="02010600030101010101" pitchFamily="2" charset="-122"/>
              </a:rPr>
              <a:t>,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 $s1 = $17</a:t>
            </a:r>
            <a:r>
              <a:rPr lang="en-US" altLang="zh-CN" sz="2000" dirty="0" smtClean="0">
                <a:ea typeface="宋体" panose="02010600030101010101" pitchFamily="2" charset="-122"/>
              </a:rPr>
              <a:t>, …,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$s7 = $23</a:t>
            </a:r>
          </a:p>
          <a:p>
            <a:pPr marL="349250" indent="-349250" eaLnBrk="1" hangingPunct="1">
              <a:tabLst>
                <a:tab pos="1143000" algn="l"/>
                <a:tab pos="36576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Translation of:</a:t>
            </a:r>
            <a:r>
              <a:rPr lang="en-US" altLang="zh-CN" sz="2400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f = (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g+h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) – (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i+j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1143000" algn="l"/>
                <a:tab pos="365760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addu</a:t>
            </a:r>
            <a:r>
              <a:rPr lang="en-US" altLang="zh-CN" sz="16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$t0, $s1, $s2	# $t0 = g + h</a:t>
            </a:r>
          </a:p>
          <a:p>
            <a:pPr marL="349250" indent="-3492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1143000" algn="l"/>
                <a:tab pos="3657600" algn="l"/>
              </a:tabLst>
            </a:pPr>
            <a:r>
              <a:rPr lang="en-US" altLang="zh-CN" sz="16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addu</a:t>
            </a:r>
            <a:r>
              <a:rPr lang="en-US" altLang="zh-CN" sz="16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$t1, $s3, $s4	# $t1 = </a:t>
            </a:r>
            <a:r>
              <a:rPr lang="en-US" altLang="zh-CN" sz="16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j</a:t>
            </a:r>
          </a:p>
          <a:p>
            <a:pPr marL="349250" indent="-3492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1143000" algn="l"/>
                <a:tab pos="3657600" algn="l"/>
              </a:tabLst>
            </a:pPr>
            <a:r>
              <a:rPr lang="en-US" altLang="zh-CN" sz="16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subu</a:t>
            </a:r>
            <a:r>
              <a:rPr lang="en-US" altLang="zh-CN" sz="16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$s0, $t0, $t1	# f = (</a:t>
            </a:r>
            <a:r>
              <a:rPr lang="en-US" altLang="zh-CN" sz="16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g+h</a:t>
            </a:r>
            <a:r>
              <a:rPr lang="en-US" altLang="zh-CN" sz="16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)–(</a:t>
            </a:r>
            <a:r>
              <a:rPr lang="en-US" altLang="zh-CN" sz="16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i+j</a:t>
            </a:r>
            <a:r>
              <a:rPr lang="en-US" altLang="zh-CN" sz="16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marL="739775" lvl="1" indent="-276225" eaLnBrk="1" hangingPunct="1">
              <a:tabLst>
                <a:tab pos="1143000" algn="l"/>
                <a:tab pos="365760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Temporary results are stored in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$t0 = $8</a:t>
            </a:r>
            <a:r>
              <a:rPr lang="en-US" altLang="zh-CN" sz="2000" dirty="0" smtClean="0">
                <a:ea typeface="宋体" panose="02010600030101010101" pitchFamily="2" charset="-122"/>
              </a:rPr>
              <a:t> and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$t1 = $9</a:t>
            </a:r>
          </a:p>
          <a:p>
            <a:pPr marL="349250" indent="-349250" eaLnBrk="1" hangingPunct="1">
              <a:tabLst>
                <a:tab pos="1143000" algn="l"/>
                <a:tab pos="36576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Translate: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addu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$t0,$s1,$s2</a:t>
            </a:r>
            <a:r>
              <a:rPr lang="en-US" altLang="zh-CN" sz="2400" dirty="0" smtClean="0">
                <a:ea typeface="宋体" panose="02010600030101010101" pitchFamily="2" charset="-122"/>
              </a:rPr>
              <a:t> to binary code</a:t>
            </a:r>
          </a:p>
          <a:p>
            <a:pPr marL="349250" indent="-349250" eaLnBrk="1" hangingPunct="1">
              <a:spcBef>
                <a:spcPct val="90000"/>
              </a:spcBef>
              <a:tabLst>
                <a:tab pos="1143000" algn="l"/>
                <a:tab pos="36576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Solution:</a:t>
            </a:r>
          </a:p>
        </p:txBody>
      </p:sp>
      <p:grpSp>
        <p:nvGrpSpPr>
          <p:cNvPr id="405515" name="Group 11"/>
          <p:cNvGrpSpPr>
            <a:grpSpLocks/>
          </p:cNvGrpSpPr>
          <p:nvPr/>
        </p:nvGrpSpPr>
        <p:grpSpPr bwMode="auto">
          <a:xfrm>
            <a:off x="2438456" y="5181554"/>
            <a:ext cx="979487" cy="635000"/>
            <a:chOff x="666" y="3466"/>
            <a:chExt cx="617" cy="400"/>
          </a:xfrm>
        </p:grpSpPr>
        <p:sp>
          <p:nvSpPr>
            <p:cNvPr id="24596" name="Text Box 4"/>
            <p:cNvSpPr txBox="1">
              <a:spLocks noChangeArrowheads="1"/>
            </p:cNvSpPr>
            <p:nvPr/>
          </p:nvSpPr>
          <p:spPr bwMode="auto">
            <a:xfrm>
              <a:off x="666" y="3648"/>
              <a:ext cx="6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000000</a:t>
              </a:r>
            </a:p>
          </p:txBody>
        </p:sp>
        <p:sp>
          <p:nvSpPr>
            <p:cNvPr id="24597" name="Text Box 10"/>
            <p:cNvSpPr txBox="1">
              <a:spLocks noChangeArrowheads="1"/>
            </p:cNvSpPr>
            <p:nvPr/>
          </p:nvSpPr>
          <p:spPr bwMode="auto">
            <a:xfrm>
              <a:off x="666" y="3466"/>
              <a:ext cx="61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op</a:t>
              </a:r>
            </a:p>
          </p:txBody>
        </p:sp>
      </p:grpSp>
      <p:grpSp>
        <p:nvGrpSpPr>
          <p:cNvPr id="405516" name="Group 12"/>
          <p:cNvGrpSpPr>
            <a:grpSpLocks/>
          </p:cNvGrpSpPr>
          <p:nvPr/>
        </p:nvGrpSpPr>
        <p:grpSpPr bwMode="auto">
          <a:xfrm>
            <a:off x="3417943" y="5181554"/>
            <a:ext cx="806450" cy="635000"/>
            <a:chOff x="666" y="3466"/>
            <a:chExt cx="617" cy="400"/>
          </a:xfrm>
        </p:grpSpPr>
        <p:sp>
          <p:nvSpPr>
            <p:cNvPr id="24594" name="Text Box 13"/>
            <p:cNvSpPr txBox="1">
              <a:spLocks noChangeArrowheads="1"/>
            </p:cNvSpPr>
            <p:nvPr/>
          </p:nvSpPr>
          <p:spPr bwMode="auto">
            <a:xfrm>
              <a:off x="666" y="3648"/>
              <a:ext cx="6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10001</a:t>
              </a:r>
            </a:p>
          </p:txBody>
        </p:sp>
        <p:sp>
          <p:nvSpPr>
            <p:cNvPr id="24595" name="Text Box 14"/>
            <p:cNvSpPr txBox="1">
              <a:spLocks noChangeArrowheads="1"/>
            </p:cNvSpPr>
            <p:nvPr/>
          </p:nvSpPr>
          <p:spPr bwMode="auto">
            <a:xfrm>
              <a:off x="666" y="3466"/>
              <a:ext cx="61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rs = $s1</a:t>
              </a:r>
            </a:p>
          </p:txBody>
        </p:sp>
      </p:grpSp>
      <p:grpSp>
        <p:nvGrpSpPr>
          <p:cNvPr id="405519" name="Group 15"/>
          <p:cNvGrpSpPr>
            <a:grpSpLocks/>
          </p:cNvGrpSpPr>
          <p:nvPr/>
        </p:nvGrpSpPr>
        <p:grpSpPr bwMode="auto">
          <a:xfrm>
            <a:off x="4224393" y="5181554"/>
            <a:ext cx="806450" cy="635000"/>
            <a:chOff x="666" y="3466"/>
            <a:chExt cx="617" cy="400"/>
          </a:xfrm>
        </p:grpSpPr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666" y="3648"/>
              <a:ext cx="6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10010</a:t>
              </a:r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666" y="3466"/>
              <a:ext cx="61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rt = $s2</a:t>
              </a:r>
            </a:p>
          </p:txBody>
        </p:sp>
      </p:grpSp>
      <p:grpSp>
        <p:nvGrpSpPr>
          <p:cNvPr id="405522" name="Group 18"/>
          <p:cNvGrpSpPr>
            <a:grpSpLocks/>
          </p:cNvGrpSpPr>
          <p:nvPr/>
        </p:nvGrpSpPr>
        <p:grpSpPr bwMode="auto">
          <a:xfrm>
            <a:off x="5030843" y="5181554"/>
            <a:ext cx="806450" cy="635000"/>
            <a:chOff x="666" y="3466"/>
            <a:chExt cx="617" cy="400"/>
          </a:xfrm>
        </p:grpSpPr>
        <p:sp>
          <p:nvSpPr>
            <p:cNvPr id="24590" name="Text Box 19"/>
            <p:cNvSpPr txBox="1">
              <a:spLocks noChangeArrowheads="1"/>
            </p:cNvSpPr>
            <p:nvPr/>
          </p:nvSpPr>
          <p:spPr bwMode="auto">
            <a:xfrm>
              <a:off x="666" y="3648"/>
              <a:ext cx="6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01000</a:t>
              </a:r>
            </a:p>
          </p:txBody>
        </p:sp>
        <p:sp>
          <p:nvSpPr>
            <p:cNvPr id="24591" name="Text Box 20"/>
            <p:cNvSpPr txBox="1">
              <a:spLocks noChangeArrowheads="1"/>
            </p:cNvSpPr>
            <p:nvPr/>
          </p:nvSpPr>
          <p:spPr bwMode="auto">
            <a:xfrm>
              <a:off x="666" y="3466"/>
              <a:ext cx="61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rd = $t0</a:t>
              </a:r>
            </a:p>
          </p:txBody>
        </p:sp>
      </p:grpSp>
      <p:grpSp>
        <p:nvGrpSpPr>
          <p:cNvPr id="405525" name="Group 21"/>
          <p:cNvGrpSpPr>
            <a:grpSpLocks/>
          </p:cNvGrpSpPr>
          <p:nvPr/>
        </p:nvGrpSpPr>
        <p:grpSpPr bwMode="auto">
          <a:xfrm>
            <a:off x="5837293" y="5181554"/>
            <a:ext cx="806450" cy="635000"/>
            <a:chOff x="666" y="3466"/>
            <a:chExt cx="617" cy="400"/>
          </a:xfrm>
        </p:grpSpPr>
        <p:sp>
          <p:nvSpPr>
            <p:cNvPr id="24588" name="Text Box 22"/>
            <p:cNvSpPr txBox="1">
              <a:spLocks noChangeArrowheads="1"/>
            </p:cNvSpPr>
            <p:nvPr/>
          </p:nvSpPr>
          <p:spPr bwMode="auto">
            <a:xfrm>
              <a:off x="666" y="3648"/>
              <a:ext cx="6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00000</a:t>
              </a:r>
            </a:p>
          </p:txBody>
        </p:sp>
        <p:sp>
          <p:nvSpPr>
            <p:cNvPr id="24589" name="Text Box 23"/>
            <p:cNvSpPr txBox="1">
              <a:spLocks noChangeArrowheads="1"/>
            </p:cNvSpPr>
            <p:nvPr/>
          </p:nvSpPr>
          <p:spPr bwMode="auto">
            <a:xfrm>
              <a:off x="666" y="3466"/>
              <a:ext cx="61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sa</a:t>
              </a:r>
            </a:p>
          </p:txBody>
        </p:sp>
      </p:grpSp>
      <p:grpSp>
        <p:nvGrpSpPr>
          <p:cNvPr id="405531" name="Group 27"/>
          <p:cNvGrpSpPr>
            <a:grpSpLocks/>
          </p:cNvGrpSpPr>
          <p:nvPr/>
        </p:nvGrpSpPr>
        <p:grpSpPr bwMode="auto">
          <a:xfrm>
            <a:off x="6643743" y="5181554"/>
            <a:ext cx="979488" cy="635000"/>
            <a:chOff x="666" y="3466"/>
            <a:chExt cx="617" cy="400"/>
          </a:xfrm>
        </p:grpSpPr>
        <p:sp>
          <p:nvSpPr>
            <p:cNvPr id="24586" name="Text Box 28"/>
            <p:cNvSpPr txBox="1">
              <a:spLocks noChangeArrowheads="1"/>
            </p:cNvSpPr>
            <p:nvPr/>
          </p:nvSpPr>
          <p:spPr bwMode="auto">
            <a:xfrm>
              <a:off x="666" y="3648"/>
              <a:ext cx="6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100001</a:t>
              </a:r>
            </a:p>
          </p:txBody>
        </p:sp>
        <p:sp>
          <p:nvSpPr>
            <p:cNvPr id="24587" name="Text Box 29"/>
            <p:cNvSpPr txBox="1">
              <a:spLocks noChangeArrowheads="1"/>
            </p:cNvSpPr>
            <p:nvPr/>
          </p:nvSpPr>
          <p:spPr bwMode="auto">
            <a:xfrm>
              <a:off x="666" y="3466"/>
              <a:ext cx="61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func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5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0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0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0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07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Logical Operations</a:t>
            </a:r>
            <a:endParaRPr lang="en-AU" altLang="zh-CN" dirty="0" smtClean="0">
              <a:ea typeface="宋体" panose="02010600030101010101" pitchFamily="2" charset="-122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Instructions for bitwise manipulation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graphicFrame>
        <p:nvGraphicFramePr>
          <p:cNvPr id="275503" name="Group 47"/>
          <p:cNvGraphicFramePr>
            <a:graphicFrameLocks noGrp="1"/>
          </p:cNvGraphicFramePr>
          <p:nvPr/>
        </p:nvGraphicFramePr>
        <p:xfrm>
          <a:off x="1042988" y="1916113"/>
          <a:ext cx="7200900" cy="2824164"/>
        </p:xfrm>
        <a:graphic>
          <a:graphicData uri="http://schemas.openxmlformats.org/drawingml/2006/table">
            <a:tbl>
              <a:tblPr/>
              <a:tblGrid>
                <a:gridCol w="2233612"/>
                <a:gridCol w="1366838"/>
                <a:gridCol w="1512887"/>
                <a:gridCol w="2087563"/>
              </a:tblGrid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Operation</a:t>
                      </a:r>
                      <a:endParaRPr kumimoji="0" lang="en-AU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MIPS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Shift left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&lt;&lt;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&lt;&lt;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sll</a:t>
                      </a:r>
                      <a:endParaRPr kumimoji="0" lang="en-AU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Shift right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&gt;&gt;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&gt;&gt;&gt;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srl</a:t>
                      </a:r>
                      <a:endParaRPr kumimoji="0" lang="en-AU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Bitwise AND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and, andi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Bitwise OR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|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|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or, ori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Bitwise NOT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~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~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nor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14" name="Rectangle 41"/>
          <p:cNvSpPr>
            <a:spLocks noChangeArrowheads="1"/>
          </p:cNvSpPr>
          <p:nvPr/>
        </p:nvSpPr>
        <p:spPr bwMode="auto">
          <a:xfrm>
            <a:off x="684213" y="5013325"/>
            <a:ext cx="77724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Useful for extracting and inserting groups of bits in a word</a:t>
            </a:r>
            <a:endParaRPr lang="en-AU" altLang="zh-CN">
              <a:ea typeface="宋体" panose="02010600030101010101" pitchFamily="2" charset="-122"/>
            </a:endParaRPr>
          </a:p>
        </p:txBody>
      </p:sp>
      <p:sp>
        <p:nvSpPr>
          <p:cNvPr id="54315" name="Text Box 42"/>
          <p:cNvSpPr txBox="1">
            <a:spLocks noChangeArrowheads="1"/>
          </p:cNvSpPr>
          <p:nvPr/>
        </p:nvSpPr>
        <p:spPr bwMode="auto">
          <a:xfrm rot="5400000">
            <a:off x="7791977" y="1051570"/>
            <a:ext cx="2441694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ea typeface="宋体" panose="02010600030101010101" pitchFamily="2" charset="-122"/>
              </a:rPr>
              <a:t>§2.6 Logical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87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762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Logical Bitwise Operations</a:t>
            </a:r>
          </a:p>
        </p:txBody>
      </p:sp>
      <p:sp>
        <p:nvSpPr>
          <p:cNvPr id="44852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178800" cy="518477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Logical bitwise operations: </a:t>
            </a:r>
            <a:r>
              <a:rPr lang="en-US" altLang="zh-CN" sz="2400" dirty="0" smtClean="0">
                <a:solidFill>
                  <a:srgbClr val="000099"/>
                </a:solidFill>
                <a:ea typeface="宋体" panose="02010600030101010101" pitchFamily="2" charset="-122"/>
              </a:rPr>
              <a:t>and, or, </a:t>
            </a:r>
            <a:r>
              <a:rPr lang="en-US" altLang="zh-CN" sz="2400" dirty="0" err="1" smtClean="0">
                <a:solidFill>
                  <a:srgbClr val="000099"/>
                </a:solidFill>
                <a:ea typeface="宋体" panose="02010600030101010101" pitchFamily="2" charset="-122"/>
              </a:rPr>
              <a:t>xor</a:t>
            </a:r>
            <a:r>
              <a:rPr lang="en-US" altLang="zh-CN" sz="2400" dirty="0" smtClean="0">
                <a:solidFill>
                  <a:srgbClr val="000099"/>
                </a:solidFill>
                <a:ea typeface="宋体" panose="02010600030101010101" pitchFamily="2" charset="-122"/>
              </a:rPr>
              <a:t>, nor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dirty="0" smtClean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dirty="0" smtClean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>
              <a:spcBef>
                <a:spcPct val="1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AND instruction is used to clear bits: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and 0 =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OR instruction is used to set bits: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or 1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XOR instruction is used to toggle bits: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xor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1 = not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NOR instruction can be used as a NOT, how?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nor $s1,$s2,$s2 </a:t>
            </a:r>
            <a:r>
              <a:rPr lang="en-US" altLang="zh-CN" sz="2000" dirty="0" smtClean="0">
                <a:ea typeface="宋体" panose="02010600030101010101" pitchFamily="2" charset="-122"/>
              </a:rPr>
              <a:t>is equivalent to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not $s1,$s2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448554" name="Group 42"/>
          <p:cNvGrpSpPr>
            <a:grpSpLocks/>
          </p:cNvGrpSpPr>
          <p:nvPr/>
        </p:nvGrpSpPr>
        <p:grpSpPr bwMode="auto">
          <a:xfrm>
            <a:off x="885825" y="1757363"/>
            <a:ext cx="1670050" cy="1728787"/>
            <a:chOff x="558" y="999"/>
            <a:chExt cx="1052" cy="1089"/>
          </a:xfrm>
        </p:grpSpPr>
        <p:sp>
          <p:nvSpPr>
            <p:cNvPr id="25620" name="Text Box 19"/>
            <p:cNvSpPr txBox="1">
              <a:spLocks noChangeArrowheads="1"/>
            </p:cNvSpPr>
            <p:nvPr/>
          </p:nvSpPr>
          <p:spPr bwMode="auto">
            <a:xfrm>
              <a:off x="558" y="999"/>
              <a:ext cx="2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ea typeface="宋体" panose="02010600030101010101" pitchFamily="2" charset="-122"/>
                </a:rPr>
                <a:t>x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621" name="Text Box 23"/>
            <p:cNvSpPr txBox="1">
              <a:spLocks noChangeArrowheads="1"/>
            </p:cNvSpPr>
            <p:nvPr/>
          </p:nvSpPr>
          <p:spPr bwMode="auto">
            <a:xfrm>
              <a:off x="775" y="999"/>
              <a:ext cx="218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ea typeface="宋体" panose="02010600030101010101" pitchFamily="2" charset="-122"/>
                </a:rPr>
                <a:t>y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622" name="Text Box 24"/>
            <p:cNvSpPr txBox="1">
              <a:spLocks noChangeArrowheads="1"/>
            </p:cNvSpPr>
            <p:nvPr/>
          </p:nvSpPr>
          <p:spPr bwMode="auto">
            <a:xfrm>
              <a:off x="993" y="999"/>
              <a:ext cx="6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ea typeface="宋体" panose="02010600030101010101" pitchFamily="2" charset="-122"/>
                </a:rPr>
                <a:t>x</a:t>
              </a:r>
              <a:r>
                <a:rPr lang="en-US" altLang="zh-CN" sz="2000">
                  <a:ea typeface="宋体" panose="02010600030101010101" pitchFamily="2" charset="-122"/>
                </a:rPr>
                <a:t> and </a:t>
              </a:r>
              <a:r>
                <a:rPr lang="en-US" altLang="zh-CN" sz="2000" i="1">
                  <a:ea typeface="宋体" panose="02010600030101010101" pitchFamily="2" charset="-122"/>
                </a:rPr>
                <a:t>y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623" name="Line 25"/>
            <p:cNvSpPr>
              <a:spLocks noChangeShapeType="1"/>
            </p:cNvSpPr>
            <p:nvPr/>
          </p:nvSpPr>
          <p:spPr bwMode="auto">
            <a:xfrm>
              <a:off x="558" y="1253"/>
              <a:ext cx="10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8555" name="Group 43"/>
          <p:cNvGrpSpPr>
            <a:grpSpLocks/>
          </p:cNvGrpSpPr>
          <p:nvPr/>
        </p:nvGrpSpPr>
        <p:grpSpPr bwMode="auto">
          <a:xfrm>
            <a:off x="2901950" y="1757363"/>
            <a:ext cx="1670050" cy="1728787"/>
            <a:chOff x="558" y="999"/>
            <a:chExt cx="1052" cy="1089"/>
          </a:xfrm>
        </p:grpSpPr>
        <p:sp>
          <p:nvSpPr>
            <p:cNvPr id="25616" name="Text Box 44"/>
            <p:cNvSpPr txBox="1">
              <a:spLocks noChangeArrowheads="1"/>
            </p:cNvSpPr>
            <p:nvPr/>
          </p:nvSpPr>
          <p:spPr bwMode="auto">
            <a:xfrm>
              <a:off x="558" y="999"/>
              <a:ext cx="2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ea typeface="宋体" panose="02010600030101010101" pitchFamily="2" charset="-122"/>
                </a:rPr>
                <a:t>x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617" name="Text Box 45"/>
            <p:cNvSpPr txBox="1">
              <a:spLocks noChangeArrowheads="1"/>
            </p:cNvSpPr>
            <p:nvPr/>
          </p:nvSpPr>
          <p:spPr bwMode="auto">
            <a:xfrm>
              <a:off x="775" y="999"/>
              <a:ext cx="218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ea typeface="宋体" panose="02010600030101010101" pitchFamily="2" charset="-122"/>
                </a:rPr>
                <a:t>y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618" name="Text Box 46"/>
            <p:cNvSpPr txBox="1">
              <a:spLocks noChangeArrowheads="1"/>
            </p:cNvSpPr>
            <p:nvPr/>
          </p:nvSpPr>
          <p:spPr bwMode="auto">
            <a:xfrm>
              <a:off x="993" y="999"/>
              <a:ext cx="6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ea typeface="宋体" panose="02010600030101010101" pitchFamily="2" charset="-122"/>
                </a:rPr>
                <a:t>x</a:t>
              </a:r>
              <a:r>
                <a:rPr lang="en-US" altLang="zh-CN" sz="2000">
                  <a:ea typeface="宋体" panose="02010600030101010101" pitchFamily="2" charset="-122"/>
                </a:rPr>
                <a:t> or </a:t>
              </a:r>
              <a:r>
                <a:rPr lang="en-US" altLang="zh-CN" sz="2000" i="1">
                  <a:ea typeface="宋体" panose="02010600030101010101" pitchFamily="2" charset="-122"/>
                </a:rPr>
                <a:t>y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619" name="Line 47"/>
            <p:cNvSpPr>
              <a:spLocks noChangeShapeType="1"/>
            </p:cNvSpPr>
            <p:nvPr/>
          </p:nvSpPr>
          <p:spPr bwMode="auto">
            <a:xfrm>
              <a:off x="558" y="1253"/>
              <a:ext cx="10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8560" name="Group 48"/>
          <p:cNvGrpSpPr>
            <a:grpSpLocks/>
          </p:cNvGrpSpPr>
          <p:nvPr/>
        </p:nvGrpSpPr>
        <p:grpSpPr bwMode="auto">
          <a:xfrm>
            <a:off x="4918075" y="1757363"/>
            <a:ext cx="1670050" cy="1728787"/>
            <a:chOff x="558" y="999"/>
            <a:chExt cx="1052" cy="1089"/>
          </a:xfrm>
        </p:grpSpPr>
        <p:sp>
          <p:nvSpPr>
            <p:cNvPr id="25612" name="Text Box 49"/>
            <p:cNvSpPr txBox="1">
              <a:spLocks noChangeArrowheads="1"/>
            </p:cNvSpPr>
            <p:nvPr/>
          </p:nvSpPr>
          <p:spPr bwMode="auto">
            <a:xfrm>
              <a:off x="558" y="999"/>
              <a:ext cx="2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ea typeface="宋体" panose="02010600030101010101" pitchFamily="2" charset="-122"/>
                </a:rPr>
                <a:t>x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613" name="Text Box 50"/>
            <p:cNvSpPr txBox="1">
              <a:spLocks noChangeArrowheads="1"/>
            </p:cNvSpPr>
            <p:nvPr/>
          </p:nvSpPr>
          <p:spPr bwMode="auto">
            <a:xfrm>
              <a:off x="775" y="999"/>
              <a:ext cx="218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ea typeface="宋体" panose="02010600030101010101" pitchFamily="2" charset="-122"/>
                </a:rPr>
                <a:t>y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614" name="Text Box 51"/>
            <p:cNvSpPr txBox="1">
              <a:spLocks noChangeArrowheads="1"/>
            </p:cNvSpPr>
            <p:nvPr/>
          </p:nvSpPr>
          <p:spPr bwMode="auto">
            <a:xfrm>
              <a:off x="993" y="999"/>
              <a:ext cx="6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ea typeface="宋体" panose="02010600030101010101" pitchFamily="2" charset="-122"/>
                </a:rPr>
                <a:t>x</a:t>
              </a:r>
              <a:r>
                <a:rPr lang="en-US" altLang="zh-CN" sz="2000">
                  <a:ea typeface="宋体" panose="02010600030101010101" pitchFamily="2" charset="-122"/>
                </a:rPr>
                <a:t> xor </a:t>
              </a:r>
              <a:r>
                <a:rPr lang="en-US" altLang="zh-CN" sz="2000" i="1">
                  <a:ea typeface="宋体" panose="02010600030101010101" pitchFamily="2" charset="-122"/>
                </a:rPr>
                <a:t>y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5615" name="Line 52"/>
            <p:cNvSpPr>
              <a:spLocks noChangeShapeType="1"/>
            </p:cNvSpPr>
            <p:nvPr/>
          </p:nvSpPr>
          <p:spPr bwMode="auto">
            <a:xfrm>
              <a:off x="558" y="1253"/>
              <a:ext cx="10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8565" name="Group 53"/>
          <p:cNvGrpSpPr>
            <a:grpSpLocks/>
          </p:cNvGrpSpPr>
          <p:nvPr/>
        </p:nvGrpSpPr>
        <p:grpSpPr bwMode="auto">
          <a:xfrm>
            <a:off x="6934200" y="1757363"/>
            <a:ext cx="1670050" cy="1728787"/>
            <a:chOff x="558" y="999"/>
            <a:chExt cx="1052" cy="1089"/>
          </a:xfrm>
        </p:grpSpPr>
        <p:sp>
          <p:nvSpPr>
            <p:cNvPr id="25608" name="Text Box 54"/>
            <p:cNvSpPr txBox="1">
              <a:spLocks noChangeArrowheads="1"/>
            </p:cNvSpPr>
            <p:nvPr/>
          </p:nvSpPr>
          <p:spPr bwMode="auto">
            <a:xfrm>
              <a:off x="558" y="999"/>
              <a:ext cx="2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ea typeface="宋体" panose="02010600030101010101" pitchFamily="2" charset="-122"/>
                </a:rPr>
                <a:t>x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609" name="Text Box 55"/>
            <p:cNvSpPr txBox="1">
              <a:spLocks noChangeArrowheads="1"/>
            </p:cNvSpPr>
            <p:nvPr/>
          </p:nvSpPr>
          <p:spPr bwMode="auto">
            <a:xfrm>
              <a:off x="775" y="999"/>
              <a:ext cx="218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ea typeface="宋体" panose="02010600030101010101" pitchFamily="2" charset="-122"/>
                </a:rPr>
                <a:t>y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610" name="Text Box 56"/>
            <p:cNvSpPr txBox="1">
              <a:spLocks noChangeArrowheads="1"/>
            </p:cNvSpPr>
            <p:nvPr/>
          </p:nvSpPr>
          <p:spPr bwMode="auto">
            <a:xfrm>
              <a:off x="993" y="999"/>
              <a:ext cx="6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ea typeface="宋体" panose="02010600030101010101" pitchFamily="2" charset="-122"/>
                </a:rPr>
                <a:t>x</a:t>
              </a:r>
              <a:r>
                <a:rPr lang="en-US" altLang="zh-CN" sz="2000">
                  <a:ea typeface="宋体" panose="02010600030101010101" pitchFamily="2" charset="-122"/>
                </a:rPr>
                <a:t> nor </a:t>
              </a:r>
              <a:r>
                <a:rPr lang="en-US" altLang="zh-CN" sz="2000" i="1">
                  <a:ea typeface="宋体" panose="02010600030101010101" pitchFamily="2" charset="-122"/>
                </a:rPr>
                <a:t>y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5611" name="Line 57"/>
            <p:cNvSpPr>
              <a:spLocks noChangeShapeType="1"/>
            </p:cNvSpPr>
            <p:nvPr/>
          </p:nvSpPr>
          <p:spPr bwMode="auto">
            <a:xfrm>
              <a:off x="558" y="1253"/>
              <a:ext cx="10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37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8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8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48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48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8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8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Logical Bitwise Instructions</a:t>
            </a:r>
          </a:p>
        </p:txBody>
      </p:sp>
      <p:graphicFrame>
        <p:nvGraphicFramePr>
          <p:cNvPr id="451670" name="Group 86"/>
          <p:cNvGraphicFramePr>
            <a:graphicFrameLocks noGrp="1"/>
          </p:cNvGraphicFramePr>
          <p:nvPr>
            <p:ph idx="1"/>
          </p:nvPr>
        </p:nvGraphicFramePr>
        <p:xfrm>
          <a:off x="482600" y="1182688"/>
          <a:ext cx="8180388" cy="1443191"/>
        </p:xfrm>
        <a:graphic>
          <a:graphicData uri="http://schemas.openxmlformats.org/drawingml/2006/table">
            <a:tbl>
              <a:tblPr/>
              <a:tblGrid>
                <a:gridCol w="1784350"/>
                <a:gridCol w="1671638"/>
                <a:gridCol w="749300"/>
                <a:gridCol w="806450"/>
                <a:gridCol w="806450"/>
                <a:gridCol w="863600"/>
                <a:gridCol w="690562"/>
                <a:gridCol w="808038"/>
              </a:tblGrid>
              <a:tr h="323799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Instruction</a:t>
                      </a:r>
                    </a:p>
                  </a:txBody>
                  <a:tcPr marT="9147" marB="9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 marT="9147" marB="91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R-Type Format</a:t>
                      </a:r>
                    </a:p>
                  </a:txBody>
                  <a:tcPr marT="9147" marB="91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981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and	$s1, $s2, $s3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&amp; $s3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= $s3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0x24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1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or	$s1, $s2, $s3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| $s3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= $s3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0x25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1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xor	$s1, $s2, $s3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^ $s3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= $s3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0x26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1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nor	$s1, $s2, $s3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~($s2|$s3)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= $s3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0x27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641" name="Rectangle 57"/>
          <p:cNvSpPr>
            <a:spLocks noChangeArrowheads="1"/>
          </p:cNvSpPr>
          <p:nvPr/>
        </p:nvSpPr>
        <p:spPr bwMode="auto">
          <a:xfrm>
            <a:off x="423863" y="2736850"/>
            <a:ext cx="8294687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Examples: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Assume </a:t>
            </a:r>
            <a:r>
              <a:rPr lang="en-US" altLang="zh-CN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$s1 =</a:t>
            </a:r>
            <a:r>
              <a:rPr lang="en-US" altLang="zh-CN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0xabcd1234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$s2 =</a:t>
            </a:r>
            <a:r>
              <a:rPr lang="en-US" altLang="zh-CN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0xffff0000</a:t>
            </a:r>
          </a:p>
        </p:txBody>
      </p:sp>
      <p:sp>
        <p:nvSpPr>
          <p:cNvPr id="451643" name="Rectangle 59"/>
          <p:cNvSpPr>
            <a:spLocks noChangeArrowheads="1"/>
          </p:cNvSpPr>
          <p:nvPr/>
        </p:nvSpPr>
        <p:spPr bwMode="auto">
          <a:xfrm>
            <a:off x="882650" y="3960813"/>
            <a:ext cx="311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and $s0,$s1,$s2</a:t>
            </a:r>
          </a:p>
        </p:txBody>
      </p:sp>
      <p:sp>
        <p:nvSpPr>
          <p:cNvPr id="451644" name="Rectangle 60"/>
          <p:cNvSpPr>
            <a:spLocks noChangeArrowheads="1"/>
          </p:cNvSpPr>
          <p:nvPr/>
        </p:nvSpPr>
        <p:spPr bwMode="auto">
          <a:xfrm>
            <a:off x="4462463" y="3960813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$s0 = 0xabcd0000</a:t>
            </a:r>
          </a:p>
        </p:txBody>
      </p:sp>
      <p:sp>
        <p:nvSpPr>
          <p:cNvPr id="451646" name="Rectangle 62"/>
          <p:cNvSpPr>
            <a:spLocks noChangeArrowheads="1"/>
          </p:cNvSpPr>
          <p:nvPr/>
        </p:nvSpPr>
        <p:spPr bwMode="auto">
          <a:xfrm>
            <a:off x="876300" y="4478338"/>
            <a:ext cx="311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  $s0,$s1,$s2</a:t>
            </a:r>
          </a:p>
        </p:txBody>
      </p:sp>
      <p:sp>
        <p:nvSpPr>
          <p:cNvPr id="451647" name="Rectangle 63"/>
          <p:cNvSpPr>
            <a:spLocks noChangeArrowheads="1"/>
          </p:cNvSpPr>
          <p:nvPr/>
        </p:nvSpPr>
        <p:spPr bwMode="auto">
          <a:xfrm>
            <a:off x="4457700" y="4478338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$s0 = 0xffff1234</a:t>
            </a:r>
          </a:p>
        </p:txBody>
      </p:sp>
      <p:sp>
        <p:nvSpPr>
          <p:cNvPr id="451649" name="Rectangle 65"/>
          <p:cNvSpPr>
            <a:spLocks noChangeArrowheads="1"/>
          </p:cNvSpPr>
          <p:nvPr/>
        </p:nvSpPr>
        <p:spPr bwMode="auto">
          <a:xfrm>
            <a:off x="876300" y="5005388"/>
            <a:ext cx="311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xor $s0,$s1,$s2</a:t>
            </a:r>
          </a:p>
        </p:txBody>
      </p:sp>
      <p:sp>
        <p:nvSpPr>
          <p:cNvPr id="451650" name="Rectangle 66"/>
          <p:cNvSpPr>
            <a:spLocks noChangeArrowheads="1"/>
          </p:cNvSpPr>
          <p:nvPr/>
        </p:nvSpPr>
        <p:spPr bwMode="auto">
          <a:xfrm>
            <a:off x="4457700" y="5005388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$s0 = 0x54321234</a:t>
            </a:r>
          </a:p>
        </p:txBody>
      </p:sp>
      <p:sp>
        <p:nvSpPr>
          <p:cNvPr id="451655" name="Rectangle 71"/>
          <p:cNvSpPr>
            <a:spLocks noChangeArrowheads="1"/>
          </p:cNvSpPr>
          <p:nvPr/>
        </p:nvSpPr>
        <p:spPr bwMode="auto">
          <a:xfrm>
            <a:off x="876300" y="5564188"/>
            <a:ext cx="311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nor $s0,$s1,$s2</a:t>
            </a:r>
          </a:p>
        </p:txBody>
      </p:sp>
      <p:sp>
        <p:nvSpPr>
          <p:cNvPr id="451656" name="Rectangle 72"/>
          <p:cNvSpPr>
            <a:spLocks noChangeArrowheads="1"/>
          </p:cNvSpPr>
          <p:nvPr/>
        </p:nvSpPr>
        <p:spPr bwMode="auto">
          <a:xfrm>
            <a:off x="4457700" y="5564188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$s0 = 0x0000edcb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016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1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1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1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1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1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1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1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1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1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1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1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1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1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1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43" grpId="0"/>
      <p:bldP spid="451644" grpId="0"/>
      <p:bldP spid="451646" grpId="0"/>
      <p:bldP spid="451647" grpId="0"/>
      <p:bldP spid="451649" grpId="0"/>
      <p:bldP spid="451650" grpId="0"/>
      <p:bldP spid="451655" grpId="0"/>
      <p:bldP spid="4516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42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Shift Operations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005" y="1160213"/>
            <a:ext cx="8581479" cy="2746375"/>
          </a:xfrm>
        </p:spPr>
        <p:txBody>
          <a:bodyPr/>
          <a:lstStyle/>
          <a:p>
            <a:pPr eaLnBrk="1" hangingPunct="1"/>
            <a:r>
              <a:rPr lang="en-US" altLang="zh-CN" sz="2600" dirty="0" smtClean="0">
                <a:ea typeface="宋体" panose="02010600030101010101" pitchFamily="2" charset="-122"/>
              </a:rPr>
              <a:t>Shifting is to move all the bits in a register left or right</a:t>
            </a:r>
          </a:p>
          <a:p>
            <a:pPr eaLnBrk="1" hangingPunct="1"/>
            <a:r>
              <a:rPr lang="en-US" altLang="zh-CN" sz="2600" dirty="0" smtClean="0">
                <a:ea typeface="宋体" panose="02010600030101010101" pitchFamily="2" charset="-122"/>
              </a:rPr>
              <a:t>Shifts by a </a:t>
            </a:r>
            <a:r>
              <a:rPr lang="en-US" altLang="zh-CN" sz="2600" dirty="0" smtClean="0">
                <a:solidFill>
                  <a:srgbClr val="FF0000"/>
                </a:solidFill>
                <a:ea typeface="宋体" panose="02010600030101010101" pitchFamily="2" charset="-122"/>
              </a:rPr>
              <a:t>constant</a:t>
            </a:r>
            <a:r>
              <a:rPr lang="en-US" altLang="zh-CN" sz="2600" dirty="0" smtClean="0">
                <a:ea typeface="宋体" panose="02010600030101010101" pitchFamily="2" charset="-122"/>
              </a:rPr>
              <a:t> amount: </a:t>
            </a:r>
            <a:r>
              <a:rPr lang="en-US" altLang="zh-CN" sz="26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sll</a:t>
            </a:r>
            <a:r>
              <a:rPr lang="en-US" altLang="zh-CN" sz="26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6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srl</a:t>
            </a:r>
            <a:r>
              <a:rPr lang="en-US" altLang="zh-CN" sz="26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6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sra</a:t>
            </a:r>
            <a:endParaRPr lang="en-US" altLang="zh-CN" sz="2600" b="1" dirty="0" smtClean="0">
              <a:solidFill>
                <a:srgbClr val="000099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zh-CN" sz="22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sll</a:t>
            </a:r>
            <a:r>
              <a:rPr lang="en-US" altLang="zh-CN" sz="22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2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srl</a:t>
            </a:r>
            <a:r>
              <a:rPr lang="en-US" altLang="zh-CN" sz="2200" dirty="0" smtClean="0">
                <a:ea typeface="宋体" panose="02010600030101010101" pitchFamily="2" charset="-122"/>
              </a:rPr>
              <a:t> mean </a:t>
            </a:r>
            <a:r>
              <a:rPr lang="en-US" altLang="zh-CN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shift left/right logical</a:t>
            </a:r>
            <a:r>
              <a:rPr lang="en-US" altLang="zh-CN" sz="2200" dirty="0" smtClean="0">
                <a:ea typeface="宋体" panose="02010600030101010101" pitchFamily="2" charset="-122"/>
              </a:rPr>
              <a:t> by a constant amount</a:t>
            </a:r>
          </a:p>
          <a:p>
            <a:pPr lvl="1" eaLnBrk="1" hangingPunct="1"/>
            <a:r>
              <a:rPr lang="en-US" altLang="zh-CN" sz="2200" dirty="0" smtClean="0">
                <a:ea typeface="宋体" panose="02010600030101010101" pitchFamily="2" charset="-122"/>
              </a:rPr>
              <a:t>The </a:t>
            </a:r>
            <a:r>
              <a:rPr lang="en-US" altLang="zh-CN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5-bit shift amount</a:t>
            </a:r>
            <a:r>
              <a:rPr lang="en-US" altLang="zh-CN" sz="2200" dirty="0" smtClean="0">
                <a:ea typeface="宋体" panose="02010600030101010101" pitchFamily="2" charset="-122"/>
              </a:rPr>
              <a:t> field is used by these instructions</a:t>
            </a:r>
          </a:p>
          <a:p>
            <a:pPr lvl="1" eaLnBrk="1" hangingPunct="1"/>
            <a:r>
              <a:rPr lang="en-US" altLang="zh-CN" sz="22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sra</a:t>
            </a:r>
            <a:r>
              <a:rPr lang="en-US" altLang="zh-CN" sz="2200" dirty="0" smtClean="0">
                <a:ea typeface="宋体" panose="02010600030101010101" pitchFamily="2" charset="-122"/>
              </a:rPr>
              <a:t> means </a:t>
            </a:r>
            <a:r>
              <a:rPr lang="en-US" altLang="zh-CN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shift right arithmetic</a:t>
            </a:r>
            <a:r>
              <a:rPr lang="en-US" altLang="zh-CN" sz="2200" dirty="0" smtClean="0">
                <a:ea typeface="宋体" panose="02010600030101010101" pitchFamily="2" charset="-122"/>
              </a:rPr>
              <a:t> by a constant amount</a:t>
            </a:r>
          </a:p>
          <a:p>
            <a:pPr lvl="1" eaLnBrk="1" hangingPunct="1"/>
            <a:r>
              <a:rPr lang="en-US" altLang="zh-CN" sz="2200" dirty="0" smtClean="0">
                <a:ea typeface="宋体" panose="02010600030101010101" pitchFamily="2" charset="-122"/>
              </a:rPr>
              <a:t>The </a:t>
            </a:r>
            <a:r>
              <a:rPr lang="en-US" altLang="zh-CN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sign-bit </a:t>
            </a:r>
            <a:r>
              <a:rPr lang="en-US" altLang="zh-CN" sz="2200" dirty="0" smtClean="0">
                <a:ea typeface="宋体" panose="02010600030101010101" pitchFamily="2" charset="-122"/>
              </a:rPr>
              <a:t>(rather than 0) is shifted from the left</a:t>
            </a:r>
          </a:p>
        </p:txBody>
      </p:sp>
      <p:grpSp>
        <p:nvGrpSpPr>
          <p:cNvPr id="409739" name="Group 139"/>
          <p:cNvGrpSpPr>
            <a:grpSpLocks/>
          </p:cNvGrpSpPr>
          <p:nvPr/>
        </p:nvGrpSpPr>
        <p:grpSpPr bwMode="auto">
          <a:xfrm>
            <a:off x="539750" y="3948113"/>
            <a:ext cx="7546975" cy="692150"/>
            <a:chOff x="340" y="2487"/>
            <a:chExt cx="4754" cy="436"/>
          </a:xfrm>
        </p:grpSpPr>
        <p:sp>
          <p:nvSpPr>
            <p:cNvPr id="27699" name="Text Box 88"/>
            <p:cNvSpPr txBox="1">
              <a:spLocks noChangeArrowheads="1"/>
            </p:cNvSpPr>
            <p:nvPr/>
          </p:nvSpPr>
          <p:spPr bwMode="auto">
            <a:xfrm>
              <a:off x="4477" y="2705"/>
              <a:ext cx="617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shift-in 0</a:t>
              </a:r>
            </a:p>
          </p:txBody>
        </p:sp>
        <p:sp>
          <p:nvSpPr>
            <p:cNvPr id="27700" name="Text Box 13"/>
            <p:cNvSpPr txBox="1">
              <a:spLocks noChangeArrowheads="1"/>
            </p:cNvSpPr>
            <p:nvPr/>
          </p:nvSpPr>
          <p:spPr bwMode="auto">
            <a:xfrm>
              <a:off x="1464" y="2705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701" name="Line 44"/>
            <p:cNvSpPr>
              <a:spLocks noChangeShapeType="1"/>
            </p:cNvSpPr>
            <p:nvPr/>
          </p:nvSpPr>
          <p:spPr bwMode="auto">
            <a:xfrm>
              <a:off x="1320" y="2814"/>
              <a:ext cx="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2" name="Line 45"/>
            <p:cNvSpPr>
              <a:spLocks noChangeShapeType="1"/>
            </p:cNvSpPr>
            <p:nvPr/>
          </p:nvSpPr>
          <p:spPr bwMode="auto">
            <a:xfrm>
              <a:off x="1574" y="281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3" name="Text Box 46"/>
            <p:cNvSpPr txBox="1">
              <a:spLocks noChangeArrowheads="1"/>
            </p:cNvSpPr>
            <p:nvPr/>
          </p:nvSpPr>
          <p:spPr bwMode="auto">
            <a:xfrm>
              <a:off x="1682" y="2705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704" name="Line 47"/>
            <p:cNvSpPr>
              <a:spLocks noChangeShapeType="1"/>
            </p:cNvSpPr>
            <p:nvPr/>
          </p:nvSpPr>
          <p:spPr bwMode="auto">
            <a:xfrm>
              <a:off x="1793" y="281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5" name="Text Box 48"/>
            <p:cNvSpPr txBox="1">
              <a:spLocks noChangeArrowheads="1"/>
            </p:cNvSpPr>
            <p:nvPr/>
          </p:nvSpPr>
          <p:spPr bwMode="auto">
            <a:xfrm>
              <a:off x="1900" y="2705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706" name="Text Box 50"/>
            <p:cNvSpPr txBox="1">
              <a:spLocks noChangeArrowheads="1"/>
            </p:cNvSpPr>
            <p:nvPr/>
          </p:nvSpPr>
          <p:spPr bwMode="auto">
            <a:xfrm>
              <a:off x="2118" y="2705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707" name="Text Box 52"/>
            <p:cNvSpPr txBox="1">
              <a:spLocks noChangeArrowheads="1"/>
            </p:cNvSpPr>
            <p:nvPr/>
          </p:nvSpPr>
          <p:spPr bwMode="auto">
            <a:xfrm>
              <a:off x="2336" y="2705"/>
              <a:ext cx="10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baseline="20000">
                  <a:ea typeface="宋体" panose="02010600030101010101" pitchFamily="2" charset="-122"/>
                </a:rPr>
                <a:t>. . .</a:t>
              </a:r>
            </a:p>
          </p:txBody>
        </p:sp>
        <p:sp>
          <p:nvSpPr>
            <p:cNvPr id="27708" name="Text Box 70"/>
            <p:cNvSpPr txBox="1">
              <a:spLocks noChangeArrowheads="1"/>
            </p:cNvSpPr>
            <p:nvPr/>
          </p:nvSpPr>
          <p:spPr bwMode="auto">
            <a:xfrm>
              <a:off x="3424" y="2705"/>
              <a:ext cx="221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709" name="Text Box 72"/>
            <p:cNvSpPr txBox="1">
              <a:spLocks noChangeArrowheads="1"/>
            </p:cNvSpPr>
            <p:nvPr/>
          </p:nvSpPr>
          <p:spPr bwMode="auto">
            <a:xfrm>
              <a:off x="3645" y="2705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710" name="Text Box 74"/>
            <p:cNvSpPr txBox="1">
              <a:spLocks noChangeArrowheads="1"/>
            </p:cNvSpPr>
            <p:nvPr/>
          </p:nvSpPr>
          <p:spPr bwMode="auto">
            <a:xfrm>
              <a:off x="3863" y="2705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711" name="Text Box 76"/>
            <p:cNvSpPr txBox="1">
              <a:spLocks noChangeArrowheads="1"/>
            </p:cNvSpPr>
            <p:nvPr/>
          </p:nvSpPr>
          <p:spPr bwMode="auto">
            <a:xfrm>
              <a:off x="4081" y="2705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712" name="Line 77"/>
            <p:cNvSpPr>
              <a:spLocks noChangeShapeType="1"/>
            </p:cNvSpPr>
            <p:nvPr/>
          </p:nvSpPr>
          <p:spPr bwMode="auto">
            <a:xfrm>
              <a:off x="4187" y="2814"/>
              <a:ext cx="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3" name="Line 80"/>
            <p:cNvSpPr>
              <a:spLocks noChangeShapeType="1"/>
            </p:cNvSpPr>
            <p:nvPr/>
          </p:nvSpPr>
          <p:spPr bwMode="auto">
            <a:xfrm>
              <a:off x="2010" y="281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4" name="Line 81"/>
            <p:cNvSpPr>
              <a:spLocks noChangeShapeType="1"/>
            </p:cNvSpPr>
            <p:nvPr/>
          </p:nvSpPr>
          <p:spPr bwMode="auto">
            <a:xfrm>
              <a:off x="2228" y="281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5" name="Line 82"/>
            <p:cNvSpPr>
              <a:spLocks noChangeShapeType="1"/>
            </p:cNvSpPr>
            <p:nvPr/>
          </p:nvSpPr>
          <p:spPr bwMode="auto">
            <a:xfrm>
              <a:off x="3316" y="281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6" name="Line 83"/>
            <p:cNvSpPr>
              <a:spLocks noChangeShapeType="1"/>
            </p:cNvSpPr>
            <p:nvPr/>
          </p:nvSpPr>
          <p:spPr bwMode="auto">
            <a:xfrm>
              <a:off x="3535" y="281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7" name="Line 84"/>
            <p:cNvSpPr>
              <a:spLocks noChangeShapeType="1"/>
            </p:cNvSpPr>
            <p:nvPr/>
          </p:nvSpPr>
          <p:spPr bwMode="auto">
            <a:xfrm>
              <a:off x="3752" y="281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8" name="Line 85"/>
            <p:cNvSpPr>
              <a:spLocks noChangeShapeType="1"/>
            </p:cNvSpPr>
            <p:nvPr/>
          </p:nvSpPr>
          <p:spPr bwMode="auto">
            <a:xfrm>
              <a:off x="3970" y="281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9" name="Text Box 86"/>
            <p:cNvSpPr txBox="1">
              <a:spLocks noChangeArrowheads="1"/>
            </p:cNvSpPr>
            <p:nvPr/>
          </p:nvSpPr>
          <p:spPr bwMode="auto">
            <a:xfrm>
              <a:off x="340" y="2705"/>
              <a:ext cx="907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shift-out MSB</a:t>
              </a:r>
            </a:p>
          </p:txBody>
        </p:sp>
        <p:sp>
          <p:nvSpPr>
            <p:cNvPr id="27720" name="Text Box 131"/>
            <p:cNvSpPr txBox="1">
              <a:spLocks noChangeArrowheads="1"/>
            </p:cNvSpPr>
            <p:nvPr/>
          </p:nvSpPr>
          <p:spPr bwMode="auto">
            <a:xfrm>
              <a:off x="812" y="2524"/>
              <a:ext cx="435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sll</a:t>
              </a:r>
            </a:p>
          </p:txBody>
        </p:sp>
        <p:sp>
          <p:nvSpPr>
            <p:cNvPr id="27721" name="Line 132"/>
            <p:cNvSpPr>
              <a:spLocks noChangeShapeType="1"/>
            </p:cNvSpPr>
            <p:nvPr/>
          </p:nvSpPr>
          <p:spPr bwMode="auto">
            <a:xfrm flipV="1">
              <a:off x="1465" y="2595"/>
              <a:ext cx="28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2" name="Text Box 87"/>
            <p:cNvSpPr txBox="1">
              <a:spLocks noChangeArrowheads="1"/>
            </p:cNvSpPr>
            <p:nvPr/>
          </p:nvSpPr>
          <p:spPr bwMode="auto">
            <a:xfrm>
              <a:off x="2336" y="2487"/>
              <a:ext cx="1088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32-bit register</a:t>
              </a:r>
            </a:p>
          </p:txBody>
        </p:sp>
      </p:grpSp>
      <p:grpSp>
        <p:nvGrpSpPr>
          <p:cNvPr id="409737" name="Group 137"/>
          <p:cNvGrpSpPr>
            <a:grpSpLocks/>
          </p:cNvGrpSpPr>
          <p:nvPr/>
        </p:nvGrpSpPr>
        <p:grpSpPr bwMode="auto">
          <a:xfrm>
            <a:off x="885825" y="4811713"/>
            <a:ext cx="7718425" cy="576262"/>
            <a:chOff x="558" y="3031"/>
            <a:chExt cx="4862" cy="363"/>
          </a:xfrm>
        </p:grpSpPr>
        <p:sp>
          <p:nvSpPr>
            <p:cNvPr id="27677" name="Text Box 89"/>
            <p:cNvSpPr txBox="1">
              <a:spLocks noChangeArrowheads="1"/>
            </p:cNvSpPr>
            <p:nvPr/>
          </p:nvSpPr>
          <p:spPr bwMode="auto">
            <a:xfrm>
              <a:off x="1464" y="3176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678" name="Line 90"/>
            <p:cNvSpPr>
              <a:spLocks noChangeShapeType="1"/>
            </p:cNvSpPr>
            <p:nvPr/>
          </p:nvSpPr>
          <p:spPr bwMode="auto">
            <a:xfrm>
              <a:off x="1320" y="3285"/>
              <a:ext cx="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9" name="Line 91"/>
            <p:cNvSpPr>
              <a:spLocks noChangeShapeType="1"/>
            </p:cNvSpPr>
            <p:nvPr/>
          </p:nvSpPr>
          <p:spPr bwMode="auto">
            <a:xfrm>
              <a:off x="1609" y="328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0" name="Text Box 92"/>
            <p:cNvSpPr txBox="1">
              <a:spLocks noChangeArrowheads="1"/>
            </p:cNvSpPr>
            <p:nvPr/>
          </p:nvSpPr>
          <p:spPr bwMode="auto">
            <a:xfrm>
              <a:off x="1682" y="3176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681" name="Line 93"/>
            <p:cNvSpPr>
              <a:spLocks noChangeShapeType="1"/>
            </p:cNvSpPr>
            <p:nvPr/>
          </p:nvSpPr>
          <p:spPr bwMode="auto">
            <a:xfrm>
              <a:off x="1828" y="32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Text Box 94"/>
            <p:cNvSpPr txBox="1">
              <a:spLocks noChangeArrowheads="1"/>
            </p:cNvSpPr>
            <p:nvPr/>
          </p:nvSpPr>
          <p:spPr bwMode="auto">
            <a:xfrm>
              <a:off x="1900" y="3176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683" name="Text Box 95"/>
            <p:cNvSpPr txBox="1">
              <a:spLocks noChangeArrowheads="1"/>
            </p:cNvSpPr>
            <p:nvPr/>
          </p:nvSpPr>
          <p:spPr bwMode="auto">
            <a:xfrm>
              <a:off x="2118" y="3176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684" name="Text Box 96"/>
            <p:cNvSpPr txBox="1">
              <a:spLocks noChangeArrowheads="1"/>
            </p:cNvSpPr>
            <p:nvPr/>
          </p:nvSpPr>
          <p:spPr bwMode="auto">
            <a:xfrm>
              <a:off x="2336" y="3176"/>
              <a:ext cx="10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baseline="20000">
                  <a:ea typeface="宋体" panose="02010600030101010101" pitchFamily="2" charset="-122"/>
                </a:rPr>
                <a:t>. . .</a:t>
              </a:r>
            </a:p>
          </p:txBody>
        </p:sp>
        <p:sp>
          <p:nvSpPr>
            <p:cNvPr id="27685" name="Text Box 97"/>
            <p:cNvSpPr txBox="1">
              <a:spLocks noChangeArrowheads="1"/>
            </p:cNvSpPr>
            <p:nvPr/>
          </p:nvSpPr>
          <p:spPr bwMode="auto">
            <a:xfrm>
              <a:off x="3424" y="3176"/>
              <a:ext cx="221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686" name="Text Box 98"/>
            <p:cNvSpPr txBox="1">
              <a:spLocks noChangeArrowheads="1"/>
            </p:cNvSpPr>
            <p:nvPr/>
          </p:nvSpPr>
          <p:spPr bwMode="auto">
            <a:xfrm>
              <a:off x="3645" y="3176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687" name="Text Box 99"/>
            <p:cNvSpPr txBox="1">
              <a:spLocks noChangeArrowheads="1"/>
            </p:cNvSpPr>
            <p:nvPr/>
          </p:nvSpPr>
          <p:spPr bwMode="auto">
            <a:xfrm>
              <a:off x="3863" y="3176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688" name="Text Box 100"/>
            <p:cNvSpPr txBox="1">
              <a:spLocks noChangeArrowheads="1"/>
            </p:cNvSpPr>
            <p:nvPr/>
          </p:nvSpPr>
          <p:spPr bwMode="auto">
            <a:xfrm>
              <a:off x="4081" y="3176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689" name="Line 101"/>
            <p:cNvSpPr>
              <a:spLocks noChangeShapeType="1"/>
            </p:cNvSpPr>
            <p:nvPr/>
          </p:nvSpPr>
          <p:spPr bwMode="auto">
            <a:xfrm>
              <a:off x="4222" y="3285"/>
              <a:ext cx="2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Line 102"/>
            <p:cNvSpPr>
              <a:spLocks noChangeShapeType="1"/>
            </p:cNvSpPr>
            <p:nvPr/>
          </p:nvSpPr>
          <p:spPr bwMode="auto">
            <a:xfrm>
              <a:off x="2045" y="32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Line 103"/>
            <p:cNvSpPr>
              <a:spLocks noChangeShapeType="1"/>
            </p:cNvSpPr>
            <p:nvPr/>
          </p:nvSpPr>
          <p:spPr bwMode="auto">
            <a:xfrm>
              <a:off x="2263" y="32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Line 104"/>
            <p:cNvSpPr>
              <a:spLocks noChangeShapeType="1"/>
            </p:cNvSpPr>
            <p:nvPr/>
          </p:nvSpPr>
          <p:spPr bwMode="auto">
            <a:xfrm>
              <a:off x="3351" y="328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3" name="Line 105"/>
            <p:cNvSpPr>
              <a:spLocks noChangeShapeType="1"/>
            </p:cNvSpPr>
            <p:nvPr/>
          </p:nvSpPr>
          <p:spPr bwMode="auto">
            <a:xfrm>
              <a:off x="3570" y="32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4" name="Line 106"/>
            <p:cNvSpPr>
              <a:spLocks noChangeShapeType="1"/>
            </p:cNvSpPr>
            <p:nvPr/>
          </p:nvSpPr>
          <p:spPr bwMode="auto">
            <a:xfrm>
              <a:off x="3787" y="32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5" name="Line 107"/>
            <p:cNvSpPr>
              <a:spLocks noChangeShapeType="1"/>
            </p:cNvSpPr>
            <p:nvPr/>
          </p:nvSpPr>
          <p:spPr bwMode="auto">
            <a:xfrm>
              <a:off x="4005" y="32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6" name="Text Box 108"/>
            <p:cNvSpPr txBox="1">
              <a:spLocks noChangeArrowheads="1"/>
            </p:cNvSpPr>
            <p:nvPr/>
          </p:nvSpPr>
          <p:spPr bwMode="auto">
            <a:xfrm>
              <a:off x="558" y="3176"/>
              <a:ext cx="689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shift-in 0</a:t>
              </a:r>
            </a:p>
          </p:txBody>
        </p:sp>
        <p:sp>
          <p:nvSpPr>
            <p:cNvPr id="27697" name="Text Box 109"/>
            <p:cNvSpPr txBox="1">
              <a:spLocks noChangeArrowheads="1"/>
            </p:cNvSpPr>
            <p:nvPr/>
          </p:nvSpPr>
          <p:spPr bwMode="auto">
            <a:xfrm>
              <a:off x="4477" y="3176"/>
              <a:ext cx="943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shift-out LSB</a:t>
              </a:r>
            </a:p>
          </p:txBody>
        </p:sp>
        <p:sp>
          <p:nvSpPr>
            <p:cNvPr id="27698" name="Text Box 133"/>
            <p:cNvSpPr txBox="1">
              <a:spLocks noChangeArrowheads="1"/>
            </p:cNvSpPr>
            <p:nvPr/>
          </p:nvSpPr>
          <p:spPr bwMode="auto">
            <a:xfrm>
              <a:off x="812" y="3031"/>
              <a:ext cx="435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srl</a:t>
              </a:r>
            </a:p>
          </p:txBody>
        </p:sp>
      </p:grpSp>
      <p:grpSp>
        <p:nvGrpSpPr>
          <p:cNvPr id="409743" name="Group 143"/>
          <p:cNvGrpSpPr>
            <a:grpSpLocks/>
          </p:cNvGrpSpPr>
          <p:nvPr/>
        </p:nvGrpSpPr>
        <p:grpSpPr bwMode="auto">
          <a:xfrm>
            <a:off x="423863" y="5561013"/>
            <a:ext cx="8180387" cy="690562"/>
            <a:chOff x="267" y="3503"/>
            <a:chExt cx="5153" cy="435"/>
          </a:xfrm>
        </p:grpSpPr>
        <p:sp>
          <p:nvSpPr>
            <p:cNvPr id="27655" name="Text Box 110"/>
            <p:cNvSpPr txBox="1">
              <a:spLocks noChangeArrowheads="1"/>
            </p:cNvSpPr>
            <p:nvPr/>
          </p:nvSpPr>
          <p:spPr bwMode="auto">
            <a:xfrm>
              <a:off x="1464" y="3648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656" name="Line 112"/>
            <p:cNvSpPr>
              <a:spLocks noChangeShapeType="1"/>
            </p:cNvSpPr>
            <p:nvPr/>
          </p:nvSpPr>
          <p:spPr bwMode="auto">
            <a:xfrm>
              <a:off x="1609" y="375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7" name="Text Box 113"/>
            <p:cNvSpPr txBox="1">
              <a:spLocks noChangeArrowheads="1"/>
            </p:cNvSpPr>
            <p:nvPr/>
          </p:nvSpPr>
          <p:spPr bwMode="auto">
            <a:xfrm>
              <a:off x="1682" y="3648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658" name="Line 114"/>
            <p:cNvSpPr>
              <a:spLocks noChangeShapeType="1"/>
            </p:cNvSpPr>
            <p:nvPr/>
          </p:nvSpPr>
          <p:spPr bwMode="auto">
            <a:xfrm>
              <a:off x="1828" y="37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Text Box 115"/>
            <p:cNvSpPr txBox="1">
              <a:spLocks noChangeArrowheads="1"/>
            </p:cNvSpPr>
            <p:nvPr/>
          </p:nvSpPr>
          <p:spPr bwMode="auto">
            <a:xfrm>
              <a:off x="1900" y="3648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660" name="Text Box 116"/>
            <p:cNvSpPr txBox="1">
              <a:spLocks noChangeArrowheads="1"/>
            </p:cNvSpPr>
            <p:nvPr/>
          </p:nvSpPr>
          <p:spPr bwMode="auto">
            <a:xfrm>
              <a:off x="2118" y="3648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661" name="Text Box 117"/>
            <p:cNvSpPr txBox="1">
              <a:spLocks noChangeArrowheads="1"/>
            </p:cNvSpPr>
            <p:nvPr/>
          </p:nvSpPr>
          <p:spPr bwMode="auto">
            <a:xfrm>
              <a:off x="2336" y="3648"/>
              <a:ext cx="10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baseline="20000">
                  <a:ea typeface="宋体" panose="02010600030101010101" pitchFamily="2" charset="-122"/>
                </a:rPr>
                <a:t>. . .</a:t>
              </a:r>
            </a:p>
          </p:txBody>
        </p:sp>
        <p:sp>
          <p:nvSpPr>
            <p:cNvPr id="27662" name="Text Box 118"/>
            <p:cNvSpPr txBox="1">
              <a:spLocks noChangeArrowheads="1"/>
            </p:cNvSpPr>
            <p:nvPr/>
          </p:nvSpPr>
          <p:spPr bwMode="auto">
            <a:xfrm>
              <a:off x="3424" y="3648"/>
              <a:ext cx="221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663" name="Text Box 119"/>
            <p:cNvSpPr txBox="1">
              <a:spLocks noChangeArrowheads="1"/>
            </p:cNvSpPr>
            <p:nvPr/>
          </p:nvSpPr>
          <p:spPr bwMode="auto">
            <a:xfrm>
              <a:off x="3645" y="3648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664" name="Text Box 120"/>
            <p:cNvSpPr txBox="1">
              <a:spLocks noChangeArrowheads="1"/>
            </p:cNvSpPr>
            <p:nvPr/>
          </p:nvSpPr>
          <p:spPr bwMode="auto">
            <a:xfrm>
              <a:off x="3863" y="3648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665" name="Text Box 121"/>
            <p:cNvSpPr txBox="1">
              <a:spLocks noChangeArrowheads="1"/>
            </p:cNvSpPr>
            <p:nvPr/>
          </p:nvSpPr>
          <p:spPr bwMode="auto">
            <a:xfrm>
              <a:off x="4081" y="3648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7666" name="Line 122"/>
            <p:cNvSpPr>
              <a:spLocks noChangeShapeType="1"/>
            </p:cNvSpPr>
            <p:nvPr/>
          </p:nvSpPr>
          <p:spPr bwMode="auto">
            <a:xfrm>
              <a:off x="4222" y="3757"/>
              <a:ext cx="2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Line 123"/>
            <p:cNvSpPr>
              <a:spLocks noChangeShapeType="1"/>
            </p:cNvSpPr>
            <p:nvPr/>
          </p:nvSpPr>
          <p:spPr bwMode="auto">
            <a:xfrm>
              <a:off x="2045" y="37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Line 124"/>
            <p:cNvSpPr>
              <a:spLocks noChangeShapeType="1"/>
            </p:cNvSpPr>
            <p:nvPr/>
          </p:nvSpPr>
          <p:spPr bwMode="auto">
            <a:xfrm>
              <a:off x="2263" y="37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125"/>
            <p:cNvSpPr>
              <a:spLocks noChangeShapeType="1"/>
            </p:cNvSpPr>
            <p:nvPr/>
          </p:nvSpPr>
          <p:spPr bwMode="auto">
            <a:xfrm>
              <a:off x="3351" y="375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Line 126"/>
            <p:cNvSpPr>
              <a:spLocks noChangeShapeType="1"/>
            </p:cNvSpPr>
            <p:nvPr/>
          </p:nvSpPr>
          <p:spPr bwMode="auto">
            <a:xfrm>
              <a:off x="3570" y="37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Line 127"/>
            <p:cNvSpPr>
              <a:spLocks noChangeShapeType="1"/>
            </p:cNvSpPr>
            <p:nvPr/>
          </p:nvSpPr>
          <p:spPr bwMode="auto">
            <a:xfrm>
              <a:off x="3787" y="37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128"/>
            <p:cNvSpPr>
              <a:spLocks noChangeShapeType="1"/>
            </p:cNvSpPr>
            <p:nvPr/>
          </p:nvSpPr>
          <p:spPr bwMode="auto">
            <a:xfrm>
              <a:off x="4005" y="37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Text Box 129"/>
            <p:cNvSpPr txBox="1">
              <a:spLocks noChangeArrowheads="1"/>
            </p:cNvSpPr>
            <p:nvPr/>
          </p:nvSpPr>
          <p:spPr bwMode="auto">
            <a:xfrm>
              <a:off x="267" y="3648"/>
              <a:ext cx="98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shift-in sign-bit</a:t>
              </a:r>
            </a:p>
          </p:txBody>
        </p:sp>
        <p:sp>
          <p:nvSpPr>
            <p:cNvPr id="27674" name="Text Box 130"/>
            <p:cNvSpPr txBox="1">
              <a:spLocks noChangeArrowheads="1"/>
            </p:cNvSpPr>
            <p:nvPr/>
          </p:nvSpPr>
          <p:spPr bwMode="auto">
            <a:xfrm>
              <a:off x="4477" y="3648"/>
              <a:ext cx="943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shift-out LSB</a:t>
              </a:r>
            </a:p>
          </p:txBody>
        </p:sp>
        <p:sp>
          <p:nvSpPr>
            <p:cNvPr id="27675" name="Text Box 134"/>
            <p:cNvSpPr txBox="1">
              <a:spLocks noChangeArrowheads="1"/>
            </p:cNvSpPr>
            <p:nvPr/>
          </p:nvSpPr>
          <p:spPr bwMode="auto">
            <a:xfrm>
              <a:off x="812" y="3503"/>
              <a:ext cx="435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sra</a:t>
              </a:r>
            </a:p>
          </p:txBody>
        </p:sp>
        <p:sp>
          <p:nvSpPr>
            <p:cNvPr id="27676" name="Freeform 142"/>
            <p:cNvSpPr>
              <a:spLocks/>
            </p:cNvSpPr>
            <p:nvPr/>
          </p:nvSpPr>
          <p:spPr bwMode="auto">
            <a:xfrm>
              <a:off x="1356" y="3757"/>
              <a:ext cx="218" cy="181"/>
            </a:xfrm>
            <a:custGeom>
              <a:avLst/>
              <a:gdLst>
                <a:gd name="T0" fmla="*/ 218 w 218"/>
                <a:gd name="T1" fmla="*/ 36 h 181"/>
                <a:gd name="T2" fmla="*/ 218 w 218"/>
                <a:gd name="T3" fmla="*/ 181 h 181"/>
                <a:gd name="T4" fmla="*/ 0 w 218"/>
                <a:gd name="T5" fmla="*/ 181 h 181"/>
                <a:gd name="T6" fmla="*/ 0 w 218"/>
                <a:gd name="T7" fmla="*/ 0 h 181"/>
                <a:gd name="T8" fmla="*/ 181 w 218"/>
                <a:gd name="T9" fmla="*/ 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" h="181">
                  <a:moveTo>
                    <a:pt x="218" y="36"/>
                  </a:moveTo>
                  <a:lnTo>
                    <a:pt x="218" y="181"/>
                  </a:lnTo>
                  <a:lnTo>
                    <a:pt x="0" y="181"/>
                  </a:lnTo>
                  <a:lnTo>
                    <a:pt x="0" y="0"/>
                  </a:lnTo>
                  <a:lnTo>
                    <a:pt x="18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585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756" name="Rectangle 100"/>
          <p:cNvSpPr>
            <a:spLocks noChangeArrowheads="1"/>
          </p:cNvSpPr>
          <p:nvPr/>
        </p:nvSpPr>
        <p:spPr bwMode="auto">
          <a:xfrm>
            <a:off x="6097588" y="5330825"/>
            <a:ext cx="2622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$s1 = 0x0000abcd</a:t>
            </a:r>
          </a:p>
        </p:txBody>
      </p:sp>
      <p:sp>
        <p:nvSpPr>
          <p:cNvPr id="454750" name="Rectangle 94"/>
          <p:cNvSpPr>
            <a:spLocks noChangeArrowheads="1"/>
          </p:cNvSpPr>
          <p:nvPr/>
        </p:nvSpPr>
        <p:spPr bwMode="auto">
          <a:xfrm>
            <a:off x="6097588" y="4522788"/>
            <a:ext cx="2622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$s1 = 0xcd123400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3099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Shift Instructions</a:t>
            </a:r>
          </a:p>
        </p:txBody>
      </p:sp>
      <p:graphicFrame>
        <p:nvGraphicFramePr>
          <p:cNvPr id="454807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20294"/>
              </p:ext>
            </p:extLst>
          </p:nvPr>
        </p:nvGraphicFramePr>
        <p:xfrm>
          <a:off x="429419" y="1096081"/>
          <a:ext cx="8180388" cy="2002012"/>
        </p:xfrm>
        <a:graphic>
          <a:graphicData uri="http://schemas.openxmlformats.org/drawingml/2006/table">
            <a:tbl>
              <a:tblPr/>
              <a:tblGrid>
                <a:gridCol w="1784350"/>
                <a:gridCol w="1728788"/>
                <a:gridCol w="749300"/>
                <a:gridCol w="806450"/>
                <a:gridCol w="749300"/>
                <a:gridCol w="806450"/>
                <a:gridCol w="806450"/>
                <a:gridCol w="749300"/>
              </a:tblGrid>
              <a:tr h="32305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Instruction</a:t>
                      </a:r>
                    </a:p>
                  </a:txBody>
                  <a:tcPr marT="9140" marB="91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 marT="9140" marB="91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R-Type Format</a:t>
                      </a:r>
                    </a:p>
                  </a:txBody>
                  <a:tcPr marT="9140" marB="91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9798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sll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	$s1,$s2,10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$s1 = $s2 &lt;&lt; 10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0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10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0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798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srl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	$s1,$s2,10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$s1 = $s2 &gt;&gt;10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0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10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798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sra	$s1, $s2, 10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$s1 = $s2 &gt;&gt; 10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0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10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3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798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sllv	$s1,$s2,$s3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$s1 = $s2 &lt;&lt; $s3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$s3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0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4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798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srlv	$s1,$s2,$s3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$s1 = $s2&gt;&gt;$s3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$s3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$s2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0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6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798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srav	$s1,$s2,$s3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$s1 = $s2 &gt;&gt; $s3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$s3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$s1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0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7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4713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482600" y="3163888"/>
            <a:ext cx="8170863" cy="1417637"/>
          </a:xfrm>
          <a:noFill/>
        </p:spPr>
        <p:txBody>
          <a:bodyPr lIns="0"/>
          <a:lstStyle/>
          <a:p>
            <a:pPr eaLnBrk="1" hangingPunct="1">
              <a:spcBef>
                <a:spcPct val="3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Shifts by a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variable</a:t>
            </a:r>
            <a:r>
              <a:rPr lang="en-US" altLang="zh-CN" sz="2400" dirty="0" smtClean="0">
                <a:ea typeface="宋体" panose="02010600030101010101" pitchFamily="2" charset="-122"/>
              </a:rPr>
              <a:t> amount: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sllv</a:t>
            </a:r>
            <a:r>
              <a:rPr lang="en-US" altLang="zh-CN" sz="2400" dirty="0" smtClean="0">
                <a:ea typeface="宋体" panose="02010600030101010101" pitchFamily="2" charset="-122"/>
              </a:rPr>
              <a:t>,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srlv</a:t>
            </a:r>
            <a:r>
              <a:rPr lang="en-US" altLang="zh-CN" sz="2400" dirty="0" smtClean="0">
                <a:ea typeface="宋体" panose="02010600030101010101" pitchFamily="2" charset="-122"/>
              </a:rPr>
              <a:t>,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srav</a:t>
            </a:r>
            <a:endParaRPr lang="en-US" altLang="zh-CN" sz="2400" b="1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3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Same as 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sll</a:t>
            </a:r>
            <a:r>
              <a:rPr lang="en-US" altLang="zh-CN" sz="2000" dirty="0" smtClean="0">
                <a:ea typeface="宋体" panose="02010600030101010101" pitchFamily="2" charset="-122"/>
              </a:rPr>
              <a:t>, 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srl</a:t>
            </a:r>
            <a:r>
              <a:rPr lang="en-US" altLang="zh-CN" sz="2000" dirty="0" smtClean="0">
                <a:ea typeface="宋体" panose="02010600030101010101" pitchFamily="2" charset="-122"/>
              </a:rPr>
              <a:t>, 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sra</a:t>
            </a:r>
            <a:r>
              <a:rPr lang="en-US" altLang="zh-CN" sz="2000" dirty="0" smtClean="0">
                <a:ea typeface="宋体" panose="02010600030101010101" pitchFamily="2" charset="-122"/>
              </a:rPr>
              <a:t>, but a register is used for shift amount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Examples: assume that $s2 = 0xabcd1234, $s3 = 16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4749" name="Rectangle 93"/>
          <p:cNvSpPr>
            <a:spLocks noChangeArrowheads="1"/>
          </p:cNvSpPr>
          <p:nvPr/>
        </p:nvSpPr>
        <p:spPr bwMode="auto">
          <a:xfrm>
            <a:off x="747713" y="4522788"/>
            <a:ext cx="231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sll  $s1,$s2,8</a:t>
            </a:r>
          </a:p>
        </p:txBody>
      </p:sp>
      <p:sp>
        <p:nvSpPr>
          <p:cNvPr id="454752" name="Rectangle 96"/>
          <p:cNvSpPr>
            <a:spLocks noChangeArrowheads="1"/>
          </p:cNvSpPr>
          <p:nvPr/>
        </p:nvSpPr>
        <p:spPr bwMode="auto">
          <a:xfrm>
            <a:off x="741363" y="4926013"/>
            <a:ext cx="231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sra  $s1,$s2,4</a:t>
            </a:r>
          </a:p>
        </p:txBody>
      </p:sp>
      <p:sp>
        <p:nvSpPr>
          <p:cNvPr id="454753" name="Rectangle 97"/>
          <p:cNvSpPr>
            <a:spLocks noChangeArrowheads="1"/>
          </p:cNvSpPr>
          <p:nvPr/>
        </p:nvSpPr>
        <p:spPr bwMode="auto">
          <a:xfrm>
            <a:off x="6097588" y="4927600"/>
            <a:ext cx="2622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$s1 = 0xfabcd123</a:t>
            </a:r>
          </a:p>
        </p:txBody>
      </p:sp>
      <p:sp>
        <p:nvSpPr>
          <p:cNvPr id="454755" name="Rectangle 99"/>
          <p:cNvSpPr>
            <a:spLocks noChangeArrowheads="1"/>
          </p:cNvSpPr>
          <p:nvPr/>
        </p:nvSpPr>
        <p:spPr bwMode="auto">
          <a:xfrm>
            <a:off x="741363" y="5330825"/>
            <a:ext cx="2622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srlv $s1,$s2,$s3</a:t>
            </a:r>
          </a:p>
        </p:txBody>
      </p:sp>
      <p:grpSp>
        <p:nvGrpSpPr>
          <p:cNvPr id="454776" name="Group 120"/>
          <p:cNvGrpSpPr>
            <a:grpSpLocks/>
          </p:cNvGrpSpPr>
          <p:nvPr/>
        </p:nvGrpSpPr>
        <p:grpSpPr bwMode="auto">
          <a:xfrm>
            <a:off x="482600" y="5618163"/>
            <a:ext cx="8178800" cy="576262"/>
            <a:chOff x="304" y="3539"/>
            <a:chExt cx="5152" cy="363"/>
          </a:xfrm>
        </p:grpSpPr>
        <p:sp>
          <p:nvSpPr>
            <p:cNvPr id="28757" name="Text Box 108"/>
            <p:cNvSpPr txBox="1">
              <a:spLocks noChangeArrowheads="1"/>
            </p:cNvSpPr>
            <p:nvPr/>
          </p:nvSpPr>
          <p:spPr bwMode="auto">
            <a:xfrm>
              <a:off x="2226" y="3684"/>
              <a:ext cx="94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 err="1">
                  <a:ea typeface="宋体" panose="02010600030101010101" pitchFamily="2" charset="-122"/>
                </a:rPr>
                <a:t>rt</a:t>
              </a:r>
              <a:r>
                <a:rPr lang="en-US" altLang="zh-CN" sz="1800" dirty="0">
                  <a:ea typeface="宋体" panose="02010600030101010101" pitchFamily="2" charset="-122"/>
                </a:rPr>
                <a:t>=$s2=10010</a:t>
              </a:r>
            </a:p>
          </p:txBody>
        </p:sp>
        <p:sp>
          <p:nvSpPr>
            <p:cNvPr id="28758" name="Text Box 102"/>
            <p:cNvSpPr txBox="1">
              <a:spLocks noChangeArrowheads="1"/>
            </p:cNvSpPr>
            <p:nvPr/>
          </p:nvSpPr>
          <p:spPr bwMode="auto">
            <a:xfrm>
              <a:off x="521" y="3684"/>
              <a:ext cx="76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op=000000</a:t>
              </a:r>
            </a:p>
          </p:txBody>
        </p:sp>
        <p:sp>
          <p:nvSpPr>
            <p:cNvPr id="28759" name="Text Box 105"/>
            <p:cNvSpPr txBox="1">
              <a:spLocks noChangeArrowheads="1"/>
            </p:cNvSpPr>
            <p:nvPr/>
          </p:nvSpPr>
          <p:spPr bwMode="auto">
            <a:xfrm>
              <a:off x="1283" y="3684"/>
              <a:ext cx="94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 err="1">
                  <a:ea typeface="宋体" panose="02010600030101010101" pitchFamily="2" charset="-122"/>
                </a:rPr>
                <a:t>rs</a:t>
              </a:r>
              <a:r>
                <a:rPr lang="en-US" altLang="zh-CN" sz="1800" dirty="0">
                  <a:ea typeface="宋体" panose="02010600030101010101" pitchFamily="2" charset="-122"/>
                </a:rPr>
                <a:t>=$s3=10011</a:t>
              </a:r>
            </a:p>
          </p:txBody>
        </p:sp>
        <p:sp>
          <p:nvSpPr>
            <p:cNvPr id="28760" name="Text Box 111"/>
            <p:cNvSpPr txBox="1">
              <a:spLocks noChangeArrowheads="1"/>
            </p:cNvSpPr>
            <p:nvPr/>
          </p:nvSpPr>
          <p:spPr bwMode="auto">
            <a:xfrm>
              <a:off x="3171" y="3684"/>
              <a:ext cx="94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 err="1">
                  <a:ea typeface="宋体" panose="02010600030101010101" pitchFamily="2" charset="-122"/>
                </a:rPr>
                <a:t>rd</a:t>
              </a:r>
              <a:r>
                <a:rPr lang="en-US" altLang="zh-CN" sz="1800" dirty="0">
                  <a:ea typeface="宋体" panose="02010600030101010101" pitchFamily="2" charset="-122"/>
                </a:rPr>
                <a:t>=$s1=10001</a:t>
              </a:r>
            </a:p>
          </p:txBody>
        </p:sp>
        <p:sp>
          <p:nvSpPr>
            <p:cNvPr id="28761" name="Text Box 114"/>
            <p:cNvSpPr txBox="1">
              <a:spLocks noChangeArrowheads="1"/>
            </p:cNvSpPr>
            <p:nvPr/>
          </p:nvSpPr>
          <p:spPr bwMode="auto">
            <a:xfrm>
              <a:off x="4114" y="3684"/>
              <a:ext cx="689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sa=00000</a:t>
              </a:r>
            </a:p>
          </p:txBody>
        </p:sp>
        <p:sp>
          <p:nvSpPr>
            <p:cNvPr id="28762" name="Text Box 117"/>
            <p:cNvSpPr txBox="1">
              <a:spLocks noChangeArrowheads="1"/>
            </p:cNvSpPr>
            <p:nvPr/>
          </p:nvSpPr>
          <p:spPr bwMode="auto">
            <a:xfrm>
              <a:off x="4803" y="3684"/>
              <a:ext cx="6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f=000110</a:t>
              </a:r>
            </a:p>
          </p:txBody>
        </p:sp>
        <p:sp>
          <p:nvSpPr>
            <p:cNvPr id="28763" name="AutoShape 119"/>
            <p:cNvSpPr>
              <a:spLocks noChangeArrowheads="1"/>
            </p:cNvSpPr>
            <p:nvPr/>
          </p:nvSpPr>
          <p:spPr bwMode="auto">
            <a:xfrm>
              <a:off x="304" y="3539"/>
              <a:ext cx="108" cy="254"/>
            </a:xfrm>
            <a:prstGeom prst="curvedRightArrow">
              <a:avLst>
                <a:gd name="adj1" fmla="val 47037"/>
                <a:gd name="adj2" fmla="val 9407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</p:grpSp>
      <p:sp>
        <p:nvSpPr>
          <p:cNvPr id="454777" name="Rectangle 121"/>
          <p:cNvSpPr>
            <a:spLocks noChangeArrowheads="1"/>
          </p:cNvSpPr>
          <p:nvPr/>
        </p:nvSpPr>
        <p:spPr bwMode="auto">
          <a:xfrm>
            <a:off x="3519488" y="4522788"/>
            <a:ext cx="201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$s1 = $s2&lt;&lt;8</a:t>
            </a:r>
          </a:p>
        </p:txBody>
      </p:sp>
      <p:sp>
        <p:nvSpPr>
          <p:cNvPr id="454778" name="Rectangle 122"/>
          <p:cNvSpPr>
            <a:spLocks noChangeArrowheads="1"/>
          </p:cNvSpPr>
          <p:nvPr/>
        </p:nvSpPr>
        <p:spPr bwMode="auto">
          <a:xfrm>
            <a:off x="3513138" y="4926013"/>
            <a:ext cx="201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$s1 = $s2&gt;&gt;4</a:t>
            </a:r>
          </a:p>
        </p:txBody>
      </p:sp>
      <p:sp>
        <p:nvSpPr>
          <p:cNvPr id="454779" name="Rectangle 123"/>
          <p:cNvSpPr>
            <a:spLocks noChangeArrowheads="1"/>
          </p:cNvSpPr>
          <p:nvPr/>
        </p:nvSpPr>
        <p:spPr bwMode="auto">
          <a:xfrm>
            <a:off x="3513138" y="5330825"/>
            <a:ext cx="23391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$s1 = $s2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&gt;&gt;$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24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4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4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4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4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4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4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4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4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4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4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4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4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756" grpId="0"/>
      <p:bldP spid="454750" grpId="0"/>
      <p:bldP spid="454749" grpId="0"/>
      <p:bldP spid="454752" grpId="0"/>
      <p:bldP spid="454753" grpId="0"/>
      <p:bldP spid="454755" grpId="0"/>
      <p:bldP spid="454777" grpId="0"/>
      <p:bldP spid="454778" grpId="0"/>
      <p:bldP spid="4547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30488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Binary Multiplication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08" y="1439214"/>
            <a:ext cx="8229600" cy="31496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Shift-left (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sll</a:t>
            </a:r>
            <a:r>
              <a:rPr lang="en-US" altLang="zh-CN" sz="2400" dirty="0" smtClean="0">
                <a:ea typeface="宋体" panose="02010600030101010101" pitchFamily="2" charset="-122"/>
              </a:rPr>
              <a:t>) instruction can perform multiplication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When the multiplier is a power of 2 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You can factor any binary number into powers of 2 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Example: multiply </a:t>
            </a: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$s1</a:t>
            </a:r>
            <a:r>
              <a:rPr lang="en-US" altLang="zh-CN" sz="2000" dirty="0" smtClean="0">
                <a:ea typeface="宋体" panose="02010600030101010101" pitchFamily="2" charset="-122"/>
              </a:rPr>
              <a:t> by </a:t>
            </a: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36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altLang="zh-CN" sz="1800" dirty="0" smtClean="0">
                <a:ea typeface="宋体" panose="02010600030101010101" pitchFamily="2" charset="-122"/>
              </a:rPr>
              <a:t>Factor 36 into (4 + 32) and use distributive property of multiplication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$s2 = $s1*36 = $s1*(4 + 32) = $s1*4 + $s1*32</a:t>
            </a:r>
          </a:p>
        </p:txBody>
      </p:sp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1057383" y="4704702"/>
            <a:ext cx="6970713" cy="1382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457200" algn="l"/>
                <a:tab pos="3228975" algn="l"/>
                <a:tab pos="3943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457200" algn="l"/>
                <a:tab pos="3228975" algn="l"/>
                <a:tab pos="3943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457200" algn="l"/>
                <a:tab pos="3228975" algn="l"/>
                <a:tab pos="3943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457200" algn="l"/>
                <a:tab pos="3228975" algn="l"/>
                <a:tab pos="39433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457200" algn="l"/>
                <a:tab pos="3228975" algn="l"/>
                <a:tab pos="39433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228975" algn="l"/>
                <a:tab pos="39433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228975" algn="l"/>
                <a:tab pos="39433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228975" algn="l"/>
                <a:tab pos="39433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228975" algn="l"/>
                <a:tab pos="39433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sll  $t0, $s1, 2	; $t0 = $s1 * 4</a:t>
            </a:r>
            <a:endParaRPr lang="en-US" altLang="zh-CN" sz="2000" b="1" baseline="30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sll  $t1, $s1, 5	; $t1 = $s1 * 32</a:t>
            </a:r>
            <a:endParaRPr lang="en-US" altLang="zh-CN" sz="2000" b="1" baseline="30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addu $s2, $t0, $t1	; $s2 = $s1 * 36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196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6746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Your Turn . . .</a:t>
            </a:r>
          </a:p>
        </p:txBody>
      </p:sp>
      <p:sp>
        <p:nvSpPr>
          <p:cNvPr id="509955" name="Text Box 3"/>
          <p:cNvSpPr txBox="1">
            <a:spLocks noChangeArrowheads="1"/>
          </p:cNvSpPr>
          <p:nvPr/>
        </p:nvSpPr>
        <p:spPr bwMode="auto">
          <a:xfrm>
            <a:off x="596900" y="2335213"/>
            <a:ext cx="7950200" cy="213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809625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809625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809625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809625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809625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809625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809625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809625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sll	$t0, $s1, 1	; $t0 = $s1 * 2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sll	$t1, $s1, 3	; $t1 = $s1 * 8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addu	$s2, $t0, $t1	; $s2 = $s1 * 10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sll	$t0, $s1, 4	; $t0 = $s1 * 16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addu	$s2, $s2, $t0	; $s2 = $s1 * 26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82600" y="1123950"/>
            <a:ext cx="81788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Multiply $s1 by 26, using shift and add instructions 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Hint: 26 = 2 + 8 + 16</a:t>
            </a:r>
          </a:p>
        </p:txBody>
      </p:sp>
      <p:sp>
        <p:nvSpPr>
          <p:cNvPr id="509957" name="Text Box 5"/>
          <p:cNvSpPr txBox="1">
            <a:spLocks noChangeArrowheads="1"/>
          </p:cNvSpPr>
          <p:nvPr/>
        </p:nvSpPr>
        <p:spPr bwMode="auto">
          <a:xfrm>
            <a:off x="482600" y="4522788"/>
            <a:ext cx="81788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Multiply $s1 by 31, Hint: 31 = 32 – 1</a:t>
            </a:r>
          </a:p>
        </p:txBody>
      </p:sp>
      <p:sp>
        <p:nvSpPr>
          <p:cNvPr id="509958" name="Text Box 6"/>
          <p:cNvSpPr txBox="1">
            <a:spLocks noChangeArrowheads="1"/>
          </p:cNvSpPr>
          <p:nvPr/>
        </p:nvSpPr>
        <p:spPr bwMode="auto">
          <a:xfrm>
            <a:off x="596900" y="5211763"/>
            <a:ext cx="795020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809625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809625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809625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809625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809625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809625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809625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809625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sll	$s2, $s1, 5	; $s2 = $s1 * 32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subu	$s2, $s2, $s1	; $s2 = $s1 * 31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4D4F5-FEF3-4342-8FEC-174F6878CD9A}" type="slidenum">
              <a:rPr lang="zh-CN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56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99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0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099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9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build="allAtOnce" animBg="1" autoUpdateAnimBg="0"/>
      <p:bldP spid="509957" grpId="0"/>
      <p:bldP spid="509958" grpId="0" build="allAtOnce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8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R-Type Format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111250" y="1239838"/>
            <a:ext cx="6751638" cy="457200"/>
            <a:chOff x="1104" y="2938"/>
            <a:chExt cx="4608" cy="288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1104" y="2938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Op</a:t>
              </a:r>
              <a:r>
                <a:rPr lang="en-US" altLang="zh-CN" sz="1600" baseline="300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1968" y="2938"/>
              <a:ext cx="720" cy="288"/>
            </a:xfrm>
            <a:prstGeom prst="rect">
              <a:avLst/>
            </a:prstGeom>
            <a:solidFill>
              <a:srgbClr val="F7A7E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Rs</a:t>
              </a:r>
              <a:r>
                <a:rPr lang="en-US" altLang="zh-CN" sz="1600" baseline="300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2688" y="2938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Rt</a:t>
              </a:r>
              <a:r>
                <a:rPr lang="en-US" altLang="zh-CN" sz="1600" baseline="300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3408" y="2938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Rd</a:t>
              </a:r>
              <a:r>
                <a:rPr lang="en-US" altLang="zh-CN" sz="1600" baseline="300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4848" y="2938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funct</a:t>
              </a:r>
              <a:r>
                <a:rPr lang="en-US" altLang="zh-CN" sz="1600" baseline="300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4128" y="2938"/>
              <a:ext cx="720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ea typeface="宋体" panose="02010600030101010101" pitchFamily="2" charset="-122"/>
                </a:rPr>
                <a:t>Sa</a:t>
              </a:r>
              <a:r>
                <a:rPr lang="en-US" altLang="zh-CN" sz="1600" baseline="30000" dirty="0" smtClean="0">
                  <a:ea typeface="宋体" panose="02010600030101010101" pitchFamily="2" charset="-122"/>
                </a:rPr>
                <a:t>5</a:t>
              </a:r>
              <a:endParaRPr lang="en-US" altLang="zh-CN" sz="1600" baseline="30000" dirty="0">
                <a:ea typeface="宋体" panose="02010600030101010101" pitchFamily="2" charset="-122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19</a:t>
            </a:fld>
            <a:endParaRPr lang="en-US" altLang="en-US"/>
          </a:p>
        </p:txBody>
      </p:sp>
      <p:graphicFrame>
        <p:nvGraphicFramePr>
          <p:cNvPr id="13" name="Group 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271668"/>
              </p:ext>
            </p:extLst>
          </p:nvPr>
        </p:nvGraphicFramePr>
        <p:xfrm>
          <a:off x="152517" y="2070740"/>
          <a:ext cx="8838966" cy="4241515"/>
        </p:xfrm>
        <a:graphic>
          <a:graphicData uri="http://schemas.openxmlformats.org/drawingml/2006/table">
            <a:tbl>
              <a:tblPr/>
              <a:tblGrid>
                <a:gridCol w="1938369"/>
                <a:gridCol w="1795851"/>
                <a:gridCol w="809624"/>
                <a:gridCol w="933125"/>
                <a:gridCol w="809624"/>
                <a:gridCol w="871375"/>
                <a:gridCol w="746156"/>
                <a:gridCol w="934842"/>
              </a:tblGrid>
              <a:tr h="323799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Instruction</a:t>
                      </a:r>
                    </a:p>
                  </a:txBody>
                  <a:tcPr marT="9147" marB="9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 marT="9147" marB="91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R-Type Format</a:t>
                      </a:r>
                    </a:p>
                  </a:txBody>
                  <a:tcPr marT="9147" marB="91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981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	$s1, $s2, $s3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+ $s3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= $s3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0x20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1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addu	$s1, $s2, $s3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+ $s3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= $s3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0x21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1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sub	$s1, $s2, $s3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– $s3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= $s3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0x22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1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subu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	$s1, $s2, $s3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– $s3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= $s3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0x23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1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and	$s1, $s2, $s3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&amp; $s3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= $s3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0x24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1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or	$s1, $s2, $s3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| $s3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$s2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= $s3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0x25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1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xor	$s1, $s2, $s3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^ $s3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$s2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= $s3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0x26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1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4767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nor	$s1, $s2, $s3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~($s2|$s3)</a:t>
                      </a:r>
                    </a:p>
                  </a:txBody>
                  <a:tcPr marL="54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$s2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= $s3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$s1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0</a:t>
                      </a: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0x27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8004" marB="18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1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sll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	$s1,$s2,10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$s1 = $s2 &lt;&lt; 10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0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10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0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1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srl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	$s1,$s2,10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$s1 = $s2 &gt;&gt;10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0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10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1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sra	$s1, $s2, 10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$s1 = $s2 &gt;&gt; 10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0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10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3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1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sllv	$s1,$s2,$s3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$s1 = $s2 &lt;&lt; $s3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$s3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0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4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1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srlv	$s1,$s2,$s3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$s1 = $s2&gt;&gt;$s3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$s3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$s2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 = 0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6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1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5429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5429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srav	$s1,$s2,$s3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$s1 = $s2 &gt;&gt; $s3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$s3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$s1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0</a:t>
                      </a:r>
                    </a:p>
                  </a:txBody>
                  <a:tcPr marL="54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20574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2057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 = 7</a:t>
                      </a:r>
                    </a:p>
                  </a:txBody>
                  <a:tcPr marL="18000" marR="18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1643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853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Overview of the MIPS Architecture</a:t>
            </a:r>
          </a:p>
        </p:txBody>
      </p:sp>
      <p:grpSp>
        <p:nvGrpSpPr>
          <p:cNvPr id="12291" name="Group 322"/>
          <p:cNvGrpSpPr>
            <a:grpSpLocks/>
          </p:cNvGrpSpPr>
          <p:nvPr/>
        </p:nvGrpSpPr>
        <p:grpSpPr bwMode="auto">
          <a:xfrm>
            <a:off x="1709738" y="1257300"/>
            <a:ext cx="5613400" cy="4621213"/>
            <a:chOff x="1077" y="792"/>
            <a:chExt cx="3536" cy="2911"/>
          </a:xfrm>
        </p:grpSpPr>
        <p:sp>
          <p:nvSpPr>
            <p:cNvPr id="12305" name="Rectangle 8"/>
            <p:cNvSpPr>
              <a:spLocks noChangeArrowheads="1"/>
            </p:cNvSpPr>
            <p:nvPr/>
          </p:nvSpPr>
          <p:spPr bwMode="auto">
            <a:xfrm>
              <a:off x="1285" y="861"/>
              <a:ext cx="3120" cy="76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06" name="Rectangle 9"/>
            <p:cNvSpPr>
              <a:spLocks noChangeArrowheads="1"/>
            </p:cNvSpPr>
            <p:nvPr/>
          </p:nvSpPr>
          <p:spPr bwMode="auto">
            <a:xfrm>
              <a:off x="2585" y="999"/>
              <a:ext cx="5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ea typeface="宋体" panose="02010600030101010101" pitchFamily="2" charset="-122"/>
                </a:rPr>
                <a:t>Memory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07" name="Rectangle 10"/>
            <p:cNvSpPr>
              <a:spLocks noChangeArrowheads="1"/>
            </p:cNvSpPr>
            <p:nvPr/>
          </p:nvSpPr>
          <p:spPr bwMode="auto">
            <a:xfrm>
              <a:off x="3114" y="1112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700" b="1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08" name="Rectangle 11"/>
            <p:cNvSpPr>
              <a:spLocks noChangeArrowheads="1"/>
            </p:cNvSpPr>
            <p:nvPr/>
          </p:nvSpPr>
          <p:spPr bwMode="auto">
            <a:xfrm>
              <a:off x="2191" y="1268"/>
              <a:ext cx="137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Up to 2</a:t>
              </a:r>
              <a:r>
                <a:rPr lang="en-US" altLang="zh-CN" sz="1400" baseline="30000">
                  <a:solidFill>
                    <a:srgbClr val="000000"/>
                  </a:solidFill>
                  <a:ea typeface="宋体" panose="02010600030101010101" pitchFamily="2" charset="-122"/>
                </a:rPr>
                <a:t>32</a:t>
              </a: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 bytes = 2</a:t>
              </a:r>
              <a:r>
                <a:rPr lang="en-US" altLang="zh-CN" sz="1400" baseline="30000">
                  <a:solidFill>
                    <a:srgbClr val="000000"/>
                  </a:solidFill>
                  <a:ea typeface="宋体" panose="02010600030101010101" pitchFamily="2" charset="-122"/>
                </a:rPr>
                <a:t>30</a:t>
              </a: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 words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  <p:sp>
          <p:nvSpPr>
            <p:cNvPr id="12309" name="Rectangle 12"/>
            <p:cNvSpPr>
              <a:spLocks noChangeArrowheads="1"/>
            </p:cNvSpPr>
            <p:nvPr/>
          </p:nvSpPr>
          <p:spPr bwMode="auto">
            <a:xfrm>
              <a:off x="3244" y="1268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10" name="Rectangle 15"/>
            <p:cNvSpPr>
              <a:spLocks noChangeArrowheads="1"/>
            </p:cNvSpPr>
            <p:nvPr/>
          </p:nvSpPr>
          <p:spPr bwMode="auto">
            <a:xfrm>
              <a:off x="2923" y="1243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grpSp>
          <p:nvGrpSpPr>
            <p:cNvPr id="12311" name="Group 21"/>
            <p:cNvGrpSpPr>
              <a:grpSpLocks/>
            </p:cNvGrpSpPr>
            <p:nvPr/>
          </p:nvGrpSpPr>
          <p:grpSpPr bwMode="auto">
            <a:xfrm>
              <a:off x="1285" y="861"/>
              <a:ext cx="286" cy="147"/>
              <a:chOff x="1285" y="861"/>
              <a:chExt cx="286" cy="147"/>
            </a:xfrm>
          </p:grpSpPr>
          <p:sp>
            <p:nvSpPr>
              <p:cNvPr id="12455" name="Rectangle 16"/>
              <p:cNvSpPr>
                <a:spLocks noChangeArrowheads="1"/>
              </p:cNvSpPr>
              <p:nvPr/>
            </p:nvSpPr>
            <p:spPr bwMode="auto">
              <a:xfrm>
                <a:off x="1285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2456" name="Rectangle 17"/>
              <p:cNvSpPr>
                <a:spLocks noChangeArrowheads="1"/>
              </p:cNvSpPr>
              <p:nvPr/>
            </p:nvSpPr>
            <p:spPr bwMode="auto">
              <a:xfrm>
                <a:off x="1355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2457" name="Rectangle 18"/>
              <p:cNvSpPr>
                <a:spLocks noChangeArrowheads="1"/>
              </p:cNvSpPr>
              <p:nvPr/>
            </p:nvSpPr>
            <p:spPr bwMode="auto">
              <a:xfrm>
                <a:off x="1424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2458" name="Rectangle 19"/>
              <p:cNvSpPr>
                <a:spLocks noChangeArrowheads="1"/>
              </p:cNvSpPr>
              <p:nvPr/>
            </p:nvSpPr>
            <p:spPr bwMode="auto">
              <a:xfrm>
                <a:off x="1493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2459" name="Rectangle 20"/>
              <p:cNvSpPr>
                <a:spLocks noChangeArrowheads="1"/>
              </p:cNvSpPr>
              <p:nvPr/>
            </p:nvSpPr>
            <p:spPr bwMode="auto">
              <a:xfrm>
                <a:off x="1285" y="861"/>
                <a:ext cx="286" cy="147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312" name="Rectangle 22"/>
            <p:cNvSpPr>
              <a:spLocks noChangeArrowheads="1"/>
            </p:cNvSpPr>
            <p:nvPr/>
          </p:nvSpPr>
          <p:spPr bwMode="auto">
            <a:xfrm>
              <a:off x="1216" y="991"/>
              <a:ext cx="425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13" name="Rectangle 24"/>
            <p:cNvSpPr>
              <a:spLocks noChangeArrowheads="1"/>
            </p:cNvSpPr>
            <p:nvPr/>
          </p:nvSpPr>
          <p:spPr bwMode="auto">
            <a:xfrm>
              <a:off x="1528" y="1035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14" name="Rectangle 27"/>
            <p:cNvSpPr>
              <a:spLocks noChangeArrowheads="1"/>
            </p:cNvSpPr>
            <p:nvPr/>
          </p:nvSpPr>
          <p:spPr bwMode="auto">
            <a:xfrm>
              <a:off x="1805" y="1035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15" name="Rectangle 30"/>
            <p:cNvSpPr>
              <a:spLocks noChangeArrowheads="1"/>
            </p:cNvSpPr>
            <p:nvPr/>
          </p:nvSpPr>
          <p:spPr bwMode="auto">
            <a:xfrm>
              <a:off x="2083" y="1035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16" name="Rectangle 39"/>
            <p:cNvSpPr>
              <a:spLocks noChangeArrowheads="1"/>
            </p:cNvSpPr>
            <p:nvPr/>
          </p:nvSpPr>
          <p:spPr bwMode="auto">
            <a:xfrm>
              <a:off x="3703" y="1199"/>
              <a:ext cx="49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17" name="Rectangle 48"/>
            <p:cNvSpPr>
              <a:spLocks noChangeArrowheads="1"/>
            </p:cNvSpPr>
            <p:nvPr/>
          </p:nvSpPr>
          <p:spPr bwMode="auto">
            <a:xfrm>
              <a:off x="1320" y="1071"/>
              <a:ext cx="79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4 bytes per word</a:t>
              </a:r>
              <a:endParaRPr lang="en-US" altLang="zh-CN" sz="1800" b="1">
                <a:ea typeface="宋体" panose="02010600030101010101" pitchFamily="2" charset="-122"/>
              </a:endParaRPr>
            </a:p>
          </p:txBody>
        </p:sp>
        <p:sp>
          <p:nvSpPr>
            <p:cNvPr id="12318" name="Rectangle 49"/>
            <p:cNvSpPr>
              <a:spLocks noChangeArrowheads="1"/>
            </p:cNvSpPr>
            <p:nvPr/>
          </p:nvSpPr>
          <p:spPr bwMode="auto">
            <a:xfrm>
              <a:off x="1979" y="1173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19" name="Rectangle 60"/>
            <p:cNvSpPr>
              <a:spLocks noChangeArrowheads="1"/>
            </p:cNvSpPr>
            <p:nvPr/>
          </p:nvSpPr>
          <p:spPr bwMode="auto">
            <a:xfrm>
              <a:off x="2863" y="1615"/>
              <a:ext cx="17" cy="18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20" name="Rectangle 61"/>
            <p:cNvSpPr>
              <a:spLocks noChangeArrowheads="1"/>
            </p:cNvSpPr>
            <p:nvPr/>
          </p:nvSpPr>
          <p:spPr bwMode="auto">
            <a:xfrm>
              <a:off x="1077" y="1762"/>
              <a:ext cx="1664" cy="152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21" name="Rectangle 62"/>
            <p:cNvSpPr>
              <a:spLocks noChangeArrowheads="1"/>
            </p:cNvSpPr>
            <p:nvPr/>
          </p:nvSpPr>
          <p:spPr bwMode="auto">
            <a:xfrm>
              <a:off x="1632" y="1823"/>
              <a:ext cx="355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22" name="Rectangle 63"/>
            <p:cNvSpPr>
              <a:spLocks noChangeArrowheads="1"/>
            </p:cNvSpPr>
            <p:nvPr/>
          </p:nvSpPr>
          <p:spPr bwMode="auto">
            <a:xfrm>
              <a:off x="1762" y="184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$0</a:t>
              </a:r>
              <a:endParaRPr lang="en-US" altLang="zh-CN" sz="1200" b="1">
                <a:ea typeface="宋体" panose="02010600030101010101" pitchFamily="2" charset="-122"/>
              </a:endParaRPr>
            </a:p>
          </p:txBody>
        </p:sp>
        <p:sp>
          <p:nvSpPr>
            <p:cNvPr id="12323" name="Rectangle 64"/>
            <p:cNvSpPr>
              <a:spLocks noChangeArrowheads="1"/>
            </p:cNvSpPr>
            <p:nvPr/>
          </p:nvSpPr>
          <p:spPr bwMode="auto">
            <a:xfrm>
              <a:off x="1866" y="1840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24" name="Rectangle 65"/>
            <p:cNvSpPr>
              <a:spLocks noChangeArrowheads="1"/>
            </p:cNvSpPr>
            <p:nvPr/>
          </p:nvSpPr>
          <p:spPr bwMode="auto">
            <a:xfrm>
              <a:off x="1632" y="1961"/>
              <a:ext cx="355" cy="148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25" name="Rectangle 66"/>
            <p:cNvSpPr>
              <a:spLocks noChangeArrowheads="1"/>
            </p:cNvSpPr>
            <p:nvPr/>
          </p:nvSpPr>
          <p:spPr bwMode="auto">
            <a:xfrm>
              <a:off x="1762" y="197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$1</a:t>
              </a:r>
              <a:endParaRPr lang="en-US" altLang="zh-CN" sz="1200" b="1">
                <a:ea typeface="宋体" panose="02010600030101010101" pitchFamily="2" charset="-122"/>
              </a:endParaRPr>
            </a:p>
          </p:txBody>
        </p:sp>
        <p:sp>
          <p:nvSpPr>
            <p:cNvPr id="12326" name="Rectangle 68"/>
            <p:cNvSpPr>
              <a:spLocks noChangeArrowheads="1"/>
            </p:cNvSpPr>
            <p:nvPr/>
          </p:nvSpPr>
          <p:spPr bwMode="auto">
            <a:xfrm>
              <a:off x="1632" y="2100"/>
              <a:ext cx="355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27" name="Rectangle 69"/>
            <p:cNvSpPr>
              <a:spLocks noChangeArrowheads="1"/>
            </p:cNvSpPr>
            <p:nvPr/>
          </p:nvSpPr>
          <p:spPr bwMode="auto">
            <a:xfrm>
              <a:off x="1762" y="2118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$2</a:t>
              </a:r>
              <a:endParaRPr lang="en-US" altLang="zh-CN" sz="1200" b="1">
                <a:ea typeface="宋体" panose="02010600030101010101" pitchFamily="2" charset="-122"/>
              </a:endParaRPr>
            </a:p>
          </p:txBody>
        </p:sp>
        <p:sp>
          <p:nvSpPr>
            <p:cNvPr id="12328" name="Rectangle 71"/>
            <p:cNvSpPr>
              <a:spLocks noChangeArrowheads="1"/>
            </p:cNvSpPr>
            <p:nvPr/>
          </p:nvSpPr>
          <p:spPr bwMode="auto">
            <a:xfrm>
              <a:off x="1632" y="2446"/>
              <a:ext cx="355" cy="148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29" name="Rectangle 72"/>
            <p:cNvSpPr>
              <a:spLocks noChangeArrowheads="1"/>
            </p:cNvSpPr>
            <p:nvPr/>
          </p:nvSpPr>
          <p:spPr bwMode="auto">
            <a:xfrm>
              <a:off x="1736" y="2464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$31</a:t>
              </a:r>
              <a:endParaRPr lang="en-US" altLang="zh-CN" sz="1200" b="1">
                <a:ea typeface="宋体" panose="02010600030101010101" pitchFamily="2" charset="-122"/>
              </a:endParaRPr>
            </a:p>
          </p:txBody>
        </p:sp>
        <p:sp>
          <p:nvSpPr>
            <p:cNvPr id="12330" name="Rectangle 74"/>
            <p:cNvSpPr>
              <a:spLocks noChangeArrowheads="1"/>
            </p:cNvSpPr>
            <p:nvPr/>
          </p:nvSpPr>
          <p:spPr bwMode="auto">
            <a:xfrm>
              <a:off x="1979" y="2932"/>
              <a:ext cx="355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31" name="Rectangle 75"/>
            <p:cNvSpPr>
              <a:spLocks noChangeArrowheads="1"/>
            </p:cNvSpPr>
            <p:nvPr/>
          </p:nvSpPr>
          <p:spPr bwMode="auto">
            <a:xfrm>
              <a:off x="2117" y="2949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Hi</a:t>
              </a:r>
              <a:endParaRPr lang="en-US" altLang="zh-CN" sz="1200" b="1">
                <a:ea typeface="宋体" panose="02010600030101010101" pitchFamily="2" charset="-122"/>
              </a:endParaRPr>
            </a:p>
          </p:txBody>
        </p:sp>
        <p:sp>
          <p:nvSpPr>
            <p:cNvPr id="12332" name="Rectangle 77"/>
            <p:cNvSpPr>
              <a:spLocks noChangeArrowheads="1"/>
            </p:cNvSpPr>
            <p:nvPr/>
          </p:nvSpPr>
          <p:spPr bwMode="auto">
            <a:xfrm>
              <a:off x="2325" y="2932"/>
              <a:ext cx="347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33" name="Rectangle 78"/>
            <p:cNvSpPr>
              <a:spLocks noChangeArrowheads="1"/>
            </p:cNvSpPr>
            <p:nvPr/>
          </p:nvSpPr>
          <p:spPr bwMode="auto">
            <a:xfrm>
              <a:off x="2455" y="2949"/>
              <a:ext cx="1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Lo</a:t>
              </a:r>
              <a:endParaRPr lang="en-US" altLang="zh-CN" sz="1200" b="1">
                <a:ea typeface="宋体" panose="02010600030101010101" pitchFamily="2" charset="-122"/>
              </a:endParaRPr>
            </a:p>
          </p:txBody>
        </p:sp>
        <p:sp>
          <p:nvSpPr>
            <p:cNvPr id="12334" name="Rectangle 80"/>
            <p:cNvSpPr>
              <a:spLocks noChangeArrowheads="1"/>
            </p:cNvSpPr>
            <p:nvPr/>
          </p:nvSpPr>
          <p:spPr bwMode="auto">
            <a:xfrm>
              <a:off x="1147" y="2516"/>
              <a:ext cx="424" cy="286"/>
            </a:xfrm>
            <a:prstGeom prst="rect">
              <a:avLst/>
            </a:prstGeom>
            <a:solidFill>
              <a:srgbClr val="FFCC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35" name="Rectangle 81"/>
            <p:cNvSpPr>
              <a:spLocks noChangeArrowheads="1"/>
            </p:cNvSpPr>
            <p:nvPr/>
          </p:nvSpPr>
          <p:spPr bwMode="auto">
            <a:xfrm>
              <a:off x="1251" y="2593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ALU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36" name="Rectangle 82"/>
            <p:cNvSpPr>
              <a:spLocks noChangeArrowheads="1"/>
            </p:cNvSpPr>
            <p:nvPr/>
          </p:nvSpPr>
          <p:spPr bwMode="auto">
            <a:xfrm>
              <a:off x="1476" y="2593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37" name="Rectangle 83"/>
            <p:cNvSpPr>
              <a:spLocks noChangeArrowheads="1"/>
            </p:cNvSpPr>
            <p:nvPr/>
          </p:nvSpPr>
          <p:spPr bwMode="auto">
            <a:xfrm>
              <a:off x="2117" y="2516"/>
              <a:ext cx="416" cy="286"/>
            </a:xfrm>
            <a:prstGeom prst="rect">
              <a:avLst/>
            </a:prstGeom>
            <a:solidFill>
              <a:srgbClr val="FFCC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38" name="Rectangle 84"/>
            <p:cNvSpPr>
              <a:spLocks noChangeArrowheads="1"/>
            </p:cNvSpPr>
            <p:nvPr/>
          </p:nvSpPr>
          <p:spPr bwMode="auto">
            <a:xfrm>
              <a:off x="2334" y="2593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39" name="Line 85"/>
            <p:cNvSpPr>
              <a:spLocks noChangeShapeType="1"/>
            </p:cNvSpPr>
            <p:nvPr/>
          </p:nvSpPr>
          <p:spPr bwMode="auto">
            <a:xfrm>
              <a:off x="1355" y="2308"/>
              <a:ext cx="2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Line 86"/>
            <p:cNvSpPr>
              <a:spLocks noChangeShapeType="1"/>
            </p:cNvSpPr>
            <p:nvPr/>
          </p:nvSpPr>
          <p:spPr bwMode="auto">
            <a:xfrm>
              <a:off x="1979" y="2308"/>
              <a:ext cx="34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41" name="Group 89"/>
            <p:cNvGrpSpPr>
              <a:grpSpLocks/>
            </p:cNvGrpSpPr>
            <p:nvPr/>
          </p:nvGrpSpPr>
          <p:grpSpPr bwMode="auto">
            <a:xfrm>
              <a:off x="2429" y="2793"/>
              <a:ext cx="61" cy="147"/>
              <a:chOff x="2429" y="2793"/>
              <a:chExt cx="61" cy="147"/>
            </a:xfrm>
          </p:grpSpPr>
          <p:sp>
            <p:nvSpPr>
              <p:cNvPr id="12453" name="Line 87"/>
              <p:cNvSpPr>
                <a:spLocks noChangeShapeType="1"/>
              </p:cNvSpPr>
              <p:nvPr/>
            </p:nvSpPr>
            <p:spPr bwMode="auto">
              <a:xfrm>
                <a:off x="2455" y="2793"/>
                <a:ext cx="1" cy="10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54" name="Freeform 88"/>
              <p:cNvSpPr>
                <a:spLocks/>
              </p:cNvSpPr>
              <p:nvPr/>
            </p:nvSpPr>
            <p:spPr bwMode="auto">
              <a:xfrm>
                <a:off x="2429" y="2880"/>
                <a:ext cx="61" cy="60"/>
              </a:xfrm>
              <a:custGeom>
                <a:avLst/>
                <a:gdLst>
                  <a:gd name="T0" fmla="*/ 0 w 61"/>
                  <a:gd name="T1" fmla="*/ 0 h 60"/>
                  <a:gd name="T2" fmla="*/ 35 w 61"/>
                  <a:gd name="T3" fmla="*/ 60 h 60"/>
                  <a:gd name="T4" fmla="*/ 61 w 61"/>
                  <a:gd name="T5" fmla="*/ 0 h 60"/>
                  <a:gd name="T6" fmla="*/ 0 w 61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" h="60">
                    <a:moveTo>
                      <a:pt x="0" y="0"/>
                    </a:moveTo>
                    <a:lnTo>
                      <a:pt x="35" y="60"/>
                    </a:lnTo>
                    <a:lnTo>
                      <a:pt x="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42" name="Rectangle 90"/>
            <p:cNvSpPr>
              <a:spLocks noChangeArrowheads="1"/>
            </p:cNvSpPr>
            <p:nvPr/>
          </p:nvSpPr>
          <p:spPr bwMode="auto">
            <a:xfrm>
              <a:off x="1632" y="2239"/>
              <a:ext cx="355" cy="216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43" name="Rectangle 91"/>
            <p:cNvSpPr>
              <a:spLocks noChangeArrowheads="1"/>
            </p:cNvSpPr>
            <p:nvPr/>
          </p:nvSpPr>
          <p:spPr bwMode="auto">
            <a:xfrm>
              <a:off x="2733" y="2507"/>
              <a:ext cx="138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44" name="Rectangle 92"/>
            <p:cNvSpPr>
              <a:spLocks noChangeArrowheads="1"/>
            </p:cNvSpPr>
            <p:nvPr/>
          </p:nvSpPr>
          <p:spPr bwMode="auto">
            <a:xfrm>
              <a:off x="3010" y="1762"/>
              <a:ext cx="1603" cy="1109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45" name="Rectangle 93"/>
            <p:cNvSpPr>
              <a:spLocks noChangeArrowheads="1"/>
            </p:cNvSpPr>
            <p:nvPr/>
          </p:nvSpPr>
          <p:spPr bwMode="auto">
            <a:xfrm>
              <a:off x="3565" y="1823"/>
              <a:ext cx="355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46" name="Rectangle 94"/>
            <p:cNvSpPr>
              <a:spLocks noChangeArrowheads="1"/>
            </p:cNvSpPr>
            <p:nvPr/>
          </p:nvSpPr>
          <p:spPr bwMode="auto">
            <a:xfrm>
              <a:off x="3695" y="1840"/>
              <a:ext cx="11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F0</a:t>
              </a:r>
              <a:endParaRPr lang="en-US" altLang="zh-CN" sz="1200" b="1">
                <a:ea typeface="宋体" panose="02010600030101010101" pitchFamily="2" charset="-122"/>
              </a:endParaRPr>
            </a:p>
          </p:txBody>
        </p:sp>
        <p:sp>
          <p:nvSpPr>
            <p:cNvPr id="12347" name="Rectangle 96"/>
            <p:cNvSpPr>
              <a:spLocks noChangeArrowheads="1"/>
            </p:cNvSpPr>
            <p:nvPr/>
          </p:nvSpPr>
          <p:spPr bwMode="auto">
            <a:xfrm>
              <a:off x="3565" y="1961"/>
              <a:ext cx="355" cy="148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48" name="Rectangle 97"/>
            <p:cNvSpPr>
              <a:spLocks noChangeArrowheads="1"/>
            </p:cNvSpPr>
            <p:nvPr/>
          </p:nvSpPr>
          <p:spPr bwMode="auto">
            <a:xfrm>
              <a:off x="3695" y="1979"/>
              <a:ext cx="11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F1</a:t>
              </a:r>
              <a:endParaRPr lang="en-US" altLang="zh-CN" sz="1200" b="1">
                <a:ea typeface="宋体" panose="02010600030101010101" pitchFamily="2" charset="-122"/>
              </a:endParaRPr>
            </a:p>
          </p:txBody>
        </p:sp>
        <p:sp>
          <p:nvSpPr>
            <p:cNvPr id="12349" name="Rectangle 99"/>
            <p:cNvSpPr>
              <a:spLocks noChangeArrowheads="1"/>
            </p:cNvSpPr>
            <p:nvPr/>
          </p:nvSpPr>
          <p:spPr bwMode="auto">
            <a:xfrm>
              <a:off x="3565" y="2100"/>
              <a:ext cx="355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50" name="Rectangle 100"/>
            <p:cNvSpPr>
              <a:spLocks noChangeArrowheads="1"/>
            </p:cNvSpPr>
            <p:nvPr/>
          </p:nvSpPr>
          <p:spPr bwMode="auto">
            <a:xfrm>
              <a:off x="3695" y="2118"/>
              <a:ext cx="11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F2</a:t>
              </a:r>
              <a:endParaRPr lang="en-US" altLang="zh-CN" sz="1200" b="1">
                <a:ea typeface="宋体" panose="02010600030101010101" pitchFamily="2" charset="-122"/>
              </a:endParaRPr>
            </a:p>
          </p:txBody>
        </p:sp>
        <p:sp>
          <p:nvSpPr>
            <p:cNvPr id="12351" name="Rectangle 102"/>
            <p:cNvSpPr>
              <a:spLocks noChangeArrowheads="1"/>
            </p:cNvSpPr>
            <p:nvPr/>
          </p:nvSpPr>
          <p:spPr bwMode="auto">
            <a:xfrm>
              <a:off x="3565" y="2446"/>
              <a:ext cx="355" cy="148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52" name="Rectangle 103"/>
            <p:cNvSpPr>
              <a:spLocks noChangeArrowheads="1"/>
            </p:cNvSpPr>
            <p:nvPr/>
          </p:nvSpPr>
          <p:spPr bwMode="auto">
            <a:xfrm>
              <a:off x="3669" y="2464"/>
              <a:ext cx="1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F31</a:t>
              </a:r>
              <a:endParaRPr lang="en-US" altLang="zh-CN" sz="1200" b="1">
                <a:ea typeface="宋体" panose="02010600030101010101" pitchFamily="2" charset="-122"/>
              </a:endParaRPr>
            </a:p>
          </p:txBody>
        </p:sp>
        <p:sp>
          <p:nvSpPr>
            <p:cNvPr id="12353" name="Rectangle 105"/>
            <p:cNvSpPr>
              <a:spLocks noChangeArrowheads="1"/>
            </p:cNvSpPr>
            <p:nvPr/>
          </p:nvSpPr>
          <p:spPr bwMode="auto">
            <a:xfrm>
              <a:off x="3079" y="2516"/>
              <a:ext cx="425" cy="286"/>
            </a:xfrm>
            <a:prstGeom prst="rect">
              <a:avLst/>
            </a:prstGeom>
            <a:solidFill>
              <a:srgbClr val="FFCC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54" name="Rectangle 106"/>
            <p:cNvSpPr>
              <a:spLocks noChangeArrowheads="1"/>
            </p:cNvSpPr>
            <p:nvPr/>
          </p:nvSpPr>
          <p:spPr bwMode="auto">
            <a:xfrm>
              <a:off x="3218" y="2533"/>
              <a:ext cx="1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FP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55" name="Rectangle 107"/>
            <p:cNvSpPr>
              <a:spLocks noChangeArrowheads="1"/>
            </p:cNvSpPr>
            <p:nvPr/>
          </p:nvSpPr>
          <p:spPr bwMode="auto">
            <a:xfrm>
              <a:off x="3365" y="2533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56" name="Rectangle 108"/>
            <p:cNvSpPr>
              <a:spLocks noChangeArrowheads="1"/>
            </p:cNvSpPr>
            <p:nvPr/>
          </p:nvSpPr>
          <p:spPr bwMode="auto">
            <a:xfrm>
              <a:off x="3183" y="2663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Arith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57" name="Rectangle 109"/>
            <p:cNvSpPr>
              <a:spLocks noChangeArrowheads="1"/>
            </p:cNvSpPr>
            <p:nvPr/>
          </p:nvSpPr>
          <p:spPr bwMode="auto">
            <a:xfrm>
              <a:off x="3409" y="2663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58" name="Line 110"/>
            <p:cNvSpPr>
              <a:spLocks noChangeShapeType="1"/>
            </p:cNvSpPr>
            <p:nvPr/>
          </p:nvSpPr>
          <p:spPr bwMode="auto">
            <a:xfrm>
              <a:off x="3287" y="2308"/>
              <a:ext cx="27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9" name="Rectangle 111"/>
            <p:cNvSpPr>
              <a:spLocks noChangeArrowheads="1"/>
            </p:cNvSpPr>
            <p:nvPr/>
          </p:nvSpPr>
          <p:spPr bwMode="auto">
            <a:xfrm>
              <a:off x="3565" y="2239"/>
              <a:ext cx="355" cy="216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60" name="Rectangle 112"/>
            <p:cNvSpPr>
              <a:spLocks noChangeArrowheads="1"/>
            </p:cNvSpPr>
            <p:nvPr/>
          </p:nvSpPr>
          <p:spPr bwMode="auto">
            <a:xfrm>
              <a:off x="2871" y="2299"/>
              <a:ext cx="139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61" name="Rectangle 113"/>
            <p:cNvSpPr>
              <a:spLocks noChangeArrowheads="1"/>
            </p:cNvSpPr>
            <p:nvPr/>
          </p:nvSpPr>
          <p:spPr bwMode="auto">
            <a:xfrm>
              <a:off x="3010" y="3001"/>
              <a:ext cx="1603" cy="70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62" name="Rectangle 114"/>
            <p:cNvSpPr>
              <a:spLocks noChangeArrowheads="1"/>
            </p:cNvSpPr>
            <p:nvPr/>
          </p:nvSpPr>
          <p:spPr bwMode="auto">
            <a:xfrm>
              <a:off x="3425" y="3347"/>
              <a:ext cx="425" cy="148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63" name="Rectangle 116"/>
            <p:cNvSpPr>
              <a:spLocks noChangeArrowheads="1"/>
            </p:cNvSpPr>
            <p:nvPr/>
          </p:nvSpPr>
          <p:spPr bwMode="auto">
            <a:xfrm>
              <a:off x="3425" y="3486"/>
              <a:ext cx="425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64" name="Rectangle 118"/>
            <p:cNvSpPr>
              <a:spLocks noChangeArrowheads="1"/>
            </p:cNvSpPr>
            <p:nvPr/>
          </p:nvSpPr>
          <p:spPr bwMode="auto">
            <a:xfrm>
              <a:off x="3425" y="3070"/>
              <a:ext cx="425" cy="148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65" name="Rectangle 120"/>
            <p:cNvSpPr>
              <a:spLocks noChangeArrowheads="1"/>
            </p:cNvSpPr>
            <p:nvPr/>
          </p:nvSpPr>
          <p:spPr bwMode="auto">
            <a:xfrm>
              <a:off x="3425" y="3209"/>
              <a:ext cx="425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66" name="Rectangle 123"/>
            <p:cNvSpPr>
              <a:spLocks noChangeArrowheads="1"/>
            </p:cNvSpPr>
            <p:nvPr/>
          </p:nvSpPr>
          <p:spPr bwMode="auto">
            <a:xfrm>
              <a:off x="3544" y="3495"/>
              <a:ext cx="19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EPC</a:t>
              </a:r>
              <a:endParaRPr lang="en-US" altLang="zh-CN" sz="1800" b="1">
                <a:ea typeface="宋体" panose="02010600030101010101" pitchFamily="2" charset="-122"/>
              </a:endParaRPr>
            </a:p>
          </p:txBody>
        </p:sp>
        <p:sp>
          <p:nvSpPr>
            <p:cNvPr id="12367" name="Rectangle 126"/>
            <p:cNvSpPr>
              <a:spLocks noChangeArrowheads="1"/>
            </p:cNvSpPr>
            <p:nvPr/>
          </p:nvSpPr>
          <p:spPr bwMode="auto">
            <a:xfrm>
              <a:off x="3497" y="3356"/>
              <a:ext cx="28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Cause</a:t>
              </a:r>
              <a:endParaRPr lang="en-US" altLang="zh-CN" sz="1800" b="1">
                <a:ea typeface="宋体" panose="02010600030101010101" pitchFamily="2" charset="-122"/>
              </a:endParaRPr>
            </a:p>
          </p:txBody>
        </p:sp>
        <p:sp>
          <p:nvSpPr>
            <p:cNvPr id="12368" name="Rectangle 129"/>
            <p:cNvSpPr>
              <a:spLocks noChangeArrowheads="1"/>
            </p:cNvSpPr>
            <p:nvPr/>
          </p:nvSpPr>
          <p:spPr bwMode="auto">
            <a:xfrm>
              <a:off x="3425" y="3097"/>
              <a:ext cx="435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BadVaddr</a:t>
              </a:r>
              <a:endParaRPr lang="en-US" altLang="zh-CN" sz="1200" b="1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69" name="Rectangle 132"/>
            <p:cNvSpPr>
              <a:spLocks noChangeArrowheads="1"/>
            </p:cNvSpPr>
            <p:nvPr/>
          </p:nvSpPr>
          <p:spPr bwMode="auto">
            <a:xfrm>
              <a:off x="3497" y="3218"/>
              <a:ext cx="29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Status</a:t>
              </a:r>
              <a:endParaRPr lang="en-US" altLang="zh-CN" sz="1800" b="1">
                <a:ea typeface="宋体" panose="02010600030101010101" pitchFamily="2" charset="-122"/>
              </a:endParaRPr>
            </a:p>
          </p:txBody>
        </p:sp>
        <p:sp>
          <p:nvSpPr>
            <p:cNvPr id="12370" name="Rectangle 135"/>
            <p:cNvSpPr>
              <a:spLocks noChangeArrowheads="1"/>
            </p:cNvSpPr>
            <p:nvPr/>
          </p:nvSpPr>
          <p:spPr bwMode="auto">
            <a:xfrm>
              <a:off x="2871" y="3339"/>
              <a:ext cx="139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71" name="Rectangle 136"/>
            <p:cNvSpPr>
              <a:spLocks noChangeArrowheads="1"/>
            </p:cNvSpPr>
            <p:nvPr/>
          </p:nvSpPr>
          <p:spPr bwMode="auto">
            <a:xfrm>
              <a:off x="1077" y="1753"/>
              <a:ext cx="49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72" name="Rectangle 137"/>
            <p:cNvSpPr>
              <a:spLocks noChangeArrowheads="1"/>
            </p:cNvSpPr>
            <p:nvPr/>
          </p:nvSpPr>
          <p:spPr bwMode="auto">
            <a:xfrm>
              <a:off x="1164" y="1796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ea typeface="宋体" panose="02010600030101010101" pitchFamily="2" charset="-122"/>
                </a:rPr>
                <a:t>EIU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73" name="Rectangle 138"/>
            <p:cNvSpPr>
              <a:spLocks noChangeArrowheads="1"/>
            </p:cNvSpPr>
            <p:nvPr/>
          </p:nvSpPr>
          <p:spPr bwMode="auto">
            <a:xfrm>
              <a:off x="1355" y="179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74" name="Rectangle 139"/>
            <p:cNvSpPr>
              <a:spLocks noChangeArrowheads="1"/>
            </p:cNvSpPr>
            <p:nvPr/>
          </p:nvSpPr>
          <p:spPr bwMode="auto">
            <a:xfrm>
              <a:off x="3010" y="1753"/>
              <a:ext cx="49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75" name="Rectangle 140"/>
            <p:cNvSpPr>
              <a:spLocks noChangeArrowheads="1"/>
            </p:cNvSpPr>
            <p:nvPr/>
          </p:nvSpPr>
          <p:spPr bwMode="auto">
            <a:xfrm>
              <a:off x="3097" y="1796"/>
              <a:ext cx="2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ea typeface="宋体" panose="02010600030101010101" pitchFamily="2" charset="-122"/>
                </a:rPr>
                <a:t>FPU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76" name="Rectangle 141"/>
            <p:cNvSpPr>
              <a:spLocks noChangeArrowheads="1"/>
            </p:cNvSpPr>
            <p:nvPr/>
          </p:nvSpPr>
          <p:spPr bwMode="auto">
            <a:xfrm>
              <a:off x="3331" y="179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77" name="Rectangle 143"/>
            <p:cNvSpPr>
              <a:spLocks noChangeArrowheads="1"/>
            </p:cNvSpPr>
            <p:nvPr/>
          </p:nvSpPr>
          <p:spPr bwMode="auto">
            <a:xfrm>
              <a:off x="3097" y="3044"/>
              <a:ext cx="2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ea typeface="宋体" panose="02010600030101010101" pitchFamily="2" charset="-122"/>
                </a:rPr>
                <a:t>TMU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grpSp>
          <p:nvGrpSpPr>
            <p:cNvPr id="12378" name="Group 150"/>
            <p:cNvGrpSpPr>
              <a:grpSpLocks/>
            </p:cNvGrpSpPr>
            <p:nvPr/>
          </p:nvGrpSpPr>
          <p:grpSpPr bwMode="auto">
            <a:xfrm>
              <a:off x="1563" y="861"/>
              <a:ext cx="286" cy="147"/>
              <a:chOff x="1563" y="861"/>
              <a:chExt cx="286" cy="147"/>
            </a:xfrm>
          </p:grpSpPr>
          <p:sp>
            <p:nvSpPr>
              <p:cNvPr id="12448" name="Rectangle 145"/>
              <p:cNvSpPr>
                <a:spLocks noChangeArrowheads="1"/>
              </p:cNvSpPr>
              <p:nvPr/>
            </p:nvSpPr>
            <p:spPr bwMode="auto">
              <a:xfrm>
                <a:off x="1563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2449" name="Rectangle 146"/>
              <p:cNvSpPr>
                <a:spLocks noChangeArrowheads="1"/>
              </p:cNvSpPr>
              <p:nvPr/>
            </p:nvSpPr>
            <p:spPr bwMode="auto">
              <a:xfrm>
                <a:off x="1632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2450" name="Rectangle 147"/>
              <p:cNvSpPr>
                <a:spLocks noChangeArrowheads="1"/>
              </p:cNvSpPr>
              <p:nvPr/>
            </p:nvSpPr>
            <p:spPr bwMode="auto">
              <a:xfrm>
                <a:off x="1701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2451" name="Rectangle 148"/>
              <p:cNvSpPr>
                <a:spLocks noChangeArrowheads="1"/>
              </p:cNvSpPr>
              <p:nvPr/>
            </p:nvSpPr>
            <p:spPr bwMode="auto">
              <a:xfrm>
                <a:off x="1771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2452" name="Rectangle 149"/>
              <p:cNvSpPr>
                <a:spLocks noChangeArrowheads="1"/>
              </p:cNvSpPr>
              <p:nvPr/>
            </p:nvSpPr>
            <p:spPr bwMode="auto">
              <a:xfrm>
                <a:off x="1563" y="861"/>
                <a:ext cx="286" cy="147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79" name="Group 156"/>
            <p:cNvGrpSpPr>
              <a:grpSpLocks/>
            </p:cNvGrpSpPr>
            <p:nvPr/>
          </p:nvGrpSpPr>
          <p:grpSpPr bwMode="auto">
            <a:xfrm>
              <a:off x="1840" y="861"/>
              <a:ext cx="286" cy="147"/>
              <a:chOff x="1840" y="861"/>
              <a:chExt cx="286" cy="147"/>
            </a:xfrm>
          </p:grpSpPr>
          <p:sp>
            <p:nvSpPr>
              <p:cNvPr id="12443" name="Rectangle 151"/>
              <p:cNvSpPr>
                <a:spLocks noChangeArrowheads="1"/>
              </p:cNvSpPr>
              <p:nvPr/>
            </p:nvSpPr>
            <p:spPr bwMode="auto">
              <a:xfrm>
                <a:off x="1840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2444" name="Rectangle 152"/>
              <p:cNvSpPr>
                <a:spLocks noChangeArrowheads="1"/>
              </p:cNvSpPr>
              <p:nvPr/>
            </p:nvSpPr>
            <p:spPr bwMode="auto">
              <a:xfrm>
                <a:off x="1909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2445" name="Rectangle 153"/>
              <p:cNvSpPr>
                <a:spLocks noChangeArrowheads="1"/>
              </p:cNvSpPr>
              <p:nvPr/>
            </p:nvSpPr>
            <p:spPr bwMode="auto">
              <a:xfrm>
                <a:off x="1979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2446" name="Rectangle 154"/>
              <p:cNvSpPr>
                <a:spLocks noChangeArrowheads="1"/>
              </p:cNvSpPr>
              <p:nvPr/>
            </p:nvSpPr>
            <p:spPr bwMode="auto">
              <a:xfrm>
                <a:off x="2048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2447" name="Rectangle 155"/>
              <p:cNvSpPr>
                <a:spLocks noChangeArrowheads="1"/>
              </p:cNvSpPr>
              <p:nvPr/>
            </p:nvSpPr>
            <p:spPr bwMode="auto">
              <a:xfrm>
                <a:off x="1840" y="861"/>
                <a:ext cx="286" cy="147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80" name="Group 162"/>
            <p:cNvGrpSpPr>
              <a:grpSpLocks/>
            </p:cNvGrpSpPr>
            <p:nvPr/>
          </p:nvGrpSpPr>
          <p:grpSpPr bwMode="auto">
            <a:xfrm>
              <a:off x="4119" y="1485"/>
              <a:ext cx="286" cy="138"/>
              <a:chOff x="4119" y="1485"/>
              <a:chExt cx="286" cy="138"/>
            </a:xfrm>
          </p:grpSpPr>
          <p:sp>
            <p:nvSpPr>
              <p:cNvPr id="12438" name="Rectangle 157"/>
              <p:cNvSpPr>
                <a:spLocks noChangeArrowheads="1"/>
              </p:cNvSpPr>
              <p:nvPr/>
            </p:nvSpPr>
            <p:spPr bwMode="auto">
              <a:xfrm>
                <a:off x="4119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2439" name="Rectangle 158"/>
              <p:cNvSpPr>
                <a:spLocks noChangeArrowheads="1"/>
              </p:cNvSpPr>
              <p:nvPr/>
            </p:nvSpPr>
            <p:spPr bwMode="auto">
              <a:xfrm>
                <a:off x="4189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2440" name="Rectangle 159"/>
              <p:cNvSpPr>
                <a:spLocks noChangeArrowheads="1"/>
              </p:cNvSpPr>
              <p:nvPr/>
            </p:nvSpPr>
            <p:spPr bwMode="auto">
              <a:xfrm>
                <a:off x="4258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2441" name="Rectangle 160"/>
              <p:cNvSpPr>
                <a:spLocks noChangeArrowheads="1"/>
              </p:cNvSpPr>
              <p:nvPr/>
            </p:nvSpPr>
            <p:spPr bwMode="auto">
              <a:xfrm>
                <a:off x="4327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2442" name="Rectangle 161"/>
              <p:cNvSpPr>
                <a:spLocks noChangeArrowheads="1"/>
              </p:cNvSpPr>
              <p:nvPr/>
            </p:nvSpPr>
            <p:spPr bwMode="auto">
              <a:xfrm>
                <a:off x="4119" y="1485"/>
                <a:ext cx="286" cy="138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81" name="Group 168"/>
            <p:cNvGrpSpPr>
              <a:grpSpLocks/>
            </p:cNvGrpSpPr>
            <p:nvPr/>
          </p:nvGrpSpPr>
          <p:grpSpPr bwMode="auto">
            <a:xfrm>
              <a:off x="3842" y="1485"/>
              <a:ext cx="286" cy="138"/>
              <a:chOff x="3842" y="1485"/>
              <a:chExt cx="286" cy="138"/>
            </a:xfrm>
          </p:grpSpPr>
          <p:sp>
            <p:nvSpPr>
              <p:cNvPr id="12433" name="Rectangle 163"/>
              <p:cNvSpPr>
                <a:spLocks noChangeArrowheads="1"/>
              </p:cNvSpPr>
              <p:nvPr/>
            </p:nvSpPr>
            <p:spPr bwMode="auto">
              <a:xfrm>
                <a:off x="3842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2434" name="Rectangle 164"/>
              <p:cNvSpPr>
                <a:spLocks noChangeArrowheads="1"/>
              </p:cNvSpPr>
              <p:nvPr/>
            </p:nvSpPr>
            <p:spPr bwMode="auto">
              <a:xfrm>
                <a:off x="3911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2435" name="Rectangle 165"/>
              <p:cNvSpPr>
                <a:spLocks noChangeArrowheads="1"/>
              </p:cNvSpPr>
              <p:nvPr/>
            </p:nvSpPr>
            <p:spPr bwMode="auto">
              <a:xfrm>
                <a:off x="3981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2436" name="Rectangle 166"/>
              <p:cNvSpPr>
                <a:spLocks noChangeArrowheads="1"/>
              </p:cNvSpPr>
              <p:nvPr/>
            </p:nvSpPr>
            <p:spPr bwMode="auto">
              <a:xfrm>
                <a:off x="4050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2437" name="Rectangle 167"/>
              <p:cNvSpPr>
                <a:spLocks noChangeArrowheads="1"/>
              </p:cNvSpPr>
              <p:nvPr/>
            </p:nvSpPr>
            <p:spPr bwMode="auto">
              <a:xfrm>
                <a:off x="3842" y="1485"/>
                <a:ext cx="286" cy="138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382" name="Rectangle 169"/>
            <p:cNvSpPr>
              <a:spLocks noChangeArrowheads="1"/>
            </p:cNvSpPr>
            <p:nvPr/>
          </p:nvSpPr>
          <p:spPr bwMode="auto">
            <a:xfrm>
              <a:off x="1979" y="1753"/>
              <a:ext cx="762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83" name="Rectangle 170"/>
            <p:cNvSpPr>
              <a:spLocks noChangeArrowheads="1"/>
            </p:cNvSpPr>
            <p:nvPr/>
          </p:nvSpPr>
          <p:spPr bwMode="auto">
            <a:xfrm>
              <a:off x="2065" y="1796"/>
              <a:ext cx="597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Execution &amp;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Integer Unit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(Main proc)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84" name="Rectangle 171"/>
            <p:cNvSpPr>
              <a:spLocks noChangeArrowheads="1"/>
            </p:cNvSpPr>
            <p:nvPr/>
          </p:nvSpPr>
          <p:spPr bwMode="auto">
            <a:xfrm>
              <a:off x="2568" y="179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85" name="Rectangle 175"/>
            <p:cNvSpPr>
              <a:spLocks noChangeArrowheads="1"/>
            </p:cNvSpPr>
            <p:nvPr/>
          </p:nvSpPr>
          <p:spPr bwMode="auto">
            <a:xfrm>
              <a:off x="3911" y="1753"/>
              <a:ext cx="702" cy="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86" name="Rectangle 176"/>
            <p:cNvSpPr>
              <a:spLocks noChangeArrowheads="1"/>
            </p:cNvSpPr>
            <p:nvPr/>
          </p:nvSpPr>
          <p:spPr bwMode="auto">
            <a:xfrm>
              <a:off x="3998" y="1796"/>
              <a:ext cx="551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Floating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Point Unit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(Coproc 1)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87" name="Rectangle 181"/>
            <p:cNvSpPr>
              <a:spLocks noChangeArrowheads="1"/>
            </p:cNvSpPr>
            <p:nvPr/>
          </p:nvSpPr>
          <p:spPr bwMode="auto">
            <a:xfrm>
              <a:off x="3998" y="205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88" name="Rectangle 182"/>
            <p:cNvSpPr>
              <a:spLocks noChangeArrowheads="1"/>
            </p:cNvSpPr>
            <p:nvPr/>
          </p:nvSpPr>
          <p:spPr bwMode="auto">
            <a:xfrm>
              <a:off x="3911" y="3001"/>
              <a:ext cx="702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389" name="Rectangle 183"/>
            <p:cNvSpPr>
              <a:spLocks noChangeArrowheads="1"/>
            </p:cNvSpPr>
            <p:nvPr/>
          </p:nvSpPr>
          <p:spPr bwMode="auto">
            <a:xfrm>
              <a:off x="3860" y="3044"/>
              <a:ext cx="696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Trap &amp; 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Memory Unit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(Coproc 0) 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  <p:sp>
          <p:nvSpPr>
            <p:cNvPr id="12390" name="Line 188"/>
            <p:cNvSpPr>
              <a:spLocks noChangeShapeType="1"/>
            </p:cNvSpPr>
            <p:nvPr/>
          </p:nvSpPr>
          <p:spPr bwMode="auto">
            <a:xfrm>
              <a:off x="1909" y="3140"/>
              <a:ext cx="27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91" name="Group 191"/>
            <p:cNvGrpSpPr>
              <a:grpSpLocks/>
            </p:cNvGrpSpPr>
            <p:nvPr/>
          </p:nvGrpSpPr>
          <p:grpSpPr bwMode="auto">
            <a:xfrm>
              <a:off x="1883" y="2594"/>
              <a:ext cx="61" cy="546"/>
              <a:chOff x="1883" y="2594"/>
              <a:chExt cx="61" cy="546"/>
            </a:xfrm>
          </p:grpSpPr>
          <p:sp>
            <p:nvSpPr>
              <p:cNvPr id="12431" name="Line 189"/>
              <p:cNvSpPr>
                <a:spLocks noChangeShapeType="1"/>
              </p:cNvSpPr>
              <p:nvPr/>
            </p:nvSpPr>
            <p:spPr bwMode="auto">
              <a:xfrm flipV="1">
                <a:off x="1909" y="2620"/>
                <a:ext cx="1" cy="52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32" name="Freeform 190"/>
              <p:cNvSpPr>
                <a:spLocks/>
              </p:cNvSpPr>
              <p:nvPr/>
            </p:nvSpPr>
            <p:spPr bwMode="auto">
              <a:xfrm>
                <a:off x="1883" y="2594"/>
                <a:ext cx="61" cy="52"/>
              </a:xfrm>
              <a:custGeom>
                <a:avLst/>
                <a:gdLst>
                  <a:gd name="T0" fmla="*/ 61 w 61"/>
                  <a:gd name="T1" fmla="*/ 52 h 52"/>
                  <a:gd name="T2" fmla="*/ 26 w 61"/>
                  <a:gd name="T3" fmla="*/ 0 h 52"/>
                  <a:gd name="T4" fmla="*/ 0 w 61"/>
                  <a:gd name="T5" fmla="*/ 52 h 52"/>
                  <a:gd name="T6" fmla="*/ 61 w 61"/>
                  <a:gd name="T7" fmla="*/ 52 h 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" h="52">
                    <a:moveTo>
                      <a:pt x="61" y="52"/>
                    </a:moveTo>
                    <a:lnTo>
                      <a:pt x="26" y="0"/>
                    </a:lnTo>
                    <a:lnTo>
                      <a:pt x="0" y="52"/>
                    </a:lnTo>
                    <a:lnTo>
                      <a:pt x="61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92" name="Group 194"/>
            <p:cNvGrpSpPr>
              <a:grpSpLocks/>
            </p:cNvGrpSpPr>
            <p:nvPr/>
          </p:nvGrpSpPr>
          <p:grpSpPr bwMode="auto">
            <a:xfrm>
              <a:off x="2161" y="2793"/>
              <a:ext cx="60" cy="147"/>
              <a:chOff x="2161" y="2793"/>
              <a:chExt cx="60" cy="147"/>
            </a:xfrm>
          </p:grpSpPr>
          <p:sp>
            <p:nvSpPr>
              <p:cNvPr id="12429" name="Line 192"/>
              <p:cNvSpPr>
                <a:spLocks noChangeShapeType="1"/>
              </p:cNvSpPr>
              <p:nvPr/>
            </p:nvSpPr>
            <p:spPr bwMode="auto">
              <a:xfrm>
                <a:off x="2187" y="2793"/>
                <a:ext cx="1" cy="10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30" name="Freeform 193"/>
              <p:cNvSpPr>
                <a:spLocks/>
              </p:cNvSpPr>
              <p:nvPr/>
            </p:nvSpPr>
            <p:spPr bwMode="auto">
              <a:xfrm>
                <a:off x="2161" y="2880"/>
                <a:ext cx="60" cy="60"/>
              </a:xfrm>
              <a:custGeom>
                <a:avLst/>
                <a:gdLst>
                  <a:gd name="T0" fmla="*/ 0 w 60"/>
                  <a:gd name="T1" fmla="*/ 0 h 60"/>
                  <a:gd name="T2" fmla="*/ 26 w 60"/>
                  <a:gd name="T3" fmla="*/ 60 h 60"/>
                  <a:gd name="T4" fmla="*/ 60 w 60"/>
                  <a:gd name="T5" fmla="*/ 0 h 60"/>
                  <a:gd name="T6" fmla="*/ 0 w 6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60">
                    <a:moveTo>
                      <a:pt x="0" y="0"/>
                    </a:moveTo>
                    <a:lnTo>
                      <a:pt x="26" y="6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93" name="Group 197"/>
            <p:cNvGrpSpPr>
              <a:grpSpLocks/>
            </p:cNvGrpSpPr>
            <p:nvPr/>
          </p:nvGrpSpPr>
          <p:grpSpPr bwMode="auto">
            <a:xfrm>
              <a:off x="1675" y="2594"/>
              <a:ext cx="61" cy="338"/>
              <a:chOff x="1675" y="2594"/>
              <a:chExt cx="61" cy="338"/>
            </a:xfrm>
          </p:grpSpPr>
          <p:sp>
            <p:nvSpPr>
              <p:cNvPr id="12427" name="Line 195"/>
              <p:cNvSpPr>
                <a:spLocks noChangeShapeType="1"/>
              </p:cNvSpPr>
              <p:nvPr/>
            </p:nvSpPr>
            <p:spPr bwMode="auto">
              <a:xfrm flipV="1">
                <a:off x="1701" y="2620"/>
                <a:ext cx="1" cy="31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28" name="Freeform 196"/>
              <p:cNvSpPr>
                <a:spLocks/>
              </p:cNvSpPr>
              <p:nvPr/>
            </p:nvSpPr>
            <p:spPr bwMode="auto">
              <a:xfrm>
                <a:off x="1675" y="2594"/>
                <a:ext cx="61" cy="52"/>
              </a:xfrm>
              <a:custGeom>
                <a:avLst/>
                <a:gdLst>
                  <a:gd name="T0" fmla="*/ 61 w 61"/>
                  <a:gd name="T1" fmla="*/ 52 h 52"/>
                  <a:gd name="T2" fmla="*/ 26 w 61"/>
                  <a:gd name="T3" fmla="*/ 0 h 52"/>
                  <a:gd name="T4" fmla="*/ 0 w 61"/>
                  <a:gd name="T5" fmla="*/ 52 h 52"/>
                  <a:gd name="T6" fmla="*/ 61 w 61"/>
                  <a:gd name="T7" fmla="*/ 52 h 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" h="52">
                    <a:moveTo>
                      <a:pt x="61" y="52"/>
                    </a:moveTo>
                    <a:lnTo>
                      <a:pt x="26" y="0"/>
                    </a:lnTo>
                    <a:lnTo>
                      <a:pt x="0" y="52"/>
                    </a:lnTo>
                    <a:lnTo>
                      <a:pt x="61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94" name="Group 200"/>
            <p:cNvGrpSpPr>
              <a:grpSpLocks/>
            </p:cNvGrpSpPr>
            <p:nvPr/>
          </p:nvGrpSpPr>
          <p:grpSpPr bwMode="auto">
            <a:xfrm>
              <a:off x="1329" y="2308"/>
              <a:ext cx="60" cy="216"/>
              <a:chOff x="1329" y="2308"/>
              <a:chExt cx="60" cy="216"/>
            </a:xfrm>
          </p:grpSpPr>
          <p:sp>
            <p:nvSpPr>
              <p:cNvPr id="12425" name="Line 198"/>
              <p:cNvSpPr>
                <a:spLocks noChangeShapeType="1"/>
              </p:cNvSpPr>
              <p:nvPr/>
            </p:nvSpPr>
            <p:spPr bwMode="auto">
              <a:xfrm>
                <a:off x="1355" y="2308"/>
                <a:ext cx="1" cy="17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26" name="Freeform 199"/>
              <p:cNvSpPr>
                <a:spLocks/>
              </p:cNvSpPr>
              <p:nvPr/>
            </p:nvSpPr>
            <p:spPr bwMode="auto">
              <a:xfrm>
                <a:off x="1329" y="2464"/>
                <a:ext cx="60" cy="60"/>
              </a:xfrm>
              <a:custGeom>
                <a:avLst/>
                <a:gdLst>
                  <a:gd name="T0" fmla="*/ 0 w 60"/>
                  <a:gd name="T1" fmla="*/ 0 h 60"/>
                  <a:gd name="T2" fmla="*/ 26 w 60"/>
                  <a:gd name="T3" fmla="*/ 60 h 60"/>
                  <a:gd name="T4" fmla="*/ 60 w 60"/>
                  <a:gd name="T5" fmla="*/ 0 h 60"/>
                  <a:gd name="T6" fmla="*/ 0 w 6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60">
                    <a:moveTo>
                      <a:pt x="0" y="0"/>
                    </a:moveTo>
                    <a:lnTo>
                      <a:pt x="26" y="6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95" name="Line 201"/>
            <p:cNvSpPr>
              <a:spLocks noChangeShapeType="1"/>
            </p:cNvSpPr>
            <p:nvPr/>
          </p:nvSpPr>
          <p:spPr bwMode="auto">
            <a:xfrm>
              <a:off x="1355" y="2793"/>
              <a:ext cx="1" cy="13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6" name="Line 202"/>
            <p:cNvSpPr>
              <a:spLocks noChangeShapeType="1"/>
            </p:cNvSpPr>
            <p:nvPr/>
          </p:nvSpPr>
          <p:spPr bwMode="auto">
            <a:xfrm>
              <a:off x="1355" y="2932"/>
              <a:ext cx="34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7" name="Line 203"/>
            <p:cNvSpPr>
              <a:spLocks noChangeShapeType="1"/>
            </p:cNvSpPr>
            <p:nvPr/>
          </p:nvSpPr>
          <p:spPr bwMode="auto">
            <a:xfrm>
              <a:off x="2455" y="3070"/>
              <a:ext cx="1" cy="13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8" name="Line 204"/>
            <p:cNvSpPr>
              <a:spLocks noChangeShapeType="1"/>
            </p:cNvSpPr>
            <p:nvPr/>
          </p:nvSpPr>
          <p:spPr bwMode="auto">
            <a:xfrm flipH="1">
              <a:off x="1840" y="3209"/>
              <a:ext cx="61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99" name="Group 207"/>
            <p:cNvGrpSpPr>
              <a:grpSpLocks/>
            </p:cNvGrpSpPr>
            <p:nvPr/>
          </p:nvGrpSpPr>
          <p:grpSpPr bwMode="auto">
            <a:xfrm>
              <a:off x="1814" y="2594"/>
              <a:ext cx="61" cy="615"/>
              <a:chOff x="1814" y="2594"/>
              <a:chExt cx="61" cy="615"/>
            </a:xfrm>
          </p:grpSpPr>
          <p:sp>
            <p:nvSpPr>
              <p:cNvPr id="12423" name="Line 205"/>
              <p:cNvSpPr>
                <a:spLocks noChangeShapeType="1"/>
              </p:cNvSpPr>
              <p:nvPr/>
            </p:nvSpPr>
            <p:spPr bwMode="auto">
              <a:xfrm flipV="1">
                <a:off x="1840" y="2620"/>
                <a:ext cx="1" cy="58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24" name="Freeform 206"/>
              <p:cNvSpPr>
                <a:spLocks/>
              </p:cNvSpPr>
              <p:nvPr/>
            </p:nvSpPr>
            <p:spPr bwMode="auto">
              <a:xfrm>
                <a:off x="1814" y="2594"/>
                <a:ext cx="61" cy="52"/>
              </a:xfrm>
              <a:custGeom>
                <a:avLst/>
                <a:gdLst>
                  <a:gd name="T0" fmla="*/ 61 w 61"/>
                  <a:gd name="T1" fmla="*/ 52 h 52"/>
                  <a:gd name="T2" fmla="*/ 26 w 61"/>
                  <a:gd name="T3" fmla="*/ 0 h 52"/>
                  <a:gd name="T4" fmla="*/ 0 w 61"/>
                  <a:gd name="T5" fmla="*/ 52 h 52"/>
                  <a:gd name="T6" fmla="*/ 61 w 61"/>
                  <a:gd name="T7" fmla="*/ 52 h 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" h="52">
                    <a:moveTo>
                      <a:pt x="61" y="52"/>
                    </a:moveTo>
                    <a:lnTo>
                      <a:pt x="26" y="0"/>
                    </a:lnTo>
                    <a:lnTo>
                      <a:pt x="0" y="52"/>
                    </a:lnTo>
                    <a:lnTo>
                      <a:pt x="61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00" name="Line 208"/>
            <p:cNvSpPr>
              <a:spLocks noChangeShapeType="1"/>
            </p:cNvSpPr>
            <p:nvPr/>
          </p:nvSpPr>
          <p:spPr bwMode="auto">
            <a:xfrm flipV="1">
              <a:off x="2187" y="3070"/>
              <a:ext cx="1" cy="7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401" name="Group 211"/>
            <p:cNvGrpSpPr>
              <a:grpSpLocks/>
            </p:cNvGrpSpPr>
            <p:nvPr/>
          </p:nvGrpSpPr>
          <p:grpSpPr bwMode="auto">
            <a:xfrm>
              <a:off x="2299" y="2308"/>
              <a:ext cx="61" cy="216"/>
              <a:chOff x="2299" y="2308"/>
              <a:chExt cx="61" cy="216"/>
            </a:xfrm>
          </p:grpSpPr>
          <p:sp>
            <p:nvSpPr>
              <p:cNvPr id="12421" name="Line 209"/>
              <p:cNvSpPr>
                <a:spLocks noChangeShapeType="1"/>
              </p:cNvSpPr>
              <p:nvPr/>
            </p:nvSpPr>
            <p:spPr bwMode="auto">
              <a:xfrm>
                <a:off x="2325" y="2308"/>
                <a:ext cx="1" cy="17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22" name="Freeform 210"/>
              <p:cNvSpPr>
                <a:spLocks/>
              </p:cNvSpPr>
              <p:nvPr/>
            </p:nvSpPr>
            <p:spPr bwMode="auto">
              <a:xfrm>
                <a:off x="2299" y="2464"/>
                <a:ext cx="61" cy="60"/>
              </a:xfrm>
              <a:custGeom>
                <a:avLst/>
                <a:gdLst>
                  <a:gd name="T0" fmla="*/ 0 w 61"/>
                  <a:gd name="T1" fmla="*/ 0 h 60"/>
                  <a:gd name="T2" fmla="*/ 26 w 61"/>
                  <a:gd name="T3" fmla="*/ 60 h 60"/>
                  <a:gd name="T4" fmla="*/ 61 w 61"/>
                  <a:gd name="T5" fmla="*/ 0 h 60"/>
                  <a:gd name="T6" fmla="*/ 0 w 61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" h="60">
                    <a:moveTo>
                      <a:pt x="0" y="0"/>
                    </a:moveTo>
                    <a:lnTo>
                      <a:pt x="26" y="60"/>
                    </a:lnTo>
                    <a:lnTo>
                      <a:pt x="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402" name="Group 214"/>
            <p:cNvGrpSpPr>
              <a:grpSpLocks/>
            </p:cNvGrpSpPr>
            <p:nvPr/>
          </p:nvGrpSpPr>
          <p:grpSpPr bwMode="auto">
            <a:xfrm>
              <a:off x="3261" y="2308"/>
              <a:ext cx="61" cy="216"/>
              <a:chOff x="3261" y="2308"/>
              <a:chExt cx="61" cy="216"/>
            </a:xfrm>
          </p:grpSpPr>
          <p:sp>
            <p:nvSpPr>
              <p:cNvPr id="12419" name="Line 212"/>
              <p:cNvSpPr>
                <a:spLocks noChangeShapeType="1"/>
              </p:cNvSpPr>
              <p:nvPr/>
            </p:nvSpPr>
            <p:spPr bwMode="auto">
              <a:xfrm>
                <a:off x="3287" y="2308"/>
                <a:ext cx="1" cy="17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20" name="Freeform 213"/>
              <p:cNvSpPr>
                <a:spLocks/>
              </p:cNvSpPr>
              <p:nvPr/>
            </p:nvSpPr>
            <p:spPr bwMode="auto">
              <a:xfrm>
                <a:off x="3261" y="2464"/>
                <a:ext cx="61" cy="60"/>
              </a:xfrm>
              <a:custGeom>
                <a:avLst/>
                <a:gdLst>
                  <a:gd name="T0" fmla="*/ 0 w 61"/>
                  <a:gd name="T1" fmla="*/ 0 h 60"/>
                  <a:gd name="T2" fmla="*/ 35 w 61"/>
                  <a:gd name="T3" fmla="*/ 60 h 60"/>
                  <a:gd name="T4" fmla="*/ 61 w 61"/>
                  <a:gd name="T5" fmla="*/ 0 h 60"/>
                  <a:gd name="T6" fmla="*/ 0 w 61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" h="60">
                    <a:moveTo>
                      <a:pt x="0" y="0"/>
                    </a:moveTo>
                    <a:lnTo>
                      <a:pt x="35" y="60"/>
                    </a:lnTo>
                    <a:lnTo>
                      <a:pt x="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403" name="Group 217"/>
            <p:cNvGrpSpPr>
              <a:grpSpLocks/>
            </p:cNvGrpSpPr>
            <p:nvPr/>
          </p:nvGrpSpPr>
          <p:grpSpPr bwMode="auto">
            <a:xfrm>
              <a:off x="3677" y="2594"/>
              <a:ext cx="61" cy="130"/>
              <a:chOff x="3677" y="2594"/>
              <a:chExt cx="61" cy="130"/>
            </a:xfrm>
          </p:grpSpPr>
          <p:sp>
            <p:nvSpPr>
              <p:cNvPr id="12417" name="Line 215"/>
              <p:cNvSpPr>
                <a:spLocks noChangeShapeType="1"/>
              </p:cNvSpPr>
              <p:nvPr/>
            </p:nvSpPr>
            <p:spPr bwMode="auto">
              <a:xfrm flipV="1">
                <a:off x="3703" y="2620"/>
                <a:ext cx="1" cy="10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18" name="Freeform 216"/>
              <p:cNvSpPr>
                <a:spLocks/>
              </p:cNvSpPr>
              <p:nvPr/>
            </p:nvSpPr>
            <p:spPr bwMode="auto">
              <a:xfrm>
                <a:off x="3677" y="2594"/>
                <a:ext cx="61" cy="52"/>
              </a:xfrm>
              <a:custGeom>
                <a:avLst/>
                <a:gdLst>
                  <a:gd name="T0" fmla="*/ 61 w 61"/>
                  <a:gd name="T1" fmla="*/ 52 h 52"/>
                  <a:gd name="T2" fmla="*/ 35 w 61"/>
                  <a:gd name="T3" fmla="*/ 0 h 52"/>
                  <a:gd name="T4" fmla="*/ 0 w 61"/>
                  <a:gd name="T5" fmla="*/ 52 h 52"/>
                  <a:gd name="T6" fmla="*/ 61 w 61"/>
                  <a:gd name="T7" fmla="*/ 52 h 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" h="52">
                    <a:moveTo>
                      <a:pt x="61" y="52"/>
                    </a:moveTo>
                    <a:lnTo>
                      <a:pt x="35" y="0"/>
                    </a:lnTo>
                    <a:lnTo>
                      <a:pt x="0" y="52"/>
                    </a:lnTo>
                    <a:lnTo>
                      <a:pt x="61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04" name="Line 218"/>
            <p:cNvSpPr>
              <a:spLocks noChangeShapeType="1"/>
            </p:cNvSpPr>
            <p:nvPr/>
          </p:nvSpPr>
          <p:spPr bwMode="auto">
            <a:xfrm>
              <a:off x="3495" y="2724"/>
              <a:ext cx="20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5" name="Rectangle 219"/>
            <p:cNvSpPr>
              <a:spLocks noChangeArrowheads="1"/>
            </p:cNvSpPr>
            <p:nvPr/>
          </p:nvSpPr>
          <p:spPr bwMode="auto">
            <a:xfrm>
              <a:off x="2117" y="792"/>
              <a:ext cx="62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406" name="Rectangle 220"/>
            <p:cNvSpPr>
              <a:spLocks noChangeArrowheads="1"/>
            </p:cNvSpPr>
            <p:nvPr/>
          </p:nvSpPr>
          <p:spPr bwMode="auto">
            <a:xfrm>
              <a:off x="2204" y="82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. . .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407" name="Rectangle 221"/>
            <p:cNvSpPr>
              <a:spLocks noChangeArrowheads="1"/>
            </p:cNvSpPr>
            <p:nvPr/>
          </p:nvSpPr>
          <p:spPr bwMode="auto">
            <a:xfrm>
              <a:off x="2360" y="83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408" name="Rectangle 223"/>
            <p:cNvSpPr>
              <a:spLocks noChangeArrowheads="1"/>
            </p:cNvSpPr>
            <p:nvPr/>
          </p:nvSpPr>
          <p:spPr bwMode="auto">
            <a:xfrm>
              <a:off x="3582" y="14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. . .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409" name="Rectangle 225"/>
            <p:cNvSpPr>
              <a:spLocks noChangeArrowheads="1"/>
            </p:cNvSpPr>
            <p:nvPr/>
          </p:nvSpPr>
          <p:spPr bwMode="auto">
            <a:xfrm>
              <a:off x="3010" y="1901"/>
              <a:ext cx="633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410" name="Rectangle 227"/>
            <p:cNvSpPr>
              <a:spLocks noChangeArrowheads="1"/>
            </p:cNvSpPr>
            <p:nvPr/>
          </p:nvSpPr>
          <p:spPr bwMode="auto">
            <a:xfrm>
              <a:off x="3521" y="1944"/>
              <a:ext cx="2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411" name="Rectangle 231"/>
            <p:cNvSpPr>
              <a:spLocks noChangeArrowheads="1"/>
            </p:cNvSpPr>
            <p:nvPr/>
          </p:nvSpPr>
          <p:spPr bwMode="auto">
            <a:xfrm>
              <a:off x="1077" y="1901"/>
              <a:ext cx="63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412" name="Rectangle 233"/>
            <p:cNvSpPr>
              <a:spLocks noChangeArrowheads="1"/>
            </p:cNvSpPr>
            <p:nvPr/>
          </p:nvSpPr>
          <p:spPr bwMode="auto">
            <a:xfrm>
              <a:off x="1615" y="1944"/>
              <a:ext cx="2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413" name="Rectangle 235"/>
            <p:cNvSpPr>
              <a:spLocks noChangeArrowheads="1"/>
            </p:cNvSpPr>
            <p:nvPr/>
          </p:nvSpPr>
          <p:spPr bwMode="auto">
            <a:xfrm>
              <a:off x="2161" y="2524"/>
              <a:ext cx="34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Integer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414" name="Rectangle 236"/>
            <p:cNvSpPr>
              <a:spLocks noChangeArrowheads="1"/>
            </p:cNvSpPr>
            <p:nvPr/>
          </p:nvSpPr>
          <p:spPr bwMode="auto">
            <a:xfrm>
              <a:off x="2516" y="2524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415" name="Rectangle 237"/>
            <p:cNvSpPr>
              <a:spLocks noChangeArrowheads="1"/>
            </p:cNvSpPr>
            <p:nvPr/>
          </p:nvSpPr>
          <p:spPr bwMode="auto">
            <a:xfrm>
              <a:off x="2152" y="2654"/>
              <a:ext cx="35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mul/div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2416" name="Rectangle 238"/>
            <p:cNvSpPr>
              <a:spLocks noChangeArrowheads="1"/>
            </p:cNvSpPr>
            <p:nvPr/>
          </p:nvSpPr>
          <p:spPr bwMode="auto">
            <a:xfrm>
              <a:off x="2516" y="2654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</p:grpSp>
      <p:sp>
        <p:nvSpPr>
          <p:cNvPr id="12292" name="Rectangle 294"/>
          <p:cNvSpPr>
            <a:spLocks noChangeArrowheads="1"/>
          </p:cNvSpPr>
          <p:nvPr/>
        </p:nvSpPr>
        <p:spPr bwMode="auto">
          <a:xfrm>
            <a:off x="482600" y="4005263"/>
            <a:ext cx="107156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Arithmetic &amp;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Logic Unit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2293" name="Line 308"/>
          <p:cNvSpPr>
            <a:spLocks noChangeShapeType="1"/>
          </p:cNvSpPr>
          <p:nvPr/>
        </p:nvSpPr>
        <p:spPr bwMode="auto">
          <a:xfrm>
            <a:off x="1519238" y="4235450"/>
            <a:ext cx="40322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94" name="Group 323"/>
          <p:cNvGrpSpPr>
            <a:grpSpLocks/>
          </p:cNvGrpSpPr>
          <p:nvPr/>
        </p:nvGrpSpPr>
        <p:grpSpPr bwMode="auto">
          <a:xfrm>
            <a:off x="539750" y="3082925"/>
            <a:ext cx="2132013" cy="695325"/>
            <a:chOff x="340" y="1942"/>
            <a:chExt cx="1343" cy="438"/>
          </a:xfrm>
        </p:grpSpPr>
        <p:sp>
          <p:nvSpPr>
            <p:cNvPr id="12303" name="Line 309"/>
            <p:cNvSpPr>
              <a:spLocks noChangeShapeType="1"/>
            </p:cNvSpPr>
            <p:nvPr/>
          </p:nvSpPr>
          <p:spPr bwMode="auto">
            <a:xfrm flipV="1">
              <a:off x="920" y="2160"/>
              <a:ext cx="7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Rectangle 310"/>
            <p:cNvSpPr>
              <a:spLocks noChangeArrowheads="1"/>
            </p:cNvSpPr>
            <p:nvPr/>
          </p:nvSpPr>
          <p:spPr bwMode="auto">
            <a:xfrm>
              <a:off x="340" y="1942"/>
              <a:ext cx="56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32 General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Purpose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Registers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</p:grpSp>
      <p:grpSp>
        <p:nvGrpSpPr>
          <p:cNvPr id="12295" name="Group 314"/>
          <p:cNvGrpSpPr>
            <a:grpSpLocks/>
          </p:cNvGrpSpPr>
          <p:nvPr/>
        </p:nvGrpSpPr>
        <p:grpSpPr bwMode="auto">
          <a:xfrm>
            <a:off x="1346200" y="4235450"/>
            <a:ext cx="2073275" cy="1635125"/>
            <a:chOff x="848" y="2668"/>
            <a:chExt cx="1306" cy="1030"/>
          </a:xfrm>
        </p:grpSpPr>
        <p:sp>
          <p:nvSpPr>
            <p:cNvPr id="12301" name="Line 312"/>
            <p:cNvSpPr>
              <a:spLocks noChangeShapeType="1"/>
            </p:cNvSpPr>
            <p:nvPr/>
          </p:nvSpPr>
          <p:spPr bwMode="auto">
            <a:xfrm flipH="1">
              <a:off x="1320" y="2668"/>
              <a:ext cx="834" cy="72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Rectangle 313"/>
            <p:cNvSpPr>
              <a:spLocks noChangeArrowheads="1"/>
            </p:cNvSpPr>
            <p:nvPr/>
          </p:nvSpPr>
          <p:spPr bwMode="auto">
            <a:xfrm>
              <a:off x="848" y="3430"/>
              <a:ext cx="98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Integer Multiplier/Divider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</p:grpSp>
      <p:sp>
        <p:nvSpPr>
          <p:cNvPr id="12296" name="Rectangle 315"/>
          <p:cNvSpPr>
            <a:spLocks noChangeArrowheads="1"/>
          </p:cNvSpPr>
          <p:nvPr/>
        </p:nvSpPr>
        <p:spPr bwMode="auto">
          <a:xfrm>
            <a:off x="7473950" y="3371850"/>
            <a:ext cx="141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32 Floating-Point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Registers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2297" name="Line 316"/>
          <p:cNvSpPr>
            <a:spLocks noChangeShapeType="1"/>
          </p:cNvSpPr>
          <p:nvPr/>
        </p:nvSpPr>
        <p:spPr bwMode="auto">
          <a:xfrm>
            <a:off x="6127750" y="3716338"/>
            <a:ext cx="1382713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98" name="Group 321"/>
          <p:cNvGrpSpPr>
            <a:grpSpLocks/>
          </p:cNvGrpSpPr>
          <p:nvPr/>
        </p:nvGrpSpPr>
        <p:grpSpPr bwMode="auto">
          <a:xfrm>
            <a:off x="5494338" y="4235450"/>
            <a:ext cx="3167062" cy="576263"/>
            <a:chOff x="3461" y="2668"/>
            <a:chExt cx="1995" cy="363"/>
          </a:xfrm>
        </p:grpSpPr>
        <p:sp>
          <p:nvSpPr>
            <p:cNvPr id="12299" name="Rectangle 318"/>
            <p:cNvSpPr>
              <a:spLocks noChangeArrowheads="1"/>
            </p:cNvSpPr>
            <p:nvPr/>
          </p:nvSpPr>
          <p:spPr bwMode="auto">
            <a:xfrm>
              <a:off x="4694" y="2740"/>
              <a:ext cx="7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Floating-Point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Arithmetic Unit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  <p:sp>
          <p:nvSpPr>
            <p:cNvPr id="12300" name="Line 319"/>
            <p:cNvSpPr>
              <a:spLocks noChangeShapeType="1"/>
            </p:cNvSpPr>
            <p:nvPr/>
          </p:nvSpPr>
          <p:spPr bwMode="auto">
            <a:xfrm>
              <a:off x="3461" y="2668"/>
              <a:ext cx="1270" cy="21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27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5248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Next . . 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178800" cy="5184775"/>
          </a:xfrm>
        </p:spPr>
        <p:txBody>
          <a:bodyPr/>
          <a:lstStyle/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Instruction Set Architecture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Overview of the MIPS Architecture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R-Type Arithmetic, Logical, and Shift Instructions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I-Type Format and Immediate Constants 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solidFill>
                  <a:schemeClr val="tx2"/>
                </a:solidFill>
                <a:ea typeface="宋体" panose="02010600030101010101" pitchFamily="2" charset="-122"/>
              </a:rPr>
              <a:t>I-Type Load 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and Store Instructions</a:t>
            </a: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J-Type Unconditional Jump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I-Type Condition Branch Instructions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solidFill>
                  <a:schemeClr val="tx2"/>
                </a:solidFill>
                <a:ea typeface="宋体" panose="02010600030101010101" pitchFamily="2" charset="-122"/>
              </a:rPr>
              <a:t>Translating If Statements and Boolean Expressions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solidFill>
                  <a:schemeClr val="tx2"/>
                </a:solidFill>
                <a:ea typeface="宋体" panose="02010600030101010101" pitchFamily="2" charset="-122"/>
              </a:rPr>
              <a:t>Translating Loops and Traversing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23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74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I-Type Format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04200" cy="5219700"/>
          </a:xfrm>
        </p:spPr>
        <p:txBody>
          <a:bodyPr/>
          <a:lstStyle/>
          <a:p>
            <a:pPr marL="349250" indent="-349250" eaLnBrk="1" hangingPunct="1">
              <a:tabLst>
                <a:tab pos="2695575" algn="l"/>
                <a:tab pos="3886200" algn="l"/>
                <a:tab pos="52578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Constants are used quite frequently in programs</a:t>
            </a:r>
          </a:p>
          <a:p>
            <a:pPr marL="739775" lvl="1" indent="-276225" eaLnBrk="1" hangingPunct="1">
              <a:tabLst>
                <a:tab pos="2695575" algn="l"/>
                <a:tab pos="3886200" algn="l"/>
                <a:tab pos="525780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The R-type shift instructions have a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5-bit shift amount constant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</a:p>
          <a:p>
            <a:pPr marL="739775" lvl="1" indent="-276225" eaLnBrk="1" hangingPunct="1">
              <a:tabLst>
                <a:tab pos="2695575" algn="l"/>
                <a:tab pos="3886200" algn="l"/>
                <a:tab pos="525780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What about other instructions that need a constant?</a:t>
            </a:r>
          </a:p>
          <a:p>
            <a:pPr marL="349250" indent="-349250" eaLnBrk="1" hangingPunct="1">
              <a:tabLst>
                <a:tab pos="2695575" algn="l"/>
                <a:tab pos="3886200" algn="l"/>
                <a:tab pos="52578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I-Type: Instructions with Immediate Operands</a:t>
            </a:r>
          </a:p>
          <a:p>
            <a:pPr marL="349250" indent="-349250" eaLnBrk="1" hangingPunct="1">
              <a:tabLst>
                <a:tab pos="2695575" algn="l"/>
                <a:tab pos="3886200" algn="l"/>
                <a:tab pos="5257800" algn="l"/>
              </a:tabLst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349250" indent="-349250" eaLnBrk="1" hangingPunct="1">
              <a:spcBef>
                <a:spcPct val="80000"/>
              </a:spcBef>
              <a:tabLst>
                <a:tab pos="2695575" algn="l"/>
                <a:tab pos="3886200" algn="l"/>
                <a:tab pos="52578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16-bit immediate constant is stored inside the instruction</a:t>
            </a:r>
          </a:p>
          <a:p>
            <a:pPr marL="739775" lvl="1" indent="-276225" eaLnBrk="1" hangingPunct="1">
              <a:tabLst>
                <a:tab pos="2695575" algn="l"/>
                <a:tab pos="3886200" algn="l"/>
                <a:tab pos="5257800" algn="l"/>
              </a:tabLst>
            </a:pPr>
            <a:r>
              <a:rPr lang="en-US" altLang="zh-CN" sz="2000" dirty="0" err="1" smtClean="0">
                <a:ea typeface="宋体" panose="02010600030101010101" pitchFamily="2" charset="-122"/>
              </a:rPr>
              <a:t>Rs</a:t>
            </a:r>
            <a:r>
              <a:rPr lang="en-US" altLang="zh-CN" sz="2000" dirty="0" smtClean="0">
                <a:ea typeface="宋体" panose="02010600030101010101" pitchFamily="2" charset="-122"/>
              </a:rPr>
              <a:t> is the source register number</a:t>
            </a:r>
          </a:p>
          <a:p>
            <a:pPr marL="739775" lvl="1" indent="-276225" eaLnBrk="1" hangingPunct="1">
              <a:tabLst>
                <a:tab pos="2695575" algn="l"/>
                <a:tab pos="3886200" algn="l"/>
                <a:tab pos="5257800" algn="l"/>
              </a:tabLst>
            </a:pPr>
            <a:r>
              <a:rPr lang="en-US" altLang="zh-CN" sz="2000" dirty="0" err="1" smtClean="0">
                <a:ea typeface="宋体" panose="02010600030101010101" pitchFamily="2" charset="-122"/>
              </a:rPr>
              <a:t>Rt</a:t>
            </a:r>
            <a:r>
              <a:rPr lang="en-US" altLang="zh-CN" sz="2000" dirty="0" smtClean="0">
                <a:ea typeface="宋体" panose="02010600030101010101" pitchFamily="2" charset="-122"/>
              </a:rPr>
              <a:t> is now the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destination</a:t>
            </a:r>
            <a:r>
              <a:rPr lang="en-US" altLang="zh-CN" sz="2000" dirty="0" smtClean="0">
                <a:ea typeface="宋体" panose="02010600030101010101" pitchFamily="2" charset="-122"/>
              </a:rPr>
              <a:t> register number (for R-type it was Rd)</a:t>
            </a:r>
          </a:p>
          <a:p>
            <a:pPr marL="349250" indent="-349250" eaLnBrk="1" hangingPunct="1">
              <a:tabLst>
                <a:tab pos="2695575" algn="l"/>
                <a:tab pos="3886200" algn="l"/>
                <a:tab pos="52578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Examples of I-Type ALU Instructions:</a:t>
            </a:r>
          </a:p>
          <a:p>
            <a:pPr marL="739775" lvl="1" indent="-276225" eaLnBrk="1" hangingPunct="1">
              <a:tabLst>
                <a:tab pos="2695575" algn="l"/>
                <a:tab pos="3886200" algn="l"/>
                <a:tab pos="525780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Add immediate:	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addi $s1, $s2, 5	  # $s1 = $s2 + 5</a:t>
            </a:r>
            <a:endParaRPr lang="en-US" altLang="zh-CN" sz="2000" b="1" baseline="30000" dirty="0" smtClean="0">
              <a:solidFill>
                <a:srgbClr val="000099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39775" lvl="1" indent="-276225" eaLnBrk="1" hangingPunct="1">
              <a:tabLst>
                <a:tab pos="2695575" algn="l"/>
                <a:tab pos="3886200" algn="l"/>
                <a:tab pos="525780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OR immediate: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ori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$s1, $s2, 5	  # $s1 = $s2 | 5</a:t>
            </a:r>
            <a:endParaRPr lang="en-US" altLang="zh-CN" sz="20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1182687" y="2743218"/>
            <a:ext cx="6753225" cy="457200"/>
            <a:chOff x="1104" y="3283"/>
            <a:chExt cx="4608" cy="288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1104" y="3283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Op</a:t>
              </a:r>
              <a:r>
                <a:rPr lang="en-US" altLang="zh-CN" sz="1600" baseline="30000" dirty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1968" y="3283"/>
              <a:ext cx="720" cy="288"/>
            </a:xfrm>
            <a:prstGeom prst="rect">
              <a:avLst/>
            </a:prstGeom>
            <a:solidFill>
              <a:srgbClr val="F7A7E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Rs</a:t>
              </a:r>
              <a:r>
                <a:rPr lang="en-US" altLang="zh-CN" sz="1600" baseline="300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2688" y="3283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Rt</a:t>
              </a:r>
              <a:r>
                <a:rPr lang="en-US" altLang="zh-CN" sz="1600" baseline="300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3408" y="3283"/>
              <a:ext cx="230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immediate</a:t>
              </a:r>
              <a:r>
                <a:rPr lang="en-US" altLang="zh-CN" sz="1600" baseline="30000">
                  <a:ea typeface="宋体" panose="02010600030101010101" pitchFamily="2" charset="-122"/>
                </a:rPr>
                <a:t>16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90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I-Type ALU Instructions</a:t>
            </a:r>
          </a:p>
        </p:txBody>
      </p:sp>
      <p:graphicFrame>
        <p:nvGraphicFramePr>
          <p:cNvPr id="413928" name="Group 232"/>
          <p:cNvGraphicFramePr>
            <a:graphicFrameLocks noGrp="1"/>
          </p:cNvGraphicFramePr>
          <p:nvPr>
            <p:ph idx="1"/>
          </p:nvPr>
        </p:nvGraphicFramePr>
        <p:xfrm>
          <a:off x="482600" y="1189038"/>
          <a:ext cx="8178800" cy="1895758"/>
        </p:xfrm>
        <a:graphic>
          <a:graphicData uri="http://schemas.openxmlformats.org/drawingml/2006/table">
            <a:tbl>
              <a:tblPr/>
              <a:tblGrid>
                <a:gridCol w="1957388"/>
                <a:gridCol w="1671637"/>
                <a:gridCol w="920750"/>
                <a:gridCol w="865188"/>
                <a:gridCol w="920750"/>
                <a:gridCol w="1843087"/>
              </a:tblGrid>
              <a:tr h="323025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Instruction</a:t>
                      </a: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I-Type Format</a:t>
                      </a: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2075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addi	$s1, $s2, 10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+ 10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0x8</a:t>
                      </a: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10</a:t>
                      </a: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075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addiu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	$s1, $s2, 10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+ 10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0x9</a:t>
                      </a: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10</a:t>
                      </a: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075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andi	$s1, $s2, 10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&amp; 10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0xc</a:t>
                      </a: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10</a:t>
                      </a: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075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ori	$s1, $s2, 10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| 10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0xd</a:t>
                      </a: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$s1</a:t>
                      </a: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10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075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xori	$s1, $s2, 10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^ 10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0xe</a:t>
                      </a: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$s2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$s1</a:t>
                      </a: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10</a:t>
                      </a: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075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lui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	$s1, 10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10 &lt;&lt; 16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0xf</a:t>
                      </a: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$s1</a:t>
                      </a: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10</a:t>
                      </a: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52" name="Rectangle 140"/>
          <p:cNvSpPr>
            <a:spLocks noChangeArrowheads="1"/>
          </p:cNvSpPr>
          <p:nvPr/>
        </p:nvSpPr>
        <p:spPr bwMode="auto">
          <a:xfrm>
            <a:off x="703263" y="5303838"/>
            <a:ext cx="76676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33853" name="Rectangle 233"/>
          <p:cNvSpPr>
            <a:spLocks noChangeArrowheads="1"/>
          </p:cNvSpPr>
          <p:nvPr/>
        </p:nvSpPr>
        <p:spPr bwMode="auto">
          <a:xfrm>
            <a:off x="423863" y="3198813"/>
            <a:ext cx="8237537" cy="310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addi:</a:t>
            </a:r>
            <a:r>
              <a:rPr lang="en-US" altLang="zh-CN" dirty="0">
                <a:ea typeface="宋体" panose="02010600030101010101" pitchFamily="2" charset="-122"/>
              </a:rPr>
              <a:t> overflow causes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arithmetic exception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In case of overflow, result is not written to destination register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 err="1">
                <a:solidFill>
                  <a:srgbClr val="000099"/>
                </a:solidFill>
                <a:ea typeface="宋体" panose="02010600030101010101" pitchFamily="2" charset="-122"/>
              </a:rPr>
              <a:t>addiu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: </a:t>
            </a:r>
            <a:r>
              <a:rPr lang="en-US" altLang="zh-CN" dirty="0">
                <a:ea typeface="宋体" panose="02010600030101010101" pitchFamily="2" charset="-122"/>
              </a:rPr>
              <a:t>same operation as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addi </a:t>
            </a:r>
            <a:r>
              <a:rPr lang="en-US" altLang="zh-CN" dirty="0">
                <a:ea typeface="宋体" panose="02010600030101010101" pitchFamily="2" charset="-122"/>
              </a:rPr>
              <a:t>but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overflow is ignored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Immediate constant for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 addi </a:t>
            </a:r>
            <a:r>
              <a:rPr lang="en-US" altLang="zh-CN" dirty="0">
                <a:ea typeface="宋体" panose="02010600030101010101" pitchFamily="2" charset="-122"/>
              </a:rPr>
              <a:t>and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99"/>
                </a:solidFill>
                <a:ea typeface="宋体" panose="02010600030101010101" pitchFamily="2" charset="-122"/>
              </a:rPr>
              <a:t>addiu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signed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No need for </a:t>
            </a:r>
            <a:r>
              <a:rPr lang="en-US" altLang="zh-CN" b="1" dirty="0" err="1">
                <a:solidFill>
                  <a:srgbClr val="000099"/>
                </a:solidFill>
                <a:ea typeface="宋体" panose="02010600030101010101" pitchFamily="2" charset="-122"/>
              </a:rPr>
              <a:t>subi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b="1" dirty="0" err="1">
                <a:solidFill>
                  <a:srgbClr val="000099"/>
                </a:solidFill>
                <a:ea typeface="宋体" panose="02010600030101010101" pitchFamily="2" charset="-122"/>
              </a:rPr>
              <a:t>subiu</a:t>
            </a:r>
            <a:r>
              <a:rPr lang="en-US" altLang="zh-CN" dirty="0">
                <a:ea typeface="宋体" panose="02010600030101010101" pitchFamily="2" charset="-122"/>
              </a:rPr>
              <a:t> instructions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Immediate constant for </a:t>
            </a:r>
            <a:r>
              <a:rPr lang="en-US" altLang="zh-CN" dirty="0" err="1">
                <a:solidFill>
                  <a:srgbClr val="000099"/>
                </a:solidFill>
                <a:ea typeface="宋体" panose="02010600030101010101" pitchFamily="2" charset="-122"/>
              </a:rPr>
              <a:t>andi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0099"/>
                </a:solidFill>
                <a:ea typeface="宋体" panose="02010600030101010101" pitchFamily="2" charset="-122"/>
              </a:rPr>
              <a:t>ori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0099"/>
                </a:solidFill>
                <a:ea typeface="宋体" panose="02010600030101010101" pitchFamily="2" charset="-122"/>
              </a:rPr>
              <a:t>xori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unsigned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8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25425" y="158190"/>
            <a:ext cx="15906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969402"/>
            <a:ext cx="8178800" cy="5195888"/>
          </a:xfrm>
          <a:noFill/>
        </p:spPr>
        <p:txBody>
          <a:bodyPr lIns="90488" tIns="44450" rIns="90488" bIns="44450"/>
          <a:lstStyle/>
          <a:p>
            <a:pPr marL="349250" indent="-349250" defTabSz="1143000" eaLnBrk="1" hangingPunct="1">
              <a:tabLst>
                <a:tab pos="2743200" algn="l"/>
                <a:tab pos="3314700" algn="l"/>
                <a:tab pos="4800600" algn="l"/>
                <a:tab pos="6629400" algn="l"/>
              </a:tabLst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Examples:</a:t>
            </a:r>
            <a:r>
              <a:rPr lang="en-US" altLang="zh-CN" sz="2400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assume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A, B, C </a:t>
            </a:r>
            <a:r>
              <a:rPr lang="en-US" altLang="zh-CN" sz="2400" dirty="0" smtClean="0">
                <a:ea typeface="宋体" panose="02010600030101010101" pitchFamily="2" charset="-122"/>
              </a:rPr>
              <a:t>are allocated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$s0, $s1, $s2</a:t>
            </a:r>
            <a:endParaRPr lang="en-US" altLang="zh-CN" sz="2400" b="1" dirty="0" smtClean="0">
              <a:solidFill>
                <a:srgbClr val="000099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39775" lvl="1" indent="-276225" defTabSz="1143000" eaLnBrk="1" hangingPunct="1">
              <a:tabLst>
                <a:tab pos="2743200" algn="l"/>
                <a:tab pos="3314700" algn="l"/>
                <a:tab pos="4800600" algn="l"/>
                <a:tab pos="6629400" algn="l"/>
              </a:tabLst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739775" lvl="1" indent="-276225" defTabSz="1143000" eaLnBrk="1" hangingPunct="1">
              <a:tabLst>
                <a:tab pos="2743200" algn="l"/>
                <a:tab pos="3314700" algn="l"/>
                <a:tab pos="4800600" algn="l"/>
                <a:tab pos="6629400" algn="l"/>
              </a:tabLst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739775" lvl="1" indent="-276225" defTabSz="1143000" eaLnBrk="1" hangingPunct="1">
              <a:tabLst>
                <a:tab pos="2743200" algn="l"/>
                <a:tab pos="3314700" algn="l"/>
                <a:tab pos="4800600" algn="l"/>
                <a:tab pos="6629400" algn="l"/>
              </a:tabLst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49250" indent="-349250" defTabSz="1143000" eaLnBrk="1" hangingPunct="1">
              <a:tabLst>
                <a:tab pos="2743200" algn="l"/>
                <a:tab pos="3314700" algn="l"/>
                <a:tab pos="4800600" algn="l"/>
                <a:tab pos="6629400" algn="l"/>
              </a:tabLst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349250" indent="-349250" defTabSz="1143000" eaLnBrk="1" hangingPunct="1">
              <a:tabLst>
                <a:tab pos="2743200" algn="l"/>
                <a:tab pos="3314700" algn="l"/>
                <a:tab pos="4800600" algn="l"/>
                <a:tab pos="6629400" algn="l"/>
              </a:tabLst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349250" indent="-349250" defTabSz="1143000" eaLnBrk="1" hangingPunct="1">
              <a:tabLst>
                <a:tab pos="2743200" algn="l"/>
                <a:tab pos="3314700" algn="l"/>
                <a:tab pos="4800600" algn="l"/>
                <a:tab pos="6629400" algn="l"/>
              </a:tabLst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defTabSz="1143000" eaLnBrk="1" hangingPunct="1">
              <a:spcBef>
                <a:spcPct val="100000"/>
              </a:spcBef>
              <a:buNone/>
              <a:tabLst>
                <a:tab pos="2743200" algn="l"/>
                <a:tab pos="3314700" algn="l"/>
                <a:tab pos="4800600" algn="l"/>
                <a:tab pos="6629400" algn="l"/>
              </a:tabLst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defTabSz="1143000" eaLnBrk="1" hangingPunct="1">
              <a:spcBef>
                <a:spcPct val="100000"/>
              </a:spcBef>
              <a:tabLst>
                <a:tab pos="2743200" algn="l"/>
                <a:tab pos="3314700" algn="l"/>
                <a:tab pos="4800600" algn="l"/>
                <a:tab pos="66294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No need for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subi</a:t>
            </a:r>
            <a:r>
              <a:rPr lang="en-US" altLang="zh-CN" sz="2400" dirty="0" smtClean="0">
                <a:ea typeface="宋体" panose="02010600030101010101" pitchFamily="2" charset="-122"/>
              </a:rPr>
              <a:t>, because 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addi</a:t>
            </a:r>
            <a:r>
              <a:rPr lang="en-US" altLang="zh-CN" sz="2400" dirty="0" smtClean="0">
                <a:ea typeface="宋体" panose="02010600030101010101" pitchFamily="2" charset="-122"/>
              </a:rPr>
              <a:t> has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signed immediate</a:t>
            </a:r>
          </a:p>
          <a:p>
            <a:pPr marL="349250" indent="-349250" defTabSz="1143000" eaLnBrk="1" hangingPunct="1">
              <a:tabLst>
                <a:tab pos="2743200" algn="l"/>
                <a:tab pos="3314700" algn="l"/>
                <a:tab pos="4800600" algn="l"/>
                <a:tab pos="66294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Register 0 (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$zero</a:t>
            </a:r>
            <a:r>
              <a:rPr lang="en-US" altLang="zh-CN" sz="2400" dirty="0" smtClean="0">
                <a:ea typeface="宋体" panose="02010600030101010101" pitchFamily="2" charset="-122"/>
              </a:rPr>
              <a:t>) has always the value 0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482600" y="-15454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Examples: I-Type ALU Instructions</a:t>
            </a:r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885825" y="1488515"/>
            <a:ext cx="431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20669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2066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206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= B+5;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	translated as</a:t>
            </a:r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885825" y="1948890"/>
            <a:ext cx="431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20669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2066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206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 = B–1;</a:t>
            </a:r>
            <a:r>
              <a:rPr lang="en-US" altLang="zh-CN">
                <a:solidFill>
                  <a:srgbClr val="0000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translated as</a:t>
            </a:r>
            <a:endParaRPr lang="en-US" altLang="zh-CN" sz="200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06540" name="Rectangle 12"/>
          <p:cNvSpPr>
            <a:spLocks noChangeArrowheads="1"/>
          </p:cNvSpPr>
          <p:nvPr/>
        </p:nvSpPr>
        <p:spPr bwMode="auto">
          <a:xfrm>
            <a:off x="5175250" y="1491690"/>
            <a:ext cx="311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addiu $s0,$s1,5</a:t>
            </a:r>
          </a:p>
        </p:txBody>
      </p:sp>
      <p:sp>
        <p:nvSpPr>
          <p:cNvPr id="406541" name="Rectangle 13"/>
          <p:cNvSpPr>
            <a:spLocks noChangeArrowheads="1"/>
          </p:cNvSpPr>
          <p:nvPr/>
        </p:nvSpPr>
        <p:spPr bwMode="auto">
          <a:xfrm>
            <a:off x="5181600" y="1952065"/>
            <a:ext cx="310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addiu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$s2,$s1,-1</a:t>
            </a:r>
          </a:p>
        </p:txBody>
      </p:sp>
      <p:sp>
        <p:nvSpPr>
          <p:cNvPr id="406542" name="Rectangle 14"/>
          <p:cNvSpPr>
            <a:spLocks noChangeArrowheads="1"/>
          </p:cNvSpPr>
          <p:nvPr/>
        </p:nvSpPr>
        <p:spPr bwMode="auto">
          <a:xfrm>
            <a:off x="885825" y="3044265"/>
            <a:ext cx="431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20669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2066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206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= B&amp;0xf;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	translated as</a:t>
            </a:r>
          </a:p>
        </p:txBody>
      </p:sp>
      <p:sp>
        <p:nvSpPr>
          <p:cNvPr id="406543" name="Rectangle 15"/>
          <p:cNvSpPr>
            <a:spLocks noChangeArrowheads="1"/>
          </p:cNvSpPr>
          <p:nvPr/>
        </p:nvSpPr>
        <p:spPr bwMode="auto">
          <a:xfrm>
            <a:off x="885825" y="3504640"/>
            <a:ext cx="431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20669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2066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206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 = B|0xf;</a:t>
            </a:r>
            <a:r>
              <a:rPr lang="en-US" altLang="zh-CN">
                <a:solidFill>
                  <a:srgbClr val="0000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translated as</a:t>
            </a:r>
            <a:endParaRPr lang="en-US" altLang="zh-CN" sz="200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5175250" y="3047440"/>
            <a:ext cx="328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andi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$s0,$s1,0xf</a:t>
            </a:r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5181600" y="3507815"/>
            <a:ext cx="328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ori   $s2,$s1,0xf</a:t>
            </a:r>
          </a:p>
        </p:txBody>
      </p:sp>
      <p:sp>
        <p:nvSpPr>
          <p:cNvPr id="406546" name="Rectangle 18"/>
          <p:cNvSpPr>
            <a:spLocks noChangeArrowheads="1"/>
          </p:cNvSpPr>
          <p:nvPr/>
        </p:nvSpPr>
        <p:spPr bwMode="auto">
          <a:xfrm>
            <a:off x="885825" y="3965015"/>
            <a:ext cx="431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20669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2066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206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 = 5;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translated as</a:t>
            </a:r>
          </a:p>
        </p:txBody>
      </p:sp>
      <p:sp>
        <p:nvSpPr>
          <p:cNvPr id="406547" name="Rectangle 19"/>
          <p:cNvSpPr>
            <a:spLocks noChangeArrowheads="1"/>
          </p:cNvSpPr>
          <p:nvPr/>
        </p:nvSpPr>
        <p:spPr bwMode="auto">
          <a:xfrm>
            <a:off x="885825" y="4426977"/>
            <a:ext cx="431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20669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2066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206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66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= B;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translated as</a:t>
            </a:r>
            <a:endParaRPr lang="en-US" altLang="zh-CN" sz="2000" dirty="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06548" name="Rectangle 20"/>
          <p:cNvSpPr>
            <a:spLocks noChangeArrowheads="1"/>
          </p:cNvSpPr>
          <p:nvPr/>
        </p:nvSpPr>
        <p:spPr bwMode="auto">
          <a:xfrm>
            <a:off x="5175250" y="3968190"/>
            <a:ext cx="3398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ori   $s2,$zero,5</a:t>
            </a:r>
          </a:p>
        </p:txBody>
      </p:sp>
      <p:sp>
        <p:nvSpPr>
          <p:cNvPr id="406549" name="Rectangle 21"/>
          <p:cNvSpPr>
            <a:spLocks noChangeArrowheads="1"/>
          </p:cNvSpPr>
          <p:nvPr/>
        </p:nvSpPr>
        <p:spPr bwMode="auto">
          <a:xfrm>
            <a:off x="5181600" y="4430152"/>
            <a:ext cx="2922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ori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$s0,$s1,0</a:t>
            </a:r>
          </a:p>
        </p:txBody>
      </p:sp>
      <p:grpSp>
        <p:nvGrpSpPr>
          <p:cNvPr id="406558" name="Group 30"/>
          <p:cNvGrpSpPr>
            <a:grpSpLocks/>
          </p:cNvGrpSpPr>
          <p:nvPr/>
        </p:nvGrpSpPr>
        <p:grpSpPr bwMode="auto">
          <a:xfrm>
            <a:off x="655638" y="2294965"/>
            <a:ext cx="7948612" cy="576262"/>
            <a:chOff x="304" y="1470"/>
            <a:chExt cx="5007" cy="363"/>
          </a:xfrm>
        </p:grpSpPr>
        <p:sp>
          <p:nvSpPr>
            <p:cNvPr id="34834" name="Text Box 23"/>
            <p:cNvSpPr txBox="1">
              <a:spLocks noChangeArrowheads="1"/>
            </p:cNvSpPr>
            <p:nvPr/>
          </p:nvSpPr>
          <p:spPr bwMode="auto">
            <a:xfrm>
              <a:off x="2226" y="1615"/>
              <a:ext cx="94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rt=$s2=10010</a:t>
              </a:r>
            </a:p>
          </p:txBody>
        </p:sp>
        <p:sp>
          <p:nvSpPr>
            <p:cNvPr id="34835" name="Text Box 24"/>
            <p:cNvSpPr txBox="1">
              <a:spLocks noChangeArrowheads="1"/>
            </p:cNvSpPr>
            <p:nvPr/>
          </p:nvSpPr>
          <p:spPr bwMode="auto">
            <a:xfrm>
              <a:off x="521" y="1615"/>
              <a:ext cx="76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op=001001</a:t>
              </a:r>
            </a:p>
          </p:txBody>
        </p:sp>
        <p:sp>
          <p:nvSpPr>
            <p:cNvPr id="34836" name="Text Box 25"/>
            <p:cNvSpPr txBox="1">
              <a:spLocks noChangeArrowheads="1"/>
            </p:cNvSpPr>
            <p:nvPr/>
          </p:nvSpPr>
          <p:spPr bwMode="auto">
            <a:xfrm>
              <a:off x="1283" y="1615"/>
              <a:ext cx="94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rs=$s1=10001</a:t>
              </a:r>
            </a:p>
          </p:txBody>
        </p:sp>
        <p:sp>
          <p:nvSpPr>
            <p:cNvPr id="34837" name="Text Box 26"/>
            <p:cNvSpPr txBox="1">
              <a:spLocks noChangeArrowheads="1"/>
            </p:cNvSpPr>
            <p:nvPr/>
          </p:nvSpPr>
          <p:spPr bwMode="auto">
            <a:xfrm>
              <a:off x="3171" y="1615"/>
              <a:ext cx="214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imm = -1 = 1111111111111111</a:t>
              </a:r>
            </a:p>
          </p:txBody>
        </p:sp>
        <p:sp>
          <p:nvSpPr>
            <p:cNvPr id="34838" name="AutoShape 29"/>
            <p:cNvSpPr>
              <a:spLocks noChangeArrowheads="1"/>
            </p:cNvSpPr>
            <p:nvPr/>
          </p:nvSpPr>
          <p:spPr bwMode="auto">
            <a:xfrm>
              <a:off x="304" y="1470"/>
              <a:ext cx="108" cy="254"/>
            </a:xfrm>
            <a:prstGeom prst="curvedRightArrow">
              <a:avLst>
                <a:gd name="adj1" fmla="val 47037"/>
                <a:gd name="adj2" fmla="val 9407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771638" y="6417583"/>
            <a:ext cx="2133600" cy="476250"/>
          </a:xfrm>
        </p:spPr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82600" y="5750262"/>
            <a:ext cx="7893923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/>
            <a:r>
              <a:rPr lang="en-US" altLang="zh-CN" dirty="0" smtClean="0">
                <a:solidFill>
                  <a:srgbClr val="000000"/>
                </a:solidFill>
                <a:cs typeface="Arial" panose="020B0604020202020204" pitchFamily="34" charset="0"/>
              </a:rPr>
              <a:t>Question: </a:t>
            </a:r>
            <a:r>
              <a:rPr lang="zh-CN" altLang="zh-CN" dirty="0" smtClean="0">
                <a:solidFill>
                  <a:srgbClr val="000000"/>
                </a:solidFill>
                <a:cs typeface="Arial" panose="020B0604020202020204" pitchFamily="34" charset="0"/>
              </a:rPr>
              <a:t>After </a:t>
            </a:r>
            <a:r>
              <a:rPr lang="zh-CN" altLang="zh-CN" dirty="0">
                <a:solidFill>
                  <a:srgbClr val="000000"/>
                </a:solidFill>
                <a:cs typeface="Arial" panose="020B0604020202020204" pitchFamily="34" charset="0"/>
              </a:rPr>
              <a:t>the instruction </a:t>
            </a:r>
            <a:r>
              <a:rPr lang="zh-CN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 $8,$0,0x2</a:t>
            </a:r>
            <a:r>
              <a:rPr lang="zh-CN" altLang="zh-CN" dirty="0">
                <a:solidFill>
                  <a:srgbClr val="000000"/>
                </a:solidFill>
                <a:cs typeface="Arial" panose="020B0604020202020204" pitchFamily="34" charset="0"/>
              </a:rPr>
              <a:t> executes, what is in </a:t>
            </a:r>
            <a:r>
              <a:rPr lang="zh-CN" altLang="zh-CN" b="1" dirty="0">
                <a:solidFill>
                  <a:srgbClr val="008000"/>
                </a:solidFill>
                <a:latin typeface="Lucida Console" panose="020B0609040504020204" pitchFamily="49" charset="0"/>
              </a:rPr>
              <a:t>$</a:t>
            </a:r>
            <a:r>
              <a:rPr lang="zh-CN" altLang="zh-CN" b="1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8</a:t>
            </a:r>
            <a:r>
              <a:rPr lang="en-US" altLang="zh-CN" b="1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?</a:t>
            </a:r>
          </a:p>
          <a:p>
            <a:pPr lvl="0" algn="just" eaLnBrk="0" hangingPunct="0"/>
            <a:r>
              <a:rPr lang="zh-CN" altLang="zh-CN" sz="1050" dirty="0" smtClean="0"/>
              <a:t> </a:t>
            </a:r>
            <a:endParaRPr lang="zh-CN" altLang="zh-CN" sz="28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7255671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following instruction correct?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ori $0,$9,0x32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5241" y="6165290"/>
            <a:ext cx="68548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Is the following instruction correct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</a:rPr>
              <a:t>?     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$0, $9, 0x32  </a:t>
            </a:r>
            <a:endParaRPr lang="zh-CN" altLang="en-US" sz="2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7255671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ori $0,$9,0x32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2760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Encoding the following instruction:</a:t>
            </a:r>
          </a:p>
          <a:p>
            <a:pPr marL="0" indent="0" algn="ctr">
              <a:buNone/>
            </a:pPr>
            <a:r>
              <a:rPr lang="zh-CN" altLang="zh-CN" dirty="0">
                <a:solidFill>
                  <a:srgbClr val="0000FF"/>
                </a:solidFill>
                <a:latin typeface="Lucida Console" panose="020B0609040504020204" pitchFamily="49" charset="0"/>
              </a:rPr>
              <a:t>ori </a:t>
            </a:r>
            <a:r>
              <a:rPr lang="zh-CN" altLang="zh-CN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</a:rPr>
              <a:t>9</a:t>
            </a:r>
            <a:r>
              <a:rPr lang="zh-CN" altLang="zh-CN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 $</a:t>
            </a:r>
            <a:r>
              <a:rPr lang="en-US" altLang="zh-CN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10</a:t>
            </a:r>
            <a:r>
              <a:rPr lang="zh-CN" altLang="zh-CN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 0x</a:t>
            </a:r>
            <a:r>
              <a:rPr lang="en-US" altLang="zh-CN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  <a:r>
              <a:rPr lang="zh-CN" altLang="zh-CN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CN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f0</a:t>
            </a:r>
            <a:r>
              <a:rPr lang="zh-CN" altLang="zh-CN" sz="1600" dirty="0" smtClean="0">
                <a:solidFill>
                  <a:srgbClr val="0000FF"/>
                </a:solidFill>
              </a:rPr>
              <a:t> </a:t>
            </a:r>
            <a:endParaRPr lang="en-US" altLang="zh-CN" sz="1600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en-US" altLang="zh-CN" sz="16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altLang="zh-CN" sz="2800" dirty="0" smtClean="0">
                <a:latin typeface="Arial" panose="020B0604020202020204" pitchFamily="34" charset="0"/>
              </a:rPr>
              <a:t>Answer:</a:t>
            </a:r>
          </a:p>
          <a:p>
            <a:pPr marL="0" indent="0" algn="just">
              <a:buNone/>
            </a:pPr>
            <a:endParaRPr lang="zh-CN" altLang="zh-CN" sz="28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86" y="3962386"/>
            <a:ext cx="5962650" cy="13144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571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225425" y="312738"/>
            <a:ext cx="4259263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5143500"/>
          </a:xfrm>
          <a:noFill/>
        </p:spPr>
        <p:txBody>
          <a:bodyPr lIns="90488" tIns="44450" rIns="90488" bIns="44450"/>
          <a:lstStyle/>
          <a:p>
            <a:pPr marL="349250" indent="-349250" eaLnBrk="1" hangingPunct="1">
              <a:spcBef>
                <a:spcPct val="50000"/>
              </a:spcBef>
              <a:tabLst>
                <a:tab pos="32004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I-Type instructions can have only 16-bit constants</a:t>
            </a:r>
          </a:p>
          <a:p>
            <a:pPr marL="349250" indent="-349250" eaLnBrk="1" hangingPunct="1">
              <a:spcBef>
                <a:spcPct val="50000"/>
              </a:spcBef>
              <a:tabLst>
                <a:tab pos="3200400" algn="l"/>
              </a:tabLst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349250" indent="-349250" eaLnBrk="1" hangingPunct="1">
              <a:spcBef>
                <a:spcPct val="50000"/>
              </a:spcBef>
              <a:tabLst>
                <a:tab pos="32004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What if we want to load a 32-bit constant into a register?</a:t>
            </a:r>
          </a:p>
          <a:p>
            <a:pPr marL="349250" indent="-349250" eaLnBrk="1" hangingPunct="1">
              <a:spcBef>
                <a:spcPct val="50000"/>
              </a:spcBef>
              <a:tabLst>
                <a:tab pos="32004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Can’t have a 32-bit constant in I-Type instructions </a:t>
            </a:r>
            <a:r>
              <a:rPr lang="en-US" altLang="zh-CN" sz="2400" dirty="0" smtClean="0">
                <a:ea typeface="宋体" panose="02010600030101010101" pitchFamily="2" charset="-122"/>
                <a:sym typeface="Wingdings" panose="05000000000000000000" pitchFamily="2" charset="2"/>
              </a:rPr>
              <a:t></a:t>
            </a:r>
          </a:p>
          <a:p>
            <a:pPr marL="739775" lvl="1" indent="-276225" eaLnBrk="1" hangingPunct="1">
              <a:spcBef>
                <a:spcPct val="50000"/>
              </a:spcBef>
              <a:tabLst>
                <a:tab pos="320040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We have already fixed the sizes of all instructions to 32 bits</a:t>
            </a:r>
          </a:p>
          <a:p>
            <a:pPr marL="349250" indent="-349250" eaLnBrk="1" hangingPunct="1">
              <a:spcBef>
                <a:spcPct val="50000"/>
              </a:spcBef>
              <a:tabLst>
                <a:tab pos="3200400" algn="l"/>
              </a:tabLst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Solution: use two instructions instead of one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</a:t>
            </a:r>
          </a:p>
          <a:p>
            <a:pPr marL="739775" lvl="1" indent="-276225" eaLnBrk="1" hangingPunct="1">
              <a:spcBef>
                <a:spcPct val="50000"/>
              </a:spcBef>
              <a:tabLst>
                <a:tab pos="320040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Suppose we want: 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$s1=0xAC5165D9</a:t>
            </a:r>
            <a:r>
              <a:rPr lang="en-US" altLang="zh-CN" sz="2000" dirty="0" smtClean="0">
                <a:ea typeface="宋体" panose="02010600030101010101" pitchFamily="2" charset="-122"/>
              </a:rPr>
              <a:t> (32-bit constant)</a:t>
            </a:r>
          </a:p>
          <a:p>
            <a:pPr marL="739775" lvl="1" indent="-276225" eaLnBrk="1" hangingPunct="1">
              <a:spcBef>
                <a:spcPct val="50000"/>
              </a:spcBef>
              <a:tabLst>
                <a:tab pos="3200400" algn="l"/>
              </a:tabLst>
            </a:pPr>
            <a:r>
              <a:rPr lang="en-US" altLang="zh-CN" sz="20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lui</a:t>
            </a:r>
            <a:r>
              <a:rPr lang="en-US" altLang="zh-CN" sz="2000" dirty="0" smtClean="0">
                <a:ea typeface="宋体" panose="02010600030101010101" pitchFamily="2" charset="-122"/>
              </a:rPr>
              <a:t>: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load upper immediate</a:t>
            </a:r>
            <a:endParaRPr lang="en-US" altLang="zh-CN" sz="2000" b="1" baseline="30000" dirty="0" smtClean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497785" y="7937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32-bit Constants</a:t>
            </a:r>
          </a:p>
        </p:txBody>
      </p:sp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1152525" y="1646238"/>
            <a:ext cx="6753225" cy="457200"/>
            <a:chOff x="1104" y="3283"/>
            <a:chExt cx="4608" cy="288"/>
          </a:xfrm>
        </p:grpSpPr>
        <p:sp>
          <p:nvSpPr>
            <p:cNvPr id="36882" name="Rectangle 6"/>
            <p:cNvSpPr>
              <a:spLocks noChangeArrowheads="1"/>
            </p:cNvSpPr>
            <p:nvPr/>
          </p:nvSpPr>
          <p:spPr bwMode="auto">
            <a:xfrm>
              <a:off x="1104" y="3283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Op</a:t>
              </a:r>
              <a:r>
                <a:rPr lang="en-US" altLang="zh-CN" sz="1600" baseline="300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6883" name="Rectangle 7"/>
            <p:cNvSpPr>
              <a:spLocks noChangeArrowheads="1"/>
            </p:cNvSpPr>
            <p:nvPr/>
          </p:nvSpPr>
          <p:spPr bwMode="auto">
            <a:xfrm>
              <a:off x="1968" y="3283"/>
              <a:ext cx="720" cy="288"/>
            </a:xfrm>
            <a:prstGeom prst="rect">
              <a:avLst/>
            </a:prstGeom>
            <a:solidFill>
              <a:srgbClr val="F7A7E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Rs</a:t>
              </a:r>
              <a:r>
                <a:rPr lang="en-US" altLang="zh-CN" sz="1600" baseline="300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6884" name="Rectangle 8"/>
            <p:cNvSpPr>
              <a:spLocks noChangeArrowheads="1"/>
            </p:cNvSpPr>
            <p:nvPr/>
          </p:nvSpPr>
          <p:spPr bwMode="auto">
            <a:xfrm>
              <a:off x="2688" y="3283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Rt</a:t>
              </a:r>
              <a:r>
                <a:rPr lang="en-US" altLang="zh-CN" sz="1600" baseline="300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6885" name="Rectangle 9"/>
            <p:cNvSpPr>
              <a:spLocks noChangeArrowheads="1"/>
            </p:cNvSpPr>
            <p:nvPr/>
          </p:nvSpPr>
          <p:spPr bwMode="auto">
            <a:xfrm>
              <a:off x="3408" y="3283"/>
              <a:ext cx="230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immediate</a:t>
              </a:r>
              <a:r>
                <a:rPr lang="en-US" altLang="zh-CN" sz="1600" baseline="30000">
                  <a:ea typeface="宋体" panose="02010600030101010101" pitchFamily="2" charset="-122"/>
                </a:rPr>
                <a:t>16</a:t>
              </a:r>
            </a:p>
          </p:txBody>
        </p:sp>
      </p:grpSp>
      <p:sp>
        <p:nvSpPr>
          <p:cNvPr id="411658" name="Text Box 10"/>
          <p:cNvSpPr txBox="1">
            <a:spLocks noChangeArrowheads="1"/>
          </p:cNvSpPr>
          <p:nvPr/>
        </p:nvSpPr>
        <p:spPr bwMode="auto">
          <a:xfrm>
            <a:off x="1230313" y="5281613"/>
            <a:ext cx="27654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lui $s1,0xAC51</a:t>
            </a:r>
          </a:p>
        </p:txBody>
      </p:sp>
      <p:sp>
        <p:nvSpPr>
          <p:cNvPr id="411661" name="Text Box 13"/>
          <p:cNvSpPr txBox="1">
            <a:spLocks noChangeArrowheads="1"/>
          </p:cNvSpPr>
          <p:nvPr/>
        </p:nvSpPr>
        <p:spPr bwMode="auto">
          <a:xfrm>
            <a:off x="1230313" y="5791200"/>
            <a:ext cx="2765425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ori $s1,$s1,0x65D9</a:t>
            </a:r>
          </a:p>
        </p:txBody>
      </p:sp>
      <p:grpSp>
        <p:nvGrpSpPr>
          <p:cNvPr id="411673" name="Group 25"/>
          <p:cNvGrpSpPr>
            <a:grpSpLocks/>
          </p:cNvGrpSpPr>
          <p:nvPr/>
        </p:nvGrpSpPr>
        <p:grpSpPr bwMode="auto">
          <a:xfrm>
            <a:off x="4978400" y="5791200"/>
            <a:ext cx="3741738" cy="336550"/>
            <a:chOff x="3136" y="3648"/>
            <a:chExt cx="2357" cy="212"/>
          </a:xfrm>
        </p:grpSpPr>
        <p:sp>
          <p:nvSpPr>
            <p:cNvPr id="36879" name="Text Box 11"/>
            <p:cNvSpPr txBox="1">
              <a:spLocks noChangeArrowheads="1"/>
            </p:cNvSpPr>
            <p:nvPr/>
          </p:nvSpPr>
          <p:spPr bwMode="auto">
            <a:xfrm>
              <a:off x="4043" y="3648"/>
              <a:ext cx="724" cy="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0xAC51</a:t>
              </a:r>
            </a:p>
          </p:txBody>
        </p:sp>
        <p:sp>
          <p:nvSpPr>
            <p:cNvPr id="36880" name="Text Box 12"/>
            <p:cNvSpPr txBox="1">
              <a:spLocks noChangeArrowheads="1"/>
            </p:cNvSpPr>
            <p:nvPr/>
          </p:nvSpPr>
          <p:spPr bwMode="auto">
            <a:xfrm>
              <a:off x="4769" y="3648"/>
              <a:ext cx="724" cy="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0x65D9</a:t>
              </a:r>
            </a:p>
          </p:txBody>
        </p:sp>
        <p:sp>
          <p:nvSpPr>
            <p:cNvPr id="36881" name="Text Box 14"/>
            <p:cNvSpPr txBox="1">
              <a:spLocks noChangeArrowheads="1"/>
            </p:cNvSpPr>
            <p:nvPr/>
          </p:nvSpPr>
          <p:spPr bwMode="auto">
            <a:xfrm>
              <a:off x="3136" y="3648"/>
              <a:ext cx="84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$s1=$17</a:t>
              </a:r>
            </a:p>
          </p:txBody>
        </p:sp>
      </p:grpSp>
      <p:grpSp>
        <p:nvGrpSpPr>
          <p:cNvPr id="411672" name="Group 24"/>
          <p:cNvGrpSpPr>
            <a:grpSpLocks/>
          </p:cNvGrpSpPr>
          <p:nvPr/>
        </p:nvGrpSpPr>
        <p:grpSpPr bwMode="auto">
          <a:xfrm>
            <a:off x="4975225" y="4811713"/>
            <a:ext cx="3744913" cy="806450"/>
            <a:chOff x="3134" y="3031"/>
            <a:chExt cx="2359" cy="508"/>
          </a:xfrm>
        </p:grpSpPr>
        <p:sp>
          <p:nvSpPr>
            <p:cNvPr id="36874" name="Text Box 16"/>
            <p:cNvSpPr txBox="1">
              <a:spLocks noChangeArrowheads="1"/>
            </p:cNvSpPr>
            <p:nvPr/>
          </p:nvSpPr>
          <p:spPr bwMode="auto">
            <a:xfrm>
              <a:off x="4043" y="3327"/>
              <a:ext cx="724" cy="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0xAC51</a:t>
              </a:r>
            </a:p>
          </p:txBody>
        </p:sp>
        <p:sp>
          <p:nvSpPr>
            <p:cNvPr id="36875" name="Text Box 17"/>
            <p:cNvSpPr txBox="1">
              <a:spLocks noChangeArrowheads="1"/>
            </p:cNvSpPr>
            <p:nvPr/>
          </p:nvSpPr>
          <p:spPr bwMode="auto">
            <a:xfrm>
              <a:off x="4769" y="3327"/>
              <a:ext cx="723" cy="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0x0000</a:t>
              </a:r>
            </a:p>
          </p:txBody>
        </p:sp>
        <p:sp>
          <p:nvSpPr>
            <p:cNvPr id="36876" name="Text Box 18"/>
            <p:cNvSpPr txBox="1">
              <a:spLocks noChangeArrowheads="1"/>
            </p:cNvSpPr>
            <p:nvPr/>
          </p:nvSpPr>
          <p:spPr bwMode="auto">
            <a:xfrm>
              <a:off x="3134" y="3327"/>
              <a:ext cx="850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$s1=$17</a:t>
              </a:r>
            </a:p>
          </p:txBody>
        </p:sp>
        <p:sp>
          <p:nvSpPr>
            <p:cNvPr id="36877" name="Text Box 20"/>
            <p:cNvSpPr txBox="1">
              <a:spLocks noChangeArrowheads="1"/>
            </p:cNvSpPr>
            <p:nvPr/>
          </p:nvSpPr>
          <p:spPr bwMode="auto">
            <a:xfrm>
              <a:off x="4768" y="3032"/>
              <a:ext cx="7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FF0000"/>
                  </a:solidFill>
                  <a:ea typeface="宋体" panose="02010600030101010101" pitchFamily="2" charset="-122"/>
                </a:rPr>
                <a:t>clear lower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FF0000"/>
                  </a:solidFill>
                  <a:ea typeface="宋体" panose="02010600030101010101" pitchFamily="2" charset="-122"/>
                </a:rPr>
                <a:t>16 bits</a:t>
              </a:r>
            </a:p>
          </p:txBody>
        </p:sp>
        <p:sp>
          <p:nvSpPr>
            <p:cNvPr id="36878" name="Text Box 21"/>
            <p:cNvSpPr txBox="1">
              <a:spLocks noChangeArrowheads="1"/>
            </p:cNvSpPr>
            <p:nvPr/>
          </p:nvSpPr>
          <p:spPr bwMode="auto">
            <a:xfrm>
              <a:off x="4042" y="3031"/>
              <a:ext cx="7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FF0000"/>
                  </a:solidFill>
                  <a:ea typeface="宋体" panose="02010600030101010101" pitchFamily="2" charset="-122"/>
                </a:rPr>
                <a:t>load upper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FF0000"/>
                  </a:solidFill>
                  <a:ea typeface="宋体" panose="02010600030101010101" pitchFamily="2" charset="-122"/>
                </a:rPr>
                <a:t>16 bits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50177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1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1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8" grpId="0"/>
      <p:bldP spid="4116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8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Next . . .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178800" cy="5184775"/>
          </a:xfrm>
        </p:spPr>
        <p:txBody>
          <a:bodyPr/>
          <a:lstStyle/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Instruction Set Architecture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Overview of the MIPS Architecture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R-Type Arithmetic, Logical, and Shift Instructions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I-Type Format and Immediate Constants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I-Type Load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and Store Instructions</a:t>
            </a: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J-Type Unconditional Jump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I-Type Condition Branch Instructions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Translating If Statements and Boolean Expressions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solidFill>
                  <a:schemeClr val="tx2"/>
                </a:solidFill>
                <a:ea typeface="宋体" panose="02010600030101010101" pitchFamily="2" charset="-122"/>
              </a:rPr>
              <a:t>Translating Loops and Traversing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63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1" y="1063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Load and Store Instructions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20088" cy="5143500"/>
          </a:xfrm>
          <a:noFill/>
        </p:spPr>
        <p:txBody>
          <a:bodyPr lIns="0" rIns="0"/>
          <a:lstStyle/>
          <a:p>
            <a:pPr eaLnBrk="1" hangingPunct="1">
              <a:spcBef>
                <a:spcPct val="8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Instructions that transfer data between memory &amp; registers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Programs include variables such as arrays and objects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Such variables are stored in memory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Load</a:t>
            </a:r>
            <a:r>
              <a:rPr lang="en-US" altLang="zh-CN" sz="2400" dirty="0" smtClean="0">
                <a:ea typeface="宋体" panose="02010600030101010101" pitchFamily="2" charset="-122"/>
              </a:rPr>
              <a:t> Instruction: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Transfers data from memory to a register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Store</a:t>
            </a:r>
            <a:r>
              <a:rPr lang="en-US" altLang="zh-CN" sz="2400" dirty="0" smtClean="0">
                <a:ea typeface="宋体" panose="02010600030101010101" pitchFamily="2" charset="-122"/>
              </a:rPr>
              <a:t> Instruction: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Transfers data from a register to memory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Memory address</a:t>
            </a:r>
            <a:r>
              <a:rPr lang="en-US" altLang="zh-CN" sz="2400" dirty="0" smtClean="0">
                <a:ea typeface="宋体" panose="02010600030101010101" pitchFamily="2" charset="-122"/>
              </a:rPr>
              <a:t> must be specified by load and store 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6127750" y="2392363"/>
            <a:ext cx="2533650" cy="3109912"/>
            <a:chOff x="3860" y="1507"/>
            <a:chExt cx="1596" cy="1959"/>
          </a:xfrm>
        </p:grpSpPr>
        <p:sp>
          <p:nvSpPr>
            <p:cNvPr id="54277" name="Line 5"/>
            <p:cNvSpPr>
              <a:spLocks noChangeShapeType="1"/>
            </p:cNvSpPr>
            <p:nvPr/>
          </p:nvSpPr>
          <p:spPr bwMode="auto">
            <a:xfrm flipH="1">
              <a:off x="4440" y="2196"/>
              <a:ext cx="436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278" name="Group 6"/>
            <p:cNvGrpSpPr>
              <a:grpSpLocks/>
            </p:cNvGrpSpPr>
            <p:nvPr/>
          </p:nvGrpSpPr>
          <p:grpSpPr bwMode="auto">
            <a:xfrm>
              <a:off x="4875" y="1507"/>
              <a:ext cx="581" cy="1959"/>
              <a:chOff x="4767" y="1471"/>
              <a:chExt cx="581" cy="1959"/>
            </a:xfrm>
          </p:grpSpPr>
          <p:sp>
            <p:nvSpPr>
              <p:cNvPr id="54288" name="Text Box 7"/>
              <p:cNvSpPr txBox="1">
                <a:spLocks noChangeArrowheads="1"/>
              </p:cNvSpPr>
              <p:nvPr/>
            </p:nvSpPr>
            <p:spPr bwMode="auto">
              <a:xfrm>
                <a:off x="4767" y="1471"/>
                <a:ext cx="581" cy="19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Memory</a:t>
                </a:r>
              </a:p>
            </p:txBody>
          </p:sp>
          <p:sp>
            <p:nvSpPr>
              <p:cNvPr id="54289" name="Line 8"/>
              <p:cNvSpPr>
                <a:spLocks noChangeShapeType="1"/>
              </p:cNvSpPr>
              <p:nvPr/>
            </p:nvSpPr>
            <p:spPr bwMode="auto">
              <a:xfrm>
                <a:off x="4767" y="1543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0" name="Line 9"/>
              <p:cNvSpPr>
                <a:spLocks noChangeShapeType="1"/>
              </p:cNvSpPr>
              <p:nvPr/>
            </p:nvSpPr>
            <p:spPr bwMode="auto">
              <a:xfrm>
                <a:off x="4767" y="1616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/>
            </p:nvSpPr>
            <p:spPr bwMode="auto">
              <a:xfrm>
                <a:off x="4767" y="3358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2" name="Line 11"/>
              <p:cNvSpPr>
                <a:spLocks noChangeShapeType="1"/>
              </p:cNvSpPr>
              <p:nvPr/>
            </p:nvSpPr>
            <p:spPr bwMode="auto">
              <a:xfrm>
                <a:off x="4767" y="3285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3" name="Line 12"/>
              <p:cNvSpPr>
                <a:spLocks noChangeShapeType="1"/>
              </p:cNvSpPr>
              <p:nvPr/>
            </p:nvSpPr>
            <p:spPr bwMode="auto">
              <a:xfrm>
                <a:off x="4767" y="3213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4" name="Line 13"/>
              <p:cNvSpPr>
                <a:spLocks noChangeShapeType="1"/>
              </p:cNvSpPr>
              <p:nvPr/>
            </p:nvSpPr>
            <p:spPr bwMode="auto">
              <a:xfrm>
                <a:off x="4767" y="3140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5" name="Line 14"/>
              <p:cNvSpPr>
                <a:spLocks noChangeShapeType="1"/>
              </p:cNvSpPr>
              <p:nvPr/>
            </p:nvSpPr>
            <p:spPr bwMode="auto">
              <a:xfrm>
                <a:off x="4767" y="1688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6" name="Line 15"/>
              <p:cNvSpPr>
                <a:spLocks noChangeShapeType="1"/>
              </p:cNvSpPr>
              <p:nvPr/>
            </p:nvSpPr>
            <p:spPr bwMode="auto">
              <a:xfrm>
                <a:off x="4767" y="1761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7" name="Line 16"/>
              <p:cNvSpPr>
                <a:spLocks noChangeShapeType="1"/>
              </p:cNvSpPr>
              <p:nvPr/>
            </p:nvSpPr>
            <p:spPr bwMode="auto">
              <a:xfrm>
                <a:off x="4767" y="1833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8" name="Line 17"/>
              <p:cNvSpPr>
                <a:spLocks noChangeShapeType="1"/>
              </p:cNvSpPr>
              <p:nvPr/>
            </p:nvSpPr>
            <p:spPr bwMode="auto">
              <a:xfrm>
                <a:off x="4767" y="1906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9" name="Line 18"/>
              <p:cNvSpPr>
                <a:spLocks noChangeShapeType="1"/>
              </p:cNvSpPr>
              <p:nvPr/>
            </p:nvSpPr>
            <p:spPr bwMode="auto">
              <a:xfrm>
                <a:off x="4767" y="1978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0" name="Line 19"/>
              <p:cNvSpPr>
                <a:spLocks noChangeShapeType="1"/>
              </p:cNvSpPr>
              <p:nvPr/>
            </p:nvSpPr>
            <p:spPr bwMode="auto">
              <a:xfrm>
                <a:off x="4767" y="2051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1" name="Line 20"/>
              <p:cNvSpPr>
                <a:spLocks noChangeShapeType="1"/>
              </p:cNvSpPr>
              <p:nvPr/>
            </p:nvSpPr>
            <p:spPr bwMode="auto">
              <a:xfrm>
                <a:off x="4767" y="2123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2" name="Line 21"/>
              <p:cNvSpPr>
                <a:spLocks noChangeShapeType="1"/>
              </p:cNvSpPr>
              <p:nvPr/>
            </p:nvSpPr>
            <p:spPr bwMode="auto">
              <a:xfrm>
                <a:off x="4767" y="2196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3" name="Line 22"/>
              <p:cNvSpPr>
                <a:spLocks noChangeShapeType="1"/>
              </p:cNvSpPr>
              <p:nvPr/>
            </p:nvSpPr>
            <p:spPr bwMode="auto">
              <a:xfrm>
                <a:off x="4767" y="3067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4" name="Line 23"/>
              <p:cNvSpPr>
                <a:spLocks noChangeShapeType="1"/>
              </p:cNvSpPr>
              <p:nvPr/>
            </p:nvSpPr>
            <p:spPr bwMode="auto">
              <a:xfrm>
                <a:off x="4767" y="2994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5" name="Line 24"/>
              <p:cNvSpPr>
                <a:spLocks noChangeShapeType="1"/>
              </p:cNvSpPr>
              <p:nvPr/>
            </p:nvSpPr>
            <p:spPr bwMode="auto">
              <a:xfrm>
                <a:off x="4767" y="2922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6" name="Line 25"/>
              <p:cNvSpPr>
                <a:spLocks noChangeShapeType="1"/>
              </p:cNvSpPr>
              <p:nvPr/>
            </p:nvSpPr>
            <p:spPr bwMode="auto">
              <a:xfrm>
                <a:off x="4767" y="2849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7" name="Line 26"/>
              <p:cNvSpPr>
                <a:spLocks noChangeShapeType="1"/>
              </p:cNvSpPr>
              <p:nvPr/>
            </p:nvSpPr>
            <p:spPr bwMode="auto">
              <a:xfrm>
                <a:off x="4767" y="2776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8" name="Line 27"/>
              <p:cNvSpPr>
                <a:spLocks noChangeShapeType="1"/>
              </p:cNvSpPr>
              <p:nvPr/>
            </p:nvSpPr>
            <p:spPr bwMode="auto">
              <a:xfrm>
                <a:off x="4767" y="2703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279" name="Group 28"/>
            <p:cNvGrpSpPr>
              <a:grpSpLocks/>
            </p:cNvGrpSpPr>
            <p:nvPr/>
          </p:nvGrpSpPr>
          <p:grpSpPr bwMode="auto">
            <a:xfrm>
              <a:off x="3860" y="2160"/>
              <a:ext cx="582" cy="653"/>
              <a:chOff x="3968" y="2124"/>
              <a:chExt cx="582" cy="653"/>
            </a:xfrm>
          </p:grpSpPr>
          <p:sp>
            <p:nvSpPr>
              <p:cNvPr id="54283" name="Text Box 29"/>
              <p:cNvSpPr txBox="1">
                <a:spLocks noChangeArrowheads="1"/>
              </p:cNvSpPr>
              <p:nvPr/>
            </p:nvSpPr>
            <p:spPr bwMode="auto">
              <a:xfrm>
                <a:off x="3969" y="2124"/>
                <a:ext cx="581" cy="6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Registers</a:t>
                </a:r>
              </a:p>
            </p:txBody>
          </p:sp>
          <p:sp>
            <p:nvSpPr>
              <p:cNvPr id="54284" name="Line 30"/>
              <p:cNvSpPr>
                <a:spLocks noChangeShapeType="1"/>
              </p:cNvSpPr>
              <p:nvPr/>
            </p:nvSpPr>
            <p:spPr bwMode="auto">
              <a:xfrm>
                <a:off x="3969" y="2197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85" name="Line 31"/>
              <p:cNvSpPr>
                <a:spLocks noChangeShapeType="1"/>
              </p:cNvSpPr>
              <p:nvPr/>
            </p:nvSpPr>
            <p:spPr bwMode="auto">
              <a:xfrm>
                <a:off x="3969" y="2269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86" name="Line 32"/>
              <p:cNvSpPr>
                <a:spLocks noChangeShapeType="1"/>
              </p:cNvSpPr>
              <p:nvPr/>
            </p:nvSpPr>
            <p:spPr bwMode="auto">
              <a:xfrm>
                <a:off x="3969" y="2705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87" name="Line 33"/>
              <p:cNvSpPr>
                <a:spLocks noChangeShapeType="1"/>
              </p:cNvSpPr>
              <p:nvPr/>
            </p:nvSpPr>
            <p:spPr bwMode="auto">
              <a:xfrm>
                <a:off x="3968" y="2632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280" name="Text Box 34"/>
            <p:cNvSpPr txBox="1">
              <a:spLocks noChangeArrowheads="1"/>
            </p:cNvSpPr>
            <p:nvPr/>
          </p:nvSpPr>
          <p:spPr bwMode="auto">
            <a:xfrm>
              <a:off x="4440" y="2015"/>
              <a:ext cx="36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>
                  <a:solidFill>
                    <a:srgbClr val="FF0000"/>
                  </a:solidFill>
                  <a:ea typeface="宋体" panose="02010600030101010101" pitchFamily="2" charset="-122"/>
                </a:rPr>
                <a:t>load</a:t>
              </a:r>
            </a:p>
          </p:txBody>
        </p:sp>
        <p:sp>
          <p:nvSpPr>
            <p:cNvPr id="54281" name="Line 35"/>
            <p:cNvSpPr>
              <a:spLocks noChangeShapeType="1"/>
            </p:cNvSpPr>
            <p:nvPr/>
          </p:nvSpPr>
          <p:spPr bwMode="auto">
            <a:xfrm>
              <a:off x="4440" y="2704"/>
              <a:ext cx="436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2" name="Text Box 36"/>
            <p:cNvSpPr txBox="1">
              <a:spLocks noChangeArrowheads="1"/>
            </p:cNvSpPr>
            <p:nvPr/>
          </p:nvSpPr>
          <p:spPr bwMode="auto">
            <a:xfrm>
              <a:off x="4440" y="2523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>
                  <a:solidFill>
                    <a:srgbClr val="FF0000"/>
                  </a:solidFill>
                  <a:ea typeface="宋体" panose="02010600030101010101" pitchFamily="2" charset="-122"/>
                </a:rPr>
                <a:t>store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86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3863" y="1123950"/>
            <a:ext cx="8353425" cy="5184775"/>
          </a:xfrm>
        </p:spPr>
        <p:txBody>
          <a:bodyPr/>
          <a:lstStyle/>
          <a:p>
            <a:pPr marL="349250" indent="-349250" eaLnBrk="1" hangingPunct="1">
              <a:spcBef>
                <a:spcPct val="50000"/>
              </a:spcBef>
              <a:tabLst>
                <a:tab pos="1619250" algn="l"/>
                <a:tab pos="43053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Load Word Instruction (Word = 4 bytes in MIPS)</a:t>
            </a:r>
          </a:p>
          <a:p>
            <a:pPr marL="349250" indent="-349250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1619250" algn="l"/>
                <a:tab pos="4305300" algn="l"/>
              </a:tabLst>
            </a:pPr>
            <a:r>
              <a:rPr lang="en-US" altLang="zh-CN" sz="2400" dirty="0" smtClean="0">
                <a:solidFill>
                  <a:srgbClr val="000099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lw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Rt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imm</a:t>
            </a:r>
            <a:r>
              <a:rPr lang="en-US" altLang="zh-CN" sz="2400" b="1" baseline="30000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Rs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 #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Rt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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MEMORY[Rs+imm</a:t>
            </a:r>
            <a:r>
              <a:rPr lang="en-US" altLang="zh-CN" sz="2400" b="1" baseline="30000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</a:t>
            </a:r>
            <a:endParaRPr lang="en-US" altLang="zh-CN" sz="2400" b="1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9250" indent="-349250" eaLnBrk="1" hangingPunct="1">
              <a:spcBef>
                <a:spcPct val="50000"/>
              </a:spcBef>
              <a:tabLst>
                <a:tab pos="1619250" algn="l"/>
                <a:tab pos="43053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Store Word Instruction</a:t>
            </a:r>
          </a:p>
          <a:p>
            <a:pPr marL="349250" indent="-349250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1619250" algn="l"/>
                <a:tab pos="4305300" algn="l"/>
              </a:tabLst>
            </a:pPr>
            <a:r>
              <a:rPr lang="en-US" altLang="zh-CN" sz="2400" dirty="0" smtClean="0">
                <a:solidFill>
                  <a:srgbClr val="000099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sw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Rt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imm</a:t>
            </a:r>
            <a:r>
              <a:rPr lang="en-US" altLang="zh-CN" sz="2400" b="1" baseline="30000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16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Rs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 #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Rt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 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MEMORY[Rs+imm</a:t>
            </a:r>
            <a:r>
              <a:rPr lang="en-US" altLang="zh-CN" sz="2400" b="1" baseline="30000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16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</a:p>
          <a:p>
            <a:pPr marL="349250" indent="-349250" eaLnBrk="1" hangingPunct="1">
              <a:spcBef>
                <a:spcPct val="50000"/>
              </a:spcBef>
              <a:tabLst>
                <a:tab pos="1619250" algn="l"/>
                <a:tab pos="4305300" algn="l"/>
              </a:tabLst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Base or Displacement addressing</a:t>
            </a:r>
            <a:r>
              <a:rPr lang="en-US" altLang="zh-CN" sz="2400" dirty="0" smtClean="0">
                <a:ea typeface="宋体" panose="02010600030101010101" pitchFamily="2" charset="-122"/>
              </a:rPr>
              <a:t> is used</a:t>
            </a:r>
          </a:p>
          <a:p>
            <a:pPr marL="739775" lvl="1" indent="-276225" eaLnBrk="1" hangingPunct="1">
              <a:spcBef>
                <a:spcPct val="50000"/>
              </a:spcBef>
              <a:tabLst>
                <a:tab pos="1619250" algn="l"/>
                <a:tab pos="430530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Memory Address =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Rs</a:t>
            </a:r>
            <a:r>
              <a:rPr lang="en-US" altLang="zh-CN" sz="2000" dirty="0" smtClean="0">
                <a:ea typeface="宋体" panose="02010600030101010101" pitchFamily="2" charset="-122"/>
              </a:rPr>
              <a:t> (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base</a:t>
            </a:r>
            <a:r>
              <a:rPr lang="en-US" altLang="zh-CN" sz="2000" dirty="0" smtClean="0">
                <a:ea typeface="宋体" panose="02010600030101010101" pitchFamily="2" charset="-122"/>
              </a:rPr>
              <a:t>) + Immediate</a:t>
            </a:r>
            <a:r>
              <a:rPr lang="en-US" altLang="zh-CN" sz="2000" baseline="30000" dirty="0" smtClean="0">
                <a:ea typeface="宋体" panose="02010600030101010101" pitchFamily="2" charset="-122"/>
              </a:rPr>
              <a:t>16</a:t>
            </a:r>
            <a:r>
              <a:rPr lang="en-US" altLang="zh-CN" sz="2000" dirty="0" smtClean="0">
                <a:ea typeface="宋体" panose="02010600030101010101" pitchFamily="2" charset="-122"/>
              </a:rPr>
              <a:t> (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</a:p>
          <a:p>
            <a:pPr marL="739775" lvl="1" indent="-276225" eaLnBrk="1" hangingPunct="1">
              <a:spcBef>
                <a:spcPct val="50000"/>
              </a:spcBef>
              <a:tabLst>
                <a:tab pos="1619250" algn="l"/>
                <a:tab pos="430530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Immediate</a:t>
            </a:r>
            <a:r>
              <a:rPr lang="en-US" altLang="zh-CN" sz="2000" baseline="30000" dirty="0" smtClean="0">
                <a:ea typeface="宋体" panose="02010600030101010101" pitchFamily="2" charset="-122"/>
              </a:rPr>
              <a:t>16</a:t>
            </a:r>
            <a:r>
              <a:rPr lang="en-US" altLang="zh-CN" sz="2000" dirty="0" smtClean="0">
                <a:ea typeface="宋体" panose="02010600030101010101" pitchFamily="2" charset="-122"/>
              </a:rPr>
              <a:t> is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sign-extended</a:t>
            </a:r>
            <a:r>
              <a:rPr lang="en-US" altLang="zh-CN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to have a signed displacement</a:t>
            </a:r>
            <a:endParaRPr lang="en-US" altLang="zh-CN" sz="2000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marL="349250" indent="-349250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1619250" algn="l"/>
                <a:tab pos="4305300" algn="l"/>
              </a:tabLst>
            </a:pPr>
            <a:endParaRPr lang="en-US" altLang="zh-CN" sz="2400" b="1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485775" y="15248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Load and Store Word</a:t>
            </a:r>
          </a:p>
        </p:txBody>
      </p:sp>
      <p:grpSp>
        <p:nvGrpSpPr>
          <p:cNvPr id="500740" name="Group 4"/>
          <p:cNvGrpSpPr>
            <a:grpSpLocks/>
          </p:cNvGrpSpPr>
          <p:nvPr/>
        </p:nvGrpSpPr>
        <p:grpSpPr bwMode="auto">
          <a:xfrm>
            <a:off x="850900" y="4833938"/>
            <a:ext cx="7639050" cy="1417637"/>
            <a:chOff x="461" y="3045"/>
            <a:chExt cx="4812" cy="893"/>
          </a:xfrm>
        </p:grpSpPr>
        <p:grpSp>
          <p:nvGrpSpPr>
            <p:cNvPr id="55301" name="Group 5"/>
            <p:cNvGrpSpPr>
              <a:grpSpLocks/>
            </p:cNvGrpSpPr>
            <p:nvPr/>
          </p:nvGrpSpPr>
          <p:grpSpPr bwMode="auto">
            <a:xfrm>
              <a:off x="461" y="3246"/>
              <a:ext cx="2127" cy="231"/>
              <a:chOff x="1104" y="3283"/>
              <a:chExt cx="4608" cy="288"/>
            </a:xfrm>
          </p:grpSpPr>
          <p:sp>
            <p:nvSpPr>
              <p:cNvPr id="55313" name="Rectangle 6"/>
              <p:cNvSpPr>
                <a:spLocks noChangeArrowheads="1"/>
              </p:cNvSpPr>
              <p:nvPr/>
            </p:nvSpPr>
            <p:spPr bwMode="auto">
              <a:xfrm>
                <a:off x="1104" y="3283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Op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55314" name="Rectangle 7"/>
              <p:cNvSpPr>
                <a:spLocks noChangeArrowheads="1"/>
              </p:cNvSpPr>
              <p:nvPr/>
            </p:nvSpPr>
            <p:spPr bwMode="auto">
              <a:xfrm>
                <a:off x="1968" y="3283"/>
                <a:ext cx="720" cy="288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Rs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55315" name="Rectangle 8"/>
              <p:cNvSpPr>
                <a:spLocks noChangeArrowheads="1"/>
              </p:cNvSpPr>
              <p:nvPr/>
            </p:nvSpPr>
            <p:spPr bwMode="auto">
              <a:xfrm>
                <a:off x="2688" y="3283"/>
                <a:ext cx="720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Rt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55316" name="Rectangle 9"/>
              <p:cNvSpPr>
                <a:spLocks noChangeArrowheads="1"/>
              </p:cNvSpPr>
              <p:nvPr/>
            </p:nvSpPr>
            <p:spPr bwMode="auto">
              <a:xfrm>
                <a:off x="3408" y="3283"/>
                <a:ext cx="2304" cy="288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immediate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16</a:t>
                </a:r>
              </a:p>
            </p:txBody>
          </p:sp>
        </p:grpSp>
        <p:sp>
          <p:nvSpPr>
            <p:cNvPr id="55302" name="Text Box 10"/>
            <p:cNvSpPr txBox="1">
              <a:spLocks noChangeArrowheads="1"/>
            </p:cNvSpPr>
            <p:nvPr/>
          </p:nvSpPr>
          <p:spPr bwMode="auto">
            <a:xfrm>
              <a:off x="461" y="3045"/>
              <a:ext cx="2127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Base or Displacement Addressing</a:t>
              </a:r>
            </a:p>
          </p:txBody>
        </p:sp>
        <p:sp>
          <p:nvSpPr>
            <p:cNvPr id="55303" name="Rectangle 11"/>
            <p:cNvSpPr>
              <a:spLocks noChangeArrowheads="1"/>
            </p:cNvSpPr>
            <p:nvPr/>
          </p:nvSpPr>
          <p:spPr bwMode="auto">
            <a:xfrm>
              <a:off x="3146" y="3451"/>
              <a:ext cx="2127" cy="228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Memory Word</a:t>
              </a:r>
              <a:endParaRPr lang="en-US" altLang="zh-CN" sz="1400" baseline="30000">
                <a:ea typeface="宋体" panose="02010600030101010101" pitchFamily="2" charset="-122"/>
              </a:endParaRPr>
            </a:p>
          </p:txBody>
        </p:sp>
        <p:sp>
          <p:nvSpPr>
            <p:cNvPr id="55304" name="Rectangle 12"/>
            <p:cNvSpPr>
              <a:spLocks noChangeArrowheads="1"/>
            </p:cNvSpPr>
            <p:nvPr/>
          </p:nvSpPr>
          <p:spPr bwMode="auto">
            <a:xfrm>
              <a:off x="461" y="3649"/>
              <a:ext cx="2127" cy="231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Base address</a:t>
              </a:r>
              <a:endParaRPr lang="en-US" altLang="zh-CN" sz="1400" baseline="30000">
                <a:ea typeface="宋体" panose="02010600030101010101" pitchFamily="2" charset="-122"/>
              </a:endParaRPr>
            </a:p>
          </p:txBody>
        </p:sp>
        <p:sp>
          <p:nvSpPr>
            <p:cNvPr id="55305" name="Line 13"/>
            <p:cNvSpPr>
              <a:spLocks noChangeShapeType="1"/>
            </p:cNvSpPr>
            <p:nvPr/>
          </p:nvSpPr>
          <p:spPr bwMode="auto">
            <a:xfrm flipH="1">
              <a:off x="1019" y="347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5306" name="Group 14"/>
            <p:cNvGrpSpPr>
              <a:grpSpLocks/>
            </p:cNvGrpSpPr>
            <p:nvPr/>
          </p:nvGrpSpPr>
          <p:grpSpPr bwMode="auto">
            <a:xfrm>
              <a:off x="2773" y="3478"/>
              <a:ext cx="160" cy="172"/>
              <a:chOff x="3178" y="3082"/>
              <a:chExt cx="201" cy="201"/>
            </a:xfrm>
          </p:grpSpPr>
          <p:sp>
            <p:nvSpPr>
              <p:cNvPr id="55311" name="Text Box 15"/>
              <p:cNvSpPr txBox="1">
                <a:spLocks noChangeArrowheads="1"/>
              </p:cNvSpPr>
              <p:nvPr/>
            </p:nvSpPr>
            <p:spPr bwMode="auto">
              <a:xfrm>
                <a:off x="3178" y="3082"/>
                <a:ext cx="201" cy="1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55312" name="Oval 16"/>
              <p:cNvSpPr>
                <a:spLocks noChangeArrowheads="1"/>
              </p:cNvSpPr>
              <p:nvPr/>
            </p:nvSpPr>
            <p:spPr bwMode="auto">
              <a:xfrm>
                <a:off x="3178" y="3082"/>
                <a:ext cx="201" cy="20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5307" name="AutoShape 17"/>
            <p:cNvCxnSpPr>
              <a:cxnSpLocks noChangeShapeType="1"/>
              <a:stCxn id="55304" idx="3"/>
              <a:endCxn id="55312" idx="4"/>
            </p:cNvCxnSpPr>
            <p:nvPr/>
          </p:nvCxnSpPr>
          <p:spPr bwMode="auto">
            <a:xfrm flipV="1">
              <a:off x="2593" y="3656"/>
              <a:ext cx="261" cy="109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308" name="AutoShape 18"/>
            <p:cNvCxnSpPr>
              <a:cxnSpLocks noChangeShapeType="1"/>
              <a:stCxn id="55316" idx="3"/>
              <a:endCxn id="55312" idx="0"/>
            </p:cNvCxnSpPr>
            <p:nvPr/>
          </p:nvCxnSpPr>
          <p:spPr bwMode="auto">
            <a:xfrm>
              <a:off x="2593" y="3362"/>
              <a:ext cx="261" cy="11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309" name="Line 19"/>
            <p:cNvSpPr>
              <a:spLocks noChangeShapeType="1"/>
            </p:cNvSpPr>
            <p:nvPr/>
          </p:nvSpPr>
          <p:spPr bwMode="auto">
            <a:xfrm>
              <a:off x="2933" y="3564"/>
              <a:ext cx="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0" name="Rectangle 20"/>
            <p:cNvSpPr>
              <a:spLocks noChangeArrowheads="1"/>
            </p:cNvSpPr>
            <p:nvPr/>
          </p:nvSpPr>
          <p:spPr bwMode="auto">
            <a:xfrm>
              <a:off x="3146" y="3189"/>
              <a:ext cx="2127" cy="7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97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04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Example on Load &amp; Store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286226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tabLst>
                <a:tab pos="1885950" algn="l"/>
                <a:tab pos="466725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Translate  </a:t>
            </a:r>
            <a:r>
              <a:rPr lang="en-US" altLang="zh-CN" sz="2400" dirty="0" smtClean="0">
                <a:solidFill>
                  <a:srgbClr val="000099"/>
                </a:solidFill>
                <a:ea typeface="宋体" panose="02010600030101010101" pitchFamily="2" charset="-122"/>
              </a:rPr>
              <a:t>A[1] = A[2] + 5   </a:t>
            </a:r>
            <a:r>
              <a:rPr lang="en-US" altLang="zh-CN" sz="2400" dirty="0" smtClean="0">
                <a:ea typeface="宋体" panose="02010600030101010101" pitchFamily="2" charset="-122"/>
              </a:rPr>
              <a:t>(A is an array of words)</a:t>
            </a:r>
            <a:endParaRPr lang="en-US" altLang="zh-CN" sz="2400" dirty="0" smtClean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  <a:tabLst>
                <a:tab pos="1885950" algn="l"/>
                <a:tab pos="466725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Assume that address of array </a:t>
            </a:r>
            <a:r>
              <a:rPr lang="en-US" altLang="zh-CN" sz="2000" dirty="0" smtClean="0">
                <a:solidFill>
                  <a:srgbClr val="000066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2000" dirty="0" smtClean="0">
                <a:ea typeface="宋体" panose="02010600030101010101" pitchFamily="2" charset="-122"/>
              </a:rPr>
              <a:t>is stored in register </a:t>
            </a:r>
            <a:r>
              <a:rPr lang="en-US" altLang="zh-CN" sz="2000" dirty="0" smtClean="0">
                <a:solidFill>
                  <a:srgbClr val="000066"/>
                </a:solidFill>
                <a:ea typeface="宋体" panose="02010600030101010101" pitchFamily="2" charset="-122"/>
              </a:rPr>
              <a:t>$s0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1885950" algn="l"/>
                <a:tab pos="4667250" algn="l"/>
              </a:tabLst>
            </a:pP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lw	$s1, 8($s0)	# $s1 = A[2] 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1885950" algn="l"/>
                <a:tab pos="4667250" algn="l"/>
              </a:tabLst>
            </a:pP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addiu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$s2, $s1, 5	# $s2 = A[2] + 5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1885950" algn="l"/>
                <a:tab pos="4667250" algn="l"/>
              </a:tabLst>
            </a:pP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sw	$s2, 4($s0)	# A[1] = $s2</a:t>
            </a:r>
          </a:p>
          <a:p>
            <a:pPr eaLnBrk="1" hangingPunct="1">
              <a:spcBef>
                <a:spcPct val="50000"/>
              </a:spcBef>
              <a:tabLst>
                <a:tab pos="1885950" algn="l"/>
                <a:tab pos="466725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Index of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a</a:t>
            </a:r>
            <a:r>
              <a:rPr lang="en-US" altLang="zh-CN" sz="2400" dirty="0" smtClean="0">
                <a:ea typeface="宋体" panose="02010600030101010101" pitchFamily="2" charset="-122"/>
              </a:rPr>
              <a:t>[2] and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a</a:t>
            </a:r>
            <a:r>
              <a:rPr lang="en-US" altLang="zh-CN" sz="2400" dirty="0" smtClean="0">
                <a:ea typeface="宋体" panose="02010600030101010101" pitchFamily="2" charset="-122"/>
              </a:rPr>
              <a:t>[1] should be multiplied by 4. Why?</a:t>
            </a:r>
          </a:p>
        </p:txBody>
      </p:sp>
      <p:grpSp>
        <p:nvGrpSpPr>
          <p:cNvPr id="501794" name="Group 34"/>
          <p:cNvGrpSpPr>
            <a:grpSpLocks/>
          </p:cNvGrpSpPr>
          <p:nvPr/>
        </p:nvGrpSpPr>
        <p:grpSpPr bwMode="auto">
          <a:xfrm>
            <a:off x="1922463" y="4005263"/>
            <a:ext cx="4725987" cy="2130425"/>
            <a:chOff x="1211" y="2523"/>
            <a:chExt cx="2977" cy="1342"/>
          </a:xfrm>
        </p:grpSpPr>
        <p:sp>
          <p:nvSpPr>
            <p:cNvPr id="56325" name="Line 5"/>
            <p:cNvSpPr>
              <a:spLocks noChangeShapeType="1"/>
            </p:cNvSpPr>
            <p:nvPr/>
          </p:nvSpPr>
          <p:spPr bwMode="auto">
            <a:xfrm flipH="1" flipV="1">
              <a:off x="2336" y="3212"/>
              <a:ext cx="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>
              <a:off x="2336" y="3358"/>
              <a:ext cx="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2553" y="3358"/>
              <a:ext cx="363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sw</a:t>
              </a:r>
            </a:p>
          </p:txBody>
        </p:sp>
        <p:sp>
          <p:nvSpPr>
            <p:cNvPr id="56328" name="Text Box 9"/>
            <p:cNvSpPr txBox="1">
              <a:spLocks noChangeArrowheads="1"/>
            </p:cNvSpPr>
            <p:nvPr/>
          </p:nvSpPr>
          <p:spPr bwMode="auto">
            <a:xfrm>
              <a:off x="3243" y="2523"/>
              <a:ext cx="5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56329" name="Text Box 10"/>
            <p:cNvSpPr txBox="1">
              <a:spLocks noChangeArrowheads="1"/>
            </p:cNvSpPr>
            <p:nvPr/>
          </p:nvSpPr>
          <p:spPr bwMode="auto">
            <a:xfrm>
              <a:off x="3205" y="3285"/>
              <a:ext cx="654" cy="1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A[1]</a:t>
              </a:r>
            </a:p>
          </p:txBody>
        </p:sp>
        <p:sp>
          <p:nvSpPr>
            <p:cNvPr id="56330" name="Text Box 11"/>
            <p:cNvSpPr txBox="1">
              <a:spLocks noChangeArrowheads="1"/>
            </p:cNvSpPr>
            <p:nvPr/>
          </p:nvSpPr>
          <p:spPr bwMode="auto">
            <a:xfrm>
              <a:off x="3205" y="3429"/>
              <a:ext cx="654" cy="1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A[0]</a:t>
              </a:r>
            </a:p>
          </p:txBody>
        </p:sp>
        <p:sp>
          <p:nvSpPr>
            <p:cNvPr id="56331" name="Text Box 12"/>
            <p:cNvSpPr txBox="1">
              <a:spLocks noChangeArrowheads="1"/>
            </p:cNvSpPr>
            <p:nvPr/>
          </p:nvSpPr>
          <p:spPr bwMode="auto">
            <a:xfrm>
              <a:off x="3205" y="3140"/>
              <a:ext cx="654" cy="1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A[2]</a:t>
              </a:r>
            </a:p>
          </p:txBody>
        </p:sp>
        <p:sp>
          <p:nvSpPr>
            <p:cNvPr id="56332" name="Text Box 13"/>
            <p:cNvSpPr txBox="1">
              <a:spLocks noChangeArrowheads="1"/>
            </p:cNvSpPr>
            <p:nvPr/>
          </p:nvSpPr>
          <p:spPr bwMode="auto">
            <a:xfrm>
              <a:off x="3205" y="2995"/>
              <a:ext cx="654" cy="1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A[3]</a:t>
              </a:r>
            </a:p>
          </p:txBody>
        </p:sp>
        <p:sp>
          <p:nvSpPr>
            <p:cNvPr id="56333" name="Text Box 14"/>
            <p:cNvSpPr txBox="1">
              <a:spLocks noChangeArrowheads="1"/>
            </p:cNvSpPr>
            <p:nvPr/>
          </p:nvSpPr>
          <p:spPr bwMode="auto">
            <a:xfrm>
              <a:off x="3205" y="3575"/>
              <a:ext cx="654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. . .</a:t>
              </a:r>
            </a:p>
          </p:txBody>
        </p:sp>
        <p:sp>
          <p:nvSpPr>
            <p:cNvPr id="56334" name="Text Box 15"/>
            <p:cNvSpPr txBox="1">
              <a:spLocks noChangeArrowheads="1"/>
            </p:cNvSpPr>
            <p:nvPr/>
          </p:nvSpPr>
          <p:spPr bwMode="auto">
            <a:xfrm>
              <a:off x="3205" y="2740"/>
              <a:ext cx="654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. . .</a:t>
              </a:r>
            </a:p>
          </p:txBody>
        </p:sp>
        <p:sp>
          <p:nvSpPr>
            <p:cNvPr id="56335" name="Text Box 16"/>
            <p:cNvSpPr txBox="1">
              <a:spLocks noChangeArrowheads="1"/>
            </p:cNvSpPr>
            <p:nvPr/>
          </p:nvSpPr>
          <p:spPr bwMode="auto">
            <a:xfrm>
              <a:off x="3896" y="2994"/>
              <a:ext cx="292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A+12</a:t>
              </a:r>
            </a:p>
          </p:txBody>
        </p:sp>
        <p:sp>
          <p:nvSpPr>
            <p:cNvPr id="56336" name="Text Box 17"/>
            <p:cNvSpPr txBox="1">
              <a:spLocks noChangeArrowheads="1"/>
            </p:cNvSpPr>
            <p:nvPr/>
          </p:nvSpPr>
          <p:spPr bwMode="auto">
            <a:xfrm>
              <a:off x="3896" y="3138"/>
              <a:ext cx="290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A+8</a:t>
              </a:r>
            </a:p>
          </p:txBody>
        </p:sp>
        <p:sp>
          <p:nvSpPr>
            <p:cNvPr id="56337" name="Text Box 18"/>
            <p:cNvSpPr txBox="1">
              <a:spLocks noChangeArrowheads="1"/>
            </p:cNvSpPr>
            <p:nvPr/>
          </p:nvSpPr>
          <p:spPr bwMode="auto">
            <a:xfrm>
              <a:off x="3896" y="3284"/>
              <a:ext cx="290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A+4</a:t>
              </a:r>
            </a:p>
          </p:txBody>
        </p:sp>
        <p:sp>
          <p:nvSpPr>
            <p:cNvPr id="56338" name="Text Box 19"/>
            <p:cNvSpPr txBox="1">
              <a:spLocks noChangeArrowheads="1"/>
            </p:cNvSpPr>
            <p:nvPr/>
          </p:nvSpPr>
          <p:spPr bwMode="auto">
            <a:xfrm>
              <a:off x="3895" y="3430"/>
              <a:ext cx="292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56339" name="Group 20"/>
            <p:cNvGrpSpPr>
              <a:grpSpLocks/>
            </p:cNvGrpSpPr>
            <p:nvPr/>
          </p:nvGrpSpPr>
          <p:grpSpPr bwMode="auto">
            <a:xfrm>
              <a:off x="1211" y="2632"/>
              <a:ext cx="1128" cy="980"/>
              <a:chOff x="1211" y="2704"/>
              <a:chExt cx="1128" cy="980"/>
            </a:xfrm>
          </p:grpSpPr>
          <p:sp>
            <p:nvSpPr>
              <p:cNvPr id="56341" name="Text Box 21"/>
              <p:cNvSpPr txBox="1">
                <a:spLocks noChangeArrowheads="1"/>
              </p:cNvSpPr>
              <p:nvPr/>
            </p:nvSpPr>
            <p:spPr bwMode="auto">
              <a:xfrm>
                <a:off x="1719" y="2704"/>
                <a:ext cx="581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Registers</a:t>
                </a:r>
              </a:p>
            </p:txBody>
          </p:sp>
          <p:grpSp>
            <p:nvGrpSpPr>
              <p:cNvPr id="56342" name="Group 22"/>
              <p:cNvGrpSpPr>
                <a:grpSpLocks/>
              </p:cNvGrpSpPr>
              <p:nvPr/>
            </p:nvGrpSpPr>
            <p:grpSpPr bwMode="auto">
              <a:xfrm>
                <a:off x="1211" y="3067"/>
                <a:ext cx="1126" cy="146"/>
                <a:chOff x="1935" y="3393"/>
                <a:chExt cx="1126" cy="146"/>
              </a:xfrm>
            </p:grpSpPr>
            <p:sp>
              <p:nvSpPr>
                <p:cNvPr id="5635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407" y="3393"/>
                  <a:ext cx="654" cy="14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 anchorCtr="1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200" b="1">
                      <a:ea typeface="宋体" panose="02010600030101010101" pitchFamily="2" charset="-122"/>
                    </a:rPr>
                    <a:t>address of A</a:t>
                  </a:r>
                </a:p>
              </p:txBody>
            </p:sp>
            <p:sp>
              <p:nvSpPr>
                <p:cNvPr id="5635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935" y="3393"/>
                  <a:ext cx="473" cy="1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200" b="1">
                      <a:ea typeface="宋体" panose="02010600030101010101" pitchFamily="2" charset="-122"/>
                    </a:rPr>
                    <a:t>$s0 = $16</a:t>
                  </a:r>
                </a:p>
              </p:txBody>
            </p:sp>
          </p:grpSp>
          <p:grpSp>
            <p:nvGrpSpPr>
              <p:cNvPr id="56343" name="Group 25"/>
              <p:cNvGrpSpPr>
                <a:grpSpLocks/>
              </p:cNvGrpSpPr>
              <p:nvPr/>
            </p:nvGrpSpPr>
            <p:grpSpPr bwMode="auto">
              <a:xfrm>
                <a:off x="1213" y="3212"/>
                <a:ext cx="1126" cy="146"/>
                <a:chOff x="1935" y="3393"/>
                <a:chExt cx="1126" cy="146"/>
              </a:xfrm>
            </p:grpSpPr>
            <p:sp>
              <p:nvSpPr>
                <p:cNvPr id="5634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407" y="3393"/>
                  <a:ext cx="654" cy="14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 anchorCtr="1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200" b="1">
                      <a:ea typeface="宋体" panose="02010600030101010101" pitchFamily="2" charset="-122"/>
                    </a:rPr>
                    <a:t>value of A[2]</a:t>
                  </a:r>
                </a:p>
              </p:txBody>
            </p:sp>
            <p:sp>
              <p:nvSpPr>
                <p:cNvPr id="5635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935" y="3393"/>
                  <a:ext cx="473" cy="1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200" b="1">
                      <a:ea typeface="宋体" panose="02010600030101010101" pitchFamily="2" charset="-122"/>
                    </a:rPr>
                    <a:t>$s1 = $17</a:t>
                  </a:r>
                </a:p>
              </p:txBody>
            </p:sp>
          </p:grpSp>
          <p:grpSp>
            <p:nvGrpSpPr>
              <p:cNvPr id="56344" name="Group 28"/>
              <p:cNvGrpSpPr>
                <a:grpSpLocks/>
              </p:cNvGrpSpPr>
              <p:nvPr/>
            </p:nvGrpSpPr>
            <p:grpSpPr bwMode="auto">
              <a:xfrm>
                <a:off x="1211" y="3357"/>
                <a:ext cx="1126" cy="146"/>
                <a:chOff x="1935" y="3393"/>
                <a:chExt cx="1126" cy="146"/>
              </a:xfrm>
            </p:grpSpPr>
            <p:sp>
              <p:nvSpPr>
                <p:cNvPr id="5634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07" y="3393"/>
                  <a:ext cx="654" cy="14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 anchorCtr="1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200" b="1">
                      <a:ea typeface="宋体" panose="02010600030101010101" pitchFamily="2" charset="-122"/>
                    </a:rPr>
                    <a:t>A[2] + 5</a:t>
                  </a:r>
                </a:p>
              </p:txBody>
            </p:sp>
            <p:sp>
              <p:nvSpPr>
                <p:cNvPr id="5634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935" y="3393"/>
                  <a:ext cx="473" cy="1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200" b="1">
                      <a:ea typeface="宋体" panose="02010600030101010101" pitchFamily="2" charset="-122"/>
                    </a:rPr>
                    <a:t>$s2 = $18</a:t>
                  </a:r>
                </a:p>
              </p:txBody>
            </p:sp>
          </p:grpSp>
          <p:sp>
            <p:nvSpPr>
              <p:cNvPr id="56345" name="Text Box 31"/>
              <p:cNvSpPr txBox="1">
                <a:spLocks noChangeArrowheads="1"/>
              </p:cNvSpPr>
              <p:nvPr/>
            </p:nvSpPr>
            <p:spPr bwMode="auto">
              <a:xfrm>
                <a:off x="1683" y="2885"/>
                <a:ext cx="654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ea typeface="宋体" panose="02010600030101010101" pitchFamily="2" charset="-122"/>
                  </a:rPr>
                  <a:t>. . .</a:t>
                </a:r>
              </a:p>
            </p:txBody>
          </p:sp>
          <p:sp>
            <p:nvSpPr>
              <p:cNvPr id="56346" name="Text Box 32"/>
              <p:cNvSpPr txBox="1">
                <a:spLocks noChangeArrowheads="1"/>
              </p:cNvSpPr>
              <p:nvPr/>
            </p:nvSpPr>
            <p:spPr bwMode="auto">
              <a:xfrm>
                <a:off x="1683" y="3502"/>
                <a:ext cx="654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ea typeface="宋体" panose="02010600030101010101" pitchFamily="2" charset="-122"/>
                  </a:rPr>
                  <a:t>. . .</a:t>
                </a:r>
              </a:p>
            </p:txBody>
          </p:sp>
        </p:grpSp>
        <p:sp>
          <p:nvSpPr>
            <p:cNvPr id="56340" name="Text Box 33"/>
            <p:cNvSpPr txBox="1">
              <a:spLocks noChangeArrowheads="1"/>
            </p:cNvSpPr>
            <p:nvPr/>
          </p:nvSpPr>
          <p:spPr bwMode="auto">
            <a:xfrm>
              <a:off x="2552" y="3067"/>
              <a:ext cx="363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lw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70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10080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MIPS General-Purpose Registers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516" y="1243807"/>
            <a:ext cx="8172450" cy="51435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32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General Purpose Registers (GPRs)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Assembler uses the dollar notation to name registers</a:t>
            </a:r>
          </a:p>
          <a:p>
            <a:pPr lvl="2" eaLnBrk="1" hangingPunct="1"/>
            <a:r>
              <a:rPr lang="en-US" altLang="zh-CN" sz="1800" dirty="0" smtClean="0">
                <a:ea typeface="宋体" panose="02010600030101010101" pitchFamily="2" charset="-122"/>
              </a:rPr>
              <a:t>$0 is register 0, $1 is register 1, …, and $31 is register 31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All registers are 32-bit wide in MIPS32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Register $0 is always zero</a:t>
            </a:r>
          </a:p>
          <a:p>
            <a:pPr lvl="2" eaLnBrk="1" hangingPunct="1"/>
            <a:r>
              <a:rPr lang="en-US" altLang="zh-CN" sz="1800" dirty="0" smtClean="0">
                <a:ea typeface="宋体" panose="02010600030101010101" pitchFamily="2" charset="-122"/>
              </a:rPr>
              <a:t>Any value written to $0 is discarded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Software conventions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There are many registers (32)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Software defines names to all registers</a:t>
            </a:r>
          </a:p>
          <a:p>
            <a:pPr lvl="2" eaLnBrk="1" hangingPunct="1"/>
            <a:r>
              <a:rPr lang="en-US" altLang="zh-CN" sz="1800" dirty="0" smtClean="0">
                <a:ea typeface="宋体" panose="02010600030101010101" pitchFamily="2" charset="-122"/>
              </a:rPr>
              <a:t>To standardize their use in programs 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Example: $8 - $15 are called $t0 - $t7</a:t>
            </a:r>
          </a:p>
          <a:p>
            <a:pPr lvl="2" eaLnBrk="1" hangingPunct="1"/>
            <a:r>
              <a:rPr lang="en-US" altLang="zh-CN" sz="1800" dirty="0" smtClean="0">
                <a:ea typeface="宋体" panose="02010600030101010101" pitchFamily="2" charset="-122"/>
              </a:rPr>
              <a:t>Used for </a:t>
            </a:r>
            <a:r>
              <a:rPr lang="en-US" altLang="zh-CN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temporary</a:t>
            </a:r>
            <a:r>
              <a:rPr lang="en-US" altLang="zh-CN" sz="1800" dirty="0" smtClean="0">
                <a:ea typeface="宋体" panose="02010600030101010101" pitchFamily="2" charset="-122"/>
              </a:rPr>
              <a:t> values</a:t>
            </a:r>
          </a:p>
        </p:txBody>
      </p:sp>
      <p:grpSp>
        <p:nvGrpSpPr>
          <p:cNvPr id="13316" name="Group 601"/>
          <p:cNvGrpSpPr>
            <a:grpSpLocks/>
          </p:cNvGrpSpPr>
          <p:nvPr/>
        </p:nvGrpSpPr>
        <p:grpSpPr bwMode="auto">
          <a:xfrm>
            <a:off x="5867366" y="2771695"/>
            <a:ext cx="1325563" cy="3705225"/>
            <a:chOff x="304" y="1616"/>
            <a:chExt cx="835" cy="2334"/>
          </a:xfrm>
        </p:grpSpPr>
        <p:sp>
          <p:nvSpPr>
            <p:cNvPr id="13334" name="Text Box 581"/>
            <p:cNvSpPr txBox="1">
              <a:spLocks noChangeArrowheads="1"/>
            </p:cNvSpPr>
            <p:nvPr/>
          </p:nvSpPr>
          <p:spPr bwMode="auto">
            <a:xfrm>
              <a:off x="304" y="1616"/>
              <a:ext cx="835" cy="1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 dirty="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$0  = $zero</a:t>
              </a:r>
            </a:p>
          </p:txBody>
        </p:sp>
        <p:sp>
          <p:nvSpPr>
            <p:cNvPr id="13335" name="Text Box 582"/>
            <p:cNvSpPr txBox="1">
              <a:spLocks noChangeArrowheads="1"/>
            </p:cNvSpPr>
            <p:nvPr/>
          </p:nvSpPr>
          <p:spPr bwMode="auto">
            <a:xfrm>
              <a:off x="304" y="1760"/>
              <a:ext cx="835" cy="14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$1  = $at</a:t>
              </a:r>
            </a:p>
          </p:txBody>
        </p:sp>
        <p:sp>
          <p:nvSpPr>
            <p:cNvPr id="13336" name="Text Box 584"/>
            <p:cNvSpPr txBox="1">
              <a:spLocks noChangeArrowheads="1"/>
            </p:cNvSpPr>
            <p:nvPr/>
          </p:nvSpPr>
          <p:spPr bwMode="auto">
            <a:xfrm>
              <a:off x="304" y="1906"/>
              <a:ext cx="835" cy="14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$2  = $v0</a:t>
              </a:r>
            </a:p>
          </p:txBody>
        </p:sp>
        <p:sp>
          <p:nvSpPr>
            <p:cNvPr id="13337" name="Text Box 585"/>
            <p:cNvSpPr txBox="1">
              <a:spLocks noChangeArrowheads="1"/>
            </p:cNvSpPr>
            <p:nvPr/>
          </p:nvSpPr>
          <p:spPr bwMode="auto">
            <a:xfrm>
              <a:off x="304" y="2052"/>
              <a:ext cx="835" cy="14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$3  = $v1</a:t>
              </a:r>
            </a:p>
          </p:txBody>
        </p:sp>
        <p:sp>
          <p:nvSpPr>
            <p:cNvPr id="13338" name="Text Box 586"/>
            <p:cNvSpPr txBox="1">
              <a:spLocks noChangeArrowheads="1"/>
            </p:cNvSpPr>
            <p:nvPr/>
          </p:nvSpPr>
          <p:spPr bwMode="auto">
            <a:xfrm>
              <a:off x="304" y="2198"/>
              <a:ext cx="835" cy="14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$4  = $a0</a:t>
              </a:r>
            </a:p>
          </p:txBody>
        </p:sp>
        <p:sp>
          <p:nvSpPr>
            <p:cNvPr id="13339" name="Text Box 587"/>
            <p:cNvSpPr txBox="1">
              <a:spLocks noChangeArrowheads="1"/>
            </p:cNvSpPr>
            <p:nvPr/>
          </p:nvSpPr>
          <p:spPr bwMode="auto">
            <a:xfrm>
              <a:off x="304" y="2344"/>
              <a:ext cx="835" cy="14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$5  = $a1</a:t>
              </a:r>
            </a:p>
          </p:txBody>
        </p:sp>
        <p:sp>
          <p:nvSpPr>
            <p:cNvPr id="13340" name="Text Box 588"/>
            <p:cNvSpPr txBox="1">
              <a:spLocks noChangeArrowheads="1"/>
            </p:cNvSpPr>
            <p:nvPr/>
          </p:nvSpPr>
          <p:spPr bwMode="auto">
            <a:xfrm>
              <a:off x="304" y="2490"/>
              <a:ext cx="835" cy="14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 dirty="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$6  = $a2</a:t>
              </a:r>
            </a:p>
          </p:txBody>
        </p:sp>
        <p:sp>
          <p:nvSpPr>
            <p:cNvPr id="13341" name="Text Box 589"/>
            <p:cNvSpPr txBox="1">
              <a:spLocks noChangeArrowheads="1"/>
            </p:cNvSpPr>
            <p:nvPr/>
          </p:nvSpPr>
          <p:spPr bwMode="auto">
            <a:xfrm>
              <a:off x="304" y="2636"/>
              <a:ext cx="835" cy="14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$7  = $a3</a:t>
              </a:r>
            </a:p>
          </p:txBody>
        </p:sp>
        <p:sp>
          <p:nvSpPr>
            <p:cNvPr id="13342" name="Text Box 590"/>
            <p:cNvSpPr txBox="1">
              <a:spLocks noChangeArrowheads="1"/>
            </p:cNvSpPr>
            <p:nvPr/>
          </p:nvSpPr>
          <p:spPr bwMode="auto">
            <a:xfrm>
              <a:off x="304" y="2782"/>
              <a:ext cx="835" cy="14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$8  = $t0</a:t>
              </a:r>
            </a:p>
          </p:txBody>
        </p:sp>
        <p:sp>
          <p:nvSpPr>
            <p:cNvPr id="13343" name="Text Box 591"/>
            <p:cNvSpPr txBox="1">
              <a:spLocks noChangeArrowheads="1"/>
            </p:cNvSpPr>
            <p:nvPr/>
          </p:nvSpPr>
          <p:spPr bwMode="auto">
            <a:xfrm>
              <a:off x="304" y="2928"/>
              <a:ext cx="835" cy="14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tabLst>
                  <a:tab pos="36195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tabLst>
                  <a:tab pos="3619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tabLst>
                  <a:tab pos="3619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tabLst>
                  <a:tab pos="36195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tabLst>
                  <a:tab pos="36195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36195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36195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36195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36195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$9  = $t1</a:t>
              </a:r>
            </a:p>
          </p:txBody>
        </p:sp>
        <p:sp>
          <p:nvSpPr>
            <p:cNvPr id="13344" name="Text Box 592"/>
            <p:cNvSpPr txBox="1">
              <a:spLocks noChangeArrowheads="1"/>
            </p:cNvSpPr>
            <p:nvPr/>
          </p:nvSpPr>
          <p:spPr bwMode="auto">
            <a:xfrm>
              <a:off x="304" y="3074"/>
              <a:ext cx="835" cy="14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$10 = $t2</a:t>
              </a:r>
            </a:p>
          </p:txBody>
        </p:sp>
        <p:sp>
          <p:nvSpPr>
            <p:cNvPr id="13345" name="Text Box 593"/>
            <p:cNvSpPr txBox="1">
              <a:spLocks noChangeArrowheads="1"/>
            </p:cNvSpPr>
            <p:nvPr/>
          </p:nvSpPr>
          <p:spPr bwMode="auto">
            <a:xfrm>
              <a:off x="304" y="3220"/>
              <a:ext cx="835" cy="14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$11 = $t3</a:t>
              </a:r>
            </a:p>
          </p:txBody>
        </p:sp>
        <p:sp>
          <p:nvSpPr>
            <p:cNvPr id="13346" name="Text Box 594"/>
            <p:cNvSpPr txBox="1">
              <a:spLocks noChangeArrowheads="1"/>
            </p:cNvSpPr>
            <p:nvPr/>
          </p:nvSpPr>
          <p:spPr bwMode="auto">
            <a:xfrm>
              <a:off x="304" y="3366"/>
              <a:ext cx="835" cy="14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$12 = $t4</a:t>
              </a:r>
            </a:p>
          </p:txBody>
        </p:sp>
        <p:sp>
          <p:nvSpPr>
            <p:cNvPr id="13347" name="Text Box 595"/>
            <p:cNvSpPr txBox="1">
              <a:spLocks noChangeArrowheads="1"/>
            </p:cNvSpPr>
            <p:nvPr/>
          </p:nvSpPr>
          <p:spPr bwMode="auto">
            <a:xfrm>
              <a:off x="304" y="3512"/>
              <a:ext cx="835" cy="14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$13 = $t5</a:t>
              </a:r>
            </a:p>
          </p:txBody>
        </p:sp>
        <p:sp>
          <p:nvSpPr>
            <p:cNvPr id="13348" name="Text Box 596"/>
            <p:cNvSpPr txBox="1">
              <a:spLocks noChangeArrowheads="1"/>
            </p:cNvSpPr>
            <p:nvPr/>
          </p:nvSpPr>
          <p:spPr bwMode="auto">
            <a:xfrm>
              <a:off x="304" y="3658"/>
              <a:ext cx="835" cy="14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$14 = $t6</a:t>
              </a:r>
            </a:p>
          </p:txBody>
        </p:sp>
        <p:sp>
          <p:nvSpPr>
            <p:cNvPr id="13349" name="Text Box 597"/>
            <p:cNvSpPr txBox="1">
              <a:spLocks noChangeArrowheads="1"/>
            </p:cNvSpPr>
            <p:nvPr/>
          </p:nvSpPr>
          <p:spPr bwMode="auto">
            <a:xfrm>
              <a:off x="304" y="3804"/>
              <a:ext cx="835" cy="14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$15 = $t7</a:t>
              </a:r>
            </a:p>
          </p:txBody>
        </p:sp>
      </p:grpSp>
      <p:grpSp>
        <p:nvGrpSpPr>
          <p:cNvPr id="13317" name="Group 620"/>
          <p:cNvGrpSpPr>
            <a:grpSpLocks/>
          </p:cNvGrpSpPr>
          <p:nvPr/>
        </p:nvGrpSpPr>
        <p:grpSpPr bwMode="auto">
          <a:xfrm>
            <a:off x="7250079" y="2771695"/>
            <a:ext cx="1325562" cy="3705225"/>
            <a:chOff x="1501" y="1616"/>
            <a:chExt cx="835" cy="2334"/>
          </a:xfrm>
        </p:grpSpPr>
        <p:sp>
          <p:nvSpPr>
            <p:cNvPr id="13318" name="Text Box 603"/>
            <p:cNvSpPr txBox="1">
              <a:spLocks noChangeArrowheads="1"/>
            </p:cNvSpPr>
            <p:nvPr/>
          </p:nvSpPr>
          <p:spPr bwMode="auto">
            <a:xfrm>
              <a:off x="1501" y="1616"/>
              <a:ext cx="835" cy="145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$16 = $s0</a:t>
              </a:r>
            </a:p>
          </p:txBody>
        </p:sp>
        <p:sp>
          <p:nvSpPr>
            <p:cNvPr id="13319" name="Text Box 604"/>
            <p:cNvSpPr txBox="1">
              <a:spLocks noChangeArrowheads="1"/>
            </p:cNvSpPr>
            <p:nvPr/>
          </p:nvSpPr>
          <p:spPr bwMode="auto">
            <a:xfrm>
              <a:off x="1501" y="1760"/>
              <a:ext cx="835" cy="14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$17 = $s1</a:t>
              </a:r>
            </a:p>
          </p:txBody>
        </p:sp>
        <p:sp>
          <p:nvSpPr>
            <p:cNvPr id="13320" name="Text Box 605"/>
            <p:cNvSpPr txBox="1">
              <a:spLocks noChangeArrowheads="1"/>
            </p:cNvSpPr>
            <p:nvPr/>
          </p:nvSpPr>
          <p:spPr bwMode="auto">
            <a:xfrm>
              <a:off x="1501" y="1906"/>
              <a:ext cx="835" cy="14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$18 = $s2</a:t>
              </a:r>
            </a:p>
          </p:txBody>
        </p:sp>
        <p:sp>
          <p:nvSpPr>
            <p:cNvPr id="13321" name="Text Box 606"/>
            <p:cNvSpPr txBox="1">
              <a:spLocks noChangeArrowheads="1"/>
            </p:cNvSpPr>
            <p:nvPr/>
          </p:nvSpPr>
          <p:spPr bwMode="auto">
            <a:xfrm>
              <a:off x="1501" y="2052"/>
              <a:ext cx="835" cy="14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$19 = $s3</a:t>
              </a:r>
            </a:p>
          </p:txBody>
        </p:sp>
        <p:sp>
          <p:nvSpPr>
            <p:cNvPr id="13322" name="Text Box 607"/>
            <p:cNvSpPr txBox="1">
              <a:spLocks noChangeArrowheads="1"/>
            </p:cNvSpPr>
            <p:nvPr/>
          </p:nvSpPr>
          <p:spPr bwMode="auto">
            <a:xfrm>
              <a:off x="1501" y="2198"/>
              <a:ext cx="835" cy="14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$20 = $s4</a:t>
              </a:r>
            </a:p>
          </p:txBody>
        </p:sp>
        <p:sp>
          <p:nvSpPr>
            <p:cNvPr id="13323" name="Text Box 608"/>
            <p:cNvSpPr txBox="1">
              <a:spLocks noChangeArrowheads="1"/>
            </p:cNvSpPr>
            <p:nvPr/>
          </p:nvSpPr>
          <p:spPr bwMode="auto">
            <a:xfrm>
              <a:off x="1501" y="2344"/>
              <a:ext cx="835" cy="14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$21 = $s5</a:t>
              </a:r>
            </a:p>
          </p:txBody>
        </p:sp>
        <p:sp>
          <p:nvSpPr>
            <p:cNvPr id="13324" name="Text Box 609"/>
            <p:cNvSpPr txBox="1">
              <a:spLocks noChangeArrowheads="1"/>
            </p:cNvSpPr>
            <p:nvPr/>
          </p:nvSpPr>
          <p:spPr bwMode="auto">
            <a:xfrm>
              <a:off x="1501" y="2490"/>
              <a:ext cx="835" cy="14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$22 = $s6</a:t>
              </a:r>
            </a:p>
          </p:txBody>
        </p:sp>
        <p:sp>
          <p:nvSpPr>
            <p:cNvPr id="13325" name="Text Box 610"/>
            <p:cNvSpPr txBox="1">
              <a:spLocks noChangeArrowheads="1"/>
            </p:cNvSpPr>
            <p:nvPr/>
          </p:nvSpPr>
          <p:spPr bwMode="auto">
            <a:xfrm>
              <a:off x="1501" y="2636"/>
              <a:ext cx="835" cy="14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$23 = $s7</a:t>
              </a:r>
            </a:p>
          </p:txBody>
        </p:sp>
        <p:sp>
          <p:nvSpPr>
            <p:cNvPr id="13326" name="Text Box 611"/>
            <p:cNvSpPr txBox="1">
              <a:spLocks noChangeArrowheads="1"/>
            </p:cNvSpPr>
            <p:nvPr/>
          </p:nvSpPr>
          <p:spPr bwMode="auto">
            <a:xfrm>
              <a:off x="1501" y="2782"/>
              <a:ext cx="835" cy="14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$24 = $t8</a:t>
              </a:r>
            </a:p>
          </p:txBody>
        </p:sp>
        <p:sp>
          <p:nvSpPr>
            <p:cNvPr id="13327" name="Text Box 612"/>
            <p:cNvSpPr txBox="1">
              <a:spLocks noChangeArrowheads="1"/>
            </p:cNvSpPr>
            <p:nvPr/>
          </p:nvSpPr>
          <p:spPr bwMode="auto">
            <a:xfrm>
              <a:off x="1501" y="2928"/>
              <a:ext cx="835" cy="14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tabLst>
                  <a:tab pos="36195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tabLst>
                  <a:tab pos="3619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tabLst>
                  <a:tab pos="3619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tabLst>
                  <a:tab pos="36195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tabLst>
                  <a:tab pos="36195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36195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36195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36195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36195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$25 = $t9</a:t>
              </a:r>
            </a:p>
          </p:txBody>
        </p:sp>
        <p:sp>
          <p:nvSpPr>
            <p:cNvPr id="13328" name="Text Box 613"/>
            <p:cNvSpPr txBox="1">
              <a:spLocks noChangeArrowheads="1"/>
            </p:cNvSpPr>
            <p:nvPr/>
          </p:nvSpPr>
          <p:spPr bwMode="auto">
            <a:xfrm>
              <a:off x="1501" y="3074"/>
              <a:ext cx="835" cy="14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$26 = $k0</a:t>
              </a:r>
            </a:p>
          </p:txBody>
        </p:sp>
        <p:sp>
          <p:nvSpPr>
            <p:cNvPr id="13329" name="Text Box 614"/>
            <p:cNvSpPr txBox="1">
              <a:spLocks noChangeArrowheads="1"/>
            </p:cNvSpPr>
            <p:nvPr/>
          </p:nvSpPr>
          <p:spPr bwMode="auto">
            <a:xfrm>
              <a:off x="1501" y="3220"/>
              <a:ext cx="835" cy="14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$27 = $k1</a:t>
              </a:r>
            </a:p>
          </p:txBody>
        </p:sp>
        <p:sp>
          <p:nvSpPr>
            <p:cNvPr id="13330" name="Text Box 615"/>
            <p:cNvSpPr txBox="1">
              <a:spLocks noChangeArrowheads="1"/>
            </p:cNvSpPr>
            <p:nvPr/>
          </p:nvSpPr>
          <p:spPr bwMode="auto">
            <a:xfrm>
              <a:off x="1501" y="3366"/>
              <a:ext cx="835" cy="14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$28 = $gp</a:t>
              </a:r>
            </a:p>
          </p:txBody>
        </p:sp>
        <p:sp>
          <p:nvSpPr>
            <p:cNvPr id="13331" name="Text Box 616"/>
            <p:cNvSpPr txBox="1">
              <a:spLocks noChangeArrowheads="1"/>
            </p:cNvSpPr>
            <p:nvPr/>
          </p:nvSpPr>
          <p:spPr bwMode="auto">
            <a:xfrm>
              <a:off x="1501" y="3512"/>
              <a:ext cx="835" cy="14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$29 = $sp</a:t>
              </a:r>
            </a:p>
          </p:txBody>
        </p:sp>
        <p:sp>
          <p:nvSpPr>
            <p:cNvPr id="13332" name="Text Box 617"/>
            <p:cNvSpPr txBox="1">
              <a:spLocks noChangeArrowheads="1"/>
            </p:cNvSpPr>
            <p:nvPr/>
          </p:nvSpPr>
          <p:spPr bwMode="auto">
            <a:xfrm>
              <a:off x="1501" y="3658"/>
              <a:ext cx="835" cy="14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$30 = $fp</a:t>
              </a:r>
            </a:p>
          </p:txBody>
        </p:sp>
        <p:sp>
          <p:nvSpPr>
            <p:cNvPr id="13333" name="Text Box 618"/>
            <p:cNvSpPr txBox="1">
              <a:spLocks noChangeArrowheads="1"/>
            </p:cNvSpPr>
            <p:nvPr/>
          </p:nvSpPr>
          <p:spPr bwMode="auto">
            <a:xfrm>
              <a:off x="1501" y="3804"/>
              <a:ext cx="835" cy="14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$31 = $ra</a:t>
              </a:r>
            </a:p>
          </p:txBody>
        </p:sp>
      </p:grpSp>
      <p:sp>
        <p:nvSpPr>
          <p:cNvPr id="38" name="Text Box 4"/>
          <p:cNvSpPr txBox="1">
            <a:spLocks noChangeArrowheads="1"/>
          </p:cNvSpPr>
          <p:nvPr/>
        </p:nvSpPr>
        <p:spPr bwMode="auto">
          <a:xfrm rot="5400000">
            <a:off x="6696687" y="2119170"/>
            <a:ext cx="4576894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ea typeface="宋体" panose="02010600030101010101" pitchFamily="2" charset="-122"/>
              </a:rPr>
              <a:t>§2.5 Representing Instructions in the Computer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48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828"/>
          </a:xfrm>
        </p:spPr>
        <p:txBody>
          <a:bodyPr/>
          <a:lstStyle/>
          <a:p>
            <a:r>
              <a:rPr lang="en-US" altLang="zh-CN" sz="3600" dirty="0" smtClean="0"/>
              <a:t>Exercise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62"/>
            <a:ext cx="8229600" cy="5059301"/>
          </a:xfrm>
        </p:spPr>
        <p:txBody>
          <a:bodyPr/>
          <a:lstStyle/>
          <a:p>
            <a:r>
              <a:rPr lang="zh-CN" altLang="zh-CN" sz="2000" dirty="0">
                <a:solidFill>
                  <a:srgbClr val="000000"/>
                </a:solidFill>
                <a:cs typeface="Arial" panose="020B0604020202020204" pitchFamily="34" charset="0"/>
              </a:rPr>
              <a:t>Complete the </a:t>
            </a:r>
            <a:r>
              <a:rPr lang="zh-CN" altLang="zh-CN" sz="2000" dirty="0">
                <a:solidFill>
                  <a:srgbClr val="0000FF"/>
                </a:solidFill>
              </a:rPr>
              <a:t>lui</a:t>
            </a:r>
            <a:r>
              <a:rPr lang="zh-CN" altLang="zh-CN" sz="2000" dirty="0">
                <a:solidFill>
                  <a:srgbClr val="000000"/>
                </a:solidFill>
                <a:cs typeface="Arial" panose="020B0604020202020204" pitchFamily="34" charset="0"/>
              </a:rPr>
              <a:t> instruction so that the base register contains the address </a:t>
            </a:r>
            <a:r>
              <a:rPr lang="zh-CN" altLang="zh-CN" sz="2000" dirty="0" smtClean="0">
                <a:solidFill>
                  <a:srgbClr val="0000FF"/>
                </a:solidFill>
              </a:rPr>
              <a:t>0x00040000</a:t>
            </a:r>
            <a:r>
              <a:rPr lang="en-US" altLang="zh-CN" sz="2000" dirty="0" smtClean="0">
                <a:solidFill>
                  <a:srgbClr val="0000FF"/>
                </a:solidFill>
              </a:rPr>
              <a:t>.</a:t>
            </a:r>
            <a:r>
              <a:rPr lang="zh-CN" altLang="zh-CN" sz="2000" dirty="0" smtClean="0"/>
              <a:t> </a:t>
            </a:r>
            <a:endParaRPr lang="zh-CN" altLang="zh-CN" sz="2000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Say that memory is as </a:t>
            </a:r>
            <a:r>
              <a:rPr lang="en-U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right</a:t>
            </a:r>
            <a:r>
              <a:rPr lang="zh-CN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  <a:r>
              <a:rPr lang="zh-CN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The </a:t>
            </a:r>
            <a:r>
              <a:rPr lang="zh-CN" altLang="zh-CN" sz="2400" dirty="0">
                <a:solidFill>
                  <a:srgbClr val="0000FF"/>
                </a:solidFill>
              </a:rPr>
              <a:t>lw</a:t>
            </a:r>
            <a:r>
              <a:rPr lang="zh-CN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 instruction (below) loads the word at 0x0060500C into </a:t>
            </a:r>
            <a:r>
              <a:rPr lang="zh-CN" altLang="zh-CN" sz="2400" b="1" dirty="0">
                <a:solidFill>
                  <a:srgbClr val="008000"/>
                </a:solidFill>
              </a:rPr>
              <a:t>$12</a:t>
            </a:r>
            <a:r>
              <a:rPr lang="zh-CN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r>
              <a:rPr lang="zh-CN" altLang="zh-CN" sz="2400" dirty="0"/>
              <a:t> 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the instruction sequence so that the base register contains the address </a:t>
            </a:r>
            <a:r>
              <a:rPr lang="zh-CN" altLang="zh-CN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0x00605000 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will be used with a displacement of </a:t>
            </a:r>
            <a:r>
              <a:rPr lang="zh-CN" altLang="zh-CN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0x0C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zh-CN" sz="12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zh-CN" sz="2400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22" y="1524051"/>
            <a:ext cx="3276514" cy="9038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732" y="4528997"/>
            <a:ext cx="1781169" cy="20543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497" y="4905061"/>
            <a:ext cx="3586642" cy="12188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09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805"/>
            <a:ext cx="8229600" cy="815199"/>
          </a:xfrm>
        </p:spPr>
        <p:txBody>
          <a:bodyPr/>
          <a:lstStyle/>
          <a:p>
            <a:r>
              <a:rPr lang="en-US" altLang="zh-CN" sz="3600" dirty="0" smtClean="0"/>
              <a:t>Exercise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912" y="913004"/>
            <a:ext cx="8229600" cy="5332221"/>
          </a:xfrm>
        </p:spPr>
        <p:txBody>
          <a:bodyPr/>
          <a:lstStyle/>
          <a:p>
            <a:pPr algn="just"/>
            <a:r>
              <a:rPr lang="en-US" altLang="zh-CN" sz="1800" dirty="0"/>
              <a:t>Write the instruction that loads the word at address 0x00400060 into register $8. Assume that register $10 contains 0x00400000</a:t>
            </a:r>
            <a:r>
              <a:rPr lang="en-US" altLang="zh-CN" sz="1800" dirty="0" smtClean="0"/>
              <a:t>.</a:t>
            </a:r>
          </a:p>
          <a:p>
            <a:pPr marL="0" indent="0" algn="just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smtClean="0">
                <a:solidFill>
                  <a:srgbClr val="0000FF"/>
                </a:solidFill>
              </a:rPr>
              <a:t>Answer:  </a:t>
            </a:r>
            <a:r>
              <a:rPr lang="en-US" altLang="zh-CN" sz="1800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lw</a:t>
            </a:r>
            <a:r>
              <a:rPr lang="en-US" altLang="zh-CN" sz="18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 $8, 0x60($10)</a:t>
            </a:r>
            <a:endParaRPr lang="en-US" altLang="zh-CN" sz="2000" dirty="0" smtClean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 algn="just"/>
            <a:endParaRPr lang="en-US" altLang="zh-CN" sz="18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/>
            <a:r>
              <a:rPr lang="zh-CN" altLang="zh-CN" sz="1800" dirty="0" smtClean="0">
                <a:solidFill>
                  <a:srgbClr val="000000"/>
                </a:solidFill>
                <a:cs typeface="Arial" panose="020B0604020202020204" pitchFamily="34" charset="0"/>
              </a:rPr>
              <a:t>Look </a:t>
            </a:r>
            <a:r>
              <a:rPr lang="zh-CN" altLang="zh-CN" sz="1800" dirty="0">
                <a:solidFill>
                  <a:srgbClr val="000000"/>
                </a:solidFill>
                <a:cs typeface="Arial" panose="020B0604020202020204" pitchFamily="34" charset="0"/>
              </a:rPr>
              <a:t>at registers </a:t>
            </a:r>
            <a:r>
              <a:rPr lang="zh-CN" altLang="zh-CN" sz="1800" b="1" dirty="0">
                <a:solidFill>
                  <a:srgbClr val="008000"/>
                </a:solidFill>
              </a:rPr>
              <a:t>$12</a:t>
            </a:r>
            <a:r>
              <a:rPr lang="zh-CN" altLang="zh-CN" sz="1800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zh-CN" altLang="zh-CN" sz="1800" b="1" dirty="0">
                <a:solidFill>
                  <a:srgbClr val="008000"/>
                </a:solidFill>
              </a:rPr>
              <a:t>$13</a:t>
            </a:r>
            <a:r>
              <a:rPr lang="zh-CN" altLang="zh-CN" sz="1800" dirty="0">
                <a:solidFill>
                  <a:srgbClr val="000000"/>
                </a:solidFill>
                <a:cs typeface="Arial" panose="020B0604020202020204" pitchFamily="34" charset="0"/>
              </a:rPr>
              <a:t> and memory (at right). Write the instruction that puts the value 0x00000004 into register </a:t>
            </a:r>
            <a:r>
              <a:rPr lang="zh-CN" altLang="zh-CN" sz="1800" b="1" dirty="0">
                <a:solidFill>
                  <a:srgbClr val="008000"/>
                </a:solidFill>
              </a:rPr>
              <a:t>$</a:t>
            </a:r>
            <a:r>
              <a:rPr lang="zh-CN" altLang="zh-CN" sz="1800" b="1" dirty="0" smtClean="0">
                <a:solidFill>
                  <a:srgbClr val="008000"/>
                </a:solidFill>
              </a:rPr>
              <a:t>12</a:t>
            </a:r>
            <a:r>
              <a:rPr lang="en-US" altLang="zh-CN" sz="1800" dirty="0" smtClean="0"/>
              <a:t>.</a:t>
            </a:r>
          </a:p>
          <a:p>
            <a:pPr lvl="1" algn="just"/>
            <a:r>
              <a:rPr lang="zh-CN" altLang="zh-CN" sz="1800" dirty="0">
                <a:solidFill>
                  <a:srgbClr val="000000"/>
                </a:solidFill>
                <a:cs typeface="Arial" panose="020B0604020202020204" pitchFamily="34" charset="0"/>
              </a:rPr>
              <a:t>Register </a:t>
            </a:r>
            <a:r>
              <a:rPr lang="zh-CN" altLang="zh-CN" sz="1800" b="1" dirty="0">
                <a:solidFill>
                  <a:srgbClr val="008000"/>
                </a:solidFill>
              </a:rPr>
              <a:t>$12</a:t>
            </a:r>
            <a:r>
              <a:rPr lang="zh-CN" altLang="zh-CN" sz="1800" dirty="0">
                <a:solidFill>
                  <a:srgbClr val="000000"/>
                </a:solidFill>
                <a:cs typeface="Arial" panose="020B0604020202020204" pitchFamily="34" charset="0"/>
              </a:rPr>
              <a:t> contains </a:t>
            </a:r>
            <a:r>
              <a:rPr lang="zh-CN" altLang="zh-CN" sz="1800" dirty="0" smtClean="0">
                <a:solidFill>
                  <a:srgbClr val="0000FF"/>
                </a:solidFill>
              </a:rPr>
              <a:t>0xFFFFFFF</a:t>
            </a:r>
            <a:r>
              <a:rPr lang="en-US" altLang="zh-CN" sz="1800" dirty="0" smtClean="0">
                <a:solidFill>
                  <a:srgbClr val="0000FF"/>
                </a:solidFill>
              </a:rPr>
              <a:t>F</a:t>
            </a:r>
            <a:r>
              <a:rPr lang="zh-CN" altLang="zh-CN" sz="1800" dirty="0" smtClean="0"/>
              <a:t> </a:t>
            </a:r>
            <a:endParaRPr lang="zh-CN" altLang="zh-CN" sz="1800" dirty="0"/>
          </a:p>
          <a:p>
            <a:pPr lvl="1" algn="just"/>
            <a:r>
              <a:rPr lang="zh-CN" altLang="zh-CN" sz="1800" dirty="0">
                <a:solidFill>
                  <a:srgbClr val="000000"/>
                </a:solidFill>
                <a:cs typeface="Arial" panose="020B0604020202020204" pitchFamily="34" charset="0"/>
              </a:rPr>
              <a:t>Register </a:t>
            </a:r>
            <a:r>
              <a:rPr lang="zh-CN" altLang="zh-CN" sz="1800" b="1" dirty="0">
                <a:solidFill>
                  <a:srgbClr val="008000"/>
                </a:solidFill>
              </a:rPr>
              <a:t>$</a:t>
            </a:r>
            <a:r>
              <a:rPr lang="zh-CN" altLang="zh-CN" sz="1800" b="1" dirty="0" smtClean="0">
                <a:solidFill>
                  <a:srgbClr val="008000"/>
                </a:solidFill>
              </a:rPr>
              <a:t>1</a:t>
            </a:r>
            <a:r>
              <a:rPr lang="en-US" altLang="zh-CN" sz="1800" b="1" dirty="0" smtClean="0">
                <a:solidFill>
                  <a:srgbClr val="008000"/>
                </a:solidFill>
              </a:rPr>
              <a:t>3</a:t>
            </a:r>
            <a:r>
              <a:rPr lang="zh-CN" altLang="zh-CN" sz="1800" dirty="0">
                <a:solidFill>
                  <a:srgbClr val="000000"/>
                </a:solidFill>
                <a:cs typeface="Arial" panose="020B0604020202020204" pitchFamily="34" charset="0"/>
              </a:rPr>
              <a:t> contains </a:t>
            </a:r>
            <a:r>
              <a:rPr lang="zh-CN" altLang="zh-CN" sz="1800" dirty="0">
                <a:solidFill>
                  <a:srgbClr val="0000FF"/>
                </a:solidFill>
              </a:rPr>
              <a:t>0x</a:t>
            </a:r>
            <a:r>
              <a:rPr lang="en-US" altLang="zh-CN" sz="1800" dirty="0">
                <a:solidFill>
                  <a:srgbClr val="0000FF"/>
                </a:solidFill>
              </a:rPr>
              <a:t>00040000</a:t>
            </a:r>
          </a:p>
          <a:p>
            <a:pPr marL="400050" lvl="1" indent="0" algn="just">
              <a:buNone/>
            </a:pPr>
            <a:r>
              <a:rPr lang="en-US" altLang="zh-CN" sz="1800" dirty="0" smtClean="0">
                <a:solidFill>
                  <a:srgbClr val="0000FF"/>
                </a:solidFill>
              </a:rPr>
              <a:t>Answer: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lw</a:t>
            </a:r>
            <a:r>
              <a:rPr lang="en-US" altLang="zh-CN" sz="18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 $12, 0x10($13)</a:t>
            </a:r>
          </a:p>
          <a:p>
            <a:pPr algn="just"/>
            <a:endParaRPr lang="en-US" altLang="zh-CN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/>
            <a:r>
              <a:rPr lang="zh-CN" altLang="zh-CN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Look </a:t>
            </a:r>
            <a:r>
              <a:rPr lang="zh-CN" altLang="zh-CN" sz="2000" dirty="0">
                <a:solidFill>
                  <a:srgbClr val="000000"/>
                </a:solidFill>
                <a:cs typeface="Arial" panose="020B0604020202020204" pitchFamily="34" charset="0"/>
              </a:rPr>
              <a:t>at registers </a:t>
            </a:r>
            <a:r>
              <a:rPr lang="zh-CN" altLang="zh-CN" sz="2000" b="1" dirty="0">
                <a:solidFill>
                  <a:srgbClr val="008000"/>
                </a:solidFill>
              </a:rPr>
              <a:t>$12</a:t>
            </a:r>
            <a:r>
              <a:rPr lang="zh-CN" altLang="zh-CN" sz="2000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zh-CN" altLang="zh-CN" sz="2000" b="1" dirty="0">
                <a:solidFill>
                  <a:srgbClr val="008000"/>
                </a:solidFill>
              </a:rPr>
              <a:t>$13</a:t>
            </a:r>
            <a:r>
              <a:rPr lang="zh-CN" altLang="zh-CN" sz="2000" dirty="0">
                <a:solidFill>
                  <a:srgbClr val="000000"/>
                </a:solidFill>
                <a:cs typeface="Arial" panose="020B0604020202020204" pitchFamily="34" charset="0"/>
              </a:rPr>
              <a:t> and memory (at right). Write the instruction that puts the word 0xFFFFFFFF into memory location </a:t>
            </a:r>
            <a:r>
              <a:rPr lang="zh-CN" altLang="zh-CN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0x0004000C</a:t>
            </a:r>
            <a:r>
              <a:rPr lang="en-US" altLang="zh-CN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r>
              <a:rPr lang="zh-CN" altLang="zh-CN" sz="2600" dirty="0" smtClean="0"/>
              <a:t> </a:t>
            </a:r>
            <a:endParaRPr lang="en-US" altLang="zh-CN" sz="2600" dirty="0" smtClean="0"/>
          </a:p>
          <a:p>
            <a:pPr lvl="1" algn="just"/>
            <a:r>
              <a:rPr lang="zh-CN" altLang="zh-CN" sz="1800" dirty="0">
                <a:solidFill>
                  <a:srgbClr val="000000"/>
                </a:solidFill>
                <a:cs typeface="Arial" panose="020B0604020202020204" pitchFamily="34" charset="0"/>
              </a:rPr>
              <a:t>Register </a:t>
            </a:r>
            <a:r>
              <a:rPr lang="zh-CN" altLang="zh-CN" sz="1800" b="1" dirty="0">
                <a:solidFill>
                  <a:srgbClr val="008000"/>
                </a:solidFill>
              </a:rPr>
              <a:t>$12</a:t>
            </a:r>
            <a:r>
              <a:rPr lang="zh-CN" altLang="zh-CN" sz="1800" dirty="0">
                <a:solidFill>
                  <a:srgbClr val="000000"/>
                </a:solidFill>
                <a:cs typeface="Arial" panose="020B0604020202020204" pitchFamily="34" charset="0"/>
              </a:rPr>
              <a:t> contains </a:t>
            </a:r>
            <a:r>
              <a:rPr lang="zh-CN" altLang="zh-CN" sz="1800" dirty="0">
                <a:solidFill>
                  <a:srgbClr val="0000FF"/>
                </a:solidFill>
              </a:rPr>
              <a:t>0xFFFFFFF</a:t>
            </a:r>
            <a:r>
              <a:rPr lang="en-US" altLang="zh-CN" sz="1800" dirty="0">
                <a:solidFill>
                  <a:srgbClr val="0000FF"/>
                </a:solidFill>
              </a:rPr>
              <a:t>F</a:t>
            </a:r>
            <a:r>
              <a:rPr lang="zh-CN" altLang="zh-CN" sz="1800" dirty="0"/>
              <a:t> </a:t>
            </a:r>
          </a:p>
          <a:p>
            <a:pPr lvl="1" algn="just"/>
            <a:r>
              <a:rPr lang="zh-CN" altLang="zh-CN" sz="1800" dirty="0">
                <a:solidFill>
                  <a:srgbClr val="000000"/>
                </a:solidFill>
                <a:cs typeface="Arial" panose="020B0604020202020204" pitchFamily="34" charset="0"/>
              </a:rPr>
              <a:t>Register </a:t>
            </a:r>
            <a:r>
              <a:rPr lang="zh-CN" altLang="zh-CN" sz="1800" b="1" dirty="0">
                <a:solidFill>
                  <a:srgbClr val="008000"/>
                </a:solidFill>
              </a:rPr>
              <a:t>$1</a:t>
            </a:r>
            <a:r>
              <a:rPr lang="en-US" altLang="zh-CN" sz="1800" b="1" dirty="0">
                <a:solidFill>
                  <a:srgbClr val="008000"/>
                </a:solidFill>
              </a:rPr>
              <a:t>3</a:t>
            </a:r>
            <a:r>
              <a:rPr lang="zh-CN" altLang="zh-CN" sz="1800" dirty="0">
                <a:solidFill>
                  <a:srgbClr val="000000"/>
                </a:solidFill>
                <a:cs typeface="Arial" panose="020B0604020202020204" pitchFamily="34" charset="0"/>
              </a:rPr>
              <a:t> contains </a:t>
            </a:r>
            <a:r>
              <a:rPr lang="zh-CN" altLang="zh-CN" sz="1800" dirty="0">
                <a:solidFill>
                  <a:srgbClr val="0000FF"/>
                </a:solidFill>
              </a:rPr>
              <a:t>0x</a:t>
            </a:r>
            <a:r>
              <a:rPr lang="en-US" altLang="zh-CN" sz="1800" dirty="0" smtClean="0">
                <a:solidFill>
                  <a:srgbClr val="0000FF"/>
                </a:solidFill>
              </a:rPr>
              <a:t>00040014</a:t>
            </a:r>
          </a:p>
          <a:p>
            <a:pPr marL="457200" lvl="1" indent="0" algn="just">
              <a:buNone/>
            </a:pPr>
            <a:r>
              <a:rPr lang="en-US" altLang="zh-CN" sz="1800" dirty="0" smtClean="0">
                <a:solidFill>
                  <a:srgbClr val="0000FF"/>
                </a:solidFill>
              </a:rPr>
              <a:t>Answer: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sw</a:t>
            </a:r>
            <a:r>
              <a:rPr lang="en-US" altLang="zh-CN" sz="1800" dirty="0" smtClean="0">
                <a:solidFill>
                  <a:srgbClr val="0000FF"/>
                </a:solidFill>
              </a:rPr>
              <a:t> $12, -8($13)  or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sw</a:t>
            </a:r>
            <a:r>
              <a:rPr lang="en-US" altLang="zh-CN" sz="1800" dirty="0" smtClean="0">
                <a:solidFill>
                  <a:srgbClr val="0000FF"/>
                </a:solidFill>
              </a:rPr>
              <a:t> $12, 0xFFF8($13)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algn="just"/>
            <a:endParaRPr lang="zh-CN" altLang="zh-CN" sz="2600" dirty="0"/>
          </a:p>
          <a:p>
            <a:pPr marL="400050" lvl="1" indent="0" algn="just">
              <a:buNone/>
            </a:pPr>
            <a:endParaRPr lang="zh-CN" altLang="zh-CN" sz="1800" b="1" dirty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zh-CN" altLang="en-US" sz="2000" b="1" dirty="0">
              <a:solidFill>
                <a:srgbClr val="0000FF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30" y="4920569"/>
            <a:ext cx="1760982" cy="19245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834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33"/>
          <p:cNvGrpSpPr>
            <a:grpSpLocks/>
          </p:cNvGrpSpPr>
          <p:nvPr/>
        </p:nvGrpSpPr>
        <p:grpSpPr bwMode="auto">
          <a:xfrm>
            <a:off x="1435100" y="4257675"/>
            <a:ext cx="6259513" cy="1936750"/>
            <a:chOff x="904" y="2682"/>
            <a:chExt cx="3943" cy="1220"/>
          </a:xfrm>
        </p:grpSpPr>
        <p:sp>
          <p:nvSpPr>
            <p:cNvPr id="57349" name="Rectangle 3"/>
            <p:cNvSpPr>
              <a:spLocks noChangeArrowheads="1"/>
            </p:cNvSpPr>
            <p:nvPr/>
          </p:nvSpPr>
          <p:spPr bwMode="auto">
            <a:xfrm>
              <a:off x="3872" y="3182"/>
              <a:ext cx="975" cy="240"/>
            </a:xfrm>
            <a:prstGeom prst="rect">
              <a:avLst/>
            </a:prstGeom>
            <a:solidFill>
              <a:srgbClr val="A0BBF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57350" name="Rectangle 4"/>
            <p:cNvSpPr>
              <a:spLocks noChangeArrowheads="1"/>
            </p:cNvSpPr>
            <p:nvPr/>
          </p:nvSpPr>
          <p:spPr bwMode="auto">
            <a:xfrm>
              <a:off x="3872" y="2942"/>
              <a:ext cx="975" cy="240"/>
            </a:xfrm>
            <a:prstGeom prst="rect">
              <a:avLst/>
            </a:prstGeom>
            <a:solidFill>
              <a:srgbClr val="BACDF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57351" name="Rectangle 5"/>
            <p:cNvSpPr>
              <a:spLocks noChangeArrowheads="1"/>
            </p:cNvSpPr>
            <p:nvPr/>
          </p:nvSpPr>
          <p:spPr bwMode="auto">
            <a:xfrm>
              <a:off x="948" y="3182"/>
              <a:ext cx="2924" cy="24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57352" name="Rectangle 6"/>
            <p:cNvSpPr>
              <a:spLocks noChangeArrowheads="1"/>
            </p:cNvSpPr>
            <p:nvPr/>
          </p:nvSpPr>
          <p:spPr bwMode="auto">
            <a:xfrm>
              <a:off x="948" y="2942"/>
              <a:ext cx="292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57353" name="Text Box 7"/>
            <p:cNvSpPr txBox="1">
              <a:spLocks noChangeArrowheads="1"/>
            </p:cNvSpPr>
            <p:nvPr/>
          </p:nvSpPr>
          <p:spPr bwMode="auto">
            <a:xfrm>
              <a:off x="904" y="3182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7354" name="Text Box 8"/>
            <p:cNvSpPr txBox="1">
              <a:spLocks noChangeArrowheads="1"/>
            </p:cNvSpPr>
            <p:nvPr/>
          </p:nvSpPr>
          <p:spPr bwMode="auto">
            <a:xfrm>
              <a:off x="3695" y="3182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7355" name="Text Box 9"/>
            <p:cNvSpPr txBox="1">
              <a:spLocks noChangeArrowheads="1"/>
            </p:cNvSpPr>
            <p:nvPr/>
          </p:nvSpPr>
          <p:spPr bwMode="auto">
            <a:xfrm>
              <a:off x="904" y="2951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57356" name="Text Box 10"/>
            <p:cNvSpPr txBox="1">
              <a:spLocks noChangeArrowheads="1"/>
            </p:cNvSpPr>
            <p:nvPr/>
          </p:nvSpPr>
          <p:spPr bwMode="auto">
            <a:xfrm>
              <a:off x="3695" y="2942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57357" name="Text Box 11"/>
            <p:cNvSpPr txBox="1">
              <a:spLocks noChangeArrowheads="1"/>
            </p:cNvSpPr>
            <p:nvPr/>
          </p:nvSpPr>
          <p:spPr bwMode="auto">
            <a:xfrm>
              <a:off x="3828" y="2942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57358" name="Rectangle 12"/>
            <p:cNvSpPr>
              <a:spLocks noChangeArrowheads="1"/>
            </p:cNvSpPr>
            <p:nvPr/>
          </p:nvSpPr>
          <p:spPr bwMode="auto">
            <a:xfrm>
              <a:off x="2898" y="3662"/>
              <a:ext cx="1949" cy="240"/>
            </a:xfrm>
            <a:prstGeom prst="rect">
              <a:avLst/>
            </a:prstGeom>
            <a:solidFill>
              <a:srgbClr val="79FF7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57359" name="Rectangle 13"/>
            <p:cNvSpPr>
              <a:spLocks noChangeArrowheads="1"/>
            </p:cNvSpPr>
            <p:nvPr/>
          </p:nvSpPr>
          <p:spPr bwMode="auto">
            <a:xfrm>
              <a:off x="948" y="3662"/>
              <a:ext cx="1950" cy="24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57360" name="Rectangle 14"/>
            <p:cNvSpPr>
              <a:spLocks noChangeArrowheads="1"/>
            </p:cNvSpPr>
            <p:nvPr/>
          </p:nvSpPr>
          <p:spPr bwMode="auto">
            <a:xfrm>
              <a:off x="2898" y="3422"/>
              <a:ext cx="1949" cy="240"/>
            </a:xfrm>
            <a:prstGeom prst="rect">
              <a:avLst/>
            </a:prstGeom>
            <a:solidFill>
              <a:srgbClr val="AFF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57361" name="Rectangle 15"/>
            <p:cNvSpPr>
              <a:spLocks noChangeArrowheads="1"/>
            </p:cNvSpPr>
            <p:nvPr/>
          </p:nvSpPr>
          <p:spPr bwMode="auto">
            <a:xfrm>
              <a:off x="948" y="3422"/>
              <a:ext cx="195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57362" name="Text Box 16"/>
            <p:cNvSpPr txBox="1">
              <a:spLocks noChangeArrowheads="1"/>
            </p:cNvSpPr>
            <p:nvPr/>
          </p:nvSpPr>
          <p:spPr bwMode="auto">
            <a:xfrm>
              <a:off x="904" y="3431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57363" name="Text Box 17"/>
            <p:cNvSpPr txBox="1">
              <a:spLocks noChangeArrowheads="1"/>
            </p:cNvSpPr>
            <p:nvPr/>
          </p:nvSpPr>
          <p:spPr bwMode="auto">
            <a:xfrm>
              <a:off x="2853" y="3431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57364" name="Text Box 18"/>
            <p:cNvSpPr txBox="1">
              <a:spLocks noChangeArrowheads="1"/>
            </p:cNvSpPr>
            <p:nvPr/>
          </p:nvSpPr>
          <p:spPr bwMode="auto">
            <a:xfrm>
              <a:off x="904" y="3671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7365" name="Text Box 19"/>
            <p:cNvSpPr txBox="1">
              <a:spLocks noChangeArrowheads="1"/>
            </p:cNvSpPr>
            <p:nvPr/>
          </p:nvSpPr>
          <p:spPr bwMode="auto">
            <a:xfrm>
              <a:off x="2720" y="3671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7366" name="Text Box 20"/>
            <p:cNvSpPr txBox="1">
              <a:spLocks noChangeArrowheads="1"/>
            </p:cNvSpPr>
            <p:nvPr/>
          </p:nvSpPr>
          <p:spPr bwMode="auto">
            <a:xfrm>
              <a:off x="2720" y="3431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57367" name="Text Box 21"/>
            <p:cNvSpPr txBox="1">
              <a:spLocks noChangeArrowheads="1"/>
            </p:cNvSpPr>
            <p:nvPr/>
          </p:nvSpPr>
          <p:spPr bwMode="auto">
            <a:xfrm>
              <a:off x="3872" y="3182"/>
              <a:ext cx="9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bu</a:t>
              </a:r>
            </a:p>
          </p:txBody>
        </p:sp>
        <p:sp>
          <p:nvSpPr>
            <p:cNvPr id="57368" name="Text Box 22"/>
            <p:cNvSpPr txBox="1">
              <a:spLocks noChangeArrowheads="1"/>
            </p:cNvSpPr>
            <p:nvPr/>
          </p:nvSpPr>
          <p:spPr bwMode="auto">
            <a:xfrm>
              <a:off x="3872" y="2951"/>
              <a:ext cx="9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7369" name="Text Box 23"/>
            <p:cNvSpPr txBox="1">
              <a:spLocks noChangeArrowheads="1"/>
            </p:cNvSpPr>
            <p:nvPr/>
          </p:nvSpPr>
          <p:spPr bwMode="auto">
            <a:xfrm>
              <a:off x="2898" y="3431"/>
              <a:ext cx="19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57370" name="Text Box 24"/>
            <p:cNvSpPr txBox="1">
              <a:spLocks noChangeArrowheads="1"/>
            </p:cNvSpPr>
            <p:nvPr/>
          </p:nvSpPr>
          <p:spPr bwMode="auto">
            <a:xfrm>
              <a:off x="2898" y="3671"/>
              <a:ext cx="19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hu</a:t>
              </a:r>
            </a:p>
          </p:txBody>
        </p:sp>
        <p:sp>
          <p:nvSpPr>
            <p:cNvPr id="57371" name="Text Box 25"/>
            <p:cNvSpPr txBox="1">
              <a:spLocks noChangeArrowheads="1"/>
            </p:cNvSpPr>
            <p:nvPr/>
          </p:nvSpPr>
          <p:spPr bwMode="auto">
            <a:xfrm>
              <a:off x="1170" y="2951"/>
              <a:ext cx="9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sign – extend</a:t>
              </a:r>
            </a:p>
          </p:txBody>
        </p:sp>
        <p:sp>
          <p:nvSpPr>
            <p:cNvPr id="57372" name="Text Box 26"/>
            <p:cNvSpPr txBox="1">
              <a:spLocks noChangeArrowheads="1"/>
            </p:cNvSpPr>
            <p:nvPr/>
          </p:nvSpPr>
          <p:spPr bwMode="auto">
            <a:xfrm>
              <a:off x="1170" y="3182"/>
              <a:ext cx="12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zero – extend</a:t>
              </a:r>
            </a:p>
          </p:txBody>
        </p:sp>
        <p:sp>
          <p:nvSpPr>
            <p:cNvPr id="57373" name="Text Box 27"/>
            <p:cNvSpPr txBox="1">
              <a:spLocks noChangeArrowheads="1"/>
            </p:cNvSpPr>
            <p:nvPr/>
          </p:nvSpPr>
          <p:spPr bwMode="auto">
            <a:xfrm>
              <a:off x="1170" y="3431"/>
              <a:ext cx="9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sign – extend</a:t>
              </a:r>
            </a:p>
          </p:txBody>
        </p:sp>
        <p:sp>
          <p:nvSpPr>
            <p:cNvPr id="57374" name="Text Box 28"/>
            <p:cNvSpPr txBox="1">
              <a:spLocks noChangeArrowheads="1"/>
            </p:cNvSpPr>
            <p:nvPr/>
          </p:nvSpPr>
          <p:spPr bwMode="auto">
            <a:xfrm>
              <a:off x="1170" y="3662"/>
              <a:ext cx="11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zero – extend</a:t>
              </a:r>
            </a:p>
          </p:txBody>
        </p:sp>
        <p:sp>
          <p:nvSpPr>
            <p:cNvPr id="57375" name="Line 29"/>
            <p:cNvSpPr>
              <a:spLocks noChangeShapeType="1"/>
            </p:cNvSpPr>
            <p:nvPr/>
          </p:nvSpPr>
          <p:spPr bwMode="auto">
            <a:xfrm>
              <a:off x="948" y="2817"/>
              <a:ext cx="38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6" name="Text Box 30"/>
            <p:cNvSpPr txBox="1">
              <a:spLocks noChangeArrowheads="1"/>
            </p:cNvSpPr>
            <p:nvPr/>
          </p:nvSpPr>
          <p:spPr bwMode="auto">
            <a:xfrm>
              <a:off x="2336" y="2682"/>
              <a:ext cx="1161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32-bit Register</a:t>
              </a:r>
            </a:p>
          </p:txBody>
        </p:sp>
      </p:grpSp>
      <p:sp>
        <p:nvSpPr>
          <p:cNvPr id="57347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3289300"/>
          </a:xfrm>
        </p:spPr>
        <p:txBody>
          <a:bodyPr/>
          <a:lstStyle/>
          <a:p>
            <a:pPr marL="349250" indent="-349250" eaLnBrk="1" hangingPunct="1">
              <a:spcBef>
                <a:spcPct val="30000"/>
              </a:spcBef>
              <a:tabLst>
                <a:tab pos="25146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The MIPS processor supports the following data formats:</a:t>
            </a:r>
          </a:p>
          <a:p>
            <a:pPr marL="739775" lvl="1" indent="-276225" eaLnBrk="1" hangingPunct="1">
              <a:spcBef>
                <a:spcPct val="30000"/>
              </a:spcBef>
              <a:tabLst>
                <a:tab pos="251460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Byte = 8 bits,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Halfword</a:t>
            </a:r>
            <a:r>
              <a:rPr lang="en-US" altLang="zh-CN" sz="2000" dirty="0" smtClean="0">
                <a:ea typeface="宋体" panose="02010600030101010101" pitchFamily="2" charset="-122"/>
              </a:rPr>
              <a:t> = 16 bits, Word = 32 bits</a:t>
            </a:r>
          </a:p>
          <a:p>
            <a:pPr marL="349250" indent="-349250" eaLnBrk="1" hangingPunct="1">
              <a:spcBef>
                <a:spcPct val="30000"/>
              </a:spcBef>
              <a:tabLst>
                <a:tab pos="25146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Load &amp; store instructions for bytes and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halfwords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739775" lvl="1" indent="-276225" eaLnBrk="1" hangingPunct="1">
              <a:spcBef>
                <a:spcPct val="30000"/>
              </a:spcBef>
              <a:tabLst>
                <a:tab pos="2514600" algn="l"/>
              </a:tabLst>
            </a:pPr>
            <a:r>
              <a:rPr lang="en-US" altLang="zh-CN" sz="2000" dirty="0" err="1" smtClean="0">
                <a:solidFill>
                  <a:srgbClr val="000099"/>
                </a:solidFill>
                <a:ea typeface="宋体" panose="02010600030101010101" pitchFamily="2" charset="-122"/>
              </a:rPr>
              <a:t>lb</a:t>
            </a:r>
            <a:r>
              <a:rPr lang="en-US" altLang="zh-CN" sz="2000" dirty="0" smtClean="0">
                <a:solidFill>
                  <a:srgbClr val="000099"/>
                </a:solidFill>
                <a:ea typeface="宋体" panose="02010600030101010101" pitchFamily="2" charset="-122"/>
              </a:rPr>
              <a:t> = load byte,	</a:t>
            </a:r>
            <a:r>
              <a:rPr lang="en-US" altLang="zh-CN" sz="2000" dirty="0" err="1" smtClean="0">
                <a:solidFill>
                  <a:srgbClr val="000099"/>
                </a:solidFill>
                <a:ea typeface="宋体" panose="02010600030101010101" pitchFamily="2" charset="-122"/>
              </a:rPr>
              <a:t>lbu</a:t>
            </a:r>
            <a:r>
              <a:rPr lang="en-US" altLang="zh-CN" sz="2000" dirty="0" smtClean="0">
                <a:solidFill>
                  <a:srgbClr val="000099"/>
                </a:solidFill>
                <a:ea typeface="宋体" panose="02010600030101010101" pitchFamily="2" charset="-122"/>
              </a:rPr>
              <a:t> = load byte unsigned,	</a:t>
            </a:r>
            <a:r>
              <a:rPr lang="en-US" altLang="zh-CN" sz="2000" dirty="0" err="1" smtClean="0">
                <a:solidFill>
                  <a:srgbClr val="000099"/>
                </a:solidFill>
                <a:ea typeface="宋体" panose="02010600030101010101" pitchFamily="2" charset="-122"/>
              </a:rPr>
              <a:t>sb</a:t>
            </a:r>
            <a:r>
              <a:rPr lang="en-US" altLang="zh-CN" sz="2000" dirty="0" smtClean="0">
                <a:solidFill>
                  <a:srgbClr val="000099"/>
                </a:solidFill>
                <a:ea typeface="宋体" panose="02010600030101010101" pitchFamily="2" charset="-122"/>
              </a:rPr>
              <a:t> = store byte</a:t>
            </a:r>
          </a:p>
          <a:p>
            <a:pPr marL="739775" lvl="1" indent="-276225" eaLnBrk="1" hangingPunct="1">
              <a:spcBef>
                <a:spcPct val="30000"/>
              </a:spcBef>
              <a:tabLst>
                <a:tab pos="2514600" algn="l"/>
              </a:tabLst>
            </a:pPr>
            <a:r>
              <a:rPr lang="en-US" altLang="zh-CN" sz="2000" dirty="0" err="1" smtClean="0">
                <a:solidFill>
                  <a:srgbClr val="000099"/>
                </a:solidFill>
                <a:ea typeface="宋体" panose="02010600030101010101" pitchFamily="2" charset="-122"/>
              </a:rPr>
              <a:t>lh</a:t>
            </a:r>
            <a:r>
              <a:rPr lang="en-US" altLang="zh-CN" sz="2000" dirty="0" smtClean="0">
                <a:solidFill>
                  <a:srgbClr val="000099"/>
                </a:solidFill>
                <a:ea typeface="宋体" panose="02010600030101010101" pitchFamily="2" charset="-122"/>
              </a:rPr>
              <a:t> = load half,	</a:t>
            </a:r>
            <a:r>
              <a:rPr lang="en-US" altLang="zh-CN" sz="2000" dirty="0" err="1" smtClean="0">
                <a:solidFill>
                  <a:srgbClr val="000099"/>
                </a:solidFill>
                <a:ea typeface="宋体" panose="02010600030101010101" pitchFamily="2" charset="-122"/>
              </a:rPr>
              <a:t>lhu</a:t>
            </a:r>
            <a:r>
              <a:rPr lang="en-US" altLang="zh-CN" sz="2000" dirty="0" smtClean="0">
                <a:solidFill>
                  <a:srgbClr val="000099"/>
                </a:solidFill>
                <a:ea typeface="宋体" panose="02010600030101010101" pitchFamily="2" charset="-122"/>
              </a:rPr>
              <a:t> = load half unsigned,	</a:t>
            </a:r>
            <a:r>
              <a:rPr lang="en-US" altLang="zh-CN" sz="2000" dirty="0" err="1" smtClean="0">
                <a:solidFill>
                  <a:srgbClr val="000099"/>
                </a:solidFill>
                <a:ea typeface="宋体" panose="02010600030101010101" pitchFamily="2" charset="-122"/>
              </a:rPr>
              <a:t>sh</a:t>
            </a:r>
            <a:r>
              <a:rPr lang="en-US" altLang="zh-CN" sz="2000" dirty="0" smtClean="0">
                <a:solidFill>
                  <a:srgbClr val="000099"/>
                </a:solidFill>
                <a:ea typeface="宋体" panose="02010600030101010101" pitchFamily="2" charset="-122"/>
              </a:rPr>
              <a:t> = store </a:t>
            </a:r>
            <a:r>
              <a:rPr lang="en-US" altLang="zh-CN" sz="2000" dirty="0" err="1" smtClean="0">
                <a:solidFill>
                  <a:srgbClr val="000099"/>
                </a:solidFill>
                <a:ea typeface="宋体" panose="02010600030101010101" pitchFamily="2" charset="-122"/>
              </a:rPr>
              <a:t>halfword</a:t>
            </a:r>
            <a:endParaRPr lang="en-US" altLang="zh-CN" sz="2000" dirty="0" smtClean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marL="349250" indent="-349250" eaLnBrk="1" hangingPunct="1">
              <a:spcBef>
                <a:spcPct val="30000"/>
              </a:spcBef>
              <a:tabLst>
                <a:tab pos="25146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Load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expands</a:t>
            </a:r>
            <a:r>
              <a:rPr lang="en-US" altLang="zh-CN" sz="2400" dirty="0" smtClean="0">
                <a:ea typeface="宋体" panose="02010600030101010101" pitchFamily="2" charset="-122"/>
              </a:rPr>
              <a:t> a memory data to fit into a 32-bit register</a:t>
            </a:r>
          </a:p>
          <a:p>
            <a:pPr marL="349250" indent="-349250" eaLnBrk="1" hangingPunct="1">
              <a:spcBef>
                <a:spcPct val="30000"/>
              </a:spcBef>
              <a:tabLst>
                <a:tab pos="25146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Store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reduces</a:t>
            </a:r>
            <a:r>
              <a:rPr lang="en-US" altLang="zh-CN" sz="2400" dirty="0" smtClean="0">
                <a:ea typeface="宋体" panose="02010600030101010101" pitchFamily="2" charset="-122"/>
              </a:rPr>
              <a:t> a 32-bit register to fit in memory</a:t>
            </a:r>
          </a:p>
        </p:txBody>
      </p:sp>
      <p:sp>
        <p:nvSpPr>
          <p:cNvPr id="57348" name="Rectangle 32"/>
          <p:cNvSpPr>
            <a:spLocks noGrp="1" noChangeArrowheads="1"/>
          </p:cNvSpPr>
          <p:nvPr>
            <p:ph type="title"/>
          </p:nvPr>
        </p:nvSpPr>
        <p:spPr>
          <a:xfrm>
            <a:off x="203200" y="9048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Load and Store Byte and </a:t>
            </a:r>
            <a:r>
              <a:rPr lang="en-US" altLang="zh-CN" sz="4000" dirty="0" err="1" smtClean="0">
                <a:ea typeface="宋体" panose="02010600030101010101" pitchFamily="2" charset="-122"/>
              </a:rPr>
              <a:t>Halfword</a:t>
            </a:r>
            <a:endParaRPr lang="en-US" altLang="zh-CN" sz="4000" dirty="0" smtClean="0"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83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Load and Store Instructions</a:t>
            </a:r>
          </a:p>
        </p:txBody>
      </p:sp>
      <p:graphicFrame>
        <p:nvGraphicFramePr>
          <p:cNvPr id="505859" name="Group 3"/>
          <p:cNvGraphicFramePr>
            <a:graphicFrameLocks noGrp="1"/>
          </p:cNvGraphicFramePr>
          <p:nvPr>
            <p:ph idx="1"/>
          </p:nvPr>
        </p:nvGraphicFramePr>
        <p:xfrm>
          <a:off x="482600" y="1123950"/>
          <a:ext cx="8178800" cy="2765429"/>
        </p:xfrm>
        <a:graphic>
          <a:graphicData uri="http://schemas.openxmlformats.org/drawingml/2006/table">
            <a:tbl>
              <a:tblPr/>
              <a:tblGrid>
                <a:gridCol w="1900238"/>
                <a:gridCol w="2246312"/>
                <a:gridCol w="749300"/>
                <a:gridCol w="690563"/>
                <a:gridCol w="692150"/>
                <a:gridCol w="1900237"/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Instruction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I-Type Format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lb	rt, 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(rs)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MEM[rs+imm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]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0x20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lh	rt, 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(rs)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MEM[rs+imm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0x21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lw	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 imm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MEM[rs+imm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0x23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lbu	rt, 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(rs)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MEM[rs+imm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0x24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lhu	rt, 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(rs)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MEM[rs+imm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0x25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sb	rt, 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(rs)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MEM[rs+imm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] = rt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0x28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sh	rt, 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(rs)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MEM[rs+imm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] = rt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0x29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sw	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 imm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MEM[rs+imm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] = rt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0x2b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42" name="Rectangle 74"/>
          <p:cNvSpPr>
            <a:spLocks noChangeArrowheads="1"/>
          </p:cNvSpPr>
          <p:nvPr/>
        </p:nvSpPr>
        <p:spPr bwMode="auto">
          <a:xfrm>
            <a:off x="703263" y="5303838"/>
            <a:ext cx="76676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58443" name="Rectangle 75"/>
          <p:cNvSpPr>
            <a:spLocks noChangeArrowheads="1"/>
          </p:cNvSpPr>
          <p:nvPr/>
        </p:nvSpPr>
        <p:spPr bwMode="auto">
          <a:xfrm>
            <a:off x="539750" y="4005263"/>
            <a:ext cx="8121650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92075" bIns="46038"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Base or Displacement Addressing</a:t>
            </a:r>
            <a:r>
              <a:rPr lang="en-US" altLang="zh-CN">
                <a:ea typeface="宋体" panose="02010600030101010101" pitchFamily="2" charset="-122"/>
              </a:rPr>
              <a:t> is used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Memory Address = Rs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base</a:t>
            </a:r>
            <a:r>
              <a:rPr lang="en-US" altLang="zh-CN">
                <a:ea typeface="宋体" panose="02010600030101010101" pitchFamily="2" charset="-122"/>
              </a:rPr>
              <a:t>) + Immediate</a:t>
            </a:r>
            <a:r>
              <a:rPr lang="en-US" altLang="zh-CN" baseline="30000">
                <a:ea typeface="宋体" panose="02010600030101010101" pitchFamily="2" charset="-122"/>
              </a:rPr>
              <a:t>16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Two variations on base addressing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If Rs = $zero = 0 then	Address = Immediate</a:t>
            </a:r>
            <a:r>
              <a:rPr lang="en-US" altLang="zh-CN" baseline="30000">
                <a:ea typeface="宋体" panose="02010600030101010101" pitchFamily="2" charset="-122"/>
              </a:rPr>
              <a:t>16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absolute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 baseline="300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If Immediate</a:t>
            </a:r>
            <a:r>
              <a:rPr lang="en-US" altLang="zh-CN" baseline="30000">
                <a:ea typeface="宋体" panose="02010600030101010101" pitchFamily="2" charset="-122"/>
              </a:rPr>
              <a:t>16</a:t>
            </a:r>
            <a:r>
              <a:rPr lang="en-US" altLang="zh-CN">
                <a:ea typeface="宋体" panose="02010600030101010101" pitchFamily="2" charset="-122"/>
              </a:rPr>
              <a:t> = 0 then	Address = Rs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register indirect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13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74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I-Type Format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1066892" y="1152743"/>
            <a:ext cx="6753225" cy="457200"/>
            <a:chOff x="1104" y="3283"/>
            <a:chExt cx="4608" cy="288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1104" y="3283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Op</a:t>
              </a:r>
              <a:r>
                <a:rPr lang="en-US" altLang="zh-CN" sz="1600" baseline="30000" dirty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1968" y="3283"/>
              <a:ext cx="720" cy="288"/>
            </a:xfrm>
            <a:prstGeom prst="rect">
              <a:avLst/>
            </a:prstGeom>
            <a:solidFill>
              <a:srgbClr val="F7A7E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Rs</a:t>
              </a:r>
              <a:r>
                <a:rPr lang="en-US" altLang="zh-CN" sz="1600" baseline="300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2688" y="3283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Rt</a:t>
              </a:r>
              <a:r>
                <a:rPr lang="en-US" altLang="zh-CN" sz="1600" baseline="300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3408" y="3283"/>
              <a:ext cx="230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immediate</a:t>
              </a:r>
              <a:r>
                <a:rPr lang="en-US" altLang="zh-CN" sz="1600" baseline="30000">
                  <a:ea typeface="宋体" panose="02010600030101010101" pitchFamily="2" charset="-122"/>
                </a:rPr>
                <a:t>16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34</a:t>
            </a:fld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935233"/>
              </p:ext>
            </p:extLst>
          </p:nvPr>
        </p:nvGraphicFramePr>
        <p:xfrm>
          <a:off x="228714" y="1905040"/>
          <a:ext cx="8686572" cy="4584707"/>
        </p:xfrm>
        <a:graphic>
          <a:graphicData uri="http://schemas.openxmlformats.org/drawingml/2006/table">
            <a:tbl>
              <a:tblPr/>
              <a:tblGrid>
                <a:gridCol w="2018212"/>
                <a:gridCol w="2248876"/>
                <a:gridCol w="914376"/>
                <a:gridCol w="940922"/>
                <a:gridCol w="1040226"/>
                <a:gridCol w="1523960"/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Instruction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I-Type Format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addi	$s1, $s2, 10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+ 10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0x8</a:t>
                      </a: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10</a:t>
                      </a: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addiu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	$s1, $s2, 10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+ 10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0x9</a:t>
                      </a: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10</a:t>
                      </a: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andi	$s1, $s2, 10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&amp; 10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0xc</a:t>
                      </a: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$s1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10</a:t>
                      </a: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ori	$s1, $s2, 10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| 10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0xd</a:t>
                      </a: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 = $s2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$s1</a:t>
                      </a: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10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xori	$s1, $s2, 10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$s2 ^ 10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0xe</a:t>
                      </a: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$s2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$s1</a:t>
                      </a: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10</a:t>
                      </a: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lui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	$s1, 10</a:t>
                      </a:r>
                      <a:endParaRPr kumimoji="0" lang="en-US" altLang="zh-CN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$s1 = 10 &lt;&lt; 16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 = 0xf</a:t>
                      </a: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$s1</a:t>
                      </a:r>
                    </a:p>
                  </a:txBody>
                  <a:tcPr marL="54000" marR="54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10</a:t>
                      </a:r>
                    </a:p>
                  </a:txBody>
                  <a:tcPr marT="9137" marB="91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lb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 imm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en-US" altLang="zh-CN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MEM[rs+imm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]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0x20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lh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 imm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MEM[rs+imm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0x21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lw	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 imm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MEM[rs+imm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0x23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lbu	rt, 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(rs)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MEM[rs+imm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0x24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lhu	rt, 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(rs)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 = MEM[rs+imm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0x25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sb	rt, 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(rs)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MEM[rs+imm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] = rt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0x28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sh	rt, 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(rs)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MEM[rs+imm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] = rt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0x29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sw	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 imm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MEM[rs+imm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] = rt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0x2b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056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3442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Next . . .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255" y="1060450"/>
            <a:ext cx="8178800" cy="5184775"/>
          </a:xfrm>
        </p:spPr>
        <p:txBody>
          <a:bodyPr/>
          <a:lstStyle/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Instruction Set Architecture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Overview of the MIPS Architecture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R-Type Arithmetic, Logical, and Shift Instructions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I-Type Format and Immediate Constants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I-Type Load and Store </a:t>
            </a:r>
            <a:r>
              <a:rPr lang="en-US" altLang="zh-CN" sz="2400" dirty="0" smtClean="0">
                <a:solidFill>
                  <a:schemeClr val="tx2"/>
                </a:solidFill>
                <a:ea typeface="宋体" panose="02010600030101010101" pitchFamily="2" charset="-122"/>
              </a:rPr>
              <a:t>Instructions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J-Type Unconditional Jump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I-Type Condition Branch Instructions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solidFill>
                  <a:schemeClr val="tx2"/>
                </a:solidFill>
                <a:ea typeface="宋体" panose="02010600030101010101" pitchFamily="2" charset="-122"/>
              </a:rPr>
              <a:t>Translating If Statements and Boolean Expressions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solidFill>
                  <a:schemeClr val="tx2"/>
                </a:solidFill>
                <a:ea typeface="宋体" panose="02010600030101010101" pitchFamily="2" charset="-122"/>
              </a:rPr>
              <a:t>Translating Loops and Traversing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40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5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Jump and Branch Instructions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j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unconditional jump to instruction labeled L1</a:t>
            </a:r>
            <a:endParaRPr lang="en-AU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Branch to a labeled instruction if a condition is true, otherwise, continue sequentially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beq</a:t>
            </a:r>
            <a:r>
              <a:rPr lang="en-US" altLang="zh-CN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rs</a:t>
            </a:r>
            <a:r>
              <a:rPr lang="en-US" altLang="zh-CN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rt</a:t>
            </a:r>
            <a:r>
              <a:rPr lang="en-US" altLang="zh-CN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, L1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if (</a:t>
            </a:r>
            <a:r>
              <a:rPr lang="en-US" altLang="zh-CN" dirty="0" err="1" smtClean="0">
                <a:ea typeface="宋体" panose="02010600030101010101" pitchFamily="2" charset="-122"/>
              </a:rPr>
              <a:t>rs</a:t>
            </a:r>
            <a:r>
              <a:rPr lang="en-US" altLang="zh-CN" dirty="0" smtClean="0">
                <a:ea typeface="宋体" panose="02010600030101010101" pitchFamily="2" charset="-122"/>
              </a:rPr>
              <a:t> == </a:t>
            </a:r>
            <a:r>
              <a:rPr lang="en-US" altLang="zh-CN" dirty="0" err="1" smtClean="0">
                <a:ea typeface="宋体" panose="02010600030101010101" pitchFamily="2" charset="-122"/>
              </a:rPr>
              <a:t>rt</a:t>
            </a:r>
            <a:r>
              <a:rPr lang="en-US" altLang="zh-CN" dirty="0" smtClean="0">
                <a:ea typeface="宋体" panose="02010600030101010101" pitchFamily="2" charset="-122"/>
              </a:rPr>
              <a:t>) branch to instruction labeled L1;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bne</a:t>
            </a:r>
            <a:r>
              <a:rPr lang="en-US" altLang="zh-CN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rs</a:t>
            </a:r>
            <a:r>
              <a:rPr lang="en-US" altLang="zh-CN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rt</a:t>
            </a:r>
            <a:r>
              <a:rPr lang="en-US" altLang="zh-CN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, L1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if (</a:t>
            </a:r>
            <a:r>
              <a:rPr lang="en-US" altLang="zh-CN" dirty="0" err="1" smtClean="0">
                <a:ea typeface="宋体" panose="02010600030101010101" pitchFamily="2" charset="-122"/>
              </a:rPr>
              <a:t>rs</a:t>
            </a:r>
            <a:r>
              <a:rPr lang="en-US" altLang="zh-CN" dirty="0" smtClean="0">
                <a:ea typeface="宋体" panose="02010600030101010101" pitchFamily="2" charset="-122"/>
              </a:rPr>
              <a:t> != </a:t>
            </a:r>
            <a:r>
              <a:rPr lang="en-US" altLang="zh-CN" dirty="0" err="1" smtClean="0">
                <a:ea typeface="宋体" panose="02010600030101010101" pitchFamily="2" charset="-122"/>
              </a:rPr>
              <a:t>rt</a:t>
            </a:r>
            <a:r>
              <a:rPr lang="en-US" altLang="zh-CN" dirty="0" smtClean="0">
                <a:ea typeface="宋体" panose="02010600030101010101" pitchFamily="2" charset="-122"/>
              </a:rPr>
              <a:t>) branch to instruction labeled L1;</a:t>
            </a: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 rot="5400000">
            <a:off x="7103057" y="1700329"/>
            <a:ext cx="3743332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ea typeface="宋体" panose="02010600030101010101" pitchFamily="2" charset="-122"/>
              </a:rPr>
              <a:t>§2.7 Instructions for Making Decisions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35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61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J-Type Format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319587"/>
          </a:xfrm>
        </p:spPr>
        <p:txBody>
          <a:bodyPr/>
          <a:lstStyle/>
          <a:p>
            <a:pPr marL="349250" indent="-349250" eaLnBrk="1" hangingPunct="1">
              <a:tabLst>
                <a:tab pos="2514600" algn="l"/>
                <a:tab pos="29718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J-type format is used for unconditional jump instruction: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2514600" algn="l"/>
                <a:tab pos="2971800" algn="l"/>
              </a:tabLst>
            </a:pP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   label	# jump to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label</a:t>
            </a:r>
          </a:p>
          <a:p>
            <a:pPr marL="349250" indent="-3492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2514600" algn="l"/>
                <a:tab pos="2971800" algn="l"/>
              </a:tabLst>
            </a:pPr>
            <a:r>
              <a:rPr lang="en-US" altLang="zh-CN" sz="2400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. . .</a:t>
            </a:r>
          </a:p>
          <a:p>
            <a:pPr marL="349250" indent="-3492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2514600" algn="l"/>
                <a:tab pos="2971800" algn="l"/>
              </a:tabLst>
            </a:pP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label:</a:t>
            </a:r>
          </a:p>
          <a:p>
            <a:pPr marL="349250" indent="-349250" eaLnBrk="1" hangingPunct="1">
              <a:tabLst>
                <a:tab pos="2514600" algn="l"/>
                <a:tab pos="29718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26-bit immediate value is stored in the instruction</a:t>
            </a:r>
          </a:p>
          <a:p>
            <a:pPr marL="739775" lvl="1" indent="-276225" eaLnBrk="1" hangingPunct="1">
              <a:tabLst>
                <a:tab pos="2514600" algn="l"/>
                <a:tab pos="297180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Immediate constant specifies address of target instruction</a:t>
            </a:r>
          </a:p>
          <a:p>
            <a:pPr marL="349250" indent="-349250" eaLnBrk="1" hangingPunct="1">
              <a:tabLst>
                <a:tab pos="2514600" algn="l"/>
                <a:tab pos="29718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Program Counter (PC) is modified as follows:</a:t>
            </a:r>
            <a:endParaRPr lang="en-US" altLang="zh-CN" sz="2400" b="1" baseline="30000" dirty="0" smtClean="0">
              <a:solidFill>
                <a:srgbClr val="000099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739775" lvl="1" indent="-276225" eaLnBrk="1" hangingPunct="1">
              <a:spcBef>
                <a:spcPct val="70000"/>
              </a:spcBef>
              <a:tabLst>
                <a:tab pos="2514600" algn="l"/>
                <a:tab pos="2971800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Target address = PC + offset × 4</a:t>
            </a:r>
          </a:p>
          <a:p>
            <a:pPr marL="739775" lvl="1" indent="-276225" eaLnBrk="1" hangingPunct="1">
              <a:spcBef>
                <a:spcPct val="70000"/>
              </a:spcBef>
              <a:tabLst>
                <a:tab pos="2514600" algn="l"/>
                <a:tab pos="297180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Next PC =</a:t>
            </a:r>
          </a:p>
          <a:p>
            <a:pPr marL="739775" lvl="1" indent="-276225" eaLnBrk="1" hangingPunct="1">
              <a:spcBef>
                <a:spcPct val="70000"/>
              </a:spcBef>
              <a:tabLst>
                <a:tab pos="2514600" algn="l"/>
                <a:tab pos="297180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Upper 4 most significant bits of PC are unchanged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942975" y="1355725"/>
            <a:ext cx="6751638" cy="457200"/>
            <a:chOff x="1104" y="3629"/>
            <a:chExt cx="4608" cy="288"/>
          </a:xfrm>
        </p:grpSpPr>
        <p:sp>
          <p:nvSpPr>
            <p:cNvPr id="39947" name="Rectangle 5"/>
            <p:cNvSpPr>
              <a:spLocks noChangeArrowheads="1"/>
            </p:cNvSpPr>
            <p:nvPr/>
          </p:nvSpPr>
          <p:spPr bwMode="auto">
            <a:xfrm>
              <a:off x="1104" y="3629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Op</a:t>
              </a:r>
              <a:r>
                <a:rPr lang="en-US" altLang="zh-CN" sz="1600" baseline="300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9948" name="Rectangle 6"/>
            <p:cNvSpPr>
              <a:spLocks noChangeArrowheads="1"/>
            </p:cNvSpPr>
            <p:nvPr/>
          </p:nvSpPr>
          <p:spPr bwMode="auto">
            <a:xfrm>
              <a:off x="1968" y="3629"/>
              <a:ext cx="374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immediate</a:t>
              </a:r>
              <a:r>
                <a:rPr lang="en-US" altLang="zh-CN" sz="1600" baseline="30000">
                  <a:ea typeface="宋体" panose="02010600030101010101" pitchFamily="2" charset="-122"/>
                </a:rPr>
                <a:t>26</a:t>
              </a:r>
            </a:p>
          </p:txBody>
        </p:sp>
      </p:grpSp>
      <p:grpSp>
        <p:nvGrpSpPr>
          <p:cNvPr id="39941" name="Group 19"/>
          <p:cNvGrpSpPr>
            <a:grpSpLocks/>
          </p:cNvGrpSpPr>
          <p:nvPr/>
        </p:nvGrpSpPr>
        <p:grpSpPr bwMode="auto">
          <a:xfrm>
            <a:off x="2590852" y="5486346"/>
            <a:ext cx="6162675" cy="517525"/>
            <a:chOff x="1647" y="3321"/>
            <a:chExt cx="3882" cy="326"/>
          </a:xfrm>
        </p:grpSpPr>
        <p:grpSp>
          <p:nvGrpSpPr>
            <p:cNvPr id="39942" name="Group 18"/>
            <p:cNvGrpSpPr>
              <a:grpSpLocks/>
            </p:cNvGrpSpPr>
            <p:nvPr/>
          </p:nvGrpSpPr>
          <p:grpSpPr bwMode="auto">
            <a:xfrm>
              <a:off x="1647" y="3390"/>
              <a:ext cx="2924" cy="220"/>
              <a:chOff x="1647" y="3390"/>
              <a:chExt cx="2924" cy="220"/>
            </a:xfrm>
          </p:grpSpPr>
          <p:sp>
            <p:nvSpPr>
              <p:cNvPr id="39944" name="Text Box 8"/>
              <p:cNvSpPr txBox="1">
                <a:spLocks noChangeArrowheads="1"/>
              </p:cNvSpPr>
              <p:nvPr/>
            </p:nvSpPr>
            <p:spPr bwMode="auto">
              <a:xfrm>
                <a:off x="1966" y="3390"/>
                <a:ext cx="2446" cy="220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immediate</a:t>
                </a:r>
                <a:r>
                  <a:rPr lang="en-US" altLang="zh-CN" sz="1600" baseline="30000">
                    <a:ea typeface="宋体" panose="02010600030101010101" pitchFamily="2" charset="-122"/>
                  </a:rPr>
                  <a:t>26</a:t>
                </a:r>
                <a:r>
                  <a:rPr lang="en-US" altLang="zh-CN" sz="1600"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39945" name="Text Box 9"/>
              <p:cNvSpPr txBox="1">
                <a:spLocks noChangeArrowheads="1"/>
              </p:cNvSpPr>
              <p:nvPr/>
            </p:nvSpPr>
            <p:spPr bwMode="auto">
              <a:xfrm>
                <a:off x="1647" y="3390"/>
                <a:ext cx="319" cy="220"/>
              </a:xfrm>
              <a:prstGeom prst="rect">
                <a:avLst/>
              </a:prstGeom>
              <a:solidFill>
                <a:srgbClr val="66FF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PC</a:t>
                </a:r>
                <a:r>
                  <a:rPr lang="en-US" altLang="zh-CN" sz="1600" baseline="30000"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9946" name="Text Box 10"/>
              <p:cNvSpPr txBox="1">
                <a:spLocks noChangeArrowheads="1"/>
              </p:cNvSpPr>
              <p:nvPr/>
            </p:nvSpPr>
            <p:spPr bwMode="auto">
              <a:xfrm>
                <a:off x="4410" y="3390"/>
                <a:ext cx="161" cy="220"/>
              </a:xfrm>
              <a:prstGeom prst="rect">
                <a:avLst/>
              </a:prstGeom>
              <a:solidFill>
                <a:srgbClr val="66FF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00</a:t>
                </a:r>
              </a:p>
            </p:txBody>
          </p:sp>
        </p:grpSp>
        <p:sp>
          <p:nvSpPr>
            <p:cNvPr id="39943" name="Text Box 17"/>
            <p:cNvSpPr txBox="1">
              <a:spLocks noChangeArrowheads="1"/>
            </p:cNvSpPr>
            <p:nvPr/>
          </p:nvSpPr>
          <p:spPr bwMode="auto">
            <a:xfrm>
              <a:off x="4586" y="3321"/>
              <a:ext cx="94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ea typeface="宋体" panose="02010600030101010101" pitchFamily="2" charset="-122"/>
                </a:rPr>
                <a:t>least-significant 2 bits are 00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09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2" y="1427896"/>
            <a:ext cx="8237538" cy="5119688"/>
          </a:xfrm>
          <a:noFill/>
        </p:spPr>
        <p:txBody>
          <a:bodyPr lIns="90488" tIns="44450" rIns="90488" bIns="44450"/>
          <a:lstStyle/>
          <a:p>
            <a:pPr marL="349250" indent="-349250" eaLnBrk="1" hangingPunct="1">
              <a:tabLst>
                <a:tab pos="1828800" algn="l"/>
                <a:tab pos="36576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MIPS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compare and branch</a:t>
            </a:r>
            <a:r>
              <a:rPr lang="en-US" altLang="zh-CN" sz="2400" dirty="0" smtClean="0">
                <a:ea typeface="宋体" panose="02010600030101010101" pitchFamily="2" charset="-122"/>
              </a:rPr>
              <a:t> instructions: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1828800" algn="l"/>
                <a:tab pos="3657600" algn="l"/>
              </a:tabLst>
            </a:pP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beq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Rs,Rt,label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</a:rPr>
              <a:t>branch to 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label</a:t>
            </a:r>
            <a:r>
              <a:rPr lang="en-US" altLang="zh-CN" sz="2400" dirty="0" smtClean="0">
                <a:ea typeface="宋体" panose="02010600030101010101" pitchFamily="2" charset="-122"/>
              </a:rPr>
              <a:t> if (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Rs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Rt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1828800" algn="l"/>
                <a:tab pos="3657600" algn="l"/>
              </a:tabLst>
            </a:pP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bne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Rs,Rt,label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</a:rPr>
              <a:t>branch to 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label</a:t>
            </a:r>
            <a:r>
              <a:rPr lang="en-US" altLang="zh-CN" sz="2400" dirty="0" smtClean="0">
                <a:ea typeface="宋体" panose="02010600030101010101" pitchFamily="2" charset="-122"/>
              </a:rPr>
              <a:t> if (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Rs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!=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Rt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pPr marL="349250" indent="-349250" eaLnBrk="1" hangingPunct="1">
              <a:tabLst>
                <a:tab pos="1828800" algn="l"/>
                <a:tab pos="36576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MIPS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compare to zero &amp; branch</a:t>
            </a:r>
            <a:r>
              <a:rPr lang="en-US" altLang="zh-CN" sz="2400" dirty="0" smtClean="0">
                <a:ea typeface="宋体" panose="02010600030101010101" pitchFamily="2" charset="-122"/>
              </a:rPr>
              <a:t> instructions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1828800" algn="l"/>
                <a:tab pos="36576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ea typeface="宋体" panose="02010600030101010101" pitchFamily="2" charset="-122"/>
              </a:rPr>
              <a:t>Compare to zero is used frequently and implemented efficiently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1828800" algn="l"/>
                <a:tab pos="3657600" algn="l"/>
              </a:tabLst>
            </a:pP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bltz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Rs,label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</a:rPr>
              <a:t>branch to 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label</a:t>
            </a:r>
            <a:r>
              <a:rPr lang="en-US" altLang="zh-CN" sz="2400" dirty="0" smtClean="0">
                <a:ea typeface="宋体" panose="02010600030101010101" pitchFamily="2" charset="-122"/>
              </a:rPr>
              <a:t> if (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Rs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&lt; 0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1828800" algn="l"/>
                <a:tab pos="3657600" algn="l"/>
              </a:tabLst>
            </a:pP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bgtz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Rs,label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</a:rPr>
              <a:t>branch to 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label</a:t>
            </a:r>
            <a:r>
              <a:rPr lang="en-US" altLang="zh-CN" sz="2400" dirty="0" smtClean="0">
                <a:ea typeface="宋体" panose="02010600030101010101" pitchFamily="2" charset="-122"/>
              </a:rPr>
              <a:t> if (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Rs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&gt; 0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1828800" algn="l"/>
                <a:tab pos="3657600" algn="l"/>
              </a:tabLst>
            </a:pP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blez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Rs,label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</a:rPr>
              <a:t>branch to 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label</a:t>
            </a:r>
            <a:r>
              <a:rPr lang="en-US" altLang="zh-CN" sz="2400" dirty="0" smtClean="0">
                <a:ea typeface="宋体" panose="02010600030101010101" pitchFamily="2" charset="-122"/>
              </a:rPr>
              <a:t> if (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Rs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&lt;= 0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1828800" algn="l"/>
                <a:tab pos="3657600" algn="l"/>
              </a:tabLst>
            </a:pP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bgez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Rs,label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</a:rPr>
              <a:t>branch to 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label</a:t>
            </a:r>
            <a:r>
              <a:rPr lang="en-US" altLang="zh-CN" sz="2400" dirty="0" smtClean="0">
                <a:ea typeface="宋体" panose="02010600030101010101" pitchFamily="2" charset="-122"/>
              </a:rPr>
              <a:t> if (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Rs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&gt;= 0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pPr marL="349250" indent="-349250" eaLnBrk="1" hangingPunct="1">
              <a:tabLst>
                <a:tab pos="1828800" algn="l"/>
                <a:tab pos="36576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No need for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beqz</a:t>
            </a:r>
            <a:r>
              <a:rPr lang="en-US" altLang="zh-CN" sz="2400" dirty="0" smtClean="0">
                <a:ea typeface="宋体" panose="02010600030101010101" pitchFamily="2" charset="-122"/>
              </a:rPr>
              <a:t> and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bnez</a:t>
            </a:r>
            <a:r>
              <a:rPr lang="en-US" altLang="zh-CN" sz="2400" dirty="0" smtClean="0">
                <a:ea typeface="宋体" panose="02010600030101010101" pitchFamily="2" charset="-122"/>
              </a:rPr>
              <a:t> instructions. Why?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482600" y="20762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Conditional Branch Instructions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20406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Set on Less Than Instructions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MIPS also provides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set on less than</a:t>
            </a:r>
            <a:r>
              <a:rPr lang="en-US" altLang="zh-CN" sz="2400" dirty="0" smtClean="0">
                <a:ea typeface="宋体" panose="02010600030101010101" pitchFamily="2" charset="-122"/>
              </a:rPr>
              <a:t> instructions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slt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rd,rs,rt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</a:rPr>
              <a:t>if 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rs</a:t>
            </a:r>
            <a:r>
              <a:rPr lang="en-US" altLang="zh-CN" sz="2400" dirty="0" smtClean="0">
                <a:ea typeface="宋体" panose="02010600030101010101" pitchFamily="2" charset="-122"/>
              </a:rPr>
              <a:t> &lt;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rt</a:t>
            </a:r>
            <a:r>
              <a:rPr lang="en-US" altLang="zh-CN" sz="2400" dirty="0" smtClean="0">
                <a:ea typeface="宋体" panose="02010600030101010101" pitchFamily="2" charset="-122"/>
              </a:rPr>
              <a:t>)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rd</a:t>
            </a:r>
            <a:r>
              <a:rPr lang="en-US" altLang="zh-CN" sz="2400" dirty="0" smtClean="0">
                <a:ea typeface="宋体" panose="02010600030101010101" pitchFamily="2" charset="-122"/>
              </a:rPr>
              <a:t> = 1 else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rd</a:t>
            </a:r>
            <a:r>
              <a:rPr lang="en-US" altLang="zh-CN" sz="2400" dirty="0" smtClean="0">
                <a:ea typeface="宋体" panose="02010600030101010101" pitchFamily="2" charset="-122"/>
              </a:rPr>
              <a:t> =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sltu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rd,rs,rt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unsigned &lt;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slti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rt,rs,im</a:t>
            </a:r>
            <a:r>
              <a:rPr lang="en-US" altLang="zh-CN" sz="2400" b="1" baseline="30000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16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</a:rPr>
              <a:t>if 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rs</a:t>
            </a:r>
            <a:r>
              <a:rPr lang="en-US" altLang="zh-CN" sz="2400" dirty="0" smtClean="0">
                <a:ea typeface="宋体" panose="02010600030101010101" pitchFamily="2" charset="-122"/>
              </a:rPr>
              <a:t> &lt; im</a:t>
            </a:r>
            <a:r>
              <a:rPr lang="en-US" altLang="zh-CN" sz="2400" baseline="30000" dirty="0" smtClean="0">
                <a:ea typeface="宋体" panose="02010600030101010101" pitchFamily="2" charset="-122"/>
              </a:rPr>
              <a:t>16</a:t>
            </a:r>
            <a:r>
              <a:rPr lang="en-US" altLang="zh-CN" sz="2400" dirty="0" smtClean="0">
                <a:ea typeface="宋体" panose="02010600030101010101" pitchFamily="2" charset="-122"/>
              </a:rPr>
              <a:t>)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rt</a:t>
            </a:r>
            <a:r>
              <a:rPr lang="en-US" altLang="zh-CN" sz="2400" dirty="0" smtClean="0">
                <a:ea typeface="宋体" panose="02010600030101010101" pitchFamily="2" charset="-122"/>
              </a:rPr>
              <a:t> = 1 else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rt</a:t>
            </a:r>
            <a:r>
              <a:rPr lang="en-US" altLang="zh-CN" sz="2400" dirty="0" smtClean="0">
                <a:ea typeface="宋体" panose="02010600030101010101" pitchFamily="2" charset="-122"/>
              </a:rPr>
              <a:t> =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sltiu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rt,rs,im</a:t>
            </a:r>
            <a:r>
              <a:rPr lang="en-US" altLang="zh-CN" sz="2400" b="1" baseline="30000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16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unsigned &lt;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Signed / Unsigned</a:t>
            </a:r>
            <a:r>
              <a:rPr lang="en-US" altLang="zh-CN" sz="2400" dirty="0" smtClean="0">
                <a:ea typeface="宋体" panose="02010600030101010101" pitchFamily="2" charset="-122"/>
              </a:rPr>
              <a:t> Comparisons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Can produce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different</a:t>
            </a:r>
            <a:r>
              <a:rPr lang="en-US" altLang="zh-CN" sz="2400" dirty="0" smtClean="0">
                <a:ea typeface="宋体" panose="02010600030101010101" pitchFamily="2" charset="-122"/>
              </a:rPr>
              <a:t> results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Assume 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$s0 = 1</a:t>
            </a:r>
            <a:r>
              <a:rPr lang="en-US" altLang="zh-CN" sz="2400" dirty="0" smtClean="0">
                <a:ea typeface="宋体" panose="02010600030101010101" pitchFamily="2" charset="-122"/>
              </a:rPr>
              <a:t> and 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$s1 = -1 = 0xffffffff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slt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$t0,$s0,$s1</a:t>
            </a:r>
            <a:r>
              <a:rPr lang="en-US" altLang="zh-CN" sz="2400" dirty="0" smtClean="0">
                <a:ea typeface="宋体" panose="02010600030101010101" pitchFamily="2" charset="-122"/>
              </a:rPr>
              <a:t>	results in	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$t0 =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sltu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$t0,$s0,$s1</a:t>
            </a:r>
            <a:r>
              <a:rPr lang="en-US" altLang="zh-CN" sz="2400" dirty="0" smtClean="0">
                <a:ea typeface="宋体" panose="02010600030101010101" pitchFamily="2" charset="-122"/>
              </a:rPr>
              <a:t>	results in	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$t0 = 1</a:t>
            </a:r>
            <a:endParaRPr lang="en-US" altLang="zh-CN" sz="2400" b="1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8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MIPS Register Conventions</a:t>
            </a:r>
          </a:p>
        </p:txBody>
      </p:sp>
      <p:graphicFrame>
        <p:nvGraphicFramePr>
          <p:cNvPr id="441410" name="Group 66"/>
          <p:cNvGraphicFramePr>
            <a:graphicFrameLocks noGrp="1"/>
          </p:cNvGraphicFramePr>
          <p:nvPr>
            <p:ph idx="1"/>
          </p:nvPr>
        </p:nvGraphicFramePr>
        <p:xfrm>
          <a:off x="457200" y="2559050"/>
          <a:ext cx="8229600" cy="3686179"/>
        </p:xfrm>
        <a:graphic>
          <a:graphicData uri="http://schemas.openxmlformats.org/drawingml/2006/table">
            <a:tbl>
              <a:tblPr/>
              <a:tblGrid>
                <a:gridCol w="1479550"/>
                <a:gridCol w="1631950"/>
                <a:gridCol w="5118100"/>
              </a:tblGrid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Usage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$0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Always 0	(forced by hardware)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$at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Reserved for assembler use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$v0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–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$v1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$2 – $3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 values of a function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$a0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–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$a3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$4 – $7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 of a function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$t0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–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$t7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$8 – $15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Temporary Values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–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$s7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$16 – $23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Saved registers	(preserved across call)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$t8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–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$t9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$24 – $25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More temporaries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$k0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–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$k1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$26 – $27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Reserved for OS kernel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$gp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$28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Global pointer	(points to global data)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$sp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$29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Stack pointer	(points to top of stack)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$fp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$30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Frame pointer	(points to stack frame)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$ra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$31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address	(used by jal for function call)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99" name="Rectangle 63"/>
          <p:cNvSpPr>
            <a:spLocks noChangeArrowheads="1"/>
          </p:cNvSpPr>
          <p:nvPr/>
        </p:nvSpPr>
        <p:spPr bwMode="auto">
          <a:xfrm>
            <a:off x="482600" y="1123950"/>
            <a:ext cx="8178800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Assembler can refer to registers by name or by number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It is easier for you to remember registers by name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Assembler converts register name to its corresponding number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404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More on Branch Instructions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178800" cy="5073650"/>
          </a:xfrm>
          <a:noFill/>
        </p:spPr>
        <p:txBody>
          <a:bodyPr lIns="0" rIns="0"/>
          <a:lstStyle/>
          <a:p>
            <a:pPr marL="349250" indent="-349250" eaLnBrk="1" hangingPunct="1">
              <a:tabLst>
                <a:tab pos="2286000" algn="l"/>
                <a:tab pos="3657600" algn="l"/>
                <a:tab pos="58293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MIPS hardware does NOT provide instructions for …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2286000" algn="l"/>
                <a:tab pos="3657600" algn="l"/>
                <a:tab pos="58293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blt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bltu</a:t>
            </a:r>
            <a:r>
              <a:rPr lang="en-US" altLang="zh-CN" sz="2400" dirty="0" smtClean="0"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ea typeface="宋体" panose="02010600030101010101" pitchFamily="2" charset="-122"/>
              </a:rPr>
              <a:t>branch if less than	(signed/unsigned)</a:t>
            </a:r>
          </a:p>
          <a:p>
            <a:pPr marL="349250" indent="-3492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2286000" algn="l"/>
                <a:tab pos="3657600" algn="l"/>
                <a:tab pos="58293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ble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bleu</a:t>
            </a:r>
            <a:r>
              <a:rPr lang="en-US" altLang="zh-CN" sz="2400" dirty="0" smtClean="0"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ea typeface="宋体" panose="02010600030101010101" pitchFamily="2" charset="-122"/>
              </a:rPr>
              <a:t>branch if less or equal	(signed/unsigned)</a:t>
            </a:r>
          </a:p>
          <a:p>
            <a:pPr marL="349250" indent="-3492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2286000" algn="l"/>
                <a:tab pos="3657600" algn="l"/>
                <a:tab pos="58293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bgt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bgtu</a:t>
            </a:r>
            <a:r>
              <a:rPr lang="en-US" altLang="zh-CN" sz="2400" dirty="0" smtClean="0"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ea typeface="宋体" panose="02010600030101010101" pitchFamily="2" charset="-122"/>
              </a:rPr>
              <a:t>branch if greater than	(signed/unsigned)</a:t>
            </a:r>
          </a:p>
          <a:p>
            <a:pPr marL="349250" indent="-3492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2286000" algn="l"/>
                <a:tab pos="3657600" algn="l"/>
                <a:tab pos="58293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bge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bgeu</a:t>
            </a:r>
            <a:r>
              <a:rPr lang="en-US" altLang="zh-CN" sz="2400" dirty="0" smtClean="0"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ea typeface="宋体" panose="02010600030101010101" pitchFamily="2" charset="-122"/>
              </a:rPr>
              <a:t>branch if greater or equal	(signed/unsigned)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2286000" algn="l"/>
                <a:tab pos="3657600" algn="l"/>
                <a:tab pos="58293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	Can be achieved with a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sequence of 2 instructions</a:t>
            </a:r>
          </a:p>
          <a:p>
            <a:pPr marL="349250" indent="-349250" eaLnBrk="1" hangingPunct="1">
              <a:spcBef>
                <a:spcPct val="50000"/>
              </a:spcBef>
              <a:tabLst>
                <a:tab pos="2286000" algn="l"/>
                <a:tab pos="3657600" algn="l"/>
                <a:tab pos="58293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How to implement: 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blt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$s0,$s1,label</a:t>
            </a:r>
          </a:p>
          <a:p>
            <a:pPr marL="349250" indent="-349250" eaLnBrk="1" hangingPunct="1">
              <a:spcBef>
                <a:spcPct val="0"/>
              </a:spcBef>
              <a:tabLst>
                <a:tab pos="2286000" algn="l"/>
                <a:tab pos="3657600" algn="l"/>
                <a:tab pos="58293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Solution:	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slt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$t0,$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s0,$s1</a:t>
            </a:r>
          </a:p>
          <a:p>
            <a:pPr marL="349250" indent="-3492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2286000" algn="l"/>
                <a:tab pos="3657600" algn="l"/>
                <a:tab pos="5829300" algn="l"/>
              </a:tabLst>
            </a:pP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bne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t0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,$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zero,label</a:t>
            </a:r>
          </a:p>
          <a:p>
            <a:pPr marL="349250" indent="-349250" eaLnBrk="1" hangingPunct="1">
              <a:tabLst>
                <a:tab pos="2286000" algn="l"/>
                <a:tab pos="3657600" algn="l"/>
                <a:tab pos="58293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How to implement: 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ble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$s2,$s3,label</a:t>
            </a:r>
          </a:p>
          <a:p>
            <a:pPr marL="349250" indent="-349250" eaLnBrk="1" hangingPunct="1">
              <a:spcBef>
                <a:spcPct val="0"/>
              </a:spcBef>
              <a:tabLst>
                <a:tab pos="2286000" algn="l"/>
                <a:tab pos="3657600" algn="l"/>
                <a:tab pos="58293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Solution: 	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slt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t0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,$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s3,$s2</a:t>
            </a:r>
          </a:p>
          <a:p>
            <a:pPr marL="349250" indent="-3492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2286000" algn="l"/>
                <a:tab pos="3657600" algn="l"/>
                <a:tab pos="5829300" algn="l"/>
              </a:tabLst>
            </a:pP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beq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t0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,$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zero,label</a:t>
            </a:r>
          </a:p>
        </p:txBody>
      </p:sp>
      <p:grpSp>
        <p:nvGrpSpPr>
          <p:cNvPr id="496644" name="Group 4"/>
          <p:cNvGrpSpPr>
            <a:grpSpLocks/>
          </p:cNvGrpSpPr>
          <p:nvPr/>
        </p:nvGrpSpPr>
        <p:grpSpPr bwMode="auto">
          <a:xfrm>
            <a:off x="3548063" y="4095750"/>
            <a:ext cx="433387" cy="796925"/>
            <a:chOff x="2133" y="2580"/>
            <a:chExt cx="296" cy="502"/>
          </a:xfrm>
        </p:grpSpPr>
        <p:sp>
          <p:nvSpPr>
            <p:cNvPr id="44040" name="AutoShape 5"/>
            <p:cNvSpPr>
              <a:spLocks/>
            </p:cNvSpPr>
            <p:nvPr/>
          </p:nvSpPr>
          <p:spPr bwMode="auto">
            <a:xfrm>
              <a:off x="2343" y="2736"/>
              <a:ext cx="86" cy="346"/>
            </a:xfrm>
            <a:prstGeom prst="leftBrace">
              <a:avLst>
                <a:gd name="adj1" fmla="val 3352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44041" name="Freeform 6"/>
            <p:cNvSpPr>
              <a:spLocks/>
            </p:cNvSpPr>
            <p:nvPr/>
          </p:nvSpPr>
          <p:spPr bwMode="auto">
            <a:xfrm>
              <a:off x="2133" y="2580"/>
              <a:ext cx="285" cy="324"/>
            </a:xfrm>
            <a:custGeom>
              <a:avLst/>
              <a:gdLst>
                <a:gd name="T0" fmla="*/ 285 w 285"/>
                <a:gd name="T1" fmla="*/ 0 h 324"/>
                <a:gd name="T2" fmla="*/ 19 w 285"/>
                <a:gd name="T3" fmla="*/ 252 h 324"/>
                <a:gd name="T4" fmla="*/ 171 w 285"/>
                <a:gd name="T5" fmla="*/ 324 h 3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5" h="324">
                  <a:moveTo>
                    <a:pt x="285" y="0"/>
                  </a:moveTo>
                  <a:cubicBezTo>
                    <a:pt x="240" y="42"/>
                    <a:pt x="38" y="198"/>
                    <a:pt x="19" y="252"/>
                  </a:cubicBezTo>
                  <a:cubicBezTo>
                    <a:pt x="0" y="306"/>
                    <a:pt x="139" y="309"/>
                    <a:pt x="171" y="32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96647" name="Group 7"/>
          <p:cNvGrpSpPr>
            <a:grpSpLocks/>
          </p:cNvGrpSpPr>
          <p:nvPr/>
        </p:nvGrpSpPr>
        <p:grpSpPr bwMode="auto">
          <a:xfrm>
            <a:off x="3559175" y="5337175"/>
            <a:ext cx="420688" cy="788988"/>
            <a:chOff x="2141" y="3362"/>
            <a:chExt cx="287" cy="497"/>
          </a:xfrm>
        </p:grpSpPr>
        <p:sp>
          <p:nvSpPr>
            <p:cNvPr id="44038" name="AutoShape 8"/>
            <p:cNvSpPr>
              <a:spLocks/>
            </p:cNvSpPr>
            <p:nvPr/>
          </p:nvSpPr>
          <p:spPr bwMode="auto">
            <a:xfrm>
              <a:off x="2342" y="3513"/>
              <a:ext cx="86" cy="346"/>
            </a:xfrm>
            <a:prstGeom prst="leftBrace">
              <a:avLst>
                <a:gd name="adj1" fmla="val 3352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44039" name="Freeform 9"/>
            <p:cNvSpPr>
              <a:spLocks/>
            </p:cNvSpPr>
            <p:nvPr/>
          </p:nvSpPr>
          <p:spPr bwMode="auto">
            <a:xfrm>
              <a:off x="2141" y="3362"/>
              <a:ext cx="285" cy="324"/>
            </a:xfrm>
            <a:custGeom>
              <a:avLst/>
              <a:gdLst>
                <a:gd name="T0" fmla="*/ 285 w 285"/>
                <a:gd name="T1" fmla="*/ 0 h 324"/>
                <a:gd name="T2" fmla="*/ 19 w 285"/>
                <a:gd name="T3" fmla="*/ 252 h 324"/>
                <a:gd name="T4" fmla="*/ 171 w 285"/>
                <a:gd name="T5" fmla="*/ 324 h 3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5" h="324">
                  <a:moveTo>
                    <a:pt x="285" y="0"/>
                  </a:moveTo>
                  <a:cubicBezTo>
                    <a:pt x="240" y="42"/>
                    <a:pt x="38" y="198"/>
                    <a:pt x="19" y="252"/>
                  </a:cubicBezTo>
                  <a:cubicBezTo>
                    <a:pt x="0" y="306"/>
                    <a:pt x="139" y="309"/>
                    <a:pt x="171" y="32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462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Pseudo-Instructions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Introduced by assembler as if they were real instructions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To facilitate assembly language programming</a:t>
            </a:r>
          </a:p>
          <a:p>
            <a:pPr lvl="1" eaLnBrk="1" hangingPunct="1">
              <a:spcBef>
                <a:spcPct val="50000"/>
              </a:spcBef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Assembler reserves </a:t>
            </a:r>
            <a:r>
              <a:rPr lang="en-US" altLang="zh-CN" sz="2400" dirty="0" smtClean="0">
                <a:solidFill>
                  <a:srgbClr val="000099"/>
                </a:solidFill>
                <a:ea typeface="宋体" panose="02010600030101010101" pitchFamily="2" charset="-122"/>
              </a:rPr>
              <a:t>$at = $1</a:t>
            </a:r>
            <a:r>
              <a:rPr lang="en-US" altLang="zh-CN" sz="2400" dirty="0" smtClean="0">
                <a:ea typeface="宋体" panose="02010600030101010101" pitchFamily="2" charset="-122"/>
              </a:rPr>
              <a:t> for its own use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$at</a:t>
            </a:r>
            <a:r>
              <a:rPr lang="en-US" altLang="zh-CN" sz="2000" dirty="0" smtClean="0">
                <a:ea typeface="宋体" panose="02010600030101010101" pitchFamily="2" charset="-122"/>
              </a:rPr>
              <a:t> is called the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assembler temporary</a:t>
            </a:r>
            <a:r>
              <a:rPr lang="en-US" altLang="zh-CN" sz="2000" dirty="0" smtClean="0">
                <a:ea typeface="宋体" panose="02010600030101010101" pitchFamily="2" charset="-122"/>
              </a:rPr>
              <a:t> register</a:t>
            </a:r>
          </a:p>
        </p:txBody>
      </p:sp>
      <p:sp>
        <p:nvSpPr>
          <p:cNvPr id="430084" name="Rectangle 4"/>
          <p:cNvSpPr>
            <a:spLocks noChangeArrowheads="1"/>
          </p:cNvSpPr>
          <p:nvPr/>
        </p:nvSpPr>
        <p:spPr bwMode="auto">
          <a:xfrm>
            <a:off x="4340225" y="3235325"/>
            <a:ext cx="3976688" cy="341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" bIns="18288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ori   $s1, $zero, 0xabcd</a:t>
            </a:r>
            <a:endParaRPr lang="en-US" altLang="zh-CN" sz="2000" b="1" baseline="30000">
              <a:solidFill>
                <a:srgbClr val="000099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1000125" y="3235325"/>
            <a:ext cx="3340100" cy="341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" bIns="18288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   $s1, 0xabcd</a:t>
            </a:r>
            <a:endParaRPr lang="en-US" altLang="zh-CN" sz="2000" b="1" baseline="30000">
              <a:solidFill>
                <a:srgbClr val="000099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30088" name="Rectangle 8"/>
          <p:cNvSpPr>
            <a:spLocks noChangeArrowheads="1"/>
          </p:cNvSpPr>
          <p:nvPr/>
        </p:nvSpPr>
        <p:spPr bwMode="auto">
          <a:xfrm>
            <a:off x="4340225" y="4227513"/>
            <a:ext cx="3976688" cy="341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" bIns="18288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slt   $s1, $s3, $s2</a:t>
            </a:r>
          </a:p>
        </p:txBody>
      </p:sp>
      <p:sp>
        <p:nvSpPr>
          <p:cNvPr id="430089" name="Rectangle 9"/>
          <p:cNvSpPr>
            <a:spLocks noChangeArrowheads="1"/>
          </p:cNvSpPr>
          <p:nvPr/>
        </p:nvSpPr>
        <p:spPr bwMode="auto">
          <a:xfrm>
            <a:off x="1000125" y="4227513"/>
            <a:ext cx="3340100" cy="341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" bIns="18288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sgt  $s1, $s2, $s3</a:t>
            </a:r>
          </a:p>
        </p:txBody>
      </p:sp>
      <p:sp>
        <p:nvSpPr>
          <p:cNvPr id="430090" name="Rectangle 10"/>
          <p:cNvSpPr>
            <a:spLocks noChangeArrowheads="1"/>
          </p:cNvSpPr>
          <p:nvPr/>
        </p:nvSpPr>
        <p:spPr bwMode="auto">
          <a:xfrm>
            <a:off x="4340225" y="2894013"/>
            <a:ext cx="3976688" cy="341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" bIns="18288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nor   $s1, $s2, $s2</a:t>
            </a:r>
          </a:p>
        </p:txBody>
      </p:sp>
      <p:sp>
        <p:nvSpPr>
          <p:cNvPr id="430091" name="Rectangle 11"/>
          <p:cNvSpPr>
            <a:spLocks noChangeArrowheads="1"/>
          </p:cNvSpPr>
          <p:nvPr/>
        </p:nvSpPr>
        <p:spPr bwMode="auto">
          <a:xfrm>
            <a:off x="1000125" y="2894013"/>
            <a:ext cx="3340100" cy="341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" bIns="18288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not  $s1, $s2</a:t>
            </a:r>
          </a:p>
        </p:txBody>
      </p:sp>
      <p:sp>
        <p:nvSpPr>
          <p:cNvPr id="430092" name="Rectangle 12"/>
          <p:cNvSpPr>
            <a:spLocks noChangeArrowheads="1"/>
          </p:cNvSpPr>
          <p:nvPr/>
        </p:nvSpPr>
        <p:spPr bwMode="auto">
          <a:xfrm>
            <a:off x="4340225" y="4568825"/>
            <a:ext cx="3976688" cy="646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" bIns="18288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slt   $at, $s1, $s2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bne   $at, $zero, label</a:t>
            </a:r>
          </a:p>
        </p:txBody>
      </p:sp>
      <p:sp>
        <p:nvSpPr>
          <p:cNvPr id="430093" name="Rectangle 13"/>
          <p:cNvSpPr>
            <a:spLocks noChangeArrowheads="1"/>
          </p:cNvSpPr>
          <p:nvPr/>
        </p:nvSpPr>
        <p:spPr bwMode="auto">
          <a:xfrm>
            <a:off x="1000125" y="4568825"/>
            <a:ext cx="3340100" cy="646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" bIns="18288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blt  $s1, $s2, label</a:t>
            </a:r>
          </a:p>
        </p:txBody>
      </p:sp>
      <p:sp>
        <p:nvSpPr>
          <p:cNvPr id="430094" name="Rectangle 14"/>
          <p:cNvSpPr>
            <a:spLocks noChangeArrowheads="1"/>
          </p:cNvSpPr>
          <p:nvPr/>
        </p:nvSpPr>
        <p:spPr bwMode="auto">
          <a:xfrm>
            <a:off x="4340225" y="3576638"/>
            <a:ext cx="3976688" cy="646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" bIns="18288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lui   $s1, 0xabcd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ori   $s1, $s1, 0x1234</a:t>
            </a:r>
          </a:p>
        </p:txBody>
      </p:sp>
      <p:sp>
        <p:nvSpPr>
          <p:cNvPr id="430095" name="Rectangle 15"/>
          <p:cNvSpPr>
            <a:spLocks noChangeArrowheads="1"/>
          </p:cNvSpPr>
          <p:nvPr/>
        </p:nvSpPr>
        <p:spPr bwMode="auto">
          <a:xfrm>
            <a:off x="1000125" y="3576638"/>
            <a:ext cx="3340100" cy="646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" bIns="18288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   $s1, 0xabcd1234</a:t>
            </a:r>
            <a:endParaRPr lang="en-US" altLang="zh-CN" sz="2000" b="1" baseline="30000">
              <a:solidFill>
                <a:srgbClr val="000099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30096" name="Rectangle 16"/>
          <p:cNvSpPr>
            <a:spLocks noChangeArrowheads="1"/>
          </p:cNvSpPr>
          <p:nvPr/>
        </p:nvSpPr>
        <p:spPr bwMode="auto">
          <a:xfrm>
            <a:off x="4340225" y="2552700"/>
            <a:ext cx="3976688" cy="341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" bIns="18288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addu  Ss1, $s2, $zero</a:t>
            </a:r>
          </a:p>
        </p:txBody>
      </p:sp>
      <p:sp>
        <p:nvSpPr>
          <p:cNvPr id="430097" name="Rectangle 17"/>
          <p:cNvSpPr>
            <a:spLocks noChangeArrowheads="1"/>
          </p:cNvSpPr>
          <p:nvPr/>
        </p:nvSpPr>
        <p:spPr bwMode="auto">
          <a:xfrm>
            <a:off x="1000125" y="2552700"/>
            <a:ext cx="3340100" cy="341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" bIns="18288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move $s1, $s2</a:t>
            </a:r>
          </a:p>
        </p:txBody>
      </p:sp>
      <p:sp>
        <p:nvSpPr>
          <p:cNvPr id="45072" name="Rectangle 20"/>
          <p:cNvSpPr>
            <a:spLocks noChangeArrowheads="1"/>
          </p:cNvSpPr>
          <p:nvPr/>
        </p:nvSpPr>
        <p:spPr bwMode="auto">
          <a:xfrm>
            <a:off x="4348163" y="2211388"/>
            <a:ext cx="3968750" cy="341312"/>
          </a:xfrm>
          <a:prstGeom prst="rect">
            <a:avLst/>
          </a:prstGeom>
          <a:solidFill>
            <a:srgbClr val="0000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" bIns="18288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ea typeface="宋体" panose="02010600030101010101" pitchFamily="2" charset="-122"/>
              </a:rPr>
              <a:t>Conversion to Real Instructions</a:t>
            </a:r>
          </a:p>
        </p:txBody>
      </p:sp>
      <p:sp>
        <p:nvSpPr>
          <p:cNvPr id="45073" name="Rectangle 21"/>
          <p:cNvSpPr>
            <a:spLocks noChangeArrowheads="1"/>
          </p:cNvSpPr>
          <p:nvPr/>
        </p:nvSpPr>
        <p:spPr bwMode="auto">
          <a:xfrm>
            <a:off x="1000125" y="2211388"/>
            <a:ext cx="3341688" cy="341312"/>
          </a:xfrm>
          <a:prstGeom prst="rect">
            <a:avLst/>
          </a:prstGeom>
          <a:solidFill>
            <a:srgbClr val="0000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" bIns="18288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ea typeface="宋体" panose="02010600030101010101" pitchFamily="2" charset="-122"/>
              </a:rPr>
              <a:t>Pseudo-Instructions</a:t>
            </a:r>
          </a:p>
        </p:txBody>
      </p:sp>
      <p:sp>
        <p:nvSpPr>
          <p:cNvPr id="45074" name="Line 22"/>
          <p:cNvSpPr>
            <a:spLocks noChangeShapeType="1"/>
          </p:cNvSpPr>
          <p:nvPr/>
        </p:nvSpPr>
        <p:spPr bwMode="auto">
          <a:xfrm>
            <a:off x="4341813" y="2211388"/>
            <a:ext cx="0" cy="3413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8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49240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Jump, Branch, and SLT Instructions</a:t>
            </a:r>
          </a:p>
        </p:txBody>
      </p:sp>
      <p:graphicFrame>
        <p:nvGraphicFramePr>
          <p:cNvPr id="473604" name="Group 516"/>
          <p:cNvGraphicFramePr>
            <a:graphicFrameLocks noGrp="1"/>
          </p:cNvGraphicFramePr>
          <p:nvPr>
            <p:ph idx="1"/>
          </p:nvPr>
        </p:nvGraphicFramePr>
        <p:xfrm>
          <a:off x="482600" y="1182688"/>
          <a:ext cx="8178800" cy="2765428"/>
        </p:xfrm>
        <a:graphic>
          <a:graphicData uri="http://schemas.openxmlformats.org/drawingml/2006/table">
            <a:tbl>
              <a:tblPr/>
              <a:tblGrid>
                <a:gridCol w="1900238"/>
                <a:gridCol w="2016125"/>
                <a:gridCol w="922337"/>
                <a:gridCol w="633413"/>
                <a:gridCol w="633412"/>
                <a:gridCol w="2073275"/>
              </a:tblGrid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Instruction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Format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13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	label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jump to label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2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beq	rs, rt, label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branch if (rs == rt)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4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bne	rs, rt, label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branch if (rs != rt)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blez	rs, label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branch if (rs&lt;=0)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6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bgtz	rs, label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branch if (rs &gt; 0)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7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bltz	rs, label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branch if (rs &lt; 0)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bgez	rs, label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branch if (rs&gt;=0)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000" marR="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3610" name="Group 522"/>
          <p:cNvGraphicFramePr>
            <a:graphicFrameLocks noGrp="1"/>
          </p:cNvGraphicFramePr>
          <p:nvPr/>
        </p:nvGraphicFramePr>
        <p:xfrm>
          <a:off x="482600" y="4230688"/>
          <a:ext cx="8178800" cy="1674814"/>
        </p:xfrm>
        <a:graphic>
          <a:graphicData uri="http://schemas.openxmlformats.org/drawingml/2006/table">
            <a:tbl>
              <a:tblPr/>
              <a:tblGrid>
                <a:gridCol w="1900238"/>
                <a:gridCol w="2016125"/>
                <a:gridCol w="922337"/>
                <a:gridCol w="633413"/>
                <a:gridCol w="633412"/>
                <a:gridCol w="633413"/>
                <a:gridCol w="576262"/>
                <a:gridCol w="863600"/>
              </a:tblGrid>
              <a:tr h="358775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Instruction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Format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86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slt	rd, rs, rt</a:t>
                      </a:r>
                    </a:p>
                  </a:txBody>
                  <a:tcPr marL="54000" marR="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rd=(rs&lt;rt?1:0)</a:t>
                      </a:r>
                    </a:p>
                  </a:txBody>
                  <a:tcPr marL="0" marR="0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0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0x2a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sltu	rd, rs, rt</a:t>
                      </a:r>
                    </a:p>
                  </a:txBody>
                  <a:tcPr marL="54000" marR="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rd=(rs&lt;rt?1:0)</a:t>
                      </a:r>
                    </a:p>
                  </a:txBody>
                  <a:tcPr marL="0" marR="0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0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rd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0x2b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slti	rt, rs, 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54000" marR="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rt=(rs&lt;imm?1:0)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0xa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861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sltiu	rt, rs, 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54000" marR="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rt=(rs&lt;imm?1:0)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0xb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rt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156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3442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Next . . .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178800" cy="5184775"/>
          </a:xfrm>
        </p:spPr>
        <p:txBody>
          <a:bodyPr/>
          <a:lstStyle/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Instruction Set Architecture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Overview of the MIPS Architecture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R-Type Arithmetic, Logical, and Shift Instructions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I-Type Format and Immediate Constants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I-Type Load and Store Instructions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J-Type Unconditional Jump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I-Type Condition Branch Instructions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Translating If Statements and Boolean Expressions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solidFill>
                  <a:schemeClr val="tx2"/>
                </a:solidFill>
                <a:ea typeface="宋体" panose="02010600030101010101" pitchFamily="2" charset="-122"/>
              </a:rPr>
              <a:t>Translating Loops and Traversing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0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74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Translating an IF Statement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2743"/>
            <a:ext cx="8229600" cy="5562454"/>
          </a:xfrm>
        </p:spPr>
        <p:txBody>
          <a:bodyPr/>
          <a:lstStyle/>
          <a:p>
            <a:pPr marL="349250" indent="-349250" eaLnBrk="1" hangingPunct="1">
              <a:tabLst>
                <a:tab pos="18288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Consider the following IF statement: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1828800" algn="l"/>
              </a:tabLst>
            </a:pP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if (a == b) 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18288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c = d + e; 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18288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else 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18288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c = d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–</a:t>
            </a: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e;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18288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	Assume that </a:t>
            </a:r>
            <a:r>
              <a:rPr lang="en-US" altLang="zh-CN" sz="2400" dirty="0" smtClean="0">
                <a:solidFill>
                  <a:srgbClr val="000099"/>
                </a:solidFill>
                <a:ea typeface="宋体" panose="02010600030101010101" pitchFamily="2" charset="-122"/>
              </a:rPr>
              <a:t>a, b, c, d, e</a:t>
            </a:r>
            <a:r>
              <a:rPr lang="en-US" altLang="zh-CN" sz="2400" dirty="0" smtClean="0">
                <a:ea typeface="宋体" panose="02010600030101010101" pitchFamily="2" charset="-122"/>
              </a:rPr>
              <a:t> are in </a:t>
            </a:r>
            <a:r>
              <a:rPr lang="en-US" altLang="zh-CN" sz="2400" dirty="0" smtClean="0">
                <a:solidFill>
                  <a:srgbClr val="000099"/>
                </a:solidFill>
                <a:ea typeface="宋体" panose="02010600030101010101" pitchFamily="2" charset="-122"/>
              </a:rPr>
              <a:t>$s0, …, $s4 </a:t>
            </a:r>
            <a:r>
              <a:rPr lang="en-US" altLang="zh-CN" sz="2400" dirty="0" smtClean="0">
                <a:ea typeface="宋体" panose="02010600030101010101" pitchFamily="2" charset="-122"/>
              </a:rPr>
              <a:t>respectively</a:t>
            </a:r>
          </a:p>
          <a:p>
            <a:pPr marL="349250" indent="-349250" eaLnBrk="1" hangingPunct="1">
              <a:spcBef>
                <a:spcPct val="100000"/>
              </a:spcBef>
              <a:tabLst>
                <a:tab pos="18288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How to translate the above IF statement?</a:t>
            </a:r>
          </a:p>
          <a:p>
            <a:pPr marL="349250" indent="-349250" eaLnBrk="1" hangingPunct="1">
              <a:spcBef>
                <a:spcPts val="1200"/>
              </a:spcBef>
              <a:buFont typeface="Wingdings" panose="05000000000000000000" pitchFamily="2" charset="2"/>
              <a:buNone/>
              <a:tabLst>
                <a:tab pos="1828800" algn="l"/>
              </a:tabLst>
            </a:pP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bne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$s0, $s1, else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1828800" algn="l"/>
              </a:tabLst>
            </a:pP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add   $s2, $s3, $s4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1828800" algn="l"/>
              </a:tabLst>
            </a:pP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j     exit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1828800" algn="l"/>
              </a:tabLst>
            </a:pP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else:	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subu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$s2, $s3, $s4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1828800" algn="l"/>
              </a:tabLst>
            </a:pP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exit:	. . .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708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74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Compound Expression with AND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1076325"/>
          </a:xfrm>
        </p:spPr>
        <p:txBody>
          <a:bodyPr/>
          <a:lstStyle/>
          <a:p>
            <a:pPr marL="361950" indent="-361950"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Programming languages use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short-circuit evaluation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If first expression is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false</a:t>
            </a:r>
            <a:r>
              <a:rPr lang="en-US" altLang="zh-CN" sz="2400" dirty="0" smtClean="0">
                <a:ea typeface="宋体" panose="02010600030101010101" pitchFamily="2" charset="-122"/>
              </a:rPr>
              <a:t>, second expression is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skipped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057275" y="2392363"/>
            <a:ext cx="7316788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if (($s1 &gt; 0) &amp;&amp; ($s2 &lt; 0)) {$s3++;}</a:t>
            </a:r>
          </a:p>
        </p:txBody>
      </p:sp>
      <p:sp>
        <p:nvSpPr>
          <p:cNvPr id="478213" name="Text Box 5"/>
          <p:cNvSpPr txBox="1">
            <a:spLocks noChangeArrowheads="1"/>
          </p:cNvSpPr>
          <p:nvPr/>
        </p:nvSpPr>
        <p:spPr bwMode="auto">
          <a:xfrm>
            <a:off x="1057275" y="3082925"/>
            <a:ext cx="7316788" cy="282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542925" algn="l"/>
                <a:tab pos="1619250" algn="l"/>
                <a:tab pos="35909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542925" algn="l"/>
                <a:tab pos="1619250" algn="l"/>
                <a:tab pos="3590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542925" algn="l"/>
                <a:tab pos="1619250" algn="l"/>
                <a:tab pos="3590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542925" algn="l"/>
                <a:tab pos="1619250" algn="l"/>
                <a:tab pos="3590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542925" algn="l"/>
                <a:tab pos="1619250" algn="l"/>
                <a:tab pos="3590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542925" algn="l"/>
                <a:tab pos="1619250" algn="l"/>
                <a:tab pos="3590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542925" algn="l"/>
                <a:tab pos="1619250" algn="l"/>
                <a:tab pos="3590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542925" algn="l"/>
                <a:tab pos="1619250" algn="l"/>
                <a:tab pos="3590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# One Possible Implementation ...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bgtz	$s1, L1	# first expression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j	next	# skip if false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L1:	bltz	$s2, L2	# second expression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j	next	# skip if false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L2:	addiu	$s3,$s3,1 	# both are true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next: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31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6569" y="1210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Better Implementation for AND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712788" y="1816100"/>
            <a:ext cx="8064500" cy="228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The following implementation uses less code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Reverse the relational operator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Allow the program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fall through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 to the second expression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Number of instructions is reduced from 5 to 3</a:t>
            </a: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712788" y="1241425"/>
            <a:ext cx="7777162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if (($s1 &gt; 0) &amp;&amp; ($s2 &lt; 0)) {$s3++;}</a:t>
            </a:r>
          </a:p>
        </p:txBody>
      </p:sp>
      <p:sp>
        <p:nvSpPr>
          <p:cNvPr id="479239" name="Text Box 7"/>
          <p:cNvSpPr txBox="1">
            <a:spLocks noChangeArrowheads="1"/>
          </p:cNvSpPr>
          <p:nvPr/>
        </p:nvSpPr>
        <p:spPr bwMode="auto">
          <a:xfrm>
            <a:off x="712788" y="4119563"/>
            <a:ext cx="7777162" cy="2017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542925" algn="l"/>
                <a:tab pos="1619250" algn="l"/>
                <a:tab pos="35909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542925" algn="l"/>
                <a:tab pos="1619250" algn="l"/>
                <a:tab pos="3590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542925" algn="l"/>
                <a:tab pos="1619250" algn="l"/>
                <a:tab pos="3590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542925" algn="l"/>
                <a:tab pos="1619250" algn="l"/>
                <a:tab pos="3590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542925" algn="l"/>
                <a:tab pos="1619250" algn="l"/>
                <a:tab pos="3590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542925" algn="l"/>
                <a:tab pos="1619250" algn="l"/>
                <a:tab pos="3590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542925" algn="l"/>
                <a:tab pos="1619250" algn="l"/>
                <a:tab pos="3590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542925" algn="l"/>
                <a:tab pos="1619250" algn="l"/>
                <a:tab pos="3590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# Better Implementation ...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blez	$s1, next	# skip if false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bgez	$s2, next	# skip if false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addiu	$s3,$s3,1 	# both are true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next: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119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6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Compound Expression with OR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482307" name="Rectangle 3"/>
          <p:cNvSpPr>
            <a:spLocks noChangeArrowheads="1"/>
          </p:cNvSpPr>
          <p:nvPr/>
        </p:nvSpPr>
        <p:spPr bwMode="auto">
          <a:xfrm>
            <a:off x="533400" y="1143000"/>
            <a:ext cx="8077200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1950" indent="-361950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2813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Short-circuit evaluation</a:t>
            </a:r>
            <a:r>
              <a:rPr lang="en-US" altLang="zh-CN">
                <a:ea typeface="宋体" panose="02010600030101010101" pitchFamily="2" charset="-122"/>
              </a:rPr>
              <a:t> for logical 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If first expression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, second expression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skipped</a:t>
            </a:r>
          </a:p>
          <a:p>
            <a:pPr eaLnBrk="1" hangingPunct="1">
              <a:spcBef>
                <a:spcPct val="50000"/>
              </a:spcBef>
            </a:pP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>
                <a:ea typeface="宋体" panose="02010600030101010101" pitchFamily="2" charset="-122"/>
              </a:rPr>
              <a:t>Use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fall-through</a:t>
            </a:r>
            <a:r>
              <a:rPr lang="en-US" altLang="zh-CN">
                <a:ea typeface="宋体" panose="02010600030101010101" pitchFamily="2" charset="-122"/>
              </a:rPr>
              <a:t> to keep the code as short as possible</a:t>
            </a:r>
          </a:p>
          <a:p>
            <a:pPr eaLnBrk="1" hangingPunct="1">
              <a:spcBef>
                <a:spcPct val="100000"/>
              </a:spcBef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spcBef>
                <a:spcPct val="100000"/>
              </a:spcBef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spcBef>
                <a:spcPct val="150000"/>
              </a:spcBef>
            </a:pPr>
            <a:r>
              <a:rPr lang="en-US" altLang="zh-CN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bgt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ble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</a:t>
            </a:r>
            <a:r>
              <a:rPr lang="en-US" altLang="zh-CN">
                <a:ea typeface="宋体" panose="02010600030101010101" pitchFamily="2" charset="-122"/>
              </a:rPr>
              <a:t> are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pseudo-instructions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Translated by the assembler to real instructions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057275" y="2276475"/>
            <a:ext cx="7546975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if (($sl &gt; $s2) || ($s2 &gt; $s3)) {$s4 = 1;}</a:t>
            </a:r>
          </a:p>
        </p:txBody>
      </p:sp>
      <p:sp>
        <p:nvSpPr>
          <p:cNvPr id="482309" name="Text Box 5"/>
          <p:cNvSpPr txBox="1">
            <a:spLocks noChangeArrowheads="1"/>
          </p:cNvSpPr>
          <p:nvPr/>
        </p:nvSpPr>
        <p:spPr bwMode="auto">
          <a:xfrm>
            <a:off x="1057275" y="3659188"/>
            <a:ext cx="7546975" cy="149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628650" algn="l"/>
                <a:tab pos="3676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628650" algn="l"/>
                <a:tab pos="3676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628650" algn="l"/>
                <a:tab pos="3676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628650" algn="l"/>
                <a:tab pos="36766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628650" algn="l"/>
                <a:tab pos="36766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628650" algn="l"/>
                <a:tab pos="36766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628650" algn="l"/>
                <a:tab pos="36766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628650" algn="l"/>
                <a:tab pos="36766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628650" algn="l"/>
                <a:tab pos="36766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bgt $s1, $s2, L1	# yes, execute if part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ble $s2, $s3, next	# no: skip if part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L1:	li  $s4, 1	# set $s4 to 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next: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0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23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2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2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2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2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9" grpId="0" build="allAtOnce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75479" y="18494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Your Turn . . .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071938"/>
          </a:xfrm>
        </p:spPr>
        <p:txBody>
          <a:bodyPr/>
          <a:lstStyle/>
          <a:p>
            <a:pPr marL="361950" indent="-361950"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Translate the IF statement to assembly language</a:t>
            </a:r>
          </a:p>
          <a:p>
            <a:pPr marL="361950" indent="-361950"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$s1 and $s2 values are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unsigned</a:t>
            </a:r>
          </a:p>
          <a:p>
            <a:pPr marL="361950" indent="-361950" eaLnBrk="1" hangingPunct="1">
              <a:spcBef>
                <a:spcPct val="50000"/>
              </a:spcBef>
            </a:pP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ct val="50000"/>
              </a:spcBef>
            </a:pP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ct val="50000"/>
              </a:spcBef>
            </a:pP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$s3, $s4, and $s5 values are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signed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4491038" y="2405063"/>
            <a:ext cx="3838575" cy="1152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bgtu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$s1, $s2, next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move $s3, $s4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next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endParaRPr lang="en-US" altLang="zh-CN" sz="2000" b="1" dirty="0">
              <a:solidFill>
                <a:schemeClr val="tx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942975" y="2405063"/>
            <a:ext cx="3225800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if( $s1 &lt;= $s2 )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$s3 = $s4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76168" name="Text Box 8"/>
          <p:cNvSpPr txBox="1">
            <a:spLocks noChangeArrowheads="1"/>
          </p:cNvSpPr>
          <p:nvPr/>
        </p:nvSpPr>
        <p:spPr bwMode="auto">
          <a:xfrm>
            <a:off x="952500" y="4568825"/>
            <a:ext cx="3216275" cy="156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if (($s3 &lt;= $s4) &amp;&amp;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 ($s4 &gt;  $s5))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$s3 = $s4 + $s5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76169" name="Text Box 9"/>
          <p:cNvSpPr txBox="1">
            <a:spLocks noChangeArrowheads="1"/>
          </p:cNvSpPr>
          <p:nvPr/>
        </p:nvSpPr>
        <p:spPr bwMode="auto">
          <a:xfrm>
            <a:off x="4478338" y="4568825"/>
            <a:ext cx="3838575" cy="15684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bgt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$s3, $s4, next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ble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$s4, $s5, next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addu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$s3, $s4, $s5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next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endParaRPr lang="en-US" altLang="zh-CN" sz="2000" b="1" dirty="0">
              <a:solidFill>
                <a:schemeClr val="tx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67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nimBg="1" autoUpdateAnimBg="0"/>
      <p:bldP spid="476169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552" y="762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Next . . .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178800" cy="5184775"/>
          </a:xfrm>
        </p:spPr>
        <p:txBody>
          <a:bodyPr/>
          <a:lstStyle/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Instruction Set Architecture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Overview of the MIPS Architecture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R-Type Arithmetic, Logical, and Shift Instructions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I-Type Format and Immediate Constants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I-Type Load and Store Instructions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Jump and Branch Instructions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Translating If Statements and Boolean Expressions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Translating Loops and Traversing Arrays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solidFill>
                  <a:schemeClr val="tx2"/>
                </a:solidFill>
                <a:ea typeface="宋体" panose="02010600030101010101" pitchFamily="2" charset="-122"/>
              </a:rPr>
              <a:t>Addressing Modes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128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489457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Instruction Formats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5143500"/>
          </a:xfrm>
        </p:spPr>
        <p:txBody>
          <a:bodyPr/>
          <a:lstStyle/>
          <a:p>
            <a:pPr marL="342900" indent="-342900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All instructions are 32-bit wide, Three instruction formats:</a:t>
            </a:r>
          </a:p>
          <a:p>
            <a:pPr marL="342900" indent="-342900" eaLnBrk="1" hangingPunct="1"/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Register (R-Type)</a:t>
            </a:r>
          </a:p>
          <a:p>
            <a:pPr marL="742950" lvl="1" indent="-285750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Register-to-register instructions</a:t>
            </a:r>
          </a:p>
          <a:p>
            <a:pPr marL="742950" lvl="1" indent="-285750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Op: operation code specifies the format of the instruction</a:t>
            </a:r>
            <a:endParaRPr lang="en-US" altLang="zh-CN" sz="20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180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Immediate (I-Type)</a:t>
            </a:r>
          </a:p>
          <a:p>
            <a:pPr marL="742950" lvl="1" indent="-285750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16-bit immediate constant is part in the instruction</a:t>
            </a:r>
          </a:p>
          <a:p>
            <a:pPr marL="342900" indent="-342900" eaLnBrk="1" hangingPunct="1">
              <a:spcBef>
                <a:spcPct val="150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Jump (J-Type)</a:t>
            </a:r>
          </a:p>
          <a:p>
            <a:pPr marL="742950" lvl="1" indent="-285750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Used by jump instructions</a:t>
            </a:r>
          </a:p>
        </p:txBody>
      </p:sp>
      <p:grpSp>
        <p:nvGrpSpPr>
          <p:cNvPr id="15364" name="Group 5"/>
          <p:cNvGrpSpPr>
            <a:grpSpLocks/>
          </p:cNvGrpSpPr>
          <p:nvPr/>
        </p:nvGrpSpPr>
        <p:grpSpPr bwMode="auto">
          <a:xfrm>
            <a:off x="1195387" y="2784476"/>
            <a:ext cx="6753225" cy="457200"/>
            <a:chOff x="1104" y="2938"/>
            <a:chExt cx="4608" cy="288"/>
          </a:xfrm>
        </p:grpSpPr>
        <p:sp>
          <p:nvSpPr>
            <p:cNvPr id="15373" name="Rectangle 6"/>
            <p:cNvSpPr>
              <a:spLocks noChangeArrowheads="1"/>
            </p:cNvSpPr>
            <p:nvPr/>
          </p:nvSpPr>
          <p:spPr bwMode="auto">
            <a:xfrm>
              <a:off x="1104" y="2938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Op</a:t>
              </a:r>
              <a:r>
                <a:rPr lang="en-US" altLang="zh-CN" sz="1600" baseline="300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374" name="Rectangle 7"/>
            <p:cNvSpPr>
              <a:spLocks noChangeArrowheads="1"/>
            </p:cNvSpPr>
            <p:nvPr/>
          </p:nvSpPr>
          <p:spPr bwMode="auto">
            <a:xfrm>
              <a:off x="1968" y="2938"/>
              <a:ext cx="720" cy="288"/>
            </a:xfrm>
            <a:prstGeom prst="rect">
              <a:avLst/>
            </a:prstGeom>
            <a:solidFill>
              <a:srgbClr val="F7A7E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Rs</a:t>
              </a:r>
              <a:r>
                <a:rPr lang="en-US" altLang="zh-CN" sz="1600" baseline="300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375" name="Rectangle 8"/>
            <p:cNvSpPr>
              <a:spLocks noChangeArrowheads="1"/>
            </p:cNvSpPr>
            <p:nvPr/>
          </p:nvSpPr>
          <p:spPr bwMode="auto">
            <a:xfrm>
              <a:off x="2688" y="2938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Rt</a:t>
              </a:r>
              <a:r>
                <a:rPr lang="en-US" altLang="zh-CN" sz="1600" baseline="300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376" name="Rectangle 9"/>
            <p:cNvSpPr>
              <a:spLocks noChangeArrowheads="1"/>
            </p:cNvSpPr>
            <p:nvPr/>
          </p:nvSpPr>
          <p:spPr bwMode="auto">
            <a:xfrm>
              <a:off x="3408" y="2938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Rd</a:t>
              </a:r>
              <a:r>
                <a:rPr lang="en-US" altLang="zh-CN" sz="1600" baseline="300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377" name="Rectangle 10"/>
            <p:cNvSpPr>
              <a:spLocks noChangeArrowheads="1"/>
            </p:cNvSpPr>
            <p:nvPr/>
          </p:nvSpPr>
          <p:spPr bwMode="auto">
            <a:xfrm>
              <a:off x="4848" y="2938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funct</a:t>
              </a:r>
              <a:r>
                <a:rPr lang="en-US" altLang="zh-CN" sz="1600" baseline="300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378" name="Rectangle 11"/>
            <p:cNvSpPr>
              <a:spLocks noChangeArrowheads="1"/>
            </p:cNvSpPr>
            <p:nvPr/>
          </p:nvSpPr>
          <p:spPr bwMode="auto">
            <a:xfrm>
              <a:off x="4128" y="2938"/>
              <a:ext cx="720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sa</a:t>
              </a:r>
              <a:r>
                <a:rPr lang="en-US" altLang="zh-CN" sz="1600" baseline="30000"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5365" name="Group 12"/>
          <p:cNvGrpSpPr>
            <a:grpSpLocks/>
          </p:cNvGrpSpPr>
          <p:nvPr/>
        </p:nvGrpSpPr>
        <p:grpSpPr bwMode="auto">
          <a:xfrm>
            <a:off x="1238250" y="4137026"/>
            <a:ext cx="6753225" cy="457200"/>
            <a:chOff x="1104" y="3283"/>
            <a:chExt cx="4608" cy="288"/>
          </a:xfrm>
        </p:grpSpPr>
        <p:sp>
          <p:nvSpPr>
            <p:cNvPr id="15369" name="Rectangle 13"/>
            <p:cNvSpPr>
              <a:spLocks noChangeArrowheads="1"/>
            </p:cNvSpPr>
            <p:nvPr/>
          </p:nvSpPr>
          <p:spPr bwMode="auto">
            <a:xfrm>
              <a:off x="1104" y="3283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Op</a:t>
              </a:r>
              <a:r>
                <a:rPr lang="en-US" altLang="zh-CN" sz="1600" baseline="300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370" name="Rectangle 14"/>
            <p:cNvSpPr>
              <a:spLocks noChangeArrowheads="1"/>
            </p:cNvSpPr>
            <p:nvPr/>
          </p:nvSpPr>
          <p:spPr bwMode="auto">
            <a:xfrm>
              <a:off x="1968" y="3283"/>
              <a:ext cx="720" cy="288"/>
            </a:xfrm>
            <a:prstGeom prst="rect">
              <a:avLst/>
            </a:prstGeom>
            <a:solidFill>
              <a:srgbClr val="F7A7E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Rs</a:t>
              </a:r>
              <a:r>
                <a:rPr lang="en-US" altLang="zh-CN" sz="1600" baseline="30000" dirty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371" name="Rectangle 15"/>
            <p:cNvSpPr>
              <a:spLocks noChangeArrowheads="1"/>
            </p:cNvSpPr>
            <p:nvPr/>
          </p:nvSpPr>
          <p:spPr bwMode="auto">
            <a:xfrm>
              <a:off x="2688" y="3283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Rt</a:t>
              </a:r>
              <a:r>
                <a:rPr lang="en-US" altLang="zh-CN" sz="1600" baseline="30000" dirty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372" name="Rectangle 16"/>
            <p:cNvSpPr>
              <a:spLocks noChangeArrowheads="1"/>
            </p:cNvSpPr>
            <p:nvPr/>
          </p:nvSpPr>
          <p:spPr bwMode="auto">
            <a:xfrm>
              <a:off x="3408" y="3283"/>
              <a:ext cx="230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immediate</a:t>
              </a:r>
              <a:r>
                <a:rPr lang="en-US" altLang="zh-CN" sz="1600" baseline="30000">
                  <a:ea typeface="宋体" panose="02010600030101010101" pitchFamily="2" charset="-122"/>
                </a:rPr>
                <a:t>16</a:t>
              </a:r>
            </a:p>
          </p:txBody>
        </p:sp>
      </p:grpSp>
      <p:grpSp>
        <p:nvGrpSpPr>
          <p:cNvPr id="15366" name="Group 17"/>
          <p:cNvGrpSpPr>
            <a:grpSpLocks/>
          </p:cNvGrpSpPr>
          <p:nvPr/>
        </p:nvGrpSpPr>
        <p:grpSpPr bwMode="auto">
          <a:xfrm>
            <a:off x="1238251" y="5521460"/>
            <a:ext cx="6753225" cy="457200"/>
            <a:chOff x="1104" y="3629"/>
            <a:chExt cx="4608" cy="288"/>
          </a:xfrm>
        </p:grpSpPr>
        <p:sp>
          <p:nvSpPr>
            <p:cNvPr id="15367" name="Rectangle 18"/>
            <p:cNvSpPr>
              <a:spLocks noChangeArrowheads="1"/>
            </p:cNvSpPr>
            <p:nvPr/>
          </p:nvSpPr>
          <p:spPr bwMode="auto">
            <a:xfrm>
              <a:off x="1104" y="3629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Op</a:t>
              </a:r>
              <a:r>
                <a:rPr lang="en-US" altLang="zh-CN" sz="1600" baseline="300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368" name="Rectangle 19"/>
            <p:cNvSpPr>
              <a:spLocks noChangeArrowheads="1"/>
            </p:cNvSpPr>
            <p:nvPr/>
          </p:nvSpPr>
          <p:spPr bwMode="auto">
            <a:xfrm>
              <a:off x="1968" y="3629"/>
              <a:ext cx="374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immediate</a:t>
              </a:r>
              <a:r>
                <a:rPr lang="en-US" altLang="zh-CN" sz="1600" baseline="30000">
                  <a:ea typeface="宋体" panose="02010600030101010101" pitchFamily="2" charset="-122"/>
                </a:rPr>
                <a:t>26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4653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-396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Translating a WHILE Loop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914466"/>
            <a:ext cx="8178800" cy="5127625"/>
          </a:xfrm>
        </p:spPr>
        <p:txBody>
          <a:bodyPr/>
          <a:lstStyle/>
          <a:p>
            <a:pPr marL="349250" indent="-349250" eaLnBrk="1" hangingPunct="1">
              <a:spcBef>
                <a:spcPct val="35000"/>
              </a:spcBef>
              <a:tabLst>
                <a:tab pos="1257300" algn="l"/>
                <a:tab pos="2333625" algn="l"/>
                <a:tab pos="493395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Consider the following WHILE statement:</a:t>
            </a:r>
          </a:p>
          <a:p>
            <a:pPr marL="349250" indent="-349250" eaLnBrk="1" hangingPunct="1">
              <a:spcBef>
                <a:spcPct val="35000"/>
              </a:spcBef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= 0; </a:t>
            </a:r>
          </a:p>
          <a:p>
            <a:pPr marL="349250" indent="-349250" eaLnBrk="1" hangingPunct="1">
              <a:spcBef>
                <a:spcPct val="35000"/>
              </a:spcBef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while (A[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] != k) </a:t>
            </a:r>
          </a:p>
          <a:p>
            <a:pPr marL="349250" indent="-349250" eaLnBrk="1" hangingPunct="1">
              <a:spcBef>
                <a:spcPct val="35000"/>
              </a:spcBef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= i+1;</a:t>
            </a:r>
          </a:p>
          <a:p>
            <a:pPr marL="349250" indent="-349250" eaLnBrk="1" hangingPunct="1">
              <a:spcBef>
                <a:spcPct val="35000"/>
              </a:spcBef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zh-CN" sz="1600" dirty="0" smtClean="0"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ea typeface="宋体" panose="02010600030101010101" pitchFamily="2" charset="-122"/>
              </a:rPr>
              <a:t>Where </a:t>
            </a:r>
            <a:r>
              <a:rPr lang="en-US" altLang="zh-CN" sz="1800" dirty="0" smtClean="0">
                <a:solidFill>
                  <a:srgbClr val="0000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800" dirty="0" smtClean="0">
                <a:ea typeface="宋体" panose="02010600030101010101" pitchFamily="2" charset="-122"/>
              </a:rPr>
              <a:t> is an array of integers (4 bytes per element)</a:t>
            </a:r>
          </a:p>
          <a:p>
            <a:pPr marL="349250" indent="-349250" eaLnBrk="1" hangingPunct="1">
              <a:spcBef>
                <a:spcPct val="35000"/>
              </a:spcBef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zh-CN" sz="1800" dirty="0" smtClean="0"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99"/>
                </a:solidFill>
                <a:ea typeface="宋体" panose="02010600030101010101" pitchFamily="2" charset="-122"/>
              </a:rPr>
              <a:t>Assume address A, </a:t>
            </a:r>
            <a:r>
              <a:rPr lang="en-US" altLang="zh-CN" sz="1800" dirty="0" err="1" smtClean="0">
                <a:solidFill>
                  <a:srgbClr val="000099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 smtClean="0">
                <a:solidFill>
                  <a:srgbClr val="000099"/>
                </a:solidFill>
                <a:ea typeface="宋体" panose="02010600030101010101" pitchFamily="2" charset="-122"/>
              </a:rPr>
              <a:t>, k</a:t>
            </a:r>
            <a:r>
              <a:rPr lang="en-US" altLang="zh-CN" sz="1800" dirty="0" smtClean="0">
                <a:ea typeface="宋体" panose="02010600030101010101" pitchFamily="2" charset="-122"/>
              </a:rPr>
              <a:t> in </a:t>
            </a:r>
            <a:r>
              <a:rPr lang="en-US" altLang="zh-CN" sz="1800" dirty="0" smtClean="0">
                <a:solidFill>
                  <a:srgbClr val="000099"/>
                </a:solidFill>
                <a:ea typeface="宋体" panose="02010600030101010101" pitchFamily="2" charset="-122"/>
              </a:rPr>
              <a:t>$s0, $s1, $s2,</a:t>
            </a:r>
            <a:r>
              <a:rPr lang="en-US" altLang="zh-CN" sz="1800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ea typeface="宋体" panose="02010600030101010101" pitchFamily="2" charset="-122"/>
              </a:rPr>
              <a:t>respectively</a:t>
            </a:r>
          </a:p>
          <a:p>
            <a:pPr marL="349250" indent="-349250" eaLnBrk="1" hangingPunct="1">
              <a:spcBef>
                <a:spcPct val="35000"/>
              </a:spcBef>
              <a:tabLst>
                <a:tab pos="1257300" algn="l"/>
                <a:tab pos="2333625" algn="l"/>
                <a:tab pos="493395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How to translate above WHILE statement?</a:t>
            </a:r>
          </a:p>
          <a:p>
            <a:pPr marL="349250" indent="-349250" eaLnBrk="1" hangingPunct="1">
              <a:spcBef>
                <a:spcPct val="35000"/>
              </a:spcBef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zh-CN" sz="16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xor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$s1, $s1, $s1	# 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0</a:t>
            </a:r>
          </a:p>
          <a:p>
            <a:pPr marL="349250" indent="-3492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move	$t0, $s0	# $t0 = address A</a:t>
            </a:r>
          </a:p>
          <a:p>
            <a:pPr marL="349250" indent="-3492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loop:	lw	$t1, 0($t0)	# $t1 = A[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</a:p>
          <a:p>
            <a:pPr marL="349250" indent="-3492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beq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$t1, $s2, exit	# exit if (A[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]== k)</a:t>
            </a:r>
          </a:p>
          <a:p>
            <a:pPr marL="349250" indent="-3492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addiu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$s1, $s1, 1	# 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i+1</a:t>
            </a:r>
          </a:p>
          <a:p>
            <a:pPr marL="349250" indent="-3492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sll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$t0, $s1, 2	# $t0 = 4*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endParaRPr lang="en-US" altLang="zh-CN" sz="2000" b="1" dirty="0" smtClean="0">
              <a:solidFill>
                <a:srgbClr val="000099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9250" indent="-3492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addu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$t0, $s0, $t0	# $t0 = address A[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</a:p>
          <a:p>
            <a:pPr marL="349250" indent="-3492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j	loop</a:t>
            </a:r>
          </a:p>
          <a:p>
            <a:pPr marL="349250" indent="-3492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exit:	. . .</a:t>
            </a:r>
          </a:p>
        </p:txBody>
      </p:sp>
      <p:grpSp>
        <p:nvGrpSpPr>
          <p:cNvPr id="432175" name="Group 47"/>
          <p:cNvGrpSpPr>
            <a:grpSpLocks/>
          </p:cNvGrpSpPr>
          <p:nvPr/>
        </p:nvGrpSpPr>
        <p:grpSpPr bwMode="auto">
          <a:xfrm>
            <a:off x="7107238" y="1239838"/>
            <a:ext cx="1604963" cy="2016125"/>
            <a:chOff x="158" y="2378"/>
            <a:chExt cx="1011" cy="1270"/>
          </a:xfrm>
        </p:grpSpPr>
        <p:sp>
          <p:nvSpPr>
            <p:cNvPr id="60421" name="Text Box 35"/>
            <p:cNvSpPr txBox="1">
              <a:spLocks noChangeArrowheads="1"/>
            </p:cNvSpPr>
            <p:nvPr/>
          </p:nvSpPr>
          <p:spPr bwMode="auto">
            <a:xfrm>
              <a:off x="194" y="2378"/>
              <a:ext cx="581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60422" name="Text Box 36"/>
            <p:cNvSpPr txBox="1">
              <a:spLocks noChangeArrowheads="1"/>
            </p:cNvSpPr>
            <p:nvPr/>
          </p:nvSpPr>
          <p:spPr bwMode="auto">
            <a:xfrm>
              <a:off x="158" y="3031"/>
              <a:ext cx="653" cy="1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A[2]</a:t>
              </a:r>
            </a:p>
          </p:txBody>
        </p:sp>
        <p:sp>
          <p:nvSpPr>
            <p:cNvPr id="60423" name="Text Box 37"/>
            <p:cNvSpPr txBox="1">
              <a:spLocks noChangeArrowheads="1"/>
            </p:cNvSpPr>
            <p:nvPr/>
          </p:nvSpPr>
          <p:spPr bwMode="auto">
            <a:xfrm>
              <a:off x="158" y="2741"/>
              <a:ext cx="653" cy="1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A[i]</a:t>
              </a:r>
            </a:p>
          </p:txBody>
        </p:sp>
        <p:sp>
          <p:nvSpPr>
            <p:cNvPr id="60424" name="Text Box 38"/>
            <p:cNvSpPr txBox="1">
              <a:spLocks noChangeArrowheads="1"/>
            </p:cNvSpPr>
            <p:nvPr/>
          </p:nvSpPr>
          <p:spPr bwMode="auto">
            <a:xfrm>
              <a:off x="158" y="3178"/>
              <a:ext cx="653" cy="1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A[1]</a:t>
              </a:r>
            </a:p>
          </p:txBody>
        </p:sp>
        <p:sp>
          <p:nvSpPr>
            <p:cNvPr id="60425" name="Text Box 39"/>
            <p:cNvSpPr txBox="1">
              <a:spLocks noChangeArrowheads="1"/>
            </p:cNvSpPr>
            <p:nvPr/>
          </p:nvSpPr>
          <p:spPr bwMode="auto">
            <a:xfrm>
              <a:off x="158" y="3321"/>
              <a:ext cx="653" cy="1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A[0]</a:t>
              </a:r>
            </a:p>
          </p:txBody>
        </p:sp>
        <p:sp>
          <p:nvSpPr>
            <p:cNvPr id="60426" name="Text Box 40"/>
            <p:cNvSpPr txBox="1">
              <a:spLocks noChangeArrowheads="1"/>
            </p:cNvSpPr>
            <p:nvPr/>
          </p:nvSpPr>
          <p:spPr bwMode="auto">
            <a:xfrm>
              <a:off x="158" y="2886"/>
              <a:ext cx="653" cy="1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. . .</a:t>
              </a:r>
            </a:p>
          </p:txBody>
        </p:sp>
        <p:sp>
          <p:nvSpPr>
            <p:cNvPr id="60427" name="Text Box 41"/>
            <p:cNvSpPr txBox="1">
              <a:spLocks noChangeArrowheads="1"/>
            </p:cNvSpPr>
            <p:nvPr/>
          </p:nvSpPr>
          <p:spPr bwMode="auto">
            <a:xfrm>
              <a:off x="158" y="2559"/>
              <a:ext cx="653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. . .</a:t>
              </a:r>
            </a:p>
          </p:txBody>
        </p:sp>
        <p:sp>
          <p:nvSpPr>
            <p:cNvPr id="60428" name="Text Box 42"/>
            <p:cNvSpPr txBox="1">
              <a:spLocks noChangeArrowheads="1"/>
            </p:cNvSpPr>
            <p:nvPr/>
          </p:nvSpPr>
          <p:spPr bwMode="auto">
            <a:xfrm>
              <a:off x="847" y="3321"/>
              <a:ext cx="182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0429" name="Text Box 43"/>
            <p:cNvSpPr txBox="1">
              <a:spLocks noChangeArrowheads="1"/>
            </p:cNvSpPr>
            <p:nvPr/>
          </p:nvSpPr>
          <p:spPr bwMode="auto">
            <a:xfrm>
              <a:off x="847" y="3176"/>
              <a:ext cx="181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A+4</a:t>
              </a:r>
            </a:p>
          </p:txBody>
        </p:sp>
        <p:sp>
          <p:nvSpPr>
            <p:cNvPr id="60430" name="Text Box 44"/>
            <p:cNvSpPr txBox="1">
              <a:spLocks noChangeArrowheads="1"/>
            </p:cNvSpPr>
            <p:nvPr/>
          </p:nvSpPr>
          <p:spPr bwMode="auto">
            <a:xfrm>
              <a:off x="847" y="3030"/>
              <a:ext cx="181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A+8</a:t>
              </a:r>
            </a:p>
          </p:txBody>
        </p:sp>
        <p:sp>
          <p:nvSpPr>
            <p:cNvPr id="60431" name="Text Box 45"/>
            <p:cNvSpPr txBox="1">
              <a:spLocks noChangeArrowheads="1"/>
            </p:cNvSpPr>
            <p:nvPr/>
          </p:nvSpPr>
          <p:spPr bwMode="auto">
            <a:xfrm>
              <a:off x="846" y="2742"/>
              <a:ext cx="323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 dirty="0">
                  <a:ea typeface="宋体" panose="02010600030101010101" pitchFamily="2" charset="-122"/>
                </a:rPr>
                <a:t>A+4×i</a:t>
              </a:r>
            </a:p>
          </p:txBody>
        </p:sp>
        <p:sp>
          <p:nvSpPr>
            <p:cNvPr id="60432" name="Text Box 46"/>
            <p:cNvSpPr txBox="1">
              <a:spLocks noChangeArrowheads="1"/>
            </p:cNvSpPr>
            <p:nvPr/>
          </p:nvSpPr>
          <p:spPr bwMode="auto">
            <a:xfrm>
              <a:off x="158" y="3466"/>
              <a:ext cx="653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. . .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5248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Using Pointers to Traverse Arrays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178800" cy="5119688"/>
          </a:xfrm>
        </p:spPr>
        <p:txBody>
          <a:bodyPr/>
          <a:lstStyle/>
          <a:p>
            <a:pPr marL="349250" indent="-349250" eaLnBrk="1" hangingPunct="1">
              <a:tabLst>
                <a:tab pos="1257300" algn="l"/>
                <a:tab pos="2333625" algn="l"/>
                <a:tab pos="4848225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Consider the same WHILE loop:</a:t>
            </a:r>
          </a:p>
          <a:p>
            <a:pPr marL="349250" indent="-349250" eaLnBrk="1" hangingPunct="1">
              <a:spcBef>
                <a:spcPct val="35000"/>
              </a:spcBef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= 0; </a:t>
            </a:r>
          </a:p>
          <a:p>
            <a:pPr marL="349250" indent="-349250" eaLnBrk="1" hangingPunct="1">
              <a:spcBef>
                <a:spcPct val="35000"/>
              </a:spcBef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while (A[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] != k) </a:t>
            </a:r>
          </a:p>
          <a:p>
            <a:pPr marL="349250" indent="-349250" eaLnBrk="1" hangingPunct="1">
              <a:spcBef>
                <a:spcPct val="35000"/>
              </a:spcBef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= i+1;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848225" algn="l"/>
              </a:tabLst>
            </a:pPr>
            <a:r>
              <a:rPr lang="en-US" altLang="zh-CN" sz="1600" dirty="0" smtClean="0"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ea typeface="宋体" panose="02010600030101010101" pitchFamily="2" charset="-122"/>
              </a:rPr>
              <a:t>Where </a:t>
            </a:r>
            <a:r>
              <a:rPr lang="en-US" altLang="zh-CN" sz="1800" dirty="0" smtClean="0">
                <a:solidFill>
                  <a:srgbClr val="000099"/>
                </a:solidFill>
                <a:ea typeface="宋体" panose="02010600030101010101" pitchFamily="2" charset="-122"/>
              </a:rPr>
              <a:t>address of A, </a:t>
            </a:r>
            <a:r>
              <a:rPr lang="en-US" altLang="zh-CN" sz="1800" dirty="0" err="1" smtClean="0">
                <a:solidFill>
                  <a:srgbClr val="000099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 smtClean="0">
                <a:solidFill>
                  <a:srgbClr val="000099"/>
                </a:solidFill>
                <a:ea typeface="宋体" panose="02010600030101010101" pitchFamily="2" charset="-122"/>
              </a:rPr>
              <a:t>, k</a:t>
            </a:r>
            <a:r>
              <a:rPr lang="en-US" altLang="zh-CN" sz="1800" dirty="0" smtClean="0">
                <a:ea typeface="宋体" panose="02010600030101010101" pitchFamily="2" charset="-122"/>
              </a:rPr>
              <a:t> are in </a:t>
            </a:r>
            <a:r>
              <a:rPr lang="en-US" altLang="zh-CN" sz="1800" dirty="0" smtClean="0">
                <a:solidFill>
                  <a:srgbClr val="000099"/>
                </a:solidFill>
                <a:ea typeface="宋体" panose="02010600030101010101" pitchFamily="2" charset="-122"/>
              </a:rPr>
              <a:t>$s0, $s1, $s2</a:t>
            </a:r>
            <a:r>
              <a:rPr lang="en-US" altLang="zh-CN" sz="1800" dirty="0" smtClean="0">
                <a:solidFill>
                  <a:schemeClr val="hlink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800" dirty="0" smtClean="0">
                <a:ea typeface="宋体" panose="02010600030101010101" pitchFamily="2" charset="-122"/>
              </a:rPr>
              <a:t>respectively</a:t>
            </a:r>
          </a:p>
          <a:p>
            <a:pPr marL="349250" indent="-349250" eaLnBrk="1" hangingPunct="1">
              <a:tabLst>
                <a:tab pos="1257300" algn="l"/>
                <a:tab pos="2333625" algn="l"/>
                <a:tab pos="4848225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We can use a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pointer</a:t>
            </a:r>
            <a:r>
              <a:rPr lang="en-US" altLang="zh-CN" sz="2400" dirty="0" smtClean="0">
                <a:ea typeface="宋体" panose="02010600030101010101" pitchFamily="2" charset="-122"/>
              </a:rPr>
              <a:t> to traverse array A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848225" algn="l"/>
              </a:tabLst>
            </a:pPr>
            <a:r>
              <a:rPr lang="en-US" altLang="zh-CN" sz="1600" dirty="0" smtClean="0">
                <a:solidFill>
                  <a:schemeClr val="hlink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Pointer is incremented by 4 (faster than indexing)</a:t>
            </a:r>
          </a:p>
          <a:p>
            <a:pPr marL="349250" indent="-349250" eaLnBrk="1" hangingPunct="1"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848225" algn="l"/>
              </a:tabLst>
            </a:pPr>
            <a:r>
              <a:rPr lang="en-US" altLang="zh-CN" sz="18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move	$t0, $s0	# $t0 = $s0 = </a:t>
            </a:r>
            <a:r>
              <a:rPr lang="en-US" altLang="zh-CN" sz="18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addr</a:t>
            </a:r>
            <a:r>
              <a:rPr lang="en-US" altLang="zh-CN" sz="18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</a:t>
            </a:r>
          </a:p>
          <a:p>
            <a:pPr marL="349250" indent="-3492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848225" algn="l"/>
              </a:tabLst>
            </a:pPr>
            <a:r>
              <a:rPr lang="en-US" altLang="zh-CN" sz="18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j	</a:t>
            </a:r>
            <a:r>
              <a:rPr lang="en-US" altLang="zh-CN" sz="18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cond</a:t>
            </a:r>
            <a:r>
              <a:rPr lang="en-US" altLang="zh-CN" sz="18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# test condition</a:t>
            </a:r>
          </a:p>
          <a:p>
            <a:pPr marL="349250" indent="-3492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848225" algn="l"/>
              </a:tabLst>
            </a:pPr>
            <a:r>
              <a:rPr lang="en-US" altLang="zh-CN" sz="18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loop:	</a:t>
            </a:r>
            <a:r>
              <a:rPr lang="en-US" altLang="zh-CN" sz="18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addiu</a:t>
            </a:r>
            <a:r>
              <a:rPr lang="en-US" altLang="zh-CN" sz="18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$s1, $s1, 1	# </a:t>
            </a:r>
            <a:r>
              <a:rPr lang="en-US" altLang="zh-CN" sz="18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i+1</a:t>
            </a:r>
          </a:p>
          <a:p>
            <a:pPr marL="349250" indent="-3492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848225" algn="l"/>
              </a:tabLst>
            </a:pPr>
            <a:r>
              <a:rPr lang="en-US" altLang="zh-CN" sz="18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8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addiu</a:t>
            </a:r>
            <a:r>
              <a:rPr lang="en-US" altLang="zh-CN" sz="18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$t0, $t0, 4	# point to next</a:t>
            </a:r>
          </a:p>
          <a:p>
            <a:pPr marL="349250" indent="-3492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848225" algn="l"/>
              </a:tabLst>
            </a:pPr>
            <a:r>
              <a:rPr lang="en-US" altLang="zh-CN" sz="18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8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cond</a:t>
            </a:r>
            <a:r>
              <a:rPr lang="en-US" altLang="zh-CN" sz="18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	lw	$t1, 0($t0)	# $t1 = A[</a:t>
            </a:r>
            <a:r>
              <a:rPr lang="en-US" altLang="zh-CN" sz="18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</a:p>
          <a:p>
            <a:pPr marL="349250" indent="-3492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1257300" algn="l"/>
                <a:tab pos="2333625" algn="l"/>
                <a:tab pos="4848225" algn="l"/>
              </a:tabLst>
            </a:pPr>
            <a:r>
              <a:rPr lang="en-US" altLang="zh-CN" sz="18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8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bne</a:t>
            </a:r>
            <a:r>
              <a:rPr lang="en-US" altLang="zh-CN" sz="18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$t1, $s2, loop	# loop if A[</a:t>
            </a:r>
            <a:r>
              <a:rPr lang="en-US" altLang="zh-CN" sz="18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]!= k</a:t>
            </a:r>
          </a:p>
          <a:p>
            <a:pPr marL="349250" indent="-349250" eaLnBrk="1" hangingPunct="1">
              <a:tabLst>
                <a:tab pos="1257300" algn="l"/>
                <a:tab pos="2333625" algn="l"/>
                <a:tab pos="4848225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Only 4 instructions (rather than 6) in loop body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312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3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3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3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3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3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3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3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3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3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3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3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3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3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3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String Copy Example</a:t>
            </a:r>
            <a:endParaRPr lang="en-AU" altLang="zh-CN" sz="4000" dirty="0" smtClean="0">
              <a:ea typeface="宋体" panose="02010600030101010101" pitchFamily="2" charset="-122"/>
            </a:endParaRP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 code (naïve):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Null-terminated string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	void </a:t>
            </a:r>
            <a:r>
              <a:rPr lang="en-US" altLang="zh-CN" sz="2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strcpy</a:t>
            </a:r>
            <a: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(char x[], char y[])</a:t>
            </a:r>
            <a:b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{ </a:t>
            </a:r>
            <a:r>
              <a:rPr lang="en-US" altLang="zh-CN" sz="2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;</a:t>
            </a:r>
            <a:b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= 0;</a:t>
            </a:r>
            <a:b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while </a:t>
            </a:r>
            <a: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(y[</a:t>
            </a:r>
            <a:r>
              <a:rPr lang="en-US" altLang="zh-CN" sz="2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]!='\</a:t>
            </a:r>
            <a: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0</a:t>
            </a:r>
            <a: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')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Lucida Console" panose="020B06090405040202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{</a:t>
            </a:r>
            <a:r>
              <a:rPr lang="en-US" altLang="zh-CN" sz="2800" dirty="0">
                <a:latin typeface="Lucida Console" panose="020B0609040504020204" pitchFamily="49" charset="0"/>
                <a:ea typeface="宋体" panose="02010600030101010101" pitchFamily="2" charset="-122"/>
              </a:rPr>
              <a:t>x[</a:t>
            </a:r>
            <a:r>
              <a:rPr lang="en-US" altLang="zh-CN" sz="28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]= y[</a:t>
            </a:r>
            <a:r>
              <a:rPr lang="en-US" altLang="zh-CN" sz="2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];   </a:t>
            </a:r>
            <a:r>
              <a:rPr lang="en-US" altLang="zh-CN" sz="2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+= 1</a:t>
            </a:r>
            <a: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;}</a:t>
            </a:r>
            <a: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/>
            </a:r>
            <a:b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}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Addresses of x, y in $a0, $a1</a:t>
            </a:r>
          </a:p>
          <a:p>
            <a:pPr lvl="1" eaLnBrk="1" hangingPunct="1"/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 in $s0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17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4"/>
          <p:cNvSpPr>
            <a:spLocks noChangeArrowheads="1"/>
          </p:cNvSpPr>
          <p:nvPr/>
        </p:nvSpPr>
        <p:spPr bwMode="auto">
          <a:xfrm>
            <a:off x="985942" y="1885944"/>
            <a:ext cx="7477125" cy="279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05476" name="Rectangle 5"/>
          <p:cNvSpPr>
            <a:spLocks noChangeArrowheads="1"/>
          </p:cNvSpPr>
          <p:nvPr/>
        </p:nvSpPr>
        <p:spPr bwMode="auto">
          <a:xfrm>
            <a:off x="985942" y="2165344"/>
            <a:ext cx="7477125" cy="546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05477" name="Rectangle 6"/>
          <p:cNvSpPr>
            <a:spLocks noChangeArrowheads="1"/>
          </p:cNvSpPr>
          <p:nvPr/>
        </p:nvSpPr>
        <p:spPr bwMode="auto">
          <a:xfrm>
            <a:off x="985942" y="2711444"/>
            <a:ext cx="7477125" cy="279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05478" name="Rectangle 7"/>
          <p:cNvSpPr>
            <a:spLocks noChangeArrowheads="1"/>
          </p:cNvSpPr>
          <p:nvPr/>
        </p:nvSpPr>
        <p:spPr bwMode="auto">
          <a:xfrm>
            <a:off x="985942" y="2990844"/>
            <a:ext cx="7477125" cy="539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05479" name="Rectangle 8"/>
          <p:cNvSpPr>
            <a:spLocks noChangeArrowheads="1"/>
          </p:cNvSpPr>
          <p:nvPr/>
        </p:nvSpPr>
        <p:spPr bwMode="auto">
          <a:xfrm>
            <a:off x="985942" y="3530594"/>
            <a:ext cx="7477125" cy="558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05480" name="Rectangle 9"/>
          <p:cNvSpPr>
            <a:spLocks noChangeArrowheads="1"/>
          </p:cNvSpPr>
          <p:nvPr/>
        </p:nvSpPr>
        <p:spPr bwMode="auto">
          <a:xfrm>
            <a:off x="985942" y="4089394"/>
            <a:ext cx="7477125" cy="273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05481" name="Rectangle 10"/>
          <p:cNvSpPr>
            <a:spLocks noChangeArrowheads="1"/>
          </p:cNvSpPr>
          <p:nvPr/>
        </p:nvSpPr>
        <p:spPr bwMode="auto">
          <a:xfrm>
            <a:off x="985942" y="4362444"/>
            <a:ext cx="7477125" cy="552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05482" name="Rectangle 11"/>
          <p:cNvSpPr>
            <a:spLocks noChangeArrowheads="1"/>
          </p:cNvSpPr>
          <p:nvPr/>
        </p:nvSpPr>
        <p:spPr bwMode="auto">
          <a:xfrm>
            <a:off x="985942" y="4914894"/>
            <a:ext cx="7477125" cy="552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05483" name="Rectangle 12"/>
          <p:cNvSpPr>
            <a:spLocks noChangeArrowheads="1"/>
          </p:cNvSpPr>
          <p:nvPr/>
        </p:nvSpPr>
        <p:spPr bwMode="auto">
          <a:xfrm>
            <a:off x="985942" y="5467344"/>
            <a:ext cx="7477125" cy="285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05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10803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String Copy Example</a:t>
            </a:r>
            <a:endParaRPr lang="en-AU" altLang="zh-CN" sz="4000" dirty="0" smtClean="0">
              <a:ea typeface="宋体" panose="02010600030101010101" pitchFamily="2" charset="-122"/>
            </a:endParaRPr>
          </a:p>
        </p:txBody>
      </p:sp>
      <p:sp>
        <p:nvSpPr>
          <p:cNvPr id="105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704" y="1371654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MIPS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strcpy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: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addi $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, $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, -4      # adjust stack for 1 item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sw   $s0, 0($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)       # save $s0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add  $s0, $zero, $zero #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= 0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L1: add  $t1, $s0, $a1     #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addr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of y[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] in $t1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lbu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$t2, 0($t1)       # $t2 = y[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]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add  $t3, $s0, $a0     #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addr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of x[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] in $t3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sb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$t2, 0($t3)       # x[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] = y[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]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beq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$t2, $zero, L2    # exit loop if y[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] == 0  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addi $s0, $s0, 1       #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+ 1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j    L1                # next iteration of loop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L2: lw   $s0, 0($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)       # restore saved $s0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addi $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, $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, 4       # pop 1 item from stack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jr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$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ra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      # and return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04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968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Summing an Integer Array</a:t>
            </a:r>
          </a:p>
        </p:txBody>
      </p:sp>
      <p:sp>
        <p:nvSpPr>
          <p:cNvPr id="522243" name="Text Box 3"/>
          <p:cNvSpPr txBox="1">
            <a:spLocks noChangeArrowheads="1"/>
          </p:cNvSpPr>
          <p:nvPr/>
        </p:nvSpPr>
        <p:spPr bwMode="auto">
          <a:xfrm>
            <a:off x="482600" y="3084513"/>
            <a:ext cx="8178800" cy="305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542925" algn="l"/>
                <a:tab pos="1619250" algn="l"/>
                <a:tab pos="44862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542925" algn="l"/>
                <a:tab pos="1619250" algn="l"/>
                <a:tab pos="44862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542925" algn="l"/>
                <a:tab pos="1619250" algn="l"/>
                <a:tab pos="448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542925" algn="l"/>
                <a:tab pos="1619250" algn="l"/>
                <a:tab pos="44862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542925" algn="l"/>
                <a:tab pos="1619250" algn="l"/>
                <a:tab pos="44862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542925" algn="l"/>
                <a:tab pos="1619250" algn="l"/>
                <a:tab pos="44862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542925" algn="l"/>
                <a:tab pos="1619250" algn="l"/>
                <a:tab pos="44862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542925" algn="l"/>
                <a:tab pos="1619250" algn="l"/>
                <a:tab pos="44862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542925" algn="l"/>
                <a:tab pos="1619250" algn="l"/>
                <a:tab pos="44862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move	$t0, $s0	# $t0 = address A[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</a:p>
          <a:p>
            <a:pPr lvl="1" eaLnBrk="1" hangingPunct="1">
              <a:spcBef>
                <a:spcPct val="20000"/>
              </a:spcBef>
              <a:buFontTx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xor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$t1, $t1, $t1	# $t1 =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= 0</a:t>
            </a:r>
          </a:p>
          <a:p>
            <a:pPr lvl="1" eaLnBrk="1" hangingPunct="1">
              <a:spcBef>
                <a:spcPct val="20000"/>
              </a:spcBef>
              <a:buFontTx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xor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$s2, $s2, $s2	# $s2 = sum = 0</a:t>
            </a:r>
          </a:p>
          <a:p>
            <a:pPr eaLnBrk="1" hangingPunct="1">
              <a:spcBef>
                <a:spcPct val="2000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L1:	lw 	$t2, 0($t0)	# $t2 = A[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</a:p>
          <a:p>
            <a:pPr lvl="1" eaLnBrk="1" hangingPunct="1">
              <a:spcBef>
                <a:spcPct val="20000"/>
              </a:spcBef>
              <a:buFontTx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addu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$s2, $s2, $t2	# sum = sum + A[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</a:p>
          <a:p>
            <a:pPr lvl="1" eaLnBrk="1" hangingPunct="1">
              <a:spcBef>
                <a:spcPct val="20000"/>
              </a:spcBef>
              <a:buFontTx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addiu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$t0, $t0, 4	# point to next A[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</a:p>
          <a:p>
            <a:pPr lvl="1" eaLnBrk="1" hangingPunct="1">
              <a:spcBef>
                <a:spcPct val="20000"/>
              </a:spcBef>
              <a:buFontTx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addiu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$t1, $t1, 1	#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++</a:t>
            </a:r>
          </a:p>
          <a:p>
            <a:pPr eaLnBrk="1" hangingPunct="1">
              <a:spcBef>
                <a:spcPct val="2000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bne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$t1, $s1, L1	# loop if (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!= n)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482600" y="2271713"/>
            <a:ext cx="81788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37160" rIns="0" bIns="137160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Assume $s0 = array address, $s1 = array length = n</a:t>
            </a:r>
          </a:p>
        </p:txBody>
      </p:sp>
      <p:sp>
        <p:nvSpPr>
          <p:cNvPr id="63493" name="Text Box 8"/>
          <p:cNvSpPr txBox="1">
            <a:spLocks noChangeArrowheads="1"/>
          </p:cNvSpPr>
          <p:nvPr/>
        </p:nvSpPr>
        <p:spPr bwMode="auto">
          <a:xfrm>
            <a:off x="482600" y="1239838"/>
            <a:ext cx="8178800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542925" algn="l"/>
                <a:tab pos="1619250" algn="l"/>
                <a:tab pos="44862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542925" algn="l"/>
                <a:tab pos="1619250" algn="l"/>
                <a:tab pos="44862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542925" algn="l"/>
                <a:tab pos="1619250" algn="l"/>
                <a:tab pos="448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542925" algn="l"/>
                <a:tab pos="1619250" algn="l"/>
                <a:tab pos="44862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542925" algn="l"/>
                <a:tab pos="1619250" algn="l"/>
                <a:tab pos="44862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542925" algn="l"/>
                <a:tab pos="1619250" algn="l"/>
                <a:tab pos="44862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542925" algn="l"/>
                <a:tab pos="1619250" algn="l"/>
                <a:tab pos="44862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542925" algn="l"/>
                <a:tab pos="1619250" algn="l"/>
                <a:tab pos="44862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542925" algn="l"/>
                <a:tab pos="1619250" algn="l"/>
                <a:tab pos="44862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sum = 0;</a:t>
            </a:r>
          </a:p>
          <a:p>
            <a:pPr eaLnBrk="1" hangingPunct="1">
              <a:spcBef>
                <a:spcPct val="2000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for (i=0; i&lt;n; i++) sum = sum + A[i];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4D4F5-FEF3-4342-8FEC-174F6878CD9A}" type="slidenum">
              <a:rPr lang="zh-CN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46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9175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Addressing Modes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731838" y="4695825"/>
            <a:ext cx="7639050" cy="1522413"/>
            <a:chOff x="461" y="2958"/>
            <a:chExt cx="4812" cy="959"/>
          </a:xfrm>
        </p:grpSpPr>
        <p:grpSp>
          <p:nvGrpSpPr>
            <p:cNvPr id="65566" name="Group 4"/>
            <p:cNvGrpSpPr>
              <a:grpSpLocks/>
            </p:cNvGrpSpPr>
            <p:nvPr/>
          </p:nvGrpSpPr>
          <p:grpSpPr bwMode="auto">
            <a:xfrm>
              <a:off x="461" y="3225"/>
              <a:ext cx="2127" cy="231"/>
              <a:chOff x="1104" y="3283"/>
              <a:chExt cx="4608" cy="288"/>
            </a:xfrm>
          </p:grpSpPr>
          <p:sp>
            <p:nvSpPr>
              <p:cNvPr id="65581" name="Rectangle 5"/>
              <p:cNvSpPr>
                <a:spLocks noChangeArrowheads="1"/>
              </p:cNvSpPr>
              <p:nvPr/>
            </p:nvSpPr>
            <p:spPr bwMode="auto">
              <a:xfrm>
                <a:off x="1104" y="3283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Op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65582" name="Rectangle 6"/>
              <p:cNvSpPr>
                <a:spLocks noChangeArrowheads="1"/>
              </p:cNvSpPr>
              <p:nvPr/>
            </p:nvSpPr>
            <p:spPr bwMode="auto">
              <a:xfrm>
                <a:off x="1968" y="3283"/>
                <a:ext cx="720" cy="288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Rs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65583" name="Rectangle 7"/>
              <p:cNvSpPr>
                <a:spLocks noChangeArrowheads="1"/>
              </p:cNvSpPr>
              <p:nvPr/>
            </p:nvSpPr>
            <p:spPr bwMode="auto">
              <a:xfrm>
                <a:off x="2688" y="3283"/>
                <a:ext cx="720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Rt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65584" name="Rectangle 8"/>
              <p:cNvSpPr>
                <a:spLocks noChangeArrowheads="1"/>
              </p:cNvSpPr>
              <p:nvPr/>
            </p:nvSpPr>
            <p:spPr bwMode="auto">
              <a:xfrm>
                <a:off x="3408" y="3283"/>
                <a:ext cx="2304" cy="288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immediate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16</a:t>
                </a:r>
              </a:p>
            </p:txBody>
          </p:sp>
        </p:grpSp>
        <p:sp>
          <p:nvSpPr>
            <p:cNvPr id="65567" name="Text Box 9"/>
            <p:cNvSpPr txBox="1">
              <a:spLocks noChangeArrowheads="1"/>
            </p:cNvSpPr>
            <p:nvPr/>
          </p:nvSpPr>
          <p:spPr bwMode="auto">
            <a:xfrm>
              <a:off x="461" y="3024"/>
              <a:ext cx="2127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Base or Displacement Addressing</a:t>
              </a:r>
            </a:p>
          </p:txBody>
        </p:sp>
        <p:sp>
          <p:nvSpPr>
            <p:cNvPr id="65568" name="Rectangle 10"/>
            <p:cNvSpPr>
              <a:spLocks noChangeArrowheads="1"/>
            </p:cNvSpPr>
            <p:nvPr/>
          </p:nvSpPr>
          <p:spPr bwMode="auto">
            <a:xfrm>
              <a:off x="3146" y="3427"/>
              <a:ext cx="2127" cy="231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marL="1828800"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Word</a:t>
              </a:r>
              <a:endParaRPr lang="en-US" altLang="zh-CN" sz="1400" baseline="30000">
                <a:ea typeface="宋体" panose="02010600030101010101" pitchFamily="2" charset="-122"/>
              </a:endParaRPr>
            </a:p>
          </p:txBody>
        </p:sp>
        <p:sp>
          <p:nvSpPr>
            <p:cNvPr id="65569" name="Text Box 11"/>
            <p:cNvSpPr txBox="1">
              <a:spLocks noChangeArrowheads="1"/>
            </p:cNvSpPr>
            <p:nvPr/>
          </p:nvSpPr>
          <p:spPr bwMode="auto">
            <a:xfrm>
              <a:off x="3146" y="2958"/>
              <a:ext cx="21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Operand is in memory (load/store)</a:t>
              </a:r>
            </a:p>
          </p:txBody>
        </p:sp>
        <p:sp>
          <p:nvSpPr>
            <p:cNvPr id="65570" name="Rectangle 12"/>
            <p:cNvSpPr>
              <a:spLocks noChangeArrowheads="1"/>
            </p:cNvSpPr>
            <p:nvPr/>
          </p:nvSpPr>
          <p:spPr bwMode="auto">
            <a:xfrm>
              <a:off x="461" y="3628"/>
              <a:ext cx="2127" cy="231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Register = Base address</a:t>
              </a:r>
              <a:endParaRPr lang="en-US" altLang="zh-CN" sz="1400" baseline="30000">
                <a:ea typeface="宋体" panose="02010600030101010101" pitchFamily="2" charset="-122"/>
              </a:endParaRPr>
            </a:p>
          </p:txBody>
        </p:sp>
        <p:sp>
          <p:nvSpPr>
            <p:cNvPr id="65571" name="Line 13"/>
            <p:cNvSpPr>
              <a:spLocks noChangeShapeType="1"/>
            </p:cNvSpPr>
            <p:nvPr/>
          </p:nvSpPr>
          <p:spPr bwMode="auto">
            <a:xfrm flipH="1">
              <a:off x="1019" y="3456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5572" name="Group 14"/>
            <p:cNvGrpSpPr>
              <a:grpSpLocks/>
            </p:cNvGrpSpPr>
            <p:nvPr/>
          </p:nvGrpSpPr>
          <p:grpSpPr bwMode="auto">
            <a:xfrm>
              <a:off x="2773" y="3457"/>
              <a:ext cx="160" cy="172"/>
              <a:chOff x="3178" y="3082"/>
              <a:chExt cx="201" cy="201"/>
            </a:xfrm>
          </p:grpSpPr>
          <p:sp>
            <p:nvSpPr>
              <p:cNvPr id="65579" name="Text Box 15"/>
              <p:cNvSpPr txBox="1">
                <a:spLocks noChangeArrowheads="1"/>
              </p:cNvSpPr>
              <p:nvPr/>
            </p:nvSpPr>
            <p:spPr bwMode="auto">
              <a:xfrm>
                <a:off x="3178" y="3082"/>
                <a:ext cx="201" cy="1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65580" name="Oval 16"/>
              <p:cNvSpPr>
                <a:spLocks noChangeArrowheads="1"/>
              </p:cNvSpPr>
              <p:nvPr/>
            </p:nvSpPr>
            <p:spPr bwMode="auto">
              <a:xfrm>
                <a:off x="3178" y="3082"/>
                <a:ext cx="201" cy="20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65573" name="AutoShape 17"/>
            <p:cNvCxnSpPr>
              <a:cxnSpLocks noChangeShapeType="1"/>
              <a:stCxn id="65570" idx="3"/>
              <a:endCxn id="65580" idx="4"/>
            </p:cNvCxnSpPr>
            <p:nvPr/>
          </p:nvCxnSpPr>
          <p:spPr bwMode="auto">
            <a:xfrm flipV="1">
              <a:off x="2593" y="3635"/>
              <a:ext cx="261" cy="109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574" name="AutoShape 18"/>
            <p:cNvCxnSpPr>
              <a:cxnSpLocks noChangeShapeType="1"/>
              <a:stCxn id="65584" idx="3"/>
              <a:endCxn id="65580" idx="0"/>
            </p:cNvCxnSpPr>
            <p:nvPr/>
          </p:nvCxnSpPr>
          <p:spPr bwMode="auto">
            <a:xfrm>
              <a:off x="2593" y="3341"/>
              <a:ext cx="261" cy="11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575" name="Line 19"/>
            <p:cNvSpPr>
              <a:spLocks noChangeShapeType="1"/>
            </p:cNvSpPr>
            <p:nvPr/>
          </p:nvSpPr>
          <p:spPr bwMode="auto">
            <a:xfrm>
              <a:off x="2933" y="3543"/>
              <a:ext cx="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6" name="Rectangle 20"/>
            <p:cNvSpPr>
              <a:spLocks noChangeArrowheads="1"/>
            </p:cNvSpPr>
            <p:nvPr/>
          </p:nvSpPr>
          <p:spPr bwMode="auto">
            <a:xfrm>
              <a:off x="3146" y="3168"/>
              <a:ext cx="2127" cy="7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65577" name="Rectangle 21"/>
            <p:cNvSpPr>
              <a:spLocks noChangeArrowheads="1"/>
            </p:cNvSpPr>
            <p:nvPr/>
          </p:nvSpPr>
          <p:spPr bwMode="auto">
            <a:xfrm>
              <a:off x="3146" y="3456"/>
              <a:ext cx="1064" cy="173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marL="914400"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Halfword</a:t>
              </a:r>
              <a:endParaRPr lang="en-US" altLang="zh-CN" sz="1400" baseline="30000">
                <a:ea typeface="宋体" panose="02010600030101010101" pitchFamily="2" charset="-122"/>
              </a:endParaRPr>
            </a:p>
          </p:txBody>
        </p:sp>
        <p:sp>
          <p:nvSpPr>
            <p:cNvPr id="65578" name="Rectangle 22"/>
            <p:cNvSpPr>
              <a:spLocks noChangeArrowheads="1"/>
            </p:cNvSpPr>
            <p:nvPr/>
          </p:nvSpPr>
          <p:spPr bwMode="auto">
            <a:xfrm>
              <a:off x="3146" y="3485"/>
              <a:ext cx="532" cy="115"/>
            </a:xfrm>
            <a:prstGeom prst="rect">
              <a:avLst/>
            </a:prstGeom>
            <a:solidFill>
              <a:srgbClr val="96969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Byte</a:t>
              </a:r>
              <a:endParaRPr lang="en-US" altLang="zh-CN" sz="1400" baseline="30000">
                <a:ea typeface="宋体" panose="02010600030101010101" pitchFamily="2" charset="-122"/>
              </a:endParaRPr>
            </a:p>
          </p:txBody>
        </p:sp>
      </p:grpSp>
      <p:grpSp>
        <p:nvGrpSpPr>
          <p:cNvPr id="65540" name="Group 23"/>
          <p:cNvGrpSpPr>
            <a:grpSpLocks/>
          </p:cNvGrpSpPr>
          <p:nvPr/>
        </p:nvGrpSpPr>
        <p:grpSpPr bwMode="auto">
          <a:xfrm>
            <a:off x="731838" y="2332038"/>
            <a:ext cx="7642225" cy="685800"/>
            <a:chOff x="461" y="1469"/>
            <a:chExt cx="4814" cy="432"/>
          </a:xfrm>
        </p:grpSpPr>
        <p:grpSp>
          <p:nvGrpSpPr>
            <p:cNvPr id="65558" name="Group 24"/>
            <p:cNvGrpSpPr>
              <a:grpSpLocks/>
            </p:cNvGrpSpPr>
            <p:nvPr/>
          </p:nvGrpSpPr>
          <p:grpSpPr bwMode="auto">
            <a:xfrm>
              <a:off x="461" y="1670"/>
              <a:ext cx="2127" cy="231"/>
              <a:chOff x="1104" y="3283"/>
              <a:chExt cx="4608" cy="288"/>
            </a:xfrm>
          </p:grpSpPr>
          <p:sp>
            <p:nvSpPr>
              <p:cNvPr id="65562" name="Rectangle 25"/>
              <p:cNvSpPr>
                <a:spLocks noChangeArrowheads="1"/>
              </p:cNvSpPr>
              <p:nvPr/>
            </p:nvSpPr>
            <p:spPr bwMode="auto">
              <a:xfrm>
                <a:off x="1104" y="3283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Op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65563" name="Rectangle 26"/>
              <p:cNvSpPr>
                <a:spLocks noChangeArrowheads="1"/>
              </p:cNvSpPr>
              <p:nvPr/>
            </p:nvSpPr>
            <p:spPr bwMode="auto">
              <a:xfrm>
                <a:off x="1968" y="3283"/>
                <a:ext cx="720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Rs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65564" name="Rectangle 27"/>
              <p:cNvSpPr>
                <a:spLocks noChangeArrowheads="1"/>
              </p:cNvSpPr>
              <p:nvPr/>
            </p:nvSpPr>
            <p:spPr bwMode="auto">
              <a:xfrm>
                <a:off x="2688" y="3283"/>
                <a:ext cx="720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Rt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65565" name="Rectangle 28"/>
              <p:cNvSpPr>
                <a:spLocks noChangeArrowheads="1"/>
              </p:cNvSpPr>
              <p:nvPr/>
            </p:nvSpPr>
            <p:spPr bwMode="auto">
              <a:xfrm>
                <a:off x="3408" y="3283"/>
                <a:ext cx="2304" cy="288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immediate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16</a:t>
                </a:r>
              </a:p>
            </p:txBody>
          </p:sp>
        </p:grpSp>
        <p:sp>
          <p:nvSpPr>
            <p:cNvPr id="65559" name="Text Box 29"/>
            <p:cNvSpPr txBox="1">
              <a:spLocks noChangeArrowheads="1"/>
            </p:cNvSpPr>
            <p:nvPr/>
          </p:nvSpPr>
          <p:spPr bwMode="auto">
            <a:xfrm>
              <a:off x="461" y="1469"/>
              <a:ext cx="2127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Immediate Addressing</a:t>
              </a:r>
            </a:p>
          </p:txBody>
        </p:sp>
        <p:sp>
          <p:nvSpPr>
            <p:cNvPr id="65560" name="Text Box 30"/>
            <p:cNvSpPr txBox="1">
              <a:spLocks noChangeArrowheads="1"/>
            </p:cNvSpPr>
            <p:nvPr/>
          </p:nvSpPr>
          <p:spPr bwMode="auto">
            <a:xfrm>
              <a:off x="3146" y="1689"/>
              <a:ext cx="2129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ea typeface="宋体" panose="02010600030101010101" pitchFamily="2" charset="-122"/>
                </a:rPr>
                <a:t>Operand is a constant</a:t>
              </a:r>
            </a:p>
          </p:txBody>
        </p:sp>
        <p:sp>
          <p:nvSpPr>
            <p:cNvPr id="65561" name="Line 31"/>
            <p:cNvSpPr>
              <a:spLocks noChangeShapeType="1"/>
            </p:cNvSpPr>
            <p:nvPr/>
          </p:nvSpPr>
          <p:spPr bwMode="auto">
            <a:xfrm>
              <a:off x="2588" y="1786"/>
              <a:ext cx="55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5541" name="Group 32"/>
          <p:cNvGrpSpPr>
            <a:grpSpLocks/>
          </p:cNvGrpSpPr>
          <p:nvPr/>
        </p:nvGrpSpPr>
        <p:grpSpPr bwMode="auto">
          <a:xfrm>
            <a:off x="731838" y="3382963"/>
            <a:ext cx="7642225" cy="1006475"/>
            <a:chOff x="461" y="2131"/>
            <a:chExt cx="4814" cy="634"/>
          </a:xfrm>
        </p:grpSpPr>
        <p:grpSp>
          <p:nvGrpSpPr>
            <p:cNvPr id="65543" name="Group 33"/>
            <p:cNvGrpSpPr>
              <a:grpSpLocks/>
            </p:cNvGrpSpPr>
            <p:nvPr/>
          </p:nvGrpSpPr>
          <p:grpSpPr bwMode="auto">
            <a:xfrm>
              <a:off x="461" y="2332"/>
              <a:ext cx="2127" cy="230"/>
              <a:chOff x="1104" y="2938"/>
              <a:chExt cx="4608" cy="288"/>
            </a:xfrm>
          </p:grpSpPr>
          <p:sp>
            <p:nvSpPr>
              <p:cNvPr id="65552" name="Rectangle 34"/>
              <p:cNvSpPr>
                <a:spLocks noChangeArrowheads="1"/>
              </p:cNvSpPr>
              <p:nvPr/>
            </p:nvSpPr>
            <p:spPr bwMode="auto">
              <a:xfrm>
                <a:off x="1104" y="2938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Op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65553" name="Rectangle 35"/>
              <p:cNvSpPr>
                <a:spLocks noChangeArrowheads="1"/>
              </p:cNvSpPr>
              <p:nvPr/>
            </p:nvSpPr>
            <p:spPr bwMode="auto">
              <a:xfrm>
                <a:off x="1968" y="2938"/>
                <a:ext cx="720" cy="288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Rs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65554" name="Rectangle 36"/>
              <p:cNvSpPr>
                <a:spLocks noChangeArrowheads="1"/>
              </p:cNvSpPr>
              <p:nvPr/>
            </p:nvSpPr>
            <p:spPr bwMode="auto">
              <a:xfrm>
                <a:off x="2688" y="2938"/>
                <a:ext cx="720" cy="288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Rt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65555" name="Rectangle 37"/>
              <p:cNvSpPr>
                <a:spLocks noChangeArrowheads="1"/>
              </p:cNvSpPr>
              <p:nvPr/>
            </p:nvSpPr>
            <p:spPr bwMode="auto">
              <a:xfrm>
                <a:off x="3408" y="2938"/>
                <a:ext cx="720" cy="288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Rd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65556" name="Rectangle 38"/>
              <p:cNvSpPr>
                <a:spLocks noChangeArrowheads="1"/>
              </p:cNvSpPr>
              <p:nvPr/>
            </p:nvSpPr>
            <p:spPr bwMode="auto">
              <a:xfrm>
                <a:off x="4848" y="2938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funct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65557" name="Rectangle 39"/>
              <p:cNvSpPr>
                <a:spLocks noChangeArrowheads="1"/>
              </p:cNvSpPr>
              <p:nvPr/>
            </p:nvSpPr>
            <p:spPr bwMode="auto">
              <a:xfrm>
                <a:off x="4128" y="2938"/>
                <a:ext cx="720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sa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sp>
          <p:nvSpPr>
            <p:cNvPr id="65544" name="Text Box 40"/>
            <p:cNvSpPr txBox="1">
              <a:spLocks noChangeArrowheads="1"/>
            </p:cNvSpPr>
            <p:nvPr/>
          </p:nvSpPr>
          <p:spPr bwMode="auto">
            <a:xfrm>
              <a:off x="461" y="2131"/>
              <a:ext cx="2127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Register Addressing</a:t>
              </a:r>
            </a:p>
          </p:txBody>
        </p:sp>
        <p:sp>
          <p:nvSpPr>
            <p:cNvPr id="65545" name="Rectangle 41"/>
            <p:cNvSpPr>
              <a:spLocks noChangeArrowheads="1"/>
            </p:cNvSpPr>
            <p:nvPr/>
          </p:nvSpPr>
          <p:spPr bwMode="auto">
            <a:xfrm>
              <a:off x="3146" y="2534"/>
              <a:ext cx="2127" cy="23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Register</a:t>
              </a:r>
              <a:endParaRPr lang="en-US" altLang="zh-CN" sz="1400" baseline="30000">
                <a:ea typeface="宋体" panose="02010600030101010101" pitchFamily="2" charset="-122"/>
              </a:endParaRPr>
            </a:p>
          </p:txBody>
        </p:sp>
        <p:sp>
          <p:nvSpPr>
            <p:cNvPr id="65546" name="Text Box 42"/>
            <p:cNvSpPr txBox="1">
              <a:spLocks noChangeArrowheads="1"/>
            </p:cNvSpPr>
            <p:nvPr/>
          </p:nvSpPr>
          <p:spPr bwMode="auto">
            <a:xfrm>
              <a:off x="3146" y="2305"/>
              <a:ext cx="2129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ea typeface="宋体" panose="02010600030101010101" pitchFamily="2" charset="-122"/>
                </a:rPr>
                <a:t>Operand is in a register</a:t>
              </a:r>
            </a:p>
          </p:txBody>
        </p:sp>
        <p:sp>
          <p:nvSpPr>
            <p:cNvPr id="65547" name="Line 43"/>
            <p:cNvSpPr>
              <a:spLocks noChangeShapeType="1"/>
            </p:cNvSpPr>
            <p:nvPr/>
          </p:nvSpPr>
          <p:spPr bwMode="auto">
            <a:xfrm flipV="1">
              <a:off x="1019" y="2650"/>
              <a:ext cx="2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5548" name="Group 44"/>
            <p:cNvGrpSpPr>
              <a:grpSpLocks/>
            </p:cNvGrpSpPr>
            <p:nvPr/>
          </p:nvGrpSpPr>
          <p:grpSpPr bwMode="auto">
            <a:xfrm>
              <a:off x="1019" y="2563"/>
              <a:ext cx="691" cy="87"/>
              <a:chOff x="1104" y="1987"/>
              <a:chExt cx="748" cy="29"/>
            </a:xfrm>
          </p:grpSpPr>
          <p:sp>
            <p:nvSpPr>
              <p:cNvPr id="65549" name="Line 45"/>
              <p:cNvSpPr>
                <a:spLocks noChangeShapeType="1"/>
              </p:cNvSpPr>
              <p:nvPr/>
            </p:nvSpPr>
            <p:spPr bwMode="auto">
              <a:xfrm>
                <a:off x="1104" y="1987"/>
                <a:ext cx="0" cy="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50" name="Line 46"/>
              <p:cNvSpPr>
                <a:spLocks noChangeShapeType="1"/>
              </p:cNvSpPr>
              <p:nvPr/>
            </p:nvSpPr>
            <p:spPr bwMode="auto">
              <a:xfrm>
                <a:off x="1478" y="1987"/>
                <a:ext cx="0" cy="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51" name="Line 47"/>
              <p:cNvSpPr>
                <a:spLocks noChangeShapeType="1"/>
              </p:cNvSpPr>
              <p:nvPr/>
            </p:nvSpPr>
            <p:spPr bwMode="auto">
              <a:xfrm>
                <a:off x="1852" y="1987"/>
                <a:ext cx="0" cy="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65542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695325" y="1131744"/>
            <a:ext cx="7667625" cy="10509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Where are the operands?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How memory addresses are computed?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 rot="5400000">
            <a:off x="6053218" y="2737841"/>
            <a:ext cx="584301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ea typeface="宋体" panose="02010600030101010101" pitchFamily="2" charset="-122"/>
              </a:rPr>
              <a:t>§2.10 MIPS Addressing for 32-Bit </a:t>
            </a:r>
            <a:r>
              <a:rPr lang="en-US" altLang="zh-CN" sz="1600" dirty="0" err="1">
                <a:ea typeface="宋体" panose="02010600030101010101" pitchFamily="2" charset="-122"/>
              </a:rPr>
              <a:t>Immediates</a:t>
            </a:r>
            <a:r>
              <a:rPr lang="en-US" altLang="zh-CN" sz="1600" dirty="0">
                <a:ea typeface="宋体" panose="02010600030101010101" pitchFamily="2" charset="-122"/>
              </a:rPr>
              <a:t> and Addresses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42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21781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Branch Addressing</a:t>
            </a:r>
            <a:endParaRPr lang="en-AU" altLang="zh-CN" dirty="0" smtClean="0">
              <a:ea typeface="宋体" panose="02010600030101010101" pitchFamily="2" charset="-122"/>
            </a:endParaRP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704" y="1524050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Branch instructions specify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Opcode, two registers, target address</a:t>
            </a:r>
          </a:p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Most branch targets are near branch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Forward or backward</a:t>
            </a:r>
            <a:endParaRPr lang="en-AU" altLang="zh-CN" sz="2400" dirty="0" smtClean="0">
              <a:ea typeface="宋体" panose="02010600030101010101" pitchFamily="2" charset="-122"/>
            </a:endParaRPr>
          </a:p>
        </p:txBody>
      </p:sp>
      <p:grpSp>
        <p:nvGrpSpPr>
          <p:cNvPr id="109573" name="Group 4"/>
          <p:cNvGrpSpPr>
            <a:grpSpLocks/>
          </p:cNvGrpSpPr>
          <p:nvPr/>
        </p:nvGrpSpPr>
        <p:grpSpPr bwMode="auto">
          <a:xfrm>
            <a:off x="839987" y="3691780"/>
            <a:ext cx="6913563" cy="773113"/>
            <a:chOff x="884" y="981"/>
            <a:chExt cx="4355" cy="487"/>
          </a:xfrm>
        </p:grpSpPr>
        <p:sp>
          <p:nvSpPr>
            <p:cNvPr id="109575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op</a:t>
              </a:r>
              <a:endParaRPr lang="en-AU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09576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rs</a:t>
              </a:r>
              <a:endParaRPr lang="en-AU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09577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rt</a:t>
              </a:r>
              <a:endParaRPr lang="en-AU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09578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constant or address</a:t>
              </a:r>
              <a:endParaRPr lang="en-AU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09579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6 bits</a:t>
              </a:r>
              <a:endParaRPr lang="en-AU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09580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5 bits</a:t>
              </a:r>
              <a:endParaRPr lang="en-AU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09581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5 bits</a:t>
              </a:r>
              <a:endParaRPr lang="en-AU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09582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16 bits</a:t>
              </a:r>
              <a:endParaRPr lang="en-AU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109574" name="Rectangle 13"/>
          <p:cNvSpPr>
            <a:spLocks noChangeArrowheads="1"/>
          </p:cNvSpPr>
          <p:nvPr/>
        </p:nvSpPr>
        <p:spPr bwMode="auto">
          <a:xfrm>
            <a:off x="624781" y="4589492"/>
            <a:ext cx="7772400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PC-relative addressing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Target address = PC + offset × 4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PC already incremented by 4 by this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16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Jump Addressing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704" y="1524050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zh-CN" kern="1200" dirty="0">
                <a:latin typeface="Arial" pitchFamily="34" charset="0"/>
                <a:ea typeface="宋体" panose="02010600030101010101" pitchFamily="2" charset="-122"/>
              </a:rPr>
              <a:t>Jump (j and </a:t>
            </a:r>
            <a:r>
              <a:rPr lang="en-US" altLang="zh-CN" kern="1200" dirty="0" err="1">
                <a:latin typeface="Arial" pitchFamily="34" charset="0"/>
                <a:ea typeface="宋体" panose="02010600030101010101" pitchFamily="2" charset="-122"/>
              </a:rPr>
              <a:t>jal</a:t>
            </a:r>
            <a:r>
              <a:rPr lang="en-US" altLang="zh-CN" kern="1200" dirty="0">
                <a:latin typeface="Arial" pitchFamily="34" charset="0"/>
                <a:ea typeface="宋体" panose="02010600030101010101" pitchFamily="2" charset="-122"/>
              </a:rPr>
              <a:t>) targets could be anywhere in text segment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Encode full address in instruction</a:t>
            </a:r>
            <a:endParaRPr lang="en-AU" altLang="zh-CN" dirty="0" smtClean="0">
              <a:ea typeface="宋体" panose="02010600030101010101" pitchFamily="2" charset="-122"/>
            </a:endParaRPr>
          </a:p>
        </p:txBody>
      </p:sp>
      <p:grpSp>
        <p:nvGrpSpPr>
          <p:cNvPr id="111621" name="Group 4"/>
          <p:cNvGrpSpPr>
            <a:grpSpLocks/>
          </p:cNvGrpSpPr>
          <p:nvPr/>
        </p:nvGrpSpPr>
        <p:grpSpPr bwMode="auto">
          <a:xfrm>
            <a:off x="1328841" y="3563987"/>
            <a:ext cx="6913563" cy="773113"/>
            <a:chOff x="884" y="2356"/>
            <a:chExt cx="4355" cy="487"/>
          </a:xfrm>
        </p:grpSpPr>
        <p:sp>
          <p:nvSpPr>
            <p:cNvPr id="111623" name="Text Box 5"/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op</a:t>
              </a:r>
              <a:endParaRPr lang="en-AU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11624" name="Text Box 6"/>
            <p:cNvSpPr txBox="1">
              <a:spLocks noChangeArrowheads="1"/>
            </p:cNvSpPr>
            <p:nvPr/>
          </p:nvSpPr>
          <p:spPr bwMode="auto">
            <a:xfrm>
              <a:off x="1701" y="2356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address</a:t>
              </a:r>
              <a:endParaRPr lang="en-AU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11625" name="Text Box 7"/>
            <p:cNvSpPr txBox="1">
              <a:spLocks noChangeArrowheads="1"/>
            </p:cNvSpPr>
            <p:nvPr/>
          </p:nvSpPr>
          <p:spPr bwMode="auto">
            <a:xfrm>
              <a:off x="1067" y="2631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6 bits</a:t>
              </a:r>
              <a:endParaRPr lang="en-AU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11626" name="Text Box 8"/>
            <p:cNvSpPr txBox="1">
              <a:spLocks noChangeArrowheads="1"/>
            </p:cNvSpPr>
            <p:nvPr/>
          </p:nvSpPr>
          <p:spPr bwMode="auto">
            <a:xfrm>
              <a:off x="3244" y="2617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26 bits</a:t>
              </a:r>
              <a:endParaRPr lang="en-AU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111622" name="Rectangle 9"/>
          <p:cNvSpPr>
            <a:spLocks noChangeArrowheads="1"/>
          </p:cNvSpPr>
          <p:nvPr/>
        </p:nvSpPr>
        <p:spPr bwMode="auto">
          <a:xfrm>
            <a:off x="609704" y="4475212"/>
            <a:ext cx="7772400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(Pseudo)Direct jump addressing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Target address = PC</a:t>
            </a:r>
            <a:r>
              <a:rPr lang="en-US" altLang="zh-CN" baseline="-25000" dirty="0">
                <a:ea typeface="宋体" panose="02010600030101010101" pitchFamily="2" charset="-122"/>
              </a:rPr>
              <a:t>31…28</a:t>
            </a:r>
            <a:r>
              <a:rPr lang="en-US" altLang="zh-CN" dirty="0">
                <a:ea typeface="宋体" panose="02010600030101010101" pitchFamily="2" charset="-122"/>
              </a:rPr>
              <a:t> : (address × 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45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14582" y="13136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Branch / Jump Addressing Modes</a:t>
            </a: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731838" y="1279525"/>
            <a:ext cx="7639050" cy="1554163"/>
            <a:chOff x="499" y="864"/>
            <a:chExt cx="5213" cy="979"/>
          </a:xfrm>
        </p:grpSpPr>
        <p:sp>
          <p:nvSpPr>
            <p:cNvPr id="66592" name="Text Box 4"/>
            <p:cNvSpPr txBox="1">
              <a:spLocks noChangeArrowheads="1"/>
            </p:cNvSpPr>
            <p:nvPr/>
          </p:nvSpPr>
          <p:spPr bwMode="auto">
            <a:xfrm>
              <a:off x="3408" y="864"/>
              <a:ext cx="2304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Used for branching (beq, bne, …)</a:t>
              </a:r>
            </a:p>
          </p:txBody>
        </p:sp>
        <p:sp>
          <p:nvSpPr>
            <p:cNvPr id="66593" name="Rectangle 5"/>
            <p:cNvSpPr>
              <a:spLocks noChangeArrowheads="1"/>
            </p:cNvSpPr>
            <p:nvPr/>
          </p:nvSpPr>
          <p:spPr bwMode="auto">
            <a:xfrm>
              <a:off x="3408" y="1382"/>
              <a:ext cx="2304" cy="231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Word = Target Instruction</a:t>
              </a:r>
              <a:endParaRPr lang="en-US" altLang="zh-CN" sz="1400" baseline="30000">
                <a:ea typeface="宋体" panose="02010600030101010101" pitchFamily="2" charset="-122"/>
              </a:endParaRPr>
            </a:p>
          </p:txBody>
        </p:sp>
        <p:sp>
          <p:nvSpPr>
            <p:cNvPr id="66594" name="Rectangle 6"/>
            <p:cNvSpPr>
              <a:spLocks noChangeArrowheads="1"/>
            </p:cNvSpPr>
            <p:nvPr/>
          </p:nvSpPr>
          <p:spPr bwMode="auto">
            <a:xfrm>
              <a:off x="3408" y="1066"/>
              <a:ext cx="2304" cy="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grpSp>
          <p:nvGrpSpPr>
            <p:cNvPr id="66595" name="Group 7"/>
            <p:cNvGrpSpPr>
              <a:grpSpLocks/>
            </p:cNvGrpSpPr>
            <p:nvPr/>
          </p:nvGrpSpPr>
          <p:grpSpPr bwMode="auto">
            <a:xfrm>
              <a:off x="499" y="1191"/>
              <a:ext cx="2304" cy="231"/>
              <a:chOff x="1104" y="3283"/>
              <a:chExt cx="4608" cy="288"/>
            </a:xfrm>
          </p:grpSpPr>
          <p:sp>
            <p:nvSpPr>
              <p:cNvPr id="66605" name="Rectangle 8"/>
              <p:cNvSpPr>
                <a:spLocks noChangeArrowheads="1"/>
              </p:cNvSpPr>
              <p:nvPr/>
            </p:nvSpPr>
            <p:spPr bwMode="auto">
              <a:xfrm>
                <a:off x="1104" y="3283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Op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66606" name="Rectangle 9"/>
              <p:cNvSpPr>
                <a:spLocks noChangeArrowheads="1"/>
              </p:cNvSpPr>
              <p:nvPr/>
            </p:nvSpPr>
            <p:spPr bwMode="auto">
              <a:xfrm>
                <a:off x="1968" y="3283"/>
                <a:ext cx="720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Rs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66607" name="Rectangle 10"/>
              <p:cNvSpPr>
                <a:spLocks noChangeArrowheads="1"/>
              </p:cNvSpPr>
              <p:nvPr/>
            </p:nvSpPr>
            <p:spPr bwMode="auto">
              <a:xfrm>
                <a:off x="2688" y="3283"/>
                <a:ext cx="720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Rt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66608" name="Rectangle 11"/>
              <p:cNvSpPr>
                <a:spLocks noChangeArrowheads="1"/>
              </p:cNvSpPr>
              <p:nvPr/>
            </p:nvSpPr>
            <p:spPr bwMode="auto">
              <a:xfrm>
                <a:off x="3408" y="3283"/>
                <a:ext cx="2304" cy="288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immediate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16</a:t>
                </a:r>
              </a:p>
            </p:txBody>
          </p:sp>
        </p:grpSp>
        <p:sp>
          <p:nvSpPr>
            <p:cNvPr id="66596" name="Text Box 12"/>
            <p:cNvSpPr txBox="1">
              <a:spLocks noChangeArrowheads="1"/>
            </p:cNvSpPr>
            <p:nvPr/>
          </p:nvSpPr>
          <p:spPr bwMode="auto">
            <a:xfrm>
              <a:off x="499" y="979"/>
              <a:ext cx="2304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PC-Relative Addressing</a:t>
              </a:r>
            </a:p>
          </p:txBody>
        </p:sp>
        <p:sp>
          <p:nvSpPr>
            <p:cNvPr id="66597" name="Rectangle 13"/>
            <p:cNvSpPr>
              <a:spLocks noChangeArrowheads="1"/>
            </p:cNvSpPr>
            <p:nvPr/>
          </p:nvSpPr>
          <p:spPr bwMode="auto">
            <a:xfrm>
              <a:off x="499" y="1584"/>
              <a:ext cx="2160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PC</a:t>
              </a:r>
              <a:r>
                <a:rPr lang="en-US" altLang="zh-CN" sz="1400" baseline="30000">
                  <a:ea typeface="宋体" panose="02010600030101010101" pitchFamily="2" charset="-122"/>
                </a:rPr>
                <a:t>30</a:t>
              </a:r>
            </a:p>
          </p:txBody>
        </p:sp>
        <p:cxnSp>
          <p:nvCxnSpPr>
            <p:cNvPr id="66598" name="AutoShape 14"/>
            <p:cNvCxnSpPr>
              <a:cxnSpLocks noChangeShapeType="1"/>
              <a:stCxn id="66597" idx="2"/>
              <a:endCxn id="66604" idx="4"/>
            </p:cNvCxnSpPr>
            <p:nvPr/>
          </p:nvCxnSpPr>
          <p:spPr bwMode="auto">
            <a:xfrm rot="5400000" flipH="1" flipV="1">
              <a:off x="2227" y="971"/>
              <a:ext cx="201" cy="1498"/>
            </a:xfrm>
            <a:prstGeom prst="bentConnector3">
              <a:avLst>
                <a:gd name="adj1" fmla="val -36819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599" name="AutoShape 15"/>
            <p:cNvCxnSpPr>
              <a:cxnSpLocks noChangeShapeType="1"/>
              <a:stCxn id="66608" idx="3"/>
              <a:endCxn id="66604" idx="0"/>
            </p:cNvCxnSpPr>
            <p:nvPr/>
          </p:nvCxnSpPr>
          <p:spPr bwMode="auto">
            <a:xfrm>
              <a:off x="2809" y="1307"/>
              <a:ext cx="268" cy="98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600" name="Line 16"/>
            <p:cNvSpPr>
              <a:spLocks noChangeShapeType="1"/>
            </p:cNvSpPr>
            <p:nvPr/>
          </p:nvSpPr>
          <p:spPr bwMode="auto">
            <a:xfrm>
              <a:off x="3177" y="1509"/>
              <a:ext cx="2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1" name="Text Box 17"/>
            <p:cNvSpPr txBox="1">
              <a:spLocks noChangeArrowheads="1"/>
            </p:cNvSpPr>
            <p:nvPr/>
          </p:nvSpPr>
          <p:spPr bwMode="auto">
            <a:xfrm>
              <a:off x="2659" y="1584"/>
              <a:ext cx="144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00</a:t>
              </a:r>
            </a:p>
          </p:txBody>
        </p:sp>
        <p:grpSp>
          <p:nvGrpSpPr>
            <p:cNvPr id="66602" name="Group 18"/>
            <p:cNvGrpSpPr>
              <a:grpSpLocks/>
            </p:cNvGrpSpPr>
            <p:nvPr/>
          </p:nvGrpSpPr>
          <p:grpSpPr bwMode="auto">
            <a:xfrm>
              <a:off x="2976" y="1411"/>
              <a:ext cx="202" cy="202"/>
              <a:chOff x="3178" y="3082"/>
              <a:chExt cx="201" cy="201"/>
            </a:xfrm>
          </p:grpSpPr>
          <p:sp>
            <p:nvSpPr>
              <p:cNvPr id="66603" name="Text Box 19"/>
              <p:cNvSpPr txBox="1">
                <a:spLocks noChangeArrowheads="1"/>
              </p:cNvSpPr>
              <p:nvPr/>
            </p:nvSpPr>
            <p:spPr bwMode="auto">
              <a:xfrm>
                <a:off x="3178" y="3082"/>
                <a:ext cx="201" cy="1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 dirty="0" smtClean="0">
                    <a:ea typeface="宋体" panose="02010600030101010101" pitchFamily="2" charset="-122"/>
                  </a:rPr>
                  <a:t>+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6604" name="Oval 20"/>
              <p:cNvSpPr>
                <a:spLocks noChangeArrowheads="1"/>
              </p:cNvSpPr>
              <p:nvPr/>
            </p:nvSpPr>
            <p:spPr bwMode="auto">
              <a:xfrm>
                <a:off x="3178" y="3082"/>
                <a:ext cx="201" cy="20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6564" name="Group 51"/>
          <p:cNvGrpSpPr>
            <a:grpSpLocks/>
          </p:cNvGrpSpPr>
          <p:nvPr/>
        </p:nvGrpSpPr>
        <p:grpSpPr bwMode="auto">
          <a:xfrm>
            <a:off x="712788" y="3154363"/>
            <a:ext cx="6559550" cy="501650"/>
            <a:chOff x="449" y="1987"/>
            <a:chExt cx="4132" cy="316"/>
          </a:xfrm>
        </p:grpSpPr>
        <p:sp>
          <p:nvSpPr>
            <p:cNvPr id="66589" name="Text Box 22"/>
            <p:cNvSpPr txBox="1">
              <a:spLocks noChangeArrowheads="1"/>
            </p:cNvSpPr>
            <p:nvPr/>
          </p:nvSpPr>
          <p:spPr bwMode="auto">
            <a:xfrm>
              <a:off x="449" y="1987"/>
              <a:ext cx="1980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Target Instruction Address</a:t>
              </a:r>
            </a:p>
            <a:p>
              <a:pPr>
                <a:spcBef>
                  <a:spcPct val="10000"/>
                </a:spcBef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PC = PC + 4 × 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immediate</a:t>
              </a:r>
              <a:r>
                <a:rPr lang="en-US" altLang="zh-CN" sz="1600" baseline="30000" dirty="0" smtClean="0">
                  <a:ea typeface="宋体" panose="02010600030101010101" pitchFamily="2" charset="-122"/>
                </a:rPr>
                <a:t>16</a:t>
              </a:r>
              <a:endParaRPr lang="en-US" altLang="zh-CN" sz="1600" baseline="30000" dirty="0">
                <a:ea typeface="宋体" panose="02010600030101010101" pitchFamily="2" charset="-122"/>
              </a:endParaRPr>
            </a:p>
          </p:txBody>
        </p:sp>
        <p:sp>
          <p:nvSpPr>
            <p:cNvPr id="66590" name="Text Box 23"/>
            <p:cNvSpPr txBox="1">
              <a:spLocks noChangeArrowheads="1"/>
            </p:cNvSpPr>
            <p:nvPr/>
          </p:nvSpPr>
          <p:spPr bwMode="auto">
            <a:xfrm>
              <a:off x="2454" y="2044"/>
              <a:ext cx="1994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PC</a:t>
              </a:r>
              <a:r>
                <a:rPr lang="en-US" altLang="zh-CN" sz="1400" baseline="30000" dirty="0">
                  <a:ea typeface="宋体" panose="02010600030101010101" pitchFamily="2" charset="-122"/>
                </a:rPr>
                <a:t>30</a:t>
              </a:r>
              <a:r>
                <a:rPr lang="en-US" altLang="zh-CN" sz="1400" dirty="0">
                  <a:ea typeface="宋体" panose="02010600030101010101" pitchFamily="2" charset="-122"/>
                </a:rPr>
                <a:t> + </a:t>
              </a:r>
              <a:r>
                <a:rPr lang="en-US" altLang="zh-CN" sz="1400" dirty="0" smtClean="0">
                  <a:ea typeface="宋体" panose="02010600030101010101" pitchFamily="2" charset="-122"/>
                </a:rPr>
                <a:t>immediate</a:t>
              </a:r>
              <a:r>
                <a:rPr lang="en-US" altLang="zh-CN" sz="1400" baseline="30000" dirty="0" smtClean="0">
                  <a:ea typeface="宋体" panose="02010600030101010101" pitchFamily="2" charset="-122"/>
                </a:rPr>
                <a:t>16</a:t>
              </a:r>
              <a:endParaRPr lang="en-US" altLang="zh-CN" sz="1400" baseline="30000" dirty="0">
                <a:ea typeface="宋体" panose="02010600030101010101" pitchFamily="2" charset="-122"/>
              </a:endParaRPr>
            </a:p>
          </p:txBody>
        </p:sp>
        <p:sp>
          <p:nvSpPr>
            <p:cNvPr id="66591" name="Text Box 24"/>
            <p:cNvSpPr txBox="1">
              <a:spLocks noChangeArrowheads="1"/>
            </p:cNvSpPr>
            <p:nvPr/>
          </p:nvSpPr>
          <p:spPr bwMode="auto">
            <a:xfrm>
              <a:off x="4448" y="2044"/>
              <a:ext cx="133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00</a:t>
              </a:r>
            </a:p>
          </p:txBody>
        </p:sp>
      </p:grpSp>
      <p:sp>
        <p:nvSpPr>
          <p:cNvPr id="66565" name="Arc 25"/>
          <p:cNvSpPr>
            <a:spLocks/>
          </p:cNvSpPr>
          <p:nvPr/>
        </p:nvSpPr>
        <p:spPr bwMode="auto">
          <a:xfrm>
            <a:off x="4740275" y="2422525"/>
            <a:ext cx="127000" cy="731838"/>
          </a:xfrm>
          <a:custGeom>
            <a:avLst/>
            <a:gdLst>
              <a:gd name="T0" fmla="*/ 0 w 21600"/>
              <a:gd name="T1" fmla="*/ 0 h 33557"/>
              <a:gd name="T2" fmla="*/ 126403365 w 21600"/>
              <a:gd name="T3" fmla="*/ 2147483646 h 33557"/>
              <a:gd name="T4" fmla="*/ 0 w 21600"/>
              <a:gd name="T5" fmla="*/ 2147483646 h 335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355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854"/>
                  <a:pt x="20343" y="30013"/>
                  <a:pt x="17988" y="33556"/>
                </a:cubicBezTo>
              </a:path>
              <a:path w="21600" h="3355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854"/>
                  <a:pt x="20343" y="30013"/>
                  <a:pt x="17988" y="3355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566" name="Group 50"/>
          <p:cNvGrpSpPr>
            <a:grpSpLocks/>
          </p:cNvGrpSpPr>
          <p:nvPr/>
        </p:nvGrpSpPr>
        <p:grpSpPr bwMode="auto">
          <a:xfrm>
            <a:off x="1346200" y="5761038"/>
            <a:ext cx="5926138" cy="365125"/>
            <a:chOff x="848" y="3629"/>
            <a:chExt cx="3733" cy="230"/>
          </a:xfrm>
        </p:grpSpPr>
        <p:sp>
          <p:nvSpPr>
            <p:cNvPr id="66585" name="Text Box 27"/>
            <p:cNvSpPr txBox="1">
              <a:spLocks noChangeArrowheads="1"/>
            </p:cNvSpPr>
            <p:nvPr/>
          </p:nvSpPr>
          <p:spPr bwMode="auto">
            <a:xfrm>
              <a:off x="2720" y="3629"/>
              <a:ext cx="1728" cy="23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immediate</a:t>
              </a:r>
              <a:r>
                <a:rPr lang="en-US" altLang="zh-CN" sz="1400" baseline="30000">
                  <a:ea typeface="宋体" panose="02010600030101010101" pitchFamily="2" charset="-122"/>
                </a:rPr>
                <a:t>26</a:t>
              </a:r>
              <a:r>
                <a:rPr lang="en-US" altLang="zh-CN" sz="1400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66586" name="Text Box 28"/>
            <p:cNvSpPr txBox="1">
              <a:spLocks noChangeArrowheads="1"/>
            </p:cNvSpPr>
            <p:nvPr/>
          </p:nvSpPr>
          <p:spPr bwMode="auto">
            <a:xfrm>
              <a:off x="2454" y="3629"/>
              <a:ext cx="266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PC</a:t>
              </a:r>
              <a:r>
                <a:rPr lang="en-US" altLang="zh-CN" sz="1400" baseline="300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6587" name="Text Box 29"/>
            <p:cNvSpPr txBox="1">
              <a:spLocks noChangeArrowheads="1"/>
            </p:cNvSpPr>
            <p:nvPr/>
          </p:nvSpPr>
          <p:spPr bwMode="auto">
            <a:xfrm>
              <a:off x="4448" y="3629"/>
              <a:ext cx="133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00</a:t>
              </a:r>
            </a:p>
          </p:txBody>
        </p:sp>
        <p:sp>
          <p:nvSpPr>
            <p:cNvPr id="66588" name="Text Box 30"/>
            <p:cNvSpPr txBox="1">
              <a:spLocks noChangeArrowheads="1"/>
            </p:cNvSpPr>
            <p:nvPr/>
          </p:nvSpPr>
          <p:spPr bwMode="auto">
            <a:xfrm>
              <a:off x="848" y="3629"/>
              <a:ext cx="157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Target Instruction Address</a:t>
              </a:r>
            </a:p>
          </p:txBody>
        </p:sp>
      </p:grpSp>
      <p:grpSp>
        <p:nvGrpSpPr>
          <p:cNvPr id="66567" name="Group 31"/>
          <p:cNvGrpSpPr>
            <a:grpSpLocks/>
          </p:cNvGrpSpPr>
          <p:nvPr/>
        </p:nvGrpSpPr>
        <p:grpSpPr bwMode="auto">
          <a:xfrm>
            <a:off x="731838" y="3932238"/>
            <a:ext cx="7639050" cy="1736725"/>
            <a:chOff x="499" y="2477"/>
            <a:chExt cx="5213" cy="1094"/>
          </a:xfrm>
        </p:grpSpPr>
        <p:sp>
          <p:nvSpPr>
            <p:cNvPr id="66568" name="Rectangle 32"/>
            <p:cNvSpPr>
              <a:spLocks noChangeArrowheads="1"/>
            </p:cNvSpPr>
            <p:nvPr/>
          </p:nvSpPr>
          <p:spPr bwMode="auto">
            <a:xfrm>
              <a:off x="3408" y="2995"/>
              <a:ext cx="2304" cy="231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Word = Target Instruction</a:t>
              </a:r>
            </a:p>
          </p:txBody>
        </p:sp>
        <p:sp>
          <p:nvSpPr>
            <p:cNvPr id="66569" name="Rectangle 33"/>
            <p:cNvSpPr>
              <a:spLocks noChangeArrowheads="1"/>
            </p:cNvSpPr>
            <p:nvPr/>
          </p:nvSpPr>
          <p:spPr bwMode="auto">
            <a:xfrm>
              <a:off x="3408" y="2678"/>
              <a:ext cx="2304" cy="7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grpSp>
          <p:nvGrpSpPr>
            <p:cNvPr id="66570" name="Group 34"/>
            <p:cNvGrpSpPr>
              <a:grpSpLocks/>
            </p:cNvGrpSpPr>
            <p:nvPr/>
          </p:nvGrpSpPr>
          <p:grpSpPr bwMode="auto">
            <a:xfrm>
              <a:off x="499" y="2804"/>
              <a:ext cx="2304" cy="231"/>
              <a:chOff x="499" y="3686"/>
              <a:chExt cx="2304" cy="231"/>
            </a:xfrm>
          </p:grpSpPr>
          <p:sp>
            <p:nvSpPr>
              <p:cNvPr id="66583" name="Rectangle 35"/>
              <p:cNvSpPr>
                <a:spLocks noChangeArrowheads="1"/>
              </p:cNvSpPr>
              <p:nvPr/>
            </p:nvSpPr>
            <p:spPr bwMode="auto">
              <a:xfrm>
                <a:off x="931" y="3686"/>
                <a:ext cx="1872" cy="231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immediate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26</a:t>
                </a:r>
              </a:p>
            </p:txBody>
          </p:sp>
          <p:sp>
            <p:nvSpPr>
              <p:cNvPr id="66584" name="Rectangle 36"/>
              <p:cNvSpPr>
                <a:spLocks noChangeArrowheads="1"/>
              </p:cNvSpPr>
              <p:nvPr/>
            </p:nvSpPr>
            <p:spPr bwMode="auto">
              <a:xfrm>
                <a:off x="499" y="3686"/>
                <a:ext cx="432" cy="2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Op</a:t>
                </a:r>
                <a:r>
                  <a:rPr lang="en-US" altLang="zh-CN" sz="1400" baseline="30000"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sp>
          <p:nvSpPr>
            <p:cNvPr id="66571" name="Text Box 37"/>
            <p:cNvSpPr txBox="1">
              <a:spLocks noChangeArrowheads="1"/>
            </p:cNvSpPr>
            <p:nvPr/>
          </p:nvSpPr>
          <p:spPr bwMode="auto">
            <a:xfrm>
              <a:off x="499" y="2592"/>
              <a:ext cx="2304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Pseudo-direct Addressing</a:t>
              </a:r>
            </a:p>
          </p:txBody>
        </p:sp>
        <p:sp>
          <p:nvSpPr>
            <p:cNvPr id="66572" name="Rectangle 38"/>
            <p:cNvSpPr>
              <a:spLocks noChangeArrowheads="1"/>
            </p:cNvSpPr>
            <p:nvPr/>
          </p:nvSpPr>
          <p:spPr bwMode="auto">
            <a:xfrm>
              <a:off x="787" y="3197"/>
              <a:ext cx="1872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PC</a:t>
              </a:r>
              <a:r>
                <a:rPr lang="en-US" altLang="zh-CN" sz="1400" baseline="30000">
                  <a:ea typeface="宋体" panose="02010600030101010101" pitchFamily="2" charset="-122"/>
                </a:rPr>
                <a:t>26</a:t>
              </a:r>
            </a:p>
          </p:txBody>
        </p:sp>
        <p:grpSp>
          <p:nvGrpSpPr>
            <p:cNvPr id="66573" name="Group 39"/>
            <p:cNvGrpSpPr>
              <a:grpSpLocks/>
            </p:cNvGrpSpPr>
            <p:nvPr/>
          </p:nvGrpSpPr>
          <p:grpSpPr bwMode="auto">
            <a:xfrm>
              <a:off x="3004" y="3035"/>
              <a:ext cx="173" cy="172"/>
              <a:chOff x="3178" y="3082"/>
              <a:chExt cx="201" cy="201"/>
            </a:xfrm>
          </p:grpSpPr>
          <p:sp>
            <p:nvSpPr>
              <p:cNvPr id="66581" name="Text Box 40"/>
              <p:cNvSpPr txBox="1">
                <a:spLocks noChangeArrowheads="1"/>
              </p:cNvSpPr>
              <p:nvPr/>
            </p:nvSpPr>
            <p:spPr bwMode="auto">
              <a:xfrm>
                <a:off x="3178" y="3082"/>
                <a:ext cx="201" cy="1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 b="1"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66582" name="Oval 41"/>
              <p:cNvSpPr>
                <a:spLocks noChangeArrowheads="1"/>
              </p:cNvSpPr>
              <p:nvPr/>
            </p:nvSpPr>
            <p:spPr bwMode="auto">
              <a:xfrm>
                <a:off x="3178" y="3082"/>
                <a:ext cx="201" cy="20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66574" name="AutoShape 42"/>
            <p:cNvCxnSpPr>
              <a:cxnSpLocks noChangeShapeType="1"/>
              <a:stCxn id="66580" idx="2"/>
              <a:endCxn id="66582" idx="4"/>
            </p:cNvCxnSpPr>
            <p:nvPr/>
          </p:nvCxnSpPr>
          <p:spPr bwMode="auto">
            <a:xfrm rot="5400000" flipH="1" flipV="1">
              <a:off x="1757" y="2099"/>
              <a:ext cx="220" cy="2448"/>
            </a:xfrm>
            <a:prstGeom prst="bentConnector3">
              <a:avLst>
                <a:gd name="adj1" fmla="val -3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575" name="AutoShape 43"/>
            <p:cNvCxnSpPr>
              <a:cxnSpLocks noChangeShapeType="1"/>
              <a:stCxn id="66583" idx="3"/>
              <a:endCxn id="66582" idx="0"/>
            </p:cNvCxnSpPr>
            <p:nvPr/>
          </p:nvCxnSpPr>
          <p:spPr bwMode="auto">
            <a:xfrm>
              <a:off x="2809" y="2920"/>
              <a:ext cx="282" cy="109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576" name="Line 44"/>
            <p:cNvSpPr>
              <a:spLocks noChangeShapeType="1"/>
            </p:cNvSpPr>
            <p:nvPr/>
          </p:nvSpPr>
          <p:spPr bwMode="auto">
            <a:xfrm>
              <a:off x="3177" y="3121"/>
              <a:ext cx="2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7" name="Text Box 45"/>
            <p:cNvSpPr txBox="1">
              <a:spLocks noChangeArrowheads="1"/>
            </p:cNvSpPr>
            <p:nvPr/>
          </p:nvSpPr>
          <p:spPr bwMode="auto">
            <a:xfrm>
              <a:off x="2659" y="3197"/>
              <a:ext cx="144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00</a:t>
              </a:r>
            </a:p>
          </p:txBody>
        </p:sp>
        <p:sp>
          <p:nvSpPr>
            <p:cNvPr id="66578" name="Text Box 46"/>
            <p:cNvSpPr txBox="1">
              <a:spLocks noChangeArrowheads="1"/>
            </p:cNvSpPr>
            <p:nvPr/>
          </p:nvSpPr>
          <p:spPr bwMode="auto">
            <a:xfrm>
              <a:off x="3408" y="2477"/>
              <a:ext cx="2304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Used by jump instruction</a:t>
              </a:r>
            </a:p>
          </p:txBody>
        </p:sp>
        <p:sp>
          <p:nvSpPr>
            <p:cNvPr id="66579" name="Arc 47"/>
            <p:cNvSpPr>
              <a:spLocks/>
            </p:cNvSpPr>
            <p:nvPr/>
          </p:nvSpPr>
          <p:spPr bwMode="auto">
            <a:xfrm>
              <a:off x="3235" y="3169"/>
              <a:ext cx="87" cy="402"/>
            </a:xfrm>
            <a:custGeom>
              <a:avLst/>
              <a:gdLst>
                <a:gd name="T0" fmla="*/ 0 w 21600"/>
                <a:gd name="T1" fmla="*/ 0 h 27838"/>
                <a:gd name="T2" fmla="*/ 0 w 21600"/>
                <a:gd name="T3" fmla="*/ 0 h 27838"/>
                <a:gd name="T4" fmla="*/ 0 w 21600"/>
                <a:gd name="T5" fmla="*/ 0 h 278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783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713"/>
                    <a:pt x="21289" y="25814"/>
                    <a:pt x="20679" y="27837"/>
                  </a:cubicBezTo>
                </a:path>
                <a:path w="21600" h="2783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713"/>
                    <a:pt x="21289" y="25814"/>
                    <a:pt x="20679" y="2783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0" name="Text Box 48"/>
            <p:cNvSpPr txBox="1">
              <a:spLocks noChangeArrowheads="1"/>
            </p:cNvSpPr>
            <p:nvPr/>
          </p:nvSpPr>
          <p:spPr bwMode="auto">
            <a:xfrm>
              <a:off x="499" y="3197"/>
              <a:ext cx="288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PC</a:t>
              </a:r>
              <a:r>
                <a:rPr lang="en-US" altLang="zh-CN" sz="1400" baseline="30000">
                  <a:ea typeface="宋体" panose="02010600030101010101" pitchFamily="2" charset="-122"/>
                </a:rPr>
                <a:t>4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73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Target Addressing Example</a:t>
            </a:r>
            <a:endParaRPr lang="en-AU" altLang="zh-CN" dirty="0" smtClean="0">
              <a:ea typeface="宋体" panose="02010600030101010101" pitchFamily="2" charset="-122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48" y="1408665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Loop code example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Assume Loop at location 80000</a:t>
            </a:r>
            <a:endParaRPr lang="en-AU" altLang="zh-CN" sz="2000" dirty="0" smtClean="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32877" name="Group 77"/>
          <p:cNvGraphicFramePr>
            <a:graphicFrameLocks noGrp="1"/>
          </p:cNvGraphicFramePr>
          <p:nvPr>
            <p:extLst/>
          </p:nvPr>
        </p:nvGraphicFramePr>
        <p:xfrm>
          <a:off x="457200" y="2819416"/>
          <a:ext cx="8202612" cy="2952751"/>
        </p:xfrm>
        <a:graphic>
          <a:graphicData uri="http://schemas.openxmlformats.org/drawingml/2006/table">
            <a:tbl>
              <a:tblPr/>
              <a:tblGrid>
                <a:gridCol w="3671887"/>
                <a:gridCol w="863600"/>
                <a:gridCol w="611188"/>
                <a:gridCol w="611187"/>
                <a:gridCol w="611188"/>
                <a:gridCol w="611187"/>
                <a:gridCol w="611188"/>
                <a:gridCol w="611187"/>
              </a:tblGrid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Loop: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sll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$t1, $s3, 2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80000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add  $t1, $t1, $s6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80004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lw   $t0, 0($t1)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80008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35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bne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$t0, $s5, Exit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80012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addi $s3, $s3, 1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80016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j    Loop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80020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Exit: …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80024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3736" name="Line 71"/>
          <p:cNvSpPr>
            <a:spLocks noChangeShapeType="1"/>
          </p:cNvSpPr>
          <p:nvPr/>
        </p:nvSpPr>
        <p:spPr bwMode="auto">
          <a:xfrm flipH="1" flipV="1">
            <a:off x="4724396" y="3031105"/>
            <a:ext cx="2016125" cy="2016125"/>
          </a:xfrm>
          <a:prstGeom prst="line">
            <a:avLst/>
          </a:prstGeom>
          <a:noFill/>
          <a:ln w="34925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37" name="Line 72"/>
          <p:cNvSpPr>
            <a:spLocks noChangeShapeType="1"/>
          </p:cNvSpPr>
          <p:nvPr/>
        </p:nvSpPr>
        <p:spPr bwMode="auto">
          <a:xfrm flipH="1">
            <a:off x="4952990" y="4369610"/>
            <a:ext cx="2658846" cy="1192933"/>
          </a:xfrm>
          <a:prstGeom prst="line">
            <a:avLst/>
          </a:prstGeom>
          <a:noFill/>
          <a:ln w="34925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394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5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Instruction Categories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51435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Arithmetic and Logical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Arithmetic, logical, and shift instructions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Data Transfer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Load and store instructions that access memory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Data movement and conversions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Jump and Branch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Flow-control instructions that alter the sequential sequence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Floating Point Arithmetic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Instructions that operate on floating-point registers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Miscellaneous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Instructions that transfer control to/from exception handlers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Memory management instructions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9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Jump and Branch Limits</a:t>
            </a:r>
          </a:p>
        </p:txBody>
      </p:sp>
      <p:sp>
        <p:nvSpPr>
          <p:cNvPr id="67587" name="Rectangle 65"/>
          <p:cNvSpPr>
            <a:spLocks noChangeArrowheads="1"/>
          </p:cNvSpPr>
          <p:nvPr/>
        </p:nvSpPr>
        <p:spPr bwMode="auto">
          <a:xfrm>
            <a:off x="703263" y="5303838"/>
            <a:ext cx="76676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67588" name="Rectangle 66"/>
          <p:cNvSpPr>
            <a:spLocks noChangeArrowheads="1"/>
          </p:cNvSpPr>
          <p:nvPr/>
        </p:nvSpPr>
        <p:spPr bwMode="auto">
          <a:xfrm>
            <a:off x="482600" y="1123950"/>
            <a:ext cx="8237538" cy="51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Jump Address Boundary = 2</a:t>
            </a:r>
            <a:r>
              <a:rPr lang="en-US" altLang="zh-CN" baseline="30000" dirty="0">
                <a:ea typeface="宋体" panose="02010600030101010101" pitchFamily="2" charset="-122"/>
              </a:rPr>
              <a:t>26</a:t>
            </a:r>
            <a:r>
              <a:rPr lang="en-US" altLang="zh-CN" dirty="0">
                <a:ea typeface="宋体" panose="02010600030101010101" pitchFamily="2" charset="-122"/>
              </a:rPr>
              <a:t> instructions = 256 MB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Text segment cannot exceed 2</a:t>
            </a:r>
            <a:r>
              <a:rPr lang="en-US" altLang="zh-CN" baseline="30000" dirty="0">
                <a:ea typeface="宋体" panose="02010600030101010101" pitchFamily="2" charset="-122"/>
              </a:rPr>
              <a:t>26</a:t>
            </a:r>
            <a:r>
              <a:rPr lang="en-US" altLang="zh-CN" dirty="0">
                <a:ea typeface="宋体" panose="02010600030101010101" pitchFamily="2" charset="-122"/>
              </a:rPr>
              <a:t> instructions or 256 MB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Upper 4 bits of PC are unchanged</a:t>
            </a:r>
          </a:p>
          <a:p>
            <a:pPr lvl="1" eaLnBrk="1" hangingPunct="1">
              <a:spcBef>
                <a:spcPct val="500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zh-CN" dirty="0">
                <a:ea typeface="宋体" panose="02010600030101010101" pitchFamily="2" charset="-122"/>
              </a:rPr>
              <a:t>Branch Address Boundary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Branch instructions use I-Type format (16-bit immediate constant)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PC-relative addressing:</a:t>
            </a:r>
          </a:p>
          <a:p>
            <a:pPr lvl="2" eaLnBrk="1" hangingPunct="1">
              <a:spcBef>
                <a:spcPct val="70000"/>
              </a:spcBef>
            </a:pPr>
            <a:r>
              <a:rPr lang="en-US" altLang="zh-CN" dirty="0">
                <a:ea typeface="宋体" panose="02010600030101010101" pitchFamily="2" charset="-122"/>
              </a:rPr>
              <a:t>Target instruction address = PC + </a:t>
            </a:r>
            <a:r>
              <a:rPr lang="en-US" altLang="zh-CN" dirty="0" smtClean="0">
                <a:ea typeface="宋体" panose="02010600030101010101" pitchFamily="2" charset="-122"/>
              </a:rPr>
              <a:t>4×immediate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16</a:t>
            </a:r>
            <a:endParaRPr lang="en-US" altLang="zh-CN" dirty="0"/>
          </a:p>
          <a:p>
            <a:pPr lvl="2">
              <a:spcBef>
                <a:spcPct val="70000"/>
              </a:spcBef>
            </a:pPr>
            <a:r>
              <a:rPr lang="en-US" altLang="zh-CN" dirty="0"/>
              <a:t>PC already incremented by 4 by this time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Count </a:t>
            </a:r>
            <a:r>
              <a:rPr lang="en-US" altLang="zh-CN" dirty="0">
                <a:ea typeface="宋体" panose="02010600030101010101" pitchFamily="2" charset="-122"/>
              </a:rPr>
              <a:t>number of instructions to branch from next instruction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Positive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constant</a:t>
            </a:r>
            <a:r>
              <a:rPr lang="en-US" altLang="zh-CN" dirty="0">
                <a:ea typeface="宋体" panose="02010600030101010101" pitchFamily="2" charset="-122"/>
              </a:rPr>
              <a:t> =&gt;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Forward </a:t>
            </a:r>
            <a:r>
              <a:rPr lang="en-US" altLang="zh-CN" dirty="0">
                <a:ea typeface="宋体" panose="02010600030101010101" pitchFamily="2" charset="-122"/>
              </a:rPr>
              <a:t>Branch,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Negative</a:t>
            </a:r>
            <a:r>
              <a:rPr lang="en-US" altLang="zh-CN" dirty="0">
                <a:ea typeface="宋体" panose="02010600030101010101" pitchFamily="2" charset="-122"/>
              </a:rPr>
              <a:t> =&gt;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Backward</a:t>
            </a:r>
            <a:r>
              <a:rPr lang="en-US" altLang="zh-CN" dirty="0">
                <a:ea typeface="宋体" panose="02010600030101010101" pitchFamily="2" charset="-122"/>
              </a:rPr>
              <a:t> branch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At most ±2</a:t>
            </a:r>
            <a:r>
              <a:rPr lang="en-US" altLang="zh-CN" baseline="30000" dirty="0">
                <a:ea typeface="宋体" panose="02010600030101010101" pitchFamily="2" charset="-122"/>
              </a:rPr>
              <a:t>15</a:t>
            </a:r>
            <a:r>
              <a:rPr lang="en-US" altLang="zh-CN" dirty="0">
                <a:ea typeface="宋体" panose="02010600030101010101" pitchFamily="2" charset="-122"/>
              </a:rPr>
              <a:t> instructions to branch (most branches are near)</a:t>
            </a:r>
          </a:p>
        </p:txBody>
      </p:sp>
      <p:grpSp>
        <p:nvGrpSpPr>
          <p:cNvPr id="67589" name="Group 68"/>
          <p:cNvGrpSpPr>
            <a:grpSpLocks/>
          </p:cNvGrpSpPr>
          <p:nvPr/>
        </p:nvGrpSpPr>
        <p:grpSpPr bwMode="auto">
          <a:xfrm>
            <a:off x="1641475" y="2622550"/>
            <a:ext cx="5926138" cy="365125"/>
            <a:chOff x="848" y="3629"/>
            <a:chExt cx="3733" cy="230"/>
          </a:xfrm>
        </p:grpSpPr>
        <p:sp>
          <p:nvSpPr>
            <p:cNvPr id="67593" name="Text Box 69"/>
            <p:cNvSpPr txBox="1">
              <a:spLocks noChangeArrowheads="1"/>
            </p:cNvSpPr>
            <p:nvPr/>
          </p:nvSpPr>
          <p:spPr bwMode="auto">
            <a:xfrm>
              <a:off x="2720" y="3629"/>
              <a:ext cx="1728" cy="23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immediate</a:t>
              </a:r>
              <a:r>
                <a:rPr lang="en-US" altLang="zh-CN" sz="1400" baseline="30000">
                  <a:ea typeface="宋体" panose="02010600030101010101" pitchFamily="2" charset="-122"/>
                </a:rPr>
                <a:t>26</a:t>
              </a:r>
              <a:r>
                <a:rPr lang="en-US" altLang="zh-CN" sz="1400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67594" name="Text Box 70"/>
            <p:cNvSpPr txBox="1">
              <a:spLocks noChangeArrowheads="1"/>
            </p:cNvSpPr>
            <p:nvPr/>
          </p:nvSpPr>
          <p:spPr bwMode="auto">
            <a:xfrm>
              <a:off x="2454" y="3629"/>
              <a:ext cx="266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PC</a:t>
              </a:r>
              <a:r>
                <a:rPr lang="en-US" altLang="zh-CN" sz="1400" baseline="300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7595" name="Text Box 71"/>
            <p:cNvSpPr txBox="1">
              <a:spLocks noChangeArrowheads="1"/>
            </p:cNvSpPr>
            <p:nvPr/>
          </p:nvSpPr>
          <p:spPr bwMode="auto">
            <a:xfrm>
              <a:off x="4448" y="3629"/>
              <a:ext cx="133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00</a:t>
              </a:r>
            </a:p>
          </p:txBody>
        </p:sp>
        <p:sp>
          <p:nvSpPr>
            <p:cNvPr id="67596" name="Text Box 72"/>
            <p:cNvSpPr txBox="1">
              <a:spLocks noChangeArrowheads="1"/>
            </p:cNvSpPr>
            <p:nvPr/>
          </p:nvSpPr>
          <p:spPr bwMode="auto">
            <a:xfrm>
              <a:off x="848" y="3629"/>
              <a:ext cx="157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Target Instruction Address</a:t>
              </a:r>
            </a:p>
          </p:txBody>
        </p:sp>
      </p:grpSp>
      <p:grpSp>
        <p:nvGrpSpPr>
          <p:cNvPr id="67590" name="Group 77"/>
          <p:cNvGrpSpPr>
            <a:grpSpLocks/>
          </p:cNvGrpSpPr>
          <p:nvPr/>
        </p:nvGrpSpPr>
        <p:grpSpPr bwMode="auto">
          <a:xfrm>
            <a:off x="4191000" y="4100513"/>
            <a:ext cx="3376613" cy="365125"/>
            <a:chOff x="3107" y="2326"/>
            <a:chExt cx="2127" cy="230"/>
          </a:xfrm>
        </p:grpSpPr>
        <p:sp>
          <p:nvSpPr>
            <p:cNvPr id="67591" name="Text Box 75"/>
            <p:cNvSpPr txBox="1">
              <a:spLocks noChangeArrowheads="1"/>
            </p:cNvSpPr>
            <p:nvPr/>
          </p:nvSpPr>
          <p:spPr bwMode="auto">
            <a:xfrm>
              <a:off x="3107" y="2326"/>
              <a:ext cx="1994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PC</a:t>
              </a:r>
              <a:r>
                <a:rPr lang="en-US" altLang="zh-CN" sz="1400" baseline="30000" dirty="0">
                  <a:ea typeface="宋体" panose="02010600030101010101" pitchFamily="2" charset="-122"/>
                </a:rPr>
                <a:t>30</a:t>
              </a:r>
              <a:r>
                <a:rPr lang="en-US" altLang="zh-CN" sz="1400" dirty="0">
                  <a:ea typeface="宋体" panose="02010600030101010101" pitchFamily="2" charset="-122"/>
                </a:rPr>
                <a:t> + </a:t>
              </a:r>
              <a:r>
                <a:rPr lang="en-US" altLang="zh-CN" sz="1400" dirty="0" smtClean="0">
                  <a:ea typeface="宋体" panose="02010600030101010101" pitchFamily="2" charset="-122"/>
                </a:rPr>
                <a:t>immediate</a:t>
              </a:r>
              <a:r>
                <a:rPr lang="en-US" altLang="zh-CN" sz="1400" baseline="30000" dirty="0" smtClean="0">
                  <a:ea typeface="宋体" panose="02010600030101010101" pitchFamily="2" charset="-122"/>
                </a:rPr>
                <a:t>16</a:t>
              </a:r>
              <a:endParaRPr lang="en-US" altLang="zh-CN" sz="1400" baseline="30000" dirty="0">
                <a:ea typeface="宋体" panose="02010600030101010101" pitchFamily="2" charset="-122"/>
              </a:endParaRPr>
            </a:p>
          </p:txBody>
        </p:sp>
        <p:sp>
          <p:nvSpPr>
            <p:cNvPr id="67592" name="Text Box 76"/>
            <p:cNvSpPr txBox="1">
              <a:spLocks noChangeArrowheads="1"/>
            </p:cNvSpPr>
            <p:nvPr/>
          </p:nvSpPr>
          <p:spPr bwMode="auto">
            <a:xfrm>
              <a:off x="5101" y="2326"/>
              <a:ext cx="133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00" b="1">
                  <a:ea typeface="宋体" panose="02010600030101010101" pitchFamily="2" charset="-122"/>
                </a:rPr>
                <a:t>00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83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dirty="0" smtClean="0">
                <a:ea typeface="宋体" panose="02010600030101010101" pitchFamily="2" charset="-122"/>
              </a:rPr>
              <a:t>Branching Far Away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619250" algn="l"/>
              </a:tabLst>
            </a:pPr>
            <a:r>
              <a:rPr lang="en-AU" altLang="zh-CN" dirty="0" smtClean="0">
                <a:ea typeface="宋体" panose="02010600030101010101" pitchFamily="2" charset="-122"/>
              </a:rPr>
              <a:t>If branch target is too far to encode with 16-bit offset, assembler rewrites the code</a:t>
            </a:r>
          </a:p>
          <a:p>
            <a:pPr eaLnBrk="1" hangingPunct="1">
              <a:tabLst>
                <a:tab pos="1619250" algn="l"/>
              </a:tabLst>
            </a:pPr>
            <a:r>
              <a:rPr lang="en-AU" altLang="zh-CN" dirty="0" smtClean="0">
                <a:ea typeface="宋体" panose="02010600030101010101" pitchFamily="2" charset="-122"/>
              </a:rPr>
              <a:t>Example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1619250" algn="l"/>
              </a:tabLst>
            </a:pPr>
            <a:r>
              <a:rPr lang="en-AU" altLang="zh-CN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		</a:t>
            </a:r>
            <a:r>
              <a:rPr lang="en-AU" altLang="zh-CN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beq</a:t>
            </a:r>
            <a:r>
              <a:rPr lang="en-AU" altLang="zh-CN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$s0,$s1, L1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1619250" algn="l"/>
              </a:tabLst>
            </a:pPr>
            <a:r>
              <a:rPr lang="en-AU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				↓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1619250" algn="l"/>
              </a:tabLst>
            </a:pPr>
            <a:r>
              <a:rPr lang="en-AU" altLang="zh-CN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		</a:t>
            </a:r>
            <a:r>
              <a:rPr lang="en-AU" altLang="zh-CN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bne</a:t>
            </a:r>
            <a:r>
              <a:rPr lang="en-AU" altLang="zh-CN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$s0,$s1, L2</a:t>
            </a:r>
            <a:br>
              <a:rPr lang="en-AU" altLang="zh-CN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AU" altLang="zh-CN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	j L1</a:t>
            </a:r>
            <a:br>
              <a:rPr lang="en-AU" altLang="zh-CN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AU" altLang="zh-CN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L2:	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29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Addressing Mode Summary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pic>
        <p:nvPicPr>
          <p:cNvPr id="117764" name="Picture 6" descr="f02-18-P3744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268413"/>
            <a:ext cx="4106862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540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47595" y="11068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Summary of RISC Design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595" y="1219258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All instructions are typically of one size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Few instruction formats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All operations on data are register to register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Operands are read from registers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Result is stored in a register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General purpose integer and floating point registers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Typically, 32 integer and 32 floating-point registers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Memory access only via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load</a:t>
            </a:r>
            <a:r>
              <a:rPr lang="en-US" altLang="zh-CN" sz="2400" i="1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and</a:t>
            </a:r>
            <a:r>
              <a:rPr lang="en-US" altLang="zh-CN" sz="2400" i="1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store</a:t>
            </a:r>
            <a:r>
              <a:rPr lang="en-US" altLang="zh-CN" sz="2400" dirty="0" smtClean="0">
                <a:ea typeface="宋体" panose="02010600030101010101" pitchFamily="2" charset="-122"/>
              </a:rPr>
              <a:t> instructions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Load and store: bytes, half words, words, and double words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Few simple addressing modes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3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81214" y="8731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Layout of a Program in Memory</a:t>
            </a:r>
          </a:p>
        </p:txBody>
      </p:sp>
      <p:grpSp>
        <p:nvGrpSpPr>
          <p:cNvPr id="18435" name="Group 22"/>
          <p:cNvGrpSpPr>
            <a:grpSpLocks/>
          </p:cNvGrpSpPr>
          <p:nvPr/>
        </p:nvGrpSpPr>
        <p:grpSpPr bwMode="auto">
          <a:xfrm>
            <a:off x="593132" y="1371654"/>
            <a:ext cx="8005763" cy="5184775"/>
            <a:chOff x="304" y="708"/>
            <a:chExt cx="5043" cy="3266"/>
          </a:xfrm>
        </p:grpSpPr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1682" y="745"/>
              <a:ext cx="2177" cy="5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ea typeface="宋体" panose="02010600030101010101" pitchFamily="2" charset="-122"/>
                </a:rPr>
                <a:t>Stack Segment</a:t>
              </a:r>
            </a:p>
          </p:txBody>
        </p:sp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666" y="708"/>
              <a:ext cx="98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0x7FFFFFFF</a:t>
              </a:r>
            </a:p>
          </p:txBody>
        </p:sp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1682" y="1942"/>
              <a:ext cx="2177" cy="50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ea typeface="宋体" panose="02010600030101010101" pitchFamily="2" charset="-122"/>
                </a:rPr>
                <a:t>Dynamic Area</a:t>
              </a:r>
            </a:p>
          </p:txBody>
        </p:sp>
        <p:sp>
          <p:nvSpPr>
            <p:cNvPr id="18439" name="Text Box 7"/>
            <p:cNvSpPr txBox="1">
              <a:spLocks noChangeArrowheads="1"/>
            </p:cNvSpPr>
            <p:nvPr/>
          </p:nvSpPr>
          <p:spPr bwMode="auto">
            <a:xfrm>
              <a:off x="1682" y="2450"/>
              <a:ext cx="2177" cy="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ea typeface="宋体" panose="02010600030101010101" pitchFamily="2" charset="-122"/>
                </a:rPr>
                <a:t>Static Area</a:t>
              </a:r>
            </a:p>
          </p:txBody>
        </p:sp>
        <p:sp>
          <p:nvSpPr>
            <p:cNvPr id="18440" name="Text Box 8"/>
            <p:cNvSpPr txBox="1">
              <a:spLocks noChangeArrowheads="1"/>
            </p:cNvSpPr>
            <p:nvPr/>
          </p:nvSpPr>
          <p:spPr bwMode="auto">
            <a:xfrm>
              <a:off x="1682" y="2850"/>
              <a:ext cx="2177" cy="65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ea typeface="宋体" panose="02010600030101010101" pitchFamily="2" charset="-122"/>
                </a:rPr>
                <a:t>Text Segment</a:t>
              </a:r>
            </a:p>
          </p:txBody>
        </p:sp>
        <p:sp>
          <p:nvSpPr>
            <p:cNvPr id="18441" name="Text Box 9"/>
            <p:cNvSpPr txBox="1">
              <a:spLocks noChangeArrowheads="1"/>
            </p:cNvSpPr>
            <p:nvPr/>
          </p:nvSpPr>
          <p:spPr bwMode="auto">
            <a:xfrm>
              <a:off x="1682" y="3503"/>
              <a:ext cx="2177" cy="4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dirty="0">
                  <a:ea typeface="宋体" panose="02010600030101010101" pitchFamily="2" charset="-122"/>
                </a:rPr>
                <a:t>Reserved</a:t>
              </a:r>
            </a:p>
          </p:txBody>
        </p:sp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1682" y="1253"/>
              <a:ext cx="2177" cy="6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666" y="3358"/>
              <a:ext cx="98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0x04000000</a:t>
              </a:r>
            </a:p>
          </p:txBody>
        </p:sp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666" y="2704"/>
              <a:ext cx="98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0x10000000</a:t>
              </a:r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666" y="3793"/>
              <a:ext cx="98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8446" name="AutoShape 14"/>
            <p:cNvSpPr>
              <a:spLocks/>
            </p:cNvSpPr>
            <p:nvPr/>
          </p:nvSpPr>
          <p:spPr bwMode="auto">
            <a:xfrm>
              <a:off x="3896" y="1942"/>
              <a:ext cx="109" cy="907"/>
            </a:xfrm>
            <a:prstGeom prst="rightBrace">
              <a:avLst>
                <a:gd name="adj1" fmla="val 4769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8447" name="Text Box 15"/>
            <p:cNvSpPr txBox="1">
              <a:spLocks noChangeArrowheads="1"/>
            </p:cNvSpPr>
            <p:nvPr/>
          </p:nvSpPr>
          <p:spPr bwMode="auto">
            <a:xfrm>
              <a:off x="4041" y="2051"/>
              <a:ext cx="1306" cy="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ea typeface="宋体" panose="02010600030101010101" pitchFamily="2" charset="-122"/>
                </a:rPr>
                <a:t>Data Segment</a:t>
              </a:r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 flipV="1">
              <a:off x="2771" y="1688"/>
              <a:ext cx="0" cy="2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2771" y="1253"/>
              <a:ext cx="0" cy="2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 flipV="1">
              <a:off x="1247" y="962"/>
              <a:ext cx="0" cy="16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304" y="1398"/>
              <a:ext cx="907" cy="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ea typeface="宋体" panose="02010600030101010101" pitchFamily="2" charset="-122"/>
                </a:rPr>
                <a:t>Memory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ea typeface="宋体" panose="02010600030101010101" pitchFamily="2" charset="-122"/>
                </a:rPr>
                <a:t>Addresses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ea typeface="宋体" panose="02010600030101010101" pitchFamily="2" charset="-122"/>
                </a:rPr>
                <a:t>in Hex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4222" y="781"/>
              <a:ext cx="1053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ea typeface="宋体" panose="02010600030101010101" pitchFamily="2" charset="-122"/>
                </a:rPr>
                <a:t>Stack Grows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ea typeface="宋体" panose="02010600030101010101" pitchFamily="2" charset="-122"/>
                </a:rPr>
                <a:t>Downwards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2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552" y="15248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Next . . .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178800" cy="5184775"/>
          </a:xfrm>
        </p:spPr>
        <p:txBody>
          <a:bodyPr/>
          <a:lstStyle/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Instruction Set Architecture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Overview of the MIPS Architecture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R-Type Arithmetic, Logical, and Shift Instructions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solidFill>
                  <a:schemeClr val="tx2"/>
                </a:solidFill>
                <a:ea typeface="宋体" panose="02010600030101010101" pitchFamily="2" charset="-122"/>
              </a:rPr>
              <a:t>I-Type Format and Immediate Constants 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I-Type Load and Store Instructions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J-Type Unconditional Jump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I-Type Condition Branch Instructions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solidFill>
                  <a:schemeClr val="tx2"/>
                </a:solidFill>
                <a:ea typeface="宋体" panose="02010600030101010101" pitchFamily="2" charset="-122"/>
              </a:rPr>
              <a:t>Translating If Statements and Boolean Expressions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solidFill>
                  <a:schemeClr val="tx2"/>
                </a:solidFill>
                <a:ea typeface="宋体" panose="02010600030101010101" pitchFamily="2" charset="-122"/>
              </a:rPr>
              <a:t>Translating Loops and Traversing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3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8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R-Type Format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2288"/>
            <a:ext cx="8229600" cy="4494212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Op</a:t>
            </a:r>
            <a:r>
              <a:rPr lang="en-US" altLang="zh-CN" sz="2400" dirty="0" smtClean="0">
                <a:ea typeface="宋体" panose="02010600030101010101" pitchFamily="2" charset="-122"/>
              </a:rPr>
              <a:t>: operation code (opcode)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Specifies the operation of the instruction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Also specifies the format of the instruction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zh-CN" sz="2400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funct</a:t>
            </a:r>
            <a:r>
              <a:rPr lang="en-US" altLang="zh-CN" sz="2400" dirty="0" smtClean="0">
                <a:ea typeface="宋体" panose="02010600030101010101" pitchFamily="2" charset="-122"/>
              </a:rPr>
              <a:t>: function code – extends the opcode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Up to 2</a:t>
            </a:r>
            <a:r>
              <a:rPr lang="en-US" altLang="zh-CN" sz="2000" baseline="30000" dirty="0" smtClean="0">
                <a:ea typeface="宋体" panose="02010600030101010101" pitchFamily="2" charset="-122"/>
              </a:rPr>
              <a:t>6</a:t>
            </a:r>
            <a:r>
              <a:rPr lang="en-US" altLang="zh-CN" sz="2000" dirty="0" smtClean="0">
                <a:ea typeface="宋体" panose="02010600030101010101" pitchFamily="2" charset="-122"/>
              </a:rPr>
              <a:t> = 64 functions can be defined for the same opcode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MIPS uses opcode 0 to define R-type instructions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Three Register Operands (common to many instructions)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zh-CN" sz="2000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Rs</a:t>
            </a:r>
            <a:r>
              <a:rPr lang="en-US" altLang="zh-CN" sz="2000" dirty="0" smtClean="0">
                <a:ea typeface="宋体" panose="02010600030101010101" pitchFamily="2" charset="-122"/>
              </a:rPr>
              <a:t>, </a:t>
            </a:r>
            <a:r>
              <a:rPr lang="en-US" altLang="zh-CN" sz="2000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Rt</a:t>
            </a:r>
            <a:r>
              <a:rPr lang="en-US" altLang="zh-CN" sz="2000" dirty="0" smtClean="0">
                <a:ea typeface="宋体" panose="02010600030101010101" pitchFamily="2" charset="-122"/>
              </a:rPr>
              <a:t>: first and second source operands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Rd</a:t>
            </a:r>
            <a:r>
              <a:rPr lang="en-US" altLang="zh-CN" sz="2000" dirty="0" smtClean="0">
                <a:ea typeface="宋体" panose="02010600030101010101" pitchFamily="2" charset="-122"/>
              </a:rPr>
              <a:t>: destination operand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Sa</a:t>
            </a:r>
            <a:r>
              <a:rPr lang="en-US" altLang="zh-CN" sz="2000" dirty="0" smtClean="0">
                <a:ea typeface="宋体" panose="02010600030101010101" pitchFamily="2" charset="-122"/>
              </a:rPr>
              <a:t>: the shift amount used by shift instructions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111250" y="1239838"/>
            <a:ext cx="6751638" cy="457200"/>
            <a:chOff x="1104" y="2938"/>
            <a:chExt cx="4608" cy="288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1104" y="2938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Op</a:t>
              </a:r>
              <a:r>
                <a:rPr lang="en-US" altLang="zh-CN" sz="1600" baseline="300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1968" y="2938"/>
              <a:ext cx="720" cy="288"/>
            </a:xfrm>
            <a:prstGeom prst="rect">
              <a:avLst/>
            </a:prstGeom>
            <a:solidFill>
              <a:srgbClr val="F7A7E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Rs</a:t>
              </a:r>
              <a:r>
                <a:rPr lang="en-US" altLang="zh-CN" sz="1600" baseline="300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2688" y="2938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Rt</a:t>
              </a:r>
              <a:r>
                <a:rPr lang="en-US" altLang="zh-CN" sz="1600" baseline="300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3408" y="2938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Rd</a:t>
              </a:r>
              <a:r>
                <a:rPr lang="en-US" altLang="zh-CN" sz="1600" baseline="300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4848" y="2938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funct</a:t>
              </a:r>
              <a:r>
                <a:rPr lang="en-US" altLang="zh-CN" sz="1600" baseline="300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4128" y="2938"/>
              <a:ext cx="720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ea typeface="宋体" panose="02010600030101010101" pitchFamily="2" charset="-122"/>
                </a:rPr>
                <a:t>Sa</a:t>
              </a:r>
              <a:r>
                <a:rPr lang="en-US" altLang="zh-CN" sz="1600" baseline="30000" dirty="0" smtClean="0">
                  <a:ea typeface="宋体" panose="02010600030101010101" pitchFamily="2" charset="-122"/>
                </a:rPr>
                <a:t>5</a:t>
              </a:r>
              <a:endParaRPr lang="en-US" altLang="zh-CN" sz="1600" baseline="30000" dirty="0">
                <a:ea typeface="宋体" panose="02010600030101010101" pitchFamily="2" charset="-122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5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默认设计模板" val="Dpl4Xsnj"/>
  <p:tag name="ARTICULATE_PROJECT_OPEN" val="0"/>
  <p:tag name="ARTICULATE_SLIDE_COUNT" val="6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blipFill rotWithShape="1">
          <a:blip xmlns:r="http://schemas.openxmlformats.org/officeDocument/2006/relationships" r:embed="rId1"/>
          <a:stretch>
            <a:fillRect l="-561" t="-1212" r="-1051" b="-3636"/>
          </a:stretch>
        </a:blipFill>
        <a:ln w="9525">
          <a:solidFill>
            <a:schemeClr val="tx1"/>
          </a:solidFill>
          <a:miter lim="800000"/>
          <a:headEnd/>
          <a:tailEnd/>
        </a:ln>
      </a:spPr>
      <a:bodyPr/>
      <a:lstStyle>
        <a:defPPr>
          <a:defRPr>
            <a:noFill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38326</TotalTime>
  <Pages>0</Pages>
  <Words>5342</Words>
  <Characters>0</Characters>
  <Application>Microsoft Office PowerPoint</Application>
  <DocSecurity>0</DocSecurity>
  <PresentationFormat>On-screen Show (4:3)</PresentationFormat>
  <Lines>0</Lines>
  <Paragraphs>1672</Paragraphs>
  <Slides>63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宋体</vt:lpstr>
      <vt:lpstr>SimHei</vt:lpstr>
      <vt:lpstr>Arial</vt:lpstr>
      <vt:lpstr>Arial</vt:lpstr>
      <vt:lpstr>Arial Narrow</vt:lpstr>
      <vt:lpstr>Calibri</vt:lpstr>
      <vt:lpstr>Courier New</vt:lpstr>
      <vt:lpstr>Lucida Console</vt:lpstr>
      <vt:lpstr>Symbol</vt:lpstr>
      <vt:lpstr>Times New Roman</vt:lpstr>
      <vt:lpstr>Wingdings</vt:lpstr>
      <vt:lpstr>默认设计模板</vt:lpstr>
      <vt:lpstr>Chapter 2: Instructions: Language of the Computer</vt:lpstr>
      <vt:lpstr>Overview of the MIPS Architecture</vt:lpstr>
      <vt:lpstr>MIPS General-Purpose Registers</vt:lpstr>
      <vt:lpstr>MIPS Register Conventions</vt:lpstr>
      <vt:lpstr>Instruction Formats</vt:lpstr>
      <vt:lpstr>Instruction Categories</vt:lpstr>
      <vt:lpstr>Layout of a Program in Memory</vt:lpstr>
      <vt:lpstr>Next . . .</vt:lpstr>
      <vt:lpstr>R-Type Format</vt:lpstr>
      <vt:lpstr>Integer Add /Subtract Instructions</vt:lpstr>
      <vt:lpstr>Addition/Subtraction Example</vt:lpstr>
      <vt:lpstr>Logical Operations</vt:lpstr>
      <vt:lpstr>Logical Bitwise Operations</vt:lpstr>
      <vt:lpstr>Logical Bitwise Instructions</vt:lpstr>
      <vt:lpstr>Shift Operations</vt:lpstr>
      <vt:lpstr>Shift Instructions</vt:lpstr>
      <vt:lpstr>Binary Multiplication</vt:lpstr>
      <vt:lpstr>Your Turn . . .</vt:lpstr>
      <vt:lpstr>R-Type Format</vt:lpstr>
      <vt:lpstr>Next . . .</vt:lpstr>
      <vt:lpstr>I-Type Format</vt:lpstr>
      <vt:lpstr>I-Type ALU Instructions</vt:lpstr>
      <vt:lpstr>Examples: I-Type ALU Instructions</vt:lpstr>
      <vt:lpstr>Exercise</vt:lpstr>
      <vt:lpstr>32-bit Constants</vt:lpstr>
      <vt:lpstr>Next . . .</vt:lpstr>
      <vt:lpstr>Load and Store Instructions</vt:lpstr>
      <vt:lpstr>Load and Store Word</vt:lpstr>
      <vt:lpstr>Example on Load &amp; Store</vt:lpstr>
      <vt:lpstr>Exercise</vt:lpstr>
      <vt:lpstr>Exercise</vt:lpstr>
      <vt:lpstr>Load and Store Byte and Halfword</vt:lpstr>
      <vt:lpstr>Load and Store Instructions</vt:lpstr>
      <vt:lpstr>I-Type Format</vt:lpstr>
      <vt:lpstr>Next . . .</vt:lpstr>
      <vt:lpstr>Jump and Branch Instructions</vt:lpstr>
      <vt:lpstr>J-Type Format</vt:lpstr>
      <vt:lpstr>Conditional Branch Instructions</vt:lpstr>
      <vt:lpstr>Set on Less Than Instructions</vt:lpstr>
      <vt:lpstr>More on Branch Instructions</vt:lpstr>
      <vt:lpstr>Pseudo-Instructions</vt:lpstr>
      <vt:lpstr>Jump, Branch, and SLT Instructions</vt:lpstr>
      <vt:lpstr>Next . . .</vt:lpstr>
      <vt:lpstr>Translating an IF Statement</vt:lpstr>
      <vt:lpstr>Compound Expression with AND</vt:lpstr>
      <vt:lpstr>Better Implementation for AND</vt:lpstr>
      <vt:lpstr>Compound Expression with OR</vt:lpstr>
      <vt:lpstr>Your Turn . . .</vt:lpstr>
      <vt:lpstr>Next . . .</vt:lpstr>
      <vt:lpstr>Translating a WHILE Loop</vt:lpstr>
      <vt:lpstr>Using Pointers to Traverse Arrays</vt:lpstr>
      <vt:lpstr>String Copy Example</vt:lpstr>
      <vt:lpstr>String Copy Example</vt:lpstr>
      <vt:lpstr>Summing an Integer Array</vt:lpstr>
      <vt:lpstr>Addressing Modes</vt:lpstr>
      <vt:lpstr>Branch Addressing</vt:lpstr>
      <vt:lpstr>Jump Addressing</vt:lpstr>
      <vt:lpstr>Branch / Jump Addressing Modes</vt:lpstr>
      <vt:lpstr>Target Addressing Example</vt:lpstr>
      <vt:lpstr>Jump and Branch Limits</vt:lpstr>
      <vt:lpstr>Branching Far Away</vt:lpstr>
      <vt:lpstr>Addressing Mode Summary</vt:lpstr>
      <vt:lpstr>Summary of RISC Design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Foundations: Logic and Proofs</dc:title>
  <dc:creator>zhang</dc:creator>
  <cp:lastModifiedBy>zhang</cp:lastModifiedBy>
  <cp:revision>866</cp:revision>
  <cp:lastPrinted>1601-01-01T00:00:00Z</cp:lastPrinted>
  <dcterms:created xsi:type="dcterms:W3CDTF">1601-01-01T00:00:00Z</dcterms:created>
  <dcterms:modified xsi:type="dcterms:W3CDTF">2017-09-05T13:52:30Z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1033-8.1.0.3018</vt:lpwstr>
  </property>
  <property fmtid="{D5CDD505-2E9C-101B-9397-08002B2CF9AE}" pid="4" name="ArticulateGUID">
    <vt:lpwstr>766741B1-EEBA-4F4F-3F5A-723F3F3F5528</vt:lpwstr>
  </property>
  <property fmtid="{D5CDD505-2E9C-101B-9397-08002B2CF9AE}" pid="5" name="ArticulatePath">
    <vt:lpwstr>chapter 2 Instructions Language of the Computer</vt:lpwstr>
  </property>
</Properties>
</file>