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5" r:id="rId13"/>
    <p:sldId id="362" r:id="rId14"/>
    <p:sldId id="363" r:id="rId15"/>
    <p:sldId id="364" r:id="rId16"/>
    <p:sldId id="366" r:id="rId17"/>
    <p:sldId id="383" r:id="rId18"/>
    <p:sldId id="367" r:id="rId19"/>
    <p:sldId id="368" r:id="rId20"/>
    <p:sldId id="369" r:id="rId21"/>
    <p:sldId id="370" r:id="rId22"/>
    <p:sldId id="371" r:id="rId23"/>
    <p:sldId id="377" r:id="rId24"/>
    <p:sldId id="378" r:id="rId25"/>
    <p:sldId id="382" r:id="rId26"/>
    <p:sldId id="379" r:id="rId27"/>
    <p:sldId id="380" r:id="rId28"/>
    <p:sldId id="372" r:id="rId29"/>
    <p:sldId id="384" r:id="rId30"/>
    <p:sldId id="373" r:id="rId31"/>
    <p:sldId id="374" r:id="rId32"/>
    <p:sldId id="375" r:id="rId33"/>
    <p:sldId id="376" r:id="rId34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00FF"/>
    <a:srgbClr val="0000FF"/>
    <a:srgbClr val="FFFFCC"/>
    <a:srgbClr val="FFFFD9"/>
    <a:srgbClr val="CCCCFF"/>
    <a:srgbClr val="FFCCFF"/>
    <a:srgbClr val="CCFFFF"/>
    <a:srgbClr val="33CC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075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226086-AB78-4A19-89CB-2B36F8FBBA1C}" type="datetimeFigureOut">
              <a:rPr lang="en-US"/>
              <a:pPr>
                <a:defRPr/>
              </a:pPr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859C9C-CBE3-4E88-8B93-5A0B0D9C2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2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CCE7DA-E161-4679-B10F-A6EE171D32EA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3097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7ED5DD-2BD3-46B0-B974-3EC1456F7407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4545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7B50D-8B0C-4F9B-90C6-A3BD5FB007C9}" type="datetime3">
              <a:rPr lang="en-US" altLang="zh-CN" smtClean="0">
                <a:latin typeface="Times New Roman" panose="02020603050405020304" pitchFamily="18" charset="0"/>
              </a:rPr>
              <a:pPr/>
              <a:t>20 September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C5AA0B-5E5E-441D-92D1-873CD0E3E6E1}" type="slidenum">
              <a:rPr lang="en-US" altLang="zh-CN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22784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10DF0E-497F-4535-88DD-F380D1437340}" type="datetime3">
              <a:rPr lang="en-US" altLang="zh-CN" smtClean="0">
                <a:latin typeface="Times New Roman" panose="02020603050405020304" pitchFamily="18" charset="0"/>
              </a:rPr>
              <a:pPr/>
              <a:t>20 September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B61536-3846-4AF5-9CFB-24D72D71C013}" type="slidenum">
              <a:rPr lang="en-US" altLang="zh-CN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420800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CA6FC2-BF8B-4C0E-9A15-1F1BEE5A32ED}" type="datetime3">
              <a:rPr lang="en-US" altLang="zh-CN" smtClean="0">
                <a:latin typeface="Times New Roman" panose="02020603050405020304" pitchFamily="18" charset="0"/>
              </a:rPr>
              <a:pPr/>
              <a:t>20 September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1667EE-4ACD-4B71-9D93-B910CF62C408}" type="slidenum">
              <a:rPr lang="en-US" altLang="zh-CN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177352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D9BEC5-6706-435E-AAB1-80C49395845A}" type="datetime3">
              <a:rPr lang="en-US" altLang="zh-CN" smtClean="0">
                <a:latin typeface="Times New Roman" panose="02020603050405020304" pitchFamily="18" charset="0"/>
              </a:rPr>
              <a:pPr/>
              <a:t>20 September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CB4926-7A4F-4AAC-BE5E-9C7458B3B26F}" type="slidenum">
              <a:rPr lang="en-US" altLang="zh-CN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7962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40F7B0-C134-4285-A367-5681CFD66581}" type="datetime3">
              <a:rPr lang="en-US" altLang="zh-CN" smtClean="0">
                <a:latin typeface="Times New Roman" panose="02020603050405020304" pitchFamily="18" charset="0"/>
              </a:rPr>
              <a:pPr/>
              <a:t>20 September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7C7A2-1A0B-4874-8AEF-DD74549AFE1F}" type="slidenum">
              <a:rPr lang="en-US" altLang="zh-CN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170331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2B14CE-6C35-46A6-A7F4-8DC8DC794572}" type="datetime3">
              <a:rPr lang="en-US" altLang="zh-CN" smtClean="0">
                <a:latin typeface="Times New Roman" panose="02020603050405020304" pitchFamily="18" charset="0"/>
              </a:rPr>
              <a:pPr/>
              <a:t>20 September 2017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5EABC0-B060-493B-A7DB-3C17BD789DFB}" type="slidenum">
              <a:rPr lang="en-US" altLang="zh-CN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  <p:extLst>
      <p:ext uri="{BB962C8B-B14F-4D97-AF65-F5344CB8AC3E}">
        <p14:creationId xmlns:p14="http://schemas.microsoft.com/office/powerpoint/2010/main" val="4031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82AE6-8C1D-43F0-B92E-6291F107BAC4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9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1994-B5D3-4DFE-9113-E24E5E976F0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9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6F09-63E5-48DB-A7DA-6414A5D2396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38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1286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EFC9C-0CD1-48B5-AC40-5A4DCABDD5D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9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C5F2-22B8-42FA-8911-23D037350CC7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63FD-4DFB-4E6C-ACBD-312599039C4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3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604D-FA6D-4866-9F77-CC235B2ED0D1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4D4F5-FEF3-4342-8FEC-174F6878CD9A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2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905A9-D364-4E58-9E92-8DEF5F381625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32157-3932-43C1-AF03-9197533CD4D8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6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2504-2328-4229-9877-2D57836C2A3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8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D191EB-613A-4636-B0C2-D62B467A842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System Calls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Programs do input/output through system calls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MIPS provides a special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To obtain services from the operating system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Many services are provided in the SPIM and MARS simulators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Using the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syscall</a:t>
            </a:r>
            <a:r>
              <a:rPr lang="en-US" altLang="zh-CN" sz="2400" dirty="0" smtClean="0">
                <a:ea typeface="宋体" panose="02010600030101010101" pitchFamily="2" charset="-122"/>
              </a:rPr>
              <a:t> system services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Load the service number in register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$v0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Load argument values, if any, in registers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$a0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$a1</a:t>
            </a:r>
            <a:r>
              <a:rPr lang="en-US" altLang="zh-CN" sz="2000" dirty="0" smtClean="0">
                <a:ea typeface="宋体" panose="02010600030101010101" pitchFamily="2" charset="-122"/>
              </a:rPr>
              <a:t>, etc.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Issue the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syscall</a:t>
            </a:r>
            <a:r>
              <a:rPr lang="en-US" altLang="zh-CN" sz="2000" dirty="0" smtClean="0">
                <a:ea typeface="宋体" panose="02010600030101010101" pitchFamily="2" charset="-122"/>
              </a:rPr>
              <a:t> instruction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Retrieve return values, if any, from result registers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 rot="5400000">
            <a:off x="7833224" y="974439"/>
            <a:ext cx="2282997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§A.9 System Services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7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Example of File I/O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419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Sample MIPS program that writes to a new text file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.data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file:	.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asciiz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"out.txt"	# output filename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buffer:	.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asciiz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"Sample text to write"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.text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   $v0, 13       # system call to open a file for writing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   $a0, file     # output file name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   $a1, 1        # Open for writing (flags 1 = write)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   $a2, 0        # mode is ignored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# open a file (file descriptor returned in $v0)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move $s6, $v0      # save the file descriptor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   $v0, 15       # Write to file just opened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move $a0, $s6      # file descriptor 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   $a1, buffer   # address of buffer from which to write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   $a2, 20       # number of characters to write = 20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# write to file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   $v0, 16       # system call to close file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move $a0, $s6      # file descriptor to close</a:t>
            </a:r>
          </a:p>
          <a:p>
            <a:pPr defTabSz="93345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# close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9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276116"/>
            <a:ext cx="8229600" cy="51625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procedure (or function) is a tool used by programmers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Allows the programmer to focus on just one task at a time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Allows code to be reused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Procedure Call and Return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Put parameters in a place where procedure can access</a:t>
            </a:r>
          </a:p>
          <a:p>
            <a:pPr lvl="2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Four argument registers: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$a0</a:t>
            </a:r>
            <a:r>
              <a:rPr lang="en-US" altLang="zh-CN" sz="1800" dirty="0" smtClean="0">
                <a:ea typeface="宋体" panose="02010600030101010101" pitchFamily="2" charset="-122"/>
              </a:rPr>
              <a:t> thru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$a3</a:t>
            </a:r>
            <a:r>
              <a:rPr lang="en-US" altLang="zh-CN" sz="1800" dirty="0" smtClean="0">
                <a:ea typeface="宋体" panose="02010600030101010101" pitchFamily="2" charset="-122"/>
              </a:rPr>
              <a:t> in which to pass parameters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Transfer control to the procedure and save return address</a:t>
            </a:r>
          </a:p>
          <a:p>
            <a:pPr lvl="2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Jump-and-Link instruction: 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jal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</a:rPr>
              <a:t>(Return Address saved in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</a:t>
            </a:r>
            <a:r>
              <a:rPr lang="en-US" altLang="zh-CN" sz="18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Perform the desired task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Put results in a place where the calling procedure can access</a:t>
            </a:r>
          </a:p>
          <a:p>
            <a:pPr lvl="2" eaLnBrk="1" hangingPunct="1"/>
            <a:r>
              <a:rPr lang="en-US" altLang="zh-CN" sz="1800" dirty="0" smtClean="0">
                <a:ea typeface="宋体" panose="02010600030101010101" pitchFamily="2" charset="-122"/>
              </a:rPr>
              <a:t>Two value registers to return results: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$v0</a:t>
            </a:r>
            <a:r>
              <a:rPr lang="en-US" altLang="zh-CN" sz="1800" dirty="0" smtClean="0">
                <a:ea typeface="宋体" panose="02010600030101010101" pitchFamily="2" charset="-122"/>
              </a:rPr>
              <a:t> and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$v1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Return to calling procedure: 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jr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ra</a:t>
            </a:r>
            <a:r>
              <a:rPr lang="en-US" altLang="zh-CN" sz="2000" dirty="0" smtClean="0">
                <a:ea typeface="宋体" panose="02010600030101010101" pitchFamily="2" charset="-122"/>
              </a:rPr>
              <a:t> (jump to return address)</a:t>
            </a: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>
          <a:xfrm>
            <a:off x="228714" y="1649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A.6 </a:t>
            </a:r>
            <a:r>
              <a:rPr lang="en-US" altLang="zh-CN" sz="4000" dirty="0" smtClean="0">
                <a:ea typeface="宋体" panose="02010600030101010101" pitchFamily="2" charset="-122"/>
              </a:rPr>
              <a:t>Procedures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 rot="5400000">
            <a:off x="6725871" y="1909818"/>
            <a:ext cx="4342856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§2.8 </a:t>
            </a:r>
            <a:r>
              <a:rPr lang="en-US" altLang="zh-CN" sz="1400" dirty="0" smtClean="0">
                <a:ea typeface="宋体" panose="02010600030101010101" pitchFamily="2" charset="-122"/>
              </a:rPr>
              <a:t>Supporting Procedures in Computer Hardware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§ </a:t>
            </a:r>
            <a:r>
              <a:rPr lang="en-US" altLang="zh-CN" sz="1400" dirty="0"/>
              <a:t>A.6 </a:t>
            </a:r>
            <a:r>
              <a:rPr lang="en-US" altLang="zh-CN" sz="1400" dirty="0" smtClean="0">
                <a:ea typeface="宋体" panose="02010600030101010101" pitchFamily="2" charset="-122"/>
              </a:rPr>
              <a:t>Procedure Cal Convention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541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Instructions for Procedures</a:t>
            </a:r>
          </a:p>
        </p:txBody>
      </p:sp>
      <p:graphicFrame>
        <p:nvGraphicFramePr>
          <p:cNvPr id="526395" name="Group 59"/>
          <p:cNvGraphicFramePr>
            <a:graphicFrameLocks noGrp="1"/>
          </p:cNvGraphicFramePr>
          <p:nvPr>
            <p:ph idx="1"/>
            <p:extLst/>
          </p:nvPr>
        </p:nvGraphicFramePr>
        <p:xfrm>
          <a:off x="669925" y="4521205"/>
          <a:ext cx="8016875" cy="908040"/>
        </p:xfrm>
        <a:graphic>
          <a:graphicData uri="http://schemas.openxmlformats.org/drawingml/2006/table">
            <a:tbl>
              <a:tblPr/>
              <a:tblGrid>
                <a:gridCol w="1528762"/>
                <a:gridCol w="2073275"/>
                <a:gridCol w="979488"/>
                <a:gridCol w="692150"/>
                <a:gridCol w="690562"/>
                <a:gridCol w="633413"/>
                <a:gridCol w="633412"/>
                <a:gridCol w="785813"/>
              </a:tblGrid>
              <a:tr h="32288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Instruction</a:t>
                      </a: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242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jal	label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$31=PC, jump</a:t>
                      </a:r>
                      <a:endParaRPr kumimoji="0" lang="en-US" altLang="zh-CN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3</a:t>
                      </a: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242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628650" algn="l"/>
                        </a:tabLs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628650" algn="l"/>
                        </a:tabLs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$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ra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PC = $Ra</a:t>
                      </a: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= 0</a:t>
                      </a: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rs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9100" marB="9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1" name="Rectangle 43"/>
          <p:cNvSpPr>
            <a:spLocks noChangeArrowheads="1"/>
          </p:cNvSpPr>
          <p:nvPr/>
        </p:nvSpPr>
        <p:spPr bwMode="auto">
          <a:xfrm>
            <a:off x="482600" y="1607216"/>
            <a:ext cx="81788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dirty="0">
                <a:ea typeface="宋体" panose="02010600030101010101" pitchFamily="2" charset="-122"/>
              </a:rPr>
              <a:t>JAL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Jump-and-Link</a:t>
            </a:r>
            <a:r>
              <a:rPr lang="en-US" altLang="zh-CN" dirty="0">
                <a:ea typeface="宋体" panose="02010600030101010101" pitchFamily="2" charset="-122"/>
              </a:rPr>
              <a:t>) used as the call instruction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Save return address in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$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ra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and </a:t>
            </a:r>
            <a:r>
              <a:rPr lang="en-US" altLang="zh-CN" dirty="0">
                <a:ea typeface="宋体" panose="02010600030101010101" pitchFamily="2" charset="-122"/>
              </a:rPr>
              <a:t>jump to procedure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dirty="0">
                <a:ea typeface="宋体" panose="02010600030101010101" pitchFamily="2" charset="-122"/>
              </a:rPr>
              <a:t>Register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$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ra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= $31</a:t>
            </a:r>
            <a:r>
              <a:rPr lang="en-US" altLang="zh-CN" dirty="0">
                <a:ea typeface="宋体" panose="02010600030101010101" pitchFamily="2" charset="-122"/>
              </a:rPr>
              <a:t> is used by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JAL</a:t>
            </a:r>
            <a:r>
              <a:rPr lang="en-US" altLang="zh-CN" dirty="0">
                <a:ea typeface="宋体" panose="02010600030101010101" pitchFamily="2" charset="-122"/>
              </a:rPr>
              <a:t> as the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dirty="0">
                <a:ea typeface="宋体" panose="02010600030101010101" pitchFamily="2" charset="-122"/>
              </a:rPr>
              <a:t>JR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Jump Register</a:t>
            </a:r>
            <a:r>
              <a:rPr lang="en-US" altLang="zh-CN" dirty="0">
                <a:ea typeface="宋体" panose="02010600030101010101" pitchFamily="2" charset="-122"/>
              </a:rPr>
              <a:t>) used to return from a procedure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dirty="0">
                <a:ea typeface="宋体" panose="02010600030101010101" pitchFamily="2" charset="-122"/>
              </a:rPr>
              <a:t>Jump to instruction whose address is in register </a:t>
            </a:r>
            <a:r>
              <a:rPr lang="en-US" altLang="zh-CN" dirty="0" smtClean="0">
                <a:ea typeface="宋体" panose="02010600030101010101" pitchFamily="2" charset="-122"/>
              </a:rPr>
              <a:t>$</a:t>
            </a:r>
            <a:r>
              <a:rPr lang="en-US" altLang="zh-CN" dirty="0" err="1" smtClean="0">
                <a:ea typeface="宋体" panose="02010600030101010101" pitchFamily="2" charset="-122"/>
              </a:rPr>
              <a:t>ra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(PC = </a:t>
            </a:r>
            <a:r>
              <a:rPr lang="en-US" altLang="zh-CN" dirty="0" smtClean="0">
                <a:ea typeface="宋体" panose="02010600030101010101" pitchFamily="2" charset="-122"/>
              </a:rPr>
              <a:t>$</a:t>
            </a:r>
            <a:r>
              <a:rPr lang="en-US" altLang="zh-CN" dirty="0" err="1" smtClean="0">
                <a:ea typeface="宋体" panose="02010600030101010101" pitchFamily="2" charset="-122"/>
              </a:rPr>
              <a:t>ra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7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654050" y="4638675"/>
            <a:ext cx="3111500" cy="15557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Parameters: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$a0</a:t>
            </a:r>
            <a:r>
              <a:rPr lang="en-US" altLang="zh-CN" sz="2000">
                <a:ea typeface="宋体" panose="02010600030101010101" pitchFamily="2" charset="-122"/>
              </a:rPr>
              <a:t> = Address of 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v[]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$a1</a:t>
            </a:r>
            <a:r>
              <a:rPr lang="en-US" altLang="zh-CN" sz="200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=</a:t>
            </a:r>
            <a:r>
              <a:rPr lang="en-US" altLang="zh-CN" sz="200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, and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Return address is in 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$ra</a:t>
            </a:r>
            <a:endParaRPr lang="en-US" altLang="zh-CN" sz="200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76" y="1066862"/>
            <a:ext cx="8229600" cy="101049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Consider the following </a:t>
            </a:r>
            <a:r>
              <a:rPr lang="en-US" altLang="zh-CN" sz="2400" dirty="0" smtClean="0">
                <a:solidFill>
                  <a:srgbClr val="000099"/>
                </a:solidFill>
                <a:ea typeface="宋体" panose="02010600030101010101" pitchFamily="2" charset="-122"/>
              </a:rPr>
              <a:t>swap</a:t>
            </a:r>
            <a:r>
              <a:rPr lang="en-US" altLang="zh-CN" sz="2400" dirty="0" smtClean="0">
                <a:ea typeface="宋体" panose="02010600030101010101" pitchFamily="2" charset="-122"/>
              </a:rPr>
              <a:t> procedure (written in C)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Translate this procedure to MIPS assembly language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54050" y="2309813"/>
            <a:ext cx="4378325" cy="22129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91440" anchor="ctr"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452438" algn="l"/>
                <a:tab pos="904875" algn="l"/>
                <a:tab pos="13573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swap(int v[], int k)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 int temp;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temp = v[k]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v[k] = v[k+1];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v[k+1] = temp;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3881438" y="3222625"/>
            <a:ext cx="4660900" cy="29718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1143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1143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1143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swap: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sll $t0,$a1,2	# $t0=k*4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add $t0,$t0,$a0	# $t0=v+k*4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lw  $t1,0($t0)	# $t1=v[k]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lw  $t2,4($t0)	# $t2=v[k+1]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 $t2,0($t0)	# v[k]=$t2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 $t1,4($t0)	# v[k+1]=$t1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jr  $ra	# return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>
          <a:xfrm>
            <a:off x="467976" y="215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Procedure Example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0743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42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4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4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4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4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3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Call / Return Sequence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Suppose we call procedure swap as: </a:t>
            </a:r>
            <a:r>
              <a:rPr lang="en-US" altLang="zh-CN" sz="24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swap(a,10)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Pass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address</a:t>
            </a:r>
            <a:r>
              <a:rPr lang="en-US" altLang="zh-CN" sz="2000" dirty="0" smtClean="0">
                <a:ea typeface="宋体" panose="02010600030101010101" pitchFamily="2" charset="-122"/>
              </a:rPr>
              <a:t> of array 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2000" dirty="0" smtClean="0">
                <a:ea typeface="宋体" panose="02010600030101010101" pitchFamily="2" charset="-122"/>
              </a:rPr>
              <a:t> as arguments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Call the procedure swap saving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return address</a:t>
            </a:r>
            <a:r>
              <a:rPr lang="en-US" altLang="zh-CN" sz="2000" dirty="0" smtClean="0">
                <a:ea typeface="宋体" panose="02010600030101010101" pitchFamily="2" charset="-122"/>
              </a:rPr>
              <a:t> in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$31 = $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ra</a:t>
            </a:r>
            <a:endParaRPr lang="en-US" altLang="zh-CN" sz="20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Execute procedure swap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Return control to the point of origin (return address)</a:t>
            </a: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5924550" y="3411538"/>
            <a:ext cx="2736850" cy="275431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1143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1143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1143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143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swap: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sll $t0,$a1,2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add $t0,$t0,$a0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lw  $t1,0($t0)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lw  $t2,4($t0)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 $t2,0($t0)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 $t1,4($t0)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jr  $ra</a:t>
            </a: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2901950" y="4408488"/>
            <a:ext cx="2786063" cy="178593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286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286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286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la   $a0, a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li   $a1, 10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jal  swap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	return here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. . .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792538" y="3954463"/>
            <a:ext cx="1009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286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286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286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Caller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1573213" y="4456113"/>
            <a:ext cx="1196975" cy="331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45720" tIns="18288" rIns="45720" bIns="18288"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addr a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23863" y="4465638"/>
            <a:ext cx="1098550" cy="31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288" rIns="45720" bIns="18288" anchor="ctr"/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100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$a0=$4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1574800" y="4787900"/>
            <a:ext cx="1196975" cy="331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45720" tIns="18288" rIns="45720" bIns="18288"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22275" y="4795838"/>
            <a:ext cx="1101725" cy="31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288" rIns="45720" bIns="18288" anchor="ctr"/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100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$a1=$5</a:t>
            </a:r>
          </a:p>
        </p:txBody>
      </p:sp>
      <p:sp>
        <p:nvSpPr>
          <p:cNvPr id="527371" name="Rectangle 11"/>
          <p:cNvSpPr>
            <a:spLocks noChangeArrowheads="1"/>
          </p:cNvSpPr>
          <p:nvPr/>
        </p:nvSpPr>
        <p:spPr bwMode="auto">
          <a:xfrm>
            <a:off x="1574800" y="5840413"/>
            <a:ext cx="1196975" cy="331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 addr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47675" y="5848350"/>
            <a:ext cx="1052513" cy="34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288" rIns="45720" bIns="18288" anchor="ctr"/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100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$ra=$31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574800" y="5108575"/>
            <a:ext cx="1196975" cy="7318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 anchor="ctr"/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. . .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1573213" y="4044950"/>
            <a:ext cx="1196975" cy="409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 anchor="ctr"/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. . 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02188" y="4094163"/>
            <a:ext cx="1246187" cy="1236662"/>
            <a:chOff x="2803" y="2506"/>
            <a:chExt cx="1325" cy="806"/>
          </a:xfrm>
        </p:grpSpPr>
        <p:sp>
          <p:nvSpPr>
            <p:cNvPr id="40978" name="Line 16"/>
            <p:cNvSpPr>
              <a:spLocks noChangeShapeType="1"/>
            </p:cNvSpPr>
            <p:nvPr/>
          </p:nvSpPr>
          <p:spPr bwMode="auto">
            <a:xfrm flipV="1">
              <a:off x="3581" y="2506"/>
              <a:ext cx="547" cy="8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9" name="Line 17"/>
            <p:cNvSpPr>
              <a:spLocks noChangeShapeType="1"/>
            </p:cNvSpPr>
            <p:nvPr/>
          </p:nvSpPr>
          <p:spPr bwMode="auto">
            <a:xfrm>
              <a:off x="2803" y="3312"/>
              <a:ext cx="7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7378" name="Line 18"/>
          <p:cNvSpPr>
            <a:spLocks noChangeShapeType="1"/>
          </p:cNvSpPr>
          <p:nvPr/>
        </p:nvSpPr>
        <p:spPr bwMode="auto">
          <a:xfrm flipH="1">
            <a:off x="4168775" y="6021388"/>
            <a:ext cx="1900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1519238" y="3581400"/>
            <a:ext cx="13239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904875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228600" algn="l"/>
                <a:tab pos="904875" algn="l"/>
                <a:tab pos="2628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487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228600" algn="l"/>
                <a:tab pos="904875" algn="l"/>
                <a:tab pos="2628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487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228600" algn="l"/>
                <a:tab pos="904875" algn="l"/>
                <a:tab pos="262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4875">
              <a:spcBef>
                <a:spcPct val="40000"/>
              </a:spcBef>
              <a:buChar char="–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4875">
              <a:spcBef>
                <a:spcPct val="40000"/>
              </a:spcBef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28600" algn="l"/>
                <a:tab pos="904875" algn="l"/>
                <a:tab pos="26289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1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Registers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8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2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2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2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27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2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2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2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2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27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27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27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27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27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27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27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27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27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27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6818313" y="4294188"/>
            <a:ext cx="1785937" cy="1036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Register $31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is the return address register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title"/>
          </p:nvPr>
        </p:nvSpPr>
        <p:spPr>
          <a:xfrm>
            <a:off x="482600" y="928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Details of JAL and JR</a:t>
            </a:r>
          </a:p>
        </p:txBody>
      </p:sp>
      <p:sp>
        <p:nvSpPr>
          <p:cNvPr id="56833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6624638" cy="5184775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2000" b="1" dirty="0" smtClean="0">
                <a:solidFill>
                  <a:srgbClr val="008000"/>
                </a:solidFill>
                <a:ea typeface="宋体" panose="02010600030101010101" pitchFamily="2" charset="-122"/>
              </a:rPr>
              <a:t>Address	Instructions        Assembly Language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3771900" algn="l"/>
                <a:tab pos="4391025" algn="l"/>
              </a:tabLst>
            </a:pPr>
            <a:endParaRPr lang="en-US" altLang="zh-CN" sz="20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00400020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lui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$4, 0x1001 	la   $a0, a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00400024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ori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$5, $0, 10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ori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$a1,$0,10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00400028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jal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0x10000f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jal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swap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0040002C  . . .	# return here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3771900" algn="l"/>
                <a:tab pos="4391025" algn="l"/>
              </a:tabLst>
            </a:pPr>
            <a:endParaRPr lang="en-US" altLang="zh-CN" sz="1800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3771900" algn="l"/>
                <a:tab pos="4391025" algn="l"/>
              </a:tabLst>
            </a:pPr>
            <a:endParaRPr lang="en-US" altLang="zh-CN" sz="1800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swap: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0040003C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sll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$8, $5, 2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sll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$t0,$a1,2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00400040 	add $8, $8, $4	add $t0,$t0,$a0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00400044 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lw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$9, 0($8)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lw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$t1,0($t0)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00400048 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lw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$10,4($8)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lw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$t2,4($t0)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0040004C 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sw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$10,0($8)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sw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$t2,0($t0)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00400050 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sw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$9, 4($8)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sw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$t1,4($t0)</a:t>
            </a:r>
          </a:p>
          <a:p>
            <a:pPr marL="0" indent="0">
              <a:spcBef>
                <a:spcPct val="10000"/>
              </a:spcBef>
              <a:buFontTx/>
              <a:buNone/>
              <a:tabLst>
                <a:tab pos="1438275" algn="l"/>
                <a:tab pos="3771900" algn="l"/>
                <a:tab pos="4391025" algn="l"/>
              </a:tabLst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00400054 	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jr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$31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jr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</a:t>
            </a:r>
            <a:endParaRPr lang="en-US" altLang="zh-CN" sz="1800" b="1" dirty="0" smtClean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8337" name="Text Box 17"/>
          <p:cNvSpPr txBox="1">
            <a:spLocks noChangeArrowheads="1"/>
          </p:cNvSpPr>
          <p:nvPr/>
        </p:nvSpPr>
        <p:spPr bwMode="auto">
          <a:xfrm>
            <a:off x="6589713" y="1528763"/>
            <a:ext cx="2071687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ea typeface="宋体" panose="02010600030101010101" pitchFamily="2" charset="-122"/>
              </a:rPr>
              <a:t>Pseudo-Direct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ea typeface="宋体" panose="02010600030101010101" pitchFamily="2" charset="-122"/>
              </a:rPr>
              <a:t>Addressing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PC = imm26&lt;&lt;2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0x10000f &lt;&lt; 2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0x0040003C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32037" y="2617403"/>
            <a:ext cx="5702300" cy="884237"/>
            <a:chOff x="304" y="1821"/>
            <a:chExt cx="3592" cy="557"/>
          </a:xfrm>
        </p:grpSpPr>
        <p:sp>
          <p:nvSpPr>
            <p:cNvPr id="41998" name="Oval 26"/>
            <p:cNvSpPr>
              <a:spLocks noChangeArrowheads="1"/>
            </p:cNvSpPr>
            <p:nvPr/>
          </p:nvSpPr>
          <p:spPr bwMode="auto">
            <a:xfrm>
              <a:off x="304" y="1821"/>
              <a:ext cx="798" cy="194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1102" y="1930"/>
              <a:ext cx="2794" cy="4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2600" y="2593210"/>
            <a:ext cx="3802063" cy="1439862"/>
            <a:chOff x="304" y="1797"/>
            <a:chExt cx="2395" cy="907"/>
          </a:xfrm>
        </p:grpSpPr>
        <p:sp>
          <p:nvSpPr>
            <p:cNvPr id="41996" name="Oval 29"/>
            <p:cNvSpPr>
              <a:spLocks noChangeArrowheads="1"/>
            </p:cNvSpPr>
            <p:nvPr/>
          </p:nvSpPr>
          <p:spPr bwMode="auto">
            <a:xfrm>
              <a:off x="304" y="2510"/>
              <a:ext cx="798" cy="194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41997" name="Line 30"/>
            <p:cNvSpPr>
              <a:spLocks noChangeShapeType="1"/>
            </p:cNvSpPr>
            <p:nvPr/>
          </p:nvSpPr>
          <p:spPr bwMode="auto">
            <a:xfrm flipV="1">
              <a:off x="1104" y="1797"/>
              <a:ext cx="1595" cy="7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68351" name="Line 31"/>
          <p:cNvSpPr>
            <a:spLocks noChangeShapeType="1"/>
          </p:cNvSpPr>
          <p:nvPr/>
        </p:nvSpPr>
        <p:spPr bwMode="auto">
          <a:xfrm flipH="1" flipV="1">
            <a:off x="1524079" y="2925378"/>
            <a:ext cx="2817733" cy="292297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242050" y="3602038"/>
            <a:ext cx="2363788" cy="346075"/>
            <a:chOff x="3932" y="2196"/>
            <a:chExt cx="1489" cy="218"/>
          </a:xfrm>
        </p:grpSpPr>
        <p:sp>
          <p:nvSpPr>
            <p:cNvPr id="41994" name="Text Box 15"/>
            <p:cNvSpPr txBox="1">
              <a:spLocks noChangeArrowheads="1"/>
            </p:cNvSpPr>
            <p:nvPr/>
          </p:nvSpPr>
          <p:spPr bwMode="auto">
            <a:xfrm>
              <a:off x="4286" y="2196"/>
              <a:ext cx="1135" cy="21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 smtClean="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0x0040002C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41995" name="Text Box 32"/>
            <p:cNvSpPr txBox="1">
              <a:spLocks noChangeArrowheads="1"/>
            </p:cNvSpPr>
            <p:nvPr/>
          </p:nvSpPr>
          <p:spPr bwMode="auto">
            <a:xfrm>
              <a:off x="3932" y="2196"/>
              <a:ext cx="317" cy="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$31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46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68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68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683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683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6" grpId="0" animBg="1"/>
      <p:bldP spid="568337" grpId="0"/>
      <p:bldP spid="5683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384"/>
            <a:ext cx="8229600" cy="609240"/>
          </a:xfrm>
        </p:spPr>
        <p:txBody>
          <a:bodyPr/>
          <a:lstStyle/>
          <a:p>
            <a:r>
              <a:rPr lang="en-US" altLang="zh-CN" sz="2800" dirty="0" smtClean="0"/>
              <a:t>Procedure Call Convention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9590"/>
            <a:ext cx="9086820" cy="55783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1600" dirty="0"/>
              <a:t>Procedure Call </a:t>
            </a:r>
            <a:r>
              <a:rPr lang="en-US" altLang="zh-CN" sz="1600" dirty="0" smtClean="0"/>
              <a:t>Convention, also called register use convention, is a software protocol governing the use of registers by procedures.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5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27244"/>
              </p:ext>
            </p:extLst>
          </p:nvPr>
        </p:nvGraphicFramePr>
        <p:xfrm>
          <a:off x="57179" y="1319906"/>
          <a:ext cx="9029641" cy="5554399"/>
        </p:xfrm>
        <a:graphic>
          <a:graphicData uri="http://schemas.openxmlformats.org/drawingml/2006/table">
            <a:tbl>
              <a:tblPr/>
              <a:tblGrid>
                <a:gridCol w="1041868"/>
                <a:gridCol w="1157631"/>
                <a:gridCol w="3744065"/>
                <a:gridCol w="3086077"/>
              </a:tblGrid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Always 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$at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assembler use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Should not be used by user programs or compilers.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$k0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$k1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$26–$27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OS kernel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$a0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$4–$7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Used to pass the first four arguments to routines (remaining arguments are passed on the stack).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$v0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$2 – $3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values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Used to return values from functions.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$8–$15, $24, $25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Caller-saved registers (</a:t>
                      </a:r>
                      <a:r>
                        <a:rPr lang="en-US" altLang="zh-CN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caller pushes these registers onto the stack if it wants to restore this value after a procedure call.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Used to hold temporary quantities that need not be preserved across calls. 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–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$16 – $23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Callee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-saved registers (</a:t>
                      </a:r>
                      <a:r>
                        <a:rPr lang="en-US" altLang="zh-CN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the caller makes a procedure call, it can expect that those registers will hold the same value after the </a:t>
                      </a:r>
                      <a:r>
                        <a:rPr lang="en-US" altLang="zh-CN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callee</a:t>
                      </a:r>
                      <a:r>
                        <a:rPr lang="en-US" altLang="zh-CN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returns, making it the responsibility of the </a:t>
                      </a:r>
                      <a:r>
                        <a:rPr lang="en-US" altLang="zh-CN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callee</a:t>
                      </a:r>
                      <a:r>
                        <a:rPr lang="en-US" altLang="zh-CN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save them and restore them before returning to the caller.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Used to hold long-lived values that should be preserved across calls.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gp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$28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Global pointer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Point to the global static data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$29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 pointer	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Point to the last word of the frame (top of stack)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$fp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$30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Frame pointer	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Point to the first word of the frame. Used to quickly access values in its stack frame.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$ra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$31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address	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Used by </a:t>
                      </a:r>
                      <a:r>
                        <a:rPr kumimoji="0" lang="en-US" altLang="zh-CN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jal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function call.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68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8" descr="f02-13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308" y="22865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Memory Layout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2399" y="1600248"/>
            <a:ext cx="5140209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$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gp</a:t>
            </a:r>
            <a:r>
              <a:rPr lang="en-US" altLang="zh-CN" sz="2400" dirty="0" smtClean="0">
                <a:ea typeface="宋体" panose="02010600030101010101" pitchFamily="2" charset="-122"/>
              </a:rPr>
              <a:t> initialized to address allowing ±offsets into this segment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Dynamic data: </a:t>
            </a:r>
            <a:r>
              <a:rPr lang="en-US" altLang="zh-CN" sz="2800" dirty="0" smtClean="0">
                <a:solidFill>
                  <a:srgbClr val="0000FF"/>
                </a:solidFill>
                <a:ea typeface="宋体" panose="02010600030101010101" pitchFamily="2" charset="-122"/>
              </a:rPr>
              <a:t>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E.g.,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malloc</a:t>
            </a:r>
            <a:r>
              <a:rPr lang="en-US" altLang="zh-CN" sz="2400" dirty="0" smtClean="0">
                <a:ea typeface="宋体" panose="02010600030101010101" pitchFamily="2" charset="-122"/>
              </a:rPr>
              <a:t> in C, new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Stack: automatic storage</a:t>
            </a:r>
            <a:endParaRPr lang="en-AU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4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13"/>
            <a:ext cx="8229600" cy="814453"/>
          </a:xfrm>
        </p:spPr>
        <p:txBody>
          <a:bodyPr/>
          <a:lstStyle/>
          <a:p>
            <a:r>
              <a:rPr lang="en-US" altLang="zh-CN" sz="4000" dirty="0" smtClean="0"/>
              <a:t>Stack Frames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261"/>
            <a:ext cx="8229600" cy="5059301"/>
          </a:xfrm>
        </p:spPr>
        <p:txBody>
          <a:bodyPr/>
          <a:lstStyle/>
          <a:p>
            <a:pPr algn="just"/>
            <a:r>
              <a:rPr lang="en-US" altLang="zh-CN" sz="2400" dirty="0" smtClean="0"/>
              <a:t>Also called procedure call frame</a:t>
            </a:r>
          </a:p>
          <a:p>
            <a:pPr algn="just"/>
            <a:r>
              <a:rPr lang="en-US" altLang="zh-CN" sz="2400" dirty="0" smtClean="0"/>
              <a:t>A block of memory</a:t>
            </a:r>
          </a:p>
          <a:p>
            <a:pPr lvl="1" algn="just"/>
            <a:r>
              <a:rPr lang="en-US" altLang="zh-CN" sz="2000" dirty="0" smtClean="0"/>
              <a:t>To hold values passed to a procedure as arguments, </a:t>
            </a:r>
          </a:p>
          <a:p>
            <a:pPr lvl="1" algn="just"/>
            <a:r>
              <a:rPr lang="en-US" altLang="zh-CN" sz="2000" dirty="0" smtClean="0"/>
              <a:t>To save registers that a procedure may modify but that the procedure’s caller does not want changed</a:t>
            </a:r>
          </a:p>
          <a:p>
            <a:pPr lvl="1" algn="just"/>
            <a:r>
              <a:rPr lang="en-US" altLang="zh-CN" sz="2000" dirty="0" smtClean="0"/>
              <a:t>To provide space for variables local to a procedure.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92" y="3452911"/>
            <a:ext cx="5095875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4851466" y="3780071"/>
            <a:ext cx="406382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Stack Frames: 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Procedure calls and returns follow a strict last-in first-out (LIFO) order.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 smtClean="0"/>
              <a:t>Memory can be allocated and deallocated on a stack.</a:t>
            </a:r>
            <a:endParaRPr lang="zh-CN" altLang="en-US" dirty="0"/>
          </a:p>
        </p:txBody>
      </p:sp>
      <p:sp>
        <p:nvSpPr>
          <p:cNvPr id="8" name="Left Brace 7"/>
          <p:cNvSpPr/>
          <p:nvPr/>
        </p:nvSpPr>
        <p:spPr>
          <a:xfrm>
            <a:off x="1524080" y="4190980"/>
            <a:ext cx="457188" cy="1676356"/>
          </a:xfrm>
          <a:prstGeom prst="leftBrace">
            <a:avLst>
              <a:gd name="adj1" fmla="val 69446"/>
              <a:gd name="adj2" fmla="val 5000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6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xfrm>
            <a:off x="503317" y="169096"/>
            <a:ext cx="8229600" cy="936623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Stack Frame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8774" y="1402582"/>
            <a:ext cx="8432686" cy="26511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Stack frame</a:t>
            </a:r>
            <a:r>
              <a:rPr lang="en-US" altLang="zh-CN" sz="2400" dirty="0" smtClean="0">
                <a:ea typeface="宋体" panose="02010600030101010101" pitchFamily="2" charset="-122"/>
              </a:rPr>
              <a:t> is the segment of the stack containing …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Saved arguments, registers, and local data structures (if any)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Frames are pushed and popped by adjusting …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Stack pointer</a:t>
            </a:r>
            <a:r>
              <a:rPr lang="en-US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$29</a:t>
            </a:r>
            <a:r>
              <a:rPr lang="en-US" altLang="zh-CN" sz="2000" dirty="0" smtClean="0">
                <a:ea typeface="宋体" panose="02010600030101010101" pitchFamily="2" charset="-122"/>
              </a:rPr>
              <a:t> and Frame pointer 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$30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Decrement </a:t>
            </a:r>
            <a:r>
              <a:rPr lang="en-US" altLang="zh-CN" sz="2000" b="1" dirty="0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2000" dirty="0" smtClean="0">
                <a:ea typeface="宋体" panose="02010600030101010101" pitchFamily="2" charset="-122"/>
              </a:rPr>
              <a:t> to allocate stack frame, and increment to free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03317" y="3686996"/>
            <a:ext cx="1706562" cy="2332037"/>
            <a:chOff x="449" y="2477"/>
            <a:chExt cx="1075" cy="1469"/>
          </a:xfrm>
        </p:grpSpPr>
        <p:sp>
          <p:nvSpPr>
            <p:cNvPr id="47146" name="Text Box 7"/>
            <p:cNvSpPr txBox="1">
              <a:spLocks noChangeArrowheads="1"/>
            </p:cNvSpPr>
            <p:nvPr/>
          </p:nvSpPr>
          <p:spPr bwMode="auto">
            <a:xfrm>
              <a:off x="780" y="2736"/>
              <a:ext cx="744" cy="37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Frame f()</a:t>
              </a:r>
            </a:p>
          </p:txBody>
        </p:sp>
        <p:sp>
          <p:nvSpPr>
            <p:cNvPr id="47147" name="Text Box 8"/>
            <p:cNvSpPr txBox="1">
              <a:spLocks noChangeArrowheads="1"/>
            </p:cNvSpPr>
            <p:nvPr/>
          </p:nvSpPr>
          <p:spPr bwMode="auto">
            <a:xfrm>
              <a:off x="780" y="2477"/>
              <a:ext cx="744" cy="2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Stack</a:t>
              </a:r>
            </a:p>
          </p:txBody>
        </p:sp>
        <p:sp>
          <p:nvSpPr>
            <p:cNvPr id="47148" name="Text Box 9"/>
            <p:cNvSpPr txBox="1">
              <a:spLocks noChangeArrowheads="1"/>
            </p:cNvSpPr>
            <p:nvPr/>
          </p:nvSpPr>
          <p:spPr bwMode="auto">
            <a:xfrm>
              <a:off x="780" y="3111"/>
              <a:ext cx="744" cy="8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91440" anchor="b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None/>
              </a:pPr>
              <a:r>
                <a:rPr lang="en-US" altLang="zh-CN" b="1">
                  <a:ea typeface="宋体" panose="02010600030101010101" pitchFamily="2" charset="-122"/>
                </a:rPr>
                <a:t>↓</a:t>
              </a:r>
            </a:p>
            <a:p>
              <a:pPr algn="ctr">
                <a:spcBef>
                  <a:spcPct val="20000"/>
                </a:spcBef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stack grows downwards</a:t>
              </a:r>
            </a:p>
          </p:txBody>
        </p:sp>
        <p:grpSp>
          <p:nvGrpSpPr>
            <p:cNvPr id="47149" name="Group 10"/>
            <p:cNvGrpSpPr>
              <a:grpSpLocks/>
            </p:cNvGrpSpPr>
            <p:nvPr/>
          </p:nvGrpSpPr>
          <p:grpSpPr bwMode="auto">
            <a:xfrm>
              <a:off x="449" y="2678"/>
              <a:ext cx="331" cy="173"/>
              <a:chOff x="586" y="2505"/>
              <a:chExt cx="259" cy="173"/>
            </a:xfrm>
          </p:grpSpPr>
          <p:sp>
            <p:nvSpPr>
              <p:cNvPr id="47153" name="Line 11"/>
              <p:cNvSpPr>
                <a:spLocks noChangeShapeType="1"/>
              </p:cNvSpPr>
              <p:nvPr/>
            </p:nvSpPr>
            <p:spPr bwMode="auto">
              <a:xfrm>
                <a:off x="758" y="2592"/>
                <a:ext cx="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4" name="Text Box 12"/>
              <p:cNvSpPr txBox="1">
                <a:spLocks noChangeArrowheads="1"/>
              </p:cNvSpPr>
              <p:nvPr/>
            </p:nvSpPr>
            <p:spPr bwMode="auto">
              <a:xfrm>
                <a:off x="586" y="2505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ea typeface="宋体" panose="02010600030101010101" pitchFamily="2" charset="-122"/>
                  </a:rPr>
                  <a:t>$fp</a:t>
                </a:r>
              </a:p>
            </p:txBody>
          </p:sp>
        </p:grpSp>
        <p:grpSp>
          <p:nvGrpSpPr>
            <p:cNvPr id="47150" name="Group 13"/>
            <p:cNvGrpSpPr>
              <a:grpSpLocks/>
            </p:cNvGrpSpPr>
            <p:nvPr/>
          </p:nvGrpSpPr>
          <p:grpSpPr bwMode="auto">
            <a:xfrm>
              <a:off x="449" y="2995"/>
              <a:ext cx="331" cy="173"/>
              <a:chOff x="586" y="2822"/>
              <a:chExt cx="259" cy="173"/>
            </a:xfrm>
          </p:grpSpPr>
          <p:sp>
            <p:nvSpPr>
              <p:cNvPr id="47151" name="Line 14"/>
              <p:cNvSpPr>
                <a:spLocks noChangeShapeType="1"/>
              </p:cNvSpPr>
              <p:nvPr/>
            </p:nvSpPr>
            <p:spPr bwMode="auto">
              <a:xfrm>
                <a:off x="758" y="2908"/>
                <a:ext cx="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2" name="Text Box 15"/>
              <p:cNvSpPr txBox="1">
                <a:spLocks noChangeArrowheads="1"/>
              </p:cNvSpPr>
              <p:nvPr/>
            </p:nvSpPr>
            <p:spPr bwMode="auto">
              <a:xfrm>
                <a:off x="586" y="2822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ea typeface="宋体" panose="02010600030101010101" pitchFamily="2" charset="-122"/>
                  </a:rPr>
                  <a:t>$sp</a:t>
                </a: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67029" y="3686996"/>
            <a:ext cx="2078038" cy="2332037"/>
            <a:chOff x="2266950" y="3932238"/>
            <a:chExt cx="2078038" cy="2332037"/>
          </a:xfrm>
        </p:grpSpPr>
        <p:grpSp>
          <p:nvGrpSpPr>
            <p:cNvPr id="47136" name="Group 51"/>
            <p:cNvGrpSpPr>
              <a:grpSpLocks/>
            </p:cNvGrpSpPr>
            <p:nvPr/>
          </p:nvGrpSpPr>
          <p:grpSpPr bwMode="auto">
            <a:xfrm>
              <a:off x="2670175" y="3932238"/>
              <a:ext cx="1674813" cy="2332037"/>
              <a:chOff x="1719" y="2477"/>
              <a:chExt cx="1055" cy="1469"/>
            </a:xfrm>
          </p:grpSpPr>
          <p:sp>
            <p:nvSpPr>
              <p:cNvPr id="47138" name="Text Box 17"/>
              <p:cNvSpPr txBox="1">
                <a:spLocks noChangeArrowheads="1"/>
              </p:cNvSpPr>
              <p:nvPr/>
            </p:nvSpPr>
            <p:spPr bwMode="auto">
              <a:xfrm>
                <a:off x="2030" y="2736"/>
                <a:ext cx="744" cy="375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Frame f()</a:t>
                </a:r>
              </a:p>
            </p:txBody>
          </p:sp>
          <p:sp>
            <p:nvSpPr>
              <p:cNvPr id="47139" name="Text Box 18"/>
              <p:cNvSpPr txBox="1">
                <a:spLocks noChangeArrowheads="1"/>
              </p:cNvSpPr>
              <p:nvPr/>
            </p:nvSpPr>
            <p:spPr bwMode="auto">
              <a:xfrm>
                <a:off x="2030" y="2477"/>
                <a:ext cx="744" cy="2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Stack</a:t>
                </a:r>
              </a:p>
            </p:txBody>
          </p:sp>
          <p:sp>
            <p:nvSpPr>
              <p:cNvPr id="47140" name="Text Box 19"/>
              <p:cNvSpPr txBox="1">
                <a:spLocks noChangeArrowheads="1"/>
              </p:cNvSpPr>
              <p:nvPr/>
            </p:nvSpPr>
            <p:spPr bwMode="auto">
              <a:xfrm>
                <a:off x="2030" y="3456"/>
                <a:ext cx="744" cy="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91440" rIns="0" bIns="91440" anchor="b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allocate stack frame</a:t>
                </a:r>
              </a:p>
            </p:txBody>
          </p:sp>
          <p:sp>
            <p:nvSpPr>
              <p:cNvPr id="47141" name="Text Box 20"/>
              <p:cNvSpPr txBox="1">
                <a:spLocks noChangeArrowheads="1"/>
              </p:cNvSpPr>
              <p:nvPr/>
            </p:nvSpPr>
            <p:spPr bwMode="auto">
              <a:xfrm>
                <a:off x="2030" y="3111"/>
                <a:ext cx="744" cy="345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Frame g()</a:t>
                </a:r>
              </a:p>
            </p:txBody>
          </p:sp>
          <p:sp>
            <p:nvSpPr>
              <p:cNvPr id="47142" name="Line 22"/>
              <p:cNvSpPr>
                <a:spLocks noChangeShapeType="1"/>
              </p:cNvSpPr>
              <p:nvPr/>
            </p:nvSpPr>
            <p:spPr bwMode="auto">
              <a:xfrm>
                <a:off x="1937" y="3151"/>
                <a:ext cx="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3" name="Text Box 23"/>
              <p:cNvSpPr txBox="1">
                <a:spLocks noChangeArrowheads="1"/>
              </p:cNvSpPr>
              <p:nvPr/>
            </p:nvSpPr>
            <p:spPr bwMode="auto">
              <a:xfrm>
                <a:off x="1719" y="3053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ea typeface="宋体" panose="02010600030101010101" pitchFamily="2" charset="-122"/>
                  </a:rPr>
                  <a:t>$fp</a:t>
                </a:r>
              </a:p>
            </p:txBody>
          </p:sp>
          <p:sp>
            <p:nvSpPr>
              <p:cNvPr id="47144" name="Line 25"/>
              <p:cNvSpPr>
                <a:spLocks noChangeShapeType="1"/>
              </p:cNvSpPr>
              <p:nvPr/>
            </p:nvSpPr>
            <p:spPr bwMode="auto">
              <a:xfrm>
                <a:off x="1937" y="3438"/>
                <a:ext cx="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5" name="Text Box 26"/>
              <p:cNvSpPr txBox="1">
                <a:spLocks noChangeArrowheads="1"/>
              </p:cNvSpPr>
              <p:nvPr/>
            </p:nvSpPr>
            <p:spPr bwMode="auto">
              <a:xfrm>
                <a:off x="1719" y="3341"/>
                <a:ext cx="1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ea typeface="宋体" panose="02010600030101010101" pitchFamily="2" charset="-122"/>
                  </a:rPr>
                  <a:t>$sp</a:t>
                </a:r>
              </a:p>
            </p:txBody>
          </p:sp>
        </p:grpSp>
        <p:sp>
          <p:nvSpPr>
            <p:cNvPr id="47137" name="Text Box 27"/>
            <p:cNvSpPr txBox="1">
              <a:spLocks noChangeArrowheads="1"/>
            </p:cNvSpPr>
            <p:nvPr/>
          </p:nvSpPr>
          <p:spPr bwMode="auto">
            <a:xfrm rot="-5400000">
              <a:off x="1840707" y="4488656"/>
              <a:ext cx="109696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f</a:t>
              </a:r>
              <a:r>
                <a:rPr lang="en-US" altLang="zh-CN" sz="1600" b="1">
                  <a:solidFill>
                    <a:srgbClr val="FF0000"/>
                  </a:solidFill>
                  <a:ea typeface="宋体" panose="02010600030101010101" pitchFamily="2" charset="-122"/>
                </a:rPr>
                <a:t> calls </a:t>
              </a:r>
              <a:r>
                <a:rPr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g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399042" y="3686996"/>
            <a:ext cx="1987550" cy="2332037"/>
            <a:chOff x="4398963" y="3932238"/>
            <a:chExt cx="1987550" cy="2332037"/>
          </a:xfrm>
        </p:grpSpPr>
        <p:sp>
          <p:nvSpPr>
            <p:cNvPr id="47125" name="Text Box 28"/>
            <p:cNvSpPr txBox="1">
              <a:spLocks noChangeArrowheads="1"/>
            </p:cNvSpPr>
            <p:nvPr/>
          </p:nvSpPr>
          <p:spPr bwMode="auto">
            <a:xfrm rot="-5400000">
              <a:off x="4002088" y="5092700"/>
              <a:ext cx="10382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g</a:t>
              </a:r>
              <a:r>
                <a:rPr lang="en-US" altLang="zh-CN" sz="1600" b="1">
                  <a:solidFill>
                    <a:srgbClr val="FF0000"/>
                  </a:solidFill>
                  <a:ea typeface="宋体" panose="02010600030101010101" pitchFamily="2" charset="-122"/>
                </a:rPr>
                <a:t> returns</a:t>
              </a:r>
            </a:p>
          </p:txBody>
        </p:sp>
        <p:grpSp>
          <p:nvGrpSpPr>
            <p:cNvPr id="47126" name="Group 52"/>
            <p:cNvGrpSpPr>
              <a:grpSpLocks/>
            </p:cNvGrpSpPr>
            <p:nvPr/>
          </p:nvGrpSpPr>
          <p:grpSpPr bwMode="auto">
            <a:xfrm>
              <a:off x="4745038" y="3932238"/>
              <a:ext cx="1641475" cy="2332037"/>
              <a:chOff x="2989" y="2477"/>
              <a:chExt cx="1034" cy="1469"/>
            </a:xfrm>
          </p:grpSpPr>
          <p:sp>
            <p:nvSpPr>
              <p:cNvPr id="47127" name="Text Box 30"/>
              <p:cNvSpPr txBox="1">
                <a:spLocks noChangeArrowheads="1"/>
              </p:cNvSpPr>
              <p:nvPr/>
            </p:nvSpPr>
            <p:spPr bwMode="auto">
              <a:xfrm>
                <a:off x="3279" y="2736"/>
                <a:ext cx="744" cy="375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Frame f()</a:t>
                </a:r>
              </a:p>
            </p:txBody>
          </p:sp>
          <p:sp>
            <p:nvSpPr>
              <p:cNvPr id="47128" name="Text Box 31"/>
              <p:cNvSpPr txBox="1">
                <a:spLocks noChangeArrowheads="1"/>
              </p:cNvSpPr>
              <p:nvPr/>
            </p:nvSpPr>
            <p:spPr bwMode="auto">
              <a:xfrm>
                <a:off x="3279" y="2477"/>
                <a:ext cx="744" cy="2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Stack</a:t>
                </a:r>
              </a:p>
            </p:txBody>
          </p:sp>
          <p:sp>
            <p:nvSpPr>
              <p:cNvPr id="47129" name="Text Box 32"/>
              <p:cNvSpPr txBox="1">
                <a:spLocks noChangeArrowheads="1"/>
              </p:cNvSpPr>
              <p:nvPr/>
            </p:nvSpPr>
            <p:spPr bwMode="auto">
              <a:xfrm>
                <a:off x="3279" y="3111"/>
                <a:ext cx="744" cy="8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91440" anchor="b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FontTx/>
                  <a:buNone/>
                </a:pPr>
                <a:r>
                  <a:rPr lang="en-US" altLang="zh-CN" b="1">
                    <a:ea typeface="宋体" panose="02010600030101010101" pitchFamily="2" charset="-122"/>
                  </a:rPr>
                  <a:t>↑</a:t>
                </a:r>
              </a:p>
              <a:p>
                <a:pPr algn="ctr">
                  <a:spcBef>
                    <a:spcPct val="20000"/>
                  </a:spcBef>
                  <a:buFontTx/>
                  <a:buNone/>
                </a:pPr>
                <a:endParaRPr lang="en-US" altLang="zh-CN" sz="1800">
                  <a:ea typeface="宋体" panose="02010600030101010101" pitchFamily="2" charset="-122"/>
                </a:endParaRPr>
              </a:p>
              <a:p>
                <a:pPr algn="ctr">
                  <a:spcBef>
                    <a:spcPct val="20000"/>
                  </a:spcBef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free stack frame</a:t>
                </a:r>
              </a:p>
            </p:txBody>
          </p:sp>
          <p:grpSp>
            <p:nvGrpSpPr>
              <p:cNvPr id="47130" name="Group 33"/>
              <p:cNvGrpSpPr>
                <a:grpSpLocks/>
              </p:cNvGrpSpPr>
              <p:nvPr/>
            </p:nvGrpSpPr>
            <p:grpSpPr bwMode="auto">
              <a:xfrm>
                <a:off x="2989" y="2678"/>
                <a:ext cx="290" cy="173"/>
                <a:chOff x="586" y="2505"/>
                <a:chExt cx="259" cy="173"/>
              </a:xfrm>
            </p:grpSpPr>
            <p:sp>
              <p:nvSpPr>
                <p:cNvPr id="47134" name="Line 34"/>
                <p:cNvSpPr>
                  <a:spLocks noChangeShapeType="1"/>
                </p:cNvSpPr>
                <p:nvPr/>
              </p:nvSpPr>
              <p:spPr bwMode="auto">
                <a:xfrm>
                  <a:off x="758" y="2592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3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86" y="2505"/>
                  <a:ext cx="1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200" b="1">
                      <a:ea typeface="宋体" panose="02010600030101010101" pitchFamily="2" charset="-122"/>
                    </a:rPr>
                    <a:t>$fp</a:t>
                  </a:r>
                </a:p>
              </p:txBody>
            </p:sp>
          </p:grpSp>
          <p:grpSp>
            <p:nvGrpSpPr>
              <p:cNvPr id="47131" name="Group 36"/>
              <p:cNvGrpSpPr>
                <a:grpSpLocks/>
              </p:cNvGrpSpPr>
              <p:nvPr/>
            </p:nvGrpSpPr>
            <p:grpSpPr bwMode="auto">
              <a:xfrm>
                <a:off x="2989" y="2995"/>
                <a:ext cx="290" cy="173"/>
                <a:chOff x="586" y="2822"/>
                <a:chExt cx="259" cy="173"/>
              </a:xfrm>
            </p:grpSpPr>
            <p:sp>
              <p:nvSpPr>
                <p:cNvPr id="47132" name="Line 37"/>
                <p:cNvSpPr>
                  <a:spLocks noChangeShapeType="1"/>
                </p:cNvSpPr>
                <p:nvPr/>
              </p:nvSpPr>
              <p:spPr bwMode="auto">
                <a:xfrm>
                  <a:off x="758" y="2908"/>
                  <a:ext cx="8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3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86" y="2822"/>
                  <a:ext cx="1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200" b="1">
                      <a:ea typeface="宋体" panose="02010600030101010101" pitchFamily="2" charset="-122"/>
                    </a:rPr>
                    <a:t>$sp</a:t>
                  </a:r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386592" y="3685408"/>
            <a:ext cx="1987550" cy="2378075"/>
            <a:chOff x="6386513" y="3931275"/>
            <a:chExt cx="1987550" cy="2378075"/>
          </a:xfrm>
        </p:grpSpPr>
        <p:sp>
          <p:nvSpPr>
            <p:cNvPr id="47112" name="Line 2"/>
            <p:cNvSpPr>
              <a:spLocks noChangeShapeType="1"/>
            </p:cNvSpPr>
            <p:nvPr/>
          </p:nvSpPr>
          <p:spPr bwMode="auto">
            <a:xfrm>
              <a:off x="6386513" y="4937126"/>
              <a:ext cx="801688" cy="1281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3" name="Line 3"/>
            <p:cNvSpPr>
              <a:spLocks noChangeShapeType="1"/>
            </p:cNvSpPr>
            <p:nvPr/>
          </p:nvSpPr>
          <p:spPr bwMode="auto">
            <a:xfrm>
              <a:off x="6386513" y="4343399"/>
              <a:ext cx="801688" cy="411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7114" name="Group 40"/>
            <p:cNvGrpSpPr>
              <a:grpSpLocks/>
            </p:cNvGrpSpPr>
            <p:nvPr/>
          </p:nvGrpSpPr>
          <p:grpSpPr bwMode="auto">
            <a:xfrm>
              <a:off x="6679670" y="4638747"/>
              <a:ext cx="427038" cy="274638"/>
              <a:chOff x="586" y="2505"/>
              <a:chExt cx="259" cy="173"/>
            </a:xfrm>
          </p:grpSpPr>
          <p:sp>
            <p:nvSpPr>
              <p:cNvPr id="47123" name="Line 41"/>
              <p:cNvSpPr>
                <a:spLocks noChangeShapeType="1"/>
              </p:cNvSpPr>
              <p:nvPr/>
            </p:nvSpPr>
            <p:spPr bwMode="auto">
              <a:xfrm>
                <a:off x="758" y="2592"/>
                <a:ext cx="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4" name="Text Box 42"/>
              <p:cNvSpPr txBox="1">
                <a:spLocks noChangeArrowheads="1"/>
              </p:cNvSpPr>
              <p:nvPr/>
            </p:nvSpPr>
            <p:spPr bwMode="auto">
              <a:xfrm>
                <a:off x="586" y="2505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ea typeface="宋体" panose="02010600030101010101" pitchFamily="2" charset="-122"/>
                  </a:rPr>
                  <a:t>$fp</a:t>
                </a:r>
              </a:p>
            </p:txBody>
          </p:sp>
        </p:grpSp>
        <p:sp>
          <p:nvSpPr>
            <p:cNvPr id="47115" name="Text Box 44"/>
            <p:cNvSpPr txBox="1">
              <a:spLocks noChangeArrowheads="1"/>
            </p:cNvSpPr>
            <p:nvPr/>
          </p:nvSpPr>
          <p:spPr bwMode="auto">
            <a:xfrm>
              <a:off x="7189788" y="4480548"/>
              <a:ext cx="1182688" cy="26795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argument 5</a:t>
              </a:r>
            </a:p>
          </p:txBody>
        </p:sp>
        <p:sp>
          <p:nvSpPr>
            <p:cNvPr id="47116" name="Text Box 45"/>
            <p:cNvSpPr txBox="1">
              <a:spLocks noChangeArrowheads="1"/>
            </p:cNvSpPr>
            <p:nvPr/>
          </p:nvSpPr>
          <p:spPr bwMode="auto">
            <a:xfrm>
              <a:off x="7189788" y="4748499"/>
              <a:ext cx="1182688" cy="59372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saved registers</a:t>
              </a:r>
            </a:p>
          </p:txBody>
        </p:sp>
        <p:sp>
          <p:nvSpPr>
            <p:cNvPr id="47117" name="Text Box 46"/>
            <p:cNvSpPr txBox="1">
              <a:spLocks noChangeArrowheads="1"/>
            </p:cNvSpPr>
            <p:nvPr/>
          </p:nvSpPr>
          <p:spPr bwMode="auto">
            <a:xfrm>
              <a:off x="7189788" y="5342224"/>
              <a:ext cx="1184275" cy="87663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local data structures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&amp; variables</a:t>
              </a:r>
            </a:p>
          </p:txBody>
        </p:sp>
        <p:grpSp>
          <p:nvGrpSpPr>
            <p:cNvPr id="47118" name="Group 47"/>
            <p:cNvGrpSpPr>
              <a:grpSpLocks/>
            </p:cNvGrpSpPr>
            <p:nvPr/>
          </p:nvGrpSpPr>
          <p:grpSpPr bwMode="auto">
            <a:xfrm>
              <a:off x="6679670" y="6034712"/>
              <a:ext cx="427038" cy="274638"/>
              <a:chOff x="586" y="2822"/>
              <a:chExt cx="259" cy="173"/>
            </a:xfrm>
          </p:grpSpPr>
          <p:sp>
            <p:nvSpPr>
              <p:cNvPr id="47121" name="Line 48"/>
              <p:cNvSpPr>
                <a:spLocks noChangeShapeType="1"/>
              </p:cNvSpPr>
              <p:nvPr/>
            </p:nvSpPr>
            <p:spPr bwMode="auto">
              <a:xfrm>
                <a:off x="758" y="2908"/>
                <a:ext cx="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2" name="Text Box 49"/>
              <p:cNvSpPr txBox="1">
                <a:spLocks noChangeArrowheads="1"/>
              </p:cNvSpPr>
              <p:nvPr/>
            </p:nvSpPr>
            <p:spPr bwMode="auto">
              <a:xfrm>
                <a:off x="586" y="2822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200" b="1">
                    <a:ea typeface="宋体" panose="02010600030101010101" pitchFamily="2" charset="-122"/>
                  </a:rPr>
                  <a:t>$sp</a:t>
                </a:r>
              </a:p>
            </p:txBody>
          </p:sp>
        </p:grpSp>
        <p:sp>
          <p:nvSpPr>
            <p:cNvPr id="47119" name="Text Box 44"/>
            <p:cNvSpPr txBox="1">
              <a:spLocks noChangeArrowheads="1"/>
            </p:cNvSpPr>
            <p:nvPr/>
          </p:nvSpPr>
          <p:spPr bwMode="auto">
            <a:xfrm>
              <a:off x="7191375" y="4205911"/>
              <a:ext cx="1179514" cy="2746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argument 6</a:t>
              </a:r>
            </a:p>
          </p:txBody>
        </p:sp>
        <p:sp>
          <p:nvSpPr>
            <p:cNvPr id="47120" name="Text Box 44"/>
            <p:cNvSpPr txBox="1">
              <a:spLocks noChangeArrowheads="1"/>
            </p:cNvSpPr>
            <p:nvPr/>
          </p:nvSpPr>
          <p:spPr bwMode="auto">
            <a:xfrm>
              <a:off x="7191375" y="3931275"/>
              <a:ext cx="1182688" cy="2746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. . 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71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01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err="1" smtClean="0">
                <a:ea typeface="宋体" panose="02010600030101010101" pitchFamily="2" charset="-122"/>
              </a:rPr>
              <a:t>Syscall</a:t>
            </a:r>
            <a:r>
              <a:rPr lang="en-US" altLang="zh-CN" sz="4000" dirty="0" smtClean="0">
                <a:ea typeface="宋体" panose="02010600030101010101" pitchFamily="2" charset="-122"/>
              </a:rPr>
              <a:t> Services</a:t>
            </a:r>
          </a:p>
        </p:txBody>
      </p:sp>
      <p:graphicFrame>
        <p:nvGraphicFramePr>
          <p:cNvPr id="555130" name="Group 122"/>
          <p:cNvGraphicFramePr>
            <a:graphicFrameLocks noGrp="1"/>
          </p:cNvGraphicFramePr>
          <p:nvPr/>
        </p:nvGraphicFramePr>
        <p:xfrm>
          <a:off x="482600" y="1173163"/>
          <a:ext cx="8178800" cy="5035551"/>
        </p:xfrm>
        <a:graphic>
          <a:graphicData uri="http://schemas.openxmlformats.org/drawingml/2006/table">
            <a:tbl>
              <a:tblPr/>
              <a:tblGrid>
                <a:gridCol w="1798638"/>
                <a:gridCol w="638175"/>
                <a:gridCol w="5741987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Service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$v0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Arguments / Result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Print Integer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$a0 = integer value to print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Print Float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$f12 =  float value to print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Print Double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$f12 = double value to print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Print String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$a0 = address of null-terminated string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Read Integer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Return integer value in $v0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Read Float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Return float value in $f0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Read Double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Return double value in $f0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Read String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$a0 = address of input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$a1 = maximum number of characters to read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Allocate Heap memory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$a0 = number of bytes to allocate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Return address of allocated memory in $v0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Exit Program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429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152486"/>
            <a:ext cx="8229600" cy="1143000"/>
          </a:xfrm>
        </p:spPr>
        <p:txBody>
          <a:bodyPr/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Procedure 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86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Caller should do the following: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Pass Arguments</a:t>
            </a:r>
          </a:p>
          <a:p>
            <a:pPr lvl="1">
              <a:defRPr/>
            </a:pPr>
            <a:r>
              <a:rPr lang="en-US" sz="2000" dirty="0" smtClean="0"/>
              <a:t>First four arguments are passed in registers $a0 thru $a3</a:t>
            </a:r>
          </a:p>
          <a:p>
            <a:pPr lvl="1">
              <a:defRPr/>
            </a:pPr>
            <a:r>
              <a:rPr lang="en-US" sz="2000" dirty="0" smtClean="0"/>
              <a:t>Additional arguments are pushed on the stack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Save Registers $a0 - $a3 and $t0 - $t9 if needed</a:t>
            </a:r>
          </a:p>
          <a:p>
            <a:pPr lvl="1">
              <a:defRPr/>
            </a:pPr>
            <a:r>
              <a:rPr lang="en-US" sz="2000" dirty="0" smtClean="0"/>
              <a:t>Registers $a0 - $a3 and $t0 - $t9 should be saved by Caller</a:t>
            </a:r>
          </a:p>
          <a:p>
            <a:pPr lvl="1">
              <a:defRPr/>
            </a:pPr>
            <a:r>
              <a:rPr lang="en-US" sz="2000" dirty="0" smtClean="0"/>
              <a:t>To preserve their value if needed after a procedure call</a:t>
            </a:r>
          </a:p>
          <a:p>
            <a:pPr lvl="1">
              <a:defRPr/>
            </a:pPr>
            <a:r>
              <a:rPr lang="en-US" sz="2000" dirty="0" smtClean="0"/>
              <a:t>Called procedure is free to modify $a0 to $a3 and $t0 to $t9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Execute JAL Instruction</a:t>
            </a:r>
          </a:p>
          <a:p>
            <a:pPr lvl="1">
              <a:defRPr/>
            </a:pPr>
            <a:r>
              <a:rPr lang="en-US" sz="2000" dirty="0" smtClean="0"/>
              <a:t>Jumps to the first instruction inside the procedure</a:t>
            </a:r>
          </a:p>
          <a:p>
            <a:pPr lvl="1">
              <a:defRPr/>
            </a:pPr>
            <a:r>
              <a:rPr lang="en-US" sz="2000" dirty="0" smtClean="0"/>
              <a:t>Saves the return address in register $</a:t>
            </a:r>
            <a:r>
              <a:rPr lang="en-US" sz="2000" dirty="0" err="1" smtClean="0"/>
              <a:t>ra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50" y="4780805"/>
            <a:ext cx="2502915" cy="1962162"/>
          </a:xfrm>
          <a:prstGeom prst="rect">
            <a:avLst/>
          </a:prstGeom>
        </p:spPr>
      </p:pic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31846" y="152486"/>
            <a:ext cx="7416668" cy="1143000"/>
          </a:xfrm>
        </p:spPr>
        <p:txBody>
          <a:bodyPr/>
          <a:lstStyle/>
          <a:p>
            <a:r>
              <a:rPr lang="en-US" altLang="zh-CN" sz="3600" dirty="0" smtClean="0">
                <a:ea typeface="宋体" panose="02010600030101010101" pitchFamily="2" charset="-122"/>
              </a:rPr>
              <a:t>Procedure Calling Convention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8" y="1354600"/>
            <a:ext cx="8597818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smtClean="0"/>
              <a:t>The Called procedure (</a:t>
            </a:r>
            <a:r>
              <a:rPr lang="en-US" sz="2400" dirty="0" err="1" smtClean="0"/>
              <a:t>Callee</a:t>
            </a:r>
            <a:r>
              <a:rPr lang="en-US" sz="2400" dirty="0" smtClean="0"/>
              <a:t>) should do the following to set up its stack frame: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Allocate memory for the stack frame</a:t>
            </a:r>
          </a:p>
          <a:p>
            <a:pPr lvl="1">
              <a:defRPr/>
            </a:pPr>
            <a:r>
              <a:rPr lang="en-US" sz="2000" dirty="0" smtClean="0"/>
              <a:t>n bytes (frame size) are allocated on the stack frame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Save </a:t>
            </a:r>
            <a:r>
              <a:rPr lang="en-US" sz="2400" dirty="0" err="1" smtClean="0"/>
              <a:t>callee</a:t>
            </a:r>
            <a:r>
              <a:rPr lang="en-US" sz="2400" dirty="0" smtClean="0"/>
              <a:t>-saved registers in the stack frame</a:t>
            </a:r>
          </a:p>
          <a:p>
            <a:pPr lvl="1">
              <a:defRPr/>
            </a:pPr>
            <a:r>
              <a:rPr lang="en-US" sz="2000" dirty="0" smtClean="0"/>
              <a:t>$</a:t>
            </a:r>
            <a:r>
              <a:rPr lang="en-US" sz="2000" dirty="0" err="1" smtClean="0"/>
              <a:t>ra</a:t>
            </a:r>
            <a:r>
              <a:rPr lang="en-US" sz="2000" dirty="0" smtClean="0"/>
              <a:t>, $</a:t>
            </a:r>
            <a:r>
              <a:rPr lang="en-US" sz="2000" dirty="0" err="1" smtClean="0"/>
              <a:t>fp</a:t>
            </a:r>
            <a:r>
              <a:rPr lang="en-US" sz="2000" dirty="0" smtClean="0"/>
              <a:t>, $s0 - $s7 should be saved inside procedure (</a:t>
            </a:r>
            <a:r>
              <a:rPr lang="en-US" sz="2000" dirty="0" err="1" smtClean="0"/>
              <a:t>callee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Before modifying their value and only if needed</a:t>
            </a:r>
          </a:p>
          <a:p>
            <a:pPr lvl="1">
              <a:defRPr/>
            </a:pPr>
            <a:r>
              <a:rPr lang="en-US" sz="2000" dirty="0" smtClean="0"/>
              <a:t>Register $</a:t>
            </a:r>
            <a:r>
              <a:rPr lang="en-US" sz="2000" dirty="0" err="1" smtClean="0"/>
              <a:t>ra</a:t>
            </a:r>
            <a:r>
              <a:rPr lang="en-US" sz="2000" dirty="0" smtClean="0"/>
              <a:t> should be saved only if the procedure makes a call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Update $</a:t>
            </a:r>
            <a:r>
              <a:rPr lang="en-US" sz="2400" dirty="0" err="1" smtClean="0"/>
              <a:t>sp</a:t>
            </a:r>
            <a:r>
              <a:rPr lang="en-US" sz="2400" dirty="0" smtClean="0"/>
              <a:t> and $</a:t>
            </a:r>
            <a:r>
              <a:rPr lang="en-US" sz="2400" dirty="0" err="1" smtClean="0"/>
              <a:t>fp</a:t>
            </a:r>
            <a:r>
              <a:rPr lang="en-US" sz="2400" dirty="0" smtClean="0"/>
              <a:t> (if needed)</a:t>
            </a:r>
          </a:p>
          <a:p>
            <a:pPr lvl="1">
              <a:defRPr/>
            </a:pPr>
            <a:r>
              <a:rPr lang="en-US" sz="2000" dirty="0" smtClean="0"/>
              <a:t>$</a:t>
            </a:r>
            <a:r>
              <a:rPr lang="en-US" sz="2000" dirty="0" err="1" smtClean="0"/>
              <a:t>fp</a:t>
            </a:r>
            <a:r>
              <a:rPr lang="en-US" sz="2000" dirty="0" smtClean="0"/>
              <a:t> = $</a:t>
            </a:r>
            <a:r>
              <a:rPr lang="en-US" sz="2000" dirty="0" err="1" smtClean="0"/>
              <a:t>sp</a:t>
            </a:r>
            <a:r>
              <a:rPr lang="en-US" sz="2000" dirty="0" smtClean="0"/>
              <a:t> – 4</a:t>
            </a:r>
          </a:p>
          <a:p>
            <a:pPr lvl="1">
              <a:defRPr/>
            </a:pPr>
            <a:r>
              <a:rPr lang="en-US" altLang="zh-CN" sz="2000" dirty="0"/>
              <a:t>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 = 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 – n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5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Procedure Return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dirty="0" smtClean="0"/>
              <a:t>Just before returning, the called procedure should: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/>
              <a:t>Place the returned results in $v0 and $v1 (if any)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/>
              <a:t>Restore all registers that were saved upon entry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 smtClean="0"/>
              <a:t>Load value of $</a:t>
            </a:r>
            <a:r>
              <a:rPr lang="en-US" sz="2000" dirty="0" err="1" smtClean="0"/>
              <a:t>ra</a:t>
            </a:r>
            <a:r>
              <a:rPr lang="en-US" sz="2000" dirty="0" smtClean="0"/>
              <a:t>, $</a:t>
            </a:r>
            <a:r>
              <a:rPr lang="en-US" sz="2000" dirty="0" err="1" smtClean="0"/>
              <a:t>fp</a:t>
            </a:r>
            <a:r>
              <a:rPr lang="en-US" sz="2000" dirty="0" smtClean="0"/>
              <a:t>, $s0 - $s7 if saved in the stack frame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/>
              <a:t>Free the stack frame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 smtClean="0"/>
              <a:t>$</a:t>
            </a:r>
            <a:r>
              <a:rPr lang="en-US" sz="2000" dirty="0" err="1" smtClean="0"/>
              <a:t>sp</a:t>
            </a:r>
            <a:r>
              <a:rPr lang="en-US" sz="2000" dirty="0" smtClean="0"/>
              <a:t> = $</a:t>
            </a:r>
            <a:r>
              <a:rPr lang="en-US" sz="2000" dirty="0" err="1" smtClean="0"/>
              <a:t>sp</a:t>
            </a:r>
            <a:r>
              <a:rPr lang="en-US" sz="2000" dirty="0" smtClean="0"/>
              <a:t> + n (if n bytes are allocated for the stack frame)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/>
              <a:t>Return to caller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 smtClean="0"/>
              <a:t>Jump to the return address: </a:t>
            </a:r>
            <a:r>
              <a:rPr lang="en-US" sz="2000" dirty="0" err="1" smtClean="0"/>
              <a:t>jr</a:t>
            </a:r>
            <a:r>
              <a:rPr lang="en-US" sz="2000" dirty="0" smtClean="0"/>
              <a:t> $</a:t>
            </a:r>
            <a:r>
              <a:rPr lang="en-US" sz="2000" dirty="0" err="1" smtClean="0"/>
              <a:t>ra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7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Leaf Procedure Example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Leaf procedure: not call others.</a:t>
            </a: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leaf_example (</a:t>
            </a:r>
            <a:r>
              <a:rPr lang="en-US" altLang="zh-CN" sz="2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g, h, </a:t>
            </a:r>
            <a:r>
              <a:rPr lang="en-US" altLang="zh-CN" sz="2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j)</a:t>
            </a:r>
            <a:b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{ </a:t>
            </a:r>
            <a:r>
              <a:rPr lang="en-US" altLang="zh-CN" sz="2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f;</a:t>
            </a:r>
            <a:b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f = (g + h) - (</a:t>
            </a:r>
            <a:r>
              <a:rPr lang="en-US" altLang="zh-CN" sz="24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+ j);</a:t>
            </a:r>
            <a:b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return f;</a:t>
            </a:r>
            <a:b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Arguments g, …, j in $a0, …, $a3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 in $s0 (hence, need to save $s0 on stack)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Result in $v0</a:t>
            </a:r>
            <a:endParaRPr lang="en-AU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01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407" y="-6661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Leaf Procedure Example</a:t>
            </a:r>
            <a:endParaRPr lang="en-AU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87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013424"/>
            <a:ext cx="8610590" cy="84052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MIPS code: the parameter variables g, h,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 and j are in argument registers $a0, $a1, $a2, and $a3 respectively.</a:t>
            </a: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endParaRPr lang="en-US" altLang="zh-CN" sz="1800" b="1" dirty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912" y="2036029"/>
            <a:ext cx="8762770" cy="436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# adjust stack for 12 bytes stack frame</a:t>
            </a:r>
            <a:endParaRPr lang="en-US" altLang="zh-CN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  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# save register $t1 for use afterwards</a:t>
            </a:r>
            <a:endParaRPr lang="en-US" altLang="zh-CN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   $t0, 4($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register $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use afterwards</a:t>
            </a: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  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register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use afterwards	</a:t>
            </a:r>
          </a:p>
          <a:p>
            <a:pPr marL="895350" indent="-895350" eaLnBrk="1" hangingPunct="1">
              <a:lnSpc>
                <a:spcPct val="110000"/>
              </a:lnSpc>
              <a:spcBef>
                <a:spcPts val="120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$a0, $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   # register $t0 contains g + h</a:t>
            </a:r>
            <a:endParaRPr lang="en-US" altLang="zh-CN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$t1, $a2, $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   # register $t1 contains </a:t>
            </a:r>
            <a:r>
              <a:rPr lang="en-US" altLang="zh-CN" b="1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</a:t>
            </a:r>
            <a:endParaRPr lang="en-US" altLang="zh-CN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 $s0, $t0, $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  # register $s0 = (g + h) – (</a:t>
            </a:r>
            <a:r>
              <a:rPr lang="en-US" altLang="zh-CN" b="1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j)</a:t>
            </a:r>
            <a:endParaRPr lang="en-US" altLang="zh-CN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$v0, $s0, $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 # returns $v0 = $s0 + 0</a:t>
            </a:r>
            <a:endParaRPr lang="en-US" altLang="zh-CN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5350" indent="-895350" eaLnBrk="1" hangingPunct="1">
              <a:lnSpc>
                <a:spcPct val="110000"/>
              </a:lnSpc>
              <a:spcBef>
                <a:spcPts val="120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   $s0, 0($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# restore register $s0 for caller</a:t>
            </a:r>
            <a:endParaRPr lang="en-US" altLang="zh-CN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   $t0, 4($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 register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caller</a:t>
            </a: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   $t1, 8($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 register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 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caller</a:t>
            </a: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 # adjust $</a:t>
            </a:r>
            <a:r>
              <a:rPr lang="en-US" altLang="zh-CN" b="1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free stack frame</a:t>
            </a:r>
            <a:endParaRPr lang="en-US" altLang="zh-CN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5350" indent="-895350" eaLnBrk="1" hangingPunct="1">
              <a:lnSpc>
                <a:spcPct val="110000"/>
              </a:lnSpc>
              <a:spcBef>
                <a:spcPts val="0"/>
              </a:spcBef>
              <a:buNone/>
              <a:tabLst>
                <a:tab pos="1971675" algn="l"/>
                <a:tab pos="3857625" algn="l"/>
              </a:tabLst>
            </a:pP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altLang="zh-CN" b="1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zh-CN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# jump back to calling routine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25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Leaf Procedure </a:t>
            </a:r>
            <a:r>
              <a:rPr lang="en-US" altLang="zh-CN" sz="4000" dirty="0" smtClean="0">
                <a:ea typeface="宋体" panose="02010600030101010101" pitchFamily="2" charset="-122"/>
              </a:rPr>
              <a:t>Example </a:t>
            </a:r>
            <a:r>
              <a:rPr lang="en-US" altLang="zh-CN" sz="4000" dirty="0" err="1" smtClean="0">
                <a:ea typeface="宋体" panose="02010600030101010101" pitchFamily="2" charset="-122"/>
              </a:rPr>
              <a:t>Cont</a:t>
            </a:r>
            <a:r>
              <a:rPr lang="en-US" altLang="zh-CN" sz="4000" dirty="0" smtClean="0">
                <a:ea typeface="宋体" panose="02010600030101010101" pitchFamily="2" charset="-122"/>
              </a:rPr>
              <a:t>’</a:t>
            </a:r>
            <a:endParaRPr lang="zh-CN" alt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96" y="1981238"/>
            <a:ext cx="7303268" cy="35813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99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Non-Leaf Procedures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600200"/>
            <a:ext cx="8610374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Procedures that call other procedures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For nested call, caller needs to save on the stack: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Its return address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Any arguments and temporaries needed after the call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Restore from the stack after the call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507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6"/>
          <p:cNvSpPr>
            <a:spLocks noGrp="1" noChangeArrowheads="1"/>
          </p:cNvSpPr>
          <p:nvPr>
            <p:ph type="title"/>
          </p:nvPr>
        </p:nvSpPr>
        <p:spPr>
          <a:xfrm>
            <a:off x="342106" y="15983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Local Data on the Stack</a:t>
            </a:r>
            <a:endParaRPr lang="en-AU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Used by some compilers to manage stack storage</a:t>
            </a:r>
            <a:endParaRPr lang="en-AU" altLang="zh-CN" sz="2400" smtClean="0">
              <a:ea typeface="宋体" panose="02010600030101010101" pitchFamily="2" charset="-122"/>
            </a:endParaRPr>
          </a:p>
        </p:txBody>
      </p:sp>
      <p:pic>
        <p:nvPicPr>
          <p:cNvPr id="95237" name="Picture 9" descr="f02-12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268413"/>
            <a:ext cx="65674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37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70" y="228684"/>
            <a:ext cx="8229600" cy="1143000"/>
          </a:xfrm>
        </p:spPr>
        <p:txBody>
          <a:bodyPr/>
          <a:lstStyle/>
          <a:p>
            <a:r>
              <a:rPr lang="en-US" altLang="zh-CN" sz="4000" dirty="0" smtClean="0"/>
              <a:t>Recursive Procedure Call Example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74" y="4744915"/>
            <a:ext cx="8460188" cy="1500310"/>
          </a:xfrm>
        </p:spPr>
        <p:txBody>
          <a:bodyPr/>
          <a:lstStyle/>
          <a:p>
            <a:r>
              <a:rPr lang="en-US" altLang="zh-CN" sz="2400" dirty="0" smtClean="0"/>
              <a:t>Compute and print 10!.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fact</a:t>
            </a:r>
            <a:r>
              <a:rPr lang="en-US" altLang="zh-CN" sz="2400" dirty="0" smtClean="0"/>
              <a:t> is a recursive routine that computes n! by multiplying n with (n-1)!.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1" y="1533635"/>
            <a:ext cx="6353175" cy="2886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2037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838298" y="2133634"/>
            <a:ext cx="7372350" cy="28575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838298" y="2419384"/>
            <a:ext cx="7372350" cy="822325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3189" name="Rectangle 6"/>
          <p:cNvSpPr>
            <a:spLocks noChangeArrowheads="1"/>
          </p:cNvSpPr>
          <p:nvPr/>
        </p:nvSpPr>
        <p:spPr bwMode="auto">
          <a:xfrm>
            <a:off x="838298" y="3241709"/>
            <a:ext cx="7372350" cy="55245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3190" name="Rectangle 7"/>
          <p:cNvSpPr>
            <a:spLocks noChangeArrowheads="1"/>
          </p:cNvSpPr>
          <p:nvPr/>
        </p:nvSpPr>
        <p:spPr bwMode="auto">
          <a:xfrm>
            <a:off x="838298" y="3794159"/>
            <a:ext cx="7372350" cy="83185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3191" name="Rectangle 8"/>
          <p:cNvSpPr>
            <a:spLocks noChangeArrowheads="1"/>
          </p:cNvSpPr>
          <p:nvPr/>
        </p:nvSpPr>
        <p:spPr bwMode="auto">
          <a:xfrm>
            <a:off x="838298" y="4626009"/>
            <a:ext cx="7372350" cy="55245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3192" name="Rectangle 9"/>
          <p:cNvSpPr>
            <a:spLocks noChangeArrowheads="1"/>
          </p:cNvSpPr>
          <p:nvPr/>
        </p:nvSpPr>
        <p:spPr bwMode="auto">
          <a:xfrm>
            <a:off x="838298" y="5178459"/>
            <a:ext cx="7372350" cy="81280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3193" name="Rectangle 10"/>
          <p:cNvSpPr>
            <a:spLocks noChangeArrowheads="1"/>
          </p:cNvSpPr>
          <p:nvPr/>
        </p:nvSpPr>
        <p:spPr bwMode="auto">
          <a:xfrm>
            <a:off x="838298" y="5991259"/>
            <a:ext cx="7372350" cy="27305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3194" name="Rectangle 11"/>
          <p:cNvSpPr>
            <a:spLocks noChangeArrowheads="1"/>
          </p:cNvSpPr>
          <p:nvPr/>
        </p:nvSpPr>
        <p:spPr bwMode="auto">
          <a:xfrm>
            <a:off x="838298" y="6264309"/>
            <a:ext cx="7372350" cy="29845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3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Non-Leaf Procedure Example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93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fact: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addi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-8     # adjust stack for 2 items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sw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ra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4($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# save return address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sw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$a0, 0($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# save argument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slti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$t0, $a0, 1      # test for n &lt; 1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beq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$t0, $zero, L1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addi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$v0, $zero, 1    # if so, result is 1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addi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8      #   pop 2 items from stack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jr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ra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     #   and return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L1: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addi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$a0, $a0, -1     # else decrement n  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jal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fact             # recursive call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lw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$a0, 0($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# restore original n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lw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ra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4($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)      #   and return address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addi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sp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, 8      # pop 2 items from stack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mul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$v0, $a0, $v0    # multiply to get result</a:t>
            </a:r>
            <a:b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jr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$</a:t>
            </a:r>
            <a:r>
              <a:rPr lang="en-US" altLang="zh-CN" sz="18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ra</a:t>
            </a:r>
            <a:r>
              <a:rPr lang="en-US" altLang="zh-CN" sz="1800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             # and return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0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6458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err="1" smtClean="0">
                <a:ea typeface="宋体" panose="02010600030101010101" pitchFamily="2" charset="-122"/>
              </a:rPr>
              <a:t>Syscall</a:t>
            </a:r>
            <a:r>
              <a:rPr lang="en-US" altLang="zh-CN" sz="4000" dirty="0" smtClean="0">
                <a:ea typeface="宋体" panose="02010600030101010101" pitchFamily="2" charset="-122"/>
              </a:rPr>
              <a:t> Services – Cont’d</a:t>
            </a:r>
          </a:p>
        </p:txBody>
      </p:sp>
      <p:graphicFrame>
        <p:nvGraphicFramePr>
          <p:cNvPr id="555130" name="Group 122"/>
          <p:cNvGraphicFramePr>
            <a:graphicFrameLocks noGrp="1"/>
          </p:cNvGraphicFramePr>
          <p:nvPr/>
        </p:nvGraphicFramePr>
        <p:xfrm>
          <a:off x="482600" y="1173163"/>
          <a:ext cx="8178800" cy="5120028"/>
        </p:xfrm>
        <a:graphic>
          <a:graphicData uri="http://schemas.openxmlformats.org/drawingml/2006/table">
            <a:tbl>
              <a:tblPr/>
              <a:tblGrid>
                <a:gridCol w="1798638"/>
                <a:gridCol w="638175"/>
                <a:gridCol w="5741987"/>
              </a:tblGrid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Char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character to print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Char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character read in $v0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Open File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address of null-terminated filename string $a1 = flags (0 = read-only, 1 = write-only)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mode (ignored)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file descriptor in $v0 (negative if error)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 File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$a1 = address of input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maximum number of characters to 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number of characters read in $v0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 to File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$a1 = address of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number of characters to 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number of characters written in $v0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Close File</a:t>
                      </a:r>
                    </a:p>
                  </a:txBody>
                  <a:tcPr marT="45669" marB="4566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823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0" y="10818"/>
            <a:ext cx="8458086" cy="65689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 Compute and factorial number of n (n!)</a:t>
            </a:r>
          </a:p>
          <a:p>
            <a:pPr marL="0" indent="0">
              <a:buNone/>
            </a:pPr>
            <a:r>
              <a:rPr lang="en-US" altLang="zh-CN" sz="1600" dirty="0"/>
              <a:t># Two functions: main and </a:t>
            </a:r>
            <a:r>
              <a:rPr lang="en-US" altLang="zh-CN" sz="1600" dirty="0" smtClean="0"/>
              <a:t>fact</a:t>
            </a:r>
          </a:p>
          <a:p>
            <a:pPr marL="0" indent="0">
              <a:buNone/>
            </a:pPr>
            <a:r>
              <a:rPr lang="en-US" altLang="zh-CN" sz="1600" dirty="0"/>
              <a:t>	.data</a:t>
            </a:r>
          </a:p>
          <a:p>
            <a:pPr marL="0" indent="0">
              <a:buNone/>
            </a:pPr>
            <a:r>
              <a:rPr lang="pt-BR" altLang="zh-CN" sz="1600" dirty="0"/>
              <a:t>msg0: .asciiz	"Please input parameter n: \n"</a:t>
            </a:r>
          </a:p>
          <a:p>
            <a:pPr marL="0" indent="0">
              <a:buNone/>
            </a:pPr>
            <a:r>
              <a:rPr lang="en-US" altLang="zh-CN" sz="1600" dirty="0"/>
              <a:t>msg1: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	"The factorial of \000"</a:t>
            </a:r>
          </a:p>
          <a:p>
            <a:pPr marL="0" indent="0">
              <a:buNone/>
            </a:pPr>
            <a:r>
              <a:rPr lang="en-US" altLang="zh-CN" sz="1600" dirty="0"/>
              <a:t>msg2: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	" is \000"</a:t>
            </a:r>
          </a:p>
          <a:p>
            <a:pPr marL="0" indent="0">
              <a:buNone/>
            </a:pPr>
            <a:r>
              <a:rPr lang="en-US" altLang="zh-CN" sz="1600" dirty="0"/>
              <a:t>msg3: .</a:t>
            </a:r>
            <a:r>
              <a:rPr lang="en-US" altLang="zh-CN" sz="1600" dirty="0" err="1"/>
              <a:t>ascii</a:t>
            </a:r>
            <a:r>
              <a:rPr lang="en-US" altLang="zh-CN" sz="1600" dirty="0"/>
              <a:t>	".\n"</a:t>
            </a:r>
          </a:p>
          <a:p>
            <a:pPr marL="0" indent="0">
              <a:buNone/>
            </a:pPr>
            <a:r>
              <a:rPr lang="en-US" altLang="zh-CN" sz="1600" dirty="0"/>
              <a:t>	.text</a:t>
            </a:r>
          </a:p>
          <a:p>
            <a:pPr marL="0" indent="0">
              <a:buNone/>
            </a:pPr>
            <a:r>
              <a:rPr lang="en-US" altLang="zh-CN" sz="1600" dirty="0"/>
              <a:t>	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main</a:t>
            </a:r>
          </a:p>
          <a:p>
            <a:pPr marL="0" indent="0">
              <a:buNone/>
            </a:pPr>
            <a:r>
              <a:rPr lang="en-US" altLang="zh-CN" sz="1600" dirty="0"/>
              <a:t>main: </a:t>
            </a:r>
          </a:p>
          <a:p>
            <a:pPr marL="0" indent="0">
              <a:buNone/>
            </a:pPr>
            <a:r>
              <a:rPr lang="en-US" altLang="zh-CN" sz="1600" dirty="0"/>
              <a:t>	# Register </a:t>
            </a:r>
            <a:r>
              <a:rPr lang="en-US" altLang="zh-CN" sz="1600" dirty="0" smtClean="0"/>
              <a:t>assignments 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# $</a:t>
            </a:r>
            <a:r>
              <a:rPr lang="en-US" altLang="zh-CN" sz="1600" dirty="0"/>
              <a:t>a0 = </a:t>
            </a:r>
            <a:r>
              <a:rPr lang="en-US" altLang="zh-CN" sz="1600" dirty="0" smtClean="0"/>
              <a:t>n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# </a:t>
            </a:r>
            <a:r>
              <a:rPr lang="en-US" altLang="zh-CN" sz="1600" dirty="0"/>
              <a:t>input argument for parameter n	</a:t>
            </a:r>
          </a:p>
          <a:p>
            <a:pPr marL="0" indent="0">
              <a:buNone/>
            </a:pPr>
            <a:r>
              <a:rPr lang="en-US" altLang="zh-CN" sz="1600" dirty="0"/>
              <a:t>	la	$a0, msg0</a:t>
            </a:r>
          </a:p>
          <a:p>
            <a:pPr marL="0" indent="0">
              <a:buNone/>
            </a:pPr>
            <a:r>
              <a:rPr lang="en-US" altLang="zh-CN" sz="1600" dirty="0"/>
              <a:t>	li 	$v0, 4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syscall</a:t>
            </a:r>
            <a:endParaRPr lang="en-US" altLang="zh-CN" sz="1600" dirty="0"/>
          </a:p>
          <a:p>
            <a:pPr marL="0" indent="0">
              <a:buNone/>
            </a:pPr>
            <a:r>
              <a:rPr lang="it-IT" altLang="zh-CN" sz="1600" dirty="0"/>
              <a:t>	</a:t>
            </a:r>
            <a:endParaRPr lang="it-IT" altLang="zh-CN" sz="1600" dirty="0" smtClean="0"/>
          </a:p>
          <a:p>
            <a:pPr marL="0" indent="0">
              <a:buNone/>
            </a:pPr>
            <a:r>
              <a:rPr lang="it-IT" altLang="zh-CN" sz="1600" dirty="0"/>
              <a:t>	</a:t>
            </a:r>
            <a:r>
              <a:rPr lang="it-IT" altLang="zh-CN" sz="1600" dirty="0" smtClean="0"/>
              <a:t>li    $</a:t>
            </a:r>
            <a:r>
              <a:rPr lang="it-IT" altLang="zh-CN" sz="1600" dirty="0"/>
              <a:t>v0, </a:t>
            </a:r>
            <a:r>
              <a:rPr lang="it-IT" altLang="zh-CN" sz="1600" dirty="0" smtClean="0"/>
              <a:t>  5</a:t>
            </a:r>
            <a:r>
              <a:rPr lang="it-IT" altLang="zh-CN" sz="1600" dirty="0"/>
              <a:t>		</a:t>
            </a:r>
            <a:r>
              <a:rPr lang="it-IT" altLang="zh-CN" sz="1600" dirty="0" smtClean="0"/>
              <a:t># </a:t>
            </a:r>
            <a:r>
              <a:rPr lang="it-IT" altLang="zh-CN" sz="1600" dirty="0"/>
              <a:t>Read integer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			# $v0 = value </a:t>
            </a:r>
            <a:r>
              <a:rPr lang="en-US" altLang="zh-CN" sz="1600" dirty="0" smtClean="0"/>
              <a:t>read</a:t>
            </a:r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827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1"/>
            <a:ext cx="8686572" cy="6705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	# </a:t>
            </a:r>
            <a:r>
              <a:rPr lang="en-US" altLang="zh-CN" sz="1600" dirty="0"/>
              <a:t>Passing parameter and call the procedure fact routine</a:t>
            </a:r>
          </a:p>
          <a:p>
            <a:pPr marL="0" indent="0">
              <a:buNone/>
            </a:pPr>
            <a:r>
              <a:rPr lang="en-US" altLang="zh-CN" sz="1600" dirty="0"/>
              <a:t>	move </a:t>
            </a:r>
            <a:r>
              <a:rPr lang="en-US" altLang="zh-CN" sz="1600" dirty="0" smtClean="0"/>
              <a:t>$s0, </a:t>
            </a:r>
            <a:r>
              <a:rPr lang="en-US" altLang="zh-CN" sz="1600" dirty="0"/>
              <a:t>$v0		# Backup input argument in </a:t>
            </a:r>
            <a:r>
              <a:rPr lang="en-US" altLang="zh-CN" sz="1600" dirty="0" smtClean="0"/>
              <a:t>$s0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move $a0, $v0		# put argument in $a0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jal</a:t>
            </a:r>
            <a:r>
              <a:rPr lang="en-US" altLang="zh-CN" sz="1600" dirty="0"/>
              <a:t>  fact			# call factorial function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# After fact returns, </a:t>
            </a:r>
            <a:r>
              <a:rPr lang="en-US" altLang="zh-CN" sz="1600" dirty="0" smtClean="0"/>
              <a:t>print the </a:t>
            </a:r>
            <a:r>
              <a:rPr lang="en-US" altLang="zh-CN" sz="1600" dirty="0"/>
              <a:t>result returned from fact.</a:t>
            </a:r>
          </a:p>
          <a:p>
            <a:pPr marL="0" indent="0">
              <a:buNone/>
            </a:pPr>
            <a:r>
              <a:rPr lang="en-US" altLang="zh-CN" sz="1600" dirty="0"/>
              <a:t>	move	</a:t>
            </a:r>
            <a:r>
              <a:rPr lang="en-US" altLang="zh-CN" sz="1600" dirty="0" smtClean="0"/>
              <a:t>$s1, </a:t>
            </a:r>
            <a:r>
              <a:rPr lang="en-US" altLang="zh-CN" sz="1600" dirty="0"/>
              <a:t>$</a:t>
            </a:r>
            <a:r>
              <a:rPr lang="en-US" altLang="zh-CN" sz="1600" dirty="0" smtClean="0"/>
              <a:t>v0		# Backup fact return in $s1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la	$a0, msg1</a:t>
            </a:r>
          </a:p>
          <a:p>
            <a:pPr marL="0" indent="0">
              <a:buNone/>
            </a:pPr>
            <a:r>
              <a:rPr lang="en-US" altLang="zh-CN" sz="1600" dirty="0"/>
              <a:t>	li 	$v0, 4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syscall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move	$a0, </a:t>
            </a:r>
            <a:r>
              <a:rPr lang="en-US" altLang="zh-CN" sz="1600" dirty="0" smtClean="0"/>
              <a:t>$s0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li	$v0, 1		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syscall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la	$a0, msg2</a:t>
            </a:r>
          </a:p>
          <a:p>
            <a:pPr marL="0" indent="0">
              <a:buNone/>
            </a:pPr>
            <a:r>
              <a:rPr lang="en-US" altLang="zh-CN" sz="1600" dirty="0"/>
              <a:t>	li 	$v0, 4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syscall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</a:p>
          <a:p>
            <a:pPr marL="0" indent="0">
              <a:buNone/>
            </a:pPr>
            <a:r>
              <a:rPr lang="en-US" altLang="zh-CN" sz="1600" dirty="0"/>
              <a:t>	move	$a0, </a:t>
            </a:r>
            <a:r>
              <a:rPr lang="en-US" altLang="zh-CN" sz="1600" dirty="0" smtClean="0"/>
              <a:t>$s1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li	$v0, 1		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syscall</a:t>
            </a:r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670969" y="4889506"/>
            <a:ext cx="5105266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	la	$a0, msg3</a:t>
            </a:r>
          </a:p>
          <a:p>
            <a:pPr marL="0" indent="0">
              <a:buNone/>
            </a:pPr>
            <a:r>
              <a:rPr lang="en-US" altLang="zh-CN" sz="1600" dirty="0"/>
              <a:t>	li 	$v0, 4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syscall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  <a:p>
            <a:r>
              <a:rPr lang="en-US" altLang="zh-CN" sz="1600" dirty="0"/>
              <a:t>	li	$v0, 10		# exit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syscall</a:t>
            </a:r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6" name="Freeform 5"/>
          <p:cNvSpPr/>
          <p:nvPr/>
        </p:nvSpPr>
        <p:spPr>
          <a:xfrm>
            <a:off x="1648496" y="4648168"/>
            <a:ext cx="2112135" cy="2088808"/>
          </a:xfrm>
          <a:custGeom>
            <a:avLst/>
            <a:gdLst>
              <a:gd name="connsiteX0" fmla="*/ 0 w 2112135"/>
              <a:gd name="connsiteY0" fmla="*/ 4629882 h 4888785"/>
              <a:gd name="connsiteX1" fmla="*/ 1339403 w 2112135"/>
              <a:gd name="connsiteY1" fmla="*/ 4410941 h 4888785"/>
              <a:gd name="connsiteX2" fmla="*/ 1635617 w 2112135"/>
              <a:gd name="connsiteY2" fmla="*/ 263944 h 4888785"/>
              <a:gd name="connsiteX3" fmla="*/ 2099256 w 2112135"/>
              <a:gd name="connsiteY3" fmla="*/ 405612 h 4888785"/>
              <a:gd name="connsiteX4" fmla="*/ 2099256 w 2112135"/>
              <a:gd name="connsiteY4" fmla="*/ 405612 h 4888785"/>
              <a:gd name="connsiteX5" fmla="*/ 2112135 w 2112135"/>
              <a:gd name="connsiteY5" fmla="*/ 470006 h 488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2135" h="4888785">
                <a:moveTo>
                  <a:pt x="0" y="4629882"/>
                </a:moveTo>
                <a:cubicBezTo>
                  <a:pt x="533400" y="4884239"/>
                  <a:pt x="1066800" y="5138597"/>
                  <a:pt x="1339403" y="4410941"/>
                </a:cubicBezTo>
                <a:cubicBezTo>
                  <a:pt x="1612006" y="3683285"/>
                  <a:pt x="1508975" y="931499"/>
                  <a:pt x="1635617" y="263944"/>
                </a:cubicBezTo>
                <a:cubicBezTo>
                  <a:pt x="1762259" y="-403611"/>
                  <a:pt x="2099256" y="405612"/>
                  <a:pt x="2099256" y="405612"/>
                </a:cubicBezTo>
                <a:lnTo>
                  <a:pt x="2099256" y="405612"/>
                </a:lnTo>
                <a:lnTo>
                  <a:pt x="2112135" y="470006"/>
                </a:lnTo>
              </a:path>
            </a:pathLst>
          </a:custGeom>
          <a:noFill/>
          <a:ln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913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12" y="52537"/>
            <a:ext cx="8686572" cy="6705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	# Function fact (n)</a:t>
            </a:r>
          </a:p>
          <a:p>
            <a:pPr marL="0" indent="0">
              <a:buNone/>
            </a:pPr>
            <a:r>
              <a:rPr lang="en-US" altLang="zh-CN" sz="1600" dirty="0"/>
              <a:t>	.text</a:t>
            </a:r>
          </a:p>
          <a:p>
            <a:pPr marL="0" indent="0">
              <a:buNone/>
            </a:pPr>
            <a:r>
              <a:rPr lang="en-US" altLang="zh-CN" sz="1600" dirty="0"/>
              <a:t>fact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	</a:t>
            </a:r>
            <a:r>
              <a:rPr lang="en-US" altLang="zh-CN" sz="1600" dirty="0" err="1" smtClean="0"/>
              <a:t>addi</a:t>
            </a:r>
            <a:r>
              <a:rPr lang="en-US" altLang="zh-CN" sz="1600" dirty="0"/>
              <a:t>	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, 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-12</a:t>
            </a:r>
            <a:r>
              <a:rPr lang="en-US" altLang="zh-CN" sz="1600" dirty="0"/>
              <a:t>			# Stack frame is </a:t>
            </a:r>
            <a:r>
              <a:rPr lang="en-US" altLang="zh-CN" sz="1600" dirty="0" smtClean="0"/>
              <a:t>12 </a:t>
            </a:r>
            <a:r>
              <a:rPr lang="en-US" altLang="zh-CN" sz="1600" dirty="0"/>
              <a:t>bytes </a:t>
            </a:r>
            <a:r>
              <a:rPr lang="en-US" altLang="zh-CN" sz="1600" dirty="0" smtClean="0"/>
              <a:t>long</a:t>
            </a:r>
          </a:p>
          <a:p>
            <a:pPr marL="0" indent="0">
              <a:buNone/>
            </a:pPr>
            <a:r>
              <a:rPr lang="pt-BR" altLang="zh-CN" sz="1600" dirty="0" smtClean="0"/>
              <a:t>	sw</a:t>
            </a:r>
            <a:r>
              <a:rPr lang="pt-BR" altLang="zh-CN" sz="1600" dirty="0"/>
              <a:t>	$a0, </a:t>
            </a:r>
            <a:r>
              <a:rPr lang="pt-BR" altLang="zh-CN" sz="1600" dirty="0" smtClean="0"/>
              <a:t>8($sp</a:t>
            </a:r>
            <a:r>
              <a:rPr lang="pt-BR" altLang="zh-CN" sz="1600" dirty="0"/>
              <a:t>)			# Save argument (n)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 	$</a:t>
            </a:r>
            <a:r>
              <a:rPr lang="en-US" altLang="zh-CN" sz="1600" dirty="0" err="1"/>
              <a:t>ra</a:t>
            </a:r>
            <a:r>
              <a:rPr lang="en-US" altLang="zh-CN" sz="1600" dirty="0"/>
              <a:t>, 4</a:t>
            </a:r>
            <a:r>
              <a:rPr lang="en-US" altLang="zh-CN" sz="1600" dirty="0" smtClean="0"/>
              <a:t>($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)			# Save return address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	$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0($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)			# Save frame pointer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addi</a:t>
            </a:r>
            <a:r>
              <a:rPr lang="en-US" altLang="zh-CN" sz="1600" dirty="0"/>
              <a:t>	$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, 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8</a:t>
            </a:r>
            <a:r>
              <a:rPr lang="en-US" altLang="zh-CN" sz="1600" dirty="0"/>
              <a:t>			# Set up frame pointer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slti</a:t>
            </a:r>
            <a:r>
              <a:rPr lang="en-US" altLang="zh-CN" sz="1600" dirty="0" smtClean="0"/>
              <a:t> 	$</a:t>
            </a:r>
            <a:r>
              <a:rPr lang="en-US" altLang="zh-CN" sz="1600" dirty="0"/>
              <a:t>t0, $a0, 1			</a:t>
            </a:r>
            <a:r>
              <a:rPr lang="en-US" altLang="zh-CN" sz="1600" dirty="0" smtClean="0"/>
              <a:t>	# </a:t>
            </a:r>
            <a:r>
              <a:rPr lang="en-US" altLang="zh-CN" sz="1600" dirty="0"/>
              <a:t>test for n &lt; 1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beq</a:t>
            </a:r>
            <a:r>
              <a:rPr lang="en-US" altLang="zh-CN" sz="1600" dirty="0"/>
              <a:t>	$t0, $zero, L1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addi</a:t>
            </a:r>
            <a:r>
              <a:rPr lang="en-US" altLang="zh-CN" sz="1600" dirty="0"/>
              <a:t>	$v0, $zero, 1			# if so, result is 1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lw</a:t>
            </a:r>
            <a:r>
              <a:rPr lang="en-US" altLang="zh-CN" sz="1600" dirty="0"/>
              <a:t> 	$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, 0($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)			# Restore $</a:t>
            </a:r>
            <a:r>
              <a:rPr lang="en-US" altLang="zh-CN" sz="1600" dirty="0" err="1"/>
              <a:t>fp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addi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	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, 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, 12			</a:t>
            </a:r>
            <a:r>
              <a:rPr lang="en-US" altLang="zh-CN" sz="1600" dirty="0" smtClean="0"/>
              <a:t># </a:t>
            </a:r>
            <a:r>
              <a:rPr lang="en-US" altLang="zh-CN" sz="1600" dirty="0"/>
              <a:t>Pop Stack and return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jr</a:t>
            </a:r>
            <a:r>
              <a:rPr lang="en-US" altLang="zh-CN" sz="1600" dirty="0"/>
              <a:t>	$</a:t>
            </a:r>
            <a:r>
              <a:rPr lang="en-US" altLang="zh-CN" sz="1600" dirty="0" err="1"/>
              <a:t>ra</a:t>
            </a:r>
            <a:r>
              <a:rPr lang="en-US" altLang="zh-CN" sz="1600" dirty="0"/>
              <a:t>				# Return to </a:t>
            </a:r>
            <a:r>
              <a:rPr lang="en-US" altLang="zh-CN" sz="1600" dirty="0" smtClean="0"/>
              <a:t>caller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it-IT" altLang="zh-CN" sz="1600" dirty="0"/>
              <a:t>L1:	addi </a:t>
            </a:r>
            <a:r>
              <a:rPr lang="it-IT" altLang="zh-CN" sz="1600" dirty="0" smtClean="0"/>
              <a:t>	$</a:t>
            </a:r>
            <a:r>
              <a:rPr lang="it-IT" altLang="zh-CN" sz="1600" dirty="0"/>
              <a:t>a0, $a0, -1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jal</a:t>
            </a:r>
            <a:r>
              <a:rPr lang="en-US" altLang="zh-CN" sz="1600" dirty="0"/>
              <a:t>  </a:t>
            </a:r>
            <a:r>
              <a:rPr lang="en-US" altLang="zh-CN" sz="1600" dirty="0" smtClean="0"/>
              <a:t>	fact</a:t>
            </a:r>
            <a:endParaRPr lang="en-US" altLang="zh-CN" sz="1600" dirty="0"/>
          </a:p>
          <a:p>
            <a:pPr marL="0" indent="0">
              <a:buNone/>
            </a:pPr>
            <a:r>
              <a:rPr lang="it-IT" altLang="zh-CN" sz="1600" dirty="0"/>
              <a:t>	lw	$a0, 8($sp)			# Restore $ra</a:t>
            </a:r>
          </a:p>
          <a:p>
            <a:pPr marL="0" indent="0">
              <a:buNone/>
            </a:pPr>
            <a:r>
              <a:rPr lang="it-IT" altLang="zh-CN" sz="1600" dirty="0"/>
              <a:t>	lw	$ra, 4($sp)			# Restore $ra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lw</a:t>
            </a:r>
            <a:r>
              <a:rPr lang="en-US" altLang="zh-CN" sz="1600" dirty="0"/>
              <a:t> 	$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, 0($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)			# Restore $</a:t>
            </a:r>
            <a:r>
              <a:rPr lang="en-US" altLang="zh-CN" sz="1600" dirty="0" err="1"/>
              <a:t>fp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addi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	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, $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, 12		 	# Pop Stack</a:t>
            </a:r>
          </a:p>
          <a:p>
            <a:pPr marL="0" indent="0">
              <a:buNone/>
            </a:pPr>
            <a:r>
              <a:rPr lang="pt-BR" altLang="zh-CN" sz="1600" dirty="0"/>
              <a:t>     </a:t>
            </a:r>
            <a:r>
              <a:rPr lang="pt-BR" altLang="zh-CN" sz="1600" dirty="0" smtClean="0"/>
              <a:t>	mul</a:t>
            </a:r>
            <a:r>
              <a:rPr lang="pt-BR" altLang="zh-CN" sz="1600" dirty="0"/>
              <a:t>	$v0, $v0, $a0			# Compute fact (n-1) * n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jr</a:t>
            </a:r>
            <a:r>
              <a:rPr lang="en-US" altLang="zh-CN" sz="1600" dirty="0"/>
              <a:t>	$</a:t>
            </a:r>
            <a:r>
              <a:rPr lang="en-US" altLang="zh-CN" sz="1600" dirty="0" err="1"/>
              <a:t>ra</a:t>
            </a:r>
            <a:r>
              <a:rPr lang="en-US" altLang="zh-CN" sz="1600" dirty="0"/>
              <a:t>				</a:t>
            </a:r>
            <a:r>
              <a:rPr lang="en-US" altLang="zh-CN" sz="1600" dirty="0" smtClean="0"/>
              <a:t># </a:t>
            </a:r>
            <a:r>
              <a:rPr lang="en-US" altLang="zh-CN" sz="1600" dirty="0"/>
              <a:t>Return to caller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11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88"/>
            <a:ext cx="8229600" cy="838184"/>
          </a:xfrm>
        </p:spPr>
        <p:txBody>
          <a:bodyPr/>
          <a:lstStyle/>
          <a:p>
            <a:r>
              <a:rPr lang="en-US" altLang="zh-CN" sz="3600" dirty="0" smtClean="0"/>
              <a:t>Stack in Recursive Procedure</a:t>
            </a:r>
            <a:endParaRPr lang="zh-CN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84" y="1063027"/>
            <a:ext cx="5633947" cy="5414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02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Reading and Printing an Integer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82688"/>
            <a:ext cx="8229600" cy="506888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################# Code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globl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		# main program entry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	$v0, 5	# Read integer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 $v0 = value read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endParaRPr lang="en-US" altLang="zh-CN" sz="20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move	$a0, $v0	# $a0 = value to print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	$v0, 1	# Print integer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20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endParaRPr lang="en-US" altLang="zh-CN" sz="20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	$v0, 10	# Exit program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20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7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Reading and Printing a String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276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################# Data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.data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str: .space  10	# array of 10 bytes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################# Code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.globl main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		# main program entry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la	$a0, str	# $a0 = address of str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	$a1, 10	# $a1 = max string length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	$v0, 8	# read string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syscall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	$v0, 4	# Print string str 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syscall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	$v0, 10	# Exit program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20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syscall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09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173" y="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Program 1: Sum of Three Integers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847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Sum of three integers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Objective: Computes the sum of three integers. 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    Input: Requests three numbers.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   Output: Outputs the sum.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################### Data segment 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.data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prompt:	.asciiz     "Please enter three numbers: \n"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sum_msg:	.asciiz     "The sum is: "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################### Code segment 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.globl main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la    $a0,prompt	# display prompt string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$v0,4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syscall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$v0,5	# read 1st integer into $t0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syscall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move  $t0,$v0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5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Sum of Three Integers – Slide 2 of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0704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$v0,5	# read 2nd integer into $t1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move  $t1,$v0</a:t>
            </a:r>
          </a:p>
          <a:p>
            <a:pPr defTabSz="93345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$v0,5	# read 3rd integer into $t2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move  $t2,$v0</a:t>
            </a:r>
          </a:p>
          <a:p>
            <a:pPr defTabSz="93345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addu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$t0,$t0,$t1	# accumulate the sum	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addu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$t0,$t0,$t2</a:t>
            </a:r>
          </a:p>
          <a:p>
            <a:pPr defTabSz="93345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la    $a0,sum_msg	# write sum message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$v0,4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move  $a0,$t0	# output sum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$v0,1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$v0,10	# exit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24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Program 2: Case Conversion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847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Objective: Convert lowercase letters to uppercase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    Input: Requests a character string from the user.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   Output: Prints the input string in uppercase.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################### Data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.data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name_prompt:	.asciiz	"Please type your name: "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out_msg:	.asciiz	"Your name in capitals is: "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in_name:	.space 31	# space for input string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################### Code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.globl main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la    $a0,name_prompt	# print prompt string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$v0,4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syscall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la    $a0,in_name	# read the input string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$a1,31	# at most 30 chars + 1 null char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$v0,8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zh-CN" sz="1600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syscall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4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6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Case Conversion – Slide 2 of 2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419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defTabSz="93345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la    $a0,out_msg      # write output message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$v0,4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la    $t0,in_name</a:t>
            </a:r>
          </a:p>
          <a:p>
            <a:pPr defTabSz="93345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loop:</a:t>
            </a:r>
          </a:p>
          <a:p>
            <a:pPr defTabSz="93345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lb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$t1,($t0)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beqz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$t1,exit_loop    # if NULL, we are done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blt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$t1,'a',no_change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bgt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$t1,'z',no_change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addiu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$t1,$t1,-32      # convert to uppercase: 'A'-'a'=-32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sb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$t1,($t0)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no_change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addiu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$t0,$t0,1        # increment pointer 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j     loop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exit_loop</a:t>
            </a: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la    $a0,in_name      # output converted string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$v0,4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li    $v0,10           # exit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syscall</a:t>
            </a: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4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blipFill rotWithShape="1">
          <a:blip xmlns:r="http://schemas.openxmlformats.org/officeDocument/2006/relationships" r:embed="rId1"/>
          <a:stretch>
            <a:fillRect l="-561" t="-1212" r="-1051" b="-3636"/>
          </a:stretch>
        </a:blipFill>
        <a:ln w="9525">
          <a:solidFill>
            <a:schemeClr val="tx1"/>
          </a:solidFill>
          <a:miter lim="800000"/>
          <a:headEnd/>
          <a:tailEnd/>
        </a:ln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38412</TotalTime>
  <Pages>0</Pages>
  <Words>2212</Words>
  <Characters>0</Characters>
  <Application>Microsoft Office PowerPoint</Application>
  <DocSecurity>0</DocSecurity>
  <PresentationFormat>On-screen Show (4:3)</PresentationFormat>
  <Lines>0</Lines>
  <Paragraphs>600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Gulim</vt:lpstr>
      <vt:lpstr>宋体</vt:lpstr>
      <vt:lpstr>SimHei</vt:lpstr>
      <vt:lpstr>Arial</vt:lpstr>
      <vt:lpstr>Calibri</vt:lpstr>
      <vt:lpstr>Courier New</vt:lpstr>
      <vt:lpstr>Lucida Console</vt:lpstr>
      <vt:lpstr>Times New Roman</vt:lpstr>
      <vt:lpstr>Wingdings</vt:lpstr>
      <vt:lpstr>默认设计模板</vt:lpstr>
      <vt:lpstr>System Calls</vt:lpstr>
      <vt:lpstr>Syscall Services</vt:lpstr>
      <vt:lpstr>Syscall Services – Cont’d</vt:lpstr>
      <vt:lpstr>Reading and Printing an Integer</vt:lpstr>
      <vt:lpstr>Reading and Printing a String</vt:lpstr>
      <vt:lpstr>Program 1: Sum of Three Integers</vt:lpstr>
      <vt:lpstr>Sum of Three Integers – Slide 2 of 2</vt:lpstr>
      <vt:lpstr>Program 2: Case Conversion</vt:lpstr>
      <vt:lpstr>Case Conversion – Slide 2 of 2</vt:lpstr>
      <vt:lpstr>Example of File I/O</vt:lpstr>
      <vt:lpstr>A.6 Procedures</vt:lpstr>
      <vt:lpstr>Instructions for Procedures</vt:lpstr>
      <vt:lpstr>Procedure Example</vt:lpstr>
      <vt:lpstr>Call / Return Sequence</vt:lpstr>
      <vt:lpstr>Details of JAL and JR</vt:lpstr>
      <vt:lpstr>Procedure Call Convention</vt:lpstr>
      <vt:lpstr>Memory Layout</vt:lpstr>
      <vt:lpstr>Stack Frames</vt:lpstr>
      <vt:lpstr>Stack Frame</vt:lpstr>
      <vt:lpstr>Procedure Calling Convention</vt:lpstr>
      <vt:lpstr>Procedure Calling Convention - 2</vt:lpstr>
      <vt:lpstr>Procedure Return Convention</vt:lpstr>
      <vt:lpstr>Leaf Procedure Example</vt:lpstr>
      <vt:lpstr>Leaf Procedure Example</vt:lpstr>
      <vt:lpstr>Leaf Procedure Example Cont’</vt:lpstr>
      <vt:lpstr>Non-Leaf Procedures</vt:lpstr>
      <vt:lpstr>Local Data on the Stack</vt:lpstr>
      <vt:lpstr>Recursive Procedure Call Example</vt:lpstr>
      <vt:lpstr>Non-Leaf Procedure Example</vt:lpstr>
      <vt:lpstr>PowerPoint Presentation</vt:lpstr>
      <vt:lpstr>PowerPoint Presentation</vt:lpstr>
      <vt:lpstr>PowerPoint Presentation</vt:lpstr>
      <vt:lpstr>Stack in Recursive Procedure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zhang</dc:creator>
  <cp:lastModifiedBy>zhang</cp:lastModifiedBy>
  <cp:revision>865</cp:revision>
  <cp:lastPrinted>1601-01-01T00:00:00Z</cp:lastPrinted>
  <dcterms:created xsi:type="dcterms:W3CDTF">1601-01-01T00:00:00Z</dcterms:created>
  <dcterms:modified xsi:type="dcterms:W3CDTF">2017-09-20T15:08:25Z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1033-8.1.0.3018</vt:lpwstr>
  </property>
  <property fmtid="{D5CDD505-2E9C-101B-9397-08002B2CF9AE}" pid="4" name="ArticulateGUID">
    <vt:lpwstr>766741B1-EEBA-4F4F-3F5A-723F3F3F5528</vt:lpwstr>
  </property>
  <property fmtid="{D5CDD505-2E9C-101B-9397-08002B2CF9AE}" pid="5" name="ArticulatePath">
    <vt:lpwstr>chapter 2 Instructions Language of the Computer</vt:lpwstr>
  </property>
</Properties>
</file>