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40"/>
  </p:notesMasterIdLst>
  <p:sldIdLst>
    <p:sldId id="333" r:id="rId3"/>
    <p:sldId id="334" r:id="rId4"/>
    <p:sldId id="337" r:id="rId5"/>
    <p:sldId id="344" r:id="rId6"/>
    <p:sldId id="345" r:id="rId7"/>
    <p:sldId id="346" r:id="rId8"/>
    <p:sldId id="348" r:id="rId9"/>
    <p:sldId id="347" r:id="rId10"/>
    <p:sldId id="329" r:id="rId11"/>
    <p:sldId id="330" r:id="rId12"/>
    <p:sldId id="332" r:id="rId13"/>
    <p:sldId id="349" r:id="rId14"/>
    <p:sldId id="350" r:id="rId15"/>
    <p:sldId id="352" r:id="rId16"/>
    <p:sldId id="358" r:id="rId17"/>
    <p:sldId id="359" r:id="rId18"/>
    <p:sldId id="361" r:id="rId19"/>
    <p:sldId id="360" r:id="rId20"/>
    <p:sldId id="354" r:id="rId21"/>
    <p:sldId id="356" r:id="rId22"/>
    <p:sldId id="357" r:id="rId23"/>
    <p:sldId id="351" r:id="rId24"/>
    <p:sldId id="362" r:id="rId25"/>
    <p:sldId id="363" r:id="rId26"/>
    <p:sldId id="364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6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3" autoAdjust="0"/>
    <p:restoredTop sz="88785" autoAdjust="0"/>
  </p:normalViewPr>
  <p:slideViewPr>
    <p:cSldViewPr>
      <p:cViewPr varScale="1">
        <p:scale>
          <a:sx n="66" d="100"/>
          <a:sy n="66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3990975"/>
            <a:ext cx="4651375" cy="3781425"/>
          </a:xfrm>
        </p:spPr>
        <p:txBody>
          <a:bodyPr/>
          <a:lstStyle/>
          <a:p>
            <a:r>
              <a:rPr lang="en-US" altLang="en-US" sz="800" smtClean="0">
                <a:latin typeface="Arial" panose="020B0604020202020204" pitchFamily="34" charset="0"/>
              </a:rPr>
              <a:t>a good equals method has some initial checks like checking for null, checking whether this == that, check instanceof, etc...  then it calls compareTo</a:t>
            </a:r>
          </a:p>
        </p:txBody>
      </p:sp>
    </p:spTree>
    <p:extLst>
      <p:ext uri="{BB962C8B-B14F-4D97-AF65-F5344CB8AC3E}">
        <p14:creationId xmlns="" xmlns:p14="http://schemas.microsoft.com/office/powerpoint/2010/main" val="378728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2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4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71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90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hpunit.de/" TargetMode="External"/><Relationship Id="rId2" Type="http://schemas.openxmlformats.org/officeDocument/2006/relationships/hyperlink" Target="http://www.nuni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clemma.org/" TargetMode="External"/><Relationship Id="rId2" Type="http://schemas.openxmlformats.org/officeDocument/2006/relationships/hyperlink" Target="http://works.dgic.co.jp/djun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software/clover/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Code </a:t>
            </a:r>
            <a:r>
              <a:rPr lang="en-US" sz="2400" b="1" dirty="0"/>
              <a:t>coverage</a:t>
            </a:r>
            <a:r>
              <a:rPr lang="en-US" sz="2400" dirty="0"/>
              <a:t> is a measure used to describe the degree to which the source code of a program is tested by a particular test suite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High </a:t>
            </a:r>
            <a:r>
              <a:rPr lang="en-US" sz="2400" dirty="0"/>
              <a:t>code coverage </a:t>
            </a:r>
            <a:r>
              <a:rPr lang="en-US" sz="2400" dirty="0" smtClean="0"/>
              <a:t>means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more thoroughly tested </a:t>
            </a:r>
            <a:endParaRPr lang="en-US" sz="2000" dirty="0" smtClean="0"/>
          </a:p>
          <a:p>
            <a:pPr lvl="1"/>
            <a:r>
              <a:rPr lang="en-US" sz="2000" dirty="0" smtClean="0"/>
              <a:t>has </a:t>
            </a:r>
            <a:r>
              <a:rPr lang="en-US" sz="2000" dirty="0"/>
              <a:t>a lower chance of containing software bugs</a:t>
            </a:r>
          </a:p>
        </p:txBody>
      </p:sp>
      <p:pic>
        <p:nvPicPr>
          <p:cNvPr id="5122" name="Picture 2" descr="http://bulk-sms.me/images/SMSInfo/network-cove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23093"/>
            <a:ext cx="2324100" cy="309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87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write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Unit tests are written by you, the </a:t>
            </a:r>
            <a:r>
              <a:rPr lang="en-US" sz="3200" dirty="0">
                <a:solidFill>
                  <a:srgbClr val="00B050"/>
                </a:solidFill>
              </a:rPr>
              <a:t>developer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concurrently</a:t>
            </a:r>
            <a:r>
              <a:rPr lang="en-US" sz="3200" dirty="0"/>
              <a:t> with implementation.</a:t>
            </a:r>
          </a:p>
        </p:txBody>
      </p:sp>
      <p:pic>
        <p:nvPicPr>
          <p:cNvPr id="2050" name="Picture 2" descr="http://samsuggalaxynote5.com/wp-content/uploads/2014/12/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333750" cy="1809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07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solidFill>
                  <a:srgbClr val="800000"/>
                </a:solidFill>
              </a:rPr>
              <a:t>Automatic:</a:t>
            </a:r>
            <a:r>
              <a:rPr lang="en-US" sz="2700" dirty="0" smtClean="0"/>
              <a:t> Run </a:t>
            </a:r>
            <a:r>
              <a:rPr lang="en-US" sz="2700" dirty="0"/>
              <a:t>completely by itself, without any human input. </a:t>
            </a:r>
            <a:endParaRPr lang="en-US" sz="2700" dirty="0">
              <a:solidFill>
                <a:srgbClr val="800000"/>
              </a:solidFill>
            </a:endParaRPr>
          </a:p>
          <a:p>
            <a:r>
              <a:rPr lang="en-US" sz="2700" dirty="0" smtClean="0">
                <a:solidFill>
                  <a:srgbClr val="800000"/>
                </a:solidFill>
              </a:rPr>
              <a:t>Atomic: </a:t>
            </a:r>
            <a:r>
              <a:rPr lang="en-US" sz="2700" dirty="0" smtClean="0"/>
              <a:t>Determine </a:t>
            </a:r>
            <a:r>
              <a:rPr lang="en-US" sz="2700" dirty="0"/>
              <a:t>by itself whether the function it is testing has passed or failed, without a human interpreting the results</a:t>
            </a:r>
          </a:p>
          <a:p>
            <a:r>
              <a:rPr lang="en-US" sz="2700" dirty="0" smtClean="0">
                <a:solidFill>
                  <a:srgbClr val="800000"/>
                </a:solidFill>
              </a:rPr>
              <a:t>Single responsibility: </a:t>
            </a:r>
            <a:r>
              <a:rPr lang="en-US" sz="2700" dirty="0" smtClean="0"/>
              <a:t>Test </a:t>
            </a:r>
            <a:r>
              <a:rPr lang="en-US" sz="2700" dirty="0"/>
              <a:t>exactly one feature</a:t>
            </a:r>
          </a:p>
          <a:p>
            <a:r>
              <a:rPr lang="en-US" sz="2700" dirty="0" smtClean="0">
                <a:solidFill>
                  <a:srgbClr val="800000"/>
                </a:solidFill>
              </a:rPr>
              <a:t>Independent:</a:t>
            </a:r>
            <a:r>
              <a:rPr lang="en-US" sz="2700" dirty="0" smtClean="0"/>
              <a:t> Run </a:t>
            </a:r>
            <a:r>
              <a:rPr lang="en-US" sz="2700" dirty="0"/>
              <a:t>in isolation, separate from any other test cases (even if they test the same functions)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Repeatable: </a:t>
            </a:r>
            <a:r>
              <a:rPr lang="en-US" sz="2800" dirty="0" smtClean="0"/>
              <a:t>Multiple invocations of the test should consistently return the same value.</a:t>
            </a:r>
            <a:endParaRPr lang="en-US" sz="2800" dirty="0">
              <a:solidFill>
                <a:srgbClr val="80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142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testing framework for the Java Programming Language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</a:t>
            </a:r>
            <a:r>
              <a:rPr lang="en-US" dirty="0" smtClean="0"/>
              <a:t>( </a:t>
            </a:r>
            <a:r>
              <a:rPr lang="en-US" dirty="0" smtClean="0">
                <a:hlinkClick r:id="rId2"/>
              </a:rPr>
              <a:t>http://Junit.org</a:t>
            </a:r>
            <a:r>
              <a:rPr lang="en-US" dirty="0" smtClean="0"/>
              <a:t> )  </a:t>
            </a:r>
          </a:p>
          <a:p>
            <a:r>
              <a:rPr lang="en-US" dirty="0" smtClean="0"/>
              <a:t> Framework for both writing and automated execution of unit tests</a:t>
            </a:r>
          </a:p>
          <a:p>
            <a:r>
              <a:rPr lang="en-US" dirty="0" smtClean="0"/>
              <a:t>Can be integrated with eclipse.</a:t>
            </a:r>
          </a:p>
          <a:p>
            <a:endParaRPr lang="en-US" dirty="0"/>
          </a:p>
        </p:txBody>
      </p:sp>
      <p:pic>
        <p:nvPicPr>
          <p:cNvPr id="6146" name="Picture 2" descr="J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53000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12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edu.siu.cs435;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-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030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and Eclipse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To add JUnit to an Eclipse project, click:</a:t>
            </a:r>
          </a:p>
          <a:p>
            <a:pPr lvl="1"/>
            <a:r>
              <a:rPr lang="en-US" altLang="en-US" b="1" dirty="0" smtClean="0">
                <a:solidFill>
                  <a:srgbClr val="404040"/>
                </a:solidFill>
              </a:rPr>
              <a:t>Project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b="1" dirty="0" smtClean="0">
                <a:solidFill>
                  <a:srgbClr val="404040"/>
                </a:solidFill>
              </a:rPr>
              <a:t>Properties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b="1" dirty="0" smtClean="0">
                <a:solidFill>
                  <a:srgbClr val="404040"/>
                </a:solidFill>
              </a:rPr>
              <a:t>Build Path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b="1" dirty="0" smtClean="0">
                <a:solidFill>
                  <a:srgbClr val="404040"/>
                </a:solidFill>
              </a:rPr>
              <a:t>Libraries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b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</a:br>
            <a:r>
              <a:rPr lang="en-US" altLang="en-US" b="1" dirty="0" smtClean="0">
                <a:solidFill>
                  <a:srgbClr val="404040"/>
                </a:solidFill>
              </a:rPr>
              <a:t>Add Library...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 smtClean="0">
                <a:solidFill>
                  <a:srgbClr val="404040"/>
                </a:solidFill>
                <a:sym typeface="Symbol" panose="05050102010706020507" pitchFamily="18" charset="2"/>
              </a:rPr>
              <a:t>JUnit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 smtClean="0">
                <a:solidFill>
                  <a:srgbClr val="404040"/>
                </a:solidFill>
                <a:sym typeface="Symbol" panose="05050102010706020507" pitchFamily="18" charset="2"/>
              </a:rPr>
              <a:t>JUnit 4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b="1" dirty="0" smtClean="0">
                <a:solidFill>
                  <a:srgbClr val="404040"/>
                </a:solidFill>
                <a:sym typeface="Symbol" panose="05050102010706020507" pitchFamily="18" charset="2"/>
              </a:rPr>
              <a:t>Finish</a:t>
            </a:r>
            <a:endParaRPr lang="en-US" altLang="en-US" b="1" dirty="0" smtClean="0">
              <a:solidFill>
                <a:srgbClr val="404040"/>
              </a:solidFill>
            </a:endParaRPr>
          </a:p>
          <a:p>
            <a:pPr lvl="1"/>
            <a:endParaRPr lang="en-US" altLang="en-US" sz="1800" i="1" dirty="0" smtClean="0">
              <a:solidFill>
                <a:schemeClr val="bg2"/>
              </a:solidFill>
            </a:endParaRPr>
          </a:p>
          <a:p>
            <a:pPr lvl="1"/>
            <a:endParaRPr lang="en-US" altLang="en-US" sz="1800" i="1" dirty="0" smtClean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</a:rPr>
              <a:t>To create a test case: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right-click a file and</a:t>
            </a:r>
            <a:br>
              <a:rPr lang="en-US" altLang="en-US" dirty="0" smtClean="0">
                <a:solidFill>
                  <a:srgbClr val="404040"/>
                </a:solidFill>
              </a:rPr>
            </a:br>
            <a:r>
              <a:rPr lang="en-US" altLang="en-US" dirty="0" smtClean="0">
                <a:solidFill>
                  <a:srgbClr val="404040"/>
                </a:solidFill>
              </a:rPr>
              <a:t>choose </a:t>
            </a:r>
            <a:r>
              <a:rPr lang="en-US" altLang="en-US" b="1" dirty="0" smtClean="0">
                <a:solidFill>
                  <a:srgbClr val="404040"/>
                </a:solidFill>
              </a:rPr>
              <a:t>New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solidFill>
                  <a:srgbClr val="404040"/>
                </a:solidFill>
              </a:rPr>
              <a:t> Test Case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or click </a:t>
            </a:r>
            <a:r>
              <a:rPr lang="en-US" altLang="en-US" b="1" dirty="0" smtClean="0">
                <a:solidFill>
                  <a:srgbClr val="404040"/>
                </a:solidFill>
              </a:rPr>
              <a:t>File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b="1" dirty="0" smtClean="0">
                <a:solidFill>
                  <a:srgbClr val="404040"/>
                </a:solidFill>
              </a:rPr>
              <a:t>New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404040"/>
                </a:solidFill>
              </a:rPr>
              <a:t/>
            </a:r>
            <a:br>
              <a:rPr lang="en-US" altLang="en-US" dirty="0" smtClean="0">
                <a:solidFill>
                  <a:srgbClr val="404040"/>
                </a:solidFill>
              </a:rPr>
            </a:br>
            <a:r>
              <a:rPr lang="en-US" altLang="en-US" dirty="0" smtClean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JUnit Test Case</a:t>
            </a:r>
          </a:p>
          <a:p>
            <a:pPr lvl="1"/>
            <a:endParaRPr lang="en-US" altLang="en-US" sz="1200" b="1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Eclipse can create stubs</a:t>
            </a:r>
            <a:br>
              <a:rPr lang="en-US" altLang="en-US" dirty="0" smtClean="0">
                <a:solidFill>
                  <a:srgbClr val="404040"/>
                </a:solidFill>
              </a:rPr>
            </a:br>
            <a:r>
              <a:rPr lang="en-US" altLang="en-US" dirty="0" smtClean="0">
                <a:solidFill>
                  <a:srgbClr val="404040"/>
                </a:solidFill>
              </a:rPr>
              <a:t>of method tests for you.</a:t>
            </a:r>
          </a:p>
          <a:p>
            <a:endParaRPr lang="en-US" altLang="en-US" dirty="0" smtClean="0">
              <a:solidFill>
                <a:srgbClr val="26262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81200"/>
            <a:ext cx="4038600" cy="44887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02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in 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4066512" cy="4769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371600"/>
            <a:ext cx="4124420" cy="4829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35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874328" cy="548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0" y="2514600"/>
            <a:ext cx="2895600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733800"/>
            <a:ext cx="2895600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24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6553200" cy="6288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50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28612"/>
            <a:ext cx="8743950" cy="6200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97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770428" cy="579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2362200"/>
            <a:ext cx="3048000" cy="2286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956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Method coverage</a:t>
            </a:r>
            <a:r>
              <a:rPr lang="en-US" dirty="0"/>
              <a:t>: Have all methods been called?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Decision/Branch </a:t>
            </a:r>
            <a:r>
              <a:rPr lang="en-US" dirty="0">
                <a:solidFill>
                  <a:srgbClr val="C00000"/>
                </a:solidFill>
              </a:rPr>
              <a:t>Coverage: </a:t>
            </a:r>
            <a:r>
              <a:rPr lang="en-US" dirty="0"/>
              <a:t>Have all decisions been executed in both the true and false paths?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Condition </a:t>
            </a:r>
            <a:r>
              <a:rPr lang="en-US" dirty="0">
                <a:solidFill>
                  <a:srgbClr val="C00000"/>
                </a:solidFill>
              </a:rPr>
              <a:t>Coverage: </a:t>
            </a:r>
            <a:r>
              <a:rPr lang="en-US" dirty="0"/>
              <a:t>Have all conditionals been executed in both the true and false paths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Statement coverage:</a:t>
            </a:r>
            <a:r>
              <a:rPr lang="en-US" dirty="0"/>
              <a:t> Have all statements in a method been executed?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75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assertion methods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680043"/>
            <a:ext cx="7924800" cy="1295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62626"/>
                </a:solidFill>
              </a:rPr>
              <a:t>Each method can also be passed a string to display if it fails: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e.g. 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b="1" dirty="0" smtClean="0">
                <a:solidFill>
                  <a:srgbClr val="404040"/>
                </a:solidFill>
              </a:rPr>
              <a:t>message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", </a:t>
            </a:r>
            <a:r>
              <a:rPr lang="en-US" altLang="en-US" b="1" dirty="0" smtClean="0">
                <a:solidFill>
                  <a:srgbClr val="404040"/>
                </a:solidFill>
              </a:rPr>
              <a:t>expected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solidFill>
                  <a:srgbClr val="404040"/>
                </a:solidFill>
              </a:rPr>
              <a:t>actual</a:t>
            </a:r>
            <a:r>
              <a:rPr lang="en-US" altLang="en-US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endParaRPr lang="en-US" altLang="en-US" dirty="0" smtClean="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522244" name="Group 4"/>
          <p:cNvGraphicFramePr>
            <a:graphicFrameLocks noGrp="1"/>
          </p:cNvGraphicFramePr>
          <p:nvPr/>
        </p:nvGraphicFramePr>
        <p:xfrm>
          <a:off x="185738" y="1357313"/>
          <a:ext cx="8763000" cy="2926080"/>
        </p:xfrm>
        <a:graphic>
          <a:graphicData uri="http://schemas.openxmlformats.org/drawingml/2006/table">
            <a:tbl>
              <a:tblPr/>
              <a:tblGrid>
                <a:gridCol w="4495800"/>
                <a:gridCol w="4267200"/>
              </a:tblGrid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boolean test is 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assertFalse(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boolean test is 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are not equal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assertSame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are not the same (by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assertNotSame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values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same (by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assertNull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given value is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assertNotNull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fails if the given value is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fail()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rgbClr val="9900CC"/>
                        </a:buClr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rgbClr val="796646"/>
                        </a:buClr>
                        <a:buFont typeface="Wingdings" panose="05000000000000000000" pitchFamily="2" charset="2"/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causes current test to immediately fail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364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following important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suites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runners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JUnit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1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Fixtures</a:t>
            </a:r>
            <a:r>
              <a:rPr lang="en-US" dirty="0"/>
              <a:t> is a fixed state of a set of objects used as a baseline for running tests. The purpose of a test fixture is to ensure that there is a well known and fixed environment in which tests are run so that results are repeatable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@Before</a:t>
            </a:r>
          </a:p>
          <a:p>
            <a:pPr lvl="1"/>
            <a:r>
              <a:rPr lang="en-US" dirty="0"/>
              <a:t>Performs this function before each test case</a:t>
            </a:r>
          </a:p>
          <a:p>
            <a:pPr lvl="1"/>
            <a:r>
              <a:rPr lang="en-US" dirty="0"/>
              <a:t>Since each of the tests are independent, each test will receive </a:t>
            </a:r>
            <a:r>
              <a:rPr lang="en-US" i="1" dirty="0"/>
              <a:t>its own instance of whatever is created in the @Before methods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@Test</a:t>
            </a:r>
          </a:p>
          <a:p>
            <a:pPr lvl="1"/>
            <a:r>
              <a:rPr lang="en-US" dirty="0"/>
              <a:t>Indicates individual test cases</a:t>
            </a:r>
          </a:p>
          <a:p>
            <a:pPr lvl="1"/>
            <a:r>
              <a:rPr lang="en-US" dirty="0"/>
              <a:t>Must be present to tell JUnit which methods are tests and which are helpers</a:t>
            </a:r>
          </a:p>
          <a:p>
            <a:pPr lvl="1"/>
            <a:endParaRPr lang="en-US" dirty="0"/>
          </a:p>
          <a:p>
            <a:r>
              <a:rPr lang="en-US" dirty="0"/>
              <a:t>@After</a:t>
            </a:r>
          </a:p>
          <a:p>
            <a:pPr lvl="1"/>
            <a:r>
              <a:rPr lang="en-US" dirty="0"/>
              <a:t>The teardown after each test case</a:t>
            </a:r>
          </a:p>
          <a:p>
            <a:pPr lvl="1"/>
            <a:r>
              <a:rPr lang="en-US" dirty="0"/>
              <a:t>Usually need to worry about this only if you have created external resources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8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76200"/>
            <a:ext cx="8763000" cy="6656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62400" y="1524000"/>
            <a:ext cx="3048000" cy="9144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5963" y="5638800"/>
            <a:ext cx="3048000" cy="9144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67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1298121"/>
          </a:xfrm>
        </p:spPr>
        <p:txBody>
          <a:bodyPr/>
          <a:lstStyle/>
          <a:p>
            <a:r>
              <a:rPr lang="en-US" b="1" dirty="0"/>
              <a:t>Test suite</a:t>
            </a:r>
            <a:r>
              <a:rPr lang="en-US" dirty="0"/>
              <a:t> means bundle a few unit test cases and run it together. In JUnit, both @</a:t>
            </a:r>
            <a:r>
              <a:rPr lang="en-US" dirty="0" err="1"/>
              <a:t>RunWith</a:t>
            </a:r>
            <a:r>
              <a:rPr lang="en-US" dirty="0"/>
              <a:t> and @Suite annotation are used to run the suite test.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95600"/>
            <a:ext cx="8636000" cy="327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07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1221921"/>
          </a:xfrm>
        </p:spPr>
        <p:txBody>
          <a:bodyPr/>
          <a:lstStyle/>
          <a:p>
            <a:r>
              <a:rPr lang="en-US" b="1" dirty="0"/>
              <a:t>Test runner</a:t>
            </a:r>
            <a:r>
              <a:rPr lang="en-US" dirty="0"/>
              <a:t> is used for executing the 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802356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17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JUnit exercise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262626"/>
                </a:solidFill>
              </a:rPr>
              <a:t>Given a </a:t>
            </a:r>
            <a:r>
              <a:rPr lang="en-US" altLang="en-US" smtClean="0">
                <a:solidFill>
                  <a:srgbClr val="262626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262626"/>
                </a:solidFill>
              </a:rPr>
              <a:t> class with the following methods: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Date(int year, int month, int day)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Date()                   </a:t>
            </a:r>
            <a:r>
              <a:rPr lang="en-US" alt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// today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int getDay(), getMonth(), getYear()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void addDays(int days)   </a:t>
            </a:r>
            <a:r>
              <a:rPr lang="en-US" alt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// advances by </a:t>
            </a:r>
            <a:r>
              <a:rPr lang="en-US" altLang="en-US" sz="20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days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int daysInMonth()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String dayOfWeek()       </a:t>
            </a:r>
            <a:r>
              <a:rPr lang="en-US" alt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// e.g. "Sunday"</a:t>
            </a:r>
            <a:endParaRPr lang="en-US" altLang="en-US" sz="20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boolean equals(Object o)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boolean isLeapYear()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void nextDay()           </a:t>
            </a:r>
            <a:r>
              <a:rPr lang="en-US" alt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// advances by 1 day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public String toString()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262626"/>
                </a:solidFill>
              </a:rPr>
              <a:t>Come up with unit tests to check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no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mtClean="0">
                <a:solidFill>
                  <a:srgbClr val="404040"/>
                </a:solidFill>
              </a:rPr>
              <a:t> object can ever get into an invalid state.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That the </a:t>
            </a:r>
            <a:r>
              <a:rPr lang="en-US" altLang="en-US" smtClean="0">
                <a:solidFill>
                  <a:srgbClr val="404040"/>
                </a:solidFill>
                <a:latin typeface="Courier New" panose="02070309020205020404" pitchFamily="49" charset="0"/>
              </a:rPr>
              <a:t>addDays</a:t>
            </a:r>
            <a:r>
              <a:rPr lang="en-US" altLang="en-US" smtClean="0">
                <a:solidFill>
                  <a:srgbClr val="404040"/>
                </a:solidFill>
              </a:rPr>
              <a:t> method works properly.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It should be efficient enough to add 1,000,000 days in a call.</a:t>
            </a:r>
          </a:p>
        </p:txBody>
      </p:sp>
    </p:spTree>
    <p:extLst>
      <p:ext uri="{BB962C8B-B14F-4D97-AF65-F5344CB8AC3E}">
        <p14:creationId xmlns="" xmlns:p14="http://schemas.microsoft.com/office/powerpoint/2010/main" val="335973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assertEquals(d.getYear(), 2050);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assertEquals(d.getMonth(), 2);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assertEquals(d.getDay(),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assertEquals(d.getYear(), 2050);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assertEquals(d.getMonth(), 3);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assertEquals(d.getDay(),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588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Well-structured assertions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2050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d.getYear());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expected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d.getMonth());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value should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19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d.getDay());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be at LEFT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"year after +14 days"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2050, d.getYear());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"month after +14 days"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3, d.getMonth());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"day after +14 days"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1, d.getDay());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test cases should usually have messages explaining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what is being checked, for better failure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8992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5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5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5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5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Expected answer objects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expected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d);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use an expected answer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                 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object to minimize tests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 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(Date must have toString</a:t>
            </a: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               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 and equals methods)</a:t>
            </a: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test2()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"date after +14 days"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expected, d);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478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05761"/>
            <a:ext cx="6248401" cy="48616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&amp;&amp; b == c)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"Equilateral";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|| b == c || c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"Isosceles";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"Scalene";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success()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(“Got it!”);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436580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(2,2,2);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515977"/>
            <a:ext cx="3505200" cy="134673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63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test cases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addDays_withinSameMonth_1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+4 days", expected,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give test case methods </a:t>
            </a:r>
            <a:r>
              <a:rPr lang="en-US" altLang="en-US" sz="1800" b="1" i="1" smtClean="0">
                <a:solidFill>
                  <a:srgbClr val="008000"/>
                </a:solidFill>
                <a:latin typeface="Courier New" panose="02070309020205020404" pitchFamily="49" charset="0"/>
              </a:rPr>
              <a:t>really long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descriptive names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addDays_wrapToNextMonth_2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+14 days", expected, </a:t>
            </a:r>
            <a:r>
              <a:rPr lang="en-US" altLang="en-US" sz="1800" b="1" smtClean="0">
                <a:solidFill>
                  <a:srgbClr val="262626"/>
                </a:solidFill>
                <a:latin typeface="Courier New" panose="02070309020205020404" pitchFamily="49" charset="0"/>
              </a:rPr>
              <a:t>actual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give descriptive names to expected/actual values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27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What's wrong with this?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actual.addDays(1);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"should have gotten " + expected + "\n" +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" but instead got " + actual\n",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expected, actual);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911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Good assertion messages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actual.addDays(1);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"adding one day to 2050/2/15"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    expected, actual);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JUnit will already show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the expected and actual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values in its output;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don't need to repeat them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 the assertion message</a:t>
            </a:r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425767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3962400" y="4572000"/>
            <a:ext cx="25908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7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Tests with a timeout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4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(timeout = 5000)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The above method will be considered a failure if it doesn't finish running within 5000 ms</a:t>
            </a:r>
          </a:p>
          <a:p>
            <a:pPr lvl="1"/>
            <a:endParaRPr lang="en-US" altLang="en-US" sz="2600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= 2000;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  <a:b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</a:br>
            <a:endParaRPr lang="en-US" altLang="en-US" sz="24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@Test(timeout =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Times out / fails after 2000 ms</a:t>
            </a:r>
          </a:p>
        </p:txBody>
      </p:sp>
    </p:spTree>
    <p:extLst>
      <p:ext uri="{BB962C8B-B14F-4D97-AF65-F5344CB8AC3E}">
        <p14:creationId xmlns="" xmlns:p14="http://schemas.microsoft.com/office/powerpoint/2010/main" val="1632903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Pervasive timeouts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addDays_withinSameMonth_1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+4 days", expected, d);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  <a:endParaRPr lang="en-US" altLang="en-US" sz="180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addDays_wrapToNextMonth_2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+14 days", expected, d);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almost every test should have a timeout so it can't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lead to an infinite loop; good to set a default, too</a:t>
            </a:r>
            <a:endParaRPr lang="en-US" altLang="en-US" sz="1800" smtClean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DEFAULT_TIMEOUT</a:t>
            </a: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 = 2000;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120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for exceptions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sz="2000" b="1" smtClean="0">
                <a:solidFill>
                  <a:srgbClr val="003399"/>
                </a:solidFill>
              </a:rPr>
              <a:t>ExceptionType</a:t>
            </a:r>
            <a:r>
              <a:rPr lang="en-US" altLang="en-US" sz="20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.class)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public void </a:t>
            </a:r>
            <a:r>
              <a:rPr lang="en-US" altLang="en-US" sz="2000" b="1" smtClean="0">
                <a:solidFill>
                  <a:srgbClr val="404040"/>
                </a:solidFill>
              </a:rPr>
              <a:t>name</a:t>
            </a: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    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Will pass if it </a:t>
            </a:r>
            <a:r>
              <a:rPr lang="en-US" altLang="en-US" i="1" smtClean="0">
                <a:solidFill>
                  <a:srgbClr val="404040"/>
                </a:solidFill>
              </a:rPr>
              <a:t>does </a:t>
            </a:r>
            <a:r>
              <a:rPr lang="en-US" altLang="en-US" smtClean="0">
                <a:solidFill>
                  <a:srgbClr val="404040"/>
                </a:solidFill>
              </a:rPr>
              <a:t>throw the given exception.</a:t>
            </a:r>
            <a:endParaRPr lang="en-US" altLang="en-US" sz="800" smtClean="0">
              <a:solidFill>
                <a:srgbClr val="404040"/>
              </a:solidFill>
            </a:endParaRPr>
          </a:p>
          <a:p>
            <a:pPr lvl="2"/>
            <a:r>
              <a:rPr lang="en-US" altLang="en-US" smtClean="0"/>
              <a:t>If the exception is </a:t>
            </a:r>
            <a:r>
              <a:rPr lang="en-US" altLang="en-US" i="1" smtClean="0"/>
              <a:t>not </a:t>
            </a:r>
            <a:r>
              <a:rPr lang="en-US" altLang="en-US" smtClean="0"/>
              <a:t>thrown, the test fails.</a:t>
            </a:r>
          </a:p>
          <a:p>
            <a:pPr lvl="2"/>
            <a:r>
              <a:rPr lang="en-US" altLang="en-US" smtClean="0"/>
              <a:t>Use this to test for expected errors.</a:t>
            </a:r>
          </a:p>
          <a:p>
            <a:pPr lvl="2"/>
            <a:endParaRPr lang="en-US" altLang="en-US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0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(expected = </a:t>
            </a:r>
            <a:r>
              <a:rPr lang="en-US" altLang="en-US" sz="18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ArrayIndexOutOfBoundsException.class</a:t>
            </a:r>
            <a:r>
              <a:rPr lang="en-US" altLang="en-US" sz="20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public void testBadIndex()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    ArrayIntList list = new ArrayIntList();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    list.get(4);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should fail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404040"/>
                </a:solidFill>
                <a:latin typeface="Courier New" panose="02070309020205020404" pitchFamily="49" charset="0"/>
              </a:rPr>
              <a:t>  }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17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and teardown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@Before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@After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methods to run before/after each test case method is called</a:t>
            </a:r>
          </a:p>
          <a:p>
            <a:pPr lvl="1">
              <a:lnSpc>
                <a:spcPct val="80000"/>
              </a:lnSpc>
            </a:pPr>
            <a:endParaRPr lang="en-US" altLang="en-US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@BeforeClass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@AfterClass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en-US" sz="2400" b="1" smtClean="0">
                <a:solidFill>
                  <a:srgbClr val="404040"/>
                </a:solidFill>
              </a:rPr>
              <a:t>name</a:t>
            </a:r>
            <a:r>
              <a:rPr lang="en-US" altLang="en-US" sz="2400" smtClean="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mtClean="0">
                <a:solidFill>
                  <a:srgbClr val="404040"/>
                </a:solidFill>
              </a:rPr>
              <a:t>methods to run once before/after the entire test class runs</a:t>
            </a:r>
            <a:endParaRPr lang="en-US" altLang="en-US" sz="270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9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http://www.nunit.org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.NET languages</a:t>
            </a:r>
          </a:p>
          <a:p>
            <a:pPr lvl="1"/>
            <a:endParaRPr lang="en-US" dirty="0"/>
          </a:p>
          <a:p>
            <a:r>
              <a:rPr lang="en-US" dirty="0"/>
              <a:t>PHP Unit (</a:t>
            </a:r>
            <a:r>
              <a:rPr lang="en-US" dirty="0">
                <a:hlinkClick r:id="rId3"/>
              </a:rPr>
              <a:t>https://phpunit.de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4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05761"/>
            <a:ext cx="6248401" cy="48616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&amp;&amp; b == c)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"Equilateral";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|| b == c || c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"Isosceles";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"Scalene";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success()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(“Got it!”);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352800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(2,2,3);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(1,2,2);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(2,1,2);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8022" y="2743200"/>
            <a:ext cx="1212378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06576" y="2764971"/>
            <a:ext cx="1212378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60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05761"/>
            <a:ext cx="6248401" cy="48616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&amp;&amp; b == c)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"Equilateral";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|| b == c || c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"Isosceles";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"Scalene";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success()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(“Got it!”);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2766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(2,2,3);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(1,2,2);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(2,1,2);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(2,3,4);    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733800"/>
            <a:ext cx="2514600" cy="3048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0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05761"/>
            <a:ext cx="6248401" cy="48616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&amp;&amp; b == c)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"Equilateral";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 || b == c || c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"Isosceles";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"Scalene";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success()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(“Got it!”);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2766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testCoverage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(2,2,3);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(2,2,2);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(1,2,2);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(2,1,2);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getTriangle</a:t>
            </a:r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(2,3,4);    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measure of how complete your test cases are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coverage does not guarantee code correctness!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identify paths through the code that </a:t>
            </a:r>
            <a:r>
              <a:rPr lang="en-US" dirty="0" smtClean="0"/>
              <a:t>you may </a:t>
            </a:r>
            <a:r>
              <a:rPr lang="en-US" dirty="0"/>
              <a:t>have </a:t>
            </a:r>
            <a:r>
              <a:rPr lang="en-US" dirty="0" smtClean="0"/>
              <a:t>missed</a:t>
            </a:r>
          </a:p>
          <a:p>
            <a:pPr lvl="1"/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/>
              <a:t>The assumption that you are done testing if you have high coverage is incorrect </a:t>
            </a:r>
            <a:endParaRPr lang="en-US" dirty="0" smtClean="0"/>
          </a:p>
          <a:p>
            <a:pPr lvl="1"/>
            <a:r>
              <a:rPr lang="en-US" dirty="0" smtClean="0"/>
              <a:t>Coverage </a:t>
            </a:r>
            <a:r>
              <a:rPr lang="en-US" dirty="0"/>
              <a:t>tools only tell you if you’ve covered what’s there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may be requirements that you have missed! </a:t>
            </a:r>
            <a:endParaRPr lang="en-US" dirty="0" smtClean="0"/>
          </a:p>
          <a:p>
            <a:pPr lvl="1"/>
            <a:r>
              <a:rPr lang="en-US" dirty="0" smtClean="0"/>
              <a:t>Don’t </a:t>
            </a:r>
            <a:r>
              <a:rPr lang="en-US" dirty="0"/>
              <a:t>write test cases ONLY to make your coverage tool </a:t>
            </a:r>
            <a:r>
              <a:rPr lang="en-US" dirty="0" smtClean="0"/>
              <a:t>happy</a:t>
            </a:r>
          </a:p>
          <a:p>
            <a:pPr lvl="1"/>
            <a:r>
              <a:rPr lang="en-US" dirty="0" smtClean="0"/>
              <a:t>Inspect </a:t>
            </a:r>
            <a:r>
              <a:rPr lang="en-US" dirty="0"/>
              <a:t>surrounding code for other potential errors, perhaps requirements you’ve </a:t>
            </a:r>
            <a:r>
              <a:rPr lang="en-US" dirty="0" smtClean="0"/>
              <a:t>missed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19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5429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djUnit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http://works.dgic.co.jp/djunit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Eclipse </a:t>
            </a:r>
            <a:r>
              <a:rPr lang="en-US" dirty="0"/>
              <a:t>plug‐in </a:t>
            </a:r>
            <a:endParaRPr lang="en-US" dirty="0" smtClean="0"/>
          </a:p>
          <a:p>
            <a:pPr lvl="1"/>
            <a:r>
              <a:rPr lang="en-US" dirty="0" smtClean="0"/>
              <a:t>Measures </a:t>
            </a:r>
          </a:p>
          <a:p>
            <a:pPr lvl="2"/>
            <a:r>
              <a:rPr lang="en-US" dirty="0" smtClean="0"/>
              <a:t>Statement </a:t>
            </a:r>
            <a:r>
              <a:rPr lang="en-US" dirty="0"/>
              <a:t>Coverage </a:t>
            </a:r>
            <a:endParaRPr lang="en-US" dirty="0" smtClean="0"/>
          </a:p>
          <a:p>
            <a:pPr lvl="2"/>
            <a:r>
              <a:rPr lang="en-US" dirty="0" smtClean="0"/>
              <a:t>Branch Coverage</a:t>
            </a:r>
          </a:p>
          <a:p>
            <a:r>
              <a:rPr lang="en-US" dirty="0" err="1"/>
              <a:t>EclEmma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http://eclemma.org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Eclipse </a:t>
            </a:r>
            <a:r>
              <a:rPr lang="en-US" dirty="0"/>
              <a:t>plug‐in </a:t>
            </a:r>
            <a:endParaRPr lang="en-US" dirty="0" smtClean="0"/>
          </a:p>
          <a:p>
            <a:pPr lvl="1"/>
            <a:r>
              <a:rPr lang="en-US" dirty="0" smtClean="0"/>
              <a:t>Measures </a:t>
            </a:r>
            <a:r>
              <a:rPr lang="en-US" dirty="0"/>
              <a:t>(at the bytecode level) </a:t>
            </a:r>
            <a:endParaRPr lang="en-US" dirty="0" smtClean="0"/>
          </a:p>
          <a:p>
            <a:pPr lvl="2"/>
            <a:r>
              <a:rPr lang="en-US" dirty="0" smtClean="0"/>
              <a:t>Instruction </a:t>
            </a:r>
            <a:r>
              <a:rPr lang="en-US" dirty="0"/>
              <a:t>Coverage </a:t>
            </a:r>
            <a:endParaRPr lang="en-US" dirty="0" smtClean="0"/>
          </a:p>
          <a:p>
            <a:pPr lvl="2"/>
            <a:r>
              <a:rPr lang="en-US" dirty="0" smtClean="0"/>
              <a:t>Block </a:t>
            </a:r>
            <a:r>
              <a:rPr lang="en-US" dirty="0"/>
              <a:t>Coverage – roughly corresponds to condition coverage </a:t>
            </a:r>
            <a:endParaRPr lang="en-US" dirty="0" smtClean="0"/>
          </a:p>
          <a:p>
            <a:pPr lvl="2"/>
            <a:r>
              <a:rPr lang="en-US" dirty="0" smtClean="0"/>
              <a:t>Line </a:t>
            </a:r>
            <a:r>
              <a:rPr lang="en-US" dirty="0"/>
              <a:t>Coverage </a:t>
            </a:r>
            <a:endParaRPr lang="en-US" dirty="0" smtClean="0"/>
          </a:p>
          <a:p>
            <a:pPr lvl="2"/>
            <a:r>
              <a:rPr lang="en-US" dirty="0" smtClean="0"/>
              <a:t>Method </a:t>
            </a:r>
            <a:r>
              <a:rPr lang="en-US" dirty="0"/>
              <a:t>Coverage </a:t>
            </a:r>
            <a:endParaRPr lang="en-US" dirty="0" smtClean="0"/>
          </a:p>
          <a:p>
            <a:pPr lvl="2"/>
            <a:r>
              <a:rPr lang="en-US" dirty="0" smtClean="0"/>
              <a:t>Type Coverage</a:t>
            </a:r>
          </a:p>
          <a:p>
            <a:r>
              <a:rPr lang="en-US" dirty="0"/>
              <a:t>Clover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www.atlassian.com/software/clover/overview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Commercial tool</a:t>
            </a:r>
          </a:p>
          <a:p>
            <a:pPr lvl="2"/>
            <a:r>
              <a:rPr lang="en-US" dirty="0" smtClean="0"/>
              <a:t>Method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Decision coverage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35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Unit tests are </a:t>
            </a:r>
            <a:r>
              <a:rPr lang="en-US" sz="3200" dirty="0" err="1">
                <a:solidFill>
                  <a:srgbClr val="FF0000"/>
                </a:solidFill>
              </a:rPr>
              <a:t>whitebox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tests written </a:t>
            </a:r>
            <a:r>
              <a:rPr lang="en-US" sz="3200" dirty="0" smtClean="0"/>
              <a:t>by </a:t>
            </a:r>
            <a:r>
              <a:rPr lang="en-US" sz="3200" dirty="0" smtClean="0">
                <a:solidFill>
                  <a:srgbClr val="00B050"/>
                </a:solidFill>
              </a:rPr>
              <a:t>developers</a:t>
            </a:r>
            <a:r>
              <a:rPr lang="en-US" sz="3200" dirty="0"/>
              <a:t>, and designed to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verify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small units </a:t>
            </a:r>
            <a:r>
              <a:rPr lang="en-US" sz="3200" dirty="0"/>
              <a:t>of program functionality.</a:t>
            </a:r>
          </a:p>
        </p:txBody>
      </p:sp>
      <p:pic>
        <p:nvPicPr>
          <p:cNvPr id="4" name="Picture 2" descr="http://www.welovebug.com/wp-content/uploads/2013/11/13UnitTes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000" t="23333" r="-1" b="19999"/>
          <a:stretch/>
        </p:blipFill>
        <p:spPr bwMode="auto">
          <a:xfrm>
            <a:off x="4800600" y="3707607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14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8697</TotalTime>
  <Words>1896</Words>
  <Application>Microsoft Office PowerPoint</Application>
  <PresentationFormat>On-screen Show (4:3)</PresentationFormat>
  <Paragraphs>437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Lecture2-Lifecycle</vt:lpstr>
      <vt:lpstr>HDOfficeLightV0</vt:lpstr>
      <vt:lpstr>Code Coverage</vt:lpstr>
      <vt:lpstr>Coverage criteria</vt:lpstr>
      <vt:lpstr>Method Coverage</vt:lpstr>
      <vt:lpstr>Condition Coverage</vt:lpstr>
      <vt:lpstr>Branch Coverage</vt:lpstr>
      <vt:lpstr>Statement Coverage</vt:lpstr>
      <vt:lpstr>Benefits and Limitations</vt:lpstr>
      <vt:lpstr>Code Coverage tools</vt:lpstr>
      <vt:lpstr>What is Unit testing?</vt:lpstr>
      <vt:lpstr>When to write unit tests?</vt:lpstr>
      <vt:lpstr>Good Unit Testing</vt:lpstr>
      <vt:lpstr>JUnit</vt:lpstr>
      <vt:lpstr>JUnit in Action</vt:lpstr>
      <vt:lpstr>JUnit and Eclipse</vt:lpstr>
      <vt:lpstr>Junit in Eclipse</vt:lpstr>
      <vt:lpstr>Slide 16</vt:lpstr>
      <vt:lpstr>Slide 17</vt:lpstr>
      <vt:lpstr>Slide 18</vt:lpstr>
      <vt:lpstr>Slide 19</vt:lpstr>
      <vt:lpstr>JUnit assertion methods</vt:lpstr>
      <vt:lpstr>Junit Framework</vt:lpstr>
      <vt:lpstr>Fixtures</vt:lpstr>
      <vt:lpstr>Slide 23</vt:lpstr>
      <vt:lpstr>Test Suite</vt:lpstr>
      <vt:lpstr>Test Runner</vt:lpstr>
      <vt:lpstr>JUnit exercise</vt:lpstr>
      <vt:lpstr>What's wrong with this?</vt:lpstr>
      <vt:lpstr>Well-structured assertions</vt:lpstr>
      <vt:lpstr>Expected answer objects</vt:lpstr>
      <vt:lpstr>Naming test cases</vt:lpstr>
      <vt:lpstr>What's wrong with this?</vt:lpstr>
      <vt:lpstr>Good assertion messages</vt:lpstr>
      <vt:lpstr>Tests with a timeout</vt:lpstr>
      <vt:lpstr>Pervasive timeouts</vt:lpstr>
      <vt:lpstr>Testing for exceptions</vt:lpstr>
      <vt:lpstr>Setup and teardown</vt:lpstr>
      <vt:lpstr>Other Unit Testing Frameworks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 Marty Stepp</dc:creator>
  <cp:keywords/>
  <dc:description>Amiangshu Bosu, SIU Carbondale</dc:description>
  <cp:lastModifiedBy>Anindya Iqbal</cp:lastModifiedBy>
  <cp:revision>1057</cp:revision>
  <dcterms:created xsi:type="dcterms:W3CDTF">2008-06-28T20:57:21Z</dcterms:created>
  <dcterms:modified xsi:type="dcterms:W3CDTF">2016-11-11T18:07:46Z</dcterms:modified>
</cp:coreProperties>
</file>