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0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4/4/2024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4/4/2024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072640"/>
            <a:ext cx="7772400" cy="1143000"/>
          </a:xfrm>
        </p:spPr>
        <p:txBody>
          <a:bodyPr/>
          <a:lstStyle/>
          <a:p>
            <a:r>
              <a:rPr lang="en-US" sz="3600" dirty="0" smtClean="0"/>
              <a:t>CAPSTONE PROJECT</a:t>
            </a:r>
            <a:br>
              <a:rPr lang="en-US" sz="3600" dirty="0" smtClean="0"/>
            </a:br>
            <a:r>
              <a:rPr lang="en-US" sz="3600" dirty="0"/>
              <a:t/>
            </a:r>
            <a:br>
              <a:rPr lang="en-US" sz="3600" dirty="0"/>
            </a:br>
            <a:r>
              <a:rPr lang="en-US" sz="3600" dirty="0" smtClean="0"/>
              <a:t/>
            </a:r>
            <a:br>
              <a:rPr lang="en-US" sz="3600" dirty="0" smtClean="0"/>
            </a:br>
            <a:r>
              <a:rPr lang="en-US" sz="3200" dirty="0" smtClean="0"/>
              <a:t>KEYLOGGERS AND SECURITY</a:t>
            </a:r>
            <a:endParaRPr lang="en-US" sz="3200" dirty="0"/>
          </a:p>
        </p:txBody>
      </p:sp>
      <p:sp>
        <p:nvSpPr>
          <p:cNvPr id="3" name="Text Placeholder 2"/>
          <p:cNvSpPr>
            <a:spLocks noGrp="1"/>
          </p:cNvSpPr>
          <p:nvPr>
            <p:ph type="body" idx="1"/>
          </p:nvPr>
        </p:nvSpPr>
        <p:spPr>
          <a:xfrm>
            <a:off x="685800" y="4724400"/>
            <a:ext cx="7772400" cy="1131887"/>
          </a:xfrm>
        </p:spPr>
        <p:txBody>
          <a:bodyPr>
            <a:noAutofit/>
          </a:bodyPr>
          <a:lstStyle/>
          <a:p>
            <a:r>
              <a:rPr lang="en-US" b="1" dirty="0" smtClean="0">
                <a:solidFill>
                  <a:schemeClr val="tx1"/>
                </a:solidFill>
              </a:rPr>
              <a:t>SUBANU R S</a:t>
            </a:r>
          </a:p>
          <a:p>
            <a:r>
              <a:rPr lang="en-US" b="1" dirty="0" smtClean="0">
                <a:solidFill>
                  <a:schemeClr val="tx1"/>
                </a:solidFill>
              </a:rPr>
              <a:t>ANJALAI AMMAL MAHALINGAM ENGINEERING COLLEGE</a:t>
            </a:r>
          </a:p>
          <a:p>
            <a:r>
              <a:rPr lang="en-US" b="1" dirty="0" smtClean="0">
                <a:solidFill>
                  <a:schemeClr val="tx1"/>
                </a:solidFill>
              </a:rPr>
              <a:t>DEPARTMENT OF INFORMATION TECHNOLOGY</a:t>
            </a:r>
            <a:endParaRPr lang="en-US" b="1" dirty="0">
              <a:solidFill>
                <a:schemeClr val="tx1"/>
              </a:solidFill>
            </a:endParaRPr>
          </a:p>
        </p:txBody>
      </p:sp>
      <p:sp>
        <p:nvSpPr>
          <p:cNvPr id="4" name="Date Placeholder 3"/>
          <p:cNvSpPr>
            <a:spLocks noGrp="1"/>
          </p:cNvSpPr>
          <p:nvPr>
            <p:ph type="dt" sz="half" idx="10"/>
          </p:nvPr>
        </p:nvSpPr>
        <p:spPr/>
        <p:txBody>
          <a:bodyPr/>
          <a:lstStyle/>
          <a:p>
            <a:fld id="{09CAEA93-55E7-4DA9-90C2-089A26EEFEC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a:t>
            </a:fld>
            <a:endParaRPr lang="en-US"/>
          </a:p>
        </p:txBody>
      </p:sp>
    </p:spTree>
    <p:extLst>
      <p:ext uri="{BB962C8B-B14F-4D97-AF65-F5344CB8AC3E}">
        <p14:creationId xmlns:p14="http://schemas.microsoft.com/office/powerpoint/2010/main" val="4182068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2438400" cy="1295400"/>
          </a:xfrm>
        </p:spPr>
        <p:txBody>
          <a:bodyPr/>
          <a:lstStyle/>
          <a:p>
            <a:r>
              <a:rPr lang="en-US" sz="3200" dirty="0" smtClean="0"/>
              <a:t>Conclusion</a:t>
            </a:r>
            <a:endParaRPr lang="en-US" sz="3200" dirty="0"/>
          </a:p>
        </p:txBody>
      </p:sp>
      <p:sp>
        <p:nvSpPr>
          <p:cNvPr id="3" name="Content Placeholder 2"/>
          <p:cNvSpPr>
            <a:spLocks noGrp="1"/>
          </p:cNvSpPr>
          <p:nvPr>
            <p:ph idx="1"/>
          </p:nvPr>
        </p:nvSpPr>
        <p:spPr>
          <a:xfrm>
            <a:off x="457200" y="1905001"/>
            <a:ext cx="8229600" cy="3352800"/>
          </a:xfrm>
        </p:spPr>
        <p:txBody>
          <a:bodyPr>
            <a:normAutofit/>
          </a:bodyPr>
          <a:lstStyle/>
          <a:p>
            <a:pPr marL="0" indent="0">
              <a:buNone/>
            </a:pPr>
            <a:r>
              <a:rPr lang="en-US" sz="1800" dirty="0">
                <a:solidFill>
                  <a:schemeClr val="tx1">
                    <a:lumMod val="95000"/>
                    <a:lumOff val="5000"/>
                  </a:schemeClr>
                </a:solidFill>
              </a:rPr>
              <a:t>A </a:t>
            </a:r>
            <a:r>
              <a:rPr lang="en-US" sz="1800" dirty="0" err="1">
                <a:solidFill>
                  <a:schemeClr val="tx1">
                    <a:lumMod val="95000"/>
                    <a:lumOff val="5000"/>
                  </a:schemeClr>
                </a:solidFill>
              </a:rPr>
              <a:t>keylogger</a:t>
            </a:r>
            <a:r>
              <a:rPr lang="en-US" sz="1800" dirty="0">
                <a:solidFill>
                  <a:schemeClr val="tx1">
                    <a:lumMod val="95000"/>
                    <a:lumOff val="5000"/>
                  </a:schemeClr>
                </a:solidFill>
              </a:rPr>
              <a:t> detection and defense system has been developed to enhance cybersecurity and protect user privacy. The system uses multiple detection techniques, including signature-based, heuristic analysis, and behavior-based, and offers real-time monitoring. Its user-friendly interface and performance optimization minimize resource overhead. The system is designed for scalability and extensibility, allowing seamless integration with existing security infrastructures and incorporating new detection techniques. As cyber threats evolve, ongoing research and innovation in </a:t>
            </a:r>
            <a:r>
              <a:rPr lang="en-US" sz="1800" dirty="0" err="1">
                <a:solidFill>
                  <a:schemeClr val="tx1">
                    <a:lumMod val="95000"/>
                    <a:lumOff val="5000"/>
                  </a:schemeClr>
                </a:solidFill>
              </a:rPr>
              <a:t>keylogger</a:t>
            </a:r>
            <a:r>
              <a:rPr lang="en-US" sz="1800" dirty="0">
                <a:solidFill>
                  <a:schemeClr val="tx1">
                    <a:lumMod val="95000"/>
                    <a:lumOff val="5000"/>
                  </a:schemeClr>
                </a:solidFill>
              </a:rPr>
              <a:t> detection and defense are crucial for a secure digital environment.</a:t>
            </a: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226916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 y="-152400"/>
            <a:ext cx="3124200" cy="1600200"/>
          </a:xfrm>
        </p:spPr>
        <p:txBody>
          <a:bodyPr/>
          <a:lstStyle/>
          <a:p>
            <a:r>
              <a:rPr lang="en-US" sz="3200" dirty="0" smtClean="0"/>
              <a:t>Future Scope</a:t>
            </a:r>
            <a:endParaRPr lang="en-US" sz="3200" dirty="0"/>
          </a:p>
        </p:txBody>
      </p:sp>
      <p:sp>
        <p:nvSpPr>
          <p:cNvPr id="3" name="Content Placeholder 2"/>
          <p:cNvSpPr>
            <a:spLocks noGrp="1"/>
          </p:cNvSpPr>
          <p:nvPr>
            <p:ph idx="1"/>
          </p:nvPr>
        </p:nvSpPr>
        <p:spPr>
          <a:xfrm>
            <a:off x="457200" y="1905000"/>
            <a:ext cx="8229600" cy="4221163"/>
          </a:xfrm>
        </p:spPr>
        <p:txBody>
          <a:bodyPr>
            <a:normAutofit/>
          </a:bodyPr>
          <a:lstStyle/>
          <a:p>
            <a:r>
              <a:rPr lang="en-US" sz="1800" dirty="0">
                <a:solidFill>
                  <a:schemeClr val="tx1">
                    <a:lumMod val="95000"/>
                    <a:lumOff val="5000"/>
                  </a:schemeClr>
                </a:solidFill>
              </a:rPr>
              <a:t>Enhance machine learning models for behavior-based detection to improve accuracy and reduce false positives</a:t>
            </a:r>
            <a:r>
              <a:rPr lang="en-US" sz="1800" dirty="0" smtClean="0">
                <a:solidFill>
                  <a:schemeClr val="tx1">
                    <a:lumMod val="95000"/>
                    <a:lumOff val="5000"/>
                  </a:schemeClr>
                </a:solidFill>
              </a:rPr>
              <a:t>.</a:t>
            </a:r>
          </a:p>
          <a:p>
            <a:pPr marL="0" indent="0">
              <a:buNone/>
            </a:pPr>
            <a:endParaRPr lang="en-US" sz="1800" dirty="0">
              <a:solidFill>
                <a:schemeClr val="tx1">
                  <a:lumMod val="95000"/>
                  <a:lumOff val="5000"/>
                </a:schemeClr>
              </a:solidFill>
            </a:endParaRPr>
          </a:p>
          <a:p>
            <a:r>
              <a:rPr lang="en-US" sz="1800" dirty="0">
                <a:solidFill>
                  <a:schemeClr val="tx1">
                    <a:lumMod val="95000"/>
                    <a:lumOff val="5000"/>
                  </a:schemeClr>
                </a:solidFill>
              </a:rPr>
              <a:t>Explore the integration of threat intelligence feeds to enhance signature-based detection capabilities</a:t>
            </a:r>
            <a:r>
              <a:rPr lang="en-US" sz="1800" dirty="0" smtClean="0">
                <a:solidFill>
                  <a:schemeClr val="tx1">
                    <a:lumMod val="95000"/>
                    <a:lumOff val="5000"/>
                  </a:schemeClr>
                </a:solidFill>
              </a:rPr>
              <a:t>.</a:t>
            </a:r>
          </a:p>
          <a:p>
            <a:pPr marL="0" indent="0">
              <a:buNone/>
            </a:pPr>
            <a:endParaRPr lang="en-US" sz="1800" dirty="0">
              <a:solidFill>
                <a:schemeClr val="tx1">
                  <a:lumMod val="95000"/>
                  <a:lumOff val="5000"/>
                </a:schemeClr>
              </a:solidFill>
            </a:endParaRPr>
          </a:p>
          <a:p>
            <a:r>
              <a:rPr lang="en-US" sz="1800" dirty="0">
                <a:solidFill>
                  <a:schemeClr val="tx1">
                    <a:lumMod val="95000"/>
                    <a:lumOff val="5000"/>
                  </a:schemeClr>
                </a:solidFill>
              </a:rPr>
              <a:t>Develop advanced visualization tools for analyzing system logs and detecting suspicious activities</a:t>
            </a:r>
            <a:r>
              <a:rPr lang="en-US" sz="1800" dirty="0" smtClean="0">
                <a:solidFill>
                  <a:schemeClr val="tx1">
                    <a:lumMod val="95000"/>
                    <a:lumOff val="5000"/>
                  </a:schemeClr>
                </a:solidFill>
              </a:rPr>
              <a:t>.</a:t>
            </a:r>
          </a:p>
          <a:p>
            <a:pPr marL="0" indent="0">
              <a:buNone/>
            </a:pPr>
            <a:endParaRPr lang="en-US" sz="1800" dirty="0">
              <a:solidFill>
                <a:schemeClr val="tx1">
                  <a:lumMod val="95000"/>
                  <a:lumOff val="5000"/>
                </a:schemeClr>
              </a:solidFill>
            </a:endParaRPr>
          </a:p>
          <a:p>
            <a:r>
              <a:rPr lang="en-US" sz="1800" dirty="0">
                <a:solidFill>
                  <a:schemeClr val="tx1">
                    <a:lumMod val="95000"/>
                    <a:lumOff val="5000"/>
                  </a:schemeClr>
                </a:solidFill>
              </a:rPr>
              <a:t>Extend the system to support cross-platform compatibility and cloud-based monitoring for enterprise environments.</a:t>
            </a: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336118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743200" cy="1600200"/>
          </a:xfrm>
        </p:spPr>
        <p:txBody>
          <a:bodyPr/>
          <a:lstStyle/>
          <a:p>
            <a:r>
              <a:rPr lang="en-US" sz="3200" dirty="0" smtClean="0"/>
              <a:t>References</a:t>
            </a:r>
            <a:endParaRPr lang="en-US" sz="3200" dirty="0"/>
          </a:p>
        </p:txBody>
      </p:sp>
      <p:sp>
        <p:nvSpPr>
          <p:cNvPr id="3" name="Content Placeholder 2"/>
          <p:cNvSpPr>
            <a:spLocks noGrp="1"/>
          </p:cNvSpPr>
          <p:nvPr>
            <p:ph idx="1"/>
          </p:nvPr>
        </p:nvSpPr>
        <p:spPr>
          <a:xfrm>
            <a:off x="533400" y="2133600"/>
            <a:ext cx="8229600" cy="3382963"/>
          </a:xfrm>
        </p:spPr>
        <p:txBody>
          <a:bodyPr/>
          <a:lstStyle/>
          <a:p>
            <a:r>
              <a:rPr lang="en-US" dirty="0" err="1">
                <a:solidFill>
                  <a:schemeClr val="tx1">
                    <a:lumMod val="95000"/>
                    <a:lumOff val="5000"/>
                  </a:schemeClr>
                </a:solidFill>
              </a:rPr>
              <a:t>Szor</a:t>
            </a:r>
            <a:r>
              <a:rPr lang="en-US" dirty="0">
                <a:solidFill>
                  <a:schemeClr val="tx1">
                    <a:lumMod val="95000"/>
                    <a:lumOff val="5000"/>
                  </a:schemeClr>
                </a:solidFill>
              </a:rPr>
              <a:t>, P. (2005). The Art of Computer Virus Research and Defense. Addison-Wesley.</a:t>
            </a:r>
          </a:p>
          <a:p>
            <a:r>
              <a:rPr lang="en-US" dirty="0">
                <a:solidFill>
                  <a:schemeClr val="tx1">
                    <a:lumMod val="95000"/>
                    <a:lumOff val="5000"/>
                  </a:schemeClr>
                </a:solidFill>
              </a:rPr>
              <a:t>Research papers on </a:t>
            </a:r>
            <a:r>
              <a:rPr lang="en-US" dirty="0" err="1">
                <a:solidFill>
                  <a:schemeClr val="tx1">
                    <a:lumMod val="95000"/>
                    <a:lumOff val="5000"/>
                  </a:schemeClr>
                </a:solidFill>
              </a:rPr>
              <a:t>keylogger</a:t>
            </a:r>
            <a:r>
              <a:rPr lang="en-US" dirty="0">
                <a:solidFill>
                  <a:schemeClr val="tx1">
                    <a:lumMod val="95000"/>
                    <a:lumOff val="5000"/>
                  </a:schemeClr>
                </a:solidFill>
              </a:rPr>
              <a:t> detection and cybersecurity from academic databases such as IEEE </a:t>
            </a:r>
            <a:r>
              <a:rPr lang="en-US" dirty="0" err="1">
                <a:solidFill>
                  <a:schemeClr val="tx1">
                    <a:lumMod val="95000"/>
                    <a:lumOff val="5000"/>
                  </a:schemeClr>
                </a:solidFill>
              </a:rPr>
              <a:t>Xplore</a:t>
            </a:r>
            <a:r>
              <a:rPr lang="en-US" dirty="0">
                <a:solidFill>
                  <a:schemeClr val="tx1">
                    <a:lumMod val="95000"/>
                    <a:lumOff val="5000"/>
                  </a:schemeClr>
                </a:solidFill>
              </a:rPr>
              <a:t>, ACM Digital Library, and Google Scholar.</a:t>
            </a: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353503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1905000" cy="533400"/>
          </a:xfrm>
        </p:spPr>
        <p:txBody>
          <a:bodyPr/>
          <a:lstStyle/>
          <a:p>
            <a:r>
              <a:rPr lang="en-US" sz="3200" dirty="0" smtClean="0"/>
              <a:t>Outline</a:t>
            </a:r>
            <a:endParaRPr lang="en-US" sz="3200" dirty="0"/>
          </a:p>
        </p:txBody>
      </p:sp>
      <p:sp>
        <p:nvSpPr>
          <p:cNvPr id="3" name="Content Placeholder 2"/>
          <p:cNvSpPr>
            <a:spLocks noGrp="1"/>
          </p:cNvSpPr>
          <p:nvPr>
            <p:ph idx="1"/>
          </p:nvPr>
        </p:nvSpPr>
        <p:spPr/>
        <p:txBody>
          <a:bodyPr>
            <a:normAutofit fontScale="92500" lnSpcReduction="10000"/>
          </a:bodyPr>
          <a:lstStyle/>
          <a:p>
            <a:r>
              <a:rPr lang="en-US" sz="1800" dirty="0">
                <a:solidFill>
                  <a:schemeClr val="tx1">
                    <a:lumMod val="95000"/>
                    <a:lumOff val="5000"/>
                  </a:schemeClr>
                </a:solidFill>
              </a:rPr>
              <a:t>Problem </a:t>
            </a:r>
            <a:r>
              <a:rPr lang="en-US" sz="1800" dirty="0" smtClean="0">
                <a:solidFill>
                  <a:schemeClr val="tx1">
                    <a:lumMod val="95000"/>
                    <a:lumOff val="5000"/>
                  </a:schemeClr>
                </a:solidFill>
              </a:rPr>
              <a:t>statement</a:t>
            </a:r>
          </a:p>
          <a:p>
            <a:pPr marL="0" indent="0">
              <a:buNone/>
            </a:pPr>
            <a:endParaRPr lang="en-US" sz="1800" dirty="0">
              <a:solidFill>
                <a:schemeClr val="tx1">
                  <a:lumMod val="95000"/>
                  <a:lumOff val="5000"/>
                </a:schemeClr>
              </a:solidFill>
            </a:endParaRPr>
          </a:p>
          <a:p>
            <a:r>
              <a:rPr lang="en-US" sz="1800" dirty="0" smtClean="0">
                <a:solidFill>
                  <a:schemeClr val="tx1">
                    <a:lumMod val="95000"/>
                    <a:lumOff val="5000"/>
                  </a:schemeClr>
                </a:solidFill>
              </a:rPr>
              <a:t>Proposed </a:t>
            </a:r>
            <a:r>
              <a:rPr lang="en-US" sz="1800" dirty="0">
                <a:solidFill>
                  <a:schemeClr val="tx1">
                    <a:lumMod val="95000"/>
                    <a:lumOff val="5000"/>
                  </a:schemeClr>
                </a:solidFill>
              </a:rPr>
              <a:t>system / </a:t>
            </a:r>
            <a:r>
              <a:rPr lang="en-US" sz="1800" dirty="0" smtClean="0">
                <a:solidFill>
                  <a:schemeClr val="tx1">
                    <a:lumMod val="95000"/>
                    <a:lumOff val="5000"/>
                  </a:schemeClr>
                </a:solidFill>
              </a:rPr>
              <a:t>solutions</a:t>
            </a:r>
          </a:p>
          <a:p>
            <a:pPr marL="0" indent="0">
              <a:buNone/>
            </a:pPr>
            <a:endParaRPr lang="en-US" sz="1800" dirty="0">
              <a:solidFill>
                <a:schemeClr val="tx1">
                  <a:lumMod val="95000"/>
                  <a:lumOff val="5000"/>
                </a:schemeClr>
              </a:solidFill>
            </a:endParaRPr>
          </a:p>
          <a:p>
            <a:r>
              <a:rPr lang="en-US" sz="1800" dirty="0" smtClean="0">
                <a:solidFill>
                  <a:schemeClr val="tx1">
                    <a:lumMod val="95000"/>
                    <a:lumOff val="5000"/>
                  </a:schemeClr>
                </a:solidFill>
              </a:rPr>
              <a:t>System </a:t>
            </a:r>
            <a:r>
              <a:rPr lang="en-US" sz="1800" dirty="0">
                <a:solidFill>
                  <a:schemeClr val="tx1">
                    <a:lumMod val="95000"/>
                    <a:lumOff val="5000"/>
                  </a:schemeClr>
                </a:solidFill>
              </a:rPr>
              <a:t>Development </a:t>
            </a:r>
            <a:r>
              <a:rPr lang="en-US" sz="1800" dirty="0" smtClean="0">
                <a:solidFill>
                  <a:schemeClr val="tx1">
                    <a:lumMod val="95000"/>
                    <a:lumOff val="5000"/>
                  </a:schemeClr>
                </a:solidFill>
              </a:rPr>
              <a:t>Approach</a:t>
            </a:r>
          </a:p>
          <a:p>
            <a:pPr marL="0" indent="0">
              <a:buNone/>
            </a:pPr>
            <a:endParaRPr lang="en-US" sz="1800" dirty="0">
              <a:solidFill>
                <a:schemeClr val="tx1">
                  <a:lumMod val="95000"/>
                  <a:lumOff val="5000"/>
                </a:schemeClr>
              </a:solidFill>
            </a:endParaRPr>
          </a:p>
          <a:p>
            <a:r>
              <a:rPr lang="en-US" sz="1800" dirty="0" smtClean="0">
                <a:solidFill>
                  <a:schemeClr val="tx1">
                    <a:lumMod val="95000"/>
                    <a:lumOff val="5000"/>
                  </a:schemeClr>
                </a:solidFill>
              </a:rPr>
              <a:t>Algorithm </a:t>
            </a:r>
            <a:r>
              <a:rPr lang="en-US" sz="1800" dirty="0">
                <a:solidFill>
                  <a:schemeClr val="tx1">
                    <a:lumMod val="95000"/>
                    <a:lumOff val="5000"/>
                  </a:schemeClr>
                </a:solidFill>
              </a:rPr>
              <a:t>&amp; </a:t>
            </a:r>
            <a:r>
              <a:rPr lang="en-US" sz="1800" dirty="0" smtClean="0">
                <a:solidFill>
                  <a:schemeClr val="tx1">
                    <a:lumMod val="95000"/>
                    <a:lumOff val="5000"/>
                  </a:schemeClr>
                </a:solidFill>
              </a:rPr>
              <a:t>Deployment</a:t>
            </a:r>
          </a:p>
          <a:p>
            <a:pPr marL="0" indent="0">
              <a:buNone/>
            </a:pPr>
            <a:endParaRPr lang="en-US" sz="1800" dirty="0">
              <a:solidFill>
                <a:schemeClr val="tx1">
                  <a:lumMod val="95000"/>
                  <a:lumOff val="5000"/>
                </a:schemeClr>
              </a:solidFill>
            </a:endParaRPr>
          </a:p>
          <a:p>
            <a:r>
              <a:rPr lang="en-US" sz="1800" dirty="0" smtClean="0">
                <a:solidFill>
                  <a:schemeClr val="tx1">
                    <a:lumMod val="95000"/>
                    <a:lumOff val="5000"/>
                  </a:schemeClr>
                </a:solidFill>
              </a:rPr>
              <a:t>Result</a:t>
            </a:r>
          </a:p>
          <a:p>
            <a:pPr marL="0" indent="0">
              <a:buNone/>
            </a:pPr>
            <a:endParaRPr lang="en-US" sz="1800" dirty="0">
              <a:solidFill>
                <a:schemeClr val="tx1">
                  <a:lumMod val="95000"/>
                  <a:lumOff val="5000"/>
                </a:schemeClr>
              </a:solidFill>
            </a:endParaRPr>
          </a:p>
          <a:p>
            <a:r>
              <a:rPr lang="en-US" sz="1800" dirty="0" smtClean="0">
                <a:solidFill>
                  <a:schemeClr val="tx1">
                    <a:lumMod val="95000"/>
                    <a:lumOff val="5000"/>
                  </a:schemeClr>
                </a:solidFill>
              </a:rPr>
              <a:t>Conclusion</a:t>
            </a:r>
          </a:p>
          <a:p>
            <a:endParaRPr lang="en-US" sz="1800" dirty="0">
              <a:solidFill>
                <a:schemeClr val="tx1">
                  <a:lumMod val="95000"/>
                  <a:lumOff val="5000"/>
                </a:schemeClr>
              </a:solidFill>
            </a:endParaRPr>
          </a:p>
          <a:p>
            <a:r>
              <a:rPr lang="en-US" sz="1800" smtClean="0">
                <a:solidFill>
                  <a:schemeClr val="tx1">
                    <a:lumMod val="95000"/>
                    <a:lumOff val="5000"/>
                  </a:schemeClr>
                </a:solidFill>
              </a:rPr>
              <a:t>Future scope</a:t>
            </a:r>
          </a:p>
          <a:p>
            <a:pPr marL="0" indent="0">
              <a:buNone/>
            </a:pPr>
            <a:endParaRPr lang="en-US" sz="1800" dirty="0">
              <a:solidFill>
                <a:schemeClr val="tx1">
                  <a:lumMod val="95000"/>
                  <a:lumOff val="5000"/>
                </a:schemeClr>
              </a:solidFill>
            </a:endParaRPr>
          </a:p>
          <a:p>
            <a:r>
              <a:rPr lang="en-US" sz="1800" dirty="0" smtClean="0">
                <a:solidFill>
                  <a:schemeClr val="tx1">
                    <a:lumMod val="95000"/>
                    <a:lumOff val="5000"/>
                  </a:schemeClr>
                </a:solidFill>
              </a:rPr>
              <a:t>References</a:t>
            </a:r>
            <a:endParaRPr lang="en-US" sz="1800"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67493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191000" cy="838200"/>
          </a:xfrm>
        </p:spPr>
        <p:txBody>
          <a:bodyPr/>
          <a:lstStyle/>
          <a:p>
            <a:r>
              <a:rPr lang="en-US" sz="3200" dirty="0" smtClean="0"/>
              <a:t>Problem Statement</a:t>
            </a:r>
            <a:endParaRPr lang="en-US" sz="3200" dirty="0"/>
          </a:p>
        </p:txBody>
      </p:sp>
      <p:sp>
        <p:nvSpPr>
          <p:cNvPr id="3" name="Content Placeholder 2"/>
          <p:cNvSpPr>
            <a:spLocks noGrp="1"/>
          </p:cNvSpPr>
          <p:nvPr>
            <p:ph idx="1"/>
          </p:nvPr>
        </p:nvSpPr>
        <p:spPr>
          <a:xfrm>
            <a:off x="457200" y="1143000"/>
            <a:ext cx="8229600" cy="5410200"/>
          </a:xfrm>
        </p:spPr>
        <p:txBody>
          <a:bodyPr>
            <a:normAutofit/>
          </a:bodyPr>
          <a:lstStyle/>
          <a:p>
            <a:r>
              <a:rPr lang="en-US" sz="1800" dirty="0">
                <a:solidFill>
                  <a:schemeClr val="tx1">
                    <a:lumMod val="95000"/>
                    <a:lumOff val="5000"/>
                  </a:schemeClr>
                </a:solidFill>
              </a:rPr>
              <a:t>Develop a robust </a:t>
            </a:r>
            <a:r>
              <a:rPr lang="en-US" sz="1800" dirty="0" err="1">
                <a:solidFill>
                  <a:schemeClr val="tx1">
                    <a:lumMod val="95000"/>
                    <a:lumOff val="5000"/>
                  </a:schemeClr>
                </a:solidFill>
              </a:rPr>
              <a:t>keylogger</a:t>
            </a:r>
            <a:r>
              <a:rPr lang="en-US" sz="1800" dirty="0">
                <a:solidFill>
                  <a:schemeClr val="tx1">
                    <a:lumMod val="95000"/>
                    <a:lumOff val="5000"/>
                  </a:schemeClr>
                </a:solidFill>
              </a:rPr>
              <a:t> detection and defense system to protect users from malicious keylogging software that can </a:t>
            </a:r>
            <a:r>
              <a:rPr lang="en-US" sz="1800" dirty="0" smtClean="0">
                <a:solidFill>
                  <a:schemeClr val="tx1">
                    <a:lumMod val="95000"/>
                    <a:lumOff val="5000"/>
                  </a:schemeClr>
                </a:solidFill>
              </a:rPr>
              <a:t>compromise </a:t>
            </a:r>
            <a:r>
              <a:rPr lang="en-US" sz="1800" dirty="0">
                <a:solidFill>
                  <a:schemeClr val="tx1">
                    <a:lumMod val="95000"/>
                    <a:lumOff val="5000"/>
                  </a:schemeClr>
                </a:solidFill>
              </a:rPr>
              <a:t>sensitive information</a:t>
            </a:r>
            <a:r>
              <a:rPr lang="en-US" sz="1800" dirty="0" smtClean="0">
                <a:solidFill>
                  <a:schemeClr val="tx1">
                    <a:lumMod val="95000"/>
                    <a:lumOff val="5000"/>
                  </a:schemeClr>
                </a:solidFill>
              </a:rPr>
              <a:t>.</a:t>
            </a:r>
          </a:p>
          <a:p>
            <a:pPr marL="0" indent="0">
              <a:buNone/>
            </a:pPr>
            <a:endParaRPr lang="en-US" sz="1800" dirty="0">
              <a:solidFill>
                <a:schemeClr val="tx1">
                  <a:lumMod val="95000"/>
                  <a:lumOff val="5000"/>
                </a:schemeClr>
              </a:solidFill>
            </a:endParaRPr>
          </a:p>
          <a:p>
            <a:r>
              <a:rPr lang="en-US" sz="1800" dirty="0" err="1" smtClean="0">
                <a:solidFill>
                  <a:schemeClr val="tx1">
                    <a:lumMod val="95000"/>
                    <a:lumOff val="5000"/>
                  </a:schemeClr>
                </a:solidFill>
              </a:rPr>
              <a:t>Keyloggers</a:t>
            </a:r>
            <a:r>
              <a:rPr lang="en-US" sz="1800" dirty="0" smtClean="0">
                <a:solidFill>
                  <a:schemeClr val="tx1">
                    <a:lumMod val="95000"/>
                    <a:lumOff val="5000"/>
                  </a:schemeClr>
                </a:solidFill>
              </a:rPr>
              <a:t> </a:t>
            </a:r>
            <a:r>
              <a:rPr lang="en-US" sz="1800" dirty="0">
                <a:solidFill>
                  <a:schemeClr val="tx1">
                    <a:lumMod val="95000"/>
                    <a:lumOff val="5000"/>
                  </a:schemeClr>
                </a:solidFill>
              </a:rPr>
              <a:t>are stealthy tools capable of recording keystrokes, compromising sensitive information such as passwords, credit card numbers, and personal messages without the user's knowledge. This clandestine nature makes </a:t>
            </a:r>
            <a:r>
              <a:rPr lang="en-US" sz="1800" dirty="0" err="1">
                <a:solidFill>
                  <a:schemeClr val="tx1">
                    <a:lumMod val="95000"/>
                    <a:lumOff val="5000"/>
                  </a:schemeClr>
                </a:solidFill>
              </a:rPr>
              <a:t>keyloggers</a:t>
            </a:r>
            <a:r>
              <a:rPr lang="en-US" sz="1800" dirty="0">
                <a:solidFill>
                  <a:schemeClr val="tx1">
                    <a:lumMod val="95000"/>
                    <a:lumOff val="5000"/>
                  </a:schemeClr>
                </a:solidFill>
              </a:rPr>
              <a:t> a potent weapon in the hands of cybercriminals, who exploit them to perpetrate identity theft, financial fraud, and espionage</a:t>
            </a:r>
            <a:r>
              <a:rPr lang="en-US" sz="1800" dirty="0" smtClean="0">
                <a:solidFill>
                  <a:schemeClr val="tx1">
                    <a:lumMod val="95000"/>
                    <a:lumOff val="5000"/>
                  </a:schemeClr>
                </a:solidFill>
              </a:rPr>
              <a:t>.</a:t>
            </a:r>
          </a:p>
          <a:p>
            <a:pPr marL="0" indent="0">
              <a:buNone/>
            </a:pPr>
            <a:endParaRPr lang="en-US" sz="2000" dirty="0" smtClean="0">
              <a:solidFill>
                <a:schemeClr val="tx1">
                  <a:lumMod val="95000"/>
                  <a:lumOff val="5000"/>
                </a:schemeClr>
              </a:solidFill>
            </a:endParaRPr>
          </a:p>
          <a:p>
            <a:r>
              <a:rPr lang="en-US" sz="1800" dirty="0">
                <a:solidFill>
                  <a:schemeClr val="tx1">
                    <a:lumMod val="95000"/>
                    <a:lumOff val="5000"/>
                  </a:schemeClr>
                </a:solidFill>
              </a:rPr>
              <a:t>The key challenge lies in devising an effective </a:t>
            </a:r>
            <a:r>
              <a:rPr lang="en-US" sz="1800" dirty="0" err="1">
                <a:solidFill>
                  <a:schemeClr val="tx1">
                    <a:lumMod val="95000"/>
                    <a:lumOff val="5000"/>
                  </a:schemeClr>
                </a:solidFill>
              </a:rPr>
              <a:t>keylogger</a:t>
            </a:r>
            <a:r>
              <a:rPr lang="en-US" sz="1800" dirty="0">
                <a:solidFill>
                  <a:schemeClr val="tx1">
                    <a:lumMod val="95000"/>
                    <a:lumOff val="5000"/>
                  </a:schemeClr>
                </a:solidFill>
              </a:rPr>
              <a:t> detection and defense system that can accurately identify and neutralize both known and unknown </a:t>
            </a:r>
            <a:r>
              <a:rPr lang="en-US" sz="1800" dirty="0" err="1">
                <a:solidFill>
                  <a:schemeClr val="tx1">
                    <a:lumMod val="95000"/>
                    <a:lumOff val="5000"/>
                  </a:schemeClr>
                </a:solidFill>
              </a:rPr>
              <a:t>keylogger</a:t>
            </a:r>
            <a:r>
              <a:rPr lang="en-US" sz="1800" dirty="0">
                <a:solidFill>
                  <a:schemeClr val="tx1">
                    <a:lumMod val="95000"/>
                    <a:lumOff val="5000"/>
                  </a:schemeClr>
                </a:solidFill>
              </a:rPr>
              <a:t> variants. This system must employ a multi-layered approach, leveraging a combination of signature-based detection, heuristic analysis, and behavior-based detection techniques to thwart evolving </a:t>
            </a:r>
            <a:r>
              <a:rPr lang="en-US" sz="1800" dirty="0" err="1">
                <a:solidFill>
                  <a:schemeClr val="tx1">
                    <a:lumMod val="95000"/>
                    <a:lumOff val="5000"/>
                  </a:schemeClr>
                </a:solidFill>
              </a:rPr>
              <a:t>keylogger</a:t>
            </a:r>
            <a:r>
              <a:rPr lang="en-US" sz="1800" dirty="0">
                <a:solidFill>
                  <a:schemeClr val="tx1">
                    <a:lumMod val="95000"/>
                    <a:lumOff val="5000"/>
                  </a:schemeClr>
                </a:solidFill>
              </a:rPr>
              <a:t> threats. </a:t>
            </a: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20599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5715000" cy="914400"/>
          </a:xfrm>
        </p:spPr>
        <p:txBody>
          <a:bodyPr/>
          <a:lstStyle/>
          <a:p>
            <a:r>
              <a:rPr lang="en-US" sz="3200" dirty="0" smtClean="0"/>
              <a:t>Proposed system/solutions</a:t>
            </a:r>
            <a:endParaRPr lang="en-US" sz="3200" dirty="0"/>
          </a:p>
        </p:txBody>
      </p:sp>
      <p:sp>
        <p:nvSpPr>
          <p:cNvPr id="3" name="Content Placeholder 2"/>
          <p:cNvSpPr>
            <a:spLocks noGrp="1"/>
          </p:cNvSpPr>
          <p:nvPr>
            <p:ph idx="1"/>
          </p:nvPr>
        </p:nvSpPr>
        <p:spPr>
          <a:xfrm>
            <a:off x="457200" y="1447800"/>
            <a:ext cx="8305800" cy="4953000"/>
          </a:xfrm>
        </p:spPr>
        <p:txBody>
          <a:bodyPr>
            <a:normAutofit lnSpcReduction="10000"/>
          </a:bodyPr>
          <a:lstStyle/>
          <a:p>
            <a:r>
              <a:rPr lang="en-US" sz="1800" dirty="0">
                <a:solidFill>
                  <a:schemeClr val="tx1">
                    <a:lumMod val="95000"/>
                    <a:lumOff val="5000"/>
                  </a:schemeClr>
                </a:solidFill>
              </a:rPr>
              <a:t>The proposed system aims to address the challenge of </a:t>
            </a:r>
            <a:r>
              <a:rPr lang="en-US" sz="1800" dirty="0" err="1">
                <a:solidFill>
                  <a:schemeClr val="tx1">
                    <a:lumMod val="95000"/>
                    <a:lumOff val="5000"/>
                  </a:schemeClr>
                </a:solidFill>
              </a:rPr>
              <a:t>keylogger</a:t>
            </a:r>
            <a:r>
              <a:rPr lang="en-US" sz="1800" dirty="0">
                <a:solidFill>
                  <a:schemeClr val="tx1">
                    <a:lumMod val="95000"/>
                    <a:lumOff val="5000"/>
                  </a:schemeClr>
                </a:solidFill>
              </a:rPr>
              <a:t> threats by developing a comprehensive and proactive defense mechanism that leverages multiple detection techniques to identify and mitigate both known and unknown </a:t>
            </a:r>
            <a:r>
              <a:rPr lang="en-US" sz="1800" dirty="0" err="1">
                <a:solidFill>
                  <a:schemeClr val="tx1">
                    <a:lumMod val="95000"/>
                    <a:lumOff val="5000"/>
                  </a:schemeClr>
                </a:solidFill>
              </a:rPr>
              <a:t>keylogger</a:t>
            </a:r>
            <a:r>
              <a:rPr lang="en-US" sz="1800" dirty="0">
                <a:solidFill>
                  <a:schemeClr val="tx1">
                    <a:lumMod val="95000"/>
                    <a:lumOff val="5000"/>
                  </a:schemeClr>
                </a:solidFill>
              </a:rPr>
              <a:t> variants. </a:t>
            </a:r>
            <a:endParaRPr lang="en-US" sz="1800" dirty="0" smtClean="0">
              <a:solidFill>
                <a:schemeClr val="tx1">
                  <a:lumMod val="95000"/>
                  <a:lumOff val="5000"/>
                </a:schemeClr>
              </a:solidFill>
            </a:endParaRPr>
          </a:p>
          <a:p>
            <a:pPr marL="0" indent="0">
              <a:buNone/>
            </a:pPr>
            <a:endParaRPr lang="en-US" sz="1800" dirty="0">
              <a:solidFill>
                <a:schemeClr val="tx1">
                  <a:lumMod val="95000"/>
                  <a:lumOff val="5000"/>
                </a:schemeClr>
              </a:solidFill>
            </a:endParaRPr>
          </a:p>
          <a:p>
            <a:r>
              <a:rPr lang="en-US" sz="1800" dirty="0">
                <a:solidFill>
                  <a:schemeClr val="tx1">
                    <a:lumMod val="95000"/>
                    <a:lumOff val="5000"/>
                  </a:schemeClr>
                </a:solidFill>
              </a:rPr>
              <a:t>The system encompasses several key components designed to provide robust protection against keylogging attacks while minimizing disruption to user </a:t>
            </a:r>
            <a:r>
              <a:rPr lang="en-US" sz="1800" dirty="0" err="1" smtClean="0">
                <a:solidFill>
                  <a:schemeClr val="tx1">
                    <a:lumMod val="95000"/>
                    <a:lumOff val="5000"/>
                  </a:schemeClr>
                </a:solidFill>
              </a:rPr>
              <a:t>experience.With</a:t>
            </a:r>
            <a:r>
              <a:rPr lang="en-US" sz="1800" dirty="0" smtClean="0">
                <a:solidFill>
                  <a:schemeClr val="tx1">
                    <a:lumMod val="95000"/>
                    <a:lumOff val="5000"/>
                  </a:schemeClr>
                </a:solidFill>
              </a:rPr>
              <a:t> </a:t>
            </a:r>
            <a:r>
              <a:rPr lang="en-US" sz="1800" dirty="0">
                <a:solidFill>
                  <a:schemeClr val="tx1">
                    <a:lumMod val="95000"/>
                    <a:lumOff val="5000"/>
                  </a:schemeClr>
                </a:solidFill>
              </a:rPr>
              <a:t>real-time monitoring, alerting capabilities, user-friendly interface, performance optimization, and scalability, the system provides robust protection while ensuring minimal disruption to user experience and system performance. </a:t>
            </a:r>
            <a:endParaRPr lang="en-US" sz="1800" dirty="0" smtClean="0">
              <a:solidFill>
                <a:schemeClr val="tx1">
                  <a:lumMod val="95000"/>
                  <a:lumOff val="5000"/>
                </a:schemeClr>
              </a:solidFill>
            </a:endParaRPr>
          </a:p>
          <a:p>
            <a:pPr marL="0" indent="0">
              <a:buNone/>
            </a:pPr>
            <a:endParaRPr lang="en-US" sz="1800" dirty="0" smtClean="0">
              <a:solidFill>
                <a:schemeClr val="tx1">
                  <a:lumMod val="95000"/>
                  <a:lumOff val="5000"/>
                </a:schemeClr>
              </a:solidFill>
            </a:endParaRPr>
          </a:p>
          <a:p>
            <a:r>
              <a:rPr lang="en-US" sz="1800" dirty="0" smtClean="0">
                <a:solidFill>
                  <a:schemeClr val="tx1">
                    <a:lumMod val="95000"/>
                    <a:lumOff val="5000"/>
                  </a:schemeClr>
                </a:solidFill>
              </a:rPr>
              <a:t>Employ </a:t>
            </a:r>
            <a:r>
              <a:rPr lang="en-US" sz="1800" dirty="0">
                <a:solidFill>
                  <a:schemeClr val="tx1">
                    <a:lumMod val="95000"/>
                    <a:lumOff val="5000"/>
                  </a:schemeClr>
                </a:solidFill>
              </a:rPr>
              <a:t>advanced behavior analysis techniques to monitor user activity and identify deviations from normal behavior that may indicate the presence of a </a:t>
            </a:r>
            <a:r>
              <a:rPr lang="en-US" sz="1800" dirty="0" err="1">
                <a:solidFill>
                  <a:schemeClr val="tx1">
                    <a:lumMod val="95000"/>
                    <a:lumOff val="5000"/>
                  </a:schemeClr>
                </a:solidFill>
              </a:rPr>
              <a:t>keylogger</a:t>
            </a:r>
            <a:r>
              <a:rPr lang="en-US" sz="1800" dirty="0">
                <a:solidFill>
                  <a:schemeClr val="tx1">
                    <a:lumMod val="95000"/>
                    <a:lumOff val="5000"/>
                  </a:schemeClr>
                </a:solidFill>
              </a:rPr>
              <a:t> or other malicious software. Analyze factors such as keystroke patterns, application usage, and system interactions to detect anomalies and trigger alerts for further investigation.</a:t>
            </a:r>
            <a:endParaRPr lang="en-US" sz="1800" dirty="0" smtClean="0">
              <a:solidFill>
                <a:schemeClr val="tx1">
                  <a:lumMod val="95000"/>
                  <a:lumOff val="5000"/>
                </a:schemeClr>
              </a:solidFill>
            </a:endParaRPr>
          </a:p>
          <a:p>
            <a:endParaRPr lang="en-US" sz="1800" dirty="0">
              <a:solidFill>
                <a:schemeClr val="tx1">
                  <a:lumMod val="95000"/>
                  <a:lumOff val="5000"/>
                </a:schemeClr>
              </a:solidFill>
            </a:endParaRPr>
          </a:p>
          <a:p>
            <a:endParaRPr lang="en-US" sz="1800"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205461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400800" cy="1066800"/>
          </a:xfrm>
        </p:spPr>
        <p:txBody>
          <a:bodyPr/>
          <a:lstStyle/>
          <a:p>
            <a:r>
              <a:rPr lang="en-US" sz="3200" dirty="0" smtClean="0"/>
              <a:t>System development approach</a:t>
            </a:r>
            <a:endParaRPr lang="en-US" sz="3200" dirty="0"/>
          </a:p>
        </p:txBody>
      </p:sp>
      <p:sp>
        <p:nvSpPr>
          <p:cNvPr id="3" name="Content Placeholder 2"/>
          <p:cNvSpPr>
            <a:spLocks noGrp="1"/>
          </p:cNvSpPr>
          <p:nvPr>
            <p:ph idx="1"/>
          </p:nvPr>
        </p:nvSpPr>
        <p:spPr>
          <a:xfrm>
            <a:off x="457200" y="1676400"/>
            <a:ext cx="8229600" cy="5029200"/>
          </a:xfrm>
        </p:spPr>
        <p:txBody>
          <a:bodyPr>
            <a:normAutofit/>
          </a:bodyPr>
          <a:lstStyle/>
          <a:p>
            <a:pPr marL="0" indent="0">
              <a:buNone/>
            </a:pPr>
            <a:r>
              <a:rPr lang="en-US" sz="1800" b="1" dirty="0">
                <a:solidFill>
                  <a:schemeClr val="tx1">
                    <a:lumMod val="95000"/>
                    <a:lumOff val="5000"/>
                  </a:schemeClr>
                </a:solidFill>
              </a:rPr>
              <a:t>Signature-based Detection</a:t>
            </a:r>
            <a:r>
              <a:rPr lang="en-US" sz="1800" b="1" dirty="0" smtClean="0">
                <a:solidFill>
                  <a:schemeClr val="tx1">
                    <a:lumMod val="95000"/>
                    <a:lumOff val="5000"/>
                  </a:schemeClr>
                </a:solidFill>
              </a:rPr>
              <a:t>:</a:t>
            </a:r>
          </a:p>
          <a:p>
            <a:pPr marL="0" indent="0">
              <a:buNone/>
            </a:pPr>
            <a:r>
              <a:rPr lang="en-US" sz="1800" dirty="0" smtClean="0">
                <a:solidFill>
                  <a:schemeClr val="tx1">
                    <a:lumMod val="95000"/>
                    <a:lumOff val="5000"/>
                  </a:schemeClr>
                </a:solidFill>
              </a:rPr>
              <a:t>   Utilize </a:t>
            </a:r>
            <a:r>
              <a:rPr lang="en-US" sz="1800" dirty="0">
                <a:solidFill>
                  <a:schemeClr val="tx1">
                    <a:lumMod val="95000"/>
                    <a:lumOff val="5000"/>
                  </a:schemeClr>
                </a:solidFill>
              </a:rPr>
              <a:t>algorithms like string matching (e.g., Knuth-Morris-Pratt algorithm) to scan files and processes for known </a:t>
            </a:r>
            <a:r>
              <a:rPr lang="en-US" sz="1800" dirty="0" err="1">
                <a:solidFill>
                  <a:schemeClr val="tx1">
                    <a:lumMod val="95000"/>
                    <a:lumOff val="5000"/>
                  </a:schemeClr>
                </a:solidFill>
              </a:rPr>
              <a:t>keylogger</a:t>
            </a:r>
            <a:r>
              <a:rPr lang="en-US" sz="1800" dirty="0">
                <a:solidFill>
                  <a:schemeClr val="tx1">
                    <a:lumMod val="95000"/>
                    <a:lumOff val="5000"/>
                  </a:schemeClr>
                </a:solidFill>
              </a:rPr>
              <a:t> </a:t>
            </a:r>
            <a:r>
              <a:rPr lang="en-US" sz="1800" dirty="0" smtClean="0">
                <a:solidFill>
                  <a:schemeClr val="tx1">
                    <a:lumMod val="95000"/>
                    <a:lumOff val="5000"/>
                  </a:schemeClr>
                </a:solidFill>
              </a:rPr>
              <a:t>signatures.</a:t>
            </a:r>
          </a:p>
          <a:p>
            <a:pPr marL="0" indent="0">
              <a:buNone/>
            </a:pPr>
            <a:r>
              <a:rPr lang="en-US" sz="1800" b="1" dirty="0" smtClean="0">
                <a:solidFill>
                  <a:schemeClr val="tx1">
                    <a:lumMod val="95000"/>
                    <a:lumOff val="5000"/>
                  </a:schemeClr>
                </a:solidFill>
              </a:rPr>
              <a:t>Heuristic </a:t>
            </a:r>
            <a:r>
              <a:rPr lang="en-US" sz="1800" b="1" dirty="0">
                <a:solidFill>
                  <a:schemeClr val="tx1">
                    <a:lumMod val="95000"/>
                    <a:lumOff val="5000"/>
                  </a:schemeClr>
                </a:solidFill>
              </a:rPr>
              <a:t>Analysis: </a:t>
            </a:r>
            <a:endParaRPr lang="en-US" sz="1800" b="1" dirty="0" smtClean="0">
              <a:solidFill>
                <a:schemeClr val="tx1">
                  <a:lumMod val="95000"/>
                  <a:lumOff val="5000"/>
                </a:schemeClr>
              </a:solidFill>
            </a:endParaRPr>
          </a:p>
          <a:p>
            <a:pPr marL="0" indent="0">
              <a:buNone/>
            </a:pPr>
            <a:r>
              <a:rPr lang="en-US" sz="1800" dirty="0">
                <a:solidFill>
                  <a:schemeClr val="tx1">
                    <a:lumMod val="95000"/>
                    <a:lumOff val="5000"/>
                  </a:schemeClr>
                </a:solidFill>
              </a:rPr>
              <a:t> </a:t>
            </a:r>
            <a:r>
              <a:rPr lang="en-US" sz="1800" dirty="0" smtClean="0">
                <a:solidFill>
                  <a:schemeClr val="tx1">
                    <a:lumMod val="95000"/>
                    <a:lumOff val="5000"/>
                  </a:schemeClr>
                </a:solidFill>
              </a:rPr>
              <a:t>  Develop </a:t>
            </a:r>
            <a:r>
              <a:rPr lang="en-US" sz="1800" dirty="0">
                <a:solidFill>
                  <a:schemeClr val="tx1">
                    <a:lumMod val="95000"/>
                    <a:lumOff val="5000"/>
                  </a:schemeClr>
                </a:solidFill>
              </a:rPr>
              <a:t>custom algorithms to analyze </a:t>
            </a:r>
            <a:r>
              <a:rPr lang="en-US" sz="1800" dirty="0" err="1">
                <a:solidFill>
                  <a:schemeClr val="tx1">
                    <a:lumMod val="95000"/>
                    <a:lumOff val="5000"/>
                  </a:schemeClr>
                </a:solidFill>
              </a:rPr>
              <a:t>keylogger</a:t>
            </a:r>
            <a:r>
              <a:rPr lang="en-US" sz="1800" dirty="0">
                <a:solidFill>
                  <a:schemeClr val="tx1">
                    <a:lumMod val="95000"/>
                    <a:lumOff val="5000"/>
                  </a:schemeClr>
                </a:solidFill>
              </a:rPr>
              <a:t> attributes such as file persistence, API hooking, and keystroke logging behavior.</a:t>
            </a:r>
          </a:p>
          <a:p>
            <a:pPr marL="0" indent="0">
              <a:buNone/>
            </a:pPr>
            <a:r>
              <a:rPr lang="en-US" sz="1800" b="1" dirty="0">
                <a:solidFill>
                  <a:schemeClr val="tx1">
                    <a:lumMod val="95000"/>
                    <a:lumOff val="5000"/>
                  </a:schemeClr>
                </a:solidFill>
              </a:rPr>
              <a:t>Behavior-based Detection: </a:t>
            </a:r>
          </a:p>
          <a:p>
            <a:pPr marL="0" indent="0">
              <a:buNone/>
            </a:pPr>
            <a:r>
              <a:rPr lang="en-US" sz="1800" dirty="0" smtClean="0">
                <a:solidFill>
                  <a:schemeClr val="tx1">
                    <a:lumMod val="95000"/>
                    <a:lumOff val="5000"/>
                  </a:schemeClr>
                </a:solidFill>
              </a:rPr>
              <a:t>   Employ </a:t>
            </a:r>
            <a:r>
              <a:rPr lang="en-US" sz="1800" dirty="0">
                <a:solidFill>
                  <a:schemeClr val="tx1">
                    <a:lumMod val="95000"/>
                    <a:lumOff val="5000"/>
                  </a:schemeClr>
                </a:solidFill>
              </a:rPr>
              <a:t>machine learning algorithms like anomaly detection (e.g., Isolation Forest, One-Class SVM) to identify abnormal patterns in user behavior.</a:t>
            </a:r>
          </a:p>
          <a:p>
            <a:pPr marL="0" indent="0">
              <a:buNone/>
            </a:pPr>
            <a:r>
              <a:rPr lang="en-US" sz="1800" b="1" dirty="0">
                <a:solidFill>
                  <a:schemeClr val="tx1">
                    <a:lumMod val="95000"/>
                    <a:lumOff val="5000"/>
                  </a:schemeClr>
                </a:solidFill>
              </a:rPr>
              <a:t>Real-time Monitoring and Alerting</a:t>
            </a:r>
            <a:r>
              <a:rPr lang="en-US" sz="1800" b="1" dirty="0" smtClean="0">
                <a:solidFill>
                  <a:schemeClr val="tx1">
                    <a:lumMod val="95000"/>
                    <a:lumOff val="5000"/>
                  </a:schemeClr>
                </a:solidFill>
              </a:rPr>
              <a:t>:</a:t>
            </a:r>
          </a:p>
          <a:p>
            <a:pPr marL="0" indent="0">
              <a:buNone/>
            </a:pPr>
            <a:r>
              <a:rPr lang="en-US" sz="1800" dirty="0">
                <a:solidFill>
                  <a:schemeClr val="tx1">
                    <a:lumMod val="95000"/>
                    <a:lumOff val="5000"/>
                  </a:schemeClr>
                </a:solidFill>
              </a:rPr>
              <a:t> </a:t>
            </a:r>
            <a:r>
              <a:rPr lang="en-US" sz="1800" dirty="0" smtClean="0">
                <a:solidFill>
                  <a:schemeClr val="tx1">
                    <a:lumMod val="95000"/>
                    <a:lumOff val="5000"/>
                  </a:schemeClr>
                </a:solidFill>
              </a:rPr>
              <a:t>   </a:t>
            </a:r>
            <a:r>
              <a:rPr lang="en-US" sz="1800" dirty="0">
                <a:solidFill>
                  <a:schemeClr val="tx1">
                    <a:lumMod val="95000"/>
                    <a:lumOff val="5000"/>
                  </a:schemeClr>
                </a:solidFill>
              </a:rPr>
              <a:t>Implement event-driven programming using technologies like Python and libraries such as </a:t>
            </a:r>
            <a:r>
              <a:rPr lang="en-US" sz="1800" dirty="0" err="1">
                <a:solidFill>
                  <a:schemeClr val="tx1">
                    <a:lumMod val="95000"/>
                    <a:lumOff val="5000"/>
                  </a:schemeClr>
                </a:solidFill>
              </a:rPr>
              <a:t>scikit</a:t>
            </a:r>
            <a:r>
              <a:rPr lang="en-US" sz="1800" dirty="0">
                <a:solidFill>
                  <a:schemeClr val="tx1">
                    <a:lumMod val="95000"/>
                    <a:lumOff val="5000"/>
                  </a:schemeClr>
                </a:solidFill>
              </a:rPr>
              <a:t>-learn for machine learning components. Deploy the system on user devices with continuous monitoring capabilities.</a:t>
            </a: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383452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352800" cy="838200"/>
          </a:xfrm>
        </p:spPr>
        <p:txBody>
          <a:bodyPr/>
          <a:lstStyle/>
          <a:p>
            <a:r>
              <a:rPr lang="en-US" sz="3200" dirty="0" smtClean="0"/>
              <a:t>Algorithm </a:t>
            </a:r>
            <a:endParaRPr lang="en-US" sz="3200" dirty="0"/>
          </a:p>
        </p:txBody>
      </p:sp>
      <p:sp>
        <p:nvSpPr>
          <p:cNvPr id="3" name="Content Placeholder 2"/>
          <p:cNvSpPr>
            <a:spLocks noGrp="1"/>
          </p:cNvSpPr>
          <p:nvPr>
            <p:ph idx="1"/>
          </p:nvPr>
        </p:nvSpPr>
        <p:spPr>
          <a:xfrm>
            <a:off x="457200" y="1524000"/>
            <a:ext cx="8458200" cy="4800600"/>
          </a:xfrm>
        </p:spPr>
        <p:txBody>
          <a:bodyPr>
            <a:noAutofit/>
          </a:bodyPr>
          <a:lstStyle/>
          <a:p>
            <a:pPr marL="0" indent="0">
              <a:buNone/>
            </a:pPr>
            <a:r>
              <a:rPr lang="en-US" sz="1800" b="1" dirty="0">
                <a:solidFill>
                  <a:schemeClr val="tx1">
                    <a:lumMod val="95000"/>
                    <a:lumOff val="5000"/>
                  </a:schemeClr>
                </a:solidFill>
              </a:rPr>
              <a:t>Algorithm:</a:t>
            </a:r>
          </a:p>
          <a:p>
            <a:pPr marL="0" indent="0">
              <a:buNone/>
            </a:pPr>
            <a:r>
              <a:rPr lang="en-US" sz="1800" dirty="0" smtClean="0">
                <a:solidFill>
                  <a:schemeClr val="tx1">
                    <a:lumMod val="95000"/>
                    <a:lumOff val="5000"/>
                  </a:schemeClr>
                </a:solidFill>
              </a:rPr>
              <a:t>   Network </a:t>
            </a:r>
            <a:r>
              <a:rPr lang="en-US" sz="1800" dirty="0">
                <a:solidFill>
                  <a:schemeClr val="tx1">
                    <a:lumMod val="95000"/>
                    <a:lumOff val="5000"/>
                  </a:schemeClr>
                </a:solidFill>
              </a:rPr>
              <a:t>Traffic Analysis with Deep </a:t>
            </a:r>
            <a:r>
              <a:rPr lang="en-US" sz="1800" dirty="0" smtClean="0">
                <a:solidFill>
                  <a:schemeClr val="tx1">
                    <a:lumMod val="95000"/>
                    <a:lumOff val="5000"/>
                  </a:schemeClr>
                </a:solidFill>
              </a:rPr>
              <a:t>Learning</a:t>
            </a:r>
            <a:endParaRPr lang="en-US" sz="1800" b="1" dirty="0">
              <a:solidFill>
                <a:schemeClr val="tx1">
                  <a:lumMod val="95000"/>
                  <a:lumOff val="5000"/>
                </a:schemeClr>
              </a:solidFill>
            </a:endParaRPr>
          </a:p>
          <a:p>
            <a:pPr marL="0" indent="0">
              <a:buNone/>
            </a:pPr>
            <a:r>
              <a:rPr lang="en-US" sz="1800" b="1" dirty="0">
                <a:solidFill>
                  <a:schemeClr val="tx1">
                    <a:lumMod val="95000"/>
                    <a:lumOff val="5000"/>
                  </a:schemeClr>
                </a:solidFill>
              </a:rPr>
              <a:t>Description: </a:t>
            </a:r>
            <a:endParaRPr lang="en-US" sz="1800" b="1" dirty="0" smtClean="0">
              <a:solidFill>
                <a:schemeClr val="tx1">
                  <a:lumMod val="95000"/>
                  <a:lumOff val="5000"/>
                </a:schemeClr>
              </a:solidFill>
            </a:endParaRPr>
          </a:p>
          <a:p>
            <a:pPr marL="0" indent="0">
              <a:buNone/>
            </a:pPr>
            <a:r>
              <a:rPr lang="en-US" sz="1800" b="1" dirty="0">
                <a:solidFill>
                  <a:schemeClr val="tx1">
                    <a:lumMod val="95000"/>
                    <a:lumOff val="5000"/>
                  </a:schemeClr>
                </a:solidFill>
              </a:rPr>
              <a:t> </a:t>
            </a:r>
            <a:r>
              <a:rPr lang="en-US" sz="1800" b="1" dirty="0" smtClean="0">
                <a:solidFill>
                  <a:schemeClr val="tx1">
                    <a:lumMod val="95000"/>
                    <a:lumOff val="5000"/>
                  </a:schemeClr>
                </a:solidFill>
              </a:rPr>
              <a:t>  </a:t>
            </a:r>
            <a:r>
              <a:rPr lang="en-US" sz="1800" dirty="0" smtClean="0">
                <a:solidFill>
                  <a:schemeClr val="tx1">
                    <a:lumMod val="95000"/>
                    <a:lumOff val="5000"/>
                  </a:schemeClr>
                </a:solidFill>
              </a:rPr>
              <a:t>Utilize </a:t>
            </a:r>
            <a:r>
              <a:rPr lang="en-US" sz="1800" dirty="0">
                <a:solidFill>
                  <a:schemeClr val="tx1">
                    <a:lumMod val="95000"/>
                    <a:lumOff val="5000"/>
                  </a:schemeClr>
                </a:solidFill>
              </a:rPr>
              <a:t>deep learning algorithms to analyze network traffic patterns and detect potential </a:t>
            </a:r>
            <a:r>
              <a:rPr lang="en-US" sz="1800" dirty="0" err="1">
                <a:solidFill>
                  <a:schemeClr val="tx1">
                    <a:lumMod val="95000"/>
                    <a:lumOff val="5000"/>
                  </a:schemeClr>
                </a:solidFill>
              </a:rPr>
              <a:t>keylogger</a:t>
            </a:r>
            <a:r>
              <a:rPr lang="en-US" sz="1800" dirty="0">
                <a:solidFill>
                  <a:schemeClr val="tx1">
                    <a:lumMod val="95000"/>
                    <a:lumOff val="5000"/>
                  </a:schemeClr>
                </a:solidFill>
              </a:rPr>
              <a:t> activity based on anomalous behavior and communication patterns</a:t>
            </a:r>
            <a:r>
              <a:rPr lang="en-US" sz="1800" dirty="0" smtClean="0">
                <a:solidFill>
                  <a:schemeClr val="tx1">
                    <a:lumMod val="95000"/>
                    <a:lumOff val="5000"/>
                  </a:schemeClr>
                </a:solidFill>
              </a:rPr>
              <a:t>.</a:t>
            </a:r>
            <a:endParaRPr lang="en-US" sz="1800" b="1" dirty="0">
              <a:solidFill>
                <a:schemeClr val="tx1">
                  <a:lumMod val="95000"/>
                  <a:lumOff val="5000"/>
                </a:schemeClr>
              </a:solidFill>
            </a:endParaRPr>
          </a:p>
          <a:p>
            <a:pPr marL="0" indent="0">
              <a:buNone/>
            </a:pPr>
            <a:r>
              <a:rPr lang="en-US" sz="1800" b="1" dirty="0">
                <a:solidFill>
                  <a:schemeClr val="tx1">
                    <a:lumMod val="95000"/>
                    <a:lumOff val="5000"/>
                  </a:schemeClr>
                </a:solidFill>
              </a:rPr>
              <a:t>Algorithm Steps:</a:t>
            </a:r>
          </a:p>
          <a:p>
            <a:r>
              <a:rPr lang="en-US" sz="1800" b="1" dirty="0" smtClean="0">
                <a:solidFill>
                  <a:schemeClr val="tx1">
                    <a:lumMod val="95000"/>
                    <a:lumOff val="5000"/>
                  </a:schemeClr>
                </a:solidFill>
              </a:rPr>
              <a:t>Data </a:t>
            </a:r>
            <a:r>
              <a:rPr lang="en-US" sz="1800" b="1" dirty="0">
                <a:solidFill>
                  <a:schemeClr val="tx1">
                    <a:lumMod val="95000"/>
                    <a:lumOff val="5000"/>
                  </a:schemeClr>
                </a:solidFill>
              </a:rPr>
              <a:t>Collection: </a:t>
            </a:r>
            <a:endParaRPr lang="en-US" sz="1800" b="1" dirty="0" smtClean="0">
              <a:solidFill>
                <a:schemeClr val="tx1">
                  <a:lumMod val="95000"/>
                  <a:lumOff val="5000"/>
                </a:schemeClr>
              </a:solidFill>
            </a:endParaRPr>
          </a:p>
          <a:p>
            <a:pPr marL="0" indent="0">
              <a:buNone/>
            </a:pPr>
            <a:r>
              <a:rPr lang="en-US" sz="1800" b="1" dirty="0" smtClean="0">
                <a:solidFill>
                  <a:schemeClr val="tx1">
                    <a:lumMod val="95000"/>
                    <a:lumOff val="5000"/>
                  </a:schemeClr>
                </a:solidFill>
              </a:rPr>
              <a:t>      </a:t>
            </a:r>
            <a:r>
              <a:rPr lang="en-US" sz="1800" dirty="0" smtClean="0">
                <a:solidFill>
                  <a:schemeClr val="tx1">
                    <a:lumMod val="95000"/>
                    <a:lumOff val="5000"/>
                  </a:schemeClr>
                </a:solidFill>
              </a:rPr>
              <a:t>Capture </a:t>
            </a:r>
            <a:r>
              <a:rPr lang="en-US" sz="1800" dirty="0">
                <a:solidFill>
                  <a:schemeClr val="tx1">
                    <a:lumMod val="95000"/>
                    <a:lumOff val="5000"/>
                  </a:schemeClr>
                </a:solidFill>
              </a:rPr>
              <a:t>network traffic data using packet sniffing tools like Wireshark or </a:t>
            </a:r>
            <a:r>
              <a:rPr lang="en-US" sz="1800" dirty="0" err="1">
                <a:solidFill>
                  <a:schemeClr val="tx1">
                    <a:lumMod val="95000"/>
                    <a:lumOff val="5000"/>
                  </a:schemeClr>
                </a:solidFill>
              </a:rPr>
              <a:t>tcpdump</a:t>
            </a:r>
            <a:r>
              <a:rPr lang="en-US" sz="1800" dirty="0">
                <a:solidFill>
                  <a:schemeClr val="tx1">
                    <a:lumMod val="95000"/>
                    <a:lumOff val="5000"/>
                  </a:schemeClr>
                </a:solidFill>
              </a:rPr>
              <a:t>.</a:t>
            </a:r>
          </a:p>
          <a:p>
            <a:r>
              <a:rPr lang="en-US" sz="1800" b="1" dirty="0" smtClean="0">
                <a:solidFill>
                  <a:schemeClr val="tx1">
                    <a:lumMod val="95000"/>
                    <a:lumOff val="5000"/>
                  </a:schemeClr>
                </a:solidFill>
              </a:rPr>
              <a:t>Feature Extraction:</a:t>
            </a:r>
          </a:p>
          <a:p>
            <a:pPr marL="0" indent="0">
              <a:buNone/>
            </a:pPr>
            <a:r>
              <a:rPr lang="en-US" sz="1800" b="1" dirty="0">
                <a:solidFill>
                  <a:schemeClr val="tx1">
                    <a:lumMod val="95000"/>
                    <a:lumOff val="5000"/>
                  </a:schemeClr>
                </a:solidFill>
              </a:rPr>
              <a:t> </a:t>
            </a:r>
            <a:r>
              <a:rPr lang="en-US" sz="1800" b="1" dirty="0" smtClean="0">
                <a:solidFill>
                  <a:schemeClr val="tx1">
                    <a:lumMod val="95000"/>
                    <a:lumOff val="5000"/>
                  </a:schemeClr>
                </a:solidFill>
              </a:rPr>
              <a:t>     </a:t>
            </a:r>
            <a:r>
              <a:rPr lang="en-US" sz="1800" dirty="0" smtClean="0">
                <a:solidFill>
                  <a:schemeClr val="tx1">
                    <a:lumMod val="95000"/>
                    <a:lumOff val="5000"/>
                  </a:schemeClr>
                </a:solidFill>
              </a:rPr>
              <a:t>Extract </a:t>
            </a:r>
            <a:r>
              <a:rPr lang="en-US" sz="1800" dirty="0">
                <a:solidFill>
                  <a:schemeClr val="tx1">
                    <a:lumMod val="95000"/>
                    <a:lumOff val="5000"/>
                  </a:schemeClr>
                </a:solidFill>
              </a:rPr>
              <a:t>relevant features from the network packets, such as source and destination IP addresses, packet size, protocol type, and communication timestamps</a:t>
            </a:r>
            <a:r>
              <a:rPr lang="en-US" sz="1800" dirty="0" smtClean="0">
                <a:solidFill>
                  <a:schemeClr val="tx1">
                    <a:lumMod val="95000"/>
                    <a:lumOff val="5000"/>
                  </a:schemeClr>
                </a:solidFill>
              </a:rPr>
              <a:t>.</a:t>
            </a:r>
            <a:endParaRPr lang="en-US" sz="1800" dirty="0">
              <a:solidFill>
                <a:schemeClr val="tx1">
                  <a:lumMod val="95000"/>
                  <a:lumOff val="5000"/>
                </a:schemeClr>
              </a:solidFill>
            </a:endParaRP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12467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2590800" cy="838200"/>
          </a:xfrm>
        </p:spPr>
        <p:txBody>
          <a:bodyPr/>
          <a:lstStyle/>
          <a:p>
            <a:r>
              <a:rPr lang="en-US" sz="3200" dirty="0" smtClean="0"/>
              <a:t>Continued…</a:t>
            </a:r>
            <a:endParaRPr lang="en-US" sz="3200" dirty="0"/>
          </a:p>
        </p:txBody>
      </p:sp>
      <p:sp>
        <p:nvSpPr>
          <p:cNvPr id="3" name="Content Placeholder 2"/>
          <p:cNvSpPr>
            <a:spLocks noGrp="1"/>
          </p:cNvSpPr>
          <p:nvPr>
            <p:ph idx="1"/>
          </p:nvPr>
        </p:nvSpPr>
        <p:spPr/>
        <p:txBody>
          <a:bodyPr>
            <a:normAutofit fontScale="85000" lnSpcReduction="20000"/>
          </a:bodyPr>
          <a:lstStyle/>
          <a:p>
            <a:r>
              <a:rPr lang="en-US" b="1" dirty="0">
                <a:solidFill>
                  <a:schemeClr val="tx1">
                    <a:lumMod val="95000"/>
                    <a:lumOff val="5000"/>
                  </a:schemeClr>
                </a:solidFill>
              </a:rPr>
              <a:t>Data Preprocessing: </a:t>
            </a:r>
          </a:p>
          <a:p>
            <a:pPr marL="0" indent="0">
              <a:buNone/>
            </a:pPr>
            <a:r>
              <a:rPr lang="en-US" b="1" dirty="0" smtClean="0">
                <a:solidFill>
                  <a:schemeClr val="tx1">
                    <a:lumMod val="95000"/>
                    <a:lumOff val="5000"/>
                  </a:schemeClr>
                </a:solidFill>
              </a:rPr>
              <a:t>      </a:t>
            </a:r>
            <a:r>
              <a:rPr lang="en-US" dirty="0" smtClean="0">
                <a:solidFill>
                  <a:schemeClr val="tx1">
                    <a:lumMod val="95000"/>
                    <a:lumOff val="5000"/>
                  </a:schemeClr>
                </a:solidFill>
              </a:rPr>
              <a:t>Preprocess </a:t>
            </a:r>
            <a:r>
              <a:rPr lang="en-US" dirty="0">
                <a:solidFill>
                  <a:schemeClr val="tx1">
                    <a:lumMod val="95000"/>
                    <a:lumOff val="5000"/>
                  </a:schemeClr>
                </a:solidFill>
              </a:rPr>
              <a:t>the extracted features, including normalization, scaling, and encoding categorical variables.</a:t>
            </a:r>
          </a:p>
          <a:p>
            <a:r>
              <a:rPr lang="en-US" b="1" dirty="0">
                <a:solidFill>
                  <a:schemeClr val="tx1">
                    <a:lumMod val="95000"/>
                    <a:lumOff val="5000"/>
                  </a:schemeClr>
                </a:solidFill>
              </a:rPr>
              <a:t>Model Training: </a:t>
            </a:r>
          </a:p>
          <a:p>
            <a:pPr marL="0" indent="0">
              <a:buNone/>
            </a:pPr>
            <a:r>
              <a:rPr lang="en-US" b="1" dirty="0" smtClean="0">
                <a:solidFill>
                  <a:schemeClr val="tx1">
                    <a:lumMod val="95000"/>
                    <a:lumOff val="5000"/>
                  </a:schemeClr>
                </a:solidFill>
              </a:rPr>
              <a:t>      </a:t>
            </a:r>
            <a:r>
              <a:rPr lang="en-US" dirty="0" smtClean="0">
                <a:solidFill>
                  <a:schemeClr val="tx1">
                    <a:lumMod val="95000"/>
                    <a:lumOff val="5000"/>
                  </a:schemeClr>
                </a:solidFill>
              </a:rPr>
              <a:t>Train </a:t>
            </a:r>
            <a:r>
              <a:rPr lang="en-US" dirty="0">
                <a:solidFill>
                  <a:schemeClr val="tx1">
                    <a:lumMod val="95000"/>
                    <a:lumOff val="5000"/>
                  </a:schemeClr>
                </a:solidFill>
              </a:rPr>
              <a:t>a deep learning model, such as a convolutional neural network (CNN) or recurrent neural network (RNN), on the preprocessed network traffic data.</a:t>
            </a:r>
          </a:p>
          <a:p>
            <a:r>
              <a:rPr lang="en-US" b="1" dirty="0">
                <a:solidFill>
                  <a:schemeClr val="tx1">
                    <a:lumMod val="95000"/>
                    <a:lumOff val="5000"/>
                  </a:schemeClr>
                </a:solidFill>
              </a:rPr>
              <a:t>Anomaly Detection: </a:t>
            </a:r>
            <a:endParaRPr lang="en-US" b="1" dirty="0" smtClean="0">
              <a:solidFill>
                <a:schemeClr val="tx1">
                  <a:lumMod val="95000"/>
                  <a:lumOff val="5000"/>
                </a:schemeClr>
              </a:solidFill>
            </a:endParaRPr>
          </a:p>
          <a:p>
            <a:pPr marL="0" indent="0">
              <a:buNone/>
            </a:pPr>
            <a:r>
              <a:rPr lang="en-US" b="1" dirty="0">
                <a:solidFill>
                  <a:schemeClr val="tx1">
                    <a:lumMod val="95000"/>
                    <a:lumOff val="5000"/>
                  </a:schemeClr>
                </a:solidFill>
              </a:rPr>
              <a:t> </a:t>
            </a:r>
            <a:r>
              <a:rPr lang="en-US" b="1" dirty="0" smtClean="0">
                <a:solidFill>
                  <a:schemeClr val="tx1">
                    <a:lumMod val="95000"/>
                    <a:lumOff val="5000"/>
                  </a:schemeClr>
                </a:solidFill>
              </a:rPr>
              <a:t>     </a:t>
            </a:r>
            <a:r>
              <a:rPr lang="en-US" dirty="0" smtClean="0">
                <a:solidFill>
                  <a:schemeClr val="tx1">
                    <a:lumMod val="95000"/>
                    <a:lumOff val="5000"/>
                  </a:schemeClr>
                </a:solidFill>
              </a:rPr>
              <a:t>Utilize </a:t>
            </a:r>
            <a:r>
              <a:rPr lang="en-US" dirty="0">
                <a:solidFill>
                  <a:schemeClr val="tx1">
                    <a:lumMod val="95000"/>
                    <a:lumOff val="5000"/>
                  </a:schemeClr>
                </a:solidFill>
              </a:rPr>
              <a:t>the trained model to identify anomalous network traffic patterns that deviate from normal behavior. Anomalies may include unexpected connections, unusual data transfer rates, or irregular communication patterns.</a:t>
            </a:r>
          </a:p>
          <a:p>
            <a:r>
              <a:rPr lang="en-US" b="1" dirty="0">
                <a:solidFill>
                  <a:schemeClr val="tx1">
                    <a:lumMod val="95000"/>
                    <a:lumOff val="5000"/>
                  </a:schemeClr>
                </a:solidFill>
              </a:rPr>
              <a:t>Alert Generation</a:t>
            </a:r>
            <a:r>
              <a:rPr lang="en-US" b="1" dirty="0" smtClean="0">
                <a:solidFill>
                  <a:schemeClr val="tx1">
                    <a:lumMod val="95000"/>
                    <a:lumOff val="5000"/>
                  </a:schemeClr>
                </a:solidFill>
              </a:rPr>
              <a:t>:</a:t>
            </a:r>
          </a:p>
          <a:p>
            <a:pPr marL="0" indent="0">
              <a:buNone/>
            </a:pPr>
            <a:r>
              <a:rPr lang="en-US" b="1" dirty="0">
                <a:solidFill>
                  <a:schemeClr val="tx1">
                    <a:lumMod val="95000"/>
                    <a:lumOff val="5000"/>
                  </a:schemeClr>
                </a:solidFill>
              </a:rPr>
              <a:t> </a:t>
            </a:r>
            <a:r>
              <a:rPr lang="en-US" b="1" dirty="0" smtClean="0">
                <a:solidFill>
                  <a:schemeClr val="tx1">
                    <a:lumMod val="95000"/>
                    <a:lumOff val="5000"/>
                  </a:schemeClr>
                </a:solidFill>
              </a:rPr>
              <a:t>      </a:t>
            </a:r>
            <a:r>
              <a:rPr lang="en-US" dirty="0">
                <a:solidFill>
                  <a:schemeClr val="tx1">
                    <a:lumMod val="95000"/>
                    <a:lumOff val="5000"/>
                  </a:schemeClr>
                </a:solidFill>
              </a:rPr>
              <a:t>Generate alerts or notifications for potential </a:t>
            </a:r>
            <a:r>
              <a:rPr lang="en-US" dirty="0" err="1">
                <a:solidFill>
                  <a:schemeClr val="tx1">
                    <a:lumMod val="95000"/>
                    <a:lumOff val="5000"/>
                  </a:schemeClr>
                </a:solidFill>
              </a:rPr>
              <a:t>keylogger</a:t>
            </a:r>
            <a:r>
              <a:rPr lang="en-US" dirty="0">
                <a:solidFill>
                  <a:schemeClr val="tx1">
                    <a:lumMod val="95000"/>
                    <a:lumOff val="5000"/>
                  </a:schemeClr>
                </a:solidFill>
              </a:rPr>
              <a:t> activity based on detected anomalies, triggering further investigation or mitigation actions.</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1368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2667000" cy="990600"/>
          </a:xfrm>
        </p:spPr>
        <p:txBody>
          <a:bodyPr/>
          <a:lstStyle/>
          <a:p>
            <a:r>
              <a:rPr lang="en-US" sz="3200" dirty="0" smtClean="0"/>
              <a:t>Deployment</a:t>
            </a:r>
            <a:endParaRPr lang="en-US" sz="3200"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b="1" dirty="0" smtClean="0">
                <a:solidFill>
                  <a:schemeClr val="tx1">
                    <a:lumMod val="95000"/>
                    <a:lumOff val="5000"/>
                  </a:schemeClr>
                </a:solidFill>
              </a:rPr>
              <a:t>Model </a:t>
            </a:r>
            <a:r>
              <a:rPr lang="en-US" b="1" dirty="0">
                <a:solidFill>
                  <a:schemeClr val="tx1">
                    <a:lumMod val="95000"/>
                    <a:lumOff val="5000"/>
                  </a:schemeClr>
                </a:solidFill>
              </a:rPr>
              <a:t>Deployment: </a:t>
            </a:r>
            <a:endParaRPr lang="en-US" b="1" dirty="0" smtClean="0">
              <a:solidFill>
                <a:schemeClr val="tx1">
                  <a:lumMod val="95000"/>
                  <a:lumOff val="5000"/>
                </a:schemeClr>
              </a:solidFill>
            </a:endParaRPr>
          </a:p>
          <a:p>
            <a:pPr marL="0" indent="0">
              <a:buNone/>
            </a:pPr>
            <a:r>
              <a:rPr lang="en-US" dirty="0" smtClean="0">
                <a:solidFill>
                  <a:schemeClr val="tx1">
                    <a:lumMod val="95000"/>
                    <a:lumOff val="5000"/>
                  </a:schemeClr>
                </a:solidFill>
              </a:rPr>
              <a:t>      Deploy </a:t>
            </a:r>
            <a:r>
              <a:rPr lang="en-US" dirty="0">
                <a:solidFill>
                  <a:schemeClr val="tx1">
                    <a:lumMod val="95000"/>
                    <a:lumOff val="5000"/>
                  </a:schemeClr>
                </a:solidFill>
              </a:rPr>
              <a:t>the trained deep learning model as a cloud-based service using platforms like Amazon </a:t>
            </a:r>
            <a:r>
              <a:rPr lang="en-US" dirty="0" err="1">
                <a:solidFill>
                  <a:schemeClr val="tx1">
                    <a:lumMod val="95000"/>
                    <a:lumOff val="5000"/>
                  </a:schemeClr>
                </a:solidFill>
              </a:rPr>
              <a:t>SageMaker</a:t>
            </a:r>
            <a:r>
              <a:rPr lang="en-US" dirty="0">
                <a:solidFill>
                  <a:schemeClr val="tx1">
                    <a:lumMod val="95000"/>
                    <a:lumOff val="5000"/>
                  </a:schemeClr>
                </a:solidFill>
              </a:rPr>
              <a:t> or Google AI Platform. Ensure scalability and availability of the model deployment to handle varying workloads.</a:t>
            </a:r>
          </a:p>
          <a:p>
            <a:r>
              <a:rPr lang="en-US" b="1" dirty="0">
                <a:solidFill>
                  <a:schemeClr val="tx1">
                    <a:lumMod val="95000"/>
                    <a:lumOff val="5000"/>
                  </a:schemeClr>
                </a:solidFill>
              </a:rPr>
              <a:t>Real-time Monitoring</a:t>
            </a:r>
            <a:r>
              <a:rPr lang="en-US" b="1" dirty="0" smtClean="0">
                <a:solidFill>
                  <a:schemeClr val="tx1">
                    <a:lumMod val="95000"/>
                    <a:lumOff val="5000"/>
                  </a:schemeClr>
                </a:solidFill>
              </a:rPr>
              <a:t>:</a:t>
            </a:r>
          </a:p>
          <a:p>
            <a:pPr marL="0" indent="0">
              <a:buNone/>
            </a:pPr>
            <a:r>
              <a:rPr lang="en-US" dirty="0">
                <a:solidFill>
                  <a:schemeClr val="tx1">
                    <a:lumMod val="95000"/>
                    <a:lumOff val="5000"/>
                  </a:schemeClr>
                </a:solidFill>
              </a:rPr>
              <a:t> </a:t>
            </a:r>
            <a:r>
              <a:rPr lang="en-US" dirty="0" smtClean="0">
                <a:solidFill>
                  <a:schemeClr val="tx1">
                    <a:lumMod val="95000"/>
                    <a:lumOff val="5000"/>
                  </a:schemeClr>
                </a:solidFill>
              </a:rPr>
              <a:t>     Implement </a:t>
            </a:r>
            <a:r>
              <a:rPr lang="en-US" dirty="0">
                <a:solidFill>
                  <a:schemeClr val="tx1">
                    <a:lumMod val="95000"/>
                    <a:lumOff val="5000"/>
                  </a:schemeClr>
                </a:solidFill>
              </a:rPr>
              <a:t>real-time monitoring of network traffic data streams using cloud-native streaming analytics services such as Amazon Kinesis or Google Cloud Dataflow. Monitor incoming traffic for anomalies and trigger alerts in real-time.</a:t>
            </a:r>
          </a:p>
          <a:p>
            <a:r>
              <a:rPr lang="en-US" b="1" dirty="0">
                <a:solidFill>
                  <a:schemeClr val="tx1">
                    <a:lumMod val="95000"/>
                    <a:lumOff val="5000"/>
                  </a:schemeClr>
                </a:solidFill>
              </a:rPr>
              <a:t>Integration with Security Infrastructure</a:t>
            </a:r>
            <a:r>
              <a:rPr lang="en-US" b="1" dirty="0" smtClean="0">
                <a:solidFill>
                  <a:schemeClr val="tx1">
                    <a:lumMod val="95000"/>
                    <a:lumOff val="5000"/>
                  </a:schemeClr>
                </a:solidFill>
              </a:rPr>
              <a:t>:</a:t>
            </a:r>
          </a:p>
          <a:p>
            <a:pPr marL="0" indent="0">
              <a:buNone/>
            </a:pPr>
            <a:r>
              <a:rPr lang="en-US" b="1" dirty="0">
                <a:solidFill>
                  <a:schemeClr val="tx1">
                    <a:lumMod val="95000"/>
                    <a:lumOff val="5000"/>
                  </a:schemeClr>
                </a:solidFill>
              </a:rPr>
              <a:t> </a:t>
            </a:r>
            <a:r>
              <a:rPr lang="en-US" b="1" dirty="0" smtClean="0">
                <a:solidFill>
                  <a:schemeClr val="tx1">
                    <a:lumMod val="95000"/>
                    <a:lumOff val="5000"/>
                  </a:schemeClr>
                </a:solidFill>
              </a:rPr>
              <a:t>     </a:t>
            </a:r>
            <a:r>
              <a:rPr lang="en-US" dirty="0" smtClean="0">
                <a:solidFill>
                  <a:schemeClr val="tx1">
                    <a:lumMod val="95000"/>
                    <a:lumOff val="5000"/>
                  </a:schemeClr>
                </a:solidFill>
              </a:rPr>
              <a:t>Integrate </a:t>
            </a:r>
            <a:r>
              <a:rPr lang="en-US" dirty="0">
                <a:solidFill>
                  <a:schemeClr val="tx1">
                    <a:lumMod val="95000"/>
                    <a:lumOff val="5000"/>
                  </a:schemeClr>
                </a:solidFill>
              </a:rPr>
              <a:t>the network traffic analysis system with existing security infrastructure and incident response tools. Establish automated workflows for incident detection, response, and mitigation based on detected </a:t>
            </a:r>
            <a:r>
              <a:rPr lang="en-US" dirty="0" err="1">
                <a:solidFill>
                  <a:schemeClr val="tx1">
                    <a:lumMod val="95000"/>
                    <a:lumOff val="5000"/>
                  </a:schemeClr>
                </a:solidFill>
              </a:rPr>
              <a:t>keylogger</a:t>
            </a:r>
            <a:r>
              <a:rPr lang="en-US" dirty="0">
                <a:solidFill>
                  <a:schemeClr val="tx1">
                    <a:lumMod val="95000"/>
                    <a:lumOff val="5000"/>
                  </a:schemeClr>
                </a:solidFill>
              </a:rPr>
              <a:t> activity.</a:t>
            </a:r>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37855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524000" cy="1066800"/>
          </a:xfrm>
        </p:spPr>
        <p:txBody>
          <a:bodyPr/>
          <a:lstStyle/>
          <a:p>
            <a:r>
              <a:rPr lang="en-US" sz="3200" dirty="0" smtClean="0"/>
              <a:t>Result</a:t>
            </a:r>
            <a:endParaRPr lang="en-US" sz="3200" dirty="0"/>
          </a:p>
        </p:txBody>
      </p:sp>
      <p:sp>
        <p:nvSpPr>
          <p:cNvPr id="4" name="Date Placeholder 3"/>
          <p:cNvSpPr>
            <a:spLocks noGrp="1"/>
          </p:cNvSpPr>
          <p:nvPr>
            <p:ph type="dt" sz="half" idx="10"/>
          </p:nvPr>
        </p:nvSpPr>
        <p:spPr/>
        <p:txBody>
          <a:bodyPr/>
          <a:lstStyle/>
          <a:p>
            <a:fld id="{B11D738E-8962-435F-8C43-147B8DD7E819}"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965388"/>
            <a:ext cx="2438400" cy="2724150"/>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086"/>
          <a:stretch/>
        </p:blipFill>
        <p:spPr bwMode="auto">
          <a:xfrm>
            <a:off x="762000" y="1585912"/>
            <a:ext cx="7696200" cy="58102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66519" b="47033"/>
          <a:stretch/>
        </p:blipFill>
        <p:spPr bwMode="auto">
          <a:xfrm>
            <a:off x="3397127" y="3124199"/>
            <a:ext cx="5061073" cy="2406527"/>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42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106</TotalTime>
  <Words>971</Words>
  <Application>Microsoft Office PowerPoint</Application>
  <PresentationFormat>On-screen Show (4:3)</PresentationFormat>
  <Paragraphs>117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CAPSTONE PROJECT   KEYLOGGERS AND SECURITY</vt:lpstr>
      <vt:lpstr>Outline</vt:lpstr>
      <vt:lpstr>Problem Statement</vt:lpstr>
      <vt:lpstr>Proposed system/solutions</vt:lpstr>
      <vt:lpstr>System development approach</vt:lpstr>
      <vt:lpstr>Algorithm </vt:lpstr>
      <vt:lpstr>Continued…</vt:lpstr>
      <vt:lpstr>Deployment</vt:lpstr>
      <vt:lpstr>Result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KEYLOGGERS AND SECURITY</dc:title>
  <dc:creator>Windows User</dc:creator>
  <cp:lastModifiedBy>Windows User</cp:lastModifiedBy>
  <cp:revision>12</cp:revision>
  <dcterms:created xsi:type="dcterms:W3CDTF">2024-04-04T05:08:14Z</dcterms:created>
  <dcterms:modified xsi:type="dcterms:W3CDTF">2024-04-04T07:02:54Z</dcterms:modified>
</cp:coreProperties>
</file>