
<file path=[Content_Types].xml><?xml version="1.0" encoding="utf-8"?>
<Types xmlns="http://schemas.openxmlformats.org/package/2006/content-types">
  <Default Extension="jfif" ContentType="image/jpeg"/>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4.jpg" ContentType="image/jpeg"/>
  <Override PartName="/ppt/media/image5.jpg" ContentType="image/jpeg"/>
  <Override PartName="/ppt/media/image7.jpg" ContentType="image/jpeg"/>
  <Override PartName="/ppt/media/image9.jpg" ContentType="image/jpeg"/>
  <Override PartName="/ppt/media/image10.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5" r:id="rId2"/>
    <p:sldId id="286" r:id="rId3"/>
    <p:sldId id="287" r:id="rId4"/>
    <p:sldId id="269" r:id="rId5"/>
    <p:sldId id="267" r:id="rId6"/>
    <p:sldId id="271" r:id="rId7"/>
    <p:sldId id="273" r:id="rId8"/>
    <p:sldId id="284" r:id="rId9"/>
    <p:sldId id="282" r:id="rId10"/>
    <p:sldId id="266"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96BB8-BEDF-4456-943B-06C1EC809E1B}"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397FA-68E1-42EB-A63C-935E7C938386}" type="slidenum">
              <a:rPr lang="en-US" smtClean="0"/>
              <a:t>‹#›</a:t>
            </a:fld>
            <a:endParaRPr lang="en-US"/>
          </a:p>
        </p:txBody>
      </p:sp>
    </p:spTree>
    <p:extLst>
      <p:ext uri="{BB962C8B-B14F-4D97-AF65-F5344CB8AC3E}">
        <p14:creationId xmlns:p14="http://schemas.microsoft.com/office/powerpoint/2010/main" val="29773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fif"/><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19E1-46DC-4507-B2C6-FB1E68BE6BBC}"/>
              </a:ext>
            </a:extLst>
          </p:cNvPr>
          <p:cNvSpPr>
            <a:spLocks noGrp="1"/>
          </p:cNvSpPr>
          <p:nvPr>
            <p:ph type="ctrTitle"/>
          </p:nvPr>
        </p:nvSpPr>
        <p:spPr>
          <a:xfrm>
            <a:off x="1700212" y="2676961"/>
            <a:ext cx="8791575" cy="1015338"/>
          </a:xfrm>
        </p:spPr>
        <p:txBody>
          <a:bodyPr>
            <a:normAutofit/>
          </a:bodyPr>
          <a:lstStyle/>
          <a:p>
            <a:pPr algn="ctr"/>
            <a:r>
              <a:rPr lang="en-US" sz="5400" b="1" i="1" u="sng" dirty="0">
                <a:ln>
                  <a:solidFill>
                    <a:schemeClr val="bg1">
                      <a:lumMod val="95000"/>
                      <a:lumOff val="5000"/>
                    </a:schemeClr>
                  </a:solidFill>
                </a:ln>
                <a:solidFill>
                  <a:schemeClr val="bg1">
                    <a:lumMod val="95000"/>
                    <a:lumOff val="5000"/>
                  </a:schemeClr>
                </a:solidFill>
              </a:rPr>
              <a:t>Smart ROOM</a:t>
            </a:r>
          </a:p>
        </p:txBody>
      </p:sp>
      <p:pic>
        <p:nvPicPr>
          <p:cNvPr id="5" name="Picture 4">
            <a:extLst>
              <a:ext uri="{FF2B5EF4-FFF2-40B4-BE49-F238E27FC236}">
                <a16:creationId xmlns:a16="http://schemas.microsoft.com/office/drawing/2014/main" id="{4416057C-369C-4976-ADBA-8B8F71CBAF93}"/>
              </a:ext>
            </a:extLst>
          </p:cNvPr>
          <p:cNvPicPr>
            <a:picLocks noChangeAspect="1"/>
          </p:cNvPicPr>
          <p:nvPr/>
        </p:nvPicPr>
        <p:blipFill>
          <a:blip r:embed="rId2"/>
          <a:stretch>
            <a:fillRect/>
          </a:stretch>
        </p:blipFill>
        <p:spPr>
          <a:xfrm>
            <a:off x="4852344" y="205329"/>
            <a:ext cx="2125506" cy="2219417"/>
          </a:xfrm>
          <a:prstGeom prst="rect">
            <a:avLst/>
          </a:prstGeom>
        </p:spPr>
      </p:pic>
      <p:sp>
        <p:nvSpPr>
          <p:cNvPr id="7" name="TextBox 6">
            <a:extLst>
              <a:ext uri="{FF2B5EF4-FFF2-40B4-BE49-F238E27FC236}">
                <a16:creationId xmlns:a16="http://schemas.microsoft.com/office/drawing/2014/main" id="{1BB11B62-C220-4F31-ABE8-DFE05DB3ACAE}"/>
              </a:ext>
            </a:extLst>
          </p:cNvPr>
          <p:cNvSpPr txBox="1"/>
          <p:nvPr/>
        </p:nvSpPr>
        <p:spPr>
          <a:xfrm>
            <a:off x="2306324" y="4348727"/>
            <a:ext cx="7217546" cy="1200329"/>
          </a:xfrm>
          <a:prstGeom prst="rect">
            <a:avLst/>
          </a:prstGeom>
          <a:noFill/>
        </p:spPr>
        <p:txBody>
          <a:bodyPr wrap="square" rtlCol="0">
            <a:spAutoFit/>
          </a:bodyPr>
          <a:lstStyle/>
          <a:p>
            <a:pPr algn="ctr"/>
            <a:r>
              <a:rPr lang="en-US" dirty="0">
                <a:solidFill>
                  <a:schemeClr val="bg1">
                    <a:lumMod val="85000"/>
                    <a:lumOff val="15000"/>
                  </a:schemeClr>
                </a:solidFill>
              </a:rPr>
              <a:t>S3-EE1953-Engineering design</a:t>
            </a:r>
          </a:p>
          <a:p>
            <a:pPr algn="ctr"/>
            <a:r>
              <a:rPr lang="en-US" dirty="0">
                <a:solidFill>
                  <a:schemeClr val="bg1">
                    <a:lumMod val="85000"/>
                    <a:lumOff val="15000"/>
                  </a:schemeClr>
                </a:solidFill>
              </a:rPr>
              <a:t>Department of Electrical Engineering</a:t>
            </a:r>
          </a:p>
          <a:p>
            <a:pPr algn="ctr"/>
            <a:r>
              <a:rPr lang="en-US" dirty="0">
                <a:solidFill>
                  <a:schemeClr val="bg1">
                    <a:lumMod val="85000"/>
                    <a:lumOff val="15000"/>
                  </a:schemeClr>
                </a:solidFill>
              </a:rPr>
              <a:t>University of Moratuwa</a:t>
            </a:r>
          </a:p>
          <a:p>
            <a:pPr algn="ctr"/>
            <a:endParaRPr lang="en-US" dirty="0"/>
          </a:p>
        </p:txBody>
      </p:sp>
      <p:sp>
        <p:nvSpPr>
          <p:cNvPr id="3" name="TextBox 2">
            <a:extLst>
              <a:ext uri="{FF2B5EF4-FFF2-40B4-BE49-F238E27FC236}">
                <a16:creationId xmlns:a16="http://schemas.microsoft.com/office/drawing/2014/main" id="{1D8D7414-6C73-4265-B1ED-8C14DB040AE5}"/>
              </a:ext>
            </a:extLst>
          </p:cNvPr>
          <p:cNvSpPr txBox="1"/>
          <p:nvPr/>
        </p:nvSpPr>
        <p:spPr>
          <a:xfrm>
            <a:off x="11350101" y="6399029"/>
            <a:ext cx="535480" cy="307777"/>
          </a:xfrm>
          <a:prstGeom prst="rect">
            <a:avLst/>
          </a:prstGeom>
          <a:noFill/>
        </p:spPr>
        <p:txBody>
          <a:bodyPr wrap="square" rtlCol="0">
            <a:spAutoFit/>
          </a:bodyPr>
          <a:lstStyle/>
          <a:p>
            <a:r>
              <a:rPr lang="en-US" sz="1400" dirty="0"/>
              <a:t>01</a:t>
            </a:r>
          </a:p>
        </p:txBody>
      </p:sp>
    </p:spTree>
    <p:extLst>
      <p:ext uri="{BB962C8B-B14F-4D97-AF65-F5344CB8AC3E}">
        <p14:creationId xmlns:p14="http://schemas.microsoft.com/office/powerpoint/2010/main" val="67607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6845551-F422-4CC6-84D3-ED75E6B3CEB3}"/>
                  </a:ext>
                </a:extLst>
              </p:cNvPr>
              <p:cNvGraphicFramePr>
                <a:graphicFrameLocks noGrp="1"/>
              </p:cNvGraphicFramePr>
              <p:nvPr>
                <p:extLst>
                  <p:ext uri="{D42A27DB-BD31-4B8C-83A1-F6EECF244321}">
                    <p14:modId xmlns:p14="http://schemas.microsoft.com/office/powerpoint/2010/main" val="1736398244"/>
                  </p:ext>
                </p:extLst>
              </p:nvPr>
            </p:nvGraphicFramePr>
            <p:xfrm>
              <a:off x="2032000" y="1786466"/>
              <a:ext cx="8128000" cy="296672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923653849"/>
                        </a:ext>
                      </a:extLst>
                    </a:gridCol>
                    <a:gridCol w="4064000">
                      <a:extLst>
                        <a:ext uri="{9D8B030D-6E8A-4147-A177-3AD203B41FA5}">
                          <a16:colId xmlns:a16="http://schemas.microsoft.com/office/drawing/2014/main" val="1743061022"/>
                        </a:ext>
                      </a:extLst>
                    </a:gridCol>
                  </a:tblGrid>
                  <a:tr h="370840">
                    <a:tc>
                      <a:txBody>
                        <a:bodyPr/>
                        <a:lstStyle/>
                        <a:p>
                          <a:pPr algn="ctr"/>
                          <a:r>
                            <a:rPr lang="en-US" dirty="0"/>
                            <a:t>COMPONENTS</a:t>
                          </a:r>
                        </a:p>
                      </a:txBody>
                      <a:tcPr/>
                    </a:tc>
                    <a:tc>
                      <a:txBody>
                        <a:bodyPr/>
                        <a:lstStyle/>
                        <a:p>
                          <a:pPr algn="ctr"/>
                          <a:r>
                            <a:rPr lang="en-US" dirty="0"/>
                            <a:t>COST</a:t>
                          </a:r>
                        </a:p>
                      </a:txBody>
                      <a:tcPr/>
                    </a:tc>
                    <a:extLst>
                      <a:ext uri="{0D108BD9-81ED-4DB2-BD59-A6C34878D82A}">
                        <a16:rowId xmlns:a16="http://schemas.microsoft.com/office/drawing/2014/main" val="1275997268"/>
                      </a:ext>
                    </a:extLst>
                  </a:tr>
                  <a:tr h="370840">
                    <a:tc>
                      <a:txBody>
                        <a:bodyPr/>
                        <a:lstStyle/>
                        <a:p>
                          <a:pPr algn="ctr"/>
                          <a:r>
                            <a:rPr lang="en-US" dirty="0"/>
                            <a:t>2 Ultrasonic distance sensor</a:t>
                          </a:r>
                        </a:p>
                      </a:txBody>
                      <a:tcPr/>
                    </a:tc>
                    <a:tc>
                      <a:txBody>
                        <a:bodyPr/>
                        <a:lstStyle/>
                        <a:p>
                          <a:pPr algn="ctr"/>
                          <a:r>
                            <a:rPr lang="en-US" dirty="0"/>
                            <a:t>Rs 360.00×2 =720.00</a:t>
                          </a:r>
                        </a:p>
                      </a:txBody>
                      <a:tcPr/>
                    </a:tc>
                    <a:extLst>
                      <a:ext uri="{0D108BD9-81ED-4DB2-BD59-A6C34878D82A}">
                        <a16:rowId xmlns:a16="http://schemas.microsoft.com/office/drawing/2014/main" val="1043177603"/>
                      </a:ext>
                    </a:extLst>
                  </a:tr>
                  <a:tr h="370840">
                    <a:tc>
                      <a:txBody>
                        <a:bodyPr/>
                        <a:lstStyle/>
                        <a:p>
                          <a:pPr algn="ctr"/>
                          <a:r>
                            <a:rPr lang="en-US" dirty="0"/>
                            <a:t>1 LDR</a:t>
                          </a:r>
                        </a:p>
                      </a:txBody>
                      <a:tcPr/>
                    </a:tc>
                    <a:tc>
                      <a:txBody>
                        <a:bodyPr/>
                        <a:lstStyle/>
                        <a:p>
                          <a:pPr algn="ctr"/>
                          <a:r>
                            <a:rPr lang="en-US" dirty="0"/>
                            <a:t>Rs100.00</a:t>
                          </a:r>
                        </a:p>
                      </a:txBody>
                      <a:tcPr/>
                    </a:tc>
                    <a:extLst>
                      <a:ext uri="{0D108BD9-81ED-4DB2-BD59-A6C34878D82A}">
                        <a16:rowId xmlns:a16="http://schemas.microsoft.com/office/drawing/2014/main" val="1874436337"/>
                      </a:ext>
                    </a:extLst>
                  </a:tr>
                  <a:tr h="370840">
                    <a:tc>
                      <a:txBody>
                        <a:bodyPr/>
                        <a:lstStyle/>
                        <a:p>
                          <a:pPr algn="ctr"/>
                          <a:r>
                            <a:rPr lang="en-US" dirty="0"/>
                            <a:t>1 Arduino Uno</a:t>
                          </a:r>
                        </a:p>
                      </a:txBody>
                      <a:tcPr/>
                    </a:tc>
                    <a:tc>
                      <a:txBody>
                        <a:bodyPr/>
                        <a:lstStyle/>
                        <a:p>
                          <a:pPr algn="ctr"/>
                          <a:r>
                            <a:rPr lang="en-US" dirty="0"/>
                            <a:t>Rs 2000.00</a:t>
                          </a:r>
                        </a:p>
                      </a:txBody>
                      <a:tcPr/>
                    </a:tc>
                    <a:extLst>
                      <a:ext uri="{0D108BD9-81ED-4DB2-BD59-A6C34878D82A}">
                        <a16:rowId xmlns:a16="http://schemas.microsoft.com/office/drawing/2014/main" val="1212618686"/>
                      </a:ext>
                    </a:extLst>
                  </a:tr>
                  <a:tr h="370840">
                    <a:tc>
                      <a:txBody>
                        <a:bodyPr/>
                        <a:lstStyle/>
                        <a:p>
                          <a:pPr algn="ctr"/>
                          <a:r>
                            <a:rPr lang="en-US" dirty="0"/>
                            <a:t>Nodemcu</a:t>
                          </a:r>
                        </a:p>
                      </a:txBody>
                      <a:tcPr/>
                    </a:tc>
                    <a:tc>
                      <a:txBody>
                        <a:bodyPr/>
                        <a:lstStyle/>
                        <a:p>
                          <a:pPr algn="ctr"/>
                          <a:r>
                            <a:rPr lang="en-US" dirty="0"/>
                            <a:t>Rs 900.00</a:t>
                          </a:r>
                        </a:p>
                      </a:txBody>
                      <a:tcPr/>
                    </a:tc>
                    <a:extLst>
                      <a:ext uri="{0D108BD9-81ED-4DB2-BD59-A6C34878D82A}">
                        <a16:rowId xmlns:a16="http://schemas.microsoft.com/office/drawing/2014/main" val="592412727"/>
                      </a:ext>
                    </a:extLst>
                  </a:tr>
                  <a:tr h="370840">
                    <a:tc>
                      <a:txBody>
                        <a:bodyPr/>
                        <a:lstStyle/>
                        <a:p>
                          <a:pPr algn="ctr"/>
                          <a:r>
                            <a:rPr lang="en-US" dirty="0"/>
                            <a:t>1 Relay</a:t>
                          </a:r>
                        </a:p>
                      </a:txBody>
                      <a:tcPr/>
                    </a:tc>
                    <a:tc>
                      <a:txBody>
                        <a:bodyPr/>
                        <a:lstStyle/>
                        <a:p>
                          <a:r>
                            <a:rPr lang="en-US" dirty="0"/>
                            <a:t>                      Rs 800.00</a:t>
                          </a:r>
                        </a:p>
                      </a:txBody>
                      <a:tcPr/>
                    </a:tc>
                    <a:extLst>
                      <a:ext uri="{0D108BD9-81ED-4DB2-BD59-A6C34878D82A}">
                        <a16:rowId xmlns:a16="http://schemas.microsoft.com/office/drawing/2014/main" val="3439571196"/>
                      </a:ext>
                    </a:extLst>
                  </a:tr>
                  <a:tr h="370840">
                    <a:tc>
                      <a:txBody>
                        <a:bodyPr/>
                        <a:lstStyle/>
                        <a:p>
                          <a:r>
                            <a:rPr lang="en-US" dirty="0"/>
                            <a:t>                        3 Bulb</a:t>
                          </a:r>
                        </a:p>
                      </a:txBody>
                      <a:tcPr/>
                    </a:tc>
                    <a:tc>
                      <a:txBody>
                        <a:bodyPr/>
                        <a:lstStyle/>
                        <a:p>
                          <a:pPr algn="ctr"/>
                          <a:r>
                            <a:rPr lang="en-US" dirty="0"/>
                            <a:t>Rs 170.00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3= 510.00</a:t>
                          </a:r>
                        </a:p>
                      </a:txBody>
                      <a:tcPr/>
                    </a:tc>
                    <a:extLst>
                      <a:ext uri="{0D108BD9-81ED-4DB2-BD59-A6C34878D82A}">
                        <a16:rowId xmlns:a16="http://schemas.microsoft.com/office/drawing/2014/main" val="2394344472"/>
                      </a:ext>
                    </a:extLst>
                  </a:tr>
                  <a:tr h="370840">
                    <a:tc>
                      <a:txBody>
                        <a:bodyPr/>
                        <a:lstStyle/>
                        <a:p>
                          <a:r>
                            <a:rPr lang="en-US" dirty="0"/>
                            <a:t>                              Total</a:t>
                          </a:r>
                        </a:p>
                      </a:txBody>
                      <a:tcPr/>
                    </a:tc>
                    <a:tc>
                      <a:txBody>
                        <a:bodyPr/>
                        <a:lstStyle/>
                        <a:p>
                          <a:r>
                            <a:rPr lang="en-US" dirty="0"/>
                            <a:t>                     RS 5030.00</a:t>
                          </a:r>
                        </a:p>
                      </a:txBody>
                      <a:tcPr/>
                    </a:tc>
                    <a:extLst>
                      <a:ext uri="{0D108BD9-81ED-4DB2-BD59-A6C34878D82A}">
                        <a16:rowId xmlns:a16="http://schemas.microsoft.com/office/drawing/2014/main" val="3621530356"/>
                      </a:ext>
                    </a:extLst>
                  </a:tr>
                </a:tbl>
              </a:graphicData>
            </a:graphic>
          </p:graphicFrame>
        </mc:Choice>
        <mc:Fallback xmlns="">
          <p:graphicFrame>
            <p:nvGraphicFramePr>
              <p:cNvPr id="2" name="Table 1">
                <a:extLst>
                  <a:ext uri="{FF2B5EF4-FFF2-40B4-BE49-F238E27FC236}">
                    <a16:creationId xmlns:a16="http://schemas.microsoft.com/office/drawing/2014/main" id="{B6845551-F422-4CC6-84D3-ED75E6B3CEB3}"/>
                  </a:ext>
                </a:extLst>
              </p:cNvPr>
              <p:cNvGraphicFramePr>
                <a:graphicFrameLocks noGrp="1"/>
              </p:cNvGraphicFramePr>
              <p:nvPr>
                <p:extLst>
                  <p:ext uri="{D42A27DB-BD31-4B8C-83A1-F6EECF244321}">
                    <p14:modId xmlns:p14="http://schemas.microsoft.com/office/powerpoint/2010/main" val="1736398244"/>
                  </p:ext>
                </p:extLst>
              </p:nvPr>
            </p:nvGraphicFramePr>
            <p:xfrm>
              <a:off x="2032000" y="1786466"/>
              <a:ext cx="8128000" cy="296672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923653849"/>
                        </a:ext>
                      </a:extLst>
                    </a:gridCol>
                    <a:gridCol w="4064000">
                      <a:extLst>
                        <a:ext uri="{9D8B030D-6E8A-4147-A177-3AD203B41FA5}">
                          <a16:colId xmlns:a16="http://schemas.microsoft.com/office/drawing/2014/main" val="1743061022"/>
                        </a:ext>
                      </a:extLst>
                    </a:gridCol>
                  </a:tblGrid>
                  <a:tr h="370840">
                    <a:tc>
                      <a:txBody>
                        <a:bodyPr/>
                        <a:lstStyle/>
                        <a:p>
                          <a:pPr algn="ctr"/>
                          <a:r>
                            <a:rPr lang="en-US" dirty="0"/>
                            <a:t>COMPONENTS</a:t>
                          </a:r>
                        </a:p>
                      </a:txBody>
                      <a:tcPr/>
                    </a:tc>
                    <a:tc>
                      <a:txBody>
                        <a:bodyPr/>
                        <a:lstStyle/>
                        <a:p>
                          <a:pPr algn="ctr"/>
                          <a:r>
                            <a:rPr lang="en-US" dirty="0"/>
                            <a:t>COST</a:t>
                          </a:r>
                        </a:p>
                      </a:txBody>
                      <a:tcPr/>
                    </a:tc>
                    <a:extLst>
                      <a:ext uri="{0D108BD9-81ED-4DB2-BD59-A6C34878D82A}">
                        <a16:rowId xmlns:a16="http://schemas.microsoft.com/office/drawing/2014/main" val="1275997268"/>
                      </a:ext>
                    </a:extLst>
                  </a:tr>
                  <a:tr h="370840">
                    <a:tc>
                      <a:txBody>
                        <a:bodyPr/>
                        <a:lstStyle/>
                        <a:p>
                          <a:pPr algn="ctr"/>
                          <a:r>
                            <a:rPr lang="en-US" dirty="0"/>
                            <a:t>2 Ultrasonic distance sensor</a:t>
                          </a:r>
                        </a:p>
                      </a:txBody>
                      <a:tcPr/>
                    </a:tc>
                    <a:tc>
                      <a:txBody>
                        <a:bodyPr/>
                        <a:lstStyle/>
                        <a:p>
                          <a:pPr algn="ctr"/>
                          <a:r>
                            <a:rPr lang="en-US" dirty="0"/>
                            <a:t>Rs 360.00×2 =720.00</a:t>
                          </a:r>
                        </a:p>
                      </a:txBody>
                      <a:tcPr/>
                    </a:tc>
                    <a:extLst>
                      <a:ext uri="{0D108BD9-81ED-4DB2-BD59-A6C34878D82A}">
                        <a16:rowId xmlns:a16="http://schemas.microsoft.com/office/drawing/2014/main" val="1043177603"/>
                      </a:ext>
                    </a:extLst>
                  </a:tr>
                  <a:tr h="370840">
                    <a:tc>
                      <a:txBody>
                        <a:bodyPr/>
                        <a:lstStyle/>
                        <a:p>
                          <a:pPr algn="ctr"/>
                          <a:r>
                            <a:rPr lang="en-US" dirty="0"/>
                            <a:t>1 LDR</a:t>
                          </a:r>
                        </a:p>
                      </a:txBody>
                      <a:tcPr/>
                    </a:tc>
                    <a:tc>
                      <a:txBody>
                        <a:bodyPr/>
                        <a:lstStyle/>
                        <a:p>
                          <a:pPr algn="ctr"/>
                          <a:r>
                            <a:rPr lang="en-US" dirty="0"/>
                            <a:t>Rs100.00</a:t>
                          </a:r>
                        </a:p>
                      </a:txBody>
                      <a:tcPr/>
                    </a:tc>
                    <a:extLst>
                      <a:ext uri="{0D108BD9-81ED-4DB2-BD59-A6C34878D82A}">
                        <a16:rowId xmlns:a16="http://schemas.microsoft.com/office/drawing/2014/main" val="1874436337"/>
                      </a:ext>
                    </a:extLst>
                  </a:tr>
                  <a:tr h="370840">
                    <a:tc>
                      <a:txBody>
                        <a:bodyPr/>
                        <a:lstStyle/>
                        <a:p>
                          <a:pPr algn="ctr"/>
                          <a:r>
                            <a:rPr lang="en-US" dirty="0"/>
                            <a:t>1 Arduino Uno</a:t>
                          </a:r>
                        </a:p>
                      </a:txBody>
                      <a:tcPr/>
                    </a:tc>
                    <a:tc>
                      <a:txBody>
                        <a:bodyPr/>
                        <a:lstStyle/>
                        <a:p>
                          <a:pPr algn="ctr"/>
                          <a:r>
                            <a:rPr lang="en-US" dirty="0"/>
                            <a:t>Rs 2000.00</a:t>
                          </a:r>
                        </a:p>
                      </a:txBody>
                      <a:tcPr/>
                    </a:tc>
                    <a:extLst>
                      <a:ext uri="{0D108BD9-81ED-4DB2-BD59-A6C34878D82A}">
                        <a16:rowId xmlns:a16="http://schemas.microsoft.com/office/drawing/2014/main" val="1212618686"/>
                      </a:ext>
                    </a:extLst>
                  </a:tr>
                  <a:tr h="370840">
                    <a:tc>
                      <a:txBody>
                        <a:bodyPr/>
                        <a:lstStyle/>
                        <a:p>
                          <a:pPr algn="ctr"/>
                          <a:r>
                            <a:rPr lang="en-US" dirty="0"/>
                            <a:t>Nodemcu</a:t>
                          </a:r>
                        </a:p>
                      </a:txBody>
                      <a:tcPr/>
                    </a:tc>
                    <a:tc>
                      <a:txBody>
                        <a:bodyPr/>
                        <a:lstStyle/>
                        <a:p>
                          <a:pPr algn="ctr"/>
                          <a:r>
                            <a:rPr lang="en-US" dirty="0"/>
                            <a:t>Rs 900.00</a:t>
                          </a:r>
                        </a:p>
                      </a:txBody>
                      <a:tcPr/>
                    </a:tc>
                    <a:extLst>
                      <a:ext uri="{0D108BD9-81ED-4DB2-BD59-A6C34878D82A}">
                        <a16:rowId xmlns:a16="http://schemas.microsoft.com/office/drawing/2014/main" val="592412727"/>
                      </a:ext>
                    </a:extLst>
                  </a:tr>
                  <a:tr h="370840">
                    <a:tc>
                      <a:txBody>
                        <a:bodyPr/>
                        <a:lstStyle/>
                        <a:p>
                          <a:pPr algn="ctr"/>
                          <a:r>
                            <a:rPr lang="en-US" dirty="0"/>
                            <a:t>1 Relay</a:t>
                          </a:r>
                        </a:p>
                      </a:txBody>
                      <a:tcPr/>
                    </a:tc>
                    <a:tc>
                      <a:txBody>
                        <a:bodyPr/>
                        <a:lstStyle/>
                        <a:p>
                          <a:r>
                            <a:rPr lang="en-US" dirty="0"/>
                            <a:t>                      Rs 800.00</a:t>
                          </a:r>
                        </a:p>
                      </a:txBody>
                      <a:tcPr/>
                    </a:tc>
                    <a:extLst>
                      <a:ext uri="{0D108BD9-81ED-4DB2-BD59-A6C34878D82A}">
                        <a16:rowId xmlns:a16="http://schemas.microsoft.com/office/drawing/2014/main" val="3439571196"/>
                      </a:ext>
                    </a:extLst>
                  </a:tr>
                  <a:tr h="370840">
                    <a:tc>
                      <a:txBody>
                        <a:bodyPr/>
                        <a:lstStyle/>
                        <a:p>
                          <a:r>
                            <a:rPr lang="en-US" dirty="0"/>
                            <a:t>                        3 Bulb</a:t>
                          </a:r>
                        </a:p>
                      </a:txBody>
                      <a:tcPr/>
                    </a:tc>
                    <a:tc>
                      <a:txBody>
                        <a:bodyPr/>
                        <a:lstStyle/>
                        <a:p>
                          <a:endParaRPr lang="en-US"/>
                        </a:p>
                      </a:txBody>
                      <a:tcPr>
                        <a:blipFill>
                          <a:blip r:embed="rId2"/>
                          <a:stretch>
                            <a:fillRect l="-100150" t="-606557" r="-600" b="-124590"/>
                          </a:stretch>
                        </a:blipFill>
                      </a:tcPr>
                    </a:tc>
                    <a:extLst>
                      <a:ext uri="{0D108BD9-81ED-4DB2-BD59-A6C34878D82A}">
                        <a16:rowId xmlns:a16="http://schemas.microsoft.com/office/drawing/2014/main" val="2394344472"/>
                      </a:ext>
                    </a:extLst>
                  </a:tr>
                  <a:tr h="370840">
                    <a:tc>
                      <a:txBody>
                        <a:bodyPr/>
                        <a:lstStyle/>
                        <a:p>
                          <a:r>
                            <a:rPr lang="en-US" dirty="0"/>
                            <a:t>                              Total</a:t>
                          </a:r>
                        </a:p>
                      </a:txBody>
                      <a:tcPr/>
                    </a:tc>
                    <a:tc>
                      <a:txBody>
                        <a:bodyPr/>
                        <a:lstStyle/>
                        <a:p>
                          <a:r>
                            <a:rPr lang="en-US" dirty="0"/>
                            <a:t>                     RS 5030.00</a:t>
                          </a:r>
                        </a:p>
                      </a:txBody>
                      <a:tcPr/>
                    </a:tc>
                    <a:extLst>
                      <a:ext uri="{0D108BD9-81ED-4DB2-BD59-A6C34878D82A}">
                        <a16:rowId xmlns:a16="http://schemas.microsoft.com/office/drawing/2014/main" val="3621530356"/>
                      </a:ext>
                    </a:extLst>
                  </a:tr>
                </a:tbl>
              </a:graphicData>
            </a:graphic>
          </p:graphicFrame>
        </mc:Fallback>
      </mc:AlternateContent>
      <p:cxnSp>
        <p:nvCxnSpPr>
          <p:cNvPr id="6" name="Straight Connector 5">
            <a:extLst>
              <a:ext uri="{FF2B5EF4-FFF2-40B4-BE49-F238E27FC236}">
                <a16:creationId xmlns:a16="http://schemas.microsoft.com/office/drawing/2014/main" id="{B5B0C1A9-DF50-4438-BF87-F77C0F7B0057}"/>
              </a:ext>
            </a:extLst>
          </p:cNvPr>
          <p:cNvCxnSpPr>
            <a:cxnSpLocks/>
          </p:cNvCxnSpPr>
          <p:nvPr/>
        </p:nvCxnSpPr>
        <p:spPr>
          <a:xfrm>
            <a:off x="2032000" y="4378960"/>
            <a:ext cx="8128000" cy="0"/>
          </a:xfrm>
          <a:prstGeom prst="line">
            <a:avLst/>
          </a:prstGeom>
          <a:ln>
            <a:solidFill>
              <a:schemeClr val="bg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061066B-521F-4733-94F7-B4BB6D4FC4CC}"/>
              </a:ext>
            </a:extLst>
          </p:cNvPr>
          <p:cNvSpPr txBox="1"/>
          <p:nvPr/>
        </p:nvSpPr>
        <p:spPr>
          <a:xfrm>
            <a:off x="3037840" y="487680"/>
            <a:ext cx="5628640" cy="830997"/>
          </a:xfrm>
          <a:prstGeom prst="rect">
            <a:avLst/>
          </a:prstGeom>
          <a:noFill/>
        </p:spPr>
        <p:txBody>
          <a:bodyPr wrap="square" rtlCol="0">
            <a:spAutoFit/>
          </a:bodyPr>
          <a:lstStyle/>
          <a:p>
            <a:pPr algn="ctr"/>
            <a:r>
              <a:rPr lang="en-US" sz="4800" b="1" dirty="0">
                <a:solidFill>
                  <a:schemeClr val="bg1">
                    <a:lumMod val="95000"/>
                    <a:lumOff val="5000"/>
                  </a:schemeClr>
                </a:solidFill>
              </a:rPr>
              <a:t>Budget</a:t>
            </a:r>
          </a:p>
        </p:txBody>
      </p:sp>
      <p:sp>
        <p:nvSpPr>
          <p:cNvPr id="7" name="TextBox 6">
            <a:extLst>
              <a:ext uri="{FF2B5EF4-FFF2-40B4-BE49-F238E27FC236}">
                <a16:creationId xmlns:a16="http://schemas.microsoft.com/office/drawing/2014/main" id="{E51F236A-447B-4020-8028-74E37F536A90}"/>
              </a:ext>
            </a:extLst>
          </p:cNvPr>
          <p:cNvSpPr txBox="1"/>
          <p:nvPr/>
        </p:nvSpPr>
        <p:spPr>
          <a:xfrm>
            <a:off x="11350101" y="6399029"/>
            <a:ext cx="535480" cy="307777"/>
          </a:xfrm>
          <a:prstGeom prst="rect">
            <a:avLst/>
          </a:prstGeom>
          <a:noFill/>
        </p:spPr>
        <p:txBody>
          <a:bodyPr wrap="square" rtlCol="0">
            <a:spAutoFit/>
          </a:bodyPr>
          <a:lstStyle/>
          <a:p>
            <a:r>
              <a:rPr lang="en-US" sz="1400" dirty="0"/>
              <a:t>09</a:t>
            </a:r>
          </a:p>
        </p:txBody>
      </p:sp>
    </p:spTree>
    <p:extLst>
      <p:ext uri="{BB962C8B-B14F-4D97-AF65-F5344CB8AC3E}">
        <p14:creationId xmlns:p14="http://schemas.microsoft.com/office/powerpoint/2010/main" val="331525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A7DCE6-F456-4631-8BF0-1984FD3AE585}"/>
              </a:ext>
            </a:extLst>
          </p:cNvPr>
          <p:cNvSpPr txBox="1"/>
          <p:nvPr/>
        </p:nvSpPr>
        <p:spPr>
          <a:xfrm>
            <a:off x="2321904" y="1060980"/>
            <a:ext cx="7187855" cy="3877985"/>
          </a:xfrm>
          <a:prstGeom prst="rect">
            <a:avLst/>
          </a:prstGeom>
          <a:noFill/>
        </p:spPr>
        <p:txBody>
          <a:bodyPr wrap="square" rtlCol="0">
            <a:spAutoFit/>
          </a:bodyPr>
          <a:lstStyle/>
          <a:p>
            <a:pPr algn="ctr"/>
            <a:r>
              <a:rPr lang="en-US" sz="4800" u="sng" dirty="0">
                <a:solidFill>
                  <a:schemeClr val="bg1">
                    <a:lumMod val="95000"/>
                    <a:lumOff val="5000"/>
                  </a:schemeClr>
                </a:solidFill>
              </a:rPr>
              <a:t>Group members</a:t>
            </a:r>
          </a:p>
          <a:p>
            <a:pPr algn="ctr"/>
            <a:endParaRPr lang="en-US" dirty="0"/>
          </a:p>
          <a:p>
            <a:pPr algn="ctr"/>
            <a:endParaRPr lang="en-US" dirty="0"/>
          </a:p>
          <a:p>
            <a:pPr marL="285750" indent="-285750">
              <a:buFont typeface="Arial" panose="020B0604020202020204" pitchFamily="34" charset="0"/>
              <a:buChar char="•"/>
            </a:pPr>
            <a:r>
              <a:rPr lang="en-US" sz="3600" dirty="0">
                <a:solidFill>
                  <a:schemeClr val="bg1">
                    <a:lumMod val="85000"/>
                    <a:lumOff val="15000"/>
                  </a:schemeClr>
                </a:solidFill>
              </a:rPr>
              <a:t> Subaraj  .B           190605T</a:t>
            </a:r>
          </a:p>
          <a:p>
            <a:pPr marL="285750" indent="-285750">
              <a:buFont typeface="Arial" panose="020B0604020202020204" pitchFamily="34" charset="0"/>
              <a:buChar char="•"/>
            </a:pPr>
            <a:r>
              <a:rPr lang="en-US" sz="3600" dirty="0">
                <a:solidFill>
                  <a:schemeClr val="bg1">
                    <a:lumMod val="85000"/>
                    <a:lumOff val="15000"/>
                  </a:schemeClr>
                </a:solidFill>
              </a:rPr>
              <a:t> Laksman .P          190347D</a:t>
            </a:r>
          </a:p>
          <a:p>
            <a:pPr marL="285750" indent="-285750">
              <a:buFont typeface="Arial" panose="020B0604020202020204" pitchFamily="34" charset="0"/>
              <a:buChar char="•"/>
            </a:pPr>
            <a:r>
              <a:rPr lang="en-US" sz="3600" dirty="0">
                <a:solidFill>
                  <a:schemeClr val="bg1">
                    <a:lumMod val="85000"/>
                    <a:lumOff val="15000"/>
                  </a:schemeClr>
                </a:solidFill>
              </a:rPr>
              <a:t> </a:t>
            </a:r>
            <a:r>
              <a:rPr lang="en-US" sz="3600" dirty="0" err="1">
                <a:solidFill>
                  <a:schemeClr val="bg1">
                    <a:lumMod val="85000"/>
                    <a:lumOff val="15000"/>
                  </a:schemeClr>
                </a:solidFill>
              </a:rPr>
              <a:t>Jalini</a:t>
            </a:r>
            <a:r>
              <a:rPr lang="en-US" sz="3600" dirty="0">
                <a:solidFill>
                  <a:schemeClr val="bg1">
                    <a:lumMod val="85000"/>
                    <a:lumOff val="15000"/>
                  </a:schemeClr>
                </a:solidFill>
              </a:rPr>
              <a:t> .S               190246R</a:t>
            </a:r>
          </a:p>
          <a:p>
            <a:pPr marL="285750" indent="-285750">
              <a:buFont typeface="Arial" panose="020B0604020202020204" pitchFamily="34" charset="0"/>
              <a:buChar char="•"/>
            </a:pPr>
            <a:r>
              <a:rPr lang="en-US" sz="3600" dirty="0">
                <a:solidFill>
                  <a:schemeClr val="bg1">
                    <a:lumMod val="85000"/>
                    <a:lumOff val="15000"/>
                  </a:schemeClr>
                </a:solidFill>
              </a:rPr>
              <a:t> </a:t>
            </a:r>
            <a:r>
              <a:rPr lang="en-US" sz="3600" dirty="0" err="1">
                <a:solidFill>
                  <a:schemeClr val="bg1">
                    <a:lumMod val="85000"/>
                    <a:lumOff val="15000"/>
                  </a:schemeClr>
                </a:solidFill>
              </a:rPr>
              <a:t>Kirushan</a:t>
            </a:r>
            <a:r>
              <a:rPr lang="en-US" sz="3600" dirty="0">
                <a:solidFill>
                  <a:schemeClr val="bg1">
                    <a:lumMod val="85000"/>
                    <a:lumOff val="15000"/>
                  </a:schemeClr>
                </a:solidFill>
              </a:rPr>
              <a:t> .T           190318P</a:t>
            </a:r>
          </a:p>
          <a:p>
            <a:endParaRPr lang="en-US" dirty="0"/>
          </a:p>
        </p:txBody>
      </p:sp>
      <p:sp>
        <p:nvSpPr>
          <p:cNvPr id="3" name="TextBox 2">
            <a:extLst>
              <a:ext uri="{FF2B5EF4-FFF2-40B4-BE49-F238E27FC236}">
                <a16:creationId xmlns:a16="http://schemas.microsoft.com/office/drawing/2014/main" id="{28C1BC28-2D74-4AB0-A01B-C99A2404E4F9}"/>
              </a:ext>
            </a:extLst>
          </p:cNvPr>
          <p:cNvSpPr txBox="1"/>
          <p:nvPr/>
        </p:nvSpPr>
        <p:spPr>
          <a:xfrm>
            <a:off x="11350101" y="6399029"/>
            <a:ext cx="535480" cy="307777"/>
          </a:xfrm>
          <a:prstGeom prst="rect">
            <a:avLst/>
          </a:prstGeom>
          <a:noFill/>
        </p:spPr>
        <p:txBody>
          <a:bodyPr wrap="square" rtlCol="0">
            <a:spAutoFit/>
          </a:bodyPr>
          <a:lstStyle/>
          <a:p>
            <a:r>
              <a:rPr lang="en-US" sz="1400" dirty="0"/>
              <a:t>11</a:t>
            </a:r>
          </a:p>
        </p:txBody>
      </p:sp>
    </p:spTree>
    <p:extLst>
      <p:ext uri="{BB962C8B-B14F-4D97-AF65-F5344CB8AC3E}">
        <p14:creationId xmlns:p14="http://schemas.microsoft.com/office/powerpoint/2010/main" val="18717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BB681-A048-4CFC-ACA1-99FE1690CC38}"/>
              </a:ext>
            </a:extLst>
          </p:cNvPr>
          <p:cNvSpPr txBox="1"/>
          <p:nvPr/>
        </p:nvSpPr>
        <p:spPr>
          <a:xfrm>
            <a:off x="3053918" y="2228295"/>
            <a:ext cx="6187736" cy="1446550"/>
          </a:xfrm>
          <a:prstGeom prst="rect">
            <a:avLst/>
          </a:prstGeom>
          <a:noFill/>
        </p:spPr>
        <p:txBody>
          <a:bodyPr wrap="square" rtlCol="0">
            <a:spAutoFit/>
          </a:bodyPr>
          <a:lstStyle/>
          <a:p>
            <a:r>
              <a:rPr lang="en-US" sz="8800" dirty="0">
                <a:ln>
                  <a:solidFill>
                    <a:schemeClr val="bg1">
                      <a:lumMod val="95000"/>
                      <a:lumOff val="5000"/>
                    </a:schemeClr>
                  </a:solidFill>
                </a:ln>
                <a:solidFill>
                  <a:schemeClr val="bg1">
                    <a:lumMod val="95000"/>
                    <a:lumOff val="5000"/>
                  </a:schemeClr>
                </a:solidFill>
              </a:rPr>
              <a:t>THANK YOU!</a:t>
            </a:r>
          </a:p>
        </p:txBody>
      </p:sp>
    </p:spTree>
    <p:extLst>
      <p:ext uri="{BB962C8B-B14F-4D97-AF65-F5344CB8AC3E}">
        <p14:creationId xmlns:p14="http://schemas.microsoft.com/office/powerpoint/2010/main" val="260871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6509-44B9-4253-A895-04782F366685}"/>
              </a:ext>
            </a:extLst>
          </p:cNvPr>
          <p:cNvSpPr>
            <a:spLocks noGrp="1"/>
          </p:cNvSpPr>
          <p:nvPr>
            <p:ph type="title"/>
          </p:nvPr>
        </p:nvSpPr>
        <p:spPr>
          <a:xfrm>
            <a:off x="493344" y="257452"/>
            <a:ext cx="9905998" cy="727969"/>
          </a:xfrm>
        </p:spPr>
        <p:txBody>
          <a:bodyPr/>
          <a:lstStyle/>
          <a:p>
            <a:r>
              <a:rPr lang="en-US" dirty="0">
                <a:solidFill>
                  <a:sysClr val="windowText" lastClr="000000"/>
                </a:solidFill>
              </a:rPr>
              <a:t>Description of the project</a:t>
            </a:r>
          </a:p>
        </p:txBody>
      </p:sp>
      <p:sp>
        <p:nvSpPr>
          <p:cNvPr id="3" name="Content Placeholder 2">
            <a:extLst>
              <a:ext uri="{FF2B5EF4-FFF2-40B4-BE49-F238E27FC236}">
                <a16:creationId xmlns:a16="http://schemas.microsoft.com/office/drawing/2014/main" id="{81FBB680-5333-4AB7-A3E0-A8084DEC93CD}"/>
              </a:ext>
            </a:extLst>
          </p:cNvPr>
          <p:cNvSpPr>
            <a:spLocks noGrp="1"/>
          </p:cNvSpPr>
          <p:nvPr>
            <p:ph idx="1"/>
          </p:nvPr>
        </p:nvSpPr>
        <p:spPr>
          <a:xfrm>
            <a:off x="578498" y="917836"/>
            <a:ext cx="9820845" cy="3924752"/>
          </a:xfrm>
        </p:spPr>
        <p:txBody>
          <a:bodyPr>
            <a:normAutofit/>
          </a:bodyPr>
          <a:lstStyle/>
          <a:p>
            <a:r>
              <a:rPr lang="en-US" dirty="0">
                <a:solidFill>
                  <a:schemeClr val="bg1">
                    <a:lumMod val="85000"/>
                    <a:lumOff val="15000"/>
                  </a:schemeClr>
                </a:solidFill>
              </a:rPr>
              <a:t>In our project we have implemented a smart room using automatic lighting system with IOT based remote controlling.</a:t>
            </a:r>
          </a:p>
          <a:p>
            <a:r>
              <a:rPr lang="en-US" dirty="0">
                <a:solidFill>
                  <a:schemeClr val="bg1">
                    <a:lumMod val="85000"/>
                    <a:lumOff val="15000"/>
                  </a:schemeClr>
                </a:solidFill>
              </a:rPr>
              <a:t>When person enters the room, Bulb will turn on with the intensity of the light inside the room, And turn off when the person leaves the room or nobody inside the room.</a:t>
            </a:r>
          </a:p>
          <a:p>
            <a:r>
              <a:rPr lang="en-US" dirty="0">
                <a:solidFill>
                  <a:schemeClr val="bg1">
                    <a:lumMod val="85000"/>
                    <a:lumOff val="15000"/>
                  </a:schemeClr>
                </a:solidFill>
              </a:rPr>
              <a:t>We can also switch on the appliances inside the room through mobile or using any smart devices from anywhere.</a:t>
            </a:r>
          </a:p>
          <a:p>
            <a:endParaRPr lang="en-US" dirty="0">
              <a:solidFill>
                <a:schemeClr val="bg1">
                  <a:lumMod val="85000"/>
                  <a:lumOff val="15000"/>
                </a:schemeClr>
              </a:solidFill>
            </a:endParaRPr>
          </a:p>
        </p:txBody>
      </p:sp>
      <p:sp>
        <p:nvSpPr>
          <p:cNvPr id="6" name="TextBox 5">
            <a:extLst>
              <a:ext uri="{FF2B5EF4-FFF2-40B4-BE49-F238E27FC236}">
                <a16:creationId xmlns:a16="http://schemas.microsoft.com/office/drawing/2014/main" id="{BBDE9120-68B3-4B8C-A8AE-A29AA048B586}"/>
              </a:ext>
            </a:extLst>
          </p:cNvPr>
          <p:cNvSpPr txBox="1"/>
          <p:nvPr/>
        </p:nvSpPr>
        <p:spPr>
          <a:xfrm>
            <a:off x="11350101" y="6399029"/>
            <a:ext cx="535480" cy="307777"/>
          </a:xfrm>
          <a:prstGeom prst="rect">
            <a:avLst/>
          </a:prstGeom>
          <a:noFill/>
        </p:spPr>
        <p:txBody>
          <a:bodyPr wrap="square" rtlCol="0">
            <a:spAutoFit/>
          </a:bodyPr>
          <a:lstStyle/>
          <a:p>
            <a:r>
              <a:rPr lang="en-US" sz="1400" dirty="0"/>
              <a:t>03</a:t>
            </a:r>
          </a:p>
        </p:txBody>
      </p:sp>
      <p:graphicFrame>
        <p:nvGraphicFramePr>
          <p:cNvPr id="7" name="Table 6">
            <a:extLst>
              <a:ext uri="{FF2B5EF4-FFF2-40B4-BE49-F238E27FC236}">
                <a16:creationId xmlns:a16="http://schemas.microsoft.com/office/drawing/2014/main" id="{AEA61FA1-ACD6-420C-A1BE-159D234B5FA3}"/>
              </a:ext>
            </a:extLst>
          </p:cNvPr>
          <p:cNvGraphicFramePr>
            <a:graphicFrameLocks noGrp="1"/>
          </p:cNvGraphicFramePr>
          <p:nvPr/>
        </p:nvGraphicFramePr>
        <p:xfrm>
          <a:off x="1241266" y="4663536"/>
          <a:ext cx="8633040" cy="1459323"/>
        </p:xfrm>
        <a:graphic>
          <a:graphicData uri="http://schemas.openxmlformats.org/drawingml/2006/table">
            <a:tbl>
              <a:tblPr firstRow="1" bandRow="1">
                <a:tableStyleId>{7DF18680-E054-41AD-8BC1-D1AEF772440D}</a:tableStyleId>
              </a:tblPr>
              <a:tblGrid>
                <a:gridCol w="2877680">
                  <a:extLst>
                    <a:ext uri="{9D8B030D-6E8A-4147-A177-3AD203B41FA5}">
                      <a16:colId xmlns:a16="http://schemas.microsoft.com/office/drawing/2014/main" val="2306106729"/>
                    </a:ext>
                  </a:extLst>
                </a:gridCol>
                <a:gridCol w="2877680">
                  <a:extLst>
                    <a:ext uri="{9D8B030D-6E8A-4147-A177-3AD203B41FA5}">
                      <a16:colId xmlns:a16="http://schemas.microsoft.com/office/drawing/2014/main" val="456881414"/>
                    </a:ext>
                  </a:extLst>
                </a:gridCol>
                <a:gridCol w="2877680">
                  <a:extLst>
                    <a:ext uri="{9D8B030D-6E8A-4147-A177-3AD203B41FA5}">
                      <a16:colId xmlns:a16="http://schemas.microsoft.com/office/drawing/2014/main" val="662531627"/>
                    </a:ext>
                  </a:extLst>
                </a:gridCol>
              </a:tblGrid>
              <a:tr h="486441">
                <a:tc>
                  <a:txBody>
                    <a:bodyPr/>
                    <a:lstStyle/>
                    <a:p>
                      <a:endParaRPr lang="en-US" dirty="0"/>
                    </a:p>
                  </a:txBody>
                  <a:tcPr/>
                </a:tc>
                <a:tc>
                  <a:txBody>
                    <a:bodyPr/>
                    <a:lstStyle/>
                    <a:p>
                      <a:pPr algn="ctr"/>
                      <a:r>
                        <a:rPr lang="en-US" dirty="0"/>
                        <a:t>Dark time</a:t>
                      </a:r>
                    </a:p>
                  </a:txBody>
                  <a:tcPr/>
                </a:tc>
                <a:tc>
                  <a:txBody>
                    <a:bodyPr/>
                    <a:lstStyle/>
                    <a:p>
                      <a:pPr algn="ctr"/>
                      <a:r>
                        <a:rPr lang="en-US" dirty="0"/>
                        <a:t>Day time</a:t>
                      </a:r>
                    </a:p>
                  </a:txBody>
                  <a:tcPr/>
                </a:tc>
                <a:extLst>
                  <a:ext uri="{0D108BD9-81ED-4DB2-BD59-A6C34878D82A}">
                    <a16:rowId xmlns:a16="http://schemas.microsoft.com/office/drawing/2014/main" val="3322200199"/>
                  </a:ext>
                </a:extLst>
              </a:tr>
              <a:tr h="486441">
                <a:tc>
                  <a:txBody>
                    <a:bodyPr/>
                    <a:lstStyle/>
                    <a:p>
                      <a:pPr algn="ctr"/>
                      <a:r>
                        <a:rPr lang="en-US" dirty="0"/>
                        <a:t>Person in room</a:t>
                      </a:r>
                    </a:p>
                  </a:txBody>
                  <a:tcPr/>
                </a:tc>
                <a:tc>
                  <a:txBody>
                    <a:bodyPr/>
                    <a:lstStyle/>
                    <a:p>
                      <a:pPr algn="ctr"/>
                      <a:r>
                        <a:rPr lang="en-US" dirty="0"/>
                        <a:t>Bulb on</a:t>
                      </a:r>
                    </a:p>
                  </a:txBody>
                  <a:tcPr/>
                </a:tc>
                <a:tc>
                  <a:txBody>
                    <a:bodyPr/>
                    <a:lstStyle/>
                    <a:p>
                      <a:pPr algn="ctr"/>
                      <a:r>
                        <a:rPr lang="en-US" dirty="0"/>
                        <a:t>Bulb off</a:t>
                      </a:r>
                    </a:p>
                  </a:txBody>
                  <a:tcPr/>
                </a:tc>
                <a:extLst>
                  <a:ext uri="{0D108BD9-81ED-4DB2-BD59-A6C34878D82A}">
                    <a16:rowId xmlns:a16="http://schemas.microsoft.com/office/drawing/2014/main" val="2362726749"/>
                  </a:ext>
                </a:extLst>
              </a:tr>
              <a:tr h="486441">
                <a:tc>
                  <a:txBody>
                    <a:bodyPr/>
                    <a:lstStyle/>
                    <a:p>
                      <a:pPr algn="ctr"/>
                      <a:r>
                        <a:rPr lang="en-US" dirty="0"/>
                        <a:t>No one in room</a:t>
                      </a:r>
                    </a:p>
                  </a:txBody>
                  <a:tcPr/>
                </a:tc>
                <a:tc>
                  <a:txBody>
                    <a:bodyPr/>
                    <a:lstStyle/>
                    <a:p>
                      <a:pPr algn="ctr"/>
                      <a:r>
                        <a:rPr lang="en-US" dirty="0"/>
                        <a:t>Bulb off</a:t>
                      </a:r>
                    </a:p>
                  </a:txBody>
                  <a:tcPr/>
                </a:tc>
                <a:tc>
                  <a:txBody>
                    <a:bodyPr/>
                    <a:lstStyle/>
                    <a:p>
                      <a:pPr algn="ctr"/>
                      <a:r>
                        <a:rPr lang="en-US" dirty="0"/>
                        <a:t>Bulb off</a:t>
                      </a:r>
                    </a:p>
                  </a:txBody>
                  <a:tcPr/>
                </a:tc>
                <a:extLst>
                  <a:ext uri="{0D108BD9-81ED-4DB2-BD59-A6C34878D82A}">
                    <a16:rowId xmlns:a16="http://schemas.microsoft.com/office/drawing/2014/main" val="2274576551"/>
                  </a:ext>
                </a:extLst>
              </a:tr>
            </a:tbl>
          </a:graphicData>
        </a:graphic>
      </p:graphicFrame>
    </p:spTree>
    <p:extLst>
      <p:ext uri="{BB962C8B-B14F-4D97-AF65-F5344CB8AC3E}">
        <p14:creationId xmlns:p14="http://schemas.microsoft.com/office/powerpoint/2010/main" val="64769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A14B0-6EBD-478E-926F-7F5A1A9A1D74}"/>
              </a:ext>
            </a:extLst>
          </p:cNvPr>
          <p:cNvSpPr txBox="1"/>
          <p:nvPr/>
        </p:nvSpPr>
        <p:spPr>
          <a:xfrm>
            <a:off x="911772" y="843921"/>
            <a:ext cx="9268288" cy="1631216"/>
          </a:xfrm>
          <a:prstGeom prst="rect">
            <a:avLst/>
          </a:prstGeom>
          <a:noFill/>
        </p:spPr>
        <p:txBody>
          <a:bodyPr wrap="square" rtlCol="0">
            <a:spAutoFit/>
          </a:bodyPr>
          <a:lstStyle/>
          <a:p>
            <a:endParaRPr lang="en-US" dirty="0">
              <a:solidFill>
                <a:schemeClr val="bg1">
                  <a:lumMod val="95000"/>
                  <a:lumOff val="5000"/>
                </a:schemeClr>
              </a:solidFill>
            </a:endParaRPr>
          </a:p>
          <a:p>
            <a:r>
              <a:rPr lang="en-US" sz="2800" dirty="0">
                <a:solidFill>
                  <a:schemeClr val="bg1">
                    <a:lumMod val="95000"/>
                    <a:lumOff val="5000"/>
                  </a:schemeClr>
                </a:solidFill>
              </a:rPr>
              <a:t>Reason for our project:</a:t>
            </a:r>
          </a:p>
          <a:p>
            <a:pPr marL="285750" indent="-285750">
              <a:buFont typeface="Wingdings" panose="05000000000000000000" pitchFamily="2" charset="2"/>
              <a:buChar char="v"/>
            </a:pPr>
            <a:r>
              <a:rPr lang="en-US" dirty="0">
                <a:solidFill>
                  <a:schemeClr val="bg1">
                    <a:lumMod val="95000"/>
                    <a:lumOff val="5000"/>
                  </a:schemeClr>
                </a:solidFill>
              </a:rPr>
              <a:t>Power saving by operating the bulbs and other appliances in efficient manner </a:t>
            </a:r>
          </a:p>
          <a:p>
            <a:pPr marL="285750" indent="-285750">
              <a:buFont typeface="Wingdings" panose="05000000000000000000" pitchFamily="2" charset="2"/>
              <a:buChar char="v"/>
            </a:pPr>
            <a:r>
              <a:rPr lang="en-US" dirty="0">
                <a:solidFill>
                  <a:schemeClr val="bg1">
                    <a:lumMod val="95000"/>
                    <a:lumOff val="5000"/>
                  </a:schemeClr>
                </a:solidFill>
              </a:rPr>
              <a:t>Can control from anywhere in the world</a:t>
            </a:r>
          </a:p>
          <a:p>
            <a:pPr marL="285750" indent="-285750">
              <a:buFont typeface="Wingdings" panose="05000000000000000000" pitchFamily="2" charset="2"/>
              <a:buChar char="v"/>
            </a:pPr>
            <a:r>
              <a:rPr lang="en-US" dirty="0">
                <a:solidFill>
                  <a:schemeClr val="bg1">
                    <a:lumMod val="95000"/>
                    <a:lumOff val="5000"/>
                  </a:schemeClr>
                </a:solidFill>
              </a:rPr>
              <a:t>Convenient use </a:t>
            </a:r>
          </a:p>
        </p:txBody>
      </p:sp>
      <p:pic>
        <p:nvPicPr>
          <p:cNvPr id="5" name="Picture 4">
            <a:extLst>
              <a:ext uri="{FF2B5EF4-FFF2-40B4-BE49-F238E27FC236}">
                <a16:creationId xmlns:a16="http://schemas.microsoft.com/office/drawing/2014/main" id="{3E84661C-13D1-4487-84BE-BCF8E641CBD8}"/>
              </a:ext>
            </a:extLst>
          </p:cNvPr>
          <p:cNvPicPr>
            <a:picLocks noChangeAspect="1"/>
          </p:cNvPicPr>
          <p:nvPr/>
        </p:nvPicPr>
        <p:blipFill>
          <a:blip r:embed="rId2"/>
          <a:stretch>
            <a:fillRect/>
          </a:stretch>
        </p:blipFill>
        <p:spPr>
          <a:xfrm>
            <a:off x="6520738" y="3776488"/>
            <a:ext cx="2828449" cy="1802644"/>
          </a:xfrm>
          <a:prstGeom prst="rect">
            <a:avLst/>
          </a:prstGeom>
        </p:spPr>
      </p:pic>
      <p:pic>
        <p:nvPicPr>
          <p:cNvPr id="7" name="Picture 6">
            <a:extLst>
              <a:ext uri="{FF2B5EF4-FFF2-40B4-BE49-F238E27FC236}">
                <a16:creationId xmlns:a16="http://schemas.microsoft.com/office/drawing/2014/main" id="{BDB97ED6-1071-4729-8F46-F9D48D1FF655}"/>
              </a:ext>
            </a:extLst>
          </p:cNvPr>
          <p:cNvPicPr>
            <a:picLocks noChangeAspect="1"/>
          </p:cNvPicPr>
          <p:nvPr/>
        </p:nvPicPr>
        <p:blipFill>
          <a:blip r:embed="rId3"/>
          <a:stretch>
            <a:fillRect/>
          </a:stretch>
        </p:blipFill>
        <p:spPr>
          <a:xfrm>
            <a:off x="1147986" y="3447540"/>
            <a:ext cx="3109053" cy="2436899"/>
          </a:xfrm>
          <a:prstGeom prst="rect">
            <a:avLst/>
          </a:prstGeom>
        </p:spPr>
      </p:pic>
      <p:sp>
        <p:nvSpPr>
          <p:cNvPr id="6" name="TextBox 5">
            <a:extLst>
              <a:ext uri="{FF2B5EF4-FFF2-40B4-BE49-F238E27FC236}">
                <a16:creationId xmlns:a16="http://schemas.microsoft.com/office/drawing/2014/main" id="{8CF23677-8B9B-4D4E-8DF2-AB011F0110AA}"/>
              </a:ext>
            </a:extLst>
          </p:cNvPr>
          <p:cNvSpPr txBox="1"/>
          <p:nvPr/>
        </p:nvSpPr>
        <p:spPr>
          <a:xfrm>
            <a:off x="11350101" y="6399029"/>
            <a:ext cx="535480" cy="307777"/>
          </a:xfrm>
          <a:prstGeom prst="rect">
            <a:avLst/>
          </a:prstGeom>
          <a:noFill/>
        </p:spPr>
        <p:txBody>
          <a:bodyPr wrap="square" rtlCol="0">
            <a:spAutoFit/>
          </a:bodyPr>
          <a:lstStyle/>
          <a:p>
            <a:r>
              <a:rPr lang="en-US" sz="1400" dirty="0"/>
              <a:t>04</a:t>
            </a:r>
          </a:p>
        </p:txBody>
      </p:sp>
    </p:spTree>
    <p:extLst>
      <p:ext uri="{BB962C8B-B14F-4D97-AF65-F5344CB8AC3E}">
        <p14:creationId xmlns:p14="http://schemas.microsoft.com/office/powerpoint/2010/main" val="203119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9E5F13-0B37-47A0-B244-841036D3F068}"/>
              </a:ext>
            </a:extLst>
          </p:cNvPr>
          <p:cNvSpPr txBox="1"/>
          <p:nvPr/>
        </p:nvSpPr>
        <p:spPr>
          <a:xfrm>
            <a:off x="852256" y="193518"/>
            <a:ext cx="7386221" cy="646331"/>
          </a:xfrm>
          <a:prstGeom prst="rect">
            <a:avLst/>
          </a:prstGeom>
          <a:noFill/>
        </p:spPr>
        <p:txBody>
          <a:bodyPr wrap="square" rtlCol="0">
            <a:spAutoFit/>
          </a:bodyPr>
          <a:lstStyle/>
          <a:p>
            <a:r>
              <a:rPr lang="en-US" sz="3600" dirty="0">
                <a:solidFill>
                  <a:schemeClr val="bg1">
                    <a:lumMod val="95000"/>
                    <a:lumOff val="5000"/>
                  </a:schemeClr>
                </a:solidFill>
              </a:rPr>
              <a:t>Sensors and other components</a:t>
            </a:r>
          </a:p>
        </p:txBody>
      </p:sp>
      <p:sp>
        <p:nvSpPr>
          <p:cNvPr id="4" name="TextBox 3">
            <a:extLst>
              <a:ext uri="{FF2B5EF4-FFF2-40B4-BE49-F238E27FC236}">
                <a16:creationId xmlns:a16="http://schemas.microsoft.com/office/drawing/2014/main" id="{0A52F2E7-60CE-4E10-9D9B-5EE2FC513A65}"/>
              </a:ext>
            </a:extLst>
          </p:cNvPr>
          <p:cNvSpPr txBox="1"/>
          <p:nvPr/>
        </p:nvSpPr>
        <p:spPr>
          <a:xfrm>
            <a:off x="852256" y="982395"/>
            <a:ext cx="3391270"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solidFill>
                  <a:schemeClr val="bg1">
                    <a:lumMod val="95000"/>
                    <a:lumOff val="5000"/>
                  </a:schemeClr>
                </a:solidFill>
              </a:rPr>
              <a:t>Ultrasonic distance sensor</a:t>
            </a:r>
          </a:p>
        </p:txBody>
      </p:sp>
      <p:sp>
        <p:nvSpPr>
          <p:cNvPr id="9" name="TextBox 8">
            <a:extLst>
              <a:ext uri="{FF2B5EF4-FFF2-40B4-BE49-F238E27FC236}">
                <a16:creationId xmlns:a16="http://schemas.microsoft.com/office/drawing/2014/main" id="{B9FB95AD-35FF-4D7D-B31E-09F9B4391132}"/>
              </a:ext>
            </a:extLst>
          </p:cNvPr>
          <p:cNvSpPr txBox="1"/>
          <p:nvPr/>
        </p:nvSpPr>
        <p:spPr>
          <a:xfrm>
            <a:off x="5708340" y="1013173"/>
            <a:ext cx="1023894"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lumMod val="95000"/>
                    <a:lumOff val="5000"/>
                  </a:schemeClr>
                </a:solidFill>
              </a:rPr>
              <a:t>LDR</a:t>
            </a:r>
          </a:p>
        </p:txBody>
      </p:sp>
      <p:pic>
        <p:nvPicPr>
          <p:cNvPr id="11" name="Picture 10">
            <a:extLst>
              <a:ext uri="{FF2B5EF4-FFF2-40B4-BE49-F238E27FC236}">
                <a16:creationId xmlns:a16="http://schemas.microsoft.com/office/drawing/2014/main" id="{4D16B8A4-605A-4B00-B20F-4C8D896090AF}"/>
              </a:ext>
            </a:extLst>
          </p:cNvPr>
          <p:cNvPicPr>
            <a:picLocks noChangeAspect="1"/>
          </p:cNvPicPr>
          <p:nvPr/>
        </p:nvPicPr>
        <p:blipFill>
          <a:blip r:embed="rId2"/>
          <a:stretch>
            <a:fillRect/>
          </a:stretch>
        </p:blipFill>
        <p:spPr>
          <a:xfrm>
            <a:off x="5004045" y="1622967"/>
            <a:ext cx="2432483" cy="168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5B848FB4-CBBA-476C-BA1A-DEC45A70683C}"/>
              </a:ext>
            </a:extLst>
          </p:cNvPr>
          <p:cNvPicPr>
            <a:picLocks noChangeAspect="1"/>
          </p:cNvPicPr>
          <p:nvPr/>
        </p:nvPicPr>
        <p:blipFill>
          <a:blip r:embed="rId3"/>
          <a:stretch>
            <a:fillRect/>
          </a:stretch>
        </p:blipFill>
        <p:spPr>
          <a:xfrm>
            <a:off x="8630574" y="1928652"/>
            <a:ext cx="2286000" cy="168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Box 17">
            <a:extLst>
              <a:ext uri="{FF2B5EF4-FFF2-40B4-BE49-F238E27FC236}">
                <a16:creationId xmlns:a16="http://schemas.microsoft.com/office/drawing/2014/main" id="{EF738184-0C6A-4CD2-A2E2-756D64C3DDC6}"/>
              </a:ext>
            </a:extLst>
          </p:cNvPr>
          <p:cNvSpPr txBox="1"/>
          <p:nvPr/>
        </p:nvSpPr>
        <p:spPr>
          <a:xfrm>
            <a:off x="8630574" y="1167761"/>
            <a:ext cx="2553808"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lumMod val="95000"/>
                    <a:lumOff val="5000"/>
                  </a:schemeClr>
                </a:solidFill>
              </a:rPr>
              <a:t>Arduino Uno board</a:t>
            </a:r>
          </a:p>
        </p:txBody>
      </p:sp>
      <p:sp>
        <p:nvSpPr>
          <p:cNvPr id="19" name="TextBox 18">
            <a:extLst>
              <a:ext uri="{FF2B5EF4-FFF2-40B4-BE49-F238E27FC236}">
                <a16:creationId xmlns:a16="http://schemas.microsoft.com/office/drawing/2014/main" id="{5F7E591B-54EA-4C2C-8673-B5FB4F0E48D0}"/>
              </a:ext>
            </a:extLst>
          </p:cNvPr>
          <p:cNvSpPr txBox="1"/>
          <p:nvPr/>
        </p:nvSpPr>
        <p:spPr>
          <a:xfrm>
            <a:off x="902123" y="3962210"/>
            <a:ext cx="3799643"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lumMod val="95000"/>
                    <a:lumOff val="5000"/>
                  </a:schemeClr>
                </a:solidFill>
              </a:rPr>
              <a:t>Wi-Fi module ESP8266(nodemcu)</a:t>
            </a:r>
          </a:p>
        </p:txBody>
      </p:sp>
      <p:pic>
        <p:nvPicPr>
          <p:cNvPr id="22" name="Picture 21">
            <a:extLst>
              <a:ext uri="{FF2B5EF4-FFF2-40B4-BE49-F238E27FC236}">
                <a16:creationId xmlns:a16="http://schemas.microsoft.com/office/drawing/2014/main" id="{E12D037C-48DD-474F-BA3F-E04B7AA9138C}"/>
              </a:ext>
            </a:extLst>
          </p:cNvPr>
          <p:cNvPicPr>
            <a:picLocks noChangeAspect="1"/>
          </p:cNvPicPr>
          <p:nvPr/>
        </p:nvPicPr>
        <p:blipFill>
          <a:blip r:embed="rId4"/>
          <a:stretch>
            <a:fillRect/>
          </a:stretch>
        </p:blipFill>
        <p:spPr>
          <a:xfrm>
            <a:off x="6284093" y="4444150"/>
            <a:ext cx="2805345" cy="19394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TextBox 22">
            <a:extLst>
              <a:ext uri="{FF2B5EF4-FFF2-40B4-BE49-F238E27FC236}">
                <a16:creationId xmlns:a16="http://schemas.microsoft.com/office/drawing/2014/main" id="{E74A9F7A-5610-4273-AC3B-37966ABB5A36}"/>
              </a:ext>
            </a:extLst>
          </p:cNvPr>
          <p:cNvSpPr txBox="1"/>
          <p:nvPr/>
        </p:nvSpPr>
        <p:spPr>
          <a:xfrm>
            <a:off x="6732235" y="4006136"/>
            <a:ext cx="2805344"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lumMod val="95000"/>
                    <a:lumOff val="5000"/>
                  </a:schemeClr>
                </a:solidFill>
              </a:rPr>
              <a:t>Relay</a:t>
            </a:r>
          </a:p>
        </p:txBody>
      </p:sp>
      <p:sp>
        <p:nvSpPr>
          <p:cNvPr id="14" name="TextBox 13">
            <a:extLst>
              <a:ext uri="{FF2B5EF4-FFF2-40B4-BE49-F238E27FC236}">
                <a16:creationId xmlns:a16="http://schemas.microsoft.com/office/drawing/2014/main" id="{FB8B4273-0275-4161-BC79-8209296FB24E}"/>
              </a:ext>
            </a:extLst>
          </p:cNvPr>
          <p:cNvSpPr txBox="1"/>
          <p:nvPr/>
        </p:nvSpPr>
        <p:spPr>
          <a:xfrm>
            <a:off x="11350101" y="6399029"/>
            <a:ext cx="535480" cy="307777"/>
          </a:xfrm>
          <a:prstGeom prst="rect">
            <a:avLst/>
          </a:prstGeom>
          <a:noFill/>
        </p:spPr>
        <p:txBody>
          <a:bodyPr wrap="square" rtlCol="0">
            <a:spAutoFit/>
          </a:bodyPr>
          <a:lstStyle/>
          <a:p>
            <a:r>
              <a:rPr lang="en-US" sz="1400" dirty="0"/>
              <a:t>05</a:t>
            </a:r>
          </a:p>
        </p:txBody>
      </p:sp>
      <p:pic>
        <p:nvPicPr>
          <p:cNvPr id="12" name="Picture 11">
            <a:extLst>
              <a:ext uri="{FF2B5EF4-FFF2-40B4-BE49-F238E27FC236}">
                <a16:creationId xmlns:a16="http://schemas.microsoft.com/office/drawing/2014/main" id="{1E21F48B-4253-4D22-A285-2DC5AFEF43C6}"/>
              </a:ext>
            </a:extLst>
          </p:cNvPr>
          <p:cNvPicPr>
            <a:picLocks noChangeAspect="1"/>
          </p:cNvPicPr>
          <p:nvPr/>
        </p:nvPicPr>
        <p:blipFill>
          <a:blip r:embed="rId5"/>
          <a:stretch>
            <a:fillRect/>
          </a:stretch>
        </p:blipFill>
        <p:spPr>
          <a:xfrm>
            <a:off x="601509" y="1629403"/>
            <a:ext cx="3642017" cy="1875798"/>
          </a:xfrm>
          <a:prstGeom prst="rect">
            <a:avLst/>
          </a:prstGeom>
        </p:spPr>
      </p:pic>
      <p:sp>
        <p:nvSpPr>
          <p:cNvPr id="16" name="TextBox 15">
            <a:extLst>
              <a:ext uri="{FF2B5EF4-FFF2-40B4-BE49-F238E27FC236}">
                <a16:creationId xmlns:a16="http://schemas.microsoft.com/office/drawing/2014/main" id="{0A5C2022-5D7B-423B-8EB9-9C19C0A95B2D}"/>
              </a:ext>
            </a:extLst>
          </p:cNvPr>
          <p:cNvSpPr txBox="1"/>
          <p:nvPr/>
        </p:nvSpPr>
        <p:spPr>
          <a:xfrm>
            <a:off x="1552505" y="1238099"/>
            <a:ext cx="2498881" cy="369332"/>
          </a:xfrm>
          <a:prstGeom prst="rect">
            <a:avLst/>
          </a:prstGeom>
          <a:noFill/>
        </p:spPr>
        <p:txBody>
          <a:bodyPr wrap="square" rtlCol="0">
            <a:spAutoFit/>
          </a:bodyPr>
          <a:lstStyle/>
          <a:p>
            <a:r>
              <a:rPr lang="en-US">
                <a:solidFill>
                  <a:schemeClr val="bg1">
                    <a:lumMod val="95000"/>
                    <a:lumOff val="5000"/>
                  </a:schemeClr>
                </a:solidFill>
              </a:rPr>
              <a:t>Specification: </a:t>
            </a:r>
            <a:r>
              <a:rPr lang="en-US" dirty="0">
                <a:solidFill>
                  <a:schemeClr val="bg1">
                    <a:lumMod val="95000"/>
                    <a:lumOff val="5000"/>
                  </a:schemeClr>
                </a:solidFill>
              </a:rPr>
              <a:t>HC-SR04</a:t>
            </a:r>
          </a:p>
        </p:txBody>
      </p:sp>
      <p:pic>
        <p:nvPicPr>
          <p:cNvPr id="5" name="Picture 4">
            <a:extLst>
              <a:ext uri="{FF2B5EF4-FFF2-40B4-BE49-F238E27FC236}">
                <a16:creationId xmlns:a16="http://schemas.microsoft.com/office/drawing/2014/main" id="{83B286A0-722B-4304-80DF-E2444EACBD15}"/>
              </a:ext>
            </a:extLst>
          </p:cNvPr>
          <p:cNvPicPr>
            <a:picLocks noChangeAspect="1"/>
          </p:cNvPicPr>
          <p:nvPr/>
        </p:nvPicPr>
        <p:blipFill>
          <a:blip r:embed="rId6"/>
          <a:stretch>
            <a:fillRect/>
          </a:stretch>
        </p:blipFill>
        <p:spPr>
          <a:xfrm>
            <a:off x="1660124" y="4428690"/>
            <a:ext cx="2417895" cy="19548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7518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52064-BC29-489E-97D9-254166DD289C}"/>
              </a:ext>
            </a:extLst>
          </p:cNvPr>
          <p:cNvSpPr txBox="1"/>
          <p:nvPr/>
        </p:nvSpPr>
        <p:spPr>
          <a:xfrm>
            <a:off x="1483360" y="660399"/>
            <a:ext cx="7731760" cy="646331"/>
          </a:xfrm>
          <a:prstGeom prst="rect">
            <a:avLst/>
          </a:prstGeom>
          <a:noFill/>
        </p:spPr>
        <p:txBody>
          <a:bodyPr wrap="square" rtlCol="0">
            <a:spAutoFit/>
          </a:bodyPr>
          <a:lstStyle/>
          <a:p>
            <a:r>
              <a:rPr lang="en-US" sz="3600" dirty="0">
                <a:solidFill>
                  <a:schemeClr val="bg1">
                    <a:lumMod val="95000"/>
                    <a:lumOff val="5000"/>
                  </a:schemeClr>
                </a:solidFill>
                <a:effectLst>
                  <a:reflection blurRad="6350" stA="60000" endA="900" endPos="58000" dir="5400000" sy="-100000" algn="bl" rotWithShape="0"/>
                </a:effectLst>
              </a:rPr>
              <a:t>Software used……</a:t>
            </a:r>
          </a:p>
        </p:txBody>
      </p:sp>
      <p:sp>
        <p:nvSpPr>
          <p:cNvPr id="3" name="TextBox 2">
            <a:extLst>
              <a:ext uri="{FF2B5EF4-FFF2-40B4-BE49-F238E27FC236}">
                <a16:creationId xmlns:a16="http://schemas.microsoft.com/office/drawing/2014/main" id="{609E4D4E-9030-463E-8A08-58EA3457DE60}"/>
              </a:ext>
            </a:extLst>
          </p:cNvPr>
          <p:cNvSpPr txBox="1"/>
          <p:nvPr/>
        </p:nvSpPr>
        <p:spPr>
          <a:xfrm>
            <a:off x="1090869" y="1907812"/>
            <a:ext cx="2052320" cy="584775"/>
          </a:xfrm>
          <a:prstGeom prst="rect">
            <a:avLst/>
          </a:prstGeom>
          <a:noFill/>
        </p:spPr>
        <p:txBody>
          <a:bodyPr wrap="square" rtlCol="0">
            <a:spAutoFit/>
          </a:bodyPr>
          <a:lstStyle/>
          <a:p>
            <a:pPr marL="457200" indent="-457200">
              <a:buFont typeface="Wingdings" panose="05000000000000000000" pitchFamily="2" charset="2"/>
              <a:buChar char="§"/>
            </a:pPr>
            <a:r>
              <a:rPr lang="en-US" sz="3200" dirty="0">
                <a:solidFill>
                  <a:schemeClr val="bg1">
                    <a:lumMod val="85000"/>
                    <a:lumOff val="15000"/>
                  </a:schemeClr>
                </a:solidFill>
              </a:rPr>
              <a:t>proteus</a:t>
            </a:r>
          </a:p>
        </p:txBody>
      </p:sp>
      <p:sp>
        <p:nvSpPr>
          <p:cNvPr id="4" name="TextBox 3">
            <a:extLst>
              <a:ext uri="{FF2B5EF4-FFF2-40B4-BE49-F238E27FC236}">
                <a16:creationId xmlns:a16="http://schemas.microsoft.com/office/drawing/2014/main" id="{74F0EA63-9459-49C1-AE3B-454CDDE15658}"/>
              </a:ext>
            </a:extLst>
          </p:cNvPr>
          <p:cNvSpPr txBox="1"/>
          <p:nvPr/>
        </p:nvSpPr>
        <p:spPr>
          <a:xfrm>
            <a:off x="4866640" y="1907812"/>
            <a:ext cx="2458720" cy="584775"/>
          </a:xfrm>
          <a:prstGeom prst="rect">
            <a:avLst/>
          </a:prstGeom>
          <a:noFill/>
        </p:spPr>
        <p:txBody>
          <a:bodyPr wrap="square" rtlCol="0">
            <a:spAutoFit/>
          </a:bodyPr>
          <a:lstStyle/>
          <a:p>
            <a:pPr marL="285750" indent="-285750">
              <a:buFont typeface="Wingdings" panose="05000000000000000000" pitchFamily="2" charset="2"/>
              <a:buChar char="§"/>
            </a:pPr>
            <a:r>
              <a:rPr lang="en-US" sz="3200" dirty="0">
                <a:solidFill>
                  <a:schemeClr val="bg1">
                    <a:lumMod val="95000"/>
                    <a:lumOff val="5000"/>
                  </a:schemeClr>
                </a:solidFill>
              </a:rPr>
              <a:t>Arduino</a:t>
            </a:r>
          </a:p>
        </p:txBody>
      </p:sp>
      <p:pic>
        <p:nvPicPr>
          <p:cNvPr id="8" name="Picture 7">
            <a:extLst>
              <a:ext uri="{FF2B5EF4-FFF2-40B4-BE49-F238E27FC236}">
                <a16:creationId xmlns:a16="http://schemas.microsoft.com/office/drawing/2014/main" id="{1BB950C9-F390-43D6-A82A-24F12E4AEBA5}"/>
              </a:ext>
            </a:extLst>
          </p:cNvPr>
          <p:cNvPicPr>
            <a:picLocks noChangeAspect="1"/>
          </p:cNvPicPr>
          <p:nvPr/>
        </p:nvPicPr>
        <p:blipFill>
          <a:blip r:embed="rId2"/>
          <a:stretch>
            <a:fillRect/>
          </a:stretch>
        </p:blipFill>
        <p:spPr>
          <a:xfrm>
            <a:off x="4866640" y="2673657"/>
            <a:ext cx="2821434" cy="1948881"/>
          </a:xfrm>
          <a:prstGeom prst="rect">
            <a:avLst/>
          </a:prstGeom>
        </p:spPr>
      </p:pic>
      <p:pic>
        <p:nvPicPr>
          <p:cNvPr id="12" name="Picture 11">
            <a:extLst>
              <a:ext uri="{FF2B5EF4-FFF2-40B4-BE49-F238E27FC236}">
                <a16:creationId xmlns:a16="http://schemas.microsoft.com/office/drawing/2014/main" id="{295D6325-4AD2-4F76-8023-0CDC4B8BBBDA}"/>
              </a:ext>
            </a:extLst>
          </p:cNvPr>
          <p:cNvPicPr>
            <a:picLocks noChangeAspect="1"/>
          </p:cNvPicPr>
          <p:nvPr/>
        </p:nvPicPr>
        <p:blipFill>
          <a:blip r:embed="rId3"/>
          <a:stretch>
            <a:fillRect/>
          </a:stretch>
        </p:blipFill>
        <p:spPr>
          <a:xfrm>
            <a:off x="1090869" y="2673657"/>
            <a:ext cx="3186294" cy="1948881"/>
          </a:xfrm>
          <a:prstGeom prst="rect">
            <a:avLst/>
          </a:prstGeom>
        </p:spPr>
      </p:pic>
      <p:sp>
        <p:nvSpPr>
          <p:cNvPr id="7" name="TextBox 6">
            <a:extLst>
              <a:ext uri="{FF2B5EF4-FFF2-40B4-BE49-F238E27FC236}">
                <a16:creationId xmlns:a16="http://schemas.microsoft.com/office/drawing/2014/main" id="{424BA129-5972-4373-88AA-378FAFBF170D}"/>
              </a:ext>
            </a:extLst>
          </p:cNvPr>
          <p:cNvSpPr txBox="1"/>
          <p:nvPr/>
        </p:nvSpPr>
        <p:spPr>
          <a:xfrm>
            <a:off x="11350101" y="6399029"/>
            <a:ext cx="535480" cy="307777"/>
          </a:xfrm>
          <a:prstGeom prst="rect">
            <a:avLst/>
          </a:prstGeom>
          <a:noFill/>
        </p:spPr>
        <p:txBody>
          <a:bodyPr wrap="square" rtlCol="0">
            <a:spAutoFit/>
          </a:bodyPr>
          <a:lstStyle/>
          <a:p>
            <a:r>
              <a:rPr lang="en-US" sz="1400" dirty="0"/>
              <a:t>06</a:t>
            </a:r>
          </a:p>
        </p:txBody>
      </p:sp>
      <p:pic>
        <p:nvPicPr>
          <p:cNvPr id="6" name="Picture 5">
            <a:extLst>
              <a:ext uri="{FF2B5EF4-FFF2-40B4-BE49-F238E27FC236}">
                <a16:creationId xmlns:a16="http://schemas.microsoft.com/office/drawing/2014/main" id="{213D3AEB-2F82-437E-A254-22D42E8C92E8}"/>
              </a:ext>
            </a:extLst>
          </p:cNvPr>
          <p:cNvPicPr>
            <a:picLocks noChangeAspect="1"/>
          </p:cNvPicPr>
          <p:nvPr/>
        </p:nvPicPr>
        <p:blipFill>
          <a:blip r:embed="rId4"/>
          <a:stretch>
            <a:fillRect/>
          </a:stretch>
        </p:blipFill>
        <p:spPr>
          <a:xfrm>
            <a:off x="8672256" y="2673657"/>
            <a:ext cx="2428875" cy="1948881"/>
          </a:xfrm>
          <a:prstGeom prst="rect">
            <a:avLst/>
          </a:prstGeom>
        </p:spPr>
      </p:pic>
      <p:sp>
        <p:nvSpPr>
          <p:cNvPr id="10" name="TextBox 9">
            <a:extLst>
              <a:ext uri="{FF2B5EF4-FFF2-40B4-BE49-F238E27FC236}">
                <a16:creationId xmlns:a16="http://schemas.microsoft.com/office/drawing/2014/main" id="{20D26B7A-542F-44A1-A024-73470E607EDA}"/>
              </a:ext>
            </a:extLst>
          </p:cNvPr>
          <p:cNvSpPr txBox="1"/>
          <p:nvPr/>
        </p:nvSpPr>
        <p:spPr>
          <a:xfrm>
            <a:off x="8213449" y="1907812"/>
            <a:ext cx="3265377" cy="584775"/>
          </a:xfrm>
          <a:prstGeom prst="rect">
            <a:avLst/>
          </a:prstGeom>
          <a:noFill/>
        </p:spPr>
        <p:txBody>
          <a:bodyPr wrap="square" rtlCol="0">
            <a:spAutoFit/>
          </a:bodyPr>
          <a:lstStyle/>
          <a:p>
            <a:pPr marL="285750" indent="-285750">
              <a:buFont typeface="Wingdings" panose="05000000000000000000" pitchFamily="2" charset="2"/>
              <a:buChar char="§"/>
            </a:pPr>
            <a:r>
              <a:rPr lang="en-US" sz="3200" dirty="0">
                <a:solidFill>
                  <a:schemeClr val="bg1">
                    <a:lumMod val="95000"/>
                    <a:lumOff val="5000"/>
                  </a:schemeClr>
                </a:solidFill>
              </a:rPr>
              <a:t>Arduino iot cloud</a:t>
            </a:r>
          </a:p>
        </p:txBody>
      </p:sp>
    </p:spTree>
    <p:extLst>
      <p:ext uri="{BB962C8B-B14F-4D97-AF65-F5344CB8AC3E}">
        <p14:creationId xmlns:p14="http://schemas.microsoft.com/office/powerpoint/2010/main" val="397860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837E8-0B16-4630-B933-CEB0AD7742BF}"/>
              </a:ext>
            </a:extLst>
          </p:cNvPr>
          <p:cNvSpPr txBox="1"/>
          <p:nvPr/>
        </p:nvSpPr>
        <p:spPr>
          <a:xfrm>
            <a:off x="11350101" y="6399029"/>
            <a:ext cx="535480" cy="307777"/>
          </a:xfrm>
          <a:prstGeom prst="rect">
            <a:avLst/>
          </a:prstGeom>
          <a:noFill/>
        </p:spPr>
        <p:txBody>
          <a:bodyPr wrap="square" rtlCol="0">
            <a:spAutoFit/>
          </a:bodyPr>
          <a:lstStyle/>
          <a:p>
            <a:r>
              <a:rPr lang="en-US" sz="1400" dirty="0"/>
              <a:t>08</a:t>
            </a:r>
          </a:p>
        </p:txBody>
      </p:sp>
      <p:pic>
        <p:nvPicPr>
          <p:cNvPr id="4" name="Picture 3">
            <a:extLst>
              <a:ext uri="{FF2B5EF4-FFF2-40B4-BE49-F238E27FC236}">
                <a16:creationId xmlns:a16="http://schemas.microsoft.com/office/drawing/2014/main" id="{7EB9B06F-E410-42A6-9F41-D466124CDF16}"/>
              </a:ext>
            </a:extLst>
          </p:cNvPr>
          <p:cNvPicPr>
            <a:picLocks noChangeAspect="1"/>
          </p:cNvPicPr>
          <p:nvPr/>
        </p:nvPicPr>
        <p:blipFill>
          <a:blip r:embed="rId2"/>
          <a:stretch>
            <a:fillRect/>
          </a:stretch>
        </p:blipFill>
        <p:spPr>
          <a:xfrm>
            <a:off x="1219200" y="966787"/>
            <a:ext cx="9753600" cy="4924425"/>
          </a:xfrm>
          <a:prstGeom prst="rect">
            <a:avLst/>
          </a:prstGeom>
        </p:spPr>
      </p:pic>
      <p:sp>
        <p:nvSpPr>
          <p:cNvPr id="5" name="TextBox 4">
            <a:extLst>
              <a:ext uri="{FF2B5EF4-FFF2-40B4-BE49-F238E27FC236}">
                <a16:creationId xmlns:a16="http://schemas.microsoft.com/office/drawing/2014/main" id="{8AE634BC-0D4D-4FCF-AA38-8A8B2C922A64}"/>
              </a:ext>
            </a:extLst>
          </p:cNvPr>
          <p:cNvSpPr txBox="1"/>
          <p:nvPr/>
        </p:nvSpPr>
        <p:spPr>
          <a:xfrm>
            <a:off x="3098306" y="221942"/>
            <a:ext cx="6578353" cy="584775"/>
          </a:xfrm>
          <a:prstGeom prst="rect">
            <a:avLst/>
          </a:prstGeom>
          <a:noFill/>
        </p:spPr>
        <p:txBody>
          <a:bodyPr wrap="square" rtlCol="0">
            <a:spAutoFit/>
          </a:bodyPr>
          <a:lstStyle/>
          <a:p>
            <a:r>
              <a:rPr lang="en-US" sz="3200" u="sng" dirty="0">
                <a:solidFill>
                  <a:schemeClr val="bg1"/>
                </a:solidFill>
                <a:latin typeface="Times New Roman" panose="02020603050405020304" pitchFamily="18" charset="0"/>
                <a:cs typeface="Times New Roman" panose="02020603050405020304" pitchFamily="18" charset="0"/>
              </a:rPr>
              <a:t>Ultrasonic sensor working principle</a:t>
            </a:r>
          </a:p>
        </p:txBody>
      </p:sp>
    </p:spTree>
    <p:extLst>
      <p:ext uri="{BB962C8B-B14F-4D97-AF65-F5344CB8AC3E}">
        <p14:creationId xmlns:p14="http://schemas.microsoft.com/office/powerpoint/2010/main" val="392158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07D9-C847-4514-A409-DC7DB30B88E3}"/>
              </a:ext>
            </a:extLst>
          </p:cNvPr>
          <p:cNvSpPr>
            <a:spLocks noGrp="1"/>
          </p:cNvSpPr>
          <p:nvPr>
            <p:ph type="title"/>
          </p:nvPr>
        </p:nvSpPr>
        <p:spPr>
          <a:xfrm>
            <a:off x="2783826" y="165716"/>
            <a:ext cx="2995537" cy="722049"/>
          </a:xfrm>
        </p:spPr>
        <p:txBody>
          <a:bodyPr>
            <a:normAutofit/>
          </a:bodyPr>
          <a:lstStyle/>
          <a:p>
            <a:r>
              <a:rPr lang="en-US" b="1" u="sng" dirty="0">
                <a:solidFill>
                  <a:schemeClr val="bg1"/>
                </a:solidFill>
              </a:rPr>
              <a:t>LDR Sensor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C005D6E-FC5B-44C0-B5E7-F39D635FA3DC}"/>
                  </a:ext>
                </a:extLst>
              </p:cNvPr>
              <p:cNvSpPr>
                <a:spLocks noGrp="1"/>
              </p:cNvSpPr>
              <p:nvPr>
                <p:ph type="body" sz="half" idx="2"/>
              </p:nvPr>
            </p:nvSpPr>
            <p:spPr>
              <a:xfrm>
                <a:off x="990315" y="3207057"/>
                <a:ext cx="10087081" cy="914401"/>
              </a:xfrm>
            </p:spPr>
            <p:txBody>
              <a:bodyPr>
                <a:noAutofit/>
              </a:bodyPr>
              <a:lstStyle/>
              <a:p>
                <a:r>
                  <a:rPr lang="en-US" dirty="0">
                    <a:solidFill>
                      <a:schemeClr val="bg1"/>
                    </a:solidFill>
                  </a:rPr>
                  <a:t>It has a resistance that changes with light intensity that falls upon it.</a:t>
                </a:r>
              </a:p>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𝑙𝑑𝑟</m:t>
                        </m:r>
                      </m:sub>
                    </m:sSub>
                  </m:oMath>
                </a14:m>
                <a:r>
                  <a:rPr lang="en-US" dirty="0">
                    <a:solidFill>
                      <a:schemeClr val="bg1"/>
                    </a:solidFill>
                  </a:rPr>
                  <a:t> = </a:t>
                </a:r>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500</m:t>
                        </m:r>
                      </m:num>
                      <m:den>
                        <m:r>
                          <a:rPr lang="en-US" b="0" i="1" smtClean="0">
                            <a:solidFill>
                              <a:schemeClr val="bg1"/>
                            </a:solidFill>
                            <a:latin typeface="Cambria Math" panose="02040503050406030204" pitchFamily="18" charset="0"/>
                          </a:rPr>
                          <m:t>𝑙𝑢𝑥</m:t>
                        </m:r>
                      </m:den>
                    </m:f>
                  </m:oMath>
                </a14:m>
                <a:endParaRPr lang="en-US" dirty="0">
                  <a:solidFill>
                    <a:schemeClr val="bg1"/>
                  </a:solidFill>
                </a:endParaRPr>
              </a:p>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𝑉</m:t>
                        </m:r>
                      </m:e>
                      <m:sub>
                        <m:r>
                          <a:rPr lang="en-US" b="0" i="1" smtClean="0">
                            <a:solidFill>
                              <a:schemeClr val="bg1"/>
                            </a:solidFill>
                            <a:latin typeface="Cambria Math" panose="02040503050406030204" pitchFamily="18" charset="0"/>
                          </a:rPr>
                          <m:t>𝑜𝑢𝑡</m:t>
                        </m:r>
                      </m:sub>
                    </m:sSub>
                  </m:oMath>
                </a14:m>
                <a:r>
                  <a:rPr lang="en-US" dirty="0">
                    <a:solidFill>
                      <a:schemeClr val="bg1"/>
                    </a:solidFill>
                  </a:rPr>
                  <a:t> = </a:t>
                </a:r>
                <a14:m>
                  <m:oMath xmlns:m="http://schemas.openxmlformats.org/officeDocument/2006/math">
                    <m:f>
                      <m:fPr>
                        <m:ctrlPr>
                          <a:rPr lang="en-US" i="1" dirty="0" smtClean="0">
                            <a:solidFill>
                              <a:schemeClr val="bg1"/>
                            </a:solidFill>
                            <a:latin typeface="Cambria Math" panose="02040503050406030204" pitchFamily="18" charset="0"/>
                          </a:rPr>
                        </m:ctrlPr>
                      </m:fPr>
                      <m:num>
                        <m:r>
                          <a:rPr lang="en-US" b="0" i="1" dirty="0" smtClean="0">
                            <a:solidFill>
                              <a:schemeClr val="bg1"/>
                            </a:solidFill>
                            <a:latin typeface="Cambria Math" panose="02040503050406030204" pitchFamily="18" charset="0"/>
                          </a:rPr>
                          <m:t>5∗</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𝑙𝑑𝑟</m:t>
                            </m:r>
                          </m:sub>
                        </m:sSub>
                      </m:num>
                      <m:den>
                        <m:r>
                          <a:rPr lang="en-US" b="0" i="1" dirty="0" smtClean="0">
                            <a:solidFill>
                              <a:schemeClr val="bg1"/>
                            </a:solidFill>
                            <a:latin typeface="Cambria Math" panose="02040503050406030204" pitchFamily="18" charset="0"/>
                          </a:rPr>
                          <m:t>𝑅</m:t>
                        </m:r>
                        <m:r>
                          <a:rPr lang="en-US" b="0" i="1" dirty="0"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𝑙𝑑𝑟</m:t>
                            </m:r>
                          </m:sub>
                        </m:sSub>
                      </m:den>
                    </m:f>
                  </m:oMath>
                </a14:m>
                <a:endParaRPr lang="en-US" dirty="0">
                  <a:solidFill>
                    <a:schemeClr val="bg1"/>
                  </a:solidFill>
                </a:endParaRPr>
              </a:p>
              <a:p>
                <a:r>
                  <a:rPr lang="en-US" dirty="0">
                    <a:solidFill>
                      <a:schemeClr val="bg1"/>
                    </a:solidFill>
                  </a:rPr>
                  <a:t>We used R as 10KΩ in practical</a:t>
                </a:r>
              </a:p>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𝑙𝑑𝑟</m:t>
                        </m:r>
                      </m:sub>
                    </m:sSub>
                  </m:oMath>
                </a14:m>
                <a:r>
                  <a:rPr lang="en-US" dirty="0">
                    <a:solidFill>
                      <a:schemeClr val="bg1"/>
                    </a:solidFill>
                  </a:rPr>
                  <a:t> = </a:t>
                </a:r>
                <a14:m>
                  <m:oMath xmlns:m="http://schemas.openxmlformats.org/officeDocument/2006/math">
                    <m:f>
                      <m:fPr>
                        <m:ctrlPr>
                          <a:rPr lang="en-US" i="1" dirty="0">
                            <a:solidFill>
                              <a:schemeClr val="bg1"/>
                            </a:solidFill>
                            <a:latin typeface="Cambria Math" panose="02040503050406030204" pitchFamily="18" charset="0"/>
                          </a:rPr>
                        </m:ctrlPr>
                      </m:fPr>
                      <m:num>
                        <m:r>
                          <a:rPr lang="en-US" b="0" i="1" dirty="0" smtClean="0">
                            <a:solidFill>
                              <a:schemeClr val="bg1"/>
                            </a:solidFill>
                            <a:latin typeface="Cambria Math" panose="02040503050406030204" pitchFamily="18" charset="0"/>
                          </a:rPr>
                          <m:t>10</m:t>
                        </m:r>
                        <m:r>
                          <a:rPr lang="en-US" i="1" dirty="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𝑉</m:t>
                            </m:r>
                          </m:e>
                          <m:sub>
                            <m:r>
                              <a:rPr lang="en-US" i="1">
                                <a:solidFill>
                                  <a:schemeClr val="bg1"/>
                                </a:solidFill>
                                <a:latin typeface="Cambria Math" panose="02040503050406030204" pitchFamily="18" charset="0"/>
                              </a:rPr>
                              <m:t>𝑜𝑢𝑡</m:t>
                            </m:r>
                          </m:sub>
                        </m:sSub>
                      </m:num>
                      <m:den>
                        <m:r>
                          <a:rPr lang="en-US" b="0" i="1" smtClean="0">
                            <a:solidFill>
                              <a:schemeClr val="bg1"/>
                            </a:solidFill>
                            <a:latin typeface="Cambria Math" panose="02040503050406030204" pitchFamily="18" charset="0"/>
                          </a:rPr>
                          <m:t>5−</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𝑉</m:t>
                            </m:r>
                          </m:e>
                          <m:sub>
                            <m:r>
                              <a:rPr lang="en-US" i="1">
                                <a:solidFill>
                                  <a:schemeClr val="bg1"/>
                                </a:solidFill>
                                <a:latin typeface="Cambria Math" panose="02040503050406030204" pitchFamily="18" charset="0"/>
                              </a:rPr>
                              <m:t>𝑜𝑢𝑡</m:t>
                            </m:r>
                          </m:sub>
                        </m:sSub>
                      </m:den>
                    </m:f>
                  </m:oMath>
                </a14:m>
                <a:endParaRPr lang="en-US" dirty="0">
                  <a:solidFill>
                    <a:schemeClr val="bg1"/>
                  </a:solidFill>
                </a:endParaRPr>
              </a:p>
              <a:p>
                <a:r>
                  <a:rPr lang="en-US" dirty="0">
                    <a:solidFill>
                      <a:schemeClr val="bg1"/>
                    </a:solidFill>
                  </a:rPr>
                  <a:t>0 &lt; ADC value &lt;1024</a:t>
                </a:r>
              </a:p>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𝑉</m:t>
                        </m:r>
                      </m:e>
                      <m:sub>
                        <m:r>
                          <a:rPr lang="en-US" b="0" i="1" smtClean="0">
                            <a:solidFill>
                              <a:schemeClr val="bg1"/>
                            </a:solidFill>
                            <a:latin typeface="Cambria Math" panose="02040503050406030204" pitchFamily="18" charset="0"/>
                          </a:rPr>
                          <m:t>𝑜𝑢𝑡</m:t>
                        </m:r>
                      </m:sub>
                    </m:sSub>
                  </m:oMath>
                </a14:m>
                <a:r>
                  <a:rPr lang="en-US" dirty="0">
                    <a:solidFill>
                      <a:schemeClr val="bg1"/>
                    </a:solidFill>
                  </a:rPr>
                  <a:t> = ADC value *</a:t>
                </a:r>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5</m:t>
                        </m:r>
                      </m:num>
                      <m:den>
                        <m:r>
                          <a:rPr lang="en-US" b="0" i="1" smtClean="0">
                            <a:solidFill>
                              <a:schemeClr val="bg1"/>
                            </a:solidFill>
                            <a:latin typeface="Cambria Math" panose="02040503050406030204" pitchFamily="18" charset="0"/>
                          </a:rPr>
                          <m:t>1024</m:t>
                        </m:r>
                      </m:den>
                    </m:f>
                  </m:oMath>
                </a14:m>
                <a:r>
                  <a:rPr lang="en-US" dirty="0">
                    <a:solidFill>
                      <a:schemeClr val="bg1"/>
                    </a:solidFill>
                  </a:rPr>
                  <a:t>  =ADC value *0.004828125</a:t>
                </a:r>
              </a:p>
              <a:p>
                <a:r>
                  <a:rPr lang="en-US" dirty="0">
                    <a:solidFill>
                      <a:schemeClr val="bg1"/>
                    </a:solidFill>
                  </a:rPr>
                  <a:t>lux = </a:t>
                </a:r>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500</m:t>
                        </m:r>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𝑙𝑑𝑟</m:t>
                            </m:r>
                          </m:sub>
                        </m:sSub>
                      </m:den>
                    </m:f>
                  </m:oMath>
                </a14:m>
                <a:r>
                  <a:rPr lang="en-US" dirty="0">
                    <a:solidFill>
                      <a:schemeClr val="bg1"/>
                    </a:solidFill>
                  </a:rPr>
                  <a:t> = </a:t>
                </a:r>
                <a14:m>
                  <m:oMath xmlns:m="http://schemas.openxmlformats.org/officeDocument/2006/math">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500</m:t>
                        </m:r>
                        <m:r>
                          <a:rPr lang="en-US" b="0" i="1" smtClean="0">
                            <a:solidFill>
                              <a:schemeClr val="bg1"/>
                            </a:solidFill>
                            <a:latin typeface="Cambria Math" panose="02040503050406030204" pitchFamily="18" charset="0"/>
                          </a:rPr>
                          <m:t>(5−</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𝑉</m:t>
                            </m:r>
                          </m:e>
                          <m:sub>
                            <m:r>
                              <a:rPr lang="en-US" i="1">
                                <a:solidFill>
                                  <a:schemeClr val="bg1"/>
                                </a:solidFill>
                                <a:latin typeface="Cambria Math" panose="02040503050406030204" pitchFamily="18" charset="0"/>
                              </a:rPr>
                              <m:t>𝑜𝑢𝑡</m:t>
                            </m:r>
                          </m:sub>
                        </m:sSub>
                        <m:r>
                          <a:rPr lang="en-US" b="0" i="1" smtClean="0">
                            <a:solidFill>
                              <a:schemeClr val="bg1"/>
                            </a:solidFill>
                            <a:latin typeface="Cambria Math" panose="02040503050406030204" pitchFamily="18" charset="0"/>
                          </a:rPr>
                          <m:t>)</m:t>
                        </m:r>
                      </m:num>
                      <m:den>
                        <m:r>
                          <a:rPr lang="en-US" b="0" i="1" smtClean="0">
                            <a:solidFill>
                              <a:schemeClr val="bg1"/>
                            </a:solidFill>
                            <a:latin typeface="Cambria Math" panose="02040503050406030204" pitchFamily="18" charset="0"/>
                          </a:rPr>
                          <m:t>10</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𝑉</m:t>
                            </m:r>
                          </m:e>
                          <m:sub>
                            <m:r>
                              <a:rPr lang="en-US" i="1">
                                <a:solidFill>
                                  <a:schemeClr val="bg1"/>
                                </a:solidFill>
                                <a:latin typeface="Cambria Math" panose="02040503050406030204" pitchFamily="18" charset="0"/>
                              </a:rPr>
                              <m:t>𝑜𝑢𝑡</m:t>
                            </m:r>
                          </m:sub>
                        </m:sSub>
                      </m:den>
                    </m:f>
                  </m:oMath>
                </a14:m>
                <a:r>
                  <a:rPr lang="en-US" dirty="0">
                    <a:solidFill>
                      <a:schemeClr val="bg1"/>
                    </a:solidFill>
                  </a:rPr>
                  <a:t> = </a:t>
                </a:r>
                <a14:m>
                  <m:oMath xmlns:m="http://schemas.openxmlformats.org/officeDocument/2006/math">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50(5−</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𝑉</m:t>
                            </m:r>
                          </m:e>
                          <m:sub>
                            <m:r>
                              <a:rPr lang="en-US" i="1">
                                <a:solidFill>
                                  <a:schemeClr val="bg1"/>
                                </a:solidFill>
                                <a:latin typeface="Cambria Math" panose="02040503050406030204" pitchFamily="18" charset="0"/>
                              </a:rPr>
                              <m:t>𝑜𝑢𝑡</m:t>
                            </m:r>
                          </m:sub>
                        </m:sSub>
                        <m:r>
                          <a:rPr lang="en-US" i="1">
                            <a:solidFill>
                              <a:schemeClr val="bg1"/>
                            </a:solidFill>
                            <a:latin typeface="Cambria Math" panose="02040503050406030204" pitchFamily="18" charset="0"/>
                          </a:rPr>
                          <m:t>)</m:t>
                        </m:r>
                      </m:num>
                      <m:den>
                        <m:r>
                          <m:rPr>
                            <m:nor/>
                          </m:rPr>
                          <a:rPr lang="en-US" dirty="0">
                            <a:solidFill>
                              <a:schemeClr val="bg1"/>
                            </a:solidFill>
                          </a:rPr>
                          <m:t>ADC</m:t>
                        </m:r>
                        <m:r>
                          <m:rPr>
                            <m:nor/>
                          </m:rPr>
                          <a:rPr lang="en-US" dirty="0">
                            <a:solidFill>
                              <a:schemeClr val="bg1"/>
                            </a:solidFill>
                          </a:rPr>
                          <m:t> </m:t>
                        </m:r>
                        <m:r>
                          <m:rPr>
                            <m:nor/>
                          </m:rPr>
                          <a:rPr lang="en-US" dirty="0">
                            <a:solidFill>
                              <a:schemeClr val="bg1"/>
                            </a:solidFill>
                          </a:rPr>
                          <m:t>value</m:t>
                        </m:r>
                        <m:r>
                          <m:rPr>
                            <m:nor/>
                          </m:rPr>
                          <a:rPr lang="en-US" dirty="0">
                            <a:solidFill>
                              <a:schemeClr val="bg1"/>
                            </a:solidFill>
                          </a:rPr>
                          <m:t> </m:t>
                        </m:r>
                        <m:r>
                          <a:rPr lang="en-US" i="1" dirty="0">
                            <a:solidFill>
                              <a:schemeClr val="bg1"/>
                            </a:solidFill>
                            <a:latin typeface="Cambria Math" panose="02040503050406030204" pitchFamily="18" charset="0"/>
                          </a:rPr>
                          <m:t>∗ 0.004828125</m:t>
                        </m:r>
                      </m:den>
                    </m:f>
                  </m:oMath>
                </a14:m>
                <a:endParaRPr lang="en-US" dirty="0">
                  <a:solidFill>
                    <a:schemeClr val="bg1"/>
                  </a:solidFill>
                </a:endParaRPr>
              </a:p>
              <a:p>
                <a:r>
                  <a:rPr lang="en-US" dirty="0">
                    <a:solidFill>
                      <a:schemeClr val="bg1"/>
                    </a:solidFill>
                  </a:rPr>
                  <a:t>	</a:t>
                </a:r>
              </a:p>
            </p:txBody>
          </p:sp>
        </mc:Choice>
        <mc:Fallback xmlns="">
          <p:sp>
            <p:nvSpPr>
              <p:cNvPr id="3" name="Text Placeholder 2">
                <a:extLst>
                  <a:ext uri="{FF2B5EF4-FFF2-40B4-BE49-F238E27FC236}">
                    <a16:creationId xmlns:a16="http://schemas.microsoft.com/office/drawing/2014/main" id="{8C005D6E-FC5B-44C0-B5E7-F39D635FA3DC}"/>
                  </a:ext>
                </a:extLst>
              </p:cNvPr>
              <p:cNvSpPr>
                <a:spLocks noGrp="1" noRot="1" noChangeAspect="1" noMove="1" noResize="1" noEditPoints="1" noAdjustHandles="1" noChangeArrowheads="1" noChangeShapeType="1" noTextEdit="1"/>
              </p:cNvSpPr>
              <p:nvPr>
                <p:ph type="body" sz="half" idx="2"/>
              </p:nvPr>
            </p:nvSpPr>
            <p:spPr>
              <a:xfrm>
                <a:off x="990315" y="3207057"/>
                <a:ext cx="10087081" cy="914401"/>
              </a:xfrm>
              <a:blipFill>
                <a:blip r:embed="rId2"/>
                <a:stretch>
                  <a:fillRect l="-483" t="-216667" b="-170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0AB40B-B0FE-4E73-B5BD-C18BDADEC6A7}"/>
              </a:ext>
            </a:extLst>
          </p:cNvPr>
          <p:cNvPicPr>
            <a:picLocks noChangeAspect="1"/>
          </p:cNvPicPr>
          <p:nvPr/>
        </p:nvPicPr>
        <p:blipFill>
          <a:blip r:embed="rId3"/>
          <a:stretch>
            <a:fillRect/>
          </a:stretch>
        </p:blipFill>
        <p:spPr>
          <a:xfrm>
            <a:off x="4467694" y="1630731"/>
            <a:ext cx="4560348" cy="1747678"/>
          </a:xfrm>
          <a:prstGeom prst="rect">
            <a:avLst/>
          </a:prstGeom>
        </p:spPr>
      </p:pic>
      <p:pic>
        <p:nvPicPr>
          <p:cNvPr id="7" name="Picture 6">
            <a:extLst>
              <a:ext uri="{FF2B5EF4-FFF2-40B4-BE49-F238E27FC236}">
                <a16:creationId xmlns:a16="http://schemas.microsoft.com/office/drawing/2014/main" id="{7C30BE25-4317-45CF-9ABB-504A99FE808F}"/>
              </a:ext>
            </a:extLst>
          </p:cNvPr>
          <p:cNvPicPr>
            <a:picLocks noChangeAspect="1"/>
          </p:cNvPicPr>
          <p:nvPr/>
        </p:nvPicPr>
        <p:blipFill>
          <a:blip r:embed="rId4"/>
          <a:stretch>
            <a:fillRect/>
          </a:stretch>
        </p:blipFill>
        <p:spPr>
          <a:xfrm>
            <a:off x="7507093" y="3887010"/>
            <a:ext cx="3810000" cy="2743200"/>
          </a:xfrm>
          <a:prstGeom prst="rect">
            <a:avLst/>
          </a:prstGeom>
        </p:spPr>
      </p:pic>
      <p:sp>
        <p:nvSpPr>
          <p:cNvPr id="8" name="TextBox 7">
            <a:extLst>
              <a:ext uri="{FF2B5EF4-FFF2-40B4-BE49-F238E27FC236}">
                <a16:creationId xmlns:a16="http://schemas.microsoft.com/office/drawing/2014/main" id="{4AB13525-49E6-4B0D-A01D-0F9FFC8103EE}"/>
              </a:ext>
            </a:extLst>
          </p:cNvPr>
          <p:cNvSpPr txBox="1"/>
          <p:nvPr/>
        </p:nvSpPr>
        <p:spPr>
          <a:xfrm>
            <a:off x="8487053" y="3479591"/>
            <a:ext cx="3051982" cy="369332"/>
          </a:xfrm>
          <a:prstGeom prst="rect">
            <a:avLst/>
          </a:prstGeom>
          <a:noFill/>
        </p:spPr>
        <p:txBody>
          <a:bodyPr wrap="square" rtlCol="0">
            <a:spAutoFit/>
          </a:bodyPr>
          <a:lstStyle/>
          <a:p>
            <a:r>
              <a:rPr lang="en-US" b="1" i="1" dirty="0">
                <a:solidFill>
                  <a:schemeClr val="bg1"/>
                </a:solidFill>
              </a:rPr>
              <a:t>Resistance vs lux</a:t>
            </a:r>
          </a:p>
        </p:txBody>
      </p:sp>
    </p:spTree>
    <p:extLst>
      <p:ext uri="{BB962C8B-B14F-4D97-AF65-F5344CB8AC3E}">
        <p14:creationId xmlns:p14="http://schemas.microsoft.com/office/powerpoint/2010/main" val="423209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9CE2D1-BE19-4AF4-AAC0-B812EE905600}"/>
              </a:ext>
            </a:extLst>
          </p:cNvPr>
          <p:cNvPicPr>
            <a:picLocks noChangeAspect="1"/>
          </p:cNvPicPr>
          <p:nvPr/>
        </p:nvPicPr>
        <p:blipFill rotWithShape="1">
          <a:blip r:embed="rId2"/>
          <a:srcRect t="3623" b="10291"/>
          <a:stretch/>
        </p:blipFill>
        <p:spPr>
          <a:xfrm>
            <a:off x="0" y="816744"/>
            <a:ext cx="12192000" cy="5903651"/>
          </a:xfrm>
          <a:prstGeom prst="rect">
            <a:avLst/>
          </a:prstGeom>
        </p:spPr>
      </p:pic>
      <p:sp>
        <p:nvSpPr>
          <p:cNvPr id="4" name="TextBox 3">
            <a:extLst>
              <a:ext uri="{FF2B5EF4-FFF2-40B4-BE49-F238E27FC236}">
                <a16:creationId xmlns:a16="http://schemas.microsoft.com/office/drawing/2014/main" id="{DEC67FB4-72AA-477B-B8B4-579556D14376}"/>
              </a:ext>
            </a:extLst>
          </p:cNvPr>
          <p:cNvSpPr txBox="1"/>
          <p:nvPr/>
        </p:nvSpPr>
        <p:spPr>
          <a:xfrm>
            <a:off x="5539666" y="230819"/>
            <a:ext cx="2867323" cy="523220"/>
          </a:xfrm>
          <a:prstGeom prst="rect">
            <a:avLst/>
          </a:prstGeom>
          <a:noFill/>
        </p:spPr>
        <p:txBody>
          <a:bodyPr wrap="none" rtlCol="0">
            <a:spAutoFit/>
          </a:bodyPr>
          <a:lstStyle/>
          <a:p>
            <a:r>
              <a:rPr lang="en-US" sz="2800" b="1" i="1" u="sng" dirty="0">
                <a:solidFill>
                  <a:schemeClr val="bg1"/>
                </a:solidFill>
              </a:rPr>
              <a:t>IOT Cloud Interface</a:t>
            </a:r>
          </a:p>
        </p:txBody>
      </p:sp>
    </p:spTree>
    <p:extLst>
      <p:ext uri="{BB962C8B-B14F-4D97-AF65-F5344CB8AC3E}">
        <p14:creationId xmlns:p14="http://schemas.microsoft.com/office/powerpoint/2010/main" val="237932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C2916-7A27-4AFE-BC0B-54A8ACC87DDA}"/>
              </a:ext>
            </a:extLst>
          </p:cNvPr>
          <p:cNvPicPr>
            <a:picLocks noChangeAspect="1"/>
          </p:cNvPicPr>
          <p:nvPr/>
        </p:nvPicPr>
        <p:blipFill rotWithShape="1">
          <a:blip r:embed="rId2"/>
          <a:srcRect t="4142" b="11068"/>
          <a:stretch/>
        </p:blipFill>
        <p:spPr>
          <a:xfrm>
            <a:off x="0" y="825623"/>
            <a:ext cx="12192000" cy="5814874"/>
          </a:xfrm>
          <a:prstGeom prst="rect">
            <a:avLst/>
          </a:prstGeom>
        </p:spPr>
      </p:pic>
    </p:spTree>
    <p:extLst>
      <p:ext uri="{BB962C8B-B14F-4D97-AF65-F5344CB8AC3E}">
        <p14:creationId xmlns:p14="http://schemas.microsoft.com/office/powerpoint/2010/main" val="2797385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838</TotalTime>
  <Words>304</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Times New Roman</vt:lpstr>
      <vt:lpstr>Tw Cen MT</vt:lpstr>
      <vt:lpstr>Wingdings</vt:lpstr>
      <vt:lpstr>Circuit</vt:lpstr>
      <vt:lpstr>Smart ROOM</vt:lpstr>
      <vt:lpstr>Description of the project</vt:lpstr>
      <vt:lpstr>PowerPoint Presentation</vt:lpstr>
      <vt:lpstr>PowerPoint Presentation</vt:lpstr>
      <vt:lpstr>PowerPoint Presentation</vt:lpstr>
      <vt:lpstr>PowerPoint Presentation</vt:lpstr>
      <vt:lpstr>LDR Sensor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dc:title>
  <dc:creator>HP</dc:creator>
  <cp:lastModifiedBy>subaraj bavananthan</cp:lastModifiedBy>
  <cp:revision>61</cp:revision>
  <dcterms:created xsi:type="dcterms:W3CDTF">2021-09-14T03:18:27Z</dcterms:created>
  <dcterms:modified xsi:type="dcterms:W3CDTF">2022-11-26T17:43:41Z</dcterms:modified>
</cp:coreProperties>
</file>