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65" r:id="rId2"/>
    <p:sldId id="266" r:id="rId3"/>
    <p:sldId id="259" r:id="rId4"/>
    <p:sldId id="260" r:id="rId5"/>
    <p:sldId id="278" r:id="rId6"/>
    <p:sldId id="279" r:id="rId7"/>
    <p:sldId id="280" r:id="rId8"/>
    <p:sldId id="281" r:id="rId9"/>
    <p:sldId id="284" r:id="rId10"/>
    <p:sldId id="282" r:id="rId11"/>
    <p:sldId id="283" r:id="rId12"/>
    <p:sldId id="285" r:id="rId13"/>
    <p:sldId id="286" r:id="rId14"/>
    <p:sldId id="261"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322"/>
    <a:srgbClr val="475E4D"/>
    <a:srgbClr val="E6E6E6"/>
    <a:srgbClr val="5B8A67"/>
    <a:srgbClr val="437851"/>
    <a:srgbClr val="169A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6AA1E-8FFB-4437-B302-083B1A1F31DD}" v="1" dt="2023-08-28T12:41:05.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1" autoAdjust="0"/>
    <p:restoredTop sz="68781" autoAdjust="0"/>
  </p:normalViewPr>
  <p:slideViewPr>
    <p:cSldViewPr>
      <p:cViewPr>
        <p:scale>
          <a:sx n="125" d="100"/>
          <a:sy n="125" d="100"/>
        </p:scale>
        <p:origin x="422" y="-2678"/>
      </p:cViewPr>
      <p:guideLst>
        <p:guide orient="horz" pos="216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C396AA1E-8FFB-4437-B302-083B1A1F31DD}"/>
    <pc:docChg chg="sldOrd">
      <pc:chgData name="Guest User" userId="" providerId="Windows Live" clId="Web-{C396AA1E-8FFB-4437-B302-083B1A1F31DD}" dt="2023-08-28T12:41:05.799" v="0"/>
      <pc:docMkLst>
        <pc:docMk/>
      </pc:docMkLst>
      <pc:sldChg chg="ord">
        <pc:chgData name="Guest User" userId="" providerId="Windows Live" clId="Web-{C396AA1E-8FFB-4437-B302-083B1A1F31DD}" dt="2023-08-28T12:41:05.799" v="0"/>
        <pc:sldMkLst>
          <pc:docMk/>
          <pc:sldMk cId="2796543137"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FDA7A-46D1-4E57-8FBC-ECE2E2DA79E6}" type="datetimeFigureOut">
              <a:rPr lang="en-US" smtClean="0"/>
              <a:t>30-Aug-23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B837E-4B46-4EE3-8AE8-C5609BA6198A}" type="slidenum">
              <a:rPr lang="en-US" smtClean="0"/>
              <a:t>‹#›</a:t>
            </a:fld>
            <a:endParaRPr lang="en-US"/>
          </a:p>
        </p:txBody>
      </p:sp>
    </p:spTree>
    <p:extLst>
      <p:ext uri="{BB962C8B-B14F-4D97-AF65-F5344CB8AC3E}">
        <p14:creationId xmlns:p14="http://schemas.microsoft.com/office/powerpoint/2010/main" val="3693810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Assalamualaikum, Good afternoon everyone. I am Hasan Al Mamun. I would like to extend a warm welcome to all of you today. Today I have the pleasure of introducing you to an exciting project: Jahangirnagar University Medical Center Management System. The reason we chose this project is that as students of Jahangirnagar University, whenever we face health issues we have to visit JU Medical Center. But unfortunately, the medical center does not have proper management facilities. Which is why the students fail to get standard treatment.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Before we dive into the details let’s start with a brief overview.</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1</a:t>
            </a:fld>
            <a:endParaRPr lang="en-US"/>
          </a:p>
        </p:txBody>
      </p:sp>
    </p:spTree>
    <p:extLst>
      <p:ext uri="{BB962C8B-B14F-4D97-AF65-F5344CB8AC3E}">
        <p14:creationId xmlns:p14="http://schemas.microsoft.com/office/powerpoint/2010/main" val="2818409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Jahangirnagar University Medical Center Management System</a:t>
            </a:r>
            <a:r>
              <a:rPr lang="en-US" sz="1200" kern="1200" dirty="0" smtClean="0">
                <a:solidFill>
                  <a:schemeClr val="tx1"/>
                </a:solidFill>
                <a:effectLst/>
                <a:latin typeface="+mn-lt"/>
                <a:ea typeface="+mn-ea"/>
                <a:cs typeface="+mn-cs"/>
              </a:rPr>
              <a:t>" is a Transformative Digital Solution aimed at modernizing the traditional healthcare practices at Jahangirnagar University. Currently, the medical center relies on: Manual Record-Keeping, Data Vulnerability, and Limited Storage Capacity. </a:t>
            </a:r>
          </a:p>
          <a:p>
            <a:r>
              <a:rPr lang="en-US" sz="1200" kern="1200" dirty="0" smtClean="0">
                <a:solidFill>
                  <a:schemeClr val="tx1"/>
                </a:solidFill>
                <a:effectLst/>
                <a:latin typeface="+mn-lt"/>
                <a:ea typeface="+mn-ea"/>
                <a:cs typeface="+mn-cs"/>
              </a:rPr>
              <a:t>Our vision is to elevate healthcare standards, promote a healthier campus community, and optimize medical services. Through this digital transformation, we aim to improve the overall quality of healthcare services provided at Jahangirnagar University Medical center.</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2</a:t>
            </a:fld>
            <a:endParaRPr lang="en-US"/>
          </a:p>
        </p:txBody>
      </p:sp>
    </p:spTree>
    <p:extLst>
      <p:ext uri="{BB962C8B-B14F-4D97-AF65-F5344CB8AC3E}">
        <p14:creationId xmlns:p14="http://schemas.microsoft.com/office/powerpoint/2010/main" val="76489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proposed system will provide a large number of facilities. I am presenting some of the facilities.</a:t>
            </a:r>
          </a:p>
          <a:p>
            <a:r>
              <a:rPr lang="en-US" sz="1200" b="1" kern="1200" dirty="0" smtClean="0">
                <a:solidFill>
                  <a:schemeClr val="tx1"/>
                </a:solidFill>
                <a:effectLst/>
                <a:latin typeface="+mn-lt"/>
                <a:ea typeface="+mn-ea"/>
                <a:cs typeface="+mn-cs"/>
              </a:rPr>
              <a:t>Patient </a:t>
            </a:r>
            <a:r>
              <a:rPr lang="en-US" sz="1200" b="1" kern="1200" dirty="0" smtClean="0">
                <a:solidFill>
                  <a:schemeClr val="tx1"/>
                </a:solidFill>
                <a:effectLst/>
                <a:latin typeface="+mn-lt"/>
                <a:ea typeface="+mn-ea"/>
                <a:cs typeface="+mn-cs"/>
              </a:rPr>
              <a:t>Management</a:t>
            </a:r>
            <a:r>
              <a:rPr lang="en-US" sz="1200" b="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Streamline </a:t>
            </a:r>
            <a:r>
              <a:rPr lang="en-US" sz="1200" kern="1200" dirty="0" smtClean="0">
                <a:solidFill>
                  <a:schemeClr val="tx1"/>
                </a:solidFill>
                <a:effectLst/>
                <a:latin typeface="+mn-lt"/>
                <a:ea typeface="+mn-ea"/>
                <a:cs typeface="+mn-cs"/>
              </a:rPr>
              <a:t>Patient Registration </a:t>
            </a:r>
          </a:p>
          <a:p>
            <a:pPr lvl="0"/>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Appointment Scheduling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Medical </a:t>
            </a:r>
            <a:r>
              <a:rPr lang="en-US" sz="1200" kern="1200" dirty="0" smtClean="0">
                <a:solidFill>
                  <a:schemeClr val="tx1"/>
                </a:solidFill>
                <a:effectLst/>
                <a:latin typeface="+mn-lt"/>
                <a:ea typeface="+mn-ea"/>
                <a:cs typeface="+mn-cs"/>
              </a:rPr>
              <a:t>History </a:t>
            </a:r>
            <a:r>
              <a:rPr lang="en-US" sz="1200" kern="1200" dirty="0" smtClean="0">
                <a:solidFill>
                  <a:schemeClr val="tx1"/>
                </a:solidFill>
                <a:effectLst/>
                <a:latin typeface="+mn-lt"/>
                <a:ea typeface="+mn-ea"/>
                <a:cs typeface="+mn-cs"/>
              </a:rPr>
              <a:t>Access</a:t>
            </a:r>
          </a:p>
          <a:p>
            <a:pPr lvl="0"/>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Doctor Collaboration</a:t>
            </a:r>
            <a:r>
              <a:rPr lang="en-US" sz="1200" b="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Facilitate </a:t>
            </a:r>
            <a:r>
              <a:rPr lang="en-US" sz="1200" kern="1200" dirty="0" smtClean="0">
                <a:solidFill>
                  <a:schemeClr val="tx1"/>
                </a:solidFill>
                <a:effectLst/>
                <a:latin typeface="+mn-lt"/>
                <a:ea typeface="+mn-ea"/>
                <a:cs typeface="+mn-cs"/>
              </a:rPr>
              <a:t>Doctors in Updating </a:t>
            </a:r>
            <a:r>
              <a:rPr lang="en-US" sz="1200" kern="1200" dirty="0" smtClean="0">
                <a:solidFill>
                  <a:schemeClr val="tx1"/>
                </a:solidFill>
                <a:effectLst/>
                <a:latin typeface="+mn-lt"/>
                <a:ea typeface="+mn-ea"/>
                <a:cs typeface="+mn-cs"/>
              </a:rPr>
              <a:t>Records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Prescribing Medications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Ordering Tests.</a:t>
            </a:r>
            <a:r>
              <a:rPr lang="en-US" sz="1200" kern="1200" baseline="0" dirty="0" smtClean="0">
                <a:solidFill>
                  <a:schemeClr val="tx1"/>
                </a:solidFill>
                <a:effectLst/>
                <a:latin typeface="+mn-lt"/>
                <a:ea typeface="+mn-ea"/>
                <a:cs typeface="+mn-cs"/>
              </a:rPr>
              <a:t> </a:t>
            </a:r>
          </a:p>
          <a:p>
            <a:pPr lvl="0"/>
            <a:r>
              <a:rPr lang="en-US" sz="1200" b="1" kern="1200" dirty="0" smtClean="0">
                <a:solidFill>
                  <a:schemeClr val="tx1"/>
                </a:solidFill>
                <a:effectLst/>
                <a:latin typeface="+mn-lt"/>
                <a:ea typeface="+mn-ea"/>
                <a:cs typeface="+mn-cs"/>
              </a:rPr>
              <a:t>Medical Services</a:t>
            </a:r>
            <a:r>
              <a:rPr lang="en-US" sz="1200" b="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Offer </a:t>
            </a:r>
            <a:r>
              <a:rPr lang="en-US" sz="1200" kern="1200" dirty="0" smtClean="0">
                <a:solidFill>
                  <a:schemeClr val="tx1"/>
                </a:solidFill>
                <a:effectLst/>
                <a:latin typeface="+mn-lt"/>
                <a:ea typeface="+mn-ea"/>
                <a:cs typeface="+mn-cs"/>
              </a:rPr>
              <a:t>Online Test </a:t>
            </a:r>
            <a:r>
              <a:rPr lang="en-US" sz="1200" kern="1200" dirty="0" smtClean="0">
                <a:solidFill>
                  <a:schemeClr val="tx1"/>
                </a:solidFill>
                <a:effectLst/>
                <a:latin typeface="+mn-lt"/>
                <a:ea typeface="+mn-ea"/>
                <a:cs typeface="+mn-cs"/>
              </a:rPr>
              <a:t>Booking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Medicine </a:t>
            </a:r>
            <a:r>
              <a:rPr lang="en-US" sz="1200" kern="1200" dirty="0" smtClean="0">
                <a:solidFill>
                  <a:schemeClr val="tx1"/>
                </a:solidFill>
                <a:effectLst/>
                <a:latin typeface="+mn-lt"/>
                <a:ea typeface="+mn-ea"/>
                <a:cs typeface="+mn-cs"/>
              </a:rPr>
              <a:t>Ordering</a:t>
            </a:r>
          </a:p>
          <a:p>
            <a:pPr lvl="0"/>
            <a:r>
              <a:rPr lang="en-US" sz="1200" kern="1200" dirty="0" smtClean="0">
                <a:solidFill>
                  <a:schemeClr val="tx1"/>
                </a:solidFill>
                <a:effectLst/>
                <a:latin typeface="+mn-lt"/>
                <a:ea typeface="+mn-ea"/>
                <a:cs typeface="+mn-cs"/>
              </a:rPr>
              <a:t>Ambulance Requests.</a:t>
            </a:r>
          </a:p>
          <a:p>
            <a:r>
              <a:rPr lang="en-US" sz="1200" b="1" kern="1200" dirty="0" smtClean="0">
                <a:solidFill>
                  <a:schemeClr val="tx1"/>
                </a:solidFill>
                <a:effectLst/>
                <a:latin typeface="+mn-lt"/>
                <a:ea typeface="+mn-ea"/>
                <a:cs typeface="+mn-cs"/>
              </a:rPr>
              <a:t>Data Security</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Ensure Robust Data Protection through Authentication and Encryption.</a:t>
            </a:r>
          </a:p>
          <a:p>
            <a:r>
              <a:rPr lang="en-US" sz="1200" b="1" kern="1200" dirty="0" smtClean="0">
                <a:solidFill>
                  <a:schemeClr val="tx1"/>
                </a:solidFill>
                <a:effectLst/>
                <a:latin typeface="+mn-lt"/>
                <a:ea typeface="+mn-ea"/>
                <a:cs typeface="+mn-cs"/>
              </a:rPr>
              <a:t>Notifications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Automate Reminders for follow-up Appointments and Test Results.</a:t>
            </a:r>
          </a:p>
          <a:p>
            <a:r>
              <a:rPr lang="en-US" sz="1200" b="1" kern="1200" dirty="0" smtClean="0">
                <a:solidFill>
                  <a:schemeClr val="tx1"/>
                </a:solidFill>
                <a:effectLst/>
                <a:latin typeface="+mn-lt"/>
                <a:ea typeface="+mn-ea"/>
                <a:cs typeface="+mn-cs"/>
              </a:rPr>
              <a:t>Efficiency</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Optimize operations by digitizing bed booking and appointment management.</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3</a:t>
            </a:fld>
            <a:endParaRPr lang="en-US"/>
          </a:p>
        </p:txBody>
      </p:sp>
    </p:spTree>
    <p:extLst>
      <p:ext uri="{BB962C8B-B14F-4D97-AF65-F5344CB8AC3E}">
        <p14:creationId xmlns:p14="http://schemas.microsoft.com/office/powerpoint/2010/main" val="1341134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let's take a closer look at the core functionalities of our "Jahangirnagar University Medical Center Management System" through this use case diagram. In this diagram, we have three primary actors: Admin, Patients, Doctors </a:t>
            </a:r>
            <a:r>
              <a:rPr lang="en-US" sz="1200" kern="1200" dirty="0" smtClean="0">
                <a:solidFill>
                  <a:schemeClr val="tx1"/>
                </a:solidFill>
                <a:effectLst/>
                <a:latin typeface="+mn-lt"/>
                <a:ea typeface="+mn-ea"/>
                <a:cs typeface="+mn-cs"/>
              </a:rPr>
              <a:t>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three primary </a:t>
            </a:r>
            <a:r>
              <a:rPr lang="en-US" sz="1200" kern="1200" dirty="0" smtClean="0">
                <a:solidFill>
                  <a:schemeClr val="tx1"/>
                </a:solidFill>
                <a:effectLst/>
                <a:latin typeface="+mn-lt"/>
                <a:ea typeface="+mn-ea"/>
                <a:cs typeface="+mn-cs"/>
              </a:rPr>
              <a:t>actor. Doctor is also a secondary actor in this diagram. </a:t>
            </a:r>
          </a:p>
          <a:p>
            <a:r>
              <a:rPr lang="en-US" sz="1200" kern="1200" dirty="0" smtClean="0">
                <a:solidFill>
                  <a:schemeClr val="tx1"/>
                </a:solidFill>
                <a:effectLst/>
                <a:latin typeface="+mn-lt"/>
                <a:ea typeface="+mn-ea"/>
                <a:cs typeface="+mn-cs"/>
              </a:rPr>
              <a:t>[Point to each actor on the diagram as you mention them.]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Let's walk through some of the key interactions represented here: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 **Patient:** Our patients, represented by this actor, have several actions they can take. They can sign up and log in to the system, view the list of available doctors, and make appointments with their preferred physicians.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2. **Doctor:** The doctor actor signifies our medical practitioners. They can log in, view their patient appointments, and provide healthcare services, such as diagnosing patients and prescribing medicines.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3. **Lab Technician:** Lab technicians play a crucial role in our system. They can log in, view lab test appointments, and perform necessary tests for patients.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4. **Medicine Store Officer:** This actor handles medicine-related operations. They can log in, manage medicine orders, and ensure a smooth supply of medications to our patients.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Additionally, our system facilitates various interactions, such as booking an ambulance in case of emergencies, contacting the receptionist for assistance, and ordering medicines conveniently.</a:t>
            </a:r>
          </a:p>
          <a:p>
            <a:r>
              <a:rPr lang="en-US" sz="1200" kern="1200" dirty="0" smtClean="0">
                <a:solidFill>
                  <a:schemeClr val="tx1"/>
                </a:solidFill>
                <a:effectLst/>
                <a:latin typeface="+mn-lt"/>
                <a:ea typeface="+mn-ea"/>
                <a:cs typeface="+mn-cs"/>
              </a:rPr>
              <a:t>This use case diagram serves as a visual representation of the diverse functionalities within our system, illustrating how each actor interacts with the system to provide and receive healthcare services efficiently.</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As we move forward in our seminar, I'd like to inform you that my teammate, Fatima Binte Aziz, will be leading the presentation from this point onward.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F7B837E-4B46-4EE3-8AE8-C5609BA6198A}" type="slidenum">
              <a:rPr lang="en-US" smtClean="0"/>
              <a:t>4</a:t>
            </a:fld>
            <a:endParaRPr lang="en-US"/>
          </a:p>
        </p:txBody>
      </p:sp>
    </p:spTree>
    <p:extLst>
      <p:ext uri="{BB962C8B-B14F-4D97-AF65-F5344CB8AC3E}">
        <p14:creationId xmlns:p14="http://schemas.microsoft.com/office/powerpoint/2010/main" val="115983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Assalamualaikum. I am Fatima Binte Aziz. My previous Teammate Hasan Al Mamun has given us the brief overview of our project JU Medical Center Management System and has described the use-case diagram. In this part of the presentation, I'll be focusing on two crucial aspects: the user stories we've identified and the extended use cases we've developed.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Let's start with the user stories. A user story is a concise, informal, and non-technical description of a software feature from the perspective of an end user. Our first user story describes the account creation within our system. If a user wants to create an account, he must submit a form filling all the information if he hasn’t registered already. If the username is invalid or taken already, the system will notify the user. The user should also have strong password. Thus an account is created.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F7B837E-4B46-4EE3-8AE8-C5609BA6198A}" type="slidenum">
              <a:rPr lang="en-US" smtClean="0"/>
              <a:t>5</a:t>
            </a:fld>
            <a:endParaRPr lang="en-US"/>
          </a:p>
        </p:txBody>
      </p:sp>
    </p:spTree>
    <p:extLst>
      <p:ext uri="{BB962C8B-B14F-4D97-AF65-F5344CB8AC3E}">
        <p14:creationId xmlns:p14="http://schemas.microsoft.com/office/powerpoint/2010/main" val="269347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user story describes about making appointment for undergoing medical test. The patient places appointment according to his comfort. He has the flexibility to select suitable appointment. After confirming the appointment, the patient and the lab technician both will be notified via an email.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F7B837E-4B46-4EE3-8AE8-C5609BA6198A}" type="slidenum">
              <a:rPr lang="en-US" smtClean="0"/>
              <a:t>6</a:t>
            </a:fld>
            <a:endParaRPr lang="en-US"/>
          </a:p>
        </p:txBody>
      </p:sp>
    </p:spTree>
    <p:extLst>
      <p:ext uri="{BB962C8B-B14F-4D97-AF65-F5344CB8AC3E}">
        <p14:creationId xmlns:p14="http://schemas.microsoft.com/office/powerpoint/2010/main" val="1551822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we have our extended use case. The 1st use case is about making appointment for visiting a doctor. We have two actors here -the patient and the doctor. The patient triggers by clicking place appointment and to do so, the patient must be logged into the system. After the patient selects “place appointment” button, the system will show details of the doctor, and also of the other patients who are still in the queue. If the patient wants to switch to another available time, he has that freedom. Lastly, after patient has confirmed it both the doctor and the patient will get an email.</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7</a:t>
            </a:fld>
            <a:endParaRPr lang="en-US"/>
          </a:p>
        </p:txBody>
      </p:sp>
    </p:spTree>
    <p:extLst>
      <p:ext uri="{BB962C8B-B14F-4D97-AF65-F5344CB8AC3E}">
        <p14:creationId xmlns:p14="http://schemas.microsoft.com/office/powerpoint/2010/main" val="193837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second use case gives us idea about ordering the prescribed medicine. Here two actors are needed to complete this task- the patient and the store manager. After being logged into the system, the patient clicks “order medicine” and the system generates information about the medicine. </a:t>
            </a:r>
            <a:r>
              <a:rPr lang="en-US" sz="1200" kern="1200" smtClean="0">
                <a:solidFill>
                  <a:schemeClr val="tx1"/>
                </a:solidFill>
                <a:effectLst/>
                <a:latin typeface="+mn-lt"/>
                <a:ea typeface="+mn-ea"/>
                <a:cs typeface="+mn-cs"/>
              </a:rPr>
              <a:t>After the patient has given the address where the medicine has to be shipped, the patient gets to see the estimated delivery time and both the patient and the store officer will get confirmation email about ordering.</a:t>
            </a:r>
          </a:p>
          <a:p>
            <a:endParaRPr lang="en-US"/>
          </a:p>
        </p:txBody>
      </p:sp>
      <p:sp>
        <p:nvSpPr>
          <p:cNvPr id="4" name="Slide Number Placeholder 3"/>
          <p:cNvSpPr>
            <a:spLocks noGrp="1"/>
          </p:cNvSpPr>
          <p:nvPr>
            <p:ph type="sldNum" sz="quarter" idx="10"/>
          </p:nvPr>
        </p:nvSpPr>
        <p:spPr/>
        <p:txBody>
          <a:bodyPr/>
          <a:lstStyle/>
          <a:p>
            <a:fld id="{8F7B837E-4B46-4EE3-8AE8-C5609BA6198A}" type="slidenum">
              <a:rPr lang="en-US" smtClean="0"/>
              <a:t>8</a:t>
            </a:fld>
            <a:endParaRPr lang="en-US"/>
          </a:p>
        </p:txBody>
      </p:sp>
    </p:spTree>
    <p:extLst>
      <p:ext uri="{BB962C8B-B14F-4D97-AF65-F5344CB8AC3E}">
        <p14:creationId xmlns:p14="http://schemas.microsoft.com/office/powerpoint/2010/main" val="460169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Hello everyone, Assalamualaikum. I'm </a:t>
            </a:r>
            <a:r>
              <a:rPr lang="en-US" sz="1200" b="0" i="0" kern="1200" dirty="0" err="1" smtClean="0">
                <a:solidFill>
                  <a:schemeClr val="tx1"/>
                </a:solidFill>
                <a:effectLst/>
                <a:latin typeface="+mn-lt"/>
                <a:ea typeface="+mn-ea"/>
                <a:cs typeface="+mn-cs"/>
              </a:rPr>
              <a:t>Shabrina</a:t>
            </a:r>
            <a:r>
              <a:rPr lang="en-US" sz="1200" b="0" i="0" kern="1200" dirty="0" smtClean="0">
                <a:solidFill>
                  <a:schemeClr val="tx1"/>
                </a:solidFill>
                <a:effectLst/>
                <a:latin typeface="+mn-lt"/>
                <a:ea typeface="+mn-ea"/>
                <a:cs typeface="+mn-cs"/>
              </a:rPr>
              <a:t>, and I'll be presenting the State Chart Diagram of our </a:t>
            </a:r>
            <a:r>
              <a:rPr lang="en-US" sz="1200" b="0" i="0" kern="1200" dirty="0" err="1" smtClean="0">
                <a:solidFill>
                  <a:schemeClr val="tx1"/>
                </a:solidFill>
                <a:effectLst/>
                <a:latin typeface="+mn-lt"/>
                <a:ea typeface="+mn-ea"/>
                <a:cs typeface="+mn-cs"/>
              </a:rPr>
              <a:t>system.State</a:t>
            </a:r>
            <a:r>
              <a:rPr lang="en-US" sz="1200" b="0" i="0" kern="1200" dirty="0" smtClean="0">
                <a:solidFill>
                  <a:schemeClr val="tx1"/>
                </a:solidFill>
                <a:effectLst/>
                <a:latin typeface="+mn-lt"/>
                <a:ea typeface="+mn-ea"/>
                <a:cs typeface="+mn-cs"/>
              </a:rPr>
              <a:t> Chart Diagram is a graphical representation used to model the dynamic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a:t>
            </a:r>
            <a:r>
              <a:rPr lang="en-US" sz="1200" b="0" i="0" kern="1200" dirty="0" err="1" smtClean="0">
                <a:solidFill>
                  <a:schemeClr val="tx1"/>
                </a:solidFill>
                <a:effectLst/>
                <a:latin typeface="+mn-lt"/>
                <a:ea typeface="+mn-ea"/>
                <a:cs typeface="+mn-cs"/>
              </a:rPr>
              <a:t>system.So</a:t>
            </a:r>
            <a:r>
              <a:rPr lang="en-US" sz="1200" b="0" i="0" kern="1200" dirty="0" smtClean="0">
                <a:solidFill>
                  <a:schemeClr val="tx1"/>
                </a:solidFill>
                <a:effectLst/>
                <a:latin typeface="+mn-lt"/>
                <a:ea typeface="+mn-ea"/>
                <a:cs typeface="+mn-cs"/>
              </a:rPr>
              <a:t>, let's dive into the State Chart Diagram of a patient, to illustrate the different states and transitions that a patient can go through during their interaction with the medical </a:t>
            </a:r>
            <a:r>
              <a:rPr lang="en-US" sz="1200" b="0" i="0" kern="1200" dirty="0" err="1" smtClean="0">
                <a:solidFill>
                  <a:schemeClr val="tx1"/>
                </a:solidFill>
                <a:effectLst/>
                <a:latin typeface="+mn-lt"/>
                <a:ea typeface="+mn-ea"/>
                <a:cs typeface="+mn-cs"/>
              </a:rPr>
              <a:t>center.So</a:t>
            </a:r>
            <a:r>
              <a:rPr lang="en-US" sz="1200" b="0" i="0" kern="1200" dirty="0" smtClean="0">
                <a:solidFill>
                  <a:schemeClr val="tx1"/>
                </a:solidFill>
                <a:effectLst/>
                <a:latin typeface="+mn-lt"/>
                <a:ea typeface="+mn-ea"/>
                <a:cs typeface="+mn-cs"/>
              </a:rPr>
              <a:t> first of all, a patient creates an account then login to the system using valid credentials.</a:t>
            </a:r>
            <a:r>
              <a:rPr lang="en-US" dirty="0" smtClean="0"/>
              <a:t/>
            </a:r>
            <a:br>
              <a:rPr lang="en-US" dirty="0" smtClean="0"/>
            </a:br>
            <a:r>
              <a:rPr lang="en-US" sz="1200" b="0" i="0" kern="1200" dirty="0" smtClean="0">
                <a:solidFill>
                  <a:schemeClr val="tx1"/>
                </a:solidFill>
                <a:effectLst/>
                <a:latin typeface="+mn-lt"/>
                <a:ea typeface="+mn-ea"/>
                <a:cs typeface="+mn-cs"/>
              </a:rPr>
              <a:t>Then the user redirected to his dashboard. This introduces the user with the features of the </a:t>
            </a:r>
            <a:r>
              <a:rPr lang="en-US" sz="1200" b="0" i="0" kern="1200" dirty="0" err="1" smtClean="0">
                <a:solidFill>
                  <a:schemeClr val="tx1"/>
                </a:solidFill>
                <a:effectLst/>
                <a:latin typeface="+mn-lt"/>
                <a:ea typeface="+mn-ea"/>
                <a:cs typeface="+mn-cs"/>
              </a:rPr>
              <a:t>system.Such</a:t>
            </a:r>
            <a:r>
              <a:rPr lang="en-US" sz="1200" b="0" i="0" kern="1200" dirty="0" smtClean="0">
                <a:solidFill>
                  <a:schemeClr val="tx1"/>
                </a:solidFill>
                <a:effectLst/>
                <a:latin typeface="+mn-lt"/>
                <a:ea typeface="+mn-ea"/>
                <a:cs typeface="+mn-cs"/>
              </a:rPr>
              <a:t> as:#Booking Ambulance</a:t>
            </a:r>
            <a:r>
              <a:rPr lang="en-US" dirty="0" smtClean="0"/>
              <a:t/>
            </a:r>
            <a:br>
              <a:rPr lang="en-US" dirty="0" smtClean="0"/>
            </a:br>
            <a:r>
              <a:rPr lang="en-US" sz="1200" b="0" i="0" kern="1200" dirty="0" smtClean="0">
                <a:solidFill>
                  <a:schemeClr val="tx1"/>
                </a:solidFill>
                <a:effectLst/>
                <a:latin typeface="+mn-lt"/>
                <a:ea typeface="+mn-ea"/>
                <a:cs typeface="+mn-cs"/>
              </a:rPr>
              <a:t>#Checking the list of Doctors</a:t>
            </a:r>
            <a:r>
              <a:rPr lang="en-US" dirty="0" smtClean="0"/>
              <a:t/>
            </a:r>
            <a:br>
              <a:rPr lang="en-US" dirty="0" smtClean="0"/>
            </a:br>
            <a:r>
              <a:rPr lang="en-US" sz="1200" b="0" i="0" kern="1200" dirty="0" smtClean="0">
                <a:solidFill>
                  <a:schemeClr val="tx1"/>
                </a:solidFill>
                <a:effectLst/>
                <a:latin typeface="+mn-lt"/>
                <a:ea typeface="+mn-ea"/>
                <a:cs typeface="+mn-cs"/>
              </a:rPr>
              <a:t>#Checking the list of medical </a:t>
            </a:r>
            <a:r>
              <a:rPr lang="en-US" sz="1200" b="0" i="0" kern="1200" dirty="0" err="1" smtClean="0">
                <a:solidFill>
                  <a:schemeClr val="tx1"/>
                </a:solidFill>
                <a:effectLst/>
                <a:latin typeface="+mn-lt"/>
                <a:ea typeface="+mn-ea"/>
                <a:cs typeface="+mn-cs"/>
              </a:rPr>
              <a:t>tests.To</a:t>
            </a:r>
            <a:r>
              <a:rPr lang="en-US" sz="1200" b="0" i="0" kern="1200" dirty="0" smtClean="0">
                <a:solidFill>
                  <a:schemeClr val="tx1"/>
                </a:solidFill>
                <a:effectLst/>
                <a:latin typeface="+mn-lt"/>
                <a:ea typeface="+mn-ea"/>
                <a:cs typeface="+mn-cs"/>
              </a:rPr>
              <a:t> book an Ambulance the user enters the </a:t>
            </a:r>
            <a:r>
              <a:rPr lang="en-US" sz="1200" b="0" i="0" kern="1200" dirty="0" err="1" smtClean="0">
                <a:solidFill>
                  <a:schemeClr val="tx1"/>
                </a:solidFill>
                <a:effectLst/>
                <a:latin typeface="+mn-lt"/>
                <a:ea typeface="+mn-ea"/>
                <a:cs typeface="+mn-cs"/>
              </a:rPr>
              <a:t>pickUp</a:t>
            </a:r>
            <a:r>
              <a:rPr lang="en-US" sz="1200" b="0" i="0" kern="1200" dirty="0" smtClean="0">
                <a:solidFill>
                  <a:schemeClr val="tx1"/>
                </a:solidFill>
                <a:effectLst/>
                <a:latin typeface="+mn-lt"/>
                <a:ea typeface="+mn-ea"/>
                <a:cs typeface="+mn-cs"/>
              </a:rPr>
              <a:t> and destination address and if the ambulance is available, then system confirms the booking. Now the patient   can call the driver of the ambulance. After successful booking an ambulance workflow </a:t>
            </a:r>
            <a:r>
              <a:rPr lang="en-US" sz="1200" b="0" i="0" kern="1200" dirty="0" err="1" smtClean="0">
                <a:solidFill>
                  <a:schemeClr val="tx1"/>
                </a:solidFill>
                <a:effectLst/>
                <a:latin typeface="+mn-lt"/>
                <a:ea typeface="+mn-ea"/>
                <a:cs typeface="+mn-cs"/>
              </a:rPr>
              <a:t>terminates.The</a:t>
            </a:r>
            <a:r>
              <a:rPr lang="en-US" sz="1200" b="0" i="0" kern="1200" dirty="0" smtClean="0">
                <a:solidFill>
                  <a:schemeClr val="tx1"/>
                </a:solidFill>
                <a:effectLst/>
                <a:latin typeface="+mn-lt"/>
                <a:ea typeface="+mn-ea"/>
                <a:cs typeface="+mn-cs"/>
              </a:rPr>
              <a:t> patient can view the doctors, pick a time for an appointment, and if his chosen doctor isn't available, the user can repeat the process. Once the user confirms an appointment, it will get an email, and then workflow </a:t>
            </a:r>
            <a:r>
              <a:rPr lang="en-US" sz="1200" b="0" i="0" kern="1200" dirty="0" err="1" smtClean="0">
                <a:solidFill>
                  <a:schemeClr val="tx1"/>
                </a:solidFill>
                <a:effectLst/>
                <a:latin typeface="+mn-lt"/>
                <a:ea typeface="+mn-ea"/>
                <a:cs typeface="+mn-cs"/>
              </a:rPr>
              <a:t>terminates.Patients</a:t>
            </a:r>
            <a:r>
              <a:rPr lang="en-US" sz="1200" b="0" i="0" kern="1200" dirty="0" smtClean="0">
                <a:solidFill>
                  <a:schemeClr val="tx1"/>
                </a:solidFill>
                <a:effectLst/>
                <a:latin typeface="+mn-lt"/>
                <a:ea typeface="+mn-ea"/>
                <a:cs typeface="+mn-cs"/>
              </a:rPr>
              <a:t> can also review the medical list similarly. Upon test verification, they can schedule medical tests at a suitable time. If a lab technician is available, the appointment gets confirmed, and a confirmation email is sent; otherwise, they can search for another available technician. Once the lab test is done, patients can download their report, concluding the </a:t>
            </a:r>
            <a:r>
              <a:rPr lang="en-US" sz="1200" b="0" i="0" kern="1200" dirty="0" err="1" smtClean="0">
                <a:solidFill>
                  <a:schemeClr val="tx1"/>
                </a:solidFill>
                <a:effectLst/>
                <a:latin typeface="+mn-lt"/>
                <a:ea typeface="+mn-ea"/>
                <a:cs typeface="+mn-cs"/>
              </a:rPr>
              <a:t>process.This</a:t>
            </a:r>
            <a:r>
              <a:rPr lang="en-US" sz="1200" b="0" i="0" kern="1200" dirty="0" smtClean="0">
                <a:solidFill>
                  <a:schemeClr val="tx1"/>
                </a:solidFill>
                <a:effectLst/>
                <a:latin typeface="+mn-lt"/>
                <a:ea typeface="+mn-ea"/>
                <a:cs typeface="+mn-cs"/>
              </a:rPr>
              <a:t> is how the state chart diagram of a patient of our system flows </a:t>
            </a:r>
            <a:r>
              <a:rPr lang="en-US" sz="1200" b="0" i="0" kern="1200" dirty="0" err="1" smtClean="0">
                <a:solidFill>
                  <a:schemeClr val="tx1"/>
                </a:solidFill>
                <a:effectLst/>
                <a:latin typeface="+mn-lt"/>
                <a:ea typeface="+mn-ea"/>
                <a:cs typeface="+mn-cs"/>
              </a:rPr>
              <a:t>actually.Thank</a:t>
            </a:r>
            <a:r>
              <a:rPr lang="en-US" sz="1200" b="0" i="0" kern="1200" dirty="0" smtClean="0">
                <a:solidFill>
                  <a:schemeClr val="tx1"/>
                </a:solidFill>
                <a:effectLst/>
                <a:latin typeface="+mn-lt"/>
                <a:ea typeface="+mn-ea"/>
                <a:cs typeface="+mn-cs"/>
              </a:rPr>
              <a:t> you everyone, that’s all from my part. Now my next teammate </a:t>
            </a:r>
            <a:r>
              <a:rPr lang="en-US" sz="1200" b="0" i="0" kern="1200" dirty="0" err="1" smtClean="0">
                <a:solidFill>
                  <a:schemeClr val="tx1"/>
                </a:solidFill>
                <a:effectLst/>
                <a:latin typeface="+mn-lt"/>
                <a:ea typeface="+mn-ea"/>
                <a:cs typeface="+mn-cs"/>
              </a:rPr>
              <a:t>Soad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anam</a:t>
            </a:r>
            <a:r>
              <a:rPr lang="en-US" sz="1200" b="0" i="0" kern="1200" dirty="0" smtClean="0">
                <a:solidFill>
                  <a:schemeClr val="tx1"/>
                </a:solidFill>
                <a:effectLst/>
                <a:latin typeface="+mn-lt"/>
                <a:ea typeface="+mn-ea"/>
                <a:cs typeface="+mn-cs"/>
              </a:rPr>
              <a:t> will continue the rest of the part of our presentation.</a:t>
            </a:r>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12</a:t>
            </a:fld>
            <a:endParaRPr lang="en-US"/>
          </a:p>
        </p:txBody>
      </p:sp>
    </p:spTree>
    <p:extLst>
      <p:ext uri="{BB962C8B-B14F-4D97-AF65-F5344CB8AC3E}">
        <p14:creationId xmlns:p14="http://schemas.microsoft.com/office/powerpoint/2010/main" val="3075356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213" y="5091806"/>
            <a:ext cx="8382000" cy="1250749"/>
          </a:xfrm>
          <a:prstGeom prst="rect">
            <a:avLst/>
          </a:prstGeom>
        </p:spPr>
      </p:pic>
      <p:sp>
        <p:nvSpPr>
          <p:cNvPr id="2" name="Title 1"/>
          <p:cNvSpPr>
            <a:spLocks noGrp="1"/>
          </p:cNvSpPr>
          <p:nvPr>
            <p:ph type="title" hasCustomPrompt="1"/>
          </p:nvPr>
        </p:nvSpPr>
        <p:spPr>
          <a:xfrm>
            <a:off x="533400" y="533401"/>
            <a:ext cx="8183880" cy="609600"/>
          </a:xfrm>
        </p:spPr>
        <p:txBody>
          <a:bodyPr/>
          <a:lstStyle>
            <a:lvl1pPr algn="ctr">
              <a:defRPr cap="small" baseline="0">
                <a:solidFill>
                  <a:schemeClr val="accent1">
                    <a:lumMod val="75000"/>
                  </a:schemeClr>
                </a:solidFill>
              </a:defRPr>
            </a:lvl1pPr>
            <a:extLst/>
          </a:lstStyle>
          <a:p>
            <a:r>
              <a:rPr kumimoji="0" lang="en-US" dirty="0"/>
              <a:t>Instructions</a:t>
            </a:r>
          </a:p>
        </p:txBody>
      </p:sp>
      <p:sp>
        <p:nvSpPr>
          <p:cNvPr id="7" name="Text Placeholder 6"/>
          <p:cNvSpPr>
            <a:spLocks noGrp="1"/>
          </p:cNvSpPr>
          <p:nvPr>
            <p:ph type="body" sz="quarter" idx="13" hasCustomPrompt="1"/>
          </p:nvPr>
        </p:nvSpPr>
        <p:spPr>
          <a:xfrm>
            <a:off x="609601" y="2133600"/>
            <a:ext cx="7924800" cy="4208955"/>
          </a:xfrm>
        </p:spPr>
        <p:txBody>
          <a:bodyPr>
            <a:normAutofit/>
          </a:bodyPr>
          <a:lstStyle>
            <a:lvl1pPr marL="0" marR="0" indent="0" algn="l" defTabSz="914465" rtl="0" eaLnBrk="1" fontAlgn="auto" latinLnBrk="0" hangingPunct="1">
              <a:lnSpc>
                <a:spcPct val="100000"/>
              </a:lnSpc>
              <a:spcBef>
                <a:spcPts val="250"/>
              </a:spcBef>
              <a:spcAft>
                <a:spcPts val="0"/>
              </a:spcAft>
              <a:buClr>
                <a:schemeClr val="accent1"/>
              </a:buClr>
              <a:buSzPct val="80000"/>
              <a:buFont typeface="Wingdings 2"/>
              <a:buNone/>
              <a:tabLst/>
              <a:defRPr sz="500" baseline="0"/>
            </a:lvl1pPr>
          </a:lstStyle>
          <a:p>
            <a:pPr eaLnBrk="1" hangingPunct="1"/>
            <a:r>
              <a:rPr lang="en-US" altLang="en-US" sz="1600" dirty="0"/>
              <a:t>Choose a simple, professional looking </a:t>
            </a:r>
            <a:r>
              <a:rPr lang="en-US" altLang="en-US" sz="1600" dirty="0" err="1"/>
              <a:t>colour</a:t>
            </a:r>
            <a:r>
              <a:rPr lang="en-US" altLang="en-US" sz="1600" dirty="0"/>
              <a:t>, theme, background image and transition between slides.</a:t>
            </a:r>
          </a:p>
          <a:p>
            <a:pPr eaLnBrk="1" hangingPunct="1"/>
            <a:endParaRPr lang="en-US" altLang="en-US" sz="1600" dirty="0"/>
          </a:p>
          <a:p>
            <a:pPr eaLnBrk="1" hangingPunct="1"/>
            <a:r>
              <a:rPr lang="en-US" altLang="en-US" sz="1600" dirty="0"/>
              <a:t>Limit the content of each slide to a few plain language bullet points with a visual (such as a photo or a map) and expand on those points while you’re presenting.</a:t>
            </a:r>
          </a:p>
          <a:p>
            <a:pPr eaLnBrk="1" hangingPunct="1"/>
            <a:endParaRPr lang="en-US" altLang="en-US" sz="1600" dirty="0"/>
          </a:p>
          <a:p>
            <a:pPr eaLnBrk="1" hangingPunct="1"/>
            <a:r>
              <a:rPr lang="en-US" altLang="en-US" sz="1600" dirty="0"/>
              <a:t>Fonts should be simple and easy to read from the audience’s viewpoint. Stay away from novelty fonts. </a:t>
            </a:r>
          </a:p>
          <a:p>
            <a:pPr eaLnBrk="1" hangingPunct="1"/>
            <a:endParaRPr lang="en-US" altLang="en-US" sz="1600" dirty="0"/>
          </a:p>
          <a:p>
            <a:pPr eaLnBrk="1" hangingPunct="1"/>
            <a:endParaRPr lang="en-US" altLang="en-US" sz="1600" dirty="0"/>
          </a:p>
          <a:p>
            <a:pPr eaLnBrk="1" hangingPunct="1"/>
            <a:endParaRPr lang="en-US" altLang="en-US" sz="1600" dirty="0"/>
          </a:p>
          <a:p>
            <a:pPr eaLnBrk="1" hangingPunct="1"/>
            <a:r>
              <a:rPr lang="en-US" altLang="en-US" sz="1600" dirty="0"/>
              <a:t>*Delete this slide before you present.</a:t>
            </a:r>
          </a:p>
        </p:txBody>
      </p:sp>
      <p:sp>
        <p:nvSpPr>
          <p:cNvPr id="11" name="Text Placeholder 10"/>
          <p:cNvSpPr>
            <a:spLocks noGrp="1"/>
          </p:cNvSpPr>
          <p:nvPr>
            <p:ph type="body" sz="quarter" idx="14" hasCustomPrompt="1"/>
          </p:nvPr>
        </p:nvSpPr>
        <p:spPr>
          <a:xfrm>
            <a:off x="533401" y="1143000"/>
            <a:ext cx="8077200" cy="990600"/>
          </a:xfrm>
        </p:spPr>
        <p:txBody>
          <a:bodyPr>
            <a:normAutofit/>
          </a:bodyPr>
          <a:lstStyle>
            <a:lvl4pPr marL="0" indent="0" algn="ctr">
              <a:spcBef>
                <a:spcPts val="0"/>
              </a:spcBef>
              <a:buNone/>
              <a:defRPr sz="1200" b="0" cap="none" baseline="0"/>
            </a:lvl4pPr>
          </a:lstStyle>
          <a:p>
            <a:pPr lvl="3"/>
            <a:r>
              <a:rPr lang="en-US" dirty="0"/>
              <a:t>This PowerPoint template is designed to guide researchers who are presenting their research results to community members, policy makers and media representatives. Please fill out the template to ensure your presentation is easy to understand, interesting and provides the most valuable information to your audience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7" name="Text Placeholder 2"/>
          <p:cNvSpPr>
            <a:spLocks noGrp="1"/>
          </p:cNvSpPr>
          <p:nvPr>
            <p:ph type="body" idx="1" hasCustomPrompt="1"/>
          </p:nvPr>
        </p:nvSpPr>
        <p:spPr>
          <a:xfrm>
            <a:off x="480061" y="685800"/>
            <a:ext cx="8183880" cy="420624"/>
          </a:xfrm>
        </p:spPr>
        <p:txBody>
          <a:bodyPr lIns="118872" tIns="0" anchor="t">
            <a:noAutofit/>
          </a:bodyPr>
          <a:lstStyle>
            <a:lvl1pPr marL="0" marR="36579"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1">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What Was Found?</a:t>
            </a:r>
          </a:p>
        </p:txBody>
      </p:sp>
      <p:sp>
        <p:nvSpPr>
          <p:cNvPr id="8" name="Text Placeholder 7"/>
          <p:cNvSpPr>
            <a:spLocks noGrp="1"/>
          </p:cNvSpPr>
          <p:nvPr>
            <p:ph type="body" sz="quarter" idx="10" hasCustomPrompt="1"/>
          </p:nvPr>
        </p:nvSpPr>
        <p:spPr>
          <a:xfrm>
            <a:off x="609601" y="1447800"/>
            <a:ext cx="3886200" cy="4800600"/>
          </a:xfrm>
        </p:spPr>
        <p:txBody>
          <a:bodyPr>
            <a:normAutofit/>
          </a:bodyPr>
          <a:lstStyle>
            <a:lvl1pPr marL="313603" marR="0" indent="-313603" algn="l" defTabSz="914465" rtl="0" eaLnBrk="1" fontAlgn="auto" latinLnBrk="0" hangingPunct="1">
              <a:lnSpc>
                <a:spcPct val="100000"/>
              </a:lnSpc>
              <a:spcBef>
                <a:spcPts val="250"/>
              </a:spcBef>
              <a:spcAft>
                <a:spcPts val="0"/>
              </a:spcAft>
              <a:buClr>
                <a:schemeClr val="accent1"/>
              </a:buClr>
              <a:buSzPct val="80000"/>
              <a:buFont typeface="Wingdings"/>
              <a:buChar char=""/>
              <a:tabLst/>
              <a:defRPr sz="2001"/>
            </a:lvl1pPr>
          </a:lstStyle>
          <a:p>
            <a:pPr marL="274320" indent="-274320" eaLnBrk="1" fontAlgn="auto" hangingPunct="1">
              <a:spcAft>
                <a:spcPts val="0"/>
              </a:spcAft>
              <a:buFont typeface="Wingdings"/>
              <a:buChar char=""/>
              <a:defRPr/>
            </a:pPr>
            <a:r>
              <a:rPr lang="en-US" dirty="0">
                <a:solidFill>
                  <a:srgbClr val="000000"/>
                </a:solidFill>
                <a:ea typeface="+mn-ea"/>
              </a:rPr>
              <a:t>Use a maximum of four to five bullets, once point per bullet</a:t>
            </a: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r>
              <a:rPr lang="en-US" dirty="0">
                <a:solidFill>
                  <a:srgbClr val="000000"/>
                </a:solidFill>
                <a:ea typeface="+mn-ea"/>
              </a:rPr>
              <a:t>Use one or two slides</a:t>
            </a: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r>
              <a:rPr lang="en-US" dirty="0">
                <a:solidFill>
                  <a:srgbClr val="000000"/>
                </a:solidFill>
                <a:ea typeface="+mn-ea"/>
              </a:rPr>
              <a:t>What are the study results?</a:t>
            </a: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r>
              <a:rPr lang="en-US" dirty="0">
                <a:solidFill>
                  <a:srgbClr val="000000"/>
                </a:solidFill>
                <a:ea typeface="+mn-ea"/>
              </a:rPr>
              <a:t>How is this important to the state of the science? </a:t>
            </a:r>
          </a:p>
        </p:txBody>
      </p:sp>
      <p:sp>
        <p:nvSpPr>
          <p:cNvPr id="9"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2001" baseline="0"/>
            </a:lvl1pPr>
          </a:lstStyle>
          <a:p>
            <a:r>
              <a:rPr lang="en-US" sz="2001" dirty="0"/>
              <a:t>Click the icon to add a relevant picture from your project</a:t>
            </a:r>
            <a:endParaRPr lang="en-US" dirty="0"/>
          </a:p>
        </p:txBody>
      </p:sp>
    </p:spTree>
    <p:extLst>
      <p:ext uri="{BB962C8B-B14F-4D97-AF65-F5344CB8AC3E}">
        <p14:creationId xmlns:p14="http://schemas.microsoft.com/office/powerpoint/2010/main" val="171476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Rounded Rectangle 8"/>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10" name="Title 6"/>
          <p:cNvSpPr>
            <a:spLocks noGrp="1"/>
          </p:cNvSpPr>
          <p:nvPr>
            <p:ph type="title" hasCustomPrompt="1"/>
          </p:nvPr>
        </p:nvSpPr>
        <p:spPr>
          <a:xfrm>
            <a:off x="480061" y="455631"/>
            <a:ext cx="8183880" cy="748624"/>
          </a:xfrm>
        </p:spPr>
        <p:txBody>
          <a:bodyPr>
            <a:normAutofit/>
          </a:bodyPr>
          <a:lstStyle>
            <a:lvl1pPr algn="ctr">
              <a:defRPr sz="2600" cap="small" baseline="0">
                <a:solidFill>
                  <a:schemeClr val="accent1">
                    <a:lumMod val="75000"/>
                  </a:schemeClr>
                </a:solidFill>
              </a:defRPr>
            </a:lvl1pPr>
          </a:lstStyle>
          <a:p>
            <a:r>
              <a:rPr lang="en-US" dirty="0"/>
              <a:t>What was Found?</a:t>
            </a:r>
          </a:p>
        </p:txBody>
      </p:sp>
      <p:sp>
        <p:nvSpPr>
          <p:cNvPr id="11"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1" baseline="0"/>
            </a:lvl1pPr>
          </a:lstStyle>
          <a:p>
            <a:r>
              <a:rPr lang="en-US" dirty="0"/>
              <a:t>Click the icon to add a relevant picture from your project</a:t>
            </a:r>
          </a:p>
        </p:txBody>
      </p:sp>
      <p:sp>
        <p:nvSpPr>
          <p:cNvPr id="12" name="Text Placeholder 10"/>
          <p:cNvSpPr>
            <a:spLocks noGrp="1"/>
          </p:cNvSpPr>
          <p:nvPr>
            <p:ph type="body" sz="quarter" idx="11"/>
          </p:nvPr>
        </p:nvSpPr>
        <p:spPr>
          <a:xfrm>
            <a:off x="4343401" y="1371601"/>
            <a:ext cx="4267200" cy="4953000"/>
          </a:xfrm>
        </p:spPr>
        <p:txBody>
          <a:bodyPr>
            <a:normAutofit/>
          </a:bodyPr>
          <a:lstStyle>
            <a:lvl1pPr marL="313603" marR="0" indent="-313603" algn="l" defTabSz="914465" rtl="0" eaLnBrk="1" fontAlgn="auto" latinLnBrk="0" hangingPunct="1">
              <a:lnSpc>
                <a:spcPct val="100000"/>
              </a:lnSpc>
              <a:spcBef>
                <a:spcPts val="250"/>
              </a:spcBef>
              <a:spcAft>
                <a:spcPts val="0"/>
              </a:spcAft>
              <a:buClr>
                <a:schemeClr val="accent1"/>
              </a:buClr>
              <a:buSzPct val="80000"/>
              <a:buFont typeface="Wingdings"/>
              <a:buChar char=""/>
              <a:tabLst/>
              <a:defRPr sz="2001" baseline="0"/>
            </a:lvl1pPr>
          </a:lstStyle>
          <a:p>
            <a:pPr eaLnBrk="1" hangingPunct="1"/>
            <a:endParaRPr lang="en-US" altLang="en-US" dirty="0">
              <a:solidFill>
                <a:srgbClr val="000000"/>
              </a:solidFill>
            </a:endParaRPr>
          </a:p>
          <a:p>
            <a:pPr marL="274320" indent="-274320" eaLnBrk="1" fontAlgn="auto" hangingPunct="1">
              <a:spcAft>
                <a:spcPts val="0"/>
              </a:spcAft>
              <a:buFont typeface="Wingdings"/>
              <a:buChar char=""/>
              <a:defRPr/>
            </a:pPr>
            <a:r>
              <a:rPr lang="en-US" dirty="0">
                <a:solidFill>
                  <a:srgbClr val="000000"/>
                </a:solidFill>
                <a:ea typeface="+mn-ea"/>
              </a:rPr>
              <a:t>Use a second slide if you have additional findings</a:t>
            </a: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r>
              <a:rPr lang="en-US" dirty="0">
                <a:solidFill>
                  <a:srgbClr val="000000"/>
                </a:solidFill>
                <a:ea typeface="+mn-ea"/>
              </a:rPr>
              <a:t>Use a maximum of four to five bullets</a:t>
            </a: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r>
              <a:rPr lang="en-US" dirty="0">
                <a:solidFill>
                  <a:srgbClr val="000000"/>
                </a:solidFill>
                <a:ea typeface="+mn-ea"/>
              </a:rPr>
              <a:t>One point per bullet</a:t>
            </a: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r>
              <a:rPr lang="en-US" dirty="0">
                <a:solidFill>
                  <a:srgbClr val="000000"/>
                </a:solidFill>
                <a:ea typeface="+mn-ea"/>
              </a:rPr>
              <a:t>Explain how the results link to traditional knowledge </a:t>
            </a:r>
            <a:r>
              <a:rPr lang="en-US" b="1" dirty="0">
                <a:solidFill>
                  <a:srgbClr val="000000"/>
                </a:solidFill>
                <a:ea typeface="+mn-ea"/>
              </a:rPr>
              <a:t>ONLY </a:t>
            </a:r>
            <a:r>
              <a:rPr lang="en-US" dirty="0">
                <a:solidFill>
                  <a:srgbClr val="000000"/>
                </a:solidFill>
                <a:ea typeface="+mn-ea"/>
              </a:rPr>
              <a:t>if you directly involved traditional knowledge holders in the process</a:t>
            </a: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endParaRPr lang="en-US" b="1" dirty="0">
              <a:solidFill>
                <a:srgbClr val="000000"/>
              </a:solidFill>
              <a:ea typeface="+mn-ea"/>
            </a:endParaRPr>
          </a:p>
        </p:txBody>
      </p:sp>
    </p:spTree>
    <p:extLst>
      <p:ext uri="{BB962C8B-B14F-4D97-AF65-F5344CB8AC3E}">
        <p14:creationId xmlns:p14="http://schemas.microsoft.com/office/powerpoint/2010/main" val="158595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Rounded Rectangle 5"/>
          <p:cNvSpPr/>
          <p:nvPr userDrawn="1"/>
        </p:nvSpPr>
        <p:spPr>
          <a:xfrm>
            <a:off x="405110" y="464508"/>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7" name="Picture Placeholder 9"/>
          <p:cNvSpPr>
            <a:spLocks noGrp="1"/>
          </p:cNvSpPr>
          <p:nvPr>
            <p:ph type="pic" sz="quarter" idx="10" hasCustomPrompt="1"/>
          </p:nvPr>
        </p:nvSpPr>
        <p:spPr>
          <a:xfrm>
            <a:off x="533401" y="1066800"/>
            <a:ext cx="8077200" cy="3124200"/>
          </a:xfrm>
        </p:spPr>
        <p:txBody>
          <a:bodyPr>
            <a:normAutofit/>
          </a:bodyPr>
          <a:lstStyle>
            <a:lvl1pPr marL="0" indent="0">
              <a:buNone/>
              <a:defRPr sz="2001" baseline="0"/>
            </a:lvl1pPr>
          </a:lstStyle>
          <a:p>
            <a:r>
              <a:rPr lang="en-US" sz="2001" dirty="0"/>
              <a:t>Click the icon to add a relevant picture from your project</a:t>
            </a:r>
            <a:endParaRPr lang="en-US" dirty="0"/>
          </a:p>
        </p:txBody>
      </p:sp>
      <p:sp>
        <p:nvSpPr>
          <p:cNvPr id="8" name="Text Placeholder 11"/>
          <p:cNvSpPr>
            <a:spLocks noGrp="1"/>
          </p:cNvSpPr>
          <p:nvPr>
            <p:ph type="body" sz="quarter" idx="11" hasCustomPrompt="1"/>
          </p:nvPr>
        </p:nvSpPr>
        <p:spPr>
          <a:xfrm>
            <a:off x="533401" y="4191000"/>
            <a:ext cx="8077200" cy="2133600"/>
          </a:xfrm>
        </p:spPr>
        <p:txBody>
          <a:bodyPr>
            <a:normAutofit/>
          </a:bodyPr>
          <a:lstStyle>
            <a:lvl1pPr marL="313603" indent="-313603" eaLnBrk="1" fontAlgn="auto" hangingPunct="1">
              <a:spcAft>
                <a:spcPts val="0"/>
              </a:spcAft>
              <a:buFont typeface="Wingdings"/>
              <a:buChar char=""/>
              <a:defRPr sz="2001"/>
            </a:lvl1pPr>
            <a:lvl2pPr marL="640126" indent="-274339" eaLnBrk="1" fontAlgn="auto" hangingPunct="1">
              <a:spcAft>
                <a:spcPts val="0"/>
              </a:spcAft>
              <a:buFont typeface="Wingdings 2"/>
              <a:buChar char=""/>
              <a:defRPr sz="2001" baseline="0"/>
            </a:lvl2pPr>
          </a:lstStyle>
          <a:p>
            <a:pPr marL="365786" lvl="1" indent="0" eaLnBrk="1" fontAlgn="auto" hangingPunct="1">
              <a:spcAft>
                <a:spcPts val="0"/>
              </a:spcAft>
              <a:buFont typeface="Wingdings 2"/>
              <a:buNone/>
              <a:defRPr/>
            </a:pPr>
            <a:r>
              <a:rPr lang="en-US" sz="2001" spc="-70" dirty="0">
                <a:solidFill>
                  <a:srgbClr val="000000"/>
                </a:solidFill>
                <a:ea typeface="+mn-ea"/>
              </a:rPr>
              <a:t>Use up to three slides with two or three concise bullets</a:t>
            </a:r>
            <a:endParaRPr lang="en-US" sz="2401" spc="-70" dirty="0">
              <a:solidFill>
                <a:srgbClr val="000000"/>
              </a:solidFill>
              <a:ea typeface="+mn-ea"/>
            </a:endParaRPr>
          </a:p>
          <a:p>
            <a:pPr marL="365786" lvl="1" indent="0" eaLnBrk="1" fontAlgn="auto" hangingPunct="1">
              <a:spcAft>
                <a:spcPts val="0"/>
              </a:spcAft>
              <a:buFont typeface="Wingdings 2"/>
              <a:buNone/>
              <a:defRPr/>
            </a:pPr>
            <a:r>
              <a:rPr lang="en-US" sz="2401" spc="-70" dirty="0">
                <a:solidFill>
                  <a:srgbClr val="000000"/>
                </a:solidFill>
                <a:ea typeface="+mn-ea"/>
              </a:rPr>
              <a:t>Why are the results important to: </a:t>
            </a:r>
            <a:endParaRPr lang="en-US" sz="2401" dirty="0">
              <a:solidFill>
                <a:srgbClr val="000000"/>
              </a:solidFill>
              <a:ea typeface="+mn-ea"/>
            </a:endParaRPr>
          </a:p>
          <a:p>
            <a:pPr marL="640126" lvl="1" indent="-274339" eaLnBrk="1" fontAlgn="auto" hangingPunct="1">
              <a:spcAft>
                <a:spcPts val="0"/>
              </a:spcAft>
              <a:buFont typeface="Wingdings 2"/>
              <a:buChar char=""/>
              <a:defRPr/>
            </a:pPr>
            <a:r>
              <a:rPr lang="en-US" sz="2401" dirty="0">
                <a:solidFill>
                  <a:srgbClr val="000000"/>
                </a:solidFill>
                <a:ea typeface="+mn-ea"/>
              </a:rPr>
              <a:t>Science?</a:t>
            </a:r>
          </a:p>
          <a:p>
            <a:pPr marL="640126" lvl="1" indent="-274339" eaLnBrk="1" fontAlgn="auto" hangingPunct="1">
              <a:spcAft>
                <a:spcPts val="0"/>
              </a:spcAft>
              <a:buFont typeface="Wingdings 2"/>
              <a:buChar char=""/>
              <a:defRPr/>
            </a:pPr>
            <a:r>
              <a:rPr lang="en-US" sz="2401" dirty="0">
                <a:solidFill>
                  <a:srgbClr val="000000"/>
                </a:solidFill>
                <a:ea typeface="+mn-ea"/>
              </a:rPr>
              <a:t>Health?</a:t>
            </a:r>
          </a:p>
          <a:p>
            <a:pPr marL="640126" lvl="1" indent="-274339" eaLnBrk="1" fontAlgn="auto" hangingPunct="1">
              <a:spcAft>
                <a:spcPts val="0"/>
              </a:spcAft>
              <a:buFont typeface="Wingdings 2"/>
              <a:buChar char=""/>
              <a:defRPr/>
            </a:pPr>
            <a:r>
              <a:rPr lang="en-US" sz="2401" dirty="0">
                <a:solidFill>
                  <a:srgbClr val="000000"/>
                </a:solidFill>
                <a:ea typeface="+mn-ea"/>
              </a:rPr>
              <a:t>Environment and Ecosystems?</a:t>
            </a:r>
          </a:p>
          <a:p>
            <a:pPr marL="274320" indent="-274320" eaLnBrk="1" fontAlgn="auto" hangingPunct="1">
              <a:spcAft>
                <a:spcPts val="0"/>
              </a:spcAft>
              <a:buFont typeface="Wingdings"/>
              <a:buChar char=""/>
              <a:defRPr/>
            </a:pPr>
            <a:endParaRPr lang="en-US" dirty="0">
              <a:solidFill>
                <a:srgbClr val="000000"/>
              </a:solidFill>
              <a:ea typeface="+mn-ea"/>
            </a:endParaRP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Why is the Project Important?</a:t>
            </a:r>
          </a:p>
        </p:txBody>
      </p:sp>
    </p:spTree>
    <p:extLst>
      <p:ext uri="{BB962C8B-B14F-4D97-AF65-F5344CB8AC3E}">
        <p14:creationId xmlns:p14="http://schemas.microsoft.com/office/powerpoint/2010/main" val="3877860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ounded Rectangle 1"/>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4" name="Text Placeholder 7"/>
          <p:cNvSpPr>
            <a:spLocks noGrp="1"/>
          </p:cNvSpPr>
          <p:nvPr>
            <p:ph type="body" sz="quarter" idx="10" hasCustomPrompt="1"/>
          </p:nvPr>
        </p:nvSpPr>
        <p:spPr>
          <a:xfrm>
            <a:off x="609601" y="1447800"/>
            <a:ext cx="3886200" cy="4800600"/>
          </a:xfrm>
        </p:spPr>
        <p:txBody>
          <a:bodyPr>
            <a:normAutofit/>
          </a:bodyPr>
          <a:lstStyle>
            <a:lvl1pPr marL="313603" marR="0" indent="-313603" algn="l" defTabSz="914465" rtl="0" eaLnBrk="1" fontAlgn="auto" latinLnBrk="0" hangingPunct="1">
              <a:lnSpc>
                <a:spcPct val="100000"/>
              </a:lnSpc>
              <a:spcBef>
                <a:spcPts val="250"/>
              </a:spcBef>
              <a:spcAft>
                <a:spcPts val="0"/>
              </a:spcAft>
              <a:buClr>
                <a:schemeClr val="accent1"/>
              </a:buClr>
              <a:buSzPct val="80000"/>
              <a:buFont typeface="Wingdings"/>
              <a:buChar char=""/>
              <a:tabLst/>
              <a:defRPr sz="2001"/>
            </a:lvl1pPr>
            <a:lvl2pPr marL="640126" indent="-274339" eaLnBrk="1" fontAlgn="auto" hangingPunct="1">
              <a:spcAft>
                <a:spcPts val="0"/>
              </a:spcAft>
              <a:buFont typeface="Wingdings 2"/>
              <a:buChar char=""/>
              <a:defRPr/>
            </a:lvl2pPr>
          </a:lstStyle>
          <a:p>
            <a:pPr marL="274320" indent="-274320" eaLnBrk="1" fontAlgn="auto" hangingPunct="1">
              <a:spcAft>
                <a:spcPts val="0"/>
              </a:spcAft>
              <a:buFont typeface="Wingdings"/>
              <a:buChar char=""/>
              <a:defRPr/>
            </a:pPr>
            <a:r>
              <a:rPr lang="en-US" dirty="0">
                <a:solidFill>
                  <a:srgbClr val="000000"/>
                </a:solidFill>
                <a:ea typeface="+mn-ea"/>
              </a:rPr>
              <a:t>Use two or three concise bullets</a:t>
            </a:r>
          </a:p>
          <a:p>
            <a:pPr marL="0" indent="0" eaLnBrk="1" fontAlgn="auto" hangingPunct="1">
              <a:spcAft>
                <a:spcPts val="0"/>
              </a:spcAft>
              <a:buFont typeface="Wingdings"/>
              <a:buNone/>
              <a:defRPr/>
            </a:pPr>
            <a:endParaRPr lang="en-US" sz="2201" dirty="0">
              <a:solidFill>
                <a:srgbClr val="000000"/>
              </a:solidFill>
              <a:ea typeface="+mn-ea"/>
            </a:endParaRPr>
          </a:p>
          <a:p>
            <a:pPr marL="0" indent="0" eaLnBrk="1" fontAlgn="auto" hangingPunct="1">
              <a:spcAft>
                <a:spcPts val="0"/>
              </a:spcAft>
              <a:buFont typeface="Wingdings"/>
              <a:buNone/>
              <a:defRPr/>
            </a:pPr>
            <a:r>
              <a:rPr lang="en-US" sz="2201" dirty="0">
                <a:solidFill>
                  <a:srgbClr val="000000"/>
                </a:solidFill>
                <a:ea typeface="+mn-ea"/>
              </a:rPr>
              <a:t>Why the results are important to: </a:t>
            </a:r>
          </a:p>
          <a:p>
            <a:pPr marL="0" indent="0" eaLnBrk="1" fontAlgn="auto" hangingPunct="1">
              <a:spcAft>
                <a:spcPts val="0"/>
              </a:spcAft>
              <a:buFont typeface="Wingdings"/>
              <a:buNone/>
              <a:defRPr/>
            </a:pPr>
            <a:endParaRPr lang="en-US" sz="2201" dirty="0">
              <a:solidFill>
                <a:srgbClr val="000000"/>
              </a:solidFill>
              <a:ea typeface="+mn-ea"/>
            </a:endParaRPr>
          </a:p>
          <a:p>
            <a:pPr marL="640126" lvl="1" indent="-274339" eaLnBrk="1" fontAlgn="auto" hangingPunct="1">
              <a:spcAft>
                <a:spcPts val="0"/>
              </a:spcAft>
              <a:buFont typeface="Wingdings 2"/>
              <a:buChar char=""/>
              <a:defRPr/>
            </a:pPr>
            <a:r>
              <a:rPr lang="en-US" sz="2201" dirty="0">
                <a:solidFill>
                  <a:srgbClr val="000000"/>
                </a:solidFill>
                <a:ea typeface="+mn-ea"/>
              </a:rPr>
              <a:t>Current legislation? </a:t>
            </a:r>
          </a:p>
          <a:p>
            <a:pPr marL="640126" lvl="1" indent="-274339" eaLnBrk="1" fontAlgn="auto" hangingPunct="1">
              <a:spcAft>
                <a:spcPts val="0"/>
              </a:spcAft>
              <a:buFont typeface="Wingdings 2"/>
              <a:buChar char=""/>
              <a:defRPr/>
            </a:pPr>
            <a:r>
              <a:rPr lang="en-US" sz="2201" dirty="0">
                <a:solidFill>
                  <a:srgbClr val="000000"/>
                </a:solidFill>
                <a:ea typeface="+mn-ea"/>
              </a:rPr>
              <a:t>Policy?</a:t>
            </a:r>
          </a:p>
          <a:p>
            <a:pPr marL="640126" lvl="1" indent="-274339" eaLnBrk="1" fontAlgn="auto" hangingPunct="1">
              <a:spcAft>
                <a:spcPts val="0"/>
              </a:spcAft>
              <a:buFont typeface="Wingdings 2"/>
              <a:buChar char=""/>
              <a:defRPr/>
            </a:pPr>
            <a:r>
              <a:rPr lang="en-US" sz="2201" dirty="0">
                <a:solidFill>
                  <a:srgbClr val="000000"/>
                </a:solidFill>
                <a:ea typeface="+mn-ea"/>
              </a:rPr>
              <a:t>Advocacy?</a:t>
            </a: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endParaRPr lang="en-US" dirty="0">
              <a:solidFill>
                <a:srgbClr val="000000"/>
              </a:solidFill>
              <a:ea typeface="+mn-ea"/>
            </a:endParaRPr>
          </a:p>
        </p:txBody>
      </p:sp>
      <p:sp>
        <p:nvSpPr>
          <p:cNvPr id="3" name="Text Placeholder 2"/>
          <p:cNvSpPr>
            <a:spLocks noGrp="1"/>
          </p:cNvSpPr>
          <p:nvPr>
            <p:ph type="body" idx="1" hasCustomPrompt="1"/>
          </p:nvPr>
        </p:nvSpPr>
        <p:spPr>
          <a:xfrm>
            <a:off x="480061" y="685800"/>
            <a:ext cx="8183880" cy="420624"/>
          </a:xfrm>
        </p:spPr>
        <p:txBody>
          <a:bodyPr lIns="118872" tIns="0" anchor="t">
            <a:noAutofit/>
          </a:bodyPr>
          <a:lstStyle>
            <a:lvl1pPr marL="0" marR="36579"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1">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Why is the Project Important?</a:t>
            </a:r>
          </a:p>
        </p:txBody>
      </p:sp>
      <p:sp>
        <p:nvSpPr>
          <p:cNvPr id="5"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1600" baseline="0"/>
            </a:lvl1pPr>
          </a:lstStyle>
          <a:p>
            <a:r>
              <a:rPr lang="en-US" sz="1600" dirty="0"/>
              <a:t>Click the icon to add a relevant picture from your project</a:t>
            </a:r>
            <a:endParaRPr lang="en-US" dirty="0"/>
          </a:p>
        </p:txBody>
      </p:sp>
    </p:spTree>
    <p:extLst>
      <p:ext uri="{BB962C8B-B14F-4D97-AF65-F5344CB8AC3E}">
        <p14:creationId xmlns:p14="http://schemas.microsoft.com/office/powerpoint/2010/main" val="3208055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Rounded Rectangle 7"/>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9" name="Text Placeholder 7"/>
          <p:cNvSpPr>
            <a:spLocks noGrp="1"/>
          </p:cNvSpPr>
          <p:nvPr>
            <p:ph type="body" sz="quarter" idx="10" hasCustomPrompt="1"/>
          </p:nvPr>
        </p:nvSpPr>
        <p:spPr>
          <a:xfrm>
            <a:off x="609601" y="1447800"/>
            <a:ext cx="4419600" cy="4800600"/>
          </a:xfrm>
        </p:spPr>
        <p:txBody>
          <a:bodyPr>
            <a:normAutofit/>
          </a:bodyPr>
          <a:lstStyle>
            <a:lvl1pPr marL="313603" marR="0" indent="-313603" algn="l" defTabSz="914465" rtl="0" eaLnBrk="1" fontAlgn="auto" latinLnBrk="0" hangingPunct="1">
              <a:lnSpc>
                <a:spcPct val="100000"/>
              </a:lnSpc>
              <a:spcBef>
                <a:spcPts val="250"/>
              </a:spcBef>
              <a:spcAft>
                <a:spcPts val="0"/>
              </a:spcAft>
              <a:buClr>
                <a:schemeClr val="accent1"/>
              </a:buClr>
              <a:buSzPct val="80000"/>
              <a:buFont typeface="Wingdings"/>
              <a:buChar char=""/>
              <a:tabLst/>
              <a:defRPr sz="2001"/>
            </a:lvl1pPr>
            <a:lvl2pPr marL="640126" indent="-274339" eaLnBrk="1" fontAlgn="auto" hangingPunct="1">
              <a:spcAft>
                <a:spcPts val="0"/>
              </a:spcAft>
              <a:buFont typeface="Wingdings 2"/>
              <a:buChar char=""/>
              <a:defRPr sz="2001"/>
            </a:lvl2pPr>
          </a:lstStyle>
          <a:p>
            <a:pPr marL="274320" indent="-274320" eaLnBrk="1" fontAlgn="auto" hangingPunct="1">
              <a:spcAft>
                <a:spcPts val="0"/>
              </a:spcAft>
              <a:buFont typeface="Wingdings"/>
              <a:buChar char=""/>
              <a:defRPr/>
            </a:pPr>
            <a:r>
              <a:rPr lang="en-US" dirty="0">
                <a:solidFill>
                  <a:srgbClr val="000000"/>
                </a:solidFill>
                <a:ea typeface="+mn-ea"/>
              </a:rPr>
              <a:t>Use two or three concise bullets</a:t>
            </a:r>
          </a:p>
          <a:p>
            <a:pPr marL="0" indent="0" eaLnBrk="1" fontAlgn="auto" hangingPunct="1">
              <a:spcAft>
                <a:spcPts val="0"/>
              </a:spcAft>
              <a:buFont typeface="Wingdings"/>
              <a:buNone/>
              <a:defRPr/>
            </a:pPr>
            <a:endParaRPr lang="en-US" sz="2201" dirty="0">
              <a:solidFill>
                <a:srgbClr val="000000"/>
              </a:solidFill>
              <a:ea typeface="+mn-ea"/>
            </a:endParaRPr>
          </a:p>
          <a:p>
            <a:pPr marL="0" indent="0" eaLnBrk="1" fontAlgn="auto" hangingPunct="1">
              <a:spcAft>
                <a:spcPts val="0"/>
              </a:spcAft>
              <a:buFont typeface="Wingdings"/>
              <a:buNone/>
              <a:defRPr/>
            </a:pPr>
            <a:r>
              <a:rPr lang="en-US" sz="2201" dirty="0">
                <a:solidFill>
                  <a:srgbClr val="000000"/>
                </a:solidFill>
                <a:ea typeface="+mn-ea"/>
              </a:rPr>
              <a:t>Why are the results are important to:</a:t>
            </a:r>
          </a:p>
          <a:p>
            <a:pPr marL="0" indent="0" eaLnBrk="1" fontAlgn="auto" hangingPunct="1">
              <a:spcAft>
                <a:spcPts val="0"/>
              </a:spcAft>
              <a:buFont typeface="Wingdings"/>
              <a:buNone/>
              <a:defRPr/>
            </a:pPr>
            <a:endParaRPr lang="en-US" sz="2201" dirty="0">
              <a:solidFill>
                <a:srgbClr val="000000"/>
              </a:solidFill>
              <a:ea typeface="+mn-ea"/>
            </a:endParaRPr>
          </a:p>
          <a:p>
            <a:pPr marL="640126" lvl="1" indent="-274339" eaLnBrk="1" fontAlgn="auto" hangingPunct="1">
              <a:spcAft>
                <a:spcPts val="0"/>
              </a:spcAft>
              <a:buFont typeface="Wingdings 2"/>
              <a:buChar char=""/>
              <a:defRPr/>
            </a:pPr>
            <a:r>
              <a:rPr lang="en-US" sz="2201" dirty="0">
                <a:solidFill>
                  <a:srgbClr val="000000"/>
                </a:solidFill>
                <a:ea typeface="+mn-ea"/>
              </a:rPr>
              <a:t>Community partners? </a:t>
            </a:r>
          </a:p>
          <a:p>
            <a:pPr marL="640126" lvl="1" indent="-274339" eaLnBrk="1" fontAlgn="auto" hangingPunct="1">
              <a:spcAft>
                <a:spcPts val="0"/>
              </a:spcAft>
              <a:buFont typeface="Wingdings 2"/>
              <a:buChar char=""/>
              <a:defRPr/>
            </a:pPr>
            <a:r>
              <a:rPr lang="en-US" sz="2201" dirty="0">
                <a:solidFill>
                  <a:srgbClr val="000000"/>
                </a:solidFill>
                <a:ea typeface="+mn-ea"/>
              </a:rPr>
              <a:t>Community livelihoods?</a:t>
            </a:r>
          </a:p>
          <a:p>
            <a:pPr marL="640126" lvl="1" indent="-274339" eaLnBrk="1" fontAlgn="auto" hangingPunct="1">
              <a:spcAft>
                <a:spcPts val="0"/>
              </a:spcAft>
              <a:buFont typeface="Wingdings 2"/>
              <a:buChar char=""/>
              <a:defRPr/>
            </a:pPr>
            <a:r>
              <a:rPr lang="en-US" sz="2201" dirty="0">
                <a:solidFill>
                  <a:srgbClr val="000000"/>
                </a:solidFill>
                <a:ea typeface="+mn-ea"/>
              </a:rPr>
              <a:t>Community concerns?</a:t>
            </a: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endParaRPr lang="en-US" dirty="0">
              <a:solidFill>
                <a:srgbClr val="000000"/>
              </a:solidFill>
              <a:ea typeface="+mn-ea"/>
            </a:endParaRPr>
          </a:p>
        </p:txBody>
      </p:sp>
      <p:sp>
        <p:nvSpPr>
          <p:cNvPr id="10" name="Text Placeholder 2"/>
          <p:cNvSpPr>
            <a:spLocks noGrp="1"/>
          </p:cNvSpPr>
          <p:nvPr>
            <p:ph type="body" idx="1" hasCustomPrompt="1"/>
          </p:nvPr>
        </p:nvSpPr>
        <p:spPr>
          <a:xfrm>
            <a:off x="480061" y="685800"/>
            <a:ext cx="4549140" cy="420624"/>
          </a:xfrm>
        </p:spPr>
        <p:txBody>
          <a:bodyPr lIns="118872" tIns="0" anchor="t">
            <a:noAutofit/>
          </a:bodyPr>
          <a:lstStyle>
            <a:lvl1pPr marL="0" marR="36579"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1">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Why is the Project Important?</a:t>
            </a:r>
          </a:p>
        </p:txBody>
      </p:sp>
      <p:sp>
        <p:nvSpPr>
          <p:cNvPr id="11" name="Picture Placeholder 14"/>
          <p:cNvSpPr>
            <a:spLocks noGrp="1"/>
          </p:cNvSpPr>
          <p:nvPr>
            <p:ph type="pic" sz="quarter" idx="11" hasCustomPrompt="1"/>
          </p:nvPr>
        </p:nvSpPr>
        <p:spPr>
          <a:xfrm>
            <a:off x="5181600" y="685800"/>
            <a:ext cx="3352800" cy="5562600"/>
          </a:xfrm>
        </p:spPr>
        <p:txBody>
          <a:bodyPr>
            <a:normAutofit/>
          </a:bodyPr>
          <a:lstStyle>
            <a:lvl1pPr marL="0" indent="0">
              <a:buNone/>
              <a:defRPr sz="2001" baseline="0"/>
            </a:lvl1pPr>
          </a:lstStyle>
          <a:p>
            <a:r>
              <a:rPr lang="en-US" dirty="0"/>
              <a:t>Click the icon to add a relevant picture from your project</a:t>
            </a:r>
          </a:p>
        </p:txBody>
      </p:sp>
    </p:spTree>
    <p:extLst>
      <p:ext uri="{BB962C8B-B14F-4D97-AF65-F5344CB8AC3E}">
        <p14:creationId xmlns:p14="http://schemas.microsoft.com/office/powerpoint/2010/main" val="3935527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7" name="Title 6"/>
          <p:cNvSpPr>
            <a:spLocks noGrp="1"/>
          </p:cNvSpPr>
          <p:nvPr>
            <p:ph type="title" hasCustomPrompt="1"/>
          </p:nvPr>
        </p:nvSpPr>
        <p:spPr>
          <a:xfrm>
            <a:off x="480061" y="455631"/>
            <a:ext cx="8183880" cy="748624"/>
          </a:xfrm>
        </p:spPr>
        <p:txBody>
          <a:bodyPr>
            <a:normAutofit/>
          </a:bodyPr>
          <a:lstStyle>
            <a:lvl1pPr algn="ctr">
              <a:defRPr sz="2600" cap="small" baseline="0">
                <a:solidFill>
                  <a:schemeClr val="accent1">
                    <a:lumMod val="75000"/>
                  </a:schemeClr>
                </a:solidFill>
              </a:defRPr>
            </a:lvl1pPr>
          </a:lstStyle>
          <a:p>
            <a:r>
              <a:rPr lang="en-US" dirty="0"/>
              <a:t>What Happens Next?</a:t>
            </a:r>
          </a:p>
        </p:txBody>
      </p:sp>
      <p:sp>
        <p:nvSpPr>
          <p:cNvPr id="8"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1" baseline="0"/>
            </a:lvl1pPr>
          </a:lstStyle>
          <a:p>
            <a:r>
              <a:rPr lang="en-US" dirty="0"/>
              <a:t>Click the icon to add a relevant picture from your project</a:t>
            </a:r>
          </a:p>
        </p:txBody>
      </p:sp>
      <p:sp>
        <p:nvSpPr>
          <p:cNvPr id="9" name="Text Placeholder 10"/>
          <p:cNvSpPr>
            <a:spLocks noGrp="1"/>
          </p:cNvSpPr>
          <p:nvPr>
            <p:ph type="body" sz="quarter" idx="11"/>
          </p:nvPr>
        </p:nvSpPr>
        <p:spPr>
          <a:xfrm>
            <a:off x="4343401" y="1371601"/>
            <a:ext cx="4267200" cy="4953000"/>
          </a:xfrm>
        </p:spPr>
        <p:txBody>
          <a:bodyPr>
            <a:normAutofit/>
          </a:bodyPr>
          <a:lstStyle>
            <a:lvl1pPr marL="313603" marR="0" indent="-313603" algn="l" defTabSz="914465" rtl="0" eaLnBrk="1" fontAlgn="auto" latinLnBrk="0" hangingPunct="1">
              <a:lnSpc>
                <a:spcPct val="100000"/>
              </a:lnSpc>
              <a:spcBef>
                <a:spcPts val="250"/>
              </a:spcBef>
              <a:spcAft>
                <a:spcPts val="0"/>
              </a:spcAft>
              <a:buClr>
                <a:schemeClr val="accent1"/>
              </a:buClr>
              <a:buSzPct val="80000"/>
              <a:buFont typeface="Wingdings"/>
              <a:buChar char=""/>
              <a:tabLst/>
              <a:defRPr sz="2001" baseline="0"/>
            </a:lvl1pPr>
          </a:lstStyle>
          <a:p>
            <a:pPr eaLnBrk="1" hangingPunct="1"/>
            <a:endParaRPr lang="en-US" altLang="en-US" dirty="0">
              <a:solidFill>
                <a:srgbClr val="000000"/>
              </a:solidFill>
            </a:endParaRPr>
          </a:p>
          <a:p>
            <a:pPr marL="274320" indent="-274320" eaLnBrk="1" fontAlgn="auto" hangingPunct="1">
              <a:spcAft>
                <a:spcPts val="0"/>
              </a:spcAft>
              <a:buFont typeface="Wingdings"/>
              <a:buChar char=""/>
              <a:defRPr/>
            </a:pPr>
            <a:r>
              <a:rPr lang="en-US" sz="2001" dirty="0">
                <a:solidFill>
                  <a:srgbClr val="000000"/>
                </a:solidFill>
                <a:ea typeface="+mn-ea"/>
              </a:rPr>
              <a:t>Use two slides</a:t>
            </a:r>
          </a:p>
          <a:p>
            <a:pPr marL="274320" indent="-274320" eaLnBrk="1" fontAlgn="auto" hangingPunct="1">
              <a:spcAft>
                <a:spcPts val="0"/>
              </a:spcAft>
              <a:buFont typeface="Wingdings"/>
              <a:buChar char=""/>
              <a:defRPr/>
            </a:pPr>
            <a:endParaRPr lang="en-US" sz="2001" dirty="0">
              <a:solidFill>
                <a:srgbClr val="000000"/>
              </a:solidFill>
              <a:ea typeface="+mn-ea"/>
            </a:endParaRPr>
          </a:p>
          <a:p>
            <a:pPr marL="274320" indent="-274320" eaLnBrk="1" fontAlgn="auto" hangingPunct="1">
              <a:spcAft>
                <a:spcPts val="0"/>
              </a:spcAft>
              <a:buFont typeface="Wingdings"/>
              <a:buChar char=""/>
              <a:defRPr/>
            </a:pPr>
            <a:r>
              <a:rPr lang="en-US" sz="2001" dirty="0">
                <a:solidFill>
                  <a:srgbClr val="000000"/>
                </a:solidFill>
                <a:ea typeface="+mn-ea"/>
              </a:rPr>
              <a:t>Include timelines</a:t>
            </a:r>
          </a:p>
          <a:p>
            <a:pPr marL="274320" indent="-274320" eaLnBrk="1" fontAlgn="auto" hangingPunct="1">
              <a:spcAft>
                <a:spcPts val="0"/>
              </a:spcAft>
              <a:buFont typeface="Wingdings"/>
              <a:buChar char=""/>
              <a:defRPr/>
            </a:pPr>
            <a:endParaRPr lang="en-US" sz="2001" dirty="0">
              <a:solidFill>
                <a:srgbClr val="000000"/>
              </a:solidFill>
              <a:ea typeface="+mn-ea"/>
            </a:endParaRPr>
          </a:p>
          <a:p>
            <a:pPr marL="274320" indent="-274320" eaLnBrk="1" fontAlgn="auto" hangingPunct="1">
              <a:spcAft>
                <a:spcPts val="0"/>
              </a:spcAft>
              <a:buFont typeface="Wingdings"/>
              <a:buChar char=""/>
              <a:defRPr/>
            </a:pPr>
            <a:r>
              <a:rPr lang="en-US" sz="2001" dirty="0">
                <a:solidFill>
                  <a:srgbClr val="000000"/>
                </a:solidFill>
                <a:ea typeface="+mn-ea"/>
              </a:rPr>
              <a:t>What are the next steps for this study and/or findings?</a:t>
            </a:r>
          </a:p>
          <a:p>
            <a:pPr marL="274320" indent="-274320" eaLnBrk="1" fontAlgn="auto" hangingPunct="1">
              <a:spcAft>
                <a:spcPts val="0"/>
              </a:spcAft>
              <a:buFont typeface="Wingdings"/>
              <a:buChar char=""/>
              <a:defRPr/>
            </a:pPr>
            <a:endParaRPr lang="en-US" sz="2001" dirty="0">
              <a:solidFill>
                <a:srgbClr val="000000"/>
              </a:solidFill>
              <a:ea typeface="+mn-ea"/>
            </a:endParaRPr>
          </a:p>
          <a:p>
            <a:pPr marL="274320" indent="-274320" eaLnBrk="1" fontAlgn="auto" hangingPunct="1">
              <a:spcAft>
                <a:spcPts val="0"/>
              </a:spcAft>
              <a:buFont typeface="Wingdings"/>
              <a:buChar char=""/>
              <a:defRPr/>
            </a:pPr>
            <a:r>
              <a:rPr lang="en-US" sz="2001" dirty="0">
                <a:solidFill>
                  <a:srgbClr val="000000"/>
                </a:solidFill>
                <a:ea typeface="+mn-ea"/>
              </a:rPr>
              <a:t>How will the community be involved in next steps (if applicable)?</a:t>
            </a:r>
            <a:endParaRPr lang="en-US" dirty="0">
              <a:solidFill>
                <a:srgbClr val="000000"/>
              </a:solidFill>
              <a:ea typeface="+mn-ea"/>
            </a:endParaRPr>
          </a:p>
          <a:p>
            <a:pPr marL="274320" indent="-274320" eaLnBrk="1" fontAlgn="auto" hangingPunct="1">
              <a:spcAft>
                <a:spcPts val="0"/>
              </a:spcAft>
              <a:buFont typeface="Wingdings"/>
              <a:buChar char=""/>
              <a:defRPr/>
            </a:pPr>
            <a:endParaRPr lang="en-US" b="1" dirty="0">
              <a:solidFill>
                <a:srgbClr val="000000"/>
              </a:solidFill>
              <a:ea typeface="+mn-ea"/>
            </a:endParaRPr>
          </a:p>
        </p:txBody>
      </p:sp>
    </p:spTree>
    <p:extLst>
      <p:ext uri="{BB962C8B-B14F-4D97-AF65-F5344CB8AC3E}">
        <p14:creationId xmlns:p14="http://schemas.microsoft.com/office/powerpoint/2010/main" val="355284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ounded Rectangle 5"/>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7"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1"/>
            </a:lvl1pPr>
          </a:lstStyle>
          <a:p>
            <a:r>
              <a:rPr lang="en-US" sz="2001" dirty="0"/>
              <a:t>Click the icon to add a relevant picture from your project</a:t>
            </a:r>
            <a:endParaRPr lang="en-US" dirty="0"/>
          </a:p>
        </p:txBody>
      </p:sp>
      <p:sp>
        <p:nvSpPr>
          <p:cNvPr id="8" name="Text Placeholder 11"/>
          <p:cNvSpPr>
            <a:spLocks noGrp="1"/>
          </p:cNvSpPr>
          <p:nvPr>
            <p:ph type="body" sz="quarter" idx="11" hasCustomPrompt="1"/>
          </p:nvPr>
        </p:nvSpPr>
        <p:spPr>
          <a:xfrm>
            <a:off x="533401" y="4572000"/>
            <a:ext cx="8077200" cy="1752600"/>
          </a:xfrm>
        </p:spPr>
        <p:txBody>
          <a:bodyPr>
            <a:normAutofit/>
          </a:bodyPr>
          <a:lstStyle>
            <a:lvl1pPr marL="274339" indent="-274339" eaLnBrk="1" fontAlgn="auto" hangingPunct="1">
              <a:spcAft>
                <a:spcPts val="0"/>
              </a:spcAft>
              <a:buFont typeface="Wingdings"/>
              <a:buChar char=""/>
              <a:defRPr sz="2001"/>
            </a:lvl1pPr>
          </a:lstStyle>
          <a:p>
            <a:pPr eaLnBrk="1" hangingPunct="1"/>
            <a:r>
              <a:rPr lang="en-US" altLang="en-US" sz="1801" dirty="0">
                <a:solidFill>
                  <a:srgbClr val="000000"/>
                </a:solidFill>
              </a:rPr>
              <a:t>How do the results affect the overall program? How could they effect adaptive management strategies?</a:t>
            </a:r>
          </a:p>
          <a:p>
            <a:pPr eaLnBrk="1" hangingPunct="1"/>
            <a:endParaRPr lang="en-US" altLang="en-US" sz="1801" dirty="0">
              <a:solidFill>
                <a:srgbClr val="000000"/>
              </a:solidFill>
            </a:endParaRPr>
          </a:p>
          <a:p>
            <a:pPr eaLnBrk="1" hangingPunct="1"/>
            <a:r>
              <a:rPr lang="en-US" altLang="en-US" sz="1801" dirty="0">
                <a:solidFill>
                  <a:srgbClr val="000000"/>
                </a:solidFill>
              </a:rPr>
              <a:t>How do the results contribute to other monitoring programs and future research?</a:t>
            </a: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What Happens Next?</a:t>
            </a:r>
          </a:p>
        </p:txBody>
      </p:sp>
    </p:spTree>
    <p:extLst>
      <p:ext uri="{BB962C8B-B14F-4D97-AF65-F5344CB8AC3E}">
        <p14:creationId xmlns:p14="http://schemas.microsoft.com/office/powerpoint/2010/main" val="4104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Rounded Rectangle 8"/>
          <p:cNvSpPr/>
          <p:nvPr userDrawn="1"/>
        </p:nvSpPr>
        <p:spPr>
          <a:xfrm>
            <a:off x="381001" y="443714"/>
            <a:ext cx="8382000"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10" name="Title 1"/>
          <p:cNvSpPr>
            <a:spLocks noGrp="1"/>
          </p:cNvSpPr>
          <p:nvPr>
            <p:ph type="title" hasCustomPrompt="1"/>
          </p:nvPr>
        </p:nvSpPr>
        <p:spPr>
          <a:xfrm>
            <a:off x="762001" y="1066800"/>
            <a:ext cx="3276600" cy="914400"/>
          </a:xfrm>
        </p:spPr>
        <p:txBody>
          <a:bodyPr anchor="b">
            <a:noAutofit/>
          </a:bodyPr>
          <a:lstStyle>
            <a:lvl1pPr algn="l">
              <a:buNone/>
              <a:defRPr sz="2600" b="1" cap="small" baseline="0">
                <a:solidFill>
                  <a:schemeClr val="accent1">
                    <a:lumMod val="75000"/>
                  </a:schemeClr>
                </a:solidFill>
              </a:defRPr>
            </a:lvl1pPr>
            <a:extLst/>
          </a:lstStyle>
          <a:p>
            <a:r>
              <a:rPr kumimoji="0" lang="en-US" dirty="0"/>
              <a:t>More Information</a:t>
            </a:r>
          </a:p>
        </p:txBody>
      </p:sp>
      <p:sp>
        <p:nvSpPr>
          <p:cNvPr id="11" name="Text Placeholder 2"/>
          <p:cNvSpPr>
            <a:spLocks noGrp="1"/>
          </p:cNvSpPr>
          <p:nvPr>
            <p:ph type="body" idx="2"/>
          </p:nvPr>
        </p:nvSpPr>
        <p:spPr>
          <a:xfrm>
            <a:off x="4267200" y="1066800"/>
            <a:ext cx="4191000" cy="5105400"/>
          </a:xfrm>
        </p:spPr>
        <p:txBody>
          <a:bodyPr lIns="91440">
            <a:normAutofit/>
          </a:bodyPr>
          <a:lstStyle>
            <a:lvl1pPr marL="274339" marR="18289" indent="-274339" eaLnBrk="1" fontAlgn="auto" hangingPunct="1">
              <a:spcBef>
                <a:spcPts val="0"/>
              </a:spcBef>
              <a:spcAft>
                <a:spcPts val="0"/>
              </a:spcAft>
              <a:buFont typeface="Wingdings"/>
              <a:buChar char=""/>
              <a:defRPr sz="2001" baseline="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eaLnBrk="1" hangingPunct="1"/>
            <a:endParaRPr lang="en-US" altLang="en-US" sz="2001" dirty="0">
              <a:solidFill>
                <a:srgbClr val="000000"/>
              </a:solidFill>
            </a:endParaRPr>
          </a:p>
          <a:p>
            <a:pPr eaLnBrk="1" hangingPunct="1"/>
            <a:r>
              <a:rPr lang="en-US" altLang="en-US" sz="2001" dirty="0">
                <a:solidFill>
                  <a:srgbClr val="000000"/>
                </a:solidFill>
              </a:rPr>
              <a:t>Are there any future meetings about the project or the findings?</a:t>
            </a:r>
          </a:p>
          <a:p>
            <a:pPr eaLnBrk="1" hangingPunct="1"/>
            <a:endParaRPr lang="en-US" altLang="en-US" sz="1801" dirty="0">
              <a:solidFill>
                <a:srgbClr val="000000"/>
              </a:solidFill>
            </a:endParaRPr>
          </a:p>
          <a:p>
            <a:r>
              <a:rPr lang="en-US" altLang="en-US" sz="1801" dirty="0">
                <a:solidFill>
                  <a:srgbClr val="000000"/>
                </a:solidFill>
              </a:rPr>
              <a:t> </a:t>
            </a:r>
            <a:r>
              <a:rPr lang="en-US" dirty="0"/>
              <a:t>Who can community members contact with questions/comments?</a:t>
            </a:r>
          </a:p>
          <a:p>
            <a:endParaRPr lang="en-US" dirty="0"/>
          </a:p>
          <a:p>
            <a:r>
              <a:rPr lang="en-US" dirty="0"/>
              <a:t>Where can additional information be accessed: websites, contact people, copies of reports, etc.?</a:t>
            </a:r>
          </a:p>
        </p:txBody>
      </p:sp>
      <p:sp>
        <p:nvSpPr>
          <p:cNvPr id="12" name="Picture Placeholder 8"/>
          <p:cNvSpPr>
            <a:spLocks noGrp="1"/>
          </p:cNvSpPr>
          <p:nvPr>
            <p:ph type="pic" sz="quarter" idx="13" hasCustomPrompt="1"/>
          </p:nvPr>
        </p:nvSpPr>
        <p:spPr>
          <a:xfrm>
            <a:off x="762001" y="2057400"/>
            <a:ext cx="3276600" cy="4114800"/>
          </a:xfrm>
        </p:spPr>
        <p:txBody>
          <a:bodyPr>
            <a:normAutofit/>
          </a:bodyPr>
          <a:lstStyle>
            <a:lvl1pPr marL="0" indent="0">
              <a:buNone/>
              <a:defRPr sz="2001" baseline="0"/>
            </a:lvl1pPr>
          </a:lstStyle>
          <a:p>
            <a:r>
              <a:rPr lang="en-US" sz="2001" dirty="0"/>
              <a:t>Click the icon to add a relevant picture (</a:t>
            </a:r>
            <a:r>
              <a:rPr lang="en-US" sz="2001" dirty="0" err="1"/>
              <a:t>eg</a:t>
            </a:r>
            <a:r>
              <a:rPr lang="en-US" sz="2001" dirty="0"/>
              <a:t>. website screenshot)</a:t>
            </a:r>
            <a:endParaRPr lang="en-US" dirty="0"/>
          </a:p>
        </p:txBody>
      </p:sp>
    </p:spTree>
    <p:extLst>
      <p:ext uri="{BB962C8B-B14F-4D97-AF65-F5344CB8AC3E}">
        <p14:creationId xmlns:p14="http://schemas.microsoft.com/office/powerpoint/2010/main" val="2106598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2" name="Rounded Rectangle 11"/>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dirty="0"/>
          </a:p>
        </p:txBody>
      </p:sp>
      <p:sp>
        <p:nvSpPr>
          <p:cNvPr id="14" name="Text Placeholder 2"/>
          <p:cNvSpPr>
            <a:spLocks noGrp="1"/>
          </p:cNvSpPr>
          <p:nvPr>
            <p:ph type="body" idx="1" hasCustomPrompt="1"/>
          </p:nvPr>
        </p:nvSpPr>
        <p:spPr>
          <a:xfrm>
            <a:off x="480061" y="685800"/>
            <a:ext cx="8183880" cy="420624"/>
          </a:xfrm>
        </p:spPr>
        <p:txBody>
          <a:bodyPr lIns="118872" tIns="0" anchor="t">
            <a:noAutofit/>
          </a:bodyPr>
          <a:lstStyle>
            <a:lvl1pPr marL="0" marR="36579"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1">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Links to Other Work</a:t>
            </a:r>
          </a:p>
        </p:txBody>
      </p:sp>
      <p:sp>
        <p:nvSpPr>
          <p:cNvPr id="15" name="Picture Placeholder 14"/>
          <p:cNvSpPr>
            <a:spLocks noGrp="1"/>
          </p:cNvSpPr>
          <p:nvPr>
            <p:ph type="pic" sz="quarter" idx="11" hasCustomPrompt="1"/>
          </p:nvPr>
        </p:nvSpPr>
        <p:spPr>
          <a:xfrm>
            <a:off x="4560536" y="1447800"/>
            <a:ext cx="3886200" cy="4800600"/>
          </a:xfrm>
        </p:spPr>
        <p:txBody>
          <a:bodyPr>
            <a:normAutofit/>
          </a:bodyPr>
          <a:lstStyle>
            <a:lvl1pPr marL="0" indent="0">
              <a:buNone/>
              <a:defRPr sz="2001" baseline="0"/>
            </a:lvl1pPr>
          </a:lstStyle>
          <a:p>
            <a:r>
              <a:rPr lang="en-US" sz="2001" dirty="0"/>
              <a:t>Click the icon to add a relevant picture from your project</a:t>
            </a:r>
            <a:endParaRPr lang="en-US" dirty="0"/>
          </a:p>
        </p:txBody>
      </p:sp>
      <p:sp>
        <p:nvSpPr>
          <p:cNvPr id="17" name="Text Placeholder 16"/>
          <p:cNvSpPr>
            <a:spLocks noGrp="1"/>
          </p:cNvSpPr>
          <p:nvPr>
            <p:ph type="body" sz="quarter" idx="12"/>
          </p:nvPr>
        </p:nvSpPr>
        <p:spPr>
          <a:xfrm>
            <a:off x="685800" y="1447800"/>
            <a:ext cx="3810000" cy="4800600"/>
          </a:xfrm>
        </p:spPr>
        <p:txBody>
          <a:bodyPr>
            <a:normAutofit/>
          </a:bodyPr>
          <a:lstStyle>
            <a:lvl1pPr eaLnBrk="1" hangingPunct="1">
              <a:defRPr sz="2001"/>
            </a:lvl1pPr>
            <a:lvl2pPr>
              <a:defRPr sz="2001"/>
            </a:lvl2pPr>
          </a:lstStyle>
          <a:p>
            <a:pPr eaLnBrk="1" hangingPunct="1"/>
            <a:endParaRPr lang="en-US" altLang="en-US" dirty="0">
              <a:solidFill>
                <a:srgbClr val="000000"/>
              </a:solidFill>
            </a:endParaRPr>
          </a:p>
          <a:p>
            <a:pPr lvl="0"/>
            <a:r>
              <a:rPr lang="en-US" dirty="0"/>
              <a:t>How can the results of the project affect the way we protect/manage land and water (broadly or specifically)?</a:t>
            </a:r>
          </a:p>
          <a:p>
            <a:pPr lvl="0"/>
            <a:endParaRPr lang="en-US" dirty="0"/>
          </a:p>
          <a:p>
            <a:pPr lvl="0"/>
            <a:r>
              <a:rPr lang="en-US" dirty="0"/>
              <a:t>How does the project fit into other ongoing projects/programs in the area?</a:t>
            </a:r>
          </a:p>
        </p:txBody>
      </p:sp>
    </p:spTree>
    <p:extLst>
      <p:ext uri="{BB962C8B-B14F-4D97-AF65-F5344CB8AC3E}">
        <p14:creationId xmlns:p14="http://schemas.microsoft.com/office/powerpoint/2010/main" val="942725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Rounded Rectangle 8"/>
          <p:cNvSpPr/>
          <p:nvPr userDrawn="1"/>
        </p:nvSpPr>
        <p:spPr>
          <a:xfrm>
            <a:off x="405109" y="411236"/>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b="1" dirty="0"/>
          </a:p>
        </p:txBody>
      </p:sp>
      <p:sp>
        <p:nvSpPr>
          <p:cNvPr id="10" name="Picture Placeholder 9"/>
          <p:cNvSpPr>
            <a:spLocks noGrp="1"/>
          </p:cNvSpPr>
          <p:nvPr>
            <p:ph type="pic" sz="quarter" idx="10" hasCustomPrompt="1"/>
          </p:nvPr>
        </p:nvSpPr>
        <p:spPr>
          <a:xfrm>
            <a:off x="609600" y="1219200"/>
            <a:ext cx="3948912" cy="4038600"/>
          </a:xfrm>
        </p:spPr>
        <p:txBody>
          <a:bodyPr>
            <a:normAutofit/>
          </a:bodyPr>
          <a:lstStyle>
            <a:lvl1pPr marL="0" indent="0">
              <a:buNone/>
              <a:defRPr sz="2001" baseline="0"/>
            </a:lvl1pPr>
          </a:lstStyle>
          <a:p>
            <a:r>
              <a:rPr lang="en-US" sz="2001" dirty="0"/>
              <a:t>Click the icon to add a relevant picture from your project (</a:t>
            </a:r>
            <a:r>
              <a:rPr lang="en-US" sz="2001" dirty="0" err="1"/>
              <a:t>eg</a:t>
            </a:r>
            <a:r>
              <a:rPr lang="en-US" sz="2001" dirty="0"/>
              <a:t>. a community group shot)</a:t>
            </a:r>
            <a:endParaRPr lang="en-US" dirty="0"/>
          </a:p>
        </p:txBody>
      </p:sp>
      <p:sp>
        <p:nvSpPr>
          <p:cNvPr id="11" name="Text Placeholder 11"/>
          <p:cNvSpPr>
            <a:spLocks noGrp="1"/>
          </p:cNvSpPr>
          <p:nvPr>
            <p:ph type="body" sz="quarter" idx="11" hasCustomPrompt="1"/>
          </p:nvPr>
        </p:nvSpPr>
        <p:spPr>
          <a:xfrm>
            <a:off x="4724400" y="1219200"/>
            <a:ext cx="3790952" cy="4038600"/>
          </a:xfrm>
        </p:spPr>
        <p:txBody>
          <a:bodyPr>
            <a:noAutofit/>
          </a:bodyPr>
          <a:lstStyle>
            <a:lvl1pPr marL="313603" indent="-313603" eaLnBrk="1" fontAlgn="auto" hangingPunct="1">
              <a:lnSpc>
                <a:spcPct val="120000"/>
              </a:lnSpc>
              <a:spcBef>
                <a:spcPts val="0"/>
              </a:spcBef>
              <a:spcAft>
                <a:spcPts val="0"/>
              </a:spcAft>
              <a:buFont typeface="Wingdings"/>
              <a:buChar char=""/>
              <a:defRPr sz="1600"/>
            </a:lvl1pPr>
          </a:lstStyle>
          <a:p>
            <a:pPr marL="274320" indent="-274320" eaLnBrk="1" fontAlgn="auto" hangingPunct="1">
              <a:lnSpc>
                <a:spcPct val="120000"/>
              </a:lnSpc>
              <a:spcAft>
                <a:spcPts val="0"/>
              </a:spcAft>
              <a:buFont typeface="Wingdings"/>
              <a:buChar char=""/>
              <a:defRPr/>
            </a:pPr>
            <a:r>
              <a:rPr lang="en-US" spc="-10" dirty="0">
                <a:solidFill>
                  <a:srgbClr val="000000"/>
                </a:solidFill>
                <a:ea typeface="+mn-ea"/>
              </a:rPr>
              <a:t>Acknowledge any community support you had for the project: time from people or organizations, logistics support, networking assistance, equipment, etc.</a:t>
            </a:r>
          </a:p>
          <a:p>
            <a:pPr marL="274320" indent="-274320" eaLnBrk="1" fontAlgn="auto" hangingPunct="1">
              <a:spcAft>
                <a:spcPts val="0"/>
              </a:spcAft>
              <a:buFont typeface="Wingdings"/>
              <a:buChar char=""/>
              <a:defRPr/>
            </a:pPr>
            <a:r>
              <a:rPr lang="en-US" dirty="0">
                <a:solidFill>
                  <a:srgbClr val="000000"/>
                </a:solidFill>
                <a:ea typeface="+mn-ea"/>
              </a:rPr>
              <a:t> Give special thanks to community groups and people you worked with</a:t>
            </a:r>
          </a:p>
          <a:p>
            <a:pPr marL="274320" indent="-274320" eaLnBrk="1" fontAlgn="auto" hangingPunct="1">
              <a:spcAft>
                <a:spcPts val="0"/>
              </a:spcAft>
              <a:buFont typeface="Wingdings"/>
              <a:buChar char=""/>
              <a:defRPr/>
            </a:pPr>
            <a:r>
              <a:rPr lang="en-US" dirty="0">
                <a:solidFill>
                  <a:srgbClr val="000000"/>
                </a:solidFill>
                <a:ea typeface="+mn-ea"/>
              </a:rPr>
              <a:t> List funding sources, if applicable</a:t>
            </a:r>
            <a:endParaRPr lang="en-US" altLang="en-US" sz="1801" dirty="0">
              <a:solidFill>
                <a:srgbClr val="000000"/>
              </a:solidFill>
            </a:endParaRPr>
          </a:p>
        </p:txBody>
      </p:sp>
      <p:sp>
        <p:nvSpPr>
          <p:cNvPr id="12"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Thank You!</a:t>
            </a:r>
          </a:p>
        </p:txBody>
      </p:sp>
      <p:sp>
        <p:nvSpPr>
          <p:cNvPr id="14" name="Picture Placeholder 13"/>
          <p:cNvSpPr>
            <a:spLocks noGrp="1"/>
          </p:cNvSpPr>
          <p:nvPr>
            <p:ph type="pic" sz="quarter" idx="12" hasCustomPrompt="1"/>
          </p:nvPr>
        </p:nvSpPr>
        <p:spPr>
          <a:xfrm>
            <a:off x="7315200" y="5334001"/>
            <a:ext cx="1219200" cy="990600"/>
          </a:xfrm>
        </p:spPr>
        <p:txBody>
          <a:bodyPr>
            <a:normAutofit/>
          </a:bodyPr>
          <a:lstStyle>
            <a:lvl1pPr marL="0" indent="0">
              <a:buNone/>
              <a:defRPr sz="1000" baseline="0"/>
            </a:lvl1pPr>
          </a:lstStyle>
          <a:p>
            <a:r>
              <a:rPr lang="en-US" sz="1000" dirty="0"/>
              <a:t>Include logos from partner organizations</a:t>
            </a:r>
            <a:endParaRPr lang="en-US" dirty="0"/>
          </a:p>
        </p:txBody>
      </p:sp>
      <p:sp>
        <p:nvSpPr>
          <p:cNvPr id="19" name="Picture Placeholder 13"/>
          <p:cNvSpPr>
            <a:spLocks noGrp="1"/>
          </p:cNvSpPr>
          <p:nvPr>
            <p:ph type="pic" sz="quarter" idx="13" hasCustomPrompt="1"/>
          </p:nvPr>
        </p:nvSpPr>
        <p:spPr>
          <a:xfrm>
            <a:off x="5943601" y="5334001"/>
            <a:ext cx="1219200" cy="990600"/>
          </a:xfrm>
        </p:spPr>
        <p:txBody>
          <a:bodyPr>
            <a:normAutofit/>
          </a:bodyPr>
          <a:lstStyle>
            <a:lvl1pPr marL="0" indent="0">
              <a:buNone/>
              <a:defRPr sz="1000" baseline="0"/>
            </a:lvl1pPr>
          </a:lstStyle>
          <a:p>
            <a:r>
              <a:rPr lang="en-US" sz="1000" dirty="0"/>
              <a:t>Include logos from partner organizations</a:t>
            </a:r>
            <a:endParaRPr lang="en-US" dirty="0"/>
          </a:p>
        </p:txBody>
      </p:sp>
    </p:spTree>
    <p:extLst>
      <p:ext uri="{BB962C8B-B14F-4D97-AF65-F5344CB8AC3E}">
        <p14:creationId xmlns:p14="http://schemas.microsoft.com/office/powerpoint/2010/main" val="188359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ounded Rectangle 14"/>
          <p:cNvSpPr/>
          <p:nvPr userDrawn="1"/>
        </p:nvSpPr>
        <p:spPr>
          <a:xfrm>
            <a:off x="301429" y="326488"/>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10" name="Rounded Rectangle 9"/>
          <p:cNvSpPr/>
          <p:nvPr/>
        </p:nvSpPr>
        <p:spPr>
          <a:xfrm>
            <a:off x="418597" y="434162"/>
            <a:ext cx="8306809" cy="2385238"/>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5" name="Title 4"/>
          <p:cNvSpPr>
            <a:spLocks noGrp="1"/>
          </p:cNvSpPr>
          <p:nvPr>
            <p:ph type="ctrTitle" hasCustomPrompt="1"/>
          </p:nvPr>
        </p:nvSpPr>
        <p:spPr>
          <a:xfrm>
            <a:off x="762001" y="609600"/>
            <a:ext cx="7772400" cy="1447800"/>
          </a:xfrm>
        </p:spPr>
        <p:txBody>
          <a:bodyPr lIns="45720" rIns="45720" bIns="45720">
            <a:normAutofit/>
          </a:bodyPr>
          <a:lstStyle>
            <a:lvl1pPr algn="ctr">
              <a:defRPr sz="2800" b="1" cap="none" baseline="0">
                <a:solidFill>
                  <a:schemeClr val="accent1">
                    <a:lumMod val="75000"/>
                  </a:schemeClr>
                </a:solidFill>
                <a:effectLst>
                  <a:outerShdw blurRad="53975" dist="22860" dir="5400000" algn="tl" rotWithShape="0">
                    <a:srgbClr val="000000">
                      <a:alpha val="55000"/>
                    </a:srgbClr>
                  </a:outerShdw>
                </a:effectLst>
              </a:defRPr>
            </a:lvl1pPr>
            <a:extLst/>
          </a:lstStyle>
          <a:p>
            <a:r>
              <a:rPr kumimoji="0" lang="en-US" dirty="0"/>
              <a:t>Project Title (max five words)</a:t>
            </a:r>
          </a:p>
        </p:txBody>
      </p:sp>
      <p:sp>
        <p:nvSpPr>
          <p:cNvPr id="20" name="Subtitle 19"/>
          <p:cNvSpPr>
            <a:spLocks noGrp="1"/>
          </p:cNvSpPr>
          <p:nvPr>
            <p:ph type="subTitle" idx="1" hasCustomPrompt="1"/>
          </p:nvPr>
        </p:nvSpPr>
        <p:spPr>
          <a:xfrm>
            <a:off x="418598" y="2209801"/>
            <a:ext cx="8306808" cy="381000"/>
          </a:xfrm>
        </p:spPr>
        <p:txBody>
          <a:bodyPr lIns="182880" tIns="0">
            <a:noAutofit/>
          </a:bodyPr>
          <a:lstStyle>
            <a:lvl1pPr marL="0" indent="0" algn="ctr">
              <a:spcBef>
                <a:spcPts val="0"/>
              </a:spcBef>
              <a:buNone/>
              <a:defRPr sz="1200">
                <a:solidFill>
                  <a:schemeClr val="bg2">
                    <a:shade val="25000"/>
                  </a:schemeClr>
                </a:solidFill>
              </a:defRPr>
            </a:lvl1pPr>
            <a:lvl2pPr marL="457233" indent="0" algn="ctr">
              <a:buNone/>
            </a:lvl2pPr>
            <a:lvl3pPr marL="914465" indent="0" algn="ctr">
              <a:buNone/>
            </a:lvl3pPr>
            <a:lvl4pPr marL="1371698" indent="0" algn="ctr">
              <a:buNone/>
            </a:lvl4pPr>
            <a:lvl5pPr marL="1828930" indent="0" algn="ctr">
              <a:buNone/>
            </a:lvl5pPr>
            <a:lvl6pPr marL="2286163" indent="0" algn="ctr">
              <a:buNone/>
            </a:lvl6pPr>
            <a:lvl7pPr marL="2743395" indent="0" algn="ctr">
              <a:buNone/>
            </a:lvl7pPr>
            <a:lvl8pPr marL="3200628" indent="0" algn="ctr">
              <a:buNone/>
            </a:lvl8pPr>
            <a:lvl9pPr marL="3657860" indent="0" algn="ctr">
              <a:buNone/>
            </a:lvl9pPr>
            <a:extLst/>
          </a:lstStyle>
          <a:p>
            <a:r>
              <a:rPr lang="en-US" dirty="0">
                <a:solidFill>
                  <a:srgbClr val="000000"/>
                </a:solidFill>
                <a:ea typeface="+mn-ea"/>
                <a:cs typeface="Arial" pitchFamily="34" charset="0"/>
              </a:rPr>
              <a:t>If community members were part of the project, encourage them to co-present.</a:t>
            </a:r>
            <a:endParaRPr kumimoji="0" lang="en-US" dirty="0"/>
          </a:p>
        </p:txBody>
      </p:sp>
      <p:sp>
        <p:nvSpPr>
          <p:cNvPr id="3" name="Picture Placeholder 2"/>
          <p:cNvSpPr>
            <a:spLocks noGrp="1"/>
          </p:cNvSpPr>
          <p:nvPr>
            <p:ph type="pic" sz="quarter" idx="10" hasCustomPrompt="1"/>
          </p:nvPr>
        </p:nvSpPr>
        <p:spPr>
          <a:xfrm>
            <a:off x="762000" y="3048001"/>
            <a:ext cx="6172200" cy="2590799"/>
          </a:xfrm>
        </p:spPr>
        <p:txBody>
          <a:bodyPr>
            <a:normAutofit/>
          </a:bodyPr>
          <a:lstStyle>
            <a:lvl1pPr marL="0" indent="0">
              <a:buNone/>
              <a:defRPr sz="2001" baseline="0"/>
            </a:lvl1pPr>
          </a:lstStyle>
          <a:p>
            <a:r>
              <a:rPr lang="en-US" dirty="0"/>
              <a:t>Click the icon to add a relevant image from your project</a:t>
            </a:r>
          </a:p>
        </p:txBody>
      </p:sp>
      <p:sp>
        <p:nvSpPr>
          <p:cNvPr id="6" name="Picture Placeholder 5"/>
          <p:cNvSpPr>
            <a:spLocks noGrp="1"/>
          </p:cNvSpPr>
          <p:nvPr>
            <p:ph type="pic" sz="quarter" idx="11" hasCustomPrompt="1"/>
          </p:nvPr>
        </p:nvSpPr>
        <p:spPr>
          <a:xfrm>
            <a:off x="7239000" y="5029200"/>
            <a:ext cx="1371600" cy="1219200"/>
          </a:xfrm>
        </p:spPr>
        <p:txBody>
          <a:bodyPr>
            <a:normAutofit/>
          </a:bodyPr>
          <a:lstStyle>
            <a:lvl1pPr marL="0" indent="0">
              <a:buNone/>
              <a:defRPr sz="2001"/>
            </a:lvl1pPr>
          </a:lstStyle>
          <a:p>
            <a:r>
              <a:rPr lang="en-US" sz="2001" dirty="0"/>
              <a:t>Logo</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Rounded Rectangle 13"/>
          <p:cNvSpPr/>
          <p:nvPr userDrawn="1"/>
        </p:nvSpPr>
        <p:spPr>
          <a:xfrm>
            <a:off x="295360"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11" name="Rounded Rectangle 10"/>
          <p:cNvSpPr/>
          <p:nvPr/>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2" name="Title 1"/>
          <p:cNvSpPr>
            <a:spLocks noGrp="1"/>
          </p:cNvSpPr>
          <p:nvPr>
            <p:ph type="title" hasCustomPrompt="1"/>
          </p:nvPr>
        </p:nvSpPr>
        <p:spPr>
          <a:xfrm>
            <a:off x="478888" y="533401"/>
            <a:ext cx="8183880" cy="676656"/>
          </a:xfrm>
        </p:spPr>
        <p:txBody>
          <a:bodyPr lIns="91440" bIns="0" anchor="b"/>
          <a:lstStyle>
            <a:lvl1pPr algn="ctr">
              <a:buNone/>
              <a:defRPr sz="3600" b="1" cap="small" baseline="0">
                <a:solidFill>
                  <a:schemeClr val="bg2">
                    <a:shade val="25000"/>
                  </a:schemeClr>
                </a:solidFill>
                <a:effectLst/>
              </a:defRPr>
            </a:lvl1pPr>
            <a:extLst/>
          </a:lstStyle>
          <a:p>
            <a:r>
              <a:rPr kumimoji="0" lang="en-US" dirty="0"/>
              <a:t>Repeat Project Title</a:t>
            </a:r>
          </a:p>
        </p:txBody>
      </p:sp>
      <p:sp>
        <p:nvSpPr>
          <p:cNvPr id="3" name="Text Placeholder 2"/>
          <p:cNvSpPr>
            <a:spLocks noGrp="1"/>
          </p:cNvSpPr>
          <p:nvPr>
            <p:ph type="body" idx="1" hasCustomPrompt="1"/>
          </p:nvPr>
        </p:nvSpPr>
        <p:spPr>
          <a:xfrm>
            <a:off x="480061" y="1219201"/>
            <a:ext cx="8183880" cy="420624"/>
          </a:xfrm>
        </p:spPr>
        <p:txBody>
          <a:bodyPr lIns="118872" tIns="0" anchor="t">
            <a:noAutofit/>
          </a:bodyPr>
          <a:lstStyle>
            <a:lvl1pPr marL="0" marR="36579"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1">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Project Description</a:t>
            </a:r>
          </a:p>
        </p:txBody>
      </p:sp>
      <p:sp>
        <p:nvSpPr>
          <p:cNvPr id="8" name="Text Placeholder 7"/>
          <p:cNvSpPr>
            <a:spLocks noGrp="1"/>
          </p:cNvSpPr>
          <p:nvPr>
            <p:ph type="body" sz="quarter" idx="10" hasCustomPrompt="1"/>
          </p:nvPr>
        </p:nvSpPr>
        <p:spPr>
          <a:xfrm>
            <a:off x="609601" y="1828801"/>
            <a:ext cx="3886200" cy="4419600"/>
          </a:xfrm>
        </p:spPr>
        <p:txBody>
          <a:bodyPr>
            <a:normAutofit/>
          </a:bodyPr>
          <a:lstStyle>
            <a:lvl1pPr eaLnBrk="1" hangingPunct="1">
              <a:defRPr sz="2001"/>
            </a:lvl1pPr>
          </a:lstStyle>
          <a:p>
            <a:pPr eaLnBrk="1" hangingPunct="1"/>
            <a:r>
              <a:rPr lang="en-US" altLang="en-US" dirty="0">
                <a:solidFill>
                  <a:srgbClr val="000000"/>
                </a:solidFill>
              </a:rPr>
              <a:t>Use one to three short, plain language points</a:t>
            </a:r>
          </a:p>
          <a:p>
            <a:pPr eaLnBrk="1" hangingPunct="1"/>
            <a:r>
              <a:rPr lang="en-US" altLang="en-US" dirty="0">
                <a:solidFill>
                  <a:srgbClr val="000000"/>
                </a:solidFill>
              </a:rPr>
              <a:t>Why was the study was done?</a:t>
            </a:r>
          </a:p>
          <a:p>
            <a:pPr eaLnBrk="1" hangingPunct="1"/>
            <a:r>
              <a:rPr lang="en-US" altLang="en-US" dirty="0">
                <a:solidFill>
                  <a:srgbClr val="000000"/>
                </a:solidFill>
              </a:rPr>
              <a:t>Does this project address any community concerns?</a:t>
            </a:r>
          </a:p>
          <a:p>
            <a:pPr eaLnBrk="1" hangingPunct="1"/>
            <a:r>
              <a:rPr lang="en-US" altLang="en-US" dirty="0">
                <a:solidFill>
                  <a:srgbClr val="000000"/>
                </a:solidFill>
              </a:rPr>
              <a:t>Is the project part of a program? If so, include logo</a:t>
            </a:r>
          </a:p>
        </p:txBody>
      </p:sp>
      <p:sp>
        <p:nvSpPr>
          <p:cNvPr id="15" name="Picture Placeholder 14"/>
          <p:cNvSpPr>
            <a:spLocks noGrp="1"/>
          </p:cNvSpPr>
          <p:nvPr>
            <p:ph type="pic" sz="quarter" idx="11" hasCustomPrompt="1"/>
          </p:nvPr>
        </p:nvSpPr>
        <p:spPr>
          <a:xfrm>
            <a:off x="4648200" y="1828801"/>
            <a:ext cx="3886200" cy="4419600"/>
          </a:xfrm>
        </p:spPr>
        <p:txBody>
          <a:bodyPr>
            <a:normAutofit/>
          </a:bodyPr>
          <a:lstStyle>
            <a:lvl1pPr marL="0" indent="0">
              <a:buNone/>
              <a:defRPr sz="2001"/>
            </a:lvl1pPr>
          </a:lstStyle>
          <a:p>
            <a:r>
              <a:rPr lang="en-US" dirty="0"/>
              <a:t>Click the icon to add a relevant image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ounded Rectangle 9"/>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2" name="Title 1"/>
          <p:cNvSpPr>
            <a:spLocks noGrp="1"/>
          </p:cNvSpPr>
          <p:nvPr>
            <p:ph type="title" hasCustomPrompt="1"/>
          </p:nvPr>
        </p:nvSpPr>
        <p:spPr>
          <a:xfrm>
            <a:off x="762000" y="1066800"/>
            <a:ext cx="2971800" cy="914400"/>
          </a:xfrm>
        </p:spPr>
        <p:txBody>
          <a:bodyPr anchor="b">
            <a:noAutofit/>
          </a:bodyPr>
          <a:lstStyle>
            <a:lvl1pPr algn="l">
              <a:buNone/>
              <a:defRPr sz="2600" b="1" cap="small" baseline="0">
                <a:solidFill>
                  <a:schemeClr val="accent1">
                    <a:lumMod val="75000"/>
                  </a:schemeClr>
                </a:solidFill>
              </a:defRPr>
            </a:lvl1pPr>
            <a:extLst/>
          </a:lstStyle>
          <a:p>
            <a:r>
              <a:rPr kumimoji="0" lang="en-US" dirty="0"/>
              <a:t>Main Findings</a:t>
            </a:r>
          </a:p>
        </p:txBody>
      </p:sp>
      <p:sp>
        <p:nvSpPr>
          <p:cNvPr id="3" name="Text Placeholder 2"/>
          <p:cNvSpPr>
            <a:spLocks noGrp="1"/>
          </p:cNvSpPr>
          <p:nvPr>
            <p:ph type="body" idx="2"/>
          </p:nvPr>
        </p:nvSpPr>
        <p:spPr>
          <a:xfrm>
            <a:off x="762000" y="2057400"/>
            <a:ext cx="2971800" cy="4114800"/>
          </a:xfrm>
        </p:spPr>
        <p:txBody>
          <a:bodyPr lIns="91440">
            <a:normAutofit/>
          </a:bodyPr>
          <a:lstStyle>
            <a:lvl1pPr marL="313603" marR="18289" indent="-313603" eaLnBrk="1" fontAlgn="auto" hangingPunct="1">
              <a:spcBef>
                <a:spcPts val="0"/>
              </a:spcBef>
              <a:spcAft>
                <a:spcPts val="0"/>
              </a:spcAft>
              <a:buFont typeface="Wingdings"/>
              <a:buChar char=""/>
              <a:defRPr sz="2001">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marL="274320" indent="-274320" eaLnBrk="1" fontAlgn="auto" hangingPunct="1">
              <a:spcAft>
                <a:spcPts val="0"/>
              </a:spcAft>
              <a:buFont typeface="Wingdings"/>
              <a:buChar char=""/>
              <a:defRPr/>
            </a:pPr>
            <a:endParaRPr lang="en-US" sz="1801" spc="-59" dirty="0">
              <a:solidFill>
                <a:srgbClr val="000000"/>
              </a:solidFill>
              <a:ea typeface="+mn-ea"/>
            </a:endParaRPr>
          </a:p>
          <a:p>
            <a:pPr marL="274320" indent="-274320" eaLnBrk="1" fontAlgn="auto" hangingPunct="1">
              <a:spcAft>
                <a:spcPts val="0"/>
              </a:spcAft>
              <a:buFont typeface="Wingdings"/>
              <a:buChar char=""/>
              <a:defRPr/>
            </a:pPr>
            <a:r>
              <a:rPr lang="en-US" sz="1801" spc="-59" dirty="0">
                <a:solidFill>
                  <a:srgbClr val="000000"/>
                </a:solidFill>
                <a:ea typeface="+mn-ea"/>
              </a:rPr>
              <a:t>List three key findings, one point per bullet</a:t>
            </a:r>
          </a:p>
          <a:p>
            <a:pPr marL="274320" indent="-274320" eaLnBrk="1" fontAlgn="auto" hangingPunct="1">
              <a:spcAft>
                <a:spcPts val="0"/>
              </a:spcAft>
              <a:buFont typeface="Wingdings"/>
              <a:buChar char=""/>
              <a:defRPr/>
            </a:pPr>
            <a:endParaRPr lang="en-US" sz="1801" spc="-59" dirty="0">
              <a:solidFill>
                <a:srgbClr val="000000"/>
              </a:solidFill>
              <a:ea typeface="+mn-ea"/>
            </a:endParaRPr>
          </a:p>
          <a:p>
            <a:pPr marL="274320" indent="-274320" eaLnBrk="1" fontAlgn="auto" hangingPunct="1">
              <a:spcAft>
                <a:spcPts val="0"/>
              </a:spcAft>
              <a:buFont typeface="Wingdings"/>
              <a:buChar char=""/>
              <a:defRPr/>
            </a:pPr>
            <a:r>
              <a:rPr lang="en-US" sz="1801" dirty="0">
                <a:solidFill>
                  <a:srgbClr val="000000"/>
                </a:solidFill>
                <a:ea typeface="+mn-ea"/>
              </a:rPr>
              <a:t>How do the findings relate to the audience? </a:t>
            </a:r>
          </a:p>
          <a:p>
            <a:pPr marL="274320" indent="-274320" eaLnBrk="1" fontAlgn="auto" hangingPunct="1">
              <a:spcAft>
                <a:spcPts val="0"/>
              </a:spcAft>
              <a:buFont typeface="Wingdings"/>
              <a:buChar char=""/>
              <a:defRPr/>
            </a:pPr>
            <a:endParaRPr lang="en-US" sz="1801" dirty="0">
              <a:solidFill>
                <a:srgbClr val="000000"/>
              </a:solidFill>
              <a:ea typeface="+mn-ea"/>
            </a:endParaRPr>
          </a:p>
          <a:p>
            <a:pPr marL="274320" indent="-274320" eaLnBrk="1" fontAlgn="auto" hangingPunct="1">
              <a:spcAft>
                <a:spcPts val="0"/>
              </a:spcAft>
              <a:buFont typeface="Wingdings"/>
              <a:buChar char=""/>
              <a:defRPr/>
            </a:pPr>
            <a:r>
              <a:rPr lang="en-US" sz="1801" dirty="0">
                <a:solidFill>
                  <a:srgbClr val="000000"/>
                </a:solidFill>
                <a:ea typeface="+mn-ea"/>
              </a:rPr>
              <a:t>How do the findings relate to the health of the environment and/or community?</a:t>
            </a:r>
          </a:p>
        </p:txBody>
      </p:sp>
      <p:sp>
        <p:nvSpPr>
          <p:cNvPr id="9" name="Picture Placeholder 8"/>
          <p:cNvSpPr>
            <a:spLocks noGrp="1"/>
          </p:cNvSpPr>
          <p:nvPr>
            <p:ph type="pic" sz="quarter" idx="13" hasCustomPrompt="1"/>
          </p:nvPr>
        </p:nvSpPr>
        <p:spPr>
          <a:xfrm>
            <a:off x="3962400" y="1143000"/>
            <a:ext cx="4572000" cy="5029200"/>
          </a:xfrm>
        </p:spPr>
        <p:txBody>
          <a:bodyPr>
            <a:normAutofit/>
          </a:bodyPr>
          <a:lstStyle>
            <a:lvl1pPr marL="0" indent="0">
              <a:buNone/>
              <a:defRPr sz="2001" baseline="0"/>
            </a:lvl1pPr>
          </a:lstStyle>
          <a:p>
            <a:r>
              <a:rPr lang="en-US" sz="2001" dirty="0"/>
              <a:t>Click icon to add a relevant image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ounded Rectangle 7"/>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10"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1"/>
            </a:lvl1pPr>
          </a:lstStyle>
          <a:p>
            <a:r>
              <a:rPr lang="en-US" sz="2001" dirty="0"/>
              <a:t>Click the icon to add a picture of the research team</a:t>
            </a:r>
            <a:endParaRPr lang="en-US" dirty="0"/>
          </a:p>
        </p:txBody>
      </p:sp>
      <p:sp>
        <p:nvSpPr>
          <p:cNvPr id="12" name="Text Placeholder 11"/>
          <p:cNvSpPr>
            <a:spLocks noGrp="1"/>
          </p:cNvSpPr>
          <p:nvPr>
            <p:ph type="body" sz="quarter" idx="11" hasCustomPrompt="1"/>
          </p:nvPr>
        </p:nvSpPr>
        <p:spPr>
          <a:xfrm>
            <a:off x="533401" y="4572000"/>
            <a:ext cx="8077200" cy="1752600"/>
          </a:xfrm>
        </p:spPr>
        <p:txBody>
          <a:bodyPr>
            <a:normAutofit/>
          </a:bodyPr>
          <a:lstStyle>
            <a:lvl1pPr eaLnBrk="1" hangingPunct="1">
              <a:defRPr sz="2001" baseline="0"/>
            </a:lvl1pPr>
          </a:lstStyle>
          <a:p>
            <a:pPr eaLnBrk="1" hangingPunct="1"/>
            <a:r>
              <a:rPr lang="en-US" altLang="en-US" dirty="0">
                <a:solidFill>
                  <a:srgbClr val="000000"/>
                </a:solidFill>
              </a:rPr>
              <a:t>Who was involved? (include relevant affiliations)</a:t>
            </a:r>
          </a:p>
          <a:p>
            <a:pPr eaLnBrk="1" hangingPunct="1"/>
            <a:r>
              <a:rPr lang="en-US" altLang="en-US" dirty="0">
                <a:solidFill>
                  <a:srgbClr val="000000"/>
                </a:solidFill>
              </a:rPr>
              <a:t>Was there community involvement? If so, please describe.</a:t>
            </a:r>
          </a:p>
        </p:txBody>
      </p:sp>
      <p:sp>
        <p:nvSpPr>
          <p:cNvPr id="16"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Who Did the Research?</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7" name="Title 6"/>
          <p:cNvSpPr>
            <a:spLocks noGrp="1"/>
          </p:cNvSpPr>
          <p:nvPr>
            <p:ph type="title" hasCustomPrompt="1"/>
          </p:nvPr>
        </p:nvSpPr>
        <p:spPr>
          <a:xfrm>
            <a:off x="480061" y="470577"/>
            <a:ext cx="8183880" cy="748624"/>
          </a:xfrm>
        </p:spPr>
        <p:txBody>
          <a:bodyPr>
            <a:normAutofit/>
          </a:bodyPr>
          <a:lstStyle>
            <a:lvl1pPr algn="ctr">
              <a:defRPr sz="2600" cap="small" baseline="0">
                <a:solidFill>
                  <a:schemeClr val="accent1">
                    <a:lumMod val="75000"/>
                  </a:schemeClr>
                </a:solidFill>
              </a:defRPr>
            </a:lvl1pPr>
          </a:lstStyle>
          <a:p>
            <a:r>
              <a:rPr lang="en-US" dirty="0"/>
              <a:t>Why? The Reason for the Research</a:t>
            </a:r>
          </a:p>
        </p:txBody>
      </p:sp>
      <p:sp>
        <p:nvSpPr>
          <p:cNvPr id="9"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1" baseline="0"/>
            </a:lvl1pPr>
          </a:lstStyle>
          <a:p>
            <a:r>
              <a:rPr lang="en-US" dirty="0"/>
              <a:t>Click the icon to add a relevant picture from your project</a:t>
            </a:r>
          </a:p>
        </p:txBody>
      </p:sp>
      <p:sp>
        <p:nvSpPr>
          <p:cNvPr id="11" name="Text Placeholder 10"/>
          <p:cNvSpPr>
            <a:spLocks noGrp="1"/>
          </p:cNvSpPr>
          <p:nvPr>
            <p:ph type="body" sz="quarter" idx="11"/>
          </p:nvPr>
        </p:nvSpPr>
        <p:spPr>
          <a:xfrm>
            <a:off x="4343401" y="1371601"/>
            <a:ext cx="4267200" cy="4953000"/>
          </a:xfrm>
        </p:spPr>
        <p:txBody>
          <a:bodyPr>
            <a:normAutofit/>
          </a:bodyPr>
          <a:lstStyle>
            <a:lvl1pPr eaLnBrk="1" hangingPunct="1">
              <a:defRPr sz="2001" baseline="0"/>
            </a:lvl1pPr>
          </a:lstStyle>
          <a:p>
            <a:pPr eaLnBrk="1" hangingPunct="1"/>
            <a:endParaRPr lang="en-US" altLang="en-US" dirty="0">
              <a:solidFill>
                <a:srgbClr val="000000"/>
              </a:solidFill>
            </a:endParaRPr>
          </a:p>
          <a:p>
            <a:pPr eaLnBrk="1" hangingPunct="1"/>
            <a:r>
              <a:rPr lang="en-US" altLang="en-US" dirty="0">
                <a:solidFill>
                  <a:srgbClr val="000000"/>
                </a:solidFill>
              </a:rPr>
              <a:t>Use three bullets, one point per bullet</a:t>
            </a:r>
          </a:p>
          <a:p>
            <a:pPr eaLnBrk="1" hangingPunct="1"/>
            <a:endParaRPr lang="en-US" altLang="en-US" dirty="0">
              <a:solidFill>
                <a:srgbClr val="000000"/>
              </a:solidFill>
            </a:endParaRPr>
          </a:p>
          <a:p>
            <a:pPr eaLnBrk="1" hangingPunct="1"/>
            <a:r>
              <a:rPr lang="en-US" altLang="en-US" dirty="0">
                <a:solidFill>
                  <a:srgbClr val="000000"/>
                </a:solidFill>
              </a:rPr>
              <a:t>What was the reason for the research project?</a:t>
            </a:r>
          </a:p>
          <a:p>
            <a:pPr eaLnBrk="1" hangingPunct="1"/>
            <a:endParaRPr lang="en-US" altLang="en-US" dirty="0">
              <a:solidFill>
                <a:srgbClr val="000000"/>
              </a:solidFill>
            </a:endParaRPr>
          </a:p>
          <a:p>
            <a:pPr eaLnBrk="1" hangingPunct="1"/>
            <a:r>
              <a:rPr lang="en-US" altLang="en-US" dirty="0">
                <a:solidFill>
                  <a:srgbClr val="000000"/>
                </a:solidFill>
              </a:rPr>
              <a:t>Include references to the community’s questions and scientific relevance of the project</a:t>
            </a:r>
          </a:p>
        </p:txBody>
      </p:sp>
    </p:spTree>
    <p:extLst>
      <p:ext uri="{BB962C8B-B14F-4D97-AF65-F5344CB8AC3E}">
        <p14:creationId xmlns:p14="http://schemas.microsoft.com/office/powerpoint/2010/main" val="335770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8" name="Text Placeholder 2"/>
          <p:cNvSpPr>
            <a:spLocks noGrp="1"/>
          </p:cNvSpPr>
          <p:nvPr>
            <p:ph type="body" idx="1" hasCustomPrompt="1"/>
          </p:nvPr>
        </p:nvSpPr>
        <p:spPr>
          <a:xfrm>
            <a:off x="480061" y="685800"/>
            <a:ext cx="8183880" cy="420624"/>
          </a:xfrm>
        </p:spPr>
        <p:txBody>
          <a:bodyPr lIns="118872" tIns="0" anchor="t">
            <a:noAutofit/>
          </a:bodyPr>
          <a:lstStyle>
            <a:lvl1pPr marL="0" marR="36579"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1">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Where Did the Research Take Place?</a:t>
            </a:r>
          </a:p>
        </p:txBody>
      </p:sp>
      <p:sp>
        <p:nvSpPr>
          <p:cNvPr id="9" name="Text Placeholder 7"/>
          <p:cNvSpPr>
            <a:spLocks noGrp="1"/>
          </p:cNvSpPr>
          <p:nvPr>
            <p:ph type="body" sz="quarter" idx="10"/>
          </p:nvPr>
        </p:nvSpPr>
        <p:spPr>
          <a:xfrm>
            <a:off x="609601" y="1447800"/>
            <a:ext cx="3886200" cy="4800600"/>
          </a:xfrm>
        </p:spPr>
        <p:txBody>
          <a:bodyPr>
            <a:normAutofit/>
          </a:bodyPr>
          <a:lstStyle>
            <a:lvl1pPr marL="265195" marR="0" indent="-265195" algn="l" defTabSz="914465" rtl="0" eaLnBrk="1" fontAlgn="auto" latinLnBrk="0" hangingPunct="1">
              <a:lnSpc>
                <a:spcPct val="100000"/>
              </a:lnSpc>
              <a:spcBef>
                <a:spcPts val="250"/>
              </a:spcBef>
              <a:spcAft>
                <a:spcPts val="0"/>
              </a:spcAft>
              <a:buClr>
                <a:schemeClr val="accent1"/>
              </a:buClr>
              <a:buSzPct val="80000"/>
              <a:buFont typeface="Wingdings 2"/>
              <a:buChar char=""/>
              <a:tabLst/>
              <a:defRPr sz="2001" baseline="0"/>
            </a:lvl1pPr>
          </a:lstStyle>
          <a:p>
            <a:pPr eaLnBrk="1" hangingPunct="1"/>
            <a:endParaRPr lang="en-US" altLang="en-US" sz="1801" dirty="0">
              <a:solidFill>
                <a:srgbClr val="000000"/>
              </a:solidFill>
            </a:endParaRPr>
          </a:p>
          <a:p>
            <a:pPr eaLnBrk="1" hangingPunct="1"/>
            <a:r>
              <a:rPr lang="en-US" altLang="en-US" sz="1801" dirty="0">
                <a:solidFill>
                  <a:srgbClr val="000000"/>
                </a:solidFill>
              </a:rPr>
              <a:t>Where was the information gathered?</a:t>
            </a:r>
          </a:p>
          <a:p>
            <a:pPr eaLnBrk="1" hangingPunct="1"/>
            <a:endParaRPr lang="en-US" altLang="en-US" sz="1801" dirty="0">
              <a:solidFill>
                <a:srgbClr val="000000"/>
              </a:solidFill>
            </a:endParaRPr>
          </a:p>
          <a:p>
            <a:pPr eaLnBrk="1" hangingPunct="1"/>
            <a:r>
              <a:rPr lang="en-US" altLang="en-US" sz="1801" dirty="0">
                <a:solidFill>
                  <a:srgbClr val="000000"/>
                </a:solidFill>
              </a:rPr>
              <a:t>Why and how were the sites chosen?</a:t>
            </a:r>
          </a:p>
          <a:p>
            <a:pPr eaLnBrk="1" hangingPunct="1"/>
            <a:endParaRPr lang="en-US" altLang="en-US" sz="1801" dirty="0">
              <a:solidFill>
                <a:srgbClr val="000000"/>
              </a:solidFill>
            </a:endParaRPr>
          </a:p>
          <a:p>
            <a:pPr eaLnBrk="1" hangingPunct="1"/>
            <a:r>
              <a:rPr lang="en-US" altLang="en-US" sz="1801" dirty="0">
                <a:solidFill>
                  <a:srgbClr val="000000"/>
                </a:solidFill>
              </a:rPr>
              <a:t>Was the community involved in gathering the information? Identify sites of community importance</a:t>
            </a:r>
          </a:p>
        </p:txBody>
      </p:sp>
      <p:sp>
        <p:nvSpPr>
          <p:cNvPr id="10"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1600" baseline="0"/>
            </a:lvl1pPr>
          </a:lstStyle>
          <a:p>
            <a:r>
              <a:rPr lang="en-US" sz="1600" dirty="0"/>
              <a:t>Click the icon to add a map showing the study area – highlight the distance from the community, if applicable</a:t>
            </a:r>
            <a:endParaRPr lang="en-US" dirty="0"/>
          </a:p>
        </p:txBody>
      </p:sp>
    </p:spTree>
    <p:extLst>
      <p:ext uri="{BB962C8B-B14F-4D97-AF65-F5344CB8AC3E}">
        <p14:creationId xmlns:p14="http://schemas.microsoft.com/office/powerpoint/2010/main" val="382167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ounded Rectangle 5"/>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7"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1"/>
            </a:lvl1pPr>
          </a:lstStyle>
          <a:p>
            <a:r>
              <a:rPr lang="en-US" sz="2001" dirty="0"/>
              <a:t>Click the icon to add a picture of a sampling event</a:t>
            </a:r>
            <a:endParaRPr lang="en-US" dirty="0"/>
          </a:p>
        </p:txBody>
      </p:sp>
      <p:sp>
        <p:nvSpPr>
          <p:cNvPr id="8" name="Text Placeholder 11"/>
          <p:cNvSpPr>
            <a:spLocks noGrp="1"/>
          </p:cNvSpPr>
          <p:nvPr>
            <p:ph type="body" sz="quarter" idx="11" hasCustomPrompt="1"/>
          </p:nvPr>
        </p:nvSpPr>
        <p:spPr>
          <a:xfrm>
            <a:off x="533401" y="4572000"/>
            <a:ext cx="8077200" cy="1752600"/>
          </a:xfrm>
        </p:spPr>
        <p:txBody>
          <a:bodyPr>
            <a:normAutofit/>
          </a:bodyPr>
          <a:lstStyle>
            <a:lvl1pPr marL="313603" indent="-313603" eaLnBrk="1" fontAlgn="auto" hangingPunct="1">
              <a:spcAft>
                <a:spcPts val="0"/>
              </a:spcAft>
              <a:buFont typeface="Wingdings"/>
              <a:buChar char=""/>
              <a:defRPr sz="2001"/>
            </a:lvl1pPr>
          </a:lstStyle>
          <a:p>
            <a:pPr marL="274320" indent="-274320" eaLnBrk="1" fontAlgn="auto" hangingPunct="1">
              <a:spcAft>
                <a:spcPts val="0"/>
              </a:spcAft>
              <a:buFont typeface="Wingdings"/>
              <a:buChar char=""/>
              <a:defRPr/>
            </a:pPr>
            <a:r>
              <a:rPr lang="en-US" spc="-80" dirty="0">
                <a:solidFill>
                  <a:srgbClr val="000000"/>
                </a:solidFill>
                <a:ea typeface="+mn-ea"/>
              </a:rPr>
              <a:t>When was the information gathered?</a:t>
            </a:r>
          </a:p>
          <a:p>
            <a:pPr marL="274320" indent="-274320" eaLnBrk="1" fontAlgn="auto" hangingPunct="1">
              <a:spcAft>
                <a:spcPts val="0"/>
              </a:spcAft>
              <a:buFont typeface="Wingdings"/>
              <a:buChar char=""/>
              <a:defRPr/>
            </a:pPr>
            <a:r>
              <a:rPr lang="en-US" dirty="0">
                <a:solidFill>
                  <a:srgbClr val="000000"/>
                </a:solidFill>
                <a:ea typeface="+mn-ea"/>
              </a:rPr>
              <a:t>What was the data collection schedule?</a:t>
            </a:r>
          </a:p>
          <a:p>
            <a:pPr marL="274320" indent="-274320" eaLnBrk="1" fontAlgn="auto" hangingPunct="1">
              <a:spcAft>
                <a:spcPts val="0"/>
              </a:spcAft>
              <a:buFont typeface="Wingdings"/>
              <a:buChar char=""/>
              <a:defRPr/>
            </a:pPr>
            <a:r>
              <a:rPr lang="en-US" dirty="0">
                <a:solidFill>
                  <a:srgbClr val="000000"/>
                </a:solidFill>
                <a:ea typeface="+mn-ea"/>
              </a:rPr>
              <a:t> Why was data collected this way?</a:t>
            </a: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When Did the Research Take Place?</a:t>
            </a:r>
          </a:p>
        </p:txBody>
      </p:sp>
    </p:spTree>
    <p:extLst>
      <p:ext uri="{BB962C8B-B14F-4D97-AF65-F5344CB8AC3E}">
        <p14:creationId xmlns:p14="http://schemas.microsoft.com/office/powerpoint/2010/main" val="419639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ounded Rectangle 5"/>
          <p:cNvSpPr/>
          <p:nvPr userDrawn="1"/>
        </p:nvSpPr>
        <p:spPr>
          <a:xfrm>
            <a:off x="381001" y="381001"/>
            <a:ext cx="8382000"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7" name="Title 1"/>
          <p:cNvSpPr>
            <a:spLocks noGrp="1"/>
          </p:cNvSpPr>
          <p:nvPr>
            <p:ph type="title" hasCustomPrompt="1"/>
          </p:nvPr>
        </p:nvSpPr>
        <p:spPr>
          <a:xfrm>
            <a:off x="762001" y="1066800"/>
            <a:ext cx="3276600" cy="914400"/>
          </a:xfrm>
        </p:spPr>
        <p:txBody>
          <a:bodyPr anchor="b">
            <a:noAutofit/>
          </a:bodyPr>
          <a:lstStyle>
            <a:lvl1pPr algn="l">
              <a:buNone/>
              <a:defRPr sz="2600" b="1" cap="small" baseline="0">
                <a:solidFill>
                  <a:schemeClr val="accent1">
                    <a:lumMod val="75000"/>
                  </a:schemeClr>
                </a:solidFill>
              </a:defRPr>
            </a:lvl1pPr>
            <a:extLst/>
          </a:lstStyle>
          <a:p>
            <a:r>
              <a:rPr kumimoji="0" lang="en-US" dirty="0"/>
              <a:t>How Was it Done?</a:t>
            </a:r>
          </a:p>
        </p:txBody>
      </p:sp>
      <p:sp>
        <p:nvSpPr>
          <p:cNvPr id="8" name="Text Placeholder 2"/>
          <p:cNvSpPr>
            <a:spLocks noGrp="1"/>
          </p:cNvSpPr>
          <p:nvPr>
            <p:ph type="body" idx="2"/>
          </p:nvPr>
        </p:nvSpPr>
        <p:spPr>
          <a:xfrm>
            <a:off x="4267200" y="1066800"/>
            <a:ext cx="4191000" cy="5105400"/>
          </a:xfrm>
        </p:spPr>
        <p:txBody>
          <a:bodyPr lIns="91440">
            <a:normAutofit/>
          </a:bodyPr>
          <a:lstStyle>
            <a:lvl1pPr marL="313603" marR="18289" indent="-313603" eaLnBrk="1" fontAlgn="auto" hangingPunct="1">
              <a:spcBef>
                <a:spcPts val="0"/>
              </a:spcBef>
              <a:spcAft>
                <a:spcPts val="0"/>
              </a:spcAft>
              <a:buFont typeface="Wingdings"/>
              <a:buChar char=""/>
              <a:defRPr sz="2001">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marL="274320" indent="-274320" eaLnBrk="1" fontAlgn="auto" hangingPunct="1">
              <a:spcAft>
                <a:spcPts val="0"/>
              </a:spcAft>
              <a:buFont typeface="Wingdings"/>
              <a:buChar char=""/>
              <a:defRPr/>
            </a:pPr>
            <a:endParaRPr lang="en-US" spc="-80" dirty="0">
              <a:solidFill>
                <a:srgbClr val="000000"/>
              </a:solidFill>
              <a:ea typeface="+mn-ea"/>
            </a:endParaRPr>
          </a:p>
          <a:p>
            <a:pPr marL="274320" indent="-274320" eaLnBrk="1" fontAlgn="auto" hangingPunct="1">
              <a:spcAft>
                <a:spcPts val="0"/>
              </a:spcAft>
              <a:buFont typeface="Wingdings"/>
              <a:buChar char=""/>
              <a:defRPr/>
            </a:pPr>
            <a:r>
              <a:rPr lang="en-US" spc="-80" dirty="0">
                <a:solidFill>
                  <a:srgbClr val="000000"/>
                </a:solidFill>
                <a:ea typeface="+mn-ea"/>
              </a:rPr>
              <a:t>How was the information gathered and analyzed (</a:t>
            </a:r>
            <a:r>
              <a:rPr lang="en-US" spc="-80" dirty="0" err="1">
                <a:solidFill>
                  <a:srgbClr val="000000"/>
                </a:solidFill>
                <a:ea typeface="+mn-ea"/>
              </a:rPr>
              <a:t>eg</a:t>
            </a:r>
            <a:r>
              <a:rPr lang="en-US" spc="-80" dirty="0">
                <a:solidFill>
                  <a:srgbClr val="000000"/>
                </a:solidFill>
                <a:ea typeface="+mn-ea"/>
              </a:rPr>
              <a:t>. methods, equipment)?</a:t>
            </a:r>
          </a:p>
          <a:p>
            <a:pPr marL="274320" indent="-274320" eaLnBrk="1" fontAlgn="auto" hangingPunct="1">
              <a:spcAft>
                <a:spcPts val="0"/>
              </a:spcAft>
              <a:buFont typeface="Wingdings"/>
              <a:buChar char=""/>
              <a:defRPr/>
            </a:pPr>
            <a:endParaRPr lang="en-US" spc="-80" dirty="0">
              <a:solidFill>
                <a:srgbClr val="000000"/>
              </a:solidFill>
              <a:ea typeface="+mn-ea"/>
            </a:endParaRPr>
          </a:p>
          <a:p>
            <a:pPr marL="274320" indent="-274320" eaLnBrk="1" fontAlgn="auto" hangingPunct="1">
              <a:spcAft>
                <a:spcPts val="0"/>
              </a:spcAft>
              <a:buFont typeface="Wingdings"/>
              <a:buChar char=""/>
              <a:defRPr/>
            </a:pPr>
            <a:r>
              <a:rPr lang="en-US" dirty="0">
                <a:solidFill>
                  <a:srgbClr val="000000"/>
                </a:solidFill>
                <a:ea typeface="+mn-ea"/>
              </a:rPr>
              <a:t>How was the community involved in collecting/analyzing data (if applicable)?</a:t>
            </a:r>
          </a:p>
          <a:p>
            <a:pPr marL="274320" indent="-274320" eaLnBrk="1" fontAlgn="auto" hangingPunct="1">
              <a:spcAft>
                <a:spcPts val="0"/>
              </a:spcAft>
              <a:buFont typeface="Wingdings"/>
              <a:buChar char=""/>
              <a:defRPr/>
            </a:pPr>
            <a:endParaRPr lang="en-US" dirty="0">
              <a:solidFill>
                <a:srgbClr val="000000"/>
              </a:solidFill>
              <a:ea typeface="+mn-ea"/>
            </a:endParaRPr>
          </a:p>
          <a:p>
            <a:pPr marL="274320" indent="-274320" eaLnBrk="1" fontAlgn="auto" hangingPunct="1">
              <a:spcAft>
                <a:spcPts val="0"/>
              </a:spcAft>
              <a:buFont typeface="Wingdings"/>
              <a:buChar char=""/>
              <a:defRPr/>
            </a:pPr>
            <a:r>
              <a:rPr lang="en-US" spc="-80" dirty="0">
                <a:solidFill>
                  <a:srgbClr val="000000"/>
                </a:solidFill>
                <a:ea typeface="+mn-ea"/>
              </a:rPr>
              <a:t>How was local and traditional knowledge included (if applicable)?</a:t>
            </a:r>
          </a:p>
        </p:txBody>
      </p:sp>
      <p:sp>
        <p:nvSpPr>
          <p:cNvPr id="9" name="Picture Placeholder 8"/>
          <p:cNvSpPr>
            <a:spLocks noGrp="1"/>
          </p:cNvSpPr>
          <p:nvPr>
            <p:ph type="pic" sz="quarter" idx="13" hasCustomPrompt="1"/>
          </p:nvPr>
        </p:nvSpPr>
        <p:spPr>
          <a:xfrm>
            <a:off x="762001" y="2057400"/>
            <a:ext cx="3276600" cy="4114800"/>
          </a:xfrm>
        </p:spPr>
        <p:txBody>
          <a:bodyPr>
            <a:normAutofit/>
          </a:bodyPr>
          <a:lstStyle>
            <a:lvl1pPr marL="0" indent="0">
              <a:buNone/>
              <a:defRPr sz="2001" baseline="0"/>
            </a:lvl1pPr>
          </a:lstStyle>
          <a:p>
            <a:r>
              <a:rPr lang="en-US" sz="2001" dirty="0"/>
              <a:t>Click the icon to add a relevant picture</a:t>
            </a:r>
            <a:endParaRPr lang="en-US" dirty="0"/>
          </a:p>
        </p:txBody>
      </p:sp>
    </p:spTree>
    <p:extLst>
      <p:ext uri="{BB962C8B-B14F-4D97-AF65-F5344CB8AC3E}">
        <p14:creationId xmlns:p14="http://schemas.microsoft.com/office/powerpoint/2010/main" val="347658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alpha val="52000"/>
          </a:srgbClr>
        </a:solidFill>
        <a:effectLst/>
      </p:bgPr>
    </p:bg>
    <p:spTree>
      <p:nvGrpSpPr>
        <p:cNvPr id="1" name=""/>
        <p:cNvGrpSpPr/>
        <p:nvPr/>
      </p:nvGrpSpPr>
      <p:grpSpPr>
        <a:xfrm>
          <a:off x="0" y="0"/>
          <a:ext cx="0" cy="0"/>
          <a:chOff x="0" y="0"/>
          <a:chExt cx="0" cy="0"/>
        </a:xfrm>
      </p:grpSpPr>
      <p:sp>
        <p:nvSpPr>
          <p:cNvPr id="7" name="Rounded Rectangle 6"/>
          <p:cNvSpPr/>
          <p:nvPr/>
        </p:nvSpPr>
        <p:spPr>
          <a:xfrm>
            <a:off x="304801"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9" name="Rounded Rectangle 8"/>
          <p:cNvSpPr/>
          <p:nvPr/>
        </p:nvSpPr>
        <p:spPr>
          <a:xfrm>
            <a:off x="418597" y="434161"/>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1"/>
          </a:p>
        </p:txBody>
      </p:sp>
      <p:sp>
        <p:nvSpPr>
          <p:cNvPr id="13" name="Title Placeholder 12"/>
          <p:cNvSpPr>
            <a:spLocks noGrp="1"/>
          </p:cNvSpPr>
          <p:nvPr>
            <p:ph type="title"/>
          </p:nvPr>
        </p:nvSpPr>
        <p:spPr>
          <a:xfrm>
            <a:off x="502921"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1" y="530352"/>
            <a:ext cx="8183880" cy="4187952"/>
          </a:xfrm>
          <a:prstGeom prst="rect">
            <a:avLst/>
          </a:prstGeom>
        </p:spPr>
        <p:txBody>
          <a:bodyPr vert="horz" lIns="182880" tIns="9144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5" name="Date Placeholder 24"/>
          <p:cNvSpPr>
            <a:spLocks noGrp="1"/>
          </p:cNvSpPr>
          <p:nvPr>
            <p:ph type="dt" sz="half" idx="2"/>
          </p:nvPr>
        </p:nvSpPr>
        <p:spPr>
          <a:xfrm>
            <a:off x="3776328" y="6111876"/>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eaLnBrk="1" latinLnBrk="0" hangingPunct="1"/>
            <a:fld id="{544213AF-26F6-41FA-8D85-E2C5388D6E58}" type="datetimeFigureOut">
              <a:rPr lang="en-US" smtClean="0"/>
              <a:pPr eaLnBrk="1" latinLnBrk="0" hangingPunct="1"/>
              <a:t>30-Aug-23</a:t>
            </a:fld>
            <a:endParaRPr lang="en-US" sz="1000" dirty="0">
              <a:solidFill>
                <a:schemeClr val="tx1"/>
              </a:solidFill>
            </a:endParaRPr>
          </a:p>
        </p:txBody>
      </p:sp>
      <p:sp>
        <p:nvSpPr>
          <p:cNvPr id="18" name="Footer Placeholder 17"/>
          <p:cNvSpPr>
            <a:spLocks noGrp="1"/>
          </p:cNvSpPr>
          <p:nvPr>
            <p:ph type="ftr" sz="quarter" idx="3"/>
          </p:nvPr>
        </p:nvSpPr>
        <p:spPr>
          <a:xfrm>
            <a:off x="6062329" y="6111876"/>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4"/>
          </p:nvPr>
        </p:nvSpPr>
        <p:spPr>
          <a:xfrm>
            <a:off x="8348328" y="6111876"/>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26" r:id="rId1"/>
    <p:sldLayoutId id="2147483721" r:id="rId2"/>
    <p:sldLayoutId id="2147483723" r:id="rId3"/>
    <p:sldLayoutId id="2147483728" r:id="rId4"/>
    <p:sldLayoutId id="2147483722" r:id="rId5"/>
    <p:sldLayoutId id="2147483731" r:id="rId6"/>
    <p:sldLayoutId id="2147483732" r:id="rId7"/>
    <p:sldLayoutId id="2147483734" r:id="rId8"/>
    <p:sldLayoutId id="2147483733" r:id="rId9"/>
    <p:sldLayoutId id="2147483735" r:id="rId10"/>
    <p:sldLayoutId id="2147483736" r:id="rId11"/>
    <p:sldLayoutId id="2147483737" r:id="rId12"/>
    <p:sldLayoutId id="2147483730" r:id="rId13"/>
    <p:sldLayoutId id="2147483738" r:id="rId14"/>
    <p:sldLayoutId id="2147483739" r:id="rId15"/>
    <p:sldLayoutId id="2147483740" r:id="rId16"/>
    <p:sldLayoutId id="2147483741" r:id="rId17"/>
    <p:sldLayoutId id="2147483742" r:id="rId18"/>
    <p:sldLayoutId id="2147483743" r:id="rId19"/>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95" indent="-265195"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79" indent="-201183" algn="l" rtl="0" eaLnBrk="1" latinLnBrk="0" hangingPunct="1">
        <a:spcBef>
          <a:spcPts val="250"/>
        </a:spcBef>
        <a:buClr>
          <a:schemeClr val="accent1"/>
        </a:buClr>
        <a:buSzPct val="100000"/>
        <a:buFont typeface="Verdana"/>
        <a:buChar char="◦"/>
        <a:defRPr kumimoji="0" sz="2401" kern="1200">
          <a:solidFill>
            <a:schemeClr val="tx1"/>
          </a:solidFill>
          <a:latin typeface="+mn-lt"/>
          <a:ea typeface="+mn-ea"/>
          <a:cs typeface="+mn-cs"/>
        </a:defRPr>
      </a:lvl2pPr>
      <a:lvl3pPr marL="786440" indent="-182893" algn="l" rtl="0" eaLnBrk="1" latinLnBrk="0" hangingPunct="1">
        <a:spcBef>
          <a:spcPts val="250"/>
        </a:spcBef>
        <a:buClr>
          <a:schemeClr val="accent2">
            <a:tint val="85000"/>
            <a:satMod val="285000"/>
          </a:schemeClr>
        </a:buClr>
        <a:buSzPct val="100000"/>
        <a:buFont typeface="Wingdings 2"/>
        <a:buChar char=""/>
        <a:defRPr kumimoji="0" sz="2201" kern="1200">
          <a:solidFill>
            <a:schemeClr val="tx1"/>
          </a:solidFill>
          <a:latin typeface="+mn-lt"/>
          <a:ea typeface="+mn-ea"/>
          <a:cs typeface="+mn-cs"/>
        </a:defRPr>
      </a:lvl3pPr>
      <a:lvl4pPr marL="1024201" indent="-182893"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251" indent="-182893" algn="l" rtl="0" eaLnBrk="1" latinLnBrk="0" hangingPunct="1">
        <a:spcBef>
          <a:spcPts val="250"/>
        </a:spcBef>
        <a:buClr>
          <a:schemeClr val="accent3">
            <a:tint val="85000"/>
            <a:satMod val="275000"/>
          </a:schemeClr>
        </a:buClr>
        <a:buSzPct val="100000"/>
        <a:buFont typeface="Wingdings 2"/>
        <a:buChar char=""/>
        <a:defRPr kumimoji="0" sz="1801" kern="1200">
          <a:solidFill>
            <a:schemeClr val="tx1"/>
          </a:solidFill>
          <a:latin typeface="+mn-lt"/>
          <a:ea typeface="+mn-ea"/>
          <a:cs typeface="+mn-cs"/>
        </a:defRPr>
      </a:lvl5pPr>
      <a:lvl6pPr marL="1490578" indent="-182893"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906" indent="-182893"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377" indent="-182893"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993" indent="-182893"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33" algn="l" rtl="0" eaLnBrk="1" latinLnBrk="0" hangingPunct="1">
        <a:defRPr kumimoji="0" kern="1200">
          <a:solidFill>
            <a:schemeClr val="tx1"/>
          </a:solidFill>
          <a:latin typeface="+mn-lt"/>
          <a:ea typeface="+mn-ea"/>
          <a:cs typeface="+mn-cs"/>
        </a:defRPr>
      </a:lvl2pPr>
      <a:lvl3pPr marL="914465" algn="l" rtl="0" eaLnBrk="1" latinLnBrk="0" hangingPunct="1">
        <a:defRPr kumimoji="0" kern="1200">
          <a:solidFill>
            <a:schemeClr val="tx1"/>
          </a:solidFill>
          <a:latin typeface="+mn-lt"/>
          <a:ea typeface="+mn-ea"/>
          <a:cs typeface="+mn-cs"/>
        </a:defRPr>
      </a:lvl3pPr>
      <a:lvl4pPr marL="1371698" algn="l" rtl="0" eaLnBrk="1" latinLnBrk="0" hangingPunct="1">
        <a:defRPr kumimoji="0" kern="1200">
          <a:solidFill>
            <a:schemeClr val="tx1"/>
          </a:solidFill>
          <a:latin typeface="+mn-lt"/>
          <a:ea typeface="+mn-ea"/>
          <a:cs typeface="+mn-cs"/>
        </a:defRPr>
      </a:lvl4pPr>
      <a:lvl5pPr marL="1828930" algn="l" rtl="0" eaLnBrk="1" latinLnBrk="0" hangingPunct="1">
        <a:defRPr kumimoji="0" kern="1200">
          <a:solidFill>
            <a:schemeClr val="tx1"/>
          </a:solidFill>
          <a:latin typeface="+mn-lt"/>
          <a:ea typeface="+mn-ea"/>
          <a:cs typeface="+mn-cs"/>
        </a:defRPr>
      </a:lvl5pPr>
      <a:lvl6pPr marL="2286163" algn="l" rtl="0" eaLnBrk="1" latinLnBrk="0" hangingPunct="1">
        <a:defRPr kumimoji="0" kern="1200">
          <a:solidFill>
            <a:schemeClr val="tx1"/>
          </a:solidFill>
          <a:latin typeface="+mn-lt"/>
          <a:ea typeface="+mn-ea"/>
          <a:cs typeface="+mn-cs"/>
        </a:defRPr>
      </a:lvl6pPr>
      <a:lvl7pPr marL="2743395" algn="l" rtl="0" eaLnBrk="1" latinLnBrk="0" hangingPunct="1">
        <a:defRPr kumimoji="0" kern="1200">
          <a:solidFill>
            <a:schemeClr val="tx1"/>
          </a:solidFill>
          <a:latin typeface="+mn-lt"/>
          <a:ea typeface="+mn-ea"/>
          <a:cs typeface="+mn-cs"/>
        </a:defRPr>
      </a:lvl7pPr>
      <a:lvl8pPr marL="3200628" algn="l" rtl="0" eaLnBrk="1" latinLnBrk="0" hangingPunct="1">
        <a:defRPr kumimoji="0" kern="1200">
          <a:solidFill>
            <a:schemeClr val="tx1"/>
          </a:solidFill>
          <a:latin typeface="+mn-lt"/>
          <a:ea typeface="+mn-ea"/>
          <a:cs typeface="+mn-cs"/>
        </a:defRPr>
      </a:lvl8pPr>
      <a:lvl9pPr marL="365786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620" r="9263"/>
          <a:stretch/>
        </p:blipFill>
        <p:spPr>
          <a:xfrm>
            <a:off x="0" y="7716"/>
            <a:ext cx="9144000" cy="6850284"/>
          </a:xfrm>
          <a:prstGeom prst="rect">
            <a:avLst/>
          </a:prstGeom>
        </p:spPr>
      </p:pic>
      <p:sp>
        <p:nvSpPr>
          <p:cNvPr id="6" name="Rectangle 5"/>
          <p:cNvSpPr/>
          <p:nvPr/>
        </p:nvSpPr>
        <p:spPr>
          <a:xfrm>
            <a:off x="190500" y="304800"/>
            <a:ext cx="8763000" cy="1676400"/>
          </a:xfrm>
          <a:prstGeom prst="rect">
            <a:avLst/>
          </a:prstGeom>
          <a:solidFill>
            <a:srgbClr val="00B05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04800" y="533400"/>
            <a:ext cx="8648700" cy="1246495"/>
          </a:xfrm>
          <a:prstGeom prst="rect">
            <a:avLst/>
          </a:prstGeom>
          <a:noFill/>
        </p:spPr>
        <p:txBody>
          <a:bodyPr wrap="square" rtlCol="0">
            <a:spAutoFit/>
          </a:bodyPr>
          <a:lstStyle/>
          <a:p>
            <a:pPr algn="ctr"/>
            <a:r>
              <a:rPr lang="en-US" sz="2500" b="1" dirty="0" smtClean="0">
                <a:solidFill>
                  <a:schemeClr val="bg1"/>
                </a:solidFill>
              </a:rPr>
              <a:t>JAHANGIRNAGAR UNIVERSITY MEDICAL CENTER MANAGEMENT</a:t>
            </a:r>
          </a:p>
          <a:p>
            <a:pPr algn="ctr"/>
            <a:r>
              <a:rPr lang="en-US" sz="2500" b="1" dirty="0" smtClean="0">
                <a:solidFill>
                  <a:schemeClr val="bg1"/>
                </a:solidFill>
              </a:rPr>
              <a:t>SYSTEM </a:t>
            </a:r>
            <a:endParaRPr lang="en-US" sz="2500" b="1" dirty="0">
              <a:solidFill>
                <a:schemeClr val="bg1"/>
              </a:solidFill>
            </a:endParaRPr>
          </a:p>
        </p:txBody>
      </p:sp>
      <p:sp>
        <p:nvSpPr>
          <p:cNvPr id="12" name="Rectangle 11"/>
          <p:cNvSpPr/>
          <p:nvPr/>
        </p:nvSpPr>
        <p:spPr>
          <a:xfrm>
            <a:off x="2324100" y="4034742"/>
            <a:ext cx="4495800" cy="2590800"/>
          </a:xfrm>
          <a:prstGeom prst="rect">
            <a:avLst/>
          </a:prstGeom>
          <a:solidFill>
            <a:srgbClr val="00B05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TextBox 8"/>
          <p:cNvSpPr txBox="1"/>
          <p:nvPr/>
        </p:nvSpPr>
        <p:spPr>
          <a:xfrm>
            <a:off x="2476500" y="4237535"/>
            <a:ext cx="4191000" cy="2185214"/>
          </a:xfrm>
          <a:prstGeom prst="rect">
            <a:avLst/>
          </a:prstGeom>
          <a:noFill/>
        </p:spPr>
        <p:txBody>
          <a:bodyPr wrap="square" rtlCol="0">
            <a:spAutoFit/>
          </a:bodyPr>
          <a:lstStyle/>
          <a:p>
            <a:pPr algn="ctr"/>
            <a:r>
              <a:rPr lang="en-US" dirty="0" smtClean="0">
                <a:solidFill>
                  <a:schemeClr val="bg1"/>
                </a:solidFill>
              </a:rPr>
              <a:t>Prepared By</a:t>
            </a:r>
          </a:p>
          <a:p>
            <a:pPr algn="ctr"/>
            <a:endParaRPr lang="en-US" dirty="0" smtClean="0">
              <a:solidFill>
                <a:schemeClr val="bg1"/>
              </a:solidFill>
            </a:endParaRPr>
          </a:p>
          <a:p>
            <a:pPr algn="ctr"/>
            <a:r>
              <a:rPr lang="en-US" sz="2000" dirty="0" err="1" smtClean="0">
                <a:solidFill>
                  <a:schemeClr val="bg1"/>
                </a:solidFill>
              </a:rPr>
              <a:t>Subarna</a:t>
            </a:r>
            <a:r>
              <a:rPr lang="en-US" sz="2000" dirty="0" smtClean="0">
                <a:solidFill>
                  <a:schemeClr val="bg1"/>
                </a:solidFill>
              </a:rPr>
              <a:t> Saha-349</a:t>
            </a:r>
          </a:p>
          <a:p>
            <a:pPr algn="ctr"/>
            <a:r>
              <a:rPr lang="en-US" sz="2000" dirty="0" smtClean="0">
                <a:solidFill>
                  <a:schemeClr val="bg1"/>
                </a:solidFill>
              </a:rPr>
              <a:t>Fatima Binte Aziz-367</a:t>
            </a:r>
          </a:p>
          <a:p>
            <a:pPr algn="ctr"/>
            <a:r>
              <a:rPr lang="en-US" sz="2000" dirty="0" smtClean="0">
                <a:solidFill>
                  <a:schemeClr val="bg1"/>
                </a:solidFill>
              </a:rPr>
              <a:t>Md </a:t>
            </a:r>
            <a:r>
              <a:rPr lang="en-US" sz="2000" dirty="0" err="1" smtClean="0">
                <a:solidFill>
                  <a:schemeClr val="bg1"/>
                </a:solidFill>
              </a:rPr>
              <a:t>Soad</a:t>
            </a:r>
            <a:r>
              <a:rPr lang="en-US" sz="2000" dirty="0" smtClean="0">
                <a:solidFill>
                  <a:schemeClr val="bg1"/>
                </a:solidFill>
              </a:rPr>
              <a:t> Anam-385</a:t>
            </a:r>
          </a:p>
          <a:p>
            <a:pPr algn="ctr"/>
            <a:r>
              <a:rPr lang="en-US" sz="2000" dirty="0" smtClean="0">
                <a:solidFill>
                  <a:schemeClr val="bg1"/>
                </a:solidFill>
              </a:rPr>
              <a:t>Md Hasan Al Mamun-399</a:t>
            </a:r>
          </a:p>
          <a:p>
            <a:pPr algn="ctr"/>
            <a:r>
              <a:rPr lang="en-US" sz="2000" dirty="0" err="1" smtClean="0">
                <a:solidFill>
                  <a:schemeClr val="bg1"/>
                </a:solidFill>
              </a:rPr>
              <a:t>Shabrina</a:t>
            </a:r>
            <a:r>
              <a:rPr lang="en-US" sz="2000" dirty="0" smtClean="0">
                <a:solidFill>
                  <a:schemeClr val="bg1"/>
                </a:solidFill>
              </a:rPr>
              <a:t> </a:t>
            </a:r>
            <a:r>
              <a:rPr lang="en-US" sz="2000" dirty="0" err="1" smtClean="0">
                <a:solidFill>
                  <a:schemeClr val="bg1"/>
                </a:solidFill>
              </a:rPr>
              <a:t>Akter</a:t>
            </a:r>
            <a:r>
              <a:rPr lang="en-US" sz="2000" dirty="0">
                <a:solidFill>
                  <a:schemeClr val="bg1"/>
                </a:solidFill>
              </a:rPr>
              <a:t> </a:t>
            </a:r>
            <a:r>
              <a:rPr lang="en-US" sz="2000" dirty="0" smtClean="0">
                <a:solidFill>
                  <a:schemeClr val="bg1"/>
                </a:solidFill>
              </a:rPr>
              <a:t>Shahana-2147</a:t>
            </a:r>
            <a:endParaRPr lang="en-US" sz="2000" dirty="0">
              <a:solidFill>
                <a:schemeClr val="bg1"/>
              </a:solidFill>
            </a:endParaRPr>
          </a:p>
        </p:txBody>
      </p:sp>
    </p:spTree>
    <p:extLst>
      <p:ext uri="{BB962C8B-B14F-4D97-AF65-F5344CB8AC3E}">
        <p14:creationId xmlns:p14="http://schemas.microsoft.com/office/powerpoint/2010/main" val="860105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smtClean="0"/>
              <a:t>SEQUENCE DIAGRAM-1</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485" y="1126787"/>
            <a:ext cx="3611549" cy="5112083"/>
          </a:xfrm>
          <a:prstGeom prst="rect">
            <a:avLst/>
          </a:prstGeom>
        </p:spPr>
      </p:pic>
      <p:sp>
        <p:nvSpPr>
          <p:cNvPr id="22" name="Rectangle 21"/>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6260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597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smtClean="0"/>
              <a:t>SEQUENCE DIAGRAM-2</a:t>
            </a:r>
            <a:endParaRPr lang="en-US" dirty="0"/>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260" y="1161956"/>
            <a:ext cx="4775480" cy="4996275"/>
          </a:xfrm>
          <a:prstGeom prst="rect">
            <a:avLst/>
          </a:prstGeom>
        </p:spPr>
      </p:pic>
      <p:sp>
        <p:nvSpPr>
          <p:cNvPr id="22" name="Rectangle 21"/>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3316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95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smtClean="0"/>
              <a:t>STATE CHART DIAGRAM</a:t>
            </a:r>
            <a:endParaRPr lang="en-US" dirty="0"/>
          </a:p>
        </p:txBody>
      </p:sp>
      <p:sp>
        <p:nvSpPr>
          <p:cNvPr id="22" name="Rectangle 21"/>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6943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849312"/>
            <a:ext cx="8382000" cy="4365626"/>
          </a:xfrm>
          <a:prstGeom prst="rect">
            <a:avLst/>
          </a:prstGeom>
        </p:spPr>
      </p:pic>
    </p:spTree>
    <p:extLst>
      <p:ext uri="{BB962C8B-B14F-4D97-AF65-F5344CB8AC3E}">
        <p14:creationId xmlns:p14="http://schemas.microsoft.com/office/powerpoint/2010/main" val="2865157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smtClean="0"/>
              <a:t>DATABASE SCHEMA</a:t>
            </a:r>
            <a:endParaRPr lang="en-US" dirty="0"/>
          </a:p>
        </p:txBody>
      </p:sp>
      <p:sp>
        <p:nvSpPr>
          <p:cNvPr id="22" name="Rectangle 21"/>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50570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37035"/>
            <a:ext cx="8473440" cy="4743678"/>
          </a:xfrm>
          <a:prstGeom prst="rect">
            <a:avLst/>
          </a:prstGeom>
        </p:spPr>
      </p:pic>
    </p:spTree>
    <p:extLst>
      <p:ext uri="{BB962C8B-B14F-4D97-AF65-F5344CB8AC3E}">
        <p14:creationId xmlns:p14="http://schemas.microsoft.com/office/powerpoint/2010/main" val="594518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38187"/>
            <a:ext cx="8382000" cy="5381625"/>
          </a:xfrm>
          <a:prstGeom prst="rect">
            <a:avLst/>
          </a:prstGeom>
        </p:spPr>
      </p:pic>
      <p:sp>
        <p:nvSpPr>
          <p:cNvPr id="23" name="Rectangle 22"/>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14197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037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940" y="1219200"/>
            <a:ext cx="5212902" cy="4248150"/>
          </a:xfrm>
          <a:prstGeom prst="rect">
            <a:avLst/>
          </a:prstGeom>
        </p:spPr>
      </p:pic>
    </p:spTree>
    <p:extLst>
      <p:ext uri="{BB962C8B-B14F-4D97-AF65-F5344CB8AC3E}">
        <p14:creationId xmlns:p14="http://schemas.microsoft.com/office/powerpoint/2010/main" val="2084519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838201"/>
            <a:ext cx="8183880" cy="676656"/>
          </a:xfrm>
        </p:spPr>
        <p:txBody>
          <a:bodyPr>
            <a:normAutofit fontScale="90000"/>
          </a:bodyPr>
          <a:lstStyle/>
          <a:p>
            <a:r>
              <a:rPr lang="en-US" dirty="0" smtClean="0">
                <a:solidFill>
                  <a:srgbClr val="475E4D"/>
                </a:solidFill>
              </a:rPr>
              <a:t>JU MEDICAL CENTER MANAGEMENT SYSTEM</a:t>
            </a:r>
            <a:endParaRPr lang="en-US" dirty="0">
              <a:solidFill>
                <a:srgbClr val="475E4D"/>
              </a:solidFill>
            </a:endParaRPr>
          </a:p>
        </p:txBody>
      </p:sp>
      <p:sp>
        <p:nvSpPr>
          <p:cNvPr id="18" name="TextBox 17"/>
          <p:cNvSpPr txBox="1"/>
          <p:nvPr/>
        </p:nvSpPr>
        <p:spPr>
          <a:xfrm>
            <a:off x="685800" y="1676400"/>
            <a:ext cx="8077200" cy="4493538"/>
          </a:xfrm>
          <a:prstGeom prst="rect">
            <a:avLst/>
          </a:prstGeom>
          <a:noFill/>
        </p:spPr>
        <p:txBody>
          <a:bodyPr wrap="square" rtlCol="0">
            <a:spAutoFit/>
          </a:bodyPr>
          <a:lstStyle/>
          <a:p>
            <a:r>
              <a:rPr lang="en-US" sz="2200" dirty="0"/>
              <a:t>The "</a:t>
            </a:r>
            <a:r>
              <a:rPr lang="en-US" sz="2200" b="1" dirty="0"/>
              <a:t>Jahangirnagar University Medical Center Management System</a:t>
            </a:r>
            <a:r>
              <a:rPr lang="en-US" sz="2200" dirty="0"/>
              <a:t>" is a </a:t>
            </a:r>
            <a:r>
              <a:rPr lang="en-US" sz="2200" dirty="0" smtClean="0"/>
              <a:t>Transformative </a:t>
            </a:r>
            <a:r>
              <a:rPr lang="en-US" sz="2200" dirty="0"/>
              <a:t>D</a:t>
            </a:r>
            <a:r>
              <a:rPr lang="en-US" sz="2200" dirty="0" smtClean="0"/>
              <a:t>igital </a:t>
            </a:r>
            <a:r>
              <a:rPr lang="en-US" sz="2200" dirty="0"/>
              <a:t>S</a:t>
            </a:r>
            <a:r>
              <a:rPr lang="en-US" sz="2200" dirty="0" smtClean="0"/>
              <a:t>olution </a:t>
            </a:r>
            <a:r>
              <a:rPr lang="en-US" sz="2200" dirty="0"/>
              <a:t>aimed at modernizing the traditional healthcare practices at Jahangirnagar University. Currently, the medical center relies </a:t>
            </a:r>
            <a:r>
              <a:rPr lang="en-US" sz="2200" dirty="0" smtClean="0"/>
              <a:t>on: Manual Record-Keeping, </a:t>
            </a:r>
            <a:r>
              <a:rPr lang="en-US" sz="2200" dirty="0"/>
              <a:t>D</a:t>
            </a:r>
            <a:r>
              <a:rPr lang="en-US" sz="2200" dirty="0" smtClean="0"/>
              <a:t>ata </a:t>
            </a:r>
            <a:r>
              <a:rPr lang="en-US" sz="2200" dirty="0"/>
              <a:t>V</a:t>
            </a:r>
            <a:r>
              <a:rPr lang="en-US" sz="2200" dirty="0" smtClean="0"/>
              <a:t>ulnerability, and </a:t>
            </a:r>
            <a:r>
              <a:rPr lang="en-US" sz="2200" dirty="0"/>
              <a:t>L</a:t>
            </a:r>
            <a:r>
              <a:rPr lang="en-US" sz="2200" dirty="0" smtClean="0"/>
              <a:t>imited </a:t>
            </a:r>
            <a:r>
              <a:rPr lang="en-US" sz="2200" dirty="0"/>
              <a:t>S</a:t>
            </a:r>
            <a:r>
              <a:rPr lang="en-US" sz="2200" dirty="0" smtClean="0"/>
              <a:t>torage </a:t>
            </a:r>
            <a:r>
              <a:rPr lang="en-US" sz="2200" dirty="0"/>
              <a:t>C</a:t>
            </a:r>
            <a:r>
              <a:rPr lang="en-US" sz="2200" dirty="0" smtClean="0"/>
              <a:t>apacity</a:t>
            </a:r>
            <a:r>
              <a:rPr lang="en-US" sz="2200" dirty="0"/>
              <a:t>. </a:t>
            </a:r>
            <a:endParaRPr lang="en-US" sz="2200" dirty="0" smtClean="0"/>
          </a:p>
          <a:p>
            <a:endParaRPr lang="en-US" sz="2200" dirty="0" smtClean="0"/>
          </a:p>
          <a:p>
            <a:r>
              <a:rPr lang="en-US" sz="2200" dirty="0" smtClean="0"/>
              <a:t>Our </a:t>
            </a:r>
            <a:r>
              <a:rPr lang="en-US" sz="2200" dirty="0"/>
              <a:t>vision is to elevate healthcare standards, promote a healthier campus community, and optimize medical services. Through this digital transformation, we aim to improve the overall quality of healthcare services provided </a:t>
            </a:r>
            <a:r>
              <a:rPr lang="en-US" sz="2200" dirty="0" smtClean="0"/>
              <a:t>at Jahangirnagar University </a:t>
            </a:r>
            <a:r>
              <a:rPr lang="en-US" sz="2200" dirty="0"/>
              <a:t>M</a:t>
            </a:r>
            <a:r>
              <a:rPr lang="en-US" sz="2200" dirty="0" smtClean="0"/>
              <a:t>edical enter.</a:t>
            </a:r>
            <a:endParaRPr lang="en-US" sz="2200" dirty="0"/>
          </a:p>
        </p:txBody>
      </p:sp>
      <p:sp>
        <p:nvSpPr>
          <p:cNvPr id="3" name="Rectangle 2"/>
          <p:cNvSpPr/>
          <p:nvPr/>
        </p:nvSpPr>
        <p:spPr>
          <a:xfrm>
            <a:off x="506730" y="1"/>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095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561" y="533400"/>
            <a:ext cx="7315200" cy="533399"/>
          </a:xfrm>
        </p:spPr>
        <p:txBody>
          <a:bodyPr/>
          <a:lstStyle/>
          <a:p>
            <a:pPr algn="ctr"/>
            <a:r>
              <a:rPr lang="en-US" dirty="0" smtClean="0"/>
              <a:t> </a:t>
            </a:r>
            <a:r>
              <a:rPr lang="en-US" dirty="0"/>
              <a:t>the proposed </a:t>
            </a:r>
            <a:r>
              <a:rPr lang="en-US" dirty="0" smtClean="0"/>
              <a:t>system will provide</a:t>
            </a:r>
            <a:endParaRPr lang="en-US" dirty="0"/>
          </a:p>
        </p:txBody>
      </p:sp>
      <p:sp>
        <p:nvSpPr>
          <p:cNvPr id="5" name="Text Placeholder 2"/>
          <p:cNvSpPr txBox="1">
            <a:spLocks/>
          </p:cNvSpPr>
          <p:nvPr/>
        </p:nvSpPr>
        <p:spPr>
          <a:xfrm>
            <a:off x="598025" y="1371598"/>
            <a:ext cx="3833149" cy="4800600"/>
          </a:xfrm>
          <a:prstGeom prst="rect">
            <a:avLst/>
          </a:prstGeom>
        </p:spPr>
        <p:txBody>
          <a:bodyPr vert="horz" lIns="91440" tIns="91440">
            <a:noAutofit/>
          </a:bodyPr>
          <a:lstStyle>
            <a:lvl1pPr marL="0" marR="18288" indent="0" algn="l" rtl="0" eaLnBrk="1" fontAlgn="auto" latinLnBrk="0" hangingPunct="1">
              <a:spcBef>
                <a:spcPts val="0"/>
              </a:spcBef>
              <a:spcAft>
                <a:spcPts val="0"/>
              </a:spcAft>
              <a:buClr>
                <a:schemeClr val="accent1"/>
              </a:buClr>
              <a:buSzPct val="80000"/>
              <a:buFont typeface="Wingdings"/>
              <a:buNone/>
              <a:defRPr kumimoji="0" sz="20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None/>
              <a:defRPr kumimoji="0" sz="12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None/>
              <a:defRPr kumimoji="0" sz="10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None/>
              <a:defRPr kumimoji="0" sz="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None/>
              <a:defRPr kumimoji="0" sz="9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r>
              <a:rPr lang="en-US" sz="1900" b="1" dirty="0"/>
              <a:t>Patient </a:t>
            </a:r>
            <a:r>
              <a:rPr lang="en-US" sz="1900" b="1" dirty="0" smtClean="0"/>
              <a:t>Management</a:t>
            </a:r>
            <a:endParaRPr lang="en-US" sz="1900" dirty="0" smtClean="0"/>
          </a:p>
          <a:p>
            <a:pPr marL="342900" indent="-342900">
              <a:buFont typeface="Arial" panose="020B0604020202020204" pitchFamily="34" charset="0"/>
              <a:buChar char="•"/>
            </a:pPr>
            <a:r>
              <a:rPr lang="en-US" sz="1900" dirty="0" smtClean="0"/>
              <a:t>Streamline Patient Registration </a:t>
            </a:r>
            <a:endParaRPr lang="en-US" sz="1900" dirty="0"/>
          </a:p>
          <a:p>
            <a:pPr marL="342900" indent="-342900">
              <a:buFont typeface="Arial" panose="020B0604020202020204" pitchFamily="34" charset="0"/>
              <a:buChar char="•"/>
            </a:pPr>
            <a:r>
              <a:rPr lang="en-US" sz="1900" dirty="0" smtClean="0"/>
              <a:t> Appointment Scheduling</a:t>
            </a:r>
          </a:p>
          <a:p>
            <a:pPr marL="342900" indent="-342900">
              <a:buFont typeface="Arial" panose="020B0604020202020204" pitchFamily="34" charset="0"/>
              <a:buChar char="•"/>
            </a:pPr>
            <a:r>
              <a:rPr lang="en-US" sz="1900" dirty="0" smtClean="0"/>
              <a:t> Medical </a:t>
            </a:r>
            <a:r>
              <a:rPr lang="en-US" sz="1900" dirty="0"/>
              <a:t>H</a:t>
            </a:r>
            <a:r>
              <a:rPr lang="en-US" sz="1900" dirty="0" smtClean="0"/>
              <a:t>istory Access</a:t>
            </a:r>
          </a:p>
          <a:p>
            <a:pPr marL="342900" indent="-342900">
              <a:buFont typeface="Arial" panose="020B0604020202020204" pitchFamily="34" charset="0"/>
              <a:buChar char="•"/>
            </a:pPr>
            <a:endParaRPr lang="en-US" sz="1900" dirty="0" smtClean="0"/>
          </a:p>
          <a:p>
            <a:r>
              <a:rPr lang="en-US" sz="1900" b="1" dirty="0" smtClean="0"/>
              <a:t>Doctor Collaboration</a:t>
            </a:r>
            <a:endParaRPr lang="en-US" sz="1900" dirty="0" smtClean="0"/>
          </a:p>
          <a:p>
            <a:pPr marL="342900" indent="-342900">
              <a:buFont typeface="Arial" panose="020B0604020202020204" pitchFamily="34" charset="0"/>
              <a:buChar char="•"/>
            </a:pPr>
            <a:r>
              <a:rPr lang="en-US" sz="1900" dirty="0" smtClean="0"/>
              <a:t>Facilitate Doctors in </a:t>
            </a:r>
            <a:r>
              <a:rPr lang="en-US" sz="1900" dirty="0"/>
              <a:t>U</a:t>
            </a:r>
            <a:r>
              <a:rPr lang="en-US" sz="1900" dirty="0" smtClean="0"/>
              <a:t>pdating Records</a:t>
            </a:r>
          </a:p>
          <a:p>
            <a:pPr marL="342900" indent="-342900">
              <a:buFont typeface="Arial" panose="020B0604020202020204" pitchFamily="34" charset="0"/>
              <a:buChar char="•"/>
            </a:pPr>
            <a:r>
              <a:rPr lang="en-US" sz="1900" dirty="0"/>
              <a:t>P</a:t>
            </a:r>
            <a:r>
              <a:rPr lang="en-US" sz="1900" dirty="0" smtClean="0"/>
              <a:t>rescribing </a:t>
            </a:r>
            <a:r>
              <a:rPr lang="en-US" sz="1900" dirty="0"/>
              <a:t>M</a:t>
            </a:r>
            <a:r>
              <a:rPr lang="en-US" sz="1900" dirty="0" smtClean="0"/>
              <a:t>edications</a:t>
            </a:r>
          </a:p>
          <a:p>
            <a:pPr marL="342900" indent="-342900">
              <a:buFont typeface="Arial" panose="020B0604020202020204" pitchFamily="34" charset="0"/>
              <a:buChar char="•"/>
            </a:pPr>
            <a:r>
              <a:rPr lang="en-US" sz="1900" dirty="0"/>
              <a:t>O</a:t>
            </a:r>
            <a:r>
              <a:rPr lang="en-US" sz="1900" dirty="0" smtClean="0"/>
              <a:t>rdering </a:t>
            </a:r>
            <a:r>
              <a:rPr lang="en-US" sz="1900" dirty="0"/>
              <a:t>T</a:t>
            </a:r>
            <a:r>
              <a:rPr lang="en-US" sz="1900" dirty="0" smtClean="0"/>
              <a:t>ests.</a:t>
            </a:r>
          </a:p>
          <a:p>
            <a:pPr marL="342900" indent="-342900">
              <a:buFont typeface="Arial" panose="020B0604020202020204" pitchFamily="34" charset="0"/>
              <a:buChar char="•"/>
            </a:pPr>
            <a:endParaRPr lang="en-US" sz="1900" dirty="0" smtClean="0"/>
          </a:p>
          <a:p>
            <a:r>
              <a:rPr lang="en-US" sz="1900" b="1" dirty="0" smtClean="0"/>
              <a:t>Medical Services</a:t>
            </a:r>
            <a:endParaRPr lang="en-US" sz="1900" dirty="0"/>
          </a:p>
          <a:p>
            <a:pPr marL="342900" indent="-342900">
              <a:buFont typeface="Arial" panose="020B0604020202020204" pitchFamily="34" charset="0"/>
              <a:buChar char="•"/>
            </a:pPr>
            <a:r>
              <a:rPr lang="en-US" sz="1900" dirty="0" smtClean="0"/>
              <a:t>Offer Online Test Booking</a:t>
            </a:r>
          </a:p>
          <a:p>
            <a:pPr marL="342900" indent="-342900">
              <a:buFont typeface="Arial" panose="020B0604020202020204" pitchFamily="34" charset="0"/>
              <a:buChar char="•"/>
            </a:pPr>
            <a:r>
              <a:rPr lang="en-US" sz="1900" dirty="0"/>
              <a:t>M</a:t>
            </a:r>
            <a:r>
              <a:rPr lang="en-US" sz="1900" dirty="0" smtClean="0"/>
              <a:t>edicine Ordering</a:t>
            </a:r>
          </a:p>
          <a:p>
            <a:pPr marL="342900" indent="-342900">
              <a:buFont typeface="Arial" panose="020B0604020202020204" pitchFamily="34" charset="0"/>
              <a:buChar char="•"/>
            </a:pPr>
            <a:r>
              <a:rPr lang="en-US" sz="1900" dirty="0"/>
              <a:t>A</a:t>
            </a:r>
            <a:r>
              <a:rPr lang="en-US" sz="1900" dirty="0" smtClean="0"/>
              <a:t>mbulance Requests</a:t>
            </a:r>
            <a:r>
              <a:rPr lang="en-US" sz="1900" dirty="0"/>
              <a:t>.</a:t>
            </a:r>
          </a:p>
        </p:txBody>
      </p:sp>
      <p:sp>
        <p:nvSpPr>
          <p:cNvPr id="18" name="Text Placeholder 2"/>
          <p:cNvSpPr txBox="1">
            <a:spLocks/>
          </p:cNvSpPr>
          <p:nvPr/>
        </p:nvSpPr>
        <p:spPr>
          <a:xfrm>
            <a:off x="4724400" y="1386066"/>
            <a:ext cx="3691361" cy="4800600"/>
          </a:xfrm>
          <a:prstGeom prst="rect">
            <a:avLst/>
          </a:prstGeom>
        </p:spPr>
        <p:txBody>
          <a:bodyPr vert="horz" lIns="91440" tIns="91440">
            <a:noAutofit/>
          </a:bodyPr>
          <a:lstStyle>
            <a:lvl1pPr marL="0" marR="18288" indent="0" algn="l" rtl="0" eaLnBrk="1" fontAlgn="auto" latinLnBrk="0" hangingPunct="1">
              <a:spcBef>
                <a:spcPts val="0"/>
              </a:spcBef>
              <a:spcAft>
                <a:spcPts val="0"/>
              </a:spcAft>
              <a:buClr>
                <a:schemeClr val="accent1"/>
              </a:buClr>
              <a:buSzPct val="80000"/>
              <a:buFont typeface="Wingdings"/>
              <a:buNone/>
              <a:defRPr kumimoji="0" sz="20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None/>
              <a:defRPr kumimoji="0" sz="12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None/>
              <a:defRPr kumimoji="0" sz="10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None/>
              <a:defRPr kumimoji="0" sz="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None/>
              <a:defRPr kumimoji="0" sz="9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r>
              <a:rPr lang="en-US" sz="1800" b="1" dirty="0"/>
              <a:t>Data </a:t>
            </a:r>
            <a:r>
              <a:rPr lang="en-US" sz="1800" b="1" dirty="0" smtClean="0"/>
              <a:t>Security</a:t>
            </a:r>
          </a:p>
          <a:p>
            <a:pPr marL="342900" indent="-342900">
              <a:buFont typeface="Arial" panose="020B0604020202020204" pitchFamily="34" charset="0"/>
              <a:buChar char="•"/>
            </a:pPr>
            <a:r>
              <a:rPr lang="en-US" sz="1800" dirty="0"/>
              <a:t>Ensure </a:t>
            </a:r>
            <a:r>
              <a:rPr lang="en-US" sz="1800" dirty="0" smtClean="0"/>
              <a:t>Robust Data Protection </a:t>
            </a:r>
            <a:r>
              <a:rPr lang="en-US" sz="1800" dirty="0"/>
              <a:t>through A</a:t>
            </a:r>
            <a:r>
              <a:rPr lang="en-US" sz="1800" dirty="0" smtClean="0"/>
              <a:t>uthentication </a:t>
            </a:r>
            <a:r>
              <a:rPr lang="en-US" sz="1800" dirty="0"/>
              <a:t>and </a:t>
            </a:r>
            <a:r>
              <a:rPr lang="en-US" sz="1800" dirty="0" smtClean="0"/>
              <a:t>Encryption.</a:t>
            </a:r>
          </a:p>
          <a:p>
            <a:endParaRPr lang="en-US" sz="1800" b="1" dirty="0" smtClean="0"/>
          </a:p>
          <a:p>
            <a:r>
              <a:rPr lang="en-US" sz="1800" b="1" dirty="0" smtClean="0"/>
              <a:t>Notifications</a:t>
            </a:r>
          </a:p>
          <a:p>
            <a:pPr marL="342900" indent="-342900">
              <a:buFont typeface="Arial" panose="020B0604020202020204" pitchFamily="34" charset="0"/>
              <a:buChar char="•"/>
            </a:pPr>
            <a:r>
              <a:rPr lang="en-US" sz="1800" dirty="0"/>
              <a:t>Automate </a:t>
            </a:r>
            <a:r>
              <a:rPr lang="en-US" sz="1800" dirty="0" smtClean="0"/>
              <a:t>Reminders </a:t>
            </a:r>
            <a:r>
              <a:rPr lang="en-US" sz="1800" dirty="0"/>
              <a:t>for follow-up </a:t>
            </a:r>
            <a:r>
              <a:rPr lang="en-US" sz="1800" dirty="0" smtClean="0"/>
              <a:t>Appointments </a:t>
            </a:r>
            <a:r>
              <a:rPr lang="en-US" sz="1800" dirty="0"/>
              <a:t>and </a:t>
            </a:r>
            <a:r>
              <a:rPr lang="en-US" sz="1800" dirty="0" smtClean="0"/>
              <a:t>Test Results.</a:t>
            </a:r>
          </a:p>
          <a:p>
            <a:endParaRPr lang="en-US" sz="1800" dirty="0"/>
          </a:p>
          <a:p>
            <a:endParaRPr lang="en-US" sz="1800" b="1" dirty="0" smtClean="0"/>
          </a:p>
          <a:p>
            <a:r>
              <a:rPr lang="en-US" sz="1800" b="1" dirty="0" smtClean="0"/>
              <a:t>Efficiency</a:t>
            </a:r>
          </a:p>
          <a:p>
            <a:pPr marL="285750" indent="-285750">
              <a:buFont typeface="Arial" panose="020B0604020202020204" pitchFamily="34" charset="0"/>
              <a:buChar char="•"/>
            </a:pPr>
            <a:r>
              <a:rPr lang="en-US" sz="1800" dirty="0" smtClean="0"/>
              <a:t>Optimize </a:t>
            </a:r>
            <a:r>
              <a:rPr lang="en-US" sz="1800" dirty="0"/>
              <a:t>operations by digitizing bed booking and appointment management.</a:t>
            </a:r>
          </a:p>
          <a:p>
            <a:pPr marL="342900" indent="-342900">
              <a:buFont typeface="Arial" panose="020B0604020202020204" pitchFamily="34" charset="0"/>
              <a:buChar char="•"/>
            </a:pPr>
            <a:endParaRPr lang="en-US" sz="1900" dirty="0" smtClean="0"/>
          </a:p>
        </p:txBody>
      </p:sp>
      <p:sp>
        <p:nvSpPr>
          <p:cNvPr id="19" name="Rectangle 18"/>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14300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511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CASE DIAGRAM</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055227"/>
            <a:ext cx="8352151" cy="5210083"/>
          </a:xfrm>
          <a:prstGeom prst="rect">
            <a:avLst/>
          </a:prstGeom>
        </p:spPr>
      </p:pic>
      <p:sp>
        <p:nvSpPr>
          <p:cNvPr id="20" name="Rectangle 19"/>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77927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776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smtClean="0"/>
              <a:t>USER STORY-1</a:t>
            </a:r>
            <a:endParaRPr lang="en-US" dirty="0"/>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775487" y="990600"/>
            <a:ext cx="7682713" cy="5078313"/>
          </a:xfrm>
          <a:prstGeom prst="rect">
            <a:avLst/>
          </a:prstGeom>
          <a:noFill/>
        </p:spPr>
        <p:txBody>
          <a:bodyPr wrap="square" rtlCol="0">
            <a:spAutoFit/>
          </a:bodyPr>
          <a:lstStyle/>
          <a:p>
            <a:r>
              <a:rPr lang="en-US" sz="1200" dirty="0"/>
              <a:t>As a User, I want to create account in the system.</a:t>
            </a:r>
          </a:p>
          <a:p>
            <a:r>
              <a:rPr lang="en-US" sz="1200" dirty="0"/>
              <a:t/>
            </a:r>
            <a:br>
              <a:rPr lang="en-US" sz="1200" dirty="0"/>
            </a:br>
            <a:r>
              <a:rPr lang="en-US" sz="1200" b="1" dirty="0"/>
              <a:t>Confirmation</a:t>
            </a:r>
            <a:r>
              <a:rPr lang="en-US" sz="1200" dirty="0"/>
              <a:t>:</a:t>
            </a:r>
            <a:endParaRPr lang="en-US" sz="1200">
              <a:ea typeface="Verdana"/>
            </a:endParaRPr>
          </a:p>
          <a:p>
            <a:r>
              <a:rPr lang="en-US" sz="1200" dirty="0"/>
              <a:t/>
            </a:r>
            <a:br>
              <a:rPr lang="en-US" sz="1200" dirty="0"/>
            </a:br>
            <a:r>
              <a:rPr lang="en-US" sz="1200"/>
              <a:t>• If  any </a:t>
            </a:r>
            <a:r>
              <a:rPr lang="en-US" sz="1200" dirty="0"/>
              <a:t>of the required information is missing after submitting the account creation form, system will show the message "Please enter the required information first.“</a:t>
            </a:r>
            <a:endParaRPr lang="en-US" sz="1200">
              <a:ea typeface="Verdana"/>
            </a:endParaRPr>
          </a:p>
          <a:p>
            <a:r>
              <a:rPr lang="en-US" sz="1200" dirty="0"/>
              <a:t/>
            </a:r>
            <a:br>
              <a:rPr lang="en-US" sz="1200" dirty="0"/>
            </a:br>
            <a:r>
              <a:rPr lang="en-US" sz="1200" dirty="0"/>
              <a:t>• If email given by the user is already registered, system will show a message-"Already an user?" and provide an option for reset password and log-in</a:t>
            </a:r>
            <a:endParaRPr lang="en-US" sz="1200">
              <a:ea typeface="Verdana"/>
            </a:endParaRPr>
          </a:p>
          <a:p>
            <a:r>
              <a:rPr lang="en-US" sz="1200" dirty="0"/>
              <a:t/>
            </a:r>
            <a:br>
              <a:rPr lang="en-US" sz="1200" dirty="0"/>
            </a:br>
            <a:r>
              <a:rPr lang="en-US" sz="1200" dirty="0"/>
              <a:t>• If email is invalid, system will show a message "Invalid user" and system will ask the user to enter email again.</a:t>
            </a:r>
            <a:endParaRPr lang="en-US" sz="1200">
              <a:ea typeface="Verdana"/>
            </a:endParaRPr>
          </a:p>
          <a:p>
            <a:r>
              <a:rPr lang="en-US" sz="1200" dirty="0"/>
              <a:t/>
            </a:r>
            <a:br>
              <a:rPr lang="en-US" sz="1200" dirty="0"/>
            </a:br>
            <a:r>
              <a:rPr lang="en-US" sz="1200" dirty="0"/>
              <a:t>• If username is already used show a message-"Username taken already" and system will ask user to re-enter username with some close suggestions staying in same page.</a:t>
            </a:r>
            <a:endParaRPr lang="en-US" sz="1200">
              <a:ea typeface="Verdana"/>
            </a:endParaRPr>
          </a:p>
          <a:p>
            <a:r>
              <a:rPr lang="en-US" sz="1200" dirty="0"/>
              <a:t/>
            </a:r>
            <a:br>
              <a:rPr lang="en-US" sz="1200" dirty="0"/>
            </a:br>
            <a:r>
              <a:rPr lang="en-US" sz="1200" dirty="0"/>
              <a:t>• If password is not strong enough, system will suggest how to make it stronger staying in the same page.</a:t>
            </a:r>
            <a:endParaRPr lang="en-US" sz="1200">
              <a:ea typeface="Verdana"/>
            </a:endParaRPr>
          </a:p>
          <a:p>
            <a:r>
              <a:rPr lang="en-US" sz="1200" dirty="0"/>
              <a:t/>
            </a:r>
            <a:br>
              <a:rPr lang="en-US" sz="1200" dirty="0"/>
            </a:br>
            <a:r>
              <a:rPr lang="en-US" sz="1200" dirty="0"/>
              <a:t>• If password entered to confirm doesn’t match with the previous one, system will show a message- "Password doesn’t match and ask to re-enter again.</a:t>
            </a:r>
            <a:endParaRPr lang="en-US" sz="1200">
              <a:ea typeface="Verdana"/>
            </a:endParaRPr>
          </a:p>
          <a:p>
            <a:r>
              <a:rPr lang="en-US" sz="1200" dirty="0"/>
              <a:t/>
            </a:r>
            <a:br>
              <a:rPr lang="en-US" sz="1200" dirty="0"/>
            </a:br>
            <a:r>
              <a:rPr lang="en-US" sz="1200" dirty="0"/>
              <a:t>• If user correctly fills out the required information and submits the form, the user's account will be successfully created. Subsequently, the system will prompt the user to verify their email by sending a verification link to their email address. Upon email verification, the system will confirm the account creation via email and provide the option to log into the system.</a:t>
            </a:r>
            <a:br>
              <a:rPr lang="en-US" sz="1200" dirty="0"/>
            </a:br>
            <a:endParaRPr lang="en-US" sz="1200" dirty="0"/>
          </a:p>
        </p:txBody>
      </p:sp>
      <p:sp>
        <p:nvSpPr>
          <p:cNvPr id="22" name="Rectangle 21"/>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1554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8859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smtClean="0"/>
              <a:t>USER STORY-2</a:t>
            </a:r>
            <a:endParaRPr lang="en-US" dirty="0"/>
          </a:p>
        </p:txBody>
      </p:sp>
      <p:sp>
        <p:nvSpPr>
          <p:cNvPr id="2" name="TextBox 1"/>
          <p:cNvSpPr txBox="1"/>
          <p:nvPr/>
        </p:nvSpPr>
        <p:spPr>
          <a:xfrm>
            <a:off x="838200" y="1371600"/>
            <a:ext cx="7772400" cy="3785652"/>
          </a:xfrm>
          <a:prstGeom prst="rect">
            <a:avLst/>
          </a:prstGeom>
          <a:noFill/>
        </p:spPr>
        <p:txBody>
          <a:bodyPr wrap="square" rtlCol="0">
            <a:spAutoFit/>
          </a:bodyPr>
          <a:lstStyle/>
          <a:p>
            <a:r>
              <a:rPr lang="en-US" sz="1200" dirty="0"/>
              <a:t>As a Patient I want to make appointment for undergoing medical tests</a:t>
            </a:r>
            <a:r>
              <a:rPr lang="en-US" sz="1200" dirty="0" smtClean="0"/>
              <a:t>.</a:t>
            </a:r>
          </a:p>
          <a:p>
            <a:r>
              <a:rPr lang="en-US" sz="1200" dirty="0"/>
              <a:t/>
            </a:r>
            <a:br>
              <a:rPr lang="en-US" sz="1200" dirty="0"/>
            </a:br>
            <a:r>
              <a:rPr lang="en-US" sz="1200" b="1" dirty="0"/>
              <a:t>Confirmation</a:t>
            </a:r>
            <a:r>
              <a:rPr lang="en-US" sz="1200" dirty="0" smtClean="0"/>
              <a:t>:</a:t>
            </a:r>
          </a:p>
          <a:p>
            <a:r>
              <a:rPr lang="en-US" sz="1200" dirty="0"/>
              <a:t/>
            </a:r>
            <a:br>
              <a:rPr lang="en-US" sz="1200" dirty="0"/>
            </a:br>
            <a:r>
              <a:rPr lang="en-US" sz="1200" dirty="0"/>
              <a:t>• If Patient selects the "Place appointment" button from the list of medical tests, system </a:t>
            </a:r>
            <a:r>
              <a:rPr lang="en-US" sz="1200" dirty="0" smtClean="0"/>
              <a:t>will show extended information </a:t>
            </a:r>
            <a:r>
              <a:rPr lang="en-US" sz="1200" dirty="0"/>
              <a:t>about the test</a:t>
            </a:r>
            <a:r>
              <a:rPr lang="en-US" sz="1200" dirty="0" smtClean="0"/>
              <a:t>.</a:t>
            </a:r>
          </a:p>
          <a:p>
            <a:r>
              <a:rPr lang="en-US" sz="1200" dirty="0"/>
              <a:t/>
            </a:r>
            <a:br>
              <a:rPr lang="en-US" sz="1200" dirty="0"/>
            </a:br>
            <a:r>
              <a:rPr lang="en-US" sz="1200" dirty="0"/>
              <a:t>• If the Patient is not okay with the immediate next available time, system will give the option </a:t>
            </a:r>
            <a:r>
              <a:rPr lang="en-US" sz="1200" dirty="0" smtClean="0"/>
              <a:t>to select</a:t>
            </a:r>
            <a:r>
              <a:rPr lang="en-US" sz="1200" dirty="0"/>
              <a:t> </a:t>
            </a:r>
            <a:r>
              <a:rPr lang="en-US" sz="1200" dirty="0" smtClean="0"/>
              <a:t>any </a:t>
            </a:r>
            <a:r>
              <a:rPr lang="en-US" sz="1200" dirty="0"/>
              <a:t>of the available date and time in future</a:t>
            </a:r>
            <a:r>
              <a:rPr lang="en-US" sz="1200" dirty="0" smtClean="0"/>
              <a:t>.</a:t>
            </a:r>
          </a:p>
          <a:p>
            <a:r>
              <a:rPr lang="en-US" sz="1200" dirty="0"/>
              <a:t/>
            </a:r>
            <a:br>
              <a:rPr lang="en-US" sz="1200" dirty="0"/>
            </a:br>
            <a:r>
              <a:rPr lang="en-US" sz="1200" dirty="0"/>
              <a:t>• If Patient selects the suitable appointment time, he clicks the "Confirm" button to confirm the appointment</a:t>
            </a:r>
            <a:r>
              <a:rPr lang="en-US" sz="1200" dirty="0" smtClean="0"/>
              <a:t>.</a:t>
            </a:r>
          </a:p>
          <a:p>
            <a:r>
              <a:rPr lang="en-US" sz="1200" dirty="0"/>
              <a:t/>
            </a:r>
            <a:br>
              <a:rPr lang="en-US" sz="1200" dirty="0"/>
            </a:br>
            <a:r>
              <a:rPr lang="en-US" sz="1200" dirty="0"/>
              <a:t>• If the appointment is confirmed, system sends the Patient a confirmation mail with the details of </a:t>
            </a:r>
            <a:r>
              <a:rPr lang="en-US" sz="1200" dirty="0" smtClean="0"/>
              <a:t>the appointment </a:t>
            </a:r>
            <a:r>
              <a:rPr lang="en-US" sz="1200" dirty="0"/>
              <a:t>such as name of the medical test, prerequisites of the test and date and time of </a:t>
            </a:r>
            <a:r>
              <a:rPr lang="en-US" sz="1200" dirty="0" smtClean="0"/>
              <a:t>appointment etc.</a:t>
            </a:r>
          </a:p>
          <a:p>
            <a:r>
              <a:rPr lang="en-US" sz="1200" dirty="0"/>
              <a:t/>
            </a:r>
            <a:br>
              <a:rPr lang="en-US" sz="1200" dirty="0"/>
            </a:br>
            <a:r>
              <a:rPr lang="en-US" sz="1200" dirty="0"/>
              <a:t>• If the appointment is confirmed, the Lab-technician is also notified with an email about the </a:t>
            </a:r>
            <a:r>
              <a:rPr lang="en-US" sz="1200" dirty="0" smtClean="0"/>
              <a:t>appointment to </a:t>
            </a:r>
            <a:r>
              <a:rPr lang="en-US" sz="1200" dirty="0"/>
              <a:t>whom the user has made an appointment. </a:t>
            </a:r>
            <a:br>
              <a:rPr lang="en-US" sz="1200" dirty="0"/>
            </a:br>
            <a:endParaRPr lang="en-US" sz="1200" dirty="0"/>
          </a:p>
        </p:txBody>
      </p:sp>
      <p:sp>
        <p:nvSpPr>
          <p:cNvPr id="22" name="Rectangle 21"/>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5181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027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smtClean="0"/>
              <a:t>EXTENDED USE CASE-1</a:t>
            </a:r>
            <a:endParaRPr lang="en-US" dirty="0"/>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310816" y="1473868"/>
            <a:ext cx="8458200" cy="4375489"/>
          </a:xfrm>
          <a:prstGeom prst="rect">
            <a:avLst/>
          </a:prstGeom>
        </p:spPr>
      </p:pic>
      <p:sp>
        <p:nvSpPr>
          <p:cNvPr id="22" name="Rectangle 21"/>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8808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3342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smtClean="0"/>
              <a:t>EXTENDED USE CASE-2</a:t>
            </a:r>
            <a:endParaRPr lang="en-US" dirty="0"/>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32435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062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72" y="1524000"/>
            <a:ext cx="8356028" cy="4133849"/>
          </a:xfrm>
          <a:prstGeom prst="rect">
            <a:avLst/>
          </a:prstGeom>
        </p:spPr>
      </p:pic>
    </p:spTree>
    <p:extLst>
      <p:ext uri="{BB962C8B-B14F-4D97-AF65-F5344CB8AC3E}">
        <p14:creationId xmlns:p14="http://schemas.microsoft.com/office/powerpoint/2010/main" val="111805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smtClean="0"/>
              <a:t>CLASS DIAGRAM</a:t>
            </a:r>
            <a:endParaRPr lang="en-US" dirty="0"/>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l="492"/>
          <a:stretch/>
        </p:blipFill>
        <p:spPr>
          <a:xfrm>
            <a:off x="381000" y="1524000"/>
            <a:ext cx="8362031" cy="4154233"/>
          </a:xfrm>
          <a:prstGeom prst="rect">
            <a:avLst/>
          </a:prstGeom>
        </p:spPr>
      </p:pic>
      <p:sp>
        <p:nvSpPr>
          <p:cNvPr id="22" name="Rectangle 21"/>
          <p:cNvSpPr/>
          <p:nvPr/>
        </p:nvSpPr>
        <p:spPr>
          <a:xfrm>
            <a:off x="5067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430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792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1554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5181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8808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32435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0620" y="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9689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3316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6943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50570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41970" y="152400"/>
            <a:ext cx="4838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239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4">
      <a:dk1>
        <a:srgbClr val="2F2B20"/>
      </a:dk1>
      <a:lt1>
        <a:srgbClr val="FFFFFF"/>
      </a:lt1>
      <a:dk2>
        <a:srgbClr val="675E47"/>
      </a:dk2>
      <a:lt2>
        <a:srgbClr val="DFDCB7"/>
      </a:lt2>
      <a:accent1>
        <a:srgbClr val="848057"/>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6683</TotalTime>
  <Words>952</Words>
  <Application>Microsoft Office PowerPoint</Application>
  <PresentationFormat>On-screen Show (4:3)</PresentationFormat>
  <Paragraphs>114</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Verdana</vt:lpstr>
      <vt:lpstr>Wingdings</vt:lpstr>
      <vt:lpstr>Wingdings 2</vt:lpstr>
      <vt:lpstr>Aspect</vt:lpstr>
      <vt:lpstr>PowerPoint Presentation</vt:lpstr>
      <vt:lpstr>JU MEDICAL CENTER MANAGEMENT SYSTEM</vt:lpstr>
      <vt:lpstr> the proposed system will provide</vt:lpstr>
      <vt:lpstr>USE CASE DIAGRAM</vt:lpstr>
      <vt:lpstr>USER STORY-1</vt:lpstr>
      <vt:lpstr>USER STORY-2</vt:lpstr>
      <vt:lpstr>EXTENDED USE CASE-1</vt:lpstr>
      <vt:lpstr>EXTENDED USE CASE-2</vt:lpstr>
      <vt:lpstr>CLASS DIAGRAM</vt:lpstr>
      <vt:lpstr>SEQUENCE DIAGRAM-1</vt:lpstr>
      <vt:lpstr>SEQUENCE DIAGRAM-2</vt:lpstr>
      <vt:lpstr>STATE CHART DIAGRAM</vt:lpstr>
      <vt:lpstr>DATABASE SCHEMA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Dutton, Jessica</dc:creator>
  <cp:lastModifiedBy>Hasan Al Mamun</cp:lastModifiedBy>
  <cp:revision>115</cp:revision>
  <dcterms:created xsi:type="dcterms:W3CDTF">2013-11-29T20:54:49Z</dcterms:created>
  <dcterms:modified xsi:type="dcterms:W3CDTF">2023-08-30T19:04:11Z</dcterms:modified>
</cp:coreProperties>
</file>