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65" r:id="rId3"/>
    <p:sldId id="266" r:id="rId5"/>
    <p:sldId id="259" r:id="rId6"/>
    <p:sldId id="260" r:id="rId7"/>
    <p:sldId id="279" r:id="rId8"/>
    <p:sldId id="288" r:id="rId9"/>
    <p:sldId id="280" r:id="rId10"/>
    <p:sldId id="281" r:id="rId11"/>
    <p:sldId id="284" r:id="rId12"/>
    <p:sldId id="283" r:id="rId13"/>
    <p:sldId id="282" r:id="rId14"/>
    <p:sldId id="285" r:id="rId15"/>
    <p:sldId id="286" r:id="rId16"/>
    <p:sldId id="261" r:id="rId17"/>
    <p:sldId id="28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6322"/>
    <a:srgbClr val="475E4D"/>
    <a:srgbClr val="E6E6E6"/>
    <a:srgbClr val="5B8A67"/>
    <a:srgbClr val="437851"/>
    <a:srgbClr val="169A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74" autoAdjust="0"/>
  </p:normalViewPr>
  <p:slideViewPr>
    <p:cSldViewPr showGuides="1">
      <p:cViewPr varScale="1">
        <p:scale>
          <a:sx n="116" d="100"/>
          <a:sy n="116" d="100"/>
        </p:scale>
        <p:origin x="1668" y="96"/>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347454-E3CE-4F24-8492-E12B5C6EE79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6B6D19-9FF2-49D5-8935-276D0F92C8E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FDA7A-46D1-4E57-8FBC-ECE2E2DA79E6}"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B837E-4B46-4EE3-8AE8-C5609BA6198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Assalamualaikum, Good afternoon everyone. I am Hasan Al Mamun. I would like to extend a warm welcome to all of you today. Today I have the pleasure of introducing you to an exciting project: Jahangirnagar University Medical Center Management System. The reason we chose this project is that as students of Jahangirnagar University, whenever we face health issues we have to visit JU Medical Center. But unfortunately, the medical center does not have proper management facilities. Which is why the students fail to get standard treatment. </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Before we dive into the details let’s start with a brief overview.</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move forward, </a:t>
            </a:r>
            <a:r>
              <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is the sequence diagram of logging into the system.</a:t>
            </a:r>
            <a:endPar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b="0" i="0" dirty="0">
              <a:solidFill>
                <a:srgbClr val="D1D5DB"/>
              </a:solidFill>
              <a:effectLst/>
              <a:latin typeface="Söhne"/>
            </a:endParaRPr>
          </a:p>
          <a:p>
            <a:pPr algn="l"/>
            <a:r>
              <a:rPr lang="en-US" b="0" i="0" dirty="0">
                <a:solidFill>
                  <a:srgbClr val="D1D5DB"/>
                </a:solidFill>
                <a:effectLst/>
                <a:latin typeface="Söhne"/>
              </a:rPr>
              <a:t>A sequence diagram is a type of diagram used in software engineering and system design to visually represent the interactions and communication sequences between various objects, components, or actors within a system or a process. It belongs to the Unified Modeling Language (UML) and is particularly useful for depicting the dynamic behavior of a system over time.</a:t>
            </a:r>
            <a:endParaRPr lang="en-US" b="0" i="0" dirty="0">
              <a:solidFill>
                <a:srgbClr val="D1D5DB"/>
              </a:solidFill>
              <a:effectLst/>
              <a:latin typeface="Söhne"/>
            </a:endParaRPr>
          </a:p>
          <a:p>
            <a:pPr algn="l"/>
            <a:r>
              <a:rPr lang="en-US" b="0" i="0" dirty="0">
                <a:solidFill>
                  <a:srgbClr val="D1D5DB"/>
                </a:solidFill>
                <a:effectLst/>
                <a:latin typeface="Söhne"/>
              </a:rPr>
              <a:t>In a sequence diagram, different entities are depicted as vertical lifelines, and the interactions between these entities are represented using arrows to show the sequence and flow of messages or method calls exchanged between them. The horizontal axis typically represents time, progressing from the top to the bottom.</a:t>
            </a:r>
            <a:endParaRPr lang="en-US" b="0" i="0" dirty="0">
              <a:solidFill>
                <a:srgbClr val="D1D5DB"/>
              </a:solidFill>
              <a:effectLst/>
              <a:latin typeface="Söhne"/>
            </a:endParaRPr>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move forward, </a:t>
            </a:r>
            <a:r>
              <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is the sequence diagram of logging into the system.</a:t>
            </a:r>
            <a:endParaRPr lang="en-US" sz="1800" b="0" i="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b="0" i="0" dirty="0">
              <a:solidFill>
                <a:srgbClr val="D1D5DB"/>
              </a:solidFill>
              <a:effectLst/>
              <a:latin typeface="Söhne"/>
            </a:endParaRPr>
          </a:p>
          <a:p>
            <a:pPr algn="l"/>
            <a:r>
              <a:rPr lang="en-US" b="0" i="0" dirty="0">
                <a:solidFill>
                  <a:srgbClr val="D1D5DB"/>
                </a:solidFill>
                <a:effectLst/>
                <a:latin typeface="Söhne"/>
              </a:rPr>
              <a:t>A sequence diagram is a type of diagram used in software engineering and system design to visually represent the interactions and communication sequences between various objects, components, or actors within a system or a process. It belongs to the Unified Modeling Language (UML) and is particularly useful for depicting the dynamic behavior of a system over time.</a:t>
            </a:r>
            <a:endParaRPr lang="en-US" b="0" i="0" dirty="0">
              <a:solidFill>
                <a:srgbClr val="D1D5DB"/>
              </a:solidFill>
              <a:effectLst/>
              <a:latin typeface="Söhne"/>
            </a:endParaRPr>
          </a:p>
          <a:p>
            <a:pPr algn="l"/>
            <a:r>
              <a:rPr lang="en-US" b="0" i="0" dirty="0">
                <a:solidFill>
                  <a:srgbClr val="D1D5DB"/>
                </a:solidFill>
                <a:effectLst/>
                <a:latin typeface="Söhne"/>
              </a:rPr>
              <a:t>In a sequence diagram, different entities are depicted as vertical lifelines, and the interactions between these entities are represented using arrows to show the sequence and flow of messages or method calls exchanged between them. The horizontal axis typically represents time, progressing from the top to the bottom.</a:t>
            </a:r>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8F7B837E-4B46-4EE3-8AE8-C5609BA6198A}"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Hello everyone, Assalamualaikum. I'm </a:t>
            </a:r>
            <a:r>
              <a:rPr lang="en-US" sz="1200" b="0" i="0" kern="1200" dirty="0" err="1">
                <a:solidFill>
                  <a:schemeClr val="tx1"/>
                </a:solidFill>
                <a:effectLst/>
                <a:latin typeface="+mn-lt"/>
                <a:ea typeface="+mn-ea"/>
                <a:cs typeface="+mn-cs"/>
              </a:rPr>
              <a:t>Shabrina</a:t>
            </a:r>
            <a:r>
              <a:rPr lang="en-US" sz="1200" b="0" i="0" kern="1200" dirty="0">
                <a:solidFill>
                  <a:schemeClr val="tx1"/>
                </a:solidFill>
                <a:effectLst/>
                <a:latin typeface="+mn-lt"/>
                <a:ea typeface="+mn-ea"/>
                <a:cs typeface="+mn-cs"/>
              </a:rPr>
              <a:t>, and I'll be presenting the State Chart Diagram of our </a:t>
            </a:r>
            <a:r>
              <a:rPr lang="en-US" sz="1200" b="0" i="0" kern="1200" dirty="0" err="1">
                <a:solidFill>
                  <a:schemeClr val="tx1"/>
                </a:solidFill>
                <a:effectLst/>
                <a:latin typeface="+mn-lt"/>
                <a:ea typeface="+mn-ea"/>
                <a:cs typeface="+mn-cs"/>
              </a:rPr>
              <a:t>system.State</a:t>
            </a:r>
            <a:r>
              <a:rPr lang="en-US" sz="1200" b="0" i="0" kern="1200" dirty="0">
                <a:solidFill>
                  <a:schemeClr val="tx1"/>
                </a:solidFill>
                <a:effectLst/>
                <a:latin typeface="+mn-lt"/>
                <a:ea typeface="+mn-ea"/>
                <a:cs typeface="+mn-cs"/>
              </a:rPr>
              <a:t> Chart Diagram is a graphical representation used to model the dynamic </a:t>
            </a:r>
            <a:r>
              <a:rPr lang="en-US" sz="1200" b="0" i="0" kern="1200" dirty="0" err="1">
                <a:solidFill>
                  <a:schemeClr val="tx1"/>
                </a:solidFill>
                <a:effectLst/>
                <a:latin typeface="+mn-lt"/>
                <a:ea typeface="+mn-ea"/>
                <a:cs typeface="+mn-cs"/>
              </a:rPr>
              <a:t>behaviour</a:t>
            </a:r>
            <a:r>
              <a:rPr lang="en-US" sz="1200" b="0" i="0" kern="1200" dirty="0">
                <a:solidFill>
                  <a:schemeClr val="tx1"/>
                </a:solidFill>
                <a:effectLst/>
                <a:latin typeface="+mn-lt"/>
                <a:ea typeface="+mn-ea"/>
                <a:cs typeface="+mn-cs"/>
              </a:rPr>
              <a:t> of  a system. So, let's dive into the State Chart Diagram of a patient, to illustrate the different states and transitions that a patient can go through during their interaction with the medical </a:t>
            </a:r>
            <a:r>
              <a:rPr lang="en-US" sz="1200" b="0" i="0" kern="1200" dirty="0" err="1">
                <a:solidFill>
                  <a:schemeClr val="tx1"/>
                </a:solidFill>
                <a:effectLst/>
                <a:latin typeface="+mn-lt"/>
                <a:ea typeface="+mn-ea"/>
                <a:cs typeface="+mn-cs"/>
              </a:rPr>
              <a:t>center.So</a:t>
            </a:r>
            <a:r>
              <a:rPr lang="en-US" sz="1200" b="0" i="0" kern="1200" dirty="0">
                <a:solidFill>
                  <a:schemeClr val="tx1"/>
                </a:solidFill>
                <a:effectLst/>
                <a:latin typeface="+mn-lt"/>
                <a:ea typeface="+mn-ea"/>
                <a:cs typeface="+mn-cs"/>
              </a:rPr>
              <a:t> first of all, a patient creates an account then login to the system using valid credentials.</a:t>
            </a:r>
            <a:br>
              <a:rPr lang="en-US" dirty="0"/>
            </a:br>
            <a:r>
              <a:rPr lang="en-US" sz="1200" b="0" i="0" kern="1200" dirty="0">
                <a:solidFill>
                  <a:schemeClr val="tx1"/>
                </a:solidFill>
                <a:effectLst/>
                <a:latin typeface="+mn-lt"/>
                <a:ea typeface="+mn-ea"/>
                <a:cs typeface="+mn-cs"/>
              </a:rPr>
              <a:t>Then the user redirected to his dashboard. This introduces the user with the features of the </a:t>
            </a:r>
            <a:r>
              <a:rPr lang="en-US" sz="1200" b="0" i="0" kern="1200" dirty="0" err="1">
                <a:solidFill>
                  <a:schemeClr val="tx1"/>
                </a:solidFill>
                <a:effectLst/>
                <a:latin typeface="+mn-lt"/>
                <a:ea typeface="+mn-ea"/>
                <a:cs typeface="+mn-cs"/>
              </a:rPr>
              <a:t>system.Such</a:t>
            </a:r>
            <a:r>
              <a:rPr lang="en-US" sz="1200" b="0" i="0" kern="1200" dirty="0">
                <a:solidFill>
                  <a:schemeClr val="tx1"/>
                </a:solidFill>
                <a:effectLst/>
                <a:latin typeface="+mn-lt"/>
                <a:ea typeface="+mn-ea"/>
                <a:cs typeface="+mn-cs"/>
              </a:rPr>
              <a:t> as: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#Booking Ambulance</a:t>
            </a:r>
            <a:br>
              <a:rPr lang="en-US" dirty="0"/>
            </a:br>
            <a:r>
              <a:rPr lang="en-US" sz="1200" b="0" i="0" kern="1200" dirty="0">
                <a:solidFill>
                  <a:schemeClr val="tx1"/>
                </a:solidFill>
                <a:effectLst/>
                <a:latin typeface="+mn-lt"/>
                <a:ea typeface="+mn-ea"/>
                <a:cs typeface="+mn-cs"/>
              </a:rPr>
              <a:t>#Checking the list of Doctors</a:t>
            </a:r>
            <a:br>
              <a:rPr lang="en-US" dirty="0"/>
            </a:br>
            <a:r>
              <a:rPr lang="en-US" sz="1200" b="0" i="0" kern="1200" dirty="0">
                <a:solidFill>
                  <a:schemeClr val="tx1"/>
                </a:solidFill>
                <a:effectLst/>
                <a:latin typeface="+mn-lt"/>
                <a:ea typeface="+mn-ea"/>
                <a:cs typeface="+mn-cs"/>
              </a:rPr>
              <a:t>#Checking the list of medical </a:t>
            </a:r>
            <a:r>
              <a:rPr lang="en-US" sz="1200" b="0" i="0" kern="1200" dirty="0" err="1">
                <a:solidFill>
                  <a:schemeClr val="tx1"/>
                </a:solidFill>
                <a:effectLst/>
                <a:latin typeface="+mn-lt"/>
                <a:ea typeface="+mn-ea"/>
                <a:cs typeface="+mn-cs"/>
              </a:rPr>
              <a:t>tests.To</a:t>
            </a:r>
            <a:r>
              <a:rPr lang="en-US" sz="1200" b="0" i="0" kern="1200" dirty="0">
                <a:solidFill>
                  <a:schemeClr val="tx1"/>
                </a:solidFill>
                <a:effectLst/>
                <a:latin typeface="+mn-lt"/>
                <a:ea typeface="+mn-ea"/>
                <a:cs typeface="+mn-cs"/>
              </a:rPr>
              <a:t> book an Ambulance the user enters the </a:t>
            </a:r>
            <a:r>
              <a:rPr lang="en-US" sz="1200" b="0" i="0" kern="1200" dirty="0" err="1">
                <a:solidFill>
                  <a:schemeClr val="tx1"/>
                </a:solidFill>
                <a:effectLst/>
                <a:latin typeface="+mn-lt"/>
                <a:ea typeface="+mn-ea"/>
                <a:cs typeface="+mn-cs"/>
              </a:rPr>
              <a:t>pickUp</a:t>
            </a:r>
            <a:r>
              <a:rPr lang="en-US" sz="1200" b="0" i="0" kern="1200" dirty="0">
                <a:solidFill>
                  <a:schemeClr val="tx1"/>
                </a:solidFill>
                <a:effectLst/>
                <a:latin typeface="+mn-lt"/>
                <a:ea typeface="+mn-ea"/>
                <a:cs typeface="+mn-cs"/>
              </a:rPr>
              <a:t> and destination address and if the ambulance is available, then system confirms the booking. Now the patient   can call the driver of the ambulance. After successful booking an ambulance workflow </a:t>
            </a:r>
            <a:r>
              <a:rPr lang="en-US" sz="1200" b="0" i="0" kern="1200" dirty="0" err="1">
                <a:solidFill>
                  <a:schemeClr val="tx1"/>
                </a:solidFill>
                <a:effectLst/>
                <a:latin typeface="+mn-lt"/>
                <a:ea typeface="+mn-ea"/>
                <a:cs typeface="+mn-cs"/>
              </a:rPr>
              <a:t>terminates.The</a:t>
            </a:r>
            <a:r>
              <a:rPr lang="en-US" sz="1200" b="0" i="0" kern="1200" dirty="0">
                <a:solidFill>
                  <a:schemeClr val="tx1"/>
                </a:solidFill>
                <a:effectLst/>
                <a:latin typeface="+mn-lt"/>
                <a:ea typeface="+mn-ea"/>
                <a:cs typeface="+mn-cs"/>
              </a:rPr>
              <a:t> patient can view the doctors, pick a time for an appointment, and if his chosen doctor isn't available, the user can repeat the process. Once the user confirms an appointment, it will get an email, and then workflow </a:t>
            </a:r>
            <a:r>
              <a:rPr lang="en-US" sz="1200" b="0" i="0" kern="1200" dirty="0" err="1">
                <a:solidFill>
                  <a:schemeClr val="tx1"/>
                </a:solidFill>
                <a:effectLst/>
                <a:latin typeface="+mn-lt"/>
                <a:ea typeface="+mn-ea"/>
                <a:cs typeface="+mn-cs"/>
              </a:rPr>
              <a:t>terminates.Patients</a:t>
            </a:r>
            <a:r>
              <a:rPr lang="en-US" sz="1200" b="0" i="0" kern="1200" dirty="0">
                <a:solidFill>
                  <a:schemeClr val="tx1"/>
                </a:solidFill>
                <a:effectLst/>
                <a:latin typeface="+mn-lt"/>
                <a:ea typeface="+mn-ea"/>
                <a:cs typeface="+mn-cs"/>
              </a:rPr>
              <a:t> can also review the medical list similarly. Upon test verification, they can schedule medical tests at a suitable time. If a lab technician is available, the appointment gets confirmed, and a confirmation email is sent; otherwise, they can search for another available technician. Once the lab test is done, patients can download their report, concluding the </a:t>
            </a:r>
            <a:r>
              <a:rPr lang="en-US" sz="1200" b="0" i="0" kern="1200" dirty="0" err="1">
                <a:solidFill>
                  <a:schemeClr val="tx1"/>
                </a:solidFill>
                <a:effectLst/>
                <a:latin typeface="+mn-lt"/>
                <a:ea typeface="+mn-ea"/>
                <a:cs typeface="+mn-cs"/>
              </a:rPr>
              <a:t>process.This</a:t>
            </a:r>
            <a:r>
              <a:rPr lang="en-US" sz="1200" b="0" i="0" kern="1200" dirty="0">
                <a:solidFill>
                  <a:schemeClr val="tx1"/>
                </a:solidFill>
                <a:effectLst/>
                <a:latin typeface="+mn-lt"/>
                <a:ea typeface="+mn-ea"/>
                <a:cs typeface="+mn-cs"/>
              </a:rPr>
              <a:t> is how the state chart diagram of a patient of our system flows </a:t>
            </a:r>
            <a:r>
              <a:rPr lang="en-US" sz="1200" b="0" i="0" kern="1200" dirty="0" err="1">
                <a:solidFill>
                  <a:schemeClr val="tx1"/>
                </a:solidFill>
                <a:effectLst/>
                <a:latin typeface="+mn-lt"/>
                <a:ea typeface="+mn-ea"/>
                <a:cs typeface="+mn-cs"/>
              </a:rPr>
              <a:t>actually.Thank</a:t>
            </a:r>
            <a:r>
              <a:rPr lang="en-US" sz="1200" b="0" i="0" kern="1200" dirty="0">
                <a:solidFill>
                  <a:schemeClr val="tx1"/>
                </a:solidFill>
                <a:effectLst/>
                <a:latin typeface="+mn-lt"/>
                <a:ea typeface="+mn-ea"/>
                <a:cs typeface="+mn-cs"/>
              </a:rPr>
              <a:t> you everyone, that’s all from my part. Now my next teammate </a:t>
            </a:r>
            <a:r>
              <a:rPr lang="en-US" sz="1200" b="0" i="0" kern="1200" dirty="0" err="1">
                <a:solidFill>
                  <a:schemeClr val="tx1"/>
                </a:solidFill>
                <a:effectLst/>
                <a:latin typeface="+mn-lt"/>
                <a:ea typeface="+mn-ea"/>
                <a:cs typeface="+mn-cs"/>
              </a:rPr>
              <a:t>Soad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anam</a:t>
            </a:r>
            <a:r>
              <a:rPr lang="en-US" sz="1200" b="0" i="0" kern="1200" dirty="0">
                <a:solidFill>
                  <a:schemeClr val="tx1"/>
                </a:solidFill>
                <a:effectLst/>
                <a:latin typeface="+mn-lt"/>
                <a:ea typeface="+mn-ea"/>
                <a:cs typeface="+mn-cs"/>
              </a:rPr>
              <a:t> will continue the rest of the part of our presentation.</a:t>
            </a:r>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Jahangirnagar University Medical Center Management System</a:t>
            </a:r>
            <a:r>
              <a:rPr lang="en-US" sz="1200" kern="1200" dirty="0">
                <a:solidFill>
                  <a:schemeClr val="tx1"/>
                </a:solidFill>
                <a:effectLst/>
                <a:latin typeface="+mn-lt"/>
                <a:ea typeface="+mn-ea"/>
                <a:cs typeface="+mn-cs"/>
              </a:rPr>
              <a:t>" is a Transformative Digital Solution aimed at modernizing the traditional healthcare practices at Jahangirnagar University. Currently, the medical center relies on: Manual Record-Keeping, Data Vulnerability, and Limited Storage Capacity.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Our vision is to elevate healthcare standards, promote a healthier campus community, and optimize medical services. Through this digital transformation, we aim to improve the overall quality of healthcare services provided at Jahangirnagar University Medical center.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proposed system will provide a large number of facilities. I am presenting some of the facilities.</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Patient Management</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Streamline Patient Registration </a:t>
            </a:r>
            <a:endParaRPr lang="en-US" sz="1200" kern="120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Appointment Scheduling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Medical History Access</a:t>
            </a:r>
            <a:endParaRPr lang="en-US" sz="1200" kern="1200" dirty="0">
              <a:solidFill>
                <a:schemeClr val="tx1"/>
              </a:solidFill>
              <a:effectLst/>
              <a:latin typeface="+mn-lt"/>
              <a:ea typeface="+mn-ea"/>
              <a:cs typeface="+mn-cs"/>
            </a:endParaRPr>
          </a:p>
          <a:p>
            <a:pPr lvl="0"/>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Doctor Collaboration</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Facilitate Doctors in Updating Records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Prescribing Medications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Ordering Tests.</a:t>
            </a:r>
            <a:r>
              <a:rPr lang="en-US" sz="1200" kern="1200" baseline="0" dirty="0">
                <a:solidFill>
                  <a:schemeClr val="tx1"/>
                </a:solidFill>
                <a:effectLst/>
                <a:latin typeface="+mn-lt"/>
                <a:ea typeface="+mn-ea"/>
                <a:cs typeface="+mn-cs"/>
              </a:rPr>
              <a:t> </a:t>
            </a:r>
            <a:endParaRPr lang="en-US" sz="1200" kern="1200" baseline="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Medical Services</a:t>
            </a:r>
            <a:r>
              <a:rPr lang="en-US" sz="1200" b="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Offer Online Test Booking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Medicine Ordering</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Ambulance Requests.</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Data Security</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Ensure Robust Data Protection through Authentication and Encryption.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Notifications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Automate Reminders for follow-up Appointments and Test Results.</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Efficiency</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Optimize operations by digitizing bed booking and appointment management.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take a closer look at the core functionalities of our "Jahangirnagar University Medical Center Management System" through this use case diagram. In this diagram, we have three primary actors: Admin, Patients, Doctors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three primary actor. Doctor is also a secondary actor in this diagram.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[Point to each actor on the diagram as you mention them.]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Let's walk through some of the key interactions represented here: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1. **Patient:** Our patients, represented by this actor, have several actions they can take. They can sign up and log in to the system, view the list of available doctors, and make appointments with their preferred physicians.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2. **Doctor:** The doctor actor signifies our medical practitioners. They can log in, view their patient appointments, and provide healthcare services, such as diagnosing patients and prescribing medicines.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**Lab Technician:** Lab technicians play a crucial role in our system. They can log in, view lab test appointments, and perform necessary tests for patients.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4. **Medicine Store Officer:** This actor handles medicine-related operations. They can log in, manage medicine orders, and ensure a smooth supply of medications to our patients.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Additionally, our system facilitates various interactions, such as booking an ambulance in case of emergencies, contacting the receptionist for assistance, and ordering medicines conveniently.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use case diagram serves as a visual representation of the diverse functionalities within our system, illustrating how each actor interacts with the system to provide and receive healthcare services efficiently.</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As we move forward in our seminar, I'd like to inform you that my teammate, Fatima Binte Aziz, will be leading the presentation from this point onward.</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F7B837E-4B46-4EE3-8AE8-C5609BA6198A}"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user story describes about making appointment for undergoing medical test. The patient places appointment according to his comfort. He has the flexibility to select suitable appointment. After confirming the appointment, the patient and the lab technician both will be notified via an email.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F7B837E-4B46-4EE3-8AE8-C5609BA6198A}"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Assalamualaikum. I am Fatima Binte Aziz. My previous Teammate Hasan Al Mamun has given us the brief overview of our project JU Medical Center Management System and has described the use-case diagram. In this part of the presentation, I'll be focusing on two crucial aspects: the user stories we've identified and the extended use cases we've developed.</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Let's start with the user stories. A user story is a concise, informal, and non-technical description of a software feature from the perspective of an end user. Our first user story describes the account creation within our system. If a user wants to create an account, he must submit a form filling all the information if he hasn’t registered already. If the username is invalid or taken already, the system will notify the user. The user should also have strong password. Thus an account is created.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F7B837E-4B46-4EE3-8AE8-C5609BA6198A}"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Now we have our extended use case. The 1st use case is about making appointment for visiting a doctor. We have two actors here -the patient and the doctor. The patient triggers by clicking place appointment and to do so, the patient must be logged into the system. After the patient selects “place appointment” button, the system will show details of the doctor, and also of the other patients who are still in the queue. If the patient wants to switch to another available time, he has that freedom. Lastly, after patient has confirmed it both the doctor and the patient will get an email.</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F7B837E-4B46-4EE3-8AE8-C5609BA6198A}"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Our second use case gives us idea about ordering the prescribed medicine. Here two actors are needed to complete this task- the patient and the store manager. After being logged into the system, the patient clicks “order medicine” and the system generates information about the medicine. </a:t>
            </a:r>
            <a:r>
              <a:rPr lang="en-US" sz="1200" kern="1200">
                <a:solidFill>
                  <a:schemeClr val="tx1"/>
                </a:solidFill>
                <a:effectLst/>
                <a:latin typeface="+mn-lt"/>
                <a:ea typeface="+mn-ea"/>
                <a:cs typeface="+mn-cs"/>
              </a:rPr>
              <a:t>After the patient has given the address where the medicine has to be shipped, the patient gets to see the estimated delivery time and both the patient and the store officer will get confirmation email about ordering.</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8F7B837E-4B46-4EE3-8AE8-C5609BA6198A}"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Respected teachers and my fellow classmates,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Assalamualaikum</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Good morning, I am Subarna Saha. I am feeling </a:t>
            </a: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honoured</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have the opportunity to present to you our project Jahangirnagar University Medical Center Management System. My teammates have previously presented different aspects of our project.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I'll be showing you our system's class diagram and sequence diagrams. These diagrams are like maps that help us understand how different parts of our system work together.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 diagram encapsulates the foundational structure and relationships within our project, providing a visual representation of how different components interact and collaborate to achieve our project's goals. At its core, a class diagram serves as a blueprint for the architecture of our software, mapping out the classes, attributes, methods, and associations that form the building blocks of our solution. It provides us with a comprehensive overview of the entities and their interactions, aiding us in crafting a robust, scalable, and maintainable system.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 we delve into the diagram, you'll notice that each class represents a distinct entity or concept within our project such as patient, doctor, admin, medicine, test etc. The attributes within these classes define the properties and characteristics of these entities, while the methods encapsulate the </a:t>
            </a:r>
            <a:r>
              <a:rPr lang="en-US"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behaviours</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they can perform. These classes are connected through relationships, illustrating how they collaborate and communicate to fulfil our project's functionality.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Our project's success hinges on the clear understanding of some key elements: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One of them is Abstraction and Modularity: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Among different classes, Appointment class can be considered as an example of abstraction. showcases how we have abstracted complex entities and processes into manageable classes in this diagram. This is an abstract class which contains different attributes and abstract methods. These methods are abstract because the implementation if them are not present here. This promotes modularity and allows us to work on individual components.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Encapsulation and Data Hiding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is another feature which is quite important for the security of a project. In the diagram, there is Prescription class which has attributes like prescription id. All of their access modifier is set as private so that these attributes can only be accessed using the public functions of this class. Through the use of public, private and protected access modifiers, we ensured that data is encapsulated and accessed only through controlled methods.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the other hand, the inheritance relationships depicted in the diagram illustrate how classes can inherit </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attributes and methods from parent class. Here the USER class has different attributes such as blah and methods blah which are inherited by the DOCTOR, PATIENT and LAB-TECHNICIANS class. In this way, all the attributes and methods of the USER class are inherited to the other classes. This approach promotes code reusability and flexibility.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this diagram, The lines connecting classes represent associations and dependencies. Such as,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Multiplicity of the association of different classes is also mentioned here. As a example,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conclusion, this class diagram isn't just a static representation; it's a dynamic guide that will evolve as our project progresses.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5213" y="5091806"/>
            <a:ext cx="8382000" cy="1250749"/>
          </a:xfrm>
          <a:prstGeom prst="rect">
            <a:avLst/>
          </a:prstGeom>
        </p:spPr>
      </p:pic>
      <p:sp>
        <p:nvSpPr>
          <p:cNvPr id="2" name="Title 1"/>
          <p:cNvSpPr>
            <a:spLocks noGrp="1"/>
          </p:cNvSpPr>
          <p:nvPr>
            <p:ph type="title" hasCustomPrompt="1"/>
          </p:nvPr>
        </p:nvSpPr>
        <p:spPr>
          <a:xfrm>
            <a:off x="533400" y="533401"/>
            <a:ext cx="8183880" cy="609600"/>
          </a:xfrm>
        </p:spPr>
        <p:txBody>
          <a:bodyPr/>
          <a:lstStyle>
            <a:lvl1pPr algn="ctr">
              <a:defRPr cap="small" baseline="0">
                <a:solidFill>
                  <a:schemeClr val="accent1">
                    <a:lumMod val="75000"/>
                  </a:schemeClr>
                </a:solidFill>
              </a:defRPr>
            </a:lvl1pPr>
          </a:lstStyle>
          <a:p>
            <a:r>
              <a:rPr kumimoji="0" lang="en-US" dirty="0"/>
              <a:t>Instructions</a:t>
            </a:r>
            <a:endParaRPr kumimoji="0" lang="en-US" dirty="0"/>
          </a:p>
        </p:txBody>
      </p:sp>
      <p:sp>
        <p:nvSpPr>
          <p:cNvPr id="7" name="Text Placeholder 6"/>
          <p:cNvSpPr>
            <a:spLocks noGrp="1"/>
          </p:cNvSpPr>
          <p:nvPr>
            <p:ph type="body" sz="quarter" idx="13" hasCustomPrompt="1"/>
          </p:nvPr>
        </p:nvSpPr>
        <p:spPr>
          <a:xfrm>
            <a:off x="609601" y="2133600"/>
            <a:ext cx="7924800" cy="4208955"/>
          </a:xfrm>
        </p:spPr>
        <p:txBody>
          <a:bodyPr>
            <a:normAutofit/>
          </a:bodyPr>
          <a:lstStyle>
            <a:lvl1pPr marL="0" marR="0" indent="0" algn="l" defTabSz="914400" rtl="0" eaLnBrk="1" fontAlgn="auto" latinLnBrk="0" hangingPunct="1">
              <a:lnSpc>
                <a:spcPct val="100000"/>
              </a:lnSpc>
              <a:spcBef>
                <a:spcPts val="250"/>
              </a:spcBef>
              <a:spcAft>
                <a:spcPts val="0"/>
              </a:spcAft>
              <a:buClr>
                <a:schemeClr val="accent1"/>
              </a:buClr>
              <a:buSzPct val="80000"/>
              <a:buFont typeface="Wingdings 2" panose="05020102010507070707"/>
              <a:buNone/>
              <a:defRPr sz="500" baseline="0"/>
            </a:lvl1pPr>
          </a:lstStyle>
          <a:p>
            <a:pPr eaLnBrk="1" hangingPunct="1"/>
            <a:r>
              <a:rPr lang="en-US" altLang="en-US" sz="1600" dirty="0"/>
              <a:t>Choose a simple, professional looking </a:t>
            </a:r>
            <a:r>
              <a:rPr lang="en-US" altLang="en-US" sz="1600" dirty="0" err="1"/>
              <a:t>colour</a:t>
            </a:r>
            <a:r>
              <a:rPr lang="en-US" altLang="en-US" sz="1600" dirty="0"/>
              <a:t>, theme, background image and transition between slides.</a:t>
            </a:r>
            <a:endParaRPr lang="en-US" altLang="en-US" sz="1600" dirty="0"/>
          </a:p>
          <a:p>
            <a:pPr eaLnBrk="1" hangingPunct="1"/>
            <a:endParaRPr lang="en-US" altLang="en-US" sz="1600" dirty="0"/>
          </a:p>
          <a:p>
            <a:pPr eaLnBrk="1" hangingPunct="1"/>
            <a:r>
              <a:rPr lang="en-US" altLang="en-US" sz="1600" dirty="0"/>
              <a:t>Limit the content of each slide to a few plain language bullet points with a visual (such as a photo or a map) and expand on those points while you’re presenting.</a:t>
            </a:r>
            <a:endParaRPr lang="en-US" altLang="en-US" sz="1600" dirty="0"/>
          </a:p>
          <a:p>
            <a:pPr eaLnBrk="1" hangingPunct="1"/>
            <a:endParaRPr lang="en-US" altLang="en-US" sz="1600" dirty="0"/>
          </a:p>
          <a:p>
            <a:pPr eaLnBrk="1" hangingPunct="1"/>
            <a:r>
              <a:rPr lang="en-US" altLang="en-US" sz="1600" dirty="0"/>
              <a:t>Fonts should be simple and easy to read from the audience’s viewpoint. Stay away from novelty fonts. </a:t>
            </a:r>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r>
              <a:rPr lang="en-US" altLang="en-US" sz="1600" dirty="0"/>
              <a:t>*Delete this slide before you present.</a:t>
            </a:r>
            <a:endParaRPr lang="en-US" altLang="en-US" sz="1600" dirty="0"/>
          </a:p>
        </p:txBody>
      </p:sp>
      <p:sp>
        <p:nvSpPr>
          <p:cNvPr id="11" name="Text Placeholder 10"/>
          <p:cNvSpPr>
            <a:spLocks noGrp="1"/>
          </p:cNvSpPr>
          <p:nvPr>
            <p:ph type="body" sz="quarter" idx="14" hasCustomPrompt="1"/>
          </p:nvPr>
        </p:nvSpPr>
        <p:spPr>
          <a:xfrm>
            <a:off x="533401" y="1143000"/>
            <a:ext cx="8077200" cy="990600"/>
          </a:xfrm>
        </p:spPr>
        <p:txBody>
          <a:bodyPr>
            <a:normAutofit/>
          </a:bodyPr>
          <a:lstStyle>
            <a:lvl4pPr marL="0" indent="0" algn="ctr">
              <a:spcBef>
                <a:spcPts val="0"/>
              </a:spcBef>
              <a:buNone/>
              <a:defRPr sz="1200" b="0" cap="none" baseline="0"/>
            </a:lvl4pPr>
          </a:lstStyle>
          <a:p>
            <a:pPr lvl="3"/>
            <a:r>
              <a:rPr lang="en-US" dirty="0"/>
              <a:t>This PowerPoint template is designed to guide researchers who are presenting their research results to community members, policy makers and media representatives. Please fill out the template to ensure your presentation is easy to understand, interesting and provides the most valuable information to your audience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What Was Found?</a:t>
            </a:r>
            <a:endParaRPr kumimoji="0" lang="en-US" dirty="0"/>
          </a:p>
        </p:txBody>
      </p:sp>
      <p:sp>
        <p:nvSpPr>
          <p:cNvPr id="8" name="Text Placeholder 7"/>
          <p:cNvSpPr>
            <a:spLocks noGrp="1"/>
          </p:cNvSpPr>
          <p:nvPr>
            <p:ph type="body" sz="quarter" idx="10" hasCustomPrompt="1"/>
          </p:nvPr>
        </p:nvSpPr>
        <p:spPr>
          <a:xfrm>
            <a:off x="609601" y="1447800"/>
            <a:ext cx="38862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a maximum of four to five bullets, once point per bullet</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one or two slides</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What are the study results?</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How is this important to the state of the science? </a:t>
            </a:r>
            <a:endParaRPr lang="en-US" dirty="0">
              <a:solidFill>
                <a:srgbClr val="000000"/>
              </a:solidFill>
              <a:ea typeface="+mn-ea"/>
            </a:endParaRPr>
          </a:p>
        </p:txBody>
      </p:sp>
      <p:sp>
        <p:nvSpPr>
          <p:cNvPr id="9"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Rounded Rectangle 8"/>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was Found?</a:t>
            </a:r>
            <a:endParaRPr lang="en-US" dirty="0"/>
          </a:p>
        </p:txBody>
      </p:sp>
      <p:sp>
        <p:nvSpPr>
          <p:cNvPr id="11"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endParaRPr lang="en-US" dirty="0"/>
          </a:p>
        </p:txBody>
      </p:sp>
      <p:sp>
        <p:nvSpPr>
          <p:cNvPr id="12" name="Text Placeholder 10"/>
          <p:cNvSpPr>
            <a:spLocks noGrp="1"/>
          </p:cNvSpPr>
          <p:nvPr>
            <p:ph type="body" sz="quarter" idx="11" hasCustomPrompt="1"/>
          </p:nvPr>
        </p:nvSpPr>
        <p:spPr>
          <a:xfrm>
            <a:off x="4343401" y="1371601"/>
            <a:ext cx="4267200" cy="49530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a second slide if you have additional findings</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Use a maximum of four to five bullets</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One point per bullet</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Explain how the results link to traditional knowledge </a:t>
            </a:r>
            <a:r>
              <a:rPr lang="en-US" b="1" dirty="0">
                <a:solidFill>
                  <a:srgbClr val="000000"/>
                </a:solidFill>
                <a:ea typeface="+mn-ea"/>
              </a:rPr>
              <a:t>ONLY </a:t>
            </a:r>
            <a:r>
              <a:rPr lang="en-US" dirty="0">
                <a:solidFill>
                  <a:srgbClr val="000000"/>
                </a:solidFill>
                <a:ea typeface="+mn-ea"/>
              </a:rPr>
              <a:t>if you directly involved traditional knowledge holders in the process</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b="1" dirty="0">
              <a:solidFill>
                <a:srgbClr val="000000"/>
              </a:solidFill>
              <a:ea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Rounded Rectangle 5"/>
          <p:cNvSpPr/>
          <p:nvPr userDrawn="1"/>
        </p:nvSpPr>
        <p:spPr>
          <a:xfrm>
            <a:off x="405110" y="464508"/>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1242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191000"/>
            <a:ext cx="8077200" cy="2133600"/>
          </a:xfrm>
        </p:spPr>
        <p:txBody>
          <a:bodyPr>
            <a:normAutofit/>
          </a:bodyPr>
          <a:lstStyle>
            <a:lvl1pPr marL="313690" indent="-313690" eaLnBrk="1" fontAlgn="auto" hangingPunct="1">
              <a:spcAft>
                <a:spcPts val="0"/>
              </a:spcAft>
              <a:buFont typeface="Wingdings" panose="05000000000000000000"/>
              <a:buChar char=""/>
              <a:defRPr sz="2000"/>
            </a:lvl1pPr>
            <a:lvl2pPr marL="640080" indent="-274320" eaLnBrk="1" fontAlgn="auto" hangingPunct="1">
              <a:spcAft>
                <a:spcPts val="0"/>
              </a:spcAft>
              <a:buFont typeface="Wingdings 2" panose="05020102010507070707"/>
              <a:buChar char=""/>
              <a:defRPr sz="2000" baseline="0"/>
            </a:lvl2pPr>
          </a:lstStyle>
          <a:p>
            <a:pPr marL="365760" lvl="1" indent="0" eaLnBrk="1" fontAlgn="auto" hangingPunct="1">
              <a:spcAft>
                <a:spcPts val="0"/>
              </a:spcAft>
              <a:buFont typeface="Wingdings 2" panose="05020102010507070707"/>
              <a:buNone/>
              <a:defRPr/>
            </a:pPr>
            <a:r>
              <a:rPr lang="en-US" sz="2000" spc="-70" dirty="0">
                <a:solidFill>
                  <a:srgbClr val="000000"/>
                </a:solidFill>
                <a:ea typeface="+mn-ea"/>
              </a:rPr>
              <a:t>Use up to three slides with two or three concise bullets</a:t>
            </a:r>
            <a:endParaRPr lang="en-US" sz="2400" spc="-70" dirty="0">
              <a:solidFill>
                <a:srgbClr val="000000"/>
              </a:solidFill>
              <a:ea typeface="+mn-ea"/>
            </a:endParaRPr>
          </a:p>
          <a:p>
            <a:pPr marL="365760" lvl="1" indent="0" eaLnBrk="1" fontAlgn="auto" hangingPunct="1">
              <a:spcAft>
                <a:spcPts val="0"/>
              </a:spcAft>
              <a:buFont typeface="Wingdings 2" panose="05020102010507070707"/>
              <a:buNone/>
              <a:defRPr/>
            </a:pPr>
            <a:r>
              <a:rPr lang="en-US" sz="2400" spc="-70" dirty="0">
                <a:solidFill>
                  <a:srgbClr val="000000"/>
                </a:solidFill>
                <a:ea typeface="+mn-ea"/>
              </a:rPr>
              <a:t>Why are the results important to: </a:t>
            </a:r>
            <a:endParaRPr lang="en-US" sz="24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Science?</a:t>
            </a:r>
            <a:endParaRPr lang="en-US" sz="24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Health?</a:t>
            </a:r>
            <a:endParaRPr lang="en-US" sz="24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400" dirty="0">
                <a:solidFill>
                  <a:srgbClr val="000000"/>
                </a:solidFill>
                <a:ea typeface="+mn-ea"/>
              </a:rPr>
              <a:t>Environment and Ecosystems?</a:t>
            </a:r>
            <a:endParaRPr lang="en-US" sz="2400"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Why is the Project Important?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ounded Rectangle 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 name="Text Placeholder 7"/>
          <p:cNvSpPr>
            <a:spLocks noGrp="1"/>
          </p:cNvSpPr>
          <p:nvPr>
            <p:ph type="body" sz="quarter" idx="10" hasCustomPrompt="1"/>
          </p:nvPr>
        </p:nvSpPr>
        <p:spPr>
          <a:xfrm>
            <a:off x="609601" y="1447800"/>
            <a:ext cx="38862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vl2pPr marL="640080" indent="-274320" eaLnBrk="1" fontAlgn="auto" hangingPunct="1">
              <a:spcAft>
                <a:spcPts val="0"/>
              </a:spcAft>
              <a:buFont typeface="Wingdings 2" panose="05020102010507070707"/>
              <a:buChar char=""/>
              <a:defRPr/>
            </a:lvl2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two or three concise bullets</a:t>
            </a:r>
            <a:endParaRPr lang="en-US" dirty="0">
              <a:solidFill>
                <a:srgbClr val="000000"/>
              </a:solidFill>
              <a:ea typeface="+mn-ea"/>
            </a:endParaRP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0" indent="0" eaLnBrk="1" fontAlgn="auto" hangingPunct="1">
              <a:spcAft>
                <a:spcPts val="0"/>
              </a:spcAft>
              <a:buFont typeface="Wingdings" panose="05000000000000000000"/>
              <a:buNone/>
              <a:defRPr/>
            </a:pPr>
            <a:r>
              <a:rPr lang="en-US" sz="2200" dirty="0">
                <a:solidFill>
                  <a:srgbClr val="000000"/>
                </a:solidFill>
                <a:ea typeface="+mn-ea"/>
              </a:rPr>
              <a:t>Why the results are important to: </a:t>
            </a:r>
            <a:endParaRPr lang="en-US" sz="2200" dirty="0">
              <a:solidFill>
                <a:srgbClr val="000000"/>
              </a:solidFill>
              <a:ea typeface="+mn-ea"/>
            </a:endParaRP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Current legislation? </a:t>
            </a: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Policy?</a:t>
            </a: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Advocacy?</a:t>
            </a:r>
            <a:endParaRPr lang="en-US" sz="2200"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3"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Why is the Project Important?</a:t>
            </a:r>
            <a:endParaRPr kumimoji="0" lang="en-US" dirty="0"/>
          </a:p>
        </p:txBody>
      </p:sp>
      <p:sp>
        <p:nvSpPr>
          <p:cNvPr id="5"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relevant picture from your project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Rounded Rectangle 7"/>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ext Placeholder 7"/>
          <p:cNvSpPr>
            <a:spLocks noGrp="1"/>
          </p:cNvSpPr>
          <p:nvPr>
            <p:ph type="body" sz="quarter" idx="10" hasCustomPrompt="1"/>
          </p:nvPr>
        </p:nvSpPr>
        <p:spPr>
          <a:xfrm>
            <a:off x="609601" y="1447800"/>
            <a:ext cx="4419600" cy="48006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a:lvl1pPr>
            <a:lvl2pPr marL="640080" indent="-274320" eaLnBrk="1" fontAlgn="auto" hangingPunct="1">
              <a:spcAft>
                <a:spcPts val="0"/>
              </a:spcAft>
              <a:buFont typeface="Wingdings 2" panose="05020102010507070707"/>
              <a:buChar char=""/>
              <a:defRPr sz="2000"/>
            </a:lvl2pPr>
          </a:lstStyle>
          <a:p>
            <a:pPr marL="274320" indent="-274320" eaLnBrk="1" fontAlgn="auto" hangingPunct="1">
              <a:spcAft>
                <a:spcPts val="0"/>
              </a:spcAft>
              <a:buFont typeface="Wingdings" panose="05000000000000000000"/>
              <a:buChar char=""/>
              <a:defRPr/>
            </a:pPr>
            <a:r>
              <a:rPr lang="en-US" dirty="0">
                <a:solidFill>
                  <a:srgbClr val="000000"/>
                </a:solidFill>
                <a:ea typeface="+mn-ea"/>
              </a:rPr>
              <a:t>Use two or three concise bullets</a:t>
            </a:r>
            <a:endParaRPr lang="en-US" dirty="0">
              <a:solidFill>
                <a:srgbClr val="000000"/>
              </a:solidFill>
              <a:ea typeface="+mn-ea"/>
            </a:endParaRP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0" indent="0" eaLnBrk="1" fontAlgn="auto" hangingPunct="1">
              <a:spcAft>
                <a:spcPts val="0"/>
              </a:spcAft>
              <a:buFont typeface="Wingdings" panose="05000000000000000000"/>
              <a:buNone/>
              <a:defRPr/>
            </a:pPr>
            <a:r>
              <a:rPr lang="en-US" sz="2200" dirty="0">
                <a:solidFill>
                  <a:srgbClr val="000000"/>
                </a:solidFill>
                <a:ea typeface="+mn-ea"/>
              </a:rPr>
              <a:t>Why are the results are important to:</a:t>
            </a:r>
            <a:endParaRPr lang="en-US" sz="2200" dirty="0">
              <a:solidFill>
                <a:srgbClr val="000000"/>
              </a:solidFill>
              <a:ea typeface="+mn-ea"/>
            </a:endParaRPr>
          </a:p>
          <a:p>
            <a:pPr marL="0" indent="0" eaLnBrk="1" fontAlgn="auto" hangingPunct="1">
              <a:spcAft>
                <a:spcPts val="0"/>
              </a:spcAft>
              <a:buFont typeface="Wingdings" panose="05000000000000000000"/>
              <a:buNone/>
              <a:defRPr/>
            </a:pP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partners? </a:t>
            </a: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livelihoods?</a:t>
            </a:r>
            <a:endParaRPr lang="en-US" sz="2200" dirty="0">
              <a:solidFill>
                <a:srgbClr val="000000"/>
              </a:solidFill>
              <a:ea typeface="+mn-ea"/>
            </a:endParaRPr>
          </a:p>
          <a:p>
            <a:pPr marL="640080" lvl="1" indent="-274320" eaLnBrk="1" fontAlgn="auto" hangingPunct="1">
              <a:spcAft>
                <a:spcPts val="0"/>
              </a:spcAft>
              <a:buFont typeface="Wingdings 2" panose="05020102010507070707"/>
              <a:buChar char=""/>
              <a:defRPr/>
            </a:pPr>
            <a:r>
              <a:rPr lang="en-US" sz="2200" dirty="0">
                <a:solidFill>
                  <a:srgbClr val="000000"/>
                </a:solidFill>
                <a:ea typeface="+mn-ea"/>
              </a:rPr>
              <a:t>Community concerns?</a:t>
            </a:r>
            <a:endParaRPr lang="en-US" sz="2200"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p:txBody>
      </p:sp>
      <p:sp>
        <p:nvSpPr>
          <p:cNvPr id="10" name="Text Placeholder 2"/>
          <p:cNvSpPr>
            <a:spLocks noGrp="1"/>
          </p:cNvSpPr>
          <p:nvPr>
            <p:ph type="body" idx="1" hasCustomPrompt="1"/>
          </p:nvPr>
        </p:nvSpPr>
        <p:spPr>
          <a:xfrm>
            <a:off x="480061" y="685800"/>
            <a:ext cx="454914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Why is the Project Important?</a:t>
            </a:r>
            <a:endParaRPr kumimoji="0" lang="en-US" dirty="0"/>
          </a:p>
        </p:txBody>
      </p:sp>
      <p:sp>
        <p:nvSpPr>
          <p:cNvPr id="11" name="Picture Placeholder 14"/>
          <p:cNvSpPr>
            <a:spLocks noGrp="1"/>
          </p:cNvSpPr>
          <p:nvPr>
            <p:ph type="pic" sz="quarter" idx="11" hasCustomPrompt="1"/>
          </p:nvPr>
        </p:nvSpPr>
        <p:spPr>
          <a:xfrm>
            <a:off x="5181600" y="685800"/>
            <a:ext cx="3352800" cy="5562600"/>
          </a:xfrm>
        </p:spPr>
        <p:txBody>
          <a:bodyPr>
            <a:normAutofit/>
          </a:bodyPr>
          <a:lstStyle>
            <a:lvl1pPr marL="0" indent="0">
              <a:buNone/>
              <a:defRPr sz="2000" baseline="0"/>
            </a:lvl1pPr>
          </a:lstStyle>
          <a:p>
            <a:r>
              <a:rPr lang="en-US" dirty="0"/>
              <a:t>Click the icon to add a relevant picture from your project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6"/>
          <p:cNvSpPr>
            <a:spLocks noGrp="1"/>
          </p:cNvSpPr>
          <p:nvPr>
            <p:ph type="title" hasCustomPrompt="1"/>
          </p:nvPr>
        </p:nvSpPr>
        <p:spPr>
          <a:xfrm>
            <a:off x="480061" y="455631"/>
            <a:ext cx="8183880" cy="748624"/>
          </a:xfrm>
        </p:spPr>
        <p:txBody>
          <a:bodyPr>
            <a:normAutofit/>
          </a:bodyPr>
          <a:lstStyle>
            <a:lvl1pPr algn="ctr">
              <a:defRPr sz="2600" cap="small" baseline="0">
                <a:solidFill>
                  <a:schemeClr val="accent1">
                    <a:lumMod val="75000"/>
                  </a:schemeClr>
                </a:solidFill>
              </a:defRPr>
            </a:lvl1pPr>
          </a:lstStyle>
          <a:p>
            <a:r>
              <a:rPr lang="en-US" dirty="0"/>
              <a:t>What Happens Next?</a:t>
            </a:r>
            <a:endParaRPr lang="en-US" dirty="0"/>
          </a:p>
        </p:txBody>
      </p:sp>
      <p:sp>
        <p:nvSpPr>
          <p:cNvPr id="8"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endParaRPr lang="en-US" dirty="0"/>
          </a:p>
        </p:txBody>
      </p:sp>
      <p:sp>
        <p:nvSpPr>
          <p:cNvPr id="9" name="Text Placeholder 10"/>
          <p:cNvSpPr>
            <a:spLocks noGrp="1"/>
          </p:cNvSpPr>
          <p:nvPr>
            <p:ph type="body" sz="quarter" idx="11" hasCustomPrompt="1"/>
          </p:nvPr>
        </p:nvSpPr>
        <p:spPr>
          <a:xfrm>
            <a:off x="4343401" y="1371601"/>
            <a:ext cx="4267200" cy="4953000"/>
          </a:xfrm>
        </p:spPr>
        <p:txBody>
          <a:bodyPr>
            <a:normAutofit/>
          </a:bodyPr>
          <a:lstStyle>
            <a:lvl1pPr marL="313690" marR="0" indent="-313690" algn="l" defTabSz="914400" rtl="0" eaLnBrk="1" fontAlgn="auto" latinLnBrk="0" hangingPunct="1">
              <a:lnSpc>
                <a:spcPct val="100000"/>
              </a:lnSpc>
              <a:spcBef>
                <a:spcPts val="250"/>
              </a:spcBef>
              <a:spcAft>
                <a:spcPts val="0"/>
              </a:spcAft>
              <a:buClr>
                <a:schemeClr val="accent1"/>
              </a:buClr>
              <a:buSzPct val="80000"/>
              <a:buFont typeface="Wingdings" panose="05000000000000000000"/>
              <a:buChar char=""/>
              <a:defRPr sz="2000" baseline="0"/>
            </a:lvl1pPr>
          </a:lstStyle>
          <a:p>
            <a:pPr eaLnBrk="1" hangingPunct="1"/>
            <a:endParaRPr lang="en-US" altLang="en-US" dirty="0">
              <a:solidFill>
                <a:srgbClr val="000000"/>
              </a:solidFill>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Use two slides</a:t>
            </a: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Include timelines</a:t>
            </a: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What are the next steps for this study and/or findings?</a:t>
            </a: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endParaRPr lang="en-US" sz="2000" dirty="0">
              <a:solidFill>
                <a:srgbClr val="000000"/>
              </a:solidFill>
              <a:ea typeface="+mn-ea"/>
            </a:endParaRPr>
          </a:p>
          <a:p>
            <a:pPr marL="274320" indent="-274320" eaLnBrk="1" fontAlgn="auto" hangingPunct="1">
              <a:spcAft>
                <a:spcPts val="0"/>
              </a:spcAft>
              <a:buFont typeface="Wingdings" panose="05000000000000000000"/>
              <a:buChar char=""/>
              <a:defRPr/>
            </a:pPr>
            <a:r>
              <a:rPr lang="en-US" sz="2000" dirty="0">
                <a:solidFill>
                  <a:srgbClr val="000000"/>
                </a:solidFill>
                <a:ea typeface="+mn-ea"/>
              </a:rPr>
              <a:t>How will the community be involved in next steps (if applicable)?</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b="1" dirty="0">
              <a:solidFill>
                <a:srgbClr val="000000"/>
              </a:solidFill>
              <a:ea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relevant picture from your project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274320" indent="-274320" eaLnBrk="1" fontAlgn="auto" hangingPunct="1">
              <a:spcAft>
                <a:spcPts val="0"/>
              </a:spcAft>
              <a:buFont typeface="Wingdings" panose="05000000000000000000"/>
              <a:buChar char=""/>
              <a:defRPr sz="2000"/>
            </a:lvl1pPr>
          </a:lstStyle>
          <a:p>
            <a:pPr eaLnBrk="1" hangingPunct="1"/>
            <a:r>
              <a:rPr lang="en-US" altLang="en-US" sz="1800" dirty="0">
                <a:solidFill>
                  <a:srgbClr val="000000"/>
                </a:solidFill>
              </a:rPr>
              <a:t>How do the results affect the overall program? How could they effect adaptive management strategies?</a:t>
            </a:r>
            <a:endParaRPr lang="en-US" altLang="en-US" sz="1800" dirty="0">
              <a:solidFill>
                <a:srgbClr val="000000"/>
              </a:solidFill>
            </a:endParaRPr>
          </a:p>
          <a:p>
            <a:pPr eaLnBrk="1" hangingPunct="1"/>
            <a:endParaRPr lang="en-US" altLang="en-US" sz="1800" dirty="0">
              <a:solidFill>
                <a:srgbClr val="000000"/>
              </a:solidFill>
            </a:endParaRPr>
          </a:p>
          <a:p>
            <a:pPr eaLnBrk="1" hangingPunct="1"/>
            <a:r>
              <a:rPr lang="en-US" altLang="en-US" sz="1800" dirty="0">
                <a:solidFill>
                  <a:srgbClr val="000000"/>
                </a:solidFill>
              </a:rPr>
              <a:t>How do the results contribute to other monitoring programs and future research?</a:t>
            </a:r>
            <a:endParaRPr lang="en-US" altLang="en-US" sz="1800" dirty="0">
              <a:solidFill>
                <a:srgbClr val="000000"/>
              </a:solidFill>
            </a:endParaRP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What Happens Next?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Rounded Rectangle 8"/>
          <p:cNvSpPr/>
          <p:nvPr userDrawn="1"/>
        </p:nvSpPr>
        <p:spPr>
          <a:xfrm>
            <a:off x="381001" y="443714"/>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lstStyle>
          <a:p>
            <a:r>
              <a:rPr kumimoji="0" lang="en-US" dirty="0"/>
              <a:t>More Information</a:t>
            </a:r>
            <a:endParaRPr kumimoji="0" lang="en-US" dirty="0"/>
          </a:p>
        </p:txBody>
      </p:sp>
      <p:sp>
        <p:nvSpPr>
          <p:cNvPr id="11" name="Text Placeholder 2"/>
          <p:cNvSpPr>
            <a:spLocks noGrp="1"/>
          </p:cNvSpPr>
          <p:nvPr>
            <p:ph type="body" idx="2" hasCustomPrompt="1"/>
          </p:nvPr>
        </p:nvSpPr>
        <p:spPr>
          <a:xfrm>
            <a:off x="4267200" y="1066800"/>
            <a:ext cx="4191000" cy="5105400"/>
          </a:xfrm>
        </p:spPr>
        <p:txBody>
          <a:bodyPr lIns="91440">
            <a:normAutofit/>
          </a:bodyPr>
          <a:lstStyle>
            <a:lvl1pPr marL="274320" marR="18415" indent="-274320" eaLnBrk="1" fontAlgn="auto" hangingPunct="1">
              <a:spcBef>
                <a:spcPts val="0"/>
              </a:spcBef>
              <a:spcAft>
                <a:spcPts val="0"/>
              </a:spcAft>
              <a:buFont typeface="Wingdings" panose="05000000000000000000"/>
              <a:buChar char=""/>
              <a:defRPr sz="2000" baseline="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eaLnBrk="1" hangingPunct="1"/>
            <a:endParaRPr lang="en-US" altLang="en-US" sz="2000" dirty="0">
              <a:solidFill>
                <a:srgbClr val="000000"/>
              </a:solidFill>
            </a:endParaRPr>
          </a:p>
          <a:p>
            <a:pPr eaLnBrk="1" hangingPunct="1"/>
            <a:r>
              <a:rPr lang="en-US" altLang="en-US" sz="2000" dirty="0">
                <a:solidFill>
                  <a:srgbClr val="000000"/>
                </a:solidFill>
              </a:rPr>
              <a:t>Are there any future meetings about the project or the findings?</a:t>
            </a:r>
            <a:endParaRPr lang="en-US" altLang="en-US" sz="2000" dirty="0">
              <a:solidFill>
                <a:srgbClr val="000000"/>
              </a:solidFill>
            </a:endParaRPr>
          </a:p>
          <a:p>
            <a:pPr eaLnBrk="1" hangingPunct="1"/>
            <a:endParaRPr lang="en-US" altLang="en-US" sz="1800" dirty="0">
              <a:solidFill>
                <a:srgbClr val="000000"/>
              </a:solidFill>
            </a:endParaRPr>
          </a:p>
          <a:p>
            <a:r>
              <a:rPr lang="en-US" altLang="en-US" sz="1800" dirty="0">
                <a:solidFill>
                  <a:srgbClr val="000000"/>
                </a:solidFill>
              </a:rPr>
              <a:t> </a:t>
            </a:r>
            <a:r>
              <a:rPr lang="en-US" dirty="0"/>
              <a:t>Who can community members contact with questions/comments?</a:t>
            </a:r>
            <a:endParaRPr lang="en-US" dirty="0"/>
          </a:p>
          <a:p>
            <a:endParaRPr lang="en-US" dirty="0"/>
          </a:p>
          <a:p>
            <a:r>
              <a:rPr lang="en-US" dirty="0"/>
              <a:t>Where can additional information be accessed: websites, contact people, copies of reports, etc.?</a:t>
            </a:r>
            <a:endParaRPr lang="en-US" dirty="0"/>
          </a:p>
        </p:txBody>
      </p:sp>
      <p:sp>
        <p:nvSpPr>
          <p:cNvPr id="12"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0" baseline="0"/>
            </a:lvl1pPr>
          </a:lstStyle>
          <a:p>
            <a:r>
              <a:rPr lang="en-US" sz="2000" dirty="0"/>
              <a:t>Click the icon to add a relevant picture (</a:t>
            </a:r>
            <a:r>
              <a:rPr lang="en-US" sz="2000" dirty="0" err="1"/>
              <a:t>eg</a:t>
            </a:r>
            <a:r>
              <a:rPr lang="en-US" sz="2000" dirty="0"/>
              <a:t>. website screenshot)</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2" name="Rounded Rectangle 11"/>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Links to Other Work</a:t>
            </a:r>
            <a:endParaRPr kumimoji="0" lang="en-US" dirty="0"/>
          </a:p>
        </p:txBody>
      </p:sp>
      <p:sp>
        <p:nvSpPr>
          <p:cNvPr id="15" name="Picture Placeholder 14"/>
          <p:cNvSpPr>
            <a:spLocks noGrp="1"/>
          </p:cNvSpPr>
          <p:nvPr>
            <p:ph type="pic" sz="quarter" idx="11" hasCustomPrompt="1"/>
          </p:nvPr>
        </p:nvSpPr>
        <p:spPr>
          <a:xfrm>
            <a:off x="4560536" y="1447800"/>
            <a:ext cx="3886200" cy="4800600"/>
          </a:xfrm>
        </p:spPr>
        <p:txBody>
          <a:bodyPr>
            <a:normAutofit/>
          </a:bodyPr>
          <a:lstStyle>
            <a:lvl1pPr marL="0" indent="0">
              <a:buNone/>
              <a:defRPr sz="2000" baseline="0"/>
            </a:lvl1pPr>
          </a:lstStyle>
          <a:p>
            <a:r>
              <a:rPr lang="en-US" sz="2000" dirty="0"/>
              <a:t>Click the icon to add a relevant picture from your project</a:t>
            </a:r>
            <a:endParaRPr lang="en-US" dirty="0"/>
          </a:p>
        </p:txBody>
      </p:sp>
      <p:sp>
        <p:nvSpPr>
          <p:cNvPr id="17" name="Text Placeholder 16"/>
          <p:cNvSpPr>
            <a:spLocks noGrp="1"/>
          </p:cNvSpPr>
          <p:nvPr>
            <p:ph type="body" sz="quarter" idx="12" hasCustomPrompt="1"/>
          </p:nvPr>
        </p:nvSpPr>
        <p:spPr>
          <a:xfrm>
            <a:off x="685800" y="1447800"/>
            <a:ext cx="3810000" cy="4800600"/>
          </a:xfrm>
        </p:spPr>
        <p:txBody>
          <a:bodyPr>
            <a:normAutofit/>
          </a:bodyPr>
          <a:lstStyle>
            <a:lvl1pPr eaLnBrk="1" hangingPunct="1">
              <a:defRPr sz="2000"/>
            </a:lvl1pPr>
            <a:lvl2pPr>
              <a:defRPr sz="2000"/>
            </a:lvl2pPr>
          </a:lstStyle>
          <a:p>
            <a:pPr eaLnBrk="1" hangingPunct="1"/>
            <a:endParaRPr lang="en-US" altLang="en-US" dirty="0">
              <a:solidFill>
                <a:srgbClr val="000000"/>
              </a:solidFill>
            </a:endParaRPr>
          </a:p>
          <a:p>
            <a:pPr lvl="0"/>
            <a:r>
              <a:rPr lang="en-US" dirty="0"/>
              <a:t>How can the results of the project affect the way we protect/manage land and water (broadly or specifically)?</a:t>
            </a:r>
            <a:endParaRPr lang="en-US" dirty="0"/>
          </a:p>
          <a:p>
            <a:pPr lvl="0"/>
            <a:endParaRPr lang="en-US" dirty="0"/>
          </a:p>
          <a:p>
            <a:pPr lvl="0"/>
            <a:r>
              <a:rPr lang="en-US" dirty="0"/>
              <a:t>How does the project fit into other ongoing projects/programs in the area?</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Rounded Rectangle 8"/>
          <p:cNvSpPr/>
          <p:nvPr userDrawn="1"/>
        </p:nvSpPr>
        <p:spPr>
          <a:xfrm>
            <a:off x="405109" y="411236"/>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b="1" dirty="0"/>
          </a:p>
        </p:txBody>
      </p:sp>
      <p:sp>
        <p:nvSpPr>
          <p:cNvPr id="10" name="Picture Placeholder 9"/>
          <p:cNvSpPr>
            <a:spLocks noGrp="1"/>
          </p:cNvSpPr>
          <p:nvPr>
            <p:ph type="pic" sz="quarter" idx="10" hasCustomPrompt="1"/>
          </p:nvPr>
        </p:nvSpPr>
        <p:spPr>
          <a:xfrm>
            <a:off x="609600" y="1219200"/>
            <a:ext cx="3948912" cy="4038600"/>
          </a:xfrm>
        </p:spPr>
        <p:txBody>
          <a:bodyPr>
            <a:normAutofit/>
          </a:bodyPr>
          <a:lstStyle>
            <a:lvl1pPr marL="0" indent="0">
              <a:buNone/>
              <a:defRPr sz="2000" baseline="0"/>
            </a:lvl1pPr>
          </a:lstStyle>
          <a:p>
            <a:r>
              <a:rPr lang="en-US" sz="2000" dirty="0"/>
              <a:t>Click the icon to add a relevant picture from your project (</a:t>
            </a:r>
            <a:r>
              <a:rPr lang="en-US" sz="2000" dirty="0" err="1"/>
              <a:t>eg</a:t>
            </a:r>
            <a:r>
              <a:rPr lang="en-US" sz="2000" dirty="0"/>
              <a:t>. a community group shot)</a:t>
            </a:r>
            <a:endParaRPr lang="en-US" dirty="0"/>
          </a:p>
        </p:txBody>
      </p:sp>
      <p:sp>
        <p:nvSpPr>
          <p:cNvPr id="11" name="Text Placeholder 11"/>
          <p:cNvSpPr>
            <a:spLocks noGrp="1"/>
          </p:cNvSpPr>
          <p:nvPr>
            <p:ph type="body" sz="quarter" idx="11" hasCustomPrompt="1"/>
          </p:nvPr>
        </p:nvSpPr>
        <p:spPr>
          <a:xfrm>
            <a:off x="4724400" y="1219200"/>
            <a:ext cx="3790952" cy="4038600"/>
          </a:xfrm>
        </p:spPr>
        <p:txBody>
          <a:bodyPr>
            <a:noAutofit/>
          </a:bodyPr>
          <a:lstStyle>
            <a:lvl1pPr marL="313690" indent="-313690" eaLnBrk="1" fontAlgn="auto" hangingPunct="1">
              <a:lnSpc>
                <a:spcPct val="120000"/>
              </a:lnSpc>
              <a:spcBef>
                <a:spcPts val="0"/>
              </a:spcBef>
              <a:spcAft>
                <a:spcPts val="0"/>
              </a:spcAft>
              <a:buFont typeface="Wingdings" panose="05000000000000000000"/>
              <a:buChar char=""/>
              <a:defRPr sz="1600"/>
            </a:lvl1pPr>
          </a:lstStyle>
          <a:p>
            <a:pPr marL="274320" indent="-274320" eaLnBrk="1" fontAlgn="auto" hangingPunct="1">
              <a:lnSpc>
                <a:spcPct val="120000"/>
              </a:lnSpc>
              <a:spcAft>
                <a:spcPts val="0"/>
              </a:spcAft>
              <a:buFont typeface="Wingdings" panose="05000000000000000000"/>
              <a:buChar char=""/>
              <a:defRPr/>
            </a:pPr>
            <a:r>
              <a:rPr lang="en-US" spc="-10" dirty="0">
                <a:solidFill>
                  <a:srgbClr val="000000"/>
                </a:solidFill>
                <a:ea typeface="+mn-ea"/>
              </a:rPr>
              <a:t>Acknowledge any community support you had for the project: time from people or organizations, logistics support, networking assistance, equipment, etc.</a:t>
            </a:r>
            <a:endParaRPr lang="en-US" spc="-10"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 Give special thanks to community groups and people you worked with</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 List funding sources, if applicable</a:t>
            </a:r>
            <a:endParaRPr lang="en-US" altLang="en-US" sz="1800" dirty="0">
              <a:solidFill>
                <a:srgbClr val="000000"/>
              </a:solidFill>
            </a:endParaRPr>
          </a:p>
        </p:txBody>
      </p:sp>
      <p:sp>
        <p:nvSpPr>
          <p:cNvPr id="12"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Thank You!</a:t>
            </a:r>
            <a:endParaRPr lang="en-US" dirty="0"/>
          </a:p>
        </p:txBody>
      </p:sp>
      <p:sp>
        <p:nvSpPr>
          <p:cNvPr id="14" name="Picture Placeholder 13"/>
          <p:cNvSpPr>
            <a:spLocks noGrp="1"/>
          </p:cNvSpPr>
          <p:nvPr>
            <p:ph type="pic" sz="quarter" idx="12" hasCustomPrompt="1"/>
          </p:nvPr>
        </p:nvSpPr>
        <p:spPr>
          <a:xfrm>
            <a:off x="7315200"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
        <p:nvSpPr>
          <p:cNvPr id="19" name="Picture Placeholder 13"/>
          <p:cNvSpPr>
            <a:spLocks noGrp="1"/>
          </p:cNvSpPr>
          <p:nvPr>
            <p:ph type="pic" sz="quarter" idx="13" hasCustomPrompt="1"/>
          </p:nvPr>
        </p:nvSpPr>
        <p:spPr>
          <a:xfrm>
            <a:off x="5943601" y="5334001"/>
            <a:ext cx="1219200" cy="990600"/>
          </a:xfrm>
        </p:spPr>
        <p:txBody>
          <a:bodyPr>
            <a:normAutofit/>
          </a:bodyPr>
          <a:lstStyle>
            <a:lvl1pPr marL="0" indent="0">
              <a:buNone/>
              <a:defRPr sz="1000" baseline="0"/>
            </a:lvl1pPr>
          </a:lstStyle>
          <a:p>
            <a:r>
              <a:rPr lang="en-US" sz="1000" dirty="0"/>
              <a:t>Include logos from partner organizations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ounded Rectangle 14"/>
          <p:cNvSpPr/>
          <p:nvPr userDrawn="1"/>
        </p:nvSpPr>
        <p:spPr>
          <a:xfrm>
            <a:off x="301429" y="326488"/>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ounded Rectangle 9"/>
          <p:cNvSpPr/>
          <p:nvPr/>
        </p:nvSpPr>
        <p:spPr>
          <a:xfrm>
            <a:off x="418597" y="434162"/>
            <a:ext cx="8306809" cy="2385238"/>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4"/>
          <p:cNvSpPr>
            <a:spLocks noGrp="1"/>
          </p:cNvSpPr>
          <p:nvPr>
            <p:ph type="ctrTitle" hasCustomPrompt="1"/>
          </p:nvPr>
        </p:nvSpPr>
        <p:spPr>
          <a:xfrm>
            <a:off x="762001" y="609600"/>
            <a:ext cx="7772400" cy="1447800"/>
          </a:xfrm>
        </p:spPr>
        <p:txBody>
          <a:bodyPr lIns="45720" rIns="45720" bIns="45720">
            <a:normAutofit/>
          </a:bodyPr>
          <a:lstStyle>
            <a:lvl1pPr algn="ctr">
              <a:defRPr sz="2800" b="1" cap="none" baseline="0">
                <a:solidFill>
                  <a:schemeClr val="accent1">
                    <a:lumMod val="75000"/>
                  </a:schemeClr>
                </a:solidFill>
                <a:effectLst>
                  <a:outerShdw blurRad="53975" dist="22860" dir="5400000" algn="tl" rotWithShape="0">
                    <a:srgbClr val="000000">
                      <a:alpha val="55000"/>
                    </a:srgbClr>
                  </a:outerShdw>
                </a:effectLst>
              </a:defRPr>
            </a:lvl1pPr>
          </a:lstStyle>
          <a:p>
            <a:r>
              <a:rPr kumimoji="0" lang="en-US" dirty="0"/>
              <a:t>Project Title (max five words)</a:t>
            </a:r>
            <a:endParaRPr kumimoji="0" lang="en-US" dirty="0"/>
          </a:p>
        </p:txBody>
      </p:sp>
      <p:sp>
        <p:nvSpPr>
          <p:cNvPr id="20" name="Subtitle 19"/>
          <p:cNvSpPr>
            <a:spLocks noGrp="1"/>
          </p:cNvSpPr>
          <p:nvPr>
            <p:ph type="subTitle" idx="1" hasCustomPrompt="1"/>
          </p:nvPr>
        </p:nvSpPr>
        <p:spPr>
          <a:xfrm>
            <a:off x="418598" y="2209801"/>
            <a:ext cx="8306808" cy="381000"/>
          </a:xfrm>
        </p:spPr>
        <p:txBody>
          <a:bodyPr lIns="182880" tIns="0">
            <a:noAutofit/>
          </a:bodyPr>
          <a:lstStyle>
            <a:lvl1pPr marL="0" indent="0" algn="ctr">
              <a:spcBef>
                <a:spcPts val="0"/>
              </a:spcBef>
              <a:buNone/>
              <a:defRPr sz="12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solidFill>
                  <a:srgbClr val="000000"/>
                </a:solidFill>
                <a:ea typeface="+mn-ea"/>
                <a:cs typeface="Arial" panose="020B0604020202020204" pitchFamily="34" charset="0"/>
              </a:rPr>
              <a:t>If community members were part of the project, encourage them to co-present.</a:t>
            </a:r>
            <a:endParaRPr kumimoji="0" lang="en-US" dirty="0"/>
          </a:p>
        </p:txBody>
      </p:sp>
      <p:sp>
        <p:nvSpPr>
          <p:cNvPr id="3" name="Picture Placeholder 2"/>
          <p:cNvSpPr>
            <a:spLocks noGrp="1"/>
          </p:cNvSpPr>
          <p:nvPr>
            <p:ph type="pic" sz="quarter" idx="10" hasCustomPrompt="1"/>
          </p:nvPr>
        </p:nvSpPr>
        <p:spPr>
          <a:xfrm>
            <a:off x="762000" y="3048001"/>
            <a:ext cx="6172200" cy="2590799"/>
          </a:xfrm>
        </p:spPr>
        <p:txBody>
          <a:bodyPr>
            <a:normAutofit/>
          </a:bodyPr>
          <a:lstStyle>
            <a:lvl1pPr marL="0" indent="0">
              <a:buNone/>
              <a:defRPr sz="2000" baseline="0"/>
            </a:lvl1pPr>
          </a:lstStyle>
          <a:p>
            <a:r>
              <a:rPr lang="en-US" dirty="0"/>
              <a:t>Click the icon to add a relevant image from your project</a:t>
            </a:r>
            <a:endParaRPr lang="en-US" dirty="0"/>
          </a:p>
        </p:txBody>
      </p:sp>
      <p:sp>
        <p:nvSpPr>
          <p:cNvPr id="6" name="Picture Placeholder 5"/>
          <p:cNvSpPr>
            <a:spLocks noGrp="1"/>
          </p:cNvSpPr>
          <p:nvPr>
            <p:ph type="pic" sz="quarter" idx="11" hasCustomPrompt="1"/>
          </p:nvPr>
        </p:nvSpPr>
        <p:spPr>
          <a:xfrm>
            <a:off x="7239000" y="5029200"/>
            <a:ext cx="1371600" cy="1219200"/>
          </a:xfrm>
        </p:spPr>
        <p:txBody>
          <a:bodyPr>
            <a:normAutofit/>
          </a:bodyPr>
          <a:lstStyle>
            <a:lvl1pPr marL="0" indent="0">
              <a:buNone/>
              <a:defRPr sz="2000"/>
            </a:lvl1pPr>
          </a:lstStyle>
          <a:p>
            <a:r>
              <a:rPr lang="en-US" sz="2000" dirty="0"/>
              <a:t>Logo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Rounded Rectangle 13"/>
          <p:cNvSpPr/>
          <p:nvPr userDrawn="1"/>
        </p:nvSpPr>
        <p:spPr>
          <a:xfrm>
            <a:off x="295360"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ounded Rectangle 10"/>
          <p:cNvSpPr/>
          <p:nvPr/>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hasCustomPrompt="1"/>
          </p:nvPr>
        </p:nvSpPr>
        <p:spPr>
          <a:xfrm>
            <a:off x="478888" y="533401"/>
            <a:ext cx="8183880" cy="676656"/>
          </a:xfrm>
        </p:spPr>
        <p:txBody>
          <a:bodyPr lIns="91440" bIns="0" anchor="b"/>
          <a:lstStyle>
            <a:lvl1pPr algn="ctr">
              <a:buNone/>
              <a:defRPr sz="3600" b="1" cap="small" baseline="0">
                <a:solidFill>
                  <a:schemeClr val="bg2">
                    <a:shade val="25000"/>
                  </a:schemeClr>
                </a:solidFill>
                <a:effectLst/>
              </a:defRPr>
            </a:lvl1pPr>
          </a:lstStyle>
          <a:p>
            <a:r>
              <a:rPr kumimoji="0" lang="en-US" dirty="0"/>
              <a:t>Repeat Project Title</a:t>
            </a:r>
            <a:endParaRPr kumimoji="0" lang="en-US" dirty="0"/>
          </a:p>
        </p:txBody>
      </p:sp>
      <p:sp>
        <p:nvSpPr>
          <p:cNvPr id="3" name="Text Placeholder 2"/>
          <p:cNvSpPr>
            <a:spLocks noGrp="1"/>
          </p:cNvSpPr>
          <p:nvPr>
            <p:ph type="body" idx="1" hasCustomPrompt="1"/>
          </p:nvPr>
        </p:nvSpPr>
        <p:spPr>
          <a:xfrm>
            <a:off x="480061" y="1219201"/>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Project Description</a:t>
            </a:r>
            <a:endParaRPr kumimoji="0" lang="en-US" dirty="0"/>
          </a:p>
        </p:txBody>
      </p:sp>
      <p:sp>
        <p:nvSpPr>
          <p:cNvPr id="8" name="Text Placeholder 7"/>
          <p:cNvSpPr>
            <a:spLocks noGrp="1"/>
          </p:cNvSpPr>
          <p:nvPr>
            <p:ph type="body" sz="quarter" idx="10" hasCustomPrompt="1"/>
          </p:nvPr>
        </p:nvSpPr>
        <p:spPr>
          <a:xfrm>
            <a:off x="609601" y="1828801"/>
            <a:ext cx="3886200" cy="4419600"/>
          </a:xfrm>
        </p:spPr>
        <p:txBody>
          <a:bodyPr>
            <a:normAutofit/>
          </a:bodyPr>
          <a:lstStyle>
            <a:lvl1pPr eaLnBrk="1" hangingPunct="1">
              <a:defRPr sz="2000"/>
            </a:lvl1pPr>
          </a:lstStyle>
          <a:p>
            <a:pPr eaLnBrk="1" hangingPunct="1"/>
            <a:r>
              <a:rPr lang="en-US" altLang="en-US" dirty="0">
                <a:solidFill>
                  <a:srgbClr val="000000"/>
                </a:solidFill>
              </a:rPr>
              <a:t>Use one to three short, plain language points</a:t>
            </a:r>
            <a:endParaRPr lang="en-US" altLang="en-US" dirty="0">
              <a:solidFill>
                <a:srgbClr val="000000"/>
              </a:solidFill>
            </a:endParaRPr>
          </a:p>
          <a:p>
            <a:pPr eaLnBrk="1" hangingPunct="1"/>
            <a:r>
              <a:rPr lang="en-US" altLang="en-US" dirty="0">
                <a:solidFill>
                  <a:srgbClr val="000000"/>
                </a:solidFill>
              </a:rPr>
              <a:t>Why was the study was done?</a:t>
            </a:r>
            <a:endParaRPr lang="en-US" altLang="en-US" dirty="0">
              <a:solidFill>
                <a:srgbClr val="000000"/>
              </a:solidFill>
            </a:endParaRPr>
          </a:p>
          <a:p>
            <a:pPr eaLnBrk="1" hangingPunct="1"/>
            <a:r>
              <a:rPr lang="en-US" altLang="en-US" dirty="0">
                <a:solidFill>
                  <a:srgbClr val="000000"/>
                </a:solidFill>
              </a:rPr>
              <a:t>Does this project address any community concerns?</a:t>
            </a:r>
            <a:endParaRPr lang="en-US" altLang="en-US" dirty="0">
              <a:solidFill>
                <a:srgbClr val="000000"/>
              </a:solidFill>
            </a:endParaRPr>
          </a:p>
          <a:p>
            <a:pPr eaLnBrk="1" hangingPunct="1"/>
            <a:r>
              <a:rPr lang="en-US" altLang="en-US" dirty="0">
                <a:solidFill>
                  <a:srgbClr val="000000"/>
                </a:solidFill>
              </a:rPr>
              <a:t>Is the project part of a program? If so, include logo</a:t>
            </a:r>
            <a:endParaRPr lang="en-US" altLang="en-US" dirty="0">
              <a:solidFill>
                <a:srgbClr val="000000"/>
              </a:solidFill>
            </a:endParaRPr>
          </a:p>
        </p:txBody>
      </p:sp>
      <p:sp>
        <p:nvSpPr>
          <p:cNvPr id="15" name="Picture Placeholder 14"/>
          <p:cNvSpPr>
            <a:spLocks noGrp="1"/>
          </p:cNvSpPr>
          <p:nvPr>
            <p:ph type="pic" sz="quarter" idx="11" hasCustomPrompt="1"/>
          </p:nvPr>
        </p:nvSpPr>
        <p:spPr>
          <a:xfrm>
            <a:off x="4648200" y="1828801"/>
            <a:ext cx="3886200" cy="4419600"/>
          </a:xfrm>
        </p:spPr>
        <p:txBody>
          <a:bodyPr>
            <a:normAutofit/>
          </a:bodyPr>
          <a:lstStyle>
            <a:lvl1pPr marL="0" indent="0">
              <a:buNone/>
              <a:defRPr sz="2000"/>
            </a:lvl1pPr>
          </a:lstStyle>
          <a:p>
            <a:r>
              <a:rPr lang="en-US" dirty="0"/>
              <a:t>Click the icon to add a relevant image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ounded Rectangle 9"/>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hasCustomPrompt="1"/>
          </p:nvPr>
        </p:nvSpPr>
        <p:spPr>
          <a:xfrm>
            <a:off x="762000" y="1066800"/>
            <a:ext cx="2971800" cy="914400"/>
          </a:xfrm>
        </p:spPr>
        <p:txBody>
          <a:bodyPr anchor="b">
            <a:noAutofit/>
          </a:bodyPr>
          <a:lstStyle>
            <a:lvl1pPr algn="l">
              <a:buNone/>
              <a:defRPr sz="2600" b="1" cap="small" baseline="0">
                <a:solidFill>
                  <a:schemeClr val="accent1">
                    <a:lumMod val="75000"/>
                  </a:schemeClr>
                </a:solidFill>
              </a:defRPr>
            </a:lvl1pPr>
          </a:lstStyle>
          <a:p>
            <a:r>
              <a:rPr kumimoji="0" lang="en-US" dirty="0"/>
              <a:t>Main Findings</a:t>
            </a:r>
            <a:endParaRPr kumimoji="0" lang="en-US" dirty="0"/>
          </a:p>
        </p:txBody>
      </p:sp>
      <p:sp>
        <p:nvSpPr>
          <p:cNvPr id="3" name="Text Placeholder 2"/>
          <p:cNvSpPr>
            <a:spLocks noGrp="1"/>
          </p:cNvSpPr>
          <p:nvPr>
            <p:ph type="body" idx="2" hasCustomPrompt="1"/>
          </p:nvPr>
        </p:nvSpPr>
        <p:spPr>
          <a:xfrm>
            <a:off x="762000" y="2057400"/>
            <a:ext cx="2971800" cy="4114800"/>
          </a:xfrm>
        </p:spPr>
        <p:txBody>
          <a:bodyPr lIns="91440">
            <a:normAutofit/>
          </a:bodyPr>
          <a:lstStyle>
            <a:lvl1pPr marL="313690" marR="18415" indent="-313690" eaLnBrk="1" fontAlgn="auto" hangingPunct="1">
              <a:spcBef>
                <a:spcPts val="0"/>
              </a:spcBef>
              <a:spcAft>
                <a:spcPts val="0"/>
              </a:spcAft>
              <a:buFont typeface="Wingdings" panose="05000000000000000000"/>
              <a:buChar char=""/>
              <a:defRPr sz="20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marL="274320" indent="-274320" eaLnBrk="1" fontAlgn="auto" hangingPunct="1">
              <a:spcAft>
                <a:spcPts val="0"/>
              </a:spcAft>
              <a:buFont typeface="Wingdings" panose="05000000000000000000"/>
              <a:buChar char=""/>
              <a:defRPr/>
            </a:pPr>
            <a:endParaRPr lang="en-US" sz="1800" spc="-59"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spc="-59" dirty="0">
                <a:solidFill>
                  <a:srgbClr val="000000"/>
                </a:solidFill>
                <a:ea typeface="+mn-ea"/>
              </a:rPr>
              <a:t>List three key findings, one point per bullet</a:t>
            </a:r>
            <a:endParaRPr lang="en-US" sz="1800" spc="-59" dirty="0">
              <a:solidFill>
                <a:srgbClr val="000000"/>
              </a:solidFill>
              <a:ea typeface="+mn-ea"/>
            </a:endParaRPr>
          </a:p>
          <a:p>
            <a:pPr marL="274320" indent="-274320" eaLnBrk="1" fontAlgn="auto" hangingPunct="1">
              <a:spcAft>
                <a:spcPts val="0"/>
              </a:spcAft>
              <a:buFont typeface="Wingdings" panose="05000000000000000000"/>
              <a:buChar char=""/>
              <a:defRPr/>
            </a:pPr>
            <a:endParaRPr lang="en-US" sz="1800" spc="-59"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dirty="0">
                <a:solidFill>
                  <a:srgbClr val="000000"/>
                </a:solidFill>
                <a:ea typeface="+mn-ea"/>
              </a:rPr>
              <a:t>How do the findings relate to the audience? </a:t>
            </a:r>
            <a:endParaRPr lang="en-US" sz="1800" dirty="0">
              <a:solidFill>
                <a:srgbClr val="000000"/>
              </a:solidFill>
              <a:ea typeface="+mn-ea"/>
            </a:endParaRPr>
          </a:p>
          <a:p>
            <a:pPr marL="274320" indent="-274320" eaLnBrk="1" fontAlgn="auto" hangingPunct="1">
              <a:spcAft>
                <a:spcPts val="0"/>
              </a:spcAft>
              <a:buFont typeface="Wingdings" panose="05000000000000000000"/>
              <a:buChar char=""/>
              <a:defRPr/>
            </a:pPr>
            <a:endParaRPr lang="en-US" sz="1800" dirty="0">
              <a:solidFill>
                <a:srgbClr val="000000"/>
              </a:solidFill>
              <a:ea typeface="+mn-ea"/>
            </a:endParaRPr>
          </a:p>
          <a:p>
            <a:pPr marL="274320" indent="-274320" eaLnBrk="1" fontAlgn="auto" hangingPunct="1">
              <a:spcAft>
                <a:spcPts val="0"/>
              </a:spcAft>
              <a:buFont typeface="Wingdings" panose="05000000000000000000"/>
              <a:buChar char=""/>
              <a:defRPr/>
            </a:pPr>
            <a:r>
              <a:rPr lang="en-US" sz="1800" dirty="0">
                <a:solidFill>
                  <a:srgbClr val="000000"/>
                </a:solidFill>
                <a:ea typeface="+mn-ea"/>
              </a:rPr>
              <a:t>How do the findings relate to the health of the environment and/or community?</a:t>
            </a:r>
            <a:endParaRPr lang="en-US" sz="1800" dirty="0">
              <a:solidFill>
                <a:srgbClr val="000000"/>
              </a:solidFill>
              <a:ea typeface="+mn-ea"/>
            </a:endParaRPr>
          </a:p>
        </p:txBody>
      </p:sp>
      <p:sp>
        <p:nvSpPr>
          <p:cNvPr id="9" name="Picture Placeholder 8"/>
          <p:cNvSpPr>
            <a:spLocks noGrp="1"/>
          </p:cNvSpPr>
          <p:nvPr>
            <p:ph type="pic" sz="quarter" idx="13" hasCustomPrompt="1"/>
          </p:nvPr>
        </p:nvSpPr>
        <p:spPr>
          <a:xfrm>
            <a:off x="3962400" y="1143000"/>
            <a:ext cx="4572000" cy="5029200"/>
          </a:xfrm>
        </p:spPr>
        <p:txBody>
          <a:bodyPr>
            <a:normAutofit/>
          </a:bodyPr>
          <a:lstStyle>
            <a:lvl1pPr marL="0" indent="0">
              <a:buNone/>
              <a:defRPr sz="2000" baseline="0"/>
            </a:lvl1pPr>
          </a:lstStyle>
          <a:p>
            <a:r>
              <a:rPr lang="en-US" sz="2000" dirty="0"/>
              <a:t>Click icon to add a relevant image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ounded Rectangle 7"/>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picture of the research team</a:t>
            </a:r>
            <a:endParaRPr lang="en-US" dirty="0"/>
          </a:p>
        </p:txBody>
      </p:sp>
      <p:sp>
        <p:nvSpPr>
          <p:cNvPr id="12" name="Text Placeholder 11"/>
          <p:cNvSpPr>
            <a:spLocks noGrp="1"/>
          </p:cNvSpPr>
          <p:nvPr>
            <p:ph type="body" sz="quarter" idx="11" hasCustomPrompt="1"/>
          </p:nvPr>
        </p:nvSpPr>
        <p:spPr>
          <a:xfrm>
            <a:off x="533401" y="4572000"/>
            <a:ext cx="8077200" cy="1752600"/>
          </a:xfrm>
        </p:spPr>
        <p:txBody>
          <a:bodyPr>
            <a:normAutofit/>
          </a:bodyPr>
          <a:lstStyle>
            <a:lvl1pPr eaLnBrk="1" hangingPunct="1">
              <a:defRPr sz="2000" baseline="0"/>
            </a:lvl1pPr>
          </a:lstStyle>
          <a:p>
            <a:pPr eaLnBrk="1" hangingPunct="1"/>
            <a:r>
              <a:rPr lang="en-US" altLang="en-US" dirty="0">
                <a:solidFill>
                  <a:srgbClr val="000000"/>
                </a:solidFill>
              </a:rPr>
              <a:t>Who was involved? (include relevant affiliations)</a:t>
            </a:r>
            <a:endParaRPr lang="en-US" altLang="en-US" dirty="0">
              <a:solidFill>
                <a:srgbClr val="000000"/>
              </a:solidFill>
            </a:endParaRPr>
          </a:p>
          <a:p>
            <a:pPr eaLnBrk="1" hangingPunct="1"/>
            <a:r>
              <a:rPr lang="en-US" altLang="en-US" dirty="0">
                <a:solidFill>
                  <a:srgbClr val="000000"/>
                </a:solidFill>
              </a:rPr>
              <a:t>Was there community involvement? If so, please describe.</a:t>
            </a:r>
            <a:endParaRPr lang="en-US" altLang="en-US" dirty="0">
              <a:solidFill>
                <a:srgbClr val="000000"/>
              </a:solidFill>
            </a:endParaRPr>
          </a:p>
        </p:txBody>
      </p:sp>
      <p:sp>
        <p:nvSpPr>
          <p:cNvPr id="16"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Who Did the Research?</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6"/>
          <p:cNvSpPr>
            <a:spLocks noGrp="1"/>
          </p:cNvSpPr>
          <p:nvPr>
            <p:ph type="title" hasCustomPrompt="1"/>
          </p:nvPr>
        </p:nvSpPr>
        <p:spPr>
          <a:xfrm>
            <a:off x="480061" y="470577"/>
            <a:ext cx="8183880" cy="748624"/>
          </a:xfrm>
        </p:spPr>
        <p:txBody>
          <a:bodyPr>
            <a:normAutofit/>
          </a:bodyPr>
          <a:lstStyle>
            <a:lvl1pPr algn="ctr">
              <a:defRPr sz="2600" cap="small" baseline="0">
                <a:solidFill>
                  <a:schemeClr val="accent1">
                    <a:lumMod val="75000"/>
                  </a:schemeClr>
                </a:solidFill>
              </a:defRPr>
            </a:lvl1pPr>
          </a:lstStyle>
          <a:p>
            <a:r>
              <a:rPr lang="en-US" dirty="0"/>
              <a:t>Why? The Reason for the Research</a:t>
            </a:r>
            <a:endParaRPr lang="en-US" dirty="0"/>
          </a:p>
        </p:txBody>
      </p:sp>
      <p:sp>
        <p:nvSpPr>
          <p:cNvPr id="9" name="Picture Placeholder 8"/>
          <p:cNvSpPr>
            <a:spLocks noGrp="1"/>
          </p:cNvSpPr>
          <p:nvPr>
            <p:ph type="pic" sz="quarter" idx="10" hasCustomPrompt="1"/>
          </p:nvPr>
        </p:nvSpPr>
        <p:spPr>
          <a:xfrm>
            <a:off x="533400" y="1371601"/>
            <a:ext cx="3657600" cy="4953000"/>
          </a:xfrm>
        </p:spPr>
        <p:txBody>
          <a:bodyPr>
            <a:normAutofit/>
          </a:bodyPr>
          <a:lstStyle>
            <a:lvl1pPr marL="0" indent="0">
              <a:buNone/>
              <a:defRPr sz="2000" baseline="0"/>
            </a:lvl1pPr>
          </a:lstStyle>
          <a:p>
            <a:r>
              <a:rPr lang="en-US" dirty="0"/>
              <a:t>Click the icon to add a relevant picture from your project</a:t>
            </a:r>
            <a:endParaRPr lang="en-US" dirty="0"/>
          </a:p>
        </p:txBody>
      </p:sp>
      <p:sp>
        <p:nvSpPr>
          <p:cNvPr id="11" name="Text Placeholder 10"/>
          <p:cNvSpPr>
            <a:spLocks noGrp="1"/>
          </p:cNvSpPr>
          <p:nvPr>
            <p:ph type="body" sz="quarter" idx="11" hasCustomPrompt="1"/>
          </p:nvPr>
        </p:nvSpPr>
        <p:spPr>
          <a:xfrm>
            <a:off x="4343401" y="1371601"/>
            <a:ext cx="4267200" cy="4953000"/>
          </a:xfrm>
        </p:spPr>
        <p:txBody>
          <a:bodyPr>
            <a:normAutofit/>
          </a:bodyPr>
          <a:lstStyle>
            <a:lvl1pPr eaLnBrk="1" hangingPunct="1">
              <a:defRPr sz="2000" baseline="0"/>
            </a:lvl1pPr>
          </a:lstStyle>
          <a:p>
            <a:pPr eaLnBrk="1" hangingPunct="1"/>
            <a:endParaRPr lang="en-US" altLang="en-US" dirty="0">
              <a:solidFill>
                <a:srgbClr val="000000"/>
              </a:solidFill>
            </a:endParaRPr>
          </a:p>
          <a:p>
            <a:pPr eaLnBrk="1" hangingPunct="1"/>
            <a:r>
              <a:rPr lang="en-US" altLang="en-US" dirty="0">
                <a:solidFill>
                  <a:srgbClr val="000000"/>
                </a:solidFill>
              </a:rPr>
              <a:t>Use three bullets, one point per bullet</a:t>
            </a:r>
            <a:endParaRPr lang="en-US" altLang="en-US" dirty="0">
              <a:solidFill>
                <a:srgbClr val="000000"/>
              </a:solidFill>
            </a:endParaRPr>
          </a:p>
          <a:p>
            <a:pPr eaLnBrk="1" hangingPunct="1"/>
            <a:endParaRPr lang="en-US" altLang="en-US" dirty="0">
              <a:solidFill>
                <a:srgbClr val="000000"/>
              </a:solidFill>
            </a:endParaRPr>
          </a:p>
          <a:p>
            <a:pPr eaLnBrk="1" hangingPunct="1"/>
            <a:r>
              <a:rPr lang="en-US" altLang="en-US" dirty="0">
                <a:solidFill>
                  <a:srgbClr val="000000"/>
                </a:solidFill>
              </a:rPr>
              <a:t>What was the reason for the research project?</a:t>
            </a:r>
            <a:endParaRPr lang="en-US" altLang="en-US" dirty="0">
              <a:solidFill>
                <a:srgbClr val="000000"/>
              </a:solidFill>
            </a:endParaRPr>
          </a:p>
          <a:p>
            <a:pPr eaLnBrk="1" hangingPunct="1"/>
            <a:endParaRPr lang="en-US" altLang="en-US" dirty="0">
              <a:solidFill>
                <a:srgbClr val="000000"/>
              </a:solidFill>
            </a:endParaRPr>
          </a:p>
          <a:p>
            <a:pPr eaLnBrk="1" hangingPunct="1"/>
            <a:r>
              <a:rPr lang="en-US" altLang="en-US" dirty="0">
                <a:solidFill>
                  <a:srgbClr val="000000"/>
                </a:solidFill>
              </a:rPr>
              <a:t>Include references to the community’s questions and scientific relevance of the project</a:t>
            </a:r>
            <a:endParaRPr lang="en-US" altLang="en-US" dirty="0">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ounded Rectangle 5"/>
          <p:cNvSpPr/>
          <p:nvPr userDrawn="1"/>
        </p:nvSpPr>
        <p:spPr>
          <a:xfrm>
            <a:off x="418597" y="434164"/>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ext Placeholder 2"/>
          <p:cNvSpPr>
            <a:spLocks noGrp="1"/>
          </p:cNvSpPr>
          <p:nvPr>
            <p:ph type="body" idx="1" hasCustomPrompt="1"/>
          </p:nvPr>
        </p:nvSpPr>
        <p:spPr>
          <a:xfrm>
            <a:off x="480061" y="685800"/>
            <a:ext cx="8183880" cy="420624"/>
          </a:xfrm>
        </p:spPr>
        <p:txBody>
          <a:bodyPr lIns="118872" tIns="0" anchor="t">
            <a:noAutofit/>
          </a:bodyPr>
          <a:lstStyle>
            <a:lvl1pPr marL="0" marR="36830" indent="0" algn="ctr">
              <a:spcBef>
                <a:spcPts val="0"/>
              </a:spcBef>
              <a:spcAft>
                <a:spcPts val="0"/>
              </a:spcAft>
              <a:buNone/>
              <a:defRPr sz="2600" b="1" cap="small" baseline="0">
                <a:solidFill>
                  <a:schemeClr val="accent1">
                    <a:lumMod val="75000"/>
                  </a:schemeClr>
                </a:solidFill>
                <a:effectLst>
                  <a:outerShdw blurRad="38100" dist="38100" dir="2700000" algn="tl">
                    <a:srgbClr val="000000">
                      <a:alpha val="43137"/>
                    </a:srgbClr>
                  </a:outerShdw>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a:t>Where Did the Research Take Place?</a:t>
            </a:r>
            <a:endParaRPr kumimoji="0" lang="en-US" dirty="0"/>
          </a:p>
        </p:txBody>
      </p:sp>
      <p:sp>
        <p:nvSpPr>
          <p:cNvPr id="9" name="Text Placeholder 7"/>
          <p:cNvSpPr>
            <a:spLocks noGrp="1"/>
          </p:cNvSpPr>
          <p:nvPr>
            <p:ph type="body" sz="quarter" idx="10" hasCustomPrompt="1"/>
          </p:nvPr>
        </p:nvSpPr>
        <p:spPr>
          <a:xfrm>
            <a:off x="609601" y="1447800"/>
            <a:ext cx="3886200" cy="4800600"/>
          </a:xfrm>
        </p:spPr>
        <p:txBody>
          <a:bodyPr>
            <a:normAutofit/>
          </a:bodyPr>
          <a:lstStyle>
            <a:lvl1pPr marL="265430" marR="0" indent="-265430" algn="l" defTabSz="914400" rtl="0" eaLnBrk="1" fontAlgn="auto" latinLnBrk="0" hangingPunct="1">
              <a:lnSpc>
                <a:spcPct val="100000"/>
              </a:lnSpc>
              <a:spcBef>
                <a:spcPts val="250"/>
              </a:spcBef>
              <a:spcAft>
                <a:spcPts val="0"/>
              </a:spcAft>
              <a:buClr>
                <a:schemeClr val="accent1"/>
              </a:buClr>
              <a:buSzPct val="80000"/>
              <a:buFont typeface="Wingdings 2" panose="05020102010507070707"/>
              <a:buChar char=""/>
              <a:defRPr sz="2000" baseline="0"/>
            </a:lvl1pPr>
          </a:lstStyle>
          <a:p>
            <a:pPr eaLnBrk="1" hangingPunct="1"/>
            <a:endParaRPr lang="en-US" altLang="en-US" sz="1800" dirty="0">
              <a:solidFill>
                <a:srgbClr val="000000"/>
              </a:solidFill>
            </a:endParaRPr>
          </a:p>
          <a:p>
            <a:pPr eaLnBrk="1" hangingPunct="1"/>
            <a:r>
              <a:rPr lang="en-US" altLang="en-US" sz="1800" dirty="0">
                <a:solidFill>
                  <a:srgbClr val="000000"/>
                </a:solidFill>
              </a:rPr>
              <a:t>Where was the information gathered?</a:t>
            </a:r>
            <a:endParaRPr lang="en-US" altLang="en-US" sz="1800" dirty="0">
              <a:solidFill>
                <a:srgbClr val="000000"/>
              </a:solidFill>
            </a:endParaRPr>
          </a:p>
          <a:p>
            <a:pPr eaLnBrk="1" hangingPunct="1"/>
            <a:endParaRPr lang="en-US" altLang="en-US" sz="1800" dirty="0">
              <a:solidFill>
                <a:srgbClr val="000000"/>
              </a:solidFill>
            </a:endParaRPr>
          </a:p>
          <a:p>
            <a:pPr eaLnBrk="1" hangingPunct="1"/>
            <a:r>
              <a:rPr lang="en-US" altLang="en-US" sz="1800" dirty="0">
                <a:solidFill>
                  <a:srgbClr val="000000"/>
                </a:solidFill>
              </a:rPr>
              <a:t>Why and how were the sites chosen?</a:t>
            </a:r>
            <a:endParaRPr lang="en-US" altLang="en-US" sz="1800" dirty="0">
              <a:solidFill>
                <a:srgbClr val="000000"/>
              </a:solidFill>
            </a:endParaRPr>
          </a:p>
          <a:p>
            <a:pPr eaLnBrk="1" hangingPunct="1"/>
            <a:endParaRPr lang="en-US" altLang="en-US" sz="1800" dirty="0">
              <a:solidFill>
                <a:srgbClr val="000000"/>
              </a:solidFill>
            </a:endParaRPr>
          </a:p>
          <a:p>
            <a:pPr eaLnBrk="1" hangingPunct="1"/>
            <a:r>
              <a:rPr lang="en-US" altLang="en-US" sz="1800" dirty="0">
                <a:solidFill>
                  <a:srgbClr val="000000"/>
                </a:solidFill>
              </a:rPr>
              <a:t>Was the community involved in gathering the information? Identify sites of community importance</a:t>
            </a:r>
            <a:endParaRPr lang="en-US" altLang="en-US" sz="1800" dirty="0">
              <a:solidFill>
                <a:srgbClr val="000000"/>
              </a:solidFill>
            </a:endParaRPr>
          </a:p>
        </p:txBody>
      </p:sp>
      <p:sp>
        <p:nvSpPr>
          <p:cNvPr id="10" name="Picture Placeholder 14"/>
          <p:cNvSpPr>
            <a:spLocks noGrp="1"/>
          </p:cNvSpPr>
          <p:nvPr>
            <p:ph type="pic" sz="quarter" idx="11" hasCustomPrompt="1"/>
          </p:nvPr>
        </p:nvSpPr>
        <p:spPr>
          <a:xfrm>
            <a:off x="4648200" y="1447800"/>
            <a:ext cx="3886200" cy="4800600"/>
          </a:xfrm>
        </p:spPr>
        <p:txBody>
          <a:bodyPr>
            <a:normAutofit/>
          </a:bodyPr>
          <a:lstStyle>
            <a:lvl1pPr marL="0" indent="0">
              <a:buNone/>
              <a:defRPr sz="1600" baseline="0"/>
            </a:lvl1pPr>
          </a:lstStyle>
          <a:p>
            <a:r>
              <a:rPr lang="en-US" sz="1600" dirty="0"/>
              <a:t>Click the icon to add a map showing the study area – highlight the distance from the community, if applicable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ounded Rectangle 5"/>
          <p:cNvSpPr/>
          <p:nvPr userDrawn="1"/>
        </p:nvSpPr>
        <p:spPr>
          <a:xfrm>
            <a:off x="405110" y="445627"/>
            <a:ext cx="8306809"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Picture Placeholder 9"/>
          <p:cNvSpPr>
            <a:spLocks noGrp="1"/>
          </p:cNvSpPr>
          <p:nvPr>
            <p:ph type="pic" sz="quarter" idx="10" hasCustomPrompt="1"/>
          </p:nvPr>
        </p:nvSpPr>
        <p:spPr>
          <a:xfrm>
            <a:off x="533401" y="1066800"/>
            <a:ext cx="8077200" cy="3429001"/>
          </a:xfrm>
        </p:spPr>
        <p:txBody>
          <a:bodyPr>
            <a:normAutofit/>
          </a:bodyPr>
          <a:lstStyle>
            <a:lvl1pPr marL="0" indent="0">
              <a:buNone/>
              <a:defRPr sz="2000"/>
            </a:lvl1pPr>
          </a:lstStyle>
          <a:p>
            <a:r>
              <a:rPr lang="en-US" sz="2000" dirty="0"/>
              <a:t>Click the icon to add a picture of a sampling event</a:t>
            </a:r>
            <a:endParaRPr lang="en-US" dirty="0"/>
          </a:p>
        </p:txBody>
      </p:sp>
      <p:sp>
        <p:nvSpPr>
          <p:cNvPr id="8" name="Text Placeholder 11"/>
          <p:cNvSpPr>
            <a:spLocks noGrp="1"/>
          </p:cNvSpPr>
          <p:nvPr>
            <p:ph type="body" sz="quarter" idx="11" hasCustomPrompt="1"/>
          </p:nvPr>
        </p:nvSpPr>
        <p:spPr>
          <a:xfrm>
            <a:off x="533401" y="4572000"/>
            <a:ext cx="8077200" cy="1752600"/>
          </a:xfrm>
        </p:spPr>
        <p:txBody>
          <a:bodyPr>
            <a:normAutofit/>
          </a:bodyPr>
          <a:lstStyle>
            <a:lvl1pPr marL="313690" indent="-313690" eaLnBrk="1" fontAlgn="auto" hangingPunct="1">
              <a:spcAft>
                <a:spcPts val="0"/>
              </a:spcAft>
              <a:buFont typeface="Wingdings" panose="05000000000000000000"/>
              <a:buChar char=""/>
              <a:defRPr sz="2000"/>
            </a:lvl1pPr>
          </a:lstStyle>
          <a:p>
            <a:pPr marL="274320" indent="-274320" eaLnBrk="1" fontAlgn="auto" hangingPunct="1">
              <a:spcAft>
                <a:spcPts val="0"/>
              </a:spcAft>
              <a:buFont typeface="Wingdings" panose="05000000000000000000"/>
              <a:buChar char=""/>
              <a:defRPr/>
            </a:pPr>
            <a:r>
              <a:rPr lang="en-US" spc="-80" dirty="0">
                <a:solidFill>
                  <a:srgbClr val="000000"/>
                </a:solidFill>
                <a:ea typeface="+mn-ea"/>
              </a:rPr>
              <a:t>When was the information gathered?</a:t>
            </a: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What was the data collection schedule?</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 Why was data collected this way?</a:t>
            </a:r>
            <a:endParaRPr lang="en-US" dirty="0">
              <a:solidFill>
                <a:srgbClr val="000000"/>
              </a:solidFill>
              <a:ea typeface="+mn-ea"/>
            </a:endParaRPr>
          </a:p>
        </p:txBody>
      </p:sp>
      <p:sp>
        <p:nvSpPr>
          <p:cNvPr id="9" name="Title 15"/>
          <p:cNvSpPr>
            <a:spLocks noGrp="1"/>
          </p:cNvSpPr>
          <p:nvPr>
            <p:ph type="title" hasCustomPrompt="1"/>
          </p:nvPr>
        </p:nvSpPr>
        <p:spPr>
          <a:xfrm>
            <a:off x="672313" y="445627"/>
            <a:ext cx="7772400" cy="609600"/>
          </a:xfrm>
        </p:spPr>
        <p:txBody>
          <a:bodyPr>
            <a:normAutofit/>
          </a:bodyPr>
          <a:lstStyle>
            <a:lvl1pPr algn="ctr">
              <a:defRPr sz="2600" cap="small" baseline="0">
                <a:solidFill>
                  <a:schemeClr val="accent1">
                    <a:lumMod val="75000"/>
                  </a:schemeClr>
                </a:solidFill>
              </a:defRPr>
            </a:lvl1pPr>
          </a:lstStyle>
          <a:p>
            <a:r>
              <a:rPr lang="en-US" dirty="0"/>
              <a:t>When Did the Research Take Place?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ounded Rectangle 5"/>
          <p:cNvSpPr/>
          <p:nvPr userDrawn="1"/>
        </p:nvSpPr>
        <p:spPr>
          <a:xfrm>
            <a:off x="381001" y="381001"/>
            <a:ext cx="8382000" cy="5966637"/>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Title 1"/>
          <p:cNvSpPr>
            <a:spLocks noGrp="1"/>
          </p:cNvSpPr>
          <p:nvPr>
            <p:ph type="title" hasCustomPrompt="1"/>
          </p:nvPr>
        </p:nvSpPr>
        <p:spPr>
          <a:xfrm>
            <a:off x="762001" y="1066800"/>
            <a:ext cx="3276600" cy="914400"/>
          </a:xfrm>
        </p:spPr>
        <p:txBody>
          <a:bodyPr anchor="b">
            <a:noAutofit/>
          </a:bodyPr>
          <a:lstStyle>
            <a:lvl1pPr algn="l">
              <a:buNone/>
              <a:defRPr sz="2600" b="1" cap="small" baseline="0">
                <a:solidFill>
                  <a:schemeClr val="accent1">
                    <a:lumMod val="75000"/>
                  </a:schemeClr>
                </a:solidFill>
              </a:defRPr>
            </a:lvl1pPr>
          </a:lstStyle>
          <a:p>
            <a:r>
              <a:rPr kumimoji="0" lang="en-US" dirty="0"/>
              <a:t>How Was it Done?</a:t>
            </a:r>
            <a:endParaRPr kumimoji="0" lang="en-US" dirty="0"/>
          </a:p>
        </p:txBody>
      </p:sp>
      <p:sp>
        <p:nvSpPr>
          <p:cNvPr id="8" name="Text Placeholder 2"/>
          <p:cNvSpPr>
            <a:spLocks noGrp="1"/>
          </p:cNvSpPr>
          <p:nvPr>
            <p:ph type="body" idx="2" hasCustomPrompt="1"/>
          </p:nvPr>
        </p:nvSpPr>
        <p:spPr>
          <a:xfrm>
            <a:off x="4267200" y="1066800"/>
            <a:ext cx="4191000" cy="5105400"/>
          </a:xfrm>
        </p:spPr>
        <p:txBody>
          <a:bodyPr lIns="91440">
            <a:normAutofit/>
          </a:bodyPr>
          <a:lstStyle>
            <a:lvl1pPr marL="313690" marR="18415" indent="-313690" eaLnBrk="1" fontAlgn="auto" hangingPunct="1">
              <a:spcBef>
                <a:spcPts val="0"/>
              </a:spcBef>
              <a:spcAft>
                <a:spcPts val="0"/>
              </a:spcAft>
              <a:buFont typeface="Wingdings" panose="05000000000000000000"/>
              <a:buChar char=""/>
              <a:defRPr sz="20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marL="274320" indent="-274320" eaLnBrk="1" fontAlgn="auto" hangingPunct="1">
              <a:spcAft>
                <a:spcPts val="0"/>
              </a:spcAft>
              <a:buFont typeface="Wingdings" panose="05000000000000000000"/>
              <a:buChar char=""/>
              <a:defRPr/>
            </a:pP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r>
              <a:rPr lang="en-US" spc="-80" dirty="0">
                <a:solidFill>
                  <a:srgbClr val="000000"/>
                </a:solidFill>
                <a:ea typeface="+mn-ea"/>
              </a:rPr>
              <a:t>How was the information gathered and analyzed (</a:t>
            </a:r>
            <a:r>
              <a:rPr lang="en-US" spc="-80" dirty="0" err="1">
                <a:solidFill>
                  <a:srgbClr val="000000"/>
                </a:solidFill>
                <a:ea typeface="+mn-ea"/>
              </a:rPr>
              <a:t>eg</a:t>
            </a:r>
            <a:r>
              <a:rPr lang="en-US" spc="-80" dirty="0">
                <a:solidFill>
                  <a:srgbClr val="000000"/>
                </a:solidFill>
                <a:ea typeface="+mn-ea"/>
              </a:rPr>
              <a:t>. methods, equipment)?</a:t>
            </a: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endParaRPr lang="en-US" spc="-80" dirty="0">
              <a:solidFill>
                <a:srgbClr val="000000"/>
              </a:solidFill>
              <a:ea typeface="+mn-ea"/>
            </a:endParaRPr>
          </a:p>
          <a:p>
            <a:pPr marL="274320" indent="-274320" eaLnBrk="1" fontAlgn="auto" hangingPunct="1">
              <a:spcAft>
                <a:spcPts val="0"/>
              </a:spcAft>
              <a:buFont typeface="Wingdings" panose="05000000000000000000"/>
              <a:buChar char=""/>
              <a:defRPr/>
            </a:pPr>
            <a:r>
              <a:rPr lang="en-US" dirty="0">
                <a:solidFill>
                  <a:srgbClr val="000000"/>
                </a:solidFill>
                <a:ea typeface="+mn-ea"/>
              </a:rPr>
              <a:t>How was the community involved in collecting/analyzing data (if applicable)?</a:t>
            </a: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endParaRPr lang="en-US" dirty="0">
              <a:solidFill>
                <a:srgbClr val="000000"/>
              </a:solidFill>
              <a:ea typeface="+mn-ea"/>
            </a:endParaRPr>
          </a:p>
          <a:p>
            <a:pPr marL="274320" indent="-274320" eaLnBrk="1" fontAlgn="auto" hangingPunct="1">
              <a:spcAft>
                <a:spcPts val="0"/>
              </a:spcAft>
              <a:buFont typeface="Wingdings" panose="05000000000000000000"/>
              <a:buChar char=""/>
              <a:defRPr/>
            </a:pPr>
            <a:r>
              <a:rPr lang="en-US" spc="-80" dirty="0">
                <a:solidFill>
                  <a:srgbClr val="000000"/>
                </a:solidFill>
                <a:ea typeface="+mn-ea"/>
              </a:rPr>
              <a:t>How was local and traditional knowledge included (if applicable)?</a:t>
            </a:r>
            <a:endParaRPr lang="en-US" spc="-80" dirty="0">
              <a:solidFill>
                <a:srgbClr val="000000"/>
              </a:solidFill>
              <a:ea typeface="+mn-ea"/>
            </a:endParaRPr>
          </a:p>
        </p:txBody>
      </p:sp>
      <p:sp>
        <p:nvSpPr>
          <p:cNvPr id="9" name="Picture Placeholder 8"/>
          <p:cNvSpPr>
            <a:spLocks noGrp="1"/>
          </p:cNvSpPr>
          <p:nvPr>
            <p:ph type="pic" sz="quarter" idx="13" hasCustomPrompt="1"/>
          </p:nvPr>
        </p:nvSpPr>
        <p:spPr>
          <a:xfrm>
            <a:off x="762001" y="2057400"/>
            <a:ext cx="3276600" cy="4114800"/>
          </a:xfrm>
        </p:spPr>
        <p:txBody>
          <a:bodyPr>
            <a:normAutofit/>
          </a:bodyPr>
          <a:lstStyle>
            <a:lvl1pPr marL="0" indent="0">
              <a:buNone/>
              <a:defRPr sz="2000" baseline="0"/>
            </a:lvl1pPr>
          </a:lstStyle>
          <a:p>
            <a:r>
              <a:rPr lang="en-US" sz="2000" dirty="0"/>
              <a:t>Click the icon to add a relevant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alpha val="52000"/>
          </a:srgbClr>
        </a:solidFill>
        <a:effectLst/>
      </p:bgPr>
    </p:bg>
    <p:spTree>
      <p:nvGrpSpPr>
        <p:cNvPr id="1" name=""/>
        <p:cNvGrpSpPr/>
        <p:nvPr/>
      </p:nvGrpSpPr>
      <p:grpSpPr>
        <a:xfrm>
          <a:off x="0" y="0"/>
          <a:ext cx="0" cy="0"/>
          <a:chOff x="0" y="0"/>
          <a:chExt cx="0" cy="0"/>
        </a:xfrm>
      </p:grpSpPr>
      <p:sp>
        <p:nvSpPr>
          <p:cNvPr id="7" name="Rounded Rectangle 6"/>
          <p:cNvSpPr/>
          <p:nvPr/>
        </p:nvSpPr>
        <p:spPr>
          <a:xfrm>
            <a:off x="304801"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ounded Rectangle 8"/>
          <p:cNvSpPr/>
          <p:nvPr/>
        </p:nvSpPr>
        <p:spPr>
          <a:xfrm>
            <a:off x="418597" y="434161"/>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Title Placeholder 12"/>
          <p:cNvSpPr>
            <a:spLocks noGrp="1"/>
          </p:cNvSpPr>
          <p:nvPr>
            <p:ph type="title"/>
          </p:nvPr>
        </p:nvSpPr>
        <p:spPr>
          <a:xfrm>
            <a:off x="502921" y="4985590"/>
            <a:ext cx="8183880" cy="1051560"/>
          </a:xfrm>
          <a:prstGeom prst="rect">
            <a:avLst/>
          </a:prstGeom>
        </p:spPr>
        <p:txBody>
          <a:bodyPr vert="horz" anchor="b">
            <a:normAutofit/>
          </a:bodyPr>
          <a:lstStyle/>
          <a:p>
            <a:r>
              <a:rPr kumimoji="0" lang="en-US"/>
              <a:t>Click to edit Master title style</a:t>
            </a:r>
            <a:endParaRPr kumimoji="0" lang="en-US"/>
          </a:p>
        </p:txBody>
      </p:sp>
      <p:sp>
        <p:nvSpPr>
          <p:cNvPr id="4" name="Text Placeholder 3"/>
          <p:cNvSpPr>
            <a:spLocks noGrp="1"/>
          </p:cNvSpPr>
          <p:nvPr>
            <p:ph type="body" idx="1"/>
          </p:nvPr>
        </p:nvSpPr>
        <p:spPr>
          <a:xfrm>
            <a:off x="502921" y="530352"/>
            <a:ext cx="8183880" cy="4187952"/>
          </a:xfrm>
          <a:prstGeom prst="rect">
            <a:avLst/>
          </a:prstGeom>
        </p:spPr>
        <p:txBody>
          <a:bodyPr vert="horz" lIns="182880" tIns="91440">
            <a:normAutofit/>
          </a:bodyPr>
          <a:lstStyle/>
          <a:p>
            <a:pPr lvl="0" eaLnBrk="1" latinLnBrk="0" hangingPunct="1"/>
            <a:r>
              <a:rPr kumimoji="0" lang="en-US" dirty="0"/>
              <a:t>Click to edit Master text styles</a:t>
            </a:r>
            <a:endParaRPr kumimoji="0" lang="en-US" dirty="0"/>
          </a:p>
          <a:p>
            <a:pPr lvl="1" eaLnBrk="1" latinLnBrk="0" hangingPunct="1"/>
            <a:r>
              <a:rPr kumimoji="0" lang="en-US" dirty="0"/>
              <a:t>Second level</a:t>
            </a:r>
            <a:endParaRPr kumimoji="0" lang="en-US" dirty="0"/>
          </a:p>
          <a:p>
            <a:pPr lvl="2" eaLnBrk="1" latinLnBrk="0" hangingPunct="1"/>
            <a:r>
              <a:rPr kumimoji="0" lang="en-US" dirty="0"/>
              <a:t>Third level</a:t>
            </a:r>
            <a:endParaRPr kumimoji="0" lang="en-US" dirty="0"/>
          </a:p>
          <a:p>
            <a:pPr lvl="3" eaLnBrk="1" latinLnBrk="0" hangingPunct="1"/>
            <a:r>
              <a:rPr kumimoji="0" lang="en-US" dirty="0"/>
              <a:t>Fourth level</a:t>
            </a:r>
            <a:endParaRPr kumimoji="0" lang="en-US" dirty="0"/>
          </a:p>
          <a:p>
            <a:pPr lvl="4" eaLnBrk="1" latinLnBrk="0" hangingPunct="1"/>
            <a:r>
              <a:rPr kumimoji="0" lang="en-US" dirty="0"/>
              <a:t>Fifth level</a:t>
            </a:r>
            <a:endParaRPr kumimoji="0" lang="en-US" dirty="0"/>
          </a:p>
        </p:txBody>
      </p:sp>
      <p:sp>
        <p:nvSpPr>
          <p:cNvPr id="25" name="Date Placeholder 24"/>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lstStyle>
          <a:p>
            <a:pPr eaLnBrk="1" latinLnBrk="0" hangingPunct="1"/>
            <a:fld id="{544213AF-26F6-41FA-8D85-E2C5388D6E58}" type="datetimeFigureOut">
              <a:rPr lang="en-US" smtClean="0"/>
            </a:fld>
            <a:endParaRPr lang="en-US" sz="1000" dirty="0">
              <a:solidFill>
                <a:schemeClr val="tx1"/>
              </a:solidFill>
            </a:endParaRPr>
          </a:p>
        </p:txBody>
      </p:sp>
      <p:sp>
        <p:nvSpPr>
          <p:cNvPr id="18" name="Footer Placeholder 17"/>
          <p:cNvSpPr>
            <a:spLocks noGrp="1"/>
          </p:cNvSpPr>
          <p:nvPr>
            <p:ph type="ftr" sz="quarter" idx="3"/>
          </p:nvPr>
        </p:nvSpPr>
        <p:spPr>
          <a:xfrm>
            <a:off x="6062329"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lstStyle>
          <a:p>
            <a:pPr eaLnBrk="1" latinLnBrk="0" hangingPunct="1"/>
            <a:fld id="{D5BBC35B-A44B-4119-B8DA-DE9E3DFADA20}" type="slidenum">
              <a:rPr kumimoji="0" lang="en-US" smtClean="0"/>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430" indent="-265430" algn="l" rtl="0" eaLnBrk="1" latinLnBrk="0" hangingPunct="1">
        <a:spcBef>
          <a:spcPts val="250"/>
        </a:spcBef>
        <a:buClr>
          <a:schemeClr val="accent1"/>
        </a:buClr>
        <a:buSzPct val="80000"/>
        <a:buFont typeface="Wingdings 2" panose="05020102010507070707"/>
        <a:buChar char=""/>
        <a:defRPr kumimoji="0" sz="28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Char char="◦"/>
        <a:defRPr kumimoji="0" sz="24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Char char=""/>
        <a:defRPr kumimoji="0" sz="22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Char char=""/>
        <a:defRPr kumimoji="0" sz="18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1165"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0000"/>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l="15620" r="9263"/>
          <a:stretch>
            <a:fillRect/>
          </a:stretch>
        </p:blipFill>
        <p:spPr>
          <a:xfrm>
            <a:off x="0" y="7716"/>
            <a:ext cx="9144000" cy="6850284"/>
          </a:xfrm>
          <a:prstGeom prst="rect">
            <a:avLst/>
          </a:prstGeom>
        </p:spPr>
      </p:pic>
      <p:sp>
        <p:nvSpPr>
          <p:cNvPr id="6" name="Rectangle 5"/>
          <p:cNvSpPr/>
          <p:nvPr/>
        </p:nvSpPr>
        <p:spPr>
          <a:xfrm>
            <a:off x="190500" y="304800"/>
            <a:ext cx="8763000" cy="1676400"/>
          </a:xfrm>
          <a:prstGeom prst="rect">
            <a:avLst/>
          </a:prstGeom>
          <a:solidFill>
            <a:srgbClr val="00B05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04800" y="533400"/>
            <a:ext cx="8648700" cy="1246495"/>
          </a:xfrm>
          <a:prstGeom prst="rect">
            <a:avLst/>
          </a:prstGeom>
          <a:noFill/>
        </p:spPr>
        <p:txBody>
          <a:bodyPr wrap="square" rtlCol="0">
            <a:spAutoFit/>
          </a:bodyPr>
          <a:lstStyle/>
          <a:p>
            <a:pPr algn="ctr"/>
            <a:r>
              <a:rPr lang="en-US" sz="2500" b="1" dirty="0">
                <a:solidFill>
                  <a:schemeClr val="bg1"/>
                </a:solidFill>
              </a:rPr>
              <a:t>JAHANGIRNAGAR UNIVERSITY MEDICAL CENTER MANAGEMENT</a:t>
            </a:r>
            <a:endParaRPr lang="en-US" sz="2500" b="1" dirty="0">
              <a:solidFill>
                <a:schemeClr val="bg1"/>
              </a:solidFill>
            </a:endParaRPr>
          </a:p>
          <a:p>
            <a:pPr algn="ctr"/>
            <a:r>
              <a:rPr lang="en-US" sz="2500" b="1" dirty="0">
                <a:solidFill>
                  <a:schemeClr val="bg1"/>
                </a:solidFill>
              </a:rPr>
              <a:t>SYSTEM </a:t>
            </a:r>
            <a:endParaRPr lang="en-US" sz="2500" b="1" dirty="0">
              <a:solidFill>
                <a:schemeClr val="bg1"/>
              </a:solidFill>
            </a:endParaRPr>
          </a:p>
        </p:txBody>
      </p:sp>
      <p:sp>
        <p:nvSpPr>
          <p:cNvPr id="12" name="Rectangle 11"/>
          <p:cNvSpPr/>
          <p:nvPr/>
        </p:nvSpPr>
        <p:spPr>
          <a:xfrm>
            <a:off x="2324100" y="4034742"/>
            <a:ext cx="4495800" cy="2590800"/>
          </a:xfrm>
          <a:prstGeom prst="rect">
            <a:avLst/>
          </a:prstGeom>
          <a:solidFill>
            <a:srgbClr val="00B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TextBox 8"/>
          <p:cNvSpPr txBox="1"/>
          <p:nvPr/>
        </p:nvSpPr>
        <p:spPr>
          <a:xfrm>
            <a:off x="2476500" y="4237535"/>
            <a:ext cx="4191000" cy="2185214"/>
          </a:xfrm>
          <a:prstGeom prst="rect">
            <a:avLst/>
          </a:prstGeom>
          <a:noFill/>
        </p:spPr>
        <p:txBody>
          <a:bodyPr wrap="square" rtlCol="0">
            <a:spAutoFit/>
          </a:bodyPr>
          <a:lstStyle/>
          <a:p>
            <a:pPr algn="ctr"/>
            <a:r>
              <a:rPr lang="en-US" dirty="0">
                <a:solidFill>
                  <a:schemeClr val="bg1"/>
                </a:solidFill>
              </a:rPr>
              <a:t>Prepared By</a:t>
            </a:r>
            <a:endParaRPr lang="en-US" dirty="0">
              <a:solidFill>
                <a:schemeClr val="bg1"/>
              </a:solidFill>
            </a:endParaRPr>
          </a:p>
          <a:p>
            <a:pPr algn="ctr"/>
            <a:endParaRPr lang="en-US" dirty="0">
              <a:solidFill>
                <a:schemeClr val="bg1"/>
              </a:solidFill>
            </a:endParaRPr>
          </a:p>
          <a:p>
            <a:pPr algn="ctr"/>
            <a:r>
              <a:rPr lang="en-US" sz="2000" dirty="0" err="1">
                <a:solidFill>
                  <a:schemeClr val="bg1"/>
                </a:solidFill>
              </a:rPr>
              <a:t>Subarna</a:t>
            </a:r>
            <a:r>
              <a:rPr lang="en-US" sz="2000" dirty="0">
                <a:solidFill>
                  <a:schemeClr val="bg1"/>
                </a:solidFill>
              </a:rPr>
              <a:t> Saha-349</a:t>
            </a:r>
            <a:endParaRPr lang="en-US" sz="2000" dirty="0">
              <a:solidFill>
                <a:schemeClr val="bg1"/>
              </a:solidFill>
            </a:endParaRPr>
          </a:p>
          <a:p>
            <a:pPr algn="ctr"/>
            <a:r>
              <a:rPr lang="en-US" sz="2000" dirty="0">
                <a:solidFill>
                  <a:schemeClr val="bg1"/>
                </a:solidFill>
              </a:rPr>
              <a:t>Fatima Binte Aziz-367</a:t>
            </a:r>
            <a:endParaRPr lang="en-US" sz="2000" dirty="0">
              <a:solidFill>
                <a:schemeClr val="bg1"/>
              </a:solidFill>
            </a:endParaRPr>
          </a:p>
          <a:p>
            <a:pPr algn="ctr"/>
            <a:r>
              <a:rPr lang="en-US" sz="2000" dirty="0">
                <a:solidFill>
                  <a:schemeClr val="bg1"/>
                </a:solidFill>
              </a:rPr>
              <a:t>Md </a:t>
            </a:r>
            <a:r>
              <a:rPr lang="en-US" sz="2000" dirty="0" err="1">
                <a:solidFill>
                  <a:schemeClr val="bg1"/>
                </a:solidFill>
              </a:rPr>
              <a:t>Soad</a:t>
            </a:r>
            <a:r>
              <a:rPr lang="en-US" sz="2000" dirty="0">
                <a:solidFill>
                  <a:schemeClr val="bg1"/>
                </a:solidFill>
              </a:rPr>
              <a:t> Anam-385</a:t>
            </a:r>
            <a:endParaRPr lang="en-US" sz="2000" dirty="0">
              <a:solidFill>
                <a:schemeClr val="bg1"/>
              </a:solidFill>
            </a:endParaRPr>
          </a:p>
          <a:p>
            <a:pPr algn="ctr"/>
            <a:r>
              <a:rPr lang="en-US" sz="2000" dirty="0">
                <a:solidFill>
                  <a:schemeClr val="bg1"/>
                </a:solidFill>
              </a:rPr>
              <a:t>Md Hasan Al Mamun-399</a:t>
            </a:r>
            <a:endParaRPr lang="en-US" sz="2000" dirty="0">
              <a:solidFill>
                <a:schemeClr val="bg1"/>
              </a:solidFill>
            </a:endParaRPr>
          </a:p>
          <a:p>
            <a:pPr algn="ctr"/>
            <a:r>
              <a:rPr lang="en-US" sz="2000" dirty="0" err="1">
                <a:solidFill>
                  <a:schemeClr val="bg1"/>
                </a:solidFill>
              </a:rPr>
              <a:t>Shabrina</a:t>
            </a:r>
            <a:r>
              <a:rPr lang="en-US" sz="2000" dirty="0">
                <a:solidFill>
                  <a:schemeClr val="bg1"/>
                </a:solidFill>
              </a:rPr>
              <a:t> </a:t>
            </a:r>
            <a:r>
              <a:rPr lang="en-US" sz="2000" dirty="0" err="1">
                <a:solidFill>
                  <a:schemeClr val="bg1"/>
                </a:solidFill>
              </a:rPr>
              <a:t>Akter</a:t>
            </a:r>
            <a:r>
              <a:rPr lang="en-US" sz="2000" dirty="0">
                <a:solidFill>
                  <a:schemeClr val="bg1"/>
                </a:solidFill>
              </a:rPr>
              <a:t> Shahana-2147</a:t>
            </a:r>
            <a:endParaRPr lang="en-US" sz="2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SEQUENCE DIAGRAM-1</a:t>
            </a:r>
            <a:endParaRPr lang="en-US" dirty="0"/>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7400" y="1080405"/>
            <a:ext cx="5007329" cy="5238844"/>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09</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SEQUENCE DIAGRAM-2</a:t>
            </a:r>
            <a:endParaRPr lang="en-US"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5540" y="1050588"/>
            <a:ext cx="4395074" cy="5330051"/>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10</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STATE CHART DIAGRAM</a:t>
            </a:r>
            <a:endParaRPr lang="en-US"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000" y="1447800"/>
            <a:ext cx="8370313" cy="4198034"/>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11</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DATABASE SCHEMA</a:t>
            </a: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 y="1237035"/>
            <a:ext cx="8473440" cy="4743678"/>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12</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000" y="738187"/>
            <a:ext cx="8382000" cy="5381625"/>
          </a:xfrm>
          <a:prstGeom prst="rect">
            <a:avLst/>
          </a:prstGeom>
        </p:spPr>
      </p:pic>
      <p:sp>
        <p:nvSpPr>
          <p:cNvPr id="4" name="TextBox 3"/>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13</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30940" y="1219200"/>
            <a:ext cx="5212902" cy="42481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838201"/>
            <a:ext cx="8183880" cy="676656"/>
          </a:xfrm>
        </p:spPr>
        <p:txBody>
          <a:bodyPr>
            <a:normAutofit fontScale="90000"/>
          </a:bodyPr>
          <a:lstStyle/>
          <a:p>
            <a:r>
              <a:rPr lang="en-US" dirty="0">
                <a:solidFill>
                  <a:srgbClr val="475E4D"/>
                </a:solidFill>
              </a:rPr>
              <a:t>JU MEDICAL CENTER MANAGEMENT SYSTEM</a:t>
            </a:r>
            <a:endParaRPr lang="en-US" dirty="0">
              <a:solidFill>
                <a:srgbClr val="475E4D"/>
              </a:solidFill>
            </a:endParaRPr>
          </a:p>
        </p:txBody>
      </p:sp>
      <p:sp>
        <p:nvSpPr>
          <p:cNvPr id="18" name="TextBox 17"/>
          <p:cNvSpPr txBox="1"/>
          <p:nvPr/>
        </p:nvSpPr>
        <p:spPr>
          <a:xfrm>
            <a:off x="685800" y="1676400"/>
            <a:ext cx="8077200" cy="4493538"/>
          </a:xfrm>
          <a:prstGeom prst="rect">
            <a:avLst/>
          </a:prstGeom>
          <a:noFill/>
        </p:spPr>
        <p:txBody>
          <a:bodyPr wrap="square" rtlCol="0">
            <a:spAutoFit/>
          </a:bodyPr>
          <a:lstStyle/>
          <a:p>
            <a:r>
              <a:rPr lang="en-US" sz="2200" dirty="0"/>
              <a:t>The "</a:t>
            </a:r>
            <a:r>
              <a:rPr lang="en-US" sz="2200" b="1" dirty="0"/>
              <a:t>Jahangirnagar University Medical Center Management System</a:t>
            </a:r>
            <a:r>
              <a:rPr lang="en-US" sz="2200" dirty="0"/>
              <a:t>" is a Transformative Digital Solution aimed at modernizing the traditional healthcare practices at Jahangirnagar University. Currently, the medical center relies on: Manual Record-Keeping, Data Vulnerability, and Limited Storage Capacity. </a:t>
            </a:r>
            <a:endParaRPr lang="en-US" sz="2200" dirty="0"/>
          </a:p>
          <a:p>
            <a:endParaRPr lang="en-US" sz="2200" dirty="0"/>
          </a:p>
          <a:p>
            <a:r>
              <a:rPr lang="en-US" sz="2200" dirty="0"/>
              <a:t>Our vision is to elevate healthcare standards, promote a healthier campus community, and optimize medical services. Through this digital transformation, we aim to improve the overall quality of healthcare services provided at Jahangirnagar University Medical enter.</a:t>
            </a:r>
            <a:endParaRPr lang="en-US" sz="2200" dirty="0"/>
          </a:p>
        </p:txBody>
      </p:sp>
      <p:sp>
        <p:nvSpPr>
          <p:cNvPr id="4" name="TextBox 3"/>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01</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561" y="533400"/>
            <a:ext cx="7315200" cy="533399"/>
          </a:xfrm>
        </p:spPr>
        <p:txBody>
          <a:bodyPr/>
          <a:lstStyle/>
          <a:p>
            <a:pPr algn="ctr"/>
            <a:r>
              <a:rPr lang="en-US" dirty="0"/>
              <a:t> the proposed system will provide</a:t>
            </a:r>
            <a:endParaRPr lang="en-US" dirty="0"/>
          </a:p>
        </p:txBody>
      </p:sp>
      <p:sp>
        <p:nvSpPr>
          <p:cNvPr id="5" name="Text Placeholder 2"/>
          <p:cNvSpPr txBox="1"/>
          <p:nvPr/>
        </p:nvSpPr>
        <p:spPr>
          <a:xfrm>
            <a:off x="598025" y="1371598"/>
            <a:ext cx="3833149" cy="4800600"/>
          </a:xfrm>
          <a:prstGeom prst="rect">
            <a:avLst/>
          </a:prstGeom>
        </p:spPr>
        <p:txBody>
          <a:bodyPr vert="horz" lIns="91440" tIns="91440">
            <a:noAutofit/>
          </a:bodyPr>
          <a:lstStyle>
            <a:lvl1pPr marL="0" marR="18415" indent="0" algn="l" rtl="0" eaLnBrk="1" fontAlgn="auto" latinLnBrk="0" hangingPunct="1">
              <a:spcBef>
                <a:spcPts val="0"/>
              </a:spcBef>
              <a:spcAft>
                <a:spcPts val="0"/>
              </a:spcAft>
              <a:buClr>
                <a:schemeClr val="accent1"/>
              </a:buClr>
              <a:buSzPct val="80000"/>
              <a:buFont typeface="Wingdings" panose="05000000000000000000"/>
              <a:buNone/>
              <a:defRPr kumimoji="0" sz="20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None/>
              <a:defRPr kumimoji="0" sz="12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None/>
              <a:defRPr kumimoji="0" sz="10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None/>
              <a:defRPr kumimoji="0" sz="9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a:lstStyle>
          <a:p>
            <a:r>
              <a:rPr lang="en-US" sz="1900" b="1" dirty="0"/>
              <a:t>Patient Management</a:t>
            </a:r>
            <a:endParaRPr lang="en-US" sz="1900" dirty="0"/>
          </a:p>
          <a:p>
            <a:pPr marL="342900" indent="-342900">
              <a:buFont typeface="Arial" panose="020B0604020202020204" pitchFamily="34" charset="0"/>
              <a:buChar char="•"/>
            </a:pPr>
            <a:r>
              <a:rPr lang="en-US" sz="1900" dirty="0"/>
              <a:t>Streamline Patient Registration </a:t>
            </a:r>
            <a:endParaRPr lang="en-US" sz="1900" dirty="0"/>
          </a:p>
          <a:p>
            <a:pPr marL="342900" indent="-342900">
              <a:buFont typeface="Arial" panose="020B0604020202020204" pitchFamily="34" charset="0"/>
              <a:buChar char="•"/>
            </a:pPr>
            <a:r>
              <a:rPr lang="en-US" sz="1900" dirty="0"/>
              <a:t> Appointment Scheduling</a:t>
            </a:r>
            <a:endParaRPr lang="en-US" sz="1900" dirty="0"/>
          </a:p>
          <a:p>
            <a:pPr marL="342900" indent="-342900">
              <a:buFont typeface="Arial" panose="020B0604020202020204" pitchFamily="34" charset="0"/>
              <a:buChar char="•"/>
            </a:pPr>
            <a:r>
              <a:rPr lang="en-US" sz="1900" dirty="0"/>
              <a:t> Medical History Access</a:t>
            </a:r>
            <a:endParaRPr lang="en-US" sz="1900" dirty="0"/>
          </a:p>
          <a:p>
            <a:pPr marL="342900" indent="-342900">
              <a:buFont typeface="Arial" panose="020B0604020202020204" pitchFamily="34" charset="0"/>
              <a:buChar char="•"/>
            </a:pPr>
            <a:endParaRPr lang="en-US" sz="1900" dirty="0"/>
          </a:p>
          <a:p>
            <a:r>
              <a:rPr lang="en-US" sz="1900" b="1" dirty="0"/>
              <a:t>Doctor Collaboration</a:t>
            </a:r>
            <a:endParaRPr lang="en-US" sz="1900" dirty="0"/>
          </a:p>
          <a:p>
            <a:pPr marL="342900" indent="-342900">
              <a:buFont typeface="Arial" panose="020B0604020202020204" pitchFamily="34" charset="0"/>
              <a:buChar char="•"/>
            </a:pPr>
            <a:r>
              <a:rPr lang="en-US" sz="1900" dirty="0"/>
              <a:t>Facilitate Doctors in Updating Records</a:t>
            </a:r>
            <a:endParaRPr lang="en-US" sz="1900" dirty="0"/>
          </a:p>
          <a:p>
            <a:pPr marL="342900" indent="-342900">
              <a:buFont typeface="Arial" panose="020B0604020202020204" pitchFamily="34" charset="0"/>
              <a:buChar char="•"/>
            </a:pPr>
            <a:r>
              <a:rPr lang="en-US" sz="1900" dirty="0"/>
              <a:t>Prescribing Medications</a:t>
            </a:r>
            <a:endParaRPr lang="en-US" sz="1900" dirty="0"/>
          </a:p>
          <a:p>
            <a:pPr marL="342900" indent="-342900">
              <a:buFont typeface="Arial" panose="020B0604020202020204" pitchFamily="34" charset="0"/>
              <a:buChar char="•"/>
            </a:pPr>
            <a:r>
              <a:rPr lang="en-US" sz="1900" dirty="0"/>
              <a:t>Ordering Tests.</a:t>
            </a:r>
            <a:endParaRPr lang="en-US" sz="1900" dirty="0"/>
          </a:p>
          <a:p>
            <a:pPr marL="342900" indent="-342900">
              <a:buFont typeface="Arial" panose="020B0604020202020204" pitchFamily="34" charset="0"/>
              <a:buChar char="•"/>
            </a:pPr>
            <a:endParaRPr lang="en-US" sz="1900" dirty="0"/>
          </a:p>
          <a:p>
            <a:r>
              <a:rPr lang="en-US" sz="1900" b="1" dirty="0"/>
              <a:t>Medical Services</a:t>
            </a:r>
            <a:endParaRPr lang="en-US" sz="1900" dirty="0"/>
          </a:p>
          <a:p>
            <a:pPr marL="342900" indent="-342900">
              <a:buFont typeface="Arial" panose="020B0604020202020204" pitchFamily="34" charset="0"/>
              <a:buChar char="•"/>
            </a:pPr>
            <a:r>
              <a:rPr lang="en-US" sz="1900" dirty="0"/>
              <a:t>Offer Online Test Booking</a:t>
            </a:r>
            <a:endParaRPr lang="en-US" sz="1900" dirty="0"/>
          </a:p>
          <a:p>
            <a:pPr marL="342900" indent="-342900">
              <a:buFont typeface="Arial" panose="020B0604020202020204" pitchFamily="34" charset="0"/>
              <a:buChar char="•"/>
            </a:pPr>
            <a:r>
              <a:rPr lang="en-US" sz="1900" dirty="0"/>
              <a:t>Medicine Ordering</a:t>
            </a:r>
            <a:endParaRPr lang="en-US" sz="1900" dirty="0"/>
          </a:p>
          <a:p>
            <a:pPr marL="342900" indent="-342900">
              <a:buFont typeface="Arial" panose="020B0604020202020204" pitchFamily="34" charset="0"/>
              <a:buChar char="•"/>
            </a:pPr>
            <a:r>
              <a:rPr lang="en-US" sz="1900" dirty="0"/>
              <a:t>Ambulance Requests.</a:t>
            </a:r>
            <a:endParaRPr lang="en-US" sz="1900" dirty="0"/>
          </a:p>
        </p:txBody>
      </p:sp>
      <p:sp>
        <p:nvSpPr>
          <p:cNvPr id="18" name="Text Placeholder 2"/>
          <p:cNvSpPr txBox="1"/>
          <p:nvPr/>
        </p:nvSpPr>
        <p:spPr>
          <a:xfrm>
            <a:off x="4724400" y="1386066"/>
            <a:ext cx="3691361" cy="4800600"/>
          </a:xfrm>
          <a:prstGeom prst="rect">
            <a:avLst/>
          </a:prstGeom>
        </p:spPr>
        <p:txBody>
          <a:bodyPr vert="horz" lIns="91440" tIns="91440">
            <a:noAutofit/>
          </a:bodyPr>
          <a:lstStyle>
            <a:lvl1pPr marL="0" marR="18415" indent="0" algn="l" rtl="0" eaLnBrk="1" fontAlgn="auto" latinLnBrk="0" hangingPunct="1">
              <a:spcBef>
                <a:spcPts val="0"/>
              </a:spcBef>
              <a:spcAft>
                <a:spcPts val="0"/>
              </a:spcAft>
              <a:buClr>
                <a:schemeClr val="accent1"/>
              </a:buClr>
              <a:buSzPct val="80000"/>
              <a:buFont typeface="Wingdings" panose="05000000000000000000"/>
              <a:buNone/>
              <a:defRPr kumimoji="0" sz="20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panose="020B0604030504040204"/>
              <a:buNone/>
              <a:defRPr kumimoji="0" sz="12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panose="05020102010507070707"/>
              <a:buNone/>
              <a:defRPr kumimoji="0" sz="10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panose="020B0604030504040204"/>
              <a:buNone/>
              <a:defRPr kumimoji="0" sz="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panose="05020102010507070707"/>
              <a:buNone/>
              <a:defRPr kumimoji="0" sz="9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panose="020B0604030504040204"/>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panose="020B0604030504040204"/>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panose="05020102010507070707"/>
              <a:buChar char=""/>
              <a:defRPr kumimoji="0" sz="1500" kern="1200">
                <a:solidFill>
                  <a:schemeClr val="tx1"/>
                </a:solidFill>
                <a:latin typeface="+mn-lt"/>
                <a:ea typeface="+mn-ea"/>
                <a:cs typeface="+mn-cs"/>
              </a:defRPr>
            </a:lvl9pPr>
          </a:lstStyle>
          <a:p>
            <a:r>
              <a:rPr lang="en-US" sz="1800" b="1" dirty="0"/>
              <a:t>Data Security</a:t>
            </a:r>
            <a:endParaRPr lang="en-US" sz="1800" b="1" dirty="0"/>
          </a:p>
          <a:p>
            <a:pPr marL="342900" indent="-342900">
              <a:buFont typeface="Arial" panose="020B0604020202020204" pitchFamily="34" charset="0"/>
              <a:buChar char="•"/>
            </a:pPr>
            <a:r>
              <a:rPr lang="en-US" sz="1800" dirty="0"/>
              <a:t>Ensure Robust Data Protection through Authentication and Encryption.</a:t>
            </a:r>
            <a:endParaRPr lang="en-US" sz="1800" dirty="0"/>
          </a:p>
          <a:p>
            <a:endParaRPr lang="en-US" sz="1800" b="1" dirty="0"/>
          </a:p>
          <a:p>
            <a:r>
              <a:rPr lang="en-US" sz="1800" b="1" dirty="0"/>
              <a:t>Notifications</a:t>
            </a:r>
            <a:endParaRPr lang="en-US" sz="1800" b="1" dirty="0"/>
          </a:p>
          <a:p>
            <a:pPr marL="342900" indent="-342900">
              <a:buFont typeface="Arial" panose="020B0604020202020204" pitchFamily="34" charset="0"/>
              <a:buChar char="•"/>
            </a:pPr>
            <a:r>
              <a:rPr lang="en-US" sz="1800" dirty="0"/>
              <a:t>Automate Reminders for follow-up Appointments and Test Results.</a:t>
            </a:r>
            <a:endParaRPr lang="en-US" sz="1800" dirty="0"/>
          </a:p>
          <a:p>
            <a:endParaRPr lang="en-US" sz="1800" dirty="0"/>
          </a:p>
          <a:p>
            <a:endParaRPr lang="en-US" sz="1800" b="1" dirty="0"/>
          </a:p>
          <a:p>
            <a:r>
              <a:rPr lang="en-US" sz="1800" b="1" dirty="0"/>
              <a:t>Efficiency</a:t>
            </a:r>
            <a:endParaRPr lang="en-US" sz="1800" b="1" dirty="0"/>
          </a:p>
          <a:p>
            <a:pPr marL="285750" indent="-285750">
              <a:buFont typeface="Arial" panose="020B0604020202020204" pitchFamily="34" charset="0"/>
              <a:buChar char="•"/>
            </a:pPr>
            <a:r>
              <a:rPr lang="en-US" sz="1800" dirty="0"/>
              <a:t>Optimize operations by digitizing bed booking and appointment management.</a:t>
            </a:r>
            <a:endParaRPr lang="en-US" sz="1800" dirty="0"/>
          </a:p>
          <a:p>
            <a:pPr marL="342900" indent="-342900">
              <a:buFont typeface="Arial" panose="020B0604020202020204" pitchFamily="34" charset="0"/>
              <a:buChar char="•"/>
            </a:pPr>
            <a:endParaRPr lang="en-US" sz="1900" dirty="0"/>
          </a:p>
        </p:txBody>
      </p:sp>
      <p:sp>
        <p:nvSpPr>
          <p:cNvPr id="7" name="TextBox 6"/>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02</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 CASE DIAGRAM</a:t>
            </a:r>
            <a:endParaRPr lang="en-US" dirty="0"/>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03</a:t>
            </a:r>
            <a:endParaRPr lang="en-US" sz="1600" dirty="0">
              <a:latin typeface="Times New Roman" panose="02020603050405020304" pitchFamily="18" charset="0"/>
              <a:cs typeface="Times New Roman" panose="02020603050405020304" pitchFamily="18" charset="0"/>
            </a:endParaRPr>
          </a:p>
        </p:txBody>
      </p:sp>
      <p:pic>
        <p:nvPicPr>
          <p:cNvPr id="7" name="Picture Placeholder 6" descr="UseCaseDiagram"/>
          <p:cNvPicPr>
            <a:picLocks noChangeAspect="1"/>
          </p:cNvPicPr>
          <p:nvPr>
            <p:ph type="pic" sz="quarter" idx="13"/>
          </p:nvPr>
        </p:nvPicPr>
        <p:blipFill>
          <a:blip r:embed="rId1"/>
          <a:stretch>
            <a:fillRect/>
          </a:stretch>
        </p:blipFill>
        <p:spPr>
          <a:xfrm>
            <a:off x="381000" y="1143000"/>
            <a:ext cx="8348345" cy="51885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USER STORY-1</a:t>
            </a:r>
            <a:endParaRPr lang="en-US" dirty="0"/>
          </a:p>
        </p:txBody>
      </p:sp>
      <p:sp>
        <p:nvSpPr>
          <p:cNvPr id="2" name="TextBox 1"/>
          <p:cNvSpPr txBox="1"/>
          <p:nvPr/>
        </p:nvSpPr>
        <p:spPr>
          <a:xfrm>
            <a:off x="853440" y="1371600"/>
            <a:ext cx="7772400" cy="4401205"/>
          </a:xfrm>
          <a:prstGeom prst="rect">
            <a:avLst/>
          </a:prstGeom>
          <a:noFill/>
        </p:spPr>
        <p:txBody>
          <a:bodyPr wrap="square" rtlCol="0">
            <a:spAutoFit/>
          </a:bodyPr>
          <a:lstStyle/>
          <a:p>
            <a:r>
              <a:rPr lang="en-US" sz="1400" dirty="0"/>
              <a:t>As a Patient I want to make appointment for undergoing medical tests.</a:t>
            </a:r>
            <a:endParaRPr lang="en-US" sz="1400" dirty="0"/>
          </a:p>
          <a:p>
            <a:br>
              <a:rPr lang="en-US" sz="1400" dirty="0"/>
            </a:br>
            <a:r>
              <a:rPr lang="en-US" sz="1400" b="1" dirty="0"/>
              <a:t>Confirmation</a:t>
            </a:r>
            <a:r>
              <a:rPr lang="en-US" sz="1400" dirty="0"/>
              <a:t>:</a:t>
            </a:r>
            <a:endParaRPr lang="en-US" sz="1400" dirty="0"/>
          </a:p>
          <a:p>
            <a:br>
              <a:rPr lang="en-US" sz="1400" dirty="0"/>
            </a:br>
            <a:r>
              <a:rPr lang="en-US" sz="1400" dirty="0"/>
              <a:t>• If Patient selects the "Place appointment" button from the list of medical tests, system will show extended information about the test.</a:t>
            </a:r>
            <a:endParaRPr lang="en-US" sz="1400" dirty="0"/>
          </a:p>
          <a:p>
            <a:br>
              <a:rPr lang="en-US" sz="1400" dirty="0"/>
            </a:br>
            <a:r>
              <a:rPr lang="en-US" sz="1400" dirty="0"/>
              <a:t>• If the Patient is not okay with the immediate next available time, system will give the option to select any of the available date and time in future.</a:t>
            </a:r>
            <a:endParaRPr lang="en-US" sz="1400" dirty="0"/>
          </a:p>
          <a:p>
            <a:br>
              <a:rPr lang="en-US" sz="1400" dirty="0"/>
            </a:br>
            <a:r>
              <a:rPr lang="en-US" sz="1400" dirty="0"/>
              <a:t>• If Patient selects the suitable appointment time, he clicks the "Confirm" button to confirm the appointment.</a:t>
            </a:r>
            <a:endParaRPr lang="en-US" sz="1400" dirty="0"/>
          </a:p>
          <a:p>
            <a:br>
              <a:rPr lang="en-US" sz="1400" dirty="0"/>
            </a:br>
            <a:r>
              <a:rPr lang="en-US" sz="1400" dirty="0"/>
              <a:t>• If the appointment is confirmed, system sends the Patient a confirmation mail with the details of the appointment such as name of the medical test, prerequisites of the test and date and time of appointment etc.</a:t>
            </a:r>
            <a:endParaRPr lang="en-US" sz="1400" dirty="0"/>
          </a:p>
          <a:p>
            <a:br>
              <a:rPr lang="en-US" sz="1400" dirty="0"/>
            </a:br>
            <a:r>
              <a:rPr lang="en-US" sz="1400" dirty="0"/>
              <a:t>• If the appointment is confirmed, the Lab-technician is also notified with an email about the appointment to whom the user has made an appointment. </a:t>
            </a:r>
            <a:br>
              <a:rPr lang="en-US" sz="1400" dirty="0"/>
            </a:br>
            <a:endParaRPr lang="en-US" sz="1400" dirty="0"/>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04</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 name="TextBox 1"/>
          <p:cNvSpPr txBox="1"/>
          <p:nvPr/>
        </p:nvSpPr>
        <p:spPr>
          <a:xfrm>
            <a:off x="808617" y="1447800"/>
            <a:ext cx="7682713" cy="2893100"/>
          </a:xfrm>
          <a:prstGeom prst="rect">
            <a:avLst/>
          </a:prstGeom>
          <a:noFill/>
        </p:spPr>
        <p:txBody>
          <a:bodyPr wrap="square" rtlCol="0">
            <a:spAutoFit/>
          </a:bodyPr>
          <a:lstStyle/>
          <a:p>
            <a:r>
              <a:rPr lang="en-US" sz="1400" dirty="0"/>
              <a:t>As a patient I want to view my medical test report.</a:t>
            </a:r>
            <a:endParaRPr lang="en-US" sz="1400" dirty="0"/>
          </a:p>
          <a:p>
            <a:br>
              <a:rPr lang="en-US" sz="1400" dirty="0"/>
            </a:br>
            <a:r>
              <a:rPr lang="en-US" sz="1400" b="1" dirty="0"/>
              <a:t>Confirmation</a:t>
            </a:r>
            <a:r>
              <a:rPr lang="en-US" sz="1400" dirty="0"/>
              <a:t>:</a:t>
            </a:r>
            <a:endParaRPr lang="en-US" sz="1400" dirty="0"/>
          </a:p>
          <a:p>
            <a:endParaRPr lang="en-US" sz="1400" dirty="0">
              <a:ea typeface="Verdana" panose="020B0604030504040204"/>
            </a:endParaRPr>
          </a:p>
          <a:p>
            <a:r>
              <a:rPr lang="en-US" sz="1400" dirty="0"/>
              <a:t> • If Patient selects the “View test reports" button from his dashboard, system will show the list of medical tests the Patient has undergone before and the status of the test reports for each medical test.</a:t>
            </a:r>
            <a:endParaRPr lang="en-US" sz="1400" dirty="0"/>
          </a:p>
          <a:p>
            <a:br>
              <a:rPr lang="en-US" sz="1400" dirty="0"/>
            </a:br>
            <a:r>
              <a:rPr lang="en-US" sz="1400" dirty="0"/>
              <a:t>• If the status of the selected test report is "Ready", the Patient can download the test report in PDF format by clicking the "Download" button.</a:t>
            </a:r>
            <a:endParaRPr lang="en-US" sz="1400" dirty="0"/>
          </a:p>
          <a:p>
            <a:endParaRPr lang="en-US" sz="1400" dirty="0"/>
          </a:p>
          <a:p>
            <a:r>
              <a:rPr lang="en-US" sz="1400" dirty="0"/>
              <a:t>• If the patient selects some test reports which are ready and clicks on "Compare" button, system will compare the reports about show the results of the comparison.</a:t>
            </a:r>
            <a:endParaRPr lang="en-US" sz="1400" dirty="0"/>
          </a:p>
        </p:txBody>
      </p:sp>
      <p:sp>
        <p:nvSpPr>
          <p:cNvPr id="5" name="Title 4"/>
          <p:cNvSpPr>
            <a:spLocks noGrp="1"/>
          </p:cNvSpPr>
          <p:nvPr>
            <p:ph type="title"/>
          </p:nvPr>
        </p:nvSpPr>
        <p:spPr/>
        <p:txBody>
          <a:bodyPr/>
          <a:lstStyle/>
          <a:p>
            <a:r>
              <a:rPr lang="en-US" dirty="0"/>
              <a:t>USER STORY-2</a:t>
            </a:r>
            <a:endParaRPr lang="en-US" dirty="0"/>
          </a:p>
        </p:txBody>
      </p:sp>
      <p:sp>
        <p:nvSpPr>
          <p:cNvPr id="6" name="TextBox 5"/>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05</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EXTENDED USE CASE-1</a:t>
            </a:r>
            <a:endParaRPr lang="en-US" dirty="0"/>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1"/>
          <a:stretch>
            <a:fillRect/>
          </a:stretch>
        </p:blipFill>
        <p:spPr>
          <a:xfrm>
            <a:off x="407726" y="1524000"/>
            <a:ext cx="8361290" cy="4325357"/>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06</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EXTENDED USE CASE-2</a:t>
            </a:r>
            <a:endParaRPr lang="en-US" dirty="0"/>
          </a:p>
        </p:txBody>
      </p:sp>
      <p:sp>
        <p:nvSpPr>
          <p:cNvPr id="21" name="AutoShape 6" descr="UseCaseDiagram.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6972" y="1524000"/>
            <a:ext cx="8356028" cy="4133849"/>
          </a:xfrm>
          <a:prstGeom prst="rect">
            <a:avLst/>
          </a:prstGeom>
        </p:spPr>
      </p:pic>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07</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372894"/>
            <a:ext cx="7772400" cy="609600"/>
          </a:xfrm>
        </p:spPr>
        <p:txBody>
          <a:bodyPr/>
          <a:lstStyle/>
          <a:p>
            <a:r>
              <a:rPr lang="en-US" dirty="0"/>
              <a:t>CLASS DIAGRAM</a:t>
            </a:r>
            <a:endParaRPr lang="en-US" dirty="0"/>
          </a:p>
        </p:txBody>
      </p:sp>
      <p:sp>
        <p:nvSpPr>
          <p:cNvPr id="5" name="TextBox 4"/>
          <p:cNvSpPr txBox="1"/>
          <p:nvPr/>
        </p:nvSpPr>
        <p:spPr>
          <a:xfrm>
            <a:off x="4267200" y="6497812"/>
            <a:ext cx="60960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08</a:t>
            </a:r>
            <a:endParaRPr lang="en-US" sz="16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000" y="1905000"/>
            <a:ext cx="8372474" cy="352525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spect">
  <a:themeElements>
    <a:clrScheme name="Custom 4">
      <a:dk1>
        <a:srgbClr val="2F2B20"/>
      </a:dk1>
      <a:lt1>
        <a:srgbClr val="FFFFFF"/>
      </a:lt1>
      <a:dk2>
        <a:srgbClr val="675E47"/>
      </a:dk2>
      <a:lt2>
        <a:srgbClr val="DFDCB7"/>
      </a:lt2>
      <a:accent1>
        <a:srgbClr val="848057"/>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2931</Words>
  <Application>WPS Presentation</Application>
  <PresentationFormat>On-screen Show (4:3)</PresentationFormat>
  <Paragraphs>107</Paragraphs>
  <Slides>15</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Wingdings 2</vt:lpstr>
      <vt:lpstr>Verdana</vt:lpstr>
      <vt:lpstr>Wingdings</vt:lpstr>
      <vt:lpstr>Times New Roman</vt:lpstr>
      <vt:lpstr>Calibri</vt:lpstr>
      <vt:lpstr>Söhne</vt:lpstr>
      <vt:lpstr>Siyam Rupali</vt:lpstr>
      <vt:lpstr>Microsoft YaHei</vt:lpstr>
      <vt:lpstr>Arial Unicode MS</vt:lpstr>
      <vt:lpstr>Aspect</vt:lpstr>
      <vt:lpstr>PowerPoint 演示文稿</vt:lpstr>
      <vt:lpstr>JU MEDICAL CENTER MANAGEMENT SYSTEM</vt:lpstr>
      <vt:lpstr> the proposed system will provide</vt:lpstr>
      <vt:lpstr>USE CASE DIAGRAM</vt:lpstr>
      <vt:lpstr>USER STORY-1</vt:lpstr>
      <vt:lpstr>USER STORY-2</vt:lpstr>
      <vt:lpstr>EXTENDED USE CASE-1</vt:lpstr>
      <vt:lpstr>EXTENDED USE CASE-2</vt:lpstr>
      <vt:lpstr>CLASS DIAGRAM</vt:lpstr>
      <vt:lpstr>SEQUENCE DIAGRAM-1</vt:lpstr>
      <vt:lpstr>SEQUENCE DIAGRAM-2</vt:lpstr>
      <vt:lpstr>STATE CHART DIAGRAM</vt:lpstr>
      <vt:lpstr>DATABASE SCHEMA</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Dutton, Jessica</dc:creator>
  <cp:lastModifiedBy>HP</cp:lastModifiedBy>
  <cp:revision>152</cp:revision>
  <dcterms:created xsi:type="dcterms:W3CDTF">2013-11-29T20:54:00Z</dcterms:created>
  <dcterms:modified xsi:type="dcterms:W3CDTF">2023-09-07T05:36:14Z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08C940FC3A6741BF907006CC6EDC8034</vt:lpwstr>
  </property>
  <property fmtid="{D5CDD505-2E9C-101B-9397-08002B2CF9AE}" pid="3" name="KSOProductBuildVer">
    <vt:lpwstr>1033-12.2.0.13193</vt:lpwstr>
  </property>
</Properties>
</file>