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65" r:id="rId2"/>
    <p:sldId id="266" r:id="rId3"/>
    <p:sldId id="259" r:id="rId4"/>
    <p:sldId id="260" r:id="rId5"/>
    <p:sldId id="279" r:id="rId6"/>
    <p:sldId id="288" r:id="rId7"/>
    <p:sldId id="280" r:id="rId8"/>
    <p:sldId id="281" r:id="rId9"/>
    <p:sldId id="284" r:id="rId10"/>
    <p:sldId id="283" r:id="rId11"/>
    <p:sldId id="282" r:id="rId12"/>
    <p:sldId id="285" r:id="rId13"/>
    <p:sldId id="286" r:id="rId14"/>
    <p:sldId id="261"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22"/>
    <a:srgbClr val="475E4D"/>
    <a:srgbClr val="E6E6E6"/>
    <a:srgbClr val="5B8A67"/>
    <a:srgbClr val="437851"/>
    <a:srgbClr val="169A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74" autoAdjust="0"/>
  </p:normalViewPr>
  <p:slideViewPr>
    <p:cSldViewPr>
      <p:cViewPr varScale="1">
        <p:scale>
          <a:sx n="114" d="100"/>
          <a:sy n="114" d="100"/>
        </p:scale>
        <p:origin x="1728" y="102"/>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47454-E3CE-4F24-8492-E12B5C6EE790}" type="datetimeFigureOut">
              <a:rPr lang="en-US" smtClean="0"/>
              <a:t>9/3/2023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6B6D19-9FF2-49D5-8935-276D0F92C8ED}" type="slidenum">
              <a:rPr lang="en-US" smtClean="0"/>
              <a:t>‹#›</a:t>
            </a:fld>
            <a:endParaRPr lang="en-US"/>
          </a:p>
        </p:txBody>
      </p:sp>
    </p:spTree>
    <p:extLst>
      <p:ext uri="{BB962C8B-B14F-4D97-AF65-F5344CB8AC3E}">
        <p14:creationId xmlns:p14="http://schemas.microsoft.com/office/powerpoint/2010/main" val="1787695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FDA7A-46D1-4E57-8FBC-ECE2E2DA79E6}" type="datetimeFigureOut">
              <a:rPr lang="en-US" smtClean="0"/>
              <a:t>9/3/2023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B837E-4B46-4EE3-8AE8-C5609BA6198A}" type="slidenum">
              <a:rPr lang="en-US" smtClean="0"/>
              <a:t>‹#›</a:t>
            </a:fld>
            <a:endParaRPr lang="en-US"/>
          </a:p>
        </p:txBody>
      </p:sp>
    </p:spTree>
    <p:extLst>
      <p:ext uri="{BB962C8B-B14F-4D97-AF65-F5344CB8AC3E}">
        <p14:creationId xmlns:p14="http://schemas.microsoft.com/office/powerpoint/2010/main" val="275125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Assalamualaikum, Good afternoon everyone. I am Hasan Al Mamun. I would like to extend a warm welcome to all of you today. Today I have the pleasure of introducing you to an exciting project: Jahangirnagar University Medical Center Management System. The reason we chose this project is that as students of Jahangirnagar University, whenever we face health issues we have to visit JU Medical Center. But unfortunately, the medical center does not have proper management facilities. Which is why the students fail to get standard treatment. </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Before we dive into the details let’s start with a brief overview.</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a:t>
            </a:fld>
            <a:endParaRPr lang="en-US"/>
          </a:p>
        </p:txBody>
      </p:sp>
    </p:spTree>
    <p:extLst>
      <p:ext uri="{BB962C8B-B14F-4D97-AF65-F5344CB8AC3E}">
        <p14:creationId xmlns:p14="http://schemas.microsoft.com/office/powerpoint/2010/main" val="179847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p>
          <a:p>
            <a:endParaRPr lang="en-US" dirty="0"/>
          </a:p>
          <a:p>
            <a:endParaRPr lang="en-US" dirty="0"/>
          </a:p>
        </p:txBody>
      </p:sp>
    </p:spTree>
    <p:extLst>
      <p:ext uri="{BB962C8B-B14F-4D97-AF65-F5344CB8AC3E}">
        <p14:creationId xmlns:p14="http://schemas.microsoft.com/office/powerpoint/2010/main" val="69802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p>
          <a:p>
            <a:endParaRPr lang="en-US" dirty="0"/>
          </a:p>
        </p:txBody>
      </p:sp>
      <p:sp>
        <p:nvSpPr>
          <p:cNvPr id="4" name="Slide Number Placeholder 3"/>
          <p:cNvSpPr>
            <a:spLocks noGrp="1"/>
          </p:cNvSpPr>
          <p:nvPr>
            <p:ph type="sldNum" sz="quarter" idx="5"/>
          </p:nvPr>
        </p:nvSpPr>
        <p:spPr/>
        <p:txBody>
          <a:bodyPr/>
          <a:lstStyle/>
          <a:p>
            <a:fld id="{8F7B837E-4B46-4EE3-8AE8-C5609BA6198A}" type="slidenum">
              <a:rPr lang="en-US" smtClean="0"/>
              <a:t>11</a:t>
            </a:fld>
            <a:endParaRPr lang="en-US"/>
          </a:p>
        </p:txBody>
      </p:sp>
    </p:spTree>
    <p:extLst>
      <p:ext uri="{BB962C8B-B14F-4D97-AF65-F5344CB8AC3E}">
        <p14:creationId xmlns:p14="http://schemas.microsoft.com/office/powerpoint/2010/main" val="345528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Hello everyone, Assalamualaikum. I'm </a:t>
            </a:r>
            <a:r>
              <a:rPr lang="en-US" sz="1200" b="0" i="0" kern="1200" dirty="0" err="1">
                <a:solidFill>
                  <a:schemeClr val="tx1"/>
                </a:solidFill>
                <a:effectLst/>
                <a:latin typeface="+mn-lt"/>
                <a:ea typeface="+mn-ea"/>
                <a:cs typeface="+mn-cs"/>
              </a:rPr>
              <a:t>Shabrina</a:t>
            </a:r>
            <a:r>
              <a:rPr lang="en-US" sz="1200" b="0" i="0" kern="1200" dirty="0">
                <a:solidFill>
                  <a:schemeClr val="tx1"/>
                </a:solidFill>
                <a:effectLst/>
                <a:latin typeface="+mn-lt"/>
                <a:ea typeface="+mn-ea"/>
                <a:cs typeface="+mn-cs"/>
              </a:rPr>
              <a:t>, and I'll be presenting the State Chart Diagram of our </a:t>
            </a:r>
            <a:r>
              <a:rPr lang="en-US" sz="1200" b="0" i="0" kern="1200" dirty="0" err="1">
                <a:solidFill>
                  <a:schemeClr val="tx1"/>
                </a:solidFill>
                <a:effectLst/>
                <a:latin typeface="+mn-lt"/>
                <a:ea typeface="+mn-ea"/>
                <a:cs typeface="+mn-cs"/>
              </a:rPr>
              <a:t>system.State</a:t>
            </a:r>
            <a:r>
              <a:rPr lang="en-US" sz="1200" b="0" i="0" kern="1200" dirty="0">
                <a:solidFill>
                  <a:schemeClr val="tx1"/>
                </a:solidFill>
                <a:effectLst/>
                <a:latin typeface="+mn-lt"/>
                <a:ea typeface="+mn-ea"/>
                <a:cs typeface="+mn-cs"/>
              </a:rPr>
              <a:t> Chart Diagram is a graphical representation used to model the dynamic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of  a system. So, let's dive into the State Chart Diagram of a patient, to illustrate the different states and transitions that a patient can go through during their interaction with the medical </a:t>
            </a:r>
            <a:r>
              <a:rPr lang="en-US" sz="1200" b="0" i="0" kern="1200" dirty="0" err="1">
                <a:solidFill>
                  <a:schemeClr val="tx1"/>
                </a:solidFill>
                <a:effectLst/>
                <a:latin typeface="+mn-lt"/>
                <a:ea typeface="+mn-ea"/>
                <a:cs typeface="+mn-cs"/>
              </a:rPr>
              <a:t>center.So</a:t>
            </a:r>
            <a:r>
              <a:rPr lang="en-US" sz="1200" b="0" i="0" kern="1200" dirty="0">
                <a:solidFill>
                  <a:schemeClr val="tx1"/>
                </a:solidFill>
                <a:effectLst/>
                <a:latin typeface="+mn-lt"/>
                <a:ea typeface="+mn-ea"/>
                <a:cs typeface="+mn-cs"/>
              </a:rPr>
              <a:t> first of all, a patient creates an account then login to the system using valid credentials.</a:t>
            </a:r>
            <a:br>
              <a:rPr lang="en-US" dirty="0"/>
            </a:br>
            <a:r>
              <a:rPr lang="en-US" sz="1200" b="0" i="0" kern="1200" dirty="0">
                <a:solidFill>
                  <a:schemeClr val="tx1"/>
                </a:solidFill>
                <a:effectLst/>
                <a:latin typeface="+mn-lt"/>
                <a:ea typeface="+mn-ea"/>
                <a:cs typeface="+mn-cs"/>
              </a:rPr>
              <a:t>Then the user redirected to his dashboard. This introduces the user with the features of the </a:t>
            </a:r>
            <a:r>
              <a:rPr lang="en-US" sz="1200" b="0" i="0" kern="1200" dirty="0" err="1">
                <a:solidFill>
                  <a:schemeClr val="tx1"/>
                </a:solidFill>
                <a:effectLst/>
                <a:latin typeface="+mn-lt"/>
                <a:ea typeface="+mn-ea"/>
                <a:cs typeface="+mn-cs"/>
              </a:rPr>
              <a:t>system.Such</a:t>
            </a:r>
            <a:r>
              <a:rPr lang="en-US" sz="1200" b="0" i="0" kern="1200" dirty="0">
                <a:solidFill>
                  <a:schemeClr val="tx1"/>
                </a:solidFill>
                <a:effectLst/>
                <a:latin typeface="+mn-lt"/>
                <a:ea typeface="+mn-ea"/>
                <a:cs typeface="+mn-cs"/>
              </a:rPr>
              <a:t> as:</a:t>
            </a:r>
          </a:p>
          <a:p>
            <a:r>
              <a:rPr lang="en-US" sz="1200" b="0" i="0" kern="1200" dirty="0">
                <a:solidFill>
                  <a:schemeClr val="tx1"/>
                </a:solidFill>
                <a:effectLst/>
                <a:latin typeface="+mn-lt"/>
                <a:ea typeface="+mn-ea"/>
                <a:cs typeface="+mn-cs"/>
              </a:rPr>
              <a:t>#Booking Ambulance</a:t>
            </a:r>
            <a:br>
              <a:rPr lang="en-US" dirty="0"/>
            </a:br>
            <a:r>
              <a:rPr lang="en-US" sz="1200" b="0" i="0" kern="1200" dirty="0">
                <a:solidFill>
                  <a:schemeClr val="tx1"/>
                </a:solidFill>
                <a:effectLst/>
                <a:latin typeface="+mn-lt"/>
                <a:ea typeface="+mn-ea"/>
                <a:cs typeface="+mn-cs"/>
              </a:rPr>
              <a:t>#Checking the list of Doctors</a:t>
            </a:r>
            <a:br>
              <a:rPr lang="en-US" dirty="0"/>
            </a:br>
            <a:r>
              <a:rPr lang="en-US" sz="1200" b="0" i="0" kern="1200" dirty="0">
                <a:solidFill>
                  <a:schemeClr val="tx1"/>
                </a:solidFill>
                <a:effectLst/>
                <a:latin typeface="+mn-lt"/>
                <a:ea typeface="+mn-ea"/>
                <a:cs typeface="+mn-cs"/>
              </a:rPr>
              <a:t>#Checking the list of medical </a:t>
            </a:r>
            <a:r>
              <a:rPr lang="en-US" sz="1200" b="0" i="0" kern="1200" dirty="0" err="1">
                <a:solidFill>
                  <a:schemeClr val="tx1"/>
                </a:solidFill>
                <a:effectLst/>
                <a:latin typeface="+mn-lt"/>
                <a:ea typeface="+mn-ea"/>
                <a:cs typeface="+mn-cs"/>
              </a:rPr>
              <a:t>tests.To</a:t>
            </a:r>
            <a:r>
              <a:rPr lang="en-US" sz="1200" b="0" i="0" kern="1200" dirty="0">
                <a:solidFill>
                  <a:schemeClr val="tx1"/>
                </a:solidFill>
                <a:effectLst/>
                <a:latin typeface="+mn-lt"/>
                <a:ea typeface="+mn-ea"/>
                <a:cs typeface="+mn-cs"/>
              </a:rPr>
              <a:t> book an Ambulance the user enters the </a:t>
            </a:r>
            <a:r>
              <a:rPr lang="en-US" sz="1200" b="0" i="0" kern="1200" dirty="0" err="1">
                <a:solidFill>
                  <a:schemeClr val="tx1"/>
                </a:solidFill>
                <a:effectLst/>
                <a:latin typeface="+mn-lt"/>
                <a:ea typeface="+mn-ea"/>
                <a:cs typeface="+mn-cs"/>
              </a:rPr>
              <a:t>pickUp</a:t>
            </a:r>
            <a:r>
              <a:rPr lang="en-US" sz="1200" b="0" i="0" kern="1200" dirty="0">
                <a:solidFill>
                  <a:schemeClr val="tx1"/>
                </a:solidFill>
                <a:effectLst/>
                <a:latin typeface="+mn-lt"/>
                <a:ea typeface="+mn-ea"/>
                <a:cs typeface="+mn-cs"/>
              </a:rPr>
              <a:t> and destination address and if the ambulance is available, then system confirms the booking. Now the patient   can call the driver of the ambulance. After successful booking an ambulance workflow </a:t>
            </a:r>
            <a:r>
              <a:rPr lang="en-US" sz="1200" b="0" i="0" kern="1200" dirty="0" err="1">
                <a:solidFill>
                  <a:schemeClr val="tx1"/>
                </a:solidFill>
                <a:effectLst/>
                <a:latin typeface="+mn-lt"/>
                <a:ea typeface="+mn-ea"/>
                <a:cs typeface="+mn-cs"/>
              </a:rPr>
              <a:t>terminates.The</a:t>
            </a:r>
            <a:r>
              <a:rPr lang="en-US" sz="1200" b="0" i="0" kern="1200" dirty="0">
                <a:solidFill>
                  <a:schemeClr val="tx1"/>
                </a:solidFill>
                <a:effectLst/>
                <a:latin typeface="+mn-lt"/>
                <a:ea typeface="+mn-ea"/>
                <a:cs typeface="+mn-cs"/>
              </a:rPr>
              <a:t> patient can view the doctors, pick a time for an appointment, and if his chosen doctor isn't available, the user can repeat the process. Once the user confirms an appointment, it will get an email, and then workflow </a:t>
            </a:r>
            <a:r>
              <a:rPr lang="en-US" sz="1200" b="0" i="0" kern="1200" dirty="0" err="1">
                <a:solidFill>
                  <a:schemeClr val="tx1"/>
                </a:solidFill>
                <a:effectLst/>
                <a:latin typeface="+mn-lt"/>
                <a:ea typeface="+mn-ea"/>
                <a:cs typeface="+mn-cs"/>
              </a:rPr>
              <a:t>terminates.Patients</a:t>
            </a:r>
            <a:r>
              <a:rPr lang="en-US" sz="1200" b="0" i="0" kern="1200" dirty="0">
                <a:solidFill>
                  <a:schemeClr val="tx1"/>
                </a:solidFill>
                <a:effectLst/>
                <a:latin typeface="+mn-lt"/>
                <a:ea typeface="+mn-ea"/>
                <a:cs typeface="+mn-cs"/>
              </a:rPr>
              <a:t> can also review the medical list similarly. Upon test verification, they can schedule medical tests at a suitable time. If a lab technician is available, the appointment gets confirmed, and a confirmation email is sent; otherwise, they can search for another available technician. Once the lab test is done, patients can download their report, concluding the </a:t>
            </a:r>
            <a:r>
              <a:rPr lang="en-US" sz="1200" b="0" i="0" kern="1200" dirty="0" err="1">
                <a:solidFill>
                  <a:schemeClr val="tx1"/>
                </a:solidFill>
                <a:effectLst/>
                <a:latin typeface="+mn-lt"/>
                <a:ea typeface="+mn-ea"/>
                <a:cs typeface="+mn-cs"/>
              </a:rPr>
              <a:t>process.This</a:t>
            </a:r>
            <a:r>
              <a:rPr lang="en-US" sz="1200" b="0" i="0" kern="1200" dirty="0">
                <a:solidFill>
                  <a:schemeClr val="tx1"/>
                </a:solidFill>
                <a:effectLst/>
                <a:latin typeface="+mn-lt"/>
                <a:ea typeface="+mn-ea"/>
                <a:cs typeface="+mn-cs"/>
              </a:rPr>
              <a:t> is how the state chart diagram of a patient of our system flows </a:t>
            </a:r>
            <a:r>
              <a:rPr lang="en-US" sz="1200" b="0" i="0" kern="1200" dirty="0" err="1">
                <a:solidFill>
                  <a:schemeClr val="tx1"/>
                </a:solidFill>
                <a:effectLst/>
                <a:latin typeface="+mn-lt"/>
                <a:ea typeface="+mn-ea"/>
                <a:cs typeface="+mn-cs"/>
              </a:rPr>
              <a:t>actually.Thank</a:t>
            </a:r>
            <a:r>
              <a:rPr lang="en-US" sz="1200" b="0" i="0" kern="1200" dirty="0">
                <a:solidFill>
                  <a:schemeClr val="tx1"/>
                </a:solidFill>
                <a:effectLst/>
                <a:latin typeface="+mn-lt"/>
                <a:ea typeface="+mn-ea"/>
                <a:cs typeface="+mn-cs"/>
              </a:rPr>
              <a:t> you everyone, that’s all from my part. Now my next teammate </a:t>
            </a:r>
            <a:r>
              <a:rPr lang="en-US" sz="1200" b="0" i="0" kern="1200" dirty="0" err="1">
                <a:solidFill>
                  <a:schemeClr val="tx1"/>
                </a:solidFill>
                <a:effectLst/>
                <a:latin typeface="+mn-lt"/>
                <a:ea typeface="+mn-ea"/>
                <a:cs typeface="+mn-cs"/>
              </a:rPr>
              <a:t>Soad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anam</a:t>
            </a:r>
            <a:r>
              <a:rPr lang="en-US" sz="1200" b="0" i="0" kern="1200" dirty="0">
                <a:solidFill>
                  <a:schemeClr val="tx1"/>
                </a:solidFill>
                <a:effectLst/>
                <a:latin typeface="+mn-lt"/>
                <a:ea typeface="+mn-ea"/>
                <a:cs typeface="+mn-cs"/>
              </a:rPr>
              <a:t> will continue the rest of the part of our presentation.</a:t>
            </a:r>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12</a:t>
            </a:fld>
            <a:endParaRPr lang="en-US"/>
          </a:p>
        </p:txBody>
      </p:sp>
    </p:spTree>
    <p:extLst>
      <p:ext uri="{BB962C8B-B14F-4D97-AF65-F5344CB8AC3E}">
        <p14:creationId xmlns:p14="http://schemas.microsoft.com/office/powerpoint/2010/main" val="137481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Jahangirnagar University Medical Center Management System</a:t>
            </a:r>
            <a:r>
              <a:rPr lang="en-US" sz="1200" kern="1200" dirty="0">
                <a:solidFill>
                  <a:schemeClr val="tx1"/>
                </a:solidFill>
                <a:effectLst/>
                <a:latin typeface="+mn-lt"/>
                <a:ea typeface="+mn-ea"/>
                <a:cs typeface="+mn-cs"/>
              </a:rPr>
              <a:t>" is a Transformative Digital Solution aimed at modernizing the traditional healthcare practices at Jahangirnagar University. Currently, the medical center relies on: Manual Record-Keeping, Data Vulnerability, and Limited Storage Capacity. </a:t>
            </a:r>
          </a:p>
          <a:p>
            <a:r>
              <a:rPr lang="en-US" sz="1200" kern="1200" dirty="0">
                <a:solidFill>
                  <a:schemeClr val="tx1"/>
                </a:solidFill>
                <a:effectLst/>
                <a:latin typeface="+mn-lt"/>
                <a:ea typeface="+mn-ea"/>
                <a:cs typeface="+mn-cs"/>
              </a:rPr>
              <a:t>Our vision is to elevate healthcare standards, promote a healthier campus community, and optimize medical services. Through this digital transformation, we aim to improve the overall quality of healthcare services provided at Jahangirnagar University Medical center.</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2</a:t>
            </a:fld>
            <a:endParaRPr lang="en-US"/>
          </a:p>
        </p:txBody>
      </p:sp>
    </p:spTree>
    <p:extLst>
      <p:ext uri="{BB962C8B-B14F-4D97-AF65-F5344CB8AC3E}">
        <p14:creationId xmlns:p14="http://schemas.microsoft.com/office/powerpoint/2010/main" val="279823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proposed system will provide a large number of facilities. I am presenting some of the facilities.</a:t>
            </a:r>
          </a:p>
          <a:p>
            <a:r>
              <a:rPr lang="en-US" sz="1200" b="1" kern="1200" dirty="0">
                <a:solidFill>
                  <a:schemeClr val="tx1"/>
                </a:solidFill>
                <a:effectLst/>
                <a:latin typeface="+mn-lt"/>
                <a:ea typeface="+mn-ea"/>
                <a:cs typeface="+mn-cs"/>
              </a:rPr>
              <a:t>Patient Management</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Streamline Patient Registration </a:t>
            </a:r>
          </a:p>
          <a:p>
            <a:pPr lvl="0"/>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Appointment Scheduling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Medical History Access</a:t>
            </a:r>
          </a:p>
          <a:p>
            <a:pPr lvl="0"/>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Doctor Collaboration</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Facilitate Doctors in Updating Records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Prescribing Medications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Ordering Tests.</a:t>
            </a:r>
            <a:r>
              <a:rPr lang="en-US" sz="1200" kern="1200" baseline="0" dirty="0">
                <a:solidFill>
                  <a:schemeClr val="tx1"/>
                </a:solidFill>
                <a:effectLst/>
                <a:latin typeface="+mn-lt"/>
                <a:ea typeface="+mn-ea"/>
                <a:cs typeface="+mn-cs"/>
              </a:rPr>
              <a:t> </a:t>
            </a:r>
          </a:p>
          <a:p>
            <a:pPr lvl="0"/>
            <a:r>
              <a:rPr lang="en-US" sz="1200" b="1" kern="1200" dirty="0">
                <a:solidFill>
                  <a:schemeClr val="tx1"/>
                </a:solidFill>
                <a:effectLst/>
                <a:latin typeface="+mn-lt"/>
                <a:ea typeface="+mn-ea"/>
                <a:cs typeface="+mn-cs"/>
              </a:rPr>
              <a:t>Medical Services</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Offer Online Test Booking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Medicine Ordering</a:t>
            </a:r>
          </a:p>
          <a:p>
            <a:pPr lvl="0"/>
            <a:r>
              <a:rPr lang="en-US" sz="1200" kern="1200" dirty="0">
                <a:solidFill>
                  <a:schemeClr val="tx1"/>
                </a:solidFill>
                <a:effectLst/>
                <a:latin typeface="+mn-lt"/>
                <a:ea typeface="+mn-ea"/>
                <a:cs typeface="+mn-cs"/>
              </a:rPr>
              <a:t>Ambulance Requests.</a:t>
            </a:r>
          </a:p>
          <a:p>
            <a:r>
              <a:rPr lang="en-US" sz="1200" b="1" kern="1200" dirty="0">
                <a:solidFill>
                  <a:schemeClr val="tx1"/>
                </a:solidFill>
                <a:effectLst/>
                <a:latin typeface="+mn-lt"/>
                <a:ea typeface="+mn-ea"/>
                <a:cs typeface="+mn-cs"/>
              </a:rPr>
              <a:t>Data Security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Ensure Robust Data Protection through Authentication and Encryption.</a:t>
            </a:r>
          </a:p>
          <a:p>
            <a:r>
              <a:rPr lang="en-US" sz="1200" b="1" kern="1200" dirty="0">
                <a:solidFill>
                  <a:schemeClr val="tx1"/>
                </a:solidFill>
                <a:effectLst/>
                <a:latin typeface="+mn-lt"/>
                <a:ea typeface="+mn-ea"/>
                <a:cs typeface="+mn-cs"/>
              </a:rPr>
              <a:t>Notifications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Automate Reminders for follow-up Appointments and Test Results.</a:t>
            </a:r>
          </a:p>
          <a:p>
            <a:r>
              <a:rPr lang="en-US" sz="1200" b="1" kern="1200" dirty="0">
                <a:solidFill>
                  <a:schemeClr val="tx1"/>
                </a:solidFill>
                <a:effectLst/>
                <a:latin typeface="+mn-lt"/>
                <a:ea typeface="+mn-ea"/>
                <a:cs typeface="+mn-cs"/>
              </a:rPr>
              <a:t>Efficiency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Optimize operations by digitizing bed booking and appointment management.</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3</a:t>
            </a:fld>
            <a:endParaRPr lang="en-US"/>
          </a:p>
        </p:txBody>
      </p:sp>
    </p:spTree>
    <p:extLst>
      <p:ext uri="{BB962C8B-B14F-4D97-AF65-F5344CB8AC3E}">
        <p14:creationId xmlns:p14="http://schemas.microsoft.com/office/powerpoint/2010/main" val="80505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take a closer look at the core functionalities of our "Jahangirnagar University Medical Center Management System" through this use case diagram. In this diagram, we have three primary actors: Admin, Patients, Doctors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three primary actor. Doctor is also a secondary actor in this diagram. </a:t>
            </a:r>
          </a:p>
          <a:p>
            <a:r>
              <a:rPr lang="en-US" sz="1200" kern="1200" dirty="0">
                <a:solidFill>
                  <a:schemeClr val="tx1"/>
                </a:solidFill>
                <a:effectLst/>
                <a:latin typeface="+mn-lt"/>
                <a:ea typeface="+mn-ea"/>
                <a:cs typeface="+mn-cs"/>
              </a:rPr>
              <a:t>[Point to each actor on the diagram as you mention them.]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walk through some of the key interactions represented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1. **Patient:** Our patients, represented by this actor, have several actions they can take. They can sign up and log in to the system, view the list of available doctors, and make appointments with their preferred physicians.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**Doctor:** The doctor actor signifies our medical practitioners. They can log in, view their patient appointments, and provide healthcare services, such as diagnosing patients and prescribing medicines.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**Lab Technician:** Lab technicians play a crucial role in our system. They can log in, view lab test appointments, and perform necessary tests for patients.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**Medicine Store Officer:** This actor handles medicine-related operations. They can log in, manage medicine orders, and ensure a smooth supply of medications to our patients.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Additionally, our system facilitates various interactions, such as booking an ambulance in case of emergencies, contacting the receptionist for assistance, and ordering medicines conveniently.</a:t>
            </a:r>
          </a:p>
          <a:p>
            <a:r>
              <a:rPr lang="en-US" sz="1200" kern="1200" dirty="0">
                <a:solidFill>
                  <a:schemeClr val="tx1"/>
                </a:solidFill>
                <a:effectLst/>
                <a:latin typeface="+mn-lt"/>
                <a:ea typeface="+mn-ea"/>
                <a:cs typeface="+mn-cs"/>
              </a:rPr>
              <a:t>This use case diagram serves as a visual representation of the diverse functionalities within our system, illustrating how each actor interacts with the system to provide and receive healthcare services efficiently.</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As we move forward in our seminar, I'd like to inform you that my teammate, Fatima Binte Aziz, will be leading the presentation from this point onward.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F7B837E-4B46-4EE3-8AE8-C5609BA6198A}" type="slidenum">
              <a:rPr lang="en-US" smtClean="0"/>
              <a:t>4</a:t>
            </a:fld>
            <a:endParaRPr lang="en-US"/>
          </a:p>
        </p:txBody>
      </p:sp>
    </p:spTree>
    <p:extLst>
      <p:ext uri="{BB962C8B-B14F-4D97-AF65-F5344CB8AC3E}">
        <p14:creationId xmlns:p14="http://schemas.microsoft.com/office/powerpoint/2010/main" val="85482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user story describes about making appointment for undergoing medical test. The patient places appointment according to his comfort. He has the flexibility to select suitable appointment. After confirming the appointment, the patient and the lab technician both will be notified via an email. </a:t>
            </a:r>
          </a:p>
        </p:txBody>
      </p:sp>
      <p:sp>
        <p:nvSpPr>
          <p:cNvPr id="4" name="Slide Number Placeholder 3"/>
          <p:cNvSpPr>
            <a:spLocks noGrp="1"/>
          </p:cNvSpPr>
          <p:nvPr>
            <p:ph type="sldNum" sz="quarter" idx="10"/>
          </p:nvPr>
        </p:nvSpPr>
        <p:spPr/>
        <p:txBody>
          <a:bodyPr/>
          <a:lstStyle/>
          <a:p>
            <a:fld id="{8F7B837E-4B46-4EE3-8AE8-C5609BA6198A}" type="slidenum">
              <a:rPr lang="en-US" smtClean="0"/>
              <a:t>5</a:t>
            </a:fld>
            <a:endParaRPr lang="en-US"/>
          </a:p>
        </p:txBody>
      </p:sp>
    </p:spTree>
    <p:extLst>
      <p:ext uri="{BB962C8B-B14F-4D97-AF65-F5344CB8AC3E}">
        <p14:creationId xmlns:p14="http://schemas.microsoft.com/office/powerpoint/2010/main" val="280690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Assalamualaikum. I am Fatima Binte Aziz. My previous Teammate Hasan Al Mamun has given us the brief overview of our project JU Medical Center Management System and has described the use-case diagram. In this part of the presentation, I'll be focusing on two crucial aspects: the user stories we've identified and the extended use cases we've developed.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start with the user stories. A user story is a concise, informal, and non-technical description of a software feature from the perspective of an end user. Our first user story describes the account creation within our system. If a user wants to create an account, he must submit a form filling all the information if he hasn’t registered already. If the username is invalid or taken already, the system will notify the user. The user should also have strong password. Thus an account is created. </a:t>
            </a:r>
          </a:p>
        </p:txBody>
      </p:sp>
      <p:sp>
        <p:nvSpPr>
          <p:cNvPr id="4" name="Slide Number Placeholder 3"/>
          <p:cNvSpPr>
            <a:spLocks noGrp="1"/>
          </p:cNvSpPr>
          <p:nvPr>
            <p:ph type="sldNum" sz="quarter" idx="10"/>
          </p:nvPr>
        </p:nvSpPr>
        <p:spPr/>
        <p:txBody>
          <a:bodyPr/>
          <a:lstStyle/>
          <a:p>
            <a:fld id="{8F7B837E-4B46-4EE3-8AE8-C5609BA6198A}" type="slidenum">
              <a:rPr lang="en-US" smtClean="0"/>
              <a:t>6</a:t>
            </a:fld>
            <a:endParaRPr lang="en-US"/>
          </a:p>
        </p:txBody>
      </p:sp>
    </p:spTree>
    <p:extLst>
      <p:ext uri="{BB962C8B-B14F-4D97-AF65-F5344CB8AC3E}">
        <p14:creationId xmlns:p14="http://schemas.microsoft.com/office/powerpoint/2010/main" val="191532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Now we have our extended use case. The 1st use case is about making appointment for visiting a doctor. We have two actors here -the patient and the doctor. The patient triggers by clicking place appointment and to do so, the patient must be logged into the system. After the patient selects “place appointment” button, the system will show details of the doctor, and also of the other patients who are still in the queue. If the patient wants to switch to another available time, he has that freedom. Lastly, after patient has confirmed it both the doctor and the patient will get an email.</a:t>
            </a: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t>7</a:t>
            </a:fld>
            <a:endParaRPr lang="en-US"/>
          </a:p>
        </p:txBody>
      </p:sp>
    </p:spTree>
    <p:extLst>
      <p:ext uri="{BB962C8B-B14F-4D97-AF65-F5344CB8AC3E}">
        <p14:creationId xmlns:p14="http://schemas.microsoft.com/office/powerpoint/2010/main" val="395804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Our second use case gives us idea about ordering the prescribed medicine. Here two actors are needed to complete this task- the patient and the store manager. After being logged into the system, the patient clicks “order medicine” and the system generates information about the medicine. </a:t>
            </a:r>
            <a:r>
              <a:rPr lang="en-US" sz="1200" kern="1200">
                <a:solidFill>
                  <a:schemeClr val="tx1"/>
                </a:solidFill>
                <a:effectLst/>
                <a:latin typeface="+mn-lt"/>
                <a:ea typeface="+mn-ea"/>
                <a:cs typeface="+mn-cs"/>
              </a:rPr>
              <a:t>After the patient has given the address where the medicine has to be shipped, the patient gets to see the estimated delivery time and both the patient and the store officer will get confirmation email about ordering.</a:t>
            </a:r>
          </a:p>
          <a:p>
            <a:endParaRPr lang="en-US"/>
          </a:p>
        </p:txBody>
      </p:sp>
      <p:sp>
        <p:nvSpPr>
          <p:cNvPr id="4" name="Slide Number Placeholder 3"/>
          <p:cNvSpPr>
            <a:spLocks noGrp="1"/>
          </p:cNvSpPr>
          <p:nvPr>
            <p:ph type="sldNum" sz="quarter" idx="10"/>
          </p:nvPr>
        </p:nvSpPr>
        <p:spPr/>
        <p:txBody>
          <a:bodyPr/>
          <a:lstStyle/>
          <a:p>
            <a:fld id="{8F7B837E-4B46-4EE3-8AE8-C5609BA6198A}" type="slidenum">
              <a:rPr lang="en-US" smtClean="0"/>
              <a:t>8</a:t>
            </a:fld>
            <a:endParaRPr lang="en-US"/>
          </a:p>
        </p:txBody>
      </p:sp>
    </p:spTree>
    <p:extLst>
      <p:ext uri="{BB962C8B-B14F-4D97-AF65-F5344CB8AC3E}">
        <p14:creationId xmlns:p14="http://schemas.microsoft.com/office/powerpoint/2010/main" val="276387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Respected teachers and my fellow classmates,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Assalamualaikum</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Good morning, I am Subarna Saha. I am feeling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honoured</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have the opportunity to present to you our project Jahangirnagar University Medical Center Management System. My teammates have previously presented different aspects of our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I'll be showing you our system's class diagram and sequence diagrams. These diagrams are like maps that help us understand how different parts of our system work together.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 diagram encapsulates the foundational structure and relationships within our project, providing a visual representation of how different components interact and collaborate to achieve our project's goals. At its core, a class diagram serves as a blueprint for the architecture of our software, mapping out the classes, attributes, methods, and associations that form the building blocks of our solution. It provides us with a comprehensive overview of the entities and their interactions, aiding us in crafting a robust, scalable, and maintainable system.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delve into the diagram, you'll notice that each class represents a distinct entity or concept within our project such as patient, doctor, admin, medicine, test etc. The attributes within these classes define the properties and characteristics of these entities, while the methods encapsulate the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behaviours</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they can perform. These classes are connected through relationships, illustrating how they collaborate and communicate to fulfil our project's functionality.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Our project's success hinges on the clear understanding of some key elements: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One of them is Abstraction and Modularity: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Among different classes, Appointment class can be considered as an example of abstraction. showcases how we have abstracted complex entities and processes into manageable classes in this diagram. This is an abstract class which contains different attributes and abstract methods. These methods are abstract because the implementation if them are not present here. This promotes modularity and allows us to work on individual components.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Encapsulation and Data Hiding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another feature which is quite important for the security of a project. In the diagram, there is Prescription class which has attributes like prescription id. All of their access modifier is set as private so that these attributes can only be accessed using the public functions of this class. Through the use of public, private and protected access modifiers, we ensured that data is encapsulated and accessed only through controlled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the inheritance relationships depicted in the diagram illustrate how classes can inherit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attributes and methods from parent class. Here the USER class has different attributes such as blah and methods blah which are inherited by the DOCTOR, PATIENT and LAB-TECHNICIANS class. In this way, all the attributes and methods of the USER class are inherited to the other classes. This approach promotes code reusability and flexibility.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diagram, The lines connecting classes represent associations and dependencies. Such as,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Multiplicity of the association of different classes is also mentioned here. As a example,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conclusion, this class diagram isn't just a static representation; it's a dynamic guide that will evolve as our project progresses.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85068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213" y="5091806"/>
            <a:ext cx="8382000" cy="1250749"/>
          </a:xfrm>
          <a:prstGeom prst="rect">
            <a:avLst/>
          </a:prstGeom>
        </p:spPr>
      </p:pic>
      <p:sp>
        <p:nvSpPr>
          <p:cNvPr id="2" name="Title 1"/>
          <p:cNvSpPr>
            <a:spLocks noGrp="1"/>
          </p:cNvSpPr>
          <p:nvPr>
            <p:ph type="title" hasCustomPrompt="1"/>
          </p:nvPr>
        </p:nvSpPr>
        <p:spPr>
          <a:xfrm>
            <a:off x="533400" y="533401"/>
            <a:ext cx="8183880" cy="609600"/>
          </a:xfrm>
        </p:spPr>
        <p:txBody>
          <a:bodyPr/>
          <a:lstStyle>
            <a:lvl1pPr algn="ctr">
              <a:defRPr cap="small" baseline="0">
                <a:solidFill>
                  <a:schemeClr val="accent1">
                    <a:lumMod val="75000"/>
                  </a:schemeClr>
                </a:solidFill>
              </a:defRPr>
            </a:lvl1pPr>
          </a:lstStyle>
          <a:p>
            <a:r>
              <a:rPr kumimoji="0" lang="en-US" dirty="0"/>
              <a:t>Instructions</a:t>
            </a:r>
          </a:p>
        </p:txBody>
      </p:sp>
      <p:sp>
        <p:nvSpPr>
          <p:cNvPr id="7" name="Text Placeholder 6"/>
          <p:cNvSpPr>
            <a:spLocks noGrp="1"/>
          </p:cNvSpPr>
          <p:nvPr>
            <p:ph type="body" sz="quarter" idx="13" hasCustomPrompt="1"/>
          </p:nvPr>
        </p:nvSpPr>
        <p:spPr>
          <a:xfrm>
            <a:off x="609601" y="2133600"/>
            <a:ext cx="7924800" cy="4208955"/>
          </a:xfrm>
        </p:spPr>
        <p:txBody>
          <a:bodyPr>
            <a:normAutofit/>
          </a:bodyPr>
          <a:lstStyle>
            <a:lvl1pPr marL="0" marR="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None/>
              <a:defRPr sz="500" baseline="0"/>
            </a:lvl1pPr>
          </a:lstStyle>
          <a:p>
            <a:pPr eaLnBrk="1" hangingPunct="1"/>
            <a:r>
              <a:rPr lang="en-US" altLang="en-US" sz="1600" dirty="0"/>
              <a:t>Choose a simple, professional looking </a:t>
            </a:r>
            <a:r>
              <a:rPr lang="en-US" altLang="en-US" sz="1600" dirty="0" err="1"/>
              <a:t>colour</a:t>
            </a:r>
            <a:r>
              <a:rPr lang="en-US" altLang="en-US" sz="1600" dirty="0"/>
              <a:t>, theme, background image and transition between slides.</a:t>
            </a:r>
          </a:p>
          <a:p>
            <a:pPr eaLnBrk="1" hangingPunct="1"/>
            <a:endParaRPr lang="en-US" altLang="en-US" sz="1600" dirty="0"/>
          </a:p>
          <a:p>
            <a:pPr eaLnBrk="1" hangingPunct="1"/>
            <a:r>
              <a:rPr lang="en-US" altLang="en-US" sz="1600" dirty="0"/>
              <a:t>Limit the content of each slide to a few plain language bullet points with a visual (such as a photo or a map) and expand on those points while you’re presenting.</a:t>
            </a:r>
          </a:p>
          <a:p>
            <a:pPr eaLnBrk="1" hangingPunct="1"/>
            <a:endParaRPr lang="en-US" altLang="en-US" sz="1600" dirty="0"/>
          </a:p>
          <a:p>
            <a:pPr eaLnBrk="1" hangingPunct="1"/>
            <a:r>
              <a:rPr lang="en-US" altLang="en-US" sz="1600" dirty="0"/>
              <a:t>Fonts should be simple and easy to read from the audience’s viewpoint. Stay away from novelty fonts.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r>
              <a:rPr lang="en-US" altLang="en-US" sz="1600" dirty="0"/>
              <a:t>*Delete this slide before you present.</a:t>
            </a:r>
          </a:p>
        </p:txBody>
      </p:sp>
      <p:sp>
        <p:nvSpPr>
          <p:cNvPr id="11" name="Text Placeholder 10"/>
          <p:cNvSpPr>
            <a:spLocks noGrp="1"/>
          </p:cNvSpPr>
          <p:nvPr>
            <p:ph type="body" sz="quarter" idx="14" hasCustomPrompt="1"/>
          </p:nvPr>
        </p:nvSpPr>
        <p:spPr>
          <a:xfrm>
            <a:off x="533401" y="1143000"/>
            <a:ext cx="8077200" cy="990600"/>
          </a:xfrm>
        </p:spPr>
        <p:txBody>
          <a:bodyPr>
            <a:normAutofit/>
          </a:bodyPr>
          <a:lstStyle>
            <a:lvl4pPr marL="0" indent="0" algn="ctr">
              <a:spcBef>
                <a:spcPts val="0"/>
              </a:spcBef>
              <a:buNone/>
              <a:defRPr sz="1200" b="0" cap="none" baseline="0"/>
            </a:lvl4pPr>
          </a:lstStyle>
          <a:p>
            <a:pPr lvl="3"/>
            <a:r>
              <a:rPr lang="en-US" dirty="0"/>
              <a:t>This PowerPoint template is designed to guide researchers who are presenting their research results to community members, policy makers and media representatives. Please fill out the template to ensure your presentation is easy to understand, interesting and provides the most valuable information to your audience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What Was Found?</a:t>
            </a:r>
          </a:p>
        </p:txBody>
      </p:sp>
      <p:sp>
        <p:nvSpPr>
          <p:cNvPr id="8"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 once point per bullet</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one or two slides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What are the study results?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is this important to the state of the science? </a:t>
            </a:r>
          </a:p>
        </p:txBody>
      </p:sp>
      <p:sp>
        <p:nvSpPr>
          <p:cNvPr id="9"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Rounded Rectangle 8"/>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was Found?</a:t>
            </a:r>
          </a:p>
        </p:txBody>
      </p:sp>
      <p:sp>
        <p:nvSpPr>
          <p:cNvPr id="11"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12"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second slide if you have additional findings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One point per bullet</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Explain how the results link to traditional knowledge </a:t>
            </a:r>
            <a:r>
              <a:rPr lang="en-US" b="1" dirty="0">
                <a:solidFill>
                  <a:srgbClr val="000000"/>
                </a:solidFill>
                <a:ea typeface="+mn-ea"/>
              </a:rPr>
              <a:t>ONLY </a:t>
            </a:r>
            <a:r>
              <a:rPr lang="en-US" dirty="0">
                <a:solidFill>
                  <a:srgbClr val="000000"/>
                </a:solidFill>
                <a:ea typeface="+mn-ea"/>
              </a:rPr>
              <a:t>if you directly involved traditional knowledge holders in the process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Rounded Rectangle 5"/>
          <p:cNvSpPr/>
          <p:nvPr userDrawn="1"/>
        </p:nvSpPr>
        <p:spPr>
          <a:xfrm>
            <a:off x="405110" y="464508"/>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1242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191000"/>
            <a:ext cx="8077200" cy="2133600"/>
          </a:xfrm>
        </p:spPr>
        <p:txBody>
          <a:bodyPr>
            <a:normAutofit/>
          </a:bodyPr>
          <a:lstStyle>
            <a:lvl1pPr marL="313690" indent="-313690" eaLnBrk="1" fontAlgn="auto" hangingPunct="1">
              <a:spcAft>
                <a:spcPts val="0"/>
              </a:spcAft>
              <a:buFont typeface="Wingdings" panose="05000000000000000000"/>
              <a:buChar char=""/>
              <a:defRPr sz="2000"/>
            </a:lvl1pPr>
            <a:lvl2pPr marL="640080" indent="-274320" eaLnBrk="1" fontAlgn="auto" hangingPunct="1">
              <a:spcAft>
                <a:spcPts val="0"/>
              </a:spcAft>
              <a:buFont typeface="Wingdings 2" panose="05020102010507070707"/>
              <a:buChar char=""/>
              <a:defRPr sz="2000" baseline="0"/>
            </a:lvl2pPr>
          </a:lstStyle>
          <a:p>
            <a:pPr marL="365760" lvl="1" indent="0" eaLnBrk="1" fontAlgn="auto" hangingPunct="1">
              <a:spcAft>
                <a:spcPts val="0"/>
              </a:spcAft>
              <a:buFont typeface="Wingdings 2" panose="05020102010507070707"/>
              <a:buNone/>
              <a:defRPr/>
            </a:pPr>
            <a:r>
              <a:rPr lang="en-US" sz="2000" spc="-70" dirty="0">
                <a:solidFill>
                  <a:srgbClr val="000000"/>
                </a:solidFill>
                <a:ea typeface="+mn-ea"/>
              </a:rPr>
              <a:t>Use up to three slides with two or three concise bullets</a:t>
            </a:r>
            <a:endParaRPr lang="en-US" sz="2400" spc="-70" dirty="0">
              <a:solidFill>
                <a:srgbClr val="000000"/>
              </a:solidFill>
              <a:ea typeface="+mn-ea"/>
            </a:endParaRPr>
          </a:p>
          <a:p>
            <a:pPr marL="365760" lvl="1" indent="0" eaLnBrk="1" fontAlgn="auto" hangingPunct="1">
              <a:spcAft>
                <a:spcPts val="0"/>
              </a:spcAft>
              <a:buFont typeface="Wingdings 2" panose="05020102010507070707"/>
              <a:buNone/>
              <a:defRPr/>
            </a:pPr>
            <a:r>
              <a:rPr lang="en-US" sz="2400" spc="-70" dirty="0">
                <a:solidFill>
                  <a:srgbClr val="000000"/>
                </a:solidFill>
                <a:ea typeface="+mn-ea"/>
              </a:rPr>
              <a:t>Why are the results important to: </a:t>
            </a:r>
            <a:endParaRPr lang="en-US" sz="24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Science?</a:t>
            </a: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Health?</a:t>
            </a: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Environment and Ecosystems?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Why is the Project Important?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ounded Rectangle 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the results are important to: </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Current legislation? </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Policy?</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Advocacy?</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3"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p>
        </p:txBody>
      </p:sp>
      <p:sp>
        <p:nvSpPr>
          <p:cNvPr id="5"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relevant picture from your project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Rounded Rectangle 7"/>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ext Placeholder 7"/>
          <p:cNvSpPr>
            <a:spLocks noGrp="1"/>
          </p:cNvSpPr>
          <p:nvPr>
            <p:ph type="body" sz="quarter" idx="10" hasCustomPrompt="1"/>
          </p:nvPr>
        </p:nvSpPr>
        <p:spPr>
          <a:xfrm>
            <a:off x="609601" y="1447800"/>
            <a:ext cx="44196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sz="2000"/>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are the results are important to:</a:t>
            </a: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partners? </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livelihoods?</a:t>
            </a: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concerns?</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10" name="Text Placeholder 2"/>
          <p:cNvSpPr>
            <a:spLocks noGrp="1"/>
          </p:cNvSpPr>
          <p:nvPr>
            <p:ph type="body" idx="1" hasCustomPrompt="1"/>
          </p:nvPr>
        </p:nvSpPr>
        <p:spPr>
          <a:xfrm>
            <a:off x="480061" y="685800"/>
            <a:ext cx="454914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p>
        </p:txBody>
      </p:sp>
      <p:sp>
        <p:nvSpPr>
          <p:cNvPr id="11" name="Picture Placeholder 14"/>
          <p:cNvSpPr>
            <a:spLocks noGrp="1"/>
          </p:cNvSpPr>
          <p:nvPr>
            <p:ph type="pic" sz="quarter" idx="11" hasCustomPrompt="1"/>
          </p:nvPr>
        </p:nvSpPr>
        <p:spPr>
          <a:xfrm>
            <a:off x="5181600" y="685800"/>
            <a:ext cx="3352800" cy="5562600"/>
          </a:xfrm>
        </p:spPr>
        <p:txBody>
          <a:bodyPr>
            <a:normAutofit/>
          </a:bodyPr>
          <a:lstStyle>
            <a:lvl1pPr marL="0" indent="0">
              <a:buNone/>
              <a:defRPr sz="2000" baseline="0"/>
            </a:lvl1pPr>
          </a:lstStyle>
          <a:p>
            <a:r>
              <a:rPr lang="en-US" dirty="0"/>
              <a:t>Click the icon to add a relevant picture from your project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
        <p:nvSpPr>
          <p:cNvPr id="8"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9"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Use two slides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Include timelines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What are the next steps for this study and/or findings?</a:t>
            </a: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How will the community be involved in next steps (if applicable)?</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274320" indent="-274320" eaLnBrk="1" fontAlgn="auto" hangingPunct="1">
              <a:spcAft>
                <a:spcPts val="0"/>
              </a:spcAft>
              <a:buFont typeface="Wingdings" panose="05000000000000000000"/>
              <a:buChar char=""/>
              <a:defRPr sz="2000"/>
            </a:lvl1pPr>
          </a:lstStyle>
          <a:p>
            <a:pPr eaLnBrk="1" hangingPunct="1"/>
            <a:r>
              <a:rPr lang="en-US" altLang="en-US" sz="1800" dirty="0">
                <a:solidFill>
                  <a:srgbClr val="000000"/>
                </a:solidFill>
              </a:rPr>
              <a:t>How do the results affect the overall program? How could they effect adaptive management strategies?</a:t>
            </a:r>
          </a:p>
          <a:p>
            <a:pPr eaLnBrk="1" hangingPunct="1"/>
            <a:endParaRPr lang="en-US" altLang="en-US" sz="1800" dirty="0">
              <a:solidFill>
                <a:srgbClr val="000000"/>
              </a:solidFill>
            </a:endParaRPr>
          </a:p>
          <a:p>
            <a:pPr eaLnBrk="1" hangingPunct="1"/>
            <a:r>
              <a:rPr lang="en-US" altLang="en-US" sz="1800" dirty="0">
                <a:solidFill>
                  <a:srgbClr val="000000"/>
                </a:solidFill>
              </a:rPr>
              <a:t>How do the results contribute to other monitoring programs and future research?</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What Happens Next?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Rounded Rectangle 8"/>
          <p:cNvSpPr/>
          <p:nvPr userDrawn="1"/>
        </p:nvSpPr>
        <p:spPr>
          <a:xfrm>
            <a:off x="381001" y="443714"/>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More Information</a:t>
            </a:r>
          </a:p>
        </p:txBody>
      </p:sp>
      <p:sp>
        <p:nvSpPr>
          <p:cNvPr id="11" name="Text Placeholder 2"/>
          <p:cNvSpPr>
            <a:spLocks noGrp="1"/>
          </p:cNvSpPr>
          <p:nvPr>
            <p:ph type="body" idx="2" hasCustomPrompt="1"/>
          </p:nvPr>
        </p:nvSpPr>
        <p:spPr>
          <a:xfrm>
            <a:off x="4267200" y="1066800"/>
            <a:ext cx="4191000" cy="5105400"/>
          </a:xfrm>
        </p:spPr>
        <p:txBody>
          <a:bodyPr lIns="91440">
            <a:normAutofit/>
          </a:bodyPr>
          <a:lstStyle>
            <a:lvl1pPr marL="274320" marR="18415" indent="-274320" eaLnBrk="1" fontAlgn="auto" hangingPunct="1">
              <a:spcBef>
                <a:spcPts val="0"/>
              </a:spcBef>
              <a:spcAft>
                <a:spcPts val="0"/>
              </a:spcAft>
              <a:buFont typeface="Wingdings" panose="05000000000000000000"/>
              <a:buChar char=""/>
              <a:defRPr sz="2000" baseline="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eaLnBrk="1" hangingPunct="1"/>
            <a:endParaRPr lang="en-US" altLang="en-US" sz="2000" dirty="0">
              <a:solidFill>
                <a:srgbClr val="000000"/>
              </a:solidFill>
            </a:endParaRPr>
          </a:p>
          <a:p>
            <a:pPr eaLnBrk="1" hangingPunct="1"/>
            <a:r>
              <a:rPr lang="en-US" altLang="en-US" sz="2000" dirty="0">
                <a:solidFill>
                  <a:srgbClr val="000000"/>
                </a:solidFill>
              </a:rPr>
              <a:t>Are there any future meetings about the project or the findings?</a:t>
            </a:r>
          </a:p>
          <a:p>
            <a:pPr eaLnBrk="1" hangingPunct="1"/>
            <a:endParaRPr lang="en-US" altLang="en-US" sz="1800" dirty="0">
              <a:solidFill>
                <a:srgbClr val="000000"/>
              </a:solidFill>
            </a:endParaRPr>
          </a:p>
          <a:p>
            <a:r>
              <a:rPr lang="en-US" altLang="en-US" sz="1800" dirty="0">
                <a:solidFill>
                  <a:srgbClr val="000000"/>
                </a:solidFill>
              </a:rPr>
              <a:t> </a:t>
            </a:r>
            <a:r>
              <a:rPr lang="en-US" dirty="0"/>
              <a:t>Who can community members contact with questions/comments?</a:t>
            </a:r>
          </a:p>
          <a:p>
            <a:endParaRPr lang="en-US" dirty="0"/>
          </a:p>
          <a:p>
            <a:r>
              <a:rPr lang="en-US" dirty="0"/>
              <a:t>Where can additional information be accessed: websites, contact people, copies of reports, etc.?</a:t>
            </a:r>
          </a:p>
        </p:txBody>
      </p:sp>
      <p:sp>
        <p:nvSpPr>
          <p:cNvPr id="12"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 (</a:t>
            </a:r>
            <a:r>
              <a:rPr lang="en-US" sz="2000" dirty="0" err="1"/>
              <a:t>eg</a:t>
            </a:r>
            <a:r>
              <a:rPr lang="en-US" sz="2000" dirty="0"/>
              <a:t>. website screenshot)</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2" name="Rounded Rectangle 1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Links to Other Work</a:t>
            </a:r>
          </a:p>
        </p:txBody>
      </p:sp>
      <p:sp>
        <p:nvSpPr>
          <p:cNvPr id="15" name="Picture Placeholder 14"/>
          <p:cNvSpPr>
            <a:spLocks noGrp="1"/>
          </p:cNvSpPr>
          <p:nvPr>
            <p:ph type="pic" sz="quarter" idx="11" hasCustomPrompt="1"/>
          </p:nvPr>
        </p:nvSpPr>
        <p:spPr>
          <a:xfrm>
            <a:off x="4560536"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17" name="Text Placeholder 16"/>
          <p:cNvSpPr>
            <a:spLocks noGrp="1"/>
          </p:cNvSpPr>
          <p:nvPr>
            <p:ph type="body" sz="quarter" idx="12" hasCustomPrompt="1"/>
          </p:nvPr>
        </p:nvSpPr>
        <p:spPr>
          <a:xfrm>
            <a:off x="685800" y="1447800"/>
            <a:ext cx="3810000" cy="4800600"/>
          </a:xfrm>
        </p:spPr>
        <p:txBody>
          <a:bodyPr>
            <a:normAutofit/>
          </a:bodyPr>
          <a:lstStyle>
            <a:lvl1pPr eaLnBrk="1" hangingPunct="1">
              <a:defRPr sz="2000"/>
            </a:lvl1pPr>
            <a:lvl2pPr>
              <a:defRPr sz="2000"/>
            </a:lvl2pPr>
          </a:lstStyle>
          <a:p>
            <a:pPr eaLnBrk="1" hangingPunct="1"/>
            <a:endParaRPr lang="en-US" altLang="en-US" dirty="0">
              <a:solidFill>
                <a:srgbClr val="000000"/>
              </a:solidFill>
            </a:endParaRPr>
          </a:p>
          <a:p>
            <a:pPr lvl="0"/>
            <a:r>
              <a:rPr lang="en-US" dirty="0"/>
              <a:t>How can the results of the project affect the way we protect/manage land and water (broadly or specifically)?</a:t>
            </a:r>
          </a:p>
          <a:p>
            <a:pPr lvl="0"/>
            <a:endParaRPr lang="en-US" dirty="0"/>
          </a:p>
          <a:p>
            <a:pPr lvl="0"/>
            <a:r>
              <a:rPr lang="en-US" dirty="0"/>
              <a:t>How does the project fit into other ongoing projects/programs in the area?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Rounded Rectangle 8"/>
          <p:cNvSpPr/>
          <p:nvPr userDrawn="1"/>
        </p:nvSpPr>
        <p:spPr>
          <a:xfrm>
            <a:off x="405109" y="411236"/>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b="1" dirty="0"/>
          </a:p>
        </p:txBody>
      </p:sp>
      <p:sp>
        <p:nvSpPr>
          <p:cNvPr id="10" name="Picture Placeholder 9"/>
          <p:cNvSpPr>
            <a:spLocks noGrp="1"/>
          </p:cNvSpPr>
          <p:nvPr>
            <p:ph type="pic" sz="quarter" idx="10" hasCustomPrompt="1"/>
          </p:nvPr>
        </p:nvSpPr>
        <p:spPr>
          <a:xfrm>
            <a:off x="609600" y="1219200"/>
            <a:ext cx="3948912" cy="4038600"/>
          </a:xfrm>
        </p:spPr>
        <p:txBody>
          <a:bodyPr>
            <a:normAutofit/>
          </a:bodyPr>
          <a:lstStyle>
            <a:lvl1pPr marL="0" indent="0">
              <a:buNone/>
              <a:defRPr sz="2000" baseline="0"/>
            </a:lvl1pPr>
          </a:lstStyle>
          <a:p>
            <a:r>
              <a:rPr lang="en-US" sz="2000" dirty="0"/>
              <a:t>Click the icon to add a relevant picture from your project (</a:t>
            </a:r>
            <a:r>
              <a:rPr lang="en-US" sz="2000" dirty="0" err="1"/>
              <a:t>eg</a:t>
            </a:r>
            <a:r>
              <a:rPr lang="en-US" sz="2000" dirty="0"/>
              <a:t>. a community group shot)</a:t>
            </a:r>
            <a:endParaRPr lang="en-US" dirty="0"/>
          </a:p>
        </p:txBody>
      </p:sp>
      <p:sp>
        <p:nvSpPr>
          <p:cNvPr id="11" name="Text Placeholder 11"/>
          <p:cNvSpPr>
            <a:spLocks noGrp="1"/>
          </p:cNvSpPr>
          <p:nvPr>
            <p:ph type="body" sz="quarter" idx="11" hasCustomPrompt="1"/>
          </p:nvPr>
        </p:nvSpPr>
        <p:spPr>
          <a:xfrm>
            <a:off x="4724400" y="1219200"/>
            <a:ext cx="3790952" cy="4038600"/>
          </a:xfrm>
        </p:spPr>
        <p:txBody>
          <a:bodyPr>
            <a:noAutofit/>
          </a:bodyPr>
          <a:lstStyle>
            <a:lvl1pPr marL="313690" indent="-313690" eaLnBrk="1" fontAlgn="auto" hangingPunct="1">
              <a:lnSpc>
                <a:spcPct val="120000"/>
              </a:lnSpc>
              <a:spcBef>
                <a:spcPts val="0"/>
              </a:spcBef>
              <a:spcAft>
                <a:spcPts val="0"/>
              </a:spcAft>
              <a:buFont typeface="Wingdings" panose="05000000000000000000"/>
              <a:buChar char=""/>
              <a:defRPr sz="1600"/>
            </a:lvl1pPr>
          </a:lstStyle>
          <a:p>
            <a:pPr marL="274320" indent="-274320" eaLnBrk="1" fontAlgn="auto" hangingPunct="1">
              <a:lnSpc>
                <a:spcPct val="120000"/>
              </a:lnSpc>
              <a:spcAft>
                <a:spcPts val="0"/>
              </a:spcAft>
              <a:buFont typeface="Wingdings" panose="05000000000000000000"/>
              <a:buChar char=""/>
              <a:defRPr/>
            </a:pPr>
            <a:r>
              <a:rPr lang="en-US" spc="-10" dirty="0">
                <a:solidFill>
                  <a:srgbClr val="000000"/>
                </a:solidFill>
                <a:ea typeface="+mn-ea"/>
              </a:rPr>
              <a:t>Acknowledge any community support you had for the project: time from people or organizations, logistics support, networking assistance, equipment, etc.</a:t>
            </a:r>
          </a:p>
          <a:p>
            <a:pPr marL="274320" indent="-274320" eaLnBrk="1" fontAlgn="auto" hangingPunct="1">
              <a:spcAft>
                <a:spcPts val="0"/>
              </a:spcAft>
              <a:buFont typeface="Wingdings" panose="05000000000000000000"/>
              <a:buChar char=""/>
              <a:defRPr/>
            </a:pPr>
            <a:r>
              <a:rPr lang="en-US" dirty="0">
                <a:solidFill>
                  <a:srgbClr val="000000"/>
                </a:solidFill>
                <a:ea typeface="+mn-ea"/>
              </a:rPr>
              <a:t> Give special thanks to community groups and people you worked with</a:t>
            </a:r>
          </a:p>
          <a:p>
            <a:pPr marL="274320" indent="-274320" eaLnBrk="1" fontAlgn="auto" hangingPunct="1">
              <a:spcAft>
                <a:spcPts val="0"/>
              </a:spcAft>
              <a:buFont typeface="Wingdings" panose="05000000000000000000"/>
              <a:buChar char=""/>
              <a:defRPr/>
            </a:pPr>
            <a:r>
              <a:rPr lang="en-US" dirty="0">
                <a:solidFill>
                  <a:srgbClr val="000000"/>
                </a:solidFill>
                <a:ea typeface="+mn-ea"/>
              </a:rPr>
              <a:t> List funding sources, if applicable</a:t>
            </a:r>
            <a:endParaRPr lang="en-US" altLang="en-US" sz="1800" dirty="0">
              <a:solidFill>
                <a:srgbClr val="000000"/>
              </a:solidFill>
            </a:endParaRPr>
          </a:p>
        </p:txBody>
      </p:sp>
      <p:sp>
        <p:nvSpPr>
          <p:cNvPr id="12"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Thank You!</a:t>
            </a:r>
          </a:p>
        </p:txBody>
      </p:sp>
      <p:sp>
        <p:nvSpPr>
          <p:cNvPr id="14" name="Picture Placeholder 13"/>
          <p:cNvSpPr>
            <a:spLocks noGrp="1"/>
          </p:cNvSpPr>
          <p:nvPr>
            <p:ph type="pic" sz="quarter" idx="12" hasCustomPrompt="1"/>
          </p:nvPr>
        </p:nvSpPr>
        <p:spPr>
          <a:xfrm>
            <a:off x="7315200"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
        <p:nvSpPr>
          <p:cNvPr id="19" name="Picture Placeholder 13"/>
          <p:cNvSpPr>
            <a:spLocks noGrp="1"/>
          </p:cNvSpPr>
          <p:nvPr>
            <p:ph type="pic" sz="quarter" idx="13" hasCustomPrompt="1"/>
          </p:nvPr>
        </p:nvSpPr>
        <p:spPr>
          <a:xfrm>
            <a:off x="5943601"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ounded Rectangle 14"/>
          <p:cNvSpPr/>
          <p:nvPr userDrawn="1"/>
        </p:nvSpPr>
        <p:spPr>
          <a:xfrm>
            <a:off x="301429" y="32648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ounded Rectangle 9"/>
          <p:cNvSpPr/>
          <p:nvPr/>
        </p:nvSpPr>
        <p:spPr>
          <a:xfrm>
            <a:off x="418597" y="434162"/>
            <a:ext cx="8306809" cy="2385238"/>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4"/>
          <p:cNvSpPr>
            <a:spLocks noGrp="1"/>
          </p:cNvSpPr>
          <p:nvPr>
            <p:ph type="ctrTitle" hasCustomPrompt="1"/>
          </p:nvPr>
        </p:nvSpPr>
        <p:spPr>
          <a:xfrm>
            <a:off x="762001" y="609600"/>
            <a:ext cx="7772400" cy="1447800"/>
          </a:xfrm>
        </p:spPr>
        <p:txBody>
          <a:bodyPr lIns="45720" rIns="45720" bIns="45720">
            <a:normAutofit/>
          </a:bodyPr>
          <a:lstStyle>
            <a:lvl1pPr algn="ctr">
              <a:defRPr sz="2800" b="1" cap="none" baseline="0">
                <a:solidFill>
                  <a:schemeClr val="accent1">
                    <a:lumMod val="75000"/>
                  </a:schemeClr>
                </a:solidFill>
                <a:effectLst>
                  <a:outerShdw blurRad="53975" dist="22860" dir="5400000" algn="tl" rotWithShape="0">
                    <a:srgbClr val="000000">
                      <a:alpha val="55000"/>
                    </a:srgbClr>
                  </a:outerShdw>
                </a:effectLst>
              </a:defRPr>
            </a:lvl1pPr>
          </a:lstStyle>
          <a:p>
            <a:r>
              <a:rPr kumimoji="0" lang="en-US" dirty="0"/>
              <a:t>Project Title (max five words)</a:t>
            </a:r>
          </a:p>
        </p:txBody>
      </p:sp>
      <p:sp>
        <p:nvSpPr>
          <p:cNvPr id="20" name="Subtitle 19"/>
          <p:cNvSpPr>
            <a:spLocks noGrp="1"/>
          </p:cNvSpPr>
          <p:nvPr>
            <p:ph type="subTitle" idx="1" hasCustomPrompt="1"/>
          </p:nvPr>
        </p:nvSpPr>
        <p:spPr>
          <a:xfrm>
            <a:off x="418598" y="2209801"/>
            <a:ext cx="8306808" cy="381000"/>
          </a:xfrm>
        </p:spPr>
        <p:txBody>
          <a:bodyPr lIns="182880" tIns="0">
            <a:noAutofit/>
          </a:bodyPr>
          <a:lstStyle>
            <a:lvl1pPr marL="0" indent="0" algn="ctr">
              <a:spcBef>
                <a:spcPts val="0"/>
              </a:spcBef>
              <a:buNone/>
              <a:defRPr sz="12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solidFill>
                  <a:srgbClr val="000000"/>
                </a:solidFill>
                <a:ea typeface="+mn-ea"/>
                <a:cs typeface="Arial" panose="020B0604020202020204" pitchFamily="34" charset="0"/>
              </a:rPr>
              <a:t>If community members were part of the project, encourage them to co-present.</a:t>
            </a:r>
            <a:endParaRPr kumimoji="0" lang="en-US" dirty="0"/>
          </a:p>
        </p:txBody>
      </p:sp>
      <p:sp>
        <p:nvSpPr>
          <p:cNvPr id="3" name="Picture Placeholder 2"/>
          <p:cNvSpPr>
            <a:spLocks noGrp="1"/>
          </p:cNvSpPr>
          <p:nvPr>
            <p:ph type="pic" sz="quarter" idx="10" hasCustomPrompt="1"/>
          </p:nvPr>
        </p:nvSpPr>
        <p:spPr>
          <a:xfrm>
            <a:off x="762000" y="3048001"/>
            <a:ext cx="6172200" cy="2590799"/>
          </a:xfrm>
        </p:spPr>
        <p:txBody>
          <a:bodyPr>
            <a:normAutofit/>
          </a:bodyPr>
          <a:lstStyle>
            <a:lvl1pPr marL="0" indent="0">
              <a:buNone/>
              <a:defRPr sz="2000" baseline="0"/>
            </a:lvl1pPr>
          </a:lstStyle>
          <a:p>
            <a:r>
              <a:rPr lang="en-US" dirty="0"/>
              <a:t>Click the icon to add a relevant image from your project</a:t>
            </a:r>
          </a:p>
        </p:txBody>
      </p:sp>
      <p:sp>
        <p:nvSpPr>
          <p:cNvPr id="6" name="Picture Placeholder 5"/>
          <p:cNvSpPr>
            <a:spLocks noGrp="1"/>
          </p:cNvSpPr>
          <p:nvPr>
            <p:ph type="pic" sz="quarter" idx="11" hasCustomPrompt="1"/>
          </p:nvPr>
        </p:nvSpPr>
        <p:spPr>
          <a:xfrm>
            <a:off x="7239000" y="5029200"/>
            <a:ext cx="1371600" cy="1219200"/>
          </a:xfrm>
        </p:spPr>
        <p:txBody>
          <a:bodyPr>
            <a:normAutofit/>
          </a:bodyPr>
          <a:lstStyle>
            <a:lvl1pPr marL="0" indent="0">
              <a:buNone/>
              <a:defRPr sz="2000"/>
            </a:lvl1pPr>
          </a:lstStyle>
          <a:p>
            <a:r>
              <a:rPr lang="en-US" sz="2000" dirty="0"/>
              <a:t>Logo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Rounded Rectangle 13"/>
          <p:cNvSpPr/>
          <p:nvPr userDrawn="1"/>
        </p:nvSpPr>
        <p:spPr>
          <a:xfrm>
            <a:off x="295360"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ounded Rectangle 10"/>
          <p:cNvSpPr/>
          <p:nvPr/>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478888" y="533401"/>
            <a:ext cx="8183880" cy="676656"/>
          </a:xfrm>
        </p:spPr>
        <p:txBody>
          <a:bodyPr lIns="91440" bIns="0" anchor="b"/>
          <a:lstStyle>
            <a:lvl1pPr algn="ctr">
              <a:buNone/>
              <a:defRPr sz="3600" b="1" cap="small" baseline="0">
                <a:solidFill>
                  <a:schemeClr val="bg2">
                    <a:shade val="25000"/>
                  </a:schemeClr>
                </a:solidFill>
                <a:effectLst/>
              </a:defRPr>
            </a:lvl1pPr>
          </a:lstStyle>
          <a:p>
            <a:r>
              <a:rPr kumimoji="0" lang="en-US" dirty="0"/>
              <a:t>Repeat Project Title</a:t>
            </a:r>
          </a:p>
        </p:txBody>
      </p:sp>
      <p:sp>
        <p:nvSpPr>
          <p:cNvPr id="3" name="Text Placeholder 2"/>
          <p:cNvSpPr>
            <a:spLocks noGrp="1"/>
          </p:cNvSpPr>
          <p:nvPr>
            <p:ph type="body" idx="1" hasCustomPrompt="1"/>
          </p:nvPr>
        </p:nvSpPr>
        <p:spPr>
          <a:xfrm>
            <a:off x="480061" y="1219201"/>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Project Description</a:t>
            </a:r>
          </a:p>
        </p:txBody>
      </p:sp>
      <p:sp>
        <p:nvSpPr>
          <p:cNvPr id="8" name="Text Placeholder 7"/>
          <p:cNvSpPr>
            <a:spLocks noGrp="1"/>
          </p:cNvSpPr>
          <p:nvPr>
            <p:ph type="body" sz="quarter" idx="10" hasCustomPrompt="1"/>
          </p:nvPr>
        </p:nvSpPr>
        <p:spPr>
          <a:xfrm>
            <a:off x="609601" y="1828801"/>
            <a:ext cx="3886200" cy="4419600"/>
          </a:xfrm>
        </p:spPr>
        <p:txBody>
          <a:bodyPr>
            <a:normAutofit/>
          </a:bodyPr>
          <a:lstStyle>
            <a:lvl1pPr eaLnBrk="1" hangingPunct="1">
              <a:defRPr sz="2000"/>
            </a:lvl1pPr>
          </a:lstStyle>
          <a:p>
            <a:pPr eaLnBrk="1" hangingPunct="1"/>
            <a:r>
              <a:rPr lang="en-US" altLang="en-US" dirty="0">
                <a:solidFill>
                  <a:srgbClr val="000000"/>
                </a:solidFill>
              </a:rPr>
              <a:t>Use one to three short, plain language points</a:t>
            </a:r>
          </a:p>
          <a:p>
            <a:pPr eaLnBrk="1" hangingPunct="1"/>
            <a:r>
              <a:rPr lang="en-US" altLang="en-US" dirty="0">
                <a:solidFill>
                  <a:srgbClr val="000000"/>
                </a:solidFill>
              </a:rPr>
              <a:t>Why was the study was done?</a:t>
            </a:r>
          </a:p>
          <a:p>
            <a:pPr eaLnBrk="1" hangingPunct="1"/>
            <a:r>
              <a:rPr lang="en-US" altLang="en-US" dirty="0">
                <a:solidFill>
                  <a:srgbClr val="000000"/>
                </a:solidFill>
              </a:rPr>
              <a:t>Does this project address any community concerns?</a:t>
            </a:r>
          </a:p>
          <a:p>
            <a:pPr eaLnBrk="1" hangingPunct="1"/>
            <a:r>
              <a:rPr lang="en-US" altLang="en-US" dirty="0">
                <a:solidFill>
                  <a:srgbClr val="000000"/>
                </a:solidFill>
              </a:rPr>
              <a:t>Is the project part of a program? If so, include logo</a:t>
            </a:r>
          </a:p>
        </p:txBody>
      </p:sp>
      <p:sp>
        <p:nvSpPr>
          <p:cNvPr id="15" name="Picture Placeholder 14"/>
          <p:cNvSpPr>
            <a:spLocks noGrp="1"/>
          </p:cNvSpPr>
          <p:nvPr>
            <p:ph type="pic" sz="quarter" idx="11" hasCustomPrompt="1"/>
          </p:nvPr>
        </p:nvSpPr>
        <p:spPr>
          <a:xfrm>
            <a:off x="4648200" y="1828801"/>
            <a:ext cx="3886200" cy="4419600"/>
          </a:xfrm>
        </p:spPr>
        <p:txBody>
          <a:bodyPr>
            <a:normAutofit/>
          </a:bodyPr>
          <a:lstStyle>
            <a:lvl1pPr marL="0" indent="0">
              <a:buNone/>
              <a:defRPr sz="2000"/>
            </a:lvl1pPr>
          </a:lstStyle>
          <a:p>
            <a:r>
              <a:rPr lang="en-US" dirty="0"/>
              <a:t>Click the icon to add a relevant image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ounded Rectangle 9"/>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762000" y="1066800"/>
            <a:ext cx="2971800" cy="914400"/>
          </a:xfrm>
        </p:spPr>
        <p:txBody>
          <a:bodyPr anchor="b">
            <a:noAutofit/>
          </a:bodyPr>
          <a:lstStyle>
            <a:lvl1pPr algn="l">
              <a:buNone/>
              <a:defRPr sz="2600" b="1" cap="small" baseline="0">
                <a:solidFill>
                  <a:schemeClr val="accent1">
                    <a:lumMod val="75000"/>
                  </a:schemeClr>
                </a:solidFill>
              </a:defRPr>
            </a:lvl1pPr>
          </a:lstStyle>
          <a:p>
            <a:r>
              <a:rPr kumimoji="0" lang="en-US" dirty="0"/>
              <a:t>Main Findings</a:t>
            </a:r>
          </a:p>
        </p:txBody>
      </p:sp>
      <p:sp>
        <p:nvSpPr>
          <p:cNvPr id="3" name="Text Placeholder 2"/>
          <p:cNvSpPr>
            <a:spLocks noGrp="1"/>
          </p:cNvSpPr>
          <p:nvPr>
            <p:ph type="body" idx="2" hasCustomPrompt="1"/>
          </p:nvPr>
        </p:nvSpPr>
        <p:spPr>
          <a:xfrm>
            <a:off x="762000" y="2057400"/>
            <a:ext cx="2971800" cy="41148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spc="-59" dirty="0">
                <a:solidFill>
                  <a:srgbClr val="000000"/>
                </a:solidFill>
                <a:ea typeface="+mn-ea"/>
              </a:rPr>
              <a:t>List three key findings, one point per bullet</a:t>
            </a:r>
          </a:p>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audience? </a:t>
            </a:r>
          </a:p>
          <a:p>
            <a:pPr marL="274320" indent="-274320" eaLnBrk="1" fontAlgn="auto" hangingPunct="1">
              <a:spcAft>
                <a:spcPts val="0"/>
              </a:spcAft>
              <a:buFont typeface="Wingdings" panose="05000000000000000000"/>
              <a:buChar char=""/>
              <a:defRPr/>
            </a:pPr>
            <a:endParaRPr lang="en-US" sz="1800"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health of the environment and/or community?</a:t>
            </a:r>
          </a:p>
        </p:txBody>
      </p:sp>
      <p:sp>
        <p:nvSpPr>
          <p:cNvPr id="9" name="Picture Placeholder 8"/>
          <p:cNvSpPr>
            <a:spLocks noGrp="1"/>
          </p:cNvSpPr>
          <p:nvPr>
            <p:ph type="pic" sz="quarter" idx="13" hasCustomPrompt="1"/>
          </p:nvPr>
        </p:nvSpPr>
        <p:spPr>
          <a:xfrm>
            <a:off x="3962400" y="1143000"/>
            <a:ext cx="4572000" cy="5029200"/>
          </a:xfrm>
        </p:spPr>
        <p:txBody>
          <a:bodyPr>
            <a:normAutofit/>
          </a:bodyPr>
          <a:lstStyle>
            <a:lvl1pPr marL="0" indent="0">
              <a:buNone/>
              <a:defRPr sz="2000" baseline="0"/>
            </a:lvl1pPr>
          </a:lstStyle>
          <a:p>
            <a:r>
              <a:rPr lang="en-US" sz="2000" dirty="0"/>
              <a:t>Click icon to add a relevant image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ounded Rectangle 7"/>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the research team</a:t>
            </a:r>
            <a:endParaRPr lang="en-US" dirty="0"/>
          </a:p>
        </p:txBody>
      </p:sp>
      <p:sp>
        <p:nvSpPr>
          <p:cNvPr id="12" name="Text Placeholder 11"/>
          <p:cNvSpPr>
            <a:spLocks noGrp="1"/>
          </p:cNvSpPr>
          <p:nvPr>
            <p:ph type="body" sz="quarter" idx="11" hasCustomPrompt="1"/>
          </p:nvPr>
        </p:nvSpPr>
        <p:spPr>
          <a:xfrm>
            <a:off x="533401" y="4572000"/>
            <a:ext cx="8077200" cy="1752600"/>
          </a:xfrm>
        </p:spPr>
        <p:txBody>
          <a:bodyPr>
            <a:normAutofit/>
          </a:bodyPr>
          <a:lstStyle>
            <a:lvl1pPr eaLnBrk="1" hangingPunct="1">
              <a:defRPr sz="2000" baseline="0"/>
            </a:lvl1pPr>
          </a:lstStyle>
          <a:p>
            <a:pPr eaLnBrk="1" hangingPunct="1"/>
            <a:r>
              <a:rPr lang="en-US" altLang="en-US" dirty="0">
                <a:solidFill>
                  <a:srgbClr val="000000"/>
                </a:solidFill>
              </a:rPr>
              <a:t>Who was involved? (include relevant affiliations)</a:t>
            </a:r>
          </a:p>
          <a:p>
            <a:pPr eaLnBrk="1" hangingPunct="1"/>
            <a:r>
              <a:rPr lang="en-US" altLang="en-US" dirty="0">
                <a:solidFill>
                  <a:srgbClr val="000000"/>
                </a:solidFill>
              </a:rPr>
              <a:t>Was there community involvement? If so, please describe.</a:t>
            </a:r>
          </a:p>
        </p:txBody>
      </p:sp>
      <p:sp>
        <p:nvSpPr>
          <p:cNvPr id="16"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Who Did the Research?</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70577"/>
            <a:ext cx="8183880" cy="748624"/>
          </a:xfrm>
        </p:spPr>
        <p:txBody>
          <a:bodyPr>
            <a:normAutofit/>
          </a:bodyPr>
          <a:lstStyle>
            <a:lvl1pPr algn="ctr">
              <a:defRPr sz="2600" cap="small" baseline="0">
                <a:solidFill>
                  <a:schemeClr val="accent1">
                    <a:lumMod val="75000"/>
                  </a:schemeClr>
                </a:solidFill>
              </a:defRPr>
            </a:lvl1pPr>
          </a:lstStyle>
          <a:p>
            <a:r>
              <a:rPr lang="en-US" dirty="0"/>
              <a:t>Why? The Reason for the Research</a:t>
            </a:r>
          </a:p>
        </p:txBody>
      </p:sp>
      <p:sp>
        <p:nvSpPr>
          <p:cNvPr id="9"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p>
        </p:txBody>
      </p:sp>
      <p:sp>
        <p:nvSpPr>
          <p:cNvPr id="11" name="Text Placeholder 10"/>
          <p:cNvSpPr>
            <a:spLocks noGrp="1"/>
          </p:cNvSpPr>
          <p:nvPr>
            <p:ph type="body" sz="quarter" idx="11" hasCustomPrompt="1"/>
          </p:nvPr>
        </p:nvSpPr>
        <p:spPr>
          <a:xfrm>
            <a:off x="4343401" y="1371601"/>
            <a:ext cx="4267200" cy="4953000"/>
          </a:xfrm>
        </p:spPr>
        <p:txBody>
          <a:bodyPr>
            <a:normAutofit/>
          </a:bodyPr>
          <a:lstStyle>
            <a:lvl1pPr eaLnBrk="1" hangingPunct="1">
              <a:defRPr sz="2000" baseline="0"/>
            </a:lvl1pPr>
          </a:lstStyle>
          <a:p>
            <a:pPr eaLnBrk="1" hangingPunct="1"/>
            <a:endParaRPr lang="en-US" altLang="en-US" dirty="0">
              <a:solidFill>
                <a:srgbClr val="000000"/>
              </a:solidFill>
            </a:endParaRPr>
          </a:p>
          <a:p>
            <a:pPr eaLnBrk="1" hangingPunct="1"/>
            <a:r>
              <a:rPr lang="en-US" altLang="en-US" dirty="0">
                <a:solidFill>
                  <a:srgbClr val="000000"/>
                </a:solidFill>
              </a:rPr>
              <a:t>Use three bullets, one point per bullet</a:t>
            </a:r>
          </a:p>
          <a:p>
            <a:pPr eaLnBrk="1" hangingPunct="1"/>
            <a:endParaRPr lang="en-US" altLang="en-US" dirty="0">
              <a:solidFill>
                <a:srgbClr val="000000"/>
              </a:solidFill>
            </a:endParaRPr>
          </a:p>
          <a:p>
            <a:pPr eaLnBrk="1" hangingPunct="1"/>
            <a:r>
              <a:rPr lang="en-US" altLang="en-US" dirty="0">
                <a:solidFill>
                  <a:srgbClr val="000000"/>
                </a:solidFill>
              </a:rPr>
              <a:t>What was the reason for the research project?</a:t>
            </a:r>
          </a:p>
          <a:p>
            <a:pPr eaLnBrk="1" hangingPunct="1"/>
            <a:endParaRPr lang="en-US" altLang="en-US" dirty="0">
              <a:solidFill>
                <a:srgbClr val="000000"/>
              </a:solidFill>
            </a:endParaRPr>
          </a:p>
          <a:p>
            <a:pPr eaLnBrk="1" hangingPunct="1"/>
            <a:r>
              <a:rPr lang="en-US" altLang="en-US" dirty="0">
                <a:solidFill>
                  <a:srgbClr val="000000"/>
                </a:solidFill>
              </a:rPr>
              <a:t>Include references to the community’s questions and scientific relevance of the project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Where Did the Research Take Place?</a:t>
            </a:r>
          </a:p>
        </p:txBody>
      </p:sp>
      <p:sp>
        <p:nvSpPr>
          <p:cNvPr id="9" name="Text Placeholder 7"/>
          <p:cNvSpPr>
            <a:spLocks noGrp="1"/>
          </p:cNvSpPr>
          <p:nvPr>
            <p:ph type="body" sz="quarter" idx="10" hasCustomPrompt="1"/>
          </p:nvPr>
        </p:nvSpPr>
        <p:spPr>
          <a:xfrm>
            <a:off x="609601" y="1447800"/>
            <a:ext cx="3886200" cy="4800600"/>
          </a:xfrm>
        </p:spPr>
        <p:txBody>
          <a:bodyPr>
            <a:normAutofit/>
          </a:bodyPr>
          <a:lstStyle>
            <a:lvl1pPr marL="265430" marR="0" indent="-26543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Char char=""/>
              <a:defRPr sz="2000" baseline="0"/>
            </a:lvl1pPr>
          </a:lstStyle>
          <a:p>
            <a:pPr eaLnBrk="1" hangingPunct="1"/>
            <a:endParaRPr lang="en-US" altLang="en-US" sz="1800" dirty="0">
              <a:solidFill>
                <a:srgbClr val="000000"/>
              </a:solidFill>
            </a:endParaRPr>
          </a:p>
          <a:p>
            <a:pPr eaLnBrk="1" hangingPunct="1"/>
            <a:r>
              <a:rPr lang="en-US" altLang="en-US" sz="1800" dirty="0">
                <a:solidFill>
                  <a:srgbClr val="000000"/>
                </a:solidFill>
              </a:rPr>
              <a:t>Where was the information gathered?</a:t>
            </a:r>
          </a:p>
          <a:p>
            <a:pPr eaLnBrk="1" hangingPunct="1"/>
            <a:endParaRPr lang="en-US" altLang="en-US" sz="1800" dirty="0">
              <a:solidFill>
                <a:srgbClr val="000000"/>
              </a:solidFill>
            </a:endParaRPr>
          </a:p>
          <a:p>
            <a:pPr eaLnBrk="1" hangingPunct="1"/>
            <a:r>
              <a:rPr lang="en-US" altLang="en-US" sz="1800" dirty="0">
                <a:solidFill>
                  <a:srgbClr val="000000"/>
                </a:solidFill>
              </a:rPr>
              <a:t>Why and how were the sites chosen?</a:t>
            </a:r>
          </a:p>
          <a:p>
            <a:pPr eaLnBrk="1" hangingPunct="1"/>
            <a:endParaRPr lang="en-US" altLang="en-US" sz="1800" dirty="0">
              <a:solidFill>
                <a:srgbClr val="000000"/>
              </a:solidFill>
            </a:endParaRPr>
          </a:p>
          <a:p>
            <a:pPr eaLnBrk="1" hangingPunct="1"/>
            <a:r>
              <a:rPr lang="en-US" altLang="en-US" sz="1800" dirty="0">
                <a:solidFill>
                  <a:srgbClr val="000000"/>
                </a:solidFill>
              </a:rPr>
              <a:t>Was the community involved in gathering the information? Identify sites of community importance</a:t>
            </a:r>
          </a:p>
        </p:txBody>
      </p:sp>
      <p:sp>
        <p:nvSpPr>
          <p:cNvPr id="10"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map showing the study area – highlight the distance from the community, if applicable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a sampling event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313690" indent="-313690" eaLnBrk="1" fontAlgn="auto" hangingPunct="1">
              <a:spcAft>
                <a:spcPts val="0"/>
              </a:spcAft>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spc="-80" dirty="0">
                <a:solidFill>
                  <a:srgbClr val="000000"/>
                </a:solidFill>
                <a:ea typeface="+mn-ea"/>
              </a:rPr>
              <a:t>When was the information gathered?</a:t>
            </a:r>
          </a:p>
          <a:p>
            <a:pPr marL="274320" indent="-274320" eaLnBrk="1" fontAlgn="auto" hangingPunct="1">
              <a:spcAft>
                <a:spcPts val="0"/>
              </a:spcAft>
              <a:buFont typeface="Wingdings" panose="05000000000000000000"/>
              <a:buChar char=""/>
              <a:defRPr/>
            </a:pPr>
            <a:r>
              <a:rPr lang="en-US" dirty="0">
                <a:solidFill>
                  <a:srgbClr val="000000"/>
                </a:solidFill>
                <a:ea typeface="+mn-ea"/>
              </a:rPr>
              <a:t>What was the data collection schedule?</a:t>
            </a:r>
          </a:p>
          <a:p>
            <a:pPr marL="274320" indent="-274320" eaLnBrk="1" fontAlgn="auto" hangingPunct="1">
              <a:spcAft>
                <a:spcPts val="0"/>
              </a:spcAft>
              <a:buFont typeface="Wingdings" panose="05000000000000000000"/>
              <a:buChar char=""/>
              <a:defRPr/>
            </a:pPr>
            <a:r>
              <a:rPr lang="en-US" dirty="0">
                <a:solidFill>
                  <a:srgbClr val="000000"/>
                </a:solidFill>
                <a:ea typeface="+mn-ea"/>
              </a:rPr>
              <a:t> Why was data collected this way?</a:t>
            </a: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When Did the Research Take Place?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ounded Rectangle 5"/>
          <p:cNvSpPr/>
          <p:nvPr userDrawn="1"/>
        </p:nvSpPr>
        <p:spPr>
          <a:xfrm>
            <a:off x="381001" y="381001"/>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How Was it Done?</a:t>
            </a:r>
          </a:p>
        </p:txBody>
      </p:sp>
      <p:sp>
        <p:nvSpPr>
          <p:cNvPr id="8" name="Text Placeholder 2"/>
          <p:cNvSpPr>
            <a:spLocks noGrp="1"/>
          </p:cNvSpPr>
          <p:nvPr>
            <p:ph type="body" idx="2" hasCustomPrompt="1"/>
          </p:nvPr>
        </p:nvSpPr>
        <p:spPr>
          <a:xfrm>
            <a:off x="4267200" y="1066800"/>
            <a:ext cx="4191000" cy="51054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the information gathered and analyzed (</a:t>
            </a:r>
            <a:r>
              <a:rPr lang="en-US" spc="-80" dirty="0" err="1">
                <a:solidFill>
                  <a:srgbClr val="000000"/>
                </a:solidFill>
                <a:ea typeface="+mn-ea"/>
              </a:rPr>
              <a:t>eg</a:t>
            </a:r>
            <a:r>
              <a:rPr lang="en-US" spc="-80" dirty="0">
                <a:solidFill>
                  <a:srgbClr val="000000"/>
                </a:solidFill>
                <a:ea typeface="+mn-ea"/>
              </a:rPr>
              <a:t>. methods, equipment)?</a:t>
            </a:r>
          </a:p>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was the community involved in collecting/analyzing data (if applicable)?</a:t>
            </a: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local and traditional knowledge included (if applicable)?</a:t>
            </a:r>
          </a:p>
        </p:txBody>
      </p:sp>
      <p:sp>
        <p:nvSpPr>
          <p:cNvPr id="9"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52000"/>
          </a:srgbClr>
        </a:solidFill>
        <a:effectLst/>
      </p:bgPr>
    </p:bg>
    <p:spTree>
      <p:nvGrpSpPr>
        <p:cNvPr id="1" name=""/>
        <p:cNvGrpSpPr/>
        <p:nvPr/>
      </p:nvGrpSpPr>
      <p:grpSpPr>
        <a:xfrm>
          <a:off x="0" y="0"/>
          <a:ext cx="0" cy="0"/>
          <a:chOff x="0" y="0"/>
          <a:chExt cx="0" cy="0"/>
        </a:xfrm>
      </p:grpSpPr>
      <p:sp>
        <p:nvSpPr>
          <p:cNvPr id="7" name="Rounded Rectangle 6"/>
          <p:cNvSpPr/>
          <p:nvPr/>
        </p:nvSpPr>
        <p:spPr>
          <a:xfrm>
            <a:off x="304801"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ounded Rectangle 8"/>
          <p:cNvSpPr/>
          <p:nvPr/>
        </p:nvSpPr>
        <p:spPr>
          <a:xfrm>
            <a:off x="418597" y="434161"/>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Title Placeholder 12"/>
          <p:cNvSpPr>
            <a:spLocks noGrp="1"/>
          </p:cNvSpPr>
          <p:nvPr>
            <p:ph type="title"/>
          </p:nvPr>
        </p:nvSpPr>
        <p:spPr>
          <a:xfrm>
            <a:off x="502921"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1" y="530352"/>
            <a:ext cx="8183880" cy="4187952"/>
          </a:xfrm>
          <a:prstGeom prst="rect">
            <a:avLst/>
          </a:prstGeom>
        </p:spPr>
        <p:txBody>
          <a:bodyPr vert="horz" lIns="182880" tIns="9144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544213AF-26F6-41FA-8D85-E2C5388D6E58}" type="datetimeFigureOut">
              <a:rPr lang="en-US" smtClean="0"/>
              <a:t>9/3/2023</a:t>
            </a:fld>
            <a:endParaRPr lang="en-US" sz="1000" dirty="0">
              <a:solidFill>
                <a:schemeClr val="tx1"/>
              </a:solidFill>
            </a:endParaRPr>
          </a:p>
        </p:txBody>
      </p:sp>
      <p:sp>
        <p:nvSpPr>
          <p:cNvPr id="18" name="Footer Placeholder 17"/>
          <p:cNvSpPr>
            <a:spLocks noGrp="1"/>
          </p:cNvSpPr>
          <p:nvPr>
            <p:ph type="ftr" sz="quarter" idx="3"/>
          </p:nvPr>
        </p:nvSpPr>
        <p:spPr>
          <a:xfrm>
            <a:off x="6062329"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panose="05020102010507070707"/>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1165"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620" r="9263"/>
          <a:stretch>
            <a:fillRect/>
          </a:stretch>
        </p:blipFill>
        <p:spPr>
          <a:xfrm>
            <a:off x="0" y="7716"/>
            <a:ext cx="9144000" cy="6850284"/>
          </a:xfrm>
          <a:prstGeom prst="rect">
            <a:avLst/>
          </a:prstGeom>
        </p:spPr>
      </p:pic>
      <p:sp>
        <p:nvSpPr>
          <p:cNvPr id="6" name="Rectangle 5"/>
          <p:cNvSpPr/>
          <p:nvPr/>
        </p:nvSpPr>
        <p:spPr>
          <a:xfrm>
            <a:off x="190500" y="304800"/>
            <a:ext cx="8763000" cy="1676400"/>
          </a:xfrm>
          <a:prstGeom prst="rect">
            <a:avLst/>
          </a:prstGeom>
          <a:solidFill>
            <a:srgbClr val="00B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533400"/>
            <a:ext cx="8648700" cy="1246495"/>
          </a:xfrm>
          <a:prstGeom prst="rect">
            <a:avLst/>
          </a:prstGeom>
          <a:noFill/>
        </p:spPr>
        <p:txBody>
          <a:bodyPr wrap="square" rtlCol="0">
            <a:spAutoFit/>
          </a:bodyPr>
          <a:lstStyle/>
          <a:p>
            <a:pPr algn="ctr"/>
            <a:r>
              <a:rPr lang="en-US" sz="2500" b="1" dirty="0">
                <a:solidFill>
                  <a:schemeClr val="bg1"/>
                </a:solidFill>
              </a:rPr>
              <a:t>JAHANGIRNAGAR UNIVERSITY MEDICAL CENTER MANAGEMENT</a:t>
            </a:r>
          </a:p>
          <a:p>
            <a:pPr algn="ctr"/>
            <a:r>
              <a:rPr lang="en-US" sz="2500" b="1" dirty="0">
                <a:solidFill>
                  <a:schemeClr val="bg1"/>
                </a:solidFill>
              </a:rPr>
              <a:t>SYSTEM </a:t>
            </a:r>
          </a:p>
        </p:txBody>
      </p:sp>
      <p:sp>
        <p:nvSpPr>
          <p:cNvPr id="12" name="Rectangle 11"/>
          <p:cNvSpPr/>
          <p:nvPr/>
        </p:nvSpPr>
        <p:spPr>
          <a:xfrm>
            <a:off x="2324100" y="4034742"/>
            <a:ext cx="4495800" cy="2590800"/>
          </a:xfrm>
          <a:prstGeom prst="rect">
            <a:avLst/>
          </a:prstGeom>
          <a:solidFill>
            <a:srgbClr val="00B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extBox 8"/>
          <p:cNvSpPr txBox="1"/>
          <p:nvPr/>
        </p:nvSpPr>
        <p:spPr>
          <a:xfrm>
            <a:off x="2476500" y="4237535"/>
            <a:ext cx="4191000" cy="2185214"/>
          </a:xfrm>
          <a:prstGeom prst="rect">
            <a:avLst/>
          </a:prstGeom>
          <a:noFill/>
        </p:spPr>
        <p:txBody>
          <a:bodyPr wrap="square" rtlCol="0">
            <a:spAutoFit/>
          </a:bodyPr>
          <a:lstStyle/>
          <a:p>
            <a:pPr algn="ctr"/>
            <a:r>
              <a:rPr lang="en-US" dirty="0">
                <a:solidFill>
                  <a:schemeClr val="bg1"/>
                </a:solidFill>
              </a:rPr>
              <a:t>Prepared By</a:t>
            </a:r>
          </a:p>
          <a:p>
            <a:pPr algn="ctr"/>
            <a:endParaRPr lang="en-US" dirty="0">
              <a:solidFill>
                <a:schemeClr val="bg1"/>
              </a:solidFill>
            </a:endParaRPr>
          </a:p>
          <a:p>
            <a:pPr algn="ctr"/>
            <a:r>
              <a:rPr lang="en-US" sz="2000" dirty="0" err="1">
                <a:solidFill>
                  <a:schemeClr val="bg1"/>
                </a:solidFill>
              </a:rPr>
              <a:t>Subarna</a:t>
            </a:r>
            <a:r>
              <a:rPr lang="en-US" sz="2000" dirty="0">
                <a:solidFill>
                  <a:schemeClr val="bg1"/>
                </a:solidFill>
              </a:rPr>
              <a:t> Saha-349</a:t>
            </a:r>
          </a:p>
          <a:p>
            <a:pPr algn="ctr"/>
            <a:r>
              <a:rPr lang="en-US" sz="2000" dirty="0">
                <a:solidFill>
                  <a:schemeClr val="bg1"/>
                </a:solidFill>
              </a:rPr>
              <a:t>Fatima Binte Aziz-367</a:t>
            </a:r>
          </a:p>
          <a:p>
            <a:pPr algn="ctr"/>
            <a:r>
              <a:rPr lang="en-US" sz="2000" dirty="0">
                <a:solidFill>
                  <a:schemeClr val="bg1"/>
                </a:solidFill>
              </a:rPr>
              <a:t>Md </a:t>
            </a:r>
            <a:r>
              <a:rPr lang="en-US" sz="2000" dirty="0" err="1">
                <a:solidFill>
                  <a:schemeClr val="bg1"/>
                </a:solidFill>
              </a:rPr>
              <a:t>Soad</a:t>
            </a:r>
            <a:r>
              <a:rPr lang="en-US" sz="2000" dirty="0">
                <a:solidFill>
                  <a:schemeClr val="bg1"/>
                </a:solidFill>
              </a:rPr>
              <a:t> Anam-385</a:t>
            </a:r>
          </a:p>
          <a:p>
            <a:pPr algn="ctr"/>
            <a:r>
              <a:rPr lang="en-US" sz="2000" dirty="0">
                <a:solidFill>
                  <a:schemeClr val="bg1"/>
                </a:solidFill>
              </a:rPr>
              <a:t>Md Hasan Al Mamun-399</a:t>
            </a:r>
          </a:p>
          <a:p>
            <a:pPr algn="ctr"/>
            <a:r>
              <a:rPr lang="en-US" sz="2000" dirty="0" err="1">
                <a:solidFill>
                  <a:schemeClr val="bg1"/>
                </a:solidFill>
              </a:rPr>
              <a:t>Shabrina</a:t>
            </a:r>
            <a:r>
              <a:rPr lang="en-US" sz="2000" dirty="0">
                <a:solidFill>
                  <a:schemeClr val="bg1"/>
                </a:solidFill>
              </a:rPr>
              <a:t> </a:t>
            </a:r>
            <a:r>
              <a:rPr lang="en-US" sz="2000" dirty="0" err="1">
                <a:solidFill>
                  <a:schemeClr val="bg1"/>
                </a:solidFill>
              </a:rPr>
              <a:t>Akter</a:t>
            </a:r>
            <a:r>
              <a:rPr lang="en-US" sz="2000" dirty="0">
                <a:solidFill>
                  <a:schemeClr val="bg1"/>
                </a:solidFill>
              </a:rPr>
              <a:t> Shahana-2147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DIAGRAM-1</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080405"/>
            <a:ext cx="5007329" cy="523884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540" y="1050588"/>
            <a:ext cx="4395074" cy="5330051"/>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STATE CHART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370313" cy="419803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DATABASE SCHEMA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37035"/>
            <a:ext cx="8473440" cy="4743678"/>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38187"/>
            <a:ext cx="8382000" cy="5381625"/>
          </a:xfrm>
          <a:prstGeom prst="rect">
            <a:avLst/>
          </a:prstGeom>
        </p:spPr>
      </p:pic>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940" y="1219200"/>
            <a:ext cx="5212902" cy="424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838201"/>
            <a:ext cx="8183880" cy="676656"/>
          </a:xfrm>
        </p:spPr>
        <p:txBody>
          <a:bodyPr>
            <a:normAutofit fontScale="90000"/>
          </a:bodyPr>
          <a:lstStyle/>
          <a:p>
            <a:r>
              <a:rPr lang="en-US" dirty="0">
                <a:solidFill>
                  <a:srgbClr val="475E4D"/>
                </a:solidFill>
              </a:rPr>
              <a:t>JU MEDICAL CENTER MANAGEMENT SYSTEM</a:t>
            </a:r>
          </a:p>
        </p:txBody>
      </p:sp>
      <p:sp>
        <p:nvSpPr>
          <p:cNvPr id="18" name="TextBox 17"/>
          <p:cNvSpPr txBox="1"/>
          <p:nvPr/>
        </p:nvSpPr>
        <p:spPr>
          <a:xfrm>
            <a:off x="685800" y="1676400"/>
            <a:ext cx="8077200" cy="4493538"/>
          </a:xfrm>
          <a:prstGeom prst="rect">
            <a:avLst/>
          </a:prstGeom>
          <a:noFill/>
        </p:spPr>
        <p:txBody>
          <a:bodyPr wrap="square" rtlCol="0">
            <a:spAutoFit/>
          </a:bodyPr>
          <a:lstStyle/>
          <a:p>
            <a:r>
              <a:rPr lang="en-US" sz="2200" dirty="0"/>
              <a:t>The "</a:t>
            </a:r>
            <a:r>
              <a:rPr lang="en-US" sz="2200" b="1" dirty="0"/>
              <a:t>Jahangirnagar University Medical Center Management System</a:t>
            </a:r>
            <a:r>
              <a:rPr lang="en-US" sz="2200" dirty="0"/>
              <a:t>" is a Transformative Digital Solution aimed at modernizing the traditional healthcare practices at Jahangirnagar University. Currently, the medical center relies on: Manual Record-Keeping, Data Vulnerability, and Limited Storage Capacity. </a:t>
            </a:r>
          </a:p>
          <a:p>
            <a:endParaRPr lang="en-US" sz="2200" dirty="0"/>
          </a:p>
          <a:p>
            <a:r>
              <a:rPr lang="en-US" sz="2200" dirty="0"/>
              <a:t>Our vision is to elevate healthcare standards, promote a healthier campus community, and optimize medical services. Through this digital transformation, we aim to improve the overall quality of healthcare services provided at Jahangirnagar University Medical enter.</a:t>
            </a:r>
          </a:p>
        </p:txBody>
      </p:sp>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561" y="533400"/>
            <a:ext cx="7315200" cy="533399"/>
          </a:xfrm>
        </p:spPr>
        <p:txBody>
          <a:bodyPr/>
          <a:lstStyle/>
          <a:p>
            <a:pPr algn="ctr"/>
            <a:r>
              <a:rPr lang="en-US" dirty="0"/>
              <a:t> the proposed system will provide</a:t>
            </a:r>
          </a:p>
        </p:txBody>
      </p:sp>
      <p:sp>
        <p:nvSpPr>
          <p:cNvPr id="5" name="Text Placeholder 2"/>
          <p:cNvSpPr txBox="1"/>
          <p:nvPr/>
        </p:nvSpPr>
        <p:spPr>
          <a:xfrm>
            <a:off x="598025" y="1371598"/>
            <a:ext cx="3833149"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900" b="1" dirty="0"/>
              <a:t>Patient Management</a:t>
            </a:r>
            <a:endParaRPr lang="en-US" sz="1900" dirty="0"/>
          </a:p>
          <a:p>
            <a:pPr marL="342900" indent="-342900">
              <a:buFont typeface="Arial" panose="020B0604020202020204" pitchFamily="34" charset="0"/>
              <a:buChar char="•"/>
            </a:pPr>
            <a:r>
              <a:rPr lang="en-US" sz="1900" dirty="0"/>
              <a:t>Streamline Patient Registration </a:t>
            </a:r>
          </a:p>
          <a:p>
            <a:pPr marL="342900" indent="-342900">
              <a:buFont typeface="Arial" panose="020B0604020202020204" pitchFamily="34" charset="0"/>
              <a:buChar char="•"/>
            </a:pPr>
            <a:r>
              <a:rPr lang="en-US" sz="1900" dirty="0"/>
              <a:t> Appointment Scheduling</a:t>
            </a:r>
          </a:p>
          <a:p>
            <a:pPr marL="342900" indent="-342900">
              <a:buFont typeface="Arial" panose="020B0604020202020204" pitchFamily="34" charset="0"/>
              <a:buChar char="•"/>
            </a:pPr>
            <a:r>
              <a:rPr lang="en-US" sz="1900" dirty="0"/>
              <a:t> Medical History Access</a:t>
            </a:r>
          </a:p>
          <a:p>
            <a:pPr marL="342900" indent="-342900">
              <a:buFont typeface="Arial" panose="020B0604020202020204" pitchFamily="34" charset="0"/>
              <a:buChar char="•"/>
            </a:pPr>
            <a:endParaRPr lang="en-US" sz="1900" dirty="0"/>
          </a:p>
          <a:p>
            <a:r>
              <a:rPr lang="en-US" sz="1900" b="1" dirty="0"/>
              <a:t>Doctor Collaboration</a:t>
            </a:r>
            <a:endParaRPr lang="en-US" sz="1900" dirty="0"/>
          </a:p>
          <a:p>
            <a:pPr marL="342900" indent="-342900">
              <a:buFont typeface="Arial" panose="020B0604020202020204" pitchFamily="34" charset="0"/>
              <a:buChar char="•"/>
            </a:pPr>
            <a:r>
              <a:rPr lang="en-US" sz="1900" dirty="0"/>
              <a:t>Facilitate Doctors in Updating Records</a:t>
            </a:r>
          </a:p>
          <a:p>
            <a:pPr marL="342900" indent="-342900">
              <a:buFont typeface="Arial" panose="020B0604020202020204" pitchFamily="34" charset="0"/>
              <a:buChar char="•"/>
            </a:pPr>
            <a:r>
              <a:rPr lang="en-US" sz="1900" dirty="0"/>
              <a:t>Prescribing Medications</a:t>
            </a:r>
          </a:p>
          <a:p>
            <a:pPr marL="342900" indent="-342900">
              <a:buFont typeface="Arial" panose="020B0604020202020204" pitchFamily="34" charset="0"/>
              <a:buChar char="•"/>
            </a:pPr>
            <a:r>
              <a:rPr lang="en-US" sz="1900" dirty="0"/>
              <a:t>Ordering Tests.</a:t>
            </a:r>
          </a:p>
          <a:p>
            <a:pPr marL="342900" indent="-342900">
              <a:buFont typeface="Arial" panose="020B0604020202020204" pitchFamily="34" charset="0"/>
              <a:buChar char="•"/>
            </a:pPr>
            <a:endParaRPr lang="en-US" sz="1900" dirty="0"/>
          </a:p>
          <a:p>
            <a:r>
              <a:rPr lang="en-US" sz="1900" b="1" dirty="0"/>
              <a:t>Medical Services</a:t>
            </a:r>
            <a:endParaRPr lang="en-US" sz="1900" dirty="0"/>
          </a:p>
          <a:p>
            <a:pPr marL="342900" indent="-342900">
              <a:buFont typeface="Arial" panose="020B0604020202020204" pitchFamily="34" charset="0"/>
              <a:buChar char="•"/>
            </a:pPr>
            <a:r>
              <a:rPr lang="en-US" sz="1900" dirty="0"/>
              <a:t>Offer Online Test Booking</a:t>
            </a:r>
          </a:p>
          <a:p>
            <a:pPr marL="342900" indent="-342900">
              <a:buFont typeface="Arial" panose="020B0604020202020204" pitchFamily="34" charset="0"/>
              <a:buChar char="•"/>
            </a:pPr>
            <a:r>
              <a:rPr lang="en-US" sz="1900" dirty="0"/>
              <a:t>Medicine Ordering</a:t>
            </a:r>
          </a:p>
          <a:p>
            <a:pPr marL="342900" indent="-342900">
              <a:buFont typeface="Arial" panose="020B0604020202020204" pitchFamily="34" charset="0"/>
              <a:buChar char="•"/>
            </a:pPr>
            <a:r>
              <a:rPr lang="en-US" sz="1900" dirty="0"/>
              <a:t>Ambulance Requests.</a:t>
            </a:r>
          </a:p>
        </p:txBody>
      </p:sp>
      <p:sp>
        <p:nvSpPr>
          <p:cNvPr id="18" name="Text Placeholder 2"/>
          <p:cNvSpPr txBox="1"/>
          <p:nvPr/>
        </p:nvSpPr>
        <p:spPr>
          <a:xfrm>
            <a:off x="4724400" y="1386066"/>
            <a:ext cx="3691361"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800" b="1" dirty="0"/>
              <a:t>Data Security</a:t>
            </a:r>
          </a:p>
          <a:p>
            <a:pPr marL="342900" indent="-342900">
              <a:buFont typeface="Arial" panose="020B0604020202020204" pitchFamily="34" charset="0"/>
              <a:buChar char="•"/>
            </a:pPr>
            <a:r>
              <a:rPr lang="en-US" sz="1800" dirty="0"/>
              <a:t>Ensure Robust Data Protection through Authentication and Encryption.</a:t>
            </a:r>
          </a:p>
          <a:p>
            <a:endParaRPr lang="en-US" sz="1800" b="1" dirty="0"/>
          </a:p>
          <a:p>
            <a:r>
              <a:rPr lang="en-US" sz="1800" b="1" dirty="0"/>
              <a:t>Notifications</a:t>
            </a:r>
          </a:p>
          <a:p>
            <a:pPr marL="342900" indent="-342900">
              <a:buFont typeface="Arial" panose="020B0604020202020204" pitchFamily="34" charset="0"/>
              <a:buChar char="•"/>
            </a:pPr>
            <a:r>
              <a:rPr lang="en-US" sz="1800" dirty="0"/>
              <a:t>Automate Reminders for follow-up Appointments and Test Results.</a:t>
            </a:r>
          </a:p>
          <a:p>
            <a:endParaRPr lang="en-US" sz="1800" dirty="0"/>
          </a:p>
          <a:p>
            <a:endParaRPr lang="en-US" sz="1800" b="1" dirty="0"/>
          </a:p>
          <a:p>
            <a:r>
              <a:rPr lang="en-US" sz="1800" b="1" dirty="0"/>
              <a:t>Efficiency</a:t>
            </a:r>
          </a:p>
          <a:p>
            <a:pPr marL="285750" indent="-285750">
              <a:buFont typeface="Arial" panose="020B0604020202020204" pitchFamily="34" charset="0"/>
              <a:buChar char="•"/>
            </a:pPr>
            <a:r>
              <a:rPr lang="en-US" sz="1800" dirty="0"/>
              <a:t>Optimize operations by digitizing bed booking and appointment management.</a:t>
            </a:r>
          </a:p>
          <a:p>
            <a:pPr marL="342900" indent="-342900">
              <a:buFont typeface="Arial" panose="020B0604020202020204" pitchFamily="34" charset="0"/>
              <a:buChar char="•"/>
            </a:pPr>
            <a:endParaRPr lang="en-US" sz="1900" dirty="0"/>
          </a:p>
        </p:txBody>
      </p:sp>
      <p:sp>
        <p:nvSpPr>
          <p:cNvPr id="7" name="TextBox 6"/>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CASE DIAGRAM</a:t>
            </a:r>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03</a:t>
            </a:r>
          </a:p>
        </p:txBody>
      </p:sp>
      <p:pic>
        <p:nvPicPr>
          <p:cNvPr id="3" name="Picture 2">
            <a:extLst>
              <a:ext uri="{FF2B5EF4-FFF2-40B4-BE49-F238E27FC236}">
                <a16:creationId xmlns:a16="http://schemas.microsoft.com/office/drawing/2014/main" id="{3AD13168-AA11-C5D3-6AED-7B25DB9BB486}"/>
              </a:ext>
            </a:extLst>
          </p:cNvPr>
          <p:cNvPicPr>
            <a:picLocks noChangeAspect="1"/>
          </p:cNvPicPr>
          <p:nvPr/>
        </p:nvPicPr>
        <p:blipFill>
          <a:blip r:embed="rId3"/>
          <a:stretch>
            <a:fillRect/>
          </a:stretch>
        </p:blipFill>
        <p:spPr>
          <a:xfrm>
            <a:off x="383292" y="1143000"/>
            <a:ext cx="8377415" cy="51844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USER STORY-1</a:t>
            </a:r>
          </a:p>
        </p:txBody>
      </p:sp>
      <p:sp>
        <p:nvSpPr>
          <p:cNvPr id="2" name="TextBox 1"/>
          <p:cNvSpPr txBox="1"/>
          <p:nvPr/>
        </p:nvSpPr>
        <p:spPr>
          <a:xfrm>
            <a:off x="853440" y="1371600"/>
            <a:ext cx="7772400" cy="4401205"/>
          </a:xfrm>
          <a:prstGeom prst="rect">
            <a:avLst/>
          </a:prstGeom>
          <a:noFill/>
        </p:spPr>
        <p:txBody>
          <a:bodyPr wrap="square" rtlCol="0">
            <a:spAutoFit/>
          </a:bodyPr>
          <a:lstStyle/>
          <a:p>
            <a:r>
              <a:rPr lang="en-US" sz="1400" dirty="0"/>
              <a:t>As a Patient I want to make appointment for undergoing medical tests.</a:t>
            </a:r>
          </a:p>
          <a:p>
            <a:br>
              <a:rPr lang="en-US" sz="1400" dirty="0"/>
            </a:br>
            <a:r>
              <a:rPr lang="en-US" sz="1400" b="1" dirty="0"/>
              <a:t>Confirmation</a:t>
            </a:r>
            <a:r>
              <a:rPr lang="en-US" sz="1400" dirty="0"/>
              <a:t>:</a:t>
            </a:r>
          </a:p>
          <a:p>
            <a:br>
              <a:rPr lang="en-US" sz="1400" dirty="0"/>
            </a:br>
            <a:r>
              <a:rPr lang="en-US" sz="1400" dirty="0"/>
              <a:t>• If Patient selects the "Place appointment" button from the list of medical tests, system will show extended information about the test.</a:t>
            </a:r>
          </a:p>
          <a:p>
            <a:br>
              <a:rPr lang="en-US" sz="1400" dirty="0"/>
            </a:br>
            <a:r>
              <a:rPr lang="en-US" sz="1400" dirty="0"/>
              <a:t>• If the Patient is not okay with the immediate next available time, system will give the option to select any of the available date and time in future.</a:t>
            </a:r>
          </a:p>
          <a:p>
            <a:br>
              <a:rPr lang="en-US" sz="1400" dirty="0"/>
            </a:br>
            <a:r>
              <a:rPr lang="en-US" sz="1400" dirty="0"/>
              <a:t>• If Patient selects the suitable appointment time, he clicks the "Confirm" button to confirm the appointment.</a:t>
            </a:r>
          </a:p>
          <a:p>
            <a:br>
              <a:rPr lang="en-US" sz="1400" dirty="0"/>
            </a:br>
            <a:r>
              <a:rPr lang="en-US" sz="1400" dirty="0"/>
              <a:t>• If the appointment is confirmed, system sends the Patient a confirmation mail with the details of the appointment such as name of the medical test, prerequisites of the test and date and time of appointment etc.</a:t>
            </a:r>
          </a:p>
          <a:p>
            <a:br>
              <a:rPr lang="en-US" sz="1400" dirty="0"/>
            </a:br>
            <a:r>
              <a:rPr lang="en-US" sz="1400" dirty="0"/>
              <a:t>• If the appointment is confirmed, the Lab-technician is also notified with an email about the appointment to whom the user has made an appointment. </a:t>
            </a:r>
            <a:br>
              <a:rPr lang="en-US" sz="1400" dirty="0"/>
            </a:br>
            <a:endParaRPr lang="en-US" sz="1400" dirty="0"/>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 name="TextBox 1"/>
          <p:cNvSpPr txBox="1"/>
          <p:nvPr/>
        </p:nvSpPr>
        <p:spPr>
          <a:xfrm>
            <a:off x="808617" y="1447800"/>
            <a:ext cx="7682713" cy="2246769"/>
          </a:xfrm>
          <a:prstGeom prst="rect">
            <a:avLst/>
          </a:prstGeom>
          <a:noFill/>
        </p:spPr>
        <p:txBody>
          <a:bodyPr wrap="square" rtlCol="0">
            <a:spAutoFit/>
          </a:bodyPr>
          <a:lstStyle/>
          <a:p>
            <a:r>
              <a:rPr lang="en-US" sz="1400" dirty="0"/>
              <a:t>As a patient I want to collect my medical test report.</a:t>
            </a:r>
          </a:p>
          <a:p>
            <a:br>
              <a:rPr lang="en-US" sz="1400" dirty="0"/>
            </a:br>
            <a:r>
              <a:rPr lang="en-US" sz="1400" b="1" dirty="0"/>
              <a:t>Confirmation</a:t>
            </a:r>
            <a:r>
              <a:rPr lang="en-US" sz="1400" dirty="0"/>
              <a:t>:</a:t>
            </a:r>
            <a:endParaRPr lang="en-US" sz="1400" dirty="0">
              <a:ea typeface="Verdana" panose="020B0604030504040204"/>
            </a:endParaRPr>
          </a:p>
          <a:p>
            <a:r>
              <a:rPr lang="en-US" sz="1400" dirty="0"/>
              <a:t> • If Patient selects the "Collect test reports" button from his dashboard, system will show the list of medical tests the Patient has undergone before and the status of the test reports for each medical test.</a:t>
            </a:r>
          </a:p>
          <a:p>
            <a:br>
              <a:rPr lang="en-US" sz="1400" dirty="0"/>
            </a:br>
            <a:r>
              <a:rPr lang="en-US" sz="1400" dirty="0"/>
              <a:t>• If the status of a medical test report is "Ready", the Patient can download the test report in PDF format by clicking the "Download" button.</a:t>
            </a:r>
            <a:br>
              <a:rPr lang="en-US" sz="1400" dirty="0"/>
            </a:br>
            <a:endParaRPr lang="en-US" sz="1400" dirty="0"/>
          </a:p>
        </p:txBody>
      </p:sp>
      <p:sp>
        <p:nvSpPr>
          <p:cNvPr id="5" name="Title 4"/>
          <p:cNvSpPr>
            <a:spLocks noGrp="1"/>
          </p:cNvSpPr>
          <p:nvPr>
            <p:ph type="title"/>
          </p:nvPr>
        </p:nvSpPr>
        <p:spPr/>
        <p:txBody>
          <a:bodyPr/>
          <a:lstStyle/>
          <a:p>
            <a:r>
              <a:rPr lang="en-US" dirty="0"/>
              <a:t>USER STORY-2</a:t>
            </a:r>
          </a:p>
        </p:txBody>
      </p:sp>
      <p:sp>
        <p:nvSpPr>
          <p:cNvPr id="6" name="TextBox 5"/>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15644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CASE-1</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stretch>
            <a:fillRect/>
          </a:stretch>
        </p:blipFill>
        <p:spPr>
          <a:xfrm>
            <a:off x="407726" y="1524000"/>
            <a:ext cx="8361290" cy="4325357"/>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CASE-2</a:t>
            </a:r>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72" y="1524000"/>
            <a:ext cx="8356028" cy="4133849"/>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CLASS DIAGRAM</a:t>
            </a:r>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08</a:t>
            </a:r>
          </a:p>
        </p:txBody>
      </p:sp>
      <p:pic>
        <p:nvPicPr>
          <p:cNvPr id="8" name="Picture 7">
            <a:extLst>
              <a:ext uri="{FF2B5EF4-FFF2-40B4-BE49-F238E27FC236}">
                <a16:creationId xmlns:a16="http://schemas.microsoft.com/office/drawing/2014/main" id="{BDBD7E72-020C-952E-114F-DE397870B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38" y="1514104"/>
            <a:ext cx="8414323" cy="382979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F2B20"/>
      </a:dk1>
      <a:lt1>
        <a:srgbClr val="FFFFFF"/>
      </a:lt1>
      <a:dk2>
        <a:srgbClr val="675E47"/>
      </a:dk2>
      <a:lt2>
        <a:srgbClr val="DFDCB7"/>
      </a:lt2>
      <a:accent1>
        <a:srgbClr val="848057"/>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2693</Words>
  <Application>Microsoft Office PowerPoint</Application>
  <PresentationFormat>On-screen Show (4:3)</PresentationFormat>
  <Paragraphs>153</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Söhne</vt:lpstr>
      <vt:lpstr>Times New Roman</vt:lpstr>
      <vt:lpstr>Verdana</vt:lpstr>
      <vt:lpstr>Wingdings</vt:lpstr>
      <vt:lpstr>Wingdings 2</vt:lpstr>
      <vt:lpstr>Aspect</vt:lpstr>
      <vt:lpstr>PowerPoint Presentation</vt:lpstr>
      <vt:lpstr>JU MEDICAL CENTER MANAGEMENT SYSTEM</vt:lpstr>
      <vt:lpstr> the proposed system will provide</vt:lpstr>
      <vt:lpstr>USE CASE DIAGRAM</vt:lpstr>
      <vt:lpstr>USER STORY-1</vt:lpstr>
      <vt:lpstr>USER STORY-2</vt:lpstr>
      <vt:lpstr>EXTENDED USE CASE-1</vt:lpstr>
      <vt:lpstr>EXTENDED USE CASE-2</vt:lpstr>
      <vt:lpstr>CLASS DIAGRAM</vt:lpstr>
      <vt:lpstr>SEQUENCE DIAGRAM-1</vt:lpstr>
      <vt:lpstr>SEQUENCE DIAGRAM-2</vt:lpstr>
      <vt:lpstr>STATE CHART DIAGRAM</vt:lpstr>
      <vt:lpstr>DATABASE SCHEMA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Dutton, Jessica</dc:creator>
  <cp:lastModifiedBy>Subarna Saha</cp:lastModifiedBy>
  <cp:revision>144</cp:revision>
  <dcterms:created xsi:type="dcterms:W3CDTF">2013-11-29T20:54:00Z</dcterms:created>
  <dcterms:modified xsi:type="dcterms:W3CDTF">2023-09-03T16:43:31Z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08C940FC3A6741BF907006CC6EDC8034</vt:lpwstr>
  </property>
  <property fmtid="{D5CDD505-2E9C-101B-9397-08002B2CF9AE}" pid="3" name="KSOProductBuildVer">
    <vt:lpwstr>1033-11.2.0.11537</vt:lpwstr>
  </property>
</Properties>
</file>