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2" r:id="rId6"/>
    <p:sldId id="263" r:id="rId7"/>
    <p:sldId id="264" r:id="rId8"/>
    <p:sldId id="265" r:id="rId9"/>
    <p:sldId id="266" r:id="rId10"/>
    <p:sldId id="267" r:id="rId11"/>
    <p:sldId id="260" r:id="rId12"/>
    <p:sldId id="261"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0" autoAdjust="0"/>
    <p:restoredTop sz="94660"/>
  </p:normalViewPr>
  <p:slideViewPr>
    <p:cSldViewPr>
      <p:cViewPr varScale="1">
        <p:scale>
          <a:sx n="79" d="100"/>
          <a:sy n="79" d="100"/>
        </p:scale>
        <p:origin x="-90"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1072-F81F-48BE-9041-A1344973E448}" type="datetimeFigureOut">
              <a:rPr lang="en-US" smtClean="0"/>
              <a:t>11/25/2015</a:t>
            </a:fld>
            <a:endParaRPr 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405ED3-120E-4548-8C33-8A1287B7DF08}" type="slidenum">
              <a:rPr lang="en-US" smtClean="0"/>
              <a:t>‹#›</a:t>
            </a:fld>
            <a:endParaRPr lang="en-US"/>
          </a:p>
        </p:txBody>
      </p:sp>
    </p:spTree>
    <p:extLst>
      <p:ext uri="{BB962C8B-B14F-4D97-AF65-F5344CB8AC3E}">
        <p14:creationId xmlns:p14="http://schemas.microsoft.com/office/powerpoint/2010/main" val="1531331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70C1874-34E5-4D84-8BB1-9845C662922A}" type="datetimeFigureOut">
              <a:rPr kumimoji="1" lang="ja-JP" altLang="en-US" smtClean="0"/>
              <a:t>2015/11/25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200711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70C1874-34E5-4D84-8BB1-9845C662922A}" type="datetimeFigureOut">
              <a:rPr kumimoji="1" lang="ja-JP" altLang="en-US" smtClean="0"/>
              <a:t>2015/11/25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12424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70C1874-34E5-4D84-8BB1-9845C662922A}" type="datetimeFigureOut">
              <a:rPr kumimoji="1" lang="ja-JP" altLang="en-US" smtClean="0"/>
              <a:t>2015/11/25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8373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70C1874-34E5-4D84-8BB1-9845C662922A}" type="datetimeFigureOut">
              <a:rPr kumimoji="1" lang="ja-JP" altLang="en-US" smtClean="0"/>
              <a:t>2015/11/25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152177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70C1874-34E5-4D84-8BB1-9845C662922A}" type="datetimeFigureOut">
              <a:rPr kumimoji="1" lang="ja-JP" altLang="en-US" smtClean="0"/>
              <a:t>2015/11/25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133744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70C1874-34E5-4D84-8BB1-9845C662922A}" type="datetimeFigureOut">
              <a:rPr kumimoji="1" lang="ja-JP" altLang="en-US" smtClean="0"/>
              <a:t>2015/11/25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112734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70C1874-34E5-4D84-8BB1-9845C662922A}" type="datetimeFigureOut">
              <a:rPr kumimoji="1" lang="ja-JP" altLang="en-US" smtClean="0"/>
              <a:t>2015/11/25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146434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70C1874-34E5-4D84-8BB1-9845C662922A}" type="datetimeFigureOut">
              <a:rPr kumimoji="1" lang="ja-JP" altLang="en-US" smtClean="0"/>
              <a:t>2015/11/25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132614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70C1874-34E5-4D84-8BB1-9845C662922A}" type="datetimeFigureOut">
              <a:rPr kumimoji="1" lang="ja-JP" altLang="en-US" smtClean="0"/>
              <a:t>2015/11/25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70983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70C1874-34E5-4D84-8BB1-9845C662922A}" type="datetimeFigureOut">
              <a:rPr kumimoji="1" lang="ja-JP" altLang="en-US" smtClean="0"/>
              <a:t>2015/11/25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271885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70C1874-34E5-4D84-8BB1-9845C662922A}" type="datetimeFigureOut">
              <a:rPr kumimoji="1" lang="ja-JP" altLang="en-US" smtClean="0"/>
              <a:t>2015/11/25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392795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C1874-34E5-4D84-8BB1-9845C662922A}" type="datetimeFigureOut">
              <a:rPr kumimoji="1" lang="ja-JP" altLang="en-US" smtClean="0"/>
              <a:t>2015/11/25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EE284-E66D-438D-B742-612CD8E9476C}" type="slidenum">
              <a:rPr kumimoji="1" lang="ja-JP" altLang="en-US" smtClean="0"/>
              <a:t>‹#›</a:t>
            </a:fld>
            <a:endParaRPr kumimoji="1" lang="ja-JP" altLang="en-US"/>
          </a:p>
        </p:txBody>
      </p:sp>
    </p:spTree>
    <p:extLst>
      <p:ext uri="{BB962C8B-B14F-4D97-AF65-F5344CB8AC3E}">
        <p14:creationId xmlns:p14="http://schemas.microsoft.com/office/powerpoint/2010/main" val="3214506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4000" dirty="0" smtClean="0"/>
              <a:t>Procedure to measure and store MPS configurations</a:t>
            </a:r>
            <a:endParaRPr kumimoji="1" lang="ja-JP" altLang="en-US" sz="4000" dirty="0"/>
          </a:p>
        </p:txBody>
      </p:sp>
      <p:sp>
        <p:nvSpPr>
          <p:cNvPr id="3" name="サブタイトル 2"/>
          <p:cNvSpPr>
            <a:spLocks noGrp="1"/>
          </p:cNvSpPr>
          <p:nvPr>
            <p:ph type="subTitle" idx="1"/>
          </p:nvPr>
        </p:nvSpPr>
        <p:spPr/>
        <p:txBody>
          <a:bodyPr/>
          <a:lstStyle/>
          <a:p>
            <a:r>
              <a:rPr kumimoji="1" lang="en-US" altLang="ja-JP" dirty="0" smtClean="0"/>
              <a:t>Atsushi</a:t>
            </a:r>
            <a:r>
              <a:rPr kumimoji="1" lang="ja-JP" altLang="en-US" dirty="0" smtClean="0"/>
              <a:t> </a:t>
            </a:r>
            <a:r>
              <a:rPr kumimoji="1" lang="en-US" altLang="ja-JP" dirty="0" err="1" smtClean="0"/>
              <a:t>Shimono</a:t>
            </a:r>
            <a:endParaRPr kumimoji="1" lang="en-US" altLang="ja-JP" dirty="0" smtClean="0"/>
          </a:p>
          <a:p>
            <a:endParaRPr lang="en-US" altLang="ja-JP" dirty="0"/>
          </a:p>
          <a:p>
            <a:r>
              <a:rPr kumimoji="1" lang="en-US" altLang="ja-JP" dirty="0" smtClean="0"/>
              <a:t>(2015/11/27)</a:t>
            </a:r>
            <a:endParaRPr kumimoji="1" lang="ja-JP" altLang="en-US" dirty="0"/>
          </a:p>
        </p:txBody>
      </p:sp>
      <p:sp>
        <p:nvSpPr>
          <p:cNvPr id="4" name="サブタイトル 2"/>
          <p:cNvSpPr txBox="1">
            <a:spLocks/>
          </p:cNvSpPr>
          <p:nvPr/>
        </p:nvSpPr>
        <p:spPr>
          <a:xfrm>
            <a:off x="5004048" y="116632"/>
            <a:ext cx="4024536" cy="25202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altLang="ja-JP" sz="1200" b="1" dirty="0" smtClean="0">
                <a:solidFill>
                  <a:schemeClr val="tx1"/>
                </a:solidFill>
              </a:rPr>
              <a:t>PFS</a:t>
            </a:r>
            <a:r>
              <a:rPr lang="ja-JP" altLang="en-US" sz="1200" b="1" dirty="0" smtClean="0">
                <a:solidFill>
                  <a:schemeClr val="tx1"/>
                </a:solidFill>
              </a:rPr>
              <a:t> </a:t>
            </a:r>
            <a:r>
              <a:rPr lang="en-US" altLang="ja-JP" sz="1200" b="1" dirty="0" smtClean="0">
                <a:solidFill>
                  <a:schemeClr val="tx1"/>
                </a:solidFill>
              </a:rPr>
              <a:t>Software</a:t>
            </a:r>
            <a:r>
              <a:rPr lang="ja-JP" altLang="en-US" sz="1200" b="1" dirty="0" smtClean="0">
                <a:solidFill>
                  <a:schemeClr val="tx1"/>
                </a:solidFill>
              </a:rPr>
              <a:t> </a:t>
            </a:r>
            <a:r>
              <a:rPr lang="en-US" altLang="ja-JP" sz="1200" b="1" dirty="0" smtClean="0">
                <a:solidFill>
                  <a:schemeClr val="tx1"/>
                </a:solidFill>
              </a:rPr>
              <a:t>team</a:t>
            </a:r>
            <a:r>
              <a:rPr lang="ja-JP" altLang="en-US" sz="1200" b="1" dirty="0" smtClean="0">
                <a:solidFill>
                  <a:schemeClr val="tx1"/>
                </a:solidFill>
              </a:rPr>
              <a:t> </a:t>
            </a:r>
            <a:r>
              <a:rPr lang="en-US" altLang="ja-JP" sz="1200" b="1" dirty="0" smtClean="0">
                <a:solidFill>
                  <a:schemeClr val="tx1"/>
                </a:solidFill>
              </a:rPr>
              <a:t>Study</a:t>
            </a:r>
            <a:r>
              <a:rPr lang="ja-JP" altLang="en-US" sz="1200" b="1" dirty="0" smtClean="0">
                <a:solidFill>
                  <a:schemeClr val="tx1"/>
                </a:solidFill>
              </a:rPr>
              <a:t> </a:t>
            </a:r>
            <a:r>
              <a:rPr lang="en-US" altLang="ja-JP" sz="1200" b="1" dirty="0" smtClean="0">
                <a:solidFill>
                  <a:schemeClr val="tx1"/>
                </a:solidFill>
              </a:rPr>
              <a:t>Note</a:t>
            </a:r>
            <a:r>
              <a:rPr lang="ja-JP" altLang="en-US" sz="1200" b="1" dirty="0" smtClean="0">
                <a:solidFill>
                  <a:schemeClr val="tx1"/>
                </a:solidFill>
              </a:rPr>
              <a:t> </a:t>
            </a:r>
            <a:r>
              <a:rPr lang="en-US" altLang="ja-JP" sz="1200" b="1" dirty="0" smtClean="0">
                <a:solidFill>
                  <a:schemeClr val="tx1"/>
                </a:solidFill>
              </a:rPr>
              <a:t>:</a:t>
            </a:r>
            <a:r>
              <a:rPr lang="ja-JP" altLang="en-US" sz="1200" b="1" dirty="0" smtClean="0">
                <a:solidFill>
                  <a:schemeClr val="tx1"/>
                </a:solidFill>
              </a:rPr>
              <a:t> </a:t>
            </a:r>
            <a:r>
              <a:rPr lang="en-US" altLang="ja-JP" sz="1200" b="1" dirty="0" smtClean="0">
                <a:solidFill>
                  <a:schemeClr val="tx1"/>
                </a:solidFill>
              </a:rPr>
              <a:t>SSN-00021-001</a:t>
            </a:r>
            <a:r>
              <a:rPr lang="en-US" altLang="ja-JP" sz="1200" b="1" dirty="0" smtClean="0">
                <a:solidFill>
                  <a:schemeClr val="tx1"/>
                </a:solidFill>
              </a:rPr>
              <a:t>+</a:t>
            </a:r>
            <a:endParaRPr lang="en-US" sz="1200" b="1" dirty="0">
              <a:solidFill>
                <a:schemeClr val="tx1"/>
              </a:solidFill>
            </a:endParaRPr>
          </a:p>
        </p:txBody>
      </p:sp>
    </p:spTree>
    <p:extLst>
      <p:ext uri="{BB962C8B-B14F-4D97-AF65-F5344CB8AC3E}">
        <p14:creationId xmlns:p14="http://schemas.microsoft.com/office/powerpoint/2010/main" val="3502773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sz="3600" dirty="0" smtClean="0"/>
              <a:t>Procedure (II): Operation (4) – CW/CCW limits</a:t>
            </a:r>
            <a:endParaRPr lang="en-US" sz="3600" dirty="0"/>
          </a:p>
        </p:txBody>
      </p:sp>
      <p:sp>
        <p:nvSpPr>
          <p:cNvPr id="3" name="コンテンツ プレースホルダー 2"/>
          <p:cNvSpPr>
            <a:spLocks noGrp="1"/>
          </p:cNvSpPr>
          <p:nvPr>
            <p:ph idx="1"/>
          </p:nvPr>
        </p:nvSpPr>
        <p:spPr>
          <a:xfrm>
            <a:off x="457200" y="1600200"/>
            <a:ext cx="8229600" cy="5069160"/>
          </a:xfrm>
        </p:spPr>
        <p:txBody>
          <a:bodyPr>
            <a:normAutofit fontScale="77500" lnSpcReduction="20000"/>
          </a:bodyPr>
          <a:lstStyle/>
          <a:p>
            <a:pPr marL="0" indent="0">
              <a:buNone/>
            </a:pPr>
            <a:r>
              <a:rPr lang="en-US" dirty="0" smtClean="0"/>
              <a:t>From operations 1 to 3, we have center positions (</a:t>
            </a:r>
            <a:r>
              <a:rPr lang="en-US" dirty="0" err="1" smtClean="0"/>
              <a:t>x,y</a:t>
            </a:r>
            <a:r>
              <a:rPr lang="en-US" dirty="0" smtClean="0"/>
              <a:t>) and two arm lengths. Remaining values are CW/CCW limits of rotation angles for both 1</a:t>
            </a:r>
            <a:r>
              <a:rPr lang="en-US" baseline="30000" dirty="0" smtClean="0"/>
              <a:t>st</a:t>
            </a:r>
            <a:r>
              <a:rPr lang="en-US" dirty="0" smtClean="0"/>
              <a:t> and 2</a:t>
            </a:r>
            <a:r>
              <a:rPr lang="en-US" baseline="30000" dirty="0" smtClean="0"/>
              <a:t>nd</a:t>
            </a:r>
            <a:r>
              <a:rPr lang="en-US" dirty="0" smtClean="0"/>
              <a:t> stage.</a:t>
            </a:r>
          </a:p>
          <a:p>
            <a:pPr marL="0" indent="0">
              <a:buNone/>
            </a:pPr>
            <a:r>
              <a:rPr lang="en-US" dirty="0" smtClean="0"/>
              <a:t>These limits will be easily measured.</a:t>
            </a:r>
            <a:r>
              <a:rPr lang="en-US" dirty="0"/>
              <a:t> </a:t>
            </a:r>
            <a:r>
              <a:rPr lang="en-US" dirty="0" smtClean="0"/>
              <a:t>To make possibility of collision as small as possible, we are better to measure from 1</a:t>
            </a:r>
            <a:r>
              <a:rPr lang="en-US" baseline="30000" dirty="0" smtClean="0"/>
              <a:t>st</a:t>
            </a:r>
            <a:r>
              <a:rPr lang="en-US" dirty="0" smtClean="0"/>
              <a:t> stage limits and “closer limit to center” of 2</a:t>
            </a:r>
            <a:r>
              <a:rPr lang="en-US" baseline="30000" dirty="0" smtClean="0"/>
              <a:t>nd</a:t>
            </a:r>
            <a:r>
              <a:rPr lang="en-US" dirty="0" smtClean="0"/>
              <a:t> stage – since rotating 1</a:t>
            </a:r>
            <a:r>
              <a:rPr lang="en-US" baseline="30000" dirty="0" smtClean="0"/>
              <a:t>st</a:t>
            </a:r>
            <a:r>
              <a:rPr lang="en-US" dirty="0" smtClean="0"/>
              <a:t> stage with setting 2</a:t>
            </a:r>
            <a:r>
              <a:rPr lang="en-US" baseline="30000" dirty="0" smtClean="0"/>
              <a:t>nd</a:t>
            </a:r>
            <a:r>
              <a:rPr lang="en-US" dirty="0" smtClean="0"/>
              <a:t> stage at other limit of 2</a:t>
            </a:r>
            <a:r>
              <a:rPr lang="en-US" baseline="30000" dirty="0" smtClean="0"/>
              <a:t>nd</a:t>
            </a:r>
            <a:r>
              <a:rPr lang="en-US" dirty="0" smtClean="0"/>
              <a:t> stage will make arm of 2</a:t>
            </a:r>
            <a:r>
              <a:rPr lang="en-US" baseline="30000" dirty="0" smtClean="0"/>
              <a:t>nd</a:t>
            </a:r>
            <a:r>
              <a:rPr lang="en-US" dirty="0" smtClean="0"/>
              <a:t> stage collide. </a:t>
            </a:r>
          </a:p>
          <a:p>
            <a:pPr marL="0" indent="0">
              <a:buNone/>
            </a:pPr>
            <a:endParaRPr lang="en-US" dirty="0"/>
          </a:p>
          <a:p>
            <a:pPr marL="0" indent="0">
              <a:buNone/>
            </a:pPr>
            <a:r>
              <a:rPr lang="en-US" dirty="0" smtClean="0"/>
              <a:t>Operation:</a:t>
            </a:r>
          </a:p>
          <a:p>
            <a:pPr>
              <a:buFont typeface="Arial" charset="0"/>
              <a:buChar char="•"/>
            </a:pPr>
            <a:r>
              <a:rPr lang="en-US" dirty="0" smtClean="0"/>
              <a:t>Move stages at limits to be measured</a:t>
            </a:r>
          </a:p>
          <a:p>
            <a:pPr>
              <a:buFont typeface="Arial" charset="0"/>
              <a:buChar char="•"/>
            </a:pPr>
            <a:r>
              <a:rPr lang="en-US" dirty="0" smtClean="0"/>
              <a:t>Take normal MCS image, with normal illumination (w/o strobe)</a:t>
            </a:r>
          </a:p>
          <a:p>
            <a:pPr>
              <a:buFont typeface="Arial" charset="0"/>
              <a:buChar char="•"/>
            </a:pPr>
            <a:r>
              <a:rPr lang="en-US" dirty="0" smtClean="0"/>
              <a:t>Calculate dot positions and convert into angles</a:t>
            </a:r>
          </a:p>
        </p:txBody>
      </p:sp>
    </p:spTree>
    <p:extLst>
      <p:ext uri="{BB962C8B-B14F-4D97-AF65-F5344CB8AC3E}">
        <p14:creationId xmlns:p14="http://schemas.microsoft.com/office/powerpoint/2010/main" val="139604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600" dirty="0" smtClean="0"/>
              <a:t>Configuration data and revision handling</a:t>
            </a:r>
            <a:endParaRPr lang="en-US" sz="3600" dirty="0"/>
          </a:p>
        </p:txBody>
      </p:sp>
      <p:sp>
        <p:nvSpPr>
          <p:cNvPr id="3" name="コンテンツ プレースホルダー 2"/>
          <p:cNvSpPr>
            <a:spLocks noGrp="1"/>
          </p:cNvSpPr>
          <p:nvPr>
            <p:ph idx="1"/>
          </p:nvPr>
        </p:nvSpPr>
        <p:spPr/>
        <p:txBody>
          <a:bodyPr/>
          <a:lstStyle/>
          <a:p>
            <a:pPr marL="0" indent="0">
              <a:buNone/>
            </a:pPr>
            <a:r>
              <a:rPr lang="en-US" dirty="0" smtClean="0"/>
              <a:t>Configuration data will be put into database of MPS via API call through FPS. Also MPS has functions to import/export via XML format.</a:t>
            </a:r>
          </a:p>
          <a:p>
            <a:pPr marL="0" indent="0">
              <a:buNone/>
            </a:pPr>
            <a:r>
              <a:rPr lang="en-US" dirty="0" smtClean="0"/>
              <a:t>We can save the XML file into some repository with version ID, which is the identification.</a:t>
            </a:r>
          </a:p>
        </p:txBody>
      </p:sp>
    </p:spTree>
    <p:extLst>
      <p:ext uri="{BB962C8B-B14F-4D97-AF65-F5344CB8AC3E}">
        <p14:creationId xmlns:p14="http://schemas.microsoft.com/office/powerpoint/2010/main" val="2788024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err="1" smtClean="0"/>
              <a:t>ToDo</a:t>
            </a:r>
            <a:endParaRPr lang="en-US" dirty="0"/>
          </a:p>
        </p:txBody>
      </p:sp>
      <p:sp>
        <p:nvSpPr>
          <p:cNvPr id="3" name="コンテンツ プレースホルダー 2"/>
          <p:cNvSpPr>
            <a:spLocks noGrp="1"/>
          </p:cNvSpPr>
          <p:nvPr>
            <p:ph idx="1"/>
          </p:nvPr>
        </p:nvSpPr>
        <p:spPr/>
        <p:txBody>
          <a:bodyPr/>
          <a:lstStyle/>
          <a:p>
            <a:r>
              <a:rPr lang="en-US" dirty="0" smtClean="0"/>
              <a:t>Evaluate accuracy we can acquire from each operation 1-4</a:t>
            </a:r>
          </a:p>
          <a:p>
            <a:r>
              <a:rPr lang="en-US" dirty="0" smtClean="0"/>
              <a:t>Define format of XML data file</a:t>
            </a:r>
            <a:endParaRPr lang="en-US" dirty="0"/>
          </a:p>
        </p:txBody>
      </p:sp>
    </p:spTree>
    <p:extLst>
      <p:ext uri="{BB962C8B-B14F-4D97-AF65-F5344CB8AC3E}">
        <p14:creationId xmlns:p14="http://schemas.microsoft.com/office/powerpoint/2010/main" val="327688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Outline</a:t>
            </a:r>
            <a:endParaRPr lang="en-US" dirty="0"/>
          </a:p>
        </p:txBody>
      </p:sp>
      <p:sp>
        <p:nvSpPr>
          <p:cNvPr id="3" name="コンテンツ プレースホルダー 2"/>
          <p:cNvSpPr>
            <a:spLocks noGrp="1"/>
          </p:cNvSpPr>
          <p:nvPr>
            <p:ph idx="1"/>
          </p:nvPr>
        </p:nvSpPr>
        <p:spPr>
          <a:xfrm>
            <a:off x="457200" y="1600200"/>
            <a:ext cx="8579296" cy="4925144"/>
          </a:xfrm>
        </p:spPr>
        <p:txBody>
          <a:bodyPr>
            <a:normAutofit fontScale="70000" lnSpcReduction="20000"/>
          </a:bodyPr>
          <a:lstStyle/>
          <a:p>
            <a:pPr marL="0" indent="0">
              <a:buNone/>
            </a:pPr>
            <a:r>
              <a:rPr lang="en-US" dirty="0" smtClean="0"/>
              <a:t>Aim of this note is to summarize required procedures to measure and store MPS (Cobra) operational configurations. Parameters of Cobras, such as arm lengths and limit angles, will be measured using MCS at the summit, and will be stored into MPS database. (Also measured with some camera at ASIAA during AIT; but need to be re-measured at the summit.) All these measurement and configuration will be written in F3C coordinate (refer commissioning and operation work flow), conversion to F3C from measured values are not included. </a:t>
            </a:r>
            <a:endParaRPr lang="en-US" dirty="0"/>
          </a:p>
          <a:p>
            <a:pPr marL="0" indent="0">
              <a:buNone/>
            </a:pPr>
            <a:r>
              <a:rPr lang="en-US" dirty="0" smtClean="0"/>
              <a:t>This will not include configurations of motor calibration data, like operational frequency (of piezo?). </a:t>
            </a:r>
            <a:endParaRPr lang="en-US" dirty="0" smtClean="0"/>
          </a:p>
          <a:p>
            <a:pPr marL="0" indent="0">
              <a:buNone/>
            </a:pPr>
            <a:endParaRPr lang="en-US" dirty="0" smtClean="0"/>
          </a:p>
          <a:p>
            <a:r>
              <a:rPr lang="en-US" dirty="0" smtClean="0"/>
              <a:t>Required subsystems and their setup</a:t>
            </a:r>
          </a:p>
          <a:p>
            <a:r>
              <a:rPr lang="en-US" dirty="0" smtClean="0"/>
              <a:t>Procedures to measure operational configurations</a:t>
            </a:r>
          </a:p>
          <a:p>
            <a:r>
              <a:rPr lang="en-US" dirty="0" smtClean="0"/>
              <a:t>Configuration data and revision handling</a:t>
            </a:r>
          </a:p>
          <a:p>
            <a:r>
              <a:rPr lang="en-US" dirty="0" err="1" smtClean="0"/>
              <a:t>ToDo</a:t>
            </a:r>
            <a:endParaRPr lang="en-US" dirty="0"/>
          </a:p>
        </p:txBody>
      </p:sp>
    </p:spTree>
    <p:extLst>
      <p:ext uri="{BB962C8B-B14F-4D97-AF65-F5344CB8AC3E}">
        <p14:creationId xmlns:p14="http://schemas.microsoft.com/office/powerpoint/2010/main" val="175759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smtClean="0"/>
              <a:t>Required subsystems and their setup</a:t>
            </a:r>
            <a:endParaRPr lang="en-US" dirty="0"/>
          </a:p>
        </p:txBody>
      </p:sp>
      <p:sp>
        <p:nvSpPr>
          <p:cNvPr id="3" name="コンテンツ プレースホルダー 2"/>
          <p:cNvSpPr>
            <a:spLocks noGrp="1"/>
          </p:cNvSpPr>
          <p:nvPr>
            <p:ph idx="1"/>
          </p:nvPr>
        </p:nvSpPr>
        <p:spPr/>
        <p:txBody>
          <a:bodyPr>
            <a:normAutofit fontScale="85000" lnSpcReduction="10000"/>
          </a:bodyPr>
          <a:lstStyle/>
          <a:p>
            <a:pPr marL="0" indent="0">
              <a:buNone/>
            </a:pPr>
            <a:r>
              <a:rPr lang="en-US" dirty="0" smtClean="0"/>
              <a:t>Baseline concepts of operation for measurements are to get shots by MCS with moving Cobras in various motions. </a:t>
            </a:r>
          </a:p>
          <a:p>
            <a:pPr marL="0" indent="0">
              <a:buNone/>
            </a:pPr>
            <a:r>
              <a:rPr lang="en-US" dirty="0" smtClean="0"/>
              <a:t>Required operational modes of subsystems are:</a:t>
            </a:r>
          </a:p>
          <a:p>
            <a:pPr marL="0" indent="0">
              <a:buNone/>
            </a:pPr>
            <a:endParaRPr lang="en-US" dirty="0" smtClean="0"/>
          </a:p>
          <a:p>
            <a:r>
              <a:rPr lang="en-US" dirty="0" smtClean="0"/>
              <a:t>FPS, MPS: need special operation mode/sequence</a:t>
            </a:r>
          </a:p>
          <a:p>
            <a:r>
              <a:rPr lang="en-US" dirty="0" err="1" smtClean="0"/>
              <a:t>SpS</a:t>
            </a:r>
            <a:r>
              <a:rPr lang="en-US" dirty="0" smtClean="0"/>
              <a:t>/fiber back illumination system: strobe mode</a:t>
            </a:r>
          </a:p>
          <a:p>
            <a:r>
              <a:rPr lang="en-US" dirty="0" smtClean="0"/>
              <a:t>Fixed fiber back illumination system: normal operation</a:t>
            </a:r>
          </a:p>
          <a:p>
            <a:r>
              <a:rPr lang="en-US" dirty="0" smtClean="0"/>
              <a:t>MCS: longer exposure than normal operation</a:t>
            </a:r>
          </a:p>
        </p:txBody>
      </p:sp>
    </p:spTree>
    <p:extLst>
      <p:ext uri="{BB962C8B-B14F-4D97-AF65-F5344CB8AC3E}">
        <p14:creationId xmlns:p14="http://schemas.microsoft.com/office/powerpoint/2010/main" val="13872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2800" dirty="0" smtClean="0"/>
              <a:t>Procedures to measure operational configurations</a:t>
            </a:r>
            <a:endParaRPr lang="en-US" sz="2800" dirty="0"/>
          </a:p>
        </p:txBody>
      </p:sp>
      <p:sp>
        <p:nvSpPr>
          <p:cNvPr id="3" name="コンテンツ プレースホルダー 2"/>
          <p:cNvSpPr>
            <a:spLocks noGrp="1"/>
          </p:cNvSpPr>
          <p:nvPr>
            <p:ph idx="1"/>
          </p:nvPr>
        </p:nvSpPr>
        <p:spPr/>
        <p:txBody>
          <a:bodyPr>
            <a:normAutofit fontScale="62500" lnSpcReduction="20000"/>
          </a:bodyPr>
          <a:lstStyle/>
          <a:p>
            <a:pPr marL="0" indent="0">
              <a:buNone/>
            </a:pPr>
            <a:r>
              <a:rPr lang="en-US" dirty="0" smtClean="0"/>
              <a:t>PFS will not have any precise-enough mechanical measurement of positions (and configurations) before taking image by a camera, like MCS (how to do during AIT is another question, though). This procedure need to be capable measuring all configuration parameters required to define movements of COBRAs. Also, at every step, need to be safe on collision avoidance point of view.</a:t>
            </a:r>
          </a:p>
          <a:p>
            <a:pPr marL="0" indent="0">
              <a:buNone/>
            </a:pPr>
            <a:r>
              <a:rPr lang="en-US" dirty="0" smtClean="0"/>
              <a:t>Considering mechanical design and precision on fabrication, we can assume followings:</a:t>
            </a:r>
          </a:p>
          <a:p>
            <a:pPr>
              <a:buFont typeface="Arial" charset="0"/>
              <a:buChar char="•"/>
            </a:pPr>
            <a:r>
              <a:rPr lang="en-US" dirty="0" smtClean="0"/>
              <a:t>Center of COBRA patrol area is nearby (~1%) vertex of triangles</a:t>
            </a:r>
          </a:p>
          <a:p>
            <a:pPr>
              <a:buFont typeface="Arial" charset="0"/>
              <a:buChar char="•"/>
            </a:pPr>
            <a:r>
              <a:rPr lang="en-US" dirty="0" smtClean="0"/>
              <a:t>Length of each stage (arm length) is in ~1% accuracy</a:t>
            </a:r>
          </a:p>
          <a:p>
            <a:pPr>
              <a:buFont typeface="Arial" charset="0"/>
              <a:buChar char="•"/>
            </a:pPr>
            <a:r>
              <a:rPr lang="en-US" dirty="0" smtClean="0"/>
              <a:t>2</a:t>
            </a:r>
            <a:r>
              <a:rPr lang="en-US" baseline="30000" dirty="0" smtClean="0"/>
              <a:t>nd</a:t>
            </a:r>
            <a:r>
              <a:rPr lang="en-US" dirty="0" smtClean="0"/>
              <a:t> stage rotation limits (CW/CCW) are close to direction of 1</a:t>
            </a:r>
            <a:r>
              <a:rPr lang="en-US" baseline="30000" dirty="0" smtClean="0"/>
              <a:t>st</a:t>
            </a:r>
            <a:r>
              <a:rPr lang="en-US" dirty="0" smtClean="0"/>
              <a:t> stage arm</a:t>
            </a:r>
          </a:p>
          <a:p>
            <a:pPr marL="0" indent="0">
              <a:buNone/>
            </a:pPr>
            <a:endParaRPr lang="en-US" dirty="0" smtClean="0"/>
          </a:p>
          <a:p>
            <a:pPr marL="0" indent="0">
              <a:buNone/>
            </a:pPr>
            <a:r>
              <a:rPr lang="en-US" dirty="0" err="1" smtClean="0"/>
              <a:t>ToC</a:t>
            </a:r>
            <a:r>
              <a:rPr lang="en-US" dirty="0" smtClean="0"/>
              <a:t> are:</a:t>
            </a:r>
          </a:p>
          <a:p>
            <a:r>
              <a:rPr lang="en-US" dirty="0" smtClean="0"/>
              <a:t>Configurations to be measured</a:t>
            </a:r>
          </a:p>
          <a:p>
            <a:r>
              <a:rPr lang="en-US" dirty="0" smtClean="0"/>
              <a:t>Operations</a:t>
            </a:r>
            <a:endParaRPr lang="en-US" dirty="0"/>
          </a:p>
        </p:txBody>
      </p:sp>
    </p:spTree>
    <p:extLst>
      <p:ext uri="{BB962C8B-B14F-4D97-AF65-F5344CB8AC3E}">
        <p14:creationId xmlns:p14="http://schemas.microsoft.com/office/powerpoint/2010/main" val="205640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sz="3200" dirty="0" smtClean="0"/>
              <a:t>Procedures (I): configurations to be measured</a:t>
            </a:r>
            <a:endParaRPr lang="en-US" sz="3200" dirty="0"/>
          </a:p>
        </p:txBody>
      </p:sp>
      <p:sp>
        <p:nvSpPr>
          <p:cNvPr id="3" name="コンテンツ プレースホルダー 2"/>
          <p:cNvSpPr>
            <a:spLocks noGrp="1"/>
          </p:cNvSpPr>
          <p:nvPr>
            <p:ph idx="1"/>
          </p:nvPr>
        </p:nvSpPr>
        <p:spPr>
          <a:xfrm>
            <a:off x="457199" y="1600200"/>
            <a:ext cx="5200097" cy="4997152"/>
          </a:xfrm>
        </p:spPr>
        <p:txBody>
          <a:bodyPr>
            <a:normAutofit fontScale="85000" lnSpcReduction="10000"/>
          </a:bodyPr>
          <a:lstStyle/>
          <a:p>
            <a:r>
              <a:rPr lang="en-US" dirty="0" smtClean="0"/>
              <a:t>Position</a:t>
            </a:r>
          </a:p>
          <a:p>
            <a:pPr lvl="1"/>
            <a:r>
              <a:rPr lang="en-US" dirty="0" smtClean="0"/>
              <a:t>(x, y) of center at F3C</a:t>
            </a:r>
          </a:p>
          <a:p>
            <a:r>
              <a:rPr lang="en-US" dirty="0" smtClean="0"/>
              <a:t>Length</a:t>
            </a:r>
          </a:p>
          <a:p>
            <a:pPr lvl="1"/>
            <a:r>
              <a:rPr lang="en-US" dirty="0" smtClean="0"/>
              <a:t>Theta (1</a:t>
            </a:r>
            <a:r>
              <a:rPr lang="en-US" baseline="30000" dirty="0" smtClean="0"/>
              <a:t>st</a:t>
            </a:r>
            <a:r>
              <a:rPr lang="en-US" dirty="0" smtClean="0"/>
              <a:t>) stage</a:t>
            </a:r>
          </a:p>
          <a:p>
            <a:pPr lvl="1"/>
            <a:r>
              <a:rPr lang="en-US" dirty="0" smtClean="0"/>
              <a:t>Phi (2</a:t>
            </a:r>
            <a:r>
              <a:rPr lang="en-US" baseline="30000" dirty="0" smtClean="0"/>
              <a:t>nd</a:t>
            </a:r>
            <a:r>
              <a:rPr lang="en-US" dirty="0" smtClean="0"/>
              <a:t>) stage</a:t>
            </a:r>
          </a:p>
          <a:p>
            <a:r>
              <a:rPr lang="en-US" dirty="0" smtClean="0"/>
              <a:t>CW/CCW limit angle</a:t>
            </a:r>
          </a:p>
          <a:p>
            <a:pPr lvl="1"/>
            <a:r>
              <a:rPr lang="en-US" dirty="0" smtClean="0"/>
              <a:t>Theta stage to F3C</a:t>
            </a:r>
          </a:p>
          <a:p>
            <a:pPr lvl="1"/>
            <a:r>
              <a:rPr lang="en-US" dirty="0" smtClean="0"/>
              <a:t>Phi stage to Theta origin</a:t>
            </a:r>
          </a:p>
          <a:p>
            <a:pPr lvl="2"/>
            <a:r>
              <a:rPr lang="en-US" dirty="0" smtClean="0"/>
              <a:t>Designed to close at 1</a:t>
            </a:r>
            <a:r>
              <a:rPr lang="en-US" baseline="30000" dirty="0" smtClean="0"/>
              <a:t>st</a:t>
            </a:r>
            <a:r>
              <a:rPr lang="en-US" dirty="0" smtClean="0"/>
              <a:t> arm direction </a:t>
            </a:r>
          </a:p>
          <a:p>
            <a:r>
              <a:rPr lang="en-US" dirty="0" smtClean="0"/>
              <a:t>Size (how to measure?)</a:t>
            </a:r>
          </a:p>
          <a:p>
            <a:pPr lvl="1"/>
            <a:r>
              <a:rPr lang="en-US" dirty="0" smtClean="0"/>
              <a:t>2</a:t>
            </a:r>
            <a:r>
              <a:rPr lang="en-US" baseline="30000" dirty="0" smtClean="0"/>
              <a:t>nd</a:t>
            </a:r>
            <a:r>
              <a:rPr lang="en-US" dirty="0" smtClean="0"/>
              <a:t> stage size (outer of arm)</a:t>
            </a:r>
          </a:p>
          <a:p>
            <a:pPr lvl="1"/>
            <a:r>
              <a:rPr lang="en-US" dirty="0" smtClean="0"/>
              <a:t>Arm size (from center of 2</a:t>
            </a:r>
            <a:r>
              <a:rPr lang="en-US" baseline="30000" dirty="0" smtClean="0"/>
              <a:t>nd</a:t>
            </a:r>
            <a:r>
              <a:rPr lang="en-US" dirty="0" smtClean="0"/>
              <a:t> stage)</a:t>
            </a:r>
            <a:endParaRPr lang="en-US" dirty="0"/>
          </a:p>
        </p:txBody>
      </p:sp>
      <p:grpSp>
        <p:nvGrpSpPr>
          <p:cNvPr id="81" name="グループ化 80"/>
          <p:cNvGrpSpPr/>
          <p:nvPr/>
        </p:nvGrpSpPr>
        <p:grpSpPr>
          <a:xfrm>
            <a:off x="3491880" y="1695296"/>
            <a:ext cx="5239819" cy="4614024"/>
            <a:chOff x="3491880" y="1695296"/>
            <a:chExt cx="5239819" cy="4614024"/>
          </a:xfrm>
        </p:grpSpPr>
        <p:sp>
          <p:nvSpPr>
            <p:cNvPr id="4" name="円/楕円 3"/>
            <p:cNvSpPr/>
            <p:nvPr/>
          </p:nvSpPr>
          <p:spPr>
            <a:xfrm>
              <a:off x="5636347" y="3333488"/>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直線コネクタ 5"/>
            <p:cNvCxnSpPr/>
            <p:nvPr/>
          </p:nvCxnSpPr>
          <p:spPr>
            <a:xfrm flipV="1">
              <a:off x="5743734" y="2559392"/>
              <a:ext cx="756084" cy="8640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H="1" flipV="1">
              <a:off x="5726347" y="1695296"/>
              <a:ext cx="768517" cy="86409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円/楕円 10"/>
            <p:cNvSpPr/>
            <p:nvPr/>
          </p:nvSpPr>
          <p:spPr>
            <a:xfrm>
              <a:off x="7242062" y="6011552"/>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線コネクタ 11"/>
            <p:cNvCxnSpPr/>
            <p:nvPr/>
          </p:nvCxnSpPr>
          <p:spPr>
            <a:xfrm flipV="1">
              <a:off x="7349449" y="5237456"/>
              <a:ext cx="756084" cy="8640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H="1" flipV="1">
              <a:off x="7332062" y="4373360"/>
              <a:ext cx="768517" cy="86409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円/楕円 13"/>
            <p:cNvSpPr/>
            <p:nvPr/>
          </p:nvSpPr>
          <p:spPr>
            <a:xfrm>
              <a:off x="6869837" y="3887424"/>
              <a:ext cx="972000" cy="97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円/楕円 14"/>
            <p:cNvSpPr/>
            <p:nvPr/>
          </p:nvSpPr>
          <p:spPr>
            <a:xfrm>
              <a:off x="7589917" y="4769504"/>
              <a:ext cx="972000" cy="97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直線コネクタ 18"/>
            <p:cNvCxnSpPr/>
            <p:nvPr/>
          </p:nvCxnSpPr>
          <p:spPr>
            <a:xfrm flipV="1">
              <a:off x="5726347" y="2695088"/>
              <a:ext cx="251748" cy="7284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1" name="円弧 20"/>
            <p:cNvSpPr/>
            <p:nvPr/>
          </p:nvSpPr>
          <p:spPr>
            <a:xfrm>
              <a:off x="5366307" y="3059288"/>
              <a:ext cx="720080" cy="710408"/>
            </a:xfrm>
            <a:prstGeom prst="arc">
              <a:avLst>
                <a:gd name="adj1" fmla="val 18630057"/>
                <a:gd name="adj2" fmla="val 1725205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直線コネクタ 22"/>
            <p:cNvCxnSpPr/>
            <p:nvPr/>
          </p:nvCxnSpPr>
          <p:spPr>
            <a:xfrm flipH="1" flipV="1">
              <a:off x="5726347" y="2127344"/>
              <a:ext cx="1" cy="1296144"/>
            </a:xfrm>
            <a:prstGeom prst="line">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4427984" y="2276872"/>
              <a:ext cx="1208363" cy="1056616"/>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3491880" y="2991440"/>
              <a:ext cx="2549375" cy="135696"/>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3563888" y="1993000"/>
              <a:ext cx="2322548" cy="1498336"/>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3948147" y="3585411"/>
              <a:ext cx="1381842" cy="788683"/>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V="1">
              <a:off x="6499818" y="1993000"/>
              <a:ext cx="492155" cy="58022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5" name="円弧 44"/>
            <p:cNvSpPr/>
            <p:nvPr/>
          </p:nvSpPr>
          <p:spPr>
            <a:xfrm>
              <a:off x="6251864" y="2293212"/>
              <a:ext cx="486000" cy="435532"/>
            </a:xfrm>
            <a:prstGeom prst="arc">
              <a:avLst>
                <a:gd name="adj1" fmla="val 7621747"/>
                <a:gd name="adj2" fmla="val 180990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直線矢印コネクタ 45"/>
            <p:cNvCxnSpPr/>
            <p:nvPr/>
          </p:nvCxnSpPr>
          <p:spPr>
            <a:xfrm flipV="1">
              <a:off x="4987004" y="2695088"/>
              <a:ext cx="1264860" cy="222954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flipV="1">
              <a:off x="4782271" y="4581128"/>
              <a:ext cx="2087566" cy="1358416"/>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V="1">
              <a:off x="5657297" y="5373216"/>
              <a:ext cx="1764765" cy="93610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flipH="1" flipV="1">
              <a:off x="6372200" y="2742168"/>
              <a:ext cx="497637" cy="537831"/>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6804248" y="3152782"/>
              <a:ext cx="1927451" cy="338554"/>
            </a:xfrm>
            <a:prstGeom prst="rect">
              <a:avLst/>
            </a:prstGeom>
            <a:noFill/>
          </p:spPr>
          <p:txBody>
            <a:bodyPr wrap="none" rtlCol="0">
              <a:spAutoFit/>
            </a:bodyPr>
            <a:lstStyle/>
            <a:p>
              <a:r>
                <a:rPr lang="en-US" sz="1600" dirty="0" smtClean="0"/>
                <a:t>Closer limit to center</a:t>
              </a:r>
              <a:endParaRPr lang="en-US" sz="1600" dirty="0"/>
            </a:p>
          </p:txBody>
        </p:sp>
      </p:grpSp>
    </p:spTree>
    <p:extLst>
      <p:ext uri="{BB962C8B-B14F-4D97-AF65-F5344CB8AC3E}">
        <p14:creationId xmlns:p14="http://schemas.microsoft.com/office/powerpoint/2010/main" val="165887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600" dirty="0" smtClean="0"/>
              <a:t>Procedure (II): Operation (1) – center (</a:t>
            </a:r>
            <a:r>
              <a:rPr lang="en-US" sz="3600" dirty="0" err="1" smtClean="0"/>
              <a:t>x,y</a:t>
            </a:r>
            <a:r>
              <a:rPr lang="en-US" sz="3600" dirty="0" smtClean="0"/>
              <a:t>)</a:t>
            </a:r>
            <a:endParaRPr lang="en-US" sz="3600" dirty="0"/>
          </a:p>
        </p:txBody>
      </p:sp>
      <p:sp>
        <p:nvSpPr>
          <p:cNvPr id="3" name="コンテンツ プレースホルダー 2"/>
          <p:cNvSpPr>
            <a:spLocks noGrp="1"/>
          </p:cNvSpPr>
          <p:nvPr>
            <p:ph idx="1"/>
          </p:nvPr>
        </p:nvSpPr>
        <p:spPr>
          <a:xfrm>
            <a:off x="457200" y="1600200"/>
            <a:ext cx="8229600" cy="5069160"/>
          </a:xfrm>
        </p:spPr>
        <p:txBody>
          <a:bodyPr>
            <a:normAutofit fontScale="62500" lnSpcReduction="20000"/>
          </a:bodyPr>
          <a:lstStyle/>
          <a:p>
            <a:pPr marL="0" indent="0">
              <a:buNone/>
            </a:pPr>
            <a:r>
              <a:rPr lang="en-US" dirty="0" smtClean="0"/>
              <a:t>First, measure center positions of COBRAs, by rotating only 1</a:t>
            </a:r>
            <a:r>
              <a:rPr lang="en-US" baseline="30000" dirty="0" smtClean="0"/>
              <a:t>st</a:t>
            </a:r>
            <a:r>
              <a:rPr lang="en-US" dirty="0" smtClean="0"/>
              <a:t> stage and measure the center of dotted arc made by strobe mode. </a:t>
            </a:r>
          </a:p>
          <a:p>
            <a:pPr marL="0" indent="0">
              <a:buNone/>
            </a:pPr>
            <a:r>
              <a:rPr lang="en-US" dirty="0" smtClean="0"/>
              <a:t>Before moving 1</a:t>
            </a:r>
            <a:r>
              <a:rPr lang="en-US" baseline="30000" dirty="0" smtClean="0"/>
              <a:t>st</a:t>
            </a:r>
            <a:r>
              <a:rPr lang="en-US" dirty="0" smtClean="0"/>
              <a:t> stage, </a:t>
            </a:r>
            <a:r>
              <a:rPr lang="en-US" dirty="0"/>
              <a:t>t</a:t>
            </a:r>
            <a:r>
              <a:rPr lang="en-US" dirty="0" smtClean="0"/>
              <a:t>ake spots without moving positioner motors, to check possible collision before moving anything. Using center positions and stage lengths of mechanical design, the farthest points from each center position can be calculated in a few % accuracy. </a:t>
            </a:r>
          </a:p>
          <a:p>
            <a:pPr marL="0" indent="0">
              <a:buNone/>
            </a:pPr>
            <a:r>
              <a:rPr lang="en-US" dirty="0" smtClean="0"/>
              <a:t>If some COBRAs are marked as possible collision, move 2nd stage of target (one by one) to direction to inner side (which would be defined by mechanical design). </a:t>
            </a:r>
            <a:endParaRPr lang="en-US" dirty="0"/>
          </a:p>
          <a:p>
            <a:pPr marL="0" indent="0">
              <a:buNone/>
            </a:pPr>
            <a:endParaRPr lang="en-US" dirty="0" smtClean="0"/>
          </a:p>
          <a:p>
            <a:pPr marL="0" indent="0">
              <a:buNone/>
            </a:pPr>
            <a:r>
              <a:rPr lang="en-US" dirty="0" smtClean="0"/>
              <a:t>Once ready to measure: </a:t>
            </a:r>
          </a:p>
          <a:p>
            <a:pPr>
              <a:buFont typeface="Arial" charset="0"/>
              <a:buChar char="•"/>
            </a:pPr>
            <a:r>
              <a:rPr lang="en-US" dirty="0" smtClean="0"/>
              <a:t>Start MCS image acquisition with strobe mode and moving only 1</a:t>
            </a:r>
            <a:r>
              <a:rPr lang="en-US" baseline="30000" dirty="0" smtClean="0"/>
              <a:t>st</a:t>
            </a:r>
            <a:r>
              <a:rPr lang="en-US" dirty="0" smtClean="0"/>
              <a:t> stage</a:t>
            </a:r>
          </a:p>
          <a:p>
            <a:pPr lvl="1">
              <a:buFont typeface="Arial" charset="0"/>
              <a:buChar char="•"/>
            </a:pPr>
            <a:r>
              <a:rPr lang="en-US" dirty="0" smtClean="0"/>
              <a:t>Move 1</a:t>
            </a:r>
            <a:r>
              <a:rPr lang="en-US" baseline="30000" dirty="0" smtClean="0"/>
              <a:t>st</a:t>
            </a:r>
            <a:r>
              <a:rPr lang="en-US" dirty="0" smtClean="0"/>
              <a:t> stage from end to end (CW limit to CCW limit)</a:t>
            </a:r>
          </a:p>
          <a:p>
            <a:pPr>
              <a:buFont typeface="Arial" charset="0"/>
              <a:buChar char="•"/>
            </a:pPr>
            <a:r>
              <a:rPr lang="en-US" dirty="0" smtClean="0"/>
              <a:t>Dotted circle image will be acquired, on F3C</a:t>
            </a:r>
          </a:p>
          <a:p>
            <a:pPr>
              <a:buFont typeface="Arial" charset="0"/>
              <a:buChar char="•"/>
            </a:pPr>
            <a:r>
              <a:rPr lang="en-US" dirty="0" smtClean="0"/>
              <a:t>Measure dots of dotted circle, and calculate center of circle</a:t>
            </a:r>
          </a:p>
          <a:p>
            <a:pPr marL="0" indent="0">
              <a:buNone/>
            </a:pPr>
            <a:endParaRPr lang="en-US" dirty="0"/>
          </a:p>
          <a:p>
            <a:pPr marL="0" indent="0">
              <a:buNone/>
            </a:pPr>
            <a:r>
              <a:rPr lang="en-US" dirty="0" smtClean="0"/>
              <a:t>These points are (</a:t>
            </a:r>
            <a:r>
              <a:rPr lang="en-US" dirty="0" err="1" smtClean="0"/>
              <a:t>x,y</a:t>
            </a:r>
            <a:r>
              <a:rPr lang="en-US" dirty="0" smtClean="0"/>
              <a:t>) of center positions of COBRAs on F3C.</a:t>
            </a:r>
            <a:endParaRPr lang="en-US" dirty="0"/>
          </a:p>
        </p:txBody>
      </p:sp>
    </p:spTree>
    <p:extLst>
      <p:ext uri="{BB962C8B-B14F-4D97-AF65-F5344CB8AC3E}">
        <p14:creationId xmlns:p14="http://schemas.microsoft.com/office/powerpoint/2010/main" val="224689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600" dirty="0" smtClean="0"/>
              <a:t>Procedure (II): Operation (2) – 2</a:t>
            </a:r>
            <a:r>
              <a:rPr lang="en-US" sz="3600" baseline="30000" dirty="0" smtClean="0"/>
              <a:t>nd</a:t>
            </a:r>
            <a:r>
              <a:rPr lang="en-US" sz="3600" dirty="0" smtClean="0"/>
              <a:t> stage</a:t>
            </a:r>
            <a:endParaRPr lang="en-US" sz="3600" dirty="0"/>
          </a:p>
        </p:txBody>
      </p:sp>
      <p:sp>
        <p:nvSpPr>
          <p:cNvPr id="3" name="コンテンツ プレースホルダー 2"/>
          <p:cNvSpPr>
            <a:spLocks noGrp="1"/>
          </p:cNvSpPr>
          <p:nvPr>
            <p:ph idx="1"/>
          </p:nvPr>
        </p:nvSpPr>
        <p:spPr>
          <a:xfrm>
            <a:off x="457200" y="1600200"/>
            <a:ext cx="8229600" cy="5069160"/>
          </a:xfrm>
        </p:spPr>
        <p:txBody>
          <a:bodyPr>
            <a:normAutofit fontScale="62500" lnSpcReduction="20000"/>
          </a:bodyPr>
          <a:lstStyle/>
          <a:p>
            <a:pPr marL="0" indent="0">
              <a:buNone/>
            </a:pPr>
            <a:r>
              <a:rPr lang="en-US" dirty="0" smtClean="0"/>
              <a:t>To measure arm length of 2</a:t>
            </a:r>
            <a:r>
              <a:rPr lang="en-US" baseline="30000" dirty="0" smtClean="0"/>
              <a:t>nd</a:t>
            </a:r>
            <a:r>
              <a:rPr lang="en-US" dirty="0" smtClean="0"/>
              <a:t> stage, dotted circle similar to operation (1) but with moving only 2</a:t>
            </a:r>
            <a:r>
              <a:rPr lang="en-US" baseline="30000" dirty="0" smtClean="0"/>
              <a:t>nd</a:t>
            </a:r>
            <a:r>
              <a:rPr lang="en-US" dirty="0" smtClean="0"/>
              <a:t> stage motor is in need. With relying on mechanical design, angles to move </a:t>
            </a:r>
            <a:r>
              <a:rPr lang="en-US" dirty="0" err="1" smtClean="0"/>
              <a:t>microlens</a:t>
            </a:r>
            <a:r>
              <a:rPr lang="en-US" dirty="0" smtClean="0"/>
              <a:t> close to center position are fixed (as direction – CW or CCW), and it should be safe to move 2</a:t>
            </a:r>
            <a:r>
              <a:rPr lang="en-US" baseline="30000" dirty="0" smtClean="0"/>
              <a:t>nd</a:t>
            </a:r>
            <a:r>
              <a:rPr lang="en-US" dirty="0" smtClean="0"/>
              <a:t> stage 45 degree from the closest limit to center position, which makes all of 2</a:t>
            </a:r>
            <a:r>
              <a:rPr lang="en-US" baseline="30000" dirty="0" smtClean="0"/>
              <a:t>nd</a:t>
            </a:r>
            <a:r>
              <a:rPr lang="en-US" dirty="0" smtClean="0"/>
              <a:t> stage arm well within non-</a:t>
            </a:r>
            <a:r>
              <a:rPr lang="en-US" dirty="0" err="1" smtClean="0"/>
              <a:t>collidable</a:t>
            </a:r>
            <a:r>
              <a:rPr lang="en-US" dirty="0" smtClean="0"/>
              <a:t>  area.</a:t>
            </a:r>
            <a:endParaRPr lang="en-US" dirty="0"/>
          </a:p>
          <a:p>
            <a:pPr marL="0" indent="0">
              <a:buNone/>
            </a:pPr>
            <a:endParaRPr lang="en-US" dirty="0" smtClean="0"/>
          </a:p>
          <a:p>
            <a:pPr marL="0" indent="0">
              <a:buNone/>
            </a:pPr>
            <a:r>
              <a:rPr lang="en-US" dirty="0" smtClean="0"/>
              <a:t>Operation:</a:t>
            </a:r>
          </a:p>
          <a:p>
            <a:pPr>
              <a:buFont typeface="Arial" charset="0"/>
              <a:buChar char="•"/>
            </a:pPr>
            <a:r>
              <a:rPr lang="en-US" dirty="0"/>
              <a:t>Start MCS image acquisition with strobe mode and moving only </a:t>
            </a:r>
            <a:r>
              <a:rPr lang="en-US" dirty="0" smtClean="0"/>
              <a:t>2</a:t>
            </a:r>
            <a:r>
              <a:rPr lang="en-US" baseline="30000" dirty="0" smtClean="0"/>
              <a:t>nd</a:t>
            </a:r>
            <a:r>
              <a:rPr lang="en-US" dirty="0" smtClean="0"/>
              <a:t> stage</a:t>
            </a:r>
          </a:p>
          <a:p>
            <a:pPr lvl="1">
              <a:buFont typeface="Arial" charset="0"/>
              <a:buChar char="•"/>
            </a:pPr>
            <a:r>
              <a:rPr lang="en-US" dirty="0" smtClean="0"/>
              <a:t>2</a:t>
            </a:r>
            <a:r>
              <a:rPr lang="en-US" baseline="30000" dirty="0" smtClean="0"/>
              <a:t>nd</a:t>
            </a:r>
            <a:r>
              <a:rPr lang="en-US" dirty="0" smtClean="0"/>
              <a:t> stage from CW or CCW limit (the closest to center position) with 45 degree</a:t>
            </a:r>
            <a:endParaRPr lang="en-US" dirty="0"/>
          </a:p>
          <a:p>
            <a:pPr>
              <a:buFont typeface="Arial" charset="0"/>
              <a:buChar char="•"/>
            </a:pPr>
            <a:r>
              <a:rPr lang="en-US" dirty="0"/>
              <a:t>Dotted circle image will be acquired, on F3C</a:t>
            </a:r>
          </a:p>
          <a:p>
            <a:pPr>
              <a:buFont typeface="Arial" charset="0"/>
              <a:buChar char="•"/>
            </a:pPr>
            <a:r>
              <a:rPr lang="en-US" dirty="0"/>
              <a:t>Measure dots of dotted circle, and calculate </a:t>
            </a:r>
            <a:r>
              <a:rPr lang="en-US" dirty="0" smtClean="0"/>
              <a:t>circle diameter</a:t>
            </a:r>
            <a:endParaRPr lang="en-US" dirty="0"/>
          </a:p>
          <a:p>
            <a:pPr marL="0" indent="0">
              <a:buNone/>
            </a:pPr>
            <a:endParaRPr lang="en-US" dirty="0" smtClean="0"/>
          </a:p>
          <a:p>
            <a:pPr marL="0" indent="0">
              <a:buNone/>
            </a:pPr>
            <a:r>
              <a:rPr lang="en-US" dirty="0" smtClean="0"/>
              <a:t>Results of circle diameter are arm lengths of 2</a:t>
            </a:r>
            <a:r>
              <a:rPr lang="en-US" baseline="30000" dirty="0" smtClean="0"/>
              <a:t>nd</a:t>
            </a:r>
            <a:r>
              <a:rPr lang="en-US" dirty="0" smtClean="0"/>
              <a:t> stage.</a:t>
            </a:r>
          </a:p>
          <a:p>
            <a:pPr marL="0" indent="0">
              <a:buNone/>
            </a:pPr>
            <a:r>
              <a:rPr lang="en-US" dirty="0" smtClean="0"/>
              <a:t>With this safer operation, we can only take up to 60 degree (TBC), which is only 1/6 of full circle, and results could be somehow inaccurate….</a:t>
            </a:r>
            <a:endParaRPr lang="en-US" dirty="0"/>
          </a:p>
        </p:txBody>
      </p:sp>
    </p:spTree>
    <p:extLst>
      <p:ext uri="{BB962C8B-B14F-4D97-AF65-F5344CB8AC3E}">
        <p14:creationId xmlns:p14="http://schemas.microsoft.com/office/powerpoint/2010/main" val="1230836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3600" dirty="0" smtClean="0"/>
              <a:t>Procedure (II): Operation (3) – 1</a:t>
            </a:r>
            <a:r>
              <a:rPr lang="en-US" sz="3600" baseline="30000" dirty="0" smtClean="0"/>
              <a:t>st</a:t>
            </a:r>
            <a:r>
              <a:rPr lang="en-US" sz="3600" dirty="0" smtClean="0"/>
              <a:t> stage</a:t>
            </a:r>
            <a:endParaRPr lang="en-US" sz="3600" dirty="0"/>
          </a:p>
        </p:txBody>
      </p:sp>
      <p:sp>
        <p:nvSpPr>
          <p:cNvPr id="3" name="コンテンツ プレースホルダー 2"/>
          <p:cNvSpPr>
            <a:spLocks noGrp="1"/>
          </p:cNvSpPr>
          <p:nvPr>
            <p:ph idx="1"/>
          </p:nvPr>
        </p:nvSpPr>
        <p:spPr>
          <a:xfrm>
            <a:off x="457200" y="1600200"/>
            <a:ext cx="8229600" cy="5069160"/>
          </a:xfrm>
        </p:spPr>
        <p:txBody>
          <a:bodyPr>
            <a:normAutofit fontScale="70000" lnSpcReduction="20000"/>
          </a:bodyPr>
          <a:lstStyle/>
          <a:p>
            <a:pPr marL="0" indent="0">
              <a:buNone/>
            </a:pPr>
            <a:r>
              <a:rPr lang="en-US" dirty="0" smtClean="0"/>
              <a:t>Now, we have center positions (</a:t>
            </a:r>
            <a:r>
              <a:rPr lang="en-US" dirty="0" err="1" smtClean="0"/>
              <a:t>x,y</a:t>
            </a:r>
            <a:r>
              <a:rPr lang="en-US" dirty="0" smtClean="0"/>
              <a:t>) and arm length of 2</a:t>
            </a:r>
            <a:r>
              <a:rPr lang="en-US" baseline="30000" dirty="0" smtClean="0"/>
              <a:t>nd</a:t>
            </a:r>
            <a:r>
              <a:rPr lang="en-US" dirty="0" smtClean="0"/>
              <a:t> stage. </a:t>
            </a:r>
          </a:p>
          <a:p>
            <a:pPr marL="0" indent="0">
              <a:buNone/>
            </a:pPr>
            <a:r>
              <a:rPr lang="en-US" dirty="0" smtClean="0"/>
              <a:t>Using arm length of 2</a:t>
            </a:r>
            <a:r>
              <a:rPr lang="en-US" baseline="30000" dirty="0" smtClean="0"/>
              <a:t>nd</a:t>
            </a:r>
            <a:r>
              <a:rPr lang="en-US" dirty="0" smtClean="0"/>
              <a:t> stage, we can evaluate (somehow??) accurate delta angle between two configurations of 2</a:t>
            </a:r>
            <a:r>
              <a:rPr lang="en-US" baseline="30000" dirty="0" smtClean="0"/>
              <a:t>nd</a:t>
            </a:r>
            <a:r>
              <a:rPr lang="en-US" dirty="0" smtClean="0"/>
              <a:t> stage. As in next slide, measuring with three angles of 2</a:t>
            </a:r>
            <a:r>
              <a:rPr lang="en-US" baseline="30000" dirty="0" smtClean="0"/>
              <a:t>nd</a:t>
            </a:r>
            <a:r>
              <a:rPr lang="en-US" dirty="0" smtClean="0"/>
              <a:t> stage, we can calculate arm length of 1</a:t>
            </a:r>
            <a:r>
              <a:rPr lang="en-US" baseline="30000" dirty="0" smtClean="0"/>
              <a:t>st</a:t>
            </a:r>
            <a:r>
              <a:rPr lang="en-US" dirty="0" smtClean="0"/>
              <a:t> stage.</a:t>
            </a:r>
          </a:p>
          <a:p>
            <a:pPr marL="0" indent="0">
              <a:buNone/>
            </a:pPr>
            <a:endParaRPr lang="en-US" dirty="0" smtClean="0"/>
          </a:p>
          <a:p>
            <a:pPr marL="0" indent="0">
              <a:buNone/>
            </a:pPr>
            <a:r>
              <a:rPr lang="en-US" dirty="0" smtClean="0"/>
              <a:t>Operation:</a:t>
            </a:r>
          </a:p>
          <a:p>
            <a:pPr>
              <a:buFont typeface="Arial" charset="0"/>
              <a:buChar char="•"/>
            </a:pPr>
            <a:r>
              <a:rPr lang="en-US" dirty="0" smtClean="0"/>
              <a:t>Move 2</a:t>
            </a:r>
            <a:r>
              <a:rPr lang="en-US" baseline="30000" dirty="0" smtClean="0"/>
              <a:t>nd</a:t>
            </a:r>
            <a:r>
              <a:rPr lang="en-US" dirty="0" smtClean="0"/>
              <a:t> stage in safe region, and do the same for two other angle</a:t>
            </a:r>
          </a:p>
          <a:p>
            <a:pPr>
              <a:buFont typeface="Arial" charset="0"/>
              <a:buChar char="•"/>
            </a:pPr>
            <a:r>
              <a:rPr lang="en-US" dirty="0" smtClean="0"/>
              <a:t>Measure dots of dotted circles, calculate arm length of 1</a:t>
            </a:r>
            <a:r>
              <a:rPr lang="en-US" baseline="30000" dirty="0" smtClean="0"/>
              <a:t>st</a:t>
            </a:r>
            <a:r>
              <a:rPr lang="en-US" dirty="0" smtClean="0"/>
              <a:t> stage</a:t>
            </a:r>
          </a:p>
          <a:p>
            <a:pPr marL="0" indent="0">
              <a:buNone/>
            </a:pPr>
            <a:endParaRPr lang="en-US" dirty="0"/>
          </a:p>
          <a:p>
            <a:pPr marL="0" indent="0">
              <a:buNone/>
            </a:pPr>
            <a:r>
              <a:rPr lang="en-US" dirty="0" smtClean="0"/>
              <a:t>From operation 1 to 3, we now have center positions (</a:t>
            </a:r>
            <a:r>
              <a:rPr lang="en-US" dirty="0" err="1" smtClean="0"/>
              <a:t>x,y</a:t>
            </a:r>
            <a:r>
              <a:rPr lang="en-US" dirty="0" smtClean="0"/>
              <a:t>) and two arm lengths. Assuming 2</a:t>
            </a:r>
            <a:r>
              <a:rPr lang="en-US" baseline="30000" dirty="0" smtClean="0"/>
              <a:t>nd</a:t>
            </a:r>
            <a:r>
              <a:rPr lang="en-US" dirty="0" smtClean="0"/>
              <a:t> stage rotatable angle within 0 to 180 degree from 1</a:t>
            </a:r>
            <a:r>
              <a:rPr lang="en-US" baseline="30000" dirty="0" smtClean="0"/>
              <a:t>st</a:t>
            </a:r>
            <a:r>
              <a:rPr lang="en-US" dirty="0" smtClean="0"/>
              <a:t> stage direction, we can convert position (</a:t>
            </a:r>
            <a:r>
              <a:rPr lang="en-US" dirty="0" err="1" smtClean="0"/>
              <a:t>x,y</a:t>
            </a:r>
            <a:r>
              <a:rPr lang="en-US" dirty="0" smtClean="0"/>
              <a:t>) on F3C to (theta, phi). </a:t>
            </a:r>
          </a:p>
        </p:txBody>
      </p:sp>
    </p:spTree>
    <p:extLst>
      <p:ext uri="{BB962C8B-B14F-4D97-AF65-F5344CB8AC3E}">
        <p14:creationId xmlns:p14="http://schemas.microsoft.com/office/powerpoint/2010/main" val="2670970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562679" y="2694412"/>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直線コネクタ 5"/>
          <p:cNvCxnSpPr/>
          <p:nvPr/>
        </p:nvCxnSpPr>
        <p:spPr>
          <a:xfrm flipV="1">
            <a:off x="670066" y="1920316"/>
            <a:ext cx="756084" cy="8640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H="1" flipV="1">
            <a:off x="364647" y="1518193"/>
            <a:ext cx="1056550" cy="40212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円/楕円 7"/>
          <p:cNvSpPr/>
          <p:nvPr/>
        </p:nvSpPr>
        <p:spPr>
          <a:xfrm>
            <a:off x="569663" y="5067192"/>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直線コネクタ 8"/>
          <p:cNvCxnSpPr/>
          <p:nvPr/>
        </p:nvCxnSpPr>
        <p:spPr>
          <a:xfrm flipV="1">
            <a:off x="677050" y="4293096"/>
            <a:ext cx="756084" cy="8640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H="1">
            <a:off x="433723" y="4293096"/>
            <a:ext cx="994458" cy="1826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64647" y="1518193"/>
            <a:ext cx="295016" cy="132985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433723" y="4475711"/>
            <a:ext cx="217030" cy="7407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07504" y="1998456"/>
            <a:ext cx="434734" cy="369332"/>
          </a:xfrm>
          <a:prstGeom prst="rect">
            <a:avLst/>
          </a:prstGeom>
          <a:noFill/>
        </p:spPr>
        <p:txBody>
          <a:bodyPr wrap="none" rtlCol="0">
            <a:spAutoFit/>
          </a:bodyPr>
          <a:lstStyle/>
          <a:p>
            <a:r>
              <a:rPr lang="en-US" dirty="0" smtClean="0"/>
              <a:t>A1</a:t>
            </a:r>
            <a:endParaRPr lang="en-US" dirty="0"/>
          </a:p>
        </p:txBody>
      </p:sp>
      <p:sp>
        <p:nvSpPr>
          <p:cNvPr id="34" name="テキスト ボックス 33"/>
          <p:cNvSpPr txBox="1"/>
          <p:nvPr/>
        </p:nvSpPr>
        <p:spPr>
          <a:xfrm>
            <a:off x="190448" y="4679385"/>
            <a:ext cx="434734" cy="369332"/>
          </a:xfrm>
          <a:prstGeom prst="rect">
            <a:avLst/>
          </a:prstGeom>
          <a:noFill/>
        </p:spPr>
        <p:txBody>
          <a:bodyPr wrap="none" rtlCol="0">
            <a:spAutoFit/>
          </a:bodyPr>
          <a:lstStyle/>
          <a:p>
            <a:r>
              <a:rPr lang="en-US" dirty="0" smtClean="0"/>
              <a:t>A2</a:t>
            </a:r>
            <a:endParaRPr lang="en-US" dirty="0"/>
          </a:p>
        </p:txBody>
      </p:sp>
      <p:sp>
        <p:nvSpPr>
          <p:cNvPr id="35" name="テキスト ボックス 34"/>
          <p:cNvSpPr txBox="1"/>
          <p:nvPr/>
        </p:nvSpPr>
        <p:spPr>
          <a:xfrm>
            <a:off x="749663" y="1333527"/>
            <a:ext cx="694421" cy="369332"/>
          </a:xfrm>
          <a:prstGeom prst="rect">
            <a:avLst/>
          </a:prstGeom>
          <a:noFill/>
        </p:spPr>
        <p:txBody>
          <a:bodyPr wrap="none" rtlCol="0">
            <a:spAutoFit/>
          </a:bodyPr>
          <a:lstStyle/>
          <a:p>
            <a:r>
              <a:rPr lang="en-US" dirty="0" err="1" smtClean="0"/>
              <a:t>L_phi</a:t>
            </a:r>
            <a:endParaRPr lang="en-US" dirty="0"/>
          </a:p>
        </p:txBody>
      </p:sp>
      <p:sp>
        <p:nvSpPr>
          <p:cNvPr id="36" name="テキスト ボックス 35"/>
          <p:cNvSpPr txBox="1"/>
          <p:nvPr/>
        </p:nvSpPr>
        <p:spPr>
          <a:xfrm>
            <a:off x="1048108" y="2367788"/>
            <a:ext cx="895566" cy="369332"/>
          </a:xfrm>
          <a:prstGeom prst="rect">
            <a:avLst/>
          </a:prstGeom>
          <a:noFill/>
        </p:spPr>
        <p:txBody>
          <a:bodyPr wrap="none" rtlCol="0">
            <a:spAutoFit/>
          </a:bodyPr>
          <a:lstStyle/>
          <a:p>
            <a:r>
              <a:rPr lang="en-US" dirty="0" err="1" smtClean="0"/>
              <a:t>L_theta</a:t>
            </a:r>
            <a:endParaRPr lang="en-US" dirty="0"/>
          </a:p>
        </p:txBody>
      </p:sp>
      <p:sp>
        <p:nvSpPr>
          <p:cNvPr id="37" name="円弧 36"/>
          <p:cNvSpPr/>
          <p:nvPr/>
        </p:nvSpPr>
        <p:spPr>
          <a:xfrm>
            <a:off x="1096873" y="1780690"/>
            <a:ext cx="486000" cy="435532"/>
          </a:xfrm>
          <a:prstGeom prst="arc">
            <a:avLst>
              <a:gd name="adj1" fmla="val 7621747"/>
              <a:gd name="adj2" fmla="val 1360971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円弧 37"/>
          <p:cNvSpPr/>
          <p:nvPr/>
        </p:nvSpPr>
        <p:spPr>
          <a:xfrm>
            <a:off x="1178197" y="4075330"/>
            <a:ext cx="486000" cy="435532"/>
          </a:xfrm>
          <a:prstGeom prst="arc">
            <a:avLst>
              <a:gd name="adj1" fmla="val 7621747"/>
              <a:gd name="adj2" fmla="val 105934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テキスト ボックス 38"/>
          <p:cNvSpPr txBox="1"/>
          <p:nvPr/>
        </p:nvSpPr>
        <p:spPr>
          <a:xfrm>
            <a:off x="1495891" y="1780690"/>
            <a:ext cx="713657" cy="369332"/>
          </a:xfrm>
          <a:prstGeom prst="rect">
            <a:avLst/>
          </a:prstGeom>
          <a:noFill/>
        </p:spPr>
        <p:txBody>
          <a:bodyPr wrap="none" rtlCol="0">
            <a:spAutoFit/>
          </a:bodyPr>
          <a:lstStyle/>
          <a:p>
            <a:r>
              <a:rPr lang="en-US" dirty="0"/>
              <a:t>p</a:t>
            </a:r>
            <a:r>
              <a:rPr lang="en-US" dirty="0" smtClean="0"/>
              <a:t>hi_1</a:t>
            </a:r>
            <a:endParaRPr lang="en-US" dirty="0"/>
          </a:p>
        </p:txBody>
      </p:sp>
      <p:sp>
        <p:nvSpPr>
          <p:cNvPr id="40" name="テキスト ボックス 39"/>
          <p:cNvSpPr txBox="1"/>
          <p:nvPr/>
        </p:nvSpPr>
        <p:spPr>
          <a:xfrm>
            <a:off x="1444084" y="4108430"/>
            <a:ext cx="713657" cy="369332"/>
          </a:xfrm>
          <a:prstGeom prst="rect">
            <a:avLst/>
          </a:prstGeom>
          <a:noFill/>
        </p:spPr>
        <p:txBody>
          <a:bodyPr wrap="none" rtlCol="0">
            <a:spAutoFit/>
          </a:bodyPr>
          <a:lstStyle/>
          <a:p>
            <a:r>
              <a:rPr lang="en-US" dirty="0" smtClean="0"/>
              <a:t>phi_2</a:t>
            </a:r>
            <a:endParaRPr lang="en-US" dirty="0"/>
          </a:p>
        </p:txBody>
      </p:sp>
      <p:sp>
        <p:nvSpPr>
          <p:cNvPr id="41" name="コンテンツ プレースホルダー 2"/>
          <p:cNvSpPr txBox="1">
            <a:spLocks/>
          </p:cNvSpPr>
          <p:nvPr/>
        </p:nvSpPr>
        <p:spPr>
          <a:xfrm>
            <a:off x="2411760" y="1452234"/>
            <a:ext cx="6732240" cy="379495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sz="1800" dirty="0"/>
              <a:t>A1^2 = L_phi^2 + L_theta^2 – 2L_phi*</a:t>
            </a:r>
            <a:r>
              <a:rPr lang="en-US" sz="1800" dirty="0" err="1"/>
              <a:t>L_theta</a:t>
            </a:r>
            <a:r>
              <a:rPr lang="en-US" sz="1800" dirty="0"/>
              <a:t> cos(phi_1)</a:t>
            </a:r>
          </a:p>
          <a:p>
            <a:pPr marL="0" indent="0">
              <a:buNone/>
            </a:pPr>
            <a:r>
              <a:rPr lang="en-US" sz="1800" dirty="0" smtClean="0"/>
              <a:t>A2^2 </a:t>
            </a:r>
            <a:r>
              <a:rPr lang="en-US" sz="1800" dirty="0"/>
              <a:t>= L_phi^2 + L_theta^2 – 2L_phi*</a:t>
            </a:r>
            <a:r>
              <a:rPr lang="en-US" sz="1800" dirty="0" err="1"/>
              <a:t>L_theta</a:t>
            </a:r>
            <a:r>
              <a:rPr lang="en-US" sz="1800" dirty="0"/>
              <a:t> </a:t>
            </a:r>
            <a:r>
              <a:rPr lang="en-US" sz="1800" dirty="0" smtClean="0"/>
              <a:t>cos(phi_2)</a:t>
            </a:r>
            <a:endParaRPr lang="en-US" sz="1800" dirty="0"/>
          </a:p>
          <a:p>
            <a:pPr marL="0" indent="0">
              <a:buFont typeface="Arial" panose="020B0604020202020204" pitchFamily="34" charset="0"/>
              <a:buNone/>
            </a:pPr>
            <a:r>
              <a:rPr lang="en-US" sz="1800" dirty="0" smtClean="0"/>
              <a:t>-&gt; </a:t>
            </a:r>
          </a:p>
          <a:p>
            <a:pPr marL="0" indent="0">
              <a:buFont typeface="Arial" panose="020B0604020202020204" pitchFamily="34" charset="0"/>
              <a:buNone/>
            </a:pPr>
            <a:r>
              <a:rPr lang="en-US" sz="1800" dirty="0" smtClean="0"/>
              <a:t>A1^2-A2^2=4L_phi*</a:t>
            </a:r>
            <a:r>
              <a:rPr lang="en-US" sz="1800" dirty="0" err="1" smtClean="0"/>
              <a:t>L_theta</a:t>
            </a:r>
            <a:r>
              <a:rPr lang="en-US" sz="1800" dirty="0" smtClean="0"/>
              <a:t> sin((phi_1+phi_2)/2)sin((phi_1-phi_2)/2)</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smtClean="0"/>
              <a:t>Since phi_1-phi_2 is measured as a difference, A_1 and A_2 are measured as diameter of dotted circles moving 1</a:t>
            </a:r>
            <a:r>
              <a:rPr lang="en-US" sz="1800" baseline="30000" dirty="0" smtClean="0"/>
              <a:t>st</a:t>
            </a:r>
            <a:r>
              <a:rPr lang="en-US" sz="1800" dirty="0" smtClean="0"/>
              <a:t> stage, and arm length of 2</a:t>
            </a:r>
            <a:r>
              <a:rPr lang="en-US" sz="1800" baseline="30000" dirty="0" smtClean="0"/>
              <a:t>nd</a:t>
            </a:r>
            <a:r>
              <a:rPr lang="en-US" sz="1800" dirty="0" smtClean="0"/>
              <a:t> stage (</a:t>
            </a:r>
            <a:r>
              <a:rPr lang="en-US" sz="1800" dirty="0" err="1" smtClean="0"/>
              <a:t>L_phi</a:t>
            </a:r>
            <a:r>
              <a:rPr lang="en-US" sz="1800" dirty="0" smtClean="0"/>
              <a:t>) is already measured, this equation only has parameters of </a:t>
            </a:r>
            <a:r>
              <a:rPr lang="en-US" sz="1800" dirty="0" err="1" smtClean="0"/>
              <a:t>L_phi</a:t>
            </a:r>
            <a:r>
              <a:rPr lang="en-US" sz="1800" dirty="0" smtClean="0"/>
              <a:t> and phi_1 (or phi_2). </a:t>
            </a:r>
          </a:p>
          <a:p>
            <a:pPr marL="0" indent="0">
              <a:buFont typeface="Arial" panose="020B0604020202020204" pitchFamily="34" charset="0"/>
              <a:buNone/>
            </a:pPr>
            <a:r>
              <a:rPr lang="en-US" sz="1800" dirty="0" smtClean="0"/>
              <a:t>So, if we measure three different angles of phi, we can solve this equation to get arm length of 1</a:t>
            </a:r>
            <a:r>
              <a:rPr lang="en-US" sz="1800" baseline="30000" dirty="0" smtClean="0"/>
              <a:t>st</a:t>
            </a:r>
            <a:r>
              <a:rPr lang="en-US" sz="1800" dirty="0" smtClean="0"/>
              <a:t> stage.</a:t>
            </a:r>
            <a:endParaRPr lang="en-US" sz="1800" dirty="0" smtClean="0"/>
          </a:p>
        </p:txBody>
      </p:sp>
    </p:spTree>
    <p:extLst>
      <p:ext uri="{BB962C8B-B14F-4D97-AF65-F5344CB8AC3E}">
        <p14:creationId xmlns:p14="http://schemas.microsoft.com/office/powerpoint/2010/main" val="16216605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22490</TotalTime>
  <Words>1245</Words>
  <Application>Microsoft Office PowerPoint</Application>
  <PresentationFormat>画面に合わせる (4:3)</PresentationFormat>
  <Paragraphs>104</Paragraphs>
  <Slides>12</Slides>
  <Notes>0</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​​テーマ</vt:lpstr>
      <vt:lpstr>Procedure to measure and store MPS configurations</vt:lpstr>
      <vt:lpstr>Outline</vt:lpstr>
      <vt:lpstr>Required subsystems and their setup</vt:lpstr>
      <vt:lpstr>Procedures to measure operational configurations</vt:lpstr>
      <vt:lpstr>Procedures (I): configurations to be measured</vt:lpstr>
      <vt:lpstr>Procedure (II): Operation (1) – center (x,y)</vt:lpstr>
      <vt:lpstr>Procedure (II): Operation (2) – 2nd stage</vt:lpstr>
      <vt:lpstr>Procedure (II): Operation (3) – 1st stage</vt:lpstr>
      <vt:lpstr>PowerPoint プレゼンテーション</vt:lpstr>
      <vt:lpstr>Procedure (II): Operation (4) – CW/CCW limits</vt:lpstr>
      <vt:lpstr>Configuration data and revision handling</vt:lpstr>
      <vt:lpstr>ToDo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to control exposure time</dc:title>
  <dc:creator>shimono</dc:creator>
  <cp:lastModifiedBy>Atsushi Shimono</cp:lastModifiedBy>
  <cp:revision>123</cp:revision>
  <dcterms:created xsi:type="dcterms:W3CDTF">2015-03-10T19:08:28Z</dcterms:created>
  <dcterms:modified xsi:type="dcterms:W3CDTF">2015-11-25T13:58:13Z</dcterms:modified>
</cp:coreProperties>
</file>