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6"/>
  </p:notesMasterIdLst>
  <p:sldIdLst>
    <p:sldId id="256" r:id="rId2"/>
    <p:sldId id="257" r:id="rId3"/>
    <p:sldId id="265" r:id="rId4"/>
    <p:sldId id="258" r:id="rId5"/>
    <p:sldId id="259" r:id="rId6"/>
    <p:sldId id="352" r:id="rId7"/>
    <p:sldId id="290" r:id="rId8"/>
    <p:sldId id="266" r:id="rId9"/>
    <p:sldId id="291" r:id="rId10"/>
    <p:sldId id="292" r:id="rId11"/>
    <p:sldId id="288" r:id="rId12"/>
    <p:sldId id="293" r:id="rId13"/>
    <p:sldId id="354" r:id="rId14"/>
    <p:sldId id="294" r:id="rId15"/>
    <p:sldId id="353" r:id="rId16"/>
    <p:sldId id="289" r:id="rId17"/>
    <p:sldId id="355" r:id="rId18"/>
    <p:sldId id="317" r:id="rId19"/>
    <p:sldId id="316" r:id="rId20"/>
    <p:sldId id="315" r:id="rId21"/>
    <p:sldId id="318" r:id="rId22"/>
    <p:sldId id="320" r:id="rId23"/>
    <p:sldId id="322" r:id="rId24"/>
    <p:sldId id="324" r:id="rId25"/>
    <p:sldId id="321" r:id="rId26"/>
    <p:sldId id="358" r:id="rId27"/>
    <p:sldId id="327" r:id="rId28"/>
    <p:sldId id="328" r:id="rId29"/>
    <p:sldId id="268" r:id="rId30"/>
    <p:sldId id="273" r:id="rId31"/>
    <p:sldId id="274" r:id="rId32"/>
    <p:sldId id="275" r:id="rId33"/>
    <p:sldId id="276" r:id="rId34"/>
    <p:sldId id="277" r:id="rId35"/>
    <p:sldId id="278" r:id="rId36"/>
    <p:sldId id="279" r:id="rId37"/>
    <p:sldId id="280" r:id="rId38"/>
    <p:sldId id="269" r:id="rId39"/>
    <p:sldId id="347" r:id="rId40"/>
    <p:sldId id="348" r:id="rId41"/>
    <p:sldId id="349" r:id="rId42"/>
    <p:sldId id="350" r:id="rId43"/>
    <p:sldId id="351" r:id="rId44"/>
    <p:sldId id="270" r:id="rId45"/>
    <p:sldId id="271" r:id="rId46"/>
    <p:sldId id="272" r:id="rId47"/>
    <p:sldId id="329" r:id="rId48"/>
    <p:sldId id="334" r:id="rId49"/>
    <p:sldId id="335" r:id="rId50"/>
    <p:sldId id="336" r:id="rId51"/>
    <p:sldId id="337" r:id="rId52"/>
    <p:sldId id="338" r:id="rId53"/>
    <p:sldId id="339" r:id="rId54"/>
    <p:sldId id="340" r:id="rId55"/>
    <p:sldId id="341" r:id="rId56"/>
    <p:sldId id="342" r:id="rId57"/>
    <p:sldId id="343" r:id="rId58"/>
    <p:sldId id="344" r:id="rId59"/>
    <p:sldId id="345" r:id="rId60"/>
    <p:sldId id="346" r:id="rId61"/>
    <p:sldId id="281" r:id="rId62"/>
    <p:sldId id="282" r:id="rId63"/>
    <p:sldId id="283" r:id="rId64"/>
    <p:sldId id="284" r:id="rId65"/>
    <p:sldId id="285" r:id="rId66"/>
    <p:sldId id="286" r:id="rId67"/>
    <p:sldId id="287" r:id="rId68"/>
    <p:sldId id="330" r:id="rId69"/>
    <p:sldId id="331" r:id="rId70"/>
    <p:sldId id="332" r:id="rId71"/>
    <p:sldId id="333" r:id="rId72"/>
    <p:sldId id="267" r:id="rId73"/>
    <p:sldId id="260" r:id="rId74"/>
    <p:sldId id="262" r:id="rId75"/>
    <p:sldId id="263" r:id="rId76"/>
    <p:sldId id="264" r:id="rId77"/>
    <p:sldId id="296" r:id="rId78"/>
    <p:sldId id="297" r:id="rId79"/>
    <p:sldId id="298" r:id="rId80"/>
    <p:sldId id="299" r:id="rId81"/>
    <p:sldId id="300" r:id="rId82"/>
    <p:sldId id="301" r:id="rId83"/>
    <p:sldId id="302" r:id="rId84"/>
    <p:sldId id="303" r:id="rId85"/>
    <p:sldId id="304" r:id="rId86"/>
    <p:sldId id="305" r:id="rId87"/>
    <p:sldId id="306" r:id="rId88"/>
    <p:sldId id="307" r:id="rId89"/>
    <p:sldId id="308" r:id="rId90"/>
    <p:sldId id="309" r:id="rId91"/>
    <p:sldId id="310" r:id="rId92"/>
    <p:sldId id="311" r:id="rId93"/>
    <p:sldId id="312" r:id="rId94"/>
    <p:sldId id="313" r:id="rId95"/>
  </p:sldIdLst>
  <p:sldSz cx="9144000" cy="6858000" type="screen4x3"/>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E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75" d="100"/>
          <a:sy n="75" d="100"/>
        </p:scale>
        <p:origin x="7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6038" y="0"/>
            <a:ext cx="2949575" cy="498475"/>
          </a:xfrm>
          <a:prstGeom prst="rect">
            <a:avLst/>
          </a:prstGeom>
        </p:spPr>
        <p:txBody>
          <a:bodyPr vert="horz" lIns="91440" tIns="45720" rIns="91440" bIns="45720" rtlCol="0"/>
          <a:lstStyle>
            <a:lvl1pPr algn="r">
              <a:defRPr sz="1200"/>
            </a:lvl1pPr>
          </a:lstStyle>
          <a:p>
            <a:fld id="{C4EEC3CD-12AF-4575-A5F8-AAEF554804A1}" type="datetimeFigureOut">
              <a:rPr kumimoji="1" lang="ja-JP" altLang="en-US" smtClean="0"/>
              <a:t>2017/2/20</a:t>
            </a:fld>
            <a:endParaRPr kumimoji="1" lang="ja-JP" altLang="en-US"/>
          </a:p>
        </p:txBody>
      </p:sp>
      <p:sp>
        <p:nvSpPr>
          <p:cNvPr id="4" name="スライド イメージ プレースホルダー 3"/>
          <p:cNvSpPr>
            <a:spLocks noGrp="1" noRot="1" noChangeAspect="1"/>
          </p:cNvSpPr>
          <p:nvPr>
            <p:ph type="sldImg" idx="2"/>
          </p:nvPr>
        </p:nvSpPr>
        <p:spPr>
          <a:xfrm>
            <a:off x="1166813" y="1243013"/>
            <a:ext cx="4473575"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1038" y="4783138"/>
            <a:ext cx="5445125" cy="3913187"/>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0863"/>
            <a:ext cx="2949575" cy="4984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6038" y="9440863"/>
            <a:ext cx="2949575" cy="498475"/>
          </a:xfrm>
          <a:prstGeom prst="rect">
            <a:avLst/>
          </a:prstGeom>
        </p:spPr>
        <p:txBody>
          <a:bodyPr vert="horz" lIns="91440" tIns="45720" rIns="91440" bIns="45720" rtlCol="0" anchor="b"/>
          <a:lstStyle>
            <a:lvl1pPr algn="r">
              <a:defRPr sz="1200"/>
            </a:lvl1pPr>
          </a:lstStyle>
          <a:p>
            <a:fld id="{88CD4547-127D-4448-B0D3-72D834D823E0}" type="slidenum">
              <a:rPr kumimoji="1" lang="ja-JP" altLang="en-US" smtClean="0"/>
              <a:t>‹#›</a:t>
            </a:fld>
            <a:endParaRPr kumimoji="1" lang="ja-JP" altLang="en-US"/>
          </a:p>
        </p:txBody>
      </p:sp>
    </p:spTree>
    <p:extLst>
      <p:ext uri="{BB962C8B-B14F-4D97-AF65-F5344CB8AC3E}">
        <p14:creationId xmlns:p14="http://schemas.microsoft.com/office/powerpoint/2010/main" val="36108680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CCEBC9CB-EE92-4ED6-9982-308242CC0527}" type="slidenum">
              <a:rPr lang="en-US" smtClean="0"/>
              <a:t>20</a:t>
            </a:fld>
            <a:endParaRPr lang="en-US"/>
          </a:p>
        </p:txBody>
      </p:sp>
    </p:spTree>
    <p:extLst>
      <p:ext uri="{BB962C8B-B14F-4D97-AF65-F5344CB8AC3E}">
        <p14:creationId xmlns:p14="http://schemas.microsoft.com/office/powerpoint/2010/main" val="1060687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ja-JP" smtClean="0"/>
          </a:p>
        </p:txBody>
      </p:sp>
      <p:sp>
        <p:nvSpPr>
          <p:cNvPr id="1331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ＭＳ Ｐ明朝" pitchFamily="18" charset="-128"/>
              </a:defRPr>
            </a:lvl1pPr>
            <a:lvl2pPr marL="709160" indent="-272403" eaLnBrk="0" hangingPunct="0">
              <a:spcBef>
                <a:spcPct val="30000"/>
              </a:spcBef>
              <a:defRPr kumimoji="1" sz="1100">
                <a:solidFill>
                  <a:schemeClr val="tx1"/>
                </a:solidFill>
                <a:latin typeface="Times New Roman" pitchFamily="18" charset="0"/>
                <a:ea typeface="ＭＳ Ｐ明朝" pitchFamily="18" charset="-128"/>
              </a:defRPr>
            </a:lvl2pPr>
            <a:lvl3pPr marL="1092654" indent="-217618" eaLnBrk="0" hangingPunct="0">
              <a:spcBef>
                <a:spcPct val="30000"/>
              </a:spcBef>
              <a:defRPr kumimoji="1" sz="1100">
                <a:solidFill>
                  <a:schemeClr val="tx1"/>
                </a:solidFill>
                <a:latin typeface="Times New Roman" pitchFamily="18" charset="0"/>
                <a:ea typeface="ＭＳ Ｐ明朝" pitchFamily="18" charset="-128"/>
              </a:defRPr>
            </a:lvl3pPr>
            <a:lvl4pPr marL="1529413" indent="-217618" eaLnBrk="0" hangingPunct="0">
              <a:spcBef>
                <a:spcPct val="30000"/>
              </a:spcBef>
              <a:defRPr kumimoji="1" sz="1100">
                <a:solidFill>
                  <a:schemeClr val="tx1"/>
                </a:solidFill>
                <a:latin typeface="Times New Roman" pitchFamily="18" charset="0"/>
                <a:ea typeface="ＭＳ Ｐ明朝" pitchFamily="18" charset="-128"/>
              </a:defRPr>
            </a:lvl4pPr>
            <a:lvl5pPr marL="1967692" indent="-217618" eaLnBrk="0" hangingPunct="0">
              <a:spcBef>
                <a:spcPct val="30000"/>
              </a:spcBef>
              <a:defRPr kumimoji="1" sz="1100">
                <a:solidFill>
                  <a:schemeClr val="tx1"/>
                </a:solidFill>
                <a:latin typeface="Times New Roman" pitchFamily="18" charset="0"/>
                <a:ea typeface="ＭＳ Ｐ明朝" pitchFamily="18" charset="-128"/>
              </a:defRPr>
            </a:lvl5pPr>
            <a:lvl6pPr marL="2405971" indent="-217618" eaLnBrk="0" fontAlgn="base" hangingPunct="0">
              <a:spcBef>
                <a:spcPct val="30000"/>
              </a:spcBef>
              <a:spcAft>
                <a:spcPct val="0"/>
              </a:spcAft>
              <a:defRPr kumimoji="1" sz="1100">
                <a:solidFill>
                  <a:schemeClr val="tx1"/>
                </a:solidFill>
                <a:latin typeface="Times New Roman" pitchFamily="18" charset="0"/>
                <a:ea typeface="ＭＳ Ｐ明朝" pitchFamily="18" charset="-128"/>
              </a:defRPr>
            </a:lvl6pPr>
            <a:lvl7pPr marL="2844250" indent="-217618" eaLnBrk="0" fontAlgn="base" hangingPunct="0">
              <a:spcBef>
                <a:spcPct val="30000"/>
              </a:spcBef>
              <a:spcAft>
                <a:spcPct val="0"/>
              </a:spcAft>
              <a:defRPr kumimoji="1" sz="1100">
                <a:solidFill>
                  <a:schemeClr val="tx1"/>
                </a:solidFill>
                <a:latin typeface="Times New Roman" pitchFamily="18" charset="0"/>
                <a:ea typeface="ＭＳ Ｐ明朝" pitchFamily="18" charset="-128"/>
              </a:defRPr>
            </a:lvl7pPr>
            <a:lvl8pPr marL="3282529" indent="-217618" eaLnBrk="0" fontAlgn="base" hangingPunct="0">
              <a:spcBef>
                <a:spcPct val="30000"/>
              </a:spcBef>
              <a:spcAft>
                <a:spcPct val="0"/>
              </a:spcAft>
              <a:defRPr kumimoji="1" sz="1100">
                <a:solidFill>
                  <a:schemeClr val="tx1"/>
                </a:solidFill>
                <a:latin typeface="Times New Roman" pitchFamily="18" charset="0"/>
                <a:ea typeface="ＭＳ Ｐ明朝" pitchFamily="18" charset="-128"/>
              </a:defRPr>
            </a:lvl8pPr>
            <a:lvl9pPr marL="3720808" indent="-217618" eaLnBrk="0" fontAlgn="base" hangingPunct="0">
              <a:spcBef>
                <a:spcPct val="30000"/>
              </a:spcBef>
              <a:spcAft>
                <a:spcPct val="0"/>
              </a:spcAft>
              <a:defRPr kumimoji="1" sz="1100">
                <a:solidFill>
                  <a:schemeClr val="tx1"/>
                </a:solidFill>
                <a:latin typeface="Times New Roman" pitchFamily="18" charset="0"/>
                <a:ea typeface="ＭＳ Ｐ明朝" pitchFamily="18" charset="-128"/>
              </a:defRPr>
            </a:lvl9pPr>
          </a:lstStyle>
          <a:p>
            <a:pPr eaLnBrk="1" hangingPunct="1">
              <a:spcBef>
                <a:spcPct val="0"/>
              </a:spcBef>
            </a:pPr>
            <a:fld id="{BF41DF15-AAF1-4D96-8B68-A41E7B72EB09}" type="slidenum">
              <a:rPr lang="en-US" altLang="ja-JP" smtClean="0">
                <a:solidFill>
                  <a:srgbClr val="000000"/>
                </a:solidFill>
                <a:latin typeface="Calibri" pitchFamily="34" charset="0"/>
                <a:ea typeface="ＭＳ Ｐゴシック" pitchFamily="50" charset="-128"/>
              </a:rPr>
              <a:pPr eaLnBrk="1" hangingPunct="1">
                <a:spcBef>
                  <a:spcPct val="0"/>
                </a:spcBef>
              </a:pPr>
              <a:t>33</a:t>
            </a:fld>
            <a:endParaRPr lang="en-US" altLang="ja-JP" smtClean="0">
              <a:solidFill>
                <a:srgbClr val="000000"/>
              </a:solidFill>
              <a:latin typeface="Calibri" pitchFamily="34" charset="0"/>
              <a:ea typeface="ＭＳ Ｐゴシック" pitchFamily="50" charset="-128"/>
            </a:endParaRPr>
          </a:p>
        </p:txBody>
      </p:sp>
    </p:spTree>
    <p:extLst>
      <p:ext uri="{BB962C8B-B14F-4D97-AF65-F5344CB8AC3E}">
        <p14:creationId xmlns:p14="http://schemas.microsoft.com/office/powerpoint/2010/main" val="3923213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75412AE-4BEB-4511-AD47-EC2DF87941BD}" type="slidenum">
              <a:rPr kumimoji="1" lang="ja-JP" altLang="en-US" smtClean="0"/>
              <a:t>36</a:t>
            </a:fld>
            <a:endParaRPr kumimoji="1" lang="ja-JP" altLang="en-US"/>
          </a:p>
        </p:txBody>
      </p:sp>
    </p:spTree>
    <p:extLst>
      <p:ext uri="{BB962C8B-B14F-4D97-AF65-F5344CB8AC3E}">
        <p14:creationId xmlns:p14="http://schemas.microsoft.com/office/powerpoint/2010/main" val="80303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6A405ED3-120E-4548-8C33-8A1287B7DF08}" type="slidenum">
              <a:rPr lang="en-US" smtClean="0"/>
              <a:t>62</a:t>
            </a:fld>
            <a:endParaRPr lang="en-US"/>
          </a:p>
        </p:txBody>
      </p:sp>
    </p:spTree>
    <p:extLst>
      <p:ext uri="{BB962C8B-B14F-4D97-AF65-F5344CB8AC3E}">
        <p14:creationId xmlns:p14="http://schemas.microsoft.com/office/powerpoint/2010/main" val="3773620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018BF534-1164-44E8-98D6-B58F070ADC92}" type="slidenum">
              <a:rPr lang="en-US" smtClean="0"/>
              <a:t>78</a:t>
            </a:fld>
            <a:endParaRPr lang="en-US"/>
          </a:p>
        </p:txBody>
      </p:sp>
    </p:spTree>
    <p:extLst>
      <p:ext uri="{BB962C8B-B14F-4D97-AF65-F5344CB8AC3E}">
        <p14:creationId xmlns:p14="http://schemas.microsoft.com/office/powerpoint/2010/main" val="705238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F9783664-D44F-4CC7-B291-004C79616823}" type="slidenum">
              <a:rPr lang="en-US" smtClean="0"/>
              <a:t>81</a:t>
            </a:fld>
            <a:endParaRPr lang="en-US"/>
          </a:p>
        </p:txBody>
      </p:sp>
    </p:spTree>
    <p:extLst>
      <p:ext uri="{BB962C8B-B14F-4D97-AF65-F5344CB8AC3E}">
        <p14:creationId xmlns:p14="http://schemas.microsoft.com/office/powerpoint/2010/main" val="4232747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680F38E0-90C0-4B55-A417-6EDDBCA9BFF7}" type="datetimeFigureOut">
              <a:rPr kumimoji="1" lang="ja-JP" altLang="en-US" smtClean="0"/>
              <a:t>2017/2/20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3727071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80F38E0-90C0-4B55-A417-6EDDBCA9BFF7}" type="datetimeFigureOut">
              <a:rPr kumimoji="1" lang="ja-JP" altLang="en-US" smtClean="0"/>
              <a:t>2017/2/20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106012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80F38E0-90C0-4B55-A417-6EDDBCA9BFF7}" type="datetimeFigureOut">
              <a:rPr kumimoji="1" lang="ja-JP" altLang="en-US" smtClean="0"/>
              <a:t>2017/2/20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2808473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80F38E0-90C0-4B55-A417-6EDDBCA9BFF7}" type="datetimeFigureOut">
              <a:rPr kumimoji="1" lang="ja-JP" altLang="en-US" smtClean="0"/>
              <a:t>2017/2/20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4221712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80F38E0-90C0-4B55-A417-6EDDBCA9BFF7}" type="datetimeFigureOut">
              <a:rPr kumimoji="1" lang="ja-JP" altLang="en-US" smtClean="0"/>
              <a:t>2017/2/20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2714405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680F38E0-90C0-4B55-A417-6EDDBCA9BFF7}" type="datetimeFigureOut">
              <a:rPr kumimoji="1" lang="ja-JP" altLang="en-US" smtClean="0"/>
              <a:t>2017/2/20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743231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80F38E0-90C0-4B55-A417-6EDDBCA9BFF7}" type="datetimeFigureOut">
              <a:rPr kumimoji="1" lang="ja-JP" altLang="en-US" smtClean="0"/>
              <a:t>2017/2/20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980908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680F38E0-90C0-4B55-A417-6EDDBCA9BFF7}" type="datetimeFigureOut">
              <a:rPr kumimoji="1" lang="ja-JP" altLang="en-US" smtClean="0"/>
              <a:t>2017/2/20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3692682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0F38E0-90C0-4B55-A417-6EDDBCA9BFF7}" type="datetimeFigureOut">
              <a:rPr kumimoji="1" lang="ja-JP" altLang="en-US" smtClean="0"/>
              <a:t>2017/2/20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90171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80F38E0-90C0-4B55-A417-6EDDBCA9BFF7}" type="datetimeFigureOut">
              <a:rPr kumimoji="1" lang="ja-JP" altLang="en-US" smtClean="0"/>
              <a:t>2017/2/20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1837408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80F38E0-90C0-4B55-A417-6EDDBCA9BFF7}" type="datetimeFigureOut">
              <a:rPr kumimoji="1" lang="ja-JP" altLang="en-US" smtClean="0"/>
              <a:t>2017/2/20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3700291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0F38E0-90C0-4B55-A417-6EDDBCA9BFF7}" type="datetimeFigureOut">
              <a:rPr kumimoji="1" lang="ja-JP" altLang="en-US" smtClean="0"/>
              <a:t>2017/2/20</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20232825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himorin/scripts/blob/master/network/ifmib_rate.pl"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en-US" altLang="ja-JP" dirty="0" smtClean="0"/>
              <a:t>Presentation for </a:t>
            </a:r>
            <a:br>
              <a:rPr kumimoji="1" lang="en-US" altLang="ja-JP" dirty="0" smtClean="0"/>
            </a:br>
            <a:r>
              <a:rPr kumimoji="1" lang="en-US" altLang="ja-JP" dirty="0" smtClean="0"/>
              <a:t>PFS</a:t>
            </a:r>
            <a:r>
              <a:rPr kumimoji="1" lang="ja-JP" altLang="en-US" dirty="0" smtClean="0"/>
              <a:t> </a:t>
            </a:r>
            <a:r>
              <a:rPr kumimoji="1" lang="en-US" altLang="ja-JP" dirty="0" smtClean="0"/>
              <a:t>ICS</a:t>
            </a:r>
            <a:r>
              <a:rPr kumimoji="1" lang="ja-JP" altLang="en-US" dirty="0" smtClean="0"/>
              <a:t> </a:t>
            </a:r>
            <a:r>
              <a:rPr kumimoji="1" lang="en-US" altLang="ja-JP" dirty="0" smtClean="0"/>
              <a:t>infrastructure </a:t>
            </a:r>
            <a:br>
              <a:rPr kumimoji="1" lang="en-US" altLang="ja-JP" dirty="0" smtClean="0"/>
            </a:br>
            <a:r>
              <a:rPr kumimoji="1" lang="en-US" altLang="ja-JP" dirty="0" smtClean="0"/>
              <a:t>design review</a:t>
            </a:r>
            <a:endParaRPr kumimoji="1" lang="ja-JP" altLang="en-US" dirty="0"/>
          </a:p>
        </p:txBody>
      </p:sp>
      <p:sp>
        <p:nvSpPr>
          <p:cNvPr id="3" name="サブタイトル 2"/>
          <p:cNvSpPr>
            <a:spLocks noGrp="1"/>
          </p:cNvSpPr>
          <p:nvPr>
            <p:ph type="subTitle" idx="1"/>
          </p:nvPr>
        </p:nvSpPr>
        <p:spPr>
          <a:xfrm>
            <a:off x="254000" y="3602038"/>
            <a:ext cx="8610600" cy="1960562"/>
          </a:xfrm>
        </p:spPr>
        <p:txBody>
          <a:bodyPr>
            <a:normAutofit fontScale="85000" lnSpcReduction="10000"/>
          </a:bodyPr>
          <a:lstStyle/>
          <a:p>
            <a:r>
              <a:rPr kumimoji="1" lang="en-US" altLang="ja-JP" dirty="0" smtClean="0"/>
              <a:t>Atsushi</a:t>
            </a:r>
            <a:r>
              <a:rPr kumimoji="1" lang="ja-JP" altLang="en-US" dirty="0" smtClean="0"/>
              <a:t> </a:t>
            </a:r>
            <a:r>
              <a:rPr kumimoji="1" lang="en-US" altLang="ja-JP" dirty="0" smtClean="0"/>
              <a:t>Shimono</a:t>
            </a:r>
            <a:r>
              <a:rPr kumimoji="1" lang="ja-JP" altLang="en-US" dirty="0" smtClean="0"/>
              <a:t> </a:t>
            </a:r>
            <a:r>
              <a:rPr kumimoji="1" lang="en-US" altLang="ja-JP" dirty="0" smtClean="0"/>
              <a:t>(PFS</a:t>
            </a:r>
            <a:r>
              <a:rPr kumimoji="1" lang="ja-JP" altLang="en-US" dirty="0" smtClean="0"/>
              <a:t> </a:t>
            </a:r>
            <a:r>
              <a:rPr kumimoji="1" lang="en-US" altLang="ja-JP" dirty="0" smtClean="0"/>
              <a:t>Project</a:t>
            </a:r>
            <a:r>
              <a:rPr kumimoji="1" lang="ja-JP" altLang="en-US" dirty="0" smtClean="0"/>
              <a:t> </a:t>
            </a:r>
            <a:r>
              <a:rPr lang="en-US" altLang="ja-JP" dirty="0" smtClean="0"/>
              <a:t>Office)</a:t>
            </a:r>
          </a:p>
          <a:p>
            <a:endParaRPr kumimoji="1" lang="en-US" altLang="ja-JP" dirty="0"/>
          </a:p>
          <a:p>
            <a:r>
              <a:rPr lang="en-US" altLang="ja-JP" dirty="0" smtClean="0"/>
              <a:t>2017/03/09 0800-1200 JST</a:t>
            </a:r>
          </a:p>
          <a:p>
            <a:r>
              <a:rPr kumimoji="1" lang="en-US" altLang="ja-JP" b="1" dirty="0" smtClean="0">
                <a:solidFill>
                  <a:srgbClr val="FF0000"/>
                </a:solidFill>
              </a:rPr>
              <a:t>draft</a:t>
            </a:r>
          </a:p>
          <a:p>
            <a:r>
              <a:rPr kumimoji="1" lang="en-US" altLang="ja-JP" dirty="0" smtClean="0"/>
              <a:t>pages as filled draft are marked with left up corner marks, but 1</a:t>
            </a:r>
            <a:r>
              <a:rPr kumimoji="1" lang="en-US" altLang="ja-JP" baseline="30000" dirty="0" smtClean="0"/>
              <a:t>st</a:t>
            </a:r>
            <a:r>
              <a:rPr kumimoji="1" lang="en-US" altLang="ja-JP" dirty="0" smtClean="0"/>
              <a:t> draft status</a:t>
            </a:r>
            <a:endParaRPr kumimoji="1" lang="ja-JP" altLang="en-US"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05998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L1</a:t>
            </a:r>
            <a:r>
              <a:rPr kumimoji="1" lang="ja-JP" altLang="en-US" dirty="0" smtClean="0"/>
              <a:t> </a:t>
            </a:r>
            <a:r>
              <a:rPr kumimoji="1" lang="en-US" altLang="ja-JP" dirty="0" smtClean="0"/>
              <a:t>design</a:t>
            </a:r>
            <a:r>
              <a:rPr kumimoji="1" lang="ja-JP" altLang="en-US" dirty="0" smtClean="0"/>
              <a:t> </a:t>
            </a:r>
            <a:r>
              <a:rPr kumimoji="1" lang="en-US" altLang="ja-JP" dirty="0" smtClean="0"/>
              <a:t>–</a:t>
            </a:r>
            <a:r>
              <a:rPr kumimoji="1" lang="ja-JP" altLang="en-US" dirty="0" smtClean="0"/>
              <a:t> </a:t>
            </a:r>
            <a:r>
              <a:rPr kumimoji="1" lang="en-US" altLang="ja-JP" dirty="0" smtClean="0"/>
              <a:t>Network</a:t>
            </a:r>
            <a:endParaRPr kumimoji="1" lang="ja-JP" altLang="en-US" dirty="0"/>
          </a:p>
        </p:txBody>
      </p:sp>
      <p:sp>
        <p:nvSpPr>
          <p:cNvPr id="3" name="コンテンツ プレースホルダー 2"/>
          <p:cNvSpPr>
            <a:spLocks noGrp="1"/>
          </p:cNvSpPr>
          <p:nvPr>
            <p:ph idx="1"/>
          </p:nvPr>
        </p:nvSpPr>
        <p:spPr>
          <a:xfrm>
            <a:off x="628650" y="1825624"/>
            <a:ext cx="8312150" cy="4867275"/>
          </a:xfrm>
        </p:spPr>
        <p:txBody>
          <a:bodyPr>
            <a:normAutofit fontScale="55000" lnSpcReduction="20000"/>
          </a:bodyPr>
          <a:lstStyle/>
          <a:p>
            <a:pPr marL="514350" indent="-514350">
              <a:buAutoNum type="arabicPeriod"/>
            </a:pPr>
            <a:r>
              <a:rPr lang="en-US" altLang="ja-JP" dirty="0" smtClean="0"/>
              <a:t>Network switch selection</a:t>
            </a:r>
          </a:p>
          <a:p>
            <a:pPr marL="457200" lvl="1" indent="0">
              <a:buNone/>
            </a:pPr>
            <a:r>
              <a:rPr lang="en-US" altLang="ja-JP" dirty="0" smtClean="0"/>
              <a:t>PFS uses three places in the dome for its instrument. All connections between CB2F and three places are by fiber (as requirement), and no fiber connection is used for other parts – internal connection in one place. Considering required number of network fiber connections from CB2F, Cisco 2960X-24TD-L (24 metal, 2 SFP+) is not a good selection, and PFS will use 2960X-24TS-L (24 metal, 4 SFP) for CB2F and </a:t>
            </a:r>
            <a:r>
              <a:rPr lang="en-US" altLang="ja-JP" dirty="0" err="1" smtClean="0"/>
              <a:t>SpS</a:t>
            </a:r>
            <a:r>
              <a:rPr lang="en-US" altLang="ja-JP" dirty="0" smtClean="0"/>
              <a:t> network switches.</a:t>
            </a:r>
          </a:p>
          <a:p>
            <a:pPr marL="457200" lvl="1" indent="0">
              <a:buNone/>
            </a:pPr>
            <a:r>
              <a:rPr lang="en-US" altLang="ja-JP" dirty="0" smtClean="0"/>
              <a:t>A number of fiber connections at CB2F is at least 5 (or 7; depends on how much slack PFS will assume for detector data transfer), so PFS will use two Cisco 2960X-24TS-L at CB2F with dual </a:t>
            </a:r>
            <a:r>
              <a:rPr lang="en-US" altLang="ja-JP" dirty="0" err="1" smtClean="0"/>
              <a:t>FlexStack</a:t>
            </a:r>
            <a:r>
              <a:rPr lang="en-US" altLang="ja-JP" dirty="0" smtClean="0"/>
              <a:t> link – this is not for redundancy of network connections but just for capacity of network ports. </a:t>
            </a:r>
          </a:p>
          <a:p>
            <a:pPr marL="457200" lvl="1" indent="0">
              <a:buNone/>
            </a:pPr>
            <a:r>
              <a:rPr lang="en-US" altLang="ja-JP" dirty="0" smtClean="0"/>
              <a:t>Numbers of connections with large network data flow are limited, but most of them are originated from fiber connection. Also bandwidth capacity of </a:t>
            </a:r>
            <a:r>
              <a:rPr lang="en-US" altLang="ja-JP" dirty="0" err="1" smtClean="0"/>
              <a:t>FlexStack</a:t>
            </a:r>
            <a:r>
              <a:rPr lang="en-US" altLang="ja-JP" dirty="0" smtClean="0"/>
              <a:t> link is similar to backplane bandwidth (80G of </a:t>
            </a:r>
            <a:r>
              <a:rPr lang="en-US" altLang="ja-JP" dirty="0" err="1" smtClean="0"/>
              <a:t>FlexStack</a:t>
            </a:r>
            <a:r>
              <a:rPr lang="en-US" altLang="ja-JP" dirty="0" smtClean="0"/>
              <a:t>; 108G of switch with LAN Base). PFS will not set special assignments on port configuration.</a:t>
            </a:r>
            <a:endParaRPr lang="en-US" altLang="ja-JP" dirty="0"/>
          </a:p>
          <a:p>
            <a:pPr marL="514350" indent="-514350">
              <a:buAutoNum type="arabicPeriod"/>
            </a:pPr>
            <a:r>
              <a:rPr lang="en-US" altLang="ja-JP" dirty="0" smtClean="0"/>
              <a:t>Network connection</a:t>
            </a:r>
          </a:p>
          <a:p>
            <a:pPr marL="457200" lvl="1" indent="0">
              <a:buNone/>
            </a:pPr>
            <a:r>
              <a:rPr lang="en-US" altLang="ja-JP" dirty="0" smtClean="0"/>
              <a:t>Type of fibers for Ethernet connections is not one, but is a mix of SM and MM (62.5). Also distance between CB2F patch panel to three places are around 300m.</a:t>
            </a:r>
          </a:p>
          <a:p>
            <a:pPr marL="457200" lvl="1" indent="0">
              <a:buNone/>
            </a:pPr>
            <a:r>
              <a:rPr lang="en-US" altLang="ja-JP" dirty="0" smtClean="0"/>
              <a:t>PFS has selected 1000BASE-LX for fiber Ethernet links, to be capable of distances over fiber connections, and to make variety of SFP modules as small as possible.</a:t>
            </a:r>
          </a:p>
          <a:p>
            <a:pPr marL="457200" lvl="1" indent="0">
              <a:buNone/>
            </a:pPr>
            <a:r>
              <a:rPr lang="en-US" altLang="ja-JP" dirty="0" smtClean="0"/>
              <a:t>PFS will not use fiber connection within one physical place (as noted before), and all connections are by Cat5e or Cat6 metal lines.</a:t>
            </a:r>
          </a:p>
          <a:p>
            <a:pPr marL="457200" lvl="1" indent="0">
              <a:buNone/>
            </a:pPr>
            <a:r>
              <a:rPr lang="en-US" altLang="ja-JP" dirty="0" smtClean="0"/>
              <a:t>No port is configured as “shutdown”. Ports for VLANs other than PFS-LAN (e.g. Subaru management or V-LAN) are statistically connected, so all ports without media connection will be used only by PFS-LAN. To prevent confusion at on-demand connection, e.g. service ports on walls of SCR (spectrograph clean room), configure all temporary connection ports as PFS-LAN access ports.</a:t>
            </a:r>
            <a:endParaRPr lang="en-US" altLang="ja-JP" dirty="0"/>
          </a:p>
          <a:p>
            <a:pPr marL="457200" indent="-457200">
              <a:buFont typeface="+mj-lt"/>
              <a:buAutoNum type="arabicPeriod"/>
            </a:pPr>
            <a:r>
              <a:rPr lang="en-US" altLang="ja-JP" dirty="0" smtClean="0"/>
              <a:t>External connection (to Subaru)</a:t>
            </a:r>
          </a:p>
          <a:p>
            <a:pPr marL="457200" lvl="1" indent="0">
              <a:buNone/>
            </a:pPr>
            <a:r>
              <a:rPr lang="en-US" altLang="ja-JP" dirty="0" smtClean="0"/>
              <a:t>External connection will use metal connection (1000Base-T). Connection </a:t>
            </a:r>
            <a:r>
              <a:rPr lang="en-US" altLang="ja-JP" dirty="0"/>
              <a:t>for V-LAN is TBD.</a:t>
            </a:r>
            <a:endParaRPr lang="en-US" altLang="ja-JP" dirty="0" smtClean="0"/>
          </a:p>
          <a:p>
            <a:pPr marL="457200" lvl="1" indent="0">
              <a:buNone/>
            </a:pPr>
            <a:r>
              <a:rPr lang="en-US" altLang="ja-JP" dirty="0" smtClean="0"/>
              <a:t>Currently PFS assumes one connection. (to be discussed in discussion session)</a:t>
            </a:r>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15177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76974"/>
            <a:ext cx="6348997" cy="5081026"/>
          </a:xfrm>
          <a:prstGeom prst="rect">
            <a:avLst/>
          </a:prstGeom>
        </p:spPr>
      </p:pic>
      <p:sp>
        <p:nvSpPr>
          <p:cNvPr id="5" name="タイトル 4"/>
          <p:cNvSpPr>
            <a:spLocks noGrp="1"/>
          </p:cNvSpPr>
          <p:nvPr>
            <p:ph type="title"/>
          </p:nvPr>
        </p:nvSpPr>
        <p:spPr>
          <a:xfrm>
            <a:off x="628650" y="365126"/>
            <a:ext cx="8515350" cy="1325563"/>
          </a:xfrm>
        </p:spPr>
        <p:txBody>
          <a:bodyPr>
            <a:normAutofit/>
          </a:bodyPr>
          <a:lstStyle/>
          <a:p>
            <a:r>
              <a:rPr lang="en-US" altLang="ja-JP" sz="3600" dirty="0" smtClean="0"/>
              <a:t>Connection diagram / </a:t>
            </a:r>
            <a:r>
              <a:rPr kumimoji="1" lang="en-US" altLang="ja-JP" sz="3600" dirty="0" smtClean="0"/>
              <a:t>L1 design – Network</a:t>
            </a:r>
            <a:endParaRPr kumimoji="1" lang="ja-JP" altLang="en-US" sz="3600" dirty="0"/>
          </a:p>
        </p:txBody>
      </p:sp>
      <p:sp>
        <p:nvSpPr>
          <p:cNvPr id="2" name="テキスト ボックス 1"/>
          <p:cNvSpPr txBox="1"/>
          <p:nvPr/>
        </p:nvSpPr>
        <p:spPr>
          <a:xfrm>
            <a:off x="6565901" y="1905000"/>
            <a:ext cx="2578100" cy="3970318"/>
          </a:xfrm>
          <a:prstGeom prst="rect">
            <a:avLst/>
          </a:prstGeom>
          <a:noFill/>
        </p:spPr>
        <p:txBody>
          <a:bodyPr wrap="square" rtlCol="0">
            <a:spAutoFit/>
          </a:bodyPr>
          <a:lstStyle/>
          <a:p>
            <a:r>
              <a:rPr kumimoji="1" lang="en-US" altLang="ja-JP" dirty="0" smtClean="0"/>
              <a:t>Notes:</a:t>
            </a:r>
          </a:p>
          <a:p>
            <a:pPr marL="285750" indent="-285750">
              <a:buFont typeface="Arial" panose="020B0604020202020204" pitchFamily="34" charset="0"/>
              <a:buChar char="•"/>
            </a:pPr>
            <a:r>
              <a:rPr lang="en-US" altLang="ja-JP" dirty="0" smtClean="0"/>
              <a:t>This diagram does not show all connections, but just picks inter-place links and major devices.</a:t>
            </a:r>
          </a:p>
          <a:p>
            <a:pPr marL="285750" indent="-285750">
              <a:buFont typeface="Arial" panose="020B0604020202020204" pitchFamily="34" charset="0"/>
              <a:buChar char="•"/>
            </a:pPr>
            <a:r>
              <a:rPr kumimoji="1" lang="en-US" altLang="ja-JP" dirty="0" smtClean="0"/>
              <a:t>Fibers marked as TBC are not yet at a stage of final assignment by Subaru.</a:t>
            </a:r>
          </a:p>
          <a:p>
            <a:pPr marL="285750" indent="-285750">
              <a:buFont typeface="Arial" panose="020B0604020202020204" pitchFamily="34" charset="0"/>
              <a:buChar char="•"/>
            </a:pPr>
            <a:r>
              <a:rPr lang="en-US" altLang="ja-JP" dirty="0" smtClean="0"/>
              <a:t>Connection for iSCSI storage is under discussion (between iSCSI and FC).</a:t>
            </a:r>
            <a:endParaRPr kumimoji="1" lang="ja-JP" altLang="en-US" dirty="0"/>
          </a:p>
        </p:txBody>
      </p:sp>
      <p:sp>
        <p:nvSpPr>
          <p:cNvPr id="6"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79319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L3</a:t>
            </a:r>
            <a:r>
              <a:rPr kumimoji="1" lang="ja-JP" altLang="en-US" dirty="0" smtClean="0"/>
              <a:t> </a:t>
            </a:r>
            <a:r>
              <a:rPr kumimoji="1" lang="en-US" altLang="ja-JP" dirty="0" smtClean="0"/>
              <a:t>requirements –</a:t>
            </a:r>
            <a:r>
              <a:rPr kumimoji="1" lang="ja-JP" altLang="en-US" dirty="0" smtClean="0"/>
              <a:t> </a:t>
            </a:r>
            <a:r>
              <a:rPr kumimoji="1" lang="en-US" altLang="ja-JP" dirty="0" smtClean="0"/>
              <a:t>Network</a:t>
            </a:r>
            <a:endParaRPr kumimoji="1" lang="ja-JP" altLang="en-US" dirty="0"/>
          </a:p>
        </p:txBody>
      </p:sp>
      <p:sp>
        <p:nvSpPr>
          <p:cNvPr id="3" name="コンテンツ プレースホルダー 2"/>
          <p:cNvSpPr>
            <a:spLocks noGrp="1"/>
          </p:cNvSpPr>
          <p:nvPr>
            <p:ph idx="1"/>
          </p:nvPr>
        </p:nvSpPr>
        <p:spPr>
          <a:xfrm>
            <a:off x="628650" y="1825624"/>
            <a:ext cx="8388350" cy="4918075"/>
          </a:xfrm>
        </p:spPr>
        <p:txBody>
          <a:bodyPr>
            <a:normAutofit fontScale="92500"/>
          </a:bodyPr>
          <a:lstStyle/>
          <a:p>
            <a:pPr marL="0" indent="0">
              <a:buNone/>
            </a:pPr>
            <a:r>
              <a:rPr lang="en-US" altLang="ja-JP" dirty="0" smtClean="0"/>
              <a:t>Requirements and conditions:</a:t>
            </a:r>
          </a:p>
          <a:p>
            <a:r>
              <a:rPr lang="en-US" altLang="ja-JP" dirty="0" smtClean="0"/>
              <a:t>PFS </a:t>
            </a:r>
            <a:r>
              <a:rPr lang="en-US" altLang="ja-JP" dirty="0"/>
              <a:t>LAN has assigned IP address range of 133.40.164/23 from Subaru. </a:t>
            </a:r>
            <a:endParaRPr lang="en-US" altLang="ja-JP" dirty="0" smtClean="0"/>
          </a:p>
          <a:p>
            <a:r>
              <a:rPr lang="en-US" altLang="ja-JP" dirty="0" smtClean="0"/>
              <a:t>Some of PFS ICS software modules and their configurations depend on hostname assignment from DHCP</a:t>
            </a:r>
          </a:p>
          <a:p>
            <a:pPr lvl="1"/>
            <a:r>
              <a:rPr lang="en-US" altLang="ja-JP" dirty="0" smtClean="0"/>
              <a:t>IP address is to be fixed to functions like BCU1-BEE but not to each device (handled by MAC address), and software configuration are selected using assigned hostname.</a:t>
            </a:r>
          </a:p>
          <a:p>
            <a:r>
              <a:rPr lang="en-US" altLang="ja-JP" dirty="0" smtClean="0"/>
              <a:t>Some of PFS ICS hardware rely on BOOTP, and PFS wants to use DHCP option section for their configuration.</a:t>
            </a:r>
            <a:endParaRPr lang="en-US" altLang="ja-JP" dirty="0"/>
          </a:p>
          <a:p>
            <a:r>
              <a:rPr lang="en-US" altLang="ja-JP" dirty="0" smtClean="0"/>
              <a:t>Some of PFS ICS hosts will be by virtual machines, MAC address assignment scheme is required.</a:t>
            </a:r>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66988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L3</a:t>
            </a:r>
            <a:r>
              <a:rPr kumimoji="1" lang="ja-JP" altLang="en-US" dirty="0" smtClean="0"/>
              <a:t> </a:t>
            </a:r>
            <a:r>
              <a:rPr kumimoji="1" lang="en-US" altLang="ja-JP" dirty="0" smtClean="0"/>
              <a:t>design</a:t>
            </a:r>
            <a:r>
              <a:rPr kumimoji="1" lang="ja-JP" altLang="en-US" dirty="0" smtClean="0"/>
              <a:t> </a:t>
            </a:r>
            <a:r>
              <a:rPr kumimoji="1" lang="en-US" altLang="ja-JP" dirty="0" smtClean="0"/>
              <a:t>–</a:t>
            </a:r>
            <a:r>
              <a:rPr kumimoji="1" lang="ja-JP" altLang="en-US" dirty="0" smtClean="0"/>
              <a:t> </a:t>
            </a:r>
            <a:r>
              <a:rPr kumimoji="1" lang="en-US" altLang="ja-JP" dirty="0" smtClean="0"/>
              <a:t>Network</a:t>
            </a:r>
            <a:endParaRPr kumimoji="1" lang="ja-JP" altLang="en-US" dirty="0"/>
          </a:p>
        </p:txBody>
      </p:sp>
      <p:sp>
        <p:nvSpPr>
          <p:cNvPr id="3" name="コンテンツ プレースホルダー 2"/>
          <p:cNvSpPr>
            <a:spLocks noGrp="1"/>
          </p:cNvSpPr>
          <p:nvPr>
            <p:ph idx="1"/>
          </p:nvPr>
        </p:nvSpPr>
        <p:spPr>
          <a:xfrm>
            <a:off x="628650" y="1825624"/>
            <a:ext cx="8388350" cy="4918075"/>
          </a:xfrm>
        </p:spPr>
        <p:txBody>
          <a:bodyPr>
            <a:normAutofit fontScale="62500" lnSpcReduction="20000"/>
          </a:bodyPr>
          <a:lstStyle/>
          <a:p>
            <a:pPr marL="0" indent="0">
              <a:buNone/>
            </a:pPr>
            <a:r>
              <a:rPr lang="en-US" altLang="ja-JP" dirty="0" smtClean="0"/>
              <a:t>Design in PFS ICS:</a:t>
            </a:r>
            <a:endParaRPr lang="en-US" altLang="ja-JP" dirty="0"/>
          </a:p>
          <a:p>
            <a:r>
              <a:rPr lang="en-US" altLang="ja-JP" dirty="0" smtClean="0"/>
              <a:t>PFS ICS will host </a:t>
            </a:r>
            <a:r>
              <a:rPr lang="en-US" altLang="ja-JP" dirty="0" err="1" smtClean="0"/>
              <a:t>dnsmasq</a:t>
            </a:r>
            <a:r>
              <a:rPr lang="en-US" altLang="ja-JP" dirty="0" smtClean="0"/>
              <a:t> server (DHCP + DNS)</a:t>
            </a:r>
          </a:p>
          <a:p>
            <a:pPr lvl="1"/>
            <a:r>
              <a:rPr lang="en-US" altLang="ja-JP" dirty="0" smtClean="0"/>
              <a:t>Network configurations are hosted in this server</a:t>
            </a:r>
          </a:p>
          <a:p>
            <a:pPr lvl="1"/>
            <a:r>
              <a:rPr lang="en-US" altLang="ja-JP" dirty="0" smtClean="0"/>
              <a:t>Two set of configurations are registered in </a:t>
            </a:r>
            <a:r>
              <a:rPr lang="en-US" altLang="ja-JP" dirty="0" err="1" smtClean="0"/>
              <a:t>git</a:t>
            </a:r>
            <a:r>
              <a:rPr lang="en-US" altLang="ja-JP" dirty="0" smtClean="0"/>
              <a:t>: MAC address and hostname, hostname and IP address</a:t>
            </a:r>
          </a:p>
          <a:p>
            <a:pPr lvl="2"/>
            <a:r>
              <a:rPr lang="en-US" altLang="ja-JP" dirty="0" smtClean="0"/>
              <a:t>On hardware replacement (broken or maintenance), only a set of MAC address and hostname will be replaced</a:t>
            </a:r>
          </a:p>
          <a:p>
            <a:pPr lvl="2"/>
            <a:r>
              <a:rPr lang="en-US" altLang="ja-JP" dirty="0" smtClean="0"/>
              <a:t>Hardware configuration is tracked by </a:t>
            </a:r>
            <a:r>
              <a:rPr lang="en-US" altLang="ja-JP" dirty="0" err="1" smtClean="0"/>
              <a:t>git</a:t>
            </a:r>
            <a:r>
              <a:rPr lang="en-US" altLang="ja-JP" dirty="0" smtClean="0"/>
              <a:t> hash, but this hash is not planned to be included in FITS header</a:t>
            </a:r>
          </a:p>
          <a:p>
            <a:pPr lvl="3"/>
            <a:r>
              <a:rPr lang="en-US" altLang="ja-JP" dirty="0" smtClean="0"/>
              <a:t>PFS will consider possibility to have some, if required (by PFS data reduction or by Subaru)</a:t>
            </a:r>
          </a:p>
          <a:p>
            <a:pPr lvl="3"/>
            <a:r>
              <a:rPr lang="en-US" altLang="ja-JP" dirty="0" smtClean="0"/>
              <a:t>(</a:t>
            </a:r>
            <a:r>
              <a:rPr lang="en-US" altLang="ja-JP" dirty="0" err="1" smtClean="0"/>
              <a:t>ToDo</a:t>
            </a:r>
            <a:r>
              <a:rPr lang="en-US" altLang="ja-JP" dirty="0" smtClean="0"/>
              <a:t>) Network block assignment need to be defined for ease of management (e.g. address block of 133.40.164.0/28 is for network switches)</a:t>
            </a:r>
          </a:p>
          <a:p>
            <a:pPr lvl="1"/>
            <a:r>
              <a:rPr lang="en-US" altLang="ja-JP" dirty="0" smtClean="0"/>
              <a:t>DHCP assignment for non registered MAC addresses will be enabled for temporary tools like maintenance or AIT</a:t>
            </a:r>
            <a:endParaRPr lang="en-US" altLang="ja-JP" dirty="0"/>
          </a:p>
          <a:p>
            <a:r>
              <a:rPr lang="en-US" altLang="ja-JP" dirty="0" smtClean="0"/>
              <a:t>Critical boxes are by static configuration, e.g. network switch, VM host server</a:t>
            </a:r>
          </a:p>
          <a:p>
            <a:pPr lvl="1"/>
            <a:r>
              <a:rPr lang="en-US" altLang="ja-JP" dirty="0" smtClean="0"/>
              <a:t>“</a:t>
            </a:r>
            <a:r>
              <a:rPr lang="en-US" altLang="ja-JP" dirty="0" err="1" smtClean="0"/>
              <a:t>dnsmasq</a:t>
            </a:r>
            <a:r>
              <a:rPr lang="en-US" altLang="ja-JP" dirty="0" smtClean="0"/>
              <a:t>” server itself will be a VM client, its host shall be statically configured</a:t>
            </a:r>
          </a:p>
          <a:p>
            <a:pPr lvl="1"/>
            <a:r>
              <a:rPr lang="en-US" altLang="ja-JP" dirty="0" smtClean="0"/>
              <a:t>Even for static configured hosts, sets of configurations are registered into </a:t>
            </a:r>
            <a:r>
              <a:rPr lang="en-US" altLang="ja-JP" dirty="0" err="1" smtClean="0"/>
              <a:t>git</a:t>
            </a:r>
            <a:endParaRPr lang="en-US" altLang="ja-JP" dirty="0" smtClean="0"/>
          </a:p>
          <a:p>
            <a:r>
              <a:rPr lang="en-US" altLang="ja-JP" dirty="0" smtClean="0"/>
              <a:t>All ports except for up-/down- links are configured as access port</a:t>
            </a:r>
          </a:p>
          <a:p>
            <a:pPr lvl="1"/>
            <a:r>
              <a:rPr lang="en-US" altLang="ja-JP" dirty="0" smtClean="0"/>
              <a:t>PFS network is defined as one VLAN, but management network (or V-LAN) is also required</a:t>
            </a:r>
          </a:p>
          <a:p>
            <a:pPr lvl="1"/>
            <a:r>
              <a:rPr lang="en-US" altLang="ja-JP" dirty="0" smtClean="0"/>
              <a:t>Only up-/down- link ports to Subaru or between two PFS network switches are configured as trunk port</a:t>
            </a:r>
          </a:p>
          <a:p>
            <a:pPr lvl="2"/>
            <a:r>
              <a:rPr lang="en-US" altLang="ja-JP" dirty="0" smtClean="0"/>
              <a:t>If some host requires more than two networks (e.g. PFS-LAN and V-LAN), these shall have connections for each network</a:t>
            </a:r>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87116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Monitoring</a:t>
            </a:r>
            <a:r>
              <a:rPr kumimoji="1" lang="ja-JP" altLang="en-US" dirty="0" smtClean="0"/>
              <a:t> </a:t>
            </a:r>
            <a:r>
              <a:rPr kumimoji="1" lang="en-US" altLang="ja-JP" dirty="0" smtClean="0"/>
              <a:t>–</a:t>
            </a:r>
            <a:r>
              <a:rPr kumimoji="1" lang="ja-JP" altLang="en-US" dirty="0" smtClean="0"/>
              <a:t> </a:t>
            </a:r>
            <a:r>
              <a:rPr kumimoji="1" lang="en-US" altLang="ja-JP" dirty="0" smtClean="0"/>
              <a:t>Network</a:t>
            </a:r>
            <a:endParaRPr kumimoji="1" lang="ja-JP" altLang="en-US" dirty="0"/>
          </a:p>
        </p:txBody>
      </p:sp>
      <p:sp>
        <p:nvSpPr>
          <p:cNvPr id="3" name="コンテンツ プレースホルダー 2"/>
          <p:cNvSpPr>
            <a:spLocks noGrp="1"/>
          </p:cNvSpPr>
          <p:nvPr>
            <p:ph idx="1"/>
          </p:nvPr>
        </p:nvSpPr>
        <p:spPr>
          <a:xfrm>
            <a:off x="628650" y="1825624"/>
            <a:ext cx="8235950" cy="4816475"/>
          </a:xfrm>
        </p:spPr>
        <p:txBody>
          <a:bodyPr>
            <a:normAutofit fontScale="55000" lnSpcReduction="20000"/>
          </a:bodyPr>
          <a:lstStyle/>
          <a:p>
            <a:pPr marL="0" indent="0">
              <a:buNone/>
            </a:pPr>
            <a:r>
              <a:rPr kumimoji="1" lang="en-US" altLang="ja-JP" dirty="0" smtClean="0"/>
              <a:t>Requirements</a:t>
            </a:r>
          </a:p>
          <a:p>
            <a:r>
              <a:rPr kumimoji="1" lang="en-US" altLang="ja-JP" dirty="0" smtClean="0"/>
              <a:t>Capable to monitor network connection and flow status both on demand and history</a:t>
            </a:r>
          </a:p>
          <a:p>
            <a:r>
              <a:rPr lang="en-US" altLang="ja-JP" dirty="0" smtClean="0"/>
              <a:t>Capable to monitor switch health statistics</a:t>
            </a:r>
          </a:p>
          <a:p>
            <a:r>
              <a:rPr kumimoji="1" lang="en-US" altLang="ja-JP" dirty="0" smtClean="0"/>
              <a:t>No special line or authentication for monitoring, use Ethernet connection</a:t>
            </a:r>
          </a:p>
          <a:p>
            <a:pPr marL="0" indent="0">
              <a:buNone/>
            </a:pPr>
            <a:endParaRPr lang="en-US" altLang="ja-JP" dirty="0" smtClean="0"/>
          </a:p>
          <a:p>
            <a:pPr marL="0" indent="0">
              <a:buNone/>
            </a:pPr>
            <a:r>
              <a:rPr lang="en-US" altLang="ja-JP" dirty="0" smtClean="0"/>
              <a:t>Design and implementation</a:t>
            </a:r>
            <a:endParaRPr lang="en-US" altLang="ja-JP" dirty="0"/>
          </a:p>
          <a:p>
            <a:r>
              <a:rPr kumimoji="1" lang="en-US" altLang="ja-JP" dirty="0" smtClean="0"/>
              <a:t>Configure </a:t>
            </a:r>
            <a:r>
              <a:rPr lang="en-US" altLang="ja-JP" dirty="0"/>
              <a:t>SNMP public read as “</a:t>
            </a:r>
            <a:r>
              <a:rPr lang="en-US" altLang="ja-JP" dirty="0" err="1"/>
              <a:t>snmp</a:t>
            </a:r>
            <a:r>
              <a:rPr lang="en-US" altLang="ja-JP" dirty="0"/>
              <a:t>-server community public </a:t>
            </a:r>
            <a:r>
              <a:rPr lang="en-US" altLang="ja-JP" dirty="0" err="1" smtClean="0"/>
              <a:t>ro</a:t>
            </a:r>
            <a:r>
              <a:rPr lang="en-US" altLang="ja-JP" dirty="0" smtClean="0"/>
              <a:t>” from all VLANs</a:t>
            </a:r>
          </a:p>
          <a:p>
            <a:r>
              <a:rPr kumimoji="1" lang="en-US" altLang="ja-JP" dirty="0" smtClean="0"/>
              <a:t>Configure each port with name of peer</a:t>
            </a:r>
          </a:p>
          <a:p>
            <a:pPr lvl="1"/>
            <a:r>
              <a:rPr lang="en-US" altLang="ja-JP" dirty="0" smtClean="0"/>
              <a:t>Just for clarify, but name will appear on SNMP also, and status service does not need to have copied configuration</a:t>
            </a:r>
          </a:p>
          <a:p>
            <a:r>
              <a:rPr lang="en-US" altLang="ja-JP" dirty="0" smtClean="0"/>
              <a:t>Traffic monitoring is recommended to be more than per a few tens seconds</a:t>
            </a:r>
          </a:p>
          <a:p>
            <a:pPr lvl="1"/>
            <a:r>
              <a:rPr lang="en-US" altLang="ja-JP" dirty="0" smtClean="0"/>
              <a:t>High frequency monitoring, e.g. per several seconds, is useful to detect spike/peak of network load</a:t>
            </a:r>
          </a:p>
          <a:p>
            <a:pPr lvl="1"/>
            <a:r>
              <a:rPr lang="en-US" altLang="ja-JP" dirty="0" smtClean="0"/>
              <a:t>1Hz SNMP readout worked on real hardware (ref: link over fiber on telescope section), but such high rate is not required</a:t>
            </a:r>
          </a:p>
          <a:p>
            <a:pPr lvl="1"/>
            <a:r>
              <a:rPr lang="en-US" altLang="ja-JP" dirty="0" smtClean="0"/>
              <a:t>Considering data store (or say, data volume to archive), statistics from high frequency monitoring is an option</a:t>
            </a:r>
          </a:p>
          <a:p>
            <a:pPr lvl="2"/>
            <a:r>
              <a:rPr lang="en-US" altLang="ja-JP" dirty="0" smtClean="0"/>
              <a:t>This is an option especially for status posted over MHS</a:t>
            </a:r>
          </a:p>
          <a:p>
            <a:pPr lvl="1"/>
            <a:r>
              <a:rPr lang="en-US" altLang="ja-JP" dirty="0" smtClean="0"/>
              <a:t>Visualization is a key for historical data, way is not defined yet. Could be done by STS, of course.</a:t>
            </a:r>
          </a:p>
          <a:p>
            <a:r>
              <a:rPr lang="en-US" altLang="ja-JP" dirty="0" err="1" smtClean="0"/>
              <a:t>Weathermap</a:t>
            </a:r>
            <a:r>
              <a:rPr lang="en-US" altLang="ja-JP" dirty="0" smtClean="0"/>
              <a:t> could be a best option for display during operation, but not yet included in the plan</a:t>
            </a:r>
          </a:p>
          <a:p>
            <a:pPr lvl="1"/>
            <a:r>
              <a:rPr lang="en-US" altLang="ja-JP" dirty="0" smtClean="0"/>
              <a:t>Display in Gen2 might not be a good idea on data supply point of view.</a:t>
            </a:r>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87951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Monitoring</a:t>
            </a:r>
            <a:r>
              <a:rPr lang="ja-JP" altLang="en-US" dirty="0"/>
              <a:t> </a:t>
            </a:r>
            <a:r>
              <a:rPr lang="en-US" altLang="ja-JP" dirty="0"/>
              <a:t>–</a:t>
            </a:r>
            <a:r>
              <a:rPr lang="ja-JP" altLang="en-US" dirty="0"/>
              <a:t> </a:t>
            </a:r>
            <a:r>
              <a:rPr lang="en-US" altLang="ja-JP" dirty="0"/>
              <a:t>Network</a:t>
            </a:r>
            <a:endParaRPr kumimoji="1" lang="ja-JP" altLang="en-US" dirty="0"/>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625" y="1309278"/>
            <a:ext cx="6702750" cy="4320000"/>
          </a:xfrm>
          <a:prstGeom prst="rect">
            <a:avLst/>
          </a:prstGeom>
        </p:spPr>
      </p:pic>
      <p:sp>
        <p:nvSpPr>
          <p:cNvPr id="4" name="テキスト ボックス 3"/>
          <p:cNvSpPr txBox="1"/>
          <p:nvPr/>
        </p:nvSpPr>
        <p:spPr>
          <a:xfrm>
            <a:off x="139700" y="5629278"/>
            <a:ext cx="8890000" cy="1200329"/>
          </a:xfrm>
          <a:prstGeom prst="rect">
            <a:avLst/>
          </a:prstGeom>
          <a:noFill/>
        </p:spPr>
        <p:txBody>
          <a:bodyPr wrap="square" rtlCol="0">
            <a:spAutoFit/>
          </a:bodyPr>
          <a:lstStyle/>
          <a:p>
            <a:r>
              <a:rPr kumimoji="1" lang="en-US" altLang="ja-JP" dirty="0" smtClean="0"/>
              <a:t>Sample of network switch monitoring drawn by </a:t>
            </a:r>
            <a:r>
              <a:rPr kumimoji="1" lang="en-US" altLang="ja-JP" dirty="0" err="1" smtClean="0"/>
              <a:t>munin</a:t>
            </a:r>
            <a:r>
              <a:rPr kumimoji="1" lang="en-US" altLang="ja-JP" dirty="0" smtClean="0"/>
              <a:t>. </a:t>
            </a:r>
          </a:p>
          <a:p>
            <a:r>
              <a:rPr kumimoji="1" lang="en-US" altLang="ja-JP" dirty="0" smtClean="0"/>
              <a:t>All panels are based on data acquired via SNMP. Traffic is by general IF-MIB plugin, others are by custom plugins. Statistics other than traffic are not changed frequently (CPU usage has some spike,,,) and frequent monitoring is not important.</a:t>
            </a:r>
          </a:p>
        </p:txBody>
      </p:sp>
      <p:sp>
        <p:nvSpPr>
          <p:cNvPr id="5"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96638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Link</a:t>
            </a:r>
            <a:r>
              <a:rPr lang="ja-JP" altLang="en-US" dirty="0"/>
              <a:t> </a:t>
            </a:r>
            <a:r>
              <a:rPr lang="en-US" altLang="ja-JP" dirty="0"/>
              <a:t>over</a:t>
            </a:r>
            <a:r>
              <a:rPr lang="ja-JP" altLang="en-US" dirty="0"/>
              <a:t> </a:t>
            </a:r>
            <a:r>
              <a:rPr lang="en-US" altLang="ja-JP" dirty="0"/>
              <a:t>fiber</a:t>
            </a:r>
            <a:r>
              <a:rPr lang="ja-JP" altLang="en-US" dirty="0"/>
              <a:t> </a:t>
            </a:r>
            <a:r>
              <a:rPr lang="en-US" altLang="ja-JP" dirty="0"/>
              <a:t>on</a:t>
            </a:r>
            <a:r>
              <a:rPr lang="ja-JP" altLang="en-US" dirty="0"/>
              <a:t> </a:t>
            </a:r>
            <a:r>
              <a:rPr lang="en-US" altLang="ja-JP" dirty="0" smtClean="0"/>
              <a:t>telescope</a:t>
            </a:r>
            <a:endParaRPr kumimoji="1" lang="ja-JP" altLang="en-US" dirty="0"/>
          </a:p>
        </p:txBody>
      </p:sp>
      <p:sp>
        <p:nvSpPr>
          <p:cNvPr id="5" name="コンテンツ プレースホルダー 2"/>
          <p:cNvSpPr>
            <a:spLocks noGrp="1"/>
          </p:cNvSpPr>
          <p:nvPr>
            <p:ph idx="1"/>
          </p:nvPr>
        </p:nvSpPr>
        <p:spPr>
          <a:xfrm>
            <a:off x="457200" y="1600200"/>
            <a:ext cx="8507288" cy="5141168"/>
          </a:xfrm>
        </p:spPr>
        <p:txBody>
          <a:bodyPr>
            <a:normAutofit fontScale="70000" lnSpcReduction="20000"/>
          </a:bodyPr>
          <a:lstStyle/>
          <a:p>
            <a:pPr marL="0" indent="0">
              <a:buNone/>
            </a:pPr>
            <a:r>
              <a:rPr lang="en-US" dirty="0" smtClean="0"/>
              <a:t>PFS will use two types of signal for communication over fiber on the telescope between CB2F and places in the dome. One is Ethernet connection by 1000BASE-LX (1Gbps) over SM or MM fiber, and another is an optical </a:t>
            </a:r>
            <a:r>
              <a:rPr lang="en-US" dirty="0" err="1" smtClean="0"/>
              <a:t>PCIe</a:t>
            </a:r>
            <a:r>
              <a:rPr lang="en-US" dirty="0" smtClean="0"/>
              <a:t> bus extender with a USB host controller over SM fiber (4.25 or 8.5GBaud?). 1000BASE-LX is planned to be used to all three places, but an optical </a:t>
            </a:r>
            <a:r>
              <a:rPr lang="en-US" dirty="0" err="1" smtClean="0"/>
              <a:t>PCIe</a:t>
            </a:r>
            <a:r>
              <a:rPr lang="en-US" dirty="0" smtClean="0"/>
              <a:t> bus extender is only used between POpt2 (PFI in PFS) and CB2F for connection of USB devices to host computer at CB2F.</a:t>
            </a:r>
          </a:p>
          <a:p>
            <a:pPr marL="0" indent="0">
              <a:buNone/>
            </a:pPr>
            <a:r>
              <a:rPr lang="en-US" dirty="0" smtClean="0"/>
              <a:t>This section is to present a detail of technical requirements and limitations for each connections, trades and </a:t>
            </a:r>
            <a:r>
              <a:rPr lang="en-US" dirty="0"/>
              <a:t>selection </a:t>
            </a:r>
            <a:r>
              <a:rPr lang="en-US" dirty="0" err="1"/>
              <a:t>criterias</a:t>
            </a:r>
            <a:r>
              <a:rPr lang="en-US" dirty="0"/>
              <a:t>, </a:t>
            </a:r>
            <a:r>
              <a:rPr lang="en-US" dirty="0" smtClean="0"/>
              <a:t>and performance verification.</a:t>
            </a:r>
          </a:p>
          <a:p>
            <a:pPr marL="0" indent="0">
              <a:buNone/>
            </a:pPr>
            <a:endParaRPr lang="en-US" dirty="0" smtClean="0"/>
          </a:p>
          <a:p>
            <a:pPr marL="0" indent="0">
              <a:buNone/>
            </a:pPr>
            <a:r>
              <a:rPr lang="en-US" altLang="ja-JP" dirty="0"/>
              <a:t>This</a:t>
            </a:r>
            <a:r>
              <a:rPr lang="ja-JP" altLang="en-US" dirty="0"/>
              <a:t> </a:t>
            </a:r>
            <a:r>
              <a:rPr lang="en-US" altLang="ja-JP" dirty="0"/>
              <a:t>section</a:t>
            </a:r>
            <a:r>
              <a:rPr lang="ja-JP" altLang="en-US" dirty="0"/>
              <a:t> </a:t>
            </a:r>
            <a:r>
              <a:rPr lang="en-US" altLang="ja-JP" dirty="0"/>
              <a:t>is</a:t>
            </a:r>
            <a:r>
              <a:rPr lang="ja-JP" altLang="en-US" dirty="0"/>
              <a:t> </a:t>
            </a:r>
            <a:r>
              <a:rPr lang="en-US" altLang="ja-JP" dirty="0"/>
              <a:t>organized</a:t>
            </a:r>
            <a:r>
              <a:rPr lang="ja-JP" altLang="en-US" dirty="0"/>
              <a:t> </a:t>
            </a:r>
            <a:r>
              <a:rPr lang="en-US" altLang="ja-JP" dirty="0"/>
              <a:t>as</a:t>
            </a:r>
            <a:r>
              <a:rPr lang="ja-JP" altLang="en-US" dirty="0"/>
              <a:t> </a:t>
            </a:r>
            <a:r>
              <a:rPr lang="en-US" altLang="ja-JP" dirty="0"/>
              <a:t>follows:</a:t>
            </a:r>
          </a:p>
          <a:p>
            <a:r>
              <a:rPr lang="en-US" dirty="0" smtClean="0"/>
              <a:t>Technical requirements and limitations</a:t>
            </a:r>
          </a:p>
          <a:p>
            <a:r>
              <a:rPr lang="en-US" dirty="0" smtClean="0"/>
              <a:t>Trades and selection</a:t>
            </a:r>
          </a:p>
          <a:p>
            <a:pPr lvl="1"/>
            <a:r>
              <a:rPr lang="en-US" dirty="0" smtClean="0"/>
              <a:t>Selection of an optical </a:t>
            </a:r>
            <a:r>
              <a:rPr lang="en-US" dirty="0" err="1" smtClean="0"/>
              <a:t>PCIe</a:t>
            </a:r>
            <a:r>
              <a:rPr lang="en-US" dirty="0" smtClean="0"/>
              <a:t> bus extender was performed as a part of PFI, taking limitations on PFI side into account</a:t>
            </a:r>
          </a:p>
          <a:p>
            <a:r>
              <a:rPr lang="en-US" dirty="0" smtClean="0"/>
              <a:t>Performance verification using real fibers</a:t>
            </a:r>
          </a:p>
          <a:p>
            <a:pPr lvl="1"/>
            <a:r>
              <a:rPr lang="en-US" dirty="0" smtClean="0"/>
              <a:t>Test procedure and verification results for 1000BASE-LX on TUE-Opt fibers</a:t>
            </a:r>
          </a:p>
          <a:p>
            <a:pPr lvl="1"/>
            <a:r>
              <a:rPr lang="en-US" dirty="0" smtClean="0"/>
              <a:t>Test procedure and verification results for </a:t>
            </a:r>
            <a:r>
              <a:rPr lang="en-US" dirty="0" err="1" smtClean="0"/>
              <a:t>PCIe</a:t>
            </a:r>
            <a:r>
              <a:rPr lang="en-US" dirty="0" smtClean="0"/>
              <a:t> bus extender on TUE-Opt fibers</a:t>
            </a:r>
          </a:p>
        </p:txBody>
      </p:sp>
      <p:sp>
        <p:nvSpPr>
          <p:cNvPr id="6"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81610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600" dirty="0" smtClean="0"/>
              <a:t>Requirements – Link</a:t>
            </a:r>
            <a:r>
              <a:rPr lang="ja-JP" altLang="en-US" sz="3600" dirty="0" smtClean="0"/>
              <a:t> </a:t>
            </a:r>
            <a:r>
              <a:rPr lang="en-US" altLang="ja-JP" sz="3600" dirty="0"/>
              <a:t>over</a:t>
            </a:r>
            <a:r>
              <a:rPr lang="ja-JP" altLang="en-US" sz="3600" dirty="0"/>
              <a:t> </a:t>
            </a:r>
            <a:r>
              <a:rPr lang="en-US" altLang="ja-JP" sz="3600" dirty="0"/>
              <a:t>fiber</a:t>
            </a:r>
            <a:r>
              <a:rPr lang="ja-JP" altLang="en-US" sz="3600" dirty="0"/>
              <a:t> </a:t>
            </a:r>
            <a:r>
              <a:rPr lang="en-US" altLang="ja-JP" sz="3600" dirty="0"/>
              <a:t>on</a:t>
            </a:r>
            <a:r>
              <a:rPr lang="ja-JP" altLang="en-US" sz="3600" dirty="0"/>
              <a:t> </a:t>
            </a:r>
            <a:r>
              <a:rPr lang="en-US" altLang="ja-JP" sz="3600" dirty="0" smtClean="0"/>
              <a:t>telescope</a:t>
            </a:r>
            <a:endParaRPr kumimoji="1" lang="ja-JP" altLang="en-US" sz="3600" dirty="0"/>
          </a:p>
        </p:txBody>
      </p:sp>
      <p:sp>
        <p:nvSpPr>
          <p:cNvPr id="5" name="コンテンツ プレースホルダー 2"/>
          <p:cNvSpPr>
            <a:spLocks noGrp="1"/>
          </p:cNvSpPr>
          <p:nvPr>
            <p:ph idx="1"/>
          </p:nvPr>
        </p:nvSpPr>
        <p:spPr>
          <a:xfrm>
            <a:off x="457200" y="1841500"/>
            <a:ext cx="8507288" cy="4899868"/>
          </a:xfrm>
        </p:spPr>
        <p:txBody>
          <a:bodyPr>
            <a:normAutofit fontScale="62500" lnSpcReduction="20000"/>
          </a:bodyPr>
          <a:lstStyle/>
          <a:p>
            <a:pPr>
              <a:buFont typeface="Arial" charset="0"/>
              <a:buChar char="•"/>
            </a:pPr>
            <a:r>
              <a:rPr lang="en-US" dirty="0" smtClean="0"/>
              <a:t>Ethernet connection</a:t>
            </a:r>
          </a:p>
          <a:p>
            <a:pPr lvl="1">
              <a:buFont typeface="Arial" charset="0"/>
              <a:buChar char="•"/>
            </a:pPr>
            <a:r>
              <a:rPr lang="en-US" dirty="0" smtClean="0"/>
              <a:t>Better to be the same component for both SM and MM fiber</a:t>
            </a:r>
          </a:p>
          <a:p>
            <a:pPr lvl="1">
              <a:buFont typeface="Arial" charset="0"/>
              <a:buChar char="•"/>
            </a:pPr>
            <a:r>
              <a:rPr lang="en-US" dirty="0" smtClean="0"/>
              <a:t>Fiber lengths are not short, and fibers itself </a:t>
            </a:r>
            <a:r>
              <a:rPr lang="en-US" dirty="0" smtClean="0"/>
              <a:t>are somehow old</a:t>
            </a:r>
            <a:endParaRPr lang="en-US" dirty="0" smtClean="0"/>
          </a:p>
          <a:p>
            <a:pPr lvl="2">
              <a:buFont typeface="Arial" charset="0"/>
              <a:buChar char="•"/>
            </a:pPr>
            <a:r>
              <a:rPr lang="en-US" dirty="0" smtClean="0"/>
              <a:t>MM fiber will be used only for PFI connections</a:t>
            </a:r>
          </a:p>
          <a:p>
            <a:pPr lvl="3">
              <a:buFont typeface="Arial" charset="0"/>
              <a:buChar char="•"/>
            </a:pPr>
            <a:r>
              <a:rPr lang="en-US" dirty="0" smtClean="0"/>
              <a:t>High data flow rate is not required for this connection, ~100Mbps could be fine</a:t>
            </a:r>
          </a:p>
          <a:p>
            <a:pPr lvl="3">
              <a:buFont typeface="Arial" charset="0"/>
              <a:buChar char="•"/>
            </a:pPr>
            <a:r>
              <a:rPr lang="en-US" dirty="0" smtClean="0"/>
              <a:t>The highest bandwidth will be by COBRA FPGA communication, but low (or no) error rate is a key for COBRA FPGA operation</a:t>
            </a:r>
            <a:endParaRPr lang="en-US" dirty="0" smtClean="0"/>
          </a:p>
          <a:p>
            <a:pPr lvl="2">
              <a:buFont typeface="Arial" charset="0"/>
              <a:buChar char="•"/>
            </a:pPr>
            <a:r>
              <a:rPr lang="en-US" dirty="0" smtClean="0"/>
              <a:t>Test and verify whether MCP is required or not for MM fiber connections</a:t>
            </a:r>
          </a:p>
          <a:p>
            <a:pPr lvl="1">
              <a:buFont typeface="Arial" charset="0"/>
              <a:buChar char="•"/>
            </a:pPr>
            <a:r>
              <a:rPr lang="en-US" dirty="0" smtClean="0"/>
              <a:t>Connection of CB2F – </a:t>
            </a:r>
            <a:r>
              <a:rPr lang="en-US" dirty="0" err="1" smtClean="0"/>
              <a:t>SpS</a:t>
            </a:r>
            <a:r>
              <a:rPr lang="en-US" dirty="0" smtClean="0"/>
              <a:t> will host continuous high data rate, but SM fibers are assignable for this line</a:t>
            </a:r>
            <a:endParaRPr lang="en-US" dirty="0" smtClean="0"/>
          </a:p>
          <a:p>
            <a:pPr>
              <a:buFont typeface="Arial" charset="0"/>
              <a:buChar char="•"/>
            </a:pPr>
            <a:r>
              <a:rPr lang="en-US" dirty="0" smtClean="0"/>
              <a:t>Optical </a:t>
            </a:r>
            <a:r>
              <a:rPr lang="en-US" dirty="0" err="1" smtClean="0"/>
              <a:t>PCIe</a:t>
            </a:r>
            <a:r>
              <a:rPr lang="en-US" dirty="0" smtClean="0"/>
              <a:t> bus extender</a:t>
            </a:r>
          </a:p>
          <a:p>
            <a:pPr lvl="1">
              <a:buFont typeface="Arial" charset="0"/>
              <a:buChar char="•"/>
            </a:pPr>
            <a:r>
              <a:rPr lang="en-US" dirty="0" smtClean="0"/>
              <a:t>Space is quite limited at PFI side, selection is mainly limited by PFI design</a:t>
            </a:r>
          </a:p>
          <a:p>
            <a:pPr lvl="1">
              <a:buFont typeface="Arial" charset="0"/>
              <a:buChar char="•"/>
            </a:pPr>
            <a:r>
              <a:rPr lang="en-US" dirty="0" smtClean="0"/>
              <a:t>Need to be lined up between CB2F and PFI via real fiber</a:t>
            </a:r>
          </a:p>
          <a:p>
            <a:pPr lvl="2">
              <a:buFont typeface="Arial" charset="0"/>
              <a:buChar char="•"/>
            </a:pPr>
            <a:r>
              <a:rPr lang="en-US" dirty="0" smtClean="0"/>
              <a:t>Fiber assignment is possible for all SM, 50MM, 62.5MM</a:t>
            </a:r>
          </a:p>
          <a:p>
            <a:pPr lvl="1">
              <a:buFont typeface="Arial" charset="0"/>
              <a:buChar char="•"/>
            </a:pPr>
            <a:r>
              <a:rPr lang="en-US" dirty="0" smtClean="0"/>
              <a:t>Bus speed minimum requirement could be USB 2.0, but better to have more (e.g. USB 3.0) for slack</a:t>
            </a:r>
          </a:p>
          <a:p>
            <a:pPr lvl="2">
              <a:buFont typeface="Arial" charset="0"/>
              <a:buChar char="•"/>
            </a:pPr>
            <a:r>
              <a:rPr lang="en-US" dirty="0" smtClean="0"/>
              <a:t>Devices connected at PFI are six AG cameras, fiber back illumination system, monitoring camera and microphone, etc.</a:t>
            </a:r>
          </a:p>
          <a:p>
            <a:pPr lvl="2">
              <a:buFont typeface="Arial" charset="0"/>
              <a:buChar char="•"/>
            </a:pPr>
            <a:r>
              <a:rPr lang="en-US" dirty="0" smtClean="0"/>
              <a:t>Interface of PFS AG </a:t>
            </a:r>
            <a:r>
              <a:rPr lang="en-US" dirty="0"/>
              <a:t>camera (FLI </a:t>
            </a:r>
            <a:r>
              <a:rPr lang="en-US" dirty="0" smtClean="0"/>
              <a:t>ML4720 MB) is USB 2.0, we will have six of them.</a:t>
            </a:r>
          </a:p>
          <a:p>
            <a:pPr lvl="3">
              <a:buFont typeface="Arial" charset="0"/>
              <a:buChar char="•"/>
            </a:pPr>
            <a:r>
              <a:rPr lang="en-US" altLang="ja-JP" dirty="0"/>
              <a:t>Data rate from devices will not be large as ~1Gbps</a:t>
            </a:r>
          </a:p>
          <a:p>
            <a:pPr lvl="3">
              <a:buFont typeface="Arial" charset="0"/>
              <a:buChar char="•"/>
            </a:pPr>
            <a:r>
              <a:rPr lang="en-US" altLang="ja-JP" dirty="0"/>
              <a:t>AG camera has ~3MB for full image, ~100Mbit for all but will not read as </a:t>
            </a:r>
            <a:r>
              <a:rPr lang="en-US" altLang="ja-JP" dirty="0" smtClean="0"/>
              <a:t>10Hz</a:t>
            </a:r>
            <a:endParaRPr lang="en-US" dirty="0" smtClean="0"/>
          </a:p>
          <a:p>
            <a:pPr lvl="2">
              <a:buFont typeface="Arial" charset="0"/>
              <a:buChar char="•"/>
            </a:pPr>
            <a:r>
              <a:rPr lang="en-US" dirty="0" smtClean="0"/>
              <a:t>PFS decided to divide these connections into two bus extenders, and to use bu</a:t>
            </a:r>
            <a:r>
              <a:rPr lang="en-US" dirty="0" smtClean="0"/>
              <a:t>s extender with USB 3.0</a:t>
            </a:r>
            <a:endParaRPr lang="en-US" dirty="0" smtClean="0"/>
          </a:p>
          <a:p>
            <a:pPr lvl="1">
              <a:buFont typeface="Arial" charset="0"/>
              <a:buChar char="•"/>
            </a:pPr>
            <a:r>
              <a:rPr lang="en-US" dirty="0" smtClean="0"/>
              <a:t>PFS PFI may not have enough space to have MCP along its cabling route</a:t>
            </a:r>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67988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800" dirty="0" smtClean="0"/>
              <a:t>Technical backgrounds </a:t>
            </a:r>
            <a:r>
              <a:rPr lang="en-US" altLang="ja-JP" sz="2800" dirty="0"/>
              <a:t>– Link</a:t>
            </a:r>
            <a:r>
              <a:rPr lang="ja-JP" altLang="en-US" sz="2800" dirty="0"/>
              <a:t> </a:t>
            </a:r>
            <a:r>
              <a:rPr lang="en-US" altLang="ja-JP" sz="2800" dirty="0"/>
              <a:t>over</a:t>
            </a:r>
            <a:r>
              <a:rPr lang="ja-JP" altLang="en-US" sz="2800" dirty="0"/>
              <a:t> </a:t>
            </a:r>
            <a:r>
              <a:rPr lang="en-US" altLang="ja-JP" sz="2800" dirty="0"/>
              <a:t>fiber</a:t>
            </a:r>
            <a:r>
              <a:rPr lang="ja-JP" altLang="en-US" sz="2800" dirty="0"/>
              <a:t> </a:t>
            </a:r>
            <a:r>
              <a:rPr lang="en-US" altLang="ja-JP" sz="2800" dirty="0"/>
              <a:t>on</a:t>
            </a:r>
            <a:r>
              <a:rPr lang="ja-JP" altLang="en-US" sz="2800" dirty="0"/>
              <a:t> </a:t>
            </a:r>
            <a:r>
              <a:rPr lang="en-US" altLang="ja-JP" sz="2800" dirty="0"/>
              <a:t>telescope</a:t>
            </a:r>
            <a:endParaRPr lang="en-US" sz="2800" dirty="0"/>
          </a:p>
        </p:txBody>
      </p:sp>
      <p:sp>
        <p:nvSpPr>
          <p:cNvPr id="3" name="コンテンツ プレースホルダー 2"/>
          <p:cNvSpPr>
            <a:spLocks noGrp="1"/>
          </p:cNvSpPr>
          <p:nvPr>
            <p:ph idx="1"/>
          </p:nvPr>
        </p:nvSpPr>
        <p:spPr>
          <a:xfrm>
            <a:off x="457200" y="1600200"/>
            <a:ext cx="8579296" cy="5069160"/>
          </a:xfrm>
        </p:spPr>
        <p:txBody>
          <a:bodyPr>
            <a:normAutofit fontScale="77500" lnSpcReduction="20000"/>
          </a:bodyPr>
          <a:lstStyle/>
          <a:p>
            <a:pPr marL="0" indent="0">
              <a:buNone/>
            </a:pPr>
            <a:r>
              <a:rPr lang="en-US" dirty="0" smtClean="0"/>
              <a:t>Fiber cables on Subaru telescope have not replaced from its built (TBC). Run-length from CB2F patch panels are:  (ref: </a:t>
            </a:r>
            <a:r>
              <a:rPr lang="en-US" dirty="0" smtClean="0"/>
              <a:t>OTDR measurement etc.)</a:t>
            </a:r>
            <a:endParaRPr lang="en-US" dirty="0" smtClean="0"/>
          </a:p>
          <a:p>
            <a:pPr>
              <a:buFont typeface="Arial" charset="0"/>
              <a:buChar char="•"/>
            </a:pPr>
            <a:r>
              <a:rPr lang="en-US" dirty="0" smtClean="0"/>
              <a:t>CB2F – </a:t>
            </a:r>
            <a:r>
              <a:rPr lang="en-US" dirty="0" smtClean="0"/>
              <a:t>TUE-Opt IDF (PF </a:t>
            </a:r>
            <a:r>
              <a:rPr lang="en-US" dirty="0" smtClean="0"/>
              <a:t>Stand-by; so-called Route E): ~300m</a:t>
            </a:r>
            <a:endParaRPr lang="en-US" dirty="0" smtClean="0"/>
          </a:p>
          <a:p>
            <a:pPr>
              <a:buFont typeface="Arial" charset="0"/>
              <a:buChar char="•"/>
            </a:pPr>
            <a:r>
              <a:rPr lang="en-US" dirty="0" smtClean="0"/>
              <a:t>CB2F – Ns-Opt IDF (route to TUE-IR/</a:t>
            </a:r>
            <a:r>
              <a:rPr lang="en-US" dirty="0" err="1" smtClean="0"/>
              <a:t>SpS</a:t>
            </a:r>
            <a:r>
              <a:rPr lang="en-US" dirty="0" smtClean="0"/>
              <a:t>; so-called </a:t>
            </a:r>
            <a:r>
              <a:rPr lang="en-US" altLang="ja-JP" dirty="0"/>
              <a:t>Route </a:t>
            </a:r>
            <a:r>
              <a:rPr lang="en-US" altLang="ja-JP" dirty="0" smtClean="0"/>
              <a:t>F/G)</a:t>
            </a:r>
            <a:r>
              <a:rPr lang="en-US" dirty="0" smtClean="0"/>
              <a:t> </a:t>
            </a:r>
            <a:r>
              <a:rPr lang="en-US" dirty="0" smtClean="0"/>
              <a:t>: </a:t>
            </a:r>
            <a:r>
              <a:rPr lang="en-US" dirty="0" smtClean="0"/>
              <a:t>~220m</a:t>
            </a:r>
            <a:endParaRPr lang="en-US" dirty="0" smtClean="0"/>
          </a:p>
          <a:p>
            <a:pPr lvl="1">
              <a:buFont typeface="Arial" charset="0"/>
              <a:buChar char="•"/>
            </a:pPr>
            <a:r>
              <a:rPr lang="en-US" dirty="0" smtClean="0"/>
              <a:t>We will have additional b/w Ns-Opt IDF to TUE-Opt, but new fiber cable</a:t>
            </a:r>
          </a:p>
          <a:p>
            <a:pPr>
              <a:buFont typeface="Arial" charset="0"/>
              <a:buChar char="•"/>
            </a:pPr>
            <a:r>
              <a:rPr lang="en-US" dirty="0" smtClean="0"/>
              <a:t>CB2F – PF panel (so-called </a:t>
            </a:r>
            <a:r>
              <a:rPr lang="en-US" altLang="ja-JP" dirty="0"/>
              <a:t>Route </a:t>
            </a:r>
            <a:r>
              <a:rPr lang="en-US" altLang="ja-JP" dirty="0" smtClean="0"/>
              <a:t>M</a:t>
            </a:r>
            <a:r>
              <a:rPr lang="en-US" dirty="0" smtClean="0"/>
              <a:t>): ~250m</a:t>
            </a:r>
            <a:endParaRPr lang="en-US" dirty="0" smtClean="0"/>
          </a:p>
          <a:p>
            <a:pPr marL="0" indent="0">
              <a:buNone/>
            </a:pPr>
            <a:r>
              <a:rPr lang="en-US" dirty="0" smtClean="0"/>
              <a:t>Also we will need to attach fibers to switches on both sides, around 10m but with “new” fibers. PFS might not use Route E, and length of additional fiber to TUE-Opt on Route F/G will be shorter than 80m, we might be fine with assuming 225m + 50 (40+10)m fiber length between two SFPs.</a:t>
            </a:r>
          </a:p>
          <a:p>
            <a:pPr marL="0" indent="0">
              <a:buNone/>
            </a:pPr>
            <a:endParaRPr lang="en-US" dirty="0"/>
          </a:p>
          <a:p>
            <a:pPr marL="0" indent="0">
              <a:buNone/>
            </a:pPr>
            <a:r>
              <a:rPr lang="en-US" dirty="0" smtClean="0"/>
              <a:t>Specific part # is unknown for fibers, </a:t>
            </a:r>
            <a:r>
              <a:rPr lang="en-US" dirty="0"/>
              <a:t>but measured </a:t>
            </a:r>
            <a:r>
              <a:rPr lang="en-US" dirty="0" smtClean="0"/>
              <a:t>attenuation values are around 4dB (~3.8dB for GI62.5, ~4.3dB for GI50).</a:t>
            </a:r>
          </a:p>
          <a:p>
            <a:pPr marL="0" indent="0">
              <a:buNone/>
            </a:pPr>
            <a:r>
              <a:rPr lang="en-US" dirty="0" err="1" smtClean="0"/>
              <a:t>Messia</a:t>
            </a:r>
            <a:r>
              <a:rPr lang="en-US" dirty="0" smtClean="0"/>
              <a:t> III/IV system used </a:t>
            </a:r>
            <a:r>
              <a:rPr lang="en-US" dirty="0" err="1" smtClean="0"/>
              <a:t>SBus</a:t>
            </a:r>
            <a:r>
              <a:rPr lang="en-US" dirty="0" smtClean="0"/>
              <a:t> SIF card, and its specification seems like 1000-SX, but used around 300Mbps data flow max.</a:t>
            </a:r>
            <a:endParaRPr lang="en-US"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401709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800" dirty="0" smtClean="0"/>
              <a:t>Technical backgrounds </a:t>
            </a:r>
            <a:r>
              <a:rPr lang="en-US" altLang="ja-JP" sz="2800" dirty="0"/>
              <a:t>– Link</a:t>
            </a:r>
            <a:r>
              <a:rPr lang="ja-JP" altLang="en-US" sz="2800" dirty="0"/>
              <a:t> </a:t>
            </a:r>
            <a:r>
              <a:rPr lang="en-US" altLang="ja-JP" sz="2800" dirty="0"/>
              <a:t>over</a:t>
            </a:r>
            <a:r>
              <a:rPr lang="ja-JP" altLang="en-US" sz="2800" dirty="0"/>
              <a:t> </a:t>
            </a:r>
            <a:r>
              <a:rPr lang="en-US" altLang="ja-JP" sz="2800" dirty="0"/>
              <a:t>fiber</a:t>
            </a:r>
            <a:r>
              <a:rPr lang="ja-JP" altLang="en-US" sz="2800" dirty="0"/>
              <a:t> </a:t>
            </a:r>
            <a:r>
              <a:rPr lang="en-US" altLang="ja-JP" sz="2800" dirty="0"/>
              <a:t>on</a:t>
            </a:r>
            <a:r>
              <a:rPr lang="ja-JP" altLang="en-US" sz="2800" dirty="0"/>
              <a:t> </a:t>
            </a:r>
            <a:r>
              <a:rPr lang="en-US" altLang="ja-JP" sz="2800" dirty="0"/>
              <a:t>telescope</a:t>
            </a:r>
            <a:endParaRPr lang="en-US" sz="2800" dirty="0"/>
          </a:p>
        </p:txBody>
      </p:sp>
      <p:sp>
        <p:nvSpPr>
          <p:cNvPr id="3" name="コンテンツ プレースホルダー 2"/>
          <p:cNvSpPr>
            <a:spLocks noGrp="1"/>
          </p:cNvSpPr>
          <p:nvPr>
            <p:ph idx="1"/>
          </p:nvPr>
        </p:nvSpPr>
        <p:spPr>
          <a:xfrm>
            <a:off x="457200" y="1600200"/>
            <a:ext cx="8507288" cy="2188839"/>
          </a:xfrm>
        </p:spPr>
        <p:txBody>
          <a:bodyPr>
            <a:normAutofit fontScale="70000" lnSpcReduction="20000"/>
          </a:bodyPr>
          <a:lstStyle/>
          <a:p>
            <a:pPr marL="0" indent="0">
              <a:buNone/>
            </a:pPr>
            <a:r>
              <a:rPr lang="en-US" dirty="0" smtClean="0"/>
              <a:t>Multimode (MM) fibers are categorized into several categories by minimum modal bandwidth defined at 850nm and 1300nm. Also per each category maximum link(-able) length for each application are defined, summarized as table below. FDDI and OM1 is for 62.5um, OM2-4 is for 50um MM fiber. Modal bandwidth is defined as -3db bandwidth on frequency spectrum of output light for impulse after passing specified length fiber. </a:t>
            </a:r>
          </a:p>
          <a:p>
            <a:pPr marL="0" indent="0">
              <a:buNone/>
            </a:pPr>
            <a:r>
              <a:rPr lang="en-US" dirty="0" smtClean="0"/>
              <a:t>As shown in table below, fiber with wider modal bandwidth can link longer length between transmitters. (Note; some max link length is limited per specification of communication protocol.)</a:t>
            </a:r>
            <a:endParaRPr lang="en-US" dirty="0"/>
          </a:p>
        </p:txBody>
      </p:sp>
      <p:graphicFrame>
        <p:nvGraphicFramePr>
          <p:cNvPr id="4" name="表 3"/>
          <p:cNvGraphicFramePr>
            <a:graphicFrameLocks noGrp="1"/>
          </p:cNvGraphicFramePr>
          <p:nvPr>
            <p:extLst>
              <p:ext uri="{D42A27DB-BD31-4B8C-83A1-F6EECF244321}">
                <p14:modId xmlns:p14="http://schemas.microsoft.com/office/powerpoint/2010/main" val="273921252"/>
              </p:ext>
            </p:extLst>
          </p:nvPr>
        </p:nvGraphicFramePr>
        <p:xfrm>
          <a:off x="107504" y="3861048"/>
          <a:ext cx="8928993" cy="2865120"/>
        </p:xfrm>
        <a:graphic>
          <a:graphicData uri="http://schemas.openxmlformats.org/drawingml/2006/table">
            <a:tbl>
              <a:tblPr firstRow="1" bandRow="1">
                <a:tableStyleId>{5C22544A-7EE6-4342-B048-85BDC9FD1C3A}</a:tableStyleId>
              </a:tblPr>
              <a:tblGrid>
                <a:gridCol w="1008112"/>
                <a:gridCol w="1728192"/>
                <a:gridCol w="1008112"/>
                <a:gridCol w="1224136"/>
                <a:gridCol w="1152128"/>
                <a:gridCol w="936104"/>
                <a:gridCol w="936104"/>
                <a:gridCol w="936105"/>
              </a:tblGrid>
              <a:tr h="370840">
                <a:tc>
                  <a:txBody>
                    <a:bodyPr/>
                    <a:lstStyle/>
                    <a:p>
                      <a:pPr algn="ctr"/>
                      <a:r>
                        <a:rPr lang="en-US" dirty="0" smtClean="0"/>
                        <a:t>category</a:t>
                      </a:r>
                      <a:endParaRPr lang="en-US" dirty="0"/>
                    </a:p>
                  </a:txBody>
                  <a:tcPr anchor="ctr"/>
                </a:tc>
                <a:tc>
                  <a:txBody>
                    <a:bodyPr/>
                    <a:lstStyle/>
                    <a:p>
                      <a:pPr algn="ctr"/>
                      <a:r>
                        <a:rPr lang="en-US" dirty="0" smtClean="0"/>
                        <a:t>MB (MHz*km)</a:t>
                      </a:r>
                    </a:p>
                    <a:p>
                      <a:pPr algn="ctr"/>
                      <a:r>
                        <a:rPr lang="en-US" dirty="0" smtClean="0"/>
                        <a:t>(850</a:t>
                      </a:r>
                      <a:r>
                        <a:rPr lang="en-US" baseline="0" dirty="0" smtClean="0"/>
                        <a:t> / 1300 nm)</a:t>
                      </a:r>
                      <a:endParaRPr lang="en-US" dirty="0"/>
                    </a:p>
                  </a:txBody>
                  <a:tcPr anchor="ctr"/>
                </a:tc>
                <a:tc>
                  <a:txBody>
                    <a:bodyPr/>
                    <a:lstStyle/>
                    <a:p>
                      <a:pPr algn="ctr"/>
                      <a:r>
                        <a:rPr lang="en-US" dirty="0" smtClean="0"/>
                        <a:t>1000-SX</a:t>
                      </a:r>
                      <a:endParaRPr lang="en-US" dirty="0"/>
                    </a:p>
                  </a:txBody>
                  <a:tcPr anchor="ctr"/>
                </a:tc>
                <a:tc>
                  <a:txBody>
                    <a:bodyPr/>
                    <a:lstStyle/>
                    <a:p>
                      <a:pPr algn="ctr"/>
                      <a:r>
                        <a:rPr lang="en-US" dirty="0" smtClean="0"/>
                        <a:t>1000-LX</a:t>
                      </a:r>
                    </a:p>
                    <a:p>
                      <a:pPr algn="ctr"/>
                      <a:r>
                        <a:rPr lang="en-US" dirty="0" smtClean="0"/>
                        <a:t>(w/o</a:t>
                      </a:r>
                      <a:r>
                        <a:rPr lang="en-US" baseline="0" dirty="0" smtClean="0"/>
                        <a:t> MCP)</a:t>
                      </a:r>
                      <a:endParaRPr lang="en-US" dirty="0"/>
                    </a:p>
                  </a:txBody>
                  <a:tcPr anchor="ctr"/>
                </a:tc>
                <a:tc>
                  <a:txBody>
                    <a:bodyPr/>
                    <a:lstStyle/>
                    <a:p>
                      <a:pPr algn="ctr"/>
                      <a:r>
                        <a:rPr lang="en-US" dirty="0" smtClean="0"/>
                        <a:t>1000-LX</a:t>
                      </a:r>
                    </a:p>
                    <a:p>
                      <a:pPr algn="ctr"/>
                      <a:r>
                        <a:rPr lang="en-US" dirty="0" smtClean="0"/>
                        <a:t>(w/ MCP)</a:t>
                      </a:r>
                      <a:endParaRPr lang="en-US" dirty="0"/>
                    </a:p>
                  </a:txBody>
                  <a:tcPr anchor="ctr"/>
                </a:tc>
                <a:tc>
                  <a:txBody>
                    <a:bodyPr/>
                    <a:lstStyle/>
                    <a:p>
                      <a:pPr algn="ctr"/>
                      <a:r>
                        <a:rPr lang="en-US" dirty="0" smtClean="0"/>
                        <a:t>10G-SR</a:t>
                      </a:r>
                      <a:endParaRPr lang="en-US" dirty="0"/>
                    </a:p>
                  </a:txBody>
                  <a:tcPr anchor="ctr"/>
                </a:tc>
                <a:tc>
                  <a:txBody>
                    <a:bodyPr/>
                    <a:lstStyle/>
                    <a:p>
                      <a:pPr algn="ctr"/>
                      <a:r>
                        <a:rPr lang="en-US" dirty="0" smtClean="0"/>
                        <a:t>FC 1G</a:t>
                      </a:r>
                      <a:endParaRPr lang="en-US" dirty="0"/>
                    </a:p>
                  </a:txBody>
                  <a:tcPr anchor="ctr"/>
                </a:tc>
                <a:tc>
                  <a:txBody>
                    <a:bodyPr/>
                    <a:lstStyle/>
                    <a:p>
                      <a:pPr algn="ctr"/>
                      <a:r>
                        <a:rPr lang="en-US" dirty="0" smtClean="0"/>
                        <a:t>FC4G</a:t>
                      </a:r>
                      <a:endParaRPr lang="en-US" dirty="0"/>
                    </a:p>
                  </a:txBody>
                  <a:tcPr anchor="ctr"/>
                </a:tc>
              </a:tr>
              <a:tr h="370840">
                <a:tc>
                  <a:txBody>
                    <a:bodyPr/>
                    <a:lstStyle/>
                    <a:p>
                      <a:pPr algn="ctr"/>
                      <a:endParaRPr lang="en-US" dirty="0"/>
                    </a:p>
                  </a:txBody>
                  <a:tcPr anchor="ctr"/>
                </a:tc>
                <a:tc>
                  <a:txBody>
                    <a:bodyPr/>
                    <a:lstStyle/>
                    <a:p>
                      <a:pPr algn="ctr"/>
                      <a:r>
                        <a:rPr lang="en-US" dirty="0" smtClean="0"/>
                        <a:t>(wavelength)</a:t>
                      </a:r>
                      <a:endParaRPr lang="en-US" dirty="0"/>
                    </a:p>
                  </a:txBody>
                  <a:tcPr anchor="ctr"/>
                </a:tc>
                <a:tc>
                  <a:txBody>
                    <a:bodyPr/>
                    <a:lstStyle/>
                    <a:p>
                      <a:pPr algn="ctr"/>
                      <a:r>
                        <a:rPr lang="en-US" dirty="0" smtClean="0"/>
                        <a:t>850nm</a:t>
                      </a:r>
                      <a:endParaRPr lang="en-US" dirty="0"/>
                    </a:p>
                  </a:txBody>
                  <a:tcPr anchor="ctr"/>
                </a:tc>
                <a:tc>
                  <a:txBody>
                    <a:bodyPr/>
                    <a:lstStyle/>
                    <a:p>
                      <a:pPr algn="ctr"/>
                      <a:r>
                        <a:rPr lang="en-US" dirty="0" smtClean="0"/>
                        <a:t>1300nm</a:t>
                      </a:r>
                      <a:endParaRPr lang="en-US" dirty="0"/>
                    </a:p>
                  </a:txBody>
                  <a:tcPr anchor="ctr"/>
                </a:tc>
                <a:tc>
                  <a:txBody>
                    <a:bodyPr/>
                    <a:lstStyle/>
                    <a:p>
                      <a:pPr algn="ctr"/>
                      <a:r>
                        <a:rPr lang="en-US" dirty="0" smtClean="0"/>
                        <a:t>1300nm</a:t>
                      </a:r>
                      <a:endParaRPr lang="en-US" dirty="0"/>
                    </a:p>
                  </a:txBody>
                  <a:tcPr anchor="ctr"/>
                </a:tc>
                <a:tc>
                  <a:txBody>
                    <a:bodyPr/>
                    <a:lstStyle/>
                    <a:p>
                      <a:pPr algn="ctr"/>
                      <a:r>
                        <a:rPr lang="en-US" dirty="0" smtClean="0"/>
                        <a:t>850nm</a:t>
                      </a:r>
                      <a:endParaRPr lang="en-US" dirty="0"/>
                    </a:p>
                  </a:txBody>
                  <a:tcPr anchor="ctr"/>
                </a:tc>
                <a:tc>
                  <a:txBody>
                    <a:bodyPr/>
                    <a:lstStyle/>
                    <a:p>
                      <a:pPr algn="ctr"/>
                      <a:r>
                        <a:rPr lang="en-US" dirty="0" smtClean="0"/>
                        <a:t>850nm</a:t>
                      </a:r>
                      <a:endParaRPr lang="en-US" dirty="0"/>
                    </a:p>
                  </a:txBody>
                  <a:tcPr anchor="ctr"/>
                </a:tc>
                <a:tc>
                  <a:txBody>
                    <a:bodyPr/>
                    <a:lstStyle/>
                    <a:p>
                      <a:pPr algn="ctr"/>
                      <a:r>
                        <a:rPr lang="en-US" dirty="0" smtClean="0"/>
                        <a:t>850nm</a:t>
                      </a:r>
                      <a:endParaRPr lang="en-US" dirty="0"/>
                    </a:p>
                  </a:txBody>
                  <a:tcPr anchor="ctr"/>
                </a:tc>
              </a:tr>
              <a:tr h="370840">
                <a:tc>
                  <a:txBody>
                    <a:bodyPr/>
                    <a:lstStyle/>
                    <a:p>
                      <a:pPr algn="ctr"/>
                      <a:r>
                        <a:rPr lang="en-US" dirty="0" smtClean="0"/>
                        <a:t>FDDI</a:t>
                      </a:r>
                      <a:endParaRPr lang="en-US" dirty="0"/>
                    </a:p>
                  </a:txBody>
                  <a:tcPr/>
                </a:tc>
                <a:tc>
                  <a:txBody>
                    <a:bodyPr/>
                    <a:lstStyle/>
                    <a:p>
                      <a:pPr algn="ctr"/>
                      <a:r>
                        <a:rPr lang="en-US" dirty="0" smtClean="0"/>
                        <a:t>160</a:t>
                      </a:r>
                      <a:r>
                        <a:rPr lang="en-US" baseline="0" dirty="0" smtClean="0"/>
                        <a:t> / 500</a:t>
                      </a:r>
                      <a:endParaRPr lang="en-US" dirty="0"/>
                    </a:p>
                  </a:txBody>
                  <a:tcPr/>
                </a:tc>
                <a:tc>
                  <a:txBody>
                    <a:bodyPr/>
                    <a:lstStyle/>
                    <a:p>
                      <a:pPr algn="ctr"/>
                      <a:r>
                        <a:rPr lang="en-US" dirty="0" smtClean="0"/>
                        <a:t>220m</a:t>
                      </a:r>
                      <a:endParaRPr lang="en-US" dirty="0"/>
                    </a:p>
                  </a:txBody>
                  <a:tcPr/>
                </a:tc>
                <a:tc>
                  <a:txBody>
                    <a:bodyPr/>
                    <a:lstStyle/>
                    <a:p>
                      <a:pPr algn="ctr"/>
                      <a:r>
                        <a:rPr lang="en-US" dirty="0" smtClean="0"/>
                        <a:t>n/a</a:t>
                      </a:r>
                      <a:endParaRPr lang="en-US" dirty="0"/>
                    </a:p>
                  </a:txBody>
                  <a:tcPr/>
                </a:tc>
                <a:tc>
                  <a:txBody>
                    <a:bodyPr/>
                    <a:lstStyle/>
                    <a:p>
                      <a:pPr algn="ctr"/>
                      <a:r>
                        <a:rPr lang="en-US" dirty="0" smtClean="0"/>
                        <a:t>550m</a:t>
                      </a:r>
                      <a:endParaRPr lang="en-US" dirty="0"/>
                    </a:p>
                  </a:txBody>
                  <a:tcPr/>
                </a:tc>
                <a:tc>
                  <a:txBody>
                    <a:bodyPr/>
                    <a:lstStyle/>
                    <a:p>
                      <a:pPr algn="ctr"/>
                      <a:r>
                        <a:rPr lang="en-US" dirty="0" smtClean="0"/>
                        <a:t>26m</a:t>
                      </a: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r>
                        <a:rPr lang="en-US" dirty="0" smtClean="0"/>
                        <a:t>OM1</a:t>
                      </a:r>
                      <a:endParaRPr lang="en-US" dirty="0"/>
                    </a:p>
                  </a:txBody>
                  <a:tcPr>
                    <a:solidFill>
                      <a:schemeClr val="accent4">
                        <a:lumMod val="40000"/>
                        <a:lumOff val="60000"/>
                      </a:schemeClr>
                    </a:solidFill>
                  </a:tcPr>
                </a:tc>
                <a:tc>
                  <a:txBody>
                    <a:bodyPr/>
                    <a:lstStyle/>
                    <a:p>
                      <a:pPr algn="ctr"/>
                      <a:r>
                        <a:rPr lang="en-US" dirty="0" smtClean="0"/>
                        <a:t>200 / 500</a:t>
                      </a:r>
                      <a:endParaRPr lang="en-US" dirty="0"/>
                    </a:p>
                  </a:txBody>
                  <a:tcPr>
                    <a:solidFill>
                      <a:schemeClr val="accent4">
                        <a:lumMod val="40000"/>
                        <a:lumOff val="60000"/>
                      </a:schemeClr>
                    </a:solidFill>
                  </a:tcPr>
                </a:tc>
                <a:tc>
                  <a:txBody>
                    <a:bodyPr/>
                    <a:lstStyle/>
                    <a:p>
                      <a:pPr algn="ctr"/>
                      <a:r>
                        <a:rPr lang="en-US" dirty="0" smtClean="0"/>
                        <a:t>275m</a:t>
                      </a:r>
                      <a:endParaRPr lang="en-US" dirty="0"/>
                    </a:p>
                  </a:txBody>
                  <a:tcPr>
                    <a:solidFill>
                      <a:schemeClr val="accent4">
                        <a:lumMod val="40000"/>
                        <a:lumOff val="60000"/>
                      </a:schemeClr>
                    </a:solidFill>
                  </a:tcPr>
                </a:tc>
                <a:tc>
                  <a:txBody>
                    <a:bodyPr/>
                    <a:lstStyle/>
                    <a:p>
                      <a:pPr algn="ctr"/>
                      <a:r>
                        <a:rPr lang="en-US" dirty="0" smtClean="0"/>
                        <a:t>n/a</a:t>
                      </a:r>
                      <a:endParaRPr lang="en-US" dirty="0"/>
                    </a:p>
                  </a:txBody>
                  <a:tcPr>
                    <a:solidFill>
                      <a:schemeClr val="accent4">
                        <a:lumMod val="40000"/>
                        <a:lumOff val="60000"/>
                      </a:schemeClr>
                    </a:solidFill>
                  </a:tcPr>
                </a:tc>
                <a:tc>
                  <a:txBody>
                    <a:bodyPr/>
                    <a:lstStyle/>
                    <a:p>
                      <a:pPr algn="ctr"/>
                      <a:r>
                        <a:rPr lang="en-US" dirty="0" smtClean="0"/>
                        <a:t>550m</a:t>
                      </a:r>
                      <a:endParaRPr lang="en-US" dirty="0"/>
                    </a:p>
                  </a:txBody>
                  <a:tcPr>
                    <a:solidFill>
                      <a:schemeClr val="accent4">
                        <a:lumMod val="40000"/>
                        <a:lumOff val="60000"/>
                      </a:schemeClr>
                    </a:solidFill>
                  </a:tcPr>
                </a:tc>
                <a:tc>
                  <a:txBody>
                    <a:bodyPr/>
                    <a:lstStyle/>
                    <a:p>
                      <a:pPr algn="ctr"/>
                      <a:r>
                        <a:rPr lang="en-US" dirty="0" smtClean="0"/>
                        <a:t>33m</a:t>
                      </a:r>
                      <a:endParaRPr lang="en-US" dirty="0"/>
                    </a:p>
                  </a:txBody>
                  <a:tcPr>
                    <a:solidFill>
                      <a:schemeClr val="accent4">
                        <a:lumMod val="40000"/>
                        <a:lumOff val="60000"/>
                      </a:schemeClr>
                    </a:solidFill>
                  </a:tcPr>
                </a:tc>
                <a:tc>
                  <a:txBody>
                    <a:bodyPr/>
                    <a:lstStyle/>
                    <a:p>
                      <a:pPr algn="ctr"/>
                      <a:r>
                        <a:rPr lang="en-US" dirty="0" smtClean="0"/>
                        <a:t>300m</a:t>
                      </a:r>
                      <a:endParaRPr lang="en-US" dirty="0"/>
                    </a:p>
                  </a:txBody>
                  <a:tcPr>
                    <a:solidFill>
                      <a:schemeClr val="accent4">
                        <a:lumMod val="40000"/>
                        <a:lumOff val="60000"/>
                      </a:schemeClr>
                    </a:solidFill>
                  </a:tcPr>
                </a:tc>
                <a:tc>
                  <a:txBody>
                    <a:bodyPr/>
                    <a:lstStyle/>
                    <a:p>
                      <a:pPr algn="ctr"/>
                      <a:r>
                        <a:rPr lang="en-US" dirty="0" smtClean="0"/>
                        <a:t>70m</a:t>
                      </a:r>
                      <a:endParaRPr lang="en-US" dirty="0"/>
                    </a:p>
                  </a:txBody>
                  <a:tcPr>
                    <a:solidFill>
                      <a:schemeClr val="accent4">
                        <a:lumMod val="40000"/>
                        <a:lumOff val="60000"/>
                      </a:schemeClr>
                    </a:solidFill>
                  </a:tcPr>
                </a:tc>
              </a:tr>
              <a:tr h="370840">
                <a:tc>
                  <a:txBody>
                    <a:bodyPr/>
                    <a:lstStyle/>
                    <a:p>
                      <a:pPr algn="ctr"/>
                      <a:r>
                        <a:rPr lang="en-US" dirty="0" smtClean="0"/>
                        <a:t>OM2</a:t>
                      </a:r>
                      <a:endParaRPr lang="en-US" dirty="0"/>
                    </a:p>
                  </a:txBody>
                  <a:tcPr/>
                </a:tc>
                <a:tc>
                  <a:txBody>
                    <a:bodyPr/>
                    <a:lstStyle/>
                    <a:p>
                      <a:pPr algn="ctr"/>
                      <a:r>
                        <a:rPr lang="en-US" dirty="0" smtClean="0"/>
                        <a:t>500 /</a:t>
                      </a:r>
                      <a:r>
                        <a:rPr lang="en-US" baseline="0" dirty="0" smtClean="0"/>
                        <a:t> 500</a:t>
                      </a:r>
                      <a:endParaRPr lang="en-US" dirty="0"/>
                    </a:p>
                  </a:txBody>
                  <a:tcPr/>
                </a:tc>
                <a:tc>
                  <a:txBody>
                    <a:bodyPr/>
                    <a:lstStyle/>
                    <a:p>
                      <a:pPr algn="ctr"/>
                      <a:r>
                        <a:rPr lang="en-US" dirty="0" smtClean="0"/>
                        <a:t>550m</a:t>
                      </a:r>
                      <a:endParaRPr lang="en-US" dirty="0"/>
                    </a:p>
                  </a:txBody>
                  <a:tcPr/>
                </a:tc>
                <a:tc>
                  <a:txBody>
                    <a:bodyPr/>
                    <a:lstStyle/>
                    <a:p>
                      <a:pPr algn="ctr"/>
                      <a:r>
                        <a:rPr lang="en-US" dirty="0" smtClean="0"/>
                        <a:t>n/a</a:t>
                      </a:r>
                      <a:endParaRPr lang="en-US" dirty="0"/>
                    </a:p>
                  </a:txBody>
                  <a:tcPr/>
                </a:tc>
                <a:tc>
                  <a:txBody>
                    <a:bodyPr/>
                    <a:lstStyle/>
                    <a:p>
                      <a:pPr algn="ctr"/>
                      <a:r>
                        <a:rPr lang="en-US" dirty="0" smtClean="0"/>
                        <a:t>550m</a:t>
                      </a:r>
                      <a:endParaRPr lang="en-US" dirty="0"/>
                    </a:p>
                  </a:txBody>
                  <a:tcPr/>
                </a:tc>
                <a:tc>
                  <a:txBody>
                    <a:bodyPr/>
                    <a:lstStyle/>
                    <a:p>
                      <a:pPr algn="ctr"/>
                      <a:r>
                        <a:rPr lang="en-US" dirty="0" smtClean="0"/>
                        <a:t>82m</a:t>
                      </a:r>
                      <a:endParaRPr lang="en-US" dirty="0"/>
                    </a:p>
                  </a:txBody>
                  <a:tcPr/>
                </a:tc>
                <a:tc>
                  <a:txBody>
                    <a:bodyPr/>
                    <a:lstStyle/>
                    <a:p>
                      <a:pPr algn="ctr"/>
                      <a:r>
                        <a:rPr lang="en-US" dirty="0" smtClean="0"/>
                        <a:t>500m</a:t>
                      </a:r>
                      <a:endParaRPr lang="en-US" dirty="0"/>
                    </a:p>
                  </a:txBody>
                  <a:tcPr/>
                </a:tc>
                <a:tc>
                  <a:txBody>
                    <a:bodyPr/>
                    <a:lstStyle/>
                    <a:p>
                      <a:pPr algn="ctr"/>
                      <a:r>
                        <a:rPr lang="en-US" dirty="0" smtClean="0"/>
                        <a:t>150m</a:t>
                      </a:r>
                      <a:endParaRPr lang="en-US" dirty="0"/>
                    </a:p>
                  </a:txBody>
                  <a:tcPr/>
                </a:tc>
              </a:tr>
              <a:tr h="370840">
                <a:tc>
                  <a:txBody>
                    <a:bodyPr/>
                    <a:lstStyle/>
                    <a:p>
                      <a:pPr algn="ctr"/>
                      <a:r>
                        <a:rPr lang="en-US" dirty="0" smtClean="0"/>
                        <a:t>OM3</a:t>
                      </a:r>
                      <a:endParaRPr lang="en-US" dirty="0"/>
                    </a:p>
                  </a:txBody>
                  <a:tcPr/>
                </a:tc>
                <a:tc>
                  <a:txBody>
                    <a:bodyPr/>
                    <a:lstStyle/>
                    <a:p>
                      <a:pPr algn="ctr"/>
                      <a:r>
                        <a:rPr lang="en-US" dirty="0" smtClean="0"/>
                        <a:t>1500 / 2000</a:t>
                      </a:r>
                      <a:endParaRPr lang="en-US" dirty="0"/>
                    </a:p>
                  </a:txBody>
                  <a:tcPr/>
                </a:tc>
                <a:tc>
                  <a:txBody>
                    <a:bodyPr/>
                    <a:lstStyle/>
                    <a:p>
                      <a:pPr algn="ctr"/>
                      <a:r>
                        <a:rPr lang="en-US" dirty="0" smtClean="0"/>
                        <a:t>970m</a:t>
                      </a:r>
                      <a:endParaRPr lang="en-US" dirty="0"/>
                    </a:p>
                  </a:txBody>
                  <a:tcPr/>
                </a:tc>
                <a:tc>
                  <a:txBody>
                    <a:bodyPr/>
                    <a:lstStyle/>
                    <a:p>
                      <a:pPr algn="ctr"/>
                      <a:r>
                        <a:rPr lang="en-US" dirty="0" smtClean="0"/>
                        <a:t>550m</a:t>
                      </a:r>
                      <a:endParaRPr lang="en-US" dirty="0"/>
                    </a:p>
                  </a:txBody>
                  <a:tcPr/>
                </a:tc>
                <a:tc>
                  <a:txBody>
                    <a:bodyPr/>
                    <a:lstStyle/>
                    <a:p>
                      <a:pPr algn="ctr"/>
                      <a:r>
                        <a:rPr lang="en-US" dirty="0" smtClean="0"/>
                        <a:t>550m</a:t>
                      </a:r>
                      <a:endParaRPr lang="en-US" dirty="0"/>
                    </a:p>
                  </a:txBody>
                  <a:tcPr/>
                </a:tc>
                <a:tc>
                  <a:txBody>
                    <a:bodyPr/>
                    <a:lstStyle/>
                    <a:p>
                      <a:pPr algn="ctr"/>
                      <a:r>
                        <a:rPr lang="en-US" dirty="0" smtClean="0"/>
                        <a:t>300m</a:t>
                      </a:r>
                      <a:endParaRPr lang="en-US" dirty="0"/>
                    </a:p>
                  </a:txBody>
                  <a:tcPr/>
                </a:tc>
                <a:tc>
                  <a:txBody>
                    <a:bodyPr/>
                    <a:lstStyle/>
                    <a:p>
                      <a:pPr algn="ctr"/>
                      <a:r>
                        <a:rPr lang="en-US" dirty="0" smtClean="0"/>
                        <a:t>860m</a:t>
                      </a:r>
                      <a:endParaRPr lang="en-US" dirty="0"/>
                    </a:p>
                  </a:txBody>
                  <a:tcPr/>
                </a:tc>
                <a:tc>
                  <a:txBody>
                    <a:bodyPr/>
                    <a:lstStyle/>
                    <a:p>
                      <a:pPr algn="ctr"/>
                      <a:r>
                        <a:rPr lang="en-US" dirty="0" smtClean="0"/>
                        <a:t>380m</a:t>
                      </a:r>
                      <a:endParaRPr lang="en-US" dirty="0"/>
                    </a:p>
                  </a:txBody>
                  <a:tcPr/>
                </a:tc>
              </a:tr>
              <a:tr h="370840">
                <a:tc>
                  <a:txBody>
                    <a:bodyPr/>
                    <a:lstStyle/>
                    <a:p>
                      <a:pPr algn="ctr"/>
                      <a:r>
                        <a:rPr lang="en-US" dirty="0" smtClean="0"/>
                        <a:t>OM4</a:t>
                      </a:r>
                      <a:endParaRPr lang="en-US" dirty="0"/>
                    </a:p>
                  </a:txBody>
                  <a:tcPr/>
                </a:tc>
                <a:tc>
                  <a:txBody>
                    <a:bodyPr/>
                    <a:lstStyle/>
                    <a:p>
                      <a:pPr algn="ctr"/>
                      <a:r>
                        <a:rPr lang="en-US" dirty="0" smtClean="0"/>
                        <a:t>3500 /</a:t>
                      </a:r>
                      <a:r>
                        <a:rPr lang="en-US" baseline="0" dirty="0" smtClean="0"/>
                        <a:t> 4700</a:t>
                      </a:r>
                      <a:endParaRPr lang="en-US" dirty="0"/>
                    </a:p>
                  </a:txBody>
                  <a:tcPr/>
                </a:tc>
                <a:tc>
                  <a:txBody>
                    <a:bodyPr/>
                    <a:lstStyle/>
                    <a:p>
                      <a:pPr algn="ctr"/>
                      <a:r>
                        <a:rPr lang="en-US" dirty="0" smtClean="0"/>
                        <a:t>1040m</a:t>
                      </a:r>
                      <a:endParaRPr lang="en-US" dirty="0"/>
                    </a:p>
                  </a:txBody>
                  <a:tcPr/>
                </a:tc>
                <a:tc>
                  <a:txBody>
                    <a:bodyPr/>
                    <a:lstStyle/>
                    <a:p>
                      <a:pPr algn="ctr"/>
                      <a:r>
                        <a:rPr lang="en-US" dirty="0" smtClean="0"/>
                        <a:t>550m</a:t>
                      </a:r>
                      <a:endParaRPr lang="en-US" dirty="0"/>
                    </a:p>
                  </a:txBody>
                  <a:tcPr/>
                </a:tc>
                <a:tc>
                  <a:txBody>
                    <a:bodyPr/>
                    <a:lstStyle/>
                    <a:p>
                      <a:pPr algn="ctr"/>
                      <a:r>
                        <a:rPr lang="en-US" dirty="0" smtClean="0"/>
                        <a:t>550m</a:t>
                      </a:r>
                      <a:endParaRPr lang="en-US" dirty="0"/>
                    </a:p>
                  </a:txBody>
                  <a:tcPr/>
                </a:tc>
                <a:tc>
                  <a:txBody>
                    <a:bodyPr/>
                    <a:lstStyle/>
                    <a:p>
                      <a:pPr algn="ctr"/>
                      <a:r>
                        <a:rPr lang="en-US" dirty="0" smtClean="0"/>
                        <a:t>550m</a:t>
                      </a:r>
                      <a:endParaRPr lang="en-US" dirty="0"/>
                    </a:p>
                  </a:txBody>
                  <a:tcPr/>
                </a:tc>
                <a:tc>
                  <a:txBody>
                    <a:bodyPr/>
                    <a:lstStyle/>
                    <a:p>
                      <a:pPr algn="ctr"/>
                      <a:r>
                        <a:rPr lang="en-US" dirty="0" smtClean="0"/>
                        <a:t>(n/a)</a:t>
                      </a:r>
                      <a:endParaRPr lang="en-US" dirty="0"/>
                    </a:p>
                  </a:txBody>
                  <a:tcPr/>
                </a:tc>
                <a:tc>
                  <a:txBody>
                    <a:bodyPr/>
                    <a:lstStyle/>
                    <a:p>
                      <a:pPr algn="ctr"/>
                      <a:r>
                        <a:rPr lang="en-US" dirty="0" smtClean="0"/>
                        <a:t>400m</a:t>
                      </a:r>
                      <a:endParaRPr lang="en-US" dirty="0"/>
                    </a:p>
                  </a:txBody>
                  <a:tcPr/>
                </a:tc>
              </a:tr>
            </a:tbl>
          </a:graphicData>
        </a:graphic>
      </p:graphicFrame>
      <p:sp>
        <p:nvSpPr>
          <p:cNvPr id="5"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23375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Agenda</a:t>
            </a:r>
            <a:endParaRPr kumimoji="1" lang="ja-JP" altLang="en-US" dirty="0"/>
          </a:p>
        </p:txBody>
      </p:sp>
      <p:sp>
        <p:nvSpPr>
          <p:cNvPr id="3" name="コンテンツ プレースホルダー 2"/>
          <p:cNvSpPr>
            <a:spLocks noGrp="1"/>
          </p:cNvSpPr>
          <p:nvPr>
            <p:ph idx="1"/>
          </p:nvPr>
        </p:nvSpPr>
        <p:spPr>
          <a:xfrm>
            <a:off x="628650" y="1825624"/>
            <a:ext cx="8515350" cy="4829175"/>
          </a:xfrm>
        </p:spPr>
        <p:txBody>
          <a:bodyPr>
            <a:normAutofit fontScale="70000" lnSpcReduction="20000"/>
          </a:bodyPr>
          <a:lstStyle/>
          <a:p>
            <a:r>
              <a:rPr kumimoji="1" lang="en-US" altLang="ja-JP" dirty="0" smtClean="0"/>
              <a:t>PFS</a:t>
            </a:r>
            <a:r>
              <a:rPr kumimoji="1" lang="ja-JP" altLang="en-US" dirty="0" smtClean="0"/>
              <a:t> </a:t>
            </a:r>
            <a:r>
              <a:rPr lang="en-US" altLang="ja-JP" dirty="0" smtClean="0"/>
              <a:t>ICS</a:t>
            </a:r>
            <a:r>
              <a:rPr lang="ja-JP" altLang="en-US" dirty="0" smtClean="0"/>
              <a:t> </a:t>
            </a:r>
            <a:r>
              <a:rPr lang="en-US" altLang="ja-JP" dirty="0" smtClean="0"/>
              <a:t>infrastructure</a:t>
            </a:r>
            <a:r>
              <a:rPr lang="ja-JP" altLang="en-US" dirty="0" smtClean="0"/>
              <a:t> </a:t>
            </a:r>
            <a:r>
              <a:rPr lang="en-US" altLang="ja-JP" dirty="0" smtClean="0"/>
              <a:t>design</a:t>
            </a:r>
            <a:r>
              <a:rPr lang="ja-JP" altLang="en-US" dirty="0" smtClean="0"/>
              <a:t> </a:t>
            </a:r>
            <a:r>
              <a:rPr lang="en-US" altLang="ja-JP" dirty="0" smtClean="0"/>
              <a:t>review</a:t>
            </a:r>
          </a:p>
          <a:p>
            <a:pPr lvl="1"/>
            <a:r>
              <a:rPr lang="en-US" altLang="ja-JP" dirty="0" smtClean="0"/>
              <a:t>Overview</a:t>
            </a:r>
            <a:r>
              <a:rPr lang="ja-JP" altLang="en-US" dirty="0" smtClean="0"/>
              <a:t> </a:t>
            </a:r>
            <a:r>
              <a:rPr lang="en-US" altLang="ja-JP" dirty="0" smtClean="0"/>
              <a:t>of</a:t>
            </a:r>
            <a:r>
              <a:rPr lang="ja-JP" altLang="en-US" dirty="0" smtClean="0"/>
              <a:t> </a:t>
            </a:r>
            <a:r>
              <a:rPr lang="en-US" altLang="ja-JP" dirty="0" smtClean="0"/>
              <a:t>t</a:t>
            </a:r>
            <a:r>
              <a:rPr kumimoji="1" lang="en-US" altLang="ja-JP" dirty="0" smtClean="0"/>
              <a:t>argets</a:t>
            </a:r>
            <a:r>
              <a:rPr kumimoji="1" lang="ja-JP" altLang="en-US" dirty="0" smtClean="0"/>
              <a:t> </a:t>
            </a:r>
            <a:r>
              <a:rPr kumimoji="1" lang="en-US" altLang="ja-JP" dirty="0" smtClean="0"/>
              <a:t>in</a:t>
            </a:r>
            <a:r>
              <a:rPr kumimoji="1" lang="ja-JP" altLang="en-US" dirty="0" smtClean="0"/>
              <a:t> </a:t>
            </a:r>
            <a:r>
              <a:rPr kumimoji="1" lang="en-US" altLang="ja-JP" dirty="0" smtClean="0"/>
              <a:t>this</a:t>
            </a:r>
            <a:r>
              <a:rPr kumimoji="1" lang="ja-JP" altLang="en-US" dirty="0" smtClean="0"/>
              <a:t> </a:t>
            </a:r>
            <a:r>
              <a:rPr kumimoji="1" lang="en-US" altLang="ja-JP" dirty="0" smtClean="0"/>
              <a:t>review</a:t>
            </a:r>
          </a:p>
          <a:p>
            <a:pPr lvl="1"/>
            <a:r>
              <a:rPr kumimoji="1" lang="en-US" altLang="ja-JP" dirty="0" smtClean="0"/>
              <a:t>Brief</a:t>
            </a:r>
            <a:r>
              <a:rPr kumimoji="1" lang="ja-JP" altLang="en-US" dirty="0" smtClean="0"/>
              <a:t> </a:t>
            </a:r>
            <a:r>
              <a:rPr kumimoji="1" lang="en-US" altLang="ja-JP" dirty="0" smtClean="0"/>
              <a:t>overview</a:t>
            </a:r>
            <a:r>
              <a:rPr kumimoji="1" lang="ja-JP" altLang="en-US" dirty="0" smtClean="0"/>
              <a:t> </a:t>
            </a:r>
            <a:r>
              <a:rPr kumimoji="1" lang="en-US" altLang="ja-JP" dirty="0" smtClean="0"/>
              <a:t>of</a:t>
            </a:r>
            <a:r>
              <a:rPr kumimoji="1" lang="ja-JP" altLang="en-US" dirty="0" smtClean="0"/>
              <a:t> </a:t>
            </a:r>
            <a:r>
              <a:rPr kumimoji="1" lang="en-US" altLang="ja-JP" dirty="0" smtClean="0"/>
              <a:t>PFS</a:t>
            </a:r>
            <a:r>
              <a:rPr kumimoji="1" lang="ja-JP" altLang="en-US" dirty="0" smtClean="0"/>
              <a:t> </a:t>
            </a:r>
            <a:r>
              <a:rPr kumimoji="1" lang="en-US" altLang="ja-JP" dirty="0" smtClean="0"/>
              <a:t>ICS</a:t>
            </a:r>
            <a:r>
              <a:rPr kumimoji="1" lang="ja-JP" altLang="en-US" dirty="0" smtClean="0"/>
              <a:t> </a:t>
            </a:r>
            <a:r>
              <a:rPr kumimoji="1" lang="en-US" altLang="ja-JP" dirty="0" smtClean="0"/>
              <a:t>design</a:t>
            </a:r>
          </a:p>
          <a:p>
            <a:pPr lvl="1"/>
            <a:r>
              <a:rPr lang="en-US" altLang="ja-JP" dirty="0" smtClean="0"/>
              <a:t>Network</a:t>
            </a:r>
          </a:p>
          <a:p>
            <a:pPr lvl="1"/>
            <a:r>
              <a:rPr lang="en-US" altLang="ja-JP" dirty="0" smtClean="0"/>
              <a:t>Link</a:t>
            </a:r>
            <a:r>
              <a:rPr lang="ja-JP" altLang="en-US" dirty="0" smtClean="0"/>
              <a:t> </a:t>
            </a:r>
            <a:r>
              <a:rPr lang="en-US" altLang="ja-JP" dirty="0" smtClean="0"/>
              <a:t>over</a:t>
            </a:r>
            <a:r>
              <a:rPr lang="ja-JP" altLang="en-US" dirty="0" smtClean="0"/>
              <a:t> </a:t>
            </a:r>
            <a:r>
              <a:rPr lang="en-US" altLang="ja-JP" dirty="0" smtClean="0"/>
              <a:t>fiber</a:t>
            </a:r>
            <a:r>
              <a:rPr lang="ja-JP" altLang="en-US" dirty="0" smtClean="0"/>
              <a:t> </a:t>
            </a:r>
            <a:r>
              <a:rPr lang="en-US" altLang="ja-JP" dirty="0" smtClean="0"/>
              <a:t>on</a:t>
            </a:r>
            <a:r>
              <a:rPr lang="ja-JP" altLang="en-US" dirty="0" smtClean="0"/>
              <a:t> </a:t>
            </a:r>
            <a:r>
              <a:rPr lang="en-US" altLang="ja-JP" dirty="0" smtClean="0"/>
              <a:t>telescope</a:t>
            </a:r>
          </a:p>
          <a:p>
            <a:pPr lvl="1"/>
            <a:r>
              <a:rPr kumimoji="1" lang="en-US" altLang="ja-JP" dirty="0" smtClean="0"/>
              <a:t>Storage</a:t>
            </a:r>
            <a:r>
              <a:rPr kumimoji="1" lang="ja-JP" altLang="en-US" dirty="0" smtClean="0"/>
              <a:t> </a:t>
            </a:r>
            <a:r>
              <a:rPr kumimoji="1" lang="en-US" altLang="ja-JP" dirty="0" smtClean="0"/>
              <a:t>and</a:t>
            </a:r>
            <a:r>
              <a:rPr kumimoji="1" lang="ja-JP" altLang="en-US" dirty="0" smtClean="0"/>
              <a:t> </a:t>
            </a:r>
            <a:r>
              <a:rPr kumimoji="1" lang="en-US" altLang="ja-JP" dirty="0" smtClean="0"/>
              <a:t>image</a:t>
            </a:r>
            <a:r>
              <a:rPr kumimoji="1" lang="ja-JP" altLang="en-US" dirty="0" smtClean="0"/>
              <a:t> </a:t>
            </a:r>
            <a:r>
              <a:rPr kumimoji="1" lang="en-US" altLang="ja-JP" dirty="0" smtClean="0"/>
              <a:t>data</a:t>
            </a:r>
            <a:r>
              <a:rPr kumimoji="1" lang="ja-JP" altLang="en-US" dirty="0" smtClean="0"/>
              <a:t> </a:t>
            </a:r>
            <a:r>
              <a:rPr kumimoji="1" lang="en-US" altLang="ja-JP" dirty="0" smtClean="0"/>
              <a:t>handling</a:t>
            </a:r>
          </a:p>
          <a:p>
            <a:pPr lvl="1"/>
            <a:r>
              <a:rPr lang="en-US" altLang="ja-JP" dirty="0" smtClean="0"/>
              <a:t>VM</a:t>
            </a:r>
            <a:r>
              <a:rPr lang="ja-JP" altLang="en-US" dirty="0" smtClean="0"/>
              <a:t> </a:t>
            </a:r>
            <a:r>
              <a:rPr lang="en-US" altLang="ja-JP" dirty="0" smtClean="0"/>
              <a:t>infrastructure</a:t>
            </a:r>
          </a:p>
          <a:p>
            <a:pPr lvl="1"/>
            <a:r>
              <a:rPr kumimoji="1" lang="en-US" altLang="ja-JP" dirty="0" smtClean="0"/>
              <a:t>ICS infrastructure support hardware</a:t>
            </a:r>
            <a:endParaRPr kumimoji="1" lang="en-US" altLang="ja-JP" dirty="0" smtClean="0"/>
          </a:p>
          <a:p>
            <a:pPr lvl="1"/>
            <a:r>
              <a:rPr kumimoji="1" lang="en-US" altLang="ja-JP" dirty="0" smtClean="0"/>
              <a:t>Database</a:t>
            </a:r>
            <a:r>
              <a:rPr kumimoji="1" lang="ja-JP" altLang="en-US" dirty="0" smtClean="0"/>
              <a:t> </a:t>
            </a:r>
            <a:r>
              <a:rPr kumimoji="1" lang="en-US" altLang="ja-JP" dirty="0" smtClean="0"/>
              <a:t>server</a:t>
            </a:r>
            <a:r>
              <a:rPr kumimoji="1" lang="ja-JP" altLang="en-US" dirty="0" smtClean="0"/>
              <a:t> </a:t>
            </a:r>
            <a:r>
              <a:rPr lang="en-US" altLang="ja-JP" dirty="0" smtClean="0"/>
              <a:t>and</a:t>
            </a:r>
            <a:r>
              <a:rPr lang="ja-JP" altLang="en-US" dirty="0" smtClean="0"/>
              <a:t> </a:t>
            </a:r>
            <a:r>
              <a:rPr lang="en-US" altLang="ja-JP" dirty="0" smtClean="0"/>
              <a:t>its</a:t>
            </a:r>
            <a:r>
              <a:rPr lang="ja-JP" altLang="en-US" dirty="0" smtClean="0"/>
              <a:t> </a:t>
            </a:r>
            <a:r>
              <a:rPr lang="en-US" altLang="ja-JP" dirty="0" smtClean="0"/>
              <a:t>replication/backup</a:t>
            </a:r>
          </a:p>
          <a:p>
            <a:pPr lvl="1"/>
            <a:r>
              <a:rPr kumimoji="1" lang="en-US" altLang="ja-JP" dirty="0" smtClean="0"/>
              <a:t>ICS</a:t>
            </a:r>
            <a:r>
              <a:rPr kumimoji="1" lang="ja-JP" altLang="en-US" dirty="0" smtClean="0"/>
              <a:t> </a:t>
            </a:r>
            <a:r>
              <a:rPr kumimoji="1" lang="en-US" altLang="ja-JP" dirty="0" smtClean="0"/>
              <a:t>infrastructure</a:t>
            </a:r>
            <a:r>
              <a:rPr kumimoji="1" lang="ja-JP" altLang="en-US" dirty="0" smtClean="0"/>
              <a:t> </a:t>
            </a:r>
            <a:r>
              <a:rPr kumimoji="1" lang="en-US" altLang="ja-JP" dirty="0" smtClean="0"/>
              <a:t>status</a:t>
            </a:r>
            <a:r>
              <a:rPr kumimoji="1" lang="ja-JP" altLang="en-US" dirty="0" smtClean="0"/>
              <a:t> </a:t>
            </a:r>
            <a:r>
              <a:rPr kumimoji="1" lang="en-US" altLang="ja-JP" dirty="0" smtClean="0"/>
              <a:t>monitoring</a:t>
            </a:r>
            <a:r>
              <a:rPr kumimoji="1" lang="ja-JP" altLang="en-US" dirty="0" smtClean="0"/>
              <a:t> </a:t>
            </a:r>
            <a:r>
              <a:rPr kumimoji="1" lang="en-US" altLang="ja-JP" dirty="0" smtClean="0"/>
              <a:t>and</a:t>
            </a:r>
            <a:r>
              <a:rPr kumimoji="1" lang="ja-JP" altLang="en-US" dirty="0" smtClean="0"/>
              <a:t> </a:t>
            </a:r>
            <a:r>
              <a:rPr kumimoji="1" lang="en-US" altLang="ja-JP" dirty="0" smtClean="0"/>
              <a:t>defect</a:t>
            </a:r>
            <a:r>
              <a:rPr kumimoji="1" lang="ja-JP" altLang="en-US" dirty="0" smtClean="0"/>
              <a:t> </a:t>
            </a:r>
            <a:r>
              <a:rPr kumimoji="1" lang="en-US" altLang="ja-JP" dirty="0" smtClean="0"/>
              <a:t>detection</a:t>
            </a:r>
          </a:p>
          <a:p>
            <a:pPr lvl="1"/>
            <a:r>
              <a:rPr lang="en-US" altLang="ja-JP" dirty="0" smtClean="0"/>
              <a:t>Procedure</a:t>
            </a:r>
            <a:r>
              <a:rPr lang="ja-JP" altLang="en-US" dirty="0" smtClean="0"/>
              <a:t> </a:t>
            </a:r>
            <a:r>
              <a:rPr lang="en-US" altLang="ja-JP" dirty="0" smtClean="0"/>
              <a:t>on</a:t>
            </a:r>
            <a:r>
              <a:rPr lang="ja-JP" altLang="en-US" dirty="0" smtClean="0"/>
              <a:t> </a:t>
            </a:r>
            <a:r>
              <a:rPr lang="en-US" altLang="ja-JP" dirty="0" smtClean="0"/>
              <a:t>instrument</a:t>
            </a:r>
            <a:r>
              <a:rPr lang="ja-JP" altLang="en-US" dirty="0" smtClean="0"/>
              <a:t> </a:t>
            </a:r>
            <a:r>
              <a:rPr lang="en-US" altLang="ja-JP" dirty="0" smtClean="0"/>
              <a:t>exchange</a:t>
            </a:r>
          </a:p>
          <a:p>
            <a:pPr lvl="1"/>
            <a:r>
              <a:rPr lang="en-US" altLang="ja-JP" dirty="0" smtClean="0"/>
              <a:t>Procedures for power failure detection and handling</a:t>
            </a:r>
            <a:endParaRPr lang="en-US" altLang="ja-JP" dirty="0" smtClean="0"/>
          </a:p>
          <a:p>
            <a:pPr lvl="1"/>
            <a:r>
              <a:rPr lang="en-US" altLang="ja-JP" dirty="0" smtClean="0"/>
              <a:t>Hardware</a:t>
            </a:r>
            <a:r>
              <a:rPr lang="ja-JP" altLang="en-US" dirty="0" smtClean="0"/>
              <a:t> </a:t>
            </a:r>
            <a:r>
              <a:rPr lang="en-US" altLang="ja-JP" dirty="0" smtClean="0"/>
              <a:t>delivery</a:t>
            </a:r>
            <a:r>
              <a:rPr lang="ja-JP" altLang="en-US" dirty="0" smtClean="0"/>
              <a:t> </a:t>
            </a:r>
            <a:r>
              <a:rPr lang="en-US" altLang="ja-JP" dirty="0" smtClean="0"/>
              <a:t>to</a:t>
            </a:r>
            <a:r>
              <a:rPr lang="ja-JP" altLang="en-US" dirty="0" smtClean="0"/>
              <a:t> </a:t>
            </a:r>
            <a:r>
              <a:rPr lang="en-US" altLang="ja-JP" dirty="0" smtClean="0"/>
              <a:t>Subaru</a:t>
            </a:r>
            <a:endParaRPr kumimoji="1" lang="en-US" altLang="ja-JP" dirty="0" smtClean="0"/>
          </a:p>
          <a:p>
            <a:r>
              <a:rPr lang="en-US" altLang="ja-JP" dirty="0" smtClean="0"/>
              <a:t>Discussions</a:t>
            </a:r>
            <a:r>
              <a:rPr lang="ja-JP" altLang="en-US" dirty="0" smtClean="0"/>
              <a:t> </a:t>
            </a:r>
            <a:r>
              <a:rPr lang="en-US" altLang="ja-JP" dirty="0" smtClean="0"/>
              <a:t>on</a:t>
            </a:r>
            <a:r>
              <a:rPr lang="ja-JP" altLang="en-US" dirty="0" smtClean="0"/>
              <a:t> </a:t>
            </a:r>
            <a:r>
              <a:rPr lang="en-US" altLang="ja-JP" dirty="0" smtClean="0"/>
              <a:t>interfaces</a:t>
            </a:r>
            <a:r>
              <a:rPr lang="ja-JP" altLang="en-US" dirty="0" smtClean="0"/>
              <a:t> </a:t>
            </a:r>
            <a:r>
              <a:rPr lang="en-US" altLang="ja-JP" dirty="0" smtClean="0"/>
              <a:t>between</a:t>
            </a:r>
            <a:r>
              <a:rPr lang="ja-JP" altLang="en-US" dirty="0" smtClean="0"/>
              <a:t> </a:t>
            </a:r>
            <a:r>
              <a:rPr lang="en-US" altLang="ja-JP" dirty="0" smtClean="0"/>
              <a:t>Subaru</a:t>
            </a:r>
            <a:r>
              <a:rPr lang="ja-JP" altLang="en-US" dirty="0" smtClean="0"/>
              <a:t> </a:t>
            </a:r>
            <a:r>
              <a:rPr lang="en-US" altLang="ja-JP" dirty="0" smtClean="0"/>
              <a:t>and</a:t>
            </a:r>
            <a:r>
              <a:rPr lang="ja-JP" altLang="en-US" dirty="0" smtClean="0"/>
              <a:t> </a:t>
            </a:r>
            <a:r>
              <a:rPr lang="en-US" altLang="ja-JP" dirty="0" smtClean="0"/>
              <a:t>PFS</a:t>
            </a:r>
          </a:p>
          <a:p>
            <a:pPr lvl="1"/>
            <a:r>
              <a:rPr kumimoji="1" lang="en-US" altLang="ja-JP" dirty="0" smtClean="0"/>
              <a:t>Network</a:t>
            </a:r>
            <a:r>
              <a:rPr kumimoji="1" lang="ja-JP" altLang="en-US" dirty="0" smtClean="0"/>
              <a:t> </a:t>
            </a:r>
            <a:r>
              <a:rPr kumimoji="1" lang="en-US" altLang="ja-JP" dirty="0" smtClean="0"/>
              <a:t>connection</a:t>
            </a:r>
            <a:r>
              <a:rPr kumimoji="1" lang="ja-JP" altLang="en-US" dirty="0" smtClean="0"/>
              <a:t> </a:t>
            </a:r>
            <a:r>
              <a:rPr kumimoji="1" lang="en-US" altLang="ja-JP" dirty="0" smtClean="0"/>
              <a:t>to</a:t>
            </a:r>
            <a:r>
              <a:rPr kumimoji="1" lang="ja-JP" altLang="en-US" dirty="0" smtClean="0"/>
              <a:t> </a:t>
            </a:r>
            <a:r>
              <a:rPr kumimoji="1" lang="en-US" altLang="ja-JP" dirty="0" smtClean="0"/>
              <a:t>Subaru</a:t>
            </a:r>
            <a:r>
              <a:rPr kumimoji="1" lang="ja-JP" altLang="en-US" dirty="0" smtClean="0"/>
              <a:t> </a:t>
            </a:r>
            <a:r>
              <a:rPr lang="en-US" altLang="ja-JP" dirty="0" smtClean="0"/>
              <a:t>(data</a:t>
            </a:r>
            <a:r>
              <a:rPr lang="ja-JP" altLang="en-US" dirty="0" smtClean="0"/>
              <a:t> </a:t>
            </a:r>
            <a:r>
              <a:rPr lang="en-US" altLang="ja-JP" dirty="0" smtClean="0"/>
              <a:t>flow,</a:t>
            </a:r>
            <a:r>
              <a:rPr lang="ja-JP" altLang="en-US" dirty="0" smtClean="0"/>
              <a:t> </a:t>
            </a:r>
            <a:r>
              <a:rPr lang="en-US" altLang="ja-JP" dirty="0" smtClean="0"/>
              <a:t>V-LAN)</a:t>
            </a:r>
          </a:p>
          <a:p>
            <a:pPr lvl="1"/>
            <a:r>
              <a:rPr kumimoji="1" lang="en-US" altLang="ja-JP" dirty="0" smtClean="0"/>
              <a:t>Access</a:t>
            </a:r>
            <a:r>
              <a:rPr kumimoji="1" lang="ja-JP" altLang="en-US" dirty="0" smtClean="0"/>
              <a:t> </a:t>
            </a:r>
            <a:r>
              <a:rPr kumimoji="1" lang="en-US" altLang="ja-JP" dirty="0" smtClean="0"/>
              <a:t>control</a:t>
            </a:r>
            <a:r>
              <a:rPr kumimoji="1" lang="ja-JP" altLang="en-US" dirty="0" smtClean="0"/>
              <a:t> </a:t>
            </a:r>
            <a:r>
              <a:rPr kumimoji="1" lang="en-US" altLang="ja-JP" dirty="0" smtClean="0"/>
              <a:t>to/from</a:t>
            </a:r>
            <a:r>
              <a:rPr kumimoji="1" lang="ja-JP" altLang="en-US" dirty="0" smtClean="0"/>
              <a:t> </a:t>
            </a:r>
            <a:r>
              <a:rPr kumimoji="1" lang="en-US" altLang="ja-JP" dirty="0" smtClean="0"/>
              <a:t>PFS</a:t>
            </a:r>
            <a:r>
              <a:rPr kumimoji="1" lang="ja-JP" altLang="en-US" dirty="0" smtClean="0"/>
              <a:t> </a:t>
            </a:r>
            <a:r>
              <a:rPr kumimoji="1" lang="en-US" altLang="ja-JP" dirty="0" smtClean="0"/>
              <a:t>network</a:t>
            </a:r>
          </a:p>
          <a:p>
            <a:pPr lvl="1"/>
            <a:r>
              <a:rPr kumimoji="1" lang="en-US" altLang="ja-JP" dirty="0" smtClean="0"/>
              <a:t>System</a:t>
            </a:r>
            <a:r>
              <a:rPr kumimoji="1" lang="ja-JP" altLang="en-US" dirty="0" smtClean="0"/>
              <a:t> </a:t>
            </a:r>
            <a:r>
              <a:rPr kumimoji="1" lang="en-US" altLang="ja-JP" dirty="0" smtClean="0"/>
              <a:t>alert</a:t>
            </a:r>
            <a:r>
              <a:rPr kumimoji="1" lang="ja-JP" altLang="en-US" dirty="0" smtClean="0"/>
              <a:t> </a:t>
            </a:r>
            <a:r>
              <a:rPr kumimoji="1" lang="en-US" altLang="ja-JP" dirty="0" smtClean="0"/>
              <a:t>handling</a:t>
            </a:r>
            <a:r>
              <a:rPr kumimoji="1" lang="ja-JP" altLang="en-US" dirty="0" smtClean="0"/>
              <a:t> </a:t>
            </a:r>
            <a:r>
              <a:rPr kumimoji="1" lang="en-US" altLang="ja-JP" dirty="0" smtClean="0"/>
              <a:t>(items</a:t>
            </a:r>
            <a:r>
              <a:rPr kumimoji="1" lang="ja-JP" altLang="en-US" dirty="0" smtClean="0"/>
              <a:t> </a:t>
            </a:r>
            <a:r>
              <a:rPr kumimoji="1" lang="en-US" altLang="ja-JP" dirty="0" smtClean="0"/>
              <a:t>to</a:t>
            </a:r>
            <a:r>
              <a:rPr kumimoji="1" lang="ja-JP" altLang="en-US" dirty="0" smtClean="0"/>
              <a:t> </a:t>
            </a:r>
            <a:r>
              <a:rPr kumimoji="1" lang="en-US" altLang="ja-JP" dirty="0" smtClean="0"/>
              <a:t>STS)</a:t>
            </a:r>
          </a:p>
          <a:p>
            <a:pPr lvl="1"/>
            <a:r>
              <a:rPr lang="en-US" altLang="ja-JP" dirty="0" smtClean="0"/>
              <a:t>Engineering</a:t>
            </a:r>
            <a:r>
              <a:rPr lang="ja-JP" altLang="en-US" dirty="0" smtClean="0"/>
              <a:t> </a:t>
            </a:r>
            <a:r>
              <a:rPr lang="en-US" altLang="ja-JP" dirty="0" smtClean="0"/>
              <a:t>data</a:t>
            </a:r>
            <a:r>
              <a:rPr lang="ja-JP" altLang="en-US" dirty="0" smtClean="0"/>
              <a:t> </a:t>
            </a:r>
            <a:r>
              <a:rPr lang="en-US" altLang="ja-JP" dirty="0" smtClean="0"/>
              <a:t>archive</a:t>
            </a:r>
            <a:r>
              <a:rPr lang="ja-JP" altLang="en-US" dirty="0" smtClean="0"/>
              <a:t> </a:t>
            </a:r>
            <a:r>
              <a:rPr lang="en-US" altLang="ja-JP" dirty="0" smtClean="0"/>
              <a:t>(during</a:t>
            </a:r>
            <a:r>
              <a:rPr lang="ja-JP" altLang="en-US" dirty="0" smtClean="0"/>
              <a:t> </a:t>
            </a:r>
            <a:r>
              <a:rPr lang="en-US" altLang="ja-JP" dirty="0" smtClean="0"/>
              <a:t>on-site</a:t>
            </a:r>
            <a:r>
              <a:rPr lang="ja-JP" altLang="en-US" dirty="0" smtClean="0"/>
              <a:t> </a:t>
            </a:r>
            <a:r>
              <a:rPr lang="en-US" altLang="ja-JP" dirty="0" smtClean="0"/>
              <a:t>AIT,</a:t>
            </a:r>
            <a:r>
              <a:rPr lang="ja-JP" altLang="en-US" dirty="0" smtClean="0"/>
              <a:t> </a:t>
            </a:r>
            <a:r>
              <a:rPr lang="en-US" altLang="ja-JP" dirty="0" smtClean="0"/>
              <a:t>independent</a:t>
            </a:r>
            <a:r>
              <a:rPr lang="ja-JP" altLang="en-US" dirty="0" smtClean="0"/>
              <a:t> </a:t>
            </a:r>
            <a:r>
              <a:rPr lang="en-US" altLang="ja-JP" dirty="0" smtClean="0"/>
              <a:t>unit</a:t>
            </a:r>
            <a:r>
              <a:rPr lang="ja-JP" altLang="en-US" dirty="0" smtClean="0"/>
              <a:t> </a:t>
            </a:r>
            <a:r>
              <a:rPr lang="en-US" altLang="ja-JP" dirty="0" smtClean="0"/>
              <a:t>test)</a:t>
            </a:r>
            <a:endParaRPr kumimoji="1" lang="ja-JP" altLang="en-US"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15857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200" dirty="0" smtClean="0"/>
              <a:t>Trades and selection – </a:t>
            </a:r>
            <a:r>
              <a:rPr lang="en-US" altLang="ja-JP" sz="3200" dirty="0"/>
              <a:t>Link</a:t>
            </a:r>
            <a:r>
              <a:rPr lang="ja-JP" altLang="en-US" sz="3200" dirty="0"/>
              <a:t> </a:t>
            </a:r>
            <a:r>
              <a:rPr lang="en-US" altLang="ja-JP" sz="3200" dirty="0"/>
              <a:t>over</a:t>
            </a:r>
            <a:r>
              <a:rPr lang="ja-JP" altLang="en-US" sz="3200" dirty="0"/>
              <a:t> </a:t>
            </a:r>
            <a:r>
              <a:rPr lang="en-US" altLang="ja-JP" sz="3200" dirty="0"/>
              <a:t>fiber</a:t>
            </a:r>
            <a:r>
              <a:rPr lang="ja-JP" altLang="en-US" sz="3200" dirty="0"/>
              <a:t> </a:t>
            </a:r>
            <a:r>
              <a:rPr lang="en-US" altLang="ja-JP" sz="3200" dirty="0"/>
              <a:t>on</a:t>
            </a:r>
            <a:r>
              <a:rPr lang="ja-JP" altLang="en-US" sz="3200" dirty="0"/>
              <a:t> </a:t>
            </a:r>
            <a:r>
              <a:rPr lang="en-US" altLang="ja-JP" sz="3200" dirty="0"/>
              <a:t>telescope</a:t>
            </a:r>
            <a:endParaRPr lang="en-US" sz="3200" dirty="0"/>
          </a:p>
        </p:txBody>
      </p:sp>
      <p:sp>
        <p:nvSpPr>
          <p:cNvPr id="3" name="コンテンツ プレースホルダー 2"/>
          <p:cNvSpPr>
            <a:spLocks noGrp="1"/>
          </p:cNvSpPr>
          <p:nvPr>
            <p:ph idx="1"/>
          </p:nvPr>
        </p:nvSpPr>
        <p:spPr>
          <a:xfrm>
            <a:off x="457200" y="1600200"/>
            <a:ext cx="8686800" cy="2186131"/>
          </a:xfrm>
        </p:spPr>
        <p:txBody>
          <a:bodyPr>
            <a:normAutofit fontScale="92500" lnSpcReduction="20000"/>
          </a:bodyPr>
          <a:lstStyle/>
          <a:p>
            <a:r>
              <a:rPr lang="en-US" dirty="0" smtClean="0"/>
              <a:t>1Gbps Ethernet</a:t>
            </a:r>
          </a:p>
          <a:p>
            <a:pPr lvl="1"/>
            <a:r>
              <a:rPr lang="en-US" dirty="0" smtClean="0"/>
              <a:t>PFS has selected 1000BASE-LX for its optical network</a:t>
            </a:r>
          </a:p>
          <a:p>
            <a:r>
              <a:rPr lang="en-US" dirty="0" smtClean="0"/>
              <a:t>USB connection</a:t>
            </a:r>
          </a:p>
          <a:p>
            <a:pPr lvl="1"/>
            <a:r>
              <a:rPr lang="en-US" dirty="0" smtClean="0"/>
              <a:t>PFS has identified several items and performed on-site test</a:t>
            </a:r>
          </a:p>
          <a:p>
            <a:pPr lvl="1"/>
            <a:r>
              <a:rPr lang="en-US" dirty="0" smtClean="0"/>
              <a:t>Selected </a:t>
            </a:r>
            <a:r>
              <a:rPr lang="en-US" dirty="0" err="1" smtClean="0"/>
              <a:t>PCIe</a:t>
            </a:r>
            <a:r>
              <a:rPr lang="en-US" dirty="0" smtClean="0"/>
              <a:t> bus extender with USB host controller after on-site test</a:t>
            </a:r>
          </a:p>
          <a:p>
            <a:pPr lvl="2"/>
            <a:r>
              <a:rPr lang="en-US" dirty="0" smtClean="0"/>
              <a:t>Adnaco-H1A (photo below)</a:t>
            </a:r>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6261" y="3786331"/>
            <a:ext cx="5117739" cy="30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132498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2800" dirty="0" smtClean="0"/>
              <a:t>Performance verification – </a:t>
            </a:r>
            <a:r>
              <a:rPr lang="en-US" altLang="ja-JP" sz="2800" dirty="0"/>
              <a:t>Link</a:t>
            </a:r>
            <a:r>
              <a:rPr lang="ja-JP" altLang="en-US" sz="2800" dirty="0"/>
              <a:t> </a:t>
            </a:r>
            <a:r>
              <a:rPr lang="en-US" altLang="ja-JP" sz="2800" dirty="0"/>
              <a:t>over</a:t>
            </a:r>
            <a:r>
              <a:rPr lang="ja-JP" altLang="en-US" sz="2800" dirty="0"/>
              <a:t> </a:t>
            </a:r>
            <a:r>
              <a:rPr lang="en-US" altLang="ja-JP" sz="2800" dirty="0"/>
              <a:t>fiber</a:t>
            </a:r>
            <a:r>
              <a:rPr lang="ja-JP" altLang="en-US" sz="2800" dirty="0"/>
              <a:t> </a:t>
            </a:r>
            <a:r>
              <a:rPr lang="en-US" altLang="ja-JP" sz="2800" dirty="0"/>
              <a:t>on</a:t>
            </a:r>
            <a:r>
              <a:rPr lang="ja-JP" altLang="en-US" sz="2800" dirty="0"/>
              <a:t> </a:t>
            </a:r>
            <a:r>
              <a:rPr lang="en-US" altLang="ja-JP" sz="2800" dirty="0"/>
              <a:t>telescope</a:t>
            </a:r>
            <a:endParaRPr lang="en-US" sz="2800" dirty="0"/>
          </a:p>
        </p:txBody>
      </p:sp>
      <p:sp>
        <p:nvSpPr>
          <p:cNvPr id="3" name="コンテンツ プレースホルダー 2"/>
          <p:cNvSpPr>
            <a:spLocks noGrp="1"/>
          </p:cNvSpPr>
          <p:nvPr>
            <p:ph idx="1"/>
          </p:nvPr>
        </p:nvSpPr>
        <p:spPr>
          <a:xfrm>
            <a:off x="628650" y="1825624"/>
            <a:ext cx="8286750" cy="2136775"/>
          </a:xfrm>
        </p:spPr>
        <p:txBody>
          <a:bodyPr>
            <a:normAutofit fontScale="55000" lnSpcReduction="20000"/>
          </a:bodyPr>
          <a:lstStyle/>
          <a:p>
            <a:pPr marL="0" indent="0">
              <a:spcBef>
                <a:spcPts val="600"/>
              </a:spcBef>
              <a:buNone/>
            </a:pPr>
            <a:r>
              <a:rPr lang="en-US" dirty="0" smtClean="0"/>
              <a:t>Performance verification was performed using real fiber at the prime focus of the telescope, for both Ethernet and USB extension. Since availability of real fibers at the prime focus is limited by day time works in the dome – the telescope need to be at the zenith for human access to fiber outlets, we also used TUE-Opt or Ns-Opt fiber patch panels for alternative test ports, whose fibers are also used by PFS for works at the standby (off telescope). </a:t>
            </a:r>
            <a:endParaRPr lang="en-US" dirty="0" smtClean="0"/>
          </a:p>
          <a:p>
            <a:pPr marL="0" indent="0">
              <a:spcBef>
                <a:spcPts val="600"/>
              </a:spcBef>
              <a:buNone/>
            </a:pPr>
            <a:r>
              <a:rPr lang="en-US" dirty="0" smtClean="0"/>
              <a:t>Performance test is performed by checking real data rate for full load supplied to each bus. Plans of measurements are developed for each bus, SNMP data transfer counter for network switches and dummy data read/write software for USB connection. For both buses, measurement plans are verified using short fiber cable connections, and system are verified with full load.</a:t>
            </a:r>
          </a:p>
          <a:p>
            <a:pPr marL="0" indent="0">
              <a:spcBef>
                <a:spcPts val="600"/>
              </a:spcBef>
              <a:buNone/>
            </a:pPr>
            <a:endParaRPr lang="en-US" dirty="0" smtClean="0"/>
          </a:p>
          <a:p>
            <a:pPr marL="0" indent="0">
              <a:spcBef>
                <a:spcPts val="600"/>
              </a:spcBef>
              <a:buNone/>
            </a:pPr>
            <a:r>
              <a:rPr lang="en-US" dirty="0" smtClean="0"/>
              <a:t>Connections are as follows:</a:t>
            </a:r>
            <a:endParaRPr lang="en-US" dirty="0"/>
          </a:p>
        </p:txBody>
      </p:sp>
      <p:grpSp>
        <p:nvGrpSpPr>
          <p:cNvPr id="73" name="グループ化 72"/>
          <p:cNvGrpSpPr/>
          <p:nvPr/>
        </p:nvGrpSpPr>
        <p:grpSpPr>
          <a:xfrm>
            <a:off x="203063" y="3890532"/>
            <a:ext cx="8551838" cy="2776968"/>
            <a:chOff x="203063" y="3890532"/>
            <a:chExt cx="8551838" cy="2776968"/>
          </a:xfrm>
        </p:grpSpPr>
        <p:cxnSp>
          <p:nvCxnSpPr>
            <p:cNvPr id="4" name="直線コネクタ 3"/>
            <p:cNvCxnSpPr/>
            <p:nvPr/>
          </p:nvCxnSpPr>
          <p:spPr>
            <a:xfrm>
              <a:off x="4677918" y="3890532"/>
              <a:ext cx="10561" cy="27769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3860428" y="3890532"/>
              <a:ext cx="788999" cy="584775"/>
            </a:xfrm>
            <a:prstGeom prst="rect">
              <a:avLst/>
            </a:prstGeom>
            <a:noFill/>
          </p:spPr>
          <p:txBody>
            <a:bodyPr wrap="none" rtlCol="0">
              <a:spAutoFit/>
            </a:bodyPr>
            <a:lstStyle/>
            <a:p>
              <a:pPr algn="ctr"/>
              <a:r>
                <a:rPr lang="en-US" dirty="0" smtClean="0"/>
                <a:t>CB2F</a:t>
              </a:r>
            </a:p>
            <a:p>
              <a:pPr algn="ctr"/>
              <a:r>
                <a:rPr lang="en-US" sz="1400" dirty="0" smtClean="0"/>
                <a:t>(OCB21)</a:t>
              </a:r>
              <a:endParaRPr lang="en-US" sz="1400" dirty="0"/>
            </a:p>
          </p:txBody>
        </p:sp>
        <p:sp>
          <p:nvSpPr>
            <p:cNvPr id="6" name="テキスト ボックス 5"/>
            <p:cNvSpPr txBox="1"/>
            <p:nvPr/>
          </p:nvSpPr>
          <p:spPr>
            <a:xfrm>
              <a:off x="4868539" y="3890532"/>
              <a:ext cx="1509324" cy="369332"/>
            </a:xfrm>
            <a:prstGeom prst="rect">
              <a:avLst/>
            </a:prstGeom>
            <a:noFill/>
          </p:spPr>
          <p:txBody>
            <a:bodyPr wrap="none" rtlCol="0">
              <a:spAutoFit/>
            </a:bodyPr>
            <a:lstStyle/>
            <a:p>
              <a:r>
                <a:rPr lang="en-US" dirty="0" smtClean="0"/>
                <a:t>PF or TUE-Opt</a:t>
              </a:r>
              <a:endParaRPr lang="en-US" dirty="0"/>
            </a:p>
          </p:txBody>
        </p:sp>
        <p:sp>
          <p:nvSpPr>
            <p:cNvPr id="7" name="正方形/長方形 6"/>
            <p:cNvSpPr/>
            <p:nvPr/>
          </p:nvSpPr>
          <p:spPr>
            <a:xfrm>
              <a:off x="1941612" y="4323606"/>
              <a:ext cx="792088" cy="53219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Cisco SW</a:t>
              </a:r>
              <a:endParaRPr lang="en-US" dirty="0">
                <a:solidFill>
                  <a:schemeClr val="tx1"/>
                </a:solidFill>
              </a:endParaRPr>
            </a:p>
          </p:txBody>
        </p:sp>
        <p:sp>
          <p:nvSpPr>
            <p:cNvPr id="8" name="正方形/長方形 7"/>
            <p:cNvSpPr/>
            <p:nvPr/>
          </p:nvSpPr>
          <p:spPr>
            <a:xfrm>
              <a:off x="2733700" y="4450762"/>
              <a:ext cx="567680" cy="288032"/>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SFP</a:t>
              </a:r>
              <a:endParaRPr lang="en-US" dirty="0">
                <a:solidFill>
                  <a:schemeClr val="tx1"/>
                </a:solidFill>
              </a:endParaRPr>
            </a:p>
          </p:txBody>
        </p:sp>
        <p:cxnSp>
          <p:nvCxnSpPr>
            <p:cNvPr id="9" name="直線コネクタ 8"/>
            <p:cNvCxnSpPr/>
            <p:nvPr/>
          </p:nvCxnSpPr>
          <p:spPr>
            <a:xfrm>
              <a:off x="3805436" y="4594778"/>
              <a:ext cx="872480" cy="6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6157483" y="4450826"/>
              <a:ext cx="567680" cy="288032"/>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SFP</a:t>
              </a:r>
              <a:endParaRPr lang="en-US" dirty="0">
                <a:solidFill>
                  <a:schemeClr val="tx1"/>
                </a:solidFill>
              </a:endParaRPr>
            </a:p>
          </p:txBody>
        </p:sp>
        <p:cxnSp>
          <p:nvCxnSpPr>
            <p:cNvPr id="11" name="直線コネクタ 10"/>
            <p:cNvCxnSpPr/>
            <p:nvPr/>
          </p:nvCxnSpPr>
          <p:spPr>
            <a:xfrm>
              <a:off x="3301380" y="4586394"/>
              <a:ext cx="3279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3626082" y="4522770"/>
              <a:ext cx="179354"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3" name="直線矢印コネクタ 12"/>
            <p:cNvCxnSpPr>
              <a:stCxn id="14" idx="1"/>
              <a:endCxn id="12" idx="2"/>
            </p:cNvCxnSpPr>
            <p:nvPr/>
          </p:nvCxnSpPr>
          <p:spPr>
            <a:xfrm flipH="1" flipV="1">
              <a:off x="3715759" y="4666786"/>
              <a:ext cx="75462" cy="1831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3791221" y="4711452"/>
              <a:ext cx="519566" cy="276999"/>
            </a:xfrm>
            <a:prstGeom prst="rect">
              <a:avLst/>
            </a:prstGeom>
            <a:noFill/>
          </p:spPr>
          <p:txBody>
            <a:bodyPr wrap="none" rtlCol="0">
              <a:spAutoFit/>
            </a:bodyPr>
            <a:lstStyle/>
            <a:p>
              <a:r>
                <a:rPr lang="en-US" sz="1200" dirty="0" smtClean="0"/>
                <a:t>LC-LC</a:t>
              </a:r>
              <a:endParaRPr lang="en-US" sz="1200" dirty="0"/>
            </a:p>
          </p:txBody>
        </p:sp>
        <p:cxnSp>
          <p:nvCxnSpPr>
            <p:cNvPr id="15" name="直線矢印コネクタ 14"/>
            <p:cNvCxnSpPr/>
            <p:nvPr/>
          </p:nvCxnSpPr>
          <p:spPr>
            <a:xfrm>
              <a:off x="3359024" y="4318916"/>
              <a:ext cx="89599" cy="203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2999033" y="4135688"/>
              <a:ext cx="478016" cy="276999"/>
            </a:xfrm>
            <a:prstGeom prst="rect">
              <a:avLst/>
            </a:prstGeom>
            <a:noFill/>
          </p:spPr>
          <p:txBody>
            <a:bodyPr wrap="none" rtlCol="0">
              <a:spAutoFit/>
            </a:bodyPr>
            <a:lstStyle/>
            <a:p>
              <a:r>
                <a:rPr lang="en-US" sz="1200" dirty="0" smtClean="0"/>
                <a:t>MCP</a:t>
              </a:r>
              <a:endParaRPr lang="en-US" sz="1200" dirty="0"/>
            </a:p>
          </p:txBody>
        </p:sp>
        <p:cxnSp>
          <p:nvCxnSpPr>
            <p:cNvPr id="17" name="直線コネクタ 16"/>
            <p:cNvCxnSpPr/>
            <p:nvPr/>
          </p:nvCxnSpPr>
          <p:spPr>
            <a:xfrm>
              <a:off x="5823769" y="4586394"/>
              <a:ext cx="3279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5648601" y="4520914"/>
              <a:ext cx="179354"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9" name="直線矢印コネクタ 18"/>
            <p:cNvCxnSpPr>
              <a:stCxn id="20" idx="3"/>
              <a:endCxn id="18" idx="2"/>
            </p:cNvCxnSpPr>
            <p:nvPr/>
          </p:nvCxnSpPr>
          <p:spPr>
            <a:xfrm flipV="1">
              <a:off x="5662767" y="4664930"/>
              <a:ext cx="75511" cy="1939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5143201" y="4720347"/>
              <a:ext cx="519566" cy="276999"/>
            </a:xfrm>
            <a:prstGeom prst="rect">
              <a:avLst/>
            </a:prstGeom>
            <a:noFill/>
          </p:spPr>
          <p:txBody>
            <a:bodyPr wrap="none" rtlCol="0">
              <a:spAutoFit/>
            </a:bodyPr>
            <a:lstStyle/>
            <a:p>
              <a:r>
                <a:rPr lang="en-US" sz="1200" dirty="0" smtClean="0"/>
                <a:t>LC-LC</a:t>
              </a:r>
              <a:endParaRPr lang="en-US" sz="1200" dirty="0"/>
            </a:p>
          </p:txBody>
        </p:sp>
        <p:cxnSp>
          <p:nvCxnSpPr>
            <p:cNvPr id="21" name="直線矢印コネクタ 20"/>
            <p:cNvCxnSpPr/>
            <p:nvPr/>
          </p:nvCxnSpPr>
          <p:spPr>
            <a:xfrm>
              <a:off x="5838518" y="4364191"/>
              <a:ext cx="100336" cy="220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5476941" y="4198402"/>
              <a:ext cx="478016" cy="276999"/>
            </a:xfrm>
            <a:prstGeom prst="rect">
              <a:avLst/>
            </a:prstGeom>
            <a:noFill/>
          </p:spPr>
          <p:txBody>
            <a:bodyPr wrap="none" rtlCol="0">
              <a:spAutoFit/>
            </a:bodyPr>
            <a:lstStyle/>
            <a:p>
              <a:r>
                <a:rPr lang="en-US" sz="1200" dirty="0" smtClean="0"/>
                <a:t>MCP</a:t>
              </a:r>
              <a:endParaRPr lang="en-US" sz="1200" dirty="0"/>
            </a:p>
          </p:txBody>
        </p:sp>
        <p:sp>
          <p:nvSpPr>
            <p:cNvPr id="23" name="正方形/長方形 22"/>
            <p:cNvSpPr/>
            <p:nvPr/>
          </p:nvSpPr>
          <p:spPr>
            <a:xfrm>
              <a:off x="6725163" y="4318916"/>
              <a:ext cx="710433" cy="574943"/>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Media Conv</a:t>
              </a:r>
              <a:endParaRPr lang="en-US" sz="1600" dirty="0">
                <a:solidFill>
                  <a:schemeClr val="tx1"/>
                </a:solidFill>
              </a:endParaRPr>
            </a:p>
          </p:txBody>
        </p:sp>
        <p:cxnSp>
          <p:nvCxnSpPr>
            <p:cNvPr id="24" name="直線コネクタ 23"/>
            <p:cNvCxnSpPr/>
            <p:nvPr/>
          </p:nvCxnSpPr>
          <p:spPr>
            <a:xfrm>
              <a:off x="4776121" y="4586394"/>
              <a:ext cx="872480" cy="6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H="1">
              <a:off x="4772025" y="3890532"/>
              <a:ext cx="4096" cy="27769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7945746" y="4438062"/>
              <a:ext cx="809155" cy="322794"/>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Test PC</a:t>
              </a:r>
              <a:endParaRPr lang="en-US" sz="1600" dirty="0">
                <a:solidFill>
                  <a:schemeClr val="tx1"/>
                </a:solidFill>
              </a:endParaRPr>
            </a:p>
          </p:txBody>
        </p:sp>
        <p:cxnSp>
          <p:nvCxnSpPr>
            <p:cNvPr id="27" name="直線コネクタ 26"/>
            <p:cNvCxnSpPr>
              <a:stCxn id="23" idx="3"/>
              <a:endCxn id="26" idx="1"/>
            </p:cNvCxnSpPr>
            <p:nvPr/>
          </p:nvCxnSpPr>
          <p:spPr>
            <a:xfrm flipV="1">
              <a:off x="7435596" y="4599459"/>
              <a:ext cx="510150" cy="692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H="1" flipV="1">
              <a:off x="7702252" y="4629917"/>
              <a:ext cx="9796" cy="263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7621918" y="4818926"/>
              <a:ext cx="876074" cy="276999"/>
            </a:xfrm>
            <a:prstGeom prst="rect">
              <a:avLst/>
            </a:prstGeom>
            <a:noFill/>
          </p:spPr>
          <p:txBody>
            <a:bodyPr wrap="none" rtlCol="0">
              <a:spAutoFit/>
            </a:bodyPr>
            <a:lstStyle/>
            <a:p>
              <a:r>
                <a:rPr lang="en-US" sz="1200" dirty="0" smtClean="0"/>
                <a:t>Metal RJ45</a:t>
              </a:r>
              <a:endParaRPr lang="en-US" sz="1200" dirty="0"/>
            </a:p>
          </p:txBody>
        </p:sp>
        <p:sp>
          <p:nvSpPr>
            <p:cNvPr id="30" name="正方形/長方形 29"/>
            <p:cNvSpPr/>
            <p:nvPr/>
          </p:nvSpPr>
          <p:spPr>
            <a:xfrm>
              <a:off x="638852" y="4408277"/>
              <a:ext cx="809155" cy="35099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Test PC</a:t>
              </a:r>
              <a:endParaRPr lang="en-US" sz="1600" dirty="0">
                <a:solidFill>
                  <a:schemeClr val="tx1"/>
                </a:solidFill>
              </a:endParaRPr>
            </a:p>
          </p:txBody>
        </p:sp>
        <p:cxnSp>
          <p:nvCxnSpPr>
            <p:cNvPr id="31" name="直線コネクタ 30"/>
            <p:cNvCxnSpPr/>
            <p:nvPr/>
          </p:nvCxnSpPr>
          <p:spPr>
            <a:xfrm>
              <a:off x="1448007" y="4586458"/>
              <a:ext cx="510150" cy="235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V="1">
              <a:off x="1659737" y="4614692"/>
              <a:ext cx="0" cy="236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1089308" y="4773556"/>
              <a:ext cx="876074" cy="276999"/>
            </a:xfrm>
            <a:prstGeom prst="rect">
              <a:avLst/>
            </a:prstGeom>
            <a:noFill/>
          </p:spPr>
          <p:txBody>
            <a:bodyPr wrap="none" rtlCol="0">
              <a:spAutoFit/>
            </a:bodyPr>
            <a:lstStyle/>
            <a:p>
              <a:r>
                <a:rPr lang="en-US" sz="1200" dirty="0" smtClean="0"/>
                <a:t>Metal RJ45</a:t>
              </a:r>
              <a:endParaRPr lang="en-US" sz="1200" dirty="0"/>
            </a:p>
          </p:txBody>
        </p:sp>
        <p:sp>
          <p:nvSpPr>
            <p:cNvPr id="34" name="テキスト ボックス 33"/>
            <p:cNvSpPr txBox="1"/>
            <p:nvPr/>
          </p:nvSpPr>
          <p:spPr>
            <a:xfrm>
              <a:off x="203063" y="4946682"/>
              <a:ext cx="3898952" cy="369332"/>
            </a:xfrm>
            <a:prstGeom prst="rect">
              <a:avLst/>
            </a:prstGeom>
            <a:noFill/>
          </p:spPr>
          <p:txBody>
            <a:bodyPr wrap="none" rtlCol="0">
              <a:spAutoFit/>
            </a:bodyPr>
            <a:lstStyle/>
            <a:p>
              <a:r>
                <a:rPr lang="en-US" dirty="0" smtClean="0"/>
                <a:t>Configuration for </a:t>
              </a:r>
              <a:r>
                <a:rPr lang="en-US" dirty="0" err="1" smtClean="0"/>
                <a:t>ethernet</a:t>
              </a:r>
              <a:r>
                <a:rPr lang="en-US" dirty="0" smtClean="0"/>
                <a:t> network test</a:t>
              </a:r>
              <a:endParaRPr lang="en-US" dirty="0"/>
            </a:p>
          </p:txBody>
        </p:sp>
        <p:sp>
          <p:nvSpPr>
            <p:cNvPr id="35" name="正方形/長方形 34"/>
            <p:cNvSpPr/>
            <p:nvPr/>
          </p:nvSpPr>
          <p:spPr>
            <a:xfrm>
              <a:off x="2273116" y="5579622"/>
              <a:ext cx="1036374" cy="51396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PCIe</a:t>
              </a:r>
              <a:r>
                <a:rPr lang="en-US" dirty="0" smtClean="0">
                  <a:solidFill>
                    <a:schemeClr val="tx1"/>
                  </a:solidFill>
                </a:rPr>
                <a:t> extender</a:t>
              </a:r>
              <a:endParaRPr lang="en-US" dirty="0">
                <a:solidFill>
                  <a:schemeClr val="tx1"/>
                </a:solidFill>
              </a:endParaRPr>
            </a:p>
          </p:txBody>
        </p:sp>
        <p:cxnSp>
          <p:nvCxnSpPr>
            <p:cNvPr id="36" name="直線コネクタ 35"/>
            <p:cNvCxnSpPr/>
            <p:nvPr/>
          </p:nvCxnSpPr>
          <p:spPr>
            <a:xfrm>
              <a:off x="3813546" y="5846518"/>
              <a:ext cx="872480" cy="6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6165592" y="5561218"/>
              <a:ext cx="760035" cy="564881"/>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PCIe</a:t>
              </a:r>
              <a:r>
                <a:rPr lang="en-US" dirty="0" smtClean="0">
                  <a:solidFill>
                    <a:schemeClr val="tx1"/>
                  </a:solidFill>
                </a:rPr>
                <a:t>-USB</a:t>
              </a:r>
              <a:endParaRPr lang="en-US" dirty="0">
                <a:solidFill>
                  <a:schemeClr val="tx1"/>
                </a:solidFill>
              </a:endParaRPr>
            </a:p>
          </p:txBody>
        </p:sp>
        <p:cxnSp>
          <p:nvCxnSpPr>
            <p:cNvPr id="38" name="直線コネクタ 37"/>
            <p:cNvCxnSpPr/>
            <p:nvPr/>
          </p:nvCxnSpPr>
          <p:spPr>
            <a:xfrm>
              <a:off x="3309490" y="5838134"/>
              <a:ext cx="32797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3634192" y="5774510"/>
              <a:ext cx="179354"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0" name="直線矢印コネクタ 39"/>
            <p:cNvCxnSpPr>
              <a:endCxn id="39" idx="2"/>
            </p:cNvCxnSpPr>
            <p:nvPr/>
          </p:nvCxnSpPr>
          <p:spPr>
            <a:xfrm flipH="1" flipV="1">
              <a:off x="3723869" y="5918526"/>
              <a:ext cx="136559" cy="1180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3850276" y="5922891"/>
              <a:ext cx="519566" cy="276999"/>
            </a:xfrm>
            <a:prstGeom prst="rect">
              <a:avLst/>
            </a:prstGeom>
            <a:noFill/>
          </p:spPr>
          <p:txBody>
            <a:bodyPr wrap="none" rtlCol="0">
              <a:spAutoFit/>
            </a:bodyPr>
            <a:lstStyle/>
            <a:p>
              <a:r>
                <a:rPr lang="en-US" sz="1200" dirty="0" smtClean="0"/>
                <a:t>LC-LC</a:t>
              </a:r>
              <a:endParaRPr lang="en-US" sz="1200" dirty="0"/>
            </a:p>
          </p:txBody>
        </p:sp>
        <p:cxnSp>
          <p:nvCxnSpPr>
            <p:cNvPr id="42" name="直線矢印コネクタ 41"/>
            <p:cNvCxnSpPr/>
            <p:nvPr/>
          </p:nvCxnSpPr>
          <p:spPr>
            <a:xfrm flipH="1">
              <a:off x="3456733" y="5506576"/>
              <a:ext cx="111538" cy="267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3413905" y="5273103"/>
              <a:ext cx="1203278" cy="276999"/>
            </a:xfrm>
            <a:prstGeom prst="rect">
              <a:avLst/>
            </a:prstGeom>
            <a:noFill/>
          </p:spPr>
          <p:txBody>
            <a:bodyPr wrap="none" rtlCol="0">
              <a:spAutoFit/>
            </a:bodyPr>
            <a:lstStyle/>
            <a:p>
              <a:r>
                <a:rPr lang="en-US" sz="1200" dirty="0" smtClean="0"/>
                <a:t>MCP; if required</a:t>
              </a:r>
              <a:endParaRPr lang="en-US" sz="1200" dirty="0"/>
            </a:p>
          </p:txBody>
        </p:sp>
        <p:cxnSp>
          <p:nvCxnSpPr>
            <p:cNvPr id="44" name="直線コネクタ 43"/>
            <p:cNvCxnSpPr/>
            <p:nvPr/>
          </p:nvCxnSpPr>
          <p:spPr>
            <a:xfrm>
              <a:off x="5831879" y="5838134"/>
              <a:ext cx="32797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45" name="正方形/長方形 44"/>
            <p:cNvSpPr/>
            <p:nvPr/>
          </p:nvSpPr>
          <p:spPr>
            <a:xfrm>
              <a:off x="5656711" y="5772654"/>
              <a:ext cx="179354"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6" name="直線矢印コネクタ 45"/>
            <p:cNvCxnSpPr>
              <a:endCxn id="45" idx="2"/>
            </p:cNvCxnSpPr>
            <p:nvPr/>
          </p:nvCxnSpPr>
          <p:spPr>
            <a:xfrm flipH="1" flipV="1">
              <a:off x="5746388" y="5916670"/>
              <a:ext cx="133399" cy="2597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5774488" y="6126166"/>
              <a:ext cx="519566" cy="276999"/>
            </a:xfrm>
            <a:prstGeom prst="rect">
              <a:avLst/>
            </a:prstGeom>
            <a:noFill/>
          </p:spPr>
          <p:txBody>
            <a:bodyPr wrap="none" rtlCol="0">
              <a:spAutoFit/>
            </a:bodyPr>
            <a:lstStyle/>
            <a:p>
              <a:r>
                <a:rPr lang="en-US" sz="1200" dirty="0" smtClean="0"/>
                <a:t>LC-LC</a:t>
              </a:r>
              <a:endParaRPr lang="en-US" sz="1200" dirty="0"/>
            </a:p>
          </p:txBody>
        </p:sp>
        <p:cxnSp>
          <p:nvCxnSpPr>
            <p:cNvPr id="48" name="直線矢印コネクタ 47"/>
            <p:cNvCxnSpPr/>
            <p:nvPr/>
          </p:nvCxnSpPr>
          <p:spPr>
            <a:xfrm flipH="1">
              <a:off x="5946964" y="5411602"/>
              <a:ext cx="111538" cy="425004"/>
            </a:xfrm>
            <a:prstGeom prst="straightConnector1">
              <a:avLst/>
            </a:prstGeom>
            <a:ln>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4784231" y="5838134"/>
              <a:ext cx="872480" cy="6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50" name="正方形/長方形 49"/>
            <p:cNvSpPr/>
            <p:nvPr/>
          </p:nvSpPr>
          <p:spPr>
            <a:xfrm>
              <a:off x="7466413" y="5686030"/>
              <a:ext cx="1288487" cy="31525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USB Storage</a:t>
              </a:r>
              <a:endParaRPr lang="en-US" sz="1600" dirty="0">
                <a:solidFill>
                  <a:schemeClr val="tx1"/>
                </a:solidFill>
              </a:endParaRPr>
            </a:p>
          </p:txBody>
        </p:sp>
        <p:cxnSp>
          <p:nvCxnSpPr>
            <p:cNvPr id="51" name="直線コネクタ 50"/>
            <p:cNvCxnSpPr/>
            <p:nvPr/>
          </p:nvCxnSpPr>
          <p:spPr>
            <a:xfrm>
              <a:off x="6925628" y="5852148"/>
              <a:ext cx="54078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52" name="正方形/長方形 51"/>
            <p:cNvSpPr/>
            <p:nvPr/>
          </p:nvSpPr>
          <p:spPr>
            <a:xfrm>
              <a:off x="1448007" y="5476857"/>
              <a:ext cx="1861483" cy="69954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Test PC</a:t>
              </a:r>
              <a:endParaRPr lang="en-US" sz="1600" dirty="0">
                <a:solidFill>
                  <a:schemeClr val="tx1"/>
                </a:solidFill>
              </a:endParaRPr>
            </a:p>
          </p:txBody>
        </p:sp>
        <p:sp>
          <p:nvSpPr>
            <p:cNvPr id="53" name="テキスト ボックス 52"/>
            <p:cNvSpPr txBox="1"/>
            <p:nvPr/>
          </p:nvSpPr>
          <p:spPr>
            <a:xfrm>
              <a:off x="211173" y="6183868"/>
              <a:ext cx="4123886" cy="369332"/>
            </a:xfrm>
            <a:prstGeom prst="rect">
              <a:avLst/>
            </a:prstGeom>
            <a:noFill/>
          </p:spPr>
          <p:txBody>
            <a:bodyPr wrap="none" rtlCol="0">
              <a:spAutoFit/>
            </a:bodyPr>
            <a:lstStyle/>
            <a:p>
              <a:r>
                <a:rPr lang="en-US" dirty="0" smtClean="0"/>
                <a:t>Configuration for </a:t>
              </a:r>
              <a:r>
                <a:rPr lang="en-US" dirty="0" err="1" smtClean="0"/>
                <a:t>PCIe</a:t>
              </a:r>
              <a:r>
                <a:rPr lang="en-US" dirty="0" smtClean="0"/>
                <a:t> extender (USB) test</a:t>
              </a:r>
              <a:endParaRPr lang="en-US" dirty="0"/>
            </a:p>
          </p:txBody>
        </p:sp>
        <p:sp>
          <p:nvSpPr>
            <p:cNvPr id="54" name="テキスト ボックス 53"/>
            <p:cNvSpPr txBox="1"/>
            <p:nvPr/>
          </p:nvSpPr>
          <p:spPr>
            <a:xfrm>
              <a:off x="5633471" y="5184334"/>
              <a:ext cx="1203278" cy="276999"/>
            </a:xfrm>
            <a:prstGeom prst="rect">
              <a:avLst/>
            </a:prstGeom>
            <a:noFill/>
          </p:spPr>
          <p:txBody>
            <a:bodyPr wrap="none" rtlCol="0">
              <a:spAutoFit/>
            </a:bodyPr>
            <a:lstStyle/>
            <a:p>
              <a:r>
                <a:rPr lang="en-US" sz="1200" dirty="0" smtClean="0"/>
                <a:t>MCP; if required</a:t>
              </a:r>
              <a:endParaRPr lang="en-US" sz="1200" dirty="0"/>
            </a:p>
          </p:txBody>
        </p:sp>
      </p:grpSp>
      <p:sp>
        <p:nvSpPr>
          <p:cNvPr id="7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56048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sz="2800" dirty="0" smtClean="0"/>
              <a:t>Performance verification plan for Ethernet</a:t>
            </a:r>
            <a:endParaRPr lang="en-US" sz="2800" dirty="0"/>
          </a:p>
        </p:txBody>
      </p:sp>
      <p:sp>
        <p:nvSpPr>
          <p:cNvPr id="3" name="コンテンツ プレースホルダー 2"/>
          <p:cNvSpPr>
            <a:spLocks noGrp="1"/>
          </p:cNvSpPr>
          <p:nvPr>
            <p:ph idx="1"/>
          </p:nvPr>
        </p:nvSpPr>
        <p:spPr>
          <a:xfrm>
            <a:off x="628650" y="1825624"/>
            <a:ext cx="8350250" cy="5032376"/>
          </a:xfrm>
        </p:spPr>
        <p:txBody>
          <a:bodyPr>
            <a:normAutofit fontScale="62500" lnSpcReduction="20000"/>
          </a:bodyPr>
          <a:lstStyle/>
          <a:p>
            <a:pPr marL="0" indent="0">
              <a:buNone/>
            </a:pPr>
            <a:r>
              <a:rPr lang="en-US" dirty="0" smtClean="0"/>
              <a:t>Packet transfer error rate on switches could be gathered via SNMP (or other administrative methods</a:t>
            </a:r>
            <a:r>
              <a:rPr lang="en-US" dirty="0"/>
              <a:t>) like </a:t>
            </a:r>
            <a:r>
              <a:rPr lang="en-US" dirty="0" smtClean="0"/>
              <a:t>1.3.6.1.2.1.2.2.1.14 or .20 (also other values included transmitted packets, bps).</a:t>
            </a:r>
          </a:p>
          <a:p>
            <a:pPr marL="0" indent="0">
              <a:buNone/>
            </a:pPr>
            <a:r>
              <a:rPr lang="en-US" dirty="0" smtClean="0"/>
              <a:t>Using such switches and connects small computer(s) at both side, we can transfer large data flow and check network stability. </a:t>
            </a:r>
          </a:p>
          <a:p>
            <a:pPr marL="0" indent="0">
              <a:buNone/>
            </a:pPr>
            <a:r>
              <a:rPr lang="en-US" dirty="0" smtClean="0"/>
              <a:t>Reading </a:t>
            </a:r>
            <a:r>
              <a:rPr lang="en-US" dirty="0" smtClean="0"/>
              <a:t>status via SNMP in high frequency could make some load on switches, but not an issue for monitoring by 1-0.1Hz (already over requirement for our purpose). </a:t>
            </a:r>
          </a:p>
          <a:p>
            <a:pPr marL="0" indent="0">
              <a:buNone/>
            </a:pPr>
            <a:r>
              <a:rPr lang="en-US" dirty="0" smtClean="0"/>
              <a:t>Fiber communications are not affected with what kind of data is flowing, so we do not need special software for making data transfer, but we </a:t>
            </a:r>
            <a:r>
              <a:rPr lang="en-US" dirty="0" smtClean="0"/>
              <a:t>can just use </a:t>
            </a:r>
            <a:r>
              <a:rPr lang="en-US" dirty="0" err="1" smtClean="0"/>
              <a:t>netcat</a:t>
            </a:r>
            <a:r>
              <a:rPr lang="en-US" dirty="0" smtClean="0"/>
              <a:t> (</a:t>
            </a:r>
            <a:r>
              <a:rPr lang="en-US" dirty="0" err="1" smtClean="0"/>
              <a:t>nc</a:t>
            </a:r>
            <a:r>
              <a:rPr lang="en-US" dirty="0" smtClean="0"/>
              <a:t>). Use of </a:t>
            </a:r>
            <a:r>
              <a:rPr lang="en-US" dirty="0" smtClean="0"/>
              <a:t>“</a:t>
            </a:r>
            <a:r>
              <a:rPr lang="en-US" dirty="0" err="1" smtClean="0"/>
              <a:t>dd</a:t>
            </a:r>
            <a:r>
              <a:rPr lang="en-US" dirty="0" smtClean="0"/>
              <a:t>” or “</a:t>
            </a:r>
            <a:r>
              <a:rPr lang="en-US" dirty="0" err="1" smtClean="0"/>
              <a:t>rsync</a:t>
            </a:r>
            <a:r>
              <a:rPr lang="en-US" dirty="0" smtClean="0"/>
              <a:t>” (with –</a:t>
            </a:r>
            <a:r>
              <a:rPr lang="en-US" dirty="0" err="1" smtClean="0"/>
              <a:t>bwlimit</a:t>
            </a:r>
            <a:r>
              <a:rPr lang="en-US" dirty="0" smtClean="0"/>
              <a:t>?) was effected by short time performance degradation of storage, and was rejected.</a:t>
            </a:r>
            <a:endParaRPr lang="en-US" dirty="0" smtClean="0"/>
          </a:p>
          <a:p>
            <a:pPr marL="0" indent="0">
              <a:buNone/>
            </a:pPr>
            <a:endParaRPr lang="en-US" dirty="0" smtClean="0"/>
          </a:p>
          <a:p>
            <a:pPr marL="0" indent="0">
              <a:buNone/>
            </a:pPr>
            <a:r>
              <a:rPr lang="en-US" dirty="0" smtClean="0"/>
              <a:t>Procedure </a:t>
            </a:r>
            <a:r>
              <a:rPr lang="en-US" dirty="0" smtClean="0"/>
              <a:t>is:</a:t>
            </a:r>
          </a:p>
          <a:p>
            <a:pPr>
              <a:buFont typeface="Arial" charset="0"/>
              <a:buChar char="•"/>
            </a:pPr>
            <a:r>
              <a:rPr lang="en-US" dirty="0" smtClean="0"/>
              <a:t>Place switches on both PF and CB2F, connect one or two PCs on both side</a:t>
            </a:r>
          </a:p>
          <a:p>
            <a:pPr lvl="1">
              <a:buFont typeface="Arial" charset="0"/>
              <a:buChar char="•"/>
            </a:pPr>
            <a:r>
              <a:rPr lang="en-US" dirty="0" smtClean="0"/>
              <a:t>We </a:t>
            </a:r>
            <a:r>
              <a:rPr lang="en-US" dirty="0" smtClean="0"/>
              <a:t>might not need full 1Gbps </a:t>
            </a:r>
            <a:r>
              <a:rPr lang="en-US" dirty="0" smtClean="0"/>
              <a:t>data flow, </a:t>
            </a:r>
            <a:r>
              <a:rPr lang="en-US" dirty="0" smtClean="0"/>
              <a:t>but better to check nearly </a:t>
            </a:r>
            <a:r>
              <a:rPr lang="en-US" dirty="0" err="1" smtClean="0"/>
              <a:t>conjection</a:t>
            </a:r>
            <a:r>
              <a:rPr lang="en-US" dirty="0" smtClean="0"/>
              <a:t>, so flow as much as possible without any limit</a:t>
            </a:r>
            <a:endParaRPr lang="en-US" dirty="0" smtClean="0"/>
          </a:p>
          <a:p>
            <a:pPr lvl="1">
              <a:buFont typeface="Arial" charset="0"/>
              <a:buChar char="•"/>
            </a:pPr>
            <a:r>
              <a:rPr lang="en-US" dirty="0" smtClean="0"/>
              <a:t>Network is full </a:t>
            </a:r>
            <a:r>
              <a:rPr lang="en-US" dirty="0" smtClean="0"/>
              <a:t>duplex with two fiber cables, </a:t>
            </a:r>
            <a:r>
              <a:rPr lang="en-US" dirty="0" smtClean="0"/>
              <a:t>we don’t need to test two directions at one time</a:t>
            </a:r>
          </a:p>
          <a:p>
            <a:pPr>
              <a:buFont typeface="Arial" charset="0"/>
              <a:buChar char="•"/>
            </a:pPr>
            <a:r>
              <a:rPr lang="en-US" dirty="0" smtClean="0"/>
              <a:t>Check stability by monitoring status counters for full load (1Gbps</a:t>
            </a:r>
            <a:r>
              <a:rPr lang="en-US" dirty="0" smtClean="0"/>
              <a:t>)</a:t>
            </a:r>
          </a:p>
          <a:p>
            <a:pPr lvl="1"/>
            <a:r>
              <a:rPr lang="en-US" dirty="0" smtClean="0"/>
              <a:t>Pair of </a:t>
            </a:r>
            <a:r>
              <a:rPr lang="en-US" altLang="ja-JP" dirty="0"/>
              <a:t>“</a:t>
            </a:r>
            <a:r>
              <a:rPr lang="en-US" altLang="ja-JP" dirty="0" err="1"/>
              <a:t>nc</a:t>
            </a:r>
            <a:r>
              <a:rPr lang="ja-JP" altLang="en-US" dirty="0"/>
              <a:t> </a:t>
            </a:r>
            <a:r>
              <a:rPr lang="en-US" altLang="ja-JP" dirty="0"/>
              <a:t>–l</a:t>
            </a:r>
            <a:r>
              <a:rPr lang="ja-JP" altLang="en-US" dirty="0"/>
              <a:t> </a:t>
            </a:r>
            <a:r>
              <a:rPr lang="en-US" altLang="ja-JP" dirty="0"/>
              <a:t>–p</a:t>
            </a:r>
            <a:r>
              <a:rPr lang="ja-JP" altLang="en-US" dirty="0"/>
              <a:t> </a:t>
            </a:r>
            <a:r>
              <a:rPr lang="en-US" altLang="ja-JP" dirty="0"/>
              <a:t>XXXXX</a:t>
            </a:r>
            <a:r>
              <a:rPr lang="ja-JP" altLang="en-US" dirty="0"/>
              <a:t> </a:t>
            </a:r>
            <a:r>
              <a:rPr lang="en-US" altLang="ja-JP" dirty="0"/>
              <a:t>&gt;</a:t>
            </a:r>
            <a:r>
              <a:rPr lang="ja-JP" altLang="en-US" dirty="0"/>
              <a:t> </a:t>
            </a:r>
            <a:r>
              <a:rPr lang="en-US" altLang="ja-JP" dirty="0"/>
              <a:t>/dev/null</a:t>
            </a:r>
            <a:r>
              <a:rPr lang="en-US" altLang="ja-JP" dirty="0" smtClean="0"/>
              <a:t>” and “cat</a:t>
            </a:r>
            <a:r>
              <a:rPr lang="ja-JP" altLang="en-US" dirty="0" smtClean="0"/>
              <a:t> </a:t>
            </a:r>
            <a:r>
              <a:rPr lang="en-US" altLang="ja-JP" dirty="0"/>
              <a:t>/dev/null</a:t>
            </a:r>
            <a:r>
              <a:rPr lang="ja-JP" altLang="en-US" dirty="0"/>
              <a:t> </a:t>
            </a:r>
            <a:r>
              <a:rPr lang="en-US" altLang="ja-JP" dirty="0"/>
              <a:t>|</a:t>
            </a:r>
            <a:r>
              <a:rPr lang="ja-JP" altLang="en-US" dirty="0"/>
              <a:t> </a:t>
            </a:r>
            <a:r>
              <a:rPr lang="en-US" altLang="ja-JP" dirty="0" err="1"/>
              <a:t>nc</a:t>
            </a:r>
            <a:r>
              <a:rPr lang="ja-JP" altLang="en-US" dirty="0"/>
              <a:t> </a:t>
            </a:r>
            <a:r>
              <a:rPr lang="en-US" altLang="ja-JP" dirty="0"/>
              <a:t>X.X.X.X</a:t>
            </a:r>
            <a:r>
              <a:rPr lang="ja-JP" altLang="en-US" dirty="0"/>
              <a:t> </a:t>
            </a:r>
            <a:r>
              <a:rPr lang="en-US" altLang="ja-JP" dirty="0"/>
              <a:t>XXX</a:t>
            </a:r>
            <a:r>
              <a:rPr lang="en-US" altLang="ja-JP" dirty="0" smtClean="0"/>
              <a:t>”</a:t>
            </a:r>
          </a:p>
          <a:p>
            <a:pPr lvl="1"/>
            <a:r>
              <a:rPr lang="en-US" altLang="ja-JP" dirty="0" smtClean="0"/>
              <a:t>Gather data over ~100sec to check stability</a:t>
            </a:r>
            <a:endParaRPr lang="en-US" altLang="ja-JP"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56987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18000"/>
            <a:ext cx="3120000" cy="2340000"/>
          </a:xfrm>
          <a:prstGeom prst="rect">
            <a:avLst/>
          </a:prstGeom>
        </p:spPr>
      </p:pic>
      <p:sp>
        <p:nvSpPr>
          <p:cNvPr id="2" name="タイトル 1"/>
          <p:cNvSpPr>
            <a:spLocks noGrp="1"/>
          </p:cNvSpPr>
          <p:nvPr>
            <p:ph type="title"/>
          </p:nvPr>
        </p:nvSpPr>
        <p:spPr>
          <a:xfrm>
            <a:off x="628650" y="365126"/>
            <a:ext cx="8515350" cy="1325563"/>
          </a:xfrm>
        </p:spPr>
        <p:txBody>
          <a:bodyPr>
            <a:noAutofit/>
          </a:bodyPr>
          <a:lstStyle/>
          <a:p>
            <a:r>
              <a:rPr lang="en-US" altLang="ja-JP" sz="2400" dirty="0" smtClean="0"/>
              <a:t>Plan verification – Performance </a:t>
            </a:r>
            <a:r>
              <a:rPr lang="en-US" altLang="ja-JP" sz="2400" dirty="0"/>
              <a:t>verification plan for Ethernet</a:t>
            </a:r>
            <a:endParaRPr kumimoji="1" lang="ja-JP" altLang="en-US" sz="2400" dirty="0"/>
          </a:p>
        </p:txBody>
      </p:sp>
      <p:sp>
        <p:nvSpPr>
          <p:cNvPr id="3" name="コンテンツ プレースホルダー 2"/>
          <p:cNvSpPr>
            <a:spLocks noGrp="1"/>
          </p:cNvSpPr>
          <p:nvPr>
            <p:ph idx="1"/>
          </p:nvPr>
        </p:nvSpPr>
        <p:spPr>
          <a:xfrm>
            <a:off x="628650" y="1825625"/>
            <a:ext cx="8299450" cy="2696601"/>
          </a:xfrm>
        </p:spPr>
        <p:txBody>
          <a:bodyPr>
            <a:normAutofit fontScale="55000" lnSpcReduction="20000"/>
          </a:bodyPr>
          <a:lstStyle/>
          <a:p>
            <a:pPr marL="0" indent="0">
              <a:buNone/>
            </a:pPr>
            <a:r>
              <a:rPr kumimoji="1" lang="en-US" altLang="ja-JP" sz="3800" dirty="0" smtClean="0"/>
              <a:t>Used</a:t>
            </a:r>
            <a:r>
              <a:rPr kumimoji="1" lang="ja-JP" altLang="en-US" sz="3800" dirty="0" smtClean="0"/>
              <a:t> </a:t>
            </a:r>
            <a:r>
              <a:rPr kumimoji="1" lang="en-US" altLang="ja-JP" sz="3800" dirty="0" smtClean="0"/>
              <a:t>script</a:t>
            </a:r>
            <a:r>
              <a:rPr kumimoji="1" lang="ja-JP" altLang="en-US" sz="3800" dirty="0" smtClean="0"/>
              <a:t> </a:t>
            </a:r>
            <a:r>
              <a:rPr kumimoji="1" lang="en-US" altLang="ja-JP" sz="3800" dirty="0" smtClean="0"/>
              <a:t>to</a:t>
            </a:r>
            <a:r>
              <a:rPr kumimoji="1" lang="ja-JP" altLang="en-US" sz="3800" dirty="0" smtClean="0"/>
              <a:t> </a:t>
            </a:r>
            <a:r>
              <a:rPr kumimoji="1" lang="en-US" altLang="ja-JP" sz="3800" dirty="0" smtClean="0"/>
              <a:t>gather</a:t>
            </a:r>
            <a:r>
              <a:rPr kumimoji="1" lang="ja-JP" altLang="en-US" sz="3800" dirty="0" smtClean="0"/>
              <a:t> </a:t>
            </a:r>
            <a:r>
              <a:rPr kumimoji="1" lang="en-US" altLang="ja-JP" sz="3800" dirty="0" smtClean="0"/>
              <a:t>switch</a:t>
            </a:r>
            <a:r>
              <a:rPr kumimoji="1" lang="ja-JP" altLang="en-US" sz="3800" dirty="0" smtClean="0"/>
              <a:t> </a:t>
            </a:r>
            <a:r>
              <a:rPr kumimoji="1" lang="en-US" altLang="ja-JP" sz="3800" dirty="0" smtClean="0"/>
              <a:t>packet</a:t>
            </a:r>
            <a:r>
              <a:rPr kumimoji="1" lang="ja-JP" altLang="en-US" sz="3800" dirty="0" smtClean="0"/>
              <a:t> </a:t>
            </a:r>
            <a:r>
              <a:rPr kumimoji="1" lang="en-US" altLang="ja-JP" sz="3800" dirty="0" smtClean="0"/>
              <a:t>count</a:t>
            </a:r>
          </a:p>
          <a:p>
            <a:r>
              <a:rPr kumimoji="1" lang="en-US" altLang="ja-JP" dirty="0">
                <a:hlinkClick r:id="rId3"/>
              </a:rPr>
              <a:t>https://</a:t>
            </a:r>
            <a:r>
              <a:rPr kumimoji="1" lang="en-US" altLang="ja-JP" dirty="0" smtClean="0">
                <a:hlinkClick r:id="rId3"/>
              </a:rPr>
              <a:t>github.com/himorin/scripts/blob/master/network/ifmib_rate.pl</a:t>
            </a:r>
            <a:endParaRPr kumimoji="1" lang="en-US" altLang="ja-JP" dirty="0" smtClean="0"/>
          </a:p>
          <a:p>
            <a:pPr lvl="1"/>
            <a:r>
              <a:rPr kumimoji="1" lang="en-US" altLang="ja-JP" dirty="0" smtClean="0"/>
              <a:t>Output</a:t>
            </a:r>
            <a:r>
              <a:rPr kumimoji="1" lang="ja-JP" altLang="en-US" dirty="0" smtClean="0"/>
              <a:t> </a:t>
            </a:r>
            <a:r>
              <a:rPr kumimoji="1" lang="en-US" altLang="ja-JP" dirty="0" smtClean="0"/>
              <a:t>status,</a:t>
            </a:r>
            <a:r>
              <a:rPr kumimoji="1" lang="ja-JP" altLang="en-US" dirty="0" smtClean="0"/>
              <a:t> </a:t>
            </a:r>
            <a:r>
              <a:rPr kumimoji="1" lang="en-US" altLang="ja-JP" dirty="0" smtClean="0"/>
              <a:t>flowed</a:t>
            </a:r>
            <a:r>
              <a:rPr kumimoji="1" lang="ja-JP" altLang="en-US" dirty="0" smtClean="0"/>
              <a:t> </a:t>
            </a:r>
            <a:r>
              <a:rPr kumimoji="1" lang="en-US" altLang="ja-JP" dirty="0" smtClean="0"/>
              <a:t>octets,</a:t>
            </a:r>
            <a:r>
              <a:rPr kumimoji="1" lang="ja-JP" altLang="en-US" dirty="0" smtClean="0"/>
              <a:t> </a:t>
            </a:r>
            <a:r>
              <a:rPr kumimoji="1" lang="en-US" altLang="ja-JP" dirty="0" smtClean="0"/>
              <a:t>error</a:t>
            </a:r>
            <a:r>
              <a:rPr kumimoji="1" lang="ja-JP" altLang="en-US" dirty="0" smtClean="0"/>
              <a:t> </a:t>
            </a:r>
            <a:r>
              <a:rPr kumimoji="1" lang="en-US" altLang="ja-JP" dirty="0" smtClean="0"/>
              <a:t>packets,</a:t>
            </a:r>
            <a:r>
              <a:rPr kumimoji="1" lang="ja-JP" altLang="en-US" dirty="0" smtClean="0"/>
              <a:t> </a:t>
            </a:r>
            <a:r>
              <a:rPr kumimoji="1" lang="en-US" altLang="ja-JP" dirty="0" smtClean="0"/>
              <a:t>discarded</a:t>
            </a:r>
            <a:r>
              <a:rPr kumimoji="1" lang="ja-JP" altLang="en-US" dirty="0" smtClean="0"/>
              <a:t> </a:t>
            </a:r>
            <a:r>
              <a:rPr kumimoji="1" lang="en-US" altLang="ja-JP" dirty="0" smtClean="0"/>
              <a:t>packets</a:t>
            </a:r>
            <a:r>
              <a:rPr kumimoji="1" lang="ja-JP" altLang="en-US" dirty="0" smtClean="0"/>
              <a:t> </a:t>
            </a:r>
            <a:r>
              <a:rPr kumimoji="1" lang="en-US" altLang="ja-JP" dirty="0" smtClean="0"/>
              <a:t>for</a:t>
            </a:r>
            <a:r>
              <a:rPr kumimoji="1" lang="ja-JP" altLang="en-US" dirty="0" smtClean="0"/>
              <a:t> </a:t>
            </a:r>
            <a:r>
              <a:rPr kumimoji="1" lang="en-US" altLang="ja-JP" dirty="0" smtClean="0"/>
              <a:t>in/out</a:t>
            </a:r>
            <a:r>
              <a:rPr kumimoji="1" lang="ja-JP" altLang="en-US" dirty="0" smtClean="0"/>
              <a:t> </a:t>
            </a:r>
            <a:r>
              <a:rPr kumimoji="1" lang="en-US" altLang="ja-JP" dirty="0" smtClean="0"/>
              <a:t>in</a:t>
            </a:r>
            <a:r>
              <a:rPr kumimoji="1" lang="ja-JP" altLang="en-US" dirty="0" smtClean="0"/>
              <a:t> </a:t>
            </a:r>
            <a:r>
              <a:rPr kumimoji="1" lang="en-US" altLang="ja-JP" dirty="0" smtClean="0"/>
              <a:t>specified</a:t>
            </a:r>
            <a:r>
              <a:rPr kumimoji="1" lang="ja-JP" altLang="en-US" dirty="0" smtClean="0"/>
              <a:t> </a:t>
            </a:r>
            <a:r>
              <a:rPr kumimoji="1" lang="en-US" altLang="ja-JP" dirty="0" smtClean="0"/>
              <a:t>second</a:t>
            </a:r>
            <a:r>
              <a:rPr kumimoji="1" lang="ja-JP" altLang="en-US" dirty="0" smtClean="0"/>
              <a:t> </a:t>
            </a:r>
            <a:r>
              <a:rPr kumimoji="1" lang="en-US" altLang="ja-JP" dirty="0" smtClean="0"/>
              <a:t>interval</a:t>
            </a:r>
          </a:p>
          <a:p>
            <a:r>
              <a:rPr kumimoji="1" lang="en-US" altLang="ja-JP" dirty="0" smtClean="0"/>
              <a:t>Jitter</a:t>
            </a:r>
            <a:r>
              <a:rPr kumimoji="1" lang="ja-JP" altLang="en-US" dirty="0" smtClean="0"/>
              <a:t> </a:t>
            </a:r>
            <a:r>
              <a:rPr kumimoji="1" lang="en-US" altLang="ja-JP" dirty="0" smtClean="0"/>
              <a:t>of</a:t>
            </a:r>
            <a:r>
              <a:rPr kumimoji="1" lang="ja-JP" altLang="en-US" dirty="0" smtClean="0"/>
              <a:t> </a:t>
            </a:r>
            <a:r>
              <a:rPr kumimoji="1" lang="en-US" altLang="ja-JP" dirty="0" smtClean="0"/>
              <a:t>output</a:t>
            </a:r>
            <a:r>
              <a:rPr kumimoji="1" lang="ja-JP" altLang="en-US" dirty="0" smtClean="0"/>
              <a:t> </a:t>
            </a:r>
            <a:r>
              <a:rPr kumimoji="1" lang="en-US" altLang="ja-JP" dirty="0" smtClean="0"/>
              <a:t>period</a:t>
            </a:r>
            <a:r>
              <a:rPr kumimoji="1" lang="ja-JP" altLang="en-US" dirty="0" smtClean="0"/>
              <a:t> </a:t>
            </a:r>
            <a:r>
              <a:rPr kumimoji="1" lang="en-US" altLang="ja-JP" dirty="0" smtClean="0"/>
              <a:t>is</a:t>
            </a:r>
            <a:r>
              <a:rPr kumimoji="1" lang="ja-JP" altLang="en-US" dirty="0" smtClean="0"/>
              <a:t> </a:t>
            </a:r>
            <a:r>
              <a:rPr kumimoji="1" lang="en-US" altLang="ja-JP" dirty="0" smtClean="0"/>
              <a:t>measured</a:t>
            </a:r>
            <a:r>
              <a:rPr kumimoji="1" lang="ja-JP" altLang="en-US" dirty="0" smtClean="0"/>
              <a:t> </a:t>
            </a:r>
            <a:r>
              <a:rPr kumimoji="1" lang="en-US" altLang="ja-JP" dirty="0" smtClean="0"/>
              <a:t>as</a:t>
            </a:r>
            <a:r>
              <a:rPr kumimoji="1" lang="ja-JP" altLang="en-US" dirty="0" smtClean="0"/>
              <a:t> </a:t>
            </a:r>
            <a:r>
              <a:rPr kumimoji="1" lang="en-US" altLang="ja-JP" dirty="0" smtClean="0"/>
              <a:t>&lt;</a:t>
            </a:r>
            <a:r>
              <a:rPr kumimoji="1" lang="ja-JP" altLang="en-US" dirty="0" smtClean="0"/>
              <a:t> </a:t>
            </a:r>
            <a:r>
              <a:rPr kumimoji="1" lang="en-US" altLang="ja-JP" dirty="0" smtClean="0"/>
              <a:t>1msec</a:t>
            </a:r>
            <a:r>
              <a:rPr kumimoji="1" lang="ja-JP" altLang="en-US" dirty="0" smtClean="0"/>
              <a:t> </a:t>
            </a:r>
            <a:r>
              <a:rPr kumimoji="1" lang="en-US" altLang="ja-JP" dirty="0" smtClean="0"/>
              <a:t>with</a:t>
            </a:r>
            <a:r>
              <a:rPr kumimoji="1" lang="ja-JP" altLang="en-US" dirty="0" smtClean="0"/>
              <a:t> </a:t>
            </a:r>
            <a:r>
              <a:rPr kumimoji="1" lang="en-US" altLang="ja-JP" dirty="0" smtClean="0"/>
              <a:t>real</a:t>
            </a:r>
            <a:r>
              <a:rPr kumimoji="1" lang="ja-JP" altLang="en-US" dirty="0" smtClean="0"/>
              <a:t> </a:t>
            </a:r>
            <a:r>
              <a:rPr kumimoji="1" lang="en-US" altLang="ja-JP" dirty="0" smtClean="0"/>
              <a:t>cisco</a:t>
            </a:r>
            <a:r>
              <a:rPr kumimoji="1" lang="ja-JP" altLang="en-US" dirty="0" smtClean="0"/>
              <a:t> </a:t>
            </a:r>
            <a:r>
              <a:rPr kumimoji="1" lang="en-US" altLang="ja-JP" dirty="0" smtClean="0"/>
              <a:t>switch</a:t>
            </a:r>
            <a:r>
              <a:rPr kumimoji="1" lang="en-US" altLang="ja-JP" dirty="0" smtClean="0"/>
              <a:t>. (left below)</a:t>
            </a:r>
            <a:endParaRPr kumimoji="1" lang="en-US" altLang="ja-JP" dirty="0" smtClean="0"/>
          </a:p>
          <a:p>
            <a:pPr lvl="1"/>
            <a:r>
              <a:rPr kumimoji="1" lang="en-US" altLang="ja-JP" dirty="0" smtClean="0"/>
              <a:t>Real</a:t>
            </a:r>
            <a:r>
              <a:rPr kumimoji="1" lang="ja-JP" altLang="en-US" dirty="0" smtClean="0"/>
              <a:t> </a:t>
            </a:r>
            <a:r>
              <a:rPr kumimoji="1" lang="en-US" altLang="ja-JP" dirty="0" smtClean="0"/>
              <a:t>measurement</a:t>
            </a:r>
            <a:r>
              <a:rPr kumimoji="1" lang="ja-JP" altLang="en-US" dirty="0" smtClean="0"/>
              <a:t> </a:t>
            </a:r>
            <a:r>
              <a:rPr kumimoji="1" lang="en-US" altLang="ja-JP" dirty="0" smtClean="0"/>
              <a:t>over</a:t>
            </a:r>
            <a:r>
              <a:rPr kumimoji="1" lang="ja-JP" altLang="en-US" dirty="0" smtClean="0"/>
              <a:t> </a:t>
            </a:r>
            <a:r>
              <a:rPr kumimoji="1" lang="en-US" altLang="ja-JP" dirty="0" smtClean="0"/>
              <a:t>3000</a:t>
            </a:r>
            <a:r>
              <a:rPr kumimoji="1" lang="ja-JP" altLang="en-US" dirty="0" smtClean="0"/>
              <a:t> </a:t>
            </a:r>
            <a:r>
              <a:rPr kumimoji="1" lang="en-US" altLang="ja-JP" dirty="0" smtClean="0"/>
              <a:t>points</a:t>
            </a:r>
            <a:r>
              <a:rPr kumimoji="1" lang="ja-JP" altLang="en-US" dirty="0" smtClean="0"/>
              <a:t> </a:t>
            </a:r>
            <a:r>
              <a:rPr kumimoji="1" lang="en-US" altLang="ja-JP" dirty="0" smtClean="0"/>
              <a:t>(in</a:t>
            </a:r>
            <a:r>
              <a:rPr kumimoji="1" lang="ja-JP" altLang="en-US" dirty="0" smtClean="0"/>
              <a:t> </a:t>
            </a:r>
            <a:r>
              <a:rPr kumimoji="1" lang="en-US" altLang="ja-JP" dirty="0" smtClean="0"/>
              <a:t>1Hz)</a:t>
            </a:r>
            <a:r>
              <a:rPr kumimoji="1" lang="ja-JP" altLang="en-US" dirty="0" smtClean="0"/>
              <a:t> </a:t>
            </a:r>
            <a:r>
              <a:rPr kumimoji="1" lang="en-US" altLang="ja-JP" dirty="0" smtClean="0"/>
              <a:t>is</a:t>
            </a:r>
            <a:r>
              <a:rPr kumimoji="1" lang="ja-JP" altLang="en-US" dirty="0" smtClean="0"/>
              <a:t> </a:t>
            </a:r>
            <a:r>
              <a:rPr kumimoji="1" lang="en-US" altLang="ja-JP" dirty="0" smtClean="0"/>
              <a:t>shown</a:t>
            </a:r>
            <a:endParaRPr kumimoji="1" lang="en-US" altLang="ja-JP" dirty="0" smtClean="0"/>
          </a:p>
          <a:p>
            <a:pPr lvl="1"/>
            <a:r>
              <a:rPr kumimoji="1" lang="en-US" altLang="ja-JP" dirty="0" smtClean="0"/>
              <a:t>Jitter</a:t>
            </a:r>
            <a:r>
              <a:rPr kumimoji="1" lang="ja-JP" altLang="en-US" dirty="0" smtClean="0"/>
              <a:t> </a:t>
            </a:r>
            <a:r>
              <a:rPr kumimoji="1" lang="en-US" altLang="ja-JP" dirty="0" smtClean="0"/>
              <a:t>in</a:t>
            </a:r>
            <a:r>
              <a:rPr kumimoji="1" lang="ja-JP" altLang="en-US" dirty="0" smtClean="0"/>
              <a:t> </a:t>
            </a:r>
            <a:r>
              <a:rPr kumimoji="1" lang="en-US" altLang="ja-JP" dirty="0" smtClean="0"/>
              <a:t>time</a:t>
            </a:r>
            <a:r>
              <a:rPr kumimoji="1" lang="ja-JP" altLang="en-US" dirty="0" smtClean="0"/>
              <a:t> </a:t>
            </a:r>
            <a:r>
              <a:rPr kumimoji="1" lang="en-US" altLang="ja-JP" dirty="0" smtClean="0"/>
              <a:t>domain</a:t>
            </a:r>
            <a:r>
              <a:rPr kumimoji="1" lang="ja-JP" altLang="en-US" dirty="0" smtClean="0"/>
              <a:t> </a:t>
            </a:r>
            <a:r>
              <a:rPr kumimoji="1" lang="en-US" altLang="ja-JP" dirty="0" smtClean="0"/>
              <a:t>seems</a:t>
            </a:r>
            <a:r>
              <a:rPr kumimoji="1" lang="ja-JP" altLang="en-US" dirty="0" smtClean="0"/>
              <a:t> </a:t>
            </a:r>
            <a:r>
              <a:rPr kumimoji="1" lang="en-US" altLang="ja-JP" dirty="0" smtClean="0"/>
              <a:t>random,</a:t>
            </a:r>
            <a:r>
              <a:rPr kumimoji="1" lang="ja-JP" altLang="en-US" dirty="0" smtClean="0"/>
              <a:t> </a:t>
            </a:r>
            <a:r>
              <a:rPr kumimoji="1" lang="en-US" altLang="ja-JP" dirty="0" smtClean="0"/>
              <a:t>so</a:t>
            </a:r>
            <a:r>
              <a:rPr kumimoji="1" lang="ja-JP" altLang="en-US" dirty="0" smtClean="0"/>
              <a:t> </a:t>
            </a:r>
            <a:r>
              <a:rPr kumimoji="1" lang="en-US" altLang="ja-JP" dirty="0" smtClean="0"/>
              <a:t>should</a:t>
            </a:r>
            <a:r>
              <a:rPr kumimoji="1" lang="ja-JP" altLang="en-US" dirty="0" smtClean="0"/>
              <a:t> </a:t>
            </a:r>
            <a:r>
              <a:rPr kumimoji="1" lang="en-US" altLang="ja-JP" dirty="0" smtClean="0"/>
              <a:t>not</a:t>
            </a:r>
            <a:r>
              <a:rPr kumimoji="1" lang="ja-JP" altLang="en-US" dirty="0" smtClean="0"/>
              <a:t> </a:t>
            </a:r>
            <a:r>
              <a:rPr kumimoji="1" lang="en-US" altLang="ja-JP" dirty="0" smtClean="0"/>
              <a:t>be</a:t>
            </a:r>
            <a:r>
              <a:rPr kumimoji="1" lang="ja-JP" altLang="en-US" dirty="0" smtClean="0"/>
              <a:t> </a:t>
            </a:r>
            <a:r>
              <a:rPr kumimoji="1" lang="en-US" altLang="ja-JP" dirty="0" smtClean="0"/>
              <a:t>serious</a:t>
            </a:r>
            <a:r>
              <a:rPr kumimoji="1" lang="ja-JP" altLang="en-US" dirty="0" smtClean="0"/>
              <a:t> </a:t>
            </a:r>
            <a:r>
              <a:rPr kumimoji="1" lang="en-US" altLang="ja-JP" dirty="0" smtClean="0"/>
              <a:t>issue</a:t>
            </a:r>
            <a:r>
              <a:rPr kumimoji="1" lang="ja-JP" altLang="en-US" dirty="0" smtClean="0"/>
              <a:t> </a:t>
            </a:r>
            <a:r>
              <a:rPr kumimoji="1" lang="en-US" altLang="ja-JP" dirty="0" smtClean="0"/>
              <a:t>on</a:t>
            </a:r>
            <a:r>
              <a:rPr kumimoji="1" lang="ja-JP" altLang="en-US" dirty="0" smtClean="0"/>
              <a:t> </a:t>
            </a:r>
            <a:r>
              <a:rPr kumimoji="1" lang="en-US" altLang="ja-JP" dirty="0" smtClean="0"/>
              <a:t>measurement</a:t>
            </a:r>
          </a:p>
          <a:p>
            <a:r>
              <a:rPr lang="en-US" altLang="ja-JP" dirty="0" smtClean="0"/>
              <a:t>Data flow generation verification</a:t>
            </a:r>
          </a:p>
          <a:p>
            <a:pPr lvl="1"/>
            <a:r>
              <a:rPr kumimoji="1" lang="en-US" altLang="ja-JP" dirty="0" smtClean="0"/>
              <a:t>Data writing to NFS mount storage showed some sudden drop during test (middle below)</a:t>
            </a:r>
          </a:p>
          <a:p>
            <a:pPr lvl="2"/>
            <a:r>
              <a:rPr lang="en-US" altLang="ja-JP" dirty="0" smtClean="0"/>
              <a:t>Used SSD storage to gain write performance. No issue was found when write locally.</a:t>
            </a:r>
            <a:endParaRPr kumimoji="1" lang="en-US" altLang="ja-JP" dirty="0" smtClean="0"/>
          </a:p>
          <a:p>
            <a:pPr lvl="1"/>
            <a:r>
              <a:rPr lang="en-US" altLang="ja-JP" dirty="0" err="1" smtClean="0"/>
              <a:t>Netcat</a:t>
            </a:r>
            <a:r>
              <a:rPr lang="en-US" altLang="ja-JP" dirty="0" smtClean="0"/>
              <a:t> data generation was succeeded as right below, first ~300sec is one direction, later is bi-direction</a:t>
            </a:r>
          </a:p>
          <a:p>
            <a:pPr lvl="2"/>
            <a:r>
              <a:rPr lang="en-US" altLang="ja-JP" dirty="0" smtClean="0"/>
              <a:t>Reason of periodical jitter (up and down in short time) is not clear but ~5Mbps for ~985Mbps.</a:t>
            </a:r>
            <a:endParaRPr kumimoji="1" lang="en-US" altLang="ja-JP" dirty="0" smtClean="0"/>
          </a:p>
        </p:txBody>
      </p:sp>
      <p:sp>
        <p:nvSpPr>
          <p:cNvPr id="7"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1400" y="4517100"/>
            <a:ext cx="3121200" cy="2340900"/>
          </a:xfrm>
          <a:prstGeom prst="rect">
            <a:avLst/>
          </a:prstGeom>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4000" y="4518000"/>
            <a:ext cx="3120000" cy="2340000"/>
          </a:xfrm>
          <a:prstGeom prst="rect">
            <a:avLst/>
          </a:prstGeom>
        </p:spPr>
      </p:pic>
    </p:spTree>
    <p:extLst>
      <p:ext uri="{BB962C8B-B14F-4D97-AF65-F5344CB8AC3E}">
        <p14:creationId xmlns:p14="http://schemas.microsoft.com/office/powerpoint/2010/main" val="3721088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49" y="1825624"/>
            <a:ext cx="8296409" cy="3331375"/>
          </a:xfrm>
        </p:spPr>
        <p:txBody>
          <a:bodyPr>
            <a:normAutofit fontScale="55000" lnSpcReduction="20000"/>
          </a:bodyPr>
          <a:lstStyle/>
          <a:p>
            <a:pPr marL="0" indent="0">
              <a:spcBef>
                <a:spcPts val="600"/>
              </a:spcBef>
              <a:buNone/>
            </a:pPr>
            <a:r>
              <a:rPr kumimoji="1" lang="en-US" altLang="ja-JP" dirty="0" smtClean="0"/>
              <a:t>Test passed for all configurations with/without MCP. Bottom panels are samples of measurements. </a:t>
            </a:r>
          </a:p>
          <a:p>
            <a:r>
              <a:rPr kumimoji="1" lang="en-US" altLang="ja-JP" dirty="0" smtClean="0"/>
              <a:t>1</a:t>
            </a:r>
            <a:r>
              <a:rPr kumimoji="1" lang="en-US" altLang="ja-JP" baseline="30000" dirty="0" smtClean="0"/>
              <a:t>st</a:t>
            </a:r>
            <a:r>
              <a:rPr kumimoji="1" lang="en-US" altLang="ja-JP" dirty="0" smtClean="0"/>
              <a:t>:</a:t>
            </a:r>
            <a:r>
              <a:rPr kumimoji="1" lang="ja-JP" altLang="en-US" dirty="0" smtClean="0"/>
              <a:t> </a:t>
            </a:r>
            <a:r>
              <a:rPr kumimoji="1" lang="en-US" altLang="ja-JP" dirty="0" smtClean="0"/>
              <a:t>tested</a:t>
            </a:r>
            <a:r>
              <a:rPr kumimoji="1" lang="ja-JP" altLang="en-US" dirty="0" smtClean="0"/>
              <a:t> </a:t>
            </a:r>
            <a:r>
              <a:rPr kumimoji="1" lang="en-US" altLang="ja-JP" dirty="0" smtClean="0"/>
              <a:t>both</a:t>
            </a:r>
            <a:r>
              <a:rPr kumimoji="1" lang="ja-JP" altLang="en-US" dirty="0" smtClean="0"/>
              <a:t> </a:t>
            </a:r>
            <a:r>
              <a:rPr kumimoji="1" lang="en-US" altLang="ja-JP" dirty="0" smtClean="0"/>
              <a:t>with</a:t>
            </a:r>
            <a:r>
              <a:rPr kumimoji="1" lang="ja-JP" altLang="en-US" dirty="0" smtClean="0"/>
              <a:t> </a:t>
            </a:r>
            <a:r>
              <a:rPr kumimoji="1" lang="en-US" altLang="ja-JP" dirty="0" smtClean="0"/>
              <a:t>and</a:t>
            </a:r>
            <a:r>
              <a:rPr kumimoji="1" lang="ja-JP" altLang="en-US" dirty="0" smtClean="0"/>
              <a:t> </a:t>
            </a:r>
            <a:r>
              <a:rPr kumimoji="1" lang="en-US" altLang="ja-JP" dirty="0" smtClean="0"/>
              <a:t>without</a:t>
            </a:r>
            <a:r>
              <a:rPr kumimoji="1" lang="ja-JP" altLang="en-US" dirty="0" smtClean="0"/>
              <a:t> </a:t>
            </a:r>
            <a:r>
              <a:rPr kumimoji="1" lang="en-US" altLang="ja-JP" dirty="0" smtClean="0"/>
              <a:t>MCP</a:t>
            </a:r>
            <a:r>
              <a:rPr kumimoji="1" lang="ja-JP" altLang="en-US" dirty="0" smtClean="0"/>
              <a:t> </a:t>
            </a:r>
            <a:r>
              <a:rPr kumimoji="1" lang="en-US" altLang="ja-JP" dirty="0" smtClean="0"/>
              <a:t>on</a:t>
            </a:r>
            <a:r>
              <a:rPr kumimoji="1" lang="ja-JP" altLang="en-US" dirty="0" smtClean="0"/>
              <a:t> </a:t>
            </a:r>
            <a:r>
              <a:rPr kumimoji="1" lang="en-US" altLang="ja-JP" dirty="0" smtClean="0"/>
              <a:t>62.5um</a:t>
            </a:r>
            <a:r>
              <a:rPr kumimoji="1" lang="ja-JP" altLang="en-US" dirty="0" smtClean="0"/>
              <a:t> </a:t>
            </a:r>
            <a:r>
              <a:rPr kumimoji="1" lang="en-US" altLang="ja-JP" dirty="0" smtClean="0"/>
              <a:t>MMF</a:t>
            </a:r>
            <a:r>
              <a:rPr kumimoji="1" lang="ja-JP" altLang="en-US" dirty="0" smtClean="0"/>
              <a:t> </a:t>
            </a:r>
            <a:r>
              <a:rPr kumimoji="1" lang="en-US" altLang="ja-JP" dirty="0" smtClean="0"/>
              <a:t>b/w</a:t>
            </a:r>
            <a:r>
              <a:rPr kumimoji="1" lang="ja-JP" altLang="en-US" dirty="0" smtClean="0"/>
              <a:t> </a:t>
            </a:r>
            <a:r>
              <a:rPr kumimoji="1" lang="en-US" altLang="ja-JP" dirty="0" smtClean="0"/>
              <a:t>CB2F</a:t>
            </a:r>
            <a:r>
              <a:rPr kumimoji="1" lang="ja-JP" altLang="en-US" dirty="0" smtClean="0"/>
              <a:t> </a:t>
            </a:r>
            <a:r>
              <a:rPr kumimoji="1" lang="en-US" altLang="ja-JP" dirty="0" smtClean="0"/>
              <a:t>and</a:t>
            </a:r>
            <a:r>
              <a:rPr kumimoji="1" lang="ja-JP" altLang="en-US" dirty="0" smtClean="0"/>
              <a:t> </a:t>
            </a:r>
            <a:r>
              <a:rPr kumimoji="1" lang="en-US" altLang="ja-JP" dirty="0" smtClean="0"/>
              <a:t>PF</a:t>
            </a:r>
          </a:p>
          <a:p>
            <a:pPr lvl="1"/>
            <a:r>
              <a:rPr kumimoji="1" lang="en-US" altLang="ja-JP" dirty="0" smtClean="0"/>
              <a:t>No</a:t>
            </a:r>
            <a:r>
              <a:rPr kumimoji="1" lang="ja-JP" altLang="en-US" dirty="0" smtClean="0"/>
              <a:t> </a:t>
            </a:r>
            <a:r>
              <a:rPr kumimoji="1" lang="en-US" altLang="ja-JP" dirty="0" smtClean="0"/>
              <a:t>change</a:t>
            </a:r>
            <a:r>
              <a:rPr kumimoji="1" lang="ja-JP" altLang="en-US" dirty="0" smtClean="0"/>
              <a:t> </a:t>
            </a:r>
            <a:r>
              <a:rPr kumimoji="1" lang="en-US" altLang="ja-JP" dirty="0" smtClean="0"/>
              <a:t>detected</a:t>
            </a:r>
            <a:r>
              <a:rPr kumimoji="1" lang="ja-JP" altLang="en-US" dirty="0" smtClean="0"/>
              <a:t> </a:t>
            </a:r>
            <a:r>
              <a:rPr kumimoji="1" lang="en-US" altLang="ja-JP" dirty="0" smtClean="0"/>
              <a:t>between</a:t>
            </a:r>
            <a:r>
              <a:rPr kumimoji="1" lang="ja-JP" altLang="en-US" dirty="0" smtClean="0"/>
              <a:t> </a:t>
            </a:r>
            <a:r>
              <a:rPr kumimoji="1" lang="en-US" altLang="ja-JP" dirty="0" smtClean="0"/>
              <a:t>with</a:t>
            </a:r>
            <a:r>
              <a:rPr kumimoji="1" lang="ja-JP" altLang="en-US" dirty="0" smtClean="0"/>
              <a:t> </a:t>
            </a:r>
            <a:r>
              <a:rPr kumimoji="1" lang="en-US" altLang="ja-JP" dirty="0" smtClean="0"/>
              <a:t>and</a:t>
            </a:r>
            <a:r>
              <a:rPr kumimoji="1" lang="ja-JP" altLang="en-US" dirty="0" smtClean="0"/>
              <a:t> </a:t>
            </a:r>
            <a:r>
              <a:rPr kumimoji="1" lang="en-US" altLang="ja-JP" dirty="0" smtClean="0"/>
              <a:t>without</a:t>
            </a:r>
          </a:p>
          <a:p>
            <a:pPr lvl="1"/>
            <a:r>
              <a:rPr kumimoji="1" lang="en-US" altLang="ja-JP" dirty="0" smtClean="0"/>
              <a:t>Checked laser</a:t>
            </a:r>
            <a:r>
              <a:rPr kumimoji="1" lang="ja-JP" altLang="en-US" dirty="0" smtClean="0"/>
              <a:t> </a:t>
            </a:r>
            <a:r>
              <a:rPr kumimoji="1" lang="en-US" altLang="ja-JP" dirty="0" err="1" smtClean="0"/>
              <a:t>dBm</a:t>
            </a:r>
            <a:r>
              <a:rPr kumimoji="1" lang="ja-JP" altLang="en-US" dirty="0"/>
              <a:t> </a:t>
            </a:r>
            <a:r>
              <a:rPr kumimoji="1" lang="en-US" altLang="ja-JP" dirty="0" smtClean="0"/>
              <a:t>by</a:t>
            </a:r>
            <a:r>
              <a:rPr kumimoji="1" lang="ja-JP" altLang="en-US" dirty="0" smtClean="0"/>
              <a:t> </a:t>
            </a:r>
            <a:r>
              <a:rPr kumimoji="1" lang="en-US" altLang="ja-JP" dirty="0" smtClean="0"/>
              <a:t>cisco</a:t>
            </a:r>
            <a:r>
              <a:rPr kumimoji="1" lang="ja-JP" altLang="en-US" dirty="0" smtClean="0"/>
              <a:t> </a:t>
            </a:r>
            <a:r>
              <a:rPr kumimoji="1" lang="en-US" altLang="ja-JP" dirty="0" smtClean="0"/>
              <a:t>status</a:t>
            </a:r>
            <a:r>
              <a:rPr kumimoji="1" lang="ja-JP" altLang="en-US" dirty="0" smtClean="0"/>
              <a:t> </a:t>
            </a:r>
            <a:r>
              <a:rPr kumimoji="1" lang="en-US" altLang="ja-JP" dirty="0" smtClean="0"/>
              <a:t>(just</a:t>
            </a:r>
            <a:r>
              <a:rPr kumimoji="1" lang="ja-JP" altLang="en-US" dirty="0" smtClean="0"/>
              <a:t> </a:t>
            </a:r>
            <a:r>
              <a:rPr kumimoji="1" lang="en-US" altLang="ja-JP" dirty="0" smtClean="0"/>
              <a:t>to</a:t>
            </a:r>
            <a:r>
              <a:rPr kumimoji="1" lang="ja-JP" altLang="en-US" dirty="0" smtClean="0"/>
              <a:t> </a:t>
            </a:r>
            <a:r>
              <a:rPr kumimoji="1" lang="en-US" altLang="ja-JP" dirty="0" smtClean="0"/>
              <a:t>check</a:t>
            </a:r>
            <a:r>
              <a:rPr kumimoji="1" lang="ja-JP" altLang="en-US" dirty="0" smtClean="0"/>
              <a:t> </a:t>
            </a:r>
            <a:r>
              <a:rPr kumimoji="1" lang="en-US" altLang="ja-JP" dirty="0" smtClean="0"/>
              <a:t>difference between TX and RX)</a:t>
            </a:r>
            <a:endParaRPr kumimoji="1" lang="en-US" altLang="ja-JP" dirty="0" smtClean="0"/>
          </a:p>
          <a:p>
            <a:pPr lvl="2"/>
            <a:r>
              <a:rPr kumimoji="1" lang="en-US" altLang="ja-JP" dirty="0" smtClean="0"/>
              <a:t>4.5dBm</a:t>
            </a:r>
            <a:r>
              <a:rPr kumimoji="1" lang="ja-JP" altLang="en-US" dirty="0" smtClean="0"/>
              <a:t> </a:t>
            </a:r>
            <a:r>
              <a:rPr kumimoji="1" lang="en-US" altLang="ja-JP" dirty="0" smtClean="0"/>
              <a:t>changed</a:t>
            </a:r>
            <a:r>
              <a:rPr kumimoji="1" lang="ja-JP" altLang="en-US" dirty="0" smtClean="0"/>
              <a:t> </a:t>
            </a:r>
            <a:r>
              <a:rPr kumimoji="1" lang="en-US" altLang="ja-JP" dirty="0" smtClean="0"/>
              <a:t>in</a:t>
            </a:r>
            <a:r>
              <a:rPr kumimoji="1" lang="ja-JP" altLang="en-US" dirty="0" smtClean="0"/>
              <a:t> </a:t>
            </a:r>
            <a:r>
              <a:rPr kumimoji="1" lang="en-US" altLang="ja-JP" dirty="0" smtClean="0"/>
              <a:t>average</a:t>
            </a:r>
            <a:r>
              <a:rPr kumimoji="1" lang="ja-JP" altLang="en-US" dirty="0" smtClean="0"/>
              <a:t> </a:t>
            </a:r>
            <a:r>
              <a:rPr kumimoji="1" lang="en-US" altLang="ja-JP" dirty="0" smtClean="0"/>
              <a:t>(-6.1/-1.7,</a:t>
            </a:r>
            <a:r>
              <a:rPr kumimoji="1" lang="ja-JP" altLang="en-US" dirty="0" smtClean="0"/>
              <a:t> </a:t>
            </a:r>
            <a:r>
              <a:rPr kumimoji="1" lang="en-US" altLang="ja-JP" dirty="0" smtClean="0"/>
              <a:t>-6.6/-1.9,</a:t>
            </a:r>
            <a:r>
              <a:rPr kumimoji="1" lang="ja-JP" altLang="en-US" dirty="0" smtClean="0"/>
              <a:t> </a:t>
            </a:r>
            <a:r>
              <a:rPr kumimoji="1" lang="en-US" altLang="ja-JP" dirty="0" smtClean="0"/>
              <a:t>-6.6/-2.7,</a:t>
            </a:r>
            <a:r>
              <a:rPr kumimoji="1" lang="ja-JP" altLang="en-US" dirty="0" smtClean="0"/>
              <a:t> </a:t>
            </a:r>
            <a:r>
              <a:rPr kumimoji="1" lang="en-US" altLang="ja-JP" dirty="0" smtClean="0"/>
              <a:t>-6.8/-1.6</a:t>
            </a:r>
            <a:r>
              <a:rPr kumimoji="1" lang="en-US" altLang="ja-JP" dirty="0" smtClean="0"/>
              <a:t>) = loss by fibers and connections</a:t>
            </a:r>
            <a:endParaRPr kumimoji="1" lang="en-US" altLang="ja-JP" dirty="0" smtClean="0"/>
          </a:p>
          <a:p>
            <a:r>
              <a:rPr kumimoji="1" lang="en-US" altLang="ja-JP" dirty="0" smtClean="0"/>
              <a:t>2</a:t>
            </a:r>
            <a:r>
              <a:rPr kumimoji="1" lang="en-US" altLang="ja-JP" baseline="30000" dirty="0" smtClean="0"/>
              <a:t>nd</a:t>
            </a:r>
            <a:r>
              <a:rPr kumimoji="1" lang="en-US" altLang="ja-JP" dirty="0" smtClean="0"/>
              <a:t>:</a:t>
            </a:r>
            <a:r>
              <a:rPr kumimoji="1" lang="ja-JP" altLang="en-US" dirty="0" smtClean="0"/>
              <a:t> </a:t>
            </a:r>
            <a:r>
              <a:rPr kumimoji="1" lang="en-US" altLang="ja-JP" dirty="0" smtClean="0"/>
              <a:t>tested</a:t>
            </a:r>
            <a:r>
              <a:rPr kumimoji="1" lang="ja-JP" altLang="en-US" dirty="0" smtClean="0"/>
              <a:t> </a:t>
            </a:r>
            <a:r>
              <a:rPr kumimoji="1" lang="en-US" altLang="ja-JP" dirty="0" smtClean="0"/>
              <a:t>without</a:t>
            </a:r>
            <a:r>
              <a:rPr kumimoji="1" lang="ja-JP" altLang="en-US" dirty="0" smtClean="0"/>
              <a:t> </a:t>
            </a:r>
            <a:r>
              <a:rPr kumimoji="1" lang="en-US" altLang="ja-JP" dirty="0" smtClean="0"/>
              <a:t>MCP</a:t>
            </a:r>
            <a:r>
              <a:rPr kumimoji="1" lang="ja-JP" altLang="en-US" dirty="0" smtClean="0"/>
              <a:t> </a:t>
            </a:r>
            <a:r>
              <a:rPr kumimoji="1" lang="en-US" altLang="ja-JP" dirty="0" smtClean="0"/>
              <a:t>for</a:t>
            </a:r>
            <a:r>
              <a:rPr kumimoji="1" lang="ja-JP" altLang="en-US" dirty="0" smtClean="0"/>
              <a:t> </a:t>
            </a:r>
            <a:r>
              <a:rPr kumimoji="1" lang="en-US" altLang="ja-JP" dirty="0" smtClean="0"/>
              <a:t>all</a:t>
            </a:r>
            <a:r>
              <a:rPr kumimoji="1" lang="ja-JP" altLang="en-US" dirty="0" smtClean="0"/>
              <a:t> </a:t>
            </a:r>
            <a:r>
              <a:rPr kumimoji="1" lang="en-US" altLang="ja-JP" dirty="0" smtClean="0"/>
              <a:t>pairs</a:t>
            </a:r>
            <a:r>
              <a:rPr kumimoji="1" lang="ja-JP" altLang="en-US" dirty="0" smtClean="0"/>
              <a:t> </a:t>
            </a:r>
            <a:r>
              <a:rPr kumimoji="1" lang="en-US" altLang="ja-JP" dirty="0" smtClean="0"/>
              <a:t>b/w</a:t>
            </a:r>
            <a:r>
              <a:rPr kumimoji="1" lang="ja-JP" altLang="en-US" dirty="0" smtClean="0"/>
              <a:t> </a:t>
            </a:r>
            <a:r>
              <a:rPr kumimoji="1" lang="en-US" altLang="ja-JP" dirty="0" smtClean="0"/>
              <a:t>CB2F</a:t>
            </a:r>
            <a:r>
              <a:rPr kumimoji="1" lang="ja-JP" altLang="en-US" dirty="0" smtClean="0"/>
              <a:t> </a:t>
            </a:r>
            <a:r>
              <a:rPr kumimoji="1" lang="en-US" altLang="ja-JP" dirty="0" smtClean="0"/>
              <a:t>and</a:t>
            </a:r>
            <a:r>
              <a:rPr kumimoji="1" lang="ja-JP" altLang="en-US" dirty="0" smtClean="0"/>
              <a:t> </a:t>
            </a:r>
            <a:r>
              <a:rPr kumimoji="1" lang="en-US" altLang="ja-JP" dirty="0" smtClean="0"/>
              <a:t>PF</a:t>
            </a:r>
            <a:r>
              <a:rPr kumimoji="1" lang="ja-JP" altLang="en-US" dirty="0" smtClean="0"/>
              <a:t> </a:t>
            </a:r>
            <a:r>
              <a:rPr kumimoji="1" lang="en-US" altLang="ja-JP" dirty="0" smtClean="0"/>
              <a:t>on</a:t>
            </a:r>
            <a:r>
              <a:rPr kumimoji="1" lang="ja-JP" altLang="en-US" dirty="0" smtClean="0"/>
              <a:t> </a:t>
            </a:r>
            <a:r>
              <a:rPr kumimoji="1" lang="en-US" altLang="ja-JP" dirty="0" smtClean="0"/>
              <a:t>50/62.5um</a:t>
            </a:r>
            <a:r>
              <a:rPr kumimoji="1" lang="ja-JP" altLang="en-US" dirty="0" smtClean="0"/>
              <a:t> </a:t>
            </a:r>
            <a:r>
              <a:rPr kumimoji="1" lang="en-US" altLang="ja-JP" dirty="0" smtClean="0"/>
              <a:t>MMF</a:t>
            </a:r>
          </a:p>
          <a:p>
            <a:pPr lvl="1"/>
            <a:r>
              <a:rPr kumimoji="1" lang="en-US" altLang="ja-JP" dirty="0" smtClean="0"/>
              <a:t>All</a:t>
            </a:r>
            <a:r>
              <a:rPr kumimoji="1" lang="ja-JP" altLang="en-US" dirty="0" smtClean="0"/>
              <a:t> </a:t>
            </a:r>
            <a:r>
              <a:rPr kumimoji="1" lang="en-US" altLang="ja-JP" dirty="0" smtClean="0"/>
              <a:t>pairs</a:t>
            </a:r>
            <a:r>
              <a:rPr kumimoji="1" lang="ja-JP" altLang="en-US" dirty="0" smtClean="0"/>
              <a:t> </a:t>
            </a:r>
            <a:r>
              <a:rPr kumimoji="1" lang="en-US" altLang="ja-JP" dirty="0" smtClean="0"/>
              <a:t>worked</a:t>
            </a:r>
            <a:r>
              <a:rPr kumimoji="1" lang="ja-JP" altLang="en-US" dirty="0" smtClean="0"/>
              <a:t> </a:t>
            </a:r>
            <a:r>
              <a:rPr kumimoji="1" lang="en-US" altLang="ja-JP" dirty="0" smtClean="0"/>
              <a:t>fine</a:t>
            </a:r>
          </a:p>
          <a:p>
            <a:r>
              <a:rPr kumimoji="1" lang="en-US" altLang="ja-JP" dirty="0" smtClean="0"/>
              <a:t>3</a:t>
            </a:r>
            <a:r>
              <a:rPr kumimoji="1" lang="en-US" altLang="ja-JP" baseline="30000" dirty="0" smtClean="0"/>
              <a:t>rd</a:t>
            </a:r>
            <a:r>
              <a:rPr kumimoji="1" lang="en-US" altLang="ja-JP" dirty="0" smtClean="0"/>
              <a:t>:</a:t>
            </a:r>
            <a:r>
              <a:rPr kumimoji="1" lang="ja-JP" altLang="en-US" dirty="0" smtClean="0"/>
              <a:t> </a:t>
            </a:r>
            <a:r>
              <a:rPr kumimoji="1" lang="en-US" altLang="ja-JP" dirty="0" smtClean="0"/>
              <a:t>tested</a:t>
            </a:r>
            <a:r>
              <a:rPr kumimoji="1" lang="ja-JP" altLang="en-US" dirty="0" smtClean="0"/>
              <a:t> </a:t>
            </a:r>
            <a:r>
              <a:rPr kumimoji="1" lang="en-US" altLang="ja-JP" dirty="0" smtClean="0"/>
              <a:t>without</a:t>
            </a:r>
            <a:r>
              <a:rPr kumimoji="1" lang="ja-JP" altLang="en-US" dirty="0" smtClean="0"/>
              <a:t> </a:t>
            </a:r>
            <a:r>
              <a:rPr kumimoji="1" lang="en-US" altLang="ja-JP" dirty="0" smtClean="0"/>
              <a:t>MCP</a:t>
            </a:r>
            <a:r>
              <a:rPr kumimoji="1" lang="ja-JP" altLang="en-US" dirty="0" smtClean="0"/>
              <a:t> </a:t>
            </a:r>
            <a:r>
              <a:rPr kumimoji="1" lang="en-US" altLang="ja-JP" dirty="0" smtClean="0"/>
              <a:t>for</a:t>
            </a:r>
            <a:r>
              <a:rPr kumimoji="1" lang="ja-JP" altLang="en-US" dirty="0" smtClean="0"/>
              <a:t> </a:t>
            </a:r>
            <a:r>
              <a:rPr kumimoji="1" lang="en-US" altLang="ja-JP" dirty="0" smtClean="0"/>
              <a:t>all</a:t>
            </a:r>
            <a:r>
              <a:rPr kumimoji="1" lang="ja-JP" altLang="en-US" dirty="0" smtClean="0"/>
              <a:t> </a:t>
            </a:r>
            <a:r>
              <a:rPr kumimoji="1" lang="en-US" altLang="ja-JP" dirty="0" smtClean="0"/>
              <a:t>pairs</a:t>
            </a:r>
            <a:r>
              <a:rPr kumimoji="1" lang="ja-JP" altLang="en-US" dirty="0" smtClean="0"/>
              <a:t> </a:t>
            </a:r>
            <a:r>
              <a:rPr kumimoji="1" lang="en-US" altLang="ja-JP" dirty="0" smtClean="0"/>
              <a:t>b/w</a:t>
            </a:r>
            <a:r>
              <a:rPr kumimoji="1" lang="ja-JP" altLang="en-US" dirty="0" smtClean="0"/>
              <a:t> </a:t>
            </a:r>
            <a:r>
              <a:rPr kumimoji="1" lang="en-US" altLang="ja-JP" dirty="0" smtClean="0"/>
              <a:t>CB2F</a:t>
            </a:r>
            <a:r>
              <a:rPr kumimoji="1" lang="ja-JP" altLang="en-US" dirty="0" smtClean="0"/>
              <a:t> </a:t>
            </a:r>
            <a:r>
              <a:rPr kumimoji="1" lang="en-US" altLang="ja-JP" dirty="0" smtClean="0"/>
              <a:t>and</a:t>
            </a:r>
            <a:r>
              <a:rPr kumimoji="1" lang="ja-JP" altLang="en-US" dirty="0" smtClean="0"/>
              <a:t> </a:t>
            </a:r>
            <a:r>
              <a:rPr kumimoji="1" lang="en-US" altLang="ja-JP" dirty="0" smtClean="0"/>
              <a:t>TUE-Opt</a:t>
            </a:r>
            <a:r>
              <a:rPr kumimoji="1" lang="ja-JP" altLang="en-US" dirty="0" smtClean="0"/>
              <a:t> </a:t>
            </a:r>
            <a:r>
              <a:rPr kumimoji="1" lang="en-US" altLang="ja-JP" dirty="0" smtClean="0"/>
              <a:t>(connector</a:t>
            </a:r>
            <a:r>
              <a:rPr kumimoji="1" lang="ja-JP" altLang="en-US" dirty="0" smtClean="0"/>
              <a:t> </a:t>
            </a:r>
            <a:r>
              <a:rPr kumimoji="1" lang="en-US" altLang="ja-JP" dirty="0" smtClean="0"/>
              <a:t>rack)</a:t>
            </a:r>
            <a:r>
              <a:rPr kumimoji="1" lang="ja-JP" altLang="en-US" dirty="0" smtClean="0"/>
              <a:t> </a:t>
            </a:r>
            <a:r>
              <a:rPr kumimoji="1" lang="en-US" altLang="ja-JP" dirty="0" smtClean="0"/>
              <a:t>on</a:t>
            </a:r>
            <a:r>
              <a:rPr kumimoji="1" lang="ja-JP" altLang="en-US" dirty="0" smtClean="0"/>
              <a:t> </a:t>
            </a:r>
            <a:r>
              <a:rPr kumimoji="1" lang="en-US" altLang="ja-JP" dirty="0" smtClean="0"/>
              <a:t>50/62.5um</a:t>
            </a:r>
            <a:r>
              <a:rPr kumimoji="1" lang="ja-JP" altLang="en-US" dirty="0" smtClean="0"/>
              <a:t> </a:t>
            </a:r>
            <a:r>
              <a:rPr kumimoji="1" lang="en-US" altLang="ja-JP" dirty="0" smtClean="0"/>
              <a:t>MMF</a:t>
            </a:r>
          </a:p>
          <a:p>
            <a:pPr lvl="1"/>
            <a:r>
              <a:rPr kumimoji="1" lang="en-US" altLang="ja-JP" dirty="0" smtClean="0"/>
              <a:t>All</a:t>
            </a:r>
            <a:r>
              <a:rPr kumimoji="1" lang="ja-JP" altLang="en-US" dirty="0" smtClean="0"/>
              <a:t> </a:t>
            </a:r>
            <a:r>
              <a:rPr kumimoji="1" lang="en-US" altLang="ja-JP" dirty="0" smtClean="0"/>
              <a:t>pairs</a:t>
            </a:r>
            <a:r>
              <a:rPr kumimoji="1" lang="ja-JP" altLang="en-US" dirty="0" smtClean="0"/>
              <a:t> </a:t>
            </a:r>
            <a:r>
              <a:rPr kumimoji="1" lang="en-US" altLang="ja-JP" dirty="0" smtClean="0"/>
              <a:t>worked</a:t>
            </a:r>
            <a:r>
              <a:rPr kumimoji="1" lang="ja-JP" altLang="en-US" dirty="0" smtClean="0"/>
              <a:t> </a:t>
            </a:r>
            <a:r>
              <a:rPr kumimoji="1" lang="en-US" altLang="ja-JP" dirty="0" smtClean="0"/>
              <a:t>fine</a:t>
            </a:r>
          </a:p>
          <a:p>
            <a:pPr marL="0" indent="0">
              <a:buNone/>
            </a:pPr>
            <a:endParaRPr lang="en-US" altLang="ja-JP" dirty="0" smtClean="0"/>
          </a:p>
          <a:p>
            <a:pPr marL="0" indent="0">
              <a:buNone/>
            </a:pPr>
            <a:r>
              <a:rPr lang="en-US" altLang="ja-JP" dirty="0" smtClean="0"/>
              <a:t>PFS has decided:</a:t>
            </a:r>
            <a:endParaRPr lang="en-US" altLang="ja-JP" dirty="0"/>
          </a:p>
          <a:p>
            <a:r>
              <a:rPr kumimoji="1" lang="en-US" altLang="ja-JP" dirty="0" smtClean="0"/>
              <a:t>Use 1000BASE-LX for all Ethernet connections over fiber</a:t>
            </a:r>
          </a:p>
          <a:p>
            <a:r>
              <a:rPr lang="en-US" altLang="ja-JP" dirty="0" smtClean="0"/>
              <a:t>Changed MCP to be not a default plan</a:t>
            </a:r>
            <a:endParaRPr kumimoji="1" lang="en-US" altLang="ja-JP" dirty="0" smtClean="0"/>
          </a:p>
        </p:txBody>
      </p:sp>
      <p:sp>
        <p:nvSpPr>
          <p:cNvPr id="5" name="タイトル 1"/>
          <p:cNvSpPr txBox="1">
            <a:spLocks/>
          </p:cNvSpPr>
          <p:nvPr/>
        </p:nvSpPr>
        <p:spPr>
          <a:xfrm>
            <a:off x="628650" y="365126"/>
            <a:ext cx="851535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dirty="0" smtClean="0"/>
              <a:t>Results – Performance verification plan for Ethernet</a:t>
            </a:r>
            <a:endParaRPr lang="ja-JP" altLang="en-US" sz="280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00" y="5157000"/>
            <a:ext cx="2268000" cy="1701000"/>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0000" y="5157000"/>
            <a:ext cx="2268000" cy="1701000"/>
          </a:xfrm>
          <a:prstGeom prst="rect">
            <a:avLst/>
          </a:prstGeom>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8000" y="5157000"/>
            <a:ext cx="2268000" cy="1701000"/>
          </a:xfrm>
          <a:prstGeom prst="rect">
            <a:avLst/>
          </a:prstGeom>
        </p:spPr>
      </p:pic>
      <p:pic>
        <p:nvPicPr>
          <p:cNvPr id="9" name="図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76000" y="5157000"/>
            <a:ext cx="2268000" cy="1701000"/>
          </a:xfrm>
          <a:prstGeom prst="rect">
            <a:avLst/>
          </a:prstGeom>
        </p:spPr>
      </p:pic>
      <p:sp>
        <p:nvSpPr>
          <p:cNvPr id="10"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69716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1600200"/>
            <a:ext cx="8375650" cy="2167389"/>
          </a:xfrm>
        </p:spPr>
        <p:txBody>
          <a:bodyPr>
            <a:normAutofit fontScale="62500" lnSpcReduction="20000"/>
          </a:bodyPr>
          <a:lstStyle/>
          <a:p>
            <a:pPr marL="0" indent="0">
              <a:spcBef>
                <a:spcPts val="600"/>
              </a:spcBef>
              <a:buNone/>
            </a:pPr>
            <a:r>
              <a:rPr lang="en-US" dirty="0" smtClean="0"/>
              <a:t>Finally selected device has limited capability for checking status of fiber link (as shown in figures below). </a:t>
            </a:r>
            <a:r>
              <a:rPr lang="en-US" dirty="0" smtClean="0"/>
              <a:t>If </a:t>
            </a:r>
            <a:r>
              <a:rPr lang="en-US" dirty="0" smtClean="0"/>
              <a:t>we find a way to check internal status of PCI Express bus, we </a:t>
            </a:r>
            <a:r>
              <a:rPr lang="en-US" dirty="0" smtClean="0"/>
              <a:t>could </a:t>
            </a:r>
            <a:r>
              <a:rPr lang="en-US" dirty="0" smtClean="0"/>
              <a:t>use these status to check communication failure rate, but it </a:t>
            </a:r>
            <a:r>
              <a:rPr lang="en-US" dirty="0" smtClean="0"/>
              <a:t>seemed </a:t>
            </a:r>
            <a:r>
              <a:rPr lang="en-US" dirty="0" smtClean="0"/>
              <a:t>difficult (or at least need to do some technical study).</a:t>
            </a:r>
          </a:p>
          <a:p>
            <a:pPr marL="0" indent="0">
              <a:spcBef>
                <a:spcPts val="600"/>
              </a:spcBef>
              <a:buNone/>
            </a:pPr>
            <a:r>
              <a:rPr lang="en-US" dirty="0" smtClean="0"/>
              <a:t>Therefore, we planned just to check possible data flow rate, once </a:t>
            </a:r>
            <a:r>
              <a:rPr lang="en-US" dirty="0" smtClean="0"/>
              <a:t>we confirmed </a:t>
            </a:r>
            <a:r>
              <a:rPr lang="en-US" dirty="0" smtClean="0"/>
              <a:t>connection over a pair </a:t>
            </a:r>
            <a:r>
              <a:rPr lang="en-US" dirty="0" smtClean="0"/>
              <a:t>of </a:t>
            </a:r>
            <a:r>
              <a:rPr lang="en-US" dirty="0" smtClean="0"/>
              <a:t>fiber </a:t>
            </a:r>
            <a:r>
              <a:rPr lang="en-US" dirty="0" smtClean="0"/>
              <a:t>cables (TX/RX</a:t>
            </a:r>
            <a:r>
              <a:rPr lang="en-US" dirty="0" smtClean="0"/>
              <a:t>) by both LEDs and host computer operating system, and planned to compare with assumed maximum data flow rate – since its maximum communication data flow is kept as 2.5GT/s.</a:t>
            </a:r>
            <a:endParaRPr lang="en-US" dirty="0" smtClean="0"/>
          </a:p>
          <a:p>
            <a:pPr marL="0" indent="0">
              <a:spcBef>
                <a:spcPts val="600"/>
              </a:spcBef>
              <a:buNone/>
            </a:pPr>
            <a:r>
              <a:rPr lang="en-US" dirty="0" smtClean="0"/>
              <a:t>The </a:t>
            </a:r>
            <a:r>
              <a:rPr lang="en-US" dirty="0" err="1" smtClean="0"/>
              <a:t>PCIe</a:t>
            </a:r>
            <a:r>
              <a:rPr lang="en-US" dirty="0" smtClean="0"/>
              <a:t> extender </a:t>
            </a:r>
            <a:r>
              <a:rPr lang="en-US" dirty="0" smtClean="0"/>
              <a:t>had </a:t>
            </a:r>
            <a:r>
              <a:rPr lang="en-US" dirty="0" smtClean="0"/>
              <a:t>already tested </a:t>
            </a:r>
            <a:r>
              <a:rPr lang="en-US" dirty="0" smtClean="0"/>
              <a:t>with newly purchased </a:t>
            </a:r>
            <a:r>
              <a:rPr lang="en-US" dirty="0" smtClean="0"/>
              <a:t>270m MM fiber at ASIAA and worked without </a:t>
            </a:r>
            <a:r>
              <a:rPr lang="en-US" dirty="0" smtClean="0"/>
              <a:t>MCP</a:t>
            </a:r>
            <a:r>
              <a:rPr lang="en-US" dirty="0" smtClean="0"/>
              <a:t>, prior to on-site test at the telescope.</a:t>
            </a:r>
            <a:endParaRPr lang="en-US" dirty="0" smtClean="0"/>
          </a:p>
        </p:txBody>
      </p:sp>
      <p:sp>
        <p:nvSpPr>
          <p:cNvPr id="5" name="タイトル 1"/>
          <p:cNvSpPr>
            <a:spLocks noGrp="1"/>
          </p:cNvSpPr>
          <p:nvPr>
            <p:ph type="title"/>
          </p:nvPr>
        </p:nvSpPr>
        <p:spPr>
          <a:xfrm>
            <a:off x="628650" y="365126"/>
            <a:ext cx="8515350" cy="1325563"/>
          </a:xfrm>
        </p:spPr>
        <p:txBody>
          <a:bodyPr>
            <a:normAutofit/>
          </a:bodyPr>
          <a:lstStyle/>
          <a:p>
            <a:r>
              <a:rPr lang="en-US" sz="2800" dirty="0" smtClean="0"/>
              <a:t>Performance verification plan for bus extender (I)</a:t>
            </a:r>
            <a:endParaRPr lang="en-US" sz="28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6261" y="3786331"/>
            <a:ext cx="5117739" cy="30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5905500"/>
            <a:ext cx="338137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35" y="3828600"/>
            <a:ext cx="4140000" cy="207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303365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p:txBody>
          <a:bodyPr>
            <a:normAutofit/>
          </a:bodyPr>
          <a:lstStyle/>
          <a:p>
            <a:r>
              <a:rPr lang="en-US" sz="2800" dirty="0" smtClean="0"/>
              <a:t>Performance verification plan for bus extender (II)</a:t>
            </a:r>
            <a:endParaRPr lang="en-US" sz="2800" dirty="0"/>
          </a:p>
        </p:txBody>
      </p:sp>
      <p:sp>
        <p:nvSpPr>
          <p:cNvPr id="3" name="コンテンツ プレースホルダー 2"/>
          <p:cNvSpPr>
            <a:spLocks noGrp="1"/>
          </p:cNvSpPr>
          <p:nvPr>
            <p:ph idx="1"/>
          </p:nvPr>
        </p:nvSpPr>
        <p:spPr>
          <a:xfrm>
            <a:off x="628650" y="1825625"/>
            <a:ext cx="8274050" cy="4351338"/>
          </a:xfrm>
        </p:spPr>
        <p:txBody>
          <a:bodyPr>
            <a:normAutofit fontScale="85000" lnSpcReduction="20000"/>
          </a:bodyPr>
          <a:lstStyle/>
          <a:p>
            <a:pPr marL="0" indent="0">
              <a:buNone/>
            </a:pPr>
            <a:r>
              <a:rPr lang="en-US" dirty="0" smtClean="0"/>
              <a:t>Procedure is:</a:t>
            </a:r>
          </a:p>
          <a:p>
            <a:r>
              <a:rPr lang="en-US" altLang="ja-JP" dirty="0" smtClean="0"/>
              <a:t>Attach</a:t>
            </a:r>
            <a:r>
              <a:rPr lang="ja-JP" altLang="en-US" dirty="0" smtClean="0"/>
              <a:t> </a:t>
            </a:r>
            <a:r>
              <a:rPr lang="en-US" altLang="ja-JP" dirty="0" smtClean="0"/>
              <a:t>USB</a:t>
            </a:r>
            <a:r>
              <a:rPr lang="ja-JP" altLang="en-US" dirty="0" smtClean="0"/>
              <a:t> </a:t>
            </a:r>
            <a:r>
              <a:rPr lang="en-US" altLang="ja-JP" dirty="0" smtClean="0"/>
              <a:t>memories</a:t>
            </a:r>
            <a:r>
              <a:rPr lang="ja-JP" altLang="en-US" dirty="0" smtClean="0"/>
              <a:t> </a:t>
            </a:r>
            <a:r>
              <a:rPr lang="en-US" altLang="ja-JP" dirty="0" smtClean="0"/>
              <a:t>to</a:t>
            </a:r>
            <a:r>
              <a:rPr lang="ja-JP" altLang="en-US" dirty="0" smtClean="0"/>
              <a:t> </a:t>
            </a:r>
            <a:r>
              <a:rPr lang="en-US" altLang="ja-JP" dirty="0" smtClean="0"/>
              <a:t>USB</a:t>
            </a:r>
            <a:r>
              <a:rPr lang="ja-JP" altLang="en-US" dirty="0" smtClean="0"/>
              <a:t> </a:t>
            </a:r>
            <a:r>
              <a:rPr lang="en-US" altLang="ja-JP" dirty="0" smtClean="0"/>
              <a:t>hub</a:t>
            </a:r>
            <a:r>
              <a:rPr lang="ja-JP" altLang="en-US" dirty="0" smtClean="0"/>
              <a:t> </a:t>
            </a:r>
            <a:r>
              <a:rPr lang="en-US" altLang="ja-JP" dirty="0" smtClean="0"/>
              <a:t>at</a:t>
            </a:r>
            <a:r>
              <a:rPr lang="ja-JP" altLang="en-US" dirty="0" smtClean="0"/>
              <a:t> </a:t>
            </a:r>
            <a:r>
              <a:rPr lang="en-US" altLang="ja-JP" dirty="0" smtClean="0"/>
              <a:t>target.</a:t>
            </a:r>
          </a:p>
          <a:p>
            <a:pPr lvl="1"/>
            <a:r>
              <a:rPr lang="en-US" altLang="ja-JP" dirty="0" smtClean="0"/>
              <a:t>USB memory was tested at off-site prior to on-site test</a:t>
            </a:r>
          </a:p>
          <a:p>
            <a:pPr lvl="1"/>
            <a:r>
              <a:rPr lang="en-US" altLang="ja-JP" dirty="0" smtClean="0"/>
              <a:t>Two USB 3.0 memories were used to fill data flow</a:t>
            </a:r>
          </a:p>
          <a:p>
            <a:pPr lvl="1"/>
            <a:r>
              <a:rPr lang="en-US" altLang="ja-JP" dirty="0" smtClean="0"/>
              <a:t>USB SSD was not considered for this performance verification.</a:t>
            </a:r>
            <a:endParaRPr lang="en-US" altLang="ja-JP" dirty="0"/>
          </a:p>
          <a:p>
            <a:r>
              <a:rPr lang="en-US" altLang="ja-JP" dirty="0"/>
              <a:t>Run</a:t>
            </a:r>
            <a:r>
              <a:rPr lang="ja-JP" altLang="en-US" dirty="0"/>
              <a:t> </a:t>
            </a:r>
            <a:r>
              <a:rPr lang="en-US" altLang="ja-JP" dirty="0"/>
              <a:t>two</a:t>
            </a:r>
            <a:r>
              <a:rPr lang="ja-JP" altLang="en-US" dirty="0"/>
              <a:t> </a:t>
            </a:r>
            <a:r>
              <a:rPr lang="en-US" altLang="ja-JP" dirty="0"/>
              <a:t>tests,</a:t>
            </a:r>
            <a:r>
              <a:rPr lang="ja-JP" altLang="en-US" dirty="0"/>
              <a:t> </a:t>
            </a:r>
            <a:r>
              <a:rPr lang="en-US" altLang="ja-JP" dirty="0"/>
              <a:t>with</a:t>
            </a:r>
            <a:r>
              <a:rPr lang="ja-JP" altLang="en-US" dirty="0"/>
              <a:t> </a:t>
            </a:r>
            <a:r>
              <a:rPr lang="en-US" altLang="ja-JP" dirty="0"/>
              <a:t>short</a:t>
            </a:r>
            <a:r>
              <a:rPr lang="ja-JP" altLang="en-US" dirty="0"/>
              <a:t> </a:t>
            </a:r>
            <a:r>
              <a:rPr lang="en-US" altLang="ja-JP" dirty="0"/>
              <a:t>(~1m)</a:t>
            </a:r>
            <a:r>
              <a:rPr lang="ja-JP" altLang="en-US" dirty="0"/>
              <a:t> </a:t>
            </a:r>
            <a:r>
              <a:rPr lang="en-US" altLang="ja-JP" dirty="0" smtClean="0"/>
              <a:t>fiber (local)</a:t>
            </a:r>
            <a:r>
              <a:rPr lang="ja-JP" altLang="en-US" dirty="0" smtClean="0"/>
              <a:t> </a:t>
            </a:r>
            <a:r>
              <a:rPr lang="en-US" altLang="ja-JP" dirty="0"/>
              <a:t>and</a:t>
            </a:r>
            <a:r>
              <a:rPr lang="ja-JP" altLang="en-US" dirty="0"/>
              <a:t> </a:t>
            </a:r>
            <a:r>
              <a:rPr lang="en-US" altLang="ja-JP" dirty="0"/>
              <a:t>real</a:t>
            </a:r>
          </a:p>
          <a:p>
            <a:pPr lvl="1"/>
            <a:r>
              <a:rPr lang="en-US" altLang="ja-JP" dirty="0"/>
              <a:t>Compare</a:t>
            </a:r>
            <a:r>
              <a:rPr lang="ja-JP" altLang="en-US" dirty="0"/>
              <a:t> </a:t>
            </a:r>
            <a:r>
              <a:rPr lang="en-US" altLang="ja-JP" dirty="0"/>
              <a:t>two</a:t>
            </a:r>
            <a:r>
              <a:rPr lang="ja-JP" altLang="en-US" dirty="0"/>
              <a:t> </a:t>
            </a:r>
            <a:r>
              <a:rPr lang="en-US" altLang="ja-JP" dirty="0"/>
              <a:t>results</a:t>
            </a:r>
            <a:r>
              <a:rPr lang="ja-JP" altLang="en-US" dirty="0"/>
              <a:t> </a:t>
            </a:r>
            <a:r>
              <a:rPr lang="en-US" altLang="ja-JP" dirty="0" smtClean="0"/>
              <a:t>to check degradation by</a:t>
            </a:r>
            <a:r>
              <a:rPr lang="ja-JP" altLang="en-US" dirty="0" smtClean="0"/>
              <a:t> </a:t>
            </a:r>
            <a:r>
              <a:rPr lang="en-US" altLang="ja-JP" dirty="0" smtClean="0"/>
              <a:t>the real fiber</a:t>
            </a:r>
            <a:endParaRPr lang="en-US" altLang="ja-JP" dirty="0"/>
          </a:p>
          <a:p>
            <a:pPr lvl="1"/>
            <a:r>
              <a:rPr lang="en-US" altLang="ja-JP" dirty="0"/>
              <a:t>Checked</a:t>
            </a:r>
            <a:r>
              <a:rPr lang="ja-JP" altLang="en-US" dirty="0"/>
              <a:t> </a:t>
            </a:r>
            <a:r>
              <a:rPr lang="en-US" altLang="ja-JP" dirty="0"/>
              <a:t>&gt;</a:t>
            </a:r>
            <a:r>
              <a:rPr lang="ja-JP" altLang="en-US" dirty="0"/>
              <a:t> </a:t>
            </a:r>
            <a:r>
              <a:rPr lang="en-US" altLang="ja-JP" dirty="0"/>
              <a:t>5min</a:t>
            </a:r>
            <a:r>
              <a:rPr lang="ja-JP" altLang="en-US" dirty="0"/>
              <a:t> </a:t>
            </a:r>
            <a:r>
              <a:rPr lang="en-US" altLang="ja-JP" dirty="0"/>
              <a:t>for</a:t>
            </a:r>
            <a:r>
              <a:rPr lang="ja-JP" altLang="en-US" dirty="0"/>
              <a:t> </a:t>
            </a:r>
            <a:r>
              <a:rPr lang="en-US" altLang="ja-JP" dirty="0" smtClean="0"/>
              <a:t>stability</a:t>
            </a:r>
          </a:p>
          <a:p>
            <a:pPr lvl="1"/>
            <a:r>
              <a:rPr lang="en-US" altLang="ja-JP" dirty="0"/>
              <a:t>Host operating system was </a:t>
            </a:r>
            <a:r>
              <a:rPr lang="en-US" altLang="ja-JP" dirty="0" smtClean="0"/>
              <a:t>Windows</a:t>
            </a:r>
          </a:p>
          <a:p>
            <a:pPr lvl="2"/>
            <a:r>
              <a:rPr lang="en-US" altLang="ja-JP" dirty="0"/>
              <a:t>U</a:t>
            </a:r>
            <a:r>
              <a:rPr lang="en-US" altLang="ja-JP" dirty="0" smtClean="0"/>
              <a:t>sed </a:t>
            </a:r>
            <a:r>
              <a:rPr lang="en-US" altLang="ja-JP" dirty="0"/>
              <a:t>GUI storage </a:t>
            </a:r>
            <a:r>
              <a:rPr lang="en-US" altLang="ja-JP" dirty="0" smtClean="0"/>
              <a:t>performance measurement software for writing to and reading from USB memory</a:t>
            </a:r>
            <a:endParaRPr lang="en-US" altLang="ja-JP" dirty="0"/>
          </a:p>
          <a:p>
            <a:pPr lvl="1"/>
            <a:r>
              <a:rPr lang="en-US" altLang="ja-JP" dirty="0" smtClean="0"/>
              <a:t>Data rate and stability was checked using saved</a:t>
            </a:r>
            <a:r>
              <a:rPr lang="ja-JP" altLang="en-US" dirty="0" smtClean="0"/>
              <a:t> </a:t>
            </a:r>
            <a:r>
              <a:rPr lang="en-US" altLang="ja-JP" dirty="0"/>
              <a:t>log</a:t>
            </a:r>
            <a:r>
              <a:rPr lang="ja-JP" altLang="en-US" dirty="0"/>
              <a:t> </a:t>
            </a:r>
            <a:r>
              <a:rPr lang="en-US" altLang="ja-JP" dirty="0"/>
              <a:t>file</a:t>
            </a:r>
            <a:r>
              <a:rPr lang="ja-JP" altLang="en-US" dirty="0"/>
              <a:t> </a:t>
            </a:r>
            <a:r>
              <a:rPr lang="en-US" altLang="ja-JP" dirty="0"/>
              <a:t>from</a:t>
            </a:r>
            <a:r>
              <a:rPr lang="ja-JP" altLang="en-US" dirty="0"/>
              <a:t> </a:t>
            </a:r>
            <a:r>
              <a:rPr lang="en-US" altLang="ja-JP" dirty="0" smtClean="0"/>
              <a:t>software</a:t>
            </a:r>
          </a:p>
          <a:p>
            <a:pPr lvl="2"/>
            <a:r>
              <a:rPr lang="en-US" altLang="ja-JP" dirty="0" smtClean="0"/>
              <a:t>See</a:t>
            </a:r>
            <a:r>
              <a:rPr lang="ja-JP" altLang="en-US" dirty="0" smtClean="0"/>
              <a:t> </a:t>
            </a:r>
            <a:r>
              <a:rPr lang="en-US" altLang="ja-JP" dirty="0"/>
              <a:t>next</a:t>
            </a:r>
            <a:r>
              <a:rPr lang="ja-JP" altLang="en-US" dirty="0"/>
              <a:t> </a:t>
            </a:r>
            <a:r>
              <a:rPr lang="en-US" altLang="ja-JP" dirty="0" smtClean="0"/>
              <a:t>page</a:t>
            </a:r>
            <a:r>
              <a:rPr lang="en-US" altLang="ja-JP" dirty="0"/>
              <a:t> </a:t>
            </a:r>
            <a:r>
              <a:rPr lang="en-US" altLang="ja-JP" dirty="0" smtClean="0"/>
              <a:t>for details</a:t>
            </a:r>
          </a:p>
          <a:p>
            <a:pPr lvl="2"/>
            <a:r>
              <a:rPr lang="en-US" altLang="ja-JP" dirty="0" smtClean="0"/>
              <a:t>At</a:t>
            </a:r>
            <a:r>
              <a:rPr lang="ja-JP" altLang="en-US" dirty="0" smtClean="0"/>
              <a:t> </a:t>
            </a:r>
            <a:r>
              <a:rPr lang="en-US" altLang="ja-JP" dirty="0"/>
              <a:t>least</a:t>
            </a:r>
            <a:r>
              <a:rPr lang="ja-JP" altLang="en-US" dirty="0"/>
              <a:t> </a:t>
            </a:r>
            <a:r>
              <a:rPr lang="en-US" altLang="ja-JP" dirty="0"/>
              <a:t>one</a:t>
            </a:r>
            <a:r>
              <a:rPr lang="ja-JP" altLang="en-US" dirty="0"/>
              <a:t> </a:t>
            </a:r>
            <a:r>
              <a:rPr lang="en-US" altLang="ja-JP" dirty="0"/>
              <a:t>pair</a:t>
            </a:r>
            <a:r>
              <a:rPr lang="ja-JP" altLang="en-US" dirty="0"/>
              <a:t> </a:t>
            </a:r>
            <a:r>
              <a:rPr lang="en-US" altLang="ja-JP" dirty="0"/>
              <a:t>from</a:t>
            </a:r>
            <a:r>
              <a:rPr lang="ja-JP" altLang="en-US" dirty="0"/>
              <a:t> </a:t>
            </a:r>
            <a:r>
              <a:rPr lang="en-US" altLang="ja-JP" dirty="0"/>
              <a:t>assigned</a:t>
            </a:r>
            <a:r>
              <a:rPr lang="ja-JP" altLang="en-US" dirty="0"/>
              <a:t> </a:t>
            </a:r>
            <a:r>
              <a:rPr lang="en-US" altLang="ja-JP" dirty="0"/>
              <a:t>fibers</a:t>
            </a:r>
            <a:r>
              <a:rPr lang="ja-JP" altLang="en-US" dirty="0"/>
              <a:t> </a:t>
            </a:r>
            <a:r>
              <a:rPr lang="en-US" altLang="ja-JP" dirty="0"/>
              <a:t>are</a:t>
            </a:r>
            <a:r>
              <a:rPr lang="ja-JP" altLang="en-US" dirty="0"/>
              <a:t> </a:t>
            </a:r>
            <a:r>
              <a:rPr lang="en-US" altLang="ja-JP" dirty="0"/>
              <a:t>tested</a:t>
            </a:r>
          </a:p>
          <a:p>
            <a:pPr lvl="3"/>
            <a:r>
              <a:rPr lang="en-US" altLang="ja-JP" dirty="0"/>
              <a:t>Fibers</a:t>
            </a:r>
            <a:r>
              <a:rPr lang="ja-JP" altLang="en-US" dirty="0"/>
              <a:t> </a:t>
            </a:r>
            <a:r>
              <a:rPr lang="en-US" altLang="ja-JP" dirty="0"/>
              <a:t>are</a:t>
            </a:r>
            <a:r>
              <a:rPr lang="ja-JP" altLang="en-US" dirty="0"/>
              <a:t> </a:t>
            </a:r>
            <a:r>
              <a:rPr lang="en-US" altLang="ja-JP" dirty="0"/>
              <a:t>validated</a:t>
            </a:r>
            <a:r>
              <a:rPr lang="ja-JP" altLang="en-US" dirty="0"/>
              <a:t> </a:t>
            </a:r>
            <a:r>
              <a:rPr lang="en-US" altLang="ja-JP" dirty="0"/>
              <a:t>by</a:t>
            </a:r>
            <a:r>
              <a:rPr lang="ja-JP" altLang="en-US" dirty="0"/>
              <a:t> </a:t>
            </a:r>
            <a:r>
              <a:rPr lang="en-US" altLang="ja-JP" dirty="0"/>
              <a:t>OTDR</a:t>
            </a:r>
            <a:r>
              <a:rPr lang="ja-JP" altLang="en-US" dirty="0"/>
              <a:t> </a:t>
            </a:r>
            <a:r>
              <a:rPr lang="en-US" altLang="ja-JP" dirty="0"/>
              <a:t>already</a:t>
            </a:r>
          </a:p>
          <a:p>
            <a:pPr>
              <a:buFont typeface="Arial" charset="0"/>
              <a:buChar char="•"/>
            </a:pPr>
            <a:endParaRPr lang="en-US" dirty="0" smtClean="0"/>
          </a:p>
        </p:txBody>
      </p:sp>
      <p:sp>
        <p:nvSpPr>
          <p:cNvPr id="6"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54892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1825624"/>
            <a:ext cx="7886700" cy="2797176"/>
          </a:xfrm>
        </p:spPr>
        <p:txBody>
          <a:bodyPr>
            <a:normAutofit fontScale="55000" lnSpcReduction="20000"/>
          </a:bodyPr>
          <a:lstStyle/>
          <a:p>
            <a:pPr marL="0" indent="0">
              <a:spcBef>
                <a:spcPts val="600"/>
              </a:spcBef>
              <a:buNone/>
            </a:pPr>
            <a:r>
              <a:rPr lang="en-US" altLang="ja-JP" dirty="0" smtClean="0"/>
              <a:t>Software</a:t>
            </a:r>
            <a:r>
              <a:rPr lang="ja-JP" altLang="en-US" dirty="0" smtClean="0"/>
              <a:t> </a:t>
            </a:r>
            <a:r>
              <a:rPr lang="en-US" altLang="ja-JP" dirty="0" smtClean="0"/>
              <a:t>used</a:t>
            </a:r>
            <a:r>
              <a:rPr lang="ja-JP" altLang="en-US" dirty="0" smtClean="0"/>
              <a:t> </a:t>
            </a:r>
            <a:r>
              <a:rPr lang="en-US" altLang="ja-JP" dirty="0" smtClean="0"/>
              <a:t>for</a:t>
            </a:r>
            <a:r>
              <a:rPr lang="ja-JP" altLang="en-US" dirty="0" smtClean="0"/>
              <a:t> </a:t>
            </a:r>
            <a:r>
              <a:rPr lang="en-US" altLang="ja-JP" dirty="0" smtClean="0"/>
              <a:t>test</a:t>
            </a:r>
            <a:r>
              <a:rPr lang="ja-JP" altLang="en-US" dirty="0" smtClean="0"/>
              <a:t> </a:t>
            </a:r>
            <a:r>
              <a:rPr lang="en-US" altLang="ja-JP" dirty="0" smtClean="0"/>
              <a:t>can</a:t>
            </a:r>
            <a:r>
              <a:rPr lang="ja-JP" altLang="en-US" dirty="0" smtClean="0"/>
              <a:t> </a:t>
            </a:r>
            <a:r>
              <a:rPr lang="en-US" altLang="ja-JP" dirty="0" smtClean="0"/>
              <a:t>output</a:t>
            </a:r>
            <a:r>
              <a:rPr lang="ja-JP" altLang="en-US" dirty="0" smtClean="0"/>
              <a:t> </a:t>
            </a:r>
            <a:r>
              <a:rPr lang="en-US" altLang="ja-JP" dirty="0" smtClean="0"/>
              <a:t>log</a:t>
            </a:r>
            <a:r>
              <a:rPr lang="ja-JP" altLang="en-US" dirty="0" smtClean="0"/>
              <a:t> </a:t>
            </a:r>
            <a:r>
              <a:rPr lang="en-US" altLang="ja-JP" dirty="0" smtClean="0"/>
              <a:t>into</a:t>
            </a:r>
            <a:r>
              <a:rPr lang="ja-JP" altLang="en-US" dirty="0" smtClean="0"/>
              <a:t> </a:t>
            </a:r>
            <a:r>
              <a:rPr lang="en-US" altLang="ja-JP" dirty="0" smtClean="0"/>
              <a:t>file.</a:t>
            </a:r>
            <a:r>
              <a:rPr lang="ja-JP" altLang="en-US" dirty="0" smtClean="0"/>
              <a:t> </a:t>
            </a:r>
            <a:r>
              <a:rPr lang="en-US" altLang="ja-JP" dirty="0" smtClean="0"/>
              <a:t>Format</a:t>
            </a:r>
            <a:r>
              <a:rPr lang="ja-JP" altLang="en-US" dirty="0" smtClean="0"/>
              <a:t> </a:t>
            </a:r>
            <a:r>
              <a:rPr lang="en-US" altLang="ja-JP" dirty="0" smtClean="0"/>
              <a:t>was</a:t>
            </a:r>
            <a:r>
              <a:rPr lang="ja-JP" altLang="en-US" dirty="0" smtClean="0"/>
              <a:t> </a:t>
            </a:r>
            <a:r>
              <a:rPr lang="en-US" altLang="ja-JP" dirty="0" smtClean="0"/>
              <a:t>as</a:t>
            </a:r>
            <a:r>
              <a:rPr lang="ja-JP" altLang="en-US" dirty="0" smtClean="0"/>
              <a:t> </a:t>
            </a:r>
            <a:r>
              <a:rPr lang="en-US" altLang="ja-JP" dirty="0" smtClean="0"/>
              <a:t>follows</a:t>
            </a:r>
            <a:r>
              <a:rPr lang="ja-JP" altLang="en-US" dirty="0" smtClean="0"/>
              <a:t> </a:t>
            </a:r>
            <a:r>
              <a:rPr lang="en-US" altLang="ja-JP" dirty="0" smtClean="0"/>
              <a:t>(sample</a:t>
            </a:r>
            <a:r>
              <a:rPr lang="ja-JP" altLang="en-US" dirty="0" smtClean="0"/>
              <a:t> </a:t>
            </a:r>
            <a:r>
              <a:rPr lang="en-US" altLang="ja-JP" dirty="0" smtClean="0"/>
              <a:t>cutout):</a:t>
            </a:r>
          </a:p>
          <a:p>
            <a:pPr marL="0" indent="0">
              <a:spcBef>
                <a:spcPts val="600"/>
              </a:spcBef>
              <a:buNone/>
            </a:pPr>
            <a:r>
              <a:rPr lang="en-US" altLang="ja-JP" dirty="0" smtClean="0"/>
              <a:t>--------</a:t>
            </a:r>
            <a:endParaRPr lang="en-US" dirty="0" smtClean="0"/>
          </a:p>
          <a:p>
            <a:pPr marL="0" indent="0">
              <a:spcBef>
                <a:spcPts val="600"/>
              </a:spcBef>
              <a:buNone/>
            </a:pPr>
            <a:r>
              <a:rPr lang="en-US" dirty="0" smtClean="0"/>
              <a:t>[</a:t>
            </a:r>
            <a:r>
              <a:rPr lang="en-US" dirty="0"/>
              <a:t>Test Start 4/28/2016 7:11:23 </a:t>
            </a:r>
            <a:r>
              <a:rPr lang="en-US" dirty="0" smtClean="0"/>
              <a:t>AM]</a:t>
            </a:r>
            <a:r>
              <a:rPr lang="ja-JP" altLang="en-US" dirty="0" smtClean="0"/>
              <a:t> </a:t>
            </a:r>
            <a:r>
              <a:rPr lang="en-US" dirty="0" smtClean="0"/>
              <a:t>drive</a:t>
            </a:r>
            <a:r>
              <a:rPr lang="en-US" dirty="0"/>
              <a:t>: \\.\</a:t>
            </a:r>
            <a:r>
              <a:rPr lang="en-US" dirty="0" smtClean="0"/>
              <a:t>D:</a:t>
            </a:r>
            <a:r>
              <a:rPr lang="ja-JP" altLang="en-US" dirty="0" smtClean="0"/>
              <a:t> </a:t>
            </a:r>
            <a:r>
              <a:rPr lang="en-US" dirty="0" err="1" smtClean="0"/>
              <a:t>start_offset</a:t>
            </a:r>
            <a:r>
              <a:rPr lang="en-US" dirty="0"/>
              <a:t>: </a:t>
            </a:r>
            <a:r>
              <a:rPr lang="en-US" dirty="0" smtClean="0"/>
              <a:t>0</a:t>
            </a:r>
            <a:r>
              <a:rPr lang="ja-JP" altLang="en-US" dirty="0" smtClean="0"/>
              <a:t> </a:t>
            </a:r>
            <a:r>
              <a:rPr lang="en-US" dirty="0" smtClean="0"/>
              <a:t>mode</a:t>
            </a:r>
            <a:r>
              <a:rPr lang="en-US" dirty="0"/>
              <a:t>: </a:t>
            </a:r>
            <a:r>
              <a:rPr lang="en-US" dirty="0" smtClean="0"/>
              <a:t>Read</a:t>
            </a:r>
            <a:r>
              <a:rPr lang="ja-JP" altLang="en-US" dirty="0" smtClean="0"/>
              <a:t> </a:t>
            </a:r>
            <a:r>
              <a:rPr lang="en-US" dirty="0" err="1" smtClean="0"/>
              <a:t>blocksize</a:t>
            </a:r>
            <a:r>
              <a:rPr lang="en-US" dirty="0"/>
              <a:t>: </a:t>
            </a:r>
            <a:r>
              <a:rPr lang="en-US" dirty="0" smtClean="0"/>
              <a:t>Auto</a:t>
            </a:r>
            <a:r>
              <a:rPr lang="ja-JP" altLang="en-US" dirty="0" smtClean="0"/>
              <a:t> </a:t>
            </a:r>
            <a:r>
              <a:rPr lang="en-US" dirty="0" smtClean="0"/>
              <a:t>type</a:t>
            </a:r>
            <a:r>
              <a:rPr lang="en-US" dirty="0"/>
              <a:t>: </a:t>
            </a:r>
            <a:r>
              <a:rPr lang="en-US" dirty="0" smtClean="0"/>
              <a:t>sequentia</a:t>
            </a:r>
            <a:r>
              <a:rPr lang="en-US" altLang="ja-JP" dirty="0" smtClean="0"/>
              <a:t>l</a:t>
            </a:r>
            <a:r>
              <a:rPr lang="ja-JP" altLang="en-US" dirty="0" smtClean="0"/>
              <a:t> </a:t>
            </a:r>
            <a:r>
              <a:rPr lang="en-US" dirty="0" smtClean="0"/>
              <a:t>parallel</a:t>
            </a:r>
            <a:r>
              <a:rPr lang="en-US" dirty="0"/>
              <a:t>: 1</a:t>
            </a:r>
          </a:p>
          <a:p>
            <a:pPr marL="0" indent="0">
              <a:spcBef>
                <a:spcPts val="600"/>
              </a:spcBef>
              <a:buNone/>
            </a:pPr>
            <a:r>
              <a:rPr lang="en-US" dirty="0" err="1"/>
              <a:t>blocksize</a:t>
            </a:r>
            <a:r>
              <a:rPr lang="en-US" dirty="0"/>
              <a:t>: 64KB</a:t>
            </a:r>
          </a:p>
          <a:p>
            <a:pPr marL="0" indent="0">
              <a:spcBef>
                <a:spcPts val="600"/>
              </a:spcBef>
              <a:buNone/>
            </a:pPr>
            <a:r>
              <a:rPr lang="en-US" dirty="0"/>
              <a:t>result: </a:t>
            </a:r>
            <a:r>
              <a:rPr lang="en-US" dirty="0" smtClean="0"/>
              <a:t>16000KB/s</a:t>
            </a:r>
            <a:r>
              <a:rPr lang="ja-JP" altLang="en-US" dirty="0" smtClean="0"/>
              <a:t> </a:t>
            </a:r>
            <a:r>
              <a:rPr lang="en-US" dirty="0" smtClean="0"/>
              <a:t>offset</a:t>
            </a:r>
            <a:r>
              <a:rPr lang="en-US" dirty="0"/>
              <a:t>: 0% 8000KB</a:t>
            </a:r>
          </a:p>
          <a:p>
            <a:pPr marL="0" indent="0">
              <a:spcBef>
                <a:spcPts val="600"/>
              </a:spcBef>
              <a:buNone/>
            </a:pPr>
            <a:r>
              <a:rPr lang="en-US" dirty="0" err="1"/>
              <a:t>blocksize</a:t>
            </a:r>
            <a:r>
              <a:rPr lang="en-US" dirty="0"/>
              <a:t>: 32KB</a:t>
            </a:r>
          </a:p>
          <a:p>
            <a:pPr marL="0" indent="0">
              <a:spcBef>
                <a:spcPts val="600"/>
              </a:spcBef>
              <a:buNone/>
            </a:pPr>
            <a:r>
              <a:rPr lang="en-US" dirty="0"/>
              <a:t>result: </a:t>
            </a:r>
            <a:r>
              <a:rPr lang="en-US" dirty="0" smtClean="0"/>
              <a:t>13312KB/s</a:t>
            </a:r>
            <a:r>
              <a:rPr lang="ja-JP" altLang="en-US" dirty="0" smtClean="0"/>
              <a:t> </a:t>
            </a:r>
            <a:r>
              <a:rPr lang="en-US" dirty="0" smtClean="0"/>
              <a:t>offset</a:t>
            </a:r>
            <a:r>
              <a:rPr lang="en-US" dirty="0"/>
              <a:t>: 0% 14656KB</a:t>
            </a:r>
          </a:p>
          <a:p>
            <a:pPr marL="0" indent="0">
              <a:spcBef>
                <a:spcPts val="600"/>
              </a:spcBef>
              <a:buNone/>
            </a:pPr>
            <a:r>
              <a:rPr lang="en-US" altLang="ja-JP" dirty="0" smtClean="0"/>
              <a:t>:</a:t>
            </a:r>
            <a:r>
              <a:rPr lang="ja-JP" altLang="en-US" dirty="0" smtClean="0"/>
              <a:t> </a:t>
            </a:r>
            <a:r>
              <a:rPr lang="en-US" altLang="ja-JP" dirty="0" smtClean="0"/>
              <a:t>:</a:t>
            </a:r>
            <a:r>
              <a:rPr lang="ja-JP" altLang="en-US" dirty="0" smtClean="0"/>
              <a:t> </a:t>
            </a:r>
            <a:r>
              <a:rPr lang="en-US" altLang="ja-JP" dirty="0" smtClean="0"/>
              <a:t>:</a:t>
            </a:r>
            <a:r>
              <a:rPr lang="ja-JP" altLang="en-US" dirty="0" smtClean="0"/>
              <a:t> </a:t>
            </a:r>
            <a:r>
              <a:rPr lang="en-US" altLang="ja-JP" dirty="0" smtClean="0"/>
              <a:t>:</a:t>
            </a:r>
            <a:r>
              <a:rPr lang="ja-JP" altLang="en-US" dirty="0" smtClean="0"/>
              <a:t> </a:t>
            </a:r>
            <a:r>
              <a:rPr lang="en-US" altLang="ja-JP" dirty="0" smtClean="0"/>
              <a:t>:</a:t>
            </a:r>
            <a:endParaRPr lang="en-US" dirty="0" smtClean="0"/>
          </a:p>
          <a:p>
            <a:pPr marL="0" indent="0">
              <a:spcBef>
                <a:spcPts val="600"/>
              </a:spcBef>
              <a:buNone/>
            </a:pPr>
            <a:r>
              <a:rPr lang="en-US" dirty="0" smtClean="0"/>
              <a:t>result</a:t>
            </a:r>
            <a:r>
              <a:rPr lang="en-US" dirty="0"/>
              <a:t>: </a:t>
            </a:r>
            <a:r>
              <a:rPr lang="en-US" dirty="0" smtClean="0"/>
              <a:t>15872KB/s</a:t>
            </a:r>
            <a:r>
              <a:rPr lang="ja-JP" altLang="en-US" dirty="0" smtClean="0"/>
              <a:t> </a:t>
            </a:r>
            <a:r>
              <a:rPr lang="en-US" dirty="0" smtClean="0"/>
              <a:t>offset</a:t>
            </a:r>
            <a:r>
              <a:rPr lang="en-US" dirty="0"/>
              <a:t>: 89% 27581120KB</a:t>
            </a:r>
          </a:p>
          <a:p>
            <a:pPr marL="0" indent="0">
              <a:spcBef>
                <a:spcPts val="600"/>
              </a:spcBef>
              <a:buNone/>
            </a:pPr>
            <a:r>
              <a:rPr lang="en-US" dirty="0"/>
              <a:t>[Test Stop 4/28/2016 7:40:59 AM]	errors: 0	average: 15.3 MB</a:t>
            </a:r>
          </a:p>
          <a:p>
            <a:pPr marL="0" indent="0">
              <a:spcBef>
                <a:spcPts val="600"/>
              </a:spcBef>
              <a:buNone/>
            </a:pPr>
            <a:r>
              <a:rPr lang="en-US" altLang="ja-JP" dirty="0" smtClean="0"/>
              <a:t>--------</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1067" y="3978000"/>
            <a:ext cx="3169565" cy="28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タイトル 1"/>
          <p:cNvSpPr>
            <a:spLocks noGrp="1"/>
          </p:cNvSpPr>
          <p:nvPr>
            <p:ph type="title"/>
          </p:nvPr>
        </p:nvSpPr>
        <p:spPr>
          <a:xfrm>
            <a:off x="628650" y="365126"/>
            <a:ext cx="7886700" cy="1325563"/>
          </a:xfrm>
        </p:spPr>
        <p:txBody>
          <a:bodyPr>
            <a:normAutofit/>
          </a:bodyPr>
          <a:lstStyle/>
          <a:p>
            <a:r>
              <a:rPr lang="en-US" sz="2800" dirty="0" smtClean="0"/>
              <a:t>Performance verification plan for bus extender (III)</a:t>
            </a:r>
            <a:endParaRPr lang="en-US" sz="2800" dirty="0"/>
          </a:p>
        </p:txBody>
      </p:sp>
      <p:sp>
        <p:nvSpPr>
          <p:cNvPr id="7" name="コンテンツ プレースホルダー 2"/>
          <p:cNvSpPr txBox="1">
            <a:spLocks/>
          </p:cNvSpPr>
          <p:nvPr/>
        </p:nvSpPr>
        <p:spPr>
          <a:xfrm>
            <a:off x="628650" y="4622800"/>
            <a:ext cx="5332417" cy="200660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US" altLang="ja-JP" dirty="0" smtClean="0"/>
              <a:t>First</a:t>
            </a:r>
            <a:r>
              <a:rPr lang="ja-JP" altLang="en-US" dirty="0" smtClean="0"/>
              <a:t> </a:t>
            </a:r>
            <a:r>
              <a:rPr lang="en-US" altLang="ja-JP" dirty="0" smtClean="0"/>
              <a:t>and</a:t>
            </a:r>
            <a:r>
              <a:rPr lang="ja-JP" altLang="en-US" dirty="0" smtClean="0"/>
              <a:t> </a:t>
            </a:r>
            <a:r>
              <a:rPr lang="en-US" altLang="ja-JP" dirty="0" smtClean="0"/>
              <a:t>last</a:t>
            </a:r>
            <a:r>
              <a:rPr lang="ja-JP" altLang="en-US" dirty="0" smtClean="0"/>
              <a:t> </a:t>
            </a:r>
            <a:r>
              <a:rPr lang="en-US" altLang="ja-JP" dirty="0" smtClean="0"/>
              <a:t>lines</a:t>
            </a:r>
            <a:r>
              <a:rPr lang="ja-JP" altLang="en-US" dirty="0" smtClean="0"/>
              <a:t> </a:t>
            </a:r>
            <a:r>
              <a:rPr lang="en-US" altLang="ja-JP" dirty="0" smtClean="0"/>
              <a:t>are</a:t>
            </a:r>
            <a:r>
              <a:rPr lang="ja-JP" altLang="en-US" dirty="0" smtClean="0"/>
              <a:t> </a:t>
            </a:r>
            <a:r>
              <a:rPr lang="en-US" altLang="ja-JP" dirty="0" smtClean="0"/>
              <a:t>start</a:t>
            </a:r>
            <a:r>
              <a:rPr lang="ja-JP" altLang="en-US" dirty="0" smtClean="0"/>
              <a:t> </a:t>
            </a:r>
            <a:r>
              <a:rPr lang="en-US" altLang="ja-JP" dirty="0" smtClean="0"/>
              <a:t>and</a:t>
            </a:r>
            <a:r>
              <a:rPr lang="ja-JP" altLang="en-US" dirty="0" smtClean="0"/>
              <a:t> </a:t>
            </a:r>
            <a:r>
              <a:rPr lang="en-US" altLang="ja-JP" dirty="0" smtClean="0"/>
              <a:t>end</a:t>
            </a:r>
            <a:r>
              <a:rPr lang="ja-JP" altLang="en-US" dirty="0" smtClean="0"/>
              <a:t> </a:t>
            </a:r>
            <a:r>
              <a:rPr lang="en-US" altLang="ja-JP" dirty="0" smtClean="0"/>
              <a:t>of</a:t>
            </a:r>
            <a:r>
              <a:rPr lang="ja-JP" altLang="en-US" dirty="0" smtClean="0"/>
              <a:t> </a:t>
            </a:r>
            <a:r>
              <a:rPr lang="en-US" altLang="ja-JP" dirty="0" smtClean="0"/>
              <a:t>execution,</a:t>
            </a:r>
            <a:r>
              <a:rPr lang="ja-JP" altLang="en-US" dirty="0" smtClean="0"/>
              <a:t> </a:t>
            </a:r>
            <a:r>
              <a:rPr lang="en-US" altLang="ja-JP" dirty="0" smtClean="0"/>
              <a:t>we</a:t>
            </a:r>
            <a:r>
              <a:rPr lang="ja-JP" altLang="en-US" dirty="0" smtClean="0"/>
              <a:t> </a:t>
            </a:r>
            <a:r>
              <a:rPr lang="en-US" altLang="ja-JP" dirty="0" smtClean="0"/>
              <a:t>take</a:t>
            </a:r>
            <a:r>
              <a:rPr lang="ja-JP" altLang="en-US" dirty="0" smtClean="0"/>
              <a:t> </a:t>
            </a:r>
            <a:r>
              <a:rPr lang="en-US" altLang="ja-JP" dirty="0" smtClean="0"/>
              <a:t>these</a:t>
            </a:r>
            <a:r>
              <a:rPr lang="ja-JP" altLang="en-US" dirty="0" smtClean="0"/>
              <a:t> </a:t>
            </a:r>
            <a:r>
              <a:rPr lang="en-US" altLang="ja-JP" dirty="0" smtClean="0"/>
              <a:t>lines</a:t>
            </a:r>
            <a:r>
              <a:rPr lang="ja-JP" altLang="en-US" dirty="0" smtClean="0"/>
              <a:t> </a:t>
            </a:r>
            <a:r>
              <a:rPr lang="en-US" altLang="ja-JP" dirty="0" smtClean="0"/>
              <a:t>to</a:t>
            </a:r>
            <a:r>
              <a:rPr lang="ja-JP" altLang="en-US" dirty="0" smtClean="0"/>
              <a:t> </a:t>
            </a:r>
            <a:r>
              <a:rPr lang="en-US" altLang="ja-JP" dirty="0" smtClean="0"/>
              <a:t>separate</a:t>
            </a:r>
            <a:r>
              <a:rPr lang="ja-JP" altLang="en-US" dirty="0" smtClean="0"/>
              <a:t> </a:t>
            </a:r>
            <a:r>
              <a:rPr lang="en-US" altLang="ja-JP" dirty="0" smtClean="0"/>
              <a:t>among</a:t>
            </a:r>
            <a:r>
              <a:rPr lang="ja-JP" altLang="en-US" dirty="0" smtClean="0"/>
              <a:t> </a:t>
            </a:r>
            <a:r>
              <a:rPr lang="en-US" altLang="ja-JP" dirty="0" smtClean="0"/>
              <a:t>tests.</a:t>
            </a:r>
            <a:r>
              <a:rPr lang="ja-JP" altLang="en-US" dirty="0" smtClean="0"/>
              <a:t> </a:t>
            </a:r>
            <a:r>
              <a:rPr lang="en-US" altLang="ja-JP" dirty="0" smtClean="0"/>
              <a:t>“errors”</a:t>
            </a:r>
            <a:r>
              <a:rPr lang="ja-JP" altLang="en-US" dirty="0" smtClean="0"/>
              <a:t> </a:t>
            </a:r>
            <a:r>
              <a:rPr lang="en-US" altLang="ja-JP" dirty="0" smtClean="0"/>
              <a:t>in</a:t>
            </a:r>
            <a:r>
              <a:rPr lang="ja-JP" altLang="en-US" dirty="0" smtClean="0"/>
              <a:t> </a:t>
            </a:r>
            <a:r>
              <a:rPr lang="en-US" altLang="ja-JP" dirty="0" smtClean="0"/>
              <a:t>the</a:t>
            </a:r>
            <a:r>
              <a:rPr lang="ja-JP" altLang="en-US" dirty="0" smtClean="0"/>
              <a:t> </a:t>
            </a:r>
            <a:r>
              <a:rPr lang="en-US" altLang="ja-JP" dirty="0" smtClean="0"/>
              <a:t>last</a:t>
            </a:r>
            <a:r>
              <a:rPr lang="ja-JP" altLang="en-US" dirty="0" smtClean="0"/>
              <a:t> </a:t>
            </a:r>
            <a:r>
              <a:rPr lang="en-US" altLang="ja-JP" dirty="0" smtClean="0"/>
              <a:t>line</a:t>
            </a:r>
            <a:r>
              <a:rPr lang="ja-JP" altLang="en-US" dirty="0" smtClean="0"/>
              <a:t> </a:t>
            </a:r>
            <a:r>
              <a:rPr lang="en-US" altLang="ja-JP" dirty="0" smtClean="0"/>
              <a:t>seems</a:t>
            </a:r>
            <a:r>
              <a:rPr lang="ja-JP" altLang="en-US" dirty="0" smtClean="0"/>
              <a:t> </a:t>
            </a:r>
            <a:r>
              <a:rPr lang="en-US" altLang="ja-JP" dirty="0" smtClean="0"/>
              <a:t>no</a:t>
            </a:r>
            <a:r>
              <a:rPr lang="ja-JP" altLang="en-US" dirty="0" smtClean="0"/>
              <a:t> </a:t>
            </a:r>
            <a:r>
              <a:rPr lang="en-US" altLang="ja-JP" dirty="0" smtClean="0"/>
              <a:t>unit,</a:t>
            </a:r>
            <a:r>
              <a:rPr lang="ja-JP" altLang="en-US" dirty="0" smtClean="0"/>
              <a:t> </a:t>
            </a:r>
            <a:r>
              <a:rPr lang="en-US" altLang="ja-JP" dirty="0" smtClean="0"/>
              <a:t>just</a:t>
            </a:r>
            <a:r>
              <a:rPr lang="ja-JP" altLang="en-US" dirty="0" smtClean="0"/>
              <a:t> </a:t>
            </a:r>
            <a:r>
              <a:rPr lang="en-US" altLang="ja-JP" dirty="0" smtClean="0"/>
              <a:t>take</a:t>
            </a:r>
            <a:r>
              <a:rPr lang="ja-JP" altLang="en-US" dirty="0" smtClean="0"/>
              <a:t> </a:t>
            </a:r>
            <a:r>
              <a:rPr lang="en-US" altLang="ja-JP" dirty="0" smtClean="0"/>
              <a:t>“0”</a:t>
            </a:r>
            <a:r>
              <a:rPr lang="ja-JP" altLang="en-US" dirty="0" smtClean="0"/>
              <a:t> </a:t>
            </a:r>
            <a:r>
              <a:rPr lang="en-US" altLang="ja-JP" dirty="0" smtClean="0"/>
              <a:t>as</a:t>
            </a:r>
            <a:r>
              <a:rPr lang="ja-JP" altLang="en-US" dirty="0" smtClean="0"/>
              <a:t> </a:t>
            </a:r>
            <a:r>
              <a:rPr lang="en-US" altLang="ja-JP" dirty="0" smtClean="0"/>
              <a:t>success</a:t>
            </a:r>
            <a:r>
              <a:rPr lang="ja-JP" altLang="en-US" dirty="0" smtClean="0"/>
              <a:t> </a:t>
            </a:r>
            <a:r>
              <a:rPr lang="en-US" altLang="ja-JP" dirty="0" smtClean="0"/>
              <a:t>(or</a:t>
            </a:r>
            <a:r>
              <a:rPr lang="ja-JP" altLang="en-US" dirty="0" smtClean="0"/>
              <a:t> </a:t>
            </a:r>
            <a:r>
              <a:rPr lang="en-US" altLang="ja-JP" dirty="0" smtClean="0"/>
              <a:t>graph</a:t>
            </a:r>
            <a:r>
              <a:rPr lang="ja-JP" altLang="en-US" dirty="0" smtClean="0"/>
              <a:t> </a:t>
            </a:r>
            <a:r>
              <a:rPr lang="en-US" altLang="ja-JP" dirty="0" smtClean="0"/>
              <a:t>go</a:t>
            </a:r>
            <a:r>
              <a:rPr lang="ja-JP" altLang="en-US" dirty="0" smtClean="0"/>
              <a:t> </a:t>
            </a:r>
            <a:r>
              <a:rPr lang="en-US" altLang="ja-JP" dirty="0" smtClean="0"/>
              <a:t>0kB/s</a:t>
            </a:r>
            <a:r>
              <a:rPr lang="ja-JP" altLang="en-US" dirty="0" smtClean="0"/>
              <a:t> </a:t>
            </a:r>
            <a:r>
              <a:rPr lang="en-US" altLang="ja-JP" dirty="0" smtClean="0"/>
              <a:t>during</a:t>
            </a:r>
            <a:r>
              <a:rPr lang="ja-JP" altLang="en-US" dirty="0" smtClean="0"/>
              <a:t> </a:t>
            </a:r>
            <a:r>
              <a:rPr lang="en-US" altLang="ja-JP" dirty="0" smtClean="0"/>
              <a:t>error).</a:t>
            </a:r>
            <a:r>
              <a:rPr lang="ja-JP" altLang="en-US" dirty="0" smtClean="0"/>
              <a:t> </a:t>
            </a:r>
            <a:r>
              <a:rPr lang="en-US" altLang="ja-JP" dirty="0" smtClean="0"/>
              <a:t>Per</a:t>
            </a:r>
            <a:r>
              <a:rPr lang="ja-JP" altLang="en-US" dirty="0" smtClean="0"/>
              <a:t> </a:t>
            </a:r>
            <a:r>
              <a:rPr lang="en-US" altLang="ja-JP" dirty="0" smtClean="0"/>
              <a:t>each</a:t>
            </a:r>
            <a:r>
              <a:rPr lang="ja-JP" altLang="en-US" dirty="0" smtClean="0"/>
              <a:t> </a:t>
            </a:r>
            <a:r>
              <a:rPr lang="en-US" altLang="ja-JP" dirty="0" smtClean="0"/>
              <a:t>0.5</a:t>
            </a:r>
            <a:r>
              <a:rPr lang="ja-JP" altLang="en-US" dirty="0" smtClean="0"/>
              <a:t> </a:t>
            </a:r>
            <a:r>
              <a:rPr lang="en-US" altLang="ja-JP" dirty="0" smtClean="0"/>
              <a:t>sec</a:t>
            </a:r>
            <a:r>
              <a:rPr lang="ja-JP" altLang="en-US" dirty="0" smtClean="0"/>
              <a:t> </a:t>
            </a:r>
            <a:r>
              <a:rPr lang="en-US" altLang="ja-JP" dirty="0" smtClean="0"/>
              <a:t>one</a:t>
            </a:r>
            <a:r>
              <a:rPr lang="ja-JP" altLang="en-US" dirty="0" smtClean="0"/>
              <a:t> </a:t>
            </a:r>
            <a:r>
              <a:rPr lang="en-US" altLang="ja-JP" dirty="0" smtClean="0"/>
              <a:t>“result”</a:t>
            </a:r>
            <a:r>
              <a:rPr lang="ja-JP" altLang="en-US" dirty="0" smtClean="0"/>
              <a:t> </a:t>
            </a:r>
            <a:r>
              <a:rPr lang="en-US" altLang="ja-JP" dirty="0" smtClean="0"/>
              <a:t>line</a:t>
            </a:r>
            <a:r>
              <a:rPr lang="ja-JP" altLang="en-US" dirty="0" smtClean="0"/>
              <a:t> </a:t>
            </a:r>
            <a:r>
              <a:rPr lang="en-US" altLang="ja-JP" dirty="0" smtClean="0"/>
              <a:t>is</a:t>
            </a:r>
            <a:r>
              <a:rPr lang="ja-JP" altLang="en-US" dirty="0" smtClean="0"/>
              <a:t> </a:t>
            </a:r>
            <a:r>
              <a:rPr lang="en-US" altLang="ja-JP" dirty="0" smtClean="0"/>
              <a:t>written,</a:t>
            </a:r>
            <a:r>
              <a:rPr lang="ja-JP" altLang="en-US" dirty="0" smtClean="0"/>
              <a:t> </a:t>
            </a:r>
            <a:r>
              <a:rPr lang="en-US" altLang="ja-JP" dirty="0" smtClean="0"/>
              <a:t>kB/s</a:t>
            </a:r>
            <a:r>
              <a:rPr lang="ja-JP" altLang="en-US" dirty="0" smtClean="0"/>
              <a:t> </a:t>
            </a:r>
            <a:r>
              <a:rPr lang="en-US" altLang="ja-JP" dirty="0" smtClean="0"/>
              <a:t>is</a:t>
            </a:r>
            <a:r>
              <a:rPr lang="ja-JP" altLang="en-US" dirty="0" smtClean="0"/>
              <a:t> </a:t>
            </a:r>
            <a:r>
              <a:rPr lang="en-US" altLang="ja-JP" dirty="0" smtClean="0"/>
              <a:t>performance</a:t>
            </a:r>
            <a:r>
              <a:rPr lang="ja-JP" altLang="en-US" dirty="0" smtClean="0"/>
              <a:t> </a:t>
            </a:r>
            <a:r>
              <a:rPr lang="en-US" altLang="ja-JP" dirty="0" smtClean="0"/>
              <a:t>in</a:t>
            </a:r>
            <a:r>
              <a:rPr lang="ja-JP" altLang="en-US" dirty="0" smtClean="0"/>
              <a:t> </a:t>
            </a:r>
            <a:r>
              <a:rPr lang="en-US" altLang="ja-JP" dirty="0" smtClean="0"/>
              <a:t>the</a:t>
            </a:r>
            <a:r>
              <a:rPr lang="ja-JP" altLang="en-US" dirty="0" smtClean="0"/>
              <a:t> </a:t>
            </a:r>
            <a:r>
              <a:rPr lang="en-US" altLang="ja-JP" dirty="0" smtClean="0"/>
              <a:t>last</a:t>
            </a:r>
            <a:r>
              <a:rPr lang="ja-JP" altLang="en-US" dirty="0" smtClean="0"/>
              <a:t> </a:t>
            </a:r>
            <a:r>
              <a:rPr lang="en-US" altLang="ja-JP" dirty="0" smtClean="0"/>
              <a:t>0.5</a:t>
            </a:r>
            <a:r>
              <a:rPr lang="ja-JP" altLang="en-US" dirty="0" smtClean="0"/>
              <a:t> </a:t>
            </a:r>
            <a:r>
              <a:rPr lang="en-US" altLang="ja-JP" dirty="0" smtClean="0"/>
              <a:t>sec,</a:t>
            </a:r>
            <a:r>
              <a:rPr lang="ja-JP" altLang="en-US" dirty="0" smtClean="0"/>
              <a:t> </a:t>
            </a:r>
            <a:r>
              <a:rPr lang="en-US" altLang="ja-JP" dirty="0" smtClean="0"/>
              <a:t>and</a:t>
            </a:r>
            <a:r>
              <a:rPr lang="ja-JP" altLang="en-US" dirty="0" smtClean="0"/>
              <a:t> </a:t>
            </a:r>
            <a:r>
              <a:rPr lang="en-US" altLang="ja-JP" dirty="0" smtClean="0"/>
              <a:t>last</a:t>
            </a:r>
            <a:r>
              <a:rPr lang="ja-JP" altLang="en-US" dirty="0" smtClean="0"/>
              <a:t> </a:t>
            </a:r>
            <a:r>
              <a:rPr lang="en-US" altLang="ja-JP" dirty="0" smtClean="0"/>
              <a:t>kB</a:t>
            </a:r>
            <a:r>
              <a:rPr lang="ja-JP" altLang="en-US" dirty="0" smtClean="0"/>
              <a:t> </a:t>
            </a:r>
            <a:r>
              <a:rPr lang="en-US" altLang="ja-JP" dirty="0" smtClean="0"/>
              <a:t>is</a:t>
            </a:r>
            <a:r>
              <a:rPr lang="ja-JP" altLang="en-US" dirty="0" smtClean="0"/>
              <a:t> </a:t>
            </a:r>
            <a:r>
              <a:rPr lang="en-US" altLang="ja-JP" dirty="0" smtClean="0"/>
              <a:t>cumulative</a:t>
            </a:r>
            <a:r>
              <a:rPr lang="ja-JP" altLang="en-US" dirty="0" smtClean="0"/>
              <a:t> </a:t>
            </a:r>
            <a:r>
              <a:rPr lang="en-US" altLang="ja-JP" dirty="0" smtClean="0"/>
              <a:t>size</a:t>
            </a:r>
            <a:r>
              <a:rPr lang="ja-JP" altLang="en-US" dirty="0" smtClean="0"/>
              <a:t> </a:t>
            </a:r>
            <a:r>
              <a:rPr lang="en-US" altLang="ja-JP" dirty="0" smtClean="0"/>
              <a:t>of</a:t>
            </a:r>
            <a:r>
              <a:rPr lang="ja-JP" altLang="en-US" dirty="0" smtClean="0"/>
              <a:t> </a:t>
            </a:r>
            <a:r>
              <a:rPr lang="en-US" altLang="ja-JP" dirty="0" smtClean="0"/>
              <a:t>data</a:t>
            </a:r>
            <a:r>
              <a:rPr lang="ja-JP" altLang="en-US" dirty="0" smtClean="0"/>
              <a:t> </a:t>
            </a:r>
            <a:r>
              <a:rPr lang="en-US" altLang="ja-JP" dirty="0" smtClean="0"/>
              <a:t>tested.</a:t>
            </a:r>
            <a:r>
              <a:rPr lang="ja-JP" altLang="en-US" dirty="0" smtClean="0"/>
              <a:t> </a:t>
            </a:r>
            <a:r>
              <a:rPr lang="en-US" altLang="ja-JP" dirty="0" err="1" smtClean="0"/>
              <a:t>Blocksize</a:t>
            </a:r>
            <a:r>
              <a:rPr lang="ja-JP" altLang="en-US" dirty="0" smtClean="0"/>
              <a:t> </a:t>
            </a:r>
            <a:r>
              <a:rPr lang="en-US" altLang="ja-JP" dirty="0" smtClean="0"/>
              <a:t>seems</a:t>
            </a:r>
            <a:r>
              <a:rPr lang="ja-JP" altLang="en-US" dirty="0" smtClean="0"/>
              <a:t> </a:t>
            </a:r>
            <a:r>
              <a:rPr lang="en-US" altLang="ja-JP" dirty="0" smtClean="0"/>
              <a:t>size</a:t>
            </a:r>
            <a:r>
              <a:rPr lang="ja-JP" altLang="en-US" dirty="0" smtClean="0"/>
              <a:t> </a:t>
            </a:r>
            <a:r>
              <a:rPr lang="en-US" altLang="ja-JP" dirty="0" smtClean="0"/>
              <a:t>of</a:t>
            </a:r>
            <a:r>
              <a:rPr lang="ja-JP" altLang="en-US" dirty="0" smtClean="0"/>
              <a:t> </a:t>
            </a:r>
            <a:r>
              <a:rPr lang="en-US" altLang="ja-JP" dirty="0" smtClean="0"/>
              <a:t>block</a:t>
            </a:r>
            <a:r>
              <a:rPr lang="ja-JP" altLang="en-US" dirty="0" smtClean="0"/>
              <a:t> </a:t>
            </a:r>
            <a:r>
              <a:rPr lang="en-US" altLang="ja-JP" dirty="0" smtClean="0"/>
              <a:t>read/write,</a:t>
            </a:r>
            <a:r>
              <a:rPr lang="ja-JP" altLang="en-US" dirty="0" smtClean="0"/>
              <a:t> </a:t>
            </a:r>
            <a:r>
              <a:rPr lang="en-US" altLang="ja-JP" dirty="0" smtClean="0"/>
              <a:t>but</a:t>
            </a:r>
            <a:r>
              <a:rPr lang="ja-JP" altLang="en-US" dirty="0" smtClean="0"/>
              <a:t> </a:t>
            </a:r>
            <a:r>
              <a:rPr lang="en-US" altLang="ja-JP" dirty="0" smtClean="0"/>
              <a:t>haven’t</a:t>
            </a:r>
            <a:r>
              <a:rPr lang="ja-JP" altLang="en-US" dirty="0" smtClean="0"/>
              <a:t> </a:t>
            </a:r>
            <a:r>
              <a:rPr lang="en-US" altLang="ja-JP" dirty="0" smtClean="0"/>
              <a:t>checked</a:t>
            </a:r>
            <a:r>
              <a:rPr lang="ja-JP" altLang="en-US" dirty="0" smtClean="0"/>
              <a:t> </a:t>
            </a:r>
            <a:r>
              <a:rPr lang="en-US" altLang="ja-JP" dirty="0" smtClean="0"/>
              <a:t>its</a:t>
            </a:r>
            <a:r>
              <a:rPr lang="ja-JP" altLang="en-US" dirty="0" smtClean="0"/>
              <a:t> </a:t>
            </a:r>
            <a:r>
              <a:rPr lang="en-US" altLang="ja-JP" dirty="0" smtClean="0"/>
              <a:t>effect</a:t>
            </a:r>
            <a:r>
              <a:rPr lang="ja-JP" altLang="en-US" dirty="0" smtClean="0"/>
              <a:t> </a:t>
            </a:r>
            <a:r>
              <a:rPr lang="en-US" altLang="ja-JP" dirty="0" smtClean="0"/>
              <a:t>since</a:t>
            </a:r>
            <a:r>
              <a:rPr lang="ja-JP" altLang="en-US" dirty="0" smtClean="0"/>
              <a:t> </a:t>
            </a:r>
            <a:r>
              <a:rPr lang="en-US" altLang="ja-JP" dirty="0" smtClean="0"/>
              <a:t>size</a:t>
            </a:r>
            <a:r>
              <a:rPr lang="ja-JP" altLang="en-US" dirty="0" smtClean="0"/>
              <a:t> </a:t>
            </a:r>
            <a:r>
              <a:rPr lang="en-US" altLang="ja-JP" dirty="0" smtClean="0"/>
              <a:t>is</a:t>
            </a:r>
            <a:r>
              <a:rPr lang="ja-JP" altLang="en-US" dirty="0" smtClean="0"/>
              <a:t> </a:t>
            </a:r>
            <a:r>
              <a:rPr lang="en-US" altLang="ja-JP" dirty="0" smtClean="0"/>
              <a:t>well</a:t>
            </a:r>
            <a:r>
              <a:rPr lang="ja-JP" altLang="en-US" dirty="0" smtClean="0"/>
              <a:t> </a:t>
            </a:r>
            <a:r>
              <a:rPr lang="en-US" altLang="ja-JP" dirty="0" smtClean="0"/>
              <a:t>larger</a:t>
            </a:r>
            <a:r>
              <a:rPr lang="ja-JP" altLang="en-US" dirty="0" smtClean="0"/>
              <a:t> </a:t>
            </a:r>
            <a:r>
              <a:rPr lang="en-US" altLang="ja-JP" dirty="0" smtClean="0"/>
              <a:t>than</a:t>
            </a:r>
            <a:r>
              <a:rPr lang="ja-JP" altLang="en-US" dirty="0" smtClean="0"/>
              <a:t> </a:t>
            </a:r>
            <a:r>
              <a:rPr lang="en-US" altLang="ja-JP" dirty="0" smtClean="0"/>
              <a:t>packet</a:t>
            </a:r>
            <a:r>
              <a:rPr lang="ja-JP" altLang="en-US" dirty="0" smtClean="0"/>
              <a:t> </a:t>
            </a:r>
            <a:r>
              <a:rPr lang="en-US" altLang="ja-JP" dirty="0" smtClean="0"/>
              <a:t>size</a:t>
            </a:r>
            <a:r>
              <a:rPr lang="ja-JP" altLang="en-US" dirty="0" smtClean="0"/>
              <a:t> </a:t>
            </a:r>
            <a:r>
              <a:rPr lang="en-US" altLang="ja-JP" dirty="0" smtClean="0"/>
              <a:t>of</a:t>
            </a:r>
            <a:r>
              <a:rPr lang="ja-JP" altLang="en-US" dirty="0" smtClean="0"/>
              <a:t> </a:t>
            </a:r>
            <a:r>
              <a:rPr lang="en-US" altLang="ja-JP" dirty="0" smtClean="0"/>
              <a:t>USB</a:t>
            </a:r>
            <a:r>
              <a:rPr lang="ja-JP" altLang="en-US" dirty="0" smtClean="0"/>
              <a:t> </a:t>
            </a:r>
            <a:r>
              <a:rPr lang="en-US" altLang="ja-JP" dirty="0" smtClean="0"/>
              <a:t>protocol.</a:t>
            </a:r>
            <a:endParaRPr lang="en-US" dirty="0" smtClean="0"/>
          </a:p>
          <a:p>
            <a:pPr marL="0" indent="0">
              <a:spcBef>
                <a:spcPts val="600"/>
              </a:spcBef>
              <a:buFont typeface="Arial" panose="020B0604020202020204" pitchFamily="34" charset="0"/>
              <a:buNone/>
            </a:pPr>
            <a:r>
              <a:rPr lang="en-US" altLang="ja-JP" dirty="0" smtClean="0"/>
              <a:t>On</a:t>
            </a:r>
            <a:r>
              <a:rPr lang="ja-JP" altLang="en-US" dirty="0" smtClean="0"/>
              <a:t> </a:t>
            </a:r>
            <a:r>
              <a:rPr lang="en-US" altLang="ja-JP" dirty="0" smtClean="0"/>
              <a:t>USB</a:t>
            </a:r>
            <a:r>
              <a:rPr lang="ja-JP" altLang="en-US" dirty="0" smtClean="0"/>
              <a:t> </a:t>
            </a:r>
            <a:r>
              <a:rPr lang="en-US" altLang="ja-JP" dirty="0" smtClean="0"/>
              <a:t>3.0</a:t>
            </a:r>
            <a:r>
              <a:rPr lang="ja-JP" altLang="en-US" dirty="0" smtClean="0"/>
              <a:t> </a:t>
            </a:r>
            <a:r>
              <a:rPr lang="en-US" altLang="ja-JP" dirty="0" smtClean="0"/>
              <a:t>test,</a:t>
            </a:r>
            <a:r>
              <a:rPr lang="ja-JP" altLang="en-US" dirty="0" smtClean="0"/>
              <a:t> </a:t>
            </a:r>
            <a:r>
              <a:rPr lang="en-US" altLang="ja-JP" dirty="0" smtClean="0"/>
              <a:t>log</a:t>
            </a:r>
            <a:r>
              <a:rPr lang="ja-JP" altLang="en-US" dirty="0" smtClean="0"/>
              <a:t> </a:t>
            </a:r>
            <a:r>
              <a:rPr lang="en-US" altLang="ja-JP" dirty="0" smtClean="0"/>
              <a:t>file</a:t>
            </a:r>
            <a:r>
              <a:rPr lang="ja-JP" altLang="en-US" dirty="0" smtClean="0"/>
              <a:t> </a:t>
            </a:r>
            <a:r>
              <a:rPr lang="en-US" altLang="ja-JP" dirty="0" smtClean="0"/>
              <a:t>is</a:t>
            </a:r>
            <a:r>
              <a:rPr lang="ja-JP" altLang="en-US" dirty="0" smtClean="0"/>
              <a:t> </a:t>
            </a:r>
            <a:r>
              <a:rPr lang="en-US" altLang="ja-JP" dirty="0" smtClean="0"/>
              <a:t>only</a:t>
            </a:r>
            <a:r>
              <a:rPr lang="ja-JP" altLang="en-US" dirty="0" smtClean="0"/>
              <a:t> </a:t>
            </a:r>
            <a:r>
              <a:rPr lang="en-US" altLang="ja-JP" dirty="0" smtClean="0"/>
              <a:t>from</a:t>
            </a:r>
            <a:r>
              <a:rPr lang="ja-JP" altLang="en-US" dirty="0" smtClean="0"/>
              <a:t> </a:t>
            </a:r>
            <a:r>
              <a:rPr lang="en-US" altLang="ja-JP" dirty="0" smtClean="0"/>
              <a:t>one</a:t>
            </a:r>
            <a:r>
              <a:rPr lang="ja-JP" altLang="en-US" dirty="0" smtClean="0"/>
              <a:t> </a:t>
            </a:r>
            <a:r>
              <a:rPr lang="en-US" altLang="ja-JP" dirty="0" smtClean="0"/>
              <a:t>software,</a:t>
            </a:r>
            <a:r>
              <a:rPr lang="ja-JP" altLang="en-US" dirty="0" smtClean="0"/>
              <a:t> </a:t>
            </a:r>
            <a:r>
              <a:rPr lang="en-US" altLang="ja-JP" dirty="0" smtClean="0"/>
              <a:t>so</a:t>
            </a:r>
            <a:r>
              <a:rPr lang="ja-JP" altLang="en-US" dirty="0" smtClean="0"/>
              <a:t> </a:t>
            </a:r>
            <a:r>
              <a:rPr lang="en-US" altLang="ja-JP" dirty="0" smtClean="0"/>
              <a:t>we</a:t>
            </a:r>
            <a:r>
              <a:rPr lang="ja-JP" altLang="en-US" dirty="0" smtClean="0"/>
              <a:t> </a:t>
            </a:r>
            <a:r>
              <a:rPr lang="en-US" altLang="ja-JP" dirty="0" smtClean="0"/>
              <a:t>just</a:t>
            </a:r>
            <a:r>
              <a:rPr lang="ja-JP" altLang="en-US" dirty="0" smtClean="0"/>
              <a:t> </a:t>
            </a:r>
            <a:r>
              <a:rPr lang="en-US" altLang="ja-JP" dirty="0" smtClean="0"/>
              <a:t>memo</a:t>
            </a:r>
            <a:r>
              <a:rPr lang="ja-JP" altLang="en-US" dirty="0" smtClean="0"/>
              <a:t> </a:t>
            </a:r>
            <a:r>
              <a:rPr lang="en-US" altLang="ja-JP" dirty="0" smtClean="0"/>
              <a:t>(and</a:t>
            </a:r>
            <a:r>
              <a:rPr lang="ja-JP" altLang="en-US" dirty="0" smtClean="0"/>
              <a:t> </a:t>
            </a:r>
            <a:r>
              <a:rPr lang="en-US" altLang="ja-JP" dirty="0" smtClean="0"/>
              <a:t>get</a:t>
            </a:r>
            <a:r>
              <a:rPr lang="ja-JP" altLang="en-US" dirty="0" smtClean="0"/>
              <a:t> </a:t>
            </a:r>
            <a:r>
              <a:rPr lang="en-US" altLang="ja-JP" dirty="0" smtClean="0"/>
              <a:t>screen</a:t>
            </a:r>
            <a:r>
              <a:rPr lang="ja-JP" altLang="en-US" dirty="0" smtClean="0"/>
              <a:t> </a:t>
            </a:r>
            <a:r>
              <a:rPr lang="en-US" altLang="ja-JP" dirty="0" smtClean="0"/>
              <a:t>shot)</a:t>
            </a:r>
            <a:r>
              <a:rPr lang="ja-JP" altLang="en-US" dirty="0" smtClean="0"/>
              <a:t> </a:t>
            </a:r>
            <a:r>
              <a:rPr lang="en-US" altLang="ja-JP" dirty="0" smtClean="0"/>
              <a:t>their</a:t>
            </a:r>
            <a:r>
              <a:rPr lang="ja-JP" altLang="en-US" dirty="0" smtClean="0"/>
              <a:t> </a:t>
            </a:r>
            <a:r>
              <a:rPr lang="en-US" altLang="ja-JP" dirty="0" smtClean="0"/>
              <a:t>total</a:t>
            </a:r>
            <a:r>
              <a:rPr lang="ja-JP" altLang="en-US" dirty="0" smtClean="0"/>
              <a:t> </a:t>
            </a:r>
            <a:r>
              <a:rPr lang="en-US" altLang="ja-JP" dirty="0" smtClean="0"/>
              <a:t>data</a:t>
            </a:r>
            <a:r>
              <a:rPr lang="ja-JP" altLang="en-US" dirty="0" smtClean="0"/>
              <a:t> </a:t>
            </a:r>
            <a:r>
              <a:rPr lang="en-US" altLang="ja-JP" dirty="0" smtClean="0"/>
              <a:t>rate.</a:t>
            </a:r>
            <a:r>
              <a:rPr lang="ja-JP" altLang="en-US" dirty="0" smtClean="0"/>
              <a:t> </a:t>
            </a:r>
            <a:r>
              <a:rPr lang="en-US" altLang="ja-JP" dirty="0" smtClean="0"/>
              <a:t>And</a:t>
            </a:r>
            <a:r>
              <a:rPr lang="ja-JP" altLang="en-US" dirty="0" smtClean="0"/>
              <a:t> </a:t>
            </a:r>
            <a:r>
              <a:rPr lang="en-US" altLang="ja-JP" dirty="0" smtClean="0"/>
              <a:t>used</a:t>
            </a:r>
            <a:r>
              <a:rPr lang="ja-JP" altLang="en-US" dirty="0" smtClean="0"/>
              <a:t> </a:t>
            </a:r>
            <a:r>
              <a:rPr lang="en-US" altLang="ja-JP" dirty="0" smtClean="0"/>
              <a:t>this</a:t>
            </a:r>
            <a:r>
              <a:rPr lang="ja-JP" altLang="en-US" dirty="0" smtClean="0"/>
              <a:t> </a:t>
            </a:r>
            <a:r>
              <a:rPr lang="en-US" altLang="ja-JP" dirty="0" smtClean="0"/>
              <a:t>log</a:t>
            </a:r>
            <a:r>
              <a:rPr lang="ja-JP" altLang="en-US" dirty="0" smtClean="0"/>
              <a:t> </a:t>
            </a:r>
            <a:r>
              <a:rPr lang="en-US" altLang="ja-JP" dirty="0" smtClean="0"/>
              <a:t>file</a:t>
            </a:r>
            <a:r>
              <a:rPr lang="ja-JP" altLang="en-US" dirty="0" smtClean="0"/>
              <a:t> </a:t>
            </a:r>
            <a:r>
              <a:rPr lang="en-US" altLang="ja-JP" dirty="0" smtClean="0"/>
              <a:t>for</a:t>
            </a:r>
            <a:r>
              <a:rPr lang="ja-JP" altLang="en-US" dirty="0" smtClean="0"/>
              <a:t> </a:t>
            </a:r>
            <a:r>
              <a:rPr lang="en-US" altLang="ja-JP" dirty="0" smtClean="0"/>
              <a:t>checking</a:t>
            </a:r>
            <a:r>
              <a:rPr lang="ja-JP" altLang="en-US" dirty="0" smtClean="0"/>
              <a:t> </a:t>
            </a:r>
            <a:r>
              <a:rPr lang="en-US" altLang="ja-JP" dirty="0" smtClean="0"/>
              <a:t>long</a:t>
            </a:r>
            <a:r>
              <a:rPr lang="ja-JP" altLang="en-US" dirty="0" smtClean="0"/>
              <a:t> </a:t>
            </a:r>
            <a:r>
              <a:rPr lang="en-US" altLang="ja-JP" dirty="0" smtClean="0"/>
              <a:t>term</a:t>
            </a:r>
            <a:r>
              <a:rPr lang="ja-JP" altLang="en-US" dirty="0" smtClean="0"/>
              <a:t> </a:t>
            </a:r>
            <a:r>
              <a:rPr lang="en-US" altLang="ja-JP" dirty="0" smtClean="0"/>
              <a:t>stability</a:t>
            </a:r>
            <a:r>
              <a:rPr lang="ja-JP" altLang="en-US" dirty="0" smtClean="0"/>
              <a:t> </a:t>
            </a:r>
            <a:r>
              <a:rPr lang="en-US" altLang="ja-JP" dirty="0" smtClean="0"/>
              <a:t>and</a:t>
            </a:r>
            <a:r>
              <a:rPr lang="ja-JP" altLang="en-US" dirty="0" smtClean="0"/>
              <a:t> </a:t>
            </a:r>
            <a:r>
              <a:rPr lang="en-US" altLang="ja-JP" dirty="0" smtClean="0"/>
              <a:t>short-term</a:t>
            </a:r>
            <a:r>
              <a:rPr lang="ja-JP" altLang="en-US" dirty="0" smtClean="0"/>
              <a:t> </a:t>
            </a:r>
            <a:r>
              <a:rPr lang="en-US" altLang="ja-JP" dirty="0" smtClean="0"/>
              <a:t>degradation.</a:t>
            </a:r>
            <a:r>
              <a:rPr lang="ja-JP" altLang="en-US" dirty="0" smtClean="0"/>
              <a:t> </a:t>
            </a:r>
            <a:endParaRPr lang="en-US" altLang="ja-JP" dirty="0" smtClean="0"/>
          </a:p>
        </p:txBody>
      </p:sp>
      <p:sp>
        <p:nvSpPr>
          <p:cNvPr id="8"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6286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1"/>
          <p:cNvSpPr>
            <a:spLocks noGrp="1"/>
          </p:cNvSpPr>
          <p:nvPr>
            <p:ph type="title"/>
          </p:nvPr>
        </p:nvSpPr>
        <p:spPr>
          <a:xfrm>
            <a:off x="628650" y="365126"/>
            <a:ext cx="8375650" cy="1325563"/>
          </a:xfrm>
        </p:spPr>
        <p:txBody>
          <a:bodyPr>
            <a:normAutofit/>
          </a:bodyPr>
          <a:lstStyle/>
          <a:p>
            <a:r>
              <a:rPr lang="en-US" sz="2800" dirty="0" smtClean="0"/>
              <a:t>Results – Performance verification plan for bus extender</a:t>
            </a:r>
            <a:endParaRPr lang="en-US" sz="2800" dirty="0"/>
          </a:p>
        </p:txBody>
      </p:sp>
      <p:sp>
        <p:nvSpPr>
          <p:cNvPr id="3" name="コンテンツ プレースホルダー 2"/>
          <p:cNvSpPr>
            <a:spLocks noGrp="1"/>
          </p:cNvSpPr>
          <p:nvPr>
            <p:ph idx="1"/>
          </p:nvPr>
        </p:nvSpPr>
        <p:spPr>
          <a:xfrm>
            <a:off x="628650" y="1825624"/>
            <a:ext cx="4921250" cy="4740275"/>
          </a:xfrm>
        </p:spPr>
        <p:txBody>
          <a:bodyPr>
            <a:normAutofit fontScale="92500" lnSpcReduction="20000"/>
          </a:bodyPr>
          <a:lstStyle/>
          <a:p>
            <a:pPr marL="0" indent="0">
              <a:buNone/>
            </a:pPr>
            <a:r>
              <a:rPr lang="en-US" altLang="ja-JP" dirty="0" smtClean="0"/>
              <a:t>For MM 50um fibers, connection itself had failed.</a:t>
            </a:r>
          </a:p>
          <a:p>
            <a:pPr marL="0" indent="0">
              <a:buNone/>
            </a:pPr>
            <a:endParaRPr lang="en-US" altLang="ja-JP" dirty="0"/>
          </a:p>
          <a:p>
            <a:pPr marL="0" indent="0">
              <a:buNone/>
            </a:pPr>
            <a:r>
              <a:rPr lang="en-US" altLang="ja-JP" dirty="0" smtClean="0"/>
              <a:t>For SM fibers:</a:t>
            </a:r>
          </a:p>
          <a:p>
            <a:r>
              <a:rPr lang="en-US" altLang="ja-JP" dirty="0" smtClean="0"/>
              <a:t>Achieved performance:</a:t>
            </a:r>
          </a:p>
          <a:p>
            <a:pPr lvl="1"/>
            <a:r>
              <a:rPr lang="en-US" altLang="ja-JP" dirty="0" smtClean="0"/>
              <a:t>Short length:</a:t>
            </a:r>
            <a:r>
              <a:rPr lang="ja-JP" altLang="en-US" dirty="0" smtClean="0"/>
              <a:t> </a:t>
            </a:r>
            <a:r>
              <a:rPr lang="en-US" altLang="ja-JP" dirty="0" smtClean="0"/>
              <a:t>~</a:t>
            </a:r>
            <a:r>
              <a:rPr lang="en-US" altLang="ja-JP" dirty="0" smtClean="0"/>
              <a:t>180MB/s (~1.4Gbps)</a:t>
            </a:r>
          </a:p>
          <a:p>
            <a:pPr lvl="1"/>
            <a:r>
              <a:rPr lang="en-US" altLang="ja-JP" dirty="0" err="1" smtClean="0"/>
              <a:t>NsOpt</a:t>
            </a:r>
            <a:r>
              <a:rPr lang="en-US" altLang="ja-JP" dirty="0" smtClean="0"/>
              <a:t> (HDS): ~150MB/s (~1.2Gbps)</a:t>
            </a:r>
            <a:endParaRPr lang="en-US" altLang="ja-JP" dirty="0"/>
          </a:p>
          <a:p>
            <a:r>
              <a:rPr lang="en-US" altLang="ja-JP" dirty="0" smtClean="0"/>
              <a:t>Both</a:t>
            </a:r>
            <a:r>
              <a:rPr lang="ja-JP" altLang="en-US" dirty="0" smtClean="0"/>
              <a:t> </a:t>
            </a:r>
            <a:r>
              <a:rPr lang="en-US" altLang="ja-JP" dirty="0" smtClean="0"/>
              <a:t>are</a:t>
            </a:r>
            <a:r>
              <a:rPr lang="ja-JP" altLang="en-US" dirty="0" smtClean="0"/>
              <a:t> </a:t>
            </a:r>
            <a:r>
              <a:rPr lang="en-US" altLang="ja-JP" dirty="0" smtClean="0"/>
              <a:t>in</a:t>
            </a:r>
            <a:r>
              <a:rPr lang="ja-JP" altLang="en-US" dirty="0" smtClean="0"/>
              <a:t> </a:t>
            </a:r>
            <a:r>
              <a:rPr lang="en-US" altLang="ja-JP" dirty="0" smtClean="0"/>
              <a:t>total</a:t>
            </a:r>
            <a:r>
              <a:rPr lang="ja-JP" altLang="en-US" dirty="0" smtClean="0"/>
              <a:t> </a:t>
            </a:r>
            <a:r>
              <a:rPr lang="en-US" altLang="ja-JP" dirty="0" smtClean="0"/>
              <a:t>of</a:t>
            </a:r>
            <a:r>
              <a:rPr lang="ja-JP" altLang="en-US" dirty="0" smtClean="0"/>
              <a:t> </a:t>
            </a:r>
            <a:r>
              <a:rPr lang="en-US" altLang="ja-JP" dirty="0" smtClean="0"/>
              <a:t>two</a:t>
            </a:r>
            <a:r>
              <a:rPr lang="ja-JP" altLang="en-US" dirty="0" smtClean="0"/>
              <a:t> </a:t>
            </a:r>
            <a:r>
              <a:rPr lang="en-US" altLang="ja-JP" dirty="0" smtClean="0"/>
              <a:t>USB</a:t>
            </a:r>
            <a:r>
              <a:rPr lang="ja-JP" altLang="en-US" dirty="0" smtClean="0"/>
              <a:t> </a:t>
            </a:r>
            <a:r>
              <a:rPr lang="en-US" altLang="ja-JP" dirty="0" smtClean="0"/>
              <a:t>memories.</a:t>
            </a:r>
            <a:r>
              <a:rPr lang="ja-JP" altLang="en-US" dirty="0" smtClean="0"/>
              <a:t> </a:t>
            </a:r>
            <a:endParaRPr lang="en-US" altLang="ja-JP" dirty="0" smtClean="0"/>
          </a:p>
          <a:p>
            <a:r>
              <a:rPr lang="en-US" altLang="ja-JP" dirty="0" smtClean="0"/>
              <a:t>Communication</a:t>
            </a:r>
            <a:r>
              <a:rPr lang="ja-JP" altLang="en-US" dirty="0" smtClean="0"/>
              <a:t> </a:t>
            </a:r>
            <a:r>
              <a:rPr lang="en-US" altLang="ja-JP" dirty="0" smtClean="0"/>
              <a:t>was</a:t>
            </a:r>
            <a:r>
              <a:rPr lang="ja-JP" altLang="en-US" dirty="0" smtClean="0"/>
              <a:t> </a:t>
            </a:r>
            <a:r>
              <a:rPr lang="en-US" altLang="ja-JP" dirty="0" smtClean="0"/>
              <a:t>stable</a:t>
            </a:r>
          </a:p>
          <a:p>
            <a:pPr lvl="1"/>
            <a:r>
              <a:rPr lang="en-US" altLang="ja-JP" dirty="0" smtClean="0"/>
              <a:t>Although </a:t>
            </a:r>
            <a:r>
              <a:rPr lang="en-US" altLang="ja-JP" dirty="0" smtClean="0"/>
              <a:t>some</a:t>
            </a:r>
            <a:r>
              <a:rPr lang="ja-JP" altLang="en-US" dirty="0" smtClean="0"/>
              <a:t> </a:t>
            </a:r>
            <a:r>
              <a:rPr lang="en-US" altLang="ja-JP" dirty="0" smtClean="0"/>
              <a:t>load</a:t>
            </a:r>
            <a:r>
              <a:rPr lang="ja-JP" altLang="en-US" dirty="0" smtClean="0"/>
              <a:t> </a:t>
            </a:r>
            <a:r>
              <a:rPr lang="en-US" altLang="ja-JP" dirty="0" smtClean="0"/>
              <a:t>rebalance</a:t>
            </a:r>
            <a:r>
              <a:rPr lang="ja-JP" altLang="en-US" dirty="0" smtClean="0"/>
              <a:t> </a:t>
            </a:r>
            <a:r>
              <a:rPr lang="en-US" altLang="ja-JP" dirty="0" smtClean="0"/>
              <a:t>was</a:t>
            </a:r>
            <a:r>
              <a:rPr lang="ja-JP" altLang="en-US" dirty="0" smtClean="0"/>
              <a:t> </a:t>
            </a:r>
            <a:r>
              <a:rPr lang="en-US" altLang="ja-JP" dirty="0" smtClean="0"/>
              <a:t>observed</a:t>
            </a:r>
            <a:r>
              <a:rPr lang="ja-JP" altLang="en-US" dirty="0" smtClean="0"/>
              <a:t> </a:t>
            </a:r>
            <a:r>
              <a:rPr lang="en-US" altLang="ja-JP" dirty="0" smtClean="0"/>
              <a:t>over</a:t>
            </a:r>
            <a:r>
              <a:rPr lang="ja-JP" altLang="en-US" dirty="0" smtClean="0"/>
              <a:t> </a:t>
            </a:r>
            <a:r>
              <a:rPr lang="en-US" altLang="ja-JP" dirty="0" smtClean="0"/>
              <a:t>5min</a:t>
            </a:r>
            <a:r>
              <a:rPr lang="ja-JP" altLang="en-US" dirty="0" smtClean="0"/>
              <a:t> </a:t>
            </a:r>
            <a:r>
              <a:rPr lang="en-US" altLang="ja-JP" dirty="0" smtClean="0"/>
              <a:t>test between two USB memories.</a:t>
            </a:r>
            <a:endParaRPr 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4000" y="1690689"/>
            <a:ext cx="3360000" cy="2520000"/>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4000" y="4210689"/>
            <a:ext cx="3360000" cy="2520000"/>
          </a:xfrm>
          <a:prstGeom prst="rect">
            <a:avLst/>
          </a:prstGeom>
        </p:spPr>
      </p:pic>
      <p:sp>
        <p:nvSpPr>
          <p:cNvPr id="10"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37496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Storage</a:t>
            </a:r>
            <a:r>
              <a:rPr kumimoji="1" lang="ja-JP" altLang="en-US" dirty="0" smtClean="0"/>
              <a:t> </a:t>
            </a:r>
            <a:r>
              <a:rPr kumimoji="1" lang="en-US" altLang="ja-JP" dirty="0" smtClean="0"/>
              <a:t>and</a:t>
            </a:r>
            <a:r>
              <a:rPr kumimoji="1" lang="ja-JP" altLang="en-US" dirty="0" smtClean="0"/>
              <a:t> </a:t>
            </a:r>
            <a:r>
              <a:rPr kumimoji="1" lang="en-US" altLang="ja-JP" dirty="0" smtClean="0"/>
              <a:t>image</a:t>
            </a:r>
            <a:r>
              <a:rPr kumimoji="1" lang="ja-JP" altLang="en-US" dirty="0" smtClean="0"/>
              <a:t> </a:t>
            </a:r>
            <a:r>
              <a:rPr kumimoji="1" lang="en-US" altLang="ja-JP" dirty="0" smtClean="0"/>
              <a:t>data</a:t>
            </a:r>
            <a:r>
              <a:rPr kumimoji="1" lang="ja-JP" altLang="en-US" dirty="0" smtClean="0"/>
              <a:t> </a:t>
            </a:r>
            <a:r>
              <a:rPr kumimoji="1" lang="en-US" altLang="ja-JP" dirty="0" smtClean="0"/>
              <a:t>handling</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448756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Overview</a:t>
            </a:r>
            <a:r>
              <a:rPr kumimoji="1" lang="ja-JP" altLang="en-US" dirty="0" smtClean="0"/>
              <a:t> </a:t>
            </a:r>
            <a:r>
              <a:rPr kumimoji="1" lang="en-US" altLang="ja-JP" dirty="0" smtClean="0"/>
              <a:t>of</a:t>
            </a:r>
            <a:r>
              <a:rPr kumimoji="1" lang="ja-JP" altLang="en-US" dirty="0" smtClean="0"/>
              <a:t> </a:t>
            </a:r>
            <a:r>
              <a:rPr kumimoji="1" lang="en-US" altLang="ja-JP" dirty="0" smtClean="0"/>
              <a:t>targets</a:t>
            </a:r>
            <a:r>
              <a:rPr kumimoji="1" lang="ja-JP" altLang="en-US" dirty="0" smtClean="0"/>
              <a:t> </a:t>
            </a:r>
            <a:r>
              <a:rPr lang="en-US" altLang="ja-JP" dirty="0" smtClean="0"/>
              <a:t>in</a:t>
            </a:r>
            <a:r>
              <a:rPr lang="ja-JP" altLang="en-US" dirty="0" smtClean="0"/>
              <a:t> </a:t>
            </a:r>
            <a:r>
              <a:rPr lang="en-US" altLang="ja-JP" dirty="0" smtClean="0"/>
              <a:t>this</a:t>
            </a:r>
            <a:r>
              <a:rPr lang="ja-JP" altLang="en-US" dirty="0" smtClean="0"/>
              <a:t> </a:t>
            </a:r>
            <a:r>
              <a:rPr lang="en-US" altLang="ja-JP" dirty="0" smtClean="0"/>
              <a:t>review</a:t>
            </a:r>
            <a:endParaRPr kumimoji="1" lang="ja-JP" altLang="en-US" dirty="0"/>
          </a:p>
        </p:txBody>
      </p:sp>
      <p:sp>
        <p:nvSpPr>
          <p:cNvPr id="3" name="コンテンツ プレースホルダー 2"/>
          <p:cNvSpPr>
            <a:spLocks noGrp="1"/>
          </p:cNvSpPr>
          <p:nvPr>
            <p:ph idx="1"/>
          </p:nvPr>
        </p:nvSpPr>
        <p:spPr>
          <a:xfrm>
            <a:off x="628650" y="1825624"/>
            <a:ext cx="8337550" cy="4943475"/>
          </a:xfrm>
        </p:spPr>
        <p:txBody>
          <a:bodyPr>
            <a:normAutofit fontScale="92500"/>
          </a:bodyPr>
          <a:lstStyle/>
          <a:p>
            <a:r>
              <a:rPr lang="en-US" altLang="ja-JP" dirty="0" smtClean="0"/>
              <a:t>Network</a:t>
            </a:r>
          </a:p>
          <a:p>
            <a:r>
              <a:rPr lang="en-US" altLang="ja-JP" dirty="0"/>
              <a:t>Link</a:t>
            </a:r>
            <a:r>
              <a:rPr lang="ja-JP" altLang="en-US" dirty="0"/>
              <a:t> </a:t>
            </a:r>
            <a:r>
              <a:rPr lang="en-US" altLang="ja-JP" dirty="0"/>
              <a:t>over</a:t>
            </a:r>
            <a:r>
              <a:rPr lang="ja-JP" altLang="en-US" dirty="0"/>
              <a:t> </a:t>
            </a:r>
            <a:r>
              <a:rPr lang="en-US" altLang="ja-JP" dirty="0"/>
              <a:t>fiber</a:t>
            </a:r>
            <a:r>
              <a:rPr lang="ja-JP" altLang="en-US" dirty="0"/>
              <a:t> </a:t>
            </a:r>
            <a:r>
              <a:rPr lang="en-US" altLang="ja-JP" dirty="0"/>
              <a:t>on</a:t>
            </a:r>
            <a:r>
              <a:rPr lang="ja-JP" altLang="en-US" dirty="0"/>
              <a:t> </a:t>
            </a:r>
            <a:r>
              <a:rPr lang="en-US" altLang="ja-JP" dirty="0"/>
              <a:t>telescope</a:t>
            </a:r>
          </a:p>
          <a:p>
            <a:r>
              <a:rPr lang="en-US" altLang="ja-JP" dirty="0" smtClean="0"/>
              <a:t>Storage</a:t>
            </a:r>
            <a:r>
              <a:rPr lang="ja-JP" altLang="en-US" dirty="0" smtClean="0"/>
              <a:t> </a:t>
            </a:r>
            <a:r>
              <a:rPr lang="en-US" altLang="ja-JP" dirty="0"/>
              <a:t>and</a:t>
            </a:r>
            <a:r>
              <a:rPr lang="ja-JP" altLang="en-US" dirty="0"/>
              <a:t> </a:t>
            </a:r>
            <a:r>
              <a:rPr lang="en-US" altLang="ja-JP" dirty="0"/>
              <a:t>image</a:t>
            </a:r>
            <a:r>
              <a:rPr lang="ja-JP" altLang="en-US" dirty="0"/>
              <a:t> </a:t>
            </a:r>
            <a:r>
              <a:rPr lang="en-US" altLang="ja-JP" dirty="0"/>
              <a:t>data</a:t>
            </a:r>
            <a:r>
              <a:rPr lang="ja-JP" altLang="en-US" dirty="0"/>
              <a:t> </a:t>
            </a:r>
            <a:r>
              <a:rPr lang="en-US" altLang="ja-JP" dirty="0"/>
              <a:t>handling</a:t>
            </a:r>
          </a:p>
          <a:p>
            <a:r>
              <a:rPr lang="en-US" altLang="ja-JP" dirty="0"/>
              <a:t>VM</a:t>
            </a:r>
            <a:r>
              <a:rPr lang="ja-JP" altLang="en-US" dirty="0"/>
              <a:t> </a:t>
            </a:r>
            <a:r>
              <a:rPr lang="en-US" altLang="ja-JP" dirty="0"/>
              <a:t>infrastructure</a:t>
            </a:r>
          </a:p>
          <a:p>
            <a:r>
              <a:rPr lang="en-US" altLang="ja-JP" dirty="0"/>
              <a:t>ICS infrastructure support </a:t>
            </a:r>
            <a:r>
              <a:rPr lang="en-US" altLang="ja-JP" dirty="0" smtClean="0"/>
              <a:t>hardware</a:t>
            </a:r>
          </a:p>
          <a:p>
            <a:r>
              <a:rPr lang="en-US" altLang="ja-JP" dirty="0" smtClean="0"/>
              <a:t>Database</a:t>
            </a:r>
            <a:r>
              <a:rPr lang="ja-JP" altLang="en-US" dirty="0" smtClean="0"/>
              <a:t> </a:t>
            </a:r>
            <a:r>
              <a:rPr lang="en-US" altLang="ja-JP" dirty="0"/>
              <a:t>server</a:t>
            </a:r>
            <a:r>
              <a:rPr lang="ja-JP" altLang="en-US" dirty="0"/>
              <a:t> </a:t>
            </a:r>
            <a:r>
              <a:rPr lang="en-US" altLang="ja-JP" dirty="0"/>
              <a:t>and</a:t>
            </a:r>
            <a:r>
              <a:rPr lang="ja-JP" altLang="en-US" dirty="0"/>
              <a:t> </a:t>
            </a:r>
            <a:r>
              <a:rPr lang="en-US" altLang="ja-JP" dirty="0"/>
              <a:t>its</a:t>
            </a:r>
            <a:r>
              <a:rPr lang="ja-JP" altLang="en-US" dirty="0"/>
              <a:t> </a:t>
            </a:r>
            <a:r>
              <a:rPr lang="en-US" altLang="ja-JP" dirty="0"/>
              <a:t>replication/backup</a:t>
            </a:r>
          </a:p>
          <a:p>
            <a:r>
              <a:rPr lang="en-US" altLang="ja-JP" dirty="0"/>
              <a:t>ICS</a:t>
            </a:r>
            <a:r>
              <a:rPr lang="ja-JP" altLang="en-US" dirty="0"/>
              <a:t> </a:t>
            </a:r>
            <a:r>
              <a:rPr lang="en-US" altLang="ja-JP" dirty="0"/>
              <a:t>infrastructure</a:t>
            </a:r>
            <a:r>
              <a:rPr lang="ja-JP" altLang="en-US" dirty="0"/>
              <a:t> </a:t>
            </a:r>
            <a:r>
              <a:rPr lang="en-US" altLang="ja-JP" dirty="0"/>
              <a:t>status</a:t>
            </a:r>
            <a:r>
              <a:rPr lang="ja-JP" altLang="en-US" dirty="0"/>
              <a:t> </a:t>
            </a:r>
            <a:r>
              <a:rPr lang="en-US" altLang="ja-JP" dirty="0"/>
              <a:t>monitoring</a:t>
            </a:r>
            <a:r>
              <a:rPr lang="ja-JP" altLang="en-US" dirty="0"/>
              <a:t> </a:t>
            </a:r>
            <a:r>
              <a:rPr lang="en-US" altLang="ja-JP" dirty="0"/>
              <a:t>and</a:t>
            </a:r>
            <a:r>
              <a:rPr lang="ja-JP" altLang="en-US" dirty="0"/>
              <a:t> </a:t>
            </a:r>
            <a:r>
              <a:rPr lang="en-US" altLang="ja-JP" dirty="0"/>
              <a:t>defect</a:t>
            </a:r>
            <a:r>
              <a:rPr lang="ja-JP" altLang="en-US" dirty="0"/>
              <a:t> </a:t>
            </a:r>
            <a:r>
              <a:rPr lang="en-US" altLang="ja-JP" dirty="0"/>
              <a:t>detection</a:t>
            </a:r>
          </a:p>
          <a:p>
            <a:r>
              <a:rPr lang="en-US" altLang="ja-JP" dirty="0"/>
              <a:t>Procedure</a:t>
            </a:r>
            <a:r>
              <a:rPr lang="ja-JP" altLang="en-US" dirty="0"/>
              <a:t> </a:t>
            </a:r>
            <a:r>
              <a:rPr lang="en-US" altLang="ja-JP" dirty="0"/>
              <a:t>on</a:t>
            </a:r>
            <a:r>
              <a:rPr lang="ja-JP" altLang="en-US" dirty="0"/>
              <a:t> </a:t>
            </a:r>
            <a:r>
              <a:rPr lang="en-US" altLang="ja-JP" dirty="0"/>
              <a:t>instrument</a:t>
            </a:r>
            <a:r>
              <a:rPr lang="ja-JP" altLang="en-US" dirty="0"/>
              <a:t> </a:t>
            </a:r>
            <a:r>
              <a:rPr lang="en-US" altLang="ja-JP" dirty="0" smtClean="0"/>
              <a:t>exchange</a:t>
            </a:r>
          </a:p>
          <a:p>
            <a:r>
              <a:rPr lang="en-US" altLang="ja-JP" dirty="0"/>
              <a:t>Procedures for power failure detection and handling</a:t>
            </a:r>
          </a:p>
          <a:p>
            <a:r>
              <a:rPr lang="en-US" altLang="ja-JP" dirty="0"/>
              <a:t>Hardware</a:t>
            </a:r>
            <a:r>
              <a:rPr lang="ja-JP" altLang="en-US" dirty="0"/>
              <a:t> </a:t>
            </a:r>
            <a:r>
              <a:rPr lang="en-US" altLang="ja-JP" dirty="0"/>
              <a:t>delivery</a:t>
            </a:r>
            <a:r>
              <a:rPr lang="ja-JP" altLang="en-US" dirty="0"/>
              <a:t> </a:t>
            </a:r>
            <a:r>
              <a:rPr lang="en-US" altLang="ja-JP" dirty="0"/>
              <a:t>to</a:t>
            </a:r>
            <a:r>
              <a:rPr lang="ja-JP" altLang="en-US" dirty="0"/>
              <a:t> </a:t>
            </a:r>
            <a:r>
              <a:rPr lang="en-US" altLang="ja-JP" dirty="0" smtClean="0"/>
              <a:t>Subaru</a:t>
            </a:r>
            <a:endParaRPr lang="en-US" altLang="ja-JP"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01118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sz="3200" dirty="0"/>
              <a:t>Requirements from ICS actors’ point of </a:t>
            </a:r>
            <a:r>
              <a:rPr lang="en-US" altLang="ja-JP" sz="3200" dirty="0" smtClean="0"/>
              <a:t>view</a:t>
            </a:r>
            <a:endParaRPr kumimoji="1" lang="ja-JP" altLang="en-US" sz="3200" dirty="0"/>
          </a:p>
        </p:txBody>
      </p:sp>
      <p:sp>
        <p:nvSpPr>
          <p:cNvPr id="3" name="コンテンツ プレースホルダー 2"/>
          <p:cNvSpPr>
            <a:spLocks noGrp="1"/>
          </p:cNvSpPr>
          <p:nvPr>
            <p:ph idx="1"/>
          </p:nvPr>
        </p:nvSpPr>
        <p:spPr>
          <a:xfrm>
            <a:off x="457200" y="1340768"/>
            <a:ext cx="8507288" cy="5328592"/>
          </a:xfrm>
        </p:spPr>
        <p:txBody>
          <a:bodyPr>
            <a:normAutofit fontScale="47500" lnSpcReduction="20000"/>
          </a:bodyPr>
          <a:lstStyle/>
          <a:p>
            <a:r>
              <a:rPr kumimoji="1" lang="en-US" altLang="ja-JP" dirty="0" smtClean="0"/>
              <a:t>4</a:t>
            </a:r>
            <a:r>
              <a:rPr kumimoji="1" lang="ja-JP" altLang="en-US" dirty="0" smtClean="0"/>
              <a:t> </a:t>
            </a:r>
            <a:r>
              <a:rPr lang="en-US" altLang="ja-JP" dirty="0" smtClean="0"/>
              <a:t>continuous</a:t>
            </a:r>
            <a:r>
              <a:rPr lang="ja-JP" altLang="en-US" dirty="0" smtClean="0"/>
              <a:t> </a:t>
            </a:r>
            <a:r>
              <a:rPr lang="en-US" altLang="ja-JP" dirty="0" smtClean="0"/>
              <a:t>stream</a:t>
            </a:r>
            <a:r>
              <a:rPr lang="ja-JP" altLang="en-US" dirty="0" smtClean="0"/>
              <a:t> </a:t>
            </a:r>
            <a:r>
              <a:rPr lang="en-US" altLang="ja-JP" dirty="0" smtClean="0"/>
              <a:t>from</a:t>
            </a:r>
            <a:r>
              <a:rPr lang="ja-JP" altLang="en-US" dirty="0" smtClean="0"/>
              <a:t> </a:t>
            </a:r>
            <a:r>
              <a:rPr lang="en-US" altLang="ja-JP" dirty="0" smtClean="0"/>
              <a:t>IR</a:t>
            </a:r>
            <a:r>
              <a:rPr lang="ja-JP" altLang="en-US" dirty="0" smtClean="0"/>
              <a:t> </a:t>
            </a:r>
            <a:r>
              <a:rPr lang="en-US" altLang="ja-JP" dirty="0" smtClean="0"/>
              <a:t>detector</a:t>
            </a:r>
            <a:r>
              <a:rPr lang="ja-JP" altLang="en-US" dirty="0" smtClean="0"/>
              <a:t> </a:t>
            </a:r>
            <a:r>
              <a:rPr lang="en-US" altLang="ja-JP" dirty="0" smtClean="0"/>
              <a:t>control</a:t>
            </a:r>
            <a:r>
              <a:rPr lang="ja-JP" altLang="en-US" dirty="0" smtClean="0"/>
              <a:t> </a:t>
            </a:r>
            <a:r>
              <a:rPr lang="en-US" altLang="ja-JP" dirty="0" smtClean="0"/>
              <a:t>computer</a:t>
            </a:r>
          </a:p>
          <a:p>
            <a:pPr lvl="1"/>
            <a:r>
              <a:rPr kumimoji="1" lang="en-US" altLang="ja-JP" dirty="0" smtClean="0"/>
              <a:t>Assuming</a:t>
            </a:r>
            <a:r>
              <a:rPr kumimoji="1" lang="ja-JP" altLang="en-US" dirty="0" smtClean="0"/>
              <a:t> </a:t>
            </a:r>
            <a:r>
              <a:rPr kumimoji="1" lang="en-US" altLang="ja-JP" dirty="0" smtClean="0"/>
              <a:t>4k</a:t>
            </a:r>
            <a:r>
              <a:rPr kumimoji="1" lang="ja-JP" altLang="en-US" dirty="0" smtClean="0"/>
              <a:t> </a:t>
            </a:r>
            <a:r>
              <a:rPr lang="en-US" altLang="ja-JP" dirty="0" smtClean="0"/>
              <a:t>sq.</a:t>
            </a:r>
            <a:r>
              <a:rPr kumimoji="1" lang="ja-JP" altLang="en-US" dirty="0" smtClean="0"/>
              <a:t> </a:t>
            </a:r>
            <a:r>
              <a:rPr kumimoji="1" lang="en-US" altLang="ja-JP" dirty="0" smtClean="0"/>
              <a:t>image</a:t>
            </a:r>
            <a:r>
              <a:rPr kumimoji="1" lang="ja-JP" altLang="en-US" dirty="0" smtClean="0"/>
              <a:t> </a:t>
            </a:r>
            <a:r>
              <a:rPr kumimoji="1" lang="en-US" altLang="ja-JP" dirty="0" smtClean="0"/>
              <a:t>per</a:t>
            </a:r>
            <a:r>
              <a:rPr kumimoji="1" lang="ja-JP" altLang="en-US" dirty="0" smtClean="0"/>
              <a:t> </a:t>
            </a:r>
            <a:r>
              <a:rPr kumimoji="1" lang="en-US" altLang="ja-JP" dirty="0" smtClean="0"/>
              <a:t>3-4sec,</a:t>
            </a:r>
            <a:r>
              <a:rPr kumimoji="1" lang="ja-JP" altLang="en-US" dirty="0" smtClean="0"/>
              <a:t> </a:t>
            </a:r>
            <a:r>
              <a:rPr kumimoji="1" lang="en-US" altLang="ja-JP" dirty="0" smtClean="0"/>
              <a:t>60-90Mbps</a:t>
            </a:r>
            <a:r>
              <a:rPr kumimoji="1" lang="ja-JP" altLang="en-US" dirty="0" smtClean="0"/>
              <a:t> </a:t>
            </a:r>
            <a:r>
              <a:rPr kumimoji="1" lang="en-US" altLang="ja-JP" dirty="0" smtClean="0"/>
              <a:t>for</a:t>
            </a:r>
            <a:r>
              <a:rPr kumimoji="1" lang="ja-JP" altLang="en-US" dirty="0" smtClean="0"/>
              <a:t> </a:t>
            </a:r>
            <a:r>
              <a:rPr kumimoji="1" lang="en-US" altLang="ja-JP" dirty="0" smtClean="0"/>
              <a:t>one</a:t>
            </a:r>
            <a:r>
              <a:rPr kumimoji="1" lang="ja-JP" altLang="en-US" dirty="0" smtClean="0"/>
              <a:t> </a:t>
            </a:r>
            <a:r>
              <a:rPr kumimoji="1" lang="en-US" altLang="ja-JP" dirty="0" smtClean="0"/>
              <a:t>up-the-ramp</a:t>
            </a:r>
          </a:p>
          <a:p>
            <a:pPr lvl="2"/>
            <a:r>
              <a:rPr lang="en-US" altLang="ja-JP" dirty="0" smtClean="0"/>
              <a:t>Could</a:t>
            </a:r>
            <a:r>
              <a:rPr lang="ja-JP" altLang="en-US" dirty="0" smtClean="0"/>
              <a:t> </a:t>
            </a:r>
            <a:r>
              <a:rPr lang="en-US" altLang="ja-JP" dirty="0" smtClean="0"/>
              <a:t>be</a:t>
            </a:r>
            <a:r>
              <a:rPr lang="ja-JP" altLang="en-US" dirty="0" smtClean="0"/>
              <a:t> </a:t>
            </a:r>
            <a:r>
              <a:rPr lang="en-US" altLang="ja-JP" dirty="0" smtClean="0"/>
              <a:t>double,</a:t>
            </a:r>
            <a:r>
              <a:rPr lang="ja-JP" altLang="en-US" dirty="0" smtClean="0"/>
              <a:t> </a:t>
            </a:r>
            <a:r>
              <a:rPr lang="en-US" altLang="ja-JP" dirty="0" smtClean="0"/>
              <a:t>depends</a:t>
            </a:r>
            <a:r>
              <a:rPr lang="ja-JP" altLang="en-US" dirty="0" smtClean="0"/>
              <a:t> </a:t>
            </a:r>
            <a:r>
              <a:rPr lang="en-US" altLang="ja-JP" dirty="0" smtClean="0"/>
              <a:t>on</a:t>
            </a:r>
            <a:r>
              <a:rPr lang="ja-JP" altLang="en-US" dirty="0" smtClean="0"/>
              <a:t> </a:t>
            </a:r>
            <a:r>
              <a:rPr lang="en-US" altLang="ja-JP" dirty="0" smtClean="0"/>
              <a:t>reference</a:t>
            </a:r>
            <a:r>
              <a:rPr lang="ja-JP" altLang="en-US" dirty="0" smtClean="0"/>
              <a:t> </a:t>
            </a:r>
            <a:r>
              <a:rPr lang="en-US" altLang="ja-JP" dirty="0" smtClean="0"/>
              <a:t>pixel</a:t>
            </a:r>
            <a:r>
              <a:rPr lang="ja-JP" altLang="en-US" dirty="0" smtClean="0"/>
              <a:t> </a:t>
            </a:r>
            <a:r>
              <a:rPr lang="en-US" altLang="ja-JP" dirty="0" smtClean="0"/>
              <a:t>:</a:t>
            </a:r>
            <a:r>
              <a:rPr lang="ja-JP" altLang="en-US" dirty="0" smtClean="0"/>
              <a:t> </a:t>
            </a:r>
            <a:r>
              <a:rPr lang="en-US" altLang="ja-JP" dirty="0" smtClean="0"/>
              <a:t>TBC</a:t>
            </a:r>
          </a:p>
          <a:p>
            <a:pPr lvl="2"/>
            <a:r>
              <a:rPr lang="en-US" altLang="ja-JP" dirty="0" smtClean="0"/>
              <a:t>2.4TB/night</a:t>
            </a:r>
            <a:r>
              <a:rPr lang="ja-JP" altLang="en-US" dirty="0" smtClean="0"/>
              <a:t> </a:t>
            </a:r>
            <a:r>
              <a:rPr lang="en-US" altLang="ja-JP" dirty="0" smtClean="0"/>
              <a:t>for</a:t>
            </a:r>
            <a:r>
              <a:rPr lang="ja-JP" altLang="en-US" dirty="0" smtClean="0"/>
              <a:t> </a:t>
            </a:r>
            <a:r>
              <a:rPr lang="en-US" altLang="ja-JP" dirty="0" smtClean="0"/>
              <a:t>90Mbps</a:t>
            </a:r>
            <a:r>
              <a:rPr lang="ja-JP" altLang="en-US" dirty="0" smtClean="0"/>
              <a:t> </a:t>
            </a:r>
            <a:r>
              <a:rPr lang="en-US" altLang="ja-JP" dirty="0" smtClean="0"/>
              <a:t>x</a:t>
            </a:r>
            <a:r>
              <a:rPr lang="ja-JP" altLang="en-US" dirty="0" smtClean="0"/>
              <a:t> </a:t>
            </a:r>
            <a:r>
              <a:rPr lang="en-US" altLang="ja-JP" dirty="0" smtClean="0"/>
              <a:t>4</a:t>
            </a:r>
            <a:r>
              <a:rPr lang="ja-JP" altLang="en-US" dirty="0" smtClean="0"/>
              <a:t> </a:t>
            </a:r>
            <a:r>
              <a:rPr lang="en-US" altLang="ja-JP" dirty="0" smtClean="0"/>
              <a:t>with</a:t>
            </a:r>
            <a:r>
              <a:rPr lang="ja-JP" altLang="en-US" dirty="0" smtClean="0"/>
              <a:t> </a:t>
            </a:r>
            <a:r>
              <a:rPr lang="en-US" altLang="ja-JP" dirty="0" smtClean="0"/>
              <a:t>15hours</a:t>
            </a:r>
            <a:r>
              <a:rPr lang="ja-JP" altLang="en-US" dirty="0" smtClean="0"/>
              <a:t> </a:t>
            </a:r>
            <a:r>
              <a:rPr lang="en-US" altLang="ja-JP" dirty="0" smtClean="0"/>
              <a:t>operation</a:t>
            </a:r>
            <a:r>
              <a:rPr lang="ja-JP" altLang="en-US" dirty="0" smtClean="0"/>
              <a:t> </a:t>
            </a:r>
            <a:r>
              <a:rPr lang="en-US" altLang="ja-JP" dirty="0" smtClean="0"/>
              <a:t>per</a:t>
            </a:r>
            <a:r>
              <a:rPr lang="ja-JP" altLang="en-US" dirty="0" smtClean="0"/>
              <a:t> </a:t>
            </a:r>
            <a:r>
              <a:rPr lang="en-US" altLang="ja-JP" dirty="0" smtClean="0"/>
              <a:t>night,</a:t>
            </a:r>
            <a:r>
              <a:rPr lang="ja-JP" altLang="en-US" dirty="0" smtClean="0"/>
              <a:t> </a:t>
            </a:r>
            <a:r>
              <a:rPr lang="en-US" altLang="ja-JP" dirty="0" smtClean="0"/>
              <a:t>36TB/run</a:t>
            </a:r>
            <a:r>
              <a:rPr lang="ja-JP" altLang="en-US" dirty="0" smtClean="0"/>
              <a:t> </a:t>
            </a:r>
            <a:r>
              <a:rPr lang="en-US" altLang="ja-JP" dirty="0" smtClean="0"/>
              <a:t>for</a:t>
            </a:r>
            <a:r>
              <a:rPr lang="ja-JP" altLang="en-US" dirty="0" smtClean="0"/>
              <a:t> </a:t>
            </a:r>
            <a:r>
              <a:rPr lang="en-US" altLang="ja-JP" dirty="0" smtClean="0"/>
              <a:t>15day</a:t>
            </a:r>
            <a:r>
              <a:rPr lang="ja-JP" altLang="en-US" dirty="0" smtClean="0"/>
              <a:t> </a:t>
            </a:r>
            <a:r>
              <a:rPr lang="en-US" altLang="ja-JP" dirty="0" smtClean="0"/>
              <a:t>run</a:t>
            </a:r>
          </a:p>
          <a:p>
            <a:pPr lvl="1"/>
            <a:r>
              <a:rPr kumimoji="1" lang="en-US" altLang="ja-JP" dirty="0" smtClean="0"/>
              <a:t>No</a:t>
            </a:r>
            <a:r>
              <a:rPr kumimoji="1" lang="ja-JP" altLang="en-US" dirty="0" smtClean="0"/>
              <a:t> </a:t>
            </a:r>
            <a:r>
              <a:rPr kumimoji="1" lang="en-US" altLang="ja-JP" dirty="0" smtClean="0"/>
              <a:t>need</a:t>
            </a:r>
            <a:r>
              <a:rPr kumimoji="1" lang="ja-JP" altLang="en-US" dirty="0" smtClean="0"/>
              <a:t> </a:t>
            </a:r>
            <a:r>
              <a:rPr kumimoji="1" lang="en-US" altLang="ja-JP" dirty="0" smtClean="0"/>
              <a:t>to</a:t>
            </a:r>
            <a:r>
              <a:rPr kumimoji="1" lang="ja-JP" altLang="en-US" dirty="0" smtClean="0"/>
              <a:t> </a:t>
            </a:r>
            <a:r>
              <a:rPr kumimoji="1" lang="en-US" altLang="ja-JP" dirty="0" smtClean="0"/>
              <a:t>read</a:t>
            </a:r>
            <a:r>
              <a:rPr kumimoji="1" lang="ja-JP" altLang="en-US" dirty="0" smtClean="0"/>
              <a:t> </a:t>
            </a:r>
            <a:r>
              <a:rPr kumimoji="1" lang="en-US" altLang="ja-JP" dirty="0" smtClean="0"/>
              <a:t>up-the-ramp</a:t>
            </a:r>
            <a:r>
              <a:rPr kumimoji="1" lang="ja-JP" altLang="en-US" dirty="0" smtClean="0"/>
              <a:t> </a:t>
            </a:r>
            <a:r>
              <a:rPr kumimoji="1" lang="en-US" altLang="ja-JP" dirty="0" smtClean="0"/>
              <a:t>raw</a:t>
            </a:r>
            <a:r>
              <a:rPr kumimoji="1" lang="ja-JP" altLang="en-US" dirty="0" smtClean="0"/>
              <a:t> </a:t>
            </a:r>
            <a:r>
              <a:rPr kumimoji="1" lang="en-US" altLang="ja-JP" dirty="0" smtClean="0"/>
              <a:t>data</a:t>
            </a:r>
          </a:p>
          <a:p>
            <a:pPr lvl="2"/>
            <a:r>
              <a:rPr lang="en-US" altLang="ja-JP" dirty="0" smtClean="0"/>
              <a:t>Also</a:t>
            </a:r>
            <a:r>
              <a:rPr lang="ja-JP" altLang="en-US" dirty="0" smtClean="0"/>
              <a:t> </a:t>
            </a:r>
            <a:r>
              <a:rPr lang="en-US" altLang="ja-JP" dirty="0" smtClean="0"/>
              <a:t>saved</a:t>
            </a:r>
            <a:r>
              <a:rPr lang="ja-JP" altLang="en-US" dirty="0" smtClean="0"/>
              <a:t> </a:t>
            </a:r>
            <a:r>
              <a:rPr lang="en-US" altLang="ja-JP" dirty="0" smtClean="0"/>
              <a:t>on</a:t>
            </a:r>
            <a:r>
              <a:rPr lang="ja-JP" altLang="en-US" dirty="0" smtClean="0"/>
              <a:t> </a:t>
            </a:r>
            <a:r>
              <a:rPr lang="en-US" altLang="ja-JP" dirty="0" smtClean="0"/>
              <a:t>memory,</a:t>
            </a:r>
            <a:r>
              <a:rPr lang="ja-JP" altLang="en-US" dirty="0" smtClean="0"/>
              <a:t> </a:t>
            </a:r>
            <a:r>
              <a:rPr lang="en-US" altLang="ja-JP" dirty="0" smtClean="0"/>
              <a:t>used</a:t>
            </a:r>
            <a:r>
              <a:rPr lang="ja-JP" altLang="en-US" dirty="0" smtClean="0"/>
              <a:t> </a:t>
            </a:r>
            <a:r>
              <a:rPr lang="en-US" altLang="ja-JP" dirty="0" smtClean="0"/>
              <a:t>for</a:t>
            </a:r>
            <a:r>
              <a:rPr lang="ja-JP" altLang="en-US" dirty="0" smtClean="0"/>
              <a:t> </a:t>
            </a:r>
            <a:r>
              <a:rPr lang="en-US" altLang="ja-JP" dirty="0" smtClean="0"/>
              <a:t>final</a:t>
            </a:r>
            <a:r>
              <a:rPr lang="ja-JP" altLang="en-US" dirty="0" smtClean="0"/>
              <a:t> </a:t>
            </a:r>
            <a:r>
              <a:rPr lang="en-US" altLang="ja-JP" dirty="0" smtClean="0"/>
              <a:t>(summed?)</a:t>
            </a:r>
            <a:r>
              <a:rPr lang="ja-JP" altLang="en-US" dirty="0" smtClean="0"/>
              <a:t> </a:t>
            </a:r>
            <a:r>
              <a:rPr lang="en-US" altLang="ja-JP" dirty="0" smtClean="0"/>
              <a:t>FITS</a:t>
            </a:r>
            <a:r>
              <a:rPr lang="ja-JP" altLang="en-US" dirty="0" smtClean="0"/>
              <a:t> </a:t>
            </a:r>
            <a:r>
              <a:rPr lang="en-US" altLang="ja-JP" dirty="0" smtClean="0"/>
              <a:t>image</a:t>
            </a:r>
            <a:r>
              <a:rPr lang="ja-JP" altLang="en-US" dirty="0" smtClean="0"/>
              <a:t> </a:t>
            </a:r>
            <a:r>
              <a:rPr lang="en-US" altLang="ja-JP" dirty="0" smtClean="0"/>
              <a:t>output</a:t>
            </a:r>
          </a:p>
          <a:p>
            <a:r>
              <a:rPr kumimoji="1" lang="en-US" altLang="ja-JP" dirty="0" smtClean="0"/>
              <a:t>VM</a:t>
            </a:r>
            <a:r>
              <a:rPr kumimoji="1" lang="ja-JP" altLang="en-US" dirty="0" smtClean="0"/>
              <a:t> </a:t>
            </a:r>
            <a:r>
              <a:rPr kumimoji="1" lang="en-US" altLang="ja-JP" dirty="0" smtClean="0"/>
              <a:t>host</a:t>
            </a:r>
            <a:r>
              <a:rPr kumimoji="1" lang="ja-JP" altLang="en-US" dirty="0" smtClean="0"/>
              <a:t> </a:t>
            </a:r>
            <a:r>
              <a:rPr kumimoji="1" lang="en-US" altLang="ja-JP" dirty="0" smtClean="0"/>
              <a:t>images</a:t>
            </a:r>
          </a:p>
          <a:p>
            <a:pPr lvl="1"/>
            <a:r>
              <a:rPr lang="en-US" altLang="ja-JP" dirty="0" smtClean="0"/>
              <a:t>Data</a:t>
            </a:r>
            <a:r>
              <a:rPr lang="ja-JP" altLang="en-US" dirty="0" smtClean="0"/>
              <a:t> </a:t>
            </a:r>
            <a:r>
              <a:rPr lang="en-US" altLang="ja-JP" dirty="0" smtClean="0"/>
              <a:t>rate</a:t>
            </a:r>
            <a:r>
              <a:rPr lang="ja-JP" altLang="en-US" dirty="0" smtClean="0"/>
              <a:t> </a:t>
            </a:r>
            <a:r>
              <a:rPr lang="en-US" altLang="ja-JP" dirty="0" smtClean="0"/>
              <a:t>could</a:t>
            </a:r>
            <a:r>
              <a:rPr lang="ja-JP" altLang="en-US" dirty="0" smtClean="0"/>
              <a:t> </a:t>
            </a:r>
            <a:r>
              <a:rPr lang="en-US" altLang="ja-JP" dirty="0" smtClean="0"/>
              <a:t>be</a:t>
            </a:r>
            <a:r>
              <a:rPr lang="ja-JP" altLang="en-US" dirty="0" smtClean="0"/>
              <a:t> </a:t>
            </a:r>
            <a:r>
              <a:rPr lang="en-US" altLang="ja-JP" dirty="0" smtClean="0"/>
              <a:t>small</a:t>
            </a:r>
            <a:r>
              <a:rPr lang="ja-JP" altLang="en-US" dirty="0" smtClean="0"/>
              <a:t> </a:t>
            </a:r>
            <a:r>
              <a:rPr lang="en-US" altLang="ja-JP" dirty="0" smtClean="0"/>
              <a:t>for</a:t>
            </a:r>
            <a:r>
              <a:rPr lang="ja-JP" altLang="en-US" dirty="0" smtClean="0"/>
              <a:t> </a:t>
            </a:r>
            <a:r>
              <a:rPr lang="en-US" altLang="ja-JP" dirty="0" smtClean="0"/>
              <a:t>normal</a:t>
            </a:r>
            <a:r>
              <a:rPr lang="ja-JP" altLang="en-US" dirty="0" smtClean="0"/>
              <a:t> </a:t>
            </a:r>
            <a:r>
              <a:rPr lang="en-US" altLang="ja-JP" dirty="0" smtClean="0"/>
              <a:t>operation</a:t>
            </a:r>
          </a:p>
          <a:p>
            <a:pPr lvl="1"/>
            <a:r>
              <a:rPr kumimoji="1" lang="en-US" altLang="ja-JP" dirty="0" smtClean="0"/>
              <a:t>NFS</a:t>
            </a:r>
            <a:r>
              <a:rPr kumimoji="1" lang="ja-JP" altLang="en-US" dirty="0" smtClean="0"/>
              <a:t> </a:t>
            </a:r>
            <a:r>
              <a:rPr kumimoji="1" lang="en-US" altLang="ja-JP" dirty="0" smtClean="0"/>
              <a:t>or</a:t>
            </a:r>
            <a:r>
              <a:rPr kumimoji="1" lang="ja-JP" altLang="en-US" dirty="0" smtClean="0"/>
              <a:t> </a:t>
            </a:r>
            <a:r>
              <a:rPr kumimoji="1" lang="en-US" altLang="ja-JP" dirty="0" smtClean="0"/>
              <a:t>iSCSI</a:t>
            </a:r>
            <a:r>
              <a:rPr kumimoji="1" lang="ja-JP" altLang="en-US" dirty="0" smtClean="0"/>
              <a:t> </a:t>
            </a:r>
            <a:r>
              <a:rPr kumimoji="1" lang="en-US" altLang="ja-JP" dirty="0" smtClean="0"/>
              <a:t>on</a:t>
            </a:r>
            <a:r>
              <a:rPr kumimoji="1" lang="ja-JP" altLang="en-US" dirty="0" smtClean="0"/>
              <a:t> </a:t>
            </a:r>
            <a:r>
              <a:rPr kumimoji="1" lang="en-US" altLang="ja-JP" dirty="0" err="1" smtClean="0"/>
              <a:t>virtio</a:t>
            </a:r>
            <a:r>
              <a:rPr lang="ja-JP" altLang="en-US" dirty="0"/>
              <a:t> </a:t>
            </a:r>
            <a:r>
              <a:rPr lang="en-US" altLang="ja-JP" dirty="0" smtClean="0"/>
              <a:t>–</a:t>
            </a:r>
            <a:r>
              <a:rPr lang="ja-JP" altLang="en-US" dirty="0" smtClean="0"/>
              <a:t> </a:t>
            </a:r>
            <a:r>
              <a:rPr lang="en-US" altLang="ja-JP" dirty="0" smtClean="0"/>
              <a:t>need</a:t>
            </a:r>
            <a:r>
              <a:rPr lang="ja-JP" altLang="en-US" dirty="0" smtClean="0"/>
              <a:t> </a:t>
            </a:r>
            <a:r>
              <a:rPr lang="en-US" altLang="ja-JP" dirty="0" smtClean="0"/>
              <a:t>study</a:t>
            </a:r>
            <a:r>
              <a:rPr lang="ja-JP" altLang="en-US" dirty="0" smtClean="0"/>
              <a:t> </a:t>
            </a:r>
            <a:r>
              <a:rPr lang="en-US" altLang="ja-JP" dirty="0" smtClean="0"/>
              <a:t>from</a:t>
            </a:r>
            <a:r>
              <a:rPr lang="ja-JP" altLang="en-US" dirty="0" smtClean="0"/>
              <a:t> </a:t>
            </a:r>
            <a:r>
              <a:rPr lang="en-US" altLang="ja-JP" dirty="0" smtClean="0"/>
              <a:t>DR</a:t>
            </a:r>
            <a:r>
              <a:rPr lang="ja-JP" altLang="en-US" dirty="0" smtClean="0"/>
              <a:t> </a:t>
            </a:r>
            <a:r>
              <a:rPr lang="en-US" altLang="ja-JP" dirty="0" smtClean="0"/>
              <a:t>or</a:t>
            </a:r>
            <a:r>
              <a:rPr lang="ja-JP" altLang="en-US" dirty="0" smtClean="0"/>
              <a:t> </a:t>
            </a:r>
            <a:r>
              <a:rPr lang="en-US" altLang="ja-JP" dirty="0" smtClean="0"/>
              <a:t>backup</a:t>
            </a:r>
            <a:r>
              <a:rPr lang="ja-JP" altLang="en-US" dirty="0" smtClean="0"/>
              <a:t> </a:t>
            </a:r>
            <a:r>
              <a:rPr lang="en-US" altLang="ja-JP" dirty="0" smtClean="0"/>
              <a:t>point</a:t>
            </a:r>
            <a:r>
              <a:rPr lang="ja-JP" altLang="en-US" dirty="0" smtClean="0"/>
              <a:t> </a:t>
            </a:r>
            <a:r>
              <a:rPr lang="en-US" altLang="ja-JP" dirty="0" smtClean="0"/>
              <a:t>of</a:t>
            </a:r>
            <a:r>
              <a:rPr lang="ja-JP" altLang="en-US" dirty="0" smtClean="0"/>
              <a:t> </a:t>
            </a:r>
            <a:r>
              <a:rPr lang="en-US" altLang="ja-JP" dirty="0" smtClean="0"/>
              <a:t>view</a:t>
            </a:r>
          </a:p>
          <a:p>
            <a:pPr lvl="1"/>
            <a:r>
              <a:rPr kumimoji="1" lang="en-US" altLang="ja-JP" dirty="0" smtClean="0"/>
              <a:t>30GB</a:t>
            </a:r>
            <a:r>
              <a:rPr kumimoji="1" lang="ja-JP" altLang="en-US" dirty="0" smtClean="0"/>
              <a:t> </a:t>
            </a:r>
            <a:r>
              <a:rPr kumimoji="1" lang="en-US" altLang="ja-JP" dirty="0" smtClean="0"/>
              <a:t>per</a:t>
            </a:r>
            <a:r>
              <a:rPr kumimoji="1" lang="ja-JP" altLang="en-US" dirty="0" smtClean="0"/>
              <a:t> </a:t>
            </a:r>
            <a:r>
              <a:rPr kumimoji="1" lang="en-US" altLang="ja-JP" dirty="0" smtClean="0"/>
              <a:t>VM</a:t>
            </a:r>
            <a:r>
              <a:rPr kumimoji="1" lang="ja-JP" altLang="en-US" dirty="0" smtClean="0"/>
              <a:t> </a:t>
            </a:r>
            <a:r>
              <a:rPr kumimoji="1" lang="en-US" altLang="ja-JP" dirty="0" smtClean="0"/>
              <a:t>could</a:t>
            </a:r>
            <a:r>
              <a:rPr kumimoji="1" lang="ja-JP" altLang="en-US" dirty="0" smtClean="0"/>
              <a:t> </a:t>
            </a:r>
            <a:r>
              <a:rPr kumimoji="1" lang="en-US" altLang="ja-JP" dirty="0" smtClean="0"/>
              <a:t>be</a:t>
            </a:r>
            <a:r>
              <a:rPr kumimoji="1" lang="ja-JP" altLang="en-US" dirty="0" smtClean="0"/>
              <a:t> </a:t>
            </a:r>
            <a:r>
              <a:rPr kumimoji="1" lang="en-US" altLang="ja-JP" dirty="0" smtClean="0"/>
              <a:t>enough,</a:t>
            </a:r>
            <a:r>
              <a:rPr kumimoji="1" lang="ja-JP" altLang="en-US" dirty="0" smtClean="0"/>
              <a:t> </a:t>
            </a:r>
            <a:r>
              <a:rPr lang="en-US" altLang="ja-JP" dirty="0" smtClean="0"/>
              <a:t>0.6TB</a:t>
            </a:r>
            <a:r>
              <a:rPr lang="ja-JP" altLang="en-US" dirty="0" smtClean="0"/>
              <a:t> </a:t>
            </a:r>
            <a:r>
              <a:rPr lang="en-US" altLang="ja-JP" dirty="0" smtClean="0"/>
              <a:t>for</a:t>
            </a:r>
            <a:r>
              <a:rPr lang="ja-JP" altLang="en-US" dirty="0" smtClean="0"/>
              <a:t> </a:t>
            </a:r>
            <a:r>
              <a:rPr lang="en-US" altLang="ja-JP" dirty="0" smtClean="0"/>
              <a:t>20</a:t>
            </a:r>
            <a:r>
              <a:rPr lang="ja-JP" altLang="en-US" dirty="0" smtClean="0"/>
              <a:t> </a:t>
            </a:r>
            <a:r>
              <a:rPr lang="en-US" altLang="ja-JP" dirty="0" smtClean="0"/>
              <a:t>VMs;</a:t>
            </a:r>
            <a:r>
              <a:rPr lang="ja-JP" altLang="en-US" dirty="0" smtClean="0"/>
              <a:t> </a:t>
            </a:r>
            <a:r>
              <a:rPr lang="en-US" altLang="ja-JP" dirty="0" smtClean="0"/>
              <a:t>2TB</a:t>
            </a:r>
            <a:r>
              <a:rPr lang="ja-JP" altLang="en-US" dirty="0" smtClean="0"/>
              <a:t> </a:t>
            </a:r>
            <a:r>
              <a:rPr lang="en-US" altLang="ja-JP" dirty="0" smtClean="0"/>
              <a:t>with</a:t>
            </a:r>
            <a:r>
              <a:rPr lang="ja-JP" altLang="en-US" dirty="0" smtClean="0"/>
              <a:t> </a:t>
            </a:r>
            <a:r>
              <a:rPr lang="en-US" altLang="ja-JP" dirty="0" smtClean="0"/>
              <a:t>3</a:t>
            </a:r>
            <a:r>
              <a:rPr lang="ja-JP" altLang="en-US" dirty="0" smtClean="0"/>
              <a:t> </a:t>
            </a:r>
            <a:r>
              <a:rPr lang="en-US" altLang="ja-JP" dirty="0" smtClean="0"/>
              <a:t>generation</a:t>
            </a:r>
            <a:r>
              <a:rPr lang="ja-JP" altLang="en-US" dirty="0" smtClean="0"/>
              <a:t> </a:t>
            </a:r>
            <a:r>
              <a:rPr lang="en-US" altLang="ja-JP" dirty="0" smtClean="0"/>
              <a:t>back-up</a:t>
            </a:r>
            <a:endParaRPr kumimoji="1" lang="en-US" altLang="ja-JP" dirty="0" smtClean="0"/>
          </a:p>
          <a:p>
            <a:r>
              <a:rPr lang="en-US" altLang="ja-JP" dirty="0" smtClean="0"/>
              <a:t>NFS</a:t>
            </a:r>
            <a:r>
              <a:rPr lang="ja-JP" altLang="en-US" dirty="0" smtClean="0"/>
              <a:t> </a:t>
            </a:r>
            <a:r>
              <a:rPr lang="en-US" altLang="ja-JP" dirty="0" smtClean="0"/>
              <a:t>host</a:t>
            </a:r>
            <a:r>
              <a:rPr lang="ja-JP" altLang="en-US" dirty="0" smtClean="0"/>
              <a:t> </a:t>
            </a:r>
            <a:r>
              <a:rPr lang="en-US" altLang="ja-JP" dirty="0" smtClean="0"/>
              <a:t>for</a:t>
            </a:r>
            <a:r>
              <a:rPr lang="ja-JP" altLang="en-US" dirty="0" smtClean="0"/>
              <a:t> </a:t>
            </a:r>
            <a:r>
              <a:rPr lang="en-US" altLang="ja-JP" dirty="0" smtClean="0"/>
              <a:t>CCD</a:t>
            </a:r>
            <a:r>
              <a:rPr lang="ja-JP" altLang="en-US" dirty="0" smtClean="0"/>
              <a:t> </a:t>
            </a:r>
            <a:r>
              <a:rPr lang="en-US" altLang="ja-JP" dirty="0" smtClean="0"/>
              <a:t>and</a:t>
            </a:r>
            <a:r>
              <a:rPr lang="ja-JP" altLang="en-US" dirty="0" smtClean="0"/>
              <a:t> </a:t>
            </a:r>
            <a:r>
              <a:rPr lang="en-US" altLang="ja-JP" dirty="0" smtClean="0"/>
              <a:t>IR</a:t>
            </a:r>
            <a:r>
              <a:rPr lang="ja-JP" altLang="en-US" dirty="0" smtClean="0"/>
              <a:t> </a:t>
            </a:r>
            <a:r>
              <a:rPr lang="en-US" altLang="ja-JP" dirty="0" smtClean="0"/>
              <a:t>(final)</a:t>
            </a:r>
            <a:r>
              <a:rPr lang="ja-JP" altLang="en-US" dirty="0" smtClean="0"/>
              <a:t> </a:t>
            </a:r>
            <a:r>
              <a:rPr lang="en-US" altLang="ja-JP" dirty="0" smtClean="0"/>
              <a:t>FITS</a:t>
            </a:r>
            <a:r>
              <a:rPr lang="ja-JP" altLang="en-US" dirty="0" smtClean="0"/>
              <a:t> </a:t>
            </a:r>
            <a:r>
              <a:rPr lang="en-US" altLang="ja-JP" dirty="0" smtClean="0"/>
              <a:t>images</a:t>
            </a:r>
          </a:p>
          <a:p>
            <a:pPr lvl="1"/>
            <a:r>
              <a:rPr kumimoji="1" lang="en-US" altLang="ja-JP" dirty="0" smtClean="0"/>
              <a:t>Not</a:t>
            </a:r>
            <a:r>
              <a:rPr kumimoji="1" lang="ja-JP" altLang="en-US" dirty="0" smtClean="0"/>
              <a:t> </a:t>
            </a:r>
            <a:r>
              <a:rPr kumimoji="1" lang="en-US" altLang="ja-JP" dirty="0" smtClean="0"/>
              <a:t>high</a:t>
            </a:r>
            <a:r>
              <a:rPr kumimoji="1" lang="ja-JP" altLang="en-US" dirty="0" smtClean="0"/>
              <a:t> </a:t>
            </a:r>
            <a:r>
              <a:rPr kumimoji="1" lang="en-US" altLang="ja-JP" dirty="0" smtClean="0"/>
              <a:t>data</a:t>
            </a:r>
            <a:r>
              <a:rPr kumimoji="1" lang="ja-JP" altLang="en-US" dirty="0" smtClean="0"/>
              <a:t> </a:t>
            </a:r>
            <a:r>
              <a:rPr kumimoji="1" lang="en-US" altLang="ja-JP" dirty="0" smtClean="0"/>
              <a:t>rate</a:t>
            </a:r>
            <a:r>
              <a:rPr kumimoji="1" lang="ja-JP" altLang="en-US" dirty="0" smtClean="0"/>
              <a:t> </a:t>
            </a:r>
            <a:r>
              <a:rPr kumimoji="1" lang="en-US" altLang="ja-JP" dirty="0" smtClean="0"/>
              <a:t>–</a:t>
            </a:r>
            <a:r>
              <a:rPr kumimoji="1" lang="ja-JP" altLang="en-US" dirty="0" smtClean="0"/>
              <a:t> </a:t>
            </a:r>
            <a:r>
              <a:rPr kumimoji="1" lang="en-US" altLang="ja-JP" dirty="0" smtClean="0"/>
              <a:t>e.g.</a:t>
            </a:r>
            <a:r>
              <a:rPr kumimoji="1" lang="ja-JP" altLang="en-US" dirty="0" smtClean="0"/>
              <a:t> </a:t>
            </a:r>
            <a:r>
              <a:rPr kumimoji="1" lang="en-US" altLang="ja-JP" dirty="0" smtClean="0"/>
              <a:t>512MB</a:t>
            </a:r>
            <a:r>
              <a:rPr kumimoji="1" lang="ja-JP" altLang="en-US" dirty="0" smtClean="0"/>
              <a:t> </a:t>
            </a:r>
            <a:r>
              <a:rPr kumimoji="1" lang="en-US" altLang="ja-JP" dirty="0" smtClean="0"/>
              <a:t>in</a:t>
            </a:r>
            <a:r>
              <a:rPr kumimoji="1" lang="ja-JP" altLang="en-US" dirty="0" smtClean="0"/>
              <a:t> </a:t>
            </a:r>
            <a:r>
              <a:rPr kumimoji="1" lang="en-US" altLang="ja-JP" dirty="0" smtClean="0"/>
              <a:t>~40sec</a:t>
            </a:r>
          </a:p>
          <a:p>
            <a:pPr lvl="1"/>
            <a:r>
              <a:rPr lang="en-US" altLang="ja-JP" dirty="0" smtClean="0"/>
              <a:t>Both</a:t>
            </a:r>
            <a:r>
              <a:rPr lang="ja-JP" altLang="en-US" dirty="0" smtClean="0"/>
              <a:t> </a:t>
            </a:r>
            <a:r>
              <a:rPr lang="en-US" altLang="ja-JP" dirty="0"/>
              <a:t>w</a:t>
            </a:r>
            <a:r>
              <a:rPr lang="en-US" altLang="ja-JP" dirty="0" smtClean="0"/>
              <a:t>rite</a:t>
            </a:r>
            <a:r>
              <a:rPr lang="ja-JP" altLang="en-US" dirty="0" smtClean="0"/>
              <a:t> </a:t>
            </a:r>
            <a:r>
              <a:rPr lang="en-US" altLang="ja-JP" dirty="0" smtClean="0"/>
              <a:t>and</a:t>
            </a:r>
            <a:r>
              <a:rPr lang="ja-JP" altLang="en-US" dirty="0" smtClean="0"/>
              <a:t> </a:t>
            </a:r>
            <a:r>
              <a:rPr lang="en-US" altLang="ja-JP" dirty="0" smtClean="0"/>
              <a:t>read</a:t>
            </a:r>
          </a:p>
          <a:p>
            <a:pPr lvl="2"/>
            <a:r>
              <a:rPr lang="en-US" altLang="ja-JP" dirty="0" smtClean="0"/>
              <a:t>Read</a:t>
            </a:r>
            <a:r>
              <a:rPr lang="ja-JP" altLang="en-US" dirty="0" smtClean="0"/>
              <a:t> </a:t>
            </a:r>
            <a:r>
              <a:rPr lang="en-US" altLang="ja-JP" dirty="0" smtClean="0"/>
              <a:t>from</a:t>
            </a:r>
            <a:r>
              <a:rPr lang="ja-JP" altLang="en-US" dirty="0" smtClean="0"/>
              <a:t> </a:t>
            </a:r>
            <a:r>
              <a:rPr lang="en-US" altLang="ja-JP" dirty="0" smtClean="0"/>
              <a:t>FTP</a:t>
            </a:r>
            <a:r>
              <a:rPr lang="ja-JP" altLang="en-US" dirty="0" smtClean="0"/>
              <a:t> </a:t>
            </a:r>
            <a:r>
              <a:rPr lang="en-US" altLang="ja-JP" dirty="0" smtClean="0"/>
              <a:t>server</a:t>
            </a:r>
            <a:r>
              <a:rPr lang="ja-JP" altLang="en-US" dirty="0" smtClean="0"/>
              <a:t> </a:t>
            </a:r>
            <a:r>
              <a:rPr lang="en-US" altLang="ja-JP" dirty="0" smtClean="0"/>
              <a:t>for</a:t>
            </a:r>
            <a:r>
              <a:rPr lang="ja-JP" altLang="en-US" dirty="0" smtClean="0"/>
              <a:t> </a:t>
            </a:r>
            <a:r>
              <a:rPr lang="en-US" altLang="ja-JP" dirty="0" smtClean="0"/>
              <a:t>sending</a:t>
            </a:r>
            <a:r>
              <a:rPr lang="ja-JP" altLang="en-US" dirty="0" smtClean="0"/>
              <a:t> </a:t>
            </a:r>
            <a:r>
              <a:rPr lang="en-US" altLang="ja-JP" dirty="0" smtClean="0"/>
              <a:t>to</a:t>
            </a:r>
            <a:r>
              <a:rPr lang="ja-JP" altLang="en-US" dirty="0" smtClean="0"/>
              <a:t> </a:t>
            </a:r>
            <a:r>
              <a:rPr lang="en-US" altLang="ja-JP" dirty="0" smtClean="0"/>
              <a:t>Gen2</a:t>
            </a:r>
            <a:r>
              <a:rPr lang="ja-JP" altLang="en-US" dirty="0" smtClean="0"/>
              <a:t> </a:t>
            </a:r>
            <a:r>
              <a:rPr lang="en-US" altLang="ja-JP" dirty="0" smtClean="0"/>
              <a:t>(archiver)</a:t>
            </a:r>
          </a:p>
          <a:p>
            <a:pPr lvl="1"/>
            <a:r>
              <a:rPr lang="en-US" altLang="ja-JP" dirty="0" smtClean="0"/>
              <a:t>50</a:t>
            </a:r>
            <a:r>
              <a:rPr lang="ja-JP" altLang="en-US" dirty="0" smtClean="0"/>
              <a:t> </a:t>
            </a:r>
            <a:r>
              <a:rPr lang="en-US" altLang="ja-JP" dirty="0" smtClean="0"/>
              <a:t>–</a:t>
            </a:r>
            <a:r>
              <a:rPr lang="ja-JP" altLang="en-US" dirty="0" smtClean="0"/>
              <a:t> </a:t>
            </a:r>
            <a:r>
              <a:rPr lang="en-US" altLang="ja-JP" dirty="0" smtClean="0"/>
              <a:t>100</a:t>
            </a:r>
            <a:r>
              <a:rPr lang="ja-JP" altLang="en-US" dirty="0" smtClean="0"/>
              <a:t> </a:t>
            </a:r>
            <a:r>
              <a:rPr lang="en-US" altLang="ja-JP" dirty="0" smtClean="0"/>
              <a:t>GB</a:t>
            </a:r>
            <a:r>
              <a:rPr lang="ja-JP" altLang="en-US" dirty="0" smtClean="0"/>
              <a:t> </a:t>
            </a:r>
            <a:r>
              <a:rPr lang="en-US" altLang="ja-JP" dirty="0" smtClean="0"/>
              <a:t>per</a:t>
            </a:r>
            <a:r>
              <a:rPr lang="ja-JP" altLang="en-US" dirty="0" smtClean="0"/>
              <a:t> </a:t>
            </a:r>
            <a:r>
              <a:rPr lang="en-US" altLang="ja-JP" dirty="0" smtClean="0"/>
              <a:t>night,</a:t>
            </a:r>
            <a:r>
              <a:rPr lang="ja-JP" altLang="en-US" dirty="0" smtClean="0"/>
              <a:t> </a:t>
            </a:r>
            <a:r>
              <a:rPr lang="en-US" altLang="ja-JP" dirty="0" smtClean="0"/>
              <a:t>up</a:t>
            </a:r>
            <a:r>
              <a:rPr lang="ja-JP" altLang="en-US" dirty="0" smtClean="0"/>
              <a:t> </a:t>
            </a:r>
            <a:r>
              <a:rPr lang="en-US" altLang="ja-JP" dirty="0" smtClean="0"/>
              <a:t>to</a:t>
            </a:r>
            <a:r>
              <a:rPr lang="ja-JP" altLang="en-US" dirty="0" smtClean="0"/>
              <a:t> </a:t>
            </a:r>
            <a:r>
              <a:rPr lang="en-US" altLang="ja-JP" dirty="0" smtClean="0"/>
              <a:t>2TB</a:t>
            </a:r>
            <a:r>
              <a:rPr lang="ja-JP" altLang="en-US" dirty="0" smtClean="0"/>
              <a:t> </a:t>
            </a:r>
            <a:r>
              <a:rPr lang="en-US" altLang="ja-JP" dirty="0" smtClean="0"/>
              <a:t>for</a:t>
            </a:r>
            <a:r>
              <a:rPr lang="ja-JP" altLang="en-US" dirty="0" smtClean="0"/>
              <a:t> </a:t>
            </a:r>
            <a:r>
              <a:rPr lang="en-US" altLang="ja-JP" dirty="0" smtClean="0"/>
              <a:t>15day</a:t>
            </a:r>
            <a:r>
              <a:rPr lang="ja-JP" altLang="en-US" dirty="0" smtClean="0"/>
              <a:t> </a:t>
            </a:r>
            <a:r>
              <a:rPr lang="en-US" altLang="ja-JP" dirty="0" smtClean="0"/>
              <a:t>run</a:t>
            </a:r>
          </a:p>
          <a:p>
            <a:pPr lvl="2"/>
            <a:r>
              <a:rPr lang="en-US" altLang="ja-JP" dirty="0" smtClean="0"/>
              <a:t>Survey</a:t>
            </a:r>
            <a:r>
              <a:rPr lang="ja-JP" altLang="en-US" dirty="0" smtClean="0"/>
              <a:t> </a:t>
            </a:r>
            <a:r>
              <a:rPr lang="en-US" altLang="ja-JP" dirty="0" smtClean="0"/>
              <a:t>with</a:t>
            </a:r>
            <a:r>
              <a:rPr lang="ja-JP" altLang="en-US" dirty="0" smtClean="0"/>
              <a:t> </a:t>
            </a:r>
            <a:r>
              <a:rPr lang="en-US" altLang="ja-JP" dirty="0" smtClean="0"/>
              <a:t>shortest</a:t>
            </a:r>
            <a:r>
              <a:rPr lang="ja-JP" altLang="en-US" dirty="0" smtClean="0"/>
              <a:t> </a:t>
            </a:r>
            <a:r>
              <a:rPr lang="en-US" altLang="ja-JP" dirty="0" smtClean="0"/>
              <a:t>exposure</a:t>
            </a:r>
            <a:r>
              <a:rPr lang="ja-JP" altLang="en-US" dirty="0" smtClean="0"/>
              <a:t> </a:t>
            </a:r>
            <a:r>
              <a:rPr lang="en-US" altLang="ja-JP" dirty="0" smtClean="0"/>
              <a:t>will</a:t>
            </a:r>
            <a:r>
              <a:rPr lang="ja-JP" altLang="en-US" dirty="0" smtClean="0"/>
              <a:t> </a:t>
            </a:r>
            <a:r>
              <a:rPr lang="en-US" altLang="ja-JP" dirty="0" smtClean="0"/>
              <a:t>be</a:t>
            </a:r>
            <a:r>
              <a:rPr lang="ja-JP" altLang="en-US" dirty="0" smtClean="0"/>
              <a:t> </a:t>
            </a:r>
            <a:r>
              <a:rPr lang="en-US" altLang="ja-JP" dirty="0" smtClean="0"/>
              <a:t>7.5min</a:t>
            </a:r>
            <a:r>
              <a:rPr lang="ja-JP" altLang="en-US" dirty="0" smtClean="0"/>
              <a:t> </a:t>
            </a:r>
            <a:r>
              <a:rPr lang="en-US" altLang="ja-JP" dirty="0" smtClean="0"/>
              <a:t>(cosmology),</a:t>
            </a:r>
            <a:r>
              <a:rPr lang="ja-JP" altLang="en-US" dirty="0" smtClean="0"/>
              <a:t> </a:t>
            </a:r>
            <a:r>
              <a:rPr lang="en-US" altLang="ja-JP" dirty="0" smtClean="0"/>
              <a:t>~100</a:t>
            </a:r>
            <a:r>
              <a:rPr lang="ja-JP" altLang="en-US" dirty="0" smtClean="0"/>
              <a:t> </a:t>
            </a:r>
            <a:r>
              <a:rPr lang="en-US" altLang="ja-JP" dirty="0" smtClean="0"/>
              <a:t>times</a:t>
            </a:r>
            <a:r>
              <a:rPr lang="ja-JP" altLang="en-US" dirty="0" smtClean="0"/>
              <a:t> </a:t>
            </a:r>
            <a:r>
              <a:rPr lang="en-US" altLang="ja-JP" dirty="0" smtClean="0"/>
              <a:t>per</a:t>
            </a:r>
            <a:r>
              <a:rPr lang="ja-JP" altLang="en-US" dirty="0" smtClean="0"/>
              <a:t> </a:t>
            </a:r>
            <a:r>
              <a:rPr lang="en-US" altLang="ja-JP" dirty="0" smtClean="0"/>
              <a:t>night</a:t>
            </a:r>
            <a:r>
              <a:rPr lang="ja-JP" altLang="en-US" dirty="0" smtClean="0"/>
              <a:t> </a:t>
            </a:r>
            <a:r>
              <a:rPr lang="en-US" altLang="ja-JP" dirty="0" smtClean="0"/>
              <a:t>for</a:t>
            </a:r>
            <a:r>
              <a:rPr lang="ja-JP" altLang="en-US" dirty="0" smtClean="0"/>
              <a:t> </a:t>
            </a:r>
            <a:r>
              <a:rPr lang="en-US" altLang="ja-JP" dirty="0" smtClean="0"/>
              <a:t>12</a:t>
            </a:r>
            <a:r>
              <a:rPr lang="ja-JP" altLang="en-US" dirty="0" smtClean="0"/>
              <a:t> </a:t>
            </a:r>
            <a:r>
              <a:rPr lang="en-US" altLang="ja-JP" dirty="0" smtClean="0"/>
              <a:t>hour</a:t>
            </a:r>
            <a:r>
              <a:rPr lang="ja-JP" altLang="en-US" dirty="0" smtClean="0"/>
              <a:t> </a:t>
            </a:r>
            <a:r>
              <a:rPr lang="en-US" altLang="ja-JP" dirty="0" smtClean="0"/>
              <a:t>observation</a:t>
            </a:r>
          </a:p>
          <a:p>
            <a:r>
              <a:rPr kumimoji="1" lang="en-US" altLang="ja-JP" dirty="0" smtClean="0"/>
              <a:t>NFS</a:t>
            </a:r>
            <a:r>
              <a:rPr kumimoji="1" lang="ja-JP" altLang="en-US" dirty="0" smtClean="0"/>
              <a:t> </a:t>
            </a:r>
            <a:r>
              <a:rPr kumimoji="1" lang="en-US" altLang="ja-JP" dirty="0" smtClean="0"/>
              <a:t>host</a:t>
            </a:r>
            <a:r>
              <a:rPr kumimoji="1" lang="ja-JP" altLang="en-US" dirty="0" smtClean="0"/>
              <a:t> </a:t>
            </a:r>
            <a:r>
              <a:rPr kumimoji="1" lang="en-US" altLang="ja-JP" dirty="0" smtClean="0"/>
              <a:t>for</a:t>
            </a:r>
            <a:r>
              <a:rPr kumimoji="1" lang="ja-JP" altLang="en-US" dirty="0" smtClean="0"/>
              <a:t> </a:t>
            </a:r>
            <a:r>
              <a:rPr kumimoji="1" lang="en-US" altLang="ja-JP" dirty="0" smtClean="0"/>
              <a:t>AG</a:t>
            </a:r>
            <a:r>
              <a:rPr kumimoji="1" lang="ja-JP" altLang="en-US" dirty="0" smtClean="0"/>
              <a:t> </a:t>
            </a:r>
            <a:r>
              <a:rPr kumimoji="1" lang="en-US" altLang="ja-JP" dirty="0" smtClean="0"/>
              <a:t>images</a:t>
            </a:r>
          </a:p>
          <a:p>
            <a:pPr lvl="1"/>
            <a:r>
              <a:rPr kumimoji="1" lang="en-US" altLang="ja-JP" dirty="0" smtClean="0"/>
              <a:t>1</a:t>
            </a:r>
            <a:r>
              <a:rPr kumimoji="1" lang="ja-JP" altLang="en-US" dirty="0" smtClean="0"/>
              <a:t> </a:t>
            </a:r>
            <a:r>
              <a:rPr kumimoji="1" lang="en-US" altLang="ja-JP" dirty="0" smtClean="0"/>
              <a:t>or</a:t>
            </a:r>
            <a:r>
              <a:rPr kumimoji="1" lang="ja-JP" altLang="en-US" dirty="0" smtClean="0"/>
              <a:t> </a:t>
            </a:r>
            <a:r>
              <a:rPr kumimoji="1" lang="en-US" altLang="ja-JP" dirty="0" smtClean="0"/>
              <a:t>2</a:t>
            </a:r>
            <a:r>
              <a:rPr kumimoji="1" lang="ja-JP" altLang="en-US" dirty="0" smtClean="0"/>
              <a:t> </a:t>
            </a:r>
            <a:r>
              <a:rPr kumimoji="1" lang="en-US" altLang="ja-JP" dirty="0" smtClean="0"/>
              <a:t>x</a:t>
            </a:r>
            <a:r>
              <a:rPr kumimoji="1" lang="ja-JP" altLang="en-US" dirty="0" smtClean="0"/>
              <a:t> </a:t>
            </a:r>
            <a:r>
              <a:rPr lang="en-US" altLang="ja-JP" dirty="0" smtClean="0"/>
              <a:t>2MB</a:t>
            </a:r>
            <a:r>
              <a:rPr lang="ja-JP" altLang="en-US" dirty="0" smtClean="0"/>
              <a:t> </a:t>
            </a:r>
            <a:r>
              <a:rPr lang="en-US" altLang="ja-JP" dirty="0" smtClean="0"/>
              <a:t>image</a:t>
            </a:r>
            <a:r>
              <a:rPr lang="ja-JP" altLang="en-US" dirty="0" smtClean="0"/>
              <a:t> </a:t>
            </a:r>
            <a:r>
              <a:rPr lang="en-US" altLang="ja-JP" dirty="0" smtClean="0"/>
              <a:t>per</a:t>
            </a:r>
            <a:r>
              <a:rPr lang="ja-JP" altLang="en-US" dirty="0" smtClean="0"/>
              <a:t> </a:t>
            </a:r>
            <a:r>
              <a:rPr lang="en-US" altLang="ja-JP" dirty="0" smtClean="0"/>
              <a:t>a</a:t>
            </a:r>
            <a:r>
              <a:rPr lang="ja-JP" altLang="en-US" dirty="0" smtClean="0"/>
              <a:t> </a:t>
            </a:r>
            <a:r>
              <a:rPr lang="en-US" altLang="ja-JP" dirty="0" smtClean="0"/>
              <a:t>second,</a:t>
            </a:r>
            <a:r>
              <a:rPr lang="ja-JP" altLang="en-US" dirty="0" smtClean="0"/>
              <a:t> </a:t>
            </a:r>
            <a:r>
              <a:rPr lang="en-US" altLang="ja-JP" dirty="0" smtClean="0"/>
              <a:t>both</a:t>
            </a:r>
            <a:r>
              <a:rPr lang="ja-JP" altLang="en-US" dirty="0" smtClean="0"/>
              <a:t> </a:t>
            </a:r>
            <a:r>
              <a:rPr lang="en-US" altLang="ja-JP" dirty="0" smtClean="0"/>
              <a:t>read</a:t>
            </a:r>
            <a:r>
              <a:rPr lang="ja-JP" altLang="en-US" dirty="0" smtClean="0"/>
              <a:t> </a:t>
            </a:r>
            <a:r>
              <a:rPr lang="en-US" altLang="ja-JP" dirty="0" smtClean="0"/>
              <a:t>(TBD)</a:t>
            </a:r>
            <a:r>
              <a:rPr lang="ja-JP" altLang="en-US" dirty="0" smtClean="0"/>
              <a:t> </a:t>
            </a:r>
            <a:r>
              <a:rPr lang="en-US" altLang="ja-JP" dirty="0" smtClean="0"/>
              <a:t>and</a:t>
            </a:r>
            <a:r>
              <a:rPr lang="ja-JP" altLang="en-US" dirty="0" smtClean="0"/>
              <a:t> </a:t>
            </a:r>
            <a:r>
              <a:rPr lang="en-US" altLang="ja-JP" dirty="0" smtClean="0"/>
              <a:t>write</a:t>
            </a:r>
          </a:p>
          <a:p>
            <a:pPr lvl="2"/>
            <a:r>
              <a:rPr lang="en-US" altLang="ja-JP" dirty="0" smtClean="0"/>
              <a:t>Focusing</a:t>
            </a:r>
            <a:r>
              <a:rPr lang="ja-JP" altLang="en-US" dirty="0" smtClean="0"/>
              <a:t> </a:t>
            </a:r>
            <a:r>
              <a:rPr lang="en-US" altLang="ja-JP" dirty="0" smtClean="0"/>
              <a:t>image</a:t>
            </a:r>
            <a:r>
              <a:rPr lang="ja-JP" altLang="en-US" dirty="0" smtClean="0"/>
              <a:t> </a:t>
            </a:r>
            <a:r>
              <a:rPr lang="en-US" altLang="ja-JP" dirty="0" smtClean="0"/>
              <a:t>will</a:t>
            </a:r>
            <a:r>
              <a:rPr lang="ja-JP" altLang="en-US" dirty="0" smtClean="0"/>
              <a:t> </a:t>
            </a:r>
            <a:r>
              <a:rPr lang="en-US" altLang="ja-JP" dirty="0" smtClean="0"/>
              <a:t>be</a:t>
            </a:r>
            <a:r>
              <a:rPr lang="ja-JP" altLang="en-US" dirty="0" smtClean="0"/>
              <a:t> </a:t>
            </a:r>
            <a:r>
              <a:rPr lang="en-US" altLang="ja-JP" dirty="0" smtClean="0"/>
              <a:t>one</a:t>
            </a:r>
            <a:r>
              <a:rPr lang="ja-JP" altLang="en-US" dirty="0" smtClean="0"/>
              <a:t> </a:t>
            </a:r>
            <a:r>
              <a:rPr lang="en-US" altLang="ja-JP" dirty="0" smtClean="0"/>
              <a:t>order</a:t>
            </a:r>
            <a:r>
              <a:rPr lang="ja-JP" altLang="en-US" dirty="0" smtClean="0"/>
              <a:t> </a:t>
            </a:r>
            <a:r>
              <a:rPr lang="en-US" altLang="ja-JP" dirty="0" smtClean="0"/>
              <a:t>smaller</a:t>
            </a:r>
            <a:r>
              <a:rPr lang="ja-JP" altLang="en-US" dirty="0" smtClean="0"/>
              <a:t> </a:t>
            </a:r>
            <a:r>
              <a:rPr lang="en-US" altLang="ja-JP" dirty="0" smtClean="0"/>
              <a:t>(e.g.</a:t>
            </a:r>
            <a:r>
              <a:rPr lang="ja-JP" altLang="en-US" dirty="0" smtClean="0"/>
              <a:t> </a:t>
            </a:r>
            <a:r>
              <a:rPr lang="en-US" altLang="ja-JP" dirty="0" smtClean="0"/>
              <a:t>one</a:t>
            </a:r>
            <a:r>
              <a:rPr lang="ja-JP" altLang="en-US" dirty="0" smtClean="0"/>
              <a:t> </a:t>
            </a:r>
            <a:r>
              <a:rPr lang="en-US" altLang="ja-JP" dirty="0" smtClean="0"/>
              <a:t>exposure</a:t>
            </a:r>
            <a:r>
              <a:rPr lang="ja-JP" altLang="en-US" dirty="0" smtClean="0"/>
              <a:t> </a:t>
            </a:r>
            <a:r>
              <a:rPr lang="en-US" altLang="ja-JP" dirty="0" smtClean="0"/>
              <a:t>per</a:t>
            </a:r>
            <a:r>
              <a:rPr lang="ja-JP" altLang="en-US" dirty="0" smtClean="0"/>
              <a:t> </a:t>
            </a:r>
            <a:r>
              <a:rPr lang="en-US" altLang="ja-JP" dirty="0" smtClean="0"/>
              <a:t>10</a:t>
            </a:r>
            <a:r>
              <a:rPr lang="ja-JP" altLang="en-US" dirty="0" smtClean="0"/>
              <a:t> </a:t>
            </a:r>
            <a:r>
              <a:rPr lang="en-US" altLang="ja-JP" dirty="0" smtClean="0"/>
              <a:t>sec)</a:t>
            </a:r>
          </a:p>
          <a:p>
            <a:pPr lvl="1"/>
            <a:r>
              <a:rPr kumimoji="1" lang="en-US" altLang="ja-JP" dirty="0" smtClean="0"/>
              <a:t>Will</a:t>
            </a:r>
            <a:r>
              <a:rPr kumimoji="1" lang="ja-JP" altLang="en-US" dirty="0" smtClean="0"/>
              <a:t> </a:t>
            </a:r>
            <a:r>
              <a:rPr kumimoji="1" lang="en-US" altLang="ja-JP" dirty="0" smtClean="0"/>
              <a:t>PFS</a:t>
            </a:r>
            <a:r>
              <a:rPr kumimoji="1" lang="ja-JP" altLang="en-US" dirty="0" smtClean="0"/>
              <a:t> </a:t>
            </a:r>
            <a:r>
              <a:rPr kumimoji="1" lang="en-US" altLang="ja-JP" dirty="0" smtClean="0"/>
              <a:t>save</a:t>
            </a:r>
            <a:r>
              <a:rPr kumimoji="1" lang="ja-JP" altLang="en-US" dirty="0" smtClean="0"/>
              <a:t> </a:t>
            </a:r>
            <a:r>
              <a:rPr kumimoji="1" lang="en-US" altLang="ja-JP" dirty="0" smtClean="0"/>
              <a:t>locally</a:t>
            </a:r>
            <a:r>
              <a:rPr kumimoji="1" lang="ja-JP" altLang="en-US" dirty="0" smtClean="0"/>
              <a:t> </a:t>
            </a:r>
            <a:r>
              <a:rPr kumimoji="1" lang="en-US" altLang="ja-JP" dirty="0" smtClean="0"/>
              <a:t>or</a:t>
            </a:r>
            <a:r>
              <a:rPr kumimoji="1" lang="ja-JP" altLang="en-US" dirty="0" smtClean="0"/>
              <a:t> </a:t>
            </a:r>
            <a:r>
              <a:rPr kumimoji="1" lang="en-US" altLang="ja-JP" dirty="0" smtClean="0"/>
              <a:t>not</a:t>
            </a:r>
            <a:r>
              <a:rPr kumimoji="1" lang="ja-JP" altLang="en-US" dirty="0" smtClean="0"/>
              <a:t> </a:t>
            </a:r>
            <a:r>
              <a:rPr kumimoji="1" lang="en-US" altLang="ja-JP" dirty="0" smtClean="0"/>
              <a:t>is</a:t>
            </a:r>
            <a:r>
              <a:rPr kumimoji="1" lang="ja-JP" altLang="en-US" dirty="0" smtClean="0"/>
              <a:t> </a:t>
            </a:r>
            <a:r>
              <a:rPr kumimoji="1" lang="en-US" altLang="ja-JP" dirty="0" smtClean="0"/>
              <a:t>a</a:t>
            </a:r>
            <a:r>
              <a:rPr kumimoji="1" lang="ja-JP" altLang="en-US" dirty="0" smtClean="0"/>
              <a:t> </a:t>
            </a:r>
            <a:r>
              <a:rPr kumimoji="1" lang="en-US" altLang="ja-JP" dirty="0" smtClean="0"/>
              <a:t>question,</a:t>
            </a:r>
            <a:r>
              <a:rPr kumimoji="1" lang="ja-JP" altLang="en-US" dirty="0" smtClean="0"/>
              <a:t> </a:t>
            </a:r>
            <a:r>
              <a:rPr kumimoji="1" lang="en-US" altLang="ja-JP" dirty="0" smtClean="0"/>
              <a:t>but</a:t>
            </a:r>
            <a:r>
              <a:rPr kumimoji="1" lang="ja-JP" altLang="en-US" dirty="0" smtClean="0"/>
              <a:t> </a:t>
            </a:r>
            <a:r>
              <a:rPr kumimoji="1" lang="en-US" altLang="ja-JP" dirty="0" smtClean="0"/>
              <a:t>~200GB</a:t>
            </a:r>
            <a:r>
              <a:rPr kumimoji="1" lang="ja-JP" altLang="en-US" dirty="0" smtClean="0"/>
              <a:t> </a:t>
            </a:r>
            <a:r>
              <a:rPr kumimoji="1" lang="en-US" altLang="ja-JP" dirty="0" smtClean="0"/>
              <a:t>per</a:t>
            </a:r>
            <a:r>
              <a:rPr kumimoji="1" lang="ja-JP" altLang="en-US" dirty="0" smtClean="0"/>
              <a:t> </a:t>
            </a:r>
            <a:r>
              <a:rPr lang="en-US" altLang="ja-JP" dirty="0" smtClean="0"/>
              <a:t>night,</a:t>
            </a:r>
            <a:r>
              <a:rPr lang="ja-JP" altLang="en-US" dirty="0" smtClean="0"/>
              <a:t> </a:t>
            </a:r>
            <a:r>
              <a:rPr lang="en-US" altLang="ja-JP" dirty="0" smtClean="0"/>
              <a:t>~3TB</a:t>
            </a:r>
            <a:r>
              <a:rPr lang="ja-JP" altLang="en-US" dirty="0" smtClean="0"/>
              <a:t> </a:t>
            </a:r>
            <a:r>
              <a:rPr lang="en-US" altLang="ja-JP" dirty="0" smtClean="0"/>
              <a:t>per</a:t>
            </a:r>
            <a:r>
              <a:rPr lang="ja-JP" altLang="en-US" dirty="0" smtClean="0"/>
              <a:t> </a:t>
            </a:r>
            <a:r>
              <a:rPr lang="en-US" altLang="ja-JP" dirty="0" smtClean="0"/>
              <a:t>15day</a:t>
            </a:r>
            <a:r>
              <a:rPr lang="ja-JP" altLang="en-US" dirty="0" smtClean="0"/>
              <a:t> </a:t>
            </a:r>
            <a:r>
              <a:rPr lang="en-US" altLang="ja-JP" dirty="0" err="1" smtClean="0"/>
              <a:t>rurn</a:t>
            </a:r>
            <a:endParaRPr kumimoji="1" lang="en-US" altLang="ja-JP" dirty="0" smtClean="0"/>
          </a:p>
          <a:p>
            <a:r>
              <a:rPr lang="en-US" altLang="ja-JP" dirty="0" smtClean="0"/>
              <a:t>PostgreSQL</a:t>
            </a:r>
            <a:r>
              <a:rPr lang="ja-JP" altLang="en-US" dirty="0" smtClean="0"/>
              <a:t> </a:t>
            </a:r>
            <a:r>
              <a:rPr lang="en-US" altLang="ja-JP" dirty="0" smtClean="0"/>
              <a:t>data</a:t>
            </a:r>
            <a:r>
              <a:rPr lang="ja-JP" altLang="en-US" dirty="0" smtClean="0"/>
              <a:t> </a:t>
            </a:r>
            <a:r>
              <a:rPr lang="en-US" altLang="ja-JP" dirty="0" smtClean="0"/>
              <a:t>store</a:t>
            </a:r>
          </a:p>
          <a:p>
            <a:pPr lvl="1"/>
            <a:r>
              <a:rPr kumimoji="1" lang="en-US" altLang="ja-JP" dirty="0" smtClean="0"/>
              <a:t>Could</a:t>
            </a:r>
            <a:r>
              <a:rPr kumimoji="1" lang="ja-JP" altLang="en-US" dirty="0" smtClean="0"/>
              <a:t> </a:t>
            </a:r>
            <a:r>
              <a:rPr kumimoji="1" lang="en-US" altLang="ja-JP" dirty="0" smtClean="0"/>
              <a:t>not</a:t>
            </a:r>
            <a:r>
              <a:rPr kumimoji="1" lang="ja-JP" altLang="en-US" dirty="0" smtClean="0"/>
              <a:t> </a:t>
            </a:r>
            <a:r>
              <a:rPr kumimoji="1" lang="en-US" altLang="ja-JP" dirty="0" smtClean="0"/>
              <a:t>be</a:t>
            </a:r>
            <a:r>
              <a:rPr kumimoji="1" lang="ja-JP" altLang="en-US" dirty="0" smtClean="0"/>
              <a:t> </a:t>
            </a:r>
            <a:r>
              <a:rPr kumimoji="1" lang="en-US" altLang="ja-JP" dirty="0" smtClean="0"/>
              <a:t>on</a:t>
            </a:r>
            <a:r>
              <a:rPr kumimoji="1" lang="ja-JP" altLang="en-US" dirty="0" smtClean="0"/>
              <a:t> </a:t>
            </a:r>
            <a:r>
              <a:rPr kumimoji="1" lang="en-US" altLang="ja-JP" dirty="0" smtClean="0"/>
              <a:t>NFS,</a:t>
            </a:r>
            <a:r>
              <a:rPr kumimoji="1" lang="ja-JP" altLang="en-US" dirty="0" smtClean="0"/>
              <a:t> </a:t>
            </a:r>
            <a:r>
              <a:rPr kumimoji="1" lang="en-US" altLang="ja-JP" dirty="0" smtClean="0"/>
              <a:t>need</a:t>
            </a:r>
            <a:r>
              <a:rPr kumimoji="1" lang="ja-JP" altLang="en-US" dirty="0" smtClean="0"/>
              <a:t> </a:t>
            </a:r>
            <a:r>
              <a:rPr kumimoji="1" lang="en-US" altLang="ja-JP" dirty="0" smtClean="0"/>
              <a:t>to</a:t>
            </a:r>
            <a:r>
              <a:rPr kumimoji="1" lang="ja-JP" altLang="en-US" dirty="0" smtClean="0"/>
              <a:t> </a:t>
            </a:r>
            <a:r>
              <a:rPr kumimoji="1" lang="en-US" altLang="ja-JP" dirty="0" smtClean="0"/>
              <a:t>be</a:t>
            </a:r>
            <a:r>
              <a:rPr kumimoji="1" lang="ja-JP" altLang="en-US" dirty="0" smtClean="0"/>
              <a:t> </a:t>
            </a:r>
            <a:r>
              <a:rPr kumimoji="1" lang="en-US" altLang="ja-JP" dirty="0" smtClean="0"/>
              <a:t>direct</a:t>
            </a:r>
            <a:r>
              <a:rPr kumimoji="1" lang="ja-JP" altLang="en-US" dirty="0" smtClean="0"/>
              <a:t> </a:t>
            </a:r>
            <a:r>
              <a:rPr kumimoji="1" lang="en-US" altLang="ja-JP" dirty="0" smtClean="0"/>
              <a:t>iSCSI</a:t>
            </a:r>
            <a:r>
              <a:rPr kumimoji="1" lang="ja-JP" altLang="en-US" dirty="0" smtClean="0"/>
              <a:t> </a:t>
            </a:r>
            <a:r>
              <a:rPr kumimoji="1" lang="en-US" altLang="ja-JP" dirty="0" smtClean="0"/>
              <a:t>mount</a:t>
            </a:r>
            <a:r>
              <a:rPr kumimoji="1" lang="ja-JP" altLang="en-US" dirty="0" smtClean="0"/>
              <a:t> </a:t>
            </a:r>
            <a:r>
              <a:rPr kumimoji="1" lang="en-US" altLang="ja-JP" dirty="0" smtClean="0"/>
              <a:t>at</a:t>
            </a:r>
            <a:r>
              <a:rPr kumimoji="1" lang="ja-JP" altLang="en-US" dirty="0" smtClean="0"/>
              <a:t> </a:t>
            </a:r>
            <a:r>
              <a:rPr kumimoji="1" lang="en-US" altLang="ja-JP" dirty="0" smtClean="0"/>
              <a:t>host</a:t>
            </a:r>
          </a:p>
          <a:p>
            <a:pPr lvl="1"/>
            <a:r>
              <a:rPr lang="en-US" altLang="ja-JP" dirty="0" smtClean="0"/>
              <a:t>Tron</a:t>
            </a:r>
            <a:r>
              <a:rPr lang="ja-JP" altLang="en-US" dirty="0" smtClean="0"/>
              <a:t> </a:t>
            </a:r>
            <a:r>
              <a:rPr lang="en-US" altLang="ja-JP" dirty="0" smtClean="0"/>
              <a:t>log</a:t>
            </a:r>
            <a:r>
              <a:rPr lang="ja-JP" altLang="en-US" dirty="0" smtClean="0"/>
              <a:t> </a:t>
            </a:r>
            <a:r>
              <a:rPr lang="en-US" altLang="ja-JP" dirty="0" smtClean="0"/>
              <a:t>archive</a:t>
            </a:r>
            <a:r>
              <a:rPr lang="ja-JP" altLang="en-US" dirty="0" smtClean="0"/>
              <a:t> </a:t>
            </a:r>
            <a:r>
              <a:rPr lang="en-US" altLang="ja-JP" dirty="0" smtClean="0"/>
              <a:t>will</a:t>
            </a:r>
            <a:r>
              <a:rPr lang="ja-JP" altLang="en-US" dirty="0" smtClean="0"/>
              <a:t> </a:t>
            </a:r>
            <a:r>
              <a:rPr lang="en-US" altLang="ja-JP" dirty="0" smtClean="0"/>
              <a:t>be</a:t>
            </a:r>
            <a:r>
              <a:rPr lang="ja-JP" altLang="en-US" dirty="0" smtClean="0"/>
              <a:t> </a:t>
            </a:r>
            <a:r>
              <a:rPr lang="en-US" altLang="ja-JP" dirty="0" smtClean="0"/>
              <a:t>&lt;</a:t>
            </a:r>
            <a:r>
              <a:rPr lang="ja-JP" altLang="en-US" dirty="0" smtClean="0"/>
              <a:t> </a:t>
            </a:r>
            <a:r>
              <a:rPr lang="en-US" altLang="ja-JP" dirty="0" smtClean="0"/>
              <a:t>~1TB</a:t>
            </a:r>
            <a:r>
              <a:rPr lang="ja-JP" altLang="en-US" dirty="0" smtClean="0"/>
              <a:t> </a:t>
            </a:r>
            <a:r>
              <a:rPr lang="en-US" altLang="ja-JP" dirty="0" smtClean="0"/>
              <a:t>(SDSS</a:t>
            </a:r>
            <a:r>
              <a:rPr lang="ja-JP" altLang="en-US" dirty="0" smtClean="0"/>
              <a:t> </a:t>
            </a:r>
            <a:r>
              <a:rPr lang="en-US" altLang="ja-JP" dirty="0" smtClean="0"/>
              <a:t>15</a:t>
            </a:r>
            <a:r>
              <a:rPr lang="ja-JP" altLang="en-US" dirty="0" smtClean="0"/>
              <a:t> </a:t>
            </a:r>
            <a:r>
              <a:rPr lang="en-US" altLang="ja-JP" dirty="0" smtClean="0"/>
              <a:t>years</a:t>
            </a:r>
            <a:r>
              <a:rPr lang="ja-JP" altLang="en-US" dirty="0" smtClean="0"/>
              <a:t> </a:t>
            </a:r>
            <a:r>
              <a:rPr lang="en-US" altLang="ja-JP" dirty="0" smtClean="0"/>
              <a:t>in</a:t>
            </a:r>
            <a:r>
              <a:rPr lang="ja-JP" altLang="en-US" dirty="0" smtClean="0"/>
              <a:t> </a:t>
            </a:r>
            <a:r>
              <a:rPr lang="en-US" altLang="ja-JP" dirty="0" smtClean="0"/>
              <a:t>500GB</a:t>
            </a:r>
            <a:r>
              <a:rPr lang="ja-JP" altLang="en-US" dirty="0" smtClean="0"/>
              <a:t> </a:t>
            </a:r>
            <a:r>
              <a:rPr lang="en-US" altLang="ja-JP" dirty="0" smtClean="0"/>
              <a:t>or</a:t>
            </a:r>
            <a:r>
              <a:rPr lang="ja-JP" altLang="en-US" dirty="0" smtClean="0"/>
              <a:t> </a:t>
            </a:r>
            <a:r>
              <a:rPr lang="en-US" altLang="ja-JP" dirty="0" smtClean="0"/>
              <a:t>so)</a:t>
            </a:r>
          </a:p>
          <a:p>
            <a:pPr lvl="1"/>
            <a:r>
              <a:rPr kumimoji="1" lang="en-US" altLang="ja-JP" dirty="0" smtClean="0"/>
              <a:t>Survey</a:t>
            </a:r>
            <a:r>
              <a:rPr kumimoji="1" lang="ja-JP" altLang="en-US" dirty="0" smtClean="0"/>
              <a:t> </a:t>
            </a:r>
            <a:r>
              <a:rPr kumimoji="1" lang="en-US" altLang="ja-JP" dirty="0" smtClean="0"/>
              <a:t>and</a:t>
            </a:r>
            <a:r>
              <a:rPr kumimoji="1" lang="ja-JP" altLang="en-US" dirty="0" smtClean="0"/>
              <a:t> </a:t>
            </a:r>
            <a:r>
              <a:rPr kumimoji="1" lang="en-US" altLang="ja-JP" dirty="0" smtClean="0"/>
              <a:t>exposure</a:t>
            </a:r>
            <a:r>
              <a:rPr kumimoji="1" lang="ja-JP" altLang="en-US" dirty="0" smtClean="0"/>
              <a:t> </a:t>
            </a:r>
            <a:r>
              <a:rPr kumimoji="1" lang="en-US" altLang="ja-JP" dirty="0" smtClean="0"/>
              <a:t>execution</a:t>
            </a:r>
            <a:r>
              <a:rPr kumimoji="1" lang="ja-JP" altLang="en-US" dirty="0" smtClean="0"/>
              <a:t> </a:t>
            </a:r>
            <a:r>
              <a:rPr kumimoji="1" lang="en-US" altLang="ja-JP" dirty="0" smtClean="0"/>
              <a:t>database</a:t>
            </a:r>
            <a:r>
              <a:rPr kumimoji="1" lang="ja-JP" altLang="en-US" dirty="0" smtClean="0"/>
              <a:t> </a:t>
            </a:r>
            <a:r>
              <a:rPr kumimoji="1" lang="en-US" altLang="ja-JP" dirty="0" smtClean="0"/>
              <a:t>will</a:t>
            </a:r>
            <a:r>
              <a:rPr kumimoji="1" lang="ja-JP" altLang="en-US" dirty="0" smtClean="0"/>
              <a:t> </a:t>
            </a:r>
            <a:r>
              <a:rPr kumimoji="1" lang="en-US" altLang="ja-JP" dirty="0" smtClean="0"/>
              <a:t>be</a:t>
            </a:r>
            <a:r>
              <a:rPr kumimoji="1" lang="ja-JP" altLang="en-US" dirty="0" smtClean="0"/>
              <a:t> </a:t>
            </a:r>
            <a:r>
              <a:rPr kumimoji="1" lang="en-US" altLang="ja-JP" dirty="0" smtClean="0"/>
              <a:t>smaller</a:t>
            </a:r>
          </a:p>
          <a:p>
            <a:r>
              <a:rPr lang="en-US" altLang="ja-JP" dirty="0" smtClean="0"/>
              <a:t>Backup</a:t>
            </a:r>
            <a:r>
              <a:rPr lang="ja-JP" altLang="en-US" dirty="0" smtClean="0"/>
              <a:t> </a:t>
            </a:r>
            <a:r>
              <a:rPr lang="en-US" altLang="ja-JP" dirty="0" smtClean="0"/>
              <a:t>storage</a:t>
            </a:r>
          </a:p>
          <a:p>
            <a:pPr lvl="1"/>
            <a:r>
              <a:rPr kumimoji="1" lang="en-US" altLang="ja-JP" dirty="0" smtClean="0"/>
              <a:t>Mostly</a:t>
            </a:r>
            <a:r>
              <a:rPr kumimoji="1" lang="ja-JP" altLang="en-US" dirty="0" smtClean="0"/>
              <a:t> </a:t>
            </a:r>
            <a:r>
              <a:rPr lang="en-US" altLang="ja-JP" dirty="0" smtClean="0"/>
              <a:t>at</a:t>
            </a:r>
            <a:r>
              <a:rPr lang="ja-JP" altLang="en-US" dirty="0" smtClean="0"/>
              <a:t> </a:t>
            </a:r>
            <a:r>
              <a:rPr lang="en-US" altLang="ja-JP" dirty="0" smtClean="0"/>
              <a:t>daytime</a:t>
            </a:r>
            <a:r>
              <a:rPr lang="ja-JP" altLang="en-US" dirty="0" smtClean="0"/>
              <a:t> </a:t>
            </a:r>
            <a:r>
              <a:rPr lang="en-US" altLang="ja-JP" dirty="0" smtClean="0"/>
              <a:t>job</a:t>
            </a:r>
            <a:endParaRPr lang="en-US" altLang="ja-JP" dirty="0"/>
          </a:p>
        </p:txBody>
      </p:sp>
    </p:spTree>
    <p:extLst>
      <p:ext uri="{BB962C8B-B14F-4D97-AF65-F5344CB8AC3E}">
        <p14:creationId xmlns:p14="http://schemas.microsoft.com/office/powerpoint/2010/main" val="7287475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274638"/>
            <a:ext cx="8352928" cy="1143000"/>
          </a:xfrm>
        </p:spPr>
        <p:txBody>
          <a:bodyPr>
            <a:noAutofit/>
          </a:bodyPr>
          <a:lstStyle/>
          <a:p>
            <a:r>
              <a:rPr lang="en-US" altLang="ja-JP" sz="2800" dirty="0"/>
              <a:t>Requirements from ICS actors’ point of </a:t>
            </a:r>
            <a:r>
              <a:rPr lang="en-US" altLang="ja-JP" sz="2800" dirty="0" smtClean="0"/>
              <a:t>view</a:t>
            </a:r>
            <a:r>
              <a:rPr lang="ja-JP" altLang="en-US" sz="2800" dirty="0" smtClean="0"/>
              <a:t> </a:t>
            </a:r>
            <a:r>
              <a:rPr lang="en-US" altLang="ja-JP" sz="2800" dirty="0" smtClean="0"/>
              <a:t>–</a:t>
            </a:r>
            <a:r>
              <a:rPr lang="ja-JP" altLang="en-US" sz="2800" dirty="0" smtClean="0"/>
              <a:t> </a:t>
            </a:r>
            <a:r>
              <a:rPr lang="en-US" altLang="ja-JP" sz="2800" dirty="0" smtClean="0"/>
              <a:t>Summary</a:t>
            </a:r>
            <a:endParaRPr kumimoji="1" lang="ja-JP" altLang="en-US" sz="2800" dirty="0"/>
          </a:p>
        </p:txBody>
      </p:sp>
      <p:sp>
        <p:nvSpPr>
          <p:cNvPr id="3" name="コンテンツ プレースホルダー 2"/>
          <p:cNvSpPr>
            <a:spLocks noGrp="1"/>
          </p:cNvSpPr>
          <p:nvPr>
            <p:ph idx="1"/>
          </p:nvPr>
        </p:nvSpPr>
        <p:spPr>
          <a:xfrm>
            <a:off x="457200" y="1600200"/>
            <a:ext cx="8507288" cy="5069160"/>
          </a:xfrm>
        </p:spPr>
        <p:txBody>
          <a:bodyPr>
            <a:normAutofit fontScale="92500" lnSpcReduction="10000"/>
          </a:bodyPr>
          <a:lstStyle/>
          <a:p>
            <a:pPr marL="0" indent="0">
              <a:buNone/>
            </a:pPr>
            <a:r>
              <a:rPr lang="en-US" altLang="ja-JP" dirty="0" smtClean="0"/>
              <a:t>Storage</a:t>
            </a:r>
            <a:r>
              <a:rPr lang="ja-JP" altLang="en-US" dirty="0" smtClean="0"/>
              <a:t> </a:t>
            </a:r>
            <a:r>
              <a:rPr lang="en-US" altLang="ja-JP" dirty="0" smtClean="0"/>
              <a:t>performance</a:t>
            </a:r>
            <a:r>
              <a:rPr lang="ja-JP" altLang="en-US" dirty="0" smtClean="0"/>
              <a:t> </a:t>
            </a:r>
            <a:r>
              <a:rPr lang="en-US" altLang="ja-JP" dirty="0" smtClean="0"/>
              <a:t>requirement</a:t>
            </a:r>
            <a:r>
              <a:rPr lang="ja-JP" altLang="en-US" dirty="0" smtClean="0"/>
              <a:t> </a:t>
            </a:r>
            <a:r>
              <a:rPr lang="en-US" altLang="ja-JP" dirty="0" smtClean="0"/>
              <a:t>summary</a:t>
            </a:r>
            <a:endParaRPr lang="en-US" altLang="ja-JP" dirty="0"/>
          </a:p>
          <a:p>
            <a:r>
              <a:rPr lang="en-US" altLang="ja-JP" dirty="0" smtClean="0"/>
              <a:t>Read/Write</a:t>
            </a:r>
            <a:r>
              <a:rPr lang="ja-JP" altLang="en-US" dirty="0" smtClean="0"/>
              <a:t> </a:t>
            </a:r>
            <a:r>
              <a:rPr lang="en-US" altLang="ja-JP" dirty="0" smtClean="0"/>
              <a:t>performance</a:t>
            </a:r>
          </a:p>
          <a:p>
            <a:pPr lvl="1"/>
            <a:r>
              <a:rPr lang="en-US" altLang="ja-JP" dirty="0" smtClean="0"/>
              <a:t>800Mbps</a:t>
            </a:r>
            <a:r>
              <a:rPr lang="ja-JP" altLang="en-US" dirty="0" smtClean="0"/>
              <a:t> </a:t>
            </a:r>
            <a:r>
              <a:rPr lang="en-US" altLang="ja-JP" dirty="0" smtClean="0"/>
              <a:t>(90Mbps</a:t>
            </a:r>
            <a:r>
              <a:rPr lang="ja-JP" altLang="en-US" dirty="0" smtClean="0"/>
              <a:t> </a:t>
            </a:r>
            <a:r>
              <a:rPr lang="en-US" altLang="ja-JP" dirty="0" smtClean="0"/>
              <a:t>x</a:t>
            </a:r>
            <a:r>
              <a:rPr lang="ja-JP" altLang="en-US" dirty="0" smtClean="0"/>
              <a:t> </a:t>
            </a:r>
            <a:r>
              <a:rPr lang="en-US" altLang="ja-JP" dirty="0" smtClean="0"/>
              <a:t>4SM</a:t>
            </a:r>
            <a:r>
              <a:rPr lang="ja-JP" altLang="en-US" dirty="0" smtClean="0"/>
              <a:t> </a:t>
            </a:r>
            <a:r>
              <a:rPr lang="en-US" altLang="ja-JP" dirty="0" smtClean="0"/>
              <a:t>x</a:t>
            </a:r>
            <a:r>
              <a:rPr lang="ja-JP" altLang="en-US" dirty="0" smtClean="0"/>
              <a:t> </a:t>
            </a:r>
            <a:r>
              <a:rPr lang="en-US" altLang="ja-JP" dirty="0" smtClean="0"/>
              <a:t>2</a:t>
            </a:r>
            <a:r>
              <a:rPr lang="ja-JP" altLang="en-US" dirty="0" smtClean="0"/>
              <a:t> </a:t>
            </a:r>
            <a:r>
              <a:rPr lang="en-US" altLang="ja-JP" dirty="0" smtClean="0"/>
              <a:t>for</a:t>
            </a:r>
            <a:r>
              <a:rPr lang="ja-JP" altLang="en-US" dirty="0" smtClean="0"/>
              <a:t> </a:t>
            </a:r>
            <a:r>
              <a:rPr lang="en-US" altLang="ja-JP" dirty="0" smtClean="0"/>
              <a:t>reference</a:t>
            </a:r>
            <a:r>
              <a:rPr lang="ja-JP" altLang="en-US" dirty="0" smtClean="0"/>
              <a:t> </a:t>
            </a:r>
            <a:r>
              <a:rPr lang="en-US" altLang="ja-JP" dirty="0" smtClean="0"/>
              <a:t>pixel</a:t>
            </a:r>
            <a:r>
              <a:rPr lang="ja-JP" altLang="en-US" dirty="0" smtClean="0"/>
              <a:t> </a:t>
            </a:r>
            <a:r>
              <a:rPr lang="en-US" altLang="ja-JP" dirty="0" smtClean="0"/>
              <a:t>+</a:t>
            </a:r>
            <a:r>
              <a:rPr lang="ja-JP" altLang="en-US" dirty="0" smtClean="0"/>
              <a:t> </a:t>
            </a:r>
            <a:r>
              <a:rPr lang="en-US" altLang="ja-JP" dirty="0" smtClean="0"/>
              <a:t>buffer)</a:t>
            </a:r>
            <a:r>
              <a:rPr lang="ja-JP" altLang="en-US" dirty="0" smtClean="0"/>
              <a:t> </a:t>
            </a:r>
            <a:r>
              <a:rPr lang="en-US" altLang="ja-JP" dirty="0" smtClean="0"/>
              <a:t>write</a:t>
            </a:r>
            <a:r>
              <a:rPr lang="ja-JP" altLang="en-US" dirty="0" smtClean="0"/>
              <a:t> </a:t>
            </a:r>
            <a:r>
              <a:rPr lang="en-US" altLang="ja-JP" dirty="0" smtClean="0"/>
              <a:t>performance</a:t>
            </a:r>
            <a:r>
              <a:rPr lang="ja-JP" altLang="en-US" dirty="0" smtClean="0"/>
              <a:t> </a:t>
            </a:r>
            <a:r>
              <a:rPr lang="en-US" altLang="ja-JP" dirty="0" smtClean="0"/>
              <a:t>at</a:t>
            </a:r>
            <a:r>
              <a:rPr lang="ja-JP" altLang="en-US" dirty="0" smtClean="0"/>
              <a:t> </a:t>
            </a:r>
            <a:r>
              <a:rPr lang="en-US" altLang="ja-JP" dirty="0" smtClean="0"/>
              <a:t>least</a:t>
            </a:r>
          </a:p>
          <a:p>
            <a:pPr lvl="1"/>
            <a:r>
              <a:rPr lang="en-US" altLang="ja-JP" dirty="0" smtClean="0"/>
              <a:t>Write</a:t>
            </a:r>
            <a:r>
              <a:rPr lang="ja-JP" altLang="en-US" dirty="0" smtClean="0"/>
              <a:t> </a:t>
            </a:r>
            <a:r>
              <a:rPr lang="en-US" altLang="ja-JP" dirty="0" smtClean="0"/>
              <a:t>mostly</a:t>
            </a:r>
            <a:r>
              <a:rPr lang="ja-JP" altLang="en-US" dirty="0" smtClean="0"/>
              <a:t> </a:t>
            </a:r>
            <a:r>
              <a:rPr lang="en-US" altLang="ja-JP" dirty="0" smtClean="0"/>
              <a:t>in</a:t>
            </a:r>
            <a:r>
              <a:rPr lang="ja-JP" altLang="en-US" dirty="0" smtClean="0"/>
              <a:t> </a:t>
            </a:r>
            <a:r>
              <a:rPr lang="en-US" altLang="ja-JP" dirty="0" smtClean="0"/>
              <a:t>sequence</a:t>
            </a:r>
            <a:r>
              <a:rPr lang="ja-JP" altLang="en-US" dirty="0" smtClean="0"/>
              <a:t> </a:t>
            </a:r>
            <a:r>
              <a:rPr lang="en-US" altLang="ja-JP" dirty="0" smtClean="0"/>
              <a:t>write</a:t>
            </a:r>
            <a:r>
              <a:rPr lang="ja-JP" altLang="en-US" dirty="0" smtClean="0"/>
              <a:t> </a:t>
            </a:r>
            <a:r>
              <a:rPr lang="en-US" altLang="ja-JP" dirty="0" smtClean="0"/>
              <a:t>(FITS</a:t>
            </a:r>
            <a:r>
              <a:rPr lang="ja-JP" altLang="en-US" dirty="0" smtClean="0"/>
              <a:t> </a:t>
            </a:r>
            <a:r>
              <a:rPr lang="en-US" altLang="ja-JP" dirty="0" smtClean="0"/>
              <a:t>data),</a:t>
            </a:r>
            <a:r>
              <a:rPr lang="ja-JP" altLang="en-US" dirty="0" smtClean="0"/>
              <a:t> </a:t>
            </a:r>
            <a:r>
              <a:rPr lang="en-US" altLang="ja-JP" dirty="0" smtClean="0"/>
              <a:t>~10k</a:t>
            </a:r>
            <a:r>
              <a:rPr lang="ja-JP" altLang="en-US" dirty="0" smtClean="0"/>
              <a:t> </a:t>
            </a:r>
            <a:r>
              <a:rPr lang="en-US" altLang="ja-JP" dirty="0" smtClean="0"/>
              <a:t>IOPS</a:t>
            </a:r>
            <a:r>
              <a:rPr lang="ja-JP" altLang="en-US" dirty="0" smtClean="0"/>
              <a:t> </a:t>
            </a:r>
            <a:r>
              <a:rPr lang="en-US" altLang="ja-JP" dirty="0" smtClean="0"/>
              <a:t>is</a:t>
            </a:r>
            <a:r>
              <a:rPr lang="ja-JP" altLang="en-US" dirty="0" smtClean="0"/>
              <a:t> </a:t>
            </a:r>
            <a:r>
              <a:rPr lang="en-US" altLang="ja-JP" dirty="0" smtClean="0"/>
              <a:t>fine</a:t>
            </a:r>
            <a:r>
              <a:rPr lang="ja-JP" altLang="en-US" dirty="0" smtClean="0"/>
              <a:t> </a:t>
            </a:r>
            <a:r>
              <a:rPr lang="en-US" altLang="ja-JP" dirty="0" smtClean="0"/>
              <a:t>(or</a:t>
            </a:r>
            <a:r>
              <a:rPr lang="ja-JP" altLang="en-US" dirty="0" smtClean="0"/>
              <a:t> </a:t>
            </a:r>
            <a:r>
              <a:rPr lang="en-US" altLang="ja-JP" dirty="0" smtClean="0"/>
              <a:t>already</a:t>
            </a:r>
            <a:r>
              <a:rPr lang="ja-JP" altLang="en-US" dirty="0" smtClean="0"/>
              <a:t> </a:t>
            </a:r>
            <a:r>
              <a:rPr lang="en-US" altLang="ja-JP" dirty="0" smtClean="0"/>
              <a:t>over-spec)</a:t>
            </a:r>
          </a:p>
          <a:p>
            <a:r>
              <a:rPr lang="en-US" altLang="ja-JP" dirty="0" smtClean="0"/>
              <a:t>Capacity</a:t>
            </a:r>
            <a:r>
              <a:rPr lang="ja-JP" altLang="en-US" dirty="0" smtClean="0"/>
              <a:t> </a:t>
            </a:r>
            <a:r>
              <a:rPr lang="en-US" altLang="ja-JP" dirty="0" smtClean="0"/>
              <a:t>–</a:t>
            </a:r>
            <a:r>
              <a:rPr lang="ja-JP" altLang="en-US" dirty="0" smtClean="0"/>
              <a:t> </a:t>
            </a:r>
            <a:r>
              <a:rPr lang="en-US" altLang="ja-JP" dirty="0" smtClean="0"/>
              <a:t>~100TB</a:t>
            </a:r>
          </a:p>
          <a:p>
            <a:pPr lvl="1"/>
            <a:r>
              <a:rPr lang="en-US" altLang="ja-JP" dirty="0" smtClean="0"/>
              <a:t>10TB</a:t>
            </a:r>
            <a:r>
              <a:rPr lang="ja-JP" altLang="en-US" dirty="0" smtClean="0"/>
              <a:t> </a:t>
            </a:r>
            <a:r>
              <a:rPr lang="en-US" altLang="ja-JP" dirty="0" smtClean="0"/>
              <a:t>for</a:t>
            </a:r>
            <a:r>
              <a:rPr lang="ja-JP" altLang="en-US" dirty="0" smtClean="0"/>
              <a:t> </a:t>
            </a:r>
            <a:r>
              <a:rPr lang="en-US" altLang="ja-JP" dirty="0" smtClean="0"/>
              <a:t>operational</a:t>
            </a:r>
            <a:r>
              <a:rPr lang="ja-JP" altLang="en-US" dirty="0" smtClean="0"/>
              <a:t> </a:t>
            </a:r>
            <a:r>
              <a:rPr lang="en-US" altLang="ja-JP" dirty="0" smtClean="0"/>
              <a:t>storage</a:t>
            </a:r>
            <a:r>
              <a:rPr lang="ja-JP" altLang="en-US" dirty="0" smtClean="0"/>
              <a:t> </a:t>
            </a:r>
            <a:r>
              <a:rPr lang="en-US" altLang="ja-JP" dirty="0" smtClean="0"/>
              <a:t>(e.g.</a:t>
            </a:r>
            <a:r>
              <a:rPr lang="ja-JP" altLang="en-US" dirty="0" smtClean="0"/>
              <a:t> </a:t>
            </a:r>
            <a:r>
              <a:rPr lang="en-US" altLang="ja-JP" dirty="0" smtClean="0"/>
              <a:t>VM,</a:t>
            </a:r>
            <a:r>
              <a:rPr lang="ja-JP" altLang="en-US" dirty="0" smtClean="0"/>
              <a:t> </a:t>
            </a:r>
            <a:r>
              <a:rPr lang="en-US" altLang="ja-JP" dirty="0" smtClean="0"/>
              <a:t>DB)</a:t>
            </a:r>
          </a:p>
          <a:p>
            <a:pPr lvl="1"/>
            <a:r>
              <a:rPr lang="en-US" altLang="ja-JP" dirty="0" smtClean="0"/>
              <a:t>90TB</a:t>
            </a:r>
            <a:r>
              <a:rPr lang="ja-JP" altLang="en-US" dirty="0" smtClean="0"/>
              <a:t> </a:t>
            </a:r>
            <a:r>
              <a:rPr lang="en-US" altLang="ja-JP" dirty="0" smtClean="0"/>
              <a:t>for</a:t>
            </a:r>
            <a:r>
              <a:rPr lang="ja-JP" altLang="en-US" dirty="0" smtClean="0"/>
              <a:t> </a:t>
            </a:r>
            <a:r>
              <a:rPr lang="en-US" altLang="ja-JP" dirty="0" smtClean="0"/>
              <a:t>FITS</a:t>
            </a:r>
            <a:r>
              <a:rPr lang="en-US" altLang="ja-JP" dirty="0"/>
              <a:t>-</a:t>
            </a:r>
            <a:r>
              <a:rPr lang="en-US" altLang="ja-JP" dirty="0" smtClean="0"/>
              <a:t>liked</a:t>
            </a:r>
            <a:r>
              <a:rPr lang="ja-JP" altLang="en-US" dirty="0" smtClean="0"/>
              <a:t> </a:t>
            </a:r>
            <a:r>
              <a:rPr lang="en-US" altLang="ja-JP" dirty="0" smtClean="0"/>
              <a:t>data;</a:t>
            </a:r>
            <a:r>
              <a:rPr lang="ja-JP" altLang="en-US" dirty="0" smtClean="0"/>
              <a:t> </a:t>
            </a:r>
            <a:r>
              <a:rPr lang="en-US" altLang="ja-JP" dirty="0" smtClean="0"/>
              <a:t>40TB</a:t>
            </a:r>
            <a:r>
              <a:rPr lang="ja-JP" altLang="en-US" dirty="0" smtClean="0"/>
              <a:t> </a:t>
            </a:r>
            <a:r>
              <a:rPr lang="en-US" altLang="ja-JP" dirty="0" smtClean="0"/>
              <a:t>for</a:t>
            </a:r>
            <a:r>
              <a:rPr lang="ja-JP" altLang="en-US" dirty="0" smtClean="0"/>
              <a:t> </a:t>
            </a:r>
            <a:r>
              <a:rPr lang="en-US" altLang="ja-JP" dirty="0" smtClean="0"/>
              <a:t>15day</a:t>
            </a:r>
            <a:r>
              <a:rPr lang="ja-JP" altLang="en-US" dirty="0" smtClean="0"/>
              <a:t> </a:t>
            </a:r>
            <a:r>
              <a:rPr lang="en-US" altLang="ja-JP" dirty="0" smtClean="0"/>
              <a:t>run</a:t>
            </a:r>
          </a:p>
          <a:p>
            <a:pPr lvl="2"/>
            <a:r>
              <a:rPr lang="en-US" altLang="ja-JP" dirty="0" smtClean="0"/>
              <a:t>Mostly</a:t>
            </a:r>
            <a:r>
              <a:rPr lang="ja-JP" altLang="en-US" dirty="0" smtClean="0"/>
              <a:t> </a:t>
            </a:r>
            <a:r>
              <a:rPr lang="en-US" altLang="ja-JP" dirty="0" smtClean="0"/>
              <a:t>raw</a:t>
            </a:r>
            <a:r>
              <a:rPr lang="ja-JP" altLang="en-US" dirty="0" smtClean="0"/>
              <a:t> </a:t>
            </a:r>
            <a:r>
              <a:rPr lang="en-US" altLang="ja-JP" dirty="0" smtClean="0"/>
              <a:t>up-the-ramp</a:t>
            </a:r>
            <a:r>
              <a:rPr lang="ja-JP" altLang="en-US" dirty="0" smtClean="0"/>
              <a:t> </a:t>
            </a:r>
            <a:r>
              <a:rPr lang="en-US" altLang="ja-JP" dirty="0" smtClean="0"/>
              <a:t>data</a:t>
            </a:r>
          </a:p>
          <a:p>
            <a:pPr lvl="3"/>
            <a:r>
              <a:rPr lang="en-US" altLang="ja-JP" dirty="0" smtClean="0"/>
              <a:t>Could</a:t>
            </a:r>
            <a:r>
              <a:rPr lang="ja-JP" altLang="en-US" dirty="0" smtClean="0"/>
              <a:t> </a:t>
            </a:r>
            <a:r>
              <a:rPr lang="en-US" altLang="ja-JP" dirty="0" smtClean="0"/>
              <a:t>be</a:t>
            </a:r>
            <a:r>
              <a:rPr lang="ja-JP" altLang="en-US" dirty="0" smtClean="0"/>
              <a:t> </a:t>
            </a:r>
            <a:r>
              <a:rPr lang="en-US" altLang="ja-JP" dirty="0" smtClean="0"/>
              <a:t>compressed</a:t>
            </a:r>
            <a:r>
              <a:rPr lang="ja-JP" altLang="en-US" dirty="0" smtClean="0"/>
              <a:t> </a:t>
            </a:r>
            <a:r>
              <a:rPr lang="en-US" altLang="ja-JP" dirty="0" smtClean="0"/>
              <a:t>after</a:t>
            </a:r>
            <a:r>
              <a:rPr lang="ja-JP" altLang="en-US" dirty="0" smtClean="0"/>
              <a:t> </a:t>
            </a:r>
            <a:r>
              <a:rPr lang="en-US" altLang="ja-JP" dirty="0" smtClean="0"/>
              <a:t>run</a:t>
            </a:r>
            <a:r>
              <a:rPr lang="ja-JP" altLang="en-US" dirty="0" smtClean="0"/>
              <a:t> </a:t>
            </a:r>
            <a:r>
              <a:rPr lang="en-US" altLang="ja-JP" dirty="0" smtClean="0"/>
              <a:t>-&gt;</a:t>
            </a:r>
            <a:r>
              <a:rPr lang="ja-JP" altLang="en-US" dirty="0" smtClean="0"/>
              <a:t> </a:t>
            </a:r>
            <a:r>
              <a:rPr lang="en-US" altLang="ja-JP" dirty="0" smtClean="0"/>
              <a:t>1/3</a:t>
            </a:r>
            <a:r>
              <a:rPr lang="ja-JP" altLang="en-US" dirty="0" smtClean="0"/>
              <a:t> </a:t>
            </a:r>
            <a:r>
              <a:rPr lang="en-US" altLang="ja-JP" dirty="0" smtClean="0"/>
              <a:t>or</a:t>
            </a:r>
            <a:r>
              <a:rPr lang="ja-JP" altLang="en-US" dirty="0" smtClean="0"/>
              <a:t> </a:t>
            </a:r>
            <a:r>
              <a:rPr lang="en-US" altLang="ja-JP" dirty="0" smtClean="0"/>
              <a:t>1/</a:t>
            </a:r>
            <a:r>
              <a:rPr lang="en-US" altLang="ja-JP" dirty="0"/>
              <a:t>4</a:t>
            </a:r>
            <a:endParaRPr lang="en-US" altLang="ja-JP" dirty="0" smtClean="0"/>
          </a:p>
          <a:p>
            <a:pPr lvl="3"/>
            <a:r>
              <a:rPr lang="en-US" altLang="ja-JP" dirty="0" smtClean="0"/>
              <a:t>Seeking</a:t>
            </a:r>
            <a:r>
              <a:rPr lang="ja-JP" altLang="en-US" dirty="0" smtClean="0"/>
              <a:t> </a:t>
            </a:r>
            <a:r>
              <a:rPr lang="en-US" altLang="ja-JP" dirty="0" smtClean="0"/>
              <a:t>possibility</a:t>
            </a:r>
            <a:r>
              <a:rPr lang="ja-JP" altLang="en-US" dirty="0" smtClean="0"/>
              <a:t> </a:t>
            </a:r>
            <a:r>
              <a:rPr lang="en-US" altLang="ja-JP" dirty="0" smtClean="0"/>
              <a:t>to</a:t>
            </a:r>
            <a:r>
              <a:rPr lang="ja-JP" altLang="en-US" dirty="0" smtClean="0"/>
              <a:t> </a:t>
            </a:r>
            <a:r>
              <a:rPr lang="en-US" altLang="ja-JP" dirty="0" smtClean="0"/>
              <a:t>compress</a:t>
            </a:r>
            <a:r>
              <a:rPr lang="ja-JP" altLang="en-US" dirty="0" smtClean="0"/>
              <a:t> </a:t>
            </a:r>
            <a:r>
              <a:rPr lang="en-US" altLang="ja-JP" dirty="0" smtClean="0"/>
              <a:t>at</a:t>
            </a:r>
            <a:r>
              <a:rPr lang="ja-JP" altLang="en-US" dirty="0" smtClean="0"/>
              <a:t> </a:t>
            </a:r>
            <a:r>
              <a:rPr lang="en-US" altLang="ja-JP" dirty="0" smtClean="0"/>
              <a:t>the</a:t>
            </a:r>
            <a:r>
              <a:rPr lang="ja-JP" altLang="en-US" dirty="0" smtClean="0"/>
              <a:t> </a:t>
            </a:r>
            <a:r>
              <a:rPr lang="en-US" altLang="ja-JP" dirty="0" smtClean="0"/>
              <a:t>first</a:t>
            </a:r>
            <a:r>
              <a:rPr lang="ja-JP" altLang="en-US" dirty="0" smtClean="0"/>
              <a:t> </a:t>
            </a:r>
            <a:r>
              <a:rPr lang="en-US" altLang="ja-JP" dirty="0" smtClean="0"/>
              <a:t>moment</a:t>
            </a:r>
          </a:p>
          <a:p>
            <a:pPr lvl="2"/>
            <a:r>
              <a:rPr lang="en-US" altLang="ja-JP" dirty="0" smtClean="0"/>
              <a:t>If</a:t>
            </a:r>
            <a:r>
              <a:rPr lang="ja-JP" altLang="en-US" dirty="0" smtClean="0"/>
              <a:t> </a:t>
            </a:r>
            <a:r>
              <a:rPr lang="en-US" altLang="ja-JP" dirty="0" smtClean="0"/>
              <a:t>compressed,</a:t>
            </a:r>
            <a:r>
              <a:rPr lang="ja-JP" altLang="en-US" dirty="0" smtClean="0"/>
              <a:t> </a:t>
            </a:r>
            <a:r>
              <a:rPr lang="en-US" altLang="ja-JP" dirty="0" smtClean="0"/>
              <a:t>15TB</a:t>
            </a:r>
            <a:r>
              <a:rPr lang="ja-JP" altLang="en-US" dirty="0" smtClean="0"/>
              <a:t> </a:t>
            </a:r>
            <a:r>
              <a:rPr lang="en-US" altLang="ja-JP" dirty="0" smtClean="0"/>
              <a:t>for</a:t>
            </a:r>
            <a:r>
              <a:rPr lang="ja-JP" altLang="en-US" dirty="0" smtClean="0"/>
              <a:t> </a:t>
            </a:r>
            <a:r>
              <a:rPr lang="en-US" altLang="ja-JP" dirty="0" smtClean="0"/>
              <a:t>15day</a:t>
            </a:r>
            <a:r>
              <a:rPr lang="ja-JP" altLang="en-US" dirty="0" smtClean="0"/>
              <a:t> </a:t>
            </a:r>
            <a:r>
              <a:rPr lang="en-US" altLang="ja-JP" dirty="0" smtClean="0"/>
              <a:t>run,</a:t>
            </a:r>
            <a:r>
              <a:rPr lang="ja-JP" altLang="en-US" dirty="0" smtClean="0"/>
              <a:t> </a:t>
            </a:r>
            <a:r>
              <a:rPr lang="en-US" altLang="ja-JP" dirty="0" smtClean="0"/>
              <a:t>90TB</a:t>
            </a:r>
            <a:r>
              <a:rPr lang="ja-JP" altLang="en-US" dirty="0" smtClean="0"/>
              <a:t> </a:t>
            </a:r>
            <a:r>
              <a:rPr lang="en-US" altLang="ja-JP" dirty="0" smtClean="0"/>
              <a:t>for</a:t>
            </a:r>
            <a:r>
              <a:rPr lang="ja-JP" altLang="en-US" dirty="0" smtClean="0"/>
              <a:t> </a:t>
            </a:r>
            <a:r>
              <a:rPr lang="en-US" altLang="ja-JP" dirty="0" smtClean="0"/>
              <a:t>half</a:t>
            </a:r>
            <a:r>
              <a:rPr lang="ja-JP" altLang="en-US" dirty="0" smtClean="0"/>
              <a:t> </a:t>
            </a:r>
            <a:r>
              <a:rPr lang="en-US" altLang="ja-JP" dirty="0" smtClean="0"/>
              <a:t>year</a:t>
            </a:r>
          </a:p>
          <a:p>
            <a:pPr lvl="3"/>
            <a:r>
              <a:rPr lang="en-US" altLang="ja-JP" dirty="0" smtClean="0"/>
              <a:t>Will</a:t>
            </a:r>
            <a:r>
              <a:rPr lang="ja-JP" altLang="en-US" dirty="0" smtClean="0"/>
              <a:t> </a:t>
            </a:r>
            <a:r>
              <a:rPr lang="en-US" altLang="ja-JP" dirty="0" smtClean="0"/>
              <a:t>be</a:t>
            </a:r>
            <a:r>
              <a:rPr lang="ja-JP" altLang="en-US" dirty="0" smtClean="0"/>
              <a:t> </a:t>
            </a:r>
            <a:r>
              <a:rPr lang="en-US" altLang="ja-JP" dirty="0" smtClean="0"/>
              <a:t>moved</a:t>
            </a:r>
            <a:r>
              <a:rPr lang="ja-JP" altLang="en-US" dirty="0" smtClean="0"/>
              <a:t> </a:t>
            </a:r>
            <a:r>
              <a:rPr lang="en-US" altLang="ja-JP" dirty="0" smtClean="0"/>
              <a:t>to</a:t>
            </a:r>
            <a:r>
              <a:rPr lang="ja-JP" altLang="en-US" dirty="0" smtClean="0"/>
              <a:t> </a:t>
            </a:r>
            <a:r>
              <a:rPr lang="en-US" altLang="ja-JP" dirty="0" smtClean="0"/>
              <a:t>external</a:t>
            </a:r>
            <a:r>
              <a:rPr lang="ja-JP" altLang="en-US" dirty="0" smtClean="0"/>
              <a:t> </a:t>
            </a:r>
            <a:r>
              <a:rPr lang="en-US" altLang="ja-JP" dirty="0" smtClean="0"/>
              <a:t>storage</a:t>
            </a:r>
            <a:r>
              <a:rPr lang="ja-JP" altLang="en-US" dirty="0" smtClean="0"/>
              <a:t> </a:t>
            </a:r>
            <a:r>
              <a:rPr lang="en-US" altLang="ja-JP" dirty="0" smtClean="0"/>
              <a:t>in</a:t>
            </a:r>
            <a:r>
              <a:rPr lang="ja-JP" altLang="en-US" dirty="0" smtClean="0"/>
              <a:t> </a:t>
            </a:r>
            <a:r>
              <a:rPr lang="en-US" altLang="ja-JP" dirty="0" smtClean="0"/>
              <a:t>such</a:t>
            </a:r>
            <a:r>
              <a:rPr lang="ja-JP" altLang="en-US" dirty="0" smtClean="0"/>
              <a:t> </a:t>
            </a:r>
            <a:r>
              <a:rPr lang="en-US" altLang="ja-JP" dirty="0" smtClean="0"/>
              <a:t>periods</a:t>
            </a:r>
          </a:p>
          <a:p>
            <a:pPr lvl="1"/>
            <a:r>
              <a:rPr lang="en-US" altLang="ja-JP" dirty="0" smtClean="0"/>
              <a:t>10TB</a:t>
            </a:r>
            <a:r>
              <a:rPr lang="ja-JP" altLang="en-US" dirty="0" smtClean="0"/>
              <a:t> </a:t>
            </a:r>
            <a:r>
              <a:rPr lang="en-US" altLang="ja-JP" dirty="0" smtClean="0"/>
              <a:t>for</a:t>
            </a:r>
            <a:r>
              <a:rPr lang="ja-JP" altLang="en-US" dirty="0" smtClean="0"/>
              <a:t> </a:t>
            </a:r>
            <a:r>
              <a:rPr lang="en-US" altLang="ja-JP" dirty="0" smtClean="0"/>
              <a:t>backup</a:t>
            </a:r>
            <a:r>
              <a:rPr lang="ja-JP" altLang="en-US" dirty="0" smtClean="0"/>
              <a:t> </a:t>
            </a:r>
            <a:r>
              <a:rPr lang="en-US" altLang="ja-JP" dirty="0" smtClean="0"/>
              <a:t>of</a:t>
            </a:r>
            <a:r>
              <a:rPr lang="ja-JP" altLang="en-US" dirty="0" smtClean="0"/>
              <a:t> </a:t>
            </a:r>
            <a:r>
              <a:rPr lang="en-US" altLang="ja-JP" dirty="0" smtClean="0"/>
              <a:t>DB</a:t>
            </a:r>
          </a:p>
        </p:txBody>
      </p:sp>
    </p:spTree>
    <p:extLst>
      <p:ext uri="{BB962C8B-B14F-4D97-AF65-F5344CB8AC3E}">
        <p14:creationId xmlns:p14="http://schemas.microsoft.com/office/powerpoint/2010/main" val="7387510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Hardware</a:t>
            </a:r>
            <a:r>
              <a:rPr kumimoji="1" lang="ja-JP" altLang="en-US" dirty="0" smtClean="0"/>
              <a:t> </a:t>
            </a:r>
            <a:r>
              <a:rPr kumimoji="1" lang="en-US" altLang="ja-JP" dirty="0" smtClean="0"/>
              <a:t>implementation</a:t>
            </a:r>
            <a:r>
              <a:rPr kumimoji="1" lang="ja-JP" altLang="en-US" dirty="0" smtClean="0"/>
              <a:t> </a:t>
            </a:r>
            <a:r>
              <a:rPr kumimoji="1" lang="en-US" altLang="ja-JP" dirty="0" smtClean="0"/>
              <a:t>plan</a:t>
            </a:r>
            <a:endParaRPr kumimoji="1" lang="ja-JP" altLang="en-US" dirty="0"/>
          </a:p>
        </p:txBody>
      </p:sp>
      <p:sp>
        <p:nvSpPr>
          <p:cNvPr id="3" name="コンテンツ プレースホルダー 2"/>
          <p:cNvSpPr>
            <a:spLocks noGrp="1"/>
          </p:cNvSpPr>
          <p:nvPr>
            <p:ph idx="1"/>
          </p:nvPr>
        </p:nvSpPr>
        <p:spPr>
          <a:xfrm>
            <a:off x="457200" y="1600200"/>
            <a:ext cx="8579296" cy="5069160"/>
          </a:xfrm>
        </p:spPr>
        <p:txBody>
          <a:bodyPr>
            <a:normAutofit fontScale="92500" lnSpcReduction="20000"/>
          </a:bodyPr>
          <a:lstStyle/>
          <a:p>
            <a:r>
              <a:rPr kumimoji="1" lang="en-US" altLang="ja-JP" dirty="0" smtClean="0"/>
              <a:t>120TB (or 108TB)</a:t>
            </a:r>
            <a:r>
              <a:rPr kumimoji="1" lang="ja-JP" altLang="en-US" dirty="0" smtClean="0"/>
              <a:t> </a:t>
            </a:r>
            <a:r>
              <a:rPr kumimoji="1" lang="en-US" altLang="ja-JP" dirty="0" smtClean="0"/>
              <a:t>iSCSI</a:t>
            </a:r>
            <a:r>
              <a:rPr kumimoji="1" lang="ja-JP" altLang="en-US" dirty="0" smtClean="0"/>
              <a:t> </a:t>
            </a:r>
            <a:r>
              <a:rPr kumimoji="1" lang="en-US" altLang="ja-JP" dirty="0" smtClean="0"/>
              <a:t>RAID6</a:t>
            </a:r>
            <a:r>
              <a:rPr kumimoji="1" lang="ja-JP" altLang="en-US" dirty="0" smtClean="0"/>
              <a:t> </a:t>
            </a:r>
            <a:r>
              <a:rPr kumimoji="1" lang="en-US" altLang="ja-JP" dirty="0" smtClean="0"/>
              <a:t>4U</a:t>
            </a:r>
            <a:r>
              <a:rPr kumimoji="1" lang="ja-JP" altLang="en-US" dirty="0" smtClean="0"/>
              <a:t> </a:t>
            </a:r>
            <a:r>
              <a:rPr kumimoji="1" lang="en-US" altLang="ja-JP" dirty="0" smtClean="0"/>
              <a:t>storage</a:t>
            </a:r>
            <a:r>
              <a:rPr kumimoji="1" lang="ja-JP" altLang="en-US" dirty="0" smtClean="0"/>
              <a:t> </a:t>
            </a:r>
            <a:r>
              <a:rPr kumimoji="1" lang="en-US" altLang="ja-JP" dirty="0" smtClean="0"/>
              <a:t>server</a:t>
            </a:r>
          </a:p>
          <a:p>
            <a:pPr lvl="1"/>
            <a:r>
              <a:rPr lang="en-US" altLang="ja-JP" dirty="0" smtClean="0"/>
              <a:t>20D+2P+2H</a:t>
            </a:r>
            <a:r>
              <a:rPr lang="ja-JP" altLang="en-US" dirty="0" smtClean="0"/>
              <a:t> </a:t>
            </a:r>
            <a:r>
              <a:rPr lang="en-US" altLang="ja-JP" dirty="0" smtClean="0"/>
              <a:t>x</a:t>
            </a:r>
            <a:r>
              <a:rPr lang="ja-JP" altLang="en-US" dirty="0" smtClean="0"/>
              <a:t> </a:t>
            </a:r>
            <a:r>
              <a:rPr lang="en-US" altLang="ja-JP" dirty="0" smtClean="0"/>
              <a:t>6TB</a:t>
            </a:r>
            <a:r>
              <a:rPr lang="ja-JP" altLang="en-US" dirty="0" smtClean="0"/>
              <a:t> </a:t>
            </a:r>
            <a:r>
              <a:rPr lang="en-US" altLang="ja-JP" dirty="0" smtClean="0"/>
              <a:t>NLSAS</a:t>
            </a:r>
            <a:r>
              <a:rPr lang="ja-JP" altLang="en-US" dirty="0" smtClean="0"/>
              <a:t> </a:t>
            </a:r>
            <a:r>
              <a:rPr lang="en-US" altLang="ja-JP" dirty="0" smtClean="0"/>
              <a:t>HDD, or 2x(9D+2P)+2H NLSAS HDD</a:t>
            </a:r>
          </a:p>
          <a:p>
            <a:pPr lvl="1"/>
            <a:r>
              <a:rPr lang="en-US" altLang="ja-JP" dirty="0" smtClean="0"/>
              <a:t>8x</a:t>
            </a:r>
            <a:r>
              <a:rPr lang="ja-JP" altLang="en-US" dirty="0" smtClean="0"/>
              <a:t> </a:t>
            </a:r>
            <a:r>
              <a:rPr lang="en-US" altLang="ja-JP" dirty="0" smtClean="0"/>
              <a:t>1Gbps</a:t>
            </a:r>
            <a:r>
              <a:rPr lang="ja-JP" altLang="en-US" dirty="0" smtClean="0"/>
              <a:t> </a:t>
            </a:r>
            <a:r>
              <a:rPr lang="en-US" altLang="ja-JP" dirty="0" smtClean="0"/>
              <a:t>metal</a:t>
            </a:r>
            <a:r>
              <a:rPr lang="ja-JP" altLang="en-US" dirty="0" smtClean="0"/>
              <a:t> </a:t>
            </a:r>
            <a:r>
              <a:rPr lang="en-US" altLang="ja-JP" dirty="0" smtClean="0"/>
              <a:t>interface</a:t>
            </a:r>
            <a:r>
              <a:rPr lang="ja-JP" altLang="en-US" dirty="0" smtClean="0"/>
              <a:t> </a:t>
            </a:r>
            <a:r>
              <a:rPr lang="en-US" altLang="ja-JP" dirty="0" smtClean="0"/>
              <a:t>for</a:t>
            </a:r>
            <a:r>
              <a:rPr lang="ja-JP" altLang="en-US" dirty="0" smtClean="0"/>
              <a:t> </a:t>
            </a:r>
            <a:r>
              <a:rPr lang="en-US" altLang="ja-JP" dirty="0" smtClean="0"/>
              <a:t>data,</a:t>
            </a:r>
            <a:r>
              <a:rPr lang="ja-JP" altLang="en-US" dirty="0" smtClean="0"/>
              <a:t> </a:t>
            </a:r>
            <a:r>
              <a:rPr lang="en-US" altLang="ja-JP" dirty="0" smtClean="0"/>
              <a:t>2x</a:t>
            </a:r>
            <a:r>
              <a:rPr lang="ja-JP" altLang="en-US" dirty="0"/>
              <a:t> </a:t>
            </a:r>
            <a:r>
              <a:rPr lang="en-US" altLang="ja-JP" dirty="0" smtClean="0"/>
              <a:t>metal</a:t>
            </a:r>
            <a:r>
              <a:rPr lang="ja-JP" altLang="en-US" dirty="0" smtClean="0"/>
              <a:t> </a:t>
            </a:r>
            <a:r>
              <a:rPr lang="en-US" altLang="ja-JP" dirty="0" smtClean="0"/>
              <a:t>for</a:t>
            </a:r>
            <a:r>
              <a:rPr lang="ja-JP" altLang="en-US" dirty="0" smtClean="0"/>
              <a:t> </a:t>
            </a:r>
            <a:r>
              <a:rPr lang="en-US" altLang="ja-JP" dirty="0" smtClean="0"/>
              <a:t>console</a:t>
            </a:r>
            <a:r>
              <a:rPr lang="ja-JP" altLang="en-US" dirty="0" smtClean="0"/>
              <a:t> </a:t>
            </a:r>
            <a:r>
              <a:rPr lang="en-US" altLang="ja-JP" dirty="0" smtClean="0"/>
              <a:t>interface</a:t>
            </a:r>
          </a:p>
          <a:p>
            <a:pPr lvl="2"/>
            <a:r>
              <a:rPr lang="en-US" altLang="ja-JP" dirty="0"/>
              <a:t>d</a:t>
            </a:r>
            <a:r>
              <a:rPr lang="en-US" altLang="ja-JP" dirty="0" smtClean="0"/>
              <a:t>evice-multipath</a:t>
            </a:r>
            <a:r>
              <a:rPr lang="ja-JP" altLang="en-US" dirty="0" smtClean="0"/>
              <a:t> </a:t>
            </a:r>
            <a:r>
              <a:rPr lang="en-US" altLang="ja-JP" dirty="0" smtClean="0"/>
              <a:t>or</a:t>
            </a:r>
            <a:r>
              <a:rPr lang="ja-JP" altLang="en-US" dirty="0"/>
              <a:t> </a:t>
            </a:r>
            <a:r>
              <a:rPr lang="en-US" altLang="ja-JP" dirty="0" smtClean="0"/>
              <a:t>independent</a:t>
            </a:r>
            <a:r>
              <a:rPr lang="ja-JP" altLang="en-US" dirty="0" smtClean="0"/>
              <a:t> </a:t>
            </a:r>
            <a:r>
              <a:rPr lang="en-US" altLang="ja-JP" dirty="0" smtClean="0"/>
              <a:t>at</a:t>
            </a:r>
            <a:r>
              <a:rPr lang="ja-JP" altLang="en-US" dirty="0" smtClean="0"/>
              <a:t> </a:t>
            </a:r>
            <a:r>
              <a:rPr lang="en-US" altLang="ja-JP" dirty="0" smtClean="0"/>
              <a:t>initiator</a:t>
            </a:r>
          </a:p>
          <a:p>
            <a:pPr lvl="1"/>
            <a:r>
              <a:rPr lang="en-US" altLang="ja-JP" dirty="0" smtClean="0"/>
              <a:t>See</a:t>
            </a:r>
            <a:r>
              <a:rPr lang="ja-JP" altLang="en-US" dirty="0" smtClean="0"/>
              <a:t> </a:t>
            </a:r>
            <a:r>
              <a:rPr lang="en-US" altLang="ja-JP" dirty="0" smtClean="0"/>
              <a:t>next</a:t>
            </a:r>
            <a:r>
              <a:rPr lang="ja-JP" altLang="en-US" dirty="0" smtClean="0"/>
              <a:t> </a:t>
            </a:r>
            <a:r>
              <a:rPr lang="en-US" altLang="ja-JP" dirty="0" smtClean="0"/>
              <a:t>for</a:t>
            </a:r>
            <a:r>
              <a:rPr lang="ja-JP" altLang="en-US" dirty="0" smtClean="0"/>
              <a:t> </a:t>
            </a:r>
            <a:r>
              <a:rPr lang="en-US" altLang="ja-JP" dirty="0" smtClean="0"/>
              <a:t>details</a:t>
            </a:r>
          </a:p>
          <a:p>
            <a:r>
              <a:rPr lang="en-US" altLang="ja-JP" dirty="0" smtClean="0"/>
              <a:t>2</a:t>
            </a:r>
            <a:r>
              <a:rPr lang="ja-JP" altLang="en-US" dirty="0" smtClean="0"/>
              <a:t> </a:t>
            </a:r>
            <a:r>
              <a:rPr lang="en-US" altLang="ja-JP" dirty="0" smtClean="0"/>
              <a:t>core</a:t>
            </a:r>
            <a:r>
              <a:rPr lang="ja-JP" altLang="en-US" dirty="0" smtClean="0"/>
              <a:t> </a:t>
            </a:r>
            <a:r>
              <a:rPr lang="en-US" altLang="ja-JP" dirty="0" smtClean="0"/>
              <a:t>switches</a:t>
            </a:r>
            <a:r>
              <a:rPr lang="ja-JP" altLang="en-US" dirty="0" smtClean="0"/>
              <a:t> </a:t>
            </a:r>
            <a:r>
              <a:rPr lang="en-US" altLang="ja-JP" dirty="0" smtClean="0"/>
              <a:t>for</a:t>
            </a:r>
            <a:r>
              <a:rPr lang="ja-JP" altLang="en-US" dirty="0" smtClean="0"/>
              <a:t> </a:t>
            </a:r>
            <a:r>
              <a:rPr lang="en-US" altLang="ja-JP" dirty="0" smtClean="0"/>
              <a:t>PFS</a:t>
            </a:r>
            <a:r>
              <a:rPr lang="ja-JP" altLang="en-US" dirty="0" smtClean="0"/>
              <a:t> </a:t>
            </a:r>
            <a:r>
              <a:rPr lang="en-US" altLang="ja-JP" dirty="0" smtClean="0"/>
              <a:t>network</a:t>
            </a:r>
            <a:r>
              <a:rPr lang="ja-JP" altLang="en-US" dirty="0" smtClean="0"/>
              <a:t> </a:t>
            </a:r>
            <a:r>
              <a:rPr lang="en-US" altLang="ja-JP" dirty="0" smtClean="0"/>
              <a:t>at</a:t>
            </a:r>
            <a:r>
              <a:rPr lang="ja-JP" altLang="en-US" dirty="0" smtClean="0"/>
              <a:t> </a:t>
            </a:r>
            <a:r>
              <a:rPr lang="en-US" altLang="ja-JP" dirty="0" smtClean="0"/>
              <a:t>control</a:t>
            </a:r>
            <a:r>
              <a:rPr lang="ja-JP" altLang="en-US" dirty="0" smtClean="0"/>
              <a:t> </a:t>
            </a:r>
            <a:r>
              <a:rPr lang="en-US" altLang="ja-JP" dirty="0" smtClean="0"/>
              <a:t>building</a:t>
            </a:r>
            <a:endParaRPr lang="en-US" altLang="ja-JP" dirty="0"/>
          </a:p>
          <a:p>
            <a:pPr lvl="1"/>
            <a:r>
              <a:rPr lang="en-US" altLang="ja-JP" dirty="0" smtClean="0"/>
              <a:t>Connected</a:t>
            </a:r>
            <a:r>
              <a:rPr lang="ja-JP" altLang="en-US" dirty="0" smtClean="0"/>
              <a:t> </a:t>
            </a:r>
            <a:r>
              <a:rPr lang="en-US" altLang="ja-JP" dirty="0" smtClean="0"/>
              <a:t>by</a:t>
            </a:r>
            <a:r>
              <a:rPr lang="ja-JP" altLang="en-US" dirty="0" smtClean="0"/>
              <a:t> </a:t>
            </a:r>
            <a:r>
              <a:rPr lang="en-US" altLang="ja-JP" dirty="0" err="1" smtClean="0"/>
              <a:t>FlexStack</a:t>
            </a:r>
            <a:r>
              <a:rPr lang="en-US" altLang="ja-JP" dirty="0" smtClean="0"/>
              <a:t>,</a:t>
            </a:r>
            <a:r>
              <a:rPr lang="ja-JP" altLang="en-US" dirty="0" smtClean="0"/>
              <a:t> </a:t>
            </a:r>
            <a:r>
              <a:rPr lang="en-US" altLang="ja-JP" dirty="0" smtClean="0"/>
              <a:t>might</a:t>
            </a:r>
            <a:r>
              <a:rPr lang="ja-JP" altLang="en-US" dirty="0" smtClean="0"/>
              <a:t> </a:t>
            </a:r>
            <a:r>
              <a:rPr lang="en-US" altLang="ja-JP" dirty="0" smtClean="0"/>
              <a:t>no</a:t>
            </a:r>
            <a:r>
              <a:rPr lang="ja-JP" altLang="en-US" dirty="0" smtClean="0"/>
              <a:t> </a:t>
            </a:r>
            <a:r>
              <a:rPr lang="en-US" altLang="ja-JP" dirty="0" smtClean="0"/>
              <a:t>issue</a:t>
            </a:r>
            <a:r>
              <a:rPr lang="ja-JP" altLang="en-US" dirty="0" smtClean="0"/>
              <a:t> </a:t>
            </a:r>
            <a:r>
              <a:rPr lang="en-US" altLang="ja-JP" dirty="0" smtClean="0"/>
              <a:t>on</a:t>
            </a:r>
            <a:r>
              <a:rPr lang="ja-JP" altLang="en-US" dirty="0" smtClean="0"/>
              <a:t> </a:t>
            </a:r>
            <a:r>
              <a:rPr lang="en-US" altLang="ja-JP" dirty="0" smtClean="0"/>
              <a:t>data</a:t>
            </a:r>
            <a:r>
              <a:rPr lang="ja-JP" altLang="en-US" dirty="0" smtClean="0"/>
              <a:t> </a:t>
            </a:r>
            <a:r>
              <a:rPr lang="en-US" altLang="ja-JP" dirty="0" smtClean="0"/>
              <a:t>exchange</a:t>
            </a:r>
          </a:p>
          <a:p>
            <a:pPr lvl="2"/>
            <a:r>
              <a:rPr lang="en-US" altLang="ja-JP" dirty="0" err="1"/>
              <a:t>FlexStack</a:t>
            </a:r>
            <a:r>
              <a:rPr lang="ja-JP" altLang="en-US" dirty="0"/>
              <a:t> </a:t>
            </a:r>
            <a:r>
              <a:rPr lang="en-US" altLang="ja-JP" dirty="0"/>
              <a:t>has</a:t>
            </a:r>
            <a:r>
              <a:rPr lang="ja-JP" altLang="en-US" dirty="0"/>
              <a:t> </a:t>
            </a:r>
            <a:r>
              <a:rPr lang="en-US" altLang="ja-JP" dirty="0"/>
              <a:t>40Gbps</a:t>
            </a:r>
            <a:r>
              <a:rPr lang="ja-JP" altLang="en-US" dirty="0"/>
              <a:t> </a:t>
            </a:r>
            <a:r>
              <a:rPr lang="en-US" altLang="ja-JP" dirty="0"/>
              <a:t>in</a:t>
            </a:r>
            <a:r>
              <a:rPr lang="ja-JP" altLang="en-US" dirty="0"/>
              <a:t> </a:t>
            </a:r>
            <a:r>
              <a:rPr lang="en-US" altLang="ja-JP" dirty="0"/>
              <a:t>total</a:t>
            </a:r>
            <a:r>
              <a:rPr lang="ja-JP" altLang="en-US" dirty="0"/>
              <a:t> </a:t>
            </a:r>
            <a:r>
              <a:rPr lang="en-US" altLang="ja-JP" dirty="0"/>
              <a:t>with</a:t>
            </a:r>
            <a:r>
              <a:rPr lang="ja-JP" altLang="en-US" dirty="0"/>
              <a:t> </a:t>
            </a:r>
            <a:r>
              <a:rPr lang="en-US" altLang="ja-JP" dirty="0"/>
              <a:t>dual</a:t>
            </a:r>
            <a:r>
              <a:rPr lang="ja-JP" altLang="en-US" dirty="0"/>
              <a:t> </a:t>
            </a:r>
            <a:r>
              <a:rPr lang="en-US" altLang="ja-JP" dirty="0" smtClean="0"/>
              <a:t>link</a:t>
            </a:r>
          </a:p>
          <a:p>
            <a:pPr lvl="1"/>
            <a:r>
              <a:rPr lang="en-US" altLang="ja-JP" dirty="0" smtClean="0"/>
              <a:t>Connect</a:t>
            </a:r>
            <a:r>
              <a:rPr lang="ja-JP" altLang="en-US" dirty="0" smtClean="0"/>
              <a:t> </a:t>
            </a:r>
            <a:r>
              <a:rPr lang="en-US" altLang="ja-JP" dirty="0" smtClean="0"/>
              <a:t>all</a:t>
            </a:r>
            <a:r>
              <a:rPr lang="ja-JP" altLang="en-US" dirty="0" smtClean="0"/>
              <a:t> </a:t>
            </a:r>
            <a:r>
              <a:rPr lang="en-US" altLang="ja-JP" dirty="0" smtClean="0"/>
              <a:t>10</a:t>
            </a:r>
            <a:r>
              <a:rPr lang="ja-JP" altLang="en-US" dirty="0" smtClean="0"/>
              <a:t> </a:t>
            </a:r>
            <a:r>
              <a:rPr lang="en-US" altLang="ja-JP" dirty="0" smtClean="0"/>
              <a:t>metal</a:t>
            </a:r>
            <a:r>
              <a:rPr lang="ja-JP" altLang="en-US" dirty="0" smtClean="0"/>
              <a:t> </a:t>
            </a:r>
            <a:r>
              <a:rPr lang="en-US" altLang="ja-JP" dirty="0" smtClean="0"/>
              <a:t>to</a:t>
            </a:r>
            <a:r>
              <a:rPr lang="ja-JP" altLang="en-US" dirty="0" smtClean="0"/>
              <a:t> </a:t>
            </a:r>
            <a:r>
              <a:rPr lang="en-US" altLang="ja-JP" dirty="0" smtClean="0"/>
              <a:t>one</a:t>
            </a:r>
            <a:r>
              <a:rPr lang="ja-JP" altLang="en-US" dirty="0" smtClean="0"/>
              <a:t> </a:t>
            </a:r>
            <a:r>
              <a:rPr lang="en-US" altLang="ja-JP" dirty="0" smtClean="0"/>
              <a:t>switch</a:t>
            </a:r>
            <a:r>
              <a:rPr lang="ja-JP" altLang="en-US" dirty="0" smtClean="0"/>
              <a:t> </a:t>
            </a:r>
            <a:r>
              <a:rPr lang="en-US" altLang="ja-JP" dirty="0" smtClean="0"/>
              <a:t>could</a:t>
            </a:r>
            <a:r>
              <a:rPr lang="ja-JP" altLang="en-US" dirty="0" smtClean="0"/>
              <a:t> </a:t>
            </a:r>
            <a:r>
              <a:rPr lang="en-US" altLang="ja-JP" dirty="0" smtClean="0"/>
              <a:t>be</a:t>
            </a:r>
            <a:r>
              <a:rPr lang="ja-JP" altLang="en-US" dirty="0" smtClean="0"/>
              <a:t> </a:t>
            </a:r>
            <a:r>
              <a:rPr lang="en-US" altLang="ja-JP" dirty="0" smtClean="0"/>
              <a:t>better</a:t>
            </a:r>
            <a:r>
              <a:rPr lang="ja-JP" altLang="en-US" dirty="0" smtClean="0"/>
              <a:t> </a:t>
            </a:r>
            <a:r>
              <a:rPr lang="en-US" altLang="ja-JP" dirty="0" smtClean="0"/>
              <a:t>for</a:t>
            </a:r>
            <a:r>
              <a:rPr lang="ja-JP" altLang="en-US" dirty="0" smtClean="0"/>
              <a:t> </a:t>
            </a:r>
            <a:r>
              <a:rPr lang="en-US" altLang="ja-JP" dirty="0" smtClean="0"/>
              <a:t>management?</a:t>
            </a:r>
          </a:p>
          <a:p>
            <a:pPr lvl="2"/>
            <a:r>
              <a:rPr lang="en-US" altLang="ja-JP" dirty="0" smtClean="0"/>
              <a:t>Need</a:t>
            </a:r>
            <a:r>
              <a:rPr lang="ja-JP" altLang="en-US" dirty="0" smtClean="0"/>
              <a:t> </a:t>
            </a:r>
            <a:r>
              <a:rPr lang="en-US" altLang="ja-JP" dirty="0" smtClean="0"/>
              <a:t>to</a:t>
            </a:r>
            <a:r>
              <a:rPr lang="ja-JP" altLang="en-US" dirty="0" smtClean="0"/>
              <a:t> </a:t>
            </a:r>
            <a:r>
              <a:rPr lang="en-US" altLang="ja-JP" dirty="0" smtClean="0"/>
              <a:t>develop</a:t>
            </a:r>
            <a:r>
              <a:rPr lang="ja-JP" altLang="en-US" dirty="0" smtClean="0"/>
              <a:t> </a:t>
            </a:r>
            <a:r>
              <a:rPr lang="en-US" altLang="ja-JP" dirty="0" smtClean="0"/>
              <a:t>plan</a:t>
            </a:r>
            <a:r>
              <a:rPr lang="ja-JP" altLang="en-US" dirty="0" smtClean="0"/>
              <a:t> </a:t>
            </a:r>
            <a:r>
              <a:rPr lang="en-US" altLang="ja-JP" dirty="0" smtClean="0"/>
              <a:t>further</a:t>
            </a:r>
            <a:r>
              <a:rPr lang="ja-JP" altLang="en-US" dirty="0" smtClean="0"/>
              <a:t> </a:t>
            </a:r>
            <a:r>
              <a:rPr lang="en-US" altLang="ja-JP" dirty="0" smtClean="0"/>
              <a:t>on</a:t>
            </a:r>
            <a:r>
              <a:rPr lang="ja-JP" altLang="en-US" dirty="0" smtClean="0"/>
              <a:t> </a:t>
            </a:r>
            <a:r>
              <a:rPr lang="en-US" altLang="ja-JP" dirty="0" smtClean="0"/>
              <a:t>connections</a:t>
            </a:r>
          </a:p>
          <a:p>
            <a:pPr lvl="1"/>
            <a:r>
              <a:rPr lang="en-US" altLang="ja-JP" dirty="0"/>
              <a:t>C</a:t>
            </a:r>
            <a:r>
              <a:rPr lang="en-US" altLang="ja-JP" dirty="0" smtClean="0"/>
              <a:t>onnecting</a:t>
            </a:r>
            <a:r>
              <a:rPr lang="ja-JP" altLang="en-US" dirty="0" smtClean="0"/>
              <a:t> </a:t>
            </a:r>
            <a:r>
              <a:rPr lang="en-US" altLang="ja-JP" dirty="0" smtClean="0"/>
              <a:t>high-bandwidth</a:t>
            </a:r>
            <a:r>
              <a:rPr lang="ja-JP" altLang="en-US" dirty="0" smtClean="0"/>
              <a:t> </a:t>
            </a:r>
            <a:r>
              <a:rPr lang="en-US" altLang="ja-JP" dirty="0" smtClean="0"/>
              <a:t>lines</a:t>
            </a:r>
            <a:r>
              <a:rPr lang="ja-JP" altLang="en-US" dirty="0" smtClean="0"/>
              <a:t> </a:t>
            </a:r>
            <a:r>
              <a:rPr lang="en-US" altLang="ja-JP" dirty="0" smtClean="0"/>
              <a:t>to</a:t>
            </a:r>
            <a:r>
              <a:rPr lang="ja-JP" altLang="en-US" dirty="0" smtClean="0"/>
              <a:t> </a:t>
            </a:r>
            <a:r>
              <a:rPr lang="en-US" altLang="ja-JP" dirty="0" smtClean="0"/>
              <a:t>storage</a:t>
            </a:r>
            <a:r>
              <a:rPr lang="ja-JP" altLang="en-US" dirty="0" smtClean="0"/>
              <a:t> </a:t>
            </a:r>
            <a:r>
              <a:rPr lang="en-US" altLang="ja-JP" dirty="0" smtClean="0"/>
              <a:t>side</a:t>
            </a:r>
            <a:r>
              <a:rPr lang="ja-JP" altLang="en-US" dirty="0" smtClean="0"/>
              <a:t> </a:t>
            </a:r>
            <a:r>
              <a:rPr lang="en-US" altLang="ja-JP" dirty="0" smtClean="0"/>
              <a:t>could</a:t>
            </a:r>
            <a:r>
              <a:rPr lang="ja-JP" altLang="en-US" dirty="0" smtClean="0"/>
              <a:t> </a:t>
            </a:r>
            <a:r>
              <a:rPr lang="en-US" altLang="ja-JP" dirty="0" smtClean="0"/>
              <a:t>be</a:t>
            </a:r>
            <a:r>
              <a:rPr lang="ja-JP" altLang="en-US" dirty="0" smtClean="0"/>
              <a:t> </a:t>
            </a:r>
            <a:r>
              <a:rPr lang="en-US" altLang="ja-JP" dirty="0" smtClean="0"/>
              <a:t>possible</a:t>
            </a:r>
          </a:p>
          <a:p>
            <a:pPr lvl="2"/>
            <a:r>
              <a:rPr lang="en-US" altLang="ja-JP" dirty="0" smtClean="0"/>
              <a:t>Each</a:t>
            </a:r>
            <a:r>
              <a:rPr lang="ja-JP" altLang="en-US" dirty="0" smtClean="0"/>
              <a:t> </a:t>
            </a:r>
            <a:r>
              <a:rPr lang="en-US" altLang="ja-JP" dirty="0" smtClean="0"/>
              <a:t>switch</a:t>
            </a:r>
            <a:r>
              <a:rPr lang="ja-JP" altLang="en-US" dirty="0" smtClean="0"/>
              <a:t> </a:t>
            </a:r>
            <a:r>
              <a:rPr lang="en-US" altLang="ja-JP" dirty="0" smtClean="0"/>
              <a:t>has</a:t>
            </a:r>
            <a:r>
              <a:rPr lang="ja-JP" altLang="en-US" dirty="0" smtClean="0"/>
              <a:t> </a:t>
            </a:r>
            <a:r>
              <a:rPr lang="en-US" altLang="ja-JP" dirty="0" smtClean="0"/>
              <a:t>24</a:t>
            </a:r>
            <a:r>
              <a:rPr lang="ja-JP" altLang="en-US" dirty="0" smtClean="0"/>
              <a:t> </a:t>
            </a:r>
            <a:r>
              <a:rPr lang="en-US" altLang="ja-JP" dirty="0" smtClean="0"/>
              <a:t>metals</a:t>
            </a:r>
            <a:r>
              <a:rPr lang="ja-JP" altLang="en-US" dirty="0" smtClean="0"/>
              <a:t> </a:t>
            </a:r>
            <a:r>
              <a:rPr lang="en-US" altLang="ja-JP" dirty="0" smtClean="0"/>
              <a:t>and</a:t>
            </a:r>
            <a:r>
              <a:rPr lang="ja-JP" altLang="en-US" dirty="0" smtClean="0"/>
              <a:t> </a:t>
            </a:r>
            <a:r>
              <a:rPr lang="en-US" altLang="ja-JP" dirty="0" smtClean="0"/>
              <a:t>4</a:t>
            </a:r>
            <a:r>
              <a:rPr lang="ja-JP" altLang="en-US" dirty="0" smtClean="0"/>
              <a:t> </a:t>
            </a:r>
            <a:r>
              <a:rPr lang="en-US" altLang="ja-JP" dirty="0" smtClean="0"/>
              <a:t>SFPs</a:t>
            </a:r>
          </a:p>
          <a:p>
            <a:pPr lvl="2"/>
            <a:r>
              <a:rPr lang="en-US" altLang="ja-JP" dirty="0" smtClean="0"/>
              <a:t>All</a:t>
            </a:r>
            <a:r>
              <a:rPr lang="ja-JP" altLang="en-US" dirty="0" smtClean="0"/>
              <a:t> </a:t>
            </a:r>
            <a:r>
              <a:rPr lang="en-US" altLang="ja-JP" dirty="0" smtClean="0"/>
              <a:t>IR</a:t>
            </a:r>
            <a:r>
              <a:rPr lang="ja-JP" altLang="en-US" dirty="0" smtClean="0"/>
              <a:t> </a:t>
            </a:r>
            <a:r>
              <a:rPr lang="en-US" altLang="ja-JP" dirty="0" smtClean="0"/>
              <a:t>detector</a:t>
            </a:r>
            <a:r>
              <a:rPr lang="ja-JP" altLang="en-US" dirty="0" smtClean="0"/>
              <a:t> </a:t>
            </a:r>
            <a:r>
              <a:rPr lang="en-US" altLang="ja-JP" dirty="0" smtClean="0"/>
              <a:t>control</a:t>
            </a:r>
            <a:r>
              <a:rPr lang="ja-JP" altLang="en-US" dirty="0" smtClean="0"/>
              <a:t> </a:t>
            </a:r>
            <a:r>
              <a:rPr lang="en-US" altLang="ja-JP" dirty="0" smtClean="0"/>
              <a:t>could</a:t>
            </a:r>
            <a:r>
              <a:rPr lang="ja-JP" altLang="en-US" dirty="0" smtClean="0"/>
              <a:t> </a:t>
            </a:r>
            <a:r>
              <a:rPr lang="en-US" altLang="ja-JP" dirty="0" smtClean="0"/>
              <a:t>be</a:t>
            </a:r>
            <a:r>
              <a:rPr lang="ja-JP" altLang="en-US" dirty="0" smtClean="0"/>
              <a:t> </a:t>
            </a:r>
            <a:r>
              <a:rPr lang="en-US" altLang="ja-JP" dirty="0" smtClean="0"/>
              <a:t>connected</a:t>
            </a:r>
            <a:r>
              <a:rPr lang="ja-JP" altLang="en-US" dirty="0" smtClean="0"/>
              <a:t> </a:t>
            </a:r>
            <a:r>
              <a:rPr lang="en-US" altLang="ja-JP" dirty="0" smtClean="0"/>
              <a:t>with</a:t>
            </a:r>
            <a:r>
              <a:rPr lang="ja-JP" altLang="en-US" dirty="0" smtClean="0"/>
              <a:t> </a:t>
            </a:r>
            <a:r>
              <a:rPr lang="en-US" altLang="ja-JP" dirty="0" smtClean="0"/>
              <a:t>4</a:t>
            </a:r>
            <a:r>
              <a:rPr lang="ja-JP" altLang="en-US" dirty="0" smtClean="0"/>
              <a:t> </a:t>
            </a:r>
            <a:r>
              <a:rPr lang="en-US" altLang="ja-JP" dirty="0" smtClean="0"/>
              <a:t>metals</a:t>
            </a:r>
            <a:r>
              <a:rPr lang="ja-JP" altLang="en-US" dirty="0" smtClean="0"/>
              <a:t> </a:t>
            </a:r>
            <a:r>
              <a:rPr lang="en-US" altLang="ja-JP" dirty="0" smtClean="0"/>
              <a:t>and</a:t>
            </a:r>
            <a:r>
              <a:rPr lang="ja-JP" altLang="en-US" dirty="0" smtClean="0"/>
              <a:t> </a:t>
            </a:r>
            <a:r>
              <a:rPr lang="en-US" altLang="ja-JP" dirty="0" smtClean="0"/>
              <a:t>4</a:t>
            </a:r>
            <a:r>
              <a:rPr lang="ja-JP" altLang="en-US" dirty="0" smtClean="0"/>
              <a:t> </a:t>
            </a:r>
            <a:r>
              <a:rPr lang="en-US" altLang="ja-JP" dirty="0" smtClean="0"/>
              <a:t>SFPs</a:t>
            </a:r>
          </a:p>
          <a:p>
            <a:pPr lvl="2"/>
            <a:r>
              <a:rPr lang="en-US" altLang="ja-JP" dirty="0" smtClean="0"/>
              <a:t>Link</a:t>
            </a:r>
            <a:r>
              <a:rPr lang="ja-JP" altLang="en-US" dirty="0" smtClean="0"/>
              <a:t> </a:t>
            </a:r>
            <a:r>
              <a:rPr lang="en-US" altLang="ja-JP" dirty="0" smtClean="0"/>
              <a:t>to</a:t>
            </a:r>
            <a:r>
              <a:rPr lang="ja-JP" altLang="en-US" dirty="0" smtClean="0"/>
              <a:t> </a:t>
            </a:r>
            <a:r>
              <a:rPr lang="en-US" altLang="ja-JP" dirty="0" smtClean="0"/>
              <a:t>Subaru</a:t>
            </a:r>
            <a:r>
              <a:rPr lang="ja-JP" altLang="en-US" dirty="0" smtClean="0"/>
              <a:t> </a:t>
            </a:r>
            <a:r>
              <a:rPr lang="en-US" altLang="ja-JP" dirty="0" smtClean="0"/>
              <a:t>core</a:t>
            </a:r>
            <a:r>
              <a:rPr lang="ja-JP" altLang="en-US" dirty="0" smtClean="0"/>
              <a:t> </a:t>
            </a:r>
            <a:r>
              <a:rPr lang="en-US" altLang="ja-JP" dirty="0" smtClean="0"/>
              <a:t>switch</a:t>
            </a:r>
            <a:r>
              <a:rPr lang="ja-JP" altLang="en-US" dirty="0" smtClean="0"/>
              <a:t> </a:t>
            </a:r>
            <a:r>
              <a:rPr lang="en-US" altLang="ja-JP" dirty="0" smtClean="0"/>
              <a:t>could</a:t>
            </a:r>
            <a:r>
              <a:rPr lang="ja-JP" altLang="en-US" dirty="0" smtClean="0"/>
              <a:t> </a:t>
            </a:r>
            <a:r>
              <a:rPr lang="en-US" altLang="ja-JP" dirty="0" smtClean="0"/>
              <a:t>be</a:t>
            </a:r>
            <a:r>
              <a:rPr lang="ja-JP" altLang="en-US" dirty="0" smtClean="0"/>
              <a:t> </a:t>
            </a:r>
            <a:r>
              <a:rPr lang="en-US" altLang="ja-JP" dirty="0" smtClean="0"/>
              <a:t>1</a:t>
            </a:r>
            <a:r>
              <a:rPr lang="ja-JP" altLang="en-US" dirty="0" smtClean="0"/>
              <a:t> </a:t>
            </a:r>
            <a:r>
              <a:rPr lang="en-US" altLang="ja-JP" dirty="0" smtClean="0"/>
              <a:t>(or</a:t>
            </a:r>
            <a:r>
              <a:rPr lang="ja-JP" altLang="en-US" dirty="0" smtClean="0"/>
              <a:t> </a:t>
            </a:r>
            <a:r>
              <a:rPr lang="en-US" altLang="ja-JP" dirty="0" smtClean="0"/>
              <a:t>2?)</a:t>
            </a:r>
            <a:r>
              <a:rPr lang="ja-JP" altLang="en-US" dirty="0" smtClean="0"/>
              <a:t> </a:t>
            </a:r>
            <a:r>
              <a:rPr lang="en-US" altLang="ja-JP" dirty="0" smtClean="0"/>
              <a:t>metals</a:t>
            </a:r>
          </a:p>
          <a:p>
            <a:pPr lvl="2"/>
            <a:r>
              <a:rPr lang="en-US" altLang="ja-JP" dirty="0" smtClean="0"/>
              <a:t>With</a:t>
            </a:r>
            <a:r>
              <a:rPr lang="ja-JP" altLang="en-US" dirty="0" smtClean="0"/>
              <a:t> </a:t>
            </a:r>
            <a:r>
              <a:rPr lang="en-US" altLang="ja-JP" dirty="0" smtClean="0"/>
              <a:t>them</a:t>
            </a:r>
            <a:r>
              <a:rPr lang="ja-JP" altLang="en-US" dirty="0" smtClean="0"/>
              <a:t> </a:t>
            </a:r>
            <a:r>
              <a:rPr lang="en-US" altLang="ja-JP" dirty="0" smtClean="0"/>
              <a:t>all,</a:t>
            </a:r>
            <a:r>
              <a:rPr lang="ja-JP" altLang="en-US" dirty="0" smtClean="0"/>
              <a:t> </a:t>
            </a:r>
            <a:r>
              <a:rPr lang="en-US" altLang="ja-JP" dirty="0" smtClean="0"/>
              <a:t>16</a:t>
            </a:r>
            <a:r>
              <a:rPr lang="ja-JP" altLang="en-US" dirty="0" smtClean="0"/>
              <a:t> </a:t>
            </a:r>
            <a:r>
              <a:rPr lang="en-US" altLang="ja-JP" dirty="0" smtClean="0"/>
              <a:t>metals</a:t>
            </a:r>
            <a:r>
              <a:rPr lang="ja-JP" altLang="en-US" dirty="0" smtClean="0"/>
              <a:t> </a:t>
            </a:r>
            <a:r>
              <a:rPr lang="en-US" altLang="ja-JP" dirty="0" smtClean="0"/>
              <a:t>and</a:t>
            </a:r>
            <a:r>
              <a:rPr lang="ja-JP" altLang="en-US" dirty="0" smtClean="0"/>
              <a:t> </a:t>
            </a:r>
            <a:r>
              <a:rPr lang="en-US" altLang="ja-JP" dirty="0" smtClean="0"/>
              <a:t>4</a:t>
            </a:r>
            <a:r>
              <a:rPr lang="ja-JP" altLang="en-US" dirty="0" smtClean="0"/>
              <a:t> </a:t>
            </a:r>
            <a:r>
              <a:rPr lang="en-US" altLang="ja-JP" dirty="0" smtClean="0"/>
              <a:t>SFPs</a:t>
            </a:r>
            <a:r>
              <a:rPr lang="ja-JP" altLang="en-US" dirty="0" smtClean="0"/>
              <a:t> </a:t>
            </a:r>
            <a:r>
              <a:rPr lang="en-US" altLang="ja-JP" dirty="0" smtClean="0"/>
              <a:t>in</a:t>
            </a:r>
            <a:r>
              <a:rPr lang="ja-JP" altLang="en-US" dirty="0" smtClean="0"/>
              <a:t> </a:t>
            </a:r>
            <a:r>
              <a:rPr lang="en-US" altLang="ja-JP" dirty="0" smtClean="0"/>
              <a:t>total</a:t>
            </a:r>
          </a:p>
        </p:txBody>
      </p:sp>
    </p:spTree>
    <p:extLst>
      <p:ext uri="{BB962C8B-B14F-4D97-AF65-F5344CB8AC3E}">
        <p14:creationId xmlns:p14="http://schemas.microsoft.com/office/powerpoint/2010/main" val="5584632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7" descr="01_REv_front_lft_an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496" y="1733106"/>
            <a:ext cx="2880000" cy="1047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pic>
      <p:sp>
        <p:nvSpPr>
          <p:cNvPr id="2" name="タイトル 1"/>
          <p:cNvSpPr>
            <a:spLocks noGrp="1"/>
          </p:cNvSpPr>
          <p:nvPr>
            <p:ph type="title"/>
          </p:nvPr>
        </p:nvSpPr>
        <p:spPr/>
        <p:txBody>
          <a:bodyPr>
            <a:normAutofit/>
          </a:bodyPr>
          <a:lstStyle/>
          <a:p>
            <a:r>
              <a:rPr kumimoji="1" lang="en-US" altLang="ja-JP" sz="3600" dirty="0" smtClean="0"/>
              <a:t>Hardware</a:t>
            </a:r>
            <a:r>
              <a:rPr kumimoji="1" lang="ja-JP" altLang="en-US" sz="3600" dirty="0" smtClean="0"/>
              <a:t> </a:t>
            </a:r>
            <a:r>
              <a:rPr kumimoji="1" lang="en-US" altLang="ja-JP" sz="3600" dirty="0" smtClean="0"/>
              <a:t>implementation</a:t>
            </a:r>
            <a:r>
              <a:rPr kumimoji="1" lang="ja-JP" altLang="en-US" sz="3600" dirty="0" smtClean="0"/>
              <a:t> </a:t>
            </a:r>
            <a:r>
              <a:rPr kumimoji="1" lang="en-US" altLang="ja-JP" sz="3600" dirty="0" smtClean="0"/>
              <a:t>plan</a:t>
            </a:r>
            <a:r>
              <a:rPr kumimoji="1" lang="ja-JP" altLang="en-US" sz="3600" dirty="0" smtClean="0"/>
              <a:t> </a:t>
            </a:r>
            <a:r>
              <a:rPr kumimoji="1" lang="en-US" altLang="ja-JP" sz="3600" dirty="0" smtClean="0"/>
              <a:t>–</a:t>
            </a:r>
            <a:r>
              <a:rPr kumimoji="1" lang="ja-JP" altLang="en-US" sz="3600" dirty="0" smtClean="0"/>
              <a:t> </a:t>
            </a:r>
            <a:r>
              <a:rPr kumimoji="1" lang="en-US" altLang="ja-JP" sz="3600" dirty="0" smtClean="0"/>
              <a:t>CDS4004</a:t>
            </a:r>
            <a:endParaRPr kumimoji="1" lang="ja-JP" altLang="en-US" sz="3600" dirty="0"/>
          </a:p>
        </p:txBody>
      </p:sp>
      <p:sp>
        <p:nvSpPr>
          <p:cNvPr id="4" name="コンテンツ プレースホルダー 3"/>
          <p:cNvSpPr>
            <a:spLocks noGrp="1"/>
          </p:cNvSpPr>
          <p:nvPr>
            <p:ph idx="1"/>
          </p:nvPr>
        </p:nvSpPr>
        <p:spPr>
          <a:xfrm>
            <a:off x="457200" y="1484784"/>
            <a:ext cx="8579296" cy="4493096"/>
          </a:xfrm>
        </p:spPr>
        <p:txBody>
          <a:bodyPr>
            <a:normAutofit fontScale="77500" lnSpcReduction="20000"/>
          </a:bodyPr>
          <a:lstStyle/>
          <a:p>
            <a:r>
              <a:rPr kumimoji="1" lang="en-US" altLang="ja-JP" dirty="0" smtClean="0"/>
              <a:t>Performance</a:t>
            </a:r>
          </a:p>
          <a:p>
            <a:pPr lvl="1"/>
            <a:r>
              <a:rPr lang="en-US" altLang="ja-JP" dirty="0" smtClean="0"/>
              <a:t>100K</a:t>
            </a:r>
            <a:r>
              <a:rPr lang="ja-JP" altLang="en-US" dirty="0" smtClean="0"/>
              <a:t> </a:t>
            </a:r>
            <a:r>
              <a:rPr lang="en-US" altLang="ja-JP" dirty="0" smtClean="0"/>
              <a:t>Read</a:t>
            </a:r>
            <a:r>
              <a:rPr lang="ja-JP" altLang="en-US" dirty="0" smtClean="0"/>
              <a:t> </a:t>
            </a:r>
            <a:r>
              <a:rPr lang="en-US" altLang="ja-JP" dirty="0" smtClean="0"/>
              <a:t>IOPS,</a:t>
            </a:r>
            <a:r>
              <a:rPr lang="ja-JP" altLang="en-US" dirty="0" smtClean="0"/>
              <a:t> </a:t>
            </a:r>
            <a:r>
              <a:rPr lang="en-US" altLang="ja-JP" dirty="0" smtClean="0"/>
              <a:t>650K</a:t>
            </a:r>
            <a:r>
              <a:rPr lang="ja-JP" altLang="en-US" dirty="0" smtClean="0"/>
              <a:t> </a:t>
            </a:r>
            <a:r>
              <a:rPr lang="en-US" altLang="ja-JP" dirty="0" smtClean="0"/>
              <a:t>IOPS</a:t>
            </a:r>
            <a:r>
              <a:rPr lang="ja-JP" altLang="en-US" dirty="0" smtClean="0"/>
              <a:t> </a:t>
            </a:r>
            <a:r>
              <a:rPr lang="en-US" altLang="ja-JP" dirty="0" smtClean="0"/>
              <a:t>from</a:t>
            </a:r>
            <a:r>
              <a:rPr lang="ja-JP" altLang="en-US" dirty="0" smtClean="0"/>
              <a:t> </a:t>
            </a:r>
            <a:r>
              <a:rPr lang="en-US" altLang="ja-JP" dirty="0" smtClean="0"/>
              <a:t>cache</a:t>
            </a:r>
          </a:p>
          <a:p>
            <a:pPr lvl="1"/>
            <a:r>
              <a:rPr kumimoji="1" lang="en-US" altLang="ja-JP" dirty="0" smtClean="0"/>
              <a:t>6.4Gbps</a:t>
            </a:r>
            <a:r>
              <a:rPr kumimoji="1" lang="ja-JP" altLang="en-US" dirty="0" smtClean="0"/>
              <a:t> </a:t>
            </a:r>
            <a:r>
              <a:rPr kumimoji="1" lang="en-US" altLang="ja-JP" dirty="0" smtClean="0"/>
              <a:t>read,</a:t>
            </a:r>
            <a:r>
              <a:rPr kumimoji="1" lang="ja-JP" altLang="en-US" dirty="0" smtClean="0"/>
              <a:t> </a:t>
            </a:r>
            <a:r>
              <a:rPr kumimoji="1" lang="en-US" altLang="ja-JP" dirty="0" smtClean="0"/>
              <a:t>5.3Gbps</a:t>
            </a:r>
            <a:r>
              <a:rPr kumimoji="1" lang="ja-JP" altLang="en-US" dirty="0" smtClean="0"/>
              <a:t> </a:t>
            </a:r>
            <a:r>
              <a:rPr kumimoji="1" lang="en-US" altLang="ja-JP" dirty="0" smtClean="0"/>
              <a:t>write</a:t>
            </a:r>
          </a:p>
          <a:p>
            <a:r>
              <a:rPr lang="en-US" altLang="ja-JP" dirty="0" smtClean="0"/>
              <a:t>Host</a:t>
            </a:r>
            <a:r>
              <a:rPr lang="ja-JP" altLang="en-US" dirty="0" smtClean="0"/>
              <a:t> </a:t>
            </a:r>
            <a:r>
              <a:rPr lang="en-US" altLang="ja-JP" dirty="0" smtClean="0"/>
              <a:t>interface</a:t>
            </a:r>
          </a:p>
          <a:p>
            <a:pPr lvl="1"/>
            <a:r>
              <a:rPr lang="en-US" altLang="ja-JP" dirty="0" smtClean="0"/>
              <a:t>2U12</a:t>
            </a:r>
            <a:r>
              <a:rPr lang="ja-JP" altLang="en-US" dirty="0" smtClean="0"/>
              <a:t> </a:t>
            </a:r>
            <a:r>
              <a:rPr lang="en-US" altLang="ja-JP" dirty="0" smtClean="0"/>
              <a:t>3.5in</a:t>
            </a:r>
            <a:r>
              <a:rPr lang="ja-JP" altLang="en-US" dirty="0" smtClean="0"/>
              <a:t> </a:t>
            </a:r>
            <a:r>
              <a:rPr lang="en-US" altLang="ja-JP" dirty="0" smtClean="0"/>
              <a:t>as</a:t>
            </a:r>
            <a:r>
              <a:rPr lang="ja-JP" altLang="en-US" dirty="0" smtClean="0"/>
              <a:t> </a:t>
            </a:r>
            <a:r>
              <a:rPr lang="en-US" altLang="ja-JP" dirty="0" smtClean="0"/>
              <a:t>one</a:t>
            </a:r>
            <a:r>
              <a:rPr lang="ja-JP" altLang="en-US" dirty="0" smtClean="0"/>
              <a:t> </a:t>
            </a:r>
            <a:r>
              <a:rPr lang="en-US" altLang="ja-JP" dirty="0" smtClean="0"/>
              <a:t>host</a:t>
            </a:r>
            <a:r>
              <a:rPr lang="ja-JP" altLang="en-US" dirty="0" smtClean="0"/>
              <a:t> </a:t>
            </a:r>
            <a:r>
              <a:rPr lang="en-US" altLang="ja-JP" dirty="0" smtClean="0"/>
              <a:t>or</a:t>
            </a:r>
            <a:r>
              <a:rPr lang="ja-JP" altLang="en-US" dirty="0" smtClean="0"/>
              <a:t> </a:t>
            </a:r>
            <a:r>
              <a:rPr lang="en-US" altLang="ja-JP" dirty="0" smtClean="0"/>
              <a:t>JBOD,</a:t>
            </a:r>
            <a:r>
              <a:rPr lang="ja-JP" altLang="en-US" dirty="0" smtClean="0"/>
              <a:t> </a:t>
            </a:r>
            <a:r>
              <a:rPr lang="en-US" altLang="ja-JP" dirty="0" smtClean="0"/>
              <a:t>up</a:t>
            </a:r>
            <a:r>
              <a:rPr lang="ja-JP" altLang="en-US" dirty="0" smtClean="0"/>
              <a:t> </a:t>
            </a:r>
            <a:r>
              <a:rPr lang="en-US" altLang="ja-JP" dirty="0" smtClean="0"/>
              <a:t>to</a:t>
            </a:r>
            <a:r>
              <a:rPr lang="ja-JP" altLang="en-US" dirty="0" smtClean="0"/>
              <a:t> </a:t>
            </a:r>
            <a:r>
              <a:rPr lang="en-US" altLang="ja-JP" dirty="0" smtClean="0"/>
              <a:t>3</a:t>
            </a:r>
            <a:r>
              <a:rPr lang="ja-JP" altLang="en-US" dirty="0" smtClean="0"/>
              <a:t> </a:t>
            </a:r>
            <a:r>
              <a:rPr lang="en-US" altLang="ja-JP" dirty="0" smtClean="0"/>
              <a:t>JBODs</a:t>
            </a:r>
            <a:r>
              <a:rPr lang="ja-JP" altLang="en-US" dirty="0" smtClean="0"/>
              <a:t> </a:t>
            </a:r>
            <a:r>
              <a:rPr lang="en-US" altLang="ja-JP" dirty="0" smtClean="0"/>
              <a:t>(+</a:t>
            </a:r>
            <a:r>
              <a:rPr lang="ja-JP" altLang="en-US" dirty="0" smtClean="0"/>
              <a:t> </a:t>
            </a:r>
            <a:r>
              <a:rPr lang="en-US" altLang="ja-JP" dirty="0" smtClean="0"/>
              <a:t>1</a:t>
            </a:r>
            <a:r>
              <a:rPr lang="ja-JP" altLang="en-US" dirty="0" smtClean="0"/>
              <a:t> </a:t>
            </a:r>
            <a:r>
              <a:rPr lang="en-US" altLang="ja-JP" dirty="0" smtClean="0"/>
              <a:t>host)</a:t>
            </a:r>
          </a:p>
          <a:p>
            <a:pPr lvl="2"/>
            <a:r>
              <a:rPr lang="en-US" altLang="ja-JP" dirty="0" smtClean="0"/>
              <a:t>Using</a:t>
            </a:r>
            <a:r>
              <a:rPr lang="ja-JP" altLang="en-US" dirty="0" smtClean="0"/>
              <a:t> </a:t>
            </a:r>
            <a:r>
              <a:rPr lang="en-US" altLang="ja-JP" dirty="0" smtClean="0"/>
              <a:t>1host</a:t>
            </a:r>
            <a:r>
              <a:rPr lang="ja-JP" altLang="en-US" dirty="0" smtClean="0"/>
              <a:t> </a:t>
            </a:r>
            <a:r>
              <a:rPr lang="en-US" altLang="ja-JP" dirty="0" smtClean="0"/>
              <a:t>+</a:t>
            </a:r>
            <a:r>
              <a:rPr lang="ja-JP" altLang="en-US" dirty="0"/>
              <a:t> </a:t>
            </a:r>
            <a:r>
              <a:rPr lang="en-US" altLang="ja-JP" dirty="0" smtClean="0"/>
              <a:t>1JBOD</a:t>
            </a:r>
            <a:r>
              <a:rPr lang="ja-JP" altLang="en-US" dirty="0" smtClean="0"/>
              <a:t> </a:t>
            </a:r>
            <a:r>
              <a:rPr lang="en-US" altLang="ja-JP" dirty="0" smtClean="0"/>
              <a:t>with</a:t>
            </a:r>
            <a:r>
              <a:rPr lang="ja-JP" altLang="en-US" dirty="0" smtClean="0"/>
              <a:t> </a:t>
            </a:r>
            <a:r>
              <a:rPr lang="en-US" altLang="ja-JP" dirty="0" smtClean="0"/>
              <a:t>fully</a:t>
            </a:r>
            <a:r>
              <a:rPr lang="ja-JP" altLang="en-US" dirty="0" smtClean="0"/>
              <a:t> </a:t>
            </a:r>
            <a:r>
              <a:rPr lang="en-US" altLang="ja-JP" dirty="0" smtClean="0"/>
              <a:t>populated</a:t>
            </a:r>
            <a:r>
              <a:rPr lang="ja-JP" altLang="en-US" dirty="0" smtClean="0"/>
              <a:t> </a:t>
            </a:r>
            <a:r>
              <a:rPr lang="en-US" altLang="ja-JP" dirty="0" smtClean="0"/>
              <a:t>disk</a:t>
            </a:r>
            <a:r>
              <a:rPr lang="ja-JP" altLang="en-US" dirty="0" smtClean="0"/>
              <a:t> </a:t>
            </a:r>
            <a:r>
              <a:rPr lang="en-US" altLang="ja-JP" dirty="0" smtClean="0"/>
              <a:t>(24</a:t>
            </a:r>
            <a:r>
              <a:rPr lang="ja-JP" altLang="en-US" dirty="0" smtClean="0"/>
              <a:t> </a:t>
            </a:r>
            <a:r>
              <a:rPr lang="en-US" altLang="ja-JP" dirty="0" smtClean="0"/>
              <a:t>HDDs</a:t>
            </a:r>
            <a:r>
              <a:rPr lang="ja-JP" altLang="en-US" dirty="0" smtClean="0"/>
              <a:t> </a:t>
            </a:r>
            <a:r>
              <a:rPr lang="en-US" altLang="ja-JP" dirty="0" smtClean="0"/>
              <a:t>in</a:t>
            </a:r>
            <a:r>
              <a:rPr lang="ja-JP" altLang="en-US" dirty="0" smtClean="0"/>
              <a:t> </a:t>
            </a:r>
            <a:r>
              <a:rPr lang="en-US" altLang="ja-JP" dirty="0" smtClean="0"/>
              <a:t>total)</a:t>
            </a:r>
          </a:p>
          <a:p>
            <a:pPr lvl="2"/>
            <a:r>
              <a:rPr lang="en-US" altLang="ja-JP" dirty="0" smtClean="0"/>
              <a:t>Could</a:t>
            </a:r>
            <a:r>
              <a:rPr lang="ja-JP" altLang="en-US" dirty="0" smtClean="0"/>
              <a:t> </a:t>
            </a:r>
            <a:r>
              <a:rPr lang="en-US" altLang="ja-JP" dirty="0" smtClean="0"/>
              <a:t>add</a:t>
            </a:r>
            <a:r>
              <a:rPr lang="ja-JP" altLang="en-US" dirty="0" smtClean="0"/>
              <a:t> </a:t>
            </a:r>
            <a:r>
              <a:rPr lang="en-US" altLang="ja-JP" dirty="0" smtClean="0"/>
              <a:t>another</a:t>
            </a:r>
            <a:r>
              <a:rPr lang="ja-JP" altLang="en-US" dirty="0" smtClean="0"/>
              <a:t> </a:t>
            </a:r>
            <a:r>
              <a:rPr lang="en-US" altLang="ja-JP" dirty="0" smtClean="0"/>
              <a:t>2</a:t>
            </a:r>
            <a:r>
              <a:rPr lang="ja-JP" altLang="en-US" dirty="0" smtClean="0"/>
              <a:t> </a:t>
            </a:r>
            <a:r>
              <a:rPr lang="en-US" altLang="ja-JP" dirty="0" smtClean="0"/>
              <a:t>JBOD,</a:t>
            </a:r>
            <a:r>
              <a:rPr lang="ja-JP" altLang="en-US" dirty="0" smtClean="0"/>
              <a:t> </a:t>
            </a:r>
            <a:r>
              <a:rPr lang="en-US" altLang="ja-JP" dirty="0" smtClean="0"/>
              <a:t>if</a:t>
            </a:r>
            <a:r>
              <a:rPr lang="ja-JP" altLang="en-US" dirty="0" smtClean="0"/>
              <a:t> </a:t>
            </a:r>
            <a:r>
              <a:rPr lang="en-US" altLang="ja-JP" dirty="0" smtClean="0"/>
              <a:t>necessary</a:t>
            </a:r>
            <a:r>
              <a:rPr lang="ja-JP" altLang="en-US" dirty="0" smtClean="0"/>
              <a:t> </a:t>
            </a:r>
            <a:r>
              <a:rPr lang="en-US" altLang="ja-JP" dirty="0" smtClean="0"/>
              <a:t>during</a:t>
            </a:r>
            <a:r>
              <a:rPr lang="ja-JP" altLang="en-US" dirty="0" smtClean="0"/>
              <a:t> </a:t>
            </a:r>
            <a:r>
              <a:rPr lang="en-US" altLang="ja-JP" dirty="0" smtClean="0"/>
              <a:t>operation</a:t>
            </a:r>
          </a:p>
          <a:p>
            <a:pPr lvl="1"/>
            <a:r>
              <a:rPr lang="en-US" altLang="ja-JP" dirty="0" smtClean="0"/>
              <a:t>Two</a:t>
            </a:r>
            <a:r>
              <a:rPr lang="ja-JP" altLang="en-US" dirty="0" smtClean="0"/>
              <a:t> </a:t>
            </a:r>
            <a:r>
              <a:rPr lang="en-US" altLang="ja-JP" dirty="0" smtClean="0"/>
              <a:t>host</a:t>
            </a:r>
            <a:r>
              <a:rPr lang="ja-JP" altLang="en-US" dirty="0" smtClean="0"/>
              <a:t> </a:t>
            </a:r>
            <a:r>
              <a:rPr lang="en-US" altLang="ja-JP" dirty="0" smtClean="0"/>
              <a:t>controllers</a:t>
            </a:r>
            <a:r>
              <a:rPr lang="ja-JP" altLang="en-US" dirty="0" smtClean="0"/>
              <a:t> </a:t>
            </a:r>
            <a:r>
              <a:rPr lang="en-US" altLang="ja-JP" dirty="0" smtClean="0"/>
              <a:t>in</a:t>
            </a:r>
            <a:r>
              <a:rPr lang="ja-JP" altLang="en-US" dirty="0" smtClean="0"/>
              <a:t> </a:t>
            </a:r>
            <a:r>
              <a:rPr lang="en-US" altLang="ja-JP" dirty="0" smtClean="0"/>
              <a:t>redundant</a:t>
            </a:r>
          </a:p>
          <a:p>
            <a:pPr lvl="2"/>
            <a:r>
              <a:rPr kumimoji="1" lang="en-US" altLang="ja-JP" dirty="0" smtClean="0"/>
              <a:t>No</a:t>
            </a:r>
            <a:r>
              <a:rPr kumimoji="1" lang="ja-JP" altLang="en-US" dirty="0" smtClean="0"/>
              <a:t> </a:t>
            </a:r>
            <a:r>
              <a:rPr kumimoji="1" lang="en-US" altLang="ja-JP" dirty="0" smtClean="0"/>
              <a:t>battery</a:t>
            </a:r>
            <a:r>
              <a:rPr kumimoji="1" lang="ja-JP" altLang="en-US" dirty="0" smtClean="0"/>
              <a:t> </a:t>
            </a:r>
            <a:r>
              <a:rPr lang="en-US" altLang="ja-JP" dirty="0" smtClean="0"/>
              <a:t>backed-up</a:t>
            </a:r>
            <a:r>
              <a:rPr lang="ja-JP" altLang="en-US" dirty="0" smtClean="0"/>
              <a:t> </a:t>
            </a:r>
            <a:r>
              <a:rPr lang="en-US" altLang="ja-JP" dirty="0" smtClean="0"/>
              <a:t>cache,</a:t>
            </a:r>
            <a:r>
              <a:rPr lang="ja-JP" altLang="en-US" dirty="0" smtClean="0"/>
              <a:t> </a:t>
            </a:r>
            <a:r>
              <a:rPr lang="en-US" altLang="ja-JP" dirty="0" smtClean="0"/>
              <a:t>write</a:t>
            </a:r>
            <a:r>
              <a:rPr lang="ja-JP" altLang="en-US" dirty="0" smtClean="0"/>
              <a:t> </a:t>
            </a:r>
            <a:r>
              <a:rPr lang="en-US" altLang="ja-JP" dirty="0" smtClean="0"/>
              <a:t>from</a:t>
            </a:r>
            <a:r>
              <a:rPr lang="ja-JP" altLang="en-US" dirty="0" smtClean="0"/>
              <a:t> </a:t>
            </a:r>
            <a:r>
              <a:rPr lang="en-US" altLang="ja-JP" dirty="0" smtClean="0"/>
              <a:t>memory</a:t>
            </a:r>
            <a:r>
              <a:rPr lang="ja-JP" altLang="en-US" dirty="0" smtClean="0"/>
              <a:t> </a:t>
            </a:r>
            <a:r>
              <a:rPr lang="en-US" altLang="ja-JP" dirty="0" smtClean="0"/>
              <a:t>to</a:t>
            </a:r>
            <a:r>
              <a:rPr lang="ja-JP" altLang="en-US" dirty="0" smtClean="0"/>
              <a:t> </a:t>
            </a:r>
            <a:r>
              <a:rPr lang="en-US" altLang="ja-JP" dirty="0" smtClean="0"/>
              <a:t>flash</a:t>
            </a:r>
            <a:r>
              <a:rPr lang="ja-JP" altLang="en-US" dirty="0" smtClean="0"/>
              <a:t> </a:t>
            </a:r>
            <a:r>
              <a:rPr lang="en-US" altLang="ja-JP" dirty="0" smtClean="0"/>
              <a:t>by</a:t>
            </a:r>
            <a:r>
              <a:rPr lang="ja-JP" altLang="en-US" dirty="0" smtClean="0"/>
              <a:t> </a:t>
            </a:r>
            <a:r>
              <a:rPr lang="en-US" altLang="ja-JP" dirty="0" smtClean="0"/>
              <a:t>capacitor</a:t>
            </a:r>
            <a:r>
              <a:rPr lang="ja-JP" altLang="en-US" dirty="0" smtClean="0"/>
              <a:t> </a:t>
            </a:r>
            <a:r>
              <a:rPr lang="en-US" altLang="ja-JP" dirty="0" smtClean="0"/>
              <a:t>backed-up</a:t>
            </a:r>
            <a:endParaRPr kumimoji="1" lang="en-US" altLang="ja-JP" dirty="0" smtClean="0"/>
          </a:p>
          <a:p>
            <a:pPr lvl="1"/>
            <a:r>
              <a:rPr kumimoji="1" lang="en-US" altLang="ja-JP" dirty="0" smtClean="0"/>
              <a:t>Max</a:t>
            </a:r>
            <a:r>
              <a:rPr kumimoji="1" lang="ja-JP" altLang="en-US" dirty="0" smtClean="0"/>
              <a:t> </a:t>
            </a:r>
            <a:r>
              <a:rPr kumimoji="1" lang="en-US" altLang="ja-JP" dirty="0" smtClean="0"/>
              <a:t>8</a:t>
            </a:r>
            <a:r>
              <a:rPr kumimoji="1" lang="ja-JP" altLang="en-US" dirty="0" smtClean="0"/>
              <a:t> </a:t>
            </a:r>
            <a:r>
              <a:rPr kumimoji="1" lang="en-US" altLang="ja-JP" dirty="0" smtClean="0"/>
              <a:t>SFP+</a:t>
            </a:r>
            <a:r>
              <a:rPr lang="en-US" altLang="ja-JP" dirty="0" smtClean="0"/>
              <a:t>,</a:t>
            </a:r>
            <a:r>
              <a:rPr lang="ja-JP" altLang="en-US" dirty="0" smtClean="0"/>
              <a:t> </a:t>
            </a:r>
            <a:r>
              <a:rPr lang="en-US" altLang="ja-JP" dirty="0" smtClean="0"/>
              <a:t>compatible</a:t>
            </a:r>
            <a:r>
              <a:rPr lang="ja-JP" altLang="en-US" dirty="0" smtClean="0"/>
              <a:t> </a:t>
            </a:r>
            <a:r>
              <a:rPr lang="en-US" altLang="ja-JP" dirty="0" smtClean="0"/>
              <a:t>with</a:t>
            </a:r>
            <a:r>
              <a:rPr lang="ja-JP" altLang="en-US" dirty="0" smtClean="0"/>
              <a:t> </a:t>
            </a:r>
            <a:r>
              <a:rPr lang="en-US" altLang="ja-JP" dirty="0" smtClean="0"/>
              <a:t>FC,</a:t>
            </a:r>
            <a:r>
              <a:rPr lang="ja-JP" altLang="en-US" dirty="0" smtClean="0"/>
              <a:t> </a:t>
            </a:r>
            <a:r>
              <a:rPr lang="en-US" altLang="ja-JP" dirty="0" smtClean="0"/>
              <a:t>iSCSI</a:t>
            </a:r>
            <a:r>
              <a:rPr lang="ja-JP" altLang="en-US" dirty="0" smtClean="0"/>
              <a:t> </a:t>
            </a:r>
            <a:r>
              <a:rPr lang="en-US" altLang="ja-JP" dirty="0" smtClean="0"/>
              <a:t>(hybrid)</a:t>
            </a:r>
            <a:r>
              <a:rPr lang="ja-JP" altLang="en-US" dirty="0" smtClean="0"/>
              <a:t> </a:t>
            </a:r>
            <a:r>
              <a:rPr lang="en-US" altLang="ja-JP" dirty="0" smtClean="0"/>
              <a:t>or</a:t>
            </a:r>
            <a:r>
              <a:rPr lang="ja-JP" altLang="en-US" dirty="0" smtClean="0"/>
              <a:t> </a:t>
            </a:r>
            <a:r>
              <a:rPr lang="en-US" altLang="ja-JP" dirty="0" smtClean="0"/>
              <a:t>SAS</a:t>
            </a:r>
          </a:p>
          <a:p>
            <a:r>
              <a:rPr lang="en-US" altLang="ja-JP" dirty="0" smtClean="0"/>
              <a:t>Certifications</a:t>
            </a:r>
          </a:p>
          <a:p>
            <a:pPr lvl="1"/>
            <a:r>
              <a:rPr lang="en-US" altLang="ja-JP" dirty="0" smtClean="0"/>
              <a:t>NEBS</a:t>
            </a:r>
            <a:r>
              <a:rPr lang="ja-JP" altLang="en-US" dirty="0" smtClean="0"/>
              <a:t> </a:t>
            </a:r>
            <a:r>
              <a:rPr lang="en-US" altLang="ja-JP" dirty="0" smtClean="0"/>
              <a:t>3</a:t>
            </a:r>
            <a:r>
              <a:rPr lang="ja-JP" altLang="en-US" dirty="0" smtClean="0"/>
              <a:t> </a:t>
            </a:r>
            <a:r>
              <a:rPr lang="en-US" altLang="ja-JP" dirty="0" smtClean="0"/>
              <a:t>compliant</a:t>
            </a:r>
            <a:r>
              <a:rPr lang="ja-JP" altLang="en-US" dirty="0" smtClean="0"/>
              <a:t> </a:t>
            </a:r>
            <a:r>
              <a:rPr lang="en-US" altLang="ja-JP" dirty="0" smtClean="0"/>
              <a:t>for</a:t>
            </a:r>
            <a:r>
              <a:rPr lang="ja-JP" altLang="en-US" dirty="0" smtClean="0"/>
              <a:t> </a:t>
            </a:r>
            <a:r>
              <a:rPr lang="en-US" altLang="ja-JP" dirty="0" smtClean="0"/>
              <a:t>telecommunication</a:t>
            </a:r>
          </a:p>
          <a:p>
            <a:pPr lvl="1"/>
            <a:r>
              <a:rPr lang="en-US" altLang="ja-JP" dirty="0" smtClean="0"/>
              <a:t>ML-STD-810F/G</a:t>
            </a:r>
          </a:p>
          <a:p>
            <a:endParaRPr lang="en-US" altLang="ja-JP" dirty="0"/>
          </a:p>
          <a:p>
            <a:r>
              <a:rPr lang="en-US" altLang="ja-JP" dirty="0" smtClean="0"/>
              <a:t>Already</a:t>
            </a:r>
            <a:r>
              <a:rPr lang="ja-JP" altLang="en-US" dirty="0" smtClean="0"/>
              <a:t> </a:t>
            </a:r>
            <a:r>
              <a:rPr lang="en-US" altLang="ja-JP" dirty="0" smtClean="0"/>
              <a:t>procured,</a:t>
            </a:r>
            <a:r>
              <a:rPr lang="ja-JP" altLang="en-US" dirty="0" smtClean="0"/>
              <a:t> </a:t>
            </a:r>
            <a:r>
              <a:rPr lang="en-US" altLang="ja-JP" dirty="0" smtClean="0"/>
              <a:t>under</a:t>
            </a:r>
            <a:r>
              <a:rPr lang="ja-JP" altLang="en-US" dirty="0" smtClean="0"/>
              <a:t> </a:t>
            </a:r>
            <a:r>
              <a:rPr lang="en-US" altLang="ja-JP" dirty="0" smtClean="0"/>
              <a:t>test</a:t>
            </a:r>
            <a:r>
              <a:rPr lang="ja-JP" altLang="en-US" dirty="0" smtClean="0"/>
              <a:t> </a:t>
            </a:r>
            <a:r>
              <a:rPr lang="en-US" altLang="ja-JP" dirty="0" smtClean="0"/>
              <a:t>at</a:t>
            </a:r>
            <a:r>
              <a:rPr lang="ja-JP" altLang="en-US" dirty="0" smtClean="0"/>
              <a:t> </a:t>
            </a:r>
            <a:r>
              <a:rPr lang="en-US" altLang="ja-JP" dirty="0" smtClean="0"/>
              <a:t>IPMU</a:t>
            </a:r>
          </a:p>
        </p:txBody>
      </p:sp>
      <p:sp>
        <p:nvSpPr>
          <p:cNvPr id="18" name="スライド番号プレースホルダー 3"/>
          <p:cNvSpPr>
            <a:spLocks noGrp="1"/>
          </p:cNvSpPr>
          <p:nvPr>
            <p:ph type="sldNum" sz="quarter" idx="12"/>
          </p:nvPr>
        </p:nvSpPr>
        <p:spPr/>
        <p:txBody>
          <a:bodyPr/>
          <a:lstStyle/>
          <a:p>
            <a:pPr algn="r">
              <a:defRPr/>
            </a:pPr>
            <a:fld id="{BD586DF8-74CF-4C10-903D-D56977C45B65}" type="slidenum">
              <a:rPr lang="en-US" smtClean="0"/>
              <a:pPr algn="r">
                <a:defRPr/>
              </a:pPr>
              <a:t>33</a:t>
            </a:fld>
            <a:endParaRPr lang="en-US" dirty="0"/>
          </a:p>
        </p:txBody>
      </p:sp>
      <p:pic>
        <p:nvPicPr>
          <p:cNvPr id="21" name="図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6369" y="5949280"/>
            <a:ext cx="40274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図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55976" y="5882605"/>
            <a:ext cx="4564062"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3844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sz="3600" dirty="0" smtClean="0"/>
              <a:t>Storage coordination plan as storage server</a:t>
            </a:r>
            <a:endParaRPr lang="en-US" sz="3600" dirty="0"/>
          </a:p>
        </p:txBody>
      </p:sp>
      <p:sp>
        <p:nvSpPr>
          <p:cNvPr id="3" name="コンテンツ プレースホルダー 2"/>
          <p:cNvSpPr>
            <a:spLocks noGrp="1"/>
          </p:cNvSpPr>
          <p:nvPr>
            <p:ph idx="1"/>
          </p:nvPr>
        </p:nvSpPr>
        <p:spPr/>
        <p:txBody>
          <a:bodyPr>
            <a:normAutofit fontScale="85000" lnSpcReduction="10000"/>
          </a:bodyPr>
          <a:lstStyle/>
          <a:p>
            <a:r>
              <a:rPr lang="en-US" dirty="0" smtClean="0"/>
              <a:t>6 LUNs for 108 or 120TB</a:t>
            </a:r>
          </a:p>
          <a:p>
            <a:pPr lvl="1"/>
            <a:r>
              <a:rPr lang="en-US" dirty="0" smtClean="0"/>
              <a:t>4LUNs for IR detector controller storage, 20TB each</a:t>
            </a:r>
          </a:p>
          <a:p>
            <a:pPr lvl="2"/>
            <a:r>
              <a:rPr lang="en-US" dirty="0" smtClean="0"/>
              <a:t>Capable to store 30day’s run</a:t>
            </a:r>
          </a:p>
          <a:p>
            <a:pPr lvl="2"/>
            <a:r>
              <a:rPr lang="en-US" dirty="0" smtClean="0"/>
              <a:t>Or 90-120 day’s if compressed</a:t>
            </a:r>
          </a:p>
          <a:p>
            <a:pPr lvl="1"/>
            <a:r>
              <a:rPr lang="en-US" dirty="0" smtClean="0"/>
              <a:t>1LUN for NFS, 25TB+</a:t>
            </a:r>
          </a:p>
          <a:p>
            <a:pPr lvl="2"/>
            <a:r>
              <a:rPr lang="en-US" dirty="0" smtClean="0"/>
              <a:t>Data, VM image storage, backup</a:t>
            </a:r>
          </a:p>
          <a:p>
            <a:pPr lvl="1"/>
            <a:r>
              <a:rPr lang="en-US" dirty="0" smtClean="0"/>
              <a:t>1LUN for PostgreSQL database, 3TB</a:t>
            </a:r>
          </a:p>
          <a:p>
            <a:r>
              <a:rPr lang="en-US" dirty="0" smtClean="0"/>
              <a:t>1 NFS server will supply all required NFS/FTP storage</a:t>
            </a:r>
          </a:p>
          <a:p>
            <a:pPr lvl="1"/>
            <a:r>
              <a:rPr lang="en-US" dirty="0" smtClean="0"/>
              <a:t>If </a:t>
            </a:r>
            <a:r>
              <a:rPr lang="en-US" dirty="0" err="1" smtClean="0"/>
              <a:t>virtio</a:t>
            </a:r>
            <a:r>
              <a:rPr lang="en-US" dirty="0" smtClean="0"/>
              <a:t> IOPS requirement appears huge, might be divided into two</a:t>
            </a:r>
          </a:p>
          <a:p>
            <a:pPr lvl="2"/>
            <a:r>
              <a:rPr lang="en-US" dirty="0" smtClean="0"/>
              <a:t>If all in </a:t>
            </a:r>
            <a:r>
              <a:rPr lang="en-US" dirty="0" err="1" smtClean="0"/>
              <a:t>linux</a:t>
            </a:r>
            <a:r>
              <a:rPr lang="en-US" dirty="0" smtClean="0"/>
              <a:t> with certain version, no issue found on testing environment.</a:t>
            </a:r>
          </a:p>
          <a:p>
            <a:pPr lvl="1"/>
            <a:r>
              <a:rPr lang="en-US" dirty="0" smtClean="0"/>
              <a:t>FTP for transferring data to Gen2</a:t>
            </a:r>
          </a:p>
          <a:p>
            <a:pPr lvl="2"/>
            <a:r>
              <a:rPr lang="en-US" dirty="0" smtClean="0"/>
              <a:t>Assuming g2t can specify external FTP server by configuration</a:t>
            </a:r>
          </a:p>
          <a:p>
            <a:pPr lvl="2"/>
            <a:r>
              <a:rPr lang="en-US" dirty="0" smtClean="0"/>
              <a:t>Even we need FTP service on each, all are read only and no issue on locking.</a:t>
            </a:r>
            <a:endParaRPr lang="en-US" dirty="0"/>
          </a:p>
        </p:txBody>
      </p:sp>
    </p:spTree>
    <p:extLst>
      <p:ext uri="{BB962C8B-B14F-4D97-AF65-F5344CB8AC3E}">
        <p14:creationId xmlns:p14="http://schemas.microsoft.com/office/powerpoint/2010/main" val="22917854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Storage</a:t>
            </a:r>
            <a:r>
              <a:rPr kumimoji="1" lang="ja-JP" altLang="en-US" dirty="0" smtClean="0"/>
              <a:t> </a:t>
            </a:r>
            <a:r>
              <a:rPr kumimoji="1" lang="en-US" altLang="ja-JP" dirty="0" smtClean="0"/>
              <a:t>coordination</a:t>
            </a:r>
            <a:r>
              <a:rPr kumimoji="1" lang="ja-JP" altLang="en-US" dirty="0" smtClean="0"/>
              <a:t> </a:t>
            </a:r>
            <a:r>
              <a:rPr kumimoji="1" lang="en-US" altLang="ja-JP" dirty="0" smtClean="0"/>
              <a:t>plan</a:t>
            </a:r>
            <a:r>
              <a:rPr kumimoji="1" lang="ja-JP" altLang="en-US" dirty="0" smtClean="0"/>
              <a:t> </a:t>
            </a:r>
            <a:r>
              <a:rPr kumimoji="1" lang="en-US" altLang="ja-JP" dirty="0" smtClean="0"/>
              <a:t>per</a:t>
            </a:r>
            <a:r>
              <a:rPr kumimoji="1" lang="ja-JP" altLang="en-US" dirty="0" smtClean="0"/>
              <a:t> </a:t>
            </a:r>
            <a:r>
              <a:rPr kumimoji="1" lang="en-US" altLang="ja-JP" dirty="0" smtClean="0"/>
              <a:t>a</a:t>
            </a:r>
            <a:r>
              <a:rPr kumimoji="1" lang="ja-JP" altLang="en-US" dirty="0" smtClean="0"/>
              <a:t> </a:t>
            </a:r>
            <a:r>
              <a:rPr kumimoji="1" lang="en-US" altLang="ja-JP" dirty="0" smtClean="0"/>
              <a:t>service</a:t>
            </a:r>
            <a:endParaRPr kumimoji="1" lang="ja-JP" altLang="en-US" dirty="0"/>
          </a:p>
        </p:txBody>
      </p:sp>
      <p:sp>
        <p:nvSpPr>
          <p:cNvPr id="3" name="コンテンツ プレースホルダー 2"/>
          <p:cNvSpPr>
            <a:spLocks noGrp="1"/>
          </p:cNvSpPr>
          <p:nvPr>
            <p:ph idx="1"/>
          </p:nvPr>
        </p:nvSpPr>
        <p:spPr>
          <a:xfrm>
            <a:off x="457200" y="1600200"/>
            <a:ext cx="8363272" cy="5069160"/>
          </a:xfrm>
        </p:spPr>
        <p:txBody>
          <a:bodyPr>
            <a:normAutofit fontScale="55000" lnSpcReduction="20000"/>
          </a:bodyPr>
          <a:lstStyle/>
          <a:p>
            <a:r>
              <a:rPr lang="en-US" altLang="ja-JP" dirty="0"/>
              <a:t>IR</a:t>
            </a:r>
            <a:r>
              <a:rPr lang="ja-JP" altLang="en-US" dirty="0"/>
              <a:t> </a:t>
            </a:r>
            <a:r>
              <a:rPr lang="en-US" altLang="ja-JP" dirty="0" smtClean="0"/>
              <a:t>detector</a:t>
            </a:r>
          </a:p>
          <a:p>
            <a:pPr lvl="1"/>
            <a:r>
              <a:rPr lang="en-US" altLang="ja-JP" dirty="0" smtClean="0"/>
              <a:t>Direct</a:t>
            </a:r>
            <a:r>
              <a:rPr lang="ja-JP" altLang="en-US" dirty="0" smtClean="0"/>
              <a:t> </a:t>
            </a:r>
            <a:r>
              <a:rPr lang="en-US" altLang="ja-JP" dirty="0" smtClean="0"/>
              <a:t>iSCSI</a:t>
            </a:r>
            <a:r>
              <a:rPr lang="ja-JP" altLang="en-US" dirty="0" smtClean="0"/>
              <a:t> </a:t>
            </a:r>
            <a:r>
              <a:rPr lang="en-US" altLang="ja-JP" dirty="0" smtClean="0"/>
              <a:t>storage</a:t>
            </a:r>
            <a:r>
              <a:rPr lang="ja-JP" altLang="en-US" dirty="0" smtClean="0"/>
              <a:t> </a:t>
            </a:r>
            <a:r>
              <a:rPr lang="en-US" altLang="ja-JP" dirty="0" smtClean="0"/>
              <a:t>LUN mount</a:t>
            </a:r>
            <a:r>
              <a:rPr lang="ja-JP" altLang="en-US" dirty="0" smtClean="0"/>
              <a:t> </a:t>
            </a:r>
            <a:r>
              <a:rPr lang="en-US" altLang="ja-JP" dirty="0" smtClean="0"/>
              <a:t>to</a:t>
            </a:r>
            <a:r>
              <a:rPr lang="ja-JP" altLang="en-US" dirty="0" smtClean="0"/>
              <a:t> </a:t>
            </a:r>
            <a:r>
              <a:rPr lang="en-US" altLang="ja-JP" dirty="0" smtClean="0"/>
              <a:t>each</a:t>
            </a:r>
            <a:r>
              <a:rPr lang="ja-JP" altLang="en-US" dirty="0" smtClean="0"/>
              <a:t> </a:t>
            </a:r>
            <a:r>
              <a:rPr lang="en-US" altLang="ja-JP" dirty="0" smtClean="0"/>
              <a:t>control</a:t>
            </a:r>
            <a:r>
              <a:rPr lang="ja-JP" altLang="en-US" dirty="0" smtClean="0"/>
              <a:t> </a:t>
            </a:r>
            <a:r>
              <a:rPr lang="en-US" altLang="ja-JP" dirty="0" smtClean="0"/>
              <a:t>host</a:t>
            </a:r>
            <a:r>
              <a:rPr lang="ja-JP" altLang="en-US" dirty="0" smtClean="0"/>
              <a:t> </a:t>
            </a:r>
            <a:r>
              <a:rPr lang="en-US" altLang="ja-JP" dirty="0" smtClean="0"/>
              <a:t>for</a:t>
            </a:r>
            <a:r>
              <a:rPr lang="ja-JP" altLang="en-US" dirty="0" smtClean="0"/>
              <a:t> </a:t>
            </a:r>
            <a:r>
              <a:rPr lang="en-US" altLang="ja-JP" dirty="0" smtClean="0"/>
              <a:t>raw</a:t>
            </a:r>
            <a:r>
              <a:rPr lang="ja-JP" altLang="en-US" dirty="0" smtClean="0"/>
              <a:t> </a:t>
            </a:r>
            <a:r>
              <a:rPr lang="en-US" altLang="ja-JP" dirty="0" smtClean="0"/>
              <a:t>up-the-ramp</a:t>
            </a:r>
            <a:r>
              <a:rPr lang="ja-JP" altLang="en-US" dirty="0" smtClean="0"/>
              <a:t> </a:t>
            </a:r>
            <a:r>
              <a:rPr lang="en-US" altLang="ja-JP" dirty="0" smtClean="0"/>
              <a:t>FITS</a:t>
            </a:r>
            <a:r>
              <a:rPr lang="ja-JP" altLang="en-US" dirty="0" smtClean="0"/>
              <a:t> </a:t>
            </a:r>
            <a:r>
              <a:rPr lang="en-US" altLang="ja-JP" dirty="0" smtClean="0"/>
              <a:t>images</a:t>
            </a:r>
          </a:p>
          <a:p>
            <a:pPr lvl="2"/>
            <a:r>
              <a:rPr lang="en-US" altLang="ja-JP" dirty="0" smtClean="0"/>
              <a:t>4</a:t>
            </a:r>
            <a:r>
              <a:rPr lang="ja-JP" altLang="en-US" dirty="0" smtClean="0"/>
              <a:t> </a:t>
            </a:r>
            <a:r>
              <a:rPr lang="en-US" altLang="ja-JP" dirty="0" smtClean="0"/>
              <a:t>iSCSI</a:t>
            </a:r>
            <a:r>
              <a:rPr lang="ja-JP" altLang="en-US" dirty="0" smtClean="0"/>
              <a:t> </a:t>
            </a:r>
            <a:r>
              <a:rPr lang="en-US" altLang="ja-JP" dirty="0" smtClean="0"/>
              <a:t>targets (LUNs)</a:t>
            </a:r>
            <a:r>
              <a:rPr lang="ja-JP" altLang="en-US" dirty="0" smtClean="0"/>
              <a:t> </a:t>
            </a:r>
            <a:r>
              <a:rPr lang="en-US" altLang="ja-JP" dirty="0" smtClean="0"/>
              <a:t>in</a:t>
            </a:r>
            <a:r>
              <a:rPr lang="ja-JP" altLang="en-US" dirty="0" smtClean="0"/>
              <a:t> </a:t>
            </a:r>
            <a:r>
              <a:rPr lang="en-US" altLang="ja-JP" dirty="0" smtClean="0"/>
              <a:t>total</a:t>
            </a:r>
            <a:r>
              <a:rPr lang="ja-JP" altLang="en-US" dirty="0"/>
              <a:t> </a:t>
            </a:r>
            <a:r>
              <a:rPr lang="en-US" altLang="ja-JP" dirty="0" smtClean="0"/>
              <a:t>for</a:t>
            </a:r>
            <a:r>
              <a:rPr lang="ja-JP" altLang="en-US" dirty="0" smtClean="0"/>
              <a:t> </a:t>
            </a:r>
            <a:r>
              <a:rPr lang="en-US" altLang="ja-JP" dirty="0" smtClean="0"/>
              <a:t>this</a:t>
            </a:r>
          </a:p>
          <a:p>
            <a:pPr lvl="1"/>
            <a:r>
              <a:rPr lang="en-US" altLang="ja-JP" dirty="0" smtClean="0"/>
              <a:t>NFS</a:t>
            </a:r>
            <a:r>
              <a:rPr lang="ja-JP" altLang="en-US" dirty="0" smtClean="0"/>
              <a:t> </a:t>
            </a:r>
            <a:r>
              <a:rPr lang="en-US" altLang="ja-JP" dirty="0" smtClean="0"/>
              <a:t>mount</a:t>
            </a:r>
            <a:r>
              <a:rPr lang="ja-JP" altLang="en-US" dirty="0" smtClean="0"/>
              <a:t> </a:t>
            </a:r>
            <a:r>
              <a:rPr lang="en-US" altLang="ja-JP" dirty="0" smtClean="0"/>
              <a:t>for</a:t>
            </a:r>
            <a:r>
              <a:rPr lang="ja-JP" altLang="en-US" dirty="0" smtClean="0"/>
              <a:t> </a:t>
            </a:r>
            <a:r>
              <a:rPr lang="en-US" altLang="ja-JP" dirty="0" smtClean="0"/>
              <a:t>final</a:t>
            </a:r>
            <a:r>
              <a:rPr lang="ja-JP" altLang="en-US" dirty="0" smtClean="0"/>
              <a:t> </a:t>
            </a:r>
            <a:r>
              <a:rPr lang="en-US" altLang="ja-JP" dirty="0" smtClean="0"/>
              <a:t>FITS</a:t>
            </a:r>
            <a:r>
              <a:rPr lang="ja-JP" altLang="en-US" dirty="0" smtClean="0"/>
              <a:t> </a:t>
            </a:r>
            <a:r>
              <a:rPr lang="en-US" altLang="ja-JP" dirty="0" smtClean="0"/>
              <a:t>images</a:t>
            </a:r>
          </a:p>
          <a:p>
            <a:pPr lvl="1"/>
            <a:r>
              <a:rPr lang="en-US" altLang="ja-JP" dirty="0" smtClean="0"/>
              <a:t>1Gbps</a:t>
            </a:r>
            <a:r>
              <a:rPr lang="ja-JP" altLang="en-US" dirty="0" smtClean="0"/>
              <a:t> </a:t>
            </a:r>
            <a:r>
              <a:rPr lang="en-US" altLang="ja-JP" dirty="0" smtClean="0"/>
              <a:t>up/down</a:t>
            </a:r>
            <a:r>
              <a:rPr lang="ja-JP" altLang="en-US" dirty="0" smtClean="0"/>
              <a:t> </a:t>
            </a:r>
            <a:r>
              <a:rPr lang="en-US" altLang="ja-JP" dirty="0" smtClean="0"/>
              <a:t>full</a:t>
            </a:r>
            <a:r>
              <a:rPr lang="ja-JP" altLang="en-US" dirty="0" smtClean="0"/>
              <a:t> </a:t>
            </a:r>
            <a:r>
              <a:rPr lang="en-US" altLang="ja-JP" dirty="0" smtClean="0"/>
              <a:t>link</a:t>
            </a:r>
            <a:r>
              <a:rPr lang="ja-JP" altLang="en-US" dirty="0" smtClean="0"/>
              <a:t> </a:t>
            </a:r>
            <a:r>
              <a:rPr lang="en-US" altLang="ja-JP" dirty="0" smtClean="0"/>
              <a:t>is</a:t>
            </a:r>
            <a:r>
              <a:rPr lang="ja-JP" altLang="en-US" dirty="0" smtClean="0"/>
              <a:t> </a:t>
            </a:r>
            <a:r>
              <a:rPr lang="en-US" altLang="ja-JP" dirty="0" smtClean="0"/>
              <a:t>enough</a:t>
            </a:r>
            <a:r>
              <a:rPr lang="ja-JP" altLang="en-US" dirty="0" smtClean="0"/>
              <a:t> </a:t>
            </a:r>
            <a:r>
              <a:rPr lang="en-US" altLang="ja-JP" dirty="0" smtClean="0"/>
              <a:t>for</a:t>
            </a:r>
            <a:r>
              <a:rPr lang="ja-JP" altLang="en-US" dirty="0" smtClean="0"/>
              <a:t> </a:t>
            </a:r>
            <a:r>
              <a:rPr lang="en-US" altLang="ja-JP" dirty="0" smtClean="0"/>
              <a:t>all</a:t>
            </a:r>
            <a:r>
              <a:rPr lang="ja-JP" altLang="en-US" dirty="0" smtClean="0"/>
              <a:t> </a:t>
            </a:r>
            <a:r>
              <a:rPr lang="en-US" altLang="ja-JP" dirty="0" smtClean="0"/>
              <a:t>data</a:t>
            </a:r>
            <a:r>
              <a:rPr lang="ja-JP" altLang="en-US" dirty="0" smtClean="0"/>
              <a:t> </a:t>
            </a:r>
            <a:r>
              <a:rPr lang="en-US" altLang="ja-JP" dirty="0" smtClean="0"/>
              <a:t>I/O</a:t>
            </a:r>
          </a:p>
          <a:p>
            <a:pPr lvl="2"/>
            <a:r>
              <a:rPr lang="en-US" altLang="ja-JP" dirty="0" smtClean="0"/>
              <a:t>Nearly</a:t>
            </a:r>
            <a:r>
              <a:rPr lang="ja-JP" altLang="en-US" dirty="0" smtClean="0"/>
              <a:t> </a:t>
            </a:r>
            <a:r>
              <a:rPr lang="en-US" altLang="ja-JP" dirty="0" smtClean="0"/>
              <a:t>same</a:t>
            </a:r>
            <a:r>
              <a:rPr lang="ja-JP" altLang="en-US" dirty="0" smtClean="0"/>
              <a:t> </a:t>
            </a:r>
            <a:r>
              <a:rPr lang="en-US" altLang="ja-JP" dirty="0" smtClean="0"/>
              <a:t>in</a:t>
            </a:r>
            <a:r>
              <a:rPr lang="ja-JP" altLang="en-US" dirty="0" smtClean="0"/>
              <a:t> </a:t>
            </a:r>
            <a:r>
              <a:rPr lang="en-US" altLang="ja-JP" dirty="0" smtClean="0"/>
              <a:t>and</a:t>
            </a:r>
            <a:r>
              <a:rPr lang="ja-JP" altLang="en-US" dirty="0" smtClean="0"/>
              <a:t> </a:t>
            </a:r>
            <a:r>
              <a:rPr lang="en-US" altLang="ja-JP" dirty="0" smtClean="0"/>
              <a:t>out</a:t>
            </a:r>
            <a:r>
              <a:rPr lang="ja-JP" altLang="en-US" dirty="0" smtClean="0"/>
              <a:t> </a:t>
            </a:r>
            <a:r>
              <a:rPr lang="en-US" altLang="ja-JP" dirty="0" smtClean="0"/>
              <a:t>(90</a:t>
            </a:r>
            <a:r>
              <a:rPr lang="ja-JP" altLang="en-US" dirty="0" smtClean="0"/>
              <a:t> </a:t>
            </a:r>
            <a:r>
              <a:rPr lang="en-US" altLang="ja-JP" dirty="0" smtClean="0"/>
              <a:t>or</a:t>
            </a:r>
            <a:r>
              <a:rPr lang="ja-JP" altLang="en-US" dirty="0" smtClean="0"/>
              <a:t> </a:t>
            </a:r>
            <a:r>
              <a:rPr lang="en-US" altLang="ja-JP" dirty="0" smtClean="0"/>
              <a:t>180</a:t>
            </a:r>
            <a:r>
              <a:rPr lang="ja-JP" altLang="en-US" dirty="0" smtClean="0"/>
              <a:t> </a:t>
            </a:r>
            <a:r>
              <a:rPr lang="en-US" altLang="ja-JP" dirty="0" smtClean="0"/>
              <a:t>Mbps)</a:t>
            </a:r>
            <a:r>
              <a:rPr lang="ja-JP" altLang="en-US" dirty="0" smtClean="0"/>
              <a:t> </a:t>
            </a:r>
            <a:r>
              <a:rPr lang="en-US" altLang="ja-JP" dirty="0" smtClean="0"/>
              <a:t>for</a:t>
            </a:r>
            <a:r>
              <a:rPr lang="ja-JP" altLang="en-US" dirty="0" smtClean="0"/>
              <a:t> </a:t>
            </a:r>
            <a:r>
              <a:rPr lang="en-US" altLang="ja-JP" dirty="0" smtClean="0"/>
              <a:t>up-the-ramp,</a:t>
            </a:r>
            <a:r>
              <a:rPr lang="ja-JP" altLang="en-US" dirty="0" smtClean="0"/>
              <a:t> </a:t>
            </a:r>
            <a:r>
              <a:rPr lang="en-US" altLang="ja-JP" dirty="0" smtClean="0"/>
              <a:t>even if</a:t>
            </a:r>
            <a:r>
              <a:rPr lang="ja-JP" altLang="en-US" dirty="0" smtClean="0"/>
              <a:t> </a:t>
            </a:r>
            <a:r>
              <a:rPr lang="en-US" altLang="ja-JP" dirty="0" smtClean="0"/>
              <a:t>no</a:t>
            </a:r>
            <a:r>
              <a:rPr lang="ja-JP" altLang="en-US" dirty="0" smtClean="0"/>
              <a:t> </a:t>
            </a:r>
            <a:r>
              <a:rPr lang="en-US" altLang="ja-JP" dirty="0" smtClean="0"/>
              <a:t>compression</a:t>
            </a:r>
            <a:endParaRPr lang="en-US" altLang="ja-JP" dirty="0"/>
          </a:p>
          <a:p>
            <a:r>
              <a:rPr lang="en-US" altLang="ja-JP" dirty="0"/>
              <a:t>VM</a:t>
            </a:r>
            <a:r>
              <a:rPr lang="ja-JP" altLang="en-US" dirty="0"/>
              <a:t> </a:t>
            </a:r>
            <a:r>
              <a:rPr lang="en-US" altLang="ja-JP" dirty="0"/>
              <a:t>host</a:t>
            </a:r>
            <a:r>
              <a:rPr lang="ja-JP" altLang="en-US" dirty="0"/>
              <a:t> </a:t>
            </a:r>
            <a:r>
              <a:rPr lang="en-US" altLang="ja-JP" dirty="0" smtClean="0"/>
              <a:t>storage</a:t>
            </a:r>
          </a:p>
          <a:p>
            <a:pPr lvl="1"/>
            <a:r>
              <a:rPr lang="en-US" altLang="ja-JP" dirty="0" smtClean="0"/>
              <a:t>TBD,</a:t>
            </a:r>
            <a:r>
              <a:rPr lang="ja-JP" altLang="en-US" dirty="0" smtClean="0"/>
              <a:t> </a:t>
            </a:r>
            <a:r>
              <a:rPr lang="en-US" altLang="ja-JP" dirty="0" smtClean="0"/>
              <a:t>but</a:t>
            </a:r>
            <a:r>
              <a:rPr lang="ja-JP" altLang="en-US" dirty="0" smtClean="0"/>
              <a:t> </a:t>
            </a:r>
            <a:r>
              <a:rPr lang="en-US" altLang="ja-JP" dirty="0" smtClean="0"/>
              <a:t>assuming</a:t>
            </a:r>
            <a:r>
              <a:rPr lang="ja-JP" altLang="en-US" dirty="0" smtClean="0"/>
              <a:t> </a:t>
            </a:r>
            <a:r>
              <a:rPr lang="en-US" altLang="ja-JP" dirty="0" smtClean="0"/>
              <a:t>on</a:t>
            </a:r>
            <a:r>
              <a:rPr lang="ja-JP" altLang="en-US" dirty="0" smtClean="0"/>
              <a:t> </a:t>
            </a:r>
            <a:r>
              <a:rPr lang="en-US" altLang="ja-JP" dirty="0" smtClean="0"/>
              <a:t>NFS</a:t>
            </a:r>
            <a:r>
              <a:rPr lang="ja-JP" altLang="en-US" dirty="0" smtClean="0"/>
              <a:t> </a:t>
            </a:r>
            <a:r>
              <a:rPr lang="en-US" altLang="ja-JP" dirty="0" smtClean="0"/>
              <a:t>(qcow2?)</a:t>
            </a:r>
          </a:p>
          <a:p>
            <a:pPr lvl="2"/>
            <a:r>
              <a:rPr lang="en-US" altLang="ja-JP" dirty="0" smtClean="0"/>
              <a:t>Online</a:t>
            </a:r>
            <a:r>
              <a:rPr lang="ja-JP" altLang="en-US" dirty="0" smtClean="0"/>
              <a:t> </a:t>
            </a:r>
            <a:r>
              <a:rPr lang="en-US" altLang="ja-JP" dirty="0" smtClean="0"/>
              <a:t>backup</a:t>
            </a:r>
            <a:r>
              <a:rPr lang="ja-JP" altLang="en-US" dirty="0" smtClean="0"/>
              <a:t> </a:t>
            </a:r>
            <a:r>
              <a:rPr lang="en-US" altLang="ja-JP" dirty="0" smtClean="0"/>
              <a:t>is</a:t>
            </a:r>
            <a:r>
              <a:rPr lang="ja-JP" altLang="en-US" dirty="0" smtClean="0"/>
              <a:t> </a:t>
            </a:r>
            <a:r>
              <a:rPr lang="en-US" altLang="ja-JP" dirty="0" smtClean="0"/>
              <a:t>possible</a:t>
            </a:r>
            <a:r>
              <a:rPr lang="ja-JP" altLang="en-US" dirty="0" smtClean="0"/>
              <a:t> </a:t>
            </a:r>
            <a:r>
              <a:rPr lang="en-US" altLang="ja-JP" dirty="0" smtClean="0"/>
              <a:t>with</a:t>
            </a:r>
            <a:r>
              <a:rPr lang="ja-JP" altLang="en-US" dirty="0" smtClean="0"/>
              <a:t> </a:t>
            </a:r>
            <a:r>
              <a:rPr lang="en-US" altLang="ja-JP" dirty="0" smtClean="0"/>
              <a:t>qcow2</a:t>
            </a:r>
            <a:r>
              <a:rPr lang="ja-JP" altLang="en-US" dirty="0" smtClean="0"/>
              <a:t> </a:t>
            </a:r>
            <a:r>
              <a:rPr lang="en-US" altLang="ja-JP" dirty="0" smtClean="0"/>
              <a:t>disk</a:t>
            </a:r>
            <a:r>
              <a:rPr lang="ja-JP" altLang="en-US" dirty="0" smtClean="0"/>
              <a:t> </a:t>
            </a:r>
            <a:r>
              <a:rPr lang="en-US" altLang="ja-JP" dirty="0" smtClean="0"/>
              <a:t>image</a:t>
            </a:r>
          </a:p>
          <a:p>
            <a:pPr lvl="1"/>
            <a:r>
              <a:rPr lang="en-US" altLang="ja-JP" dirty="0" smtClean="0"/>
              <a:t>If</a:t>
            </a:r>
            <a:r>
              <a:rPr lang="ja-JP" altLang="en-US" dirty="0" smtClean="0"/>
              <a:t> </a:t>
            </a:r>
            <a:r>
              <a:rPr lang="en-US" altLang="ja-JP" dirty="0" smtClean="0"/>
              <a:t>some</a:t>
            </a:r>
            <a:r>
              <a:rPr lang="ja-JP" altLang="en-US" dirty="0" smtClean="0"/>
              <a:t> </a:t>
            </a:r>
            <a:r>
              <a:rPr lang="en-US" altLang="ja-JP" dirty="0" smtClean="0"/>
              <a:t>writable</a:t>
            </a:r>
            <a:r>
              <a:rPr lang="ja-JP" altLang="en-US" dirty="0" smtClean="0"/>
              <a:t> </a:t>
            </a:r>
            <a:r>
              <a:rPr lang="en-US" altLang="ja-JP" dirty="0" smtClean="0"/>
              <a:t>area</a:t>
            </a:r>
            <a:r>
              <a:rPr lang="ja-JP" altLang="en-US" dirty="0" smtClean="0"/>
              <a:t> </a:t>
            </a:r>
            <a:r>
              <a:rPr lang="en-US" altLang="ja-JP" dirty="0" smtClean="0"/>
              <a:t>required,</a:t>
            </a:r>
            <a:r>
              <a:rPr lang="ja-JP" altLang="en-US" dirty="0" smtClean="0"/>
              <a:t> </a:t>
            </a:r>
            <a:r>
              <a:rPr lang="en-US" altLang="ja-JP" dirty="0" smtClean="0"/>
              <a:t>mount</a:t>
            </a:r>
            <a:r>
              <a:rPr lang="ja-JP" altLang="en-US" dirty="0" smtClean="0"/>
              <a:t> </a:t>
            </a:r>
            <a:r>
              <a:rPr lang="en-US" altLang="ja-JP" dirty="0" smtClean="0"/>
              <a:t>NFS</a:t>
            </a:r>
            <a:r>
              <a:rPr lang="ja-JP" altLang="en-US" dirty="0" smtClean="0"/>
              <a:t> </a:t>
            </a:r>
            <a:r>
              <a:rPr lang="en-US" altLang="ja-JP" dirty="0" smtClean="0"/>
              <a:t>storage at OS level (not mounting additional </a:t>
            </a:r>
            <a:r>
              <a:rPr lang="en-US" altLang="ja-JP" dirty="0" err="1" smtClean="0"/>
              <a:t>virtio</a:t>
            </a:r>
            <a:r>
              <a:rPr lang="en-US" altLang="ja-JP" dirty="0" smtClean="0"/>
              <a:t>)</a:t>
            </a:r>
          </a:p>
          <a:p>
            <a:pPr lvl="1"/>
            <a:r>
              <a:rPr lang="en-US" altLang="ja-JP" dirty="0" smtClean="0"/>
              <a:t>Most</a:t>
            </a:r>
            <a:r>
              <a:rPr lang="ja-JP" altLang="en-US" dirty="0" smtClean="0"/>
              <a:t> </a:t>
            </a:r>
            <a:r>
              <a:rPr lang="en-US" altLang="ja-JP" dirty="0" smtClean="0"/>
              <a:t>of</a:t>
            </a:r>
            <a:r>
              <a:rPr lang="ja-JP" altLang="en-US" dirty="0" smtClean="0"/>
              <a:t> </a:t>
            </a:r>
            <a:r>
              <a:rPr lang="en-US" altLang="ja-JP" dirty="0" smtClean="0"/>
              <a:t>hardware</a:t>
            </a:r>
            <a:r>
              <a:rPr lang="ja-JP" altLang="en-US" dirty="0" smtClean="0"/>
              <a:t> </a:t>
            </a:r>
            <a:r>
              <a:rPr lang="en-US" altLang="ja-JP" dirty="0" smtClean="0"/>
              <a:t>connected</a:t>
            </a:r>
            <a:r>
              <a:rPr lang="ja-JP" altLang="en-US" dirty="0" smtClean="0"/>
              <a:t> </a:t>
            </a:r>
            <a:r>
              <a:rPr lang="en-US" altLang="ja-JP" dirty="0" smtClean="0"/>
              <a:t>actors</a:t>
            </a:r>
            <a:r>
              <a:rPr lang="ja-JP" altLang="en-US" dirty="0" smtClean="0"/>
              <a:t> </a:t>
            </a:r>
            <a:r>
              <a:rPr lang="en-US" altLang="ja-JP" dirty="0" smtClean="0"/>
              <a:t>will</a:t>
            </a:r>
            <a:r>
              <a:rPr lang="ja-JP" altLang="en-US" dirty="0" smtClean="0"/>
              <a:t> </a:t>
            </a:r>
            <a:r>
              <a:rPr lang="en-US" altLang="ja-JP" dirty="0" smtClean="0"/>
              <a:t>run</a:t>
            </a:r>
            <a:r>
              <a:rPr lang="ja-JP" altLang="en-US" dirty="0" smtClean="0"/>
              <a:t> </a:t>
            </a:r>
            <a:r>
              <a:rPr lang="en-US" altLang="ja-JP" dirty="0" smtClean="0"/>
              <a:t>on</a:t>
            </a:r>
            <a:r>
              <a:rPr lang="ja-JP" altLang="en-US" dirty="0" smtClean="0"/>
              <a:t> </a:t>
            </a:r>
            <a:r>
              <a:rPr lang="en-US" altLang="ja-JP" dirty="0" smtClean="0"/>
              <a:t>physical</a:t>
            </a:r>
            <a:r>
              <a:rPr lang="ja-JP" altLang="en-US" dirty="0" smtClean="0"/>
              <a:t> </a:t>
            </a:r>
            <a:r>
              <a:rPr lang="en-US" altLang="ja-JP" dirty="0" smtClean="0"/>
              <a:t>machine,</a:t>
            </a:r>
            <a:r>
              <a:rPr lang="ja-JP" altLang="en-US" dirty="0" smtClean="0"/>
              <a:t> </a:t>
            </a:r>
            <a:r>
              <a:rPr lang="en-US" altLang="ja-JP" dirty="0" smtClean="0"/>
              <a:t>not</a:t>
            </a:r>
            <a:r>
              <a:rPr lang="ja-JP" altLang="en-US" dirty="0" smtClean="0"/>
              <a:t> </a:t>
            </a:r>
            <a:r>
              <a:rPr lang="en-US" altLang="ja-JP" dirty="0" smtClean="0"/>
              <a:t>VM</a:t>
            </a:r>
            <a:endParaRPr lang="en-US" altLang="ja-JP" dirty="0"/>
          </a:p>
          <a:p>
            <a:r>
              <a:rPr lang="en-US" altLang="ja-JP" dirty="0"/>
              <a:t>General</a:t>
            </a:r>
            <a:r>
              <a:rPr lang="ja-JP" altLang="en-US" dirty="0"/>
              <a:t> </a:t>
            </a:r>
            <a:r>
              <a:rPr lang="en-US" altLang="ja-JP" dirty="0" smtClean="0"/>
              <a:t>NFS</a:t>
            </a:r>
          </a:p>
          <a:p>
            <a:pPr lvl="1"/>
            <a:r>
              <a:rPr lang="en-US" altLang="ja-JP" dirty="0" smtClean="0"/>
              <a:t>1Gbps</a:t>
            </a:r>
            <a:r>
              <a:rPr lang="ja-JP" altLang="en-US" dirty="0" smtClean="0"/>
              <a:t> </a:t>
            </a:r>
            <a:r>
              <a:rPr lang="en-US" altLang="ja-JP" dirty="0" smtClean="0"/>
              <a:t>up/down</a:t>
            </a:r>
            <a:r>
              <a:rPr lang="ja-JP" altLang="en-US" dirty="0" smtClean="0"/>
              <a:t> </a:t>
            </a:r>
            <a:r>
              <a:rPr lang="en-US" altLang="ja-JP" dirty="0" smtClean="0"/>
              <a:t>full</a:t>
            </a:r>
            <a:r>
              <a:rPr lang="ja-JP" altLang="en-US" dirty="0" smtClean="0"/>
              <a:t> </a:t>
            </a:r>
            <a:r>
              <a:rPr lang="en-US" altLang="ja-JP" dirty="0" smtClean="0"/>
              <a:t>link</a:t>
            </a:r>
            <a:r>
              <a:rPr lang="ja-JP" altLang="en-US" dirty="0" smtClean="0"/>
              <a:t> </a:t>
            </a:r>
            <a:r>
              <a:rPr lang="en-US" altLang="ja-JP" dirty="0" smtClean="0"/>
              <a:t>is</a:t>
            </a:r>
            <a:r>
              <a:rPr lang="ja-JP" altLang="en-US" dirty="0" smtClean="0"/>
              <a:t> </a:t>
            </a:r>
            <a:r>
              <a:rPr lang="en-US" altLang="ja-JP" dirty="0" smtClean="0"/>
              <a:t>enough?</a:t>
            </a:r>
          </a:p>
          <a:p>
            <a:pPr lvl="1"/>
            <a:r>
              <a:rPr lang="en-US" altLang="ja-JP" dirty="0" smtClean="0"/>
              <a:t>One</a:t>
            </a:r>
            <a:r>
              <a:rPr lang="ja-JP" altLang="en-US" dirty="0" smtClean="0"/>
              <a:t> </a:t>
            </a:r>
            <a:r>
              <a:rPr lang="en-US" altLang="ja-JP" dirty="0" smtClean="0"/>
              <a:t>dedicated</a:t>
            </a:r>
            <a:r>
              <a:rPr lang="ja-JP" altLang="en-US" dirty="0" smtClean="0"/>
              <a:t> </a:t>
            </a:r>
            <a:r>
              <a:rPr lang="en-US" altLang="ja-JP" dirty="0" smtClean="0"/>
              <a:t>hardware</a:t>
            </a:r>
            <a:r>
              <a:rPr lang="ja-JP" altLang="en-US" dirty="0" smtClean="0"/>
              <a:t> </a:t>
            </a:r>
            <a:r>
              <a:rPr lang="en-US" altLang="ja-JP" dirty="0" smtClean="0"/>
              <a:t>is</a:t>
            </a:r>
            <a:r>
              <a:rPr lang="ja-JP" altLang="en-US" dirty="0" smtClean="0"/>
              <a:t> </a:t>
            </a:r>
            <a:r>
              <a:rPr lang="en-US" altLang="ja-JP" dirty="0" smtClean="0"/>
              <a:t>required</a:t>
            </a:r>
            <a:r>
              <a:rPr lang="ja-JP" altLang="en-US" dirty="0" smtClean="0"/>
              <a:t> </a:t>
            </a:r>
            <a:r>
              <a:rPr lang="en-US" altLang="ja-JP" dirty="0" smtClean="0"/>
              <a:t>for</a:t>
            </a:r>
            <a:r>
              <a:rPr lang="ja-JP" altLang="en-US" dirty="0" smtClean="0"/>
              <a:t> </a:t>
            </a:r>
            <a:r>
              <a:rPr lang="en-US" altLang="ja-JP" dirty="0" smtClean="0"/>
              <a:t>NFS</a:t>
            </a:r>
            <a:r>
              <a:rPr lang="ja-JP" altLang="en-US" dirty="0" smtClean="0"/>
              <a:t> </a:t>
            </a:r>
            <a:r>
              <a:rPr lang="en-US" altLang="ja-JP" dirty="0" smtClean="0"/>
              <a:t>service</a:t>
            </a:r>
            <a:endParaRPr lang="en-US" altLang="ja-JP" dirty="0"/>
          </a:p>
          <a:p>
            <a:r>
              <a:rPr lang="en-US" altLang="ja-JP" dirty="0"/>
              <a:t>Services</a:t>
            </a:r>
            <a:r>
              <a:rPr lang="ja-JP" altLang="en-US" dirty="0"/>
              <a:t> </a:t>
            </a:r>
            <a:r>
              <a:rPr lang="en-US" altLang="ja-JP" dirty="0"/>
              <a:t>with</a:t>
            </a:r>
            <a:r>
              <a:rPr lang="ja-JP" altLang="en-US" dirty="0"/>
              <a:t> </a:t>
            </a:r>
            <a:r>
              <a:rPr lang="en-US" altLang="ja-JP" dirty="0"/>
              <a:t>special</a:t>
            </a:r>
            <a:r>
              <a:rPr lang="ja-JP" altLang="en-US" dirty="0"/>
              <a:t> </a:t>
            </a:r>
            <a:r>
              <a:rPr lang="en-US" altLang="ja-JP" dirty="0"/>
              <a:t>care</a:t>
            </a:r>
            <a:r>
              <a:rPr lang="ja-JP" altLang="en-US" dirty="0"/>
              <a:t> </a:t>
            </a:r>
            <a:r>
              <a:rPr lang="en-US" altLang="ja-JP" dirty="0" smtClean="0"/>
              <a:t>required</a:t>
            </a:r>
          </a:p>
          <a:p>
            <a:pPr lvl="1"/>
            <a:r>
              <a:rPr lang="en-US" altLang="ja-JP" dirty="0" smtClean="0"/>
              <a:t>Database</a:t>
            </a:r>
            <a:r>
              <a:rPr lang="ja-JP" altLang="en-US" dirty="0" smtClean="0"/>
              <a:t> </a:t>
            </a:r>
            <a:r>
              <a:rPr lang="en-US" altLang="ja-JP" dirty="0" smtClean="0"/>
              <a:t>(PostgreSQL)</a:t>
            </a:r>
            <a:r>
              <a:rPr lang="ja-JP" altLang="en-US" dirty="0" smtClean="0"/>
              <a:t> </a:t>
            </a:r>
            <a:r>
              <a:rPr lang="en-US" altLang="ja-JP" dirty="0" smtClean="0"/>
              <a:t>storage</a:t>
            </a:r>
          </a:p>
          <a:p>
            <a:pPr lvl="2"/>
            <a:r>
              <a:rPr lang="en-US" altLang="ja-JP" dirty="0" smtClean="0"/>
              <a:t>iSCSI</a:t>
            </a:r>
            <a:r>
              <a:rPr lang="ja-JP" altLang="en-US" dirty="0" smtClean="0"/>
              <a:t> </a:t>
            </a:r>
            <a:r>
              <a:rPr lang="en-US" altLang="ja-JP" dirty="0" smtClean="0"/>
              <a:t>mount</a:t>
            </a:r>
            <a:r>
              <a:rPr lang="ja-JP" altLang="en-US" dirty="0" smtClean="0"/>
              <a:t> </a:t>
            </a:r>
            <a:r>
              <a:rPr lang="en-US" altLang="ja-JP" dirty="0" smtClean="0"/>
              <a:t>storage</a:t>
            </a:r>
            <a:r>
              <a:rPr lang="ja-JP" altLang="en-US" dirty="0" smtClean="0"/>
              <a:t> </a:t>
            </a:r>
            <a:r>
              <a:rPr lang="en-US" altLang="ja-JP" dirty="0" smtClean="0"/>
              <a:t>area</a:t>
            </a:r>
            <a:r>
              <a:rPr lang="ja-JP" altLang="en-US" dirty="0" smtClean="0"/>
              <a:t> </a:t>
            </a:r>
            <a:r>
              <a:rPr lang="en-US" altLang="ja-JP" dirty="0" smtClean="0"/>
              <a:t>or</a:t>
            </a:r>
            <a:r>
              <a:rPr lang="ja-JP" altLang="en-US" dirty="0" smtClean="0"/>
              <a:t> </a:t>
            </a:r>
            <a:r>
              <a:rPr lang="en-US" altLang="ja-JP" dirty="0" smtClean="0"/>
              <a:t>large</a:t>
            </a:r>
            <a:r>
              <a:rPr lang="ja-JP" altLang="en-US" dirty="0" smtClean="0"/>
              <a:t> </a:t>
            </a:r>
            <a:r>
              <a:rPr lang="en-US" altLang="ja-JP" dirty="0" smtClean="0"/>
              <a:t>volume</a:t>
            </a:r>
            <a:r>
              <a:rPr lang="ja-JP" altLang="en-US" dirty="0" smtClean="0"/>
              <a:t> </a:t>
            </a:r>
            <a:r>
              <a:rPr lang="en-US" altLang="ja-JP" dirty="0" smtClean="0"/>
              <a:t>in</a:t>
            </a:r>
            <a:r>
              <a:rPr lang="ja-JP" altLang="en-US" dirty="0" smtClean="0"/>
              <a:t> </a:t>
            </a:r>
            <a:r>
              <a:rPr lang="en-US" altLang="ja-JP" dirty="0" smtClean="0"/>
              <a:t>VM</a:t>
            </a:r>
            <a:r>
              <a:rPr lang="ja-JP" altLang="en-US" dirty="0" smtClean="0"/>
              <a:t> </a:t>
            </a:r>
            <a:r>
              <a:rPr lang="en-US" altLang="ja-JP" dirty="0" smtClean="0"/>
              <a:t>disk</a:t>
            </a:r>
            <a:r>
              <a:rPr lang="ja-JP" altLang="en-US" dirty="0" smtClean="0"/>
              <a:t> </a:t>
            </a:r>
            <a:r>
              <a:rPr lang="en-US" altLang="ja-JP" dirty="0" smtClean="0"/>
              <a:t>image</a:t>
            </a:r>
            <a:r>
              <a:rPr lang="ja-JP" altLang="en-US" dirty="0" smtClean="0"/>
              <a:t> </a:t>
            </a:r>
            <a:r>
              <a:rPr lang="en-US" altLang="ja-JP" dirty="0" smtClean="0"/>
              <a:t>(No</a:t>
            </a:r>
            <a:r>
              <a:rPr lang="ja-JP" altLang="en-US" dirty="0" smtClean="0"/>
              <a:t> </a:t>
            </a:r>
            <a:r>
              <a:rPr lang="en-US" altLang="ja-JP" dirty="0" smtClean="0"/>
              <a:t>NFS mount as filesystem!)</a:t>
            </a:r>
          </a:p>
          <a:p>
            <a:pPr lvl="2"/>
            <a:r>
              <a:rPr lang="en-US" altLang="ja-JP" dirty="0" smtClean="0"/>
              <a:t>Backup</a:t>
            </a:r>
            <a:r>
              <a:rPr lang="ja-JP" altLang="en-US" dirty="0" smtClean="0"/>
              <a:t> </a:t>
            </a:r>
            <a:r>
              <a:rPr lang="en-US" altLang="ja-JP" dirty="0" smtClean="0"/>
              <a:t>operation</a:t>
            </a:r>
            <a:r>
              <a:rPr lang="ja-JP" altLang="en-US" dirty="0" smtClean="0"/>
              <a:t> </a:t>
            </a:r>
            <a:r>
              <a:rPr lang="en-US" altLang="ja-JP" dirty="0" smtClean="0"/>
              <a:t>will</a:t>
            </a:r>
            <a:r>
              <a:rPr lang="ja-JP" altLang="en-US" dirty="0" smtClean="0"/>
              <a:t> </a:t>
            </a:r>
            <a:r>
              <a:rPr lang="en-US" altLang="ja-JP" dirty="0" smtClean="0"/>
              <a:t>be</a:t>
            </a:r>
            <a:r>
              <a:rPr lang="ja-JP" altLang="en-US" dirty="0" smtClean="0"/>
              <a:t> </a:t>
            </a:r>
            <a:r>
              <a:rPr lang="en-US" altLang="ja-JP" dirty="0" smtClean="0"/>
              <a:t>on</a:t>
            </a:r>
            <a:r>
              <a:rPr lang="ja-JP" altLang="en-US" dirty="0" smtClean="0"/>
              <a:t> </a:t>
            </a:r>
            <a:r>
              <a:rPr lang="en-US" altLang="ja-JP" dirty="0" err="1" smtClean="0"/>
              <a:t>pgsql</a:t>
            </a:r>
            <a:r>
              <a:rPr lang="ja-JP" altLang="en-US" dirty="0" smtClean="0"/>
              <a:t> </a:t>
            </a:r>
            <a:r>
              <a:rPr lang="en-US" altLang="ja-JP" dirty="0" smtClean="0"/>
              <a:t>layer</a:t>
            </a:r>
            <a:r>
              <a:rPr lang="ja-JP" altLang="en-US" dirty="0" smtClean="0"/>
              <a:t> </a:t>
            </a:r>
            <a:r>
              <a:rPr lang="en-US" altLang="ja-JP" dirty="0" smtClean="0"/>
              <a:t>–</a:t>
            </a:r>
            <a:r>
              <a:rPr lang="ja-JP" altLang="en-US" dirty="0" smtClean="0"/>
              <a:t> </a:t>
            </a:r>
            <a:r>
              <a:rPr lang="en-US" altLang="ja-JP" dirty="0" smtClean="0"/>
              <a:t>no</a:t>
            </a:r>
            <a:r>
              <a:rPr lang="ja-JP" altLang="en-US" dirty="0" smtClean="0"/>
              <a:t> </a:t>
            </a:r>
            <a:r>
              <a:rPr lang="en-US" altLang="ja-JP" dirty="0" smtClean="0"/>
              <a:t>special</a:t>
            </a:r>
            <a:r>
              <a:rPr lang="ja-JP" altLang="en-US" dirty="0" smtClean="0"/>
              <a:t> </a:t>
            </a:r>
            <a:r>
              <a:rPr lang="en-US" altLang="ja-JP" dirty="0" smtClean="0"/>
              <a:t>care</a:t>
            </a:r>
            <a:r>
              <a:rPr lang="ja-JP" altLang="en-US" dirty="0" smtClean="0"/>
              <a:t> </a:t>
            </a:r>
            <a:r>
              <a:rPr lang="en-US" altLang="ja-JP" dirty="0" smtClean="0"/>
              <a:t>required</a:t>
            </a:r>
            <a:r>
              <a:rPr lang="ja-JP" altLang="en-US" dirty="0" smtClean="0"/>
              <a:t> </a:t>
            </a:r>
            <a:r>
              <a:rPr lang="en-US" altLang="ja-JP" dirty="0" smtClean="0"/>
              <a:t>on</a:t>
            </a:r>
            <a:r>
              <a:rPr lang="ja-JP" altLang="en-US" dirty="0" smtClean="0"/>
              <a:t> </a:t>
            </a:r>
            <a:r>
              <a:rPr lang="en-US" altLang="ja-JP" dirty="0" smtClean="0"/>
              <a:t>storage</a:t>
            </a:r>
            <a:r>
              <a:rPr lang="ja-JP" altLang="en-US" dirty="0" smtClean="0"/>
              <a:t> </a:t>
            </a:r>
            <a:r>
              <a:rPr lang="en-US" altLang="ja-JP" dirty="0" smtClean="0"/>
              <a:t>connection</a:t>
            </a:r>
          </a:p>
          <a:p>
            <a:pPr lvl="2"/>
            <a:r>
              <a:rPr lang="en-US" altLang="ja-JP" dirty="0" smtClean="0"/>
              <a:t>iSCSI</a:t>
            </a:r>
            <a:r>
              <a:rPr lang="ja-JP" altLang="en-US" dirty="0" smtClean="0"/>
              <a:t> </a:t>
            </a:r>
            <a:r>
              <a:rPr lang="en-US" altLang="ja-JP" dirty="0" smtClean="0"/>
              <a:t>mount</a:t>
            </a:r>
            <a:r>
              <a:rPr lang="ja-JP" altLang="en-US" dirty="0" smtClean="0"/>
              <a:t> </a:t>
            </a:r>
            <a:r>
              <a:rPr lang="en-US" altLang="ja-JP" dirty="0" smtClean="0"/>
              <a:t>storage</a:t>
            </a:r>
            <a:r>
              <a:rPr lang="ja-JP" altLang="en-US" dirty="0" smtClean="0"/>
              <a:t> </a:t>
            </a:r>
            <a:r>
              <a:rPr lang="en-US" altLang="ja-JP" dirty="0" smtClean="0"/>
              <a:t>is</a:t>
            </a:r>
            <a:r>
              <a:rPr lang="ja-JP" altLang="en-US" dirty="0" smtClean="0"/>
              <a:t> </a:t>
            </a:r>
            <a:r>
              <a:rPr lang="en-US" altLang="ja-JP" dirty="0" smtClean="0"/>
              <a:t>better?</a:t>
            </a:r>
          </a:p>
          <a:p>
            <a:pPr lvl="1"/>
            <a:r>
              <a:rPr lang="en-US" altLang="ja-JP" dirty="0" smtClean="0"/>
              <a:t>Storage</a:t>
            </a:r>
            <a:r>
              <a:rPr lang="ja-JP" altLang="en-US" dirty="0" smtClean="0"/>
              <a:t> </a:t>
            </a:r>
            <a:r>
              <a:rPr lang="en-US" altLang="ja-JP" dirty="0" smtClean="0"/>
              <a:t>for</a:t>
            </a:r>
            <a:r>
              <a:rPr lang="ja-JP" altLang="en-US" dirty="0" smtClean="0"/>
              <a:t> </a:t>
            </a:r>
            <a:r>
              <a:rPr lang="en-US" altLang="ja-JP" dirty="0" smtClean="0"/>
              <a:t>backup</a:t>
            </a:r>
          </a:p>
          <a:p>
            <a:pPr lvl="2"/>
            <a:r>
              <a:rPr lang="en-US" altLang="ja-JP" dirty="0" smtClean="0"/>
              <a:t>Will</a:t>
            </a:r>
            <a:r>
              <a:rPr lang="ja-JP" altLang="en-US" dirty="0" smtClean="0"/>
              <a:t> </a:t>
            </a:r>
            <a:r>
              <a:rPr lang="en-US" altLang="ja-JP" dirty="0" smtClean="0"/>
              <a:t>be</a:t>
            </a:r>
            <a:r>
              <a:rPr lang="ja-JP" altLang="en-US" dirty="0" smtClean="0"/>
              <a:t> </a:t>
            </a:r>
            <a:r>
              <a:rPr lang="en-US" altLang="ja-JP" dirty="0" smtClean="0"/>
              <a:t>mostly</a:t>
            </a:r>
            <a:r>
              <a:rPr lang="ja-JP" altLang="en-US" dirty="0" smtClean="0"/>
              <a:t> </a:t>
            </a:r>
            <a:r>
              <a:rPr lang="en-US" altLang="ja-JP" dirty="0" smtClean="0"/>
              <a:t>used</a:t>
            </a:r>
            <a:r>
              <a:rPr lang="ja-JP" altLang="en-US" dirty="0" smtClean="0"/>
              <a:t> </a:t>
            </a:r>
            <a:r>
              <a:rPr lang="en-US" altLang="ja-JP" dirty="0" smtClean="0"/>
              <a:t>at</a:t>
            </a:r>
            <a:r>
              <a:rPr lang="ja-JP" altLang="en-US" dirty="0" smtClean="0"/>
              <a:t> </a:t>
            </a:r>
            <a:r>
              <a:rPr lang="en-US" altLang="ja-JP" dirty="0" smtClean="0"/>
              <a:t>daytime</a:t>
            </a:r>
            <a:r>
              <a:rPr lang="ja-JP" altLang="en-US" dirty="0" smtClean="0"/>
              <a:t> </a:t>
            </a:r>
            <a:r>
              <a:rPr lang="en-US" altLang="ja-JP" dirty="0" smtClean="0"/>
              <a:t>–</a:t>
            </a:r>
            <a:r>
              <a:rPr lang="ja-JP" altLang="en-US" dirty="0" smtClean="0"/>
              <a:t> </a:t>
            </a:r>
            <a:r>
              <a:rPr lang="en-US" altLang="ja-JP" dirty="0" smtClean="0"/>
              <a:t>daily</a:t>
            </a:r>
            <a:r>
              <a:rPr lang="ja-JP" altLang="en-US" dirty="0" smtClean="0"/>
              <a:t> </a:t>
            </a:r>
            <a:r>
              <a:rPr lang="en-US" altLang="ja-JP" dirty="0" err="1" smtClean="0"/>
              <a:t>cron</a:t>
            </a:r>
            <a:r>
              <a:rPr lang="ja-JP" altLang="en-US" dirty="0" smtClean="0"/>
              <a:t> </a:t>
            </a:r>
            <a:r>
              <a:rPr lang="en-US" altLang="ja-JP" dirty="0" smtClean="0"/>
              <a:t>job</a:t>
            </a:r>
            <a:r>
              <a:rPr lang="ja-JP" altLang="en-US" dirty="0" smtClean="0"/>
              <a:t> </a:t>
            </a:r>
            <a:r>
              <a:rPr lang="en-US" altLang="ja-JP" dirty="0" smtClean="0"/>
              <a:t>liked</a:t>
            </a:r>
          </a:p>
          <a:p>
            <a:pPr lvl="2"/>
            <a:r>
              <a:rPr lang="en-US" altLang="ja-JP" dirty="0" smtClean="0"/>
              <a:t>No</a:t>
            </a:r>
            <a:r>
              <a:rPr lang="ja-JP" altLang="en-US" dirty="0" smtClean="0"/>
              <a:t> </a:t>
            </a:r>
            <a:r>
              <a:rPr lang="en-US" altLang="ja-JP" dirty="0" smtClean="0"/>
              <a:t>serious</a:t>
            </a:r>
            <a:r>
              <a:rPr lang="ja-JP" altLang="en-US" dirty="0" smtClean="0"/>
              <a:t> </a:t>
            </a:r>
            <a:r>
              <a:rPr lang="en-US" altLang="ja-JP" dirty="0" smtClean="0"/>
              <a:t>performance</a:t>
            </a:r>
            <a:r>
              <a:rPr lang="ja-JP" altLang="en-US" dirty="0" smtClean="0"/>
              <a:t> </a:t>
            </a:r>
            <a:r>
              <a:rPr lang="en-US" altLang="ja-JP" dirty="0" smtClean="0"/>
              <a:t>requirement</a:t>
            </a:r>
            <a:r>
              <a:rPr lang="ja-JP" altLang="en-US" dirty="0" smtClean="0"/>
              <a:t> </a:t>
            </a:r>
            <a:r>
              <a:rPr lang="en-US" altLang="ja-JP" dirty="0" smtClean="0"/>
              <a:t>will</a:t>
            </a:r>
            <a:r>
              <a:rPr lang="ja-JP" altLang="en-US" dirty="0" smtClean="0"/>
              <a:t> </a:t>
            </a:r>
            <a:r>
              <a:rPr lang="en-US" altLang="ja-JP" dirty="0" smtClean="0"/>
              <a:t>be</a:t>
            </a:r>
            <a:r>
              <a:rPr lang="ja-JP" altLang="en-US" dirty="0" smtClean="0"/>
              <a:t> </a:t>
            </a:r>
            <a:r>
              <a:rPr lang="en-US" altLang="ja-JP" dirty="0" smtClean="0"/>
              <a:t>applicable,</a:t>
            </a:r>
            <a:r>
              <a:rPr lang="ja-JP" altLang="en-US" dirty="0" smtClean="0"/>
              <a:t> </a:t>
            </a:r>
            <a:r>
              <a:rPr lang="en-US" altLang="ja-JP" dirty="0" smtClean="0"/>
              <a:t>rely</a:t>
            </a:r>
            <a:r>
              <a:rPr lang="ja-JP" altLang="en-US" dirty="0" smtClean="0"/>
              <a:t> </a:t>
            </a:r>
            <a:r>
              <a:rPr lang="en-US" altLang="ja-JP" dirty="0" smtClean="0"/>
              <a:t>on</a:t>
            </a:r>
            <a:r>
              <a:rPr lang="ja-JP" altLang="en-US" dirty="0" smtClean="0"/>
              <a:t> </a:t>
            </a:r>
            <a:r>
              <a:rPr lang="en-US" altLang="ja-JP" dirty="0" smtClean="0"/>
              <a:t>general</a:t>
            </a:r>
            <a:r>
              <a:rPr lang="ja-JP" altLang="en-US" dirty="0" smtClean="0"/>
              <a:t> </a:t>
            </a:r>
            <a:r>
              <a:rPr lang="en-US" altLang="ja-JP" dirty="0" smtClean="0"/>
              <a:t>NFS</a:t>
            </a:r>
            <a:r>
              <a:rPr lang="ja-JP" altLang="en-US" dirty="0" smtClean="0"/>
              <a:t> </a:t>
            </a:r>
            <a:r>
              <a:rPr lang="en-US" altLang="ja-JP" dirty="0" smtClean="0"/>
              <a:t>service</a:t>
            </a:r>
            <a:r>
              <a:rPr lang="ja-JP" altLang="en-US" dirty="0" smtClean="0"/>
              <a:t> </a:t>
            </a:r>
            <a:r>
              <a:rPr lang="en-US" altLang="ja-JP" dirty="0" smtClean="0"/>
              <a:t>should</a:t>
            </a:r>
            <a:r>
              <a:rPr lang="ja-JP" altLang="en-US" dirty="0" smtClean="0"/>
              <a:t> </a:t>
            </a:r>
            <a:r>
              <a:rPr lang="en-US" altLang="ja-JP" dirty="0" smtClean="0"/>
              <a:t>be</a:t>
            </a:r>
            <a:r>
              <a:rPr lang="ja-JP" altLang="en-US" dirty="0" smtClean="0"/>
              <a:t> </a:t>
            </a:r>
            <a:r>
              <a:rPr lang="en-US" altLang="ja-JP" dirty="0" smtClean="0"/>
              <a:t>fine</a:t>
            </a:r>
            <a:endParaRPr lang="en-US" altLang="ja-JP" dirty="0"/>
          </a:p>
        </p:txBody>
      </p:sp>
    </p:spTree>
    <p:extLst>
      <p:ext uri="{BB962C8B-B14F-4D97-AF65-F5344CB8AC3E}">
        <p14:creationId xmlns:p14="http://schemas.microsoft.com/office/powerpoint/2010/main" val="42232186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Plan</a:t>
            </a:r>
            <a:r>
              <a:rPr kumimoji="1" lang="ja-JP" altLang="en-US" dirty="0" smtClean="0"/>
              <a:t> </a:t>
            </a:r>
            <a:r>
              <a:rPr kumimoji="1" lang="en-US" altLang="ja-JP" dirty="0" smtClean="0"/>
              <a:t>before</a:t>
            </a:r>
            <a:r>
              <a:rPr kumimoji="1" lang="ja-JP" altLang="en-US" dirty="0" smtClean="0"/>
              <a:t> </a:t>
            </a:r>
            <a:r>
              <a:rPr kumimoji="1" lang="en-US" altLang="ja-JP" dirty="0" smtClean="0"/>
              <a:t>deployment</a:t>
            </a:r>
            <a:r>
              <a:rPr kumimoji="1" lang="ja-JP" altLang="en-US" dirty="0" smtClean="0"/>
              <a:t> </a:t>
            </a:r>
            <a:r>
              <a:rPr kumimoji="1" lang="en-US" altLang="ja-JP" dirty="0" smtClean="0"/>
              <a:t>at</a:t>
            </a:r>
            <a:r>
              <a:rPr kumimoji="1" lang="ja-JP" altLang="en-US" dirty="0" smtClean="0"/>
              <a:t> </a:t>
            </a:r>
            <a:r>
              <a:rPr kumimoji="1" lang="en-US" altLang="ja-JP" dirty="0" smtClean="0"/>
              <a:t>on-site</a:t>
            </a:r>
            <a:endParaRPr kumimoji="1" lang="ja-JP" altLang="en-US" dirty="0"/>
          </a:p>
        </p:txBody>
      </p:sp>
      <p:sp>
        <p:nvSpPr>
          <p:cNvPr id="3" name="コンテンツ プレースホルダー 2"/>
          <p:cNvSpPr>
            <a:spLocks noGrp="1"/>
          </p:cNvSpPr>
          <p:nvPr>
            <p:ph idx="1"/>
          </p:nvPr>
        </p:nvSpPr>
        <p:spPr>
          <a:xfrm>
            <a:off x="457200" y="1600200"/>
            <a:ext cx="8507288" cy="4997152"/>
          </a:xfrm>
        </p:spPr>
        <p:txBody>
          <a:bodyPr>
            <a:normAutofit fontScale="92500" lnSpcReduction="20000"/>
          </a:bodyPr>
          <a:lstStyle/>
          <a:p>
            <a:r>
              <a:rPr lang="en-US" altLang="ja-JP" dirty="0" smtClean="0"/>
              <a:t>No</a:t>
            </a:r>
            <a:r>
              <a:rPr lang="ja-JP" altLang="en-US" dirty="0" smtClean="0"/>
              <a:t> </a:t>
            </a:r>
            <a:r>
              <a:rPr lang="en-US" altLang="ja-JP" dirty="0" smtClean="0"/>
              <a:t>special</a:t>
            </a:r>
            <a:r>
              <a:rPr lang="ja-JP" altLang="en-US" dirty="0" smtClean="0"/>
              <a:t> </a:t>
            </a:r>
            <a:r>
              <a:rPr lang="en-US" altLang="ja-JP" dirty="0" smtClean="0"/>
              <a:t>care</a:t>
            </a:r>
            <a:r>
              <a:rPr lang="ja-JP" altLang="en-US" dirty="0" smtClean="0"/>
              <a:t> </a:t>
            </a:r>
            <a:r>
              <a:rPr lang="en-US" altLang="ja-JP" dirty="0" smtClean="0"/>
              <a:t>is</a:t>
            </a:r>
            <a:r>
              <a:rPr lang="ja-JP" altLang="en-US" dirty="0" smtClean="0"/>
              <a:t> </a:t>
            </a:r>
            <a:r>
              <a:rPr lang="en-US" altLang="ja-JP" dirty="0" smtClean="0"/>
              <a:t>required,</a:t>
            </a:r>
            <a:r>
              <a:rPr lang="ja-JP" altLang="en-US" dirty="0" smtClean="0"/>
              <a:t> </a:t>
            </a:r>
            <a:r>
              <a:rPr lang="en-US" altLang="ja-JP" dirty="0" smtClean="0"/>
              <a:t>except</a:t>
            </a:r>
            <a:r>
              <a:rPr lang="ja-JP" altLang="en-US" dirty="0" smtClean="0"/>
              <a:t> </a:t>
            </a:r>
            <a:r>
              <a:rPr lang="en-US" altLang="ja-JP" dirty="0" smtClean="0"/>
              <a:t>for</a:t>
            </a:r>
            <a:r>
              <a:rPr lang="ja-JP" altLang="en-US" dirty="0" smtClean="0"/>
              <a:t> </a:t>
            </a:r>
            <a:r>
              <a:rPr lang="en-US" altLang="ja-JP" dirty="0" smtClean="0"/>
              <a:t>IR</a:t>
            </a:r>
            <a:r>
              <a:rPr lang="ja-JP" altLang="en-US" dirty="0" smtClean="0"/>
              <a:t> </a:t>
            </a:r>
            <a:r>
              <a:rPr lang="en-US" altLang="ja-JP" dirty="0" smtClean="0"/>
              <a:t>detector</a:t>
            </a:r>
            <a:r>
              <a:rPr lang="ja-JP" altLang="en-US" dirty="0" smtClean="0"/>
              <a:t> </a:t>
            </a:r>
            <a:r>
              <a:rPr lang="en-US" altLang="ja-JP" dirty="0" smtClean="0"/>
              <a:t>control</a:t>
            </a:r>
          </a:p>
          <a:p>
            <a:pPr lvl="1"/>
            <a:r>
              <a:rPr lang="en-US" altLang="ja-JP" dirty="0" smtClean="0"/>
              <a:t>Neither</a:t>
            </a:r>
            <a:r>
              <a:rPr lang="ja-JP" altLang="en-US" dirty="0" smtClean="0"/>
              <a:t> </a:t>
            </a:r>
            <a:r>
              <a:rPr lang="en-US" altLang="ja-JP" dirty="0"/>
              <a:t>v</a:t>
            </a:r>
            <a:r>
              <a:rPr lang="en-US" altLang="ja-JP" dirty="0" smtClean="0"/>
              <a:t>olume</a:t>
            </a:r>
            <a:r>
              <a:rPr lang="ja-JP" altLang="en-US" dirty="0" smtClean="0"/>
              <a:t> </a:t>
            </a:r>
            <a:r>
              <a:rPr lang="en-US" altLang="ja-JP" dirty="0" smtClean="0"/>
              <a:t>nor</a:t>
            </a:r>
            <a:r>
              <a:rPr lang="ja-JP" altLang="en-US" dirty="0" smtClean="0"/>
              <a:t> </a:t>
            </a:r>
            <a:r>
              <a:rPr lang="en-US" altLang="ja-JP" dirty="0" smtClean="0"/>
              <a:t>bandwidth</a:t>
            </a:r>
            <a:r>
              <a:rPr lang="ja-JP" altLang="en-US" dirty="0" smtClean="0"/>
              <a:t> </a:t>
            </a:r>
            <a:r>
              <a:rPr lang="en-US" altLang="ja-JP" dirty="0" smtClean="0"/>
              <a:t>is</a:t>
            </a:r>
            <a:r>
              <a:rPr lang="ja-JP" altLang="en-US" dirty="0" smtClean="0"/>
              <a:t> </a:t>
            </a:r>
            <a:r>
              <a:rPr lang="en-US" altLang="ja-JP" dirty="0" smtClean="0"/>
              <a:t>high</a:t>
            </a:r>
          </a:p>
          <a:p>
            <a:pPr lvl="1"/>
            <a:r>
              <a:rPr lang="en-US" altLang="ja-JP" dirty="0" smtClean="0"/>
              <a:t>AIT</a:t>
            </a:r>
            <a:r>
              <a:rPr lang="ja-JP" altLang="en-US" dirty="0" smtClean="0"/>
              <a:t> </a:t>
            </a:r>
            <a:r>
              <a:rPr lang="en-US" altLang="ja-JP" dirty="0" smtClean="0"/>
              <a:t>local</a:t>
            </a:r>
            <a:r>
              <a:rPr lang="ja-JP" altLang="en-US" dirty="0" smtClean="0"/>
              <a:t> </a:t>
            </a:r>
            <a:r>
              <a:rPr lang="en-US" altLang="ja-JP" dirty="0" smtClean="0"/>
              <a:t>area</a:t>
            </a:r>
            <a:r>
              <a:rPr lang="ja-JP" altLang="en-US" dirty="0" smtClean="0"/>
              <a:t> </a:t>
            </a:r>
            <a:r>
              <a:rPr lang="en-US" altLang="ja-JP" dirty="0" smtClean="0"/>
              <a:t>NFS</a:t>
            </a:r>
            <a:r>
              <a:rPr lang="ja-JP" altLang="en-US" dirty="0" smtClean="0"/>
              <a:t> </a:t>
            </a:r>
            <a:r>
              <a:rPr lang="en-US" altLang="ja-JP" dirty="0" smtClean="0"/>
              <a:t>service</a:t>
            </a:r>
            <a:r>
              <a:rPr lang="ja-JP" altLang="en-US" dirty="0" smtClean="0"/>
              <a:t> </a:t>
            </a:r>
            <a:r>
              <a:rPr lang="en-US" altLang="ja-JP" dirty="0" smtClean="0"/>
              <a:t>is</a:t>
            </a:r>
            <a:r>
              <a:rPr lang="ja-JP" altLang="en-US" dirty="0" smtClean="0"/>
              <a:t> </a:t>
            </a:r>
            <a:r>
              <a:rPr lang="en-US" altLang="ja-JP" dirty="0" smtClean="0"/>
              <a:t>enough…</a:t>
            </a:r>
            <a:r>
              <a:rPr lang="ja-JP" altLang="en-US" dirty="0" smtClean="0"/>
              <a:t> </a:t>
            </a:r>
            <a:r>
              <a:rPr lang="en-US" altLang="ja-JP" dirty="0" smtClean="0"/>
              <a:t>Or</a:t>
            </a:r>
            <a:r>
              <a:rPr lang="ja-JP" altLang="en-US" dirty="0" smtClean="0"/>
              <a:t> </a:t>
            </a:r>
            <a:r>
              <a:rPr lang="en-US" altLang="ja-JP" dirty="0" smtClean="0"/>
              <a:t>even</a:t>
            </a:r>
            <a:r>
              <a:rPr lang="ja-JP" altLang="en-US" dirty="0" smtClean="0"/>
              <a:t> </a:t>
            </a:r>
            <a:r>
              <a:rPr lang="en-US" altLang="ja-JP" dirty="0" smtClean="0"/>
              <a:t>local</a:t>
            </a:r>
            <a:r>
              <a:rPr lang="ja-JP" altLang="en-US" dirty="0" smtClean="0"/>
              <a:t> </a:t>
            </a:r>
            <a:r>
              <a:rPr lang="en-US" altLang="ja-JP" dirty="0" smtClean="0"/>
              <a:t>fs.</a:t>
            </a:r>
          </a:p>
          <a:p>
            <a:pPr lvl="2"/>
            <a:r>
              <a:rPr lang="en-US" altLang="ja-JP" dirty="0" smtClean="0"/>
              <a:t>From application level, nothing will differ for this use b/w iSCSI or NFS/local</a:t>
            </a:r>
          </a:p>
          <a:p>
            <a:pPr lvl="3"/>
            <a:r>
              <a:rPr lang="en-US" altLang="ja-JP" dirty="0" smtClean="0"/>
              <a:t>e.g. lock, bandwidth</a:t>
            </a:r>
          </a:p>
          <a:p>
            <a:r>
              <a:rPr lang="en-US" altLang="ja-JP" dirty="0" smtClean="0"/>
              <a:t>Volume</a:t>
            </a:r>
            <a:r>
              <a:rPr lang="ja-JP" altLang="en-US" dirty="0" smtClean="0"/>
              <a:t> </a:t>
            </a:r>
            <a:r>
              <a:rPr lang="en-US" altLang="ja-JP" dirty="0" smtClean="0"/>
              <a:t>size</a:t>
            </a:r>
            <a:r>
              <a:rPr lang="ja-JP" altLang="en-US" dirty="0" smtClean="0"/>
              <a:t> </a:t>
            </a:r>
            <a:r>
              <a:rPr lang="en-US" altLang="ja-JP" dirty="0" smtClean="0"/>
              <a:t>for</a:t>
            </a:r>
            <a:r>
              <a:rPr lang="ja-JP" altLang="en-US" dirty="0" smtClean="0"/>
              <a:t> </a:t>
            </a:r>
            <a:r>
              <a:rPr lang="en-US" altLang="ja-JP" dirty="0" smtClean="0"/>
              <a:t>storage</a:t>
            </a:r>
            <a:r>
              <a:rPr lang="ja-JP" altLang="en-US" dirty="0" smtClean="0"/>
              <a:t> </a:t>
            </a:r>
            <a:r>
              <a:rPr lang="en-US" altLang="ja-JP" dirty="0" smtClean="0"/>
              <a:t>of</a:t>
            </a:r>
            <a:r>
              <a:rPr lang="ja-JP" altLang="en-US" dirty="0" smtClean="0"/>
              <a:t> </a:t>
            </a:r>
            <a:r>
              <a:rPr lang="en-US" altLang="ja-JP" dirty="0" smtClean="0"/>
              <a:t>IR</a:t>
            </a:r>
            <a:r>
              <a:rPr lang="ja-JP" altLang="en-US" dirty="0" smtClean="0"/>
              <a:t> </a:t>
            </a:r>
            <a:r>
              <a:rPr lang="en-US" altLang="ja-JP" dirty="0" smtClean="0"/>
              <a:t>detector</a:t>
            </a:r>
            <a:r>
              <a:rPr lang="ja-JP" altLang="en-US" dirty="0" smtClean="0"/>
              <a:t> </a:t>
            </a:r>
            <a:r>
              <a:rPr lang="en-US" altLang="ja-JP" dirty="0" smtClean="0"/>
              <a:t>control</a:t>
            </a:r>
          </a:p>
          <a:p>
            <a:pPr lvl="1"/>
            <a:r>
              <a:rPr lang="en-US" altLang="ja-JP" dirty="0" smtClean="0"/>
              <a:t>Bandwidth</a:t>
            </a:r>
            <a:r>
              <a:rPr lang="ja-JP" altLang="en-US" dirty="0" smtClean="0"/>
              <a:t> </a:t>
            </a:r>
            <a:r>
              <a:rPr lang="en-US" altLang="ja-JP" dirty="0" smtClean="0"/>
              <a:t>per</a:t>
            </a:r>
            <a:r>
              <a:rPr lang="ja-JP" altLang="en-US" dirty="0" smtClean="0"/>
              <a:t> </a:t>
            </a:r>
            <a:r>
              <a:rPr lang="en-US" altLang="ja-JP" dirty="0" smtClean="0"/>
              <a:t>one</a:t>
            </a:r>
            <a:r>
              <a:rPr lang="ja-JP" altLang="en-US" dirty="0" smtClean="0"/>
              <a:t> </a:t>
            </a:r>
            <a:r>
              <a:rPr lang="en-US" altLang="ja-JP" dirty="0" smtClean="0"/>
              <a:t>camera</a:t>
            </a:r>
            <a:r>
              <a:rPr lang="ja-JP" altLang="en-US" dirty="0" smtClean="0"/>
              <a:t> </a:t>
            </a:r>
            <a:r>
              <a:rPr lang="en-US" altLang="ja-JP" dirty="0" smtClean="0"/>
              <a:t>is</a:t>
            </a:r>
            <a:r>
              <a:rPr lang="ja-JP" altLang="en-US" dirty="0" smtClean="0"/>
              <a:t> </a:t>
            </a:r>
            <a:r>
              <a:rPr lang="en-US" altLang="ja-JP" dirty="0" smtClean="0"/>
              <a:t>not</a:t>
            </a:r>
            <a:r>
              <a:rPr lang="ja-JP" altLang="en-US" dirty="0" smtClean="0"/>
              <a:t> </a:t>
            </a:r>
            <a:r>
              <a:rPr lang="en-US" altLang="ja-JP" dirty="0" smtClean="0"/>
              <a:t>so</a:t>
            </a:r>
            <a:r>
              <a:rPr lang="ja-JP" altLang="en-US" dirty="0" smtClean="0"/>
              <a:t> </a:t>
            </a:r>
            <a:r>
              <a:rPr lang="en-US" altLang="ja-JP" dirty="0" smtClean="0"/>
              <a:t>high</a:t>
            </a:r>
            <a:r>
              <a:rPr lang="ja-JP" altLang="en-US" dirty="0" smtClean="0"/>
              <a:t> </a:t>
            </a:r>
            <a:r>
              <a:rPr lang="en-US" altLang="ja-JP" dirty="0" smtClean="0"/>
              <a:t>(~100Mbps)</a:t>
            </a:r>
          </a:p>
          <a:p>
            <a:pPr lvl="2"/>
            <a:r>
              <a:rPr lang="en-US" altLang="ja-JP" dirty="0" smtClean="0"/>
              <a:t>Simple</a:t>
            </a:r>
            <a:r>
              <a:rPr lang="ja-JP" altLang="en-US" dirty="0" smtClean="0"/>
              <a:t> </a:t>
            </a:r>
            <a:r>
              <a:rPr lang="en-US" altLang="ja-JP" dirty="0" smtClean="0"/>
              <a:t>NFS</a:t>
            </a:r>
            <a:r>
              <a:rPr lang="ja-JP" altLang="en-US" dirty="0" smtClean="0"/>
              <a:t> </a:t>
            </a:r>
            <a:r>
              <a:rPr lang="en-US" altLang="ja-JP" dirty="0" smtClean="0"/>
              <a:t>server</a:t>
            </a:r>
            <a:r>
              <a:rPr lang="ja-JP" altLang="en-US" dirty="0" smtClean="0"/>
              <a:t> </a:t>
            </a:r>
            <a:r>
              <a:rPr lang="en-US" altLang="ja-JP" dirty="0" smtClean="0"/>
              <a:t>can</a:t>
            </a:r>
            <a:r>
              <a:rPr lang="ja-JP" altLang="en-US" dirty="0" smtClean="0"/>
              <a:t> </a:t>
            </a:r>
            <a:r>
              <a:rPr lang="en-US" altLang="ja-JP" dirty="0" smtClean="0"/>
              <a:t>supply</a:t>
            </a:r>
            <a:r>
              <a:rPr lang="ja-JP" altLang="en-US" dirty="0" smtClean="0"/>
              <a:t> </a:t>
            </a:r>
            <a:r>
              <a:rPr lang="en-US" altLang="ja-JP" dirty="0" smtClean="0"/>
              <a:t>~600Mbps</a:t>
            </a:r>
          </a:p>
          <a:p>
            <a:pPr lvl="1"/>
            <a:r>
              <a:rPr lang="en-US" altLang="ja-JP" dirty="0" smtClean="0"/>
              <a:t>Continuous</a:t>
            </a:r>
            <a:r>
              <a:rPr lang="ja-JP" altLang="en-US" dirty="0" smtClean="0"/>
              <a:t> </a:t>
            </a:r>
            <a:r>
              <a:rPr lang="en-US" altLang="ja-JP" dirty="0" smtClean="0"/>
              <a:t>up-the-ramp</a:t>
            </a:r>
            <a:r>
              <a:rPr lang="ja-JP" altLang="en-US" dirty="0" smtClean="0"/>
              <a:t> </a:t>
            </a:r>
            <a:r>
              <a:rPr lang="en-US" altLang="ja-JP" dirty="0" smtClean="0"/>
              <a:t>outputs</a:t>
            </a:r>
            <a:r>
              <a:rPr lang="ja-JP" altLang="en-US" dirty="0" smtClean="0"/>
              <a:t> </a:t>
            </a:r>
            <a:r>
              <a:rPr lang="en-US" altLang="ja-JP" dirty="0" smtClean="0"/>
              <a:t>large</a:t>
            </a:r>
            <a:r>
              <a:rPr lang="ja-JP" altLang="en-US" dirty="0" smtClean="0"/>
              <a:t> </a:t>
            </a:r>
            <a:r>
              <a:rPr lang="en-US" altLang="ja-JP" dirty="0" smtClean="0"/>
              <a:t>size</a:t>
            </a:r>
            <a:r>
              <a:rPr lang="ja-JP" altLang="en-US" dirty="0" smtClean="0"/>
              <a:t> </a:t>
            </a:r>
            <a:r>
              <a:rPr lang="en-US" altLang="ja-JP" dirty="0" smtClean="0"/>
              <a:t>data is an </a:t>
            </a:r>
            <a:r>
              <a:rPr lang="en-US" altLang="ja-JP" dirty="0" err="1" smtClean="0"/>
              <a:t>iusse</a:t>
            </a:r>
            <a:endParaRPr lang="en-US" altLang="ja-JP" dirty="0" smtClean="0"/>
          </a:p>
          <a:p>
            <a:pPr lvl="2"/>
            <a:r>
              <a:rPr lang="en-US" altLang="ja-JP" dirty="0" smtClean="0"/>
              <a:t>100Mbps</a:t>
            </a:r>
            <a:r>
              <a:rPr lang="ja-JP" altLang="en-US" dirty="0" smtClean="0"/>
              <a:t> </a:t>
            </a:r>
            <a:r>
              <a:rPr lang="en-US" altLang="ja-JP" dirty="0" smtClean="0"/>
              <a:t>over</a:t>
            </a:r>
            <a:r>
              <a:rPr lang="ja-JP" altLang="en-US" dirty="0" smtClean="0"/>
              <a:t> </a:t>
            </a:r>
            <a:r>
              <a:rPr lang="en-US" altLang="ja-JP" dirty="0" smtClean="0"/>
              <a:t>1day</a:t>
            </a:r>
            <a:r>
              <a:rPr lang="ja-JP" altLang="en-US" dirty="0" smtClean="0"/>
              <a:t> </a:t>
            </a:r>
            <a:r>
              <a:rPr lang="en-US" altLang="ja-JP" dirty="0" smtClean="0"/>
              <a:t>is</a:t>
            </a:r>
            <a:r>
              <a:rPr lang="ja-JP" altLang="en-US" dirty="0" smtClean="0"/>
              <a:t> </a:t>
            </a:r>
            <a:r>
              <a:rPr lang="en-US" altLang="ja-JP" dirty="0" smtClean="0"/>
              <a:t>~1TB</a:t>
            </a:r>
          </a:p>
          <a:p>
            <a:pPr lvl="2"/>
            <a:r>
              <a:rPr lang="en-US" altLang="ja-JP" dirty="0" smtClean="0"/>
              <a:t>Compression</a:t>
            </a:r>
            <a:r>
              <a:rPr lang="ja-JP" altLang="en-US" dirty="0" smtClean="0"/>
              <a:t> </a:t>
            </a:r>
            <a:r>
              <a:rPr lang="en-US" altLang="ja-JP" dirty="0" smtClean="0"/>
              <a:t>will</a:t>
            </a:r>
            <a:r>
              <a:rPr lang="ja-JP" altLang="en-US" dirty="0" smtClean="0"/>
              <a:t> </a:t>
            </a:r>
            <a:r>
              <a:rPr lang="en-US" altLang="ja-JP" dirty="0" smtClean="0"/>
              <a:t>make</a:t>
            </a:r>
            <a:r>
              <a:rPr lang="ja-JP" altLang="en-US" dirty="0" smtClean="0"/>
              <a:t> </a:t>
            </a:r>
            <a:r>
              <a:rPr lang="en-US" altLang="ja-JP" dirty="0" smtClean="0"/>
              <a:t>this</a:t>
            </a:r>
            <a:r>
              <a:rPr lang="ja-JP" altLang="en-US" dirty="0" smtClean="0"/>
              <a:t> </a:t>
            </a:r>
            <a:r>
              <a:rPr lang="en-US" altLang="ja-JP" dirty="0" smtClean="0"/>
              <a:t>250</a:t>
            </a:r>
            <a:r>
              <a:rPr lang="ja-JP" altLang="en-US" dirty="0" smtClean="0"/>
              <a:t> </a:t>
            </a:r>
            <a:r>
              <a:rPr lang="en-US" altLang="ja-JP" dirty="0" smtClean="0"/>
              <a:t>–</a:t>
            </a:r>
            <a:r>
              <a:rPr lang="ja-JP" altLang="en-US" dirty="0" smtClean="0"/>
              <a:t> </a:t>
            </a:r>
            <a:r>
              <a:rPr lang="en-US" altLang="ja-JP" dirty="0" smtClean="0"/>
              <a:t>350</a:t>
            </a:r>
            <a:r>
              <a:rPr lang="ja-JP" altLang="en-US" dirty="0" smtClean="0"/>
              <a:t> </a:t>
            </a:r>
            <a:r>
              <a:rPr lang="en-US" altLang="ja-JP" dirty="0" smtClean="0"/>
              <a:t>GB/day</a:t>
            </a:r>
          </a:p>
          <a:p>
            <a:pPr lvl="2"/>
            <a:r>
              <a:rPr lang="en-US" altLang="ja-JP" dirty="0" smtClean="0"/>
              <a:t>But can be done with recent HDDs, without considering about backup</a:t>
            </a:r>
          </a:p>
          <a:p>
            <a:pPr lvl="3"/>
            <a:r>
              <a:rPr lang="en-US" altLang="ja-JP" dirty="0" smtClean="0"/>
              <a:t>No need to backup these software stability test data</a:t>
            </a:r>
          </a:p>
          <a:p>
            <a:pPr lvl="1"/>
            <a:r>
              <a:rPr lang="en-US" altLang="ja-JP" dirty="0" smtClean="0"/>
              <a:t>Need</a:t>
            </a:r>
            <a:r>
              <a:rPr lang="ja-JP" altLang="en-US" dirty="0" smtClean="0"/>
              <a:t> </a:t>
            </a:r>
            <a:r>
              <a:rPr lang="en-US" altLang="ja-JP" dirty="0" smtClean="0"/>
              <a:t>to</a:t>
            </a:r>
            <a:r>
              <a:rPr lang="ja-JP" altLang="en-US" dirty="0" smtClean="0"/>
              <a:t> </a:t>
            </a:r>
            <a:r>
              <a:rPr lang="en-US" altLang="ja-JP" dirty="0" smtClean="0"/>
              <a:t>be</a:t>
            </a:r>
            <a:r>
              <a:rPr lang="ja-JP" altLang="en-US" dirty="0" smtClean="0"/>
              <a:t> </a:t>
            </a:r>
            <a:r>
              <a:rPr lang="en-US" altLang="ja-JP" dirty="0" smtClean="0"/>
              <a:t>studied</a:t>
            </a:r>
            <a:r>
              <a:rPr lang="ja-JP" altLang="en-US" dirty="0" smtClean="0"/>
              <a:t> </a:t>
            </a:r>
            <a:r>
              <a:rPr lang="en-US" altLang="ja-JP" dirty="0" smtClean="0"/>
              <a:t>once</a:t>
            </a:r>
            <a:r>
              <a:rPr lang="ja-JP" altLang="en-US" dirty="0" smtClean="0"/>
              <a:t> </a:t>
            </a:r>
            <a:r>
              <a:rPr lang="en-US" altLang="ja-JP" dirty="0" smtClean="0"/>
              <a:t>PFS</a:t>
            </a:r>
            <a:r>
              <a:rPr lang="ja-JP" altLang="en-US" dirty="0" smtClean="0"/>
              <a:t> </a:t>
            </a:r>
            <a:r>
              <a:rPr lang="en-US" altLang="ja-JP" dirty="0" smtClean="0"/>
              <a:t>get</a:t>
            </a:r>
            <a:r>
              <a:rPr lang="ja-JP" altLang="en-US" dirty="0" smtClean="0"/>
              <a:t> </a:t>
            </a:r>
            <a:r>
              <a:rPr lang="en-US" altLang="ja-JP" dirty="0" smtClean="0"/>
              <a:t>an</a:t>
            </a:r>
            <a:r>
              <a:rPr lang="ja-JP" altLang="en-US" dirty="0" smtClean="0"/>
              <a:t> </a:t>
            </a:r>
            <a:r>
              <a:rPr lang="en-US" altLang="ja-JP" dirty="0" smtClean="0"/>
              <a:t>IR</a:t>
            </a:r>
            <a:r>
              <a:rPr lang="ja-JP" altLang="en-US" dirty="0" smtClean="0"/>
              <a:t> </a:t>
            </a:r>
            <a:r>
              <a:rPr lang="en-US" altLang="ja-JP" dirty="0" smtClean="0"/>
              <a:t>detector</a:t>
            </a:r>
          </a:p>
          <a:p>
            <a:pPr lvl="2"/>
            <a:r>
              <a:rPr lang="en-US" altLang="ja-JP" dirty="0"/>
              <a:t>e</a:t>
            </a:r>
            <a:r>
              <a:rPr lang="en-US" altLang="ja-JP" dirty="0" smtClean="0"/>
              <a:t>.g.</a:t>
            </a:r>
            <a:r>
              <a:rPr lang="ja-JP" altLang="en-US" dirty="0" smtClean="0"/>
              <a:t> </a:t>
            </a:r>
            <a:r>
              <a:rPr lang="en-US" altLang="ja-JP" dirty="0" smtClean="0"/>
              <a:t>how</a:t>
            </a:r>
            <a:r>
              <a:rPr lang="ja-JP" altLang="en-US" dirty="0" smtClean="0"/>
              <a:t> </a:t>
            </a:r>
            <a:r>
              <a:rPr lang="en-US" altLang="ja-JP" dirty="0" smtClean="0"/>
              <a:t>much</a:t>
            </a:r>
            <a:r>
              <a:rPr lang="ja-JP" altLang="en-US" dirty="0" smtClean="0"/>
              <a:t> </a:t>
            </a:r>
            <a:r>
              <a:rPr lang="en-US" altLang="ja-JP" dirty="0" smtClean="0"/>
              <a:t>we</a:t>
            </a:r>
            <a:r>
              <a:rPr lang="ja-JP" altLang="en-US" dirty="0" smtClean="0"/>
              <a:t> </a:t>
            </a:r>
            <a:r>
              <a:rPr lang="en-US" altLang="ja-JP" dirty="0" smtClean="0"/>
              <a:t>need</a:t>
            </a:r>
            <a:r>
              <a:rPr lang="ja-JP" altLang="en-US" dirty="0" smtClean="0"/>
              <a:t> </a:t>
            </a:r>
            <a:r>
              <a:rPr lang="en-US" altLang="ja-JP" dirty="0" smtClean="0"/>
              <a:t>to</a:t>
            </a:r>
            <a:r>
              <a:rPr lang="ja-JP" altLang="en-US" dirty="0" smtClean="0"/>
              <a:t> </a:t>
            </a:r>
            <a:r>
              <a:rPr lang="en-US" altLang="ja-JP" dirty="0" smtClean="0"/>
              <a:t>save/check/analyze</a:t>
            </a:r>
            <a:r>
              <a:rPr lang="ja-JP" altLang="en-US" dirty="0" smtClean="0"/>
              <a:t> </a:t>
            </a:r>
            <a:r>
              <a:rPr lang="en-US" altLang="ja-JP" dirty="0" smtClean="0"/>
              <a:t>up-the-ramp</a:t>
            </a:r>
            <a:r>
              <a:rPr lang="ja-JP" altLang="en-US" dirty="0" smtClean="0"/>
              <a:t> </a:t>
            </a:r>
            <a:r>
              <a:rPr lang="en-US" altLang="ja-JP" dirty="0" smtClean="0"/>
              <a:t>data</a:t>
            </a:r>
          </a:p>
          <a:p>
            <a:pPr lvl="2"/>
            <a:r>
              <a:rPr lang="en-US" altLang="ja-JP" dirty="0" smtClean="0"/>
              <a:t>Better</a:t>
            </a:r>
            <a:r>
              <a:rPr lang="ja-JP" altLang="en-US" dirty="0" smtClean="0"/>
              <a:t> </a:t>
            </a:r>
            <a:r>
              <a:rPr lang="en-US" altLang="ja-JP" dirty="0" smtClean="0"/>
              <a:t>to</a:t>
            </a:r>
            <a:r>
              <a:rPr lang="ja-JP" altLang="en-US" dirty="0" smtClean="0"/>
              <a:t> </a:t>
            </a:r>
            <a:r>
              <a:rPr lang="en-US" altLang="ja-JP" dirty="0" smtClean="0"/>
              <a:t>study</a:t>
            </a:r>
            <a:r>
              <a:rPr lang="ja-JP" altLang="en-US" dirty="0" smtClean="0"/>
              <a:t> </a:t>
            </a:r>
            <a:r>
              <a:rPr lang="en-US" altLang="ja-JP" dirty="0" smtClean="0"/>
              <a:t>how</a:t>
            </a:r>
            <a:r>
              <a:rPr lang="ja-JP" altLang="en-US" dirty="0" smtClean="0"/>
              <a:t> </a:t>
            </a:r>
            <a:r>
              <a:rPr lang="en-US" altLang="ja-JP" dirty="0" smtClean="0"/>
              <a:t>existing</a:t>
            </a:r>
            <a:r>
              <a:rPr lang="ja-JP" altLang="en-US" dirty="0" smtClean="0"/>
              <a:t> </a:t>
            </a:r>
            <a:r>
              <a:rPr lang="en-US" altLang="ja-JP" dirty="0" smtClean="0"/>
              <a:t>instrument</a:t>
            </a:r>
            <a:r>
              <a:rPr lang="ja-JP" altLang="en-US" dirty="0" smtClean="0"/>
              <a:t> </a:t>
            </a:r>
            <a:r>
              <a:rPr lang="en-US" altLang="ja-JP" dirty="0" smtClean="0"/>
              <a:t>at</a:t>
            </a:r>
            <a:r>
              <a:rPr lang="ja-JP" altLang="en-US" dirty="0" smtClean="0"/>
              <a:t> </a:t>
            </a:r>
            <a:r>
              <a:rPr lang="en-US" altLang="ja-JP" dirty="0" smtClean="0"/>
              <a:t>Subaru</a:t>
            </a:r>
            <a:r>
              <a:rPr lang="ja-JP" altLang="en-US" dirty="0" smtClean="0"/>
              <a:t> </a:t>
            </a:r>
            <a:r>
              <a:rPr lang="en-US" altLang="ja-JP" dirty="0" smtClean="0"/>
              <a:t>doing?</a:t>
            </a:r>
            <a:endParaRPr lang="en-US" altLang="ja-JP" dirty="0"/>
          </a:p>
        </p:txBody>
      </p:sp>
    </p:spTree>
    <p:extLst>
      <p:ext uri="{BB962C8B-B14F-4D97-AF65-F5344CB8AC3E}">
        <p14:creationId xmlns:p14="http://schemas.microsoft.com/office/powerpoint/2010/main" val="21085419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Emergency</a:t>
            </a:r>
            <a:r>
              <a:rPr kumimoji="1" lang="ja-JP" altLang="en-US" dirty="0" smtClean="0"/>
              <a:t> </a:t>
            </a:r>
            <a:r>
              <a:rPr kumimoji="1" lang="en-US" altLang="ja-JP" dirty="0" smtClean="0"/>
              <a:t>recover</a:t>
            </a:r>
            <a:r>
              <a:rPr lang="en-US" altLang="ja-JP" dirty="0" smtClean="0"/>
              <a:t>y</a:t>
            </a:r>
            <a:r>
              <a:rPr lang="ja-JP" altLang="en-US" dirty="0" smtClean="0"/>
              <a:t> </a:t>
            </a:r>
            <a:r>
              <a:rPr lang="en-US" altLang="ja-JP" dirty="0" smtClean="0"/>
              <a:t>plan</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(to</a:t>
            </a:r>
            <a:r>
              <a:rPr kumimoji="1" lang="ja-JP" altLang="en-US" dirty="0" smtClean="0"/>
              <a:t> </a:t>
            </a:r>
            <a:r>
              <a:rPr kumimoji="1" lang="en-US" altLang="ja-JP" dirty="0" smtClean="0"/>
              <a:t>be</a:t>
            </a:r>
            <a:r>
              <a:rPr kumimoji="1" lang="ja-JP" altLang="en-US" dirty="0" smtClean="0"/>
              <a:t> </a:t>
            </a:r>
            <a:r>
              <a:rPr kumimoji="1" lang="en-US" altLang="ja-JP" dirty="0" smtClean="0"/>
              <a:t>studied</a:t>
            </a:r>
            <a:r>
              <a:rPr kumimoji="1" lang="ja-JP" altLang="en-US" dirty="0" smtClean="0"/>
              <a:t> </a:t>
            </a:r>
            <a:r>
              <a:rPr kumimoji="1" lang="en-US" altLang="ja-JP" dirty="0" smtClean="0"/>
              <a:t>following</a:t>
            </a:r>
            <a:r>
              <a:rPr kumimoji="1" lang="ja-JP" altLang="en-US" dirty="0" smtClean="0"/>
              <a:t> </a:t>
            </a:r>
            <a:r>
              <a:rPr kumimoji="1" lang="en-US" altLang="ja-JP" dirty="0" smtClean="0"/>
              <a:t>failure</a:t>
            </a:r>
            <a:r>
              <a:rPr kumimoji="1" lang="ja-JP" altLang="en-US" dirty="0" smtClean="0"/>
              <a:t> </a:t>
            </a:r>
            <a:r>
              <a:rPr kumimoji="1" lang="en-US" altLang="ja-JP" dirty="0" smtClean="0"/>
              <a:t>modes)</a:t>
            </a:r>
            <a:endParaRPr kumimoji="1" lang="ja-JP" altLang="en-US" dirty="0"/>
          </a:p>
        </p:txBody>
      </p:sp>
    </p:spTree>
    <p:extLst>
      <p:ext uri="{BB962C8B-B14F-4D97-AF65-F5344CB8AC3E}">
        <p14:creationId xmlns:p14="http://schemas.microsoft.com/office/powerpoint/2010/main" val="39212481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VM</a:t>
            </a:r>
            <a:r>
              <a:rPr lang="ja-JP" altLang="en-US" dirty="0"/>
              <a:t> </a:t>
            </a:r>
            <a:r>
              <a:rPr lang="en-US" altLang="ja-JP" dirty="0" smtClean="0"/>
              <a:t>infrastructure</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5334246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dirty="0"/>
              <a:t>ICS infrastructure support </a:t>
            </a:r>
            <a:r>
              <a:rPr lang="en-US" altLang="ja-JP" dirty="0" smtClean="0"/>
              <a:t>hardware</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842358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角丸四角形 2"/>
          <p:cNvSpPr/>
          <p:nvPr/>
        </p:nvSpPr>
        <p:spPr>
          <a:xfrm rot="21155933">
            <a:off x="1588086" y="3985115"/>
            <a:ext cx="7168808" cy="2122845"/>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p:nvPr>
        </p:nvSpPr>
        <p:spPr>
          <a:xfrm>
            <a:off x="65314" y="365126"/>
            <a:ext cx="8948056" cy="1325563"/>
          </a:xfrm>
        </p:spPr>
        <p:txBody>
          <a:bodyPr>
            <a:normAutofit/>
          </a:bodyPr>
          <a:lstStyle/>
          <a:p>
            <a:pPr algn="ctr"/>
            <a:r>
              <a:rPr lang="en-US" altLang="ja-JP" sz="3200" dirty="0" smtClean="0"/>
              <a:t>Items</a:t>
            </a:r>
            <a:r>
              <a:rPr lang="ja-JP" altLang="en-US" sz="3200" dirty="0" smtClean="0"/>
              <a:t> </a:t>
            </a:r>
            <a:r>
              <a:rPr lang="en-US" altLang="ja-JP" sz="3200" dirty="0" smtClean="0"/>
              <a:t>for</a:t>
            </a:r>
            <a:r>
              <a:rPr lang="ja-JP" altLang="en-US" sz="3200" dirty="0" smtClean="0"/>
              <a:t> </a:t>
            </a:r>
            <a:r>
              <a:rPr lang="en-US" altLang="ja-JP" sz="3200" dirty="0" smtClean="0"/>
              <a:t>review</a:t>
            </a:r>
            <a:r>
              <a:rPr lang="ja-JP" altLang="en-US" sz="3200" dirty="0" smtClean="0"/>
              <a:t> </a:t>
            </a:r>
            <a:r>
              <a:rPr lang="en-US" altLang="ja-JP" sz="3200" dirty="0" smtClean="0"/>
              <a:t>shown</a:t>
            </a:r>
            <a:r>
              <a:rPr lang="ja-JP" altLang="en-US" sz="3200" dirty="0" smtClean="0"/>
              <a:t> </a:t>
            </a:r>
            <a:r>
              <a:rPr lang="en-US" altLang="ja-JP" sz="3200" dirty="0" smtClean="0"/>
              <a:t>in</a:t>
            </a:r>
            <a:r>
              <a:rPr lang="ja-JP" altLang="en-US" sz="3200" dirty="0" smtClean="0"/>
              <a:t> </a:t>
            </a:r>
            <a:r>
              <a:rPr lang="en-US" altLang="ja-JP" sz="3200" dirty="0" smtClean="0"/>
              <a:t>ICS</a:t>
            </a:r>
            <a:r>
              <a:rPr lang="ja-JP" altLang="en-US" sz="3200" dirty="0" smtClean="0"/>
              <a:t> </a:t>
            </a:r>
            <a:r>
              <a:rPr lang="en-US" altLang="ja-JP" sz="3200" dirty="0" smtClean="0"/>
              <a:t>architecture</a:t>
            </a:r>
            <a:r>
              <a:rPr lang="ja-JP" altLang="en-US" sz="3200" dirty="0" smtClean="0"/>
              <a:t> </a:t>
            </a:r>
            <a:r>
              <a:rPr lang="en-US" altLang="ja-JP" sz="3200" dirty="0" smtClean="0"/>
              <a:t>diagram</a:t>
            </a:r>
            <a:endParaRPr kumimoji="1" lang="ja-JP" altLang="en-US" sz="3200" dirty="0"/>
          </a:p>
        </p:txBody>
      </p:sp>
      <p:grpSp>
        <p:nvGrpSpPr>
          <p:cNvPr id="62" name="グループ化 61"/>
          <p:cNvGrpSpPr/>
          <p:nvPr/>
        </p:nvGrpSpPr>
        <p:grpSpPr>
          <a:xfrm>
            <a:off x="21915" y="1735572"/>
            <a:ext cx="8951387" cy="5103446"/>
            <a:chOff x="-17274" y="1735572"/>
            <a:chExt cx="8951387" cy="5103446"/>
          </a:xfrm>
        </p:grpSpPr>
        <p:sp>
          <p:nvSpPr>
            <p:cNvPr id="44" name="角丸四角形 43"/>
            <p:cNvSpPr/>
            <p:nvPr/>
          </p:nvSpPr>
          <p:spPr>
            <a:xfrm>
              <a:off x="4596353" y="4375435"/>
              <a:ext cx="2175852" cy="1386462"/>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5" name="直線矢印コネクタ 4"/>
            <p:cNvCxnSpPr/>
            <p:nvPr/>
          </p:nvCxnSpPr>
          <p:spPr>
            <a:xfrm>
              <a:off x="1451611" y="1920238"/>
              <a:ext cx="0" cy="4376057"/>
            </a:xfrm>
            <a:prstGeom prst="straightConnector1">
              <a:avLst/>
            </a:prstGeom>
            <a:ln w="31750">
              <a:headEnd type="stealth" w="lg" len="med"/>
              <a:tailEnd type="stealth" w="lg" len="med"/>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H="1" flipV="1">
              <a:off x="1590948" y="6383380"/>
              <a:ext cx="7015843" cy="0"/>
            </a:xfrm>
            <a:prstGeom prst="straightConnector1">
              <a:avLst/>
            </a:prstGeom>
            <a:ln w="31750">
              <a:headEnd type="stealth" w="lg" len="med"/>
              <a:tailEnd type="stealth" w="lg" len="med"/>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65314" y="6100354"/>
              <a:ext cx="1309709" cy="369332"/>
            </a:xfrm>
            <a:prstGeom prst="rect">
              <a:avLst/>
            </a:prstGeom>
            <a:noFill/>
          </p:spPr>
          <p:txBody>
            <a:bodyPr wrap="square" rtlCol="0">
              <a:spAutoFit/>
            </a:bodyPr>
            <a:lstStyle/>
            <a:p>
              <a:pPr algn="r"/>
              <a:r>
                <a:rPr kumimoji="1" lang="en-US" altLang="ja-JP" dirty="0" smtClean="0"/>
                <a:t>Hardware</a:t>
              </a:r>
              <a:endParaRPr kumimoji="1" lang="ja-JP" altLang="en-US" dirty="0"/>
            </a:p>
          </p:txBody>
        </p:sp>
        <p:sp>
          <p:nvSpPr>
            <p:cNvPr id="9" name="テキスト ボックス 8"/>
            <p:cNvSpPr txBox="1"/>
            <p:nvPr/>
          </p:nvSpPr>
          <p:spPr>
            <a:xfrm>
              <a:off x="-17274" y="1735572"/>
              <a:ext cx="1512978" cy="369332"/>
            </a:xfrm>
            <a:prstGeom prst="rect">
              <a:avLst/>
            </a:prstGeom>
            <a:noFill/>
          </p:spPr>
          <p:txBody>
            <a:bodyPr wrap="none" rtlCol="0">
              <a:spAutoFit/>
            </a:bodyPr>
            <a:lstStyle/>
            <a:p>
              <a:r>
                <a:rPr kumimoji="1" lang="en-US" altLang="ja-JP" dirty="0" smtClean="0"/>
                <a:t>Pure-software</a:t>
              </a:r>
              <a:endParaRPr kumimoji="1" lang="ja-JP" altLang="en-US" dirty="0"/>
            </a:p>
          </p:txBody>
        </p:sp>
        <p:sp>
          <p:nvSpPr>
            <p:cNvPr id="10" name="テキスト ボックス 9"/>
            <p:cNvSpPr txBox="1"/>
            <p:nvPr/>
          </p:nvSpPr>
          <p:spPr>
            <a:xfrm>
              <a:off x="1590948" y="6469686"/>
              <a:ext cx="1103187" cy="369332"/>
            </a:xfrm>
            <a:prstGeom prst="rect">
              <a:avLst/>
            </a:prstGeom>
            <a:noFill/>
          </p:spPr>
          <p:txBody>
            <a:bodyPr wrap="none" rtlCol="0">
              <a:spAutoFit/>
            </a:bodyPr>
            <a:lstStyle/>
            <a:p>
              <a:r>
                <a:rPr kumimoji="1" lang="en-US" altLang="ja-JP" dirty="0" smtClean="0"/>
                <a:t>Individual</a:t>
              </a:r>
              <a:endParaRPr kumimoji="1" lang="ja-JP" altLang="en-US" dirty="0"/>
            </a:p>
          </p:txBody>
        </p:sp>
        <p:sp>
          <p:nvSpPr>
            <p:cNvPr id="11" name="テキスト ボックス 10"/>
            <p:cNvSpPr txBox="1"/>
            <p:nvPr/>
          </p:nvSpPr>
          <p:spPr>
            <a:xfrm>
              <a:off x="7777578" y="6454836"/>
              <a:ext cx="1156535" cy="369332"/>
            </a:xfrm>
            <a:prstGeom prst="rect">
              <a:avLst/>
            </a:prstGeom>
            <a:noFill/>
          </p:spPr>
          <p:txBody>
            <a:bodyPr wrap="none" rtlCol="0">
              <a:spAutoFit/>
            </a:bodyPr>
            <a:lstStyle/>
            <a:p>
              <a:r>
                <a:rPr kumimoji="1" lang="en-US" altLang="ja-JP" dirty="0" smtClean="0"/>
                <a:t>Integrated</a:t>
              </a:r>
              <a:endParaRPr kumimoji="1" lang="ja-JP" altLang="en-US" dirty="0"/>
            </a:p>
          </p:txBody>
        </p:sp>
        <p:sp>
          <p:nvSpPr>
            <p:cNvPr id="12" name="角丸四角形 11"/>
            <p:cNvSpPr/>
            <p:nvPr/>
          </p:nvSpPr>
          <p:spPr>
            <a:xfrm>
              <a:off x="1626727" y="2104904"/>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Subsystem</a:t>
              </a:r>
              <a:r>
                <a:rPr kumimoji="1" lang="ja-JP" altLang="en-US" dirty="0" smtClean="0"/>
                <a:t> </a:t>
              </a:r>
              <a:r>
                <a:rPr kumimoji="1" lang="en-US" altLang="ja-JP" dirty="0" smtClean="0"/>
                <a:t>actor</a:t>
              </a:r>
              <a:endParaRPr kumimoji="1" lang="ja-JP" altLang="en-US" dirty="0"/>
            </a:p>
          </p:txBody>
        </p:sp>
        <p:sp>
          <p:nvSpPr>
            <p:cNvPr id="13" name="角丸四角形 12"/>
            <p:cNvSpPr/>
            <p:nvPr/>
          </p:nvSpPr>
          <p:spPr>
            <a:xfrm>
              <a:off x="4261070" y="2379223"/>
              <a:ext cx="2061351"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Sequence</a:t>
              </a:r>
              <a:r>
                <a:rPr lang="ja-JP" altLang="en-US" dirty="0" smtClean="0"/>
                <a:t> </a:t>
              </a:r>
              <a:r>
                <a:rPr lang="en-US" altLang="ja-JP" dirty="0" smtClean="0"/>
                <a:t>(</a:t>
              </a:r>
              <a:r>
                <a:rPr lang="en-US" altLang="ja-JP" dirty="0" err="1" smtClean="0"/>
                <a:t>SpS</a:t>
              </a:r>
              <a:r>
                <a:rPr lang="en-US" altLang="ja-JP" dirty="0" smtClean="0"/>
                <a:t>/PFI)</a:t>
              </a:r>
              <a:endParaRPr kumimoji="1" lang="ja-JP" altLang="en-US" dirty="0"/>
            </a:p>
          </p:txBody>
        </p:sp>
        <p:sp>
          <p:nvSpPr>
            <p:cNvPr id="14" name="角丸四角形 13"/>
            <p:cNvSpPr/>
            <p:nvPr/>
          </p:nvSpPr>
          <p:spPr>
            <a:xfrm>
              <a:off x="6899768" y="2688375"/>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Integrated</a:t>
              </a:r>
              <a:r>
                <a:rPr kumimoji="1" lang="ja-JP" altLang="en-US" dirty="0" smtClean="0"/>
                <a:t> </a:t>
              </a:r>
              <a:r>
                <a:rPr kumimoji="1" lang="en-US" altLang="ja-JP" dirty="0" smtClean="0"/>
                <a:t>control</a:t>
              </a:r>
              <a:endParaRPr kumimoji="1" lang="ja-JP" altLang="en-US" dirty="0"/>
            </a:p>
          </p:txBody>
        </p:sp>
        <p:sp>
          <p:nvSpPr>
            <p:cNvPr id="15" name="角丸四角形 14"/>
            <p:cNvSpPr/>
            <p:nvPr/>
          </p:nvSpPr>
          <p:spPr>
            <a:xfrm>
              <a:off x="2853884" y="3269872"/>
              <a:ext cx="2406631"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Message</a:t>
              </a:r>
              <a:r>
                <a:rPr kumimoji="1" lang="ja-JP" altLang="en-US" dirty="0" smtClean="0"/>
                <a:t> </a:t>
              </a:r>
              <a:r>
                <a:rPr kumimoji="1" lang="en-US" altLang="ja-JP" dirty="0" smtClean="0"/>
                <a:t>Hub</a:t>
              </a:r>
              <a:r>
                <a:rPr kumimoji="1" lang="ja-JP" altLang="en-US" dirty="0" smtClean="0"/>
                <a:t> </a:t>
              </a:r>
              <a:r>
                <a:rPr kumimoji="1" lang="en-US" altLang="ja-JP" dirty="0" smtClean="0"/>
                <a:t>System</a:t>
              </a:r>
              <a:r>
                <a:rPr kumimoji="1" lang="ja-JP" altLang="en-US" dirty="0" smtClean="0"/>
                <a:t> </a:t>
              </a:r>
              <a:r>
                <a:rPr kumimoji="1" lang="en-US" altLang="ja-JP" dirty="0" smtClean="0"/>
                <a:t>(MHS)</a:t>
              </a:r>
              <a:endParaRPr kumimoji="1" lang="ja-JP" altLang="en-US" dirty="0"/>
            </a:p>
          </p:txBody>
        </p:sp>
        <p:sp>
          <p:nvSpPr>
            <p:cNvPr id="16" name="角丸四角形 15"/>
            <p:cNvSpPr/>
            <p:nvPr/>
          </p:nvSpPr>
          <p:spPr>
            <a:xfrm>
              <a:off x="5684279" y="3622418"/>
              <a:ext cx="2048932"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Log/Status</a:t>
              </a:r>
              <a:r>
                <a:rPr lang="ja-JP" altLang="en-US" dirty="0" smtClean="0"/>
                <a:t> </a:t>
              </a:r>
              <a:r>
                <a:rPr lang="en-US" altLang="ja-JP" dirty="0" smtClean="0"/>
                <a:t>archive</a:t>
              </a:r>
            </a:p>
            <a:p>
              <a:pPr algn="ctr"/>
              <a:r>
                <a:rPr kumimoji="1" lang="en-US" altLang="ja-JP" dirty="0" smtClean="0"/>
                <a:t>Status</a:t>
              </a:r>
              <a:r>
                <a:rPr kumimoji="1" lang="ja-JP" altLang="en-US" dirty="0" smtClean="0"/>
                <a:t> </a:t>
              </a:r>
              <a:r>
                <a:rPr kumimoji="1" lang="en-US" altLang="ja-JP" dirty="0" smtClean="0"/>
                <a:t>viewer</a:t>
              </a:r>
              <a:r>
                <a:rPr kumimoji="1" lang="ja-JP" altLang="en-US" dirty="0" smtClean="0"/>
                <a:t> </a:t>
              </a:r>
              <a:r>
                <a:rPr kumimoji="1" lang="en-US" altLang="ja-JP" dirty="0" smtClean="0"/>
                <a:t>GUI</a:t>
              </a:r>
              <a:endParaRPr kumimoji="1" lang="ja-JP" altLang="en-US" dirty="0"/>
            </a:p>
          </p:txBody>
        </p:sp>
        <p:cxnSp>
          <p:nvCxnSpPr>
            <p:cNvPr id="18" name="直線矢印コネクタ 17"/>
            <p:cNvCxnSpPr>
              <a:stCxn id="12" idx="3"/>
              <a:endCxn id="13" idx="1"/>
            </p:cNvCxnSpPr>
            <p:nvPr/>
          </p:nvCxnSpPr>
          <p:spPr>
            <a:xfrm>
              <a:off x="3540031" y="2365269"/>
              <a:ext cx="721039" cy="274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13" idx="3"/>
              <a:endCxn id="14" idx="1"/>
            </p:cNvCxnSpPr>
            <p:nvPr/>
          </p:nvCxnSpPr>
          <p:spPr>
            <a:xfrm>
              <a:off x="6322421" y="2639588"/>
              <a:ext cx="577347" cy="309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2" idx="2"/>
              <a:endCxn id="15" idx="0"/>
            </p:cNvCxnSpPr>
            <p:nvPr/>
          </p:nvCxnSpPr>
          <p:spPr>
            <a:xfrm>
              <a:off x="2583379" y="2625634"/>
              <a:ext cx="1473821" cy="6442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3" idx="2"/>
              <a:endCxn id="15" idx="0"/>
            </p:cNvCxnSpPr>
            <p:nvPr/>
          </p:nvCxnSpPr>
          <p:spPr>
            <a:xfrm flipH="1">
              <a:off x="4057200" y="2899953"/>
              <a:ext cx="1234546" cy="3699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5" idx="3"/>
              <a:endCxn id="16" idx="1"/>
            </p:cNvCxnSpPr>
            <p:nvPr/>
          </p:nvCxnSpPr>
          <p:spPr>
            <a:xfrm>
              <a:off x="5260515" y="3530237"/>
              <a:ext cx="423764" cy="352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16" idx="0"/>
              <a:endCxn id="14" idx="2"/>
            </p:cNvCxnSpPr>
            <p:nvPr/>
          </p:nvCxnSpPr>
          <p:spPr>
            <a:xfrm flipV="1">
              <a:off x="6708745" y="3209105"/>
              <a:ext cx="1147675" cy="413313"/>
            </a:xfrm>
            <a:prstGeom prst="line">
              <a:avLst/>
            </a:prstGeom>
          </p:spPr>
          <p:style>
            <a:lnRef idx="1">
              <a:schemeClr val="accent1"/>
            </a:lnRef>
            <a:fillRef idx="0">
              <a:schemeClr val="accent1"/>
            </a:fillRef>
            <a:effectRef idx="0">
              <a:schemeClr val="accent1"/>
            </a:effectRef>
            <a:fontRef idx="minor">
              <a:schemeClr val="tx1"/>
            </a:fontRef>
          </p:style>
        </p:cxnSp>
        <p:sp>
          <p:nvSpPr>
            <p:cNvPr id="33" name="角丸四角形 32"/>
            <p:cNvSpPr/>
            <p:nvPr/>
          </p:nvSpPr>
          <p:spPr>
            <a:xfrm>
              <a:off x="1770419" y="4632521"/>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ICS</a:t>
              </a:r>
              <a:r>
                <a:rPr lang="ja-JP" altLang="en-US" dirty="0" smtClean="0"/>
                <a:t> </a:t>
              </a:r>
              <a:r>
                <a:rPr lang="en-US" altLang="ja-JP" dirty="0" smtClean="0"/>
                <a:t>Storage</a:t>
              </a:r>
              <a:endParaRPr kumimoji="1" lang="ja-JP" altLang="en-US" dirty="0"/>
            </a:p>
          </p:txBody>
        </p:sp>
        <p:sp>
          <p:nvSpPr>
            <p:cNvPr id="34" name="角丸四角形 33"/>
            <p:cNvSpPr/>
            <p:nvPr/>
          </p:nvSpPr>
          <p:spPr>
            <a:xfrm>
              <a:off x="4735961" y="4547459"/>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Virtual</a:t>
              </a:r>
              <a:r>
                <a:rPr lang="ja-JP" altLang="en-US" dirty="0" smtClean="0"/>
                <a:t> </a:t>
              </a:r>
              <a:r>
                <a:rPr lang="en-US" altLang="ja-JP" dirty="0" smtClean="0"/>
                <a:t>Machine</a:t>
              </a:r>
              <a:r>
                <a:rPr lang="ja-JP" altLang="en-US" dirty="0" smtClean="0"/>
                <a:t> </a:t>
              </a:r>
              <a:r>
                <a:rPr lang="en-US" altLang="ja-JP" dirty="0" smtClean="0"/>
                <a:t>Infrastructure</a:t>
              </a:r>
              <a:endParaRPr kumimoji="1" lang="ja-JP" altLang="en-US" dirty="0"/>
            </a:p>
          </p:txBody>
        </p:sp>
        <p:sp>
          <p:nvSpPr>
            <p:cNvPr id="35" name="角丸四角形 34"/>
            <p:cNvSpPr/>
            <p:nvPr/>
          </p:nvSpPr>
          <p:spPr>
            <a:xfrm>
              <a:off x="1770419" y="5664456"/>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lang="ja-JP" altLang="en-US" dirty="0"/>
                <a:t> </a:t>
              </a:r>
              <a:r>
                <a:rPr lang="en-US" altLang="ja-JP" dirty="0" smtClean="0"/>
                <a:t>Network</a:t>
              </a:r>
              <a:r>
                <a:rPr lang="ja-JP" altLang="en-US" dirty="0" smtClean="0"/>
                <a:t> </a:t>
              </a:r>
              <a:r>
                <a:rPr lang="en-US" altLang="ja-JP" dirty="0" smtClean="0"/>
                <a:t>(PFS-LAN)</a:t>
              </a:r>
              <a:endParaRPr kumimoji="1" lang="ja-JP" altLang="en-US" dirty="0"/>
            </a:p>
          </p:txBody>
        </p:sp>
        <p:sp>
          <p:nvSpPr>
            <p:cNvPr id="36" name="角丸四角形 35"/>
            <p:cNvSpPr/>
            <p:nvPr/>
          </p:nvSpPr>
          <p:spPr>
            <a:xfrm>
              <a:off x="4735961" y="5130624"/>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Backup</a:t>
              </a:r>
              <a:r>
                <a:rPr lang="ja-JP" altLang="en-US" dirty="0" smtClean="0"/>
                <a:t> </a:t>
              </a:r>
              <a:r>
                <a:rPr lang="en-US" altLang="ja-JP" dirty="0" smtClean="0"/>
                <a:t>infrastructure</a:t>
              </a:r>
              <a:endParaRPr kumimoji="1" lang="ja-JP" altLang="en-US" dirty="0"/>
            </a:p>
          </p:txBody>
        </p:sp>
        <p:cxnSp>
          <p:nvCxnSpPr>
            <p:cNvPr id="37" name="直線コネクタ 36"/>
            <p:cNvCxnSpPr>
              <a:stCxn id="35" idx="3"/>
              <a:endCxn id="15" idx="2"/>
            </p:cNvCxnSpPr>
            <p:nvPr/>
          </p:nvCxnSpPr>
          <p:spPr>
            <a:xfrm flipV="1">
              <a:off x="3683723" y="3790602"/>
              <a:ext cx="373477" cy="2134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35" idx="3"/>
              <a:endCxn id="44" idx="1"/>
            </p:cNvCxnSpPr>
            <p:nvPr/>
          </p:nvCxnSpPr>
          <p:spPr>
            <a:xfrm flipV="1">
              <a:off x="3683723" y="5068666"/>
              <a:ext cx="912630" cy="856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33" idx="3"/>
              <a:endCxn id="44" idx="1"/>
            </p:cNvCxnSpPr>
            <p:nvPr/>
          </p:nvCxnSpPr>
          <p:spPr>
            <a:xfrm>
              <a:off x="3683723" y="4892886"/>
              <a:ext cx="912630" cy="175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コネクタ 50"/>
            <p:cNvCxnSpPr>
              <a:stCxn id="44" idx="0"/>
              <a:endCxn id="16" idx="2"/>
            </p:cNvCxnSpPr>
            <p:nvPr/>
          </p:nvCxnSpPr>
          <p:spPr>
            <a:xfrm flipV="1">
              <a:off x="5684279" y="4143148"/>
              <a:ext cx="1024466" cy="232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線コネクタ 57"/>
            <p:cNvCxnSpPr>
              <a:stCxn id="44" idx="0"/>
              <a:endCxn id="12" idx="2"/>
            </p:cNvCxnSpPr>
            <p:nvPr/>
          </p:nvCxnSpPr>
          <p:spPr>
            <a:xfrm flipH="1" flipV="1">
              <a:off x="2583379" y="2625634"/>
              <a:ext cx="3100900" cy="1749801"/>
            </a:xfrm>
            <a:prstGeom prst="line">
              <a:avLst/>
            </a:prstGeom>
          </p:spPr>
          <p:style>
            <a:lnRef idx="1">
              <a:schemeClr val="accent1"/>
            </a:lnRef>
            <a:fillRef idx="0">
              <a:schemeClr val="accent1"/>
            </a:fillRef>
            <a:effectRef idx="0">
              <a:schemeClr val="accent1"/>
            </a:effectRef>
            <a:fontRef idx="minor">
              <a:schemeClr val="tx1"/>
            </a:fontRef>
          </p:style>
        </p:cxnSp>
      </p:grpSp>
      <p:sp>
        <p:nvSpPr>
          <p:cNvPr id="38" name="テキスト ボックス 37"/>
          <p:cNvSpPr txBox="1"/>
          <p:nvPr/>
        </p:nvSpPr>
        <p:spPr>
          <a:xfrm>
            <a:off x="7187119" y="5080005"/>
            <a:ext cx="1458861" cy="369332"/>
          </a:xfrm>
          <a:prstGeom prst="rect">
            <a:avLst/>
          </a:prstGeom>
          <a:noFill/>
        </p:spPr>
        <p:txBody>
          <a:bodyPr wrap="none" rtlCol="0">
            <a:spAutoFit/>
          </a:bodyPr>
          <a:lstStyle/>
          <a:p>
            <a:r>
              <a:rPr kumimoji="1" lang="en-US" altLang="ja-JP" dirty="0" smtClean="0">
                <a:solidFill>
                  <a:srgbClr val="FF0000"/>
                </a:solidFill>
              </a:rPr>
              <a:t>TARGET</a:t>
            </a:r>
            <a:r>
              <a:rPr kumimoji="1" lang="ja-JP" altLang="en-US" dirty="0" smtClean="0">
                <a:solidFill>
                  <a:srgbClr val="FF0000"/>
                </a:solidFill>
              </a:rPr>
              <a:t> </a:t>
            </a:r>
            <a:r>
              <a:rPr kumimoji="1" lang="en-US" altLang="ja-JP" dirty="0" smtClean="0">
                <a:solidFill>
                  <a:srgbClr val="FF0000"/>
                </a:solidFill>
              </a:rPr>
              <a:t>AREA</a:t>
            </a:r>
            <a:endParaRPr kumimoji="1" lang="ja-JP" altLang="en-US" dirty="0">
              <a:solidFill>
                <a:srgbClr val="FF0000"/>
              </a:solidFill>
            </a:endParaRPr>
          </a:p>
        </p:txBody>
      </p:sp>
      <p:sp>
        <p:nvSpPr>
          <p:cNvPr id="39"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534438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Space condition of PFS CB2F rack</a:t>
            </a:r>
            <a:endParaRPr lang="en-US" dirty="0"/>
          </a:p>
        </p:txBody>
      </p:sp>
      <p:sp>
        <p:nvSpPr>
          <p:cNvPr id="3" name="コンテンツ プレースホルダー 2"/>
          <p:cNvSpPr>
            <a:spLocks noGrp="1"/>
          </p:cNvSpPr>
          <p:nvPr>
            <p:ph idx="1"/>
          </p:nvPr>
        </p:nvSpPr>
        <p:spPr>
          <a:xfrm>
            <a:off x="457200" y="1600200"/>
            <a:ext cx="8229600" cy="5069160"/>
          </a:xfrm>
        </p:spPr>
        <p:txBody>
          <a:bodyPr>
            <a:normAutofit/>
          </a:bodyPr>
          <a:lstStyle/>
          <a:p>
            <a:pPr>
              <a:buFont typeface="Arial" charset="0"/>
              <a:buChar char="•"/>
            </a:pPr>
            <a:r>
              <a:rPr lang="en-US" dirty="0" smtClean="0"/>
              <a:t>Functional requirement from PFS</a:t>
            </a:r>
          </a:p>
          <a:p>
            <a:pPr lvl="1">
              <a:buFont typeface="Arial" charset="0"/>
              <a:buChar char="•"/>
            </a:pPr>
            <a:r>
              <a:rPr lang="en-US" dirty="0" smtClean="0"/>
              <a:t>Can mount 30” (~760mm) depth computer</a:t>
            </a:r>
          </a:p>
          <a:p>
            <a:pPr lvl="2">
              <a:buFont typeface="Arial" charset="0"/>
              <a:buChar char="•"/>
            </a:pPr>
            <a:r>
              <a:rPr lang="en-US" dirty="0"/>
              <a:t>PFI/MPS control computer (Dell Precision </a:t>
            </a:r>
            <a:r>
              <a:rPr lang="en-US" dirty="0" smtClean="0"/>
              <a:t>R5500) is ~30” depth 2U</a:t>
            </a:r>
          </a:p>
          <a:p>
            <a:pPr lvl="1">
              <a:buFont typeface="Arial" charset="0"/>
              <a:buChar char="•"/>
            </a:pPr>
            <a:r>
              <a:rPr lang="en-US" dirty="0" smtClean="0"/>
              <a:t>Can mount 0U PDU at rear side</a:t>
            </a:r>
          </a:p>
          <a:p>
            <a:pPr lvl="1">
              <a:buFont typeface="Arial" charset="0"/>
              <a:buChar char="•"/>
            </a:pPr>
            <a:r>
              <a:rPr lang="en-US" dirty="0" smtClean="0"/>
              <a:t>Want to have 42U</a:t>
            </a:r>
          </a:p>
          <a:p>
            <a:pPr lvl="1">
              <a:buFont typeface="Arial" charset="0"/>
              <a:buChar char="•"/>
            </a:pPr>
            <a:r>
              <a:rPr lang="en-US" dirty="0" smtClean="0"/>
              <a:t>Power input by NEMA L5-30P</a:t>
            </a:r>
          </a:p>
          <a:p>
            <a:pPr>
              <a:buFont typeface="Arial" charset="0"/>
              <a:buChar char="•"/>
            </a:pPr>
            <a:r>
              <a:rPr lang="en-US" dirty="0" smtClean="0"/>
              <a:t>Subaru standard</a:t>
            </a:r>
          </a:p>
          <a:p>
            <a:pPr lvl="1">
              <a:buFont typeface="Arial" charset="0"/>
              <a:buChar char="•"/>
            </a:pPr>
            <a:r>
              <a:rPr lang="en-US" dirty="0" smtClean="0"/>
              <a:t>External cabling will be from floor hole</a:t>
            </a:r>
          </a:p>
          <a:p>
            <a:pPr lvl="1">
              <a:buFont typeface="Arial" charset="0"/>
              <a:buChar char="•"/>
            </a:pPr>
            <a:r>
              <a:rPr lang="en-US" dirty="0" smtClean="0"/>
              <a:t>No forced cooling (TBC)</a:t>
            </a:r>
          </a:p>
          <a:p>
            <a:pPr>
              <a:buFont typeface="Arial" charset="0"/>
              <a:buChar char="•"/>
            </a:pPr>
            <a:r>
              <a:rPr lang="en-US" dirty="0" smtClean="0"/>
              <a:t>Assumption</a:t>
            </a:r>
          </a:p>
          <a:p>
            <a:pPr lvl="1">
              <a:buFont typeface="Arial" charset="0"/>
              <a:buChar char="•"/>
            </a:pPr>
            <a:r>
              <a:rPr lang="en-US" dirty="0" smtClean="0"/>
              <a:t>No redundant power supply</a:t>
            </a:r>
            <a:endParaRPr lang="en-US" dirty="0"/>
          </a:p>
        </p:txBody>
      </p:sp>
    </p:spTree>
    <p:extLst>
      <p:ext uri="{BB962C8B-B14F-4D97-AF65-F5344CB8AC3E}">
        <p14:creationId xmlns:p14="http://schemas.microsoft.com/office/powerpoint/2010/main" val="32663779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Unit registration – overview</a:t>
            </a:r>
            <a:endParaRPr lang="en-US" dirty="0"/>
          </a:p>
        </p:txBody>
      </p:sp>
      <p:sp>
        <p:nvSpPr>
          <p:cNvPr id="3" name="コンテンツ プレースホルダー 2"/>
          <p:cNvSpPr>
            <a:spLocks noGrp="1"/>
          </p:cNvSpPr>
          <p:nvPr>
            <p:ph idx="1"/>
          </p:nvPr>
        </p:nvSpPr>
        <p:spPr>
          <a:xfrm>
            <a:off x="457200" y="1600200"/>
            <a:ext cx="8229600" cy="4997152"/>
          </a:xfrm>
        </p:spPr>
        <p:txBody>
          <a:bodyPr>
            <a:normAutofit fontScale="85000" lnSpcReduction="10000"/>
          </a:bodyPr>
          <a:lstStyle/>
          <a:p>
            <a:pPr>
              <a:buFont typeface="Arial" charset="0"/>
              <a:buChar char="•"/>
            </a:pPr>
            <a:r>
              <a:rPr lang="en-US" dirty="0" smtClean="0"/>
              <a:t>(TBC) U in total</a:t>
            </a:r>
            <a:endParaRPr lang="en-US" dirty="0"/>
          </a:p>
          <a:p>
            <a:pPr lvl="1">
              <a:buFont typeface="Arial" charset="0"/>
              <a:buChar char="•"/>
            </a:pPr>
            <a:r>
              <a:rPr lang="en-US" dirty="0"/>
              <a:t>Management and service </a:t>
            </a:r>
            <a:r>
              <a:rPr lang="en-US" dirty="0" smtClean="0"/>
              <a:t>resources</a:t>
            </a:r>
          </a:p>
          <a:p>
            <a:pPr lvl="2">
              <a:buFont typeface="Arial" charset="0"/>
              <a:buChar char="•"/>
            </a:pPr>
            <a:r>
              <a:rPr lang="en-US" dirty="0" smtClean="0"/>
              <a:t>0U PDU</a:t>
            </a:r>
          </a:p>
          <a:p>
            <a:pPr lvl="2">
              <a:buFont typeface="Arial" charset="0"/>
              <a:buChar char="•"/>
            </a:pPr>
            <a:r>
              <a:rPr lang="en-US" dirty="0" smtClean="0"/>
              <a:t>1U KVM</a:t>
            </a:r>
            <a:endParaRPr lang="en-US" dirty="0"/>
          </a:p>
          <a:p>
            <a:pPr lvl="1">
              <a:buFont typeface="Arial" charset="0"/>
              <a:buChar char="•"/>
            </a:pPr>
            <a:r>
              <a:rPr lang="en-US" dirty="0"/>
              <a:t>System wide </a:t>
            </a:r>
            <a:r>
              <a:rPr lang="en-US" dirty="0" smtClean="0"/>
              <a:t>infrastructure</a:t>
            </a:r>
          </a:p>
          <a:p>
            <a:pPr lvl="2">
              <a:buFont typeface="Arial" charset="0"/>
              <a:buChar char="•"/>
            </a:pPr>
            <a:r>
              <a:rPr lang="en-US" dirty="0" smtClean="0"/>
              <a:t>2x 1U Cisco network switch (rear side??)</a:t>
            </a:r>
          </a:p>
          <a:p>
            <a:pPr lvl="2">
              <a:buFont typeface="Arial" charset="0"/>
              <a:buChar char="•"/>
            </a:pPr>
            <a:r>
              <a:rPr lang="en-US" dirty="0" smtClean="0"/>
              <a:t>1U patch panel</a:t>
            </a:r>
          </a:p>
          <a:p>
            <a:pPr lvl="2">
              <a:buFont typeface="Arial" charset="0"/>
              <a:buChar char="•"/>
            </a:pPr>
            <a:r>
              <a:rPr lang="en-US" dirty="0" smtClean="0"/>
              <a:t>UPS is TBD (will not?)</a:t>
            </a:r>
            <a:endParaRPr lang="en-US" dirty="0"/>
          </a:p>
          <a:p>
            <a:pPr lvl="1">
              <a:buFont typeface="Arial" charset="0"/>
              <a:buChar char="•"/>
            </a:pPr>
            <a:r>
              <a:rPr lang="en-US" dirty="0"/>
              <a:t>IIC computing </a:t>
            </a:r>
            <a:r>
              <a:rPr lang="en-US" dirty="0" smtClean="0"/>
              <a:t>resource</a:t>
            </a:r>
          </a:p>
          <a:p>
            <a:pPr lvl="2">
              <a:buFont typeface="Arial" charset="0"/>
              <a:buChar char="•"/>
            </a:pPr>
            <a:r>
              <a:rPr lang="en-US" dirty="0" smtClean="0"/>
              <a:t>2x 2U iSCSI storage</a:t>
            </a:r>
          </a:p>
          <a:p>
            <a:pPr lvl="2">
              <a:buFont typeface="Arial" charset="0"/>
              <a:buChar char="•"/>
            </a:pPr>
            <a:r>
              <a:rPr lang="en-US" dirty="0" smtClean="0"/>
              <a:t>3x 1U computer (TBC)</a:t>
            </a:r>
            <a:endParaRPr lang="en-US" dirty="0"/>
          </a:p>
          <a:p>
            <a:pPr lvl="1">
              <a:buFont typeface="Arial" charset="0"/>
              <a:buChar char="•"/>
            </a:pPr>
            <a:r>
              <a:rPr lang="en-US" dirty="0"/>
              <a:t>PFI </a:t>
            </a:r>
            <a:r>
              <a:rPr lang="en-US" dirty="0" smtClean="0"/>
              <a:t>control</a:t>
            </a:r>
          </a:p>
          <a:p>
            <a:pPr lvl="2">
              <a:buFont typeface="Arial" charset="0"/>
              <a:buChar char="•"/>
            </a:pPr>
            <a:r>
              <a:rPr lang="en-US" dirty="0" smtClean="0"/>
              <a:t>?U AGCC host computer (extender fiber connection to PFI)</a:t>
            </a:r>
          </a:p>
          <a:p>
            <a:pPr lvl="2">
              <a:buFont typeface="Arial" charset="0"/>
              <a:buChar char="•"/>
            </a:pPr>
            <a:r>
              <a:rPr lang="en-US" dirty="0" smtClean="0"/>
              <a:t>2U MPS host computer</a:t>
            </a:r>
            <a:endParaRPr lang="en-US" dirty="0"/>
          </a:p>
          <a:p>
            <a:pPr lvl="1">
              <a:buFont typeface="Arial" charset="0"/>
              <a:buChar char="•"/>
            </a:pPr>
            <a:r>
              <a:rPr lang="en-US" dirty="0" err="1"/>
              <a:t>SpS</a:t>
            </a:r>
            <a:r>
              <a:rPr lang="en-US" dirty="0"/>
              <a:t> </a:t>
            </a:r>
            <a:r>
              <a:rPr lang="en-US" dirty="0" smtClean="0"/>
              <a:t>control</a:t>
            </a:r>
          </a:p>
          <a:p>
            <a:pPr lvl="2">
              <a:buFont typeface="Arial" charset="0"/>
              <a:buChar char="•"/>
            </a:pPr>
            <a:r>
              <a:rPr lang="en-US" dirty="0" smtClean="0"/>
              <a:t>Originally assumed to have 2-4U computer for IR readout, but will not (TBC)</a:t>
            </a:r>
          </a:p>
          <a:p>
            <a:pPr lvl="1">
              <a:buFont typeface="Arial" charset="0"/>
              <a:buChar char="•"/>
            </a:pPr>
            <a:r>
              <a:rPr lang="en-US" dirty="0" smtClean="0"/>
              <a:t>No need for Cs (MCS)</a:t>
            </a:r>
            <a:endParaRPr lang="en-US" dirty="0"/>
          </a:p>
        </p:txBody>
      </p:sp>
    </p:spTree>
    <p:extLst>
      <p:ext uri="{BB962C8B-B14F-4D97-AF65-F5344CB8AC3E}">
        <p14:creationId xmlns:p14="http://schemas.microsoft.com/office/powerpoint/2010/main" val="38248077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dirty="0" smtClean="0"/>
              <a:t>Management and service resources</a:t>
            </a:r>
            <a:endParaRPr lang="en-US" dirty="0"/>
          </a:p>
        </p:txBody>
      </p:sp>
      <p:sp>
        <p:nvSpPr>
          <p:cNvPr id="3" name="コンテンツ プレースホルダー 2"/>
          <p:cNvSpPr>
            <a:spLocks noGrp="1"/>
          </p:cNvSpPr>
          <p:nvPr>
            <p:ph idx="1"/>
          </p:nvPr>
        </p:nvSpPr>
        <p:spPr/>
        <p:txBody>
          <a:bodyPr>
            <a:normAutofit lnSpcReduction="10000"/>
          </a:bodyPr>
          <a:lstStyle/>
          <a:p>
            <a:r>
              <a:rPr lang="en-US" dirty="0" smtClean="0"/>
              <a:t>PDU</a:t>
            </a:r>
          </a:p>
          <a:p>
            <a:pPr lvl="1"/>
            <a:r>
              <a:rPr lang="en-US" dirty="0" smtClean="0"/>
              <a:t>0U vertical mount type / ATEN PN7320</a:t>
            </a:r>
          </a:p>
          <a:p>
            <a:pPr lvl="1"/>
            <a:r>
              <a:rPr lang="en-US" dirty="0" smtClean="0"/>
              <a:t>20 port outlet, 2 line breakers</a:t>
            </a:r>
          </a:p>
          <a:p>
            <a:pPr lvl="1"/>
            <a:r>
              <a:rPr lang="en-US" dirty="0" smtClean="0"/>
              <a:t>2 sensors (1 temperature, 1 temperature + humidity)</a:t>
            </a:r>
          </a:p>
          <a:p>
            <a:pPr lvl="1"/>
            <a:r>
              <a:rPr lang="en-US" dirty="0" smtClean="0"/>
              <a:t>Vendor manual</a:t>
            </a:r>
          </a:p>
          <a:p>
            <a:pPr lvl="2"/>
            <a:r>
              <a:rPr lang="en-US" dirty="0"/>
              <a:t>https://</a:t>
            </a:r>
            <a:r>
              <a:rPr lang="en-US" dirty="0" smtClean="0"/>
              <a:t>pfs.ipmu.jp/docsrv/doc/Software/ICS/ATEN%20PN7212-7320%20PDU%20user%20manual</a:t>
            </a:r>
          </a:p>
          <a:p>
            <a:r>
              <a:rPr lang="en-US" dirty="0" smtClean="0"/>
              <a:t>KVM</a:t>
            </a:r>
          </a:p>
          <a:p>
            <a:pPr lvl="1"/>
            <a:r>
              <a:rPr lang="en-US" dirty="0" smtClean="0"/>
              <a:t>1U 16port KVM / ATEN KN2116A</a:t>
            </a:r>
          </a:p>
          <a:p>
            <a:pPr lvl="1"/>
            <a:r>
              <a:rPr lang="en-US" dirty="0" smtClean="0"/>
              <a:t>Vendor manual</a:t>
            </a:r>
          </a:p>
          <a:p>
            <a:pPr lvl="2"/>
            <a:r>
              <a:rPr lang="en-US" dirty="0"/>
              <a:t>https://pfs.ipmu.jp/docsrv/doc/Software/ICS/ATEN%20KN2116A%20KVM%20user%20manual</a:t>
            </a:r>
          </a:p>
        </p:txBody>
      </p:sp>
    </p:spTree>
    <p:extLst>
      <p:ext uri="{BB962C8B-B14F-4D97-AF65-F5344CB8AC3E}">
        <p14:creationId xmlns:p14="http://schemas.microsoft.com/office/powerpoint/2010/main" val="34010494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System wide infrastructure</a:t>
            </a:r>
            <a:endParaRPr lang="en-US" dirty="0"/>
          </a:p>
        </p:txBody>
      </p:sp>
      <p:sp>
        <p:nvSpPr>
          <p:cNvPr id="3" name="コンテンツ プレースホルダー 2"/>
          <p:cNvSpPr>
            <a:spLocks noGrp="1"/>
          </p:cNvSpPr>
          <p:nvPr>
            <p:ph idx="1"/>
          </p:nvPr>
        </p:nvSpPr>
        <p:spPr>
          <a:xfrm>
            <a:off x="457200" y="1600200"/>
            <a:ext cx="8229600" cy="5069160"/>
          </a:xfrm>
        </p:spPr>
        <p:txBody>
          <a:bodyPr>
            <a:normAutofit/>
          </a:bodyPr>
          <a:lstStyle/>
          <a:p>
            <a:r>
              <a:rPr lang="en-US" dirty="0" smtClean="0"/>
              <a:t>PFS-LAN core switch</a:t>
            </a:r>
          </a:p>
          <a:p>
            <a:pPr lvl="1"/>
            <a:r>
              <a:rPr lang="en-US" dirty="0" smtClean="0"/>
              <a:t>2x 1U Cisco 2960G connected by </a:t>
            </a:r>
            <a:r>
              <a:rPr lang="en-US" dirty="0" err="1" smtClean="0"/>
              <a:t>FlexStack</a:t>
            </a:r>
            <a:endParaRPr lang="en-US" dirty="0" smtClean="0"/>
          </a:p>
          <a:p>
            <a:pPr lvl="2"/>
            <a:r>
              <a:rPr lang="en-US" dirty="0" smtClean="0"/>
              <a:t>Not separable on mount</a:t>
            </a:r>
          </a:p>
          <a:p>
            <a:pPr lvl="1"/>
            <a:r>
              <a:rPr lang="en-US" dirty="0" smtClean="0"/>
              <a:t>Mount toward rear??</a:t>
            </a:r>
          </a:p>
          <a:p>
            <a:r>
              <a:rPr lang="en-US" dirty="0" smtClean="0"/>
              <a:t>1U patch panel</a:t>
            </a:r>
          </a:p>
          <a:p>
            <a:pPr lvl="1"/>
            <a:r>
              <a:rPr lang="en-US" dirty="0" smtClean="0"/>
              <a:t>With cable feed through from front to rear?</a:t>
            </a:r>
          </a:p>
          <a:p>
            <a:pPr lvl="1"/>
            <a:r>
              <a:rPr lang="en-US" dirty="0" smtClean="0"/>
              <a:t>AUX metal </a:t>
            </a:r>
            <a:r>
              <a:rPr lang="en-US" dirty="0" err="1" smtClean="0"/>
              <a:t>ethernet</a:t>
            </a:r>
            <a:r>
              <a:rPr lang="en-US" dirty="0" smtClean="0"/>
              <a:t> at front (TBC)</a:t>
            </a:r>
          </a:p>
          <a:p>
            <a:pPr lvl="1"/>
            <a:r>
              <a:rPr lang="en-US" dirty="0" smtClean="0"/>
              <a:t>Fiber patch panel at rear?</a:t>
            </a:r>
          </a:p>
          <a:p>
            <a:pPr lvl="2"/>
            <a:r>
              <a:rPr lang="en-US" dirty="0" smtClean="0"/>
              <a:t>Connection exchange of PFI fibers</a:t>
            </a:r>
          </a:p>
          <a:p>
            <a:r>
              <a:rPr lang="en-US" dirty="0" smtClean="0"/>
              <a:t>UPS</a:t>
            </a:r>
          </a:p>
          <a:p>
            <a:pPr lvl="1"/>
            <a:r>
              <a:rPr lang="en-US" dirty="0" smtClean="0"/>
              <a:t>TBD</a:t>
            </a:r>
          </a:p>
          <a:p>
            <a:pPr lvl="1"/>
            <a:r>
              <a:rPr lang="en-US" dirty="0" smtClean="0"/>
              <a:t>2-3kVA in 2U could be enough?</a:t>
            </a:r>
          </a:p>
        </p:txBody>
      </p:sp>
    </p:spTree>
    <p:extLst>
      <p:ext uri="{BB962C8B-B14F-4D97-AF65-F5344CB8AC3E}">
        <p14:creationId xmlns:p14="http://schemas.microsoft.com/office/powerpoint/2010/main" val="18606467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600" dirty="0"/>
              <a:t>Database</a:t>
            </a:r>
            <a:r>
              <a:rPr lang="ja-JP" altLang="en-US" sz="3600" dirty="0"/>
              <a:t> </a:t>
            </a:r>
            <a:r>
              <a:rPr lang="en-US" altLang="ja-JP" sz="3600" dirty="0"/>
              <a:t>server</a:t>
            </a:r>
            <a:r>
              <a:rPr lang="ja-JP" altLang="en-US" sz="3600" dirty="0"/>
              <a:t> </a:t>
            </a:r>
            <a:r>
              <a:rPr lang="en-US" altLang="ja-JP" sz="3600" dirty="0"/>
              <a:t>and</a:t>
            </a:r>
            <a:r>
              <a:rPr lang="ja-JP" altLang="en-US" sz="3600" dirty="0"/>
              <a:t> </a:t>
            </a:r>
            <a:r>
              <a:rPr lang="en-US" altLang="ja-JP" sz="3600" dirty="0"/>
              <a:t>its</a:t>
            </a:r>
            <a:r>
              <a:rPr lang="ja-JP" altLang="en-US" sz="3600" dirty="0"/>
              <a:t> </a:t>
            </a:r>
            <a:r>
              <a:rPr lang="en-US" altLang="ja-JP" sz="3600" dirty="0" smtClean="0"/>
              <a:t>replication/backup</a:t>
            </a:r>
            <a:endParaRPr kumimoji="1" lang="ja-JP" altLang="en-US" sz="3600"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2650341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4000" dirty="0" smtClean="0"/>
              <a:t>Status</a:t>
            </a:r>
            <a:r>
              <a:rPr lang="ja-JP" altLang="en-US" sz="4000" dirty="0" smtClean="0"/>
              <a:t> </a:t>
            </a:r>
            <a:r>
              <a:rPr lang="en-US" altLang="ja-JP" sz="4000" dirty="0" smtClean="0"/>
              <a:t>monitoring</a:t>
            </a:r>
            <a:r>
              <a:rPr lang="ja-JP" altLang="en-US" sz="4000" dirty="0" smtClean="0"/>
              <a:t> </a:t>
            </a:r>
            <a:r>
              <a:rPr lang="en-US" altLang="ja-JP" sz="4000" dirty="0"/>
              <a:t>and</a:t>
            </a:r>
            <a:r>
              <a:rPr lang="ja-JP" altLang="en-US" sz="4000" dirty="0"/>
              <a:t> </a:t>
            </a:r>
            <a:r>
              <a:rPr lang="en-US" altLang="ja-JP" sz="4000" dirty="0"/>
              <a:t>defect</a:t>
            </a:r>
            <a:r>
              <a:rPr lang="ja-JP" altLang="en-US" sz="4000" dirty="0"/>
              <a:t> </a:t>
            </a:r>
            <a:r>
              <a:rPr lang="en-US" altLang="ja-JP" sz="4000" dirty="0" smtClean="0"/>
              <a:t>detection</a:t>
            </a:r>
            <a:endParaRPr kumimoji="1" lang="ja-JP" altLang="en-US" sz="4000"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1331830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dirty="0"/>
              <a:t>Procedure</a:t>
            </a:r>
            <a:r>
              <a:rPr lang="ja-JP" altLang="en-US" dirty="0"/>
              <a:t> </a:t>
            </a:r>
            <a:r>
              <a:rPr lang="en-US" altLang="ja-JP" dirty="0"/>
              <a:t>on</a:t>
            </a:r>
            <a:r>
              <a:rPr lang="ja-JP" altLang="en-US" dirty="0"/>
              <a:t> </a:t>
            </a:r>
            <a:r>
              <a:rPr lang="en-US" altLang="ja-JP" dirty="0"/>
              <a:t>instrument</a:t>
            </a:r>
            <a:r>
              <a:rPr lang="ja-JP" altLang="en-US" dirty="0"/>
              <a:t> </a:t>
            </a:r>
            <a:r>
              <a:rPr lang="en-US" altLang="ja-JP" dirty="0" smtClean="0"/>
              <a:t>exchange</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350140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2800" b="1" dirty="0"/>
              <a:t>Procedures for power failure detection and </a:t>
            </a:r>
            <a:r>
              <a:rPr lang="en-US" altLang="ja-JP" sz="2800" b="1" dirty="0" smtClean="0"/>
              <a:t>handling</a:t>
            </a:r>
            <a:endParaRPr kumimoji="1" lang="ja-JP" altLang="en-US" sz="2800" b="1"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5298534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Power failure mode I - glitch</a:t>
            </a:r>
            <a:endParaRPr lang="en-US" dirty="0"/>
          </a:p>
        </p:txBody>
      </p:sp>
      <p:sp>
        <p:nvSpPr>
          <p:cNvPr id="3" name="コンテンツ プレースホルダー 2"/>
          <p:cNvSpPr>
            <a:spLocks noGrp="1"/>
          </p:cNvSpPr>
          <p:nvPr>
            <p:ph idx="1"/>
          </p:nvPr>
        </p:nvSpPr>
        <p:spPr>
          <a:xfrm>
            <a:off x="457200" y="1600200"/>
            <a:ext cx="8363272" cy="5069160"/>
          </a:xfrm>
        </p:spPr>
        <p:txBody>
          <a:bodyPr>
            <a:normAutofit fontScale="85000" lnSpcReduction="20000"/>
          </a:bodyPr>
          <a:lstStyle/>
          <a:p>
            <a:pPr marL="0" indent="0">
              <a:buNone/>
            </a:pPr>
            <a:r>
              <a:rPr lang="en-US" sz="2400" dirty="0" smtClean="0"/>
              <a:t>“glitch” is actually not a power failure, voltage will not fall down to 0V, but will be effectively low voltage (normally to 80% level in Japan) for short time up to ten cycles. </a:t>
            </a:r>
          </a:p>
          <a:p>
            <a:pPr marL="0" indent="0">
              <a:buNone/>
            </a:pPr>
            <a:r>
              <a:rPr lang="en-US" sz="2400" dirty="0" smtClean="0"/>
              <a:t>This mode will not happen UPS-</a:t>
            </a:r>
            <a:r>
              <a:rPr lang="en-US" sz="2400" dirty="0" err="1" smtClean="0"/>
              <a:t>ed</a:t>
            </a:r>
            <a:r>
              <a:rPr lang="en-US" sz="2400" dirty="0" smtClean="0"/>
              <a:t> power line, like PF (POpt2) and Cs</a:t>
            </a:r>
          </a:p>
          <a:p>
            <a:pPr lvl="1">
              <a:buFont typeface="Arial" charset="0"/>
              <a:buChar char="•"/>
            </a:pPr>
            <a:r>
              <a:rPr lang="en-US" sz="2000" dirty="0" smtClean="0"/>
              <a:t>TUE-Opt stand-by backed up by UPS-2 (+DG)</a:t>
            </a:r>
          </a:p>
          <a:p>
            <a:pPr lvl="1">
              <a:buFont typeface="Arial" charset="0"/>
              <a:buChar char="•"/>
            </a:pPr>
            <a:r>
              <a:rPr lang="en-US" sz="2000" dirty="0" smtClean="0"/>
              <a:t>UPS-2 (+DG) and DG (w/o UPS) on </a:t>
            </a:r>
            <a:r>
              <a:rPr lang="en-US" sz="2000" dirty="0" err="1" smtClean="0"/>
              <a:t>SpS</a:t>
            </a:r>
            <a:r>
              <a:rPr lang="en-US" sz="2000" dirty="0" smtClean="0"/>
              <a:t> (IR4 = TUE-IR), FMOS is on UPS-2 (TBC)</a:t>
            </a:r>
          </a:p>
          <a:p>
            <a:pPr lvl="2">
              <a:buFont typeface="Arial" charset="0"/>
              <a:buChar char="•"/>
            </a:pPr>
            <a:r>
              <a:rPr lang="en-US" sz="1600" dirty="0" smtClean="0"/>
              <a:t>(TBD/TBC) PFS would bring backup-UPS for </a:t>
            </a:r>
            <a:r>
              <a:rPr lang="en-US" sz="1600" dirty="0" err="1" smtClean="0"/>
              <a:t>SpS</a:t>
            </a:r>
            <a:r>
              <a:rPr lang="en-US" sz="1600" dirty="0" smtClean="0"/>
              <a:t> placed at IR3</a:t>
            </a:r>
          </a:p>
          <a:p>
            <a:pPr lvl="1">
              <a:buFont typeface="Arial" charset="0"/>
              <a:buChar char="•"/>
            </a:pPr>
            <a:r>
              <a:rPr lang="en-US" sz="2000" dirty="0" smtClean="0"/>
              <a:t>Ctrl. Bldg. 2F is backed up by UPS-3 (w/o DG) (or we also bring our own, as others)</a:t>
            </a:r>
            <a:endParaRPr lang="en-US" sz="2000" dirty="0"/>
          </a:p>
          <a:p>
            <a:pPr marL="0" indent="0">
              <a:buNone/>
            </a:pPr>
            <a:endParaRPr lang="en-US" sz="2400" dirty="0" smtClean="0"/>
          </a:p>
          <a:p>
            <a:pPr marL="0" indent="0">
              <a:buNone/>
            </a:pPr>
            <a:r>
              <a:rPr lang="en-US" sz="2400" dirty="0" smtClean="0"/>
              <a:t>Situations / fatal events will be happen</a:t>
            </a:r>
          </a:p>
          <a:p>
            <a:pPr>
              <a:buFont typeface="Arial" charset="0"/>
              <a:buChar char="•"/>
            </a:pPr>
            <a:r>
              <a:rPr lang="en-US" sz="2400" dirty="0" smtClean="0"/>
              <a:t>No impact on observation – telescope will continue working</a:t>
            </a:r>
          </a:p>
          <a:p>
            <a:pPr>
              <a:buFont typeface="Arial" charset="0"/>
              <a:buChar char="•"/>
            </a:pPr>
            <a:r>
              <a:rPr lang="en-US" sz="2400" dirty="0" smtClean="0"/>
              <a:t>Need to continue instrument operation – regardless modes (exposure, configuration)</a:t>
            </a:r>
          </a:p>
          <a:p>
            <a:pPr marL="0" indent="0">
              <a:buNone/>
            </a:pPr>
            <a:endParaRPr lang="en-US" sz="2400" dirty="0" smtClean="0"/>
          </a:p>
          <a:p>
            <a:pPr marL="0" indent="0">
              <a:buNone/>
            </a:pPr>
            <a:r>
              <a:rPr lang="en-US" sz="2400" dirty="0" smtClean="0"/>
              <a:t>Actions / considerations required</a:t>
            </a:r>
            <a:endParaRPr lang="en-US" sz="2400" dirty="0"/>
          </a:p>
          <a:p>
            <a:pPr>
              <a:buFont typeface="Arial" charset="0"/>
              <a:buChar char="•"/>
            </a:pPr>
            <a:r>
              <a:rPr lang="en-US" sz="2400" dirty="0" smtClean="0"/>
              <a:t>Check power line quality (glitch) - underway</a:t>
            </a:r>
          </a:p>
        </p:txBody>
      </p:sp>
    </p:spTree>
    <p:extLst>
      <p:ext uri="{BB962C8B-B14F-4D97-AF65-F5344CB8AC3E}">
        <p14:creationId xmlns:p14="http://schemas.microsoft.com/office/powerpoint/2010/main" val="20023619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sz="3600" dirty="0" smtClean="0"/>
              <a:t>Power failure mode II – several minutes</a:t>
            </a:r>
            <a:endParaRPr lang="en-US" sz="3600" dirty="0"/>
          </a:p>
        </p:txBody>
      </p:sp>
      <p:sp>
        <p:nvSpPr>
          <p:cNvPr id="3" name="コンテンツ プレースホルダー 2"/>
          <p:cNvSpPr>
            <a:spLocks noGrp="1"/>
          </p:cNvSpPr>
          <p:nvPr>
            <p:ph idx="1"/>
          </p:nvPr>
        </p:nvSpPr>
        <p:spPr>
          <a:xfrm>
            <a:off x="457200" y="1600200"/>
            <a:ext cx="8229600" cy="4997152"/>
          </a:xfrm>
        </p:spPr>
        <p:txBody>
          <a:bodyPr>
            <a:normAutofit fontScale="55000" lnSpcReduction="20000"/>
          </a:bodyPr>
          <a:lstStyle/>
          <a:p>
            <a:pPr marL="0" indent="0">
              <a:buNone/>
            </a:pPr>
            <a:r>
              <a:rPr lang="en-US" sz="2400" dirty="0" smtClean="0"/>
              <a:t>As for telescope operation, power failure of several minutes level will be covered by dome-UPS (UPS-1 and UPS-2; CVCF), but dome rotation and tracking will stop. Instrument need to be operated without failure, but “active” operation like exposure or moving parts need to be finished or suspended as soon as possible after power failure detected. </a:t>
            </a:r>
          </a:p>
          <a:p>
            <a:pPr marL="0" indent="0">
              <a:buNone/>
            </a:pPr>
            <a:endParaRPr lang="en-US" sz="2400" dirty="0"/>
          </a:p>
          <a:p>
            <a:pPr marL="0" indent="0">
              <a:buNone/>
            </a:pPr>
            <a:r>
              <a:rPr lang="en-US" sz="2400" dirty="0" smtClean="0"/>
              <a:t>Situations </a:t>
            </a:r>
            <a:r>
              <a:rPr lang="en-US" sz="2400" dirty="0"/>
              <a:t>/ fatal events will be happen</a:t>
            </a:r>
          </a:p>
          <a:p>
            <a:pPr>
              <a:buFont typeface="Arial" charset="0"/>
              <a:buChar char="•"/>
            </a:pPr>
            <a:r>
              <a:rPr lang="en-US" sz="2400" dirty="0" smtClean="0"/>
              <a:t>Dome co-rotation and telescope tracking will stop</a:t>
            </a:r>
          </a:p>
          <a:p>
            <a:pPr>
              <a:buFont typeface="Arial" charset="0"/>
              <a:buChar char="•"/>
            </a:pPr>
            <a:r>
              <a:rPr lang="en-US" sz="2400" dirty="0" smtClean="0"/>
              <a:t>Dome-chiller will down until diesel come up</a:t>
            </a:r>
            <a:endParaRPr lang="en-US" sz="2400" dirty="0"/>
          </a:p>
          <a:p>
            <a:pPr marL="0" indent="0">
              <a:buNone/>
            </a:pPr>
            <a:endParaRPr lang="en-US" sz="2400" dirty="0" smtClean="0"/>
          </a:p>
          <a:p>
            <a:pPr marL="0" indent="0">
              <a:buNone/>
            </a:pPr>
            <a:r>
              <a:rPr lang="en-US" sz="2400" dirty="0" smtClean="0"/>
              <a:t>Actions / considerations required</a:t>
            </a:r>
          </a:p>
          <a:p>
            <a:pPr>
              <a:buFont typeface="Arial" charset="0"/>
              <a:buChar char="•"/>
            </a:pPr>
            <a:r>
              <a:rPr lang="en-US" sz="2400" dirty="0" smtClean="0"/>
              <a:t>(Bring PFS-UPS for </a:t>
            </a:r>
            <a:r>
              <a:rPr lang="en-US" sz="2400" dirty="0" err="1" smtClean="0"/>
              <a:t>SpS</a:t>
            </a:r>
            <a:r>
              <a:rPr lang="en-US" sz="2400" dirty="0" smtClean="0"/>
              <a:t>)</a:t>
            </a:r>
            <a:endParaRPr lang="en-US" sz="2400" dirty="0"/>
          </a:p>
          <a:p>
            <a:pPr>
              <a:buFont typeface="Arial" charset="0"/>
              <a:buChar char="•"/>
            </a:pPr>
            <a:r>
              <a:rPr lang="en-US" sz="2400" dirty="0" smtClean="0"/>
              <a:t>When to give up this mode, and to switch mode III (next slide; start shutdown)</a:t>
            </a:r>
            <a:endParaRPr lang="en-US" sz="2400" dirty="0"/>
          </a:p>
          <a:p>
            <a:pPr marL="0" indent="0">
              <a:buNone/>
            </a:pPr>
            <a:endParaRPr lang="en-US" sz="2400" dirty="0" smtClean="0"/>
          </a:p>
          <a:p>
            <a:pPr marL="0" indent="0">
              <a:buNone/>
            </a:pPr>
            <a:r>
              <a:rPr lang="en-US" sz="2400" dirty="0" smtClean="0"/>
              <a:t>Operations to be taken</a:t>
            </a:r>
          </a:p>
          <a:p>
            <a:pPr>
              <a:buFont typeface="Arial" charset="0"/>
              <a:buChar char="•"/>
            </a:pPr>
            <a:r>
              <a:rPr lang="en-US" sz="2400" dirty="0" smtClean="0"/>
              <a:t>Stop exposure – close shutter, read detector</a:t>
            </a:r>
          </a:p>
          <a:p>
            <a:pPr>
              <a:buFont typeface="Arial" charset="0"/>
              <a:buChar char="•"/>
            </a:pPr>
            <a:r>
              <a:rPr lang="en-US" sz="2400" dirty="0" smtClean="0"/>
              <a:t>Turn off illuminators – fiber back illuminator (science, </a:t>
            </a:r>
            <a:r>
              <a:rPr lang="en-US" sz="2400" dirty="0" err="1" smtClean="0"/>
              <a:t>fiducial</a:t>
            </a:r>
            <a:r>
              <a:rPr lang="en-US" sz="2400" dirty="0" smtClean="0"/>
              <a:t>), </a:t>
            </a:r>
            <a:r>
              <a:rPr lang="en-US" sz="2400" dirty="0" err="1" smtClean="0"/>
              <a:t>calib</a:t>
            </a:r>
            <a:r>
              <a:rPr lang="en-US" sz="2400" dirty="0" smtClean="0"/>
              <a:t>. lamp etc.</a:t>
            </a:r>
          </a:p>
          <a:p>
            <a:pPr>
              <a:buFont typeface="Arial" charset="0"/>
              <a:buChar char="•"/>
            </a:pPr>
            <a:r>
              <a:rPr lang="en-US" sz="2400" dirty="0" smtClean="0"/>
              <a:t>Stop fiber configuration procedure</a:t>
            </a:r>
          </a:p>
          <a:p>
            <a:pPr>
              <a:buFont typeface="Arial" charset="0"/>
              <a:buChar char="•"/>
            </a:pPr>
            <a:r>
              <a:rPr lang="en-US" sz="2400" dirty="0" smtClean="0"/>
              <a:t>Keep PFS backend (infrastructure) functionality until FITS finalized if under exposure</a:t>
            </a:r>
          </a:p>
          <a:p>
            <a:pPr>
              <a:buFont typeface="Arial" charset="0"/>
              <a:buChar char="•"/>
            </a:pPr>
            <a:r>
              <a:rPr lang="en-US" sz="2400" dirty="0" smtClean="0">
                <a:solidFill>
                  <a:srgbClr val="FF0000"/>
                </a:solidFill>
              </a:rPr>
              <a:t>Stop AG camera for thermal protection (no glycol flow to HEX)</a:t>
            </a:r>
            <a:endParaRPr lang="en-US" sz="2400" dirty="0">
              <a:solidFill>
                <a:srgbClr val="FF0000"/>
              </a:solidFill>
            </a:endParaRPr>
          </a:p>
        </p:txBody>
      </p:sp>
    </p:spTree>
    <p:extLst>
      <p:ext uri="{BB962C8B-B14F-4D97-AF65-F5344CB8AC3E}">
        <p14:creationId xmlns:p14="http://schemas.microsoft.com/office/powerpoint/2010/main" val="2729177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角丸四角形 122"/>
          <p:cNvSpPr/>
          <p:nvPr/>
        </p:nvSpPr>
        <p:spPr>
          <a:xfrm>
            <a:off x="123731" y="4416150"/>
            <a:ext cx="8914779" cy="2355319"/>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角丸四角形 1"/>
          <p:cNvSpPr/>
          <p:nvPr/>
        </p:nvSpPr>
        <p:spPr>
          <a:xfrm>
            <a:off x="2495301" y="2036830"/>
            <a:ext cx="3886863" cy="614219"/>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8" name="グループ化 177"/>
          <p:cNvGrpSpPr/>
          <p:nvPr/>
        </p:nvGrpSpPr>
        <p:grpSpPr>
          <a:xfrm>
            <a:off x="352195" y="2743455"/>
            <a:ext cx="7989137" cy="975244"/>
            <a:chOff x="471295" y="5785519"/>
            <a:chExt cx="7989137" cy="975244"/>
          </a:xfrm>
        </p:grpSpPr>
        <p:sp>
          <p:nvSpPr>
            <p:cNvPr id="179" name="角丸四角形 178"/>
            <p:cNvSpPr/>
            <p:nvPr/>
          </p:nvSpPr>
          <p:spPr>
            <a:xfrm>
              <a:off x="5605105" y="5864044"/>
              <a:ext cx="1692188" cy="313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Status archiver</a:t>
              </a:r>
              <a:endParaRPr lang="en-US" sz="1600" dirty="0">
                <a:solidFill>
                  <a:schemeClr val="tx1"/>
                </a:solidFill>
              </a:endParaRPr>
            </a:p>
          </p:txBody>
        </p:sp>
        <p:sp>
          <p:nvSpPr>
            <p:cNvPr id="180" name="角丸四角形 179"/>
            <p:cNvSpPr/>
            <p:nvPr/>
          </p:nvSpPr>
          <p:spPr>
            <a:xfrm>
              <a:off x="7549321" y="5886336"/>
              <a:ext cx="911111" cy="2688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400" dirty="0">
                  <a:solidFill>
                    <a:schemeClr val="tx1"/>
                  </a:solidFill>
                </a:rPr>
                <a:t>MHS</a:t>
              </a:r>
              <a:endParaRPr lang="ja-JP" altLang="en-US" sz="1400" dirty="0">
                <a:solidFill>
                  <a:schemeClr val="tx1"/>
                </a:solidFill>
              </a:endParaRPr>
            </a:p>
          </p:txBody>
        </p:sp>
        <p:cxnSp>
          <p:nvCxnSpPr>
            <p:cNvPr id="181" name="直線コネクタ 180"/>
            <p:cNvCxnSpPr>
              <a:stCxn id="180" idx="1"/>
              <a:endCxn id="179" idx="3"/>
            </p:cNvCxnSpPr>
            <p:nvPr/>
          </p:nvCxnSpPr>
          <p:spPr>
            <a:xfrm flipH="1">
              <a:off x="7297293" y="6020760"/>
              <a:ext cx="2520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直線矢印コネクタ 181"/>
            <p:cNvCxnSpPr>
              <a:stCxn id="179" idx="2"/>
              <a:endCxn id="190" idx="1"/>
            </p:cNvCxnSpPr>
            <p:nvPr/>
          </p:nvCxnSpPr>
          <p:spPr>
            <a:xfrm>
              <a:off x="6451199" y="6177475"/>
              <a:ext cx="0" cy="1695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3" name="角丸四角形 182"/>
            <p:cNvSpPr/>
            <p:nvPr/>
          </p:nvSpPr>
          <p:spPr>
            <a:xfrm>
              <a:off x="3192837" y="5864044"/>
              <a:ext cx="1692188" cy="313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jsonp</a:t>
              </a:r>
              <a:r>
                <a:rPr lang="en-US" sz="1600" dirty="0" smtClean="0">
                  <a:solidFill>
                    <a:schemeClr val="tx1"/>
                  </a:solidFill>
                </a:rPr>
                <a:t> provider</a:t>
              </a:r>
              <a:endParaRPr lang="en-US" sz="1600" dirty="0">
                <a:solidFill>
                  <a:schemeClr val="tx1"/>
                </a:solidFill>
              </a:endParaRPr>
            </a:p>
          </p:txBody>
        </p:sp>
        <p:cxnSp>
          <p:nvCxnSpPr>
            <p:cNvPr id="184" name="直線コネクタ 183"/>
            <p:cNvCxnSpPr>
              <a:stCxn id="179" idx="1"/>
              <a:endCxn id="183" idx="3"/>
            </p:cNvCxnSpPr>
            <p:nvPr/>
          </p:nvCxnSpPr>
          <p:spPr>
            <a:xfrm flipH="1">
              <a:off x="4885025" y="6020760"/>
              <a:ext cx="720080" cy="0"/>
            </a:xfrm>
            <a:prstGeom prst="line">
              <a:avLst/>
            </a:prstGeom>
          </p:spPr>
          <p:style>
            <a:lnRef idx="1">
              <a:schemeClr val="accent1"/>
            </a:lnRef>
            <a:fillRef idx="0">
              <a:schemeClr val="accent1"/>
            </a:fillRef>
            <a:effectRef idx="0">
              <a:schemeClr val="accent1"/>
            </a:effectRef>
            <a:fontRef idx="minor">
              <a:schemeClr val="tx1"/>
            </a:fontRef>
          </p:style>
        </p:cxnSp>
        <p:sp>
          <p:nvSpPr>
            <p:cNvPr id="185" name="テキスト ボックス 184"/>
            <p:cNvSpPr txBox="1"/>
            <p:nvPr/>
          </p:nvSpPr>
          <p:spPr>
            <a:xfrm>
              <a:off x="4949845" y="5785519"/>
              <a:ext cx="532518" cy="307777"/>
            </a:xfrm>
            <a:prstGeom prst="rect">
              <a:avLst/>
            </a:prstGeom>
            <a:noFill/>
          </p:spPr>
          <p:txBody>
            <a:bodyPr wrap="none" rtlCol="0">
              <a:spAutoFit/>
            </a:bodyPr>
            <a:lstStyle/>
            <a:p>
              <a:r>
                <a:rPr lang="en-US" sz="1400" dirty="0" smtClean="0"/>
                <a:t>SHM</a:t>
              </a:r>
              <a:endParaRPr lang="en-US" sz="1600" dirty="0"/>
            </a:p>
          </p:txBody>
        </p:sp>
        <p:sp>
          <p:nvSpPr>
            <p:cNvPr id="186" name="角丸四角形 185"/>
            <p:cNvSpPr/>
            <p:nvPr/>
          </p:nvSpPr>
          <p:spPr>
            <a:xfrm>
              <a:off x="2868801" y="6309320"/>
              <a:ext cx="2311479" cy="4514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solidFill>
                  <a:schemeClr val="tx1"/>
                </a:solidFill>
              </a:endParaRPr>
            </a:p>
          </p:txBody>
        </p:sp>
        <p:sp>
          <p:nvSpPr>
            <p:cNvPr id="187" name="フローチャート: 処理 186"/>
            <p:cNvSpPr/>
            <p:nvPr/>
          </p:nvSpPr>
          <p:spPr>
            <a:xfrm>
              <a:off x="471295" y="6027805"/>
              <a:ext cx="1368152" cy="732958"/>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solidFill>
                </a:rPr>
                <a:t>Operational</a:t>
              </a:r>
              <a:r>
                <a:rPr lang="ja-JP" altLang="en-US" sz="1600" dirty="0" smtClean="0">
                  <a:solidFill>
                    <a:schemeClr val="tx1"/>
                  </a:solidFill>
                </a:rPr>
                <a:t> </a:t>
              </a:r>
              <a:r>
                <a:rPr lang="en-US" altLang="ja-JP" sz="1600" dirty="0" smtClean="0">
                  <a:solidFill>
                    <a:schemeClr val="tx1"/>
                  </a:solidFill>
                </a:rPr>
                <a:t>status</a:t>
              </a:r>
              <a:r>
                <a:rPr lang="ja-JP" altLang="en-US" sz="1600" dirty="0" smtClean="0">
                  <a:solidFill>
                    <a:schemeClr val="tx1"/>
                  </a:solidFill>
                </a:rPr>
                <a:t> </a:t>
              </a:r>
              <a:r>
                <a:rPr lang="en-US" altLang="ja-JP" sz="1600" dirty="0" smtClean="0">
                  <a:solidFill>
                    <a:schemeClr val="tx1"/>
                  </a:solidFill>
                </a:rPr>
                <a:t>viewer</a:t>
              </a:r>
              <a:r>
                <a:rPr lang="ja-JP" altLang="en-US" sz="1600" dirty="0" smtClean="0">
                  <a:solidFill>
                    <a:schemeClr val="tx1"/>
                  </a:solidFill>
                </a:rPr>
                <a:t> </a:t>
              </a:r>
              <a:r>
                <a:rPr lang="en-US" altLang="ja-JP" sz="1600" dirty="0" smtClean="0">
                  <a:solidFill>
                    <a:schemeClr val="tx1"/>
                  </a:solidFill>
                </a:rPr>
                <a:t>(browser)</a:t>
              </a:r>
              <a:endParaRPr lang="en-US" sz="1600" dirty="0">
                <a:solidFill>
                  <a:schemeClr val="tx1"/>
                </a:solidFill>
              </a:endParaRPr>
            </a:p>
          </p:txBody>
        </p:sp>
        <p:cxnSp>
          <p:nvCxnSpPr>
            <p:cNvPr id="188" name="直線矢印コネクタ 187"/>
            <p:cNvCxnSpPr>
              <a:stCxn id="187" idx="3"/>
              <a:endCxn id="186" idx="1"/>
            </p:cNvCxnSpPr>
            <p:nvPr/>
          </p:nvCxnSpPr>
          <p:spPr>
            <a:xfrm>
              <a:off x="1839447" y="6394284"/>
              <a:ext cx="1029354" cy="1407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9" name="直線矢印コネクタ 188"/>
            <p:cNvCxnSpPr>
              <a:stCxn id="187" idx="3"/>
              <a:endCxn id="183" idx="1"/>
            </p:cNvCxnSpPr>
            <p:nvPr/>
          </p:nvCxnSpPr>
          <p:spPr>
            <a:xfrm flipV="1">
              <a:off x="1839447" y="6020760"/>
              <a:ext cx="1353390" cy="3735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0" name="円柱 189"/>
            <p:cNvSpPr/>
            <p:nvPr/>
          </p:nvSpPr>
          <p:spPr>
            <a:xfrm>
              <a:off x="5767123" y="6346982"/>
              <a:ext cx="1368152" cy="37611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database</a:t>
              </a:r>
              <a:endParaRPr lang="en-US" sz="1600" dirty="0">
                <a:solidFill>
                  <a:schemeClr val="tx1"/>
                </a:solidFill>
              </a:endParaRPr>
            </a:p>
          </p:txBody>
        </p:sp>
        <p:sp>
          <p:nvSpPr>
            <p:cNvPr id="191" name="角丸四角形 190"/>
            <p:cNvSpPr/>
            <p:nvPr/>
          </p:nvSpPr>
          <p:spPr>
            <a:xfrm>
              <a:off x="3804905" y="6384644"/>
              <a:ext cx="1296144" cy="313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DB to </a:t>
              </a:r>
              <a:r>
                <a:rPr lang="en-US" sz="1600" dirty="0" err="1" smtClean="0">
                  <a:solidFill>
                    <a:schemeClr val="tx1"/>
                  </a:solidFill>
                </a:rPr>
                <a:t>json</a:t>
              </a:r>
              <a:endParaRPr lang="en-US" sz="1600" dirty="0">
                <a:solidFill>
                  <a:schemeClr val="tx1"/>
                </a:solidFill>
              </a:endParaRPr>
            </a:p>
          </p:txBody>
        </p:sp>
        <p:cxnSp>
          <p:nvCxnSpPr>
            <p:cNvPr id="192" name="直線コネクタ 191"/>
            <p:cNvCxnSpPr>
              <a:stCxn id="190" idx="2"/>
              <a:endCxn id="191" idx="3"/>
            </p:cNvCxnSpPr>
            <p:nvPr/>
          </p:nvCxnSpPr>
          <p:spPr>
            <a:xfrm flipH="1">
              <a:off x="5101049" y="6535041"/>
              <a:ext cx="666074" cy="6319"/>
            </a:xfrm>
            <a:prstGeom prst="line">
              <a:avLst/>
            </a:prstGeom>
          </p:spPr>
          <p:style>
            <a:lnRef idx="1">
              <a:schemeClr val="accent1"/>
            </a:lnRef>
            <a:fillRef idx="0">
              <a:schemeClr val="accent1"/>
            </a:fillRef>
            <a:effectRef idx="0">
              <a:schemeClr val="accent1"/>
            </a:effectRef>
            <a:fontRef idx="minor">
              <a:schemeClr val="tx1"/>
            </a:fontRef>
          </p:style>
        </p:cxnSp>
        <p:sp>
          <p:nvSpPr>
            <p:cNvPr id="193" name="テキスト ボックス 192"/>
            <p:cNvSpPr txBox="1"/>
            <p:nvPr/>
          </p:nvSpPr>
          <p:spPr>
            <a:xfrm>
              <a:off x="5173057" y="6289575"/>
              <a:ext cx="461986" cy="307777"/>
            </a:xfrm>
            <a:prstGeom prst="rect">
              <a:avLst/>
            </a:prstGeom>
            <a:noFill/>
          </p:spPr>
          <p:txBody>
            <a:bodyPr wrap="none" rtlCol="0">
              <a:spAutoFit/>
            </a:bodyPr>
            <a:lstStyle/>
            <a:p>
              <a:r>
                <a:rPr lang="en-US" sz="1400" dirty="0" smtClean="0"/>
                <a:t>SQL</a:t>
              </a:r>
              <a:endParaRPr lang="en-US" sz="1600" dirty="0"/>
            </a:p>
          </p:txBody>
        </p:sp>
        <p:sp>
          <p:nvSpPr>
            <p:cNvPr id="194" name="角丸四角形 193"/>
            <p:cNvSpPr/>
            <p:nvPr/>
          </p:nvSpPr>
          <p:spPr>
            <a:xfrm>
              <a:off x="2940809" y="6384644"/>
              <a:ext cx="792088" cy="313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HTML</a:t>
              </a:r>
              <a:endParaRPr lang="en-US" sz="1600" dirty="0">
                <a:solidFill>
                  <a:schemeClr val="tx1"/>
                </a:solidFill>
              </a:endParaRPr>
            </a:p>
          </p:txBody>
        </p:sp>
        <p:sp>
          <p:nvSpPr>
            <p:cNvPr id="195" name="テキスト ボックス 194"/>
            <p:cNvSpPr txBox="1"/>
            <p:nvPr/>
          </p:nvSpPr>
          <p:spPr>
            <a:xfrm>
              <a:off x="1850014" y="5929535"/>
              <a:ext cx="1209818" cy="307777"/>
            </a:xfrm>
            <a:prstGeom prst="rect">
              <a:avLst/>
            </a:prstGeom>
            <a:noFill/>
          </p:spPr>
          <p:txBody>
            <a:bodyPr wrap="none" rtlCol="0">
              <a:spAutoFit/>
            </a:bodyPr>
            <a:lstStyle/>
            <a:p>
              <a:r>
                <a:rPr lang="en-US" sz="1400" dirty="0" err="1" smtClean="0"/>
                <a:t>jsonp</a:t>
              </a:r>
              <a:r>
                <a:rPr lang="en-US" sz="1400" dirty="0" smtClean="0"/>
                <a:t> or CORS</a:t>
              </a:r>
              <a:endParaRPr lang="en-US" sz="1600" dirty="0"/>
            </a:p>
          </p:txBody>
        </p:sp>
      </p:grpSp>
      <p:cxnSp>
        <p:nvCxnSpPr>
          <p:cNvPr id="132" name="直線コネクタ 131"/>
          <p:cNvCxnSpPr/>
          <p:nvPr/>
        </p:nvCxnSpPr>
        <p:spPr>
          <a:xfrm>
            <a:off x="107504" y="2743455"/>
            <a:ext cx="8856984"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6" name="直線コネクタ 195"/>
          <p:cNvCxnSpPr/>
          <p:nvPr/>
        </p:nvCxnSpPr>
        <p:spPr>
          <a:xfrm>
            <a:off x="116211" y="3797193"/>
            <a:ext cx="8856984"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03" name="グループ化 202"/>
          <p:cNvGrpSpPr/>
          <p:nvPr/>
        </p:nvGrpSpPr>
        <p:grpSpPr>
          <a:xfrm>
            <a:off x="335275" y="3865685"/>
            <a:ext cx="8553162" cy="2939345"/>
            <a:chOff x="335275" y="3865685"/>
            <a:chExt cx="8553162" cy="2939345"/>
          </a:xfrm>
        </p:grpSpPr>
        <p:sp>
          <p:nvSpPr>
            <p:cNvPr id="135" name="正方形/長方形 134"/>
            <p:cNvSpPr/>
            <p:nvPr/>
          </p:nvSpPr>
          <p:spPr>
            <a:xfrm>
              <a:off x="335275" y="3908115"/>
              <a:ext cx="3644909" cy="24914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テキスト ボックス 135"/>
            <p:cNvSpPr txBox="1"/>
            <p:nvPr/>
          </p:nvSpPr>
          <p:spPr>
            <a:xfrm>
              <a:off x="3146862" y="3891160"/>
              <a:ext cx="894797" cy="369332"/>
            </a:xfrm>
            <a:prstGeom prst="rect">
              <a:avLst/>
            </a:prstGeom>
            <a:noFill/>
          </p:spPr>
          <p:txBody>
            <a:bodyPr wrap="none" rtlCol="0">
              <a:spAutoFit/>
            </a:bodyPr>
            <a:lstStyle/>
            <a:p>
              <a:r>
                <a:rPr kumimoji="1" lang="en-US" altLang="ja-JP" dirty="0" smtClean="0"/>
                <a:t>summit</a:t>
              </a:r>
              <a:endParaRPr kumimoji="1" lang="ja-JP" altLang="en-US" dirty="0"/>
            </a:p>
          </p:txBody>
        </p:sp>
        <p:sp>
          <p:nvSpPr>
            <p:cNvPr id="137" name="正方形/長方形 136"/>
            <p:cNvSpPr/>
            <p:nvPr/>
          </p:nvSpPr>
          <p:spPr>
            <a:xfrm>
              <a:off x="4908620" y="3865685"/>
              <a:ext cx="3979817" cy="19532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テキスト ボックス 137"/>
            <p:cNvSpPr txBox="1"/>
            <p:nvPr/>
          </p:nvSpPr>
          <p:spPr>
            <a:xfrm>
              <a:off x="4886334" y="5439317"/>
              <a:ext cx="534121" cy="369332"/>
            </a:xfrm>
            <a:prstGeom prst="rect">
              <a:avLst/>
            </a:prstGeom>
            <a:noFill/>
          </p:spPr>
          <p:txBody>
            <a:bodyPr wrap="none" rtlCol="0">
              <a:spAutoFit/>
            </a:bodyPr>
            <a:lstStyle/>
            <a:p>
              <a:r>
                <a:rPr kumimoji="1" lang="en-US" altLang="ja-JP" dirty="0" err="1" smtClean="0"/>
                <a:t>hilo</a:t>
              </a:r>
              <a:endParaRPr kumimoji="1" lang="ja-JP" altLang="en-US" dirty="0"/>
            </a:p>
          </p:txBody>
        </p:sp>
        <p:sp>
          <p:nvSpPr>
            <p:cNvPr id="139" name="正方形/長方形 138"/>
            <p:cNvSpPr/>
            <p:nvPr/>
          </p:nvSpPr>
          <p:spPr>
            <a:xfrm>
              <a:off x="4908621" y="5892287"/>
              <a:ext cx="1878490" cy="8369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テキスト ボックス 139"/>
            <p:cNvSpPr txBox="1"/>
            <p:nvPr/>
          </p:nvSpPr>
          <p:spPr>
            <a:xfrm>
              <a:off x="4934077" y="6390708"/>
              <a:ext cx="1622560" cy="338554"/>
            </a:xfrm>
            <a:prstGeom prst="rect">
              <a:avLst/>
            </a:prstGeom>
            <a:noFill/>
          </p:spPr>
          <p:txBody>
            <a:bodyPr wrap="none" rtlCol="0">
              <a:spAutoFit/>
            </a:bodyPr>
            <a:lstStyle/>
            <a:p>
              <a:r>
                <a:rPr lang="en-US" altLang="ja-JP" sz="1600" dirty="0" err="1"/>
                <a:t>h</a:t>
              </a:r>
              <a:r>
                <a:rPr kumimoji="1" lang="en-US" altLang="ja-JP" sz="1600" dirty="0" err="1" smtClean="0"/>
                <a:t>ilo</a:t>
              </a:r>
              <a:r>
                <a:rPr kumimoji="1" lang="ja-JP" altLang="en-US" sz="1600" dirty="0" smtClean="0"/>
                <a:t> </a:t>
              </a:r>
              <a:r>
                <a:rPr kumimoji="1" lang="en-US" altLang="ja-JP" sz="1600" dirty="0" smtClean="0"/>
                <a:t>outside-DMZ</a:t>
              </a:r>
              <a:endParaRPr kumimoji="1" lang="ja-JP" altLang="en-US" sz="1600" dirty="0"/>
            </a:p>
          </p:txBody>
        </p:sp>
        <p:sp>
          <p:nvSpPr>
            <p:cNvPr id="141" name="フローチャート: 磁気ディスク 140"/>
            <p:cNvSpPr/>
            <p:nvPr/>
          </p:nvSpPr>
          <p:spPr>
            <a:xfrm>
              <a:off x="1909644" y="5383996"/>
              <a:ext cx="760491"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DB</a:t>
              </a:r>
              <a:endParaRPr kumimoji="1" lang="ja-JP" altLang="en-US" dirty="0"/>
            </a:p>
          </p:txBody>
        </p:sp>
        <p:sp>
          <p:nvSpPr>
            <p:cNvPr id="142" name="正方形/長方形 141"/>
            <p:cNvSpPr/>
            <p:nvPr/>
          </p:nvSpPr>
          <p:spPr>
            <a:xfrm>
              <a:off x="430525" y="5079194"/>
              <a:ext cx="3387535" cy="12158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テキスト ボックス 142"/>
            <p:cNvSpPr txBox="1"/>
            <p:nvPr/>
          </p:nvSpPr>
          <p:spPr>
            <a:xfrm>
              <a:off x="438042" y="5977747"/>
              <a:ext cx="2561599" cy="338554"/>
            </a:xfrm>
            <a:prstGeom prst="rect">
              <a:avLst/>
            </a:prstGeom>
            <a:noFill/>
          </p:spPr>
          <p:txBody>
            <a:bodyPr wrap="none" rtlCol="0">
              <a:spAutoFit/>
            </a:bodyPr>
            <a:lstStyle/>
            <a:p>
              <a:r>
                <a:rPr lang="en-US" altLang="ja-JP" sz="1600" dirty="0" smtClean="0"/>
                <a:t>Summit</a:t>
              </a:r>
              <a:r>
                <a:rPr lang="ja-JP" altLang="en-US" sz="1600" dirty="0" smtClean="0"/>
                <a:t> </a:t>
              </a:r>
              <a:r>
                <a:rPr lang="en-US" altLang="ja-JP" sz="1600" dirty="0" smtClean="0"/>
                <a:t>m</a:t>
              </a:r>
              <a:r>
                <a:rPr kumimoji="1" lang="en-US" altLang="ja-JP" sz="1600" dirty="0" smtClean="0"/>
                <a:t>aster</a:t>
              </a:r>
              <a:r>
                <a:rPr kumimoji="1" lang="ja-JP" altLang="en-US" sz="1600" dirty="0" smtClean="0"/>
                <a:t> </a:t>
              </a:r>
              <a:r>
                <a:rPr kumimoji="1" lang="en-US" altLang="ja-JP" sz="1600" dirty="0" smtClean="0"/>
                <a:t>iSCSI</a:t>
              </a:r>
              <a:r>
                <a:rPr kumimoji="1" lang="ja-JP" altLang="en-US" sz="1600" dirty="0" smtClean="0"/>
                <a:t> </a:t>
              </a:r>
              <a:r>
                <a:rPr kumimoji="1" lang="en-US" altLang="ja-JP" sz="1600" dirty="0" smtClean="0"/>
                <a:t>storage</a:t>
              </a:r>
              <a:endParaRPr kumimoji="1" lang="ja-JP" altLang="en-US" sz="1600" dirty="0"/>
            </a:p>
          </p:txBody>
        </p:sp>
        <p:sp>
          <p:nvSpPr>
            <p:cNvPr id="144" name="フローチャート: 磁気ディスク 143"/>
            <p:cNvSpPr/>
            <p:nvPr/>
          </p:nvSpPr>
          <p:spPr>
            <a:xfrm>
              <a:off x="560680" y="5383996"/>
              <a:ext cx="1267486"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operation</a:t>
              </a:r>
              <a:endParaRPr kumimoji="1" lang="ja-JP" altLang="en-US" dirty="0"/>
            </a:p>
          </p:txBody>
        </p:sp>
        <p:sp>
          <p:nvSpPr>
            <p:cNvPr id="145" name="フローチャート: 磁気ディスク 144"/>
            <p:cNvSpPr/>
            <p:nvPr/>
          </p:nvSpPr>
          <p:spPr>
            <a:xfrm>
              <a:off x="2753943" y="5409773"/>
              <a:ext cx="968720"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backup</a:t>
              </a:r>
              <a:endParaRPr kumimoji="1" lang="ja-JP" altLang="en-US" dirty="0"/>
            </a:p>
          </p:txBody>
        </p:sp>
        <p:sp>
          <p:nvSpPr>
            <p:cNvPr id="146" name="角丸四角形 145"/>
            <p:cNvSpPr/>
            <p:nvPr/>
          </p:nvSpPr>
          <p:spPr>
            <a:xfrm>
              <a:off x="1660919" y="4524782"/>
              <a:ext cx="1475715" cy="3568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err="1" smtClean="0"/>
                <a:t>d</a:t>
              </a:r>
              <a:r>
                <a:rPr kumimoji="1" lang="en-US" altLang="ja-JP" dirty="0" err="1" smtClean="0"/>
                <a:t>b</a:t>
              </a:r>
              <a:r>
                <a:rPr kumimoji="1" lang="ja-JP" altLang="en-US" dirty="0" smtClean="0"/>
                <a:t> </a:t>
              </a:r>
              <a:r>
                <a:rPr kumimoji="1" lang="en-US" altLang="ja-JP" dirty="0" smtClean="0"/>
                <a:t>server</a:t>
              </a:r>
              <a:endParaRPr kumimoji="1" lang="ja-JP" altLang="en-US" dirty="0"/>
            </a:p>
          </p:txBody>
        </p:sp>
        <p:sp>
          <p:nvSpPr>
            <p:cNvPr id="147" name="フローチャート: 磁気ディスク 146"/>
            <p:cNvSpPr/>
            <p:nvPr/>
          </p:nvSpPr>
          <p:spPr>
            <a:xfrm>
              <a:off x="5313931" y="4475063"/>
              <a:ext cx="760491" cy="527058"/>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DB</a:t>
              </a:r>
              <a:endParaRPr kumimoji="1" lang="ja-JP" altLang="en-US" dirty="0"/>
            </a:p>
          </p:txBody>
        </p:sp>
        <p:sp>
          <p:nvSpPr>
            <p:cNvPr id="148" name="正方形/長方形 147"/>
            <p:cNvSpPr/>
            <p:nvPr/>
          </p:nvSpPr>
          <p:spPr>
            <a:xfrm>
              <a:off x="5109700" y="3977054"/>
              <a:ext cx="3651953" cy="11493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テキスト ボックス 148"/>
            <p:cNvSpPr txBox="1"/>
            <p:nvPr/>
          </p:nvSpPr>
          <p:spPr>
            <a:xfrm>
              <a:off x="5109700" y="3999534"/>
              <a:ext cx="1272464" cy="338554"/>
            </a:xfrm>
            <a:prstGeom prst="rect">
              <a:avLst/>
            </a:prstGeom>
            <a:noFill/>
          </p:spPr>
          <p:txBody>
            <a:bodyPr wrap="none" rtlCol="0">
              <a:spAutoFit/>
            </a:bodyPr>
            <a:lstStyle/>
            <a:p>
              <a:r>
                <a:rPr lang="en-US" altLang="ja-JP" sz="1600" dirty="0" smtClean="0"/>
                <a:t>Hilo</a:t>
              </a:r>
              <a:r>
                <a:rPr lang="ja-JP" altLang="en-US" sz="1600" dirty="0" smtClean="0"/>
                <a:t> </a:t>
              </a:r>
              <a:r>
                <a:rPr lang="en-US" altLang="ja-JP" sz="1600" dirty="0" smtClean="0"/>
                <a:t>storage?</a:t>
              </a:r>
              <a:endParaRPr kumimoji="1" lang="ja-JP" altLang="en-US" sz="1600" dirty="0"/>
            </a:p>
          </p:txBody>
        </p:sp>
        <p:sp>
          <p:nvSpPr>
            <p:cNvPr id="150" name="フローチャート: 磁気ディスク 149"/>
            <p:cNvSpPr/>
            <p:nvPr/>
          </p:nvSpPr>
          <p:spPr>
            <a:xfrm>
              <a:off x="6298512" y="4462874"/>
              <a:ext cx="968720" cy="527058"/>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backup</a:t>
              </a:r>
              <a:endParaRPr kumimoji="1" lang="ja-JP" altLang="en-US" dirty="0"/>
            </a:p>
          </p:txBody>
        </p:sp>
        <p:sp>
          <p:nvSpPr>
            <p:cNvPr id="151" name="角丸四角形 150"/>
            <p:cNvSpPr/>
            <p:nvPr/>
          </p:nvSpPr>
          <p:spPr>
            <a:xfrm>
              <a:off x="5448599" y="5261456"/>
              <a:ext cx="1475715" cy="4223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err="1" smtClean="0"/>
                <a:t>d</a:t>
              </a:r>
              <a:r>
                <a:rPr kumimoji="1" lang="en-US" altLang="ja-JP" dirty="0" err="1" smtClean="0"/>
                <a:t>b</a:t>
              </a:r>
              <a:r>
                <a:rPr kumimoji="1" lang="ja-JP" altLang="en-US" dirty="0" smtClean="0"/>
                <a:t> </a:t>
              </a:r>
              <a:r>
                <a:rPr kumimoji="1" lang="en-US" altLang="ja-JP" dirty="0" smtClean="0"/>
                <a:t>server</a:t>
              </a:r>
              <a:endParaRPr kumimoji="1" lang="ja-JP" altLang="en-US" dirty="0"/>
            </a:p>
          </p:txBody>
        </p:sp>
        <p:cxnSp>
          <p:nvCxnSpPr>
            <p:cNvPr id="152" name="直線コネクタ 151"/>
            <p:cNvCxnSpPr>
              <a:stCxn id="146" idx="2"/>
              <a:endCxn id="141" idx="1"/>
            </p:cNvCxnSpPr>
            <p:nvPr/>
          </p:nvCxnSpPr>
          <p:spPr>
            <a:xfrm flipH="1">
              <a:off x="2289890" y="4881639"/>
              <a:ext cx="108887" cy="50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直線コネクタ 152"/>
            <p:cNvCxnSpPr>
              <a:stCxn id="147" idx="3"/>
              <a:endCxn id="151" idx="0"/>
            </p:cNvCxnSpPr>
            <p:nvPr/>
          </p:nvCxnSpPr>
          <p:spPr>
            <a:xfrm>
              <a:off x="5694177" y="5002121"/>
              <a:ext cx="492280" cy="259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直線矢印コネクタ 153"/>
            <p:cNvCxnSpPr>
              <a:stCxn id="146" idx="3"/>
              <a:endCxn id="151" idx="1"/>
            </p:cNvCxnSpPr>
            <p:nvPr/>
          </p:nvCxnSpPr>
          <p:spPr>
            <a:xfrm>
              <a:off x="3136634" y="4703211"/>
              <a:ext cx="2311965" cy="7694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5" name="テキスト ボックス 154"/>
            <p:cNvSpPr txBox="1"/>
            <p:nvPr/>
          </p:nvSpPr>
          <p:spPr>
            <a:xfrm>
              <a:off x="3869092" y="4983079"/>
              <a:ext cx="1182696" cy="369332"/>
            </a:xfrm>
            <a:prstGeom prst="rect">
              <a:avLst/>
            </a:prstGeom>
            <a:noFill/>
          </p:spPr>
          <p:txBody>
            <a:bodyPr wrap="none" rtlCol="0">
              <a:spAutoFit/>
            </a:bodyPr>
            <a:lstStyle/>
            <a:p>
              <a:r>
                <a:rPr kumimoji="1" lang="en-US" altLang="ja-JP" dirty="0" smtClean="0"/>
                <a:t>replication</a:t>
              </a:r>
              <a:endParaRPr kumimoji="1" lang="ja-JP" altLang="en-US" dirty="0"/>
            </a:p>
          </p:txBody>
        </p:sp>
        <p:cxnSp>
          <p:nvCxnSpPr>
            <p:cNvPr id="156" name="直線矢印コネクタ 155"/>
            <p:cNvCxnSpPr>
              <a:endCxn id="145" idx="1"/>
            </p:cNvCxnSpPr>
            <p:nvPr/>
          </p:nvCxnSpPr>
          <p:spPr>
            <a:xfrm>
              <a:off x="2617883" y="4888409"/>
              <a:ext cx="620420" cy="521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7" name="テキスト ボックス 156"/>
            <p:cNvSpPr txBox="1"/>
            <p:nvPr/>
          </p:nvSpPr>
          <p:spPr>
            <a:xfrm>
              <a:off x="2532562" y="5056626"/>
              <a:ext cx="1112099" cy="307777"/>
            </a:xfrm>
            <a:prstGeom prst="rect">
              <a:avLst/>
            </a:prstGeom>
            <a:noFill/>
          </p:spPr>
          <p:txBody>
            <a:bodyPr wrap="none" rtlCol="0">
              <a:spAutoFit/>
            </a:bodyPr>
            <a:lstStyle/>
            <a:p>
              <a:r>
                <a:rPr kumimoji="1" lang="en-US" altLang="ja-JP" sz="1400" dirty="0" smtClean="0"/>
                <a:t>Daily</a:t>
              </a:r>
              <a:r>
                <a:rPr kumimoji="1" lang="ja-JP" altLang="en-US" sz="1400" dirty="0" smtClean="0"/>
                <a:t> </a:t>
              </a:r>
              <a:r>
                <a:rPr kumimoji="1" lang="en-US" altLang="ja-JP" sz="1400" dirty="0" smtClean="0"/>
                <a:t>backup</a:t>
              </a:r>
              <a:endParaRPr kumimoji="1" lang="ja-JP" altLang="en-US" sz="1400" dirty="0"/>
            </a:p>
          </p:txBody>
        </p:sp>
        <p:cxnSp>
          <p:nvCxnSpPr>
            <p:cNvPr id="158" name="直線矢印コネクタ 157"/>
            <p:cNvCxnSpPr>
              <a:stCxn id="151" idx="0"/>
              <a:endCxn id="150" idx="3"/>
            </p:cNvCxnSpPr>
            <p:nvPr/>
          </p:nvCxnSpPr>
          <p:spPr>
            <a:xfrm flipV="1">
              <a:off x="6186457" y="4989932"/>
              <a:ext cx="596415" cy="271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9" name="テキスト ボックス 158"/>
            <p:cNvSpPr txBox="1"/>
            <p:nvPr/>
          </p:nvSpPr>
          <p:spPr>
            <a:xfrm>
              <a:off x="6193907" y="4941293"/>
              <a:ext cx="1112099" cy="307777"/>
            </a:xfrm>
            <a:prstGeom prst="rect">
              <a:avLst/>
            </a:prstGeom>
            <a:noFill/>
          </p:spPr>
          <p:txBody>
            <a:bodyPr wrap="none" rtlCol="0">
              <a:spAutoFit/>
            </a:bodyPr>
            <a:lstStyle/>
            <a:p>
              <a:r>
                <a:rPr kumimoji="1" lang="en-US" altLang="ja-JP" sz="1400" dirty="0" smtClean="0"/>
                <a:t>Daily</a:t>
              </a:r>
              <a:r>
                <a:rPr kumimoji="1" lang="ja-JP" altLang="en-US" sz="1400" dirty="0" smtClean="0"/>
                <a:t> </a:t>
              </a:r>
              <a:r>
                <a:rPr kumimoji="1" lang="en-US" altLang="ja-JP" sz="1400" dirty="0" smtClean="0"/>
                <a:t>backup</a:t>
              </a:r>
              <a:endParaRPr kumimoji="1" lang="ja-JP" altLang="en-US" sz="1400" dirty="0"/>
            </a:p>
          </p:txBody>
        </p:sp>
        <p:sp>
          <p:nvSpPr>
            <p:cNvPr id="160" name="角丸四角形 159"/>
            <p:cNvSpPr/>
            <p:nvPr/>
          </p:nvSpPr>
          <p:spPr>
            <a:xfrm>
              <a:off x="4979724" y="6010112"/>
              <a:ext cx="1750896" cy="30882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External</a:t>
              </a:r>
              <a:r>
                <a:rPr lang="ja-JP" altLang="en-US" dirty="0" smtClean="0"/>
                <a:t> </a:t>
              </a:r>
              <a:r>
                <a:rPr lang="en-US" altLang="ja-JP" dirty="0" smtClean="0"/>
                <a:t>access</a:t>
              </a:r>
              <a:endParaRPr kumimoji="1" lang="ja-JP" altLang="en-US" dirty="0"/>
            </a:p>
          </p:txBody>
        </p:sp>
        <p:cxnSp>
          <p:nvCxnSpPr>
            <p:cNvPr id="161" name="直線矢印コネクタ 160"/>
            <p:cNvCxnSpPr>
              <a:stCxn id="160" idx="0"/>
              <a:endCxn id="151" idx="2"/>
            </p:cNvCxnSpPr>
            <p:nvPr/>
          </p:nvCxnSpPr>
          <p:spPr>
            <a:xfrm flipV="1">
              <a:off x="5855172" y="5683806"/>
              <a:ext cx="331285" cy="326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角丸四角形 161"/>
            <p:cNvSpPr/>
            <p:nvPr/>
          </p:nvSpPr>
          <p:spPr>
            <a:xfrm>
              <a:off x="461849" y="3988142"/>
              <a:ext cx="969113" cy="3228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MHS</a:t>
              </a:r>
              <a:endParaRPr kumimoji="1" lang="ja-JP" altLang="en-US" dirty="0"/>
            </a:p>
          </p:txBody>
        </p:sp>
        <p:sp>
          <p:nvSpPr>
            <p:cNvPr id="163" name="角丸四角形 162"/>
            <p:cNvSpPr/>
            <p:nvPr/>
          </p:nvSpPr>
          <p:spPr>
            <a:xfrm>
              <a:off x="1610363" y="3988142"/>
              <a:ext cx="1576829" cy="32497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Status</a:t>
              </a:r>
              <a:r>
                <a:rPr lang="ja-JP" altLang="en-US" dirty="0" smtClean="0"/>
                <a:t> </a:t>
              </a:r>
              <a:r>
                <a:rPr lang="en-US" altLang="ja-JP" dirty="0" smtClean="0"/>
                <a:t>archive</a:t>
              </a:r>
              <a:endParaRPr kumimoji="1" lang="ja-JP" altLang="en-US" dirty="0"/>
            </a:p>
          </p:txBody>
        </p:sp>
        <p:sp>
          <p:nvSpPr>
            <p:cNvPr id="164" name="角丸四角形 163"/>
            <p:cNvSpPr/>
            <p:nvPr/>
          </p:nvSpPr>
          <p:spPr>
            <a:xfrm>
              <a:off x="461849" y="4526888"/>
              <a:ext cx="969113" cy="3773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(ICS)</a:t>
              </a:r>
              <a:endParaRPr kumimoji="1" lang="ja-JP" altLang="en-US" dirty="0"/>
            </a:p>
          </p:txBody>
        </p:sp>
        <p:cxnSp>
          <p:nvCxnSpPr>
            <p:cNvPr id="165" name="直線コネクタ 164"/>
            <p:cNvCxnSpPr>
              <a:stCxn id="164" idx="0"/>
              <a:endCxn id="162" idx="2"/>
            </p:cNvCxnSpPr>
            <p:nvPr/>
          </p:nvCxnSpPr>
          <p:spPr>
            <a:xfrm flipV="1">
              <a:off x="946406" y="4310946"/>
              <a:ext cx="0" cy="215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直線コネクタ 165"/>
            <p:cNvCxnSpPr>
              <a:stCxn id="162" idx="3"/>
              <a:endCxn id="163" idx="1"/>
            </p:cNvCxnSpPr>
            <p:nvPr/>
          </p:nvCxnSpPr>
          <p:spPr>
            <a:xfrm>
              <a:off x="1430962" y="4149544"/>
              <a:ext cx="179401" cy="1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直線矢印コネクタ 166"/>
            <p:cNvCxnSpPr>
              <a:stCxn id="163" idx="2"/>
              <a:endCxn id="146" idx="0"/>
            </p:cNvCxnSpPr>
            <p:nvPr/>
          </p:nvCxnSpPr>
          <p:spPr>
            <a:xfrm flipH="1">
              <a:off x="2398777" y="4313118"/>
              <a:ext cx="1" cy="211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a:stCxn id="164" idx="2"/>
              <a:endCxn id="144" idx="1"/>
            </p:cNvCxnSpPr>
            <p:nvPr/>
          </p:nvCxnSpPr>
          <p:spPr>
            <a:xfrm>
              <a:off x="946406" y="4904208"/>
              <a:ext cx="248017" cy="479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直線矢印コネクタ 168"/>
            <p:cNvCxnSpPr>
              <a:stCxn id="164" idx="3"/>
              <a:endCxn id="146" idx="1"/>
            </p:cNvCxnSpPr>
            <p:nvPr/>
          </p:nvCxnSpPr>
          <p:spPr>
            <a:xfrm flipV="1">
              <a:off x="1430962" y="4703211"/>
              <a:ext cx="229957" cy="12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0" name="フローチャート: 磁気ディスク 169"/>
            <p:cNvSpPr/>
            <p:nvPr/>
          </p:nvSpPr>
          <p:spPr>
            <a:xfrm>
              <a:off x="7391413" y="4481924"/>
              <a:ext cx="1267486" cy="527058"/>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operation</a:t>
              </a:r>
              <a:endParaRPr kumimoji="1" lang="ja-JP" altLang="en-US" dirty="0"/>
            </a:p>
          </p:txBody>
        </p:sp>
        <p:sp>
          <p:nvSpPr>
            <p:cNvPr id="171" name="角丸四角形 170"/>
            <p:cNvSpPr/>
            <p:nvPr/>
          </p:nvSpPr>
          <p:spPr>
            <a:xfrm>
              <a:off x="7212070" y="5275387"/>
              <a:ext cx="1549583" cy="3773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(on-site</a:t>
              </a:r>
              <a:r>
                <a:rPr lang="ja-JP" altLang="en-US" dirty="0" smtClean="0"/>
                <a:t> </a:t>
              </a:r>
              <a:r>
                <a:rPr lang="en-US" altLang="ja-JP" dirty="0" smtClean="0"/>
                <a:t>DRP)</a:t>
              </a:r>
              <a:endParaRPr kumimoji="1" lang="ja-JP" altLang="en-US" dirty="0"/>
            </a:p>
          </p:txBody>
        </p:sp>
        <p:cxnSp>
          <p:nvCxnSpPr>
            <p:cNvPr id="172" name="直線コネクタ 171"/>
            <p:cNvCxnSpPr>
              <a:stCxn id="151" idx="3"/>
              <a:endCxn id="171" idx="1"/>
            </p:cNvCxnSpPr>
            <p:nvPr/>
          </p:nvCxnSpPr>
          <p:spPr>
            <a:xfrm flipV="1">
              <a:off x="6924314" y="5464047"/>
              <a:ext cx="287756" cy="8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直線コネクタ 172"/>
            <p:cNvCxnSpPr>
              <a:stCxn id="171" idx="0"/>
              <a:endCxn id="170" idx="3"/>
            </p:cNvCxnSpPr>
            <p:nvPr/>
          </p:nvCxnSpPr>
          <p:spPr>
            <a:xfrm flipV="1">
              <a:off x="7986862" y="5008982"/>
              <a:ext cx="38294" cy="266405"/>
            </a:xfrm>
            <a:prstGeom prst="line">
              <a:avLst/>
            </a:prstGeom>
          </p:spPr>
          <p:style>
            <a:lnRef idx="1">
              <a:schemeClr val="accent1"/>
            </a:lnRef>
            <a:fillRef idx="0">
              <a:schemeClr val="accent1"/>
            </a:fillRef>
            <a:effectRef idx="0">
              <a:schemeClr val="accent1"/>
            </a:effectRef>
            <a:fontRef idx="minor">
              <a:schemeClr val="tx1"/>
            </a:fontRef>
          </p:style>
        </p:cxnSp>
        <p:sp>
          <p:nvSpPr>
            <p:cNvPr id="174" name="正方形/長方形 173"/>
            <p:cNvSpPr/>
            <p:nvPr/>
          </p:nvSpPr>
          <p:spPr>
            <a:xfrm>
              <a:off x="7005832" y="5888601"/>
              <a:ext cx="1878490" cy="836975"/>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テキスト ボックス 174"/>
            <p:cNvSpPr txBox="1"/>
            <p:nvPr/>
          </p:nvSpPr>
          <p:spPr>
            <a:xfrm>
              <a:off x="7397052" y="6387022"/>
              <a:ext cx="1446806" cy="338554"/>
            </a:xfrm>
            <a:prstGeom prst="rect">
              <a:avLst/>
            </a:prstGeom>
            <a:noFill/>
            <a:ln>
              <a:noFill/>
              <a:prstDash val="dash"/>
            </a:ln>
          </p:spPr>
          <p:txBody>
            <a:bodyPr wrap="none" rtlCol="0">
              <a:spAutoFit/>
            </a:bodyPr>
            <a:lstStyle/>
            <a:p>
              <a:r>
                <a:rPr lang="en-US" altLang="ja-JP" sz="1600" dirty="0" smtClean="0"/>
                <a:t>Survey</a:t>
              </a:r>
              <a:r>
                <a:rPr lang="ja-JP" altLang="en-US" sz="1600" dirty="0" smtClean="0"/>
                <a:t> </a:t>
              </a:r>
              <a:r>
                <a:rPr lang="en-US" altLang="ja-JP" sz="1600" dirty="0" smtClean="0"/>
                <a:t>cluster?</a:t>
              </a:r>
              <a:endParaRPr kumimoji="1" lang="ja-JP" altLang="en-US" sz="1600" dirty="0"/>
            </a:p>
          </p:txBody>
        </p:sp>
        <p:sp>
          <p:nvSpPr>
            <p:cNvPr id="176" name="角丸四角形 175"/>
            <p:cNvSpPr/>
            <p:nvPr/>
          </p:nvSpPr>
          <p:spPr>
            <a:xfrm>
              <a:off x="7076935" y="6006426"/>
              <a:ext cx="1750896" cy="308825"/>
            </a:xfrm>
            <a:prstGeom prst="roundRect">
              <a:avLst/>
            </a:prstGeom>
            <a:ln>
              <a:solidFill>
                <a:schemeClr val="accent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Survey</a:t>
              </a:r>
              <a:r>
                <a:rPr lang="ja-JP" altLang="en-US" dirty="0" smtClean="0"/>
                <a:t> </a:t>
              </a:r>
              <a:r>
                <a:rPr lang="en-US" altLang="ja-JP" dirty="0" smtClean="0"/>
                <a:t>database</a:t>
              </a:r>
              <a:endParaRPr kumimoji="1" lang="ja-JP" altLang="en-US" dirty="0"/>
            </a:p>
          </p:txBody>
        </p:sp>
        <p:cxnSp>
          <p:nvCxnSpPr>
            <p:cNvPr id="177" name="直線矢印コネクタ 176"/>
            <p:cNvCxnSpPr>
              <a:stCxn id="151" idx="2"/>
              <a:endCxn id="176" idx="0"/>
            </p:cNvCxnSpPr>
            <p:nvPr/>
          </p:nvCxnSpPr>
          <p:spPr>
            <a:xfrm>
              <a:off x="6186457" y="5683806"/>
              <a:ext cx="1765926" cy="32262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97" name="テキスト ボックス 196"/>
            <p:cNvSpPr txBox="1"/>
            <p:nvPr/>
          </p:nvSpPr>
          <p:spPr>
            <a:xfrm>
              <a:off x="363850" y="6466476"/>
              <a:ext cx="4093108" cy="338554"/>
            </a:xfrm>
            <a:prstGeom prst="rect">
              <a:avLst/>
            </a:prstGeom>
            <a:noFill/>
          </p:spPr>
          <p:txBody>
            <a:bodyPr wrap="none" rtlCol="0">
              <a:spAutoFit/>
            </a:bodyPr>
            <a:lstStyle/>
            <a:p>
              <a:r>
                <a:rPr lang="en-US" altLang="ja-JP" sz="1600" dirty="0" smtClean="0"/>
                <a:t>(On-site</a:t>
              </a:r>
              <a:r>
                <a:rPr lang="ja-JP" altLang="en-US" sz="1600" dirty="0" smtClean="0"/>
                <a:t> </a:t>
              </a:r>
              <a:r>
                <a:rPr lang="en-US" altLang="ja-JP" sz="1600" dirty="0" smtClean="0"/>
                <a:t>database</a:t>
              </a:r>
              <a:r>
                <a:rPr lang="ja-JP" altLang="en-US" sz="1600" dirty="0" smtClean="0"/>
                <a:t> </a:t>
              </a:r>
              <a:r>
                <a:rPr lang="en-US" altLang="ja-JP" sz="1600" dirty="0" smtClean="0"/>
                <a:t>backup/replication</a:t>
              </a:r>
              <a:r>
                <a:rPr lang="ja-JP" altLang="en-US" sz="1600" dirty="0" smtClean="0"/>
                <a:t> </a:t>
              </a:r>
              <a:r>
                <a:rPr lang="en-US" altLang="ja-JP" sz="1600" dirty="0" smtClean="0"/>
                <a:t>proposal)</a:t>
              </a:r>
              <a:endParaRPr kumimoji="1" lang="ja-JP" altLang="en-US" sz="1600" dirty="0"/>
            </a:p>
          </p:txBody>
        </p:sp>
      </p:grpSp>
      <p:grpSp>
        <p:nvGrpSpPr>
          <p:cNvPr id="210" name="グループ化 209"/>
          <p:cNvGrpSpPr/>
          <p:nvPr/>
        </p:nvGrpSpPr>
        <p:grpSpPr>
          <a:xfrm>
            <a:off x="107504" y="48600"/>
            <a:ext cx="8931006" cy="2602450"/>
            <a:chOff x="107504" y="48600"/>
            <a:chExt cx="8931006" cy="2602450"/>
          </a:xfrm>
        </p:grpSpPr>
        <p:sp>
          <p:nvSpPr>
            <p:cNvPr id="61" name="正方形/長方形 60"/>
            <p:cNvSpPr/>
            <p:nvPr/>
          </p:nvSpPr>
          <p:spPr>
            <a:xfrm>
              <a:off x="107504" y="349276"/>
              <a:ext cx="2677807" cy="1837603"/>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角丸四角形 61"/>
            <p:cNvSpPr/>
            <p:nvPr/>
          </p:nvSpPr>
          <p:spPr>
            <a:xfrm>
              <a:off x="1187624" y="78079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Gen2</a:t>
              </a:r>
              <a:endParaRPr lang="ja-JP" altLang="en-US" sz="1600" dirty="0">
                <a:solidFill>
                  <a:schemeClr val="tx1"/>
                </a:solidFill>
              </a:endParaRPr>
            </a:p>
          </p:txBody>
        </p:sp>
        <p:sp>
          <p:nvSpPr>
            <p:cNvPr id="63" name="角丸四角形 62"/>
            <p:cNvSpPr/>
            <p:nvPr/>
          </p:nvSpPr>
          <p:spPr>
            <a:xfrm>
              <a:off x="4623528" y="1434834"/>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MHS</a:t>
              </a:r>
              <a:endParaRPr lang="ja-JP" altLang="en-US" sz="1600" dirty="0">
                <a:solidFill>
                  <a:schemeClr val="tx1"/>
                </a:solidFill>
              </a:endParaRPr>
            </a:p>
          </p:txBody>
        </p:sp>
        <p:sp>
          <p:nvSpPr>
            <p:cNvPr id="64" name="角丸四角形 63"/>
            <p:cNvSpPr/>
            <p:nvPr/>
          </p:nvSpPr>
          <p:spPr>
            <a:xfrm>
              <a:off x="2857264" y="626375"/>
              <a:ext cx="911111" cy="6176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g2t</a:t>
              </a:r>
              <a:endParaRPr lang="ja-JP" altLang="en-US" sz="1600" dirty="0">
                <a:solidFill>
                  <a:schemeClr val="tx1"/>
                </a:solidFill>
              </a:endParaRPr>
            </a:p>
          </p:txBody>
        </p:sp>
        <p:sp>
          <p:nvSpPr>
            <p:cNvPr id="65" name="角丸四角形 64"/>
            <p:cNvSpPr/>
            <p:nvPr/>
          </p:nvSpPr>
          <p:spPr>
            <a:xfrm>
              <a:off x="2215911" y="78079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g2cam</a:t>
              </a:r>
              <a:endParaRPr lang="ja-JP" altLang="en-US" sz="1600" dirty="0">
                <a:solidFill>
                  <a:schemeClr val="tx1"/>
                </a:solidFill>
              </a:endParaRPr>
            </a:p>
          </p:txBody>
        </p:sp>
        <p:cxnSp>
          <p:nvCxnSpPr>
            <p:cNvPr id="66" name="直線コネクタ 65"/>
            <p:cNvCxnSpPr>
              <a:stCxn id="62" idx="3"/>
              <a:endCxn id="65" idx="1"/>
            </p:cNvCxnSpPr>
            <p:nvPr/>
          </p:nvCxnSpPr>
          <p:spPr>
            <a:xfrm>
              <a:off x="2098735" y="935205"/>
              <a:ext cx="1171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コネクタ 66"/>
            <p:cNvCxnSpPr>
              <a:stCxn id="64" idx="3"/>
              <a:endCxn id="63" idx="1"/>
            </p:cNvCxnSpPr>
            <p:nvPr/>
          </p:nvCxnSpPr>
          <p:spPr>
            <a:xfrm>
              <a:off x="3768375" y="935201"/>
              <a:ext cx="855153" cy="654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p:cNvCxnSpPr>
              <a:stCxn id="63" idx="3"/>
              <a:endCxn id="88" idx="1"/>
            </p:cNvCxnSpPr>
            <p:nvPr/>
          </p:nvCxnSpPr>
          <p:spPr>
            <a:xfrm flipV="1">
              <a:off x="5534639" y="567856"/>
              <a:ext cx="1151389" cy="1021391"/>
            </a:xfrm>
            <a:prstGeom prst="line">
              <a:avLst/>
            </a:prstGeom>
          </p:spPr>
          <p:style>
            <a:lnRef idx="1">
              <a:schemeClr val="accent1"/>
            </a:lnRef>
            <a:fillRef idx="0">
              <a:schemeClr val="accent1"/>
            </a:fillRef>
            <a:effectRef idx="0">
              <a:schemeClr val="accent1"/>
            </a:effectRef>
            <a:fontRef idx="minor">
              <a:schemeClr val="tx1"/>
            </a:fontRef>
          </p:style>
        </p:cxnSp>
        <p:sp>
          <p:nvSpPr>
            <p:cNvPr id="71" name="角丸四角形 70"/>
            <p:cNvSpPr/>
            <p:nvPr/>
          </p:nvSpPr>
          <p:spPr>
            <a:xfrm>
              <a:off x="6683869" y="85142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m2t</a:t>
              </a:r>
              <a:endParaRPr lang="ja-JP" altLang="en-US" sz="1600" dirty="0">
                <a:solidFill>
                  <a:schemeClr val="tx1"/>
                </a:solidFill>
              </a:endParaRPr>
            </a:p>
          </p:txBody>
        </p:sp>
        <p:sp>
          <p:nvSpPr>
            <p:cNvPr id="72" name="角丸四角形 71"/>
            <p:cNvSpPr/>
            <p:nvPr/>
          </p:nvSpPr>
          <p:spPr>
            <a:xfrm>
              <a:off x="4623526" y="74530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IIC</a:t>
              </a:r>
              <a:endParaRPr lang="ja-JP" altLang="en-US" sz="1600" dirty="0">
                <a:solidFill>
                  <a:schemeClr val="tx1"/>
                </a:solidFill>
              </a:endParaRPr>
            </a:p>
          </p:txBody>
        </p:sp>
        <p:cxnSp>
          <p:nvCxnSpPr>
            <p:cNvPr id="73" name="直線コネクタ 72"/>
            <p:cNvCxnSpPr>
              <a:stCxn id="72" idx="2"/>
              <a:endCxn id="63" idx="0"/>
            </p:cNvCxnSpPr>
            <p:nvPr/>
          </p:nvCxnSpPr>
          <p:spPr>
            <a:xfrm>
              <a:off x="5079082" y="1054134"/>
              <a:ext cx="2" cy="380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p:cNvCxnSpPr>
              <a:stCxn id="63" idx="3"/>
              <a:endCxn id="71" idx="1"/>
            </p:cNvCxnSpPr>
            <p:nvPr/>
          </p:nvCxnSpPr>
          <p:spPr>
            <a:xfrm flipV="1">
              <a:off x="5534639" y="1005840"/>
              <a:ext cx="1149230" cy="583407"/>
            </a:xfrm>
            <a:prstGeom prst="line">
              <a:avLst/>
            </a:prstGeom>
          </p:spPr>
          <p:style>
            <a:lnRef idx="1">
              <a:schemeClr val="accent1"/>
            </a:lnRef>
            <a:fillRef idx="0">
              <a:schemeClr val="accent1"/>
            </a:fillRef>
            <a:effectRef idx="0">
              <a:schemeClr val="accent1"/>
            </a:effectRef>
            <a:fontRef idx="minor">
              <a:schemeClr val="tx1"/>
            </a:fontRef>
          </p:style>
        </p:cxnSp>
        <p:sp>
          <p:nvSpPr>
            <p:cNvPr id="75" name="角丸四角形 74"/>
            <p:cNvSpPr/>
            <p:nvPr/>
          </p:nvSpPr>
          <p:spPr>
            <a:xfrm>
              <a:off x="8053377" y="85142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MPS</a:t>
              </a:r>
              <a:endParaRPr lang="ja-JP" altLang="en-US" sz="1600" dirty="0">
                <a:solidFill>
                  <a:schemeClr val="tx1"/>
                </a:solidFill>
              </a:endParaRPr>
            </a:p>
          </p:txBody>
        </p:sp>
        <p:cxnSp>
          <p:nvCxnSpPr>
            <p:cNvPr id="76" name="直線コネクタ 75"/>
            <p:cNvCxnSpPr>
              <a:stCxn id="71" idx="3"/>
              <a:endCxn id="75" idx="1"/>
            </p:cNvCxnSpPr>
            <p:nvPr/>
          </p:nvCxnSpPr>
          <p:spPr>
            <a:xfrm>
              <a:off x="7594980" y="1005840"/>
              <a:ext cx="458397" cy="0"/>
            </a:xfrm>
            <a:prstGeom prst="line">
              <a:avLst/>
            </a:prstGeom>
          </p:spPr>
          <p:style>
            <a:lnRef idx="1">
              <a:schemeClr val="accent1"/>
            </a:lnRef>
            <a:fillRef idx="0">
              <a:schemeClr val="accent1"/>
            </a:fillRef>
            <a:effectRef idx="0">
              <a:schemeClr val="accent1"/>
            </a:effectRef>
            <a:fontRef idx="minor">
              <a:schemeClr val="tx1"/>
            </a:fontRef>
          </p:style>
        </p:cxnSp>
        <p:sp>
          <p:nvSpPr>
            <p:cNvPr id="77" name="角丸四角形 76"/>
            <p:cNvSpPr/>
            <p:nvPr/>
          </p:nvSpPr>
          <p:spPr>
            <a:xfrm>
              <a:off x="6683869" y="195605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MCS</a:t>
              </a:r>
              <a:endParaRPr lang="ja-JP" altLang="en-US" sz="1600" dirty="0">
                <a:solidFill>
                  <a:schemeClr val="tx1"/>
                </a:solidFill>
              </a:endParaRPr>
            </a:p>
          </p:txBody>
        </p:sp>
        <p:cxnSp>
          <p:nvCxnSpPr>
            <p:cNvPr id="78" name="直線コネクタ 77"/>
            <p:cNvCxnSpPr>
              <a:stCxn id="63" idx="3"/>
              <a:endCxn id="77" idx="1"/>
            </p:cNvCxnSpPr>
            <p:nvPr/>
          </p:nvCxnSpPr>
          <p:spPr>
            <a:xfrm>
              <a:off x="5534639" y="1589247"/>
              <a:ext cx="1149230" cy="521224"/>
            </a:xfrm>
            <a:prstGeom prst="line">
              <a:avLst/>
            </a:prstGeom>
          </p:spPr>
          <p:style>
            <a:lnRef idx="1">
              <a:schemeClr val="accent1"/>
            </a:lnRef>
            <a:fillRef idx="0">
              <a:schemeClr val="accent1"/>
            </a:fillRef>
            <a:effectRef idx="0">
              <a:schemeClr val="accent1"/>
            </a:effectRef>
            <a:fontRef idx="minor">
              <a:schemeClr val="tx1"/>
            </a:fontRef>
          </p:style>
        </p:cxnSp>
        <p:sp>
          <p:nvSpPr>
            <p:cNvPr id="79" name="角丸四角形 78"/>
            <p:cNvSpPr/>
            <p:nvPr/>
          </p:nvSpPr>
          <p:spPr>
            <a:xfrm>
              <a:off x="2859833" y="131681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MAC</a:t>
              </a:r>
              <a:endParaRPr lang="ja-JP" altLang="en-US" sz="1600" dirty="0">
                <a:solidFill>
                  <a:schemeClr val="tx1"/>
                </a:solidFill>
              </a:endParaRPr>
            </a:p>
          </p:txBody>
        </p:sp>
        <p:sp>
          <p:nvSpPr>
            <p:cNvPr id="80" name="角丸四角形 79"/>
            <p:cNvSpPr/>
            <p:nvPr/>
          </p:nvSpPr>
          <p:spPr>
            <a:xfrm>
              <a:off x="1635695" y="131681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MLP1</a:t>
              </a:r>
              <a:endParaRPr lang="ja-JP" altLang="en-US" sz="1600" dirty="0">
                <a:solidFill>
                  <a:schemeClr val="tx1"/>
                </a:solidFill>
              </a:endParaRPr>
            </a:p>
          </p:txBody>
        </p:sp>
        <p:cxnSp>
          <p:nvCxnSpPr>
            <p:cNvPr id="81" name="直線コネクタ 80"/>
            <p:cNvCxnSpPr>
              <a:stCxn id="80" idx="3"/>
              <a:endCxn id="79" idx="1"/>
            </p:cNvCxnSpPr>
            <p:nvPr/>
          </p:nvCxnSpPr>
          <p:spPr>
            <a:xfrm>
              <a:off x="2546806" y="1471226"/>
              <a:ext cx="3130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p:cNvCxnSpPr>
              <a:stCxn id="79" idx="3"/>
              <a:endCxn id="63" idx="1"/>
            </p:cNvCxnSpPr>
            <p:nvPr/>
          </p:nvCxnSpPr>
          <p:spPr>
            <a:xfrm>
              <a:off x="3770944" y="1471226"/>
              <a:ext cx="852584" cy="118021"/>
            </a:xfrm>
            <a:prstGeom prst="line">
              <a:avLst/>
            </a:prstGeom>
          </p:spPr>
          <p:style>
            <a:lnRef idx="1">
              <a:schemeClr val="accent1"/>
            </a:lnRef>
            <a:fillRef idx="0">
              <a:schemeClr val="accent1"/>
            </a:fillRef>
            <a:effectRef idx="0">
              <a:schemeClr val="accent1"/>
            </a:effectRef>
            <a:fontRef idx="minor">
              <a:schemeClr val="tx1"/>
            </a:fontRef>
          </p:style>
        </p:cxnSp>
        <p:sp>
          <p:nvSpPr>
            <p:cNvPr id="83" name="角丸四角形 82"/>
            <p:cNvSpPr/>
            <p:nvPr/>
          </p:nvSpPr>
          <p:spPr>
            <a:xfrm>
              <a:off x="2868801" y="166202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SAS</a:t>
              </a:r>
              <a:endParaRPr lang="ja-JP" altLang="en-US" sz="1600" dirty="0">
                <a:solidFill>
                  <a:schemeClr val="tx1"/>
                </a:solidFill>
              </a:endParaRPr>
            </a:p>
          </p:txBody>
        </p:sp>
        <p:sp>
          <p:nvSpPr>
            <p:cNvPr id="84" name="角丸四角形 83"/>
            <p:cNvSpPr/>
            <p:nvPr/>
          </p:nvSpPr>
          <p:spPr>
            <a:xfrm>
              <a:off x="1644665" y="166202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STS</a:t>
              </a:r>
              <a:endParaRPr lang="ja-JP" altLang="en-US" sz="1600" dirty="0">
                <a:solidFill>
                  <a:schemeClr val="tx1"/>
                </a:solidFill>
              </a:endParaRPr>
            </a:p>
          </p:txBody>
        </p:sp>
        <p:cxnSp>
          <p:nvCxnSpPr>
            <p:cNvPr id="85" name="直線コネクタ 84"/>
            <p:cNvCxnSpPr>
              <a:stCxn id="84" idx="3"/>
              <a:endCxn id="83" idx="1"/>
            </p:cNvCxnSpPr>
            <p:nvPr/>
          </p:nvCxnSpPr>
          <p:spPr>
            <a:xfrm>
              <a:off x="2555776" y="1816442"/>
              <a:ext cx="313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線コネクタ 85"/>
            <p:cNvCxnSpPr>
              <a:stCxn id="83" idx="3"/>
              <a:endCxn id="63" idx="1"/>
            </p:cNvCxnSpPr>
            <p:nvPr/>
          </p:nvCxnSpPr>
          <p:spPr>
            <a:xfrm flipV="1">
              <a:off x="3779912" y="1589247"/>
              <a:ext cx="843616" cy="227195"/>
            </a:xfrm>
            <a:prstGeom prst="line">
              <a:avLst/>
            </a:prstGeom>
          </p:spPr>
          <p:style>
            <a:lnRef idx="1">
              <a:schemeClr val="accent1"/>
            </a:lnRef>
            <a:fillRef idx="0">
              <a:schemeClr val="accent1"/>
            </a:fillRef>
            <a:effectRef idx="0">
              <a:schemeClr val="accent1"/>
            </a:effectRef>
            <a:fontRef idx="minor">
              <a:schemeClr val="tx1"/>
            </a:fontRef>
          </p:style>
        </p:cxnSp>
        <p:sp>
          <p:nvSpPr>
            <p:cNvPr id="87" name="テキスト ボックス 86"/>
            <p:cNvSpPr txBox="1"/>
            <p:nvPr/>
          </p:nvSpPr>
          <p:spPr>
            <a:xfrm>
              <a:off x="1064117" y="349276"/>
              <a:ext cx="864096" cy="369332"/>
            </a:xfrm>
            <a:prstGeom prst="rect">
              <a:avLst/>
            </a:prstGeom>
            <a:noFill/>
          </p:spPr>
          <p:txBody>
            <a:bodyPr wrap="square" rtlCol="0">
              <a:spAutoFit/>
            </a:bodyPr>
            <a:lstStyle/>
            <a:p>
              <a:r>
                <a:rPr kumimoji="1" lang="en-US" altLang="ja-JP" dirty="0" smtClean="0"/>
                <a:t>Subaru</a:t>
              </a:r>
              <a:endParaRPr kumimoji="1" lang="ja-JP" altLang="en-US" dirty="0"/>
            </a:p>
          </p:txBody>
        </p:sp>
        <p:sp>
          <p:nvSpPr>
            <p:cNvPr id="88" name="角丸四角形 87"/>
            <p:cNvSpPr/>
            <p:nvPr/>
          </p:nvSpPr>
          <p:spPr>
            <a:xfrm>
              <a:off x="6686028" y="414163"/>
              <a:ext cx="1135868" cy="3073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B/R/NCU1</a:t>
              </a:r>
              <a:endParaRPr lang="ja-JP" altLang="en-US" sz="1600" dirty="0">
                <a:solidFill>
                  <a:schemeClr val="tx1"/>
                </a:solidFill>
              </a:endParaRPr>
            </a:p>
          </p:txBody>
        </p:sp>
        <p:sp>
          <p:nvSpPr>
            <p:cNvPr id="89" name="角丸四角形 88"/>
            <p:cNvSpPr/>
            <p:nvPr/>
          </p:nvSpPr>
          <p:spPr>
            <a:xfrm>
              <a:off x="6686028" y="105337"/>
              <a:ext cx="1135868" cy="3073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ENU1</a:t>
              </a:r>
              <a:endParaRPr lang="ja-JP" altLang="en-US" sz="1600" dirty="0">
                <a:solidFill>
                  <a:schemeClr val="tx1"/>
                </a:solidFill>
              </a:endParaRPr>
            </a:p>
          </p:txBody>
        </p:sp>
        <p:sp>
          <p:nvSpPr>
            <p:cNvPr id="92" name="角丸四角形 91"/>
            <p:cNvSpPr/>
            <p:nvPr/>
          </p:nvSpPr>
          <p:spPr>
            <a:xfrm>
              <a:off x="7834432" y="41416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93" name="角丸四角形 92"/>
            <p:cNvSpPr/>
            <p:nvPr/>
          </p:nvSpPr>
          <p:spPr>
            <a:xfrm>
              <a:off x="7834432" y="10533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96" name="角丸四角形 95"/>
            <p:cNvSpPr/>
            <p:nvPr/>
          </p:nvSpPr>
          <p:spPr>
            <a:xfrm>
              <a:off x="8050456" y="41416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7" name="角丸四角形 96"/>
            <p:cNvSpPr/>
            <p:nvPr/>
          </p:nvSpPr>
          <p:spPr>
            <a:xfrm>
              <a:off x="8050456" y="10533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100" name="角丸四角形 99"/>
            <p:cNvSpPr/>
            <p:nvPr/>
          </p:nvSpPr>
          <p:spPr>
            <a:xfrm>
              <a:off x="8266480" y="41416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101" name="角丸四角形 100"/>
            <p:cNvSpPr/>
            <p:nvPr/>
          </p:nvSpPr>
          <p:spPr>
            <a:xfrm>
              <a:off x="8266480" y="10533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102" name="角丸四角形 101"/>
            <p:cNvSpPr/>
            <p:nvPr/>
          </p:nvSpPr>
          <p:spPr>
            <a:xfrm>
              <a:off x="6685225" y="2342224"/>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e</a:t>
              </a:r>
              <a:r>
                <a:rPr lang="en-US" altLang="ja-JP" sz="1600" dirty="0" smtClean="0">
                  <a:solidFill>
                    <a:schemeClr val="tx1"/>
                  </a:solidFill>
                </a:rPr>
                <a:t>tc.</a:t>
              </a:r>
              <a:r>
                <a:rPr lang="ja-JP" altLang="en-US" sz="1600" dirty="0" smtClean="0">
                  <a:solidFill>
                    <a:schemeClr val="tx1"/>
                  </a:solidFill>
                </a:rPr>
                <a:t> </a:t>
              </a:r>
              <a:r>
                <a:rPr lang="en-US" altLang="ja-JP" sz="1600" dirty="0" smtClean="0">
                  <a:solidFill>
                    <a:schemeClr val="tx1"/>
                  </a:solidFill>
                </a:rPr>
                <a:t>…</a:t>
              </a:r>
              <a:endParaRPr lang="ja-JP" altLang="en-US" sz="1600" dirty="0">
                <a:solidFill>
                  <a:schemeClr val="tx1"/>
                </a:solidFill>
              </a:endParaRPr>
            </a:p>
          </p:txBody>
        </p:sp>
        <p:cxnSp>
          <p:nvCxnSpPr>
            <p:cNvPr id="103" name="直線コネクタ 102"/>
            <p:cNvCxnSpPr>
              <a:stCxn id="63" idx="3"/>
              <a:endCxn id="102" idx="1"/>
            </p:cNvCxnSpPr>
            <p:nvPr/>
          </p:nvCxnSpPr>
          <p:spPr>
            <a:xfrm>
              <a:off x="5534639" y="1589247"/>
              <a:ext cx="1150586" cy="907390"/>
            </a:xfrm>
            <a:prstGeom prst="line">
              <a:avLst/>
            </a:prstGeom>
          </p:spPr>
          <p:style>
            <a:lnRef idx="1">
              <a:schemeClr val="accent1"/>
            </a:lnRef>
            <a:fillRef idx="0">
              <a:schemeClr val="accent1"/>
            </a:fillRef>
            <a:effectRef idx="0">
              <a:schemeClr val="accent1"/>
            </a:effectRef>
            <a:fontRef idx="minor">
              <a:schemeClr val="tx1"/>
            </a:fontRef>
          </p:style>
        </p:cxnSp>
        <p:sp>
          <p:nvSpPr>
            <p:cNvPr id="104" name="円柱 103"/>
            <p:cNvSpPr/>
            <p:nvPr/>
          </p:nvSpPr>
          <p:spPr>
            <a:xfrm>
              <a:off x="4060360" y="2121191"/>
              <a:ext cx="792088"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US" dirty="0">
                <a:solidFill>
                  <a:schemeClr val="tx1"/>
                </a:solidFill>
              </a:endParaRPr>
            </a:p>
          </p:txBody>
        </p:sp>
        <p:sp>
          <p:nvSpPr>
            <p:cNvPr id="105" name="円柱 104"/>
            <p:cNvSpPr/>
            <p:nvPr/>
          </p:nvSpPr>
          <p:spPr>
            <a:xfrm>
              <a:off x="5183014" y="2121191"/>
              <a:ext cx="907847"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Storage</a:t>
              </a:r>
              <a:endParaRPr lang="en-US" dirty="0">
                <a:solidFill>
                  <a:schemeClr val="tx1"/>
                </a:solidFill>
              </a:endParaRPr>
            </a:p>
          </p:txBody>
        </p:sp>
        <p:sp>
          <p:nvSpPr>
            <p:cNvPr id="111" name="角丸四角形 110"/>
            <p:cNvSpPr/>
            <p:nvPr/>
          </p:nvSpPr>
          <p:spPr>
            <a:xfrm>
              <a:off x="204505" y="778779"/>
              <a:ext cx="76709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STARS</a:t>
              </a:r>
              <a:endParaRPr lang="ja-JP" altLang="en-US" sz="1600" dirty="0">
                <a:solidFill>
                  <a:schemeClr val="tx1"/>
                </a:solidFill>
              </a:endParaRPr>
            </a:p>
          </p:txBody>
        </p:sp>
        <p:sp>
          <p:nvSpPr>
            <p:cNvPr id="112" name="角丸四角形 111"/>
            <p:cNvSpPr/>
            <p:nvPr/>
          </p:nvSpPr>
          <p:spPr>
            <a:xfrm>
              <a:off x="204505" y="1486182"/>
              <a:ext cx="1241902" cy="6040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Hilo</a:t>
              </a:r>
            </a:p>
            <a:p>
              <a:pPr algn="ctr"/>
              <a:r>
                <a:rPr lang="en-US" altLang="ja-JP" sz="1600" dirty="0" smtClean="0">
                  <a:solidFill>
                    <a:schemeClr val="tx1"/>
                  </a:solidFill>
                </a:rPr>
                <a:t>On-site DRP</a:t>
              </a:r>
              <a:endParaRPr lang="ja-JP" altLang="en-US" sz="1600" dirty="0">
                <a:solidFill>
                  <a:schemeClr val="tx1"/>
                </a:solidFill>
              </a:endParaRPr>
            </a:p>
          </p:txBody>
        </p:sp>
        <p:cxnSp>
          <p:nvCxnSpPr>
            <p:cNvPr id="117" name="直線コネクタ 116"/>
            <p:cNvCxnSpPr/>
            <p:nvPr/>
          </p:nvCxnSpPr>
          <p:spPr>
            <a:xfrm>
              <a:off x="971600" y="935201"/>
              <a:ext cx="21602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a:stCxn id="111" idx="2"/>
              <a:endCxn id="112" idx="0"/>
            </p:cNvCxnSpPr>
            <p:nvPr/>
          </p:nvCxnSpPr>
          <p:spPr>
            <a:xfrm>
              <a:off x="588053" y="1087605"/>
              <a:ext cx="237403" cy="398577"/>
            </a:xfrm>
            <a:prstGeom prst="line">
              <a:avLst/>
            </a:prstGeom>
          </p:spPr>
          <p:style>
            <a:lnRef idx="1">
              <a:schemeClr val="accent1"/>
            </a:lnRef>
            <a:fillRef idx="0">
              <a:schemeClr val="accent1"/>
            </a:fillRef>
            <a:effectRef idx="0">
              <a:schemeClr val="accent1"/>
            </a:effectRef>
            <a:fontRef idx="minor">
              <a:schemeClr val="tx1"/>
            </a:fontRef>
          </p:style>
        </p:cxnSp>
        <p:sp>
          <p:nvSpPr>
            <p:cNvPr id="119" name="角丸四角形 118"/>
            <p:cNvSpPr/>
            <p:nvPr/>
          </p:nvSpPr>
          <p:spPr>
            <a:xfrm>
              <a:off x="6678713" y="121067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FPS</a:t>
              </a:r>
              <a:endParaRPr lang="ja-JP" altLang="en-US" sz="1600" dirty="0">
                <a:solidFill>
                  <a:schemeClr val="tx1"/>
                </a:solidFill>
              </a:endParaRPr>
            </a:p>
          </p:txBody>
        </p:sp>
        <p:cxnSp>
          <p:nvCxnSpPr>
            <p:cNvPr id="120" name="直線コネクタ 119"/>
            <p:cNvCxnSpPr>
              <a:stCxn id="63" idx="3"/>
              <a:endCxn id="119" idx="1"/>
            </p:cNvCxnSpPr>
            <p:nvPr/>
          </p:nvCxnSpPr>
          <p:spPr>
            <a:xfrm flipV="1">
              <a:off x="5534639" y="1365091"/>
              <a:ext cx="1144074" cy="224156"/>
            </a:xfrm>
            <a:prstGeom prst="line">
              <a:avLst/>
            </a:prstGeom>
          </p:spPr>
          <p:style>
            <a:lnRef idx="1">
              <a:schemeClr val="accent1"/>
            </a:lnRef>
            <a:fillRef idx="0">
              <a:schemeClr val="accent1"/>
            </a:fillRef>
            <a:effectRef idx="0">
              <a:schemeClr val="accent1"/>
            </a:effectRef>
            <a:fontRef idx="minor">
              <a:schemeClr val="tx1"/>
            </a:fontRef>
          </p:style>
        </p:cxnSp>
        <p:sp>
          <p:nvSpPr>
            <p:cNvPr id="204" name="角丸四角形 203"/>
            <p:cNvSpPr/>
            <p:nvPr/>
          </p:nvSpPr>
          <p:spPr>
            <a:xfrm>
              <a:off x="6678713" y="154661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AGCC</a:t>
              </a:r>
              <a:endParaRPr lang="ja-JP" altLang="en-US" sz="1600" dirty="0">
                <a:solidFill>
                  <a:schemeClr val="tx1"/>
                </a:solidFill>
              </a:endParaRPr>
            </a:p>
          </p:txBody>
        </p:sp>
        <p:cxnSp>
          <p:nvCxnSpPr>
            <p:cNvPr id="205" name="直線コネクタ 204"/>
            <p:cNvCxnSpPr>
              <a:stCxn id="63" idx="3"/>
              <a:endCxn id="204" idx="1"/>
            </p:cNvCxnSpPr>
            <p:nvPr/>
          </p:nvCxnSpPr>
          <p:spPr>
            <a:xfrm>
              <a:off x="5534639" y="1589247"/>
              <a:ext cx="1144074" cy="111782"/>
            </a:xfrm>
            <a:prstGeom prst="line">
              <a:avLst/>
            </a:prstGeom>
          </p:spPr>
          <p:style>
            <a:lnRef idx="1">
              <a:schemeClr val="accent1"/>
            </a:lnRef>
            <a:fillRef idx="0">
              <a:schemeClr val="accent1"/>
            </a:fillRef>
            <a:effectRef idx="0">
              <a:schemeClr val="accent1"/>
            </a:effectRef>
            <a:fontRef idx="minor">
              <a:schemeClr val="tx1"/>
            </a:fontRef>
          </p:style>
        </p:cxnSp>
        <p:sp>
          <p:nvSpPr>
            <p:cNvPr id="207" name="正方形/長方形 206"/>
            <p:cNvSpPr/>
            <p:nvPr/>
          </p:nvSpPr>
          <p:spPr>
            <a:xfrm>
              <a:off x="6583533" y="48600"/>
              <a:ext cx="2178119" cy="7211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8" name="正方形/長方形 207"/>
            <p:cNvSpPr/>
            <p:nvPr/>
          </p:nvSpPr>
          <p:spPr>
            <a:xfrm>
              <a:off x="6583533" y="814602"/>
              <a:ext cx="2454977" cy="10630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9" name="正方形/長方形 208"/>
            <p:cNvSpPr/>
            <p:nvPr/>
          </p:nvSpPr>
          <p:spPr>
            <a:xfrm>
              <a:off x="6583533" y="1919873"/>
              <a:ext cx="1403330" cy="3732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2" name="テキスト ボックス 121"/>
          <p:cNvSpPr txBox="1"/>
          <p:nvPr/>
        </p:nvSpPr>
        <p:spPr>
          <a:xfrm>
            <a:off x="2529142" y="2308147"/>
            <a:ext cx="1458861" cy="369332"/>
          </a:xfrm>
          <a:prstGeom prst="rect">
            <a:avLst/>
          </a:prstGeom>
        </p:spPr>
        <p:txBody>
          <a:bodyPr wrap="none" rtlCol="0">
            <a:spAutoFit/>
          </a:bodyPr>
          <a:lstStyle/>
          <a:p>
            <a:r>
              <a:rPr kumimoji="1" lang="en-US" altLang="ja-JP" dirty="0" smtClean="0">
                <a:solidFill>
                  <a:srgbClr val="FF0000"/>
                </a:solidFill>
              </a:rPr>
              <a:t>TARGET</a:t>
            </a:r>
            <a:r>
              <a:rPr kumimoji="1" lang="ja-JP" altLang="en-US" dirty="0" smtClean="0">
                <a:solidFill>
                  <a:srgbClr val="FF0000"/>
                </a:solidFill>
              </a:rPr>
              <a:t> </a:t>
            </a:r>
            <a:r>
              <a:rPr kumimoji="1" lang="en-US" altLang="ja-JP" dirty="0" smtClean="0">
                <a:solidFill>
                  <a:srgbClr val="FF0000"/>
                </a:solidFill>
              </a:rPr>
              <a:t>AREA</a:t>
            </a:r>
            <a:endParaRPr kumimoji="1" lang="ja-JP" altLang="en-US" dirty="0">
              <a:solidFill>
                <a:srgbClr val="FF0000"/>
              </a:solidFill>
            </a:endParaRPr>
          </a:p>
        </p:txBody>
      </p:sp>
      <p:sp>
        <p:nvSpPr>
          <p:cNvPr id="124" name="テキスト ボックス 123"/>
          <p:cNvSpPr txBox="1"/>
          <p:nvPr/>
        </p:nvSpPr>
        <p:spPr>
          <a:xfrm>
            <a:off x="3709301" y="5775557"/>
            <a:ext cx="1458861" cy="369332"/>
          </a:xfrm>
          <a:prstGeom prst="rect">
            <a:avLst/>
          </a:prstGeom>
          <a:noFill/>
        </p:spPr>
        <p:txBody>
          <a:bodyPr wrap="none" rtlCol="0">
            <a:spAutoFit/>
          </a:bodyPr>
          <a:lstStyle/>
          <a:p>
            <a:r>
              <a:rPr kumimoji="1" lang="en-US" altLang="ja-JP" dirty="0" smtClean="0">
                <a:solidFill>
                  <a:srgbClr val="FF0000"/>
                </a:solidFill>
              </a:rPr>
              <a:t>TARGET</a:t>
            </a:r>
            <a:r>
              <a:rPr kumimoji="1" lang="ja-JP" altLang="en-US" dirty="0" smtClean="0">
                <a:solidFill>
                  <a:srgbClr val="FF0000"/>
                </a:solidFill>
              </a:rPr>
              <a:t> </a:t>
            </a:r>
            <a:r>
              <a:rPr kumimoji="1" lang="en-US" altLang="ja-JP" dirty="0" smtClean="0">
                <a:solidFill>
                  <a:srgbClr val="FF0000"/>
                </a:solidFill>
              </a:rPr>
              <a:t>AREA</a:t>
            </a:r>
            <a:endParaRPr kumimoji="1" lang="ja-JP" altLang="en-US" dirty="0">
              <a:solidFill>
                <a:srgbClr val="FF0000"/>
              </a:solidFill>
            </a:endParaRPr>
          </a:p>
        </p:txBody>
      </p:sp>
      <p:sp>
        <p:nvSpPr>
          <p:cNvPr id="121"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913086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400" dirty="0" smtClean="0"/>
              <a:t>Power failure mode III – ten-odd min to several tens of  hours</a:t>
            </a:r>
            <a:endParaRPr lang="en-US" sz="2400" dirty="0"/>
          </a:p>
        </p:txBody>
      </p:sp>
      <p:sp>
        <p:nvSpPr>
          <p:cNvPr id="3" name="コンテンツ プレースホルダー 2"/>
          <p:cNvSpPr>
            <a:spLocks noGrp="1"/>
          </p:cNvSpPr>
          <p:nvPr>
            <p:ph idx="1"/>
          </p:nvPr>
        </p:nvSpPr>
        <p:spPr>
          <a:xfrm>
            <a:off x="457200" y="1600200"/>
            <a:ext cx="8229600" cy="5069160"/>
          </a:xfrm>
        </p:spPr>
        <p:txBody>
          <a:bodyPr>
            <a:normAutofit fontScale="77500" lnSpcReduction="20000"/>
          </a:bodyPr>
          <a:lstStyle/>
          <a:p>
            <a:pPr marL="0" indent="0">
              <a:buNone/>
            </a:pPr>
            <a:r>
              <a:rPr lang="en-US" sz="2400" dirty="0" smtClean="0"/>
              <a:t>After diesel generator (DG) came up and stabilized, MDB-2 will run with DG power. Dome chillers (in operation after DG supplied) and some part of telescope (drives on) will remain in operation, others like dome air compressor will be off to reduce load on DG. </a:t>
            </a:r>
          </a:p>
          <a:p>
            <a:pPr marL="0" indent="0">
              <a:buNone/>
            </a:pPr>
            <a:endParaRPr lang="en-US" sz="2400" dirty="0"/>
          </a:p>
          <a:p>
            <a:pPr marL="0" indent="0">
              <a:buNone/>
            </a:pPr>
            <a:r>
              <a:rPr lang="en-US" sz="2400" dirty="0"/>
              <a:t>Situations / fatal events will be happen</a:t>
            </a:r>
          </a:p>
          <a:p>
            <a:pPr>
              <a:buFont typeface="Arial" charset="0"/>
              <a:buChar char="•"/>
            </a:pPr>
            <a:r>
              <a:rPr lang="en-US" sz="2400" dirty="0" smtClean="0"/>
              <a:t>Instrument control computers (CB2F) had gone</a:t>
            </a:r>
          </a:p>
          <a:p>
            <a:pPr lvl="1">
              <a:buFont typeface="Arial" charset="0"/>
              <a:buChar char="•"/>
            </a:pPr>
            <a:r>
              <a:rPr lang="en-US" sz="1600" dirty="0" smtClean="0"/>
              <a:t>No control on PFI</a:t>
            </a:r>
          </a:p>
          <a:p>
            <a:pPr>
              <a:buFont typeface="Arial" charset="0"/>
              <a:buChar char="•"/>
            </a:pPr>
            <a:r>
              <a:rPr lang="en-US" sz="2400" dirty="0" smtClean="0"/>
              <a:t>Dome chillers return on diesel came up (hopefully)</a:t>
            </a:r>
          </a:p>
          <a:p>
            <a:pPr marL="0" indent="0">
              <a:buNone/>
            </a:pPr>
            <a:endParaRPr lang="en-US" sz="2400" dirty="0"/>
          </a:p>
          <a:p>
            <a:pPr marL="0" indent="0">
              <a:buNone/>
            </a:pPr>
            <a:r>
              <a:rPr lang="en-US" sz="2400" dirty="0" smtClean="0"/>
              <a:t>Operations to </a:t>
            </a:r>
            <a:r>
              <a:rPr lang="en-US" sz="2400" dirty="0"/>
              <a:t>be taken</a:t>
            </a:r>
          </a:p>
          <a:p>
            <a:pPr>
              <a:buFont typeface="Arial" charset="0"/>
              <a:buChar char="•"/>
            </a:pPr>
            <a:r>
              <a:rPr lang="en-US" sz="2400" dirty="0" smtClean="0"/>
              <a:t>PFS ICS infrastructure at ctrl. </a:t>
            </a:r>
            <a:r>
              <a:rPr lang="en-US" sz="2400" dirty="0"/>
              <a:t>b</a:t>
            </a:r>
            <a:r>
              <a:rPr lang="en-US" sz="2400" dirty="0" smtClean="0"/>
              <a:t>ldg. 2F need to be down before this mode</a:t>
            </a:r>
          </a:p>
          <a:p>
            <a:pPr lvl="1">
              <a:buFont typeface="Arial" charset="0"/>
              <a:buChar char="•"/>
            </a:pPr>
            <a:r>
              <a:rPr lang="en-US" sz="2000" dirty="0" smtClean="0"/>
              <a:t>PFS-LAN, shared storage, database server, heartbeat system will down</a:t>
            </a:r>
          </a:p>
          <a:p>
            <a:pPr lvl="1">
              <a:buFont typeface="Arial" charset="0"/>
              <a:buChar char="•"/>
            </a:pPr>
            <a:r>
              <a:rPr lang="en-US" altLang="ja-JP" sz="2000" dirty="0" smtClean="0">
                <a:solidFill>
                  <a:srgbClr val="FF0000"/>
                </a:solidFill>
              </a:rPr>
              <a:t>MHS</a:t>
            </a:r>
            <a:r>
              <a:rPr lang="ja-JP" altLang="en-US" sz="2000" dirty="0" smtClean="0">
                <a:solidFill>
                  <a:srgbClr val="FF0000"/>
                </a:solidFill>
              </a:rPr>
              <a:t> </a:t>
            </a:r>
            <a:r>
              <a:rPr lang="en-US" altLang="ja-JP" sz="2000" dirty="0" smtClean="0">
                <a:solidFill>
                  <a:srgbClr val="FF0000"/>
                </a:solidFill>
              </a:rPr>
              <a:t>VM</a:t>
            </a:r>
            <a:r>
              <a:rPr lang="ja-JP" altLang="en-US" sz="2000" dirty="0" smtClean="0">
                <a:solidFill>
                  <a:srgbClr val="FF0000"/>
                </a:solidFill>
              </a:rPr>
              <a:t> </a:t>
            </a:r>
            <a:r>
              <a:rPr lang="en-US" altLang="ja-JP" sz="2000" dirty="0" smtClean="0">
                <a:solidFill>
                  <a:srgbClr val="FF0000"/>
                </a:solidFill>
              </a:rPr>
              <a:t>(+</a:t>
            </a:r>
            <a:r>
              <a:rPr lang="ja-JP" altLang="en-US" sz="2000" dirty="0" smtClean="0">
                <a:solidFill>
                  <a:srgbClr val="FF0000"/>
                </a:solidFill>
              </a:rPr>
              <a:t> </a:t>
            </a:r>
            <a:r>
              <a:rPr lang="en-US" altLang="ja-JP" sz="2000" dirty="0" smtClean="0">
                <a:solidFill>
                  <a:srgbClr val="FF0000"/>
                </a:solidFill>
              </a:rPr>
              <a:t>e.g.</a:t>
            </a:r>
            <a:r>
              <a:rPr lang="ja-JP" altLang="en-US" sz="2000" dirty="0" smtClean="0">
                <a:solidFill>
                  <a:srgbClr val="FF0000"/>
                </a:solidFill>
              </a:rPr>
              <a:t> </a:t>
            </a:r>
            <a:r>
              <a:rPr lang="en-US" altLang="ja-JP" sz="2000" dirty="0" smtClean="0">
                <a:solidFill>
                  <a:srgbClr val="FF0000"/>
                </a:solidFill>
              </a:rPr>
              <a:t>telemetry</a:t>
            </a:r>
            <a:r>
              <a:rPr lang="ja-JP" altLang="en-US" sz="2000" dirty="0" smtClean="0">
                <a:solidFill>
                  <a:srgbClr val="FF0000"/>
                </a:solidFill>
              </a:rPr>
              <a:t> </a:t>
            </a:r>
            <a:r>
              <a:rPr lang="en-US" altLang="ja-JP" sz="2000" dirty="0" smtClean="0">
                <a:solidFill>
                  <a:srgbClr val="FF0000"/>
                </a:solidFill>
              </a:rPr>
              <a:t>archive)</a:t>
            </a:r>
            <a:r>
              <a:rPr lang="ja-JP" altLang="en-US" sz="2000" dirty="0" smtClean="0">
                <a:solidFill>
                  <a:srgbClr val="FF0000"/>
                </a:solidFill>
              </a:rPr>
              <a:t> </a:t>
            </a:r>
            <a:r>
              <a:rPr lang="en-US" altLang="ja-JP" sz="2000" dirty="0" smtClean="0">
                <a:solidFill>
                  <a:srgbClr val="FF0000"/>
                </a:solidFill>
              </a:rPr>
              <a:t>need</a:t>
            </a:r>
            <a:r>
              <a:rPr lang="ja-JP" altLang="en-US" sz="2000" dirty="0" smtClean="0">
                <a:solidFill>
                  <a:srgbClr val="FF0000"/>
                </a:solidFill>
              </a:rPr>
              <a:t> </a:t>
            </a:r>
            <a:r>
              <a:rPr lang="en-US" altLang="ja-JP" sz="2000" dirty="0" smtClean="0">
                <a:solidFill>
                  <a:srgbClr val="FF0000"/>
                </a:solidFill>
              </a:rPr>
              <a:t>to</a:t>
            </a:r>
            <a:r>
              <a:rPr lang="ja-JP" altLang="en-US" sz="2000" dirty="0" smtClean="0">
                <a:solidFill>
                  <a:srgbClr val="FF0000"/>
                </a:solidFill>
              </a:rPr>
              <a:t> </a:t>
            </a:r>
            <a:r>
              <a:rPr lang="en-US" altLang="ja-JP" sz="2000" dirty="0" smtClean="0">
                <a:solidFill>
                  <a:srgbClr val="FF0000"/>
                </a:solidFill>
              </a:rPr>
              <a:t>start</a:t>
            </a:r>
            <a:r>
              <a:rPr lang="ja-JP" altLang="en-US" sz="2000" dirty="0" smtClean="0">
                <a:solidFill>
                  <a:srgbClr val="FF0000"/>
                </a:solidFill>
              </a:rPr>
              <a:t> </a:t>
            </a:r>
            <a:r>
              <a:rPr lang="en-US" altLang="ja-JP" sz="2000" dirty="0" smtClean="0">
                <a:solidFill>
                  <a:srgbClr val="FF0000"/>
                </a:solidFill>
              </a:rPr>
              <a:t>running</a:t>
            </a:r>
            <a:r>
              <a:rPr lang="ja-JP" altLang="en-US" sz="2000" dirty="0" smtClean="0">
                <a:solidFill>
                  <a:srgbClr val="FF0000"/>
                </a:solidFill>
              </a:rPr>
              <a:t> </a:t>
            </a:r>
            <a:r>
              <a:rPr lang="en-US" altLang="ja-JP" sz="2000" dirty="0" smtClean="0">
                <a:solidFill>
                  <a:srgbClr val="FF0000"/>
                </a:solidFill>
              </a:rPr>
              <a:t>on</a:t>
            </a:r>
            <a:r>
              <a:rPr lang="ja-JP" altLang="en-US" sz="2000" dirty="0" smtClean="0">
                <a:solidFill>
                  <a:srgbClr val="FF0000"/>
                </a:solidFill>
              </a:rPr>
              <a:t> </a:t>
            </a:r>
            <a:r>
              <a:rPr lang="en-US" altLang="ja-JP" sz="2000" dirty="0" err="1" smtClean="0">
                <a:solidFill>
                  <a:srgbClr val="FF0000"/>
                </a:solidFill>
              </a:rPr>
              <a:t>SpS</a:t>
            </a:r>
            <a:r>
              <a:rPr lang="ja-JP" altLang="en-US" sz="2000" dirty="0">
                <a:solidFill>
                  <a:srgbClr val="FF0000"/>
                </a:solidFill>
              </a:rPr>
              <a:t> </a:t>
            </a:r>
            <a:r>
              <a:rPr lang="en-US" altLang="ja-JP" sz="2000" dirty="0" smtClean="0">
                <a:solidFill>
                  <a:srgbClr val="FF0000"/>
                </a:solidFill>
              </a:rPr>
              <a:t>infrastructure</a:t>
            </a:r>
            <a:endParaRPr lang="en-US" sz="2000" dirty="0" smtClean="0">
              <a:solidFill>
                <a:srgbClr val="FF0000"/>
              </a:solidFill>
            </a:endParaRPr>
          </a:p>
          <a:p>
            <a:pPr>
              <a:buFont typeface="Arial" charset="0"/>
              <a:buChar char="•"/>
            </a:pPr>
            <a:r>
              <a:rPr lang="en-US" sz="2400" dirty="0" smtClean="0"/>
              <a:t>Subsystems are operated in stand-alone mode</a:t>
            </a:r>
          </a:p>
          <a:p>
            <a:pPr lvl="1">
              <a:buFont typeface="Arial" charset="0"/>
              <a:buChar char="•"/>
            </a:pPr>
            <a:r>
              <a:rPr lang="en-US" sz="2000" dirty="0" smtClean="0"/>
              <a:t>shutdown non-emergency items</a:t>
            </a:r>
            <a:endParaRPr lang="en-US" sz="2000" dirty="0"/>
          </a:p>
          <a:p>
            <a:pPr lvl="1">
              <a:buFont typeface="Arial" charset="0"/>
              <a:buChar char="•"/>
            </a:pPr>
            <a:r>
              <a:rPr lang="en-US" altLang="ja-JP" sz="2000" dirty="0" smtClean="0">
                <a:solidFill>
                  <a:srgbClr val="FF0000"/>
                </a:solidFill>
              </a:rPr>
              <a:t>Turn</a:t>
            </a:r>
            <a:r>
              <a:rPr lang="ja-JP" altLang="en-US" sz="2000" dirty="0" smtClean="0">
                <a:solidFill>
                  <a:srgbClr val="FF0000"/>
                </a:solidFill>
              </a:rPr>
              <a:t> </a:t>
            </a:r>
            <a:r>
              <a:rPr lang="en-US" altLang="ja-JP" sz="2000" dirty="0" smtClean="0">
                <a:solidFill>
                  <a:srgbClr val="FF0000"/>
                </a:solidFill>
              </a:rPr>
              <a:t>off</a:t>
            </a:r>
            <a:r>
              <a:rPr lang="ja-JP" altLang="en-US" sz="2000" dirty="0" smtClean="0">
                <a:solidFill>
                  <a:srgbClr val="FF0000"/>
                </a:solidFill>
              </a:rPr>
              <a:t> </a:t>
            </a:r>
            <a:r>
              <a:rPr lang="en-US" altLang="ja-JP" sz="2000" dirty="0" smtClean="0">
                <a:solidFill>
                  <a:srgbClr val="FF0000"/>
                </a:solidFill>
              </a:rPr>
              <a:t>outlets</a:t>
            </a:r>
            <a:r>
              <a:rPr lang="ja-JP" altLang="en-US" sz="2000" dirty="0" smtClean="0">
                <a:solidFill>
                  <a:srgbClr val="FF0000"/>
                </a:solidFill>
              </a:rPr>
              <a:t> </a:t>
            </a:r>
            <a:r>
              <a:rPr lang="en-US" altLang="ja-JP" sz="2000" dirty="0" smtClean="0">
                <a:solidFill>
                  <a:srgbClr val="FF0000"/>
                </a:solidFill>
              </a:rPr>
              <a:t>of</a:t>
            </a:r>
            <a:r>
              <a:rPr lang="ja-JP" altLang="en-US" sz="2000" dirty="0" smtClean="0">
                <a:solidFill>
                  <a:srgbClr val="FF0000"/>
                </a:solidFill>
              </a:rPr>
              <a:t> </a:t>
            </a:r>
            <a:r>
              <a:rPr lang="en-US" altLang="ja-JP" sz="2000" dirty="0" smtClean="0">
                <a:solidFill>
                  <a:srgbClr val="FF0000"/>
                </a:solidFill>
              </a:rPr>
              <a:t>PDU</a:t>
            </a:r>
            <a:r>
              <a:rPr lang="ja-JP" altLang="en-US" sz="2000" dirty="0" smtClean="0">
                <a:solidFill>
                  <a:srgbClr val="FF0000"/>
                </a:solidFill>
              </a:rPr>
              <a:t> </a:t>
            </a:r>
            <a:r>
              <a:rPr lang="en-US" altLang="ja-JP" sz="2000" dirty="0" smtClean="0">
                <a:solidFill>
                  <a:srgbClr val="FF0000"/>
                </a:solidFill>
              </a:rPr>
              <a:t>–</a:t>
            </a:r>
            <a:r>
              <a:rPr lang="ja-JP" altLang="en-US" sz="2000" dirty="0" smtClean="0">
                <a:solidFill>
                  <a:srgbClr val="FF0000"/>
                </a:solidFill>
              </a:rPr>
              <a:t> </a:t>
            </a:r>
            <a:r>
              <a:rPr lang="en-US" altLang="ja-JP" sz="2000" dirty="0" smtClean="0">
                <a:solidFill>
                  <a:srgbClr val="FF0000"/>
                </a:solidFill>
              </a:rPr>
              <a:t>for</a:t>
            </a:r>
            <a:r>
              <a:rPr lang="ja-JP" altLang="en-US" sz="2000" dirty="0" smtClean="0">
                <a:solidFill>
                  <a:srgbClr val="FF0000"/>
                </a:solidFill>
              </a:rPr>
              <a:t> </a:t>
            </a:r>
            <a:r>
              <a:rPr lang="en-US" altLang="ja-JP" sz="2000" dirty="0" smtClean="0">
                <a:solidFill>
                  <a:srgbClr val="FF0000"/>
                </a:solidFill>
              </a:rPr>
              <a:t>required</a:t>
            </a:r>
            <a:r>
              <a:rPr lang="ja-JP" altLang="en-US" sz="2000" dirty="0" smtClean="0">
                <a:solidFill>
                  <a:srgbClr val="FF0000"/>
                </a:solidFill>
              </a:rPr>
              <a:t> </a:t>
            </a:r>
            <a:r>
              <a:rPr lang="en-US" altLang="ja-JP" sz="2000" dirty="0" smtClean="0">
                <a:solidFill>
                  <a:srgbClr val="FF0000"/>
                </a:solidFill>
              </a:rPr>
              <a:t>by</a:t>
            </a:r>
            <a:r>
              <a:rPr lang="ja-JP" altLang="en-US" sz="2000" dirty="0" smtClean="0">
                <a:solidFill>
                  <a:srgbClr val="FF0000"/>
                </a:solidFill>
              </a:rPr>
              <a:t> </a:t>
            </a:r>
            <a:r>
              <a:rPr lang="en-US" altLang="ja-JP" sz="2000" dirty="0" smtClean="0">
                <a:solidFill>
                  <a:srgbClr val="FF0000"/>
                </a:solidFill>
              </a:rPr>
              <a:t>control</a:t>
            </a:r>
            <a:r>
              <a:rPr lang="ja-JP" altLang="en-US" sz="2000" dirty="0" smtClean="0">
                <a:solidFill>
                  <a:srgbClr val="FF0000"/>
                </a:solidFill>
              </a:rPr>
              <a:t> </a:t>
            </a:r>
            <a:r>
              <a:rPr lang="en-US" altLang="ja-JP" sz="2000" dirty="0" smtClean="0">
                <a:solidFill>
                  <a:srgbClr val="FF0000"/>
                </a:solidFill>
              </a:rPr>
              <a:t>box,</a:t>
            </a:r>
            <a:r>
              <a:rPr lang="ja-JP" altLang="en-US" sz="2000" dirty="0" smtClean="0">
                <a:solidFill>
                  <a:srgbClr val="FF0000"/>
                </a:solidFill>
              </a:rPr>
              <a:t> </a:t>
            </a:r>
            <a:r>
              <a:rPr lang="en-US" altLang="ja-JP" sz="2000" dirty="0" smtClean="0">
                <a:solidFill>
                  <a:srgbClr val="FF0000"/>
                </a:solidFill>
              </a:rPr>
              <a:t>e.g.</a:t>
            </a:r>
            <a:r>
              <a:rPr lang="ja-JP" altLang="en-US" sz="2000" dirty="0" smtClean="0">
                <a:solidFill>
                  <a:srgbClr val="FF0000"/>
                </a:solidFill>
              </a:rPr>
              <a:t> </a:t>
            </a:r>
            <a:r>
              <a:rPr lang="en-US" altLang="ja-JP" sz="2000" dirty="0" smtClean="0">
                <a:solidFill>
                  <a:srgbClr val="FF0000"/>
                </a:solidFill>
              </a:rPr>
              <a:t>ENU</a:t>
            </a:r>
            <a:r>
              <a:rPr lang="ja-JP" altLang="en-US" sz="2000" dirty="0" smtClean="0">
                <a:solidFill>
                  <a:srgbClr val="FF0000"/>
                </a:solidFill>
              </a:rPr>
              <a:t> </a:t>
            </a:r>
            <a:r>
              <a:rPr lang="en-US" altLang="ja-JP" sz="2000" dirty="0" smtClean="0">
                <a:solidFill>
                  <a:srgbClr val="FF0000"/>
                </a:solidFill>
              </a:rPr>
              <a:t>control</a:t>
            </a:r>
            <a:r>
              <a:rPr lang="ja-JP" altLang="en-US" sz="2000" dirty="0" smtClean="0">
                <a:solidFill>
                  <a:srgbClr val="FF0000"/>
                </a:solidFill>
              </a:rPr>
              <a:t> </a:t>
            </a:r>
            <a:r>
              <a:rPr lang="en-US" altLang="ja-JP" sz="2000" dirty="0" smtClean="0">
                <a:solidFill>
                  <a:srgbClr val="FF0000"/>
                </a:solidFill>
              </a:rPr>
              <a:t>box</a:t>
            </a:r>
            <a:endParaRPr lang="en-US" sz="2000" dirty="0" smtClean="0">
              <a:solidFill>
                <a:srgbClr val="FF0000"/>
              </a:solidFill>
            </a:endParaRPr>
          </a:p>
          <a:p>
            <a:pPr>
              <a:buFont typeface="Arial" charset="0"/>
              <a:buChar char="•"/>
            </a:pPr>
            <a:r>
              <a:rPr lang="en-US" sz="2400" dirty="0" smtClean="0"/>
              <a:t>Monitor dome chiller glycol supply temperature at </a:t>
            </a:r>
            <a:r>
              <a:rPr lang="en-US" sz="2400" dirty="0" err="1" smtClean="0"/>
              <a:t>SpS</a:t>
            </a:r>
            <a:r>
              <a:rPr lang="en-US" sz="2400" dirty="0" smtClean="0"/>
              <a:t> chiller</a:t>
            </a:r>
            <a:endParaRPr lang="en-US" sz="2400" dirty="0"/>
          </a:p>
        </p:txBody>
      </p:sp>
    </p:spTree>
    <p:extLst>
      <p:ext uri="{BB962C8B-B14F-4D97-AF65-F5344CB8AC3E}">
        <p14:creationId xmlns:p14="http://schemas.microsoft.com/office/powerpoint/2010/main" val="323532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400" dirty="0" smtClean="0"/>
              <a:t>Power failure mode IV – more than several tens of hours</a:t>
            </a:r>
            <a:endParaRPr lang="en-US" sz="2400" dirty="0"/>
          </a:p>
        </p:txBody>
      </p:sp>
      <p:sp>
        <p:nvSpPr>
          <p:cNvPr id="3" name="コンテンツ プレースホルダー 2"/>
          <p:cNvSpPr>
            <a:spLocks noGrp="1"/>
          </p:cNvSpPr>
          <p:nvPr>
            <p:ph idx="1"/>
          </p:nvPr>
        </p:nvSpPr>
        <p:spPr>
          <a:xfrm>
            <a:off x="457200" y="1600200"/>
            <a:ext cx="8229600" cy="5069160"/>
          </a:xfrm>
        </p:spPr>
        <p:txBody>
          <a:bodyPr>
            <a:normAutofit fontScale="70000" lnSpcReduction="20000"/>
          </a:bodyPr>
          <a:lstStyle/>
          <a:p>
            <a:pPr marL="0" indent="0">
              <a:buNone/>
            </a:pPr>
            <a:r>
              <a:rPr lang="en-US" sz="2400" dirty="0" smtClean="0"/>
              <a:t>Diesel backup will go away after several tens of hours from power failure. PFS need to shutdown all subsystems before it.</a:t>
            </a:r>
            <a:endParaRPr lang="en-US" sz="2400" dirty="0"/>
          </a:p>
          <a:p>
            <a:pPr marL="0" indent="0">
              <a:buNone/>
            </a:pPr>
            <a:endParaRPr lang="en-US" sz="2400" dirty="0"/>
          </a:p>
          <a:p>
            <a:pPr marL="0" indent="0">
              <a:buNone/>
            </a:pPr>
            <a:r>
              <a:rPr lang="en-US" sz="2400" dirty="0"/>
              <a:t>Situations / fatal events will be happen</a:t>
            </a:r>
          </a:p>
          <a:p>
            <a:pPr>
              <a:buFont typeface="Arial" charset="0"/>
              <a:buChar char="•"/>
            </a:pPr>
            <a:r>
              <a:rPr lang="en-US" sz="2400" dirty="0" smtClean="0"/>
              <a:t>All power will down</a:t>
            </a:r>
          </a:p>
          <a:p>
            <a:pPr marL="0" indent="0">
              <a:buNone/>
            </a:pPr>
            <a:endParaRPr lang="en-US" sz="2400" dirty="0" smtClean="0"/>
          </a:p>
          <a:p>
            <a:pPr marL="0" indent="0">
              <a:buNone/>
            </a:pPr>
            <a:r>
              <a:rPr lang="en-US" sz="2400" dirty="0" smtClean="0"/>
              <a:t>Actions / considerations required</a:t>
            </a:r>
          </a:p>
          <a:p>
            <a:pPr>
              <a:buFont typeface="Arial" charset="0"/>
              <a:buChar char="•"/>
            </a:pPr>
            <a:r>
              <a:rPr lang="en-US" sz="2400" dirty="0" smtClean="0"/>
              <a:t>Emergency </a:t>
            </a:r>
            <a:r>
              <a:rPr lang="en-US" sz="2400" dirty="0"/>
              <a:t>telemetry logging system required</a:t>
            </a:r>
            <a:r>
              <a:rPr lang="en-US" sz="2400" dirty="0" smtClean="0"/>
              <a:t>??</a:t>
            </a:r>
          </a:p>
          <a:p>
            <a:pPr lvl="1">
              <a:buFont typeface="Arial" charset="0"/>
              <a:buChar char="•"/>
            </a:pPr>
            <a:r>
              <a:rPr lang="en-US" sz="2000" dirty="0" smtClean="0"/>
              <a:t>IR detector warm up heater</a:t>
            </a:r>
          </a:p>
          <a:p>
            <a:pPr lvl="1">
              <a:buFont typeface="Arial" charset="0"/>
              <a:buChar char="•"/>
            </a:pPr>
            <a:r>
              <a:rPr lang="en-US" altLang="ja-JP" sz="2000" dirty="0" smtClean="0">
                <a:solidFill>
                  <a:srgbClr val="FF0000"/>
                </a:solidFill>
              </a:rPr>
              <a:t>Telemetry</a:t>
            </a:r>
            <a:r>
              <a:rPr lang="ja-JP" altLang="en-US" sz="2000" dirty="0" smtClean="0">
                <a:solidFill>
                  <a:srgbClr val="FF0000"/>
                </a:solidFill>
              </a:rPr>
              <a:t> </a:t>
            </a:r>
            <a:r>
              <a:rPr lang="en-US" altLang="ja-JP" sz="2000" dirty="0" smtClean="0">
                <a:solidFill>
                  <a:srgbClr val="FF0000"/>
                </a:solidFill>
              </a:rPr>
              <a:t>logging</a:t>
            </a:r>
            <a:r>
              <a:rPr lang="ja-JP" altLang="en-US" sz="2000" dirty="0" smtClean="0">
                <a:solidFill>
                  <a:srgbClr val="FF0000"/>
                </a:solidFill>
              </a:rPr>
              <a:t> </a:t>
            </a:r>
            <a:r>
              <a:rPr lang="en-US" altLang="ja-JP" sz="2000" dirty="0" smtClean="0">
                <a:solidFill>
                  <a:srgbClr val="FF0000"/>
                </a:solidFill>
              </a:rPr>
              <a:t>into</a:t>
            </a:r>
            <a:r>
              <a:rPr lang="ja-JP" altLang="en-US" sz="2000" dirty="0" smtClean="0">
                <a:solidFill>
                  <a:srgbClr val="FF0000"/>
                </a:solidFill>
              </a:rPr>
              <a:t> </a:t>
            </a:r>
            <a:r>
              <a:rPr lang="en-US" altLang="ja-JP" sz="2000" dirty="0" smtClean="0">
                <a:solidFill>
                  <a:srgbClr val="FF0000"/>
                </a:solidFill>
              </a:rPr>
              <a:t>writable</a:t>
            </a:r>
            <a:r>
              <a:rPr lang="ja-JP" altLang="en-US" sz="2000" dirty="0" smtClean="0">
                <a:solidFill>
                  <a:srgbClr val="FF0000"/>
                </a:solidFill>
              </a:rPr>
              <a:t> </a:t>
            </a:r>
            <a:r>
              <a:rPr lang="en-US" altLang="ja-JP" sz="2000" dirty="0" smtClean="0">
                <a:solidFill>
                  <a:srgbClr val="FF0000"/>
                </a:solidFill>
              </a:rPr>
              <a:t>storage</a:t>
            </a:r>
            <a:r>
              <a:rPr lang="ja-JP" altLang="en-US" sz="2000" dirty="0" smtClean="0">
                <a:solidFill>
                  <a:srgbClr val="FF0000"/>
                </a:solidFill>
              </a:rPr>
              <a:t> </a:t>
            </a:r>
            <a:r>
              <a:rPr lang="en-US" altLang="ja-JP" sz="2000" dirty="0" smtClean="0">
                <a:solidFill>
                  <a:srgbClr val="FF0000"/>
                </a:solidFill>
              </a:rPr>
              <a:t>on</a:t>
            </a:r>
            <a:r>
              <a:rPr lang="ja-JP" altLang="en-US" sz="2000" dirty="0" smtClean="0">
                <a:solidFill>
                  <a:srgbClr val="FF0000"/>
                </a:solidFill>
              </a:rPr>
              <a:t> </a:t>
            </a:r>
            <a:r>
              <a:rPr lang="en-US" altLang="ja-JP" sz="2000" dirty="0" smtClean="0">
                <a:solidFill>
                  <a:srgbClr val="FF0000"/>
                </a:solidFill>
              </a:rPr>
              <a:t>PC108,</a:t>
            </a:r>
            <a:r>
              <a:rPr lang="ja-JP" altLang="en-US" sz="2000" dirty="0" smtClean="0">
                <a:solidFill>
                  <a:srgbClr val="FF0000"/>
                </a:solidFill>
              </a:rPr>
              <a:t> </a:t>
            </a:r>
            <a:r>
              <a:rPr lang="en-US" altLang="ja-JP" sz="2000" dirty="0" smtClean="0">
                <a:solidFill>
                  <a:srgbClr val="FF0000"/>
                </a:solidFill>
              </a:rPr>
              <a:t>but</a:t>
            </a:r>
            <a:r>
              <a:rPr lang="ja-JP" altLang="en-US" sz="2000" dirty="0" smtClean="0">
                <a:solidFill>
                  <a:srgbClr val="FF0000"/>
                </a:solidFill>
              </a:rPr>
              <a:t> </a:t>
            </a:r>
            <a:r>
              <a:rPr lang="en-US" altLang="ja-JP" sz="2000" dirty="0" smtClean="0">
                <a:solidFill>
                  <a:srgbClr val="FF0000"/>
                </a:solidFill>
              </a:rPr>
              <a:t>need</a:t>
            </a:r>
            <a:r>
              <a:rPr lang="ja-JP" altLang="en-US" sz="2000" dirty="0" smtClean="0">
                <a:solidFill>
                  <a:srgbClr val="FF0000"/>
                </a:solidFill>
              </a:rPr>
              <a:t> </a:t>
            </a:r>
            <a:r>
              <a:rPr lang="en-US" altLang="ja-JP" sz="2000" dirty="0" smtClean="0">
                <a:solidFill>
                  <a:srgbClr val="FF0000"/>
                </a:solidFill>
              </a:rPr>
              <a:t>to</a:t>
            </a:r>
            <a:r>
              <a:rPr lang="ja-JP" altLang="en-US" sz="2000" dirty="0" smtClean="0">
                <a:solidFill>
                  <a:srgbClr val="FF0000"/>
                </a:solidFill>
              </a:rPr>
              <a:t> </a:t>
            </a:r>
            <a:r>
              <a:rPr lang="en-US" altLang="ja-JP" sz="2000" dirty="0" smtClean="0">
                <a:solidFill>
                  <a:srgbClr val="FF0000"/>
                </a:solidFill>
              </a:rPr>
              <a:t>be</a:t>
            </a:r>
            <a:r>
              <a:rPr lang="ja-JP" altLang="en-US" sz="2000" dirty="0" smtClean="0">
                <a:solidFill>
                  <a:srgbClr val="FF0000"/>
                </a:solidFill>
              </a:rPr>
              <a:t> </a:t>
            </a:r>
            <a:r>
              <a:rPr lang="en-US" altLang="ja-JP" sz="2000" dirty="0" smtClean="0">
                <a:solidFill>
                  <a:srgbClr val="FF0000"/>
                </a:solidFill>
              </a:rPr>
              <a:t>reliable</a:t>
            </a:r>
            <a:r>
              <a:rPr lang="ja-JP" altLang="en-US" sz="2000" dirty="0">
                <a:solidFill>
                  <a:srgbClr val="FF0000"/>
                </a:solidFill>
              </a:rPr>
              <a:t> </a:t>
            </a:r>
            <a:r>
              <a:rPr lang="en-US" altLang="ja-JP" sz="2000" dirty="0" smtClean="0">
                <a:solidFill>
                  <a:srgbClr val="FF0000"/>
                </a:solidFill>
              </a:rPr>
              <a:t>on</a:t>
            </a:r>
            <a:r>
              <a:rPr lang="ja-JP" altLang="en-US" sz="2000" dirty="0" smtClean="0">
                <a:solidFill>
                  <a:srgbClr val="FF0000"/>
                </a:solidFill>
              </a:rPr>
              <a:t> </a:t>
            </a:r>
            <a:r>
              <a:rPr lang="en-US" altLang="ja-JP" sz="2000" dirty="0" err="1" smtClean="0">
                <a:solidFill>
                  <a:srgbClr val="FF0000"/>
                </a:solidFill>
              </a:rPr>
              <a:t>rw</a:t>
            </a:r>
            <a:endParaRPr lang="en-US" altLang="ja-JP" sz="2000" dirty="0" smtClean="0">
              <a:solidFill>
                <a:srgbClr val="FF0000"/>
              </a:solidFill>
            </a:endParaRPr>
          </a:p>
          <a:p>
            <a:pPr lvl="2">
              <a:buFont typeface="Arial" charset="0"/>
              <a:buChar char="•"/>
            </a:pPr>
            <a:r>
              <a:rPr lang="en-US" altLang="ja-JP" sz="1900" dirty="0" smtClean="0">
                <a:solidFill>
                  <a:srgbClr val="FF0000"/>
                </a:solidFill>
              </a:rPr>
              <a:t>Lifetime</a:t>
            </a:r>
            <a:r>
              <a:rPr lang="ja-JP" altLang="en-US" sz="1900" dirty="0" smtClean="0">
                <a:solidFill>
                  <a:srgbClr val="FF0000"/>
                </a:solidFill>
              </a:rPr>
              <a:t> </a:t>
            </a:r>
            <a:r>
              <a:rPr lang="en-US" altLang="ja-JP" sz="1900" dirty="0" smtClean="0">
                <a:solidFill>
                  <a:srgbClr val="FF0000"/>
                </a:solidFill>
              </a:rPr>
              <a:t>of</a:t>
            </a:r>
            <a:r>
              <a:rPr lang="ja-JP" altLang="en-US" sz="1900" dirty="0" smtClean="0">
                <a:solidFill>
                  <a:srgbClr val="FF0000"/>
                </a:solidFill>
              </a:rPr>
              <a:t> </a:t>
            </a:r>
            <a:r>
              <a:rPr lang="en-US" altLang="ja-JP" sz="1900" dirty="0" smtClean="0">
                <a:solidFill>
                  <a:srgbClr val="FF0000"/>
                </a:solidFill>
              </a:rPr>
              <a:t>SD</a:t>
            </a:r>
            <a:r>
              <a:rPr lang="ja-JP" altLang="en-US" sz="1900" dirty="0" smtClean="0">
                <a:solidFill>
                  <a:srgbClr val="FF0000"/>
                </a:solidFill>
              </a:rPr>
              <a:t> </a:t>
            </a:r>
            <a:r>
              <a:rPr lang="en-US" altLang="ja-JP" sz="1900" dirty="0" smtClean="0">
                <a:solidFill>
                  <a:srgbClr val="FF0000"/>
                </a:solidFill>
              </a:rPr>
              <a:t>card</a:t>
            </a:r>
            <a:r>
              <a:rPr lang="ja-JP" altLang="en-US" sz="1900" dirty="0" smtClean="0">
                <a:solidFill>
                  <a:srgbClr val="FF0000"/>
                </a:solidFill>
              </a:rPr>
              <a:t> </a:t>
            </a:r>
            <a:r>
              <a:rPr lang="en-US" altLang="ja-JP" sz="1900" dirty="0" smtClean="0">
                <a:solidFill>
                  <a:srgbClr val="FF0000"/>
                </a:solidFill>
              </a:rPr>
              <a:t>is</a:t>
            </a:r>
            <a:r>
              <a:rPr lang="ja-JP" altLang="en-US" sz="1900" dirty="0" smtClean="0">
                <a:solidFill>
                  <a:srgbClr val="FF0000"/>
                </a:solidFill>
              </a:rPr>
              <a:t> </a:t>
            </a:r>
            <a:r>
              <a:rPr lang="en-US" altLang="ja-JP" sz="1900" dirty="0" smtClean="0">
                <a:solidFill>
                  <a:srgbClr val="FF0000"/>
                </a:solidFill>
              </a:rPr>
              <a:t>not</a:t>
            </a:r>
            <a:r>
              <a:rPr lang="ja-JP" altLang="en-US" sz="1900" dirty="0" smtClean="0">
                <a:solidFill>
                  <a:srgbClr val="FF0000"/>
                </a:solidFill>
              </a:rPr>
              <a:t> </a:t>
            </a:r>
            <a:r>
              <a:rPr lang="en-US" altLang="ja-JP" sz="1900" dirty="0" smtClean="0">
                <a:solidFill>
                  <a:srgbClr val="FF0000"/>
                </a:solidFill>
              </a:rPr>
              <a:t>so</a:t>
            </a:r>
            <a:r>
              <a:rPr lang="ja-JP" altLang="en-US" sz="1900" dirty="0" smtClean="0">
                <a:solidFill>
                  <a:srgbClr val="FF0000"/>
                </a:solidFill>
              </a:rPr>
              <a:t> </a:t>
            </a:r>
            <a:r>
              <a:rPr lang="en-US" altLang="ja-JP" sz="1900" dirty="0" smtClean="0">
                <a:solidFill>
                  <a:srgbClr val="FF0000"/>
                </a:solidFill>
              </a:rPr>
              <a:t>large</a:t>
            </a:r>
            <a:r>
              <a:rPr lang="ja-JP" altLang="en-US" sz="1900" dirty="0" smtClean="0">
                <a:solidFill>
                  <a:srgbClr val="FF0000"/>
                </a:solidFill>
              </a:rPr>
              <a:t> </a:t>
            </a:r>
            <a:r>
              <a:rPr lang="en-US" altLang="ja-JP" sz="1900" dirty="0" smtClean="0">
                <a:solidFill>
                  <a:srgbClr val="FF0000"/>
                </a:solidFill>
              </a:rPr>
              <a:t>w/</a:t>
            </a:r>
            <a:r>
              <a:rPr lang="ja-JP" altLang="en-US" sz="1900" dirty="0" smtClean="0">
                <a:solidFill>
                  <a:srgbClr val="FF0000"/>
                </a:solidFill>
              </a:rPr>
              <a:t> </a:t>
            </a:r>
            <a:r>
              <a:rPr lang="en-US" altLang="ja-JP" sz="1900" dirty="0" smtClean="0">
                <a:solidFill>
                  <a:srgbClr val="FF0000"/>
                </a:solidFill>
              </a:rPr>
              <a:t>massive</a:t>
            </a:r>
            <a:r>
              <a:rPr lang="ja-JP" altLang="en-US" sz="1900" dirty="0" smtClean="0">
                <a:solidFill>
                  <a:srgbClr val="FF0000"/>
                </a:solidFill>
              </a:rPr>
              <a:t> </a:t>
            </a:r>
            <a:r>
              <a:rPr lang="en-US" altLang="ja-JP" sz="1900" dirty="0" smtClean="0">
                <a:solidFill>
                  <a:srgbClr val="FF0000"/>
                </a:solidFill>
              </a:rPr>
              <a:t>write</a:t>
            </a:r>
            <a:endParaRPr lang="en-US" sz="1900" dirty="0" smtClean="0">
              <a:solidFill>
                <a:srgbClr val="FF0000"/>
              </a:solidFill>
            </a:endParaRPr>
          </a:p>
          <a:p>
            <a:pPr>
              <a:buFont typeface="Arial" charset="0"/>
              <a:buChar char="•"/>
            </a:pPr>
            <a:r>
              <a:rPr lang="en-US" sz="2400" dirty="0" smtClean="0"/>
              <a:t>Who (system) to decide to shutdown? – need control at </a:t>
            </a:r>
            <a:r>
              <a:rPr lang="en-US" sz="2400" dirty="0" err="1" smtClean="0"/>
              <a:t>SpS</a:t>
            </a:r>
            <a:r>
              <a:rPr lang="en-US" sz="2400" dirty="0" smtClean="0"/>
              <a:t> floor</a:t>
            </a:r>
          </a:p>
          <a:p>
            <a:pPr lvl="1">
              <a:buFont typeface="Arial" charset="0"/>
              <a:buChar char="•"/>
            </a:pPr>
            <a:r>
              <a:rPr lang="en-US" sz="2000" dirty="0" smtClean="0"/>
              <a:t>No way to get diesel status? </a:t>
            </a:r>
            <a:r>
              <a:rPr lang="en-US" sz="2000" dirty="0" smtClean="0">
                <a:solidFill>
                  <a:srgbClr val="FF0000"/>
                </a:solidFill>
              </a:rPr>
              <a:t>e.g. remaining time. DG down will be detected w/power.</a:t>
            </a:r>
          </a:p>
          <a:p>
            <a:pPr lvl="1">
              <a:buFont typeface="Arial" charset="0"/>
              <a:buChar char="•"/>
            </a:pPr>
            <a:r>
              <a:rPr lang="en-US" sz="2000" dirty="0" smtClean="0">
                <a:solidFill>
                  <a:srgbClr val="FF0000"/>
                </a:solidFill>
              </a:rPr>
              <a:t>PFS-UPS at IR3 will be for shutdown, batteries in racks for keep heaters and PC108 on.</a:t>
            </a:r>
            <a:endParaRPr lang="en-US" sz="2000" dirty="0"/>
          </a:p>
          <a:p>
            <a:pPr marL="0" indent="0">
              <a:buNone/>
            </a:pPr>
            <a:endParaRPr lang="en-US" sz="2400" dirty="0"/>
          </a:p>
          <a:p>
            <a:pPr marL="0" indent="0">
              <a:buNone/>
            </a:pPr>
            <a:r>
              <a:rPr lang="en-US" sz="2400" dirty="0" smtClean="0"/>
              <a:t>Operations to </a:t>
            </a:r>
            <a:r>
              <a:rPr lang="en-US" sz="2400" dirty="0"/>
              <a:t>be taken</a:t>
            </a:r>
          </a:p>
          <a:p>
            <a:pPr>
              <a:buFont typeface="Arial" charset="0"/>
              <a:buChar char="•"/>
            </a:pPr>
            <a:r>
              <a:rPr lang="en-US" sz="2400" dirty="0" smtClean="0"/>
              <a:t>Shutdown control computing resources</a:t>
            </a:r>
          </a:p>
          <a:p>
            <a:pPr>
              <a:buFont typeface="Arial" charset="0"/>
              <a:buChar char="•"/>
            </a:pPr>
            <a:r>
              <a:rPr lang="en-US" sz="2400" dirty="0" smtClean="0"/>
              <a:t>Stop </a:t>
            </a:r>
            <a:r>
              <a:rPr lang="en-US" sz="2400" dirty="0" err="1" smtClean="0"/>
              <a:t>cryo</a:t>
            </a:r>
            <a:r>
              <a:rPr lang="en-US" sz="2400" dirty="0" smtClean="0"/>
              <a:t>-cooler, warm-up detectors by heater (TBC)</a:t>
            </a:r>
          </a:p>
        </p:txBody>
      </p:sp>
    </p:spTree>
    <p:extLst>
      <p:ext uri="{BB962C8B-B14F-4D97-AF65-F5344CB8AC3E}">
        <p14:creationId xmlns:p14="http://schemas.microsoft.com/office/powerpoint/2010/main" val="26849642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800" dirty="0"/>
              <a:t>Subsystem shutdown procedures and remarks</a:t>
            </a:r>
          </a:p>
        </p:txBody>
      </p:sp>
      <p:sp>
        <p:nvSpPr>
          <p:cNvPr id="3" name="コンテンツ プレースホルダー 2"/>
          <p:cNvSpPr>
            <a:spLocks noGrp="1"/>
          </p:cNvSpPr>
          <p:nvPr>
            <p:ph idx="1"/>
          </p:nvPr>
        </p:nvSpPr>
        <p:spPr>
          <a:xfrm>
            <a:off x="457200" y="1600200"/>
            <a:ext cx="8229600" cy="5069160"/>
          </a:xfrm>
        </p:spPr>
        <p:txBody>
          <a:bodyPr>
            <a:normAutofit lnSpcReduction="10000"/>
          </a:bodyPr>
          <a:lstStyle/>
          <a:p>
            <a:pPr marL="0" indent="0">
              <a:buNone/>
            </a:pPr>
            <a:r>
              <a:rPr lang="en-US" sz="2400" dirty="0" smtClean="0"/>
              <a:t>Before listing shutdown procedure, conditions are follows.</a:t>
            </a:r>
          </a:p>
          <a:p>
            <a:pPr marL="457200" indent="-457200">
              <a:buAutoNum type="arabicPeriod"/>
            </a:pPr>
            <a:r>
              <a:rPr lang="en-US" sz="2400" dirty="0" smtClean="0"/>
              <a:t>PFI</a:t>
            </a:r>
          </a:p>
          <a:p>
            <a:pPr marL="857250" lvl="1" indent="-457200">
              <a:buAutoNum type="arabicPeriod"/>
            </a:pPr>
            <a:r>
              <a:rPr lang="en-US" sz="2000" dirty="0" smtClean="0"/>
              <a:t>No UPS within PFI, rely on system power supply through cable wrapper</a:t>
            </a:r>
          </a:p>
          <a:p>
            <a:pPr marL="857250" lvl="1" indent="-457200">
              <a:buAutoNum type="arabicPeriod"/>
            </a:pPr>
            <a:r>
              <a:rPr lang="en-US" sz="2000" dirty="0" smtClean="0"/>
              <a:t>PDU exists but only several ports</a:t>
            </a:r>
          </a:p>
          <a:p>
            <a:pPr marL="457200" indent="-457200">
              <a:buAutoNum type="arabicPeriod"/>
            </a:pPr>
            <a:r>
              <a:rPr lang="en-US" sz="2400" dirty="0" smtClean="0"/>
              <a:t>Cs/MCS</a:t>
            </a:r>
          </a:p>
          <a:p>
            <a:pPr marL="857250" lvl="1" indent="-457200">
              <a:buAutoNum type="arabicPeriod"/>
            </a:pPr>
            <a:r>
              <a:rPr lang="en-US" sz="2000" dirty="0" smtClean="0"/>
              <a:t>No UPS, PDU within Cs/MCS</a:t>
            </a:r>
          </a:p>
          <a:p>
            <a:pPr marL="457200" indent="-457200">
              <a:buAutoNum type="arabicPeriod"/>
            </a:pPr>
            <a:r>
              <a:rPr lang="en-US" sz="2400" dirty="0" smtClean="0"/>
              <a:t>Ctrl. Bldg. 2F</a:t>
            </a:r>
          </a:p>
          <a:p>
            <a:pPr marL="857250" lvl="1" indent="-457200">
              <a:buAutoNum type="arabicPeriod"/>
            </a:pPr>
            <a:r>
              <a:rPr lang="en-US" sz="2000" dirty="0" smtClean="0"/>
              <a:t>Rack mounted UPS (TBD) and 0U network-PDU for PFS ICS rack</a:t>
            </a:r>
          </a:p>
          <a:p>
            <a:pPr marL="457200" indent="-457200">
              <a:buAutoNum type="arabicPeriod"/>
            </a:pPr>
            <a:r>
              <a:rPr lang="en-US" sz="2400" dirty="0" err="1" smtClean="0"/>
              <a:t>SpS</a:t>
            </a:r>
            <a:endParaRPr lang="en-US" sz="2400" dirty="0" smtClean="0"/>
          </a:p>
          <a:p>
            <a:pPr marL="857250" lvl="1" indent="-457200">
              <a:buAutoNum type="arabicPeriod"/>
            </a:pPr>
            <a:r>
              <a:rPr lang="en-US" sz="2000" dirty="0" smtClean="0"/>
              <a:t>Two operational conditions</a:t>
            </a:r>
          </a:p>
          <a:p>
            <a:pPr marL="1257300" lvl="2" indent="-457200">
              <a:buAutoNum type="arabicPeriod"/>
            </a:pPr>
            <a:r>
              <a:rPr lang="en-US" sz="1600" dirty="0" smtClean="0"/>
              <a:t>Dewar not cooled down or cooling down to operational temperature</a:t>
            </a:r>
          </a:p>
          <a:p>
            <a:pPr marL="1257300" lvl="2" indent="-457200">
              <a:buAutoNum type="arabicPeriod"/>
            </a:pPr>
            <a:r>
              <a:rPr lang="en-US" sz="1600" dirty="0" smtClean="0"/>
              <a:t>Dewar cooled down at operational temperature</a:t>
            </a:r>
          </a:p>
          <a:p>
            <a:pPr marL="857250" lvl="1" indent="-457200">
              <a:buAutoNum type="arabicPeriod"/>
            </a:pPr>
            <a:r>
              <a:rPr lang="en-US" sz="2000" dirty="0" smtClean="0"/>
              <a:t>Rack sized UPS to cover </a:t>
            </a:r>
            <a:r>
              <a:rPr lang="en-US" sz="2000" dirty="0" err="1" smtClean="0"/>
              <a:t>SpS</a:t>
            </a:r>
            <a:r>
              <a:rPr lang="en-US" sz="2000" dirty="0" smtClean="0"/>
              <a:t> power until diesel coming up</a:t>
            </a:r>
          </a:p>
          <a:p>
            <a:pPr marL="857250" lvl="1" indent="-457200">
              <a:buAutoNum type="arabicPeriod"/>
            </a:pPr>
            <a:r>
              <a:rPr lang="en-US" sz="2000" dirty="0" smtClean="0"/>
              <a:t>Network-PDU for infrastructural computing/network resources</a:t>
            </a:r>
          </a:p>
        </p:txBody>
      </p:sp>
    </p:spTree>
    <p:extLst>
      <p:ext uri="{BB962C8B-B14F-4D97-AF65-F5344CB8AC3E}">
        <p14:creationId xmlns:p14="http://schemas.microsoft.com/office/powerpoint/2010/main" val="31998746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800" dirty="0"/>
              <a:t>Subsystem shutdown procedures and </a:t>
            </a:r>
            <a:r>
              <a:rPr lang="en-US" sz="2800" dirty="0" smtClean="0"/>
              <a:t>remarks I - PFI</a:t>
            </a:r>
            <a:endParaRPr lang="en-US" sz="2800" dirty="0"/>
          </a:p>
        </p:txBody>
      </p:sp>
      <p:sp>
        <p:nvSpPr>
          <p:cNvPr id="3" name="コンテンツ プレースホルダー 2"/>
          <p:cNvSpPr>
            <a:spLocks noGrp="1"/>
          </p:cNvSpPr>
          <p:nvPr>
            <p:ph idx="1"/>
          </p:nvPr>
        </p:nvSpPr>
        <p:spPr>
          <a:xfrm>
            <a:off x="457200" y="1600200"/>
            <a:ext cx="8229600" cy="5069160"/>
          </a:xfrm>
        </p:spPr>
        <p:txBody>
          <a:bodyPr>
            <a:normAutofit fontScale="85000" lnSpcReduction="10000"/>
          </a:bodyPr>
          <a:lstStyle/>
          <a:p>
            <a:pPr marL="0" indent="0">
              <a:buNone/>
            </a:pPr>
            <a:r>
              <a:rPr lang="en-US" sz="2400" dirty="0" smtClean="0"/>
              <a:t>No battery within PFI, PDU is not for shutdown procedure but mainly for trouble shooting.</a:t>
            </a:r>
          </a:p>
          <a:p>
            <a:pPr>
              <a:buFont typeface="Arial" charset="0"/>
              <a:buChar char="•"/>
            </a:pPr>
            <a:r>
              <a:rPr lang="en-US" sz="2400" dirty="0" smtClean="0"/>
              <a:t>AG camera + USB-Opt converter could be down w/o command</a:t>
            </a:r>
          </a:p>
          <a:p>
            <a:pPr lvl="1">
              <a:buFont typeface="Arial" charset="0"/>
              <a:buChar char="•"/>
            </a:pPr>
            <a:r>
              <a:rPr lang="en-US" sz="2000" strike="sngStrike" dirty="0" smtClean="0">
                <a:solidFill>
                  <a:srgbClr val="FF0000"/>
                </a:solidFill>
              </a:rPr>
              <a:t>(TBC) </a:t>
            </a:r>
            <a:r>
              <a:rPr lang="en-US" sz="2000" dirty="0" smtClean="0"/>
              <a:t>AG camera will be heated up without cooling by glycol (stops until DG up)</a:t>
            </a:r>
          </a:p>
          <a:p>
            <a:pPr>
              <a:buFont typeface="Arial" charset="0"/>
              <a:buChar char="•"/>
            </a:pPr>
            <a:r>
              <a:rPr lang="en-US" sz="2400" dirty="0" smtClean="0"/>
              <a:t>COBRA system at not queued could be down w/o command</a:t>
            </a:r>
          </a:p>
          <a:p>
            <a:pPr lvl="1">
              <a:buFont typeface="Arial" charset="0"/>
              <a:buChar char="•"/>
            </a:pPr>
            <a:r>
              <a:rPr lang="en-US" sz="2000" dirty="0" smtClean="0"/>
              <a:t>Note, check FPGA condition on power on/off</a:t>
            </a:r>
          </a:p>
          <a:p>
            <a:pPr>
              <a:buFont typeface="Arial" charset="0"/>
              <a:buChar char="•"/>
            </a:pPr>
            <a:r>
              <a:rPr lang="en-US" sz="2400" dirty="0" smtClean="0"/>
              <a:t>COBRA system under queued need to be finished</a:t>
            </a:r>
          </a:p>
          <a:p>
            <a:pPr lvl="1">
              <a:buFont typeface="Arial" charset="0"/>
              <a:buChar char="•"/>
            </a:pPr>
            <a:r>
              <a:rPr lang="en-US" sz="2000" dirty="0"/>
              <a:t>e</a:t>
            </a:r>
            <a:r>
              <a:rPr lang="en-US" sz="2000" dirty="0" smtClean="0"/>
              <a:t>.g., do not issue next queue from MPS to FPGA</a:t>
            </a:r>
          </a:p>
          <a:p>
            <a:pPr>
              <a:buFont typeface="Arial" charset="0"/>
              <a:buChar char="•"/>
            </a:pPr>
            <a:r>
              <a:rPr lang="en-US" sz="2400" dirty="0" smtClean="0"/>
              <a:t>Back illumination, camera could be down w/o command</a:t>
            </a:r>
          </a:p>
          <a:p>
            <a:pPr lvl="1">
              <a:buFont typeface="Arial" charset="0"/>
              <a:buChar char="•"/>
            </a:pPr>
            <a:r>
              <a:rPr lang="en-US" sz="2000" dirty="0" smtClean="0"/>
              <a:t>But still need to be down for thermal issue</a:t>
            </a:r>
            <a:endParaRPr lang="en-US" sz="2000" dirty="0"/>
          </a:p>
          <a:p>
            <a:pPr marL="0" indent="0">
              <a:buNone/>
            </a:pPr>
            <a:endParaRPr lang="en-US" sz="2400" dirty="0" smtClean="0"/>
          </a:p>
          <a:p>
            <a:pPr marL="0" indent="0">
              <a:buNone/>
            </a:pPr>
            <a:r>
              <a:rPr lang="en-US" sz="2400" dirty="0" smtClean="0"/>
              <a:t>Possible procedure</a:t>
            </a:r>
          </a:p>
          <a:p>
            <a:pPr>
              <a:buFont typeface="Arial" charset="0"/>
              <a:buChar char="•"/>
            </a:pPr>
            <a:r>
              <a:rPr lang="en-US" sz="2400" dirty="0" smtClean="0"/>
              <a:t>Stop cameras and illuminators, if required (TBC)</a:t>
            </a:r>
          </a:p>
          <a:p>
            <a:pPr>
              <a:buFont typeface="Arial" charset="0"/>
              <a:buChar char="•"/>
            </a:pPr>
            <a:r>
              <a:rPr lang="en-US" sz="2400" dirty="0" smtClean="0"/>
              <a:t>Wait to finish executed queue to COBRA system</a:t>
            </a:r>
          </a:p>
          <a:p>
            <a:pPr>
              <a:buFont typeface="Arial" charset="0"/>
              <a:buChar char="•"/>
            </a:pPr>
            <a:r>
              <a:rPr lang="en-US" sz="2400" dirty="0" smtClean="0"/>
              <a:t>and shutdown (or wait for power to disappear)</a:t>
            </a:r>
          </a:p>
        </p:txBody>
      </p:sp>
    </p:spTree>
    <p:extLst>
      <p:ext uri="{BB962C8B-B14F-4D97-AF65-F5344CB8AC3E}">
        <p14:creationId xmlns:p14="http://schemas.microsoft.com/office/powerpoint/2010/main" val="10013931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274638"/>
            <a:ext cx="8640960" cy="1143000"/>
          </a:xfrm>
        </p:spPr>
        <p:txBody>
          <a:bodyPr>
            <a:noAutofit/>
          </a:bodyPr>
          <a:lstStyle/>
          <a:p>
            <a:r>
              <a:rPr lang="en-US" sz="2800" dirty="0"/>
              <a:t>Subsystem shutdown procedures and </a:t>
            </a:r>
            <a:r>
              <a:rPr lang="en-US" sz="2800" dirty="0" smtClean="0"/>
              <a:t>remarks II – Cs/MCS</a:t>
            </a:r>
            <a:endParaRPr lang="en-US" sz="2800" dirty="0"/>
          </a:p>
        </p:txBody>
      </p:sp>
      <p:sp>
        <p:nvSpPr>
          <p:cNvPr id="3" name="コンテンツ プレースホルダー 2"/>
          <p:cNvSpPr>
            <a:spLocks noGrp="1"/>
          </p:cNvSpPr>
          <p:nvPr>
            <p:ph idx="1"/>
          </p:nvPr>
        </p:nvSpPr>
        <p:spPr>
          <a:xfrm>
            <a:off x="251520" y="1600200"/>
            <a:ext cx="8892480" cy="5069160"/>
          </a:xfrm>
        </p:spPr>
        <p:txBody>
          <a:bodyPr>
            <a:normAutofit/>
          </a:bodyPr>
          <a:lstStyle/>
          <a:p>
            <a:pPr marL="0" indent="0">
              <a:buNone/>
            </a:pPr>
            <a:r>
              <a:rPr lang="en-US" sz="2400" dirty="0" smtClean="0"/>
              <a:t>No buttery nor PDU at Cs/MCS</a:t>
            </a:r>
            <a:r>
              <a:rPr lang="en-US" altLang="ja-JP" sz="2400" dirty="0" smtClean="0"/>
              <a:t>,</a:t>
            </a:r>
            <a:r>
              <a:rPr lang="ja-JP" altLang="en-US" sz="2400" dirty="0" smtClean="0"/>
              <a:t> </a:t>
            </a:r>
            <a:r>
              <a:rPr lang="en-US" altLang="ja-JP" sz="2400" dirty="0" smtClean="0"/>
              <a:t>excl.</a:t>
            </a:r>
            <a:r>
              <a:rPr lang="ja-JP" altLang="en-US" sz="2400" dirty="0" smtClean="0"/>
              <a:t> </a:t>
            </a:r>
            <a:r>
              <a:rPr lang="en-US" altLang="ja-JP" sz="2400" dirty="0" smtClean="0"/>
              <a:t>diesel and UPS-2</a:t>
            </a:r>
            <a:endParaRPr lang="en-US" sz="2400" dirty="0" smtClean="0"/>
          </a:p>
          <a:p>
            <a:pPr>
              <a:buFont typeface="Arial" charset="0"/>
              <a:buChar char="•"/>
            </a:pPr>
            <a:r>
              <a:rPr lang="en-US" sz="2400" dirty="0" smtClean="0"/>
              <a:t>Control computer need to be shutdown by OS</a:t>
            </a:r>
          </a:p>
          <a:p>
            <a:pPr>
              <a:buFont typeface="Arial" charset="0"/>
              <a:buChar char="•"/>
            </a:pPr>
            <a:r>
              <a:rPr lang="en-US" sz="2400" dirty="0" smtClean="0"/>
              <a:t>CMOS camera and controller could be down w/o command</a:t>
            </a:r>
          </a:p>
          <a:p>
            <a:pPr>
              <a:buFont typeface="Arial" charset="0"/>
              <a:buChar char="•"/>
            </a:pPr>
            <a:r>
              <a:rPr lang="en-US" sz="2400" dirty="0" smtClean="0"/>
              <a:t>Mirror motor could be down w/o command (need to be confirmed)</a:t>
            </a:r>
          </a:p>
          <a:p>
            <a:pPr marL="0" indent="0">
              <a:buNone/>
            </a:pPr>
            <a:endParaRPr lang="en-US" sz="2400" dirty="0"/>
          </a:p>
          <a:p>
            <a:pPr marL="0" indent="0">
              <a:buNone/>
            </a:pPr>
            <a:r>
              <a:rPr lang="en-US" sz="2400" dirty="0" smtClean="0"/>
              <a:t>Possible procedure</a:t>
            </a:r>
          </a:p>
          <a:p>
            <a:pPr>
              <a:buFont typeface="Arial" charset="0"/>
              <a:buChar char="•"/>
            </a:pPr>
            <a:r>
              <a:rPr lang="en-US" sz="2400" dirty="0" smtClean="0"/>
              <a:t>Shutdown control computer, on moving to stand-alone mode</a:t>
            </a:r>
          </a:p>
        </p:txBody>
      </p:sp>
    </p:spTree>
    <p:extLst>
      <p:ext uri="{BB962C8B-B14F-4D97-AF65-F5344CB8AC3E}">
        <p14:creationId xmlns:p14="http://schemas.microsoft.com/office/powerpoint/2010/main" val="40176030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274638"/>
            <a:ext cx="8640960" cy="1143000"/>
          </a:xfrm>
        </p:spPr>
        <p:txBody>
          <a:bodyPr>
            <a:noAutofit/>
          </a:bodyPr>
          <a:lstStyle/>
          <a:p>
            <a:r>
              <a:rPr lang="en-US" sz="2800" dirty="0"/>
              <a:t>Subsystem shutdown procedures and </a:t>
            </a:r>
            <a:r>
              <a:rPr lang="en-US" sz="2800" dirty="0" smtClean="0"/>
              <a:t>remarks III – CB2F</a:t>
            </a:r>
            <a:endParaRPr lang="en-US" sz="2800" dirty="0"/>
          </a:p>
        </p:txBody>
      </p:sp>
      <p:sp>
        <p:nvSpPr>
          <p:cNvPr id="3" name="コンテンツ プレースホルダー 2"/>
          <p:cNvSpPr>
            <a:spLocks noGrp="1"/>
          </p:cNvSpPr>
          <p:nvPr>
            <p:ph idx="1"/>
          </p:nvPr>
        </p:nvSpPr>
        <p:spPr>
          <a:xfrm>
            <a:off x="457200" y="1412776"/>
            <a:ext cx="8363272" cy="5328592"/>
          </a:xfrm>
        </p:spPr>
        <p:txBody>
          <a:bodyPr>
            <a:normAutofit fontScale="62500" lnSpcReduction="20000"/>
          </a:bodyPr>
          <a:lstStyle/>
          <a:p>
            <a:pPr marL="0" indent="0">
              <a:buNone/>
            </a:pPr>
            <a:r>
              <a:rPr lang="en-US" sz="2400" dirty="0" smtClean="0"/>
              <a:t>Control building 2F (CB2F) is backed up by UPS-3 but without diesel. PFS will bring PDU, UPS of PFS dedicated need to be considered depending on timing, since we will have key infrastructural modules for operation at CB2F and need to care on procedure. (5min to finish, is short??)</a:t>
            </a:r>
          </a:p>
          <a:p>
            <a:pPr>
              <a:buFont typeface="Arial" charset="0"/>
              <a:buChar char="•"/>
            </a:pPr>
            <a:r>
              <a:rPr lang="en-US" sz="2400" dirty="0" smtClean="0"/>
              <a:t>Key modules</a:t>
            </a:r>
          </a:p>
          <a:p>
            <a:pPr lvl="1">
              <a:buFont typeface="Arial" charset="0"/>
              <a:buChar char="•"/>
            </a:pPr>
            <a:r>
              <a:rPr lang="en-US" sz="2000" dirty="0" smtClean="0"/>
              <a:t>Network switch : if down, we cannot reach to subsystem</a:t>
            </a:r>
          </a:p>
          <a:p>
            <a:pPr lvl="1">
              <a:buFont typeface="Arial" charset="0"/>
              <a:buChar char="•"/>
            </a:pPr>
            <a:r>
              <a:rPr lang="en-US" sz="2000" dirty="0" smtClean="0"/>
              <a:t>Storage server, database server, heartbeat system, VM server, MHS server</a:t>
            </a:r>
          </a:p>
          <a:p>
            <a:pPr>
              <a:buFont typeface="Arial" charset="0"/>
              <a:buChar char="•"/>
            </a:pPr>
            <a:r>
              <a:rPr lang="en-US" sz="2400" dirty="0" smtClean="0"/>
              <a:t>Operational modules</a:t>
            </a:r>
          </a:p>
          <a:p>
            <a:pPr lvl="1">
              <a:buFont typeface="Arial" charset="0"/>
              <a:buChar char="•"/>
            </a:pPr>
            <a:r>
              <a:rPr lang="en-US" sz="2000" dirty="0" smtClean="0"/>
              <a:t>Subsystem controllers : IR SAM control, AGC, PFICS, MPS</a:t>
            </a:r>
          </a:p>
          <a:p>
            <a:pPr lvl="1">
              <a:buFont typeface="Arial" charset="0"/>
              <a:buChar char="•"/>
            </a:pPr>
            <a:r>
              <a:rPr lang="en-US" sz="2000" dirty="0" smtClean="0"/>
              <a:t>System modules : IIC (master sequencer), logging system, Gen2 connection system</a:t>
            </a:r>
            <a:endParaRPr lang="en-US" sz="2000" dirty="0"/>
          </a:p>
          <a:p>
            <a:pPr marL="0" indent="0">
              <a:buNone/>
            </a:pPr>
            <a:endParaRPr lang="en-US" sz="2400" dirty="0" smtClean="0"/>
          </a:p>
          <a:p>
            <a:pPr marL="0" indent="0">
              <a:buNone/>
            </a:pPr>
            <a:r>
              <a:rPr lang="en-US" sz="2400" dirty="0" smtClean="0"/>
              <a:t>Possible procedure</a:t>
            </a:r>
          </a:p>
          <a:p>
            <a:pPr>
              <a:buFont typeface="Arial" charset="0"/>
              <a:buChar char="•"/>
            </a:pPr>
            <a:r>
              <a:rPr lang="en-US" sz="2400" dirty="0" smtClean="0"/>
              <a:t>(decided to move mode-III, and to start shutdown procedure)</a:t>
            </a:r>
          </a:p>
          <a:p>
            <a:pPr>
              <a:buFont typeface="Arial" charset="0"/>
              <a:buChar char="•"/>
            </a:pPr>
            <a:r>
              <a:rPr lang="en-US" sz="2400" dirty="0" smtClean="0"/>
              <a:t>Wait to finish subsystem commands – FITS finalization, COBRA operation, lights off</a:t>
            </a:r>
          </a:p>
          <a:p>
            <a:pPr>
              <a:buFont typeface="Arial" charset="0"/>
              <a:buChar char="•"/>
            </a:pPr>
            <a:r>
              <a:rPr lang="en-US" sz="2400" dirty="0" smtClean="0"/>
              <a:t>Shutdown operational subsystem modules AND send “standalone” signal to subsystems</a:t>
            </a:r>
          </a:p>
          <a:p>
            <a:pPr lvl="1">
              <a:buFont typeface="Arial" charset="0"/>
              <a:buChar char="•"/>
            </a:pPr>
            <a:r>
              <a:rPr lang="en-US" sz="2000" dirty="0"/>
              <a:t>(after hardware operation finished; but shall be finished within “decision” period)</a:t>
            </a:r>
            <a:endParaRPr lang="en-US" sz="2000" dirty="0" smtClean="0"/>
          </a:p>
          <a:p>
            <a:pPr lvl="1">
              <a:buFont typeface="Arial" charset="0"/>
              <a:buChar char="•"/>
            </a:pPr>
            <a:r>
              <a:rPr lang="en-US" sz="2000" dirty="0" smtClean="0"/>
              <a:t>IR SAM / CCD-BEE control : readout, finalize up-ramp to FITS files + sending to Gen2</a:t>
            </a:r>
          </a:p>
          <a:p>
            <a:pPr lvl="1">
              <a:buFont typeface="Arial" charset="0"/>
              <a:buChar char="•"/>
            </a:pPr>
            <a:r>
              <a:rPr lang="en-US" sz="2000" dirty="0" smtClean="0"/>
              <a:t>PFICS, MPS : stop by commanded COBRA move finished</a:t>
            </a:r>
          </a:p>
          <a:p>
            <a:pPr>
              <a:buFont typeface="Arial" charset="0"/>
              <a:buChar char="•"/>
            </a:pPr>
            <a:r>
              <a:rPr lang="en-US" sz="2400" dirty="0" smtClean="0"/>
              <a:t>Shutdown system modules : IIC, logging system, Gen2 connection system, MHS server</a:t>
            </a:r>
          </a:p>
          <a:p>
            <a:pPr lvl="1">
              <a:buFont typeface="Arial" charset="0"/>
              <a:buChar char="•"/>
            </a:pPr>
            <a:r>
              <a:rPr lang="en-US" altLang="ja-JP" sz="2000" dirty="0" smtClean="0">
                <a:solidFill>
                  <a:srgbClr val="FF0000"/>
                </a:solidFill>
              </a:rPr>
              <a:t>Live</a:t>
            </a:r>
            <a:r>
              <a:rPr lang="ja-JP" altLang="en-US" sz="2000" dirty="0" smtClean="0">
                <a:solidFill>
                  <a:srgbClr val="FF0000"/>
                </a:solidFill>
              </a:rPr>
              <a:t> </a:t>
            </a:r>
            <a:r>
              <a:rPr lang="en-US" altLang="ja-JP" sz="2000" dirty="0" smtClean="0">
                <a:solidFill>
                  <a:srgbClr val="FF0000"/>
                </a:solidFill>
              </a:rPr>
              <a:t>migrate</a:t>
            </a:r>
            <a:r>
              <a:rPr lang="ja-JP" altLang="en-US" sz="2000" dirty="0" smtClean="0">
                <a:solidFill>
                  <a:srgbClr val="FF0000"/>
                </a:solidFill>
              </a:rPr>
              <a:t> </a:t>
            </a:r>
            <a:r>
              <a:rPr lang="en-US" altLang="ja-JP" sz="2000" dirty="0" smtClean="0">
                <a:solidFill>
                  <a:srgbClr val="FF0000"/>
                </a:solidFill>
              </a:rPr>
              <a:t>MHS</a:t>
            </a:r>
            <a:r>
              <a:rPr lang="ja-JP" altLang="en-US" sz="2000" dirty="0" smtClean="0">
                <a:solidFill>
                  <a:srgbClr val="FF0000"/>
                </a:solidFill>
              </a:rPr>
              <a:t> </a:t>
            </a:r>
            <a:r>
              <a:rPr lang="en-US" altLang="ja-JP" sz="2000" dirty="0" smtClean="0">
                <a:solidFill>
                  <a:srgbClr val="FF0000"/>
                </a:solidFill>
              </a:rPr>
              <a:t>and</a:t>
            </a:r>
            <a:r>
              <a:rPr lang="ja-JP" altLang="en-US" sz="2000" dirty="0" smtClean="0">
                <a:solidFill>
                  <a:srgbClr val="FF0000"/>
                </a:solidFill>
              </a:rPr>
              <a:t> </a:t>
            </a:r>
            <a:r>
              <a:rPr lang="en-US" altLang="ja-JP" sz="2000" dirty="0" smtClean="0">
                <a:solidFill>
                  <a:srgbClr val="FF0000"/>
                </a:solidFill>
              </a:rPr>
              <a:t>logging</a:t>
            </a:r>
            <a:r>
              <a:rPr lang="ja-JP" altLang="en-US" sz="2000" dirty="0" smtClean="0">
                <a:solidFill>
                  <a:srgbClr val="FF0000"/>
                </a:solidFill>
              </a:rPr>
              <a:t> </a:t>
            </a:r>
            <a:r>
              <a:rPr lang="en-US" altLang="ja-JP" sz="2000" dirty="0" smtClean="0">
                <a:solidFill>
                  <a:srgbClr val="FF0000"/>
                </a:solidFill>
              </a:rPr>
              <a:t>system</a:t>
            </a:r>
            <a:r>
              <a:rPr lang="ja-JP" altLang="en-US" sz="2000" dirty="0" smtClean="0">
                <a:solidFill>
                  <a:srgbClr val="FF0000"/>
                </a:solidFill>
              </a:rPr>
              <a:t> </a:t>
            </a:r>
            <a:r>
              <a:rPr lang="en-US" altLang="ja-JP" sz="2000" dirty="0" smtClean="0">
                <a:solidFill>
                  <a:srgbClr val="FF0000"/>
                </a:solidFill>
              </a:rPr>
              <a:t>to</a:t>
            </a:r>
            <a:r>
              <a:rPr lang="ja-JP" altLang="en-US" sz="2000" dirty="0" smtClean="0">
                <a:solidFill>
                  <a:srgbClr val="FF0000"/>
                </a:solidFill>
              </a:rPr>
              <a:t> </a:t>
            </a:r>
            <a:r>
              <a:rPr lang="en-US" altLang="ja-JP" sz="2000" dirty="0" err="1" smtClean="0">
                <a:solidFill>
                  <a:srgbClr val="FF0000"/>
                </a:solidFill>
              </a:rPr>
              <a:t>SpS</a:t>
            </a:r>
            <a:r>
              <a:rPr lang="ja-JP" altLang="en-US" sz="2000" dirty="0" smtClean="0">
                <a:solidFill>
                  <a:srgbClr val="FF0000"/>
                </a:solidFill>
              </a:rPr>
              <a:t> </a:t>
            </a:r>
            <a:r>
              <a:rPr lang="en-US" altLang="ja-JP" sz="2000" dirty="0" smtClean="0">
                <a:solidFill>
                  <a:srgbClr val="FF0000"/>
                </a:solidFill>
              </a:rPr>
              <a:t>control</a:t>
            </a:r>
            <a:r>
              <a:rPr lang="ja-JP" altLang="en-US" sz="2000" dirty="0" smtClean="0">
                <a:solidFill>
                  <a:srgbClr val="FF0000"/>
                </a:solidFill>
              </a:rPr>
              <a:t> </a:t>
            </a:r>
            <a:r>
              <a:rPr lang="en-US" altLang="ja-JP" sz="2000" dirty="0" smtClean="0">
                <a:solidFill>
                  <a:srgbClr val="FF0000"/>
                </a:solidFill>
              </a:rPr>
              <a:t>box</a:t>
            </a:r>
            <a:endParaRPr lang="en-US" sz="2000" dirty="0" smtClean="0">
              <a:solidFill>
                <a:srgbClr val="FF0000"/>
              </a:solidFill>
            </a:endParaRPr>
          </a:p>
          <a:p>
            <a:pPr>
              <a:buFont typeface="Arial" charset="0"/>
              <a:buChar char="•"/>
            </a:pPr>
            <a:r>
              <a:rPr lang="en-US" sz="2400" dirty="0" smtClean="0"/>
              <a:t>Shutdown infrastructural computing resources (servers) : VM, database, storage</a:t>
            </a:r>
          </a:p>
          <a:p>
            <a:pPr>
              <a:buFont typeface="Arial" charset="0"/>
              <a:buChar char="•"/>
            </a:pPr>
            <a:r>
              <a:rPr lang="en-US" sz="2400" dirty="0" smtClean="0"/>
              <a:t>(TBD) Make network switch remain operation, until UPS power down</a:t>
            </a:r>
          </a:p>
        </p:txBody>
      </p:sp>
    </p:spTree>
    <p:extLst>
      <p:ext uri="{BB962C8B-B14F-4D97-AF65-F5344CB8AC3E}">
        <p14:creationId xmlns:p14="http://schemas.microsoft.com/office/powerpoint/2010/main" val="2942062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274638"/>
            <a:ext cx="8640960" cy="1143000"/>
          </a:xfrm>
        </p:spPr>
        <p:txBody>
          <a:bodyPr>
            <a:noAutofit/>
          </a:bodyPr>
          <a:lstStyle/>
          <a:p>
            <a:r>
              <a:rPr lang="en-US" sz="2800" dirty="0"/>
              <a:t>Subsystem shutdown procedures and </a:t>
            </a:r>
            <a:r>
              <a:rPr lang="en-US" sz="2800" dirty="0" smtClean="0"/>
              <a:t>remarks IV – </a:t>
            </a:r>
            <a:r>
              <a:rPr lang="en-US" sz="2800" dirty="0" err="1" smtClean="0"/>
              <a:t>SpS</a:t>
            </a:r>
            <a:r>
              <a:rPr lang="ja-JP" altLang="en-US" sz="2800" dirty="0" smtClean="0"/>
              <a:t> </a:t>
            </a:r>
            <a:r>
              <a:rPr lang="en-US" altLang="ja-JP" sz="2800" dirty="0" smtClean="0"/>
              <a:t>(I)</a:t>
            </a:r>
            <a:endParaRPr lang="en-US" sz="2800" dirty="0"/>
          </a:p>
        </p:txBody>
      </p:sp>
      <p:sp>
        <p:nvSpPr>
          <p:cNvPr id="3" name="コンテンツ プレースホルダー 2"/>
          <p:cNvSpPr>
            <a:spLocks noGrp="1"/>
          </p:cNvSpPr>
          <p:nvPr>
            <p:ph idx="1"/>
          </p:nvPr>
        </p:nvSpPr>
        <p:spPr>
          <a:xfrm>
            <a:off x="457200" y="1600200"/>
            <a:ext cx="8219256" cy="5141168"/>
          </a:xfrm>
        </p:spPr>
        <p:txBody>
          <a:bodyPr>
            <a:normAutofit fontScale="47500" lnSpcReduction="20000"/>
          </a:bodyPr>
          <a:lstStyle/>
          <a:p>
            <a:pPr marL="0" indent="0">
              <a:buNone/>
            </a:pPr>
            <a:r>
              <a:rPr lang="en-US" sz="2400" dirty="0" smtClean="0"/>
              <a:t>Procedure for </a:t>
            </a:r>
            <a:r>
              <a:rPr lang="en-US" sz="2400" dirty="0" err="1" smtClean="0"/>
              <a:t>SpS</a:t>
            </a:r>
            <a:r>
              <a:rPr lang="en-US" sz="2400" dirty="0" smtClean="0"/>
              <a:t> will depend on status of </a:t>
            </a:r>
            <a:r>
              <a:rPr lang="en-US" sz="2400" dirty="0" err="1" smtClean="0"/>
              <a:t>dewar</a:t>
            </a:r>
            <a:r>
              <a:rPr lang="en-US" sz="2400" dirty="0" smtClean="0"/>
              <a:t> cooled down. If </a:t>
            </a:r>
            <a:r>
              <a:rPr lang="en-US" sz="2400" dirty="0" err="1" smtClean="0"/>
              <a:t>dewar</a:t>
            </a:r>
            <a:r>
              <a:rPr lang="en-US" sz="2400" dirty="0" smtClean="0"/>
              <a:t> is in operational temperature (e.g. 88K for IR detector), we shall keep </a:t>
            </a:r>
            <a:r>
              <a:rPr lang="en-US" sz="2400" dirty="0" err="1" smtClean="0"/>
              <a:t>cryo</a:t>
            </a:r>
            <a:r>
              <a:rPr lang="en-US" sz="2400" dirty="0" smtClean="0"/>
              <a:t>-cooler as much as possible. </a:t>
            </a:r>
            <a:r>
              <a:rPr lang="en-US" altLang="ja-JP" sz="2400" dirty="0" smtClean="0"/>
              <a:t>Items</a:t>
            </a:r>
            <a:r>
              <a:rPr lang="ja-JP" altLang="en-US" sz="2400" dirty="0" smtClean="0"/>
              <a:t> </a:t>
            </a:r>
            <a:r>
              <a:rPr lang="en-US" sz="2400" dirty="0" smtClean="0"/>
              <a:t>other than </a:t>
            </a:r>
            <a:r>
              <a:rPr lang="en-US" sz="2400" dirty="0" err="1" smtClean="0"/>
              <a:t>dewar</a:t>
            </a:r>
            <a:r>
              <a:rPr lang="en-US" sz="2400" dirty="0" smtClean="0"/>
              <a:t>, spectrograph need to stop its operation on power failure detected. </a:t>
            </a:r>
          </a:p>
          <a:p>
            <a:pPr marL="0" indent="0">
              <a:buNone/>
            </a:pPr>
            <a:r>
              <a:rPr lang="en-US" sz="2400" dirty="0" smtClean="0"/>
              <a:t>(TBC; issue resolved or not) For </a:t>
            </a:r>
            <a:r>
              <a:rPr lang="en-US" altLang="ja-JP" sz="2400" dirty="0" smtClean="0"/>
              <a:t>whole</a:t>
            </a:r>
            <a:r>
              <a:rPr lang="ja-JP" altLang="en-US" sz="2400" dirty="0" smtClean="0"/>
              <a:t> </a:t>
            </a:r>
            <a:r>
              <a:rPr lang="en-US" sz="2400" dirty="0" smtClean="0"/>
              <a:t>shutter</a:t>
            </a:r>
            <a:r>
              <a:rPr lang="ja-JP" altLang="en-US" sz="2400" dirty="0" smtClean="0"/>
              <a:t> </a:t>
            </a:r>
            <a:r>
              <a:rPr lang="en-US" altLang="ja-JP" sz="2400" dirty="0" smtClean="0"/>
              <a:t>system</a:t>
            </a:r>
            <a:r>
              <a:rPr lang="ja-JP" altLang="en-US" sz="2400" dirty="0" smtClean="0"/>
              <a:t> </a:t>
            </a:r>
            <a:r>
              <a:rPr lang="en-US" altLang="ja-JP" sz="2400" dirty="0" smtClean="0"/>
              <a:t>(incl.</a:t>
            </a:r>
            <a:r>
              <a:rPr lang="ja-JP" altLang="en-US" sz="2400" dirty="0" smtClean="0"/>
              <a:t> </a:t>
            </a:r>
            <a:r>
              <a:rPr lang="en-US" altLang="ja-JP" sz="2400" dirty="0" smtClean="0"/>
              <a:t>computing)</a:t>
            </a:r>
            <a:r>
              <a:rPr lang="en-US" sz="2400" dirty="0" smtClean="0"/>
              <a:t>, we need to keep power</a:t>
            </a:r>
            <a:r>
              <a:rPr lang="ja-JP" altLang="en-US" sz="2400" dirty="0" smtClean="0"/>
              <a:t> </a:t>
            </a:r>
            <a:r>
              <a:rPr lang="en-US" altLang="ja-JP" sz="2400" dirty="0" smtClean="0"/>
              <a:t>backed-up</a:t>
            </a:r>
            <a:r>
              <a:rPr lang="ja-JP" altLang="en-US" sz="2400" dirty="0" smtClean="0"/>
              <a:t> </a:t>
            </a:r>
            <a:r>
              <a:rPr lang="en-US" altLang="ja-JP" sz="2400" dirty="0" smtClean="0"/>
              <a:t>by</a:t>
            </a:r>
            <a:r>
              <a:rPr lang="ja-JP" altLang="en-US" sz="2400" dirty="0" smtClean="0"/>
              <a:t> </a:t>
            </a:r>
            <a:r>
              <a:rPr lang="en-US" altLang="ja-JP" sz="2400" dirty="0" smtClean="0"/>
              <a:t>UPS</a:t>
            </a:r>
            <a:r>
              <a:rPr lang="en-US" sz="2400" dirty="0" smtClean="0"/>
              <a:t> during detector readout, since it will automatically open/close on power-on.</a:t>
            </a:r>
          </a:p>
          <a:p>
            <a:pPr marL="0" indent="0">
              <a:buNone/>
            </a:pPr>
            <a:endParaRPr lang="en-US" sz="2400" dirty="0" smtClean="0"/>
          </a:p>
          <a:p>
            <a:pPr marL="457200" indent="-457200">
              <a:buAutoNum type="arabicPeriod"/>
            </a:pPr>
            <a:r>
              <a:rPr lang="en-US" sz="2400" dirty="0" smtClean="0"/>
              <a:t>If </a:t>
            </a:r>
            <a:r>
              <a:rPr lang="en-US" sz="2400" dirty="0" err="1" smtClean="0"/>
              <a:t>SMx</a:t>
            </a:r>
            <a:r>
              <a:rPr lang="en-US" sz="2400" dirty="0" smtClean="0"/>
              <a:t>/</a:t>
            </a:r>
            <a:r>
              <a:rPr lang="en-US" sz="2400" dirty="0" err="1" smtClean="0"/>
              <a:t>yCU</a:t>
            </a:r>
            <a:r>
              <a:rPr lang="en-US" sz="2400" dirty="0" smtClean="0"/>
              <a:t> is not in operational temperature</a:t>
            </a:r>
          </a:p>
          <a:p>
            <a:pPr marL="857250" lvl="1" indent="-457200">
              <a:buAutoNum type="arabicPeriod"/>
            </a:pPr>
            <a:r>
              <a:rPr lang="en-US" sz="2000" dirty="0" smtClean="0"/>
              <a:t>any operation on the </a:t>
            </a:r>
            <a:r>
              <a:rPr lang="en-US" sz="2000" dirty="0" err="1" smtClean="0"/>
              <a:t>dewar</a:t>
            </a:r>
            <a:r>
              <a:rPr lang="en-US" sz="2000" dirty="0" smtClean="0"/>
              <a:t> will be stopped – vacuum, cooling.</a:t>
            </a:r>
          </a:p>
          <a:p>
            <a:pPr marL="857250" lvl="1" indent="-457200">
              <a:buAutoNum type="arabicPeriod"/>
            </a:pPr>
            <a:r>
              <a:rPr lang="en-US" altLang="ja-JP" sz="2000" dirty="0" err="1" smtClean="0"/>
              <a:t>Vaccum</a:t>
            </a:r>
            <a:r>
              <a:rPr lang="ja-JP" altLang="en-US" sz="2000" dirty="0" smtClean="0"/>
              <a:t> </a:t>
            </a:r>
            <a:r>
              <a:rPr lang="en-US" altLang="ja-JP" sz="2000" dirty="0" smtClean="0"/>
              <a:t>to</a:t>
            </a:r>
            <a:r>
              <a:rPr lang="ja-JP" altLang="en-US" sz="2000" dirty="0" smtClean="0"/>
              <a:t> </a:t>
            </a:r>
            <a:r>
              <a:rPr lang="en-US" altLang="ja-JP" sz="2000" dirty="0" err="1" smtClean="0"/>
              <a:t>dewar</a:t>
            </a:r>
            <a:r>
              <a:rPr lang="ja-JP" altLang="en-US" sz="2000" dirty="0" smtClean="0"/>
              <a:t> </a:t>
            </a:r>
            <a:r>
              <a:rPr lang="en-US" altLang="ja-JP" sz="2000" dirty="0" smtClean="0"/>
              <a:t>will</a:t>
            </a:r>
            <a:r>
              <a:rPr lang="ja-JP" altLang="en-US" sz="2000" dirty="0" smtClean="0"/>
              <a:t> </a:t>
            </a:r>
            <a:r>
              <a:rPr lang="en-US" altLang="ja-JP" sz="2000" dirty="0" smtClean="0"/>
              <a:t>be</a:t>
            </a:r>
            <a:r>
              <a:rPr lang="ja-JP" altLang="en-US" sz="2000" dirty="0" smtClean="0"/>
              <a:t> </a:t>
            </a:r>
            <a:r>
              <a:rPr lang="en-US" altLang="ja-JP" sz="2000" dirty="0" smtClean="0"/>
              <a:t>closed</a:t>
            </a:r>
            <a:r>
              <a:rPr lang="ja-JP" altLang="en-US" sz="2000" dirty="0" smtClean="0"/>
              <a:t> </a:t>
            </a:r>
            <a:r>
              <a:rPr lang="en-US" altLang="ja-JP" sz="2000" dirty="0" smtClean="0"/>
              <a:t>by</a:t>
            </a:r>
            <a:r>
              <a:rPr lang="ja-JP" altLang="en-US" sz="2000" dirty="0" smtClean="0"/>
              <a:t> </a:t>
            </a:r>
            <a:r>
              <a:rPr lang="en-US" altLang="ja-JP" sz="2000" dirty="0" smtClean="0"/>
              <a:t>emergency</a:t>
            </a:r>
            <a:r>
              <a:rPr lang="ja-JP" altLang="en-US" sz="2000" dirty="0" smtClean="0"/>
              <a:t> </a:t>
            </a:r>
            <a:r>
              <a:rPr lang="en-US" altLang="ja-JP" sz="2000" dirty="0" smtClean="0"/>
              <a:t>stop</a:t>
            </a:r>
            <a:r>
              <a:rPr lang="ja-JP" altLang="en-US" sz="2000" dirty="0" smtClean="0"/>
              <a:t> </a:t>
            </a:r>
            <a:r>
              <a:rPr lang="en-US" altLang="ja-JP" sz="2000" dirty="0" smtClean="0"/>
              <a:t>valve?</a:t>
            </a:r>
          </a:p>
          <a:p>
            <a:pPr marL="1257300" lvl="2" indent="-457200">
              <a:buAutoNum type="arabicPeriod"/>
            </a:pPr>
            <a:r>
              <a:rPr lang="en-US" sz="1900" dirty="0" smtClean="0"/>
              <a:t>(TBC) will we cool down </a:t>
            </a:r>
            <a:r>
              <a:rPr lang="en-US" sz="1900" dirty="0" err="1" smtClean="0"/>
              <a:t>dewar</a:t>
            </a:r>
            <a:r>
              <a:rPr lang="en-US" sz="1900" dirty="0" smtClean="0"/>
              <a:t> while turbo pumps on? (the last bulb to </a:t>
            </a:r>
            <a:r>
              <a:rPr lang="en-US" sz="1900" dirty="0" err="1" smtClean="0"/>
              <a:t>dewar</a:t>
            </a:r>
            <a:r>
              <a:rPr lang="en-US" sz="1900" dirty="0" smtClean="0"/>
              <a:t> open)</a:t>
            </a:r>
          </a:p>
          <a:p>
            <a:pPr marL="457200" indent="-457200">
              <a:buAutoNum type="arabicPeriod"/>
            </a:pPr>
            <a:r>
              <a:rPr lang="en-US" sz="2400" dirty="0" smtClean="0"/>
              <a:t>If </a:t>
            </a:r>
            <a:r>
              <a:rPr lang="en-US" sz="2400" dirty="0" err="1" smtClean="0"/>
              <a:t>SMx</a:t>
            </a:r>
            <a:r>
              <a:rPr lang="en-US" sz="2400" dirty="0" smtClean="0"/>
              <a:t>/</a:t>
            </a:r>
            <a:r>
              <a:rPr lang="en-US" sz="2400" dirty="0" err="1" smtClean="0"/>
              <a:t>yCU</a:t>
            </a:r>
            <a:r>
              <a:rPr lang="en-US" sz="2400" dirty="0" smtClean="0"/>
              <a:t> is in operational temperature</a:t>
            </a:r>
          </a:p>
          <a:p>
            <a:pPr marL="857250" lvl="1" indent="-457200">
              <a:buAutoNum type="arabicPeriod"/>
            </a:pPr>
            <a:r>
              <a:rPr lang="en-US" sz="2000" dirty="0" smtClean="0"/>
              <a:t>need to maintain the</a:t>
            </a:r>
            <a:r>
              <a:rPr lang="en-US" altLang="ja-JP" sz="2000" dirty="0" smtClean="0"/>
              <a:t>ir</a:t>
            </a:r>
            <a:r>
              <a:rPr lang="en-US" sz="2000" dirty="0" smtClean="0"/>
              <a:t> temperature as long as possible.</a:t>
            </a:r>
            <a:r>
              <a:rPr lang="ja-JP" altLang="en-US" sz="2000" dirty="0" smtClean="0"/>
              <a:t> </a:t>
            </a:r>
            <a:endParaRPr lang="en-US" altLang="ja-JP" sz="2000" dirty="0" smtClean="0"/>
          </a:p>
          <a:p>
            <a:pPr marL="857250" lvl="1" indent="-457200">
              <a:buAutoNum type="arabicPeriod"/>
            </a:pPr>
            <a:r>
              <a:rPr lang="en-US" altLang="ja-JP" sz="2000" dirty="0" smtClean="0"/>
              <a:t>(TBC) need</a:t>
            </a:r>
            <a:r>
              <a:rPr lang="ja-JP" altLang="en-US" sz="2000" dirty="0" smtClean="0"/>
              <a:t> </a:t>
            </a:r>
            <a:r>
              <a:rPr lang="en-US" altLang="ja-JP" sz="2000" dirty="0" smtClean="0"/>
              <a:t>to</a:t>
            </a:r>
            <a:r>
              <a:rPr lang="ja-JP" altLang="en-US" sz="2000" dirty="0" smtClean="0"/>
              <a:t> </a:t>
            </a:r>
            <a:r>
              <a:rPr lang="en-US" altLang="ja-JP" sz="2000" dirty="0" smtClean="0"/>
              <a:t>keep</a:t>
            </a:r>
            <a:r>
              <a:rPr lang="ja-JP" altLang="en-US" sz="2000" dirty="0" smtClean="0"/>
              <a:t> </a:t>
            </a:r>
            <a:r>
              <a:rPr lang="en-US" altLang="ja-JP" sz="2000" dirty="0" err="1" smtClean="0"/>
              <a:t>xCU</a:t>
            </a:r>
            <a:r>
              <a:rPr lang="en-US" altLang="ja-JP" sz="2000" dirty="0" smtClean="0"/>
              <a:t>/BEE</a:t>
            </a:r>
            <a:r>
              <a:rPr lang="ja-JP" altLang="en-US" sz="2000" dirty="0" smtClean="0"/>
              <a:t> </a:t>
            </a:r>
            <a:r>
              <a:rPr lang="en-US" altLang="ja-JP" sz="2000" dirty="0" smtClean="0"/>
              <a:t>and</a:t>
            </a:r>
            <a:r>
              <a:rPr lang="ja-JP" altLang="en-US" sz="2000" dirty="0" smtClean="0"/>
              <a:t> </a:t>
            </a:r>
            <a:r>
              <a:rPr lang="en-US" altLang="ja-JP" sz="2000" dirty="0" smtClean="0"/>
              <a:t>PCM</a:t>
            </a:r>
            <a:r>
              <a:rPr lang="ja-JP" altLang="en-US" sz="2000" dirty="0" smtClean="0"/>
              <a:t> </a:t>
            </a:r>
            <a:r>
              <a:rPr lang="en-US" altLang="ja-JP" sz="2000" dirty="0" smtClean="0"/>
              <a:t>(VCCS)</a:t>
            </a:r>
            <a:r>
              <a:rPr lang="ja-JP" altLang="en-US" sz="2000" dirty="0" smtClean="0"/>
              <a:t> </a:t>
            </a:r>
            <a:r>
              <a:rPr lang="en-US" altLang="ja-JP" sz="2000" dirty="0" smtClean="0"/>
              <a:t>on</a:t>
            </a:r>
            <a:r>
              <a:rPr lang="ja-JP" altLang="en-US" sz="2000" dirty="0" smtClean="0"/>
              <a:t> </a:t>
            </a:r>
            <a:r>
              <a:rPr lang="en-US" altLang="ja-JP" sz="2000" dirty="0" smtClean="0"/>
              <a:t>to</a:t>
            </a:r>
            <a:r>
              <a:rPr lang="ja-JP" altLang="en-US" sz="2000" dirty="0" smtClean="0"/>
              <a:t> </a:t>
            </a:r>
            <a:r>
              <a:rPr lang="en-US" altLang="ja-JP" sz="2000" dirty="0" smtClean="0"/>
              <a:t>monitor</a:t>
            </a:r>
            <a:r>
              <a:rPr lang="ja-JP" altLang="en-US" sz="2000" dirty="0" smtClean="0"/>
              <a:t> </a:t>
            </a:r>
            <a:r>
              <a:rPr lang="en-US" altLang="ja-JP" sz="2000" dirty="0" smtClean="0"/>
              <a:t>telemetry</a:t>
            </a:r>
          </a:p>
          <a:p>
            <a:pPr marL="857250" lvl="1" indent="-457200">
              <a:buAutoNum type="arabicPeriod"/>
            </a:pPr>
            <a:r>
              <a:rPr lang="en-US" altLang="ja-JP" sz="2000" dirty="0" smtClean="0"/>
              <a:t>PFS-chiller</a:t>
            </a:r>
            <a:r>
              <a:rPr lang="ja-JP" altLang="en-US" sz="2000" dirty="0" smtClean="0"/>
              <a:t> </a:t>
            </a:r>
            <a:r>
              <a:rPr lang="en-US" altLang="ja-JP" sz="2000" dirty="0" smtClean="0"/>
              <a:t>is</a:t>
            </a:r>
            <a:r>
              <a:rPr lang="ja-JP" altLang="en-US" sz="2000" dirty="0" smtClean="0"/>
              <a:t> </a:t>
            </a:r>
            <a:r>
              <a:rPr lang="en-US" altLang="ja-JP" sz="2000" dirty="0" smtClean="0"/>
              <a:t>better</a:t>
            </a:r>
            <a:r>
              <a:rPr lang="ja-JP" altLang="en-US" sz="2000" dirty="0" smtClean="0"/>
              <a:t> </a:t>
            </a:r>
            <a:r>
              <a:rPr lang="en-US" altLang="ja-JP" sz="2000" dirty="0" smtClean="0"/>
              <a:t>to</a:t>
            </a:r>
            <a:r>
              <a:rPr lang="ja-JP" altLang="en-US" sz="2000" dirty="0" smtClean="0"/>
              <a:t> </a:t>
            </a:r>
            <a:r>
              <a:rPr lang="en-US" altLang="ja-JP" sz="2000" dirty="0" smtClean="0"/>
              <a:t>be</a:t>
            </a:r>
            <a:r>
              <a:rPr lang="ja-JP" altLang="en-US" sz="2000" dirty="0" smtClean="0"/>
              <a:t> </a:t>
            </a:r>
            <a:r>
              <a:rPr lang="en-US" altLang="ja-JP" sz="2000" dirty="0" smtClean="0"/>
              <a:t>operated</a:t>
            </a:r>
            <a:r>
              <a:rPr lang="ja-JP" altLang="en-US" sz="2000" dirty="0" smtClean="0"/>
              <a:t> </a:t>
            </a:r>
            <a:r>
              <a:rPr lang="en-US" altLang="ja-JP" sz="2000" dirty="0" smtClean="0"/>
              <a:t>while</a:t>
            </a:r>
            <a:r>
              <a:rPr lang="ja-JP" altLang="en-US" sz="2000" dirty="0" smtClean="0"/>
              <a:t> </a:t>
            </a:r>
            <a:r>
              <a:rPr lang="en-US" altLang="ja-JP" sz="2000" dirty="0" err="1" smtClean="0"/>
              <a:t>cryo</a:t>
            </a:r>
            <a:r>
              <a:rPr lang="en-US" altLang="ja-JP" sz="2000" dirty="0" smtClean="0"/>
              <a:t>-coolers</a:t>
            </a:r>
            <a:r>
              <a:rPr lang="ja-JP" altLang="en-US" sz="2000" dirty="0" smtClean="0"/>
              <a:t> </a:t>
            </a:r>
            <a:r>
              <a:rPr lang="en-US" altLang="ja-JP" sz="2000" dirty="0" smtClean="0"/>
              <a:t>are</a:t>
            </a:r>
            <a:r>
              <a:rPr lang="ja-JP" altLang="en-US" sz="2000" dirty="0" smtClean="0"/>
              <a:t> </a:t>
            </a:r>
            <a:r>
              <a:rPr lang="en-US" altLang="ja-JP" sz="2000" dirty="0" smtClean="0"/>
              <a:t>on. – even dome chiller down by trouble? (TBD)</a:t>
            </a:r>
          </a:p>
          <a:p>
            <a:pPr marL="857250" lvl="1" indent="-457200">
              <a:buAutoNum type="arabicPeriod"/>
            </a:pPr>
            <a:r>
              <a:rPr lang="en-US" altLang="ja-JP" sz="2000" dirty="0"/>
              <a:t>b</a:t>
            </a:r>
            <a:r>
              <a:rPr lang="en-US" altLang="ja-JP" sz="2000" dirty="0" smtClean="0"/>
              <a:t>etter</a:t>
            </a:r>
            <a:r>
              <a:rPr lang="ja-JP" altLang="en-US" sz="2000" dirty="0" smtClean="0"/>
              <a:t> </a:t>
            </a:r>
            <a:r>
              <a:rPr lang="en-US" altLang="ja-JP" sz="2000" dirty="0" smtClean="0"/>
              <a:t>to</a:t>
            </a:r>
            <a:r>
              <a:rPr lang="ja-JP" altLang="en-US" sz="2000" dirty="0" smtClean="0"/>
              <a:t> </a:t>
            </a:r>
            <a:r>
              <a:rPr lang="en-US" altLang="ja-JP" sz="2000" dirty="0" smtClean="0"/>
              <a:t>have</a:t>
            </a:r>
            <a:r>
              <a:rPr lang="ja-JP" altLang="en-US" sz="2000" dirty="0" smtClean="0"/>
              <a:t> </a:t>
            </a:r>
            <a:r>
              <a:rPr lang="en-US" altLang="ja-JP" sz="2000" dirty="0" smtClean="0"/>
              <a:t>an</a:t>
            </a:r>
            <a:r>
              <a:rPr lang="ja-JP" altLang="en-US" sz="2000" dirty="0" smtClean="0"/>
              <a:t> </a:t>
            </a:r>
            <a:r>
              <a:rPr lang="en-US" altLang="ja-JP" sz="2000" dirty="0" smtClean="0"/>
              <a:t>emergency</a:t>
            </a:r>
            <a:r>
              <a:rPr lang="ja-JP" altLang="en-US" sz="2000" dirty="0" smtClean="0"/>
              <a:t> </a:t>
            </a:r>
            <a:r>
              <a:rPr lang="en-US" altLang="ja-JP" sz="2000" dirty="0" smtClean="0"/>
              <a:t>heartbeat</a:t>
            </a:r>
            <a:r>
              <a:rPr lang="ja-JP" altLang="en-US" sz="2000" dirty="0" smtClean="0"/>
              <a:t> </a:t>
            </a:r>
            <a:r>
              <a:rPr lang="en-US" altLang="ja-JP" sz="2000" dirty="0" smtClean="0"/>
              <a:t>system</a:t>
            </a:r>
            <a:r>
              <a:rPr lang="ja-JP" altLang="en-US" sz="2000" dirty="0" smtClean="0"/>
              <a:t> </a:t>
            </a:r>
            <a:r>
              <a:rPr lang="en-US" altLang="ja-JP" sz="2000" dirty="0" smtClean="0"/>
              <a:t>at</a:t>
            </a:r>
            <a:r>
              <a:rPr lang="ja-JP" altLang="en-US" sz="2000" dirty="0" smtClean="0"/>
              <a:t> </a:t>
            </a:r>
            <a:r>
              <a:rPr lang="en-US" altLang="ja-JP" sz="2000" dirty="0" err="1" smtClean="0"/>
              <a:t>SpS</a:t>
            </a:r>
            <a:r>
              <a:rPr lang="ja-JP" altLang="en-US" sz="2000" dirty="0" smtClean="0"/>
              <a:t> </a:t>
            </a:r>
            <a:r>
              <a:rPr lang="en-US" altLang="ja-JP" sz="2000" dirty="0" smtClean="0"/>
              <a:t>floor</a:t>
            </a:r>
            <a:r>
              <a:rPr lang="ja-JP" altLang="en-US" sz="2000" dirty="0" smtClean="0"/>
              <a:t> </a:t>
            </a:r>
            <a:r>
              <a:rPr lang="en-US" altLang="ja-JP" sz="2000" dirty="0" smtClean="0"/>
              <a:t>(after</a:t>
            </a:r>
            <a:r>
              <a:rPr lang="ja-JP" altLang="en-US" sz="2000" dirty="0" smtClean="0"/>
              <a:t> </a:t>
            </a:r>
            <a:r>
              <a:rPr lang="en-US" altLang="ja-JP" sz="2000" dirty="0" smtClean="0"/>
              <a:t>“standalone”)</a:t>
            </a:r>
          </a:p>
          <a:p>
            <a:pPr marL="0" indent="0">
              <a:buNone/>
            </a:pPr>
            <a:endParaRPr lang="en-US" sz="2400" dirty="0"/>
          </a:p>
          <a:p>
            <a:pPr marL="0" indent="0">
              <a:buNone/>
            </a:pPr>
            <a:r>
              <a:rPr lang="en-US" altLang="ja-JP" sz="2400" dirty="0" smtClean="0"/>
              <a:t>After</a:t>
            </a:r>
            <a:r>
              <a:rPr lang="ja-JP" altLang="en-US" sz="2400" dirty="0" smtClean="0"/>
              <a:t> </a:t>
            </a:r>
            <a:r>
              <a:rPr lang="en-US" altLang="ja-JP" sz="2400" dirty="0" smtClean="0"/>
              <a:t>(final)</a:t>
            </a:r>
            <a:r>
              <a:rPr lang="ja-JP" altLang="en-US" sz="2400" dirty="0" smtClean="0"/>
              <a:t> </a:t>
            </a:r>
            <a:r>
              <a:rPr lang="en-US" altLang="ja-JP" sz="2400" dirty="0" smtClean="0"/>
              <a:t>shutdown</a:t>
            </a:r>
            <a:r>
              <a:rPr lang="ja-JP" altLang="en-US" sz="2400" dirty="0" smtClean="0"/>
              <a:t> </a:t>
            </a:r>
            <a:r>
              <a:rPr lang="en-US" altLang="ja-JP" sz="2400" dirty="0" smtClean="0"/>
              <a:t>commanded,</a:t>
            </a:r>
            <a:r>
              <a:rPr lang="ja-JP" altLang="en-US" sz="2400" dirty="0" smtClean="0"/>
              <a:t> </a:t>
            </a:r>
            <a:r>
              <a:rPr lang="en-US" altLang="ja-JP" sz="2400" dirty="0" err="1" smtClean="0"/>
              <a:t>dewars</a:t>
            </a:r>
            <a:r>
              <a:rPr lang="ja-JP" altLang="en-US" sz="2400" dirty="0" smtClean="0"/>
              <a:t> </a:t>
            </a:r>
            <a:r>
              <a:rPr lang="en-US" altLang="ja-JP" sz="2400" dirty="0" smtClean="0"/>
              <a:t>(detectors)</a:t>
            </a:r>
            <a:r>
              <a:rPr lang="ja-JP" altLang="en-US" sz="2400" dirty="0" smtClean="0"/>
              <a:t> </a:t>
            </a:r>
            <a:r>
              <a:rPr lang="en-US" altLang="ja-JP" sz="2400" dirty="0" smtClean="0"/>
              <a:t>are</a:t>
            </a:r>
            <a:r>
              <a:rPr lang="ja-JP" altLang="en-US" sz="2400" dirty="0" smtClean="0"/>
              <a:t> </a:t>
            </a:r>
            <a:r>
              <a:rPr lang="en-US" altLang="ja-JP" sz="2400" dirty="0" smtClean="0"/>
              <a:t>possible</a:t>
            </a:r>
            <a:r>
              <a:rPr lang="ja-JP" altLang="en-US" sz="2400" dirty="0" smtClean="0"/>
              <a:t> </a:t>
            </a:r>
            <a:r>
              <a:rPr lang="en-US" altLang="ja-JP" sz="2400" dirty="0" smtClean="0"/>
              <a:t>to</a:t>
            </a:r>
            <a:r>
              <a:rPr lang="ja-JP" altLang="en-US" sz="2400" dirty="0" smtClean="0"/>
              <a:t> </a:t>
            </a:r>
            <a:r>
              <a:rPr lang="en-US" altLang="ja-JP" sz="2400" dirty="0" smtClean="0"/>
              <a:t>go</a:t>
            </a:r>
            <a:r>
              <a:rPr lang="ja-JP" altLang="en-US" sz="2400" dirty="0" smtClean="0"/>
              <a:t> </a:t>
            </a:r>
            <a:r>
              <a:rPr lang="en-US" altLang="ja-JP" sz="2400" dirty="0" smtClean="0"/>
              <a:t>environment</a:t>
            </a:r>
            <a:r>
              <a:rPr lang="ja-JP" altLang="en-US" sz="2400" dirty="0" smtClean="0"/>
              <a:t> </a:t>
            </a:r>
            <a:r>
              <a:rPr lang="en-US" altLang="ja-JP" sz="2400" dirty="0" smtClean="0"/>
              <a:t>temperature, but heaters are required (</a:t>
            </a:r>
            <a:r>
              <a:rPr lang="en-US" altLang="ja-JP" sz="2400" dirty="0" smtClean="0">
                <a:solidFill>
                  <a:srgbClr val="FF0000"/>
                </a:solidFill>
              </a:rPr>
              <a:t>not</a:t>
            </a:r>
            <a:r>
              <a:rPr lang="ja-JP" altLang="en-US" sz="2400" dirty="0" smtClean="0">
                <a:solidFill>
                  <a:srgbClr val="FF0000"/>
                </a:solidFill>
              </a:rPr>
              <a:t> </a:t>
            </a:r>
            <a:r>
              <a:rPr lang="en-US" altLang="ja-JP" sz="2400" dirty="0" smtClean="0">
                <a:solidFill>
                  <a:srgbClr val="FF0000"/>
                </a:solidFill>
              </a:rPr>
              <a:t>only</a:t>
            </a:r>
            <a:r>
              <a:rPr lang="ja-JP" altLang="en-US" sz="2400" dirty="0" smtClean="0">
                <a:solidFill>
                  <a:srgbClr val="FF0000"/>
                </a:solidFill>
              </a:rPr>
              <a:t> </a:t>
            </a:r>
            <a:r>
              <a:rPr lang="en-US" altLang="ja-JP" sz="2400" dirty="0" smtClean="0">
                <a:solidFill>
                  <a:srgbClr val="FF0000"/>
                </a:solidFill>
              </a:rPr>
              <a:t>for</a:t>
            </a:r>
            <a:r>
              <a:rPr lang="ja-JP" altLang="en-US" sz="2400" dirty="0" smtClean="0">
                <a:solidFill>
                  <a:srgbClr val="FF0000"/>
                </a:solidFill>
              </a:rPr>
              <a:t> </a:t>
            </a:r>
            <a:r>
              <a:rPr lang="en-US" altLang="ja-JP" sz="2400" dirty="0" smtClean="0">
                <a:solidFill>
                  <a:srgbClr val="FF0000"/>
                </a:solidFill>
              </a:rPr>
              <a:t>H4RGs</a:t>
            </a:r>
            <a:r>
              <a:rPr lang="ja-JP" altLang="en-US" sz="2400" dirty="0" smtClean="0">
                <a:solidFill>
                  <a:srgbClr val="FF0000"/>
                </a:solidFill>
              </a:rPr>
              <a:t> </a:t>
            </a:r>
            <a:r>
              <a:rPr lang="en-US" altLang="ja-JP" sz="2400" dirty="0" smtClean="0">
                <a:solidFill>
                  <a:srgbClr val="FF0000"/>
                </a:solidFill>
              </a:rPr>
              <a:t>but</a:t>
            </a:r>
            <a:r>
              <a:rPr lang="ja-JP" altLang="en-US" sz="2400" dirty="0" smtClean="0">
                <a:solidFill>
                  <a:srgbClr val="FF0000"/>
                </a:solidFill>
              </a:rPr>
              <a:t> </a:t>
            </a:r>
            <a:r>
              <a:rPr lang="en-US" altLang="ja-JP" sz="2400" dirty="0" smtClean="0">
                <a:solidFill>
                  <a:srgbClr val="FF0000"/>
                </a:solidFill>
              </a:rPr>
              <a:t>also</a:t>
            </a:r>
            <a:r>
              <a:rPr lang="ja-JP" altLang="en-US" sz="2400" dirty="0" smtClean="0">
                <a:solidFill>
                  <a:srgbClr val="FF0000"/>
                </a:solidFill>
              </a:rPr>
              <a:t> </a:t>
            </a:r>
            <a:r>
              <a:rPr lang="en-US" altLang="ja-JP" sz="2400" dirty="0" smtClean="0">
                <a:solidFill>
                  <a:srgbClr val="FF0000"/>
                </a:solidFill>
              </a:rPr>
              <a:t>on</a:t>
            </a:r>
            <a:r>
              <a:rPr lang="ja-JP" altLang="en-US" sz="2400" dirty="0" smtClean="0">
                <a:solidFill>
                  <a:srgbClr val="FF0000"/>
                </a:solidFill>
              </a:rPr>
              <a:t> </a:t>
            </a:r>
            <a:r>
              <a:rPr lang="en-US" altLang="ja-JP" sz="2400" dirty="0" smtClean="0">
                <a:solidFill>
                  <a:srgbClr val="FF0000"/>
                </a:solidFill>
              </a:rPr>
              <a:t>CCDs</a:t>
            </a:r>
            <a:r>
              <a:rPr lang="en-US" altLang="ja-JP" sz="2400" dirty="0" smtClean="0"/>
              <a:t>).</a:t>
            </a:r>
          </a:p>
          <a:p>
            <a:pPr marL="0" indent="0">
              <a:buNone/>
            </a:pPr>
            <a:endParaRPr lang="en-US" sz="2400" dirty="0"/>
          </a:p>
          <a:p>
            <a:pPr marL="0" indent="0">
              <a:buNone/>
            </a:pPr>
            <a:r>
              <a:rPr lang="en-US" altLang="ja-JP" sz="2400" dirty="0" smtClean="0"/>
              <a:t>Considerations</a:t>
            </a:r>
            <a:r>
              <a:rPr lang="ja-JP" altLang="en-US" sz="2400" dirty="0" smtClean="0"/>
              <a:t> </a:t>
            </a:r>
            <a:r>
              <a:rPr lang="en-US" altLang="ja-JP" sz="2400" dirty="0" smtClean="0"/>
              <a:t>required</a:t>
            </a:r>
          </a:p>
          <a:p>
            <a:pPr>
              <a:buFont typeface="Arial" charset="0"/>
              <a:buChar char="•"/>
            </a:pPr>
            <a:r>
              <a:rPr lang="en-US" altLang="ja-JP" sz="2400" dirty="0" smtClean="0"/>
              <a:t>PFS-chiller</a:t>
            </a:r>
            <a:r>
              <a:rPr lang="ja-JP" altLang="en-US" sz="2400" dirty="0" smtClean="0"/>
              <a:t> </a:t>
            </a:r>
            <a:r>
              <a:rPr lang="en-US" altLang="ja-JP" sz="2400" dirty="0" smtClean="0"/>
              <a:t>could</a:t>
            </a:r>
            <a:r>
              <a:rPr lang="ja-JP" altLang="en-US" sz="2400" dirty="0" smtClean="0"/>
              <a:t> </a:t>
            </a:r>
            <a:r>
              <a:rPr lang="en-US" altLang="ja-JP" sz="2400" dirty="0" smtClean="0"/>
              <a:t>be</a:t>
            </a:r>
            <a:r>
              <a:rPr lang="ja-JP" altLang="en-US" sz="2400" dirty="0" smtClean="0"/>
              <a:t> </a:t>
            </a:r>
            <a:r>
              <a:rPr lang="en-US" altLang="ja-JP" sz="2400" dirty="0" smtClean="0"/>
              <a:t>backed</a:t>
            </a:r>
            <a:r>
              <a:rPr lang="ja-JP" altLang="en-US" sz="2400" dirty="0" smtClean="0"/>
              <a:t> </a:t>
            </a:r>
            <a:r>
              <a:rPr lang="en-US" altLang="ja-JP" sz="2400" dirty="0" smtClean="0"/>
              <a:t>up</a:t>
            </a:r>
            <a:r>
              <a:rPr lang="ja-JP" altLang="en-US" sz="2400" dirty="0" smtClean="0"/>
              <a:t> </a:t>
            </a:r>
            <a:r>
              <a:rPr lang="en-US" altLang="ja-JP" sz="2400" dirty="0" smtClean="0"/>
              <a:t>by</a:t>
            </a:r>
            <a:r>
              <a:rPr lang="ja-JP" altLang="en-US" sz="2400" dirty="0" smtClean="0"/>
              <a:t> </a:t>
            </a:r>
            <a:r>
              <a:rPr lang="en-US" altLang="ja-JP" sz="2400" dirty="0" smtClean="0"/>
              <a:t>PFS-UPS</a:t>
            </a:r>
            <a:r>
              <a:rPr lang="ja-JP" altLang="en-US" sz="2400" dirty="0" smtClean="0"/>
              <a:t> </a:t>
            </a:r>
            <a:r>
              <a:rPr lang="en-US" altLang="ja-JP" sz="2400" dirty="0" smtClean="0"/>
              <a:t>before</a:t>
            </a:r>
            <a:r>
              <a:rPr lang="ja-JP" altLang="en-US" sz="2400" dirty="0" smtClean="0"/>
              <a:t> </a:t>
            </a:r>
            <a:r>
              <a:rPr lang="en-US" altLang="ja-JP" sz="2400" dirty="0" smtClean="0"/>
              <a:t>diesel</a:t>
            </a:r>
            <a:r>
              <a:rPr lang="ja-JP" altLang="en-US" sz="2400" dirty="0" smtClean="0"/>
              <a:t> </a:t>
            </a:r>
            <a:r>
              <a:rPr lang="en-US" altLang="ja-JP" sz="2400" dirty="0" smtClean="0"/>
              <a:t>up?</a:t>
            </a:r>
            <a:r>
              <a:rPr lang="ja-JP" altLang="en-US" sz="2400" dirty="0" smtClean="0"/>
              <a:t> </a:t>
            </a:r>
            <a:r>
              <a:rPr lang="en-US" altLang="ja-JP" sz="2400" dirty="0" smtClean="0"/>
              <a:t>Also</a:t>
            </a:r>
            <a:r>
              <a:rPr lang="ja-JP" altLang="en-US" sz="2400" dirty="0" smtClean="0"/>
              <a:t> </a:t>
            </a:r>
            <a:r>
              <a:rPr lang="en-US" altLang="ja-JP" sz="2400" dirty="0" smtClean="0"/>
              <a:t>could</a:t>
            </a:r>
            <a:r>
              <a:rPr lang="ja-JP" altLang="en-US" sz="2400" dirty="0" smtClean="0"/>
              <a:t> </a:t>
            </a:r>
            <a:r>
              <a:rPr lang="en-US" altLang="ja-JP" sz="2400" dirty="0" smtClean="0"/>
              <a:t>be</a:t>
            </a:r>
            <a:r>
              <a:rPr lang="ja-JP" altLang="en-US" sz="2400" dirty="0" smtClean="0"/>
              <a:t> </a:t>
            </a:r>
            <a:r>
              <a:rPr lang="en-US" altLang="ja-JP" sz="2400" dirty="0" smtClean="0"/>
              <a:t>backed</a:t>
            </a:r>
            <a:r>
              <a:rPr lang="ja-JP" altLang="en-US" sz="2400" dirty="0" smtClean="0"/>
              <a:t> </a:t>
            </a:r>
            <a:r>
              <a:rPr lang="en-US" altLang="ja-JP" sz="2400" dirty="0" smtClean="0"/>
              <a:t>up</a:t>
            </a:r>
            <a:r>
              <a:rPr lang="ja-JP" altLang="en-US" sz="2400" dirty="0" smtClean="0"/>
              <a:t> </a:t>
            </a:r>
            <a:r>
              <a:rPr lang="en-US" altLang="ja-JP" sz="2400" dirty="0" smtClean="0"/>
              <a:t>by</a:t>
            </a:r>
            <a:r>
              <a:rPr lang="ja-JP" altLang="en-US" sz="2400" dirty="0" smtClean="0"/>
              <a:t> </a:t>
            </a:r>
            <a:r>
              <a:rPr lang="en-US" altLang="ja-JP" sz="2400" dirty="0" smtClean="0"/>
              <a:t>diesel?</a:t>
            </a:r>
          </a:p>
          <a:p>
            <a:pPr lvl="1">
              <a:buFont typeface="Arial" charset="0"/>
              <a:buChar char="•"/>
            </a:pPr>
            <a:r>
              <a:rPr lang="en-US" altLang="ja-JP" sz="2000" dirty="0" smtClean="0">
                <a:solidFill>
                  <a:srgbClr val="FF0000"/>
                </a:solidFill>
              </a:rPr>
              <a:t>No.</a:t>
            </a:r>
            <a:r>
              <a:rPr lang="ja-JP" altLang="en-US" sz="2000" dirty="0" smtClean="0">
                <a:solidFill>
                  <a:srgbClr val="FF0000"/>
                </a:solidFill>
              </a:rPr>
              <a:t> </a:t>
            </a:r>
            <a:r>
              <a:rPr lang="en-US" altLang="ja-JP" sz="2000" dirty="0">
                <a:solidFill>
                  <a:srgbClr val="FF0000"/>
                </a:solidFill>
              </a:rPr>
              <a:t>N</a:t>
            </a:r>
            <a:r>
              <a:rPr lang="en-US" altLang="ja-JP" sz="2000" dirty="0" smtClean="0">
                <a:solidFill>
                  <a:srgbClr val="FF0000"/>
                </a:solidFill>
              </a:rPr>
              <a:t>eed</a:t>
            </a:r>
            <a:r>
              <a:rPr lang="ja-JP" altLang="en-US" sz="2000" dirty="0" smtClean="0">
                <a:solidFill>
                  <a:srgbClr val="FF0000"/>
                </a:solidFill>
              </a:rPr>
              <a:t> </a:t>
            </a:r>
            <a:r>
              <a:rPr lang="en-US" altLang="ja-JP" sz="2000" dirty="0" smtClean="0">
                <a:solidFill>
                  <a:srgbClr val="FF0000"/>
                </a:solidFill>
              </a:rPr>
              <a:t>to</a:t>
            </a:r>
            <a:r>
              <a:rPr lang="ja-JP" altLang="en-US" sz="2000" dirty="0" smtClean="0">
                <a:solidFill>
                  <a:srgbClr val="FF0000"/>
                </a:solidFill>
              </a:rPr>
              <a:t> </a:t>
            </a:r>
            <a:r>
              <a:rPr lang="en-US" altLang="ja-JP" sz="2000" dirty="0" smtClean="0">
                <a:solidFill>
                  <a:srgbClr val="FF0000"/>
                </a:solidFill>
              </a:rPr>
              <a:t>down</a:t>
            </a:r>
            <a:r>
              <a:rPr lang="ja-JP" altLang="en-US" sz="2000" dirty="0" smtClean="0">
                <a:solidFill>
                  <a:srgbClr val="FF0000"/>
                </a:solidFill>
              </a:rPr>
              <a:t> </a:t>
            </a:r>
            <a:r>
              <a:rPr lang="en-US" altLang="ja-JP" sz="2000" dirty="0" smtClean="0">
                <a:solidFill>
                  <a:srgbClr val="FF0000"/>
                </a:solidFill>
              </a:rPr>
              <a:t>PFS-chiller,</a:t>
            </a:r>
            <a:r>
              <a:rPr lang="ja-JP" altLang="en-US" sz="2000" dirty="0" smtClean="0">
                <a:solidFill>
                  <a:srgbClr val="FF0000"/>
                </a:solidFill>
              </a:rPr>
              <a:t> </a:t>
            </a:r>
            <a:r>
              <a:rPr lang="en-US" altLang="ja-JP" sz="2000" dirty="0" smtClean="0">
                <a:solidFill>
                  <a:srgbClr val="FF0000"/>
                </a:solidFill>
              </a:rPr>
              <a:t>since</a:t>
            </a:r>
            <a:r>
              <a:rPr lang="ja-JP" altLang="en-US" sz="2000" dirty="0" smtClean="0">
                <a:solidFill>
                  <a:srgbClr val="FF0000"/>
                </a:solidFill>
              </a:rPr>
              <a:t> </a:t>
            </a:r>
            <a:r>
              <a:rPr lang="en-US" altLang="ja-JP" sz="2000" dirty="0" smtClean="0">
                <a:solidFill>
                  <a:srgbClr val="FF0000"/>
                </a:solidFill>
              </a:rPr>
              <a:t>dome-chiller</a:t>
            </a:r>
            <a:r>
              <a:rPr lang="ja-JP" altLang="en-US" sz="2000" dirty="0" smtClean="0">
                <a:solidFill>
                  <a:srgbClr val="FF0000"/>
                </a:solidFill>
              </a:rPr>
              <a:t> </a:t>
            </a:r>
            <a:r>
              <a:rPr lang="en-US" altLang="ja-JP" sz="2000" dirty="0" smtClean="0">
                <a:solidFill>
                  <a:srgbClr val="FF0000"/>
                </a:solidFill>
              </a:rPr>
              <a:t>downs.</a:t>
            </a:r>
            <a:r>
              <a:rPr lang="ja-JP" altLang="en-US" sz="2000" dirty="0" smtClean="0">
                <a:solidFill>
                  <a:srgbClr val="FF0000"/>
                </a:solidFill>
              </a:rPr>
              <a:t> </a:t>
            </a:r>
            <a:r>
              <a:rPr lang="en-US" altLang="ja-JP" sz="2000" dirty="0" err="1" smtClean="0">
                <a:solidFill>
                  <a:srgbClr val="FF0000"/>
                </a:solidFill>
              </a:rPr>
              <a:t>Reserver</a:t>
            </a:r>
            <a:r>
              <a:rPr lang="ja-JP" altLang="en-US" sz="2000" dirty="0" smtClean="0">
                <a:solidFill>
                  <a:srgbClr val="FF0000"/>
                </a:solidFill>
              </a:rPr>
              <a:t> </a:t>
            </a:r>
            <a:r>
              <a:rPr lang="en-US" altLang="ja-JP" sz="2000" dirty="0" smtClean="0">
                <a:solidFill>
                  <a:srgbClr val="FF0000"/>
                </a:solidFill>
              </a:rPr>
              <a:t>will</a:t>
            </a:r>
            <a:r>
              <a:rPr lang="ja-JP" altLang="en-US" sz="2000" dirty="0" smtClean="0">
                <a:solidFill>
                  <a:srgbClr val="FF0000"/>
                </a:solidFill>
              </a:rPr>
              <a:t> </a:t>
            </a:r>
            <a:r>
              <a:rPr lang="en-US" altLang="ja-JP" sz="2000" dirty="0" smtClean="0">
                <a:solidFill>
                  <a:srgbClr val="FF0000"/>
                </a:solidFill>
              </a:rPr>
              <a:t>work</a:t>
            </a:r>
            <a:r>
              <a:rPr lang="ja-JP" altLang="en-US" sz="2000" dirty="0" smtClean="0">
                <a:solidFill>
                  <a:srgbClr val="FF0000"/>
                </a:solidFill>
              </a:rPr>
              <a:t> </a:t>
            </a:r>
            <a:r>
              <a:rPr lang="en-US" altLang="ja-JP" sz="2000" dirty="0" smtClean="0">
                <a:solidFill>
                  <a:srgbClr val="FF0000"/>
                </a:solidFill>
              </a:rPr>
              <a:t>during</a:t>
            </a:r>
            <a:r>
              <a:rPr lang="ja-JP" altLang="en-US" sz="2000" dirty="0" smtClean="0">
                <a:solidFill>
                  <a:srgbClr val="FF0000"/>
                </a:solidFill>
              </a:rPr>
              <a:t> </a:t>
            </a:r>
            <a:r>
              <a:rPr lang="en-US" altLang="ja-JP" sz="2000" dirty="0" smtClean="0">
                <a:solidFill>
                  <a:srgbClr val="FF0000"/>
                </a:solidFill>
              </a:rPr>
              <a:t>this</a:t>
            </a:r>
            <a:r>
              <a:rPr lang="ja-JP" altLang="en-US" sz="2000" dirty="0" smtClean="0">
                <a:solidFill>
                  <a:srgbClr val="FF0000"/>
                </a:solidFill>
              </a:rPr>
              <a:t> </a:t>
            </a:r>
            <a:r>
              <a:rPr lang="en-US" altLang="ja-JP" sz="2000" dirty="0" smtClean="0">
                <a:solidFill>
                  <a:srgbClr val="FF0000"/>
                </a:solidFill>
              </a:rPr>
              <a:t>period.</a:t>
            </a:r>
          </a:p>
          <a:p>
            <a:pPr>
              <a:buFont typeface="Arial" charset="0"/>
              <a:buChar char="•"/>
            </a:pPr>
            <a:r>
              <a:rPr lang="en-US" altLang="ja-JP" sz="2400" dirty="0" smtClean="0"/>
              <a:t>Heartbeat</a:t>
            </a:r>
            <a:r>
              <a:rPr lang="ja-JP" altLang="en-US" sz="2400" dirty="0" smtClean="0"/>
              <a:t> </a:t>
            </a:r>
            <a:r>
              <a:rPr lang="en-US" altLang="ja-JP" sz="2400" dirty="0" smtClean="0"/>
              <a:t>system</a:t>
            </a:r>
            <a:r>
              <a:rPr lang="ja-JP" altLang="en-US" sz="2400" dirty="0" smtClean="0"/>
              <a:t> </a:t>
            </a:r>
            <a:r>
              <a:rPr lang="en-US" altLang="ja-JP" sz="2400" dirty="0" smtClean="0"/>
              <a:t>dedicated</a:t>
            </a:r>
            <a:r>
              <a:rPr lang="ja-JP" altLang="en-US" sz="2400" dirty="0" smtClean="0"/>
              <a:t> </a:t>
            </a:r>
            <a:r>
              <a:rPr lang="en-US" altLang="ja-JP" sz="2400" dirty="0" smtClean="0"/>
              <a:t>to</a:t>
            </a:r>
            <a:r>
              <a:rPr lang="ja-JP" altLang="en-US" sz="2400" dirty="0" smtClean="0"/>
              <a:t> </a:t>
            </a:r>
            <a:r>
              <a:rPr lang="en-US" altLang="ja-JP" sz="2400" dirty="0" err="1" smtClean="0"/>
              <a:t>SpS</a:t>
            </a:r>
            <a:r>
              <a:rPr lang="ja-JP" altLang="en-US" sz="2400" dirty="0" smtClean="0"/>
              <a:t> </a:t>
            </a:r>
            <a:r>
              <a:rPr lang="en-US" altLang="ja-JP" sz="2400" dirty="0" smtClean="0"/>
              <a:t>is</a:t>
            </a:r>
            <a:r>
              <a:rPr lang="ja-JP" altLang="en-US" sz="2400" dirty="0" smtClean="0"/>
              <a:t> </a:t>
            </a:r>
            <a:r>
              <a:rPr lang="en-US" altLang="ja-JP" sz="2400" dirty="0" smtClean="0"/>
              <a:t>required</a:t>
            </a:r>
            <a:r>
              <a:rPr lang="ja-JP" altLang="en-US" sz="2400" dirty="0" smtClean="0"/>
              <a:t> </a:t>
            </a:r>
            <a:r>
              <a:rPr lang="en-US" altLang="ja-JP" sz="2400" dirty="0" smtClean="0"/>
              <a:t>during</a:t>
            </a:r>
            <a:r>
              <a:rPr lang="ja-JP" altLang="en-US" sz="2400" dirty="0" smtClean="0"/>
              <a:t> </a:t>
            </a:r>
            <a:r>
              <a:rPr lang="en-US" altLang="ja-JP" sz="2400" dirty="0" smtClean="0"/>
              <a:t>“standalone”</a:t>
            </a:r>
            <a:r>
              <a:rPr lang="ja-JP" altLang="en-US" sz="2400" dirty="0" smtClean="0"/>
              <a:t> </a:t>
            </a:r>
            <a:r>
              <a:rPr lang="en-US" altLang="ja-JP" sz="2400" dirty="0" smtClean="0"/>
              <a:t>period?</a:t>
            </a:r>
          </a:p>
          <a:p>
            <a:pPr>
              <a:buFont typeface="Arial" charset="0"/>
              <a:buChar char="•"/>
            </a:pPr>
            <a:r>
              <a:rPr lang="en-US" sz="2400" dirty="0" smtClean="0"/>
              <a:t>Need consideration on storage for BEE (PC104 in </a:t>
            </a:r>
            <a:r>
              <a:rPr lang="en-US" sz="2400" dirty="0" err="1" smtClean="0"/>
              <a:t>readonly</a:t>
            </a:r>
            <a:r>
              <a:rPr lang="en-US" sz="2400" dirty="0" smtClean="0"/>
              <a:t> storage)</a:t>
            </a:r>
            <a:endParaRPr lang="en-US" sz="2400" dirty="0"/>
          </a:p>
        </p:txBody>
      </p:sp>
    </p:spTree>
    <p:extLst>
      <p:ext uri="{BB962C8B-B14F-4D97-AF65-F5344CB8AC3E}">
        <p14:creationId xmlns:p14="http://schemas.microsoft.com/office/powerpoint/2010/main" val="10400668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274638"/>
            <a:ext cx="8640960" cy="1143000"/>
          </a:xfrm>
        </p:spPr>
        <p:txBody>
          <a:bodyPr>
            <a:noAutofit/>
          </a:bodyPr>
          <a:lstStyle/>
          <a:p>
            <a:r>
              <a:rPr lang="en-US" sz="2800" dirty="0"/>
              <a:t>Subsystem shutdown procedures and </a:t>
            </a:r>
            <a:r>
              <a:rPr lang="en-US" sz="2800" dirty="0" smtClean="0"/>
              <a:t>remarks IV – </a:t>
            </a:r>
            <a:r>
              <a:rPr lang="en-US" sz="2800" dirty="0" err="1" smtClean="0"/>
              <a:t>SpS</a:t>
            </a:r>
            <a:r>
              <a:rPr lang="ja-JP" altLang="en-US" sz="2800" dirty="0" smtClean="0"/>
              <a:t> </a:t>
            </a:r>
            <a:r>
              <a:rPr lang="en-US" altLang="ja-JP" sz="2800" dirty="0" smtClean="0"/>
              <a:t>(II)</a:t>
            </a:r>
            <a:endParaRPr lang="en-US" sz="2800" dirty="0"/>
          </a:p>
        </p:txBody>
      </p:sp>
      <p:sp>
        <p:nvSpPr>
          <p:cNvPr id="3" name="コンテンツ プレースホルダー 2"/>
          <p:cNvSpPr>
            <a:spLocks noGrp="1"/>
          </p:cNvSpPr>
          <p:nvPr>
            <p:ph idx="1"/>
          </p:nvPr>
        </p:nvSpPr>
        <p:spPr>
          <a:xfrm>
            <a:off x="457200" y="1600200"/>
            <a:ext cx="8229600" cy="5141168"/>
          </a:xfrm>
        </p:spPr>
        <p:txBody>
          <a:bodyPr>
            <a:normAutofit fontScale="92500" lnSpcReduction="20000"/>
          </a:bodyPr>
          <a:lstStyle/>
          <a:p>
            <a:pPr marL="0" indent="0">
              <a:buNone/>
            </a:pPr>
            <a:r>
              <a:rPr lang="en-US" sz="2400" dirty="0" smtClean="0"/>
              <a:t>Possible procedure</a:t>
            </a:r>
          </a:p>
          <a:p>
            <a:pPr>
              <a:buFont typeface="Arial" charset="0"/>
              <a:buChar char="•"/>
            </a:pPr>
            <a:r>
              <a:rPr lang="en-US" altLang="ja-JP" sz="2400" dirty="0"/>
              <a:t>R</a:t>
            </a:r>
            <a:r>
              <a:rPr lang="en-US" altLang="ja-JP" sz="2400" dirty="0" smtClean="0"/>
              <a:t>igh</a:t>
            </a:r>
            <a:r>
              <a:rPr lang="en-US" sz="2400" dirty="0" smtClean="0"/>
              <a:t>t after power failure detected, IIC shall command to subsystems</a:t>
            </a:r>
          </a:p>
          <a:p>
            <a:pPr lvl="1">
              <a:buFont typeface="Arial" charset="0"/>
              <a:buChar char="•"/>
            </a:pPr>
            <a:r>
              <a:rPr lang="en-US" sz="2000" dirty="0" smtClean="0"/>
              <a:t>Stop exposure, close shutter and readout detectors</a:t>
            </a:r>
          </a:p>
          <a:p>
            <a:pPr lvl="1">
              <a:buFont typeface="Arial" charset="0"/>
              <a:buChar char="•"/>
            </a:pPr>
            <a:r>
              <a:rPr lang="en-US" sz="2000" dirty="0" smtClean="0"/>
              <a:t>Stop illuminatio</a:t>
            </a:r>
            <a:r>
              <a:rPr lang="en-US" altLang="ja-JP" sz="2000" dirty="0" smtClean="0"/>
              <a:t>n sources</a:t>
            </a:r>
            <a:r>
              <a:rPr lang="ja-JP" altLang="en-US" sz="2000" dirty="0" smtClean="0"/>
              <a:t> </a:t>
            </a:r>
            <a:r>
              <a:rPr lang="en-US" altLang="ja-JP" sz="2000" dirty="0" smtClean="0"/>
              <a:t>–</a:t>
            </a:r>
            <a:r>
              <a:rPr lang="ja-JP" altLang="en-US" sz="2000" dirty="0" smtClean="0"/>
              <a:t> </a:t>
            </a:r>
            <a:r>
              <a:rPr lang="en-US" altLang="ja-JP" sz="2000" dirty="0" smtClean="0"/>
              <a:t>back</a:t>
            </a:r>
            <a:r>
              <a:rPr lang="ja-JP" altLang="en-US" sz="2000" dirty="0" smtClean="0"/>
              <a:t> </a:t>
            </a:r>
            <a:r>
              <a:rPr lang="en-US" altLang="ja-JP" sz="2000" dirty="0" smtClean="0"/>
              <a:t>illumination,</a:t>
            </a:r>
            <a:r>
              <a:rPr lang="ja-JP" altLang="en-US" sz="2000" dirty="0" smtClean="0"/>
              <a:t> </a:t>
            </a:r>
            <a:r>
              <a:rPr lang="en-US" altLang="ja-JP" sz="2000" dirty="0" smtClean="0"/>
              <a:t>internal</a:t>
            </a:r>
            <a:r>
              <a:rPr lang="ja-JP" altLang="en-US" sz="2000" dirty="0" smtClean="0"/>
              <a:t> </a:t>
            </a:r>
            <a:r>
              <a:rPr lang="en-US" altLang="ja-JP" sz="2000" dirty="0" smtClean="0"/>
              <a:t>illumination,</a:t>
            </a:r>
            <a:r>
              <a:rPr lang="ja-JP" altLang="en-US" sz="2000" dirty="0" smtClean="0"/>
              <a:t> </a:t>
            </a:r>
            <a:r>
              <a:rPr lang="en-US" altLang="ja-JP" sz="2000" dirty="0" smtClean="0"/>
              <a:t>fiber</a:t>
            </a:r>
            <a:r>
              <a:rPr lang="ja-JP" altLang="en-US" sz="2000" dirty="0" smtClean="0"/>
              <a:t> </a:t>
            </a:r>
            <a:r>
              <a:rPr lang="en-US" altLang="ja-JP" sz="2000" dirty="0" smtClean="0"/>
              <a:t>monitoring</a:t>
            </a:r>
          </a:p>
          <a:p>
            <a:pPr lvl="1">
              <a:buFont typeface="Arial" charset="0"/>
              <a:buChar char="•"/>
            </a:pPr>
            <a:r>
              <a:rPr lang="en-US" altLang="ja-JP" sz="2000" dirty="0" smtClean="0"/>
              <a:t>Stop</a:t>
            </a:r>
            <a:r>
              <a:rPr lang="ja-JP" altLang="en-US" sz="2000" dirty="0" smtClean="0"/>
              <a:t> </a:t>
            </a:r>
            <a:r>
              <a:rPr lang="en-US" altLang="ja-JP" sz="2000" dirty="0" smtClean="0"/>
              <a:t>non</a:t>
            </a:r>
            <a:r>
              <a:rPr lang="en-US" altLang="ja-JP" sz="2000" dirty="0"/>
              <a:t>-</a:t>
            </a:r>
            <a:r>
              <a:rPr lang="en-US" altLang="ja-JP" sz="2000" dirty="0" smtClean="0"/>
              <a:t>operational</a:t>
            </a:r>
            <a:r>
              <a:rPr lang="ja-JP" altLang="en-US" sz="2000" dirty="0" smtClean="0"/>
              <a:t> </a:t>
            </a:r>
            <a:r>
              <a:rPr lang="en-US" altLang="ja-JP" sz="2000" dirty="0" err="1" smtClean="0"/>
              <a:t>dewars</a:t>
            </a:r>
            <a:r>
              <a:rPr lang="ja-JP" altLang="en-US" sz="2000" dirty="0" smtClean="0"/>
              <a:t> </a:t>
            </a:r>
            <a:r>
              <a:rPr lang="en-US" altLang="ja-JP" sz="2000" dirty="0" smtClean="0"/>
              <a:t>–</a:t>
            </a:r>
            <a:r>
              <a:rPr lang="ja-JP" altLang="en-US" sz="2000" dirty="0" smtClean="0"/>
              <a:t> </a:t>
            </a:r>
            <a:r>
              <a:rPr lang="en-US" altLang="ja-JP" sz="2000" dirty="0" smtClean="0"/>
              <a:t>vacuum,</a:t>
            </a:r>
            <a:r>
              <a:rPr lang="ja-JP" altLang="en-US" sz="2000" dirty="0" smtClean="0"/>
              <a:t> </a:t>
            </a:r>
            <a:r>
              <a:rPr lang="en-US" altLang="ja-JP" sz="2000" dirty="0" err="1" smtClean="0"/>
              <a:t>cryo</a:t>
            </a:r>
            <a:r>
              <a:rPr lang="en-US" altLang="ja-JP" sz="2000" dirty="0" smtClean="0"/>
              <a:t>-cooler</a:t>
            </a:r>
            <a:endParaRPr lang="en-US" sz="2000" dirty="0" smtClean="0"/>
          </a:p>
          <a:p>
            <a:pPr>
              <a:buFont typeface="Arial" charset="0"/>
              <a:buChar char="•"/>
            </a:pPr>
            <a:r>
              <a:rPr lang="en-US" altLang="ja-JP" sz="2400" dirty="0" smtClean="0"/>
              <a:t>Shift</a:t>
            </a:r>
            <a:r>
              <a:rPr lang="ja-JP" altLang="en-US" sz="2400" dirty="0" smtClean="0"/>
              <a:t> </a:t>
            </a:r>
            <a:r>
              <a:rPr lang="en-US" altLang="ja-JP" sz="2400" dirty="0" smtClean="0"/>
              <a:t>to</a:t>
            </a:r>
            <a:r>
              <a:rPr lang="ja-JP" altLang="en-US" sz="2400" dirty="0" smtClean="0"/>
              <a:t> </a:t>
            </a:r>
            <a:r>
              <a:rPr lang="en-US" altLang="ja-JP" sz="2400" dirty="0" smtClean="0"/>
              <a:t>“standalone”</a:t>
            </a:r>
            <a:r>
              <a:rPr lang="ja-JP" altLang="en-US" sz="2400" dirty="0" smtClean="0"/>
              <a:t> </a:t>
            </a:r>
            <a:r>
              <a:rPr lang="en-US" altLang="ja-JP" sz="2400" dirty="0" smtClean="0"/>
              <a:t>mode</a:t>
            </a:r>
          </a:p>
          <a:p>
            <a:pPr lvl="1">
              <a:buFont typeface="Arial" charset="0"/>
              <a:buChar char="•"/>
            </a:pPr>
            <a:r>
              <a:rPr lang="en-US" altLang="ja-JP" sz="2000" dirty="0" smtClean="0"/>
              <a:t>Shutdown</a:t>
            </a:r>
            <a:r>
              <a:rPr lang="ja-JP" altLang="en-US" sz="2000" dirty="0" smtClean="0"/>
              <a:t> </a:t>
            </a:r>
            <a:r>
              <a:rPr lang="en-US" altLang="ja-JP" sz="2000" dirty="0" smtClean="0"/>
              <a:t>non-emergency</a:t>
            </a:r>
            <a:r>
              <a:rPr lang="ja-JP" altLang="en-US" sz="2000" dirty="0" smtClean="0"/>
              <a:t> </a:t>
            </a:r>
            <a:r>
              <a:rPr lang="en-US" altLang="ja-JP" sz="2000" dirty="0" smtClean="0"/>
              <a:t>computers</a:t>
            </a:r>
          </a:p>
          <a:p>
            <a:pPr lvl="2">
              <a:buFont typeface="Arial" charset="0"/>
              <a:buChar char="•"/>
            </a:pPr>
            <a:r>
              <a:rPr lang="en-US" altLang="ja-JP" sz="1600" dirty="0" smtClean="0"/>
              <a:t>ENU</a:t>
            </a:r>
            <a:r>
              <a:rPr lang="ja-JP" altLang="en-US" sz="1600" dirty="0" smtClean="0"/>
              <a:t> </a:t>
            </a:r>
            <a:r>
              <a:rPr lang="en-US" altLang="ja-JP" sz="1600" dirty="0" smtClean="0"/>
              <a:t>controllers</a:t>
            </a:r>
            <a:r>
              <a:rPr lang="ja-JP" altLang="en-US" sz="1600" dirty="0" smtClean="0"/>
              <a:t> </a:t>
            </a:r>
            <a:r>
              <a:rPr lang="en-US" altLang="ja-JP" sz="1600" dirty="0" smtClean="0"/>
              <a:t>(LAM),</a:t>
            </a:r>
            <a:r>
              <a:rPr lang="ja-JP" altLang="en-US" sz="1600" dirty="0" smtClean="0"/>
              <a:t> </a:t>
            </a:r>
            <a:r>
              <a:rPr lang="en-US" altLang="ja-JP" sz="1600" dirty="0" smtClean="0"/>
              <a:t>fiber</a:t>
            </a:r>
            <a:r>
              <a:rPr lang="ja-JP" altLang="en-US" sz="1600" dirty="0" smtClean="0"/>
              <a:t> </a:t>
            </a:r>
            <a:r>
              <a:rPr lang="en-US" altLang="ja-JP" sz="1600" dirty="0" smtClean="0"/>
              <a:t>monitoring</a:t>
            </a:r>
            <a:r>
              <a:rPr lang="ja-JP" altLang="en-US" sz="1600" dirty="0" smtClean="0"/>
              <a:t> </a:t>
            </a:r>
            <a:r>
              <a:rPr lang="en-US" altLang="ja-JP" sz="1600" dirty="0" smtClean="0"/>
              <a:t>system</a:t>
            </a:r>
            <a:r>
              <a:rPr lang="ja-JP" altLang="en-US" sz="1600" dirty="0" smtClean="0"/>
              <a:t> </a:t>
            </a:r>
            <a:r>
              <a:rPr lang="en-US" altLang="ja-JP" sz="1600" dirty="0" smtClean="0"/>
              <a:t>(LNA)</a:t>
            </a:r>
          </a:p>
          <a:p>
            <a:pPr lvl="2">
              <a:buFont typeface="Arial" charset="0"/>
              <a:buChar char="•"/>
            </a:pPr>
            <a:r>
              <a:rPr lang="en-US" altLang="ja-JP" sz="1600" dirty="0" smtClean="0"/>
              <a:t>IR</a:t>
            </a:r>
            <a:r>
              <a:rPr lang="ja-JP" altLang="en-US" sz="1600" dirty="0" smtClean="0"/>
              <a:t> </a:t>
            </a:r>
            <a:r>
              <a:rPr lang="en-US" altLang="ja-JP" sz="1600" dirty="0" smtClean="0"/>
              <a:t>H4RG</a:t>
            </a:r>
            <a:r>
              <a:rPr lang="ja-JP" altLang="en-US" sz="1600" dirty="0" smtClean="0"/>
              <a:t> </a:t>
            </a:r>
            <a:r>
              <a:rPr lang="en-US" altLang="ja-JP" sz="1600" dirty="0" smtClean="0"/>
              <a:t>SAM</a:t>
            </a:r>
            <a:r>
              <a:rPr lang="ja-JP" altLang="en-US" sz="1600" dirty="0" smtClean="0"/>
              <a:t> </a:t>
            </a:r>
            <a:r>
              <a:rPr lang="en-US" altLang="ja-JP" sz="1600" dirty="0" smtClean="0"/>
              <a:t>–</a:t>
            </a:r>
            <a:r>
              <a:rPr lang="ja-JP" altLang="en-US" sz="1600" dirty="0" smtClean="0"/>
              <a:t> </a:t>
            </a:r>
            <a:r>
              <a:rPr lang="en-US" altLang="ja-JP" sz="1600" dirty="0" smtClean="0"/>
              <a:t>if</a:t>
            </a:r>
            <a:r>
              <a:rPr lang="ja-JP" altLang="en-US" sz="1600" dirty="0" smtClean="0"/>
              <a:t> </a:t>
            </a:r>
            <a:r>
              <a:rPr lang="en-US" altLang="ja-JP" sz="1600" dirty="0" smtClean="0"/>
              <a:t>we</a:t>
            </a:r>
            <a:r>
              <a:rPr lang="ja-JP" altLang="en-US" sz="1600" dirty="0" smtClean="0"/>
              <a:t> </a:t>
            </a:r>
            <a:r>
              <a:rPr lang="en-US" altLang="ja-JP" sz="1600" dirty="0" smtClean="0"/>
              <a:t>cannot</a:t>
            </a:r>
            <a:r>
              <a:rPr lang="ja-JP" altLang="en-US" sz="1600" dirty="0" smtClean="0"/>
              <a:t> </a:t>
            </a:r>
            <a:r>
              <a:rPr lang="en-US" altLang="ja-JP" sz="1600" dirty="0" smtClean="0"/>
              <a:t>just</a:t>
            </a:r>
            <a:r>
              <a:rPr lang="ja-JP" altLang="en-US" sz="1600" dirty="0" smtClean="0"/>
              <a:t> </a:t>
            </a:r>
            <a:r>
              <a:rPr lang="en-US" altLang="ja-JP" sz="1600" dirty="0" smtClean="0"/>
              <a:t>power</a:t>
            </a:r>
            <a:r>
              <a:rPr lang="ja-JP" altLang="en-US" sz="1600" dirty="0" smtClean="0"/>
              <a:t> </a:t>
            </a:r>
            <a:r>
              <a:rPr lang="en-US" altLang="ja-JP" sz="1600" dirty="0" smtClean="0"/>
              <a:t>disconnection</a:t>
            </a:r>
          </a:p>
          <a:p>
            <a:pPr lvl="1">
              <a:buFont typeface="Arial" charset="0"/>
              <a:buChar char="•"/>
            </a:pPr>
            <a:r>
              <a:rPr lang="en-US" altLang="ja-JP" sz="2000" dirty="0" smtClean="0"/>
              <a:t>(TBD)</a:t>
            </a:r>
            <a:r>
              <a:rPr lang="ja-JP" altLang="en-US" sz="2000" dirty="0" smtClean="0"/>
              <a:t> </a:t>
            </a:r>
            <a:r>
              <a:rPr lang="en-US" altLang="ja-JP" sz="2000" dirty="0" smtClean="0"/>
              <a:t>shutdown</a:t>
            </a:r>
            <a:r>
              <a:rPr lang="ja-JP" altLang="en-US" sz="2000" dirty="0" smtClean="0"/>
              <a:t> </a:t>
            </a:r>
            <a:r>
              <a:rPr lang="en-US" altLang="ja-JP" sz="2000" dirty="0" smtClean="0"/>
              <a:t>SCR</a:t>
            </a:r>
            <a:r>
              <a:rPr lang="ja-JP" altLang="en-US" sz="2000" dirty="0" smtClean="0"/>
              <a:t> </a:t>
            </a:r>
            <a:r>
              <a:rPr lang="en-US" altLang="ja-JP" sz="2000" dirty="0" smtClean="0"/>
              <a:t>environment</a:t>
            </a:r>
            <a:r>
              <a:rPr lang="ja-JP" altLang="en-US" sz="2000" dirty="0" smtClean="0"/>
              <a:t> </a:t>
            </a:r>
            <a:r>
              <a:rPr lang="en-US" altLang="ja-JP" sz="2000" dirty="0" smtClean="0"/>
              <a:t>control</a:t>
            </a:r>
          </a:p>
          <a:p>
            <a:pPr lvl="1">
              <a:buFont typeface="Arial" charset="0"/>
              <a:buChar char="•"/>
            </a:pPr>
            <a:r>
              <a:rPr lang="en-US" altLang="ja-JP" sz="2000" dirty="0" smtClean="0"/>
              <a:t>Start</a:t>
            </a:r>
            <a:r>
              <a:rPr lang="ja-JP" altLang="en-US" sz="2000" dirty="0" smtClean="0"/>
              <a:t> </a:t>
            </a:r>
            <a:r>
              <a:rPr lang="en-US" altLang="ja-JP" sz="2000" dirty="0" err="1" smtClean="0"/>
              <a:t>SpS</a:t>
            </a:r>
            <a:r>
              <a:rPr lang="ja-JP" altLang="en-US" sz="2000" dirty="0" smtClean="0"/>
              <a:t> </a:t>
            </a:r>
            <a:r>
              <a:rPr lang="en-US" altLang="ja-JP" sz="2000" dirty="0" smtClean="0"/>
              <a:t>emergency</a:t>
            </a:r>
            <a:r>
              <a:rPr lang="ja-JP" altLang="en-US" sz="2000" dirty="0" smtClean="0"/>
              <a:t> </a:t>
            </a:r>
            <a:r>
              <a:rPr lang="en-US" altLang="ja-JP" sz="2000" dirty="0" smtClean="0"/>
              <a:t>heartbeat</a:t>
            </a:r>
            <a:r>
              <a:rPr lang="ja-JP" altLang="en-US" sz="2000" dirty="0" smtClean="0"/>
              <a:t> </a:t>
            </a:r>
            <a:r>
              <a:rPr lang="en-US" altLang="ja-JP" sz="2000" dirty="0" smtClean="0"/>
              <a:t>system</a:t>
            </a:r>
            <a:r>
              <a:rPr lang="ja-JP" altLang="en-US" sz="2000" dirty="0" smtClean="0"/>
              <a:t> </a:t>
            </a:r>
            <a:r>
              <a:rPr lang="en-US" altLang="ja-JP" sz="2000" dirty="0" smtClean="0"/>
              <a:t>and</a:t>
            </a:r>
            <a:r>
              <a:rPr lang="ja-JP" altLang="en-US" sz="2000" dirty="0" smtClean="0"/>
              <a:t> </a:t>
            </a:r>
            <a:r>
              <a:rPr lang="en-US" altLang="ja-JP" sz="2000" dirty="0" smtClean="0"/>
              <a:t>MHS+</a:t>
            </a:r>
            <a:r>
              <a:rPr lang="ja-JP" altLang="en-US" sz="2000" dirty="0" smtClean="0"/>
              <a:t> </a:t>
            </a:r>
            <a:r>
              <a:rPr lang="en-US" altLang="ja-JP" sz="2000" dirty="0" smtClean="0"/>
              <a:t>run</a:t>
            </a:r>
            <a:r>
              <a:rPr lang="ja-JP" altLang="en-US" sz="2000" dirty="0" smtClean="0"/>
              <a:t> </a:t>
            </a:r>
            <a:r>
              <a:rPr lang="en-US" altLang="ja-JP" sz="2000" dirty="0" smtClean="0"/>
              <a:t>on</a:t>
            </a:r>
            <a:r>
              <a:rPr lang="ja-JP" altLang="en-US" sz="2000" dirty="0" smtClean="0"/>
              <a:t> </a:t>
            </a:r>
            <a:r>
              <a:rPr lang="en-US" altLang="ja-JP" sz="2000" dirty="0" err="1" smtClean="0"/>
              <a:t>SpS</a:t>
            </a:r>
            <a:r>
              <a:rPr lang="ja-JP" altLang="en-US" sz="2000" dirty="0" smtClean="0"/>
              <a:t> </a:t>
            </a:r>
            <a:r>
              <a:rPr lang="en-US" altLang="ja-JP" sz="2000" dirty="0" smtClean="0"/>
              <a:t>computers</a:t>
            </a:r>
          </a:p>
          <a:p>
            <a:pPr>
              <a:buFont typeface="Arial" charset="0"/>
              <a:buChar char="•"/>
            </a:pPr>
            <a:r>
              <a:rPr lang="en-US" altLang="ja-JP" sz="2400" dirty="0" smtClean="0"/>
              <a:t>“shutdown”</a:t>
            </a:r>
            <a:r>
              <a:rPr lang="ja-JP" altLang="en-US" sz="2400" dirty="0" smtClean="0"/>
              <a:t> </a:t>
            </a:r>
            <a:r>
              <a:rPr lang="en-US" altLang="ja-JP" sz="2400" dirty="0" smtClean="0"/>
              <a:t>mode</a:t>
            </a:r>
          </a:p>
          <a:p>
            <a:pPr lvl="1">
              <a:buFont typeface="Arial" charset="0"/>
              <a:buChar char="•"/>
            </a:pPr>
            <a:r>
              <a:rPr lang="en-US" altLang="ja-JP" sz="2000" dirty="0" smtClean="0"/>
              <a:t>Shutdown</a:t>
            </a:r>
            <a:r>
              <a:rPr lang="ja-JP" altLang="en-US" sz="2000" dirty="0" smtClean="0"/>
              <a:t> </a:t>
            </a:r>
            <a:r>
              <a:rPr lang="en-US" altLang="ja-JP" sz="2000" dirty="0" err="1" smtClean="0"/>
              <a:t>cryocooler</a:t>
            </a:r>
            <a:r>
              <a:rPr lang="en-US" altLang="ja-JP" sz="2000" dirty="0" smtClean="0"/>
              <a:t>,</a:t>
            </a:r>
            <a:r>
              <a:rPr lang="ja-JP" altLang="en-US" sz="2000" dirty="0" smtClean="0"/>
              <a:t> </a:t>
            </a:r>
            <a:r>
              <a:rPr lang="en-US" altLang="ja-JP" sz="2000" dirty="0" smtClean="0"/>
              <a:t>(ion-pump : at when??)</a:t>
            </a:r>
          </a:p>
          <a:p>
            <a:pPr lvl="1">
              <a:buFont typeface="Arial" charset="0"/>
              <a:buChar char="•"/>
            </a:pPr>
            <a:r>
              <a:rPr lang="en-US" altLang="ja-JP" sz="2000" strike="sngStrike" dirty="0" smtClean="0">
                <a:solidFill>
                  <a:srgbClr val="FF0000"/>
                </a:solidFill>
              </a:rPr>
              <a:t>Shutdown</a:t>
            </a:r>
            <a:r>
              <a:rPr lang="ja-JP" altLang="en-US" sz="2000" strike="sngStrike" dirty="0" smtClean="0">
                <a:solidFill>
                  <a:srgbClr val="FF0000"/>
                </a:solidFill>
              </a:rPr>
              <a:t> </a:t>
            </a:r>
            <a:r>
              <a:rPr lang="en-US" altLang="ja-JP" sz="2000" strike="sngStrike" dirty="0" err="1" smtClean="0">
                <a:solidFill>
                  <a:srgbClr val="FF0000"/>
                </a:solidFill>
              </a:rPr>
              <a:t>xCU</a:t>
            </a:r>
            <a:r>
              <a:rPr lang="en-US" altLang="ja-JP" sz="2000" strike="sngStrike" dirty="0" smtClean="0">
                <a:solidFill>
                  <a:srgbClr val="FF0000"/>
                </a:solidFill>
              </a:rPr>
              <a:t>/BEE</a:t>
            </a:r>
            <a:r>
              <a:rPr lang="ja-JP" altLang="en-US" sz="2000" strike="sngStrike" dirty="0" smtClean="0">
                <a:solidFill>
                  <a:srgbClr val="FF0000"/>
                </a:solidFill>
              </a:rPr>
              <a:t> </a:t>
            </a:r>
            <a:r>
              <a:rPr lang="en-US" altLang="ja-JP" sz="2000" strike="sngStrike" dirty="0" smtClean="0">
                <a:solidFill>
                  <a:srgbClr val="FF0000"/>
                </a:solidFill>
              </a:rPr>
              <a:t>PC108,</a:t>
            </a:r>
            <a:r>
              <a:rPr lang="ja-JP" altLang="en-US" sz="2000" strike="sngStrike" dirty="0" smtClean="0">
                <a:solidFill>
                  <a:srgbClr val="FF0000"/>
                </a:solidFill>
              </a:rPr>
              <a:t> </a:t>
            </a:r>
            <a:r>
              <a:rPr lang="en-US" altLang="ja-JP" sz="2000" strike="sngStrike" dirty="0" err="1" smtClean="0">
                <a:solidFill>
                  <a:srgbClr val="FF0000"/>
                </a:solidFill>
              </a:rPr>
              <a:t>xCU</a:t>
            </a:r>
            <a:r>
              <a:rPr lang="ja-JP" altLang="en-US" sz="2000" strike="sngStrike" dirty="0" smtClean="0">
                <a:solidFill>
                  <a:srgbClr val="FF0000"/>
                </a:solidFill>
              </a:rPr>
              <a:t> </a:t>
            </a:r>
            <a:r>
              <a:rPr lang="en-US" altLang="ja-JP" sz="2000" strike="sngStrike" dirty="0" smtClean="0">
                <a:solidFill>
                  <a:srgbClr val="FF0000"/>
                </a:solidFill>
              </a:rPr>
              <a:t>VCCS</a:t>
            </a:r>
            <a:r>
              <a:rPr lang="ja-JP" altLang="en-US" sz="2000" strike="sngStrike" dirty="0" smtClean="0">
                <a:solidFill>
                  <a:srgbClr val="FF0000"/>
                </a:solidFill>
              </a:rPr>
              <a:t> </a:t>
            </a:r>
            <a:r>
              <a:rPr lang="en-US" altLang="ja-JP" sz="2000" strike="sngStrike" dirty="0" smtClean="0">
                <a:solidFill>
                  <a:srgbClr val="FF0000"/>
                </a:solidFill>
              </a:rPr>
              <a:t>(PCM)</a:t>
            </a:r>
          </a:p>
          <a:p>
            <a:pPr lvl="1">
              <a:buFont typeface="Arial" charset="0"/>
              <a:buChar char="•"/>
            </a:pPr>
            <a:r>
              <a:rPr lang="en-US" altLang="ja-JP" sz="2000" dirty="0"/>
              <a:t>N</a:t>
            </a:r>
            <a:r>
              <a:rPr lang="en-US" altLang="ja-JP" sz="2000" dirty="0" smtClean="0"/>
              <a:t>etwork</a:t>
            </a:r>
            <a:r>
              <a:rPr lang="ja-JP" altLang="en-US" sz="2000" dirty="0" smtClean="0"/>
              <a:t> </a:t>
            </a:r>
            <a:r>
              <a:rPr lang="en-US" altLang="ja-JP" sz="2000" dirty="0" smtClean="0"/>
              <a:t>core</a:t>
            </a:r>
            <a:r>
              <a:rPr lang="ja-JP" altLang="en-US" sz="2000" dirty="0" smtClean="0"/>
              <a:t> </a:t>
            </a:r>
            <a:r>
              <a:rPr lang="en-US" altLang="ja-JP" sz="2000" dirty="0" smtClean="0"/>
              <a:t>switch</a:t>
            </a:r>
            <a:r>
              <a:rPr lang="ja-JP" altLang="en-US" sz="2000" dirty="0" smtClean="0"/>
              <a:t> </a:t>
            </a:r>
            <a:r>
              <a:rPr lang="en-US" altLang="ja-JP" sz="2000" dirty="0" smtClean="0">
                <a:solidFill>
                  <a:srgbClr val="FF0000"/>
                </a:solidFill>
              </a:rPr>
              <a:t>will </a:t>
            </a:r>
            <a:r>
              <a:rPr lang="en-US" altLang="ja-JP" sz="2000" dirty="0" smtClean="0"/>
              <a:t>down</a:t>
            </a:r>
            <a:r>
              <a:rPr lang="ja-JP" altLang="en-US" sz="2000" dirty="0" smtClean="0"/>
              <a:t> </a:t>
            </a:r>
            <a:r>
              <a:rPr lang="en-US" altLang="ja-JP" sz="2000" dirty="0" smtClean="0"/>
              <a:t>at</a:t>
            </a:r>
            <a:r>
              <a:rPr lang="ja-JP" altLang="en-US" sz="2000" dirty="0" smtClean="0"/>
              <a:t> </a:t>
            </a:r>
            <a:r>
              <a:rPr lang="en-US" altLang="ja-JP" sz="2000" dirty="0" smtClean="0"/>
              <a:t>diesel</a:t>
            </a:r>
            <a:r>
              <a:rPr lang="ja-JP" altLang="en-US" sz="2000" dirty="0" smtClean="0"/>
              <a:t> </a:t>
            </a:r>
            <a:r>
              <a:rPr lang="en-US" altLang="ja-JP" sz="2000" dirty="0" smtClean="0"/>
              <a:t>down</a:t>
            </a:r>
          </a:p>
          <a:p>
            <a:pPr lvl="1">
              <a:buFont typeface="Arial" charset="0"/>
              <a:buChar char="•"/>
            </a:pPr>
            <a:r>
              <a:rPr lang="en-US" altLang="ja-JP" sz="2000" dirty="0" smtClean="0">
                <a:solidFill>
                  <a:srgbClr val="FF0000"/>
                </a:solidFill>
              </a:rPr>
              <a:t>Make</a:t>
            </a:r>
            <a:r>
              <a:rPr lang="ja-JP" altLang="en-US" sz="2000" dirty="0" smtClean="0">
                <a:solidFill>
                  <a:srgbClr val="FF0000"/>
                </a:solidFill>
              </a:rPr>
              <a:t> </a:t>
            </a:r>
            <a:r>
              <a:rPr lang="en-US" altLang="ja-JP" sz="2000" dirty="0" err="1" smtClean="0">
                <a:solidFill>
                  <a:srgbClr val="FF0000"/>
                </a:solidFill>
              </a:rPr>
              <a:t>xCU</a:t>
            </a:r>
            <a:r>
              <a:rPr lang="en-US" altLang="ja-JP" sz="2000" dirty="0" smtClean="0">
                <a:solidFill>
                  <a:srgbClr val="FF0000"/>
                </a:solidFill>
              </a:rPr>
              <a:t>/BEE</a:t>
            </a:r>
            <a:r>
              <a:rPr lang="ja-JP" altLang="en-US" sz="2000" dirty="0" smtClean="0">
                <a:solidFill>
                  <a:srgbClr val="FF0000"/>
                </a:solidFill>
              </a:rPr>
              <a:t> </a:t>
            </a:r>
            <a:r>
              <a:rPr lang="en-US" altLang="ja-JP" sz="2000" dirty="0" smtClean="0">
                <a:solidFill>
                  <a:srgbClr val="FF0000"/>
                </a:solidFill>
              </a:rPr>
              <a:t>PC108</a:t>
            </a:r>
            <a:r>
              <a:rPr lang="ja-JP" altLang="en-US" sz="2000" dirty="0" smtClean="0">
                <a:solidFill>
                  <a:srgbClr val="FF0000"/>
                </a:solidFill>
              </a:rPr>
              <a:t> </a:t>
            </a:r>
            <a:r>
              <a:rPr lang="en-US" altLang="ja-JP" sz="2000" dirty="0" smtClean="0">
                <a:solidFill>
                  <a:srgbClr val="FF0000"/>
                </a:solidFill>
              </a:rPr>
              <a:t>standalone,</a:t>
            </a:r>
            <a:r>
              <a:rPr lang="ja-JP" altLang="en-US" sz="2000" dirty="0" smtClean="0">
                <a:solidFill>
                  <a:srgbClr val="FF0000"/>
                </a:solidFill>
              </a:rPr>
              <a:t> </a:t>
            </a:r>
            <a:r>
              <a:rPr lang="en-US" altLang="ja-JP" sz="2000" dirty="0" smtClean="0">
                <a:solidFill>
                  <a:srgbClr val="FF0000"/>
                </a:solidFill>
              </a:rPr>
              <a:t>turn</a:t>
            </a:r>
            <a:r>
              <a:rPr lang="ja-JP" altLang="en-US" sz="2000" dirty="0" smtClean="0">
                <a:solidFill>
                  <a:srgbClr val="FF0000"/>
                </a:solidFill>
              </a:rPr>
              <a:t> </a:t>
            </a:r>
            <a:r>
              <a:rPr lang="en-US" altLang="ja-JP" sz="2000" dirty="0" smtClean="0">
                <a:solidFill>
                  <a:srgbClr val="FF0000"/>
                </a:solidFill>
              </a:rPr>
              <a:t>on</a:t>
            </a:r>
            <a:r>
              <a:rPr lang="ja-JP" altLang="en-US" sz="2000" dirty="0" smtClean="0">
                <a:solidFill>
                  <a:srgbClr val="FF0000"/>
                </a:solidFill>
              </a:rPr>
              <a:t> </a:t>
            </a:r>
            <a:r>
              <a:rPr lang="en-US" altLang="ja-JP" sz="2000" dirty="0" smtClean="0">
                <a:solidFill>
                  <a:srgbClr val="FF0000"/>
                </a:solidFill>
              </a:rPr>
              <a:t>heater</a:t>
            </a:r>
            <a:r>
              <a:rPr lang="en-US" altLang="ja-JP" sz="2000" dirty="0">
                <a:solidFill>
                  <a:srgbClr val="FF0000"/>
                </a:solidFill>
              </a:rPr>
              <a:t>.</a:t>
            </a:r>
            <a:endParaRPr lang="en-US" altLang="ja-JP" sz="2000" dirty="0" smtClean="0">
              <a:solidFill>
                <a:srgbClr val="FF0000"/>
              </a:solidFill>
            </a:endParaRPr>
          </a:p>
        </p:txBody>
      </p:sp>
    </p:spTree>
    <p:extLst>
      <p:ext uri="{BB962C8B-B14F-4D97-AF65-F5344CB8AC3E}">
        <p14:creationId xmlns:p14="http://schemas.microsoft.com/office/powerpoint/2010/main" val="40285995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800" dirty="0"/>
              <a:t>Subsystem startup/recovery procedures</a:t>
            </a:r>
          </a:p>
        </p:txBody>
      </p:sp>
      <p:sp>
        <p:nvSpPr>
          <p:cNvPr id="3" name="コンテンツ プレースホルダー 2"/>
          <p:cNvSpPr>
            <a:spLocks noGrp="1"/>
          </p:cNvSpPr>
          <p:nvPr>
            <p:ph idx="1"/>
          </p:nvPr>
        </p:nvSpPr>
        <p:spPr>
          <a:xfrm>
            <a:off x="457200" y="1600200"/>
            <a:ext cx="8229600" cy="5069160"/>
          </a:xfrm>
        </p:spPr>
        <p:txBody>
          <a:bodyPr>
            <a:normAutofit/>
          </a:bodyPr>
          <a:lstStyle/>
          <a:p>
            <a:pPr marL="0" indent="0">
              <a:buNone/>
            </a:pPr>
            <a:r>
              <a:rPr lang="en-US" sz="2000" dirty="0" smtClean="0"/>
              <a:t>Once PFS started sequences for power failure, control systems will be in irregular state than normal power on/off procedure. Also power supply may be back suddenly before instrument checked by operator, we need to be care of hardware safety conditions with disabling power supply before power cut procedure and so on. </a:t>
            </a:r>
          </a:p>
          <a:p>
            <a:pPr marL="0" indent="0">
              <a:buNone/>
            </a:pPr>
            <a:r>
              <a:rPr lang="en-US" sz="2000" dirty="0" smtClean="0"/>
              <a:t>Detailed studies are required for all subsystems, following are examples. </a:t>
            </a:r>
          </a:p>
          <a:p>
            <a:pPr marL="0" indent="0">
              <a:buNone/>
            </a:pPr>
            <a:endParaRPr lang="en-US" sz="2000" dirty="0" smtClean="0"/>
          </a:p>
          <a:p>
            <a:pPr marL="457200" indent="-457200">
              <a:buAutoNum type="arabicPeriod"/>
            </a:pPr>
            <a:r>
              <a:rPr lang="en-US" sz="2000" dirty="0" err="1" smtClean="0"/>
              <a:t>SpS</a:t>
            </a:r>
            <a:r>
              <a:rPr lang="en-US" sz="2000" dirty="0" smtClean="0"/>
              <a:t> </a:t>
            </a:r>
            <a:r>
              <a:rPr lang="en-US" sz="2000" dirty="0" err="1" smtClean="0"/>
              <a:t>xCU</a:t>
            </a:r>
            <a:r>
              <a:rPr lang="en-US" sz="2000" dirty="0" smtClean="0"/>
              <a:t> ion pumps and </a:t>
            </a:r>
            <a:r>
              <a:rPr lang="en-US" sz="2000" dirty="0" err="1" smtClean="0"/>
              <a:t>cryo</a:t>
            </a:r>
            <a:r>
              <a:rPr lang="en-US" sz="2000" dirty="0" smtClean="0"/>
              <a:t>-coolers</a:t>
            </a:r>
          </a:p>
          <a:p>
            <a:pPr marL="857250" lvl="1" indent="-457200">
              <a:buAutoNum type="arabicPeriod"/>
            </a:pPr>
            <a:r>
              <a:rPr lang="en-US" sz="1600" dirty="0" smtClean="0"/>
              <a:t>Should not be operated before vacuumed and glycol temperature in normal</a:t>
            </a:r>
          </a:p>
          <a:p>
            <a:pPr marL="457200" indent="-457200">
              <a:buAutoNum type="arabicPeriod"/>
            </a:pPr>
            <a:r>
              <a:rPr lang="en-US" sz="2000" dirty="0" smtClean="0"/>
              <a:t>PFI AG cameras</a:t>
            </a:r>
          </a:p>
          <a:p>
            <a:pPr marL="857250" lvl="1" indent="-457200">
              <a:buAutoNum type="arabicPeriod"/>
            </a:pPr>
            <a:r>
              <a:rPr lang="en-US" sz="1600" dirty="0" smtClean="0"/>
              <a:t>Should not be operated before glycol temperature in normal</a:t>
            </a:r>
            <a:endParaRPr lang="en-US" sz="1600" dirty="0"/>
          </a:p>
        </p:txBody>
      </p:sp>
    </p:spTree>
    <p:extLst>
      <p:ext uri="{BB962C8B-B14F-4D97-AF65-F5344CB8AC3E}">
        <p14:creationId xmlns:p14="http://schemas.microsoft.com/office/powerpoint/2010/main" val="9191844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800" dirty="0"/>
              <a:t>Operational flow on each power failure mode</a:t>
            </a:r>
          </a:p>
        </p:txBody>
      </p:sp>
      <p:sp>
        <p:nvSpPr>
          <p:cNvPr id="3" name="コンテンツ プレースホルダー 2"/>
          <p:cNvSpPr>
            <a:spLocks noGrp="1"/>
          </p:cNvSpPr>
          <p:nvPr>
            <p:ph idx="1"/>
          </p:nvPr>
        </p:nvSpPr>
        <p:spPr>
          <a:xfrm>
            <a:off x="457200" y="1600200"/>
            <a:ext cx="8229600" cy="5069160"/>
          </a:xfrm>
        </p:spPr>
        <p:txBody>
          <a:bodyPr>
            <a:normAutofit fontScale="92500" lnSpcReduction="20000"/>
          </a:bodyPr>
          <a:lstStyle/>
          <a:p>
            <a:pPr marL="457200" indent="-457200">
              <a:buAutoNum type="arabicPeriod"/>
            </a:pPr>
            <a:r>
              <a:rPr lang="en-US" sz="2400" dirty="0" smtClean="0"/>
              <a:t>Power failure detection</a:t>
            </a:r>
          </a:p>
          <a:p>
            <a:pPr marL="857250" lvl="1" indent="-457200">
              <a:buAutoNum type="arabicPeriod"/>
            </a:pPr>
            <a:r>
              <a:rPr lang="en-US" sz="2000" dirty="0" smtClean="0"/>
              <a:t>Will follow “official” procedure of Subaru, also we have some mechanism via UPS etc.</a:t>
            </a:r>
          </a:p>
          <a:p>
            <a:pPr marL="457200" indent="-457200">
              <a:buAutoNum type="arabicPeriod"/>
            </a:pPr>
            <a:r>
              <a:rPr lang="en-US" sz="2400" dirty="0" smtClean="0"/>
              <a:t>Immediately after power failure detected</a:t>
            </a:r>
          </a:p>
          <a:p>
            <a:pPr marL="857250" lvl="1" indent="-457200">
              <a:buAutoNum type="arabicPeriod"/>
            </a:pPr>
            <a:r>
              <a:rPr lang="en-US" sz="2000" dirty="0" smtClean="0"/>
              <a:t>Stop operational commands in execution</a:t>
            </a:r>
          </a:p>
          <a:p>
            <a:pPr marL="857250" lvl="1" indent="-457200">
              <a:buAutoNum type="arabicPeriod"/>
            </a:pPr>
            <a:r>
              <a:rPr lang="en-US" sz="2000" dirty="0" smtClean="0"/>
              <a:t>Close shutter and readout detectors, finalize data (CCD/IR)</a:t>
            </a:r>
          </a:p>
          <a:p>
            <a:pPr marL="457200" indent="-457200">
              <a:buAutoNum type="arabicPeriod"/>
            </a:pPr>
            <a:r>
              <a:rPr lang="en-US" sz="2400" dirty="0" smtClean="0"/>
              <a:t>Decision to switch to subsystem-level stand-alone mode</a:t>
            </a:r>
          </a:p>
          <a:p>
            <a:pPr marL="857250" lvl="1" indent="-457200">
              <a:buAutoNum type="arabicPeriod"/>
            </a:pPr>
            <a:r>
              <a:rPr lang="en-US" sz="2000" dirty="0"/>
              <a:t>After operational commands </a:t>
            </a:r>
            <a:r>
              <a:rPr lang="en-US" sz="2000" dirty="0" smtClean="0"/>
              <a:t>finished</a:t>
            </a:r>
            <a:endParaRPr lang="en-US" sz="2000" dirty="0"/>
          </a:p>
          <a:p>
            <a:pPr marL="857250" lvl="1" indent="-457200">
              <a:buAutoNum type="arabicPeriod"/>
            </a:pPr>
            <a:r>
              <a:rPr lang="en-US" sz="2000" dirty="0" smtClean="0"/>
              <a:t>CB2F controllers need to be successfully shutdown before UPS out</a:t>
            </a:r>
          </a:p>
          <a:p>
            <a:pPr marL="857250" lvl="1" indent="-457200">
              <a:buAutoNum type="arabicPeriod"/>
            </a:pPr>
            <a:r>
              <a:rPr lang="en-US" sz="2000" dirty="0" smtClean="0"/>
              <a:t>Staged switch could be possible – depends on timeline</a:t>
            </a:r>
          </a:p>
          <a:p>
            <a:pPr marL="1257300" lvl="2" indent="-457200">
              <a:buAutoNum type="arabicPeriod"/>
            </a:pPr>
            <a:r>
              <a:rPr lang="en-US" sz="1600" dirty="0" smtClean="0"/>
              <a:t>First, shutdown subsystem controllers , whose start-up time is short</a:t>
            </a:r>
          </a:p>
          <a:p>
            <a:pPr marL="1257300" lvl="2" indent="-457200">
              <a:buAutoNum type="arabicPeriod"/>
            </a:pPr>
            <a:r>
              <a:rPr lang="en-US" sz="1600" dirty="0" smtClean="0"/>
              <a:t>Telescope may not be recovered immediately after power recovered, we have time</a:t>
            </a:r>
          </a:p>
          <a:p>
            <a:pPr marL="457200" indent="-457200">
              <a:buAutoNum type="arabicPeriod"/>
            </a:pPr>
            <a:r>
              <a:rPr lang="en-US" sz="2400" dirty="0" smtClean="0"/>
              <a:t>Subsystem-level stand-alone mode</a:t>
            </a:r>
          </a:p>
          <a:p>
            <a:pPr marL="857250" lvl="1" indent="-457200">
              <a:buAutoNum type="arabicPeriod"/>
            </a:pPr>
            <a:r>
              <a:rPr lang="en-US" sz="2000" dirty="0" smtClean="0"/>
              <a:t>PFI have no controller, Cs/MCS could be down right after stand-alone mode</a:t>
            </a:r>
          </a:p>
          <a:p>
            <a:pPr marL="857250" lvl="1" indent="-457200">
              <a:buAutoNum type="arabicPeriod"/>
            </a:pPr>
            <a:r>
              <a:rPr lang="en-US" sz="2000" dirty="0" err="1" smtClean="0"/>
              <a:t>SpS</a:t>
            </a:r>
            <a:r>
              <a:rPr lang="en-US" sz="2000" dirty="0" smtClean="0"/>
              <a:t> need to change operational mode (shutdown un-emergency items)</a:t>
            </a:r>
          </a:p>
          <a:p>
            <a:pPr marL="457200" indent="-457200">
              <a:buAutoNum type="arabicPeriod"/>
            </a:pPr>
            <a:r>
              <a:rPr lang="en-US" sz="2400" dirty="0" smtClean="0"/>
              <a:t>System shutdown (final)</a:t>
            </a:r>
            <a:endParaRPr lang="en-US" sz="2400" dirty="0"/>
          </a:p>
          <a:p>
            <a:pPr marL="857250" lvl="1" indent="-457200">
              <a:buAutoNum type="arabicPeriod"/>
            </a:pPr>
            <a:r>
              <a:rPr lang="en-US" sz="2000" dirty="0" err="1" smtClean="0"/>
              <a:t>SpS</a:t>
            </a:r>
            <a:r>
              <a:rPr lang="en-US" sz="2000" dirty="0" smtClean="0"/>
              <a:t> subsystems will be the one</a:t>
            </a:r>
            <a:endParaRPr lang="en-US" sz="2000" dirty="0"/>
          </a:p>
        </p:txBody>
      </p:sp>
    </p:spTree>
    <p:extLst>
      <p:ext uri="{BB962C8B-B14F-4D97-AF65-F5344CB8AC3E}">
        <p14:creationId xmlns:p14="http://schemas.microsoft.com/office/powerpoint/2010/main" val="3641417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Overview</a:t>
            </a:r>
            <a:r>
              <a:rPr kumimoji="1" lang="ja-JP" altLang="en-US" dirty="0" smtClean="0"/>
              <a:t> </a:t>
            </a:r>
            <a:r>
              <a:rPr kumimoji="1" lang="en-US" altLang="ja-JP" dirty="0" smtClean="0"/>
              <a:t>of</a:t>
            </a:r>
            <a:r>
              <a:rPr kumimoji="1" lang="ja-JP" altLang="en-US" dirty="0" smtClean="0"/>
              <a:t> </a:t>
            </a:r>
            <a:r>
              <a:rPr kumimoji="1" lang="en-US" altLang="ja-JP" dirty="0" smtClean="0"/>
              <a:t>targets</a:t>
            </a:r>
            <a:r>
              <a:rPr kumimoji="1" lang="ja-JP" altLang="en-US" dirty="0" smtClean="0"/>
              <a:t> </a:t>
            </a:r>
            <a:r>
              <a:rPr lang="en-US" altLang="ja-JP" dirty="0" smtClean="0"/>
              <a:t>in</a:t>
            </a:r>
            <a:r>
              <a:rPr lang="ja-JP" altLang="en-US" dirty="0" smtClean="0"/>
              <a:t> </a:t>
            </a:r>
            <a:r>
              <a:rPr lang="en-US" altLang="ja-JP" dirty="0" smtClean="0"/>
              <a:t>this</a:t>
            </a:r>
            <a:r>
              <a:rPr lang="ja-JP" altLang="en-US" dirty="0" smtClean="0"/>
              <a:t> </a:t>
            </a:r>
            <a:r>
              <a:rPr lang="en-US" altLang="ja-JP" dirty="0" smtClean="0"/>
              <a:t>review</a:t>
            </a:r>
            <a:endParaRPr kumimoji="1" lang="ja-JP" altLang="en-US" dirty="0"/>
          </a:p>
        </p:txBody>
      </p:sp>
      <p:sp>
        <p:nvSpPr>
          <p:cNvPr id="3" name="コンテンツ プレースホルダー 2"/>
          <p:cNvSpPr>
            <a:spLocks noGrp="1"/>
          </p:cNvSpPr>
          <p:nvPr>
            <p:ph idx="1"/>
          </p:nvPr>
        </p:nvSpPr>
        <p:spPr>
          <a:xfrm>
            <a:off x="628650" y="1825624"/>
            <a:ext cx="8337550" cy="4943475"/>
          </a:xfrm>
        </p:spPr>
        <p:txBody>
          <a:bodyPr>
            <a:normAutofit fontScale="55000" lnSpcReduction="20000"/>
          </a:bodyPr>
          <a:lstStyle/>
          <a:p>
            <a:r>
              <a:rPr lang="en-US" altLang="ja-JP" dirty="0" smtClean="0"/>
              <a:t>Network</a:t>
            </a:r>
          </a:p>
          <a:p>
            <a:pPr lvl="1"/>
            <a:r>
              <a:rPr lang="en-US" altLang="ja-JP" dirty="0" smtClean="0"/>
              <a:t>Design and its trade study</a:t>
            </a:r>
          </a:p>
          <a:p>
            <a:pPr lvl="1"/>
            <a:r>
              <a:rPr lang="en-US" altLang="ja-JP" dirty="0" smtClean="0"/>
              <a:t>Hardware had (almost) fixed, but some configurations are in discussion session</a:t>
            </a:r>
            <a:endParaRPr lang="en-US" altLang="ja-JP" dirty="0" smtClean="0"/>
          </a:p>
          <a:p>
            <a:r>
              <a:rPr lang="en-US" altLang="ja-JP" dirty="0"/>
              <a:t>Link</a:t>
            </a:r>
            <a:r>
              <a:rPr lang="ja-JP" altLang="en-US" dirty="0"/>
              <a:t> </a:t>
            </a:r>
            <a:r>
              <a:rPr lang="en-US" altLang="ja-JP" dirty="0"/>
              <a:t>over</a:t>
            </a:r>
            <a:r>
              <a:rPr lang="ja-JP" altLang="en-US" dirty="0"/>
              <a:t> </a:t>
            </a:r>
            <a:r>
              <a:rPr lang="en-US" altLang="ja-JP" dirty="0"/>
              <a:t>fiber</a:t>
            </a:r>
            <a:r>
              <a:rPr lang="ja-JP" altLang="en-US" dirty="0"/>
              <a:t> </a:t>
            </a:r>
            <a:r>
              <a:rPr lang="en-US" altLang="ja-JP" dirty="0"/>
              <a:t>on</a:t>
            </a:r>
            <a:r>
              <a:rPr lang="ja-JP" altLang="en-US" dirty="0"/>
              <a:t> </a:t>
            </a:r>
            <a:r>
              <a:rPr lang="en-US" altLang="ja-JP" dirty="0" smtClean="0"/>
              <a:t>telescope</a:t>
            </a:r>
          </a:p>
          <a:p>
            <a:pPr lvl="1"/>
            <a:r>
              <a:rPr lang="en-US" altLang="ja-JP" dirty="0" smtClean="0"/>
              <a:t>Design and on-site verification results</a:t>
            </a:r>
            <a:endParaRPr lang="en-US" altLang="ja-JP" dirty="0"/>
          </a:p>
          <a:p>
            <a:r>
              <a:rPr lang="en-US" altLang="ja-JP" dirty="0" smtClean="0"/>
              <a:t>Storage</a:t>
            </a:r>
            <a:r>
              <a:rPr lang="ja-JP" altLang="en-US" dirty="0" smtClean="0"/>
              <a:t> </a:t>
            </a:r>
            <a:r>
              <a:rPr lang="en-US" altLang="ja-JP" dirty="0"/>
              <a:t>and</a:t>
            </a:r>
            <a:r>
              <a:rPr lang="ja-JP" altLang="en-US" dirty="0"/>
              <a:t> </a:t>
            </a:r>
            <a:r>
              <a:rPr lang="en-US" altLang="ja-JP" dirty="0"/>
              <a:t>image</a:t>
            </a:r>
            <a:r>
              <a:rPr lang="ja-JP" altLang="en-US" dirty="0"/>
              <a:t> </a:t>
            </a:r>
            <a:r>
              <a:rPr lang="en-US" altLang="ja-JP" dirty="0"/>
              <a:t>data</a:t>
            </a:r>
            <a:r>
              <a:rPr lang="ja-JP" altLang="en-US" dirty="0"/>
              <a:t> </a:t>
            </a:r>
            <a:r>
              <a:rPr lang="en-US" altLang="ja-JP" dirty="0" smtClean="0"/>
              <a:t>handling</a:t>
            </a:r>
          </a:p>
          <a:p>
            <a:pPr lvl="1"/>
            <a:r>
              <a:rPr lang="en-US" altLang="ja-JP" dirty="0" smtClean="0"/>
              <a:t>Design, item selection, performance verification</a:t>
            </a:r>
          </a:p>
          <a:p>
            <a:pPr lvl="1"/>
            <a:endParaRPr lang="en-US" altLang="ja-JP" dirty="0"/>
          </a:p>
          <a:p>
            <a:r>
              <a:rPr lang="en-US" altLang="ja-JP" dirty="0"/>
              <a:t>VM</a:t>
            </a:r>
            <a:r>
              <a:rPr lang="ja-JP" altLang="en-US" dirty="0"/>
              <a:t> </a:t>
            </a:r>
            <a:r>
              <a:rPr lang="en-US" altLang="ja-JP" dirty="0"/>
              <a:t>infrastructure</a:t>
            </a:r>
          </a:p>
          <a:p>
            <a:r>
              <a:rPr lang="en-US" altLang="ja-JP" dirty="0"/>
              <a:t>ICS infrastructure support </a:t>
            </a:r>
            <a:r>
              <a:rPr lang="en-US" altLang="ja-JP" dirty="0" smtClean="0"/>
              <a:t>hardware</a:t>
            </a:r>
          </a:p>
          <a:p>
            <a:r>
              <a:rPr lang="en-US" altLang="ja-JP" dirty="0" smtClean="0"/>
              <a:t>Database</a:t>
            </a:r>
            <a:r>
              <a:rPr lang="ja-JP" altLang="en-US" dirty="0" smtClean="0"/>
              <a:t> </a:t>
            </a:r>
            <a:r>
              <a:rPr lang="en-US" altLang="ja-JP" dirty="0"/>
              <a:t>server</a:t>
            </a:r>
            <a:r>
              <a:rPr lang="ja-JP" altLang="en-US" dirty="0"/>
              <a:t> </a:t>
            </a:r>
            <a:r>
              <a:rPr lang="en-US" altLang="ja-JP" dirty="0"/>
              <a:t>and</a:t>
            </a:r>
            <a:r>
              <a:rPr lang="ja-JP" altLang="en-US" dirty="0"/>
              <a:t> </a:t>
            </a:r>
            <a:r>
              <a:rPr lang="en-US" altLang="ja-JP" dirty="0"/>
              <a:t>its</a:t>
            </a:r>
            <a:r>
              <a:rPr lang="ja-JP" altLang="en-US" dirty="0"/>
              <a:t> </a:t>
            </a:r>
            <a:r>
              <a:rPr lang="en-US" altLang="ja-JP" dirty="0"/>
              <a:t>replication/backup</a:t>
            </a:r>
          </a:p>
          <a:p>
            <a:r>
              <a:rPr lang="en-US" altLang="ja-JP" dirty="0"/>
              <a:t>ICS</a:t>
            </a:r>
            <a:r>
              <a:rPr lang="ja-JP" altLang="en-US" dirty="0"/>
              <a:t> </a:t>
            </a:r>
            <a:r>
              <a:rPr lang="en-US" altLang="ja-JP" dirty="0"/>
              <a:t>infrastructure</a:t>
            </a:r>
            <a:r>
              <a:rPr lang="ja-JP" altLang="en-US" dirty="0"/>
              <a:t> </a:t>
            </a:r>
            <a:r>
              <a:rPr lang="en-US" altLang="ja-JP" dirty="0"/>
              <a:t>status</a:t>
            </a:r>
            <a:r>
              <a:rPr lang="ja-JP" altLang="en-US" dirty="0"/>
              <a:t> </a:t>
            </a:r>
            <a:r>
              <a:rPr lang="en-US" altLang="ja-JP" dirty="0"/>
              <a:t>monitoring</a:t>
            </a:r>
            <a:r>
              <a:rPr lang="ja-JP" altLang="en-US" dirty="0"/>
              <a:t> </a:t>
            </a:r>
            <a:r>
              <a:rPr lang="en-US" altLang="ja-JP" dirty="0"/>
              <a:t>and</a:t>
            </a:r>
            <a:r>
              <a:rPr lang="ja-JP" altLang="en-US" dirty="0"/>
              <a:t> </a:t>
            </a:r>
            <a:r>
              <a:rPr lang="en-US" altLang="ja-JP" dirty="0"/>
              <a:t>defect</a:t>
            </a:r>
            <a:r>
              <a:rPr lang="ja-JP" altLang="en-US" dirty="0"/>
              <a:t> </a:t>
            </a:r>
            <a:r>
              <a:rPr lang="en-US" altLang="ja-JP" dirty="0"/>
              <a:t>detection</a:t>
            </a:r>
          </a:p>
          <a:p>
            <a:r>
              <a:rPr lang="en-US" altLang="ja-JP" dirty="0"/>
              <a:t>Procedure</a:t>
            </a:r>
            <a:r>
              <a:rPr lang="ja-JP" altLang="en-US" dirty="0"/>
              <a:t> </a:t>
            </a:r>
            <a:r>
              <a:rPr lang="en-US" altLang="ja-JP" dirty="0"/>
              <a:t>on</a:t>
            </a:r>
            <a:r>
              <a:rPr lang="ja-JP" altLang="en-US" dirty="0"/>
              <a:t> </a:t>
            </a:r>
            <a:r>
              <a:rPr lang="en-US" altLang="ja-JP" dirty="0"/>
              <a:t>instrument</a:t>
            </a:r>
            <a:r>
              <a:rPr lang="ja-JP" altLang="en-US" dirty="0"/>
              <a:t> </a:t>
            </a:r>
            <a:r>
              <a:rPr lang="en-US" altLang="ja-JP" dirty="0" smtClean="0"/>
              <a:t>exchange</a:t>
            </a:r>
          </a:p>
          <a:p>
            <a:r>
              <a:rPr lang="en-US" altLang="ja-JP" dirty="0"/>
              <a:t>Procedures for power failure detection and handling</a:t>
            </a:r>
          </a:p>
          <a:p>
            <a:r>
              <a:rPr lang="en-US" altLang="ja-JP" dirty="0"/>
              <a:t>Hardware</a:t>
            </a:r>
            <a:r>
              <a:rPr lang="ja-JP" altLang="en-US" dirty="0"/>
              <a:t> </a:t>
            </a:r>
            <a:r>
              <a:rPr lang="en-US" altLang="ja-JP" dirty="0"/>
              <a:t>delivery</a:t>
            </a:r>
            <a:r>
              <a:rPr lang="ja-JP" altLang="en-US" dirty="0"/>
              <a:t> </a:t>
            </a:r>
            <a:r>
              <a:rPr lang="en-US" altLang="ja-JP" dirty="0"/>
              <a:t>to</a:t>
            </a:r>
            <a:r>
              <a:rPr lang="ja-JP" altLang="en-US" dirty="0"/>
              <a:t> </a:t>
            </a:r>
            <a:r>
              <a:rPr lang="en-US" altLang="ja-JP" dirty="0" smtClean="0"/>
              <a:t>Subaru</a:t>
            </a:r>
          </a:p>
          <a:p>
            <a:pPr lvl="1"/>
            <a:r>
              <a:rPr lang="en-US" altLang="ja-JP" dirty="0" smtClean="0"/>
              <a:t>Delivery schedule for preparation to accept each instrument component</a:t>
            </a:r>
          </a:p>
          <a:p>
            <a:pPr marL="0" indent="0">
              <a:buNone/>
            </a:pPr>
            <a:endParaRPr lang="en-US" altLang="ja-JP" dirty="0"/>
          </a:p>
          <a:p>
            <a:pPr marL="0" indent="0">
              <a:buNone/>
            </a:pPr>
            <a:r>
              <a:rPr lang="en-US" altLang="ja-JP" dirty="0" smtClean="0"/>
              <a:t>Note: title pages are colorized for ease of seeking.</a:t>
            </a:r>
            <a:endParaRPr lang="en-US" altLang="ja-JP" dirty="0"/>
          </a:p>
        </p:txBody>
      </p:sp>
    </p:spTree>
    <p:extLst>
      <p:ext uri="{BB962C8B-B14F-4D97-AF65-F5344CB8AC3E}">
        <p14:creationId xmlns:p14="http://schemas.microsoft.com/office/powerpoint/2010/main" val="18657028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800" dirty="0"/>
              <a:t>Operational flow on each power failure </a:t>
            </a:r>
            <a:r>
              <a:rPr lang="en-US" sz="2800" dirty="0" smtClean="0"/>
              <a:t>mode - timeline</a:t>
            </a:r>
            <a:endParaRPr lang="en-US" sz="2800" dirty="0"/>
          </a:p>
        </p:txBody>
      </p:sp>
      <p:cxnSp>
        <p:nvCxnSpPr>
          <p:cNvPr id="6" name="直線矢印コネクタ 5"/>
          <p:cNvCxnSpPr/>
          <p:nvPr/>
        </p:nvCxnSpPr>
        <p:spPr>
          <a:xfrm>
            <a:off x="979335" y="2411015"/>
            <a:ext cx="7496199"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251520" y="1692036"/>
            <a:ext cx="0" cy="4401260"/>
          </a:xfrm>
          <a:prstGeom prst="line">
            <a:avLst/>
          </a:prstGeom>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40646" y="1322704"/>
            <a:ext cx="1363002" cy="338554"/>
          </a:xfrm>
          <a:prstGeom prst="rect">
            <a:avLst/>
          </a:prstGeom>
          <a:noFill/>
        </p:spPr>
        <p:txBody>
          <a:bodyPr wrap="none" rtlCol="0">
            <a:spAutoFit/>
          </a:bodyPr>
          <a:lstStyle/>
          <a:p>
            <a:r>
              <a:rPr lang="en-US" sz="1600" b="1" dirty="0" smtClean="0"/>
              <a:t>Power outage</a:t>
            </a:r>
            <a:endParaRPr lang="en-US" sz="1600" b="1" dirty="0"/>
          </a:p>
        </p:txBody>
      </p:sp>
      <p:cxnSp>
        <p:nvCxnSpPr>
          <p:cNvPr id="11" name="直線矢印コネクタ 10"/>
          <p:cNvCxnSpPr/>
          <p:nvPr/>
        </p:nvCxnSpPr>
        <p:spPr>
          <a:xfrm>
            <a:off x="3563888" y="1794731"/>
            <a:ext cx="1440160" cy="0"/>
          </a:xfrm>
          <a:prstGeom prst="straightConnector1">
            <a:avLst/>
          </a:prstGeom>
          <a:ln w="31750">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899592" y="2266999"/>
            <a:ext cx="936104" cy="0"/>
          </a:xfrm>
          <a:prstGeom prst="straightConnector1">
            <a:avLst/>
          </a:prstGeom>
          <a:ln w="31750">
            <a:prstDash val="dash"/>
            <a:tailEnd type="arrow"/>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5004048" y="1628800"/>
            <a:ext cx="1135119" cy="307777"/>
          </a:xfrm>
          <a:prstGeom prst="rect">
            <a:avLst/>
          </a:prstGeom>
          <a:noFill/>
        </p:spPr>
        <p:txBody>
          <a:bodyPr wrap="none" rtlCol="0">
            <a:spAutoFit/>
          </a:bodyPr>
          <a:lstStyle/>
          <a:p>
            <a:r>
              <a:rPr lang="en-US" sz="1400" dirty="0" smtClean="0"/>
              <a:t>UPS-3 active</a:t>
            </a:r>
            <a:endParaRPr lang="en-US" sz="1400" dirty="0"/>
          </a:p>
        </p:txBody>
      </p:sp>
      <p:sp>
        <p:nvSpPr>
          <p:cNvPr id="18" name="テキスト ボックス 17"/>
          <p:cNvSpPr txBox="1"/>
          <p:nvPr/>
        </p:nvSpPr>
        <p:spPr>
          <a:xfrm>
            <a:off x="1865021" y="2113111"/>
            <a:ext cx="1231299" cy="307777"/>
          </a:xfrm>
          <a:prstGeom prst="rect">
            <a:avLst/>
          </a:prstGeom>
          <a:noFill/>
        </p:spPr>
        <p:txBody>
          <a:bodyPr wrap="none" rtlCol="0">
            <a:spAutoFit/>
          </a:bodyPr>
          <a:lstStyle/>
          <a:p>
            <a:r>
              <a:rPr lang="en-US" sz="1400" dirty="0" smtClean="0"/>
              <a:t>UPS-1,2 active</a:t>
            </a:r>
            <a:endParaRPr lang="en-US" sz="1400" dirty="0"/>
          </a:p>
        </p:txBody>
      </p:sp>
      <p:sp>
        <p:nvSpPr>
          <p:cNvPr id="19" name="テキスト ボックス 18"/>
          <p:cNvSpPr txBox="1"/>
          <p:nvPr/>
        </p:nvSpPr>
        <p:spPr>
          <a:xfrm>
            <a:off x="7589427" y="2103238"/>
            <a:ext cx="1087029" cy="307777"/>
          </a:xfrm>
          <a:prstGeom prst="rect">
            <a:avLst/>
          </a:prstGeom>
          <a:noFill/>
        </p:spPr>
        <p:txBody>
          <a:bodyPr wrap="none" rtlCol="0">
            <a:spAutoFit/>
          </a:bodyPr>
          <a:lstStyle/>
          <a:p>
            <a:r>
              <a:rPr lang="en-US" sz="1400" dirty="0"/>
              <a:t>d</a:t>
            </a:r>
            <a:r>
              <a:rPr lang="en-US" sz="1400" dirty="0" smtClean="0"/>
              <a:t>iesel active</a:t>
            </a:r>
            <a:endParaRPr lang="en-US" sz="1400" dirty="0"/>
          </a:p>
        </p:txBody>
      </p:sp>
      <p:cxnSp>
        <p:nvCxnSpPr>
          <p:cNvPr id="22" name="直線矢印コネクタ 21"/>
          <p:cNvCxnSpPr/>
          <p:nvPr/>
        </p:nvCxnSpPr>
        <p:spPr>
          <a:xfrm>
            <a:off x="251520" y="2266999"/>
            <a:ext cx="750213" cy="0"/>
          </a:xfrm>
          <a:prstGeom prst="straightConnector1">
            <a:avLst/>
          </a:prstGeom>
          <a:ln w="31750">
            <a:prstDash val="solid"/>
            <a:tailEnd type="non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246000" y="2598941"/>
            <a:ext cx="1013632" cy="1"/>
          </a:xfrm>
          <a:prstGeom prst="straightConnector1">
            <a:avLst/>
          </a:prstGeom>
          <a:ln w="317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1226890" y="2463278"/>
            <a:ext cx="1544910" cy="307777"/>
          </a:xfrm>
          <a:prstGeom prst="rect">
            <a:avLst/>
          </a:prstGeom>
          <a:noFill/>
        </p:spPr>
        <p:txBody>
          <a:bodyPr wrap="none" rtlCol="0">
            <a:spAutoFit/>
          </a:bodyPr>
          <a:lstStyle/>
          <a:p>
            <a:r>
              <a:rPr lang="en-US" sz="1400" dirty="0" smtClean="0"/>
              <a:t>dome chiller down</a:t>
            </a:r>
            <a:endParaRPr lang="en-US" sz="1400" dirty="0"/>
          </a:p>
        </p:txBody>
      </p:sp>
      <p:cxnSp>
        <p:nvCxnSpPr>
          <p:cNvPr id="28" name="直線コネクタ 27"/>
          <p:cNvCxnSpPr/>
          <p:nvPr/>
        </p:nvCxnSpPr>
        <p:spPr>
          <a:xfrm>
            <a:off x="2300486" y="1579378"/>
            <a:ext cx="0" cy="4801950"/>
          </a:xfrm>
          <a:prstGeom prst="line">
            <a:avLst/>
          </a:prstGeom>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1435254" y="6372036"/>
            <a:ext cx="1730474" cy="307777"/>
          </a:xfrm>
          <a:prstGeom prst="rect">
            <a:avLst/>
          </a:prstGeom>
          <a:noFill/>
        </p:spPr>
        <p:txBody>
          <a:bodyPr wrap="none" rtlCol="0">
            <a:spAutoFit/>
          </a:bodyPr>
          <a:lstStyle/>
          <a:p>
            <a:pPr algn="ctr"/>
            <a:r>
              <a:rPr lang="en-US" sz="1400" dirty="0" smtClean="0"/>
              <a:t>Decide to standalone</a:t>
            </a:r>
            <a:endParaRPr lang="en-US" sz="1400" dirty="0"/>
          </a:p>
        </p:txBody>
      </p:sp>
      <p:cxnSp>
        <p:nvCxnSpPr>
          <p:cNvPr id="32" name="直線コネクタ 31"/>
          <p:cNvCxnSpPr/>
          <p:nvPr/>
        </p:nvCxnSpPr>
        <p:spPr>
          <a:xfrm>
            <a:off x="7446848" y="1556792"/>
            <a:ext cx="0" cy="4801950"/>
          </a:xfrm>
          <a:prstGeom prst="line">
            <a:avLst/>
          </a:prstGeom>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6418176" y="6349450"/>
            <a:ext cx="2057358" cy="307777"/>
          </a:xfrm>
          <a:prstGeom prst="rect">
            <a:avLst/>
          </a:prstGeom>
          <a:noFill/>
        </p:spPr>
        <p:txBody>
          <a:bodyPr wrap="none" rtlCol="0">
            <a:spAutoFit/>
          </a:bodyPr>
          <a:lstStyle/>
          <a:p>
            <a:pPr algn="ctr"/>
            <a:r>
              <a:rPr lang="en-US" sz="1400" dirty="0" smtClean="0"/>
              <a:t>Decide to shutdown</a:t>
            </a:r>
            <a:r>
              <a:rPr lang="ja-JP" altLang="en-US" sz="1400" dirty="0" smtClean="0"/>
              <a:t> </a:t>
            </a:r>
            <a:r>
              <a:rPr lang="en-US" altLang="ja-JP" sz="1400" dirty="0" smtClean="0"/>
              <a:t>(</a:t>
            </a:r>
            <a:r>
              <a:rPr lang="en-US" altLang="ja-JP" sz="1400" dirty="0" err="1" smtClean="0"/>
              <a:t>SpS</a:t>
            </a:r>
            <a:r>
              <a:rPr lang="en-US" altLang="ja-JP" sz="1400" dirty="0" smtClean="0"/>
              <a:t>)</a:t>
            </a:r>
            <a:endParaRPr lang="en-US" sz="1400" dirty="0"/>
          </a:p>
        </p:txBody>
      </p:sp>
      <p:cxnSp>
        <p:nvCxnSpPr>
          <p:cNvPr id="34" name="直線矢印コネクタ 33"/>
          <p:cNvCxnSpPr/>
          <p:nvPr/>
        </p:nvCxnSpPr>
        <p:spPr>
          <a:xfrm>
            <a:off x="251520" y="1988840"/>
            <a:ext cx="4752528" cy="0"/>
          </a:xfrm>
          <a:prstGeom prst="straightConnector1">
            <a:avLst/>
          </a:prstGeom>
          <a:ln w="317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5004048" y="1844824"/>
            <a:ext cx="2977610" cy="307777"/>
          </a:xfrm>
          <a:prstGeom prst="rect">
            <a:avLst/>
          </a:prstGeom>
          <a:noFill/>
        </p:spPr>
        <p:txBody>
          <a:bodyPr wrap="none" rtlCol="0">
            <a:spAutoFit/>
          </a:bodyPr>
          <a:lstStyle/>
          <a:p>
            <a:r>
              <a:rPr lang="en-US" sz="1400" dirty="0" smtClean="0"/>
              <a:t>UPS active @ CB2F (UPS-3 or PFS-UPS)</a:t>
            </a:r>
            <a:endParaRPr lang="en-US" sz="1400" dirty="0"/>
          </a:p>
        </p:txBody>
      </p:sp>
      <p:cxnSp>
        <p:nvCxnSpPr>
          <p:cNvPr id="36" name="直線矢印コネクタ 35"/>
          <p:cNvCxnSpPr/>
          <p:nvPr/>
        </p:nvCxnSpPr>
        <p:spPr>
          <a:xfrm flipV="1">
            <a:off x="262738" y="3204076"/>
            <a:ext cx="242620"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595469" y="3050188"/>
            <a:ext cx="1917000" cy="307777"/>
          </a:xfrm>
          <a:prstGeom prst="rect">
            <a:avLst/>
          </a:prstGeom>
          <a:noFill/>
        </p:spPr>
        <p:txBody>
          <a:bodyPr wrap="none" rtlCol="0">
            <a:spAutoFit/>
          </a:bodyPr>
          <a:lstStyle/>
          <a:p>
            <a:r>
              <a:rPr lang="en-US" sz="1400" dirty="0" smtClean="0"/>
              <a:t>Finish COBRA operation</a:t>
            </a:r>
            <a:endParaRPr lang="en-US" sz="1400" dirty="0"/>
          </a:p>
        </p:txBody>
      </p:sp>
      <p:cxnSp>
        <p:nvCxnSpPr>
          <p:cNvPr id="39" name="直線矢印コネクタ 38"/>
          <p:cNvCxnSpPr/>
          <p:nvPr/>
        </p:nvCxnSpPr>
        <p:spPr>
          <a:xfrm flipV="1">
            <a:off x="251520" y="3482237"/>
            <a:ext cx="1455630"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1752113" y="3328347"/>
            <a:ext cx="2027799" cy="307777"/>
          </a:xfrm>
          <a:prstGeom prst="rect">
            <a:avLst/>
          </a:prstGeom>
          <a:noFill/>
        </p:spPr>
        <p:txBody>
          <a:bodyPr wrap="none" rtlCol="0">
            <a:spAutoFit/>
          </a:bodyPr>
          <a:lstStyle/>
          <a:p>
            <a:r>
              <a:rPr lang="en-US" sz="1400" dirty="0" smtClean="0"/>
              <a:t>Finish detector operation</a:t>
            </a:r>
            <a:endParaRPr lang="en-US" sz="1400" dirty="0"/>
          </a:p>
        </p:txBody>
      </p:sp>
      <p:cxnSp>
        <p:nvCxnSpPr>
          <p:cNvPr id="42" name="直線コネクタ 41"/>
          <p:cNvCxnSpPr/>
          <p:nvPr/>
        </p:nvCxnSpPr>
        <p:spPr>
          <a:xfrm>
            <a:off x="5002230" y="1628800"/>
            <a:ext cx="8" cy="4664332"/>
          </a:xfrm>
          <a:prstGeom prst="line">
            <a:avLst/>
          </a:prstGeom>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3995936" y="6361583"/>
            <a:ext cx="2012603" cy="307777"/>
          </a:xfrm>
          <a:prstGeom prst="rect">
            <a:avLst/>
          </a:prstGeom>
          <a:noFill/>
        </p:spPr>
        <p:txBody>
          <a:bodyPr wrap="none" rtlCol="0">
            <a:spAutoFit/>
          </a:bodyPr>
          <a:lstStyle/>
          <a:p>
            <a:pPr algn="ctr"/>
            <a:r>
              <a:rPr lang="en-US" altLang="ja-JP" sz="1400" dirty="0" smtClean="0"/>
              <a:t>Subsystem</a:t>
            </a:r>
            <a:r>
              <a:rPr lang="ja-JP" altLang="en-US" sz="1400" dirty="0" smtClean="0"/>
              <a:t> </a:t>
            </a:r>
            <a:r>
              <a:rPr lang="en-US" altLang="ja-JP" sz="1400" dirty="0"/>
              <a:t>@</a:t>
            </a:r>
            <a:r>
              <a:rPr lang="ja-JP" altLang="en-US" sz="1400" dirty="0" smtClean="0"/>
              <a:t> </a:t>
            </a:r>
            <a:r>
              <a:rPr lang="en-US" sz="1400" dirty="0" smtClean="0"/>
              <a:t>standalone</a:t>
            </a:r>
            <a:endParaRPr lang="en-US" sz="1400" dirty="0"/>
          </a:p>
        </p:txBody>
      </p:sp>
      <p:sp>
        <p:nvSpPr>
          <p:cNvPr id="44" name="星 6 43"/>
          <p:cNvSpPr/>
          <p:nvPr/>
        </p:nvSpPr>
        <p:spPr>
          <a:xfrm>
            <a:off x="4932040" y="2800673"/>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テキスト ボックス 44"/>
          <p:cNvSpPr txBox="1"/>
          <p:nvPr/>
        </p:nvSpPr>
        <p:spPr>
          <a:xfrm>
            <a:off x="5124308" y="2708920"/>
            <a:ext cx="1239378" cy="307777"/>
          </a:xfrm>
          <a:prstGeom prst="rect">
            <a:avLst/>
          </a:prstGeom>
          <a:noFill/>
        </p:spPr>
        <p:txBody>
          <a:bodyPr wrap="none" rtlCol="0">
            <a:spAutoFit/>
          </a:bodyPr>
          <a:lstStyle/>
          <a:p>
            <a:r>
              <a:rPr lang="en-US" altLang="ja-JP" sz="1400" dirty="0" smtClean="0"/>
              <a:t>PFS-LAN</a:t>
            </a:r>
            <a:r>
              <a:rPr lang="ja-JP" altLang="en-US" sz="1400" dirty="0" smtClean="0"/>
              <a:t> </a:t>
            </a:r>
            <a:r>
              <a:rPr lang="en-US" altLang="ja-JP" sz="1400" dirty="0" smtClean="0"/>
              <a:t>down</a:t>
            </a:r>
            <a:endParaRPr lang="en-US" sz="1400" dirty="0"/>
          </a:p>
        </p:txBody>
      </p:sp>
      <p:cxnSp>
        <p:nvCxnSpPr>
          <p:cNvPr id="47" name="直線矢印コネクタ 46"/>
          <p:cNvCxnSpPr/>
          <p:nvPr/>
        </p:nvCxnSpPr>
        <p:spPr>
          <a:xfrm>
            <a:off x="251520" y="1794731"/>
            <a:ext cx="3312368" cy="0"/>
          </a:xfrm>
          <a:prstGeom prst="straightConnector1">
            <a:avLst/>
          </a:prstGeom>
          <a:ln w="31750">
            <a:prstDash val="solid"/>
            <a:tailEnd type="none"/>
          </a:ln>
        </p:spPr>
        <p:style>
          <a:lnRef idx="1">
            <a:schemeClr val="accent1"/>
          </a:lnRef>
          <a:fillRef idx="0">
            <a:schemeClr val="accent1"/>
          </a:fillRef>
          <a:effectRef idx="0">
            <a:schemeClr val="accent1"/>
          </a:effectRef>
          <a:fontRef idx="minor">
            <a:schemeClr val="tx1"/>
          </a:fontRef>
        </p:style>
      </p:cxnSp>
      <p:sp>
        <p:nvSpPr>
          <p:cNvPr id="49" name="星 6 48"/>
          <p:cNvSpPr/>
          <p:nvPr/>
        </p:nvSpPr>
        <p:spPr>
          <a:xfrm>
            <a:off x="179512" y="2785865"/>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テキスト ボックス 49"/>
          <p:cNvSpPr txBox="1"/>
          <p:nvPr/>
        </p:nvSpPr>
        <p:spPr>
          <a:xfrm>
            <a:off x="386828" y="2708920"/>
            <a:ext cx="771493" cy="307777"/>
          </a:xfrm>
          <a:prstGeom prst="rect">
            <a:avLst/>
          </a:prstGeom>
          <a:noFill/>
        </p:spPr>
        <p:txBody>
          <a:bodyPr wrap="none" rtlCol="0">
            <a:spAutoFit/>
          </a:bodyPr>
          <a:lstStyle/>
          <a:p>
            <a:r>
              <a:rPr lang="en-US" altLang="ja-JP" sz="1400" dirty="0" smtClean="0"/>
              <a:t>Stop</a:t>
            </a:r>
            <a:r>
              <a:rPr lang="ja-JP" altLang="en-US" sz="1400" dirty="0" smtClean="0"/>
              <a:t> </a:t>
            </a:r>
            <a:r>
              <a:rPr lang="en-US" altLang="ja-JP" sz="1400" dirty="0" smtClean="0"/>
              <a:t>AG</a:t>
            </a:r>
            <a:endParaRPr lang="en-US" sz="1400" dirty="0"/>
          </a:p>
        </p:txBody>
      </p:sp>
      <p:sp>
        <p:nvSpPr>
          <p:cNvPr id="53" name="星 6 52"/>
          <p:cNvSpPr/>
          <p:nvPr/>
        </p:nvSpPr>
        <p:spPr>
          <a:xfrm>
            <a:off x="179512" y="3693325"/>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テキスト ボックス 53"/>
          <p:cNvSpPr txBox="1"/>
          <p:nvPr/>
        </p:nvSpPr>
        <p:spPr>
          <a:xfrm>
            <a:off x="323528" y="3616380"/>
            <a:ext cx="1421992" cy="307777"/>
          </a:xfrm>
          <a:prstGeom prst="rect">
            <a:avLst/>
          </a:prstGeom>
          <a:noFill/>
        </p:spPr>
        <p:txBody>
          <a:bodyPr wrap="none" rtlCol="0">
            <a:spAutoFit/>
          </a:bodyPr>
          <a:lstStyle/>
          <a:p>
            <a:r>
              <a:rPr lang="en-US" altLang="ja-JP" sz="1400" dirty="0" smtClean="0"/>
              <a:t>Stop</a:t>
            </a:r>
            <a:r>
              <a:rPr lang="ja-JP" altLang="en-US" sz="1400" dirty="0" smtClean="0"/>
              <a:t> </a:t>
            </a:r>
            <a:r>
              <a:rPr lang="en-US" altLang="ja-JP" sz="1400" dirty="0" smtClean="0"/>
              <a:t>illuminators</a:t>
            </a:r>
            <a:endParaRPr lang="en-US" sz="1400" dirty="0"/>
          </a:p>
        </p:txBody>
      </p:sp>
      <p:cxnSp>
        <p:nvCxnSpPr>
          <p:cNvPr id="55" name="直線矢印コネクタ 54"/>
          <p:cNvCxnSpPr/>
          <p:nvPr/>
        </p:nvCxnSpPr>
        <p:spPr>
          <a:xfrm>
            <a:off x="262738" y="5291335"/>
            <a:ext cx="7219020" cy="8410"/>
          </a:xfrm>
          <a:prstGeom prst="straightConnector1">
            <a:avLst/>
          </a:prstGeom>
          <a:ln w="31750">
            <a:solidFill>
              <a:schemeClr val="accent2">
                <a:lumMod val="75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57" name="テキスト ボックス 56"/>
          <p:cNvSpPr txBox="1"/>
          <p:nvPr/>
        </p:nvSpPr>
        <p:spPr>
          <a:xfrm>
            <a:off x="7452320" y="5137447"/>
            <a:ext cx="1483098" cy="307777"/>
          </a:xfrm>
          <a:prstGeom prst="rect">
            <a:avLst/>
          </a:prstGeom>
          <a:noFill/>
        </p:spPr>
        <p:txBody>
          <a:bodyPr wrap="none" rtlCol="0">
            <a:spAutoFit/>
          </a:bodyPr>
          <a:lstStyle/>
          <a:p>
            <a:r>
              <a:rPr lang="en-US" altLang="ja-JP" sz="1400" dirty="0" err="1" smtClean="0"/>
              <a:t>SpS</a:t>
            </a:r>
            <a:r>
              <a:rPr lang="ja-JP" altLang="en-US" sz="1400" dirty="0" smtClean="0"/>
              <a:t> </a:t>
            </a:r>
            <a:r>
              <a:rPr lang="en-US" altLang="ja-JP" sz="1400" dirty="0" smtClean="0"/>
              <a:t>cooling</a:t>
            </a:r>
            <a:r>
              <a:rPr lang="ja-JP" altLang="en-US" sz="1400" dirty="0" smtClean="0"/>
              <a:t> </a:t>
            </a:r>
            <a:r>
              <a:rPr lang="en-US" altLang="ja-JP" sz="1400" dirty="0" smtClean="0"/>
              <a:t>active</a:t>
            </a:r>
            <a:endParaRPr lang="en-US" sz="1400" dirty="0"/>
          </a:p>
        </p:txBody>
      </p:sp>
      <p:cxnSp>
        <p:nvCxnSpPr>
          <p:cNvPr id="58" name="直線矢印コネクタ 57"/>
          <p:cNvCxnSpPr/>
          <p:nvPr/>
        </p:nvCxnSpPr>
        <p:spPr>
          <a:xfrm>
            <a:off x="7446848" y="5478316"/>
            <a:ext cx="1445632" cy="2345"/>
          </a:xfrm>
          <a:prstGeom prst="straightConnector1">
            <a:avLst/>
          </a:prstGeom>
          <a:ln w="317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テキスト ボックス 61"/>
          <p:cNvSpPr txBox="1"/>
          <p:nvPr/>
        </p:nvSpPr>
        <p:spPr>
          <a:xfrm>
            <a:off x="5868144" y="5301208"/>
            <a:ext cx="1579215" cy="307777"/>
          </a:xfrm>
          <a:prstGeom prst="rect">
            <a:avLst/>
          </a:prstGeom>
          <a:noFill/>
        </p:spPr>
        <p:txBody>
          <a:bodyPr wrap="none" rtlCol="0">
            <a:spAutoFit/>
          </a:bodyPr>
          <a:lstStyle/>
          <a:p>
            <a:r>
              <a:rPr lang="en-US" altLang="ja-JP" sz="1400" dirty="0" smtClean="0"/>
              <a:t>Detectors</a:t>
            </a:r>
            <a:r>
              <a:rPr lang="ja-JP" altLang="en-US" sz="1400" dirty="0" smtClean="0"/>
              <a:t> </a:t>
            </a:r>
            <a:r>
              <a:rPr lang="en-US" altLang="ja-JP" sz="1400" dirty="0" smtClean="0"/>
              <a:t>warm</a:t>
            </a:r>
            <a:r>
              <a:rPr lang="ja-JP" altLang="en-US" sz="1400" dirty="0" smtClean="0"/>
              <a:t> </a:t>
            </a:r>
            <a:r>
              <a:rPr lang="en-US" altLang="ja-JP" sz="1400" dirty="0" smtClean="0"/>
              <a:t>up</a:t>
            </a:r>
            <a:endParaRPr lang="en-US" sz="1400" dirty="0"/>
          </a:p>
        </p:txBody>
      </p:sp>
      <p:cxnSp>
        <p:nvCxnSpPr>
          <p:cNvPr id="63" name="直線矢印コネクタ 62"/>
          <p:cNvCxnSpPr/>
          <p:nvPr/>
        </p:nvCxnSpPr>
        <p:spPr>
          <a:xfrm flipV="1">
            <a:off x="2293226" y="3798912"/>
            <a:ext cx="242620"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4" name="テキスト ボックス 63"/>
          <p:cNvSpPr txBox="1"/>
          <p:nvPr/>
        </p:nvSpPr>
        <p:spPr>
          <a:xfrm>
            <a:off x="2625957" y="3645024"/>
            <a:ext cx="2116733"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MCS</a:t>
            </a:r>
            <a:r>
              <a:rPr lang="ja-JP" altLang="en-US" sz="1400" dirty="0" smtClean="0"/>
              <a:t> </a:t>
            </a:r>
            <a:r>
              <a:rPr lang="en-US" altLang="ja-JP" sz="1400" dirty="0" smtClean="0"/>
              <a:t>computers</a:t>
            </a:r>
            <a:endParaRPr lang="en-US" sz="1400" dirty="0"/>
          </a:p>
        </p:txBody>
      </p:sp>
      <p:cxnSp>
        <p:nvCxnSpPr>
          <p:cNvPr id="65" name="直線矢印コネクタ 64"/>
          <p:cNvCxnSpPr/>
          <p:nvPr/>
        </p:nvCxnSpPr>
        <p:spPr>
          <a:xfrm flipV="1">
            <a:off x="2299891" y="4106689"/>
            <a:ext cx="975965"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6" name="テキスト ボックス 65"/>
          <p:cNvSpPr txBox="1"/>
          <p:nvPr/>
        </p:nvSpPr>
        <p:spPr>
          <a:xfrm>
            <a:off x="3396709" y="3952801"/>
            <a:ext cx="3159135"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subsystem</a:t>
            </a:r>
            <a:r>
              <a:rPr lang="ja-JP" altLang="en-US" sz="1400" dirty="0" smtClean="0"/>
              <a:t> </a:t>
            </a:r>
            <a:r>
              <a:rPr lang="en-US" altLang="ja-JP" sz="1400" dirty="0" smtClean="0"/>
              <a:t>controllers</a:t>
            </a:r>
            <a:r>
              <a:rPr lang="ja-JP" altLang="en-US" sz="1400" dirty="0" smtClean="0"/>
              <a:t> </a:t>
            </a:r>
            <a:r>
              <a:rPr lang="en-US" altLang="ja-JP" sz="1400" dirty="0" smtClean="0"/>
              <a:t>@</a:t>
            </a:r>
            <a:r>
              <a:rPr lang="ja-JP" altLang="en-US" sz="1400" dirty="0" smtClean="0"/>
              <a:t> </a:t>
            </a:r>
            <a:r>
              <a:rPr lang="en-US" altLang="ja-JP" sz="1400" dirty="0" smtClean="0"/>
              <a:t>CB2F</a:t>
            </a:r>
            <a:endParaRPr lang="en-US" sz="1400" dirty="0"/>
          </a:p>
        </p:txBody>
      </p:sp>
      <p:cxnSp>
        <p:nvCxnSpPr>
          <p:cNvPr id="69" name="直線矢印コネクタ 68"/>
          <p:cNvCxnSpPr/>
          <p:nvPr/>
        </p:nvCxnSpPr>
        <p:spPr>
          <a:xfrm flipV="1">
            <a:off x="3275856" y="4437627"/>
            <a:ext cx="872778"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0" name="テキスト ボックス 69"/>
          <p:cNvSpPr txBox="1"/>
          <p:nvPr/>
        </p:nvSpPr>
        <p:spPr>
          <a:xfrm>
            <a:off x="4260954" y="4283739"/>
            <a:ext cx="2141612"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system</a:t>
            </a:r>
            <a:r>
              <a:rPr lang="ja-JP" altLang="en-US" sz="1400" dirty="0" smtClean="0"/>
              <a:t> </a:t>
            </a:r>
            <a:r>
              <a:rPr lang="en-US" altLang="ja-JP" sz="1400" dirty="0" smtClean="0"/>
              <a:t>modules</a:t>
            </a:r>
            <a:endParaRPr lang="en-US" sz="1400" dirty="0"/>
          </a:p>
        </p:txBody>
      </p:sp>
      <p:cxnSp>
        <p:nvCxnSpPr>
          <p:cNvPr id="71" name="直線コネクタ 70"/>
          <p:cNvCxnSpPr/>
          <p:nvPr/>
        </p:nvCxnSpPr>
        <p:spPr>
          <a:xfrm>
            <a:off x="3275856" y="3952801"/>
            <a:ext cx="0" cy="638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a:off x="4148634" y="4743916"/>
            <a:ext cx="586831" cy="0"/>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5" name="テキスト ボックス 74"/>
          <p:cNvSpPr txBox="1"/>
          <p:nvPr/>
        </p:nvSpPr>
        <p:spPr>
          <a:xfrm>
            <a:off x="4716016" y="4590027"/>
            <a:ext cx="2517549"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CB2F</a:t>
            </a:r>
            <a:r>
              <a:rPr lang="ja-JP" altLang="en-US" sz="1400" dirty="0" smtClean="0"/>
              <a:t> </a:t>
            </a:r>
            <a:r>
              <a:rPr lang="en-US" altLang="ja-JP" sz="1400" dirty="0" smtClean="0"/>
              <a:t>physical</a:t>
            </a:r>
            <a:r>
              <a:rPr lang="ja-JP" altLang="en-US" sz="1400" dirty="0" smtClean="0"/>
              <a:t> </a:t>
            </a:r>
            <a:r>
              <a:rPr lang="en-US" altLang="ja-JP" sz="1400" dirty="0" smtClean="0"/>
              <a:t>servers</a:t>
            </a:r>
            <a:endParaRPr lang="en-US" sz="1400" dirty="0"/>
          </a:p>
        </p:txBody>
      </p:sp>
      <p:cxnSp>
        <p:nvCxnSpPr>
          <p:cNvPr id="76" name="直線コネクタ 75"/>
          <p:cNvCxnSpPr/>
          <p:nvPr/>
        </p:nvCxnSpPr>
        <p:spPr>
          <a:xfrm>
            <a:off x="4148634" y="4259089"/>
            <a:ext cx="0" cy="638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a:off x="262738" y="5013176"/>
            <a:ext cx="996894" cy="0"/>
          </a:xfrm>
          <a:prstGeom prst="straightConnector1">
            <a:avLst/>
          </a:prstGeom>
          <a:ln w="317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テキスト ボックス 79"/>
          <p:cNvSpPr txBox="1"/>
          <p:nvPr/>
        </p:nvSpPr>
        <p:spPr>
          <a:xfrm>
            <a:off x="1331640" y="4849415"/>
            <a:ext cx="3026791" cy="307777"/>
          </a:xfrm>
          <a:prstGeom prst="rect">
            <a:avLst/>
          </a:prstGeom>
          <a:noFill/>
        </p:spPr>
        <p:txBody>
          <a:bodyPr wrap="none" rtlCol="0">
            <a:spAutoFit/>
          </a:bodyPr>
          <a:lstStyle/>
          <a:p>
            <a:r>
              <a:rPr lang="en-US" altLang="ja-JP" sz="1400" dirty="0" err="1" smtClean="0"/>
              <a:t>SpS</a:t>
            </a:r>
            <a:r>
              <a:rPr lang="en-US" altLang="ja-JP" sz="1400" dirty="0" smtClean="0"/>
              <a:t>-chiller</a:t>
            </a:r>
            <a:r>
              <a:rPr lang="ja-JP" altLang="en-US" sz="1400" dirty="0" smtClean="0"/>
              <a:t> </a:t>
            </a:r>
            <a:r>
              <a:rPr lang="en-US" altLang="ja-JP" sz="1400" dirty="0" smtClean="0"/>
              <a:t>non-backup</a:t>
            </a:r>
            <a:r>
              <a:rPr lang="ja-JP" altLang="en-US" sz="1400" dirty="0" smtClean="0"/>
              <a:t> </a:t>
            </a:r>
            <a:r>
              <a:rPr lang="en-US" altLang="ja-JP" sz="1400" dirty="0" smtClean="0"/>
              <a:t>by</a:t>
            </a:r>
            <a:r>
              <a:rPr lang="ja-JP" altLang="en-US" sz="1400" dirty="0" smtClean="0"/>
              <a:t> </a:t>
            </a:r>
            <a:r>
              <a:rPr lang="en-US" altLang="ja-JP" sz="1400" dirty="0" smtClean="0"/>
              <a:t>dome-chiller</a:t>
            </a:r>
            <a:endParaRPr lang="en-US" sz="1400" dirty="0"/>
          </a:p>
        </p:txBody>
      </p:sp>
      <p:sp>
        <p:nvSpPr>
          <p:cNvPr id="81" name="星 6 80"/>
          <p:cNvSpPr/>
          <p:nvPr/>
        </p:nvSpPr>
        <p:spPr>
          <a:xfrm>
            <a:off x="179512" y="5373216"/>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テキスト ボックス 81"/>
          <p:cNvSpPr txBox="1"/>
          <p:nvPr/>
        </p:nvSpPr>
        <p:spPr>
          <a:xfrm>
            <a:off x="337594" y="5281463"/>
            <a:ext cx="1498102" cy="307777"/>
          </a:xfrm>
          <a:prstGeom prst="rect">
            <a:avLst/>
          </a:prstGeom>
          <a:noFill/>
        </p:spPr>
        <p:txBody>
          <a:bodyPr wrap="none" rtlCol="0">
            <a:spAutoFit/>
          </a:bodyPr>
          <a:lstStyle/>
          <a:p>
            <a:r>
              <a:rPr lang="en-US" altLang="ja-JP" sz="1400" dirty="0" smtClean="0"/>
              <a:t>Stop</a:t>
            </a:r>
            <a:r>
              <a:rPr lang="ja-JP" altLang="en-US" sz="1400" dirty="0" smtClean="0"/>
              <a:t> </a:t>
            </a:r>
            <a:r>
              <a:rPr lang="en-US" altLang="ja-JP" sz="1400" dirty="0" smtClean="0"/>
              <a:t>turbo pumps</a:t>
            </a:r>
            <a:endParaRPr lang="en-US" sz="1400" dirty="0"/>
          </a:p>
        </p:txBody>
      </p:sp>
      <p:sp>
        <p:nvSpPr>
          <p:cNvPr id="83" name="星 6 82"/>
          <p:cNvSpPr/>
          <p:nvPr/>
        </p:nvSpPr>
        <p:spPr>
          <a:xfrm>
            <a:off x="179512" y="5574432"/>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直線矢印コネクタ 84"/>
          <p:cNvCxnSpPr/>
          <p:nvPr/>
        </p:nvCxnSpPr>
        <p:spPr>
          <a:xfrm>
            <a:off x="325027" y="5634329"/>
            <a:ext cx="744287" cy="0"/>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86" name="テキスト ボックス 85"/>
          <p:cNvSpPr txBox="1"/>
          <p:nvPr/>
        </p:nvSpPr>
        <p:spPr>
          <a:xfrm>
            <a:off x="1105262" y="5480661"/>
            <a:ext cx="2256772" cy="307777"/>
          </a:xfrm>
          <a:prstGeom prst="rect">
            <a:avLst/>
          </a:prstGeom>
          <a:noFill/>
        </p:spPr>
        <p:txBody>
          <a:bodyPr wrap="none" rtlCol="0">
            <a:spAutoFit/>
          </a:bodyPr>
          <a:lstStyle/>
          <a:p>
            <a:r>
              <a:rPr lang="en-US" altLang="ja-JP" sz="1400" dirty="0" smtClean="0"/>
              <a:t>Stop</a:t>
            </a:r>
            <a:r>
              <a:rPr lang="ja-JP" altLang="en-US" sz="1400" dirty="0" smtClean="0"/>
              <a:t> </a:t>
            </a:r>
            <a:r>
              <a:rPr lang="en-US" altLang="ja-JP" sz="1400" dirty="0" smtClean="0"/>
              <a:t>exposure,</a:t>
            </a:r>
            <a:r>
              <a:rPr lang="ja-JP" altLang="en-US" sz="1400" dirty="0" smtClean="0"/>
              <a:t> </a:t>
            </a:r>
            <a:r>
              <a:rPr lang="en-US" altLang="ja-JP" sz="1400" dirty="0" smtClean="0"/>
              <a:t>exec</a:t>
            </a:r>
            <a:r>
              <a:rPr lang="ja-JP" altLang="en-US" sz="1400" dirty="0" smtClean="0"/>
              <a:t> </a:t>
            </a:r>
            <a:r>
              <a:rPr lang="en-US" altLang="ja-JP" sz="1400" dirty="0" smtClean="0"/>
              <a:t>readout</a:t>
            </a:r>
            <a:endParaRPr lang="en-US" sz="1400" dirty="0"/>
          </a:p>
        </p:txBody>
      </p:sp>
      <p:cxnSp>
        <p:nvCxnSpPr>
          <p:cNvPr id="89" name="直線矢印コネクタ 88"/>
          <p:cNvCxnSpPr/>
          <p:nvPr/>
        </p:nvCxnSpPr>
        <p:spPr>
          <a:xfrm flipV="1">
            <a:off x="2308162" y="5887144"/>
            <a:ext cx="975965"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テキスト ボックス 89"/>
          <p:cNvSpPr txBox="1"/>
          <p:nvPr/>
        </p:nvSpPr>
        <p:spPr>
          <a:xfrm>
            <a:off x="584214" y="5733256"/>
            <a:ext cx="1684757"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ENU,</a:t>
            </a:r>
            <a:r>
              <a:rPr lang="ja-JP" altLang="en-US" sz="1400" dirty="0" smtClean="0"/>
              <a:t> </a:t>
            </a:r>
            <a:r>
              <a:rPr lang="en-US" altLang="ja-JP" sz="1400" dirty="0" smtClean="0"/>
              <a:t>FMS</a:t>
            </a:r>
            <a:endParaRPr lang="en-US" sz="1400" dirty="0"/>
          </a:p>
        </p:txBody>
      </p:sp>
      <p:sp>
        <p:nvSpPr>
          <p:cNvPr id="91" name="星 6 90"/>
          <p:cNvSpPr/>
          <p:nvPr/>
        </p:nvSpPr>
        <p:spPr>
          <a:xfrm>
            <a:off x="2236645" y="6112790"/>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テキスト ボックス 91"/>
          <p:cNvSpPr txBox="1"/>
          <p:nvPr/>
        </p:nvSpPr>
        <p:spPr>
          <a:xfrm>
            <a:off x="171336" y="6041033"/>
            <a:ext cx="2096408" cy="307777"/>
          </a:xfrm>
          <a:prstGeom prst="rect">
            <a:avLst/>
          </a:prstGeom>
          <a:noFill/>
        </p:spPr>
        <p:txBody>
          <a:bodyPr wrap="none" rtlCol="0">
            <a:spAutoFit/>
          </a:bodyPr>
          <a:lstStyle/>
          <a:p>
            <a:r>
              <a:rPr lang="en-US" altLang="ja-JP" sz="1400" dirty="0" smtClean="0"/>
              <a:t>Start</a:t>
            </a:r>
            <a:r>
              <a:rPr lang="ja-JP" altLang="en-US" sz="1400" dirty="0" smtClean="0"/>
              <a:t> </a:t>
            </a:r>
            <a:r>
              <a:rPr lang="en-US" altLang="ja-JP" sz="1400" dirty="0" err="1" smtClean="0"/>
              <a:t>SpS</a:t>
            </a:r>
            <a:r>
              <a:rPr lang="ja-JP" altLang="en-US" sz="1400" dirty="0" smtClean="0"/>
              <a:t> </a:t>
            </a:r>
            <a:r>
              <a:rPr lang="en-US" altLang="ja-JP" sz="1400" dirty="0" err="1" smtClean="0"/>
              <a:t>emm</a:t>
            </a:r>
            <a:r>
              <a:rPr lang="ja-JP" altLang="en-US" sz="1400" dirty="0" smtClean="0"/>
              <a:t> </a:t>
            </a:r>
            <a:r>
              <a:rPr lang="en-US" altLang="ja-JP" sz="1400" dirty="0" smtClean="0"/>
              <a:t>heartbeat?</a:t>
            </a:r>
            <a:endParaRPr lang="en-US" sz="1400" dirty="0"/>
          </a:p>
        </p:txBody>
      </p:sp>
      <p:cxnSp>
        <p:nvCxnSpPr>
          <p:cNvPr id="93" name="直線矢印コネクタ 92"/>
          <p:cNvCxnSpPr/>
          <p:nvPr/>
        </p:nvCxnSpPr>
        <p:spPr>
          <a:xfrm flipV="1">
            <a:off x="2447922" y="6161829"/>
            <a:ext cx="975965"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4" name="テキスト ボックス 93"/>
          <p:cNvSpPr txBox="1"/>
          <p:nvPr/>
        </p:nvSpPr>
        <p:spPr>
          <a:xfrm>
            <a:off x="3544740" y="6007941"/>
            <a:ext cx="1241558"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SCR</a:t>
            </a:r>
            <a:endParaRPr lang="en-US" sz="1400" dirty="0"/>
          </a:p>
        </p:txBody>
      </p:sp>
      <p:cxnSp>
        <p:nvCxnSpPr>
          <p:cNvPr id="96" name="直線矢印コネクタ 95"/>
          <p:cNvCxnSpPr/>
          <p:nvPr/>
        </p:nvCxnSpPr>
        <p:spPr>
          <a:xfrm flipV="1">
            <a:off x="7471154" y="5788217"/>
            <a:ext cx="975965"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7" name="テキスト ボックス 96"/>
          <p:cNvSpPr txBox="1"/>
          <p:nvPr/>
        </p:nvSpPr>
        <p:spPr>
          <a:xfrm>
            <a:off x="5652120" y="5637119"/>
            <a:ext cx="1735796"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err="1" smtClean="0"/>
              <a:t>cryocooler</a:t>
            </a:r>
            <a:endParaRPr lang="en-US" sz="1400" dirty="0"/>
          </a:p>
        </p:txBody>
      </p:sp>
      <p:cxnSp>
        <p:nvCxnSpPr>
          <p:cNvPr id="98" name="直線矢印コネクタ 97"/>
          <p:cNvCxnSpPr/>
          <p:nvPr/>
        </p:nvCxnSpPr>
        <p:spPr>
          <a:xfrm flipV="1">
            <a:off x="7471154" y="6080633"/>
            <a:ext cx="975965"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9" name="テキスト ボックス 98"/>
          <p:cNvSpPr txBox="1"/>
          <p:nvPr/>
        </p:nvSpPr>
        <p:spPr>
          <a:xfrm>
            <a:off x="5652120" y="5929535"/>
            <a:ext cx="1828386" cy="307777"/>
          </a:xfrm>
          <a:prstGeom prst="rect">
            <a:avLst/>
          </a:prstGeom>
          <a:noFill/>
        </p:spPr>
        <p:txBody>
          <a:bodyPr wrap="none" rtlCol="0">
            <a:spAutoFit/>
          </a:bodyPr>
          <a:lstStyle/>
          <a:p>
            <a:r>
              <a:rPr lang="en-US" altLang="ja-JP" sz="1400" dirty="0" smtClean="0">
                <a:solidFill>
                  <a:srgbClr val="FF0000"/>
                </a:solidFill>
              </a:rPr>
              <a:t>Standalone</a:t>
            </a:r>
            <a:r>
              <a:rPr lang="en-US" altLang="ja-JP" sz="1400" dirty="0" smtClean="0"/>
              <a:t> </a:t>
            </a:r>
            <a:r>
              <a:rPr lang="en-US" altLang="ja-JP" sz="1400" dirty="0" err="1" smtClean="0"/>
              <a:t>xCU</a:t>
            </a:r>
            <a:r>
              <a:rPr lang="ja-JP" altLang="en-US" sz="1400" dirty="0" smtClean="0"/>
              <a:t> </a:t>
            </a:r>
            <a:r>
              <a:rPr lang="en-US" altLang="ja-JP" sz="1400" dirty="0" smtClean="0"/>
              <a:t>PC108</a:t>
            </a:r>
            <a:endParaRPr lang="en-US" sz="1400" dirty="0"/>
          </a:p>
        </p:txBody>
      </p:sp>
      <p:cxnSp>
        <p:nvCxnSpPr>
          <p:cNvPr id="72" name="直線矢印コネクタ 71"/>
          <p:cNvCxnSpPr/>
          <p:nvPr/>
        </p:nvCxnSpPr>
        <p:spPr>
          <a:xfrm>
            <a:off x="246000" y="2407358"/>
            <a:ext cx="1140910" cy="0"/>
          </a:xfrm>
          <a:prstGeom prst="straightConnector1">
            <a:avLst/>
          </a:prstGeom>
          <a:ln w="31750">
            <a:prstDash val="dash"/>
            <a:tailEnd type="none"/>
          </a:ln>
        </p:spPr>
        <p:style>
          <a:lnRef idx="1">
            <a:schemeClr val="accent1"/>
          </a:lnRef>
          <a:fillRef idx="0">
            <a:schemeClr val="accent1"/>
          </a:fillRef>
          <a:effectRef idx="0">
            <a:schemeClr val="accent1"/>
          </a:effectRef>
          <a:fontRef idx="minor">
            <a:schemeClr val="tx1"/>
          </a:fontRef>
        </p:style>
      </p:cxnSp>
      <p:sp>
        <p:nvSpPr>
          <p:cNvPr id="77" name="星 6 76"/>
          <p:cNvSpPr/>
          <p:nvPr/>
        </p:nvSpPr>
        <p:spPr>
          <a:xfrm>
            <a:off x="899592" y="2276872"/>
            <a:ext cx="132976" cy="153888"/>
          </a:xfrm>
          <a:prstGeom prst="star6">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テキスト ボックス 77"/>
          <p:cNvSpPr txBox="1"/>
          <p:nvPr/>
        </p:nvSpPr>
        <p:spPr>
          <a:xfrm>
            <a:off x="4211960" y="1290246"/>
            <a:ext cx="1554080" cy="338554"/>
          </a:xfrm>
          <a:prstGeom prst="rect">
            <a:avLst/>
          </a:prstGeom>
          <a:noFill/>
        </p:spPr>
        <p:txBody>
          <a:bodyPr wrap="none" rtlCol="0">
            <a:spAutoFit/>
          </a:bodyPr>
          <a:lstStyle/>
          <a:p>
            <a:r>
              <a:rPr lang="en-US" sz="1600" b="1" dirty="0" smtClean="0"/>
              <a:t>Event + 5-10min</a:t>
            </a:r>
            <a:endParaRPr lang="en-US" sz="1600" b="1" dirty="0"/>
          </a:p>
        </p:txBody>
      </p:sp>
      <p:cxnSp>
        <p:nvCxnSpPr>
          <p:cNvPr id="84" name="直線コネクタ 83"/>
          <p:cNvCxnSpPr/>
          <p:nvPr/>
        </p:nvCxnSpPr>
        <p:spPr>
          <a:xfrm>
            <a:off x="1259632" y="2334984"/>
            <a:ext cx="0" cy="2802463"/>
          </a:xfrm>
          <a:prstGeom prst="line">
            <a:avLst/>
          </a:prstGeom>
        </p:spPr>
        <p:style>
          <a:lnRef idx="1">
            <a:schemeClr val="accent1"/>
          </a:lnRef>
          <a:fillRef idx="0">
            <a:schemeClr val="accent1"/>
          </a:fillRef>
          <a:effectRef idx="0">
            <a:schemeClr val="accent1"/>
          </a:effectRef>
          <a:fontRef idx="minor">
            <a:schemeClr val="tx1"/>
          </a:fontRef>
        </p:style>
      </p:cxnSp>
      <p:sp>
        <p:nvSpPr>
          <p:cNvPr id="87" name="テキスト ボックス 86"/>
          <p:cNvSpPr txBox="1"/>
          <p:nvPr/>
        </p:nvSpPr>
        <p:spPr>
          <a:xfrm>
            <a:off x="6735405" y="1290246"/>
            <a:ext cx="1509003" cy="338554"/>
          </a:xfrm>
          <a:prstGeom prst="rect">
            <a:avLst/>
          </a:prstGeom>
          <a:noFill/>
        </p:spPr>
        <p:txBody>
          <a:bodyPr wrap="none" rtlCol="0">
            <a:spAutoFit/>
          </a:bodyPr>
          <a:lstStyle/>
          <a:p>
            <a:r>
              <a:rPr lang="en-US" sz="1600" b="1" dirty="0" smtClean="0"/>
              <a:t>Event + 1-3days</a:t>
            </a:r>
            <a:endParaRPr lang="en-US" sz="1600" b="1" dirty="0"/>
          </a:p>
        </p:txBody>
      </p:sp>
    </p:spTree>
    <p:extLst>
      <p:ext uri="{BB962C8B-B14F-4D97-AF65-F5344CB8AC3E}">
        <p14:creationId xmlns:p14="http://schemas.microsoft.com/office/powerpoint/2010/main" val="9770328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Hardware</a:t>
            </a:r>
            <a:r>
              <a:rPr lang="ja-JP" altLang="en-US" dirty="0"/>
              <a:t> </a:t>
            </a:r>
            <a:r>
              <a:rPr lang="en-US" altLang="ja-JP" dirty="0"/>
              <a:t>delivery</a:t>
            </a:r>
            <a:r>
              <a:rPr lang="ja-JP" altLang="en-US" dirty="0"/>
              <a:t> </a:t>
            </a:r>
            <a:r>
              <a:rPr lang="en-US" altLang="ja-JP" dirty="0"/>
              <a:t>to</a:t>
            </a:r>
            <a:r>
              <a:rPr lang="ja-JP" altLang="en-US" dirty="0"/>
              <a:t> </a:t>
            </a:r>
            <a:r>
              <a:rPr lang="en-US" altLang="ja-JP" dirty="0" smtClean="0"/>
              <a:t>Subaru</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2487717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Items and assigned delivery</a:t>
            </a:r>
            <a:endParaRPr lang="en-US" dirty="0"/>
          </a:p>
        </p:txBody>
      </p:sp>
      <p:sp>
        <p:nvSpPr>
          <p:cNvPr id="3" name="コンテンツ プレースホルダー 2"/>
          <p:cNvSpPr>
            <a:spLocks noGrp="1"/>
          </p:cNvSpPr>
          <p:nvPr>
            <p:ph idx="1"/>
          </p:nvPr>
        </p:nvSpPr>
        <p:spPr>
          <a:xfrm>
            <a:off x="457200" y="1600200"/>
            <a:ext cx="8229600" cy="5141168"/>
          </a:xfrm>
        </p:spPr>
        <p:txBody>
          <a:bodyPr>
            <a:normAutofit fontScale="62500" lnSpcReduction="20000"/>
          </a:bodyPr>
          <a:lstStyle/>
          <a:p>
            <a:pPr marL="0" indent="0">
              <a:buNone/>
            </a:pPr>
            <a:r>
              <a:rPr lang="en-US" dirty="0" smtClean="0"/>
              <a:t>Followings are hardware items which the project (or Subaru) need to prepare or deliver to the summit, and subsystems use these items.</a:t>
            </a:r>
          </a:p>
          <a:p>
            <a:pPr marL="0" indent="0">
              <a:buNone/>
            </a:pPr>
            <a:endParaRPr lang="en-US" dirty="0" smtClean="0"/>
          </a:p>
          <a:p>
            <a:r>
              <a:rPr lang="en-US" dirty="0" smtClean="0"/>
              <a:t>CB2F (Control Building 2F)</a:t>
            </a:r>
          </a:p>
          <a:p>
            <a:pPr lvl="1"/>
            <a:r>
              <a:rPr lang="en-US" dirty="0" smtClean="0"/>
              <a:t>Rack to host items (Subaru): before all of followings</a:t>
            </a:r>
          </a:p>
          <a:p>
            <a:pPr lvl="2"/>
            <a:r>
              <a:rPr lang="en-US" dirty="0" smtClean="0"/>
              <a:t>Assumed deepest unit is ~760mm (MPS), ~650mm (DB host)</a:t>
            </a:r>
          </a:p>
          <a:p>
            <a:pPr lvl="1"/>
            <a:r>
              <a:rPr lang="en-US" dirty="0" smtClean="0"/>
              <a:t>Network switch (IPMU; already in hand): (at least) 1 at MCS, 2</a:t>
            </a:r>
            <a:r>
              <a:rPr lang="en-US" baseline="30000" dirty="0" smtClean="0"/>
              <a:t>nd</a:t>
            </a:r>
            <a:r>
              <a:rPr lang="en-US" dirty="0" smtClean="0"/>
              <a:t> at SCR</a:t>
            </a:r>
          </a:p>
          <a:p>
            <a:pPr lvl="1"/>
            <a:r>
              <a:rPr lang="en-US" dirty="0" smtClean="0"/>
              <a:t>ICS RAID6 storage (IPMU; already in hand): SM1</a:t>
            </a:r>
          </a:p>
          <a:p>
            <a:pPr lvl="2"/>
            <a:r>
              <a:rPr lang="en-US" dirty="0" smtClean="0"/>
              <a:t>MCS backup could be done with small storage?</a:t>
            </a:r>
          </a:p>
          <a:p>
            <a:pPr lvl="1"/>
            <a:r>
              <a:rPr lang="en-US" dirty="0" smtClean="0"/>
              <a:t>VM host computers (IPMU; some already in hand)</a:t>
            </a:r>
          </a:p>
          <a:p>
            <a:pPr lvl="2"/>
            <a:r>
              <a:rPr lang="en-US" dirty="0" smtClean="0"/>
              <a:t>(at least) 1 at MCS (any subsystem delivered to summit) – to run MHS</a:t>
            </a:r>
          </a:p>
          <a:p>
            <a:pPr lvl="2"/>
            <a:r>
              <a:rPr lang="en-US" dirty="0" smtClean="0"/>
              <a:t>Others depends on system load</a:t>
            </a:r>
          </a:p>
          <a:p>
            <a:pPr lvl="1"/>
            <a:r>
              <a:rPr lang="en-US" dirty="0" smtClean="0"/>
              <a:t>Serial communication (MLP1; IPMU) host: PFI</a:t>
            </a:r>
          </a:p>
          <a:p>
            <a:pPr lvl="1"/>
            <a:r>
              <a:rPr lang="en-US" dirty="0" smtClean="0"/>
              <a:t>KVM, PDU etc. (IPMU; some already in hand): MCS?</a:t>
            </a:r>
          </a:p>
          <a:p>
            <a:pPr lvl="1"/>
            <a:r>
              <a:rPr lang="en-US" dirty="0" smtClean="0"/>
              <a:t>DB host (IPMU; spec TBD): SM1??</a:t>
            </a:r>
          </a:p>
          <a:p>
            <a:r>
              <a:rPr lang="en-US" dirty="0" err="1" smtClean="0"/>
              <a:t>SpS</a:t>
            </a:r>
            <a:r>
              <a:rPr lang="en-US" dirty="0" smtClean="0"/>
              <a:t> (both IR3 and TUE-IR)</a:t>
            </a:r>
          </a:p>
          <a:p>
            <a:pPr lvl="1"/>
            <a:r>
              <a:rPr lang="en-US" dirty="0" smtClean="0"/>
              <a:t>5</a:t>
            </a:r>
            <a:r>
              <a:rPr lang="en-US" baseline="30000" dirty="0" smtClean="0"/>
              <a:t>th</a:t>
            </a:r>
            <a:r>
              <a:rPr lang="en-US" dirty="0" smtClean="0"/>
              <a:t> rack (from JHU): SCR</a:t>
            </a:r>
          </a:p>
          <a:p>
            <a:pPr lvl="1"/>
            <a:r>
              <a:rPr lang="en-US" dirty="0" smtClean="0"/>
              <a:t>Network switch to connect CB2F (IPMU; already in hand): SCR</a:t>
            </a:r>
          </a:p>
          <a:p>
            <a:pPr lvl="1"/>
            <a:r>
              <a:rPr lang="en-US" dirty="0" smtClean="0"/>
              <a:t>UPS and power supply (Subaru): SCR</a:t>
            </a:r>
          </a:p>
          <a:p>
            <a:pPr lvl="1"/>
            <a:r>
              <a:rPr lang="en-US" dirty="0" smtClean="0"/>
              <a:t>1U host computer @ 5</a:t>
            </a:r>
            <a:r>
              <a:rPr lang="en-US" baseline="30000" dirty="0" smtClean="0"/>
              <a:t>th</a:t>
            </a:r>
            <a:r>
              <a:rPr lang="en-US" dirty="0" smtClean="0"/>
              <a:t> rack (IPMU; spec TBD): SCR</a:t>
            </a:r>
          </a:p>
          <a:p>
            <a:pPr lvl="1"/>
            <a:r>
              <a:rPr lang="en-US" dirty="0" smtClean="0"/>
              <a:t>Telemetry devices/system (TBD): SCR (or SM1)</a:t>
            </a:r>
          </a:p>
          <a:p>
            <a:pPr lvl="1"/>
            <a:endParaRPr lang="en-US" dirty="0"/>
          </a:p>
        </p:txBody>
      </p:sp>
    </p:spTree>
    <p:extLst>
      <p:ext uri="{BB962C8B-B14F-4D97-AF65-F5344CB8AC3E}">
        <p14:creationId xmlns:p14="http://schemas.microsoft.com/office/powerpoint/2010/main" val="42877578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Setup to accept MCS</a:t>
            </a:r>
            <a:endParaRPr lang="en-US" dirty="0"/>
          </a:p>
        </p:txBody>
      </p:sp>
      <p:sp>
        <p:nvSpPr>
          <p:cNvPr id="3" name="コンテンツ プレースホルダー 2"/>
          <p:cNvSpPr>
            <a:spLocks noGrp="1"/>
          </p:cNvSpPr>
          <p:nvPr>
            <p:ph idx="1"/>
          </p:nvPr>
        </p:nvSpPr>
        <p:spPr>
          <a:xfrm>
            <a:off x="457200" y="1600200"/>
            <a:ext cx="8229600" cy="4997152"/>
          </a:xfrm>
        </p:spPr>
        <p:txBody>
          <a:bodyPr>
            <a:normAutofit fontScale="85000" lnSpcReduction="20000"/>
          </a:bodyPr>
          <a:lstStyle/>
          <a:p>
            <a:pPr marL="0" indent="0">
              <a:buNone/>
            </a:pPr>
            <a:r>
              <a:rPr lang="en-US" dirty="0" smtClean="0"/>
              <a:t>MCS will be installed as Cs instrument. We need to have minimum operation hardware at CB2F, including PFS network.</a:t>
            </a:r>
          </a:p>
          <a:p>
            <a:pPr marL="0" indent="0">
              <a:buNone/>
            </a:pPr>
            <a:endParaRPr lang="en-US" dirty="0" smtClean="0"/>
          </a:p>
          <a:p>
            <a:r>
              <a:rPr lang="en-US" dirty="0" smtClean="0"/>
              <a:t>19inch Rack (Subaru)</a:t>
            </a:r>
          </a:p>
          <a:p>
            <a:r>
              <a:rPr lang="en-US" dirty="0" smtClean="0"/>
              <a:t>PFS network switch (at least 1; IPMU; already in hand)</a:t>
            </a:r>
          </a:p>
          <a:p>
            <a:pPr lvl="1"/>
            <a:r>
              <a:rPr lang="en-US" dirty="0" smtClean="0"/>
              <a:t>Also connection to </a:t>
            </a:r>
            <a:r>
              <a:rPr lang="en-US" dirty="0" err="1" smtClean="0"/>
              <a:t>subaru’s</a:t>
            </a:r>
            <a:r>
              <a:rPr lang="en-US" dirty="0" smtClean="0"/>
              <a:t> core switch</a:t>
            </a:r>
          </a:p>
          <a:p>
            <a:r>
              <a:rPr lang="en-US" dirty="0" smtClean="0"/>
              <a:t>VM host (IPMU; 1 already in hand)</a:t>
            </a:r>
          </a:p>
          <a:p>
            <a:pPr lvl="1"/>
            <a:r>
              <a:rPr lang="en-US" dirty="0" smtClean="0"/>
              <a:t>Hosting administrative VM, e.g. </a:t>
            </a:r>
            <a:r>
              <a:rPr lang="en-US" dirty="0" err="1" smtClean="0"/>
              <a:t>dnsmasq</a:t>
            </a:r>
            <a:endParaRPr lang="en-US" dirty="0" smtClean="0"/>
          </a:p>
          <a:p>
            <a:r>
              <a:rPr lang="en-US" dirty="0" smtClean="0"/>
              <a:t>KVM, PDU (IPMU; already in hand)</a:t>
            </a:r>
          </a:p>
          <a:p>
            <a:pPr marL="0" indent="0">
              <a:buNone/>
            </a:pPr>
            <a:endParaRPr lang="en-US" dirty="0" smtClean="0"/>
          </a:p>
          <a:p>
            <a:pPr marL="0" indent="0">
              <a:buNone/>
            </a:pPr>
            <a:r>
              <a:rPr lang="en-US" dirty="0" smtClean="0"/>
              <a:t>At this stage, no special care for power distribution is required, only like connecting things to PDU at CB2F. Also network is simple, we need two fiber connection to Cs and its standby (one active, one backup), one connection to </a:t>
            </a:r>
            <a:r>
              <a:rPr lang="en-US" dirty="0" err="1" smtClean="0"/>
              <a:t>subaru</a:t>
            </a:r>
            <a:r>
              <a:rPr lang="en-US" dirty="0" smtClean="0"/>
              <a:t> core switch with routing.</a:t>
            </a:r>
            <a:endParaRPr lang="en-US" dirty="0"/>
          </a:p>
        </p:txBody>
      </p:sp>
    </p:spTree>
    <p:extLst>
      <p:ext uri="{BB962C8B-B14F-4D97-AF65-F5344CB8AC3E}">
        <p14:creationId xmlns:p14="http://schemas.microsoft.com/office/powerpoint/2010/main" val="1548007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Setup to accept SCR</a:t>
            </a:r>
            <a:endParaRPr lang="en-US" dirty="0"/>
          </a:p>
        </p:txBody>
      </p:sp>
      <p:sp>
        <p:nvSpPr>
          <p:cNvPr id="3" name="コンテンツ プレースホルダー 2"/>
          <p:cNvSpPr>
            <a:spLocks noGrp="1"/>
          </p:cNvSpPr>
          <p:nvPr>
            <p:ph idx="1"/>
          </p:nvPr>
        </p:nvSpPr>
        <p:spPr/>
        <p:txBody>
          <a:bodyPr>
            <a:normAutofit fontScale="55000" lnSpcReduction="20000"/>
          </a:bodyPr>
          <a:lstStyle/>
          <a:p>
            <a:pPr marL="0" indent="0">
              <a:buNone/>
            </a:pPr>
            <a:r>
              <a:rPr lang="en-US" dirty="0" smtClean="0"/>
              <a:t>In parallel to build SCR (Spectrograph Clean Room) at TUE-IR (IR4), we need to have control hardware for SCR.</a:t>
            </a:r>
          </a:p>
          <a:p>
            <a:pPr marL="0" indent="0">
              <a:buNone/>
            </a:pPr>
            <a:endParaRPr lang="en-US" dirty="0" smtClean="0"/>
          </a:p>
          <a:p>
            <a:r>
              <a:rPr lang="en-US" dirty="0" smtClean="0"/>
              <a:t>2</a:t>
            </a:r>
            <a:r>
              <a:rPr lang="en-US" baseline="30000" dirty="0" smtClean="0"/>
              <a:t>nd</a:t>
            </a:r>
            <a:r>
              <a:rPr lang="en-US" dirty="0" smtClean="0"/>
              <a:t> network switch at CB2F (IPMU; already in hand)</a:t>
            </a:r>
          </a:p>
          <a:p>
            <a:pPr lvl="1"/>
            <a:r>
              <a:rPr lang="en-US" dirty="0" smtClean="0"/>
              <a:t>might only need 1 SFP to </a:t>
            </a:r>
            <a:r>
              <a:rPr lang="en-US" dirty="0" err="1" smtClean="0"/>
              <a:t>SpS</a:t>
            </a:r>
            <a:r>
              <a:rPr lang="en-US" dirty="0" smtClean="0"/>
              <a:t>, but better to have and check working at this moment</a:t>
            </a:r>
          </a:p>
          <a:p>
            <a:r>
              <a:rPr lang="en-US" dirty="0" smtClean="0"/>
              <a:t>Network switch at </a:t>
            </a:r>
            <a:r>
              <a:rPr lang="en-US" dirty="0" err="1" smtClean="0"/>
              <a:t>SpS</a:t>
            </a:r>
            <a:r>
              <a:rPr lang="en-US" dirty="0" smtClean="0"/>
              <a:t> (IPMU; already in hand)</a:t>
            </a:r>
          </a:p>
          <a:p>
            <a:r>
              <a:rPr lang="en-US" dirty="0" smtClean="0"/>
              <a:t>5</a:t>
            </a:r>
            <a:r>
              <a:rPr lang="en-US" baseline="30000" dirty="0" smtClean="0"/>
              <a:t>th</a:t>
            </a:r>
            <a:r>
              <a:rPr lang="en-US" dirty="0" smtClean="0"/>
              <a:t> rack (from JHU)</a:t>
            </a:r>
          </a:p>
          <a:p>
            <a:r>
              <a:rPr lang="en-US" dirty="0" smtClean="0"/>
              <a:t>UPS at IR3, with power distribution/panel (Subaru)</a:t>
            </a:r>
          </a:p>
          <a:p>
            <a:r>
              <a:rPr lang="en-US" dirty="0" smtClean="0"/>
              <a:t>1U host computer (also for SCR control) (IPMU)</a:t>
            </a:r>
          </a:p>
          <a:p>
            <a:r>
              <a:rPr lang="en-US" dirty="0" smtClean="0"/>
              <a:t>Telemetry devices (TBD)</a:t>
            </a:r>
          </a:p>
          <a:p>
            <a:pPr lvl="1"/>
            <a:r>
              <a:rPr lang="en-US" dirty="0"/>
              <a:t>e</a:t>
            </a:r>
            <a:r>
              <a:rPr lang="en-US" dirty="0" smtClean="0"/>
              <a:t>.g. Lakeshore temperature monitor and sensors</a:t>
            </a:r>
            <a:endParaRPr lang="en-US" dirty="0"/>
          </a:p>
          <a:p>
            <a:pPr marL="0" indent="0">
              <a:buNone/>
            </a:pPr>
            <a:endParaRPr lang="en-US" dirty="0" smtClean="0"/>
          </a:p>
          <a:p>
            <a:pPr marL="0" indent="0">
              <a:buNone/>
            </a:pPr>
            <a:r>
              <a:rPr lang="en-US" dirty="0" smtClean="0"/>
              <a:t>At this point, we need full power distribution system to supply spectrograph, both UPS and power panel w/ cables. Environment active control subsystem for SCR shall be considered as a part of SCR, so not listed here.</a:t>
            </a:r>
          </a:p>
          <a:p>
            <a:pPr marL="0" indent="0">
              <a:buNone/>
            </a:pPr>
            <a:r>
              <a:rPr lang="en-US" dirty="0" smtClean="0"/>
              <a:t>For network and storage, we only need “connected” at this point, so performance evaluation on network in parallel to SCR preparation (or validation) is fine.</a:t>
            </a:r>
          </a:p>
        </p:txBody>
      </p:sp>
    </p:spTree>
    <p:extLst>
      <p:ext uri="{BB962C8B-B14F-4D97-AF65-F5344CB8AC3E}">
        <p14:creationId xmlns:p14="http://schemas.microsoft.com/office/powerpoint/2010/main" val="5931653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Setup to accept SM1,2</a:t>
            </a:r>
            <a:endParaRPr lang="en-US" dirty="0"/>
          </a:p>
        </p:txBody>
      </p:sp>
      <p:sp>
        <p:nvSpPr>
          <p:cNvPr id="3" name="コンテンツ プレースホルダー 2"/>
          <p:cNvSpPr>
            <a:spLocks noGrp="1"/>
          </p:cNvSpPr>
          <p:nvPr>
            <p:ph idx="1"/>
          </p:nvPr>
        </p:nvSpPr>
        <p:spPr/>
        <p:txBody>
          <a:bodyPr>
            <a:normAutofit fontScale="92500" lnSpcReduction="20000"/>
          </a:bodyPr>
          <a:lstStyle/>
          <a:p>
            <a:pPr marL="0" indent="0">
              <a:buNone/>
            </a:pPr>
            <a:r>
              <a:rPr lang="en-US" dirty="0" smtClean="0"/>
              <a:t>Before we have SM1,2 at summit, we need almost all of hardware. </a:t>
            </a:r>
          </a:p>
          <a:p>
            <a:pPr marL="0" indent="0">
              <a:buNone/>
            </a:pPr>
            <a:endParaRPr lang="en-US" dirty="0" smtClean="0"/>
          </a:p>
          <a:p>
            <a:r>
              <a:rPr lang="en-US" dirty="0" smtClean="0"/>
              <a:t>ICS RAID6 storage (IPMU)</a:t>
            </a:r>
          </a:p>
          <a:p>
            <a:r>
              <a:rPr lang="en-US" dirty="0" smtClean="0"/>
              <a:t>DB host (IPMU)</a:t>
            </a:r>
          </a:p>
          <a:p>
            <a:pPr lvl="1"/>
            <a:r>
              <a:rPr lang="en-US" dirty="0" smtClean="0"/>
              <a:t>Not as full operation (e.g. interaction with ETS or survey coordination), but to store MHS status archive or telemetry etc.</a:t>
            </a:r>
            <a:endParaRPr lang="en-US" dirty="0"/>
          </a:p>
          <a:p>
            <a:pPr marL="0" indent="0">
              <a:buNone/>
            </a:pPr>
            <a:endParaRPr lang="en-US" dirty="0" smtClean="0"/>
          </a:p>
          <a:p>
            <a:pPr marL="0" indent="0">
              <a:buNone/>
            </a:pPr>
            <a:r>
              <a:rPr lang="en-US" dirty="0" smtClean="0"/>
              <a:t>Before this point, PFS network and storage need to be fully prepared and validated on performance point of view (for NCU1,2 operation).</a:t>
            </a:r>
          </a:p>
        </p:txBody>
      </p:sp>
    </p:spTree>
    <p:extLst>
      <p:ext uri="{BB962C8B-B14F-4D97-AF65-F5344CB8AC3E}">
        <p14:creationId xmlns:p14="http://schemas.microsoft.com/office/powerpoint/2010/main" val="10637376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Setup to accept PFI</a:t>
            </a:r>
            <a:endParaRPr lang="en-US" dirty="0"/>
          </a:p>
        </p:txBody>
      </p:sp>
      <p:sp>
        <p:nvSpPr>
          <p:cNvPr id="3" name="コンテンツ プレースホルダー 2"/>
          <p:cNvSpPr>
            <a:spLocks noGrp="1"/>
          </p:cNvSpPr>
          <p:nvPr>
            <p:ph idx="1"/>
          </p:nvPr>
        </p:nvSpPr>
        <p:spPr/>
        <p:txBody>
          <a:bodyPr/>
          <a:lstStyle/>
          <a:p>
            <a:pPr marL="0" indent="0">
              <a:buNone/>
            </a:pPr>
            <a:r>
              <a:rPr lang="en-US" dirty="0" smtClean="0"/>
              <a:t>Most of computing and power resources need to be active well before delivery of PFI to the summit.</a:t>
            </a:r>
          </a:p>
          <a:p>
            <a:pPr marL="0" indent="0">
              <a:buNone/>
            </a:pPr>
            <a:endParaRPr lang="en-US" dirty="0" smtClean="0"/>
          </a:p>
          <a:p>
            <a:r>
              <a:rPr lang="en-US" dirty="0" smtClean="0"/>
              <a:t>Serial communication (IPMU)</a:t>
            </a:r>
          </a:p>
          <a:p>
            <a:pPr lvl="1"/>
            <a:r>
              <a:rPr lang="en-US" dirty="0" smtClean="0"/>
              <a:t>This communication will be validated at factory of </a:t>
            </a:r>
            <a:r>
              <a:rPr lang="en-US" dirty="0" err="1" smtClean="0"/>
              <a:t>melco</a:t>
            </a:r>
            <a:r>
              <a:rPr lang="en-US" dirty="0" smtClean="0"/>
              <a:t> (Mitsubishi; at Amagasaki) in test setup.</a:t>
            </a:r>
            <a:endParaRPr lang="en-US" dirty="0"/>
          </a:p>
        </p:txBody>
      </p:sp>
    </p:spTree>
    <p:extLst>
      <p:ext uri="{BB962C8B-B14F-4D97-AF65-F5344CB8AC3E}">
        <p14:creationId xmlns:p14="http://schemas.microsoft.com/office/powerpoint/2010/main" val="20462743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200" dirty="0"/>
              <a:t>Discussions</a:t>
            </a:r>
            <a:r>
              <a:rPr lang="ja-JP" altLang="en-US" sz="3200" dirty="0"/>
              <a:t> </a:t>
            </a:r>
            <a:r>
              <a:rPr lang="en-US" altLang="ja-JP" sz="3200" dirty="0"/>
              <a:t>on</a:t>
            </a:r>
            <a:r>
              <a:rPr lang="ja-JP" altLang="en-US" sz="3200" dirty="0"/>
              <a:t> </a:t>
            </a:r>
            <a:r>
              <a:rPr lang="en-US" altLang="ja-JP" sz="3200" dirty="0"/>
              <a:t>interfaces</a:t>
            </a:r>
            <a:r>
              <a:rPr lang="ja-JP" altLang="en-US" sz="3200" dirty="0"/>
              <a:t> </a:t>
            </a:r>
            <a:r>
              <a:rPr lang="en-US" altLang="ja-JP" sz="3200" dirty="0"/>
              <a:t>between</a:t>
            </a:r>
            <a:r>
              <a:rPr lang="ja-JP" altLang="en-US" sz="3200" dirty="0"/>
              <a:t> </a:t>
            </a:r>
            <a:r>
              <a:rPr lang="en-US" altLang="ja-JP" sz="3200" dirty="0"/>
              <a:t>Subaru</a:t>
            </a:r>
            <a:r>
              <a:rPr lang="ja-JP" altLang="en-US" sz="3200" dirty="0"/>
              <a:t> </a:t>
            </a:r>
            <a:r>
              <a:rPr lang="en-US" altLang="ja-JP" sz="3200" dirty="0"/>
              <a:t>and</a:t>
            </a:r>
            <a:r>
              <a:rPr lang="ja-JP" altLang="en-US" sz="3200" dirty="0"/>
              <a:t> </a:t>
            </a:r>
            <a:r>
              <a:rPr lang="en-US" altLang="ja-JP" sz="3200" dirty="0" smtClean="0"/>
              <a:t>PFS</a:t>
            </a:r>
            <a:endParaRPr kumimoji="1" lang="ja-JP" altLang="en-US" sz="3200" dirty="0"/>
          </a:p>
        </p:txBody>
      </p:sp>
      <p:sp>
        <p:nvSpPr>
          <p:cNvPr id="3" name="コンテンツ プレースホルダー 2"/>
          <p:cNvSpPr>
            <a:spLocks noGrp="1"/>
          </p:cNvSpPr>
          <p:nvPr>
            <p:ph idx="1"/>
          </p:nvPr>
        </p:nvSpPr>
        <p:spPr/>
        <p:txBody>
          <a:bodyPr/>
          <a:lstStyle/>
          <a:p>
            <a:r>
              <a:rPr lang="en-US" altLang="ja-JP" dirty="0"/>
              <a:t>Network</a:t>
            </a:r>
            <a:r>
              <a:rPr lang="ja-JP" altLang="en-US" dirty="0"/>
              <a:t> </a:t>
            </a:r>
            <a:r>
              <a:rPr lang="en-US" altLang="ja-JP" dirty="0"/>
              <a:t>connection</a:t>
            </a:r>
            <a:r>
              <a:rPr lang="ja-JP" altLang="en-US" dirty="0"/>
              <a:t> </a:t>
            </a:r>
            <a:r>
              <a:rPr lang="en-US" altLang="ja-JP" dirty="0"/>
              <a:t>to</a:t>
            </a:r>
            <a:r>
              <a:rPr lang="ja-JP" altLang="en-US" dirty="0"/>
              <a:t> </a:t>
            </a:r>
            <a:r>
              <a:rPr lang="en-US" altLang="ja-JP" dirty="0"/>
              <a:t>Subaru</a:t>
            </a:r>
            <a:r>
              <a:rPr lang="ja-JP" altLang="en-US" dirty="0"/>
              <a:t> </a:t>
            </a:r>
            <a:r>
              <a:rPr lang="en-US" altLang="ja-JP" dirty="0"/>
              <a:t>(data</a:t>
            </a:r>
            <a:r>
              <a:rPr lang="ja-JP" altLang="en-US" dirty="0"/>
              <a:t> </a:t>
            </a:r>
            <a:r>
              <a:rPr lang="en-US" altLang="ja-JP" dirty="0"/>
              <a:t>flow,</a:t>
            </a:r>
            <a:r>
              <a:rPr lang="ja-JP" altLang="en-US" dirty="0"/>
              <a:t> </a:t>
            </a:r>
            <a:r>
              <a:rPr lang="en-US" altLang="ja-JP" dirty="0"/>
              <a:t>V-LAN)</a:t>
            </a:r>
          </a:p>
          <a:p>
            <a:r>
              <a:rPr lang="en-US" altLang="ja-JP" dirty="0"/>
              <a:t>Access</a:t>
            </a:r>
            <a:r>
              <a:rPr lang="ja-JP" altLang="en-US" dirty="0"/>
              <a:t> </a:t>
            </a:r>
            <a:r>
              <a:rPr lang="en-US" altLang="ja-JP" dirty="0"/>
              <a:t>control</a:t>
            </a:r>
            <a:r>
              <a:rPr lang="ja-JP" altLang="en-US" dirty="0"/>
              <a:t> </a:t>
            </a:r>
            <a:r>
              <a:rPr lang="en-US" altLang="ja-JP" dirty="0"/>
              <a:t>to/from</a:t>
            </a:r>
            <a:r>
              <a:rPr lang="ja-JP" altLang="en-US" dirty="0"/>
              <a:t> </a:t>
            </a:r>
            <a:r>
              <a:rPr lang="en-US" altLang="ja-JP" dirty="0"/>
              <a:t>PFS</a:t>
            </a:r>
            <a:r>
              <a:rPr lang="ja-JP" altLang="en-US" dirty="0"/>
              <a:t> </a:t>
            </a:r>
            <a:r>
              <a:rPr lang="en-US" altLang="ja-JP" dirty="0"/>
              <a:t>network</a:t>
            </a:r>
          </a:p>
          <a:p>
            <a:r>
              <a:rPr lang="en-US" altLang="ja-JP" dirty="0"/>
              <a:t>System</a:t>
            </a:r>
            <a:r>
              <a:rPr lang="ja-JP" altLang="en-US" dirty="0"/>
              <a:t> </a:t>
            </a:r>
            <a:r>
              <a:rPr lang="en-US" altLang="ja-JP" dirty="0"/>
              <a:t>alert</a:t>
            </a:r>
            <a:r>
              <a:rPr lang="ja-JP" altLang="en-US" dirty="0"/>
              <a:t> </a:t>
            </a:r>
            <a:r>
              <a:rPr lang="en-US" altLang="ja-JP" dirty="0"/>
              <a:t>handling</a:t>
            </a:r>
            <a:r>
              <a:rPr lang="ja-JP" altLang="en-US" dirty="0"/>
              <a:t> </a:t>
            </a:r>
            <a:r>
              <a:rPr lang="en-US" altLang="ja-JP" dirty="0"/>
              <a:t>(items</a:t>
            </a:r>
            <a:r>
              <a:rPr lang="ja-JP" altLang="en-US" dirty="0"/>
              <a:t> </a:t>
            </a:r>
            <a:r>
              <a:rPr lang="en-US" altLang="ja-JP" dirty="0"/>
              <a:t>to</a:t>
            </a:r>
            <a:r>
              <a:rPr lang="ja-JP" altLang="en-US" dirty="0"/>
              <a:t> </a:t>
            </a:r>
            <a:r>
              <a:rPr lang="en-US" altLang="ja-JP" dirty="0"/>
              <a:t>STS)</a:t>
            </a:r>
          </a:p>
          <a:p>
            <a:r>
              <a:rPr lang="en-US" altLang="ja-JP" dirty="0"/>
              <a:t>Engineering</a:t>
            </a:r>
            <a:r>
              <a:rPr lang="ja-JP" altLang="en-US" dirty="0"/>
              <a:t> </a:t>
            </a:r>
            <a:r>
              <a:rPr lang="en-US" altLang="ja-JP" dirty="0"/>
              <a:t>data</a:t>
            </a:r>
            <a:r>
              <a:rPr lang="ja-JP" altLang="en-US" dirty="0"/>
              <a:t> </a:t>
            </a:r>
            <a:r>
              <a:rPr lang="en-US" altLang="ja-JP" dirty="0"/>
              <a:t>archive</a:t>
            </a:r>
            <a:r>
              <a:rPr lang="ja-JP" altLang="en-US" dirty="0"/>
              <a:t> </a:t>
            </a:r>
            <a:r>
              <a:rPr lang="en-US" altLang="ja-JP" dirty="0"/>
              <a:t>(during</a:t>
            </a:r>
            <a:r>
              <a:rPr lang="ja-JP" altLang="en-US" dirty="0"/>
              <a:t> </a:t>
            </a:r>
            <a:r>
              <a:rPr lang="en-US" altLang="ja-JP" dirty="0"/>
              <a:t>on-site</a:t>
            </a:r>
            <a:r>
              <a:rPr lang="ja-JP" altLang="en-US" dirty="0"/>
              <a:t> </a:t>
            </a:r>
            <a:r>
              <a:rPr lang="en-US" altLang="ja-JP" dirty="0"/>
              <a:t>AIT,</a:t>
            </a:r>
            <a:r>
              <a:rPr lang="ja-JP" altLang="en-US" dirty="0"/>
              <a:t> </a:t>
            </a:r>
            <a:r>
              <a:rPr lang="en-US" altLang="ja-JP" dirty="0"/>
              <a:t>independent</a:t>
            </a:r>
            <a:r>
              <a:rPr lang="ja-JP" altLang="en-US" dirty="0"/>
              <a:t> </a:t>
            </a:r>
            <a:r>
              <a:rPr lang="en-US" altLang="ja-JP" dirty="0"/>
              <a:t>unit</a:t>
            </a:r>
            <a:r>
              <a:rPr lang="ja-JP" altLang="en-US" dirty="0"/>
              <a:t> </a:t>
            </a:r>
            <a:r>
              <a:rPr lang="en-US" altLang="ja-JP" dirty="0"/>
              <a:t>test</a:t>
            </a:r>
            <a:r>
              <a:rPr lang="en-US" altLang="ja-JP" dirty="0" smtClean="0"/>
              <a:t>)</a:t>
            </a:r>
            <a:endParaRPr lang="ja-JP" altLang="en-US" dirty="0"/>
          </a:p>
        </p:txBody>
      </p:sp>
    </p:spTree>
    <p:extLst>
      <p:ext uri="{BB962C8B-B14F-4D97-AF65-F5344CB8AC3E}">
        <p14:creationId xmlns:p14="http://schemas.microsoft.com/office/powerpoint/2010/main" val="14017772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3200" b="1" dirty="0" smtClean="0"/>
              <a:t>Discussions I – </a:t>
            </a:r>
            <a:r>
              <a:rPr lang="en-US" altLang="ja-JP" sz="3200" b="1" dirty="0" smtClean="0"/>
              <a:t>Network</a:t>
            </a:r>
            <a:r>
              <a:rPr lang="ja-JP" altLang="en-US" sz="3200" b="1" dirty="0" smtClean="0"/>
              <a:t> </a:t>
            </a:r>
            <a:r>
              <a:rPr lang="en-US" altLang="ja-JP" sz="3200" b="1" dirty="0"/>
              <a:t>connection</a:t>
            </a:r>
            <a:r>
              <a:rPr lang="ja-JP" altLang="en-US" sz="3200" b="1" dirty="0"/>
              <a:t> </a:t>
            </a:r>
            <a:r>
              <a:rPr lang="en-US" altLang="ja-JP" sz="3200" b="1" dirty="0"/>
              <a:t>to</a:t>
            </a:r>
            <a:r>
              <a:rPr lang="ja-JP" altLang="en-US" sz="3200" b="1" dirty="0"/>
              <a:t> </a:t>
            </a:r>
            <a:r>
              <a:rPr lang="en-US" altLang="ja-JP" sz="3200" b="1" dirty="0" smtClean="0"/>
              <a:t>Subaru</a:t>
            </a:r>
            <a:endParaRPr kumimoji="1" lang="ja-JP" altLang="en-US" sz="3200" b="1"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7543548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b="1" dirty="0" smtClean="0"/>
              <a:t>Discussions II </a:t>
            </a:r>
            <a:r>
              <a:rPr lang="en-US" altLang="ja-JP" sz="2800" b="1" dirty="0" smtClean="0"/>
              <a:t>–</a:t>
            </a:r>
            <a:r>
              <a:rPr kumimoji="1" lang="en-US" altLang="ja-JP" sz="2800" b="1" dirty="0" smtClean="0"/>
              <a:t> </a:t>
            </a:r>
            <a:r>
              <a:rPr lang="en-US" altLang="ja-JP" sz="2800" b="1" dirty="0"/>
              <a:t>Access</a:t>
            </a:r>
            <a:r>
              <a:rPr lang="ja-JP" altLang="en-US" sz="2800" b="1" dirty="0"/>
              <a:t> </a:t>
            </a:r>
            <a:r>
              <a:rPr lang="en-US" altLang="ja-JP" sz="2800" b="1" dirty="0"/>
              <a:t>control</a:t>
            </a:r>
            <a:r>
              <a:rPr lang="ja-JP" altLang="en-US" sz="2800" b="1" dirty="0"/>
              <a:t> </a:t>
            </a:r>
            <a:r>
              <a:rPr lang="en-US" altLang="ja-JP" sz="2800" b="1" dirty="0"/>
              <a:t>to/from</a:t>
            </a:r>
            <a:r>
              <a:rPr lang="ja-JP" altLang="en-US" sz="2800" b="1" dirty="0"/>
              <a:t> </a:t>
            </a:r>
            <a:r>
              <a:rPr lang="en-US" altLang="ja-JP" sz="2800" b="1" dirty="0"/>
              <a:t>PFS</a:t>
            </a:r>
            <a:r>
              <a:rPr lang="ja-JP" altLang="en-US" sz="2800" b="1" dirty="0"/>
              <a:t> </a:t>
            </a:r>
            <a:r>
              <a:rPr lang="en-US" altLang="ja-JP" sz="2800" b="1" dirty="0"/>
              <a:t>network</a:t>
            </a:r>
            <a:endParaRPr lang="en-US" altLang="ja-JP" sz="2800" b="1"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536074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Brief</a:t>
            </a:r>
            <a:r>
              <a:rPr lang="ja-JP" altLang="en-US" dirty="0"/>
              <a:t> </a:t>
            </a:r>
            <a:r>
              <a:rPr lang="en-US" altLang="ja-JP" dirty="0"/>
              <a:t>overview</a:t>
            </a:r>
            <a:r>
              <a:rPr lang="ja-JP" altLang="en-US" dirty="0"/>
              <a:t> </a:t>
            </a:r>
            <a:r>
              <a:rPr lang="en-US" altLang="ja-JP" dirty="0"/>
              <a:t>of</a:t>
            </a:r>
            <a:r>
              <a:rPr lang="ja-JP" altLang="en-US" dirty="0"/>
              <a:t> </a:t>
            </a:r>
            <a:r>
              <a:rPr lang="en-US" altLang="ja-JP" dirty="0"/>
              <a:t>PFS</a:t>
            </a:r>
            <a:r>
              <a:rPr lang="ja-JP" altLang="en-US" dirty="0"/>
              <a:t> </a:t>
            </a:r>
            <a:r>
              <a:rPr lang="en-US" altLang="ja-JP" dirty="0"/>
              <a:t>ICS</a:t>
            </a:r>
            <a:r>
              <a:rPr lang="ja-JP" altLang="en-US" dirty="0"/>
              <a:t> </a:t>
            </a:r>
            <a:r>
              <a:rPr lang="en-US" altLang="ja-JP" dirty="0" smtClean="0"/>
              <a:t>design</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9247827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4000" dirty="0" smtClean="0"/>
              <a:t>Discussions III </a:t>
            </a:r>
            <a:r>
              <a:rPr lang="en-US" altLang="ja-JP" sz="4000" dirty="0" smtClean="0"/>
              <a:t>–</a:t>
            </a:r>
            <a:r>
              <a:rPr kumimoji="1" lang="en-US" altLang="ja-JP" sz="4000" dirty="0" smtClean="0"/>
              <a:t> </a:t>
            </a:r>
            <a:r>
              <a:rPr lang="en-US" altLang="ja-JP" sz="4000" dirty="0"/>
              <a:t>System</a:t>
            </a:r>
            <a:r>
              <a:rPr lang="ja-JP" altLang="en-US" sz="4000" dirty="0"/>
              <a:t> </a:t>
            </a:r>
            <a:r>
              <a:rPr lang="en-US" altLang="ja-JP" sz="4000" dirty="0"/>
              <a:t>alert</a:t>
            </a:r>
            <a:r>
              <a:rPr lang="ja-JP" altLang="en-US" sz="4000" dirty="0"/>
              <a:t> </a:t>
            </a:r>
            <a:r>
              <a:rPr lang="en-US" altLang="ja-JP" sz="4000" dirty="0" smtClean="0"/>
              <a:t>handling</a:t>
            </a:r>
            <a:endParaRPr lang="en-US" altLang="ja-JP" sz="4000"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2054641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3600" dirty="0" smtClean="0"/>
              <a:t>Discussions IV </a:t>
            </a:r>
            <a:r>
              <a:rPr lang="en-US" altLang="ja-JP" sz="3600" dirty="0" smtClean="0"/>
              <a:t>–</a:t>
            </a:r>
            <a:r>
              <a:rPr kumimoji="1" lang="en-US" altLang="ja-JP" sz="3600" dirty="0" smtClean="0"/>
              <a:t> </a:t>
            </a:r>
            <a:r>
              <a:rPr lang="en-US" altLang="ja-JP" sz="3600" dirty="0"/>
              <a:t>Engineering</a:t>
            </a:r>
            <a:r>
              <a:rPr lang="ja-JP" altLang="en-US" sz="3600" dirty="0"/>
              <a:t> </a:t>
            </a:r>
            <a:r>
              <a:rPr lang="en-US" altLang="ja-JP" sz="3600" dirty="0"/>
              <a:t>data</a:t>
            </a:r>
            <a:r>
              <a:rPr lang="ja-JP" altLang="en-US" sz="3600" dirty="0"/>
              <a:t> </a:t>
            </a:r>
            <a:r>
              <a:rPr lang="en-US" altLang="ja-JP" sz="3600" dirty="0"/>
              <a:t>archive</a:t>
            </a:r>
            <a:r>
              <a:rPr lang="ja-JP" altLang="en-US" sz="3600" dirty="0"/>
              <a:t> </a:t>
            </a:r>
            <a:endParaRPr lang="en-US" altLang="ja-JP" sz="3600"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0709570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idx="1"/>
          </p:nvPr>
        </p:nvSpPr>
        <p:spPr/>
        <p:txBody>
          <a:bodyPr/>
          <a:lstStyle/>
          <a:p>
            <a:r>
              <a:rPr kumimoji="1" lang="en-US" altLang="ja-JP" dirty="0" smtClean="0"/>
              <a:t>Backup</a:t>
            </a:r>
            <a:r>
              <a:rPr kumimoji="1" lang="ja-JP" altLang="en-US" dirty="0" smtClean="0"/>
              <a:t> </a:t>
            </a:r>
            <a:r>
              <a:rPr kumimoji="1" lang="en-US" altLang="ja-JP" dirty="0" smtClean="0"/>
              <a:t>or</a:t>
            </a:r>
            <a:r>
              <a:rPr kumimoji="1" lang="ja-JP" altLang="en-US" dirty="0" smtClean="0"/>
              <a:t> </a:t>
            </a:r>
            <a:r>
              <a:rPr kumimoji="1" lang="en-US" altLang="ja-JP" dirty="0" smtClean="0"/>
              <a:t>copied</a:t>
            </a:r>
            <a:r>
              <a:rPr kumimoji="1" lang="ja-JP" altLang="en-US" dirty="0" smtClean="0"/>
              <a:t> </a:t>
            </a:r>
            <a:r>
              <a:rPr kumimoji="1" lang="en-US" altLang="ja-JP" dirty="0" smtClean="0"/>
              <a:t>materials</a:t>
            </a:r>
            <a:r>
              <a:rPr kumimoji="1" lang="ja-JP" altLang="en-US" dirty="0" smtClean="0"/>
              <a:t> </a:t>
            </a:r>
            <a:r>
              <a:rPr kumimoji="1" lang="en-US" altLang="ja-JP" dirty="0" smtClean="0"/>
              <a:t>to</a:t>
            </a:r>
            <a:r>
              <a:rPr kumimoji="1" lang="ja-JP" altLang="en-US" dirty="0" smtClean="0"/>
              <a:t> </a:t>
            </a:r>
            <a:r>
              <a:rPr kumimoji="1" lang="en-US" altLang="ja-JP" dirty="0" smtClean="0"/>
              <a:t>be</a:t>
            </a:r>
            <a:r>
              <a:rPr kumimoji="1" lang="ja-JP" altLang="en-US" dirty="0" smtClean="0"/>
              <a:t> </a:t>
            </a:r>
            <a:r>
              <a:rPr kumimoji="1" lang="en-US" altLang="ja-JP" dirty="0" smtClean="0"/>
              <a:t>used</a:t>
            </a:r>
            <a:endParaRPr kumimoji="1" lang="ja-JP" altLang="en-US" dirty="0"/>
          </a:p>
        </p:txBody>
      </p:sp>
    </p:spTree>
    <p:extLst>
      <p:ext uri="{BB962C8B-B14F-4D97-AF65-F5344CB8AC3E}">
        <p14:creationId xmlns:p14="http://schemas.microsoft.com/office/powerpoint/2010/main" val="18076256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365126"/>
            <a:ext cx="8242663" cy="1325563"/>
          </a:xfrm>
        </p:spPr>
        <p:txBody>
          <a:bodyPr>
            <a:normAutofit/>
          </a:bodyPr>
          <a:lstStyle/>
          <a:p>
            <a:r>
              <a:rPr kumimoji="1" lang="en-US" altLang="ja-JP" sz="3600" dirty="0" smtClean="0"/>
              <a:t>Updates</a:t>
            </a:r>
            <a:r>
              <a:rPr lang="en-US" altLang="ja-JP" sz="3600" dirty="0"/>
              <a:t>/</a:t>
            </a:r>
            <a:r>
              <a:rPr lang="en-US" altLang="ja-JP" sz="3600" dirty="0" smtClean="0"/>
              <a:t>P</a:t>
            </a:r>
            <a:r>
              <a:rPr kumimoji="1" lang="en-US" altLang="ja-JP" sz="3600" dirty="0" smtClean="0"/>
              <a:t>rogresses</a:t>
            </a:r>
            <a:r>
              <a:rPr kumimoji="1" lang="ja-JP" altLang="en-US" sz="3600" dirty="0" smtClean="0"/>
              <a:t> </a:t>
            </a:r>
            <a:r>
              <a:rPr kumimoji="1" lang="en-US" altLang="ja-JP" sz="3600" dirty="0" smtClean="0"/>
              <a:t>–</a:t>
            </a:r>
            <a:r>
              <a:rPr kumimoji="1" lang="ja-JP" altLang="en-US" sz="3600" dirty="0" smtClean="0"/>
              <a:t> </a:t>
            </a:r>
            <a:r>
              <a:rPr kumimoji="1" lang="en-US" altLang="ja-JP" sz="3600" dirty="0" smtClean="0"/>
              <a:t>shared</a:t>
            </a:r>
            <a:r>
              <a:rPr kumimoji="1" lang="ja-JP" altLang="en-US" sz="3600" dirty="0" smtClean="0"/>
              <a:t> </a:t>
            </a:r>
            <a:r>
              <a:rPr kumimoji="1" lang="en-US" altLang="ja-JP" sz="3600" dirty="0" smtClean="0"/>
              <a:t>infrastructure</a:t>
            </a:r>
            <a:endParaRPr kumimoji="1" lang="ja-JP" altLang="en-US" sz="3600" dirty="0"/>
          </a:p>
        </p:txBody>
      </p:sp>
      <p:sp>
        <p:nvSpPr>
          <p:cNvPr id="3" name="コンテンツ プレースホルダー 2"/>
          <p:cNvSpPr>
            <a:spLocks noGrp="1"/>
          </p:cNvSpPr>
          <p:nvPr>
            <p:ph idx="1"/>
          </p:nvPr>
        </p:nvSpPr>
        <p:spPr>
          <a:xfrm>
            <a:off x="628649" y="1825624"/>
            <a:ext cx="8515351" cy="4823369"/>
          </a:xfrm>
        </p:spPr>
        <p:txBody>
          <a:bodyPr>
            <a:normAutofit fontScale="70000" lnSpcReduction="20000"/>
          </a:bodyPr>
          <a:lstStyle/>
          <a:p>
            <a:r>
              <a:rPr kumimoji="1" lang="en-US" altLang="ja-JP" dirty="0" smtClean="0"/>
              <a:t>Communication</a:t>
            </a:r>
            <a:r>
              <a:rPr kumimoji="1" lang="ja-JP" altLang="en-US" dirty="0" smtClean="0"/>
              <a:t> </a:t>
            </a:r>
            <a:r>
              <a:rPr kumimoji="1" lang="en-US" altLang="ja-JP" dirty="0" smtClean="0"/>
              <a:t>fibers</a:t>
            </a:r>
            <a:r>
              <a:rPr kumimoji="1" lang="ja-JP" altLang="en-US" dirty="0" smtClean="0"/>
              <a:t> </a:t>
            </a:r>
            <a:r>
              <a:rPr kumimoji="1" lang="en-US" altLang="ja-JP" dirty="0" smtClean="0"/>
              <a:t>at</a:t>
            </a:r>
            <a:r>
              <a:rPr kumimoji="1" lang="ja-JP" altLang="en-US" dirty="0" smtClean="0"/>
              <a:t> </a:t>
            </a:r>
            <a:r>
              <a:rPr kumimoji="1" lang="en-US" altLang="ja-JP" dirty="0" smtClean="0"/>
              <a:t>Subaru</a:t>
            </a:r>
            <a:r>
              <a:rPr kumimoji="1" lang="ja-JP" altLang="en-US" dirty="0" smtClean="0"/>
              <a:t> </a:t>
            </a:r>
            <a:r>
              <a:rPr kumimoji="1" lang="en-US" altLang="ja-JP" dirty="0" smtClean="0"/>
              <a:t>have</a:t>
            </a:r>
            <a:r>
              <a:rPr kumimoji="1" lang="ja-JP" altLang="en-US" dirty="0" smtClean="0"/>
              <a:t> </a:t>
            </a:r>
            <a:r>
              <a:rPr kumimoji="1" lang="en-US" altLang="ja-JP" dirty="0" smtClean="0"/>
              <a:t>tested</a:t>
            </a:r>
            <a:r>
              <a:rPr kumimoji="1" lang="ja-JP" altLang="en-US" dirty="0" smtClean="0"/>
              <a:t> </a:t>
            </a:r>
            <a:r>
              <a:rPr lang="en-US" altLang="ja-JP" dirty="0" smtClean="0"/>
              <a:t>and</a:t>
            </a:r>
            <a:r>
              <a:rPr lang="ja-JP" altLang="en-US" dirty="0" smtClean="0"/>
              <a:t> </a:t>
            </a:r>
            <a:r>
              <a:rPr lang="en-US" altLang="ja-JP" dirty="0" smtClean="0"/>
              <a:t>passed</a:t>
            </a:r>
          </a:p>
          <a:p>
            <a:pPr lvl="1"/>
            <a:r>
              <a:rPr kumimoji="1" lang="en-US" altLang="ja-JP" dirty="0" smtClean="0"/>
              <a:t>Mostly</a:t>
            </a:r>
            <a:r>
              <a:rPr kumimoji="1" lang="ja-JP" altLang="en-US" dirty="0" smtClean="0"/>
              <a:t> </a:t>
            </a:r>
            <a:r>
              <a:rPr kumimoji="1" lang="en-US" altLang="ja-JP" dirty="0" smtClean="0"/>
              <a:t>by</a:t>
            </a:r>
            <a:r>
              <a:rPr kumimoji="1" lang="ja-JP" altLang="en-US" dirty="0" smtClean="0"/>
              <a:t> </a:t>
            </a:r>
            <a:r>
              <a:rPr kumimoji="1" lang="en-US" altLang="ja-JP" dirty="0" smtClean="0"/>
              <a:t>real</a:t>
            </a:r>
            <a:r>
              <a:rPr kumimoji="1" lang="ja-JP" altLang="en-US" dirty="0" smtClean="0"/>
              <a:t> </a:t>
            </a:r>
            <a:r>
              <a:rPr kumimoji="1" lang="en-US" altLang="ja-JP" dirty="0" smtClean="0"/>
              <a:t>data</a:t>
            </a:r>
            <a:r>
              <a:rPr kumimoji="1" lang="ja-JP" altLang="en-US" dirty="0" smtClean="0"/>
              <a:t> </a:t>
            </a:r>
            <a:r>
              <a:rPr kumimoji="1" lang="en-US" altLang="ja-JP" dirty="0" smtClean="0"/>
              <a:t>flow,</a:t>
            </a:r>
            <a:r>
              <a:rPr kumimoji="1" lang="ja-JP" altLang="en-US" dirty="0" smtClean="0"/>
              <a:t> </a:t>
            </a:r>
            <a:r>
              <a:rPr kumimoji="1" lang="en-US" altLang="ja-JP" dirty="0" smtClean="0"/>
              <a:t>except</a:t>
            </a:r>
            <a:r>
              <a:rPr kumimoji="1" lang="ja-JP" altLang="en-US" dirty="0" smtClean="0"/>
              <a:t> </a:t>
            </a:r>
            <a:r>
              <a:rPr kumimoji="1" lang="en-US" altLang="ja-JP" dirty="0" smtClean="0"/>
              <a:t>for</a:t>
            </a:r>
            <a:r>
              <a:rPr kumimoji="1" lang="ja-JP" altLang="en-US" dirty="0" smtClean="0"/>
              <a:t> </a:t>
            </a:r>
            <a:r>
              <a:rPr kumimoji="1" lang="en-US" altLang="ja-JP" dirty="0" smtClean="0"/>
              <a:t>1Gbps</a:t>
            </a:r>
            <a:r>
              <a:rPr kumimoji="1" lang="ja-JP" altLang="en-US" dirty="0" smtClean="0"/>
              <a:t> </a:t>
            </a:r>
            <a:r>
              <a:rPr kumimoji="1" lang="en-US" altLang="ja-JP" dirty="0" smtClean="0"/>
              <a:t>SM</a:t>
            </a:r>
            <a:r>
              <a:rPr kumimoji="1" lang="ja-JP" altLang="en-US" dirty="0" smtClean="0"/>
              <a:t> </a:t>
            </a:r>
            <a:r>
              <a:rPr kumimoji="1" lang="en-US" altLang="ja-JP" dirty="0" smtClean="0"/>
              <a:t>fibers</a:t>
            </a:r>
            <a:r>
              <a:rPr kumimoji="1" lang="ja-JP" altLang="en-US" dirty="0" smtClean="0"/>
              <a:t> </a:t>
            </a:r>
            <a:r>
              <a:rPr kumimoji="1" lang="en-US" altLang="ja-JP" dirty="0" smtClean="0"/>
              <a:t>(OTDR)</a:t>
            </a:r>
          </a:p>
          <a:p>
            <a:r>
              <a:rPr kumimoji="1" lang="en-US" altLang="ja-JP" dirty="0" smtClean="0"/>
              <a:t>ICS</a:t>
            </a:r>
            <a:r>
              <a:rPr kumimoji="1" lang="ja-JP" altLang="en-US" dirty="0" smtClean="0"/>
              <a:t> </a:t>
            </a:r>
            <a:r>
              <a:rPr kumimoji="1" lang="en-US" altLang="ja-JP" dirty="0" smtClean="0"/>
              <a:t>storage</a:t>
            </a:r>
            <a:r>
              <a:rPr kumimoji="1" lang="ja-JP" altLang="en-US" dirty="0" smtClean="0"/>
              <a:t> </a:t>
            </a:r>
            <a:r>
              <a:rPr kumimoji="1" lang="en-US" altLang="ja-JP" dirty="0" smtClean="0"/>
              <a:t>performance</a:t>
            </a:r>
            <a:r>
              <a:rPr kumimoji="1" lang="ja-JP" altLang="en-US" dirty="0" smtClean="0"/>
              <a:t> </a:t>
            </a:r>
            <a:r>
              <a:rPr kumimoji="1" lang="en-US" altLang="ja-JP" dirty="0" smtClean="0"/>
              <a:t>have</a:t>
            </a:r>
            <a:r>
              <a:rPr kumimoji="1" lang="ja-JP" altLang="en-US" dirty="0" smtClean="0"/>
              <a:t> </a:t>
            </a:r>
            <a:r>
              <a:rPr lang="en-US" altLang="ja-JP" dirty="0" smtClean="0"/>
              <a:t>verified</a:t>
            </a:r>
            <a:r>
              <a:rPr lang="ja-JP" altLang="en-US" dirty="0" smtClean="0"/>
              <a:t> </a:t>
            </a:r>
            <a:r>
              <a:rPr lang="en-US" altLang="ja-JP" dirty="0" smtClean="0"/>
              <a:t>with</a:t>
            </a:r>
            <a:r>
              <a:rPr lang="ja-JP" altLang="en-US" dirty="0" smtClean="0"/>
              <a:t> </a:t>
            </a:r>
            <a:r>
              <a:rPr lang="en-US" altLang="ja-JP" dirty="0" smtClean="0"/>
              <a:t>simulated</a:t>
            </a:r>
            <a:r>
              <a:rPr lang="ja-JP" altLang="en-US" dirty="0" smtClean="0"/>
              <a:t> </a:t>
            </a:r>
            <a:r>
              <a:rPr lang="en-US" altLang="ja-JP" dirty="0" smtClean="0"/>
              <a:t>4</a:t>
            </a:r>
            <a:r>
              <a:rPr lang="ja-JP" altLang="en-US" dirty="0" smtClean="0"/>
              <a:t> </a:t>
            </a:r>
            <a:r>
              <a:rPr lang="en-US" altLang="ja-JP" dirty="0" smtClean="0"/>
              <a:t>H4RG</a:t>
            </a:r>
            <a:r>
              <a:rPr lang="ja-JP" altLang="en-US" dirty="0" smtClean="0"/>
              <a:t> </a:t>
            </a:r>
            <a:r>
              <a:rPr lang="en-US" altLang="ja-JP" dirty="0" smtClean="0"/>
              <a:t>data</a:t>
            </a:r>
            <a:r>
              <a:rPr lang="ja-JP" altLang="en-US" dirty="0" smtClean="0"/>
              <a:t> </a:t>
            </a:r>
            <a:r>
              <a:rPr lang="en-US" altLang="ja-JP" dirty="0" smtClean="0"/>
              <a:t>streams</a:t>
            </a:r>
          </a:p>
          <a:p>
            <a:pPr lvl="1"/>
            <a:r>
              <a:rPr kumimoji="1" lang="en-US" altLang="ja-JP" dirty="0" smtClean="0"/>
              <a:t>Simulation</a:t>
            </a:r>
            <a:r>
              <a:rPr kumimoji="1" lang="ja-JP" altLang="en-US" dirty="0" smtClean="0"/>
              <a:t> </a:t>
            </a:r>
            <a:r>
              <a:rPr lang="en-US" altLang="ja-JP" dirty="0" smtClean="0"/>
              <a:t>configuration:</a:t>
            </a:r>
            <a:r>
              <a:rPr lang="ja-JP" altLang="en-US" dirty="0" smtClean="0"/>
              <a:t> </a:t>
            </a:r>
            <a:r>
              <a:rPr kumimoji="1" lang="en-US" altLang="ja-JP" dirty="0" smtClean="0"/>
              <a:t>Storage</a:t>
            </a:r>
            <a:r>
              <a:rPr kumimoji="1" lang="ja-JP" altLang="en-US" dirty="0" smtClean="0"/>
              <a:t> </a:t>
            </a:r>
            <a:r>
              <a:rPr kumimoji="1" lang="en-US" altLang="ja-JP" dirty="0" smtClean="0"/>
              <a:t>–</a:t>
            </a:r>
            <a:r>
              <a:rPr kumimoji="1" lang="ja-JP" altLang="en-US" dirty="0" smtClean="0"/>
              <a:t> </a:t>
            </a:r>
            <a:r>
              <a:rPr kumimoji="1" lang="en-US" altLang="ja-JP" dirty="0" smtClean="0"/>
              <a:t>NFS</a:t>
            </a:r>
            <a:r>
              <a:rPr kumimoji="1" lang="ja-JP" altLang="en-US" dirty="0" smtClean="0"/>
              <a:t> </a:t>
            </a:r>
            <a:r>
              <a:rPr kumimoji="1" lang="en-US" altLang="ja-JP" dirty="0" smtClean="0"/>
              <a:t>server</a:t>
            </a:r>
            <a:r>
              <a:rPr kumimoji="1" lang="ja-JP" altLang="en-US" dirty="0" smtClean="0"/>
              <a:t> </a:t>
            </a:r>
            <a:r>
              <a:rPr kumimoji="1" lang="en-US" altLang="ja-JP" dirty="0" smtClean="0"/>
              <a:t>–</a:t>
            </a:r>
            <a:r>
              <a:rPr kumimoji="1" lang="ja-JP" altLang="en-US" dirty="0" smtClean="0"/>
              <a:t> </a:t>
            </a:r>
            <a:r>
              <a:rPr kumimoji="1" lang="en-US" altLang="ja-JP" dirty="0" smtClean="0"/>
              <a:t>4x</a:t>
            </a:r>
            <a:r>
              <a:rPr kumimoji="1" lang="ja-JP" altLang="en-US" dirty="0" smtClean="0"/>
              <a:t> </a:t>
            </a:r>
            <a:r>
              <a:rPr kumimoji="1" lang="en-US" altLang="ja-JP" dirty="0" smtClean="0"/>
              <a:t>data</a:t>
            </a:r>
            <a:r>
              <a:rPr kumimoji="1" lang="ja-JP" altLang="en-US" dirty="0" smtClean="0"/>
              <a:t> </a:t>
            </a:r>
            <a:r>
              <a:rPr kumimoji="1" lang="en-US" altLang="ja-JP" dirty="0" smtClean="0"/>
              <a:t>generator</a:t>
            </a:r>
          </a:p>
          <a:p>
            <a:pPr lvl="1"/>
            <a:r>
              <a:rPr lang="en-US" altLang="ja-JP" dirty="0" smtClean="0"/>
              <a:t>Achieved</a:t>
            </a:r>
            <a:r>
              <a:rPr lang="ja-JP" altLang="en-US" dirty="0" smtClean="0"/>
              <a:t> </a:t>
            </a:r>
            <a:r>
              <a:rPr lang="en-US" altLang="ja-JP" dirty="0" smtClean="0"/>
              <a:t>~2.3Gbps</a:t>
            </a:r>
            <a:r>
              <a:rPr lang="ja-JP" altLang="en-US" dirty="0" smtClean="0"/>
              <a:t> </a:t>
            </a:r>
            <a:r>
              <a:rPr lang="en-US" altLang="ja-JP" dirty="0" smtClean="0"/>
              <a:t>file</a:t>
            </a:r>
            <a:r>
              <a:rPr lang="ja-JP" altLang="en-US" dirty="0" smtClean="0"/>
              <a:t> </a:t>
            </a:r>
            <a:r>
              <a:rPr lang="en-US" altLang="ja-JP" dirty="0" smtClean="0"/>
              <a:t>write,</a:t>
            </a:r>
            <a:r>
              <a:rPr lang="ja-JP" altLang="en-US" dirty="0" smtClean="0"/>
              <a:t> </a:t>
            </a:r>
            <a:r>
              <a:rPr lang="en-US" altLang="ja-JP" dirty="0" smtClean="0"/>
              <a:t>enough</a:t>
            </a:r>
            <a:r>
              <a:rPr lang="ja-JP" altLang="en-US" dirty="0" smtClean="0"/>
              <a:t> </a:t>
            </a:r>
            <a:r>
              <a:rPr lang="en-US" altLang="ja-JP" dirty="0" smtClean="0"/>
              <a:t>for</a:t>
            </a:r>
            <a:r>
              <a:rPr lang="ja-JP" altLang="en-US" dirty="0" smtClean="0"/>
              <a:t> </a:t>
            </a:r>
            <a:r>
              <a:rPr lang="en-US" altLang="ja-JP" dirty="0" smtClean="0"/>
              <a:t>4</a:t>
            </a:r>
            <a:r>
              <a:rPr lang="ja-JP" altLang="en-US" dirty="0" smtClean="0"/>
              <a:t> </a:t>
            </a:r>
            <a:r>
              <a:rPr lang="en-US" altLang="ja-JP" dirty="0" smtClean="0"/>
              <a:t>H4RG</a:t>
            </a:r>
            <a:r>
              <a:rPr lang="ja-JP" altLang="en-US" dirty="0" smtClean="0"/>
              <a:t> </a:t>
            </a:r>
            <a:r>
              <a:rPr lang="en-US" altLang="ja-JP" dirty="0" smtClean="0"/>
              <a:t>data</a:t>
            </a:r>
            <a:r>
              <a:rPr lang="ja-JP" altLang="en-US" dirty="0" smtClean="0"/>
              <a:t> </a:t>
            </a:r>
            <a:r>
              <a:rPr lang="en-US" altLang="ja-JP" dirty="0" smtClean="0"/>
              <a:t>streams</a:t>
            </a:r>
          </a:p>
          <a:p>
            <a:pPr lvl="1"/>
            <a:r>
              <a:rPr lang="en-US" altLang="ja-JP" dirty="0" err="1" smtClean="0"/>
              <a:t>ToDo</a:t>
            </a:r>
            <a:endParaRPr lang="en-US" altLang="ja-JP" dirty="0" smtClean="0"/>
          </a:p>
          <a:p>
            <a:pPr lvl="2"/>
            <a:r>
              <a:rPr lang="en-US" altLang="ja-JP" dirty="0" smtClean="0"/>
              <a:t>Need</a:t>
            </a:r>
            <a:r>
              <a:rPr lang="ja-JP" altLang="en-US" dirty="0" smtClean="0"/>
              <a:t> </a:t>
            </a:r>
            <a:r>
              <a:rPr lang="en-US" altLang="ja-JP" dirty="0" smtClean="0"/>
              <a:t>some</a:t>
            </a:r>
            <a:r>
              <a:rPr lang="ja-JP" altLang="en-US" dirty="0" smtClean="0"/>
              <a:t> </a:t>
            </a:r>
            <a:r>
              <a:rPr lang="en-US" altLang="ja-JP" dirty="0" smtClean="0"/>
              <a:t>consideration</a:t>
            </a:r>
            <a:r>
              <a:rPr lang="ja-JP" altLang="en-US" dirty="0" smtClean="0"/>
              <a:t> </a:t>
            </a:r>
            <a:r>
              <a:rPr lang="en-US" altLang="ja-JP" dirty="0" smtClean="0"/>
              <a:t>on</a:t>
            </a:r>
            <a:r>
              <a:rPr lang="ja-JP" altLang="en-US" dirty="0" smtClean="0"/>
              <a:t> </a:t>
            </a:r>
            <a:r>
              <a:rPr lang="en-US" altLang="ja-JP" dirty="0" smtClean="0"/>
              <a:t>network</a:t>
            </a:r>
            <a:r>
              <a:rPr lang="ja-JP" altLang="en-US" dirty="0" smtClean="0"/>
              <a:t> </a:t>
            </a:r>
            <a:r>
              <a:rPr lang="en-US" altLang="ja-JP" dirty="0" smtClean="0"/>
              <a:t>configuration</a:t>
            </a:r>
          </a:p>
          <a:p>
            <a:pPr lvl="2"/>
            <a:r>
              <a:rPr kumimoji="1" lang="en-US" altLang="ja-JP" dirty="0" smtClean="0"/>
              <a:t>More</a:t>
            </a:r>
            <a:r>
              <a:rPr kumimoji="1" lang="ja-JP" altLang="en-US" dirty="0" smtClean="0"/>
              <a:t> </a:t>
            </a:r>
            <a:r>
              <a:rPr kumimoji="1" lang="en-US" altLang="ja-JP" dirty="0" smtClean="0"/>
              <a:t>realistic</a:t>
            </a:r>
            <a:r>
              <a:rPr kumimoji="1" lang="ja-JP" altLang="en-US" dirty="0" smtClean="0"/>
              <a:t> </a:t>
            </a:r>
            <a:r>
              <a:rPr kumimoji="1" lang="en-US" altLang="ja-JP" dirty="0" smtClean="0"/>
              <a:t>test</a:t>
            </a:r>
            <a:r>
              <a:rPr kumimoji="1" lang="ja-JP" altLang="en-US" dirty="0" smtClean="0"/>
              <a:t> </a:t>
            </a:r>
            <a:r>
              <a:rPr kumimoji="1" lang="en-US" altLang="ja-JP" dirty="0" smtClean="0"/>
              <a:t>(e.g.</a:t>
            </a:r>
            <a:r>
              <a:rPr kumimoji="1" lang="ja-JP" altLang="en-US" dirty="0" smtClean="0"/>
              <a:t> </a:t>
            </a:r>
            <a:r>
              <a:rPr kumimoji="1" lang="en-US" altLang="ja-JP" dirty="0" smtClean="0"/>
              <a:t>having</a:t>
            </a:r>
            <a:r>
              <a:rPr kumimoji="1" lang="ja-JP" altLang="en-US" dirty="0" smtClean="0"/>
              <a:t> </a:t>
            </a:r>
            <a:r>
              <a:rPr kumimoji="1" lang="en-US" altLang="ja-JP" dirty="0" smtClean="0"/>
              <a:t>both</a:t>
            </a:r>
            <a:r>
              <a:rPr kumimoji="1" lang="ja-JP" altLang="en-US" dirty="0" smtClean="0"/>
              <a:t> </a:t>
            </a:r>
            <a:r>
              <a:rPr kumimoji="1" lang="en-US" altLang="ja-JP" dirty="0" smtClean="0"/>
              <a:t>read/write)</a:t>
            </a:r>
            <a:r>
              <a:rPr kumimoji="1" lang="ja-JP" altLang="en-US" dirty="0" smtClean="0"/>
              <a:t> </a:t>
            </a:r>
            <a:r>
              <a:rPr kumimoji="1" lang="en-US" altLang="ja-JP" dirty="0" smtClean="0"/>
              <a:t>could</a:t>
            </a:r>
            <a:r>
              <a:rPr kumimoji="1" lang="ja-JP" altLang="en-US" dirty="0" smtClean="0"/>
              <a:t> </a:t>
            </a:r>
            <a:r>
              <a:rPr kumimoji="1" lang="en-US" altLang="ja-JP" dirty="0" smtClean="0"/>
              <a:t>be</a:t>
            </a:r>
            <a:r>
              <a:rPr kumimoji="1" lang="ja-JP" altLang="en-US" dirty="0" smtClean="0"/>
              <a:t> </a:t>
            </a:r>
            <a:r>
              <a:rPr kumimoji="1" lang="en-US" altLang="ja-JP" dirty="0" smtClean="0"/>
              <a:t>better</a:t>
            </a:r>
          </a:p>
          <a:p>
            <a:r>
              <a:rPr kumimoji="1" lang="en-US" altLang="ja-JP" dirty="0" smtClean="0"/>
              <a:t>PFS-LAN</a:t>
            </a:r>
            <a:r>
              <a:rPr kumimoji="1" lang="ja-JP" altLang="en-US" dirty="0" smtClean="0"/>
              <a:t> </a:t>
            </a:r>
            <a:r>
              <a:rPr kumimoji="1" lang="en-US" altLang="ja-JP" dirty="0" smtClean="0"/>
              <a:t>network</a:t>
            </a:r>
            <a:r>
              <a:rPr kumimoji="1" lang="ja-JP" altLang="en-US" dirty="0" smtClean="0"/>
              <a:t> </a:t>
            </a:r>
            <a:r>
              <a:rPr kumimoji="1" lang="en-US" altLang="ja-JP" dirty="0" smtClean="0"/>
              <a:t>host</a:t>
            </a:r>
            <a:r>
              <a:rPr kumimoji="1" lang="ja-JP" altLang="en-US" dirty="0" smtClean="0"/>
              <a:t> </a:t>
            </a:r>
            <a:r>
              <a:rPr kumimoji="1" lang="en-US" altLang="ja-JP" dirty="0" smtClean="0"/>
              <a:t>stage</a:t>
            </a:r>
            <a:r>
              <a:rPr kumimoji="1" lang="ja-JP" altLang="en-US" dirty="0" smtClean="0"/>
              <a:t> </a:t>
            </a:r>
            <a:r>
              <a:rPr lang="en-US" altLang="ja-JP" dirty="0"/>
              <a:t>for configuration</a:t>
            </a:r>
            <a:r>
              <a:rPr lang="ja-JP" altLang="en-US" dirty="0"/>
              <a:t> </a:t>
            </a:r>
            <a:r>
              <a:rPr lang="en-US" altLang="ja-JP" dirty="0"/>
              <a:t>and</a:t>
            </a:r>
            <a:r>
              <a:rPr lang="ja-JP" altLang="en-US" dirty="0"/>
              <a:t> </a:t>
            </a:r>
            <a:r>
              <a:rPr lang="en-US" altLang="ja-JP" dirty="0"/>
              <a:t>stability</a:t>
            </a:r>
            <a:r>
              <a:rPr kumimoji="1" lang="ja-JP" altLang="en-US" dirty="0" smtClean="0"/>
              <a:t> </a:t>
            </a:r>
            <a:r>
              <a:rPr kumimoji="1" lang="en-US" altLang="ja-JP" dirty="0" smtClean="0"/>
              <a:t>passed</a:t>
            </a:r>
          </a:p>
          <a:p>
            <a:pPr lvl="1"/>
            <a:r>
              <a:rPr lang="en-US" altLang="ja-JP" dirty="0" smtClean="0"/>
              <a:t>Using</a:t>
            </a:r>
            <a:r>
              <a:rPr lang="ja-JP" altLang="en-US" dirty="0" smtClean="0"/>
              <a:t> </a:t>
            </a:r>
            <a:r>
              <a:rPr lang="en-US" altLang="ja-JP" dirty="0" smtClean="0"/>
              <a:t>real</a:t>
            </a:r>
            <a:r>
              <a:rPr lang="ja-JP" altLang="en-US" dirty="0" smtClean="0"/>
              <a:t> </a:t>
            </a:r>
            <a:r>
              <a:rPr lang="en-US" altLang="ja-JP" dirty="0" smtClean="0"/>
              <a:t>hardware</a:t>
            </a:r>
            <a:r>
              <a:rPr lang="ja-JP" altLang="en-US" dirty="0" smtClean="0"/>
              <a:t> </a:t>
            </a:r>
            <a:r>
              <a:rPr lang="en-US" altLang="ja-JP" dirty="0" smtClean="0"/>
              <a:t>to</a:t>
            </a:r>
            <a:r>
              <a:rPr lang="ja-JP" altLang="en-US" dirty="0" smtClean="0"/>
              <a:t> </a:t>
            </a:r>
            <a:r>
              <a:rPr lang="en-US" altLang="ja-JP" dirty="0" smtClean="0"/>
              <a:t>be</a:t>
            </a:r>
            <a:r>
              <a:rPr lang="ja-JP" altLang="en-US" dirty="0" smtClean="0"/>
              <a:t> </a:t>
            </a:r>
            <a:r>
              <a:rPr lang="en-US" altLang="ja-JP" dirty="0" smtClean="0"/>
              <a:t>used</a:t>
            </a:r>
            <a:r>
              <a:rPr lang="ja-JP" altLang="en-US" dirty="0" smtClean="0"/>
              <a:t> </a:t>
            </a:r>
            <a:r>
              <a:rPr lang="en-US" altLang="ja-JP" dirty="0" smtClean="0"/>
              <a:t>on-site</a:t>
            </a:r>
          </a:p>
          <a:p>
            <a:pPr lvl="1"/>
            <a:r>
              <a:rPr kumimoji="1" lang="en-US" altLang="ja-JP" dirty="0" smtClean="0"/>
              <a:t>Some</a:t>
            </a:r>
            <a:r>
              <a:rPr kumimoji="1" lang="ja-JP" altLang="en-US" dirty="0" smtClean="0"/>
              <a:t> </a:t>
            </a:r>
            <a:r>
              <a:rPr kumimoji="1" lang="en-US" altLang="ja-JP" dirty="0" smtClean="0"/>
              <a:t>management</a:t>
            </a:r>
            <a:r>
              <a:rPr kumimoji="1" lang="ja-JP" altLang="en-US" dirty="0" smtClean="0"/>
              <a:t> </a:t>
            </a:r>
            <a:r>
              <a:rPr kumimoji="1" lang="en-US" altLang="ja-JP" dirty="0" smtClean="0"/>
              <a:t>configuration</a:t>
            </a:r>
            <a:r>
              <a:rPr kumimoji="1" lang="ja-JP" altLang="en-US" dirty="0" smtClean="0"/>
              <a:t> </a:t>
            </a:r>
            <a:r>
              <a:rPr kumimoji="1" lang="en-US" altLang="ja-JP" dirty="0" smtClean="0"/>
              <a:t>will</a:t>
            </a:r>
            <a:r>
              <a:rPr kumimoji="1" lang="ja-JP" altLang="en-US" dirty="0" smtClean="0"/>
              <a:t> </a:t>
            </a:r>
            <a:r>
              <a:rPr kumimoji="1" lang="en-US" altLang="ja-JP" dirty="0" smtClean="0"/>
              <a:t>b</a:t>
            </a:r>
            <a:r>
              <a:rPr lang="en-US" altLang="ja-JP" dirty="0" smtClean="0"/>
              <a:t>e</a:t>
            </a:r>
            <a:r>
              <a:rPr lang="ja-JP" altLang="en-US" dirty="0" smtClean="0"/>
              <a:t> </a:t>
            </a:r>
            <a:r>
              <a:rPr lang="en-US" altLang="ja-JP" dirty="0" smtClean="0"/>
              <a:t>modified</a:t>
            </a:r>
            <a:r>
              <a:rPr lang="ja-JP" altLang="en-US" dirty="0" smtClean="0"/>
              <a:t> </a:t>
            </a:r>
            <a:r>
              <a:rPr lang="en-US" altLang="ja-JP" dirty="0" smtClean="0"/>
              <a:t>by</a:t>
            </a:r>
            <a:r>
              <a:rPr lang="ja-JP" altLang="en-US" dirty="0" smtClean="0"/>
              <a:t> </a:t>
            </a:r>
            <a:r>
              <a:rPr lang="en-US" altLang="ja-JP" dirty="0" smtClean="0"/>
              <a:t>Subaru</a:t>
            </a:r>
            <a:r>
              <a:rPr lang="ja-JP" altLang="en-US" dirty="0" smtClean="0"/>
              <a:t> </a:t>
            </a:r>
            <a:r>
              <a:rPr lang="en-US" altLang="ja-JP" dirty="0" smtClean="0"/>
              <a:t>(CDM)</a:t>
            </a:r>
            <a:r>
              <a:rPr lang="ja-JP" altLang="en-US" dirty="0" smtClean="0"/>
              <a:t> </a:t>
            </a:r>
            <a:r>
              <a:rPr lang="en-US" altLang="ja-JP" dirty="0" smtClean="0"/>
              <a:t>after</a:t>
            </a:r>
            <a:r>
              <a:rPr lang="ja-JP" altLang="en-US" dirty="0" smtClean="0"/>
              <a:t> </a:t>
            </a:r>
            <a:r>
              <a:rPr lang="en-US" altLang="ja-JP" dirty="0" smtClean="0"/>
              <a:t>delivery</a:t>
            </a:r>
          </a:p>
          <a:p>
            <a:pPr lvl="1"/>
            <a:r>
              <a:rPr lang="en-US" altLang="ja-JP" dirty="0" err="1" smtClean="0"/>
              <a:t>ToDo</a:t>
            </a:r>
            <a:endParaRPr lang="en-US" altLang="ja-JP" dirty="0" smtClean="0"/>
          </a:p>
          <a:p>
            <a:pPr lvl="2"/>
            <a:r>
              <a:rPr kumimoji="1" lang="en-US" altLang="ja-JP" dirty="0" smtClean="0"/>
              <a:t>Connection</a:t>
            </a:r>
            <a:r>
              <a:rPr kumimoji="1" lang="ja-JP" altLang="en-US" dirty="0" smtClean="0"/>
              <a:t> </a:t>
            </a:r>
            <a:r>
              <a:rPr kumimoji="1" lang="en-US" altLang="ja-JP" dirty="0" smtClean="0"/>
              <a:t>between</a:t>
            </a:r>
            <a:r>
              <a:rPr kumimoji="1" lang="ja-JP" altLang="en-US" dirty="0" smtClean="0"/>
              <a:t> </a:t>
            </a:r>
            <a:r>
              <a:rPr kumimoji="1" lang="en-US" altLang="ja-JP" dirty="0" smtClean="0"/>
              <a:t>PFS-LAN</a:t>
            </a:r>
            <a:r>
              <a:rPr kumimoji="1" lang="ja-JP" altLang="en-US" dirty="0" smtClean="0"/>
              <a:t> </a:t>
            </a:r>
            <a:r>
              <a:rPr kumimoji="1" lang="en-US" altLang="ja-JP" dirty="0" smtClean="0"/>
              <a:t>and</a:t>
            </a:r>
            <a:r>
              <a:rPr kumimoji="1" lang="ja-JP" altLang="en-US" dirty="0" smtClean="0"/>
              <a:t> </a:t>
            </a:r>
            <a:r>
              <a:rPr kumimoji="1" lang="en-US" altLang="ja-JP" dirty="0" smtClean="0"/>
              <a:t>Subaru</a:t>
            </a:r>
            <a:r>
              <a:rPr kumimoji="1" lang="ja-JP" altLang="en-US" dirty="0" smtClean="0"/>
              <a:t> </a:t>
            </a:r>
            <a:r>
              <a:rPr kumimoji="1" lang="en-US" altLang="ja-JP" dirty="0" smtClean="0"/>
              <a:t>network</a:t>
            </a:r>
            <a:r>
              <a:rPr kumimoji="1" lang="ja-JP" altLang="en-US" dirty="0" smtClean="0"/>
              <a:t> </a:t>
            </a:r>
            <a:r>
              <a:rPr kumimoji="1" lang="en-US" altLang="ja-JP" dirty="0" smtClean="0"/>
              <a:t>is</a:t>
            </a:r>
            <a:r>
              <a:rPr kumimoji="1" lang="ja-JP" altLang="en-US" dirty="0" smtClean="0"/>
              <a:t> </a:t>
            </a:r>
            <a:r>
              <a:rPr kumimoji="1" lang="en-US" altLang="ja-JP" dirty="0" smtClean="0"/>
              <a:t>not</a:t>
            </a:r>
            <a:r>
              <a:rPr kumimoji="1" lang="ja-JP" altLang="en-US" dirty="0" smtClean="0"/>
              <a:t> </a:t>
            </a:r>
            <a:r>
              <a:rPr kumimoji="1" lang="en-US" altLang="ja-JP" dirty="0" smtClean="0"/>
              <a:t>fixed</a:t>
            </a:r>
            <a:r>
              <a:rPr kumimoji="1" lang="ja-JP" altLang="en-US" dirty="0" smtClean="0"/>
              <a:t> </a:t>
            </a:r>
            <a:r>
              <a:rPr kumimoji="1" lang="en-US" altLang="ja-JP" dirty="0" smtClean="0"/>
              <a:t>yet</a:t>
            </a:r>
          </a:p>
          <a:p>
            <a:r>
              <a:rPr lang="en-US" altLang="ja-JP" dirty="0" smtClean="0"/>
              <a:t>Data</a:t>
            </a:r>
            <a:r>
              <a:rPr lang="ja-JP" altLang="en-US" dirty="0" smtClean="0"/>
              <a:t> </a:t>
            </a:r>
            <a:r>
              <a:rPr lang="en-US" altLang="ja-JP" dirty="0" smtClean="0"/>
              <a:t>backup</a:t>
            </a:r>
            <a:r>
              <a:rPr lang="ja-JP" altLang="en-US" dirty="0" smtClean="0"/>
              <a:t> </a:t>
            </a:r>
            <a:r>
              <a:rPr lang="en-US" altLang="ja-JP" dirty="0" smtClean="0"/>
              <a:t>procedures</a:t>
            </a:r>
            <a:r>
              <a:rPr lang="ja-JP" altLang="en-US" dirty="0" smtClean="0"/>
              <a:t> </a:t>
            </a:r>
            <a:r>
              <a:rPr lang="en-US" altLang="ja-JP" dirty="0" smtClean="0"/>
              <a:t>(e.g.</a:t>
            </a:r>
            <a:r>
              <a:rPr lang="ja-JP" altLang="en-US" dirty="0" smtClean="0"/>
              <a:t> </a:t>
            </a:r>
            <a:r>
              <a:rPr lang="en-US" altLang="ja-JP" dirty="0" smtClean="0"/>
              <a:t>DB)</a:t>
            </a:r>
            <a:r>
              <a:rPr lang="ja-JP" altLang="en-US" dirty="0" smtClean="0"/>
              <a:t> </a:t>
            </a:r>
            <a:r>
              <a:rPr lang="en-US" altLang="ja-JP" dirty="0" smtClean="0"/>
              <a:t>are</a:t>
            </a:r>
            <a:r>
              <a:rPr lang="ja-JP" altLang="en-US" dirty="0" smtClean="0"/>
              <a:t> </a:t>
            </a:r>
            <a:r>
              <a:rPr lang="en-US" altLang="ja-JP" dirty="0" smtClean="0"/>
              <a:t>in</a:t>
            </a:r>
            <a:r>
              <a:rPr lang="ja-JP" altLang="en-US" dirty="0" smtClean="0"/>
              <a:t> </a:t>
            </a:r>
            <a:r>
              <a:rPr lang="en-US" altLang="ja-JP" dirty="0" smtClean="0"/>
              <a:t>production</a:t>
            </a:r>
            <a:r>
              <a:rPr lang="ja-JP" altLang="en-US" dirty="0" smtClean="0"/>
              <a:t> </a:t>
            </a:r>
            <a:r>
              <a:rPr lang="en-US" altLang="ja-JP" dirty="0" smtClean="0"/>
              <a:t>at</a:t>
            </a:r>
            <a:r>
              <a:rPr lang="ja-JP" altLang="en-US" dirty="0" smtClean="0"/>
              <a:t> </a:t>
            </a:r>
            <a:r>
              <a:rPr lang="en-US" altLang="ja-JP" dirty="0" err="1" smtClean="0"/>
              <a:t>pfs</a:t>
            </a:r>
            <a:r>
              <a:rPr lang="ja-JP" altLang="en-US" dirty="0" smtClean="0"/>
              <a:t> </a:t>
            </a:r>
            <a:r>
              <a:rPr lang="en-US" altLang="ja-JP" dirty="0" smtClean="0"/>
              <a:t>servers</a:t>
            </a:r>
          </a:p>
          <a:p>
            <a:r>
              <a:rPr kumimoji="1" lang="en-US" altLang="ja-JP" dirty="0" smtClean="0"/>
              <a:t>Virtual</a:t>
            </a:r>
            <a:r>
              <a:rPr kumimoji="1" lang="ja-JP" altLang="en-US" dirty="0" smtClean="0"/>
              <a:t> </a:t>
            </a:r>
            <a:r>
              <a:rPr lang="en-US" altLang="ja-JP" dirty="0" smtClean="0"/>
              <a:t>machine</a:t>
            </a:r>
            <a:r>
              <a:rPr lang="ja-JP" altLang="en-US" dirty="0" smtClean="0"/>
              <a:t> </a:t>
            </a:r>
            <a:r>
              <a:rPr lang="en-US" altLang="ja-JP" dirty="0" smtClean="0"/>
              <a:t>servers</a:t>
            </a:r>
            <a:r>
              <a:rPr lang="ja-JP" altLang="en-US" dirty="0" smtClean="0"/>
              <a:t> </a:t>
            </a:r>
            <a:r>
              <a:rPr lang="en-US" altLang="ja-JP" dirty="0" smtClean="0"/>
              <a:t>for</a:t>
            </a:r>
            <a:r>
              <a:rPr lang="ja-JP" altLang="en-US" dirty="0" smtClean="0"/>
              <a:t> </a:t>
            </a:r>
            <a:r>
              <a:rPr lang="en-US" altLang="ja-JP" dirty="0" smtClean="0"/>
              <a:t>ICS</a:t>
            </a:r>
            <a:r>
              <a:rPr lang="ja-JP" altLang="en-US" dirty="0" smtClean="0"/>
              <a:t> </a:t>
            </a:r>
            <a:r>
              <a:rPr lang="en-US" altLang="ja-JP" dirty="0" smtClean="0"/>
              <a:t>components</a:t>
            </a:r>
            <a:r>
              <a:rPr lang="ja-JP" altLang="en-US" dirty="0" smtClean="0"/>
              <a:t> </a:t>
            </a:r>
            <a:r>
              <a:rPr lang="en-US" altLang="ja-JP" dirty="0" smtClean="0"/>
              <a:t>are</a:t>
            </a:r>
            <a:r>
              <a:rPr lang="ja-JP" altLang="en-US" dirty="0" smtClean="0"/>
              <a:t> </a:t>
            </a:r>
            <a:r>
              <a:rPr lang="en-US" altLang="ja-JP" dirty="0" smtClean="0"/>
              <a:t>under</a:t>
            </a:r>
            <a:r>
              <a:rPr lang="ja-JP" altLang="en-US" dirty="0" smtClean="0"/>
              <a:t> </a:t>
            </a:r>
            <a:r>
              <a:rPr lang="en-US" altLang="ja-JP" dirty="0" smtClean="0"/>
              <a:t>host</a:t>
            </a:r>
            <a:r>
              <a:rPr lang="ja-JP" altLang="en-US" dirty="0" smtClean="0"/>
              <a:t> </a:t>
            </a:r>
            <a:r>
              <a:rPr lang="en-US" altLang="ja-JP" dirty="0" smtClean="0"/>
              <a:t>stage</a:t>
            </a:r>
            <a:r>
              <a:rPr lang="ja-JP" altLang="en-US" dirty="0" smtClean="0"/>
              <a:t> </a:t>
            </a:r>
            <a:r>
              <a:rPr lang="en-US" altLang="ja-JP" dirty="0" smtClean="0"/>
              <a:t>at</a:t>
            </a:r>
            <a:r>
              <a:rPr lang="ja-JP" altLang="en-US" dirty="0" smtClean="0"/>
              <a:t> </a:t>
            </a:r>
            <a:r>
              <a:rPr lang="en-US" altLang="ja-JP" dirty="0" smtClean="0"/>
              <a:t>IPMU</a:t>
            </a:r>
          </a:p>
          <a:p>
            <a:pPr lvl="1"/>
            <a:r>
              <a:rPr kumimoji="1" lang="en-US" altLang="ja-JP" dirty="0" smtClean="0"/>
              <a:t>Dell</a:t>
            </a:r>
            <a:r>
              <a:rPr kumimoji="1" lang="ja-JP" altLang="en-US" dirty="0" smtClean="0"/>
              <a:t> </a:t>
            </a:r>
            <a:r>
              <a:rPr kumimoji="1" lang="en-US" altLang="ja-JP" dirty="0" smtClean="0"/>
              <a:t>R710</a:t>
            </a:r>
            <a:r>
              <a:rPr kumimoji="1" lang="ja-JP" altLang="en-US" dirty="0" smtClean="0"/>
              <a:t> </a:t>
            </a:r>
            <a:r>
              <a:rPr kumimoji="1" lang="en-US" altLang="ja-JP" dirty="0" smtClean="0"/>
              <a:t>(2U</a:t>
            </a:r>
            <a:r>
              <a:rPr kumimoji="1" lang="ja-JP" altLang="en-US" dirty="0" smtClean="0"/>
              <a:t> </a:t>
            </a:r>
            <a:r>
              <a:rPr kumimoji="1" lang="en-US" altLang="ja-JP" dirty="0" smtClean="0"/>
              <a:t>Xeon</a:t>
            </a:r>
            <a:r>
              <a:rPr kumimoji="1" lang="ja-JP" altLang="en-US" dirty="0" smtClean="0"/>
              <a:t> </a:t>
            </a:r>
            <a:r>
              <a:rPr lang="en-US" altLang="ja-JP" dirty="0"/>
              <a:t>E</a:t>
            </a:r>
            <a:r>
              <a:rPr kumimoji="1" lang="en-US" altLang="ja-JP" dirty="0" smtClean="0"/>
              <a:t>5506)</a:t>
            </a:r>
            <a:r>
              <a:rPr kumimoji="1" lang="ja-JP" altLang="en-US" dirty="0" smtClean="0"/>
              <a:t> </a:t>
            </a:r>
            <a:r>
              <a:rPr kumimoji="1" lang="en-US" altLang="ja-JP" dirty="0" smtClean="0"/>
              <a:t>x2,</a:t>
            </a:r>
            <a:r>
              <a:rPr kumimoji="1" lang="ja-JP" altLang="en-US" dirty="0" smtClean="0"/>
              <a:t> </a:t>
            </a:r>
            <a:r>
              <a:rPr kumimoji="1" lang="en-US" altLang="ja-JP" dirty="0" smtClean="0"/>
              <a:t>R410</a:t>
            </a:r>
            <a:r>
              <a:rPr kumimoji="1" lang="ja-JP" altLang="en-US" dirty="0" smtClean="0"/>
              <a:t> </a:t>
            </a:r>
            <a:r>
              <a:rPr kumimoji="1" lang="en-US" altLang="ja-JP" dirty="0" smtClean="0"/>
              <a:t>(1U</a:t>
            </a:r>
            <a:r>
              <a:rPr kumimoji="1" lang="ja-JP" altLang="en-US" dirty="0" smtClean="0"/>
              <a:t> </a:t>
            </a:r>
            <a:r>
              <a:rPr kumimoji="1" lang="en-US" altLang="ja-JP" dirty="0" smtClean="0"/>
              <a:t>Xeon</a:t>
            </a:r>
            <a:r>
              <a:rPr kumimoji="1" lang="ja-JP" altLang="en-US" dirty="0" smtClean="0"/>
              <a:t> </a:t>
            </a:r>
            <a:r>
              <a:rPr kumimoji="1" lang="en-US" altLang="ja-JP" dirty="0" smtClean="0"/>
              <a:t>E5640x2)</a:t>
            </a:r>
            <a:r>
              <a:rPr kumimoji="1" lang="ja-JP" altLang="en-US" dirty="0" smtClean="0"/>
              <a:t> </a:t>
            </a:r>
            <a:r>
              <a:rPr kumimoji="1" lang="en-US" altLang="ja-JP" dirty="0" smtClean="0"/>
              <a:t>x3</a:t>
            </a:r>
            <a:r>
              <a:rPr lang="en-US" altLang="ja-JP" dirty="0" smtClean="0"/>
              <a:t>,</a:t>
            </a:r>
            <a:r>
              <a:rPr lang="ja-JP" altLang="en-US" dirty="0" smtClean="0"/>
              <a:t> </a:t>
            </a:r>
            <a:r>
              <a:rPr lang="en-US" altLang="ja-JP" dirty="0" smtClean="0"/>
              <a:t>R310</a:t>
            </a:r>
            <a:r>
              <a:rPr lang="ja-JP" altLang="en-US" dirty="0" smtClean="0"/>
              <a:t> </a:t>
            </a:r>
            <a:r>
              <a:rPr lang="en-US" altLang="ja-JP" dirty="0" smtClean="0"/>
              <a:t>x1+</a:t>
            </a:r>
            <a:r>
              <a:rPr lang="ja-JP" altLang="en-US" dirty="0" smtClean="0"/>
              <a:t> </a:t>
            </a:r>
            <a:r>
              <a:rPr lang="en-US" altLang="ja-JP" dirty="0" smtClean="0"/>
              <a:t>backup</a:t>
            </a:r>
            <a:r>
              <a:rPr lang="ja-JP" altLang="en-US" dirty="0" smtClean="0"/>
              <a:t> </a:t>
            </a:r>
            <a:r>
              <a:rPr lang="en-US" altLang="ja-JP" dirty="0" smtClean="0"/>
              <a:t>(2U</a:t>
            </a:r>
            <a:r>
              <a:rPr lang="ja-JP" altLang="en-US" dirty="0" smtClean="0"/>
              <a:t> </a:t>
            </a:r>
            <a:r>
              <a:rPr lang="en-US" altLang="ja-JP" dirty="0" smtClean="0"/>
              <a:t>x2)</a:t>
            </a:r>
            <a:endParaRPr kumimoji="1" lang="en-US" altLang="ja-JP" dirty="0" smtClean="0"/>
          </a:p>
          <a:p>
            <a:pPr lvl="1"/>
            <a:r>
              <a:rPr lang="en-US" altLang="ja-JP" dirty="0" smtClean="0"/>
              <a:t>4</a:t>
            </a:r>
            <a:r>
              <a:rPr lang="ja-JP" altLang="en-US" dirty="0" smtClean="0"/>
              <a:t> </a:t>
            </a:r>
            <a:r>
              <a:rPr lang="en-US" altLang="ja-JP" dirty="0" smtClean="0"/>
              <a:t>port</a:t>
            </a:r>
            <a:r>
              <a:rPr lang="ja-JP" altLang="en-US" dirty="0" smtClean="0"/>
              <a:t> </a:t>
            </a:r>
            <a:r>
              <a:rPr lang="en-US" altLang="ja-JP" dirty="0" err="1" smtClean="0"/>
              <a:t>Gbps</a:t>
            </a:r>
            <a:r>
              <a:rPr lang="ja-JP" altLang="en-US" dirty="0" smtClean="0"/>
              <a:t> </a:t>
            </a:r>
            <a:r>
              <a:rPr lang="en-US" altLang="ja-JP" dirty="0" smtClean="0"/>
              <a:t>NIC</a:t>
            </a:r>
            <a:endParaRPr kumimoji="1" lang="ja-JP" altLang="en-US" dirty="0"/>
          </a:p>
        </p:txBody>
      </p:sp>
    </p:spTree>
    <p:extLst>
      <p:ext uri="{BB962C8B-B14F-4D97-AF65-F5344CB8AC3E}">
        <p14:creationId xmlns:p14="http://schemas.microsoft.com/office/powerpoint/2010/main" val="371045141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Network</a:t>
            </a:r>
            <a:r>
              <a:rPr kumimoji="1" lang="ja-JP" altLang="en-US" dirty="0" smtClean="0"/>
              <a:t> </a:t>
            </a:r>
            <a:r>
              <a:rPr kumimoji="1" lang="en-US" altLang="ja-JP" dirty="0" smtClean="0"/>
              <a:t>connection</a:t>
            </a:r>
            <a:r>
              <a:rPr kumimoji="1" lang="ja-JP" altLang="en-US" dirty="0" smtClean="0"/>
              <a:t> </a:t>
            </a:r>
            <a:r>
              <a:rPr kumimoji="1" lang="en-US" altLang="ja-JP" dirty="0" err="1" smtClean="0"/>
              <a:t>ToDo</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en-US" altLang="ja-JP" dirty="0" smtClean="0"/>
              <a:t>Connection</a:t>
            </a:r>
            <a:r>
              <a:rPr kumimoji="1" lang="ja-JP" altLang="en-US" dirty="0" smtClean="0"/>
              <a:t> </a:t>
            </a:r>
            <a:r>
              <a:rPr kumimoji="1" lang="en-US" altLang="ja-JP" dirty="0" smtClean="0"/>
              <a:t>to</a:t>
            </a:r>
            <a:r>
              <a:rPr kumimoji="1" lang="ja-JP" altLang="en-US" dirty="0" smtClean="0"/>
              <a:t> </a:t>
            </a:r>
            <a:r>
              <a:rPr kumimoji="1" lang="en-US" altLang="ja-JP" dirty="0" smtClean="0"/>
              <a:t>Summit</a:t>
            </a:r>
            <a:r>
              <a:rPr kumimoji="1" lang="ja-JP" altLang="en-US" dirty="0" smtClean="0"/>
              <a:t> </a:t>
            </a:r>
            <a:r>
              <a:rPr kumimoji="1" lang="en-US" altLang="ja-JP" dirty="0" smtClean="0"/>
              <a:t>core</a:t>
            </a:r>
            <a:r>
              <a:rPr kumimoji="1" lang="ja-JP" altLang="en-US" dirty="0" smtClean="0"/>
              <a:t> </a:t>
            </a:r>
            <a:r>
              <a:rPr kumimoji="1" lang="en-US" altLang="ja-JP" dirty="0" smtClean="0"/>
              <a:t>(E-LAN,</a:t>
            </a:r>
            <a:r>
              <a:rPr kumimoji="1" lang="ja-JP" altLang="en-US" dirty="0" smtClean="0"/>
              <a:t> </a:t>
            </a:r>
            <a:r>
              <a:rPr kumimoji="1" lang="en-US" altLang="ja-JP" dirty="0" smtClean="0"/>
              <a:t>V-LAN)</a:t>
            </a:r>
          </a:p>
          <a:p>
            <a:pPr lvl="1"/>
            <a:r>
              <a:rPr lang="en-US" altLang="ja-JP" dirty="0" smtClean="0"/>
              <a:t>To</a:t>
            </a:r>
            <a:r>
              <a:rPr lang="ja-JP" altLang="en-US" dirty="0" smtClean="0"/>
              <a:t> </a:t>
            </a:r>
            <a:r>
              <a:rPr lang="en-US" altLang="ja-JP" dirty="0" smtClean="0"/>
              <a:t>send</a:t>
            </a:r>
            <a:r>
              <a:rPr lang="ja-JP" altLang="en-US" dirty="0" smtClean="0"/>
              <a:t> </a:t>
            </a:r>
            <a:r>
              <a:rPr lang="en-US" altLang="ja-JP" dirty="0" smtClean="0"/>
              <a:t>up-the-ramp</a:t>
            </a:r>
            <a:r>
              <a:rPr lang="ja-JP" altLang="en-US" dirty="0" smtClean="0"/>
              <a:t> </a:t>
            </a:r>
            <a:r>
              <a:rPr lang="en-US" altLang="ja-JP" dirty="0" smtClean="0"/>
              <a:t>smoothly,</a:t>
            </a:r>
            <a:r>
              <a:rPr lang="ja-JP" altLang="en-US" dirty="0" smtClean="0"/>
              <a:t> </a:t>
            </a:r>
            <a:r>
              <a:rPr lang="en-US" altLang="ja-JP" dirty="0" smtClean="0"/>
              <a:t>we</a:t>
            </a:r>
            <a:r>
              <a:rPr lang="ja-JP" altLang="en-US" dirty="0" smtClean="0"/>
              <a:t> </a:t>
            </a:r>
            <a:r>
              <a:rPr lang="en-US" altLang="ja-JP" dirty="0" smtClean="0"/>
              <a:t>may</a:t>
            </a:r>
            <a:r>
              <a:rPr lang="ja-JP" altLang="en-US" dirty="0" smtClean="0"/>
              <a:t> </a:t>
            </a:r>
            <a:r>
              <a:rPr lang="en-US" altLang="ja-JP" dirty="0" smtClean="0"/>
              <a:t>need</a:t>
            </a:r>
            <a:r>
              <a:rPr lang="ja-JP" altLang="en-US" dirty="0" smtClean="0"/>
              <a:t> </a:t>
            </a:r>
            <a:r>
              <a:rPr lang="en-US" altLang="ja-JP" dirty="0" smtClean="0"/>
              <a:t>more</a:t>
            </a:r>
            <a:r>
              <a:rPr lang="ja-JP" altLang="en-US" dirty="0" smtClean="0"/>
              <a:t> </a:t>
            </a:r>
            <a:r>
              <a:rPr lang="en-US" altLang="ja-JP" dirty="0" smtClean="0"/>
              <a:t>than</a:t>
            </a:r>
            <a:r>
              <a:rPr lang="ja-JP" altLang="en-US" dirty="0" smtClean="0"/>
              <a:t> </a:t>
            </a:r>
            <a:r>
              <a:rPr lang="en-US" altLang="ja-JP" dirty="0" smtClean="0"/>
              <a:t>1Gbps.</a:t>
            </a:r>
            <a:r>
              <a:rPr lang="ja-JP" altLang="en-US" dirty="0" smtClean="0"/>
              <a:t> </a:t>
            </a:r>
            <a:r>
              <a:rPr lang="en-US" altLang="ja-JP" dirty="0" smtClean="0"/>
              <a:t>Need</a:t>
            </a:r>
            <a:r>
              <a:rPr lang="ja-JP" altLang="en-US" dirty="0" smtClean="0"/>
              <a:t> </a:t>
            </a:r>
            <a:r>
              <a:rPr lang="en-US" altLang="ja-JP" dirty="0" smtClean="0"/>
              <a:t>LACP</a:t>
            </a:r>
            <a:r>
              <a:rPr lang="ja-JP" altLang="en-US" dirty="0" smtClean="0"/>
              <a:t> </a:t>
            </a:r>
            <a:r>
              <a:rPr lang="en-US" altLang="ja-JP" dirty="0" smtClean="0"/>
              <a:t>configuration.</a:t>
            </a:r>
          </a:p>
          <a:p>
            <a:pPr lvl="2"/>
            <a:r>
              <a:rPr lang="en-US" altLang="ja-JP" dirty="0" smtClean="0"/>
              <a:t>PFS</a:t>
            </a:r>
            <a:r>
              <a:rPr lang="ja-JP" altLang="en-US" dirty="0" smtClean="0"/>
              <a:t> </a:t>
            </a:r>
            <a:r>
              <a:rPr lang="en-US" altLang="ja-JP" dirty="0" smtClean="0"/>
              <a:t>side</a:t>
            </a:r>
            <a:r>
              <a:rPr lang="ja-JP" altLang="en-US" dirty="0" smtClean="0"/>
              <a:t> </a:t>
            </a:r>
            <a:r>
              <a:rPr lang="en-US" altLang="ja-JP" dirty="0" smtClean="0"/>
              <a:t>for</a:t>
            </a:r>
            <a:r>
              <a:rPr lang="ja-JP" altLang="en-US" dirty="0" smtClean="0"/>
              <a:t> </a:t>
            </a:r>
            <a:r>
              <a:rPr lang="en-US" altLang="ja-JP" dirty="0" smtClean="0"/>
              <a:t>up-the-ramp</a:t>
            </a:r>
            <a:r>
              <a:rPr lang="ja-JP" altLang="en-US" dirty="0" smtClean="0"/>
              <a:t> </a:t>
            </a:r>
            <a:r>
              <a:rPr lang="en-US" altLang="ja-JP" dirty="0" smtClean="0"/>
              <a:t>to</a:t>
            </a:r>
            <a:r>
              <a:rPr lang="ja-JP" altLang="en-US" dirty="0" smtClean="0"/>
              <a:t> </a:t>
            </a:r>
            <a:r>
              <a:rPr lang="en-US" altLang="ja-JP" dirty="0" smtClean="0"/>
              <a:t>Gen2</a:t>
            </a:r>
            <a:r>
              <a:rPr lang="ja-JP" altLang="en-US" dirty="0" smtClean="0"/>
              <a:t> </a:t>
            </a:r>
            <a:r>
              <a:rPr lang="en-US" altLang="ja-JP" dirty="0" smtClean="0"/>
              <a:t>is</a:t>
            </a:r>
            <a:r>
              <a:rPr lang="ja-JP" altLang="en-US" dirty="0" smtClean="0"/>
              <a:t> </a:t>
            </a:r>
            <a:r>
              <a:rPr lang="en-US" altLang="ja-JP" dirty="0" smtClean="0"/>
              <a:t>one</a:t>
            </a:r>
            <a:r>
              <a:rPr lang="ja-JP" altLang="en-US" dirty="0"/>
              <a:t> </a:t>
            </a:r>
            <a:r>
              <a:rPr lang="en-US" altLang="ja-JP" dirty="0" smtClean="0"/>
              <a:t>g2cam</a:t>
            </a:r>
            <a:r>
              <a:rPr lang="ja-JP" altLang="en-US" dirty="0" smtClean="0"/>
              <a:t> </a:t>
            </a:r>
            <a:r>
              <a:rPr lang="en-US" altLang="ja-JP" dirty="0" smtClean="0"/>
              <a:t>host</a:t>
            </a:r>
            <a:r>
              <a:rPr lang="ja-JP" altLang="en-US" dirty="0" smtClean="0"/>
              <a:t> </a:t>
            </a:r>
            <a:r>
              <a:rPr lang="en-US" altLang="ja-JP" dirty="0" smtClean="0"/>
              <a:t>(TBC),</a:t>
            </a:r>
            <a:r>
              <a:rPr lang="ja-JP" altLang="en-US" dirty="0" smtClean="0"/>
              <a:t> </a:t>
            </a:r>
            <a:r>
              <a:rPr lang="en-US" altLang="ja-JP" dirty="0" smtClean="0"/>
              <a:t>need</a:t>
            </a:r>
            <a:r>
              <a:rPr lang="ja-JP" altLang="en-US" dirty="0" smtClean="0"/>
              <a:t> </a:t>
            </a:r>
            <a:r>
              <a:rPr lang="en-US" altLang="ja-JP" dirty="0" smtClean="0"/>
              <a:t>some</a:t>
            </a:r>
            <a:r>
              <a:rPr lang="ja-JP" altLang="en-US" dirty="0" smtClean="0"/>
              <a:t> </a:t>
            </a:r>
            <a:r>
              <a:rPr lang="en-US" altLang="ja-JP" dirty="0" smtClean="0"/>
              <a:t>care</a:t>
            </a:r>
            <a:r>
              <a:rPr lang="ja-JP" altLang="en-US" dirty="0" smtClean="0"/>
              <a:t> </a:t>
            </a:r>
            <a:r>
              <a:rPr lang="en-US" altLang="ja-JP" dirty="0" smtClean="0"/>
              <a:t>on</a:t>
            </a:r>
            <a:r>
              <a:rPr lang="ja-JP" altLang="en-US" dirty="0" smtClean="0"/>
              <a:t> </a:t>
            </a:r>
            <a:r>
              <a:rPr lang="en-US" altLang="ja-JP" dirty="0" smtClean="0"/>
              <a:t>LACP</a:t>
            </a:r>
            <a:r>
              <a:rPr lang="ja-JP" altLang="en-US" dirty="0" smtClean="0"/>
              <a:t> </a:t>
            </a:r>
            <a:r>
              <a:rPr lang="en-US" altLang="ja-JP" dirty="0" smtClean="0"/>
              <a:t>balancing.</a:t>
            </a:r>
          </a:p>
          <a:p>
            <a:pPr lvl="1"/>
            <a:r>
              <a:rPr kumimoji="1" lang="en-US" altLang="ja-JP" dirty="0" smtClean="0"/>
              <a:t>V-LAN</a:t>
            </a:r>
            <a:r>
              <a:rPr kumimoji="1" lang="ja-JP" altLang="en-US" dirty="0" smtClean="0"/>
              <a:t> </a:t>
            </a:r>
            <a:r>
              <a:rPr kumimoji="1" lang="en-US" altLang="ja-JP" dirty="0" smtClean="0"/>
              <a:t>is</a:t>
            </a:r>
            <a:r>
              <a:rPr kumimoji="1" lang="ja-JP" altLang="en-US" dirty="0" smtClean="0"/>
              <a:t> </a:t>
            </a:r>
            <a:r>
              <a:rPr kumimoji="1" lang="en-US" altLang="ja-JP" dirty="0" smtClean="0"/>
              <a:t>also</a:t>
            </a:r>
            <a:r>
              <a:rPr kumimoji="1" lang="ja-JP" altLang="en-US" dirty="0" smtClean="0"/>
              <a:t> </a:t>
            </a:r>
            <a:r>
              <a:rPr kumimoji="1" lang="en-US" altLang="ja-JP" dirty="0" smtClean="0"/>
              <a:t>through</a:t>
            </a:r>
            <a:r>
              <a:rPr kumimoji="1" lang="ja-JP" altLang="en-US" dirty="0" smtClean="0"/>
              <a:t> </a:t>
            </a:r>
            <a:r>
              <a:rPr kumimoji="1" lang="en-US" altLang="ja-JP" dirty="0" smtClean="0"/>
              <a:t>Summit</a:t>
            </a:r>
            <a:r>
              <a:rPr kumimoji="1" lang="ja-JP" altLang="en-US" dirty="0" smtClean="0"/>
              <a:t> </a:t>
            </a:r>
            <a:r>
              <a:rPr kumimoji="1" lang="en-US" altLang="ja-JP" dirty="0" smtClean="0"/>
              <a:t>core,</a:t>
            </a:r>
            <a:r>
              <a:rPr kumimoji="1" lang="ja-JP" altLang="en-US" dirty="0" smtClean="0"/>
              <a:t> </a:t>
            </a:r>
            <a:r>
              <a:rPr lang="en-US" altLang="ja-JP" dirty="0" smtClean="0"/>
              <a:t>could</a:t>
            </a:r>
            <a:r>
              <a:rPr lang="ja-JP" altLang="en-US" dirty="0" smtClean="0"/>
              <a:t> </a:t>
            </a:r>
            <a:r>
              <a:rPr lang="en-US" altLang="ja-JP" dirty="0" smtClean="0"/>
              <a:t>connect</a:t>
            </a:r>
            <a:r>
              <a:rPr lang="ja-JP" altLang="en-US" dirty="0" smtClean="0"/>
              <a:t> </a:t>
            </a:r>
            <a:r>
              <a:rPr lang="en-US" altLang="ja-JP" dirty="0" smtClean="0"/>
              <a:t>through</a:t>
            </a:r>
            <a:r>
              <a:rPr lang="ja-JP" altLang="en-US" dirty="0" smtClean="0"/>
              <a:t> </a:t>
            </a:r>
            <a:r>
              <a:rPr lang="en-US" altLang="ja-JP" dirty="0" smtClean="0"/>
              <a:t>trunk</a:t>
            </a:r>
            <a:r>
              <a:rPr lang="ja-JP" altLang="en-US" dirty="0" smtClean="0"/>
              <a:t> </a:t>
            </a:r>
            <a:r>
              <a:rPr lang="en-US" altLang="ja-JP" dirty="0" smtClean="0"/>
              <a:t>port</a:t>
            </a:r>
            <a:r>
              <a:rPr lang="ja-JP" altLang="en-US" dirty="0" smtClean="0"/>
              <a:t> </a:t>
            </a:r>
            <a:r>
              <a:rPr lang="en-US" altLang="ja-JP" dirty="0" smtClean="0"/>
              <a:t>configuration</a:t>
            </a:r>
            <a:r>
              <a:rPr lang="ja-JP" altLang="en-US" dirty="0" smtClean="0"/>
              <a:t> </a:t>
            </a:r>
            <a:r>
              <a:rPr lang="en-US" altLang="ja-JP" dirty="0" smtClean="0"/>
              <a:t>on</a:t>
            </a:r>
            <a:r>
              <a:rPr lang="ja-JP" altLang="en-US" dirty="0" smtClean="0"/>
              <a:t> </a:t>
            </a:r>
            <a:r>
              <a:rPr lang="en-US" altLang="ja-JP" dirty="0" smtClean="0"/>
              <a:t>Summit</a:t>
            </a:r>
            <a:r>
              <a:rPr lang="ja-JP" altLang="en-US" dirty="0" smtClean="0"/>
              <a:t> </a:t>
            </a:r>
            <a:r>
              <a:rPr lang="en-US" altLang="ja-JP" dirty="0" smtClean="0"/>
              <a:t>core</a:t>
            </a:r>
            <a:r>
              <a:rPr lang="ja-JP" altLang="en-US" dirty="0" smtClean="0"/>
              <a:t> </a:t>
            </a:r>
            <a:r>
              <a:rPr lang="en-US" altLang="ja-JP" dirty="0" smtClean="0"/>
              <a:t>and</a:t>
            </a:r>
            <a:r>
              <a:rPr lang="ja-JP" altLang="en-US" dirty="0" smtClean="0"/>
              <a:t> </a:t>
            </a:r>
            <a:r>
              <a:rPr lang="en-US" altLang="ja-JP" dirty="0" smtClean="0"/>
              <a:t>PFS</a:t>
            </a:r>
            <a:r>
              <a:rPr lang="ja-JP" altLang="en-US" dirty="0" smtClean="0"/>
              <a:t> </a:t>
            </a:r>
            <a:r>
              <a:rPr lang="en-US" altLang="ja-JP" dirty="0" smtClean="0"/>
              <a:t>core.</a:t>
            </a:r>
          </a:p>
          <a:p>
            <a:pPr lvl="2"/>
            <a:r>
              <a:rPr lang="en-US" altLang="ja-JP" dirty="0" smtClean="0"/>
              <a:t>Even</a:t>
            </a:r>
            <a:r>
              <a:rPr lang="ja-JP" altLang="en-US" dirty="0" smtClean="0"/>
              <a:t> </a:t>
            </a:r>
            <a:r>
              <a:rPr lang="en-US" altLang="ja-JP" dirty="0" smtClean="0"/>
              <a:t>if</a:t>
            </a:r>
            <a:r>
              <a:rPr lang="ja-JP" altLang="en-US" dirty="0" smtClean="0"/>
              <a:t> </a:t>
            </a:r>
            <a:r>
              <a:rPr lang="en-US" altLang="ja-JP" dirty="0" smtClean="0"/>
              <a:t>we</a:t>
            </a:r>
            <a:r>
              <a:rPr lang="ja-JP" altLang="en-US" dirty="0" smtClean="0"/>
              <a:t> </a:t>
            </a:r>
            <a:r>
              <a:rPr lang="en-US" altLang="ja-JP" dirty="0" smtClean="0"/>
              <a:t>select</a:t>
            </a:r>
            <a:r>
              <a:rPr lang="ja-JP" altLang="en-US" dirty="0" smtClean="0"/>
              <a:t> </a:t>
            </a:r>
            <a:r>
              <a:rPr lang="en-US" altLang="ja-JP" dirty="0" smtClean="0"/>
              <a:t>this,</a:t>
            </a:r>
            <a:r>
              <a:rPr lang="ja-JP" altLang="en-US" dirty="0" smtClean="0"/>
              <a:t> </a:t>
            </a:r>
            <a:r>
              <a:rPr lang="en-US" altLang="ja-JP" dirty="0" smtClean="0"/>
              <a:t>I</a:t>
            </a:r>
            <a:r>
              <a:rPr lang="ja-JP" altLang="en-US" dirty="0" smtClean="0"/>
              <a:t> </a:t>
            </a:r>
            <a:r>
              <a:rPr lang="en-US" altLang="ja-JP" dirty="0" smtClean="0"/>
              <a:t>want</a:t>
            </a:r>
            <a:r>
              <a:rPr lang="ja-JP" altLang="en-US" dirty="0" smtClean="0"/>
              <a:t> </a:t>
            </a:r>
            <a:r>
              <a:rPr lang="en-US" altLang="ja-JP" dirty="0" smtClean="0"/>
              <a:t>to</a:t>
            </a:r>
            <a:r>
              <a:rPr lang="ja-JP" altLang="en-US" dirty="0" smtClean="0"/>
              <a:t> </a:t>
            </a:r>
            <a:r>
              <a:rPr lang="en-US" altLang="ja-JP" dirty="0" smtClean="0"/>
              <a:t>keep</a:t>
            </a:r>
            <a:r>
              <a:rPr lang="ja-JP" altLang="en-US" dirty="0" smtClean="0"/>
              <a:t> </a:t>
            </a:r>
            <a:r>
              <a:rPr lang="en-US" altLang="ja-JP" dirty="0" smtClean="0"/>
              <a:t>separate</a:t>
            </a:r>
            <a:r>
              <a:rPr lang="ja-JP" altLang="en-US" dirty="0" smtClean="0"/>
              <a:t> </a:t>
            </a:r>
            <a:r>
              <a:rPr lang="en-US" altLang="ja-JP" dirty="0" smtClean="0"/>
              <a:t>connection</a:t>
            </a:r>
            <a:r>
              <a:rPr lang="ja-JP" altLang="en-US" dirty="0" smtClean="0"/>
              <a:t> </a:t>
            </a:r>
            <a:r>
              <a:rPr lang="en-US" altLang="ja-JP" dirty="0" smtClean="0"/>
              <a:t>for</a:t>
            </a:r>
            <a:r>
              <a:rPr lang="ja-JP" altLang="en-US" dirty="0" smtClean="0"/>
              <a:t> </a:t>
            </a:r>
            <a:r>
              <a:rPr lang="en-US" altLang="ja-JP" dirty="0" smtClean="0"/>
              <a:t>V-LAN</a:t>
            </a:r>
            <a:r>
              <a:rPr lang="ja-JP" altLang="en-US" dirty="0" smtClean="0"/>
              <a:t> </a:t>
            </a:r>
            <a:r>
              <a:rPr lang="en-US" altLang="ja-JP" dirty="0" smtClean="0"/>
              <a:t>and</a:t>
            </a:r>
            <a:r>
              <a:rPr lang="ja-JP" altLang="en-US" dirty="0" smtClean="0"/>
              <a:t> </a:t>
            </a:r>
            <a:r>
              <a:rPr lang="en-US" altLang="ja-JP" dirty="0" smtClean="0"/>
              <a:t>PFS-LAN</a:t>
            </a:r>
            <a:r>
              <a:rPr lang="ja-JP" altLang="en-US" dirty="0" smtClean="0"/>
              <a:t> </a:t>
            </a:r>
            <a:r>
              <a:rPr lang="en-US" altLang="ja-JP" dirty="0" smtClean="0"/>
              <a:t>to</a:t>
            </a:r>
            <a:r>
              <a:rPr lang="ja-JP" altLang="en-US" dirty="0" smtClean="0"/>
              <a:t> </a:t>
            </a:r>
            <a:r>
              <a:rPr lang="en-US" altLang="ja-JP" dirty="0" smtClean="0"/>
              <a:t>the</a:t>
            </a:r>
            <a:r>
              <a:rPr lang="ja-JP" altLang="en-US" dirty="0" smtClean="0"/>
              <a:t> </a:t>
            </a:r>
            <a:r>
              <a:rPr lang="en-US" altLang="ja-JP" dirty="0" smtClean="0"/>
              <a:t>host</a:t>
            </a:r>
            <a:r>
              <a:rPr lang="ja-JP" altLang="en-US" dirty="0" smtClean="0"/>
              <a:t> </a:t>
            </a:r>
            <a:r>
              <a:rPr lang="en-US" altLang="ja-JP" dirty="0" smtClean="0"/>
              <a:t>(in</a:t>
            </a:r>
            <a:r>
              <a:rPr lang="ja-JP" altLang="en-US" dirty="0" smtClean="0"/>
              <a:t> </a:t>
            </a:r>
            <a:r>
              <a:rPr lang="en-US" altLang="ja-JP" dirty="0" smtClean="0"/>
              <a:t>PFS</a:t>
            </a:r>
            <a:r>
              <a:rPr lang="ja-JP" altLang="en-US" dirty="0" smtClean="0"/>
              <a:t> </a:t>
            </a:r>
            <a:r>
              <a:rPr lang="en-US" altLang="ja-JP" dirty="0" smtClean="0"/>
              <a:t>network).</a:t>
            </a:r>
          </a:p>
          <a:p>
            <a:r>
              <a:rPr lang="en-US" altLang="ja-JP" dirty="0" smtClean="0"/>
              <a:t>Connection</a:t>
            </a:r>
            <a:r>
              <a:rPr lang="ja-JP" altLang="en-US" dirty="0" smtClean="0"/>
              <a:t> </a:t>
            </a:r>
            <a:r>
              <a:rPr lang="en-US" altLang="ja-JP" dirty="0" smtClean="0"/>
              <a:t>between</a:t>
            </a:r>
            <a:r>
              <a:rPr lang="ja-JP" altLang="en-US" dirty="0" smtClean="0"/>
              <a:t> </a:t>
            </a:r>
            <a:r>
              <a:rPr lang="en-US" altLang="ja-JP" dirty="0" smtClean="0"/>
              <a:t>PFS</a:t>
            </a:r>
            <a:r>
              <a:rPr lang="ja-JP" altLang="en-US" dirty="0" smtClean="0"/>
              <a:t> </a:t>
            </a:r>
            <a:r>
              <a:rPr lang="en-US" altLang="ja-JP" dirty="0" smtClean="0"/>
              <a:t>core</a:t>
            </a:r>
            <a:r>
              <a:rPr lang="ja-JP" altLang="en-US" dirty="0" smtClean="0"/>
              <a:t> </a:t>
            </a:r>
            <a:r>
              <a:rPr lang="en-US" altLang="ja-JP" dirty="0" smtClean="0"/>
              <a:t>and</a:t>
            </a:r>
            <a:r>
              <a:rPr lang="ja-JP" altLang="en-US" dirty="0" smtClean="0"/>
              <a:t> </a:t>
            </a:r>
            <a:r>
              <a:rPr lang="en-US" altLang="ja-JP" dirty="0" err="1" smtClean="0"/>
              <a:t>SpS</a:t>
            </a:r>
            <a:r>
              <a:rPr lang="ja-JP" altLang="en-US" dirty="0" smtClean="0"/>
              <a:t> </a:t>
            </a:r>
            <a:r>
              <a:rPr lang="en-US" altLang="ja-JP" dirty="0" smtClean="0"/>
              <a:t>(ICS</a:t>
            </a:r>
            <a:r>
              <a:rPr lang="ja-JP" altLang="en-US" dirty="0" smtClean="0"/>
              <a:t> </a:t>
            </a:r>
            <a:r>
              <a:rPr lang="en-US" altLang="ja-JP" dirty="0"/>
              <a:t>#</a:t>
            </a:r>
            <a:r>
              <a:rPr lang="en-US" altLang="ja-JP" dirty="0" smtClean="0"/>
              <a:t>579)</a:t>
            </a:r>
          </a:p>
          <a:p>
            <a:pPr lvl="1"/>
            <a:r>
              <a:rPr lang="en-US" altLang="ja-JP" dirty="0" smtClean="0"/>
              <a:t>There</a:t>
            </a:r>
            <a:r>
              <a:rPr lang="ja-JP" altLang="en-US" dirty="0" smtClean="0"/>
              <a:t> </a:t>
            </a:r>
            <a:r>
              <a:rPr lang="en-US" altLang="ja-JP" dirty="0" smtClean="0"/>
              <a:t>is</a:t>
            </a:r>
            <a:r>
              <a:rPr lang="ja-JP" altLang="en-US" dirty="0" smtClean="0"/>
              <a:t> </a:t>
            </a:r>
            <a:r>
              <a:rPr lang="en-US" altLang="ja-JP" dirty="0" smtClean="0"/>
              <a:t>a</a:t>
            </a:r>
            <a:r>
              <a:rPr lang="ja-JP" altLang="en-US" dirty="0" smtClean="0"/>
              <a:t> </a:t>
            </a:r>
            <a:r>
              <a:rPr lang="en-US" altLang="ja-JP" dirty="0" smtClean="0"/>
              <a:t>way</a:t>
            </a:r>
            <a:r>
              <a:rPr lang="ja-JP" altLang="en-US" dirty="0" smtClean="0"/>
              <a:t> </a:t>
            </a:r>
            <a:r>
              <a:rPr lang="en-US" altLang="ja-JP" dirty="0" smtClean="0"/>
              <a:t>to</a:t>
            </a:r>
            <a:r>
              <a:rPr lang="ja-JP" altLang="en-US" dirty="0" smtClean="0"/>
              <a:t> </a:t>
            </a:r>
            <a:r>
              <a:rPr lang="en-US" altLang="ja-JP" dirty="0" smtClean="0"/>
              <a:t>go</a:t>
            </a:r>
            <a:r>
              <a:rPr lang="ja-JP" altLang="en-US" dirty="0" smtClean="0"/>
              <a:t> </a:t>
            </a:r>
            <a:r>
              <a:rPr lang="en-US" altLang="ja-JP" dirty="0" smtClean="0"/>
              <a:t>on</a:t>
            </a:r>
            <a:r>
              <a:rPr lang="ja-JP" altLang="en-US" dirty="0" smtClean="0"/>
              <a:t> </a:t>
            </a:r>
            <a:r>
              <a:rPr lang="en-US" altLang="ja-JP" dirty="0" smtClean="0"/>
              <a:t>configuration</a:t>
            </a:r>
            <a:r>
              <a:rPr lang="ja-JP" altLang="en-US" dirty="0" smtClean="0"/>
              <a:t> </a:t>
            </a:r>
            <a:r>
              <a:rPr lang="en-US" altLang="ja-JP" dirty="0" smtClean="0"/>
              <a:t>to</a:t>
            </a:r>
            <a:r>
              <a:rPr lang="ja-JP" altLang="en-US" dirty="0" smtClean="0"/>
              <a:t> </a:t>
            </a:r>
            <a:r>
              <a:rPr lang="en-US" altLang="ja-JP" dirty="0" smtClean="0"/>
              <a:t>pass</a:t>
            </a:r>
            <a:r>
              <a:rPr lang="ja-JP" altLang="en-US" dirty="0" smtClean="0"/>
              <a:t> </a:t>
            </a:r>
            <a:r>
              <a:rPr lang="en-US" altLang="ja-JP" dirty="0" smtClean="0"/>
              <a:t>4x300-400Mbps</a:t>
            </a:r>
            <a:r>
              <a:rPr lang="ja-JP" altLang="en-US" dirty="0" smtClean="0"/>
              <a:t> </a:t>
            </a:r>
            <a:r>
              <a:rPr lang="en-US" altLang="ja-JP" dirty="0" smtClean="0"/>
              <a:t>stream,</a:t>
            </a:r>
            <a:r>
              <a:rPr lang="ja-JP" altLang="en-US" dirty="0" smtClean="0"/>
              <a:t> </a:t>
            </a:r>
            <a:r>
              <a:rPr lang="en-US" altLang="ja-JP" dirty="0" smtClean="0"/>
              <a:t>but</a:t>
            </a:r>
            <a:r>
              <a:rPr lang="ja-JP" altLang="en-US" dirty="0" smtClean="0"/>
              <a:t> </a:t>
            </a:r>
            <a:r>
              <a:rPr lang="en-US" altLang="ja-JP" dirty="0" smtClean="0"/>
              <a:t>need</a:t>
            </a:r>
            <a:r>
              <a:rPr lang="ja-JP" altLang="en-US" dirty="0" smtClean="0"/>
              <a:t> </a:t>
            </a:r>
            <a:r>
              <a:rPr lang="en-US" altLang="ja-JP" dirty="0" smtClean="0"/>
              <a:t>to</a:t>
            </a:r>
            <a:r>
              <a:rPr lang="ja-JP" altLang="en-US" dirty="0" smtClean="0"/>
              <a:t> </a:t>
            </a:r>
            <a:r>
              <a:rPr lang="en-US" altLang="ja-JP" dirty="0" smtClean="0"/>
              <a:t>be</a:t>
            </a:r>
            <a:r>
              <a:rPr lang="ja-JP" altLang="en-US" dirty="0" smtClean="0"/>
              <a:t> </a:t>
            </a:r>
            <a:r>
              <a:rPr lang="en-US" altLang="ja-JP" dirty="0" smtClean="0"/>
              <a:t>cared</a:t>
            </a:r>
            <a:r>
              <a:rPr lang="ja-JP" altLang="en-US" dirty="0" smtClean="0"/>
              <a:t> </a:t>
            </a:r>
            <a:r>
              <a:rPr lang="en-US" altLang="ja-JP" dirty="0" smtClean="0"/>
              <a:t>in</a:t>
            </a:r>
            <a:r>
              <a:rPr lang="ja-JP" altLang="en-US" dirty="0" smtClean="0"/>
              <a:t> </a:t>
            </a:r>
            <a:r>
              <a:rPr lang="en-US" altLang="ja-JP" dirty="0" smtClean="0"/>
              <a:t>configuration</a:t>
            </a:r>
            <a:r>
              <a:rPr lang="ja-JP" altLang="en-US" dirty="0" smtClean="0"/>
              <a:t> </a:t>
            </a:r>
            <a:r>
              <a:rPr lang="en-US" altLang="ja-JP" dirty="0" smtClean="0"/>
              <a:t>both</a:t>
            </a:r>
            <a:r>
              <a:rPr lang="ja-JP" altLang="en-US" dirty="0" smtClean="0"/>
              <a:t> </a:t>
            </a:r>
            <a:r>
              <a:rPr lang="en-US" altLang="ja-JP" dirty="0" smtClean="0"/>
              <a:t>BEE</a:t>
            </a:r>
            <a:r>
              <a:rPr lang="ja-JP" altLang="en-US" dirty="0" smtClean="0"/>
              <a:t> </a:t>
            </a:r>
            <a:r>
              <a:rPr lang="en-US" altLang="ja-JP" dirty="0" smtClean="0"/>
              <a:t>and</a:t>
            </a:r>
            <a:r>
              <a:rPr lang="ja-JP" altLang="en-US" dirty="0" smtClean="0"/>
              <a:t> </a:t>
            </a:r>
            <a:r>
              <a:rPr lang="en-US" altLang="ja-JP" dirty="0" smtClean="0"/>
              <a:t>iSCSI</a:t>
            </a:r>
            <a:r>
              <a:rPr lang="ja-JP" altLang="en-US" dirty="0" smtClean="0"/>
              <a:t> </a:t>
            </a:r>
            <a:r>
              <a:rPr lang="en-US" altLang="ja-JP" dirty="0" smtClean="0"/>
              <a:t>storage.</a:t>
            </a:r>
            <a:endParaRPr lang="en-US" altLang="ja-JP" dirty="0"/>
          </a:p>
        </p:txBody>
      </p:sp>
    </p:spTree>
    <p:extLst>
      <p:ext uri="{BB962C8B-B14F-4D97-AF65-F5344CB8AC3E}">
        <p14:creationId xmlns:p14="http://schemas.microsoft.com/office/powerpoint/2010/main" val="20027720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Host</a:t>
            </a:r>
            <a:r>
              <a:rPr kumimoji="1" lang="ja-JP" altLang="en-US" dirty="0" smtClean="0"/>
              <a:t> </a:t>
            </a:r>
            <a:r>
              <a:rPr kumimoji="1" lang="en-US" altLang="ja-JP" dirty="0" smtClean="0"/>
              <a:t>cluster</a:t>
            </a:r>
            <a:r>
              <a:rPr kumimoji="1" lang="ja-JP" altLang="en-US" dirty="0" smtClean="0"/>
              <a:t> </a:t>
            </a:r>
            <a:r>
              <a:rPr kumimoji="1" lang="en-US" altLang="ja-JP" dirty="0" smtClean="0"/>
              <a:t>at</a:t>
            </a:r>
            <a:r>
              <a:rPr kumimoji="1" lang="ja-JP" altLang="en-US" dirty="0" smtClean="0"/>
              <a:t> </a:t>
            </a:r>
            <a:r>
              <a:rPr kumimoji="1" lang="en-US" altLang="ja-JP" dirty="0" smtClean="0"/>
              <a:t>CB2F</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pPr marL="0" indent="0">
              <a:buNone/>
            </a:pPr>
            <a:r>
              <a:rPr kumimoji="1" lang="en-US" altLang="ja-JP" dirty="0" smtClean="0"/>
              <a:t>Most</a:t>
            </a:r>
            <a:r>
              <a:rPr kumimoji="1" lang="ja-JP" altLang="en-US" dirty="0" smtClean="0"/>
              <a:t> </a:t>
            </a:r>
            <a:r>
              <a:rPr kumimoji="1" lang="en-US" altLang="ja-JP" dirty="0" smtClean="0"/>
              <a:t>of</a:t>
            </a:r>
            <a:r>
              <a:rPr kumimoji="1" lang="ja-JP" altLang="en-US" dirty="0" smtClean="0"/>
              <a:t> </a:t>
            </a:r>
            <a:r>
              <a:rPr kumimoji="1" lang="en-US" altLang="ja-JP" dirty="0" smtClean="0"/>
              <a:t>services</a:t>
            </a:r>
            <a:r>
              <a:rPr kumimoji="1" lang="ja-JP" altLang="en-US" dirty="0" smtClean="0"/>
              <a:t> </a:t>
            </a:r>
            <a:r>
              <a:rPr kumimoji="1" lang="en-US" altLang="ja-JP" dirty="0" smtClean="0"/>
              <a:t>are</a:t>
            </a:r>
            <a:r>
              <a:rPr kumimoji="1" lang="ja-JP" altLang="en-US" dirty="0" smtClean="0"/>
              <a:t> </a:t>
            </a:r>
            <a:r>
              <a:rPr kumimoji="1" lang="en-US" altLang="ja-JP" dirty="0" smtClean="0"/>
              <a:t>planned</a:t>
            </a:r>
            <a:r>
              <a:rPr kumimoji="1" lang="ja-JP" altLang="en-US" dirty="0" smtClean="0"/>
              <a:t> </a:t>
            </a:r>
            <a:r>
              <a:rPr kumimoji="1" lang="en-US" altLang="ja-JP" dirty="0" smtClean="0"/>
              <a:t>to</a:t>
            </a:r>
            <a:r>
              <a:rPr kumimoji="1" lang="ja-JP" altLang="en-US" dirty="0" smtClean="0"/>
              <a:t> </a:t>
            </a:r>
            <a:r>
              <a:rPr kumimoji="1" lang="en-US" altLang="ja-JP" dirty="0" smtClean="0"/>
              <a:t>run</a:t>
            </a:r>
            <a:r>
              <a:rPr kumimoji="1" lang="ja-JP" altLang="en-US" dirty="0" smtClean="0"/>
              <a:t> </a:t>
            </a:r>
            <a:r>
              <a:rPr kumimoji="1" lang="en-US" altLang="ja-JP" dirty="0" smtClean="0"/>
              <a:t>on</a:t>
            </a:r>
            <a:r>
              <a:rPr kumimoji="1" lang="ja-JP" altLang="en-US" dirty="0" smtClean="0"/>
              <a:t> </a:t>
            </a:r>
            <a:r>
              <a:rPr kumimoji="1" lang="en-US" altLang="ja-JP" dirty="0" smtClean="0"/>
              <a:t>VMs,</a:t>
            </a:r>
            <a:r>
              <a:rPr kumimoji="1" lang="ja-JP" altLang="en-US" dirty="0" smtClean="0"/>
              <a:t> </a:t>
            </a:r>
            <a:r>
              <a:rPr kumimoji="1" lang="en-US" altLang="ja-JP" dirty="0" smtClean="0"/>
              <a:t>such</a:t>
            </a:r>
            <a:r>
              <a:rPr kumimoji="1" lang="ja-JP" altLang="en-US" dirty="0" smtClean="0"/>
              <a:t> </a:t>
            </a:r>
            <a:r>
              <a:rPr kumimoji="1" lang="en-US" altLang="ja-JP" dirty="0" smtClean="0"/>
              <a:t>as</a:t>
            </a:r>
            <a:r>
              <a:rPr kumimoji="1" lang="ja-JP" altLang="en-US" dirty="0" smtClean="0"/>
              <a:t> </a:t>
            </a:r>
            <a:r>
              <a:rPr kumimoji="1" lang="en-US" altLang="ja-JP" dirty="0" smtClean="0"/>
              <a:t>MHS,</a:t>
            </a:r>
            <a:r>
              <a:rPr kumimoji="1" lang="ja-JP" altLang="en-US" dirty="0" smtClean="0"/>
              <a:t> </a:t>
            </a:r>
            <a:r>
              <a:rPr kumimoji="1" lang="en-US" altLang="ja-JP" dirty="0" smtClean="0"/>
              <a:t>logger,</a:t>
            </a:r>
            <a:r>
              <a:rPr kumimoji="1" lang="ja-JP" altLang="en-US" dirty="0" smtClean="0"/>
              <a:t> </a:t>
            </a:r>
            <a:r>
              <a:rPr kumimoji="1" lang="en-US" altLang="ja-JP" dirty="0" smtClean="0"/>
              <a:t>support</a:t>
            </a:r>
            <a:r>
              <a:rPr kumimoji="1" lang="ja-JP" altLang="en-US" dirty="0" smtClean="0"/>
              <a:t> </a:t>
            </a:r>
            <a:r>
              <a:rPr kumimoji="1" lang="en-US" altLang="ja-JP" dirty="0" smtClean="0"/>
              <a:t>infrastructure.</a:t>
            </a:r>
            <a:r>
              <a:rPr kumimoji="1" lang="ja-JP" altLang="en-US" dirty="0" smtClean="0"/>
              <a:t> </a:t>
            </a:r>
            <a:r>
              <a:rPr kumimoji="1" lang="en-US" altLang="ja-JP" dirty="0" smtClean="0"/>
              <a:t>Also</a:t>
            </a:r>
            <a:r>
              <a:rPr kumimoji="1" lang="ja-JP" altLang="en-US" dirty="0" smtClean="0"/>
              <a:t> </a:t>
            </a:r>
            <a:r>
              <a:rPr kumimoji="1" lang="en-US" altLang="ja-JP" dirty="0" smtClean="0"/>
              <a:t>PFI</a:t>
            </a:r>
            <a:r>
              <a:rPr kumimoji="1" lang="ja-JP" altLang="en-US" dirty="0" smtClean="0"/>
              <a:t> </a:t>
            </a:r>
            <a:r>
              <a:rPr kumimoji="1" lang="en-US" altLang="ja-JP" dirty="0" smtClean="0"/>
              <a:t>related</a:t>
            </a:r>
            <a:r>
              <a:rPr kumimoji="1" lang="ja-JP" altLang="en-US" dirty="0" smtClean="0"/>
              <a:t> </a:t>
            </a:r>
            <a:r>
              <a:rPr lang="en-US" altLang="ja-JP" dirty="0" smtClean="0"/>
              <a:t>actors</a:t>
            </a:r>
            <a:r>
              <a:rPr lang="ja-JP" altLang="en-US" dirty="0" smtClean="0"/>
              <a:t> </a:t>
            </a:r>
            <a:r>
              <a:rPr lang="en-US" altLang="ja-JP" dirty="0" smtClean="0"/>
              <a:t>are</a:t>
            </a:r>
            <a:r>
              <a:rPr lang="ja-JP" altLang="en-US" dirty="0" smtClean="0"/>
              <a:t> </a:t>
            </a:r>
            <a:r>
              <a:rPr lang="en-US" altLang="ja-JP" dirty="0" smtClean="0"/>
              <a:t>in</a:t>
            </a:r>
            <a:r>
              <a:rPr lang="ja-JP" altLang="en-US" dirty="0" smtClean="0"/>
              <a:t> </a:t>
            </a:r>
            <a:r>
              <a:rPr lang="en-US" altLang="ja-JP" dirty="0" smtClean="0"/>
              <a:t>consideration.</a:t>
            </a:r>
          </a:p>
          <a:p>
            <a:pPr marL="0" indent="0">
              <a:buNone/>
            </a:pPr>
            <a:r>
              <a:rPr lang="en-US" altLang="ja-JP" dirty="0" smtClean="0"/>
              <a:t>Some</a:t>
            </a:r>
            <a:r>
              <a:rPr lang="ja-JP" altLang="en-US" dirty="0" smtClean="0"/>
              <a:t> </a:t>
            </a:r>
            <a:r>
              <a:rPr lang="en-US" altLang="ja-JP" dirty="0" smtClean="0"/>
              <a:t>services</a:t>
            </a:r>
            <a:r>
              <a:rPr lang="ja-JP" altLang="en-US" dirty="0" smtClean="0"/>
              <a:t> </a:t>
            </a:r>
            <a:r>
              <a:rPr lang="en-US" altLang="ja-JP" dirty="0" smtClean="0"/>
              <a:t>(esp.</a:t>
            </a:r>
            <a:r>
              <a:rPr lang="ja-JP" altLang="en-US" dirty="0" smtClean="0"/>
              <a:t> </a:t>
            </a:r>
            <a:r>
              <a:rPr lang="en-US" altLang="ja-JP" dirty="0" smtClean="0"/>
              <a:t>DB)</a:t>
            </a:r>
            <a:r>
              <a:rPr lang="ja-JP" altLang="en-US" dirty="0" smtClean="0"/>
              <a:t> </a:t>
            </a:r>
            <a:r>
              <a:rPr lang="en-US" altLang="ja-JP" dirty="0" smtClean="0"/>
              <a:t>is</a:t>
            </a:r>
            <a:r>
              <a:rPr lang="ja-JP" altLang="en-US" dirty="0" smtClean="0"/>
              <a:t> </a:t>
            </a:r>
            <a:r>
              <a:rPr lang="en-US" altLang="ja-JP" dirty="0" smtClean="0"/>
              <a:t>planned</a:t>
            </a:r>
            <a:r>
              <a:rPr lang="ja-JP" altLang="en-US" dirty="0" smtClean="0"/>
              <a:t> </a:t>
            </a:r>
            <a:r>
              <a:rPr lang="en-US" altLang="ja-JP" dirty="0" smtClean="0"/>
              <a:t>as</a:t>
            </a:r>
            <a:r>
              <a:rPr lang="ja-JP" altLang="en-US" dirty="0" smtClean="0"/>
              <a:t> </a:t>
            </a:r>
            <a:r>
              <a:rPr lang="en-US" altLang="ja-JP" dirty="0" smtClean="0"/>
              <a:t>bare</a:t>
            </a:r>
            <a:r>
              <a:rPr lang="ja-JP" altLang="en-US" dirty="0" smtClean="0"/>
              <a:t> </a:t>
            </a:r>
            <a:r>
              <a:rPr lang="en-US" altLang="ja-JP" dirty="0" smtClean="0"/>
              <a:t>system,</a:t>
            </a:r>
            <a:r>
              <a:rPr lang="ja-JP" altLang="en-US" dirty="0" smtClean="0"/>
              <a:t> </a:t>
            </a:r>
            <a:r>
              <a:rPr lang="en-US" altLang="ja-JP" dirty="0" smtClean="0"/>
              <a:t>but</a:t>
            </a:r>
            <a:r>
              <a:rPr lang="ja-JP" altLang="en-US" dirty="0" smtClean="0"/>
              <a:t> </a:t>
            </a:r>
            <a:r>
              <a:rPr lang="en-US" altLang="ja-JP" dirty="0" smtClean="0"/>
              <a:t>could</a:t>
            </a:r>
            <a:r>
              <a:rPr lang="ja-JP" altLang="en-US" dirty="0" smtClean="0"/>
              <a:t> </a:t>
            </a:r>
            <a:r>
              <a:rPr lang="en-US" altLang="ja-JP" dirty="0" smtClean="0"/>
              <a:t>be</a:t>
            </a:r>
            <a:r>
              <a:rPr lang="ja-JP" altLang="en-US" dirty="0" smtClean="0"/>
              <a:t> </a:t>
            </a:r>
            <a:r>
              <a:rPr lang="en-US" altLang="ja-JP" dirty="0" smtClean="0"/>
              <a:t>on</a:t>
            </a:r>
            <a:r>
              <a:rPr lang="ja-JP" altLang="en-US" dirty="0" smtClean="0"/>
              <a:t> </a:t>
            </a:r>
            <a:r>
              <a:rPr lang="en-US" altLang="ja-JP" dirty="0" smtClean="0"/>
              <a:t>VM</a:t>
            </a:r>
            <a:r>
              <a:rPr lang="ja-JP" altLang="en-US" dirty="0" smtClean="0"/>
              <a:t> </a:t>
            </a:r>
            <a:r>
              <a:rPr lang="en-US" altLang="ja-JP" dirty="0" smtClean="0"/>
              <a:t>if</a:t>
            </a:r>
            <a:r>
              <a:rPr lang="ja-JP" altLang="en-US" dirty="0" smtClean="0"/>
              <a:t> </a:t>
            </a:r>
            <a:r>
              <a:rPr lang="en-US" altLang="ja-JP" dirty="0" smtClean="0"/>
              <a:t>performance</a:t>
            </a:r>
            <a:r>
              <a:rPr lang="ja-JP" altLang="en-US" dirty="0" smtClean="0"/>
              <a:t> </a:t>
            </a:r>
            <a:r>
              <a:rPr lang="en-US" altLang="ja-JP" dirty="0" smtClean="0"/>
              <a:t>is</a:t>
            </a:r>
            <a:r>
              <a:rPr lang="ja-JP" altLang="en-US" dirty="0" smtClean="0"/>
              <a:t> </a:t>
            </a:r>
            <a:r>
              <a:rPr lang="en-US" altLang="ja-JP" dirty="0" smtClean="0"/>
              <a:t>verified.</a:t>
            </a:r>
          </a:p>
          <a:p>
            <a:pPr marL="0" indent="0">
              <a:buNone/>
            </a:pPr>
            <a:endParaRPr kumimoji="1" lang="en-US" altLang="ja-JP" dirty="0"/>
          </a:p>
          <a:p>
            <a:pPr marL="0" indent="0">
              <a:buNone/>
            </a:pPr>
            <a:r>
              <a:rPr lang="en-US" altLang="ja-JP" dirty="0" smtClean="0"/>
              <a:t>Host</a:t>
            </a:r>
            <a:r>
              <a:rPr lang="ja-JP" altLang="en-US" dirty="0" smtClean="0"/>
              <a:t> </a:t>
            </a:r>
            <a:r>
              <a:rPr lang="en-US" altLang="ja-JP" dirty="0" smtClean="0"/>
              <a:t>configuration</a:t>
            </a:r>
            <a:r>
              <a:rPr lang="ja-JP" altLang="en-US" dirty="0" smtClean="0"/>
              <a:t> </a:t>
            </a:r>
            <a:r>
              <a:rPr lang="en-US" altLang="ja-JP" dirty="0" smtClean="0"/>
              <a:t>(still</a:t>
            </a:r>
            <a:r>
              <a:rPr lang="ja-JP" altLang="en-US" dirty="0" smtClean="0"/>
              <a:t> </a:t>
            </a:r>
            <a:r>
              <a:rPr lang="en-US" altLang="ja-JP" dirty="0" smtClean="0"/>
              <a:t>in</a:t>
            </a:r>
            <a:r>
              <a:rPr lang="ja-JP" altLang="en-US" dirty="0" smtClean="0"/>
              <a:t> </a:t>
            </a:r>
            <a:r>
              <a:rPr lang="en-US" altLang="ja-JP" dirty="0" smtClean="0"/>
              <a:t>development):</a:t>
            </a:r>
            <a:endParaRPr kumimoji="1" lang="en-US" altLang="ja-JP" dirty="0" smtClean="0"/>
          </a:p>
          <a:p>
            <a:r>
              <a:rPr kumimoji="1" lang="en-US" altLang="ja-JP" dirty="0" smtClean="0"/>
              <a:t>iSCSI</a:t>
            </a:r>
            <a:r>
              <a:rPr kumimoji="1" lang="ja-JP" altLang="en-US" dirty="0" smtClean="0"/>
              <a:t> </a:t>
            </a:r>
            <a:r>
              <a:rPr lang="en-US" altLang="ja-JP" dirty="0" smtClean="0"/>
              <a:t>storage</a:t>
            </a:r>
            <a:r>
              <a:rPr lang="ja-JP" altLang="en-US" dirty="0" smtClean="0"/>
              <a:t> </a:t>
            </a:r>
            <a:r>
              <a:rPr lang="en-US" altLang="ja-JP" dirty="0" smtClean="0"/>
              <a:t>(108TB</a:t>
            </a:r>
            <a:r>
              <a:rPr lang="ja-JP" altLang="en-US" dirty="0" smtClean="0"/>
              <a:t> </a:t>
            </a:r>
            <a:r>
              <a:rPr lang="en-US" altLang="ja-JP" dirty="0" smtClean="0"/>
              <a:t>RAID6</a:t>
            </a:r>
            <a:r>
              <a:rPr lang="ja-JP" altLang="en-US" dirty="0" smtClean="0"/>
              <a:t> </a:t>
            </a:r>
            <a:r>
              <a:rPr lang="en-US" altLang="ja-JP" dirty="0" smtClean="0"/>
              <a:t>w/2sp,</a:t>
            </a:r>
            <a:r>
              <a:rPr lang="ja-JP" altLang="en-US" dirty="0" smtClean="0"/>
              <a:t> </a:t>
            </a:r>
            <a:r>
              <a:rPr lang="en-US" altLang="ja-JP" dirty="0" smtClean="0"/>
              <a:t>2x2U)</a:t>
            </a:r>
            <a:r>
              <a:rPr lang="ja-JP" altLang="en-US" dirty="0" smtClean="0"/>
              <a:t> </a:t>
            </a:r>
            <a:r>
              <a:rPr lang="en-US" altLang="ja-JP" dirty="0" smtClean="0"/>
              <a:t>x1</a:t>
            </a:r>
            <a:endParaRPr kumimoji="1" lang="en-US" altLang="ja-JP" dirty="0" smtClean="0"/>
          </a:p>
          <a:p>
            <a:r>
              <a:rPr kumimoji="1" lang="en-US" altLang="ja-JP" dirty="0" smtClean="0"/>
              <a:t>Dell</a:t>
            </a:r>
            <a:r>
              <a:rPr kumimoji="1" lang="ja-JP" altLang="en-US" dirty="0" smtClean="0"/>
              <a:t> </a:t>
            </a:r>
            <a:r>
              <a:rPr kumimoji="1" lang="en-US" altLang="ja-JP" dirty="0" smtClean="0"/>
              <a:t>R710</a:t>
            </a:r>
            <a:r>
              <a:rPr kumimoji="1" lang="ja-JP" altLang="en-US" dirty="0" smtClean="0"/>
              <a:t> </a:t>
            </a:r>
            <a:r>
              <a:rPr kumimoji="1" lang="en-US" altLang="ja-JP" dirty="0" smtClean="0"/>
              <a:t>Xeon</a:t>
            </a:r>
            <a:r>
              <a:rPr kumimoji="1" lang="ja-JP" altLang="en-US" dirty="0" smtClean="0"/>
              <a:t> </a:t>
            </a:r>
            <a:r>
              <a:rPr kumimoji="1" lang="en-US" altLang="ja-JP" dirty="0" smtClean="0"/>
              <a:t>E5506</a:t>
            </a:r>
            <a:r>
              <a:rPr lang="ja-JP" altLang="en-US" dirty="0"/>
              <a:t> </a:t>
            </a:r>
            <a:r>
              <a:rPr lang="en-US" altLang="ja-JP" dirty="0" smtClean="0"/>
              <a:t>(2xAC,</a:t>
            </a:r>
            <a:r>
              <a:rPr lang="ja-JP" altLang="en-US" dirty="0" smtClean="0"/>
              <a:t> </a:t>
            </a:r>
            <a:r>
              <a:rPr lang="en-US" altLang="ja-JP" dirty="0" smtClean="0"/>
              <a:t>2U)</a:t>
            </a:r>
            <a:r>
              <a:rPr lang="ja-JP" altLang="en-US" dirty="0" smtClean="0"/>
              <a:t> </a:t>
            </a:r>
            <a:r>
              <a:rPr lang="en-US" altLang="ja-JP" dirty="0" smtClean="0"/>
              <a:t>x2</a:t>
            </a:r>
          </a:p>
          <a:p>
            <a:r>
              <a:rPr kumimoji="1" lang="en-US" altLang="ja-JP" dirty="0" smtClean="0"/>
              <a:t>Dell</a:t>
            </a:r>
            <a:r>
              <a:rPr kumimoji="1" lang="ja-JP" altLang="en-US" dirty="0" smtClean="0"/>
              <a:t> </a:t>
            </a:r>
            <a:r>
              <a:rPr kumimoji="1" lang="en-US" altLang="ja-JP" dirty="0" smtClean="0"/>
              <a:t>R410</a:t>
            </a:r>
            <a:r>
              <a:rPr kumimoji="1" lang="ja-JP" altLang="en-US" dirty="0" smtClean="0"/>
              <a:t> </a:t>
            </a:r>
            <a:r>
              <a:rPr kumimoji="1" lang="en-US" altLang="ja-JP" dirty="0" smtClean="0"/>
              <a:t>Xeon</a:t>
            </a:r>
            <a:r>
              <a:rPr kumimoji="1" lang="ja-JP" altLang="en-US" dirty="0" smtClean="0"/>
              <a:t> </a:t>
            </a:r>
            <a:r>
              <a:rPr kumimoji="1" lang="en-US" altLang="ja-JP" dirty="0" smtClean="0"/>
              <a:t>E5640</a:t>
            </a:r>
            <a:r>
              <a:rPr kumimoji="1" lang="ja-JP" altLang="en-US" dirty="0" smtClean="0"/>
              <a:t> </a:t>
            </a:r>
            <a:r>
              <a:rPr kumimoji="1" lang="en-US" altLang="ja-JP" dirty="0" smtClean="0"/>
              <a:t>(1xAC,</a:t>
            </a:r>
            <a:r>
              <a:rPr kumimoji="1" lang="ja-JP" altLang="en-US" dirty="0" smtClean="0"/>
              <a:t> </a:t>
            </a:r>
            <a:r>
              <a:rPr kumimoji="1" lang="en-US" altLang="ja-JP" dirty="0" smtClean="0"/>
              <a:t>1U)</a:t>
            </a:r>
            <a:r>
              <a:rPr kumimoji="1" lang="ja-JP" altLang="en-US" dirty="0" smtClean="0"/>
              <a:t> </a:t>
            </a:r>
            <a:r>
              <a:rPr kumimoji="1" lang="en-US" altLang="ja-JP" dirty="0" smtClean="0"/>
              <a:t>x3</a:t>
            </a:r>
          </a:p>
          <a:p>
            <a:r>
              <a:rPr lang="en-US" altLang="ja-JP" dirty="0" smtClean="0"/>
              <a:t>Dell</a:t>
            </a:r>
            <a:r>
              <a:rPr lang="ja-JP" altLang="en-US" dirty="0" smtClean="0"/>
              <a:t> </a:t>
            </a:r>
            <a:r>
              <a:rPr lang="en-US" altLang="ja-JP" dirty="0" smtClean="0"/>
              <a:t>R310</a:t>
            </a:r>
            <a:r>
              <a:rPr lang="ja-JP" altLang="en-US" dirty="0" smtClean="0"/>
              <a:t> </a:t>
            </a:r>
            <a:r>
              <a:rPr lang="en-US" altLang="ja-JP" dirty="0" smtClean="0"/>
              <a:t>Xeon</a:t>
            </a:r>
            <a:r>
              <a:rPr lang="ja-JP" altLang="en-US" dirty="0" smtClean="0"/>
              <a:t> </a:t>
            </a:r>
            <a:r>
              <a:rPr lang="en-US" altLang="ja-JP" dirty="0" smtClean="0"/>
              <a:t>E3-?</a:t>
            </a:r>
            <a:r>
              <a:rPr lang="ja-JP" altLang="en-US" dirty="0" smtClean="0"/>
              <a:t> </a:t>
            </a:r>
            <a:r>
              <a:rPr lang="en-US" altLang="ja-JP" dirty="0" smtClean="0"/>
              <a:t>(1xAC</a:t>
            </a:r>
            <a:r>
              <a:rPr lang="ja-JP" altLang="en-US" dirty="0" smtClean="0"/>
              <a:t> </a:t>
            </a:r>
            <a:r>
              <a:rPr lang="en-US" altLang="ja-JP" dirty="0" smtClean="0"/>
              <a:t>+1</a:t>
            </a:r>
            <a:r>
              <a:rPr lang="ja-JP" altLang="en-US" dirty="0" smtClean="0"/>
              <a:t> </a:t>
            </a:r>
            <a:r>
              <a:rPr lang="en-US" altLang="ja-JP" dirty="0" smtClean="0"/>
              <a:t>vacant,</a:t>
            </a:r>
            <a:r>
              <a:rPr lang="ja-JP" altLang="en-US" dirty="0" smtClean="0"/>
              <a:t> </a:t>
            </a:r>
            <a:r>
              <a:rPr lang="en-US" altLang="ja-JP" dirty="0" smtClean="0"/>
              <a:t>1U)</a:t>
            </a:r>
            <a:r>
              <a:rPr lang="ja-JP" altLang="en-US" dirty="0" smtClean="0"/>
              <a:t> </a:t>
            </a:r>
            <a:r>
              <a:rPr lang="en-US" altLang="ja-JP" dirty="0" smtClean="0"/>
              <a:t>x1</a:t>
            </a:r>
            <a:r>
              <a:rPr lang="ja-JP" altLang="en-US" dirty="0" smtClean="0"/>
              <a:t> </a:t>
            </a:r>
            <a:r>
              <a:rPr lang="en-US" altLang="ja-JP" dirty="0" smtClean="0"/>
              <a:t>(for</a:t>
            </a:r>
            <a:r>
              <a:rPr lang="ja-JP" altLang="en-US" dirty="0" smtClean="0"/>
              <a:t> </a:t>
            </a:r>
            <a:r>
              <a:rPr lang="en-US" altLang="ja-JP" dirty="0" smtClean="0"/>
              <a:t>DB?)</a:t>
            </a:r>
            <a:endParaRPr kumimoji="1" lang="ja-JP" altLang="en-US" dirty="0"/>
          </a:p>
        </p:txBody>
      </p:sp>
    </p:spTree>
    <p:extLst>
      <p:ext uri="{BB962C8B-B14F-4D97-AF65-F5344CB8AC3E}">
        <p14:creationId xmlns:p14="http://schemas.microsoft.com/office/powerpoint/2010/main" val="10466603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Host</a:t>
            </a:r>
            <a:r>
              <a:rPr kumimoji="1" lang="ja-JP" altLang="en-US" dirty="0" smtClean="0"/>
              <a:t> </a:t>
            </a:r>
            <a:r>
              <a:rPr kumimoji="1" lang="en-US" altLang="ja-JP" dirty="0" smtClean="0"/>
              <a:t>cluster</a:t>
            </a:r>
            <a:r>
              <a:rPr kumimoji="1" lang="ja-JP" altLang="en-US" dirty="0" smtClean="0"/>
              <a:t> </a:t>
            </a:r>
            <a:r>
              <a:rPr kumimoji="1" lang="en-US" altLang="ja-JP" dirty="0" err="1" smtClean="0"/>
              <a:t>ToDo</a:t>
            </a:r>
            <a:endParaRPr kumimoji="1" lang="ja-JP" altLang="en-US" dirty="0"/>
          </a:p>
        </p:txBody>
      </p:sp>
      <p:sp>
        <p:nvSpPr>
          <p:cNvPr id="3" name="コンテンツ プレースホルダー 2"/>
          <p:cNvSpPr>
            <a:spLocks noGrp="1"/>
          </p:cNvSpPr>
          <p:nvPr>
            <p:ph idx="1"/>
          </p:nvPr>
        </p:nvSpPr>
        <p:spPr>
          <a:xfrm>
            <a:off x="628650" y="1825624"/>
            <a:ext cx="7886700" cy="4879975"/>
          </a:xfrm>
        </p:spPr>
        <p:txBody>
          <a:bodyPr>
            <a:normAutofit fontScale="62500" lnSpcReduction="20000"/>
          </a:bodyPr>
          <a:lstStyle/>
          <a:p>
            <a:r>
              <a:rPr kumimoji="1" lang="en-US" altLang="ja-JP" dirty="0" smtClean="0"/>
              <a:t>Verify</a:t>
            </a:r>
            <a:r>
              <a:rPr kumimoji="1" lang="ja-JP" altLang="en-US" dirty="0" smtClean="0"/>
              <a:t> </a:t>
            </a:r>
            <a:r>
              <a:rPr kumimoji="1" lang="en-US" altLang="ja-JP" dirty="0" smtClean="0"/>
              <a:t>iSCSI</a:t>
            </a:r>
            <a:r>
              <a:rPr kumimoji="1" lang="ja-JP" altLang="en-US" dirty="0" smtClean="0"/>
              <a:t> </a:t>
            </a:r>
            <a:r>
              <a:rPr kumimoji="1" lang="en-US" altLang="ja-JP" dirty="0" smtClean="0"/>
              <a:t>storage</a:t>
            </a:r>
            <a:r>
              <a:rPr kumimoji="1" lang="ja-JP" altLang="en-US" dirty="0" smtClean="0"/>
              <a:t> </a:t>
            </a:r>
            <a:r>
              <a:rPr kumimoji="1" lang="en-US" altLang="ja-JP" dirty="0" smtClean="0"/>
              <a:t>performance</a:t>
            </a:r>
            <a:r>
              <a:rPr kumimoji="1" lang="ja-JP" altLang="en-US" dirty="0" smtClean="0"/>
              <a:t> </a:t>
            </a:r>
            <a:r>
              <a:rPr kumimoji="1" lang="en-US" altLang="ja-JP" dirty="0" smtClean="0"/>
              <a:t>with</a:t>
            </a:r>
            <a:r>
              <a:rPr kumimoji="1" lang="ja-JP" altLang="en-US" dirty="0" smtClean="0"/>
              <a:t> </a:t>
            </a:r>
            <a:r>
              <a:rPr kumimoji="1" lang="en-US" altLang="ja-JP" dirty="0" smtClean="0"/>
              <a:t>more</a:t>
            </a:r>
            <a:r>
              <a:rPr kumimoji="1" lang="ja-JP" altLang="en-US" dirty="0" smtClean="0"/>
              <a:t> </a:t>
            </a:r>
            <a:r>
              <a:rPr kumimoji="1" lang="en-US" altLang="ja-JP" dirty="0" smtClean="0"/>
              <a:t>realistic</a:t>
            </a:r>
            <a:r>
              <a:rPr kumimoji="1" lang="ja-JP" altLang="en-US" dirty="0" smtClean="0"/>
              <a:t> </a:t>
            </a:r>
            <a:r>
              <a:rPr kumimoji="1" lang="en-US" altLang="ja-JP" dirty="0" smtClean="0"/>
              <a:t>configuration</a:t>
            </a:r>
          </a:p>
          <a:p>
            <a:pPr lvl="1"/>
            <a:r>
              <a:rPr lang="en-US" altLang="ja-JP" dirty="0" smtClean="0"/>
              <a:t>Currently</a:t>
            </a:r>
            <a:r>
              <a:rPr lang="ja-JP" altLang="en-US" dirty="0" smtClean="0"/>
              <a:t> </a:t>
            </a:r>
            <a:r>
              <a:rPr lang="en-US" altLang="ja-JP" dirty="0" smtClean="0"/>
              <a:t>only</a:t>
            </a:r>
            <a:r>
              <a:rPr lang="ja-JP" altLang="en-US" dirty="0" smtClean="0"/>
              <a:t> </a:t>
            </a:r>
            <a:r>
              <a:rPr lang="en-US" altLang="ja-JP" dirty="0" smtClean="0"/>
              <a:t>write</a:t>
            </a:r>
            <a:r>
              <a:rPr lang="ja-JP" altLang="en-US" dirty="0" smtClean="0"/>
              <a:t> </a:t>
            </a:r>
            <a:r>
              <a:rPr lang="en-US" altLang="ja-JP" dirty="0" smtClean="0"/>
              <a:t>from</a:t>
            </a:r>
            <a:r>
              <a:rPr lang="ja-JP" altLang="en-US" dirty="0" smtClean="0"/>
              <a:t> </a:t>
            </a:r>
            <a:r>
              <a:rPr lang="en-US" altLang="ja-JP" dirty="0" smtClean="0"/>
              <a:t>4xH4RG</a:t>
            </a:r>
            <a:r>
              <a:rPr lang="ja-JP" altLang="en-US" dirty="0" smtClean="0"/>
              <a:t> </a:t>
            </a:r>
            <a:r>
              <a:rPr lang="en-US" altLang="ja-JP" dirty="0" smtClean="0"/>
              <a:t>simulator</a:t>
            </a:r>
            <a:r>
              <a:rPr lang="ja-JP" altLang="en-US" dirty="0" smtClean="0"/>
              <a:t> </a:t>
            </a:r>
            <a:r>
              <a:rPr lang="en-US" altLang="ja-JP" dirty="0" smtClean="0"/>
              <a:t>–</a:t>
            </a:r>
            <a:r>
              <a:rPr lang="ja-JP" altLang="en-US" dirty="0" smtClean="0"/>
              <a:t> </a:t>
            </a:r>
            <a:r>
              <a:rPr lang="en-US" altLang="ja-JP" dirty="0" smtClean="0"/>
              <a:t>NFS</a:t>
            </a:r>
            <a:r>
              <a:rPr lang="ja-JP" altLang="en-US" dirty="0" smtClean="0"/>
              <a:t> </a:t>
            </a:r>
            <a:r>
              <a:rPr lang="en-US" altLang="ja-JP" dirty="0" smtClean="0"/>
              <a:t>server</a:t>
            </a:r>
            <a:r>
              <a:rPr lang="ja-JP" altLang="en-US" dirty="0" smtClean="0"/>
              <a:t> </a:t>
            </a:r>
            <a:r>
              <a:rPr lang="en-US" altLang="ja-JP" dirty="0" smtClean="0"/>
              <a:t>–</a:t>
            </a:r>
            <a:r>
              <a:rPr lang="ja-JP" altLang="en-US" dirty="0" smtClean="0"/>
              <a:t> </a:t>
            </a:r>
            <a:r>
              <a:rPr lang="en-US" altLang="ja-JP" dirty="0" smtClean="0"/>
              <a:t>iSCSI</a:t>
            </a:r>
            <a:r>
              <a:rPr lang="ja-JP" altLang="en-US" dirty="0" smtClean="0"/>
              <a:t> </a:t>
            </a:r>
            <a:r>
              <a:rPr lang="en-US" altLang="ja-JP" dirty="0" smtClean="0"/>
              <a:t>storage.</a:t>
            </a:r>
          </a:p>
          <a:p>
            <a:pPr lvl="1"/>
            <a:r>
              <a:rPr kumimoji="1" lang="en-US" altLang="ja-JP" dirty="0" smtClean="0"/>
              <a:t>Better</a:t>
            </a:r>
            <a:r>
              <a:rPr kumimoji="1" lang="ja-JP" altLang="en-US" dirty="0" smtClean="0"/>
              <a:t> </a:t>
            </a:r>
            <a:r>
              <a:rPr kumimoji="1" lang="en-US" altLang="ja-JP" dirty="0" smtClean="0"/>
              <a:t>to</a:t>
            </a:r>
            <a:r>
              <a:rPr kumimoji="1" lang="ja-JP" altLang="en-US" dirty="0" smtClean="0"/>
              <a:t> </a:t>
            </a:r>
            <a:r>
              <a:rPr kumimoji="1" lang="en-US" altLang="ja-JP" dirty="0" smtClean="0"/>
              <a:t>verify</a:t>
            </a:r>
            <a:r>
              <a:rPr kumimoji="1" lang="ja-JP" altLang="en-US" dirty="0" smtClean="0"/>
              <a:t> </a:t>
            </a:r>
            <a:r>
              <a:rPr kumimoji="1" lang="en-US" altLang="ja-JP" dirty="0" smtClean="0"/>
              <a:t>with</a:t>
            </a:r>
            <a:r>
              <a:rPr kumimoji="1" lang="ja-JP" altLang="en-US" dirty="0" smtClean="0"/>
              <a:t> </a:t>
            </a:r>
            <a:r>
              <a:rPr kumimoji="1" lang="en-US" altLang="ja-JP" dirty="0" smtClean="0"/>
              <a:t>running</a:t>
            </a:r>
            <a:r>
              <a:rPr kumimoji="1" lang="ja-JP" altLang="en-US" dirty="0" smtClean="0"/>
              <a:t> </a:t>
            </a:r>
            <a:r>
              <a:rPr kumimoji="1" lang="en-US" altLang="ja-JP" dirty="0" smtClean="0"/>
              <a:t>VMs,</a:t>
            </a:r>
            <a:r>
              <a:rPr kumimoji="1" lang="ja-JP" altLang="en-US" dirty="0" smtClean="0"/>
              <a:t> </a:t>
            </a:r>
            <a:r>
              <a:rPr kumimoji="1" lang="en-US" altLang="ja-JP" dirty="0" smtClean="0"/>
              <a:t>DB</a:t>
            </a:r>
            <a:r>
              <a:rPr kumimoji="1" lang="ja-JP" altLang="en-US" dirty="0" smtClean="0"/>
              <a:t> </a:t>
            </a:r>
            <a:r>
              <a:rPr lang="en-US" altLang="ja-JP" dirty="0" smtClean="0"/>
              <a:t>connections,</a:t>
            </a:r>
            <a:r>
              <a:rPr lang="ja-JP" altLang="en-US" dirty="0" smtClean="0"/>
              <a:t> </a:t>
            </a:r>
            <a:r>
              <a:rPr lang="en-US" altLang="ja-JP" dirty="0" smtClean="0"/>
              <a:t>with</a:t>
            </a:r>
            <a:r>
              <a:rPr lang="ja-JP" altLang="en-US" dirty="0" smtClean="0"/>
              <a:t> </a:t>
            </a:r>
            <a:r>
              <a:rPr lang="en-US" altLang="ja-JP" dirty="0" smtClean="0"/>
              <a:t>some</a:t>
            </a:r>
            <a:r>
              <a:rPr lang="ja-JP" altLang="en-US" dirty="0" smtClean="0"/>
              <a:t> </a:t>
            </a:r>
            <a:r>
              <a:rPr lang="en-US" altLang="ja-JP" dirty="0" smtClean="0"/>
              <a:t>data</a:t>
            </a:r>
            <a:r>
              <a:rPr lang="ja-JP" altLang="en-US" dirty="0" smtClean="0"/>
              <a:t> </a:t>
            </a:r>
            <a:r>
              <a:rPr lang="en-US" altLang="ja-JP" dirty="0" smtClean="0"/>
              <a:t>read/write</a:t>
            </a:r>
            <a:r>
              <a:rPr lang="ja-JP" altLang="en-US" dirty="0" smtClean="0"/>
              <a:t> </a:t>
            </a:r>
            <a:r>
              <a:rPr lang="en-US" altLang="ja-JP" dirty="0" smtClean="0"/>
              <a:t>(incl.</a:t>
            </a:r>
            <a:r>
              <a:rPr lang="ja-JP" altLang="en-US" dirty="0" smtClean="0"/>
              <a:t> </a:t>
            </a:r>
            <a:r>
              <a:rPr lang="en-US" altLang="ja-JP" dirty="0" smtClean="0"/>
              <a:t>sending</a:t>
            </a:r>
            <a:r>
              <a:rPr lang="ja-JP" altLang="en-US" dirty="0" smtClean="0"/>
              <a:t> </a:t>
            </a:r>
            <a:r>
              <a:rPr lang="en-US" altLang="ja-JP" dirty="0" smtClean="0"/>
              <a:t>up-the-ramp</a:t>
            </a:r>
            <a:r>
              <a:rPr lang="ja-JP" altLang="en-US" dirty="0" smtClean="0"/>
              <a:t> </a:t>
            </a:r>
            <a:r>
              <a:rPr lang="en-US" altLang="ja-JP" dirty="0" smtClean="0"/>
              <a:t>to</a:t>
            </a:r>
            <a:r>
              <a:rPr lang="ja-JP" altLang="en-US" dirty="0" smtClean="0"/>
              <a:t> </a:t>
            </a:r>
            <a:r>
              <a:rPr lang="en-US" altLang="ja-JP" dirty="0" smtClean="0"/>
              <a:t>Gen2)</a:t>
            </a:r>
          </a:p>
          <a:p>
            <a:r>
              <a:rPr lang="en-US" altLang="ja-JP" dirty="0" smtClean="0"/>
              <a:t>IR</a:t>
            </a:r>
            <a:r>
              <a:rPr lang="ja-JP" altLang="en-US" dirty="0" smtClean="0"/>
              <a:t> </a:t>
            </a:r>
            <a:r>
              <a:rPr lang="en-US" altLang="ja-JP" dirty="0" smtClean="0"/>
              <a:t>data</a:t>
            </a:r>
            <a:r>
              <a:rPr lang="ja-JP" altLang="en-US" dirty="0" smtClean="0"/>
              <a:t> </a:t>
            </a:r>
            <a:r>
              <a:rPr lang="en-US" altLang="ja-JP" dirty="0" smtClean="0"/>
              <a:t>handling</a:t>
            </a:r>
          </a:p>
          <a:p>
            <a:pPr lvl="1"/>
            <a:r>
              <a:rPr kumimoji="1" lang="en-US" altLang="ja-JP" dirty="0" smtClean="0"/>
              <a:t>Original</a:t>
            </a:r>
            <a:r>
              <a:rPr kumimoji="1" lang="ja-JP" altLang="en-US" dirty="0" smtClean="0"/>
              <a:t> </a:t>
            </a:r>
            <a:r>
              <a:rPr kumimoji="1" lang="en-US" altLang="ja-JP" dirty="0" smtClean="0"/>
              <a:t>plan</a:t>
            </a:r>
            <a:r>
              <a:rPr kumimoji="1" lang="ja-JP" altLang="en-US" dirty="0" smtClean="0"/>
              <a:t> </a:t>
            </a:r>
            <a:r>
              <a:rPr kumimoji="1" lang="en-US" altLang="ja-JP" dirty="0" smtClean="0"/>
              <a:t>was</a:t>
            </a:r>
            <a:r>
              <a:rPr kumimoji="1" lang="ja-JP" altLang="en-US" dirty="0" smtClean="0"/>
              <a:t> </a:t>
            </a:r>
            <a:r>
              <a:rPr kumimoji="1" lang="en-US" altLang="ja-JP" dirty="0" smtClean="0"/>
              <a:t>host</a:t>
            </a:r>
            <a:r>
              <a:rPr kumimoji="1" lang="ja-JP" altLang="en-US" dirty="0" smtClean="0"/>
              <a:t> </a:t>
            </a:r>
            <a:r>
              <a:rPr kumimoji="1" lang="en-US" altLang="ja-JP" dirty="0" smtClean="0"/>
              <a:t>control</a:t>
            </a:r>
            <a:r>
              <a:rPr kumimoji="1" lang="ja-JP" altLang="en-US" dirty="0" smtClean="0"/>
              <a:t> </a:t>
            </a:r>
            <a:r>
              <a:rPr kumimoji="1" lang="en-US" altLang="ja-JP" dirty="0" smtClean="0"/>
              <a:t>computer</a:t>
            </a:r>
            <a:r>
              <a:rPr kumimoji="1" lang="ja-JP" altLang="en-US" dirty="0" smtClean="0"/>
              <a:t> </a:t>
            </a:r>
            <a:r>
              <a:rPr kumimoji="1" lang="en-US" altLang="ja-JP" dirty="0" smtClean="0"/>
              <a:t>at</a:t>
            </a:r>
            <a:r>
              <a:rPr kumimoji="1" lang="ja-JP" altLang="en-US" dirty="0" smtClean="0"/>
              <a:t> </a:t>
            </a:r>
            <a:r>
              <a:rPr kumimoji="1" lang="en-US" altLang="ja-JP" dirty="0" smtClean="0"/>
              <a:t>CB2F</a:t>
            </a:r>
            <a:r>
              <a:rPr kumimoji="1" lang="ja-JP" altLang="en-US" dirty="0" smtClean="0"/>
              <a:t> </a:t>
            </a:r>
            <a:r>
              <a:rPr kumimoji="1" lang="en-US" altLang="ja-JP" dirty="0" smtClean="0"/>
              <a:t>with</a:t>
            </a:r>
            <a:r>
              <a:rPr kumimoji="1" lang="ja-JP" altLang="en-US" dirty="0" smtClean="0"/>
              <a:t> </a:t>
            </a:r>
            <a:r>
              <a:rPr kumimoji="1" lang="en-US" altLang="ja-JP" dirty="0" smtClean="0"/>
              <a:t>large</a:t>
            </a:r>
            <a:r>
              <a:rPr kumimoji="1" lang="ja-JP" altLang="en-US" dirty="0" smtClean="0"/>
              <a:t> </a:t>
            </a:r>
            <a:r>
              <a:rPr kumimoji="1" lang="en-US" altLang="ja-JP" dirty="0" smtClean="0"/>
              <a:t>memory,</a:t>
            </a:r>
            <a:r>
              <a:rPr kumimoji="1" lang="ja-JP" altLang="en-US" dirty="0" smtClean="0"/>
              <a:t> </a:t>
            </a:r>
            <a:r>
              <a:rPr kumimoji="1" lang="en-US" altLang="ja-JP" dirty="0" smtClean="0"/>
              <a:t>which</a:t>
            </a:r>
            <a:r>
              <a:rPr kumimoji="1" lang="ja-JP" altLang="en-US" dirty="0" smtClean="0"/>
              <a:t> </a:t>
            </a:r>
            <a:r>
              <a:rPr kumimoji="1" lang="en-US" altLang="ja-JP" dirty="0" smtClean="0"/>
              <a:t>will</a:t>
            </a:r>
            <a:r>
              <a:rPr kumimoji="1" lang="ja-JP" altLang="en-US" dirty="0" smtClean="0"/>
              <a:t> </a:t>
            </a:r>
            <a:r>
              <a:rPr kumimoji="1" lang="en-US" altLang="ja-JP" dirty="0" smtClean="0"/>
              <a:t>do</a:t>
            </a:r>
            <a:r>
              <a:rPr kumimoji="1" lang="ja-JP" altLang="en-US" dirty="0" smtClean="0"/>
              <a:t> </a:t>
            </a:r>
            <a:r>
              <a:rPr kumimoji="1" lang="en-US" altLang="ja-JP" dirty="0" smtClean="0"/>
              <a:t>all</a:t>
            </a:r>
            <a:r>
              <a:rPr kumimoji="1" lang="ja-JP" altLang="en-US" dirty="0" smtClean="0"/>
              <a:t> </a:t>
            </a:r>
            <a:r>
              <a:rPr kumimoji="1" lang="en-US" altLang="ja-JP" dirty="0" smtClean="0"/>
              <a:t>for</a:t>
            </a:r>
            <a:r>
              <a:rPr kumimoji="1" lang="ja-JP" altLang="en-US" dirty="0" smtClean="0"/>
              <a:t> </a:t>
            </a:r>
            <a:r>
              <a:rPr kumimoji="1" lang="en-US" altLang="ja-JP" dirty="0" smtClean="0"/>
              <a:t>data</a:t>
            </a:r>
            <a:r>
              <a:rPr kumimoji="1" lang="ja-JP" altLang="en-US" dirty="0" smtClean="0"/>
              <a:t> </a:t>
            </a:r>
            <a:r>
              <a:rPr kumimoji="1" lang="en-US" altLang="ja-JP" dirty="0" smtClean="0"/>
              <a:t>management</a:t>
            </a:r>
            <a:endParaRPr lang="en-US" altLang="ja-JP" dirty="0" smtClean="0"/>
          </a:p>
          <a:p>
            <a:pPr lvl="2"/>
            <a:r>
              <a:rPr kumimoji="1" lang="en-US" altLang="ja-JP" dirty="0" smtClean="0"/>
              <a:t>Read</a:t>
            </a:r>
            <a:r>
              <a:rPr kumimoji="1" lang="ja-JP" altLang="en-US" dirty="0" smtClean="0"/>
              <a:t> </a:t>
            </a:r>
            <a:r>
              <a:rPr kumimoji="1" lang="en-US" altLang="ja-JP" dirty="0" smtClean="0"/>
              <a:t>directly</a:t>
            </a:r>
            <a:r>
              <a:rPr kumimoji="1" lang="ja-JP" altLang="en-US" dirty="0" smtClean="0"/>
              <a:t> </a:t>
            </a:r>
            <a:r>
              <a:rPr kumimoji="1" lang="en-US" altLang="ja-JP" dirty="0" smtClean="0"/>
              <a:t>from</a:t>
            </a:r>
            <a:r>
              <a:rPr kumimoji="1" lang="ja-JP" altLang="en-US" dirty="0" smtClean="0"/>
              <a:t> </a:t>
            </a:r>
            <a:r>
              <a:rPr kumimoji="1" lang="en-US" altLang="ja-JP" dirty="0" smtClean="0"/>
              <a:t>SAM</a:t>
            </a:r>
            <a:r>
              <a:rPr kumimoji="1" lang="ja-JP" altLang="en-US" dirty="0" smtClean="0"/>
              <a:t> </a:t>
            </a:r>
            <a:r>
              <a:rPr kumimoji="1" lang="en-US" altLang="ja-JP" dirty="0" smtClean="0"/>
              <a:t>over</a:t>
            </a:r>
            <a:r>
              <a:rPr kumimoji="1" lang="ja-JP" altLang="en-US" dirty="0" smtClean="0"/>
              <a:t> </a:t>
            </a:r>
            <a:r>
              <a:rPr kumimoji="1" lang="en-US" altLang="ja-JP" dirty="0" smtClean="0"/>
              <a:t>1Gbps</a:t>
            </a:r>
            <a:r>
              <a:rPr kumimoji="1" lang="ja-JP" altLang="en-US" dirty="0" smtClean="0"/>
              <a:t> </a:t>
            </a:r>
            <a:r>
              <a:rPr kumimoji="1" lang="en-US" altLang="ja-JP" dirty="0" smtClean="0"/>
              <a:t>network</a:t>
            </a:r>
          </a:p>
          <a:p>
            <a:pPr lvl="2"/>
            <a:r>
              <a:rPr lang="en-US" altLang="ja-JP" dirty="0" smtClean="0"/>
              <a:t>Save</a:t>
            </a:r>
            <a:r>
              <a:rPr lang="ja-JP" altLang="en-US" dirty="0" smtClean="0"/>
              <a:t> </a:t>
            </a:r>
            <a:r>
              <a:rPr lang="en-US" altLang="ja-JP" dirty="0" smtClean="0"/>
              <a:t>up-the-ramp</a:t>
            </a:r>
            <a:r>
              <a:rPr lang="ja-JP" altLang="en-US" dirty="0" smtClean="0"/>
              <a:t> </a:t>
            </a:r>
            <a:r>
              <a:rPr lang="en-US" altLang="ja-JP" dirty="0" smtClean="0"/>
              <a:t>FITS</a:t>
            </a:r>
            <a:r>
              <a:rPr lang="ja-JP" altLang="en-US" dirty="0" smtClean="0"/>
              <a:t> </a:t>
            </a:r>
            <a:r>
              <a:rPr lang="en-US" altLang="ja-JP" dirty="0" smtClean="0"/>
              <a:t>(single</a:t>
            </a:r>
            <a:r>
              <a:rPr lang="ja-JP" altLang="en-US" dirty="0" smtClean="0"/>
              <a:t> </a:t>
            </a:r>
            <a:r>
              <a:rPr lang="en-US" altLang="ja-JP" dirty="0" smtClean="0"/>
              <a:t>2D</a:t>
            </a:r>
            <a:r>
              <a:rPr lang="ja-JP" altLang="en-US" dirty="0" smtClean="0"/>
              <a:t> </a:t>
            </a:r>
            <a:r>
              <a:rPr lang="en-US" altLang="ja-JP" dirty="0" smtClean="0"/>
              <a:t>HDU)</a:t>
            </a:r>
            <a:r>
              <a:rPr lang="ja-JP" altLang="en-US" dirty="0" smtClean="0"/>
              <a:t> </a:t>
            </a:r>
            <a:r>
              <a:rPr lang="en-US" altLang="ja-JP" dirty="0" smtClean="0"/>
              <a:t>to</a:t>
            </a:r>
            <a:r>
              <a:rPr lang="ja-JP" altLang="en-US" dirty="0" smtClean="0"/>
              <a:t> </a:t>
            </a:r>
            <a:r>
              <a:rPr lang="en-US" altLang="ja-JP" dirty="0" smtClean="0"/>
              <a:t>storage,</a:t>
            </a:r>
            <a:r>
              <a:rPr lang="ja-JP" altLang="en-US" dirty="0" smtClean="0"/>
              <a:t> </a:t>
            </a:r>
            <a:r>
              <a:rPr lang="en-US" altLang="ja-JP" dirty="0" smtClean="0"/>
              <a:t>and</a:t>
            </a:r>
            <a:r>
              <a:rPr lang="ja-JP" altLang="en-US" dirty="0" smtClean="0"/>
              <a:t> </a:t>
            </a:r>
            <a:r>
              <a:rPr lang="en-US" altLang="ja-JP" dirty="0" smtClean="0"/>
              <a:t>on</a:t>
            </a:r>
            <a:r>
              <a:rPr lang="ja-JP" altLang="en-US" dirty="0" smtClean="0"/>
              <a:t> </a:t>
            </a:r>
            <a:r>
              <a:rPr lang="en-US" altLang="ja-JP" dirty="0" smtClean="0"/>
              <a:t>memory</a:t>
            </a:r>
          </a:p>
          <a:p>
            <a:pPr lvl="2"/>
            <a:r>
              <a:rPr lang="en-US" altLang="ja-JP" dirty="0" smtClean="0"/>
              <a:t>Build</a:t>
            </a:r>
            <a:r>
              <a:rPr lang="ja-JP" altLang="en-US" dirty="0" smtClean="0"/>
              <a:t> </a:t>
            </a:r>
            <a:r>
              <a:rPr lang="en-US" altLang="ja-JP" dirty="0" smtClean="0"/>
              <a:t>final</a:t>
            </a:r>
            <a:r>
              <a:rPr lang="ja-JP" altLang="en-US" dirty="0" smtClean="0"/>
              <a:t> </a:t>
            </a:r>
            <a:r>
              <a:rPr lang="en-US" altLang="ja-JP" dirty="0" smtClean="0"/>
              <a:t>FITS</a:t>
            </a:r>
            <a:r>
              <a:rPr lang="ja-JP" altLang="en-US" dirty="0" smtClean="0"/>
              <a:t> </a:t>
            </a:r>
            <a:r>
              <a:rPr lang="en-US" altLang="ja-JP" dirty="0" smtClean="0"/>
              <a:t>file</a:t>
            </a:r>
            <a:r>
              <a:rPr lang="ja-JP" altLang="en-US" dirty="0" smtClean="0"/>
              <a:t> </a:t>
            </a:r>
            <a:r>
              <a:rPr lang="en-US" altLang="ja-JP" dirty="0" smtClean="0"/>
              <a:t>from</a:t>
            </a:r>
            <a:r>
              <a:rPr lang="ja-JP" altLang="en-US" dirty="0" smtClean="0"/>
              <a:t> </a:t>
            </a:r>
            <a:r>
              <a:rPr lang="en-US" altLang="ja-JP" dirty="0" smtClean="0"/>
              <a:t>data</a:t>
            </a:r>
            <a:r>
              <a:rPr lang="ja-JP" altLang="en-US" dirty="0" smtClean="0"/>
              <a:t> </a:t>
            </a:r>
            <a:r>
              <a:rPr lang="en-US" altLang="ja-JP" dirty="0" smtClean="0"/>
              <a:t>on</a:t>
            </a:r>
            <a:r>
              <a:rPr lang="ja-JP" altLang="en-US" dirty="0" smtClean="0"/>
              <a:t> </a:t>
            </a:r>
            <a:r>
              <a:rPr lang="en-US" altLang="ja-JP" dirty="0" smtClean="0"/>
              <a:t>memory</a:t>
            </a:r>
            <a:r>
              <a:rPr lang="ja-JP" altLang="en-US" dirty="0" smtClean="0"/>
              <a:t> </a:t>
            </a:r>
            <a:r>
              <a:rPr lang="en-US" altLang="ja-JP" dirty="0" smtClean="0"/>
              <a:t>(no</a:t>
            </a:r>
            <a:r>
              <a:rPr lang="ja-JP" altLang="en-US" dirty="0" smtClean="0"/>
              <a:t> </a:t>
            </a:r>
            <a:r>
              <a:rPr lang="en-US" altLang="ja-JP" dirty="0" smtClean="0"/>
              <a:t>read</a:t>
            </a:r>
            <a:r>
              <a:rPr lang="ja-JP" altLang="en-US" dirty="0" smtClean="0"/>
              <a:t> </a:t>
            </a:r>
            <a:r>
              <a:rPr lang="en-US" altLang="ja-JP" dirty="0" smtClean="0"/>
              <a:t>stream</a:t>
            </a:r>
            <a:r>
              <a:rPr lang="ja-JP" altLang="en-US" dirty="0" smtClean="0"/>
              <a:t> </a:t>
            </a:r>
            <a:r>
              <a:rPr lang="en-US" altLang="ja-JP" dirty="0" smtClean="0"/>
              <a:t>from</a:t>
            </a:r>
            <a:r>
              <a:rPr lang="ja-JP" altLang="en-US" dirty="0" smtClean="0"/>
              <a:t> </a:t>
            </a:r>
            <a:r>
              <a:rPr lang="en-US" altLang="ja-JP" dirty="0" smtClean="0"/>
              <a:t>storage</a:t>
            </a:r>
            <a:r>
              <a:rPr lang="ja-JP" altLang="en-US" dirty="0" smtClean="0"/>
              <a:t> </a:t>
            </a:r>
            <a:r>
              <a:rPr lang="en-US" altLang="ja-JP" dirty="0" smtClean="0"/>
              <a:t>for</a:t>
            </a:r>
            <a:r>
              <a:rPr lang="ja-JP" altLang="en-US" dirty="0" smtClean="0"/>
              <a:t> </a:t>
            </a:r>
            <a:r>
              <a:rPr lang="en-US" altLang="ja-JP" dirty="0" smtClean="0"/>
              <a:t>this)</a:t>
            </a:r>
          </a:p>
          <a:p>
            <a:pPr lvl="1"/>
            <a:r>
              <a:rPr kumimoji="1" lang="en-US" altLang="ja-JP" dirty="0" smtClean="0"/>
              <a:t>Currently</a:t>
            </a:r>
            <a:r>
              <a:rPr lang="en-US" altLang="ja-JP" dirty="0" smtClean="0"/>
              <a:t>,</a:t>
            </a:r>
            <a:r>
              <a:rPr lang="ja-JP" altLang="en-US" dirty="0" smtClean="0"/>
              <a:t> </a:t>
            </a:r>
            <a:r>
              <a:rPr lang="en-US" altLang="ja-JP" dirty="0" smtClean="0"/>
              <a:t>BEE</a:t>
            </a:r>
            <a:r>
              <a:rPr lang="ja-JP" altLang="en-US" dirty="0" smtClean="0"/>
              <a:t> </a:t>
            </a:r>
            <a:r>
              <a:rPr lang="en-US" altLang="ja-JP" dirty="0" smtClean="0"/>
              <a:t>reads</a:t>
            </a:r>
            <a:r>
              <a:rPr lang="ja-JP" altLang="en-US" dirty="0" smtClean="0"/>
              <a:t> </a:t>
            </a:r>
            <a:r>
              <a:rPr lang="en-US" altLang="ja-JP" dirty="0" smtClean="0"/>
              <a:t>data</a:t>
            </a:r>
            <a:r>
              <a:rPr lang="ja-JP" altLang="en-US" dirty="0" smtClean="0"/>
              <a:t> </a:t>
            </a:r>
            <a:r>
              <a:rPr lang="en-US" altLang="ja-JP" dirty="0" smtClean="0"/>
              <a:t>from</a:t>
            </a:r>
            <a:r>
              <a:rPr lang="ja-JP" altLang="en-US" dirty="0" smtClean="0"/>
              <a:t> </a:t>
            </a:r>
            <a:r>
              <a:rPr lang="en-US" altLang="ja-JP" dirty="0" smtClean="0"/>
              <a:t>SAM</a:t>
            </a:r>
            <a:r>
              <a:rPr lang="ja-JP" altLang="en-US" dirty="0" smtClean="0"/>
              <a:t> </a:t>
            </a:r>
            <a:r>
              <a:rPr lang="en-US" altLang="ja-JP" dirty="0" smtClean="0"/>
              <a:t>via</a:t>
            </a:r>
            <a:r>
              <a:rPr lang="ja-JP" altLang="en-US" dirty="0" smtClean="0"/>
              <a:t> </a:t>
            </a:r>
            <a:r>
              <a:rPr lang="en-US" altLang="ja-JP" dirty="0" smtClean="0"/>
              <a:t>USB,</a:t>
            </a:r>
            <a:r>
              <a:rPr lang="ja-JP" altLang="en-US" dirty="0" smtClean="0"/>
              <a:t> </a:t>
            </a:r>
            <a:r>
              <a:rPr lang="en-US" altLang="ja-JP" dirty="0" smtClean="0"/>
              <a:t>and</a:t>
            </a:r>
            <a:r>
              <a:rPr lang="ja-JP" altLang="en-US" dirty="0" smtClean="0"/>
              <a:t> </a:t>
            </a:r>
            <a:r>
              <a:rPr lang="en-US" altLang="ja-JP" dirty="0" smtClean="0"/>
              <a:t>saves</a:t>
            </a:r>
            <a:r>
              <a:rPr lang="ja-JP" altLang="en-US" dirty="0" smtClean="0"/>
              <a:t> </a:t>
            </a:r>
            <a:r>
              <a:rPr lang="en-US" altLang="ja-JP" dirty="0" smtClean="0"/>
              <a:t>to</a:t>
            </a:r>
            <a:r>
              <a:rPr lang="ja-JP" altLang="en-US" dirty="0" smtClean="0"/>
              <a:t> </a:t>
            </a:r>
            <a:r>
              <a:rPr lang="en-US" altLang="ja-JP" dirty="0" smtClean="0"/>
              <a:t>storage</a:t>
            </a:r>
          </a:p>
          <a:p>
            <a:pPr lvl="2"/>
            <a:r>
              <a:rPr kumimoji="1" lang="en-US" altLang="ja-JP" dirty="0" smtClean="0"/>
              <a:t>Something</a:t>
            </a:r>
            <a:r>
              <a:rPr kumimoji="1" lang="ja-JP" altLang="en-US" dirty="0" smtClean="0"/>
              <a:t> </a:t>
            </a:r>
            <a:r>
              <a:rPr kumimoji="1" lang="en-US" altLang="ja-JP" dirty="0" smtClean="0"/>
              <a:t>other</a:t>
            </a:r>
            <a:r>
              <a:rPr kumimoji="1" lang="ja-JP" altLang="en-US" dirty="0" smtClean="0"/>
              <a:t> </a:t>
            </a:r>
            <a:r>
              <a:rPr kumimoji="1" lang="en-US" altLang="ja-JP" dirty="0" smtClean="0"/>
              <a:t>need</a:t>
            </a:r>
            <a:r>
              <a:rPr kumimoji="1" lang="ja-JP" altLang="en-US" dirty="0" smtClean="0"/>
              <a:t> </a:t>
            </a:r>
            <a:r>
              <a:rPr kumimoji="1" lang="en-US" altLang="ja-JP" dirty="0" smtClean="0"/>
              <a:t>to</a:t>
            </a:r>
            <a:r>
              <a:rPr kumimoji="1" lang="ja-JP" altLang="en-US" dirty="0" smtClean="0"/>
              <a:t> </a:t>
            </a:r>
            <a:r>
              <a:rPr kumimoji="1" lang="en-US" altLang="ja-JP" dirty="0" smtClean="0"/>
              <a:t>care</a:t>
            </a:r>
            <a:r>
              <a:rPr kumimoji="1" lang="ja-JP" altLang="en-US" dirty="0" smtClean="0"/>
              <a:t> </a:t>
            </a:r>
            <a:r>
              <a:rPr kumimoji="1" lang="en-US" altLang="ja-JP" dirty="0" smtClean="0"/>
              <a:t>of</a:t>
            </a:r>
            <a:r>
              <a:rPr kumimoji="1" lang="ja-JP" altLang="en-US" dirty="0" smtClean="0"/>
              <a:t> </a:t>
            </a:r>
            <a:r>
              <a:rPr kumimoji="1" lang="en-US" altLang="ja-JP" dirty="0" smtClean="0"/>
              <a:t>building</a:t>
            </a:r>
            <a:r>
              <a:rPr kumimoji="1" lang="ja-JP" altLang="en-US" dirty="0" smtClean="0"/>
              <a:t> </a:t>
            </a:r>
            <a:r>
              <a:rPr kumimoji="1" lang="en-US" altLang="ja-JP" dirty="0" smtClean="0"/>
              <a:t>final</a:t>
            </a:r>
            <a:r>
              <a:rPr kumimoji="1" lang="ja-JP" altLang="en-US" dirty="0" smtClean="0"/>
              <a:t> </a:t>
            </a:r>
            <a:r>
              <a:rPr kumimoji="1" lang="en-US" altLang="ja-JP" dirty="0" smtClean="0"/>
              <a:t>FITS</a:t>
            </a:r>
            <a:r>
              <a:rPr kumimoji="1" lang="ja-JP" altLang="en-US" dirty="0" smtClean="0"/>
              <a:t> </a:t>
            </a:r>
            <a:r>
              <a:rPr kumimoji="1" lang="en-US" altLang="ja-JP" dirty="0" smtClean="0"/>
              <a:t>file</a:t>
            </a:r>
            <a:r>
              <a:rPr kumimoji="1" lang="ja-JP" altLang="en-US" dirty="0" smtClean="0"/>
              <a:t> </a:t>
            </a:r>
            <a:r>
              <a:rPr kumimoji="1" lang="en-US" altLang="ja-JP" dirty="0" smtClean="0"/>
              <a:t>etc.</a:t>
            </a:r>
          </a:p>
          <a:p>
            <a:r>
              <a:rPr lang="en-US" altLang="ja-JP" dirty="0" smtClean="0"/>
              <a:t>Verify</a:t>
            </a:r>
            <a:r>
              <a:rPr lang="ja-JP" altLang="en-US" dirty="0" smtClean="0"/>
              <a:t> </a:t>
            </a:r>
            <a:r>
              <a:rPr lang="en-US" altLang="ja-JP" dirty="0" smtClean="0"/>
              <a:t>VM</a:t>
            </a:r>
            <a:r>
              <a:rPr lang="ja-JP" altLang="en-US" dirty="0" smtClean="0"/>
              <a:t> </a:t>
            </a:r>
            <a:r>
              <a:rPr lang="en-US" altLang="ja-JP" dirty="0" smtClean="0"/>
              <a:t>operation</a:t>
            </a:r>
            <a:r>
              <a:rPr lang="ja-JP" altLang="en-US" dirty="0" smtClean="0"/>
              <a:t> </a:t>
            </a:r>
            <a:r>
              <a:rPr lang="en-US" altLang="ja-JP" dirty="0" smtClean="0"/>
              <a:t>performance</a:t>
            </a:r>
          </a:p>
          <a:p>
            <a:pPr lvl="1"/>
            <a:r>
              <a:rPr kumimoji="1" lang="en-US" altLang="ja-JP" dirty="0" smtClean="0"/>
              <a:t>Mostly</a:t>
            </a:r>
            <a:r>
              <a:rPr kumimoji="1" lang="ja-JP" altLang="en-US" dirty="0" smtClean="0"/>
              <a:t> </a:t>
            </a:r>
            <a:r>
              <a:rPr lang="en-US" altLang="ja-JP" dirty="0" smtClean="0"/>
              <a:t>tested</a:t>
            </a:r>
            <a:r>
              <a:rPr lang="ja-JP" altLang="en-US" dirty="0" smtClean="0"/>
              <a:t> </a:t>
            </a:r>
            <a:r>
              <a:rPr lang="en-US" altLang="ja-JP" dirty="0" smtClean="0"/>
              <a:t>using</a:t>
            </a:r>
            <a:r>
              <a:rPr lang="ja-JP" altLang="en-US" dirty="0" smtClean="0"/>
              <a:t> </a:t>
            </a:r>
            <a:r>
              <a:rPr lang="en-US" altLang="ja-JP" dirty="0" smtClean="0"/>
              <a:t>PFS</a:t>
            </a:r>
            <a:r>
              <a:rPr lang="ja-JP" altLang="en-US" dirty="0" smtClean="0"/>
              <a:t> </a:t>
            </a:r>
            <a:r>
              <a:rPr lang="en-US" altLang="ja-JP" dirty="0" smtClean="0"/>
              <a:t>server</a:t>
            </a:r>
            <a:r>
              <a:rPr lang="ja-JP" altLang="en-US" dirty="0" smtClean="0"/>
              <a:t> </a:t>
            </a:r>
            <a:r>
              <a:rPr lang="en-US" altLang="ja-JP" dirty="0" smtClean="0"/>
              <a:t>cluster</a:t>
            </a:r>
            <a:r>
              <a:rPr lang="ja-JP" altLang="en-US" dirty="0" smtClean="0"/>
              <a:t> </a:t>
            </a:r>
            <a:r>
              <a:rPr lang="en-US" altLang="ja-JP" dirty="0" smtClean="0"/>
              <a:t>at</a:t>
            </a:r>
            <a:r>
              <a:rPr lang="ja-JP" altLang="en-US" dirty="0" smtClean="0"/>
              <a:t> </a:t>
            </a:r>
            <a:r>
              <a:rPr lang="en-US" altLang="ja-JP" dirty="0" smtClean="0"/>
              <a:t>IPMU</a:t>
            </a:r>
            <a:r>
              <a:rPr lang="ja-JP" altLang="en-US" dirty="0" smtClean="0"/>
              <a:t> </a:t>
            </a:r>
            <a:r>
              <a:rPr lang="en-US" altLang="ja-JP" dirty="0" smtClean="0"/>
              <a:t>for</a:t>
            </a:r>
            <a:r>
              <a:rPr lang="ja-JP" altLang="en-US" dirty="0" smtClean="0"/>
              <a:t> </a:t>
            </a:r>
            <a:r>
              <a:rPr lang="en-US" altLang="ja-JP" dirty="0" smtClean="0"/>
              <a:t>pfs.ipmu.jp</a:t>
            </a:r>
          </a:p>
          <a:p>
            <a:r>
              <a:rPr lang="en-US" altLang="ja-JP" dirty="0" smtClean="0"/>
              <a:t>Integration</a:t>
            </a:r>
            <a:r>
              <a:rPr lang="ja-JP" altLang="en-US" dirty="0" smtClean="0"/>
              <a:t> </a:t>
            </a:r>
            <a:r>
              <a:rPr lang="en-US" altLang="ja-JP" dirty="0" smtClean="0"/>
              <a:t>of</a:t>
            </a:r>
            <a:r>
              <a:rPr lang="ja-JP" altLang="en-US" dirty="0" smtClean="0"/>
              <a:t> </a:t>
            </a:r>
            <a:r>
              <a:rPr lang="en-US" altLang="ja-JP" dirty="0" smtClean="0"/>
              <a:t>PFI</a:t>
            </a:r>
            <a:r>
              <a:rPr lang="ja-JP" altLang="en-US" dirty="0" smtClean="0"/>
              <a:t> </a:t>
            </a:r>
            <a:r>
              <a:rPr lang="en-US" altLang="ja-JP" dirty="0" smtClean="0"/>
              <a:t>control</a:t>
            </a:r>
            <a:r>
              <a:rPr lang="ja-JP" altLang="en-US" dirty="0" smtClean="0"/>
              <a:t> </a:t>
            </a:r>
            <a:r>
              <a:rPr lang="en-US" altLang="ja-JP" dirty="0" smtClean="0"/>
              <a:t>into</a:t>
            </a:r>
            <a:r>
              <a:rPr lang="ja-JP" altLang="en-US" dirty="0" smtClean="0"/>
              <a:t> </a:t>
            </a:r>
            <a:r>
              <a:rPr lang="en-US" altLang="ja-JP" dirty="0" smtClean="0"/>
              <a:t>VM</a:t>
            </a:r>
            <a:r>
              <a:rPr lang="ja-JP" altLang="en-US" dirty="0" smtClean="0"/>
              <a:t> </a:t>
            </a:r>
            <a:r>
              <a:rPr lang="en-US" altLang="ja-JP" dirty="0" smtClean="0"/>
              <a:t>cluster</a:t>
            </a:r>
          </a:p>
          <a:p>
            <a:pPr lvl="1"/>
            <a:r>
              <a:rPr lang="en-US" altLang="ja-JP" dirty="0" smtClean="0"/>
              <a:t>Need</a:t>
            </a:r>
            <a:r>
              <a:rPr lang="ja-JP" altLang="en-US" dirty="0" smtClean="0"/>
              <a:t> </a:t>
            </a:r>
            <a:r>
              <a:rPr lang="en-US" altLang="ja-JP" dirty="0" smtClean="0"/>
              <a:t>to</a:t>
            </a:r>
            <a:r>
              <a:rPr lang="ja-JP" altLang="en-US" dirty="0" smtClean="0"/>
              <a:t> </a:t>
            </a:r>
            <a:r>
              <a:rPr lang="en-US" altLang="ja-JP" dirty="0" smtClean="0"/>
              <a:t>check</a:t>
            </a:r>
            <a:r>
              <a:rPr lang="ja-JP" altLang="en-US" dirty="0" smtClean="0"/>
              <a:t> </a:t>
            </a:r>
            <a:r>
              <a:rPr lang="en-US" altLang="ja-JP" dirty="0" smtClean="0"/>
              <a:t>PCI</a:t>
            </a:r>
            <a:r>
              <a:rPr lang="ja-JP" altLang="en-US" dirty="0" smtClean="0"/>
              <a:t> </a:t>
            </a:r>
            <a:r>
              <a:rPr lang="en-US" altLang="ja-JP" dirty="0" err="1" smtClean="0"/>
              <a:t>passthrough</a:t>
            </a:r>
            <a:r>
              <a:rPr lang="ja-JP" altLang="en-US" dirty="0" smtClean="0"/>
              <a:t> </a:t>
            </a:r>
            <a:r>
              <a:rPr lang="en-US" altLang="ja-JP" dirty="0" smtClean="0"/>
              <a:t>performance</a:t>
            </a:r>
            <a:r>
              <a:rPr lang="ja-JP" altLang="en-US" dirty="0" smtClean="0"/>
              <a:t> </a:t>
            </a:r>
            <a:r>
              <a:rPr lang="en-US" altLang="ja-JP" dirty="0" smtClean="0"/>
              <a:t>and</a:t>
            </a:r>
            <a:r>
              <a:rPr lang="ja-JP" altLang="en-US" dirty="0" smtClean="0"/>
              <a:t> </a:t>
            </a:r>
            <a:r>
              <a:rPr lang="en-US" altLang="ja-JP" dirty="0" smtClean="0"/>
              <a:t>capability</a:t>
            </a:r>
            <a:r>
              <a:rPr lang="ja-JP" altLang="en-US" dirty="0" smtClean="0"/>
              <a:t> </a:t>
            </a:r>
            <a:r>
              <a:rPr lang="en-US" altLang="ja-JP" dirty="0" smtClean="0"/>
              <a:t>for</a:t>
            </a:r>
            <a:r>
              <a:rPr lang="ja-JP" altLang="en-US" dirty="0" smtClean="0"/>
              <a:t> </a:t>
            </a:r>
            <a:r>
              <a:rPr lang="en-US" altLang="ja-JP" dirty="0" err="1" smtClean="0"/>
              <a:t>PCIe</a:t>
            </a:r>
            <a:r>
              <a:rPr lang="ja-JP" altLang="en-US" dirty="0"/>
              <a:t> </a:t>
            </a:r>
            <a:r>
              <a:rPr lang="en-US" altLang="ja-JP" dirty="0" smtClean="0"/>
              <a:t>extender.</a:t>
            </a:r>
          </a:p>
          <a:p>
            <a:pPr lvl="2"/>
            <a:r>
              <a:rPr lang="en-US" altLang="ja-JP" dirty="0" smtClean="0"/>
              <a:t>Or</a:t>
            </a:r>
            <a:r>
              <a:rPr lang="ja-JP" altLang="en-US" dirty="0" smtClean="0"/>
              <a:t> </a:t>
            </a:r>
            <a:r>
              <a:rPr lang="en-US" altLang="ja-JP" dirty="0" smtClean="0"/>
              <a:t>USB</a:t>
            </a:r>
            <a:r>
              <a:rPr lang="ja-JP" altLang="en-US" dirty="0" smtClean="0"/>
              <a:t> </a:t>
            </a:r>
            <a:r>
              <a:rPr lang="en-US" altLang="ja-JP" dirty="0" smtClean="0"/>
              <a:t>mount</a:t>
            </a:r>
            <a:r>
              <a:rPr lang="ja-JP" altLang="en-US" dirty="0" smtClean="0"/>
              <a:t> </a:t>
            </a:r>
            <a:r>
              <a:rPr lang="en-US" altLang="ja-JP" dirty="0" smtClean="0"/>
              <a:t>could</a:t>
            </a:r>
            <a:r>
              <a:rPr lang="ja-JP" altLang="en-US" dirty="0" smtClean="0"/>
              <a:t> </a:t>
            </a:r>
            <a:r>
              <a:rPr lang="en-US" altLang="ja-JP" dirty="0" smtClean="0"/>
              <a:t>work?</a:t>
            </a:r>
          </a:p>
          <a:p>
            <a:pPr lvl="1"/>
            <a:r>
              <a:rPr lang="en-US" altLang="ja-JP" dirty="0" smtClean="0"/>
              <a:t>Check</a:t>
            </a:r>
            <a:r>
              <a:rPr lang="ja-JP" altLang="en-US" dirty="0" smtClean="0"/>
              <a:t> </a:t>
            </a:r>
            <a:r>
              <a:rPr lang="en-US" altLang="ja-JP" dirty="0" smtClean="0"/>
              <a:t>network</a:t>
            </a:r>
            <a:r>
              <a:rPr lang="ja-JP" altLang="en-US" dirty="0" smtClean="0"/>
              <a:t> </a:t>
            </a:r>
            <a:r>
              <a:rPr lang="en-US" altLang="ja-JP" dirty="0" smtClean="0"/>
              <a:t>bandwidth</a:t>
            </a:r>
            <a:r>
              <a:rPr lang="ja-JP" altLang="en-US" dirty="0" smtClean="0"/>
              <a:t> </a:t>
            </a:r>
            <a:r>
              <a:rPr lang="en-US" altLang="ja-JP" dirty="0" smtClean="0"/>
              <a:t>requirement</a:t>
            </a:r>
            <a:r>
              <a:rPr lang="ja-JP" altLang="en-US" dirty="0" smtClean="0"/>
              <a:t> </a:t>
            </a:r>
            <a:r>
              <a:rPr lang="en-US" altLang="ja-JP" dirty="0" smtClean="0"/>
              <a:t>(for</a:t>
            </a:r>
            <a:r>
              <a:rPr lang="ja-JP" altLang="en-US" dirty="0" smtClean="0"/>
              <a:t> </a:t>
            </a:r>
            <a:r>
              <a:rPr lang="en-US" altLang="ja-JP" dirty="0" smtClean="0"/>
              <a:t>shared</a:t>
            </a:r>
            <a:r>
              <a:rPr lang="ja-JP" altLang="en-US" dirty="0" smtClean="0"/>
              <a:t> </a:t>
            </a:r>
            <a:r>
              <a:rPr lang="en-US" altLang="ja-JP" dirty="0" smtClean="0"/>
              <a:t>interface)</a:t>
            </a:r>
          </a:p>
          <a:p>
            <a:r>
              <a:rPr lang="en-US" altLang="ja-JP" dirty="0" smtClean="0"/>
              <a:t>Host</a:t>
            </a:r>
            <a:r>
              <a:rPr lang="ja-JP" altLang="en-US" dirty="0" smtClean="0"/>
              <a:t> </a:t>
            </a:r>
            <a:r>
              <a:rPr lang="en-US" altLang="ja-JP" dirty="0" smtClean="0"/>
              <a:t>maintenance</a:t>
            </a:r>
            <a:r>
              <a:rPr lang="ja-JP" altLang="en-US" dirty="0" smtClean="0"/>
              <a:t> </a:t>
            </a:r>
            <a:r>
              <a:rPr lang="en-US" altLang="ja-JP" dirty="0" smtClean="0"/>
              <a:t>operation</a:t>
            </a:r>
          </a:p>
          <a:p>
            <a:pPr lvl="1"/>
            <a:r>
              <a:rPr lang="en-US" altLang="ja-JP" dirty="0" smtClean="0"/>
              <a:t>Health</a:t>
            </a:r>
            <a:r>
              <a:rPr lang="ja-JP" altLang="en-US" dirty="0" smtClean="0"/>
              <a:t> </a:t>
            </a:r>
            <a:r>
              <a:rPr lang="en-US" altLang="ja-JP" dirty="0" smtClean="0"/>
              <a:t>check</a:t>
            </a:r>
            <a:r>
              <a:rPr lang="ja-JP" altLang="en-US" dirty="0" smtClean="0"/>
              <a:t> </a:t>
            </a:r>
            <a:r>
              <a:rPr lang="en-US" altLang="ja-JP" dirty="0" smtClean="0"/>
              <a:t>with</a:t>
            </a:r>
            <a:r>
              <a:rPr lang="ja-JP" altLang="en-US" dirty="0" smtClean="0"/>
              <a:t> </a:t>
            </a:r>
            <a:r>
              <a:rPr lang="en-US" altLang="ja-JP" dirty="0" err="1" smtClean="0"/>
              <a:t>iDRAC</a:t>
            </a:r>
            <a:r>
              <a:rPr lang="ja-JP" altLang="en-US" dirty="0" smtClean="0"/>
              <a:t> </a:t>
            </a:r>
            <a:r>
              <a:rPr lang="en-US" altLang="ja-JP" dirty="0" smtClean="0"/>
              <a:t>etc.</a:t>
            </a:r>
          </a:p>
        </p:txBody>
      </p:sp>
    </p:spTree>
    <p:extLst>
      <p:ext uri="{BB962C8B-B14F-4D97-AF65-F5344CB8AC3E}">
        <p14:creationId xmlns:p14="http://schemas.microsoft.com/office/powerpoint/2010/main" val="42019787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Status gathering</a:t>
            </a:r>
            <a:endParaRPr kumimoji="1" lang="ja-JP" altLang="en-US" dirty="0"/>
          </a:p>
        </p:txBody>
      </p:sp>
      <p:sp>
        <p:nvSpPr>
          <p:cNvPr id="3" name="コンテンツ プレースホルダー 2"/>
          <p:cNvSpPr>
            <a:spLocks noGrp="1"/>
          </p:cNvSpPr>
          <p:nvPr>
            <p:ph idx="1"/>
          </p:nvPr>
        </p:nvSpPr>
        <p:spPr>
          <a:xfrm>
            <a:off x="457200" y="1600200"/>
            <a:ext cx="8507288" cy="3268960"/>
          </a:xfrm>
        </p:spPr>
        <p:txBody>
          <a:bodyPr>
            <a:normAutofit fontScale="92500" lnSpcReduction="10000"/>
          </a:bodyPr>
          <a:lstStyle/>
          <a:p>
            <a:pPr marL="0" indent="0">
              <a:buNone/>
            </a:pPr>
            <a:r>
              <a:rPr lang="en-US" altLang="ja-JP" dirty="0" smtClean="0"/>
              <a:t>Most all of PFS ICS control modules (called as “actor”) are connected to the MHS, Messaging Hub Service/Server, and communicates to other modules only through the MHS. Status of each module are pushed from each actor itself, using normal message exchange way or its subset dedicated to status, and distributed to other modules by the MHS. </a:t>
            </a:r>
          </a:p>
          <a:p>
            <a:pPr marL="0" indent="0">
              <a:buNone/>
            </a:pPr>
            <a:r>
              <a:rPr lang="en-US" altLang="ja-JP" dirty="0" smtClean="0"/>
              <a:t>Status archive service is connected to the MHS as one actor,  gathers all updates from every actors, and saves to a system database.</a:t>
            </a:r>
          </a:p>
        </p:txBody>
      </p:sp>
      <p:grpSp>
        <p:nvGrpSpPr>
          <p:cNvPr id="4" name="グループ化 3"/>
          <p:cNvGrpSpPr/>
          <p:nvPr/>
        </p:nvGrpSpPr>
        <p:grpSpPr>
          <a:xfrm>
            <a:off x="179512" y="4939757"/>
            <a:ext cx="8784976" cy="1801611"/>
            <a:chOff x="179512" y="4867749"/>
            <a:chExt cx="8784976" cy="1801611"/>
          </a:xfrm>
        </p:grpSpPr>
        <p:sp>
          <p:nvSpPr>
            <p:cNvPr id="5" name="角丸四角形 4"/>
            <p:cNvSpPr/>
            <p:nvPr/>
          </p:nvSpPr>
          <p:spPr>
            <a:xfrm>
              <a:off x="179512" y="547929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Gen2</a:t>
              </a:r>
              <a:endParaRPr lang="ja-JP" altLang="en-US" sz="1600" dirty="0">
                <a:solidFill>
                  <a:schemeClr val="tx1"/>
                </a:solidFill>
              </a:endParaRPr>
            </a:p>
          </p:txBody>
        </p:sp>
        <p:sp>
          <p:nvSpPr>
            <p:cNvPr id="6" name="角丸四角形 5"/>
            <p:cNvSpPr/>
            <p:nvPr/>
          </p:nvSpPr>
          <p:spPr>
            <a:xfrm>
              <a:off x="3496946" y="613333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MHS</a:t>
              </a:r>
              <a:endParaRPr lang="ja-JP" altLang="en-US" sz="1600" dirty="0">
                <a:solidFill>
                  <a:schemeClr val="tx1"/>
                </a:solidFill>
              </a:endParaRPr>
            </a:p>
          </p:txBody>
        </p:sp>
        <p:sp>
          <p:nvSpPr>
            <p:cNvPr id="7" name="角丸四角形 6"/>
            <p:cNvSpPr/>
            <p:nvPr/>
          </p:nvSpPr>
          <p:spPr>
            <a:xfrm>
              <a:off x="2123673" y="5324880"/>
              <a:ext cx="911111" cy="6176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g2t</a:t>
              </a:r>
              <a:endParaRPr lang="ja-JP" altLang="en-US" sz="1600" dirty="0">
                <a:solidFill>
                  <a:schemeClr val="tx1"/>
                </a:solidFill>
              </a:endParaRPr>
            </a:p>
          </p:txBody>
        </p:sp>
        <p:sp>
          <p:nvSpPr>
            <p:cNvPr id="8" name="角丸四角形 7"/>
            <p:cNvSpPr/>
            <p:nvPr/>
          </p:nvSpPr>
          <p:spPr>
            <a:xfrm>
              <a:off x="1482320" y="547929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g2cam</a:t>
              </a:r>
              <a:endParaRPr lang="ja-JP" altLang="en-US" sz="1600" dirty="0">
                <a:solidFill>
                  <a:schemeClr val="tx1"/>
                </a:solidFill>
              </a:endParaRPr>
            </a:p>
          </p:txBody>
        </p:sp>
        <p:cxnSp>
          <p:nvCxnSpPr>
            <p:cNvPr id="9" name="直線コネクタ 8"/>
            <p:cNvCxnSpPr>
              <a:stCxn id="5" idx="3"/>
              <a:endCxn id="8" idx="1"/>
            </p:cNvCxnSpPr>
            <p:nvPr/>
          </p:nvCxnSpPr>
          <p:spPr>
            <a:xfrm>
              <a:off x="1090622" y="5633706"/>
              <a:ext cx="3916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7" idx="3"/>
              <a:endCxn id="6" idx="1"/>
            </p:cNvCxnSpPr>
            <p:nvPr/>
          </p:nvCxnSpPr>
          <p:spPr>
            <a:xfrm>
              <a:off x="3034784" y="5633706"/>
              <a:ext cx="462162" cy="654046"/>
            </a:xfrm>
            <a:prstGeom prst="line">
              <a:avLst/>
            </a:prstGeom>
          </p:spPr>
          <p:style>
            <a:lnRef idx="1">
              <a:schemeClr val="accent1"/>
            </a:lnRef>
            <a:fillRef idx="0">
              <a:schemeClr val="accent1"/>
            </a:fillRef>
            <a:effectRef idx="0">
              <a:schemeClr val="accent1"/>
            </a:effectRef>
            <a:fontRef idx="minor">
              <a:schemeClr val="tx1"/>
            </a:fontRef>
          </p:style>
        </p:cxnSp>
        <p:sp>
          <p:nvSpPr>
            <p:cNvPr id="11" name="角丸四角形 10"/>
            <p:cNvSpPr/>
            <p:nvPr/>
          </p:nvSpPr>
          <p:spPr>
            <a:xfrm>
              <a:off x="5356659" y="5176575"/>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BCU1</a:t>
              </a:r>
              <a:endParaRPr lang="ja-JP" altLang="en-US" sz="1600" dirty="0">
                <a:solidFill>
                  <a:schemeClr val="tx1"/>
                </a:solidFill>
              </a:endParaRPr>
            </a:p>
          </p:txBody>
        </p:sp>
        <p:sp>
          <p:nvSpPr>
            <p:cNvPr id="12" name="角丸四角形 11"/>
            <p:cNvSpPr/>
            <p:nvPr/>
          </p:nvSpPr>
          <p:spPr>
            <a:xfrm>
              <a:off x="6717408" y="5176575"/>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RCU1</a:t>
              </a:r>
              <a:endParaRPr lang="ja-JP" altLang="en-US" sz="1600" dirty="0">
                <a:solidFill>
                  <a:schemeClr val="tx1"/>
                </a:solidFill>
              </a:endParaRPr>
            </a:p>
          </p:txBody>
        </p:sp>
        <p:sp>
          <p:nvSpPr>
            <p:cNvPr id="13" name="角丸四角形 12"/>
            <p:cNvSpPr/>
            <p:nvPr/>
          </p:nvSpPr>
          <p:spPr>
            <a:xfrm>
              <a:off x="8053377" y="5176575"/>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NCU1</a:t>
              </a:r>
              <a:endParaRPr lang="ja-JP" altLang="en-US" sz="1600" dirty="0">
                <a:solidFill>
                  <a:schemeClr val="tx1"/>
                </a:solidFill>
              </a:endParaRPr>
            </a:p>
          </p:txBody>
        </p:sp>
        <p:cxnSp>
          <p:nvCxnSpPr>
            <p:cNvPr id="14" name="直線コネクタ 13"/>
            <p:cNvCxnSpPr>
              <a:stCxn id="6" idx="3"/>
              <a:endCxn id="11" idx="1"/>
            </p:cNvCxnSpPr>
            <p:nvPr/>
          </p:nvCxnSpPr>
          <p:spPr>
            <a:xfrm flipV="1">
              <a:off x="4408055" y="5330988"/>
              <a:ext cx="948603" cy="9567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3"/>
              <a:endCxn id="12" idx="1"/>
            </p:cNvCxnSpPr>
            <p:nvPr/>
          </p:nvCxnSpPr>
          <p:spPr>
            <a:xfrm flipV="1">
              <a:off x="4408056" y="5330988"/>
              <a:ext cx="2309353" cy="9567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コネクタ 15"/>
            <p:cNvCxnSpPr>
              <a:stCxn id="6" idx="3"/>
              <a:endCxn id="13" idx="1"/>
            </p:cNvCxnSpPr>
            <p:nvPr/>
          </p:nvCxnSpPr>
          <p:spPr>
            <a:xfrm flipV="1">
              <a:off x="4408057" y="5330988"/>
              <a:ext cx="3645321" cy="956764"/>
            </a:xfrm>
            <a:prstGeom prst="line">
              <a:avLst/>
            </a:prstGeom>
          </p:spPr>
          <p:style>
            <a:lnRef idx="1">
              <a:schemeClr val="accent1"/>
            </a:lnRef>
            <a:fillRef idx="0">
              <a:schemeClr val="accent1"/>
            </a:fillRef>
            <a:effectRef idx="0">
              <a:schemeClr val="accent1"/>
            </a:effectRef>
            <a:fontRef idx="minor">
              <a:schemeClr val="tx1"/>
            </a:fontRef>
          </p:style>
        </p:cxnSp>
        <p:sp>
          <p:nvSpPr>
            <p:cNvPr id="17" name="角丸四角形 16"/>
            <p:cNvSpPr/>
            <p:nvPr/>
          </p:nvSpPr>
          <p:spPr>
            <a:xfrm>
              <a:off x="5358402" y="486774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BCU2</a:t>
              </a:r>
              <a:r>
                <a:rPr lang="ja-JP" altLang="en-US" sz="1600" dirty="0">
                  <a:solidFill>
                    <a:schemeClr val="tx1"/>
                  </a:solidFill>
                </a:rPr>
                <a:t> </a:t>
              </a:r>
              <a:r>
                <a:rPr lang="en-US" altLang="ja-JP" sz="1600" dirty="0">
                  <a:solidFill>
                    <a:schemeClr val="tx1"/>
                  </a:solidFill>
                </a:rPr>
                <a:t>…</a:t>
              </a:r>
              <a:endParaRPr lang="ja-JP" altLang="en-US" sz="1600" dirty="0">
                <a:solidFill>
                  <a:schemeClr val="tx1"/>
                </a:solidFill>
              </a:endParaRPr>
            </a:p>
          </p:txBody>
        </p:sp>
        <p:sp>
          <p:nvSpPr>
            <p:cNvPr id="18" name="角丸四角形 17"/>
            <p:cNvSpPr/>
            <p:nvPr/>
          </p:nvSpPr>
          <p:spPr>
            <a:xfrm>
              <a:off x="6717493" y="486774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RCU2</a:t>
              </a:r>
              <a:r>
                <a:rPr lang="ja-JP" altLang="en-US" sz="1600" dirty="0">
                  <a:solidFill>
                    <a:schemeClr val="tx1"/>
                  </a:solidFill>
                </a:rPr>
                <a:t> </a:t>
              </a:r>
              <a:r>
                <a:rPr lang="en-US" altLang="ja-JP" sz="1600" dirty="0">
                  <a:solidFill>
                    <a:schemeClr val="tx1"/>
                  </a:solidFill>
                </a:rPr>
                <a:t>…</a:t>
              </a:r>
              <a:endParaRPr lang="ja-JP" altLang="en-US" sz="1600" dirty="0">
                <a:solidFill>
                  <a:schemeClr val="tx1"/>
                </a:solidFill>
              </a:endParaRPr>
            </a:p>
          </p:txBody>
        </p:sp>
        <p:sp>
          <p:nvSpPr>
            <p:cNvPr id="19" name="角丸四角形 18"/>
            <p:cNvSpPr/>
            <p:nvPr/>
          </p:nvSpPr>
          <p:spPr>
            <a:xfrm>
              <a:off x="8041277" y="486774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400" dirty="0">
                  <a:solidFill>
                    <a:schemeClr val="tx1"/>
                  </a:solidFill>
                </a:rPr>
                <a:t>NCU2</a:t>
              </a:r>
              <a:r>
                <a:rPr lang="ja-JP" altLang="en-US" sz="1400" dirty="0">
                  <a:solidFill>
                    <a:schemeClr val="tx1"/>
                  </a:solidFill>
                </a:rPr>
                <a:t> </a:t>
              </a:r>
              <a:r>
                <a:rPr lang="en-US" altLang="ja-JP" sz="1400" dirty="0">
                  <a:solidFill>
                    <a:schemeClr val="tx1"/>
                  </a:solidFill>
                </a:rPr>
                <a:t>…</a:t>
              </a:r>
              <a:endParaRPr lang="ja-JP" altLang="en-US" sz="1400" dirty="0">
                <a:solidFill>
                  <a:schemeClr val="tx1"/>
                </a:solidFill>
              </a:endParaRPr>
            </a:p>
          </p:txBody>
        </p:sp>
        <p:sp>
          <p:nvSpPr>
            <p:cNvPr id="20" name="角丸四角形 19"/>
            <p:cNvSpPr/>
            <p:nvPr/>
          </p:nvSpPr>
          <p:spPr>
            <a:xfrm>
              <a:off x="5890978" y="6000494"/>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FPS</a:t>
              </a:r>
              <a:endParaRPr lang="ja-JP" altLang="en-US" sz="1600" dirty="0">
                <a:solidFill>
                  <a:schemeClr val="tx1"/>
                </a:solidFill>
              </a:endParaRPr>
            </a:p>
          </p:txBody>
        </p:sp>
        <p:sp>
          <p:nvSpPr>
            <p:cNvPr id="21" name="角丸四角形 20"/>
            <p:cNvSpPr/>
            <p:nvPr/>
          </p:nvSpPr>
          <p:spPr>
            <a:xfrm>
              <a:off x="3496944" y="536127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IIC</a:t>
              </a:r>
              <a:endParaRPr lang="ja-JP" altLang="en-US" sz="1600" dirty="0">
                <a:solidFill>
                  <a:schemeClr val="tx1"/>
                </a:solidFill>
              </a:endParaRPr>
            </a:p>
          </p:txBody>
        </p:sp>
        <p:cxnSp>
          <p:nvCxnSpPr>
            <p:cNvPr id="22" name="直線コネクタ 21"/>
            <p:cNvCxnSpPr>
              <a:stCxn id="21" idx="2"/>
              <a:endCxn id="6" idx="0"/>
            </p:cNvCxnSpPr>
            <p:nvPr/>
          </p:nvCxnSpPr>
          <p:spPr>
            <a:xfrm>
              <a:off x="3952500" y="5670096"/>
              <a:ext cx="0" cy="4632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6" idx="3"/>
              <a:endCxn id="20" idx="1"/>
            </p:cNvCxnSpPr>
            <p:nvPr/>
          </p:nvCxnSpPr>
          <p:spPr>
            <a:xfrm flipV="1">
              <a:off x="4408057" y="6154907"/>
              <a:ext cx="1482921" cy="132845"/>
            </a:xfrm>
            <a:prstGeom prst="line">
              <a:avLst/>
            </a:prstGeom>
          </p:spPr>
          <p:style>
            <a:lnRef idx="1">
              <a:schemeClr val="accent1"/>
            </a:lnRef>
            <a:fillRef idx="0">
              <a:schemeClr val="accent1"/>
            </a:fillRef>
            <a:effectRef idx="0">
              <a:schemeClr val="accent1"/>
            </a:effectRef>
            <a:fontRef idx="minor">
              <a:schemeClr val="tx1"/>
            </a:fontRef>
          </p:style>
        </p:cxnSp>
        <p:sp>
          <p:nvSpPr>
            <p:cNvPr id="24" name="角丸四角形 23"/>
            <p:cNvSpPr/>
            <p:nvPr/>
          </p:nvSpPr>
          <p:spPr>
            <a:xfrm>
              <a:off x="7501503" y="6000494"/>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MPS</a:t>
              </a:r>
              <a:endParaRPr lang="ja-JP" altLang="en-US" sz="1600" dirty="0">
                <a:solidFill>
                  <a:schemeClr val="tx1"/>
                </a:solidFill>
              </a:endParaRPr>
            </a:p>
          </p:txBody>
        </p:sp>
        <p:cxnSp>
          <p:nvCxnSpPr>
            <p:cNvPr id="25" name="直線コネクタ 24"/>
            <p:cNvCxnSpPr>
              <a:stCxn id="20" idx="3"/>
              <a:endCxn id="24" idx="1"/>
            </p:cNvCxnSpPr>
            <p:nvPr/>
          </p:nvCxnSpPr>
          <p:spPr>
            <a:xfrm>
              <a:off x="6802090" y="6154903"/>
              <a:ext cx="699413"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角丸四角形 25"/>
            <p:cNvSpPr/>
            <p:nvPr/>
          </p:nvSpPr>
          <p:spPr>
            <a:xfrm>
              <a:off x="5890978" y="6360534"/>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AGC</a:t>
              </a:r>
              <a:endParaRPr lang="ja-JP" altLang="en-US" sz="1600" dirty="0">
                <a:solidFill>
                  <a:schemeClr val="tx1"/>
                </a:solidFill>
              </a:endParaRPr>
            </a:p>
          </p:txBody>
        </p:sp>
        <p:cxnSp>
          <p:nvCxnSpPr>
            <p:cNvPr id="27" name="直線コネクタ 26"/>
            <p:cNvCxnSpPr>
              <a:stCxn id="6" idx="3"/>
              <a:endCxn id="26" idx="1"/>
            </p:cNvCxnSpPr>
            <p:nvPr/>
          </p:nvCxnSpPr>
          <p:spPr>
            <a:xfrm>
              <a:off x="4408057" y="6287752"/>
              <a:ext cx="1482921" cy="227195"/>
            </a:xfrm>
            <a:prstGeom prst="line">
              <a:avLst/>
            </a:prstGeom>
          </p:spPr>
          <p:style>
            <a:lnRef idx="1">
              <a:schemeClr val="accent1"/>
            </a:lnRef>
            <a:fillRef idx="0">
              <a:schemeClr val="accent1"/>
            </a:fillRef>
            <a:effectRef idx="0">
              <a:schemeClr val="accent1"/>
            </a:effectRef>
            <a:fontRef idx="minor">
              <a:schemeClr val="tx1"/>
            </a:fontRef>
          </p:style>
        </p:cxnSp>
        <p:sp>
          <p:nvSpPr>
            <p:cNvPr id="28" name="角丸四角形 27"/>
            <p:cNvSpPr/>
            <p:nvPr/>
          </p:nvSpPr>
          <p:spPr>
            <a:xfrm>
              <a:off x="2126242" y="601531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MAC</a:t>
              </a:r>
              <a:endParaRPr lang="ja-JP" altLang="en-US" sz="1600" dirty="0">
                <a:solidFill>
                  <a:schemeClr val="tx1"/>
                </a:solidFill>
              </a:endParaRPr>
            </a:p>
          </p:txBody>
        </p:sp>
        <p:sp>
          <p:nvSpPr>
            <p:cNvPr id="29" name="角丸四角形 28"/>
            <p:cNvSpPr/>
            <p:nvPr/>
          </p:nvSpPr>
          <p:spPr>
            <a:xfrm>
              <a:off x="179512" y="601531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MLP1</a:t>
              </a:r>
              <a:endParaRPr lang="ja-JP" altLang="en-US" sz="1600" dirty="0">
                <a:solidFill>
                  <a:schemeClr val="tx1"/>
                </a:solidFill>
              </a:endParaRPr>
            </a:p>
          </p:txBody>
        </p:sp>
        <p:cxnSp>
          <p:nvCxnSpPr>
            <p:cNvPr id="30" name="直線コネクタ 29"/>
            <p:cNvCxnSpPr>
              <a:stCxn id="29" idx="3"/>
              <a:endCxn id="28" idx="1"/>
            </p:cNvCxnSpPr>
            <p:nvPr/>
          </p:nvCxnSpPr>
          <p:spPr>
            <a:xfrm>
              <a:off x="1090623" y="6169727"/>
              <a:ext cx="1035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p:cNvCxnSpPr>
              <a:stCxn id="28" idx="3"/>
              <a:endCxn id="6" idx="1"/>
            </p:cNvCxnSpPr>
            <p:nvPr/>
          </p:nvCxnSpPr>
          <p:spPr>
            <a:xfrm>
              <a:off x="3037353" y="6169731"/>
              <a:ext cx="459593" cy="118021"/>
            </a:xfrm>
            <a:prstGeom prst="line">
              <a:avLst/>
            </a:prstGeom>
          </p:spPr>
          <p:style>
            <a:lnRef idx="1">
              <a:schemeClr val="accent1"/>
            </a:lnRef>
            <a:fillRef idx="0">
              <a:schemeClr val="accent1"/>
            </a:fillRef>
            <a:effectRef idx="0">
              <a:schemeClr val="accent1"/>
            </a:effectRef>
            <a:fontRef idx="minor">
              <a:schemeClr val="tx1"/>
            </a:fontRef>
          </p:style>
        </p:cxnSp>
        <p:sp>
          <p:nvSpPr>
            <p:cNvPr id="32" name="角丸四角形 31"/>
            <p:cNvSpPr/>
            <p:nvPr/>
          </p:nvSpPr>
          <p:spPr>
            <a:xfrm>
              <a:off x="2135210" y="6360534"/>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SAS</a:t>
              </a:r>
              <a:endParaRPr lang="ja-JP" altLang="en-US" sz="1600" dirty="0">
                <a:solidFill>
                  <a:schemeClr val="tx1"/>
                </a:solidFill>
              </a:endParaRPr>
            </a:p>
          </p:txBody>
        </p:sp>
        <p:sp>
          <p:nvSpPr>
            <p:cNvPr id="33" name="角丸四角形 32"/>
            <p:cNvSpPr/>
            <p:nvPr/>
          </p:nvSpPr>
          <p:spPr>
            <a:xfrm>
              <a:off x="188482" y="6360534"/>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STS</a:t>
              </a:r>
              <a:endParaRPr lang="ja-JP" altLang="en-US" sz="1600" dirty="0">
                <a:solidFill>
                  <a:schemeClr val="tx1"/>
                </a:solidFill>
              </a:endParaRPr>
            </a:p>
          </p:txBody>
        </p:sp>
        <p:cxnSp>
          <p:nvCxnSpPr>
            <p:cNvPr id="34" name="直線コネクタ 33"/>
            <p:cNvCxnSpPr>
              <a:stCxn id="33" idx="3"/>
              <a:endCxn id="32" idx="1"/>
            </p:cNvCxnSpPr>
            <p:nvPr/>
          </p:nvCxnSpPr>
          <p:spPr>
            <a:xfrm>
              <a:off x="1099591" y="6514943"/>
              <a:ext cx="1035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p:cNvCxnSpPr>
              <a:stCxn id="32" idx="3"/>
              <a:endCxn id="6" idx="1"/>
            </p:cNvCxnSpPr>
            <p:nvPr/>
          </p:nvCxnSpPr>
          <p:spPr>
            <a:xfrm flipV="1">
              <a:off x="3046321" y="6287752"/>
              <a:ext cx="450625" cy="227195"/>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241074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Status viewer</a:t>
            </a:r>
            <a:endParaRPr lang="en-US" dirty="0"/>
          </a:p>
        </p:txBody>
      </p:sp>
      <p:sp>
        <p:nvSpPr>
          <p:cNvPr id="3" name="コンテンツ プレースホルダー 2"/>
          <p:cNvSpPr>
            <a:spLocks noGrp="1"/>
          </p:cNvSpPr>
          <p:nvPr>
            <p:ph idx="1"/>
          </p:nvPr>
        </p:nvSpPr>
        <p:spPr>
          <a:xfrm>
            <a:off x="457200" y="1600200"/>
            <a:ext cx="8229600" cy="2642373"/>
          </a:xfrm>
        </p:spPr>
        <p:txBody>
          <a:bodyPr>
            <a:normAutofit fontScale="62500" lnSpcReduction="20000"/>
          </a:bodyPr>
          <a:lstStyle/>
          <a:p>
            <a:pPr marL="0" indent="0">
              <a:buNone/>
            </a:pPr>
            <a:r>
              <a:rPr lang="en-US" dirty="0" smtClean="0"/>
              <a:t>PFS status viewer will be mainly used at the summit during night operation, but will also be used for engineering operation and monitoring, remote observation monitoring (e.g. </a:t>
            </a:r>
            <a:r>
              <a:rPr lang="en-US" dirty="0" err="1" smtClean="0"/>
              <a:t>Mitaka</a:t>
            </a:r>
            <a:r>
              <a:rPr lang="en-US" dirty="0" smtClean="0"/>
              <a:t> remote), or helping trouble shooting from remote. Therefore, at least multiple instance should be possible, and it is better to support wide variety of remote hosts even like mobile devices. </a:t>
            </a:r>
          </a:p>
          <a:p>
            <a:pPr marL="0" indent="0">
              <a:buNone/>
            </a:pPr>
            <a:r>
              <a:rPr lang="en-US" dirty="0" smtClean="0"/>
              <a:t>Using recent web technology, interactive GUI is quite easy to build as multi-platform including mobile devices using the same code. Also to access over network domain (or from different network domain, in other word), such method is more flexible than GUI window sharing. Although we might not use, it is easy to build 3D interactive status viewer using elements directly converted from 3D CAD file, and also we can provide URI based (or using fragment) snapshot to share status for later use.</a:t>
            </a:r>
            <a:endParaRPr lang="en-US" dirty="0"/>
          </a:p>
        </p:txBody>
      </p:sp>
      <p:sp>
        <p:nvSpPr>
          <p:cNvPr id="5" name="角丸四角形 4"/>
          <p:cNvSpPr/>
          <p:nvPr/>
        </p:nvSpPr>
        <p:spPr>
          <a:xfrm>
            <a:off x="5850142" y="4509447"/>
            <a:ext cx="1692188"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Status archiver</a:t>
            </a:r>
            <a:endParaRPr lang="en-US" dirty="0">
              <a:solidFill>
                <a:schemeClr val="tx1"/>
              </a:solidFill>
            </a:endParaRPr>
          </a:p>
        </p:txBody>
      </p:sp>
      <p:sp>
        <p:nvSpPr>
          <p:cNvPr id="6" name="角丸四角形 5"/>
          <p:cNvSpPr/>
          <p:nvPr/>
        </p:nvSpPr>
        <p:spPr>
          <a:xfrm>
            <a:off x="8100392" y="4535054"/>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MHS</a:t>
            </a:r>
            <a:endParaRPr lang="ja-JP" altLang="en-US" sz="1600" dirty="0">
              <a:solidFill>
                <a:schemeClr val="tx1"/>
              </a:solidFill>
            </a:endParaRPr>
          </a:p>
        </p:txBody>
      </p:sp>
      <p:cxnSp>
        <p:nvCxnSpPr>
          <p:cNvPr id="8" name="直線コネクタ 7"/>
          <p:cNvCxnSpPr>
            <a:stCxn id="6" idx="1"/>
            <a:endCxn id="5" idx="3"/>
          </p:cNvCxnSpPr>
          <p:nvPr/>
        </p:nvCxnSpPr>
        <p:spPr>
          <a:xfrm flipH="1">
            <a:off x="7542330" y="4689467"/>
            <a:ext cx="5580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5" idx="2"/>
            <a:endCxn id="33" idx="1"/>
          </p:cNvCxnSpPr>
          <p:nvPr/>
        </p:nvCxnSpPr>
        <p:spPr>
          <a:xfrm>
            <a:off x="6696236" y="4869487"/>
            <a:ext cx="0" cy="5757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角丸四角形 16"/>
          <p:cNvSpPr/>
          <p:nvPr/>
        </p:nvSpPr>
        <p:spPr>
          <a:xfrm>
            <a:off x="2598963" y="4509447"/>
            <a:ext cx="1692188"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jsonp</a:t>
            </a:r>
            <a:r>
              <a:rPr lang="en-US" dirty="0" smtClean="0">
                <a:solidFill>
                  <a:schemeClr val="tx1"/>
                </a:solidFill>
              </a:rPr>
              <a:t> provider</a:t>
            </a:r>
            <a:endParaRPr lang="en-US" dirty="0">
              <a:solidFill>
                <a:schemeClr val="tx1"/>
              </a:solidFill>
            </a:endParaRPr>
          </a:p>
        </p:txBody>
      </p:sp>
      <p:cxnSp>
        <p:nvCxnSpPr>
          <p:cNvPr id="19" name="直線コネクタ 18"/>
          <p:cNvCxnSpPr>
            <a:stCxn id="5" idx="1"/>
            <a:endCxn id="17" idx="3"/>
          </p:cNvCxnSpPr>
          <p:nvPr/>
        </p:nvCxnSpPr>
        <p:spPr>
          <a:xfrm flipH="1">
            <a:off x="4291151" y="4689467"/>
            <a:ext cx="1558991"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121950" y="4242574"/>
            <a:ext cx="2181879" cy="338554"/>
          </a:xfrm>
          <a:prstGeom prst="rect">
            <a:avLst/>
          </a:prstGeom>
          <a:noFill/>
        </p:spPr>
        <p:txBody>
          <a:bodyPr wrap="none" rtlCol="0">
            <a:spAutoFit/>
          </a:bodyPr>
          <a:lstStyle/>
          <a:p>
            <a:r>
              <a:rPr lang="en-US" sz="1600" dirty="0" smtClean="0"/>
              <a:t>SHM or in same process</a:t>
            </a:r>
            <a:endParaRPr lang="en-US" dirty="0"/>
          </a:p>
        </p:txBody>
      </p:sp>
      <p:sp>
        <p:nvSpPr>
          <p:cNvPr id="24" name="角丸四角形 23"/>
          <p:cNvSpPr/>
          <p:nvPr/>
        </p:nvSpPr>
        <p:spPr>
          <a:xfrm>
            <a:off x="2598963" y="5430706"/>
            <a:ext cx="2153057" cy="131066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solidFill>
                  <a:schemeClr val="tx1"/>
                </a:solidFill>
              </a:rPr>
              <a:t>Web server</a:t>
            </a:r>
            <a:endParaRPr lang="en-US" dirty="0">
              <a:solidFill>
                <a:schemeClr val="tx1"/>
              </a:solidFill>
            </a:endParaRPr>
          </a:p>
        </p:txBody>
      </p:sp>
      <p:sp>
        <p:nvSpPr>
          <p:cNvPr id="25" name="フローチャート: 処理 24"/>
          <p:cNvSpPr/>
          <p:nvPr/>
        </p:nvSpPr>
        <p:spPr>
          <a:xfrm>
            <a:off x="251520" y="5306026"/>
            <a:ext cx="1368152" cy="513039"/>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Browser</a:t>
            </a:r>
            <a:endParaRPr lang="en-US" dirty="0">
              <a:solidFill>
                <a:schemeClr val="tx1"/>
              </a:solidFill>
            </a:endParaRPr>
          </a:p>
        </p:txBody>
      </p:sp>
      <p:cxnSp>
        <p:nvCxnSpPr>
          <p:cNvPr id="27" name="直線矢印コネクタ 26"/>
          <p:cNvCxnSpPr>
            <a:stCxn id="25" idx="3"/>
            <a:endCxn id="24" idx="1"/>
          </p:cNvCxnSpPr>
          <p:nvPr/>
        </p:nvCxnSpPr>
        <p:spPr>
          <a:xfrm>
            <a:off x="1619672" y="5562546"/>
            <a:ext cx="979291" cy="5234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stCxn id="25" idx="3"/>
            <a:endCxn id="17" idx="1"/>
          </p:cNvCxnSpPr>
          <p:nvPr/>
        </p:nvCxnSpPr>
        <p:spPr>
          <a:xfrm flipV="1">
            <a:off x="1619672" y="4689467"/>
            <a:ext cx="979291" cy="8730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円柱 32"/>
          <p:cNvSpPr/>
          <p:nvPr/>
        </p:nvSpPr>
        <p:spPr>
          <a:xfrm>
            <a:off x="6012160" y="5445224"/>
            <a:ext cx="1368152" cy="504056"/>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database</a:t>
            </a:r>
            <a:endParaRPr lang="en-US" dirty="0">
              <a:solidFill>
                <a:schemeClr val="tx1"/>
              </a:solidFill>
            </a:endParaRPr>
          </a:p>
        </p:txBody>
      </p:sp>
      <p:sp>
        <p:nvSpPr>
          <p:cNvPr id="34" name="角丸四角形 33"/>
          <p:cNvSpPr/>
          <p:nvPr/>
        </p:nvSpPr>
        <p:spPr>
          <a:xfrm>
            <a:off x="2829397" y="5517232"/>
            <a:ext cx="1692188"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 to </a:t>
            </a:r>
            <a:r>
              <a:rPr lang="en-US" dirty="0" err="1" smtClean="0">
                <a:solidFill>
                  <a:schemeClr val="tx1"/>
                </a:solidFill>
              </a:rPr>
              <a:t>json</a:t>
            </a:r>
            <a:endParaRPr lang="en-US" dirty="0">
              <a:solidFill>
                <a:schemeClr val="tx1"/>
              </a:solidFill>
            </a:endParaRPr>
          </a:p>
        </p:txBody>
      </p:sp>
      <p:cxnSp>
        <p:nvCxnSpPr>
          <p:cNvPr id="35" name="直線コネクタ 34"/>
          <p:cNvCxnSpPr>
            <a:stCxn id="33" idx="2"/>
            <a:endCxn id="34" idx="3"/>
          </p:cNvCxnSpPr>
          <p:nvPr/>
        </p:nvCxnSpPr>
        <p:spPr>
          <a:xfrm flipH="1">
            <a:off x="4521585" y="5697252"/>
            <a:ext cx="1490575"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4961057" y="5417522"/>
            <a:ext cx="503664" cy="338554"/>
          </a:xfrm>
          <a:prstGeom prst="rect">
            <a:avLst/>
          </a:prstGeom>
          <a:noFill/>
        </p:spPr>
        <p:txBody>
          <a:bodyPr wrap="none" rtlCol="0">
            <a:spAutoFit/>
          </a:bodyPr>
          <a:lstStyle/>
          <a:p>
            <a:r>
              <a:rPr lang="en-US" sz="1600" dirty="0" smtClean="0"/>
              <a:t>SQL</a:t>
            </a:r>
            <a:endParaRPr lang="en-US" dirty="0"/>
          </a:p>
        </p:txBody>
      </p:sp>
      <p:sp>
        <p:nvSpPr>
          <p:cNvPr id="53" name="角丸四角形 52"/>
          <p:cNvSpPr/>
          <p:nvPr/>
        </p:nvSpPr>
        <p:spPr>
          <a:xfrm>
            <a:off x="2829397" y="5951131"/>
            <a:ext cx="1692188"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 HTML</a:t>
            </a:r>
            <a:endParaRPr lang="en-US" dirty="0">
              <a:solidFill>
                <a:schemeClr val="tx1"/>
              </a:solidFill>
            </a:endParaRPr>
          </a:p>
        </p:txBody>
      </p:sp>
      <p:sp>
        <p:nvSpPr>
          <p:cNvPr id="54" name="テキスト ボックス 53"/>
          <p:cNvSpPr txBox="1"/>
          <p:nvPr/>
        </p:nvSpPr>
        <p:spPr>
          <a:xfrm>
            <a:off x="1467790" y="4962654"/>
            <a:ext cx="1376018" cy="338554"/>
          </a:xfrm>
          <a:prstGeom prst="rect">
            <a:avLst/>
          </a:prstGeom>
          <a:noFill/>
        </p:spPr>
        <p:txBody>
          <a:bodyPr wrap="none" rtlCol="0">
            <a:spAutoFit/>
          </a:bodyPr>
          <a:lstStyle/>
          <a:p>
            <a:r>
              <a:rPr lang="en-US" sz="1600" dirty="0" err="1" smtClean="0"/>
              <a:t>jsonp</a:t>
            </a:r>
            <a:r>
              <a:rPr lang="en-US" sz="1600" dirty="0" smtClean="0"/>
              <a:t> or CORS</a:t>
            </a:r>
            <a:endParaRPr lang="en-US" dirty="0"/>
          </a:p>
        </p:txBody>
      </p:sp>
    </p:spTree>
    <p:extLst>
      <p:ext uri="{BB962C8B-B14F-4D97-AF65-F5344CB8AC3E}">
        <p14:creationId xmlns:p14="http://schemas.microsoft.com/office/powerpoint/2010/main" val="24971685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8482" y="274638"/>
            <a:ext cx="8776006" cy="1143000"/>
          </a:xfrm>
        </p:spPr>
        <p:txBody>
          <a:bodyPr>
            <a:normAutofit fontScale="90000"/>
          </a:bodyPr>
          <a:lstStyle/>
          <a:p>
            <a:r>
              <a:rPr lang="en-US" altLang="ja-JP" dirty="0" smtClean="0"/>
              <a:t>Instrument control s</a:t>
            </a:r>
            <a:r>
              <a:rPr kumimoji="1" lang="en-US" altLang="ja-JP" dirty="0" smtClean="0"/>
              <a:t>ystem (ICS)</a:t>
            </a:r>
            <a:r>
              <a:rPr kumimoji="1" lang="ja-JP" altLang="en-US" dirty="0" smtClean="0"/>
              <a:t> </a:t>
            </a:r>
            <a:r>
              <a:rPr kumimoji="1" lang="en-US" altLang="ja-JP" dirty="0" smtClean="0"/>
              <a:t>overview</a:t>
            </a:r>
            <a:endParaRPr kumimoji="1" lang="ja-JP" altLang="en-US" dirty="0"/>
          </a:p>
        </p:txBody>
      </p:sp>
      <p:sp>
        <p:nvSpPr>
          <p:cNvPr id="3" name="コンテンツ プレースホルダー 2"/>
          <p:cNvSpPr>
            <a:spLocks noGrp="1"/>
          </p:cNvSpPr>
          <p:nvPr>
            <p:ph idx="1"/>
          </p:nvPr>
        </p:nvSpPr>
        <p:spPr>
          <a:xfrm>
            <a:off x="188482" y="1600200"/>
            <a:ext cx="8776006" cy="2803537"/>
          </a:xfrm>
        </p:spPr>
        <p:txBody>
          <a:bodyPr>
            <a:normAutofit fontScale="32500" lnSpcReduction="20000"/>
          </a:bodyPr>
          <a:lstStyle/>
          <a:p>
            <a:pPr marL="0" indent="0">
              <a:buNone/>
            </a:pPr>
            <a:r>
              <a:rPr lang="en-US" altLang="ja-JP" dirty="0" smtClean="0"/>
              <a:t>ICS</a:t>
            </a:r>
            <a:r>
              <a:rPr lang="ja-JP" altLang="en-US" dirty="0" smtClean="0"/>
              <a:t> </a:t>
            </a:r>
            <a:r>
              <a:rPr lang="en-US" altLang="ja-JP" dirty="0" smtClean="0"/>
              <a:t>is</a:t>
            </a:r>
            <a:r>
              <a:rPr lang="ja-JP" altLang="en-US" dirty="0" smtClean="0"/>
              <a:t> </a:t>
            </a:r>
            <a:r>
              <a:rPr lang="en-US" altLang="ja-JP" dirty="0" smtClean="0"/>
              <a:t>based</a:t>
            </a:r>
            <a:r>
              <a:rPr lang="ja-JP" altLang="en-US" dirty="0" smtClean="0"/>
              <a:t> </a:t>
            </a:r>
            <a:r>
              <a:rPr lang="en-US" altLang="ja-JP" dirty="0" smtClean="0"/>
              <a:t>on</a:t>
            </a:r>
            <a:r>
              <a:rPr lang="ja-JP" altLang="en-US" dirty="0" smtClean="0"/>
              <a:t> </a:t>
            </a:r>
            <a:r>
              <a:rPr lang="en-US" altLang="ja-JP" dirty="0" smtClean="0"/>
              <a:t>loosely coupled system</a:t>
            </a:r>
            <a:r>
              <a:rPr lang="ja-JP" altLang="en-US" dirty="0" smtClean="0"/>
              <a:t> </a:t>
            </a:r>
            <a:r>
              <a:rPr lang="en-US" altLang="ja-JP" dirty="0" smtClean="0"/>
              <a:t>design using MHS as message exchange server</a:t>
            </a:r>
          </a:p>
          <a:p>
            <a:pPr lvl="1">
              <a:buFont typeface="Arial" charset="0"/>
              <a:buChar char="•"/>
            </a:pPr>
            <a:r>
              <a:rPr lang="en-US" altLang="ja-JP" sz="3000" dirty="0" smtClean="0"/>
              <a:t>Every</a:t>
            </a:r>
            <a:r>
              <a:rPr lang="ja-JP" altLang="en-US" sz="3000" dirty="0" smtClean="0"/>
              <a:t> </a:t>
            </a:r>
            <a:r>
              <a:rPr lang="en-US" altLang="ja-JP" sz="3000" dirty="0" smtClean="0"/>
              <a:t>hardware</a:t>
            </a:r>
            <a:r>
              <a:rPr lang="ja-JP" altLang="en-US" sz="3000" dirty="0" smtClean="0"/>
              <a:t> </a:t>
            </a:r>
            <a:r>
              <a:rPr lang="en-US" altLang="ja-JP" sz="3000" dirty="0" smtClean="0"/>
              <a:t>control</a:t>
            </a:r>
            <a:r>
              <a:rPr lang="ja-JP" altLang="en-US" sz="3000" dirty="0" smtClean="0"/>
              <a:t> </a:t>
            </a:r>
            <a:r>
              <a:rPr lang="en-US" altLang="ja-JP" sz="3000" dirty="0" smtClean="0"/>
              <a:t>software</a:t>
            </a:r>
            <a:r>
              <a:rPr lang="ja-JP" altLang="en-US" sz="3000" dirty="0" smtClean="0"/>
              <a:t> </a:t>
            </a:r>
            <a:r>
              <a:rPr lang="en-US" altLang="ja-JP" sz="3000" dirty="0" smtClean="0"/>
              <a:t>module</a:t>
            </a:r>
            <a:r>
              <a:rPr lang="ja-JP" altLang="en-US" sz="3000" dirty="0" smtClean="0"/>
              <a:t> </a:t>
            </a:r>
            <a:r>
              <a:rPr lang="en-US" altLang="ja-JP" sz="3000" dirty="0" smtClean="0"/>
              <a:t>connects</a:t>
            </a:r>
            <a:r>
              <a:rPr lang="ja-JP" altLang="en-US" sz="3000" dirty="0" smtClean="0"/>
              <a:t> </a:t>
            </a:r>
            <a:r>
              <a:rPr lang="en-US" altLang="ja-JP" sz="3000" dirty="0" smtClean="0"/>
              <a:t>to</a:t>
            </a:r>
            <a:r>
              <a:rPr lang="ja-JP" altLang="en-US" sz="3000" dirty="0" smtClean="0"/>
              <a:t> </a:t>
            </a:r>
            <a:r>
              <a:rPr lang="en-US" altLang="ja-JP" sz="3000" dirty="0" smtClean="0"/>
              <a:t>the</a:t>
            </a:r>
            <a:r>
              <a:rPr lang="ja-JP" altLang="en-US" sz="3000" dirty="0" smtClean="0"/>
              <a:t> </a:t>
            </a:r>
            <a:r>
              <a:rPr lang="en-US" altLang="ja-JP" sz="3000" dirty="0" smtClean="0"/>
              <a:t>MHS</a:t>
            </a:r>
            <a:r>
              <a:rPr lang="ja-JP" altLang="en-US" sz="3000" dirty="0" smtClean="0"/>
              <a:t> </a:t>
            </a:r>
            <a:r>
              <a:rPr lang="en-US" altLang="ja-JP" sz="3000" dirty="0" smtClean="0"/>
              <a:t>(called</a:t>
            </a:r>
            <a:r>
              <a:rPr lang="ja-JP" altLang="en-US" sz="3000" dirty="0" smtClean="0"/>
              <a:t> </a:t>
            </a:r>
            <a:r>
              <a:rPr lang="en-US" altLang="ja-JP" sz="3000" dirty="0" smtClean="0"/>
              <a:t>as</a:t>
            </a:r>
            <a:r>
              <a:rPr lang="ja-JP" altLang="en-US" sz="3000" dirty="0" smtClean="0"/>
              <a:t> </a:t>
            </a:r>
            <a:r>
              <a:rPr lang="en-US" altLang="ja-JP" sz="3000" dirty="0" smtClean="0"/>
              <a:t>‘Actor’),</a:t>
            </a:r>
            <a:r>
              <a:rPr lang="ja-JP" altLang="en-US" sz="3000" dirty="0" smtClean="0"/>
              <a:t> </a:t>
            </a:r>
            <a:r>
              <a:rPr lang="en-US" altLang="ja-JP" sz="3000" dirty="0" smtClean="0"/>
              <a:t>schematic</a:t>
            </a:r>
            <a:r>
              <a:rPr lang="ja-JP" altLang="en-US" sz="3000" dirty="0" smtClean="0"/>
              <a:t> </a:t>
            </a:r>
            <a:r>
              <a:rPr lang="en-US" altLang="ja-JP" sz="3000" dirty="0" smtClean="0"/>
              <a:t>diagram</a:t>
            </a:r>
            <a:r>
              <a:rPr lang="ja-JP" altLang="en-US" sz="3000" dirty="0" smtClean="0"/>
              <a:t> </a:t>
            </a:r>
            <a:r>
              <a:rPr lang="en-US" altLang="ja-JP" sz="3000" dirty="0" smtClean="0"/>
              <a:t>as</a:t>
            </a:r>
            <a:r>
              <a:rPr lang="ja-JP" altLang="en-US" sz="3000" dirty="0" smtClean="0"/>
              <a:t> </a:t>
            </a:r>
            <a:r>
              <a:rPr lang="en-US" altLang="ja-JP" sz="3000" dirty="0" smtClean="0"/>
              <a:t>below</a:t>
            </a:r>
          </a:p>
          <a:p>
            <a:pPr lvl="2">
              <a:buFont typeface="Arial" charset="0"/>
              <a:buChar char="•"/>
            </a:pPr>
            <a:r>
              <a:rPr lang="en-US" altLang="ja-JP" sz="2800" dirty="0" smtClean="0"/>
              <a:t>MHS</a:t>
            </a:r>
            <a:r>
              <a:rPr lang="ja-JP" altLang="en-US" sz="2800" dirty="0" smtClean="0"/>
              <a:t> </a:t>
            </a:r>
            <a:r>
              <a:rPr lang="en-US" altLang="ja-JP" sz="2800" dirty="0" smtClean="0"/>
              <a:t>provides</a:t>
            </a:r>
            <a:r>
              <a:rPr lang="ja-JP" altLang="en-US" sz="2800" dirty="0" smtClean="0"/>
              <a:t> </a:t>
            </a:r>
            <a:r>
              <a:rPr lang="en-US" altLang="ja-JP" sz="2800" dirty="0" smtClean="0"/>
              <a:t>client</a:t>
            </a:r>
            <a:r>
              <a:rPr lang="ja-JP" altLang="en-US" sz="2800" dirty="0" smtClean="0"/>
              <a:t> </a:t>
            </a:r>
            <a:r>
              <a:rPr lang="en-US" altLang="ja-JP" sz="2800" dirty="0" smtClean="0"/>
              <a:t>library</a:t>
            </a:r>
            <a:r>
              <a:rPr lang="ja-JP" altLang="en-US" sz="2800" dirty="0" smtClean="0"/>
              <a:t> </a:t>
            </a:r>
            <a:r>
              <a:rPr lang="en-US" altLang="ja-JP" sz="2800" dirty="0" smtClean="0"/>
              <a:t>for</a:t>
            </a:r>
            <a:r>
              <a:rPr lang="ja-JP" altLang="en-US" sz="2800" dirty="0" smtClean="0"/>
              <a:t> </a:t>
            </a:r>
            <a:r>
              <a:rPr lang="en-US" altLang="ja-JP" sz="2800" dirty="0" smtClean="0"/>
              <a:t>network</a:t>
            </a:r>
            <a:r>
              <a:rPr lang="ja-JP" altLang="en-US" sz="2800" dirty="0" smtClean="0"/>
              <a:t> </a:t>
            </a:r>
            <a:r>
              <a:rPr lang="en-US" altLang="ja-JP" sz="2800" dirty="0" smtClean="0"/>
              <a:t>communication</a:t>
            </a:r>
            <a:r>
              <a:rPr lang="ja-JP" altLang="en-US" sz="2800" dirty="0" smtClean="0"/>
              <a:t> </a:t>
            </a:r>
            <a:r>
              <a:rPr lang="en-US" altLang="ja-JP" sz="2800" dirty="0" smtClean="0"/>
              <a:t>and</a:t>
            </a:r>
            <a:r>
              <a:rPr lang="ja-JP" altLang="en-US" sz="2800" dirty="0" smtClean="0"/>
              <a:t> </a:t>
            </a:r>
            <a:r>
              <a:rPr lang="en-US" altLang="ja-JP" sz="2800" dirty="0" smtClean="0"/>
              <a:t>various</a:t>
            </a:r>
            <a:r>
              <a:rPr lang="ja-JP" altLang="en-US" sz="2800" dirty="0" smtClean="0"/>
              <a:t> </a:t>
            </a:r>
            <a:r>
              <a:rPr lang="en-US" altLang="ja-JP" sz="2800" dirty="0" smtClean="0"/>
              <a:t>message</a:t>
            </a:r>
            <a:r>
              <a:rPr lang="ja-JP" altLang="en-US" sz="2800" dirty="0" smtClean="0"/>
              <a:t> </a:t>
            </a:r>
            <a:r>
              <a:rPr lang="en-US" altLang="ja-JP" sz="2800" dirty="0" smtClean="0"/>
              <a:t>analysis</a:t>
            </a:r>
            <a:r>
              <a:rPr lang="ja-JP" altLang="en-US" sz="2800" dirty="0" smtClean="0"/>
              <a:t> </a:t>
            </a:r>
            <a:r>
              <a:rPr lang="en-US" altLang="ja-JP" sz="2800" dirty="0" smtClean="0"/>
              <a:t>and</a:t>
            </a:r>
            <a:r>
              <a:rPr lang="ja-JP" altLang="en-US" sz="2800" dirty="0" smtClean="0"/>
              <a:t> </a:t>
            </a:r>
            <a:r>
              <a:rPr lang="en-US" altLang="ja-JP" sz="2800" dirty="0" smtClean="0"/>
              <a:t>information</a:t>
            </a:r>
            <a:r>
              <a:rPr lang="ja-JP" altLang="en-US" sz="2800" dirty="0" smtClean="0"/>
              <a:t> </a:t>
            </a:r>
            <a:r>
              <a:rPr lang="en-US" altLang="ja-JP" sz="2800" dirty="0" smtClean="0"/>
              <a:t>handling</a:t>
            </a:r>
          </a:p>
          <a:p>
            <a:pPr lvl="1">
              <a:buFont typeface="Arial" charset="0"/>
              <a:buChar char="•"/>
            </a:pPr>
            <a:r>
              <a:rPr lang="en-US" altLang="ja-JP" sz="3000" dirty="0" smtClean="0"/>
              <a:t>External</a:t>
            </a:r>
            <a:r>
              <a:rPr lang="ja-JP" altLang="en-US" sz="3000" dirty="0" smtClean="0"/>
              <a:t> </a:t>
            </a:r>
            <a:r>
              <a:rPr lang="en-US" altLang="ja-JP" sz="3000" dirty="0" smtClean="0"/>
              <a:t>connections</a:t>
            </a:r>
            <a:r>
              <a:rPr lang="ja-JP" altLang="en-US" sz="3000" dirty="0" smtClean="0"/>
              <a:t> </a:t>
            </a:r>
            <a:r>
              <a:rPr lang="en-US" altLang="ja-JP" sz="3000" dirty="0" smtClean="0"/>
              <a:t>to</a:t>
            </a:r>
            <a:r>
              <a:rPr lang="ja-JP" altLang="en-US" sz="3000" dirty="0" smtClean="0"/>
              <a:t> </a:t>
            </a:r>
            <a:r>
              <a:rPr lang="en-US" altLang="ja-JP" sz="3000" dirty="0" smtClean="0"/>
              <a:t>telescope</a:t>
            </a:r>
            <a:r>
              <a:rPr lang="ja-JP" altLang="en-US" sz="3000" dirty="0" smtClean="0"/>
              <a:t> </a:t>
            </a:r>
            <a:r>
              <a:rPr lang="en-US" altLang="ja-JP" sz="3000" dirty="0" smtClean="0"/>
              <a:t>are</a:t>
            </a:r>
            <a:r>
              <a:rPr lang="ja-JP" altLang="en-US" sz="3000" dirty="0" smtClean="0"/>
              <a:t> </a:t>
            </a:r>
            <a:r>
              <a:rPr lang="en-US" altLang="ja-JP" sz="3000" dirty="0" smtClean="0"/>
              <a:t>managed</a:t>
            </a:r>
            <a:r>
              <a:rPr lang="ja-JP" altLang="en-US" sz="3000" dirty="0" smtClean="0"/>
              <a:t> </a:t>
            </a:r>
            <a:r>
              <a:rPr lang="en-US" altLang="ja-JP" sz="3000" dirty="0" smtClean="0"/>
              <a:t>by</a:t>
            </a:r>
            <a:r>
              <a:rPr lang="ja-JP" altLang="en-US" sz="3000" dirty="0" smtClean="0"/>
              <a:t> </a:t>
            </a:r>
            <a:r>
              <a:rPr lang="en-US" altLang="ja-JP" sz="3000" dirty="0" smtClean="0"/>
              <a:t>each</a:t>
            </a:r>
            <a:r>
              <a:rPr lang="ja-JP" altLang="en-US" sz="3000" dirty="0" smtClean="0"/>
              <a:t> </a:t>
            </a:r>
            <a:r>
              <a:rPr lang="en-US" altLang="ja-JP" sz="3000" dirty="0" smtClean="0"/>
              <a:t>dedicated</a:t>
            </a:r>
            <a:r>
              <a:rPr lang="ja-JP" altLang="en-US" sz="3000" dirty="0" smtClean="0"/>
              <a:t> </a:t>
            </a:r>
            <a:r>
              <a:rPr lang="en-US" altLang="ja-JP" sz="3000" dirty="0" smtClean="0"/>
              <a:t>module</a:t>
            </a:r>
            <a:r>
              <a:rPr lang="ja-JP" altLang="en-US" sz="3000" dirty="0" smtClean="0"/>
              <a:t> </a:t>
            </a:r>
            <a:r>
              <a:rPr lang="en-US" altLang="ja-JP" sz="3000" dirty="0" smtClean="0"/>
              <a:t>as</a:t>
            </a:r>
            <a:r>
              <a:rPr lang="ja-JP" altLang="en-US" sz="3000" dirty="0" smtClean="0"/>
              <a:t> </a:t>
            </a:r>
            <a:r>
              <a:rPr lang="en-US" altLang="ja-JP" sz="3000" dirty="0" smtClean="0"/>
              <a:t>Actor</a:t>
            </a:r>
          </a:p>
          <a:p>
            <a:pPr lvl="1">
              <a:buFont typeface="Arial" charset="0"/>
              <a:buChar char="•"/>
            </a:pPr>
            <a:r>
              <a:rPr lang="en-US" altLang="ja-JP" sz="3000" dirty="0" smtClean="0"/>
              <a:t>IIC</a:t>
            </a:r>
            <a:r>
              <a:rPr lang="ja-JP" altLang="en-US" sz="3000" dirty="0" smtClean="0"/>
              <a:t> </a:t>
            </a:r>
            <a:r>
              <a:rPr lang="en-US" altLang="ja-JP" sz="3000" dirty="0" smtClean="0"/>
              <a:t>–</a:t>
            </a:r>
            <a:r>
              <a:rPr lang="ja-JP" altLang="en-US" sz="3000" dirty="0" smtClean="0"/>
              <a:t> </a:t>
            </a:r>
            <a:r>
              <a:rPr lang="en-US" altLang="ja-JP" sz="3000" dirty="0" smtClean="0"/>
              <a:t>Instrument</a:t>
            </a:r>
            <a:r>
              <a:rPr lang="ja-JP" altLang="en-US" sz="3000" dirty="0" smtClean="0"/>
              <a:t> </a:t>
            </a:r>
            <a:r>
              <a:rPr lang="en-US" altLang="ja-JP" sz="3000" dirty="0" smtClean="0"/>
              <a:t>Interface</a:t>
            </a:r>
            <a:r>
              <a:rPr lang="ja-JP" altLang="en-US" sz="3000" dirty="0" smtClean="0"/>
              <a:t> </a:t>
            </a:r>
            <a:r>
              <a:rPr lang="en-US" altLang="ja-JP" sz="3000" dirty="0" smtClean="0"/>
              <a:t>and</a:t>
            </a:r>
            <a:r>
              <a:rPr lang="ja-JP" altLang="en-US" sz="3000" dirty="0" smtClean="0"/>
              <a:t> </a:t>
            </a:r>
            <a:r>
              <a:rPr lang="en-US" altLang="ja-JP" sz="3000" dirty="0" smtClean="0"/>
              <a:t>Controller</a:t>
            </a:r>
            <a:r>
              <a:rPr lang="ja-JP" altLang="en-US" sz="3000" dirty="0" smtClean="0"/>
              <a:t> </a:t>
            </a:r>
            <a:r>
              <a:rPr lang="en-US" altLang="ja-JP" sz="3000" dirty="0" smtClean="0"/>
              <a:t>Actor</a:t>
            </a:r>
            <a:r>
              <a:rPr lang="ja-JP" altLang="en-US" sz="3000" dirty="0" smtClean="0"/>
              <a:t> </a:t>
            </a:r>
            <a:r>
              <a:rPr lang="en-US" altLang="ja-JP" sz="3000" dirty="0" smtClean="0"/>
              <a:t>will</a:t>
            </a:r>
            <a:r>
              <a:rPr lang="ja-JP" altLang="en-US" sz="3000" dirty="0" smtClean="0"/>
              <a:t> </a:t>
            </a:r>
            <a:r>
              <a:rPr lang="en-US" altLang="ja-JP" sz="3000" dirty="0" smtClean="0"/>
              <a:t>handle</a:t>
            </a:r>
            <a:r>
              <a:rPr lang="ja-JP" altLang="en-US" sz="3000" dirty="0" smtClean="0"/>
              <a:t> </a:t>
            </a:r>
            <a:r>
              <a:rPr lang="en-US" altLang="ja-JP" sz="3000" dirty="0" smtClean="0"/>
              <a:t>entire</a:t>
            </a:r>
            <a:r>
              <a:rPr lang="ja-JP" altLang="en-US" sz="3000" dirty="0" smtClean="0"/>
              <a:t> </a:t>
            </a:r>
            <a:r>
              <a:rPr lang="en-US" altLang="ja-JP" sz="3000" dirty="0" smtClean="0"/>
              <a:t>system</a:t>
            </a:r>
            <a:r>
              <a:rPr lang="ja-JP" altLang="en-US" sz="3000" dirty="0" smtClean="0"/>
              <a:t> </a:t>
            </a:r>
            <a:r>
              <a:rPr lang="en-US" altLang="ja-JP" sz="3000" dirty="0" smtClean="0"/>
              <a:t>sequencing</a:t>
            </a:r>
          </a:p>
          <a:p>
            <a:pPr marL="0" indent="0">
              <a:buNone/>
            </a:pPr>
            <a:endParaRPr lang="en-US" altLang="ja-JP" dirty="0" smtClean="0"/>
          </a:p>
          <a:p>
            <a:pPr marL="0" indent="0">
              <a:buNone/>
            </a:pPr>
            <a:r>
              <a:rPr lang="en-US" altLang="ja-JP" dirty="0" smtClean="0"/>
              <a:t>From</a:t>
            </a:r>
            <a:r>
              <a:rPr lang="ja-JP" altLang="en-US" dirty="0" smtClean="0"/>
              <a:t> </a:t>
            </a:r>
            <a:r>
              <a:rPr lang="en-US" altLang="ja-JP" dirty="0" smtClean="0"/>
              <a:t>Subaru</a:t>
            </a:r>
            <a:r>
              <a:rPr lang="ja-JP" altLang="en-US" dirty="0" smtClean="0"/>
              <a:t> </a:t>
            </a:r>
            <a:r>
              <a:rPr lang="en-US" altLang="ja-JP" dirty="0" smtClean="0"/>
              <a:t>point</a:t>
            </a:r>
            <a:r>
              <a:rPr lang="ja-JP" altLang="en-US" dirty="0" smtClean="0"/>
              <a:t> </a:t>
            </a:r>
            <a:r>
              <a:rPr lang="en-US" altLang="ja-JP" dirty="0" smtClean="0"/>
              <a:t>of</a:t>
            </a:r>
            <a:r>
              <a:rPr lang="ja-JP" altLang="en-US" dirty="0" smtClean="0"/>
              <a:t> </a:t>
            </a:r>
            <a:r>
              <a:rPr lang="en-US" altLang="ja-JP" dirty="0" smtClean="0"/>
              <a:t>view,</a:t>
            </a:r>
            <a:r>
              <a:rPr lang="ja-JP" altLang="en-US" dirty="0" smtClean="0"/>
              <a:t> </a:t>
            </a:r>
            <a:r>
              <a:rPr lang="en-US" altLang="ja-JP" dirty="0" smtClean="0"/>
              <a:t>Gen2</a:t>
            </a:r>
            <a:r>
              <a:rPr lang="ja-JP" altLang="en-US" dirty="0" smtClean="0"/>
              <a:t> </a:t>
            </a:r>
            <a:r>
              <a:rPr lang="en-US" altLang="ja-JP" dirty="0" smtClean="0"/>
              <a:t>is</a:t>
            </a:r>
            <a:r>
              <a:rPr lang="ja-JP" altLang="en-US" dirty="0" smtClean="0"/>
              <a:t> </a:t>
            </a:r>
            <a:r>
              <a:rPr lang="en-US" altLang="ja-JP" dirty="0" smtClean="0"/>
              <a:t>an</a:t>
            </a:r>
            <a:r>
              <a:rPr lang="ja-JP" altLang="en-US" dirty="0" smtClean="0"/>
              <a:t> </a:t>
            </a:r>
            <a:r>
              <a:rPr lang="en-US" altLang="ja-JP" dirty="0" smtClean="0"/>
              <a:t>integrated</a:t>
            </a:r>
            <a:r>
              <a:rPr lang="ja-JP" altLang="en-US" dirty="0" smtClean="0"/>
              <a:t> </a:t>
            </a:r>
            <a:r>
              <a:rPr lang="en-US" altLang="ja-JP" dirty="0" smtClean="0"/>
              <a:t>observation</a:t>
            </a:r>
            <a:r>
              <a:rPr lang="ja-JP" altLang="en-US" dirty="0" smtClean="0"/>
              <a:t> </a:t>
            </a:r>
            <a:r>
              <a:rPr lang="en-US" altLang="ja-JP" dirty="0" smtClean="0"/>
              <a:t>operation</a:t>
            </a:r>
            <a:r>
              <a:rPr lang="ja-JP" altLang="en-US" dirty="0" smtClean="0"/>
              <a:t> </a:t>
            </a:r>
            <a:r>
              <a:rPr lang="en-US" altLang="ja-JP" dirty="0" smtClean="0"/>
              <a:t>system</a:t>
            </a:r>
            <a:r>
              <a:rPr lang="ja-JP" altLang="en-US" dirty="0" smtClean="0"/>
              <a:t> </a:t>
            </a:r>
            <a:r>
              <a:rPr lang="en-US" altLang="ja-JP" dirty="0" smtClean="0"/>
              <a:t>to</a:t>
            </a:r>
            <a:r>
              <a:rPr lang="ja-JP" altLang="en-US" dirty="0" smtClean="0"/>
              <a:t> </a:t>
            </a:r>
            <a:r>
              <a:rPr lang="en-US" altLang="ja-JP" dirty="0" smtClean="0"/>
              <a:t>interface</a:t>
            </a:r>
            <a:r>
              <a:rPr lang="ja-JP" altLang="en-US" dirty="0" smtClean="0"/>
              <a:t> </a:t>
            </a:r>
            <a:r>
              <a:rPr lang="en-US" altLang="ja-JP" dirty="0" smtClean="0"/>
              <a:t>to</a:t>
            </a:r>
            <a:r>
              <a:rPr lang="ja-JP" altLang="en-US" dirty="0" smtClean="0"/>
              <a:t> </a:t>
            </a:r>
            <a:r>
              <a:rPr lang="en-US" altLang="ja-JP" dirty="0" smtClean="0"/>
              <a:t>telescope</a:t>
            </a:r>
            <a:r>
              <a:rPr lang="ja-JP" altLang="en-US" dirty="0" smtClean="0"/>
              <a:t> </a:t>
            </a:r>
            <a:r>
              <a:rPr lang="en-US" altLang="ja-JP" dirty="0" smtClean="0"/>
              <a:t>and</a:t>
            </a:r>
            <a:r>
              <a:rPr lang="ja-JP" altLang="en-US" dirty="0" smtClean="0"/>
              <a:t> </a:t>
            </a:r>
            <a:r>
              <a:rPr lang="en-US" altLang="ja-JP" dirty="0" smtClean="0"/>
              <a:t>instruments</a:t>
            </a:r>
          </a:p>
          <a:p>
            <a:pPr lvl="1">
              <a:buFont typeface="Arial" charset="0"/>
              <a:buChar char="•"/>
            </a:pPr>
            <a:r>
              <a:rPr lang="en-US" altLang="ja-JP" sz="3000" dirty="0" smtClean="0"/>
              <a:t>‘g2cam’</a:t>
            </a:r>
            <a:r>
              <a:rPr lang="ja-JP" altLang="en-US" sz="3000" dirty="0" smtClean="0"/>
              <a:t> </a:t>
            </a:r>
            <a:r>
              <a:rPr lang="en-US" altLang="ja-JP" sz="3000" dirty="0" smtClean="0"/>
              <a:t>library</a:t>
            </a:r>
            <a:r>
              <a:rPr lang="ja-JP" altLang="en-US" sz="3000" dirty="0" smtClean="0"/>
              <a:t> </a:t>
            </a:r>
            <a:r>
              <a:rPr lang="en-US" altLang="ja-JP" sz="3000" dirty="0" smtClean="0"/>
              <a:t>is</a:t>
            </a:r>
            <a:r>
              <a:rPr lang="ja-JP" altLang="en-US" sz="3000" dirty="0" smtClean="0"/>
              <a:t> </a:t>
            </a:r>
            <a:r>
              <a:rPr lang="en-US" altLang="ja-JP" sz="3000" dirty="0" smtClean="0"/>
              <a:t>provided</a:t>
            </a:r>
            <a:r>
              <a:rPr lang="ja-JP" altLang="en-US" sz="3000" dirty="0" smtClean="0"/>
              <a:t> </a:t>
            </a:r>
            <a:r>
              <a:rPr lang="en-US" altLang="ja-JP" sz="3000" dirty="0" smtClean="0"/>
              <a:t>for</a:t>
            </a:r>
            <a:r>
              <a:rPr lang="ja-JP" altLang="en-US" sz="3000" dirty="0" smtClean="0"/>
              <a:t> </a:t>
            </a:r>
            <a:r>
              <a:rPr lang="en-US" altLang="ja-JP" sz="3000" dirty="0" smtClean="0"/>
              <a:t>network</a:t>
            </a:r>
            <a:r>
              <a:rPr lang="ja-JP" altLang="en-US" sz="3000" dirty="0" smtClean="0"/>
              <a:t> </a:t>
            </a:r>
            <a:r>
              <a:rPr lang="en-US" altLang="ja-JP" sz="3000" dirty="0" smtClean="0"/>
              <a:t>communication</a:t>
            </a:r>
            <a:r>
              <a:rPr lang="ja-JP" altLang="en-US" sz="3000" dirty="0" smtClean="0"/>
              <a:t> </a:t>
            </a:r>
            <a:r>
              <a:rPr lang="en-US" altLang="ja-JP" sz="3000" dirty="0" smtClean="0"/>
              <a:t>handling</a:t>
            </a:r>
          </a:p>
          <a:p>
            <a:pPr lvl="1">
              <a:buFont typeface="Arial" charset="0"/>
              <a:buChar char="•"/>
            </a:pPr>
            <a:r>
              <a:rPr lang="en-US" altLang="ja-JP" sz="3000" dirty="0" smtClean="0"/>
              <a:t>‘g2t’</a:t>
            </a:r>
            <a:r>
              <a:rPr lang="ja-JP" altLang="en-US" sz="3000" dirty="0" smtClean="0"/>
              <a:t> </a:t>
            </a:r>
            <a:r>
              <a:rPr lang="en-US" altLang="ja-JP" sz="3000" dirty="0" smtClean="0"/>
              <a:t>will</a:t>
            </a:r>
            <a:r>
              <a:rPr lang="ja-JP" altLang="en-US" sz="3000" dirty="0" smtClean="0"/>
              <a:t> </a:t>
            </a:r>
            <a:r>
              <a:rPr lang="en-US" altLang="ja-JP" sz="3000" dirty="0" smtClean="0"/>
              <a:t>proxy</a:t>
            </a:r>
            <a:r>
              <a:rPr lang="ja-JP" altLang="en-US" sz="3000" dirty="0" smtClean="0"/>
              <a:t> </a:t>
            </a:r>
            <a:r>
              <a:rPr lang="en-US" altLang="ja-JP" sz="3000" dirty="0" smtClean="0"/>
              <a:t>between</a:t>
            </a:r>
            <a:r>
              <a:rPr lang="ja-JP" altLang="en-US" sz="3000" dirty="0" smtClean="0"/>
              <a:t> </a:t>
            </a:r>
            <a:r>
              <a:rPr lang="en-US" altLang="ja-JP" sz="3000" dirty="0" smtClean="0"/>
              <a:t>g2cam</a:t>
            </a:r>
            <a:r>
              <a:rPr lang="ja-JP" altLang="en-US" sz="3000" dirty="0" smtClean="0"/>
              <a:t> </a:t>
            </a:r>
            <a:r>
              <a:rPr lang="en-US" altLang="ja-JP" sz="3000" dirty="0" smtClean="0"/>
              <a:t>and</a:t>
            </a:r>
            <a:r>
              <a:rPr lang="ja-JP" altLang="en-US" sz="3000" dirty="0" smtClean="0"/>
              <a:t> </a:t>
            </a:r>
            <a:r>
              <a:rPr lang="en-US" altLang="ja-JP" sz="3000" dirty="0" smtClean="0"/>
              <a:t>MHS,</a:t>
            </a:r>
            <a:r>
              <a:rPr lang="ja-JP" altLang="en-US" sz="3000" dirty="0" smtClean="0"/>
              <a:t> </a:t>
            </a:r>
            <a:r>
              <a:rPr lang="en-US" altLang="ja-JP" sz="3000" dirty="0" smtClean="0"/>
              <a:t>but</a:t>
            </a:r>
            <a:r>
              <a:rPr lang="ja-JP" altLang="en-US" sz="3000" dirty="0" smtClean="0"/>
              <a:t> </a:t>
            </a:r>
            <a:r>
              <a:rPr lang="en-US" altLang="ja-JP" sz="3000" dirty="0" smtClean="0"/>
              <a:t>just</a:t>
            </a:r>
            <a:r>
              <a:rPr lang="ja-JP" altLang="en-US" sz="3000" dirty="0" smtClean="0"/>
              <a:t> </a:t>
            </a:r>
            <a:r>
              <a:rPr lang="en-US" altLang="ja-JP" sz="3000" dirty="0" smtClean="0"/>
              <a:t>as</a:t>
            </a:r>
            <a:r>
              <a:rPr lang="ja-JP" altLang="en-US" sz="3000" dirty="0" smtClean="0"/>
              <a:t> </a:t>
            </a:r>
            <a:r>
              <a:rPr lang="en-US" altLang="ja-JP" sz="3000" dirty="0" smtClean="0"/>
              <a:t>a</a:t>
            </a:r>
            <a:r>
              <a:rPr lang="ja-JP" altLang="en-US" sz="3000" dirty="0" smtClean="0"/>
              <a:t> </a:t>
            </a:r>
            <a:r>
              <a:rPr lang="en-US" altLang="ja-JP" sz="3000" dirty="0" smtClean="0"/>
              <a:t>bridge</a:t>
            </a:r>
            <a:r>
              <a:rPr lang="ja-JP" altLang="en-US" sz="3000" dirty="0" smtClean="0"/>
              <a:t> </a:t>
            </a:r>
            <a:r>
              <a:rPr lang="en-US" altLang="ja-JP" sz="3000" dirty="0" smtClean="0"/>
              <a:t>not</a:t>
            </a:r>
            <a:r>
              <a:rPr lang="ja-JP" altLang="en-US" sz="3000" dirty="0" smtClean="0"/>
              <a:t> </a:t>
            </a:r>
            <a:r>
              <a:rPr lang="en-US" altLang="ja-JP" sz="3000" dirty="0" smtClean="0"/>
              <a:t>as</a:t>
            </a:r>
            <a:r>
              <a:rPr lang="ja-JP" altLang="en-US" sz="3000" dirty="0" smtClean="0"/>
              <a:t> </a:t>
            </a:r>
            <a:r>
              <a:rPr lang="en-US" altLang="ja-JP" sz="3000" dirty="0" smtClean="0"/>
              <a:t>a</a:t>
            </a:r>
            <a:r>
              <a:rPr lang="ja-JP" altLang="en-US" sz="3000" dirty="0"/>
              <a:t> </a:t>
            </a:r>
            <a:r>
              <a:rPr lang="en-US" altLang="ja-JP" sz="3000" dirty="0" smtClean="0"/>
              <a:t>sequencer</a:t>
            </a:r>
          </a:p>
          <a:p>
            <a:pPr lvl="1">
              <a:buFont typeface="Arial" charset="0"/>
              <a:buChar char="•"/>
            </a:pPr>
            <a:r>
              <a:rPr lang="en-US" altLang="ja-JP" sz="3000" dirty="0" smtClean="0"/>
              <a:t>Details</a:t>
            </a:r>
            <a:r>
              <a:rPr lang="ja-JP" altLang="en-US" sz="3000" dirty="0" smtClean="0"/>
              <a:t> </a:t>
            </a:r>
            <a:r>
              <a:rPr lang="en-US" altLang="ja-JP" sz="3000" dirty="0" smtClean="0"/>
              <a:t>in</a:t>
            </a:r>
            <a:r>
              <a:rPr lang="ja-JP" altLang="en-US" sz="3000" dirty="0" smtClean="0"/>
              <a:t> </a:t>
            </a:r>
            <a:r>
              <a:rPr lang="en-US" altLang="ja-JP" sz="3000" dirty="0" smtClean="0"/>
              <a:t>SSN-00016</a:t>
            </a:r>
            <a:endParaRPr lang="en-US" altLang="ja-JP" dirty="0"/>
          </a:p>
          <a:p>
            <a:pPr marL="0" indent="0">
              <a:buNone/>
            </a:pPr>
            <a:endParaRPr lang="en-US" altLang="ja-JP" dirty="0" smtClean="0"/>
          </a:p>
          <a:p>
            <a:pPr marL="0" indent="0">
              <a:buNone/>
            </a:pPr>
            <a:r>
              <a:rPr lang="en-US" altLang="ja-JP" dirty="0" smtClean="0"/>
              <a:t>Also, PFS</a:t>
            </a:r>
            <a:r>
              <a:rPr lang="ja-JP" altLang="en-US" dirty="0" smtClean="0"/>
              <a:t> </a:t>
            </a:r>
            <a:r>
              <a:rPr lang="en-US" altLang="ja-JP" dirty="0" smtClean="0"/>
              <a:t>need</a:t>
            </a:r>
            <a:r>
              <a:rPr lang="ja-JP" altLang="en-US" dirty="0" smtClean="0"/>
              <a:t> </a:t>
            </a:r>
            <a:r>
              <a:rPr lang="en-US" altLang="ja-JP" dirty="0" smtClean="0"/>
              <a:t>to</a:t>
            </a:r>
            <a:r>
              <a:rPr lang="ja-JP" altLang="en-US" dirty="0" smtClean="0"/>
              <a:t> </a:t>
            </a:r>
            <a:r>
              <a:rPr lang="en-US" altLang="ja-JP" dirty="0" smtClean="0"/>
              <a:t>have</a:t>
            </a:r>
            <a:r>
              <a:rPr lang="ja-JP" altLang="en-US" dirty="0" smtClean="0"/>
              <a:t> </a:t>
            </a:r>
            <a:r>
              <a:rPr lang="en-US" altLang="ja-JP" dirty="0" smtClean="0"/>
              <a:t>two</a:t>
            </a:r>
            <a:r>
              <a:rPr lang="ja-JP" altLang="en-US" dirty="0" smtClean="0"/>
              <a:t> </a:t>
            </a:r>
            <a:r>
              <a:rPr lang="en-US" altLang="ja-JP" dirty="0" smtClean="0"/>
              <a:t>more</a:t>
            </a:r>
            <a:r>
              <a:rPr lang="ja-JP" altLang="en-US" dirty="0" smtClean="0"/>
              <a:t> </a:t>
            </a:r>
            <a:r>
              <a:rPr lang="en-US" altLang="ja-JP" dirty="0" smtClean="0"/>
              <a:t>external</a:t>
            </a:r>
            <a:r>
              <a:rPr lang="ja-JP" altLang="en-US" dirty="0" smtClean="0"/>
              <a:t> </a:t>
            </a:r>
            <a:r>
              <a:rPr lang="en-US" altLang="ja-JP" dirty="0" smtClean="0"/>
              <a:t>connection</a:t>
            </a:r>
            <a:r>
              <a:rPr lang="ja-JP" altLang="en-US" dirty="0" smtClean="0"/>
              <a:t> </a:t>
            </a:r>
            <a:r>
              <a:rPr lang="en-US" altLang="ja-JP" dirty="0" smtClean="0"/>
              <a:t>to</a:t>
            </a:r>
            <a:r>
              <a:rPr lang="ja-JP" altLang="en-US" dirty="0" smtClean="0"/>
              <a:t> </a:t>
            </a:r>
            <a:r>
              <a:rPr lang="en-US" altLang="ja-JP" dirty="0" smtClean="0"/>
              <a:t>Subaru</a:t>
            </a:r>
          </a:p>
          <a:p>
            <a:pPr lvl="1">
              <a:buFont typeface="Arial" charset="0"/>
              <a:buChar char="•"/>
            </a:pPr>
            <a:r>
              <a:rPr lang="en-US" altLang="ja-JP" sz="3000" dirty="0" smtClean="0"/>
              <a:t>MLP1</a:t>
            </a:r>
            <a:r>
              <a:rPr lang="ja-JP" altLang="en-US" sz="3000" dirty="0" smtClean="0"/>
              <a:t> </a:t>
            </a:r>
            <a:r>
              <a:rPr lang="en-US" altLang="ja-JP" sz="3000" dirty="0" smtClean="0"/>
              <a:t>–</a:t>
            </a:r>
            <a:r>
              <a:rPr lang="ja-JP" altLang="en-US" sz="3000" dirty="0" smtClean="0"/>
              <a:t> </a:t>
            </a:r>
            <a:r>
              <a:rPr lang="en-US" altLang="ja-JP" sz="3000" dirty="0" smtClean="0"/>
              <a:t>telescope</a:t>
            </a:r>
            <a:r>
              <a:rPr lang="ja-JP" altLang="en-US" sz="3000" dirty="0" smtClean="0"/>
              <a:t> </a:t>
            </a:r>
            <a:r>
              <a:rPr lang="en-US" altLang="ja-JP" sz="3000" dirty="0" smtClean="0"/>
              <a:t>control;</a:t>
            </a:r>
            <a:r>
              <a:rPr lang="ja-JP" altLang="en-US" sz="3000" dirty="0" smtClean="0"/>
              <a:t> </a:t>
            </a:r>
            <a:r>
              <a:rPr lang="en-US" altLang="ja-JP" sz="3000" dirty="0" smtClean="0"/>
              <a:t>PFS</a:t>
            </a:r>
            <a:r>
              <a:rPr lang="ja-JP" altLang="en-US" sz="3000" dirty="0" smtClean="0"/>
              <a:t> </a:t>
            </a:r>
            <a:r>
              <a:rPr lang="en-US" altLang="ja-JP" sz="3000" dirty="0" smtClean="0"/>
              <a:t>will</a:t>
            </a:r>
            <a:r>
              <a:rPr lang="ja-JP" altLang="en-US" sz="3000" dirty="0" smtClean="0"/>
              <a:t> </a:t>
            </a:r>
            <a:r>
              <a:rPr lang="en-US" altLang="ja-JP" sz="3000" dirty="0" smtClean="0"/>
              <a:t>receive</a:t>
            </a:r>
            <a:r>
              <a:rPr lang="ja-JP" altLang="en-US" sz="3000" dirty="0" smtClean="0"/>
              <a:t> </a:t>
            </a:r>
            <a:r>
              <a:rPr lang="en-US" altLang="ja-JP" sz="3000" dirty="0" smtClean="0"/>
              <a:t>and</a:t>
            </a:r>
            <a:r>
              <a:rPr lang="ja-JP" altLang="en-US" sz="3000" dirty="0" smtClean="0"/>
              <a:t> </a:t>
            </a:r>
            <a:r>
              <a:rPr lang="en-US" altLang="ja-JP" sz="3000" dirty="0" smtClean="0"/>
              <a:t>send</a:t>
            </a:r>
            <a:r>
              <a:rPr lang="ja-JP" altLang="en-US" sz="3000" dirty="0" smtClean="0"/>
              <a:t> </a:t>
            </a:r>
            <a:r>
              <a:rPr lang="en-US" altLang="ja-JP" sz="3000" dirty="0" smtClean="0"/>
              <a:t>error</a:t>
            </a:r>
            <a:r>
              <a:rPr lang="ja-JP" altLang="en-US" sz="3000" dirty="0" smtClean="0"/>
              <a:t> </a:t>
            </a:r>
            <a:r>
              <a:rPr lang="en-US" altLang="ja-JP" sz="3000" dirty="0" smtClean="0"/>
              <a:t>signal</a:t>
            </a:r>
            <a:r>
              <a:rPr lang="ja-JP" altLang="en-US" sz="3000" dirty="0" smtClean="0"/>
              <a:t> </a:t>
            </a:r>
            <a:r>
              <a:rPr lang="en-US" altLang="ja-JP" sz="3000" dirty="0" smtClean="0"/>
              <a:t>for</a:t>
            </a:r>
            <a:r>
              <a:rPr lang="ja-JP" altLang="en-US" sz="3000" dirty="0" smtClean="0"/>
              <a:t> </a:t>
            </a:r>
            <a:r>
              <a:rPr lang="en-US" altLang="ja-JP" sz="3000" dirty="0" smtClean="0"/>
              <a:t>Auto</a:t>
            </a:r>
            <a:r>
              <a:rPr lang="ja-JP" altLang="en-US" sz="3000" dirty="0" smtClean="0"/>
              <a:t> </a:t>
            </a:r>
            <a:r>
              <a:rPr lang="en-US" altLang="ja-JP" sz="3000" dirty="0" smtClean="0"/>
              <a:t>Guide</a:t>
            </a:r>
            <a:r>
              <a:rPr lang="ja-JP" altLang="en-US" sz="3000" dirty="0" smtClean="0"/>
              <a:t> </a:t>
            </a:r>
            <a:r>
              <a:rPr lang="en-US" altLang="ja-JP" sz="3000" dirty="0" smtClean="0"/>
              <a:t>(AG),</a:t>
            </a:r>
            <a:r>
              <a:rPr lang="ja-JP" altLang="en-US" sz="3000" dirty="0" smtClean="0"/>
              <a:t> </a:t>
            </a:r>
            <a:r>
              <a:rPr lang="en-US" altLang="ja-JP" sz="3000" dirty="0" smtClean="0"/>
              <a:t>details</a:t>
            </a:r>
            <a:r>
              <a:rPr lang="ja-JP" altLang="en-US" sz="3000" dirty="0" smtClean="0"/>
              <a:t> </a:t>
            </a:r>
            <a:r>
              <a:rPr lang="en-US" altLang="ja-JP" sz="3000" dirty="0" smtClean="0"/>
              <a:t>in</a:t>
            </a:r>
            <a:r>
              <a:rPr lang="ja-JP" altLang="en-US" sz="3000" dirty="0" smtClean="0"/>
              <a:t> </a:t>
            </a:r>
            <a:r>
              <a:rPr lang="en-US" altLang="ja-JP" sz="3000" dirty="0" smtClean="0"/>
              <a:t>SSN-00023</a:t>
            </a:r>
          </a:p>
          <a:p>
            <a:pPr lvl="1">
              <a:buFont typeface="Arial" charset="0"/>
              <a:buChar char="•"/>
            </a:pPr>
            <a:r>
              <a:rPr lang="en-US" altLang="ja-JP" sz="3000" dirty="0" smtClean="0"/>
              <a:t>STS</a:t>
            </a:r>
            <a:r>
              <a:rPr lang="ja-JP" altLang="en-US" sz="3000" dirty="0" smtClean="0"/>
              <a:t> </a:t>
            </a:r>
            <a:r>
              <a:rPr lang="en-US" altLang="ja-JP" sz="3000" dirty="0" smtClean="0"/>
              <a:t>–</a:t>
            </a:r>
            <a:r>
              <a:rPr lang="ja-JP" altLang="en-US" sz="3000" dirty="0" smtClean="0"/>
              <a:t> </a:t>
            </a:r>
            <a:r>
              <a:rPr lang="en-US" altLang="ja-JP" sz="3000" dirty="0" smtClean="0"/>
              <a:t>Subaru</a:t>
            </a:r>
            <a:r>
              <a:rPr lang="ja-JP" altLang="en-US" sz="3000" dirty="0" smtClean="0"/>
              <a:t> </a:t>
            </a:r>
            <a:r>
              <a:rPr lang="en-US" altLang="ja-JP" sz="3000" dirty="0" smtClean="0"/>
              <a:t>Telemetry</a:t>
            </a:r>
            <a:r>
              <a:rPr lang="ja-JP" altLang="en-US" sz="3000" dirty="0" smtClean="0"/>
              <a:t> </a:t>
            </a:r>
            <a:r>
              <a:rPr lang="en-US" altLang="ja-JP" sz="3000" dirty="0" smtClean="0"/>
              <a:t>System;</a:t>
            </a:r>
            <a:r>
              <a:rPr lang="ja-JP" altLang="en-US" sz="3000" dirty="0" smtClean="0"/>
              <a:t> </a:t>
            </a:r>
            <a:r>
              <a:rPr lang="en-US" altLang="ja-JP" sz="3000" dirty="0" smtClean="0"/>
              <a:t>official</a:t>
            </a:r>
            <a:r>
              <a:rPr lang="ja-JP" altLang="en-US" sz="3000" dirty="0" smtClean="0"/>
              <a:t> </a:t>
            </a:r>
            <a:r>
              <a:rPr lang="en-US" altLang="ja-JP" sz="3000" dirty="0" smtClean="0"/>
              <a:t>archive</a:t>
            </a:r>
            <a:r>
              <a:rPr lang="ja-JP" altLang="en-US" sz="3000" dirty="0" smtClean="0"/>
              <a:t> </a:t>
            </a:r>
            <a:r>
              <a:rPr lang="en-US" altLang="ja-JP" sz="3000" dirty="0" smtClean="0"/>
              <a:t>for</a:t>
            </a:r>
            <a:r>
              <a:rPr lang="ja-JP" altLang="en-US" sz="3000" dirty="0" smtClean="0"/>
              <a:t> </a:t>
            </a:r>
            <a:r>
              <a:rPr lang="en-US" altLang="ja-JP" sz="3000" dirty="0" smtClean="0"/>
              <a:t>telemetry</a:t>
            </a:r>
            <a:r>
              <a:rPr lang="ja-JP" altLang="en-US" sz="3000" dirty="0" smtClean="0"/>
              <a:t> </a:t>
            </a:r>
            <a:r>
              <a:rPr lang="en-US" altLang="ja-JP" sz="3000" dirty="0" smtClean="0"/>
              <a:t>and</a:t>
            </a:r>
            <a:r>
              <a:rPr lang="ja-JP" altLang="en-US" sz="3000" dirty="0" smtClean="0"/>
              <a:t> </a:t>
            </a:r>
            <a:r>
              <a:rPr lang="en-US" altLang="ja-JP" sz="3000" dirty="0" smtClean="0"/>
              <a:t>status</a:t>
            </a:r>
          </a:p>
        </p:txBody>
      </p:sp>
      <p:grpSp>
        <p:nvGrpSpPr>
          <p:cNvPr id="59" name="グループ化 58"/>
          <p:cNvGrpSpPr/>
          <p:nvPr/>
        </p:nvGrpSpPr>
        <p:grpSpPr>
          <a:xfrm>
            <a:off x="481055" y="4437112"/>
            <a:ext cx="8123393" cy="2325050"/>
            <a:chOff x="481055" y="4437112"/>
            <a:chExt cx="8123393" cy="2325050"/>
          </a:xfrm>
        </p:grpSpPr>
        <p:grpSp>
          <p:nvGrpSpPr>
            <p:cNvPr id="15" name="グループ化 14"/>
            <p:cNvGrpSpPr/>
            <p:nvPr/>
          </p:nvGrpSpPr>
          <p:grpSpPr>
            <a:xfrm>
              <a:off x="481055" y="4437112"/>
              <a:ext cx="8123393" cy="2325050"/>
              <a:chOff x="481055" y="4437112"/>
              <a:chExt cx="8123393" cy="2325050"/>
            </a:xfrm>
          </p:grpSpPr>
          <p:sp>
            <p:nvSpPr>
              <p:cNvPr id="36" name="正方形/長方形 35"/>
              <p:cNvSpPr/>
              <p:nvPr/>
            </p:nvSpPr>
            <p:spPr>
              <a:xfrm>
                <a:off x="481055" y="4437112"/>
                <a:ext cx="1944216" cy="2017635"/>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角丸四角形 4"/>
              <p:cNvSpPr/>
              <p:nvPr/>
            </p:nvSpPr>
            <p:spPr>
              <a:xfrm>
                <a:off x="553063" y="504866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Gen2</a:t>
                </a:r>
                <a:endParaRPr lang="ja-JP" altLang="en-US" sz="1600" dirty="0">
                  <a:solidFill>
                    <a:schemeClr val="tx1"/>
                  </a:solidFill>
                </a:endParaRPr>
              </a:p>
            </p:txBody>
          </p:sp>
          <p:sp>
            <p:nvSpPr>
              <p:cNvPr id="6" name="角丸四角形 5"/>
              <p:cNvSpPr/>
              <p:nvPr/>
            </p:nvSpPr>
            <p:spPr>
              <a:xfrm>
                <a:off x="4263488" y="570270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MHS</a:t>
                </a:r>
                <a:endParaRPr lang="ja-JP" altLang="en-US" sz="1600" dirty="0">
                  <a:solidFill>
                    <a:schemeClr val="tx1"/>
                  </a:solidFill>
                </a:endParaRPr>
              </a:p>
            </p:txBody>
          </p:sp>
          <p:sp>
            <p:nvSpPr>
              <p:cNvPr id="7" name="角丸四角形 6"/>
              <p:cNvSpPr/>
              <p:nvPr/>
            </p:nvSpPr>
            <p:spPr>
              <a:xfrm>
                <a:off x="2497224" y="4894243"/>
                <a:ext cx="911111" cy="6176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g2t</a:t>
                </a:r>
                <a:endParaRPr lang="ja-JP" altLang="en-US" sz="1600" dirty="0">
                  <a:solidFill>
                    <a:schemeClr val="tx1"/>
                  </a:solidFill>
                </a:endParaRPr>
              </a:p>
            </p:txBody>
          </p:sp>
          <p:sp>
            <p:nvSpPr>
              <p:cNvPr id="8" name="角丸四角形 7"/>
              <p:cNvSpPr/>
              <p:nvPr/>
            </p:nvSpPr>
            <p:spPr>
              <a:xfrm>
                <a:off x="1855871" y="504866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g2cam</a:t>
                </a:r>
                <a:endParaRPr lang="ja-JP" altLang="en-US" sz="1600" dirty="0">
                  <a:solidFill>
                    <a:schemeClr val="tx1"/>
                  </a:solidFill>
                </a:endParaRPr>
              </a:p>
            </p:txBody>
          </p:sp>
          <p:cxnSp>
            <p:nvCxnSpPr>
              <p:cNvPr id="9" name="直線コネクタ 8"/>
              <p:cNvCxnSpPr>
                <a:stCxn id="5" idx="3"/>
                <a:endCxn id="8" idx="1"/>
              </p:cNvCxnSpPr>
              <p:nvPr/>
            </p:nvCxnSpPr>
            <p:spPr>
              <a:xfrm>
                <a:off x="1464173" y="5203069"/>
                <a:ext cx="3916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7" idx="3"/>
                <a:endCxn id="6" idx="1"/>
              </p:cNvCxnSpPr>
              <p:nvPr/>
            </p:nvCxnSpPr>
            <p:spPr>
              <a:xfrm>
                <a:off x="3408335" y="5203069"/>
                <a:ext cx="855153" cy="654046"/>
              </a:xfrm>
              <a:prstGeom prst="line">
                <a:avLst/>
              </a:prstGeom>
            </p:spPr>
            <p:style>
              <a:lnRef idx="1">
                <a:schemeClr val="accent1"/>
              </a:lnRef>
              <a:fillRef idx="0">
                <a:schemeClr val="accent1"/>
              </a:fillRef>
              <a:effectRef idx="0">
                <a:schemeClr val="accent1"/>
              </a:effectRef>
              <a:fontRef idx="minor">
                <a:schemeClr val="tx1"/>
              </a:fontRef>
            </p:style>
          </p:cxnSp>
          <p:sp>
            <p:nvSpPr>
              <p:cNvPr id="11" name="角丸四角形 10"/>
              <p:cNvSpPr/>
              <p:nvPr/>
            </p:nvSpPr>
            <p:spPr>
              <a:xfrm>
                <a:off x="6323829" y="537462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BCU1</a:t>
                </a:r>
                <a:endParaRPr lang="ja-JP" altLang="en-US" sz="1600" dirty="0">
                  <a:solidFill>
                    <a:schemeClr val="tx1"/>
                  </a:solidFill>
                </a:endParaRPr>
              </a:p>
            </p:txBody>
          </p:sp>
          <p:cxnSp>
            <p:nvCxnSpPr>
              <p:cNvPr id="14" name="直線コネクタ 13"/>
              <p:cNvCxnSpPr>
                <a:stCxn id="6" idx="3"/>
                <a:endCxn id="11" idx="1"/>
              </p:cNvCxnSpPr>
              <p:nvPr/>
            </p:nvCxnSpPr>
            <p:spPr>
              <a:xfrm flipV="1">
                <a:off x="5174599" y="5529040"/>
                <a:ext cx="1149230" cy="328075"/>
              </a:xfrm>
              <a:prstGeom prst="line">
                <a:avLst/>
              </a:prstGeom>
            </p:spPr>
            <p:style>
              <a:lnRef idx="1">
                <a:schemeClr val="accent1"/>
              </a:lnRef>
              <a:fillRef idx="0">
                <a:schemeClr val="accent1"/>
              </a:fillRef>
              <a:effectRef idx="0">
                <a:schemeClr val="accent1"/>
              </a:effectRef>
              <a:fontRef idx="minor">
                <a:schemeClr val="tx1"/>
              </a:fontRef>
            </p:style>
          </p:cxnSp>
          <p:sp>
            <p:nvSpPr>
              <p:cNvPr id="17" name="角丸四角形 16"/>
              <p:cNvSpPr/>
              <p:nvPr/>
            </p:nvSpPr>
            <p:spPr>
              <a:xfrm>
                <a:off x="6325572" y="506580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RCU1</a:t>
                </a:r>
                <a:endParaRPr lang="ja-JP" altLang="en-US" sz="1600" dirty="0">
                  <a:solidFill>
                    <a:schemeClr val="tx1"/>
                  </a:solidFill>
                </a:endParaRPr>
              </a:p>
            </p:txBody>
          </p:sp>
          <p:sp>
            <p:nvSpPr>
              <p:cNvPr id="20" name="角丸四角形 19"/>
              <p:cNvSpPr/>
              <p:nvPr/>
            </p:nvSpPr>
            <p:spPr>
              <a:xfrm>
                <a:off x="6323829" y="573325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FPS</a:t>
                </a:r>
                <a:endParaRPr lang="ja-JP" altLang="en-US" sz="1600" dirty="0">
                  <a:solidFill>
                    <a:schemeClr val="tx1"/>
                  </a:solidFill>
                </a:endParaRPr>
              </a:p>
            </p:txBody>
          </p:sp>
          <p:sp>
            <p:nvSpPr>
              <p:cNvPr id="21" name="角丸四角形 20"/>
              <p:cNvSpPr/>
              <p:nvPr/>
            </p:nvSpPr>
            <p:spPr>
              <a:xfrm>
                <a:off x="4263486" y="501317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IIC</a:t>
                </a:r>
                <a:endParaRPr lang="ja-JP" altLang="en-US" sz="1600" dirty="0">
                  <a:solidFill>
                    <a:schemeClr val="tx1"/>
                  </a:solidFill>
                </a:endParaRPr>
              </a:p>
            </p:txBody>
          </p:sp>
          <p:cxnSp>
            <p:nvCxnSpPr>
              <p:cNvPr id="22" name="直線コネクタ 21"/>
              <p:cNvCxnSpPr>
                <a:stCxn id="21" idx="2"/>
                <a:endCxn id="6" idx="0"/>
              </p:cNvCxnSpPr>
              <p:nvPr/>
            </p:nvCxnSpPr>
            <p:spPr>
              <a:xfrm>
                <a:off x="4719042" y="5322002"/>
                <a:ext cx="2" cy="380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6" idx="3"/>
                <a:endCxn id="20" idx="1"/>
              </p:cNvCxnSpPr>
              <p:nvPr/>
            </p:nvCxnSpPr>
            <p:spPr>
              <a:xfrm>
                <a:off x="5174599" y="5857115"/>
                <a:ext cx="1149230" cy="30554"/>
              </a:xfrm>
              <a:prstGeom prst="line">
                <a:avLst/>
              </a:prstGeom>
            </p:spPr>
            <p:style>
              <a:lnRef idx="1">
                <a:schemeClr val="accent1"/>
              </a:lnRef>
              <a:fillRef idx="0">
                <a:schemeClr val="accent1"/>
              </a:fillRef>
              <a:effectRef idx="0">
                <a:schemeClr val="accent1"/>
              </a:effectRef>
              <a:fontRef idx="minor">
                <a:schemeClr val="tx1"/>
              </a:fontRef>
            </p:style>
          </p:cxnSp>
          <p:sp>
            <p:nvSpPr>
              <p:cNvPr id="24" name="角丸四角形 23"/>
              <p:cNvSpPr/>
              <p:nvPr/>
            </p:nvSpPr>
            <p:spPr>
              <a:xfrm>
                <a:off x="7693337" y="573325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MPS</a:t>
                </a:r>
                <a:endParaRPr lang="ja-JP" altLang="en-US" sz="1600" dirty="0">
                  <a:solidFill>
                    <a:schemeClr val="tx1"/>
                  </a:solidFill>
                </a:endParaRPr>
              </a:p>
            </p:txBody>
          </p:sp>
          <p:cxnSp>
            <p:nvCxnSpPr>
              <p:cNvPr id="25" name="直線コネクタ 24"/>
              <p:cNvCxnSpPr>
                <a:stCxn id="20" idx="3"/>
                <a:endCxn id="24" idx="1"/>
              </p:cNvCxnSpPr>
              <p:nvPr/>
            </p:nvCxnSpPr>
            <p:spPr>
              <a:xfrm>
                <a:off x="7234940" y="5887669"/>
                <a:ext cx="458397"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角丸四角形 25"/>
              <p:cNvSpPr/>
              <p:nvPr/>
            </p:nvSpPr>
            <p:spPr>
              <a:xfrm>
                <a:off x="6323829" y="609329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AGC</a:t>
                </a:r>
                <a:endParaRPr lang="ja-JP" altLang="en-US" sz="1600" dirty="0">
                  <a:solidFill>
                    <a:schemeClr val="tx1"/>
                  </a:solidFill>
                </a:endParaRPr>
              </a:p>
            </p:txBody>
          </p:sp>
          <p:cxnSp>
            <p:nvCxnSpPr>
              <p:cNvPr id="27" name="直線コネクタ 26"/>
              <p:cNvCxnSpPr>
                <a:stCxn id="6" idx="3"/>
                <a:endCxn id="26" idx="1"/>
              </p:cNvCxnSpPr>
              <p:nvPr/>
            </p:nvCxnSpPr>
            <p:spPr>
              <a:xfrm>
                <a:off x="5174599" y="5857115"/>
                <a:ext cx="1149230" cy="390594"/>
              </a:xfrm>
              <a:prstGeom prst="line">
                <a:avLst/>
              </a:prstGeom>
            </p:spPr>
            <p:style>
              <a:lnRef idx="1">
                <a:schemeClr val="accent1"/>
              </a:lnRef>
              <a:fillRef idx="0">
                <a:schemeClr val="accent1"/>
              </a:fillRef>
              <a:effectRef idx="0">
                <a:schemeClr val="accent1"/>
              </a:effectRef>
              <a:fontRef idx="minor">
                <a:schemeClr val="tx1"/>
              </a:fontRef>
            </p:style>
          </p:cxnSp>
          <p:sp>
            <p:nvSpPr>
              <p:cNvPr id="28" name="角丸四角形 27"/>
              <p:cNvSpPr/>
              <p:nvPr/>
            </p:nvSpPr>
            <p:spPr>
              <a:xfrm>
                <a:off x="2499793" y="558468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MAC</a:t>
                </a:r>
                <a:endParaRPr lang="ja-JP" altLang="en-US" sz="1600" dirty="0">
                  <a:solidFill>
                    <a:schemeClr val="tx1"/>
                  </a:solidFill>
                </a:endParaRPr>
              </a:p>
            </p:txBody>
          </p:sp>
          <p:sp>
            <p:nvSpPr>
              <p:cNvPr id="29" name="角丸四角形 28"/>
              <p:cNvSpPr/>
              <p:nvPr/>
            </p:nvSpPr>
            <p:spPr>
              <a:xfrm>
                <a:off x="553063" y="558468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MLP1</a:t>
                </a:r>
                <a:endParaRPr lang="ja-JP" altLang="en-US" sz="1600" dirty="0">
                  <a:solidFill>
                    <a:schemeClr val="tx1"/>
                  </a:solidFill>
                </a:endParaRPr>
              </a:p>
            </p:txBody>
          </p:sp>
          <p:cxnSp>
            <p:nvCxnSpPr>
              <p:cNvPr id="30" name="直線コネクタ 29"/>
              <p:cNvCxnSpPr>
                <a:stCxn id="29" idx="3"/>
                <a:endCxn id="28" idx="1"/>
              </p:cNvCxnSpPr>
              <p:nvPr/>
            </p:nvCxnSpPr>
            <p:spPr>
              <a:xfrm>
                <a:off x="1464174" y="5739090"/>
                <a:ext cx="1035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p:cNvCxnSpPr>
                <a:stCxn id="28" idx="3"/>
                <a:endCxn id="6" idx="1"/>
              </p:cNvCxnSpPr>
              <p:nvPr/>
            </p:nvCxnSpPr>
            <p:spPr>
              <a:xfrm>
                <a:off x="3410904" y="5739094"/>
                <a:ext cx="852584" cy="118021"/>
              </a:xfrm>
              <a:prstGeom prst="line">
                <a:avLst/>
              </a:prstGeom>
            </p:spPr>
            <p:style>
              <a:lnRef idx="1">
                <a:schemeClr val="accent1"/>
              </a:lnRef>
              <a:fillRef idx="0">
                <a:schemeClr val="accent1"/>
              </a:fillRef>
              <a:effectRef idx="0">
                <a:schemeClr val="accent1"/>
              </a:effectRef>
              <a:fontRef idx="minor">
                <a:schemeClr val="tx1"/>
              </a:fontRef>
            </p:style>
          </p:cxnSp>
          <p:sp>
            <p:nvSpPr>
              <p:cNvPr id="32" name="角丸四角形 31"/>
              <p:cNvSpPr/>
              <p:nvPr/>
            </p:nvSpPr>
            <p:spPr>
              <a:xfrm>
                <a:off x="2508761" y="592989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SAS</a:t>
                </a:r>
                <a:endParaRPr lang="ja-JP" altLang="en-US" sz="1600" dirty="0">
                  <a:solidFill>
                    <a:schemeClr val="tx1"/>
                  </a:solidFill>
                </a:endParaRPr>
              </a:p>
            </p:txBody>
          </p:sp>
          <p:sp>
            <p:nvSpPr>
              <p:cNvPr id="33" name="角丸四角形 32"/>
              <p:cNvSpPr/>
              <p:nvPr/>
            </p:nvSpPr>
            <p:spPr>
              <a:xfrm>
                <a:off x="562033" y="592989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STS</a:t>
                </a:r>
                <a:endParaRPr lang="ja-JP" altLang="en-US" sz="1600" dirty="0">
                  <a:solidFill>
                    <a:schemeClr val="tx1"/>
                  </a:solidFill>
                </a:endParaRPr>
              </a:p>
            </p:txBody>
          </p:sp>
          <p:cxnSp>
            <p:nvCxnSpPr>
              <p:cNvPr id="34" name="直線コネクタ 33"/>
              <p:cNvCxnSpPr>
                <a:stCxn id="33" idx="3"/>
                <a:endCxn id="32" idx="1"/>
              </p:cNvCxnSpPr>
              <p:nvPr/>
            </p:nvCxnSpPr>
            <p:spPr>
              <a:xfrm>
                <a:off x="1473142" y="6084306"/>
                <a:ext cx="1035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p:cNvCxnSpPr>
                <a:stCxn id="32" idx="3"/>
                <a:endCxn id="6" idx="1"/>
              </p:cNvCxnSpPr>
              <p:nvPr/>
            </p:nvCxnSpPr>
            <p:spPr>
              <a:xfrm flipV="1">
                <a:off x="3419872" y="5857115"/>
                <a:ext cx="843616" cy="227195"/>
              </a:xfrm>
              <a:prstGeom prst="line">
                <a:avLst/>
              </a:prstGeom>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1017588" y="4512640"/>
                <a:ext cx="864096" cy="369332"/>
              </a:xfrm>
              <a:prstGeom prst="rect">
                <a:avLst/>
              </a:prstGeom>
              <a:noFill/>
            </p:spPr>
            <p:txBody>
              <a:bodyPr wrap="square" rtlCol="0">
                <a:spAutoFit/>
              </a:bodyPr>
              <a:lstStyle/>
              <a:p>
                <a:r>
                  <a:rPr kumimoji="1" lang="en-US" altLang="ja-JP" dirty="0" smtClean="0"/>
                  <a:t>Subaru</a:t>
                </a:r>
                <a:endParaRPr kumimoji="1" lang="ja-JP" altLang="en-US" dirty="0"/>
              </a:p>
            </p:txBody>
          </p:sp>
          <p:sp>
            <p:nvSpPr>
              <p:cNvPr id="39" name="角丸四角形 38"/>
              <p:cNvSpPr/>
              <p:nvPr/>
            </p:nvSpPr>
            <p:spPr>
              <a:xfrm>
                <a:off x="6325988" y="474734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N</a:t>
                </a:r>
                <a:r>
                  <a:rPr lang="en-US" altLang="ja-JP" sz="1600" dirty="0" smtClean="0">
                    <a:solidFill>
                      <a:schemeClr val="tx1"/>
                    </a:solidFill>
                  </a:rPr>
                  <a:t>CU1</a:t>
                </a:r>
                <a:endParaRPr lang="ja-JP" altLang="en-US" sz="1600" dirty="0">
                  <a:solidFill>
                    <a:schemeClr val="tx1"/>
                  </a:solidFill>
                </a:endParaRPr>
              </a:p>
            </p:txBody>
          </p:sp>
          <p:sp>
            <p:nvSpPr>
              <p:cNvPr id="40" name="角丸四角形 39"/>
              <p:cNvSpPr/>
              <p:nvPr/>
            </p:nvSpPr>
            <p:spPr>
              <a:xfrm>
                <a:off x="6325988" y="443852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ENU1</a:t>
                </a:r>
                <a:endParaRPr lang="ja-JP" altLang="en-US" sz="1600" dirty="0">
                  <a:solidFill>
                    <a:schemeClr val="tx1"/>
                  </a:solidFill>
                </a:endParaRPr>
              </a:p>
            </p:txBody>
          </p:sp>
          <p:sp>
            <p:nvSpPr>
              <p:cNvPr id="41" name="角丸四角形 40"/>
              <p:cNvSpPr/>
              <p:nvPr/>
            </p:nvSpPr>
            <p:spPr>
              <a:xfrm>
                <a:off x="7237099"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42" name="角丸四角形 41"/>
              <p:cNvSpPr/>
              <p:nvPr/>
            </p:nvSpPr>
            <p:spPr>
              <a:xfrm>
                <a:off x="7238842"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43" name="角丸四角形 42"/>
              <p:cNvSpPr/>
              <p:nvPr/>
            </p:nvSpPr>
            <p:spPr>
              <a:xfrm>
                <a:off x="7239258"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44" name="角丸四角形 43"/>
              <p:cNvSpPr/>
              <p:nvPr/>
            </p:nvSpPr>
            <p:spPr>
              <a:xfrm>
                <a:off x="7239258"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45" name="角丸四角形 44"/>
              <p:cNvSpPr/>
              <p:nvPr/>
            </p:nvSpPr>
            <p:spPr>
              <a:xfrm>
                <a:off x="7453123"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46" name="角丸四角形 45"/>
              <p:cNvSpPr/>
              <p:nvPr/>
            </p:nvSpPr>
            <p:spPr>
              <a:xfrm>
                <a:off x="7454866"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47" name="角丸四角形 46"/>
              <p:cNvSpPr/>
              <p:nvPr/>
            </p:nvSpPr>
            <p:spPr>
              <a:xfrm>
                <a:off x="7455282"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48" name="角丸四角形 47"/>
              <p:cNvSpPr/>
              <p:nvPr/>
            </p:nvSpPr>
            <p:spPr>
              <a:xfrm>
                <a:off x="7455282"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49" name="角丸四角形 48"/>
              <p:cNvSpPr/>
              <p:nvPr/>
            </p:nvSpPr>
            <p:spPr>
              <a:xfrm>
                <a:off x="7669147"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50" name="角丸四角形 49"/>
              <p:cNvSpPr/>
              <p:nvPr/>
            </p:nvSpPr>
            <p:spPr>
              <a:xfrm>
                <a:off x="7670890"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4</a:t>
                </a:r>
                <a:endParaRPr lang="ja-JP" altLang="en-US" sz="1600" dirty="0">
                  <a:solidFill>
                    <a:schemeClr val="tx1"/>
                  </a:solidFill>
                </a:endParaRPr>
              </a:p>
            </p:txBody>
          </p:sp>
          <p:sp>
            <p:nvSpPr>
              <p:cNvPr id="51" name="角丸四角形 50"/>
              <p:cNvSpPr/>
              <p:nvPr/>
            </p:nvSpPr>
            <p:spPr>
              <a:xfrm>
                <a:off x="7671306"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52" name="角丸四角形 51"/>
              <p:cNvSpPr/>
              <p:nvPr/>
            </p:nvSpPr>
            <p:spPr>
              <a:xfrm>
                <a:off x="7671306"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53" name="角丸四角形 52"/>
              <p:cNvSpPr/>
              <p:nvPr/>
            </p:nvSpPr>
            <p:spPr>
              <a:xfrm>
                <a:off x="6325185" y="645333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e</a:t>
                </a:r>
                <a:r>
                  <a:rPr lang="en-US" altLang="ja-JP" sz="1600" dirty="0" smtClean="0">
                    <a:solidFill>
                      <a:schemeClr val="tx1"/>
                    </a:solidFill>
                  </a:rPr>
                  <a:t>tc.</a:t>
                </a:r>
                <a:r>
                  <a:rPr lang="ja-JP" altLang="en-US" sz="1600" dirty="0" smtClean="0">
                    <a:solidFill>
                      <a:schemeClr val="tx1"/>
                    </a:solidFill>
                  </a:rPr>
                  <a:t> </a:t>
                </a:r>
                <a:r>
                  <a:rPr lang="en-US" altLang="ja-JP" sz="1600" dirty="0" smtClean="0">
                    <a:solidFill>
                      <a:schemeClr val="tx1"/>
                    </a:solidFill>
                  </a:rPr>
                  <a:t>…</a:t>
                </a:r>
                <a:endParaRPr lang="ja-JP" altLang="en-US" sz="1600" dirty="0">
                  <a:solidFill>
                    <a:schemeClr val="tx1"/>
                  </a:solidFill>
                </a:endParaRPr>
              </a:p>
            </p:txBody>
          </p:sp>
          <p:cxnSp>
            <p:nvCxnSpPr>
              <p:cNvPr id="54" name="直線コネクタ 53"/>
              <p:cNvCxnSpPr>
                <a:stCxn id="6" idx="3"/>
                <a:endCxn id="53" idx="1"/>
              </p:cNvCxnSpPr>
              <p:nvPr/>
            </p:nvCxnSpPr>
            <p:spPr>
              <a:xfrm>
                <a:off x="5174599" y="5857115"/>
                <a:ext cx="1150586" cy="750634"/>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円柱 11"/>
              <p:cNvSpPr/>
              <p:nvPr/>
            </p:nvSpPr>
            <p:spPr>
              <a:xfrm>
                <a:off x="3765635" y="6402122"/>
                <a:ext cx="792088"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US" dirty="0">
                  <a:solidFill>
                    <a:schemeClr val="tx1"/>
                  </a:solidFill>
                </a:endParaRPr>
              </a:p>
            </p:txBody>
          </p:sp>
          <p:sp>
            <p:nvSpPr>
              <p:cNvPr id="56" name="円柱 55"/>
              <p:cNvSpPr/>
              <p:nvPr/>
            </p:nvSpPr>
            <p:spPr>
              <a:xfrm>
                <a:off x="4888289" y="6402122"/>
                <a:ext cx="907847"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Storage</a:t>
                </a:r>
                <a:endParaRPr lang="en-US" dirty="0">
                  <a:solidFill>
                    <a:schemeClr val="tx1"/>
                  </a:solidFill>
                </a:endParaRPr>
              </a:p>
            </p:txBody>
          </p:sp>
        </p:grpSp>
        <p:cxnSp>
          <p:nvCxnSpPr>
            <p:cNvPr id="18" name="直線コネクタ 17"/>
            <p:cNvCxnSpPr/>
            <p:nvPr/>
          </p:nvCxnSpPr>
          <p:spPr>
            <a:xfrm>
              <a:off x="1475656" y="5301208"/>
              <a:ext cx="1933877"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フリーフォーム 37"/>
            <p:cNvSpPr/>
            <p:nvPr/>
          </p:nvSpPr>
          <p:spPr>
            <a:xfrm>
              <a:off x="3404937" y="5293895"/>
              <a:ext cx="1010652" cy="362202"/>
            </a:xfrm>
            <a:custGeom>
              <a:avLst/>
              <a:gdLst>
                <a:gd name="connsiteX0" fmla="*/ 0 w 1010652"/>
                <a:gd name="connsiteY0" fmla="*/ 0 h 362202"/>
                <a:gd name="connsiteX1" fmla="*/ 806116 w 1010652"/>
                <a:gd name="connsiteY1" fmla="*/ 360947 h 362202"/>
                <a:gd name="connsiteX2" fmla="*/ 1010652 w 1010652"/>
                <a:gd name="connsiteY2" fmla="*/ 96252 h 362202"/>
              </a:gdLst>
              <a:ahLst/>
              <a:cxnLst>
                <a:cxn ang="0">
                  <a:pos x="connsiteX0" y="connsiteY0"/>
                </a:cxn>
                <a:cxn ang="0">
                  <a:pos x="connsiteX1" y="connsiteY1"/>
                </a:cxn>
                <a:cxn ang="0">
                  <a:pos x="connsiteX2" y="connsiteY2"/>
                </a:cxn>
              </a:cxnLst>
              <a:rect l="l" t="t" r="r" b="b"/>
              <a:pathLst>
                <a:path w="1010652" h="362202">
                  <a:moveTo>
                    <a:pt x="0" y="0"/>
                  </a:moveTo>
                  <a:cubicBezTo>
                    <a:pt x="318837" y="172452"/>
                    <a:pt x="637674" y="344905"/>
                    <a:pt x="806116" y="360947"/>
                  </a:cubicBezTo>
                  <a:cubicBezTo>
                    <a:pt x="974558" y="376989"/>
                    <a:pt x="992605" y="236620"/>
                    <a:pt x="1010652" y="96252"/>
                  </a:cubicBez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フリーフォーム 56"/>
            <p:cNvSpPr/>
            <p:nvPr/>
          </p:nvSpPr>
          <p:spPr>
            <a:xfrm flipH="1">
              <a:off x="4932040" y="5220214"/>
              <a:ext cx="1353201" cy="516615"/>
            </a:xfrm>
            <a:custGeom>
              <a:avLst/>
              <a:gdLst>
                <a:gd name="connsiteX0" fmla="*/ 0 w 1010652"/>
                <a:gd name="connsiteY0" fmla="*/ 0 h 362202"/>
                <a:gd name="connsiteX1" fmla="*/ 806116 w 1010652"/>
                <a:gd name="connsiteY1" fmla="*/ 360947 h 362202"/>
                <a:gd name="connsiteX2" fmla="*/ 1010652 w 1010652"/>
                <a:gd name="connsiteY2" fmla="*/ 96252 h 362202"/>
              </a:gdLst>
              <a:ahLst/>
              <a:cxnLst>
                <a:cxn ang="0">
                  <a:pos x="connsiteX0" y="connsiteY0"/>
                </a:cxn>
                <a:cxn ang="0">
                  <a:pos x="connsiteX1" y="connsiteY1"/>
                </a:cxn>
                <a:cxn ang="0">
                  <a:pos x="connsiteX2" y="connsiteY2"/>
                </a:cxn>
              </a:cxnLst>
              <a:rect l="l" t="t" r="r" b="b"/>
              <a:pathLst>
                <a:path w="1010652" h="362202">
                  <a:moveTo>
                    <a:pt x="0" y="0"/>
                  </a:moveTo>
                  <a:cubicBezTo>
                    <a:pt x="318837" y="172452"/>
                    <a:pt x="637674" y="344905"/>
                    <a:pt x="806116" y="360947"/>
                  </a:cubicBezTo>
                  <a:cubicBezTo>
                    <a:pt x="974558" y="376989"/>
                    <a:pt x="992605" y="236620"/>
                    <a:pt x="1010652" y="96252"/>
                  </a:cubicBezTo>
                </a:path>
              </a:pathLst>
            </a:custGeom>
            <a:noFill/>
            <a:ln>
              <a:solidFill>
                <a:srgbClr val="FF0000"/>
              </a:solidFill>
              <a:headEnd type="arrow"/>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フリーフォーム 57"/>
            <p:cNvSpPr/>
            <p:nvPr/>
          </p:nvSpPr>
          <p:spPr>
            <a:xfrm>
              <a:off x="4932947" y="5354053"/>
              <a:ext cx="1263316" cy="902368"/>
            </a:xfrm>
            <a:custGeom>
              <a:avLst/>
              <a:gdLst>
                <a:gd name="connsiteX0" fmla="*/ 0 w 1263316"/>
                <a:gd name="connsiteY0" fmla="*/ 0 h 902368"/>
                <a:gd name="connsiteX1" fmla="*/ 276727 w 1263316"/>
                <a:gd name="connsiteY1" fmla="*/ 625642 h 902368"/>
                <a:gd name="connsiteX2" fmla="*/ 1263316 w 1263316"/>
                <a:gd name="connsiteY2" fmla="*/ 902368 h 902368"/>
                <a:gd name="connsiteX3" fmla="*/ 1263316 w 1263316"/>
                <a:gd name="connsiteY3" fmla="*/ 902368 h 902368"/>
                <a:gd name="connsiteX4" fmla="*/ 1263316 w 1263316"/>
                <a:gd name="connsiteY4" fmla="*/ 902368 h 902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316" h="902368">
                  <a:moveTo>
                    <a:pt x="0" y="0"/>
                  </a:moveTo>
                  <a:cubicBezTo>
                    <a:pt x="33087" y="237623"/>
                    <a:pt x="66174" y="475247"/>
                    <a:pt x="276727" y="625642"/>
                  </a:cubicBezTo>
                  <a:cubicBezTo>
                    <a:pt x="487280" y="776037"/>
                    <a:pt x="1263316" y="902368"/>
                    <a:pt x="1263316" y="902368"/>
                  </a:cubicBezTo>
                  <a:lnTo>
                    <a:pt x="1263316" y="902368"/>
                  </a:lnTo>
                  <a:lnTo>
                    <a:pt x="1263316" y="902368"/>
                  </a:ln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12721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Network</a:t>
            </a:r>
            <a:endParaRPr kumimoji="1" lang="ja-JP" altLang="en-US" dirty="0"/>
          </a:p>
        </p:txBody>
      </p:sp>
      <p:sp>
        <p:nvSpPr>
          <p:cNvPr id="3" name="コンテンツ プレースホルダー 2"/>
          <p:cNvSpPr>
            <a:spLocks noGrp="1"/>
          </p:cNvSpPr>
          <p:nvPr>
            <p:ph idx="1"/>
          </p:nvPr>
        </p:nvSpPr>
        <p:spPr>
          <a:xfrm>
            <a:off x="628650" y="1825624"/>
            <a:ext cx="8312150" cy="4816475"/>
          </a:xfrm>
        </p:spPr>
        <p:txBody>
          <a:bodyPr>
            <a:normAutofit fontScale="62500" lnSpcReduction="20000"/>
          </a:bodyPr>
          <a:lstStyle/>
          <a:p>
            <a:pPr marL="0" indent="0">
              <a:buNone/>
            </a:pPr>
            <a:r>
              <a:rPr kumimoji="1" lang="en-US" altLang="ja-JP" dirty="0" smtClean="0"/>
              <a:t>PFS</a:t>
            </a:r>
            <a:r>
              <a:rPr kumimoji="1" lang="ja-JP" altLang="en-US" dirty="0" smtClean="0"/>
              <a:t> </a:t>
            </a:r>
            <a:r>
              <a:rPr kumimoji="1" lang="en-US" altLang="ja-JP" dirty="0" smtClean="0"/>
              <a:t>has</a:t>
            </a:r>
            <a:r>
              <a:rPr kumimoji="1" lang="ja-JP" altLang="en-US" dirty="0" smtClean="0"/>
              <a:t> </a:t>
            </a:r>
            <a:r>
              <a:rPr kumimoji="1" lang="en-US" altLang="ja-JP" dirty="0" smtClean="0"/>
              <a:t>four</a:t>
            </a:r>
            <a:r>
              <a:rPr kumimoji="1" lang="ja-JP" altLang="en-US" dirty="0" smtClean="0"/>
              <a:t> </a:t>
            </a:r>
            <a:r>
              <a:rPr kumimoji="1" lang="en-US" altLang="ja-JP" dirty="0" smtClean="0"/>
              <a:t>IR</a:t>
            </a:r>
            <a:r>
              <a:rPr kumimoji="1" lang="ja-JP" altLang="en-US" dirty="0" smtClean="0"/>
              <a:t> </a:t>
            </a:r>
            <a:r>
              <a:rPr kumimoji="1" lang="en-US" altLang="ja-JP" dirty="0" smtClean="0"/>
              <a:t>detectors</a:t>
            </a:r>
            <a:r>
              <a:rPr kumimoji="1" lang="ja-JP" altLang="en-US" dirty="0" smtClean="0"/>
              <a:t> </a:t>
            </a:r>
            <a:r>
              <a:rPr kumimoji="1" lang="en-US" altLang="ja-JP" dirty="0" smtClean="0"/>
              <a:t>which</a:t>
            </a:r>
            <a:r>
              <a:rPr kumimoji="1" lang="ja-JP" altLang="en-US" dirty="0" smtClean="0"/>
              <a:t> </a:t>
            </a:r>
            <a:r>
              <a:rPr lang="en-US" altLang="ja-JP" dirty="0" smtClean="0"/>
              <a:t>make</a:t>
            </a:r>
            <a:r>
              <a:rPr lang="ja-JP" altLang="en-US" dirty="0" smtClean="0"/>
              <a:t> </a:t>
            </a:r>
            <a:r>
              <a:rPr lang="en-US" altLang="ja-JP" dirty="0" smtClean="0"/>
              <a:t>continuous</a:t>
            </a:r>
            <a:r>
              <a:rPr lang="ja-JP" altLang="en-US" dirty="0" smtClean="0"/>
              <a:t> </a:t>
            </a:r>
            <a:r>
              <a:rPr lang="en-US" altLang="ja-JP" dirty="0" smtClean="0"/>
              <a:t>data</a:t>
            </a:r>
            <a:r>
              <a:rPr lang="ja-JP" altLang="en-US" dirty="0" smtClean="0"/>
              <a:t> </a:t>
            </a:r>
            <a:r>
              <a:rPr lang="en-US" altLang="ja-JP" dirty="0" smtClean="0"/>
              <a:t>flow</a:t>
            </a:r>
            <a:r>
              <a:rPr lang="ja-JP" altLang="en-US" dirty="0" smtClean="0"/>
              <a:t> </a:t>
            </a:r>
            <a:r>
              <a:rPr lang="en-US" altLang="ja-JP" dirty="0" smtClean="0"/>
              <a:t>from</a:t>
            </a:r>
            <a:r>
              <a:rPr lang="ja-JP" altLang="en-US" dirty="0" smtClean="0"/>
              <a:t> </a:t>
            </a:r>
            <a:r>
              <a:rPr lang="en-US" altLang="ja-JP" dirty="0" smtClean="0"/>
              <a:t>devices</a:t>
            </a:r>
            <a:r>
              <a:rPr lang="ja-JP" altLang="en-US" dirty="0" smtClean="0"/>
              <a:t> </a:t>
            </a:r>
            <a:r>
              <a:rPr lang="en-US" altLang="ja-JP" dirty="0" smtClean="0"/>
              <a:t>to</a:t>
            </a:r>
            <a:r>
              <a:rPr lang="ja-JP" altLang="en-US" dirty="0" smtClean="0"/>
              <a:t> </a:t>
            </a:r>
            <a:r>
              <a:rPr lang="en-US" altLang="ja-JP" dirty="0" smtClean="0"/>
              <a:t>storage</a:t>
            </a:r>
            <a:r>
              <a:rPr lang="ja-JP" altLang="en-US" dirty="0" smtClean="0"/>
              <a:t> </a:t>
            </a:r>
            <a:r>
              <a:rPr lang="en-US" altLang="ja-JP" dirty="0" smtClean="0"/>
              <a:t>server(s),</a:t>
            </a:r>
            <a:r>
              <a:rPr lang="ja-JP" altLang="en-US" dirty="0" smtClean="0"/>
              <a:t> </a:t>
            </a:r>
            <a:r>
              <a:rPr lang="en-US" altLang="ja-JP" dirty="0" smtClean="0"/>
              <a:t>and</a:t>
            </a:r>
            <a:r>
              <a:rPr lang="ja-JP" altLang="en-US" dirty="0" smtClean="0"/>
              <a:t> </a:t>
            </a:r>
            <a:r>
              <a:rPr lang="en-US" altLang="ja-JP" dirty="0" smtClean="0"/>
              <a:t>its</a:t>
            </a:r>
            <a:r>
              <a:rPr lang="ja-JP" altLang="en-US" dirty="0" smtClean="0"/>
              <a:t> </a:t>
            </a:r>
            <a:r>
              <a:rPr lang="en-US" altLang="ja-JP" dirty="0" smtClean="0"/>
              <a:t>own</a:t>
            </a:r>
            <a:r>
              <a:rPr lang="ja-JP" altLang="en-US" dirty="0" smtClean="0"/>
              <a:t> </a:t>
            </a:r>
            <a:r>
              <a:rPr lang="en-US" altLang="ja-JP" dirty="0" smtClean="0"/>
              <a:t>camera</a:t>
            </a:r>
            <a:r>
              <a:rPr lang="ja-JP" altLang="en-US" dirty="0" smtClean="0"/>
              <a:t> </a:t>
            </a:r>
            <a:r>
              <a:rPr lang="en-US" altLang="ja-JP" dirty="0" smtClean="0"/>
              <a:t>system</a:t>
            </a:r>
            <a:r>
              <a:rPr lang="ja-JP" altLang="en-US" dirty="0" smtClean="0"/>
              <a:t> </a:t>
            </a:r>
            <a:r>
              <a:rPr lang="en-US" altLang="ja-JP" dirty="0" smtClean="0"/>
              <a:t>for</a:t>
            </a:r>
            <a:r>
              <a:rPr lang="ja-JP" altLang="en-US" dirty="0" smtClean="0"/>
              <a:t> </a:t>
            </a:r>
            <a:r>
              <a:rPr lang="en-US" altLang="ja-JP" dirty="0" smtClean="0"/>
              <a:t>auto</a:t>
            </a:r>
            <a:r>
              <a:rPr lang="ja-JP" altLang="en-US" dirty="0" smtClean="0"/>
              <a:t> </a:t>
            </a:r>
            <a:r>
              <a:rPr lang="en-US" altLang="ja-JP" dirty="0" smtClean="0"/>
              <a:t>guide.</a:t>
            </a:r>
            <a:r>
              <a:rPr lang="ja-JP" altLang="en-US" dirty="0" smtClean="0"/>
              <a:t> </a:t>
            </a:r>
            <a:r>
              <a:rPr lang="en-US" altLang="ja-JP" dirty="0" smtClean="0"/>
              <a:t>PFS</a:t>
            </a:r>
            <a:r>
              <a:rPr lang="ja-JP" altLang="en-US" dirty="0" smtClean="0"/>
              <a:t> </a:t>
            </a:r>
            <a:r>
              <a:rPr lang="en-US" altLang="ja-JP" dirty="0" smtClean="0"/>
              <a:t>instrument</a:t>
            </a:r>
            <a:r>
              <a:rPr lang="ja-JP" altLang="en-US" dirty="0" smtClean="0"/>
              <a:t> </a:t>
            </a:r>
            <a:r>
              <a:rPr lang="en-US" altLang="ja-JP" dirty="0" smtClean="0"/>
              <a:t>network</a:t>
            </a:r>
            <a:r>
              <a:rPr lang="ja-JP" altLang="en-US" dirty="0" smtClean="0"/>
              <a:t> </a:t>
            </a:r>
            <a:r>
              <a:rPr lang="en-US" altLang="ja-JP" dirty="0" smtClean="0"/>
              <a:t>shall</a:t>
            </a:r>
            <a:r>
              <a:rPr lang="ja-JP" altLang="en-US" dirty="0" smtClean="0"/>
              <a:t> </a:t>
            </a:r>
            <a:r>
              <a:rPr lang="en-US" altLang="ja-JP" dirty="0" smtClean="0"/>
              <a:t>be</a:t>
            </a:r>
            <a:r>
              <a:rPr lang="ja-JP" altLang="en-US" dirty="0" smtClean="0"/>
              <a:t> </a:t>
            </a:r>
            <a:r>
              <a:rPr lang="en-US" altLang="ja-JP" dirty="0" smtClean="0"/>
              <a:t>capable</a:t>
            </a:r>
            <a:r>
              <a:rPr lang="ja-JP" altLang="en-US" dirty="0" smtClean="0"/>
              <a:t> </a:t>
            </a:r>
            <a:r>
              <a:rPr lang="en-US" altLang="ja-JP" dirty="0" smtClean="0"/>
              <a:t>to</a:t>
            </a:r>
            <a:r>
              <a:rPr lang="ja-JP" altLang="en-US" dirty="0" smtClean="0"/>
              <a:t> </a:t>
            </a:r>
            <a:r>
              <a:rPr lang="en-US" altLang="ja-JP" dirty="0" smtClean="0"/>
              <a:t>handle</a:t>
            </a:r>
            <a:r>
              <a:rPr lang="ja-JP" altLang="en-US" dirty="0" smtClean="0"/>
              <a:t> </a:t>
            </a:r>
            <a:r>
              <a:rPr lang="en-US" altLang="ja-JP" dirty="0" smtClean="0"/>
              <a:t>these</a:t>
            </a:r>
            <a:r>
              <a:rPr lang="ja-JP" altLang="en-US" dirty="0" smtClean="0"/>
              <a:t> </a:t>
            </a:r>
            <a:r>
              <a:rPr lang="en-US" altLang="ja-JP" dirty="0" smtClean="0"/>
              <a:t>data</a:t>
            </a:r>
            <a:r>
              <a:rPr lang="ja-JP" altLang="en-US" dirty="0" smtClean="0"/>
              <a:t> </a:t>
            </a:r>
            <a:r>
              <a:rPr lang="en-US" altLang="ja-JP" dirty="0" smtClean="0"/>
              <a:t>flow</a:t>
            </a:r>
            <a:r>
              <a:rPr lang="ja-JP" altLang="en-US" dirty="0"/>
              <a:t> </a:t>
            </a:r>
            <a:r>
              <a:rPr lang="en-US" altLang="ja-JP" dirty="0" smtClean="0"/>
              <a:t>with</a:t>
            </a:r>
            <a:r>
              <a:rPr lang="ja-JP" altLang="en-US" dirty="0" smtClean="0"/>
              <a:t> </a:t>
            </a:r>
            <a:r>
              <a:rPr lang="en-US" altLang="ja-JP" dirty="0" smtClean="0"/>
              <a:t>some</a:t>
            </a:r>
            <a:r>
              <a:rPr lang="ja-JP" altLang="en-US" dirty="0" smtClean="0"/>
              <a:t> </a:t>
            </a:r>
            <a:r>
              <a:rPr lang="en-US" altLang="ja-JP" dirty="0" smtClean="0"/>
              <a:t>burst-liked</a:t>
            </a:r>
            <a:r>
              <a:rPr lang="ja-JP" altLang="en-US" dirty="0" smtClean="0"/>
              <a:t> </a:t>
            </a:r>
            <a:r>
              <a:rPr lang="en-US" altLang="ja-JP" dirty="0" smtClean="0"/>
              <a:t>additions</a:t>
            </a:r>
            <a:r>
              <a:rPr lang="ja-JP" altLang="en-US" dirty="0" smtClean="0"/>
              <a:t> </a:t>
            </a:r>
            <a:r>
              <a:rPr lang="en-US" altLang="ja-JP" dirty="0" smtClean="0"/>
              <a:t>considered,</a:t>
            </a:r>
            <a:r>
              <a:rPr lang="ja-JP" altLang="en-US" dirty="0" smtClean="0"/>
              <a:t> </a:t>
            </a:r>
            <a:r>
              <a:rPr lang="en-US" altLang="ja-JP" dirty="0" smtClean="0"/>
              <a:t>and</a:t>
            </a:r>
            <a:r>
              <a:rPr lang="ja-JP" altLang="en-US" dirty="0" smtClean="0"/>
              <a:t> </a:t>
            </a:r>
            <a:r>
              <a:rPr lang="en-US" altLang="ja-JP" dirty="0" smtClean="0"/>
              <a:t>also</a:t>
            </a:r>
            <a:r>
              <a:rPr lang="ja-JP" altLang="en-US" dirty="0" smtClean="0"/>
              <a:t> </a:t>
            </a:r>
            <a:r>
              <a:rPr lang="en-US" altLang="ja-JP" dirty="0" smtClean="0"/>
              <a:t>is</a:t>
            </a:r>
            <a:r>
              <a:rPr lang="ja-JP" altLang="en-US" dirty="0" smtClean="0"/>
              <a:t> </a:t>
            </a:r>
            <a:r>
              <a:rPr lang="en-US" altLang="ja-JP" dirty="0" smtClean="0"/>
              <a:t>better</a:t>
            </a:r>
            <a:r>
              <a:rPr lang="ja-JP" altLang="en-US" dirty="0" smtClean="0"/>
              <a:t> </a:t>
            </a:r>
            <a:r>
              <a:rPr lang="en-US" altLang="ja-JP" dirty="0" smtClean="0"/>
              <a:t>to</a:t>
            </a:r>
            <a:r>
              <a:rPr lang="ja-JP" altLang="en-US" dirty="0" smtClean="0"/>
              <a:t> </a:t>
            </a:r>
            <a:r>
              <a:rPr lang="en-US" altLang="ja-JP" dirty="0" smtClean="0"/>
              <a:t>have</a:t>
            </a:r>
            <a:r>
              <a:rPr lang="ja-JP" altLang="en-US" dirty="0" smtClean="0"/>
              <a:t> </a:t>
            </a:r>
            <a:r>
              <a:rPr lang="en-US" altLang="ja-JP" dirty="0" smtClean="0"/>
              <a:t>capability</a:t>
            </a:r>
            <a:r>
              <a:rPr lang="ja-JP" altLang="en-US" dirty="0" smtClean="0"/>
              <a:t> </a:t>
            </a:r>
            <a:r>
              <a:rPr lang="en-US" altLang="ja-JP" dirty="0" smtClean="0"/>
              <a:t>for</a:t>
            </a:r>
            <a:r>
              <a:rPr lang="ja-JP" altLang="en-US" dirty="0" smtClean="0"/>
              <a:t> </a:t>
            </a:r>
            <a:r>
              <a:rPr lang="en-US" altLang="ja-JP" dirty="0" smtClean="0"/>
              <a:t>future</a:t>
            </a:r>
            <a:r>
              <a:rPr lang="ja-JP" altLang="en-US" dirty="0" smtClean="0"/>
              <a:t> </a:t>
            </a:r>
            <a:r>
              <a:rPr lang="en-US" altLang="ja-JP" dirty="0" smtClean="0"/>
              <a:t>upgrades</a:t>
            </a:r>
            <a:r>
              <a:rPr lang="ja-JP" altLang="en-US" dirty="0" smtClean="0"/>
              <a:t> </a:t>
            </a:r>
            <a:r>
              <a:rPr lang="en-US" altLang="ja-JP" dirty="0" smtClean="0"/>
              <a:t>of</a:t>
            </a:r>
            <a:r>
              <a:rPr lang="ja-JP" altLang="en-US" dirty="0" smtClean="0"/>
              <a:t> </a:t>
            </a:r>
            <a:r>
              <a:rPr lang="en-US" altLang="ja-JP" dirty="0" smtClean="0"/>
              <a:t>the</a:t>
            </a:r>
            <a:r>
              <a:rPr lang="ja-JP" altLang="en-US" dirty="0" smtClean="0"/>
              <a:t> </a:t>
            </a:r>
            <a:r>
              <a:rPr lang="en-US" altLang="ja-JP" dirty="0" smtClean="0"/>
              <a:t>instrument.</a:t>
            </a:r>
            <a:endParaRPr kumimoji="1" lang="en-US" altLang="ja-JP" dirty="0" smtClean="0"/>
          </a:p>
          <a:p>
            <a:pPr marL="0" indent="0">
              <a:buNone/>
            </a:pPr>
            <a:r>
              <a:rPr kumimoji="1" lang="en-US" altLang="ja-JP" dirty="0" smtClean="0"/>
              <a:t>PFS</a:t>
            </a:r>
            <a:r>
              <a:rPr kumimoji="1" lang="ja-JP" altLang="en-US" dirty="0" smtClean="0"/>
              <a:t> </a:t>
            </a:r>
            <a:r>
              <a:rPr lang="en-US" altLang="ja-JP" dirty="0" smtClean="0"/>
              <a:t>plans</a:t>
            </a:r>
            <a:r>
              <a:rPr lang="ja-JP" altLang="en-US" dirty="0" smtClean="0"/>
              <a:t> </a:t>
            </a:r>
            <a:r>
              <a:rPr lang="en-US" altLang="ja-JP" dirty="0" smtClean="0"/>
              <a:t>to</a:t>
            </a:r>
            <a:r>
              <a:rPr lang="ja-JP" altLang="en-US" dirty="0" smtClean="0"/>
              <a:t> </a:t>
            </a:r>
            <a:r>
              <a:rPr lang="en-US" altLang="ja-JP" dirty="0" smtClean="0"/>
              <a:t>have</a:t>
            </a:r>
            <a:r>
              <a:rPr lang="ja-JP" altLang="en-US" dirty="0" smtClean="0"/>
              <a:t> </a:t>
            </a:r>
            <a:r>
              <a:rPr lang="en-US" altLang="ja-JP" dirty="0" smtClean="0"/>
              <a:t>its</a:t>
            </a:r>
            <a:r>
              <a:rPr lang="ja-JP" altLang="en-US" dirty="0" smtClean="0"/>
              <a:t> </a:t>
            </a:r>
            <a:r>
              <a:rPr lang="en-US" altLang="ja-JP" dirty="0" smtClean="0"/>
              <a:t>own</a:t>
            </a:r>
            <a:r>
              <a:rPr lang="ja-JP" altLang="en-US" dirty="0" smtClean="0"/>
              <a:t> </a:t>
            </a:r>
            <a:r>
              <a:rPr lang="en-US" altLang="ja-JP" dirty="0" smtClean="0"/>
              <a:t>network</a:t>
            </a:r>
            <a:r>
              <a:rPr lang="ja-JP" altLang="en-US" dirty="0" smtClean="0"/>
              <a:t> </a:t>
            </a:r>
            <a:r>
              <a:rPr lang="en-US" altLang="ja-JP" dirty="0" smtClean="0"/>
              <a:t>subnet</a:t>
            </a:r>
            <a:r>
              <a:rPr lang="ja-JP" altLang="en-US" dirty="0" smtClean="0"/>
              <a:t> </a:t>
            </a:r>
            <a:r>
              <a:rPr lang="en-US" altLang="ja-JP" dirty="0" smtClean="0"/>
              <a:t>with</a:t>
            </a:r>
            <a:r>
              <a:rPr lang="ja-JP" altLang="en-US" dirty="0" smtClean="0"/>
              <a:t> </a:t>
            </a:r>
            <a:r>
              <a:rPr lang="en-US" altLang="ja-JP" dirty="0" smtClean="0"/>
              <a:t>servers</a:t>
            </a:r>
            <a:r>
              <a:rPr lang="ja-JP" altLang="en-US" dirty="0" smtClean="0"/>
              <a:t> </a:t>
            </a:r>
            <a:r>
              <a:rPr lang="en-US" altLang="ja-JP" dirty="0" smtClean="0"/>
              <a:t>for</a:t>
            </a:r>
            <a:r>
              <a:rPr lang="ja-JP" altLang="en-US" dirty="0" smtClean="0"/>
              <a:t> </a:t>
            </a:r>
            <a:r>
              <a:rPr lang="en-US" altLang="ja-JP" dirty="0" smtClean="0"/>
              <a:t>DNS,</a:t>
            </a:r>
            <a:r>
              <a:rPr lang="ja-JP" altLang="en-US" dirty="0" smtClean="0"/>
              <a:t> </a:t>
            </a:r>
            <a:r>
              <a:rPr lang="en-US" altLang="ja-JP" dirty="0" smtClean="0"/>
              <a:t>DHCP,</a:t>
            </a:r>
            <a:r>
              <a:rPr lang="ja-JP" altLang="en-US" dirty="0" smtClean="0"/>
              <a:t> </a:t>
            </a:r>
            <a:r>
              <a:rPr lang="en-US" altLang="ja-JP" dirty="0" smtClean="0"/>
              <a:t>NTP.</a:t>
            </a:r>
            <a:r>
              <a:rPr lang="ja-JP" altLang="en-US" dirty="0" smtClean="0"/>
              <a:t> </a:t>
            </a:r>
            <a:r>
              <a:rPr lang="en-US" altLang="ja-JP" dirty="0"/>
              <a:t>N</a:t>
            </a:r>
            <a:r>
              <a:rPr lang="en-US" altLang="ja-JP" dirty="0" smtClean="0"/>
              <a:t>etwork</a:t>
            </a:r>
            <a:r>
              <a:rPr lang="ja-JP" altLang="en-US" dirty="0" smtClean="0"/>
              <a:t> </a:t>
            </a:r>
            <a:r>
              <a:rPr lang="en-US" altLang="ja-JP" dirty="0" smtClean="0"/>
              <a:t>switches</a:t>
            </a:r>
            <a:r>
              <a:rPr lang="ja-JP" altLang="en-US" dirty="0" smtClean="0"/>
              <a:t> </a:t>
            </a:r>
            <a:r>
              <a:rPr lang="en-US" altLang="ja-JP" dirty="0" smtClean="0"/>
              <a:t>are</a:t>
            </a:r>
            <a:r>
              <a:rPr lang="ja-JP" altLang="en-US" dirty="0" smtClean="0"/>
              <a:t> </a:t>
            </a:r>
            <a:r>
              <a:rPr lang="en-US" altLang="ja-JP" dirty="0" smtClean="0"/>
              <a:t>planned</a:t>
            </a:r>
            <a:r>
              <a:rPr lang="ja-JP" altLang="en-US" dirty="0" smtClean="0"/>
              <a:t> </a:t>
            </a:r>
            <a:r>
              <a:rPr lang="en-US" altLang="ja-JP" dirty="0" smtClean="0"/>
              <a:t>to</a:t>
            </a:r>
            <a:r>
              <a:rPr lang="ja-JP" altLang="en-US" dirty="0" smtClean="0"/>
              <a:t> </a:t>
            </a:r>
            <a:r>
              <a:rPr lang="en-US" altLang="ja-JP" dirty="0" smtClean="0"/>
              <a:t>be</a:t>
            </a:r>
            <a:r>
              <a:rPr lang="ja-JP" altLang="en-US" dirty="0" smtClean="0"/>
              <a:t> </a:t>
            </a:r>
            <a:r>
              <a:rPr lang="en-US" altLang="ja-JP" dirty="0" smtClean="0"/>
              <a:t>managed</a:t>
            </a:r>
            <a:r>
              <a:rPr lang="ja-JP" altLang="en-US" dirty="0" smtClean="0"/>
              <a:t> </a:t>
            </a:r>
            <a:r>
              <a:rPr lang="en-US" altLang="ja-JP" dirty="0" smtClean="0"/>
              <a:t>under</a:t>
            </a:r>
            <a:r>
              <a:rPr lang="ja-JP" altLang="en-US" dirty="0" smtClean="0"/>
              <a:t> </a:t>
            </a:r>
            <a:r>
              <a:rPr lang="en-US" altLang="ja-JP" dirty="0" smtClean="0"/>
              <a:t>CDM</a:t>
            </a:r>
            <a:r>
              <a:rPr lang="ja-JP" altLang="en-US" dirty="0" smtClean="0"/>
              <a:t> </a:t>
            </a:r>
            <a:r>
              <a:rPr lang="en-US" altLang="ja-JP" dirty="0" smtClean="0"/>
              <a:t>(for</a:t>
            </a:r>
            <a:r>
              <a:rPr lang="ja-JP" altLang="en-US" dirty="0" smtClean="0"/>
              <a:t> </a:t>
            </a:r>
            <a:r>
              <a:rPr lang="en-US" altLang="ja-JP" dirty="0" smtClean="0"/>
              <a:t>modification</a:t>
            </a:r>
            <a:r>
              <a:rPr lang="ja-JP" altLang="en-US" dirty="0" smtClean="0"/>
              <a:t> </a:t>
            </a:r>
            <a:r>
              <a:rPr lang="en-US" altLang="ja-JP" dirty="0" smtClean="0"/>
              <a:t>of</a:t>
            </a:r>
            <a:r>
              <a:rPr lang="ja-JP" altLang="en-US" dirty="0" smtClean="0"/>
              <a:t> </a:t>
            </a:r>
            <a:r>
              <a:rPr lang="en-US" altLang="ja-JP" dirty="0" smtClean="0"/>
              <a:t>configuration,</a:t>
            </a:r>
            <a:r>
              <a:rPr lang="ja-JP" altLang="en-US" dirty="0" smtClean="0"/>
              <a:t> </a:t>
            </a:r>
            <a:r>
              <a:rPr lang="en-US" altLang="ja-JP" dirty="0" smtClean="0"/>
              <a:t>monitoring</a:t>
            </a:r>
            <a:r>
              <a:rPr lang="ja-JP" altLang="en-US" dirty="0" smtClean="0"/>
              <a:t> </a:t>
            </a:r>
            <a:r>
              <a:rPr lang="en-US" altLang="ja-JP" dirty="0" smtClean="0"/>
              <a:t>and</a:t>
            </a:r>
            <a:r>
              <a:rPr lang="ja-JP" altLang="en-US" dirty="0" smtClean="0"/>
              <a:t> </a:t>
            </a:r>
            <a:r>
              <a:rPr lang="en-US" altLang="ja-JP" dirty="0" smtClean="0"/>
              <a:t>alert</a:t>
            </a:r>
            <a:r>
              <a:rPr lang="ja-JP" altLang="en-US" dirty="0" smtClean="0"/>
              <a:t> </a:t>
            </a:r>
            <a:r>
              <a:rPr lang="en-US" altLang="ja-JP" dirty="0" smtClean="0"/>
              <a:t>handling),</a:t>
            </a:r>
            <a:r>
              <a:rPr lang="ja-JP" altLang="en-US" dirty="0" smtClean="0"/>
              <a:t> </a:t>
            </a:r>
            <a:r>
              <a:rPr lang="en-US" altLang="ja-JP" dirty="0" smtClean="0"/>
              <a:t>and</a:t>
            </a:r>
            <a:r>
              <a:rPr lang="ja-JP" altLang="en-US" dirty="0" smtClean="0"/>
              <a:t> </a:t>
            </a:r>
            <a:r>
              <a:rPr lang="en-US" altLang="ja-JP" dirty="0" smtClean="0"/>
              <a:t>also</a:t>
            </a:r>
            <a:r>
              <a:rPr lang="ja-JP" altLang="en-US" dirty="0" smtClean="0"/>
              <a:t> </a:t>
            </a:r>
            <a:r>
              <a:rPr lang="en-US" altLang="ja-JP" dirty="0" smtClean="0"/>
              <a:t>are</a:t>
            </a:r>
            <a:r>
              <a:rPr lang="ja-JP" altLang="en-US" dirty="0" smtClean="0"/>
              <a:t> </a:t>
            </a:r>
            <a:r>
              <a:rPr lang="en-US" altLang="ja-JP" dirty="0" smtClean="0"/>
              <a:t>monitored</a:t>
            </a:r>
            <a:r>
              <a:rPr lang="ja-JP" altLang="en-US" dirty="0" smtClean="0"/>
              <a:t> </a:t>
            </a:r>
            <a:r>
              <a:rPr lang="en-US" altLang="ja-JP" dirty="0" smtClean="0"/>
              <a:t>by</a:t>
            </a:r>
            <a:r>
              <a:rPr lang="ja-JP" altLang="en-US" dirty="0" smtClean="0"/>
              <a:t> </a:t>
            </a:r>
            <a:r>
              <a:rPr lang="en-US" altLang="ja-JP" dirty="0" smtClean="0"/>
              <a:t>PFS</a:t>
            </a:r>
            <a:r>
              <a:rPr lang="ja-JP" altLang="en-US" dirty="0" smtClean="0"/>
              <a:t> </a:t>
            </a:r>
            <a:r>
              <a:rPr lang="en-US" altLang="ja-JP" dirty="0" smtClean="0"/>
              <a:t>for</a:t>
            </a:r>
            <a:r>
              <a:rPr lang="ja-JP" altLang="en-US" dirty="0" smtClean="0"/>
              <a:t> </a:t>
            </a:r>
            <a:r>
              <a:rPr lang="en-US" altLang="ja-JP" dirty="0" smtClean="0"/>
              <a:t>instrument</a:t>
            </a:r>
            <a:r>
              <a:rPr lang="ja-JP" altLang="en-US" dirty="0" smtClean="0"/>
              <a:t> </a:t>
            </a:r>
            <a:r>
              <a:rPr lang="en-US" altLang="ja-JP" dirty="0" smtClean="0"/>
              <a:t>health</a:t>
            </a:r>
            <a:r>
              <a:rPr lang="ja-JP" altLang="en-US" dirty="0" smtClean="0"/>
              <a:t> </a:t>
            </a:r>
            <a:r>
              <a:rPr lang="en-US" altLang="ja-JP" dirty="0" smtClean="0"/>
              <a:t>checks</a:t>
            </a:r>
            <a:r>
              <a:rPr lang="ja-JP" altLang="en-US" dirty="0" smtClean="0"/>
              <a:t> </a:t>
            </a:r>
            <a:r>
              <a:rPr lang="en-US" altLang="ja-JP" dirty="0" smtClean="0"/>
              <a:t>during</a:t>
            </a:r>
            <a:r>
              <a:rPr lang="ja-JP" altLang="en-US" dirty="0" smtClean="0"/>
              <a:t> </a:t>
            </a:r>
            <a:r>
              <a:rPr lang="en-US" altLang="ja-JP" dirty="0" smtClean="0"/>
              <a:t>observation</a:t>
            </a:r>
            <a:r>
              <a:rPr lang="ja-JP" altLang="en-US" dirty="0" smtClean="0"/>
              <a:t> </a:t>
            </a:r>
            <a:r>
              <a:rPr lang="en-US" altLang="ja-JP" dirty="0" smtClean="0"/>
              <a:t>(e.g.</a:t>
            </a:r>
            <a:r>
              <a:rPr lang="ja-JP" altLang="en-US" dirty="0" smtClean="0"/>
              <a:t> </a:t>
            </a:r>
            <a:r>
              <a:rPr lang="en-US" altLang="ja-JP" dirty="0" smtClean="0"/>
              <a:t>to</a:t>
            </a:r>
            <a:r>
              <a:rPr lang="ja-JP" altLang="en-US" dirty="0" smtClean="0"/>
              <a:t> </a:t>
            </a:r>
            <a:r>
              <a:rPr lang="en-US" altLang="ja-JP" dirty="0" smtClean="0"/>
              <a:t>check</a:t>
            </a:r>
            <a:r>
              <a:rPr lang="ja-JP" altLang="en-US" dirty="0" smtClean="0"/>
              <a:t> </a:t>
            </a:r>
            <a:r>
              <a:rPr lang="en-US" altLang="ja-JP" dirty="0" smtClean="0"/>
              <a:t>network</a:t>
            </a:r>
            <a:r>
              <a:rPr lang="ja-JP" altLang="en-US" dirty="0" smtClean="0"/>
              <a:t> </a:t>
            </a:r>
            <a:r>
              <a:rPr lang="en-US" altLang="ja-JP" dirty="0" smtClean="0"/>
              <a:t>data</a:t>
            </a:r>
            <a:r>
              <a:rPr lang="ja-JP" altLang="en-US" dirty="0" smtClean="0"/>
              <a:t> </a:t>
            </a:r>
            <a:r>
              <a:rPr lang="en-US" altLang="ja-JP" dirty="0" smtClean="0"/>
              <a:t>flow</a:t>
            </a:r>
            <a:r>
              <a:rPr lang="ja-JP" altLang="en-US" dirty="0" smtClean="0"/>
              <a:t> </a:t>
            </a:r>
            <a:r>
              <a:rPr lang="en-US" altLang="ja-JP" dirty="0" smtClean="0"/>
              <a:t>for</a:t>
            </a:r>
            <a:r>
              <a:rPr lang="ja-JP" altLang="en-US" dirty="0" smtClean="0"/>
              <a:t> </a:t>
            </a:r>
            <a:r>
              <a:rPr lang="en-US" altLang="ja-JP" dirty="0" smtClean="0"/>
              <a:t>image</a:t>
            </a:r>
            <a:r>
              <a:rPr lang="ja-JP" altLang="en-US" dirty="0" smtClean="0"/>
              <a:t> </a:t>
            </a:r>
            <a:r>
              <a:rPr lang="en-US" altLang="ja-JP" dirty="0" smtClean="0"/>
              <a:t>data)</a:t>
            </a:r>
            <a:r>
              <a:rPr lang="ja-JP" altLang="en-US" dirty="0" smtClean="0"/>
              <a:t> </a:t>
            </a:r>
            <a:r>
              <a:rPr lang="en-US" altLang="ja-JP" dirty="0" smtClean="0"/>
              <a:t>and</a:t>
            </a:r>
            <a:r>
              <a:rPr lang="ja-JP" altLang="en-US" dirty="0" smtClean="0"/>
              <a:t> </a:t>
            </a:r>
            <a:r>
              <a:rPr lang="en-US" altLang="ja-JP" dirty="0" smtClean="0"/>
              <a:t>a</a:t>
            </a:r>
            <a:r>
              <a:rPr lang="ja-JP" altLang="en-US" dirty="0" smtClean="0"/>
              <a:t> </a:t>
            </a:r>
            <a:r>
              <a:rPr lang="en-US" altLang="ja-JP" dirty="0" smtClean="0"/>
              <a:t>data</a:t>
            </a:r>
            <a:r>
              <a:rPr lang="ja-JP" altLang="en-US" dirty="0" smtClean="0"/>
              <a:t> </a:t>
            </a:r>
            <a:r>
              <a:rPr lang="en-US" altLang="ja-JP" dirty="0" smtClean="0"/>
              <a:t>flow</a:t>
            </a:r>
            <a:r>
              <a:rPr lang="ja-JP" altLang="en-US" dirty="0" smtClean="0"/>
              <a:t> </a:t>
            </a:r>
            <a:r>
              <a:rPr lang="en-US" altLang="ja-JP" dirty="0" smtClean="0"/>
              <a:t>optimization.</a:t>
            </a:r>
          </a:p>
          <a:p>
            <a:pPr marL="0" indent="0">
              <a:buNone/>
            </a:pPr>
            <a:endParaRPr kumimoji="1" lang="en-US" altLang="ja-JP" dirty="0"/>
          </a:p>
          <a:p>
            <a:pPr marL="0" indent="0">
              <a:buNone/>
            </a:pPr>
            <a:r>
              <a:rPr lang="en-US" altLang="ja-JP" dirty="0" smtClean="0"/>
              <a:t>This</a:t>
            </a:r>
            <a:r>
              <a:rPr lang="ja-JP" altLang="en-US" dirty="0" smtClean="0"/>
              <a:t> </a:t>
            </a:r>
            <a:r>
              <a:rPr lang="en-US" altLang="ja-JP" dirty="0" smtClean="0"/>
              <a:t>section</a:t>
            </a:r>
            <a:r>
              <a:rPr lang="ja-JP" altLang="en-US" dirty="0" smtClean="0"/>
              <a:t> </a:t>
            </a:r>
            <a:r>
              <a:rPr lang="en-US" altLang="ja-JP" dirty="0" smtClean="0"/>
              <a:t>is</a:t>
            </a:r>
            <a:r>
              <a:rPr lang="ja-JP" altLang="en-US" dirty="0" smtClean="0"/>
              <a:t> </a:t>
            </a:r>
            <a:r>
              <a:rPr lang="en-US" altLang="ja-JP" dirty="0" smtClean="0"/>
              <a:t>organized</a:t>
            </a:r>
            <a:r>
              <a:rPr lang="ja-JP" altLang="en-US" dirty="0" smtClean="0"/>
              <a:t> </a:t>
            </a:r>
            <a:r>
              <a:rPr lang="en-US" altLang="ja-JP" dirty="0" smtClean="0"/>
              <a:t>as</a:t>
            </a:r>
            <a:r>
              <a:rPr lang="ja-JP" altLang="en-US" dirty="0" smtClean="0"/>
              <a:t> </a:t>
            </a:r>
            <a:r>
              <a:rPr lang="en-US" altLang="ja-JP" dirty="0" smtClean="0"/>
              <a:t>follows:</a:t>
            </a:r>
            <a:endParaRPr kumimoji="1" lang="en-US" altLang="ja-JP" dirty="0" smtClean="0"/>
          </a:p>
          <a:p>
            <a:r>
              <a:rPr kumimoji="1" lang="en-US" altLang="ja-JP" dirty="0" smtClean="0"/>
              <a:t>L1-2 requirements</a:t>
            </a:r>
            <a:r>
              <a:rPr lang="en-US" altLang="ja-JP" dirty="0" smtClean="0"/>
              <a:t> and </a:t>
            </a:r>
            <a:r>
              <a:rPr kumimoji="1" lang="en-US" altLang="ja-JP" dirty="0" smtClean="0"/>
              <a:t>design</a:t>
            </a:r>
            <a:endParaRPr kumimoji="1" lang="en-US" altLang="ja-JP" dirty="0" smtClean="0"/>
          </a:p>
          <a:p>
            <a:pPr lvl="1"/>
            <a:r>
              <a:rPr kumimoji="1" lang="en-US" altLang="ja-JP" dirty="0" smtClean="0"/>
              <a:t>This part includes cable or structure parts (so called L0)</a:t>
            </a:r>
          </a:p>
          <a:p>
            <a:pPr lvl="1"/>
            <a:r>
              <a:rPr kumimoji="1" lang="en-US" altLang="ja-JP" dirty="0" smtClean="0"/>
              <a:t>Performance</a:t>
            </a:r>
            <a:r>
              <a:rPr kumimoji="1" lang="ja-JP" altLang="en-US" dirty="0" smtClean="0"/>
              <a:t> </a:t>
            </a:r>
            <a:r>
              <a:rPr kumimoji="1" lang="en-US" altLang="ja-JP" dirty="0" smtClean="0"/>
              <a:t>verification</a:t>
            </a:r>
            <a:r>
              <a:rPr kumimoji="1" lang="ja-JP" altLang="en-US" dirty="0" smtClean="0"/>
              <a:t> </a:t>
            </a:r>
            <a:r>
              <a:rPr kumimoji="1" lang="en-US" altLang="ja-JP" dirty="0" smtClean="0"/>
              <a:t>is</a:t>
            </a:r>
            <a:r>
              <a:rPr kumimoji="1" lang="ja-JP" altLang="en-US" dirty="0" smtClean="0"/>
              <a:t> </a:t>
            </a:r>
            <a:r>
              <a:rPr kumimoji="1" lang="en-US" altLang="ja-JP" dirty="0" smtClean="0"/>
              <a:t>in</a:t>
            </a:r>
            <a:r>
              <a:rPr kumimoji="1" lang="ja-JP" altLang="en-US" dirty="0" smtClean="0"/>
              <a:t> </a:t>
            </a:r>
            <a:r>
              <a:rPr kumimoji="1" lang="en-US" altLang="ja-JP" dirty="0" smtClean="0"/>
              <a:t>next</a:t>
            </a:r>
            <a:r>
              <a:rPr kumimoji="1" lang="ja-JP" altLang="en-US" dirty="0" smtClean="0"/>
              <a:t> </a:t>
            </a:r>
            <a:r>
              <a:rPr lang="en-US" altLang="ja-JP" dirty="0" smtClean="0"/>
              <a:t>section</a:t>
            </a:r>
            <a:r>
              <a:rPr lang="ja-JP" altLang="en-US" dirty="0" smtClean="0"/>
              <a:t> </a:t>
            </a:r>
            <a:r>
              <a:rPr lang="en-US" altLang="ja-JP" dirty="0" smtClean="0"/>
              <a:t>–</a:t>
            </a:r>
            <a:r>
              <a:rPr lang="ja-JP" altLang="en-US" dirty="0" smtClean="0"/>
              <a:t> </a:t>
            </a:r>
            <a:r>
              <a:rPr lang="en-US" altLang="ja-JP" dirty="0" smtClean="0"/>
              <a:t>“</a:t>
            </a:r>
            <a:r>
              <a:rPr lang="en-US" altLang="ja-JP" dirty="0"/>
              <a:t>Link</a:t>
            </a:r>
            <a:r>
              <a:rPr lang="ja-JP" altLang="en-US" dirty="0"/>
              <a:t> </a:t>
            </a:r>
            <a:r>
              <a:rPr lang="en-US" altLang="ja-JP" dirty="0"/>
              <a:t>over</a:t>
            </a:r>
            <a:r>
              <a:rPr lang="ja-JP" altLang="en-US" dirty="0"/>
              <a:t> </a:t>
            </a:r>
            <a:r>
              <a:rPr lang="en-US" altLang="ja-JP" dirty="0"/>
              <a:t>fiber</a:t>
            </a:r>
            <a:r>
              <a:rPr lang="ja-JP" altLang="en-US" dirty="0"/>
              <a:t> </a:t>
            </a:r>
            <a:r>
              <a:rPr lang="en-US" altLang="ja-JP" dirty="0"/>
              <a:t>on</a:t>
            </a:r>
            <a:r>
              <a:rPr lang="ja-JP" altLang="en-US" dirty="0"/>
              <a:t> </a:t>
            </a:r>
            <a:r>
              <a:rPr lang="en-US" altLang="ja-JP" dirty="0" smtClean="0"/>
              <a:t>telescope”</a:t>
            </a:r>
          </a:p>
          <a:p>
            <a:pPr lvl="1"/>
            <a:r>
              <a:rPr kumimoji="1" lang="en-US" altLang="ja-JP" dirty="0" smtClean="0"/>
              <a:t>Handling</a:t>
            </a:r>
            <a:r>
              <a:rPr kumimoji="1" lang="ja-JP" altLang="en-US" dirty="0" smtClean="0"/>
              <a:t> </a:t>
            </a:r>
            <a:r>
              <a:rPr kumimoji="1" lang="en-US" altLang="ja-JP" dirty="0" smtClean="0"/>
              <a:t>on</a:t>
            </a:r>
            <a:r>
              <a:rPr kumimoji="1" lang="ja-JP" altLang="en-US" dirty="0" smtClean="0"/>
              <a:t> </a:t>
            </a:r>
            <a:r>
              <a:rPr kumimoji="1" lang="en-US" altLang="ja-JP" dirty="0" smtClean="0"/>
              <a:t>instrument</a:t>
            </a:r>
            <a:r>
              <a:rPr kumimoji="1" lang="ja-JP" altLang="en-US" dirty="0" smtClean="0"/>
              <a:t> </a:t>
            </a:r>
            <a:r>
              <a:rPr kumimoji="1" lang="en-US" altLang="ja-JP" dirty="0" smtClean="0"/>
              <a:t>exchange</a:t>
            </a:r>
            <a:r>
              <a:rPr kumimoji="1" lang="ja-JP" altLang="en-US" dirty="0" smtClean="0"/>
              <a:t> </a:t>
            </a:r>
            <a:r>
              <a:rPr kumimoji="1" lang="en-US" altLang="ja-JP" dirty="0" smtClean="0"/>
              <a:t>is</a:t>
            </a:r>
            <a:r>
              <a:rPr kumimoji="1" lang="ja-JP" altLang="en-US" dirty="0" smtClean="0"/>
              <a:t> </a:t>
            </a:r>
            <a:r>
              <a:rPr kumimoji="1" lang="en-US" altLang="ja-JP" dirty="0" smtClean="0"/>
              <a:t>in</a:t>
            </a:r>
            <a:r>
              <a:rPr kumimoji="1" lang="ja-JP" altLang="en-US" dirty="0" smtClean="0"/>
              <a:t> </a:t>
            </a:r>
            <a:r>
              <a:rPr kumimoji="1" lang="en-US" altLang="ja-JP" dirty="0" smtClean="0"/>
              <a:t>the</a:t>
            </a:r>
            <a:r>
              <a:rPr kumimoji="1" lang="ja-JP" altLang="en-US" dirty="0" smtClean="0"/>
              <a:t> </a:t>
            </a:r>
            <a:r>
              <a:rPr kumimoji="1" lang="en-US" altLang="ja-JP" dirty="0" smtClean="0"/>
              <a:t>last</a:t>
            </a:r>
            <a:r>
              <a:rPr kumimoji="1" lang="ja-JP" altLang="en-US" dirty="0" smtClean="0"/>
              <a:t> </a:t>
            </a:r>
            <a:r>
              <a:rPr kumimoji="1" lang="en-US" altLang="ja-JP" dirty="0" smtClean="0"/>
              <a:t>section</a:t>
            </a:r>
            <a:r>
              <a:rPr kumimoji="1" lang="ja-JP" altLang="en-US" dirty="0" smtClean="0"/>
              <a:t> </a:t>
            </a:r>
            <a:r>
              <a:rPr kumimoji="1" lang="en-US" altLang="ja-JP" dirty="0" smtClean="0"/>
              <a:t>–</a:t>
            </a:r>
            <a:r>
              <a:rPr kumimoji="1" lang="ja-JP" altLang="en-US" dirty="0" smtClean="0"/>
              <a:t> </a:t>
            </a:r>
            <a:r>
              <a:rPr kumimoji="1" lang="en-US" altLang="ja-JP" dirty="0" smtClean="0"/>
              <a:t>“</a:t>
            </a:r>
            <a:r>
              <a:rPr lang="en-US" altLang="ja-JP" dirty="0"/>
              <a:t>Procedure</a:t>
            </a:r>
            <a:r>
              <a:rPr lang="ja-JP" altLang="en-US" dirty="0"/>
              <a:t> </a:t>
            </a:r>
            <a:r>
              <a:rPr lang="en-US" altLang="ja-JP" dirty="0"/>
              <a:t>on</a:t>
            </a:r>
            <a:r>
              <a:rPr lang="ja-JP" altLang="en-US" dirty="0"/>
              <a:t> </a:t>
            </a:r>
            <a:r>
              <a:rPr lang="en-US" altLang="ja-JP" dirty="0"/>
              <a:t>instrument</a:t>
            </a:r>
            <a:r>
              <a:rPr lang="ja-JP" altLang="en-US" dirty="0"/>
              <a:t> </a:t>
            </a:r>
            <a:r>
              <a:rPr lang="en-US" altLang="ja-JP" dirty="0" smtClean="0"/>
              <a:t>exchange</a:t>
            </a:r>
            <a:r>
              <a:rPr kumimoji="1" lang="en-US" altLang="ja-JP" dirty="0" smtClean="0"/>
              <a:t>”</a:t>
            </a:r>
          </a:p>
          <a:p>
            <a:r>
              <a:rPr lang="en-US" altLang="ja-JP" dirty="0" smtClean="0"/>
              <a:t>L3</a:t>
            </a:r>
            <a:r>
              <a:rPr lang="ja-JP" altLang="en-US" dirty="0" smtClean="0"/>
              <a:t> </a:t>
            </a:r>
            <a:r>
              <a:rPr lang="en-US" altLang="ja-JP" dirty="0" smtClean="0"/>
              <a:t>requirements and design</a:t>
            </a:r>
            <a:endParaRPr lang="en-US" altLang="ja-JP" dirty="0" smtClean="0"/>
          </a:p>
          <a:p>
            <a:r>
              <a:rPr kumimoji="1" lang="en-US" altLang="ja-JP" dirty="0" smtClean="0"/>
              <a:t>Monitoring</a:t>
            </a:r>
            <a:endParaRPr kumimoji="1" lang="ja-JP" altLang="en-US"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221487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8482" y="274638"/>
            <a:ext cx="8776006" cy="1143000"/>
          </a:xfrm>
        </p:spPr>
        <p:txBody>
          <a:bodyPr>
            <a:normAutofit fontScale="90000"/>
          </a:bodyPr>
          <a:lstStyle/>
          <a:p>
            <a:r>
              <a:rPr lang="en-US" altLang="ja-JP" dirty="0" smtClean="0"/>
              <a:t>Instrument control s</a:t>
            </a:r>
            <a:r>
              <a:rPr kumimoji="1" lang="en-US" altLang="ja-JP" dirty="0" smtClean="0"/>
              <a:t>ystem (ICS)</a:t>
            </a:r>
            <a:r>
              <a:rPr kumimoji="1" lang="ja-JP" altLang="en-US" dirty="0" smtClean="0"/>
              <a:t> </a:t>
            </a:r>
            <a:r>
              <a:rPr kumimoji="1" lang="en-US" altLang="ja-JP" dirty="0" smtClean="0"/>
              <a:t>data flow</a:t>
            </a:r>
            <a:endParaRPr kumimoji="1" lang="ja-JP" altLang="en-US" dirty="0"/>
          </a:p>
        </p:txBody>
      </p:sp>
      <p:sp>
        <p:nvSpPr>
          <p:cNvPr id="102" name="コンテンツ プレースホルダー 2"/>
          <p:cNvSpPr>
            <a:spLocks noGrp="1"/>
          </p:cNvSpPr>
          <p:nvPr>
            <p:ph idx="1"/>
          </p:nvPr>
        </p:nvSpPr>
        <p:spPr>
          <a:xfrm>
            <a:off x="188482" y="3861048"/>
            <a:ext cx="8776006" cy="2803537"/>
          </a:xfrm>
        </p:spPr>
        <p:txBody>
          <a:bodyPr>
            <a:normAutofit fontScale="62500" lnSpcReduction="20000"/>
          </a:bodyPr>
          <a:lstStyle/>
          <a:p>
            <a:pPr marL="0" indent="0">
              <a:buNone/>
            </a:pPr>
            <a:r>
              <a:rPr lang="en-US" altLang="ja-JP" dirty="0"/>
              <a:t>S</a:t>
            </a:r>
            <a:r>
              <a:rPr lang="en-US" altLang="ja-JP" dirty="0" smtClean="0"/>
              <a:t>ubsystems with camera generate FITS image file, these files are handled through storage</a:t>
            </a:r>
          </a:p>
          <a:p>
            <a:pPr lvl="1">
              <a:buFont typeface="Arial" charset="0"/>
              <a:buChar char="•"/>
            </a:pPr>
            <a:r>
              <a:rPr lang="en-US" altLang="ja-JP" dirty="0" smtClean="0"/>
              <a:t>Host (computer/VM) of actor mounts NFS shared storage, actor directly writs FITS files into NFS storage</a:t>
            </a:r>
          </a:p>
          <a:p>
            <a:pPr lvl="2">
              <a:buFont typeface="Arial" charset="0"/>
              <a:buChar char="•"/>
            </a:pPr>
            <a:r>
              <a:rPr lang="en-US" altLang="ja-JP" dirty="0" smtClean="0"/>
              <a:t>NCU up-the-ramp files (raw) are assumed into dedicated iSCSI LUN (direct mounted)</a:t>
            </a:r>
          </a:p>
          <a:p>
            <a:pPr lvl="1">
              <a:buFont typeface="Arial" charset="0"/>
              <a:buChar char="•"/>
            </a:pPr>
            <a:r>
              <a:rPr lang="en-US" altLang="ja-JP" dirty="0" smtClean="0"/>
              <a:t>Once actor finishes writing FITS file into NFS storage, actor push its filename as status</a:t>
            </a:r>
          </a:p>
          <a:p>
            <a:pPr lvl="1">
              <a:buFont typeface="Arial" charset="0"/>
              <a:buChar char="•"/>
            </a:pPr>
            <a:r>
              <a:rPr lang="en-US" altLang="ja-JP" dirty="0" smtClean="0"/>
              <a:t>FITS file transfer actor get event of status update with filename, actor push it to Gen2 via g2cam</a:t>
            </a:r>
          </a:p>
          <a:p>
            <a:pPr lvl="2">
              <a:buFont typeface="Arial" charset="0"/>
              <a:buChar char="•"/>
            </a:pPr>
            <a:r>
              <a:rPr lang="en-US" altLang="ja-JP" dirty="0" smtClean="0"/>
              <a:t>For auto guide, MAC will make special format image to be sent to V-LAN etc.</a:t>
            </a:r>
          </a:p>
          <a:p>
            <a:pPr marL="0" indent="0">
              <a:buNone/>
            </a:pPr>
            <a:r>
              <a:rPr lang="en-US" altLang="ja-JP" dirty="0" smtClean="0"/>
              <a:t>Some subsystems could use database server for saving/sharing configuration and/or status</a:t>
            </a:r>
            <a:endParaRPr lang="en-US" altLang="ja-JP" dirty="0"/>
          </a:p>
          <a:p>
            <a:pPr lvl="1">
              <a:buFont typeface="Arial" charset="0"/>
              <a:buChar char="•"/>
            </a:pPr>
            <a:r>
              <a:rPr lang="en-US" altLang="ja-JP" dirty="0" smtClean="0"/>
              <a:t>Assuming for Cobra related configuration and/or status</a:t>
            </a:r>
          </a:p>
          <a:p>
            <a:pPr lvl="1">
              <a:buFont typeface="Arial" charset="0"/>
              <a:buChar char="•"/>
            </a:pPr>
            <a:r>
              <a:rPr lang="en-US" altLang="ja-JP" dirty="0" smtClean="0"/>
              <a:t>Not planning to use for command/response of Cobra configuration itself</a:t>
            </a:r>
          </a:p>
          <a:p>
            <a:pPr lvl="2">
              <a:buFont typeface="Arial" charset="0"/>
              <a:buChar char="•"/>
            </a:pPr>
            <a:r>
              <a:rPr lang="en-US" altLang="ja-JP" dirty="0" smtClean="0"/>
              <a:t>But performance to handle several sets of 2500 points over MHS need to be tested (both server and client)</a:t>
            </a:r>
          </a:p>
          <a:p>
            <a:pPr lvl="2">
              <a:buFont typeface="Arial" charset="0"/>
              <a:buChar char="•"/>
            </a:pPr>
            <a:r>
              <a:rPr lang="en-US" altLang="ja-JP" dirty="0" smtClean="0"/>
              <a:t>In theory, these command/response/status will be distributed to all actors</a:t>
            </a:r>
          </a:p>
        </p:txBody>
      </p:sp>
      <p:grpSp>
        <p:nvGrpSpPr>
          <p:cNvPr id="14" name="グループ化 13"/>
          <p:cNvGrpSpPr/>
          <p:nvPr/>
        </p:nvGrpSpPr>
        <p:grpSpPr>
          <a:xfrm>
            <a:off x="107504" y="1391982"/>
            <a:ext cx="8856984" cy="2325050"/>
            <a:chOff x="107504" y="1391982"/>
            <a:chExt cx="8856984" cy="2325050"/>
          </a:xfrm>
        </p:grpSpPr>
        <p:sp>
          <p:nvSpPr>
            <p:cNvPr id="57" name="正方形/長方形 56"/>
            <p:cNvSpPr/>
            <p:nvPr/>
          </p:nvSpPr>
          <p:spPr>
            <a:xfrm>
              <a:off x="107504" y="1391982"/>
              <a:ext cx="2677807" cy="2017635"/>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角丸四角形 57"/>
            <p:cNvSpPr/>
            <p:nvPr/>
          </p:nvSpPr>
          <p:spPr>
            <a:xfrm>
              <a:off x="1187624" y="200353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Gen2</a:t>
              </a:r>
              <a:endParaRPr lang="ja-JP" altLang="en-US" sz="1600" dirty="0">
                <a:solidFill>
                  <a:schemeClr val="tx1"/>
                </a:solidFill>
              </a:endParaRPr>
            </a:p>
          </p:txBody>
        </p:sp>
        <p:sp>
          <p:nvSpPr>
            <p:cNvPr id="59" name="角丸四角形 58"/>
            <p:cNvSpPr/>
            <p:nvPr/>
          </p:nvSpPr>
          <p:spPr>
            <a:xfrm>
              <a:off x="4623528" y="265757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MHS</a:t>
              </a:r>
              <a:endParaRPr lang="ja-JP" altLang="en-US" sz="1600" dirty="0">
                <a:solidFill>
                  <a:schemeClr val="tx1"/>
                </a:solidFill>
              </a:endParaRPr>
            </a:p>
          </p:txBody>
        </p:sp>
        <p:sp>
          <p:nvSpPr>
            <p:cNvPr id="60" name="角丸四角形 59"/>
            <p:cNvSpPr/>
            <p:nvPr/>
          </p:nvSpPr>
          <p:spPr>
            <a:xfrm>
              <a:off x="2857264" y="1849113"/>
              <a:ext cx="911111" cy="6176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g2t</a:t>
              </a:r>
              <a:endParaRPr lang="ja-JP" altLang="en-US" sz="1600" dirty="0">
                <a:solidFill>
                  <a:schemeClr val="tx1"/>
                </a:solidFill>
              </a:endParaRPr>
            </a:p>
          </p:txBody>
        </p:sp>
        <p:sp>
          <p:nvSpPr>
            <p:cNvPr id="61" name="角丸四角形 60"/>
            <p:cNvSpPr/>
            <p:nvPr/>
          </p:nvSpPr>
          <p:spPr>
            <a:xfrm>
              <a:off x="2215911" y="200353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g2cam</a:t>
              </a:r>
              <a:endParaRPr lang="ja-JP" altLang="en-US" sz="1600" dirty="0">
                <a:solidFill>
                  <a:schemeClr val="tx1"/>
                </a:solidFill>
              </a:endParaRPr>
            </a:p>
          </p:txBody>
        </p:sp>
        <p:cxnSp>
          <p:nvCxnSpPr>
            <p:cNvPr id="62" name="直線コネクタ 61"/>
            <p:cNvCxnSpPr>
              <a:stCxn id="58" idx="3"/>
              <a:endCxn id="61" idx="1"/>
            </p:cNvCxnSpPr>
            <p:nvPr/>
          </p:nvCxnSpPr>
          <p:spPr>
            <a:xfrm>
              <a:off x="2098735" y="2157943"/>
              <a:ext cx="1171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線コネクタ 62"/>
            <p:cNvCxnSpPr>
              <a:stCxn id="60" idx="3"/>
              <a:endCxn id="59" idx="1"/>
            </p:cNvCxnSpPr>
            <p:nvPr/>
          </p:nvCxnSpPr>
          <p:spPr>
            <a:xfrm>
              <a:off x="3768375" y="2157939"/>
              <a:ext cx="855153" cy="654046"/>
            </a:xfrm>
            <a:prstGeom prst="line">
              <a:avLst/>
            </a:prstGeom>
          </p:spPr>
          <p:style>
            <a:lnRef idx="1">
              <a:schemeClr val="accent1"/>
            </a:lnRef>
            <a:fillRef idx="0">
              <a:schemeClr val="accent1"/>
            </a:fillRef>
            <a:effectRef idx="0">
              <a:schemeClr val="accent1"/>
            </a:effectRef>
            <a:fontRef idx="minor">
              <a:schemeClr val="tx1"/>
            </a:fontRef>
          </p:style>
        </p:cxnSp>
        <p:sp>
          <p:nvSpPr>
            <p:cNvPr id="64" name="角丸四角形 63"/>
            <p:cNvSpPr/>
            <p:nvPr/>
          </p:nvSpPr>
          <p:spPr>
            <a:xfrm>
              <a:off x="6683869" y="232949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BCU1</a:t>
              </a:r>
              <a:endParaRPr lang="ja-JP" altLang="en-US" sz="1600" dirty="0">
                <a:solidFill>
                  <a:schemeClr val="tx1"/>
                </a:solidFill>
              </a:endParaRPr>
            </a:p>
          </p:txBody>
        </p:sp>
        <p:cxnSp>
          <p:nvCxnSpPr>
            <p:cNvPr id="65" name="直線コネクタ 64"/>
            <p:cNvCxnSpPr>
              <a:stCxn id="59" idx="3"/>
              <a:endCxn id="64" idx="1"/>
            </p:cNvCxnSpPr>
            <p:nvPr/>
          </p:nvCxnSpPr>
          <p:spPr>
            <a:xfrm flipV="1">
              <a:off x="5534639" y="2483910"/>
              <a:ext cx="1149230" cy="328075"/>
            </a:xfrm>
            <a:prstGeom prst="line">
              <a:avLst/>
            </a:prstGeom>
          </p:spPr>
          <p:style>
            <a:lnRef idx="1">
              <a:schemeClr val="accent1"/>
            </a:lnRef>
            <a:fillRef idx="0">
              <a:schemeClr val="accent1"/>
            </a:fillRef>
            <a:effectRef idx="0">
              <a:schemeClr val="accent1"/>
            </a:effectRef>
            <a:fontRef idx="minor">
              <a:schemeClr val="tx1"/>
            </a:fontRef>
          </p:style>
        </p:cxnSp>
        <p:sp>
          <p:nvSpPr>
            <p:cNvPr id="66" name="角丸四角形 65"/>
            <p:cNvSpPr/>
            <p:nvPr/>
          </p:nvSpPr>
          <p:spPr>
            <a:xfrm>
              <a:off x="6685612" y="202067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RCU1</a:t>
              </a:r>
              <a:endParaRPr lang="ja-JP" altLang="en-US" sz="1600" dirty="0">
                <a:solidFill>
                  <a:schemeClr val="tx1"/>
                </a:solidFill>
              </a:endParaRPr>
            </a:p>
          </p:txBody>
        </p:sp>
        <p:sp>
          <p:nvSpPr>
            <p:cNvPr id="67" name="角丸四角形 66"/>
            <p:cNvSpPr/>
            <p:nvPr/>
          </p:nvSpPr>
          <p:spPr>
            <a:xfrm>
              <a:off x="6683869" y="268812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FPS</a:t>
              </a:r>
              <a:endParaRPr lang="ja-JP" altLang="en-US" sz="1600" dirty="0">
                <a:solidFill>
                  <a:schemeClr val="tx1"/>
                </a:solidFill>
              </a:endParaRPr>
            </a:p>
          </p:txBody>
        </p:sp>
        <p:sp>
          <p:nvSpPr>
            <p:cNvPr id="68" name="角丸四角形 67"/>
            <p:cNvSpPr/>
            <p:nvPr/>
          </p:nvSpPr>
          <p:spPr>
            <a:xfrm>
              <a:off x="4623526" y="196804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IIC</a:t>
              </a:r>
              <a:endParaRPr lang="ja-JP" altLang="en-US" sz="1600" dirty="0">
                <a:solidFill>
                  <a:schemeClr val="tx1"/>
                </a:solidFill>
              </a:endParaRPr>
            </a:p>
          </p:txBody>
        </p:sp>
        <p:cxnSp>
          <p:nvCxnSpPr>
            <p:cNvPr id="69" name="直線コネクタ 68"/>
            <p:cNvCxnSpPr>
              <a:stCxn id="68" idx="2"/>
              <a:endCxn id="59" idx="0"/>
            </p:cNvCxnSpPr>
            <p:nvPr/>
          </p:nvCxnSpPr>
          <p:spPr>
            <a:xfrm>
              <a:off x="5079082" y="2276872"/>
              <a:ext cx="2" cy="380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p:cNvCxnSpPr>
              <a:stCxn id="59" idx="3"/>
              <a:endCxn id="67" idx="1"/>
            </p:cNvCxnSpPr>
            <p:nvPr/>
          </p:nvCxnSpPr>
          <p:spPr>
            <a:xfrm>
              <a:off x="5534639" y="2811985"/>
              <a:ext cx="1149230" cy="30554"/>
            </a:xfrm>
            <a:prstGeom prst="line">
              <a:avLst/>
            </a:prstGeom>
          </p:spPr>
          <p:style>
            <a:lnRef idx="1">
              <a:schemeClr val="accent1"/>
            </a:lnRef>
            <a:fillRef idx="0">
              <a:schemeClr val="accent1"/>
            </a:fillRef>
            <a:effectRef idx="0">
              <a:schemeClr val="accent1"/>
            </a:effectRef>
            <a:fontRef idx="minor">
              <a:schemeClr val="tx1"/>
            </a:fontRef>
          </p:style>
        </p:cxnSp>
        <p:sp>
          <p:nvSpPr>
            <p:cNvPr id="71" name="角丸四角形 70"/>
            <p:cNvSpPr/>
            <p:nvPr/>
          </p:nvSpPr>
          <p:spPr>
            <a:xfrm>
              <a:off x="8053377" y="268812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MPS</a:t>
              </a:r>
              <a:endParaRPr lang="ja-JP" altLang="en-US" sz="1600" dirty="0">
                <a:solidFill>
                  <a:schemeClr val="tx1"/>
                </a:solidFill>
              </a:endParaRPr>
            </a:p>
          </p:txBody>
        </p:sp>
        <p:cxnSp>
          <p:nvCxnSpPr>
            <p:cNvPr id="72" name="直線コネクタ 71"/>
            <p:cNvCxnSpPr>
              <a:stCxn id="67" idx="3"/>
              <a:endCxn id="71" idx="1"/>
            </p:cNvCxnSpPr>
            <p:nvPr/>
          </p:nvCxnSpPr>
          <p:spPr>
            <a:xfrm>
              <a:off x="7594980" y="2842539"/>
              <a:ext cx="458397"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角丸四角形 72"/>
            <p:cNvSpPr/>
            <p:nvPr/>
          </p:nvSpPr>
          <p:spPr>
            <a:xfrm>
              <a:off x="6683869" y="304816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AGC</a:t>
              </a:r>
              <a:endParaRPr lang="ja-JP" altLang="en-US" sz="1600" dirty="0">
                <a:solidFill>
                  <a:schemeClr val="tx1"/>
                </a:solidFill>
              </a:endParaRPr>
            </a:p>
          </p:txBody>
        </p:sp>
        <p:cxnSp>
          <p:nvCxnSpPr>
            <p:cNvPr id="74" name="直線コネクタ 73"/>
            <p:cNvCxnSpPr>
              <a:stCxn id="59" idx="3"/>
              <a:endCxn id="73" idx="1"/>
            </p:cNvCxnSpPr>
            <p:nvPr/>
          </p:nvCxnSpPr>
          <p:spPr>
            <a:xfrm>
              <a:off x="5534639" y="2811985"/>
              <a:ext cx="1149230" cy="390594"/>
            </a:xfrm>
            <a:prstGeom prst="line">
              <a:avLst/>
            </a:prstGeom>
          </p:spPr>
          <p:style>
            <a:lnRef idx="1">
              <a:schemeClr val="accent1"/>
            </a:lnRef>
            <a:fillRef idx="0">
              <a:schemeClr val="accent1"/>
            </a:fillRef>
            <a:effectRef idx="0">
              <a:schemeClr val="accent1"/>
            </a:effectRef>
            <a:fontRef idx="minor">
              <a:schemeClr val="tx1"/>
            </a:fontRef>
          </p:style>
        </p:cxnSp>
        <p:sp>
          <p:nvSpPr>
            <p:cNvPr id="75" name="角丸四角形 74"/>
            <p:cNvSpPr/>
            <p:nvPr/>
          </p:nvSpPr>
          <p:spPr>
            <a:xfrm>
              <a:off x="2859833" y="253955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MAC</a:t>
              </a:r>
              <a:endParaRPr lang="ja-JP" altLang="en-US" sz="1600" dirty="0">
                <a:solidFill>
                  <a:schemeClr val="tx1"/>
                </a:solidFill>
              </a:endParaRPr>
            </a:p>
          </p:txBody>
        </p:sp>
        <p:sp>
          <p:nvSpPr>
            <p:cNvPr id="76" name="角丸四角形 75"/>
            <p:cNvSpPr/>
            <p:nvPr/>
          </p:nvSpPr>
          <p:spPr>
            <a:xfrm>
              <a:off x="1635695" y="253955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MLP1</a:t>
              </a:r>
              <a:endParaRPr lang="ja-JP" altLang="en-US" sz="1600" dirty="0">
                <a:solidFill>
                  <a:schemeClr val="tx1"/>
                </a:solidFill>
              </a:endParaRPr>
            </a:p>
          </p:txBody>
        </p:sp>
        <p:cxnSp>
          <p:nvCxnSpPr>
            <p:cNvPr id="77" name="直線コネクタ 76"/>
            <p:cNvCxnSpPr>
              <a:stCxn id="76" idx="3"/>
              <a:endCxn id="75" idx="1"/>
            </p:cNvCxnSpPr>
            <p:nvPr/>
          </p:nvCxnSpPr>
          <p:spPr>
            <a:xfrm>
              <a:off x="2546806" y="2693964"/>
              <a:ext cx="3130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p:cNvCxnSpPr>
              <a:stCxn id="75" idx="3"/>
              <a:endCxn id="59" idx="1"/>
            </p:cNvCxnSpPr>
            <p:nvPr/>
          </p:nvCxnSpPr>
          <p:spPr>
            <a:xfrm>
              <a:off x="3770944" y="2693964"/>
              <a:ext cx="852584" cy="118021"/>
            </a:xfrm>
            <a:prstGeom prst="line">
              <a:avLst/>
            </a:prstGeom>
          </p:spPr>
          <p:style>
            <a:lnRef idx="1">
              <a:schemeClr val="accent1"/>
            </a:lnRef>
            <a:fillRef idx="0">
              <a:schemeClr val="accent1"/>
            </a:fillRef>
            <a:effectRef idx="0">
              <a:schemeClr val="accent1"/>
            </a:effectRef>
            <a:fontRef idx="minor">
              <a:schemeClr val="tx1"/>
            </a:fontRef>
          </p:style>
        </p:cxnSp>
        <p:sp>
          <p:nvSpPr>
            <p:cNvPr id="79" name="角丸四角形 78"/>
            <p:cNvSpPr/>
            <p:nvPr/>
          </p:nvSpPr>
          <p:spPr>
            <a:xfrm>
              <a:off x="2868801" y="288476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SAS</a:t>
              </a:r>
              <a:endParaRPr lang="ja-JP" altLang="en-US" sz="1600" dirty="0">
                <a:solidFill>
                  <a:schemeClr val="tx1"/>
                </a:solidFill>
              </a:endParaRPr>
            </a:p>
          </p:txBody>
        </p:sp>
        <p:sp>
          <p:nvSpPr>
            <p:cNvPr id="80" name="角丸四角形 79"/>
            <p:cNvSpPr/>
            <p:nvPr/>
          </p:nvSpPr>
          <p:spPr>
            <a:xfrm>
              <a:off x="1644665" y="288476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STS</a:t>
              </a:r>
              <a:endParaRPr lang="ja-JP" altLang="en-US" sz="1600" dirty="0">
                <a:solidFill>
                  <a:schemeClr val="tx1"/>
                </a:solidFill>
              </a:endParaRPr>
            </a:p>
          </p:txBody>
        </p:sp>
        <p:cxnSp>
          <p:nvCxnSpPr>
            <p:cNvPr id="81" name="直線コネクタ 80"/>
            <p:cNvCxnSpPr>
              <a:stCxn id="80" idx="3"/>
              <a:endCxn id="79" idx="1"/>
            </p:cNvCxnSpPr>
            <p:nvPr/>
          </p:nvCxnSpPr>
          <p:spPr>
            <a:xfrm>
              <a:off x="2555776" y="3039180"/>
              <a:ext cx="313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p:cNvCxnSpPr>
              <a:stCxn id="79" idx="3"/>
              <a:endCxn id="59" idx="1"/>
            </p:cNvCxnSpPr>
            <p:nvPr/>
          </p:nvCxnSpPr>
          <p:spPr>
            <a:xfrm flipV="1">
              <a:off x="3779912" y="2811985"/>
              <a:ext cx="843616" cy="227195"/>
            </a:xfrm>
            <a:prstGeom prst="line">
              <a:avLst/>
            </a:prstGeom>
          </p:spPr>
          <p:style>
            <a:lnRef idx="1">
              <a:schemeClr val="accent1"/>
            </a:lnRef>
            <a:fillRef idx="0">
              <a:schemeClr val="accent1"/>
            </a:fillRef>
            <a:effectRef idx="0">
              <a:schemeClr val="accent1"/>
            </a:effectRef>
            <a:fontRef idx="minor">
              <a:schemeClr val="tx1"/>
            </a:fontRef>
          </p:style>
        </p:cxnSp>
        <p:sp>
          <p:nvSpPr>
            <p:cNvPr id="83" name="テキスト ボックス 82"/>
            <p:cNvSpPr txBox="1"/>
            <p:nvPr/>
          </p:nvSpPr>
          <p:spPr>
            <a:xfrm>
              <a:off x="1377628" y="1467510"/>
              <a:ext cx="864096" cy="369332"/>
            </a:xfrm>
            <a:prstGeom prst="rect">
              <a:avLst/>
            </a:prstGeom>
            <a:noFill/>
          </p:spPr>
          <p:txBody>
            <a:bodyPr wrap="square" rtlCol="0">
              <a:spAutoFit/>
            </a:bodyPr>
            <a:lstStyle/>
            <a:p>
              <a:r>
                <a:rPr kumimoji="1" lang="en-US" altLang="ja-JP" dirty="0" smtClean="0"/>
                <a:t>Subaru</a:t>
              </a:r>
              <a:endParaRPr kumimoji="1" lang="ja-JP" altLang="en-US" dirty="0"/>
            </a:p>
          </p:txBody>
        </p:sp>
        <p:sp>
          <p:nvSpPr>
            <p:cNvPr id="84" name="角丸四角形 83"/>
            <p:cNvSpPr/>
            <p:nvPr/>
          </p:nvSpPr>
          <p:spPr>
            <a:xfrm>
              <a:off x="6686028" y="170221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N</a:t>
              </a:r>
              <a:r>
                <a:rPr lang="en-US" altLang="ja-JP" sz="1600" dirty="0" smtClean="0">
                  <a:solidFill>
                    <a:schemeClr val="tx1"/>
                  </a:solidFill>
                </a:rPr>
                <a:t>CU1</a:t>
              </a:r>
              <a:endParaRPr lang="ja-JP" altLang="en-US" sz="1600" dirty="0">
                <a:solidFill>
                  <a:schemeClr val="tx1"/>
                </a:solidFill>
              </a:endParaRPr>
            </a:p>
          </p:txBody>
        </p:sp>
        <p:sp>
          <p:nvSpPr>
            <p:cNvPr id="85" name="角丸四角形 84"/>
            <p:cNvSpPr/>
            <p:nvPr/>
          </p:nvSpPr>
          <p:spPr>
            <a:xfrm>
              <a:off x="6686028" y="139339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ENU1</a:t>
              </a:r>
              <a:endParaRPr lang="ja-JP" altLang="en-US" sz="1600" dirty="0">
                <a:solidFill>
                  <a:schemeClr val="tx1"/>
                </a:solidFill>
              </a:endParaRPr>
            </a:p>
          </p:txBody>
        </p:sp>
        <p:sp>
          <p:nvSpPr>
            <p:cNvPr id="86" name="角丸四角形 85"/>
            <p:cNvSpPr/>
            <p:nvPr/>
          </p:nvSpPr>
          <p:spPr>
            <a:xfrm>
              <a:off x="7597139" y="232949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7" name="角丸四角形 86"/>
            <p:cNvSpPr/>
            <p:nvPr/>
          </p:nvSpPr>
          <p:spPr>
            <a:xfrm>
              <a:off x="7598882" y="202067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8" name="角丸四角形 87"/>
            <p:cNvSpPr/>
            <p:nvPr/>
          </p:nvSpPr>
          <p:spPr>
            <a:xfrm>
              <a:off x="7599298" y="170221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9" name="角丸四角形 88"/>
            <p:cNvSpPr/>
            <p:nvPr/>
          </p:nvSpPr>
          <p:spPr>
            <a:xfrm>
              <a:off x="7599298" y="139339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90" name="角丸四角形 89"/>
            <p:cNvSpPr/>
            <p:nvPr/>
          </p:nvSpPr>
          <p:spPr>
            <a:xfrm>
              <a:off x="7813163" y="232949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1" name="角丸四角形 90"/>
            <p:cNvSpPr/>
            <p:nvPr/>
          </p:nvSpPr>
          <p:spPr>
            <a:xfrm>
              <a:off x="7814906" y="202067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2" name="角丸四角形 91"/>
            <p:cNvSpPr/>
            <p:nvPr/>
          </p:nvSpPr>
          <p:spPr>
            <a:xfrm>
              <a:off x="7815322" y="170221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3" name="角丸四角形 92"/>
            <p:cNvSpPr/>
            <p:nvPr/>
          </p:nvSpPr>
          <p:spPr>
            <a:xfrm>
              <a:off x="7815322" y="139339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4" name="角丸四角形 93"/>
            <p:cNvSpPr/>
            <p:nvPr/>
          </p:nvSpPr>
          <p:spPr>
            <a:xfrm>
              <a:off x="8029187" y="232949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5" name="角丸四角形 94"/>
            <p:cNvSpPr/>
            <p:nvPr/>
          </p:nvSpPr>
          <p:spPr>
            <a:xfrm>
              <a:off x="8030930" y="202067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4</a:t>
              </a:r>
              <a:endParaRPr lang="ja-JP" altLang="en-US" sz="1600" dirty="0">
                <a:solidFill>
                  <a:schemeClr val="tx1"/>
                </a:solidFill>
              </a:endParaRPr>
            </a:p>
          </p:txBody>
        </p:sp>
        <p:sp>
          <p:nvSpPr>
            <p:cNvPr id="96" name="角丸四角形 95"/>
            <p:cNvSpPr/>
            <p:nvPr/>
          </p:nvSpPr>
          <p:spPr>
            <a:xfrm>
              <a:off x="8031346" y="170221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7" name="角丸四角形 96"/>
            <p:cNvSpPr/>
            <p:nvPr/>
          </p:nvSpPr>
          <p:spPr>
            <a:xfrm>
              <a:off x="8031346" y="139339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8" name="角丸四角形 97"/>
            <p:cNvSpPr/>
            <p:nvPr/>
          </p:nvSpPr>
          <p:spPr>
            <a:xfrm>
              <a:off x="6685225" y="340820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e</a:t>
              </a:r>
              <a:r>
                <a:rPr lang="en-US" altLang="ja-JP" sz="1600" dirty="0" smtClean="0">
                  <a:solidFill>
                    <a:schemeClr val="tx1"/>
                  </a:solidFill>
                </a:rPr>
                <a:t>tc.</a:t>
              </a:r>
              <a:r>
                <a:rPr lang="ja-JP" altLang="en-US" sz="1600" dirty="0" smtClean="0">
                  <a:solidFill>
                    <a:schemeClr val="tx1"/>
                  </a:solidFill>
                </a:rPr>
                <a:t> </a:t>
              </a:r>
              <a:r>
                <a:rPr lang="en-US" altLang="ja-JP" sz="1600" dirty="0" smtClean="0">
                  <a:solidFill>
                    <a:schemeClr val="tx1"/>
                  </a:solidFill>
                </a:rPr>
                <a:t>…</a:t>
              </a:r>
              <a:endParaRPr lang="ja-JP" altLang="en-US" sz="1600" dirty="0">
                <a:solidFill>
                  <a:schemeClr val="tx1"/>
                </a:solidFill>
              </a:endParaRPr>
            </a:p>
          </p:txBody>
        </p:sp>
        <p:cxnSp>
          <p:nvCxnSpPr>
            <p:cNvPr id="99" name="直線コネクタ 98"/>
            <p:cNvCxnSpPr>
              <a:stCxn id="59" idx="3"/>
              <a:endCxn id="98" idx="1"/>
            </p:cNvCxnSpPr>
            <p:nvPr/>
          </p:nvCxnSpPr>
          <p:spPr>
            <a:xfrm>
              <a:off x="5534639" y="2811985"/>
              <a:ext cx="1150586" cy="750634"/>
            </a:xfrm>
            <a:prstGeom prst="line">
              <a:avLst/>
            </a:prstGeom>
          </p:spPr>
          <p:style>
            <a:lnRef idx="1">
              <a:schemeClr val="accent1"/>
            </a:lnRef>
            <a:fillRef idx="0">
              <a:schemeClr val="accent1"/>
            </a:fillRef>
            <a:effectRef idx="0">
              <a:schemeClr val="accent1"/>
            </a:effectRef>
            <a:fontRef idx="minor">
              <a:schemeClr val="tx1"/>
            </a:fontRef>
          </p:style>
        </p:cxnSp>
        <p:sp>
          <p:nvSpPr>
            <p:cNvPr id="100" name="円柱 99"/>
            <p:cNvSpPr/>
            <p:nvPr/>
          </p:nvSpPr>
          <p:spPr>
            <a:xfrm>
              <a:off x="4125675" y="3356992"/>
              <a:ext cx="792088"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US" dirty="0">
                <a:solidFill>
                  <a:schemeClr val="tx1"/>
                </a:solidFill>
              </a:endParaRPr>
            </a:p>
          </p:txBody>
        </p:sp>
        <p:sp>
          <p:nvSpPr>
            <p:cNvPr id="101" name="円柱 100"/>
            <p:cNvSpPr/>
            <p:nvPr/>
          </p:nvSpPr>
          <p:spPr>
            <a:xfrm>
              <a:off x="5248329" y="3356992"/>
              <a:ext cx="907847"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Storage</a:t>
              </a:r>
              <a:endParaRPr lang="en-US" dirty="0">
                <a:solidFill>
                  <a:schemeClr val="tx1"/>
                </a:solidFill>
              </a:endParaRPr>
            </a:p>
          </p:txBody>
        </p:sp>
        <p:cxnSp>
          <p:nvCxnSpPr>
            <p:cNvPr id="104" name="直線矢印コネクタ 103"/>
            <p:cNvCxnSpPr/>
            <p:nvPr/>
          </p:nvCxnSpPr>
          <p:spPr>
            <a:xfrm flipH="1">
              <a:off x="5924930" y="2539551"/>
              <a:ext cx="676600" cy="81744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p:nvPr/>
          </p:nvCxnSpPr>
          <p:spPr>
            <a:xfrm flipH="1">
              <a:off x="5572029" y="2466765"/>
              <a:ext cx="1029501" cy="30238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p:nvPr/>
          </p:nvCxnSpPr>
          <p:spPr>
            <a:xfrm flipH="1" flipV="1">
              <a:off x="3779912" y="2811985"/>
              <a:ext cx="1454289" cy="59793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p:nvPr/>
          </p:nvCxnSpPr>
          <p:spPr>
            <a:xfrm flipH="1">
              <a:off x="2102944" y="2261496"/>
              <a:ext cx="1665431"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6" name="フリーフォーム 55"/>
            <p:cNvSpPr/>
            <p:nvPr/>
          </p:nvSpPr>
          <p:spPr>
            <a:xfrm flipH="1">
              <a:off x="5248329" y="2132856"/>
              <a:ext cx="1353201" cy="516615"/>
            </a:xfrm>
            <a:custGeom>
              <a:avLst/>
              <a:gdLst>
                <a:gd name="connsiteX0" fmla="*/ 0 w 1010652"/>
                <a:gd name="connsiteY0" fmla="*/ 0 h 362202"/>
                <a:gd name="connsiteX1" fmla="*/ 806116 w 1010652"/>
                <a:gd name="connsiteY1" fmla="*/ 360947 h 362202"/>
                <a:gd name="connsiteX2" fmla="*/ 1010652 w 1010652"/>
                <a:gd name="connsiteY2" fmla="*/ 96252 h 362202"/>
              </a:gdLst>
              <a:ahLst/>
              <a:cxnLst>
                <a:cxn ang="0">
                  <a:pos x="connsiteX0" y="connsiteY0"/>
                </a:cxn>
                <a:cxn ang="0">
                  <a:pos x="connsiteX1" y="connsiteY1"/>
                </a:cxn>
                <a:cxn ang="0">
                  <a:pos x="connsiteX2" y="connsiteY2"/>
                </a:cxn>
              </a:cxnLst>
              <a:rect l="l" t="t" r="r" b="b"/>
              <a:pathLst>
                <a:path w="1010652" h="362202">
                  <a:moveTo>
                    <a:pt x="0" y="0"/>
                  </a:moveTo>
                  <a:cubicBezTo>
                    <a:pt x="318837" y="172452"/>
                    <a:pt x="637674" y="344905"/>
                    <a:pt x="806116" y="360947"/>
                  </a:cubicBezTo>
                  <a:cubicBezTo>
                    <a:pt x="974558" y="376989"/>
                    <a:pt x="992605" y="236620"/>
                    <a:pt x="1010652" y="96252"/>
                  </a:cubicBezTo>
                </a:path>
              </a:pathLst>
            </a:custGeom>
            <a:noFill/>
            <a:ln>
              <a:solidFill>
                <a:srgbClr val="FF0000"/>
              </a:solidFill>
              <a:headEnd type="arrow"/>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角丸四角形 102"/>
            <p:cNvSpPr/>
            <p:nvPr/>
          </p:nvSpPr>
          <p:spPr>
            <a:xfrm>
              <a:off x="204505" y="2001517"/>
              <a:ext cx="76709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STARS</a:t>
              </a:r>
              <a:endParaRPr lang="ja-JP" altLang="en-US" sz="1600" dirty="0">
                <a:solidFill>
                  <a:schemeClr val="tx1"/>
                </a:solidFill>
              </a:endParaRPr>
            </a:p>
          </p:txBody>
        </p:sp>
        <p:sp>
          <p:nvSpPr>
            <p:cNvPr id="105" name="角丸四角形 104"/>
            <p:cNvSpPr/>
            <p:nvPr/>
          </p:nvSpPr>
          <p:spPr>
            <a:xfrm>
              <a:off x="204505" y="2708920"/>
              <a:ext cx="1241902" cy="6040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Hilo</a:t>
              </a:r>
            </a:p>
            <a:p>
              <a:pPr algn="ctr"/>
              <a:r>
                <a:rPr lang="en-US" altLang="ja-JP" sz="1600" dirty="0" smtClean="0">
                  <a:solidFill>
                    <a:schemeClr val="tx1"/>
                  </a:solidFill>
                </a:rPr>
                <a:t>On-site DRP</a:t>
              </a:r>
              <a:endParaRPr lang="ja-JP" altLang="en-US" sz="1600" dirty="0">
                <a:solidFill>
                  <a:schemeClr val="tx1"/>
                </a:solidFill>
              </a:endParaRPr>
            </a:p>
          </p:txBody>
        </p:sp>
        <p:cxnSp>
          <p:nvCxnSpPr>
            <p:cNvPr id="108" name="直線矢印コネクタ 107"/>
            <p:cNvCxnSpPr/>
            <p:nvPr/>
          </p:nvCxnSpPr>
          <p:spPr>
            <a:xfrm>
              <a:off x="3770944" y="2261496"/>
              <a:ext cx="1477385" cy="114671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p:nvPr/>
          </p:nvCxnSpPr>
          <p:spPr>
            <a:xfrm flipH="1">
              <a:off x="825456" y="2263977"/>
              <a:ext cx="504827"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p:nvPr/>
          </p:nvCxnSpPr>
          <p:spPr>
            <a:xfrm>
              <a:off x="574570" y="2386848"/>
              <a:ext cx="0" cy="27072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a:off x="4716016" y="2948271"/>
              <a:ext cx="1885514" cy="364667"/>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107310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8482" y="274638"/>
            <a:ext cx="8776006" cy="1143000"/>
          </a:xfrm>
        </p:spPr>
        <p:txBody>
          <a:bodyPr>
            <a:normAutofit/>
          </a:bodyPr>
          <a:lstStyle/>
          <a:p>
            <a:r>
              <a:rPr lang="en-US" altLang="ja-JP" sz="3600" dirty="0" smtClean="0"/>
              <a:t>Instrument control s</a:t>
            </a:r>
            <a:r>
              <a:rPr kumimoji="1" lang="en-US" altLang="ja-JP" sz="3600" dirty="0" smtClean="0"/>
              <a:t>ystem (ICS)</a:t>
            </a:r>
            <a:r>
              <a:rPr kumimoji="1" lang="ja-JP" altLang="en-US" sz="3600" dirty="0" smtClean="0"/>
              <a:t> </a:t>
            </a:r>
            <a:r>
              <a:rPr kumimoji="1" lang="en-US" altLang="ja-JP" sz="3600" dirty="0" smtClean="0"/>
              <a:t>status flow</a:t>
            </a:r>
            <a:endParaRPr kumimoji="1" lang="ja-JP" altLang="en-US" sz="3600" dirty="0"/>
          </a:p>
        </p:txBody>
      </p:sp>
      <p:sp>
        <p:nvSpPr>
          <p:cNvPr id="102" name="コンテンツ プレースホルダー 2"/>
          <p:cNvSpPr>
            <a:spLocks noGrp="1"/>
          </p:cNvSpPr>
          <p:nvPr>
            <p:ph idx="1"/>
          </p:nvPr>
        </p:nvSpPr>
        <p:spPr>
          <a:xfrm>
            <a:off x="188482" y="3789041"/>
            <a:ext cx="8776006" cy="1944216"/>
          </a:xfrm>
        </p:spPr>
        <p:txBody>
          <a:bodyPr>
            <a:normAutofit fontScale="62500" lnSpcReduction="20000"/>
          </a:bodyPr>
          <a:lstStyle/>
          <a:p>
            <a:pPr marL="0" indent="0">
              <a:buNone/>
            </a:pPr>
            <a:r>
              <a:rPr lang="en-US" altLang="ja-JP" dirty="0" smtClean="0"/>
              <a:t>In addition to command and response over MHS, MHS supports handling of status</a:t>
            </a:r>
          </a:p>
          <a:p>
            <a:pPr lvl="1">
              <a:buFont typeface="Arial" charset="0"/>
              <a:buChar char="•"/>
            </a:pPr>
            <a:r>
              <a:rPr lang="en-US" altLang="ja-JP" dirty="0" smtClean="0"/>
              <a:t>Once each ‘actor’ pushes its status to MHS, MHS distributes it to all ‘actor’s</a:t>
            </a:r>
          </a:p>
          <a:p>
            <a:pPr lvl="2">
              <a:buFont typeface="Arial" charset="0"/>
              <a:buChar char="•"/>
            </a:pPr>
            <a:r>
              <a:rPr lang="en-US" altLang="ja-JP" dirty="0" smtClean="0"/>
              <a:t>MHS has a special repository for definitions of these status, each ‘actor’ need to register all of them as python dictionary</a:t>
            </a:r>
          </a:p>
          <a:p>
            <a:pPr lvl="1">
              <a:buFont typeface="Arial" charset="0"/>
              <a:buChar char="•"/>
            </a:pPr>
            <a:r>
              <a:rPr lang="en-US" altLang="ja-JP" dirty="0" smtClean="0"/>
              <a:t>On status distributed to ‘actor’, MHS client library analyzes status message, stores at local, and invoke event</a:t>
            </a:r>
          </a:p>
          <a:p>
            <a:pPr lvl="1">
              <a:buFont typeface="Arial" charset="0"/>
              <a:buChar char="•"/>
            </a:pPr>
            <a:r>
              <a:rPr lang="en-US" altLang="ja-JP" dirty="0" smtClean="0"/>
              <a:t>ICS has a service actor (SAS) to archive and analyze status</a:t>
            </a:r>
          </a:p>
          <a:p>
            <a:pPr lvl="2">
              <a:buFont typeface="Arial" charset="0"/>
              <a:buChar char="•"/>
            </a:pPr>
            <a:r>
              <a:rPr lang="en-US" altLang="ja-JP" dirty="0" smtClean="0"/>
              <a:t>Archive all distributed status into ICS database, and send summarized status to Subaru telemetry server (STS)</a:t>
            </a:r>
          </a:p>
          <a:p>
            <a:pPr lvl="2">
              <a:buFont typeface="Arial" charset="0"/>
              <a:buChar char="•"/>
            </a:pPr>
            <a:r>
              <a:rPr lang="en-US" altLang="ja-JP" dirty="0" smtClean="0"/>
              <a:t>Invoke warning message to engineer/operator based on pre-defined threshold</a:t>
            </a:r>
          </a:p>
        </p:txBody>
      </p:sp>
      <p:grpSp>
        <p:nvGrpSpPr>
          <p:cNvPr id="115" name="グループ化 114"/>
          <p:cNvGrpSpPr/>
          <p:nvPr/>
        </p:nvGrpSpPr>
        <p:grpSpPr>
          <a:xfrm>
            <a:off x="481055" y="1391982"/>
            <a:ext cx="8123393" cy="2325050"/>
            <a:chOff x="481055" y="1391982"/>
            <a:chExt cx="8123393" cy="2325050"/>
          </a:xfrm>
        </p:grpSpPr>
        <p:grpSp>
          <p:nvGrpSpPr>
            <p:cNvPr id="55" name="グループ化 54"/>
            <p:cNvGrpSpPr/>
            <p:nvPr/>
          </p:nvGrpSpPr>
          <p:grpSpPr>
            <a:xfrm>
              <a:off x="481055" y="1391982"/>
              <a:ext cx="8123393" cy="2325050"/>
              <a:chOff x="481055" y="4437112"/>
              <a:chExt cx="8123393" cy="2325050"/>
            </a:xfrm>
          </p:grpSpPr>
          <p:sp>
            <p:nvSpPr>
              <p:cNvPr id="57" name="正方形/長方形 56"/>
              <p:cNvSpPr/>
              <p:nvPr/>
            </p:nvSpPr>
            <p:spPr>
              <a:xfrm>
                <a:off x="481055" y="4437112"/>
                <a:ext cx="1944216" cy="2017635"/>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角丸四角形 57"/>
              <p:cNvSpPr/>
              <p:nvPr/>
            </p:nvSpPr>
            <p:spPr>
              <a:xfrm>
                <a:off x="553063" y="504866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Gen2</a:t>
                </a:r>
                <a:endParaRPr lang="ja-JP" altLang="en-US" sz="1600" dirty="0">
                  <a:solidFill>
                    <a:schemeClr val="tx1"/>
                  </a:solidFill>
                </a:endParaRPr>
              </a:p>
            </p:txBody>
          </p:sp>
          <p:sp>
            <p:nvSpPr>
              <p:cNvPr id="59" name="角丸四角形 58"/>
              <p:cNvSpPr/>
              <p:nvPr/>
            </p:nvSpPr>
            <p:spPr>
              <a:xfrm>
                <a:off x="4263488" y="570270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MHS</a:t>
                </a:r>
                <a:endParaRPr lang="ja-JP" altLang="en-US" sz="1600" dirty="0">
                  <a:solidFill>
                    <a:schemeClr val="tx1"/>
                  </a:solidFill>
                </a:endParaRPr>
              </a:p>
            </p:txBody>
          </p:sp>
          <p:sp>
            <p:nvSpPr>
              <p:cNvPr id="60" name="角丸四角形 59"/>
              <p:cNvSpPr/>
              <p:nvPr/>
            </p:nvSpPr>
            <p:spPr>
              <a:xfrm>
                <a:off x="2497224" y="4894243"/>
                <a:ext cx="911111" cy="6176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g2t</a:t>
                </a:r>
                <a:endParaRPr lang="ja-JP" altLang="en-US" sz="1600" dirty="0">
                  <a:solidFill>
                    <a:schemeClr val="tx1"/>
                  </a:solidFill>
                </a:endParaRPr>
              </a:p>
            </p:txBody>
          </p:sp>
          <p:sp>
            <p:nvSpPr>
              <p:cNvPr id="61" name="角丸四角形 60"/>
              <p:cNvSpPr/>
              <p:nvPr/>
            </p:nvSpPr>
            <p:spPr>
              <a:xfrm>
                <a:off x="1855871" y="504866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g2cam</a:t>
                </a:r>
                <a:endParaRPr lang="ja-JP" altLang="en-US" sz="1600" dirty="0">
                  <a:solidFill>
                    <a:schemeClr val="tx1"/>
                  </a:solidFill>
                </a:endParaRPr>
              </a:p>
            </p:txBody>
          </p:sp>
          <p:cxnSp>
            <p:nvCxnSpPr>
              <p:cNvPr id="62" name="直線コネクタ 61"/>
              <p:cNvCxnSpPr>
                <a:stCxn id="58" idx="3"/>
                <a:endCxn id="61" idx="1"/>
              </p:cNvCxnSpPr>
              <p:nvPr/>
            </p:nvCxnSpPr>
            <p:spPr>
              <a:xfrm>
                <a:off x="1464173" y="5203069"/>
                <a:ext cx="3916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線コネクタ 62"/>
              <p:cNvCxnSpPr>
                <a:stCxn id="60" idx="3"/>
                <a:endCxn id="59" idx="1"/>
              </p:cNvCxnSpPr>
              <p:nvPr/>
            </p:nvCxnSpPr>
            <p:spPr>
              <a:xfrm>
                <a:off x="3408335" y="5203069"/>
                <a:ext cx="855153" cy="654046"/>
              </a:xfrm>
              <a:prstGeom prst="line">
                <a:avLst/>
              </a:prstGeom>
            </p:spPr>
            <p:style>
              <a:lnRef idx="1">
                <a:schemeClr val="accent1"/>
              </a:lnRef>
              <a:fillRef idx="0">
                <a:schemeClr val="accent1"/>
              </a:fillRef>
              <a:effectRef idx="0">
                <a:schemeClr val="accent1"/>
              </a:effectRef>
              <a:fontRef idx="minor">
                <a:schemeClr val="tx1"/>
              </a:fontRef>
            </p:style>
          </p:cxnSp>
          <p:sp>
            <p:nvSpPr>
              <p:cNvPr id="64" name="角丸四角形 63"/>
              <p:cNvSpPr/>
              <p:nvPr/>
            </p:nvSpPr>
            <p:spPr>
              <a:xfrm>
                <a:off x="6323829" y="537462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BCU1</a:t>
                </a:r>
                <a:endParaRPr lang="ja-JP" altLang="en-US" sz="1600" dirty="0">
                  <a:solidFill>
                    <a:schemeClr val="tx1"/>
                  </a:solidFill>
                </a:endParaRPr>
              </a:p>
            </p:txBody>
          </p:sp>
          <p:cxnSp>
            <p:nvCxnSpPr>
              <p:cNvPr id="65" name="直線コネクタ 64"/>
              <p:cNvCxnSpPr>
                <a:stCxn id="59" idx="3"/>
                <a:endCxn id="64" idx="1"/>
              </p:cNvCxnSpPr>
              <p:nvPr/>
            </p:nvCxnSpPr>
            <p:spPr>
              <a:xfrm flipV="1">
                <a:off x="5174599" y="5529040"/>
                <a:ext cx="1149230" cy="328075"/>
              </a:xfrm>
              <a:prstGeom prst="line">
                <a:avLst/>
              </a:prstGeom>
            </p:spPr>
            <p:style>
              <a:lnRef idx="1">
                <a:schemeClr val="accent1"/>
              </a:lnRef>
              <a:fillRef idx="0">
                <a:schemeClr val="accent1"/>
              </a:fillRef>
              <a:effectRef idx="0">
                <a:schemeClr val="accent1"/>
              </a:effectRef>
              <a:fontRef idx="minor">
                <a:schemeClr val="tx1"/>
              </a:fontRef>
            </p:style>
          </p:cxnSp>
          <p:sp>
            <p:nvSpPr>
              <p:cNvPr id="66" name="角丸四角形 65"/>
              <p:cNvSpPr/>
              <p:nvPr/>
            </p:nvSpPr>
            <p:spPr>
              <a:xfrm>
                <a:off x="6325572" y="506580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RCU1</a:t>
                </a:r>
                <a:endParaRPr lang="ja-JP" altLang="en-US" sz="1600" dirty="0">
                  <a:solidFill>
                    <a:schemeClr val="tx1"/>
                  </a:solidFill>
                </a:endParaRPr>
              </a:p>
            </p:txBody>
          </p:sp>
          <p:sp>
            <p:nvSpPr>
              <p:cNvPr id="67" name="角丸四角形 66"/>
              <p:cNvSpPr/>
              <p:nvPr/>
            </p:nvSpPr>
            <p:spPr>
              <a:xfrm>
                <a:off x="6323829" y="573325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FPS</a:t>
                </a:r>
                <a:endParaRPr lang="ja-JP" altLang="en-US" sz="1600" dirty="0">
                  <a:solidFill>
                    <a:schemeClr val="tx1"/>
                  </a:solidFill>
                </a:endParaRPr>
              </a:p>
            </p:txBody>
          </p:sp>
          <p:sp>
            <p:nvSpPr>
              <p:cNvPr id="68" name="角丸四角形 67"/>
              <p:cNvSpPr/>
              <p:nvPr/>
            </p:nvSpPr>
            <p:spPr>
              <a:xfrm>
                <a:off x="4263486" y="501317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IIC</a:t>
                </a:r>
                <a:endParaRPr lang="ja-JP" altLang="en-US" sz="1600" dirty="0">
                  <a:solidFill>
                    <a:schemeClr val="tx1"/>
                  </a:solidFill>
                </a:endParaRPr>
              </a:p>
            </p:txBody>
          </p:sp>
          <p:cxnSp>
            <p:nvCxnSpPr>
              <p:cNvPr id="69" name="直線コネクタ 68"/>
              <p:cNvCxnSpPr>
                <a:stCxn id="68" idx="2"/>
                <a:endCxn id="59" idx="0"/>
              </p:cNvCxnSpPr>
              <p:nvPr/>
            </p:nvCxnSpPr>
            <p:spPr>
              <a:xfrm>
                <a:off x="4719042" y="5322002"/>
                <a:ext cx="2" cy="380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p:cNvCxnSpPr>
                <a:stCxn id="59" idx="3"/>
                <a:endCxn id="67" idx="1"/>
              </p:cNvCxnSpPr>
              <p:nvPr/>
            </p:nvCxnSpPr>
            <p:spPr>
              <a:xfrm>
                <a:off x="5174599" y="5857115"/>
                <a:ext cx="1149230" cy="30554"/>
              </a:xfrm>
              <a:prstGeom prst="line">
                <a:avLst/>
              </a:prstGeom>
            </p:spPr>
            <p:style>
              <a:lnRef idx="1">
                <a:schemeClr val="accent1"/>
              </a:lnRef>
              <a:fillRef idx="0">
                <a:schemeClr val="accent1"/>
              </a:fillRef>
              <a:effectRef idx="0">
                <a:schemeClr val="accent1"/>
              </a:effectRef>
              <a:fontRef idx="minor">
                <a:schemeClr val="tx1"/>
              </a:fontRef>
            </p:style>
          </p:cxnSp>
          <p:sp>
            <p:nvSpPr>
              <p:cNvPr id="71" name="角丸四角形 70"/>
              <p:cNvSpPr/>
              <p:nvPr/>
            </p:nvSpPr>
            <p:spPr>
              <a:xfrm>
                <a:off x="7693337" y="573325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MPS</a:t>
                </a:r>
                <a:endParaRPr lang="ja-JP" altLang="en-US" sz="1600" dirty="0">
                  <a:solidFill>
                    <a:schemeClr val="tx1"/>
                  </a:solidFill>
                </a:endParaRPr>
              </a:p>
            </p:txBody>
          </p:sp>
          <p:cxnSp>
            <p:nvCxnSpPr>
              <p:cNvPr id="72" name="直線コネクタ 71"/>
              <p:cNvCxnSpPr>
                <a:stCxn id="67" idx="3"/>
                <a:endCxn id="71" idx="1"/>
              </p:cNvCxnSpPr>
              <p:nvPr/>
            </p:nvCxnSpPr>
            <p:spPr>
              <a:xfrm>
                <a:off x="7234940" y="5887669"/>
                <a:ext cx="458397"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角丸四角形 72"/>
              <p:cNvSpPr/>
              <p:nvPr/>
            </p:nvSpPr>
            <p:spPr>
              <a:xfrm>
                <a:off x="6323829" y="609329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AGC</a:t>
                </a:r>
                <a:endParaRPr lang="ja-JP" altLang="en-US" sz="1600" dirty="0">
                  <a:solidFill>
                    <a:schemeClr val="tx1"/>
                  </a:solidFill>
                </a:endParaRPr>
              </a:p>
            </p:txBody>
          </p:sp>
          <p:cxnSp>
            <p:nvCxnSpPr>
              <p:cNvPr id="74" name="直線コネクタ 73"/>
              <p:cNvCxnSpPr>
                <a:stCxn id="59" idx="3"/>
                <a:endCxn id="73" idx="1"/>
              </p:cNvCxnSpPr>
              <p:nvPr/>
            </p:nvCxnSpPr>
            <p:spPr>
              <a:xfrm>
                <a:off x="5174599" y="5857115"/>
                <a:ext cx="1149230" cy="390594"/>
              </a:xfrm>
              <a:prstGeom prst="line">
                <a:avLst/>
              </a:prstGeom>
            </p:spPr>
            <p:style>
              <a:lnRef idx="1">
                <a:schemeClr val="accent1"/>
              </a:lnRef>
              <a:fillRef idx="0">
                <a:schemeClr val="accent1"/>
              </a:fillRef>
              <a:effectRef idx="0">
                <a:schemeClr val="accent1"/>
              </a:effectRef>
              <a:fontRef idx="minor">
                <a:schemeClr val="tx1"/>
              </a:fontRef>
            </p:style>
          </p:cxnSp>
          <p:sp>
            <p:nvSpPr>
              <p:cNvPr id="75" name="角丸四角形 74"/>
              <p:cNvSpPr/>
              <p:nvPr/>
            </p:nvSpPr>
            <p:spPr>
              <a:xfrm>
                <a:off x="2499793" y="558468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MAC</a:t>
                </a:r>
                <a:endParaRPr lang="ja-JP" altLang="en-US" sz="1600" dirty="0">
                  <a:solidFill>
                    <a:schemeClr val="tx1"/>
                  </a:solidFill>
                </a:endParaRPr>
              </a:p>
            </p:txBody>
          </p:sp>
          <p:sp>
            <p:nvSpPr>
              <p:cNvPr id="76" name="角丸四角形 75"/>
              <p:cNvSpPr/>
              <p:nvPr/>
            </p:nvSpPr>
            <p:spPr>
              <a:xfrm>
                <a:off x="553063" y="558468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MLP1</a:t>
                </a:r>
                <a:endParaRPr lang="ja-JP" altLang="en-US" sz="1600" dirty="0">
                  <a:solidFill>
                    <a:schemeClr val="tx1"/>
                  </a:solidFill>
                </a:endParaRPr>
              </a:p>
            </p:txBody>
          </p:sp>
          <p:cxnSp>
            <p:nvCxnSpPr>
              <p:cNvPr id="77" name="直線コネクタ 76"/>
              <p:cNvCxnSpPr>
                <a:stCxn id="76" idx="3"/>
                <a:endCxn id="75" idx="1"/>
              </p:cNvCxnSpPr>
              <p:nvPr/>
            </p:nvCxnSpPr>
            <p:spPr>
              <a:xfrm>
                <a:off x="1464174" y="5739090"/>
                <a:ext cx="1035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p:cNvCxnSpPr>
                <a:stCxn id="75" idx="3"/>
                <a:endCxn id="59" idx="1"/>
              </p:cNvCxnSpPr>
              <p:nvPr/>
            </p:nvCxnSpPr>
            <p:spPr>
              <a:xfrm>
                <a:off x="3410904" y="5739094"/>
                <a:ext cx="852584" cy="118021"/>
              </a:xfrm>
              <a:prstGeom prst="line">
                <a:avLst/>
              </a:prstGeom>
            </p:spPr>
            <p:style>
              <a:lnRef idx="1">
                <a:schemeClr val="accent1"/>
              </a:lnRef>
              <a:fillRef idx="0">
                <a:schemeClr val="accent1"/>
              </a:fillRef>
              <a:effectRef idx="0">
                <a:schemeClr val="accent1"/>
              </a:effectRef>
              <a:fontRef idx="minor">
                <a:schemeClr val="tx1"/>
              </a:fontRef>
            </p:style>
          </p:cxnSp>
          <p:sp>
            <p:nvSpPr>
              <p:cNvPr id="79" name="角丸四角形 78"/>
              <p:cNvSpPr/>
              <p:nvPr/>
            </p:nvSpPr>
            <p:spPr>
              <a:xfrm>
                <a:off x="2508761" y="592989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SAS</a:t>
                </a:r>
                <a:endParaRPr lang="ja-JP" altLang="en-US" sz="1600" dirty="0">
                  <a:solidFill>
                    <a:schemeClr val="tx1"/>
                  </a:solidFill>
                </a:endParaRPr>
              </a:p>
            </p:txBody>
          </p:sp>
          <p:sp>
            <p:nvSpPr>
              <p:cNvPr id="80" name="角丸四角形 79"/>
              <p:cNvSpPr/>
              <p:nvPr/>
            </p:nvSpPr>
            <p:spPr>
              <a:xfrm>
                <a:off x="562033" y="592989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STS</a:t>
                </a:r>
                <a:endParaRPr lang="ja-JP" altLang="en-US" sz="1600" dirty="0">
                  <a:solidFill>
                    <a:schemeClr val="tx1"/>
                  </a:solidFill>
                </a:endParaRPr>
              </a:p>
            </p:txBody>
          </p:sp>
          <p:cxnSp>
            <p:nvCxnSpPr>
              <p:cNvPr id="81" name="直線コネクタ 80"/>
              <p:cNvCxnSpPr>
                <a:stCxn id="80" idx="3"/>
                <a:endCxn id="79" idx="1"/>
              </p:cNvCxnSpPr>
              <p:nvPr/>
            </p:nvCxnSpPr>
            <p:spPr>
              <a:xfrm>
                <a:off x="1473142" y="6084306"/>
                <a:ext cx="1035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p:cNvCxnSpPr>
                <a:stCxn id="79" idx="3"/>
                <a:endCxn id="59" idx="1"/>
              </p:cNvCxnSpPr>
              <p:nvPr/>
            </p:nvCxnSpPr>
            <p:spPr>
              <a:xfrm flipV="1">
                <a:off x="3419872" y="5857115"/>
                <a:ext cx="843616" cy="227195"/>
              </a:xfrm>
              <a:prstGeom prst="line">
                <a:avLst/>
              </a:prstGeom>
            </p:spPr>
            <p:style>
              <a:lnRef idx="1">
                <a:schemeClr val="accent1"/>
              </a:lnRef>
              <a:fillRef idx="0">
                <a:schemeClr val="accent1"/>
              </a:fillRef>
              <a:effectRef idx="0">
                <a:schemeClr val="accent1"/>
              </a:effectRef>
              <a:fontRef idx="minor">
                <a:schemeClr val="tx1"/>
              </a:fontRef>
            </p:style>
          </p:cxnSp>
          <p:sp>
            <p:nvSpPr>
              <p:cNvPr id="83" name="テキスト ボックス 82"/>
              <p:cNvSpPr txBox="1"/>
              <p:nvPr/>
            </p:nvSpPr>
            <p:spPr>
              <a:xfrm>
                <a:off x="1017588" y="4512640"/>
                <a:ext cx="864096" cy="369332"/>
              </a:xfrm>
              <a:prstGeom prst="rect">
                <a:avLst/>
              </a:prstGeom>
              <a:noFill/>
            </p:spPr>
            <p:txBody>
              <a:bodyPr wrap="square" rtlCol="0">
                <a:spAutoFit/>
              </a:bodyPr>
              <a:lstStyle/>
              <a:p>
                <a:r>
                  <a:rPr kumimoji="1" lang="en-US" altLang="ja-JP" dirty="0" smtClean="0"/>
                  <a:t>Subaru</a:t>
                </a:r>
                <a:endParaRPr kumimoji="1" lang="ja-JP" altLang="en-US" dirty="0"/>
              </a:p>
            </p:txBody>
          </p:sp>
          <p:sp>
            <p:nvSpPr>
              <p:cNvPr id="84" name="角丸四角形 83"/>
              <p:cNvSpPr/>
              <p:nvPr/>
            </p:nvSpPr>
            <p:spPr>
              <a:xfrm>
                <a:off x="6325988" y="474734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N</a:t>
                </a:r>
                <a:r>
                  <a:rPr lang="en-US" altLang="ja-JP" sz="1600" dirty="0" smtClean="0">
                    <a:solidFill>
                      <a:schemeClr val="tx1"/>
                    </a:solidFill>
                  </a:rPr>
                  <a:t>CU1</a:t>
                </a:r>
                <a:endParaRPr lang="ja-JP" altLang="en-US" sz="1600" dirty="0">
                  <a:solidFill>
                    <a:schemeClr val="tx1"/>
                  </a:solidFill>
                </a:endParaRPr>
              </a:p>
            </p:txBody>
          </p:sp>
          <p:sp>
            <p:nvSpPr>
              <p:cNvPr id="85" name="角丸四角形 84"/>
              <p:cNvSpPr/>
              <p:nvPr/>
            </p:nvSpPr>
            <p:spPr>
              <a:xfrm>
                <a:off x="6325988" y="443852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ENU1</a:t>
                </a:r>
                <a:endParaRPr lang="ja-JP" altLang="en-US" sz="1600" dirty="0">
                  <a:solidFill>
                    <a:schemeClr val="tx1"/>
                  </a:solidFill>
                </a:endParaRPr>
              </a:p>
            </p:txBody>
          </p:sp>
          <p:sp>
            <p:nvSpPr>
              <p:cNvPr id="86" name="角丸四角形 85"/>
              <p:cNvSpPr/>
              <p:nvPr/>
            </p:nvSpPr>
            <p:spPr>
              <a:xfrm>
                <a:off x="7237099"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7" name="角丸四角形 86"/>
              <p:cNvSpPr/>
              <p:nvPr/>
            </p:nvSpPr>
            <p:spPr>
              <a:xfrm>
                <a:off x="7238842"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8" name="角丸四角形 87"/>
              <p:cNvSpPr/>
              <p:nvPr/>
            </p:nvSpPr>
            <p:spPr>
              <a:xfrm>
                <a:off x="7239258"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9" name="角丸四角形 88"/>
              <p:cNvSpPr/>
              <p:nvPr/>
            </p:nvSpPr>
            <p:spPr>
              <a:xfrm>
                <a:off x="7239258"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90" name="角丸四角形 89"/>
              <p:cNvSpPr/>
              <p:nvPr/>
            </p:nvSpPr>
            <p:spPr>
              <a:xfrm>
                <a:off x="7453123"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1" name="角丸四角形 90"/>
              <p:cNvSpPr/>
              <p:nvPr/>
            </p:nvSpPr>
            <p:spPr>
              <a:xfrm>
                <a:off x="7454866"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2" name="角丸四角形 91"/>
              <p:cNvSpPr/>
              <p:nvPr/>
            </p:nvSpPr>
            <p:spPr>
              <a:xfrm>
                <a:off x="7455282"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3" name="角丸四角形 92"/>
              <p:cNvSpPr/>
              <p:nvPr/>
            </p:nvSpPr>
            <p:spPr>
              <a:xfrm>
                <a:off x="7455282"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4" name="角丸四角形 93"/>
              <p:cNvSpPr/>
              <p:nvPr/>
            </p:nvSpPr>
            <p:spPr>
              <a:xfrm>
                <a:off x="7669147"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5" name="角丸四角形 94"/>
              <p:cNvSpPr/>
              <p:nvPr/>
            </p:nvSpPr>
            <p:spPr>
              <a:xfrm>
                <a:off x="7670890"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4</a:t>
                </a:r>
                <a:endParaRPr lang="ja-JP" altLang="en-US" sz="1600" dirty="0">
                  <a:solidFill>
                    <a:schemeClr val="tx1"/>
                  </a:solidFill>
                </a:endParaRPr>
              </a:p>
            </p:txBody>
          </p:sp>
          <p:sp>
            <p:nvSpPr>
              <p:cNvPr id="96" name="角丸四角形 95"/>
              <p:cNvSpPr/>
              <p:nvPr/>
            </p:nvSpPr>
            <p:spPr>
              <a:xfrm>
                <a:off x="7671306"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7" name="角丸四角形 96"/>
              <p:cNvSpPr/>
              <p:nvPr/>
            </p:nvSpPr>
            <p:spPr>
              <a:xfrm>
                <a:off x="7671306"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8" name="角丸四角形 97"/>
              <p:cNvSpPr/>
              <p:nvPr/>
            </p:nvSpPr>
            <p:spPr>
              <a:xfrm>
                <a:off x="6325185" y="645333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e</a:t>
                </a:r>
                <a:r>
                  <a:rPr lang="en-US" altLang="ja-JP" sz="1600" dirty="0" smtClean="0">
                    <a:solidFill>
                      <a:schemeClr val="tx1"/>
                    </a:solidFill>
                  </a:rPr>
                  <a:t>tc.</a:t>
                </a:r>
                <a:r>
                  <a:rPr lang="ja-JP" altLang="en-US" sz="1600" dirty="0" smtClean="0">
                    <a:solidFill>
                      <a:schemeClr val="tx1"/>
                    </a:solidFill>
                  </a:rPr>
                  <a:t> </a:t>
                </a:r>
                <a:r>
                  <a:rPr lang="en-US" altLang="ja-JP" sz="1600" dirty="0" smtClean="0">
                    <a:solidFill>
                      <a:schemeClr val="tx1"/>
                    </a:solidFill>
                  </a:rPr>
                  <a:t>…</a:t>
                </a:r>
                <a:endParaRPr lang="ja-JP" altLang="en-US" sz="1600" dirty="0">
                  <a:solidFill>
                    <a:schemeClr val="tx1"/>
                  </a:solidFill>
                </a:endParaRPr>
              </a:p>
            </p:txBody>
          </p:sp>
          <p:cxnSp>
            <p:nvCxnSpPr>
              <p:cNvPr id="99" name="直線コネクタ 98"/>
              <p:cNvCxnSpPr>
                <a:stCxn id="59" idx="3"/>
                <a:endCxn id="98" idx="1"/>
              </p:cNvCxnSpPr>
              <p:nvPr/>
            </p:nvCxnSpPr>
            <p:spPr>
              <a:xfrm>
                <a:off x="5174599" y="5857115"/>
                <a:ext cx="1150586" cy="750634"/>
              </a:xfrm>
              <a:prstGeom prst="line">
                <a:avLst/>
              </a:prstGeom>
            </p:spPr>
            <p:style>
              <a:lnRef idx="1">
                <a:schemeClr val="accent1"/>
              </a:lnRef>
              <a:fillRef idx="0">
                <a:schemeClr val="accent1"/>
              </a:fillRef>
              <a:effectRef idx="0">
                <a:schemeClr val="accent1"/>
              </a:effectRef>
              <a:fontRef idx="minor">
                <a:schemeClr val="tx1"/>
              </a:fontRef>
            </p:style>
          </p:cxnSp>
          <p:sp>
            <p:nvSpPr>
              <p:cNvPr id="100" name="円柱 99"/>
              <p:cNvSpPr/>
              <p:nvPr/>
            </p:nvSpPr>
            <p:spPr>
              <a:xfrm>
                <a:off x="3765635" y="6402122"/>
                <a:ext cx="792088"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US" dirty="0">
                  <a:solidFill>
                    <a:schemeClr val="tx1"/>
                  </a:solidFill>
                </a:endParaRPr>
              </a:p>
            </p:txBody>
          </p:sp>
          <p:sp>
            <p:nvSpPr>
              <p:cNvPr id="101" name="円柱 100"/>
              <p:cNvSpPr/>
              <p:nvPr/>
            </p:nvSpPr>
            <p:spPr>
              <a:xfrm>
                <a:off x="4888289" y="6402122"/>
                <a:ext cx="907847"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Storage</a:t>
                </a:r>
                <a:endParaRPr lang="en-US" dirty="0">
                  <a:solidFill>
                    <a:schemeClr val="tx1"/>
                  </a:solidFill>
                </a:endParaRPr>
              </a:p>
            </p:txBody>
          </p:sp>
        </p:grpSp>
        <p:cxnSp>
          <p:nvCxnSpPr>
            <p:cNvPr id="16" name="直線矢印コネクタ 15"/>
            <p:cNvCxnSpPr/>
            <p:nvPr/>
          </p:nvCxnSpPr>
          <p:spPr>
            <a:xfrm flipH="1">
              <a:off x="5220072" y="2420888"/>
              <a:ext cx="1053588" cy="28009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直線矢印コネクタ 103"/>
            <p:cNvCxnSpPr/>
            <p:nvPr/>
          </p:nvCxnSpPr>
          <p:spPr>
            <a:xfrm>
              <a:off x="5356784" y="2856903"/>
              <a:ext cx="917161" cy="28009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p:nvPr/>
          </p:nvCxnSpPr>
          <p:spPr>
            <a:xfrm flipH="1">
              <a:off x="3495369" y="2904468"/>
              <a:ext cx="705803" cy="20562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p:nvPr/>
          </p:nvCxnSpPr>
          <p:spPr>
            <a:xfrm>
              <a:off x="3244518" y="3256914"/>
              <a:ext cx="458580" cy="15270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p:nvPr/>
          </p:nvCxnSpPr>
          <p:spPr>
            <a:xfrm flipH="1">
              <a:off x="1473145" y="3141993"/>
              <a:ext cx="1024079"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36" name="グループ化 135"/>
          <p:cNvGrpSpPr/>
          <p:nvPr/>
        </p:nvGrpSpPr>
        <p:grpSpPr>
          <a:xfrm>
            <a:off x="679780" y="5733256"/>
            <a:ext cx="7780652" cy="975244"/>
            <a:chOff x="679780" y="5785519"/>
            <a:chExt cx="7780652" cy="975244"/>
          </a:xfrm>
        </p:grpSpPr>
        <p:sp>
          <p:nvSpPr>
            <p:cNvPr id="117" name="角丸四角形 116"/>
            <p:cNvSpPr/>
            <p:nvPr/>
          </p:nvSpPr>
          <p:spPr>
            <a:xfrm>
              <a:off x="5605105" y="5864044"/>
              <a:ext cx="1692188" cy="313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Status archiver</a:t>
              </a:r>
              <a:endParaRPr lang="en-US" sz="1600" dirty="0">
                <a:solidFill>
                  <a:schemeClr val="tx1"/>
                </a:solidFill>
              </a:endParaRPr>
            </a:p>
          </p:txBody>
        </p:sp>
        <p:sp>
          <p:nvSpPr>
            <p:cNvPr id="118" name="角丸四角形 117"/>
            <p:cNvSpPr/>
            <p:nvPr/>
          </p:nvSpPr>
          <p:spPr>
            <a:xfrm>
              <a:off x="7549321" y="5886336"/>
              <a:ext cx="911111" cy="2688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400" dirty="0">
                  <a:solidFill>
                    <a:schemeClr val="tx1"/>
                  </a:solidFill>
                </a:rPr>
                <a:t>MHS</a:t>
              </a:r>
              <a:endParaRPr lang="ja-JP" altLang="en-US" sz="1400" dirty="0">
                <a:solidFill>
                  <a:schemeClr val="tx1"/>
                </a:solidFill>
              </a:endParaRPr>
            </a:p>
          </p:txBody>
        </p:sp>
        <p:cxnSp>
          <p:nvCxnSpPr>
            <p:cNvPr id="119" name="直線コネクタ 118"/>
            <p:cNvCxnSpPr>
              <a:stCxn id="118" idx="1"/>
              <a:endCxn id="117" idx="3"/>
            </p:cNvCxnSpPr>
            <p:nvPr/>
          </p:nvCxnSpPr>
          <p:spPr>
            <a:xfrm flipH="1">
              <a:off x="7297293" y="6020760"/>
              <a:ext cx="2520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a:stCxn id="117" idx="2"/>
              <a:endCxn id="128" idx="1"/>
            </p:cNvCxnSpPr>
            <p:nvPr/>
          </p:nvCxnSpPr>
          <p:spPr>
            <a:xfrm>
              <a:off x="6451199" y="6177475"/>
              <a:ext cx="0" cy="1695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1" name="角丸四角形 120"/>
            <p:cNvSpPr/>
            <p:nvPr/>
          </p:nvSpPr>
          <p:spPr>
            <a:xfrm>
              <a:off x="3192837" y="5864044"/>
              <a:ext cx="1692188" cy="313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jsonp</a:t>
              </a:r>
              <a:r>
                <a:rPr lang="en-US" sz="1600" dirty="0" smtClean="0">
                  <a:solidFill>
                    <a:schemeClr val="tx1"/>
                  </a:solidFill>
                </a:rPr>
                <a:t> provider</a:t>
              </a:r>
              <a:endParaRPr lang="en-US" sz="1600" dirty="0">
                <a:solidFill>
                  <a:schemeClr val="tx1"/>
                </a:solidFill>
              </a:endParaRPr>
            </a:p>
          </p:txBody>
        </p:sp>
        <p:cxnSp>
          <p:nvCxnSpPr>
            <p:cNvPr id="122" name="直線コネクタ 121"/>
            <p:cNvCxnSpPr>
              <a:stCxn id="117" idx="1"/>
              <a:endCxn id="121" idx="3"/>
            </p:cNvCxnSpPr>
            <p:nvPr/>
          </p:nvCxnSpPr>
          <p:spPr>
            <a:xfrm flipH="1">
              <a:off x="4885025" y="6020760"/>
              <a:ext cx="720080" cy="0"/>
            </a:xfrm>
            <a:prstGeom prst="line">
              <a:avLst/>
            </a:prstGeom>
          </p:spPr>
          <p:style>
            <a:lnRef idx="1">
              <a:schemeClr val="accent1"/>
            </a:lnRef>
            <a:fillRef idx="0">
              <a:schemeClr val="accent1"/>
            </a:fillRef>
            <a:effectRef idx="0">
              <a:schemeClr val="accent1"/>
            </a:effectRef>
            <a:fontRef idx="minor">
              <a:schemeClr val="tx1"/>
            </a:fontRef>
          </p:style>
        </p:cxnSp>
        <p:sp>
          <p:nvSpPr>
            <p:cNvPr id="123" name="テキスト ボックス 122"/>
            <p:cNvSpPr txBox="1"/>
            <p:nvPr/>
          </p:nvSpPr>
          <p:spPr>
            <a:xfrm>
              <a:off x="4949845" y="5785519"/>
              <a:ext cx="532518" cy="307777"/>
            </a:xfrm>
            <a:prstGeom prst="rect">
              <a:avLst/>
            </a:prstGeom>
            <a:noFill/>
          </p:spPr>
          <p:txBody>
            <a:bodyPr wrap="none" rtlCol="0">
              <a:spAutoFit/>
            </a:bodyPr>
            <a:lstStyle/>
            <a:p>
              <a:r>
                <a:rPr lang="en-US" sz="1400" dirty="0" smtClean="0"/>
                <a:t>SHM</a:t>
              </a:r>
              <a:endParaRPr lang="en-US" sz="1600" dirty="0"/>
            </a:p>
          </p:txBody>
        </p:sp>
        <p:sp>
          <p:nvSpPr>
            <p:cNvPr id="124" name="角丸四角形 123"/>
            <p:cNvSpPr/>
            <p:nvPr/>
          </p:nvSpPr>
          <p:spPr>
            <a:xfrm>
              <a:off x="2868801" y="6309320"/>
              <a:ext cx="2311479" cy="4514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solidFill>
                  <a:schemeClr val="tx1"/>
                </a:solidFill>
              </a:endParaRPr>
            </a:p>
          </p:txBody>
        </p:sp>
        <p:sp>
          <p:nvSpPr>
            <p:cNvPr id="125" name="フローチャート: 処理 124"/>
            <p:cNvSpPr/>
            <p:nvPr/>
          </p:nvSpPr>
          <p:spPr>
            <a:xfrm>
              <a:off x="679780" y="6225367"/>
              <a:ext cx="1368152" cy="4466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Browser (UI)</a:t>
              </a:r>
              <a:endParaRPr lang="en-US" sz="1600" dirty="0">
                <a:solidFill>
                  <a:schemeClr val="tx1"/>
                </a:solidFill>
              </a:endParaRPr>
            </a:p>
          </p:txBody>
        </p:sp>
        <p:cxnSp>
          <p:nvCxnSpPr>
            <p:cNvPr id="126" name="直線矢印コネクタ 125"/>
            <p:cNvCxnSpPr>
              <a:stCxn id="125" idx="3"/>
              <a:endCxn id="124" idx="1"/>
            </p:cNvCxnSpPr>
            <p:nvPr/>
          </p:nvCxnSpPr>
          <p:spPr>
            <a:xfrm>
              <a:off x="2047932" y="6448679"/>
              <a:ext cx="820869" cy="86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a:stCxn id="125" idx="3"/>
              <a:endCxn id="121" idx="1"/>
            </p:cNvCxnSpPr>
            <p:nvPr/>
          </p:nvCxnSpPr>
          <p:spPr>
            <a:xfrm flipV="1">
              <a:off x="2047932" y="6020760"/>
              <a:ext cx="1144905" cy="4279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8" name="円柱 127"/>
            <p:cNvSpPr/>
            <p:nvPr/>
          </p:nvSpPr>
          <p:spPr>
            <a:xfrm>
              <a:off x="5767123" y="6346982"/>
              <a:ext cx="1368152" cy="37611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database</a:t>
              </a:r>
              <a:endParaRPr lang="en-US" sz="1600" dirty="0">
                <a:solidFill>
                  <a:schemeClr val="tx1"/>
                </a:solidFill>
              </a:endParaRPr>
            </a:p>
          </p:txBody>
        </p:sp>
        <p:sp>
          <p:nvSpPr>
            <p:cNvPr id="129" name="角丸四角形 128"/>
            <p:cNvSpPr/>
            <p:nvPr/>
          </p:nvSpPr>
          <p:spPr>
            <a:xfrm>
              <a:off x="3804905" y="6384644"/>
              <a:ext cx="1296144" cy="313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DB to </a:t>
              </a:r>
              <a:r>
                <a:rPr lang="en-US" sz="1600" dirty="0" err="1" smtClean="0">
                  <a:solidFill>
                    <a:schemeClr val="tx1"/>
                  </a:solidFill>
                </a:rPr>
                <a:t>json</a:t>
              </a:r>
              <a:endParaRPr lang="en-US" sz="1600" dirty="0">
                <a:solidFill>
                  <a:schemeClr val="tx1"/>
                </a:solidFill>
              </a:endParaRPr>
            </a:p>
          </p:txBody>
        </p:sp>
        <p:cxnSp>
          <p:nvCxnSpPr>
            <p:cNvPr id="130" name="直線コネクタ 129"/>
            <p:cNvCxnSpPr>
              <a:stCxn id="128" idx="2"/>
              <a:endCxn id="129" idx="3"/>
            </p:cNvCxnSpPr>
            <p:nvPr/>
          </p:nvCxnSpPr>
          <p:spPr>
            <a:xfrm flipH="1">
              <a:off x="5101049" y="6535041"/>
              <a:ext cx="666074" cy="6319"/>
            </a:xfrm>
            <a:prstGeom prst="line">
              <a:avLst/>
            </a:prstGeom>
          </p:spPr>
          <p:style>
            <a:lnRef idx="1">
              <a:schemeClr val="accent1"/>
            </a:lnRef>
            <a:fillRef idx="0">
              <a:schemeClr val="accent1"/>
            </a:fillRef>
            <a:effectRef idx="0">
              <a:schemeClr val="accent1"/>
            </a:effectRef>
            <a:fontRef idx="minor">
              <a:schemeClr val="tx1"/>
            </a:fontRef>
          </p:style>
        </p:cxnSp>
        <p:sp>
          <p:nvSpPr>
            <p:cNvPr id="131" name="テキスト ボックス 130"/>
            <p:cNvSpPr txBox="1"/>
            <p:nvPr/>
          </p:nvSpPr>
          <p:spPr>
            <a:xfrm>
              <a:off x="5173057" y="6289575"/>
              <a:ext cx="461986" cy="307777"/>
            </a:xfrm>
            <a:prstGeom prst="rect">
              <a:avLst/>
            </a:prstGeom>
            <a:noFill/>
          </p:spPr>
          <p:txBody>
            <a:bodyPr wrap="none" rtlCol="0">
              <a:spAutoFit/>
            </a:bodyPr>
            <a:lstStyle/>
            <a:p>
              <a:r>
                <a:rPr lang="en-US" sz="1400" dirty="0" smtClean="0"/>
                <a:t>SQL</a:t>
              </a:r>
              <a:endParaRPr lang="en-US" sz="1600" dirty="0"/>
            </a:p>
          </p:txBody>
        </p:sp>
        <p:sp>
          <p:nvSpPr>
            <p:cNvPr id="132" name="角丸四角形 131"/>
            <p:cNvSpPr/>
            <p:nvPr/>
          </p:nvSpPr>
          <p:spPr>
            <a:xfrm>
              <a:off x="2940809" y="6384644"/>
              <a:ext cx="792088" cy="313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HTML</a:t>
              </a:r>
              <a:endParaRPr lang="en-US" sz="1600" dirty="0">
                <a:solidFill>
                  <a:schemeClr val="tx1"/>
                </a:solidFill>
              </a:endParaRPr>
            </a:p>
          </p:txBody>
        </p:sp>
        <p:sp>
          <p:nvSpPr>
            <p:cNvPr id="133" name="テキスト ボックス 132"/>
            <p:cNvSpPr txBox="1"/>
            <p:nvPr/>
          </p:nvSpPr>
          <p:spPr>
            <a:xfrm>
              <a:off x="1850014" y="5929535"/>
              <a:ext cx="1209818" cy="307777"/>
            </a:xfrm>
            <a:prstGeom prst="rect">
              <a:avLst/>
            </a:prstGeom>
            <a:noFill/>
          </p:spPr>
          <p:txBody>
            <a:bodyPr wrap="none" rtlCol="0">
              <a:spAutoFit/>
            </a:bodyPr>
            <a:lstStyle/>
            <a:p>
              <a:r>
                <a:rPr lang="en-US" sz="1400" dirty="0" err="1" smtClean="0"/>
                <a:t>jsonp</a:t>
              </a:r>
              <a:r>
                <a:rPr lang="en-US" sz="1400" dirty="0" smtClean="0"/>
                <a:t> or CORS</a:t>
              </a:r>
              <a:endParaRPr lang="en-US" sz="1600" dirty="0"/>
            </a:p>
          </p:txBody>
        </p:sp>
      </p:grpSp>
    </p:spTree>
    <p:extLst>
      <p:ext uri="{BB962C8B-B14F-4D97-AF65-F5344CB8AC3E}">
        <p14:creationId xmlns:p14="http://schemas.microsoft.com/office/powerpoint/2010/main" val="41939598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Observation flow and its sequence</a:t>
            </a:r>
            <a:endParaRPr lang="en-US" dirty="0"/>
          </a:p>
        </p:txBody>
      </p:sp>
      <p:sp>
        <p:nvSpPr>
          <p:cNvPr id="3" name="コンテンツ プレースホルダー 2"/>
          <p:cNvSpPr>
            <a:spLocks noGrp="1"/>
          </p:cNvSpPr>
          <p:nvPr>
            <p:ph idx="1"/>
          </p:nvPr>
        </p:nvSpPr>
        <p:spPr>
          <a:xfrm>
            <a:off x="457200" y="1600200"/>
            <a:ext cx="8507288" cy="5141168"/>
          </a:xfrm>
        </p:spPr>
        <p:txBody>
          <a:bodyPr>
            <a:normAutofit fontScale="77500" lnSpcReduction="20000"/>
          </a:bodyPr>
          <a:lstStyle/>
          <a:p>
            <a:pPr marL="0" indent="0">
              <a:buNone/>
            </a:pPr>
            <a:r>
              <a:rPr lang="en-US" dirty="0" smtClean="0"/>
              <a:t>Basic concepts are</a:t>
            </a:r>
          </a:p>
          <a:p>
            <a:r>
              <a:rPr lang="en-US" dirty="0" smtClean="0"/>
              <a:t>SPT+ETS coordinates exposure sequence and configuration well before observation (or run)</a:t>
            </a:r>
          </a:p>
          <a:p>
            <a:pPr lvl="1"/>
            <a:r>
              <a:rPr lang="en-US" dirty="0" smtClean="0"/>
              <a:t>SPT+ETS outputs a list of exposure configurations</a:t>
            </a:r>
          </a:p>
          <a:p>
            <a:pPr lvl="2"/>
            <a:r>
              <a:rPr lang="en-US" dirty="0" smtClean="0"/>
              <a:t>Set of targets with stars for field acquisition, focus check and auto guide</a:t>
            </a:r>
          </a:p>
          <a:p>
            <a:pPr lvl="1"/>
            <a:r>
              <a:rPr lang="en-US" dirty="0" smtClean="0"/>
              <a:t>Details in a following presentation by Kiyoto</a:t>
            </a:r>
          </a:p>
          <a:p>
            <a:r>
              <a:rPr lang="en-US" dirty="0" smtClean="0"/>
              <a:t>Queue dispatcher in Gen2 picks next exposure configuration</a:t>
            </a:r>
          </a:p>
          <a:p>
            <a:pPr lvl="1"/>
            <a:r>
              <a:rPr lang="en-US" dirty="0" smtClean="0"/>
              <a:t>Or, by survey sequencer (or survey operator at summit)</a:t>
            </a:r>
          </a:p>
          <a:p>
            <a:pPr lvl="1"/>
            <a:r>
              <a:rPr lang="en-US" dirty="0" smtClean="0"/>
              <a:t>Once exposure finished and FITS generated, FITSs are transferred to on-site DRP at Hilo for QA processing</a:t>
            </a:r>
          </a:p>
          <a:p>
            <a:pPr lvl="2"/>
            <a:r>
              <a:rPr lang="en-US" dirty="0" smtClean="0"/>
              <a:t>QA results will be presented to operator at Summit for feedback</a:t>
            </a:r>
          </a:p>
          <a:p>
            <a:r>
              <a:rPr lang="en-US" dirty="0" smtClean="0"/>
              <a:t>Gen2 commands next exposure configuration to IIC, and IIC handles instrument sequence</a:t>
            </a:r>
          </a:p>
          <a:p>
            <a:pPr lvl="1"/>
            <a:r>
              <a:rPr lang="en-US" dirty="0" smtClean="0"/>
              <a:t>Telescope pointing at the end of exposure (esp. </a:t>
            </a:r>
            <a:r>
              <a:rPr lang="en-US" dirty="0" err="1" smtClean="0"/>
              <a:t>InR</a:t>
            </a:r>
            <a:r>
              <a:rPr lang="en-US" dirty="0" smtClean="0"/>
              <a:t> angle) will be calculated in Gen2 and passed to IIC</a:t>
            </a:r>
          </a:p>
          <a:p>
            <a:pPr lvl="2"/>
            <a:r>
              <a:rPr lang="en-US" dirty="0" smtClean="0"/>
              <a:t>For </a:t>
            </a:r>
            <a:r>
              <a:rPr lang="en-US" dirty="0" err="1" smtClean="0"/>
              <a:t>FoV</a:t>
            </a:r>
            <a:r>
              <a:rPr lang="en-US" dirty="0" smtClean="0"/>
              <a:t> rotation by mod 60 degree (details in PFS-SE-IPMU-00007)</a:t>
            </a:r>
          </a:p>
          <a:p>
            <a:pPr lvl="1"/>
            <a:r>
              <a:rPr lang="en-US" dirty="0" smtClean="0"/>
              <a:t>(assuming) IIC to be main sequencer in between two exposures</a:t>
            </a:r>
          </a:p>
          <a:p>
            <a:pPr lvl="2"/>
            <a:r>
              <a:rPr lang="en-US" dirty="0" smtClean="0"/>
              <a:t>Except for moving to distant field (= slewing telescope largely)?</a:t>
            </a:r>
          </a:p>
          <a:p>
            <a:pPr lvl="2"/>
            <a:r>
              <a:rPr lang="en-US" dirty="0" smtClean="0"/>
              <a:t>Using Gen2 status and command as callback procedure</a:t>
            </a:r>
            <a:endParaRPr lang="en-US" dirty="0"/>
          </a:p>
        </p:txBody>
      </p:sp>
    </p:spTree>
    <p:extLst>
      <p:ext uri="{BB962C8B-B14F-4D97-AF65-F5344CB8AC3E}">
        <p14:creationId xmlns:p14="http://schemas.microsoft.com/office/powerpoint/2010/main" val="20652354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Entire night operation sequence</a:t>
            </a:r>
            <a:endParaRPr lang="en-US" dirty="0"/>
          </a:p>
        </p:txBody>
      </p:sp>
      <p:sp>
        <p:nvSpPr>
          <p:cNvPr id="3" name="コンテンツ プレースホルダー 2"/>
          <p:cNvSpPr>
            <a:spLocks noGrp="1"/>
          </p:cNvSpPr>
          <p:nvPr>
            <p:ph idx="1"/>
          </p:nvPr>
        </p:nvSpPr>
        <p:spPr>
          <a:xfrm>
            <a:off x="457200" y="1600200"/>
            <a:ext cx="8435280" cy="5069160"/>
          </a:xfrm>
        </p:spPr>
        <p:txBody>
          <a:bodyPr>
            <a:normAutofit fontScale="55000" lnSpcReduction="20000"/>
          </a:bodyPr>
          <a:lstStyle/>
          <a:p>
            <a:pPr marL="0" indent="0">
              <a:buNone/>
            </a:pPr>
            <a:r>
              <a:rPr lang="en-US" dirty="0" smtClean="0"/>
              <a:t>Conditions and considerations for entire night operation sequence are:</a:t>
            </a:r>
          </a:p>
          <a:p>
            <a:pPr marL="0" indent="0">
              <a:buNone/>
            </a:pPr>
            <a:endParaRPr lang="en-US" dirty="0" smtClean="0"/>
          </a:p>
          <a:p>
            <a:pPr marL="514350" indent="-514350">
              <a:buFont typeface="+mj-lt"/>
              <a:buAutoNum type="arabicPeriod"/>
            </a:pPr>
            <a:r>
              <a:rPr lang="en-US" dirty="0" smtClean="0"/>
              <a:t>Night operation starts from evening with checking instrument status. Some telescope related check will be performed by DayCrew2 called as “pre-check” for weekdays, and some instrument status will be checked during “pre-check” for PFS which directly relates to the telescope. Also health check of POpt2/PFI and Cs after each exchange will be required during instrument exchange work (refer other document/note on instrument exchange procedures). </a:t>
            </a:r>
          </a:p>
          <a:p>
            <a:pPr marL="914400" lvl="1" indent="-514350">
              <a:buFont typeface="+mj-lt"/>
              <a:buAutoNum type="arabicPeriod"/>
            </a:pPr>
            <a:r>
              <a:rPr lang="en-US" dirty="0" smtClean="0"/>
              <a:t>Sequence need include pre-check function – e.g. capable to operate AG camera</a:t>
            </a:r>
          </a:p>
          <a:p>
            <a:pPr marL="914400" lvl="1" indent="-514350">
              <a:buFont typeface="+mj-lt"/>
              <a:buAutoNum type="arabicPeriod"/>
            </a:pPr>
            <a:r>
              <a:rPr lang="en-US" dirty="0" smtClean="0"/>
              <a:t>Operational sequence for instrument exchange will be defined separated to this</a:t>
            </a:r>
          </a:p>
          <a:p>
            <a:pPr marL="914400" lvl="1" indent="-514350">
              <a:buFont typeface="+mj-lt"/>
              <a:buAutoNum type="arabicPeriod"/>
            </a:pPr>
            <a:r>
              <a:rPr lang="en-US" dirty="0" smtClean="0"/>
              <a:t>Sequence need include instrument health check before starting night operation</a:t>
            </a:r>
          </a:p>
          <a:p>
            <a:pPr marL="514350" indent="-514350">
              <a:buFont typeface="+mj-lt"/>
              <a:buAutoNum type="arabicPeriod"/>
            </a:pPr>
            <a:r>
              <a:rPr lang="en-US" dirty="0" smtClean="0"/>
              <a:t>PFS plans to get calibration frames for all configurations executed at night, both flat (halogen lamp) and arc (three composited lamps). Since telescope need to point zenith to take these calibration frames using flat screen, also entire number of configurations will be around 50 (15min exposure for 10-14 hours) with 2-3min each required to complete, this operation is assumed to be performed after night operation – before starting daytime work keeping dome well dark. </a:t>
            </a:r>
          </a:p>
          <a:p>
            <a:pPr marL="514350" indent="-514350">
              <a:buFont typeface="+mj-lt"/>
              <a:buAutoNum type="arabicPeriod"/>
            </a:pPr>
            <a:r>
              <a:rPr lang="en-US" dirty="0" smtClean="0"/>
              <a:t>Measuring and moving telescope focus position is normally performed two or three times per night (before observation, midnight and after observation), using object size scanning z direction of M2 or </a:t>
            </a:r>
            <a:r>
              <a:rPr lang="en-US" dirty="0" err="1" smtClean="0"/>
              <a:t>POpt</a:t>
            </a:r>
            <a:r>
              <a:rPr lang="en-US" dirty="0" smtClean="0"/>
              <a:t>(2). How PFS will do on this is unclear, but also PFS will check PF focus during exposure using focusing AG camera. If PFS need to take this kind of scanning data using AG camera, special mode need to be implemented.</a:t>
            </a:r>
          </a:p>
          <a:p>
            <a:pPr marL="514350" indent="-514350">
              <a:buFont typeface="+mj-lt"/>
              <a:buAutoNum type="arabicPeriod"/>
            </a:pPr>
            <a:endParaRPr lang="en-US" dirty="0" smtClean="0"/>
          </a:p>
          <a:p>
            <a:pPr marL="0" indent="0">
              <a:buNone/>
            </a:pPr>
            <a:r>
              <a:rPr lang="en-US" dirty="0" smtClean="0"/>
              <a:t>Next slide shows flow diagram of “set of operations”, most of which will run in serial – like “pre-check” or “get calibration frames”. </a:t>
            </a:r>
          </a:p>
        </p:txBody>
      </p:sp>
    </p:spTree>
    <p:extLst>
      <p:ext uri="{BB962C8B-B14F-4D97-AF65-F5344CB8AC3E}">
        <p14:creationId xmlns:p14="http://schemas.microsoft.com/office/powerpoint/2010/main" val="188539666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a:t>Entire night operation – </a:t>
            </a:r>
            <a:r>
              <a:rPr lang="en-US" dirty="0" smtClean="0"/>
              <a:t>diagram</a:t>
            </a:r>
            <a:endParaRPr lang="en-US" dirty="0"/>
          </a:p>
        </p:txBody>
      </p:sp>
      <p:sp>
        <p:nvSpPr>
          <p:cNvPr id="4" name="正方形/長方形 3"/>
          <p:cNvSpPr/>
          <p:nvPr/>
        </p:nvSpPr>
        <p:spPr>
          <a:xfrm>
            <a:off x="163070" y="1556792"/>
            <a:ext cx="352839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End of daytime operation / work</a:t>
            </a:r>
            <a:endParaRPr lang="en-US" dirty="0">
              <a:solidFill>
                <a:schemeClr val="tx1"/>
              </a:solidFill>
            </a:endParaRPr>
          </a:p>
        </p:txBody>
      </p:sp>
      <p:sp>
        <p:nvSpPr>
          <p:cNvPr id="5" name="正方形/長方形 4"/>
          <p:cNvSpPr/>
          <p:nvPr/>
        </p:nvSpPr>
        <p:spPr>
          <a:xfrm>
            <a:off x="539551" y="2057328"/>
            <a:ext cx="352839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“pre-check”</a:t>
            </a:r>
            <a:endParaRPr lang="en-US" dirty="0">
              <a:solidFill>
                <a:schemeClr val="tx1"/>
              </a:solidFill>
            </a:endParaRPr>
          </a:p>
        </p:txBody>
      </p:sp>
      <p:sp>
        <p:nvSpPr>
          <p:cNvPr id="6" name="正方形/長方形 5"/>
          <p:cNvSpPr/>
          <p:nvPr/>
        </p:nvSpPr>
        <p:spPr>
          <a:xfrm>
            <a:off x="539551" y="2492896"/>
            <a:ext cx="352839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Health check on PFS subsystems</a:t>
            </a:r>
            <a:endParaRPr lang="en-US" dirty="0">
              <a:solidFill>
                <a:schemeClr val="tx1"/>
              </a:solidFill>
            </a:endParaRPr>
          </a:p>
        </p:txBody>
      </p:sp>
      <p:cxnSp>
        <p:nvCxnSpPr>
          <p:cNvPr id="8" name="直線コネクタ 7"/>
          <p:cNvCxnSpPr/>
          <p:nvPr/>
        </p:nvCxnSpPr>
        <p:spPr>
          <a:xfrm>
            <a:off x="323527" y="1916832"/>
            <a:ext cx="0" cy="75608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endCxn id="5" idx="1"/>
          </p:cNvCxnSpPr>
          <p:nvPr/>
        </p:nvCxnSpPr>
        <p:spPr>
          <a:xfrm>
            <a:off x="323527" y="2237348"/>
            <a:ext cx="21602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323527" y="2672916"/>
            <a:ext cx="21602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1115615" y="2986281"/>
            <a:ext cx="3528392" cy="3600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 of night operation</a:t>
            </a:r>
            <a:endParaRPr lang="en-US" dirty="0">
              <a:solidFill>
                <a:schemeClr val="tx1"/>
              </a:solidFill>
            </a:endParaRPr>
          </a:p>
        </p:txBody>
      </p:sp>
      <p:cxnSp>
        <p:nvCxnSpPr>
          <p:cNvPr id="13" name="直線コネクタ 12"/>
          <p:cNvCxnSpPr/>
          <p:nvPr/>
        </p:nvCxnSpPr>
        <p:spPr>
          <a:xfrm>
            <a:off x="4283967" y="2230197"/>
            <a:ext cx="0" cy="756084"/>
          </a:xfrm>
          <a:prstGeom prst="line">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4067943" y="2237348"/>
            <a:ext cx="216024" cy="0"/>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4080428" y="2663878"/>
            <a:ext cx="216024" cy="0"/>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5436096" y="6222140"/>
            <a:ext cx="3528392" cy="3600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End of night operation</a:t>
            </a:r>
            <a:endParaRPr lang="en-US" dirty="0">
              <a:solidFill>
                <a:schemeClr val="tx1"/>
              </a:solidFill>
            </a:endParaRPr>
          </a:p>
        </p:txBody>
      </p:sp>
      <p:sp>
        <p:nvSpPr>
          <p:cNvPr id="17" name="正方形/長方形 16"/>
          <p:cNvSpPr/>
          <p:nvPr/>
        </p:nvSpPr>
        <p:spPr>
          <a:xfrm>
            <a:off x="1619671" y="3501008"/>
            <a:ext cx="352839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Telescope focus (initial) check</a:t>
            </a:r>
            <a:endParaRPr lang="en-US" dirty="0">
              <a:solidFill>
                <a:schemeClr val="tx1"/>
              </a:solidFill>
            </a:endParaRPr>
          </a:p>
        </p:txBody>
      </p:sp>
      <p:sp>
        <p:nvSpPr>
          <p:cNvPr id="18" name="正方形/長方形 17"/>
          <p:cNvSpPr/>
          <p:nvPr/>
        </p:nvSpPr>
        <p:spPr>
          <a:xfrm>
            <a:off x="3383868" y="4319754"/>
            <a:ext cx="234026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Go to next field</a:t>
            </a:r>
            <a:endParaRPr lang="en-US" dirty="0">
              <a:solidFill>
                <a:schemeClr val="tx1"/>
              </a:solidFill>
            </a:endParaRPr>
          </a:p>
        </p:txBody>
      </p:sp>
      <p:sp>
        <p:nvSpPr>
          <p:cNvPr id="19" name="正方形/長方形 18"/>
          <p:cNvSpPr/>
          <p:nvPr/>
        </p:nvSpPr>
        <p:spPr>
          <a:xfrm>
            <a:off x="3383868" y="4687380"/>
            <a:ext cx="234026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Execute exposure</a:t>
            </a:r>
            <a:endParaRPr lang="en-US" dirty="0">
              <a:solidFill>
                <a:schemeClr val="tx1"/>
              </a:solidFill>
            </a:endParaRPr>
          </a:p>
        </p:txBody>
      </p:sp>
      <p:sp>
        <p:nvSpPr>
          <p:cNvPr id="20" name="正方形/長方形 19"/>
          <p:cNvSpPr/>
          <p:nvPr/>
        </p:nvSpPr>
        <p:spPr>
          <a:xfrm>
            <a:off x="4706398" y="5509646"/>
            <a:ext cx="234026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Take calibration frames</a:t>
            </a:r>
            <a:endParaRPr lang="en-US" dirty="0">
              <a:solidFill>
                <a:schemeClr val="tx1"/>
              </a:solidFill>
            </a:endParaRPr>
          </a:p>
        </p:txBody>
      </p:sp>
      <p:cxnSp>
        <p:nvCxnSpPr>
          <p:cNvPr id="21" name="直線コネクタ 20"/>
          <p:cNvCxnSpPr/>
          <p:nvPr/>
        </p:nvCxnSpPr>
        <p:spPr>
          <a:xfrm>
            <a:off x="1403647" y="3346321"/>
            <a:ext cx="0" cy="33470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a:off x="1423390" y="3681028"/>
            <a:ext cx="21602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 name="曲線コネクタ 24"/>
          <p:cNvCxnSpPr>
            <a:stCxn id="18" idx="3"/>
            <a:endCxn id="19" idx="3"/>
          </p:cNvCxnSpPr>
          <p:nvPr/>
        </p:nvCxnSpPr>
        <p:spPr>
          <a:xfrm>
            <a:off x="5724128" y="4499774"/>
            <a:ext cx="12700" cy="367626"/>
          </a:xfrm>
          <a:prstGeom prst="curvedConnector3">
            <a:avLst>
              <a:gd name="adj1" fmla="val 2652622"/>
            </a:avLst>
          </a:prstGeom>
          <a:ln w="1905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8" name="曲線コネクタ 27"/>
          <p:cNvCxnSpPr/>
          <p:nvPr/>
        </p:nvCxnSpPr>
        <p:spPr>
          <a:xfrm>
            <a:off x="3371168" y="4528682"/>
            <a:ext cx="12700" cy="367626"/>
          </a:xfrm>
          <a:prstGeom prst="curvedConnector3">
            <a:avLst>
              <a:gd name="adj1" fmla="val -2463165"/>
            </a:avLst>
          </a:prstGeom>
          <a:ln w="19050">
            <a:solidFill>
              <a:schemeClr val="tx2"/>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3736305" y="3861048"/>
            <a:ext cx="0" cy="458706"/>
          </a:xfrm>
          <a:prstGeom prst="line">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5148064" y="5050940"/>
            <a:ext cx="0" cy="458706"/>
          </a:xfrm>
          <a:prstGeom prst="line">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6156176" y="5869686"/>
            <a:ext cx="0" cy="367626"/>
          </a:xfrm>
          <a:prstGeom prst="line">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 name="左中かっこ 33"/>
          <p:cNvSpPr/>
          <p:nvPr/>
        </p:nvSpPr>
        <p:spPr>
          <a:xfrm flipH="1">
            <a:off x="4932039" y="2057328"/>
            <a:ext cx="360040" cy="7956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テキスト ボックス 34"/>
          <p:cNvSpPr txBox="1"/>
          <p:nvPr/>
        </p:nvSpPr>
        <p:spPr>
          <a:xfrm>
            <a:off x="5292080" y="2131966"/>
            <a:ext cx="3600400" cy="646331"/>
          </a:xfrm>
          <a:prstGeom prst="rect">
            <a:avLst/>
          </a:prstGeom>
          <a:noFill/>
        </p:spPr>
        <p:txBody>
          <a:bodyPr wrap="square" rtlCol="0">
            <a:spAutoFit/>
          </a:bodyPr>
          <a:lstStyle/>
          <a:p>
            <a:r>
              <a:rPr lang="en-US" dirty="0"/>
              <a:t>“Instrument health check prior to </a:t>
            </a:r>
            <a:r>
              <a:rPr lang="en-US" dirty="0" smtClean="0"/>
              <a:t>observations”</a:t>
            </a:r>
            <a:endParaRPr lang="en-US" dirty="0"/>
          </a:p>
        </p:txBody>
      </p:sp>
      <p:sp>
        <p:nvSpPr>
          <p:cNvPr id="36" name="左中かっこ 35"/>
          <p:cNvSpPr/>
          <p:nvPr/>
        </p:nvSpPr>
        <p:spPr>
          <a:xfrm flipH="1">
            <a:off x="6079994" y="4289576"/>
            <a:ext cx="360040" cy="7956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テキスト ボックス 36"/>
          <p:cNvSpPr txBox="1"/>
          <p:nvPr/>
        </p:nvSpPr>
        <p:spPr>
          <a:xfrm>
            <a:off x="6468870" y="4495128"/>
            <a:ext cx="2452446" cy="369332"/>
          </a:xfrm>
          <a:prstGeom prst="rect">
            <a:avLst/>
          </a:prstGeom>
          <a:noFill/>
        </p:spPr>
        <p:txBody>
          <a:bodyPr wrap="square" rtlCol="0">
            <a:spAutoFit/>
          </a:bodyPr>
          <a:lstStyle/>
          <a:p>
            <a:r>
              <a:rPr lang="en-US" dirty="0" smtClean="0"/>
              <a:t>“Exposure operation”</a:t>
            </a:r>
            <a:endParaRPr lang="en-US" dirty="0"/>
          </a:p>
        </p:txBody>
      </p:sp>
      <p:sp>
        <p:nvSpPr>
          <p:cNvPr id="38" name="左中かっこ 37"/>
          <p:cNvSpPr/>
          <p:nvPr/>
        </p:nvSpPr>
        <p:spPr>
          <a:xfrm>
            <a:off x="4304783" y="5471882"/>
            <a:ext cx="205172" cy="466962"/>
          </a:xfrm>
          <a:prstGeom prst="leftBrace">
            <a:avLst>
              <a:gd name="adj1" fmla="val 8333"/>
              <a:gd name="adj2" fmla="val 4848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テキスト ボックス 38"/>
          <p:cNvSpPr txBox="1"/>
          <p:nvPr/>
        </p:nvSpPr>
        <p:spPr>
          <a:xfrm>
            <a:off x="1918683" y="5520931"/>
            <a:ext cx="2452446" cy="369332"/>
          </a:xfrm>
          <a:prstGeom prst="rect">
            <a:avLst/>
          </a:prstGeom>
          <a:noFill/>
        </p:spPr>
        <p:txBody>
          <a:bodyPr wrap="square" rtlCol="0">
            <a:spAutoFit/>
          </a:bodyPr>
          <a:lstStyle/>
          <a:p>
            <a:pPr algn="r"/>
            <a:r>
              <a:rPr lang="en-US" dirty="0" smtClean="0"/>
              <a:t>“Calibration frames”</a:t>
            </a:r>
            <a:endParaRPr lang="en-US" dirty="0"/>
          </a:p>
        </p:txBody>
      </p:sp>
      <p:sp>
        <p:nvSpPr>
          <p:cNvPr id="40" name="テキスト ボックス 39"/>
          <p:cNvSpPr txBox="1"/>
          <p:nvPr/>
        </p:nvSpPr>
        <p:spPr>
          <a:xfrm>
            <a:off x="5280103" y="3491716"/>
            <a:ext cx="864095" cy="369332"/>
          </a:xfrm>
          <a:prstGeom prst="rect">
            <a:avLst/>
          </a:prstGeom>
          <a:noFill/>
        </p:spPr>
        <p:txBody>
          <a:bodyPr wrap="square" rtlCol="0">
            <a:spAutoFit/>
          </a:bodyPr>
          <a:lstStyle/>
          <a:p>
            <a:r>
              <a:rPr lang="en-US" dirty="0" smtClean="0">
                <a:solidFill>
                  <a:schemeClr val="tx1">
                    <a:lumMod val="50000"/>
                    <a:lumOff val="50000"/>
                  </a:schemeClr>
                </a:solidFill>
              </a:rPr>
              <a:t>(TBD)</a:t>
            </a:r>
            <a:endParaRPr lang="en-US" dirty="0">
              <a:solidFill>
                <a:schemeClr val="tx1">
                  <a:lumMod val="50000"/>
                  <a:lumOff val="50000"/>
                </a:schemeClr>
              </a:solidFill>
            </a:endParaRPr>
          </a:p>
        </p:txBody>
      </p:sp>
    </p:spTree>
    <p:extLst>
      <p:ext uri="{BB962C8B-B14F-4D97-AF65-F5344CB8AC3E}">
        <p14:creationId xmlns:p14="http://schemas.microsoft.com/office/powerpoint/2010/main" val="165561922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Exposure operation</a:t>
            </a:r>
            <a:endParaRPr lang="en-US" dirty="0"/>
          </a:p>
        </p:txBody>
      </p:sp>
      <p:sp>
        <p:nvSpPr>
          <p:cNvPr id="3" name="コンテンツ プレースホルダー 2"/>
          <p:cNvSpPr>
            <a:spLocks noGrp="1"/>
          </p:cNvSpPr>
          <p:nvPr>
            <p:ph idx="1"/>
          </p:nvPr>
        </p:nvSpPr>
        <p:spPr>
          <a:xfrm>
            <a:off x="457200" y="1600200"/>
            <a:ext cx="8435280" cy="5069160"/>
          </a:xfrm>
        </p:spPr>
        <p:txBody>
          <a:bodyPr>
            <a:normAutofit/>
          </a:bodyPr>
          <a:lstStyle/>
          <a:p>
            <a:pPr marL="0" indent="0">
              <a:buNone/>
            </a:pPr>
            <a:r>
              <a:rPr lang="en-US" dirty="0" smtClean="0"/>
              <a:t>Concepts:</a:t>
            </a:r>
            <a:endParaRPr lang="en-US" dirty="0"/>
          </a:p>
          <a:p>
            <a:pPr>
              <a:buFont typeface="Arial" charset="0"/>
              <a:buChar char="•"/>
            </a:pPr>
            <a:r>
              <a:rPr lang="en-US" dirty="0" smtClean="0"/>
              <a:t>Coordination of procedure between two exposures as shorter as possible is </a:t>
            </a:r>
            <a:r>
              <a:rPr lang="en-US" dirty="0"/>
              <a:t>a key </a:t>
            </a:r>
            <a:r>
              <a:rPr lang="en-US" dirty="0" smtClean="0"/>
              <a:t>to </a:t>
            </a:r>
            <a:r>
              <a:rPr lang="en-US" dirty="0"/>
              <a:t>make observation more </a:t>
            </a:r>
            <a:r>
              <a:rPr lang="en-US" dirty="0" smtClean="0"/>
              <a:t>efficient.</a:t>
            </a:r>
          </a:p>
          <a:p>
            <a:pPr lvl="1">
              <a:buFont typeface="Arial" charset="0"/>
              <a:buChar char="•"/>
            </a:pPr>
            <a:r>
              <a:rPr lang="en-US" dirty="0" smtClean="0"/>
              <a:t>Run instrument configuration sequence in parallel as possible, especially for items takes long time.</a:t>
            </a:r>
          </a:p>
          <a:p>
            <a:pPr>
              <a:buFont typeface="Arial" charset="0"/>
              <a:buChar char="•"/>
            </a:pPr>
            <a:r>
              <a:rPr lang="en-US" dirty="0" smtClean="0"/>
              <a:t>Instrument integration and test over entire PFS will only be on telescope, verify as much as possible in each stage.</a:t>
            </a:r>
          </a:p>
          <a:p>
            <a:pPr lvl="1">
              <a:buFont typeface="Arial" charset="0"/>
              <a:buChar char="•"/>
            </a:pPr>
            <a:r>
              <a:rPr lang="en-US" dirty="0" smtClean="0"/>
              <a:t>Coordinate exposure configuration sequence into subsequences with simple interlocks.</a:t>
            </a:r>
          </a:p>
          <a:p>
            <a:pPr lvl="1">
              <a:buFont typeface="Arial" charset="0"/>
              <a:buChar char="•"/>
            </a:pPr>
            <a:r>
              <a:rPr lang="en-US" dirty="0" smtClean="0"/>
              <a:t>Plan to verify subsequences on subsystem AIT.</a:t>
            </a:r>
          </a:p>
        </p:txBody>
      </p:sp>
    </p:spTree>
    <p:extLst>
      <p:ext uri="{BB962C8B-B14F-4D97-AF65-F5344CB8AC3E}">
        <p14:creationId xmlns:p14="http://schemas.microsoft.com/office/powerpoint/2010/main" val="241744542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22142" y="57631"/>
            <a:ext cx="9158370" cy="6775491"/>
            <a:chOff x="22142" y="57631"/>
            <a:chExt cx="9158370" cy="6775491"/>
          </a:xfrm>
        </p:grpSpPr>
        <p:cxnSp>
          <p:nvCxnSpPr>
            <p:cNvPr id="197" name="直線矢印コネクタ 196"/>
            <p:cNvCxnSpPr/>
            <p:nvPr/>
          </p:nvCxnSpPr>
          <p:spPr>
            <a:xfrm>
              <a:off x="6289235" y="2271242"/>
              <a:ext cx="725742"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6" name="直線矢印コネクタ 195"/>
            <p:cNvCxnSpPr/>
            <p:nvPr/>
          </p:nvCxnSpPr>
          <p:spPr>
            <a:xfrm flipV="1">
              <a:off x="6289235" y="1680395"/>
              <a:ext cx="731037" cy="414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5" name="直線矢印コネクタ 194"/>
            <p:cNvCxnSpPr/>
            <p:nvPr/>
          </p:nvCxnSpPr>
          <p:spPr>
            <a:xfrm>
              <a:off x="1907752" y="2262943"/>
              <a:ext cx="432000"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4" name="直線矢印コネクタ 193"/>
            <p:cNvCxnSpPr/>
            <p:nvPr/>
          </p:nvCxnSpPr>
          <p:spPr>
            <a:xfrm>
              <a:off x="1922998" y="1684535"/>
              <a:ext cx="432000"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3" name="直線矢印コネクタ 192"/>
            <p:cNvCxnSpPr/>
            <p:nvPr/>
          </p:nvCxnSpPr>
          <p:spPr>
            <a:xfrm>
              <a:off x="1397926" y="5455096"/>
              <a:ext cx="957072"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1" name="直線矢印コネクタ 190"/>
            <p:cNvCxnSpPr/>
            <p:nvPr/>
          </p:nvCxnSpPr>
          <p:spPr>
            <a:xfrm>
              <a:off x="1922998" y="5013178"/>
              <a:ext cx="432000"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89" name="直線矢印コネクタ 188"/>
            <p:cNvCxnSpPr/>
            <p:nvPr/>
          </p:nvCxnSpPr>
          <p:spPr>
            <a:xfrm>
              <a:off x="1922998" y="4581128"/>
              <a:ext cx="432000"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395536" y="57631"/>
              <a:ext cx="8345328" cy="338554"/>
            </a:xfrm>
            <a:prstGeom prst="rect">
              <a:avLst/>
            </a:prstGeom>
            <a:noFill/>
          </p:spPr>
          <p:txBody>
            <a:bodyPr wrap="square" rtlCol="0">
              <a:spAutoFit/>
            </a:bodyPr>
            <a:lstStyle/>
            <a:p>
              <a:pPr algn="ctr"/>
              <a:r>
                <a:rPr kumimoji="1" lang="en-US" altLang="ja-JP" sz="1600" b="1" dirty="0" smtClean="0"/>
                <a:t>PFS</a:t>
              </a:r>
              <a:r>
                <a:rPr kumimoji="1" lang="ja-JP" altLang="en-US" sz="1600" b="1" dirty="0" smtClean="0"/>
                <a:t> </a:t>
              </a:r>
              <a:r>
                <a:rPr kumimoji="1" lang="en-US" altLang="ja-JP" sz="1600" b="1" dirty="0" smtClean="0"/>
                <a:t>Basic</a:t>
              </a:r>
              <a:r>
                <a:rPr kumimoji="1" lang="ja-JP" altLang="en-US" sz="1600" b="1" dirty="0" smtClean="0"/>
                <a:t> </a:t>
              </a:r>
              <a:r>
                <a:rPr kumimoji="1" lang="en-US" altLang="ja-JP" sz="1600" b="1" dirty="0" smtClean="0"/>
                <a:t>Operation</a:t>
              </a:r>
              <a:r>
                <a:rPr kumimoji="1" lang="ja-JP" altLang="en-US" sz="1600" b="1" dirty="0" smtClean="0"/>
                <a:t> </a:t>
              </a:r>
              <a:r>
                <a:rPr kumimoji="1" lang="en-US" altLang="ja-JP" sz="1600" b="1" dirty="0" smtClean="0"/>
                <a:t>Sequence</a:t>
              </a:r>
              <a:r>
                <a:rPr kumimoji="1" lang="ja-JP" altLang="en-US" sz="1600" b="1" dirty="0" smtClean="0"/>
                <a:t> </a:t>
              </a:r>
              <a:r>
                <a:rPr kumimoji="1" lang="en-US" altLang="ja-JP" sz="1600" b="1" dirty="0" smtClean="0"/>
                <a:t>for</a:t>
              </a:r>
              <a:r>
                <a:rPr kumimoji="1" lang="ja-JP" altLang="en-US" sz="1600" b="1" dirty="0" smtClean="0"/>
                <a:t> </a:t>
              </a:r>
              <a:r>
                <a:rPr lang="en-US" altLang="ja-JP" sz="1600" b="1" dirty="0"/>
                <a:t>S</a:t>
              </a:r>
              <a:r>
                <a:rPr lang="en-US" altLang="ja-JP" sz="1600" b="1" dirty="0" smtClean="0"/>
                <a:t>ingle</a:t>
              </a:r>
              <a:r>
                <a:rPr lang="ja-JP" altLang="en-US" sz="1600" b="1" dirty="0" smtClean="0"/>
                <a:t> </a:t>
              </a:r>
              <a:r>
                <a:rPr lang="en-US" altLang="ja-JP" sz="1600" b="1" dirty="0" smtClean="0"/>
                <a:t>Exposure as of 2016/08</a:t>
              </a:r>
              <a:endParaRPr kumimoji="1" lang="ja-JP" altLang="en-US" sz="1600" b="1" dirty="0"/>
            </a:p>
          </p:txBody>
        </p:sp>
        <p:cxnSp>
          <p:nvCxnSpPr>
            <p:cNvPr id="5" name="直線矢印コネクタ 4"/>
            <p:cNvCxnSpPr/>
            <p:nvPr/>
          </p:nvCxnSpPr>
          <p:spPr>
            <a:xfrm>
              <a:off x="719288" y="528935"/>
              <a:ext cx="432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115616" y="384919"/>
              <a:ext cx="1158009" cy="307777"/>
            </a:xfrm>
            <a:prstGeom prst="rect">
              <a:avLst/>
            </a:prstGeom>
            <a:noFill/>
          </p:spPr>
          <p:txBody>
            <a:bodyPr wrap="none" rtlCol="0">
              <a:spAutoFit/>
            </a:bodyPr>
            <a:lstStyle/>
            <a:p>
              <a:r>
                <a:rPr kumimoji="1" lang="en-US" altLang="ja-JP" sz="1400" dirty="0" smtClean="0"/>
                <a:t>Shutter</a:t>
              </a:r>
              <a:r>
                <a:rPr kumimoji="1" lang="ja-JP" altLang="en-US" sz="1400" dirty="0" smtClean="0"/>
                <a:t> </a:t>
              </a:r>
              <a:r>
                <a:rPr kumimoji="1" lang="en-US" altLang="ja-JP" sz="1400" dirty="0" smtClean="0"/>
                <a:t>Close</a:t>
              </a:r>
              <a:endParaRPr kumimoji="1" lang="ja-JP" altLang="en-US" sz="1400" dirty="0"/>
            </a:p>
          </p:txBody>
        </p:sp>
        <p:cxnSp>
          <p:nvCxnSpPr>
            <p:cNvPr id="11" name="直線コネクタ 10"/>
            <p:cNvCxnSpPr>
              <a:endCxn id="14" idx="0"/>
            </p:cNvCxnSpPr>
            <p:nvPr/>
          </p:nvCxnSpPr>
          <p:spPr>
            <a:xfrm>
              <a:off x="720761" y="188640"/>
              <a:ext cx="0" cy="6238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8028384" y="188640"/>
              <a:ext cx="0" cy="6228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153585" y="6426726"/>
              <a:ext cx="1174552" cy="307777"/>
            </a:xfrm>
            <a:prstGeom prst="rect">
              <a:avLst/>
            </a:prstGeom>
            <a:noFill/>
          </p:spPr>
          <p:txBody>
            <a:bodyPr wrap="none" rtlCol="0">
              <a:spAutoFit/>
            </a:bodyPr>
            <a:lstStyle/>
            <a:p>
              <a:r>
                <a:rPr kumimoji="1" lang="en-US" altLang="ja-JP" sz="1400" dirty="0" smtClean="0"/>
                <a:t>Exposure</a:t>
              </a:r>
              <a:r>
                <a:rPr kumimoji="1" lang="ja-JP" altLang="en-US" sz="1400" dirty="0" smtClean="0"/>
                <a:t> </a:t>
              </a:r>
              <a:r>
                <a:rPr kumimoji="1" lang="en-US" altLang="ja-JP" sz="1400" dirty="0" smtClean="0"/>
                <a:t>end</a:t>
              </a:r>
              <a:endParaRPr kumimoji="1" lang="ja-JP" altLang="en-US" sz="1400" dirty="0"/>
            </a:p>
          </p:txBody>
        </p:sp>
        <p:sp>
          <p:nvSpPr>
            <p:cNvPr id="15" name="テキスト ボックス 14"/>
            <p:cNvSpPr txBox="1"/>
            <p:nvPr/>
          </p:nvSpPr>
          <p:spPr>
            <a:xfrm>
              <a:off x="7443554" y="6525344"/>
              <a:ext cx="1232902" cy="307777"/>
            </a:xfrm>
            <a:prstGeom prst="rect">
              <a:avLst/>
            </a:prstGeom>
            <a:noFill/>
          </p:spPr>
          <p:txBody>
            <a:bodyPr wrap="none" rtlCol="0">
              <a:spAutoFit/>
            </a:bodyPr>
            <a:lstStyle/>
            <a:p>
              <a:r>
                <a:rPr kumimoji="1" lang="en-US" altLang="ja-JP" sz="1400" dirty="0" smtClean="0"/>
                <a:t>Exposure</a:t>
              </a:r>
              <a:r>
                <a:rPr kumimoji="1" lang="ja-JP" altLang="en-US" sz="1400" dirty="0" smtClean="0"/>
                <a:t> </a:t>
              </a:r>
              <a:r>
                <a:rPr kumimoji="1" lang="en-US" altLang="ja-JP" sz="1400" dirty="0" smtClean="0"/>
                <a:t>start</a:t>
              </a:r>
              <a:endParaRPr kumimoji="1" lang="ja-JP" altLang="en-US" sz="1400" dirty="0"/>
            </a:p>
          </p:txBody>
        </p:sp>
        <p:cxnSp>
          <p:nvCxnSpPr>
            <p:cNvPr id="16" name="直線コネクタ 15"/>
            <p:cNvCxnSpPr/>
            <p:nvPr/>
          </p:nvCxnSpPr>
          <p:spPr>
            <a:xfrm>
              <a:off x="1138776" y="188640"/>
              <a:ext cx="0" cy="622800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7590977" y="269734"/>
              <a:ext cx="0" cy="622800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a:off x="7590977" y="506289"/>
              <a:ext cx="432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8041739" y="352401"/>
              <a:ext cx="1138773" cy="307777"/>
            </a:xfrm>
            <a:prstGeom prst="rect">
              <a:avLst/>
            </a:prstGeom>
            <a:noFill/>
          </p:spPr>
          <p:txBody>
            <a:bodyPr wrap="none" rtlCol="0">
              <a:spAutoFit/>
            </a:bodyPr>
            <a:lstStyle/>
            <a:p>
              <a:r>
                <a:rPr kumimoji="1" lang="en-US" altLang="ja-JP" sz="1400" dirty="0" smtClean="0"/>
                <a:t>Shutter</a:t>
              </a:r>
              <a:r>
                <a:rPr kumimoji="1" lang="ja-JP" altLang="en-US" sz="1400" dirty="0" smtClean="0"/>
                <a:t> </a:t>
              </a:r>
              <a:r>
                <a:rPr kumimoji="1" lang="en-US" altLang="ja-JP" sz="1400" dirty="0" smtClean="0"/>
                <a:t>open</a:t>
              </a:r>
              <a:endParaRPr kumimoji="1" lang="ja-JP" altLang="en-US" sz="1400" dirty="0"/>
            </a:p>
          </p:txBody>
        </p:sp>
        <p:cxnSp>
          <p:nvCxnSpPr>
            <p:cNvPr id="22" name="直線矢印コネクタ 21"/>
            <p:cNvCxnSpPr/>
            <p:nvPr/>
          </p:nvCxnSpPr>
          <p:spPr>
            <a:xfrm>
              <a:off x="94776" y="5877272"/>
              <a:ext cx="1044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106337" y="5613665"/>
              <a:ext cx="971613" cy="307777"/>
            </a:xfrm>
            <a:prstGeom prst="rect">
              <a:avLst/>
            </a:prstGeom>
            <a:noFill/>
          </p:spPr>
          <p:txBody>
            <a:bodyPr wrap="none" rtlCol="0">
              <a:spAutoFit/>
            </a:bodyPr>
            <a:lstStyle/>
            <a:p>
              <a:r>
                <a:rPr kumimoji="1" lang="en-US" altLang="ja-JP" sz="1400" dirty="0" err="1" smtClean="0"/>
                <a:t>AutoGuide</a:t>
              </a:r>
              <a:endParaRPr kumimoji="1" lang="ja-JP" altLang="en-US" sz="1400" dirty="0"/>
            </a:p>
          </p:txBody>
        </p:sp>
        <p:cxnSp>
          <p:nvCxnSpPr>
            <p:cNvPr id="25" name="直線矢印コネクタ 24"/>
            <p:cNvCxnSpPr/>
            <p:nvPr/>
          </p:nvCxnSpPr>
          <p:spPr>
            <a:xfrm>
              <a:off x="1138776" y="5445224"/>
              <a:ext cx="324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rot="16200000">
              <a:off x="-70809" y="4849415"/>
              <a:ext cx="768928" cy="307777"/>
            </a:xfrm>
            <a:prstGeom prst="rect">
              <a:avLst/>
            </a:prstGeom>
            <a:noFill/>
          </p:spPr>
          <p:txBody>
            <a:bodyPr wrap="none" rtlCol="0">
              <a:spAutoFit/>
            </a:bodyPr>
            <a:lstStyle/>
            <a:p>
              <a:r>
                <a:rPr kumimoji="1" lang="en-US" altLang="ja-JP" sz="1400" dirty="0" smtClean="0"/>
                <a:t>Tel</a:t>
              </a:r>
              <a:r>
                <a:rPr kumimoji="1" lang="ja-JP" altLang="en-US" sz="1400" dirty="0" smtClean="0"/>
                <a:t> </a:t>
              </a:r>
              <a:r>
                <a:rPr kumimoji="1" lang="en-US" altLang="ja-JP" sz="1400" dirty="0" smtClean="0"/>
                <a:t>Slew</a:t>
              </a:r>
              <a:endParaRPr kumimoji="1" lang="ja-JP" altLang="en-US" sz="1400" dirty="0"/>
            </a:p>
          </p:txBody>
        </p:sp>
        <p:cxnSp>
          <p:nvCxnSpPr>
            <p:cNvPr id="28" name="直線矢印コネクタ 27"/>
            <p:cNvCxnSpPr/>
            <p:nvPr/>
          </p:nvCxnSpPr>
          <p:spPr>
            <a:xfrm flipV="1">
              <a:off x="1138776" y="5229199"/>
              <a:ext cx="252000" cy="1"/>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flipV="1">
              <a:off x="1138776" y="5013176"/>
              <a:ext cx="1083269" cy="2"/>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a:off x="1138776" y="4797152"/>
              <a:ext cx="540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a:off x="1138776" y="4581128"/>
              <a:ext cx="864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33" name="左中かっこ 32"/>
            <p:cNvSpPr/>
            <p:nvPr/>
          </p:nvSpPr>
          <p:spPr>
            <a:xfrm>
              <a:off x="421825" y="4509120"/>
              <a:ext cx="45719" cy="100811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4" name="テキスト ボックス 33"/>
            <p:cNvSpPr txBox="1"/>
            <p:nvPr/>
          </p:nvSpPr>
          <p:spPr>
            <a:xfrm>
              <a:off x="683568" y="4365104"/>
              <a:ext cx="359394" cy="307777"/>
            </a:xfrm>
            <a:prstGeom prst="rect">
              <a:avLst/>
            </a:prstGeom>
            <a:noFill/>
          </p:spPr>
          <p:txBody>
            <a:bodyPr wrap="none" rtlCol="0">
              <a:spAutoFit/>
            </a:bodyPr>
            <a:lstStyle/>
            <a:p>
              <a:r>
                <a:rPr kumimoji="1" lang="en-US" altLang="ja-JP" sz="1400" dirty="0" err="1" smtClean="0"/>
                <a:t>Az</a:t>
              </a:r>
              <a:endParaRPr kumimoji="1" lang="ja-JP" altLang="en-US" sz="1400" dirty="0"/>
            </a:p>
          </p:txBody>
        </p:sp>
        <p:sp>
          <p:nvSpPr>
            <p:cNvPr id="35" name="テキスト ボックス 34"/>
            <p:cNvSpPr txBox="1"/>
            <p:nvPr/>
          </p:nvSpPr>
          <p:spPr>
            <a:xfrm>
              <a:off x="683568" y="4633391"/>
              <a:ext cx="348172" cy="307777"/>
            </a:xfrm>
            <a:prstGeom prst="rect">
              <a:avLst/>
            </a:prstGeom>
            <a:noFill/>
          </p:spPr>
          <p:txBody>
            <a:bodyPr wrap="none" rtlCol="0">
              <a:spAutoFit/>
            </a:bodyPr>
            <a:lstStyle/>
            <a:p>
              <a:r>
                <a:rPr lang="en-US" altLang="ja-JP" sz="1400" dirty="0" smtClean="0"/>
                <a:t>EL</a:t>
              </a:r>
              <a:endParaRPr kumimoji="1" lang="ja-JP" altLang="en-US" sz="1400" dirty="0"/>
            </a:p>
          </p:txBody>
        </p:sp>
        <p:sp>
          <p:nvSpPr>
            <p:cNvPr id="36" name="テキスト ボックス 35"/>
            <p:cNvSpPr txBox="1"/>
            <p:nvPr/>
          </p:nvSpPr>
          <p:spPr>
            <a:xfrm>
              <a:off x="646698" y="4822272"/>
              <a:ext cx="421910" cy="307777"/>
            </a:xfrm>
            <a:prstGeom prst="rect">
              <a:avLst/>
            </a:prstGeom>
            <a:noFill/>
          </p:spPr>
          <p:txBody>
            <a:bodyPr wrap="none" rtlCol="0">
              <a:spAutoFit/>
            </a:bodyPr>
            <a:lstStyle/>
            <a:p>
              <a:r>
                <a:rPr lang="en-US" altLang="ja-JP" sz="1400" dirty="0" err="1" smtClean="0"/>
                <a:t>InR</a:t>
              </a:r>
              <a:endParaRPr kumimoji="1" lang="ja-JP" altLang="en-US" sz="1400" dirty="0"/>
            </a:p>
          </p:txBody>
        </p:sp>
        <p:sp>
          <p:nvSpPr>
            <p:cNvPr id="37" name="テキスト ボックス 36"/>
            <p:cNvSpPr txBox="1"/>
            <p:nvPr/>
          </p:nvSpPr>
          <p:spPr>
            <a:xfrm>
              <a:off x="646698" y="5075311"/>
              <a:ext cx="495649" cy="307777"/>
            </a:xfrm>
            <a:prstGeom prst="rect">
              <a:avLst/>
            </a:prstGeom>
            <a:noFill/>
          </p:spPr>
          <p:txBody>
            <a:bodyPr wrap="none" rtlCol="0">
              <a:spAutoFit/>
            </a:bodyPr>
            <a:lstStyle/>
            <a:p>
              <a:r>
                <a:rPr lang="en-US" altLang="ja-JP" sz="1400" dirty="0" smtClean="0"/>
                <a:t>ADC</a:t>
              </a:r>
              <a:endParaRPr kumimoji="1" lang="ja-JP" altLang="en-US" sz="1400" dirty="0"/>
            </a:p>
          </p:txBody>
        </p:sp>
        <p:sp>
          <p:nvSpPr>
            <p:cNvPr id="38" name="テキスト ボックス 37"/>
            <p:cNvSpPr txBox="1"/>
            <p:nvPr/>
          </p:nvSpPr>
          <p:spPr>
            <a:xfrm>
              <a:off x="395536" y="5301208"/>
              <a:ext cx="829522" cy="307777"/>
            </a:xfrm>
            <a:prstGeom prst="rect">
              <a:avLst/>
            </a:prstGeom>
            <a:noFill/>
          </p:spPr>
          <p:txBody>
            <a:bodyPr wrap="none" rtlCol="0">
              <a:spAutoFit/>
            </a:bodyPr>
            <a:lstStyle/>
            <a:p>
              <a:r>
                <a:rPr kumimoji="1" lang="en-US" altLang="ja-JP" sz="1400" dirty="0" smtClean="0"/>
                <a:t>Hexapod</a:t>
              </a:r>
              <a:endParaRPr kumimoji="1" lang="ja-JP" altLang="en-US" sz="1400" dirty="0"/>
            </a:p>
          </p:txBody>
        </p:sp>
        <p:cxnSp>
          <p:nvCxnSpPr>
            <p:cNvPr id="44" name="直線矢印コネクタ 43"/>
            <p:cNvCxnSpPr/>
            <p:nvPr/>
          </p:nvCxnSpPr>
          <p:spPr>
            <a:xfrm>
              <a:off x="1691680" y="1682076"/>
              <a:ext cx="360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a:off x="899592" y="1530647"/>
              <a:ext cx="758541" cy="307777"/>
            </a:xfrm>
            <a:prstGeom prst="rect">
              <a:avLst/>
            </a:prstGeom>
            <a:noFill/>
          </p:spPr>
          <p:txBody>
            <a:bodyPr wrap="none" rtlCol="0">
              <a:spAutoFit/>
            </a:bodyPr>
            <a:lstStyle/>
            <a:p>
              <a:r>
                <a:rPr kumimoji="1" lang="en-US" altLang="ja-JP" sz="1400" dirty="0" err="1" smtClean="0"/>
                <a:t>SpS</a:t>
              </a:r>
              <a:r>
                <a:rPr kumimoji="1" lang="en-US" altLang="ja-JP" sz="1400" dirty="0" smtClean="0"/>
                <a:t>/BIA</a:t>
              </a:r>
              <a:endParaRPr kumimoji="1" lang="ja-JP" altLang="en-US" sz="1400" dirty="0"/>
            </a:p>
          </p:txBody>
        </p:sp>
        <p:sp>
          <p:nvSpPr>
            <p:cNvPr id="46" name="テキスト ボックス 45"/>
            <p:cNvSpPr txBox="1"/>
            <p:nvPr/>
          </p:nvSpPr>
          <p:spPr>
            <a:xfrm>
              <a:off x="1635637" y="1413003"/>
              <a:ext cx="742576" cy="307777"/>
            </a:xfrm>
            <a:prstGeom prst="rect">
              <a:avLst/>
            </a:prstGeom>
            <a:noFill/>
          </p:spPr>
          <p:txBody>
            <a:bodyPr wrap="none" rtlCol="0">
              <a:spAutoFit/>
            </a:bodyPr>
            <a:lstStyle/>
            <a:p>
              <a:r>
                <a:rPr kumimoji="1" lang="en-US" altLang="ja-JP" sz="1400" dirty="0" smtClean="0"/>
                <a:t>Turn</a:t>
              </a:r>
              <a:r>
                <a:rPr kumimoji="1" lang="ja-JP" altLang="en-US" sz="1400" dirty="0" smtClean="0"/>
                <a:t> </a:t>
              </a:r>
              <a:r>
                <a:rPr kumimoji="1" lang="en-US" altLang="ja-JP" sz="1400" dirty="0" smtClean="0"/>
                <a:t>on</a:t>
              </a:r>
              <a:endParaRPr kumimoji="1" lang="ja-JP" altLang="en-US" sz="1400" dirty="0"/>
            </a:p>
          </p:txBody>
        </p:sp>
        <p:cxnSp>
          <p:nvCxnSpPr>
            <p:cNvPr id="47" name="直線矢印コネクタ 46"/>
            <p:cNvCxnSpPr/>
            <p:nvPr/>
          </p:nvCxnSpPr>
          <p:spPr>
            <a:xfrm>
              <a:off x="2339944" y="1682076"/>
              <a:ext cx="3658534" cy="2459"/>
            </a:xfrm>
            <a:prstGeom prst="straightConnector1">
              <a:avLst/>
            </a:prstGeom>
            <a:ln w="12700">
              <a:solidFill>
                <a:schemeClr val="tx1"/>
              </a:solidFill>
              <a:prstDash val="sys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p:nvPr/>
          </p:nvCxnSpPr>
          <p:spPr>
            <a:xfrm>
              <a:off x="6019377" y="1680395"/>
              <a:ext cx="360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5953946" y="1413522"/>
              <a:ext cx="755271" cy="307777"/>
            </a:xfrm>
            <a:prstGeom prst="rect">
              <a:avLst/>
            </a:prstGeom>
            <a:noFill/>
          </p:spPr>
          <p:txBody>
            <a:bodyPr wrap="none" rtlCol="0">
              <a:spAutoFit/>
            </a:bodyPr>
            <a:lstStyle/>
            <a:p>
              <a:r>
                <a:rPr kumimoji="1" lang="en-US" altLang="ja-JP" sz="1400" dirty="0" smtClean="0"/>
                <a:t>Turn</a:t>
              </a:r>
              <a:r>
                <a:rPr kumimoji="1" lang="ja-JP" altLang="en-US" sz="1400" dirty="0" smtClean="0"/>
                <a:t> </a:t>
              </a:r>
              <a:r>
                <a:rPr kumimoji="1" lang="en-US" altLang="ja-JP" sz="1400" dirty="0" smtClean="0"/>
                <a:t>off</a:t>
              </a:r>
              <a:endParaRPr kumimoji="1" lang="ja-JP" altLang="en-US" sz="1400" dirty="0"/>
            </a:p>
          </p:txBody>
        </p:sp>
        <p:sp>
          <p:nvSpPr>
            <p:cNvPr id="51" name="テキスト ボックス 50"/>
            <p:cNvSpPr txBox="1"/>
            <p:nvPr/>
          </p:nvSpPr>
          <p:spPr>
            <a:xfrm>
              <a:off x="4004462" y="1412776"/>
              <a:ext cx="814647" cy="307777"/>
            </a:xfrm>
            <a:prstGeom prst="rect">
              <a:avLst/>
            </a:prstGeom>
            <a:noFill/>
          </p:spPr>
          <p:txBody>
            <a:bodyPr wrap="none" rtlCol="0">
              <a:spAutoFit/>
            </a:bodyPr>
            <a:lstStyle/>
            <a:p>
              <a:r>
                <a:rPr kumimoji="1" lang="en-US" altLang="ja-JP" sz="1400" dirty="0" smtClean="0"/>
                <a:t>(BIA</a:t>
              </a:r>
              <a:r>
                <a:rPr kumimoji="1" lang="ja-JP" altLang="en-US" sz="1400" dirty="0" smtClean="0"/>
                <a:t> </a:t>
              </a:r>
              <a:r>
                <a:rPr kumimoji="1" lang="en-US" altLang="ja-JP" sz="1400" dirty="0" smtClean="0"/>
                <a:t>ON)</a:t>
              </a:r>
            </a:p>
          </p:txBody>
        </p:sp>
        <p:cxnSp>
          <p:nvCxnSpPr>
            <p:cNvPr id="52" name="直線矢印コネクタ 51"/>
            <p:cNvCxnSpPr/>
            <p:nvPr/>
          </p:nvCxnSpPr>
          <p:spPr>
            <a:xfrm>
              <a:off x="115320" y="1261152"/>
              <a:ext cx="617096"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49874" y="951091"/>
              <a:ext cx="993734" cy="307777"/>
            </a:xfrm>
            <a:prstGeom prst="rect">
              <a:avLst/>
            </a:prstGeom>
            <a:noFill/>
          </p:spPr>
          <p:txBody>
            <a:bodyPr wrap="none" rtlCol="0">
              <a:spAutoFit/>
            </a:bodyPr>
            <a:lstStyle/>
            <a:p>
              <a:r>
                <a:rPr kumimoji="1" lang="en-US" altLang="ja-JP" sz="1400" dirty="0" smtClean="0"/>
                <a:t>IR</a:t>
              </a:r>
              <a:r>
                <a:rPr kumimoji="1" lang="ja-JP" altLang="en-US" sz="1400" dirty="0" smtClean="0"/>
                <a:t> </a:t>
              </a:r>
              <a:r>
                <a:rPr kumimoji="1" lang="en-US" altLang="ja-JP" sz="1400" dirty="0" smtClean="0"/>
                <a:t>up-ramp</a:t>
              </a:r>
              <a:endParaRPr kumimoji="1" lang="ja-JP" altLang="en-US" sz="1400" dirty="0"/>
            </a:p>
          </p:txBody>
        </p:sp>
        <p:cxnSp>
          <p:nvCxnSpPr>
            <p:cNvPr id="55" name="直線矢印コネクタ 54"/>
            <p:cNvCxnSpPr/>
            <p:nvPr/>
          </p:nvCxnSpPr>
          <p:spPr>
            <a:xfrm>
              <a:off x="740861" y="1268519"/>
              <a:ext cx="3039051"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57" name="テキスト ボックス 56"/>
            <p:cNvSpPr txBox="1"/>
            <p:nvPr/>
          </p:nvSpPr>
          <p:spPr>
            <a:xfrm>
              <a:off x="1131834" y="956951"/>
              <a:ext cx="2113977" cy="307777"/>
            </a:xfrm>
            <a:prstGeom prst="rect">
              <a:avLst/>
            </a:prstGeom>
            <a:noFill/>
          </p:spPr>
          <p:txBody>
            <a:bodyPr wrap="none" rtlCol="0">
              <a:spAutoFit/>
            </a:bodyPr>
            <a:lstStyle/>
            <a:p>
              <a:r>
                <a:rPr kumimoji="1" lang="en-US" altLang="ja-JP" sz="1400" dirty="0" smtClean="0"/>
                <a:t>IR</a:t>
              </a:r>
              <a:r>
                <a:rPr kumimoji="1" lang="ja-JP" altLang="en-US" sz="1400" dirty="0" smtClean="0"/>
                <a:t> </a:t>
              </a:r>
              <a:r>
                <a:rPr kumimoji="1" lang="en-US" altLang="ja-JP" sz="1400" dirty="0" smtClean="0"/>
                <a:t>data</a:t>
              </a:r>
              <a:r>
                <a:rPr kumimoji="1" lang="ja-JP" altLang="en-US" sz="1400" dirty="0" smtClean="0"/>
                <a:t> </a:t>
              </a:r>
              <a:r>
                <a:rPr kumimoji="1" lang="en-US" altLang="ja-JP" sz="1400" dirty="0" smtClean="0"/>
                <a:t>compose</a:t>
              </a:r>
              <a:r>
                <a:rPr kumimoji="1" lang="ja-JP" altLang="en-US" sz="1400" dirty="0" smtClean="0"/>
                <a:t> </a:t>
              </a:r>
              <a:r>
                <a:rPr kumimoji="1" lang="en-US" altLang="ja-JP" sz="1400" dirty="0" smtClean="0"/>
                <a:t>/</a:t>
              </a:r>
              <a:r>
                <a:rPr kumimoji="1" lang="ja-JP" altLang="en-US" sz="1400" dirty="0" smtClean="0"/>
                <a:t> </a:t>
              </a:r>
              <a:r>
                <a:rPr kumimoji="1" lang="en-US" altLang="ja-JP" sz="1400" dirty="0" smtClean="0"/>
                <a:t>transfer</a:t>
              </a:r>
              <a:endParaRPr kumimoji="1" lang="ja-JP" altLang="en-US" sz="1400" dirty="0"/>
            </a:p>
          </p:txBody>
        </p:sp>
        <p:cxnSp>
          <p:nvCxnSpPr>
            <p:cNvPr id="58" name="直線矢印コネクタ 57"/>
            <p:cNvCxnSpPr/>
            <p:nvPr/>
          </p:nvCxnSpPr>
          <p:spPr>
            <a:xfrm flipV="1">
              <a:off x="1135206" y="928060"/>
              <a:ext cx="1847122" cy="2284"/>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59" name="テキスト ボックス 58"/>
            <p:cNvSpPr txBox="1"/>
            <p:nvPr/>
          </p:nvSpPr>
          <p:spPr>
            <a:xfrm>
              <a:off x="1422200" y="658061"/>
              <a:ext cx="1108830" cy="307777"/>
            </a:xfrm>
            <a:prstGeom prst="rect">
              <a:avLst/>
            </a:prstGeom>
            <a:noFill/>
          </p:spPr>
          <p:txBody>
            <a:bodyPr wrap="none" rtlCol="0">
              <a:spAutoFit/>
            </a:bodyPr>
            <a:lstStyle/>
            <a:p>
              <a:r>
                <a:rPr lang="en-US" altLang="ja-JP" sz="1400" dirty="0" smtClean="0"/>
                <a:t>CCD</a:t>
              </a:r>
              <a:r>
                <a:rPr lang="ja-JP" altLang="en-US" sz="1400" dirty="0" smtClean="0"/>
                <a:t> </a:t>
              </a:r>
              <a:r>
                <a:rPr lang="en-US" altLang="ja-JP" sz="1400" dirty="0" smtClean="0"/>
                <a:t>readout</a:t>
              </a:r>
              <a:endParaRPr kumimoji="1" lang="ja-JP" altLang="en-US" sz="1400" dirty="0"/>
            </a:p>
          </p:txBody>
        </p:sp>
        <p:cxnSp>
          <p:nvCxnSpPr>
            <p:cNvPr id="60" name="直線矢印コネクタ 59"/>
            <p:cNvCxnSpPr/>
            <p:nvPr/>
          </p:nvCxnSpPr>
          <p:spPr>
            <a:xfrm>
              <a:off x="2963352" y="924711"/>
              <a:ext cx="1817470" cy="1"/>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61" name="テキスト ボックス 60"/>
            <p:cNvSpPr txBox="1"/>
            <p:nvPr/>
          </p:nvSpPr>
          <p:spPr>
            <a:xfrm>
              <a:off x="3050539" y="651302"/>
              <a:ext cx="1464632" cy="307777"/>
            </a:xfrm>
            <a:prstGeom prst="rect">
              <a:avLst/>
            </a:prstGeom>
            <a:noFill/>
          </p:spPr>
          <p:txBody>
            <a:bodyPr wrap="none" rtlCol="0">
              <a:spAutoFit/>
            </a:bodyPr>
            <a:lstStyle/>
            <a:p>
              <a:r>
                <a:rPr kumimoji="1" lang="en-US" altLang="ja-JP" sz="1400" dirty="0" smtClean="0"/>
                <a:t>CCD</a:t>
              </a:r>
              <a:r>
                <a:rPr kumimoji="1" lang="ja-JP" altLang="en-US" sz="1400" dirty="0" smtClean="0"/>
                <a:t> </a:t>
              </a:r>
              <a:r>
                <a:rPr kumimoji="1" lang="en-US" altLang="ja-JP" sz="1400" dirty="0" smtClean="0"/>
                <a:t>data</a:t>
              </a:r>
              <a:r>
                <a:rPr kumimoji="1" lang="ja-JP" altLang="en-US" sz="1400" dirty="0" smtClean="0"/>
                <a:t> </a:t>
              </a:r>
              <a:r>
                <a:rPr kumimoji="1" lang="en-US" altLang="ja-JP" sz="1400" dirty="0" smtClean="0"/>
                <a:t>transfer</a:t>
              </a:r>
              <a:endParaRPr kumimoji="1" lang="ja-JP" altLang="en-US" sz="1400" dirty="0"/>
            </a:p>
          </p:txBody>
        </p:sp>
        <p:cxnSp>
          <p:nvCxnSpPr>
            <p:cNvPr id="65" name="直線矢印コネクタ 64"/>
            <p:cNvCxnSpPr/>
            <p:nvPr/>
          </p:nvCxnSpPr>
          <p:spPr>
            <a:xfrm flipV="1">
              <a:off x="8046643" y="1370998"/>
              <a:ext cx="928288" cy="2284"/>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66" name="テキスト ボックス 65"/>
            <p:cNvSpPr txBox="1"/>
            <p:nvPr/>
          </p:nvSpPr>
          <p:spPr>
            <a:xfrm>
              <a:off x="7981197" y="1063221"/>
              <a:ext cx="993734" cy="307777"/>
            </a:xfrm>
            <a:prstGeom prst="rect">
              <a:avLst/>
            </a:prstGeom>
            <a:noFill/>
          </p:spPr>
          <p:txBody>
            <a:bodyPr wrap="none" rtlCol="0">
              <a:spAutoFit/>
            </a:bodyPr>
            <a:lstStyle/>
            <a:p>
              <a:r>
                <a:rPr kumimoji="1" lang="en-US" altLang="ja-JP" sz="1400" dirty="0" smtClean="0"/>
                <a:t>IR</a:t>
              </a:r>
              <a:r>
                <a:rPr kumimoji="1" lang="ja-JP" altLang="en-US" sz="1400" dirty="0" smtClean="0"/>
                <a:t> </a:t>
              </a:r>
              <a:r>
                <a:rPr kumimoji="1" lang="en-US" altLang="ja-JP" sz="1400" dirty="0" smtClean="0"/>
                <a:t>up-ramp</a:t>
              </a:r>
              <a:endParaRPr kumimoji="1" lang="ja-JP" altLang="en-US" sz="1400" dirty="0"/>
            </a:p>
          </p:txBody>
        </p:sp>
        <p:cxnSp>
          <p:nvCxnSpPr>
            <p:cNvPr id="70" name="直線矢印コネクタ 69"/>
            <p:cNvCxnSpPr/>
            <p:nvPr/>
          </p:nvCxnSpPr>
          <p:spPr>
            <a:xfrm>
              <a:off x="7678251" y="1370998"/>
              <a:ext cx="381754"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71" name="テキスト ボックス 70"/>
            <p:cNvSpPr txBox="1"/>
            <p:nvPr/>
          </p:nvSpPr>
          <p:spPr>
            <a:xfrm>
              <a:off x="6697082" y="1089456"/>
              <a:ext cx="1401409" cy="307777"/>
            </a:xfrm>
            <a:prstGeom prst="rect">
              <a:avLst/>
            </a:prstGeom>
            <a:noFill/>
          </p:spPr>
          <p:txBody>
            <a:bodyPr wrap="none" rtlCol="0">
              <a:spAutoFit/>
            </a:bodyPr>
            <a:lstStyle/>
            <a:p>
              <a:r>
                <a:rPr kumimoji="1" lang="en-US" altLang="ja-JP" sz="1400" dirty="0" smtClean="0"/>
                <a:t>IR</a:t>
              </a:r>
              <a:r>
                <a:rPr kumimoji="1" lang="ja-JP" altLang="en-US" sz="1400" dirty="0" smtClean="0"/>
                <a:t> </a:t>
              </a:r>
              <a:r>
                <a:rPr kumimoji="1" lang="en-US" altLang="ja-JP" sz="1400" dirty="0" smtClean="0"/>
                <a:t>detector</a:t>
              </a:r>
              <a:r>
                <a:rPr kumimoji="1" lang="ja-JP" altLang="en-US" sz="1400" dirty="0" smtClean="0"/>
                <a:t> </a:t>
              </a:r>
              <a:r>
                <a:rPr kumimoji="1" lang="en-US" altLang="ja-JP" sz="1400" dirty="0" smtClean="0"/>
                <a:t>reset</a:t>
              </a:r>
              <a:endParaRPr kumimoji="1" lang="ja-JP" altLang="en-US" sz="1400" dirty="0"/>
            </a:p>
          </p:txBody>
        </p:sp>
        <p:cxnSp>
          <p:nvCxnSpPr>
            <p:cNvPr id="73" name="直線矢印コネクタ 72"/>
            <p:cNvCxnSpPr/>
            <p:nvPr/>
          </p:nvCxnSpPr>
          <p:spPr>
            <a:xfrm flipV="1">
              <a:off x="7014977" y="959079"/>
              <a:ext cx="57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74" name="テキスト ボックス 73"/>
            <p:cNvSpPr txBox="1"/>
            <p:nvPr/>
          </p:nvSpPr>
          <p:spPr>
            <a:xfrm>
              <a:off x="6796278" y="650609"/>
              <a:ext cx="881973" cy="307777"/>
            </a:xfrm>
            <a:prstGeom prst="rect">
              <a:avLst/>
            </a:prstGeom>
            <a:noFill/>
          </p:spPr>
          <p:txBody>
            <a:bodyPr wrap="none" rtlCol="0">
              <a:spAutoFit/>
            </a:bodyPr>
            <a:lstStyle/>
            <a:p>
              <a:r>
                <a:rPr kumimoji="1" lang="en-US" altLang="ja-JP" sz="1400" dirty="0" smtClean="0"/>
                <a:t>CCD</a:t>
              </a:r>
              <a:r>
                <a:rPr kumimoji="1" lang="ja-JP" altLang="en-US" sz="1400" dirty="0" smtClean="0"/>
                <a:t> </a:t>
              </a:r>
              <a:r>
                <a:rPr kumimoji="1" lang="en-US" altLang="ja-JP" sz="1400" dirty="0" smtClean="0"/>
                <a:t>wipe</a:t>
              </a:r>
              <a:endParaRPr kumimoji="1" lang="ja-JP" altLang="en-US" sz="1400" dirty="0"/>
            </a:p>
          </p:txBody>
        </p:sp>
        <p:cxnSp>
          <p:nvCxnSpPr>
            <p:cNvPr id="77" name="直線矢印コネクタ 76"/>
            <p:cNvCxnSpPr/>
            <p:nvPr/>
          </p:nvCxnSpPr>
          <p:spPr>
            <a:xfrm>
              <a:off x="4408220" y="6381328"/>
              <a:ext cx="473578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78" name="テキスト ボックス 77"/>
            <p:cNvSpPr txBox="1"/>
            <p:nvPr/>
          </p:nvSpPr>
          <p:spPr>
            <a:xfrm>
              <a:off x="5868144" y="6093296"/>
              <a:ext cx="1871025" cy="307777"/>
            </a:xfrm>
            <a:prstGeom prst="rect">
              <a:avLst/>
            </a:prstGeom>
            <a:noFill/>
          </p:spPr>
          <p:txBody>
            <a:bodyPr wrap="none" rtlCol="0">
              <a:spAutoFit/>
            </a:bodyPr>
            <a:lstStyle/>
            <a:p>
              <a:r>
                <a:rPr lang="en-US" altLang="ja-JP" sz="1400" dirty="0" smtClean="0"/>
                <a:t>On-site</a:t>
              </a:r>
              <a:r>
                <a:rPr lang="ja-JP" altLang="en-US" sz="1400" dirty="0" smtClean="0"/>
                <a:t> </a:t>
              </a:r>
              <a:r>
                <a:rPr lang="en-US" altLang="ja-JP" sz="1400" dirty="0" smtClean="0"/>
                <a:t>DRP</a:t>
              </a:r>
              <a:r>
                <a:rPr lang="ja-JP" altLang="en-US" sz="1400" dirty="0" smtClean="0"/>
                <a:t> </a:t>
              </a:r>
              <a:r>
                <a:rPr lang="en-US" altLang="ja-JP" sz="1400" dirty="0" smtClean="0"/>
                <a:t>processing</a:t>
              </a:r>
              <a:endParaRPr kumimoji="1" lang="ja-JP" altLang="en-US" sz="1400" dirty="0"/>
            </a:p>
          </p:txBody>
        </p:sp>
        <p:cxnSp>
          <p:nvCxnSpPr>
            <p:cNvPr id="80" name="直線コネクタ 79"/>
            <p:cNvCxnSpPr/>
            <p:nvPr/>
          </p:nvCxnSpPr>
          <p:spPr>
            <a:xfrm>
              <a:off x="3779912" y="1270625"/>
              <a:ext cx="648072" cy="5110703"/>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a:off x="4758765" y="924711"/>
              <a:ext cx="722981" cy="5456617"/>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a:off x="35496" y="6381328"/>
              <a:ext cx="511245"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85" name="テキスト ボックス 84"/>
            <p:cNvSpPr txBox="1"/>
            <p:nvPr/>
          </p:nvSpPr>
          <p:spPr>
            <a:xfrm>
              <a:off x="35496" y="6055602"/>
              <a:ext cx="3685753" cy="307777"/>
            </a:xfrm>
            <a:prstGeom prst="rect">
              <a:avLst/>
            </a:prstGeom>
            <a:noFill/>
          </p:spPr>
          <p:txBody>
            <a:bodyPr wrap="none" rtlCol="0">
              <a:spAutoFit/>
            </a:bodyPr>
            <a:lstStyle/>
            <a:p>
              <a:r>
                <a:rPr lang="en-US" altLang="ja-JP" sz="1400" dirty="0" smtClean="0"/>
                <a:t>On-site</a:t>
              </a:r>
              <a:r>
                <a:rPr lang="ja-JP" altLang="en-US" sz="1400" dirty="0" smtClean="0"/>
                <a:t> </a:t>
              </a:r>
              <a:r>
                <a:rPr lang="en-US" altLang="ja-JP" sz="1400" dirty="0" smtClean="0"/>
                <a:t>DRP</a:t>
              </a:r>
              <a:r>
                <a:rPr lang="ja-JP" altLang="en-US" sz="1400" dirty="0" smtClean="0"/>
                <a:t> </a:t>
              </a:r>
              <a:r>
                <a:rPr lang="en-US" altLang="ja-JP" sz="1400" dirty="0" smtClean="0"/>
                <a:t>processing</a:t>
              </a:r>
              <a:r>
                <a:rPr lang="ja-JP" altLang="en-US" sz="1400" dirty="0" smtClean="0"/>
                <a:t> </a:t>
              </a:r>
              <a:r>
                <a:rPr lang="en-US" altLang="ja-JP" sz="1400" dirty="0" smtClean="0"/>
                <a:t>/</a:t>
              </a:r>
              <a:r>
                <a:rPr lang="ja-JP" altLang="en-US" sz="1400" dirty="0" smtClean="0"/>
                <a:t> </a:t>
              </a:r>
              <a:r>
                <a:rPr lang="en-US" altLang="ja-JP" sz="1400" dirty="0" smtClean="0"/>
                <a:t>Target</a:t>
              </a:r>
              <a:r>
                <a:rPr lang="ja-JP" altLang="en-US" sz="1400" dirty="0" smtClean="0"/>
                <a:t> </a:t>
              </a:r>
              <a:r>
                <a:rPr lang="en-US" altLang="ja-JP" sz="1400" dirty="0" smtClean="0"/>
                <a:t>selection</a:t>
              </a:r>
              <a:r>
                <a:rPr lang="ja-JP" altLang="en-US" sz="1400" dirty="0" smtClean="0"/>
                <a:t> </a:t>
              </a:r>
              <a:r>
                <a:rPr lang="en-US" altLang="ja-JP" sz="1400" dirty="0" smtClean="0"/>
                <a:t>by</a:t>
              </a:r>
              <a:r>
                <a:rPr lang="ja-JP" altLang="en-US" sz="1400" dirty="0" smtClean="0"/>
                <a:t> </a:t>
              </a:r>
              <a:r>
                <a:rPr lang="en-US" altLang="ja-JP" sz="1400" dirty="0" smtClean="0"/>
                <a:t>ETS</a:t>
              </a:r>
              <a:endParaRPr kumimoji="1" lang="ja-JP" altLang="en-US" sz="1400" dirty="0"/>
            </a:p>
          </p:txBody>
        </p:sp>
        <p:cxnSp>
          <p:nvCxnSpPr>
            <p:cNvPr id="87" name="直線コネクタ 86"/>
            <p:cNvCxnSpPr/>
            <p:nvPr/>
          </p:nvCxnSpPr>
          <p:spPr>
            <a:xfrm flipH="1">
              <a:off x="535228" y="4189227"/>
              <a:ext cx="599982" cy="2182015"/>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107504" y="2012518"/>
              <a:ext cx="8990415"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2" name="テキスト ボックス 91"/>
            <p:cNvSpPr txBox="1"/>
            <p:nvPr/>
          </p:nvSpPr>
          <p:spPr>
            <a:xfrm>
              <a:off x="945743" y="2101405"/>
              <a:ext cx="681597" cy="307777"/>
            </a:xfrm>
            <a:prstGeom prst="rect">
              <a:avLst/>
            </a:prstGeom>
            <a:noFill/>
          </p:spPr>
          <p:txBody>
            <a:bodyPr wrap="none" rtlCol="0">
              <a:spAutoFit/>
            </a:bodyPr>
            <a:lstStyle/>
            <a:p>
              <a:r>
                <a:rPr kumimoji="1" lang="en-US" altLang="ja-JP" sz="1400" dirty="0" smtClean="0"/>
                <a:t>PFI/FFI</a:t>
              </a:r>
              <a:endParaRPr kumimoji="1" lang="ja-JP" altLang="en-US" sz="1400" dirty="0"/>
            </a:p>
          </p:txBody>
        </p:sp>
        <p:cxnSp>
          <p:nvCxnSpPr>
            <p:cNvPr id="94" name="直線矢印コネクタ 93"/>
            <p:cNvCxnSpPr/>
            <p:nvPr/>
          </p:nvCxnSpPr>
          <p:spPr>
            <a:xfrm>
              <a:off x="1699486" y="2271242"/>
              <a:ext cx="360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95" name="テキスト ボックス 94"/>
            <p:cNvSpPr txBox="1"/>
            <p:nvPr/>
          </p:nvSpPr>
          <p:spPr>
            <a:xfrm>
              <a:off x="1658133" y="2022638"/>
              <a:ext cx="742576" cy="307777"/>
            </a:xfrm>
            <a:prstGeom prst="rect">
              <a:avLst/>
            </a:prstGeom>
            <a:noFill/>
          </p:spPr>
          <p:txBody>
            <a:bodyPr wrap="none" rtlCol="0">
              <a:spAutoFit/>
            </a:bodyPr>
            <a:lstStyle/>
            <a:p>
              <a:r>
                <a:rPr kumimoji="1" lang="en-US" altLang="ja-JP" sz="1400" dirty="0" smtClean="0"/>
                <a:t>Turn</a:t>
              </a:r>
              <a:r>
                <a:rPr kumimoji="1" lang="ja-JP" altLang="en-US" sz="1400" dirty="0" smtClean="0"/>
                <a:t> </a:t>
              </a:r>
              <a:r>
                <a:rPr kumimoji="1" lang="en-US" altLang="ja-JP" sz="1400" dirty="0" smtClean="0"/>
                <a:t>on</a:t>
              </a:r>
              <a:endParaRPr kumimoji="1" lang="ja-JP" altLang="en-US" sz="1400" dirty="0"/>
            </a:p>
          </p:txBody>
        </p:sp>
        <p:cxnSp>
          <p:nvCxnSpPr>
            <p:cNvPr id="96" name="直線矢印コネクタ 95"/>
            <p:cNvCxnSpPr/>
            <p:nvPr/>
          </p:nvCxnSpPr>
          <p:spPr>
            <a:xfrm>
              <a:off x="2317929" y="2271242"/>
              <a:ext cx="3671935" cy="0"/>
            </a:xfrm>
            <a:prstGeom prst="straightConnector1">
              <a:avLst/>
            </a:prstGeom>
            <a:ln w="12700">
              <a:solidFill>
                <a:schemeClr val="tx1"/>
              </a:solidFill>
              <a:prstDash val="sys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p:nvPr/>
          </p:nvCxnSpPr>
          <p:spPr>
            <a:xfrm>
              <a:off x="6012968" y="2267000"/>
              <a:ext cx="360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98" name="テキスト ボックス 97"/>
            <p:cNvSpPr txBox="1"/>
            <p:nvPr/>
          </p:nvSpPr>
          <p:spPr>
            <a:xfrm>
              <a:off x="5927748" y="1959223"/>
              <a:ext cx="755271" cy="307777"/>
            </a:xfrm>
            <a:prstGeom prst="rect">
              <a:avLst/>
            </a:prstGeom>
            <a:noFill/>
          </p:spPr>
          <p:txBody>
            <a:bodyPr wrap="none" rtlCol="0">
              <a:spAutoFit/>
            </a:bodyPr>
            <a:lstStyle/>
            <a:p>
              <a:r>
                <a:rPr kumimoji="1" lang="en-US" altLang="ja-JP" sz="1400" dirty="0" smtClean="0"/>
                <a:t>Turn</a:t>
              </a:r>
              <a:r>
                <a:rPr kumimoji="1" lang="ja-JP" altLang="en-US" sz="1400" dirty="0" smtClean="0"/>
                <a:t> </a:t>
              </a:r>
              <a:r>
                <a:rPr kumimoji="1" lang="en-US" altLang="ja-JP" sz="1400" dirty="0" smtClean="0"/>
                <a:t>off</a:t>
              </a:r>
              <a:endParaRPr kumimoji="1" lang="ja-JP" altLang="en-US" sz="1400" dirty="0"/>
            </a:p>
          </p:txBody>
        </p:sp>
        <p:sp>
          <p:nvSpPr>
            <p:cNvPr id="99" name="テキスト ボックス 98"/>
            <p:cNvSpPr txBox="1"/>
            <p:nvPr/>
          </p:nvSpPr>
          <p:spPr>
            <a:xfrm>
              <a:off x="3563888" y="2041103"/>
              <a:ext cx="1779718" cy="307777"/>
            </a:xfrm>
            <a:prstGeom prst="rect">
              <a:avLst/>
            </a:prstGeom>
            <a:noFill/>
          </p:spPr>
          <p:txBody>
            <a:bodyPr wrap="none" rtlCol="0">
              <a:spAutoFit/>
            </a:bodyPr>
            <a:lstStyle/>
            <a:p>
              <a:r>
                <a:rPr lang="en-US" altLang="ja-JP" sz="1400" dirty="0"/>
                <a:t>(</a:t>
              </a:r>
              <a:r>
                <a:rPr lang="en-US" altLang="ja-JP" sz="1400" dirty="0" smtClean="0"/>
                <a:t>PFI</a:t>
              </a:r>
              <a:r>
                <a:rPr lang="ja-JP" altLang="en-US" sz="1400" dirty="0" smtClean="0"/>
                <a:t> </a:t>
              </a:r>
              <a:r>
                <a:rPr lang="en-US" altLang="ja-JP" sz="1400" dirty="0" smtClean="0"/>
                <a:t>Fixed</a:t>
              </a:r>
              <a:r>
                <a:rPr lang="ja-JP" altLang="en-US" sz="1400" dirty="0" smtClean="0"/>
                <a:t> </a:t>
              </a:r>
              <a:r>
                <a:rPr lang="en-US" altLang="ja-JP" sz="1400" dirty="0" smtClean="0"/>
                <a:t>fiducial</a:t>
              </a:r>
              <a:r>
                <a:rPr kumimoji="1" lang="ja-JP" altLang="en-US" sz="1400" dirty="0" smtClean="0"/>
                <a:t> </a:t>
              </a:r>
              <a:r>
                <a:rPr kumimoji="1" lang="en-US" altLang="ja-JP" sz="1400" dirty="0" smtClean="0"/>
                <a:t>ON)</a:t>
              </a:r>
              <a:endParaRPr kumimoji="1" lang="ja-JP" altLang="en-US" sz="1400" dirty="0"/>
            </a:p>
          </p:txBody>
        </p:sp>
        <p:cxnSp>
          <p:nvCxnSpPr>
            <p:cNvPr id="102" name="直線コネクタ 101"/>
            <p:cNvCxnSpPr/>
            <p:nvPr/>
          </p:nvCxnSpPr>
          <p:spPr>
            <a:xfrm>
              <a:off x="107504" y="4414240"/>
              <a:ext cx="8990415"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a:off x="2339752" y="1484784"/>
              <a:ext cx="336" cy="401049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p:nvPr/>
          </p:nvCxnSpPr>
          <p:spPr>
            <a:xfrm>
              <a:off x="6012160" y="5877272"/>
              <a:ext cx="554151"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07" name="テキスト ボックス 106"/>
            <p:cNvSpPr txBox="1"/>
            <p:nvPr/>
          </p:nvSpPr>
          <p:spPr>
            <a:xfrm>
              <a:off x="5343718" y="5559568"/>
              <a:ext cx="1388522" cy="307777"/>
            </a:xfrm>
            <a:prstGeom prst="rect">
              <a:avLst/>
            </a:prstGeom>
            <a:noFill/>
          </p:spPr>
          <p:txBody>
            <a:bodyPr wrap="none" rtlCol="0">
              <a:spAutoFit/>
            </a:bodyPr>
            <a:lstStyle/>
            <a:p>
              <a:r>
                <a:rPr kumimoji="1" lang="en-US" altLang="ja-JP" sz="1400" dirty="0" smtClean="0"/>
                <a:t>Field</a:t>
              </a:r>
              <a:r>
                <a:rPr kumimoji="1" lang="ja-JP" altLang="en-US" sz="1400" dirty="0" smtClean="0"/>
                <a:t> </a:t>
              </a:r>
              <a:r>
                <a:rPr kumimoji="1" lang="en-US" altLang="ja-JP" sz="1400" dirty="0" smtClean="0"/>
                <a:t>Acquisition</a:t>
              </a:r>
              <a:endParaRPr kumimoji="1" lang="ja-JP" altLang="en-US" sz="1400" dirty="0"/>
            </a:p>
          </p:txBody>
        </p:sp>
        <p:cxnSp>
          <p:nvCxnSpPr>
            <p:cNvPr id="112" name="直線矢印コネクタ 111"/>
            <p:cNvCxnSpPr/>
            <p:nvPr/>
          </p:nvCxnSpPr>
          <p:spPr>
            <a:xfrm flipV="1">
              <a:off x="7029363" y="5879845"/>
              <a:ext cx="2005449" cy="2832"/>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13" name="テキスト ボックス 112"/>
            <p:cNvSpPr txBox="1"/>
            <p:nvPr/>
          </p:nvSpPr>
          <p:spPr>
            <a:xfrm>
              <a:off x="7989889" y="5606896"/>
              <a:ext cx="971613" cy="307777"/>
            </a:xfrm>
            <a:prstGeom prst="rect">
              <a:avLst/>
            </a:prstGeom>
            <a:noFill/>
          </p:spPr>
          <p:txBody>
            <a:bodyPr wrap="none" rtlCol="0">
              <a:spAutoFit/>
            </a:bodyPr>
            <a:lstStyle/>
            <a:p>
              <a:r>
                <a:rPr kumimoji="1" lang="en-US" altLang="ja-JP" sz="1400" dirty="0" err="1" smtClean="0"/>
                <a:t>AutoGuide</a:t>
              </a:r>
              <a:endParaRPr kumimoji="1" lang="ja-JP" altLang="en-US" sz="1400" dirty="0"/>
            </a:p>
          </p:txBody>
        </p:sp>
        <p:cxnSp>
          <p:nvCxnSpPr>
            <p:cNvPr id="116" name="直線コネクタ 115"/>
            <p:cNvCxnSpPr/>
            <p:nvPr/>
          </p:nvCxnSpPr>
          <p:spPr>
            <a:xfrm>
              <a:off x="1691680" y="1470900"/>
              <a:ext cx="0" cy="270840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8" name="直線矢印コネクタ 117"/>
            <p:cNvCxnSpPr/>
            <p:nvPr/>
          </p:nvCxnSpPr>
          <p:spPr>
            <a:xfrm>
              <a:off x="2340088" y="2811744"/>
              <a:ext cx="3649776" cy="0"/>
            </a:xfrm>
            <a:prstGeom prst="straightConnector1">
              <a:avLst/>
            </a:prstGeom>
            <a:ln w="12700">
              <a:solidFill>
                <a:schemeClr val="tx1"/>
              </a:solidFill>
              <a:headEnd type="stealth"/>
              <a:tailEnd type="stealth" w="med" len="lg"/>
            </a:ln>
          </p:spPr>
          <p:style>
            <a:lnRef idx="1">
              <a:schemeClr val="accent1"/>
            </a:lnRef>
            <a:fillRef idx="0">
              <a:schemeClr val="accent1"/>
            </a:fillRef>
            <a:effectRef idx="0">
              <a:schemeClr val="accent1"/>
            </a:effectRef>
            <a:fontRef idx="minor">
              <a:schemeClr val="tx1"/>
            </a:fontRef>
          </p:style>
        </p:cxnSp>
        <p:sp>
          <p:nvSpPr>
            <p:cNvPr id="119" name="テキスト ボックス 118"/>
            <p:cNvSpPr txBox="1"/>
            <p:nvPr/>
          </p:nvSpPr>
          <p:spPr>
            <a:xfrm>
              <a:off x="2990752" y="2533426"/>
              <a:ext cx="1935338" cy="307777"/>
            </a:xfrm>
            <a:prstGeom prst="rect">
              <a:avLst/>
            </a:prstGeom>
            <a:noFill/>
          </p:spPr>
          <p:txBody>
            <a:bodyPr wrap="none" rtlCol="0">
              <a:spAutoFit/>
            </a:bodyPr>
            <a:lstStyle/>
            <a:p>
              <a:r>
                <a:rPr kumimoji="1" lang="en-US" altLang="ja-JP" sz="1400" dirty="0" smtClean="0"/>
                <a:t>FPS</a:t>
              </a:r>
              <a:r>
                <a:rPr kumimoji="1" lang="ja-JP" altLang="en-US" sz="1400" dirty="0" smtClean="0"/>
                <a:t> </a:t>
              </a:r>
              <a:r>
                <a:rPr kumimoji="1" lang="en-US" altLang="ja-JP" sz="1400" dirty="0" smtClean="0"/>
                <a:t>/</a:t>
              </a:r>
              <a:r>
                <a:rPr kumimoji="1" lang="ja-JP" altLang="en-US" sz="1400" dirty="0" smtClean="0"/>
                <a:t> </a:t>
              </a:r>
              <a:r>
                <a:rPr kumimoji="1" lang="en-US" altLang="ja-JP" sz="1400" dirty="0" smtClean="0"/>
                <a:t>MCS</a:t>
              </a:r>
              <a:r>
                <a:rPr kumimoji="1" lang="ja-JP" altLang="en-US" sz="1400" dirty="0" smtClean="0"/>
                <a:t> </a:t>
              </a:r>
              <a:r>
                <a:rPr kumimoji="1" lang="en-US" altLang="ja-JP" sz="1400" dirty="0" smtClean="0"/>
                <a:t>configuration</a:t>
              </a:r>
              <a:endParaRPr kumimoji="1" lang="ja-JP" altLang="en-US" sz="1400" dirty="0"/>
            </a:p>
          </p:txBody>
        </p:sp>
        <p:cxnSp>
          <p:nvCxnSpPr>
            <p:cNvPr id="130" name="直線コネクタ 129"/>
            <p:cNvCxnSpPr/>
            <p:nvPr/>
          </p:nvCxnSpPr>
          <p:spPr>
            <a:xfrm>
              <a:off x="5997528" y="1480044"/>
              <a:ext cx="950" cy="457200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9" name="直線矢印コネクタ 138"/>
            <p:cNvCxnSpPr/>
            <p:nvPr/>
          </p:nvCxnSpPr>
          <p:spPr>
            <a:xfrm flipV="1">
              <a:off x="5718490" y="4022586"/>
              <a:ext cx="293670" cy="2833"/>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40" name="テキスト ボックス 139"/>
            <p:cNvSpPr txBox="1"/>
            <p:nvPr/>
          </p:nvSpPr>
          <p:spPr>
            <a:xfrm>
              <a:off x="5995892" y="3871531"/>
              <a:ext cx="1240404" cy="307777"/>
            </a:xfrm>
            <a:prstGeom prst="rect">
              <a:avLst/>
            </a:prstGeom>
            <a:noFill/>
          </p:spPr>
          <p:txBody>
            <a:bodyPr wrap="none" rtlCol="0">
              <a:spAutoFit/>
            </a:bodyPr>
            <a:lstStyle/>
            <a:p>
              <a:r>
                <a:rPr kumimoji="1" lang="en-US" altLang="ja-JP" sz="1400" dirty="0" smtClean="0"/>
                <a:t>MCS</a:t>
              </a:r>
              <a:r>
                <a:rPr kumimoji="1" lang="ja-JP" altLang="en-US" sz="1400" dirty="0" smtClean="0"/>
                <a:t> </a:t>
              </a:r>
              <a:r>
                <a:rPr kumimoji="1" lang="en-US" altLang="ja-JP" sz="1400" dirty="0" smtClean="0"/>
                <a:t>final</a:t>
              </a:r>
              <a:r>
                <a:rPr kumimoji="1" lang="ja-JP" altLang="en-US" sz="1400" dirty="0" smtClean="0"/>
                <a:t> </a:t>
              </a:r>
              <a:r>
                <a:rPr kumimoji="1" lang="en-US" altLang="ja-JP" sz="1400" dirty="0" smtClean="0"/>
                <a:t>data</a:t>
              </a:r>
              <a:endParaRPr kumimoji="1" lang="ja-JP" altLang="en-US" sz="1400" dirty="0"/>
            </a:p>
          </p:txBody>
        </p:sp>
        <p:sp>
          <p:nvSpPr>
            <p:cNvPr id="142" name="テキスト ボックス 141"/>
            <p:cNvSpPr txBox="1"/>
            <p:nvPr/>
          </p:nvSpPr>
          <p:spPr>
            <a:xfrm>
              <a:off x="683568" y="2994863"/>
              <a:ext cx="513282" cy="307777"/>
            </a:xfrm>
            <a:prstGeom prst="rect">
              <a:avLst/>
            </a:prstGeom>
            <a:noFill/>
          </p:spPr>
          <p:txBody>
            <a:bodyPr wrap="none" rtlCol="0">
              <a:spAutoFit/>
            </a:bodyPr>
            <a:lstStyle/>
            <a:p>
              <a:r>
                <a:rPr kumimoji="1" lang="en-US" altLang="ja-JP" sz="1400" dirty="0" smtClean="0"/>
                <a:t>MPS</a:t>
              </a:r>
              <a:endParaRPr kumimoji="1" lang="ja-JP" altLang="en-US" sz="1400" dirty="0"/>
            </a:p>
          </p:txBody>
        </p:sp>
        <p:sp>
          <p:nvSpPr>
            <p:cNvPr id="143" name="テキスト ボックス 142"/>
            <p:cNvSpPr txBox="1"/>
            <p:nvPr/>
          </p:nvSpPr>
          <p:spPr>
            <a:xfrm>
              <a:off x="692794" y="3409255"/>
              <a:ext cx="441146" cy="307777"/>
            </a:xfrm>
            <a:prstGeom prst="rect">
              <a:avLst/>
            </a:prstGeom>
            <a:noFill/>
          </p:spPr>
          <p:txBody>
            <a:bodyPr wrap="none" rtlCol="0">
              <a:spAutoFit/>
            </a:bodyPr>
            <a:lstStyle/>
            <a:p>
              <a:r>
                <a:rPr kumimoji="1" lang="en-US" altLang="ja-JP" sz="1400" dirty="0" smtClean="0"/>
                <a:t>FPS</a:t>
              </a:r>
              <a:endParaRPr kumimoji="1" lang="ja-JP" altLang="en-US" sz="1400" dirty="0"/>
            </a:p>
          </p:txBody>
        </p:sp>
        <p:sp>
          <p:nvSpPr>
            <p:cNvPr id="144" name="テキスト ボックス 143"/>
            <p:cNvSpPr txBox="1"/>
            <p:nvPr/>
          </p:nvSpPr>
          <p:spPr>
            <a:xfrm>
              <a:off x="683568" y="3789040"/>
              <a:ext cx="516488" cy="307777"/>
            </a:xfrm>
            <a:prstGeom prst="rect">
              <a:avLst/>
            </a:prstGeom>
            <a:noFill/>
          </p:spPr>
          <p:txBody>
            <a:bodyPr wrap="none" rtlCol="0">
              <a:spAutoFit/>
            </a:bodyPr>
            <a:lstStyle/>
            <a:p>
              <a:r>
                <a:rPr lang="en-US" altLang="ja-JP" sz="1400" dirty="0" smtClean="0"/>
                <a:t>MCS</a:t>
              </a:r>
              <a:endParaRPr kumimoji="1" lang="ja-JP" altLang="en-US" sz="1400" dirty="0"/>
            </a:p>
          </p:txBody>
        </p:sp>
        <p:cxnSp>
          <p:nvCxnSpPr>
            <p:cNvPr id="145" name="直線矢印コネクタ 144"/>
            <p:cNvCxnSpPr/>
            <p:nvPr/>
          </p:nvCxnSpPr>
          <p:spPr>
            <a:xfrm>
              <a:off x="2609135" y="3140967"/>
              <a:ext cx="39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47" name="テキスト ボックス 146"/>
            <p:cNvSpPr txBox="1"/>
            <p:nvPr/>
          </p:nvSpPr>
          <p:spPr>
            <a:xfrm>
              <a:off x="2503598" y="2840297"/>
              <a:ext cx="602153" cy="307777"/>
            </a:xfrm>
            <a:prstGeom prst="rect">
              <a:avLst/>
            </a:prstGeom>
            <a:noFill/>
          </p:spPr>
          <p:txBody>
            <a:bodyPr wrap="none" rtlCol="0">
              <a:spAutoFit/>
            </a:bodyPr>
            <a:lstStyle/>
            <a:p>
              <a:r>
                <a:rPr lang="en-US" altLang="ja-JP" sz="1400" dirty="0"/>
                <a:t>Move</a:t>
              </a:r>
              <a:endParaRPr kumimoji="1" lang="ja-JP" altLang="en-US" sz="1400" dirty="0"/>
            </a:p>
          </p:txBody>
        </p:sp>
        <p:cxnSp>
          <p:nvCxnSpPr>
            <p:cNvPr id="148" name="直線矢印コネクタ 147"/>
            <p:cNvCxnSpPr/>
            <p:nvPr/>
          </p:nvCxnSpPr>
          <p:spPr>
            <a:xfrm>
              <a:off x="2580350" y="3596760"/>
              <a:ext cx="3121878" cy="3464"/>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53" name="直線矢印コネクタ 152"/>
            <p:cNvCxnSpPr/>
            <p:nvPr/>
          </p:nvCxnSpPr>
          <p:spPr>
            <a:xfrm>
              <a:off x="3284106" y="3160713"/>
              <a:ext cx="39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54" name="テキスト ボックス 153"/>
            <p:cNvSpPr txBox="1"/>
            <p:nvPr/>
          </p:nvSpPr>
          <p:spPr>
            <a:xfrm>
              <a:off x="3151670" y="2852934"/>
              <a:ext cx="602153" cy="307777"/>
            </a:xfrm>
            <a:prstGeom prst="rect">
              <a:avLst/>
            </a:prstGeom>
            <a:noFill/>
          </p:spPr>
          <p:txBody>
            <a:bodyPr wrap="none" rtlCol="0">
              <a:spAutoFit/>
            </a:bodyPr>
            <a:lstStyle/>
            <a:p>
              <a:r>
                <a:rPr kumimoji="1" lang="en-US" altLang="ja-JP" sz="1400" dirty="0" smtClean="0"/>
                <a:t>Move</a:t>
              </a:r>
              <a:endParaRPr kumimoji="1" lang="ja-JP" altLang="en-US" sz="1400" dirty="0"/>
            </a:p>
          </p:txBody>
        </p:sp>
        <p:cxnSp>
          <p:nvCxnSpPr>
            <p:cNvPr id="155" name="直線矢印コネクタ 154"/>
            <p:cNvCxnSpPr/>
            <p:nvPr/>
          </p:nvCxnSpPr>
          <p:spPr>
            <a:xfrm flipV="1">
              <a:off x="2580350" y="4005066"/>
              <a:ext cx="3121878"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57" name="直線矢印コネクタ 156"/>
            <p:cNvCxnSpPr/>
            <p:nvPr/>
          </p:nvCxnSpPr>
          <p:spPr>
            <a:xfrm>
              <a:off x="4027340" y="3165990"/>
              <a:ext cx="39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58" name="テキスト ボックス 157"/>
            <p:cNvSpPr txBox="1"/>
            <p:nvPr/>
          </p:nvSpPr>
          <p:spPr>
            <a:xfrm>
              <a:off x="3897839" y="2859714"/>
              <a:ext cx="602153" cy="307777"/>
            </a:xfrm>
            <a:prstGeom prst="rect">
              <a:avLst/>
            </a:prstGeom>
            <a:noFill/>
          </p:spPr>
          <p:txBody>
            <a:bodyPr wrap="none" rtlCol="0">
              <a:spAutoFit/>
            </a:bodyPr>
            <a:lstStyle/>
            <a:p>
              <a:r>
                <a:rPr kumimoji="1" lang="en-US" altLang="ja-JP" sz="1400" dirty="0" smtClean="0"/>
                <a:t>Move</a:t>
              </a:r>
              <a:endParaRPr kumimoji="1" lang="ja-JP" altLang="en-US" sz="1400" dirty="0"/>
            </a:p>
          </p:txBody>
        </p:sp>
        <p:cxnSp>
          <p:nvCxnSpPr>
            <p:cNvPr id="159" name="直線コネクタ 158"/>
            <p:cNvCxnSpPr/>
            <p:nvPr/>
          </p:nvCxnSpPr>
          <p:spPr>
            <a:xfrm>
              <a:off x="2569836" y="3147664"/>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a:off x="3284106" y="3160713"/>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p:nvPr/>
          </p:nvCxnSpPr>
          <p:spPr>
            <a:xfrm>
              <a:off x="3670081" y="3160712"/>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p:nvPr/>
          </p:nvCxnSpPr>
          <p:spPr>
            <a:xfrm>
              <a:off x="4027340" y="3158006"/>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7" name="直線矢印コネクタ 166"/>
            <p:cNvCxnSpPr/>
            <p:nvPr/>
          </p:nvCxnSpPr>
          <p:spPr>
            <a:xfrm>
              <a:off x="5306228" y="3178049"/>
              <a:ext cx="39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68" name="テキスト ボックス 167"/>
            <p:cNvSpPr txBox="1"/>
            <p:nvPr/>
          </p:nvSpPr>
          <p:spPr>
            <a:xfrm>
              <a:off x="5193983" y="2870271"/>
              <a:ext cx="602153" cy="307777"/>
            </a:xfrm>
            <a:prstGeom prst="rect">
              <a:avLst/>
            </a:prstGeom>
            <a:noFill/>
          </p:spPr>
          <p:txBody>
            <a:bodyPr wrap="none" rtlCol="0">
              <a:spAutoFit/>
            </a:bodyPr>
            <a:lstStyle/>
            <a:p>
              <a:r>
                <a:rPr kumimoji="1" lang="en-US" altLang="ja-JP" sz="1400" dirty="0" smtClean="0"/>
                <a:t>Move</a:t>
              </a:r>
              <a:endParaRPr kumimoji="1" lang="ja-JP" altLang="en-US" sz="1400" dirty="0"/>
            </a:p>
          </p:txBody>
        </p:sp>
        <p:cxnSp>
          <p:nvCxnSpPr>
            <p:cNvPr id="169" name="直線コネクタ 168"/>
            <p:cNvCxnSpPr/>
            <p:nvPr/>
          </p:nvCxnSpPr>
          <p:spPr>
            <a:xfrm>
              <a:off x="4415121" y="3171122"/>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p:nvPr/>
          </p:nvCxnSpPr>
          <p:spPr>
            <a:xfrm>
              <a:off x="5306228" y="3178049"/>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6" name="テキスト ボックス 155"/>
            <p:cNvSpPr txBox="1"/>
            <p:nvPr/>
          </p:nvSpPr>
          <p:spPr>
            <a:xfrm>
              <a:off x="3177759" y="3714623"/>
              <a:ext cx="2080121" cy="307777"/>
            </a:xfrm>
            <a:prstGeom prst="rect">
              <a:avLst/>
            </a:prstGeom>
            <a:noFill/>
          </p:spPr>
          <p:txBody>
            <a:bodyPr wrap="none" rtlCol="0">
              <a:spAutoFit/>
            </a:bodyPr>
            <a:lstStyle/>
            <a:p>
              <a:r>
                <a:rPr lang="en-US" altLang="ja-JP" sz="1400" dirty="0" smtClean="0"/>
                <a:t>Continuous measurement</a:t>
              </a:r>
              <a:endParaRPr kumimoji="1" lang="ja-JP" altLang="en-US" sz="1400" dirty="0"/>
            </a:p>
          </p:txBody>
        </p:sp>
        <p:sp>
          <p:nvSpPr>
            <p:cNvPr id="149" name="テキスト ボックス 148"/>
            <p:cNvSpPr txBox="1"/>
            <p:nvPr/>
          </p:nvSpPr>
          <p:spPr>
            <a:xfrm>
              <a:off x="3477002" y="3334632"/>
              <a:ext cx="1250727" cy="307777"/>
            </a:xfrm>
            <a:prstGeom prst="rect">
              <a:avLst/>
            </a:prstGeom>
            <a:noFill/>
          </p:spPr>
          <p:txBody>
            <a:bodyPr wrap="none" rtlCol="0">
              <a:spAutoFit/>
            </a:bodyPr>
            <a:lstStyle/>
            <a:p>
              <a:r>
                <a:rPr kumimoji="1" lang="en-US" altLang="ja-JP" sz="1400" dirty="0" smtClean="0"/>
                <a:t>Exec</a:t>
              </a:r>
              <a:r>
                <a:rPr kumimoji="1" lang="ja-JP" altLang="en-US" sz="1400" dirty="0" smtClean="0"/>
                <a:t> </a:t>
              </a:r>
              <a:r>
                <a:rPr kumimoji="1" lang="en-US" altLang="ja-JP" sz="1400" dirty="0" smtClean="0"/>
                <a:t>sequence</a:t>
              </a:r>
              <a:endParaRPr kumimoji="1" lang="ja-JP" altLang="en-US" sz="1400" dirty="0"/>
            </a:p>
          </p:txBody>
        </p:sp>
        <p:sp>
          <p:nvSpPr>
            <p:cNvPr id="4" name="角丸四角形 3"/>
            <p:cNvSpPr/>
            <p:nvPr/>
          </p:nvSpPr>
          <p:spPr>
            <a:xfrm>
              <a:off x="1043608" y="2440633"/>
              <a:ext cx="5040560" cy="1834709"/>
            </a:xfrm>
            <a:prstGeom prst="roundRect">
              <a:avLst>
                <a:gd name="adj" fmla="val 1002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角丸四角形 113"/>
            <p:cNvSpPr/>
            <p:nvPr/>
          </p:nvSpPr>
          <p:spPr>
            <a:xfrm>
              <a:off x="6697082" y="352400"/>
              <a:ext cx="2400838" cy="1103149"/>
            </a:xfrm>
            <a:prstGeom prst="roundRect">
              <a:avLst>
                <a:gd name="adj" fmla="val 10022"/>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角丸四角形 114"/>
            <p:cNvSpPr/>
            <p:nvPr/>
          </p:nvSpPr>
          <p:spPr>
            <a:xfrm>
              <a:off x="68236" y="352400"/>
              <a:ext cx="4852093" cy="1050483"/>
            </a:xfrm>
            <a:prstGeom prst="roundRect">
              <a:avLst>
                <a:gd name="adj" fmla="val 10022"/>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角丸四角形 116"/>
            <p:cNvSpPr/>
            <p:nvPr/>
          </p:nvSpPr>
          <p:spPr>
            <a:xfrm>
              <a:off x="1635636" y="1484784"/>
              <a:ext cx="5140473" cy="893331"/>
            </a:xfrm>
            <a:prstGeom prst="roundRect">
              <a:avLst>
                <a:gd name="adj" fmla="val 10022"/>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角丸四角形 119"/>
            <p:cNvSpPr/>
            <p:nvPr/>
          </p:nvSpPr>
          <p:spPr>
            <a:xfrm>
              <a:off x="1039091" y="4437112"/>
              <a:ext cx="1530745" cy="1191083"/>
            </a:xfrm>
            <a:prstGeom prst="roundRect">
              <a:avLst>
                <a:gd name="adj" fmla="val 10022"/>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角丸四角形 121"/>
            <p:cNvSpPr/>
            <p:nvPr/>
          </p:nvSpPr>
          <p:spPr>
            <a:xfrm>
              <a:off x="5343718" y="5544220"/>
              <a:ext cx="3770651" cy="446666"/>
            </a:xfrm>
            <a:prstGeom prst="roundRect">
              <a:avLst>
                <a:gd name="adj" fmla="val 10022"/>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角丸四角形 123"/>
            <p:cNvSpPr/>
            <p:nvPr/>
          </p:nvSpPr>
          <p:spPr>
            <a:xfrm>
              <a:off x="49874" y="6070225"/>
              <a:ext cx="9048045" cy="446666"/>
            </a:xfrm>
            <a:prstGeom prst="roundRect">
              <a:avLst>
                <a:gd name="adj" fmla="val 10022"/>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直線コネクタ 130"/>
            <p:cNvCxnSpPr>
              <a:stCxn id="115" idx="3"/>
            </p:cNvCxnSpPr>
            <p:nvPr/>
          </p:nvCxnSpPr>
          <p:spPr>
            <a:xfrm>
              <a:off x="4920329" y="877642"/>
              <a:ext cx="790754" cy="339467"/>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stCxn id="114" idx="1"/>
            </p:cNvCxnSpPr>
            <p:nvPr/>
          </p:nvCxnSpPr>
          <p:spPr>
            <a:xfrm flipH="1">
              <a:off x="5989864" y="903975"/>
              <a:ext cx="707218" cy="313134"/>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33" name="テキスト ボックス 132"/>
            <p:cNvSpPr txBox="1"/>
            <p:nvPr/>
          </p:nvSpPr>
          <p:spPr>
            <a:xfrm>
              <a:off x="5718490" y="1104999"/>
              <a:ext cx="293670" cy="307777"/>
            </a:xfrm>
            <a:prstGeom prst="rect">
              <a:avLst/>
            </a:prstGeom>
            <a:noFill/>
          </p:spPr>
          <p:txBody>
            <a:bodyPr wrap="none" rtlCol="0">
              <a:spAutoFit/>
            </a:bodyPr>
            <a:lstStyle/>
            <a:p>
              <a:r>
                <a:rPr kumimoji="1" lang="en-US" altLang="ja-JP" sz="1400" b="1" dirty="0" smtClean="0">
                  <a:solidFill>
                    <a:schemeClr val="accent3">
                      <a:lumMod val="75000"/>
                    </a:schemeClr>
                  </a:solidFill>
                </a:rPr>
                <a:t>A</a:t>
              </a:r>
              <a:endParaRPr kumimoji="1" lang="ja-JP" altLang="en-US" sz="1400" b="1" dirty="0">
                <a:solidFill>
                  <a:schemeClr val="accent3">
                    <a:lumMod val="75000"/>
                  </a:schemeClr>
                </a:solidFill>
              </a:endParaRPr>
            </a:p>
          </p:txBody>
        </p:sp>
        <p:cxnSp>
          <p:nvCxnSpPr>
            <p:cNvPr id="134" name="直線コネクタ 133"/>
            <p:cNvCxnSpPr/>
            <p:nvPr/>
          </p:nvCxnSpPr>
          <p:spPr>
            <a:xfrm flipV="1">
              <a:off x="6804248" y="1838424"/>
              <a:ext cx="302403" cy="93026"/>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5" name="テキスト ボックス 134"/>
            <p:cNvSpPr txBox="1"/>
            <p:nvPr/>
          </p:nvSpPr>
          <p:spPr>
            <a:xfrm>
              <a:off x="7066234" y="1648834"/>
              <a:ext cx="293670" cy="307777"/>
            </a:xfrm>
            <a:prstGeom prst="rect">
              <a:avLst/>
            </a:prstGeom>
            <a:noFill/>
            <a:ln>
              <a:noFill/>
            </a:ln>
          </p:spPr>
          <p:txBody>
            <a:bodyPr wrap="none" rtlCol="0">
              <a:spAutoFit/>
            </a:bodyPr>
            <a:lstStyle/>
            <a:p>
              <a:r>
                <a:rPr kumimoji="1" lang="en-US" altLang="ja-JP" sz="1400" b="1" dirty="0" smtClean="0">
                  <a:solidFill>
                    <a:schemeClr val="accent6">
                      <a:lumMod val="75000"/>
                    </a:schemeClr>
                  </a:solidFill>
                </a:rPr>
                <a:t>B</a:t>
              </a:r>
              <a:endParaRPr kumimoji="1" lang="ja-JP" altLang="en-US" sz="1400" b="1" dirty="0">
                <a:solidFill>
                  <a:schemeClr val="accent6">
                    <a:lumMod val="75000"/>
                  </a:schemeClr>
                </a:solidFill>
              </a:endParaRPr>
            </a:p>
          </p:txBody>
        </p:sp>
        <p:cxnSp>
          <p:nvCxnSpPr>
            <p:cNvPr id="137" name="直線コネクタ 136"/>
            <p:cNvCxnSpPr/>
            <p:nvPr/>
          </p:nvCxnSpPr>
          <p:spPr>
            <a:xfrm flipV="1">
              <a:off x="6069545" y="3116164"/>
              <a:ext cx="404162" cy="28902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8" name="テキスト ボックス 137"/>
            <p:cNvSpPr txBox="1"/>
            <p:nvPr/>
          </p:nvSpPr>
          <p:spPr>
            <a:xfrm>
              <a:off x="6420094" y="2893688"/>
              <a:ext cx="279244" cy="307777"/>
            </a:xfrm>
            <a:prstGeom prst="rect">
              <a:avLst/>
            </a:prstGeom>
            <a:noFill/>
            <a:ln>
              <a:noFill/>
            </a:ln>
          </p:spPr>
          <p:txBody>
            <a:bodyPr wrap="none" rtlCol="0">
              <a:spAutoFit/>
            </a:bodyPr>
            <a:lstStyle/>
            <a:p>
              <a:r>
                <a:rPr kumimoji="1" lang="en-US" altLang="ja-JP" sz="1400" b="1" dirty="0">
                  <a:solidFill>
                    <a:schemeClr val="tx2">
                      <a:lumMod val="75000"/>
                    </a:schemeClr>
                  </a:solidFill>
                </a:rPr>
                <a:t>C</a:t>
              </a:r>
              <a:endParaRPr kumimoji="1" lang="ja-JP" altLang="en-US" sz="1400" b="1" dirty="0">
                <a:solidFill>
                  <a:schemeClr val="tx2">
                    <a:lumMod val="75000"/>
                  </a:schemeClr>
                </a:solidFill>
              </a:endParaRPr>
            </a:p>
          </p:txBody>
        </p:sp>
        <p:sp>
          <p:nvSpPr>
            <p:cNvPr id="146" name="テキスト ボックス 145"/>
            <p:cNvSpPr txBox="1"/>
            <p:nvPr/>
          </p:nvSpPr>
          <p:spPr>
            <a:xfrm>
              <a:off x="3056874" y="5187502"/>
              <a:ext cx="298480" cy="307777"/>
            </a:xfrm>
            <a:prstGeom prst="rect">
              <a:avLst/>
            </a:prstGeom>
            <a:noFill/>
            <a:ln>
              <a:noFill/>
            </a:ln>
          </p:spPr>
          <p:txBody>
            <a:bodyPr wrap="none" rtlCol="0">
              <a:spAutoFit/>
            </a:bodyPr>
            <a:lstStyle/>
            <a:p>
              <a:r>
                <a:rPr kumimoji="1" lang="en-US" altLang="ja-JP" sz="1400" b="1" dirty="0" smtClean="0">
                  <a:solidFill>
                    <a:schemeClr val="bg2">
                      <a:lumMod val="50000"/>
                    </a:schemeClr>
                  </a:solidFill>
                </a:rPr>
                <a:t>D</a:t>
              </a:r>
              <a:endParaRPr kumimoji="1" lang="ja-JP" altLang="en-US" sz="1400" b="1" dirty="0">
                <a:solidFill>
                  <a:schemeClr val="bg2">
                    <a:lumMod val="50000"/>
                  </a:schemeClr>
                </a:solidFill>
              </a:endParaRPr>
            </a:p>
          </p:txBody>
        </p:sp>
        <p:cxnSp>
          <p:nvCxnSpPr>
            <p:cNvPr id="150" name="直線コネクタ 149"/>
            <p:cNvCxnSpPr>
              <a:stCxn id="122" idx="0"/>
            </p:cNvCxnSpPr>
            <p:nvPr/>
          </p:nvCxnSpPr>
          <p:spPr>
            <a:xfrm flipV="1">
              <a:off x="7229044" y="5021896"/>
              <a:ext cx="1461232" cy="522324"/>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60" name="テキスト ボックス 159"/>
            <p:cNvSpPr txBox="1"/>
            <p:nvPr/>
          </p:nvSpPr>
          <p:spPr>
            <a:xfrm>
              <a:off x="1329694" y="5720226"/>
              <a:ext cx="272832" cy="307777"/>
            </a:xfrm>
            <a:prstGeom prst="rect">
              <a:avLst/>
            </a:prstGeom>
            <a:noFill/>
            <a:ln>
              <a:noFill/>
            </a:ln>
          </p:spPr>
          <p:txBody>
            <a:bodyPr wrap="none" rtlCol="0">
              <a:spAutoFit/>
            </a:bodyPr>
            <a:lstStyle/>
            <a:p>
              <a:r>
                <a:rPr kumimoji="1" lang="en-US" altLang="ja-JP" sz="1400" b="1" dirty="0" smtClean="0">
                  <a:solidFill>
                    <a:schemeClr val="accent4">
                      <a:lumMod val="75000"/>
                    </a:schemeClr>
                  </a:solidFill>
                </a:rPr>
                <a:t>E</a:t>
              </a:r>
              <a:endParaRPr kumimoji="1" lang="ja-JP" altLang="en-US" sz="1400" b="1" dirty="0">
                <a:solidFill>
                  <a:schemeClr val="accent4">
                    <a:lumMod val="75000"/>
                  </a:schemeClr>
                </a:solidFill>
              </a:endParaRPr>
            </a:p>
          </p:txBody>
        </p:sp>
        <p:cxnSp>
          <p:nvCxnSpPr>
            <p:cNvPr id="161" name="直線コネクタ 160"/>
            <p:cNvCxnSpPr/>
            <p:nvPr/>
          </p:nvCxnSpPr>
          <p:spPr>
            <a:xfrm flipV="1">
              <a:off x="3432456" y="6525345"/>
              <a:ext cx="563480" cy="15388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71" name="テキスト ボックス 170"/>
            <p:cNvSpPr txBox="1"/>
            <p:nvPr/>
          </p:nvSpPr>
          <p:spPr>
            <a:xfrm>
              <a:off x="3186753" y="6525345"/>
              <a:ext cx="272832" cy="307777"/>
            </a:xfrm>
            <a:prstGeom prst="rect">
              <a:avLst/>
            </a:prstGeom>
            <a:noFill/>
            <a:ln>
              <a:noFill/>
            </a:ln>
          </p:spPr>
          <p:txBody>
            <a:bodyPr wrap="none" rtlCol="0">
              <a:spAutoFit/>
            </a:bodyPr>
            <a:lstStyle/>
            <a:p>
              <a:r>
                <a:rPr kumimoji="1" lang="en-US" altLang="ja-JP" sz="1400" b="1" dirty="0" smtClean="0">
                  <a:solidFill>
                    <a:srgbClr val="00B0F0"/>
                  </a:solidFill>
                </a:rPr>
                <a:t>F</a:t>
              </a:r>
              <a:endParaRPr kumimoji="1" lang="ja-JP" altLang="en-US" sz="1400" b="1" dirty="0">
                <a:solidFill>
                  <a:srgbClr val="00B0F0"/>
                </a:solidFill>
              </a:endParaRPr>
            </a:p>
          </p:txBody>
        </p:sp>
        <p:cxnSp>
          <p:nvCxnSpPr>
            <p:cNvPr id="172" name="直線コネクタ 171"/>
            <p:cNvCxnSpPr/>
            <p:nvPr/>
          </p:nvCxnSpPr>
          <p:spPr>
            <a:xfrm>
              <a:off x="5702228" y="3178049"/>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a:off x="2569836" y="5085315"/>
              <a:ext cx="507551" cy="215893"/>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10" name="テキスト ボックス 109"/>
            <p:cNvSpPr txBox="1"/>
            <p:nvPr/>
          </p:nvSpPr>
          <p:spPr>
            <a:xfrm>
              <a:off x="6700648" y="5574900"/>
              <a:ext cx="1255728" cy="307777"/>
            </a:xfrm>
            <a:prstGeom prst="rect">
              <a:avLst/>
            </a:prstGeom>
            <a:noFill/>
          </p:spPr>
          <p:txBody>
            <a:bodyPr wrap="none" rtlCol="0">
              <a:spAutoFit/>
            </a:bodyPr>
            <a:lstStyle/>
            <a:p>
              <a:r>
                <a:rPr kumimoji="1" lang="en-US" altLang="ja-JP" sz="1400" dirty="0" smtClean="0"/>
                <a:t>AG</a:t>
              </a:r>
              <a:r>
                <a:rPr kumimoji="1" lang="ja-JP" altLang="en-US" sz="1400" dirty="0" smtClean="0"/>
                <a:t> </a:t>
              </a:r>
              <a:r>
                <a:rPr kumimoji="1" lang="en-US" altLang="ja-JP" sz="1400" dirty="0" smtClean="0"/>
                <a:t>Acquisition</a:t>
              </a:r>
              <a:endParaRPr kumimoji="1" lang="ja-JP" altLang="en-US" sz="1400" dirty="0"/>
            </a:p>
          </p:txBody>
        </p:sp>
        <p:sp>
          <p:nvSpPr>
            <p:cNvPr id="175" name="角丸四角形 174"/>
            <p:cNvSpPr/>
            <p:nvPr/>
          </p:nvSpPr>
          <p:spPr>
            <a:xfrm>
              <a:off x="22142" y="5544666"/>
              <a:ext cx="1123435" cy="446666"/>
            </a:xfrm>
            <a:prstGeom prst="roundRect">
              <a:avLst>
                <a:gd name="adj" fmla="val 10022"/>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6" name="直線コネクタ 175"/>
            <p:cNvCxnSpPr>
              <a:stCxn id="175" idx="3"/>
            </p:cNvCxnSpPr>
            <p:nvPr/>
          </p:nvCxnSpPr>
          <p:spPr>
            <a:xfrm>
              <a:off x="1145577" y="5767999"/>
              <a:ext cx="215862" cy="72001"/>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77" name="テキスト ボックス 176"/>
            <p:cNvSpPr txBox="1"/>
            <p:nvPr/>
          </p:nvSpPr>
          <p:spPr>
            <a:xfrm>
              <a:off x="8604448" y="4797152"/>
              <a:ext cx="272832" cy="307777"/>
            </a:xfrm>
            <a:prstGeom prst="rect">
              <a:avLst/>
            </a:prstGeom>
            <a:noFill/>
            <a:ln>
              <a:noFill/>
            </a:ln>
          </p:spPr>
          <p:txBody>
            <a:bodyPr wrap="none" rtlCol="0">
              <a:spAutoFit/>
            </a:bodyPr>
            <a:lstStyle/>
            <a:p>
              <a:r>
                <a:rPr kumimoji="1" lang="en-US" altLang="ja-JP" sz="1400" b="1" dirty="0" smtClean="0">
                  <a:solidFill>
                    <a:schemeClr val="accent4">
                      <a:lumMod val="75000"/>
                    </a:schemeClr>
                  </a:solidFill>
                </a:rPr>
                <a:t>E</a:t>
              </a:r>
              <a:endParaRPr kumimoji="1" lang="ja-JP" altLang="en-US" sz="1400" b="1" dirty="0">
                <a:solidFill>
                  <a:schemeClr val="accent4">
                    <a:lumMod val="75000"/>
                  </a:schemeClr>
                </a:solidFill>
              </a:endParaRPr>
            </a:p>
          </p:txBody>
        </p:sp>
        <p:cxnSp>
          <p:nvCxnSpPr>
            <p:cNvPr id="178" name="直線矢印コネクタ 177"/>
            <p:cNvCxnSpPr/>
            <p:nvPr/>
          </p:nvCxnSpPr>
          <p:spPr>
            <a:xfrm>
              <a:off x="1151664" y="3133861"/>
              <a:ext cx="1203334"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79" name="テキスト ボックス 178"/>
            <p:cNvSpPr txBox="1"/>
            <p:nvPr/>
          </p:nvSpPr>
          <p:spPr>
            <a:xfrm>
              <a:off x="987903" y="2833191"/>
              <a:ext cx="1063817" cy="307777"/>
            </a:xfrm>
            <a:prstGeom prst="rect">
              <a:avLst/>
            </a:prstGeom>
            <a:noFill/>
          </p:spPr>
          <p:txBody>
            <a:bodyPr wrap="none" rtlCol="0">
              <a:spAutoFit/>
            </a:bodyPr>
            <a:lstStyle/>
            <a:p>
              <a:r>
                <a:rPr lang="en-US" altLang="ja-JP" sz="1400" dirty="0" smtClean="0"/>
                <a:t>Move home</a:t>
              </a:r>
              <a:endParaRPr kumimoji="1" lang="ja-JP" altLang="en-US" sz="1400" dirty="0"/>
            </a:p>
          </p:txBody>
        </p:sp>
        <p:cxnSp>
          <p:nvCxnSpPr>
            <p:cNvPr id="180" name="直線矢印コネクタ 179"/>
            <p:cNvCxnSpPr/>
            <p:nvPr/>
          </p:nvCxnSpPr>
          <p:spPr>
            <a:xfrm>
              <a:off x="4675412" y="3159212"/>
              <a:ext cx="39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81" name="テキスト ボックス 180"/>
            <p:cNvSpPr txBox="1"/>
            <p:nvPr/>
          </p:nvSpPr>
          <p:spPr>
            <a:xfrm>
              <a:off x="4545911" y="2852936"/>
              <a:ext cx="602153" cy="307777"/>
            </a:xfrm>
            <a:prstGeom prst="rect">
              <a:avLst/>
            </a:prstGeom>
            <a:noFill/>
          </p:spPr>
          <p:txBody>
            <a:bodyPr wrap="none" rtlCol="0">
              <a:spAutoFit/>
            </a:bodyPr>
            <a:lstStyle/>
            <a:p>
              <a:r>
                <a:rPr kumimoji="1" lang="en-US" altLang="ja-JP" sz="1400" dirty="0" smtClean="0"/>
                <a:t>Move</a:t>
              </a:r>
              <a:endParaRPr kumimoji="1" lang="ja-JP" altLang="en-US" sz="1400" dirty="0"/>
            </a:p>
          </p:txBody>
        </p:sp>
        <p:cxnSp>
          <p:nvCxnSpPr>
            <p:cNvPr id="182" name="直線コネクタ 181"/>
            <p:cNvCxnSpPr/>
            <p:nvPr/>
          </p:nvCxnSpPr>
          <p:spPr>
            <a:xfrm>
              <a:off x="4675412" y="3151228"/>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a:off x="5063193" y="3164344"/>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5" name="テキスト ボックス 184"/>
            <p:cNvSpPr txBox="1"/>
            <p:nvPr/>
          </p:nvSpPr>
          <p:spPr>
            <a:xfrm>
              <a:off x="971600" y="3697287"/>
              <a:ext cx="1129155" cy="307777"/>
            </a:xfrm>
            <a:prstGeom prst="rect">
              <a:avLst/>
            </a:prstGeom>
            <a:noFill/>
          </p:spPr>
          <p:txBody>
            <a:bodyPr wrap="none" rtlCol="0">
              <a:spAutoFit/>
            </a:bodyPr>
            <a:lstStyle/>
            <a:p>
              <a:r>
                <a:rPr lang="en-US" altLang="ja-JP" sz="1400" dirty="0" smtClean="0"/>
                <a:t>background?</a:t>
              </a:r>
              <a:endParaRPr kumimoji="1" lang="ja-JP" altLang="en-US" sz="1400" dirty="0"/>
            </a:p>
          </p:txBody>
        </p:sp>
        <p:cxnSp>
          <p:nvCxnSpPr>
            <p:cNvPr id="151" name="直線コネクタ 150"/>
            <p:cNvCxnSpPr/>
            <p:nvPr/>
          </p:nvCxnSpPr>
          <p:spPr>
            <a:xfrm>
              <a:off x="3001884" y="3147664"/>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2" name="直線矢印コネクタ 151"/>
            <p:cNvCxnSpPr/>
            <p:nvPr/>
          </p:nvCxnSpPr>
          <p:spPr>
            <a:xfrm flipV="1">
              <a:off x="2307523" y="4003952"/>
              <a:ext cx="293670" cy="2833"/>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65" name="テキスト ボックス 164"/>
            <p:cNvSpPr txBox="1"/>
            <p:nvPr/>
          </p:nvSpPr>
          <p:spPr>
            <a:xfrm>
              <a:off x="2222045" y="3985319"/>
              <a:ext cx="1269835" cy="307777"/>
            </a:xfrm>
            <a:prstGeom prst="rect">
              <a:avLst/>
            </a:prstGeom>
            <a:noFill/>
          </p:spPr>
          <p:txBody>
            <a:bodyPr wrap="none" rtlCol="0">
              <a:spAutoFit/>
            </a:bodyPr>
            <a:lstStyle/>
            <a:p>
              <a:r>
                <a:rPr kumimoji="1" lang="en-US" altLang="ja-JP" sz="1400" dirty="0" smtClean="0"/>
                <a:t>Check at home</a:t>
              </a:r>
              <a:endParaRPr kumimoji="1" lang="ja-JP" altLang="en-US" sz="1400" dirty="0"/>
            </a:p>
          </p:txBody>
        </p:sp>
        <p:cxnSp>
          <p:nvCxnSpPr>
            <p:cNvPr id="166" name="直線矢印コネクタ 165"/>
            <p:cNvCxnSpPr/>
            <p:nvPr/>
          </p:nvCxnSpPr>
          <p:spPr>
            <a:xfrm flipV="1">
              <a:off x="1403648" y="4005064"/>
              <a:ext cx="293670" cy="2833"/>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86" name="直線矢印コネクタ 185"/>
            <p:cNvCxnSpPr/>
            <p:nvPr/>
          </p:nvCxnSpPr>
          <p:spPr>
            <a:xfrm>
              <a:off x="6538129" y="5877272"/>
              <a:ext cx="491234"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7020272" y="422134"/>
              <a:ext cx="0" cy="567116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8" name="直線矢印コネクタ 187"/>
            <p:cNvCxnSpPr/>
            <p:nvPr/>
          </p:nvCxnSpPr>
          <p:spPr>
            <a:xfrm>
              <a:off x="8394117" y="3021170"/>
              <a:ext cx="432000"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0" name="直線矢印コネクタ 189"/>
            <p:cNvCxnSpPr/>
            <p:nvPr/>
          </p:nvCxnSpPr>
          <p:spPr>
            <a:xfrm>
              <a:off x="1597421" y="4787279"/>
              <a:ext cx="720508"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2" name="直線矢印コネクタ 191"/>
            <p:cNvCxnSpPr/>
            <p:nvPr/>
          </p:nvCxnSpPr>
          <p:spPr>
            <a:xfrm>
              <a:off x="1390776" y="5229200"/>
              <a:ext cx="957072"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a:xfrm>
              <a:off x="8312939" y="2806869"/>
              <a:ext cx="0" cy="622131"/>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88" name="テキスト ボックス 87"/>
            <p:cNvSpPr txBox="1"/>
            <p:nvPr/>
          </p:nvSpPr>
          <p:spPr>
            <a:xfrm>
              <a:off x="8244408" y="3069140"/>
              <a:ext cx="731419" cy="276999"/>
            </a:xfrm>
            <a:prstGeom prst="rect">
              <a:avLst/>
            </a:prstGeom>
            <a:noFill/>
          </p:spPr>
          <p:txBody>
            <a:bodyPr wrap="none" rtlCol="0">
              <a:spAutoFit/>
            </a:bodyPr>
            <a:lstStyle/>
            <a:p>
              <a:r>
                <a:rPr lang="en-US" sz="1200" dirty="0" smtClean="0"/>
                <a:t>interlock</a:t>
              </a:r>
              <a:endParaRPr lang="en-US" sz="1200" dirty="0"/>
            </a:p>
          </p:txBody>
        </p:sp>
      </p:grpSp>
    </p:spTree>
    <p:extLst>
      <p:ext uri="{BB962C8B-B14F-4D97-AF65-F5344CB8AC3E}">
        <p14:creationId xmlns:p14="http://schemas.microsoft.com/office/powerpoint/2010/main" val="107275952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System verification and integration</a:t>
            </a:r>
            <a:endParaRPr kumimoji="1" lang="ja-JP" altLang="en-US" dirty="0"/>
          </a:p>
        </p:txBody>
      </p:sp>
      <p:sp>
        <p:nvSpPr>
          <p:cNvPr id="3" name="コンテンツ プレースホルダー 2"/>
          <p:cNvSpPr>
            <a:spLocks noGrp="1"/>
          </p:cNvSpPr>
          <p:nvPr>
            <p:ph idx="1"/>
          </p:nvPr>
        </p:nvSpPr>
        <p:spPr>
          <a:xfrm>
            <a:off x="457200" y="1600200"/>
            <a:ext cx="8579296" cy="1972816"/>
          </a:xfrm>
        </p:spPr>
        <p:txBody>
          <a:bodyPr>
            <a:normAutofit fontScale="62500" lnSpcReduction="20000"/>
          </a:bodyPr>
          <a:lstStyle/>
          <a:p>
            <a:pPr marL="0" indent="0">
              <a:buNone/>
            </a:pPr>
            <a:r>
              <a:rPr lang="en-US" altLang="ja-JP" dirty="0" smtClean="0"/>
              <a:t>If design follows concepts well, PFS</a:t>
            </a:r>
            <a:r>
              <a:rPr lang="ja-JP" altLang="en-US" dirty="0" smtClean="0"/>
              <a:t> </a:t>
            </a:r>
            <a:r>
              <a:rPr lang="en-US" altLang="ja-JP" dirty="0" smtClean="0"/>
              <a:t>ICS</a:t>
            </a:r>
            <a:r>
              <a:rPr lang="ja-JP" altLang="en-US" dirty="0" smtClean="0"/>
              <a:t> </a:t>
            </a:r>
            <a:r>
              <a:rPr lang="en-US" altLang="ja-JP" dirty="0" smtClean="0"/>
              <a:t>software</a:t>
            </a:r>
            <a:r>
              <a:rPr lang="ja-JP" altLang="en-US" dirty="0" smtClean="0"/>
              <a:t> </a:t>
            </a:r>
            <a:r>
              <a:rPr lang="en-US" altLang="ja-JP" dirty="0" smtClean="0"/>
              <a:t>verification and integration</a:t>
            </a:r>
            <a:r>
              <a:rPr lang="ja-JP" altLang="en-US" dirty="0" smtClean="0"/>
              <a:t> </a:t>
            </a:r>
            <a:r>
              <a:rPr lang="en-US" altLang="ja-JP" dirty="0" smtClean="0"/>
              <a:t>flow</a:t>
            </a:r>
            <a:r>
              <a:rPr lang="ja-JP" altLang="en-US" dirty="0" smtClean="0"/>
              <a:t> </a:t>
            </a:r>
            <a:r>
              <a:rPr lang="en-US" altLang="ja-JP" dirty="0" smtClean="0"/>
              <a:t>will</a:t>
            </a:r>
            <a:r>
              <a:rPr lang="ja-JP" altLang="en-US" dirty="0" smtClean="0"/>
              <a:t> </a:t>
            </a:r>
            <a:r>
              <a:rPr lang="en-US" altLang="ja-JP" dirty="0" smtClean="0"/>
              <a:t>be</a:t>
            </a:r>
            <a:r>
              <a:rPr lang="ja-JP" altLang="en-US" dirty="0" smtClean="0"/>
              <a:t> </a:t>
            </a:r>
            <a:r>
              <a:rPr lang="en-US" altLang="ja-JP" dirty="0" smtClean="0"/>
              <a:t>hierarchic,</a:t>
            </a:r>
            <a:r>
              <a:rPr lang="ja-JP" altLang="en-US" dirty="0" smtClean="0"/>
              <a:t> </a:t>
            </a:r>
            <a:r>
              <a:rPr lang="en-US" altLang="ja-JP" dirty="0" smtClean="0"/>
              <a:t>continue validation</a:t>
            </a:r>
            <a:r>
              <a:rPr lang="ja-JP" altLang="en-US" dirty="0" smtClean="0"/>
              <a:t> </a:t>
            </a:r>
            <a:r>
              <a:rPr lang="en-US" altLang="ja-JP" dirty="0" smtClean="0"/>
              <a:t>at</a:t>
            </a:r>
            <a:r>
              <a:rPr lang="ja-JP" altLang="en-US" dirty="0" smtClean="0"/>
              <a:t> </a:t>
            </a:r>
            <a:r>
              <a:rPr lang="en-US" altLang="ja-JP" dirty="0" smtClean="0"/>
              <a:t>each</a:t>
            </a:r>
            <a:r>
              <a:rPr lang="ja-JP" altLang="en-US" dirty="0" smtClean="0"/>
              <a:t> </a:t>
            </a:r>
            <a:r>
              <a:rPr lang="en-US" altLang="ja-JP" dirty="0" smtClean="0"/>
              <a:t>level</a:t>
            </a:r>
            <a:r>
              <a:rPr lang="ja-JP" altLang="en-US" dirty="0" smtClean="0"/>
              <a:t> </a:t>
            </a:r>
            <a:r>
              <a:rPr lang="en-US" altLang="ja-JP" dirty="0" smtClean="0"/>
              <a:t>and</a:t>
            </a:r>
            <a:r>
              <a:rPr lang="ja-JP" altLang="en-US" dirty="0" smtClean="0"/>
              <a:t> </a:t>
            </a:r>
            <a:r>
              <a:rPr lang="en-US" altLang="ja-JP" dirty="0" smtClean="0"/>
              <a:t>to go</a:t>
            </a:r>
            <a:r>
              <a:rPr lang="ja-JP" altLang="en-US" dirty="0" smtClean="0"/>
              <a:t> </a:t>
            </a:r>
            <a:r>
              <a:rPr lang="en-US" altLang="ja-JP" dirty="0" smtClean="0"/>
              <a:t>next</a:t>
            </a:r>
            <a:r>
              <a:rPr lang="ja-JP" altLang="en-US" dirty="0" smtClean="0"/>
              <a:t> </a:t>
            </a:r>
            <a:r>
              <a:rPr lang="en-US" altLang="ja-JP" dirty="0" smtClean="0"/>
              <a:t>level</a:t>
            </a:r>
            <a:r>
              <a:rPr lang="ja-JP" altLang="en-US" dirty="0" smtClean="0"/>
              <a:t> </a:t>
            </a:r>
            <a:r>
              <a:rPr lang="en-US" altLang="ja-JP" dirty="0" smtClean="0"/>
              <a:t>of</a:t>
            </a:r>
            <a:r>
              <a:rPr lang="ja-JP" altLang="en-US" dirty="0" smtClean="0"/>
              <a:t> </a:t>
            </a:r>
            <a:r>
              <a:rPr lang="en-US" altLang="ja-JP" dirty="0" smtClean="0"/>
              <a:t>integration.</a:t>
            </a:r>
            <a:r>
              <a:rPr lang="ja-JP" altLang="en-US" dirty="0" smtClean="0"/>
              <a:t> </a:t>
            </a:r>
            <a:r>
              <a:rPr lang="en-US" altLang="ja-JP" dirty="0" smtClean="0"/>
              <a:t>Thanks</a:t>
            </a:r>
            <a:r>
              <a:rPr lang="ja-JP" altLang="en-US" dirty="0" smtClean="0"/>
              <a:t> </a:t>
            </a:r>
            <a:r>
              <a:rPr lang="en-US" altLang="ja-JP" dirty="0" smtClean="0"/>
              <a:t>to</a:t>
            </a:r>
            <a:r>
              <a:rPr lang="ja-JP" altLang="en-US" dirty="0" smtClean="0"/>
              <a:t> </a:t>
            </a:r>
            <a:r>
              <a:rPr lang="en-US" altLang="ja-JP" dirty="0" smtClean="0"/>
              <a:t>loosely</a:t>
            </a:r>
            <a:r>
              <a:rPr lang="ja-JP" altLang="en-US" dirty="0" smtClean="0"/>
              <a:t> </a:t>
            </a:r>
            <a:r>
              <a:rPr lang="en-US" altLang="ja-JP" dirty="0" smtClean="0"/>
              <a:t>coupled</a:t>
            </a:r>
            <a:r>
              <a:rPr lang="ja-JP" altLang="en-US" dirty="0" smtClean="0"/>
              <a:t> </a:t>
            </a:r>
            <a:r>
              <a:rPr lang="en-US" altLang="ja-JP" dirty="0" smtClean="0"/>
              <a:t>module</a:t>
            </a:r>
            <a:r>
              <a:rPr lang="ja-JP" altLang="en-US" dirty="0" smtClean="0"/>
              <a:t> </a:t>
            </a:r>
            <a:r>
              <a:rPr lang="en-US" altLang="ja-JP" dirty="0" smtClean="0"/>
              <a:t>based</a:t>
            </a:r>
            <a:r>
              <a:rPr lang="ja-JP" altLang="en-US" dirty="0" smtClean="0"/>
              <a:t> </a:t>
            </a:r>
            <a:r>
              <a:rPr lang="en-US" altLang="ja-JP" dirty="0" smtClean="0"/>
              <a:t>design</a:t>
            </a:r>
            <a:r>
              <a:rPr lang="ja-JP" altLang="en-US" dirty="0" smtClean="0"/>
              <a:t> </a:t>
            </a:r>
            <a:r>
              <a:rPr lang="en-US" altLang="ja-JP" dirty="0" smtClean="0"/>
              <a:t>using</a:t>
            </a:r>
            <a:r>
              <a:rPr lang="ja-JP" altLang="en-US" dirty="0" smtClean="0"/>
              <a:t> </a:t>
            </a:r>
            <a:r>
              <a:rPr lang="en-US" altLang="ja-JP" dirty="0" smtClean="0"/>
              <a:t>MHS,</a:t>
            </a:r>
            <a:r>
              <a:rPr lang="ja-JP" altLang="en-US" dirty="0" smtClean="0"/>
              <a:t> </a:t>
            </a:r>
            <a:r>
              <a:rPr lang="en-US" altLang="ja-JP" dirty="0" smtClean="0"/>
              <a:t>validation</a:t>
            </a:r>
            <a:r>
              <a:rPr lang="ja-JP" altLang="en-US" dirty="0" smtClean="0"/>
              <a:t> </a:t>
            </a:r>
            <a:r>
              <a:rPr lang="en-US" altLang="ja-JP" dirty="0" smtClean="0"/>
              <a:t>of</a:t>
            </a:r>
            <a:r>
              <a:rPr lang="ja-JP" altLang="en-US" dirty="0" smtClean="0"/>
              <a:t> </a:t>
            </a:r>
            <a:r>
              <a:rPr lang="en-US" altLang="ja-JP" dirty="0" smtClean="0"/>
              <a:t>each</a:t>
            </a:r>
            <a:r>
              <a:rPr lang="ja-JP" altLang="en-US" dirty="0" smtClean="0"/>
              <a:t> </a:t>
            </a:r>
            <a:r>
              <a:rPr lang="en-US" altLang="ja-JP" dirty="0" smtClean="0"/>
              <a:t>actor or</a:t>
            </a:r>
            <a:r>
              <a:rPr lang="ja-JP" altLang="en-US" dirty="0" smtClean="0"/>
              <a:t> </a:t>
            </a:r>
            <a:r>
              <a:rPr lang="en-US" altLang="ja-JP" dirty="0" smtClean="0"/>
              <a:t>combination</a:t>
            </a:r>
            <a:r>
              <a:rPr lang="ja-JP" altLang="en-US" dirty="0" smtClean="0"/>
              <a:t> </a:t>
            </a:r>
            <a:r>
              <a:rPr lang="en-US" altLang="ja-JP" dirty="0" smtClean="0"/>
              <a:t>of</a:t>
            </a:r>
            <a:r>
              <a:rPr lang="ja-JP" altLang="en-US" dirty="0" smtClean="0"/>
              <a:t> </a:t>
            </a:r>
            <a:r>
              <a:rPr lang="en-US" altLang="ja-JP" dirty="0" smtClean="0"/>
              <a:t>actors</a:t>
            </a:r>
            <a:r>
              <a:rPr lang="ja-JP" altLang="en-US" dirty="0" smtClean="0"/>
              <a:t> </a:t>
            </a:r>
            <a:r>
              <a:rPr lang="en-US" altLang="ja-JP" dirty="0" smtClean="0"/>
              <a:t>within</a:t>
            </a:r>
            <a:r>
              <a:rPr lang="ja-JP" altLang="en-US" dirty="0" smtClean="0"/>
              <a:t> </a:t>
            </a:r>
            <a:r>
              <a:rPr lang="en-US" altLang="ja-JP" dirty="0" smtClean="0"/>
              <a:t>one</a:t>
            </a:r>
            <a:r>
              <a:rPr lang="ja-JP" altLang="en-US" dirty="0" smtClean="0"/>
              <a:t> </a:t>
            </a:r>
            <a:r>
              <a:rPr lang="en-US" altLang="ja-JP" dirty="0" smtClean="0"/>
              <a:t>(sub-)sequence</a:t>
            </a:r>
            <a:r>
              <a:rPr lang="ja-JP" altLang="en-US" dirty="0" smtClean="0"/>
              <a:t> </a:t>
            </a:r>
            <a:r>
              <a:rPr lang="en-US" altLang="ja-JP" dirty="0" smtClean="0"/>
              <a:t>could</a:t>
            </a:r>
            <a:r>
              <a:rPr lang="ja-JP" altLang="en-US" dirty="0" smtClean="0"/>
              <a:t> </a:t>
            </a:r>
            <a:r>
              <a:rPr lang="en-US" altLang="ja-JP" dirty="0" smtClean="0"/>
              <a:t>be</a:t>
            </a:r>
            <a:r>
              <a:rPr lang="ja-JP" altLang="en-US" dirty="0" smtClean="0"/>
              <a:t> </a:t>
            </a:r>
            <a:r>
              <a:rPr lang="en-US" altLang="ja-JP" dirty="0" smtClean="0"/>
              <a:t>done</a:t>
            </a:r>
            <a:r>
              <a:rPr lang="ja-JP" altLang="en-US" dirty="0" smtClean="0"/>
              <a:t> </a:t>
            </a:r>
            <a:r>
              <a:rPr lang="en-US" altLang="ja-JP" dirty="0" smtClean="0"/>
              <a:t>without</a:t>
            </a:r>
            <a:r>
              <a:rPr lang="ja-JP" altLang="en-US" dirty="0" smtClean="0"/>
              <a:t> </a:t>
            </a:r>
            <a:r>
              <a:rPr lang="en-US" altLang="ja-JP" dirty="0" smtClean="0"/>
              <a:t>any</a:t>
            </a:r>
            <a:r>
              <a:rPr lang="ja-JP" altLang="en-US" dirty="0" smtClean="0"/>
              <a:t> </a:t>
            </a:r>
            <a:r>
              <a:rPr lang="en-US" altLang="ja-JP" dirty="0" smtClean="0"/>
              <a:t>other</a:t>
            </a:r>
            <a:r>
              <a:rPr lang="ja-JP" altLang="en-US" dirty="0" smtClean="0"/>
              <a:t> </a:t>
            </a:r>
            <a:r>
              <a:rPr lang="en-US" altLang="ja-JP" dirty="0" smtClean="0"/>
              <a:t>software</a:t>
            </a:r>
            <a:r>
              <a:rPr lang="ja-JP" altLang="en-US" dirty="0" smtClean="0"/>
              <a:t> </a:t>
            </a:r>
            <a:r>
              <a:rPr lang="en-US" altLang="ja-JP" dirty="0" smtClean="0"/>
              <a:t>module.</a:t>
            </a:r>
            <a:r>
              <a:rPr lang="ja-JP" altLang="en-US" dirty="0" smtClean="0"/>
              <a:t> </a:t>
            </a:r>
            <a:endParaRPr lang="en-US" altLang="ja-JP" dirty="0" smtClean="0"/>
          </a:p>
          <a:p>
            <a:pPr marL="0" indent="0">
              <a:buNone/>
            </a:pPr>
            <a:r>
              <a:rPr lang="en-US" altLang="ja-JP" dirty="0" smtClean="0"/>
              <a:t>These subsystem or module(s) verification are written as sequences and developed as special actor – </a:t>
            </a:r>
            <a:r>
              <a:rPr lang="en-US" altLang="ja-JP" dirty="0" err="1" smtClean="0"/>
              <a:t>spsait</a:t>
            </a:r>
            <a:r>
              <a:rPr lang="en-US" altLang="ja-JP" dirty="0" smtClean="0"/>
              <a:t> or </a:t>
            </a:r>
            <a:r>
              <a:rPr lang="en-US" altLang="ja-JP" dirty="0" err="1" smtClean="0"/>
              <a:t>pfiait</a:t>
            </a:r>
            <a:r>
              <a:rPr lang="en-US" altLang="ja-JP" dirty="0" smtClean="0"/>
              <a:t>.</a:t>
            </a:r>
            <a:r>
              <a:rPr lang="en-US" altLang="ja-JP" dirty="0"/>
              <a:t> </a:t>
            </a:r>
            <a:r>
              <a:rPr lang="en-US" altLang="ja-JP" dirty="0" smtClean="0"/>
              <a:t>Using them, software</a:t>
            </a:r>
            <a:r>
              <a:rPr lang="ja-JP" altLang="en-US" dirty="0" smtClean="0"/>
              <a:t> </a:t>
            </a:r>
            <a:r>
              <a:rPr lang="en-US" altLang="ja-JP" dirty="0" smtClean="0"/>
              <a:t>integration</a:t>
            </a:r>
            <a:r>
              <a:rPr lang="ja-JP" altLang="en-US" dirty="0" smtClean="0"/>
              <a:t> </a:t>
            </a:r>
            <a:r>
              <a:rPr lang="en-US" altLang="ja-JP" dirty="0" smtClean="0"/>
              <a:t>and</a:t>
            </a:r>
            <a:r>
              <a:rPr lang="ja-JP" altLang="en-US" dirty="0" smtClean="0"/>
              <a:t> </a:t>
            </a:r>
            <a:r>
              <a:rPr lang="en-US" altLang="ja-JP" dirty="0" smtClean="0"/>
              <a:t>test</a:t>
            </a:r>
            <a:r>
              <a:rPr lang="ja-JP" altLang="en-US" dirty="0" smtClean="0"/>
              <a:t> </a:t>
            </a:r>
            <a:r>
              <a:rPr lang="en-US" altLang="ja-JP" dirty="0" smtClean="0"/>
              <a:t>flow</a:t>
            </a:r>
            <a:r>
              <a:rPr lang="ja-JP" altLang="en-US" dirty="0" smtClean="0"/>
              <a:t> </a:t>
            </a:r>
            <a:r>
              <a:rPr lang="en-US" altLang="ja-JP" dirty="0" smtClean="0"/>
              <a:t>will</a:t>
            </a:r>
            <a:r>
              <a:rPr lang="ja-JP" altLang="en-US" dirty="0" smtClean="0"/>
              <a:t> </a:t>
            </a:r>
            <a:r>
              <a:rPr lang="en-US" altLang="ja-JP" dirty="0" smtClean="0"/>
              <a:t>be</a:t>
            </a:r>
            <a:r>
              <a:rPr lang="en-US" altLang="ja-JP" dirty="0"/>
              <a:t> </a:t>
            </a:r>
            <a:r>
              <a:rPr lang="en-US" altLang="ja-JP" dirty="0" smtClean="0"/>
              <a:t>1) per module (actor), 2) per subsystem, whose hardware are at one place before shipping to Subaru (A-E in a last slide), 3) full operational sequence at Subaru. </a:t>
            </a:r>
          </a:p>
        </p:txBody>
      </p:sp>
      <p:grpSp>
        <p:nvGrpSpPr>
          <p:cNvPr id="139" name="グループ化 138"/>
          <p:cNvGrpSpPr/>
          <p:nvPr/>
        </p:nvGrpSpPr>
        <p:grpSpPr>
          <a:xfrm>
            <a:off x="897433" y="3502749"/>
            <a:ext cx="8139063" cy="3329791"/>
            <a:chOff x="897433" y="3502749"/>
            <a:chExt cx="8139063" cy="3329791"/>
          </a:xfrm>
        </p:grpSpPr>
        <p:sp>
          <p:nvSpPr>
            <p:cNvPr id="109" name="正方形/長方形 108"/>
            <p:cNvSpPr/>
            <p:nvPr/>
          </p:nvSpPr>
          <p:spPr>
            <a:xfrm>
              <a:off x="3923928" y="5371306"/>
              <a:ext cx="4968552" cy="9097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6516216" y="3587148"/>
              <a:ext cx="2376264" cy="26939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角丸四角形 16"/>
            <p:cNvSpPr/>
            <p:nvPr/>
          </p:nvSpPr>
          <p:spPr>
            <a:xfrm>
              <a:off x="897433" y="497362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BCU</a:t>
              </a:r>
              <a:endParaRPr lang="ja-JP" altLang="en-US" sz="1600" dirty="0">
                <a:solidFill>
                  <a:schemeClr val="tx1"/>
                </a:solidFill>
              </a:endParaRPr>
            </a:p>
          </p:txBody>
        </p:sp>
        <p:sp>
          <p:nvSpPr>
            <p:cNvPr id="19" name="角丸四角形 18"/>
            <p:cNvSpPr/>
            <p:nvPr/>
          </p:nvSpPr>
          <p:spPr>
            <a:xfrm>
              <a:off x="899176" y="459278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RCU</a:t>
              </a:r>
              <a:endParaRPr lang="ja-JP" altLang="en-US" sz="1600" dirty="0">
                <a:solidFill>
                  <a:schemeClr val="tx1"/>
                </a:solidFill>
              </a:endParaRPr>
            </a:p>
          </p:txBody>
        </p:sp>
        <p:sp>
          <p:nvSpPr>
            <p:cNvPr id="20" name="角丸四角形 19"/>
            <p:cNvSpPr/>
            <p:nvPr/>
          </p:nvSpPr>
          <p:spPr>
            <a:xfrm>
              <a:off x="897433" y="5437785"/>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FPS</a:t>
              </a:r>
              <a:endParaRPr lang="ja-JP" altLang="en-US" sz="1600" dirty="0">
                <a:solidFill>
                  <a:schemeClr val="tx1"/>
                </a:solidFill>
              </a:endParaRPr>
            </a:p>
          </p:txBody>
        </p:sp>
        <p:sp>
          <p:nvSpPr>
            <p:cNvPr id="26" name="角丸四角形 25"/>
            <p:cNvSpPr/>
            <p:nvPr/>
          </p:nvSpPr>
          <p:spPr>
            <a:xfrm>
              <a:off x="897433" y="5797825"/>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AGC</a:t>
              </a:r>
              <a:endParaRPr lang="ja-JP" altLang="en-US" sz="1600" dirty="0">
                <a:solidFill>
                  <a:schemeClr val="tx1"/>
                </a:solidFill>
              </a:endParaRPr>
            </a:p>
          </p:txBody>
        </p:sp>
        <p:sp>
          <p:nvSpPr>
            <p:cNvPr id="36" name="テキスト ボックス 35"/>
            <p:cNvSpPr txBox="1"/>
            <p:nvPr/>
          </p:nvSpPr>
          <p:spPr>
            <a:xfrm>
              <a:off x="7236296" y="3697104"/>
              <a:ext cx="864096" cy="369332"/>
            </a:xfrm>
            <a:prstGeom prst="rect">
              <a:avLst/>
            </a:prstGeom>
            <a:noFill/>
          </p:spPr>
          <p:txBody>
            <a:bodyPr wrap="square" rtlCol="0">
              <a:spAutoFit/>
            </a:bodyPr>
            <a:lstStyle/>
            <a:p>
              <a:r>
                <a:rPr kumimoji="1" lang="en-US" altLang="ja-JP" dirty="0" smtClean="0"/>
                <a:t>Subaru</a:t>
              </a:r>
              <a:endParaRPr kumimoji="1" lang="ja-JP" altLang="en-US" dirty="0"/>
            </a:p>
          </p:txBody>
        </p:sp>
        <p:sp>
          <p:nvSpPr>
            <p:cNvPr id="37" name="角丸四角形 36"/>
            <p:cNvSpPr/>
            <p:nvPr/>
          </p:nvSpPr>
          <p:spPr>
            <a:xfrm>
              <a:off x="899592" y="420232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NCU</a:t>
              </a:r>
              <a:endParaRPr lang="ja-JP" altLang="en-US" sz="1600" dirty="0">
                <a:solidFill>
                  <a:schemeClr val="tx1"/>
                </a:solidFill>
              </a:endParaRPr>
            </a:p>
          </p:txBody>
        </p:sp>
        <p:sp>
          <p:nvSpPr>
            <p:cNvPr id="38" name="角丸四角形 37"/>
            <p:cNvSpPr/>
            <p:nvPr/>
          </p:nvSpPr>
          <p:spPr>
            <a:xfrm>
              <a:off x="899592" y="370959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ENU</a:t>
              </a:r>
              <a:endParaRPr lang="ja-JP" altLang="en-US" sz="1600" dirty="0">
                <a:solidFill>
                  <a:schemeClr val="tx1"/>
                </a:solidFill>
              </a:endParaRPr>
            </a:p>
          </p:txBody>
        </p:sp>
        <p:sp>
          <p:nvSpPr>
            <p:cNvPr id="53" name="円柱 52"/>
            <p:cNvSpPr/>
            <p:nvPr/>
          </p:nvSpPr>
          <p:spPr>
            <a:xfrm>
              <a:off x="4788024" y="4423385"/>
              <a:ext cx="792088"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xxxait</a:t>
              </a:r>
              <a:endParaRPr lang="en-US" dirty="0">
                <a:solidFill>
                  <a:schemeClr val="tx1"/>
                </a:solidFill>
              </a:endParaRPr>
            </a:p>
          </p:txBody>
        </p:sp>
        <p:sp>
          <p:nvSpPr>
            <p:cNvPr id="59" name="角丸四角形 58"/>
            <p:cNvSpPr/>
            <p:nvPr/>
          </p:nvSpPr>
          <p:spPr>
            <a:xfrm>
              <a:off x="899592" y="628108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MPS</a:t>
              </a:r>
              <a:endParaRPr lang="ja-JP" altLang="en-US" sz="1600" dirty="0">
                <a:solidFill>
                  <a:schemeClr val="tx1"/>
                </a:solidFill>
              </a:endParaRPr>
            </a:p>
          </p:txBody>
        </p:sp>
        <p:cxnSp>
          <p:nvCxnSpPr>
            <p:cNvPr id="62" name="直線コネクタ 61"/>
            <p:cNvCxnSpPr/>
            <p:nvPr/>
          </p:nvCxnSpPr>
          <p:spPr>
            <a:xfrm>
              <a:off x="2771800" y="3637585"/>
              <a:ext cx="0" cy="2643502"/>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
          <p:nvSpPr>
            <p:cNvPr id="63" name="テキスト ボックス 62"/>
            <p:cNvSpPr txBox="1"/>
            <p:nvPr/>
          </p:nvSpPr>
          <p:spPr>
            <a:xfrm>
              <a:off x="1983682" y="6309320"/>
              <a:ext cx="1652214" cy="523220"/>
            </a:xfrm>
            <a:prstGeom prst="rect">
              <a:avLst/>
            </a:prstGeom>
            <a:noFill/>
          </p:spPr>
          <p:txBody>
            <a:bodyPr wrap="square" rtlCol="0">
              <a:spAutoFit/>
            </a:bodyPr>
            <a:lstStyle/>
            <a:p>
              <a:r>
                <a:rPr lang="en-US" sz="1400" dirty="0" smtClean="0"/>
                <a:t>pre-ship verification on API of each actor</a:t>
              </a:r>
              <a:endParaRPr lang="en-US" sz="1400" dirty="0"/>
            </a:p>
          </p:txBody>
        </p:sp>
        <p:cxnSp>
          <p:nvCxnSpPr>
            <p:cNvPr id="65" name="直線矢印コネクタ 64"/>
            <p:cNvCxnSpPr>
              <a:stCxn id="38" idx="3"/>
              <a:endCxn id="66" idx="1"/>
            </p:cNvCxnSpPr>
            <p:nvPr/>
          </p:nvCxnSpPr>
          <p:spPr>
            <a:xfrm>
              <a:off x="1810703" y="3864006"/>
              <a:ext cx="2257241" cy="20986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角丸四角形 65"/>
            <p:cNvSpPr/>
            <p:nvPr/>
          </p:nvSpPr>
          <p:spPr>
            <a:xfrm>
              <a:off x="4067944" y="391946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err="1" smtClean="0">
                  <a:solidFill>
                    <a:schemeClr val="tx1"/>
                  </a:solidFill>
                </a:rPr>
                <a:t>SpS</a:t>
              </a:r>
              <a:r>
                <a:rPr lang="en-US" altLang="ja-JP" sz="1600" dirty="0" smtClean="0">
                  <a:solidFill>
                    <a:schemeClr val="tx1"/>
                  </a:solidFill>
                </a:rPr>
                <a:t>/SM</a:t>
              </a:r>
              <a:endParaRPr lang="ja-JP" altLang="en-US" sz="1600" dirty="0">
                <a:solidFill>
                  <a:schemeClr val="tx1"/>
                </a:solidFill>
              </a:endParaRPr>
            </a:p>
          </p:txBody>
        </p:sp>
        <p:cxnSp>
          <p:nvCxnSpPr>
            <p:cNvPr id="67" name="直線矢印コネクタ 66"/>
            <p:cNvCxnSpPr>
              <a:stCxn id="37" idx="3"/>
              <a:endCxn id="66" idx="1"/>
            </p:cNvCxnSpPr>
            <p:nvPr/>
          </p:nvCxnSpPr>
          <p:spPr>
            <a:xfrm flipV="1">
              <a:off x="1810703" y="4073875"/>
              <a:ext cx="2257241" cy="28286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19" idx="3"/>
              <a:endCxn id="66" idx="1"/>
            </p:cNvCxnSpPr>
            <p:nvPr/>
          </p:nvCxnSpPr>
          <p:spPr>
            <a:xfrm flipV="1">
              <a:off x="1810287" y="4073875"/>
              <a:ext cx="2257657" cy="67332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stCxn id="17" idx="3"/>
              <a:endCxn id="66" idx="1"/>
            </p:cNvCxnSpPr>
            <p:nvPr/>
          </p:nvCxnSpPr>
          <p:spPr>
            <a:xfrm flipV="1">
              <a:off x="1808544" y="4073875"/>
              <a:ext cx="2259400" cy="105416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2" name="角丸四角形 81"/>
            <p:cNvSpPr/>
            <p:nvPr/>
          </p:nvSpPr>
          <p:spPr>
            <a:xfrm>
              <a:off x="4067944" y="499238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PFI</a:t>
              </a:r>
              <a:endParaRPr lang="ja-JP" altLang="en-US" sz="1600" dirty="0">
                <a:solidFill>
                  <a:schemeClr val="tx1"/>
                </a:solidFill>
              </a:endParaRPr>
            </a:p>
          </p:txBody>
        </p:sp>
        <p:cxnSp>
          <p:nvCxnSpPr>
            <p:cNvPr id="83" name="直線矢印コネクタ 82"/>
            <p:cNvCxnSpPr>
              <a:stCxn id="20" idx="3"/>
              <a:endCxn id="82" idx="1"/>
            </p:cNvCxnSpPr>
            <p:nvPr/>
          </p:nvCxnSpPr>
          <p:spPr>
            <a:xfrm flipV="1">
              <a:off x="1808544" y="5146795"/>
              <a:ext cx="2259400" cy="44540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a:stCxn id="26" idx="3"/>
              <a:endCxn id="82" idx="1"/>
            </p:cNvCxnSpPr>
            <p:nvPr/>
          </p:nvCxnSpPr>
          <p:spPr>
            <a:xfrm flipV="1">
              <a:off x="1808544" y="5146795"/>
              <a:ext cx="2259400" cy="80544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59" idx="3"/>
              <a:endCxn id="82" idx="1"/>
            </p:cNvCxnSpPr>
            <p:nvPr/>
          </p:nvCxnSpPr>
          <p:spPr>
            <a:xfrm flipV="1">
              <a:off x="1810703" y="5146795"/>
              <a:ext cx="2257241" cy="128870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2" name="フリーフォーム 101"/>
            <p:cNvSpPr/>
            <p:nvPr/>
          </p:nvSpPr>
          <p:spPr>
            <a:xfrm>
              <a:off x="4168127" y="4252740"/>
              <a:ext cx="619897" cy="377196"/>
            </a:xfrm>
            <a:custGeom>
              <a:avLst/>
              <a:gdLst>
                <a:gd name="connsiteX0" fmla="*/ 54413 w 619897"/>
                <a:gd name="connsiteY0" fmla="*/ 0 h 336885"/>
                <a:gd name="connsiteX1" fmla="*/ 54413 w 619897"/>
                <a:gd name="connsiteY1" fmla="*/ 228600 h 336885"/>
                <a:gd name="connsiteX2" fmla="*/ 619897 w 619897"/>
                <a:gd name="connsiteY2" fmla="*/ 336885 h 336885"/>
                <a:gd name="connsiteX3" fmla="*/ 619897 w 619897"/>
                <a:gd name="connsiteY3" fmla="*/ 336885 h 336885"/>
              </a:gdLst>
              <a:ahLst/>
              <a:cxnLst>
                <a:cxn ang="0">
                  <a:pos x="connsiteX0" y="connsiteY0"/>
                </a:cxn>
                <a:cxn ang="0">
                  <a:pos x="connsiteX1" y="connsiteY1"/>
                </a:cxn>
                <a:cxn ang="0">
                  <a:pos x="connsiteX2" y="connsiteY2"/>
                </a:cxn>
                <a:cxn ang="0">
                  <a:pos x="connsiteX3" y="connsiteY3"/>
                </a:cxn>
              </a:cxnLst>
              <a:rect l="l" t="t" r="r" b="b"/>
              <a:pathLst>
                <a:path w="619897" h="336885">
                  <a:moveTo>
                    <a:pt x="54413" y="0"/>
                  </a:moveTo>
                  <a:cubicBezTo>
                    <a:pt x="7289" y="86226"/>
                    <a:pt x="-39834" y="172453"/>
                    <a:pt x="54413" y="228600"/>
                  </a:cubicBezTo>
                  <a:cubicBezTo>
                    <a:pt x="148660" y="284747"/>
                    <a:pt x="619897" y="336885"/>
                    <a:pt x="619897" y="336885"/>
                  </a:cubicBezTo>
                  <a:lnTo>
                    <a:pt x="619897" y="336885"/>
                  </a:ln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フリーフォーム 103"/>
            <p:cNvSpPr/>
            <p:nvPr/>
          </p:nvSpPr>
          <p:spPr>
            <a:xfrm>
              <a:off x="4150396" y="4632840"/>
              <a:ext cx="637628" cy="348915"/>
            </a:xfrm>
            <a:custGeom>
              <a:avLst/>
              <a:gdLst>
                <a:gd name="connsiteX0" fmla="*/ 48625 w 553951"/>
                <a:gd name="connsiteY0" fmla="*/ 348915 h 348915"/>
                <a:gd name="connsiteX1" fmla="*/ 48625 w 553951"/>
                <a:gd name="connsiteY1" fmla="*/ 96252 h 348915"/>
                <a:gd name="connsiteX2" fmla="*/ 553951 w 553951"/>
                <a:gd name="connsiteY2" fmla="*/ 0 h 348915"/>
              </a:gdLst>
              <a:ahLst/>
              <a:cxnLst>
                <a:cxn ang="0">
                  <a:pos x="connsiteX0" y="connsiteY0"/>
                </a:cxn>
                <a:cxn ang="0">
                  <a:pos x="connsiteX1" y="connsiteY1"/>
                </a:cxn>
                <a:cxn ang="0">
                  <a:pos x="connsiteX2" y="connsiteY2"/>
                </a:cxn>
              </a:cxnLst>
              <a:rect l="l" t="t" r="r" b="b"/>
              <a:pathLst>
                <a:path w="553951" h="348915">
                  <a:moveTo>
                    <a:pt x="48625" y="348915"/>
                  </a:moveTo>
                  <a:cubicBezTo>
                    <a:pt x="6514" y="251659"/>
                    <a:pt x="-35596" y="154404"/>
                    <a:pt x="48625" y="96252"/>
                  </a:cubicBezTo>
                  <a:cubicBezTo>
                    <a:pt x="132846" y="38100"/>
                    <a:pt x="343398" y="19050"/>
                    <a:pt x="553951" y="0"/>
                  </a:cubicBez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直線コネクタ 104"/>
            <p:cNvCxnSpPr/>
            <p:nvPr/>
          </p:nvCxnSpPr>
          <p:spPr>
            <a:xfrm>
              <a:off x="5868144" y="4030100"/>
              <a:ext cx="0" cy="1252348"/>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
          <p:nvSpPr>
            <p:cNvPr id="106" name="テキスト ボックス 105"/>
            <p:cNvSpPr txBox="1"/>
            <p:nvPr/>
          </p:nvSpPr>
          <p:spPr>
            <a:xfrm>
              <a:off x="5042037" y="3502749"/>
              <a:ext cx="1652214" cy="646331"/>
            </a:xfrm>
            <a:prstGeom prst="rect">
              <a:avLst/>
            </a:prstGeom>
            <a:noFill/>
          </p:spPr>
          <p:txBody>
            <a:bodyPr wrap="square" rtlCol="0">
              <a:spAutoFit/>
            </a:bodyPr>
            <a:lstStyle/>
            <a:p>
              <a:r>
                <a:rPr lang="en-US" sz="1200" dirty="0" smtClean="0"/>
                <a:t>pre-ship verification on subsequence and AIT sequence</a:t>
              </a:r>
              <a:endParaRPr lang="en-US" sz="1200" dirty="0"/>
            </a:p>
          </p:txBody>
        </p:sp>
        <p:sp>
          <p:nvSpPr>
            <p:cNvPr id="110" name="角丸四角形 109"/>
            <p:cNvSpPr/>
            <p:nvPr/>
          </p:nvSpPr>
          <p:spPr>
            <a:xfrm>
              <a:off x="4067944" y="5470965"/>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g2t</a:t>
              </a:r>
              <a:endParaRPr lang="ja-JP" altLang="en-US" sz="1600" dirty="0">
                <a:solidFill>
                  <a:schemeClr val="tx1"/>
                </a:solidFill>
              </a:endParaRPr>
            </a:p>
          </p:txBody>
        </p:sp>
        <p:sp>
          <p:nvSpPr>
            <p:cNvPr id="111" name="角丸四角形 110"/>
            <p:cNvSpPr/>
            <p:nvPr/>
          </p:nvSpPr>
          <p:spPr>
            <a:xfrm>
              <a:off x="4067944" y="585937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MAC</a:t>
              </a:r>
              <a:endParaRPr lang="ja-JP" altLang="en-US" sz="1600" dirty="0">
                <a:solidFill>
                  <a:schemeClr val="tx1"/>
                </a:solidFill>
              </a:endParaRPr>
            </a:p>
          </p:txBody>
        </p:sp>
        <p:sp>
          <p:nvSpPr>
            <p:cNvPr id="114" name="角丸四角形 113"/>
            <p:cNvSpPr/>
            <p:nvPr/>
          </p:nvSpPr>
          <p:spPr>
            <a:xfrm>
              <a:off x="6732240" y="465313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PFS</a:t>
              </a:r>
              <a:endParaRPr lang="ja-JP" altLang="en-US" sz="1600" dirty="0">
                <a:solidFill>
                  <a:schemeClr val="tx1"/>
                </a:solidFill>
              </a:endParaRPr>
            </a:p>
          </p:txBody>
        </p:sp>
        <p:cxnSp>
          <p:nvCxnSpPr>
            <p:cNvPr id="115" name="直線矢印コネクタ 114"/>
            <p:cNvCxnSpPr>
              <a:stCxn id="66" idx="3"/>
              <a:endCxn id="114" idx="1"/>
            </p:cNvCxnSpPr>
            <p:nvPr/>
          </p:nvCxnSpPr>
          <p:spPr>
            <a:xfrm>
              <a:off x="4979055" y="4073875"/>
              <a:ext cx="1753185" cy="73367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8" name="直線矢印コネクタ 117"/>
            <p:cNvCxnSpPr>
              <a:stCxn id="82" idx="3"/>
              <a:endCxn id="114" idx="1"/>
            </p:cNvCxnSpPr>
            <p:nvPr/>
          </p:nvCxnSpPr>
          <p:spPr>
            <a:xfrm flipV="1">
              <a:off x="4979055" y="4807549"/>
              <a:ext cx="1753185" cy="3392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a:stCxn id="53" idx="4"/>
              <a:endCxn id="114" idx="1"/>
            </p:cNvCxnSpPr>
            <p:nvPr/>
          </p:nvCxnSpPr>
          <p:spPr>
            <a:xfrm>
              <a:off x="5580112" y="4603405"/>
              <a:ext cx="1152128" cy="204144"/>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a:stCxn id="110" idx="3"/>
              <a:endCxn id="128" idx="1"/>
            </p:cNvCxnSpPr>
            <p:nvPr/>
          </p:nvCxnSpPr>
          <p:spPr>
            <a:xfrm flipV="1">
              <a:off x="4979055" y="5128035"/>
              <a:ext cx="2998267" cy="49734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8" name="角丸四角形 127"/>
            <p:cNvSpPr/>
            <p:nvPr/>
          </p:nvSpPr>
          <p:spPr>
            <a:xfrm>
              <a:off x="7977322" y="4973622"/>
              <a:ext cx="1059174" cy="30882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operation</a:t>
              </a:r>
              <a:endParaRPr lang="ja-JP" altLang="en-US" sz="1600" dirty="0">
                <a:solidFill>
                  <a:schemeClr val="tx1"/>
                </a:solidFill>
              </a:endParaRPr>
            </a:p>
          </p:txBody>
        </p:sp>
        <p:cxnSp>
          <p:nvCxnSpPr>
            <p:cNvPr id="130" name="直線矢印コネクタ 129"/>
            <p:cNvCxnSpPr>
              <a:stCxn id="111" idx="3"/>
              <a:endCxn id="128" idx="1"/>
            </p:cNvCxnSpPr>
            <p:nvPr/>
          </p:nvCxnSpPr>
          <p:spPr>
            <a:xfrm flipV="1">
              <a:off x="4979055" y="5128035"/>
              <a:ext cx="2998267" cy="88575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a:stCxn id="114" idx="3"/>
              <a:endCxn id="128" idx="1"/>
            </p:cNvCxnSpPr>
            <p:nvPr/>
          </p:nvCxnSpPr>
          <p:spPr>
            <a:xfrm>
              <a:off x="7643351" y="4807549"/>
              <a:ext cx="333971" cy="32048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6" name="テキスト ボックス 135"/>
            <p:cNvSpPr txBox="1"/>
            <p:nvPr/>
          </p:nvSpPr>
          <p:spPr>
            <a:xfrm>
              <a:off x="5482555" y="5805264"/>
              <a:ext cx="3409925" cy="461665"/>
            </a:xfrm>
            <a:prstGeom prst="rect">
              <a:avLst/>
            </a:prstGeom>
            <a:noFill/>
          </p:spPr>
          <p:txBody>
            <a:bodyPr wrap="square" rtlCol="0">
              <a:spAutoFit/>
            </a:bodyPr>
            <a:lstStyle/>
            <a:p>
              <a:r>
                <a:rPr lang="en-US" sz="1200" dirty="0" smtClean="0"/>
                <a:t>Verification of connection between PFS module and Subaru during </a:t>
              </a:r>
              <a:r>
                <a:rPr lang="en-US" sz="1200" dirty="0"/>
                <a:t>pre-integration </a:t>
              </a:r>
              <a:r>
                <a:rPr lang="en-US" sz="1200" dirty="0" err="1" smtClean="0"/>
                <a:t>connectability</a:t>
              </a:r>
              <a:r>
                <a:rPr lang="en-US" sz="1200" dirty="0" smtClean="0"/>
                <a:t> test</a:t>
              </a:r>
              <a:endParaRPr lang="en-US" sz="1200" dirty="0"/>
            </a:p>
          </p:txBody>
        </p:sp>
        <p:cxnSp>
          <p:nvCxnSpPr>
            <p:cNvPr id="137" name="直線コネクタ 136"/>
            <p:cNvCxnSpPr/>
            <p:nvPr/>
          </p:nvCxnSpPr>
          <p:spPr>
            <a:xfrm>
              <a:off x="5487310" y="5437785"/>
              <a:ext cx="0" cy="759301"/>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477810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200" dirty="0" smtClean="0"/>
              <a:t>System verification and integration (at Subaru)</a:t>
            </a:r>
            <a:endParaRPr kumimoji="1" lang="ja-JP" altLang="en-US" sz="3200" dirty="0"/>
          </a:p>
        </p:txBody>
      </p:sp>
      <p:sp>
        <p:nvSpPr>
          <p:cNvPr id="3" name="コンテンツ プレースホルダー 2"/>
          <p:cNvSpPr>
            <a:spLocks noGrp="1"/>
          </p:cNvSpPr>
          <p:nvPr>
            <p:ph idx="1"/>
          </p:nvPr>
        </p:nvSpPr>
        <p:spPr>
          <a:xfrm>
            <a:off x="457200" y="1600200"/>
            <a:ext cx="8579296" cy="5141168"/>
          </a:xfrm>
        </p:spPr>
        <p:txBody>
          <a:bodyPr>
            <a:normAutofit fontScale="85000" lnSpcReduction="20000"/>
          </a:bodyPr>
          <a:lstStyle/>
          <a:p>
            <a:pPr marL="0" indent="0">
              <a:buNone/>
            </a:pPr>
            <a:r>
              <a:rPr lang="en-US" altLang="ja-JP" dirty="0" smtClean="0"/>
              <a:t>Last slide was mainly for software modules to control hardware, PFS also need to verify non-hardware control subsystems. This activity need to be done at Subaru using simulator and/or real controller, before point of delivery of hardware to Subaru, such as: </a:t>
            </a:r>
          </a:p>
          <a:p>
            <a:pPr lvl="1"/>
            <a:r>
              <a:rPr lang="en-US" altLang="ja-JP" dirty="0" smtClean="0"/>
              <a:t>g2t</a:t>
            </a:r>
            <a:r>
              <a:rPr lang="ja-JP" altLang="en-US" dirty="0" smtClean="0"/>
              <a:t> </a:t>
            </a:r>
            <a:r>
              <a:rPr lang="en-US" altLang="ja-JP" dirty="0"/>
              <a:t>(to</a:t>
            </a:r>
            <a:r>
              <a:rPr lang="ja-JP" altLang="en-US" dirty="0"/>
              <a:t> </a:t>
            </a:r>
            <a:r>
              <a:rPr lang="en-US" altLang="ja-JP" dirty="0"/>
              <a:t>Gen2)</a:t>
            </a:r>
          </a:p>
          <a:p>
            <a:pPr lvl="2"/>
            <a:r>
              <a:rPr lang="en-US" altLang="ja-JP" dirty="0"/>
              <a:t>PFS</a:t>
            </a:r>
            <a:r>
              <a:rPr lang="ja-JP" altLang="en-US" dirty="0"/>
              <a:t> </a:t>
            </a:r>
            <a:r>
              <a:rPr lang="en-US" altLang="ja-JP" dirty="0"/>
              <a:t>shares</a:t>
            </a:r>
            <a:r>
              <a:rPr lang="ja-JP" altLang="en-US" dirty="0"/>
              <a:t> </a:t>
            </a:r>
            <a:r>
              <a:rPr lang="en-US" altLang="ja-JP" dirty="0"/>
              <a:t>g2t</a:t>
            </a:r>
            <a:r>
              <a:rPr lang="ja-JP" altLang="en-US" dirty="0"/>
              <a:t> </a:t>
            </a:r>
            <a:r>
              <a:rPr lang="en-US" altLang="ja-JP" dirty="0"/>
              <a:t>with</a:t>
            </a:r>
            <a:r>
              <a:rPr lang="ja-JP" altLang="en-US" dirty="0"/>
              <a:t> </a:t>
            </a:r>
            <a:r>
              <a:rPr lang="en-US" altLang="ja-JP" dirty="0"/>
              <a:t>CHARIS,</a:t>
            </a:r>
            <a:r>
              <a:rPr lang="ja-JP" altLang="en-US" dirty="0"/>
              <a:t> </a:t>
            </a:r>
            <a:r>
              <a:rPr lang="en-US" altLang="ja-JP" dirty="0"/>
              <a:t>so</a:t>
            </a:r>
            <a:r>
              <a:rPr lang="ja-JP" altLang="en-US" dirty="0"/>
              <a:t> </a:t>
            </a:r>
            <a:r>
              <a:rPr lang="en-US" altLang="ja-JP" dirty="0"/>
              <a:t>basic</a:t>
            </a:r>
            <a:r>
              <a:rPr lang="ja-JP" altLang="en-US" dirty="0"/>
              <a:t> </a:t>
            </a:r>
            <a:r>
              <a:rPr lang="en-US" altLang="ja-JP" dirty="0"/>
              <a:t>function</a:t>
            </a:r>
            <a:r>
              <a:rPr lang="ja-JP" altLang="en-US" dirty="0"/>
              <a:t> </a:t>
            </a:r>
            <a:r>
              <a:rPr lang="en-US" altLang="ja-JP" dirty="0"/>
              <a:t>will</a:t>
            </a:r>
            <a:r>
              <a:rPr lang="ja-JP" altLang="en-US" dirty="0"/>
              <a:t> </a:t>
            </a:r>
            <a:r>
              <a:rPr lang="en-US" altLang="ja-JP" dirty="0"/>
              <a:t>be</a:t>
            </a:r>
            <a:r>
              <a:rPr lang="ja-JP" altLang="en-US" dirty="0"/>
              <a:t> </a:t>
            </a:r>
            <a:r>
              <a:rPr lang="en-US" altLang="ja-JP" dirty="0"/>
              <a:t>validated</a:t>
            </a:r>
            <a:r>
              <a:rPr lang="ja-JP" altLang="en-US" dirty="0"/>
              <a:t> </a:t>
            </a:r>
            <a:r>
              <a:rPr lang="en-US" altLang="ja-JP" dirty="0"/>
              <a:t>by</a:t>
            </a:r>
            <a:r>
              <a:rPr lang="ja-JP" altLang="en-US" dirty="0"/>
              <a:t> </a:t>
            </a:r>
            <a:r>
              <a:rPr lang="en-US" altLang="ja-JP" dirty="0"/>
              <a:t>CHARIS</a:t>
            </a:r>
            <a:r>
              <a:rPr lang="ja-JP" altLang="en-US" dirty="0"/>
              <a:t> </a:t>
            </a:r>
            <a:r>
              <a:rPr lang="en-US" altLang="ja-JP" dirty="0"/>
              <a:t>commissioning</a:t>
            </a:r>
          </a:p>
          <a:p>
            <a:pPr lvl="2"/>
            <a:r>
              <a:rPr lang="en-US" altLang="ja-JP" dirty="0"/>
              <a:t>Some</a:t>
            </a:r>
            <a:r>
              <a:rPr lang="ja-JP" altLang="en-US" dirty="0"/>
              <a:t> </a:t>
            </a:r>
            <a:r>
              <a:rPr lang="en-US" altLang="ja-JP" dirty="0"/>
              <a:t>new</a:t>
            </a:r>
            <a:r>
              <a:rPr lang="ja-JP" altLang="en-US" dirty="0"/>
              <a:t> </a:t>
            </a:r>
            <a:r>
              <a:rPr lang="en-US" altLang="ja-JP" dirty="0"/>
              <a:t>functions</a:t>
            </a:r>
            <a:r>
              <a:rPr lang="ja-JP" altLang="en-US" dirty="0"/>
              <a:t> </a:t>
            </a:r>
            <a:r>
              <a:rPr lang="en-US" altLang="ja-JP" dirty="0"/>
              <a:t>need</a:t>
            </a:r>
            <a:r>
              <a:rPr lang="ja-JP" altLang="en-US" dirty="0"/>
              <a:t> </a:t>
            </a:r>
            <a:r>
              <a:rPr lang="en-US" altLang="ja-JP" dirty="0"/>
              <a:t>to</a:t>
            </a:r>
            <a:r>
              <a:rPr lang="ja-JP" altLang="en-US" dirty="0"/>
              <a:t> </a:t>
            </a:r>
            <a:r>
              <a:rPr lang="en-US" altLang="ja-JP" dirty="0"/>
              <a:t>be</a:t>
            </a:r>
            <a:r>
              <a:rPr lang="ja-JP" altLang="en-US" dirty="0"/>
              <a:t> </a:t>
            </a:r>
            <a:r>
              <a:rPr lang="en-US" altLang="ja-JP" dirty="0"/>
              <a:t>validated</a:t>
            </a:r>
            <a:r>
              <a:rPr lang="ja-JP" altLang="en-US" dirty="0"/>
              <a:t> </a:t>
            </a:r>
            <a:r>
              <a:rPr lang="en-US" altLang="ja-JP" dirty="0"/>
              <a:t>before</a:t>
            </a:r>
            <a:r>
              <a:rPr lang="ja-JP" altLang="en-US" dirty="0"/>
              <a:t> </a:t>
            </a:r>
            <a:r>
              <a:rPr lang="en-US" altLang="ja-JP" dirty="0"/>
              <a:t>or</a:t>
            </a:r>
            <a:r>
              <a:rPr lang="ja-JP" altLang="en-US" dirty="0"/>
              <a:t> </a:t>
            </a:r>
            <a:r>
              <a:rPr lang="en-US" altLang="ja-JP" dirty="0"/>
              <a:t>during</a:t>
            </a:r>
            <a:r>
              <a:rPr lang="ja-JP" altLang="en-US" dirty="0"/>
              <a:t> </a:t>
            </a:r>
            <a:r>
              <a:rPr lang="en-US" altLang="ja-JP" dirty="0"/>
              <a:t>PFS</a:t>
            </a:r>
            <a:r>
              <a:rPr lang="ja-JP" altLang="en-US" dirty="0"/>
              <a:t> </a:t>
            </a:r>
            <a:r>
              <a:rPr lang="en-US" altLang="ja-JP" dirty="0"/>
              <a:t>commissioning</a:t>
            </a:r>
          </a:p>
          <a:p>
            <a:pPr lvl="3"/>
            <a:r>
              <a:rPr lang="en-US" altLang="ja-JP" dirty="0"/>
              <a:t>Push</a:t>
            </a:r>
            <a:r>
              <a:rPr lang="ja-JP" altLang="en-US" dirty="0"/>
              <a:t> </a:t>
            </a:r>
            <a:r>
              <a:rPr lang="en-US" altLang="ja-JP" dirty="0"/>
              <a:t>AG</a:t>
            </a:r>
            <a:r>
              <a:rPr lang="ja-JP" altLang="en-US" dirty="0"/>
              <a:t> </a:t>
            </a:r>
            <a:r>
              <a:rPr lang="en-US" altLang="ja-JP" dirty="0"/>
              <a:t>image</a:t>
            </a:r>
            <a:r>
              <a:rPr lang="ja-JP" altLang="en-US" dirty="0"/>
              <a:t> </a:t>
            </a:r>
            <a:r>
              <a:rPr lang="en-US" altLang="ja-JP" dirty="0"/>
              <a:t>(before</a:t>
            </a:r>
            <a:r>
              <a:rPr lang="ja-JP" altLang="en-US" dirty="0"/>
              <a:t> </a:t>
            </a:r>
            <a:r>
              <a:rPr lang="en-US" altLang="ja-JP" dirty="0"/>
              <a:t>start</a:t>
            </a:r>
            <a:r>
              <a:rPr lang="ja-JP" altLang="en-US" dirty="0"/>
              <a:t> </a:t>
            </a:r>
            <a:r>
              <a:rPr lang="en-US" altLang="ja-JP" dirty="0"/>
              <a:t>of</a:t>
            </a:r>
            <a:r>
              <a:rPr lang="ja-JP" altLang="en-US" dirty="0"/>
              <a:t> </a:t>
            </a:r>
            <a:r>
              <a:rPr lang="en-US" altLang="ja-JP" dirty="0"/>
              <a:t>commissioning),</a:t>
            </a:r>
            <a:r>
              <a:rPr lang="ja-JP" altLang="en-US" dirty="0"/>
              <a:t> </a:t>
            </a:r>
            <a:r>
              <a:rPr lang="en-US" altLang="ja-JP" dirty="0" err="1"/>
              <a:t>InR</a:t>
            </a:r>
            <a:r>
              <a:rPr lang="ja-JP" altLang="en-US" dirty="0"/>
              <a:t> </a:t>
            </a:r>
            <a:r>
              <a:rPr lang="en-US" altLang="ja-JP" dirty="0"/>
              <a:t>feed</a:t>
            </a:r>
            <a:r>
              <a:rPr lang="ja-JP" altLang="en-US" dirty="0"/>
              <a:t> </a:t>
            </a:r>
            <a:r>
              <a:rPr lang="en-US" altLang="ja-JP" dirty="0"/>
              <a:t>back</a:t>
            </a:r>
            <a:r>
              <a:rPr lang="ja-JP" altLang="en-US" dirty="0"/>
              <a:t> </a:t>
            </a:r>
            <a:r>
              <a:rPr lang="en-US" altLang="ja-JP" dirty="0"/>
              <a:t>(during</a:t>
            </a:r>
            <a:r>
              <a:rPr lang="ja-JP" altLang="en-US" dirty="0"/>
              <a:t> </a:t>
            </a:r>
            <a:r>
              <a:rPr lang="en-US" altLang="ja-JP" dirty="0"/>
              <a:t>first</a:t>
            </a:r>
            <a:r>
              <a:rPr lang="ja-JP" altLang="en-US" dirty="0"/>
              <a:t> </a:t>
            </a:r>
            <a:r>
              <a:rPr lang="en-US" altLang="ja-JP" dirty="0"/>
              <a:t>stage</a:t>
            </a:r>
            <a:r>
              <a:rPr lang="ja-JP" altLang="en-US" dirty="0"/>
              <a:t> </a:t>
            </a:r>
            <a:r>
              <a:rPr lang="en-US" altLang="ja-JP" dirty="0"/>
              <a:t>of</a:t>
            </a:r>
            <a:r>
              <a:rPr lang="ja-JP" altLang="en-US" dirty="0"/>
              <a:t> </a:t>
            </a:r>
            <a:r>
              <a:rPr lang="en-US" altLang="ja-JP" dirty="0"/>
              <a:t>PFI</a:t>
            </a:r>
            <a:r>
              <a:rPr lang="en-US" altLang="ja-JP" dirty="0" smtClean="0"/>
              <a:t>)</a:t>
            </a:r>
          </a:p>
          <a:p>
            <a:pPr lvl="2"/>
            <a:r>
              <a:rPr lang="en-US" altLang="ja-JP" dirty="0" smtClean="0"/>
              <a:t>Sequencing between IIC and Gen2 need to be tested also</a:t>
            </a:r>
          </a:p>
          <a:p>
            <a:pPr lvl="3"/>
            <a:r>
              <a:rPr lang="en-US" altLang="ja-JP" dirty="0" smtClean="0"/>
              <a:t>Callback for </a:t>
            </a:r>
            <a:r>
              <a:rPr lang="en-US" altLang="ja-JP" dirty="0" err="1" smtClean="0"/>
              <a:t>InR</a:t>
            </a:r>
            <a:r>
              <a:rPr lang="en-US" altLang="ja-JP" dirty="0" smtClean="0"/>
              <a:t> rotation, focusing, field acquisition, etc.</a:t>
            </a:r>
            <a:endParaRPr lang="en-US" altLang="ja-JP" dirty="0"/>
          </a:p>
          <a:p>
            <a:pPr lvl="1"/>
            <a:r>
              <a:rPr lang="en-US" altLang="ja-JP" dirty="0"/>
              <a:t>MAC</a:t>
            </a:r>
            <a:r>
              <a:rPr lang="ja-JP" altLang="en-US" dirty="0"/>
              <a:t> </a:t>
            </a:r>
            <a:r>
              <a:rPr lang="en-US" altLang="ja-JP" dirty="0"/>
              <a:t>(to</a:t>
            </a:r>
            <a:r>
              <a:rPr lang="ja-JP" altLang="en-US" dirty="0"/>
              <a:t> </a:t>
            </a:r>
            <a:r>
              <a:rPr lang="en-US" altLang="ja-JP" dirty="0"/>
              <a:t>MLP1,</a:t>
            </a:r>
            <a:r>
              <a:rPr lang="ja-JP" altLang="en-US" dirty="0"/>
              <a:t> </a:t>
            </a:r>
            <a:r>
              <a:rPr lang="en-US" altLang="ja-JP" dirty="0"/>
              <a:t>V-LAN,</a:t>
            </a:r>
            <a:r>
              <a:rPr lang="ja-JP" altLang="en-US" dirty="0"/>
              <a:t> </a:t>
            </a:r>
            <a:r>
              <a:rPr lang="en-US" altLang="ja-JP" dirty="0"/>
              <a:t>etc.)</a:t>
            </a:r>
          </a:p>
          <a:p>
            <a:pPr lvl="2"/>
            <a:r>
              <a:rPr lang="en-US" altLang="ja-JP" dirty="0"/>
              <a:t>Off-site</a:t>
            </a:r>
            <a:r>
              <a:rPr lang="ja-JP" altLang="en-US" dirty="0"/>
              <a:t> </a:t>
            </a:r>
            <a:r>
              <a:rPr lang="en-US" altLang="ja-JP" dirty="0"/>
              <a:t>communication</a:t>
            </a:r>
            <a:r>
              <a:rPr lang="ja-JP" altLang="en-US" dirty="0"/>
              <a:t> </a:t>
            </a:r>
            <a:r>
              <a:rPr lang="en-US" altLang="ja-JP" dirty="0"/>
              <a:t>test</a:t>
            </a:r>
            <a:r>
              <a:rPr lang="ja-JP" altLang="en-US" dirty="0"/>
              <a:t> </a:t>
            </a:r>
            <a:r>
              <a:rPr lang="en-US" altLang="ja-JP" dirty="0"/>
              <a:t>will</a:t>
            </a:r>
            <a:r>
              <a:rPr lang="ja-JP" altLang="en-US" dirty="0"/>
              <a:t> </a:t>
            </a:r>
            <a:r>
              <a:rPr lang="en-US" altLang="ja-JP" dirty="0"/>
              <a:t>be</a:t>
            </a:r>
            <a:r>
              <a:rPr lang="ja-JP" altLang="en-US" dirty="0"/>
              <a:t> </a:t>
            </a:r>
            <a:r>
              <a:rPr lang="en-US" altLang="ja-JP" dirty="0"/>
              <a:t>validated</a:t>
            </a:r>
            <a:r>
              <a:rPr lang="ja-JP" altLang="en-US" dirty="0"/>
              <a:t> </a:t>
            </a:r>
            <a:r>
              <a:rPr lang="en-US" altLang="ja-JP" dirty="0"/>
              <a:t>at</a:t>
            </a:r>
            <a:r>
              <a:rPr lang="ja-JP" altLang="en-US" dirty="0"/>
              <a:t> </a:t>
            </a:r>
            <a:r>
              <a:rPr lang="en-US" altLang="ja-JP" dirty="0" err="1"/>
              <a:t>melco</a:t>
            </a:r>
            <a:r>
              <a:rPr lang="ja-JP" altLang="en-US" dirty="0"/>
              <a:t> </a:t>
            </a:r>
            <a:r>
              <a:rPr lang="en-US" altLang="ja-JP" dirty="0"/>
              <a:t>factory</a:t>
            </a:r>
          </a:p>
          <a:p>
            <a:pPr lvl="2"/>
            <a:r>
              <a:rPr lang="en-US" altLang="ja-JP" dirty="0"/>
              <a:t>Error</a:t>
            </a:r>
            <a:r>
              <a:rPr lang="ja-JP" altLang="en-US" dirty="0"/>
              <a:t> </a:t>
            </a:r>
            <a:r>
              <a:rPr lang="en-US" altLang="ja-JP" dirty="0"/>
              <a:t>signal</a:t>
            </a:r>
            <a:r>
              <a:rPr lang="ja-JP" altLang="en-US" dirty="0"/>
              <a:t> </a:t>
            </a:r>
            <a:r>
              <a:rPr lang="en-US" altLang="ja-JP" dirty="0"/>
              <a:t>conversion</a:t>
            </a:r>
            <a:r>
              <a:rPr lang="ja-JP" altLang="en-US" dirty="0"/>
              <a:t> </a:t>
            </a:r>
            <a:r>
              <a:rPr lang="en-US" altLang="ja-JP" dirty="0"/>
              <a:t>need</a:t>
            </a:r>
            <a:r>
              <a:rPr lang="ja-JP" altLang="en-US" dirty="0"/>
              <a:t> </a:t>
            </a:r>
            <a:r>
              <a:rPr lang="en-US" altLang="ja-JP" dirty="0"/>
              <a:t>to</a:t>
            </a:r>
            <a:r>
              <a:rPr lang="ja-JP" altLang="en-US" dirty="0"/>
              <a:t> </a:t>
            </a:r>
            <a:r>
              <a:rPr lang="en-US" altLang="ja-JP" dirty="0"/>
              <a:t>be</a:t>
            </a:r>
            <a:r>
              <a:rPr lang="ja-JP" altLang="en-US" dirty="0"/>
              <a:t> </a:t>
            </a:r>
            <a:r>
              <a:rPr lang="en-US" altLang="ja-JP" dirty="0"/>
              <a:t>tested</a:t>
            </a:r>
            <a:r>
              <a:rPr lang="ja-JP" altLang="en-US" dirty="0"/>
              <a:t> </a:t>
            </a:r>
            <a:r>
              <a:rPr lang="en-US" altLang="ja-JP" dirty="0"/>
              <a:t>during</a:t>
            </a:r>
            <a:r>
              <a:rPr lang="ja-JP" altLang="en-US" dirty="0"/>
              <a:t> </a:t>
            </a:r>
            <a:r>
              <a:rPr lang="en-US" altLang="ja-JP" dirty="0"/>
              <a:t>first</a:t>
            </a:r>
            <a:r>
              <a:rPr lang="ja-JP" altLang="en-US" dirty="0"/>
              <a:t> </a:t>
            </a:r>
            <a:r>
              <a:rPr lang="en-US" altLang="ja-JP" dirty="0"/>
              <a:t>stage</a:t>
            </a:r>
            <a:r>
              <a:rPr lang="ja-JP" altLang="en-US" dirty="0"/>
              <a:t> </a:t>
            </a:r>
            <a:r>
              <a:rPr lang="en-US" altLang="ja-JP" dirty="0"/>
              <a:t>of</a:t>
            </a:r>
            <a:r>
              <a:rPr lang="ja-JP" altLang="en-US" dirty="0"/>
              <a:t> </a:t>
            </a:r>
            <a:r>
              <a:rPr lang="en-US" altLang="ja-JP" dirty="0"/>
              <a:t>full</a:t>
            </a:r>
            <a:r>
              <a:rPr lang="ja-JP" altLang="en-US" dirty="0"/>
              <a:t> </a:t>
            </a:r>
            <a:r>
              <a:rPr lang="en-US" altLang="ja-JP" dirty="0"/>
              <a:t>commissioning</a:t>
            </a:r>
          </a:p>
          <a:p>
            <a:pPr lvl="1"/>
            <a:r>
              <a:rPr lang="en-US" altLang="ja-JP" dirty="0"/>
              <a:t>SAS</a:t>
            </a:r>
            <a:r>
              <a:rPr lang="ja-JP" altLang="en-US" dirty="0"/>
              <a:t> </a:t>
            </a:r>
            <a:r>
              <a:rPr lang="en-US" altLang="ja-JP" dirty="0"/>
              <a:t>(Status)</a:t>
            </a:r>
          </a:p>
          <a:p>
            <a:pPr lvl="2"/>
            <a:r>
              <a:rPr lang="en-US" altLang="ja-JP" dirty="0"/>
              <a:t>Can</a:t>
            </a:r>
            <a:r>
              <a:rPr lang="ja-JP" altLang="en-US" dirty="0"/>
              <a:t> </a:t>
            </a:r>
            <a:r>
              <a:rPr lang="en-US" altLang="ja-JP" dirty="0"/>
              <a:t>be</a:t>
            </a:r>
            <a:r>
              <a:rPr lang="ja-JP" altLang="en-US" dirty="0"/>
              <a:t> </a:t>
            </a:r>
            <a:r>
              <a:rPr lang="en-US" altLang="ja-JP" dirty="0"/>
              <a:t>tested</a:t>
            </a:r>
            <a:r>
              <a:rPr lang="ja-JP" altLang="en-US" dirty="0"/>
              <a:t> </a:t>
            </a:r>
            <a:r>
              <a:rPr lang="en-US" altLang="ja-JP" dirty="0"/>
              <a:t>well</a:t>
            </a:r>
            <a:r>
              <a:rPr lang="ja-JP" altLang="en-US" dirty="0"/>
              <a:t> </a:t>
            </a:r>
            <a:r>
              <a:rPr lang="en-US" altLang="ja-JP" dirty="0"/>
              <a:t>before</a:t>
            </a:r>
            <a:r>
              <a:rPr lang="ja-JP" altLang="en-US" dirty="0"/>
              <a:t> </a:t>
            </a:r>
            <a:r>
              <a:rPr lang="en-US" altLang="ja-JP" dirty="0" smtClean="0"/>
              <a:t>commissioning (using dummy status generation)</a:t>
            </a:r>
            <a:endParaRPr lang="en-US" altLang="ja-JP" dirty="0"/>
          </a:p>
          <a:p>
            <a:pPr lvl="1"/>
            <a:r>
              <a:rPr lang="en-US" altLang="ja-JP" dirty="0"/>
              <a:t>GUI</a:t>
            </a:r>
            <a:r>
              <a:rPr lang="ja-JP" altLang="en-US" dirty="0"/>
              <a:t> </a:t>
            </a:r>
            <a:r>
              <a:rPr lang="en-US" altLang="ja-JP" dirty="0"/>
              <a:t>for</a:t>
            </a:r>
            <a:r>
              <a:rPr lang="ja-JP" altLang="en-US" dirty="0"/>
              <a:t> </a:t>
            </a:r>
            <a:r>
              <a:rPr lang="en-US" altLang="ja-JP" dirty="0"/>
              <a:t>operator</a:t>
            </a:r>
          </a:p>
          <a:p>
            <a:pPr lvl="2"/>
            <a:r>
              <a:rPr lang="en-US" altLang="ja-JP" dirty="0"/>
              <a:t>Plan</a:t>
            </a:r>
            <a:r>
              <a:rPr lang="ja-JP" altLang="en-US" dirty="0"/>
              <a:t> </a:t>
            </a:r>
            <a:r>
              <a:rPr lang="en-US" altLang="ja-JP" dirty="0"/>
              <a:t>not</a:t>
            </a:r>
            <a:r>
              <a:rPr lang="ja-JP" altLang="en-US" dirty="0"/>
              <a:t> </a:t>
            </a:r>
            <a:r>
              <a:rPr lang="en-US" altLang="ja-JP" dirty="0"/>
              <a:t>defined</a:t>
            </a:r>
            <a:r>
              <a:rPr lang="ja-JP" altLang="en-US" dirty="0"/>
              <a:t> </a:t>
            </a:r>
            <a:r>
              <a:rPr lang="en-US" altLang="ja-JP" dirty="0"/>
              <a:t>yet,</a:t>
            </a:r>
            <a:r>
              <a:rPr lang="ja-JP" altLang="en-US" dirty="0"/>
              <a:t> </a:t>
            </a:r>
            <a:r>
              <a:rPr lang="en-US" altLang="ja-JP" dirty="0"/>
              <a:t>but</a:t>
            </a:r>
            <a:r>
              <a:rPr lang="ja-JP" altLang="en-US" dirty="0"/>
              <a:t> </a:t>
            </a:r>
            <a:r>
              <a:rPr lang="en-US" altLang="ja-JP" dirty="0"/>
              <a:t>assuming</a:t>
            </a:r>
            <a:r>
              <a:rPr lang="ja-JP" altLang="en-US" dirty="0"/>
              <a:t> </a:t>
            </a:r>
            <a:r>
              <a:rPr lang="en-US" altLang="ja-JP" dirty="0"/>
              <a:t>Web</a:t>
            </a:r>
            <a:r>
              <a:rPr lang="ja-JP" altLang="en-US" dirty="0"/>
              <a:t> </a:t>
            </a:r>
            <a:r>
              <a:rPr lang="en-US" altLang="ja-JP" dirty="0"/>
              <a:t>interface,</a:t>
            </a:r>
            <a:r>
              <a:rPr lang="ja-JP" altLang="en-US" dirty="0"/>
              <a:t> </a:t>
            </a:r>
            <a:r>
              <a:rPr lang="en-US" altLang="ja-JP" dirty="0"/>
              <a:t>server</a:t>
            </a:r>
            <a:r>
              <a:rPr lang="ja-JP" altLang="en-US" dirty="0"/>
              <a:t> </a:t>
            </a:r>
            <a:r>
              <a:rPr lang="en-US" altLang="ja-JP" dirty="0"/>
              <a:t>side</a:t>
            </a:r>
            <a:r>
              <a:rPr lang="ja-JP" altLang="en-US" dirty="0"/>
              <a:t> </a:t>
            </a:r>
            <a:r>
              <a:rPr lang="en-US" altLang="ja-JP" dirty="0"/>
              <a:t>will</a:t>
            </a:r>
            <a:r>
              <a:rPr lang="ja-JP" altLang="en-US" dirty="0"/>
              <a:t> </a:t>
            </a:r>
            <a:r>
              <a:rPr lang="en-US" altLang="ja-JP" dirty="0"/>
              <a:t>be</a:t>
            </a:r>
            <a:r>
              <a:rPr lang="ja-JP" altLang="en-US" dirty="0"/>
              <a:t> </a:t>
            </a:r>
            <a:r>
              <a:rPr lang="en-US" altLang="ja-JP" dirty="0"/>
              <a:t>validated</a:t>
            </a:r>
            <a:r>
              <a:rPr lang="ja-JP" altLang="en-US" dirty="0"/>
              <a:t> </a:t>
            </a:r>
            <a:r>
              <a:rPr lang="en-US" altLang="ja-JP" dirty="0"/>
              <a:t>before</a:t>
            </a:r>
            <a:r>
              <a:rPr lang="ja-JP" altLang="en-US" dirty="0"/>
              <a:t> </a:t>
            </a:r>
            <a:r>
              <a:rPr lang="en-US" altLang="ja-JP" dirty="0"/>
              <a:t>commissioning,</a:t>
            </a:r>
            <a:r>
              <a:rPr lang="ja-JP" altLang="en-US" dirty="0"/>
              <a:t> </a:t>
            </a:r>
            <a:r>
              <a:rPr lang="en-US" altLang="ja-JP" dirty="0"/>
              <a:t>client</a:t>
            </a:r>
            <a:r>
              <a:rPr lang="ja-JP" altLang="en-US" dirty="0"/>
              <a:t> </a:t>
            </a:r>
            <a:r>
              <a:rPr lang="en-US" altLang="ja-JP" dirty="0"/>
              <a:t>side</a:t>
            </a:r>
            <a:r>
              <a:rPr lang="ja-JP" altLang="en-US" dirty="0"/>
              <a:t> </a:t>
            </a:r>
            <a:r>
              <a:rPr lang="en-US" altLang="ja-JP" dirty="0"/>
              <a:t>will</a:t>
            </a:r>
            <a:r>
              <a:rPr lang="ja-JP" altLang="en-US" dirty="0"/>
              <a:t> </a:t>
            </a:r>
            <a:r>
              <a:rPr lang="en-US" altLang="ja-JP" dirty="0"/>
              <a:t>be</a:t>
            </a:r>
            <a:r>
              <a:rPr lang="ja-JP" altLang="en-US" dirty="0"/>
              <a:t> </a:t>
            </a:r>
            <a:r>
              <a:rPr lang="en-US" altLang="ja-JP" dirty="0"/>
              <a:t>updated</a:t>
            </a:r>
            <a:r>
              <a:rPr lang="ja-JP" altLang="en-US" dirty="0"/>
              <a:t> </a:t>
            </a:r>
            <a:r>
              <a:rPr lang="en-US" altLang="ja-JP" dirty="0"/>
              <a:t>to</a:t>
            </a:r>
            <a:r>
              <a:rPr lang="ja-JP" altLang="en-US" dirty="0"/>
              <a:t> </a:t>
            </a:r>
            <a:r>
              <a:rPr lang="en-US" altLang="ja-JP" dirty="0"/>
              <a:t>the</a:t>
            </a:r>
            <a:r>
              <a:rPr lang="ja-JP" altLang="en-US" dirty="0"/>
              <a:t> </a:t>
            </a:r>
            <a:r>
              <a:rPr lang="en-US" altLang="ja-JP" dirty="0"/>
              <a:t>last</a:t>
            </a:r>
            <a:r>
              <a:rPr lang="ja-JP" altLang="en-US" dirty="0"/>
              <a:t> </a:t>
            </a:r>
            <a:r>
              <a:rPr lang="en-US" altLang="ja-JP" dirty="0"/>
              <a:t>stage</a:t>
            </a:r>
            <a:r>
              <a:rPr lang="ja-JP" altLang="en-US" dirty="0"/>
              <a:t> </a:t>
            </a:r>
            <a:r>
              <a:rPr lang="en-US" altLang="ja-JP" dirty="0"/>
              <a:t>of</a:t>
            </a:r>
            <a:r>
              <a:rPr lang="ja-JP" altLang="en-US" dirty="0"/>
              <a:t> </a:t>
            </a:r>
            <a:r>
              <a:rPr lang="en-US" altLang="ja-JP" dirty="0" smtClean="0"/>
              <a:t>commissioning</a:t>
            </a:r>
            <a:endParaRPr lang="en-US" altLang="ja-JP" dirty="0"/>
          </a:p>
        </p:txBody>
      </p:sp>
    </p:spTree>
    <p:extLst>
      <p:ext uri="{BB962C8B-B14F-4D97-AF65-F5344CB8AC3E}">
        <p14:creationId xmlns:p14="http://schemas.microsoft.com/office/powerpoint/2010/main" val="35707678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353425" cy="606424"/>
          </a:xfrm>
        </p:spPr>
        <p:txBody>
          <a:bodyPr>
            <a:normAutofit fontScale="90000"/>
          </a:bodyPr>
          <a:lstStyle/>
          <a:p>
            <a:r>
              <a:rPr kumimoji="1" lang="en-US" altLang="ja-JP" dirty="0" smtClean="0"/>
              <a:t>Current</a:t>
            </a:r>
            <a:r>
              <a:rPr kumimoji="1" lang="ja-JP" altLang="en-US" dirty="0" smtClean="0"/>
              <a:t> </a:t>
            </a:r>
            <a:r>
              <a:rPr kumimoji="1" lang="en-US" altLang="ja-JP" dirty="0" smtClean="0"/>
              <a:t>plan</a:t>
            </a:r>
            <a:r>
              <a:rPr kumimoji="1" lang="ja-JP" altLang="en-US" dirty="0" smtClean="0"/>
              <a:t> </a:t>
            </a:r>
            <a:r>
              <a:rPr kumimoji="1" lang="en-US" altLang="ja-JP" dirty="0" smtClean="0"/>
              <a:t>–</a:t>
            </a:r>
            <a:r>
              <a:rPr kumimoji="1" lang="ja-JP" altLang="en-US" dirty="0" smtClean="0"/>
              <a:t> </a:t>
            </a:r>
            <a:r>
              <a:rPr kumimoji="1" lang="en-US" altLang="ja-JP" dirty="0" smtClean="0"/>
              <a:t>connection</a:t>
            </a:r>
            <a:r>
              <a:rPr kumimoji="1" lang="ja-JP" altLang="en-US" dirty="0" smtClean="0"/>
              <a:t> </a:t>
            </a:r>
            <a:r>
              <a:rPr kumimoji="1" lang="en-US" altLang="ja-JP" dirty="0" smtClean="0"/>
              <a:t>configuration</a:t>
            </a:r>
            <a:endParaRPr kumimoji="1" lang="ja-JP" altLang="en-US"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6" name="正方形/長方形 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2"/>
            <a:endCxn id="7" idx="0"/>
          </p:cNvCxnSpPr>
          <p:nvPr/>
        </p:nvCxnSpPr>
        <p:spPr>
          <a:xfrm flipH="1">
            <a:off x="1038225" y="43624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4391025" y="3168134"/>
            <a:ext cx="1638205" cy="369332"/>
          </a:xfrm>
          <a:prstGeom prst="rect">
            <a:avLst/>
          </a:prstGeom>
          <a:noFill/>
        </p:spPr>
        <p:txBody>
          <a:bodyPr wrap="none" rtlCol="0">
            <a:spAutoFit/>
          </a:bodyPr>
          <a:lstStyle/>
          <a:p>
            <a:r>
              <a:rPr kumimoji="1" lang="en-US" altLang="ja-JP" dirty="0" smtClean="0"/>
              <a:t>1x</a:t>
            </a:r>
            <a:r>
              <a:rPr kumimoji="1" lang="ja-JP" altLang="en-US" dirty="0" smtClean="0"/>
              <a:t> </a:t>
            </a:r>
            <a:r>
              <a:rPr kumimoji="1" lang="en-US" altLang="ja-JP" dirty="0" smtClean="0"/>
              <a:t>1Gbps</a:t>
            </a:r>
            <a:r>
              <a:rPr kumimoji="1" lang="ja-JP" altLang="en-US" dirty="0" smtClean="0"/>
              <a:t> </a:t>
            </a:r>
            <a:r>
              <a:rPr kumimoji="1" lang="en-US" altLang="ja-JP" dirty="0" smtClean="0"/>
              <a:t>metal</a:t>
            </a:r>
            <a:endParaRPr kumimoji="1" lang="ja-JP" altLang="en-US" dirty="0"/>
          </a:p>
        </p:txBody>
      </p:sp>
      <p:sp>
        <p:nvSpPr>
          <p:cNvPr id="25" name="テキスト ボックス 24"/>
          <p:cNvSpPr txBox="1"/>
          <p:nvPr/>
        </p:nvSpPr>
        <p:spPr>
          <a:xfrm>
            <a:off x="885968" y="4673084"/>
            <a:ext cx="1473673" cy="338554"/>
          </a:xfrm>
          <a:prstGeom prst="rect">
            <a:avLst/>
          </a:prstGeom>
          <a:noFill/>
        </p:spPr>
        <p:txBody>
          <a:bodyPr wrap="none" rtlCol="0">
            <a:spAutoFit/>
          </a:bodyPr>
          <a:lstStyle/>
          <a:p>
            <a:r>
              <a:rPr lang="en-US" altLang="ja-JP" sz="1600" dirty="0"/>
              <a:t>8</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kumimoji="1" lang="en-US" altLang="ja-JP" sz="1600" dirty="0" smtClean="0"/>
              <a:t>metal</a:t>
            </a:r>
            <a:endParaRPr kumimoji="1" lang="ja-JP" altLang="en-US" sz="1600" dirty="0"/>
          </a:p>
        </p:txBody>
      </p:sp>
      <p:sp>
        <p:nvSpPr>
          <p:cNvPr id="26" name="テキスト ボックス 25"/>
          <p:cNvSpPr txBox="1"/>
          <p:nvPr/>
        </p:nvSpPr>
        <p:spPr>
          <a:xfrm>
            <a:off x="2524173" y="4783693"/>
            <a:ext cx="1473673" cy="338554"/>
          </a:xfrm>
          <a:prstGeom prst="rect">
            <a:avLst/>
          </a:prstGeom>
          <a:noFill/>
        </p:spPr>
        <p:txBody>
          <a:bodyPr wrap="none" rtlCol="0">
            <a:spAutoFit/>
          </a:bodyPr>
          <a:lstStyle/>
          <a:p>
            <a:r>
              <a:rPr kumimoji="1" lang="en-US" altLang="ja-JP" sz="1600" dirty="0" smtClean="0"/>
              <a:t>4x</a:t>
            </a:r>
            <a:r>
              <a:rPr kumimoji="1" lang="ja-JP" altLang="en-US" sz="1600" dirty="0" smtClean="0"/>
              <a:t> </a:t>
            </a:r>
            <a:r>
              <a:rPr kumimoji="1" lang="en-US" altLang="ja-JP" sz="1600" dirty="0" smtClean="0"/>
              <a:t>1Gbps</a:t>
            </a:r>
            <a:r>
              <a:rPr kumimoji="1" lang="ja-JP" altLang="en-US" sz="1600" dirty="0" smtClean="0"/>
              <a:t> </a:t>
            </a:r>
            <a:r>
              <a:rPr kumimoji="1" lang="en-US" altLang="ja-JP" sz="1600" dirty="0" smtClean="0"/>
              <a:t>metal</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sp>
        <p:nvSpPr>
          <p:cNvPr id="50" name="テキスト ボックス 49"/>
          <p:cNvSpPr txBox="1"/>
          <p:nvPr/>
        </p:nvSpPr>
        <p:spPr>
          <a:xfrm>
            <a:off x="5586459" y="3853934"/>
            <a:ext cx="2280817" cy="369332"/>
          </a:xfrm>
          <a:prstGeom prst="rect">
            <a:avLst/>
          </a:prstGeom>
          <a:noFill/>
        </p:spPr>
        <p:txBody>
          <a:bodyPr wrap="none" rtlCol="0">
            <a:spAutoFit/>
          </a:bodyPr>
          <a:lstStyle/>
          <a:p>
            <a:r>
              <a:rPr kumimoji="1" lang="en-US" altLang="ja-JP" dirty="0" smtClean="0"/>
              <a:t>2x</a:t>
            </a:r>
            <a:r>
              <a:rPr kumimoji="1" lang="ja-JP" altLang="en-US" dirty="0" smtClean="0"/>
              <a:t> </a:t>
            </a:r>
            <a:r>
              <a:rPr kumimoji="1" lang="en-US" altLang="ja-JP" dirty="0" smtClean="0"/>
              <a:t>C2960X</a:t>
            </a:r>
            <a:r>
              <a:rPr kumimoji="1" lang="ja-JP" altLang="en-US" dirty="0" smtClean="0"/>
              <a:t> </a:t>
            </a:r>
            <a:r>
              <a:rPr kumimoji="1" lang="en-US" altLang="ja-JP" dirty="0" smtClean="0"/>
              <a:t>w/</a:t>
            </a:r>
            <a:r>
              <a:rPr kumimoji="1" lang="en-US" altLang="ja-JP" dirty="0" err="1" smtClean="0"/>
              <a:t>flexstack</a:t>
            </a:r>
            <a:endParaRPr kumimoji="1" lang="ja-JP" altLang="en-US" dirty="0"/>
          </a:p>
        </p:txBody>
      </p:sp>
    </p:spTree>
    <p:extLst>
      <p:ext uri="{BB962C8B-B14F-4D97-AF65-F5344CB8AC3E}">
        <p14:creationId xmlns:p14="http://schemas.microsoft.com/office/powerpoint/2010/main" val="40338314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L1-2 Requirements</a:t>
            </a:r>
            <a:r>
              <a:rPr kumimoji="1" lang="ja-JP" altLang="en-US" dirty="0" smtClean="0"/>
              <a:t> </a:t>
            </a:r>
            <a:r>
              <a:rPr kumimoji="1" lang="en-US" altLang="ja-JP" dirty="0" smtClean="0"/>
              <a:t>–</a:t>
            </a:r>
            <a:r>
              <a:rPr kumimoji="1" lang="ja-JP" altLang="en-US" dirty="0" smtClean="0"/>
              <a:t> </a:t>
            </a:r>
            <a:r>
              <a:rPr lang="en-US" altLang="ja-JP" dirty="0"/>
              <a:t>N</a:t>
            </a:r>
            <a:r>
              <a:rPr kumimoji="1" lang="en-US" altLang="ja-JP" dirty="0" smtClean="0"/>
              <a:t>etwork</a:t>
            </a:r>
            <a:endParaRPr kumimoji="1" lang="ja-JP" altLang="en-US" dirty="0"/>
          </a:p>
        </p:txBody>
      </p:sp>
      <p:sp>
        <p:nvSpPr>
          <p:cNvPr id="3" name="コンテンツ プレースホルダー 2"/>
          <p:cNvSpPr>
            <a:spLocks noGrp="1"/>
          </p:cNvSpPr>
          <p:nvPr>
            <p:ph idx="1"/>
          </p:nvPr>
        </p:nvSpPr>
        <p:spPr>
          <a:xfrm>
            <a:off x="628650" y="1825624"/>
            <a:ext cx="8337550" cy="4752976"/>
          </a:xfrm>
        </p:spPr>
        <p:txBody>
          <a:bodyPr>
            <a:normAutofit fontScale="47500" lnSpcReduction="20000"/>
          </a:bodyPr>
          <a:lstStyle/>
          <a:p>
            <a:pPr marL="0" indent="0">
              <a:buNone/>
            </a:pPr>
            <a:r>
              <a:rPr kumimoji="1" lang="en-US" altLang="ja-JP" dirty="0" smtClean="0"/>
              <a:t>Requirements</a:t>
            </a:r>
            <a:r>
              <a:rPr kumimoji="1" lang="ja-JP" altLang="en-US" dirty="0" smtClean="0"/>
              <a:t> </a:t>
            </a:r>
            <a:r>
              <a:rPr kumimoji="1" lang="en-US" altLang="ja-JP" dirty="0" smtClean="0"/>
              <a:t>from</a:t>
            </a:r>
            <a:r>
              <a:rPr kumimoji="1" lang="ja-JP" altLang="en-US" dirty="0" smtClean="0"/>
              <a:t> </a:t>
            </a:r>
            <a:r>
              <a:rPr kumimoji="1" lang="en-US" altLang="ja-JP" dirty="0" smtClean="0"/>
              <a:t>Subaru</a:t>
            </a:r>
            <a:r>
              <a:rPr kumimoji="1" lang="ja-JP" altLang="en-US" dirty="0" smtClean="0"/>
              <a:t> </a:t>
            </a:r>
            <a:r>
              <a:rPr kumimoji="1" lang="en-US" altLang="ja-JP" dirty="0" smtClean="0"/>
              <a:t>point</a:t>
            </a:r>
            <a:r>
              <a:rPr kumimoji="1" lang="ja-JP" altLang="en-US" dirty="0" smtClean="0"/>
              <a:t> </a:t>
            </a:r>
            <a:r>
              <a:rPr kumimoji="1" lang="en-US" altLang="ja-JP" dirty="0" smtClean="0"/>
              <a:t>of</a:t>
            </a:r>
            <a:r>
              <a:rPr kumimoji="1" lang="ja-JP" altLang="en-US" dirty="0" smtClean="0"/>
              <a:t> </a:t>
            </a:r>
            <a:r>
              <a:rPr kumimoji="1" lang="en-US" altLang="ja-JP" dirty="0" smtClean="0"/>
              <a:t>view:</a:t>
            </a:r>
          </a:p>
          <a:p>
            <a:r>
              <a:rPr lang="en-US" altLang="ja-JP" dirty="0" smtClean="0"/>
              <a:t>Subaru</a:t>
            </a:r>
            <a:r>
              <a:rPr lang="ja-JP" altLang="en-US" dirty="0" smtClean="0"/>
              <a:t> </a:t>
            </a:r>
            <a:r>
              <a:rPr lang="en-US" altLang="ja-JP" dirty="0" smtClean="0"/>
              <a:t>standard</a:t>
            </a:r>
            <a:r>
              <a:rPr lang="ja-JP" altLang="en-US" dirty="0" smtClean="0"/>
              <a:t> </a:t>
            </a:r>
            <a:r>
              <a:rPr lang="en-US" altLang="ja-JP" dirty="0" smtClean="0"/>
              <a:t>recommendation</a:t>
            </a:r>
            <a:r>
              <a:rPr lang="ja-JP" altLang="en-US" dirty="0" smtClean="0"/>
              <a:t> </a:t>
            </a:r>
            <a:r>
              <a:rPr lang="en-US" altLang="ja-JP" dirty="0" smtClean="0"/>
              <a:t>of</a:t>
            </a:r>
            <a:r>
              <a:rPr lang="ja-JP" altLang="en-US" dirty="0" smtClean="0"/>
              <a:t> </a:t>
            </a:r>
            <a:r>
              <a:rPr lang="en-US" altLang="ja-JP" dirty="0" smtClean="0"/>
              <a:t>network</a:t>
            </a:r>
            <a:r>
              <a:rPr lang="ja-JP" altLang="en-US" dirty="0" smtClean="0"/>
              <a:t> </a:t>
            </a:r>
            <a:r>
              <a:rPr lang="en-US" altLang="ja-JP" dirty="0" smtClean="0"/>
              <a:t>switches</a:t>
            </a:r>
          </a:p>
          <a:p>
            <a:pPr lvl="1"/>
            <a:r>
              <a:rPr lang="en-US" altLang="ja-JP" dirty="0" smtClean="0"/>
              <a:t>Cisco</a:t>
            </a:r>
            <a:r>
              <a:rPr lang="ja-JP" altLang="en-US" dirty="0" smtClean="0"/>
              <a:t> </a:t>
            </a:r>
            <a:r>
              <a:rPr lang="en-US" altLang="ja-JP" dirty="0" smtClean="0"/>
              <a:t>2960X-24TD-L</a:t>
            </a:r>
            <a:r>
              <a:rPr lang="ja-JP" altLang="en-US" dirty="0" smtClean="0"/>
              <a:t> </a:t>
            </a:r>
            <a:r>
              <a:rPr lang="en-US" altLang="ja-JP" dirty="0" smtClean="0"/>
              <a:t>or</a:t>
            </a:r>
            <a:r>
              <a:rPr lang="ja-JP" altLang="en-US" dirty="0" smtClean="0"/>
              <a:t> </a:t>
            </a:r>
            <a:r>
              <a:rPr lang="en-US" altLang="ja-JP" dirty="0" smtClean="0"/>
              <a:t>2960CG-8TC-L</a:t>
            </a:r>
            <a:r>
              <a:rPr lang="ja-JP" altLang="en-US" dirty="0" smtClean="0"/>
              <a:t> </a:t>
            </a:r>
            <a:r>
              <a:rPr lang="en-US" altLang="ja-JP" dirty="0" smtClean="0"/>
              <a:t>is</a:t>
            </a:r>
            <a:r>
              <a:rPr lang="ja-JP" altLang="en-US" dirty="0" smtClean="0"/>
              <a:t> </a:t>
            </a:r>
            <a:r>
              <a:rPr lang="en-US" altLang="ja-JP" dirty="0" smtClean="0"/>
              <a:t>the</a:t>
            </a:r>
            <a:r>
              <a:rPr lang="ja-JP" altLang="en-US" dirty="0" smtClean="0"/>
              <a:t> </a:t>
            </a:r>
            <a:r>
              <a:rPr lang="en-US" altLang="ja-JP" dirty="0" smtClean="0"/>
              <a:t>standard</a:t>
            </a:r>
            <a:r>
              <a:rPr lang="ja-JP" altLang="en-US" dirty="0" smtClean="0"/>
              <a:t> </a:t>
            </a:r>
            <a:r>
              <a:rPr lang="en-US" altLang="ja-JP" dirty="0" smtClean="0"/>
              <a:t>(to</a:t>
            </a:r>
            <a:r>
              <a:rPr lang="ja-JP" altLang="en-US" dirty="0" smtClean="0"/>
              <a:t> </a:t>
            </a:r>
            <a:r>
              <a:rPr lang="en-US" altLang="ja-JP" dirty="0" smtClean="0"/>
              <a:t>keep</a:t>
            </a:r>
            <a:r>
              <a:rPr lang="ja-JP" altLang="en-US" dirty="0" smtClean="0"/>
              <a:t> </a:t>
            </a:r>
            <a:r>
              <a:rPr lang="en-US" altLang="ja-JP" dirty="0" smtClean="0"/>
              <a:t>management</a:t>
            </a:r>
            <a:r>
              <a:rPr lang="ja-JP" altLang="en-US" dirty="0" smtClean="0"/>
              <a:t> </a:t>
            </a:r>
            <a:r>
              <a:rPr lang="en-US" altLang="ja-JP" dirty="0" smtClean="0"/>
              <a:t>and</a:t>
            </a:r>
            <a:r>
              <a:rPr lang="ja-JP" altLang="en-US" dirty="0" smtClean="0"/>
              <a:t> </a:t>
            </a:r>
            <a:r>
              <a:rPr lang="en-US" altLang="ja-JP" dirty="0" smtClean="0"/>
              <a:t>spare</a:t>
            </a:r>
            <a:r>
              <a:rPr lang="ja-JP" altLang="en-US" dirty="0" smtClean="0"/>
              <a:t> </a:t>
            </a:r>
            <a:r>
              <a:rPr lang="en-US" altLang="ja-JP" dirty="0" smtClean="0"/>
              <a:t>handling</a:t>
            </a:r>
            <a:r>
              <a:rPr lang="ja-JP" altLang="en-US" dirty="0" smtClean="0"/>
              <a:t> </a:t>
            </a:r>
            <a:r>
              <a:rPr lang="en-US" altLang="ja-JP" dirty="0" smtClean="0"/>
              <a:t>simple)</a:t>
            </a:r>
          </a:p>
          <a:p>
            <a:pPr lvl="1"/>
            <a:r>
              <a:rPr lang="en-US" altLang="ja-JP" dirty="0" smtClean="0"/>
              <a:t>If</a:t>
            </a:r>
            <a:r>
              <a:rPr lang="ja-JP" altLang="en-US" dirty="0" smtClean="0"/>
              <a:t> </a:t>
            </a:r>
            <a:r>
              <a:rPr lang="en-US" altLang="ja-JP" dirty="0" smtClean="0"/>
              <a:t>other(s)</a:t>
            </a:r>
            <a:r>
              <a:rPr lang="ja-JP" altLang="en-US" dirty="0" smtClean="0"/>
              <a:t> </a:t>
            </a:r>
            <a:r>
              <a:rPr lang="en-US" altLang="ja-JP" dirty="0" smtClean="0"/>
              <a:t>is</a:t>
            </a:r>
            <a:r>
              <a:rPr lang="ja-JP" altLang="en-US" dirty="0" smtClean="0"/>
              <a:t> </a:t>
            </a:r>
            <a:r>
              <a:rPr lang="en-US" altLang="ja-JP" dirty="0" smtClean="0"/>
              <a:t>desired,</a:t>
            </a:r>
            <a:r>
              <a:rPr lang="ja-JP" altLang="en-US" dirty="0" smtClean="0"/>
              <a:t> </a:t>
            </a:r>
            <a:r>
              <a:rPr lang="en-US" altLang="ja-JP" dirty="0" smtClean="0"/>
              <a:t>Cisco</a:t>
            </a:r>
            <a:r>
              <a:rPr lang="ja-JP" altLang="en-US" dirty="0" smtClean="0"/>
              <a:t> </a:t>
            </a:r>
            <a:r>
              <a:rPr lang="en-US" altLang="ja-JP" dirty="0" smtClean="0"/>
              <a:t>2960X,</a:t>
            </a:r>
            <a:r>
              <a:rPr lang="ja-JP" altLang="en-US" dirty="0" smtClean="0"/>
              <a:t> </a:t>
            </a:r>
            <a:r>
              <a:rPr lang="en-US" altLang="ja-JP" dirty="0" smtClean="0"/>
              <a:t>2960CG</a:t>
            </a:r>
            <a:r>
              <a:rPr lang="ja-JP" altLang="en-US" dirty="0" smtClean="0"/>
              <a:t> </a:t>
            </a:r>
            <a:r>
              <a:rPr lang="en-US" altLang="ja-JP" dirty="0" smtClean="0"/>
              <a:t>or</a:t>
            </a:r>
            <a:r>
              <a:rPr lang="ja-JP" altLang="en-US" dirty="0" smtClean="0"/>
              <a:t> </a:t>
            </a:r>
            <a:r>
              <a:rPr lang="en-US" altLang="ja-JP" dirty="0" smtClean="0"/>
              <a:t>3650</a:t>
            </a:r>
            <a:r>
              <a:rPr lang="ja-JP" altLang="en-US" dirty="0" smtClean="0"/>
              <a:t> </a:t>
            </a:r>
            <a:r>
              <a:rPr lang="en-US" altLang="ja-JP" dirty="0" smtClean="0"/>
              <a:t>are</a:t>
            </a:r>
            <a:r>
              <a:rPr lang="ja-JP" altLang="en-US" dirty="0" smtClean="0"/>
              <a:t> </a:t>
            </a:r>
            <a:r>
              <a:rPr lang="en-US" altLang="ja-JP" dirty="0" smtClean="0"/>
              <a:t>possible</a:t>
            </a:r>
            <a:r>
              <a:rPr lang="ja-JP" altLang="en-US" dirty="0" smtClean="0"/>
              <a:t> </a:t>
            </a:r>
            <a:r>
              <a:rPr lang="en-US" altLang="ja-JP" dirty="0" smtClean="0"/>
              <a:t>selection</a:t>
            </a:r>
          </a:p>
          <a:p>
            <a:r>
              <a:rPr lang="en-US" altLang="ja-JP" dirty="0" smtClean="0"/>
              <a:t>Network</a:t>
            </a:r>
            <a:r>
              <a:rPr lang="ja-JP" altLang="en-US" dirty="0" smtClean="0"/>
              <a:t> </a:t>
            </a:r>
            <a:r>
              <a:rPr lang="en-US" altLang="ja-JP" dirty="0" smtClean="0"/>
              <a:t>switch</a:t>
            </a:r>
            <a:r>
              <a:rPr lang="ja-JP" altLang="en-US" dirty="0" smtClean="0"/>
              <a:t> </a:t>
            </a:r>
            <a:r>
              <a:rPr lang="en-US" altLang="ja-JP" dirty="0" smtClean="0"/>
              <a:t>management</a:t>
            </a:r>
          </a:p>
          <a:p>
            <a:pPr lvl="1"/>
            <a:r>
              <a:rPr lang="en-US" altLang="ja-JP" dirty="0" smtClean="0"/>
              <a:t>Network </a:t>
            </a:r>
            <a:r>
              <a:rPr lang="en-US" altLang="ja-JP" dirty="0"/>
              <a:t>switch shall be managed </a:t>
            </a:r>
            <a:r>
              <a:rPr lang="en-US" altLang="ja-JP" dirty="0" smtClean="0"/>
              <a:t>by</a:t>
            </a:r>
            <a:r>
              <a:rPr lang="ja-JP" altLang="en-US" dirty="0" smtClean="0"/>
              <a:t> </a:t>
            </a:r>
            <a:r>
              <a:rPr lang="en-US" altLang="ja-JP" dirty="0" smtClean="0"/>
              <a:t>and </a:t>
            </a:r>
            <a:r>
              <a:rPr lang="en-US" altLang="ja-JP" dirty="0"/>
              <a:t>monitored from Subaru </a:t>
            </a:r>
            <a:r>
              <a:rPr lang="en-US" altLang="ja-JP" dirty="0" smtClean="0"/>
              <a:t>CDM</a:t>
            </a:r>
          </a:p>
          <a:p>
            <a:pPr lvl="1"/>
            <a:r>
              <a:rPr lang="en-US" altLang="ja-JP" dirty="0" smtClean="0"/>
              <a:t>Their</a:t>
            </a:r>
            <a:r>
              <a:rPr lang="ja-JP" altLang="en-US" dirty="0" smtClean="0"/>
              <a:t> </a:t>
            </a:r>
            <a:r>
              <a:rPr lang="en-US" altLang="ja-JP" dirty="0" smtClean="0"/>
              <a:t>configuration</a:t>
            </a:r>
            <a:r>
              <a:rPr lang="ja-JP" altLang="en-US" dirty="0" smtClean="0"/>
              <a:t> </a:t>
            </a:r>
            <a:r>
              <a:rPr lang="en-US" altLang="ja-JP" dirty="0" smtClean="0"/>
              <a:t>shall</a:t>
            </a:r>
            <a:r>
              <a:rPr lang="ja-JP" altLang="en-US" dirty="0" smtClean="0"/>
              <a:t> </a:t>
            </a:r>
            <a:r>
              <a:rPr lang="en-US" altLang="ja-JP" dirty="0" smtClean="0"/>
              <a:t>follow</a:t>
            </a:r>
            <a:r>
              <a:rPr lang="ja-JP" altLang="en-US" dirty="0" smtClean="0"/>
              <a:t> </a:t>
            </a:r>
            <a:r>
              <a:rPr lang="en-US" altLang="ja-JP" dirty="0" smtClean="0"/>
              <a:t>standard </a:t>
            </a:r>
            <a:r>
              <a:rPr lang="en-US" altLang="ja-JP" dirty="0"/>
              <a:t>configuration (e.g. VLAN, remote access) of CDM</a:t>
            </a:r>
            <a:r>
              <a:rPr lang="en-US" altLang="ja-JP" dirty="0" smtClean="0"/>
              <a:t>.</a:t>
            </a:r>
          </a:p>
          <a:p>
            <a:pPr lvl="1"/>
            <a:r>
              <a:rPr lang="en-US" altLang="ja-JP" dirty="0" smtClean="0"/>
              <a:t>One</a:t>
            </a:r>
            <a:r>
              <a:rPr lang="ja-JP" altLang="en-US" dirty="0" smtClean="0"/>
              <a:t> </a:t>
            </a:r>
            <a:r>
              <a:rPr lang="en-US" altLang="ja-JP" dirty="0" smtClean="0"/>
              <a:t>VLAN</a:t>
            </a:r>
            <a:r>
              <a:rPr lang="ja-JP" altLang="en-US" dirty="0" smtClean="0"/>
              <a:t> </a:t>
            </a:r>
            <a:r>
              <a:rPr lang="en-US" altLang="ja-JP" dirty="0" smtClean="0"/>
              <a:t>ID</a:t>
            </a:r>
            <a:r>
              <a:rPr lang="ja-JP" altLang="en-US" dirty="0" smtClean="0"/>
              <a:t> </a:t>
            </a:r>
            <a:r>
              <a:rPr lang="en-US" altLang="ja-JP" dirty="0" smtClean="0"/>
              <a:t>will</a:t>
            </a:r>
            <a:r>
              <a:rPr lang="ja-JP" altLang="en-US" dirty="0" smtClean="0"/>
              <a:t> </a:t>
            </a:r>
            <a:r>
              <a:rPr lang="en-US" altLang="ja-JP" dirty="0" smtClean="0"/>
              <a:t>be</a:t>
            </a:r>
            <a:r>
              <a:rPr lang="ja-JP" altLang="en-US" dirty="0" smtClean="0"/>
              <a:t> </a:t>
            </a:r>
            <a:r>
              <a:rPr lang="en-US" altLang="ja-JP" dirty="0" smtClean="0"/>
              <a:t>assigned</a:t>
            </a:r>
            <a:r>
              <a:rPr lang="ja-JP" altLang="en-US" dirty="0" smtClean="0"/>
              <a:t> </a:t>
            </a:r>
            <a:r>
              <a:rPr lang="en-US" altLang="ja-JP" dirty="0" smtClean="0"/>
              <a:t>for</a:t>
            </a:r>
            <a:r>
              <a:rPr lang="ja-JP" altLang="en-US" dirty="0" smtClean="0"/>
              <a:t> </a:t>
            </a:r>
            <a:r>
              <a:rPr lang="en-US" altLang="ja-JP" dirty="0" smtClean="0"/>
              <a:t>PFS-LAN</a:t>
            </a:r>
            <a:endParaRPr lang="en-US" altLang="ja-JP" dirty="0"/>
          </a:p>
          <a:p>
            <a:r>
              <a:rPr lang="en-US" altLang="ja-JP" dirty="0" err="1" smtClean="0"/>
              <a:t>Seemless</a:t>
            </a:r>
            <a:r>
              <a:rPr lang="en-US" altLang="ja-JP" dirty="0" smtClean="0"/>
              <a:t> </a:t>
            </a:r>
            <a:r>
              <a:rPr lang="en-US" altLang="ja-JP" dirty="0"/>
              <a:t>access from Subaru network (</a:t>
            </a:r>
            <a:r>
              <a:rPr lang="en-US" altLang="ja-JP" dirty="0" err="1"/>
              <a:t>incl</a:t>
            </a:r>
            <a:r>
              <a:rPr lang="en-US" altLang="ja-JP" dirty="0"/>
              <a:t> Hilo, VPN) </a:t>
            </a:r>
            <a:r>
              <a:rPr lang="en-US" altLang="ja-JP" dirty="0" smtClean="0"/>
              <a:t>to </a:t>
            </a:r>
            <a:r>
              <a:rPr lang="en-US" altLang="ja-JP" dirty="0"/>
              <a:t>PFS LAN for remote maintenance and operation are required, although </a:t>
            </a:r>
            <a:r>
              <a:rPr lang="en-US" altLang="ja-JP" dirty="0" smtClean="0"/>
              <a:t>security </a:t>
            </a:r>
            <a:r>
              <a:rPr lang="en-US" altLang="ja-JP" dirty="0"/>
              <a:t>of instrument operation need to be secured in a required level.</a:t>
            </a:r>
          </a:p>
          <a:p>
            <a:r>
              <a:rPr lang="en-US" altLang="ja-JP" dirty="0"/>
              <a:t>A</a:t>
            </a:r>
            <a:r>
              <a:rPr lang="en-US" altLang="ja-JP" dirty="0" smtClean="0"/>
              <a:t>ll </a:t>
            </a:r>
            <a:r>
              <a:rPr lang="en-US" altLang="ja-JP" dirty="0"/>
              <a:t>connections to </a:t>
            </a:r>
            <a:r>
              <a:rPr lang="en-US" altLang="ja-JP" dirty="0" smtClean="0"/>
              <a:t>the</a:t>
            </a:r>
            <a:r>
              <a:rPr lang="ja-JP" altLang="en-US" dirty="0" smtClean="0"/>
              <a:t> </a:t>
            </a:r>
            <a:r>
              <a:rPr lang="en-US" altLang="ja-JP" dirty="0" smtClean="0"/>
              <a:t>Subaru </a:t>
            </a:r>
            <a:r>
              <a:rPr lang="en-US" altLang="ja-JP" dirty="0"/>
              <a:t>dome are in fiber connection. </a:t>
            </a:r>
          </a:p>
          <a:p>
            <a:r>
              <a:rPr lang="en-US" altLang="ja-JP" dirty="0" smtClean="0"/>
              <a:t>Static </a:t>
            </a:r>
            <a:r>
              <a:rPr lang="en-US" altLang="ja-JP" dirty="0"/>
              <a:t>IP address assignment is desired</a:t>
            </a:r>
            <a:r>
              <a:rPr lang="en-US" altLang="ja-JP" dirty="0" smtClean="0"/>
              <a:t>.</a:t>
            </a:r>
          </a:p>
          <a:p>
            <a:pPr marL="0" indent="0">
              <a:buNone/>
            </a:pPr>
            <a:endParaRPr lang="en-US" altLang="ja-JP" dirty="0"/>
          </a:p>
          <a:p>
            <a:pPr marL="0" indent="0">
              <a:buNone/>
            </a:pPr>
            <a:r>
              <a:rPr lang="en-US" altLang="ja-JP" dirty="0" smtClean="0"/>
              <a:t>Requirements</a:t>
            </a:r>
            <a:r>
              <a:rPr lang="ja-JP" altLang="en-US" dirty="0" smtClean="0"/>
              <a:t> </a:t>
            </a:r>
            <a:r>
              <a:rPr lang="en-US" altLang="ja-JP" dirty="0" smtClean="0"/>
              <a:t>from</a:t>
            </a:r>
            <a:r>
              <a:rPr lang="ja-JP" altLang="en-US" dirty="0" smtClean="0"/>
              <a:t> </a:t>
            </a:r>
            <a:r>
              <a:rPr lang="en-US" altLang="ja-JP" dirty="0" smtClean="0"/>
              <a:t>PFS</a:t>
            </a:r>
            <a:r>
              <a:rPr lang="ja-JP" altLang="en-US" dirty="0" smtClean="0"/>
              <a:t> </a:t>
            </a:r>
            <a:r>
              <a:rPr lang="en-US" altLang="ja-JP" dirty="0" smtClean="0"/>
              <a:t>instrument</a:t>
            </a:r>
            <a:r>
              <a:rPr lang="ja-JP" altLang="en-US" dirty="0" smtClean="0"/>
              <a:t> </a:t>
            </a:r>
            <a:r>
              <a:rPr lang="en-US" altLang="ja-JP" dirty="0" smtClean="0"/>
              <a:t>point</a:t>
            </a:r>
            <a:r>
              <a:rPr lang="ja-JP" altLang="en-US" dirty="0" smtClean="0"/>
              <a:t> </a:t>
            </a:r>
            <a:r>
              <a:rPr lang="en-US" altLang="ja-JP" dirty="0" smtClean="0"/>
              <a:t>of</a:t>
            </a:r>
            <a:r>
              <a:rPr lang="ja-JP" altLang="en-US" dirty="0" smtClean="0"/>
              <a:t> </a:t>
            </a:r>
            <a:r>
              <a:rPr lang="en-US" altLang="ja-JP" dirty="0" smtClean="0"/>
              <a:t>view:</a:t>
            </a:r>
            <a:endParaRPr lang="en-US" altLang="ja-JP" dirty="0"/>
          </a:p>
          <a:p>
            <a:r>
              <a:rPr lang="en-US" altLang="ja-JP" dirty="0" smtClean="0"/>
              <a:t>Required data flow rate</a:t>
            </a:r>
          </a:p>
          <a:p>
            <a:pPr lvl="1"/>
            <a:r>
              <a:rPr lang="en-US" altLang="ja-JP" dirty="0" smtClean="0"/>
              <a:t>CB2F – TUE-IR (</a:t>
            </a:r>
            <a:r>
              <a:rPr lang="en-US" altLang="ja-JP" dirty="0" err="1" smtClean="0"/>
              <a:t>SpS</a:t>
            </a:r>
            <a:r>
              <a:rPr lang="en-US" altLang="ja-JP" dirty="0" smtClean="0"/>
              <a:t>): (assuming) min 200Mbps for all IR detectors (one stream), currently on TCP but alternative is on UDP</a:t>
            </a:r>
          </a:p>
          <a:p>
            <a:pPr lvl="1"/>
            <a:r>
              <a:rPr lang="en-US" altLang="ja-JP" dirty="0" smtClean="0"/>
              <a:t>CB2F – Cs (MCS): not assuming real time data transfer, but raw stream in ~900Mbps</a:t>
            </a:r>
          </a:p>
          <a:p>
            <a:pPr lvl="1"/>
            <a:r>
              <a:rPr lang="en-US" altLang="ja-JP" dirty="0" smtClean="0"/>
              <a:t>PFS to Gen2 at CB2F: not well defined but as large as possible (item in discussion session)</a:t>
            </a:r>
          </a:p>
          <a:p>
            <a:r>
              <a:rPr lang="en-US" altLang="ja-JP" dirty="0" smtClean="0"/>
              <a:t>Special requirements on numbers of fibers:</a:t>
            </a:r>
          </a:p>
          <a:p>
            <a:pPr lvl="1"/>
            <a:r>
              <a:rPr lang="en-US" altLang="ja-JP" dirty="0" smtClean="0"/>
              <a:t>PF or TUE-Opt – CB2F: two pairs of Ethernet, and two pairs of single mode fiber for </a:t>
            </a:r>
            <a:r>
              <a:rPr lang="en-US" altLang="ja-JP" dirty="0" err="1" smtClean="0"/>
              <a:t>PCIe</a:t>
            </a:r>
            <a:r>
              <a:rPr lang="en-US" altLang="ja-JP" dirty="0" smtClean="0"/>
              <a:t> bus extender</a:t>
            </a:r>
            <a:endParaRPr kumimoji="1" lang="ja-JP" altLang="en-US"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8182667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515351" cy="606424"/>
          </a:xfrm>
        </p:spPr>
        <p:txBody>
          <a:bodyPr>
            <a:normAutofit fontScale="90000"/>
          </a:bodyPr>
          <a:lstStyle/>
          <a:p>
            <a:r>
              <a:rPr kumimoji="1" lang="en-US" altLang="ja-JP" dirty="0" smtClean="0"/>
              <a:t>Current</a:t>
            </a:r>
            <a:r>
              <a:rPr kumimoji="1" lang="ja-JP" altLang="en-US" dirty="0" smtClean="0"/>
              <a:t> </a:t>
            </a:r>
            <a:r>
              <a:rPr kumimoji="1" lang="en-US" altLang="ja-JP" dirty="0" smtClean="0"/>
              <a:t>plan</a:t>
            </a:r>
            <a:r>
              <a:rPr kumimoji="1" lang="ja-JP" altLang="en-US" dirty="0" smtClean="0"/>
              <a:t> </a:t>
            </a:r>
            <a:r>
              <a:rPr kumimoji="1" lang="en-US" altLang="ja-JP" dirty="0" smtClean="0"/>
              <a:t>–</a:t>
            </a:r>
            <a:r>
              <a:rPr kumimoji="1" lang="ja-JP" altLang="en-US" dirty="0" smtClean="0"/>
              <a:t> </a:t>
            </a:r>
            <a:r>
              <a:rPr lang="en-US" altLang="ja-JP" dirty="0" smtClean="0"/>
              <a:t>data</a:t>
            </a:r>
            <a:r>
              <a:rPr lang="ja-JP" altLang="en-US" dirty="0" smtClean="0"/>
              <a:t> </a:t>
            </a:r>
            <a:r>
              <a:rPr lang="en-US" altLang="ja-JP" dirty="0" smtClean="0"/>
              <a:t>flow</a:t>
            </a:r>
            <a:r>
              <a:rPr lang="ja-JP" altLang="en-US" dirty="0" smtClean="0"/>
              <a:t> </a:t>
            </a:r>
            <a:r>
              <a:rPr lang="en-US" altLang="ja-JP" dirty="0" smtClean="0"/>
              <a:t>during</a:t>
            </a:r>
            <a:r>
              <a:rPr lang="ja-JP" altLang="en-US" dirty="0" smtClean="0"/>
              <a:t> </a:t>
            </a:r>
            <a:r>
              <a:rPr lang="en-US" altLang="ja-JP" dirty="0" smtClean="0"/>
              <a:t>exposure</a:t>
            </a:r>
            <a:endParaRPr kumimoji="1" lang="ja-JP" altLang="en-US"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6" name="正方形/長方形 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2"/>
            <a:endCxn id="7" idx="0"/>
          </p:cNvCxnSpPr>
          <p:nvPr/>
        </p:nvCxnSpPr>
        <p:spPr>
          <a:xfrm flipH="1">
            <a:off x="1038225" y="43624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V="1">
            <a:off x="4814887" y="5569147"/>
            <a:ext cx="804863" cy="3685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H="1" flipV="1">
            <a:off x="4393406" y="4362272"/>
            <a:ext cx="1262062" cy="8692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a:off x="3197421" y="4384951"/>
            <a:ext cx="1256111" cy="8239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flipV="1">
            <a:off x="3037284" y="4375993"/>
            <a:ext cx="1248965" cy="8336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H="1">
            <a:off x="798313" y="4350575"/>
            <a:ext cx="3440609" cy="87364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635042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515351" cy="606424"/>
          </a:xfrm>
        </p:spPr>
        <p:txBody>
          <a:bodyPr>
            <a:normAutofit fontScale="90000"/>
          </a:bodyPr>
          <a:lstStyle/>
          <a:p>
            <a:r>
              <a:rPr kumimoji="1" lang="en-US" altLang="ja-JP" dirty="0" smtClean="0"/>
              <a:t>Current</a:t>
            </a:r>
            <a:r>
              <a:rPr kumimoji="1" lang="ja-JP" altLang="en-US" dirty="0" smtClean="0"/>
              <a:t> </a:t>
            </a:r>
            <a:r>
              <a:rPr kumimoji="1" lang="en-US" altLang="ja-JP" dirty="0" smtClean="0"/>
              <a:t>plan</a:t>
            </a:r>
            <a:r>
              <a:rPr kumimoji="1" lang="ja-JP" altLang="en-US" dirty="0" smtClean="0"/>
              <a:t> </a:t>
            </a:r>
            <a:r>
              <a:rPr kumimoji="1" lang="en-US" altLang="ja-JP" dirty="0" smtClean="0"/>
              <a:t>–</a:t>
            </a:r>
            <a:r>
              <a:rPr kumimoji="1" lang="ja-JP" altLang="en-US" dirty="0" smtClean="0"/>
              <a:t> </a:t>
            </a:r>
            <a:r>
              <a:rPr lang="en-US" altLang="ja-JP" dirty="0" smtClean="0"/>
              <a:t>data</a:t>
            </a:r>
            <a:r>
              <a:rPr lang="ja-JP" altLang="en-US" dirty="0" smtClean="0"/>
              <a:t> </a:t>
            </a:r>
            <a:r>
              <a:rPr lang="en-US" altLang="ja-JP" dirty="0" smtClean="0"/>
              <a:t>flow</a:t>
            </a:r>
            <a:r>
              <a:rPr lang="ja-JP" altLang="en-US" dirty="0" smtClean="0"/>
              <a:t> </a:t>
            </a:r>
            <a:r>
              <a:rPr lang="en-US" altLang="ja-JP" dirty="0" smtClean="0"/>
              <a:t>on</a:t>
            </a:r>
            <a:r>
              <a:rPr lang="ja-JP" altLang="en-US" dirty="0" smtClean="0"/>
              <a:t> </a:t>
            </a:r>
            <a:r>
              <a:rPr lang="en-US" altLang="ja-JP" dirty="0" smtClean="0"/>
              <a:t>CCD</a:t>
            </a:r>
            <a:r>
              <a:rPr lang="ja-JP" altLang="en-US" dirty="0" smtClean="0"/>
              <a:t> </a:t>
            </a:r>
            <a:r>
              <a:rPr lang="en-US" altLang="ja-JP" dirty="0" smtClean="0"/>
              <a:t>readout</a:t>
            </a:r>
            <a:endParaRPr kumimoji="1" lang="ja-JP" altLang="en-US"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6" name="正方形/長方形 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2"/>
            <a:endCxn id="7" idx="0"/>
          </p:cNvCxnSpPr>
          <p:nvPr/>
        </p:nvCxnSpPr>
        <p:spPr>
          <a:xfrm flipH="1">
            <a:off x="1038225" y="43624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a:off x="3045021" y="4384951"/>
            <a:ext cx="1256111" cy="8239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flipV="1">
            <a:off x="3192662" y="4384950"/>
            <a:ext cx="1248965" cy="8336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982859" y="4384951"/>
            <a:ext cx="3193854" cy="8157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29" name="直線矢印コネクタ 28"/>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cxnSp>
        <p:nvCxnSpPr>
          <p:cNvPr id="32" name="直線矢印コネクタ 31"/>
          <p:cNvCxnSpPr/>
          <p:nvPr/>
        </p:nvCxnSpPr>
        <p:spPr>
          <a:xfrm flipV="1">
            <a:off x="4348163" y="1992036"/>
            <a:ext cx="1" cy="16846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flipH="1" flipV="1">
            <a:off x="5743575" y="5577959"/>
            <a:ext cx="752477" cy="36348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H="1" flipV="1">
            <a:off x="4467225" y="4362450"/>
            <a:ext cx="1276350"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3266480" y="4385672"/>
            <a:ext cx="1256111" cy="82391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V="1">
            <a:off x="2991443" y="4366314"/>
            <a:ext cx="1248965" cy="83361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H="1">
            <a:off x="876300" y="4364933"/>
            <a:ext cx="3206205" cy="835716"/>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893764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515351" cy="606424"/>
          </a:xfrm>
        </p:spPr>
        <p:txBody>
          <a:bodyPr>
            <a:normAutofit fontScale="90000"/>
          </a:bodyPr>
          <a:lstStyle/>
          <a:p>
            <a:r>
              <a:rPr lang="en-US" altLang="ja-JP" dirty="0" smtClean="0"/>
              <a:t>P</a:t>
            </a:r>
            <a:r>
              <a:rPr kumimoji="1" lang="en-US" altLang="ja-JP" dirty="0" smtClean="0"/>
              <a:t>lan</a:t>
            </a:r>
            <a:r>
              <a:rPr lang="ja-JP" altLang="en-US" dirty="0"/>
              <a:t> </a:t>
            </a:r>
            <a:r>
              <a:rPr lang="en-US" altLang="ja-JP" dirty="0" smtClean="0"/>
              <a:t>second?</a:t>
            </a:r>
            <a:r>
              <a:rPr kumimoji="1" lang="ja-JP" altLang="en-US" dirty="0" smtClean="0"/>
              <a:t> </a:t>
            </a:r>
            <a:r>
              <a:rPr kumimoji="1" lang="en-US" altLang="ja-JP" dirty="0" smtClean="0"/>
              <a:t>–</a:t>
            </a:r>
            <a:r>
              <a:rPr kumimoji="1" lang="ja-JP" altLang="en-US" dirty="0" smtClean="0"/>
              <a:t> </a:t>
            </a:r>
            <a:r>
              <a:rPr kumimoji="1" lang="en-US" altLang="ja-JP" dirty="0" smtClean="0"/>
              <a:t>connection</a:t>
            </a:r>
            <a:r>
              <a:rPr kumimoji="1" lang="ja-JP" altLang="en-US" dirty="0" smtClean="0"/>
              <a:t> </a:t>
            </a:r>
            <a:r>
              <a:rPr kumimoji="1" lang="en-US" altLang="ja-JP" dirty="0" smtClean="0"/>
              <a:t>configuration</a:t>
            </a:r>
            <a:endParaRPr kumimoji="1" lang="ja-JP" altLang="en-US"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33" idx="0"/>
          </p:cNvCxnSpPr>
          <p:nvPr/>
        </p:nvCxnSpPr>
        <p:spPr>
          <a:xfrm flipH="1">
            <a:off x="3348037" y="3048000"/>
            <a:ext cx="1042988"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33" idx="2"/>
            <a:endCxn id="8" idx="0"/>
          </p:cNvCxnSpPr>
          <p:nvPr/>
        </p:nvCxnSpPr>
        <p:spPr>
          <a:xfrm flipH="1">
            <a:off x="3114675" y="4362450"/>
            <a:ext cx="233362"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35" idx="2"/>
          </p:cNvCxnSpPr>
          <p:nvPr/>
        </p:nvCxnSpPr>
        <p:spPr>
          <a:xfrm flipH="1" flipV="1">
            <a:off x="5562600" y="4362450"/>
            <a:ext cx="104775"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2300287" y="3155632"/>
            <a:ext cx="1659878" cy="369332"/>
          </a:xfrm>
          <a:prstGeom prst="rect">
            <a:avLst/>
          </a:prstGeom>
          <a:noFill/>
        </p:spPr>
        <p:txBody>
          <a:bodyPr wrap="none" rtlCol="0">
            <a:spAutoFit/>
          </a:bodyPr>
          <a:lstStyle/>
          <a:p>
            <a:r>
              <a:rPr kumimoji="1" lang="en-US" altLang="ja-JP" dirty="0" smtClean="0"/>
              <a:t>1x</a:t>
            </a:r>
            <a:r>
              <a:rPr kumimoji="1" lang="ja-JP" altLang="en-US" dirty="0" smtClean="0"/>
              <a:t> </a:t>
            </a:r>
            <a:r>
              <a:rPr kumimoji="1" lang="en-US" altLang="ja-JP" dirty="0" smtClean="0"/>
              <a:t>10Gbps</a:t>
            </a:r>
            <a:r>
              <a:rPr kumimoji="1" lang="ja-JP" altLang="en-US" dirty="0" smtClean="0"/>
              <a:t> </a:t>
            </a:r>
            <a:r>
              <a:rPr kumimoji="1" lang="en-US" altLang="ja-JP" dirty="0" smtClean="0"/>
              <a:t>fiber</a:t>
            </a:r>
            <a:endParaRPr kumimoji="1" lang="ja-JP" altLang="en-US" dirty="0"/>
          </a:p>
        </p:txBody>
      </p: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6" name="テキスト ボックス 25"/>
          <p:cNvSpPr txBox="1"/>
          <p:nvPr/>
        </p:nvSpPr>
        <p:spPr>
          <a:xfrm>
            <a:off x="1825388" y="4612273"/>
            <a:ext cx="1808700" cy="338554"/>
          </a:xfrm>
          <a:prstGeom prst="rect">
            <a:avLst/>
          </a:prstGeom>
          <a:noFill/>
        </p:spPr>
        <p:txBody>
          <a:bodyPr wrap="none" rtlCol="0">
            <a:spAutoFit/>
          </a:bodyPr>
          <a:lstStyle/>
          <a:p>
            <a:r>
              <a:rPr kumimoji="1" lang="en-US" altLang="ja-JP" sz="1600" dirty="0" smtClean="0"/>
              <a:t>10Gbps</a:t>
            </a:r>
            <a:r>
              <a:rPr kumimoji="1" lang="ja-JP" altLang="en-US" sz="1600" dirty="0" smtClean="0"/>
              <a:t> </a:t>
            </a:r>
            <a:r>
              <a:rPr kumimoji="1" lang="en-US" altLang="ja-JP" sz="1600" dirty="0" smtClean="0"/>
              <a:t>metal/fiber</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35" idx="2"/>
            <a:endCxn id="39" idx="0"/>
          </p:cNvCxnSpPr>
          <p:nvPr/>
        </p:nvCxnSpPr>
        <p:spPr>
          <a:xfrm>
            <a:off x="5562600" y="4362450"/>
            <a:ext cx="2447925"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sp>
        <p:nvSpPr>
          <p:cNvPr id="33" name="正方形/長方形 32"/>
          <p:cNvSpPr/>
          <p:nvPr/>
        </p:nvSpPr>
        <p:spPr>
          <a:xfrm>
            <a:off x="2771774" y="3676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C2960-TD</a:t>
            </a:r>
            <a:endParaRPr kumimoji="1" lang="ja-JP" altLang="en-US" dirty="0"/>
          </a:p>
        </p:txBody>
      </p:sp>
      <p:sp>
        <p:nvSpPr>
          <p:cNvPr id="35" name="正方形/長方形 34"/>
          <p:cNvSpPr/>
          <p:nvPr/>
        </p:nvSpPr>
        <p:spPr>
          <a:xfrm>
            <a:off x="4986337" y="3676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C2960-TS</a:t>
            </a:r>
            <a:endParaRPr kumimoji="1" lang="ja-JP" altLang="en-US" dirty="0"/>
          </a:p>
        </p:txBody>
      </p:sp>
      <p:cxnSp>
        <p:nvCxnSpPr>
          <p:cNvPr id="36" name="直線コネクタ 35"/>
          <p:cNvCxnSpPr>
            <a:stCxn id="35" idx="1"/>
            <a:endCxn id="33" idx="3"/>
          </p:cNvCxnSpPr>
          <p:nvPr/>
        </p:nvCxnSpPr>
        <p:spPr>
          <a:xfrm flipH="1">
            <a:off x="3924300" y="4019550"/>
            <a:ext cx="106203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3967162" y="3727252"/>
            <a:ext cx="901722" cy="338554"/>
          </a:xfrm>
          <a:prstGeom prst="rect">
            <a:avLst/>
          </a:prstGeom>
          <a:noFill/>
        </p:spPr>
        <p:txBody>
          <a:bodyPr wrap="none" rtlCol="0">
            <a:spAutoFit/>
          </a:bodyPr>
          <a:lstStyle/>
          <a:p>
            <a:r>
              <a:rPr lang="en-US" altLang="ja-JP" sz="1600" dirty="0" err="1" smtClean="0"/>
              <a:t>flexstack</a:t>
            </a:r>
            <a:endParaRPr kumimoji="1" lang="ja-JP" altLang="en-US" sz="1600" dirty="0"/>
          </a:p>
        </p:txBody>
      </p:sp>
    </p:spTree>
    <p:extLst>
      <p:ext uri="{BB962C8B-B14F-4D97-AF65-F5344CB8AC3E}">
        <p14:creationId xmlns:p14="http://schemas.microsoft.com/office/powerpoint/2010/main" val="366409052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515351" cy="606424"/>
          </a:xfrm>
        </p:spPr>
        <p:txBody>
          <a:bodyPr>
            <a:normAutofit fontScale="90000"/>
          </a:bodyPr>
          <a:lstStyle/>
          <a:p>
            <a:r>
              <a:rPr lang="en-US" altLang="ja-JP" dirty="0" smtClean="0"/>
              <a:t>P</a:t>
            </a:r>
            <a:r>
              <a:rPr kumimoji="1" lang="en-US" altLang="ja-JP" dirty="0" smtClean="0"/>
              <a:t>lan</a:t>
            </a:r>
            <a:r>
              <a:rPr lang="ja-JP" altLang="en-US" dirty="0"/>
              <a:t> </a:t>
            </a:r>
            <a:r>
              <a:rPr lang="en-US" altLang="ja-JP" dirty="0" smtClean="0"/>
              <a:t>second?</a:t>
            </a:r>
            <a:r>
              <a:rPr kumimoji="1" lang="ja-JP" altLang="en-US" dirty="0" smtClean="0"/>
              <a:t> </a:t>
            </a:r>
            <a:r>
              <a:rPr kumimoji="1" lang="en-US" altLang="ja-JP" dirty="0" smtClean="0"/>
              <a:t>–</a:t>
            </a:r>
            <a:r>
              <a:rPr kumimoji="1" lang="ja-JP" altLang="en-US" dirty="0" smtClean="0"/>
              <a:t> </a:t>
            </a:r>
            <a:r>
              <a:rPr kumimoji="1" lang="en-US" altLang="ja-JP" dirty="0" smtClean="0"/>
              <a:t>during</a:t>
            </a:r>
            <a:r>
              <a:rPr kumimoji="1" lang="ja-JP" altLang="en-US" dirty="0" smtClean="0"/>
              <a:t> </a:t>
            </a:r>
            <a:r>
              <a:rPr kumimoji="1" lang="en-US" altLang="ja-JP" dirty="0" smtClean="0"/>
              <a:t>exposure</a:t>
            </a:r>
            <a:endParaRPr kumimoji="1" lang="ja-JP" altLang="en-US"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33" idx="0"/>
          </p:cNvCxnSpPr>
          <p:nvPr/>
        </p:nvCxnSpPr>
        <p:spPr>
          <a:xfrm flipH="1">
            <a:off x="3348037" y="3048000"/>
            <a:ext cx="1042988"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33" idx="2"/>
            <a:endCxn id="8" idx="0"/>
          </p:cNvCxnSpPr>
          <p:nvPr/>
        </p:nvCxnSpPr>
        <p:spPr>
          <a:xfrm flipH="1">
            <a:off x="3114675" y="4362450"/>
            <a:ext cx="233362"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35" idx="2"/>
          </p:cNvCxnSpPr>
          <p:nvPr/>
        </p:nvCxnSpPr>
        <p:spPr>
          <a:xfrm flipH="1" flipV="1">
            <a:off x="5562600" y="4362450"/>
            <a:ext cx="104775"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2300287" y="3155632"/>
            <a:ext cx="1659878" cy="369332"/>
          </a:xfrm>
          <a:prstGeom prst="rect">
            <a:avLst/>
          </a:prstGeom>
          <a:noFill/>
        </p:spPr>
        <p:txBody>
          <a:bodyPr wrap="none" rtlCol="0">
            <a:spAutoFit/>
          </a:bodyPr>
          <a:lstStyle/>
          <a:p>
            <a:r>
              <a:rPr kumimoji="1" lang="en-US" altLang="ja-JP" dirty="0" smtClean="0"/>
              <a:t>1x</a:t>
            </a:r>
            <a:r>
              <a:rPr kumimoji="1" lang="ja-JP" altLang="en-US" dirty="0" smtClean="0"/>
              <a:t> </a:t>
            </a:r>
            <a:r>
              <a:rPr kumimoji="1" lang="en-US" altLang="ja-JP" dirty="0" smtClean="0"/>
              <a:t>10Gbps</a:t>
            </a:r>
            <a:r>
              <a:rPr kumimoji="1" lang="ja-JP" altLang="en-US" dirty="0" smtClean="0"/>
              <a:t> </a:t>
            </a:r>
            <a:r>
              <a:rPr kumimoji="1" lang="en-US" altLang="ja-JP" dirty="0" smtClean="0"/>
              <a:t>fiber</a:t>
            </a:r>
            <a:endParaRPr kumimoji="1" lang="ja-JP" altLang="en-US" dirty="0"/>
          </a:p>
        </p:txBody>
      </p: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6" name="テキスト ボックス 25"/>
          <p:cNvSpPr txBox="1"/>
          <p:nvPr/>
        </p:nvSpPr>
        <p:spPr>
          <a:xfrm>
            <a:off x="1825388" y="4612273"/>
            <a:ext cx="1808700" cy="338554"/>
          </a:xfrm>
          <a:prstGeom prst="rect">
            <a:avLst/>
          </a:prstGeom>
          <a:noFill/>
        </p:spPr>
        <p:txBody>
          <a:bodyPr wrap="none" rtlCol="0">
            <a:spAutoFit/>
          </a:bodyPr>
          <a:lstStyle/>
          <a:p>
            <a:r>
              <a:rPr kumimoji="1" lang="en-US" altLang="ja-JP" sz="1600" dirty="0" smtClean="0"/>
              <a:t>10Gbps</a:t>
            </a:r>
            <a:r>
              <a:rPr kumimoji="1" lang="ja-JP" altLang="en-US" sz="1600" dirty="0" smtClean="0"/>
              <a:t> </a:t>
            </a:r>
            <a:r>
              <a:rPr kumimoji="1" lang="en-US" altLang="ja-JP" sz="1600" dirty="0" smtClean="0"/>
              <a:t>metal/fiber</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35" idx="2"/>
            <a:endCxn id="39" idx="0"/>
          </p:cNvCxnSpPr>
          <p:nvPr/>
        </p:nvCxnSpPr>
        <p:spPr>
          <a:xfrm>
            <a:off x="5562600" y="4362450"/>
            <a:ext cx="2447925"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sp>
        <p:nvSpPr>
          <p:cNvPr id="33" name="正方形/長方形 32"/>
          <p:cNvSpPr/>
          <p:nvPr/>
        </p:nvSpPr>
        <p:spPr>
          <a:xfrm>
            <a:off x="2771774" y="3676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C2960-TD</a:t>
            </a:r>
            <a:endParaRPr kumimoji="1" lang="ja-JP" altLang="en-US" dirty="0"/>
          </a:p>
        </p:txBody>
      </p:sp>
      <p:sp>
        <p:nvSpPr>
          <p:cNvPr id="35" name="正方形/長方形 34"/>
          <p:cNvSpPr/>
          <p:nvPr/>
        </p:nvSpPr>
        <p:spPr>
          <a:xfrm>
            <a:off x="4986337" y="3676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C2960-TS</a:t>
            </a:r>
            <a:endParaRPr kumimoji="1" lang="ja-JP" altLang="en-US" dirty="0"/>
          </a:p>
        </p:txBody>
      </p:sp>
      <p:cxnSp>
        <p:nvCxnSpPr>
          <p:cNvPr id="36" name="直線コネクタ 35"/>
          <p:cNvCxnSpPr>
            <a:stCxn id="35" idx="1"/>
            <a:endCxn id="33" idx="3"/>
          </p:cNvCxnSpPr>
          <p:nvPr/>
        </p:nvCxnSpPr>
        <p:spPr>
          <a:xfrm flipH="1">
            <a:off x="3924300" y="4019550"/>
            <a:ext cx="106203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3967162" y="3727252"/>
            <a:ext cx="901722" cy="338554"/>
          </a:xfrm>
          <a:prstGeom prst="rect">
            <a:avLst/>
          </a:prstGeom>
          <a:noFill/>
        </p:spPr>
        <p:txBody>
          <a:bodyPr wrap="none" rtlCol="0">
            <a:spAutoFit/>
          </a:bodyPr>
          <a:lstStyle/>
          <a:p>
            <a:r>
              <a:rPr lang="en-US" altLang="ja-JP" sz="1600" dirty="0" err="1" smtClean="0"/>
              <a:t>flexstack</a:t>
            </a:r>
            <a:endParaRPr kumimoji="1" lang="ja-JP" altLang="en-US" sz="1600" dirty="0"/>
          </a:p>
        </p:txBody>
      </p:sp>
      <p:cxnSp>
        <p:nvCxnSpPr>
          <p:cNvPr id="28" name="直線矢印コネクタ 27"/>
          <p:cNvCxnSpPr/>
          <p:nvPr/>
        </p:nvCxnSpPr>
        <p:spPr>
          <a:xfrm flipV="1">
            <a:off x="4819649" y="5577959"/>
            <a:ext cx="781051" cy="3573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H="1" flipV="1">
            <a:off x="5524500" y="4362450"/>
            <a:ext cx="104775" cy="8382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flipH="1">
            <a:off x="3924300" y="4067175"/>
            <a:ext cx="106203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3171825" y="4362450"/>
            <a:ext cx="233362" cy="8382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H="1">
            <a:off x="1943100" y="5505450"/>
            <a:ext cx="38576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58666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515351" cy="606424"/>
          </a:xfrm>
        </p:spPr>
        <p:txBody>
          <a:bodyPr>
            <a:normAutofit fontScale="90000"/>
          </a:bodyPr>
          <a:lstStyle/>
          <a:p>
            <a:r>
              <a:rPr lang="en-US" altLang="ja-JP" dirty="0" smtClean="0"/>
              <a:t>P</a:t>
            </a:r>
            <a:r>
              <a:rPr kumimoji="1" lang="en-US" altLang="ja-JP" dirty="0" smtClean="0"/>
              <a:t>lan</a:t>
            </a:r>
            <a:r>
              <a:rPr lang="ja-JP" altLang="en-US" dirty="0"/>
              <a:t> </a:t>
            </a:r>
            <a:r>
              <a:rPr lang="en-US" altLang="ja-JP" dirty="0" smtClean="0"/>
              <a:t>second?</a:t>
            </a:r>
            <a:r>
              <a:rPr kumimoji="1" lang="ja-JP" altLang="en-US" dirty="0" smtClean="0"/>
              <a:t> </a:t>
            </a:r>
            <a:r>
              <a:rPr kumimoji="1" lang="en-US" altLang="ja-JP" dirty="0" smtClean="0"/>
              <a:t>–</a:t>
            </a:r>
            <a:r>
              <a:rPr kumimoji="1" lang="ja-JP" altLang="en-US" dirty="0" smtClean="0"/>
              <a:t> </a:t>
            </a:r>
            <a:r>
              <a:rPr lang="en-US" altLang="ja-JP" dirty="0" smtClean="0"/>
              <a:t>on</a:t>
            </a:r>
            <a:r>
              <a:rPr lang="ja-JP" altLang="en-US" dirty="0" smtClean="0"/>
              <a:t> </a:t>
            </a:r>
            <a:r>
              <a:rPr lang="en-US" altLang="ja-JP" dirty="0" smtClean="0"/>
              <a:t>CCD</a:t>
            </a:r>
            <a:r>
              <a:rPr lang="ja-JP" altLang="en-US" dirty="0" smtClean="0"/>
              <a:t> </a:t>
            </a:r>
            <a:r>
              <a:rPr lang="en-US" altLang="ja-JP" dirty="0" smtClean="0"/>
              <a:t>readout</a:t>
            </a:r>
            <a:endParaRPr kumimoji="1" lang="ja-JP" altLang="en-US"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33" idx="0"/>
          </p:cNvCxnSpPr>
          <p:nvPr/>
        </p:nvCxnSpPr>
        <p:spPr>
          <a:xfrm flipH="1">
            <a:off x="3348037" y="3048000"/>
            <a:ext cx="1042988"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33" idx="2"/>
            <a:endCxn id="8" idx="0"/>
          </p:cNvCxnSpPr>
          <p:nvPr/>
        </p:nvCxnSpPr>
        <p:spPr>
          <a:xfrm flipH="1">
            <a:off x="3114675" y="4362450"/>
            <a:ext cx="233362"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35" idx="2"/>
          </p:cNvCxnSpPr>
          <p:nvPr/>
        </p:nvCxnSpPr>
        <p:spPr>
          <a:xfrm flipH="1" flipV="1">
            <a:off x="5562600" y="4362450"/>
            <a:ext cx="104775"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2300287" y="3155632"/>
            <a:ext cx="1659878" cy="369332"/>
          </a:xfrm>
          <a:prstGeom prst="rect">
            <a:avLst/>
          </a:prstGeom>
          <a:noFill/>
        </p:spPr>
        <p:txBody>
          <a:bodyPr wrap="none" rtlCol="0">
            <a:spAutoFit/>
          </a:bodyPr>
          <a:lstStyle/>
          <a:p>
            <a:r>
              <a:rPr kumimoji="1" lang="en-US" altLang="ja-JP" dirty="0" smtClean="0"/>
              <a:t>1x</a:t>
            </a:r>
            <a:r>
              <a:rPr kumimoji="1" lang="ja-JP" altLang="en-US" dirty="0" smtClean="0"/>
              <a:t> </a:t>
            </a:r>
            <a:r>
              <a:rPr kumimoji="1" lang="en-US" altLang="ja-JP" dirty="0" smtClean="0"/>
              <a:t>10Gbps</a:t>
            </a:r>
            <a:r>
              <a:rPr kumimoji="1" lang="ja-JP" altLang="en-US" dirty="0" smtClean="0"/>
              <a:t> </a:t>
            </a:r>
            <a:r>
              <a:rPr kumimoji="1" lang="en-US" altLang="ja-JP" dirty="0" smtClean="0"/>
              <a:t>fiber</a:t>
            </a:r>
            <a:endParaRPr kumimoji="1" lang="ja-JP" altLang="en-US" dirty="0"/>
          </a:p>
        </p:txBody>
      </p: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6" name="テキスト ボックス 25"/>
          <p:cNvSpPr txBox="1"/>
          <p:nvPr/>
        </p:nvSpPr>
        <p:spPr>
          <a:xfrm>
            <a:off x="1825388" y="4612273"/>
            <a:ext cx="1808700" cy="338554"/>
          </a:xfrm>
          <a:prstGeom prst="rect">
            <a:avLst/>
          </a:prstGeom>
          <a:noFill/>
        </p:spPr>
        <p:txBody>
          <a:bodyPr wrap="none" rtlCol="0">
            <a:spAutoFit/>
          </a:bodyPr>
          <a:lstStyle/>
          <a:p>
            <a:r>
              <a:rPr kumimoji="1" lang="en-US" altLang="ja-JP" sz="1600" dirty="0" smtClean="0"/>
              <a:t>10Gbps</a:t>
            </a:r>
            <a:r>
              <a:rPr kumimoji="1" lang="ja-JP" altLang="en-US" sz="1600" dirty="0" smtClean="0"/>
              <a:t> </a:t>
            </a:r>
            <a:r>
              <a:rPr kumimoji="1" lang="en-US" altLang="ja-JP" sz="1600" dirty="0" smtClean="0"/>
              <a:t>metal/fiber</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35" idx="2"/>
            <a:endCxn id="39" idx="0"/>
          </p:cNvCxnSpPr>
          <p:nvPr/>
        </p:nvCxnSpPr>
        <p:spPr>
          <a:xfrm>
            <a:off x="5562600" y="4362450"/>
            <a:ext cx="2447925"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sp>
        <p:nvSpPr>
          <p:cNvPr id="33" name="正方形/長方形 32"/>
          <p:cNvSpPr/>
          <p:nvPr/>
        </p:nvSpPr>
        <p:spPr>
          <a:xfrm>
            <a:off x="2771774" y="3676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C2960-TD</a:t>
            </a:r>
            <a:endParaRPr kumimoji="1" lang="ja-JP" altLang="en-US" dirty="0"/>
          </a:p>
        </p:txBody>
      </p:sp>
      <p:sp>
        <p:nvSpPr>
          <p:cNvPr id="35" name="正方形/長方形 34"/>
          <p:cNvSpPr/>
          <p:nvPr/>
        </p:nvSpPr>
        <p:spPr>
          <a:xfrm>
            <a:off x="4986337" y="3676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C2960-TS</a:t>
            </a:r>
            <a:endParaRPr kumimoji="1" lang="ja-JP" altLang="en-US" dirty="0"/>
          </a:p>
        </p:txBody>
      </p:sp>
      <p:cxnSp>
        <p:nvCxnSpPr>
          <p:cNvPr id="36" name="直線コネクタ 35"/>
          <p:cNvCxnSpPr>
            <a:stCxn id="35" idx="1"/>
            <a:endCxn id="33" idx="3"/>
          </p:cNvCxnSpPr>
          <p:nvPr/>
        </p:nvCxnSpPr>
        <p:spPr>
          <a:xfrm flipH="1">
            <a:off x="3924300" y="4019550"/>
            <a:ext cx="106203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3967162" y="3727252"/>
            <a:ext cx="901722" cy="338554"/>
          </a:xfrm>
          <a:prstGeom prst="rect">
            <a:avLst/>
          </a:prstGeom>
          <a:noFill/>
        </p:spPr>
        <p:txBody>
          <a:bodyPr wrap="none" rtlCol="0">
            <a:spAutoFit/>
          </a:bodyPr>
          <a:lstStyle/>
          <a:p>
            <a:r>
              <a:rPr lang="en-US" altLang="ja-JP" sz="1600" dirty="0" err="1" smtClean="0"/>
              <a:t>flexstack</a:t>
            </a:r>
            <a:endParaRPr kumimoji="1" lang="ja-JP" altLang="en-US" sz="1600" dirty="0"/>
          </a:p>
        </p:txBody>
      </p:sp>
      <p:cxnSp>
        <p:nvCxnSpPr>
          <p:cNvPr id="31" name="直線矢印コネクタ 30"/>
          <p:cNvCxnSpPr/>
          <p:nvPr/>
        </p:nvCxnSpPr>
        <p:spPr>
          <a:xfrm flipH="1" flipV="1">
            <a:off x="5524500" y="4362450"/>
            <a:ext cx="104775"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flipH="1">
            <a:off x="3924300" y="4067175"/>
            <a:ext cx="1062037"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3067050" y="4362450"/>
            <a:ext cx="233362"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H="1">
            <a:off x="1943100" y="5600700"/>
            <a:ext cx="385762" cy="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48" name="直線矢印コネクタ 47"/>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cxnSp>
        <p:nvCxnSpPr>
          <p:cNvPr id="51" name="直線矢印コネクタ 50"/>
          <p:cNvCxnSpPr/>
          <p:nvPr/>
        </p:nvCxnSpPr>
        <p:spPr>
          <a:xfrm flipH="1" flipV="1">
            <a:off x="5753100" y="5577959"/>
            <a:ext cx="738188" cy="35974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p:nvPr/>
        </p:nvCxnSpPr>
        <p:spPr>
          <a:xfrm flipH="1">
            <a:off x="3171825" y="4362450"/>
            <a:ext cx="233362"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p:nvPr/>
        </p:nvCxnSpPr>
        <p:spPr>
          <a:xfrm flipH="1">
            <a:off x="1943100" y="5505450"/>
            <a:ext cx="385762"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flipH="1">
            <a:off x="3290887" y="3048000"/>
            <a:ext cx="1042988" cy="6286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a:off x="4352925" y="2000250"/>
            <a:ext cx="0" cy="3619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2615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2374</TotalTime>
  <Words>11435</Words>
  <Application>Microsoft Office PowerPoint</Application>
  <PresentationFormat>画面に合わせる (4:3)</PresentationFormat>
  <Paragraphs>1397</Paragraphs>
  <Slides>94</Slides>
  <Notes>6</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94</vt:i4>
      </vt:variant>
    </vt:vector>
  </HeadingPairs>
  <TitlesOfParts>
    <vt:vector size="99" baseType="lpstr">
      <vt:lpstr>ＭＳ Ｐゴシック</vt:lpstr>
      <vt:lpstr>Arial</vt:lpstr>
      <vt:lpstr>Calibri</vt:lpstr>
      <vt:lpstr>Calibri Light</vt:lpstr>
      <vt:lpstr>Office テーマ</vt:lpstr>
      <vt:lpstr>Presentation for  PFS ICS infrastructure  design review</vt:lpstr>
      <vt:lpstr>Agenda</vt:lpstr>
      <vt:lpstr>Overview of targets in this review</vt:lpstr>
      <vt:lpstr>Items for review shown in ICS architecture diagram</vt:lpstr>
      <vt:lpstr>PowerPoint プレゼンテーション</vt:lpstr>
      <vt:lpstr>Overview of targets in this review</vt:lpstr>
      <vt:lpstr>Brief overview of PFS ICS design</vt:lpstr>
      <vt:lpstr>Network</vt:lpstr>
      <vt:lpstr>L1-2 Requirements – Network</vt:lpstr>
      <vt:lpstr>L1 design – Network</vt:lpstr>
      <vt:lpstr>Connection diagram / L1 design – Network</vt:lpstr>
      <vt:lpstr>L3 requirements – Network</vt:lpstr>
      <vt:lpstr>L3 design – Network</vt:lpstr>
      <vt:lpstr>Monitoring – Network</vt:lpstr>
      <vt:lpstr>Monitoring – Network</vt:lpstr>
      <vt:lpstr>Link over fiber on telescope</vt:lpstr>
      <vt:lpstr>Requirements – Link over fiber on telescope</vt:lpstr>
      <vt:lpstr>Technical backgrounds – Link over fiber on telescope</vt:lpstr>
      <vt:lpstr>Technical backgrounds – Link over fiber on telescope</vt:lpstr>
      <vt:lpstr>Trades and selection – Link over fiber on telescope</vt:lpstr>
      <vt:lpstr>Performance verification – Link over fiber on telescope</vt:lpstr>
      <vt:lpstr>Performance verification plan for Ethernet</vt:lpstr>
      <vt:lpstr>Plan verification – Performance verification plan for Ethernet</vt:lpstr>
      <vt:lpstr>PowerPoint プレゼンテーション</vt:lpstr>
      <vt:lpstr>Performance verification plan for bus extender (I)</vt:lpstr>
      <vt:lpstr>Performance verification plan for bus extender (II)</vt:lpstr>
      <vt:lpstr>Performance verification plan for bus extender (III)</vt:lpstr>
      <vt:lpstr>Results – Performance verification plan for bus extender</vt:lpstr>
      <vt:lpstr>Storage and image data handling</vt:lpstr>
      <vt:lpstr>Requirements from ICS actors’ point of view</vt:lpstr>
      <vt:lpstr>Requirements from ICS actors’ point of view – Summary</vt:lpstr>
      <vt:lpstr>Hardware implementation plan</vt:lpstr>
      <vt:lpstr>Hardware implementation plan – CDS4004</vt:lpstr>
      <vt:lpstr>Storage coordination plan as storage server</vt:lpstr>
      <vt:lpstr>Storage coordination plan per a service</vt:lpstr>
      <vt:lpstr>Plan before deployment at on-site</vt:lpstr>
      <vt:lpstr>Emergency recovery plan</vt:lpstr>
      <vt:lpstr>VM infrastructure</vt:lpstr>
      <vt:lpstr>ICS infrastructure support hardware</vt:lpstr>
      <vt:lpstr>Space condition of PFS CB2F rack</vt:lpstr>
      <vt:lpstr>Unit registration – overview</vt:lpstr>
      <vt:lpstr>Management and service resources</vt:lpstr>
      <vt:lpstr>System wide infrastructure</vt:lpstr>
      <vt:lpstr>Database server and its replication/backup</vt:lpstr>
      <vt:lpstr>Status monitoring and defect detection</vt:lpstr>
      <vt:lpstr>Procedure on instrument exchange</vt:lpstr>
      <vt:lpstr>Procedures for power failure detection and handling</vt:lpstr>
      <vt:lpstr>Power failure mode I - glitch</vt:lpstr>
      <vt:lpstr>Power failure mode II – several minutes</vt:lpstr>
      <vt:lpstr>Power failure mode III – ten-odd min to several tens of  hours</vt:lpstr>
      <vt:lpstr>Power failure mode IV – more than several tens of hours</vt:lpstr>
      <vt:lpstr>Subsystem shutdown procedures and remarks</vt:lpstr>
      <vt:lpstr>Subsystem shutdown procedures and remarks I - PFI</vt:lpstr>
      <vt:lpstr>Subsystem shutdown procedures and remarks II – Cs/MCS</vt:lpstr>
      <vt:lpstr>Subsystem shutdown procedures and remarks III – CB2F</vt:lpstr>
      <vt:lpstr>Subsystem shutdown procedures and remarks IV – SpS (I)</vt:lpstr>
      <vt:lpstr>Subsystem shutdown procedures and remarks IV – SpS (II)</vt:lpstr>
      <vt:lpstr>Subsystem startup/recovery procedures</vt:lpstr>
      <vt:lpstr>Operational flow on each power failure mode</vt:lpstr>
      <vt:lpstr>Operational flow on each power failure mode - timeline</vt:lpstr>
      <vt:lpstr>Hardware delivery to Subaru</vt:lpstr>
      <vt:lpstr>Items and assigned delivery</vt:lpstr>
      <vt:lpstr>Setup to accept MCS</vt:lpstr>
      <vt:lpstr>Setup to accept SCR</vt:lpstr>
      <vt:lpstr>Setup to accept SM1,2</vt:lpstr>
      <vt:lpstr>Setup to accept PFI</vt:lpstr>
      <vt:lpstr>Discussions on interfaces between Subaru and PFS</vt:lpstr>
      <vt:lpstr>Discussions I – Network connection to Subaru</vt:lpstr>
      <vt:lpstr>Discussions II – Access control to/from PFS network</vt:lpstr>
      <vt:lpstr>Discussions III – System alert handling</vt:lpstr>
      <vt:lpstr>Discussions IV – Engineering data archive </vt:lpstr>
      <vt:lpstr>PowerPoint プレゼンテーション</vt:lpstr>
      <vt:lpstr>Updates/Progresses – shared infrastructure</vt:lpstr>
      <vt:lpstr>Network connection ToDo</vt:lpstr>
      <vt:lpstr>Host cluster at CB2F</vt:lpstr>
      <vt:lpstr>Host cluster ToDo</vt:lpstr>
      <vt:lpstr>Status gathering</vt:lpstr>
      <vt:lpstr>Status viewer</vt:lpstr>
      <vt:lpstr>Instrument control system (ICS) overview</vt:lpstr>
      <vt:lpstr>Instrument control system (ICS) data flow</vt:lpstr>
      <vt:lpstr>Instrument control system (ICS) status flow</vt:lpstr>
      <vt:lpstr>Observation flow and its sequence</vt:lpstr>
      <vt:lpstr>Entire night operation sequence</vt:lpstr>
      <vt:lpstr>Entire night operation – diagram</vt:lpstr>
      <vt:lpstr>Exposure operation</vt:lpstr>
      <vt:lpstr>PowerPoint プレゼンテーション</vt:lpstr>
      <vt:lpstr>System verification and integration</vt:lpstr>
      <vt:lpstr>System verification and integration (at Subaru)</vt:lpstr>
      <vt:lpstr>Current plan – connection configuration</vt:lpstr>
      <vt:lpstr>Current plan – data flow during exposure</vt:lpstr>
      <vt:lpstr>Current plan – data flow on CCD readout</vt:lpstr>
      <vt:lpstr>Plan second? – connection configuration</vt:lpstr>
      <vt:lpstr>Plan second? – during exposure</vt:lpstr>
      <vt:lpstr>Plan second? – on CCD readout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Atsushi Shimono</dc:creator>
  <cp:lastModifiedBy>Atsushi Shimono</cp:lastModifiedBy>
  <cp:revision>93</cp:revision>
  <cp:lastPrinted>2017-02-20T16:32:16Z</cp:lastPrinted>
  <dcterms:created xsi:type="dcterms:W3CDTF">2017-02-20T03:53:31Z</dcterms:created>
  <dcterms:modified xsi:type="dcterms:W3CDTF">2017-02-21T19:30:14Z</dcterms:modified>
</cp:coreProperties>
</file>