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2"/>
  </p:notesMasterIdLst>
  <p:sldIdLst>
    <p:sldId id="256" r:id="rId2"/>
    <p:sldId id="257" r:id="rId3"/>
    <p:sldId id="265" r:id="rId4"/>
    <p:sldId id="258" r:id="rId5"/>
    <p:sldId id="259" r:id="rId6"/>
    <p:sldId id="352" r:id="rId7"/>
    <p:sldId id="290" r:id="rId8"/>
    <p:sldId id="363" r:id="rId9"/>
    <p:sldId id="364" r:id="rId10"/>
    <p:sldId id="365" r:id="rId11"/>
    <p:sldId id="297" r:id="rId12"/>
    <p:sldId id="302" r:id="rId13"/>
    <p:sldId id="303" r:id="rId14"/>
    <p:sldId id="304" r:id="rId15"/>
    <p:sldId id="305" r:id="rId16"/>
    <p:sldId id="391" r:id="rId17"/>
    <p:sldId id="392" r:id="rId18"/>
    <p:sldId id="418" r:id="rId19"/>
    <p:sldId id="266" r:id="rId20"/>
    <p:sldId id="291" r:id="rId21"/>
    <p:sldId id="292" r:id="rId22"/>
    <p:sldId id="288" r:id="rId23"/>
    <p:sldId id="293" r:id="rId24"/>
    <p:sldId id="354" r:id="rId25"/>
    <p:sldId id="294" r:id="rId26"/>
    <p:sldId id="353" r:id="rId27"/>
    <p:sldId id="289" r:id="rId28"/>
    <p:sldId id="355" r:id="rId29"/>
    <p:sldId id="317" r:id="rId30"/>
    <p:sldId id="316" r:id="rId31"/>
    <p:sldId id="315" r:id="rId32"/>
    <p:sldId id="318" r:id="rId33"/>
    <p:sldId id="320" r:id="rId34"/>
    <p:sldId id="322" r:id="rId35"/>
    <p:sldId id="324" r:id="rId36"/>
    <p:sldId id="321" r:id="rId37"/>
    <p:sldId id="358" r:id="rId38"/>
    <p:sldId id="327" r:id="rId39"/>
    <p:sldId id="328" r:id="rId40"/>
    <p:sldId id="422" r:id="rId41"/>
    <p:sldId id="423" r:id="rId42"/>
    <p:sldId id="424" r:id="rId43"/>
    <p:sldId id="425" r:id="rId44"/>
    <p:sldId id="426" r:id="rId45"/>
    <p:sldId id="427" r:id="rId46"/>
    <p:sldId id="428" r:id="rId47"/>
    <p:sldId id="431" r:id="rId48"/>
    <p:sldId id="419" r:id="rId49"/>
    <p:sldId id="268" r:id="rId50"/>
    <p:sldId id="273" r:id="rId51"/>
    <p:sldId id="361" r:id="rId52"/>
    <p:sldId id="360" r:id="rId53"/>
    <p:sldId id="275" r:id="rId54"/>
    <p:sldId id="362" r:id="rId55"/>
    <p:sldId id="370" r:id="rId56"/>
    <p:sldId id="371" r:id="rId57"/>
    <p:sldId id="372" r:id="rId58"/>
    <p:sldId id="397" r:id="rId59"/>
    <p:sldId id="396" r:id="rId60"/>
    <p:sldId id="373" r:id="rId61"/>
    <p:sldId id="374" r:id="rId62"/>
    <p:sldId id="375" r:id="rId63"/>
    <p:sldId id="398" r:id="rId64"/>
    <p:sldId id="399" r:id="rId65"/>
    <p:sldId id="277" r:id="rId66"/>
    <p:sldId id="376" r:id="rId67"/>
    <p:sldId id="377" r:id="rId68"/>
    <p:sldId id="378" r:id="rId69"/>
    <p:sldId id="379" r:id="rId70"/>
    <p:sldId id="380" r:id="rId71"/>
    <p:sldId id="382" r:id="rId72"/>
    <p:sldId id="381" r:id="rId73"/>
    <p:sldId id="383" r:id="rId74"/>
    <p:sldId id="280" r:id="rId75"/>
    <p:sldId id="269" r:id="rId76"/>
    <p:sldId id="384" r:id="rId77"/>
    <p:sldId id="400" r:id="rId78"/>
    <p:sldId id="403" r:id="rId79"/>
    <p:sldId id="401" r:id="rId80"/>
    <p:sldId id="402" r:id="rId81"/>
    <p:sldId id="263" r:id="rId82"/>
    <p:sldId id="385" r:id="rId83"/>
    <p:sldId id="347" r:id="rId84"/>
    <p:sldId id="348" r:id="rId85"/>
    <p:sldId id="349" r:id="rId86"/>
    <p:sldId id="350" r:id="rId87"/>
    <p:sldId id="387" r:id="rId88"/>
    <p:sldId id="389" r:id="rId89"/>
    <p:sldId id="390" r:id="rId90"/>
    <p:sldId id="420" r:id="rId91"/>
    <p:sldId id="270" r:id="rId92"/>
    <p:sldId id="404" r:id="rId93"/>
    <p:sldId id="411" r:id="rId94"/>
    <p:sldId id="413" r:id="rId95"/>
    <p:sldId id="412" r:id="rId96"/>
    <p:sldId id="414" r:id="rId97"/>
    <p:sldId id="271" r:id="rId98"/>
    <p:sldId id="405" r:id="rId99"/>
    <p:sldId id="417" r:id="rId100"/>
    <p:sldId id="415" r:id="rId101"/>
    <p:sldId id="416" r:id="rId102"/>
    <p:sldId id="272" r:id="rId103"/>
    <p:sldId id="406" r:id="rId104"/>
    <p:sldId id="432" r:id="rId105"/>
    <p:sldId id="429" r:id="rId106"/>
    <p:sldId id="421" r:id="rId107"/>
    <p:sldId id="329" r:id="rId108"/>
    <p:sldId id="407" r:id="rId109"/>
    <p:sldId id="408" r:id="rId110"/>
    <p:sldId id="334" r:id="rId111"/>
    <p:sldId id="335" r:id="rId112"/>
    <p:sldId id="336" r:id="rId113"/>
    <p:sldId id="337" r:id="rId114"/>
    <p:sldId id="345" r:id="rId115"/>
    <p:sldId id="346" r:id="rId116"/>
    <p:sldId id="409" r:id="rId117"/>
    <p:sldId id="341" r:id="rId118"/>
    <p:sldId id="344" r:id="rId119"/>
    <p:sldId id="430" r:id="rId120"/>
    <p:sldId id="281" r:id="rId121"/>
    <p:sldId id="282" r:id="rId122"/>
    <p:sldId id="410" r:id="rId123"/>
    <p:sldId id="284" r:id="rId124"/>
    <p:sldId id="283" r:id="rId125"/>
    <p:sldId id="285" r:id="rId126"/>
    <p:sldId id="286" r:id="rId127"/>
    <p:sldId id="287" r:id="rId128"/>
    <p:sldId id="267" r:id="rId129"/>
    <p:sldId id="260" r:id="rId130"/>
    <p:sldId id="264" r:id="rId13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2017/3/3</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11</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31</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8CD4547-127D-4448-B0D3-72D834D823E0}" type="slidenum">
              <a:rPr kumimoji="1" lang="ja-JP" altLang="en-US" smtClean="0"/>
              <a:t>100</a:t>
            </a:fld>
            <a:endParaRPr kumimoji="1" lang="ja-JP" altLang="en-US"/>
          </a:p>
        </p:txBody>
      </p:sp>
    </p:spTree>
    <p:extLst>
      <p:ext uri="{BB962C8B-B14F-4D97-AF65-F5344CB8AC3E}">
        <p14:creationId xmlns:p14="http://schemas.microsoft.com/office/powerpoint/2010/main" val="406092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121</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69986B-EC29-4851-B28A-7E149A2DC2BA}" type="datetime1">
              <a:rPr kumimoji="1" lang="ja-JP" altLang="en-US" smtClean="0"/>
              <a:t>2017/3/7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E9967-C239-4B49-8C93-27BE3511810B}" type="datetime1">
              <a:rPr kumimoji="1" lang="ja-JP" altLang="en-US" smtClean="0"/>
              <a:t>2017/3/7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D0723B-A005-45DA-B343-80D6C0FEC782}" type="datetime1">
              <a:rPr kumimoji="1" lang="ja-JP" altLang="en-US" smtClean="0"/>
              <a:t>2017/3/7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179CBC-8583-44DB-BD8A-1F6A202726D0}" type="datetime1">
              <a:rPr kumimoji="1" lang="ja-JP" altLang="en-US" smtClean="0"/>
              <a:t>2017/3/7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768DC8-78CC-40B3-AEEC-2522EADDDE70}" type="datetime1">
              <a:rPr kumimoji="1" lang="ja-JP" altLang="en-US" smtClean="0"/>
              <a:t>2017/3/7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4B39401-A191-4645-9326-146B8803E340}" type="datetime1">
              <a:rPr kumimoji="1" lang="ja-JP" altLang="en-US" smtClean="0"/>
              <a:t>2017/3/7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CE3496-2C3B-4696-A3E8-1EB23D78038F}" type="datetime1">
              <a:rPr kumimoji="1" lang="ja-JP" altLang="en-US" smtClean="0"/>
              <a:t>2017/3/7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CFF591-AF4F-4F85-AA06-19F1A7530D3B}" type="datetime1">
              <a:rPr kumimoji="1" lang="ja-JP" altLang="en-US" smtClean="0"/>
              <a:t>2017/3/7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B2C99-B1D6-4FE8-AF98-E5F78910CD62}" type="datetime1">
              <a:rPr kumimoji="1" lang="ja-JP" altLang="en-US" smtClean="0"/>
              <a:t>2017/3/7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F4847B8-4067-4B23-80EE-4449D217DE1F}" type="datetime1">
              <a:rPr kumimoji="1" lang="ja-JP" altLang="en-US" smtClean="0"/>
              <a:t>2017/3/7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F92F08D-D65E-4E45-AB5C-DD11707D4BC6}" type="datetime1">
              <a:rPr kumimoji="1" lang="ja-JP" altLang="en-US" smtClean="0"/>
              <a:t>2017/3/7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54572-E24E-4414-95C0-398217FE28A5}" type="datetime1">
              <a:rPr kumimoji="1" lang="ja-JP" altLang="en-US" smtClean="0"/>
              <a:t>2017/3/7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080250" y="31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2087562"/>
          </a:xfrm>
        </p:spPr>
        <p:txBody>
          <a:bodyPr>
            <a:normAutofit/>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sz="4000" b="1" dirty="0" smtClean="0">
                <a:solidFill>
                  <a:srgbClr val="FF0000"/>
                </a:solidFill>
              </a:rPr>
              <a:t>draft</a:t>
            </a:r>
            <a:endParaRPr kumimoji="1" lang="en-US" altLang="ja-JP" b="1" dirty="0" smtClean="0">
              <a:solidFill>
                <a:srgbClr val="FF0000"/>
              </a:solidFill>
            </a:endParaRP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a:t>
            </a:fld>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4004940"/>
            <a:ext cx="8776006" cy="2853060"/>
          </a:xfrm>
        </p:spPr>
        <p:txBody>
          <a:bodyPr>
            <a:normAutofit fontScale="700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threshold</a:t>
            </a:r>
          </a:p>
          <a:p>
            <a:pPr lvl="1">
              <a:buFont typeface="Arial" charset="0"/>
              <a:buChar char="•"/>
            </a:pPr>
            <a:r>
              <a:rPr lang="en-US" altLang="ja-JP" dirty="0" smtClean="0"/>
              <a:t>Status viewer for operators is planned as integration in Gen2, by default</a:t>
            </a:r>
          </a:p>
          <a:p>
            <a:pPr lvl="2">
              <a:buFont typeface="Arial" charset="0"/>
              <a:buChar char="•"/>
            </a:pPr>
            <a:r>
              <a:rPr lang="en-US" altLang="ja-JP" dirty="0" smtClean="0"/>
              <a:t>PFS will deliver AIT tools and GUIs, which also could be used on maintenance</a:t>
            </a:r>
          </a:p>
          <a:p>
            <a:pPr lvl="2">
              <a:buFont typeface="Arial" charset="0"/>
              <a:buChar char="•"/>
            </a:pPr>
            <a:r>
              <a:rPr lang="en-US" altLang="ja-JP" dirty="0" smtClean="0"/>
              <a:t>Something other could be planned, like next slide, but not a default plan now.</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10</a:t>
            </a:fld>
            <a:endParaRPr kumimoji="1" lang="ja-JP" altLang="en-US"/>
          </a:p>
        </p:txBody>
      </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infrastructure</a:t>
            </a:r>
            <a:endParaRPr kumimoji="1" lang="ja-JP" altLang="en-US" sz="3600" dirty="0"/>
          </a:p>
        </p:txBody>
      </p:sp>
      <p:sp>
        <p:nvSpPr>
          <p:cNvPr id="3" name="コンテンツ プレースホルダー 2"/>
          <p:cNvSpPr>
            <a:spLocks noGrp="1"/>
          </p:cNvSpPr>
          <p:nvPr>
            <p:ph idx="1"/>
          </p:nvPr>
        </p:nvSpPr>
        <p:spPr>
          <a:xfrm>
            <a:off x="628650" y="1825624"/>
            <a:ext cx="8172450" cy="4778375"/>
          </a:xfrm>
        </p:spPr>
        <p:txBody>
          <a:bodyPr>
            <a:normAutofit fontScale="70000" lnSpcReduction="20000"/>
          </a:bodyPr>
          <a:lstStyle/>
          <a:p>
            <a:pPr marL="0" indent="0">
              <a:buNone/>
            </a:pPr>
            <a:r>
              <a:rPr kumimoji="1" lang="en-US" altLang="ja-JP" dirty="0" smtClean="0"/>
              <a:t>Status monitoring of infrastructure is based on the same logging infrastructure for computers, but we need to have converter from SNMP (reading status) to periodic data collection. PFS already have ones for </a:t>
            </a:r>
            <a:r>
              <a:rPr kumimoji="1" lang="en-US" altLang="ja-JP" dirty="0" err="1" smtClean="0"/>
              <a:t>munin</a:t>
            </a:r>
            <a:r>
              <a:rPr kumimoji="1" lang="en-US" altLang="ja-JP" dirty="0" smtClean="0"/>
              <a:t> plugins, with identification of OIDs to be monitored, so it is easy to convert these plugins to other platform or to configure a platform with capability of SNMP communication. </a:t>
            </a:r>
          </a:p>
          <a:p>
            <a:pPr marL="0" indent="0">
              <a:buNone/>
            </a:pPr>
            <a:r>
              <a:rPr lang="en-US" altLang="ja-JP" dirty="0" smtClean="0"/>
              <a:t>Several network connected supply hardware provide SNMP trap for arising alerts, PFS plans to run a module which accepts SNMP trap and proxy to the MHS as status or as defined command to sequencer(s) or modules, such as event of failure of UPS which PFS need to take some action to keep functionality or security.</a:t>
            </a:r>
          </a:p>
          <a:p>
            <a:pPr marL="0" indent="0">
              <a:buNone/>
            </a:pPr>
            <a:r>
              <a:rPr kumimoji="1" lang="en-US" altLang="ja-JP" dirty="0" smtClean="0"/>
              <a:t>These modules are planned to run in a VM client at CB2F, but we need to have special care on power failure mode for </a:t>
            </a:r>
            <a:r>
              <a:rPr kumimoji="1" lang="en-US" altLang="ja-JP" dirty="0" err="1" smtClean="0"/>
              <a:t>SpS</a:t>
            </a:r>
            <a:r>
              <a:rPr lang="en-US" altLang="ja-JP" dirty="0" smtClean="0"/>
              <a:t>. After CB2F ICS infrastructure turned down, </a:t>
            </a:r>
            <a:r>
              <a:rPr lang="en-US" altLang="ja-JP" dirty="0" err="1" smtClean="0"/>
              <a:t>SpS</a:t>
            </a:r>
            <a:r>
              <a:rPr lang="en-US" altLang="ja-JP" dirty="0" smtClean="0"/>
              <a:t> turns into standalone mode, and any monitoring or alerting need to be handled locally at </a:t>
            </a:r>
            <a:r>
              <a:rPr lang="en-US" altLang="ja-JP" dirty="0" err="1" smtClean="0"/>
              <a:t>SpS</a:t>
            </a:r>
            <a:r>
              <a:rPr lang="en-US" altLang="ja-JP" dirty="0" smtClean="0"/>
              <a:t>. For these, we will plan to have backup handler (or just a copy instance at </a:t>
            </a:r>
            <a:r>
              <a:rPr lang="en-US" altLang="ja-JP" dirty="0" err="1" smtClean="0"/>
              <a:t>SpS</a:t>
            </a:r>
            <a:r>
              <a:rPr lang="en-US" altLang="ja-JP" dirty="0" smtClean="0"/>
              <a:t> for standalone mode, like backup MHS) for SNMP trap to check notifications from PFS </a:t>
            </a:r>
            <a:r>
              <a:rPr lang="en-US" altLang="ja-JP" dirty="0" err="1" smtClean="0"/>
              <a:t>SpS</a:t>
            </a:r>
            <a:r>
              <a:rPr lang="en-US" altLang="ja-JP" dirty="0" smtClean="0"/>
              <a:t> UPS, or to find another way such that frequent periodic status check via SNMP or something.</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100</a:t>
            </a:fld>
            <a:endParaRPr kumimoji="1" lang="ja-JP" altLang="en-US"/>
          </a:p>
        </p:txBody>
      </p:sp>
    </p:spTree>
    <p:extLst>
      <p:ext uri="{BB962C8B-B14F-4D97-AF65-F5344CB8AC3E}">
        <p14:creationId xmlns:p14="http://schemas.microsoft.com/office/powerpoint/2010/main" val="1513756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Defect detection</a:t>
            </a:r>
            <a:endParaRPr kumimoji="1" lang="ja-JP" altLang="en-US" sz="3600" dirty="0"/>
          </a:p>
        </p:txBody>
      </p:sp>
      <p:sp>
        <p:nvSpPr>
          <p:cNvPr id="3" name="コンテンツ プレースホルダー 2"/>
          <p:cNvSpPr>
            <a:spLocks noGrp="1"/>
          </p:cNvSpPr>
          <p:nvPr>
            <p:ph idx="1"/>
          </p:nvPr>
        </p:nvSpPr>
        <p:spPr>
          <a:xfrm>
            <a:off x="628650" y="1825625"/>
            <a:ext cx="7956550" cy="4549776"/>
          </a:xfrm>
        </p:spPr>
        <p:txBody>
          <a:bodyPr>
            <a:normAutofit fontScale="92500" lnSpcReduction="20000"/>
          </a:bodyPr>
          <a:lstStyle/>
          <a:p>
            <a:pPr marL="0" indent="0">
              <a:buNone/>
            </a:pPr>
            <a:r>
              <a:rPr kumimoji="1" lang="en-US" altLang="ja-JP" dirty="0" smtClean="0"/>
              <a:t>Planned defect detection in PFS ICS for instrument status archive via the MHS are:</a:t>
            </a:r>
          </a:p>
          <a:p>
            <a:r>
              <a:rPr kumimoji="1" lang="en-US" altLang="ja-JP" dirty="0" smtClean="0"/>
              <a:t>Threshold based alert</a:t>
            </a:r>
          </a:p>
          <a:p>
            <a:r>
              <a:rPr lang="en-US" altLang="ja-JP" dirty="0" smtClean="0"/>
              <a:t>Trend based alert, using running mean (or MACD) with deviation rate or difference</a:t>
            </a:r>
          </a:p>
          <a:p>
            <a:pPr marL="0" indent="0">
              <a:buNone/>
            </a:pPr>
            <a:r>
              <a:rPr lang="en-US" altLang="ja-JP" dirty="0" smtClean="0"/>
              <a:t>and alerts are to be decided by pre-defined value from each hardware component. Pre-defined values could be added during operation and/or maintenance.</a:t>
            </a:r>
          </a:p>
          <a:p>
            <a:pPr marL="0" indent="0">
              <a:buNone/>
            </a:pPr>
            <a:endParaRPr kumimoji="1" lang="en-US" altLang="ja-JP" dirty="0"/>
          </a:p>
          <a:p>
            <a:pPr marL="0" indent="0">
              <a:buNone/>
            </a:pPr>
            <a:r>
              <a:rPr lang="en-US" altLang="ja-JP" dirty="0" smtClean="0"/>
              <a:t>In ICS status/statistics monitoring, we plan to use the same mechanism, so these thresholds need to be defined during instrument performance verification and also ICS hardware integration/commissioning at Subaru.</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101</a:t>
            </a:fld>
            <a:endParaRPr kumimoji="1" lang="ja-JP" altLang="en-US"/>
          </a:p>
        </p:txBody>
      </p:sp>
    </p:spTree>
    <p:extLst>
      <p:ext uri="{BB962C8B-B14F-4D97-AF65-F5344CB8AC3E}">
        <p14:creationId xmlns:p14="http://schemas.microsoft.com/office/powerpoint/2010/main" val="25903831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a:xfrm>
            <a:off x="628650" y="1825624"/>
            <a:ext cx="8223250" cy="4676775"/>
          </a:xfrm>
        </p:spPr>
        <p:txBody>
          <a:bodyPr>
            <a:normAutofit/>
          </a:bodyPr>
          <a:lstStyle/>
          <a:p>
            <a:pPr marL="0" indent="0">
              <a:buNone/>
            </a:pPr>
            <a:r>
              <a:rPr lang="en-US" altLang="ja-JP" dirty="0" smtClean="0"/>
              <a:t>PFS has subsystems at telescope focus (PF, Cs) where instrument exchange works happen, and needs to have plans for shutdown and startup procedure with connection/disconnection. In this section, items to be defined are listed for each type of subsystems’ exchange. For each of Cs and PF, plans are presented as following: </a:t>
            </a:r>
            <a:endParaRPr kumimoji="1" lang="en-US" altLang="ja-JP" dirty="0" smtClean="0"/>
          </a:p>
          <a:p>
            <a:r>
              <a:rPr kumimoji="1" lang="en-US" altLang="ja-JP" dirty="0" smtClean="0"/>
              <a:t>Cs – instrument exchange between Cs and stand-by</a:t>
            </a:r>
          </a:p>
          <a:p>
            <a:r>
              <a:rPr lang="en-US" altLang="ja-JP" dirty="0" smtClean="0"/>
              <a:t>PF</a:t>
            </a:r>
          </a:p>
          <a:p>
            <a:pPr lvl="1"/>
            <a:r>
              <a:rPr kumimoji="1" lang="en-US" altLang="ja-JP" dirty="0" smtClean="0"/>
              <a:t>Installation/Removal to/from </a:t>
            </a:r>
            <a:r>
              <a:rPr kumimoji="1" lang="en-US" altLang="ja-JP" dirty="0" smtClean="0"/>
              <a:t>top ring </a:t>
            </a:r>
            <a:r>
              <a:rPr kumimoji="1" lang="en-US" altLang="ja-JP" dirty="0" smtClean="0"/>
              <a:t>and TUE-Opt </a:t>
            </a:r>
            <a:r>
              <a:rPr kumimoji="1" lang="en-US" altLang="ja-JP" dirty="0" smtClean="0"/>
              <a:t>standby</a:t>
            </a:r>
          </a:p>
          <a:p>
            <a:pPr lvl="1"/>
            <a:r>
              <a:rPr lang="en-US" altLang="ja-JP" dirty="0" smtClean="0"/>
              <a:t>Maintenance </a:t>
            </a:r>
            <a:r>
              <a:rPr lang="en-US" altLang="ja-JP" dirty="0" smtClean="0"/>
              <a:t>at TUE-Opt or control building (PFI removal)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102</a:t>
            </a:fld>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Cs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159750" cy="4803775"/>
          </a:xfrm>
        </p:spPr>
        <p:txBody>
          <a:bodyPr>
            <a:normAutofit fontScale="70000" lnSpcReduction="20000"/>
          </a:bodyPr>
          <a:lstStyle/>
          <a:p>
            <a:pPr marL="0" indent="0">
              <a:buNone/>
            </a:pPr>
            <a:r>
              <a:rPr lang="en-US" altLang="ja-JP" dirty="0" smtClean="0"/>
              <a:t>There is no hardware reconfiguration on instrument exchange works at Cs, since fiber connections are permanent at both side – two fibers are permanently connected to CB2F PFS network switch and reconnected by instrument </a:t>
            </a:r>
            <a:r>
              <a:rPr lang="en-US" altLang="ja-JP" dirty="0" err="1" smtClean="0"/>
              <a:t>frange</a:t>
            </a:r>
            <a:r>
              <a:rPr lang="en-US" altLang="ja-JP" dirty="0" smtClean="0"/>
              <a:t> at Cs. So, only thing to be performed on instrument exchange works are:</a:t>
            </a:r>
          </a:p>
          <a:p>
            <a:r>
              <a:rPr lang="en-US" altLang="ja-JP" dirty="0" smtClean="0"/>
              <a:t>To shutdown Cs control computer</a:t>
            </a:r>
          </a:p>
          <a:p>
            <a:pPr lvl="1"/>
            <a:r>
              <a:rPr lang="en-US" altLang="ja-JP" dirty="0" smtClean="0"/>
              <a:t>Remote shutdown is possible via the MHS</a:t>
            </a:r>
          </a:p>
          <a:p>
            <a:pPr lvl="1"/>
            <a:r>
              <a:rPr lang="en-US" altLang="ja-JP" dirty="0" err="1" smtClean="0"/>
              <a:t>ssh</a:t>
            </a:r>
            <a:r>
              <a:rPr lang="en-US" altLang="ja-JP" dirty="0" smtClean="0"/>
              <a:t> access is also an option</a:t>
            </a:r>
          </a:p>
          <a:p>
            <a:r>
              <a:rPr lang="en-US" altLang="ja-JP" dirty="0"/>
              <a:t>T</a:t>
            </a:r>
            <a:r>
              <a:rPr lang="en-US" altLang="ja-JP" dirty="0" smtClean="0"/>
              <a:t>o startup computer and subsystem control module. </a:t>
            </a:r>
          </a:p>
          <a:p>
            <a:pPr lvl="1"/>
            <a:r>
              <a:rPr lang="en-US" altLang="ja-JP" dirty="0" smtClean="0"/>
              <a:t>PFS shall plan to enable </a:t>
            </a:r>
            <a:r>
              <a:rPr lang="en-US" altLang="ja-JP" dirty="0" err="1" smtClean="0"/>
              <a:t>autostart</a:t>
            </a:r>
            <a:r>
              <a:rPr lang="en-US" altLang="ja-JP" dirty="0" smtClean="0"/>
              <a:t> for S1, or </a:t>
            </a:r>
            <a:r>
              <a:rPr lang="en-US" altLang="ja-JP" dirty="0" err="1" smtClean="0"/>
              <a:t>WoL</a:t>
            </a:r>
            <a:endParaRPr lang="en-US" altLang="ja-JP" dirty="0" smtClean="0"/>
          </a:p>
          <a:p>
            <a:pPr lvl="2"/>
            <a:r>
              <a:rPr lang="en-US" altLang="ja-JP" dirty="0" err="1" smtClean="0"/>
              <a:t>WoL</a:t>
            </a:r>
            <a:r>
              <a:rPr lang="en-US" altLang="ja-JP" dirty="0" smtClean="0"/>
              <a:t> could be invoked via the MHS from control panel</a:t>
            </a:r>
          </a:p>
          <a:p>
            <a:pPr lvl="1"/>
            <a:r>
              <a:rPr lang="en-US" altLang="ja-JP" dirty="0" smtClean="0"/>
              <a:t>Need to have a capability to check MCS (Cs) is working (connected to the MHS) easily at console for Cs instrument exchange work (or at control room?).</a:t>
            </a:r>
          </a:p>
          <a:p>
            <a:pPr marL="0" indent="0">
              <a:buNone/>
            </a:pPr>
            <a:endParaRPr lang="en-US" altLang="ja-JP" dirty="0" smtClean="0"/>
          </a:p>
          <a:p>
            <a:pPr marL="0" indent="0">
              <a:buNone/>
            </a:pPr>
            <a:r>
              <a:rPr kumimoji="1" lang="en-US" altLang="ja-JP" dirty="0" smtClean="0"/>
              <a:t>PFS does not plan to remove components within Cs container, and external interface (e.g. power, network) is fixed as a set at Cs instrument </a:t>
            </a:r>
            <a:r>
              <a:rPr kumimoji="1" lang="en-US" altLang="ja-JP" dirty="0" err="1" smtClean="0"/>
              <a:t>frange</a:t>
            </a:r>
            <a:r>
              <a:rPr kumimoji="1" lang="en-US" altLang="ja-JP" dirty="0" smtClean="0"/>
              <a:t>. But one possibility is to test Cs container at the dome floor, where PFS need to get temporary fiber connection between CB2F and Cs container.</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103</a:t>
            </a:fld>
            <a:endParaRPr kumimoji="1" lang="ja-JP" altLang="en-US"/>
          </a:p>
        </p:txBody>
      </p:sp>
    </p:spTree>
    <p:extLst>
      <p:ext uri="{BB962C8B-B14F-4D97-AF65-F5344CB8AC3E}">
        <p14:creationId xmlns:p14="http://schemas.microsoft.com/office/powerpoint/2010/main" val="5659051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PF</a:t>
            </a:r>
            <a:r>
              <a:rPr kumimoji="1" lang="en-US" altLang="ja-JP" dirty="0" smtClean="0"/>
              <a:t> – </a:t>
            </a:r>
            <a:r>
              <a:rPr lang="en-US" altLang="ja-JP" dirty="0" smtClean="0"/>
              <a:t>Instrument exchange</a:t>
            </a:r>
            <a:endParaRPr kumimoji="1" lang="ja-JP" altLang="en-US" dirty="0"/>
          </a:p>
        </p:txBody>
      </p:sp>
      <p:sp>
        <p:nvSpPr>
          <p:cNvPr id="3" name="コンテンツ プレースホルダー 2"/>
          <p:cNvSpPr>
            <a:spLocks noGrp="1"/>
          </p:cNvSpPr>
          <p:nvPr>
            <p:ph idx="1"/>
          </p:nvPr>
        </p:nvSpPr>
        <p:spPr>
          <a:xfrm>
            <a:off x="628650" y="1825624"/>
            <a:ext cx="8210550" cy="4791075"/>
          </a:xfrm>
        </p:spPr>
        <p:txBody>
          <a:bodyPr>
            <a:normAutofit fontScale="62500" lnSpcReduction="20000"/>
          </a:bodyPr>
          <a:lstStyle/>
          <a:p>
            <a:pPr marL="0" indent="0">
              <a:buNone/>
            </a:pPr>
            <a:r>
              <a:rPr kumimoji="1" lang="en-US" altLang="ja-JP" dirty="0" smtClean="0"/>
              <a:t>For ICS infrastructure, we need to switch following connections at instrument exchange between TUE-Opt standby and PF:</a:t>
            </a:r>
          </a:p>
          <a:p>
            <a:r>
              <a:rPr kumimoji="1" lang="en-US" altLang="ja-JP" dirty="0" smtClean="0"/>
              <a:t>Network MM fibers (2 pairs): reconnection at OCB21 is assumed</a:t>
            </a:r>
          </a:p>
          <a:p>
            <a:r>
              <a:rPr lang="en-US" altLang="ja-JP" dirty="0" err="1" smtClean="0"/>
              <a:t>PCIe</a:t>
            </a:r>
            <a:r>
              <a:rPr lang="en-US" altLang="ja-JP" dirty="0" smtClean="0"/>
              <a:t> bus extender SM fibers (2 pairs): reconnection at OCB21 is assumed, also reset on </a:t>
            </a:r>
            <a:r>
              <a:rPr lang="en-US" altLang="ja-JP" dirty="0" err="1" smtClean="0"/>
              <a:t>PCIe</a:t>
            </a:r>
            <a:r>
              <a:rPr lang="en-US" altLang="ja-JP" dirty="0" smtClean="0"/>
              <a:t> bus extender board at host computer could be required (TBC)</a:t>
            </a:r>
          </a:p>
          <a:p>
            <a:pPr marL="0" indent="0">
              <a:buNone/>
            </a:pPr>
            <a:r>
              <a:rPr lang="en-US" altLang="ja-JP" dirty="0" smtClean="0"/>
              <a:t>For control computing resource, most of components at PF are fine to plug-in/-out power without operation of components (except for </a:t>
            </a:r>
            <a:r>
              <a:rPr lang="en-US" altLang="ja-JP" dirty="0" err="1" smtClean="0"/>
              <a:t>CalLamp</a:t>
            </a:r>
            <a:r>
              <a:rPr lang="en-US" altLang="ja-JP" dirty="0" smtClean="0"/>
              <a:t> control board computer, but design is still TBD), only thing to do is to check connection and control of hardware components in PFI from instrument control modules. Connection for these are over network or by USB, and are not require complexed hardware communication like PCI bus (one exception is </a:t>
            </a:r>
            <a:r>
              <a:rPr lang="en-US" altLang="ja-JP" dirty="0" err="1" smtClean="0"/>
              <a:t>PCIe</a:t>
            </a:r>
            <a:r>
              <a:rPr lang="en-US" altLang="ja-JP" dirty="0" smtClean="0"/>
              <a:t> bus extender for USB devices), so we don’t assume hardware operation on instrument exchange work even for CB2F infrastructure. </a:t>
            </a:r>
          </a:p>
          <a:p>
            <a:pPr marL="0" indent="0">
              <a:buNone/>
            </a:pPr>
            <a:endParaRPr kumimoji="1" lang="en-US" altLang="ja-JP" dirty="0"/>
          </a:p>
          <a:p>
            <a:pPr marL="0" indent="0">
              <a:buNone/>
            </a:pPr>
            <a:r>
              <a:rPr lang="en-US" altLang="ja-JP" dirty="0" smtClean="0"/>
              <a:t>For maintenance at control building (assumed place is a lab at CB3F), we need to have all four fiber connections between the lab and CB2F to run instrument control software. Another possibility is to have required number of VM hosts, host computer with </a:t>
            </a:r>
            <a:r>
              <a:rPr lang="en-US" altLang="ja-JP" dirty="0" err="1" smtClean="0"/>
              <a:t>PCIe</a:t>
            </a:r>
            <a:r>
              <a:rPr lang="en-US" altLang="ja-JP" dirty="0" smtClean="0"/>
              <a:t> bus extender, and PFS-LAN connection. If we can have a spare, or bring one (or two) computers from CB2F to the lab, to have one connection of PFS-LAN at the lab could be easier for wiring point of view.</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104</a:t>
            </a:fld>
            <a:endParaRPr kumimoji="1" lang="ja-JP" altLang="en-US"/>
          </a:p>
        </p:txBody>
      </p:sp>
    </p:spTree>
    <p:extLst>
      <p:ext uri="{BB962C8B-B14F-4D97-AF65-F5344CB8AC3E}">
        <p14:creationId xmlns:p14="http://schemas.microsoft.com/office/powerpoint/2010/main" val="23220564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105</a:t>
            </a:fld>
            <a:endParaRPr lang="ja-JP" altLang="en-US">
              <a:solidFill>
                <a:prstClr val="black">
                  <a:tint val="75000"/>
                </a:prstClr>
              </a:solidFill>
            </a:endParaRPr>
          </a:p>
        </p:txBody>
      </p:sp>
    </p:spTree>
    <p:extLst>
      <p:ext uri="{BB962C8B-B14F-4D97-AF65-F5344CB8AC3E}">
        <p14:creationId xmlns:p14="http://schemas.microsoft.com/office/powerpoint/2010/main" val="9617782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Maintenance part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106</a:t>
            </a:fld>
            <a:endParaRPr lang="ja-JP" altLang="en-US">
              <a:solidFill>
                <a:prstClr val="black">
                  <a:tint val="75000"/>
                </a:prstClr>
              </a:solidFill>
            </a:endParaRPr>
          </a:p>
        </p:txBody>
      </p:sp>
    </p:spTree>
    <p:extLst>
      <p:ext uri="{BB962C8B-B14F-4D97-AF65-F5344CB8AC3E}">
        <p14:creationId xmlns:p14="http://schemas.microsoft.com/office/powerpoint/2010/main" val="9225002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a:xfrm>
            <a:off x="628650" y="1825624"/>
            <a:ext cx="8299450" cy="4816475"/>
          </a:xfrm>
        </p:spPr>
        <p:txBody>
          <a:bodyPr>
            <a:normAutofit fontScale="85000" lnSpcReduction="20000"/>
          </a:bodyPr>
          <a:lstStyle/>
          <a:p>
            <a:pPr marL="0" indent="0">
              <a:buNone/>
            </a:pPr>
            <a:r>
              <a:rPr lang="en-US" altLang="ja-JP" dirty="0" smtClean="0"/>
              <a:t>PFS has distributed subsystems over four places at the summit, communications and system activities are required to be controlled following events of power failure. PFS ICS infrastructure itself does not need to consider of subsystems, but most of operation depend on the infrastructure, power failure handling over the entire instrument is required to be developed in close connection with PFS ICS infrastructure.</a:t>
            </a:r>
          </a:p>
          <a:p>
            <a:pPr marL="0" indent="0">
              <a:buNone/>
            </a:pPr>
            <a:r>
              <a:rPr kumimoji="1" lang="en-US" altLang="ja-JP" dirty="0" smtClean="0"/>
              <a:t>In this section, both detection and handling by PFS of power failure are presented as following:</a:t>
            </a:r>
          </a:p>
          <a:p>
            <a:r>
              <a:rPr kumimoji="1" lang="en-US" altLang="ja-JP" dirty="0" smtClean="0"/>
              <a:t>Power failure detection at each subsystem</a:t>
            </a:r>
          </a:p>
          <a:p>
            <a:pPr lvl="1"/>
            <a:r>
              <a:rPr lang="en-US" altLang="ja-JP" dirty="0" smtClean="0"/>
              <a:t>CB2F computing resource</a:t>
            </a:r>
          </a:p>
          <a:p>
            <a:pPr lvl="1"/>
            <a:r>
              <a:rPr kumimoji="1" lang="en-US" altLang="ja-JP" dirty="0" err="1" smtClean="0"/>
              <a:t>SpS</a:t>
            </a:r>
            <a:r>
              <a:rPr kumimoji="1" lang="en-US" altLang="ja-JP" dirty="0" smtClean="0"/>
              <a:t> including PFS-UPS</a:t>
            </a:r>
          </a:p>
          <a:p>
            <a:r>
              <a:rPr lang="en-US" altLang="ja-JP" dirty="0" smtClean="0"/>
              <a:t>Power failure classification and handling</a:t>
            </a:r>
          </a:p>
          <a:p>
            <a:pPr lvl="1"/>
            <a:r>
              <a:rPr kumimoji="1" lang="en-US" altLang="ja-JP" dirty="0" smtClean="0"/>
              <a:t>Mode I to IV</a:t>
            </a:r>
          </a:p>
          <a:p>
            <a:pPr lvl="1"/>
            <a:r>
              <a:rPr lang="en-US" altLang="ja-JP" dirty="0" smtClean="0"/>
              <a:t>Subsystem shutdown and recovery procedure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107</a:t>
            </a:fld>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lang="en-US" altLang="ja-JP" dirty="0" smtClean="0"/>
              <a:t>Subsystems of PFS are distributed to several places over telescope and dome, and are controlled by instrument sequencer hosted at CB2F. For long term power outage at a supply to Subaru from commercial line, diesel generator (DG) backup is placed but most of these subsystems are not on the DG. Only PFS </a:t>
            </a:r>
            <a:r>
              <a:rPr lang="en-US" altLang="ja-JP" dirty="0" err="1" smtClean="0"/>
              <a:t>SpS</a:t>
            </a:r>
            <a:r>
              <a:rPr lang="en-US" altLang="ja-JP" dirty="0" smtClean="0"/>
              <a:t> (spectrograph system at TUR-IR) is on the DG (but without facility UPS) and has its own UPS to backup critical components including </a:t>
            </a:r>
            <a:r>
              <a:rPr lang="en-US" altLang="ja-JP" dirty="0" err="1" smtClean="0"/>
              <a:t>cryocoolers</a:t>
            </a:r>
            <a:r>
              <a:rPr lang="en-US" altLang="ja-JP" dirty="0" smtClean="0"/>
              <a:t> of </a:t>
            </a:r>
            <a:r>
              <a:rPr lang="en-US" altLang="ja-JP" dirty="0" err="1" smtClean="0"/>
              <a:t>dewars</a:t>
            </a:r>
            <a:r>
              <a:rPr lang="en-US" altLang="ja-JP" dirty="0" smtClean="0"/>
              <a:t>. Others need to be turned down on events of power failure or on when PFS decided to turn into shutdown mode. </a:t>
            </a:r>
          </a:p>
          <a:p>
            <a:pPr marL="0" indent="0">
              <a:buNone/>
            </a:pPr>
            <a:r>
              <a:rPr lang="en-US" altLang="ja-JP" dirty="0"/>
              <a:t>Subsystems at PF and Cs are backed up by facility UPS, but operation can (or need to) be stopped right after an event of power failure since telescope operation (tracking) will stop on power failure. This shall be done from PFS instrument sequencer but not by self detection. </a:t>
            </a:r>
          </a:p>
          <a:p>
            <a:pPr marL="0" indent="0">
              <a:buNone/>
            </a:pPr>
            <a:r>
              <a:rPr lang="en-US" altLang="ja-JP" dirty="0" smtClean="0"/>
              <a:t>PFS has following possible power failure detection points: </a:t>
            </a:r>
            <a:endParaRPr lang="en-US" altLang="ja-JP" dirty="0"/>
          </a:p>
          <a:p>
            <a:r>
              <a:rPr lang="en-US" altLang="ja-JP" dirty="0" smtClean="0"/>
              <a:t>Notification from Subaru to OBCP</a:t>
            </a:r>
          </a:p>
          <a:p>
            <a:pPr lvl="1"/>
            <a:r>
              <a:rPr lang="en-US" altLang="ja-JP" dirty="0" smtClean="0"/>
              <a:t>At the point of power failure, Subaru will notify PFS OBCP for power failure.</a:t>
            </a:r>
          </a:p>
          <a:p>
            <a:pPr lvl="1"/>
            <a:r>
              <a:rPr lang="en-US" altLang="ja-JP" dirty="0" smtClean="0"/>
              <a:t>PFS CB2F computers do not have its own UPS, but rely on facility UPS. There is no information of remaining time of facility UPS, but can just assume.</a:t>
            </a:r>
          </a:p>
          <a:p>
            <a:r>
              <a:rPr lang="en-US" altLang="ja-JP" dirty="0" smtClean="0"/>
              <a:t>PFS </a:t>
            </a:r>
            <a:r>
              <a:rPr lang="en-US" altLang="ja-JP" dirty="0" err="1" smtClean="0"/>
              <a:t>SpS</a:t>
            </a:r>
            <a:r>
              <a:rPr lang="en-US" altLang="ja-JP" dirty="0" smtClean="0"/>
              <a:t> UPS</a:t>
            </a:r>
          </a:p>
          <a:p>
            <a:pPr lvl="1"/>
            <a:r>
              <a:rPr kumimoji="1" lang="en-US" altLang="ja-JP" dirty="0" smtClean="0"/>
              <a:t>Supply line of </a:t>
            </a:r>
            <a:r>
              <a:rPr kumimoji="1" lang="en-US" altLang="ja-JP" dirty="0" err="1" smtClean="0"/>
              <a:t>SpS</a:t>
            </a:r>
            <a:r>
              <a:rPr kumimoji="1" lang="en-US" altLang="ja-JP" dirty="0" smtClean="0"/>
              <a:t> UPS is connected to DG </a:t>
            </a:r>
            <a:r>
              <a:rPr kumimoji="1" lang="en-US" altLang="ja-JP" dirty="0" err="1" smtClean="0"/>
              <a:t>backedup</a:t>
            </a:r>
            <a:r>
              <a:rPr kumimoji="1" lang="en-US" altLang="ja-JP" dirty="0" smtClean="0"/>
              <a:t> commercial line (via facility power distribution panel), which can detect power outage of its supply, but cannot determine whether source was from commercial line or the DG.</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108</a:t>
            </a:fld>
            <a:endParaRPr kumimoji="1" lang="ja-JP" altLang="en-US"/>
          </a:p>
        </p:txBody>
      </p:sp>
    </p:spTree>
    <p:extLst>
      <p:ext uri="{BB962C8B-B14F-4D97-AF65-F5344CB8AC3E}">
        <p14:creationId xmlns:p14="http://schemas.microsoft.com/office/powerpoint/2010/main" val="5780328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Power failure detection (II)</a:t>
            </a:r>
            <a:endParaRPr kumimoji="1" lang="ja-JP" altLang="en-US" dirty="0"/>
          </a:p>
        </p:txBody>
      </p:sp>
      <p:sp>
        <p:nvSpPr>
          <p:cNvPr id="3" name="コンテンツ プレースホルダー 2"/>
          <p:cNvSpPr>
            <a:spLocks noGrp="1"/>
          </p:cNvSpPr>
          <p:nvPr>
            <p:ph idx="1"/>
          </p:nvPr>
        </p:nvSpPr>
        <p:spPr>
          <a:xfrm>
            <a:off x="628650" y="1825624"/>
            <a:ext cx="8121650" cy="4791075"/>
          </a:xfrm>
        </p:spPr>
        <p:txBody>
          <a:bodyPr>
            <a:normAutofit fontScale="62500" lnSpcReduction="20000"/>
          </a:bodyPr>
          <a:lstStyle/>
          <a:p>
            <a:pPr marL="0" indent="0">
              <a:buNone/>
            </a:pPr>
            <a:r>
              <a:rPr kumimoji="1" lang="en-US" altLang="ja-JP" dirty="0" smtClean="0"/>
              <a:t>Following these considerations, power failure detection plans of PFS are:</a:t>
            </a:r>
          </a:p>
          <a:p>
            <a:r>
              <a:rPr lang="en-US" altLang="ja-JP" dirty="0" smtClean="0"/>
              <a:t>Commercial power outage, by notification from Subaru to OBCP</a:t>
            </a:r>
          </a:p>
          <a:p>
            <a:pPr lvl="1"/>
            <a:r>
              <a:rPr lang="en-US" altLang="ja-JP" dirty="0" smtClean="0"/>
              <a:t>At this point, full PFS ICS are working (for normal operation, especially on observation), and message distribution from PFS ICS sequencer via MHS is possible to the entire instrument.</a:t>
            </a:r>
          </a:p>
          <a:p>
            <a:r>
              <a:rPr lang="en-US" altLang="ja-JP" dirty="0" smtClean="0"/>
              <a:t>Subaru DG drain, by power outage detection at PFS </a:t>
            </a:r>
            <a:r>
              <a:rPr lang="en-US" altLang="ja-JP" dirty="0" err="1" smtClean="0"/>
              <a:t>SpS</a:t>
            </a:r>
            <a:r>
              <a:rPr lang="en-US" altLang="ja-JP" dirty="0" smtClean="0"/>
              <a:t> UPS</a:t>
            </a:r>
          </a:p>
          <a:p>
            <a:pPr lvl="1"/>
            <a:r>
              <a:rPr lang="en-US" altLang="ja-JP" dirty="0" smtClean="0"/>
              <a:t>Power outage event detected by PFS </a:t>
            </a:r>
            <a:r>
              <a:rPr lang="en-US" altLang="ja-JP" dirty="0" err="1" smtClean="0"/>
              <a:t>SpS</a:t>
            </a:r>
            <a:r>
              <a:rPr lang="en-US" altLang="ja-JP" dirty="0" smtClean="0"/>
              <a:t> UPS has two means, commercial power outage (before DG starts) and DG outage, we can determine these two using several way: </a:t>
            </a:r>
          </a:p>
          <a:p>
            <a:pPr lvl="2"/>
            <a:r>
              <a:rPr kumimoji="1" lang="en-US" altLang="ja-JP" dirty="0" smtClean="0"/>
              <a:t>Check Ethernet </a:t>
            </a:r>
            <a:r>
              <a:rPr kumimoji="1" lang="en-US" altLang="ja-JP" dirty="0" err="1" smtClean="0"/>
              <a:t>connectability</a:t>
            </a:r>
            <a:r>
              <a:rPr kumimoji="1" lang="en-US" altLang="ja-JP" dirty="0" smtClean="0"/>
              <a:t> (link up) between network switches of </a:t>
            </a:r>
            <a:r>
              <a:rPr kumimoji="1" lang="en-US" altLang="ja-JP" dirty="0" err="1" smtClean="0"/>
              <a:t>SpS</a:t>
            </a:r>
            <a:r>
              <a:rPr kumimoji="1" lang="en-US" altLang="ja-JP" dirty="0" smtClean="0"/>
              <a:t> and CB2F</a:t>
            </a:r>
          </a:p>
          <a:p>
            <a:pPr lvl="3"/>
            <a:r>
              <a:rPr lang="en-US" altLang="ja-JP" dirty="0" smtClean="0"/>
              <a:t>CB2F network switch is a next hop from </a:t>
            </a:r>
            <a:r>
              <a:rPr lang="en-US" altLang="ja-JP" dirty="0" err="1" smtClean="0"/>
              <a:t>SpS</a:t>
            </a:r>
            <a:r>
              <a:rPr lang="en-US" altLang="ja-JP" dirty="0" smtClean="0"/>
              <a:t> switch, will up on power recovery at CB2F from commercial power supply, and can be an identification of power status.</a:t>
            </a:r>
          </a:p>
          <a:p>
            <a:pPr lvl="2"/>
            <a:r>
              <a:rPr kumimoji="1" lang="en-US" altLang="ja-JP" dirty="0" smtClean="0"/>
              <a:t>Rise/Down a flag of power outage status from CB2F to </a:t>
            </a:r>
            <a:r>
              <a:rPr kumimoji="1" lang="en-US" altLang="ja-JP" dirty="0" err="1" smtClean="0"/>
              <a:t>SpS</a:t>
            </a:r>
            <a:r>
              <a:rPr kumimoji="1" lang="en-US" altLang="ja-JP" dirty="0" smtClean="0"/>
              <a:t> control computer</a:t>
            </a:r>
          </a:p>
          <a:p>
            <a:pPr lvl="3"/>
            <a:r>
              <a:rPr lang="en-US" altLang="ja-JP" dirty="0" smtClean="0"/>
              <a:t>This needs a reset of flag on recovery of commercial power supply, which could cause side effects on unstable commercial power supply, like severe weather at the summit.</a:t>
            </a:r>
          </a:p>
          <a:p>
            <a:pPr marL="0" indent="0">
              <a:buNone/>
            </a:pPr>
            <a:r>
              <a:rPr kumimoji="1" lang="en-US" altLang="ja-JP" dirty="0" smtClean="0"/>
              <a:t>From these events and considering instrument operation, PFS defined several levels of power failure modes:</a:t>
            </a:r>
            <a:endParaRPr kumimoji="1" lang="en-US" altLang="ja-JP" dirty="0"/>
          </a:p>
          <a:p>
            <a:r>
              <a:rPr kumimoji="1" lang="en-US" altLang="ja-JP" dirty="0" smtClean="0"/>
              <a:t>Mode I: glitch</a:t>
            </a:r>
          </a:p>
          <a:p>
            <a:r>
              <a:rPr lang="en-US" altLang="ja-JP" dirty="0" smtClean="0"/>
              <a:t>Mode II: commercial power supply outage for several minutes</a:t>
            </a:r>
          </a:p>
          <a:p>
            <a:r>
              <a:rPr kumimoji="1" lang="en-US" altLang="ja-JP" dirty="0" smtClean="0"/>
              <a:t>Mode III: DG running</a:t>
            </a:r>
          </a:p>
          <a:p>
            <a:r>
              <a:rPr lang="en-US" altLang="ja-JP" dirty="0" smtClean="0"/>
              <a:t>Model IV: shutdown mode of spectrograph cameras</a:t>
            </a: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109</a:t>
            </a:fld>
            <a:endParaRPr kumimoji="1" lang="ja-JP" altLang="en-US"/>
          </a:p>
        </p:txBody>
      </p:sp>
    </p:spTree>
    <p:extLst>
      <p:ext uri="{BB962C8B-B14F-4D97-AF65-F5344CB8AC3E}">
        <p14:creationId xmlns:p14="http://schemas.microsoft.com/office/powerpoint/2010/main" val="100731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200" dirty="0" smtClean="0"/>
              <a:t>Status viewer (old plan; replaced by Gen2 plan)</a:t>
            </a:r>
            <a:endParaRPr lang="en-US" sz="3200"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11</a:t>
            </a:fld>
            <a:endParaRPr kumimoji="1" lang="ja-JP" altLang="en-US"/>
          </a:p>
        </p:txBody>
      </p:sp>
    </p:spTree>
    <p:extLst>
      <p:ext uri="{BB962C8B-B14F-4D97-AF65-F5344CB8AC3E}">
        <p14:creationId xmlns:p14="http://schemas.microsoft.com/office/powerpoint/2010/main" val="24971685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PFS </a:t>
            </a:r>
            <a:r>
              <a:rPr lang="en-US" sz="2000" dirty="0" err="1" smtClean="0"/>
              <a:t>SpS</a:t>
            </a:r>
            <a:r>
              <a:rPr lang="en-US" sz="2000" dirty="0" smtClean="0"/>
              <a:t> (TUR-IR) is mostly backed up by PFS UPS</a:t>
            </a:r>
          </a:p>
          <a:p>
            <a:pPr lvl="2">
              <a:buFont typeface="Arial" charset="0"/>
              <a:buChar char="•"/>
            </a:pPr>
            <a:r>
              <a:rPr lang="en-US" sz="1600" dirty="0" smtClean="0"/>
              <a:t>PFS </a:t>
            </a:r>
            <a:r>
              <a:rPr lang="en-US" sz="1600" dirty="0" err="1" smtClean="0"/>
              <a:t>cillers</a:t>
            </a:r>
            <a:r>
              <a:rPr lang="en-US" sz="1600" dirty="0" smtClean="0"/>
              <a:t> and rough pumps for cameras are not on PFS UPS, could stop on this mode</a:t>
            </a:r>
            <a:endParaRPr lang="en-US" sz="1600" dirty="0" smtClean="0"/>
          </a:p>
          <a:p>
            <a:pPr lvl="1">
              <a:buFont typeface="Arial" charset="0"/>
              <a:buChar char="•"/>
            </a:pPr>
            <a:r>
              <a:rPr lang="en-US" sz="2000" dirty="0" smtClean="0"/>
              <a:t>Ctrl</a:t>
            </a:r>
            <a:r>
              <a:rPr lang="en-US" sz="2000" dirty="0" smtClean="0"/>
              <a:t>.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Develop procedure to check statuses of </a:t>
            </a:r>
            <a:r>
              <a:rPr lang="en-US" sz="2400" dirty="0" err="1" smtClean="0"/>
              <a:t>SpS</a:t>
            </a:r>
            <a:r>
              <a:rPr lang="en-US" sz="2400" dirty="0" smtClean="0"/>
              <a:t> modules (chiller etc.) and to recover if any </a:t>
            </a:r>
            <a:r>
              <a:rPr lang="en-US" sz="2400" dirty="0" smtClean="0"/>
              <a:t>issue happened. </a:t>
            </a:r>
            <a:endParaRPr lang="en-US" sz="2400"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110</a:t>
            </a:fld>
            <a:endParaRPr kumimoji="1" lang="ja-JP" altLang="en-US"/>
          </a:p>
        </p:txBody>
      </p:sp>
    </p:spTree>
    <p:extLst>
      <p:ext uri="{BB962C8B-B14F-4D97-AF65-F5344CB8AC3E}">
        <p14:creationId xmlns:p14="http://schemas.microsoft.com/office/powerpoint/2010/main" val="20023619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625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When </a:t>
            </a:r>
            <a:r>
              <a:rPr lang="en-US" sz="2400" dirty="0" smtClean="0"/>
              <a:t>to give up this mode, and to switch mode </a:t>
            </a:r>
            <a:r>
              <a:rPr lang="en-US" sz="2400" dirty="0" smtClean="0"/>
              <a:t>III – </a:t>
            </a:r>
            <a:r>
              <a:rPr lang="en-US" sz="2000" dirty="0" smtClean="0"/>
              <a:t>Time based or event based</a:t>
            </a:r>
            <a:endParaRPr lang="en-US" sz="2000" dirty="0" smtClean="0"/>
          </a:p>
          <a:p>
            <a:pPr marL="0" indent="0">
              <a:buNone/>
            </a:pPr>
            <a:endParaRPr lang="en-US" sz="2400" dirty="0" smtClean="0"/>
          </a:p>
          <a:p>
            <a:pPr marL="0" indent="0">
              <a:buNone/>
            </a:pPr>
            <a:r>
              <a:rPr lang="en-US" sz="2400" dirty="0" smtClean="0"/>
              <a:t>Operations </a:t>
            </a:r>
            <a:r>
              <a:rPr lang="en-US" sz="2400" dirty="0" smtClean="0"/>
              <a:t>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a:t>
            </a:r>
            <a:r>
              <a:rPr lang="en-US" sz="2400" dirty="0" smtClean="0"/>
              <a:t>procedure (not to issue next command to MPS)</a:t>
            </a:r>
            <a:endParaRPr lang="en-US" sz="2400" dirty="0" smtClean="0"/>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t>Stop AG camera for thermal protection (no glycol flow to HEX)</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111</a:t>
            </a:fld>
            <a:endParaRPr kumimoji="1" lang="ja-JP" altLang="en-US"/>
          </a:p>
        </p:txBody>
      </p:sp>
    </p:spTree>
    <p:extLst>
      <p:ext uri="{BB962C8B-B14F-4D97-AF65-F5344CB8AC3E}">
        <p14:creationId xmlns:p14="http://schemas.microsoft.com/office/powerpoint/2010/main" val="2729177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t>MHS</a:t>
            </a:r>
            <a:r>
              <a:rPr lang="ja-JP" altLang="en-US" sz="2000" dirty="0" smtClean="0"/>
              <a:t> </a:t>
            </a:r>
            <a:r>
              <a:rPr lang="en-US" altLang="ja-JP" sz="2000" dirty="0" smtClean="0"/>
              <a:t>VM</a:t>
            </a:r>
            <a:r>
              <a:rPr lang="ja-JP" altLang="en-US" sz="2000" dirty="0" smtClean="0"/>
              <a:t> </a:t>
            </a:r>
            <a:r>
              <a:rPr lang="en-US" altLang="ja-JP" sz="2000" dirty="0" smtClean="0"/>
              <a:t>(+</a:t>
            </a:r>
            <a:r>
              <a:rPr lang="ja-JP" altLang="en-US" sz="2000" dirty="0" smtClean="0"/>
              <a:t> </a:t>
            </a:r>
            <a:r>
              <a:rPr lang="en-US" altLang="ja-JP" sz="2000" dirty="0" smtClean="0"/>
              <a:t>e.g.</a:t>
            </a:r>
            <a:r>
              <a:rPr lang="ja-JP" altLang="en-US" sz="2000" dirty="0" smtClean="0"/>
              <a:t> </a:t>
            </a:r>
            <a:r>
              <a:rPr lang="en-US" altLang="ja-JP" sz="2000" dirty="0" smtClean="0"/>
              <a:t>telemetry</a:t>
            </a:r>
            <a:r>
              <a:rPr lang="ja-JP" altLang="en-US" sz="2000" dirty="0" smtClean="0"/>
              <a:t> </a:t>
            </a:r>
            <a:r>
              <a:rPr lang="en-US" altLang="ja-JP" sz="2000" dirty="0" smtClean="0"/>
              <a:t>archive)</a:t>
            </a:r>
            <a:r>
              <a:rPr lang="ja-JP" altLang="en-US" sz="2000" dirty="0" smtClean="0"/>
              <a:t> </a:t>
            </a:r>
            <a:r>
              <a:rPr lang="en-US" altLang="ja-JP" sz="2000" dirty="0" smtClean="0"/>
              <a:t>need</a:t>
            </a:r>
            <a:r>
              <a:rPr lang="ja-JP" altLang="en-US" sz="2000" dirty="0" smtClean="0"/>
              <a:t> </a:t>
            </a:r>
            <a:r>
              <a:rPr lang="en-US" altLang="ja-JP" sz="2000" dirty="0" smtClean="0"/>
              <a:t>to</a:t>
            </a:r>
            <a:r>
              <a:rPr lang="ja-JP" altLang="en-US" sz="2000" dirty="0" smtClean="0"/>
              <a:t> </a:t>
            </a:r>
            <a:r>
              <a:rPr lang="en-US" altLang="ja-JP" sz="2000" dirty="0" smtClean="0"/>
              <a:t>start</a:t>
            </a:r>
            <a:r>
              <a:rPr lang="ja-JP" altLang="en-US" sz="2000" dirty="0" smtClean="0"/>
              <a:t> </a:t>
            </a:r>
            <a:r>
              <a:rPr lang="en-US" altLang="ja-JP" sz="2000" dirty="0" smtClean="0"/>
              <a:t>running</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a:t> </a:t>
            </a:r>
            <a:r>
              <a:rPr lang="en-US" altLang="ja-JP" sz="2000" dirty="0" smtClean="0"/>
              <a:t>infrastructure</a:t>
            </a:r>
            <a:endParaRPr lang="en-US" sz="2000" dirty="0" smtClean="0"/>
          </a:p>
          <a:p>
            <a:pPr>
              <a:buFont typeface="Arial" charset="0"/>
              <a:buChar char="•"/>
            </a:pPr>
            <a:r>
              <a:rPr lang="en-US" sz="2400" dirty="0" smtClean="0"/>
              <a:t>Subsystems (</a:t>
            </a:r>
            <a:r>
              <a:rPr lang="en-US" sz="2400" dirty="0" err="1" smtClean="0"/>
              <a:t>SpS</a:t>
            </a:r>
            <a:r>
              <a:rPr lang="en-US" sz="2400" dirty="0" smtClean="0"/>
              <a:t> modules) </a:t>
            </a:r>
            <a:r>
              <a:rPr lang="en-US" sz="2400" dirty="0" smtClean="0"/>
              <a:t>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t>Turn</a:t>
            </a:r>
            <a:r>
              <a:rPr lang="ja-JP" altLang="en-US" sz="2000" dirty="0" smtClean="0"/>
              <a:t> </a:t>
            </a:r>
            <a:r>
              <a:rPr lang="en-US" altLang="ja-JP" sz="2000" dirty="0" smtClean="0"/>
              <a:t>off</a:t>
            </a:r>
            <a:r>
              <a:rPr lang="ja-JP" altLang="en-US" sz="2000" dirty="0" smtClean="0"/>
              <a:t> </a:t>
            </a:r>
            <a:r>
              <a:rPr lang="en-US" altLang="ja-JP" sz="2000" dirty="0" smtClean="0"/>
              <a:t>outlets</a:t>
            </a:r>
            <a:r>
              <a:rPr lang="ja-JP" altLang="en-US" sz="2000" dirty="0" smtClean="0"/>
              <a:t> </a:t>
            </a:r>
            <a:r>
              <a:rPr lang="en-US" altLang="ja-JP" sz="2000" dirty="0" smtClean="0"/>
              <a:t>of</a:t>
            </a:r>
            <a:r>
              <a:rPr lang="ja-JP" altLang="en-US" sz="2000" dirty="0" smtClean="0"/>
              <a:t> </a:t>
            </a:r>
            <a:r>
              <a:rPr lang="en-US" altLang="ja-JP" sz="2000" dirty="0" smtClean="0"/>
              <a:t>PDU</a:t>
            </a:r>
            <a:r>
              <a:rPr lang="ja-JP" altLang="en-US" sz="2000" dirty="0" smtClean="0"/>
              <a:t> </a:t>
            </a:r>
            <a:r>
              <a:rPr lang="en-US" altLang="ja-JP" sz="2000" dirty="0" smtClean="0"/>
              <a:t>–</a:t>
            </a:r>
            <a:r>
              <a:rPr lang="ja-JP" altLang="en-US" sz="2000" dirty="0" smtClean="0"/>
              <a:t> </a:t>
            </a:r>
            <a:r>
              <a:rPr lang="en-US" altLang="ja-JP" sz="2000" dirty="0" smtClean="0"/>
              <a:t>for</a:t>
            </a:r>
            <a:r>
              <a:rPr lang="ja-JP" altLang="en-US" sz="2000" dirty="0" smtClean="0"/>
              <a:t> </a:t>
            </a:r>
            <a:r>
              <a:rPr lang="en-US" altLang="ja-JP" sz="2000" dirty="0" smtClean="0"/>
              <a:t>required</a:t>
            </a:r>
            <a:r>
              <a:rPr lang="ja-JP" altLang="en-US" sz="2000" dirty="0" smtClean="0"/>
              <a:t> </a:t>
            </a:r>
            <a:r>
              <a:rPr lang="en-US" altLang="ja-JP" sz="2000" dirty="0" smtClean="0"/>
              <a:t>by</a:t>
            </a:r>
            <a:r>
              <a:rPr lang="ja-JP" altLang="en-US" sz="2000" dirty="0" smtClean="0"/>
              <a:t> </a:t>
            </a:r>
            <a:r>
              <a:rPr lang="en-US" altLang="ja-JP" sz="2000" dirty="0" smtClean="0"/>
              <a:t>control</a:t>
            </a:r>
            <a:r>
              <a:rPr lang="ja-JP" altLang="en-US" sz="2000" dirty="0" smtClean="0"/>
              <a:t> </a:t>
            </a:r>
            <a:r>
              <a:rPr lang="en-US" altLang="ja-JP" sz="2000" dirty="0" smtClean="0"/>
              <a:t>box,</a:t>
            </a:r>
            <a:r>
              <a:rPr lang="ja-JP" altLang="en-US" sz="2000" dirty="0" smtClean="0"/>
              <a:t> </a:t>
            </a:r>
            <a:r>
              <a:rPr lang="en-US" altLang="ja-JP" sz="2000" dirty="0" smtClean="0"/>
              <a:t>e.g.</a:t>
            </a:r>
            <a:r>
              <a:rPr lang="ja-JP" altLang="en-US" sz="2000" dirty="0" smtClean="0"/>
              <a:t> </a:t>
            </a:r>
            <a:r>
              <a:rPr lang="en-US" altLang="ja-JP" sz="2000" dirty="0" smtClean="0"/>
              <a:t>ENU</a:t>
            </a:r>
            <a:r>
              <a:rPr lang="ja-JP" altLang="en-US" sz="2000" dirty="0" smtClean="0"/>
              <a:t> </a:t>
            </a:r>
            <a:r>
              <a:rPr lang="en-US" altLang="ja-JP" sz="2000" dirty="0" smtClean="0"/>
              <a:t>control</a:t>
            </a:r>
            <a:r>
              <a:rPr lang="ja-JP" altLang="en-US" sz="2000" dirty="0" smtClean="0"/>
              <a:t> </a:t>
            </a:r>
            <a:r>
              <a:rPr lang="en-US" altLang="ja-JP" sz="2000" dirty="0" smtClean="0"/>
              <a:t>box</a:t>
            </a:r>
            <a:endParaRPr lang="en-US" sz="2000" dirty="0" smtClean="0"/>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112</a:t>
            </a:fld>
            <a:endParaRPr kumimoji="1" lang="ja-JP" altLang="en-US"/>
          </a:p>
        </p:txBody>
      </p:sp>
    </p:spTree>
    <p:extLst>
      <p:ext uri="{BB962C8B-B14F-4D97-AF65-F5344CB8AC3E}">
        <p14:creationId xmlns:p14="http://schemas.microsoft.com/office/powerpoint/2010/main" val="3235323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a:t>
            </a:r>
            <a:r>
              <a:rPr lang="en-US" sz="2400" dirty="0" smtClean="0"/>
              <a:t>down</a:t>
            </a:r>
          </a:p>
          <a:p>
            <a:pPr>
              <a:buFont typeface="Arial" charset="0"/>
              <a:buChar char="•"/>
            </a:pPr>
            <a:r>
              <a:rPr lang="en-US" altLang="ja-JP" sz="2400" dirty="0"/>
              <a:t>No monitoring will run at </a:t>
            </a:r>
            <a:r>
              <a:rPr lang="en-US" altLang="ja-JP" sz="2400" dirty="0" err="1"/>
              <a:t>SpS</a:t>
            </a:r>
            <a:r>
              <a:rPr lang="en-US" altLang="ja-JP" sz="2400" dirty="0"/>
              <a:t>, PCM will take programmed operation following command by PC104</a:t>
            </a:r>
          </a:p>
          <a:p>
            <a:pPr lvl="1">
              <a:buFont typeface="Arial" charset="0"/>
              <a:buChar char="•"/>
            </a:pPr>
            <a:r>
              <a:rPr lang="en-US" altLang="ja-JP" sz="1500" dirty="0"/>
              <a:t>Even if we run PC104 by battery, no connection between PCM and PC104 is </a:t>
            </a:r>
            <a:r>
              <a:rPr lang="en-US" altLang="ja-JP" sz="1500" dirty="0" smtClean="0"/>
              <a:t>active</a:t>
            </a:r>
            <a:endParaRPr lang="en-US" sz="2400" dirty="0" smtClean="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Who </a:t>
            </a:r>
            <a:r>
              <a:rPr lang="en-US" sz="2400" dirty="0" smtClean="0"/>
              <a:t>(system)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e.g. remaining time. DG down will be detected w/power.</a:t>
            </a:r>
          </a:p>
          <a:p>
            <a:pPr lvl="1">
              <a:buFont typeface="Arial" charset="0"/>
              <a:buChar char="•"/>
            </a:pPr>
            <a:r>
              <a:rPr lang="en-US" sz="2000" dirty="0" smtClean="0"/>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113</a:t>
            </a:fld>
            <a:endParaRPr kumimoji="1" lang="ja-JP" altLang="en-US"/>
          </a:p>
        </p:txBody>
      </p:sp>
    </p:spTree>
    <p:extLst>
      <p:ext uri="{BB962C8B-B14F-4D97-AF65-F5344CB8AC3E}">
        <p14:creationId xmlns:p14="http://schemas.microsoft.com/office/powerpoint/2010/main" val="26849642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1050" cy="1325563"/>
          </a:xfrm>
        </p:spPr>
        <p:txBody>
          <a:bodyPr>
            <a:noAutofit/>
          </a:bodyPr>
          <a:lstStyle/>
          <a:p>
            <a:r>
              <a:rPr lang="en-US" sz="2800" dirty="0" smtClean="0"/>
              <a:t>Summary – Operational </a:t>
            </a:r>
            <a:r>
              <a:rPr lang="en-US" sz="2800" dirty="0"/>
              <a:t>flow on each power failure mode</a:t>
            </a:r>
          </a:p>
        </p:txBody>
      </p:sp>
      <p:sp>
        <p:nvSpPr>
          <p:cNvPr id="3" name="コンテンツ プレースホルダー 2"/>
          <p:cNvSpPr>
            <a:spLocks noGrp="1"/>
          </p:cNvSpPr>
          <p:nvPr>
            <p:ph idx="1"/>
          </p:nvPr>
        </p:nvSpPr>
        <p:spPr/>
        <p:txBody>
          <a:bodyPr>
            <a:normAutofit fontScale="77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114</a:t>
            </a:fld>
            <a:endParaRPr kumimoji="1" lang="ja-JP" altLang="en-US"/>
          </a:p>
        </p:txBody>
      </p:sp>
    </p:spTree>
    <p:extLst>
      <p:ext uri="{BB962C8B-B14F-4D97-AF65-F5344CB8AC3E}">
        <p14:creationId xmlns:p14="http://schemas.microsoft.com/office/powerpoint/2010/main" val="36414177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06768" cy="1325563"/>
          </a:xfrm>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115</a:t>
            </a:fld>
            <a:endParaRPr kumimoji="1" lang="ja-JP" altLang="en-US"/>
          </a:p>
        </p:txBody>
      </p:sp>
    </p:spTree>
    <p:extLst>
      <p:ext uri="{BB962C8B-B14F-4D97-AF65-F5344CB8AC3E}">
        <p14:creationId xmlns:p14="http://schemas.microsoft.com/office/powerpoint/2010/main" val="9770328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Subsystem shutdown procedures and </a:t>
            </a:r>
            <a:r>
              <a:rPr lang="en-US" altLang="ja-JP" sz="3200" dirty="0" smtClean="0"/>
              <a:t>remarks I</a:t>
            </a:r>
            <a:endParaRPr kumimoji="1" lang="ja-JP" altLang="en-US" sz="3200" dirty="0"/>
          </a:p>
        </p:txBody>
      </p:sp>
      <p:sp>
        <p:nvSpPr>
          <p:cNvPr id="3" name="コンテンツ プレースホルダー 2"/>
          <p:cNvSpPr>
            <a:spLocks noGrp="1"/>
          </p:cNvSpPr>
          <p:nvPr>
            <p:ph idx="1"/>
          </p:nvPr>
        </p:nvSpPr>
        <p:spPr>
          <a:xfrm>
            <a:off x="628650" y="1825624"/>
            <a:ext cx="8362950" cy="4930775"/>
          </a:xfrm>
        </p:spPr>
        <p:txBody>
          <a:bodyPr>
            <a:normAutofit fontScale="55000" lnSpcReduction="20000"/>
          </a:bodyPr>
          <a:lstStyle/>
          <a:p>
            <a:pPr marL="0" indent="0">
              <a:buNone/>
            </a:pPr>
            <a:r>
              <a:rPr kumimoji="1" lang="en-US" altLang="ja-JP" dirty="0" smtClean="0"/>
              <a:t>Control computers for PF (PFI) are hosted at CB2F, although are hosted locally for Cs and </a:t>
            </a:r>
            <a:r>
              <a:rPr kumimoji="1" lang="en-US" altLang="ja-JP" dirty="0" err="1" smtClean="0"/>
              <a:t>SpS</a:t>
            </a:r>
            <a:r>
              <a:rPr kumimoji="1" lang="en-US" altLang="ja-JP" dirty="0" smtClean="0"/>
              <a:t>. Subsystem shutdown procedure need to be developed with power down of components and </a:t>
            </a:r>
            <a:r>
              <a:rPr lang="en-US" altLang="ja-JP" dirty="0" smtClean="0"/>
              <a:t>their control computers considered.</a:t>
            </a:r>
            <a:r>
              <a:rPr kumimoji="1" lang="en-US" altLang="ja-JP" dirty="0" smtClean="0"/>
              <a:t> </a:t>
            </a:r>
          </a:p>
          <a:p>
            <a:pPr marL="0" indent="0">
              <a:buNone/>
            </a:pPr>
            <a:r>
              <a:rPr lang="en-US" altLang="ja-JP" dirty="0" smtClean="0"/>
              <a:t>Requirements on i</a:t>
            </a:r>
            <a:r>
              <a:rPr kumimoji="1" lang="en-US" altLang="ja-JP" dirty="0" smtClean="0"/>
              <a:t>nstrument hardware components are:</a:t>
            </a:r>
          </a:p>
          <a:p>
            <a:r>
              <a:rPr lang="en-US" altLang="ja-JP" dirty="0" smtClean="0"/>
              <a:t>PF</a:t>
            </a:r>
          </a:p>
          <a:p>
            <a:pPr lvl="1"/>
            <a:r>
              <a:rPr kumimoji="1" lang="en-US" altLang="ja-JP" dirty="0" smtClean="0"/>
              <a:t>AG camera need to be idol on facility glycol down (internal operation)</a:t>
            </a:r>
          </a:p>
          <a:p>
            <a:pPr lvl="1"/>
            <a:r>
              <a:rPr kumimoji="1" lang="en-US" altLang="ja-JP" dirty="0" smtClean="0"/>
              <a:t>No remote power down procedure is required, including Cobra FPGA, USB controller and extender, . Can unplug power </a:t>
            </a:r>
            <a:r>
              <a:rPr lang="en-US" altLang="ja-JP" dirty="0" smtClean="0"/>
              <a:t>when not running.</a:t>
            </a:r>
          </a:p>
          <a:p>
            <a:r>
              <a:rPr kumimoji="1" lang="en-US" altLang="ja-JP" dirty="0" smtClean="0"/>
              <a:t>Cs</a:t>
            </a:r>
          </a:p>
          <a:p>
            <a:pPr lvl="1"/>
            <a:r>
              <a:rPr lang="en-US" altLang="ja-JP" dirty="0" smtClean="0"/>
              <a:t>Control computer need to be shutdown locally, no remote power down operation is required for other components.</a:t>
            </a:r>
          </a:p>
          <a:p>
            <a:r>
              <a:rPr kumimoji="1" lang="en-US" altLang="ja-JP" dirty="0" err="1" smtClean="0"/>
              <a:t>SpS</a:t>
            </a:r>
            <a:endParaRPr lang="en-US" altLang="ja-JP" dirty="0"/>
          </a:p>
          <a:p>
            <a:pPr lvl="1"/>
            <a:r>
              <a:rPr kumimoji="1" lang="en-US" altLang="ja-JP" dirty="0" err="1" smtClean="0"/>
              <a:t>SpS</a:t>
            </a:r>
            <a:r>
              <a:rPr kumimoji="1" lang="en-US" altLang="ja-JP" dirty="0" smtClean="0"/>
              <a:t> itself develops a procedure on power failure.</a:t>
            </a:r>
          </a:p>
          <a:p>
            <a:pPr marL="0" indent="0">
              <a:buNone/>
            </a:pPr>
            <a:r>
              <a:rPr lang="en-US" altLang="ja-JP" dirty="0" smtClean="0"/>
              <a:t>Shutdown procedure for PF and Cs will be:</a:t>
            </a:r>
            <a:endParaRPr lang="en-US" altLang="ja-JP" dirty="0"/>
          </a:p>
          <a:p>
            <a:r>
              <a:rPr kumimoji="1" lang="en-US" altLang="ja-JP" dirty="0" smtClean="0"/>
              <a:t>PF</a:t>
            </a:r>
          </a:p>
          <a:p>
            <a:pPr lvl="1">
              <a:buFont typeface="Arial" charset="0"/>
              <a:buChar char="•"/>
            </a:pPr>
            <a:r>
              <a:rPr lang="en-US" altLang="ja-JP" sz="2000" dirty="0"/>
              <a:t>Stop cameras (both AG, FFIS camera) and illuminators</a:t>
            </a:r>
          </a:p>
          <a:p>
            <a:pPr lvl="1">
              <a:buFont typeface="Arial" charset="0"/>
              <a:buChar char="•"/>
            </a:pPr>
            <a:r>
              <a:rPr lang="en-US" altLang="ja-JP" sz="2000" dirty="0"/>
              <a:t>Wait to finish executed queue to COBRA system (MPS)</a:t>
            </a:r>
          </a:p>
          <a:p>
            <a:pPr lvl="1">
              <a:buFont typeface="Arial" charset="0"/>
              <a:buChar char="•"/>
            </a:pPr>
            <a:r>
              <a:rPr lang="en-US" altLang="ja-JP" sz="2000" dirty="0"/>
              <a:t>and shutdown (or wait for power to disappear)</a:t>
            </a:r>
          </a:p>
          <a:p>
            <a:r>
              <a:rPr kumimoji="1" lang="en-US" altLang="ja-JP" dirty="0" smtClean="0"/>
              <a:t>Cs</a:t>
            </a:r>
          </a:p>
          <a:p>
            <a:pPr lvl="1"/>
            <a:r>
              <a:rPr kumimoji="1" lang="en-US" altLang="ja-JP" dirty="0" smtClean="0"/>
              <a:t>Shutdown control computer at Cs container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116</a:t>
            </a:fld>
            <a:endParaRPr kumimoji="1" lang="ja-JP" altLang="en-US"/>
          </a:p>
        </p:txBody>
      </p:sp>
    </p:spTree>
    <p:extLst>
      <p:ext uri="{BB962C8B-B14F-4D97-AF65-F5344CB8AC3E}">
        <p14:creationId xmlns:p14="http://schemas.microsoft.com/office/powerpoint/2010/main" val="3685490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Autofit/>
          </a:bodyPr>
          <a:lstStyle/>
          <a:p>
            <a:r>
              <a:rPr lang="en-US" sz="3200" dirty="0"/>
              <a:t>Subsystem shutdown procedures and </a:t>
            </a:r>
            <a:r>
              <a:rPr lang="en-US" sz="3200" dirty="0" smtClean="0"/>
              <a:t>remarks </a:t>
            </a:r>
            <a:r>
              <a:rPr lang="en-US" sz="3200" dirty="0" smtClean="0"/>
              <a:t>II</a:t>
            </a:r>
            <a:endParaRPr lang="en-US" sz="3200" dirty="0"/>
          </a:p>
        </p:txBody>
      </p:sp>
      <p:sp>
        <p:nvSpPr>
          <p:cNvPr id="3" name="コンテンツ プレースホルダー 2"/>
          <p:cNvSpPr>
            <a:spLocks noGrp="1"/>
          </p:cNvSpPr>
          <p:nvPr>
            <p:ph idx="1"/>
          </p:nvPr>
        </p:nvSpPr>
        <p:spPr>
          <a:xfrm>
            <a:off x="628649" y="1825625"/>
            <a:ext cx="8227967" cy="4888684"/>
          </a:xfrm>
        </p:spPr>
        <p:txBody>
          <a:bodyPr>
            <a:normAutofit fontScale="47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a:t>
            </a:r>
            <a:endParaRPr lang="en-US" sz="2400" dirty="0" smtClean="0"/>
          </a:p>
          <a:p>
            <a:pPr>
              <a:buFont typeface="Arial" charset="0"/>
              <a:buChar char="•"/>
            </a:pPr>
            <a:r>
              <a:rPr lang="en-US" sz="2400" dirty="0" smtClean="0"/>
              <a:t>Key modules</a:t>
            </a:r>
          </a:p>
          <a:p>
            <a:pPr lvl="1">
              <a:buFont typeface="Arial" charset="0"/>
              <a:buChar char="•"/>
            </a:pPr>
            <a:r>
              <a:rPr lang="en-US" sz="2000" dirty="0" smtClean="0"/>
              <a:t>Network </a:t>
            </a:r>
            <a:r>
              <a:rPr lang="en-US" sz="2000" dirty="0" smtClean="0"/>
              <a:t>switch : if down, we cannot reach to </a:t>
            </a:r>
            <a:r>
              <a:rPr lang="en-US" sz="2000" dirty="0" smtClean="0"/>
              <a:t>any subsystem</a:t>
            </a:r>
            <a:endParaRPr lang="en-US" sz="2000" dirty="0" smtClean="0"/>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a:t>
            </a:r>
            <a:r>
              <a:rPr lang="en-US" sz="2000" dirty="0" smtClean="0"/>
              <a:t>AGC</a:t>
            </a:r>
            <a:r>
              <a:rPr lang="en-US" sz="2000" dirty="0" smtClean="0"/>
              <a:t>,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t>For VM clients, check via </a:t>
            </a:r>
            <a:r>
              <a:rPr lang="en-US" altLang="ja-JP" sz="2000" dirty="0" err="1" smtClean="0"/>
              <a:t>virt</a:t>
            </a:r>
            <a:r>
              <a:rPr lang="en-US" altLang="ja-JP" sz="2000" dirty="0" smtClean="0"/>
              <a:t> remote interface, and execute shutdown (or even destroy) on </a:t>
            </a:r>
            <a:r>
              <a:rPr lang="en-US" altLang="ja-JP" sz="2000" dirty="0" err="1" smtClean="0"/>
              <a:t>virt</a:t>
            </a:r>
            <a:r>
              <a:rPr lang="en-US" altLang="ja-JP" sz="2000" dirty="0" smtClean="0"/>
              <a:t> </a:t>
            </a:r>
            <a:r>
              <a:rPr lang="en-US" altLang="ja-JP" sz="2000" dirty="0" smtClean="0"/>
              <a:t>for ones remaining up</a:t>
            </a:r>
            <a:endParaRPr lang="en-US" altLang="ja-JP" sz="2000" dirty="0" smtClean="0"/>
          </a:p>
          <a:p>
            <a:pPr lvl="1">
              <a:buFont typeface="Arial" charset="0"/>
              <a:buChar char="•"/>
            </a:pPr>
            <a:r>
              <a:rPr lang="en-US" sz="2000" dirty="0" smtClean="0"/>
              <a:t>Start backup MHS and logging system at </a:t>
            </a:r>
            <a:r>
              <a:rPr lang="en-US" sz="2000" dirty="0" err="1" smtClean="0"/>
              <a:t>SpS</a:t>
            </a:r>
            <a:endParaRPr lang="en-US" sz="2000" dirty="0" smtClean="0"/>
          </a:p>
          <a:p>
            <a:pPr lvl="2">
              <a:buFont typeface="Arial" charset="0"/>
              <a:buChar char="•"/>
            </a:pPr>
            <a:r>
              <a:rPr lang="en-US" sz="1600" dirty="0" smtClean="0"/>
              <a:t>Logging target need to be considered and prepared, since PFS database server is down at this phase.</a:t>
            </a:r>
            <a:endParaRPr lang="en-US" sz="1600" dirty="0" smtClean="0"/>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Make </a:t>
            </a:r>
            <a:r>
              <a:rPr lang="en-US" sz="2400" dirty="0" smtClean="0"/>
              <a:t>network switch remain operation, until UPS power </a:t>
            </a:r>
            <a:r>
              <a:rPr lang="en-US" sz="2400" dirty="0" smtClean="0"/>
              <a:t>down</a:t>
            </a:r>
          </a:p>
          <a:p>
            <a:pPr lvl="1">
              <a:buFont typeface="Arial" charset="0"/>
              <a:buChar char="•"/>
            </a:pPr>
            <a:r>
              <a:rPr lang="en-US" sz="2000" dirty="0" smtClean="0"/>
              <a:t>From previous events, DG will up at all events, so PFS </a:t>
            </a:r>
            <a:r>
              <a:rPr lang="en-US" sz="2000" dirty="0" smtClean="0"/>
              <a:t>assumes no deadlock of event detection between DG and UPS.</a:t>
            </a:r>
            <a:endParaRPr lang="en-US" sz="2000"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117</a:t>
            </a:fld>
            <a:endParaRPr kumimoji="1" lang="ja-JP" altLang="en-US"/>
          </a:p>
        </p:txBody>
      </p:sp>
    </p:spTree>
    <p:extLst>
      <p:ext uri="{BB962C8B-B14F-4D97-AF65-F5344CB8AC3E}">
        <p14:creationId xmlns:p14="http://schemas.microsoft.com/office/powerpoint/2010/main" val="294206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3200" dirty="0"/>
              <a:t>Subsystem startup/recovery procedures</a:t>
            </a:r>
          </a:p>
        </p:txBody>
      </p:sp>
      <p:sp>
        <p:nvSpPr>
          <p:cNvPr id="3" name="コンテンツ プレースホルダー 2"/>
          <p:cNvSpPr>
            <a:spLocks noGrp="1"/>
          </p:cNvSpPr>
          <p:nvPr>
            <p:ph idx="1"/>
          </p:nvPr>
        </p:nvSpPr>
        <p:spPr>
          <a:xfrm>
            <a:off x="628650" y="1825624"/>
            <a:ext cx="8248650" cy="4803775"/>
          </a:xfrm>
        </p:spPr>
        <p:txBody>
          <a:bodyPr>
            <a:normAutofit lnSpcReduction="10000"/>
          </a:bodyPr>
          <a:lstStyle/>
          <a:p>
            <a:pPr marL="0" indent="0">
              <a:buNone/>
            </a:pPr>
            <a:r>
              <a:rPr lang="en-US" sz="2000" dirty="0" smtClean="0"/>
              <a:t>Once PFS started sequences for power failure, control systems will be in </a:t>
            </a:r>
            <a:r>
              <a:rPr lang="en-US" sz="2000" dirty="0" smtClean="0"/>
              <a:t>an irregular </a:t>
            </a:r>
            <a:r>
              <a:rPr lang="en-US" sz="2000" dirty="0" smtClean="0"/>
              <a:t>state than normal power on/off procedure. Also power supply may be back suddenly before instrument checked by operator, we need to be care of hardware safety conditions with disabling power supply before power cut procedure and so on. </a:t>
            </a:r>
            <a:r>
              <a:rPr lang="en-US" sz="2000" dirty="0" smtClean="0"/>
              <a:t>Also for the same reason, PFS does not plan to recover automatically without any inspection by operator after sequences for power failure run.</a:t>
            </a:r>
            <a:endParaRPr lang="en-US" sz="2000" dirty="0" smtClean="0"/>
          </a:p>
          <a:p>
            <a:pPr marL="0" indent="0">
              <a:buNone/>
            </a:pPr>
            <a:r>
              <a:rPr lang="en-US" sz="2000" dirty="0" smtClean="0"/>
              <a:t>Detailed analysis and procedure developments are required for each subsystem, especially for </a:t>
            </a:r>
            <a:r>
              <a:rPr lang="en-US" sz="2000" dirty="0" err="1" smtClean="0"/>
              <a:t>SpS</a:t>
            </a:r>
            <a:r>
              <a:rPr lang="en-US" sz="2000" dirty="0" smtClean="0"/>
              <a:t>. In this part, just show current plan for computers at CB2F.</a:t>
            </a:r>
            <a:endParaRPr lang="en-US" sz="2000" dirty="0" smtClean="0"/>
          </a:p>
          <a:p>
            <a:pPr marL="0" indent="0">
              <a:buNone/>
            </a:pPr>
            <a:r>
              <a:rPr lang="en-US" sz="2000" dirty="0" smtClean="0"/>
              <a:t>Items need to be checked or considered on recovery procedures are:</a:t>
            </a:r>
            <a:endParaRPr lang="en-US" sz="2000" dirty="0" smtClean="0"/>
          </a:p>
          <a:p>
            <a:r>
              <a:rPr lang="en-US" sz="2000" dirty="0" smtClean="0"/>
              <a:t>Check </a:t>
            </a:r>
            <a:r>
              <a:rPr lang="en-US" sz="2000" dirty="0" err="1" smtClean="0"/>
              <a:t>SpS</a:t>
            </a:r>
            <a:r>
              <a:rPr lang="en-US" sz="2000" dirty="0" smtClean="0"/>
              <a:t> operation condition, backup MHS etc. are working or not</a:t>
            </a:r>
          </a:p>
          <a:p>
            <a:pPr lvl="1"/>
            <a:r>
              <a:rPr lang="en-US" sz="1600" dirty="0" smtClean="0"/>
              <a:t>Replace backup system to normal system, and migrate data logged at backup system to normal system.</a:t>
            </a:r>
          </a:p>
          <a:p>
            <a:r>
              <a:rPr lang="en-US" sz="2000" dirty="0" smtClean="0"/>
              <a:t>Start support software modules, including PFS ICS sequencer, before starting instrument control modules</a:t>
            </a:r>
            <a:endParaRPr lang="en-US" sz="2000" dirty="0" smtClean="0"/>
          </a:p>
          <a:p>
            <a:endParaRPr lang="en-US" sz="2000"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118</a:t>
            </a:fld>
            <a:endParaRPr kumimoji="1" lang="ja-JP" altLang="en-US"/>
          </a:p>
        </p:txBody>
      </p:sp>
    </p:spTree>
    <p:extLst>
      <p:ext uri="{BB962C8B-B14F-4D97-AF65-F5344CB8AC3E}">
        <p14:creationId xmlns:p14="http://schemas.microsoft.com/office/powerpoint/2010/main" val="9191844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a:t>
            </a:r>
            <a:r>
              <a:rPr kumimoji="1" lang="en-US" altLang="ja-JP" sz="3600" dirty="0" smtClean="0"/>
              <a:t>IV </a:t>
            </a:r>
            <a:r>
              <a:rPr lang="en-US" altLang="ja-JP" sz="3600" dirty="0" smtClean="0"/>
              <a:t>– Power </a:t>
            </a:r>
            <a:r>
              <a:rPr lang="en-US" altLang="ja-JP" sz="3600" dirty="0"/>
              <a:t>supply </a:t>
            </a:r>
            <a:r>
              <a:rPr lang="en-US" altLang="ja-JP" sz="3600" dirty="0" smtClean="0"/>
              <a:t>at CB2F</a:t>
            </a:r>
            <a:r>
              <a:rPr lang="ja-JP" altLang="en-US" sz="3600" dirty="0" smtClean="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119</a:t>
            </a:fld>
            <a:endParaRPr lang="ja-JP" altLang="en-US">
              <a:solidFill>
                <a:prstClr val="black">
                  <a:tint val="75000"/>
                </a:prstClr>
              </a:solidFill>
            </a:endParaRPr>
          </a:p>
        </p:txBody>
      </p:sp>
    </p:spTree>
    <p:extLst>
      <p:ext uri="{BB962C8B-B14F-4D97-AF65-F5344CB8AC3E}">
        <p14:creationId xmlns:p14="http://schemas.microsoft.com/office/powerpoint/2010/main" val="336670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a:t>
            </a:fld>
            <a:endParaRPr kumimoji="1" lang="ja-JP" altLang="en-US"/>
          </a:p>
        </p:txBody>
      </p:sp>
    </p:spTree>
    <p:extLst>
      <p:ext uri="{BB962C8B-B14F-4D97-AF65-F5344CB8AC3E}">
        <p14:creationId xmlns:p14="http://schemas.microsoft.com/office/powerpoint/2010/main" val="18853966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PFS will bring hardware for ICS infrastructure to the summit and mostly installed to the CB2F (note1: except for </a:t>
            </a:r>
            <a:r>
              <a:rPr lang="en-US" altLang="ja-JP" dirty="0" err="1"/>
              <a:t>SpS</a:t>
            </a:r>
            <a:r>
              <a:rPr lang="en-US" altLang="ja-JP" dirty="0"/>
              <a:t> so-called “distribution” switch at TUE-IR; note2: computing resources at Hilo for on-site DRP and some remote access components are not included in this design). These </a:t>
            </a:r>
            <a:r>
              <a:rPr lang="en-US" altLang="ja-JP" dirty="0" smtClean="0"/>
              <a:t>hardware delivery </a:t>
            </a:r>
            <a:r>
              <a:rPr lang="en-US" altLang="ja-JP" dirty="0"/>
              <a:t>are planned in staged delivery to the summit, but are required to be prepared at point of delivery of each instrument component.</a:t>
            </a:r>
          </a:p>
          <a:p>
            <a:pPr marL="0" indent="0">
              <a:buNone/>
            </a:pPr>
            <a:r>
              <a:rPr lang="en-US" altLang="ja-JP" dirty="0"/>
              <a:t>In this </a:t>
            </a:r>
            <a:r>
              <a:rPr lang="en-US" altLang="ja-JP" dirty="0" smtClean="0"/>
              <a:t>section, staged hardware delivery plans are described.</a:t>
            </a:r>
            <a:endParaRPr lang="en-US" altLang="ja-JP" dirty="0"/>
          </a:p>
          <a:p>
            <a:pPr marL="0" indent="0">
              <a:buNone/>
            </a:pP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120</a:t>
            </a:fld>
            <a:endParaRPr kumimoji="1" lang="ja-JP" altLang="en-US"/>
          </a:p>
        </p:txBody>
      </p:sp>
    </p:spTree>
    <p:extLst>
      <p:ext uri="{BB962C8B-B14F-4D97-AF65-F5344CB8AC3E}">
        <p14:creationId xmlns:p14="http://schemas.microsoft.com/office/powerpoint/2010/main" val="32487717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t>
            </a:r>
            <a:r>
              <a:rPr lang="en-US" dirty="0" smtClean="0"/>
              <a:t>to be delivered</a:t>
            </a:r>
            <a:endParaRPr lang="en-US" dirty="0"/>
          </a:p>
        </p:txBody>
      </p:sp>
      <p:sp>
        <p:nvSpPr>
          <p:cNvPr id="3" name="コンテンツ プレースホルダー 2"/>
          <p:cNvSpPr>
            <a:spLocks noGrp="1"/>
          </p:cNvSpPr>
          <p:nvPr>
            <p:ph idx="1"/>
          </p:nvPr>
        </p:nvSpPr>
        <p:spPr>
          <a:xfrm>
            <a:off x="628650" y="1825624"/>
            <a:ext cx="8235950" cy="4778375"/>
          </a:xfrm>
        </p:spPr>
        <p:txBody>
          <a:bodyPr>
            <a:normAutofit fontScale="47500" lnSpcReduction="20000"/>
          </a:bodyPr>
          <a:lstStyle/>
          <a:p>
            <a:pPr marL="0" indent="0">
              <a:buNone/>
            </a:pPr>
            <a:r>
              <a:rPr lang="en-US" dirty="0" smtClean="0"/>
              <a:t>Followings are hardware items which the project (or Subaru) need to prepare or deliver to the summit, and subsystems use these items</a:t>
            </a:r>
            <a:r>
              <a:rPr lang="en-US" dirty="0" smtClean="0"/>
              <a:t>.</a:t>
            </a:r>
          </a:p>
          <a:p>
            <a:pPr marL="0" indent="0">
              <a:buNone/>
            </a:pPr>
            <a:r>
              <a:rPr lang="en-US" dirty="0" smtClean="0"/>
              <a:t>Requirements and plans for preparations per each point of preparation/delivery are listed from next slide.</a:t>
            </a:r>
            <a:endParaRPr lang="en-US" dirty="0" smtClean="0"/>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a:t>
            </a:r>
            <a:r>
              <a:rPr lang="en-US" dirty="0" smtClean="0"/>
              <a:t>) – note: </a:t>
            </a:r>
            <a:r>
              <a:rPr lang="en-US" dirty="0" smtClean="0"/>
              <a:t>~650mm (DB host</a:t>
            </a:r>
            <a:r>
              <a:rPr lang="en-US" dirty="0" smtClean="0"/>
              <a:t>), ~700mm (VM host)</a:t>
            </a:r>
            <a:endParaRPr lang="en-US" dirty="0" smtClean="0"/>
          </a:p>
          <a:p>
            <a:pPr lvl="1"/>
            <a:r>
              <a:rPr lang="en-US" dirty="0" smtClean="0"/>
              <a:t>Network switch (IPMU; already in hand): (at least) </a:t>
            </a:r>
            <a:r>
              <a:rPr lang="en-US" dirty="0" smtClean="0"/>
              <a:t>1</a:t>
            </a:r>
            <a:r>
              <a:rPr lang="en-US" baseline="30000" dirty="0" smtClean="0"/>
              <a:t>st</a:t>
            </a:r>
            <a:r>
              <a:rPr lang="en-US" dirty="0" smtClean="0"/>
              <a:t> </a:t>
            </a:r>
            <a:r>
              <a:rPr lang="en-US" dirty="0" smtClean="0"/>
              <a:t>at </a:t>
            </a:r>
            <a:r>
              <a:rPr lang="en-US" dirty="0" smtClean="0"/>
              <a:t>SCR, </a:t>
            </a:r>
            <a:r>
              <a:rPr lang="en-US" dirty="0" smtClean="0"/>
              <a:t>2</a:t>
            </a:r>
            <a:r>
              <a:rPr lang="en-US" baseline="30000" dirty="0" smtClean="0"/>
              <a:t>nd</a:t>
            </a:r>
            <a:r>
              <a:rPr lang="en-US" dirty="0" smtClean="0"/>
              <a:t> at </a:t>
            </a:r>
            <a:r>
              <a:rPr lang="en-US" dirty="0" smtClean="0"/>
              <a:t>MCS</a:t>
            </a:r>
            <a:endParaRPr lang="en-US" dirty="0" smtClean="0"/>
          </a:p>
          <a:p>
            <a:pPr lvl="1"/>
            <a:r>
              <a:rPr lang="en-US" dirty="0" smtClean="0"/>
              <a:t>ICS RAID6 storage (IPMU; already in hand): SM1</a:t>
            </a:r>
          </a:p>
          <a:p>
            <a:pPr lvl="2"/>
            <a:r>
              <a:rPr lang="en-US" dirty="0" smtClean="0"/>
              <a:t>MCS </a:t>
            </a:r>
            <a:r>
              <a:rPr lang="en-US" dirty="0" smtClean="0"/>
              <a:t>data store </a:t>
            </a:r>
            <a:r>
              <a:rPr lang="en-US" dirty="0" smtClean="0"/>
              <a:t>could be done with small </a:t>
            </a:r>
            <a:r>
              <a:rPr lang="en-US" dirty="0" smtClean="0"/>
              <a:t>network storage or even at local?</a:t>
            </a:r>
            <a:endParaRPr lang="en-US" dirty="0" smtClean="0"/>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a:t>
            </a:r>
            <a:r>
              <a:rPr lang="en-US" dirty="0" smtClean="0"/>
              <a:t>SCR – on point of first host delivery</a:t>
            </a:r>
            <a:endParaRPr lang="en-US" dirty="0" smtClean="0"/>
          </a:p>
          <a:p>
            <a:pPr lvl="1"/>
            <a:r>
              <a:rPr lang="en-US" dirty="0" smtClean="0"/>
              <a:t>DB host (</a:t>
            </a:r>
            <a:r>
              <a:rPr lang="en-US" dirty="0" smtClean="0"/>
              <a:t>IPMU): </a:t>
            </a:r>
            <a:r>
              <a:rPr lang="en-US" dirty="0" smtClean="0"/>
              <a:t>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121</a:t>
            </a:fld>
            <a:endParaRPr kumimoji="1" lang="ja-JP" altLang="en-US"/>
          </a:p>
        </p:txBody>
      </p:sp>
    </p:spTree>
    <p:extLst>
      <p:ext uri="{BB962C8B-B14F-4D97-AF65-F5344CB8AC3E}">
        <p14:creationId xmlns:p14="http://schemas.microsoft.com/office/powerpoint/2010/main" val="42877578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Points of preparation and requirements</a:t>
            </a:r>
            <a:endParaRPr kumimoji="1" lang="ja-JP" altLang="en-US" sz="3600" dirty="0"/>
          </a:p>
        </p:txBody>
      </p:sp>
      <p:sp>
        <p:nvSpPr>
          <p:cNvPr id="3" name="コンテンツ プレースホルダー 2"/>
          <p:cNvSpPr>
            <a:spLocks noGrp="1"/>
          </p:cNvSpPr>
          <p:nvPr>
            <p:ph idx="1"/>
          </p:nvPr>
        </p:nvSpPr>
        <p:spPr>
          <a:xfrm>
            <a:off x="628650" y="1825624"/>
            <a:ext cx="8235950" cy="4638675"/>
          </a:xfrm>
        </p:spPr>
        <p:txBody>
          <a:bodyPr>
            <a:normAutofit fontScale="70000" lnSpcReduction="20000"/>
          </a:bodyPr>
          <a:lstStyle/>
          <a:p>
            <a:pPr marL="0" indent="0">
              <a:buNone/>
            </a:pPr>
            <a:r>
              <a:rPr lang="en-US" altLang="ja-JP" dirty="0" smtClean="0"/>
              <a:t>Following are assumed instrument subsystem delivery to Subaru and items required to run each subsystem. </a:t>
            </a:r>
            <a:endParaRPr kumimoji="1" lang="en-US" altLang="ja-JP" dirty="0" smtClean="0"/>
          </a:p>
          <a:p>
            <a:r>
              <a:rPr kumimoji="1" lang="en-US" altLang="ja-JP" dirty="0" smtClean="0"/>
              <a:t>Preparation for </a:t>
            </a:r>
            <a:r>
              <a:rPr kumimoji="1" lang="en-US" altLang="ja-JP" dirty="0" err="1" smtClean="0"/>
              <a:t>SpS</a:t>
            </a:r>
            <a:r>
              <a:rPr kumimoji="1" lang="en-US" altLang="ja-JP" dirty="0" smtClean="0"/>
              <a:t>/SCR (2017/Q2)</a:t>
            </a:r>
          </a:p>
          <a:p>
            <a:pPr lvl="1"/>
            <a:r>
              <a:rPr lang="en-US" altLang="ja-JP" dirty="0" smtClean="0"/>
              <a:t>PFS need to have </a:t>
            </a:r>
            <a:r>
              <a:rPr lang="en-US" altLang="ja-JP" dirty="0" err="1" smtClean="0"/>
              <a:t>connectability</a:t>
            </a:r>
            <a:r>
              <a:rPr lang="en-US" altLang="ja-JP" dirty="0" smtClean="0"/>
              <a:t> to </a:t>
            </a:r>
            <a:r>
              <a:rPr lang="en-US" altLang="ja-JP" dirty="0" err="1" smtClean="0"/>
              <a:t>SpS</a:t>
            </a:r>
            <a:r>
              <a:rPr lang="en-US" altLang="ja-JP" dirty="0" smtClean="0"/>
              <a:t> (TUE-IR) through CB2F, need to bring minimum set of infrastructure at CB2F</a:t>
            </a:r>
          </a:p>
          <a:p>
            <a:pPr lvl="1"/>
            <a:r>
              <a:rPr lang="en-US" altLang="ja-JP" dirty="0" smtClean="0"/>
              <a:t>We will not need full set of control system at </a:t>
            </a:r>
            <a:r>
              <a:rPr lang="en-US" altLang="ja-JP" dirty="0" err="1" smtClean="0"/>
              <a:t>SpS</a:t>
            </a:r>
            <a:r>
              <a:rPr lang="en-US" altLang="ja-JP" dirty="0" smtClean="0"/>
              <a:t> for SCR commissioning, we just bring minimum set of computing hardware and will increase items for commissioning when something is found to be required for testing or real operation.</a:t>
            </a:r>
            <a:endParaRPr lang="en-US" altLang="ja-JP" dirty="0"/>
          </a:p>
          <a:p>
            <a:r>
              <a:rPr kumimoji="1" lang="en-US" altLang="ja-JP" dirty="0" smtClean="0"/>
              <a:t>Preparation for MCS delivery (2017/Q4)</a:t>
            </a:r>
          </a:p>
          <a:p>
            <a:pPr lvl="1"/>
            <a:r>
              <a:rPr kumimoji="1" lang="en-US" altLang="ja-JP" dirty="0" smtClean="0"/>
              <a:t>MCS will be tested locally at observation floor or at standby port, but we may need core of CB2F ICS servers, such as MHS and support modules, for system verification of MCS.</a:t>
            </a:r>
          </a:p>
          <a:p>
            <a:r>
              <a:rPr lang="en-US" altLang="ja-JP" dirty="0" smtClean="0"/>
              <a:t>Preparation for </a:t>
            </a:r>
            <a:r>
              <a:rPr lang="en-US" altLang="ja-JP" dirty="0" err="1" smtClean="0"/>
              <a:t>SpS</a:t>
            </a:r>
            <a:r>
              <a:rPr lang="en-US" altLang="ja-JP" dirty="0" smtClean="0"/>
              <a:t> SM1 (early 2018)</a:t>
            </a:r>
          </a:p>
          <a:p>
            <a:pPr lvl="1"/>
            <a:r>
              <a:rPr lang="en-US" altLang="ja-JP" dirty="0" smtClean="0"/>
              <a:t>To accept SM1, we need VM hosts with storage server at CB2F and full set of computing hardware at TUE-IR including control of support hardware such as UPS, telemetry on supply lines, and control of chillers.</a:t>
            </a:r>
          </a:p>
          <a:p>
            <a:r>
              <a:rPr kumimoji="1" lang="en-US" altLang="ja-JP" dirty="0" smtClean="0"/>
              <a:t>Preparation for PFI (late 2018 – early 2019)</a:t>
            </a:r>
          </a:p>
          <a:p>
            <a:pPr lvl="1"/>
            <a:r>
              <a:rPr lang="en-US" altLang="ja-JP" dirty="0" smtClean="0"/>
              <a:t>PFI delivery is assumed to be the last one of delivery, except for remaining SMs.</a:t>
            </a:r>
          </a:p>
          <a:p>
            <a:pPr lvl="1"/>
            <a:r>
              <a:rPr kumimoji="1" lang="en-US" altLang="ja-JP" dirty="0" smtClean="0"/>
              <a:t>At this point, all hardware need to be delivered.</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122</a:t>
            </a:fld>
            <a:endParaRPr kumimoji="1" lang="ja-JP" altLang="en-US"/>
          </a:p>
        </p:txBody>
      </p:sp>
    </p:spTree>
    <p:extLst>
      <p:ext uri="{BB962C8B-B14F-4D97-AF65-F5344CB8AC3E}">
        <p14:creationId xmlns:p14="http://schemas.microsoft.com/office/powerpoint/2010/main" val="20912851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a:xfrm>
            <a:off x="628650" y="1825624"/>
            <a:ext cx="7886700" cy="4702175"/>
          </a:xfrm>
        </p:spPr>
        <p:txBody>
          <a:bodyPr>
            <a:normAutofit fontScale="475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19” rack at CB2F to host CB2F control hardware</a:t>
            </a:r>
          </a:p>
          <a:p>
            <a:r>
              <a:rPr lang="en-US" dirty="0" smtClean="0"/>
              <a:t>1</a:t>
            </a:r>
            <a:r>
              <a:rPr lang="en-US" baseline="30000" dirty="0" smtClean="0"/>
              <a:t>st</a:t>
            </a:r>
            <a:r>
              <a:rPr lang="en-US" dirty="0" smtClean="0"/>
              <a:t> </a:t>
            </a:r>
            <a:r>
              <a:rPr lang="en-US" dirty="0" smtClean="0"/>
              <a:t>network </a:t>
            </a:r>
            <a:r>
              <a:rPr lang="en-US" dirty="0" smtClean="0"/>
              <a:t>switch at CB2F (IPMU; already in hand)</a:t>
            </a:r>
          </a:p>
          <a:p>
            <a:pPr lvl="1"/>
            <a:r>
              <a:rPr lang="en-US" dirty="0" smtClean="0"/>
              <a:t>might only need 1 SFP to </a:t>
            </a:r>
            <a:r>
              <a:rPr lang="en-US" dirty="0" err="1" smtClean="0"/>
              <a:t>SpS</a:t>
            </a:r>
            <a:r>
              <a:rPr lang="en-US" dirty="0" smtClean="0"/>
              <a:t>, but better to </a:t>
            </a:r>
            <a:r>
              <a:rPr lang="en-US" dirty="0" smtClean="0"/>
              <a:t>have all four connections </a:t>
            </a:r>
            <a:r>
              <a:rPr lang="en-US" dirty="0" smtClean="0"/>
              <a:t>and check working at this </a:t>
            </a:r>
            <a:r>
              <a:rPr lang="en-US" dirty="0" smtClean="0"/>
              <a:t>moment</a:t>
            </a:r>
          </a:p>
          <a:p>
            <a:pPr lvl="1"/>
            <a:r>
              <a:rPr lang="en-US" dirty="0" smtClean="0"/>
              <a:t>SCR control host computer is planned as static IP configuration, we may not need DHCP server at CB2F</a:t>
            </a:r>
            <a:endParaRPr lang="en-US" dirty="0" smtClean="0"/>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r>
              <a:rPr lang="en-US" dirty="0" smtClean="0"/>
              <a:t>)</a:t>
            </a:r>
          </a:p>
          <a:p>
            <a:pPr lvl="1"/>
            <a:r>
              <a:rPr lang="en-US" dirty="0" smtClean="0"/>
              <a:t>Attached </a:t>
            </a:r>
            <a:r>
              <a:rPr lang="en-US" dirty="0" err="1" smtClean="0"/>
              <a:t>PCIe</a:t>
            </a:r>
            <a:r>
              <a:rPr lang="en-US" dirty="0" smtClean="0"/>
              <a:t> extender for mounting control boards for SCR facility </a:t>
            </a:r>
            <a:r>
              <a:rPr lang="en-US" dirty="0" err="1" smtClean="0"/>
              <a:t>equipments</a:t>
            </a:r>
            <a:r>
              <a:rPr lang="en-US" dirty="0" smtClean="0"/>
              <a:t>.</a:t>
            </a:r>
            <a:endParaRPr lang="en-US" dirty="0" smtClean="0"/>
          </a:p>
          <a:p>
            <a:r>
              <a:rPr lang="en-US" dirty="0" smtClean="0"/>
              <a:t>Telemetry devices (TBD)</a:t>
            </a:r>
          </a:p>
          <a:p>
            <a:pPr lvl="1"/>
            <a:r>
              <a:rPr lang="en-US" dirty="0"/>
              <a:t>e</a:t>
            </a:r>
            <a:r>
              <a:rPr lang="en-US" dirty="0" smtClean="0"/>
              <a:t>.g. Lakeshore temperature monitor and </a:t>
            </a:r>
            <a:r>
              <a:rPr lang="en-US" dirty="0" smtClean="0"/>
              <a:t>sensors (ref. tiered monitoring system on SCR environment)</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a:t>
            </a:r>
            <a:r>
              <a:rPr lang="en-US" dirty="0" smtClean="0"/>
              <a:t>cables, since it is quite difficult to add power lines to SCR. </a:t>
            </a:r>
            <a:r>
              <a:rPr lang="en-US" dirty="0" smtClean="0"/>
              <a:t>Environment active control subsystem for SCR shall be considered as a part of </a:t>
            </a:r>
            <a:r>
              <a:rPr lang="en-US" dirty="0" smtClean="0"/>
              <a:t>SCR, such as HEX or , </a:t>
            </a:r>
            <a:r>
              <a:rPr lang="en-US" dirty="0" smtClean="0"/>
              <a:t>so not listed here.</a:t>
            </a:r>
          </a:p>
          <a:p>
            <a:pPr marL="0" indent="0">
              <a:buNone/>
            </a:pPr>
            <a:r>
              <a:rPr lang="en-US" dirty="0" smtClean="0"/>
              <a:t>For network and storage, we only need “connected” at this point, so performance evaluation on network in parallel to SCR preparation (or validation) is fine</a:t>
            </a:r>
            <a:r>
              <a:rPr lang="en-US" dirty="0" smtClean="0"/>
              <a:t>. But to run MHS and support modules, we rely on VM infrastructure, we may have options like building minimum set of CB2F infrastructure or temporary system for VM host/client.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123</a:t>
            </a:fld>
            <a:endParaRPr kumimoji="1" lang="ja-JP" altLang="en-US"/>
          </a:p>
        </p:txBody>
      </p:sp>
    </p:spTree>
    <p:extLst>
      <p:ext uri="{BB962C8B-B14F-4D97-AF65-F5344CB8AC3E}">
        <p14:creationId xmlns:p14="http://schemas.microsoft.com/office/powerpoint/2010/main" val="5931653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77500" lnSpcReduction="20000"/>
          </a:bodyPr>
          <a:lstStyle/>
          <a:p>
            <a:pPr marL="0" indent="0">
              <a:buNone/>
            </a:pPr>
            <a:r>
              <a:rPr lang="en-US" dirty="0" smtClean="0"/>
              <a:t>MCS will be installed as Cs </a:t>
            </a:r>
            <a:r>
              <a:rPr lang="en-US" dirty="0" smtClean="0"/>
              <a:t>instrument, although we plan to test at observation floor for initial moment which may not be connected to PFS ICS infrastructure. So, for point of delivery of MCS, we assume to </a:t>
            </a:r>
            <a:r>
              <a:rPr lang="en-US" dirty="0" smtClean="0"/>
              <a:t>have minimum operation hardware at CB2F, including PFS network.</a:t>
            </a:r>
          </a:p>
          <a:p>
            <a:pPr marL="0" indent="0">
              <a:buNone/>
            </a:pPr>
            <a:endParaRPr lang="en-US" dirty="0" smtClean="0"/>
          </a:p>
          <a:p>
            <a:r>
              <a:rPr lang="en-US" dirty="0" smtClean="0"/>
              <a:t>PFS </a:t>
            </a:r>
            <a:r>
              <a:rPr lang="en-US" dirty="0" smtClean="0"/>
              <a:t>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124</a:t>
            </a:fld>
            <a:endParaRPr kumimoji="1" lang="ja-JP" altLang="en-US"/>
          </a:p>
        </p:txBody>
      </p:sp>
    </p:spTree>
    <p:extLst>
      <p:ext uri="{BB962C8B-B14F-4D97-AF65-F5344CB8AC3E}">
        <p14:creationId xmlns:p14="http://schemas.microsoft.com/office/powerpoint/2010/main" val="1548007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a:t>
            </a:r>
            <a:r>
              <a:rPr lang="en-US" dirty="0" smtClean="0"/>
              <a:t>SM1</a:t>
            </a:r>
            <a:endParaRPr 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dirty="0" smtClean="0"/>
              <a:t>Before we have </a:t>
            </a:r>
            <a:r>
              <a:rPr lang="en-US" dirty="0" smtClean="0"/>
              <a:t>SM1 </a:t>
            </a:r>
            <a:r>
              <a:rPr lang="en-US" dirty="0" smtClean="0"/>
              <a:t>at summit, we need almost all of hardware. </a:t>
            </a:r>
          </a:p>
          <a:p>
            <a:pPr marL="0" indent="0">
              <a:buNone/>
            </a:pPr>
            <a:endParaRPr lang="en-US" dirty="0" smtClean="0"/>
          </a:p>
          <a:p>
            <a:r>
              <a:rPr lang="en-US" dirty="0" smtClean="0"/>
              <a:t>ICS RAID6 storage (IPMU</a:t>
            </a:r>
            <a:r>
              <a:rPr lang="en-US" dirty="0" smtClean="0"/>
              <a:t>)</a:t>
            </a:r>
          </a:p>
          <a:p>
            <a:r>
              <a:rPr lang="en-US" dirty="0" smtClean="0"/>
              <a:t>VM host computers at CB2F (IPMU)</a:t>
            </a:r>
          </a:p>
          <a:p>
            <a:pPr lvl="1"/>
            <a:r>
              <a:rPr lang="en-US" dirty="0" smtClean="0"/>
              <a:t>To run full of MHS and support modules, and also FITS data transfer system.</a:t>
            </a:r>
            <a:endParaRPr lang="en-US" dirty="0" smtClean="0"/>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a:t>
            </a:r>
            <a:r>
              <a:rPr lang="en-US" dirty="0" smtClean="0"/>
              <a:t>NCU1 </a:t>
            </a:r>
            <a:r>
              <a:rPr lang="en-US" dirty="0" smtClean="0"/>
              <a:t>operation).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125</a:t>
            </a:fld>
            <a:endParaRPr kumimoji="1" lang="ja-JP" altLang="en-US"/>
          </a:p>
        </p:txBody>
      </p:sp>
    </p:spTree>
    <p:extLst>
      <p:ext uri="{BB962C8B-B14F-4D97-AF65-F5344CB8AC3E}">
        <p14:creationId xmlns:p14="http://schemas.microsoft.com/office/powerpoint/2010/main" val="10637376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Full set of VM host computers at CB2F (IPMU)</a:t>
            </a:r>
          </a:p>
          <a:p>
            <a:pPr lvl="1"/>
            <a:r>
              <a:rPr lang="en-US" dirty="0" smtClean="0"/>
              <a:t>If we will run PFI control software modules as VM client, we need to bring full set at this point.</a:t>
            </a:r>
            <a:endParaRPr lang="en-US" dirty="0" smtClean="0"/>
          </a:p>
          <a:p>
            <a:r>
              <a:rPr lang="en-US" dirty="0" smtClean="0"/>
              <a:t>Serial </a:t>
            </a:r>
            <a:r>
              <a:rPr lang="en-US" dirty="0" smtClean="0"/>
              <a:t>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126</a:t>
            </a:fld>
            <a:endParaRPr kumimoji="1" lang="ja-JP" altLang="en-US"/>
          </a:p>
        </p:txBody>
      </p:sp>
    </p:spTree>
    <p:extLst>
      <p:ext uri="{BB962C8B-B14F-4D97-AF65-F5344CB8AC3E}">
        <p14:creationId xmlns:p14="http://schemas.microsoft.com/office/powerpoint/2010/main" val="20462743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General Discussions</a:t>
            </a:r>
            <a:endParaRPr kumimoji="1" lang="ja-JP" altLang="en-US" sz="4000"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smtClean="0"/>
              <a:t>General discussion over the entire review.</a:t>
            </a:r>
            <a:endParaRPr lang="en-US" altLang="ja-JP" dirty="0"/>
          </a:p>
          <a:p>
            <a:pPr marL="0" indent="0">
              <a:buNone/>
            </a:pPr>
            <a:endParaRPr lang="en-US" altLang="ja-JP" dirty="0" smtClean="0"/>
          </a:p>
          <a:p>
            <a:pPr marL="0" indent="0">
              <a:buNone/>
            </a:pPr>
            <a:r>
              <a:rPr lang="en-US" altLang="ja-JP" dirty="0" smtClean="0"/>
              <a:t>Discussion items in this presentation (again):</a:t>
            </a:r>
            <a:endParaRPr lang="en-US" altLang="ja-JP" dirty="0"/>
          </a:p>
          <a:p>
            <a:r>
              <a:rPr lang="en-US" altLang="ja-JP" dirty="0" smtClean="0"/>
              <a:t>Network</a:t>
            </a:r>
            <a:r>
              <a:rPr lang="ja-JP" altLang="en-US" dirty="0" smtClean="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smtClean="0"/>
              <a:t>Redundant </a:t>
            </a:r>
            <a:r>
              <a:rPr lang="en-US" altLang="ja-JP" dirty="0"/>
              <a:t>power supply with </a:t>
            </a:r>
            <a:r>
              <a:rPr lang="en-US" altLang="ja-JP" dirty="0" smtClean="0"/>
              <a:t>DG </a:t>
            </a:r>
            <a:r>
              <a:rPr lang="en-US" altLang="ja-JP" dirty="0" err="1" smtClean="0"/>
              <a:t>backedup</a:t>
            </a:r>
            <a:r>
              <a:rPr lang="en-US" altLang="ja-JP" dirty="0" smtClean="0"/>
              <a:t> at CB2F</a:t>
            </a:r>
          </a:p>
          <a:p>
            <a:r>
              <a:rPr lang="en-US" altLang="ja-JP" dirty="0" smtClean="0"/>
              <a:t>Closed subnet in </a:t>
            </a:r>
            <a:r>
              <a:rPr lang="en-US" altLang="ja-JP" dirty="0" err="1" smtClean="0"/>
              <a:t>SpS</a:t>
            </a:r>
            <a:r>
              <a:rPr lang="en-US" altLang="ja-JP" dirty="0" smtClean="0"/>
              <a:t>/ENU for subcomponent control</a:t>
            </a:r>
            <a:endParaRPr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127</a:t>
            </a:fld>
            <a:endParaRPr kumimoji="1" lang="ja-JP" altLang="en-US"/>
          </a:p>
        </p:txBody>
      </p:sp>
    </p:spTree>
    <p:extLst>
      <p:ext uri="{BB962C8B-B14F-4D97-AF65-F5344CB8AC3E}">
        <p14:creationId xmlns:p14="http://schemas.microsoft.com/office/powerpoint/2010/main" val="14017772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128</a:t>
            </a:fld>
            <a:endParaRPr kumimoji="1" lang="ja-JP" altLang="en-US"/>
          </a:p>
        </p:txBody>
      </p:sp>
    </p:spTree>
    <p:extLst>
      <p:ext uri="{BB962C8B-B14F-4D97-AF65-F5344CB8AC3E}">
        <p14:creationId xmlns:p14="http://schemas.microsoft.com/office/powerpoint/2010/main" val="18076256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129</a:t>
            </a:fld>
            <a:endParaRPr kumimoji="1" lang="ja-JP" altLang="en-US"/>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13</a:t>
            </a:fld>
            <a:endParaRPr kumimoji="1" lang="ja-JP" altLang="en-US"/>
          </a:p>
        </p:txBody>
      </p:sp>
    </p:spTree>
    <p:extLst>
      <p:ext uri="{BB962C8B-B14F-4D97-AF65-F5344CB8AC3E}">
        <p14:creationId xmlns:p14="http://schemas.microsoft.com/office/powerpoint/2010/main" val="16556192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130</a:t>
            </a:fld>
            <a:endParaRPr kumimoji="1" lang="ja-JP" altLang="en-US"/>
          </a:p>
        </p:txBody>
      </p:sp>
    </p:spTree>
    <p:extLst>
      <p:ext uri="{BB962C8B-B14F-4D97-AF65-F5344CB8AC3E}">
        <p14:creationId xmlns:p14="http://schemas.microsoft.com/office/powerpoint/2010/main" val="420197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p>
          <a:p>
            <a:pPr lvl="1">
              <a:buFont typeface="Arial" charset="0"/>
              <a:buChar char="•"/>
            </a:pPr>
            <a:r>
              <a:rPr lang="en-US" dirty="0" smtClean="0"/>
              <a:t>Transfer science data to Gen2 in parallel to configuration sequence, even for next exposure.</a:t>
            </a:r>
          </a:p>
          <a:p>
            <a:pPr>
              <a:buFont typeface="Arial" charset="0"/>
              <a:buChar char="•"/>
            </a:pPr>
            <a:r>
              <a:rPr lang="en-US" dirty="0" smtClean="0"/>
              <a:t>Instrument integration and test over entire PFS will only be on telescope, make operation sequences to be verified (or verifiable) 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14</a:t>
            </a:fld>
            <a:endParaRPr kumimoji="1" lang="ja-JP" altLang="en-US"/>
          </a:p>
        </p:txBody>
      </p:sp>
    </p:spTree>
    <p:extLst>
      <p:ext uri="{BB962C8B-B14F-4D97-AF65-F5344CB8AC3E}">
        <p14:creationId xmlns:p14="http://schemas.microsoft.com/office/powerpoint/2010/main" val="241744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15</a:t>
            </a:fld>
            <a:endParaRPr kumimoji="1" lang="ja-JP" altLang="en-US"/>
          </a:p>
        </p:txBody>
      </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07846" cy="1325563"/>
          </a:xfrm>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16</a:t>
            </a:fld>
            <a:endParaRPr kumimoji="1" lang="ja-JP" altLang="en-US"/>
          </a:p>
        </p:txBody>
      </p:sp>
    </p:spTree>
    <p:extLst>
      <p:ext uri="{BB962C8B-B14F-4D97-AF65-F5344CB8AC3E}">
        <p14:creationId xmlns:p14="http://schemas.microsoft.com/office/powerpoint/2010/main" val="327588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628650" y="1825624"/>
            <a:ext cx="8210550" cy="4879975"/>
          </a:xfrm>
        </p:spPr>
        <p:txBody>
          <a:bodyPr>
            <a:normAutofit fontScale="775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p>
          <a:p>
            <a:pPr marL="0" indent="0">
              <a:buNone/>
            </a:pPr>
            <a:r>
              <a:rPr lang="en-US" altLang="ja-JP" dirty="0" smtClean="0"/>
              <a:t>Also as in this presentation, PFS need to verify performance of delivered hardware to the Summit with real configurations.</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17</a:t>
            </a:fld>
            <a:endParaRPr kumimoji="1" lang="ja-JP" altLang="en-US"/>
          </a:p>
        </p:txBody>
      </p:sp>
    </p:spTree>
    <p:extLst>
      <p:ext uri="{BB962C8B-B14F-4D97-AF65-F5344CB8AC3E}">
        <p14:creationId xmlns:p14="http://schemas.microsoft.com/office/powerpoint/2010/main" val="139379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 part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18</a:t>
            </a:fld>
            <a:endParaRPr kumimoji="1" lang="ja-JP" altLang="en-US"/>
          </a:p>
        </p:txBody>
      </p:sp>
    </p:spTree>
    <p:extLst>
      <p:ext uri="{BB962C8B-B14F-4D97-AF65-F5344CB8AC3E}">
        <p14:creationId xmlns:p14="http://schemas.microsoft.com/office/powerpoint/2010/main" val="52290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p>
          <a:p>
            <a:r>
              <a:rPr kumimoji="1" lang="en-US" altLang="ja-JP" dirty="0" smtClean="0"/>
              <a:t>Monitoring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19</a:t>
            </a:fld>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Overview of PFS ICS infrastructure </a:t>
            </a:r>
            <a:r>
              <a:rPr lang="en-US" altLang="ja-JP" sz="3200" dirty="0" smtClean="0"/>
              <a:t>design </a:t>
            </a:r>
            <a:r>
              <a:rPr kumimoji="1" lang="en-US" altLang="ja-JP" sz="3200" dirty="0" smtClean="0"/>
              <a:t>review</a:t>
            </a:r>
            <a:endParaRPr kumimoji="1" lang="ja-JP" altLang="en-US" sz="3200" dirty="0"/>
          </a:p>
        </p:txBody>
      </p:sp>
      <p:sp>
        <p:nvSpPr>
          <p:cNvPr id="3" name="コンテンツ プレースホルダー 2"/>
          <p:cNvSpPr>
            <a:spLocks noGrp="1"/>
          </p:cNvSpPr>
          <p:nvPr>
            <p:ph idx="1"/>
          </p:nvPr>
        </p:nvSpPr>
        <p:spPr>
          <a:xfrm>
            <a:off x="628650" y="1825624"/>
            <a:ext cx="8515350" cy="4816476"/>
          </a:xfrm>
        </p:spPr>
        <p:txBody>
          <a:bodyPr>
            <a:normAutofit fontScale="40000" lnSpcReduction="20000"/>
          </a:bodyPr>
          <a:lstStyle/>
          <a:p>
            <a:r>
              <a:rPr lang="en-US" altLang="ja-JP" dirty="0" smtClean="0"/>
              <a:t>Overview part (~20min)</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r>
              <a:rPr lang="en-US" altLang="ja-JP" dirty="0" smtClean="0"/>
              <a:t>Network part (~45min)</a:t>
            </a:r>
            <a:endParaRPr kumimoji="1" lang="en-US" altLang="ja-JP" dirty="0" smtClean="0"/>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lang="en-US" altLang="ja-JP" dirty="0">
                <a:solidFill>
                  <a:srgbClr val="00B050"/>
                </a:solidFill>
              </a:rPr>
              <a:t>Network</a:t>
            </a:r>
            <a:r>
              <a:rPr lang="ja-JP" altLang="en-US" dirty="0">
                <a:solidFill>
                  <a:srgbClr val="00B050"/>
                </a:solidFill>
              </a:rPr>
              <a:t> </a:t>
            </a:r>
            <a:r>
              <a:rPr lang="en-US" altLang="ja-JP" dirty="0">
                <a:solidFill>
                  <a:srgbClr val="00B050"/>
                </a:solidFill>
              </a:rPr>
              <a:t>connection</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Subaru</a:t>
            </a:r>
            <a:r>
              <a:rPr lang="ja-JP" altLang="en-US" dirty="0">
                <a:solidFill>
                  <a:srgbClr val="00B050"/>
                </a:solidFill>
              </a:rPr>
              <a:t> </a:t>
            </a:r>
            <a:r>
              <a:rPr lang="en-US" altLang="ja-JP" dirty="0">
                <a:solidFill>
                  <a:srgbClr val="00B050"/>
                </a:solidFill>
              </a:rPr>
              <a:t>(data</a:t>
            </a:r>
            <a:r>
              <a:rPr lang="ja-JP" altLang="en-US" dirty="0">
                <a:solidFill>
                  <a:srgbClr val="00B050"/>
                </a:solidFill>
              </a:rPr>
              <a:t> </a:t>
            </a:r>
            <a:r>
              <a:rPr lang="en-US" altLang="ja-JP" dirty="0">
                <a:solidFill>
                  <a:srgbClr val="00B050"/>
                </a:solidFill>
              </a:rPr>
              <a:t>flow,</a:t>
            </a:r>
            <a:r>
              <a:rPr lang="ja-JP" altLang="en-US" dirty="0">
                <a:solidFill>
                  <a:srgbClr val="00B050"/>
                </a:solidFill>
              </a:rPr>
              <a:t> </a:t>
            </a:r>
            <a:r>
              <a:rPr lang="en-US" altLang="ja-JP" dirty="0">
                <a:solidFill>
                  <a:srgbClr val="00B050"/>
                </a:solidFill>
              </a:rPr>
              <a:t>V-LAN)</a:t>
            </a:r>
          </a:p>
          <a:p>
            <a:pPr lvl="1"/>
            <a:r>
              <a:rPr lang="en-US" altLang="ja-JP" dirty="0">
                <a:solidFill>
                  <a:srgbClr val="00B050"/>
                </a:solidFill>
              </a:rPr>
              <a:t>Access</a:t>
            </a:r>
            <a:r>
              <a:rPr lang="ja-JP" altLang="en-US" dirty="0">
                <a:solidFill>
                  <a:srgbClr val="00B050"/>
                </a:solidFill>
              </a:rPr>
              <a:t> </a:t>
            </a:r>
            <a:r>
              <a:rPr lang="en-US" altLang="ja-JP" dirty="0">
                <a:solidFill>
                  <a:srgbClr val="00B050"/>
                </a:solidFill>
              </a:rPr>
              <a:t>control</a:t>
            </a:r>
            <a:r>
              <a:rPr lang="ja-JP" altLang="en-US" dirty="0">
                <a:solidFill>
                  <a:srgbClr val="00B050"/>
                </a:solidFill>
              </a:rPr>
              <a:t> </a:t>
            </a:r>
            <a:r>
              <a:rPr lang="en-US" altLang="ja-JP" dirty="0">
                <a:solidFill>
                  <a:srgbClr val="00B050"/>
                </a:solidFill>
              </a:rPr>
              <a:t>to/from</a:t>
            </a:r>
            <a:r>
              <a:rPr lang="ja-JP" altLang="en-US" dirty="0">
                <a:solidFill>
                  <a:srgbClr val="00B050"/>
                </a:solidFill>
              </a:rPr>
              <a:t> </a:t>
            </a:r>
            <a:r>
              <a:rPr lang="en-US" altLang="ja-JP" dirty="0">
                <a:solidFill>
                  <a:srgbClr val="00B050"/>
                </a:solidFill>
              </a:rPr>
              <a:t>PFS</a:t>
            </a:r>
            <a:r>
              <a:rPr lang="ja-JP" altLang="en-US" dirty="0">
                <a:solidFill>
                  <a:srgbClr val="00B050"/>
                </a:solidFill>
              </a:rPr>
              <a:t> </a:t>
            </a:r>
            <a:r>
              <a:rPr lang="en-US" altLang="ja-JP" dirty="0" smtClean="0">
                <a:solidFill>
                  <a:srgbClr val="00B050"/>
                </a:solidFill>
              </a:rPr>
              <a:t>network</a:t>
            </a:r>
          </a:p>
          <a:p>
            <a:pPr lvl="1"/>
            <a:r>
              <a:rPr lang="en-US" altLang="ja-JP" dirty="0">
                <a:solidFill>
                  <a:srgbClr val="00B050"/>
                </a:solidFill>
              </a:rPr>
              <a:t>Closed subnet in </a:t>
            </a:r>
            <a:r>
              <a:rPr lang="en-US" altLang="ja-JP" dirty="0" err="1">
                <a:solidFill>
                  <a:srgbClr val="00B050"/>
                </a:solidFill>
              </a:rPr>
              <a:t>SpS</a:t>
            </a:r>
            <a:r>
              <a:rPr lang="en-US" altLang="ja-JP" dirty="0">
                <a:solidFill>
                  <a:srgbClr val="00B050"/>
                </a:solidFill>
              </a:rPr>
              <a:t>/ENU for subcomponent </a:t>
            </a:r>
            <a:r>
              <a:rPr lang="en-US" altLang="ja-JP" dirty="0" smtClean="0">
                <a:solidFill>
                  <a:srgbClr val="00B050"/>
                </a:solidFill>
              </a:rPr>
              <a:t>control</a:t>
            </a:r>
            <a:endParaRPr lang="en-US" altLang="ja-JP" dirty="0" smtClean="0">
              <a:solidFill>
                <a:srgbClr val="00B050"/>
              </a:solidFill>
            </a:endParaRPr>
          </a:p>
          <a:p>
            <a:r>
              <a:rPr kumimoji="1" lang="en-US" altLang="ja-JP" dirty="0" smtClean="0"/>
              <a:t>PFS ICS hardware part (~45min)</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p>
          <a:p>
            <a:r>
              <a:rPr kumimoji="1" lang="en-US" altLang="ja-JP" dirty="0" smtClean="0"/>
              <a:t>PFS ICS Operation part (~30min)</a:t>
            </a:r>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a:solidFill>
                  <a:srgbClr val="00B050"/>
                </a:solidFill>
              </a:rPr>
              <a:t>System</a:t>
            </a:r>
            <a:r>
              <a:rPr lang="ja-JP" altLang="en-US" dirty="0">
                <a:solidFill>
                  <a:srgbClr val="00B050"/>
                </a:solidFill>
              </a:rPr>
              <a:t> </a:t>
            </a:r>
            <a:r>
              <a:rPr lang="en-US" altLang="ja-JP" dirty="0">
                <a:solidFill>
                  <a:srgbClr val="00B050"/>
                </a:solidFill>
              </a:rPr>
              <a:t>alert</a:t>
            </a:r>
            <a:r>
              <a:rPr lang="ja-JP" altLang="en-US" dirty="0">
                <a:solidFill>
                  <a:srgbClr val="00B050"/>
                </a:solidFill>
              </a:rPr>
              <a:t> </a:t>
            </a:r>
            <a:r>
              <a:rPr lang="en-US" altLang="ja-JP" dirty="0">
                <a:solidFill>
                  <a:srgbClr val="00B050"/>
                </a:solidFill>
              </a:rPr>
              <a:t>handling</a:t>
            </a:r>
            <a:r>
              <a:rPr lang="ja-JP" altLang="en-US" dirty="0">
                <a:solidFill>
                  <a:srgbClr val="00B050"/>
                </a:solidFill>
              </a:rPr>
              <a:t> </a:t>
            </a:r>
            <a:r>
              <a:rPr lang="en-US" altLang="ja-JP" dirty="0">
                <a:solidFill>
                  <a:srgbClr val="00B050"/>
                </a:solidFill>
              </a:rPr>
              <a:t>(items</a:t>
            </a:r>
            <a:r>
              <a:rPr lang="ja-JP" altLang="en-US" dirty="0">
                <a:solidFill>
                  <a:srgbClr val="00B050"/>
                </a:solidFill>
              </a:rPr>
              <a:t> </a:t>
            </a:r>
            <a:r>
              <a:rPr lang="en-US" altLang="ja-JP" dirty="0">
                <a:solidFill>
                  <a:srgbClr val="00B050"/>
                </a:solidFill>
              </a:rPr>
              <a:t>to</a:t>
            </a:r>
            <a:r>
              <a:rPr lang="ja-JP" altLang="en-US" dirty="0">
                <a:solidFill>
                  <a:srgbClr val="00B050"/>
                </a:solidFill>
              </a:rPr>
              <a:t> </a:t>
            </a:r>
            <a:r>
              <a:rPr lang="en-US" altLang="ja-JP" dirty="0">
                <a:solidFill>
                  <a:srgbClr val="00B050"/>
                </a:solidFill>
              </a:rPr>
              <a:t>STS</a:t>
            </a:r>
            <a:r>
              <a:rPr lang="en-US" altLang="ja-JP" dirty="0" smtClean="0">
                <a:solidFill>
                  <a:srgbClr val="00B050"/>
                </a:solidFill>
              </a:rPr>
              <a:t>)</a:t>
            </a:r>
            <a:endParaRPr lang="en-US" altLang="ja-JP" dirty="0" smtClean="0">
              <a:solidFill>
                <a:srgbClr val="00B050"/>
              </a:solidFill>
            </a:endParaRPr>
          </a:p>
          <a:p>
            <a:r>
              <a:rPr lang="en-US" altLang="ja-JP" dirty="0" smtClean="0"/>
              <a:t>Maintenance part (~20min)</a:t>
            </a:r>
          </a:p>
          <a:p>
            <a:pPr lvl="1"/>
            <a:r>
              <a:rPr lang="en-US" altLang="ja-JP" dirty="0" smtClean="0"/>
              <a:t>Procedures </a:t>
            </a:r>
            <a:r>
              <a:rPr lang="en-US" altLang="ja-JP" dirty="0" smtClean="0"/>
              <a:t>for power failure detection and </a:t>
            </a:r>
            <a:r>
              <a:rPr lang="en-US" altLang="ja-JP" dirty="0" smtClean="0"/>
              <a:t>handling</a:t>
            </a:r>
          </a:p>
          <a:p>
            <a:pPr lvl="1"/>
            <a:r>
              <a:rPr lang="en-US" altLang="ja-JP" dirty="0">
                <a:solidFill>
                  <a:srgbClr val="00B050"/>
                </a:solidFill>
              </a:rPr>
              <a:t>Redundant power supply with DG </a:t>
            </a:r>
            <a:r>
              <a:rPr lang="en-US" altLang="ja-JP" dirty="0" err="1">
                <a:solidFill>
                  <a:srgbClr val="00B050"/>
                </a:solidFill>
              </a:rPr>
              <a:t>backedup</a:t>
            </a:r>
            <a:r>
              <a:rPr lang="en-US" altLang="ja-JP" dirty="0">
                <a:solidFill>
                  <a:srgbClr val="00B050"/>
                </a:solidFill>
              </a:rPr>
              <a:t> at </a:t>
            </a:r>
            <a:r>
              <a:rPr lang="en-US" altLang="ja-JP" dirty="0" smtClean="0">
                <a:solidFill>
                  <a:srgbClr val="00B050"/>
                </a:solidFill>
              </a:rPr>
              <a:t>CB2F</a:t>
            </a:r>
            <a:endParaRPr lang="en-US" altLang="ja-JP" dirty="0" smtClean="0">
              <a:solidFill>
                <a:srgbClr val="00B050"/>
              </a:solidFill>
            </a:endParaRPr>
          </a:p>
          <a:p>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  (~5min)</a:t>
            </a:r>
          </a:p>
          <a:p>
            <a:r>
              <a:rPr kumimoji="1" lang="en-US" altLang="ja-JP" dirty="0" smtClean="0"/>
              <a:t>General discussions (~15min+)</a:t>
            </a:r>
            <a:endParaRPr kumimoji="1" lang="en-US" altLang="ja-JP" dirty="0" smtClean="0"/>
          </a:p>
          <a:p>
            <a:pPr marL="0" indent="0">
              <a:buNone/>
            </a:pPr>
            <a:r>
              <a:rPr lang="en-US" altLang="ja-JP" dirty="0" smtClean="0">
                <a:solidFill>
                  <a:srgbClr val="00B050"/>
                </a:solidFill>
              </a:rPr>
              <a:t>Green colored lines are open discussions</a:t>
            </a:r>
            <a:r>
              <a:rPr lang="ja-JP" altLang="en-US" dirty="0" smtClean="0">
                <a:solidFill>
                  <a:srgbClr val="00B050"/>
                </a:solidFill>
              </a:rPr>
              <a:t> </a:t>
            </a:r>
            <a:r>
              <a:rPr lang="en-US" altLang="ja-JP" dirty="0" smtClean="0">
                <a:solidFill>
                  <a:srgbClr val="00B050"/>
                </a:solidFill>
              </a:rPr>
              <a:t>on</a:t>
            </a:r>
            <a:r>
              <a:rPr lang="ja-JP" altLang="en-US" dirty="0" smtClean="0">
                <a:solidFill>
                  <a:srgbClr val="00B050"/>
                </a:solidFill>
              </a:rPr>
              <a:t> </a:t>
            </a:r>
            <a:r>
              <a:rPr lang="en-US" altLang="ja-JP" dirty="0" smtClean="0">
                <a:solidFill>
                  <a:srgbClr val="00B050"/>
                </a:solidFill>
              </a:rPr>
              <a:t>interfaces</a:t>
            </a:r>
            <a:r>
              <a:rPr lang="ja-JP" altLang="en-US" dirty="0" smtClean="0">
                <a:solidFill>
                  <a:srgbClr val="00B050"/>
                </a:solidFill>
              </a:rPr>
              <a:t> </a:t>
            </a:r>
            <a:r>
              <a:rPr lang="en-US" altLang="ja-JP" dirty="0" smtClean="0">
                <a:solidFill>
                  <a:srgbClr val="00B050"/>
                </a:solidFill>
              </a:rPr>
              <a:t>between</a:t>
            </a:r>
            <a:r>
              <a:rPr lang="ja-JP" altLang="en-US" dirty="0" smtClean="0">
                <a:solidFill>
                  <a:srgbClr val="00B050"/>
                </a:solidFill>
              </a:rPr>
              <a:t> </a:t>
            </a:r>
            <a:r>
              <a:rPr lang="en-US" altLang="ja-JP" dirty="0" smtClean="0">
                <a:solidFill>
                  <a:srgbClr val="00B050"/>
                </a:solidFill>
              </a:rPr>
              <a:t>Subaru</a:t>
            </a:r>
            <a:r>
              <a:rPr lang="ja-JP" altLang="en-US" dirty="0" smtClean="0">
                <a:solidFill>
                  <a:srgbClr val="00B050"/>
                </a:solidFill>
              </a:rPr>
              <a:t> </a:t>
            </a:r>
            <a:r>
              <a:rPr lang="en-US" altLang="ja-JP" dirty="0" smtClean="0">
                <a:solidFill>
                  <a:srgbClr val="00B050"/>
                </a:solidFill>
              </a:rPr>
              <a:t>and</a:t>
            </a:r>
            <a:r>
              <a:rPr lang="ja-JP" altLang="en-US" dirty="0" smtClean="0">
                <a:solidFill>
                  <a:srgbClr val="00B050"/>
                </a:solidFill>
              </a:rPr>
              <a:t> </a:t>
            </a:r>
            <a:r>
              <a:rPr lang="en-US" altLang="ja-JP" dirty="0" smtClean="0">
                <a:solidFill>
                  <a:srgbClr val="00B050"/>
                </a:solidFill>
              </a:rPr>
              <a:t>PFS</a:t>
            </a:r>
            <a:endParaRPr lang="en-US" altLang="ja-JP" dirty="0" smtClean="0">
              <a:solidFill>
                <a:srgbClr val="00B050"/>
              </a:solidFill>
            </a:endParaRP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a:t>
            </a:fld>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20</a:t>
            </a:fld>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21</a:t>
            </a:fld>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22</a:t>
            </a:fld>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23</a:t>
            </a:fld>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24</a:t>
            </a:fld>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25</a:t>
            </a:fld>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26</a:t>
            </a:fld>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27</a:t>
            </a:fld>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are somehow old</a:t>
            </a:r>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bus extender with USB 3.0</a:t>
            </a:r>
          </a:p>
          <a:p>
            <a:pPr lvl="1">
              <a:buFont typeface="Arial" charset="0"/>
              <a:buChar char="•"/>
            </a:pPr>
            <a:r>
              <a:rPr lang="en-US" dirty="0" smtClean="0"/>
              <a:t>PFS PFI may not have enough space to have MCP along its cabling route</a:t>
            </a: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28</a:t>
            </a:fld>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OTDR measurement etc.)</a:t>
            </a:r>
          </a:p>
          <a:p>
            <a:pPr>
              <a:buFont typeface="Arial" charset="0"/>
              <a:buChar char="•"/>
            </a:pPr>
            <a:r>
              <a:rPr lang="en-US" dirty="0" smtClean="0"/>
              <a:t>CB2F – TUE-Opt IDF (PF Stand-by; so-called Route E): ~300m</a:t>
            </a:r>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 ~220m</a:t>
            </a:r>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29</a:t>
            </a:fld>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09000" cy="1325563"/>
          </a:xfrm>
        </p:spPr>
        <p:txBody>
          <a:bodyPr>
            <a:normAutofit/>
          </a:bodyPr>
          <a:lstStyle/>
          <a:p>
            <a:r>
              <a:rPr kumimoji="1" lang="en-US" altLang="ja-JP" sz="4000" dirty="0" smtClean="0"/>
              <a:t>Overview</a:t>
            </a:r>
            <a:r>
              <a:rPr kumimoji="1" lang="ja-JP" altLang="en-US" sz="4000" dirty="0" smtClean="0"/>
              <a:t> </a:t>
            </a:r>
            <a:r>
              <a:rPr kumimoji="1" lang="en-US" altLang="ja-JP" sz="4000" dirty="0" smtClean="0"/>
              <a:t>of PFS ICS and review targets</a:t>
            </a:r>
            <a:endParaRPr kumimoji="1" lang="ja-JP" altLang="en-US" sz="4000" dirty="0"/>
          </a:p>
        </p:txBody>
      </p:sp>
      <p:sp>
        <p:nvSpPr>
          <p:cNvPr id="3" name="コンテンツ プレースホルダー 2"/>
          <p:cNvSpPr>
            <a:spLocks noGrp="1"/>
          </p:cNvSpPr>
          <p:nvPr>
            <p:ph idx="1"/>
          </p:nvPr>
        </p:nvSpPr>
        <p:spPr>
          <a:xfrm>
            <a:off x="628650" y="1825624"/>
            <a:ext cx="8337550" cy="4943475"/>
          </a:xfrm>
        </p:spPr>
        <p:txBody>
          <a:bodyPr>
            <a:normAutofit fontScale="77500" lnSpcReduction="20000"/>
          </a:bodyPr>
          <a:lstStyle/>
          <a:p>
            <a:pPr marL="0" indent="0">
              <a:buNone/>
            </a:pPr>
            <a:r>
              <a:rPr lang="en-US" altLang="ja-JP" dirty="0" smtClean="0"/>
              <a:t>Overview of review targets and PFS ICS is shown in this part.</a:t>
            </a:r>
          </a:p>
          <a:p>
            <a:pPr marL="0" indent="0">
              <a:buNone/>
            </a:pPr>
            <a:r>
              <a:rPr lang="en-US" altLang="ja-JP" dirty="0" smtClean="0"/>
              <a:t>PFS ICS infrastructure is to host PFS ICS and is designed to provide required functionality and performance of PFS ICS. Requirements are mostly not performance requirements but non-functional requirements, and also there are many items whose required performance are not yet determined in software design of ICS.</a:t>
            </a:r>
          </a:p>
          <a:p>
            <a:pPr marL="0" indent="0">
              <a:buNone/>
            </a:pPr>
            <a:r>
              <a:rPr lang="en-US" altLang="ja-JP" dirty="0" smtClean="0"/>
              <a:t>This part is organized as:</a:t>
            </a:r>
          </a:p>
          <a:p>
            <a:r>
              <a:rPr lang="en-US" altLang="ja-JP" dirty="0" smtClean="0"/>
              <a:t>Overview of review targets and items in each part</a:t>
            </a:r>
          </a:p>
          <a:p>
            <a:pPr lvl="1"/>
            <a:r>
              <a:rPr lang="en-US" altLang="ja-JP" dirty="0" smtClean="0"/>
              <a:t>Also includes brief overviews for each part.</a:t>
            </a:r>
          </a:p>
          <a:p>
            <a:r>
              <a:rPr lang="en-US" altLang="ja-JP" dirty="0" smtClean="0"/>
              <a:t>Overview of PFS ICS design</a:t>
            </a:r>
          </a:p>
          <a:p>
            <a:pPr lvl="1"/>
            <a:r>
              <a:rPr lang="en-US" altLang="ja-JP" dirty="0" smtClean="0"/>
              <a:t>This contains operational sequences, data flow, and real operation during observation. PFS has many subsystems and many subsystems run in parallel in between two exposures. It is a key to understand performance requirements on PFS ICS infrastructure, and specifically shown in this section.</a:t>
            </a:r>
          </a:p>
          <a:p>
            <a:pPr lvl="1"/>
            <a:r>
              <a:rPr lang="en-US" altLang="ja-JP" dirty="0" smtClean="0"/>
              <a:t>Requirements on performance are not shown in this section, since there shall be different numbers to be allocated as requirements on different layers – such as network, computing resource, and storage.</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a:t>
            </a:fld>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30</a:t>
            </a:fld>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31</a:t>
            </a:fld>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55" name="スライド番号プレースホルダー 54"/>
          <p:cNvSpPr>
            <a:spLocks noGrp="1"/>
          </p:cNvSpPr>
          <p:nvPr>
            <p:ph type="sldNum" sz="quarter" idx="12"/>
          </p:nvPr>
        </p:nvSpPr>
        <p:spPr/>
        <p:txBody>
          <a:bodyPr/>
          <a:lstStyle/>
          <a:p>
            <a:fld id="{7B63FAD6-7866-46D7-B6BE-CB4215CF1C43}" type="slidenum">
              <a:rPr kumimoji="1" lang="ja-JP" altLang="en-US" smtClean="0"/>
              <a:t>32</a:t>
            </a:fld>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can just use </a:t>
            </a:r>
            <a:r>
              <a:rPr lang="en-US" dirty="0" err="1" smtClean="0"/>
              <a:t>netcat</a:t>
            </a:r>
            <a:r>
              <a:rPr lang="en-US" dirty="0" smtClean="0"/>
              <a:t> (</a:t>
            </a:r>
            <a:r>
              <a:rPr lang="en-US" dirty="0" err="1" smtClean="0"/>
              <a:t>nc</a:t>
            </a:r>
            <a:r>
              <a:rPr lang="en-US" dirty="0" smtClean="0"/>
              <a:t>). Use of “</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p>
          <a:p>
            <a:pPr marL="0" indent="0">
              <a:buNone/>
            </a:pPr>
            <a:endParaRPr lang="en-US" dirty="0" smtClean="0"/>
          </a:p>
          <a:p>
            <a:pPr marL="0" indent="0">
              <a:buNone/>
            </a:pPr>
            <a:r>
              <a:rPr lang="en-US" dirty="0" smtClean="0"/>
              <a:t>Procedure 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might not need full 1Gbps data flow, but better to check nearly </a:t>
            </a:r>
            <a:r>
              <a:rPr lang="en-US" dirty="0" err="1" smtClean="0"/>
              <a:t>conjection</a:t>
            </a:r>
            <a:r>
              <a:rPr lang="en-US" dirty="0" smtClean="0"/>
              <a:t>, so flow as much as possible without any limit</a:t>
            </a:r>
          </a:p>
          <a:p>
            <a:pPr lvl="1">
              <a:buFont typeface="Arial" charset="0"/>
              <a:buChar char="•"/>
            </a:pPr>
            <a:r>
              <a:rPr lang="en-US" dirty="0" smtClean="0"/>
              <a:t>Network is full duplex with two fiber cables, we don’t need to test two directions at one time</a:t>
            </a:r>
          </a:p>
          <a:p>
            <a:pPr>
              <a:buFont typeface="Arial" charset="0"/>
              <a:buChar char="•"/>
            </a:pPr>
            <a:r>
              <a:rPr lang="en-US" dirty="0" smtClean="0"/>
              <a:t>Check stability by monitoring status counters for full load (1Gbps)</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33</a:t>
            </a:fld>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 (left below)</a:t>
            </a:r>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34</a:t>
            </a:fld>
            <a:endParaRPr kumimoji="1" lang="ja-JP" altLang="en-US"/>
          </a:p>
        </p:txBody>
      </p:sp>
    </p:spTree>
    <p:extLst>
      <p:ext uri="{BB962C8B-B14F-4D97-AF65-F5344CB8AC3E}">
        <p14:creationId xmlns:p14="http://schemas.microsoft.com/office/powerpoint/2010/main" val="372108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 = loss by fibers and connections</a:t>
            </a:r>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35</a:t>
            </a:fld>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If we find a way to check internal status of PCI Express bus, we could use these status to check communication failure rate, but it seemed difficult (or at least need to do some technical study).</a:t>
            </a:r>
          </a:p>
          <a:p>
            <a:pPr marL="0" indent="0">
              <a:spcBef>
                <a:spcPts val="600"/>
              </a:spcBef>
              <a:buNone/>
            </a:pPr>
            <a:r>
              <a:rPr lang="en-US" dirty="0" smtClean="0"/>
              <a:t>Therefore, we planned just to check possible data flow rate, once we confirmed connection over a pair of fiber cables (TX/RX) by both LEDs and host computer operating system, and planned to compare with assumed maximum data flow rate – since its maximum communication data flow is kept as 2.5GT/s.</a:t>
            </a:r>
          </a:p>
          <a:p>
            <a:pPr marL="0" indent="0">
              <a:spcBef>
                <a:spcPts val="600"/>
              </a:spcBef>
              <a:buNone/>
            </a:pPr>
            <a:r>
              <a:rPr lang="en-US" dirty="0" smtClean="0"/>
              <a:t>The </a:t>
            </a:r>
            <a:r>
              <a:rPr lang="en-US" dirty="0" err="1" smtClean="0"/>
              <a:t>PCIe</a:t>
            </a:r>
            <a:r>
              <a:rPr lang="en-US" dirty="0" smtClean="0"/>
              <a:t> extender had already tested with newly purchased 270m MM fiber at ASIAA and worked without MCP, prior to on-site test at the telescope.</a:t>
            </a:r>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36</a:t>
            </a:fld>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37</a:t>
            </a:fld>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38</a:t>
            </a:fld>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39</a:t>
            </a:fld>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4</a:t>
            </a:fld>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p:txBody>
          <a:bodyPr/>
          <a:lstStyle/>
          <a:p>
            <a:r>
              <a:rPr lang="en-US" altLang="ja-JP" dirty="0" smtClean="0"/>
              <a:t>Pass multiple VLAN to PFS network switch through uplink (as trunk port)</a:t>
            </a:r>
          </a:p>
          <a:p>
            <a:pPr lvl="1"/>
            <a:r>
              <a:rPr kumimoji="1" lang="en-US" altLang="ja-JP" dirty="0" smtClean="0"/>
              <a:t>PFS-LAN, V-LAN, CDM management LAN</a:t>
            </a:r>
          </a:p>
          <a:p>
            <a:pPr lvl="1"/>
            <a:r>
              <a:rPr lang="en-US" altLang="ja-JP" dirty="0" smtClean="0"/>
              <a:t>Note, V-LAN network is required to be limited as 100Mbps</a:t>
            </a:r>
            <a:endParaRPr kumimoji="1" lang="en-US" altLang="ja-JP" dirty="0" smtClean="0"/>
          </a:p>
          <a:p>
            <a:r>
              <a:rPr lang="en-US" altLang="ja-JP" dirty="0" smtClean="0"/>
              <a:t>Larger bandwidth connection to Subaru network</a:t>
            </a:r>
          </a:p>
          <a:p>
            <a:pPr lvl="1"/>
            <a:r>
              <a:rPr lang="en-US" altLang="ja-JP" dirty="0" smtClean="0"/>
              <a:t>Like, multiple 1Gbps metal connection in LACP, or 10Gbps fiber connection</a:t>
            </a:r>
          </a:p>
          <a:p>
            <a:pPr lvl="1"/>
            <a:r>
              <a:rPr kumimoji="1" lang="en-US" altLang="ja-JP" dirty="0" smtClean="0"/>
              <a:t>Faster data transfer if we archive composed up-the-ramp data</a:t>
            </a:r>
          </a:p>
          <a:p>
            <a:pPr lvl="1"/>
            <a:r>
              <a:rPr lang="en-US" altLang="ja-JP" dirty="0" smtClean="0"/>
              <a:t>Depends on target host configuration of g2cam</a:t>
            </a:r>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40</a:t>
            </a:fld>
            <a:endParaRPr lang="ja-JP" altLang="en-US">
              <a:solidFill>
                <a:prstClr val="black">
                  <a:tint val="75000"/>
                </a:prstClr>
              </a:solidFill>
            </a:endParaRPr>
          </a:p>
        </p:txBody>
      </p:sp>
    </p:spTree>
    <p:extLst>
      <p:ext uri="{BB962C8B-B14F-4D97-AF65-F5344CB8AC3E}">
        <p14:creationId xmlns:p14="http://schemas.microsoft.com/office/powerpoint/2010/main" val="2698428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kumimoji="1" lang="en-US" altLang="ja-JP" dirty="0" smtClean="0"/>
              <a:t>(E-LAN,</a:t>
            </a:r>
            <a:r>
              <a:rPr kumimoji="1" lang="ja-JP" altLang="en-US" dirty="0" smtClean="0"/>
              <a:t> </a:t>
            </a:r>
            <a:r>
              <a:rPr kumimoji="1" lang="en-US" altLang="ja-JP" dirty="0" smtClean="0"/>
              <a:t>V-LAN)</a:t>
            </a:r>
          </a:p>
          <a:p>
            <a:pPr lvl="1"/>
            <a:r>
              <a:rPr lang="en-US" altLang="ja-JP" dirty="0" smtClean="0"/>
              <a:t>To</a:t>
            </a:r>
            <a:r>
              <a:rPr lang="ja-JP" altLang="en-US" dirty="0" smtClean="0"/>
              <a:t> </a:t>
            </a:r>
            <a:r>
              <a:rPr lang="en-US" altLang="ja-JP" dirty="0" smtClean="0"/>
              <a:t>send</a:t>
            </a:r>
            <a:r>
              <a:rPr lang="ja-JP" altLang="en-US" dirty="0" smtClean="0"/>
              <a:t> </a:t>
            </a:r>
            <a:r>
              <a:rPr lang="en-US" altLang="ja-JP" dirty="0" smtClean="0"/>
              <a:t>up-the-ramp</a:t>
            </a:r>
            <a:r>
              <a:rPr lang="ja-JP" altLang="en-US" dirty="0" smtClean="0"/>
              <a:t> </a:t>
            </a:r>
            <a:r>
              <a:rPr lang="en-US" altLang="ja-JP" dirty="0" smtClean="0"/>
              <a:t>smoothly,</a:t>
            </a:r>
            <a:r>
              <a:rPr lang="ja-JP" altLang="en-US" dirty="0" smtClean="0"/>
              <a:t> </a:t>
            </a:r>
            <a:r>
              <a:rPr lang="en-US" altLang="ja-JP" dirty="0" smtClean="0"/>
              <a:t>we</a:t>
            </a:r>
            <a:r>
              <a:rPr lang="ja-JP" altLang="en-US" dirty="0" smtClean="0"/>
              <a:t> </a:t>
            </a:r>
            <a:r>
              <a:rPr lang="en-US" altLang="ja-JP" dirty="0" smtClean="0"/>
              <a:t>may</a:t>
            </a:r>
            <a:r>
              <a:rPr lang="ja-JP" altLang="en-US" dirty="0" smtClean="0"/>
              <a:t> </a:t>
            </a:r>
            <a:r>
              <a:rPr lang="en-US" altLang="ja-JP" dirty="0" smtClean="0"/>
              <a:t>need</a:t>
            </a:r>
            <a:r>
              <a:rPr lang="ja-JP" altLang="en-US" dirty="0" smtClean="0"/>
              <a:t> </a:t>
            </a:r>
            <a:r>
              <a:rPr lang="en-US" altLang="ja-JP" dirty="0" smtClean="0"/>
              <a:t>more</a:t>
            </a:r>
            <a:r>
              <a:rPr lang="ja-JP" altLang="en-US" dirty="0" smtClean="0"/>
              <a:t> </a:t>
            </a:r>
            <a:r>
              <a:rPr lang="en-US" altLang="ja-JP" dirty="0" smtClean="0"/>
              <a:t>than</a:t>
            </a:r>
            <a:r>
              <a:rPr lang="ja-JP" altLang="en-US" dirty="0" smtClean="0"/>
              <a:t> </a:t>
            </a:r>
            <a:r>
              <a:rPr lang="en-US" altLang="ja-JP" dirty="0" smtClean="0"/>
              <a:t>1Gbps.</a:t>
            </a:r>
            <a:r>
              <a:rPr lang="ja-JP" altLang="en-US" dirty="0" smtClean="0"/>
              <a:t> </a:t>
            </a:r>
            <a:r>
              <a:rPr lang="en-US" altLang="ja-JP" dirty="0" smtClean="0"/>
              <a:t>Need</a:t>
            </a:r>
            <a:r>
              <a:rPr lang="ja-JP" altLang="en-US" dirty="0" smtClean="0"/>
              <a:t> </a:t>
            </a:r>
            <a:r>
              <a:rPr lang="en-US" altLang="ja-JP" dirty="0" smtClean="0"/>
              <a:t>LACP</a:t>
            </a:r>
            <a:r>
              <a:rPr lang="ja-JP" altLang="en-US" dirty="0" smtClean="0"/>
              <a:t> </a:t>
            </a:r>
            <a:r>
              <a:rPr lang="en-US" altLang="ja-JP" dirty="0" smtClean="0"/>
              <a:t>configuration.</a:t>
            </a:r>
          </a:p>
          <a:p>
            <a:pPr lvl="2"/>
            <a:r>
              <a:rPr lang="en-US" altLang="ja-JP" dirty="0" smtClean="0"/>
              <a:t>PFS</a:t>
            </a:r>
            <a:r>
              <a:rPr lang="ja-JP" altLang="en-US" dirty="0" smtClean="0"/>
              <a:t> </a:t>
            </a:r>
            <a:r>
              <a:rPr lang="en-US" altLang="ja-JP" dirty="0" smtClean="0"/>
              <a:t>side</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one</a:t>
            </a:r>
            <a:r>
              <a:rPr lang="ja-JP" altLang="en-US" dirty="0"/>
              <a:t> </a:t>
            </a:r>
            <a:r>
              <a:rPr lang="en-US" altLang="ja-JP" dirty="0" smtClean="0"/>
              <a:t>g2cam</a:t>
            </a:r>
            <a:r>
              <a:rPr lang="ja-JP" altLang="en-US" dirty="0" smtClean="0"/>
              <a:t> </a:t>
            </a:r>
            <a:r>
              <a:rPr lang="en-US" altLang="ja-JP" dirty="0" smtClean="0"/>
              <a:t>host</a:t>
            </a:r>
            <a:r>
              <a:rPr lang="ja-JP" altLang="en-US" dirty="0" smtClean="0"/>
              <a:t> </a:t>
            </a:r>
            <a:r>
              <a:rPr lang="en-US" altLang="ja-JP" dirty="0" smtClean="0"/>
              <a:t>(TBC),</a:t>
            </a:r>
            <a:r>
              <a:rPr lang="ja-JP" altLang="en-US" dirty="0" smtClean="0"/>
              <a:t> </a:t>
            </a:r>
            <a:r>
              <a:rPr lang="en-US" altLang="ja-JP" dirty="0" smtClean="0"/>
              <a:t>need</a:t>
            </a:r>
            <a:r>
              <a:rPr lang="ja-JP" altLang="en-US" dirty="0" smtClean="0"/>
              <a:t> </a:t>
            </a:r>
            <a:r>
              <a:rPr lang="en-US" altLang="ja-JP" dirty="0" smtClean="0"/>
              <a:t>some</a:t>
            </a:r>
            <a:r>
              <a:rPr lang="ja-JP" altLang="en-US" dirty="0" smtClean="0"/>
              <a:t> </a:t>
            </a:r>
            <a:r>
              <a:rPr lang="en-US" altLang="ja-JP" dirty="0" smtClean="0"/>
              <a:t>care</a:t>
            </a:r>
            <a:r>
              <a:rPr lang="ja-JP" altLang="en-US" dirty="0" smtClean="0"/>
              <a:t> </a:t>
            </a:r>
            <a:r>
              <a:rPr lang="en-US" altLang="ja-JP" dirty="0" smtClean="0"/>
              <a:t>on</a:t>
            </a:r>
            <a:r>
              <a:rPr lang="ja-JP" altLang="en-US" dirty="0" smtClean="0"/>
              <a:t> </a:t>
            </a:r>
            <a:r>
              <a:rPr lang="en-US" altLang="ja-JP" dirty="0" smtClean="0"/>
              <a:t>LACP</a:t>
            </a:r>
            <a:r>
              <a:rPr lang="ja-JP" altLang="en-US" dirty="0" smtClean="0"/>
              <a:t> </a:t>
            </a:r>
            <a:r>
              <a:rPr lang="en-US" altLang="ja-JP" dirty="0" smtClean="0"/>
              <a:t>balancing.</a:t>
            </a:r>
          </a:p>
          <a:p>
            <a:pPr lvl="1"/>
            <a:r>
              <a:rPr kumimoji="1" lang="en-US" altLang="ja-JP" dirty="0" smtClean="0"/>
              <a:t>V-LAN</a:t>
            </a:r>
            <a:r>
              <a:rPr kumimoji="1" lang="ja-JP" altLang="en-US" dirty="0" smtClean="0"/>
              <a:t> </a:t>
            </a:r>
            <a:r>
              <a:rPr kumimoji="1" lang="en-US" altLang="ja-JP" dirty="0" smtClean="0"/>
              <a:t>is</a:t>
            </a:r>
            <a:r>
              <a:rPr kumimoji="1" lang="ja-JP" altLang="en-US" dirty="0" smtClean="0"/>
              <a:t> </a:t>
            </a:r>
            <a:r>
              <a:rPr kumimoji="1" lang="en-US" altLang="ja-JP" dirty="0" smtClean="0"/>
              <a:t>also</a:t>
            </a:r>
            <a:r>
              <a:rPr kumimoji="1" lang="ja-JP" altLang="en-US" dirty="0" smtClean="0"/>
              <a:t> </a:t>
            </a:r>
            <a:r>
              <a:rPr kumimoji="1" lang="en-US" altLang="ja-JP" dirty="0" smtClean="0"/>
              <a:t>through</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lang="en-US" altLang="ja-JP" dirty="0" smtClean="0"/>
              <a:t>could</a:t>
            </a:r>
            <a:r>
              <a:rPr lang="ja-JP" altLang="en-US" dirty="0" smtClean="0"/>
              <a:t> </a:t>
            </a:r>
            <a:r>
              <a:rPr lang="en-US" altLang="ja-JP" dirty="0" smtClean="0"/>
              <a:t>connect</a:t>
            </a:r>
            <a:r>
              <a:rPr lang="ja-JP" altLang="en-US" dirty="0" smtClean="0"/>
              <a:t> </a:t>
            </a:r>
            <a:r>
              <a:rPr lang="en-US" altLang="ja-JP" dirty="0" smtClean="0"/>
              <a:t>through</a:t>
            </a:r>
            <a:r>
              <a:rPr lang="ja-JP" altLang="en-US" dirty="0" smtClean="0"/>
              <a:t> </a:t>
            </a:r>
            <a:r>
              <a:rPr lang="en-US" altLang="ja-JP" dirty="0" smtClean="0"/>
              <a:t>trunk</a:t>
            </a:r>
            <a:r>
              <a:rPr lang="ja-JP" altLang="en-US" dirty="0" smtClean="0"/>
              <a:t> </a:t>
            </a:r>
            <a:r>
              <a:rPr lang="en-US" altLang="ja-JP" dirty="0" smtClean="0"/>
              <a:t>port</a:t>
            </a:r>
            <a:r>
              <a:rPr lang="ja-JP" altLang="en-US" dirty="0" smtClean="0"/>
              <a:t> </a:t>
            </a:r>
            <a:r>
              <a:rPr lang="en-US" altLang="ja-JP" dirty="0" smtClean="0"/>
              <a:t>configuration</a:t>
            </a:r>
            <a:r>
              <a:rPr lang="ja-JP" altLang="en-US" dirty="0" smtClean="0"/>
              <a:t> </a:t>
            </a:r>
            <a:r>
              <a:rPr lang="en-US" altLang="ja-JP" dirty="0" smtClean="0"/>
              <a:t>on</a:t>
            </a:r>
            <a:r>
              <a:rPr lang="ja-JP" altLang="en-US" dirty="0" smtClean="0"/>
              <a:t> </a:t>
            </a:r>
            <a:r>
              <a:rPr lang="en-US" altLang="ja-JP" dirty="0" smtClean="0"/>
              <a:t>Summit</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smtClean="0"/>
              <a:t>PFS</a:t>
            </a:r>
            <a:r>
              <a:rPr lang="ja-JP" altLang="en-US" dirty="0" smtClean="0"/>
              <a:t> </a:t>
            </a:r>
            <a:r>
              <a:rPr lang="en-US" altLang="ja-JP" dirty="0" smtClean="0"/>
              <a:t>core.</a:t>
            </a:r>
          </a:p>
          <a:p>
            <a:pPr lvl="2"/>
            <a:r>
              <a:rPr lang="en-US" altLang="ja-JP" dirty="0" smtClean="0"/>
              <a:t>Even</a:t>
            </a:r>
            <a:r>
              <a:rPr lang="ja-JP" altLang="en-US" dirty="0" smtClean="0"/>
              <a:t> </a:t>
            </a:r>
            <a:r>
              <a:rPr lang="en-US" altLang="ja-JP" dirty="0" smtClean="0"/>
              <a:t>if</a:t>
            </a:r>
            <a:r>
              <a:rPr lang="ja-JP" altLang="en-US" dirty="0" smtClean="0"/>
              <a:t> </a:t>
            </a:r>
            <a:r>
              <a:rPr lang="en-US" altLang="ja-JP" dirty="0" smtClean="0"/>
              <a:t>we</a:t>
            </a:r>
            <a:r>
              <a:rPr lang="ja-JP" altLang="en-US" dirty="0" smtClean="0"/>
              <a:t> </a:t>
            </a:r>
            <a:r>
              <a:rPr lang="en-US" altLang="ja-JP" dirty="0" smtClean="0"/>
              <a:t>select</a:t>
            </a:r>
            <a:r>
              <a:rPr lang="ja-JP" altLang="en-US" dirty="0" smtClean="0"/>
              <a:t> </a:t>
            </a:r>
            <a:r>
              <a:rPr lang="en-US" altLang="ja-JP" dirty="0" smtClean="0"/>
              <a:t>this,</a:t>
            </a:r>
            <a:r>
              <a:rPr lang="ja-JP" altLang="en-US" dirty="0" smtClean="0"/>
              <a:t> </a:t>
            </a:r>
            <a:r>
              <a:rPr lang="en-US" altLang="ja-JP" dirty="0" smtClean="0"/>
              <a:t>I</a:t>
            </a:r>
            <a:r>
              <a:rPr lang="ja-JP" altLang="en-US" dirty="0" smtClean="0"/>
              <a:t> </a:t>
            </a:r>
            <a:r>
              <a:rPr lang="en-US" altLang="ja-JP" dirty="0" smtClean="0"/>
              <a:t>want</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separate</a:t>
            </a:r>
            <a:r>
              <a:rPr lang="ja-JP" altLang="en-US" dirty="0" smtClean="0"/>
              <a:t> </a:t>
            </a:r>
            <a:r>
              <a:rPr lang="en-US" altLang="ja-JP" dirty="0" smtClean="0"/>
              <a:t>connection</a:t>
            </a:r>
            <a:r>
              <a:rPr lang="ja-JP" altLang="en-US" dirty="0" smtClean="0"/>
              <a:t> </a:t>
            </a:r>
            <a:r>
              <a:rPr lang="en-US" altLang="ja-JP" dirty="0" smtClean="0"/>
              <a:t>for</a:t>
            </a:r>
            <a:r>
              <a:rPr lang="ja-JP" altLang="en-US" dirty="0" smtClean="0"/>
              <a:t> </a:t>
            </a:r>
            <a:r>
              <a:rPr lang="en-US" altLang="ja-JP" dirty="0" smtClean="0"/>
              <a:t>V-LAN</a:t>
            </a:r>
            <a:r>
              <a:rPr lang="ja-JP" altLang="en-US" dirty="0" smtClean="0"/>
              <a:t> </a:t>
            </a:r>
            <a:r>
              <a:rPr lang="en-US" altLang="ja-JP" dirty="0" smtClean="0"/>
              <a:t>and</a:t>
            </a:r>
            <a:r>
              <a:rPr lang="ja-JP" altLang="en-US" dirty="0" smtClean="0"/>
              <a:t> </a:t>
            </a:r>
            <a:r>
              <a:rPr lang="en-US" altLang="ja-JP" dirty="0" smtClean="0"/>
              <a:t>PFS-LAN</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host</a:t>
            </a:r>
            <a:r>
              <a:rPr lang="ja-JP" altLang="en-US" dirty="0" smtClean="0"/>
              <a:t> </a:t>
            </a:r>
            <a:r>
              <a:rPr lang="en-US" altLang="ja-JP" dirty="0" smtClean="0"/>
              <a:t>(in</a:t>
            </a:r>
            <a:r>
              <a:rPr lang="ja-JP" altLang="en-US" dirty="0" smtClean="0"/>
              <a:t> </a:t>
            </a:r>
            <a:r>
              <a:rPr lang="en-US" altLang="ja-JP" dirty="0" smtClean="0"/>
              <a:t>PFS</a:t>
            </a:r>
            <a:r>
              <a:rPr lang="ja-JP" altLang="en-US" dirty="0" smtClean="0"/>
              <a:t> </a:t>
            </a:r>
            <a:r>
              <a:rPr lang="en-US" altLang="ja-JP" dirty="0" smtClean="0"/>
              <a:t>network).</a:t>
            </a:r>
          </a:p>
          <a:p>
            <a:r>
              <a:rPr lang="en-US" altLang="ja-JP" dirty="0" smtClean="0"/>
              <a:t>Connection</a:t>
            </a:r>
            <a:r>
              <a:rPr lang="ja-JP" altLang="en-US" dirty="0" smtClean="0"/>
              <a:t> </a:t>
            </a:r>
            <a:r>
              <a:rPr lang="en-US" altLang="ja-JP" dirty="0" smtClean="0"/>
              <a:t>between</a:t>
            </a:r>
            <a:r>
              <a:rPr lang="ja-JP" altLang="en-US" dirty="0" smtClean="0"/>
              <a:t> </a:t>
            </a:r>
            <a:r>
              <a:rPr lang="en-US" altLang="ja-JP" dirty="0" smtClean="0"/>
              <a:t>PFS</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err="1" smtClean="0"/>
              <a:t>SpS</a:t>
            </a:r>
            <a:r>
              <a:rPr lang="ja-JP" altLang="en-US" dirty="0" smtClean="0"/>
              <a:t> </a:t>
            </a:r>
            <a:r>
              <a:rPr lang="en-US" altLang="ja-JP" dirty="0" smtClean="0"/>
              <a:t>(ICS</a:t>
            </a:r>
            <a:r>
              <a:rPr lang="ja-JP" altLang="en-US" dirty="0" smtClean="0"/>
              <a:t> </a:t>
            </a:r>
            <a:r>
              <a:rPr lang="en-US" altLang="ja-JP" dirty="0"/>
              <a:t>#</a:t>
            </a:r>
            <a:r>
              <a:rPr lang="en-US" altLang="ja-JP" dirty="0" smtClean="0"/>
              <a:t>579)</a:t>
            </a:r>
          </a:p>
          <a:p>
            <a:pPr lvl="1"/>
            <a:r>
              <a:rPr lang="en-US" altLang="ja-JP" dirty="0" smtClean="0"/>
              <a:t>There</a:t>
            </a:r>
            <a:r>
              <a:rPr lang="ja-JP" altLang="en-US" dirty="0" smtClean="0"/>
              <a:t> </a:t>
            </a:r>
            <a:r>
              <a:rPr lang="en-US" altLang="ja-JP" dirty="0" smtClean="0"/>
              <a:t>is</a:t>
            </a:r>
            <a:r>
              <a:rPr lang="ja-JP" altLang="en-US" dirty="0" smtClean="0"/>
              <a:t> </a:t>
            </a:r>
            <a:r>
              <a:rPr lang="en-US" altLang="ja-JP" dirty="0" smtClean="0"/>
              <a:t>a</a:t>
            </a:r>
            <a:r>
              <a:rPr lang="ja-JP" altLang="en-US" dirty="0" smtClean="0"/>
              <a:t> </a:t>
            </a:r>
            <a:r>
              <a:rPr lang="en-US" altLang="ja-JP" dirty="0" smtClean="0"/>
              <a:t>way</a:t>
            </a:r>
            <a:r>
              <a:rPr lang="ja-JP" altLang="en-US" dirty="0" smtClean="0"/>
              <a:t> </a:t>
            </a:r>
            <a:r>
              <a:rPr lang="en-US" altLang="ja-JP" dirty="0" smtClean="0"/>
              <a:t>to</a:t>
            </a:r>
            <a:r>
              <a:rPr lang="ja-JP" altLang="en-US" dirty="0" smtClean="0"/>
              <a:t> </a:t>
            </a:r>
            <a:r>
              <a:rPr lang="en-US" altLang="ja-JP" dirty="0" smtClean="0"/>
              <a:t>go</a:t>
            </a:r>
            <a:r>
              <a:rPr lang="ja-JP" altLang="en-US" dirty="0" smtClean="0"/>
              <a:t> </a:t>
            </a:r>
            <a:r>
              <a:rPr lang="en-US" altLang="ja-JP" dirty="0" smtClean="0"/>
              <a:t>on</a:t>
            </a:r>
            <a:r>
              <a:rPr lang="ja-JP" altLang="en-US" dirty="0" smtClean="0"/>
              <a:t> </a:t>
            </a:r>
            <a:r>
              <a:rPr lang="en-US" altLang="ja-JP" dirty="0" smtClean="0"/>
              <a:t>configuration</a:t>
            </a:r>
            <a:r>
              <a:rPr lang="ja-JP" altLang="en-US" dirty="0" smtClean="0"/>
              <a:t> </a:t>
            </a:r>
            <a:r>
              <a:rPr lang="en-US" altLang="ja-JP" dirty="0" smtClean="0"/>
              <a:t>to</a:t>
            </a:r>
            <a:r>
              <a:rPr lang="ja-JP" altLang="en-US" dirty="0" smtClean="0"/>
              <a:t> </a:t>
            </a:r>
            <a:r>
              <a:rPr lang="en-US" altLang="ja-JP" dirty="0" smtClean="0"/>
              <a:t>pass</a:t>
            </a:r>
            <a:r>
              <a:rPr lang="ja-JP" altLang="en-US" dirty="0" smtClean="0"/>
              <a:t> </a:t>
            </a:r>
            <a:r>
              <a:rPr lang="en-US" altLang="ja-JP" dirty="0" smtClean="0"/>
              <a:t>4x300-400Mbps</a:t>
            </a:r>
            <a:r>
              <a:rPr lang="ja-JP" altLang="en-US" dirty="0" smtClean="0"/>
              <a:t> </a:t>
            </a:r>
            <a:r>
              <a:rPr lang="en-US" altLang="ja-JP" dirty="0" smtClean="0"/>
              <a:t>stream,</a:t>
            </a:r>
            <a:r>
              <a:rPr lang="ja-JP" altLang="en-US" dirty="0" smtClean="0"/>
              <a:t> </a:t>
            </a:r>
            <a:r>
              <a:rPr lang="en-US" altLang="ja-JP" dirty="0" smtClean="0"/>
              <a:t>but</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cared</a:t>
            </a:r>
            <a:r>
              <a:rPr lang="ja-JP" altLang="en-US" dirty="0" smtClean="0"/>
              <a:t> </a:t>
            </a:r>
            <a:r>
              <a:rPr lang="en-US" altLang="ja-JP" dirty="0" smtClean="0"/>
              <a:t>in</a:t>
            </a:r>
            <a:r>
              <a:rPr lang="ja-JP" altLang="en-US" dirty="0" smtClean="0"/>
              <a:t> </a:t>
            </a:r>
            <a:r>
              <a:rPr lang="en-US" altLang="ja-JP" dirty="0" smtClean="0"/>
              <a:t>configuration</a:t>
            </a:r>
            <a:r>
              <a:rPr lang="ja-JP" altLang="en-US" dirty="0" smtClean="0"/>
              <a:t> </a:t>
            </a:r>
            <a:r>
              <a:rPr lang="en-US" altLang="ja-JP" dirty="0" smtClean="0"/>
              <a:t>both</a:t>
            </a:r>
            <a:r>
              <a:rPr lang="ja-JP" altLang="en-US" dirty="0" smtClean="0"/>
              <a:t> </a:t>
            </a:r>
            <a:r>
              <a:rPr lang="en-US" altLang="ja-JP" dirty="0" smtClean="0"/>
              <a:t>BEE</a:t>
            </a:r>
            <a:r>
              <a:rPr lang="ja-JP" altLang="en-US" dirty="0" smtClean="0"/>
              <a:t> </a:t>
            </a:r>
            <a:r>
              <a:rPr lang="en-US" altLang="ja-JP" dirty="0" smtClean="0"/>
              <a:t>and</a:t>
            </a:r>
            <a:r>
              <a:rPr lang="ja-JP" altLang="en-US" dirty="0" smtClean="0"/>
              <a:t> </a:t>
            </a:r>
            <a:r>
              <a:rPr lang="en-US" altLang="ja-JP" dirty="0" smtClean="0"/>
              <a:t>iSCSI</a:t>
            </a:r>
            <a:r>
              <a:rPr lang="ja-JP" altLang="en-US" dirty="0" smtClean="0"/>
              <a:t> </a:t>
            </a:r>
            <a:r>
              <a:rPr lang="en-US" altLang="ja-JP" dirty="0" smtClean="0"/>
              <a:t>storage.</a:t>
            </a:r>
            <a:endParaRPr lang="en-US" altLang="ja-JP" dirty="0"/>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41</a:t>
            </a:fld>
            <a:endParaRPr lang="ja-JP" altLang="en-US">
              <a:solidFill>
                <a:prstClr val="black">
                  <a:tint val="75000"/>
                </a:prstClr>
              </a:solidFill>
            </a:endParaRPr>
          </a:p>
        </p:txBody>
      </p:sp>
    </p:spTree>
    <p:extLst>
      <p:ext uri="{BB962C8B-B14F-4D97-AF65-F5344CB8AC3E}">
        <p14:creationId xmlns:p14="http://schemas.microsoft.com/office/powerpoint/2010/main" val="2306163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1Gbps</a:t>
            </a:r>
            <a:r>
              <a:rPr lang="ja-JP" altLang="en-US" dirty="0" smtClean="0">
                <a:solidFill>
                  <a:prstClr val="black"/>
                </a:solidFill>
              </a:rPr>
              <a:t> </a:t>
            </a:r>
            <a:r>
              <a:rPr lang="en-US" altLang="ja-JP" dirty="0" smtClean="0">
                <a:solidFill>
                  <a:prstClr val="black"/>
                </a:solidFill>
              </a:rPr>
              <a:t>metal</a:t>
            </a:r>
            <a:endParaRPr lang="ja-JP" altLang="en-US" dirty="0">
              <a:solidFill>
                <a:prstClr val="black"/>
              </a:solidFill>
            </a:endParaRPr>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solidFill>
                  <a:prstClr val="black"/>
                </a:solidFill>
              </a:rPr>
              <a:t>8</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lang="en-US" altLang="ja-JP" sz="1600" dirty="0" smtClean="0">
                <a:solidFill>
                  <a:prstClr val="black"/>
                </a:solidFill>
              </a:rPr>
              <a:t>4x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metal</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lang="en-US" altLang="ja-JP" dirty="0" smtClean="0">
                <a:solidFill>
                  <a:prstClr val="black"/>
                </a:solidFill>
              </a:rPr>
              <a:t>2x</a:t>
            </a:r>
            <a:r>
              <a:rPr lang="ja-JP" altLang="en-US" dirty="0" smtClean="0">
                <a:solidFill>
                  <a:prstClr val="black"/>
                </a:solidFill>
              </a:rPr>
              <a:t> </a:t>
            </a:r>
            <a:r>
              <a:rPr lang="en-US" altLang="ja-JP" dirty="0" smtClean="0">
                <a:solidFill>
                  <a:prstClr val="black"/>
                </a:solidFill>
              </a:rPr>
              <a:t>C2960X</a:t>
            </a:r>
            <a:r>
              <a:rPr lang="ja-JP" altLang="en-US" dirty="0" smtClean="0">
                <a:solidFill>
                  <a:prstClr val="black"/>
                </a:solidFill>
              </a:rPr>
              <a:t> </a:t>
            </a:r>
            <a:r>
              <a:rPr lang="en-US" altLang="ja-JP" dirty="0" smtClean="0">
                <a:solidFill>
                  <a:prstClr val="black"/>
                </a:solidFill>
              </a:rPr>
              <a:t>w/</a:t>
            </a:r>
            <a:r>
              <a:rPr lang="en-US" altLang="ja-JP" dirty="0" err="1" smtClean="0">
                <a:solidFill>
                  <a:prstClr val="black"/>
                </a:solidFill>
              </a:rPr>
              <a:t>flexstack</a:t>
            </a:r>
            <a:endParaRPr lang="ja-JP" altLang="en-US" dirty="0">
              <a:solidFill>
                <a:prstClr val="black"/>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42</a:t>
            </a:fld>
            <a:endParaRPr lang="ja-JP" altLang="en-US">
              <a:solidFill>
                <a:prstClr val="black">
                  <a:tint val="75000"/>
                </a:prstClr>
              </a:solidFill>
            </a:endParaRPr>
          </a:p>
        </p:txBody>
      </p:sp>
    </p:spTree>
    <p:extLst>
      <p:ext uri="{BB962C8B-B14F-4D97-AF65-F5344CB8AC3E}">
        <p14:creationId xmlns:p14="http://schemas.microsoft.com/office/powerpoint/2010/main" val="554595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43</a:t>
            </a:fld>
            <a:endParaRPr lang="ja-JP" altLang="en-US">
              <a:solidFill>
                <a:prstClr val="black">
                  <a:tint val="75000"/>
                </a:prstClr>
              </a:solidFill>
            </a:endParaRPr>
          </a:p>
        </p:txBody>
      </p:sp>
    </p:spTree>
    <p:extLst>
      <p:ext uri="{BB962C8B-B14F-4D97-AF65-F5344CB8AC3E}">
        <p14:creationId xmlns:p14="http://schemas.microsoft.com/office/powerpoint/2010/main" val="2032908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during</a:t>
            </a:r>
            <a:r>
              <a:rPr kumimoji="1" lang="ja-JP" altLang="en-US" dirty="0" smtClean="0"/>
              <a:t> </a:t>
            </a:r>
            <a:r>
              <a:rPr kumimoji="1" lang="en-US" altLang="ja-JP" dirty="0" smtClean="0"/>
              <a:t>exposure</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5524500" y="4362450"/>
            <a:ext cx="1047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171825" y="4362450"/>
            <a:ext cx="2333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44</a:t>
            </a:fld>
            <a:endParaRPr lang="ja-JP" altLang="en-US">
              <a:solidFill>
                <a:prstClr val="black">
                  <a:tint val="75000"/>
                </a:prstClr>
              </a:solidFill>
            </a:endParaRPr>
          </a:p>
        </p:txBody>
      </p:sp>
    </p:spTree>
    <p:extLst>
      <p:ext uri="{BB962C8B-B14F-4D97-AF65-F5344CB8AC3E}">
        <p14:creationId xmlns:p14="http://schemas.microsoft.com/office/powerpoint/2010/main" val="130630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lang="en-US" altLang="ja-JP" dirty="0" smtClean="0"/>
              <a:t>on</a:t>
            </a:r>
            <a:r>
              <a:rPr lang="ja-JP" altLang="en-US" dirty="0" smtClean="0"/>
              <a:t> </a:t>
            </a:r>
            <a:r>
              <a:rPr lang="en-US" altLang="ja-JP" dirty="0" smtClean="0"/>
              <a:t>CCD</a:t>
            </a:r>
            <a:r>
              <a:rPr lang="ja-JP" altLang="en-US" dirty="0" smtClean="0"/>
              <a:t> </a:t>
            </a:r>
            <a:r>
              <a:rPr lang="en-US" altLang="ja-JP" dirty="0" smtClean="0"/>
              <a:t>readout</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Subaru</a:t>
            </a:r>
            <a:r>
              <a:rPr lang="ja-JP" altLang="en-US" dirty="0" smtClean="0">
                <a:solidFill>
                  <a:prstClr val="black"/>
                </a:solidFill>
              </a:rPr>
              <a:t> </a:t>
            </a:r>
            <a:r>
              <a:rPr lang="en-US" altLang="ja-JP" dirty="0" smtClean="0">
                <a:solidFill>
                  <a:prstClr val="black"/>
                </a:solidFill>
              </a:rPr>
              <a:t>core</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Gen2</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iSCSI</a:t>
            </a:r>
            <a:r>
              <a:rPr lang="ja-JP" altLang="en-US" dirty="0" smtClean="0">
                <a:solidFill>
                  <a:prstClr val="black"/>
                </a:solidFill>
              </a:rPr>
              <a:t> </a:t>
            </a:r>
            <a:r>
              <a:rPr lang="en-US" altLang="ja-JP" dirty="0" smtClean="0">
                <a:solidFill>
                  <a:prstClr val="black"/>
                </a:solidFill>
              </a:rPr>
              <a:t>Storage</a:t>
            </a:r>
            <a:endParaRPr lang="ja-JP" altLang="en-US" dirty="0">
              <a:solidFill>
                <a:prstClr val="black"/>
              </a:solidFill>
            </a:endParaRPr>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NFS</a:t>
            </a:r>
            <a:r>
              <a:rPr lang="ja-JP" altLang="en-US" dirty="0" smtClean="0">
                <a:solidFill>
                  <a:prstClr val="black"/>
                </a:solidFill>
              </a:rPr>
              <a:t> </a:t>
            </a:r>
            <a:r>
              <a:rPr lang="en-US" altLang="ja-JP" dirty="0" smtClean="0">
                <a:solidFill>
                  <a:prstClr val="black"/>
                </a:solidFill>
              </a:rPr>
              <a:t>server</a:t>
            </a:r>
            <a:endParaRPr lang="ja-JP" altLang="en-US" dirty="0">
              <a:solidFill>
                <a:prstClr val="black"/>
              </a:solidFill>
            </a:endParaRPr>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err="1" smtClean="0">
                <a:solidFill>
                  <a:prstClr val="black"/>
                </a:solidFill>
              </a:rPr>
              <a:t>SpS</a:t>
            </a:r>
            <a:r>
              <a:rPr lang="ja-JP" altLang="en-US" dirty="0" smtClean="0">
                <a:solidFill>
                  <a:prstClr val="black"/>
                </a:solidFill>
              </a:rPr>
              <a:t> </a:t>
            </a:r>
            <a:r>
              <a:rPr lang="en-US" altLang="ja-JP" dirty="0" smtClean="0">
                <a:solidFill>
                  <a:prstClr val="black"/>
                </a:solidFill>
              </a:rPr>
              <a:t>distribution</a:t>
            </a:r>
            <a:r>
              <a:rPr lang="ja-JP" altLang="en-US" dirty="0" smtClean="0">
                <a:solidFill>
                  <a:prstClr val="black"/>
                </a:solidFill>
              </a:rPr>
              <a:t> </a:t>
            </a:r>
            <a:r>
              <a:rPr lang="en-US" altLang="ja-JP" dirty="0" smtClean="0">
                <a:solidFill>
                  <a:prstClr val="black"/>
                </a:solidFill>
              </a:rPr>
              <a:t>switch</a:t>
            </a:r>
            <a:endParaRPr lang="ja-JP" altLang="en-US" dirty="0">
              <a:solidFill>
                <a:prstClr val="black"/>
              </a:solidFill>
            </a:endParaRPr>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lang="en-US" altLang="ja-JP" dirty="0" smtClean="0">
                <a:solidFill>
                  <a:prstClr val="black"/>
                </a:solidFill>
              </a:rPr>
              <a:t>1x</a:t>
            </a:r>
            <a:r>
              <a:rPr lang="ja-JP" altLang="en-US" dirty="0" smtClean="0">
                <a:solidFill>
                  <a:prstClr val="black"/>
                </a:solidFill>
              </a:rPr>
              <a:t> </a:t>
            </a:r>
            <a:r>
              <a:rPr lang="en-US" altLang="ja-JP" dirty="0" smtClean="0">
                <a:solidFill>
                  <a:prstClr val="black"/>
                </a:solidFill>
              </a:rPr>
              <a:t>10Gbps</a:t>
            </a:r>
            <a:r>
              <a:rPr lang="ja-JP" altLang="en-US" dirty="0" smtClean="0">
                <a:solidFill>
                  <a:prstClr val="black"/>
                </a:solidFill>
              </a:rPr>
              <a:t> </a:t>
            </a:r>
            <a:r>
              <a:rPr lang="en-US" altLang="ja-JP" dirty="0" smtClean="0">
                <a:solidFill>
                  <a:prstClr val="black"/>
                </a:solidFill>
              </a:rPr>
              <a:t>fiber</a:t>
            </a:r>
            <a:endParaRPr lang="ja-JP" altLang="en-US" dirty="0">
              <a:solidFill>
                <a:prstClr val="black"/>
              </a:solidFill>
            </a:endParaRPr>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solidFill>
                  <a:prstClr val="black"/>
                </a:solidFill>
              </a:rPr>
              <a:t>iSCSI</a:t>
            </a:r>
            <a:r>
              <a:rPr lang="ja-JP" altLang="en-US" sz="1600" dirty="0" smtClean="0">
                <a:solidFill>
                  <a:prstClr val="black"/>
                </a:solidFill>
              </a:rPr>
              <a:t> </a:t>
            </a:r>
            <a:r>
              <a:rPr lang="en-US" altLang="ja-JP" sz="1600" dirty="0" smtClean="0">
                <a:solidFill>
                  <a:prstClr val="black"/>
                </a:solidFill>
              </a:rPr>
              <a:t>FC</a:t>
            </a:r>
            <a:endParaRPr lang="ja-JP" altLang="en-US" sz="1600" dirty="0">
              <a:solidFill>
                <a:prstClr val="black"/>
              </a:solidFill>
            </a:endParaRPr>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lang="en-US" altLang="ja-JP" sz="1600" dirty="0" smtClean="0">
                <a:solidFill>
                  <a:prstClr val="black"/>
                </a:solidFill>
              </a:rPr>
              <a:t>10Gbps</a:t>
            </a:r>
            <a:r>
              <a:rPr lang="ja-JP" altLang="en-US" sz="1600" dirty="0" smtClean="0">
                <a:solidFill>
                  <a:prstClr val="black"/>
                </a:solidFill>
              </a:rPr>
              <a:t> </a:t>
            </a:r>
            <a:r>
              <a:rPr lang="en-US" altLang="ja-JP" sz="1600" dirty="0" smtClean="0">
                <a:solidFill>
                  <a:prstClr val="black"/>
                </a:solidFill>
              </a:rPr>
              <a:t>metal/fiber</a:t>
            </a:r>
            <a:endParaRPr lang="ja-JP" altLang="en-US" sz="1600" dirty="0">
              <a:solidFill>
                <a:prstClr val="black"/>
              </a:solidFill>
            </a:endParaRPr>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solidFill>
                  <a:prstClr val="black"/>
                </a:solidFill>
              </a:rPr>
              <a:t>4</a:t>
            </a:r>
            <a:r>
              <a:rPr lang="en-US" altLang="ja-JP" sz="1600" dirty="0" smtClean="0">
                <a:solidFill>
                  <a:prstClr val="black"/>
                </a:solidFill>
              </a:rPr>
              <a:t>x</a:t>
            </a:r>
            <a:r>
              <a:rPr lang="ja-JP" altLang="en-US" sz="1600" dirty="0" smtClean="0">
                <a:solidFill>
                  <a:prstClr val="black"/>
                </a:solidFill>
              </a:rPr>
              <a:t> </a:t>
            </a:r>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r>
              <a:rPr lang="ja-JP" altLang="en-US" sz="1600" dirty="0" smtClean="0">
                <a:solidFill>
                  <a:prstClr val="black"/>
                </a:solidFill>
              </a:rPr>
              <a:t> </a:t>
            </a:r>
            <a:r>
              <a:rPr lang="en-US" altLang="ja-JP" sz="1600" dirty="0" smtClean="0">
                <a:solidFill>
                  <a:prstClr val="black"/>
                </a:solidFill>
              </a:rPr>
              <a:t>for</a:t>
            </a:r>
            <a:r>
              <a:rPr lang="ja-JP" altLang="en-US" sz="1600" dirty="0" smtClean="0">
                <a:solidFill>
                  <a:prstClr val="black"/>
                </a:solidFill>
              </a:rPr>
              <a:t> </a:t>
            </a:r>
            <a:r>
              <a:rPr lang="en-US" altLang="ja-JP" sz="1600" dirty="0" err="1" smtClean="0">
                <a:solidFill>
                  <a:prstClr val="black"/>
                </a:solidFill>
              </a:rPr>
              <a:t>SpS</a:t>
            </a:r>
            <a:endParaRPr lang="ja-JP" altLang="en-US" sz="1600" dirty="0">
              <a:solidFill>
                <a:prstClr val="black"/>
              </a:solidFill>
            </a:endParaRPr>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NCU</a:t>
            </a:r>
            <a:endParaRPr lang="ja-JP" altLang="en-US" dirty="0">
              <a:solidFill>
                <a:prstClr val="black"/>
              </a:solidFill>
            </a:endParaRPr>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[BR]CU</a:t>
            </a:r>
            <a:endParaRPr lang="ja-JP" altLang="en-US" dirty="0">
              <a:solidFill>
                <a:prstClr val="black"/>
              </a:solidFill>
            </a:endParaRPr>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PFS</a:t>
            </a:r>
            <a:r>
              <a:rPr lang="ja-JP" altLang="en-US" dirty="0" smtClean="0">
                <a:solidFill>
                  <a:prstClr val="black"/>
                </a:solidFill>
              </a:rPr>
              <a:t> </a:t>
            </a:r>
            <a:r>
              <a:rPr lang="en-US" altLang="ja-JP" dirty="0" smtClean="0">
                <a:solidFill>
                  <a:prstClr val="black"/>
                </a:solidFill>
              </a:rPr>
              <a:t>MCS</a:t>
            </a:r>
            <a:endParaRPr lang="ja-JP" altLang="en-US" dirty="0">
              <a:solidFill>
                <a:prstClr val="black"/>
              </a:solidFill>
            </a:endParaRPr>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lang="en-US" altLang="ja-JP" sz="1600" dirty="0" smtClean="0">
                <a:solidFill>
                  <a:prstClr val="black"/>
                </a:solidFill>
              </a:rPr>
              <a:t>1Gbps</a:t>
            </a:r>
            <a:r>
              <a:rPr lang="ja-JP" altLang="en-US" sz="1600" dirty="0" smtClean="0">
                <a:solidFill>
                  <a:prstClr val="black"/>
                </a:solidFill>
              </a:rPr>
              <a:t> </a:t>
            </a:r>
            <a:r>
              <a:rPr lang="en-US" altLang="ja-JP" sz="1600" dirty="0" smtClean="0">
                <a:solidFill>
                  <a:prstClr val="black"/>
                </a:solidFill>
              </a:rPr>
              <a:t>fiber</a:t>
            </a:r>
            <a:endParaRPr lang="ja-JP" altLang="en-US" sz="1600" dirty="0">
              <a:solidFill>
                <a:prstClr val="black"/>
              </a:solidFill>
            </a:endParaRPr>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C2960-TD</a:t>
            </a:r>
            <a:endParaRPr lang="ja-JP" altLang="en-US" dirty="0">
              <a:solidFill>
                <a:prstClr val="black"/>
              </a:solidFill>
            </a:endParaRPr>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prstClr val="black"/>
                </a:solidFill>
              </a:rPr>
              <a:t>C2960-TS</a:t>
            </a:r>
            <a:endParaRPr lang="ja-JP" altLang="en-US" dirty="0">
              <a:solidFill>
                <a:prstClr val="black"/>
              </a:solidFill>
            </a:endParaRPr>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solidFill>
                  <a:prstClr val="black"/>
                </a:solidFill>
              </a:rPr>
              <a:t>flexstack</a:t>
            </a:r>
            <a:endParaRPr lang="ja-JP" altLang="en-US" sz="1600" dirty="0">
              <a:solidFill>
                <a:prstClr val="black"/>
              </a:solidFill>
            </a:endParaRPr>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solidFill>
                  <a:prstClr val="black"/>
                </a:solidFill>
              </a:rPr>
              <a:t>H4RG</a:t>
            </a:r>
            <a:endParaRPr lang="ja-JP" altLang="en-US" sz="1600" dirty="0">
              <a:solidFill>
                <a:prstClr val="black"/>
              </a:solidFill>
            </a:endParaRPr>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solidFill>
                  <a:prstClr val="black"/>
                </a:solidFill>
              </a:rPr>
              <a:t>CCD</a:t>
            </a:r>
            <a:endParaRPr lang="ja-JP" altLang="en-US" sz="1600" dirty="0">
              <a:solidFill>
                <a:prstClr val="black"/>
              </a:solidFill>
            </a:endParaRPr>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45</a:t>
            </a:fld>
            <a:endParaRPr lang="ja-JP" altLang="en-US">
              <a:solidFill>
                <a:prstClr val="black">
                  <a:tint val="75000"/>
                </a:prstClr>
              </a:solidFill>
            </a:endParaRPr>
          </a:p>
        </p:txBody>
      </p:sp>
    </p:spTree>
    <p:extLst>
      <p:ext uri="{BB962C8B-B14F-4D97-AF65-F5344CB8AC3E}">
        <p14:creationId xmlns:p14="http://schemas.microsoft.com/office/powerpoint/2010/main" val="1889463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b="1" dirty="0" smtClean="0"/>
              <a:t>Discussions II </a:t>
            </a:r>
            <a:r>
              <a:rPr lang="en-US" altLang="ja-JP" sz="2800" b="1" dirty="0" smtClean="0"/>
              <a:t>–</a:t>
            </a:r>
            <a:r>
              <a:rPr kumimoji="1" lang="en-US" altLang="ja-JP" sz="2800" b="1" dirty="0" smtClean="0"/>
              <a:t> </a:t>
            </a:r>
            <a:r>
              <a:rPr lang="en-US" altLang="ja-JP" sz="2800" b="1" dirty="0"/>
              <a:t>Access</a:t>
            </a:r>
            <a:r>
              <a:rPr lang="ja-JP" altLang="en-US" sz="2800" b="1" dirty="0"/>
              <a:t> </a:t>
            </a:r>
            <a:r>
              <a:rPr lang="en-US" altLang="ja-JP" sz="2800" b="1" dirty="0"/>
              <a:t>control</a:t>
            </a:r>
            <a:r>
              <a:rPr lang="ja-JP" altLang="en-US" sz="2800" b="1" dirty="0"/>
              <a:t> </a:t>
            </a:r>
            <a:r>
              <a:rPr lang="en-US" altLang="ja-JP" sz="2800" b="1" dirty="0"/>
              <a:t>to/from</a:t>
            </a:r>
            <a:r>
              <a:rPr lang="ja-JP" altLang="en-US" sz="2800" b="1" dirty="0"/>
              <a:t> </a:t>
            </a:r>
            <a:r>
              <a:rPr lang="en-US" altLang="ja-JP" sz="2800" b="1" dirty="0"/>
              <a:t>PFS</a:t>
            </a:r>
            <a:r>
              <a:rPr lang="ja-JP" altLang="en-US" sz="2800" b="1" dirty="0"/>
              <a:t> </a:t>
            </a:r>
            <a:r>
              <a:rPr lang="en-US" altLang="ja-JP" sz="2800" b="1" dirty="0"/>
              <a:t>network</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46</a:t>
            </a:fld>
            <a:endParaRPr lang="ja-JP" altLang="en-US">
              <a:solidFill>
                <a:prstClr val="black">
                  <a:tint val="75000"/>
                </a:prstClr>
              </a:solidFill>
            </a:endParaRPr>
          </a:p>
        </p:txBody>
      </p:sp>
    </p:spTree>
    <p:extLst>
      <p:ext uri="{BB962C8B-B14F-4D97-AF65-F5344CB8AC3E}">
        <p14:creationId xmlns:p14="http://schemas.microsoft.com/office/powerpoint/2010/main" val="590313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a:t>
            </a:r>
            <a:r>
              <a:rPr kumimoji="1" lang="en-US" altLang="ja-JP" sz="3600" dirty="0" smtClean="0"/>
              <a:t>V </a:t>
            </a:r>
            <a:r>
              <a:rPr lang="en-US" altLang="ja-JP" sz="3600" dirty="0" smtClean="0"/>
              <a:t>– </a:t>
            </a:r>
            <a:r>
              <a:rPr lang="en-US" altLang="ja-JP" sz="3600" dirty="0"/>
              <a:t>Closed subnet in </a:t>
            </a:r>
            <a:r>
              <a:rPr lang="en-US" altLang="ja-JP" sz="3600" dirty="0" err="1" smtClean="0"/>
              <a:t>SpS</a:t>
            </a:r>
            <a:r>
              <a:rPr lang="en-US" altLang="ja-JP" sz="3600" dirty="0" smtClean="0"/>
              <a:t>/ENU</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47</a:t>
            </a:fld>
            <a:endParaRPr lang="ja-JP" altLang="en-US">
              <a:solidFill>
                <a:prstClr val="black">
                  <a:tint val="75000"/>
                </a:prstClr>
              </a:solidFill>
            </a:endParaRPr>
          </a:p>
        </p:txBody>
      </p:sp>
    </p:spTree>
    <p:extLst>
      <p:ext uri="{BB962C8B-B14F-4D97-AF65-F5344CB8AC3E}">
        <p14:creationId xmlns:p14="http://schemas.microsoft.com/office/powerpoint/2010/main" val="3318374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hardware part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48</a:t>
            </a:fld>
            <a:endParaRPr lang="ja-JP" altLang="en-US">
              <a:solidFill>
                <a:prstClr val="black">
                  <a:tint val="75000"/>
                </a:prstClr>
              </a:solidFill>
            </a:endParaRPr>
          </a:p>
        </p:txBody>
      </p:sp>
    </p:spTree>
    <p:extLst>
      <p:ext uri="{BB962C8B-B14F-4D97-AF65-F5344CB8AC3E}">
        <p14:creationId xmlns:p14="http://schemas.microsoft.com/office/powerpoint/2010/main" val="218856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49</a:t>
            </a:fld>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a:t>
            </a:fld>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p>
          <a:p>
            <a:pPr lvl="3"/>
            <a:r>
              <a:rPr lang="en-US" altLang="ja-JP" dirty="0" smtClean="0"/>
              <a:t>Protocol of IR detector readout is floating, better to have several options including tiered storage</a:t>
            </a:r>
          </a:p>
          <a:p>
            <a:pPr lvl="1"/>
            <a:r>
              <a:rPr lang="en-US" altLang="ja-JP" dirty="0" smtClean="0"/>
              <a:t>Only the final exposure of MCS FITS file will be immediately transferred to storage (and to Subaru)</a:t>
            </a:r>
          </a:p>
          <a:p>
            <a:pPr lvl="2"/>
            <a:r>
              <a:rPr lang="en-US" altLang="ja-JP" dirty="0" smtClean="0"/>
              <a:t>This transfer may not happen during IR detector up-the-ramp readout (ref. timing chart)</a:t>
            </a:r>
          </a:p>
          <a:p>
            <a:pPr lvl="2"/>
            <a:r>
              <a:rPr lang="en-US" altLang="ja-JP" dirty="0" smtClean="0"/>
              <a:t>Other files will be backed up during non-operation period or maintenance</a:t>
            </a:r>
          </a:p>
          <a:p>
            <a:pPr lvl="1"/>
            <a:r>
              <a:rPr lang="en-US" altLang="ja-JP" dirty="0" smtClean="0"/>
              <a:t>AG images is 1 or 2 x 2MB per a second (max), ~50Mbps max</a:t>
            </a:r>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p>
          <a:p>
            <a:pPr marL="0" indent="0">
              <a:buNone/>
            </a:pPr>
            <a:endParaRPr kumimoji="1" lang="en-US" altLang="ja-JP" dirty="0" smtClean="0"/>
          </a:p>
          <a:p>
            <a:pPr marL="0" indent="0">
              <a:buNone/>
            </a:pPr>
            <a:endParaRPr kumimoji="1"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50</a:t>
            </a:fld>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51</a:t>
            </a:fld>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52</a:t>
            </a:fld>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p>
          <a:p>
            <a:pPr lvl="3"/>
            <a:r>
              <a:rPr lang="en-US" altLang="ja-JP" dirty="0" smtClean="0"/>
              <a:t>Mixable</a:t>
            </a:r>
          </a:p>
          <a:p>
            <a:pPr lvl="3"/>
            <a:r>
              <a:rPr lang="en-US" altLang="ja-JP" dirty="0" smtClean="0"/>
              <a:t>iSCSI ports are connected as device-multipath, but not bonded in network layer</a:t>
            </a:r>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53</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463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54</a:t>
            </a:fld>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55</a:t>
            </a:fld>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56</a:t>
            </a:fld>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57</a:t>
            </a:fld>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58</a:t>
            </a:fld>
            <a:endParaRPr kumimoji="1" lang="ja-JP" altLang="en-US"/>
          </a:p>
        </p:txBody>
      </p:sp>
    </p:spTree>
    <p:extLst>
      <p:ext uri="{BB962C8B-B14F-4D97-AF65-F5344CB8AC3E}">
        <p14:creationId xmlns:p14="http://schemas.microsoft.com/office/powerpoint/2010/main" val="38246637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97767"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3274577"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4447342" y="2000250"/>
            <a:ext cx="2" cy="1676399"/>
          </a:xfrm>
          <a:prstGeom prst="straightConnector1">
            <a:avLst/>
          </a:prstGeom>
          <a:ln w="190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32863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a:endCxn id="51"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59</a:t>
            </a:fld>
            <a:endParaRPr kumimoji="1" lang="ja-JP" altLang="en-US"/>
          </a:p>
        </p:txBody>
      </p:sp>
    </p:spTree>
    <p:extLst>
      <p:ext uri="{BB962C8B-B14F-4D97-AF65-F5344CB8AC3E}">
        <p14:creationId xmlns:p14="http://schemas.microsoft.com/office/powerpoint/2010/main" val="3462311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Autofit/>
          </a:bodyPr>
          <a:lstStyle/>
          <a:p>
            <a:pPr marL="0" indent="0">
              <a:buNone/>
            </a:pPr>
            <a:r>
              <a:rPr lang="en-US" altLang="ja-JP" sz="1600" dirty="0" smtClean="0"/>
              <a:t>For these area of review target, this presentation is organized into several parts:</a:t>
            </a:r>
            <a:endParaRPr lang="en-US" altLang="ja-JP" sz="1600" dirty="0"/>
          </a:p>
          <a:p>
            <a:r>
              <a:rPr lang="en-US" altLang="ja-JP" sz="1600" dirty="0"/>
              <a:t>Network part (~45min)</a:t>
            </a:r>
          </a:p>
          <a:p>
            <a:pPr lvl="1"/>
            <a:r>
              <a:rPr lang="en-US" altLang="ja-JP" sz="1100" dirty="0" smtClean="0"/>
              <a:t>Requirements on network data flow and fiber connection over the telescope of PFS ICS had changed many times, but mostly fixed for now. This </a:t>
            </a:r>
            <a:r>
              <a:rPr lang="en-US" altLang="ja-JP" sz="1100" dirty="0"/>
              <a:t>part </a:t>
            </a:r>
            <a:r>
              <a:rPr lang="en-US" altLang="ja-JP" sz="1100" dirty="0" smtClean="0"/>
              <a:t>includes requirements from performance and external restriction, design, trade study, and on-site verification.</a:t>
            </a:r>
          </a:p>
          <a:p>
            <a:pPr lvl="1"/>
            <a:r>
              <a:rPr lang="en-US" altLang="ja-JP" sz="1100" dirty="0" smtClean="0"/>
              <a:t>Hardware configuration had almost fixed, but some </a:t>
            </a:r>
            <a:r>
              <a:rPr lang="en-US" altLang="ja-JP" sz="1100" dirty="0"/>
              <a:t>configurations </a:t>
            </a:r>
            <a:r>
              <a:rPr lang="en-US" altLang="ja-JP" sz="1100" dirty="0" smtClean="0"/>
              <a:t>are need to be fixed between Subaru and PFS. These items are listed </a:t>
            </a:r>
            <a:r>
              <a:rPr lang="en-US" altLang="ja-JP" sz="1100" dirty="0"/>
              <a:t>in </a:t>
            </a:r>
            <a:r>
              <a:rPr lang="en-US" altLang="ja-JP" sz="1100" dirty="0" smtClean="0"/>
              <a:t>a discussion session</a:t>
            </a:r>
          </a:p>
          <a:p>
            <a:r>
              <a:rPr lang="en-US" altLang="ja-JP" sz="1600" dirty="0"/>
              <a:t>PFS ICS hardware part (~45min)</a:t>
            </a:r>
          </a:p>
          <a:p>
            <a:pPr lvl="1"/>
            <a:r>
              <a:rPr lang="en-US" altLang="ja-JP" sz="1200" dirty="0" smtClean="0"/>
              <a:t>This is a main body of hardware part of PFS ICS </a:t>
            </a:r>
            <a:r>
              <a:rPr lang="en-US" altLang="ja-JP" sz="1200" dirty="0" smtClean="0"/>
              <a:t>infrastructure, which includes computing resources, storage, and support hardware to be delivered to CB2F.</a:t>
            </a:r>
          </a:p>
          <a:p>
            <a:pPr lvl="1"/>
            <a:r>
              <a:rPr lang="en-US" altLang="ja-JP" sz="1200" dirty="0" smtClean="0"/>
              <a:t>Requirements, design with trade studies if exist, and selected hardware are presented in this part. Also configuration or operation plans, and performance verifications are presented.</a:t>
            </a:r>
            <a:endParaRPr lang="en-US" altLang="ja-JP" sz="1200" dirty="0"/>
          </a:p>
          <a:p>
            <a:r>
              <a:rPr lang="en-US" altLang="ja-JP" sz="1600" dirty="0"/>
              <a:t>PFS ICS Operation part (~30min</a:t>
            </a:r>
            <a:r>
              <a:rPr lang="en-US" altLang="ja-JP" sz="1600" dirty="0" smtClean="0"/>
              <a:t>)</a:t>
            </a:r>
          </a:p>
          <a:p>
            <a:pPr lvl="1"/>
            <a:r>
              <a:rPr lang="en-US" altLang="ja-JP" sz="1200" dirty="0" smtClean="0"/>
              <a:t>This is a main body of software support part of PFS ICS infrastructure, which includes operational configuration, system operation and monitoring.</a:t>
            </a:r>
          </a:p>
          <a:p>
            <a:pPr lvl="1"/>
            <a:r>
              <a:rPr lang="en-US" altLang="ja-JP" sz="1200" dirty="0" smtClean="0"/>
              <a:t>Requirements on performance are not yet fixed nor evaluated yet, PFS will show possibility to expand to cover evolving requirement and possible verification plans as ICS infrastructure part.</a:t>
            </a:r>
            <a:endParaRPr lang="en-US" altLang="ja-JP" sz="1200" dirty="0"/>
          </a:p>
          <a:p>
            <a:r>
              <a:rPr lang="en-US" altLang="ja-JP" sz="1600" dirty="0"/>
              <a:t>Maintenance part (~20min)</a:t>
            </a:r>
          </a:p>
          <a:p>
            <a:pPr lvl="1"/>
            <a:r>
              <a:rPr lang="en-US" altLang="ja-JP" sz="1200" dirty="0" smtClean="0"/>
              <a:t>Emergency handling and recovery plans on power failure are presented.</a:t>
            </a:r>
            <a:endParaRPr lang="en-US" altLang="ja-JP" sz="1200"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a:t>
            </a:fld>
            <a:endParaRPr kumimoji="1" lang="ja-JP" altLang="en-US"/>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60</a:t>
            </a:fld>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61</a:t>
            </a:fld>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62</a:t>
            </a:fld>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after CCD</a:t>
            </a:r>
            <a:r>
              <a:rPr lang="ja-JP" altLang="en-US" sz="3600" dirty="0" smtClean="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a:off x="3181350" y="4375150"/>
            <a:ext cx="1219199" cy="83820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1968500" y="5486400"/>
            <a:ext cx="385762" cy="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4448175" y="3060700"/>
            <a:ext cx="0" cy="6286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467225" y="2012950"/>
            <a:ext cx="0" cy="361950"/>
          </a:xfrm>
          <a:prstGeom prst="straightConnector1">
            <a:avLst/>
          </a:prstGeom>
          <a:ln w="19050">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63</a:t>
            </a:fld>
            <a:endParaRPr kumimoji="1" lang="ja-JP" altLang="en-US"/>
          </a:p>
        </p:txBody>
      </p:sp>
    </p:spTree>
    <p:extLst>
      <p:ext uri="{BB962C8B-B14F-4D97-AF65-F5344CB8AC3E}">
        <p14:creationId xmlns:p14="http://schemas.microsoft.com/office/powerpoint/2010/main" val="36194661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fontScale="90000"/>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exposure + transfer</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972049" y="56033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flipV="1">
            <a:off x="4533900" y="4362450"/>
            <a:ext cx="1247776"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3162301" y="4362450"/>
            <a:ext cx="1282699" cy="863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930400" y="54927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64</a:t>
            </a:fld>
            <a:endParaRPr kumimoji="1" lang="ja-JP" altLang="en-US"/>
          </a:p>
        </p:txBody>
      </p:sp>
    </p:spTree>
    <p:extLst>
      <p:ext uri="{BB962C8B-B14F-4D97-AF65-F5344CB8AC3E}">
        <p14:creationId xmlns:p14="http://schemas.microsoft.com/office/powerpoint/2010/main" val="18452797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for PostgreSQL database, 3TB</a:t>
            </a:r>
          </a:p>
          <a:p>
            <a:pPr lvl="2"/>
            <a:r>
              <a:rPr lang="en-US" dirty="0" smtClean="0"/>
              <a:t>Directly mounted from host or VM of database server</a:t>
            </a:r>
          </a:p>
          <a:p>
            <a:pPr lvl="2"/>
            <a:r>
              <a:rPr lang="en-US" dirty="0" smtClean="0"/>
              <a:t>This could be better for file IO on filesystem side (really?)</a:t>
            </a:r>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65</a:t>
            </a:fld>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66</a:t>
            </a:fld>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67</a:t>
            </a:fld>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68</a:t>
            </a:fld>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69</a:t>
            </a:fld>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a:xfrm>
            <a:off x="628650" y="1825624"/>
            <a:ext cx="8147050" cy="4867276"/>
          </a:xfrm>
        </p:spPr>
        <p:txBody>
          <a:bodyPr>
            <a:normAutofit lnSpcReduction="10000"/>
          </a:bodyPr>
          <a:lstStyle/>
          <a:p>
            <a:pPr marL="0" indent="0">
              <a:buNone/>
            </a:pPr>
            <a:r>
              <a:rPr kumimoji="1" lang="en-US" altLang="ja-JP" dirty="0" smtClean="0"/>
              <a:t>Hardware design for PFS ICS is somehow optimized to support requirements from PFS ICS software design. Before presenting hardware design, we present software design and requirement briefly in this section.</a:t>
            </a:r>
          </a:p>
          <a:p>
            <a:r>
              <a:rPr kumimoji="1" lang="en-US" altLang="ja-JP" dirty="0" smtClean="0"/>
              <a:t>Instrument control system overview</a:t>
            </a:r>
          </a:p>
          <a:p>
            <a:pPr lvl="1"/>
            <a:r>
              <a:rPr lang="en-US" altLang="ja-JP" dirty="0" smtClean="0"/>
              <a:t>Control command flow overview</a:t>
            </a:r>
          </a:p>
          <a:p>
            <a:pPr lvl="1"/>
            <a:r>
              <a:rPr lang="en-US" altLang="ja-JP" dirty="0" smtClean="0"/>
              <a:t>Data flow from instrument to archive</a:t>
            </a:r>
          </a:p>
          <a:p>
            <a:pPr lvl="1"/>
            <a:r>
              <a:rPr kumimoji="1" lang="en-US" altLang="ja-JP" dirty="0" smtClean="0"/>
              <a:t>Status flow for monitoring and analysis</a:t>
            </a:r>
          </a:p>
          <a:p>
            <a:r>
              <a:rPr lang="en-US" altLang="ja-JP" dirty="0" smtClean="0"/>
              <a:t>Operation sequence overview</a:t>
            </a:r>
          </a:p>
          <a:p>
            <a:pPr lvl="1"/>
            <a:r>
              <a:rPr kumimoji="1" lang="en-US" altLang="ja-JP" dirty="0" smtClean="0"/>
              <a:t>For entire night</a:t>
            </a:r>
          </a:p>
          <a:p>
            <a:pPr lvl="1"/>
            <a:r>
              <a:rPr kumimoji="1" lang="en-US" altLang="ja-JP" dirty="0" smtClean="0"/>
              <a:t>For one exposure</a:t>
            </a:r>
          </a:p>
          <a:p>
            <a:r>
              <a:rPr lang="en-US" altLang="ja-JP" dirty="0" smtClean="0"/>
              <a:t>Staged system verification, at AIT and at Subaru</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a:t>
            </a:fld>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70</a:t>
            </a:fld>
            <a:endParaRPr kumimoji="1" lang="ja-JP" altLang="en-US"/>
          </a:p>
        </p:txBody>
      </p:sp>
    </p:spTree>
    <p:extLst>
      <p:ext uri="{BB962C8B-B14F-4D97-AF65-F5344CB8AC3E}">
        <p14:creationId xmlns:p14="http://schemas.microsoft.com/office/powerpoint/2010/main" val="1689292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71</a:t>
            </a:fld>
            <a:endParaRPr kumimoji="1" lang="ja-JP" altLang="en-US"/>
          </a:p>
        </p:txBody>
      </p:sp>
    </p:spTree>
    <p:extLst>
      <p:ext uri="{BB962C8B-B14F-4D97-AF65-F5344CB8AC3E}">
        <p14:creationId xmlns:p14="http://schemas.microsoft.com/office/powerpoint/2010/main" val="4115404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72</a:t>
            </a:fld>
            <a:endParaRPr kumimoji="1" lang="ja-JP" altLang="en-US"/>
          </a:p>
        </p:txBody>
      </p:sp>
    </p:spTree>
    <p:extLst>
      <p:ext uri="{BB962C8B-B14F-4D97-AF65-F5344CB8AC3E}">
        <p14:creationId xmlns:p14="http://schemas.microsoft.com/office/powerpoint/2010/main" val="3861892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73</a:t>
            </a:fld>
            <a:endParaRPr kumimoji="1" lang="ja-JP" altLang="en-US"/>
          </a:p>
        </p:txBody>
      </p:sp>
    </p:spTree>
    <p:extLst>
      <p:ext uri="{BB962C8B-B14F-4D97-AF65-F5344CB8AC3E}">
        <p14:creationId xmlns:p14="http://schemas.microsoft.com/office/powerpoint/2010/main" val="3044037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74</a:t>
            </a:fld>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a:xfrm>
            <a:off x="628650" y="1825624"/>
            <a:ext cx="8147050" cy="4829175"/>
          </a:xfrm>
        </p:spPr>
        <p:txBody>
          <a:bodyPr>
            <a:normAutofit fontScale="92500" lnSpcReduction="20000"/>
          </a:bodyPr>
          <a:lstStyle/>
          <a:p>
            <a:pPr marL="0" indent="0">
              <a:buNone/>
            </a:pPr>
            <a:r>
              <a:rPr kumimoji="1" lang="en-US" altLang="ja-JP" dirty="0" smtClean="0"/>
              <a:t>PFS ICS plans to use virtual machine for some of hardware control part and most of non-hardware part, such as status archiver or MHS. Their control and monitoring is quite important for the instrument operation and maintenance, and also </a:t>
            </a:r>
            <a:r>
              <a:rPr lang="en-US" altLang="ja-JP" dirty="0" smtClean="0"/>
              <a:t>their performance need to be secured at required level for operation of each client. </a:t>
            </a:r>
          </a:p>
          <a:p>
            <a:pPr marL="0" indent="0">
              <a:buNone/>
            </a:pPr>
            <a:r>
              <a:rPr kumimoji="1" lang="en-US" altLang="ja-JP" dirty="0" smtClean="0"/>
              <a:t>In this section, following items are presented:</a:t>
            </a:r>
          </a:p>
          <a:p>
            <a:r>
              <a:rPr kumimoji="1" lang="en-US" altLang="ja-JP" dirty="0" smtClean="0"/>
              <a:t>System design and trade studies</a:t>
            </a:r>
          </a:p>
          <a:p>
            <a:pPr lvl="1"/>
            <a:r>
              <a:rPr lang="en-US" altLang="ja-JP" dirty="0" smtClean="0"/>
              <a:t>VM host configuration</a:t>
            </a:r>
          </a:p>
          <a:p>
            <a:pPr lvl="1"/>
            <a:r>
              <a:rPr kumimoji="1" lang="en-US" altLang="ja-JP" dirty="0" smtClean="0"/>
              <a:t>Storage configuration</a:t>
            </a:r>
          </a:p>
          <a:p>
            <a:pPr lvl="1"/>
            <a:r>
              <a:rPr lang="en-US" altLang="ja-JP" dirty="0" smtClean="0"/>
              <a:t>Client configuration</a:t>
            </a:r>
            <a:endParaRPr kumimoji="1" lang="en-US" altLang="ja-JP" dirty="0" smtClean="0"/>
          </a:p>
          <a:p>
            <a:r>
              <a:rPr lang="en-US" altLang="ja-JP" dirty="0"/>
              <a:t>O</a:t>
            </a:r>
            <a:r>
              <a:rPr kumimoji="1" lang="en-US" altLang="ja-JP" dirty="0" smtClean="0"/>
              <a:t>peration</a:t>
            </a:r>
          </a:p>
          <a:p>
            <a:pPr lvl="1"/>
            <a:r>
              <a:rPr kumimoji="1" lang="en-US" altLang="ja-JP" dirty="0" smtClean="0"/>
              <a:t>Access and monitoring</a:t>
            </a:r>
          </a:p>
          <a:p>
            <a:pPr lvl="1"/>
            <a:r>
              <a:rPr lang="en-US" altLang="ja-JP" dirty="0" smtClean="0"/>
              <a:t>Remote control</a:t>
            </a:r>
          </a:p>
          <a:p>
            <a:pPr lvl="1"/>
            <a:r>
              <a:rPr lang="en-US" altLang="ja-JP" dirty="0" smtClean="0"/>
              <a:t>Recovery plan</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75</a:t>
            </a:fld>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System design and trade studies – VM</a:t>
            </a:r>
            <a:endParaRPr kumimoji="1" lang="ja-JP" altLang="en-US" sz="4000" dirty="0"/>
          </a:p>
        </p:txBody>
      </p:sp>
      <p:sp>
        <p:nvSpPr>
          <p:cNvPr id="3" name="コンテンツ プレースホルダー 2"/>
          <p:cNvSpPr>
            <a:spLocks noGrp="1"/>
          </p:cNvSpPr>
          <p:nvPr>
            <p:ph idx="1"/>
          </p:nvPr>
        </p:nvSpPr>
        <p:spPr>
          <a:xfrm>
            <a:off x="628650" y="1825624"/>
            <a:ext cx="8223250" cy="5032376"/>
          </a:xfrm>
        </p:spPr>
        <p:txBody>
          <a:bodyPr>
            <a:normAutofit fontScale="62500" lnSpcReduction="20000"/>
          </a:bodyPr>
          <a:lstStyle/>
          <a:p>
            <a:pPr marL="0" indent="0">
              <a:buNone/>
            </a:pPr>
            <a:r>
              <a:rPr kumimoji="1" lang="en-US" altLang="ja-JP" dirty="0" smtClean="0"/>
              <a:t>PFS plans to host most of functions running at CB2F on virtual machines (VMs), such as the message hub system (MHS), g2t host, and also some instrument component control modules. </a:t>
            </a:r>
            <a:r>
              <a:rPr lang="en-US" altLang="ja-JP" dirty="0" smtClean="0"/>
              <a:t>Although functions or hosts which require computing performance are not planned to be on VMs, like MPS (Cobra control host; planning to use GPGPU) or database, overhead will cost on instrument performances and is better to be reduced by design or by operation.</a:t>
            </a:r>
          </a:p>
          <a:p>
            <a:pPr marL="0" indent="0">
              <a:buNone/>
            </a:pPr>
            <a:r>
              <a:rPr lang="en-US" altLang="ja-JP" dirty="0" smtClean="0"/>
              <a:t>Communication of PFS ICS relies on its custom protocol (“</a:t>
            </a:r>
            <a:r>
              <a:rPr lang="en-US" altLang="ja-JP" dirty="0" err="1" smtClean="0"/>
              <a:t>tron</a:t>
            </a:r>
            <a:r>
              <a:rPr lang="en-US" altLang="ja-JP" dirty="0" smtClean="0"/>
              <a:t>”; its communication server is called as the message hub system at PFS), it should be better to have some integration between VM management and “</a:t>
            </a:r>
            <a:r>
              <a:rPr lang="en-US" altLang="ja-JP" dirty="0" err="1" smtClean="0"/>
              <a:t>tron</a:t>
            </a:r>
            <a:r>
              <a:rPr lang="en-US" altLang="ja-JP" dirty="0" smtClean="0"/>
              <a:t>”. There are several advanced management system like </a:t>
            </a:r>
            <a:r>
              <a:rPr lang="en-US" altLang="ja-JP" dirty="0" err="1" smtClean="0"/>
              <a:t>Proxmox</a:t>
            </a:r>
            <a:r>
              <a:rPr lang="en-US" altLang="ja-JP" dirty="0" smtClean="0"/>
              <a:t> or OpenStack, but considering simplicity and possible human load on operation and maintenance, PFS selected to just use </a:t>
            </a:r>
            <a:r>
              <a:rPr lang="en-US" altLang="ja-JP" dirty="0" err="1" smtClean="0"/>
              <a:t>libvirt</a:t>
            </a:r>
            <a:r>
              <a:rPr lang="en-US" altLang="ja-JP" dirty="0" smtClean="0"/>
              <a:t> (</a:t>
            </a:r>
            <a:r>
              <a:rPr lang="en-US" altLang="ja-JP" dirty="0" err="1" smtClean="0"/>
              <a:t>virsh</a:t>
            </a:r>
            <a:r>
              <a:rPr lang="en-US" altLang="ja-JP" dirty="0" smtClean="0"/>
              <a:t>) interface with set of simple scripts. </a:t>
            </a:r>
          </a:p>
          <a:p>
            <a:pPr marL="0" indent="0">
              <a:buNone/>
            </a:pPr>
            <a:r>
              <a:rPr lang="en-US" altLang="ja-JP" dirty="0" smtClean="0"/>
              <a:t>Planned number of host computers are multiple to cover loads and number of VM clients for instrument operation. Load balancing/offloading is possible following observed load during real operation, and recovery on failure of host computers could be done just with starting VMs (but not live migration – assuming recovery from a dead VM host) on other host computers. Instrument will not run 24/365 (even on periods of observation, instrument will not be operated at noon time), so we can shutdown/startup VM clients on host maintenance and possibility of live migration is not a requirement. But redundancy in each host computer is important for continuous and safe operation of the instrument, and needs to be considered in designs and selections of host computers – this makes host computers to be simple configuration without exposing local storage to clients (but all over network) except for connected devices via USB etc.</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76</a:t>
            </a:fld>
            <a:endParaRPr kumimoji="1" lang="ja-JP" altLang="en-US"/>
          </a:p>
        </p:txBody>
      </p:sp>
    </p:spTree>
    <p:extLst>
      <p:ext uri="{BB962C8B-B14F-4D97-AF65-F5344CB8AC3E}">
        <p14:creationId xmlns:p14="http://schemas.microsoft.com/office/powerpoint/2010/main" val="29163736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55000" lnSpcReduction="20000"/>
          </a:bodyPr>
          <a:lstStyle/>
          <a:p>
            <a:pPr marL="0" indent="0">
              <a:buNone/>
            </a:pPr>
            <a:r>
              <a:rPr kumimoji="1" lang="en-US" altLang="ja-JP" dirty="0" smtClean="0"/>
              <a:t>Requirements on VM hosts are:</a:t>
            </a:r>
          </a:p>
          <a:p>
            <a:r>
              <a:rPr kumimoji="1" lang="en-US" altLang="ja-JP" dirty="0" smtClean="0"/>
              <a:t>Normal level of redundancy</a:t>
            </a:r>
          </a:p>
          <a:p>
            <a:r>
              <a:rPr lang="en-US" altLang="ja-JP" dirty="0" smtClean="0"/>
              <a:t>Possibility to expose host devices (e.g. USB, serial) to VM client</a:t>
            </a:r>
          </a:p>
          <a:p>
            <a:pPr marL="0" indent="0">
              <a:buNone/>
            </a:pPr>
            <a:endParaRPr lang="en-US" altLang="ja-JP" dirty="0"/>
          </a:p>
          <a:p>
            <a:pPr marL="0" indent="0">
              <a:buNone/>
            </a:pPr>
            <a:r>
              <a:rPr lang="en-US" altLang="ja-JP" dirty="0" smtClean="0"/>
              <a:t>Configurations and trades are:</a:t>
            </a:r>
          </a:p>
          <a:p>
            <a:r>
              <a:rPr lang="en-US" altLang="ja-JP" dirty="0" smtClean="0"/>
              <a:t>Management of VM host</a:t>
            </a:r>
          </a:p>
          <a:p>
            <a:pPr lvl="1"/>
            <a:r>
              <a:rPr lang="en-US" altLang="ja-JP" dirty="0" smtClean="0"/>
              <a:t>Host storage on RAID1 configuration, and have small swap region on storage (like 4-8GB).</a:t>
            </a:r>
          </a:p>
          <a:p>
            <a:pPr lvl="2"/>
            <a:r>
              <a:rPr lang="en-US" altLang="ja-JP" dirty="0" smtClean="0"/>
              <a:t>Considering redundancy, redundant RAID is required but no large capacity nor access speed is required –  No </a:t>
            </a:r>
            <a:r>
              <a:rPr lang="en-US" altLang="ja-JP" dirty="0"/>
              <a:t>local storage </a:t>
            </a:r>
            <a:r>
              <a:rPr lang="en-US" altLang="ja-JP" dirty="0" smtClean="0"/>
              <a:t>resource is required </a:t>
            </a:r>
            <a:r>
              <a:rPr lang="en-US" altLang="ja-JP" dirty="0"/>
              <a:t>for VM client </a:t>
            </a:r>
            <a:r>
              <a:rPr lang="en-US" altLang="ja-JP" dirty="0" smtClean="0"/>
              <a:t>operation, nor we don’t use network cluster filesystem. So, RAID1 with small SAS disk is fine.</a:t>
            </a:r>
          </a:p>
          <a:p>
            <a:pPr lvl="2"/>
            <a:r>
              <a:rPr lang="en-US" altLang="ja-JP" dirty="0" smtClean="0"/>
              <a:t>Host storage is just for running host operating system with small capacity, having swap region on host storage does not cost on host configuration. </a:t>
            </a:r>
          </a:p>
          <a:p>
            <a:pPr lvl="1"/>
            <a:r>
              <a:rPr lang="en-US" altLang="ja-JP" dirty="0" smtClean="0"/>
              <a:t>Not to run other service than VM host, like NFS server.</a:t>
            </a:r>
          </a:p>
          <a:p>
            <a:r>
              <a:rPr kumimoji="1" lang="en-US" altLang="ja-JP" dirty="0" smtClean="0"/>
              <a:t>Device expose to VM clients</a:t>
            </a:r>
          </a:p>
          <a:p>
            <a:pPr lvl="1"/>
            <a:r>
              <a:rPr kumimoji="1" lang="en-US" altLang="ja-JP" dirty="0" smtClean="0"/>
              <a:t>USB is exposed using USB </a:t>
            </a:r>
            <a:r>
              <a:rPr kumimoji="1" lang="en-US" altLang="ja-JP" dirty="0" err="1" smtClean="0"/>
              <a:t>passthrough</a:t>
            </a:r>
            <a:r>
              <a:rPr lang="en-US" altLang="ja-JP" dirty="0" smtClean="0"/>
              <a:t>, specified by vendor/product. </a:t>
            </a:r>
          </a:p>
          <a:p>
            <a:pPr lvl="1"/>
            <a:r>
              <a:rPr kumimoji="1" lang="en-US" altLang="ja-JP" dirty="0" smtClean="0"/>
              <a:t>Exposure of PCI(e) device will not be used.</a:t>
            </a:r>
          </a:p>
          <a:p>
            <a:pPr lvl="1"/>
            <a:r>
              <a:rPr kumimoji="1" lang="en-US" altLang="ja-JP" dirty="0" smtClean="0"/>
              <a:t>Network redirect interface will not be used. Use bridge interface to subsystem. Not use NIC driver specific options (no client custom offload configuration).</a:t>
            </a:r>
          </a:p>
          <a:p>
            <a:pPr lvl="2"/>
            <a:r>
              <a:rPr lang="en-US" altLang="ja-JP" dirty="0" smtClean="0"/>
              <a:t>Redirecting network interface will make dependency to host-client pair configuration.</a:t>
            </a:r>
            <a:endParaRPr kumimoji="1" lang="en-US" altLang="ja-JP" dirty="0" smtClean="0"/>
          </a:p>
          <a:p>
            <a:pPr lvl="1"/>
            <a:r>
              <a:rPr kumimoji="1" lang="en-US" altLang="ja-JP" dirty="0" smtClean="0"/>
              <a:t>Serial port (physical) by normal host device proxy of serial port</a:t>
            </a:r>
          </a:p>
          <a:p>
            <a:pPr lvl="1"/>
            <a:r>
              <a:rPr lang="en-US" altLang="ja-JP" dirty="0" smtClean="0"/>
              <a:t>No serial console for VM client.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77</a:t>
            </a:fld>
            <a:endParaRPr kumimoji="1" lang="ja-JP" altLang="en-US"/>
          </a:p>
        </p:txBody>
      </p:sp>
    </p:spTree>
    <p:extLst>
      <p:ext uri="{BB962C8B-B14F-4D97-AF65-F5344CB8AC3E}">
        <p14:creationId xmlns:p14="http://schemas.microsoft.com/office/powerpoint/2010/main" val="656504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VM host configuration II – System design</a:t>
            </a:r>
            <a:endParaRPr kumimoji="1" lang="ja-JP" altLang="en-US" sz="4000" dirty="0"/>
          </a:p>
        </p:txBody>
      </p:sp>
      <p:sp>
        <p:nvSpPr>
          <p:cNvPr id="3" name="コンテンツ プレースホルダー 2"/>
          <p:cNvSpPr>
            <a:spLocks noGrp="1"/>
          </p:cNvSpPr>
          <p:nvPr>
            <p:ph idx="1"/>
          </p:nvPr>
        </p:nvSpPr>
        <p:spPr>
          <a:xfrm>
            <a:off x="628650" y="1825624"/>
            <a:ext cx="8274050" cy="4854575"/>
          </a:xfrm>
        </p:spPr>
        <p:txBody>
          <a:bodyPr>
            <a:normAutofit fontScale="70000" lnSpcReduction="20000"/>
          </a:bodyPr>
          <a:lstStyle/>
          <a:p>
            <a:pPr marL="0" indent="0">
              <a:buNone/>
            </a:pPr>
            <a:r>
              <a:rPr lang="en-US" altLang="ja-JP" dirty="0" smtClean="0"/>
              <a:t>Configurations and trades are: (cont.)</a:t>
            </a:r>
          </a:p>
          <a:p>
            <a:r>
              <a:rPr lang="en-US" altLang="ja-JP" dirty="0" smtClean="0"/>
              <a:t>Resource assignment to VM client</a:t>
            </a:r>
          </a:p>
          <a:p>
            <a:pPr lvl="1"/>
            <a:r>
              <a:rPr kumimoji="1" lang="en-US" altLang="ja-JP" dirty="0" smtClean="0"/>
              <a:t>No overcommit to VM clients except for host resource. </a:t>
            </a:r>
            <a:r>
              <a:rPr lang="en-US" altLang="ja-JP" dirty="0" smtClean="0"/>
              <a:t>Take 2 HT cores for host operation.</a:t>
            </a:r>
          </a:p>
          <a:p>
            <a:pPr lvl="2"/>
            <a:r>
              <a:rPr lang="en-US" altLang="ja-JP" dirty="0" smtClean="0"/>
              <a:t>Host operation does not require 2 HT cores, but keeping spare resource is better for VM client operation like running additional VM clients on demand or connecting to client via SPICE especially for GUI enabled hosts.</a:t>
            </a:r>
          </a:p>
          <a:p>
            <a:pPr lvl="2"/>
            <a:r>
              <a:rPr lang="en-US" altLang="ja-JP" dirty="0" smtClean="0"/>
              <a:t>No overcommit policy is except for emergency situation, such as periods of multiple hosts down.</a:t>
            </a:r>
            <a:endParaRPr kumimoji="1" lang="en-US" altLang="ja-JP" dirty="0" smtClean="0"/>
          </a:p>
          <a:p>
            <a:pPr lvl="1"/>
            <a:r>
              <a:rPr lang="en-US" altLang="ja-JP" dirty="0" smtClean="0"/>
              <a:t>PFS will enable HT, but assign by pair(s) of HT cores to clients by default</a:t>
            </a:r>
          </a:p>
          <a:p>
            <a:pPr lvl="2"/>
            <a:r>
              <a:rPr lang="en-US" altLang="ja-JP" dirty="0" smtClean="0"/>
              <a:t>So CPU assignments are multiple of 2 cores. </a:t>
            </a:r>
          </a:p>
          <a:p>
            <a:pPr lvl="2"/>
            <a:r>
              <a:rPr lang="en-US" altLang="ja-JP" dirty="0" smtClean="0"/>
              <a:t>Quite light load VM clients like periodic status acquisition actor could be configured with 1 core, but just optional.</a:t>
            </a:r>
          </a:p>
          <a:p>
            <a:pPr lvl="2"/>
            <a:r>
              <a:rPr kumimoji="1" lang="en-US" altLang="ja-JP" dirty="0" smtClean="0"/>
              <a:t>Most of processing in PFS ICS will not gain much by HT for their type of load, so there is almost no or quite small advantage by HT. Disabling HT could be an option, but enable with paired assignment for just in case of performance gain.</a:t>
            </a:r>
          </a:p>
          <a:p>
            <a:pPr lvl="1"/>
            <a:r>
              <a:rPr lang="en-US" altLang="ja-JP" dirty="0" smtClean="0"/>
              <a:t>Memory assignment is based on </a:t>
            </a:r>
            <a:r>
              <a:rPr lang="en-US" altLang="ja-JP" dirty="0"/>
              <a:t>4</a:t>
            </a:r>
            <a:r>
              <a:rPr lang="en-US" altLang="ja-JP" dirty="0" smtClean="0"/>
              <a:t>GB per 1 HT core, no exception is assumed.</a:t>
            </a:r>
          </a:p>
          <a:p>
            <a:pPr lvl="2"/>
            <a:r>
              <a:rPr kumimoji="1" lang="en-US" altLang="ja-JP" dirty="0" smtClean="0"/>
              <a:t>8GB with 2 HT cores are enough to run normal actors.</a:t>
            </a:r>
          </a:p>
          <a:p>
            <a:pPr lvl="2"/>
            <a:r>
              <a:rPr lang="en-US" altLang="ja-JP" dirty="0" smtClean="0"/>
              <a:t>There is a trade between keeping client configuration unite (rate of memory size per CPU core) and flexible allocation of memory per CPU core, keeping client configuration has advantage of simplicity on operation that moving VM clients among host computers can be done with considering only one parameter (number of CPU cores). Also VM clients require more memory like image processing are special cases, it might be better to consider allocating more CPU cores for its load.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78</a:t>
            </a:fld>
            <a:endParaRPr kumimoji="1" lang="ja-JP" altLang="en-US"/>
          </a:p>
        </p:txBody>
      </p:sp>
    </p:spTree>
    <p:extLst>
      <p:ext uri="{BB962C8B-B14F-4D97-AF65-F5344CB8AC3E}">
        <p14:creationId xmlns:p14="http://schemas.microsoft.com/office/powerpoint/2010/main" val="3801397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Storage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235950" cy="4892675"/>
          </a:xfrm>
        </p:spPr>
        <p:txBody>
          <a:bodyPr>
            <a:normAutofit fontScale="70000" lnSpcReduction="20000"/>
          </a:bodyPr>
          <a:lstStyle/>
          <a:p>
            <a:pPr marL="0" indent="0">
              <a:buNone/>
            </a:pPr>
            <a:r>
              <a:rPr kumimoji="1" lang="en-US" altLang="ja-JP" dirty="0" smtClean="0"/>
              <a:t>Performance and operability need to be considered in storage configuration of VM hosts. On these two points, configurations and trades are:</a:t>
            </a:r>
          </a:p>
          <a:p>
            <a:r>
              <a:rPr kumimoji="1" lang="en-US" altLang="ja-JP" dirty="0" smtClean="0"/>
              <a:t>Storage pool is by </a:t>
            </a:r>
            <a:r>
              <a:rPr lang="en-US" altLang="ja-JP" dirty="0" smtClean="0"/>
              <a:t>NFS mounted storage from NFS server mounting one iSCSI LUN for VM clients. And file based storage for VM client storage.</a:t>
            </a:r>
          </a:p>
          <a:p>
            <a:pPr lvl="1"/>
            <a:r>
              <a:rPr lang="en-US" altLang="ja-JP" dirty="0" smtClean="0"/>
              <a:t>For multiple VM hosts, storage for VM clients need to be network filesystem, such as NFS, iSCSI, or </a:t>
            </a:r>
            <a:r>
              <a:rPr lang="en-US" altLang="ja-JP" dirty="0" err="1" smtClean="0"/>
              <a:t>Gluster</a:t>
            </a:r>
            <a:r>
              <a:rPr lang="en-US" altLang="ja-JP" dirty="0" smtClean="0"/>
              <a:t> etc. </a:t>
            </a:r>
          </a:p>
          <a:p>
            <a:pPr lvl="1"/>
            <a:r>
              <a:rPr kumimoji="1" lang="en-US" altLang="ja-JP" dirty="0" smtClean="0"/>
              <a:t>Having multiple iSCSI LUNs is alternative option, which could be backed up by simple disk copy (</a:t>
            </a:r>
            <a:r>
              <a:rPr kumimoji="1" lang="en-US" altLang="ja-JP" dirty="0" err="1" smtClean="0"/>
              <a:t>dd</a:t>
            </a:r>
            <a:r>
              <a:rPr kumimoji="1" lang="en-US" altLang="ja-JP" dirty="0" smtClean="0"/>
              <a:t>) on offline, but </a:t>
            </a:r>
            <a:r>
              <a:rPr lang="en-US" altLang="ja-JP" dirty="0" smtClean="0"/>
              <a:t>storage server configuration is more complex especially when adding or removing VM client. </a:t>
            </a:r>
            <a:endParaRPr kumimoji="1" lang="en-US" altLang="ja-JP" dirty="0" smtClean="0"/>
          </a:p>
          <a:p>
            <a:r>
              <a:rPr kumimoji="1" lang="en-US" altLang="ja-JP" dirty="0" smtClean="0"/>
              <a:t>Volume configuration in “raw”</a:t>
            </a:r>
          </a:p>
          <a:p>
            <a:pPr lvl="1"/>
            <a:r>
              <a:rPr lang="en-US" altLang="ja-JP" dirty="0" smtClean="0"/>
              <a:t>“qcow2” has advantage of live backup on VM client storage, but PFS can have maintenance downtime and there is quite small advantage of live backup possibility.</a:t>
            </a:r>
          </a:p>
          <a:p>
            <a:pPr lvl="1"/>
            <a:r>
              <a:rPr kumimoji="1" lang="en-US" altLang="ja-JP" dirty="0" smtClean="0"/>
              <a:t>On performance point of view, overhead by filesystem operation need to be reduced. On demand file size extension for qcow2 is nightmare for NFS server and this option was rejected. Comparing to FITS image data, size for data of VM clients are quite small. Even if </a:t>
            </a:r>
            <a:r>
              <a:rPr lang="en-US" altLang="ja-JP" dirty="0" smtClean="0"/>
              <a:t>one has 10GB, it is just 300 files of 4k sq. image or several raw up-the-ramp image. </a:t>
            </a:r>
          </a:p>
          <a:p>
            <a:pPr lvl="2"/>
            <a:r>
              <a:rPr kumimoji="1" lang="en-US" altLang="ja-JP" dirty="0" smtClean="0"/>
              <a:t>Filesystem at NFS server could also be a point for performance. For disaster recovery point of view, this part is better to be configured as high availability filesystem.</a:t>
            </a:r>
          </a:p>
          <a:p>
            <a:pPr lvl="2"/>
            <a:r>
              <a:rPr lang="en-US" altLang="ja-JP" dirty="0" smtClean="0"/>
              <a:t>PFS will not use large volume for client storage. Also file stat access are quite small number. So, NFS server file system is fine for both </a:t>
            </a:r>
            <a:r>
              <a:rPr lang="en-US" altLang="ja-JP" dirty="0" err="1" smtClean="0"/>
              <a:t>xfs</a:t>
            </a:r>
            <a:r>
              <a:rPr lang="en-US" altLang="ja-JP" dirty="0" smtClean="0"/>
              <a:t> or </a:t>
            </a:r>
            <a:r>
              <a:rPr lang="en-US" altLang="ja-JP" dirty="0" err="1" smtClean="0"/>
              <a:t>jfs</a:t>
            </a:r>
            <a:r>
              <a:rPr lang="en-US" altLang="ja-JP"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79</a:t>
            </a:fld>
            <a:endParaRPr kumimoji="1" lang="ja-JP" altLang="en-US"/>
          </a:p>
        </p:txBody>
      </p:sp>
    </p:spTree>
    <p:extLst>
      <p:ext uri="{BB962C8B-B14F-4D97-AF65-F5344CB8AC3E}">
        <p14:creationId xmlns:p14="http://schemas.microsoft.com/office/powerpoint/2010/main" val="426843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481054" y="1600200"/>
            <a:ext cx="8483433"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8</a:t>
            </a:fld>
            <a:endParaRPr kumimoji="1" lang="ja-JP" altLang="en-US"/>
          </a:p>
        </p:txBody>
      </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Client configuration – System design</a:t>
            </a:r>
            <a:endParaRPr kumimoji="1" lang="ja-JP" altLang="en-US" sz="4000" dirty="0"/>
          </a:p>
        </p:txBody>
      </p:sp>
      <p:sp>
        <p:nvSpPr>
          <p:cNvPr id="3" name="コンテンツ プレースホルダー 2"/>
          <p:cNvSpPr>
            <a:spLocks noGrp="1"/>
          </p:cNvSpPr>
          <p:nvPr>
            <p:ph idx="1"/>
          </p:nvPr>
        </p:nvSpPr>
        <p:spPr>
          <a:xfrm>
            <a:off x="628650" y="1825624"/>
            <a:ext cx="8070850" cy="4803775"/>
          </a:xfrm>
        </p:spPr>
        <p:txBody>
          <a:bodyPr>
            <a:normAutofit fontScale="77500" lnSpcReduction="20000"/>
          </a:bodyPr>
          <a:lstStyle/>
          <a:p>
            <a:pPr marL="0" indent="0">
              <a:buNone/>
            </a:pPr>
            <a:r>
              <a:rPr kumimoji="1" lang="en-US" altLang="ja-JP" dirty="0" smtClean="0"/>
              <a:t>VM clients configurations are:</a:t>
            </a:r>
          </a:p>
          <a:p>
            <a:r>
              <a:rPr kumimoji="1" lang="en-US" altLang="ja-JP" dirty="0" smtClean="0"/>
              <a:t>GUI access via SPICE of VM host, no serial console access.</a:t>
            </a:r>
          </a:p>
          <a:p>
            <a:pPr lvl="1"/>
            <a:r>
              <a:rPr lang="en-US" altLang="ja-JP" dirty="0" smtClean="0"/>
              <a:t>Serial console access via telnet is possible, but operation is mostly done via </a:t>
            </a:r>
            <a:r>
              <a:rPr lang="en-US" altLang="ja-JP" dirty="0" err="1" smtClean="0"/>
              <a:t>ssh</a:t>
            </a:r>
            <a:r>
              <a:rPr lang="en-US" altLang="ja-JP" dirty="0" smtClean="0"/>
              <a:t> access. SPICE is enough if used just for emergency operation.</a:t>
            </a:r>
          </a:p>
          <a:p>
            <a:pPr lvl="1"/>
            <a:r>
              <a:rPr kumimoji="1" lang="en-US" altLang="ja-JP" dirty="0" smtClean="0"/>
              <a:t>SPICE is lighter and advanced protocol than VNC, so no reason to use VNC on </a:t>
            </a:r>
            <a:r>
              <a:rPr kumimoji="1" lang="en-US" altLang="ja-JP" dirty="0" err="1" smtClean="0"/>
              <a:t>virt</a:t>
            </a:r>
            <a:r>
              <a:rPr kumimoji="1" lang="en-US" altLang="ja-JP" dirty="0" smtClean="0"/>
              <a:t>. Also it is easier to configure SPICE of VM host, which is just a several lines at XML configuration, than VNC at VM client, which requires server software installation and its configuration.</a:t>
            </a:r>
          </a:p>
          <a:p>
            <a:r>
              <a:rPr kumimoji="1" lang="en-US" altLang="ja-JP" dirty="0" smtClean="0"/>
              <a:t>Mount NFS storage for operational data, rather than having at local.</a:t>
            </a:r>
          </a:p>
          <a:p>
            <a:pPr lvl="1"/>
            <a:r>
              <a:rPr lang="en-US" altLang="ja-JP" dirty="0" smtClean="0"/>
              <a:t>Both VM client local storage and NFS storage are provided via NFS server, it would not change much for performance point of view.</a:t>
            </a:r>
          </a:p>
          <a:p>
            <a:pPr lvl="1"/>
            <a:r>
              <a:rPr lang="en-US" altLang="ja-JP" dirty="0" smtClean="0"/>
              <a:t>For recovery point of view, periodic (incremental) backup configuration is preferred, it is easier to configure at NFS server at once rather than making configuration at each VM client operating system. Periodical VM disk image backup is an option for data inside, but recovery from disk image requires additional operation like mounting filesystem inside each disk image.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80</a:t>
            </a:fld>
            <a:endParaRPr kumimoji="1" lang="ja-JP" altLang="en-US"/>
          </a:p>
        </p:txBody>
      </p:sp>
    </p:spTree>
    <p:extLst>
      <p:ext uri="{BB962C8B-B14F-4D97-AF65-F5344CB8AC3E}">
        <p14:creationId xmlns:p14="http://schemas.microsoft.com/office/powerpoint/2010/main" val="19968579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413750" cy="1325563"/>
          </a:xfrm>
        </p:spPr>
        <p:txBody>
          <a:bodyPr>
            <a:normAutofit/>
          </a:bodyPr>
          <a:lstStyle/>
          <a:p>
            <a:r>
              <a:rPr kumimoji="1" lang="en-US" altLang="ja-JP" sz="4000" dirty="0" smtClean="0"/>
              <a:t>Host</a:t>
            </a:r>
            <a:r>
              <a:rPr kumimoji="1" lang="ja-JP" altLang="en-US" sz="4000" dirty="0" smtClean="0"/>
              <a:t> </a:t>
            </a:r>
            <a:r>
              <a:rPr kumimoji="1" lang="en-US" altLang="ja-JP" sz="4000" dirty="0" smtClean="0"/>
              <a:t>cluster</a:t>
            </a:r>
            <a:r>
              <a:rPr kumimoji="1" lang="ja-JP" altLang="en-US" sz="4000" dirty="0" smtClean="0"/>
              <a:t> </a:t>
            </a:r>
            <a:r>
              <a:rPr kumimoji="1" lang="en-US" altLang="ja-JP" sz="4000" dirty="0" smtClean="0"/>
              <a:t>at</a:t>
            </a:r>
            <a:r>
              <a:rPr kumimoji="1" lang="ja-JP" altLang="en-US" sz="4000" dirty="0" smtClean="0"/>
              <a:t> </a:t>
            </a:r>
            <a:r>
              <a:rPr kumimoji="1" lang="en-US" altLang="ja-JP" sz="4000" dirty="0" smtClean="0"/>
              <a:t>CB2F – System design</a:t>
            </a:r>
            <a:endParaRPr kumimoji="1" lang="ja-JP" altLang="en-US" sz="4000"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smtClean="0"/>
              <a:t>Current VM host computers’</a:t>
            </a:r>
            <a:r>
              <a:rPr lang="ja-JP" altLang="en-US" dirty="0" smtClean="0"/>
              <a:t> </a:t>
            </a:r>
            <a:r>
              <a:rPr lang="en-US" altLang="ja-JP" dirty="0" smtClean="0"/>
              <a:t>configuration are as follows</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E5506x2</a:t>
            </a:r>
            <a:r>
              <a:rPr lang="ja-JP" altLang="en-US" dirty="0" smtClean="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 8C8T</a:t>
            </a:r>
          </a:p>
          <a:p>
            <a:pPr lvl="1"/>
            <a:r>
              <a:rPr lang="en-US" altLang="ja-JP" dirty="0" smtClean="0"/>
              <a:t>One system might be used for NFS server but not VM host</a:t>
            </a:r>
            <a:r>
              <a:rPr lang="en-US" altLang="ja-JP" dirty="0" smtClean="0"/>
              <a:t>.</a:t>
            </a:r>
          </a:p>
          <a:p>
            <a:pPr lvl="1"/>
            <a:r>
              <a:rPr lang="en-US" altLang="ja-JP" dirty="0" smtClean="0"/>
              <a:t>One is upgraded to E5540x2 (8C16T) but not tested yet.</a:t>
            </a:r>
            <a:endParaRPr lang="en-US" altLang="ja-JP" dirty="0" smtClean="0"/>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 8C16T</a:t>
            </a:r>
          </a:p>
          <a:p>
            <a:pPr marL="0" indent="0">
              <a:buNone/>
            </a:pPr>
            <a:endParaRPr lang="en-US" altLang="ja-JP" dirty="0"/>
          </a:p>
          <a:p>
            <a:pPr marL="0" indent="0">
              <a:buNone/>
            </a:pPr>
            <a:r>
              <a:rPr kumimoji="1" lang="en-US" altLang="ja-JP" dirty="0" smtClean="0"/>
              <a:t>Using these four or five VM host computers, up to 32 or 40 sets of HT-CPU is assignable. Required number of resources (CPU, memory) for the entire VM clients is not yet fixed, </a:t>
            </a:r>
            <a:r>
              <a:rPr lang="en-US" altLang="ja-JP" dirty="0" smtClean="0"/>
              <a:t>such as possibility of hosting PFI software modules on VM infrastructure, but PFS ICS assumes VM clients (well?) less than 20 clients. </a:t>
            </a:r>
            <a:r>
              <a:rPr kumimoji="1" lang="en-US" altLang="ja-JP" dirty="0" smtClean="0"/>
              <a:t>Adding VM host computer is not complex operation and also will not cause any operation on existing VM hosts, PFS ICS plan to add VM host computing resource on demand if required.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81</a:t>
            </a:fld>
            <a:endParaRPr kumimoji="1" lang="ja-JP" altLang="en-US"/>
          </a:p>
        </p:txBody>
      </p:sp>
    </p:spTree>
    <p:extLst>
      <p:ext uri="{BB962C8B-B14F-4D97-AF65-F5344CB8AC3E}">
        <p14:creationId xmlns:p14="http://schemas.microsoft.com/office/powerpoint/2010/main" val="10466603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Operation – VM</a:t>
            </a:r>
            <a:endParaRPr kumimoji="1" lang="ja-JP" altLang="en-US" sz="4000" dirty="0"/>
          </a:p>
        </p:txBody>
      </p:sp>
      <p:sp>
        <p:nvSpPr>
          <p:cNvPr id="3" name="コンテンツ プレースホルダー 2"/>
          <p:cNvSpPr>
            <a:spLocks noGrp="1"/>
          </p:cNvSpPr>
          <p:nvPr>
            <p:ph idx="1"/>
          </p:nvPr>
        </p:nvSpPr>
        <p:spPr>
          <a:xfrm>
            <a:off x="628650" y="1825624"/>
            <a:ext cx="8147050" cy="4803775"/>
          </a:xfrm>
        </p:spPr>
        <p:txBody>
          <a:bodyPr>
            <a:normAutofit fontScale="62500" lnSpcReduction="20000"/>
          </a:bodyPr>
          <a:lstStyle/>
          <a:p>
            <a:pPr marL="0" indent="0">
              <a:buNone/>
            </a:pPr>
            <a:r>
              <a:rPr lang="en-US" altLang="ja-JP" dirty="0" smtClean="0"/>
              <a:t>PFS VM infrastructure is based on pure </a:t>
            </a:r>
            <a:r>
              <a:rPr lang="en-US" altLang="ja-JP" dirty="0" err="1" smtClean="0"/>
              <a:t>libvirt</a:t>
            </a:r>
            <a:r>
              <a:rPr lang="en-US" altLang="ja-JP" dirty="0" smtClean="0"/>
              <a:t> without extensive management software. Taking remote access security into account, remote access for operation is better to be over TLS or </a:t>
            </a:r>
            <a:r>
              <a:rPr lang="en-US" altLang="ja-JP" dirty="0" err="1" smtClean="0"/>
              <a:t>ssh</a:t>
            </a:r>
            <a:r>
              <a:rPr lang="en-US" altLang="ja-JP" dirty="0" smtClean="0"/>
              <a:t>. Having local PKI is not complex for this kind of closed site, and authentication of client is easier than </a:t>
            </a:r>
            <a:r>
              <a:rPr lang="en-US" altLang="ja-JP" dirty="0" err="1" smtClean="0"/>
              <a:t>ssh</a:t>
            </a:r>
            <a:r>
              <a:rPr lang="en-US" altLang="ja-JP" dirty="0" smtClean="0"/>
              <a:t> (like adding to key chain at each host or having directory of key chain), PFS ICS will use TLS (</a:t>
            </a:r>
            <a:r>
              <a:rPr lang="en-US" altLang="ja-JP" dirty="0" err="1" smtClean="0"/>
              <a:t>virt</a:t>
            </a:r>
            <a:r>
              <a:rPr lang="en-US" altLang="ja-JP" dirty="0" smtClean="0"/>
              <a:t> </a:t>
            </a:r>
            <a:r>
              <a:rPr lang="en-US" altLang="ja-JP" dirty="0" err="1" smtClean="0"/>
              <a:t>qemu+tls</a:t>
            </a:r>
            <a:r>
              <a:rPr lang="en-US" altLang="ja-JP" dirty="0" smtClean="0"/>
              <a:t>) for its connection.</a:t>
            </a:r>
            <a:endParaRPr lang="en-US" altLang="ja-JP" dirty="0"/>
          </a:p>
          <a:p>
            <a:pPr marL="0" indent="0">
              <a:buNone/>
            </a:pPr>
            <a:r>
              <a:rPr lang="en-US" altLang="ja-JP" dirty="0" smtClean="0"/>
              <a:t>Remote access using </a:t>
            </a:r>
            <a:r>
              <a:rPr lang="en-US" altLang="ja-JP" dirty="0" err="1" smtClean="0"/>
              <a:t>libvirt</a:t>
            </a:r>
            <a:r>
              <a:rPr lang="en-US" altLang="ja-JP" dirty="0" smtClean="0"/>
              <a:t> has capability of configuration and status monitoring of VM host including statistics of client, monitoring of VM host (like which clients are running on each host) and client is planned to be performed using XML output from </a:t>
            </a:r>
            <a:r>
              <a:rPr lang="en-US" altLang="ja-JP" dirty="0" err="1" smtClean="0"/>
              <a:t>libvirt</a:t>
            </a:r>
            <a:r>
              <a:rPr lang="en-US" altLang="ja-JP" dirty="0" smtClean="0"/>
              <a:t> remote access.</a:t>
            </a:r>
          </a:p>
          <a:p>
            <a:pPr marL="0" indent="0">
              <a:buNone/>
            </a:pPr>
            <a:r>
              <a:rPr kumimoji="1" lang="en-US" altLang="ja-JP" dirty="0" smtClean="0"/>
              <a:t>Remote control like start or shutdown of VM client is also to be performed via </a:t>
            </a:r>
            <a:r>
              <a:rPr kumimoji="1" lang="en-US" altLang="ja-JP" dirty="0" err="1" smtClean="0"/>
              <a:t>libvirt</a:t>
            </a:r>
            <a:r>
              <a:rPr kumimoji="1" lang="en-US" altLang="ja-JP" dirty="0" smtClean="0"/>
              <a:t> remote access. </a:t>
            </a:r>
            <a:r>
              <a:rPr lang="en-US" altLang="ja-JP" dirty="0" smtClean="0"/>
              <a:t>For normal operation, VM client shutdown shall be done by client local command, but remote shutdown (or turning into S3/S4 state, if client is configured) is an option for emergency operation, such as shutting down entire system on power failure.</a:t>
            </a:r>
          </a:p>
          <a:p>
            <a:pPr marL="0" indent="0">
              <a:buNone/>
            </a:pPr>
            <a:r>
              <a:rPr lang="en-US" altLang="ja-JP" dirty="0" smtClean="0"/>
              <a:t>VM client storage is from NFS, and entire configurations of VM client are able to be dumped as XML, recovery for VM host down is possible just by defining from XML (or all clients could be configured into all hosts) and starting them from remote. On an event of VM client issue, such as VM client crashed, recovery from saved image file could be possible. Since instrument code and configuration are managed at </a:t>
            </a:r>
            <a:r>
              <a:rPr lang="en-US" altLang="ja-JP" dirty="0" err="1" smtClean="0"/>
              <a:t>git</a:t>
            </a:r>
            <a:r>
              <a:rPr lang="en-US" altLang="ja-JP" dirty="0" smtClean="0"/>
              <a:t> repository, also most of client data shall be saved into NFS storage, it would be better to build new VM client from scratch not to keep issues at operating system into recovered one.</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82</a:t>
            </a:fld>
            <a:endParaRPr kumimoji="1" lang="ja-JP" altLang="en-US"/>
          </a:p>
        </p:txBody>
      </p:sp>
    </p:spTree>
    <p:extLst>
      <p:ext uri="{BB962C8B-B14F-4D97-AF65-F5344CB8AC3E}">
        <p14:creationId xmlns:p14="http://schemas.microsoft.com/office/powerpoint/2010/main" val="17625921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en-US" altLang="ja-JP" dirty="0" smtClean="0"/>
              <a:t>PFS ICS is req</a:t>
            </a:r>
            <a:r>
              <a:rPr lang="en-US" altLang="ja-JP" dirty="0" smtClean="0"/>
              <a:t>uired to present how to provide </a:t>
            </a:r>
            <a:r>
              <a:rPr lang="en-US" altLang="ja-JP" dirty="0" err="1" smtClean="0"/>
              <a:t>servability</a:t>
            </a:r>
            <a:r>
              <a:rPr lang="en-US" altLang="ja-JP" dirty="0" smtClean="0"/>
              <a:t> and/or maintainability from remote especially at Hilo (and also from outside Subaru), and it is a key to provide functionality to operate (not just monitor) from outside the Summit. Also, PFS need to get/prepare some hardware to host these components.</a:t>
            </a:r>
          </a:p>
          <a:p>
            <a:pPr marL="0" indent="0">
              <a:buNone/>
            </a:pPr>
            <a:endParaRPr lang="en-US" altLang="ja-JP" dirty="0" smtClean="0"/>
          </a:p>
          <a:p>
            <a:pPr marL="0" indent="0">
              <a:buNone/>
            </a:pPr>
            <a:r>
              <a:rPr kumimoji="1" lang="en-US" altLang="ja-JP" dirty="0" smtClean="0"/>
              <a:t>In this section</a:t>
            </a:r>
            <a:r>
              <a:rPr lang="en-US" altLang="ja-JP" dirty="0"/>
              <a:t>, following items are presented</a:t>
            </a:r>
            <a:r>
              <a:rPr lang="en-US" altLang="ja-JP" dirty="0" smtClean="0"/>
              <a:t>:</a:t>
            </a:r>
            <a:endParaRPr kumimoji="1" lang="en-US" altLang="ja-JP" dirty="0" smtClean="0"/>
          </a:p>
          <a:p>
            <a:r>
              <a:rPr kumimoji="1" lang="en-US" altLang="ja-JP" dirty="0" smtClean="0"/>
              <a:t>Space condition, registration, and assignment at CB2F</a:t>
            </a:r>
          </a:p>
          <a:p>
            <a:r>
              <a:rPr lang="en-US" altLang="ja-JP" dirty="0" smtClean="0"/>
              <a:t>Resource management components and configurations</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83</a:t>
            </a:fld>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Space </a:t>
            </a:r>
            <a:r>
              <a:rPr lang="en-US" altLang="ja-JP" sz="3200" dirty="0" smtClean="0"/>
              <a:t>condition at CB2F – Support hardware</a:t>
            </a:r>
            <a:endParaRPr lang="en-US" altLang="ja-JP" sz="32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20000"/>
          </a:bodyPr>
          <a:lstStyle/>
          <a:p>
            <a:pPr marL="0" indent="0">
              <a:buNone/>
            </a:pPr>
            <a:r>
              <a:rPr lang="en-US" dirty="0" smtClean="0"/>
              <a:t>19” racks at CB2F are managed by Subaru (CDM) and PFS plans to use one. Also cables and supplies in CB2F are required to follow standards by Subaru. Requirements and conditions from both Subaru and PFS are as follows:</a:t>
            </a:r>
          </a:p>
          <a:p>
            <a:pPr marL="0" indent="0">
              <a:buNone/>
            </a:pPr>
            <a:endParaRPr lang="en-US" dirty="0" smtClean="0"/>
          </a:p>
          <a:p>
            <a:pPr>
              <a:buFont typeface="Arial" charset="0"/>
              <a:buChar char="•"/>
            </a:pPr>
            <a:r>
              <a:rPr lang="en-US" dirty="0" smtClean="0"/>
              <a:t>Functional 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2U</a:t>
            </a:r>
          </a:p>
          <a:p>
            <a:pPr lvl="2">
              <a:buFont typeface="Arial" charset="0"/>
              <a:buChar char="•"/>
            </a:pPr>
            <a:r>
              <a:rPr lang="en-US" dirty="0" smtClean="0"/>
              <a:t>PFS plans not to use CMA, so no additional space is required at rear</a:t>
            </a:r>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access panel (power, Ethernet, fiber)</a:t>
            </a:r>
          </a:p>
          <a:p>
            <a:pPr lvl="1">
              <a:buFont typeface="Arial" charset="0"/>
              <a:buChar char="•"/>
            </a:pPr>
            <a:r>
              <a:rPr lang="en-US" dirty="0" smtClean="0"/>
              <a:t>(TBC) No forced cooling</a:t>
            </a:r>
          </a:p>
          <a:p>
            <a:pPr lvl="1">
              <a:buFont typeface="Arial" charset="0"/>
              <a:buChar char="•"/>
            </a:pPr>
            <a:r>
              <a:rPr lang="en-US" dirty="0" smtClean="0"/>
              <a:t>No redundant power supply, no DG </a:t>
            </a:r>
            <a:r>
              <a:rPr lang="en-US" dirty="0" err="1" smtClean="0"/>
              <a:t>backedup</a:t>
            </a:r>
            <a:endParaRPr 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84</a:t>
            </a:fld>
            <a:endParaRPr kumimoji="1" lang="ja-JP" altLang="en-US"/>
          </a:p>
        </p:txBody>
      </p:sp>
    </p:spTree>
    <p:extLst>
      <p:ext uri="{BB962C8B-B14F-4D97-AF65-F5344CB8AC3E}">
        <p14:creationId xmlns:p14="http://schemas.microsoft.com/office/powerpoint/2010/main" val="3266377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Unit registration – </a:t>
            </a:r>
            <a:r>
              <a:rPr lang="en-US" altLang="ja-JP" sz="3600" dirty="0"/>
              <a:t>Space condition at </a:t>
            </a:r>
            <a:r>
              <a:rPr lang="en-US" altLang="ja-JP" sz="3600" dirty="0" smtClean="0"/>
              <a:t>CB2F</a:t>
            </a:r>
            <a:endParaRPr lang="en-US" sz="3600" dirty="0"/>
          </a:p>
        </p:txBody>
      </p:sp>
      <p:sp>
        <p:nvSpPr>
          <p:cNvPr id="3" name="コンテンツ プレースホルダー 2"/>
          <p:cNvSpPr>
            <a:spLocks noGrp="1"/>
          </p:cNvSpPr>
          <p:nvPr>
            <p:ph idx="1"/>
          </p:nvPr>
        </p:nvSpPr>
        <p:spPr>
          <a:xfrm>
            <a:off x="457200" y="1600200"/>
            <a:ext cx="8229600" cy="5257800"/>
          </a:xfrm>
        </p:spPr>
        <p:txBody>
          <a:bodyPr>
            <a:normAutofit fontScale="55000" lnSpcReduction="20000"/>
          </a:bodyPr>
          <a:lstStyle/>
          <a:p>
            <a:pPr marL="0" indent="0">
              <a:buNone/>
            </a:pPr>
            <a:r>
              <a:rPr lang="en-US" dirty="0" smtClean="0"/>
              <a:t>Unit registration of CB2F rack is tracked at SSN-00022. Current assumptions are as follows, which has ~20U in total, and we assume only one rack at CB2F:</a:t>
            </a:r>
          </a:p>
          <a:p>
            <a:pPr marL="0" indent="0">
              <a:buNone/>
            </a:pPr>
            <a:endParaRPr lang="en-US" dirty="0"/>
          </a:p>
          <a:p>
            <a:pPr>
              <a:buFont typeface="Arial" charset="0"/>
              <a:buChar char="•"/>
            </a:pPr>
            <a:r>
              <a:rPr lang="en-US" dirty="0"/>
              <a:t>Management and service </a:t>
            </a:r>
            <a:r>
              <a:rPr lang="en-US" dirty="0" smtClean="0"/>
              <a:t>resources</a:t>
            </a:r>
          </a:p>
          <a:p>
            <a:pPr lvl="1">
              <a:buFont typeface="Arial" charset="0"/>
              <a:buChar char="•"/>
            </a:pPr>
            <a:r>
              <a:rPr lang="en-US" dirty="0" smtClean="0"/>
              <a:t>0U PDU (1 or 2)</a:t>
            </a:r>
          </a:p>
          <a:p>
            <a:pPr lvl="1">
              <a:buFont typeface="Arial" charset="0"/>
              <a:buChar char="•"/>
            </a:pPr>
            <a:r>
              <a:rPr lang="en-US" dirty="0" smtClean="0"/>
              <a:t>1U KVM</a:t>
            </a:r>
            <a:endParaRPr lang="en-US" dirty="0"/>
          </a:p>
          <a:p>
            <a:pPr>
              <a:buFont typeface="Arial" charset="0"/>
              <a:buChar char="•"/>
            </a:pPr>
            <a:r>
              <a:rPr lang="en-US" dirty="0"/>
              <a:t>System wide </a:t>
            </a:r>
            <a:r>
              <a:rPr lang="en-US" dirty="0" smtClean="0"/>
              <a:t>infrastructure</a:t>
            </a:r>
          </a:p>
          <a:p>
            <a:pPr lvl="1">
              <a:buFont typeface="Arial" charset="0"/>
              <a:buChar char="•"/>
            </a:pPr>
            <a:r>
              <a:rPr lang="en-US" dirty="0" smtClean="0"/>
              <a:t>2x 1U Cisco network switch (rear side??)</a:t>
            </a:r>
          </a:p>
          <a:p>
            <a:pPr lvl="1">
              <a:buFont typeface="Arial" charset="0"/>
              <a:buChar char="•"/>
            </a:pPr>
            <a:r>
              <a:rPr lang="en-US" dirty="0" smtClean="0"/>
              <a:t>(TBC) 1U patch panel</a:t>
            </a:r>
            <a:endParaRPr lang="en-US" dirty="0"/>
          </a:p>
          <a:p>
            <a:pPr>
              <a:buFont typeface="Arial" charset="0"/>
              <a:buChar char="•"/>
            </a:pPr>
            <a:r>
              <a:rPr lang="en-US" dirty="0"/>
              <a:t>IIC computing </a:t>
            </a:r>
            <a:r>
              <a:rPr lang="en-US" dirty="0" smtClean="0"/>
              <a:t>resource</a:t>
            </a:r>
          </a:p>
          <a:p>
            <a:pPr lvl="1">
              <a:buFont typeface="Arial" charset="0"/>
              <a:buChar char="•"/>
            </a:pPr>
            <a:r>
              <a:rPr lang="en-US" dirty="0" smtClean="0"/>
              <a:t>2x 2U iSCSI storage</a:t>
            </a:r>
          </a:p>
          <a:p>
            <a:pPr lvl="1">
              <a:buFont typeface="Arial" charset="0"/>
              <a:buChar char="•"/>
            </a:pPr>
            <a:r>
              <a:rPr lang="en-US" dirty="0" smtClean="0"/>
              <a:t>3x 1U computers (Dell R410) for VM</a:t>
            </a:r>
          </a:p>
          <a:p>
            <a:pPr lvl="1">
              <a:buFont typeface="Arial" charset="0"/>
              <a:buChar char="•"/>
            </a:pPr>
            <a:r>
              <a:rPr lang="en-US" dirty="0" smtClean="0"/>
              <a:t>2x 2U computers (Dell R710) for VM and NFS server</a:t>
            </a:r>
          </a:p>
          <a:p>
            <a:pPr lvl="1">
              <a:buFont typeface="Arial" charset="0"/>
              <a:buChar char="•"/>
            </a:pPr>
            <a:r>
              <a:rPr lang="en-US" dirty="0" smtClean="0"/>
              <a:t>(TBC) 1x 1U computers (Dell R310) for database server</a:t>
            </a:r>
            <a:endParaRPr lang="en-US" dirty="0"/>
          </a:p>
          <a:p>
            <a:pPr>
              <a:buFont typeface="Arial" charset="0"/>
              <a:buChar char="•"/>
            </a:pPr>
            <a:r>
              <a:rPr lang="en-US" dirty="0"/>
              <a:t>PFI </a:t>
            </a:r>
            <a:r>
              <a:rPr lang="en-US" dirty="0" smtClean="0"/>
              <a:t>control</a:t>
            </a:r>
          </a:p>
          <a:p>
            <a:pPr lvl="1">
              <a:buFont typeface="Arial" charset="0"/>
              <a:buChar char="•"/>
            </a:pPr>
            <a:r>
              <a:rPr lang="en-US" dirty="0" smtClean="0"/>
              <a:t>(TBC) 1U AGCC host computer (extender fiber connection to PFI)</a:t>
            </a:r>
          </a:p>
          <a:p>
            <a:pPr lvl="2">
              <a:buFont typeface="Arial" charset="0"/>
              <a:buChar char="•"/>
            </a:pPr>
            <a:r>
              <a:rPr lang="en-US" dirty="0" smtClean="0"/>
              <a:t>This is planned to be changed as VM client, but still under discussion.</a:t>
            </a:r>
          </a:p>
          <a:p>
            <a:pPr lvl="1">
              <a:buFont typeface="Arial" charset="0"/>
              <a:buChar char="•"/>
            </a:pPr>
            <a:r>
              <a:rPr lang="en-US" dirty="0" smtClean="0"/>
              <a:t>2U MPS host computer (with GPGPU)</a:t>
            </a:r>
            <a:endParaRPr lang="en-US" dirty="0"/>
          </a:p>
          <a:p>
            <a:pPr>
              <a:buFont typeface="Arial" charset="0"/>
              <a:buChar char="•"/>
            </a:pPr>
            <a:r>
              <a:rPr lang="en-US" dirty="0" err="1"/>
              <a:t>SpS</a:t>
            </a:r>
            <a:r>
              <a:rPr lang="en-US" dirty="0"/>
              <a:t> </a:t>
            </a:r>
            <a:r>
              <a:rPr lang="en-US" dirty="0" smtClean="0"/>
              <a:t>control</a:t>
            </a:r>
          </a:p>
          <a:p>
            <a:pPr lvl="1">
              <a:buFont typeface="Arial" charset="0"/>
              <a:buChar char="•"/>
            </a:pPr>
            <a:r>
              <a:rPr lang="en-US" dirty="0" smtClean="0"/>
              <a:t>Originally assumed to have 2-4U computer for IR readout, but nothing for now</a:t>
            </a:r>
          </a:p>
          <a:p>
            <a:pPr lvl="1">
              <a:buFont typeface="Arial" charset="0"/>
              <a:buChar char="•"/>
            </a:pPr>
            <a:r>
              <a:rPr lang="en-US" dirty="0" smtClean="0"/>
              <a:t>IR detector is planned to be controlled from BEE, could use tiered storage but hosted at NFS server</a:t>
            </a:r>
          </a:p>
          <a:p>
            <a:pPr>
              <a:buFont typeface="Arial" charset="0"/>
              <a:buChar char="•"/>
            </a:pPr>
            <a:r>
              <a:rPr lang="en-US" dirty="0" smtClean="0"/>
              <a:t>No need for Cs (MCS)</a:t>
            </a:r>
            <a:endParaRPr lang="en-US" dirty="0"/>
          </a:p>
        </p:txBody>
      </p:sp>
      <p:pic>
        <p:nvPicPr>
          <p:cNvPr id="6" name="図 5"/>
          <p:cNvPicPr>
            <a:picLocks noChangeAspect="1"/>
          </p:cNvPicPr>
          <p:nvPr/>
        </p:nvPicPr>
        <p:blipFill>
          <a:blip r:embed="rId2"/>
          <a:stretch>
            <a:fillRect/>
          </a:stretch>
        </p:blipFill>
        <p:spPr>
          <a:xfrm>
            <a:off x="6264000" y="2059677"/>
            <a:ext cx="2880000" cy="3553714"/>
          </a:xfrm>
          <a:prstGeom prst="rect">
            <a:avLst/>
          </a:prstGeom>
        </p:spPr>
      </p:pic>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85</a:t>
            </a:fld>
            <a:endParaRPr kumimoji="1" lang="ja-JP" altLang="en-US"/>
          </a:p>
        </p:txBody>
      </p:sp>
    </p:spTree>
    <p:extLst>
      <p:ext uri="{BB962C8B-B14F-4D97-AF65-F5344CB8AC3E}">
        <p14:creationId xmlns:p14="http://schemas.microsoft.com/office/powerpoint/2010/main" val="38248077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Resource management – Support hardware</a:t>
            </a:r>
            <a:endParaRPr lang="en-US" sz="3600" dirty="0"/>
          </a:p>
        </p:txBody>
      </p:sp>
      <p:sp>
        <p:nvSpPr>
          <p:cNvPr id="3" name="コンテンツ プレースホルダー 2"/>
          <p:cNvSpPr>
            <a:spLocks noGrp="1"/>
          </p:cNvSpPr>
          <p:nvPr>
            <p:ph idx="1"/>
          </p:nvPr>
        </p:nvSpPr>
        <p:spPr>
          <a:xfrm>
            <a:off x="628650" y="1825625"/>
            <a:ext cx="8274050" cy="3406776"/>
          </a:xfrm>
        </p:spPr>
        <p:txBody>
          <a:bodyPr>
            <a:normAutofit fontScale="70000" lnSpcReduction="20000"/>
          </a:bodyPr>
          <a:lstStyle/>
          <a:p>
            <a:pPr marL="0" indent="0">
              <a:buNone/>
            </a:pPr>
            <a:r>
              <a:rPr lang="en-US" dirty="0" smtClean="0"/>
              <a:t>Direct access at CB2F (Subaru summit) is quite difficult as human resource management point of view, </a:t>
            </a:r>
            <a:r>
              <a:rPr lang="en-US" altLang="ja-JP" dirty="0" err="1" smtClean="0"/>
              <a:t>servability</a:t>
            </a:r>
            <a:r>
              <a:rPr lang="en-US" altLang="ja-JP" dirty="0" smtClean="0"/>
              <a:t> </a:t>
            </a:r>
            <a:r>
              <a:rPr lang="en-US" altLang="ja-JP" dirty="0"/>
              <a:t>and/or maintainability from remote </a:t>
            </a:r>
            <a:r>
              <a:rPr lang="en-US" altLang="ja-JP" dirty="0" smtClean="0"/>
              <a:t>are highly recommended. For computing resources, operating system is remotely accessible if </a:t>
            </a:r>
            <a:r>
              <a:rPr lang="en-US" altLang="ja-JP" dirty="0" err="1" smtClean="0"/>
              <a:t>ssh</a:t>
            </a:r>
            <a:r>
              <a:rPr lang="en-US" altLang="ja-JP" dirty="0" smtClean="0"/>
              <a:t> is up, and hardware can be remotely manageable via Dell </a:t>
            </a:r>
            <a:r>
              <a:rPr lang="en-US" altLang="ja-JP" dirty="0" err="1" smtClean="0"/>
              <a:t>iDRAC</a:t>
            </a:r>
            <a:r>
              <a:rPr lang="en-US" altLang="ja-JP" dirty="0" smtClean="0"/>
              <a:t>, but it is also better to have redundant access (e.g. console access) to computing resources and remote monitoring and control on supplies to computing resources. </a:t>
            </a:r>
          </a:p>
          <a:p>
            <a:pPr marL="0" indent="0">
              <a:buNone/>
            </a:pPr>
            <a:endParaRPr lang="en-US" altLang="ja-JP" dirty="0" smtClean="0"/>
          </a:p>
          <a:p>
            <a:pPr marL="0" indent="0">
              <a:buNone/>
            </a:pPr>
            <a:r>
              <a:rPr lang="en-US" altLang="ja-JP" dirty="0" smtClean="0"/>
              <a:t>Conditions:</a:t>
            </a:r>
          </a:p>
          <a:p>
            <a:r>
              <a:rPr lang="en-US" altLang="ja-JP" dirty="0" smtClean="0"/>
              <a:t>All of PFS resources are on PFS dedicated network (so-called PFS-LAN), which is routed at network switch by CDM.</a:t>
            </a:r>
          </a:p>
          <a:p>
            <a:r>
              <a:rPr lang="en-US" altLang="ja-JP" dirty="0" smtClean="0"/>
              <a:t>Better to reduce SPOF, and having plans to monitor and/or control hardware failure by another route at minimum.</a:t>
            </a:r>
          </a:p>
        </p:txBody>
      </p:sp>
      <p:sp>
        <p:nvSpPr>
          <p:cNvPr id="4" name="正方形/長方形 3"/>
          <p:cNvSpPr/>
          <p:nvPr/>
        </p:nvSpPr>
        <p:spPr>
          <a:xfrm>
            <a:off x="271501" y="5308600"/>
            <a:ext cx="1441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Power supply</a:t>
            </a:r>
            <a:endParaRPr kumimoji="1" lang="ja-JP" altLang="en-US" dirty="0"/>
          </a:p>
        </p:txBody>
      </p:sp>
      <p:sp>
        <p:nvSpPr>
          <p:cNvPr id="6" name="正方形/長方形 5"/>
          <p:cNvSpPr/>
          <p:nvPr/>
        </p:nvSpPr>
        <p:spPr>
          <a:xfrm>
            <a:off x="1918475" y="5588000"/>
            <a:ext cx="1314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8" name="直線コネクタ 7"/>
          <p:cNvCxnSpPr/>
          <p:nvPr/>
        </p:nvCxnSpPr>
        <p:spPr>
          <a:xfrm flipV="1">
            <a:off x="3390900" y="5232401"/>
            <a:ext cx="0" cy="162559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90900" y="65502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10" name="テキスト ボックス 9"/>
          <p:cNvSpPr txBox="1"/>
          <p:nvPr/>
        </p:nvSpPr>
        <p:spPr>
          <a:xfrm>
            <a:off x="1577902" y="65502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11" name="正方形/長方形 10"/>
          <p:cNvSpPr/>
          <p:nvPr/>
        </p:nvSpPr>
        <p:spPr>
          <a:xfrm>
            <a:off x="750777" y="6159500"/>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sp>
        <p:nvSpPr>
          <p:cNvPr id="12" name="正方形/長方形 11"/>
          <p:cNvSpPr/>
          <p:nvPr/>
        </p:nvSpPr>
        <p:spPr>
          <a:xfrm>
            <a:off x="3811625" y="55880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13" name="正方形/長方形 12"/>
          <p:cNvSpPr/>
          <p:nvPr/>
        </p:nvSpPr>
        <p:spPr>
          <a:xfrm>
            <a:off x="3811625" y="61595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CB2F switch</a:t>
            </a:r>
            <a:endParaRPr kumimoji="1" lang="ja-JP" altLang="en-US" dirty="0"/>
          </a:p>
        </p:txBody>
      </p:sp>
      <p:cxnSp>
        <p:nvCxnSpPr>
          <p:cNvPr id="15" name="直線コネクタ 14"/>
          <p:cNvCxnSpPr>
            <a:stCxn id="4" idx="3"/>
            <a:endCxn id="6" idx="1"/>
          </p:cNvCxnSpPr>
          <p:nvPr/>
        </p:nvCxnSpPr>
        <p:spPr>
          <a:xfrm>
            <a:off x="1712951" y="5511800"/>
            <a:ext cx="205524"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2" idx="1"/>
          </p:cNvCxnSpPr>
          <p:nvPr/>
        </p:nvCxnSpPr>
        <p:spPr>
          <a:xfrm>
            <a:off x="3232925" y="5791200"/>
            <a:ext cx="57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11" idx="0"/>
          </p:cNvCxnSpPr>
          <p:nvPr/>
        </p:nvCxnSpPr>
        <p:spPr>
          <a:xfrm flipH="1">
            <a:off x="1617589" y="5994400"/>
            <a:ext cx="958111"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3"/>
            <a:endCxn id="13" idx="1"/>
          </p:cNvCxnSpPr>
          <p:nvPr/>
        </p:nvCxnSpPr>
        <p:spPr>
          <a:xfrm>
            <a:off x="2484400" y="6362700"/>
            <a:ext cx="13272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3" idx="3"/>
            <a:endCxn id="26" idx="1"/>
          </p:cNvCxnSpPr>
          <p:nvPr/>
        </p:nvCxnSpPr>
        <p:spPr>
          <a:xfrm flipV="1">
            <a:off x="5246651" y="6272311"/>
            <a:ext cx="1327224" cy="903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573875" y="5994400"/>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Computers @ CB2F</a:t>
            </a:r>
            <a:endParaRPr kumimoji="1" lang="ja-JP" altLang="en-US" dirty="0"/>
          </a:p>
        </p:txBody>
      </p:sp>
      <p:cxnSp>
        <p:nvCxnSpPr>
          <p:cNvPr id="29" name="直線コネクタ 28"/>
          <p:cNvCxnSpPr>
            <a:stCxn id="12" idx="3"/>
            <a:endCxn id="26" idx="1"/>
          </p:cNvCxnSpPr>
          <p:nvPr/>
        </p:nvCxnSpPr>
        <p:spPr>
          <a:xfrm>
            <a:off x="5246651" y="5791200"/>
            <a:ext cx="1327224" cy="481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3" idx="0"/>
            <a:endCxn id="12" idx="2"/>
          </p:cNvCxnSpPr>
          <p:nvPr/>
        </p:nvCxnSpPr>
        <p:spPr>
          <a:xfrm flipV="1">
            <a:off x="4529138" y="59944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1" idx="1"/>
          </p:cNvCxnSpPr>
          <p:nvPr/>
        </p:nvCxnSpPr>
        <p:spPr>
          <a:xfrm>
            <a:off x="87164" y="6362700"/>
            <a:ext cx="663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6573875" y="5232401"/>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(Controllers @ dome)</a:t>
            </a:r>
            <a:endParaRPr kumimoji="1" lang="ja-JP" altLang="en-US" dirty="0"/>
          </a:p>
        </p:txBody>
      </p:sp>
      <p:cxnSp>
        <p:nvCxnSpPr>
          <p:cNvPr id="50" name="直線コネクタ 49"/>
          <p:cNvCxnSpPr>
            <a:stCxn id="13" idx="3"/>
            <a:endCxn id="49" idx="1"/>
          </p:cNvCxnSpPr>
          <p:nvPr/>
        </p:nvCxnSpPr>
        <p:spPr>
          <a:xfrm flipV="1">
            <a:off x="5246651" y="5510312"/>
            <a:ext cx="1327224" cy="8523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 idx="3"/>
            <a:endCxn id="49" idx="1"/>
          </p:cNvCxnSpPr>
          <p:nvPr/>
        </p:nvCxnSpPr>
        <p:spPr>
          <a:xfrm flipV="1">
            <a:off x="1712951" y="5510312"/>
            <a:ext cx="4860924" cy="1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86</a:t>
            </a:fld>
            <a:endParaRPr kumimoji="1" lang="ja-JP" altLang="en-US"/>
          </a:p>
        </p:txBody>
      </p:sp>
    </p:spTree>
    <p:extLst>
      <p:ext uri="{BB962C8B-B14F-4D97-AF65-F5344CB8AC3E}">
        <p14:creationId xmlns:p14="http://schemas.microsoft.com/office/powerpoint/2010/main" val="34010494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 – Resource management</a:t>
            </a:r>
            <a:endParaRPr lang="en-US" sz="3600" dirty="0"/>
          </a:p>
        </p:txBody>
      </p:sp>
      <p:sp>
        <p:nvSpPr>
          <p:cNvPr id="3" name="コンテンツ プレースホルダー 2"/>
          <p:cNvSpPr>
            <a:spLocks noGrp="1"/>
          </p:cNvSpPr>
          <p:nvPr>
            <p:ph idx="1"/>
          </p:nvPr>
        </p:nvSpPr>
        <p:spPr>
          <a:xfrm>
            <a:off x="628650" y="1825624"/>
            <a:ext cx="8274050" cy="4930776"/>
          </a:xfrm>
        </p:spPr>
        <p:txBody>
          <a:bodyPr lIns="0">
            <a:normAutofit fontScale="55000" lnSpcReduction="20000"/>
          </a:bodyPr>
          <a:lstStyle/>
          <a:p>
            <a:pPr indent="-108000">
              <a:spcBef>
                <a:spcPts val="600"/>
              </a:spcBef>
            </a:pPr>
            <a:r>
              <a:rPr lang="en-US" dirty="0" smtClean="0"/>
              <a:t>Control computers</a:t>
            </a:r>
          </a:p>
          <a:p>
            <a:pPr lvl="1" indent="-108000">
              <a:spcBef>
                <a:spcPts val="600"/>
              </a:spcBef>
            </a:pPr>
            <a:r>
              <a:rPr lang="en-US" dirty="0" smtClean="0"/>
              <a:t>Aim to enables maintenance operators to access terminals and also to shutdown power supply to computers. </a:t>
            </a:r>
            <a:endParaRPr lang="en-US" dirty="0"/>
          </a:p>
          <a:p>
            <a:pPr lvl="1" indent="-108000">
              <a:spcBef>
                <a:spcPts val="600"/>
              </a:spcBef>
            </a:pPr>
            <a:r>
              <a:rPr lang="en-US" b="1" dirty="0" smtClean="0"/>
              <a:t>Power: </a:t>
            </a:r>
            <a:r>
              <a:rPr lang="en-US" altLang="ja-JP" dirty="0"/>
              <a:t>PFS plans to attach </a:t>
            </a:r>
            <a:r>
              <a:rPr lang="en-US" altLang="ja-JP" dirty="0" smtClean="0"/>
              <a:t>PDU </a:t>
            </a:r>
            <a:r>
              <a:rPr lang="en-US" altLang="ja-JP" dirty="0"/>
              <a:t>to all control computers at </a:t>
            </a:r>
            <a:r>
              <a:rPr lang="en-US" altLang="ja-JP" dirty="0" smtClean="0"/>
              <a:t>CB2F</a:t>
            </a:r>
            <a:endParaRPr lang="en-US" dirty="0" smtClean="0"/>
          </a:p>
          <a:p>
            <a:pPr lvl="2" indent="-108000">
              <a:spcBef>
                <a:spcPts val="600"/>
              </a:spcBef>
            </a:pPr>
            <a:r>
              <a:rPr lang="en-US" dirty="0" smtClean="0"/>
              <a:t>Power on by power recovery will be off, but </a:t>
            </a:r>
            <a:r>
              <a:rPr lang="en-US" dirty="0" err="1" smtClean="0"/>
              <a:t>WoL</a:t>
            </a:r>
            <a:r>
              <a:rPr lang="en-US" dirty="0" smtClean="0"/>
              <a:t> will be enabled for remote power on via PFS-LAN (or via </a:t>
            </a:r>
            <a:r>
              <a:rPr lang="en-US" dirty="0" err="1" smtClean="0"/>
              <a:t>iDARC</a:t>
            </a:r>
            <a:r>
              <a:rPr lang="en-US" dirty="0" smtClean="0"/>
              <a:t> could be possible).</a:t>
            </a:r>
          </a:p>
          <a:p>
            <a:pPr lvl="1" indent="-108000">
              <a:spcBef>
                <a:spcPts val="600"/>
              </a:spcBef>
            </a:pPr>
            <a:r>
              <a:rPr lang="en-US" b="1" dirty="0" smtClean="0"/>
              <a:t>Console</a:t>
            </a:r>
            <a:r>
              <a:rPr lang="en-US" dirty="0" smtClean="0"/>
              <a:t>: PFS plans to attach KVM (VGA+USB) to all control computers at CB2F</a:t>
            </a:r>
          </a:p>
          <a:p>
            <a:pPr lvl="2" indent="-108000">
              <a:spcBef>
                <a:spcPts val="600"/>
              </a:spcBef>
            </a:pPr>
            <a:r>
              <a:rPr lang="en-US" dirty="0" smtClean="0"/>
              <a:t>No serial console is assumed, uniform service is not possible since one (or some) of control computers is required to connect MLP1.</a:t>
            </a:r>
          </a:p>
          <a:p>
            <a:pPr lvl="3" indent="-108000">
              <a:spcBef>
                <a:spcPts val="600"/>
              </a:spcBef>
            </a:pPr>
            <a:r>
              <a:rPr lang="en-US" dirty="0" smtClean="0"/>
              <a:t>Also we need serial console server to connect these serial lines from remote, but it makes additional failure point as SPOF.</a:t>
            </a:r>
          </a:p>
          <a:p>
            <a:pPr lvl="2" indent="-108000">
              <a:spcBef>
                <a:spcPts val="600"/>
              </a:spcBef>
            </a:pPr>
            <a:r>
              <a:rPr lang="en-US" dirty="0" smtClean="0"/>
              <a:t>If some serial issue occurs on VGA output, we may have another option via </a:t>
            </a:r>
            <a:r>
              <a:rPr lang="en-US" dirty="0" err="1" smtClean="0"/>
              <a:t>iDARC</a:t>
            </a:r>
            <a:r>
              <a:rPr lang="en-US" dirty="0" smtClean="0"/>
              <a:t> as secondary operation.</a:t>
            </a:r>
          </a:p>
          <a:p>
            <a:pPr lvl="3" indent="-108000">
              <a:spcBef>
                <a:spcPts val="600"/>
              </a:spcBef>
            </a:pPr>
            <a:r>
              <a:rPr lang="en-US" dirty="0" smtClean="0"/>
              <a:t>Plan to have shared NIC for </a:t>
            </a:r>
            <a:r>
              <a:rPr lang="en-US" dirty="0" err="1" smtClean="0"/>
              <a:t>iDRAC</a:t>
            </a:r>
            <a:r>
              <a:rPr lang="en-US" dirty="0" smtClean="0"/>
              <a:t> port. Some computers have network port on </a:t>
            </a:r>
            <a:r>
              <a:rPr lang="en-US" dirty="0" err="1" smtClean="0"/>
              <a:t>iDARC</a:t>
            </a:r>
            <a:r>
              <a:rPr lang="en-US" dirty="0" smtClean="0"/>
              <a:t>, which could be connected for redundancy.</a:t>
            </a:r>
          </a:p>
          <a:p>
            <a:pPr indent="-108000">
              <a:spcBef>
                <a:spcPts val="600"/>
              </a:spcBef>
            </a:pPr>
            <a:r>
              <a:rPr lang="en-US" dirty="0" smtClean="0"/>
              <a:t>Network switch</a:t>
            </a:r>
          </a:p>
          <a:p>
            <a:pPr lvl="1" indent="-108000">
              <a:spcBef>
                <a:spcPts val="600"/>
              </a:spcBef>
            </a:pPr>
            <a:r>
              <a:rPr lang="en-US" dirty="0" smtClean="0"/>
              <a:t>Management VLAN (by CDM) will be fed to all PFS network switches via trunk port through switch at CB2F</a:t>
            </a:r>
          </a:p>
          <a:p>
            <a:pPr lvl="1" indent="-108000">
              <a:spcBef>
                <a:spcPts val="600"/>
              </a:spcBef>
            </a:pPr>
            <a:r>
              <a:rPr lang="en-US" dirty="0" smtClean="0"/>
              <a:t>telnet or </a:t>
            </a:r>
            <a:r>
              <a:rPr lang="en-US" dirty="0" err="1" smtClean="0"/>
              <a:t>ssh</a:t>
            </a:r>
            <a:r>
              <a:rPr lang="en-US" dirty="0" smtClean="0"/>
              <a:t> remote access will be enabled, but no serial connection.</a:t>
            </a:r>
          </a:p>
          <a:p>
            <a:pPr lvl="2" indent="-108000">
              <a:spcBef>
                <a:spcPts val="600"/>
              </a:spcBef>
            </a:pPr>
            <a:r>
              <a:rPr lang="en-US" dirty="0" smtClean="0"/>
              <a:t>The same as control computer, additional serial console server could be a SPOF.</a:t>
            </a:r>
          </a:p>
          <a:p>
            <a:pPr lvl="2" indent="-108000">
              <a:spcBef>
                <a:spcPts val="600"/>
              </a:spcBef>
            </a:pPr>
            <a:r>
              <a:rPr lang="en-US" dirty="0" smtClean="0"/>
              <a:t>Accessibility would be the same for all these connection.</a:t>
            </a:r>
          </a:p>
          <a:p>
            <a:pPr lvl="3" indent="-108000">
              <a:spcBef>
                <a:spcPts val="600"/>
              </a:spcBef>
            </a:pPr>
            <a:r>
              <a:rPr lang="en-US" dirty="0" smtClean="0"/>
              <a:t>Although serial console can have outputs during boot up, almost nothing could be gained from simply replacement</a:t>
            </a:r>
          </a:p>
          <a:p>
            <a:pPr indent="-108000">
              <a:spcBef>
                <a:spcPts val="600"/>
              </a:spcBef>
            </a:pPr>
            <a:r>
              <a:rPr lang="en-US" dirty="0" smtClean="0"/>
              <a:t>KVM</a:t>
            </a:r>
          </a:p>
          <a:p>
            <a:pPr lvl="1" indent="-108000">
              <a:spcBef>
                <a:spcPts val="600"/>
              </a:spcBef>
            </a:pPr>
            <a:r>
              <a:rPr lang="en-US" altLang="ja-JP" dirty="0" smtClean="0"/>
              <a:t>Plan to use 1U </a:t>
            </a:r>
            <a:r>
              <a:rPr lang="en-US" altLang="ja-JP" dirty="0"/>
              <a:t>16port </a:t>
            </a:r>
            <a:r>
              <a:rPr lang="en-US" altLang="ja-JP" dirty="0" smtClean="0"/>
              <a:t>KVM, one local console and two Ethernet ports / </a:t>
            </a:r>
            <a:r>
              <a:rPr lang="en-US" altLang="ja-JP" dirty="0"/>
              <a:t>ATEN </a:t>
            </a:r>
            <a:r>
              <a:rPr lang="en-US" altLang="ja-JP" dirty="0" smtClean="0"/>
              <a:t>KN2116A (procured)</a:t>
            </a:r>
          </a:p>
          <a:p>
            <a:pPr lvl="2" indent="-108000">
              <a:spcBef>
                <a:spcPts val="600"/>
              </a:spcBef>
            </a:pPr>
            <a:r>
              <a:rPr lang="en-US" altLang="ja-JP" dirty="0"/>
              <a:t>Vendor manual : https://</a:t>
            </a:r>
            <a:r>
              <a:rPr lang="en-US" altLang="ja-JP" dirty="0" smtClean="0"/>
              <a:t>pfs.ipmu.jp/docsrv/doc/Software/ICS/ATEN%20KN2116A%20KVM%20user%20manual</a:t>
            </a:r>
          </a:p>
          <a:p>
            <a:pPr lvl="1" indent="-108000">
              <a:spcBef>
                <a:spcPts val="600"/>
              </a:spcBef>
            </a:pPr>
            <a:r>
              <a:rPr lang="en-US" dirty="0" smtClean="0"/>
              <a:t>This KVM can send </a:t>
            </a:r>
            <a:r>
              <a:rPr lang="en-US" dirty="0" err="1" smtClean="0"/>
              <a:t>Ctrl+Alt+Del</a:t>
            </a:r>
            <a:r>
              <a:rPr lang="en-US" dirty="0" smtClean="0"/>
              <a:t> from remote console or client (Windows or Java).</a:t>
            </a:r>
          </a:p>
          <a:p>
            <a:pPr lvl="1" indent="-108000">
              <a:spcBef>
                <a:spcPts val="600"/>
              </a:spcBef>
            </a:pPr>
            <a:r>
              <a:rPr lang="en-US" dirty="0" smtClean="0"/>
              <a:t>One Ethernet will be connected to PFS-LAN network switch in the same rack, another could be connected to Subaru network for remote access.</a:t>
            </a:r>
          </a:p>
          <a:p>
            <a:pPr lvl="2" indent="-108000">
              <a:spcBef>
                <a:spcPts val="600"/>
              </a:spcBef>
            </a:pPr>
            <a:r>
              <a:rPr lang="en-US" dirty="0" smtClean="0"/>
              <a:t>To deal with PFS network switch failure, additional connection to Subaru network could be desired.</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87</a:t>
            </a:fld>
            <a:endParaRPr kumimoji="1" lang="ja-JP" altLang="en-US"/>
          </a:p>
        </p:txBody>
      </p:sp>
    </p:spTree>
    <p:extLst>
      <p:ext uri="{BB962C8B-B14F-4D97-AF65-F5344CB8AC3E}">
        <p14:creationId xmlns:p14="http://schemas.microsoft.com/office/powerpoint/2010/main" val="15992779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(II) – Resource management</a:t>
            </a:r>
            <a:endParaRPr lang="en-US" sz="3600" dirty="0"/>
          </a:p>
        </p:txBody>
      </p:sp>
      <p:sp>
        <p:nvSpPr>
          <p:cNvPr id="3" name="コンテンツ プレースホルダー 2"/>
          <p:cNvSpPr>
            <a:spLocks noGrp="1"/>
          </p:cNvSpPr>
          <p:nvPr>
            <p:ph idx="1"/>
          </p:nvPr>
        </p:nvSpPr>
        <p:spPr>
          <a:xfrm>
            <a:off x="628650" y="1825624"/>
            <a:ext cx="8274050" cy="5032376"/>
          </a:xfrm>
        </p:spPr>
        <p:txBody>
          <a:bodyPr lIns="0">
            <a:normAutofit fontScale="47500" lnSpcReduction="20000"/>
          </a:bodyPr>
          <a:lstStyle/>
          <a:p>
            <a:pPr indent="-108000">
              <a:spcBef>
                <a:spcPts val="600"/>
              </a:spcBef>
            </a:pPr>
            <a:r>
              <a:rPr lang="en-US" dirty="0" smtClean="0"/>
              <a:t>PDU</a:t>
            </a:r>
            <a:endParaRPr lang="en-US" dirty="0"/>
          </a:p>
          <a:p>
            <a:pPr lvl="1" indent="-108000">
              <a:spcBef>
                <a:spcPts val="600"/>
              </a:spcBef>
            </a:pPr>
            <a:r>
              <a:rPr lang="en-US" dirty="0"/>
              <a:t>Plan to use 0U vertical mount type, 20 port outlet, 2 line breakers, and one Ethernet connection / ATEN PN7320 (procured)</a:t>
            </a:r>
          </a:p>
          <a:p>
            <a:pPr lvl="2" indent="-108000">
              <a:spcBef>
                <a:spcPts val="600"/>
              </a:spcBef>
            </a:pPr>
            <a:r>
              <a:rPr lang="en-US" dirty="0"/>
              <a:t>2 sensors (1 temperature, 1 temperature + humidity) are attached from option, which can monitor environment in the rack.</a:t>
            </a:r>
          </a:p>
          <a:p>
            <a:pPr lvl="2" indent="-108000">
              <a:spcBef>
                <a:spcPts val="600"/>
              </a:spcBef>
            </a:pPr>
            <a:r>
              <a:rPr lang="en-US" dirty="0"/>
              <a:t>Vendor manual : https://pfs.ipmu.jp/docsrv/doc/Software/ICS/ATEN%20PN7212-7320%20PDU%20user%20manual</a:t>
            </a:r>
          </a:p>
          <a:p>
            <a:pPr indent="-108000">
              <a:spcBef>
                <a:spcPts val="600"/>
              </a:spcBef>
            </a:pPr>
            <a:r>
              <a:rPr lang="en-US" dirty="0"/>
              <a:t>Patch </a:t>
            </a:r>
            <a:r>
              <a:rPr lang="en-US" dirty="0" smtClean="0"/>
              <a:t>panels</a:t>
            </a:r>
          </a:p>
          <a:p>
            <a:pPr lvl="1" indent="-108000">
              <a:spcBef>
                <a:spcPts val="600"/>
              </a:spcBef>
            </a:pPr>
            <a:r>
              <a:rPr lang="en-US" dirty="0" smtClean="0"/>
              <a:t>PFS has instrument exchange at PF and Cs, and also may have reconnection to deal with hardware failure</a:t>
            </a:r>
          </a:p>
          <a:p>
            <a:pPr lvl="2" indent="-108000">
              <a:spcBef>
                <a:spcPts val="600"/>
              </a:spcBef>
            </a:pPr>
            <a:r>
              <a:rPr lang="en-US" dirty="0" smtClean="0"/>
              <a:t>Connection for Cs is just one fiber Ethernet link, which is reconnected only at auto connecter of Cs (others are permanent)</a:t>
            </a:r>
          </a:p>
          <a:p>
            <a:pPr lvl="1" indent="-108000">
              <a:spcBef>
                <a:spcPts val="600"/>
              </a:spcBef>
            </a:pPr>
            <a:r>
              <a:rPr lang="en-US" dirty="0" smtClean="0"/>
              <a:t>It is better not to access connectors on computers directly for cabling</a:t>
            </a:r>
          </a:p>
          <a:p>
            <a:pPr lvl="2" indent="-108000">
              <a:spcBef>
                <a:spcPts val="600"/>
              </a:spcBef>
            </a:pPr>
            <a:r>
              <a:rPr lang="en-US" dirty="0" smtClean="0"/>
              <a:t>Both connector safety (by making number of reconnections as less as possible) and not to access crowded cabling routes</a:t>
            </a:r>
          </a:p>
          <a:p>
            <a:pPr lvl="1" indent="-108000">
              <a:spcBef>
                <a:spcPts val="600"/>
              </a:spcBef>
            </a:pPr>
            <a:r>
              <a:rPr lang="en-US" dirty="0" smtClean="0"/>
              <a:t>Possible targets</a:t>
            </a:r>
          </a:p>
          <a:p>
            <a:pPr lvl="2" indent="-108000">
              <a:spcBef>
                <a:spcPts val="600"/>
              </a:spcBef>
            </a:pPr>
            <a:r>
              <a:rPr lang="en-US" dirty="0" smtClean="0"/>
              <a:t>Ethernet and </a:t>
            </a:r>
            <a:r>
              <a:rPr lang="en-US" dirty="0" err="1" smtClean="0"/>
              <a:t>PCIe</a:t>
            </a:r>
            <a:r>
              <a:rPr lang="en-US" dirty="0" smtClean="0"/>
              <a:t> bus extender fiber connection to PF</a:t>
            </a:r>
          </a:p>
          <a:p>
            <a:pPr lvl="3" indent="-108000">
              <a:spcBef>
                <a:spcPts val="600"/>
              </a:spcBef>
            </a:pPr>
            <a:r>
              <a:rPr lang="en-US" dirty="0" smtClean="0"/>
              <a:t>Fibers between OCB21 and PF top-ring are shared with HSC+ (MM only??), between OCB21 and TUE-Opt are dedicated? (TBC)</a:t>
            </a:r>
          </a:p>
          <a:p>
            <a:pPr lvl="3" indent="-108000">
              <a:spcBef>
                <a:spcPts val="600"/>
              </a:spcBef>
            </a:pPr>
            <a:r>
              <a:rPr lang="en-US" dirty="0" smtClean="0"/>
              <a:t>Reconnection is required at OCB21 on PF instrument exchange, no reconnection is assumed for works at TUE-Opt</a:t>
            </a:r>
          </a:p>
          <a:p>
            <a:pPr lvl="4" indent="-108000">
              <a:spcBef>
                <a:spcPts val="600"/>
              </a:spcBef>
            </a:pPr>
            <a:r>
              <a:rPr lang="en-US" dirty="0" smtClean="0"/>
              <a:t>No plan has been developed for when we bring PFI to the control building, but fiber cables are changed</a:t>
            </a:r>
          </a:p>
          <a:p>
            <a:pPr lvl="4" indent="-108000">
              <a:spcBef>
                <a:spcPts val="600"/>
              </a:spcBef>
            </a:pPr>
            <a:r>
              <a:rPr lang="en-US" dirty="0" smtClean="0"/>
              <a:t>To make points of exchange as less as possible, reconnection only at OCB21 is preferred??</a:t>
            </a:r>
          </a:p>
          <a:p>
            <a:pPr lvl="2" indent="-108000">
              <a:spcBef>
                <a:spcPts val="600"/>
              </a:spcBef>
            </a:pPr>
            <a:r>
              <a:rPr lang="en-US" dirty="0" smtClean="0"/>
              <a:t>Serial communication to MLP1</a:t>
            </a:r>
          </a:p>
          <a:p>
            <a:pPr lvl="3" indent="-108000">
              <a:spcBef>
                <a:spcPts val="600"/>
              </a:spcBef>
            </a:pPr>
            <a:r>
              <a:rPr lang="en-US" dirty="0" smtClean="0"/>
              <a:t>AG communication actor is assumed to run on VM client, and reconnection of serial line could happen</a:t>
            </a:r>
          </a:p>
          <a:p>
            <a:pPr lvl="3" indent="-108000">
              <a:spcBef>
                <a:spcPts val="600"/>
              </a:spcBef>
            </a:pPr>
            <a:r>
              <a:rPr lang="en-US" dirty="0" smtClean="0"/>
              <a:t>Host computer for this VM could be limited (e.g. only R410), so just small number of ports are required.</a:t>
            </a:r>
          </a:p>
          <a:p>
            <a:pPr lvl="4" indent="-108000">
              <a:spcBef>
                <a:spcPts val="600"/>
              </a:spcBef>
            </a:pPr>
            <a:r>
              <a:rPr lang="en-US" dirty="0" smtClean="0"/>
              <a:t>Cables could be managed to be easily accessible, and no extensive patch panel is not in need??</a:t>
            </a:r>
          </a:p>
          <a:p>
            <a:pPr lvl="4" indent="-108000">
              <a:spcBef>
                <a:spcPts val="600"/>
              </a:spcBef>
            </a:pPr>
            <a:r>
              <a:rPr lang="en-US" dirty="0" smtClean="0"/>
              <a:t>Or just pig-tail is fine?</a:t>
            </a:r>
          </a:p>
          <a:p>
            <a:pPr lvl="2" indent="-108000">
              <a:spcBef>
                <a:spcPts val="600"/>
              </a:spcBef>
            </a:pPr>
            <a:r>
              <a:rPr lang="en-US" dirty="0" smtClean="0"/>
              <a:t>AUX metal Ethernet connection for maintenance</a:t>
            </a:r>
          </a:p>
          <a:p>
            <a:pPr lvl="3" indent="-108000">
              <a:spcBef>
                <a:spcPts val="600"/>
              </a:spcBef>
            </a:pPr>
            <a:r>
              <a:rPr lang="en-US" dirty="0" smtClean="0"/>
              <a:t>Mostly not used, but better to have some for emergency?</a:t>
            </a:r>
          </a:p>
          <a:p>
            <a:pPr lvl="3" indent="-108000">
              <a:spcBef>
                <a:spcPts val="600"/>
              </a:spcBef>
            </a:pPr>
            <a:r>
              <a:rPr lang="en-US" dirty="0" err="1" smtClean="0"/>
              <a:t>SpS</a:t>
            </a:r>
            <a:r>
              <a:rPr lang="en-US" dirty="0" smtClean="0"/>
              <a:t> has AUX ports as its room design, and no need on AUX metal Ethernet patch panel within SCR rack</a:t>
            </a:r>
          </a:p>
          <a:p>
            <a:pPr lvl="1" indent="-108000">
              <a:spcBef>
                <a:spcPts val="600"/>
              </a:spcBef>
            </a:pPr>
            <a:r>
              <a:rPr lang="en-US" dirty="0" smtClean="0"/>
              <a:t>Number of required ports are not large, can be implemented in 1U</a:t>
            </a:r>
          </a:p>
          <a:p>
            <a:pPr lvl="2" indent="-108000">
              <a:spcBef>
                <a:spcPts val="600"/>
              </a:spcBef>
            </a:pPr>
            <a:r>
              <a:rPr lang="en-US" dirty="0"/>
              <a:t>Like http://www.delock.com/service/document/463_industriemodule.html</a:t>
            </a:r>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88</a:t>
            </a:fld>
            <a:endParaRPr kumimoji="1" lang="ja-JP" altLang="en-US"/>
          </a:p>
        </p:txBody>
      </p:sp>
    </p:spTree>
    <p:extLst>
      <p:ext uri="{BB962C8B-B14F-4D97-AF65-F5344CB8AC3E}">
        <p14:creationId xmlns:p14="http://schemas.microsoft.com/office/powerpoint/2010/main" val="30490651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Implementation plan – </a:t>
            </a:r>
            <a:r>
              <a:rPr lang="en-US" altLang="ja-JP" sz="3200" dirty="0"/>
              <a:t>R</a:t>
            </a:r>
            <a:r>
              <a:rPr kumimoji="1" lang="en-US" altLang="ja-JP" sz="3200" dirty="0" smtClean="0"/>
              <a:t>esource management</a:t>
            </a:r>
            <a:endParaRPr kumimoji="1" lang="ja-JP" altLang="en-US" sz="3200" dirty="0"/>
          </a:p>
        </p:txBody>
      </p:sp>
      <p:grpSp>
        <p:nvGrpSpPr>
          <p:cNvPr id="115" name="グループ化 114"/>
          <p:cNvGrpSpPr/>
          <p:nvPr/>
        </p:nvGrpSpPr>
        <p:grpSpPr>
          <a:xfrm>
            <a:off x="422128" y="1676823"/>
            <a:ext cx="8618153" cy="5041477"/>
            <a:chOff x="422128" y="1676823"/>
            <a:chExt cx="8618153" cy="5041477"/>
          </a:xfrm>
        </p:grpSpPr>
        <p:sp>
          <p:nvSpPr>
            <p:cNvPr id="5" name="正方形/長方形 4"/>
            <p:cNvSpPr/>
            <p:nvPr/>
          </p:nvSpPr>
          <p:spPr>
            <a:xfrm>
              <a:off x="422128" y="2578895"/>
              <a:ext cx="1733622"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6" name="直線コネクタ 5"/>
            <p:cNvCxnSpPr/>
            <p:nvPr/>
          </p:nvCxnSpPr>
          <p:spPr>
            <a:xfrm flipH="1" flipV="1">
              <a:off x="2717799" y="2019300"/>
              <a:ext cx="1" cy="46863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17800" y="64105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8" name="テキスト ボックス 7"/>
            <p:cNvSpPr txBox="1"/>
            <p:nvPr/>
          </p:nvSpPr>
          <p:spPr>
            <a:xfrm>
              <a:off x="904802" y="64105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9" name="正方形/長方形 8"/>
            <p:cNvSpPr/>
            <p:nvPr/>
          </p:nvSpPr>
          <p:spPr>
            <a:xfrm>
              <a:off x="422128" y="3644206"/>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cxnSp>
          <p:nvCxnSpPr>
            <p:cNvPr id="15" name="直線コネクタ 14"/>
            <p:cNvCxnSpPr/>
            <p:nvPr/>
          </p:nvCxnSpPr>
          <p:spPr>
            <a:xfrm>
              <a:off x="7137400" y="2091436"/>
              <a:ext cx="6604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60109" y="2307336"/>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KVM</a:t>
              </a:r>
              <a:endParaRPr kumimoji="1" lang="ja-JP" altLang="en-US" dirty="0"/>
            </a:p>
          </p:txBody>
        </p:sp>
        <p:cxnSp>
          <p:nvCxnSpPr>
            <p:cNvPr id="23" name="直線コネクタ 22"/>
            <p:cNvCxnSpPr/>
            <p:nvPr/>
          </p:nvCxnSpPr>
          <p:spPr>
            <a:xfrm>
              <a:off x="7137400" y="1843412"/>
              <a:ext cx="66040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6871" y="4696867"/>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OCB21 panel</a:t>
              </a:r>
              <a:endParaRPr kumimoji="1" lang="ja-JP" altLang="en-US" dirty="0"/>
            </a:p>
          </p:txBody>
        </p:sp>
        <p:sp>
          <p:nvSpPr>
            <p:cNvPr id="38" name="正方形/長方形 37"/>
            <p:cNvSpPr/>
            <p:nvPr/>
          </p:nvSpPr>
          <p:spPr>
            <a:xfrm>
              <a:off x="426871" y="5675512"/>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MLP1 serial</a:t>
              </a:r>
              <a:endParaRPr kumimoji="1" lang="ja-JP" altLang="en-US" dirty="0"/>
            </a:p>
          </p:txBody>
        </p:sp>
        <p:sp>
          <p:nvSpPr>
            <p:cNvPr id="39" name="正方形/長方形 38"/>
            <p:cNvSpPr/>
            <p:nvPr/>
          </p:nvSpPr>
          <p:spPr>
            <a:xfrm>
              <a:off x="4069609" y="3497263"/>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40" name="正方形/長方形 39"/>
            <p:cNvSpPr/>
            <p:nvPr/>
          </p:nvSpPr>
          <p:spPr>
            <a:xfrm>
              <a:off x="4260108" y="4687190"/>
              <a:ext cx="1353291"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switch</a:t>
              </a:r>
              <a:endParaRPr kumimoji="1" lang="ja-JP" altLang="en-US" dirty="0"/>
            </a:p>
          </p:txBody>
        </p:sp>
        <p:sp>
          <p:nvSpPr>
            <p:cNvPr id="41" name="正方形/長方形 40"/>
            <p:cNvSpPr/>
            <p:nvPr/>
          </p:nvSpPr>
          <p:spPr>
            <a:xfrm>
              <a:off x="4123142" y="5804001"/>
              <a:ext cx="1358900"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Patch panel</a:t>
              </a:r>
              <a:endParaRPr kumimoji="1" lang="ja-JP" altLang="en-US" dirty="0"/>
            </a:p>
          </p:txBody>
        </p:sp>
        <p:cxnSp>
          <p:nvCxnSpPr>
            <p:cNvPr id="42" name="直線コネクタ 41"/>
            <p:cNvCxnSpPr>
              <a:stCxn id="5" idx="3"/>
              <a:endCxn id="39" idx="1"/>
            </p:cNvCxnSpPr>
            <p:nvPr/>
          </p:nvCxnSpPr>
          <p:spPr>
            <a:xfrm>
              <a:off x="2155750" y="2782095"/>
              <a:ext cx="1913859" cy="993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17" idx="2"/>
              <a:endCxn id="39" idx="0"/>
            </p:cNvCxnSpPr>
            <p:nvPr/>
          </p:nvCxnSpPr>
          <p:spPr>
            <a:xfrm flipH="1">
              <a:off x="4612092" y="2863158"/>
              <a:ext cx="190500"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0" idx="0"/>
            </p:cNvCxnSpPr>
            <p:nvPr/>
          </p:nvCxnSpPr>
          <p:spPr>
            <a:xfrm>
              <a:off x="4612092" y="4053085"/>
              <a:ext cx="324662"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7429867" y="3194595"/>
              <a:ext cx="1371600" cy="11803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a:t>
              </a:r>
            </a:p>
            <a:p>
              <a:pPr algn="ctr"/>
              <a:r>
                <a:rPr lang="en-US" altLang="ja-JP" dirty="0" smtClean="0"/>
                <a:t>computers</a:t>
              </a:r>
              <a:endParaRPr kumimoji="1" lang="ja-JP" altLang="en-US" dirty="0"/>
            </a:p>
          </p:txBody>
        </p:sp>
        <p:sp>
          <p:nvSpPr>
            <p:cNvPr id="52" name="正方形/長方形 51"/>
            <p:cNvSpPr/>
            <p:nvPr/>
          </p:nvSpPr>
          <p:spPr>
            <a:xfrm>
              <a:off x="7573184" y="437013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serial</a:t>
              </a:r>
              <a:endParaRPr kumimoji="1" lang="ja-JP" altLang="en-US" dirty="0"/>
            </a:p>
          </p:txBody>
        </p:sp>
        <p:sp>
          <p:nvSpPr>
            <p:cNvPr id="53" name="正方形/長方形 52"/>
            <p:cNvSpPr/>
            <p:nvPr/>
          </p:nvSpPr>
          <p:spPr>
            <a:xfrm>
              <a:off x="7573184" y="469686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err="1" smtClean="0"/>
                <a:t>PCIe</a:t>
              </a:r>
              <a:r>
                <a:rPr kumimoji="1" lang="en-US" altLang="ja-JP" dirty="0" smtClean="0"/>
                <a:t> </a:t>
              </a:r>
              <a:r>
                <a:rPr kumimoji="1" lang="en-US" altLang="ja-JP" dirty="0" err="1" smtClean="0"/>
                <a:t>ext</a:t>
              </a:r>
              <a:endParaRPr kumimoji="1" lang="ja-JP" altLang="en-US" dirty="0"/>
            </a:p>
          </p:txBody>
        </p:sp>
        <p:sp>
          <p:nvSpPr>
            <p:cNvPr id="56" name="テキスト ボックス 55"/>
            <p:cNvSpPr txBox="1"/>
            <p:nvPr/>
          </p:nvSpPr>
          <p:spPr>
            <a:xfrm>
              <a:off x="7891248" y="1676823"/>
              <a:ext cx="652038" cy="307777"/>
            </a:xfrm>
            <a:prstGeom prst="rect">
              <a:avLst/>
            </a:prstGeom>
            <a:noFill/>
          </p:spPr>
          <p:txBody>
            <a:bodyPr wrap="none" rtlCol="0">
              <a:spAutoFit/>
            </a:bodyPr>
            <a:lstStyle/>
            <a:p>
              <a:r>
                <a:rPr kumimoji="1" lang="en-US" altLang="ja-JP" sz="1400" dirty="0" smtClean="0"/>
                <a:t>power</a:t>
              </a:r>
              <a:endParaRPr kumimoji="1" lang="ja-JP" altLang="en-US" sz="1400" dirty="0"/>
            </a:p>
          </p:txBody>
        </p:sp>
        <p:cxnSp>
          <p:nvCxnSpPr>
            <p:cNvPr id="57" name="直線コネクタ 56"/>
            <p:cNvCxnSpPr>
              <a:stCxn id="39" idx="3"/>
              <a:endCxn id="51" idx="1"/>
            </p:cNvCxnSpPr>
            <p:nvPr/>
          </p:nvCxnSpPr>
          <p:spPr>
            <a:xfrm>
              <a:off x="5154575" y="3775174"/>
              <a:ext cx="2275292" cy="9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891248" y="1918964"/>
              <a:ext cx="898708" cy="307777"/>
            </a:xfrm>
            <a:prstGeom prst="rect">
              <a:avLst/>
            </a:prstGeom>
            <a:noFill/>
          </p:spPr>
          <p:txBody>
            <a:bodyPr wrap="none" rtlCol="0">
              <a:spAutoFit/>
            </a:bodyPr>
            <a:lstStyle/>
            <a:p>
              <a:r>
                <a:rPr lang="en-US" altLang="ja-JP" sz="1400" dirty="0" smtClean="0"/>
                <a:t>Metal eth</a:t>
              </a:r>
              <a:endParaRPr kumimoji="1" lang="ja-JP" altLang="en-US" sz="1400" dirty="0"/>
            </a:p>
          </p:txBody>
        </p:sp>
        <p:cxnSp>
          <p:nvCxnSpPr>
            <p:cNvPr id="65" name="直線コネクタ 64"/>
            <p:cNvCxnSpPr>
              <a:stCxn id="9" idx="3"/>
              <a:endCxn id="40" idx="1"/>
            </p:cNvCxnSpPr>
            <p:nvPr/>
          </p:nvCxnSpPr>
          <p:spPr>
            <a:xfrm>
              <a:off x="2155751" y="3847406"/>
              <a:ext cx="2104357" cy="1117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7" idx="1"/>
              <a:endCxn id="9" idx="3"/>
            </p:cNvCxnSpPr>
            <p:nvPr/>
          </p:nvCxnSpPr>
          <p:spPr>
            <a:xfrm flipH="1">
              <a:off x="2155751" y="2585247"/>
              <a:ext cx="2104358" cy="1262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354230" y="2863158"/>
              <a:ext cx="134162" cy="183370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37400" y="2327759"/>
              <a:ext cx="660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7891248" y="2155287"/>
              <a:ext cx="554960"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81" name="直線コネクタ 80"/>
            <p:cNvCxnSpPr>
              <a:stCxn id="40" idx="2"/>
              <a:endCxn id="41" idx="0"/>
            </p:cNvCxnSpPr>
            <p:nvPr/>
          </p:nvCxnSpPr>
          <p:spPr>
            <a:xfrm flipH="1">
              <a:off x="4802592" y="5243012"/>
              <a:ext cx="134162" cy="5609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1" idx="1"/>
              <a:endCxn id="37" idx="3"/>
            </p:cNvCxnSpPr>
            <p:nvPr/>
          </p:nvCxnSpPr>
          <p:spPr>
            <a:xfrm flipH="1" flipV="1">
              <a:off x="2155750" y="4900067"/>
              <a:ext cx="1967392" cy="118184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3047493" y="5496224"/>
              <a:ext cx="1291379" cy="307777"/>
            </a:xfrm>
            <a:prstGeom prst="rect">
              <a:avLst/>
            </a:prstGeom>
            <a:noFill/>
          </p:spPr>
          <p:txBody>
            <a:bodyPr wrap="none" rtlCol="0">
              <a:spAutoFit/>
            </a:bodyPr>
            <a:lstStyle/>
            <a:p>
              <a:r>
                <a:rPr lang="en-US" altLang="ja-JP" sz="1400" dirty="0" smtClean="0"/>
                <a:t>Fiber eth = TBC</a:t>
              </a:r>
              <a:endParaRPr kumimoji="1" lang="ja-JP" altLang="en-US" sz="1400" dirty="0"/>
            </a:p>
          </p:txBody>
        </p:sp>
        <p:cxnSp>
          <p:nvCxnSpPr>
            <p:cNvPr id="88" name="直線コネクタ 87"/>
            <p:cNvCxnSpPr>
              <a:stCxn id="41" idx="3"/>
              <a:endCxn id="53" idx="1"/>
            </p:cNvCxnSpPr>
            <p:nvPr/>
          </p:nvCxnSpPr>
          <p:spPr>
            <a:xfrm flipV="1">
              <a:off x="5482042" y="4860232"/>
              <a:ext cx="2091142" cy="1221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416800" y="2724414"/>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891248" y="2630485"/>
              <a:ext cx="1149033" cy="307777"/>
            </a:xfrm>
            <a:prstGeom prst="rect">
              <a:avLst/>
            </a:prstGeom>
            <a:noFill/>
          </p:spPr>
          <p:txBody>
            <a:bodyPr wrap="none" rtlCol="0">
              <a:spAutoFit/>
            </a:bodyPr>
            <a:lstStyle/>
            <a:p>
              <a:r>
                <a:rPr lang="en-US" altLang="ja-JP" sz="1400" dirty="0" smtClean="0"/>
                <a:t>reconnection</a:t>
              </a:r>
              <a:endParaRPr kumimoji="1" lang="ja-JP" altLang="en-US" sz="1400" dirty="0"/>
            </a:p>
          </p:txBody>
        </p:sp>
        <p:sp>
          <p:nvSpPr>
            <p:cNvPr id="93" name="円/楕円 92"/>
            <p:cNvSpPr/>
            <p:nvPr/>
          </p:nvSpPr>
          <p:spPr>
            <a:xfrm>
              <a:off x="2122633" y="4848376"/>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38" idx="3"/>
            </p:cNvCxnSpPr>
            <p:nvPr/>
          </p:nvCxnSpPr>
          <p:spPr>
            <a:xfrm>
              <a:off x="2155750" y="5878712"/>
              <a:ext cx="1967392" cy="37951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52" idx="1"/>
              <a:endCxn id="41" idx="3"/>
            </p:cNvCxnSpPr>
            <p:nvPr/>
          </p:nvCxnSpPr>
          <p:spPr>
            <a:xfrm flipH="1">
              <a:off x="5482042" y="4533502"/>
              <a:ext cx="2091142" cy="15484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137400" y="2560748"/>
              <a:ext cx="6604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7891248" y="2388276"/>
              <a:ext cx="763479" cy="307777"/>
            </a:xfrm>
            <a:prstGeom prst="rect">
              <a:avLst/>
            </a:prstGeom>
            <a:noFill/>
          </p:spPr>
          <p:txBody>
            <a:bodyPr wrap="none" rtlCol="0">
              <a:spAutoFit/>
            </a:bodyPr>
            <a:lstStyle/>
            <a:p>
              <a:r>
                <a:rPr kumimoji="1" lang="en-US" altLang="ja-JP" sz="1400" dirty="0" smtClean="0"/>
                <a:t>(others)</a:t>
              </a:r>
              <a:endParaRPr kumimoji="1" lang="ja-JP" altLang="en-US" sz="1400" dirty="0"/>
            </a:p>
          </p:txBody>
        </p:sp>
        <p:cxnSp>
          <p:nvCxnSpPr>
            <p:cNvPr id="102" name="直線コネクタ 101"/>
            <p:cNvCxnSpPr>
              <a:stCxn id="40" idx="3"/>
              <a:endCxn id="51" idx="1"/>
            </p:cNvCxnSpPr>
            <p:nvPr/>
          </p:nvCxnSpPr>
          <p:spPr>
            <a:xfrm flipV="1">
              <a:off x="5613399" y="3784748"/>
              <a:ext cx="1816468" cy="11803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7" idx="3"/>
              <a:endCxn id="51" idx="1"/>
            </p:cNvCxnSpPr>
            <p:nvPr/>
          </p:nvCxnSpPr>
          <p:spPr>
            <a:xfrm>
              <a:off x="5345075" y="2585247"/>
              <a:ext cx="2084792" cy="11995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9" name="円/楕円 108"/>
            <p:cNvSpPr/>
            <p:nvPr/>
          </p:nvSpPr>
          <p:spPr>
            <a:xfrm>
              <a:off x="4072342" y="6212187"/>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89</a:t>
            </a:fld>
            <a:endParaRPr kumimoji="1" lang="ja-JP" altLang="en-US"/>
          </a:p>
        </p:txBody>
      </p:sp>
    </p:spTree>
    <p:extLst>
      <p:ext uri="{BB962C8B-B14F-4D97-AF65-F5344CB8AC3E}">
        <p14:creationId xmlns:p14="http://schemas.microsoft.com/office/powerpoint/2010/main" val="385625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 name="スライド番号プレースホルダー 2"/>
          <p:cNvSpPr>
            <a:spLocks noGrp="1"/>
          </p:cNvSpPr>
          <p:nvPr>
            <p:ph type="sldNum" sz="quarter" idx="12"/>
          </p:nvPr>
        </p:nvSpPr>
        <p:spPr/>
        <p:txBody>
          <a:bodyPr/>
          <a:lstStyle/>
          <a:p>
            <a:fld id="{7B63FAD6-7866-46D7-B6BE-CB4215CF1C43}" type="slidenum">
              <a:rPr kumimoji="1" lang="ja-JP" altLang="en-US" smtClean="0"/>
              <a:t>9</a:t>
            </a:fld>
            <a:endParaRPr kumimoji="1" lang="ja-JP" altLang="en-US"/>
          </a:p>
        </p:txBody>
      </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PFS ICS operation part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63FAD6-7866-46D7-B6BE-CB4215CF1C43}" type="slidenum">
              <a:rPr lang="ja-JP" altLang="en-US" smtClean="0">
                <a:solidFill>
                  <a:prstClr val="black">
                    <a:tint val="75000"/>
                  </a:prstClr>
                </a:solidFill>
              </a:rPr>
              <a:pPr/>
              <a:t>90</a:t>
            </a:fld>
            <a:endParaRPr lang="ja-JP" altLang="en-US">
              <a:solidFill>
                <a:prstClr val="black">
                  <a:tint val="75000"/>
                </a:prstClr>
              </a:solidFill>
            </a:endParaRPr>
          </a:p>
        </p:txBody>
      </p:sp>
    </p:spTree>
    <p:extLst>
      <p:ext uri="{BB962C8B-B14F-4D97-AF65-F5344CB8AC3E}">
        <p14:creationId xmlns:p14="http://schemas.microsoft.com/office/powerpoint/2010/main" val="3438296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a:xfrm>
            <a:off x="628650" y="1825624"/>
            <a:ext cx="8274050" cy="4867275"/>
          </a:xfrm>
        </p:spPr>
        <p:txBody>
          <a:bodyPr>
            <a:normAutofit fontScale="70000" lnSpcReduction="20000"/>
          </a:bodyPr>
          <a:lstStyle/>
          <a:p>
            <a:pPr marL="0" indent="0">
              <a:buNone/>
            </a:pPr>
            <a:r>
              <a:rPr kumimoji="1" lang="en-US" altLang="ja-JP" dirty="0" smtClean="0"/>
              <a:t>PFS ICS plans to use database for both its internal operation and archive of non-image outputs especially for status and logs. Also on-site quick quality assurance and data reduction will put all statistics and results into database, whose SSP part are requested by science team to transfer directly (in schema-</a:t>
            </a:r>
            <a:r>
              <a:rPr kumimoji="1" lang="en-US" altLang="ja-JP" dirty="0" err="1" smtClean="0"/>
              <a:t>ed</a:t>
            </a:r>
            <a:r>
              <a:rPr kumimoji="1" lang="en-US" altLang="ja-JP" dirty="0" smtClean="0"/>
              <a:t> data format) to external SSP processing site(s).</a:t>
            </a:r>
          </a:p>
          <a:p>
            <a:pPr marL="0" indent="0">
              <a:buNone/>
            </a:pPr>
            <a:r>
              <a:rPr lang="en-US" altLang="ja-JP" dirty="0" smtClean="0"/>
              <a:t>In parallel to database definitions and their schema design, performance of database server is a key for instrument operation especially for data of internal operation. </a:t>
            </a:r>
          </a:p>
          <a:p>
            <a:pPr marL="0" indent="0">
              <a:buNone/>
            </a:pPr>
            <a:endParaRPr lang="en-US" altLang="ja-JP" dirty="0" smtClean="0"/>
          </a:p>
          <a:p>
            <a:pPr marL="0" indent="0">
              <a:buNone/>
            </a:pPr>
            <a:r>
              <a:rPr lang="en-US" altLang="ja-JP" dirty="0" smtClean="0"/>
              <a:t>This </a:t>
            </a:r>
            <a:r>
              <a:rPr lang="en-US" altLang="ja-JP" dirty="0"/>
              <a:t>section is organized as follows:</a:t>
            </a:r>
          </a:p>
          <a:p>
            <a:r>
              <a:rPr kumimoji="1" lang="en-US" altLang="ja-JP" dirty="0" smtClean="0"/>
              <a:t>Requirements and usage of database</a:t>
            </a:r>
          </a:p>
          <a:p>
            <a:pPr lvl="1"/>
            <a:r>
              <a:rPr lang="en-US" altLang="ja-JP" dirty="0" smtClean="0"/>
              <a:t>Operational data</a:t>
            </a:r>
          </a:p>
          <a:p>
            <a:pPr lvl="1"/>
            <a:r>
              <a:rPr kumimoji="1" lang="en-US" altLang="ja-JP" dirty="0" smtClean="0"/>
              <a:t>Status and log archive</a:t>
            </a:r>
          </a:p>
          <a:p>
            <a:r>
              <a:rPr lang="en-US" altLang="ja-JP" dirty="0" smtClean="0"/>
              <a:t>On-site operation, backup, and replication</a:t>
            </a:r>
          </a:p>
          <a:p>
            <a:r>
              <a:rPr kumimoji="1" lang="en-US" altLang="ja-JP" dirty="0" smtClean="0"/>
              <a:t>Performance requirement and verification</a:t>
            </a:r>
          </a:p>
          <a:p>
            <a:pPr lvl="1"/>
            <a:r>
              <a:rPr lang="en-US" altLang="ja-JP" dirty="0" smtClean="0"/>
              <a:t>Optimization for database contents</a:t>
            </a:r>
          </a:p>
          <a:p>
            <a:pPr lvl="1"/>
            <a:r>
              <a:rPr lang="en-US" altLang="ja-JP" dirty="0" smtClean="0"/>
              <a:t>Coordination for database server and replication</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91</a:t>
            </a:fld>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Requirements and Usage – Database</a:t>
            </a:r>
            <a:endParaRPr kumimoji="1" lang="ja-JP" altLang="en-US" sz="3600" dirty="0"/>
          </a:p>
        </p:txBody>
      </p:sp>
      <p:sp>
        <p:nvSpPr>
          <p:cNvPr id="3" name="コンテンツ プレースホルダー 2"/>
          <p:cNvSpPr>
            <a:spLocks noGrp="1"/>
          </p:cNvSpPr>
          <p:nvPr>
            <p:ph idx="1"/>
          </p:nvPr>
        </p:nvSpPr>
        <p:spPr>
          <a:xfrm>
            <a:off x="628650" y="1825624"/>
            <a:ext cx="8172450" cy="4841875"/>
          </a:xfrm>
        </p:spPr>
        <p:txBody>
          <a:bodyPr>
            <a:normAutofit fontScale="55000" lnSpcReduction="20000"/>
          </a:bodyPr>
          <a:lstStyle/>
          <a:p>
            <a:pPr marL="0" indent="0">
              <a:buNone/>
            </a:pPr>
            <a:r>
              <a:rPr lang="en-US" altLang="ja-JP" dirty="0" smtClean="0"/>
              <a:t>PFS database is planned to be on PostgreSQL and to be used for following three types of data: </a:t>
            </a:r>
            <a:endParaRPr kumimoji="1" lang="en-US" altLang="ja-JP" dirty="0" smtClean="0"/>
          </a:p>
          <a:p>
            <a:r>
              <a:rPr kumimoji="1" lang="en-US" altLang="ja-JP" dirty="0" smtClean="0"/>
              <a:t>Operational data, which are actively </a:t>
            </a:r>
            <a:r>
              <a:rPr kumimoji="1" lang="en-US" altLang="ja-JP" dirty="0" err="1" smtClean="0"/>
              <a:t>INSERTed</a:t>
            </a:r>
            <a:r>
              <a:rPr kumimoji="1" lang="en-US" altLang="ja-JP" dirty="0" smtClean="0"/>
              <a:t>, </a:t>
            </a:r>
            <a:r>
              <a:rPr kumimoji="1" lang="en-US" altLang="ja-JP" dirty="0" err="1" smtClean="0"/>
              <a:t>UPDATEed</a:t>
            </a:r>
            <a:r>
              <a:rPr kumimoji="1" lang="en-US" altLang="ja-JP" dirty="0" smtClean="0"/>
              <a:t>, and </a:t>
            </a:r>
            <a:r>
              <a:rPr kumimoji="1" lang="en-US" altLang="ja-JP" dirty="0" err="1" smtClean="0"/>
              <a:t>SELECTed</a:t>
            </a:r>
            <a:r>
              <a:rPr kumimoji="1" lang="en-US" altLang="ja-JP" dirty="0" smtClean="0"/>
              <a:t> during both instrument operation and maintenance</a:t>
            </a:r>
          </a:p>
          <a:p>
            <a:pPr lvl="1"/>
            <a:r>
              <a:rPr kumimoji="1" lang="en-US" altLang="ja-JP" dirty="0" smtClean="0"/>
              <a:t>Database optimization is a key for this operation, especially for actively used tables for instrument operations like Cobra operation.</a:t>
            </a:r>
          </a:p>
          <a:p>
            <a:pPr lvl="1"/>
            <a:r>
              <a:rPr lang="en-US" altLang="ja-JP" dirty="0" smtClean="0"/>
              <a:t>On-site data reduction is operated at Hilo, if we select one database for all of this operational data, we need to have bi-direction replication appliance to PostgreSQL server cluster.</a:t>
            </a:r>
          </a:p>
          <a:p>
            <a:pPr lvl="2"/>
            <a:r>
              <a:rPr kumimoji="1" lang="en-US" altLang="ja-JP" dirty="0" smtClean="0"/>
              <a:t>Connection between summit and </a:t>
            </a:r>
            <a:r>
              <a:rPr kumimoji="1" lang="en-US" altLang="ja-JP" dirty="0" err="1" smtClean="0"/>
              <a:t>hilo</a:t>
            </a:r>
            <a:r>
              <a:rPr kumimoji="1" lang="en-US" altLang="ja-JP" dirty="0" smtClean="0"/>
              <a:t> is defined as unstable, by means of possible sudden disconnection, but operational activities are only at the summit and Hilo just do data reduction over FITS images transferred from the summit, there could be no need of  standalone operation on both side at connection trouble.</a:t>
            </a:r>
          </a:p>
          <a:p>
            <a:pPr lvl="2"/>
            <a:r>
              <a:rPr lang="en-US" altLang="ja-JP" dirty="0" smtClean="0"/>
              <a:t>We may divide operational database into two, which has master at a single side, and keep replication to be one direction. This causes lack of </a:t>
            </a:r>
            <a:r>
              <a:rPr lang="en-US" altLang="ja-JP" dirty="0" err="1" smtClean="0"/>
              <a:t>JOINability</a:t>
            </a:r>
            <a:r>
              <a:rPr lang="en-US" altLang="ja-JP" dirty="0" smtClean="0"/>
              <a:t>, PFS shall have detailed and extensive study on database scheme when we seriously consider this option.</a:t>
            </a:r>
            <a:endParaRPr kumimoji="1" lang="en-US" altLang="ja-JP" dirty="0" smtClean="0"/>
          </a:p>
          <a:p>
            <a:r>
              <a:rPr lang="en-US" altLang="ja-JP" dirty="0" smtClean="0"/>
              <a:t>Operational log and status from instrument operation, archived from </a:t>
            </a:r>
            <a:r>
              <a:rPr lang="en-US" altLang="ja-JP" dirty="0" err="1" smtClean="0"/>
              <a:t>ics_archiver</a:t>
            </a:r>
            <a:r>
              <a:rPr lang="en-US" altLang="ja-JP" dirty="0" smtClean="0"/>
              <a:t> connected to MHS and logger interface used in each actor, which are mostly </a:t>
            </a:r>
            <a:r>
              <a:rPr lang="en-US" altLang="ja-JP" dirty="0" err="1" smtClean="0"/>
              <a:t>INSERTed</a:t>
            </a:r>
            <a:r>
              <a:rPr lang="en-US" altLang="ja-JP" dirty="0" smtClean="0"/>
              <a:t> but also </a:t>
            </a:r>
            <a:r>
              <a:rPr lang="en-US" altLang="ja-JP" dirty="0" err="1" smtClean="0"/>
              <a:t>SELECTed</a:t>
            </a:r>
            <a:r>
              <a:rPr lang="en-US" altLang="ja-JP" dirty="0" smtClean="0"/>
              <a:t> for status monitoring over all time</a:t>
            </a:r>
          </a:p>
          <a:p>
            <a:pPr lvl="1"/>
            <a:r>
              <a:rPr lang="en-US" altLang="ja-JP" dirty="0" smtClean="0"/>
              <a:t>Even instrument is standby, MHS and some actors are online and will generate status, such as continuous monitoring of camera system.</a:t>
            </a:r>
          </a:p>
          <a:p>
            <a:pPr lvl="1"/>
            <a:r>
              <a:rPr lang="en-US" altLang="ja-JP" dirty="0" smtClean="0"/>
              <a:t>For system defect monitoring and trouble analysis, </a:t>
            </a:r>
            <a:r>
              <a:rPr lang="en-US" altLang="ja-JP" dirty="0" err="1" smtClean="0"/>
              <a:t>SELECTing</a:t>
            </a:r>
            <a:r>
              <a:rPr lang="en-US" altLang="ja-JP" dirty="0" smtClean="0"/>
              <a:t> with advanced WHERE conditions or full text </a:t>
            </a:r>
            <a:r>
              <a:rPr lang="en-US" altLang="ja-JP" dirty="0" err="1" smtClean="0"/>
              <a:t>searchability</a:t>
            </a:r>
            <a:r>
              <a:rPr lang="en-US" altLang="ja-JP" dirty="0" smtClean="0"/>
              <a:t>, especially for operational log, is a key, so PFS may need to think about switching to other database drivers for operational log (but not for status?), such as </a:t>
            </a:r>
            <a:r>
              <a:rPr lang="en-US" altLang="ja-JP" dirty="0" err="1" smtClean="0"/>
              <a:t>elasticsearch</a:t>
            </a:r>
            <a:r>
              <a:rPr lang="en-US" altLang="ja-JP" dirty="0" smtClean="0"/>
              <a:t> or </a:t>
            </a:r>
            <a:r>
              <a:rPr lang="en-US" altLang="ja-JP" dirty="0" err="1" smtClean="0"/>
              <a:t>Kibana</a:t>
            </a:r>
            <a:r>
              <a:rPr lang="en-US" altLang="ja-JP" dirty="0" smtClean="0"/>
              <a:t>.</a:t>
            </a:r>
          </a:p>
          <a:p>
            <a:r>
              <a:rPr lang="en-US" altLang="ja-JP" dirty="0" smtClean="0"/>
              <a:t>System log from instrument such as syslog outputs, which are mostly </a:t>
            </a:r>
            <a:r>
              <a:rPr lang="en-US" altLang="ja-JP" dirty="0" err="1" smtClean="0"/>
              <a:t>INSERTed</a:t>
            </a:r>
            <a:r>
              <a:rPr lang="en-US" altLang="ja-JP" dirty="0" smtClean="0"/>
              <a:t> over all time, but are </a:t>
            </a:r>
            <a:r>
              <a:rPr lang="en-US" altLang="ja-JP" dirty="0" err="1" smtClean="0"/>
              <a:t>SELECTed</a:t>
            </a:r>
            <a:r>
              <a:rPr lang="en-US" altLang="ja-JP" dirty="0" smtClean="0"/>
              <a:t> for status monitoring on maintenance</a:t>
            </a:r>
          </a:p>
          <a:p>
            <a:pPr lvl="1"/>
            <a:r>
              <a:rPr kumimoji="1" lang="en-US" altLang="ja-JP" dirty="0" smtClean="0"/>
              <a:t>Several web application </a:t>
            </a:r>
            <a:r>
              <a:rPr lang="en-US" altLang="ja-JP" dirty="0" smtClean="0"/>
              <a:t>exist using PostgreSQL on syslog typed database, but also we may be better to think about another database system with full text search integrated. Of course, there is several implementation of full text index based database store for PostgreSQL, and also several implementations to perform pre-analysis of syslog messages, and we may select these for simplicity of the entire system.</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92</a:t>
            </a:fld>
            <a:endParaRPr kumimoji="1" lang="ja-JP" altLang="en-US"/>
          </a:p>
        </p:txBody>
      </p:sp>
    </p:spTree>
    <p:extLst>
      <p:ext uri="{BB962C8B-B14F-4D97-AF65-F5344CB8AC3E}">
        <p14:creationId xmlns:p14="http://schemas.microsoft.com/office/powerpoint/2010/main" val="2432228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55000" lnSpcReduction="20000"/>
          </a:bodyPr>
          <a:lstStyle/>
          <a:p>
            <a:pPr marL="0" indent="0">
              <a:buNone/>
            </a:pPr>
            <a:r>
              <a:rPr kumimoji="1" lang="en-US" altLang="ja-JP" dirty="0" smtClean="0"/>
              <a:t>Database operation including </a:t>
            </a:r>
            <a:r>
              <a:rPr kumimoji="1" lang="en-US" altLang="ja-JP" dirty="0" err="1" smtClean="0"/>
              <a:t>INDEXing</a:t>
            </a:r>
            <a:r>
              <a:rPr lang="en-US" altLang="ja-JP" dirty="0" smtClean="0"/>
              <a:t>, WAL, storage or logging largely depends on its design (esp. individual database scheme), and need to be well defined following definitions of detailed database scheme. PFS plans to define with semi-real performance simulation on these optimizations, and also to test hardware implementations to achieve required performance, such as WAL on </a:t>
            </a:r>
            <a:r>
              <a:rPr lang="en-US" altLang="ja-JP" dirty="0" err="1" smtClean="0"/>
              <a:t>PCIe</a:t>
            </a:r>
            <a:r>
              <a:rPr lang="en-US" altLang="ja-JP" dirty="0" smtClean="0"/>
              <a:t> SSD, tiered storage, or design of index between overhead on INSERT/UPDATE and performance gain on SELECT with conditions. We already have extended simulation hardware with </a:t>
            </a:r>
            <a:r>
              <a:rPr lang="en-US" altLang="ja-JP" dirty="0" err="1" smtClean="0"/>
              <a:t>PCIe</a:t>
            </a:r>
            <a:r>
              <a:rPr lang="en-US" altLang="ja-JP" dirty="0" smtClean="0"/>
              <a:t> SSD at IPMU independent from ones planned to be delivered to Subaru, and have several simulations using multiple configurations.</a:t>
            </a:r>
          </a:p>
          <a:p>
            <a:pPr marL="0" indent="0">
              <a:buNone/>
            </a:pPr>
            <a:r>
              <a:rPr kumimoji="1" lang="en-US" altLang="ja-JP" dirty="0" smtClean="0"/>
              <a:t>PFS has only one storage server (RAID6) at the summit, to make backup of database effectively, PFS need to have another one to store backup data, such as local storage at database server computer (if we really have), or backup to Hilo by periodic data transfer or by replication. Data on the PFS storage server except for database have redundant data source, such as </a:t>
            </a:r>
            <a:r>
              <a:rPr kumimoji="1" lang="en-US" altLang="ja-JP" dirty="0" err="1" smtClean="0"/>
              <a:t>git</a:t>
            </a:r>
            <a:r>
              <a:rPr kumimoji="1" lang="en-US" altLang="ja-JP" dirty="0" smtClean="0"/>
              <a:t> repository for instrument control modules including their configurations, FITS archive for acquired data, but no redundant source is defined for contents of PFS onsite database. So (on-site) backup of database is a key for continuous operation, and need to be secured in at least one way. On this point of </a:t>
            </a:r>
            <a:r>
              <a:rPr lang="en-US" altLang="ja-JP" dirty="0" smtClean="0"/>
              <a:t>view, PFS plans/wants to have backup in following ways:</a:t>
            </a:r>
          </a:p>
          <a:p>
            <a:r>
              <a:rPr kumimoji="1" lang="en-US" altLang="ja-JP" dirty="0" smtClean="0"/>
              <a:t>on-site backup to local storage of independent host (, or </a:t>
            </a:r>
            <a:r>
              <a:rPr kumimoji="1" lang="en-US" altLang="ja-JP" dirty="0" err="1" smtClean="0"/>
              <a:t>rsync</a:t>
            </a:r>
            <a:r>
              <a:rPr lang="en-US" altLang="ja-JP" dirty="0"/>
              <a:t> </a:t>
            </a:r>
            <a:r>
              <a:rPr lang="en-US" altLang="ja-JP" dirty="0" smtClean="0"/>
              <a:t>backup from backup made to storage server)</a:t>
            </a:r>
          </a:p>
          <a:p>
            <a:pPr lvl="1"/>
            <a:r>
              <a:rPr lang="en-US" altLang="ja-JP" dirty="0" smtClean="0"/>
              <a:t>Better to be done at both summit and Hilo</a:t>
            </a:r>
          </a:p>
          <a:p>
            <a:pPr lvl="1"/>
            <a:r>
              <a:rPr lang="en-US" altLang="ja-JP" dirty="0" smtClean="0"/>
              <a:t>At summit, we may have small dedicated RAID1 storage on some host for database or service host.</a:t>
            </a:r>
          </a:p>
          <a:p>
            <a:r>
              <a:rPr lang="en-US" altLang="ja-JP" dirty="0" smtClean="0"/>
              <a:t>Bi-direction replication (BDR) between summit and </a:t>
            </a:r>
            <a:r>
              <a:rPr lang="en-US" altLang="ja-JP" dirty="0"/>
              <a:t>H</a:t>
            </a:r>
            <a:r>
              <a:rPr lang="en-US" altLang="ja-JP" dirty="0" smtClean="0"/>
              <a:t>ilo</a:t>
            </a:r>
          </a:p>
          <a:p>
            <a:pPr lvl="1"/>
            <a:r>
              <a:rPr kumimoji="1" lang="en-US" altLang="ja-JP" dirty="0" smtClean="0"/>
              <a:t>This is also for operation of on-site QA, which are performed at Hilo following data transfer from summit.</a:t>
            </a:r>
          </a:p>
          <a:p>
            <a:pPr lvl="1"/>
            <a:r>
              <a:rPr kumimoji="1" lang="en-US" altLang="ja-JP" dirty="0" smtClean="0"/>
              <a:t>If we plan to provide external view for maintenance or operation, this replicated database at Hilo will be an end point of access.</a:t>
            </a:r>
          </a:p>
        </p:txBody>
      </p:sp>
      <p:sp>
        <p:nvSpPr>
          <p:cNvPr id="6" name="スライド番号プレースホルダー 5"/>
          <p:cNvSpPr>
            <a:spLocks noGrp="1"/>
          </p:cNvSpPr>
          <p:nvPr>
            <p:ph type="sldNum" sz="quarter" idx="12"/>
          </p:nvPr>
        </p:nvSpPr>
        <p:spPr/>
        <p:txBody>
          <a:bodyPr/>
          <a:lstStyle/>
          <a:p>
            <a:fld id="{7B63FAD6-7866-46D7-B6BE-CB4215CF1C43}" type="slidenum">
              <a:rPr kumimoji="1" lang="ja-JP" altLang="en-US" smtClean="0"/>
              <a:t>93</a:t>
            </a:fld>
            <a:endParaRPr kumimoji="1" lang="ja-JP" altLang="en-US"/>
          </a:p>
        </p:txBody>
      </p:sp>
    </p:spTree>
    <p:extLst>
      <p:ext uri="{BB962C8B-B14F-4D97-AF65-F5344CB8AC3E}">
        <p14:creationId xmlns:p14="http://schemas.microsoft.com/office/powerpoint/2010/main" val="20666445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On-site operation, backup, and replication – Database</a:t>
            </a:r>
            <a:endParaRPr kumimoji="1" lang="ja-JP" altLang="en-US" sz="2800" dirty="0"/>
          </a:p>
        </p:txBody>
      </p:sp>
      <p:sp>
        <p:nvSpPr>
          <p:cNvPr id="3" name="コンテンツ プレースホルダー 2"/>
          <p:cNvSpPr>
            <a:spLocks noGrp="1"/>
          </p:cNvSpPr>
          <p:nvPr>
            <p:ph idx="1"/>
          </p:nvPr>
        </p:nvSpPr>
        <p:spPr>
          <a:xfrm>
            <a:off x="628650" y="1825624"/>
            <a:ext cx="8159750" cy="4727575"/>
          </a:xfrm>
        </p:spPr>
        <p:txBody>
          <a:bodyPr>
            <a:normAutofit fontScale="70000" lnSpcReduction="20000"/>
          </a:bodyPr>
          <a:lstStyle/>
          <a:p>
            <a:pPr marL="0" indent="0">
              <a:buNone/>
            </a:pPr>
            <a:r>
              <a:rPr kumimoji="1" lang="en-US" altLang="ja-JP" dirty="0" smtClean="0"/>
              <a:t>PFS plans to have two types of database backup as:</a:t>
            </a:r>
          </a:p>
          <a:p>
            <a:r>
              <a:rPr kumimoji="1" lang="en-US" altLang="ja-JP" dirty="0" smtClean="0"/>
              <a:t>Daily binary backup (custom archive format of </a:t>
            </a:r>
            <a:r>
              <a:rPr kumimoji="1" lang="en-US" altLang="ja-JP" dirty="0" err="1" smtClean="0"/>
              <a:t>pg_dump</a:t>
            </a:r>
            <a:r>
              <a:rPr kumimoji="1" lang="en-US" altLang="ja-JP" dirty="0" smtClean="0"/>
              <a:t>) of database at noon time.</a:t>
            </a:r>
          </a:p>
          <a:p>
            <a:pPr lvl="1"/>
            <a:r>
              <a:rPr kumimoji="1" lang="en-US" altLang="ja-JP" dirty="0" smtClean="0"/>
              <a:t>Used for operational data. </a:t>
            </a:r>
          </a:p>
          <a:p>
            <a:pPr lvl="2"/>
            <a:r>
              <a:rPr kumimoji="1" lang="en-US" altLang="ja-JP" dirty="0" smtClean="0"/>
              <a:t>Number of tables which are </a:t>
            </a:r>
            <a:r>
              <a:rPr kumimoji="1" lang="en-US" altLang="ja-JP" dirty="0" err="1" smtClean="0"/>
              <a:t>UPDATEd</a:t>
            </a:r>
            <a:r>
              <a:rPr kumimoji="1" lang="en-US" altLang="ja-JP" dirty="0" smtClean="0"/>
              <a:t> might be small from the entire number of tables in operational data, so full daily backup only for selected tables could be an option, but gain will be small considering total volume of operational data.</a:t>
            </a:r>
          </a:p>
          <a:p>
            <a:pPr lvl="1"/>
            <a:r>
              <a:rPr lang="en-US" altLang="ja-JP" dirty="0" smtClean="0"/>
              <a:t>PFS plans to have several (or up to ~ten) histories without any sampled old history.</a:t>
            </a:r>
            <a:endParaRPr kumimoji="1" lang="en-US" altLang="ja-JP" dirty="0" smtClean="0"/>
          </a:p>
          <a:p>
            <a:r>
              <a:rPr kumimoji="1" lang="en-US" altLang="ja-JP" dirty="0" smtClean="0"/>
              <a:t>PITR (and its backup)</a:t>
            </a:r>
          </a:p>
          <a:p>
            <a:pPr lvl="1"/>
            <a:r>
              <a:rPr kumimoji="1" lang="en-US" altLang="ja-JP" dirty="0" smtClean="0"/>
              <a:t>Used for operational log and status log archive.</a:t>
            </a:r>
          </a:p>
          <a:p>
            <a:pPr lvl="2"/>
            <a:r>
              <a:rPr lang="en-US" altLang="ja-JP" dirty="0" smtClean="0"/>
              <a:t>These are almost INSERT only operation, and their volume could increase to huge amount over ~10 year’s operation. Periodic full backup in short time span seems not a good option. </a:t>
            </a:r>
          </a:p>
          <a:p>
            <a:pPr lvl="2"/>
            <a:r>
              <a:rPr kumimoji="1" lang="en-US" altLang="ja-JP" dirty="0" err="1" smtClean="0"/>
              <a:t>Basebackup</a:t>
            </a:r>
            <a:r>
              <a:rPr kumimoji="1" lang="en-US" altLang="ja-JP" dirty="0" smtClean="0"/>
              <a:t> could be performed when PFS is not in observation period. Its performance degradation is not an issue even with ~100GB of data volume. </a:t>
            </a:r>
          </a:p>
          <a:p>
            <a:pPr lvl="1"/>
            <a:r>
              <a:rPr lang="en-US" altLang="ja-JP" dirty="0" smtClean="0"/>
              <a:t>Plan to use simple command for </a:t>
            </a:r>
            <a:r>
              <a:rPr lang="en-US" altLang="ja-JP" dirty="0" err="1" smtClean="0"/>
              <a:t>archive_command</a:t>
            </a:r>
            <a:r>
              <a:rPr lang="en-US" altLang="ja-JP" dirty="0" smtClean="0"/>
              <a:t>.</a:t>
            </a:r>
          </a:p>
          <a:p>
            <a:pPr lvl="2"/>
            <a:r>
              <a:rPr kumimoji="1" lang="en-US" altLang="ja-JP" dirty="0" smtClean="0"/>
              <a:t>Target of this can point different storage server, and also can copy to multiple points. These are also an option for backup of PITR.</a:t>
            </a:r>
          </a:p>
          <a:p>
            <a:pPr marL="0" indent="0">
              <a:buNone/>
            </a:pPr>
            <a:endParaRPr lang="en-US" altLang="ja-JP" dirty="0"/>
          </a:p>
          <a:p>
            <a:pPr marL="0" indent="0">
              <a:buNone/>
            </a:pPr>
            <a:r>
              <a:rPr lang="en-US" altLang="ja-JP" dirty="0" smtClean="0"/>
              <a:t>Planned replication and backup are shown in diagram next slide.</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94</a:t>
            </a:fld>
            <a:endParaRPr kumimoji="1" lang="ja-JP" altLang="en-US"/>
          </a:p>
        </p:txBody>
      </p:sp>
    </p:spTree>
    <p:extLst>
      <p:ext uri="{BB962C8B-B14F-4D97-AF65-F5344CB8AC3E}">
        <p14:creationId xmlns:p14="http://schemas.microsoft.com/office/powerpoint/2010/main" val="16629020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505097" y="879566"/>
            <a:ext cx="3979817" cy="4833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79428" y="959677"/>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6" name="正方形/長方形 5"/>
          <p:cNvSpPr/>
          <p:nvPr/>
        </p:nvSpPr>
        <p:spPr>
          <a:xfrm>
            <a:off x="4921679" y="407277"/>
            <a:ext cx="3979817" cy="3657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367375" y="363949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8" name="正方形/長方形 7"/>
          <p:cNvSpPr/>
          <p:nvPr/>
        </p:nvSpPr>
        <p:spPr>
          <a:xfrm>
            <a:off x="4921679" y="4416454"/>
            <a:ext cx="3979817" cy="199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96010" y="4496564"/>
            <a:ext cx="1805302" cy="369332"/>
          </a:xfrm>
          <a:prstGeom prst="rect">
            <a:avLst/>
          </a:prstGeom>
          <a:noFill/>
        </p:spPr>
        <p:txBody>
          <a:bodyPr wrap="none" rtlCol="0">
            <a:spAutoFit/>
          </a:bodyPr>
          <a:lstStyle/>
          <a:p>
            <a:r>
              <a:rPr lang="en-US" altLang="ja-JP" dirty="0" err="1"/>
              <a:t>h</a:t>
            </a:r>
            <a:r>
              <a:rPr kumimoji="1" lang="en-US" altLang="ja-JP" dirty="0" err="1" smtClean="0"/>
              <a:t>ilo</a:t>
            </a:r>
            <a:r>
              <a:rPr kumimoji="1" lang="ja-JP" altLang="en-US" dirty="0" smtClean="0"/>
              <a:t> </a:t>
            </a:r>
            <a:r>
              <a:rPr kumimoji="1" lang="en-US" altLang="ja-JP" dirty="0" smtClean="0"/>
              <a:t>outside-DMZ</a:t>
            </a:r>
            <a:endParaRPr kumimoji="1" lang="ja-JP" altLang="en-US" dirty="0"/>
          </a:p>
        </p:txBody>
      </p:sp>
      <p:sp>
        <p:nvSpPr>
          <p:cNvPr id="10" name="フローチャート: 磁気ディスク 9"/>
          <p:cNvSpPr/>
          <p:nvPr/>
        </p:nvSpPr>
        <p:spPr>
          <a:xfrm>
            <a:off x="2136616" y="4103291"/>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1" name="正方形/長方形 10"/>
          <p:cNvSpPr/>
          <p:nvPr/>
        </p:nvSpPr>
        <p:spPr>
          <a:xfrm>
            <a:off x="657497" y="3639497"/>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65014" y="5142810"/>
            <a:ext cx="2859565" cy="369332"/>
          </a:xfrm>
          <a:prstGeom prst="rect">
            <a:avLst/>
          </a:prstGeom>
          <a:noFill/>
        </p:spPr>
        <p:txBody>
          <a:bodyPr wrap="none" rtlCol="0">
            <a:spAutoFit/>
          </a:bodyPr>
          <a:lstStyle/>
          <a:p>
            <a:r>
              <a:rPr lang="en-US" altLang="ja-JP" dirty="0" smtClean="0"/>
              <a:t>Summit</a:t>
            </a:r>
            <a:r>
              <a:rPr lang="ja-JP" altLang="en-US" dirty="0" smtClean="0"/>
              <a:t> </a:t>
            </a:r>
            <a:r>
              <a:rPr lang="en-US" altLang="ja-JP" dirty="0" smtClean="0"/>
              <a:t>m</a:t>
            </a:r>
            <a:r>
              <a:rPr kumimoji="1" lang="en-US" altLang="ja-JP" dirty="0" smtClean="0"/>
              <a:t>aster</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13" name="フローチャート: 磁気ディスク 12"/>
          <p:cNvSpPr/>
          <p:nvPr/>
        </p:nvSpPr>
        <p:spPr>
          <a:xfrm>
            <a:off x="787652" y="4103291"/>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 name="フローチャート: 磁気ディスク 13"/>
          <p:cNvSpPr/>
          <p:nvPr/>
        </p:nvSpPr>
        <p:spPr>
          <a:xfrm>
            <a:off x="3268301" y="4416454"/>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 name="角丸四角形 14"/>
          <p:cNvSpPr/>
          <p:nvPr/>
        </p:nvSpPr>
        <p:spPr>
          <a:xfrm>
            <a:off x="1779003" y="2592788"/>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6" name="フローチャート: 磁気ディスク 15"/>
          <p:cNvSpPr/>
          <p:nvPr/>
        </p:nvSpPr>
        <p:spPr>
          <a:xfrm>
            <a:off x="6601878" y="100364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7" name="正方形/長方形 16"/>
          <p:cNvSpPr/>
          <p:nvPr/>
        </p:nvSpPr>
        <p:spPr>
          <a:xfrm>
            <a:off x="5122759" y="539852"/>
            <a:ext cx="3651953" cy="1872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122759" y="523712"/>
            <a:ext cx="2699137" cy="369332"/>
          </a:xfrm>
          <a:prstGeom prst="rect">
            <a:avLst/>
          </a:prstGeom>
          <a:noFill/>
        </p:spPr>
        <p:txBody>
          <a:bodyPr wrap="none" rtlCol="0">
            <a:spAutoFit/>
          </a:bodyPr>
          <a:lstStyle/>
          <a:p>
            <a:r>
              <a:rPr lang="en-US" altLang="ja-JP" dirty="0"/>
              <a:t>o</a:t>
            </a:r>
            <a:r>
              <a:rPr lang="en-US" altLang="ja-JP" dirty="0" smtClean="0"/>
              <a:t>ff-summit</a:t>
            </a:r>
            <a:r>
              <a:rPr lang="ja-JP" altLang="en-US" dirty="0" smtClean="0"/>
              <a:t> </a:t>
            </a:r>
            <a:r>
              <a:rPr lang="en-US" altLang="ja-JP" dirty="0" smtClean="0"/>
              <a:t>backup</a:t>
            </a:r>
            <a:r>
              <a:rPr kumimoji="1" lang="ja-JP" altLang="en-US" dirty="0" smtClean="0"/>
              <a:t> </a:t>
            </a:r>
            <a:r>
              <a:rPr kumimoji="1" lang="en-US" altLang="ja-JP" dirty="0" smtClean="0"/>
              <a:t>storage</a:t>
            </a:r>
            <a:endParaRPr kumimoji="1" lang="ja-JP" altLang="en-US" dirty="0"/>
          </a:p>
        </p:txBody>
      </p:sp>
      <p:sp>
        <p:nvSpPr>
          <p:cNvPr id="20" name="フローチャート: 磁気ディスク 19"/>
          <p:cNvSpPr/>
          <p:nvPr/>
        </p:nvSpPr>
        <p:spPr>
          <a:xfrm>
            <a:off x="7733563" y="1316809"/>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21" name="角丸四角形 20"/>
          <p:cNvSpPr/>
          <p:nvPr/>
        </p:nvSpPr>
        <p:spPr>
          <a:xfrm>
            <a:off x="6244265" y="2952606"/>
            <a:ext cx="1475715"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23" name="直線コネクタ 22"/>
          <p:cNvCxnSpPr>
            <a:stCxn id="15" idx="2"/>
            <a:endCxn id="10" idx="1"/>
          </p:cNvCxnSpPr>
          <p:nvPr/>
        </p:nvCxnSpPr>
        <p:spPr>
          <a:xfrm>
            <a:off x="2516861" y="3135996"/>
            <a:ext cx="1" cy="967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3"/>
            <a:endCxn id="21" idx="0"/>
          </p:cNvCxnSpPr>
          <p:nvPr/>
        </p:nvCxnSpPr>
        <p:spPr>
          <a:xfrm flipH="1">
            <a:off x="6982123" y="1629972"/>
            <a:ext cx="1" cy="132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5" idx="3"/>
            <a:endCxn id="21" idx="1"/>
          </p:cNvCxnSpPr>
          <p:nvPr/>
        </p:nvCxnSpPr>
        <p:spPr>
          <a:xfrm>
            <a:off x="3254718" y="2864392"/>
            <a:ext cx="2989547" cy="359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98512" y="2767940"/>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32" name="直線矢印コネクタ 31"/>
          <p:cNvCxnSpPr/>
          <p:nvPr/>
        </p:nvCxnSpPr>
        <p:spPr>
          <a:xfrm>
            <a:off x="2897107" y="3135996"/>
            <a:ext cx="706172" cy="128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2968542" y="381511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35" name="直線矢印コネクタ 34"/>
          <p:cNvCxnSpPr/>
          <p:nvPr/>
        </p:nvCxnSpPr>
        <p:spPr>
          <a:xfrm flipV="1">
            <a:off x="7288040" y="1943135"/>
            <a:ext cx="642570" cy="1009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252588" y="2120860"/>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37" name="角丸四角形 36"/>
          <p:cNvSpPr/>
          <p:nvPr/>
        </p:nvSpPr>
        <p:spPr>
          <a:xfrm>
            <a:off x="7161291" y="4862192"/>
            <a:ext cx="1339187" cy="10084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39" name="直線矢印コネクタ 38"/>
          <p:cNvCxnSpPr>
            <a:stCxn id="37" idx="0"/>
            <a:endCxn id="21" idx="2"/>
          </p:cNvCxnSpPr>
          <p:nvPr/>
        </p:nvCxnSpPr>
        <p:spPr>
          <a:xfrm flipH="1" flipV="1">
            <a:off x="6982123" y="3495814"/>
            <a:ext cx="848762" cy="1366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809890" y="1629972"/>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41" name="角丸四角形 40"/>
          <p:cNvSpPr/>
          <p:nvPr/>
        </p:nvSpPr>
        <p:spPr>
          <a:xfrm>
            <a:off x="2133587" y="146457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42" name="角丸四角形 41"/>
          <p:cNvSpPr/>
          <p:nvPr/>
        </p:nvSpPr>
        <p:spPr>
          <a:xfrm>
            <a:off x="579428" y="2536823"/>
            <a:ext cx="969113" cy="54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44" name="直線コネクタ 43"/>
          <p:cNvCxnSpPr>
            <a:stCxn id="42" idx="0"/>
            <a:endCxn id="40" idx="2"/>
          </p:cNvCxnSpPr>
          <p:nvPr/>
        </p:nvCxnSpPr>
        <p:spPr>
          <a:xfrm flipV="1">
            <a:off x="1063985" y="2173180"/>
            <a:ext cx="230462" cy="363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0" idx="3"/>
            <a:endCxn id="41" idx="1"/>
          </p:cNvCxnSpPr>
          <p:nvPr/>
        </p:nvCxnSpPr>
        <p:spPr>
          <a:xfrm flipV="1">
            <a:off x="1779003" y="1736177"/>
            <a:ext cx="354584" cy="16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1" idx="2"/>
          </p:cNvCxnSpPr>
          <p:nvPr/>
        </p:nvCxnSpPr>
        <p:spPr>
          <a:xfrm flipH="1">
            <a:off x="2618143" y="2007781"/>
            <a:ext cx="1" cy="55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42" idx="2"/>
            <a:endCxn id="13" idx="1"/>
          </p:cNvCxnSpPr>
          <p:nvPr/>
        </p:nvCxnSpPr>
        <p:spPr>
          <a:xfrm>
            <a:off x="1063985" y="3080031"/>
            <a:ext cx="357410" cy="102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42" idx="3"/>
            <a:endCxn id="15" idx="1"/>
          </p:cNvCxnSpPr>
          <p:nvPr/>
        </p:nvCxnSpPr>
        <p:spPr>
          <a:xfrm>
            <a:off x="1548541" y="2808427"/>
            <a:ext cx="230462" cy="5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7B63FAD6-7866-46D7-B6BE-CB4215CF1C43}" type="slidenum">
              <a:rPr kumimoji="1" lang="ja-JP" altLang="en-US" smtClean="0"/>
              <a:t>95</a:t>
            </a:fld>
            <a:endParaRPr kumimoji="1" lang="ja-JP" altLang="en-US"/>
          </a:p>
        </p:txBody>
      </p:sp>
    </p:spTree>
    <p:extLst>
      <p:ext uri="{BB962C8B-B14F-4D97-AF65-F5344CB8AC3E}">
        <p14:creationId xmlns:p14="http://schemas.microsoft.com/office/powerpoint/2010/main" val="14059749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Performance – Database</a:t>
            </a:r>
            <a:endParaRPr kumimoji="1" lang="ja-JP" altLang="en-US" dirty="0"/>
          </a:p>
        </p:txBody>
      </p:sp>
      <p:sp>
        <p:nvSpPr>
          <p:cNvPr id="3" name="コンテンツ プレースホルダー 2"/>
          <p:cNvSpPr>
            <a:spLocks noGrp="1"/>
          </p:cNvSpPr>
          <p:nvPr>
            <p:ph idx="1"/>
          </p:nvPr>
        </p:nvSpPr>
        <p:spPr>
          <a:xfrm>
            <a:off x="628650" y="1825624"/>
            <a:ext cx="8197850" cy="4778375"/>
          </a:xfrm>
        </p:spPr>
        <p:txBody>
          <a:bodyPr>
            <a:normAutofit fontScale="77500" lnSpcReduction="20000"/>
          </a:bodyPr>
          <a:lstStyle/>
          <a:p>
            <a:pPr marL="0" indent="0">
              <a:buNone/>
            </a:pPr>
            <a:r>
              <a:rPr kumimoji="1" lang="en-US" altLang="ja-JP" dirty="0" smtClean="0"/>
              <a:t>PFS plan to optimize database performance mainly by their design such as normalization and INDEX, especially for tables used during observation between two exposures, such as target statistics (TBC) or Cobra operation. </a:t>
            </a:r>
          </a:p>
          <a:p>
            <a:pPr marL="0" indent="0">
              <a:buNone/>
            </a:pPr>
            <a:r>
              <a:rPr lang="en-US" altLang="ja-JP" dirty="0" smtClean="0"/>
              <a:t>Required computing resource largely depends on results of optimization, at this point PFS plans with capability of upgrade when it found required. Current plan of replacement, which are also used as staged delivery on a phase of instrument subsystem delivery, are:</a:t>
            </a:r>
            <a:endParaRPr kumimoji="1" lang="en-US" altLang="ja-JP" dirty="0" smtClean="0"/>
          </a:p>
          <a:p>
            <a:r>
              <a:rPr kumimoji="1" lang="en-US" altLang="ja-JP" dirty="0" smtClean="0"/>
              <a:t>Run as VM client, starting from 2 cores up to 8 cores</a:t>
            </a:r>
          </a:p>
          <a:p>
            <a:pPr lvl="1"/>
            <a:r>
              <a:rPr lang="en-US" altLang="ja-JP" dirty="0" smtClean="0"/>
              <a:t>If we need 8 core VM, we will think about migration to physical host.</a:t>
            </a:r>
          </a:p>
          <a:p>
            <a:pPr lvl="2"/>
            <a:r>
              <a:rPr lang="en-US" altLang="ja-JP" dirty="0" smtClean="0"/>
              <a:t>Storage for database are mounted via iSCSI, local modification is just configuration files and scripts for operation/backup, and it is easy to reconstruct on hardware issue.</a:t>
            </a:r>
          </a:p>
          <a:p>
            <a:pPr lvl="1"/>
            <a:r>
              <a:rPr lang="en-US" altLang="ja-JP" dirty="0" smtClean="0"/>
              <a:t>Even if this could work for semi-real operation, PFS need to do trade study between options including storage flow and redundancy level of VM operation.</a:t>
            </a:r>
          </a:p>
          <a:p>
            <a:r>
              <a:rPr kumimoji="1" lang="en-US" altLang="ja-JP" dirty="0" smtClean="0"/>
              <a:t>Run as computer, starting from R310 (originally planned as database server), to other computers planned as VM host</a:t>
            </a:r>
            <a:endParaRPr lang="en-US" altLang="ja-JP" dirty="0" smtClean="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96</a:t>
            </a:fld>
            <a:endParaRPr kumimoji="1" lang="ja-JP" altLang="en-US"/>
          </a:p>
        </p:txBody>
      </p:sp>
    </p:spTree>
    <p:extLst>
      <p:ext uri="{BB962C8B-B14F-4D97-AF65-F5344CB8AC3E}">
        <p14:creationId xmlns:p14="http://schemas.microsoft.com/office/powerpoint/2010/main" val="39805405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a:xfrm>
            <a:off x="628650" y="1825624"/>
            <a:ext cx="8121650" cy="4829175"/>
          </a:xfrm>
        </p:spPr>
        <p:txBody>
          <a:bodyPr>
            <a:normAutofit fontScale="77500" lnSpcReduction="20000"/>
          </a:bodyPr>
          <a:lstStyle/>
          <a:p>
            <a:pPr marL="0" indent="0">
              <a:buNone/>
            </a:pPr>
            <a:r>
              <a:rPr kumimoji="1" lang="en-US" altLang="ja-JP" dirty="0" smtClean="0"/>
              <a:t>PFS ICS </a:t>
            </a:r>
            <a:r>
              <a:rPr lang="en-US" altLang="ja-JP" dirty="0" smtClean="0"/>
              <a:t>plans to have a status archive via the MHS from instrument components, which contains operational or environmental statistics such as temperatures of cryostats, and to perform online analysis to detect hardware failure or fault. PFS ICS infrastructure plans to rely on these archive and analysis, but most of these are not connected to the MHS, and need to have another way to do. </a:t>
            </a:r>
          </a:p>
          <a:p>
            <a:pPr marL="0" indent="0">
              <a:buNone/>
            </a:pPr>
            <a:r>
              <a:rPr kumimoji="1" lang="en-US" altLang="ja-JP" dirty="0" smtClean="0"/>
              <a:t>In this section, status monitoring and defect detection on infrastructure are presented as following:</a:t>
            </a:r>
          </a:p>
          <a:p>
            <a:r>
              <a:rPr kumimoji="1" lang="en-US" altLang="ja-JP" dirty="0" smtClean="0"/>
              <a:t>Status monitoring of computing resources</a:t>
            </a:r>
          </a:p>
          <a:p>
            <a:pPr lvl="1"/>
            <a:r>
              <a:rPr lang="en-US" altLang="ja-JP" dirty="0" smtClean="0"/>
              <a:t>Syslog archive and periodic data collection</a:t>
            </a:r>
          </a:p>
          <a:p>
            <a:pPr lvl="1"/>
            <a:r>
              <a:rPr kumimoji="1" lang="en-US" altLang="ja-JP" dirty="0" smtClean="0"/>
              <a:t>Alert acquisition and handling</a:t>
            </a:r>
          </a:p>
          <a:p>
            <a:r>
              <a:rPr lang="en-US" altLang="ja-JP" dirty="0" smtClean="0"/>
              <a:t>Status monitoring of infrastructure</a:t>
            </a:r>
          </a:p>
          <a:p>
            <a:pPr lvl="1"/>
            <a:r>
              <a:rPr kumimoji="1" lang="en-US" altLang="ja-JP" dirty="0" smtClean="0"/>
              <a:t>Status monitoring (e.g. SNMP)</a:t>
            </a:r>
          </a:p>
          <a:p>
            <a:pPr lvl="1"/>
            <a:r>
              <a:rPr lang="en-US" altLang="ja-JP" dirty="0" smtClean="0"/>
              <a:t>Alert acquisition and handling</a:t>
            </a:r>
          </a:p>
          <a:p>
            <a:r>
              <a:rPr kumimoji="1" lang="en-US" altLang="ja-JP" dirty="0" smtClean="0"/>
              <a:t>Defect detection</a:t>
            </a:r>
          </a:p>
          <a:p>
            <a:pPr lvl="1"/>
            <a:r>
              <a:rPr lang="en-US" altLang="ja-JP" dirty="0" smtClean="0"/>
              <a:t>Status analysis</a:t>
            </a:r>
          </a:p>
          <a:p>
            <a:pPr lvl="1"/>
            <a:r>
              <a:rPr kumimoji="1" lang="en-US" altLang="ja-JP" dirty="0" smtClean="0"/>
              <a:t>Push alert handling</a:t>
            </a:r>
            <a:endParaRPr kumimoji="1" lang="ja-JP" altLang="en-US"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97</a:t>
            </a:fld>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62500" lnSpcReduction="20000"/>
          </a:bodyPr>
          <a:lstStyle/>
          <a:p>
            <a:pPr marL="0" indent="0">
              <a:buNone/>
            </a:pPr>
            <a:r>
              <a:rPr lang="en-US" altLang="ja-JP" dirty="0" smtClean="0"/>
              <a:t>PFS runs many operating system on both virtual and physical computers, such as 12 detector control board computers at spectrograph modules, and mechanisms to monitor these operating systems are a key for smooth maintenance and troubleshooting. On this point, PFS plans to have logging infrastructure for both syslog type text message and periodic status acquisition. Logging of syslog type text message could be also used from the instrument control software, which use python logger modules and can output to syslog if configured.</a:t>
            </a:r>
          </a:p>
          <a:p>
            <a:pPr marL="0" indent="0">
              <a:buNone/>
            </a:pPr>
            <a:r>
              <a:rPr lang="en-US" altLang="ja-JP" dirty="0" smtClean="0"/>
              <a:t>Based on these requirement, PFS plan to have followings for syslog </a:t>
            </a:r>
            <a:r>
              <a:rPr lang="en-US" altLang="ja-JP" dirty="0"/>
              <a:t>archive and periodic data </a:t>
            </a:r>
            <a:r>
              <a:rPr lang="en-US" altLang="ja-JP" dirty="0" smtClean="0"/>
              <a:t>collection:</a:t>
            </a:r>
          </a:p>
          <a:p>
            <a:r>
              <a:rPr lang="en-US" altLang="ja-JP" dirty="0" smtClean="0"/>
              <a:t>Syslog archive is currently planned as </a:t>
            </a:r>
            <a:r>
              <a:rPr lang="en-US" altLang="ja-JP" dirty="0" err="1" smtClean="0"/>
              <a:t>postgresql</a:t>
            </a:r>
            <a:r>
              <a:rPr lang="en-US" altLang="ja-JP" dirty="0" smtClean="0"/>
              <a:t> in simple schema, but something specific like </a:t>
            </a:r>
            <a:r>
              <a:rPr lang="en-US" altLang="ja-JP" dirty="0" err="1" smtClean="0"/>
              <a:t>Elasticsearch</a:t>
            </a:r>
            <a:r>
              <a:rPr lang="en-US" altLang="ja-JP" dirty="0" smtClean="0"/>
              <a:t> or Kafka could be an option.</a:t>
            </a:r>
          </a:p>
          <a:p>
            <a:pPr lvl="1"/>
            <a:r>
              <a:rPr lang="en-US" altLang="ja-JP" dirty="0" err="1"/>
              <a:t>r</a:t>
            </a:r>
            <a:r>
              <a:rPr lang="en-US" altLang="ja-JP" dirty="0" err="1" smtClean="0"/>
              <a:t>syslog</a:t>
            </a:r>
            <a:r>
              <a:rPr lang="en-US" altLang="ja-JP" dirty="0" smtClean="0"/>
              <a:t> has output modules for them (e.g. </a:t>
            </a:r>
            <a:r>
              <a:rPr lang="en-US" altLang="ja-JP" dirty="0" err="1" smtClean="0"/>
              <a:t>omelasticsearch</a:t>
            </a:r>
            <a:r>
              <a:rPr lang="en-US" altLang="ja-JP" dirty="0" smtClean="0"/>
              <a:t>), and there are several implementations of python logging output handler for these servers.</a:t>
            </a:r>
          </a:p>
          <a:p>
            <a:pPr lvl="1"/>
            <a:r>
              <a:rPr lang="en-US" altLang="ja-JP" dirty="0" smtClean="0"/>
              <a:t>We may be better to have advanced viewer application for stored data in database selected from widely existing ones. Also configured </a:t>
            </a:r>
            <a:r>
              <a:rPr lang="en-US" altLang="ja-JP" dirty="0" err="1" smtClean="0"/>
              <a:t>Jupyter</a:t>
            </a:r>
            <a:r>
              <a:rPr lang="en-US" altLang="ja-JP" dirty="0" smtClean="0"/>
              <a:t> notebook could be an option for frequently used analysis, monitoring, and troubleshooting.</a:t>
            </a:r>
          </a:p>
          <a:p>
            <a:r>
              <a:rPr lang="en-US" altLang="ja-JP" dirty="0" smtClean="0"/>
              <a:t>Periodic data collection is planned as </a:t>
            </a:r>
            <a:r>
              <a:rPr lang="en-US" altLang="ja-JP" dirty="0" err="1" smtClean="0"/>
              <a:t>munin</a:t>
            </a:r>
            <a:r>
              <a:rPr lang="en-US" altLang="ja-JP" dirty="0" smtClean="0"/>
              <a:t>, but </a:t>
            </a:r>
            <a:r>
              <a:rPr lang="en-US" altLang="ja-JP" dirty="0" err="1" smtClean="0"/>
              <a:t>prometheus</a:t>
            </a:r>
            <a:r>
              <a:rPr lang="en-US" altLang="ja-JP" dirty="0" smtClean="0"/>
              <a:t> is an alternate option.</a:t>
            </a:r>
          </a:p>
          <a:p>
            <a:pPr lvl="1"/>
            <a:r>
              <a:rPr lang="en-US" altLang="ja-JP" dirty="0" smtClean="0"/>
              <a:t>Configuration could be a bit complex for Prometheus including making custom data acquisition module, but functionality especially for data analysis is quite extended.</a:t>
            </a:r>
          </a:p>
          <a:p>
            <a:pPr lvl="1"/>
            <a:r>
              <a:rPr lang="en-US" altLang="ja-JP" dirty="0" smtClean="0"/>
              <a:t>Periodic data from instrument operation (telemetry monitoring) are recorded in MHS archiver database in its custom table format, and could be difficult to cross analysis between two data store. But operational data are mostly archived into MHS archiver, and only statistics of computing resources are logged to this data store, so possibility of cross analysis could be small.</a:t>
            </a:r>
            <a:endParaRPr lang="en-US" altLang="ja-JP" dirty="0"/>
          </a:p>
        </p:txBody>
      </p:sp>
      <p:sp>
        <p:nvSpPr>
          <p:cNvPr id="5" name="スライド番号プレースホルダー 4"/>
          <p:cNvSpPr>
            <a:spLocks noGrp="1"/>
          </p:cNvSpPr>
          <p:nvPr>
            <p:ph type="sldNum" sz="quarter" idx="12"/>
          </p:nvPr>
        </p:nvSpPr>
        <p:spPr/>
        <p:txBody>
          <a:bodyPr/>
          <a:lstStyle/>
          <a:p>
            <a:fld id="{7B63FAD6-7866-46D7-B6BE-CB4215CF1C43}" type="slidenum">
              <a:rPr kumimoji="1" lang="ja-JP" altLang="en-US" smtClean="0"/>
              <a:t>98</a:t>
            </a:fld>
            <a:endParaRPr kumimoji="1" lang="ja-JP" altLang="en-US"/>
          </a:p>
        </p:txBody>
      </p:sp>
    </p:spTree>
    <p:extLst>
      <p:ext uri="{BB962C8B-B14F-4D97-AF65-F5344CB8AC3E}">
        <p14:creationId xmlns:p14="http://schemas.microsoft.com/office/powerpoint/2010/main" val="9784694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Status monitoring of computing resources (II)</a:t>
            </a:r>
            <a:endParaRPr kumimoji="1" lang="ja-JP" altLang="en-US" sz="3600" dirty="0"/>
          </a:p>
        </p:txBody>
      </p:sp>
      <p:sp>
        <p:nvSpPr>
          <p:cNvPr id="3" name="コンテンツ プレースホルダー 2"/>
          <p:cNvSpPr>
            <a:spLocks noGrp="1"/>
          </p:cNvSpPr>
          <p:nvPr>
            <p:ph idx="1"/>
          </p:nvPr>
        </p:nvSpPr>
        <p:spPr>
          <a:xfrm>
            <a:off x="628650" y="1825624"/>
            <a:ext cx="8299450" cy="4854575"/>
          </a:xfrm>
        </p:spPr>
        <p:txBody>
          <a:bodyPr>
            <a:normAutofit fontScale="92500" lnSpcReduction="20000"/>
          </a:bodyPr>
          <a:lstStyle/>
          <a:p>
            <a:pPr marL="0" indent="0">
              <a:buNone/>
            </a:pPr>
            <a:r>
              <a:rPr lang="en-US" altLang="ja-JP" dirty="0" smtClean="0"/>
              <a:t>Except for “alert” (or “warning”) flagged status from syslog format, alert acquisition and handling is analysis based event. </a:t>
            </a:r>
          </a:p>
          <a:p>
            <a:pPr marL="0" indent="0">
              <a:buNone/>
            </a:pPr>
            <a:r>
              <a:rPr lang="en-US" altLang="ja-JP" dirty="0" smtClean="0"/>
              <a:t>For periodic status acquisition, PFS plans to use similar error detection system as one planned for instrument operational status to arise warnings or alerts on irregular trends or pre-defined thresholds, such as vacuum pressure and temperature of camera cryostats, flags of valve operations. </a:t>
            </a:r>
          </a:p>
          <a:p>
            <a:pPr marL="0" indent="0">
              <a:buNone/>
            </a:pPr>
            <a:r>
              <a:rPr lang="en-US" altLang="ja-JP" dirty="0" smtClean="0"/>
              <a:t>For syslog based text messages, PFS does not have plan to analysis (semi-)</a:t>
            </a:r>
            <a:r>
              <a:rPr lang="en-US" altLang="ja-JP" dirty="0" err="1" smtClean="0"/>
              <a:t>realtime</a:t>
            </a:r>
            <a:r>
              <a:rPr lang="en-US" altLang="ja-JP" dirty="0" smtClean="0"/>
              <a:t> for alerting, but plans to archive just for further reference of troubleshooting or maintenance. One possible (easy and low load) implementation is just to check level of flags attached on pushed messages with periodic monitoring over archived data into log database, and to arise alerts as messages to the MHS. </a:t>
            </a:r>
          </a:p>
        </p:txBody>
      </p:sp>
      <p:sp>
        <p:nvSpPr>
          <p:cNvPr id="4" name="スライド番号プレースホルダー 3"/>
          <p:cNvSpPr>
            <a:spLocks noGrp="1"/>
          </p:cNvSpPr>
          <p:nvPr>
            <p:ph type="sldNum" sz="quarter" idx="12"/>
          </p:nvPr>
        </p:nvSpPr>
        <p:spPr/>
        <p:txBody>
          <a:bodyPr/>
          <a:lstStyle/>
          <a:p>
            <a:fld id="{7B63FAD6-7866-46D7-B6BE-CB4215CF1C43}" type="slidenum">
              <a:rPr kumimoji="1" lang="ja-JP" altLang="en-US" smtClean="0"/>
              <a:t>99</a:t>
            </a:fld>
            <a:endParaRPr kumimoji="1" lang="ja-JP" altLang="en-US"/>
          </a:p>
        </p:txBody>
      </p:sp>
    </p:spTree>
    <p:extLst>
      <p:ext uri="{BB962C8B-B14F-4D97-AF65-F5344CB8AC3E}">
        <p14:creationId xmlns:p14="http://schemas.microsoft.com/office/powerpoint/2010/main" val="99253026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22413</TotalTime>
  <Words>21311</Words>
  <Application>Microsoft Office PowerPoint</Application>
  <PresentationFormat>画面に合わせる (4:3)</PresentationFormat>
  <Paragraphs>2020</Paragraphs>
  <Slides>130</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130</vt:i4>
      </vt:variant>
    </vt:vector>
  </HeadingPairs>
  <TitlesOfParts>
    <vt:vector size="136" baseType="lpstr">
      <vt:lpstr>ＭＳ Ｐゴシック</vt:lpstr>
      <vt:lpstr>Arial</vt:lpstr>
      <vt:lpstr>Calibri</vt:lpstr>
      <vt:lpstr>Calibri Light</vt:lpstr>
      <vt:lpstr>Code Light</vt:lpstr>
      <vt:lpstr>Office テーマ</vt:lpstr>
      <vt:lpstr>Presentation for  PFS ICS infrastructure  design review</vt:lpstr>
      <vt:lpstr>Overview of PFS ICS infrastructure design review</vt:lpstr>
      <vt:lpstr>Overview of PFS ICS and review targets</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Status viewer (old plan; replaced by Gen2 plan)</vt:lpstr>
      <vt:lpstr>Entire night operation sequence</vt:lpstr>
      <vt:lpstr>Entire night operation – diagram</vt:lpstr>
      <vt:lpstr>Exposure operation</vt:lpstr>
      <vt:lpstr>PowerPoint プレゼンテーション</vt:lpstr>
      <vt:lpstr>System verification and integration</vt:lpstr>
      <vt:lpstr>System verification and integration (at Subaru)</vt:lpstr>
      <vt:lpstr>Network part</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Discussions I – Network connection to Subaru</vt:lpstr>
      <vt:lpstr>Network connection ToDo</vt:lpstr>
      <vt:lpstr>Current plan – connection configuration</vt:lpstr>
      <vt:lpstr>Plan second? – connection configuration</vt:lpstr>
      <vt:lpstr>Plan second? – during exposure</vt:lpstr>
      <vt:lpstr>Plan second? – on CCD readout</vt:lpstr>
      <vt:lpstr>Discussions II – Access control to/from PFS network</vt:lpstr>
      <vt:lpstr>Discussions V – Closed subnet in SpS/ENU</vt:lpstr>
      <vt:lpstr>PFS ICS hardware part</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Configuration I – data flow after CCD readout</vt:lpstr>
      <vt:lpstr>Configuration I – data flow exposure + transfer</vt:lpstr>
      <vt:lpstr>PowerPoint プレゼンテーション</vt:lpstr>
      <vt:lpstr>Configuration II – data flow during exposure</vt:lpstr>
      <vt:lpstr>Configuration II – data flow on CCD readout</vt:lpstr>
      <vt:lpstr>Configuration II – data flow after CCD readout</vt:lpstr>
      <vt:lpstr>Configuration II – data flow exposure + transfer</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System design and trade studies – VM</vt:lpstr>
      <vt:lpstr>VM host configuration I – System design</vt:lpstr>
      <vt:lpstr>VM host configuration II – System design</vt:lpstr>
      <vt:lpstr>Storage configuration – System design</vt:lpstr>
      <vt:lpstr>Client configuration – System design</vt:lpstr>
      <vt:lpstr>Host cluster at CB2F – System design</vt:lpstr>
      <vt:lpstr>Operation – VM</vt:lpstr>
      <vt:lpstr>ICS infrastructure support hardware</vt:lpstr>
      <vt:lpstr>Space condition at CB2F – Support hardware</vt:lpstr>
      <vt:lpstr>Unit registration – Space condition at CB2F</vt:lpstr>
      <vt:lpstr>Resource management – Support hardware</vt:lpstr>
      <vt:lpstr>Trade (I) – Resource management</vt:lpstr>
      <vt:lpstr>Trade (II) – Resource management</vt:lpstr>
      <vt:lpstr>Implementation plan – Resource management</vt:lpstr>
      <vt:lpstr>PFS ICS operation part</vt:lpstr>
      <vt:lpstr>Database server and its replication/backup</vt:lpstr>
      <vt:lpstr>Requirements and Usage – Database</vt:lpstr>
      <vt:lpstr>On-site operation, backup, and replication – Database</vt:lpstr>
      <vt:lpstr>On-site operation, backup, and replication – Database</vt:lpstr>
      <vt:lpstr>PowerPoint プレゼンテーション</vt:lpstr>
      <vt:lpstr>Performance – Database</vt:lpstr>
      <vt:lpstr>Status monitoring and defect detection</vt:lpstr>
      <vt:lpstr>Status monitoring of computing resources (I)</vt:lpstr>
      <vt:lpstr>Status monitoring of computing resources (II)</vt:lpstr>
      <vt:lpstr>Status monitoring of infrastructure</vt:lpstr>
      <vt:lpstr>Defect detection</vt:lpstr>
      <vt:lpstr>Procedure on instrument exchange</vt:lpstr>
      <vt:lpstr>Cs – Instrument exchange</vt:lpstr>
      <vt:lpstr>PF – Instrument exchange</vt:lpstr>
      <vt:lpstr>Discussions III – System alert handling</vt:lpstr>
      <vt:lpstr>Maintenance part</vt:lpstr>
      <vt:lpstr>Procedures for power failure detection and handling</vt:lpstr>
      <vt:lpstr>Power failure detection (I)</vt:lpstr>
      <vt:lpstr>Power failure detection (II)</vt:lpstr>
      <vt:lpstr>Power failure mode I - glitch</vt:lpstr>
      <vt:lpstr>Power failure mode II – several minutes</vt:lpstr>
      <vt:lpstr>Power failure mode III – ten-odd min to several tens of  hours</vt:lpstr>
      <vt:lpstr>Power failure mode IV – more than several tens of hours</vt:lpstr>
      <vt:lpstr>Summary – Operational flow on each power failure mode</vt:lpstr>
      <vt:lpstr>Operational flow on each power failure mode - timeline</vt:lpstr>
      <vt:lpstr>Subsystem shutdown procedures and remarks I</vt:lpstr>
      <vt:lpstr>Subsystem shutdown procedures and remarks II</vt:lpstr>
      <vt:lpstr>Subsystem startup/recovery procedures</vt:lpstr>
      <vt:lpstr>Discussions IV – Power supply at CB2F </vt:lpstr>
      <vt:lpstr>Hardware delivery to Subaru</vt:lpstr>
      <vt:lpstr>Items to be delivered</vt:lpstr>
      <vt:lpstr>Points of preparation and requirements</vt:lpstr>
      <vt:lpstr>Setup to accept SCR</vt:lpstr>
      <vt:lpstr>Setup to accept MCS</vt:lpstr>
      <vt:lpstr>Setup to accept SM1</vt:lpstr>
      <vt:lpstr>Setup to accept PFI</vt:lpstr>
      <vt:lpstr>General Discussions</vt:lpstr>
      <vt:lpstr>PowerPoint プレゼンテーション</vt:lpstr>
      <vt:lpstr>Updates/Progresses – shared infrastructure</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351</cp:revision>
  <cp:lastPrinted>2017-03-07T13:22:24Z</cp:lastPrinted>
  <dcterms:created xsi:type="dcterms:W3CDTF">2017-02-20T03:53:31Z</dcterms:created>
  <dcterms:modified xsi:type="dcterms:W3CDTF">2017-03-07T17:55:40Z</dcterms:modified>
</cp:coreProperties>
</file>