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9"/>
  </p:notesMasterIdLst>
  <p:sldIdLst>
    <p:sldId id="256" r:id="rId2"/>
    <p:sldId id="257" r:id="rId3"/>
    <p:sldId id="265" r:id="rId4"/>
    <p:sldId id="258" r:id="rId5"/>
    <p:sldId id="259" r:id="rId6"/>
    <p:sldId id="352" r:id="rId7"/>
    <p:sldId id="290" r:id="rId8"/>
    <p:sldId id="363" r:id="rId9"/>
    <p:sldId id="364" r:id="rId10"/>
    <p:sldId id="365" r:id="rId11"/>
    <p:sldId id="297" r:id="rId12"/>
    <p:sldId id="302" r:id="rId13"/>
    <p:sldId id="303" r:id="rId14"/>
    <p:sldId id="304" r:id="rId15"/>
    <p:sldId id="305" r:id="rId16"/>
    <p:sldId id="391" r:id="rId17"/>
    <p:sldId id="392" r:id="rId18"/>
    <p:sldId id="266" r:id="rId19"/>
    <p:sldId id="291" r:id="rId20"/>
    <p:sldId id="292" r:id="rId21"/>
    <p:sldId id="288" r:id="rId22"/>
    <p:sldId id="293" r:id="rId23"/>
    <p:sldId id="354" r:id="rId24"/>
    <p:sldId id="294" r:id="rId25"/>
    <p:sldId id="353" r:id="rId26"/>
    <p:sldId id="289" r:id="rId27"/>
    <p:sldId id="355" r:id="rId28"/>
    <p:sldId id="317" r:id="rId29"/>
    <p:sldId id="316" r:id="rId30"/>
    <p:sldId id="315" r:id="rId31"/>
    <p:sldId id="318" r:id="rId32"/>
    <p:sldId id="320" r:id="rId33"/>
    <p:sldId id="322" r:id="rId34"/>
    <p:sldId id="324" r:id="rId35"/>
    <p:sldId id="321" r:id="rId36"/>
    <p:sldId id="358" r:id="rId37"/>
    <p:sldId id="327" r:id="rId38"/>
    <p:sldId id="328" r:id="rId39"/>
    <p:sldId id="268" r:id="rId40"/>
    <p:sldId id="273" r:id="rId41"/>
    <p:sldId id="361" r:id="rId42"/>
    <p:sldId id="360" r:id="rId43"/>
    <p:sldId id="275" r:id="rId44"/>
    <p:sldId id="362" r:id="rId45"/>
    <p:sldId id="370" r:id="rId46"/>
    <p:sldId id="371" r:id="rId47"/>
    <p:sldId id="372" r:id="rId48"/>
    <p:sldId id="397" r:id="rId49"/>
    <p:sldId id="396" r:id="rId50"/>
    <p:sldId id="373" r:id="rId51"/>
    <p:sldId id="374" r:id="rId52"/>
    <p:sldId id="375" r:id="rId53"/>
    <p:sldId id="398" r:id="rId54"/>
    <p:sldId id="399" r:id="rId55"/>
    <p:sldId id="277" r:id="rId56"/>
    <p:sldId id="376" r:id="rId57"/>
    <p:sldId id="377" r:id="rId58"/>
    <p:sldId id="378" r:id="rId59"/>
    <p:sldId id="379" r:id="rId60"/>
    <p:sldId id="380" r:id="rId61"/>
    <p:sldId id="382" r:id="rId62"/>
    <p:sldId id="381" r:id="rId63"/>
    <p:sldId id="383" r:id="rId64"/>
    <p:sldId id="280" r:id="rId65"/>
    <p:sldId id="269" r:id="rId66"/>
    <p:sldId id="384" r:id="rId67"/>
    <p:sldId id="400" r:id="rId68"/>
    <p:sldId id="403" r:id="rId69"/>
    <p:sldId id="401" r:id="rId70"/>
    <p:sldId id="402" r:id="rId71"/>
    <p:sldId id="263" r:id="rId72"/>
    <p:sldId id="385" r:id="rId73"/>
    <p:sldId id="347" r:id="rId74"/>
    <p:sldId id="348" r:id="rId75"/>
    <p:sldId id="349" r:id="rId76"/>
    <p:sldId id="350" r:id="rId77"/>
    <p:sldId id="387" r:id="rId78"/>
    <p:sldId id="389" r:id="rId79"/>
    <p:sldId id="390" r:id="rId80"/>
    <p:sldId id="270" r:id="rId81"/>
    <p:sldId id="271" r:id="rId82"/>
    <p:sldId id="272" r:id="rId83"/>
    <p:sldId id="329"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281" r:id="rId98"/>
    <p:sldId id="282" r:id="rId99"/>
    <p:sldId id="283" r:id="rId100"/>
    <p:sldId id="284" r:id="rId101"/>
    <p:sldId id="285" r:id="rId102"/>
    <p:sldId id="286" r:id="rId103"/>
    <p:sldId id="287" r:id="rId104"/>
    <p:sldId id="330" r:id="rId105"/>
    <p:sldId id="262" r:id="rId106"/>
    <p:sldId id="366" r:id="rId107"/>
    <p:sldId id="367" r:id="rId108"/>
    <p:sldId id="368" r:id="rId109"/>
    <p:sldId id="369" r:id="rId110"/>
    <p:sldId id="331" r:id="rId111"/>
    <p:sldId id="332" r:id="rId112"/>
    <p:sldId id="333" r:id="rId113"/>
    <p:sldId id="386" r:id="rId114"/>
    <p:sldId id="393" r:id="rId115"/>
    <p:sldId id="267" r:id="rId116"/>
    <p:sldId id="260" r:id="rId117"/>
    <p:sldId id="264" r:id="rId118"/>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5" d="100"/>
          <a:sy n="75" d="100"/>
        </p:scale>
        <p:origin x="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C4EEC3CD-12AF-4575-A5F8-AAEF554804A1}" type="datetimeFigureOut">
              <a:rPr kumimoji="1" lang="ja-JP" altLang="en-US" smtClean="0"/>
              <a:t>2017/3/1</a:t>
            </a:fld>
            <a:endParaRPr kumimoji="1" lang="ja-JP" altLang="en-US"/>
          </a:p>
        </p:txBody>
      </p:sp>
      <p:sp>
        <p:nvSpPr>
          <p:cNvPr id="4" name="スライド イメージ プレースホルダー 3"/>
          <p:cNvSpPr>
            <a:spLocks noGrp="1" noRot="1" noChangeAspect="1"/>
          </p:cNvSpPr>
          <p:nvPr>
            <p:ph type="sldImg" idx="2"/>
          </p:nvPr>
        </p:nvSpPr>
        <p:spPr>
          <a:xfrm>
            <a:off x="1166813" y="1243013"/>
            <a:ext cx="4473575"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88CD4547-127D-4448-B0D3-72D834D823E0}" type="slidenum">
              <a:rPr kumimoji="1" lang="ja-JP" altLang="en-US" smtClean="0"/>
              <a:t>‹#›</a:t>
            </a:fld>
            <a:endParaRPr kumimoji="1" lang="ja-JP" altLang="en-US"/>
          </a:p>
        </p:txBody>
      </p:sp>
    </p:spTree>
    <p:extLst>
      <p:ext uri="{BB962C8B-B14F-4D97-AF65-F5344CB8AC3E}">
        <p14:creationId xmlns:p14="http://schemas.microsoft.com/office/powerpoint/2010/main" val="36108680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F9783664-D44F-4CC7-B291-004C79616823}" type="slidenum">
              <a:rPr lang="en-US" smtClean="0"/>
              <a:t>10</a:t>
            </a:fld>
            <a:endParaRPr lang="en-US"/>
          </a:p>
        </p:txBody>
      </p:sp>
    </p:spTree>
    <p:extLst>
      <p:ext uri="{BB962C8B-B14F-4D97-AF65-F5344CB8AC3E}">
        <p14:creationId xmlns:p14="http://schemas.microsoft.com/office/powerpoint/2010/main" val="286772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018BF534-1164-44E8-98D6-B58F070ADC92}" type="slidenum">
              <a:rPr lang="en-US" smtClean="0"/>
              <a:t>11</a:t>
            </a:fld>
            <a:endParaRPr lang="en-US"/>
          </a:p>
        </p:txBody>
      </p:sp>
    </p:spTree>
    <p:extLst>
      <p:ext uri="{BB962C8B-B14F-4D97-AF65-F5344CB8AC3E}">
        <p14:creationId xmlns:p14="http://schemas.microsoft.com/office/powerpoint/2010/main" val="705238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CCEBC9CB-EE92-4ED6-9982-308242CC0527}" type="slidenum">
              <a:rPr lang="en-US" smtClean="0"/>
              <a:t>30</a:t>
            </a:fld>
            <a:endParaRPr lang="en-US"/>
          </a:p>
        </p:txBody>
      </p:sp>
    </p:spTree>
    <p:extLst>
      <p:ext uri="{BB962C8B-B14F-4D97-AF65-F5344CB8AC3E}">
        <p14:creationId xmlns:p14="http://schemas.microsoft.com/office/powerpoint/2010/main" val="1060687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6A405ED3-120E-4548-8C33-8A1287B7DF08}" type="slidenum">
              <a:rPr lang="en-US" smtClean="0"/>
              <a:t>98</a:t>
            </a:fld>
            <a:endParaRPr lang="en-US"/>
          </a:p>
        </p:txBody>
      </p:sp>
    </p:spTree>
    <p:extLst>
      <p:ext uri="{BB962C8B-B14F-4D97-AF65-F5344CB8AC3E}">
        <p14:creationId xmlns:p14="http://schemas.microsoft.com/office/powerpoint/2010/main" val="377362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72707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10601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80847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422171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71440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80F38E0-90C0-4B55-A417-6EDDBCA9BFF7}" type="datetimeFigureOut">
              <a:rPr kumimoji="1" lang="ja-JP" altLang="en-US" smtClean="0"/>
              <a:t>2017/3/1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74323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80F38E0-90C0-4B55-A417-6EDDBCA9BFF7}" type="datetimeFigureOut">
              <a:rPr kumimoji="1" lang="ja-JP" altLang="en-US" smtClean="0"/>
              <a:t>2017/3/1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98090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80F38E0-90C0-4B55-A417-6EDDBCA9BFF7}" type="datetimeFigureOut">
              <a:rPr kumimoji="1" lang="ja-JP" altLang="en-US" smtClean="0"/>
              <a:t>2017/3/1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69268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F38E0-90C0-4B55-A417-6EDDBCA9BFF7}" type="datetimeFigureOut">
              <a:rPr kumimoji="1" lang="ja-JP" altLang="en-US" smtClean="0"/>
              <a:t>2017/3/1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90171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80F38E0-90C0-4B55-A417-6EDDBCA9BFF7}" type="datetimeFigureOut">
              <a:rPr kumimoji="1" lang="ja-JP" altLang="en-US" smtClean="0"/>
              <a:t>2017/3/1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183740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80F38E0-90C0-4B55-A417-6EDDBCA9BFF7}" type="datetimeFigureOut">
              <a:rPr kumimoji="1" lang="ja-JP" altLang="en-US" smtClean="0"/>
              <a:t>2017/3/1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70029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F38E0-90C0-4B55-A417-6EDDBCA9BFF7}" type="datetimeFigureOut">
              <a:rPr kumimoji="1" lang="ja-JP" altLang="en-US" smtClean="0"/>
              <a:t>2017/3/1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023282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himorin/scripts/blob/master/network/ifmib_rate.pl"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smtClean="0"/>
              <a:t>Presentation for </a:t>
            </a:r>
            <a:br>
              <a:rPr kumimoji="1" lang="en-US" altLang="ja-JP" dirty="0" smtClean="0"/>
            </a:br>
            <a:r>
              <a:rPr kumimoji="1" lang="en-US" altLang="ja-JP" dirty="0" smtClean="0"/>
              <a:t>PFS</a:t>
            </a:r>
            <a:r>
              <a:rPr kumimoji="1" lang="ja-JP" altLang="en-US" dirty="0" smtClean="0"/>
              <a:t> </a:t>
            </a:r>
            <a:r>
              <a:rPr kumimoji="1" lang="en-US" altLang="ja-JP" dirty="0" smtClean="0"/>
              <a:t>ICS</a:t>
            </a:r>
            <a:r>
              <a:rPr kumimoji="1" lang="ja-JP" altLang="en-US" dirty="0" smtClean="0"/>
              <a:t> </a:t>
            </a:r>
            <a:r>
              <a:rPr kumimoji="1" lang="en-US" altLang="ja-JP" dirty="0" smtClean="0"/>
              <a:t>infrastructure </a:t>
            </a:r>
            <a:br>
              <a:rPr kumimoji="1" lang="en-US" altLang="ja-JP" dirty="0" smtClean="0"/>
            </a:br>
            <a:r>
              <a:rPr kumimoji="1" lang="en-US" altLang="ja-JP" dirty="0" smtClean="0"/>
              <a:t>design review</a:t>
            </a:r>
            <a:endParaRPr kumimoji="1" lang="ja-JP" altLang="en-US" dirty="0"/>
          </a:p>
        </p:txBody>
      </p:sp>
      <p:sp>
        <p:nvSpPr>
          <p:cNvPr id="3" name="サブタイトル 2"/>
          <p:cNvSpPr>
            <a:spLocks noGrp="1"/>
          </p:cNvSpPr>
          <p:nvPr>
            <p:ph type="subTitle" idx="1"/>
          </p:nvPr>
        </p:nvSpPr>
        <p:spPr>
          <a:xfrm>
            <a:off x="254000" y="3602038"/>
            <a:ext cx="8610600" cy="1960562"/>
          </a:xfrm>
        </p:spPr>
        <p:txBody>
          <a:bodyPr>
            <a:normAutofit fontScale="85000" lnSpcReduction="10000"/>
          </a:bodyPr>
          <a:lstStyle/>
          <a:p>
            <a:r>
              <a:rPr kumimoji="1" lang="en-US" altLang="ja-JP" dirty="0" smtClean="0"/>
              <a:t>Atsushi</a:t>
            </a:r>
            <a:r>
              <a:rPr kumimoji="1" lang="ja-JP" altLang="en-US" dirty="0" smtClean="0"/>
              <a:t> </a:t>
            </a:r>
            <a:r>
              <a:rPr kumimoji="1" lang="en-US" altLang="ja-JP" dirty="0" smtClean="0"/>
              <a:t>Shimono</a:t>
            </a:r>
            <a:r>
              <a:rPr kumimoji="1" lang="ja-JP" altLang="en-US" dirty="0" smtClean="0"/>
              <a:t> </a:t>
            </a:r>
            <a:r>
              <a:rPr kumimoji="1" lang="en-US" altLang="ja-JP" dirty="0" smtClean="0"/>
              <a:t>(PFS</a:t>
            </a:r>
            <a:r>
              <a:rPr kumimoji="1" lang="ja-JP" altLang="en-US" dirty="0" smtClean="0"/>
              <a:t> </a:t>
            </a:r>
            <a:r>
              <a:rPr kumimoji="1" lang="en-US" altLang="ja-JP" dirty="0" smtClean="0"/>
              <a:t>Project</a:t>
            </a:r>
            <a:r>
              <a:rPr kumimoji="1" lang="ja-JP" altLang="en-US" dirty="0" smtClean="0"/>
              <a:t> </a:t>
            </a:r>
            <a:r>
              <a:rPr lang="en-US" altLang="ja-JP" dirty="0" smtClean="0"/>
              <a:t>Office)</a:t>
            </a:r>
          </a:p>
          <a:p>
            <a:endParaRPr kumimoji="1" lang="en-US" altLang="ja-JP" dirty="0"/>
          </a:p>
          <a:p>
            <a:r>
              <a:rPr lang="en-US" altLang="ja-JP" dirty="0" smtClean="0"/>
              <a:t>2017/03/09 0800-1200 JST</a:t>
            </a:r>
          </a:p>
          <a:p>
            <a:r>
              <a:rPr kumimoji="1" lang="en-US" altLang="ja-JP" b="1" dirty="0" smtClean="0">
                <a:solidFill>
                  <a:srgbClr val="FF0000"/>
                </a:solidFill>
              </a:rPr>
              <a:t>draft</a:t>
            </a:r>
          </a:p>
          <a:p>
            <a:r>
              <a:rPr kumimoji="1" lang="en-US" altLang="ja-JP" dirty="0" smtClean="0"/>
              <a:t>pages as filled draft are marked with left up corner marks, but 1</a:t>
            </a:r>
            <a:r>
              <a:rPr kumimoji="1" lang="en-US" altLang="ja-JP" baseline="30000" dirty="0" smtClean="0"/>
              <a:t>st</a:t>
            </a:r>
            <a:r>
              <a:rPr kumimoji="1" lang="en-US" altLang="ja-JP" dirty="0" smtClean="0"/>
              <a:t> draft status</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5998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a:bodyPr>
          <a:lstStyle/>
          <a:p>
            <a:r>
              <a:rPr lang="en-US" altLang="ja-JP" sz="3600" dirty="0" smtClean="0"/>
              <a:t>Instrument control s</a:t>
            </a:r>
            <a:r>
              <a:rPr kumimoji="1" lang="en-US" altLang="ja-JP" sz="3600" dirty="0" smtClean="0"/>
              <a:t>ystem (ICS)</a:t>
            </a:r>
            <a:r>
              <a:rPr kumimoji="1" lang="ja-JP" altLang="en-US" sz="3600" dirty="0" smtClean="0"/>
              <a:t> </a:t>
            </a:r>
            <a:r>
              <a:rPr kumimoji="1" lang="en-US" altLang="ja-JP" sz="3600" dirty="0" smtClean="0"/>
              <a:t>status flow</a:t>
            </a:r>
            <a:endParaRPr kumimoji="1" lang="ja-JP" altLang="en-US" sz="3600" dirty="0"/>
          </a:p>
        </p:txBody>
      </p:sp>
      <p:sp>
        <p:nvSpPr>
          <p:cNvPr id="102" name="コンテンツ プレースホルダー 2"/>
          <p:cNvSpPr>
            <a:spLocks noGrp="1"/>
          </p:cNvSpPr>
          <p:nvPr>
            <p:ph idx="1"/>
          </p:nvPr>
        </p:nvSpPr>
        <p:spPr>
          <a:xfrm>
            <a:off x="188482" y="4004940"/>
            <a:ext cx="8776006" cy="2853060"/>
          </a:xfrm>
        </p:spPr>
        <p:txBody>
          <a:bodyPr>
            <a:normAutofit fontScale="70000" lnSpcReduction="20000"/>
          </a:bodyPr>
          <a:lstStyle/>
          <a:p>
            <a:pPr marL="0" indent="0">
              <a:buNone/>
            </a:pPr>
            <a:r>
              <a:rPr lang="en-US" altLang="ja-JP" dirty="0" smtClean="0"/>
              <a:t>In addition to command and response over MHS, MHS supports handling of status</a:t>
            </a:r>
          </a:p>
          <a:p>
            <a:pPr lvl="1">
              <a:buFont typeface="Arial" charset="0"/>
              <a:buChar char="•"/>
            </a:pPr>
            <a:r>
              <a:rPr lang="en-US" altLang="ja-JP" dirty="0" smtClean="0"/>
              <a:t>Once each ‘actor’ pushes its status to MHS, MHS distributes it to all ‘actor’s</a:t>
            </a:r>
          </a:p>
          <a:p>
            <a:pPr lvl="2">
              <a:buFont typeface="Arial" charset="0"/>
              <a:buChar char="•"/>
            </a:pPr>
            <a:r>
              <a:rPr lang="en-US" altLang="ja-JP" dirty="0" smtClean="0"/>
              <a:t>MHS has a special repository for definitions of these status, each ‘actor’ need to register all of them as python dictionary</a:t>
            </a:r>
          </a:p>
          <a:p>
            <a:pPr lvl="1">
              <a:buFont typeface="Arial" charset="0"/>
              <a:buChar char="•"/>
            </a:pPr>
            <a:r>
              <a:rPr lang="en-US" altLang="ja-JP" dirty="0" smtClean="0"/>
              <a:t>On status distributed to ‘actor’, MHS client library analyzes status message, stores at local, and invoke event</a:t>
            </a:r>
          </a:p>
          <a:p>
            <a:pPr lvl="1">
              <a:buFont typeface="Arial" charset="0"/>
              <a:buChar char="•"/>
            </a:pPr>
            <a:r>
              <a:rPr lang="en-US" altLang="ja-JP" dirty="0" smtClean="0"/>
              <a:t>ICS has a service actor (SAS) to archive and analyze status</a:t>
            </a:r>
          </a:p>
          <a:p>
            <a:pPr lvl="2">
              <a:buFont typeface="Arial" charset="0"/>
              <a:buChar char="•"/>
            </a:pPr>
            <a:r>
              <a:rPr lang="en-US" altLang="ja-JP" dirty="0" smtClean="0"/>
              <a:t>Archive all distributed status into ICS database, and send summarized status to Subaru telemetry server (STS)</a:t>
            </a:r>
          </a:p>
          <a:p>
            <a:pPr lvl="2">
              <a:buFont typeface="Arial" charset="0"/>
              <a:buChar char="•"/>
            </a:pPr>
            <a:r>
              <a:rPr lang="en-US" altLang="ja-JP" dirty="0" smtClean="0"/>
              <a:t>Invoke warning message to engineer/operator based on pre-defined threshold</a:t>
            </a:r>
          </a:p>
          <a:p>
            <a:pPr lvl="1">
              <a:buFont typeface="Arial" charset="0"/>
              <a:buChar char="•"/>
            </a:pPr>
            <a:r>
              <a:rPr lang="en-US" altLang="ja-JP" dirty="0" smtClean="0"/>
              <a:t>Status viewer for operators is planned as integration in Gen2, by default</a:t>
            </a:r>
          </a:p>
          <a:p>
            <a:pPr lvl="2">
              <a:buFont typeface="Arial" charset="0"/>
              <a:buChar char="•"/>
            </a:pPr>
            <a:r>
              <a:rPr lang="en-US" altLang="ja-JP" dirty="0" smtClean="0"/>
              <a:t>PFS will deliver AIT tools and GUIs, which also could be used on maintenance</a:t>
            </a:r>
          </a:p>
          <a:p>
            <a:pPr lvl="2">
              <a:buFont typeface="Arial" charset="0"/>
              <a:buChar char="•"/>
            </a:pPr>
            <a:r>
              <a:rPr lang="en-US" altLang="ja-JP" dirty="0" smtClean="0"/>
              <a:t>Something other could be planned, like next slide, but not a default plan now.</a:t>
            </a:r>
          </a:p>
        </p:txBody>
      </p:sp>
      <p:grpSp>
        <p:nvGrpSpPr>
          <p:cNvPr id="115" name="グループ化 114"/>
          <p:cNvGrpSpPr/>
          <p:nvPr/>
        </p:nvGrpSpPr>
        <p:grpSpPr>
          <a:xfrm>
            <a:off x="481055" y="1391982"/>
            <a:ext cx="8123393" cy="2325050"/>
            <a:chOff x="481055" y="1391982"/>
            <a:chExt cx="8123393" cy="2325050"/>
          </a:xfrm>
        </p:grpSpPr>
        <p:grpSp>
          <p:nvGrpSpPr>
            <p:cNvPr id="55" name="グループ化 54"/>
            <p:cNvGrpSpPr/>
            <p:nvPr/>
          </p:nvGrpSpPr>
          <p:grpSpPr>
            <a:xfrm>
              <a:off x="481055" y="1391982"/>
              <a:ext cx="8123393" cy="2325050"/>
              <a:chOff x="481055" y="4437112"/>
              <a:chExt cx="8123393" cy="2325050"/>
            </a:xfrm>
          </p:grpSpPr>
          <p:sp>
            <p:nvSpPr>
              <p:cNvPr id="57" name="正方形/長方形 56"/>
              <p:cNvSpPr/>
              <p:nvPr/>
            </p:nvSpPr>
            <p:spPr>
              <a:xfrm>
                <a:off x="481055" y="4437112"/>
                <a:ext cx="1944216"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角丸四角形 57"/>
              <p:cNvSpPr/>
              <p:nvPr/>
            </p:nvSpPr>
            <p:spPr>
              <a:xfrm>
                <a:off x="553063"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59" name="角丸四角形 58"/>
              <p:cNvSpPr/>
              <p:nvPr/>
            </p:nvSpPr>
            <p:spPr>
              <a:xfrm>
                <a:off x="4263488" y="570270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0" name="角丸四角形 59"/>
              <p:cNvSpPr/>
              <p:nvPr/>
            </p:nvSpPr>
            <p:spPr>
              <a:xfrm>
                <a:off x="2497224" y="489424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1" name="角丸四角形 60"/>
              <p:cNvSpPr/>
              <p:nvPr/>
            </p:nvSpPr>
            <p:spPr>
              <a:xfrm>
                <a:off x="1855871"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2" name="直線コネクタ 61"/>
              <p:cNvCxnSpPr>
                <a:stCxn id="58" idx="3"/>
                <a:endCxn id="61" idx="1"/>
              </p:cNvCxnSpPr>
              <p:nvPr/>
            </p:nvCxnSpPr>
            <p:spPr>
              <a:xfrm>
                <a:off x="1464173" y="5203069"/>
                <a:ext cx="39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60" idx="3"/>
                <a:endCxn id="59" idx="1"/>
              </p:cNvCxnSpPr>
              <p:nvPr/>
            </p:nvCxnSpPr>
            <p:spPr>
              <a:xfrm>
                <a:off x="3408335" y="520306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6323829" y="53746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65" name="直線コネクタ 64"/>
              <p:cNvCxnSpPr>
                <a:stCxn id="59" idx="3"/>
                <a:endCxn id="64" idx="1"/>
              </p:cNvCxnSpPr>
              <p:nvPr/>
            </p:nvCxnSpPr>
            <p:spPr>
              <a:xfrm flipV="1">
                <a:off x="5174599" y="552904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6325572" y="506580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67" name="角丸四角形 66"/>
              <p:cNvSpPr/>
              <p:nvPr/>
            </p:nvSpPr>
            <p:spPr>
              <a:xfrm>
                <a:off x="6323829"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68" name="角丸四角形 67"/>
              <p:cNvSpPr/>
              <p:nvPr/>
            </p:nvSpPr>
            <p:spPr>
              <a:xfrm>
                <a:off x="4263486" y="50131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69" name="直線コネクタ 68"/>
              <p:cNvCxnSpPr>
                <a:stCxn id="68" idx="2"/>
                <a:endCxn id="59" idx="0"/>
              </p:cNvCxnSpPr>
              <p:nvPr/>
            </p:nvCxnSpPr>
            <p:spPr>
              <a:xfrm>
                <a:off x="4719042" y="532200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59" idx="3"/>
                <a:endCxn id="67" idx="1"/>
              </p:cNvCxnSpPr>
              <p:nvPr/>
            </p:nvCxnSpPr>
            <p:spPr>
              <a:xfrm>
                <a:off x="5174599" y="585711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7693337"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2" name="直線コネクタ 71"/>
              <p:cNvCxnSpPr>
                <a:stCxn id="67" idx="3"/>
                <a:endCxn id="71" idx="1"/>
              </p:cNvCxnSpPr>
              <p:nvPr/>
            </p:nvCxnSpPr>
            <p:spPr>
              <a:xfrm>
                <a:off x="7234940" y="588766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角丸四角形 72"/>
              <p:cNvSpPr/>
              <p:nvPr/>
            </p:nvSpPr>
            <p:spPr>
              <a:xfrm>
                <a:off x="6323829" y="609329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74" name="直線コネクタ 73"/>
              <p:cNvCxnSpPr>
                <a:stCxn id="59" idx="3"/>
                <a:endCxn id="73" idx="1"/>
              </p:cNvCxnSpPr>
              <p:nvPr/>
            </p:nvCxnSpPr>
            <p:spPr>
              <a:xfrm>
                <a:off x="5174599" y="585711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249979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76" name="角丸四角形 75"/>
              <p:cNvSpPr/>
              <p:nvPr/>
            </p:nvSpPr>
            <p:spPr>
              <a:xfrm>
                <a:off x="55306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77" name="直線コネクタ 76"/>
              <p:cNvCxnSpPr>
                <a:stCxn id="76" idx="3"/>
                <a:endCxn id="75" idx="1"/>
              </p:cNvCxnSpPr>
              <p:nvPr/>
            </p:nvCxnSpPr>
            <p:spPr>
              <a:xfrm>
                <a:off x="1464174" y="5739090"/>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75" idx="3"/>
                <a:endCxn id="59" idx="1"/>
              </p:cNvCxnSpPr>
              <p:nvPr/>
            </p:nvCxnSpPr>
            <p:spPr>
              <a:xfrm>
                <a:off x="3410904" y="573909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508761"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0" name="角丸四角形 79"/>
              <p:cNvSpPr/>
              <p:nvPr/>
            </p:nvSpPr>
            <p:spPr>
              <a:xfrm>
                <a:off x="562033"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1" name="直線コネクタ 80"/>
              <p:cNvCxnSpPr>
                <a:stCxn id="80" idx="3"/>
                <a:endCxn id="79" idx="1"/>
              </p:cNvCxnSpPr>
              <p:nvPr/>
            </p:nvCxnSpPr>
            <p:spPr>
              <a:xfrm>
                <a:off x="1473142" y="6084306"/>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59" idx="1"/>
              </p:cNvCxnSpPr>
              <p:nvPr/>
            </p:nvCxnSpPr>
            <p:spPr>
              <a:xfrm flipV="1">
                <a:off x="3419872" y="585711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017588" y="451264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4" name="角丸四角形 83"/>
              <p:cNvSpPr/>
              <p:nvPr/>
            </p:nvSpPr>
            <p:spPr>
              <a:xfrm>
                <a:off x="6325988" y="47473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85" name="角丸四角形 84"/>
              <p:cNvSpPr/>
              <p:nvPr/>
            </p:nvSpPr>
            <p:spPr>
              <a:xfrm>
                <a:off x="6325988" y="443852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86" name="角丸四角形 85"/>
              <p:cNvSpPr/>
              <p:nvPr/>
            </p:nvSpPr>
            <p:spPr>
              <a:xfrm>
                <a:off x="7237099"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7" name="角丸四角形 86"/>
              <p:cNvSpPr/>
              <p:nvPr/>
            </p:nvSpPr>
            <p:spPr>
              <a:xfrm>
                <a:off x="7238842"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8" name="角丸四角形 87"/>
              <p:cNvSpPr/>
              <p:nvPr/>
            </p:nvSpPr>
            <p:spPr>
              <a:xfrm>
                <a:off x="7239258"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9" name="角丸四角形 88"/>
              <p:cNvSpPr/>
              <p:nvPr/>
            </p:nvSpPr>
            <p:spPr>
              <a:xfrm>
                <a:off x="7239258"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0" name="角丸四角形 89"/>
              <p:cNvSpPr/>
              <p:nvPr/>
            </p:nvSpPr>
            <p:spPr>
              <a:xfrm>
                <a:off x="7453123"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1" name="角丸四角形 90"/>
              <p:cNvSpPr/>
              <p:nvPr/>
            </p:nvSpPr>
            <p:spPr>
              <a:xfrm>
                <a:off x="7454866"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2" name="角丸四角形 91"/>
              <p:cNvSpPr/>
              <p:nvPr/>
            </p:nvSpPr>
            <p:spPr>
              <a:xfrm>
                <a:off x="7455282"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3" name="角丸四角形 92"/>
              <p:cNvSpPr/>
              <p:nvPr/>
            </p:nvSpPr>
            <p:spPr>
              <a:xfrm>
                <a:off x="7455282"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4" name="角丸四角形 93"/>
              <p:cNvSpPr/>
              <p:nvPr/>
            </p:nvSpPr>
            <p:spPr>
              <a:xfrm>
                <a:off x="7669147"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5" name="角丸四角形 94"/>
              <p:cNvSpPr/>
              <p:nvPr/>
            </p:nvSpPr>
            <p:spPr>
              <a:xfrm>
                <a:off x="7670890"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96" name="角丸四角形 95"/>
              <p:cNvSpPr/>
              <p:nvPr/>
            </p:nvSpPr>
            <p:spPr>
              <a:xfrm>
                <a:off x="7671306"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7" name="角丸四角形 96"/>
              <p:cNvSpPr/>
              <p:nvPr/>
            </p:nvSpPr>
            <p:spPr>
              <a:xfrm>
                <a:off x="7671306"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8" name="角丸四角形 97"/>
              <p:cNvSpPr/>
              <p:nvPr/>
            </p:nvSpPr>
            <p:spPr>
              <a:xfrm>
                <a:off x="6325185" y="64533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99" name="直線コネクタ 98"/>
              <p:cNvCxnSpPr>
                <a:stCxn id="59" idx="3"/>
                <a:endCxn id="98" idx="1"/>
              </p:cNvCxnSpPr>
              <p:nvPr/>
            </p:nvCxnSpPr>
            <p:spPr>
              <a:xfrm>
                <a:off x="5174599" y="585711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柱 99"/>
              <p:cNvSpPr/>
              <p:nvPr/>
            </p:nvSpPr>
            <p:spPr>
              <a:xfrm>
                <a:off x="3765635" y="640212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1" name="円柱 100"/>
              <p:cNvSpPr/>
              <p:nvPr/>
            </p:nvSpPr>
            <p:spPr>
              <a:xfrm>
                <a:off x="4888289" y="640212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grpSp>
        <p:cxnSp>
          <p:nvCxnSpPr>
            <p:cNvPr id="16" name="直線矢印コネクタ 15"/>
            <p:cNvCxnSpPr/>
            <p:nvPr/>
          </p:nvCxnSpPr>
          <p:spPr>
            <a:xfrm flipH="1">
              <a:off x="5220072" y="2420888"/>
              <a:ext cx="1053588" cy="2800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5356784" y="2856903"/>
              <a:ext cx="917161" cy="2800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flipH="1">
              <a:off x="3495369" y="2904468"/>
              <a:ext cx="705803" cy="2056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3244518" y="3256914"/>
              <a:ext cx="458580" cy="15270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flipH="1">
              <a:off x="1473145" y="3141993"/>
              <a:ext cx="102407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03"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78972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SCR</a:t>
            </a:r>
            <a:endParaRPr lang="en-US" dirty="0"/>
          </a:p>
        </p:txBody>
      </p:sp>
      <p:sp>
        <p:nvSpPr>
          <p:cNvPr id="3" name="コンテンツ プレースホルダー 2"/>
          <p:cNvSpPr>
            <a:spLocks noGrp="1"/>
          </p:cNvSpPr>
          <p:nvPr>
            <p:ph idx="1"/>
          </p:nvPr>
        </p:nvSpPr>
        <p:spPr/>
        <p:txBody>
          <a:bodyPr>
            <a:normAutofit fontScale="55000" lnSpcReduction="20000"/>
          </a:bodyPr>
          <a:lstStyle/>
          <a:p>
            <a:pPr marL="0" indent="0">
              <a:buNone/>
            </a:pPr>
            <a:r>
              <a:rPr lang="en-US" dirty="0" smtClean="0"/>
              <a:t>In parallel to build SCR (Spectrograph Clean Room) at TUE-IR (IR4), we need to have control hardware for SCR.</a:t>
            </a:r>
          </a:p>
          <a:p>
            <a:pPr marL="0" indent="0">
              <a:buNone/>
            </a:pPr>
            <a:endParaRPr lang="en-US" dirty="0" smtClean="0"/>
          </a:p>
          <a:p>
            <a:r>
              <a:rPr lang="en-US" dirty="0" smtClean="0"/>
              <a:t>2</a:t>
            </a:r>
            <a:r>
              <a:rPr lang="en-US" baseline="30000" dirty="0" smtClean="0"/>
              <a:t>nd</a:t>
            </a:r>
            <a:r>
              <a:rPr lang="en-US" dirty="0" smtClean="0"/>
              <a:t> network switch at CB2F (IPMU; already in hand)</a:t>
            </a:r>
          </a:p>
          <a:p>
            <a:pPr lvl="1"/>
            <a:r>
              <a:rPr lang="en-US" dirty="0" smtClean="0"/>
              <a:t>might only need 1 SFP to </a:t>
            </a:r>
            <a:r>
              <a:rPr lang="en-US" dirty="0" err="1" smtClean="0"/>
              <a:t>SpS</a:t>
            </a:r>
            <a:r>
              <a:rPr lang="en-US" dirty="0" smtClean="0"/>
              <a:t>, but better to have and check working at this moment</a:t>
            </a:r>
          </a:p>
          <a:p>
            <a:r>
              <a:rPr lang="en-US" dirty="0" smtClean="0"/>
              <a:t>Network switch at </a:t>
            </a:r>
            <a:r>
              <a:rPr lang="en-US" dirty="0" err="1" smtClean="0"/>
              <a:t>SpS</a:t>
            </a:r>
            <a:r>
              <a:rPr lang="en-US" dirty="0" smtClean="0"/>
              <a:t> (IPMU; already in hand)</a:t>
            </a:r>
          </a:p>
          <a:p>
            <a:r>
              <a:rPr lang="en-US" dirty="0" smtClean="0"/>
              <a:t>5</a:t>
            </a:r>
            <a:r>
              <a:rPr lang="en-US" baseline="30000" dirty="0" smtClean="0"/>
              <a:t>th</a:t>
            </a:r>
            <a:r>
              <a:rPr lang="en-US" dirty="0" smtClean="0"/>
              <a:t> rack (from JHU)</a:t>
            </a:r>
          </a:p>
          <a:p>
            <a:r>
              <a:rPr lang="en-US" dirty="0" smtClean="0"/>
              <a:t>UPS at IR3, with power distribution/panel (Subaru)</a:t>
            </a:r>
          </a:p>
          <a:p>
            <a:r>
              <a:rPr lang="en-US" dirty="0" smtClean="0"/>
              <a:t>1U host computer (also for SCR control) (IPMU)</a:t>
            </a:r>
          </a:p>
          <a:p>
            <a:r>
              <a:rPr lang="en-US" dirty="0" smtClean="0"/>
              <a:t>Telemetry devices (TBD)</a:t>
            </a:r>
          </a:p>
          <a:p>
            <a:pPr lvl="1"/>
            <a:r>
              <a:rPr lang="en-US" dirty="0"/>
              <a:t>e</a:t>
            </a:r>
            <a:r>
              <a:rPr lang="en-US" dirty="0" smtClean="0"/>
              <a:t>.g. Lakeshore temperature monitor and sensors</a:t>
            </a:r>
            <a:endParaRPr lang="en-US" dirty="0"/>
          </a:p>
          <a:p>
            <a:pPr marL="0" indent="0">
              <a:buNone/>
            </a:pPr>
            <a:endParaRPr lang="en-US" dirty="0" smtClean="0"/>
          </a:p>
          <a:p>
            <a:pPr marL="0" indent="0">
              <a:buNone/>
            </a:pPr>
            <a:r>
              <a:rPr lang="en-US" dirty="0" smtClean="0"/>
              <a:t>At this point, we need full power distribution system to supply spectrograph, both UPS and power panel w/ cables. Environment active control subsystem for SCR shall be considered as a part of SCR, so not listed here.</a:t>
            </a:r>
          </a:p>
          <a:p>
            <a:pPr marL="0" indent="0">
              <a:buNone/>
            </a:pPr>
            <a:r>
              <a:rPr lang="en-US" dirty="0" smtClean="0"/>
              <a:t>For network and storage, we only need “connected” at this point, so performance evaluation on network in parallel to SCR preparation (or validation) is fine.</a:t>
            </a:r>
          </a:p>
        </p:txBody>
      </p:sp>
    </p:spTree>
    <p:extLst>
      <p:ext uri="{BB962C8B-B14F-4D97-AF65-F5344CB8AC3E}">
        <p14:creationId xmlns:p14="http://schemas.microsoft.com/office/powerpoint/2010/main" val="5931653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SM1,2</a:t>
            </a:r>
            <a:endParaRPr 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en-US" dirty="0" smtClean="0"/>
              <a:t>Before we have SM1,2 at summit, we need almost all of hardware. </a:t>
            </a:r>
          </a:p>
          <a:p>
            <a:pPr marL="0" indent="0">
              <a:buNone/>
            </a:pPr>
            <a:endParaRPr lang="en-US" dirty="0" smtClean="0"/>
          </a:p>
          <a:p>
            <a:r>
              <a:rPr lang="en-US" dirty="0" smtClean="0"/>
              <a:t>ICS RAID6 storage (IPMU)</a:t>
            </a:r>
          </a:p>
          <a:p>
            <a:r>
              <a:rPr lang="en-US" dirty="0" smtClean="0"/>
              <a:t>DB host (IPMU)</a:t>
            </a:r>
          </a:p>
          <a:p>
            <a:pPr lvl="1"/>
            <a:r>
              <a:rPr lang="en-US" dirty="0" smtClean="0"/>
              <a:t>Not as full operation (e.g. interaction with ETS or survey coordination), but to store MHS status archive or telemetry etc.</a:t>
            </a:r>
            <a:endParaRPr lang="en-US" dirty="0"/>
          </a:p>
          <a:p>
            <a:pPr marL="0" indent="0">
              <a:buNone/>
            </a:pPr>
            <a:endParaRPr lang="en-US" dirty="0" smtClean="0"/>
          </a:p>
          <a:p>
            <a:pPr marL="0" indent="0">
              <a:buNone/>
            </a:pPr>
            <a:r>
              <a:rPr lang="en-US" dirty="0" smtClean="0"/>
              <a:t>Before this point, PFS network and storage need to be fully prepared and validated on performance point of view (for NCU1,2 operation).</a:t>
            </a:r>
          </a:p>
        </p:txBody>
      </p:sp>
    </p:spTree>
    <p:extLst>
      <p:ext uri="{BB962C8B-B14F-4D97-AF65-F5344CB8AC3E}">
        <p14:creationId xmlns:p14="http://schemas.microsoft.com/office/powerpoint/2010/main" val="10637376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PFI</a:t>
            </a:r>
            <a:endParaRPr lang="en-US" dirty="0"/>
          </a:p>
        </p:txBody>
      </p:sp>
      <p:sp>
        <p:nvSpPr>
          <p:cNvPr id="3" name="コンテンツ プレースホルダー 2"/>
          <p:cNvSpPr>
            <a:spLocks noGrp="1"/>
          </p:cNvSpPr>
          <p:nvPr>
            <p:ph idx="1"/>
          </p:nvPr>
        </p:nvSpPr>
        <p:spPr/>
        <p:txBody>
          <a:bodyPr/>
          <a:lstStyle/>
          <a:p>
            <a:pPr marL="0" indent="0">
              <a:buNone/>
            </a:pPr>
            <a:r>
              <a:rPr lang="en-US" dirty="0" smtClean="0"/>
              <a:t>Most of computing and power resources need to be active well before delivery of PFI to the summit.</a:t>
            </a:r>
          </a:p>
          <a:p>
            <a:pPr marL="0" indent="0">
              <a:buNone/>
            </a:pPr>
            <a:endParaRPr lang="en-US" dirty="0" smtClean="0"/>
          </a:p>
          <a:p>
            <a:r>
              <a:rPr lang="en-US" dirty="0" smtClean="0"/>
              <a:t>Serial communication (IPMU)</a:t>
            </a:r>
          </a:p>
          <a:p>
            <a:pPr lvl="1"/>
            <a:r>
              <a:rPr lang="en-US" dirty="0" smtClean="0"/>
              <a:t>This communication will be validated at factory of </a:t>
            </a:r>
            <a:r>
              <a:rPr lang="en-US" dirty="0" err="1" smtClean="0"/>
              <a:t>melco</a:t>
            </a:r>
            <a:r>
              <a:rPr lang="en-US" dirty="0" smtClean="0"/>
              <a:t> (Mitsubishi; at Amagasaki) in test setup.</a:t>
            </a:r>
            <a:endParaRPr lang="en-US" dirty="0"/>
          </a:p>
        </p:txBody>
      </p:sp>
    </p:spTree>
    <p:extLst>
      <p:ext uri="{BB962C8B-B14F-4D97-AF65-F5344CB8AC3E}">
        <p14:creationId xmlns:p14="http://schemas.microsoft.com/office/powerpoint/2010/main" val="204627437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a:t>Discussions</a:t>
            </a:r>
            <a:r>
              <a:rPr lang="ja-JP" altLang="en-US" sz="3200" dirty="0"/>
              <a:t> </a:t>
            </a:r>
            <a:r>
              <a:rPr lang="en-US" altLang="ja-JP" sz="3200" dirty="0"/>
              <a:t>on</a:t>
            </a:r>
            <a:r>
              <a:rPr lang="ja-JP" altLang="en-US" sz="3200" dirty="0"/>
              <a:t> </a:t>
            </a:r>
            <a:r>
              <a:rPr lang="en-US" altLang="ja-JP" sz="3200" dirty="0"/>
              <a:t>interfaces</a:t>
            </a:r>
            <a:r>
              <a:rPr lang="ja-JP" altLang="en-US" sz="3200" dirty="0"/>
              <a:t> </a:t>
            </a:r>
            <a:r>
              <a:rPr lang="en-US" altLang="ja-JP" sz="3200" dirty="0"/>
              <a:t>between</a:t>
            </a:r>
            <a:r>
              <a:rPr lang="ja-JP" altLang="en-US" sz="3200" dirty="0"/>
              <a:t> </a:t>
            </a:r>
            <a:r>
              <a:rPr lang="en-US" altLang="ja-JP" sz="3200" dirty="0"/>
              <a:t>Subaru</a:t>
            </a:r>
            <a:r>
              <a:rPr lang="ja-JP" altLang="en-US" sz="3200" dirty="0"/>
              <a:t> </a:t>
            </a:r>
            <a:r>
              <a:rPr lang="en-US" altLang="ja-JP" sz="3200" dirty="0"/>
              <a:t>and</a:t>
            </a:r>
            <a:r>
              <a:rPr lang="ja-JP" altLang="en-US" sz="3200" dirty="0"/>
              <a:t> </a:t>
            </a:r>
            <a:r>
              <a:rPr lang="en-US" altLang="ja-JP" sz="3200" dirty="0" smtClean="0"/>
              <a:t>PFS</a:t>
            </a:r>
            <a:endParaRPr kumimoji="1" lang="ja-JP" altLang="en-US" sz="3200" dirty="0"/>
          </a:p>
        </p:txBody>
      </p:sp>
      <p:sp>
        <p:nvSpPr>
          <p:cNvPr id="3" name="コンテンツ プレースホルダー 2"/>
          <p:cNvSpPr>
            <a:spLocks noGrp="1"/>
          </p:cNvSpPr>
          <p:nvPr>
            <p:ph idx="1"/>
          </p:nvPr>
        </p:nvSpPr>
        <p:spPr/>
        <p:txBody>
          <a:bodyPr/>
          <a:lstStyle/>
          <a:p>
            <a:r>
              <a:rPr lang="en-US" altLang="ja-JP" dirty="0"/>
              <a:t>Network</a:t>
            </a:r>
            <a:r>
              <a:rPr lang="ja-JP" altLang="en-US" dirty="0"/>
              <a:t> </a:t>
            </a:r>
            <a:r>
              <a:rPr lang="en-US" altLang="ja-JP" dirty="0"/>
              <a:t>connection</a:t>
            </a:r>
            <a:r>
              <a:rPr lang="ja-JP" altLang="en-US" dirty="0"/>
              <a:t> </a:t>
            </a:r>
            <a:r>
              <a:rPr lang="en-US" altLang="ja-JP" dirty="0"/>
              <a:t>to</a:t>
            </a:r>
            <a:r>
              <a:rPr lang="ja-JP" altLang="en-US" dirty="0"/>
              <a:t> </a:t>
            </a:r>
            <a:r>
              <a:rPr lang="en-US" altLang="ja-JP" dirty="0"/>
              <a:t>Subaru</a:t>
            </a:r>
            <a:r>
              <a:rPr lang="ja-JP" altLang="en-US" dirty="0"/>
              <a:t> </a:t>
            </a:r>
            <a:r>
              <a:rPr lang="en-US" altLang="ja-JP" dirty="0"/>
              <a:t>(data</a:t>
            </a:r>
            <a:r>
              <a:rPr lang="ja-JP" altLang="en-US" dirty="0"/>
              <a:t> </a:t>
            </a:r>
            <a:r>
              <a:rPr lang="en-US" altLang="ja-JP" dirty="0"/>
              <a:t>flow,</a:t>
            </a:r>
            <a:r>
              <a:rPr lang="ja-JP" altLang="en-US" dirty="0"/>
              <a:t> </a:t>
            </a:r>
            <a:r>
              <a:rPr lang="en-US" altLang="ja-JP" dirty="0"/>
              <a:t>V-LAN)</a:t>
            </a:r>
          </a:p>
          <a:p>
            <a:r>
              <a:rPr lang="en-US" altLang="ja-JP" dirty="0"/>
              <a:t>Access</a:t>
            </a:r>
            <a:r>
              <a:rPr lang="ja-JP" altLang="en-US" dirty="0"/>
              <a:t> </a:t>
            </a:r>
            <a:r>
              <a:rPr lang="en-US" altLang="ja-JP" dirty="0"/>
              <a:t>control</a:t>
            </a:r>
            <a:r>
              <a:rPr lang="ja-JP" altLang="en-US" dirty="0"/>
              <a:t> </a:t>
            </a:r>
            <a:r>
              <a:rPr lang="en-US" altLang="ja-JP" dirty="0"/>
              <a:t>to/from</a:t>
            </a:r>
            <a:r>
              <a:rPr lang="ja-JP" altLang="en-US" dirty="0"/>
              <a:t> </a:t>
            </a:r>
            <a:r>
              <a:rPr lang="en-US" altLang="ja-JP" dirty="0"/>
              <a:t>PFS</a:t>
            </a:r>
            <a:r>
              <a:rPr lang="ja-JP" altLang="en-US" dirty="0"/>
              <a:t> </a:t>
            </a:r>
            <a:r>
              <a:rPr lang="en-US" altLang="ja-JP" dirty="0"/>
              <a:t>network</a:t>
            </a:r>
          </a:p>
          <a:p>
            <a:r>
              <a:rPr lang="en-US" altLang="ja-JP" dirty="0"/>
              <a:t>System</a:t>
            </a:r>
            <a:r>
              <a:rPr lang="ja-JP" altLang="en-US" dirty="0"/>
              <a:t> </a:t>
            </a:r>
            <a:r>
              <a:rPr lang="en-US" altLang="ja-JP" dirty="0"/>
              <a:t>alert</a:t>
            </a:r>
            <a:r>
              <a:rPr lang="ja-JP" altLang="en-US" dirty="0"/>
              <a:t> </a:t>
            </a:r>
            <a:r>
              <a:rPr lang="en-US" altLang="ja-JP" dirty="0"/>
              <a:t>handling</a:t>
            </a:r>
            <a:r>
              <a:rPr lang="ja-JP" altLang="en-US" dirty="0"/>
              <a:t> </a:t>
            </a:r>
            <a:r>
              <a:rPr lang="en-US" altLang="ja-JP" dirty="0"/>
              <a:t>(items</a:t>
            </a:r>
            <a:r>
              <a:rPr lang="ja-JP" altLang="en-US" dirty="0"/>
              <a:t> </a:t>
            </a:r>
            <a:r>
              <a:rPr lang="en-US" altLang="ja-JP" dirty="0"/>
              <a:t>to</a:t>
            </a:r>
            <a:r>
              <a:rPr lang="ja-JP" altLang="en-US" dirty="0"/>
              <a:t> </a:t>
            </a:r>
            <a:r>
              <a:rPr lang="en-US" altLang="ja-JP" dirty="0"/>
              <a:t>STS)</a:t>
            </a:r>
          </a:p>
          <a:p>
            <a:r>
              <a:rPr lang="en-US" altLang="ja-JP" dirty="0"/>
              <a:t>Engineering</a:t>
            </a:r>
            <a:r>
              <a:rPr lang="ja-JP" altLang="en-US" dirty="0"/>
              <a:t> </a:t>
            </a:r>
            <a:r>
              <a:rPr lang="en-US" altLang="ja-JP" dirty="0"/>
              <a:t>data</a:t>
            </a:r>
            <a:r>
              <a:rPr lang="ja-JP" altLang="en-US" dirty="0"/>
              <a:t> </a:t>
            </a:r>
            <a:r>
              <a:rPr lang="en-US" altLang="ja-JP" dirty="0"/>
              <a:t>archive</a:t>
            </a:r>
            <a:r>
              <a:rPr lang="ja-JP" altLang="en-US" dirty="0"/>
              <a:t> </a:t>
            </a:r>
            <a:r>
              <a:rPr lang="en-US" altLang="ja-JP" dirty="0"/>
              <a:t>(during</a:t>
            </a:r>
            <a:r>
              <a:rPr lang="ja-JP" altLang="en-US" dirty="0"/>
              <a:t> </a:t>
            </a:r>
            <a:r>
              <a:rPr lang="en-US" altLang="ja-JP" dirty="0"/>
              <a:t>on-site</a:t>
            </a:r>
            <a:r>
              <a:rPr lang="ja-JP" altLang="en-US" dirty="0"/>
              <a:t> </a:t>
            </a:r>
            <a:r>
              <a:rPr lang="en-US" altLang="ja-JP" dirty="0"/>
              <a:t>AIT,</a:t>
            </a:r>
            <a:r>
              <a:rPr lang="ja-JP" altLang="en-US" dirty="0"/>
              <a:t> </a:t>
            </a:r>
            <a:r>
              <a:rPr lang="en-US" altLang="ja-JP" dirty="0"/>
              <a:t>independent</a:t>
            </a:r>
            <a:r>
              <a:rPr lang="ja-JP" altLang="en-US" dirty="0"/>
              <a:t> </a:t>
            </a:r>
            <a:r>
              <a:rPr lang="en-US" altLang="ja-JP" dirty="0"/>
              <a:t>unit</a:t>
            </a:r>
            <a:r>
              <a:rPr lang="ja-JP" altLang="en-US" dirty="0"/>
              <a:t> </a:t>
            </a:r>
            <a:r>
              <a:rPr lang="en-US" altLang="ja-JP" dirty="0"/>
              <a:t>test</a:t>
            </a:r>
            <a:r>
              <a:rPr lang="en-US" altLang="ja-JP" dirty="0" smtClean="0"/>
              <a:t>)</a:t>
            </a:r>
          </a:p>
          <a:p>
            <a:r>
              <a:rPr lang="en-US" altLang="ja-JP" dirty="0"/>
              <a:t>Redundant power supply with </a:t>
            </a:r>
            <a:r>
              <a:rPr lang="en-US" altLang="ja-JP" dirty="0" smtClean="0"/>
              <a:t>DG </a:t>
            </a:r>
            <a:r>
              <a:rPr lang="en-US" altLang="ja-JP" dirty="0" err="1" smtClean="0"/>
              <a:t>backedup</a:t>
            </a:r>
            <a:r>
              <a:rPr lang="en-US" altLang="ja-JP" dirty="0" smtClean="0"/>
              <a:t> at </a:t>
            </a:r>
            <a:r>
              <a:rPr lang="en-US" altLang="ja-JP" dirty="0" smtClean="0"/>
              <a:t>CB2F</a:t>
            </a:r>
          </a:p>
          <a:p>
            <a:r>
              <a:rPr lang="en-US" altLang="ja-JP" dirty="0" smtClean="0"/>
              <a:t>Closed subnet in </a:t>
            </a:r>
            <a:r>
              <a:rPr lang="en-US" altLang="ja-JP" dirty="0" err="1" smtClean="0"/>
              <a:t>SpS</a:t>
            </a:r>
            <a:r>
              <a:rPr lang="en-US" altLang="ja-JP" dirty="0" smtClean="0"/>
              <a:t>/ENU for subcomponent control</a:t>
            </a:r>
            <a:endParaRPr lang="ja-JP" altLang="en-US" dirty="0"/>
          </a:p>
        </p:txBody>
      </p:sp>
    </p:spTree>
    <p:extLst>
      <p:ext uri="{BB962C8B-B14F-4D97-AF65-F5344CB8AC3E}">
        <p14:creationId xmlns:p14="http://schemas.microsoft.com/office/powerpoint/2010/main" val="14017772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b="1" dirty="0" smtClean="0"/>
              <a:t>Discussions I – </a:t>
            </a:r>
            <a:r>
              <a:rPr lang="en-US" altLang="ja-JP" sz="3200" b="1" dirty="0" smtClean="0"/>
              <a:t>Network</a:t>
            </a:r>
            <a:r>
              <a:rPr lang="ja-JP" altLang="en-US" sz="3200" b="1" dirty="0" smtClean="0"/>
              <a:t> </a:t>
            </a:r>
            <a:r>
              <a:rPr lang="en-US" altLang="ja-JP" sz="3200" b="1" dirty="0"/>
              <a:t>connection</a:t>
            </a:r>
            <a:r>
              <a:rPr lang="ja-JP" altLang="en-US" sz="3200" b="1" dirty="0"/>
              <a:t> </a:t>
            </a:r>
            <a:r>
              <a:rPr lang="en-US" altLang="ja-JP" sz="3200" b="1" dirty="0"/>
              <a:t>to</a:t>
            </a:r>
            <a:r>
              <a:rPr lang="ja-JP" altLang="en-US" sz="3200" b="1" dirty="0"/>
              <a:t> </a:t>
            </a:r>
            <a:r>
              <a:rPr lang="en-US" altLang="ja-JP" sz="3200" b="1" dirty="0" smtClean="0"/>
              <a:t>Subaru</a:t>
            </a:r>
            <a:endParaRPr kumimoji="1" lang="ja-JP" altLang="en-US" sz="3200" b="1" dirty="0"/>
          </a:p>
        </p:txBody>
      </p:sp>
      <p:sp>
        <p:nvSpPr>
          <p:cNvPr id="3" name="コンテンツ プレースホルダー 2"/>
          <p:cNvSpPr>
            <a:spLocks noGrp="1"/>
          </p:cNvSpPr>
          <p:nvPr>
            <p:ph idx="1"/>
          </p:nvPr>
        </p:nvSpPr>
        <p:spPr/>
        <p:txBody>
          <a:bodyPr/>
          <a:lstStyle/>
          <a:p>
            <a:r>
              <a:rPr lang="en-US" altLang="ja-JP" dirty="0" smtClean="0"/>
              <a:t>Pass multiple VLAN to PFS network switch through uplink (as trunk port)</a:t>
            </a:r>
          </a:p>
          <a:p>
            <a:pPr lvl="1"/>
            <a:r>
              <a:rPr kumimoji="1" lang="en-US" altLang="ja-JP" dirty="0" smtClean="0"/>
              <a:t>PFS-LAN, V-LAN, CDM management LAN</a:t>
            </a:r>
          </a:p>
          <a:p>
            <a:pPr lvl="1"/>
            <a:r>
              <a:rPr lang="en-US" altLang="ja-JP" dirty="0" smtClean="0"/>
              <a:t>Note, V-LAN network is required to be limited as 100Mbps</a:t>
            </a:r>
            <a:endParaRPr kumimoji="1" lang="en-US" altLang="ja-JP" dirty="0" smtClean="0"/>
          </a:p>
          <a:p>
            <a:r>
              <a:rPr lang="en-US" altLang="ja-JP" dirty="0" smtClean="0"/>
              <a:t>Larger bandwidth connection to Subaru network</a:t>
            </a:r>
          </a:p>
          <a:p>
            <a:pPr lvl="1"/>
            <a:r>
              <a:rPr lang="en-US" altLang="ja-JP" dirty="0" smtClean="0"/>
              <a:t>Like, multiple 1Gbps metal connection in LACP, or 10Gbps fiber connection</a:t>
            </a:r>
          </a:p>
          <a:p>
            <a:pPr lvl="1"/>
            <a:r>
              <a:rPr kumimoji="1" lang="en-US" altLang="ja-JP" dirty="0" smtClean="0"/>
              <a:t>Faster data transfer if we archive composed up-the-ramp data</a:t>
            </a:r>
          </a:p>
          <a:p>
            <a:pPr lvl="1"/>
            <a:r>
              <a:rPr lang="en-US" altLang="ja-JP" dirty="0" smtClean="0"/>
              <a:t>Depends on target host configuration of g2cam</a:t>
            </a:r>
          </a:p>
        </p:txBody>
      </p:sp>
    </p:spTree>
    <p:extLst>
      <p:ext uri="{BB962C8B-B14F-4D97-AF65-F5344CB8AC3E}">
        <p14:creationId xmlns:p14="http://schemas.microsoft.com/office/powerpoint/2010/main" val="27543548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a:t>
            </a:r>
            <a:r>
              <a:rPr kumimoji="1" lang="ja-JP" altLang="en-US" dirty="0" smtClean="0"/>
              <a:t> </a:t>
            </a:r>
            <a:r>
              <a:rPr kumimoji="1" lang="en-US" altLang="ja-JP" dirty="0" smtClean="0"/>
              <a:t>connection</a:t>
            </a:r>
            <a:r>
              <a:rPr kumimoji="1" lang="ja-JP" altLang="en-US" dirty="0" smtClean="0"/>
              <a:t> </a:t>
            </a:r>
            <a:r>
              <a:rPr kumimoji="1" lang="en-US" altLang="ja-JP" dirty="0" err="1" smtClean="0"/>
              <a:t>ToDo</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en-US" altLang="ja-JP" dirty="0" smtClean="0"/>
              <a:t>Connection</a:t>
            </a:r>
            <a:r>
              <a:rPr kumimoji="1" lang="ja-JP" altLang="en-US" dirty="0" smtClean="0"/>
              <a:t> </a:t>
            </a:r>
            <a:r>
              <a:rPr kumimoji="1" lang="en-US" altLang="ja-JP" dirty="0" smtClean="0"/>
              <a:t>to</a:t>
            </a:r>
            <a:r>
              <a:rPr kumimoji="1" lang="ja-JP" altLang="en-US" dirty="0" smtClean="0"/>
              <a:t> </a:t>
            </a:r>
            <a:r>
              <a:rPr kumimoji="1" lang="en-US" altLang="ja-JP" dirty="0" smtClean="0"/>
              <a:t>Summit</a:t>
            </a:r>
            <a:r>
              <a:rPr kumimoji="1" lang="ja-JP" altLang="en-US" dirty="0" smtClean="0"/>
              <a:t> </a:t>
            </a:r>
            <a:r>
              <a:rPr kumimoji="1" lang="en-US" altLang="ja-JP" dirty="0" smtClean="0"/>
              <a:t>core</a:t>
            </a:r>
            <a:r>
              <a:rPr kumimoji="1" lang="ja-JP" altLang="en-US" dirty="0" smtClean="0"/>
              <a:t> </a:t>
            </a:r>
            <a:r>
              <a:rPr kumimoji="1" lang="en-US" altLang="ja-JP" dirty="0" smtClean="0"/>
              <a:t>(E-LAN,</a:t>
            </a:r>
            <a:r>
              <a:rPr kumimoji="1" lang="ja-JP" altLang="en-US" dirty="0" smtClean="0"/>
              <a:t> </a:t>
            </a:r>
            <a:r>
              <a:rPr kumimoji="1" lang="en-US" altLang="ja-JP" dirty="0" smtClean="0"/>
              <a:t>V-LAN)</a:t>
            </a:r>
          </a:p>
          <a:p>
            <a:pPr lvl="1"/>
            <a:r>
              <a:rPr lang="en-US" altLang="ja-JP" dirty="0" smtClean="0"/>
              <a:t>To</a:t>
            </a:r>
            <a:r>
              <a:rPr lang="ja-JP" altLang="en-US" dirty="0" smtClean="0"/>
              <a:t> </a:t>
            </a:r>
            <a:r>
              <a:rPr lang="en-US" altLang="ja-JP" dirty="0" smtClean="0"/>
              <a:t>send</a:t>
            </a:r>
            <a:r>
              <a:rPr lang="ja-JP" altLang="en-US" dirty="0" smtClean="0"/>
              <a:t> </a:t>
            </a:r>
            <a:r>
              <a:rPr lang="en-US" altLang="ja-JP" dirty="0" smtClean="0"/>
              <a:t>up-the-ramp</a:t>
            </a:r>
            <a:r>
              <a:rPr lang="ja-JP" altLang="en-US" dirty="0" smtClean="0"/>
              <a:t> </a:t>
            </a:r>
            <a:r>
              <a:rPr lang="en-US" altLang="ja-JP" dirty="0" smtClean="0"/>
              <a:t>smoothly,</a:t>
            </a:r>
            <a:r>
              <a:rPr lang="ja-JP" altLang="en-US" dirty="0" smtClean="0"/>
              <a:t> </a:t>
            </a:r>
            <a:r>
              <a:rPr lang="en-US" altLang="ja-JP" dirty="0" smtClean="0"/>
              <a:t>we</a:t>
            </a:r>
            <a:r>
              <a:rPr lang="ja-JP" altLang="en-US" dirty="0" smtClean="0"/>
              <a:t> </a:t>
            </a:r>
            <a:r>
              <a:rPr lang="en-US" altLang="ja-JP" dirty="0" smtClean="0"/>
              <a:t>may</a:t>
            </a:r>
            <a:r>
              <a:rPr lang="ja-JP" altLang="en-US" dirty="0" smtClean="0"/>
              <a:t> </a:t>
            </a:r>
            <a:r>
              <a:rPr lang="en-US" altLang="ja-JP" dirty="0" smtClean="0"/>
              <a:t>need</a:t>
            </a:r>
            <a:r>
              <a:rPr lang="ja-JP" altLang="en-US" dirty="0" smtClean="0"/>
              <a:t> </a:t>
            </a:r>
            <a:r>
              <a:rPr lang="en-US" altLang="ja-JP" dirty="0" smtClean="0"/>
              <a:t>more</a:t>
            </a:r>
            <a:r>
              <a:rPr lang="ja-JP" altLang="en-US" dirty="0" smtClean="0"/>
              <a:t> </a:t>
            </a:r>
            <a:r>
              <a:rPr lang="en-US" altLang="ja-JP" dirty="0" smtClean="0"/>
              <a:t>than</a:t>
            </a:r>
            <a:r>
              <a:rPr lang="ja-JP" altLang="en-US" dirty="0" smtClean="0"/>
              <a:t> </a:t>
            </a:r>
            <a:r>
              <a:rPr lang="en-US" altLang="ja-JP" dirty="0" smtClean="0"/>
              <a:t>1Gbps.</a:t>
            </a:r>
            <a:r>
              <a:rPr lang="ja-JP" altLang="en-US" dirty="0" smtClean="0"/>
              <a:t> </a:t>
            </a:r>
            <a:r>
              <a:rPr lang="en-US" altLang="ja-JP" dirty="0" smtClean="0"/>
              <a:t>Need</a:t>
            </a:r>
            <a:r>
              <a:rPr lang="ja-JP" altLang="en-US" dirty="0" smtClean="0"/>
              <a:t> </a:t>
            </a:r>
            <a:r>
              <a:rPr lang="en-US" altLang="ja-JP" dirty="0" smtClean="0"/>
              <a:t>LACP</a:t>
            </a:r>
            <a:r>
              <a:rPr lang="ja-JP" altLang="en-US" dirty="0" smtClean="0"/>
              <a:t> </a:t>
            </a:r>
            <a:r>
              <a:rPr lang="en-US" altLang="ja-JP" dirty="0" smtClean="0"/>
              <a:t>configuration.</a:t>
            </a:r>
          </a:p>
          <a:p>
            <a:pPr lvl="2"/>
            <a:r>
              <a:rPr lang="en-US" altLang="ja-JP" dirty="0" smtClean="0"/>
              <a:t>PFS</a:t>
            </a:r>
            <a:r>
              <a:rPr lang="ja-JP" altLang="en-US" dirty="0" smtClean="0"/>
              <a:t> </a:t>
            </a:r>
            <a:r>
              <a:rPr lang="en-US" altLang="ja-JP" dirty="0" smtClean="0"/>
              <a:t>side</a:t>
            </a:r>
            <a:r>
              <a:rPr lang="ja-JP" altLang="en-US" dirty="0" smtClean="0"/>
              <a:t> </a:t>
            </a:r>
            <a:r>
              <a:rPr lang="en-US" altLang="ja-JP" dirty="0" smtClean="0"/>
              <a:t>for</a:t>
            </a:r>
            <a:r>
              <a:rPr lang="ja-JP" altLang="en-US" dirty="0" smtClean="0"/>
              <a:t> </a:t>
            </a:r>
            <a:r>
              <a:rPr lang="en-US" altLang="ja-JP" dirty="0" smtClean="0"/>
              <a:t>up-the-ramp</a:t>
            </a:r>
            <a:r>
              <a:rPr lang="ja-JP" altLang="en-US" dirty="0" smtClean="0"/>
              <a:t> </a:t>
            </a:r>
            <a:r>
              <a:rPr lang="en-US" altLang="ja-JP" dirty="0" smtClean="0"/>
              <a:t>to</a:t>
            </a:r>
            <a:r>
              <a:rPr lang="ja-JP" altLang="en-US" dirty="0" smtClean="0"/>
              <a:t> </a:t>
            </a:r>
            <a:r>
              <a:rPr lang="en-US" altLang="ja-JP" dirty="0" smtClean="0"/>
              <a:t>Gen2</a:t>
            </a:r>
            <a:r>
              <a:rPr lang="ja-JP" altLang="en-US" dirty="0" smtClean="0"/>
              <a:t> </a:t>
            </a:r>
            <a:r>
              <a:rPr lang="en-US" altLang="ja-JP" dirty="0" smtClean="0"/>
              <a:t>is</a:t>
            </a:r>
            <a:r>
              <a:rPr lang="ja-JP" altLang="en-US" dirty="0" smtClean="0"/>
              <a:t> </a:t>
            </a:r>
            <a:r>
              <a:rPr lang="en-US" altLang="ja-JP" dirty="0" smtClean="0"/>
              <a:t>one</a:t>
            </a:r>
            <a:r>
              <a:rPr lang="ja-JP" altLang="en-US" dirty="0"/>
              <a:t> </a:t>
            </a:r>
            <a:r>
              <a:rPr lang="en-US" altLang="ja-JP" dirty="0" smtClean="0"/>
              <a:t>g2cam</a:t>
            </a:r>
            <a:r>
              <a:rPr lang="ja-JP" altLang="en-US" dirty="0" smtClean="0"/>
              <a:t> </a:t>
            </a:r>
            <a:r>
              <a:rPr lang="en-US" altLang="ja-JP" dirty="0" smtClean="0"/>
              <a:t>host</a:t>
            </a:r>
            <a:r>
              <a:rPr lang="ja-JP" altLang="en-US" dirty="0" smtClean="0"/>
              <a:t> </a:t>
            </a:r>
            <a:r>
              <a:rPr lang="en-US" altLang="ja-JP" dirty="0" smtClean="0"/>
              <a:t>(TBC),</a:t>
            </a:r>
            <a:r>
              <a:rPr lang="ja-JP" altLang="en-US" dirty="0" smtClean="0"/>
              <a:t> </a:t>
            </a:r>
            <a:r>
              <a:rPr lang="en-US" altLang="ja-JP" dirty="0" smtClean="0"/>
              <a:t>need</a:t>
            </a:r>
            <a:r>
              <a:rPr lang="ja-JP" altLang="en-US" dirty="0" smtClean="0"/>
              <a:t> </a:t>
            </a:r>
            <a:r>
              <a:rPr lang="en-US" altLang="ja-JP" dirty="0" smtClean="0"/>
              <a:t>some</a:t>
            </a:r>
            <a:r>
              <a:rPr lang="ja-JP" altLang="en-US" dirty="0" smtClean="0"/>
              <a:t> </a:t>
            </a:r>
            <a:r>
              <a:rPr lang="en-US" altLang="ja-JP" dirty="0" smtClean="0"/>
              <a:t>care</a:t>
            </a:r>
            <a:r>
              <a:rPr lang="ja-JP" altLang="en-US" dirty="0" smtClean="0"/>
              <a:t> </a:t>
            </a:r>
            <a:r>
              <a:rPr lang="en-US" altLang="ja-JP" dirty="0" smtClean="0"/>
              <a:t>on</a:t>
            </a:r>
            <a:r>
              <a:rPr lang="ja-JP" altLang="en-US" dirty="0" smtClean="0"/>
              <a:t> </a:t>
            </a:r>
            <a:r>
              <a:rPr lang="en-US" altLang="ja-JP" dirty="0" smtClean="0"/>
              <a:t>LACP</a:t>
            </a:r>
            <a:r>
              <a:rPr lang="ja-JP" altLang="en-US" dirty="0" smtClean="0"/>
              <a:t> </a:t>
            </a:r>
            <a:r>
              <a:rPr lang="en-US" altLang="ja-JP" dirty="0" smtClean="0"/>
              <a:t>balancing.</a:t>
            </a:r>
          </a:p>
          <a:p>
            <a:pPr lvl="1"/>
            <a:r>
              <a:rPr kumimoji="1" lang="en-US" altLang="ja-JP" dirty="0" smtClean="0"/>
              <a:t>V-LAN</a:t>
            </a:r>
            <a:r>
              <a:rPr kumimoji="1" lang="ja-JP" altLang="en-US" dirty="0" smtClean="0"/>
              <a:t> </a:t>
            </a:r>
            <a:r>
              <a:rPr kumimoji="1" lang="en-US" altLang="ja-JP" dirty="0" smtClean="0"/>
              <a:t>is</a:t>
            </a:r>
            <a:r>
              <a:rPr kumimoji="1" lang="ja-JP" altLang="en-US" dirty="0" smtClean="0"/>
              <a:t> </a:t>
            </a:r>
            <a:r>
              <a:rPr kumimoji="1" lang="en-US" altLang="ja-JP" dirty="0" smtClean="0"/>
              <a:t>also</a:t>
            </a:r>
            <a:r>
              <a:rPr kumimoji="1" lang="ja-JP" altLang="en-US" dirty="0" smtClean="0"/>
              <a:t> </a:t>
            </a:r>
            <a:r>
              <a:rPr kumimoji="1" lang="en-US" altLang="ja-JP" dirty="0" smtClean="0"/>
              <a:t>through</a:t>
            </a:r>
            <a:r>
              <a:rPr kumimoji="1" lang="ja-JP" altLang="en-US" dirty="0" smtClean="0"/>
              <a:t> </a:t>
            </a:r>
            <a:r>
              <a:rPr kumimoji="1" lang="en-US" altLang="ja-JP" dirty="0" smtClean="0"/>
              <a:t>Summit</a:t>
            </a:r>
            <a:r>
              <a:rPr kumimoji="1" lang="ja-JP" altLang="en-US" dirty="0" smtClean="0"/>
              <a:t> </a:t>
            </a:r>
            <a:r>
              <a:rPr kumimoji="1" lang="en-US" altLang="ja-JP" dirty="0" smtClean="0"/>
              <a:t>core,</a:t>
            </a:r>
            <a:r>
              <a:rPr kumimoji="1" lang="ja-JP" altLang="en-US" dirty="0" smtClean="0"/>
              <a:t> </a:t>
            </a:r>
            <a:r>
              <a:rPr lang="en-US" altLang="ja-JP" dirty="0" smtClean="0"/>
              <a:t>could</a:t>
            </a:r>
            <a:r>
              <a:rPr lang="ja-JP" altLang="en-US" dirty="0" smtClean="0"/>
              <a:t> </a:t>
            </a:r>
            <a:r>
              <a:rPr lang="en-US" altLang="ja-JP" dirty="0" smtClean="0"/>
              <a:t>connect</a:t>
            </a:r>
            <a:r>
              <a:rPr lang="ja-JP" altLang="en-US" dirty="0" smtClean="0"/>
              <a:t> </a:t>
            </a:r>
            <a:r>
              <a:rPr lang="en-US" altLang="ja-JP" dirty="0" smtClean="0"/>
              <a:t>through</a:t>
            </a:r>
            <a:r>
              <a:rPr lang="ja-JP" altLang="en-US" dirty="0" smtClean="0"/>
              <a:t> </a:t>
            </a:r>
            <a:r>
              <a:rPr lang="en-US" altLang="ja-JP" dirty="0" smtClean="0"/>
              <a:t>trunk</a:t>
            </a:r>
            <a:r>
              <a:rPr lang="ja-JP" altLang="en-US" dirty="0" smtClean="0"/>
              <a:t> </a:t>
            </a:r>
            <a:r>
              <a:rPr lang="en-US" altLang="ja-JP" dirty="0" smtClean="0"/>
              <a:t>port</a:t>
            </a:r>
            <a:r>
              <a:rPr lang="ja-JP" altLang="en-US" dirty="0" smtClean="0"/>
              <a:t> </a:t>
            </a:r>
            <a:r>
              <a:rPr lang="en-US" altLang="ja-JP" dirty="0" smtClean="0"/>
              <a:t>configuration</a:t>
            </a:r>
            <a:r>
              <a:rPr lang="ja-JP" altLang="en-US" dirty="0" smtClean="0"/>
              <a:t> </a:t>
            </a:r>
            <a:r>
              <a:rPr lang="en-US" altLang="ja-JP" dirty="0" smtClean="0"/>
              <a:t>on</a:t>
            </a:r>
            <a:r>
              <a:rPr lang="ja-JP" altLang="en-US" dirty="0" smtClean="0"/>
              <a:t> </a:t>
            </a:r>
            <a:r>
              <a:rPr lang="en-US" altLang="ja-JP" dirty="0" smtClean="0"/>
              <a:t>Summit</a:t>
            </a:r>
            <a:r>
              <a:rPr lang="ja-JP" altLang="en-US" dirty="0" smtClean="0"/>
              <a:t> </a:t>
            </a:r>
            <a:r>
              <a:rPr lang="en-US" altLang="ja-JP" dirty="0" smtClean="0"/>
              <a:t>core</a:t>
            </a:r>
            <a:r>
              <a:rPr lang="ja-JP" altLang="en-US" dirty="0" smtClean="0"/>
              <a:t> </a:t>
            </a:r>
            <a:r>
              <a:rPr lang="en-US" altLang="ja-JP" dirty="0" smtClean="0"/>
              <a:t>and</a:t>
            </a:r>
            <a:r>
              <a:rPr lang="ja-JP" altLang="en-US" dirty="0" smtClean="0"/>
              <a:t> </a:t>
            </a:r>
            <a:r>
              <a:rPr lang="en-US" altLang="ja-JP" dirty="0" smtClean="0"/>
              <a:t>PFS</a:t>
            </a:r>
            <a:r>
              <a:rPr lang="ja-JP" altLang="en-US" dirty="0" smtClean="0"/>
              <a:t> </a:t>
            </a:r>
            <a:r>
              <a:rPr lang="en-US" altLang="ja-JP" dirty="0" smtClean="0"/>
              <a:t>core.</a:t>
            </a:r>
          </a:p>
          <a:p>
            <a:pPr lvl="2"/>
            <a:r>
              <a:rPr lang="en-US" altLang="ja-JP" dirty="0" smtClean="0"/>
              <a:t>Even</a:t>
            </a:r>
            <a:r>
              <a:rPr lang="ja-JP" altLang="en-US" dirty="0" smtClean="0"/>
              <a:t> </a:t>
            </a:r>
            <a:r>
              <a:rPr lang="en-US" altLang="ja-JP" dirty="0" smtClean="0"/>
              <a:t>if</a:t>
            </a:r>
            <a:r>
              <a:rPr lang="ja-JP" altLang="en-US" dirty="0" smtClean="0"/>
              <a:t> </a:t>
            </a:r>
            <a:r>
              <a:rPr lang="en-US" altLang="ja-JP" dirty="0" smtClean="0"/>
              <a:t>we</a:t>
            </a:r>
            <a:r>
              <a:rPr lang="ja-JP" altLang="en-US" dirty="0" smtClean="0"/>
              <a:t> </a:t>
            </a:r>
            <a:r>
              <a:rPr lang="en-US" altLang="ja-JP" dirty="0" smtClean="0"/>
              <a:t>select</a:t>
            </a:r>
            <a:r>
              <a:rPr lang="ja-JP" altLang="en-US" dirty="0" smtClean="0"/>
              <a:t> </a:t>
            </a:r>
            <a:r>
              <a:rPr lang="en-US" altLang="ja-JP" dirty="0" smtClean="0"/>
              <a:t>this,</a:t>
            </a:r>
            <a:r>
              <a:rPr lang="ja-JP" altLang="en-US" dirty="0" smtClean="0"/>
              <a:t> </a:t>
            </a:r>
            <a:r>
              <a:rPr lang="en-US" altLang="ja-JP" dirty="0" smtClean="0"/>
              <a:t>I</a:t>
            </a:r>
            <a:r>
              <a:rPr lang="ja-JP" altLang="en-US" dirty="0" smtClean="0"/>
              <a:t> </a:t>
            </a:r>
            <a:r>
              <a:rPr lang="en-US" altLang="ja-JP" dirty="0" smtClean="0"/>
              <a:t>want</a:t>
            </a:r>
            <a:r>
              <a:rPr lang="ja-JP" altLang="en-US" dirty="0" smtClean="0"/>
              <a:t> </a:t>
            </a:r>
            <a:r>
              <a:rPr lang="en-US" altLang="ja-JP" dirty="0" smtClean="0"/>
              <a:t>to</a:t>
            </a:r>
            <a:r>
              <a:rPr lang="ja-JP" altLang="en-US" dirty="0" smtClean="0"/>
              <a:t> </a:t>
            </a:r>
            <a:r>
              <a:rPr lang="en-US" altLang="ja-JP" dirty="0" smtClean="0"/>
              <a:t>keep</a:t>
            </a:r>
            <a:r>
              <a:rPr lang="ja-JP" altLang="en-US" dirty="0" smtClean="0"/>
              <a:t> </a:t>
            </a:r>
            <a:r>
              <a:rPr lang="en-US" altLang="ja-JP" dirty="0" smtClean="0"/>
              <a:t>separate</a:t>
            </a:r>
            <a:r>
              <a:rPr lang="ja-JP" altLang="en-US" dirty="0" smtClean="0"/>
              <a:t> </a:t>
            </a:r>
            <a:r>
              <a:rPr lang="en-US" altLang="ja-JP" dirty="0" smtClean="0"/>
              <a:t>connection</a:t>
            </a:r>
            <a:r>
              <a:rPr lang="ja-JP" altLang="en-US" dirty="0" smtClean="0"/>
              <a:t> </a:t>
            </a:r>
            <a:r>
              <a:rPr lang="en-US" altLang="ja-JP" dirty="0" smtClean="0"/>
              <a:t>for</a:t>
            </a:r>
            <a:r>
              <a:rPr lang="ja-JP" altLang="en-US" dirty="0" smtClean="0"/>
              <a:t> </a:t>
            </a:r>
            <a:r>
              <a:rPr lang="en-US" altLang="ja-JP" dirty="0" smtClean="0"/>
              <a:t>V-LAN</a:t>
            </a:r>
            <a:r>
              <a:rPr lang="ja-JP" altLang="en-US" dirty="0" smtClean="0"/>
              <a:t> </a:t>
            </a:r>
            <a:r>
              <a:rPr lang="en-US" altLang="ja-JP" dirty="0" smtClean="0"/>
              <a:t>and</a:t>
            </a:r>
            <a:r>
              <a:rPr lang="ja-JP" altLang="en-US" dirty="0" smtClean="0"/>
              <a:t> </a:t>
            </a:r>
            <a:r>
              <a:rPr lang="en-US" altLang="ja-JP" dirty="0" smtClean="0"/>
              <a:t>PFS-LAN</a:t>
            </a:r>
            <a:r>
              <a:rPr lang="ja-JP" altLang="en-US" dirty="0" smtClean="0"/>
              <a:t> </a:t>
            </a:r>
            <a:r>
              <a:rPr lang="en-US" altLang="ja-JP" dirty="0" smtClean="0"/>
              <a:t>to</a:t>
            </a:r>
            <a:r>
              <a:rPr lang="ja-JP" altLang="en-US" dirty="0" smtClean="0"/>
              <a:t> </a:t>
            </a:r>
            <a:r>
              <a:rPr lang="en-US" altLang="ja-JP" dirty="0" smtClean="0"/>
              <a:t>the</a:t>
            </a:r>
            <a:r>
              <a:rPr lang="ja-JP" altLang="en-US" dirty="0" smtClean="0"/>
              <a:t> </a:t>
            </a:r>
            <a:r>
              <a:rPr lang="en-US" altLang="ja-JP" dirty="0" smtClean="0"/>
              <a:t>host</a:t>
            </a:r>
            <a:r>
              <a:rPr lang="ja-JP" altLang="en-US" dirty="0" smtClean="0"/>
              <a:t> </a:t>
            </a:r>
            <a:r>
              <a:rPr lang="en-US" altLang="ja-JP" dirty="0" smtClean="0"/>
              <a:t>(in</a:t>
            </a:r>
            <a:r>
              <a:rPr lang="ja-JP" altLang="en-US" dirty="0" smtClean="0"/>
              <a:t> </a:t>
            </a:r>
            <a:r>
              <a:rPr lang="en-US" altLang="ja-JP" dirty="0" smtClean="0"/>
              <a:t>PFS</a:t>
            </a:r>
            <a:r>
              <a:rPr lang="ja-JP" altLang="en-US" dirty="0" smtClean="0"/>
              <a:t> </a:t>
            </a:r>
            <a:r>
              <a:rPr lang="en-US" altLang="ja-JP" dirty="0" smtClean="0"/>
              <a:t>network).</a:t>
            </a:r>
          </a:p>
          <a:p>
            <a:r>
              <a:rPr lang="en-US" altLang="ja-JP" dirty="0" smtClean="0"/>
              <a:t>Connection</a:t>
            </a:r>
            <a:r>
              <a:rPr lang="ja-JP" altLang="en-US" dirty="0" smtClean="0"/>
              <a:t> </a:t>
            </a:r>
            <a:r>
              <a:rPr lang="en-US" altLang="ja-JP" dirty="0" smtClean="0"/>
              <a:t>between</a:t>
            </a:r>
            <a:r>
              <a:rPr lang="ja-JP" altLang="en-US" dirty="0" smtClean="0"/>
              <a:t> </a:t>
            </a:r>
            <a:r>
              <a:rPr lang="en-US" altLang="ja-JP" dirty="0" smtClean="0"/>
              <a:t>PFS</a:t>
            </a:r>
            <a:r>
              <a:rPr lang="ja-JP" altLang="en-US" dirty="0" smtClean="0"/>
              <a:t> </a:t>
            </a:r>
            <a:r>
              <a:rPr lang="en-US" altLang="ja-JP" dirty="0" smtClean="0"/>
              <a:t>core</a:t>
            </a:r>
            <a:r>
              <a:rPr lang="ja-JP" altLang="en-US" dirty="0" smtClean="0"/>
              <a:t> </a:t>
            </a:r>
            <a:r>
              <a:rPr lang="en-US" altLang="ja-JP" dirty="0" smtClean="0"/>
              <a:t>and</a:t>
            </a:r>
            <a:r>
              <a:rPr lang="ja-JP" altLang="en-US" dirty="0" smtClean="0"/>
              <a:t> </a:t>
            </a:r>
            <a:r>
              <a:rPr lang="en-US" altLang="ja-JP" dirty="0" err="1" smtClean="0"/>
              <a:t>SpS</a:t>
            </a:r>
            <a:r>
              <a:rPr lang="ja-JP" altLang="en-US" dirty="0" smtClean="0"/>
              <a:t> </a:t>
            </a:r>
            <a:r>
              <a:rPr lang="en-US" altLang="ja-JP" dirty="0" smtClean="0"/>
              <a:t>(ICS</a:t>
            </a:r>
            <a:r>
              <a:rPr lang="ja-JP" altLang="en-US" dirty="0" smtClean="0"/>
              <a:t> </a:t>
            </a:r>
            <a:r>
              <a:rPr lang="en-US" altLang="ja-JP" dirty="0"/>
              <a:t>#</a:t>
            </a:r>
            <a:r>
              <a:rPr lang="en-US" altLang="ja-JP" dirty="0" smtClean="0"/>
              <a:t>579)</a:t>
            </a:r>
          </a:p>
          <a:p>
            <a:pPr lvl="1"/>
            <a:r>
              <a:rPr lang="en-US" altLang="ja-JP" dirty="0" smtClean="0"/>
              <a:t>There</a:t>
            </a:r>
            <a:r>
              <a:rPr lang="ja-JP" altLang="en-US" dirty="0" smtClean="0"/>
              <a:t> </a:t>
            </a:r>
            <a:r>
              <a:rPr lang="en-US" altLang="ja-JP" dirty="0" smtClean="0"/>
              <a:t>is</a:t>
            </a:r>
            <a:r>
              <a:rPr lang="ja-JP" altLang="en-US" dirty="0" smtClean="0"/>
              <a:t> </a:t>
            </a:r>
            <a:r>
              <a:rPr lang="en-US" altLang="ja-JP" dirty="0" smtClean="0"/>
              <a:t>a</a:t>
            </a:r>
            <a:r>
              <a:rPr lang="ja-JP" altLang="en-US" dirty="0" smtClean="0"/>
              <a:t> </a:t>
            </a:r>
            <a:r>
              <a:rPr lang="en-US" altLang="ja-JP" dirty="0" smtClean="0"/>
              <a:t>way</a:t>
            </a:r>
            <a:r>
              <a:rPr lang="ja-JP" altLang="en-US" dirty="0" smtClean="0"/>
              <a:t> </a:t>
            </a:r>
            <a:r>
              <a:rPr lang="en-US" altLang="ja-JP" dirty="0" smtClean="0"/>
              <a:t>to</a:t>
            </a:r>
            <a:r>
              <a:rPr lang="ja-JP" altLang="en-US" dirty="0" smtClean="0"/>
              <a:t> </a:t>
            </a:r>
            <a:r>
              <a:rPr lang="en-US" altLang="ja-JP" dirty="0" smtClean="0"/>
              <a:t>go</a:t>
            </a:r>
            <a:r>
              <a:rPr lang="ja-JP" altLang="en-US" dirty="0" smtClean="0"/>
              <a:t> </a:t>
            </a:r>
            <a:r>
              <a:rPr lang="en-US" altLang="ja-JP" dirty="0" smtClean="0"/>
              <a:t>on</a:t>
            </a:r>
            <a:r>
              <a:rPr lang="ja-JP" altLang="en-US" dirty="0" smtClean="0"/>
              <a:t> </a:t>
            </a:r>
            <a:r>
              <a:rPr lang="en-US" altLang="ja-JP" dirty="0" smtClean="0"/>
              <a:t>configuration</a:t>
            </a:r>
            <a:r>
              <a:rPr lang="ja-JP" altLang="en-US" dirty="0" smtClean="0"/>
              <a:t> </a:t>
            </a:r>
            <a:r>
              <a:rPr lang="en-US" altLang="ja-JP" dirty="0" smtClean="0"/>
              <a:t>to</a:t>
            </a:r>
            <a:r>
              <a:rPr lang="ja-JP" altLang="en-US" dirty="0" smtClean="0"/>
              <a:t> </a:t>
            </a:r>
            <a:r>
              <a:rPr lang="en-US" altLang="ja-JP" dirty="0" smtClean="0"/>
              <a:t>pass</a:t>
            </a:r>
            <a:r>
              <a:rPr lang="ja-JP" altLang="en-US" dirty="0" smtClean="0"/>
              <a:t> </a:t>
            </a:r>
            <a:r>
              <a:rPr lang="en-US" altLang="ja-JP" dirty="0" smtClean="0"/>
              <a:t>4x300-400Mbps</a:t>
            </a:r>
            <a:r>
              <a:rPr lang="ja-JP" altLang="en-US" dirty="0" smtClean="0"/>
              <a:t> </a:t>
            </a:r>
            <a:r>
              <a:rPr lang="en-US" altLang="ja-JP" dirty="0" smtClean="0"/>
              <a:t>stream,</a:t>
            </a:r>
            <a:r>
              <a:rPr lang="ja-JP" altLang="en-US" dirty="0" smtClean="0"/>
              <a:t> </a:t>
            </a:r>
            <a:r>
              <a:rPr lang="en-US" altLang="ja-JP" dirty="0" smtClean="0"/>
              <a:t>but</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cared</a:t>
            </a:r>
            <a:r>
              <a:rPr lang="ja-JP" altLang="en-US" dirty="0" smtClean="0"/>
              <a:t> </a:t>
            </a:r>
            <a:r>
              <a:rPr lang="en-US" altLang="ja-JP" dirty="0" smtClean="0"/>
              <a:t>in</a:t>
            </a:r>
            <a:r>
              <a:rPr lang="ja-JP" altLang="en-US" dirty="0" smtClean="0"/>
              <a:t> </a:t>
            </a:r>
            <a:r>
              <a:rPr lang="en-US" altLang="ja-JP" dirty="0" smtClean="0"/>
              <a:t>configuration</a:t>
            </a:r>
            <a:r>
              <a:rPr lang="ja-JP" altLang="en-US" dirty="0" smtClean="0"/>
              <a:t> </a:t>
            </a:r>
            <a:r>
              <a:rPr lang="en-US" altLang="ja-JP" dirty="0" smtClean="0"/>
              <a:t>both</a:t>
            </a:r>
            <a:r>
              <a:rPr lang="ja-JP" altLang="en-US" dirty="0" smtClean="0"/>
              <a:t> </a:t>
            </a:r>
            <a:r>
              <a:rPr lang="en-US" altLang="ja-JP" dirty="0" smtClean="0"/>
              <a:t>BEE</a:t>
            </a:r>
            <a:r>
              <a:rPr lang="ja-JP" altLang="en-US" dirty="0" smtClean="0"/>
              <a:t> </a:t>
            </a:r>
            <a:r>
              <a:rPr lang="en-US" altLang="ja-JP" dirty="0" smtClean="0"/>
              <a:t>and</a:t>
            </a:r>
            <a:r>
              <a:rPr lang="ja-JP" altLang="en-US" dirty="0" smtClean="0"/>
              <a:t> </a:t>
            </a:r>
            <a:r>
              <a:rPr lang="en-US" altLang="ja-JP" dirty="0" smtClean="0"/>
              <a:t>iSCSI</a:t>
            </a:r>
            <a:r>
              <a:rPr lang="ja-JP" altLang="en-US" dirty="0" smtClean="0"/>
              <a:t> </a:t>
            </a:r>
            <a:r>
              <a:rPr lang="en-US" altLang="ja-JP" dirty="0" smtClean="0"/>
              <a:t>storage.</a:t>
            </a:r>
            <a:endParaRPr lang="en-US" altLang="ja-JP" dirty="0"/>
          </a:p>
        </p:txBody>
      </p:sp>
    </p:spTree>
    <p:extLst>
      <p:ext uri="{BB962C8B-B14F-4D97-AF65-F5344CB8AC3E}">
        <p14:creationId xmlns:p14="http://schemas.microsoft.com/office/powerpoint/2010/main" val="20027720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353425" cy="606424"/>
          </a:xfrm>
        </p:spPr>
        <p:txBody>
          <a:bodyPr>
            <a:normAutofit fontScale="90000"/>
          </a:bodyPr>
          <a:lstStyle/>
          <a:p>
            <a:r>
              <a:rPr kumimoji="1" lang="en-US" altLang="ja-JP" dirty="0" smtClean="0"/>
              <a:t>Current</a:t>
            </a:r>
            <a:r>
              <a:rPr kumimoji="1" lang="ja-JP" altLang="en-US" dirty="0" smtClean="0"/>
              <a:t> </a:t>
            </a:r>
            <a:r>
              <a:rPr kumimoji="1" lang="en-US" altLang="ja-JP" dirty="0" smtClean="0"/>
              <a:t>plan</a:t>
            </a:r>
            <a:r>
              <a:rPr kumimoji="1" lang="ja-JP" altLang="en-US" dirty="0" smtClean="0"/>
              <a:t> </a:t>
            </a:r>
            <a:r>
              <a:rPr kumimoji="1" lang="en-US" altLang="ja-JP" dirty="0" smtClean="0"/>
              <a:t>–</a:t>
            </a:r>
            <a:r>
              <a:rPr kumimoji="1" lang="ja-JP" altLang="en-US" dirty="0" smtClean="0"/>
              <a:t> </a:t>
            </a:r>
            <a:r>
              <a:rPr kumimoji="1" lang="en-US" altLang="ja-JP" dirty="0" smtClean="0"/>
              <a:t>connection</a:t>
            </a:r>
            <a:r>
              <a:rPr kumimoji="1" lang="ja-JP" altLang="en-US" dirty="0" smtClean="0"/>
              <a:t> </a:t>
            </a:r>
            <a:r>
              <a:rPr kumimoji="1" lang="en-US" altLang="ja-JP" dirty="0" smtClean="0"/>
              <a:t>configuration</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391025" y="3168134"/>
            <a:ext cx="1638205"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1Gbps</a:t>
            </a:r>
            <a:r>
              <a:rPr kumimoji="1" lang="ja-JP" altLang="en-US" dirty="0" smtClean="0"/>
              <a:t> </a:t>
            </a:r>
            <a:r>
              <a:rPr kumimoji="1" lang="en-US" altLang="ja-JP" dirty="0" smtClean="0"/>
              <a:t>metal</a:t>
            </a:r>
            <a:endParaRPr kumimoji="1" lang="ja-JP" altLang="en-US" dirty="0"/>
          </a:p>
        </p:txBody>
      </p:sp>
      <p:sp>
        <p:nvSpPr>
          <p:cNvPr id="25" name="テキスト ボックス 24"/>
          <p:cNvSpPr txBox="1"/>
          <p:nvPr/>
        </p:nvSpPr>
        <p:spPr>
          <a:xfrm>
            <a:off x="885968" y="4673084"/>
            <a:ext cx="1473673" cy="338554"/>
          </a:xfrm>
          <a:prstGeom prst="rect">
            <a:avLst/>
          </a:prstGeom>
          <a:noFill/>
        </p:spPr>
        <p:txBody>
          <a:bodyPr wrap="none" rtlCol="0">
            <a:spAutoFit/>
          </a:bodyPr>
          <a:lstStyle/>
          <a:p>
            <a:r>
              <a:rPr lang="en-US" altLang="ja-JP" sz="1600" dirty="0"/>
              <a:t>8</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6" name="テキスト ボックス 25"/>
          <p:cNvSpPr txBox="1"/>
          <p:nvPr/>
        </p:nvSpPr>
        <p:spPr>
          <a:xfrm>
            <a:off x="2524173" y="4783693"/>
            <a:ext cx="1473673" cy="338554"/>
          </a:xfrm>
          <a:prstGeom prst="rect">
            <a:avLst/>
          </a:prstGeom>
          <a:noFill/>
        </p:spPr>
        <p:txBody>
          <a:bodyPr wrap="none" rtlCol="0">
            <a:spAutoFit/>
          </a:bodyPr>
          <a:lstStyle/>
          <a:p>
            <a:r>
              <a:rPr kumimoji="1" lang="en-US" altLang="ja-JP" sz="1600" dirty="0" smtClean="0"/>
              <a:t>4x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50" name="テキスト ボックス 49"/>
          <p:cNvSpPr txBox="1"/>
          <p:nvPr/>
        </p:nvSpPr>
        <p:spPr>
          <a:xfrm>
            <a:off x="5586459" y="3853934"/>
            <a:ext cx="2280817" cy="369332"/>
          </a:xfrm>
          <a:prstGeom prst="rect">
            <a:avLst/>
          </a:prstGeom>
          <a:noFill/>
        </p:spPr>
        <p:txBody>
          <a:bodyPr wrap="none" rtlCol="0">
            <a:spAutoFit/>
          </a:bodyPr>
          <a:lstStyle/>
          <a:p>
            <a:r>
              <a:rPr kumimoji="1" lang="en-US" altLang="ja-JP" dirty="0" smtClean="0"/>
              <a:t>2x</a:t>
            </a:r>
            <a:r>
              <a:rPr kumimoji="1" lang="ja-JP" altLang="en-US" dirty="0" smtClean="0"/>
              <a:t> </a:t>
            </a:r>
            <a:r>
              <a:rPr kumimoji="1" lang="en-US" altLang="ja-JP" dirty="0" smtClean="0"/>
              <a:t>C2960X</a:t>
            </a:r>
            <a:r>
              <a:rPr kumimoji="1" lang="ja-JP" altLang="en-US" dirty="0" smtClean="0"/>
              <a:t> </a:t>
            </a:r>
            <a:r>
              <a:rPr kumimoji="1" lang="en-US" altLang="ja-JP" dirty="0" smtClean="0"/>
              <a:t>w/</a:t>
            </a:r>
            <a:r>
              <a:rPr kumimoji="1" lang="en-US" altLang="ja-JP" dirty="0" err="1" smtClean="0"/>
              <a:t>flexstack</a:t>
            </a:r>
            <a:endParaRPr kumimoji="1" lang="ja-JP" altLang="en-US" dirty="0"/>
          </a:p>
        </p:txBody>
      </p:sp>
    </p:spTree>
    <p:extLst>
      <p:ext uri="{BB962C8B-B14F-4D97-AF65-F5344CB8AC3E}">
        <p14:creationId xmlns:p14="http://schemas.microsoft.com/office/powerpoint/2010/main" val="12126927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dirty="0" smtClean="0"/>
              <a:t>P</a:t>
            </a:r>
            <a:r>
              <a:rPr kumimoji="1" lang="en-US" altLang="ja-JP" dirty="0" smtClean="0"/>
              <a:t>lan</a:t>
            </a:r>
            <a:r>
              <a:rPr lang="ja-JP" altLang="en-US" dirty="0"/>
              <a:t> </a:t>
            </a:r>
            <a:r>
              <a:rPr lang="en-US" altLang="ja-JP" dirty="0" smtClean="0"/>
              <a:t>second?</a:t>
            </a:r>
            <a:r>
              <a:rPr kumimoji="1" lang="ja-JP" altLang="en-US" dirty="0" smtClean="0"/>
              <a:t> </a:t>
            </a:r>
            <a:r>
              <a:rPr kumimoji="1" lang="en-US" altLang="ja-JP" dirty="0" smtClean="0"/>
              <a:t>–</a:t>
            </a:r>
            <a:r>
              <a:rPr kumimoji="1" lang="ja-JP" altLang="en-US" dirty="0" smtClean="0"/>
              <a:t> </a:t>
            </a:r>
            <a:r>
              <a:rPr kumimoji="1" lang="en-US" altLang="ja-JP" dirty="0" smtClean="0"/>
              <a:t>connection</a:t>
            </a:r>
            <a:r>
              <a:rPr kumimoji="1" lang="ja-JP" altLang="en-US" dirty="0" smtClean="0"/>
              <a:t> </a:t>
            </a:r>
            <a:r>
              <a:rPr kumimoji="1" lang="en-US" altLang="ja-JP" dirty="0" smtClean="0"/>
              <a:t>configuration</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10Gbps</a:t>
            </a:r>
            <a:r>
              <a:rPr kumimoji="1" lang="ja-JP" altLang="en-US" dirty="0" smtClean="0"/>
              <a:t> </a:t>
            </a:r>
            <a:r>
              <a:rPr kumimoji="1" lang="en-US" altLang="ja-JP" dirty="0" smtClean="0"/>
              <a:t>fiber</a:t>
            </a:r>
            <a:endParaRPr kumimoji="1" lang="ja-JP" altLang="en-US" dirty="0"/>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kumimoji="1" lang="en-US" altLang="ja-JP" sz="1600" dirty="0" smtClean="0"/>
              <a:t>10Gbps</a:t>
            </a:r>
            <a:r>
              <a:rPr kumimoji="1" lang="ja-JP" altLang="en-US" sz="1600" dirty="0" smtClean="0"/>
              <a:t> </a:t>
            </a:r>
            <a:r>
              <a:rPr kumimoji="1" lang="en-US" altLang="ja-JP" sz="1600" dirty="0" smtClean="0"/>
              <a:t>metal/fiber</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C2960-TD</a:t>
            </a:r>
            <a:endParaRPr kumimoji="1" lang="ja-JP" altLang="en-US" dirty="0"/>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C2960-TS</a:t>
            </a:r>
            <a:endParaRPr kumimoji="1" lang="ja-JP" altLang="en-US" dirty="0"/>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t>flexstack</a:t>
            </a:r>
            <a:endParaRPr kumimoji="1" lang="ja-JP" altLang="en-US" sz="1600" dirty="0"/>
          </a:p>
        </p:txBody>
      </p:sp>
    </p:spTree>
    <p:extLst>
      <p:ext uri="{BB962C8B-B14F-4D97-AF65-F5344CB8AC3E}">
        <p14:creationId xmlns:p14="http://schemas.microsoft.com/office/powerpoint/2010/main" val="5431621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dirty="0" smtClean="0"/>
              <a:t>P</a:t>
            </a:r>
            <a:r>
              <a:rPr kumimoji="1" lang="en-US" altLang="ja-JP" dirty="0" smtClean="0"/>
              <a:t>lan</a:t>
            </a:r>
            <a:r>
              <a:rPr lang="ja-JP" altLang="en-US" dirty="0"/>
              <a:t> </a:t>
            </a:r>
            <a:r>
              <a:rPr lang="en-US" altLang="ja-JP" dirty="0" smtClean="0"/>
              <a:t>second?</a:t>
            </a:r>
            <a:r>
              <a:rPr kumimoji="1" lang="ja-JP" altLang="en-US" dirty="0" smtClean="0"/>
              <a:t> </a:t>
            </a:r>
            <a:r>
              <a:rPr kumimoji="1" lang="en-US" altLang="ja-JP" dirty="0" smtClean="0"/>
              <a:t>–</a:t>
            </a:r>
            <a:r>
              <a:rPr kumimoji="1" lang="ja-JP" altLang="en-US" dirty="0" smtClean="0"/>
              <a:t> </a:t>
            </a:r>
            <a:r>
              <a:rPr kumimoji="1" lang="en-US" altLang="ja-JP" dirty="0" smtClean="0"/>
              <a:t>during</a:t>
            </a:r>
            <a:r>
              <a:rPr kumimoji="1" lang="ja-JP" altLang="en-US" dirty="0" smtClean="0"/>
              <a:t> </a:t>
            </a:r>
            <a:r>
              <a:rPr kumimoji="1" lang="en-US" altLang="ja-JP" dirty="0" smtClean="0"/>
              <a:t>exposure</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10Gbps</a:t>
            </a:r>
            <a:r>
              <a:rPr kumimoji="1" lang="ja-JP" altLang="en-US" dirty="0" smtClean="0"/>
              <a:t> </a:t>
            </a:r>
            <a:r>
              <a:rPr kumimoji="1" lang="en-US" altLang="ja-JP" dirty="0" smtClean="0"/>
              <a:t>fiber</a:t>
            </a:r>
            <a:endParaRPr kumimoji="1" lang="ja-JP" altLang="en-US" dirty="0"/>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kumimoji="1" lang="en-US" altLang="ja-JP" sz="1600" dirty="0" smtClean="0"/>
              <a:t>10Gbps</a:t>
            </a:r>
            <a:r>
              <a:rPr kumimoji="1" lang="ja-JP" altLang="en-US" sz="1600" dirty="0" smtClean="0"/>
              <a:t> </a:t>
            </a:r>
            <a:r>
              <a:rPr kumimoji="1" lang="en-US" altLang="ja-JP" sz="1600" dirty="0" smtClean="0"/>
              <a:t>metal/fiber</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C2960-TD</a:t>
            </a:r>
            <a:endParaRPr kumimoji="1" lang="ja-JP" altLang="en-US" dirty="0"/>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C2960-TS</a:t>
            </a:r>
            <a:endParaRPr kumimoji="1" lang="ja-JP" altLang="en-US" dirty="0"/>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t>flexstack</a:t>
            </a:r>
            <a:endParaRPr kumimoji="1" lang="ja-JP" altLang="en-US" sz="1600" dirty="0"/>
          </a:p>
        </p:txBody>
      </p:sp>
      <p:cxnSp>
        <p:nvCxnSpPr>
          <p:cNvPr id="28" name="直線矢印コネクタ 27"/>
          <p:cNvCxnSpPr/>
          <p:nvPr/>
        </p:nvCxnSpPr>
        <p:spPr>
          <a:xfrm flipV="1">
            <a:off x="4819649" y="5577959"/>
            <a:ext cx="781051" cy="3573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flipV="1">
            <a:off x="5524500" y="4362450"/>
            <a:ext cx="104775"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3924300" y="4067175"/>
            <a:ext cx="106203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171825" y="4362450"/>
            <a:ext cx="233362"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505450"/>
            <a:ext cx="3857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spTree>
    <p:extLst>
      <p:ext uri="{BB962C8B-B14F-4D97-AF65-F5344CB8AC3E}">
        <p14:creationId xmlns:p14="http://schemas.microsoft.com/office/powerpoint/2010/main" val="37751251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dirty="0" smtClean="0"/>
              <a:t>P</a:t>
            </a:r>
            <a:r>
              <a:rPr kumimoji="1" lang="en-US" altLang="ja-JP" dirty="0" smtClean="0"/>
              <a:t>lan</a:t>
            </a:r>
            <a:r>
              <a:rPr lang="ja-JP" altLang="en-US" dirty="0"/>
              <a:t> </a:t>
            </a:r>
            <a:r>
              <a:rPr lang="en-US" altLang="ja-JP" dirty="0" smtClean="0"/>
              <a:t>second?</a:t>
            </a:r>
            <a:r>
              <a:rPr kumimoji="1" lang="ja-JP" altLang="en-US" dirty="0" smtClean="0"/>
              <a:t> </a:t>
            </a:r>
            <a:r>
              <a:rPr kumimoji="1" lang="en-US" altLang="ja-JP" dirty="0" smtClean="0"/>
              <a:t>–</a:t>
            </a:r>
            <a:r>
              <a:rPr kumimoji="1" lang="ja-JP" altLang="en-US" dirty="0" smtClean="0"/>
              <a:t> </a:t>
            </a:r>
            <a:r>
              <a:rPr lang="en-US" altLang="ja-JP" dirty="0" smtClean="0"/>
              <a:t>on</a:t>
            </a:r>
            <a:r>
              <a:rPr lang="ja-JP" altLang="en-US" dirty="0" smtClean="0"/>
              <a:t> </a:t>
            </a:r>
            <a:r>
              <a:rPr lang="en-US" altLang="ja-JP" dirty="0" smtClean="0"/>
              <a:t>CCD</a:t>
            </a:r>
            <a:r>
              <a:rPr lang="ja-JP" altLang="en-US" dirty="0" smtClean="0"/>
              <a:t> </a:t>
            </a:r>
            <a:r>
              <a:rPr lang="en-US" altLang="ja-JP" dirty="0" smtClean="0"/>
              <a:t>readout</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10Gbps</a:t>
            </a:r>
            <a:r>
              <a:rPr kumimoji="1" lang="ja-JP" altLang="en-US" dirty="0" smtClean="0"/>
              <a:t> </a:t>
            </a:r>
            <a:r>
              <a:rPr kumimoji="1" lang="en-US" altLang="ja-JP" dirty="0" smtClean="0"/>
              <a:t>fiber</a:t>
            </a:r>
            <a:endParaRPr kumimoji="1" lang="ja-JP" altLang="en-US" dirty="0"/>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kumimoji="1" lang="en-US" altLang="ja-JP" sz="1600" dirty="0" smtClean="0"/>
              <a:t>10Gbps</a:t>
            </a:r>
            <a:r>
              <a:rPr kumimoji="1" lang="ja-JP" altLang="en-US" sz="1600" dirty="0" smtClean="0"/>
              <a:t> </a:t>
            </a:r>
            <a:r>
              <a:rPr kumimoji="1" lang="en-US" altLang="ja-JP" sz="1600" dirty="0" smtClean="0"/>
              <a:t>metal/fiber</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C2960-TD</a:t>
            </a:r>
            <a:endParaRPr kumimoji="1" lang="ja-JP" altLang="en-US" dirty="0"/>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C2960-TS</a:t>
            </a:r>
            <a:endParaRPr kumimoji="1" lang="ja-JP" altLang="en-US" dirty="0"/>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t>flexstack</a:t>
            </a:r>
            <a:endParaRPr kumimoji="1" lang="ja-JP" altLang="en-US" sz="1600" dirty="0"/>
          </a:p>
        </p:txBody>
      </p:sp>
      <p:cxnSp>
        <p:nvCxnSpPr>
          <p:cNvPr id="31" name="直線矢印コネクタ 30"/>
          <p:cNvCxnSpPr/>
          <p:nvPr/>
        </p:nvCxnSpPr>
        <p:spPr>
          <a:xfrm flipH="1" flipV="1">
            <a:off x="5524500" y="4362450"/>
            <a:ext cx="104775"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3924300" y="4067175"/>
            <a:ext cx="1062037"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067050" y="4362450"/>
            <a:ext cx="233362"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1" name="直線矢印コネクタ 50"/>
          <p:cNvCxnSpPr/>
          <p:nvPr/>
        </p:nvCxnSpPr>
        <p:spPr>
          <a:xfrm flipH="1" flipV="1">
            <a:off x="5753100" y="5577959"/>
            <a:ext cx="738188" cy="35974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3171825" y="4362450"/>
            <a:ext cx="233362"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1943100" y="5505450"/>
            <a:ext cx="385762"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3290887" y="3048000"/>
            <a:ext cx="1042988"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052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200" dirty="0" smtClean="0"/>
              <a:t>Status viewer (old plan; replaced by Gen2 plan)</a:t>
            </a:r>
            <a:endParaRPr lang="en-US" sz="3200" dirty="0"/>
          </a:p>
        </p:txBody>
      </p:sp>
      <p:sp>
        <p:nvSpPr>
          <p:cNvPr id="3" name="コンテンツ プレースホルダー 2"/>
          <p:cNvSpPr>
            <a:spLocks noGrp="1"/>
          </p:cNvSpPr>
          <p:nvPr>
            <p:ph idx="1"/>
          </p:nvPr>
        </p:nvSpPr>
        <p:spPr>
          <a:xfrm>
            <a:off x="457200" y="1600200"/>
            <a:ext cx="8229600" cy="2642373"/>
          </a:xfrm>
        </p:spPr>
        <p:txBody>
          <a:bodyPr>
            <a:normAutofit fontScale="62500" lnSpcReduction="20000"/>
          </a:bodyPr>
          <a:lstStyle/>
          <a:p>
            <a:pPr marL="0" indent="0">
              <a:buNone/>
            </a:pPr>
            <a:r>
              <a:rPr lang="en-US" dirty="0" smtClean="0"/>
              <a:t>PFS status viewer will be mainly used at the summit during night operation, but will also be used for engineering operation and monitoring, remote observation monitoring (e.g. </a:t>
            </a:r>
            <a:r>
              <a:rPr lang="en-US" dirty="0" err="1" smtClean="0"/>
              <a:t>Mitaka</a:t>
            </a:r>
            <a:r>
              <a:rPr lang="en-US" dirty="0" smtClean="0"/>
              <a:t> remote), or helping trouble shooting from remote. Therefore, at least multiple instance should be possible, and it is better to support wide variety of remote hosts even like mobile devices. </a:t>
            </a:r>
          </a:p>
          <a:p>
            <a:pPr marL="0" indent="0">
              <a:buNone/>
            </a:pPr>
            <a:r>
              <a:rPr lang="en-US" dirty="0" smtClean="0"/>
              <a:t>Using recent web technology, interactive GUI is quite easy to build as multi-platform including mobile devices using the same code. Also to access over network domain (or from different network domain, in other word), such method is more flexible than GUI window sharing. Although we might not use, it is easy to build 3D interactive status viewer using elements directly converted from 3D CAD file, and also we can provide URI based (or using fragment) snapshot to share status for later use.</a:t>
            </a:r>
            <a:endParaRPr lang="en-US" dirty="0"/>
          </a:p>
        </p:txBody>
      </p:sp>
      <p:sp>
        <p:nvSpPr>
          <p:cNvPr id="5" name="角丸四角形 4"/>
          <p:cNvSpPr/>
          <p:nvPr/>
        </p:nvSpPr>
        <p:spPr>
          <a:xfrm>
            <a:off x="5850142" y="4509447"/>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Status archiver</a:t>
            </a:r>
            <a:endParaRPr lang="en-US" dirty="0">
              <a:solidFill>
                <a:schemeClr val="tx1"/>
              </a:solidFill>
            </a:endParaRPr>
          </a:p>
        </p:txBody>
      </p:sp>
      <p:sp>
        <p:nvSpPr>
          <p:cNvPr id="6" name="角丸四角形 5"/>
          <p:cNvSpPr/>
          <p:nvPr/>
        </p:nvSpPr>
        <p:spPr>
          <a:xfrm>
            <a:off x="8100392" y="453505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cxnSp>
        <p:nvCxnSpPr>
          <p:cNvPr id="8" name="直線コネクタ 7"/>
          <p:cNvCxnSpPr>
            <a:stCxn id="6" idx="1"/>
            <a:endCxn id="5" idx="3"/>
          </p:cNvCxnSpPr>
          <p:nvPr/>
        </p:nvCxnSpPr>
        <p:spPr>
          <a:xfrm flipH="1">
            <a:off x="7542330" y="4689467"/>
            <a:ext cx="558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5" idx="2"/>
            <a:endCxn id="33" idx="1"/>
          </p:cNvCxnSpPr>
          <p:nvPr/>
        </p:nvCxnSpPr>
        <p:spPr>
          <a:xfrm>
            <a:off x="6696236" y="4869487"/>
            <a:ext cx="0" cy="575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2598963" y="4509447"/>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jsonp</a:t>
            </a:r>
            <a:r>
              <a:rPr lang="en-US" dirty="0" smtClean="0">
                <a:solidFill>
                  <a:schemeClr val="tx1"/>
                </a:solidFill>
              </a:rPr>
              <a:t> provider</a:t>
            </a:r>
            <a:endParaRPr lang="en-US" dirty="0">
              <a:solidFill>
                <a:schemeClr val="tx1"/>
              </a:solidFill>
            </a:endParaRPr>
          </a:p>
        </p:txBody>
      </p:sp>
      <p:cxnSp>
        <p:nvCxnSpPr>
          <p:cNvPr id="19" name="直線コネクタ 18"/>
          <p:cNvCxnSpPr>
            <a:stCxn id="5" idx="1"/>
            <a:endCxn id="17" idx="3"/>
          </p:cNvCxnSpPr>
          <p:nvPr/>
        </p:nvCxnSpPr>
        <p:spPr>
          <a:xfrm flipH="1">
            <a:off x="4291151" y="4689467"/>
            <a:ext cx="1558991"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121950" y="4242574"/>
            <a:ext cx="2181879" cy="338554"/>
          </a:xfrm>
          <a:prstGeom prst="rect">
            <a:avLst/>
          </a:prstGeom>
          <a:noFill/>
        </p:spPr>
        <p:txBody>
          <a:bodyPr wrap="none" rtlCol="0">
            <a:spAutoFit/>
          </a:bodyPr>
          <a:lstStyle/>
          <a:p>
            <a:r>
              <a:rPr lang="en-US" sz="1600" dirty="0" smtClean="0"/>
              <a:t>SHM or in same process</a:t>
            </a:r>
            <a:endParaRPr lang="en-US" dirty="0"/>
          </a:p>
        </p:txBody>
      </p:sp>
      <p:sp>
        <p:nvSpPr>
          <p:cNvPr id="24" name="角丸四角形 23"/>
          <p:cNvSpPr/>
          <p:nvPr/>
        </p:nvSpPr>
        <p:spPr>
          <a:xfrm>
            <a:off x="2598963" y="5430706"/>
            <a:ext cx="2153057" cy="13106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Web server</a:t>
            </a:r>
            <a:endParaRPr lang="en-US" dirty="0">
              <a:solidFill>
                <a:schemeClr val="tx1"/>
              </a:solidFill>
            </a:endParaRPr>
          </a:p>
        </p:txBody>
      </p:sp>
      <p:sp>
        <p:nvSpPr>
          <p:cNvPr id="25" name="フローチャート: 処理 24"/>
          <p:cNvSpPr/>
          <p:nvPr/>
        </p:nvSpPr>
        <p:spPr>
          <a:xfrm>
            <a:off x="251520" y="5306026"/>
            <a:ext cx="1368152" cy="51303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Browser</a:t>
            </a:r>
            <a:endParaRPr lang="en-US" dirty="0">
              <a:solidFill>
                <a:schemeClr val="tx1"/>
              </a:solidFill>
            </a:endParaRPr>
          </a:p>
        </p:txBody>
      </p:sp>
      <p:cxnSp>
        <p:nvCxnSpPr>
          <p:cNvPr id="27" name="直線矢印コネクタ 26"/>
          <p:cNvCxnSpPr>
            <a:stCxn id="25" idx="3"/>
            <a:endCxn id="24" idx="1"/>
          </p:cNvCxnSpPr>
          <p:nvPr/>
        </p:nvCxnSpPr>
        <p:spPr>
          <a:xfrm>
            <a:off x="1619672" y="5562546"/>
            <a:ext cx="979291" cy="523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5" idx="3"/>
            <a:endCxn id="17" idx="1"/>
          </p:cNvCxnSpPr>
          <p:nvPr/>
        </p:nvCxnSpPr>
        <p:spPr>
          <a:xfrm flipV="1">
            <a:off x="1619672" y="4689467"/>
            <a:ext cx="979291" cy="8730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円柱 32"/>
          <p:cNvSpPr/>
          <p:nvPr/>
        </p:nvSpPr>
        <p:spPr>
          <a:xfrm>
            <a:off x="6012160" y="5445224"/>
            <a:ext cx="1368152" cy="50405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sp>
        <p:nvSpPr>
          <p:cNvPr id="34" name="角丸四角形 33"/>
          <p:cNvSpPr/>
          <p:nvPr/>
        </p:nvSpPr>
        <p:spPr>
          <a:xfrm>
            <a:off x="2829397" y="5517232"/>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 to </a:t>
            </a:r>
            <a:r>
              <a:rPr lang="en-US" dirty="0" err="1" smtClean="0">
                <a:solidFill>
                  <a:schemeClr val="tx1"/>
                </a:solidFill>
              </a:rPr>
              <a:t>json</a:t>
            </a:r>
            <a:endParaRPr lang="en-US" dirty="0">
              <a:solidFill>
                <a:schemeClr val="tx1"/>
              </a:solidFill>
            </a:endParaRPr>
          </a:p>
        </p:txBody>
      </p:sp>
      <p:cxnSp>
        <p:nvCxnSpPr>
          <p:cNvPr id="35" name="直線コネクタ 34"/>
          <p:cNvCxnSpPr>
            <a:stCxn id="33" idx="2"/>
            <a:endCxn id="34" idx="3"/>
          </p:cNvCxnSpPr>
          <p:nvPr/>
        </p:nvCxnSpPr>
        <p:spPr>
          <a:xfrm flipH="1">
            <a:off x="4521585" y="5697252"/>
            <a:ext cx="1490575"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4961057" y="5417522"/>
            <a:ext cx="503664" cy="338554"/>
          </a:xfrm>
          <a:prstGeom prst="rect">
            <a:avLst/>
          </a:prstGeom>
          <a:noFill/>
        </p:spPr>
        <p:txBody>
          <a:bodyPr wrap="none" rtlCol="0">
            <a:spAutoFit/>
          </a:bodyPr>
          <a:lstStyle/>
          <a:p>
            <a:r>
              <a:rPr lang="en-US" sz="1600" dirty="0" smtClean="0"/>
              <a:t>SQL</a:t>
            </a:r>
            <a:endParaRPr lang="en-US" dirty="0"/>
          </a:p>
        </p:txBody>
      </p:sp>
      <p:sp>
        <p:nvSpPr>
          <p:cNvPr id="53" name="角丸四角形 52"/>
          <p:cNvSpPr/>
          <p:nvPr/>
        </p:nvSpPr>
        <p:spPr>
          <a:xfrm>
            <a:off x="2829397" y="5951131"/>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 HTML</a:t>
            </a:r>
            <a:endParaRPr lang="en-US" dirty="0">
              <a:solidFill>
                <a:schemeClr val="tx1"/>
              </a:solidFill>
            </a:endParaRPr>
          </a:p>
        </p:txBody>
      </p:sp>
      <p:sp>
        <p:nvSpPr>
          <p:cNvPr id="54" name="テキスト ボックス 53"/>
          <p:cNvSpPr txBox="1"/>
          <p:nvPr/>
        </p:nvSpPr>
        <p:spPr>
          <a:xfrm>
            <a:off x="1467790" y="4962654"/>
            <a:ext cx="1376018" cy="338554"/>
          </a:xfrm>
          <a:prstGeom prst="rect">
            <a:avLst/>
          </a:prstGeom>
          <a:noFill/>
        </p:spPr>
        <p:txBody>
          <a:bodyPr wrap="none" rtlCol="0">
            <a:spAutoFit/>
          </a:bodyPr>
          <a:lstStyle/>
          <a:p>
            <a:r>
              <a:rPr lang="en-US" sz="1600" dirty="0" err="1" smtClean="0"/>
              <a:t>jsonp</a:t>
            </a:r>
            <a:r>
              <a:rPr lang="en-US" sz="1600" dirty="0" smtClean="0"/>
              <a:t> or CORS</a:t>
            </a:r>
            <a:endParaRPr lang="en-US" dirty="0"/>
          </a:p>
        </p:txBody>
      </p:sp>
      <p:sp>
        <p:nvSpPr>
          <p:cNvPr id="22"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971685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b="1" dirty="0" smtClean="0"/>
              <a:t>Discussions II </a:t>
            </a:r>
            <a:r>
              <a:rPr lang="en-US" altLang="ja-JP" sz="2800" b="1" dirty="0" smtClean="0"/>
              <a:t>–</a:t>
            </a:r>
            <a:r>
              <a:rPr kumimoji="1" lang="en-US" altLang="ja-JP" sz="2800" b="1" dirty="0" smtClean="0"/>
              <a:t> </a:t>
            </a:r>
            <a:r>
              <a:rPr lang="en-US" altLang="ja-JP" sz="2800" b="1" dirty="0"/>
              <a:t>Access</a:t>
            </a:r>
            <a:r>
              <a:rPr lang="ja-JP" altLang="en-US" sz="2800" b="1" dirty="0"/>
              <a:t> </a:t>
            </a:r>
            <a:r>
              <a:rPr lang="en-US" altLang="ja-JP" sz="2800" b="1" dirty="0"/>
              <a:t>control</a:t>
            </a:r>
            <a:r>
              <a:rPr lang="ja-JP" altLang="en-US" sz="2800" b="1" dirty="0"/>
              <a:t> </a:t>
            </a:r>
            <a:r>
              <a:rPr lang="en-US" altLang="ja-JP" sz="2800" b="1" dirty="0"/>
              <a:t>to/from</a:t>
            </a:r>
            <a:r>
              <a:rPr lang="ja-JP" altLang="en-US" sz="2800" b="1" dirty="0"/>
              <a:t> </a:t>
            </a:r>
            <a:r>
              <a:rPr lang="en-US" altLang="ja-JP" sz="2800" b="1" dirty="0"/>
              <a:t>PFS</a:t>
            </a:r>
            <a:r>
              <a:rPr lang="ja-JP" altLang="en-US" sz="2800" b="1" dirty="0"/>
              <a:t> </a:t>
            </a:r>
            <a:r>
              <a:rPr lang="en-US" altLang="ja-JP" sz="2800" b="1" dirty="0"/>
              <a:t>network</a:t>
            </a: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360742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Discussions III </a:t>
            </a:r>
            <a:r>
              <a:rPr lang="en-US" altLang="ja-JP" sz="4000" dirty="0" smtClean="0"/>
              <a:t>–</a:t>
            </a:r>
            <a:r>
              <a:rPr kumimoji="1" lang="en-US" altLang="ja-JP" sz="4000" dirty="0" smtClean="0"/>
              <a:t> </a:t>
            </a:r>
            <a:r>
              <a:rPr lang="en-US" altLang="ja-JP" sz="4000" dirty="0"/>
              <a:t>System</a:t>
            </a:r>
            <a:r>
              <a:rPr lang="ja-JP" altLang="en-US" sz="4000" dirty="0"/>
              <a:t> </a:t>
            </a:r>
            <a:r>
              <a:rPr lang="en-US" altLang="ja-JP" sz="4000" dirty="0"/>
              <a:t>alert</a:t>
            </a:r>
            <a:r>
              <a:rPr lang="ja-JP" altLang="en-US" sz="4000" dirty="0"/>
              <a:t> </a:t>
            </a:r>
            <a:r>
              <a:rPr lang="en-US" altLang="ja-JP" sz="4000" dirty="0" smtClean="0"/>
              <a:t>handling</a:t>
            </a:r>
            <a:endParaRPr lang="en-US" altLang="ja-JP" sz="40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20546418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Discussions IV </a:t>
            </a:r>
            <a:r>
              <a:rPr lang="en-US" altLang="ja-JP" sz="3600" dirty="0" smtClean="0"/>
              <a:t>–</a:t>
            </a:r>
            <a:r>
              <a:rPr kumimoji="1" lang="en-US" altLang="ja-JP" sz="3600" dirty="0" smtClean="0"/>
              <a:t> </a:t>
            </a:r>
            <a:r>
              <a:rPr lang="en-US" altLang="ja-JP" sz="3600" dirty="0"/>
              <a:t>Engineering</a:t>
            </a:r>
            <a:r>
              <a:rPr lang="ja-JP" altLang="en-US" sz="3600" dirty="0"/>
              <a:t> </a:t>
            </a:r>
            <a:r>
              <a:rPr lang="en-US" altLang="ja-JP" sz="3600" dirty="0"/>
              <a:t>data</a:t>
            </a:r>
            <a:r>
              <a:rPr lang="ja-JP" altLang="en-US" sz="3600" dirty="0"/>
              <a:t> </a:t>
            </a:r>
            <a:r>
              <a:rPr lang="en-US" altLang="ja-JP" sz="3600" dirty="0"/>
              <a:t>archive</a:t>
            </a:r>
            <a:r>
              <a:rPr lang="ja-JP" altLang="en-US" sz="3600" dirty="0"/>
              <a:t> </a:t>
            </a:r>
            <a:endParaRPr lang="en-US" altLang="ja-JP" sz="36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0709570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Discussions V </a:t>
            </a:r>
            <a:r>
              <a:rPr lang="en-US" altLang="ja-JP" sz="3600" dirty="0" smtClean="0"/>
              <a:t>– Power </a:t>
            </a:r>
            <a:r>
              <a:rPr lang="en-US" altLang="ja-JP" sz="3600" dirty="0"/>
              <a:t>supply </a:t>
            </a:r>
            <a:r>
              <a:rPr lang="en-US" altLang="ja-JP" sz="3600" dirty="0" smtClean="0"/>
              <a:t>at CB2F</a:t>
            </a:r>
            <a:r>
              <a:rPr lang="ja-JP" altLang="en-US" sz="3600" dirty="0" smtClean="0"/>
              <a:t> </a:t>
            </a:r>
            <a:endParaRPr lang="en-US" altLang="ja-JP" sz="36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250682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Discussions </a:t>
            </a:r>
            <a:r>
              <a:rPr kumimoji="1" lang="en-US" altLang="ja-JP" sz="3600" dirty="0" smtClean="0"/>
              <a:t>VI </a:t>
            </a:r>
            <a:r>
              <a:rPr lang="en-US" altLang="ja-JP" sz="3600" dirty="0" smtClean="0"/>
              <a:t>– </a:t>
            </a:r>
            <a:r>
              <a:rPr lang="en-US" altLang="ja-JP" sz="3600" dirty="0"/>
              <a:t>Closed subnet in </a:t>
            </a:r>
            <a:r>
              <a:rPr lang="en-US" altLang="ja-JP" sz="3600" dirty="0" err="1" smtClean="0"/>
              <a:t>SpS</a:t>
            </a:r>
            <a:r>
              <a:rPr lang="en-US" altLang="ja-JP" sz="3600" dirty="0" smtClean="0"/>
              <a:t>/ENU</a:t>
            </a:r>
            <a:endParaRPr lang="en-US" altLang="ja-JP" sz="36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605632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idx="1"/>
          </p:nvPr>
        </p:nvSpPr>
        <p:spPr/>
        <p:txBody>
          <a:bodyPr/>
          <a:lstStyle/>
          <a:p>
            <a:r>
              <a:rPr kumimoji="1" lang="en-US" altLang="ja-JP" dirty="0" smtClean="0"/>
              <a:t>Backup</a:t>
            </a:r>
            <a:r>
              <a:rPr kumimoji="1" lang="ja-JP" altLang="en-US" dirty="0" smtClean="0"/>
              <a:t> </a:t>
            </a:r>
            <a:r>
              <a:rPr kumimoji="1" lang="en-US" altLang="ja-JP" dirty="0" smtClean="0"/>
              <a:t>or</a:t>
            </a:r>
            <a:r>
              <a:rPr kumimoji="1" lang="ja-JP" altLang="en-US" dirty="0" smtClean="0"/>
              <a:t> </a:t>
            </a:r>
            <a:r>
              <a:rPr kumimoji="1" lang="en-US" altLang="ja-JP" dirty="0" smtClean="0"/>
              <a:t>copied</a:t>
            </a:r>
            <a:r>
              <a:rPr kumimoji="1" lang="ja-JP" altLang="en-US" dirty="0" smtClean="0"/>
              <a:t> </a:t>
            </a:r>
            <a:r>
              <a:rPr kumimoji="1" lang="en-US" altLang="ja-JP" dirty="0" smtClean="0"/>
              <a:t>materials</a:t>
            </a:r>
            <a:r>
              <a:rPr kumimoji="1" lang="ja-JP" altLang="en-US" dirty="0" smtClean="0"/>
              <a:t> </a:t>
            </a:r>
            <a:r>
              <a:rPr kumimoji="1" lang="en-US" altLang="ja-JP" dirty="0" smtClean="0"/>
              <a:t>to</a:t>
            </a:r>
            <a:r>
              <a:rPr kumimoji="1" lang="ja-JP" altLang="en-US" dirty="0" smtClean="0"/>
              <a:t> </a:t>
            </a:r>
            <a:r>
              <a:rPr kumimoji="1" lang="en-US" altLang="ja-JP" dirty="0" smtClean="0"/>
              <a:t>be</a:t>
            </a:r>
            <a:r>
              <a:rPr kumimoji="1" lang="ja-JP" altLang="en-US" dirty="0" smtClean="0"/>
              <a:t> </a:t>
            </a:r>
            <a:r>
              <a:rPr kumimoji="1" lang="en-US" altLang="ja-JP" dirty="0" smtClean="0"/>
              <a:t>used</a:t>
            </a:r>
            <a:endParaRPr kumimoji="1" lang="ja-JP" altLang="en-US" dirty="0"/>
          </a:p>
        </p:txBody>
      </p:sp>
    </p:spTree>
    <p:extLst>
      <p:ext uri="{BB962C8B-B14F-4D97-AF65-F5344CB8AC3E}">
        <p14:creationId xmlns:p14="http://schemas.microsoft.com/office/powerpoint/2010/main" val="180762568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365126"/>
            <a:ext cx="8242663" cy="1325563"/>
          </a:xfrm>
        </p:spPr>
        <p:txBody>
          <a:bodyPr>
            <a:normAutofit/>
          </a:bodyPr>
          <a:lstStyle/>
          <a:p>
            <a:r>
              <a:rPr kumimoji="1" lang="en-US" altLang="ja-JP" sz="3600" dirty="0" smtClean="0"/>
              <a:t>Updates</a:t>
            </a:r>
            <a:r>
              <a:rPr lang="en-US" altLang="ja-JP" sz="3600" dirty="0"/>
              <a:t>/</a:t>
            </a:r>
            <a:r>
              <a:rPr lang="en-US" altLang="ja-JP" sz="3600" dirty="0" smtClean="0"/>
              <a:t>P</a:t>
            </a:r>
            <a:r>
              <a:rPr kumimoji="1" lang="en-US" altLang="ja-JP" sz="3600" dirty="0" smtClean="0"/>
              <a:t>rogresses</a:t>
            </a:r>
            <a:r>
              <a:rPr kumimoji="1" lang="ja-JP" altLang="en-US" sz="3600" dirty="0" smtClean="0"/>
              <a:t> </a:t>
            </a:r>
            <a:r>
              <a:rPr kumimoji="1" lang="en-US" altLang="ja-JP" sz="3600" dirty="0" smtClean="0"/>
              <a:t>–</a:t>
            </a:r>
            <a:r>
              <a:rPr kumimoji="1" lang="ja-JP" altLang="en-US" sz="3600" dirty="0" smtClean="0"/>
              <a:t> </a:t>
            </a:r>
            <a:r>
              <a:rPr kumimoji="1" lang="en-US" altLang="ja-JP" sz="3600" dirty="0" smtClean="0"/>
              <a:t>shared</a:t>
            </a:r>
            <a:r>
              <a:rPr kumimoji="1" lang="ja-JP" altLang="en-US" sz="3600" dirty="0" smtClean="0"/>
              <a:t> </a:t>
            </a:r>
            <a:r>
              <a:rPr kumimoji="1" lang="en-US" altLang="ja-JP" sz="3600" dirty="0" smtClean="0"/>
              <a:t>infrastructure</a:t>
            </a:r>
            <a:endParaRPr kumimoji="1" lang="ja-JP" altLang="en-US" sz="3600" dirty="0"/>
          </a:p>
        </p:txBody>
      </p:sp>
      <p:sp>
        <p:nvSpPr>
          <p:cNvPr id="3" name="コンテンツ プレースホルダー 2"/>
          <p:cNvSpPr>
            <a:spLocks noGrp="1"/>
          </p:cNvSpPr>
          <p:nvPr>
            <p:ph idx="1"/>
          </p:nvPr>
        </p:nvSpPr>
        <p:spPr>
          <a:xfrm>
            <a:off x="628649" y="1825624"/>
            <a:ext cx="8515351" cy="4823369"/>
          </a:xfrm>
        </p:spPr>
        <p:txBody>
          <a:bodyPr>
            <a:normAutofit fontScale="70000" lnSpcReduction="20000"/>
          </a:bodyPr>
          <a:lstStyle/>
          <a:p>
            <a:r>
              <a:rPr kumimoji="1" lang="en-US" altLang="ja-JP" dirty="0" smtClean="0"/>
              <a:t>Communication</a:t>
            </a:r>
            <a:r>
              <a:rPr kumimoji="1" lang="ja-JP" altLang="en-US" dirty="0" smtClean="0"/>
              <a:t> </a:t>
            </a:r>
            <a:r>
              <a:rPr kumimoji="1" lang="en-US" altLang="ja-JP" dirty="0" smtClean="0"/>
              <a:t>fibers</a:t>
            </a:r>
            <a:r>
              <a:rPr kumimoji="1" lang="ja-JP" altLang="en-US" dirty="0" smtClean="0"/>
              <a:t> </a:t>
            </a:r>
            <a:r>
              <a:rPr kumimoji="1" lang="en-US" altLang="ja-JP" dirty="0" smtClean="0"/>
              <a:t>at</a:t>
            </a:r>
            <a:r>
              <a:rPr kumimoji="1" lang="ja-JP" altLang="en-US" dirty="0" smtClean="0"/>
              <a:t> </a:t>
            </a:r>
            <a:r>
              <a:rPr kumimoji="1" lang="en-US" altLang="ja-JP" dirty="0" smtClean="0"/>
              <a:t>Subaru</a:t>
            </a:r>
            <a:r>
              <a:rPr kumimoji="1" lang="ja-JP" altLang="en-US" dirty="0" smtClean="0"/>
              <a:t> </a:t>
            </a:r>
            <a:r>
              <a:rPr kumimoji="1" lang="en-US" altLang="ja-JP" dirty="0" smtClean="0"/>
              <a:t>have</a:t>
            </a:r>
            <a:r>
              <a:rPr kumimoji="1" lang="ja-JP" altLang="en-US" dirty="0" smtClean="0"/>
              <a:t> </a:t>
            </a:r>
            <a:r>
              <a:rPr kumimoji="1" lang="en-US" altLang="ja-JP" dirty="0" smtClean="0"/>
              <a:t>tested</a:t>
            </a:r>
            <a:r>
              <a:rPr kumimoji="1" lang="ja-JP" altLang="en-US" dirty="0" smtClean="0"/>
              <a:t> </a:t>
            </a:r>
            <a:r>
              <a:rPr lang="en-US" altLang="ja-JP" dirty="0" smtClean="0"/>
              <a:t>and</a:t>
            </a:r>
            <a:r>
              <a:rPr lang="ja-JP" altLang="en-US" dirty="0" smtClean="0"/>
              <a:t> </a:t>
            </a:r>
            <a:r>
              <a:rPr lang="en-US" altLang="ja-JP" dirty="0" smtClean="0"/>
              <a:t>passed</a:t>
            </a:r>
          </a:p>
          <a:p>
            <a:pPr lvl="1"/>
            <a:r>
              <a:rPr kumimoji="1" lang="en-US" altLang="ja-JP" dirty="0" smtClean="0"/>
              <a:t>Mostly</a:t>
            </a:r>
            <a:r>
              <a:rPr kumimoji="1" lang="ja-JP" altLang="en-US" dirty="0" smtClean="0"/>
              <a:t> </a:t>
            </a:r>
            <a:r>
              <a:rPr kumimoji="1" lang="en-US" altLang="ja-JP" dirty="0" smtClean="0"/>
              <a:t>by</a:t>
            </a:r>
            <a:r>
              <a:rPr kumimoji="1" lang="ja-JP" altLang="en-US" dirty="0" smtClean="0"/>
              <a:t> </a:t>
            </a:r>
            <a:r>
              <a:rPr kumimoji="1" lang="en-US" altLang="ja-JP" dirty="0" smtClean="0"/>
              <a:t>real</a:t>
            </a:r>
            <a:r>
              <a:rPr kumimoji="1" lang="ja-JP" altLang="en-US" dirty="0" smtClean="0"/>
              <a:t> </a:t>
            </a:r>
            <a:r>
              <a:rPr kumimoji="1" lang="en-US" altLang="ja-JP" dirty="0" smtClean="0"/>
              <a:t>data</a:t>
            </a:r>
            <a:r>
              <a:rPr kumimoji="1" lang="ja-JP" altLang="en-US" dirty="0" smtClean="0"/>
              <a:t> </a:t>
            </a:r>
            <a:r>
              <a:rPr kumimoji="1" lang="en-US" altLang="ja-JP" dirty="0" smtClean="0"/>
              <a:t>flow,</a:t>
            </a:r>
            <a:r>
              <a:rPr kumimoji="1" lang="ja-JP" altLang="en-US" dirty="0" smtClean="0"/>
              <a:t> </a:t>
            </a:r>
            <a:r>
              <a:rPr kumimoji="1" lang="en-US" altLang="ja-JP" dirty="0" smtClean="0"/>
              <a:t>except</a:t>
            </a:r>
            <a:r>
              <a:rPr kumimoji="1" lang="ja-JP" altLang="en-US" dirty="0" smtClean="0"/>
              <a:t> </a:t>
            </a:r>
            <a:r>
              <a:rPr kumimoji="1" lang="en-US" altLang="ja-JP" dirty="0" smtClean="0"/>
              <a:t>for</a:t>
            </a:r>
            <a:r>
              <a:rPr kumimoji="1" lang="ja-JP" altLang="en-US" dirty="0" smtClean="0"/>
              <a:t> </a:t>
            </a:r>
            <a:r>
              <a:rPr kumimoji="1" lang="en-US" altLang="ja-JP" dirty="0" smtClean="0"/>
              <a:t>1Gbps</a:t>
            </a:r>
            <a:r>
              <a:rPr kumimoji="1" lang="ja-JP" altLang="en-US" dirty="0" smtClean="0"/>
              <a:t> </a:t>
            </a:r>
            <a:r>
              <a:rPr kumimoji="1" lang="en-US" altLang="ja-JP" dirty="0" smtClean="0"/>
              <a:t>SM</a:t>
            </a:r>
            <a:r>
              <a:rPr kumimoji="1" lang="ja-JP" altLang="en-US" dirty="0" smtClean="0"/>
              <a:t> </a:t>
            </a:r>
            <a:r>
              <a:rPr kumimoji="1" lang="en-US" altLang="ja-JP" dirty="0" smtClean="0"/>
              <a:t>fibers</a:t>
            </a:r>
            <a:r>
              <a:rPr kumimoji="1" lang="ja-JP" altLang="en-US" dirty="0" smtClean="0"/>
              <a:t> </a:t>
            </a:r>
            <a:r>
              <a:rPr kumimoji="1" lang="en-US" altLang="ja-JP" dirty="0" smtClean="0"/>
              <a:t>(OTDR)</a:t>
            </a:r>
          </a:p>
          <a:p>
            <a:r>
              <a:rPr kumimoji="1" lang="en-US" altLang="ja-JP" dirty="0" smtClean="0"/>
              <a:t>ICS</a:t>
            </a:r>
            <a:r>
              <a:rPr kumimoji="1" lang="ja-JP" altLang="en-US" dirty="0" smtClean="0"/>
              <a:t> </a:t>
            </a:r>
            <a:r>
              <a:rPr kumimoji="1" lang="en-US" altLang="ja-JP" dirty="0" smtClean="0"/>
              <a:t>storage</a:t>
            </a:r>
            <a:r>
              <a:rPr kumimoji="1" lang="ja-JP" altLang="en-US" dirty="0" smtClean="0"/>
              <a:t> </a:t>
            </a:r>
            <a:r>
              <a:rPr kumimoji="1" lang="en-US" altLang="ja-JP" dirty="0" smtClean="0"/>
              <a:t>performance</a:t>
            </a:r>
            <a:r>
              <a:rPr kumimoji="1" lang="ja-JP" altLang="en-US" dirty="0" smtClean="0"/>
              <a:t> </a:t>
            </a:r>
            <a:r>
              <a:rPr kumimoji="1" lang="en-US" altLang="ja-JP" dirty="0" smtClean="0"/>
              <a:t>have</a:t>
            </a:r>
            <a:r>
              <a:rPr kumimoji="1" lang="ja-JP" altLang="en-US" dirty="0" smtClean="0"/>
              <a:t> </a:t>
            </a:r>
            <a:r>
              <a:rPr lang="en-US" altLang="ja-JP" dirty="0" smtClean="0"/>
              <a:t>verified</a:t>
            </a:r>
            <a:r>
              <a:rPr lang="ja-JP" altLang="en-US" dirty="0" smtClean="0"/>
              <a:t> </a:t>
            </a:r>
            <a:r>
              <a:rPr lang="en-US" altLang="ja-JP" dirty="0" smtClean="0"/>
              <a:t>with</a:t>
            </a:r>
            <a:r>
              <a:rPr lang="ja-JP" altLang="en-US" dirty="0" smtClean="0"/>
              <a:t> </a:t>
            </a:r>
            <a:r>
              <a:rPr lang="en-US" altLang="ja-JP" dirty="0" smtClean="0"/>
              <a:t>simulated</a:t>
            </a:r>
            <a:r>
              <a:rPr lang="ja-JP" altLang="en-US" dirty="0" smtClean="0"/>
              <a:t> </a:t>
            </a:r>
            <a:r>
              <a:rPr lang="en-US" altLang="ja-JP" dirty="0" smtClean="0"/>
              <a:t>4</a:t>
            </a:r>
            <a:r>
              <a:rPr lang="ja-JP" altLang="en-US" dirty="0" smtClean="0"/>
              <a:t> </a:t>
            </a:r>
            <a:r>
              <a:rPr lang="en-US" altLang="ja-JP" dirty="0" smtClean="0"/>
              <a:t>H4RG</a:t>
            </a:r>
            <a:r>
              <a:rPr lang="ja-JP" altLang="en-US" dirty="0" smtClean="0"/>
              <a:t> </a:t>
            </a:r>
            <a:r>
              <a:rPr lang="en-US" altLang="ja-JP" dirty="0" smtClean="0"/>
              <a:t>data</a:t>
            </a:r>
            <a:r>
              <a:rPr lang="ja-JP" altLang="en-US" dirty="0" smtClean="0"/>
              <a:t> </a:t>
            </a:r>
            <a:r>
              <a:rPr lang="en-US" altLang="ja-JP" dirty="0" smtClean="0"/>
              <a:t>streams</a:t>
            </a:r>
          </a:p>
          <a:p>
            <a:pPr lvl="1"/>
            <a:r>
              <a:rPr kumimoji="1" lang="en-US" altLang="ja-JP" dirty="0" smtClean="0"/>
              <a:t>Simulation</a:t>
            </a:r>
            <a:r>
              <a:rPr kumimoji="1" lang="ja-JP" altLang="en-US" dirty="0" smtClean="0"/>
              <a:t> </a:t>
            </a:r>
            <a:r>
              <a:rPr lang="en-US" altLang="ja-JP" dirty="0" smtClean="0"/>
              <a:t>configuration:</a:t>
            </a:r>
            <a:r>
              <a:rPr lang="ja-JP" altLang="en-US" dirty="0" smtClean="0"/>
              <a:t> </a:t>
            </a:r>
            <a:r>
              <a:rPr kumimoji="1" lang="en-US" altLang="ja-JP" dirty="0" smtClean="0"/>
              <a:t>Storage</a:t>
            </a:r>
            <a:r>
              <a:rPr kumimoji="1" lang="ja-JP" altLang="en-US" dirty="0" smtClean="0"/>
              <a:t> </a:t>
            </a:r>
            <a:r>
              <a:rPr kumimoji="1" lang="en-US" altLang="ja-JP" dirty="0" smtClean="0"/>
              <a:t>–</a:t>
            </a:r>
            <a:r>
              <a:rPr kumimoji="1" lang="ja-JP" altLang="en-US" dirty="0" smtClean="0"/>
              <a:t> </a:t>
            </a:r>
            <a:r>
              <a:rPr kumimoji="1" lang="en-US" altLang="ja-JP" dirty="0" smtClean="0"/>
              <a:t>NFS</a:t>
            </a:r>
            <a:r>
              <a:rPr kumimoji="1" lang="ja-JP" altLang="en-US" dirty="0" smtClean="0"/>
              <a:t> </a:t>
            </a:r>
            <a:r>
              <a:rPr kumimoji="1" lang="en-US" altLang="ja-JP" dirty="0" smtClean="0"/>
              <a:t>server</a:t>
            </a:r>
            <a:r>
              <a:rPr kumimoji="1" lang="ja-JP" altLang="en-US" dirty="0" smtClean="0"/>
              <a:t> </a:t>
            </a:r>
            <a:r>
              <a:rPr kumimoji="1" lang="en-US" altLang="ja-JP" dirty="0" smtClean="0"/>
              <a:t>–</a:t>
            </a:r>
            <a:r>
              <a:rPr kumimoji="1" lang="ja-JP" altLang="en-US" dirty="0" smtClean="0"/>
              <a:t> </a:t>
            </a:r>
            <a:r>
              <a:rPr kumimoji="1" lang="en-US" altLang="ja-JP" dirty="0" smtClean="0"/>
              <a:t>4x</a:t>
            </a:r>
            <a:r>
              <a:rPr kumimoji="1" lang="ja-JP" altLang="en-US" dirty="0" smtClean="0"/>
              <a:t> </a:t>
            </a:r>
            <a:r>
              <a:rPr kumimoji="1" lang="en-US" altLang="ja-JP" dirty="0" smtClean="0"/>
              <a:t>data</a:t>
            </a:r>
            <a:r>
              <a:rPr kumimoji="1" lang="ja-JP" altLang="en-US" dirty="0" smtClean="0"/>
              <a:t> </a:t>
            </a:r>
            <a:r>
              <a:rPr kumimoji="1" lang="en-US" altLang="ja-JP" dirty="0" smtClean="0"/>
              <a:t>generator</a:t>
            </a:r>
          </a:p>
          <a:p>
            <a:pPr lvl="1"/>
            <a:r>
              <a:rPr lang="en-US" altLang="ja-JP" dirty="0" smtClean="0"/>
              <a:t>Achieved</a:t>
            </a:r>
            <a:r>
              <a:rPr lang="ja-JP" altLang="en-US" dirty="0" smtClean="0"/>
              <a:t> </a:t>
            </a:r>
            <a:r>
              <a:rPr lang="en-US" altLang="ja-JP" dirty="0" smtClean="0"/>
              <a:t>~2.3Gbps</a:t>
            </a:r>
            <a:r>
              <a:rPr lang="ja-JP" altLang="en-US" dirty="0" smtClean="0"/>
              <a:t> </a:t>
            </a:r>
            <a:r>
              <a:rPr lang="en-US" altLang="ja-JP" dirty="0" smtClean="0"/>
              <a:t>file</a:t>
            </a:r>
            <a:r>
              <a:rPr lang="ja-JP" altLang="en-US" dirty="0" smtClean="0"/>
              <a:t> </a:t>
            </a:r>
            <a:r>
              <a:rPr lang="en-US" altLang="ja-JP" dirty="0" smtClean="0"/>
              <a:t>write,</a:t>
            </a:r>
            <a:r>
              <a:rPr lang="ja-JP" altLang="en-US" dirty="0" smtClean="0"/>
              <a:t> </a:t>
            </a:r>
            <a:r>
              <a:rPr lang="en-US" altLang="ja-JP" dirty="0" smtClean="0"/>
              <a:t>enough</a:t>
            </a:r>
            <a:r>
              <a:rPr lang="ja-JP" altLang="en-US" dirty="0" smtClean="0"/>
              <a:t> </a:t>
            </a:r>
            <a:r>
              <a:rPr lang="en-US" altLang="ja-JP" dirty="0" smtClean="0"/>
              <a:t>for</a:t>
            </a:r>
            <a:r>
              <a:rPr lang="ja-JP" altLang="en-US" dirty="0" smtClean="0"/>
              <a:t> </a:t>
            </a:r>
            <a:r>
              <a:rPr lang="en-US" altLang="ja-JP" dirty="0" smtClean="0"/>
              <a:t>4</a:t>
            </a:r>
            <a:r>
              <a:rPr lang="ja-JP" altLang="en-US" dirty="0" smtClean="0"/>
              <a:t> </a:t>
            </a:r>
            <a:r>
              <a:rPr lang="en-US" altLang="ja-JP" dirty="0" smtClean="0"/>
              <a:t>H4RG</a:t>
            </a:r>
            <a:r>
              <a:rPr lang="ja-JP" altLang="en-US" dirty="0" smtClean="0"/>
              <a:t> </a:t>
            </a:r>
            <a:r>
              <a:rPr lang="en-US" altLang="ja-JP" dirty="0" smtClean="0"/>
              <a:t>data</a:t>
            </a:r>
            <a:r>
              <a:rPr lang="ja-JP" altLang="en-US" dirty="0" smtClean="0"/>
              <a:t> </a:t>
            </a:r>
            <a:r>
              <a:rPr lang="en-US" altLang="ja-JP" dirty="0" smtClean="0"/>
              <a:t>streams</a:t>
            </a:r>
          </a:p>
          <a:p>
            <a:pPr lvl="1"/>
            <a:r>
              <a:rPr lang="en-US" altLang="ja-JP" dirty="0" err="1" smtClean="0"/>
              <a:t>ToDo</a:t>
            </a:r>
            <a:endParaRPr lang="en-US" altLang="ja-JP" dirty="0" smtClean="0"/>
          </a:p>
          <a:p>
            <a:pPr lvl="2"/>
            <a:r>
              <a:rPr lang="en-US" altLang="ja-JP" dirty="0" smtClean="0"/>
              <a:t>Need</a:t>
            </a:r>
            <a:r>
              <a:rPr lang="ja-JP" altLang="en-US" dirty="0" smtClean="0"/>
              <a:t> </a:t>
            </a:r>
            <a:r>
              <a:rPr lang="en-US" altLang="ja-JP" dirty="0" smtClean="0"/>
              <a:t>some</a:t>
            </a:r>
            <a:r>
              <a:rPr lang="ja-JP" altLang="en-US" dirty="0" smtClean="0"/>
              <a:t> </a:t>
            </a:r>
            <a:r>
              <a:rPr lang="en-US" altLang="ja-JP" dirty="0" smtClean="0"/>
              <a:t>consideration</a:t>
            </a:r>
            <a:r>
              <a:rPr lang="ja-JP" altLang="en-US" dirty="0" smtClean="0"/>
              <a:t> </a:t>
            </a:r>
            <a:r>
              <a:rPr lang="en-US" altLang="ja-JP" dirty="0" smtClean="0"/>
              <a:t>on</a:t>
            </a:r>
            <a:r>
              <a:rPr lang="ja-JP" altLang="en-US" dirty="0" smtClean="0"/>
              <a:t> </a:t>
            </a:r>
            <a:r>
              <a:rPr lang="en-US" altLang="ja-JP" dirty="0" smtClean="0"/>
              <a:t>network</a:t>
            </a:r>
            <a:r>
              <a:rPr lang="ja-JP" altLang="en-US" dirty="0" smtClean="0"/>
              <a:t> </a:t>
            </a:r>
            <a:r>
              <a:rPr lang="en-US" altLang="ja-JP" dirty="0" smtClean="0"/>
              <a:t>configuration</a:t>
            </a:r>
          </a:p>
          <a:p>
            <a:pPr lvl="2"/>
            <a:r>
              <a:rPr kumimoji="1" lang="en-US" altLang="ja-JP" dirty="0" smtClean="0"/>
              <a:t>More</a:t>
            </a:r>
            <a:r>
              <a:rPr kumimoji="1" lang="ja-JP" altLang="en-US" dirty="0" smtClean="0"/>
              <a:t> </a:t>
            </a:r>
            <a:r>
              <a:rPr kumimoji="1" lang="en-US" altLang="ja-JP" dirty="0" smtClean="0"/>
              <a:t>realistic</a:t>
            </a:r>
            <a:r>
              <a:rPr kumimoji="1" lang="ja-JP" altLang="en-US" dirty="0" smtClean="0"/>
              <a:t> </a:t>
            </a:r>
            <a:r>
              <a:rPr kumimoji="1" lang="en-US" altLang="ja-JP" dirty="0" smtClean="0"/>
              <a:t>test</a:t>
            </a:r>
            <a:r>
              <a:rPr kumimoji="1" lang="ja-JP" altLang="en-US" dirty="0" smtClean="0"/>
              <a:t> </a:t>
            </a:r>
            <a:r>
              <a:rPr kumimoji="1" lang="en-US" altLang="ja-JP" dirty="0" smtClean="0"/>
              <a:t>(e.g.</a:t>
            </a:r>
            <a:r>
              <a:rPr kumimoji="1" lang="ja-JP" altLang="en-US" dirty="0" smtClean="0"/>
              <a:t> </a:t>
            </a:r>
            <a:r>
              <a:rPr kumimoji="1" lang="en-US" altLang="ja-JP" dirty="0" smtClean="0"/>
              <a:t>having</a:t>
            </a:r>
            <a:r>
              <a:rPr kumimoji="1" lang="ja-JP" altLang="en-US" dirty="0" smtClean="0"/>
              <a:t> </a:t>
            </a:r>
            <a:r>
              <a:rPr kumimoji="1" lang="en-US" altLang="ja-JP" dirty="0" smtClean="0"/>
              <a:t>both</a:t>
            </a:r>
            <a:r>
              <a:rPr kumimoji="1" lang="ja-JP" altLang="en-US" dirty="0" smtClean="0"/>
              <a:t> </a:t>
            </a:r>
            <a:r>
              <a:rPr kumimoji="1" lang="en-US" altLang="ja-JP" dirty="0" smtClean="0"/>
              <a:t>read/write)</a:t>
            </a:r>
            <a:r>
              <a:rPr kumimoji="1" lang="ja-JP" altLang="en-US" dirty="0" smtClean="0"/>
              <a:t> </a:t>
            </a:r>
            <a:r>
              <a:rPr kumimoji="1" lang="en-US" altLang="ja-JP" dirty="0" smtClean="0"/>
              <a:t>could</a:t>
            </a:r>
            <a:r>
              <a:rPr kumimoji="1" lang="ja-JP" altLang="en-US" dirty="0" smtClean="0"/>
              <a:t> </a:t>
            </a:r>
            <a:r>
              <a:rPr kumimoji="1" lang="en-US" altLang="ja-JP" dirty="0" smtClean="0"/>
              <a:t>be</a:t>
            </a:r>
            <a:r>
              <a:rPr kumimoji="1" lang="ja-JP" altLang="en-US" dirty="0" smtClean="0"/>
              <a:t> </a:t>
            </a:r>
            <a:r>
              <a:rPr kumimoji="1" lang="en-US" altLang="ja-JP" dirty="0" smtClean="0"/>
              <a:t>better</a:t>
            </a:r>
          </a:p>
          <a:p>
            <a:r>
              <a:rPr kumimoji="1" lang="en-US" altLang="ja-JP" dirty="0" smtClean="0"/>
              <a:t>PFS-LAN</a:t>
            </a:r>
            <a:r>
              <a:rPr kumimoji="1" lang="ja-JP" altLang="en-US" dirty="0" smtClean="0"/>
              <a:t> </a:t>
            </a:r>
            <a:r>
              <a:rPr kumimoji="1" lang="en-US" altLang="ja-JP" dirty="0" smtClean="0"/>
              <a:t>network</a:t>
            </a:r>
            <a:r>
              <a:rPr kumimoji="1" lang="ja-JP" altLang="en-US" dirty="0" smtClean="0"/>
              <a:t> </a:t>
            </a:r>
            <a:r>
              <a:rPr kumimoji="1" lang="en-US" altLang="ja-JP" dirty="0" smtClean="0"/>
              <a:t>host</a:t>
            </a:r>
            <a:r>
              <a:rPr kumimoji="1" lang="ja-JP" altLang="en-US" dirty="0" smtClean="0"/>
              <a:t> </a:t>
            </a:r>
            <a:r>
              <a:rPr kumimoji="1" lang="en-US" altLang="ja-JP" dirty="0" smtClean="0"/>
              <a:t>stage</a:t>
            </a:r>
            <a:r>
              <a:rPr kumimoji="1" lang="ja-JP" altLang="en-US" dirty="0" smtClean="0"/>
              <a:t> </a:t>
            </a:r>
            <a:r>
              <a:rPr lang="en-US" altLang="ja-JP" dirty="0"/>
              <a:t>for configuration</a:t>
            </a:r>
            <a:r>
              <a:rPr lang="ja-JP" altLang="en-US" dirty="0"/>
              <a:t> </a:t>
            </a:r>
            <a:r>
              <a:rPr lang="en-US" altLang="ja-JP" dirty="0"/>
              <a:t>and</a:t>
            </a:r>
            <a:r>
              <a:rPr lang="ja-JP" altLang="en-US" dirty="0"/>
              <a:t> </a:t>
            </a:r>
            <a:r>
              <a:rPr lang="en-US" altLang="ja-JP" dirty="0"/>
              <a:t>stability</a:t>
            </a:r>
            <a:r>
              <a:rPr kumimoji="1" lang="ja-JP" altLang="en-US" dirty="0" smtClean="0"/>
              <a:t> </a:t>
            </a:r>
            <a:r>
              <a:rPr kumimoji="1" lang="en-US" altLang="ja-JP" dirty="0" smtClean="0"/>
              <a:t>passed</a:t>
            </a:r>
          </a:p>
          <a:p>
            <a:pPr lvl="1"/>
            <a:r>
              <a:rPr lang="en-US" altLang="ja-JP" dirty="0" smtClean="0"/>
              <a:t>Using</a:t>
            </a:r>
            <a:r>
              <a:rPr lang="ja-JP" altLang="en-US" dirty="0" smtClean="0"/>
              <a:t> </a:t>
            </a:r>
            <a:r>
              <a:rPr lang="en-US" altLang="ja-JP" dirty="0" smtClean="0"/>
              <a:t>real</a:t>
            </a:r>
            <a:r>
              <a:rPr lang="ja-JP" altLang="en-US" dirty="0" smtClean="0"/>
              <a:t> </a:t>
            </a:r>
            <a:r>
              <a:rPr lang="en-US" altLang="ja-JP" dirty="0" smtClean="0"/>
              <a:t>hardware</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used</a:t>
            </a:r>
            <a:r>
              <a:rPr lang="ja-JP" altLang="en-US" dirty="0" smtClean="0"/>
              <a:t> </a:t>
            </a:r>
            <a:r>
              <a:rPr lang="en-US" altLang="ja-JP" dirty="0" smtClean="0"/>
              <a:t>on-site</a:t>
            </a:r>
          </a:p>
          <a:p>
            <a:pPr lvl="1"/>
            <a:r>
              <a:rPr kumimoji="1" lang="en-US" altLang="ja-JP" dirty="0" smtClean="0"/>
              <a:t>Some</a:t>
            </a:r>
            <a:r>
              <a:rPr kumimoji="1" lang="ja-JP" altLang="en-US" dirty="0" smtClean="0"/>
              <a:t> </a:t>
            </a:r>
            <a:r>
              <a:rPr kumimoji="1" lang="en-US" altLang="ja-JP" dirty="0" smtClean="0"/>
              <a:t>management</a:t>
            </a:r>
            <a:r>
              <a:rPr kumimoji="1" lang="ja-JP" altLang="en-US" dirty="0" smtClean="0"/>
              <a:t> </a:t>
            </a:r>
            <a:r>
              <a:rPr kumimoji="1" lang="en-US" altLang="ja-JP" dirty="0" smtClean="0"/>
              <a:t>configuration</a:t>
            </a:r>
            <a:r>
              <a:rPr kumimoji="1" lang="ja-JP" altLang="en-US" dirty="0" smtClean="0"/>
              <a:t> </a:t>
            </a:r>
            <a:r>
              <a:rPr kumimoji="1" lang="en-US" altLang="ja-JP" dirty="0" smtClean="0"/>
              <a:t>will</a:t>
            </a:r>
            <a:r>
              <a:rPr kumimoji="1" lang="ja-JP" altLang="en-US" dirty="0" smtClean="0"/>
              <a:t> </a:t>
            </a:r>
            <a:r>
              <a:rPr kumimoji="1" lang="en-US" altLang="ja-JP" dirty="0" smtClean="0"/>
              <a:t>b</a:t>
            </a:r>
            <a:r>
              <a:rPr lang="en-US" altLang="ja-JP" dirty="0" smtClean="0"/>
              <a:t>e</a:t>
            </a:r>
            <a:r>
              <a:rPr lang="ja-JP" altLang="en-US" dirty="0" smtClean="0"/>
              <a:t> </a:t>
            </a:r>
            <a:r>
              <a:rPr lang="en-US" altLang="ja-JP" dirty="0" smtClean="0"/>
              <a:t>modified</a:t>
            </a:r>
            <a:r>
              <a:rPr lang="ja-JP" altLang="en-US" dirty="0" smtClean="0"/>
              <a:t> </a:t>
            </a:r>
            <a:r>
              <a:rPr lang="en-US" altLang="ja-JP" dirty="0" smtClean="0"/>
              <a:t>by</a:t>
            </a:r>
            <a:r>
              <a:rPr lang="ja-JP" altLang="en-US" dirty="0" smtClean="0"/>
              <a:t> </a:t>
            </a:r>
            <a:r>
              <a:rPr lang="en-US" altLang="ja-JP" dirty="0" smtClean="0"/>
              <a:t>Subaru</a:t>
            </a:r>
            <a:r>
              <a:rPr lang="ja-JP" altLang="en-US" dirty="0" smtClean="0"/>
              <a:t> </a:t>
            </a:r>
            <a:r>
              <a:rPr lang="en-US" altLang="ja-JP" dirty="0" smtClean="0"/>
              <a:t>(CDM)</a:t>
            </a:r>
            <a:r>
              <a:rPr lang="ja-JP" altLang="en-US" dirty="0" smtClean="0"/>
              <a:t> </a:t>
            </a:r>
            <a:r>
              <a:rPr lang="en-US" altLang="ja-JP" dirty="0" smtClean="0"/>
              <a:t>after</a:t>
            </a:r>
            <a:r>
              <a:rPr lang="ja-JP" altLang="en-US" dirty="0" smtClean="0"/>
              <a:t> </a:t>
            </a:r>
            <a:r>
              <a:rPr lang="en-US" altLang="ja-JP" dirty="0" smtClean="0"/>
              <a:t>delivery</a:t>
            </a:r>
          </a:p>
          <a:p>
            <a:pPr lvl="1"/>
            <a:r>
              <a:rPr lang="en-US" altLang="ja-JP" dirty="0" err="1" smtClean="0"/>
              <a:t>ToDo</a:t>
            </a:r>
            <a:endParaRPr lang="en-US" altLang="ja-JP" dirty="0" smtClean="0"/>
          </a:p>
          <a:p>
            <a:pPr lvl="2"/>
            <a:r>
              <a:rPr kumimoji="1" lang="en-US" altLang="ja-JP" dirty="0" smtClean="0"/>
              <a:t>Connection</a:t>
            </a:r>
            <a:r>
              <a:rPr kumimoji="1" lang="ja-JP" altLang="en-US" dirty="0" smtClean="0"/>
              <a:t> </a:t>
            </a:r>
            <a:r>
              <a:rPr kumimoji="1" lang="en-US" altLang="ja-JP" dirty="0" smtClean="0"/>
              <a:t>between</a:t>
            </a:r>
            <a:r>
              <a:rPr kumimoji="1" lang="ja-JP" altLang="en-US" dirty="0" smtClean="0"/>
              <a:t> </a:t>
            </a:r>
            <a:r>
              <a:rPr kumimoji="1" lang="en-US" altLang="ja-JP" dirty="0" smtClean="0"/>
              <a:t>PFS-LAN</a:t>
            </a:r>
            <a:r>
              <a:rPr kumimoji="1" lang="ja-JP" altLang="en-US" dirty="0" smtClean="0"/>
              <a:t> </a:t>
            </a:r>
            <a:r>
              <a:rPr kumimoji="1" lang="en-US" altLang="ja-JP" dirty="0" smtClean="0"/>
              <a:t>and</a:t>
            </a:r>
            <a:r>
              <a:rPr kumimoji="1" lang="ja-JP" altLang="en-US" dirty="0" smtClean="0"/>
              <a:t> </a:t>
            </a:r>
            <a:r>
              <a:rPr kumimoji="1" lang="en-US" altLang="ja-JP" dirty="0" smtClean="0"/>
              <a:t>Subaru</a:t>
            </a:r>
            <a:r>
              <a:rPr kumimoji="1" lang="ja-JP" altLang="en-US" dirty="0" smtClean="0"/>
              <a:t> </a:t>
            </a:r>
            <a:r>
              <a:rPr kumimoji="1" lang="en-US" altLang="ja-JP" dirty="0" smtClean="0"/>
              <a:t>network</a:t>
            </a:r>
            <a:r>
              <a:rPr kumimoji="1" lang="ja-JP" altLang="en-US" dirty="0" smtClean="0"/>
              <a:t> </a:t>
            </a:r>
            <a:r>
              <a:rPr kumimoji="1" lang="en-US" altLang="ja-JP" dirty="0" smtClean="0"/>
              <a:t>is</a:t>
            </a:r>
            <a:r>
              <a:rPr kumimoji="1" lang="ja-JP" altLang="en-US" dirty="0" smtClean="0"/>
              <a:t> </a:t>
            </a:r>
            <a:r>
              <a:rPr kumimoji="1" lang="en-US" altLang="ja-JP" dirty="0" smtClean="0"/>
              <a:t>not</a:t>
            </a:r>
            <a:r>
              <a:rPr kumimoji="1" lang="ja-JP" altLang="en-US" dirty="0" smtClean="0"/>
              <a:t> </a:t>
            </a:r>
            <a:r>
              <a:rPr kumimoji="1" lang="en-US" altLang="ja-JP" dirty="0" smtClean="0"/>
              <a:t>fixed</a:t>
            </a:r>
            <a:r>
              <a:rPr kumimoji="1" lang="ja-JP" altLang="en-US" dirty="0" smtClean="0"/>
              <a:t> </a:t>
            </a:r>
            <a:r>
              <a:rPr kumimoji="1" lang="en-US" altLang="ja-JP" dirty="0" smtClean="0"/>
              <a:t>yet</a:t>
            </a:r>
          </a:p>
          <a:p>
            <a:r>
              <a:rPr lang="en-US" altLang="ja-JP" dirty="0" smtClean="0"/>
              <a:t>Data</a:t>
            </a:r>
            <a:r>
              <a:rPr lang="ja-JP" altLang="en-US" dirty="0" smtClean="0"/>
              <a:t> </a:t>
            </a:r>
            <a:r>
              <a:rPr lang="en-US" altLang="ja-JP" dirty="0" smtClean="0"/>
              <a:t>backup</a:t>
            </a:r>
            <a:r>
              <a:rPr lang="ja-JP" altLang="en-US" dirty="0" smtClean="0"/>
              <a:t> </a:t>
            </a:r>
            <a:r>
              <a:rPr lang="en-US" altLang="ja-JP" dirty="0" smtClean="0"/>
              <a:t>procedures</a:t>
            </a:r>
            <a:r>
              <a:rPr lang="ja-JP" altLang="en-US" dirty="0" smtClean="0"/>
              <a:t> </a:t>
            </a:r>
            <a:r>
              <a:rPr lang="en-US" altLang="ja-JP" dirty="0" smtClean="0"/>
              <a:t>(e.g.</a:t>
            </a:r>
            <a:r>
              <a:rPr lang="ja-JP" altLang="en-US" dirty="0" smtClean="0"/>
              <a:t> </a:t>
            </a:r>
            <a:r>
              <a:rPr lang="en-US" altLang="ja-JP" dirty="0" smtClean="0"/>
              <a:t>DB)</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production</a:t>
            </a:r>
            <a:r>
              <a:rPr lang="ja-JP" altLang="en-US" dirty="0" smtClean="0"/>
              <a:t> </a:t>
            </a:r>
            <a:r>
              <a:rPr lang="en-US" altLang="ja-JP" dirty="0" smtClean="0"/>
              <a:t>at</a:t>
            </a:r>
            <a:r>
              <a:rPr lang="ja-JP" altLang="en-US" dirty="0" smtClean="0"/>
              <a:t> </a:t>
            </a:r>
            <a:r>
              <a:rPr lang="en-US" altLang="ja-JP" dirty="0" err="1" smtClean="0"/>
              <a:t>pfs</a:t>
            </a:r>
            <a:r>
              <a:rPr lang="ja-JP" altLang="en-US" dirty="0" smtClean="0"/>
              <a:t> </a:t>
            </a:r>
            <a:r>
              <a:rPr lang="en-US" altLang="ja-JP" dirty="0" smtClean="0"/>
              <a:t>servers</a:t>
            </a:r>
          </a:p>
          <a:p>
            <a:r>
              <a:rPr kumimoji="1" lang="en-US" altLang="ja-JP" dirty="0" smtClean="0"/>
              <a:t>Virtual</a:t>
            </a:r>
            <a:r>
              <a:rPr kumimoji="1" lang="ja-JP" altLang="en-US" dirty="0" smtClean="0"/>
              <a:t> </a:t>
            </a:r>
            <a:r>
              <a:rPr lang="en-US" altLang="ja-JP" dirty="0" smtClean="0"/>
              <a:t>machine</a:t>
            </a:r>
            <a:r>
              <a:rPr lang="ja-JP" altLang="en-US" dirty="0" smtClean="0"/>
              <a:t> </a:t>
            </a:r>
            <a:r>
              <a:rPr lang="en-US" altLang="ja-JP" dirty="0" smtClean="0"/>
              <a:t>servers</a:t>
            </a:r>
            <a:r>
              <a:rPr lang="ja-JP" altLang="en-US" dirty="0" smtClean="0"/>
              <a:t> </a:t>
            </a:r>
            <a:r>
              <a:rPr lang="en-US" altLang="ja-JP" dirty="0" smtClean="0"/>
              <a:t>for</a:t>
            </a:r>
            <a:r>
              <a:rPr lang="ja-JP" altLang="en-US" dirty="0" smtClean="0"/>
              <a:t> </a:t>
            </a:r>
            <a:r>
              <a:rPr lang="en-US" altLang="ja-JP" dirty="0" smtClean="0"/>
              <a:t>ICS</a:t>
            </a:r>
            <a:r>
              <a:rPr lang="ja-JP" altLang="en-US" dirty="0" smtClean="0"/>
              <a:t> </a:t>
            </a:r>
            <a:r>
              <a:rPr lang="en-US" altLang="ja-JP" dirty="0" smtClean="0"/>
              <a:t>components</a:t>
            </a:r>
            <a:r>
              <a:rPr lang="ja-JP" altLang="en-US" dirty="0" smtClean="0"/>
              <a:t> </a:t>
            </a:r>
            <a:r>
              <a:rPr lang="en-US" altLang="ja-JP" dirty="0" smtClean="0"/>
              <a:t>are</a:t>
            </a:r>
            <a:r>
              <a:rPr lang="ja-JP" altLang="en-US" dirty="0" smtClean="0"/>
              <a:t> </a:t>
            </a:r>
            <a:r>
              <a:rPr lang="en-US" altLang="ja-JP" dirty="0" smtClean="0"/>
              <a:t>under</a:t>
            </a:r>
            <a:r>
              <a:rPr lang="ja-JP" altLang="en-US" dirty="0" smtClean="0"/>
              <a:t> </a:t>
            </a:r>
            <a:r>
              <a:rPr lang="en-US" altLang="ja-JP" dirty="0" smtClean="0"/>
              <a:t>host</a:t>
            </a:r>
            <a:r>
              <a:rPr lang="ja-JP" altLang="en-US" dirty="0" smtClean="0"/>
              <a:t> </a:t>
            </a:r>
            <a:r>
              <a:rPr lang="en-US" altLang="ja-JP" dirty="0" smtClean="0"/>
              <a:t>stage</a:t>
            </a:r>
            <a:r>
              <a:rPr lang="ja-JP" altLang="en-US" dirty="0" smtClean="0"/>
              <a:t> </a:t>
            </a:r>
            <a:r>
              <a:rPr lang="en-US" altLang="ja-JP" dirty="0" smtClean="0"/>
              <a:t>at</a:t>
            </a:r>
            <a:r>
              <a:rPr lang="ja-JP" altLang="en-US" dirty="0" smtClean="0"/>
              <a:t> </a:t>
            </a:r>
            <a:r>
              <a:rPr lang="en-US" altLang="ja-JP" dirty="0" smtClean="0"/>
              <a:t>IPMU</a:t>
            </a:r>
          </a:p>
          <a:p>
            <a:pPr lvl="1"/>
            <a:r>
              <a:rPr kumimoji="1" lang="en-US" altLang="ja-JP" dirty="0" smtClean="0"/>
              <a:t>Dell</a:t>
            </a:r>
            <a:r>
              <a:rPr kumimoji="1" lang="ja-JP" altLang="en-US" dirty="0" smtClean="0"/>
              <a:t> </a:t>
            </a:r>
            <a:r>
              <a:rPr kumimoji="1" lang="en-US" altLang="ja-JP" dirty="0" smtClean="0"/>
              <a:t>R710</a:t>
            </a:r>
            <a:r>
              <a:rPr kumimoji="1" lang="ja-JP" altLang="en-US" dirty="0" smtClean="0"/>
              <a:t> </a:t>
            </a:r>
            <a:r>
              <a:rPr kumimoji="1" lang="en-US" altLang="ja-JP" dirty="0" smtClean="0"/>
              <a:t>(2U</a:t>
            </a:r>
            <a:r>
              <a:rPr kumimoji="1" lang="ja-JP" altLang="en-US" dirty="0" smtClean="0"/>
              <a:t> </a:t>
            </a:r>
            <a:r>
              <a:rPr kumimoji="1" lang="en-US" altLang="ja-JP" dirty="0" smtClean="0"/>
              <a:t>Xeon</a:t>
            </a:r>
            <a:r>
              <a:rPr kumimoji="1" lang="ja-JP" altLang="en-US" dirty="0" smtClean="0"/>
              <a:t> </a:t>
            </a:r>
            <a:r>
              <a:rPr lang="en-US" altLang="ja-JP" dirty="0"/>
              <a:t>E</a:t>
            </a:r>
            <a:r>
              <a:rPr kumimoji="1" lang="en-US" altLang="ja-JP" dirty="0" smtClean="0"/>
              <a:t>5506)</a:t>
            </a:r>
            <a:r>
              <a:rPr kumimoji="1" lang="ja-JP" altLang="en-US" dirty="0" smtClean="0"/>
              <a:t> </a:t>
            </a:r>
            <a:r>
              <a:rPr kumimoji="1" lang="en-US" altLang="ja-JP" dirty="0" smtClean="0"/>
              <a:t>x2,</a:t>
            </a:r>
            <a:r>
              <a:rPr kumimoji="1" lang="ja-JP" altLang="en-US" dirty="0" smtClean="0"/>
              <a:t> </a:t>
            </a:r>
            <a:r>
              <a:rPr kumimoji="1" lang="en-US" altLang="ja-JP" dirty="0" smtClean="0"/>
              <a:t>R410</a:t>
            </a:r>
            <a:r>
              <a:rPr kumimoji="1" lang="ja-JP" altLang="en-US" dirty="0" smtClean="0"/>
              <a:t> </a:t>
            </a:r>
            <a:r>
              <a:rPr kumimoji="1" lang="en-US" altLang="ja-JP" dirty="0" smtClean="0"/>
              <a:t>(1U</a:t>
            </a:r>
            <a:r>
              <a:rPr kumimoji="1" lang="ja-JP" altLang="en-US" dirty="0" smtClean="0"/>
              <a:t> </a:t>
            </a:r>
            <a:r>
              <a:rPr kumimoji="1" lang="en-US" altLang="ja-JP" dirty="0" smtClean="0"/>
              <a:t>Xeon</a:t>
            </a:r>
            <a:r>
              <a:rPr kumimoji="1" lang="ja-JP" altLang="en-US" dirty="0" smtClean="0"/>
              <a:t> </a:t>
            </a:r>
            <a:r>
              <a:rPr kumimoji="1" lang="en-US" altLang="ja-JP" dirty="0" smtClean="0"/>
              <a:t>E5640x2)</a:t>
            </a:r>
            <a:r>
              <a:rPr kumimoji="1" lang="ja-JP" altLang="en-US" dirty="0" smtClean="0"/>
              <a:t> </a:t>
            </a:r>
            <a:r>
              <a:rPr kumimoji="1" lang="en-US" altLang="ja-JP" dirty="0" smtClean="0"/>
              <a:t>x3</a:t>
            </a:r>
            <a:r>
              <a:rPr lang="en-US" altLang="ja-JP" dirty="0" smtClean="0"/>
              <a:t>,</a:t>
            </a:r>
            <a:r>
              <a:rPr lang="ja-JP" altLang="en-US" dirty="0" smtClean="0"/>
              <a:t> </a:t>
            </a:r>
            <a:r>
              <a:rPr lang="en-US" altLang="ja-JP" dirty="0" smtClean="0"/>
              <a:t>R310</a:t>
            </a:r>
            <a:r>
              <a:rPr lang="ja-JP" altLang="en-US" dirty="0" smtClean="0"/>
              <a:t> </a:t>
            </a:r>
            <a:r>
              <a:rPr lang="en-US" altLang="ja-JP" dirty="0" smtClean="0"/>
              <a:t>x1+</a:t>
            </a:r>
            <a:r>
              <a:rPr lang="ja-JP" altLang="en-US" dirty="0" smtClean="0"/>
              <a:t> </a:t>
            </a:r>
            <a:r>
              <a:rPr lang="en-US" altLang="ja-JP" dirty="0" smtClean="0"/>
              <a:t>backup</a:t>
            </a:r>
            <a:r>
              <a:rPr lang="ja-JP" altLang="en-US" dirty="0" smtClean="0"/>
              <a:t> </a:t>
            </a:r>
            <a:r>
              <a:rPr lang="en-US" altLang="ja-JP" dirty="0" smtClean="0"/>
              <a:t>(2U</a:t>
            </a:r>
            <a:r>
              <a:rPr lang="ja-JP" altLang="en-US" dirty="0" smtClean="0"/>
              <a:t> </a:t>
            </a:r>
            <a:r>
              <a:rPr lang="en-US" altLang="ja-JP" dirty="0" smtClean="0"/>
              <a:t>x2)</a:t>
            </a:r>
            <a:endParaRPr kumimoji="1" lang="en-US" altLang="ja-JP" dirty="0" smtClean="0"/>
          </a:p>
          <a:p>
            <a:pPr lvl="1"/>
            <a:r>
              <a:rPr lang="en-US" altLang="ja-JP" dirty="0" smtClean="0"/>
              <a:t>4</a:t>
            </a:r>
            <a:r>
              <a:rPr lang="ja-JP" altLang="en-US" dirty="0" smtClean="0"/>
              <a:t> </a:t>
            </a:r>
            <a:r>
              <a:rPr lang="en-US" altLang="ja-JP" dirty="0" smtClean="0"/>
              <a:t>port</a:t>
            </a:r>
            <a:r>
              <a:rPr lang="ja-JP" altLang="en-US" dirty="0" smtClean="0"/>
              <a:t> </a:t>
            </a:r>
            <a:r>
              <a:rPr lang="en-US" altLang="ja-JP" dirty="0" err="1" smtClean="0"/>
              <a:t>Gbps</a:t>
            </a:r>
            <a:r>
              <a:rPr lang="ja-JP" altLang="en-US" dirty="0" smtClean="0"/>
              <a:t> </a:t>
            </a:r>
            <a:r>
              <a:rPr lang="en-US" altLang="ja-JP" dirty="0" smtClean="0"/>
              <a:t>NIC</a:t>
            </a:r>
            <a:endParaRPr kumimoji="1" lang="ja-JP" altLang="en-US" dirty="0"/>
          </a:p>
        </p:txBody>
      </p:sp>
    </p:spTree>
    <p:extLst>
      <p:ext uri="{BB962C8B-B14F-4D97-AF65-F5344CB8AC3E}">
        <p14:creationId xmlns:p14="http://schemas.microsoft.com/office/powerpoint/2010/main" val="371045141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Host</a:t>
            </a:r>
            <a:r>
              <a:rPr kumimoji="1" lang="ja-JP" altLang="en-US" dirty="0" smtClean="0"/>
              <a:t> </a:t>
            </a:r>
            <a:r>
              <a:rPr kumimoji="1" lang="en-US" altLang="ja-JP" dirty="0" smtClean="0"/>
              <a:t>cluster</a:t>
            </a:r>
            <a:r>
              <a:rPr kumimoji="1" lang="ja-JP" altLang="en-US" dirty="0" smtClean="0"/>
              <a:t> </a:t>
            </a:r>
            <a:r>
              <a:rPr kumimoji="1" lang="en-US" altLang="ja-JP" dirty="0" err="1" smtClean="0"/>
              <a:t>ToDo</a:t>
            </a:r>
            <a:endParaRPr kumimoji="1" lang="ja-JP" altLang="en-US" dirty="0"/>
          </a:p>
        </p:txBody>
      </p:sp>
      <p:sp>
        <p:nvSpPr>
          <p:cNvPr id="3" name="コンテンツ プレースホルダー 2"/>
          <p:cNvSpPr>
            <a:spLocks noGrp="1"/>
          </p:cNvSpPr>
          <p:nvPr>
            <p:ph idx="1"/>
          </p:nvPr>
        </p:nvSpPr>
        <p:spPr>
          <a:xfrm>
            <a:off x="628650" y="1825624"/>
            <a:ext cx="7886700" cy="4879975"/>
          </a:xfrm>
        </p:spPr>
        <p:txBody>
          <a:bodyPr>
            <a:normAutofit fontScale="62500" lnSpcReduction="20000"/>
          </a:bodyPr>
          <a:lstStyle/>
          <a:p>
            <a:r>
              <a:rPr kumimoji="1" lang="en-US" altLang="ja-JP" dirty="0" smtClean="0"/>
              <a:t>Verify</a:t>
            </a:r>
            <a:r>
              <a:rPr kumimoji="1" lang="ja-JP" altLang="en-US" dirty="0" smtClean="0"/>
              <a:t> </a:t>
            </a:r>
            <a:r>
              <a:rPr kumimoji="1" lang="en-US" altLang="ja-JP" dirty="0" smtClean="0"/>
              <a:t>iSCSI</a:t>
            </a:r>
            <a:r>
              <a:rPr kumimoji="1" lang="ja-JP" altLang="en-US" dirty="0" smtClean="0"/>
              <a:t> </a:t>
            </a:r>
            <a:r>
              <a:rPr kumimoji="1" lang="en-US" altLang="ja-JP" dirty="0" smtClean="0"/>
              <a:t>storage</a:t>
            </a:r>
            <a:r>
              <a:rPr kumimoji="1" lang="ja-JP" altLang="en-US" dirty="0" smtClean="0"/>
              <a:t> </a:t>
            </a:r>
            <a:r>
              <a:rPr kumimoji="1" lang="en-US" altLang="ja-JP" dirty="0" smtClean="0"/>
              <a:t>performance</a:t>
            </a:r>
            <a:r>
              <a:rPr kumimoji="1" lang="ja-JP" altLang="en-US" dirty="0" smtClean="0"/>
              <a:t> </a:t>
            </a:r>
            <a:r>
              <a:rPr kumimoji="1" lang="en-US" altLang="ja-JP" dirty="0" smtClean="0"/>
              <a:t>with</a:t>
            </a:r>
            <a:r>
              <a:rPr kumimoji="1" lang="ja-JP" altLang="en-US" dirty="0" smtClean="0"/>
              <a:t> </a:t>
            </a:r>
            <a:r>
              <a:rPr kumimoji="1" lang="en-US" altLang="ja-JP" dirty="0" smtClean="0"/>
              <a:t>more</a:t>
            </a:r>
            <a:r>
              <a:rPr kumimoji="1" lang="ja-JP" altLang="en-US" dirty="0" smtClean="0"/>
              <a:t> </a:t>
            </a:r>
            <a:r>
              <a:rPr kumimoji="1" lang="en-US" altLang="ja-JP" dirty="0" smtClean="0"/>
              <a:t>realistic</a:t>
            </a:r>
            <a:r>
              <a:rPr kumimoji="1" lang="ja-JP" altLang="en-US" dirty="0" smtClean="0"/>
              <a:t> </a:t>
            </a:r>
            <a:r>
              <a:rPr kumimoji="1" lang="en-US" altLang="ja-JP" dirty="0" smtClean="0"/>
              <a:t>configuration</a:t>
            </a:r>
          </a:p>
          <a:p>
            <a:pPr lvl="1"/>
            <a:r>
              <a:rPr lang="en-US" altLang="ja-JP" dirty="0" smtClean="0"/>
              <a:t>Currently</a:t>
            </a:r>
            <a:r>
              <a:rPr lang="ja-JP" altLang="en-US" dirty="0" smtClean="0"/>
              <a:t> </a:t>
            </a:r>
            <a:r>
              <a:rPr lang="en-US" altLang="ja-JP" dirty="0" smtClean="0"/>
              <a:t>only</a:t>
            </a:r>
            <a:r>
              <a:rPr lang="ja-JP" altLang="en-US" dirty="0" smtClean="0"/>
              <a:t> </a:t>
            </a:r>
            <a:r>
              <a:rPr lang="en-US" altLang="ja-JP" dirty="0" smtClean="0"/>
              <a:t>write</a:t>
            </a:r>
            <a:r>
              <a:rPr lang="ja-JP" altLang="en-US" dirty="0" smtClean="0"/>
              <a:t> </a:t>
            </a:r>
            <a:r>
              <a:rPr lang="en-US" altLang="ja-JP" dirty="0" smtClean="0"/>
              <a:t>from</a:t>
            </a:r>
            <a:r>
              <a:rPr lang="ja-JP" altLang="en-US" dirty="0" smtClean="0"/>
              <a:t> </a:t>
            </a:r>
            <a:r>
              <a:rPr lang="en-US" altLang="ja-JP" dirty="0" smtClean="0"/>
              <a:t>4xH4RG</a:t>
            </a:r>
            <a:r>
              <a:rPr lang="ja-JP" altLang="en-US" dirty="0" smtClean="0"/>
              <a:t> </a:t>
            </a:r>
            <a:r>
              <a:rPr lang="en-US" altLang="ja-JP" dirty="0" smtClean="0"/>
              <a:t>simulator</a:t>
            </a:r>
            <a:r>
              <a:rPr lang="ja-JP" altLang="en-US" dirty="0" smtClean="0"/>
              <a:t> </a:t>
            </a:r>
            <a:r>
              <a:rPr lang="en-US" altLang="ja-JP" dirty="0" smtClean="0"/>
              <a:t>–</a:t>
            </a:r>
            <a:r>
              <a:rPr lang="ja-JP" altLang="en-US" dirty="0" smtClean="0"/>
              <a:t> </a:t>
            </a:r>
            <a:r>
              <a:rPr lang="en-US" altLang="ja-JP" dirty="0" smtClean="0"/>
              <a:t>NFS</a:t>
            </a:r>
            <a:r>
              <a:rPr lang="ja-JP" altLang="en-US" dirty="0" smtClean="0"/>
              <a:t> </a:t>
            </a:r>
            <a:r>
              <a:rPr lang="en-US" altLang="ja-JP" dirty="0" smtClean="0"/>
              <a:t>server</a:t>
            </a:r>
            <a:r>
              <a:rPr lang="ja-JP" altLang="en-US" dirty="0" smtClean="0"/>
              <a:t> </a:t>
            </a:r>
            <a:r>
              <a:rPr lang="en-US" altLang="ja-JP" dirty="0" smtClean="0"/>
              <a:t>–</a:t>
            </a:r>
            <a:r>
              <a:rPr lang="ja-JP" altLang="en-US" dirty="0" smtClean="0"/>
              <a:t> </a:t>
            </a:r>
            <a:r>
              <a:rPr lang="en-US" altLang="ja-JP" dirty="0" smtClean="0"/>
              <a:t>iSCSI</a:t>
            </a:r>
            <a:r>
              <a:rPr lang="ja-JP" altLang="en-US" dirty="0" smtClean="0"/>
              <a:t> </a:t>
            </a:r>
            <a:r>
              <a:rPr lang="en-US" altLang="ja-JP" dirty="0" smtClean="0"/>
              <a:t>storage.</a:t>
            </a:r>
          </a:p>
          <a:p>
            <a:pPr lvl="1"/>
            <a:r>
              <a:rPr kumimoji="1" lang="en-US" altLang="ja-JP" dirty="0" smtClean="0"/>
              <a:t>Better</a:t>
            </a:r>
            <a:r>
              <a:rPr kumimoji="1" lang="ja-JP" altLang="en-US" dirty="0" smtClean="0"/>
              <a:t> </a:t>
            </a:r>
            <a:r>
              <a:rPr kumimoji="1" lang="en-US" altLang="ja-JP" dirty="0" smtClean="0"/>
              <a:t>to</a:t>
            </a:r>
            <a:r>
              <a:rPr kumimoji="1" lang="ja-JP" altLang="en-US" dirty="0" smtClean="0"/>
              <a:t> </a:t>
            </a:r>
            <a:r>
              <a:rPr kumimoji="1" lang="en-US" altLang="ja-JP" dirty="0" smtClean="0"/>
              <a:t>verify</a:t>
            </a:r>
            <a:r>
              <a:rPr kumimoji="1" lang="ja-JP" altLang="en-US" dirty="0" smtClean="0"/>
              <a:t> </a:t>
            </a:r>
            <a:r>
              <a:rPr kumimoji="1" lang="en-US" altLang="ja-JP" dirty="0" smtClean="0"/>
              <a:t>with</a:t>
            </a:r>
            <a:r>
              <a:rPr kumimoji="1" lang="ja-JP" altLang="en-US" dirty="0" smtClean="0"/>
              <a:t> </a:t>
            </a:r>
            <a:r>
              <a:rPr kumimoji="1" lang="en-US" altLang="ja-JP" dirty="0" smtClean="0"/>
              <a:t>running</a:t>
            </a:r>
            <a:r>
              <a:rPr kumimoji="1" lang="ja-JP" altLang="en-US" dirty="0" smtClean="0"/>
              <a:t> </a:t>
            </a:r>
            <a:r>
              <a:rPr kumimoji="1" lang="en-US" altLang="ja-JP" dirty="0" smtClean="0"/>
              <a:t>VMs,</a:t>
            </a:r>
            <a:r>
              <a:rPr kumimoji="1" lang="ja-JP" altLang="en-US" dirty="0" smtClean="0"/>
              <a:t> </a:t>
            </a:r>
            <a:r>
              <a:rPr kumimoji="1" lang="en-US" altLang="ja-JP" dirty="0" smtClean="0"/>
              <a:t>DB</a:t>
            </a:r>
            <a:r>
              <a:rPr kumimoji="1" lang="ja-JP" altLang="en-US" dirty="0" smtClean="0"/>
              <a:t> </a:t>
            </a:r>
            <a:r>
              <a:rPr lang="en-US" altLang="ja-JP" dirty="0" smtClean="0"/>
              <a:t>connections,</a:t>
            </a:r>
            <a:r>
              <a:rPr lang="ja-JP" altLang="en-US" dirty="0" smtClean="0"/>
              <a:t> </a:t>
            </a:r>
            <a:r>
              <a:rPr lang="en-US" altLang="ja-JP" dirty="0" smtClean="0"/>
              <a:t>with</a:t>
            </a:r>
            <a:r>
              <a:rPr lang="ja-JP" altLang="en-US" dirty="0" smtClean="0"/>
              <a:t> </a:t>
            </a:r>
            <a:r>
              <a:rPr lang="en-US" altLang="ja-JP" dirty="0" smtClean="0"/>
              <a:t>some</a:t>
            </a:r>
            <a:r>
              <a:rPr lang="ja-JP" altLang="en-US" dirty="0" smtClean="0"/>
              <a:t> </a:t>
            </a:r>
            <a:r>
              <a:rPr lang="en-US" altLang="ja-JP" dirty="0" smtClean="0"/>
              <a:t>data</a:t>
            </a:r>
            <a:r>
              <a:rPr lang="ja-JP" altLang="en-US" dirty="0" smtClean="0"/>
              <a:t> </a:t>
            </a:r>
            <a:r>
              <a:rPr lang="en-US" altLang="ja-JP" dirty="0" smtClean="0"/>
              <a:t>read/write</a:t>
            </a:r>
            <a:r>
              <a:rPr lang="ja-JP" altLang="en-US" dirty="0" smtClean="0"/>
              <a:t> </a:t>
            </a:r>
            <a:r>
              <a:rPr lang="en-US" altLang="ja-JP" dirty="0" smtClean="0"/>
              <a:t>(incl.</a:t>
            </a:r>
            <a:r>
              <a:rPr lang="ja-JP" altLang="en-US" dirty="0" smtClean="0"/>
              <a:t> </a:t>
            </a:r>
            <a:r>
              <a:rPr lang="en-US" altLang="ja-JP" dirty="0" smtClean="0"/>
              <a:t>sending</a:t>
            </a:r>
            <a:r>
              <a:rPr lang="ja-JP" altLang="en-US" dirty="0" smtClean="0"/>
              <a:t> </a:t>
            </a:r>
            <a:r>
              <a:rPr lang="en-US" altLang="ja-JP" dirty="0" smtClean="0"/>
              <a:t>up-the-ramp</a:t>
            </a:r>
            <a:r>
              <a:rPr lang="ja-JP" altLang="en-US" dirty="0" smtClean="0"/>
              <a:t> </a:t>
            </a:r>
            <a:r>
              <a:rPr lang="en-US" altLang="ja-JP" dirty="0" smtClean="0"/>
              <a:t>to</a:t>
            </a:r>
            <a:r>
              <a:rPr lang="ja-JP" altLang="en-US" dirty="0" smtClean="0"/>
              <a:t> </a:t>
            </a:r>
            <a:r>
              <a:rPr lang="en-US" altLang="ja-JP" dirty="0" smtClean="0"/>
              <a:t>Gen2)</a:t>
            </a:r>
          </a:p>
          <a:p>
            <a:r>
              <a:rPr lang="en-US" altLang="ja-JP" dirty="0" smtClean="0"/>
              <a:t>IR</a:t>
            </a:r>
            <a:r>
              <a:rPr lang="ja-JP" altLang="en-US" dirty="0" smtClean="0"/>
              <a:t> </a:t>
            </a:r>
            <a:r>
              <a:rPr lang="en-US" altLang="ja-JP" dirty="0" smtClean="0"/>
              <a:t>data</a:t>
            </a:r>
            <a:r>
              <a:rPr lang="ja-JP" altLang="en-US" dirty="0" smtClean="0"/>
              <a:t> </a:t>
            </a:r>
            <a:r>
              <a:rPr lang="en-US" altLang="ja-JP" dirty="0" smtClean="0"/>
              <a:t>handling</a:t>
            </a:r>
          </a:p>
          <a:p>
            <a:pPr lvl="1"/>
            <a:r>
              <a:rPr kumimoji="1" lang="en-US" altLang="ja-JP" dirty="0" smtClean="0"/>
              <a:t>Original</a:t>
            </a:r>
            <a:r>
              <a:rPr kumimoji="1" lang="ja-JP" altLang="en-US" dirty="0" smtClean="0"/>
              <a:t> </a:t>
            </a:r>
            <a:r>
              <a:rPr kumimoji="1" lang="en-US" altLang="ja-JP" dirty="0" smtClean="0"/>
              <a:t>plan</a:t>
            </a:r>
            <a:r>
              <a:rPr kumimoji="1" lang="ja-JP" altLang="en-US" dirty="0" smtClean="0"/>
              <a:t> </a:t>
            </a:r>
            <a:r>
              <a:rPr kumimoji="1" lang="en-US" altLang="ja-JP" dirty="0" smtClean="0"/>
              <a:t>was</a:t>
            </a:r>
            <a:r>
              <a:rPr kumimoji="1" lang="ja-JP" altLang="en-US" dirty="0" smtClean="0"/>
              <a:t> </a:t>
            </a:r>
            <a:r>
              <a:rPr kumimoji="1" lang="en-US" altLang="ja-JP" dirty="0" smtClean="0"/>
              <a:t>host</a:t>
            </a:r>
            <a:r>
              <a:rPr kumimoji="1" lang="ja-JP" altLang="en-US" dirty="0" smtClean="0"/>
              <a:t> </a:t>
            </a:r>
            <a:r>
              <a:rPr kumimoji="1" lang="en-US" altLang="ja-JP" dirty="0" smtClean="0"/>
              <a:t>control</a:t>
            </a:r>
            <a:r>
              <a:rPr kumimoji="1" lang="ja-JP" altLang="en-US" dirty="0" smtClean="0"/>
              <a:t> </a:t>
            </a:r>
            <a:r>
              <a:rPr kumimoji="1" lang="en-US" altLang="ja-JP" dirty="0" smtClean="0"/>
              <a:t>computer</a:t>
            </a:r>
            <a:r>
              <a:rPr kumimoji="1" lang="ja-JP" altLang="en-US" dirty="0" smtClean="0"/>
              <a:t> </a:t>
            </a:r>
            <a:r>
              <a:rPr kumimoji="1" lang="en-US" altLang="ja-JP" dirty="0" smtClean="0"/>
              <a:t>at</a:t>
            </a:r>
            <a:r>
              <a:rPr kumimoji="1" lang="ja-JP" altLang="en-US" dirty="0" smtClean="0"/>
              <a:t> </a:t>
            </a:r>
            <a:r>
              <a:rPr kumimoji="1" lang="en-US" altLang="ja-JP" dirty="0" smtClean="0"/>
              <a:t>CB2F</a:t>
            </a:r>
            <a:r>
              <a:rPr kumimoji="1" lang="ja-JP" altLang="en-US" dirty="0" smtClean="0"/>
              <a:t> </a:t>
            </a:r>
            <a:r>
              <a:rPr kumimoji="1" lang="en-US" altLang="ja-JP" dirty="0" smtClean="0"/>
              <a:t>with</a:t>
            </a:r>
            <a:r>
              <a:rPr kumimoji="1" lang="ja-JP" altLang="en-US" dirty="0" smtClean="0"/>
              <a:t> </a:t>
            </a:r>
            <a:r>
              <a:rPr kumimoji="1" lang="en-US" altLang="ja-JP" dirty="0" smtClean="0"/>
              <a:t>large</a:t>
            </a:r>
            <a:r>
              <a:rPr kumimoji="1" lang="ja-JP" altLang="en-US" dirty="0" smtClean="0"/>
              <a:t> </a:t>
            </a:r>
            <a:r>
              <a:rPr kumimoji="1" lang="en-US" altLang="ja-JP" dirty="0" smtClean="0"/>
              <a:t>memory,</a:t>
            </a:r>
            <a:r>
              <a:rPr kumimoji="1" lang="ja-JP" altLang="en-US" dirty="0" smtClean="0"/>
              <a:t> </a:t>
            </a:r>
            <a:r>
              <a:rPr kumimoji="1" lang="en-US" altLang="ja-JP" dirty="0" smtClean="0"/>
              <a:t>which</a:t>
            </a:r>
            <a:r>
              <a:rPr kumimoji="1" lang="ja-JP" altLang="en-US" dirty="0" smtClean="0"/>
              <a:t> </a:t>
            </a:r>
            <a:r>
              <a:rPr kumimoji="1" lang="en-US" altLang="ja-JP" dirty="0" smtClean="0"/>
              <a:t>will</a:t>
            </a:r>
            <a:r>
              <a:rPr kumimoji="1" lang="ja-JP" altLang="en-US" dirty="0" smtClean="0"/>
              <a:t> </a:t>
            </a:r>
            <a:r>
              <a:rPr kumimoji="1" lang="en-US" altLang="ja-JP" dirty="0" smtClean="0"/>
              <a:t>do</a:t>
            </a:r>
            <a:r>
              <a:rPr kumimoji="1" lang="ja-JP" altLang="en-US" dirty="0" smtClean="0"/>
              <a:t> </a:t>
            </a:r>
            <a:r>
              <a:rPr kumimoji="1" lang="en-US" altLang="ja-JP" dirty="0" smtClean="0"/>
              <a:t>all</a:t>
            </a:r>
            <a:r>
              <a:rPr kumimoji="1" lang="ja-JP" altLang="en-US" dirty="0" smtClean="0"/>
              <a:t> </a:t>
            </a:r>
            <a:r>
              <a:rPr kumimoji="1" lang="en-US" altLang="ja-JP" dirty="0" smtClean="0"/>
              <a:t>for</a:t>
            </a:r>
            <a:r>
              <a:rPr kumimoji="1" lang="ja-JP" altLang="en-US" dirty="0" smtClean="0"/>
              <a:t> </a:t>
            </a:r>
            <a:r>
              <a:rPr kumimoji="1" lang="en-US" altLang="ja-JP" dirty="0" smtClean="0"/>
              <a:t>data</a:t>
            </a:r>
            <a:r>
              <a:rPr kumimoji="1" lang="ja-JP" altLang="en-US" dirty="0" smtClean="0"/>
              <a:t> </a:t>
            </a:r>
            <a:r>
              <a:rPr kumimoji="1" lang="en-US" altLang="ja-JP" dirty="0" smtClean="0"/>
              <a:t>management</a:t>
            </a:r>
            <a:endParaRPr lang="en-US" altLang="ja-JP" dirty="0" smtClean="0"/>
          </a:p>
          <a:p>
            <a:pPr lvl="2"/>
            <a:r>
              <a:rPr kumimoji="1" lang="en-US" altLang="ja-JP" dirty="0" smtClean="0"/>
              <a:t>Read</a:t>
            </a:r>
            <a:r>
              <a:rPr kumimoji="1" lang="ja-JP" altLang="en-US" dirty="0" smtClean="0"/>
              <a:t> </a:t>
            </a:r>
            <a:r>
              <a:rPr kumimoji="1" lang="en-US" altLang="ja-JP" dirty="0" smtClean="0"/>
              <a:t>directly</a:t>
            </a:r>
            <a:r>
              <a:rPr kumimoji="1" lang="ja-JP" altLang="en-US" dirty="0" smtClean="0"/>
              <a:t> </a:t>
            </a:r>
            <a:r>
              <a:rPr kumimoji="1" lang="en-US" altLang="ja-JP" dirty="0" smtClean="0"/>
              <a:t>from</a:t>
            </a:r>
            <a:r>
              <a:rPr kumimoji="1" lang="ja-JP" altLang="en-US" dirty="0" smtClean="0"/>
              <a:t> </a:t>
            </a:r>
            <a:r>
              <a:rPr kumimoji="1" lang="en-US" altLang="ja-JP" dirty="0" smtClean="0"/>
              <a:t>SAM</a:t>
            </a:r>
            <a:r>
              <a:rPr kumimoji="1" lang="ja-JP" altLang="en-US" dirty="0" smtClean="0"/>
              <a:t> </a:t>
            </a:r>
            <a:r>
              <a:rPr kumimoji="1" lang="en-US" altLang="ja-JP" dirty="0" smtClean="0"/>
              <a:t>over</a:t>
            </a:r>
            <a:r>
              <a:rPr kumimoji="1" lang="ja-JP" altLang="en-US" dirty="0" smtClean="0"/>
              <a:t> </a:t>
            </a:r>
            <a:r>
              <a:rPr kumimoji="1" lang="en-US" altLang="ja-JP" dirty="0" smtClean="0"/>
              <a:t>1Gbps</a:t>
            </a:r>
            <a:r>
              <a:rPr kumimoji="1" lang="ja-JP" altLang="en-US" dirty="0" smtClean="0"/>
              <a:t> </a:t>
            </a:r>
            <a:r>
              <a:rPr kumimoji="1" lang="en-US" altLang="ja-JP" dirty="0" smtClean="0"/>
              <a:t>network</a:t>
            </a:r>
          </a:p>
          <a:p>
            <a:pPr lvl="2"/>
            <a:r>
              <a:rPr lang="en-US" altLang="ja-JP" dirty="0" smtClean="0"/>
              <a:t>Save</a:t>
            </a:r>
            <a:r>
              <a:rPr lang="ja-JP" altLang="en-US" dirty="0" smtClean="0"/>
              <a:t> </a:t>
            </a:r>
            <a:r>
              <a:rPr lang="en-US" altLang="ja-JP" dirty="0" smtClean="0"/>
              <a:t>up-the-ramp</a:t>
            </a:r>
            <a:r>
              <a:rPr lang="ja-JP" altLang="en-US" dirty="0" smtClean="0"/>
              <a:t> </a:t>
            </a:r>
            <a:r>
              <a:rPr lang="en-US" altLang="ja-JP" dirty="0" smtClean="0"/>
              <a:t>FITS</a:t>
            </a:r>
            <a:r>
              <a:rPr lang="ja-JP" altLang="en-US" dirty="0" smtClean="0"/>
              <a:t> </a:t>
            </a:r>
            <a:r>
              <a:rPr lang="en-US" altLang="ja-JP" dirty="0" smtClean="0"/>
              <a:t>(single</a:t>
            </a:r>
            <a:r>
              <a:rPr lang="ja-JP" altLang="en-US" dirty="0" smtClean="0"/>
              <a:t> </a:t>
            </a:r>
            <a:r>
              <a:rPr lang="en-US" altLang="ja-JP" dirty="0" smtClean="0"/>
              <a:t>2D</a:t>
            </a:r>
            <a:r>
              <a:rPr lang="ja-JP" altLang="en-US" dirty="0" smtClean="0"/>
              <a:t> </a:t>
            </a:r>
            <a:r>
              <a:rPr lang="en-US" altLang="ja-JP" dirty="0" smtClean="0"/>
              <a:t>HDU)</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and</a:t>
            </a:r>
            <a:r>
              <a:rPr lang="ja-JP" altLang="en-US" dirty="0" smtClean="0"/>
              <a:t> </a:t>
            </a:r>
            <a:r>
              <a:rPr lang="en-US" altLang="ja-JP" dirty="0" smtClean="0"/>
              <a:t>on</a:t>
            </a:r>
            <a:r>
              <a:rPr lang="ja-JP" altLang="en-US" dirty="0" smtClean="0"/>
              <a:t> </a:t>
            </a:r>
            <a:r>
              <a:rPr lang="en-US" altLang="ja-JP" dirty="0" smtClean="0"/>
              <a:t>memory</a:t>
            </a:r>
          </a:p>
          <a:p>
            <a:pPr lvl="2"/>
            <a:r>
              <a:rPr lang="en-US" altLang="ja-JP" dirty="0" smtClean="0"/>
              <a:t>Build</a:t>
            </a:r>
            <a:r>
              <a:rPr lang="ja-JP" altLang="en-US" dirty="0" smtClean="0"/>
              <a:t> </a:t>
            </a:r>
            <a:r>
              <a:rPr lang="en-US" altLang="ja-JP" dirty="0" smtClean="0"/>
              <a:t>final</a:t>
            </a:r>
            <a:r>
              <a:rPr lang="ja-JP" altLang="en-US" dirty="0" smtClean="0"/>
              <a:t> </a:t>
            </a:r>
            <a:r>
              <a:rPr lang="en-US" altLang="ja-JP" dirty="0" smtClean="0"/>
              <a:t>FITS</a:t>
            </a:r>
            <a:r>
              <a:rPr lang="ja-JP" altLang="en-US" dirty="0" smtClean="0"/>
              <a:t> </a:t>
            </a:r>
            <a:r>
              <a:rPr lang="en-US" altLang="ja-JP" dirty="0" smtClean="0"/>
              <a:t>file</a:t>
            </a:r>
            <a:r>
              <a:rPr lang="ja-JP" altLang="en-US" dirty="0" smtClean="0"/>
              <a:t> </a:t>
            </a:r>
            <a:r>
              <a:rPr lang="en-US" altLang="ja-JP" dirty="0" smtClean="0"/>
              <a:t>from</a:t>
            </a:r>
            <a:r>
              <a:rPr lang="ja-JP" altLang="en-US" dirty="0" smtClean="0"/>
              <a:t> </a:t>
            </a:r>
            <a:r>
              <a:rPr lang="en-US" altLang="ja-JP" dirty="0" smtClean="0"/>
              <a:t>data</a:t>
            </a:r>
            <a:r>
              <a:rPr lang="ja-JP" altLang="en-US" dirty="0" smtClean="0"/>
              <a:t> </a:t>
            </a:r>
            <a:r>
              <a:rPr lang="en-US" altLang="ja-JP" dirty="0" smtClean="0"/>
              <a:t>on</a:t>
            </a:r>
            <a:r>
              <a:rPr lang="ja-JP" altLang="en-US" dirty="0" smtClean="0"/>
              <a:t> </a:t>
            </a:r>
            <a:r>
              <a:rPr lang="en-US" altLang="ja-JP" dirty="0" smtClean="0"/>
              <a:t>memory</a:t>
            </a:r>
            <a:r>
              <a:rPr lang="ja-JP" altLang="en-US" dirty="0" smtClean="0"/>
              <a:t> </a:t>
            </a:r>
            <a:r>
              <a:rPr lang="en-US" altLang="ja-JP" dirty="0" smtClean="0"/>
              <a:t>(no</a:t>
            </a:r>
            <a:r>
              <a:rPr lang="ja-JP" altLang="en-US" dirty="0" smtClean="0"/>
              <a:t> </a:t>
            </a:r>
            <a:r>
              <a:rPr lang="en-US" altLang="ja-JP" dirty="0" smtClean="0"/>
              <a:t>read</a:t>
            </a:r>
            <a:r>
              <a:rPr lang="ja-JP" altLang="en-US" dirty="0" smtClean="0"/>
              <a:t> </a:t>
            </a:r>
            <a:r>
              <a:rPr lang="en-US" altLang="ja-JP" dirty="0" smtClean="0"/>
              <a:t>stream</a:t>
            </a:r>
            <a:r>
              <a:rPr lang="ja-JP" altLang="en-US" dirty="0" smtClean="0"/>
              <a:t> </a:t>
            </a:r>
            <a:r>
              <a:rPr lang="en-US" altLang="ja-JP" dirty="0" smtClean="0"/>
              <a:t>from</a:t>
            </a:r>
            <a:r>
              <a:rPr lang="ja-JP" altLang="en-US" dirty="0" smtClean="0"/>
              <a:t> </a:t>
            </a:r>
            <a:r>
              <a:rPr lang="en-US" altLang="ja-JP" dirty="0" smtClean="0"/>
              <a:t>storage</a:t>
            </a:r>
            <a:r>
              <a:rPr lang="ja-JP" altLang="en-US" dirty="0" smtClean="0"/>
              <a:t> </a:t>
            </a:r>
            <a:r>
              <a:rPr lang="en-US" altLang="ja-JP" dirty="0" smtClean="0"/>
              <a:t>for</a:t>
            </a:r>
            <a:r>
              <a:rPr lang="ja-JP" altLang="en-US" dirty="0" smtClean="0"/>
              <a:t> </a:t>
            </a:r>
            <a:r>
              <a:rPr lang="en-US" altLang="ja-JP" dirty="0" smtClean="0"/>
              <a:t>this)</a:t>
            </a:r>
          </a:p>
          <a:p>
            <a:pPr lvl="1"/>
            <a:r>
              <a:rPr kumimoji="1" lang="en-US" altLang="ja-JP" dirty="0" smtClean="0"/>
              <a:t>Currently</a:t>
            </a:r>
            <a:r>
              <a:rPr lang="en-US" altLang="ja-JP" dirty="0" smtClean="0"/>
              <a:t>,</a:t>
            </a:r>
            <a:r>
              <a:rPr lang="ja-JP" altLang="en-US" dirty="0" smtClean="0"/>
              <a:t> </a:t>
            </a:r>
            <a:r>
              <a:rPr lang="en-US" altLang="ja-JP" dirty="0" smtClean="0"/>
              <a:t>BEE</a:t>
            </a:r>
            <a:r>
              <a:rPr lang="ja-JP" altLang="en-US" dirty="0" smtClean="0"/>
              <a:t> </a:t>
            </a:r>
            <a:r>
              <a:rPr lang="en-US" altLang="ja-JP" dirty="0" smtClean="0"/>
              <a:t>reads</a:t>
            </a:r>
            <a:r>
              <a:rPr lang="ja-JP" altLang="en-US" dirty="0" smtClean="0"/>
              <a:t> </a:t>
            </a:r>
            <a:r>
              <a:rPr lang="en-US" altLang="ja-JP" dirty="0" smtClean="0"/>
              <a:t>data</a:t>
            </a:r>
            <a:r>
              <a:rPr lang="ja-JP" altLang="en-US" dirty="0" smtClean="0"/>
              <a:t> </a:t>
            </a:r>
            <a:r>
              <a:rPr lang="en-US" altLang="ja-JP" dirty="0" smtClean="0"/>
              <a:t>from</a:t>
            </a:r>
            <a:r>
              <a:rPr lang="ja-JP" altLang="en-US" dirty="0" smtClean="0"/>
              <a:t> </a:t>
            </a:r>
            <a:r>
              <a:rPr lang="en-US" altLang="ja-JP" dirty="0" smtClean="0"/>
              <a:t>SAM</a:t>
            </a:r>
            <a:r>
              <a:rPr lang="ja-JP" altLang="en-US" dirty="0" smtClean="0"/>
              <a:t> </a:t>
            </a:r>
            <a:r>
              <a:rPr lang="en-US" altLang="ja-JP" dirty="0" smtClean="0"/>
              <a:t>via</a:t>
            </a:r>
            <a:r>
              <a:rPr lang="ja-JP" altLang="en-US" dirty="0" smtClean="0"/>
              <a:t> </a:t>
            </a:r>
            <a:r>
              <a:rPr lang="en-US" altLang="ja-JP" dirty="0" smtClean="0"/>
              <a:t>USB,</a:t>
            </a:r>
            <a:r>
              <a:rPr lang="ja-JP" altLang="en-US" dirty="0" smtClean="0"/>
              <a:t> </a:t>
            </a:r>
            <a:r>
              <a:rPr lang="en-US" altLang="ja-JP" dirty="0" smtClean="0"/>
              <a:t>and</a:t>
            </a:r>
            <a:r>
              <a:rPr lang="ja-JP" altLang="en-US" dirty="0" smtClean="0"/>
              <a:t> </a:t>
            </a:r>
            <a:r>
              <a:rPr lang="en-US" altLang="ja-JP" dirty="0" smtClean="0"/>
              <a:t>saves</a:t>
            </a:r>
            <a:r>
              <a:rPr lang="ja-JP" altLang="en-US" dirty="0" smtClean="0"/>
              <a:t> </a:t>
            </a:r>
            <a:r>
              <a:rPr lang="en-US" altLang="ja-JP" dirty="0" smtClean="0"/>
              <a:t>to</a:t>
            </a:r>
            <a:r>
              <a:rPr lang="ja-JP" altLang="en-US" dirty="0" smtClean="0"/>
              <a:t> </a:t>
            </a:r>
            <a:r>
              <a:rPr lang="en-US" altLang="ja-JP" dirty="0" smtClean="0"/>
              <a:t>storage</a:t>
            </a:r>
          </a:p>
          <a:p>
            <a:pPr lvl="2"/>
            <a:r>
              <a:rPr kumimoji="1" lang="en-US" altLang="ja-JP" dirty="0" smtClean="0"/>
              <a:t>Something</a:t>
            </a:r>
            <a:r>
              <a:rPr kumimoji="1" lang="ja-JP" altLang="en-US" dirty="0" smtClean="0"/>
              <a:t> </a:t>
            </a:r>
            <a:r>
              <a:rPr kumimoji="1" lang="en-US" altLang="ja-JP" dirty="0" smtClean="0"/>
              <a:t>other</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care</a:t>
            </a:r>
            <a:r>
              <a:rPr kumimoji="1" lang="ja-JP" altLang="en-US" dirty="0" smtClean="0"/>
              <a:t> </a:t>
            </a:r>
            <a:r>
              <a:rPr kumimoji="1" lang="en-US" altLang="ja-JP" dirty="0" smtClean="0"/>
              <a:t>of</a:t>
            </a:r>
            <a:r>
              <a:rPr kumimoji="1" lang="ja-JP" altLang="en-US" dirty="0" smtClean="0"/>
              <a:t> </a:t>
            </a:r>
            <a:r>
              <a:rPr kumimoji="1" lang="en-US" altLang="ja-JP" dirty="0" smtClean="0"/>
              <a:t>building</a:t>
            </a:r>
            <a:r>
              <a:rPr kumimoji="1" lang="ja-JP" altLang="en-US" dirty="0" smtClean="0"/>
              <a:t> </a:t>
            </a:r>
            <a:r>
              <a:rPr kumimoji="1" lang="en-US" altLang="ja-JP" dirty="0" smtClean="0"/>
              <a:t>final</a:t>
            </a:r>
            <a:r>
              <a:rPr kumimoji="1" lang="ja-JP" altLang="en-US" dirty="0" smtClean="0"/>
              <a:t> </a:t>
            </a:r>
            <a:r>
              <a:rPr kumimoji="1" lang="en-US" altLang="ja-JP" dirty="0" smtClean="0"/>
              <a:t>FITS</a:t>
            </a:r>
            <a:r>
              <a:rPr kumimoji="1" lang="ja-JP" altLang="en-US" dirty="0" smtClean="0"/>
              <a:t> </a:t>
            </a:r>
            <a:r>
              <a:rPr kumimoji="1" lang="en-US" altLang="ja-JP" dirty="0" smtClean="0"/>
              <a:t>file</a:t>
            </a:r>
            <a:r>
              <a:rPr kumimoji="1" lang="ja-JP" altLang="en-US" dirty="0" smtClean="0"/>
              <a:t> </a:t>
            </a:r>
            <a:r>
              <a:rPr kumimoji="1" lang="en-US" altLang="ja-JP" dirty="0" smtClean="0"/>
              <a:t>etc.</a:t>
            </a:r>
          </a:p>
          <a:p>
            <a:r>
              <a:rPr lang="en-US" altLang="ja-JP" dirty="0" smtClean="0"/>
              <a:t>Verify</a:t>
            </a:r>
            <a:r>
              <a:rPr lang="ja-JP" altLang="en-US" dirty="0" smtClean="0"/>
              <a:t> </a:t>
            </a:r>
            <a:r>
              <a:rPr lang="en-US" altLang="ja-JP" dirty="0" smtClean="0"/>
              <a:t>VM</a:t>
            </a:r>
            <a:r>
              <a:rPr lang="ja-JP" altLang="en-US" dirty="0" smtClean="0"/>
              <a:t> </a:t>
            </a:r>
            <a:r>
              <a:rPr lang="en-US" altLang="ja-JP" dirty="0" smtClean="0"/>
              <a:t>operation</a:t>
            </a:r>
            <a:r>
              <a:rPr lang="ja-JP" altLang="en-US" dirty="0" smtClean="0"/>
              <a:t> </a:t>
            </a:r>
            <a:r>
              <a:rPr lang="en-US" altLang="ja-JP" dirty="0" smtClean="0"/>
              <a:t>performance</a:t>
            </a:r>
          </a:p>
          <a:p>
            <a:pPr lvl="1"/>
            <a:r>
              <a:rPr kumimoji="1" lang="en-US" altLang="ja-JP" dirty="0" smtClean="0"/>
              <a:t>Mostly</a:t>
            </a:r>
            <a:r>
              <a:rPr kumimoji="1" lang="ja-JP" altLang="en-US" dirty="0" smtClean="0"/>
              <a:t> </a:t>
            </a:r>
            <a:r>
              <a:rPr lang="en-US" altLang="ja-JP" dirty="0" smtClean="0"/>
              <a:t>tested</a:t>
            </a:r>
            <a:r>
              <a:rPr lang="ja-JP" altLang="en-US" dirty="0" smtClean="0"/>
              <a:t> </a:t>
            </a:r>
            <a:r>
              <a:rPr lang="en-US" altLang="ja-JP" dirty="0" smtClean="0"/>
              <a:t>using</a:t>
            </a:r>
            <a:r>
              <a:rPr lang="ja-JP" altLang="en-US" dirty="0" smtClean="0"/>
              <a:t> </a:t>
            </a:r>
            <a:r>
              <a:rPr lang="en-US" altLang="ja-JP" dirty="0" smtClean="0"/>
              <a:t>PFS</a:t>
            </a:r>
            <a:r>
              <a:rPr lang="ja-JP" altLang="en-US" dirty="0" smtClean="0"/>
              <a:t> </a:t>
            </a:r>
            <a:r>
              <a:rPr lang="en-US" altLang="ja-JP" dirty="0" smtClean="0"/>
              <a:t>server</a:t>
            </a:r>
            <a:r>
              <a:rPr lang="ja-JP" altLang="en-US" dirty="0" smtClean="0"/>
              <a:t> </a:t>
            </a:r>
            <a:r>
              <a:rPr lang="en-US" altLang="ja-JP" dirty="0" smtClean="0"/>
              <a:t>cluster</a:t>
            </a:r>
            <a:r>
              <a:rPr lang="ja-JP" altLang="en-US" dirty="0" smtClean="0"/>
              <a:t> </a:t>
            </a:r>
            <a:r>
              <a:rPr lang="en-US" altLang="ja-JP" dirty="0" smtClean="0"/>
              <a:t>at</a:t>
            </a:r>
            <a:r>
              <a:rPr lang="ja-JP" altLang="en-US" dirty="0" smtClean="0"/>
              <a:t> </a:t>
            </a:r>
            <a:r>
              <a:rPr lang="en-US" altLang="ja-JP" dirty="0" smtClean="0"/>
              <a:t>IPMU</a:t>
            </a:r>
            <a:r>
              <a:rPr lang="ja-JP" altLang="en-US" dirty="0" smtClean="0"/>
              <a:t> </a:t>
            </a:r>
            <a:r>
              <a:rPr lang="en-US" altLang="ja-JP" dirty="0" smtClean="0"/>
              <a:t>for</a:t>
            </a:r>
            <a:r>
              <a:rPr lang="ja-JP" altLang="en-US" dirty="0" smtClean="0"/>
              <a:t> </a:t>
            </a:r>
            <a:r>
              <a:rPr lang="en-US" altLang="ja-JP" dirty="0" smtClean="0"/>
              <a:t>pfs.ipmu.jp</a:t>
            </a:r>
          </a:p>
          <a:p>
            <a:r>
              <a:rPr lang="en-US" altLang="ja-JP" dirty="0" smtClean="0"/>
              <a:t>Integration</a:t>
            </a:r>
            <a:r>
              <a:rPr lang="ja-JP" altLang="en-US" dirty="0" smtClean="0"/>
              <a:t> </a:t>
            </a:r>
            <a:r>
              <a:rPr lang="en-US" altLang="ja-JP" dirty="0" smtClean="0"/>
              <a:t>of</a:t>
            </a:r>
            <a:r>
              <a:rPr lang="ja-JP" altLang="en-US" dirty="0" smtClean="0"/>
              <a:t> </a:t>
            </a:r>
            <a:r>
              <a:rPr lang="en-US" altLang="ja-JP" dirty="0" smtClean="0"/>
              <a:t>PFI</a:t>
            </a:r>
            <a:r>
              <a:rPr lang="ja-JP" altLang="en-US" dirty="0" smtClean="0"/>
              <a:t> </a:t>
            </a:r>
            <a:r>
              <a:rPr lang="en-US" altLang="ja-JP" dirty="0" smtClean="0"/>
              <a:t>control</a:t>
            </a:r>
            <a:r>
              <a:rPr lang="ja-JP" altLang="en-US" dirty="0" smtClean="0"/>
              <a:t> </a:t>
            </a:r>
            <a:r>
              <a:rPr lang="en-US" altLang="ja-JP" dirty="0" smtClean="0"/>
              <a:t>into</a:t>
            </a:r>
            <a:r>
              <a:rPr lang="ja-JP" altLang="en-US" dirty="0" smtClean="0"/>
              <a:t> </a:t>
            </a:r>
            <a:r>
              <a:rPr lang="en-US" altLang="ja-JP" dirty="0" smtClean="0"/>
              <a:t>VM</a:t>
            </a:r>
            <a:r>
              <a:rPr lang="ja-JP" altLang="en-US" dirty="0" smtClean="0"/>
              <a:t> </a:t>
            </a:r>
            <a:r>
              <a:rPr lang="en-US" altLang="ja-JP" dirty="0" smtClean="0"/>
              <a:t>cluster</a:t>
            </a:r>
          </a:p>
          <a:p>
            <a:pPr lvl="1"/>
            <a:r>
              <a:rPr lang="en-US" altLang="ja-JP" dirty="0" smtClean="0"/>
              <a:t>Need</a:t>
            </a:r>
            <a:r>
              <a:rPr lang="ja-JP" altLang="en-US" dirty="0" smtClean="0"/>
              <a:t> </a:t>
            </a:r>
            <a:r>
              <a:rPr lang="en-US" altLang="ja-JP" dirty="0" smtClean="0"/>
              <a:t>to</a:t>
            </a:r>
            <a:r>
              <a:rPr lang="ja-JP" altLang="en-US" dirty="0" smtClean="0"/>
              <a:t> </a:t>
            </a:r>
            <a:r>
              <a:rPr lang="en-US" altLang="ja-JP" dirty="0" smtClean="0"/>
              <a:t>check</a:t>
            </a:r>
            <a:r>
              <a:rPr lang="ja-JP" altLang="en-US" dirty="0" smtClean="0"/>
              <a:t> </a:t>
            </a:r>
            <a:r>
              <a:rPr lang="en-US" altLang="ja-JP" dirty="0" smtClean="0"/>
              <a:t>PCI</a:t>
            </a:r>
            <a:r>
              <a:rPr lang="ja-JP" altLang="en-US" dirty="0" smtClean="0"/>
              <a:t> </a:t>
            </a:r>
            <a:r>
              <a:rPr lang="en-US" altLang="ja-JP" dirty="0" err="1" smtClean="0"/>
              <a:t>passthrough</a:t>
            </a:r>
            <a:r>
              <a:rPr lang="ja-JP" altLang="en-US" dirty="0" smtClean="0"/>
              <a:t> </a:t>
            </a:r>
            <a:r>
              <a:rPr lang="en-US" altLang="ja-JP" dirty="0" smtClean="0"/>
              <a:t>performance</a:t>
            </a:r>
            <a:r>
              <a:rPr lang="ja-JP" altLang="en-US" dirty="0" smtClean="0"/>
              <a:t> </a:t>
            </a:r>
            <a:r>
              <a:rPr lang="en-US" altLang="ja-JP" dirty="0" smtClean="0"/>
              <a:t>and</a:t>
            </a:r>
            <a:r>
              <a:rPr lang="ja-JP" altLang="en-US" dirty="0" smtClean="0"/>
              <a:t> </a:t>
            </a:r>
            <a:r>
              <a:rPr lang="en-US" altLang="ja-JP" dirty="0" smtClean="0"/>
              <a:t>capability</a:t>
            </a:r>
            <a:r>
              <a:rPr lang="ja-JP" altLang="en-US" dirty="0" smtClean="0"/>
              <a:t> </a:t>
            </a:r>
            <a:r>
              <a:rPr lang="en-US" altLang="ja-JP" dirty="0" smtClean="0"/>
              <a:t>for</a:t>
            </a:r>
            <a:r>
              <a:rPr lang="ja-JP" altLang="en-US" dirty="0" smtClean="0"/>
              <a:t> </a:t>
            </a:r>
            <a:r>
              <a:rPr lang="en-US" altLang="ja-JP" dirty="0" err="1" smtClean="0"/>
              <a:t>PCIe</a:t>
            </a:r>
            <a:r>
              <a:rPr lang="ja-JP" altLang="en-US" dirty="0"/>
              <a:t> </a:t>
            </a:r>
            <a:r>
              <a:rPr lang="en-US" altLang="ja-JP" dirty="0" smtClean="0"/>
              <a:t>extender.</a:t>
            </a:r>
          </a:p>
          <a:p>
            <a:pPr lvl="2"/>
            <a:r>
              <a:rPr lang="en-US" altLang="ja-JP" dirty="0" smtClean="0"/>
              <a:t>Or</a:t>
            </a:r>
            <a:r>
              <a:rPr lang="ja-JP" altLang="en-US" dirty="0" smtClean="0"/>
              <a:t> </a:t>
            </a:r>
            <a:r>
              <a:rPr lang="en-US" altLang="ja-JP" dirty="0" smtClean="0"/>
              <a:t>USB</a:t>
            </a:r>
            <a:r>
              <a:rPr lang="ja-JP" altLang="en-US" dirty="0" smtClean="0"/>
              <a:t> </a:t>
            </a:r>
            <a:r>
              <a:rPr lang="en-US" altLang="ja-JP" dirty="0" smtClean="0"/>
              <a:t>mount</a:t>
            </a:r>
            <a:r>
              <a:rPr lang="ja-JP" altLang="en-US" dirty="0" smtClean="0"/>
              <a:t> </a:t>
            </a:r>
            <a:r>
              <a:rPr lang="en-US" altLang="ja-JP" dirty="0" smtClean="0"/>
              <a:t>could</a:t>
            </a:r>
            <a:r>
              <a:rPr lang="ja-JP" altLang="en-US" dirty="0" smtClean="0"/>
              <a:t> </a:t>
            </a:r>
            <a:r>
              <a:rPr lang="en-US" altLang="ja-JP" dirty="0" smtClean="0"/>
              <a:t>work?</a:t>
            </a:r>
          </a:p>
          <a:p>
            <a:pPr lvl="1"/>
            <a:r>
              <a:rPr lang="en-US" altLang="ja-JP" dirty="0" smtClean="0"/>
              <a:t>Check</a:t>
            </a:r>
            <a:r>
              <a:rPr lang="ja-JP" altLang="en-US" dirty="0" smtClean="0"/>
              <a:t> </a:t>
            </a:r>
            <a:r>
              <a:rPr lang="en-US" altLang="ja-JP" dirty="0" smtClean="0"/>
              <a:t>network</a:t>
            </a:r>
            <a:r>
              <a:rPr lang="ja-JP" altLang="en-US" dirty="0" smtClean="0"/>
              <a:t> </a:t>
            </a:r>
            <a:r>
              <a:rPr lang="en-US" altLang="ja-JP" dirty="0" smtClean="0"/>
              <a:t>bandwidth</a:t>
            </a:r>
            <a:r>
              <a:rPr lang="ja-JP" altLang="en-US" dirty="0" smtClean="0"/>
              <a:t> </a:t>
            </a:r>
            <a:r>
              <a:rPr lang="en-US" altLang="ja-JP" dirty="0" smtClean="0"/>
              <a:t>requirement</a:t>
            </a:r>
            <a:r>
              <a:rPr lang="ja-JP" altLang="en-US" dirty="0" smtClean="0"/>
              <a:t> </a:t>
            </a:r>
            <a:r>
              <a:rPr lang="en-US" altLang="ja-JP" dirty="0" smtClean="0"/>
              <a:t>(for</a:t>
            </a:r>
            <a:r>
              <a:rPr lang="ja-JP" altLang="en-US" dirty="0" smtClean="0"/>
              <a:t> </a:t>
            </a:r>
            <a:r>
              <a:rPr lang="en-US" altLang="ja-JP" dirty="0" smtClean="0"/>
              <a:t>shared</a:t>
            </a:r>
            <a:r>
              <a:rPr lang="ja-JP" altLang="en-US" dirty="0" smtClean="0"/>
              <a:t> </a:t>
            </a:r>
            <a:r>
              <a:rPr lang="en-US" altLang="ja-JP" dirty="0" smtClean="0"/>
              <a:t>interface)</a:t>
            </a:r>
          </a:p>
          <a:p>
            <a:r>
              <a:rPr lang="en-US" altLang="ja-JP" dirty="0" smtClean="0"/>
              <a:t>Host</a:t>
            </a:r>
            <a:r>
              <a:rPr lang="ja-JP" altLang="en-US" dirty="0" smtClean="0"/>
              <a:t> </a:t>
            </a:r>
            <a:r>
              <a:rPr lang="en-US" altLang="ja-JP" dirty="0" smtClean="0"/>
              <a:t>maintenance</a:t>
            </a:r>
            <a:r>
              <a:rPr lang="ja-JP" altLang="en-US" dirty="0" smtClean="0"/>
              <a:t> </a:t>
            </a:r>
            <a:r>
              <a:rPr lang="en-US" altLang="ja-JP" dirty="0" smtClean="0"/>
              <a:t>operation</a:t>
            </a:r>
          </a:p>
          <a:p>
            <a:pPr lvl="1"/>
            <a:r>
              <a:rPr lang="en-US" altLang="ja-JP" dirty="0" smtClean="0"/>
              <a:t>Health</a:t>
            </a:r>
            <a:r>
              <a:rPr lang="ja-JP" altLang="en-US" dirty="0" smtClean="0"/>
              <a:t> </a:t>
            </a:r>
            <a:r>
              <a:rPr lang="en-US" altLang="ja-JP" dirty="0" smtClean="0"/>
              <a:t>check</a:t>
            </a:r>
            <a:r>
              <a:rPr lang="ja-JP" altLang="en-US" dirty="0" smtClean="0"/>
              <a:t> </a:t>
            </a:r>
            <a:r>
              <a:rPr lang="en-US" altLang="ja-JP" dirty="0" smtClean="0"/>
              <a:t>with</a:t>
            </a:r>
            <a:r>
              <a:rPr lang="ja-JP" altLang="en-US" dirty="0" smtClean="0"/>
              <a:t> </a:t>
            </a:r>
            <a:r>
              <a:rPr lang="en-US" altLang="ja-JP" dirty="0" err="1" smtClean="0"/>
              <a:t>iDRAC</a:t>
            </a:r>
            <a:r>
              <a:rPr lang="ja-JP" altLang="en-US" dirty="0" smtClean="0"/>
              <a:t> </a:t>
            </a:r>
            <a:r>
              <a:rPr lang="en-US" altLang="ja-JP" dirty="0" smtClean="0"/>
              <a:t>etc.</a:t>
            </a:r>
          </a:p>
        </p:txBody>
      </p:sp>
    </p:spTree>
    <p:extLst>
      <p:ext uri="{BB962C8B-B14F-4D97-AF65-F5344CB8AC3E}">
        <p14:creationId xmlns:p14="http://schemas.microsoft.com/office/powerpoint/2010/main" val="4201978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Entire night operation sequence</a:t>
            </a:r>
            <a:endParaRPr lang="en-US" dirty="0"/>
          </a:p>
        </p:txBody>
      </p:sp>
      <p:sp>
        <p:nvSpPr>
          <p:cNvPr id="3" name="コンテンツ プレースホルダー 2"/>
          <p:cNvSpPr>
            <a:spLocks noGrp="1"/>
          </p:cNvSpPr>
          <p:nvPr>
            <p:ph idx="1"/>
          </p:nvPr>
        </p:nvSpPr>
        <p:spPr>
          <a:xfrm>
            <a:off x="457200" y="1600200"/>
            <a:ext cx="8435280" cy="5069160"/>
          </a:xfrm>
        </p:spPr>
        <p:txBody>
          <a:bodyPr>
            <a:normAutofit fontScale="55000" lnSpcReduction="20000"/>
          </a:bodyPr>
          <a:lstStyle/>
          <a:p>
            <a:pPr marL="0" indent="0">
              <a:buNone/>
            </a:pPr>
            <a:r>
              <a:rPr lang="en-US" dirty="0" smtClean="0"/>
              <a:t>Conditions and considerations for entire night operation sequence are:</a:t>
            </a:r>
          </a:p>
          <a:p>
            <a:pPr marL="0" indent="0">
              <a:buNone/>
            </a:pPr>
            <a:endParaRPr lang="en-US" dirty="0" smtClean="0"/>
          </a:p>
          <a:p>
            <a:pPr marL="514350" indent="-514350">
              <a:buFont typeface="+mj-lt"/>
              <a:buAutoNum type="arabicPeriod"/>
            </a:pPr>
            <a:r>
              <a:rPr lang="en-US" dirty="0" smtClean="0"/>
              <a:t>Night operation starts from evening with checking instrument status. Some telescope related check will be performed by DayCrew2 called as “pre-check” for weekdays, and some instrument status will be checked during “pre-check” for PFS which directly relates to the telescope. Also health check of POpt2/PFI and Cs after each exchange will be required during instrument exchange work (refer other document/note on instrument exchange procedures). </a:t>
            </a:r>
          </a:p>
          <a:p>
            <a:pPr marL="914400" lvl="1" indent="-514350">
              <a:buFont typeface="+mj-lt"/>
              <a:buAutoNum type="arabicPeriod"/>
            </a:pPr>
            <a:r>
              <a:rPr lang="en-US" dirty="0" smtClean="0"/>
              <a:t>Sequence need include pre-check function – e.g. capable to operate AG camera</a:t>
            </a:r>
          </a:p>
          <a:p>
            <a:pPr marL="914400" lvl="1" indent="-514350">
              <a:buFont typeface="+mj-lt"/>
              <a:buAutoNum type="arabicPeriod"/>
            </a:pPr>
            <a:r>
              <a:rPr lang="en-US" dirty="0" smtClean="0"/>
              <a:t>Operational sequence for instrument exchange will be defined separated to this</a:t>
            </a:r>
          </a:p>
          <a:p>
            <a:pPr marL="914400" lvl="1" indent="-514350">
              <a:buFont typeface="+mj-lt"/>
              <a:buAutoNum type="arabicPeriod"/>
            </a:pPr>
            <a:r>
              <a:rPr lang="en-US" dirty="0" smtClean="0"/>
              <a:t>Sequence need include instrument health check before starting night operation</a:t>
            </a:r>
          </a:p>
          <a:p>
            <a:pPr marL="514350" indent="-514350">
              <a:buFont typeface="+mj-lt"/>
              <a:buAutoNum type="arabicPeriod"/>
            </a:pPr>
            <a:r>
              <a:rPr lang="en-US" dirty="0" smtClean="0"/>
              <a:t>PFS plans to get calibration frames for all configurations executed at night, both flat (halogen lamp) and arc (three composited lamps). Since telescope need to point zenith to take these calibration frames using flat screen, also entire number of configurations will be around 50 (15min exposure for 10-14 hours) with 2-3min each required to complete, this operation is assumed to be performed after night operation – before starting daytime work keeping dome well dark. </a:t>
            </a:r>
          </a:p>
          <a:p>
            <a:pPr marL="514350" indent="-514350">
              <a:buFont typeface="+mj-lt"/>
              <a:buAutoNum type="arabicPeriod"/>
            </a:pPr>
            <a:r>
              <a:rPr lang="en-US" dirty="0" smtClean="0"/>
              <a:t>Measuring and moving telescope focus position is normally performed two or three times per night (before observation, midnight and after observation), using object size scanning z direction of M2 or </a:t>
            </a:r>
            <a:r>
              <a:rPr lang="en-US" dirty="0" err="1" smtClean="0"/>
              <a:t>POpt</a:t>
            </a:r>
            <a:r>
              <a:rPr lang="en-US" dirty="0" smtClean="0"/>
              <a:t>(2). How PFS will do on this is unclear, but also PFS will check PF focus during exposure using focusing AG camera. If PFS need to take this kind of scanning data using AG camera, special mode need to be implemented.</a:t>
            </a:r>
          </a:p>
          <a:p>
            <a:pPr marL="514350" indent="-514350">
              <a:buFont typeface="+mj-lt"/>
              <a:buAutoNum type="arabicPeriod"/>
            </a:pPr>
            <a:endParaRPr lang="en-US" dirty="0" smtClean="0"/>
          </a:p>
          <a:p>
            <a:pPr marL="0" indent="0">
              <a:buNone/>
            </a:pPr>
            <a:r>
              <a:rPr lang="en-US" dirty="0" smtClean="0"/>
              <a:t>Next slide shows flow diagram of “set of operations”, most of which will run in serial – like “pre-check” or “get calibration frames”. </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8539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Entire night operation – </a:t>
            </a:r>
            <a:r>
              <a:rPr lang="en-US" dirty="0" smtClean="0"/>
              <a:t>diagram</a:t>
            </a:r>
            <a:endParaRPr lang="en-US" dirty="0"/>
          </a:p>
        </p:txBody>
      </p:sp>
      <p:sp>
        <p:nvSpPr>
          <p:cNvPr id="4" name="正方形/長方形 3"/>
          <p:cNvSpPr/>
          <p:nvPr/>
        </p:nvSpPr>
        <p:spPr>
          <a:xfrm>
            <a:off x="163070" y="1556792"/>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 of daytime operation / work</a:t>
            </a:r>
            <a:endParaRPr lang="en-US" dirty="0">
              <a:solidFill>
                <a:schemeClr val="tx1"/>
              </a:solidFill>
            </a:endParaRPr>
          </a:p>
        </p:txBody>
      </p:sp>
      <p:sp>
        <p:nvSpPr>
          <p:cNvPr id="5" name="正方形/長方形 4"/>
          <p:cNvSpPr/>
          <p:nvPr/>
        </p:nvSpPr>
        <p:spPr>
          <a:xfrm>
            <a:off x="539551" y="2057328"/>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“pre-check”</a:t>
            </a:r>
            <a:endParaRPr lang="en-US" dirty="0">
              <a:solidFill>
                <a:schemeClr val="tx1"/>
              </a:solidFill>
            </a:endParaRPr>
          </a:p>
        </p:txBody>
      </p:sp>
      <p:sp>
        <p:nvSpPr>
          <p:cNvPr id="6" name="正方形/長方形 5"/>
          <p:cNvSpPr/>
          <p:nvPr/>
        </p:nvSpPr>
        <p:spPr>
          <a:xfrm>
            <a:off x="539551" y="2492896"/>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Health check on PFS subsystems</a:t>
            </a:r>
            <a:endParaRPr lang="en-US" dirty="0">
              <a:solidFill>
                <a:schemeClr val="tx1"/>
              </a:solidFill>
            </a:endParaRPr>
          </a:p>
        </p:txBody>
      </p:sp>
      <p:cxnSp>
        <p:nvCxnSpPr>
          <p:cNvPr id="8" name="直線コネクタ 7"/>
          <p:cNvCxnSpPr/>
          <p:nvPr/>
        </p:nvCxnSpPr>
        <p:spPr>
          <a:xfrm>
            <a:off x="323527" y="1916832"/>
            <a:ext cx="0" cy="7560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endCxn id="5" idx="1"/>
          </p:cNvCxnSpPr>
          <p:nvPr/>
        </p:nvCxnSpPr>
        <p:spPr>
          <a:xfrm>
            <a:off x="323527" y="2237348"/>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23527" y="2672916"/>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1115615" y="2986281"/>
            <a:ext cx="352839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 of night operation</a:t>
            </a:r>
            <a:endParaRPr lang="en-US" dirty="0">
              <a:solidFill>
                <a:schemeClr val="tx1"/>
              </a:solidFill>
            </a:endParaRPr>
          </a:p>
        </p:txBody>
      </p:sp>
      <p:cxnSp>
        <p:nvCxnSpPr>
          <p:cNvPr id="13" name="直線コネクタ 12"/>
          <p:cNvCxnSpPr/>
          <p:nvPr/>
        </p:nvCxnSpPr>
        <p:spPr>
          <a:xfrm>
            <a:off x="4283967" y="2230197"/>
            <a:ext cx="0" cy="756084"/>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4067943" y="2237348"/>
            <a:ext cx="216024"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4080428" y="2663878"/>
            <a:ext cx="216024"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5436096" y="6222140"/>
            <a:ext cx="352839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 of night operation</a:t>
            </a:r>
            <a:endParaRPr lang="en-US" dirty="0">
              <a:solidFill>
                <a:schemeClr val="tx1"/>
              </a:solidFill>
            </a:endParaRPr>
          </a:p>
        </p:txBody>
      </p:sp>
      <p:sp>
        <p:nvSpPr>
          <p:cNvPr id="17" name="正方形/長方形 16"/>
          <p:cNvSpPr/>
          <p:nvPr/>
        </p:nvSpPr>
        <p:spPr>
          <a:xfrm>
            <a:off x="1619671" y="3501008"/>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Telescope focus (initial) check</a:t>
            </a:r>
            <a:endParaRPr lang="en-US" dirty="0">
              <a:solidFill>
                <a:schemeClr val="tx1"/>
              </a:solidFill>
            </a:endParaRPr>
          </a:p>
        </p:txBody>
      </p:sp>
      <p:sp>
        <p:nvSpPr>
          <p:cNvPr id="18" name="正方形/長方形 17"/>
          <p:cNvSpPr/>
          <p:nvPr/>
        </p:nvSpPr>
        <p:spPr>
          <a:xfrm>
            <a:off x="3383868" y="4319754"/>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 to next field</a:t>
            </a:r>
            <a:endParaRPr lang="en-US" dirty="0">
              <a:solidFill>
                <a:schemeClr val="tx1"/>
              </a:solidFill>
            </a:endParaRPr>
          </a:p>
        </p:txBody>
      </p:sp>
      <p:sp>
        <p:nvSpPr>
          <p:cNvPr id="19" name="正方形/長方形 18"/>
          <p:cNvSpPr/>
          <p:nvPr/>
        </p:nvSpPr>
        <p:spPr>
          <a:xfrm>
            <a:off x="3383868" y="4687380"/>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Execute exposure</a:t>
            </a:r>
            <a:endParaRPr lang="en-US" dirty="0">
              <a:solidFill>
                <a:schemeClr val="tx1"/>
              </a:solidFill>
            </a:endParaRPr>
          </a:p>
        </p:txBody>
      </p:sp>
      <p:sp>
        <p:nvSpPr>
          <p:cNvPr id="20" name="正方形/長方形 19"/>
          <p:cNvSpPr/>
          <p:nvPr/>
        </p:nvSpPr>
        <p:spPr>
          <a:xfrm>
            <a:off x="4706398" y="5509646"/>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Take calibration frames</a:t>
            </a:r>
            <a:endParaRPr lang="en-US" dirty="0">
              <a:solidFill>
                <a:schemeClr val="tx1"/>
              </a:solidFill>
            </a:endParaRPr>
          </a:p>
        </p:txBody>
      </p:sp>
      <p:cxnSp>
        <p:nvCxnSpPr>
          <p:cNvPr id="21" name="直線コネクタ 20"/>
          <p:cNvCxnSpPr/>
          <p:nvPr/>
        </p:nvCxnSpPr>
        <p:spPr>
          <a:xfrm>
            <a:off x="1403647" y="3346321"/>
            <a:ext cx="0" cy="3347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423390" y="3681028"/>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曲線コネクタ 24"/>
          <p:cNvCxnSpPr>
            <a:stCxn id="18" idx="3"/>
            <a:endCxn id="19" idx="3"/>
          </p:cNvCxnSpPr>
          <p:nvPr/>
        </p:nvCxnSpPr>
        <p:spPr>
          <a:xfrm>
            <a:off x="5724128" y="4499774"/>
            <a:ext cx="12700" cy="367626"/>
          </a:xfrm>
          <a:prstGeom prst="curvedConnector3">
            <a:avLst>
              <a:gd name="adj1" fmla="val 2652622"/>
            </a:avLst>
          </a:prstGeom>
          <a:ln w="1905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曲線コネクタ 27"/>
          <p:cNvCxnSpPr/>
          <p:nvPr/>
        </p:nvCxnSpPr>
        <p:spPr>
          <a:xfrm>
            <a:off x="3371168" y="4528682"/>
            <a:ext cx="12700" cy="367626"/>
          </a:xfrm>
          <a:prstGeom prst="curvedConnector3">
            <a:avLst>
              <a:gd name="adj1" fmla="val -2463165"/>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3736305" y="3861048"/>
            <a:ext cx="0" cy="45870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5148064" y="5050940"/>
            <a:ext cx="0" cy="45870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156176" y="5869686"/>
            <a:ext cx="0" cy="36762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 name="左中かっこ 33"/>
          <p:cNvSpPr/>
          <p:nvPr/>
        </p:nvSpPr>
        <p:spPr>
          <a:xfrm flipH="1">
            <a:off x="4932039" y="2057328"/>
            <a:ext cx="360040" cy="795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テキスト ボックス 34"/>
          <p:cNvSpPr txBox="1"/>
          <p:nvPr/>
        </p:nvSpPr>
        <p:spPr>
          <a:xfrm>
            <a:off x="5292080" y="2131966"/>
            <a:ext cx="3600400" cy="646331"/>
          </a:xfrm>
          <a:prstGeom prst="rect">
            <a:avLst/>
          </a:prstGeom>
          <a:noFill/>
        </p:spPr>
        <p:txBody>
          <a:bodyPr wrap="square" rtlCol="0">
            <a:spAutoFit/>
          </a:bodyPr>
          <a:lstStyle/>
          <a:p>
            <a:r>
              <a:rPr lang="en-US" dirty="0"/>
              <a:t>“Instrument health check prior to </a:t>
            </a:r>
            <a:r>
              <a:rPr lang="en-US" dirty="0" smtClean="0"/>
              <a:t>observations”</a:t>
            </a:r>
            <a:endParaRPr lang="en-US" dirty="0"/>
          </a:p>
        </p:txBody>
      </p:sp>
      <p:sp>
        <p:nvSpPr>
          <p:cNvPr id="36" name="左中かっこ 35"/>
          <p:cNvSpPr/>
          <p:nvPr/>
        </p:nvSpPr>
        <p:spPr>
          <a:xfrm flipH="1">
            <a:off x="6079994" y="4289576"/>
            <a:ext cx="360040" cy="795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テキスト ボックス 36"/>
          <p:cNvSpPr txBox="1"/>
          <p:nvPr/>
        </p:nvSpPr>
        <p:spPr>
          <a:xfrm>
            <a:off x="6468870" y="4495128"/>
            <a:ext cx="2452446" cy="369332"/>
          </a:xfrm>
          <a:prstGeom prst="rect">
            <a:avLst/>
          </a:prstGeom>
          <a:noFill/>
        </p:spPr>
        <p:txBody>
          <a:bodyPr wrap="square" rtlCol="0">
            <a:spAutoFit/>
          </a:bodyPr>
          <a:lstStyle/>
          <a:p>
            <a:r>
              <a:rPr lang="en-US" dirty="0" smtClean="0"/>
              <a:t>“Exposure operation”</a:t>
            </a:r>
            <a:endParaRPr lang="en-US" dirty="0"/>
          </a:p>
        </p:txBody>
      </p:sp>
      <p:sp>
        <p:nvSpPr>
          <p:cNvPr id="38" name="左中かっこ 37"/>
          <p:cNvSpPr/>
          <p:nvPr/>
        </p:nvSpPr>
        <p:spPr>
          <a:xfrm>
            <a:off x="4304783" y="5471882"/>
            <a:ext cx="205172" cy="466962"/>
          </a:xfrm>
          <a:prstGeom prst="leftBrace">
            <a:avLst>
              <a:gd name="adj1" fmla="val 8333"/>
              <a:gd name="adj2" fmla="val 4848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テキスト ボックス 38"/>
          <p:cNvSpPr txBox="1"/>
          <p:nvPr/>
        </p:nvSpPr>
        <p:spPr>
          <a:xfrm>
            <a:off x="1918683" y="5520931"/>
            <a:ext cx="2452446" cy="369332"/>
          </a:xfrm>
          <a:prstGeom prst="rect">
            <a:avLst/>
          </a:prstGeom>
          <a:noFill/>
        </p:spPr>
        <p:txBody>
          <a:bodyPr wrap="square" rtlCol="0">
            <a:spAutoFit/>
          </a:bodyPr>
          <a:lstStyle/>
          <a:p>
            <a:pPr algn="r"/>
            <a:r>
              <a:rPr lang="en-US" dirty="0" smtClean="0"/>
              <a:t>“Calibration frames”</a:t>
            </a:r>
            <a:endParaRPr lang="en-US" dirty="0"/>
          </a:p>
        </p:txBody>
      </p:sp>
      <p:sp>
        <p:nvSpPr>
          <p:cNvPr id="40" name="テキスト ボックス 39"/>
          <p:cNvSpPr txBox="1"/>
          <p:nvPr/>
        </p:nvSpPr>
        <p:spPr>
          <a:xfrm>
            <a:off x="5280103" y="3491716"/>
            <a:ext cx="864095" cy="369332"/>
          </a:xfrm>
          <a:prstGeom prst="rect">
            <a:avLst/>
          </a:prstGeom>
          <a:noFill/>
        </p:spPr>
        <p:txBody>
          <a:bodyPr wrap="square" rtlCol="0">
            <a:spAutoFit/>
          </a:bodyPr>
          <a:lstStyle/>
          <a:p>
            <a:r>
              <a:rPr lang="en-US" dirty="0" smtClean="0">
                <a:solidFill>
                  <a:schemeClr val="tx1">
                    <a:lumMod val="50000"/>
                    <a:lumOff val="50000"/>
                  </a:schemeClr>
                </a:solidFill>
              </a:rPr>
              <a:t>(TBD)</a:t>
            </a:r>
            <a:endParaRPr lang="en-US" dirty="0">
              <a:solidFill>
                <a:schemeClr val="tx1">
                  <a:lumMod val="50000"/>
                  <a:lumOff val="50000"/>
                </a:schemeClr>
              </a:solidFill>
            </a:endParaRPr>
          </a:p>
        </p:txBody>
      </p:sp>
      <p:sp>
        <p:nvSpPr>
          <p:cNvPr id="41"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5619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Exposure operation</a:t>
            </a:r>
            <a:endParaRPr lang="en-US" dirty="0"/>
          </a:p>
        </p:txBody>
      </p:sp>
      <p:sp>
        <p:nvSpPr>
          <p:cNvPr id="3" name="コンテンツ プレースホルダー 2"/>
          <p:cNvSpPr>
            <a:spLocks noGrp="1"/>
          </p:cNvSpPr>
          <p:nvPr>
            <p:ph idx="1"/>
          </p:nvPr>
        </p:nvSpPr>
        <p:spPr/>
        <p:txBody>
          <a:bodyPr>
            <a:normAutofit fontScale="85000" lnSpcReduction="20000"/>
          </a:bodyPr>
          <a:lstStyle/>
          <a:p>
            <a:pPr marL="0" indent="0">
              <a:buNone/>
            </a:pPr>
            <a:r>
              <a:rPr lang="en-US" dirty="0" smtClean="0"/>
              <a:t>Concepts:</a:t>
            </a:r>
            <a:endParaRPr lang="en-US" dirty="0"/>
          </a:p>
          <a:p>
            <a:pPr>
              <a:buFont typeface="Arial" charset="0"/>
              <a:buChar char="•"/>
            </a:pPr>
            <a:r>
              <a:rPr lang="en-US" dirty="0" smtClean="0"/>
              <a:t>Coordination of procedure between two exposures as shorter as possible is </a:t>
            </a:r>
            <a:r>
              <a:rPr lang="en-US" dirty="0"/>
              <a:t>a key </a:t>
            </a:r>
            <a:r>
              <a:rPr lang="en-US" dirty="0" smtClean="0"/>
              <a:t>to </a:t>
            </a:r>
            <a:r>
              <a:rPr lang="en-US" dirty="0"/>
              <a:t>make observation more </a:t>
            </a:r>
            <a:r>
              <a:rPr lang="en-US" dirty="0" smtClean="0"/>
              <a:t>efficient.</a:t>
            </a:r>
          </a:p>
          <a:p>
            <a:pPr lvl="1">
              <a:buFont typeface="Arial" charset="0"/>
              <a:buChar char="•"/>
            </a:pPr>
            <a:r>
              <a:rPr lang="en-US" dirty="0" smtClean="0"/>
              <a:t>Run instrument configuration sequence in parallel as possible, especially for items takes long time.</a:t>
            </a:r>
          </a:p>
          <a:p>
            <a:pPr lvl="1">
              <a:buFont typeface="Arial" charset="0"/>
              <a:buChar char="•"/>
            </a:pPr>
            <a:r>
              <a:rPr lang="en-US" dirty="0" smtClean="0"/>
              <a:t>Transfer science data to Gen2 in parallel to configuration sequence, even for next exposure.</a:t>
            </a:r>
          </a:p>
          <a:p>
            <a:pPr>
              <a:buFont typeface="Arial" charset="0"/>
              <a:buChar char="•"/>
            </a:pPr>
            <a:r>
              <a:rPr lang="en-US" dirty="0" smtClean="0"/>
              <a:t>Instrument integration and test over entire PFS will only be on telescope, make operation sequences to be verified (or verifiable) as much as possible in each stage.</a:t>
            </a:r>
          </a:p>
          <a:p>
            <a:pPr lvl="1">
              <a:buFont typeface="Arial" charset="0"/>
              <a:buChar char="•"/>
            </a:pPr>
            <a:r>
              <a:rPr lang="en-US" dirty="0" smtClean="0"/>
              <a:t>Coordinate exposure configuration sequence into subsequences with simple interlocks.</a:t>
            </a:r>
          </a:p>
          <a:p>
            <a:pPr lvl="1">
              <a:buFont typeface="Arial" charset="0"/>
              <a:buChar char="•"/>
            </a:pPr>
            <a:r>
              <a:rPr lang="en-US" dirty="0" smtClean="0"/>
              <a:t>Plan to verify subsequences on subsystem AIT.</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17445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22142" y="57631"/>
            <a:ext cx="9158370" cy="6775491"/>
            <a:chOff x="22142" y="57631"/>
            <a:chExt cx="9158370" cy="6775491"/>
          </a:xfrm>
        </p:grpSpPr>
        <p:cxnSp>
          <p:nvCxnSpPr>
            <p:cNvPr id="197" name="直線矢印コネクタ 196"/>
            <p:cNvCxnSpPr/>
            <p:nvPr/>
          </p:nvCxnSpPr>
          <p:spPr>
            <a:xfrm>
              <a:off x="6289235" y="2271242"/>
              <a:ext cx="72574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6" name="直線矢印コネクタ 195"/>
            <p:cNvCxnSpPr/>
            <p:nvPr/>
          </p:nvCxnSpPr>
          <p:spPr>
            <a:xfrm flipV="1">
              <a:off x="6289235" y="1680395"/>
              <a:ext cx="731037" cy="414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5" name="直線矢印コネクタ 194"/>
            <p:cNvCxnSpPr/>
            <p:nvPr/>
          </p:nvCxnSpPr>
          <p:spPr>
            <a:xfrm>
              <a:off x="1907752" y="2262943"/>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4" name="直線矢印コネクタ 193"/>
            <p:cNvCxnSpPr/>
            <p:nvPr/>
          </p:nvCxnSpPr>
          <p:spPr>
            <a:xfrm>
              <a:off x="1922998" y="1684535"/>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3" name="直線矢印コネクタ 192"/>
            <p:cNvCxnSpPr/>
            <p:nvPr/>
          </p:nvCxnSpPr>
          <p:spPr>
            <a:xfrm>
              <a:off x="1397926" y="5455096"/>
              <a:ext cx="95707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1" name="直線矢印コネクタ 190"/>
            <p:cNvCxnSpPr/>
            <p:nvPr/>
          </p:nvCxnSpPr>
          <p:spPr>
            <a:xfrm>
              <a:off x="1922998" y="5013178"/>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p:nvPr/>
          </p:nvCxnSpPr>
          <p:spPr>
            <a:xfrm>
              <a:off x="1922998" y="4581128"/>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95536" y="57631"/>
              <a:ext cx="8345328" cy="338554"/>
            </a:xfrm>
            <a:prstGeom prst="rect">
              <a:avLst/>
            </a:prstGeom>
            <a:noFill/>
          </p:spPr>
          <p:txBody>
            <a:bodyPr wrap="square" rtlCol="0">
              <a:spAutoFit/>
            </a:bodyPr>
            <a:lstStyle/>
            <a:p>
              <a:pPr algn="ctr"/>
              <a:r>
                <a:rPr kumimoji="1" lang="en-US" altLang="ja-JP" sz="1600" b="1" dirty="0" smtClean="0"/>
                <a:t>PFS</a:t>
              </a:r>
              <a:r>
                <a:rPr kumimoji="1" lang="ja-JP" altLang="en-US" sz="1600" b="1" dirty="0" smtClean="0"/>
                <a:t> </a:t>
              </a:r>
              <a:r>
                <a:rPr kumimoji="1" lang="en-US" altLang="ja-JP" sz="1600" b="1" dirty="0" smtClean="0"/>
                <a:t>Basic</a:t>
              </a:r>
              <a:r>
                <a:rPr kumimoji="1" lang="ja-JP" altLang="en-US" sz="1600" b="1" dirty="0" smtClean="0"/>
                <a:t> </a:t>
              </a:r>
              <a:r>
                <a:rPr kumimoji="1" lang="en-US" altLang="ja-JP" sz="1600" b="1" dirty="0" smtClean="0"/>
                <a:t>Operation</a:t>
              </a:r>
              <a:r>
                <a:rPr kumimoji="1" lang="ja-JP" altLang="en-US" sz="1600" b="1" dirty="0" smtClean="0"/>
                <a:t> </a:t>
              </a:r>
              <a:r>
                <a:rPr kumimoji="1" lang="en-US" altLang="ja-JP" sz="1600" b="1" dirty="0" smtClean="0"/>
                <a:t>Sequence</a:t>
              </a:r>
              <a:r>
                <a:rPr kumimoji="1" lang="ja-JP" altLang="en-US" sz="1600" b="1" dirty="0" smtClean="0"/>
                <a:t> </a:t>
              </a:r>
              <a:r>
                <a:rPr kumimoji="1" lang="en-US" altLang="ja-JP" sz="1600" b="1" dirty="0" smtClean="0"/>
                <a:t>for</a:t>
              </a:r>
              <a:r>
                <a:rPr kumimoji="1" lang="ja-JP" altLang="en-US" sz="1600" b="1" dirty="0" smtClean="0"/>
                <a:t> </a:t>
              </a:r>
              <a:r>
                <a:rPr lang="en-US" altLang="ja-JP" sz="1600" b="1" dirty="0"/>
                <a:t>S</a:t>
              </a:r>
              <a:r>
                <a:rPr lang="en-US" altLang="ja-JP" sz="1600" b="1" dirty="0" smtClean="0"/>
                <a:t>ingle</a:t>
              </a:r>
              <a:r>
                <a:rPr lang="ja-JP" altLang="en-US" sz="1600" b="1" dirty="0" smtClean="0"/>
                <a:t> </a:t>
              </a:r>
              <a:r>
                <a:rPr lang="en-US" altLang="ja-JP" sz="1600" b="1" dirty="0" smtClean="0"/>
                <a:t>Exposure as of 2016/08</a:t>
              </a:r>
              <a:endParaRPr kumimoji="1" lang="ja-JP" altLang="en-US" sz="1600" b="1" dirty="0"/>
            </a:p>
          </p:txBody>
        </p:sp>
        <p:cxnSp>
          <p:nvCxnSpPr>
            <p:cNvPr id="5" name="直線矢印コネクタ 4"/>
            <p:cNvCxnSpPr/>
            <p:nvPr/>
          </p:nvCxnSpPr>
          <p:spPr>
            <a:xfrm>
              <a:off x="719288" y="528935"/>
              <a:ext cx="432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115616" y="384919"/>
              <a:ext cx="1158009" cy="307777"/>
            </a:xfrm>
            <a:prstGeom prst="rect">
              <a:avLst/>
            </a:prstGeom>
            <a:noFill/>
          </p:spPr>
          <p:txBody>
            <a:bodyPr wrap="none" rtlCol="0">
              <a:spAutoFit/>
            </a:bodyPr>
            <a:lstStyle/>
            <a:p>
              <a:r>
                <a:rPr kumimoji="1" lang="en-US" altLang="ja-JP" sz="1400" dirty="0" smtClean="0"/>
                <a:t>Shutter</a:t>
              </a:r>
              <a:r>
                <a:rPr kumimoji="1" lang="ja-JP" altLang="en-US" sz="1400" dirty="0" smtClean="0"/>
                <a:t> </a:t>
              </a:r>
              <a:r>
                <a:rPr kumimoji="1" lang="en-US" altLang="ja-JP" sz="1400" dirty="0" smtClean="0"/>
                <a:t>Close</a:t>
              </a:r>
              <a:endParaRPr kumimoji="1" lang="ja-JP" altLang="en-US" sz="1400" dirty="0"/>
            </a:p>
          </p:txBody>
        </p:sp>
        <p:cxnSp>
          <p:nvCxnSpPr>
            <p:cNvPr id="11" name="直線コネクタ 10"/>
            <p:cNvCxnSpPr>
              <a:endCxn id="14" idx="0"/>
            </p:cNvCxnSpPr>
            <p:nvPr/>
          </p:nvCxnSpPr>
          <p:spPr>
            <a:xfrm>
              <a:off x="720761" y="188640"/>
              <a:ext cx="0" cy="6238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8028384" y="188640"/>
              <a:ext cx="0" cy="622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53585" y="6426726"/>
              <a:ext cx="1174552" cy="307777"/>
            </a:xfrm>
            <a:prstGeom prst="rect">
              <a:avLst/>
            </a:prstGeom>
            <a:noFill/>
          </p:spPr>
          <p:txBody>
            <a:bodyPr wrap="none" rtlCol="0">
              <a:spAutoFit/>
            </a:bodyPr>
            <a:lstStyle/>
            <a:p>
              <a:r>
                <a:rPr kumimoji="1" lang="en-US" altLang="ja-JP" sz="1400" dirty="0" smtClean="0"/>
                <a:t>Exposure</a:t>
              </a:r>
              <a:r>
                <a:rPr kumimoji="1" lang="ja-JP" altLang="en-US" sz="1400" dirty="0" smtClean="0"/>
                <a:t> </a:t>
              </a:r>
              <a:r>
                <a:rPr kumimoji="1" lang="en-US" altLang="ja-JP" sz="1400" dirty="0" smtClean="0"/>
                <a:t>end</a:t>
              </a:r>
              <a:endParaRPr kumimoji="1" lang="ja-JP" altLang="en-US" sz="1400" dirty="0"/>
            </a:p>
          </p:txBody>
        </p:sp>
        <p:sp>
          <p:nvSpPr>
            <p:cNvPr id="15" name="テキスト ボックス 14"/>
            <p:cNvSpPr txBox="1"/>
            <p:nvPr/>
          </p:nvSpPr>
          <p:spPr>
            <a:xfrm>
              <a:off x="7443554" y="6525344"/>
              <a:ext cx="1232902" cy="307777"/>
            </a:xfrm>
            <a:prstGeom prst="rect">
              <a:avLst/>
            </a:prstGeom>
            <a:noFill/>
          </p:spPr>
          <p:txBody>
            <a:bodyPr wrap="none" rtlCol="0">
              <a:spAutoFit/>
            </a:bodyPr>
            <a:lstStyle/>
            <a:p>
              <a:r>
                <a:rPr kumimoji="1" lang="en-US" altLang="ja-JP" sz="1400" dirty="0" smtClean="0"/>
                <a:t>Exposure</a:t>
              </a:r>
              <a:r>
                <a:rPr kumimoji="1" lang="ja-JP" altLang="en-US" sz="1400" dirty="0" smtClean="0"/>
                <a:t> </a:t>
              </a:r>
              <a:r>
                <a:rPr kumimoji="1" lang="en-US" altLang="ja-JP" sz="1400" dirty="0" smtClean="0"/>
                <a:t>start</a:t>
              </a:r>
              <a:endParaRPr kumimoji="1" lang="ja-JP" altLang="en-US" sz="1400" dirty="0"/>
            </a:p>
          </p:txBody>
        </p:sp>
        <p:cxnSp>
          <p:nvCxnSpPr>
            <p:cNvPr id="16" name="直線コネクタ 15"/>
            <p:cNvCxnSpPr/>
            <p:nvPr/>
          </p:nvCxnSpPr>
          <p:spPr>
            <a:xfrm>
              <a:off x="1138776" y="188640"/>
              <a:ext cx="0" cy="6228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7590977" y="269734"/>
              <a:ext cx="0" cy="6228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590977" y="506289"/>
              <a:ext cx="432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041739" y="352401"/>
              <a:ext cx="1138773" cy="307777"/>
            </a:xfrm>
            <a:prstGeom prst="rect">
              <a:avLst/>
            </a:prstGeom>
            <a:noFill/>
          </p:spPr>
          <p:txBody>
            <a:bodyPr wrap="none" rtlCol="0">
              <a:spAutoFit/>
            </a:bodyPr>
            <a:lstStyle/>
            <a:p>
              <a:r>
                <a:rPr kumimoji="1" lang="en-US" altLang="ja-JP" sz="1400" dirty="0" smtClean="0"/>
                <a:t>Shutter</a:t>
              </a:r>
              <a:r>
                <a:rPr kumimoji="1" lang="ja-JP" altLang="en-US" sz="1400" dirty="0" smtClean="0"/>
                <a:t> </a:t>
              </a:r>
              <a:r>
                <a:rPr kumimoji="1" lang="en-US" altLang="ja-JP" sz="1400" dirty="0" smtClean="0"/>
                <a:t>open</a:t>
              </a:r>
              <a:endParaRPr kumimoji="1" lang="ja-JP" altLang="en-US" sz="1400" dirty="0"/>
            </a:p>
          </p:txBody>
        </p:sp>
        <p:cxnSp>
          <p:nvCxnSpPr>
            <p:cNvPr id="22" name="直線矢印コネクタ 21"/>
            <p:cNvCxnSpPr/>
            <p:nvPr/>
          </p:nvCxnSpPr>
          <p:spPr>
            <a:xfrm>
              <a:off x="94776" y="5877272"/>
              <a:ext cx="104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106337" y="5613665"/>
              <a:ext cx="971613" cy="307777"/>
            </a:xfrm>
            <a:prstGeom prst="rect">
              <a:avLst/>
            </a:prstGeom>
            <a:noFill/>
          </p:spPr>
          <p:txBody>
            <a:bodyPr wrap="none" rtlCol="0">
              <a:spAutoFit/>
            </a:bodyPr>
            <a:lstStyle/>
            <a:p>
              <a:r>
                <a:rPr kumimoji="1" lang="en-US" altLang="ja-JP" sz="1400" dirty="0" err="1" smtClean="0"/>
                <a:t>AutoGuide</a:t>
              </a:r>
              <a:endParaRPr kumimoji="1" lang="ja-JP" altLang="en-US" sz="1400" dirty="0"/>
            </a:p>
          </p:txBody>
        </p:sp>
        <p:cxnSp>
          <p:nvCxnSpPr>
            <p:cNvPr id="25" name="直線矢印コネクタ 24"/>
            <p:cNvCxnSpPr/>
            <p:nvPr/>
          </p:nvCxnSpPr>
          <p:spPr>
            <a:xfrm>
              <a:off x="1138776" y="5445224"/>
              <a:ext cx="32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rot="16200000">
              <a:off x="-70809" y="4849415"/>
              <a:ext cx="768928" cy="307777"/>
            </a:xfrm>
            <a:prstGeom prst="rect">
              <a:avLst/>
            </a:prstGeom>
            <a:noFill/>
          </p:spPr>
          <p:txBody>
            <a:bodyPr wrap="none" rtlCol="0">
              <a:spAutoFit/>
            </a:bodyPr>
            <a:lstStyle/>
            <a:p>
              <a:r>
                <a:rPr kumimoji="1" lang="en-US" altLang="ja-JP" sz="1400" dirty="0" smtClean="0"/>
                <a:t>Tel</a:t>
              </a:r>
              <a:r>
                <a:rPr kumimoji="1" lang="ja-JP" altLang="en-US" sz="1400" dirty="0" smtClean="0"/>
                <a:t> </a:t>
              </a:r>
              <a:r>
                <a:rPr kumimoji="1" lang="en-US" altLang="ja-JP" sz="1400" dirty="0" smtClean="0"/>
                <a:t>Slew</a:t>
              </a:r>
              <a:endParaRPr kumimoji="1" lang="ja-JP" altLang="en-US" sz="1400" dirty="0"/>
            </a:p>
          </p:txBody>
        </p:sp>
        <p:cxnSp>
          <p:nvCxnSpPr>
            <p:cNvPr id="28" name="直線矢印コネクタ 27"/>
            <p:cNvCxnSpPr/>
            <p:nvPr/>
          </p:nvCxnSpPr>
          <p:spPr>
            <a:xfrm flipV="1">
              <a:off x="1138776" y="5229199"/>
              <a:ext cx="252000" cy="1"/>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1138776" y="5013176"/>
              <a:ext cx="1083269" cy="2"/>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1138776" y="4797152"/>
              <a:ext cx="540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1138776" y="4581128"/>
              <a:ext cx="86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33" name="左中かっこ 32"/>
            <p:cNvSpPr/>
            <p:nvPr/>
          </p:nvSpPr>
          <p:spPr>
            <a:xfrm>
              <a:off x="421825" y="4509120"/>
              <a:ext cx="45719" cy="10081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p:cNvSpPr txBox="1"/>
            <p:nvPr/>
          </p:nvSpPr>
          <p:spPr>
            <a:xfrm>
              <a:off x="683568" y="4365104"/>
              <a:ext cx="359394" cy="307777"/>
            </a:xfrm>
            <a:prstGeom prst="rect">
              <a:avLst/>
            </a:prstGeom>
            <a:noFill/>
          </p:spPr>
          <p:txBody>
            <a:bodyPr wrap="none" rtlCol="0">
              <a:spAutoFit/>
            </a:bodyPr>
            <a:lstStyle/>
            <a:p>
              <a:r>
                <a:rPr kumimoji="1" lang="en-US" altLang="ja-JP" sz="1400" dirty="0" err="1" smtClean="0"/>
                <a:t>Az</a:t>
              </a:r>
              <a:endParaRPr kumimoji="1" lang="ja-JP" altLang="en-US" sz="1400" dirty="0"/>
            </a:p>
          </p:txBody>
        </p:sp>
        <p:sp>
          <p:nvSpPr>
            <p:cNvPr id="35" name="テキスト ボックス 34"/>
            <p:cNvSpPr txBox="1"/>
            <p:nvPr/>
          </p:nvSpPr>
          <p:spPr>
            <a:xfrm>
              <a:off x="683568" y="4633391"/>
              <a:ext cx="348172" cy="307777"/>
            </a:xfrm>
            <a:prstGeom prst="rect">
              <a:avLst/>
            </a:prstGeom>
            <a:noFill/>
          </p:spPr>
          <p:txBody>
            <a:bodyPr wrap="none" rtlCol="0">
              <a:spAutoFit/>
            </a:bodyPr>
            <a:lstStyle/>
            <a:p>
              <a:r>
                <a:rPr lang="en-US" altLang="ja-JP" sz="1400" dirty="0" smtClean="0"/>
                <a:t>EL</a:t>
              </a:r>
              <a:endParaRPr kumimoji="1" lang="ja-JP" altLang="en-US" sz="1400" dirty="0"/>
            </a:p>
          </p:txBody>
        </p:sp>
        <p:sp>
          <p:nvSpPr>
            <p:cNvPr id="36" name="テキスト ボックス 35"/>
            <p:cNvSpPr txBox="1"/>
            <p:nvPr/>
          </p:nvSpPr>
          <p:spPr>
            <a:xfrm>
              <a:off x="646698" y="4822272"/>
              <a:ext cx="421910" cy="307777"/>
            </a:xfrm>
            <a:prstGeom prst="rect">
              <a:avLst/>
            </a:prstGeom>
            <a:noFill/>
          </p:spPr>
          <p:txBody>
            <a:bodyPr wrap="none" rtlCol="0">
              <a:spAutoFit/>
            </a:bodyPr>
            <a:lstStyle/>
            <a:p>
              <a:r>
                <a:rPr lang="en-US" altLang="ja-JP" sz="1400" dirty="0" err="1" smtClean="0"/>
                <a:t>InR</a:t>
              </a:r>
              <a:endParaRPr kumimoji="1" lang="ja-JP" altLang="en-US" sz="1400" dirty="0"/>
            </a:p>
          </p:txBody>
        </p:sp>
        <p:sp>
          <p:nvSpPr>
            <p:cNvPr id="37" name="テキスト ボックス 36"/>
            <p:cNvSpPr txBox="1"/>
            <p:nvPr/>
          </p:nvSpPr>
          <p:spPr>
            <a:xfrm>
              <a:off x="646698" y="5075311"/>
              <a:ext cx="495649" cy="307777"/>
            </a:xfrm>
            <a:prstGeom prst="rect">
              <a:avLst/>
            </a:prstGeom>
            <a:noFill/>
          </p:spPr>
          <p:txBody>
            <a:bodyPr wrap="none" rtlCol="0">
              <a:spAutoFit/>
            </a:bodyPr>
            <a:lstStyle/>
            <a:p>
              <a:r>
                <a:rPr lang="en-US" altLang="ja-JP" sz="1400" dirty="0" smtClean="0"/>
                <a:t>ADC</a:t>
              </a:r>
              <a:endParaRPr kumimoji="1" lang="ja-JP" altLang="en-US" sz="1400" dirty="0"/>
            </a:p>
          </p:txBody>
        </p:sp>
        <p:sp>
          <p:nvSpPr>
            <p:cNvPr id="38" name="テキスト ボックス 37"/>
            <p:cNvSpPr txBox="1"/>
            <p:nvPr/>
          </p:nvSpPr>
          <p:spPr>
            <a:xfrm>
              <a:off x="395536" y="5301208"/>
              <a:ext cx="829522" cy="307777"/>
            </a:xfrm>
            <a:prstGeom prst="rect">
              <a:avLst/>
            </a:prstGeom>
            <a:noFill/>
          </p:spPr>
          <p:txBody>
            <a:bodyPr wrap="none" rtlCol="0">
              <a:spAutoFit/>
            </a:bodyPr>
            <a:lstStyle/>
            <a:p>
              <a:r>
                <a:rPr kumimoji="1" lang="en-US" altLang="ja-JP" sz="1400" dirty="0" smtClean="0"/>
                <a:t>Hexapod</a:t>
              </a:r>
              <a:endParaRPr kumimoji="1" lang="ja-JP" altLang="en-US" sz="1400" dirty="0"/>
            </a:p>
          </p:txBody>
        </p:sp>
        <p:cxnSp>
          <p:nvCxnSpPr>
            <p:cNvPr id="44" name="直線矢印コネクタ 43"/>
            <p:cNvCxnSpPr/>
            <p:nvPr/>
          </p:nvCxnSpPr>
          <p:spPr>
            <a:xfrm>
              <a:off x="1691680" y="1682076"/>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899592" y="1530647"/>
              <a:ext cx="758541" cy="307777"/>
            </a:xfrm>
            <a:prstGeom prst="rect">
              <a:avLst/>
            </a:prstGeom>
            <a:noFill/>
          </p:spPr>
          <p:txBody>
            <a:bodyPr wrap="none" rtlCol="0">
              <a:spAutoFit/>
            </a:bodyPr>
            <a:lstStyle/>
            <a:p>
              <a:r>
                <a:rPr kumimoji="1" lang="en-US" altLang="ja-JP" sz="1400" dirty="0" err="1" smtClean="0"/>
                <a:t>SpS</a:t>
              </a:r>
              <a:r>
                <a:rPr kumimoji="1" lang="en-US" altLang="ja-JP" sz="1400" dirty="0" smtClean="0"/>
                <a:t>/BIA</a:t>
              </a:r>
              <a:endParaRPr kumimoji="1" lang="ja-JP" altLang="en-US" sz="1400" dirty="0"/>
            </a:p>
          </p:txBody>
        </p:sp>
        <p:sp>
          <p:nvSpPr>
            <p:cNvPr id="46" name="テキスト ボックス 45"/>
            <p:cNvSpPr txBox="1"/>
            <p:nvPr/>
          </p:nvSpPr>
          <p:spPr>
            <a:xfrm>
              <a:off x="1635637" y="1413003"/>
              <a:ext cx="742576"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on</a:t>
              </a:r>
              <a:endParaRPr kumimoji="1" lang="ja-JP" altLang="en-US" sz="1400" dirty="0"/>
            </a:p>
          </p:txBody>
        </p:sp>
        <p:cxnSp>
          <p:nvCxnSpPr>
            <p:cNvPr id="47" name="直線矢印コネクタ 46"/>
            <p:cNvCxnSpPr/>
            <p:nvPr/>
          </p:nvCxnSpPr>
          <p:spPr>
            <a:xfrm>
              <a:off x="2339944" y="1682076"/>
              <a:ext cx="3658534" cy="2459"/>
            </a:xfrm>
            <a:prstGeom prst="straightConnector1">
              <a:avLst/>
            </a:prstGeom>
            <a:ln w="12700">
              <a:solidFill>
                <a:schemeClr val="tx1"/>
              </a:solidFill>
              <a:prstDash val="sys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a:off x="6019377" y="1680395"/>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5953946" y="1413522"/>
              <a:ext cx="755271"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off</a:t>
              </a:r>
              <a:endParaRPr kumimoji="1" lang="ja-JP" altLang="en-US" sz="1400" dirty="0"/>
            </a:p>
          </p:txBody>
        </p:sp>
        <p:sp>
          <p:nvSpPr>
            <p:cNvPr id="51" name="テキスト ボックス 50"/>
            <p:cNvSpPr txBox="1"/>
            <p:nvPr/>
          </p:nvSpPr>
          <p:spPr>
            <a:xfrm>
              <a:off x="4004462" y="1412776"/>
              <a:ext cx="814647" cy="307777"/>
            </a:xfrm>
            <a:prstGeom prst="rect">
              <a:avLst/>
            </a:prstGeom>
            <a:noFill/>
          </p:spPr>
          <p:txBody>
            <a:bodyPr wrap="none" rtlCol="0">
              <a:spAutoFit/>
            </a:bodyPr>
            <a:lstStyle/>
            <a:p>
              <a:r>
                <a:rPr kumimoji="1" lang="en-US" altLang="ja-JP" sz="1400" dirty="0" smtClean="0"/>
                <a:t>(BIA</a:t>
              </a:r>
              <a:r>
                <a:rPr kumimoji="1" lang="ja-JP" altLang="en-US" sz="1400" dirty="0" smtClean="0"/>
                <a:t> </a:t>
              </a:r>
              <a:r>
                <a:rPr kumimoji="1" lang="en-US" altLang="ja-JP" sz="1400" dirty="0" smtClean="0"/>
                <a:t>ON)</a:t>
              </a:r>
            </a:p>
          </p:txBody>
        </p:sp>
        <p:cxnSp>
          <p:nvCxnSpPr>
            <p:cNvPr id="52" name="直線矢印コネクタ 51"/>
            <p:cNvCxnSpPr/>
            <p:nvPr/>
          </p:nvCxnSpPr>
          <p:spPr>
            <a:xfrm>
              <a:off x="115320" y="1261152"/>
              <a:ext cx="617096"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9874" y="951091"/>
              <a:ext cx="993734"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up-ramp</a:t>
              </a:r>
              <a:endParaRPr kumimoji="1" lang="ja-JP" altLang="en-US" sz="1400" dirty="0"/>
            </a:p>
          </p:txBody>
        </p:sp>
        <p:cxnSp>
          <p:nvCxnSpPr>
            <p:cNvPr id="55" name="直線矢印コネクタ 54"/>
            <p:cNvCxnSpPr/>
            <p:nvPr/>
          </p:nvCxnSpPr>
          <p:spPr>
            <a:xfrm>
              <a:off x="740861" y="1268519"/>
              <a:ext cx="3039051"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1131834" y="956951"/>
              <a:ext cx="2113977"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data</a:t>
              </a:r>
              <a:r>
                <a:rPr kumimoji="1" lang="ja-JP" altLang="en-US" sz="1400" dirty="0" smtClean="0"/>
                <a:t> </a:t>
              </a:r>
              <a:r>
                <a:rPr kumimoji="1" lang="en-US" altLang="ja-JP" sz="1400" dirty="0" smtClean="0"/>
                <a:t>compose</a:t>
              </a:r>
              <a:r>
                <a:rPr kumimoji="1" lang="ja-JP" altLang="en-US" sz="1400" dirty="0" smtClean="0"/>
                <a:t> </a:t>
              </a:r>
              <a:r>
                <a:rPr kumimoji="1" lang="en-US" altLang="ja-JP" sz="1400" dirty="0" smtClean="0"/>
                <a:t>/</a:t>
              </a:r>
              <a:r>
                <a:rPr kumimoji="1" lang="ja-JP" altLang="en-US" sz="1400" dirty="0" smtClean="0"/>
                <a:t> </a:t>
              </a:r>
              <a:r>
                <a:rPr kumimoji="1" lang="en-US" altLang="ja-JP" sz="1400" dirty="0" smtClean="0"/>
                <a:t>transfer</a:t>
              </a:r>
              <a:endParaRPr kumimoji="1" lang="ja-JP" altLang="en-US" sz="1400" dirty="0"/>
            </a:p>
          </p:txBody>
        </p:sp>
        <p:cxnSp>
          <p:nvCxnSpPr>
            <p:cNvPr id="58" name="直線矢印コネクタ 57"/>
            <p:cNvCxnSpPr/>
            <p:nvPr/>
          </p:nvCxnSpPr>
          <p:spPr>
            <a:xfrm flipV="1">
              <a:off x="1135206" y="928060"/>
              <a:ext cx="1847122" cy="228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1422200" y="658061"/>
              <a:ext cx="1108830" cy="307777"/>
            </a:xfrm>
            <a:prstGeom prst="rect">
              <a:avLst/>
            </a:prstGeom>
            <a:noFill/>
          </p:spPr>
          <p:txBody>
            <a:bodyPr wrap="none" rtlCol="0">
              <a:spAutoFit/>
            </a:bodyPr>
            <a:lstStyle/>
            <a:p>
              <a:r>
                <a:rPr lang="en-US" altLang="ja-JP" sz="1400" dirty="0" smtClean="0"/>
                <a:t>CCD</a:t>
              </a:r>
              <a:r>
                <a:rPr lang="ja-JP" altLang="en-US" sz="1400" dirty="0" smtClean="0"/>
                <a:t> </a:t>
              </a:r>
              <a:r>
                <a:rPr lang="en-US" altLang="ja-JP" sz="1400" dirty="0" smtClean="0"/>
                <a:t>readout</a:t>
              </a:r>
              <a:endParaRPr kumimoji="1" lang="ja-JP" altLang="en-US" sz="1400" dirty="0"/>
            </a:p>
          </p:txBody>
        </p:sp>
        <p:cxnSp>
          <p:nvCxnSpPr>
            <p:cNvPr id="60" name="直線矢印コネクタ 59"/>
            <p:cNvCxnSpPr/>
            <p:nvPr/>
          </p:nvCxnSpPr>
          <p:spPr>
            <a:xfrm>
              <a:off x="2963352" y="924711"/>
              <a:ext cx="1817470" cy="1"/>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3050539" y="651302"/>
              <a:ext cx="1464632" cy="307777"/>
            </a:xfrm>
            <a:prstGeom prst="rect">
              <a:avLst/>
            </a:prstGeom>
            <a:noFill/>
          </p:spPr>
          <p:txBody>
            <a:bodyPr wrap="none" rtlCol="0">
              <a:spAutoFit/>
            </a:bodyPr>
            <a:lstStyle/>
            <a:p>
              <a:r>
                <a:rPr kumimoji="1" lang="en-US" altLang="ja-JP" sz="1400" dirty="0" smtClean="0"/>
                <a:t>CCD</a:t>
              </a:r>
              <a:r>
                <a:rPr kumimoji="1" lang="ja-JP" altLang="en-US" sz="1400" dirty="0" smtClean="0"/>
                <a:t> </a:t>
              </a:r>
              <a:r>
                <a:rPr kumimoji="1" lang="en-US" altLang="ja-JP" sz="1400" dirty="0" smtClean="0"/>
                <a:t>data</a:t>
              </a:r>
              <a:r>
                <a:rPr kumimoji="1" lang="ja-JP" altLang="en-US" sz="1400" dirty="0" smtClean="0"/>
                <a:t> </a:t>
              </a:r>
              <a:r>
                <a:rPr kumimoji="1" lang="en-US" altLang="ja-JP" sz="1400" dirty="0" smtClean="0"/>
                <a:t>transfer</a:t>
              </a:r>
              <a:endParaRPr kumimoji="1" lang="ja-JP" altLang="en-US" sz="1400" dirty="0"/>
            </a:p>
          </p:txBody>
        </p:sp>
        <p:cxnSp>
          <p:nvCxnSpPr>
            <p:cNvPr id="65" name="直線矢印コネクタ 64"/>
            <p:cNvCxnSpPr/>
            <p:nvPr/>
          </p:nvCxnSpPr>
          <p:spPr>
            <a:xfrm flipV="1">
              <a:off x="8046643" y="1370998"/>
              <a:ext cx="928288" cy="228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7981197" y="1063221"/>
              <a:ext cx="993734"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up-ramp</a:t>
              </a:r>
              <a:endParaRPr kumimoji="1" lang="ja-JP" altLang="en-US" sz="1400" dirty="0"/>
            </a:p>
          </p:txBody>
        </p:sp>
        <p:cxnSp>
          <p:nvCxnSpPr>
            <p:cNvPr id="70" name="直線矢印コネクタ 69"/>
            <p:cNvCxnSpPr/>
            <p:nvPr/>
          </p:nvCxnSpPr>
          <p:spPr>
            <a:xfrm>
              <a:off x="7678251" y="1370998"/>
              <a:ext cx="38175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6697082" y="1089456"/>
              <a:ext cx="1401409"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detector</a:t>
              </a:r>
              <a:r>
                <a:rPr kumimoji="1" lang="ja-JP" altLang="en-US" sz="1400" dirty="0" smtClean="0"/>
                <a:t> </a:t>
              </a:r>
              <a:r>
                <a:rPr kumimoji="1" lang="en-US" altLang="ja-JP" sz="1400" dirty="0" smtClean="0"/>
                <a:t>reset</a:t>
              </a:r>
              <a:endParaRPr kumimoji="1" lang="ja-JP" altLang="en-US" sz="1400" dirty="0"/>
            </a:p>
          </p:txBody>
        </p:sp>
        <p:cxnSp>
          <p:nvCxnSpPr>
            <p:cNvPr id="73" name="直線矢印コネクタ 72"/>
            <p:cNvCxnSpPr/>
            <p:nvPr/>
          </p:nvCxnSpPr>
          <p:spPr>
            <a:xfrm flipV="1">
              <a:off x="7014977" y="959079"/>
              <a:ext cx="57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6796278" y="650609"/>
              <a:ext cx="881973" cy="307777"/>
            </a:xfrm>
            <a:prstGeom prst="rect">
              <a:avLst/>
            </a:prstGeom>
            <a:noFill/>
          </p:spPr>
          <p:txBody>
            <a:bodyPr wrap="none" rtlCol="0">
              <a:spAutoFit/>
            </a:bodyPr>
            <a:lstStyle/>
            <a:p>
              <a:r>
                <a:rPr kumimoji="1" lang="en-US" altLang="ja-JP" sz="1400" dirty="0" smtClean="0"/>
                <a:t>CCD</a:t>
              </a:r>
              <a:r>
                <a:rPr kumimoji="1" lang="ja-JP" altLang="en-US" sz="1400" dirty="0" smtClean="0"/>
                <a:t> </a:t>
              </a:r>
              <a:r>
                <a:rPr kumimoji="1" lang="en-US" altLang="ja-JP" sz="1400" dirty="0" smtClean="0"/>
                <a:t>wipe</a:t>
              </a:r>
              <a:endParaRPr kumimoji="1" lang="ja-JP" altLang="en-US" sz="1400" dirty="0"/>
            </a:p>
          </p:txBody>
        </p:sp>
        <p:cxnSp>
          <p:nvCxnSpPr>
            <p:cNvPr id="77" name="直線矢印コネクタ 76"/>
            <p:cNvCxnSpPr/>
            <p:nvPr/>
          </p:nvCxnSpPr>
          <p:spPr>
            <a:xfrm>
              <a:off x="4408220" y="6381328"/>
              <a:ext cx="473578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5868144" y="6093296"/>
              <a:ext cx="1871025" cy="307777"/>
            </a:xfrm>
            <a:prstGeom prst="rect">
              <a:avLst/>
            </a:prstGeom>
            <a:noFill/>
          </p:spPr>
          <p:txBody>
            <a:bodyPr wrap="none" rtlCol="0">
              <a:spAutoFit/>
            </a:bodyPr>
            <a:lstStyle/>
            <a:p>
              <a:r>
                <a:rPr lang="en-US" altLang="ja-JP" sz="1400" dirty="0" smtClean="0"/>
                <a:t>On-site</a:t>
              </a:r>
              <a:r>
                <a:rPr lang="ja-JP" altLang="en-US" sz="1400" dirty="0" smtClean="0"/>
                <a:t> </a:t>
              </a:r>
              <a:r>
                <a:rPr lang="en-US" altLang="ja-JP" sz="1400" dirty="0" smtClean="0"/>
                <a:t>DRP</a:t>
              </a:r>
              <a:r>
                <a:rPr lang="ja-JP" altLang="en-US" sz="1400" dirty="0" smtClean="0"/>
                <a:t> </a:t>
              </a:r>
              <a:r>
                <a:rPr lang="en-US" altLang="ja-JP" sz="1400" dirty="0" smtClean="0"/>
                <a:t>processing</a:t>
              </a:r>
              <a:endParaRPr kumimoji="1" lang="ja-JP" altLang="en-US" sz="1400" dirty="0"/>
            </a:p>
          </p:txBody>
        </p:sp>
        <p:cxnSp>
          <p:nvCxnSpPr>
            <p:cNvPr id="80" name="直線コネクタ 79"/>
            <p:cNvCxnSpPr/>
            <p:nvPr/>
          </p:nvCxnSpPr>
          <p:spPr>
            <a:xfrm>
              <a:off x="3779912" y="1270625"/>
              <a:ext cx="648072" cy="511070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4758765" y="924711"/>
              <a:ext cx="722981" cy="5456617"/>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35496" y="6381328"/>
              <a:ext cx="511245"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85" name="テキスト ボックス 84"/>
            <p:cNvSpPr txBox="1"/>
            <p:nvPr/>
          </p:nvSpPr>
          <p:spPr>
            <a:xfrm>
              <a:off x="35496" y="6055602"/>
              <a:ext cx="3685753" cy="307777"/>
            </a:xfrm>
            <a:prstGeom prst="rect">
              <a:avLst/>
            </a:prstGeom>
            <a:noFill/>
          </p:spPr>
          <p:txBody>
            <a:bodyPr wrap="none" rtlCol="0">
              <a:spAutoFit/>
            </a:bodyPr>
            <a:lstStyle/>
            <a:p>
              <a:r>
                <a:rPr lang="en-US" altLang="ja-JP" sz="1400" dirty="0" smtClean="0"/>
                <a:t>On-site</a:t>
              </a:r>
              <a:r>
                <a:rPr lang="ja-JP" altLang="en-US" sz="1400" dirty="0" smtClean="0"/>
                <a:t> </a:t>
              </a:r>
              <a:r>
                <a:rPr lang="en-US" altLang="ja-JP" sz="1400" dirty="0" smtClean="0"/>
                <a:t>DRP</a:t>
              </a:r>
              <a:r>
                <a:rPr lang="ja-JP" altLang="en-US" sz="1400" dirty="0" smtClean="0"/>
                <a:t> </a:t>
              </a:r>
              <a:r>
                <a:rPr lang="en-US" altLang="ja-JP" sz="1400" dirty="0" smtClean="0"/>
                <a:t>processing</a:t>
              </a:r>
              <a:r>
                <a:rPr lang="ja-JP" altLang="en-US" sz="1400" dirty="0" smtClean="0"/>
                <a:t> </a:t>
              </a:r>
              <a:r>
                <a:rPr lang="en-US" altLang="ja-JP" sz="1400" dirty="0" smtClean="0"/>
                <a:t>/</a:t>
              </a:r>
              <a:r>
                <a:rPr lang="ja-JP" altLang="en-US" sz="1400" dirty="0" smtClean="0"/>
                <a:t> </a:t>
              </a:r>
              <a:r>
                <a:rPr lang="en-US" altLang="ja-JP" sz="1400" dirty="0" smtClean="0"/>
                <a:t>Target</a:t>
              </a:r>
              <a:r>
                <a:rPr lang="ja-JP" altLang="en-US" sz="1400" dirty="0" smtClean="0"/>
                <a:t> </a:t>
              </a:r>
              <a:r>
                <a:rPr lang="en-US" altLang="ja-JP" sz="1400" dirty="0" smtClean="0"/>
                <a:t>selection</a:t>
              </a:r>
              <a:r>
                <a:rPr lang="ja-JP" altLang="en-US" sz="1400" dirty="0" smtClean="0"/>
                <a:t> </a:t>
              </a:r>
              <a:r>
                <a:rPr lang="en-US" altLang="ja-JP" sz="1400" dirty="0" smtClean="0"/>
                <a:t>by</a:t>
              </a:r>
              <a:r>
                <a:rPr lang="ja-JP" altLang="en-US" sz="1400" dirty="0" smtClean="0"/>
                <a:t> </a:t>
              </a:r>
              <a:r>
                <a:rPr lang="en-US" altLang="ja-JP" sz="1400" dirty="0" smtClean="0"/>
                <a:t>ETS</a:t>
              </a:r>
              <a:endParaRPr kumimoji="1" lang="ja-JP" altLang="en-US" sz="1400" dirty="0"/>
            </a:p>
          </p:txBody>
        </p:sp>
        <p:cxnSp>
          <p:nvCxnSpPr>
            <p:cNvPr id="87" name="直線コネクタ 86"/>
            <p:cNvCxnSpPr/>
            <p:nvPr/>
          </p:nvCxnSpPr>
          <p:spPr>
            <a:xfrm flipH="1">
              <a:off x="535228" y="4189227"/>
              <a:ext cx="599982" cy="2182015"/>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107504" y="2012518"/>
              <a:ext cx="899041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945743" y="2101405"/>
              <a:ext cx="681597" cy="307777"/>
            </a:xfrm>
            <a:prstGeom prst="rect">
              <a:avLst/>
            </a:prstGeom>
            <a:noFill/>
          </p:spPr>
          <p:txBody>
            <a:bodyPr wrap="none" rtlCol="0">
              <a:spAutoFit/>
            </a:bodyPr>
            <a:lstStyle/>
            <a:p>
              <a:r>
                <a:rPr kumimoji="1" lang="en-US" altLang="ja-JP" sz="1400" dirty="0" smtClean="0"/>
                <a:t>PFI/FFI</a:t>
              </a:r>
              <a:endParaRPr kumimoji="1" lang="ja-JP" altLang="en-US" sz="1400" dirty="0"/>
            </a:p>
          </p:txBody>
        </p:sp>
        <p:cxnSp>
          <p:nvCxnSpPr>
            <p:cNvPr id="94" name="直線矢印コネクタ 93"/>
            <p:cNvCxnSpPr/>
            <p:nvPr/>
          </p:nvCxnSpPr>
          <p:spPr>
            <a:xfrm>
              <a:off x="1699486" y="2271242"/>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1658133" y="2022638"/>
              <a:ext cx="742576"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on</a:t>
              </a:r>
              <a:endParaRPr kumimoji="1" lang="ja-JP" altLang="en-US" sz="1400" dirty="0"/>
            </a:p>
          </p:txBody>
        </p:sp>
        <p:cxnSp>
          <p:nvCxnSpPr>
            <p:cNvPr id="96" name="直線矢印コネクタ 95"/>
            <p:cNvCxnSpPr/>
            <p:nvPr/>
          </p:nvCxnSpPr>
          <p:spPr>
            <a:xfrm>
              <a:off x="2317929" y="2271242"/>
              <a:ext cx="3671935" cy="0"/>
            </a:xfrm>
            <a:prstGeom prst="straightConnector1">
              <a:avLst/>
            </a:prstGeom>
            <a:ln w="12700">
              <a:solidFill>
                <a:schemeClr val="tx1"/>
              </a:solidFill>
              <a:prstDash val="sys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6012968" y="2267000"/>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98" name="テキスト ボックス 97"/>
            <p:cNvSpPr txBox="1"/>
            <p:nvPr/>
          </p:nvSpPr>
          <p:spPr>
            <a:xfrm>
              <a:off x="5927748" y="1959223"/>
              <a:ext cx="755271"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off</a:t>
              </a:r>
              <a:endParaRPr kumimoji="1" lang="ja-JP" altLang="en-US" sz="1400" dirty="0"/>
            </a:p>
          </p:txBody>
        </p:sp>
        <p:sp>
          <p:nvSpPr>
            <p:cNvPr id="99" name="テキスト ボックス 98"/>
            <p:cNvSpPr txBox="1"/>
            <p:nvPr/>
          </p:nvSpPr>
          <p:spPr>
            <a:xfrm>
              <a:off x="3563888" y="2041103"/>
              <a:ext cx="1779718" cy="307777"/>
            </a:xfrm>
            <a:prstGeom prst="rect">
              <a:avLst/>
            </a:prstGeom>
            <a:noFill/>
          </p:spPr>
          <p:txBody>
            <a:bodyPr wrap="none" rtlCol="0">
              <a:spAutoFit/>
            </a:bodyPr>
            <a:lstStyle/>
            <a:p>
              <a:r>
                <a:rPr lang="en-US" altLang="ja-JP" sz="1400" dirty="0"/>
                <a:t>(</a:t>
              </a:r>
              <a:r>
                <a:rPr lang="en-US" altLang="ja-JP" sz="1400" dirty="0" smtClean="0"/>
                <a:t>PFI</a:t>
              </a:r>
              <a:r>
                <a:rPr lang="ja-JP" altLang="en-US" sz="1400" dirty="0" smtClean="0"/>
                <a:t> </a:t>
              </a:r>
              <a:r>
                <a:rPr lang="en-US" altLang="ja-JP" sz="1400" dirty="0" smtClean="0"/>
                <a:t>Fixed</a:t>
              </a:r>
              <a:r>
                <a:rPr lang="ja-JP" altLang="en-US" sz="1400" dirty="0" smtClean="0"/>
                <a:t> </a:t>
              </a:r>
              <a:r>
                <a:rPr lang="en-US" altLang="ja-JP" sz="1400" dirty="0" smtClean="0"/>
                <a:t>fiducial</a:t>
              </a:r>
              <a:r>
                <a:rPr kumimoji="1" lang="ja-JP" altLang="en-US" sz="1400" dirty="0" smtClean="0"/>
                <a:t> </a:t>
              </a:r>
              <a:r>
                <a:rPr kumimoji="1" lang="en-US" altLang="ja-JP" sz="1400" dirty="0" smtClean="0"/>
                <a:t>ON)</a:t>
              </a:r>
              <a:endParaRPr kumimoji="1" lang="ja-JP" altLang="en-US" sz="1400" dirty="0"/>
            </a:p>
          </p:txBody>
        </p:sp>
        <p:cxnSp>
          <p:nvCxnSpPr>
            <p:cNvPr id="102" name="直線コネクタ 101"/>
            <p:cNvCxnSpPr/>
            <p:nvPr/>
          </p:nvCxnSpPr>
          <p:spPr>
            <a:xfrm>
              <a:off x="107504" y="4414240"/>
              <a:ext cx="899041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2339752" y="1484784"/>
              <a:ext cx="336" cy="401049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6012160" y="5877272"/>
              <a:ext cx="554151"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07" name="テキスト ボックス 106"/>
            <p:cNvSpPr txBox="1"/>
            <p:nvPr/>
          </p:nvSpPr>
          <p:spPr>
            <a:xfrm>
              <a:off x="5343718" y="5559568"/>
              <a:ext cx="1388522" cy="307777"/>
            </a:xfrm>
            <a:prstGeom prst="rect">
              <a:avLst/>
            </a:prstGeom>
            <a:noFill/>
          </p:spPr>
          <p:txBody>
            <a:bodyPr wrap="none" rtlCol="0">
              <a:spAutoFit/>
            </a:bodyPr>
            <a:lstStyle/>
            <a:p>
              <a:r>
                <a:rPr kumimoji="1" lang="en-US" altLang="ja-JP" sz="1400" dirty="0" smtClean="0"/>
                <a:t>Field</a:t>
              </a:r>
              <a:r>
                <a:rPr kumimoji="1" lang="ja-JP" altLang="en-US" sz="1400" dirty="0" smtClean="0"/>
                <a:t> </a:t>
              </a:r>
              <a:r>
                <a:rPr kumimoji="1" lang="en-US" altLang="ja-JP" sz="1400" dirty="0" smtClean="0"/>
                <a:t>Acquisition</a:t>
              </a:r>
              <a:endParaRPr kumimoji="1" lang="ja-JP" altLang="en-US" sz="1400" dirty="0"/>
            </a:p>
          </p:txBody>
        </p:sp>
        <p:cxnSp>
          <p:nvCxnSpPr>
            <p:cNvPr id="112" name="直線矢印コネクタ 111"/>
            <p:cNvCxnSpPr/>
            <p:nvPr/>
          </p:nvCxnSpPr>
          <p:spPr>
            <a:xfrm flipV="1">
              <a:off x="7029363" y="5879845"/>
              <a:ext cx="2005449" cy="2832"/>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13" name="テキスト ボックス 112"/>
            <p:cNvSpPr txBox="1"/>
            <p:nvPr/>
          </p:nvSpPr>
          <p:spPr>
            <a:xfrm>
              <a:off x="7989889" y="5606896"/>
              <a:ext cx="971613" cy="307777"/>
            </a:xfrm>
            <a:prstGeom prst="rect">
              <a:avLst/>
            </a:prstGeom>
            <a:noFill/>
          </p:spPr>
          <p:txBody>
            <a:bodyPr wrap="none" rtlCol="0">
              <a:spAutoFit/>
            </a:bodyPr>
            <a:lstStyle/>
            <a:p>
              <a:r>
                <a:rPr kumimoji="1" lang="en-US" altLang="ja-JP" sz="1400" dirty="0" err="1" smtClean="0"/>
                <a:t>AutoGuide</a:t>
              </a:r>
              <a:endParaRPr kumimoji="1" lang="ja-JP" altLang="en-US" sz="1400" dirty="0"/>
            </a:p>
          </p:txBody>
        </p:sp>
        <p:cxnSp>
          <p:nvCxnSpPr>
            <p:cNvPr id="116" name="直線コネクタ 115"/>
            <p:cNvCxnSpPr/>
            <p:nvPr/>
          </p:nvCxnSpPr>
          <p:spPr>
            <a:xfrm>
              <a:off x="1691680" y="1470900"/>
              <a:ext cx="0" cy="27084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2340088" y="2811744"/>
              <a:ext cx="3649776" cy="0"/>
            </a:xfrm>
            <a:prstGeom prst="straightConnector1">
              <a:avLst/>
            </a:prstGeom>
            <a:ln w="12700">
              <a:solidFill>
                <a:schemeClr val="tx1"/>
              </a:solidFill>
              <a:headEnd type="stealth"/>
              <a:tailEnd type="stealth" w="med" len="lg"/>
            </a:ln>
          </p:spPr>
          <p:style>
            <a:lnRef idx="1">
              <a:schemeClr val="accent1"/>
            </a:lnRef>
            <a:fillRef idx="0">
              <a:schemeClr val="accent1"/>
            </a:fillRef>
            <a:effectRef idx="0">
              <a:schemeClr val="accent1"/>
            </a:effectRef>
            <a:fontRef idx="minor">
              <a:schemeClr val="tx1"/>
            </a:fontRef>
          </p:style>
        </p:cxnSp>
        <p:sp>
          <p:nvSpPr>
            <p:cNvPr id="119" name="テキスト ボックス 118"/>
            <p:cNvSpPr txBox="1"/>
            <p:nvPr/>
          </p:nvSpPr>
          <p:spPr>
            <a:xfrm>
              <a:off x="2990752" y="2533426"/>
              <a:ext cx="1935338" cy="307777"/>
            </a:xfrm>
            <a:prstGeom prst="rect">
              <a:avLst/>
            </a:prstGeom>
            <a:noFill/>
          </p:spPr>
          <p:txBody>
            <a:bodyPr wrap="none" rtlCol="0">
              <a:spAutoFit/>
            </a:bodyPr>
            <a:lstStyle/>
            <a:p>
              <a:r>
                <a:rPr kumimoji="1" lang="en-US" altLang="ja-JP" sz="1400" dirty="0" smtClean="0"/>
                <a:t>FPS</a:t>
              </a:r>
              <a:r>
                <a:rPr kumimoji="1" lang="ja-JP" altLang="en-US" sz="1400" dirty="0" smtClean="0"/>
                <a:t> </a:t>
              </a:r>
              <a:r>
                <a:rPr kumimoji="1" lang="en-US" altLang="ja-JP" sz="1400" dirty="0" smtClean="0"/>
                <a:t>/</a:t>
              </a:r>
              <a:r>
                <a:rPr kumimoji="1" lang="ja-JP" altLang="en-US" sz="1400" dirty="0" smtClean="0"/>
                <a:t> </a:t>
              </a:r>
              <a:r>
                <a:rPr kumimoji="1" lang="en-US" altLang="ja-JP" sz="1400" dirty="0" smtClean="0"/>
                <a:t>MCS</a:t>
              </a:r>
              <a:r>
                <a:rPr kumimoji="1" lang="ja-JP" altLang="en-US" sz="1400" dirty="0" smtClean="0"/>
                <a:t> </a:t>
              </a:r>
              <a:r>
                <a:rPr kumimoji="1" lang="en-US" altLang="ja-JP" sz="1400" dirty="0" smtClean="0"/>
                <a:t>configuration</a:t>
              </a:r>
              <a:endParaRPr kumimoji="1" lang="ja-JP" altLang="en-US" sz="1400" dirty="0"/>
            </a:p>
          </p:txBody>
        </p:sp>
        <p:cxnSp>
          <p:nvCxnSpPr>
            <p:cNvPr id="130" name="直線コネクタ 129"/>
            <p:cNvCxnSpPr/>
            <p:nvPr/>
          </p:nvCxnSpPr>
          <p:spPr>
            <a:xfrm>
              <a:off x="5997528" y="1480044"/>
              <a:ext cx="950" cy="4572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flipV="1">
              <a:off x="5718490" y="4022586"/>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40" name="テキスト ボックス 139"/>
            <p:cNvSpPr txBox="1"/>
            <p:nvPr/>
          </p:nvSpPr>
          <p:spPr>
            <a:xfrm>
              <a:off x="5995892" y="3871531"/>
              <a:ext cx="1240404" cy="307777"/>
            </a:xfrm>
            <a:prstGeom prst="rect">
              <a:avLst/>
            </a:prstGeom>
            <a:noFill/>
          </p:spPr>
          <p:txBody>
            <a:bodyPr wrap="none" rtlCol="0">
              <a:spAutoFit/>
            </a:bodyPr>
            <a:lstStyle/>
            <a:p>
              <a:r>
                <a:rPr kumimoji="1" lang="en-US" altLang="ja-JP" sz="1400" dirty="0" smtClean="0"/>
                <a:t>MCS</a:t>
              </a:r>
              <a:r>
                <a:rPr kumimoji="1" lang="ja-JP" altLang="en-US" sz="1400" dirty="0" smtClean="0"/>
                <a:t> </a:t>
              </a:r>
              <a:r>
                <a:rPr kumimoji="1" lang="en-US" altLang="ja-JP" sz="1400" dirty="0" smtClean="0"/>
                <a:t>final</a:t>
              </a:r>
              <a:r>
                <a:rPr kumimoji="1" lang="ja-JP" altLang="en-US" sz="1400" dirty="0" smtClean="0"/>
                <a:t> </a:t>
              </a:r>
              <a:r>
                <a:rPr kumimoji="1" lang="en-US" altLang="ja-JP" sz="1400" dirty="0" smtClean="0"/>
                <a:t>data</a:t>
              </a:r>
              <a:endParaRPr kumimoji="1" lang="ja-JP" altLang="en-US" sz="1400" dirty="0"/>
            </a:p>
          </p:txBody>
        </p:sp>
        <p:sp>
          <p:nvSpPr>
            <p:cNvPr id="142" name="テキスト ボックス 141"/>
            <p:cNvSpPr txBox="1"/>
            <p:nvPr/>
          </p:nvSpPr>
          <p:spPr>
            <a:xfrm>
              <a:off x="683568" y="2994863"/>
              <a:ext cx="513282" cy="307777"/>
            </a:xfrm>
            <a:prstGeom prst="rect">
              <a:avLst/>
            </a:prstGeom>
            <a:noFill/>
          </p:spPr>
          <p:txBody>
            <a:bodyPr wrap="none" rtlCol="0">
              <a:spAutoFit/>
            </a:bodyPr>
            <a:lstStyle/>
            <a:p>
              <a:r>
                <a:rPr kumimoji="1" lang="en-US" altLang="ja-JP" sz="1400" dirty="0" smtClean="0"/>
                <a:t>MPS</a:t>
              </a:r>
              <a:endParaRPr kumimoji="1" lang="ja-JP" altLang="en-US" sz="1400" dirty="0"/>
            </a:p>
          </p:txBody>
        </p:sp>
        <p:sp>
          <p:nvSpPr>
            <p:cNvPr id="143" name="テキスト ボックス 142"/>
            <p:cNvSpPr txBox="1"/>
            <p:nvPr/>
          </p:nvSpPr>
          <p:spPr>
            <a:xfrm>
              <a:off x="692794" y="3409255"/>
              <a:ext cx="441146" cy="307777"/>
            </a:xfrm>
            <a:prstGeom prst="rect">
              <a:avLst/>
            </a:prstGeom>
            <a:noFill/>
          </p:spPr>
          <p:txBody>
            <a:bodyPr wrap="none" rtlCol="0">
              <a:spAutoFit/>
            </a:bodyPr>
            <a:lstStyle/>
            <a:p>
              <a:r>
                <a:rPr kumimoji="1" lang="en-US" altLang="ja-JP" sz="1400" dirty="0" smtClean="0"/>
                <a:t>FPS</a:t>
              </a:r>
              <a:endParaRPr kumimoji="1" lang="ja-JP" altLang="en-US" sz="1400" dirty="0"/>
            </a:p>
          </p:txBody>
        </p:sp>
        <p:sp>
          <p:nvSpPr>
            <p:cNvPr id="144" name="テキスト ボックス 143"/>
            <p:cNvSpPr txBox="1"/>
            <p:nvPr/>
          </p:nvSpPr>
          <p:spPr>
            <a:xfrm>
              <a:off x="683568" y="3789040"/>
              <a:ext cx="516488" cy="307777"/>
            </a:xfrm>
            <a:prstGeom prst="rect">
              <a:avLst/>
            </a:prstGeom>
            <a:noFill/>
          </p:spPr>
          <p:txBody>
            <a:bodyPr wrap="none" rtlCol="0">
              <a:spAutoFit/>
            </a:bodyPr>
            <a:lstStyle/>
            <a:p>
              <a:r>
                <a:rPr lang="en-US" altLang="ja-JP" sz="1400" dirty="0" smtClean="0"/>
                <a:t>MCS</a:t>
              </a:r>
              <a:endParaRPr kumimoji="1" lang="ja-JP" altLang="en-US" sz="1400" dirty="0"/>
            </a:p>
          </p:txBody>
        </p:sp>
        <p:cxnSp>
          <p:nvCxnSpPr>
            <p:cNvPr id="145" name="直線矢印コネクタ 144"/>
            <p:cNvCxnSpPr/>
            <p:nvPr/>
          </p:nvCxnSpPr>
          <p:spPr>
            <a:xfrm>
              <a:off x="2609135" y="3140967"/>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47" name="テキスト ボックス 146"/>
            <p:cNvSpPr txBox="1"/>
            <p:nvPr/>
          </p:nvSpPr>
          <p:spPr>
            <a:xfrm>
              <a:off x="2503598" y="2840297"/>
              <a:ext cx="602153" cy="307777"/>
            </a:xfrm>
            <a:prstGeom prst="rect">
              <a:avLst/>
            </a:prstGeom>
            <a:noFill/>
          </p:spPr>
          <p:txBody>
            <a:bodyPr wrap="none" rtlCol="0">
              <a:spAutoFit/>
            </a:bodyPr>
            <a:lstStyle/>
            <a:p>
              <a:r>
                <a:rPr lang="en-US" altLang="ja-JP" sz="1400" dirty="0"/>
                <a:t>Move</a:t>
              </a:r>
              <a:endParaRPr kumimoji="1" lang="ja-JP" altLang="en-US" sz="1400" dirty="0"/>
            </a:p>
          </p:txBody>
        </p:sp>
        <p:cxnSp>
          <p:nvCxnSpPr>
            <p:cNvPr id="148" name="直線矢印コネクタ 147"/>
            <p:cNvCxnSpPr/>
            <p:nvPr/>
          </p:nvCxnSpPr>
          <p:spPr>
            <a:xfrm>
              <a:off x="2580350" y="3596760"/>
              <a:ext cx="3121878" cy="346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53" name="直線矢印コネクタ 152"/>
            <p:cNvCxnSpPr/>
            <p:nvPr/>
          </p:nvCxnSpPr>
          <p:spPr>
            <a:xfrm>
              <a:off x="3284106" y="3160713"/>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54" name="テキスト ボックス 153"/>
            <p:cNvSpPr txBox="1"/>
            <p:nvPr/>
          </p:nvSpPr>
          <p:spPr>
            <a:xfrm>
              <a:off x="3151670" y="2852934"/>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55" name="直線矢印コネクタ 154"/>
            <p:cNvCxnSpPr/>
            <p:nvPr/>
          </p:nvCxnSpPr>
          <p:spPr>
            <a:xfrm flipV="1">
              <a:off x="2580350" y="4005066"/>
              <a:ext cx="3121878"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p:nvPr/>
          </p:nvCxnSpPr>
          <p:spPr>
            <a:xfrm>
              <a:off x="4027340" y="3165990"/>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58" name="テキスト ボックス 157"/>
            <p:cNvSpPr txBox="1"/>
            <p:nvPr/>
          </p:nvSpPr>
          <p:spPr>
            <a:xfrm>
              <a:off x="3897839" y="2859714"/>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59" name="直線コネクタ 158"/>
            <p:cNvCxnSpPr/>
            <p:nvPr/>
          </p:nvCxnSpPr>
          <p:spPr>
            <a:xfrm>
              <a:off x="2569836" y="314766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3284106" y="3160713"/>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3670081" y="3160712"/>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a:off x="4027340" y="3158006"/>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直線矢印コネクタ 166"/>
            <p:cNvCxnSpPr/>
            <p:nvPr/>
          </p:nvCxnSpPr>
          <p:spPr>
            <a:xfrm>
              <a:off x="5306228" y="3178049"/>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68" name="テキスト ボックス 167"/>
            <p:cNvSpPr txBox="1"/>
            <p:nvPr/>
          </p:nvSpPr>
          <p:spPr>
            <a:xfrm>
              <a:off x="5193983" y="2870271"/>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69" name="直線コネクタ 168"/>
            <p:cNvCxnSpPr/>
            <p:nvPr/>
          </p:nvCxnSpPr>
          <p:spPr>
            <a:xfrm>
              <a:off x="4415121" y="3171122"/>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5306228" y="3178049"/>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6" name="テキスト ボックス 155"/>
            <p:cNvSpPr txBox="1"/>
            <p:nvPr/>
          </p:nvSpPr>
          <p:spPr>
            <a:xfrm>
              <a:off x="3177759" y="3714623"/>
              <a:ext cx="2080121" cy="307777"/>
            </a:xfrm>
            <a:prstGeom prst="rect">
              <a:avLst/>
            </a:prstGeom>
            <a:noFill/>
          </p:spPr>
          <p:txBody>
            <a:bodyPr wrap="none" rtlCol="0">
              <a:spAutoFit/>
            </a:bodyPr>
            <a:lstStyle/>
            <a:p>
              <a:r>
                <a:rPr lang="en-US" altLang="ja-JP" sz="1400" dirty="0" smtClean="0"/>
                <a:t>Continuous measurement</a:t>
              </a:r>
              <a:endParaRPr kumimoji="1" lang="ja-JP" altLang="en-US" sz="1400" dirty="0"/>
            </a:p>
          </p:txBody>
        </p:sp>
        <p:sp>
          <p:nvSpPr>
            <p:cNvPr id="149" name="テキスト ボックス 148"/>
            <p:cNvSpPr txBox="1"/>
            <p:nvPr/>
          </p:nvSpPr>
          <p:spPr>
            <a:xfrm>
              <a:off x="3477002" y="3334632"/>
              <a:ext cx="1250727" cy="307777"/>
            </a:xfrm>
            <a:prstGeom prst="rect">
              <a:avLst/>
            </a:prstGeom>
            <a:noFill/>
          </p:spPr>
          <p:txBody>
            <a:bodyPr wrap="none" rtlCol="0">
              <a:spAutoFit/>
            </a:bodyPr>
            <a:lstStyle/>
            <a:p>
              <a:r>
                <a:rPr kumimoji="1" lang="en-US" altLang="ja-JP" sz="1400" dirty="0" smtClean="0"/>
                <a:t>Exec</a:t>
              </a:r>
              <a:r>
                <a:rPr kumimoji="1" lang="ja-JP" altLang="en-US" sz="1400" dirty="0" smtClean="0"/>
                <a:t> </a:t>
              </a:r>
              <a:r>
                <a:rPr kumimoji="1" lang="en-US" altLang="ja-JP" sz="1400" dirty="0" smtClean="0"/>
                <a:t>sequence</a:t>
              </a:r>
              <a:endParaRPr kumimoji="1" lang="ja-JP" altLang="en-US" sz="1400" dirty="0"/>
            </a:p>
          </p:txBody>
        </p:sp>
        <p:sp>
          <p:nvSpPr>
            <p:cNvPr id="4" name="角丸四角形 3"/>
            <p:cNvSpPr/>
            <p:nvPr/>
          </p:nvSpPr>
          <p:spPr>
            <a:xfrm>
              <a:off x="1043608" y="2440633"/>
              <a:ext cx="5040560" cy="1834709"/>
            </a:xfrm>
            <a:prstGeom prst="roundRect">
              <a:avLst>
                <a:gd name="adj" fmla="val 100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角丸四角形 113"/>
            <p:cNvSpPr/>
            <p:nvPr/>
          </p:nvSpPr>
          <p:spPr>
            <a:xfrm>
              <a:off x="6697082" y="352400"/>
              <a:ext cx="2400838" cy="1103149"/>
            </a:xfrm>
            <a:prstGeom prst="roundRect">
              <a:avLst>
                <a:gd name="adj" fmla="val 10022"/>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角丸四角形 114"/>
            <p:cNvSpPr/>
            <p:nvPr/>
          </p:nvSpPr>
          <p:spPr>
            <a:xfrm>
              <a:off x="68236" y="352400"/>
              <a:ext cx="4852093" cy="1050483"/>
            </a:xfrm>
            <a:prstGeom prst="roundRect">
              <a:avLst>
                <a:gd name="adj" fmla="val 10022"/>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角丸四角形 116"/>
            <p:cNvSpPr/>
            <p:nvPr/>
          </p:nvSpPr>
          <p:spPr>
            <a:xfrm>
              <a:off x="1635636" y="1484784"/>
              <a:ext cx="5140473" cy="893331"/>
            </a:xfrm>
            <a:prstGeom prst="roundRect">
              <a:avLst>
                <a:gd name="adj" fmla="val 10022"/>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角丸四角形 119"/>
            <p:cNvSpPr/>
            <p:nvPr/>
          </p:nvSpPr>
          <p:spPr>
            <a:xfrm>
              <a:off x="1039091" y="4437112"/>
              <a:ext cx="1530745" cy="1191083"/>
            </a:xfrm>
            <a:prstGeom prst="roundRect">
              <a:avLst>
                <a:gd name="adj" fmla="val 10022"/>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角丸四角形 121"/>
            <p:cNvSpPr/>
            <p:nvPr/>
          </p:nvSpPr>
          <p:spPr>
            <a:xfrm>
              <a:off x="5343718" y="5544220"/>
              <a:ext cx="3770651" cy="446666"/>
            </a:xfrm>
            <a:prstGeom prst="roundRect">
              <a:avLst>
                <a:gd name="adj" fmla="val 10022"/>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角丸四角形 123"/>
            <p:cNvSpPr/>
            <p:nvPr/>
          </p:nvSpPr>
          <p:spPr>
            <a:xfrm>
              <a:off x="49874" y="6070225"/>
              <a:ext cx="9048045" cy="446666"/>
            </a:xfrm>
            <a:prstGeom prst="roundRect">
              <a:avLst>
                <a:gd name="adj" fmla="val 10022"/>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直線コネクタ 130"/>
            <p:cNvCxnSpPr>
              <a:stCxn id="115" idx="3"/>
            </p:cNvCxnSpPr>
            <p:nvPr/>
          </p:nvCxnSpPr>
          <p:spPr>
            <a:xfrm>
              <a:off x="4920329" y="877642"/>
              <a:ext cx="790754" cy="339467"/>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1"/>
            </p:cNvCxnSpPr>
            <p:nvPr/>
          </p:nvCxnSpPr>
          <p:spPr>
            <a:xfrm flipH="1">
              <a:off x="5989864" y="903975"/>
              <a:ext cx="707218" cy="313134"/>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テキスト ボックス 132"/>
            <p:cNvSpPr txBox="1"/>
            <p:nvPr/>
          </p:nvSpPr>
          <p:spPr>
            <a:xfrm>
              <a:off x="5718490" y="1104999"/>
              <a:ext cx="293670" cy="307777"/>
            </a:xfrm>
            <a:prstGeom prst="rect">
              <a:avLst/>
            </a:prstGeom>
            <a:noFill/>
          </p:spPr>
          <p:txBody>
            <a:bodyPr wrap="none" rtlCol="0">
              <a:spAutoFit/>
            </a:bodyPr>
            <a:lstStyle/>
            <a:p>
              <a:r>
                <a:rPr kumimoji="1" lang="en-US" altLang="ja-JP" sz="1400" b="1" dirty="0" smtClean="0">
                  <a:solidFill>
                    <a:schemeClr val="accent3">
                      <a:lumMod val="75000"/>
                    </a:schemeClr>
                  </a:solidFill>
                </a:rPr>
                <a:t>A</a:t>
              </a:r>
              <a:endParaRPr kumimoji="1" lang="ja-JP" altLang="en-US" sz="1400" b="1" dirty="0">
                <a:solidFill>
                  <a:schemeClr val="accent3">
                    <a:lumMod val="75000"/>
                  </a:schemeClr>
                </a:solidFill>
              </a:endParaRPr>
            </a:p>
          </p:txBody>
        </p:sp>
        <p:cxnSp>
          <p:nvCxnSpPr>
            <p:cNvPr id="134" name="直線コネクタ 133"/>
            <p:cNvCxnSpPr/>
            <p:nvPr/>
          </p:nvCxnSpPr>
          <p:spPr>
            <a:xfrm flipV="1">
              <a:off x="6804248" y="1838424"/>
              <a:ext cx="302403" cy="9302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テキスト ボックス 134"/>
            <p:cNvSpPr txBox="1"/>
            <p:nvPr/>
          </p:nvSpPr>
          <p:spPr>
            <a:xfrm>
              <a:off x="7066234" y="1648834"/>
              <a:ext cx="293670" cy="307777"/>
            </a:xfrm>
            <a:prstGeom prst="rect">
              <a:avLst/>
            </a:prstGeom>
            <a:noFill/>
            <a:ln>
              <a:noFill/>
            </a:ln>
          </p:spPr>
          <p:txBody>
            <a:bodyPr wrap="none" rtlCol="0">
              <a:spAutoFit/>
            </a:bodyPr>
            <a:lstStyle/>
            <a:p>
              <a:r>
                <a:rPr kumimoji="1" lang="en-US" altLang="ja-JP" sz="1400" b="1" dirty="0" smtClean="0">
                  <a:solidFill>
                    <a:schemeClr val="accent6">
                      <a:lumMod val="75000"/>
                    </a:schemeClr>
                  </a:solidFill>
                </a:rPr>
                <a:t>B</a:t>
              </a:r>
              <a:endParaRPr kumimoji="1" lang="ja-JP" altLang="en-US" sz="1400" b="1" dirty="0">
                <a:solidFill>
                  <a:schemeClr val="accent6">
                    <a:lumMod val="75000"/>
                  </a:schemeClr>
                </a:solidFill>
              </a:endParaRPr>
            </a:p>
          </p:txBody>
        </p:sp>
        <p:cxnSp>
          <p:nvCxnSpPr>
            <p:cNvPr id="137" name="直線コネクタ 136"/>
            <p:cNvCxnSpPr/>
            <p:nvPr/>
          </p:nvCxnSpPr>
          <p:spPr>
            <a:xfrm flipV="1">
              <a:off x="6069545" y="3116164"/>
              <a:ext cx="404162" cy="28902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8" name="テキスト ボックス 137"/>
            <p:cNvSpPr txBox="1"/>
            <p:nvPr/>
          </p:nvSpPr>
          <p:spPr>
            <a:xfrm>
              <a:off x="6420094" y="2893688"/>
              <a:ext cx="279244" cy="307777"/>
            </a:xfrm>
            <a:prstGeom prst="rect">
              <a:avLst/>
            </a:prstGeom>
            <a:noFill/>
            <a:ln>
              <a:noFill/>
            </a:ln>
          </p:spPr>
          <p:txBody>
            <a:bodyPr wrap="none" rtlCol="0">
              <a:spAutoFit/>
            </a:bodyPr>
            <a:lstStyle/>
            <a:p>
              <a:r>
                <a:rPr kumimoji="1" lang="en-US" altLang="ja-JP" sz="1400" b="1" dirty="0">
                  <a:solidFill>
                    <a:schemeClr val="tx2">
                      <a:lumMod val="75000"/>
                    </a:schemeClr>
                  </a:solidFill>
                </a:rPr>
                <a:t>C</a:t>
              </a:r>
              <a:endParaRPr kumimoji="1" lang="ja-JP" altLang="en-US" sz="1400" b="1" dirty="0">
                <a:solidFill>
                  <a:schemeClr val="tx2">
                    <a:lumMod val="75000"/>
                  </a:schemeClr>
                </a:solidFill>
              </a:endParaRPr>
            </a:p>
          </p:txBody>
        </p:sp>
        <p:sp>
          <p:nvSpPr>
            <p:cNvPr id="146" name="テキスト ボックス 145"/>
            <p:cNvSpPr txBox="1"/>
            <p:nvPr/>
          </p:nvSpPr>
          <p:spPr>
            <a:xfrm>
              <a:off x="3056874" y="5187502"/>
              <a:ext cx="298480" cy="307777"/>
            </a:xfrm>
            <a:prstGeom prst="rect">
              <a:avLst/>
            </a:prstGeom>
            <a:noFill/>
            <a:ln>
              <a:noFill/>
            </a:ln>
          </p:spPr>
          <p:txBody>
            <a:bodyPr wrap="none" rtlCol="0">
              <a:spAutoFit/>
            </a:bodyPr>
            <a:lstStyle/>
            <a:p>
              <a:r>
                <a:rPr kumimoji="1" lang="en-US" altLang="ja-JP" sz="1400" b="1" dirty="0" smtClean="0">
                  <a:solidFill>
                    <a:schemeClr val="bg2">
                      <a:lumMod val="50000"/>
                    </a:schemeClr>
                  </a:solidFill>
                </a:rPr>
                <a:t>D</a:t>
              </a:r>
              <a:endParaRPr kumimoji="1" lang="ja-JP" altLang="en-US" sz="1400" b="1" dirty="0">
                <a:solidFill>
                  <a:schemeClr val="bg2">
                    <a:lumMod val="50000"/>
                  </a:schemeClr>
                </a:solidFill>
              </a:endParaRPr>
            </a:p>
          </p:txBody>
        </p:sp>
        <p:cxnSp>
          <p:nvCxnSpPr>
            <p:cNvPr id="150" name="直線コネクタ 149"/>
            <p:cNvCxnSpPr>
              <a:stCxn id="122" idx="0"/>
            </p:cNvCxnSpPr>
            <p:nvPr/>
          </p:nvCxnSpPr>
          <p:spPr>
            <a:xfrm flipV="1">
              <a:off x="7229044" y="5021896"/>
              <a:ext cx="1461232" cy="52232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60" name="テキスト ボックス 159"/>
            <p:cNvSpPr txBox="1"/>
            <p:nvPr/>
          </p:nvSpPr>
          <p:spPr>
            <a:xfrm>
              <a:off x="1329694" y="5720226"/>
              <a:ext cx="272832" cy="307777"/>
            </a:xfrm>
            <a:prstGeom prst="rect">
              <a:avLst/>
            </a:prstGeom>
            <a:noFill/>
            <a:ln>
              <a:noFill/>
            </a:ln>
          </p:spPr>
          <p:txBody>
            <a:bodyPr wrap="none" rtlCol="0">
              <a:spAutoFit/>
            </a:bodyPr>
            <a:lstStyle/>
            <a:p>
              <a:r>
                <a:rPr kumimoji="1" lang="en-US" altLang="ja-JP" sz="1400" b="1" dirty="0" smtClean="0">
                  <a:solidFill>
                    <a:schemeClr val="accent4">
                      <a:lumMod val="75000"/>
                    </a:schemeClr>
                  </a:solidFill>
                </a:rPr>
                <a:t>E</a:t>
              </a:r>
              <a:endParaRPr kumimoji="1" lang="ja-JP" altLang="en-US" sz="1400" b="1" dirty="0">
                <a:solidFill>
                  <a:schemeClr val="accent4">
                    <a:lumMod val="75000"/>
                  </a:schemeClr>
                </a:solidFill>
              </a:endParaRPr>
            </a:p>
          </p:txBody>
        </p:sp>
        <p:cxnSp>
          <p:nvCxnSpPr>
            <p:cNvPr id="161" name="直線コネクタ 160"/>
            <p:cNvCxnSpPr/>
            <p:nvPr/>
          </p:nvCxnSpPr>
          <p:spPr>
            <a:xfrm flipV="1">
              <a:off x="3432456" y="6525345"/>
              <a:ext cx="563480" cy="1538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71" name="テキスト ボックス 170"/>
            <p:cNvSpPr txBox="1"/>
            <p:nvPr/>
          </p:nvSpPr>
          <p:spPr>
            <a:xfrm>
              <a:off x="3186753" y="6525345"/>
              <a:ext cx="272832" cy="307777"/>
            </a:xfrm>
            <a:prstGeom prst="rect">
              <a:avLst/>
            </a:prstGeom>
            <a:noFill/>
            <a:ln>
              <a:noFill/>
            </a:ln>
          </p:spPr>
          <p:txBody>
            <a:bodyPr wrap="none" rtlCol="0">
              <a:spAutoFit/>
            </a:bodyPr>
            <a:lstStyle/>
            <a:p>
              <a:r>
                <a:rPr kumimoji="1" lang="en-US" altLang="ja-JP" sz="1400" b="1" dirty="0" smtClean="0">
                  <a:solidFill>
                    <a:srgbClr val="00B0F0"/>
                  </a:solidFill>
                </a:rPr>
                <a:t>F</a:t>
              </a:r>
              <a:endParaRPr kumimoji="1" lang="ja-JP" altLang="en-US" sz="1400" b="1" dirty="0">
                <a:solidFill>
                  <a:srgbClr val="00B0F0"/>
                </a:solidFill>
              </a:endParaRPr>
            </a:p>
          </p:txBody>
        </p:sp>
        <p:cxnSp>
          <p:nvCxnSpPr>
            <p:cNvPr id="172" name="直線コネクタ 171"/>
            <p:cNvCxnSpPr/>
            <p:nvPr/>
          </p:nvCxnSpPr>
          <p:spPr>
            <a:xfrm>
              <a:off x="5702228" y="3178049"/>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2569836" y="5085315"/>
              <a:ext cx="507551" cy="215893"/>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0" name="テキスト ボックス 109"/>
            <p:cNvSpPr txBox="1"/>
            <p:nvPr/>
          </p:nvSpPr>
          <p:spPr>
            <a:xfrm>
              <a:off x="6700648" y="5574900"/>
              <a:ext cx="1255728" cy="307777"/>
            </a:xfrm>
            <a:prstGeom prst="rect">
              <a:avLst/>
            </a:prstGeom>
            <a:noFill/>
          </p:spPr>
          <p:txBody>
            <a:bodyPr wrap="none" rtlCol="0">
              <a:spAutoFit/>
            </a:bodyPr>
            <a:lstStyle/>
            <a:p>
              <a:r>
                <a:rPr kumimoji="1" lang="en-US" altLang="ja-JP" sz="1400" dirty="0" smtClean="0"/>
                <a:t>AG</a:t>
              </a:r>
              <a:r>
                <a:rPr kumimoji="1" lang="ja-JP" altLang="en-US" sz="1400" dirty="0" smtClean="0"/>
                <a:t> </a:t>
              </a:r>
              <a:r>
                <a:rPr kumimoji="1" lang="en-US" altLang="ja-JP" sz="1400" dirty="0" smtClean="0"/>
                <a:t>Acquisition</a:t>
              </a:r>
              <a:endParaRPr kumimoji="1" lang="ja-JP" altLang="en-US" sz="1400" dirty="0"/>
            </a:p>
          </p:txBody>
        </p:sp>
        <p:sp>
          <p:nvSpPr>
            <p:cNvPr id="175" name="角丸四角形 174"/>
            <p:cNvSpPr/>
            <p:nvPr/>
          </p:nvSpPr>
          <p:spPr>
            <a:xfrm>
              <a:off x="22142" y="5544666"/>
              <a:ext cx="1123435" cy="446666"/>
            </a:xfrm>
            <a:prstGeom prst="roundRect">
              <a:avLst>
                <a:gd name="adj" fmla="val 10022"/>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直線コネクタ 175"/>
            <p:cNvCxnSpPr>
              <a:stCxn id="175" idx="3"/>
            </p:cNvCxnSpPr>
            <p:nvPr/>
          </p:nvCxnSpPr>
          <p:spPr>
            <a:xfrm>
              <a:off x="1145577" y="5767999"/>
              <a:ext cx="215862" cy="72001"/>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77" name="テキスト ボックス 176"/>
            <p:cNvSpPr txBox="1"/>
            <p:nvPr/>
          </p:nvSpPr>
          <p:spPr>
            <a:xfrm>
              <a:off x="8604448" y="4797152"/>
              <a:ext cx="272832" cy="307777"/>
            </a:xfrm>
            <a:prstGeom prst="rect">
              <a:avLst/>
            </a:prstGeom>
            <a:noFill/>
            <a:ln>
              <a:noFill/>
            </a:ln>
          </p:spPr>
          <p:txBody>
            <a:bodyPr wrap="none" rtlCol="0">
              <a:spAutoFit/>
            </a:bodyPr>
            <a:lstStyle/>
            <a:p>
              <a:r>
                <a:rPr kumimoji="1" lang="en-US" altLang="ja-JP" sz="1400" b="1" dirty="0" smtClean="0">
                  <a:solidFill>
                    <a:schemeClr val="accent4">
                      <a:lumMod val="75000"/>
                    </a:schemeClr>
                  </a:solidFill>
                </a:rPr>
                <a:t>E</a:t>
              </a:r>
              <a:endParaRPr kumimoji="1" lang="ja-JP" altLang="en-US" sz="1400" b="1" dirty="0">
                <a:solidFill>
                  <a:schemeClr val="accent4">
                    <a:lumMod val="75000"/>
                  </a:schemeClr>
                </a:solidFill>
              </a:endParaRPr>
            </a:p>
          </p:txBody>
        </p:sp>
        <p:cxnSp>
          <p:nvCxnSpPr>
            <p:cNvPr id="178" name="直線矢印コネクタ 177"/>
            <p:cNvCxnSpPr/>
            <p:nvPr/>
          </p:nvCxnSpPr>
          <p:spPr>
            <a:xfrm>
              <a:off x="1151664" y="3133861"/>
              <a:ext cx="120333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79" name="テキスト ボックス 178"/>
            <p:cNvSpPr txBox="1"/>
            <p:nvPr/>
          </p:nvSpPr>
          <p:spPr>
            <a:xfrm>
              <a:off x="987903" y="2833191"/>
              <a:ext cx="1063817" cy="307777"/>
            </a:xfrm>
            <a:prstGeom prst="rect">
              <a:avLst/>
            </a:prstGeom>
            <a:noFill/>
          </p:spPr>
          <p:txBody>
            <a:bodyPr wrap="none" rtlCol="0">
              <a:spAutoFit/>
            </a:bodyPr>
            <a:lstStyle/>
            <a:p>
              <a:r>
                <a:rPr lang="en-US" altLang="ja-JP" sz="1400" dirty="0" smtClean="0"/>
                <a:t>Move home</a:t>
              </a:r>
              <a:endParaRPr kumimoji="1" lang="ja-JP" altLang="en-US" sz="1400" dirty="0"/>
            </a:p>
          </p:txBody>
        </p:sp>
        <p:cxnSp>
          <p:nvCxnSpPr>
            <p:cNvPr id="180" name="直線矢印コネクタ 179"/>
            <p:cNvCxnSpPr/>
            <p:nvPr/>
          </p:nvCxnSpPr>
          <p:spPr>
            <a:xfrm>
              <a:off x="4675412" y="3159212"/>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81" name="テキスト ボックス 180"/>
            <p:cNvSpPr txBox="1"/>
            <p:nvPr/>
          </p:nvSpPr>
          <p:spPr>
            <a:xfrm>
              <a:off x="4545911" y="2852936"/>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82" name="直線コネクタ 181"/>
            <p:cNvCxnSpPr/>
            <p:nvPr/>
          </p:nvCxnSpPr>
          <p:spPr>
            <a:xfrm>
              <a:off x="4675412" y="3151228"/>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a:off x="5063193" y="316434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5" name="テキスト ボックス 184"/>
            <p:cNvSpPr txBox="1"/>
            <p:nvPr/>
          </p:nvSpPr>
          <p:spPr>
            <a:xfrm>
              <a:off x="971600" y="3697287"/>
              <a:ext cx="1129155" cy="307777"/>
            </a:xfrm>
            <a:prstGeom prst="rect">
              <a:avLst/>
            </a:prstGeom>
            <a:noFill/>
          </p:spPr>
          <p:txBody>
            <a:bodyPr wrap="none" rtlCol="0">
              <a:spAutoFit/>
            </a:bodyPr>
            <a:lstStyle/>
            <a:p>
              <a:r>
                <a:rPr lang="en-US" altLang="ja-JP" sz="1400" dirty="0" smtClean="0"/>
                <a:t>background?</a:t>
              </a:r>
              <a:endParaRPr kumimoji="1" lang="ja-JP" altLang="en-US" sz="1400" dirty="0"/>
            </a:p>
          </p:txBody>
        </p:sp>
        <p:cxnSp>
          <p:nvCxnSpPr>
            <p:cNvPr id="151" name="直線コネクタ 150"/>
            <p:cNvCxnSpPr/>
            <p:nvPr/>
          </p:nvCxnSpPr>
          <p:spPr>
            <a:xfrm>
              <a:off x="3001884" y="314766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直線矢印コネクタ 151"/>
            <p:cNvCxnSpPr/>
            <p:nvPr/>
          </p:nvCxnSpPr>
          <p:spPr>
            <a:xfrm flipV="1">
              <a:off x="2307523" y="4003952"/>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65" name="テキスト ボックス 164"/>
            <p:cNvSpPr txBox="1"/>
            <p:nvPr/>
          </p:nvSpPr>
          <p:spPr>
            <a:xfrm>
              <a:off x="2222045" y="3985319"/>
              <a:ext cx="1269835" cy="307777"/>
            </a:xfrm>
            <a:prstGeom prst="rect">
              <a:avLst/>
            </a:prstGeom>
            <a:noFill/>
          </p:spPr>
          <p:txBody>
            <a:bodyPr wrap="none" rtlCol="0">
              <a:spAutoFit/>
            </a:bodyPr>
            <a:lstStyle/>
            <a:p>
              <a:r>
                <a:rPr kumimoji="1" lang="en-US" altLang="ja-JP" sz="1400" dirty="0" smtClean="0"/>
                <a:t>Check at home</a:t>
              </a:r>
              <a:endParaRPr kumimoji="1" lang="ja-JP" altLang="en-US" sz="1400" dirty="0"/>
            </a:p>
          </p:txBody>
        </p:sp>
        <p:cxnSp>
          <p:nvCxnSpPr>
            <p:cNvPr id="166" name="直線矢印コネクタ 165"/>
            <p:cNvCxnSpPr/>
            <p:nvPr/>
          </p:nvCxnSpPr>
          <p:spPr>
            <a:xfrm flipV="1">
              <a:off x="1403648" y="4005064"/>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6" name="直線矢印コネクタ 185"/>
            <p:cNvCxnSpPr/>
            <p:nvPr/>
          </p:nvCxnSpPr>
          <p:spPr>
            <a:xfrm>
              <a:off x="6538129" y="5877272"/>
              <a:ext cx="49123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7020272" y="422134"/>
              <a:ext cx="0" cy="56711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8" name="直線矢印コネクタ 187"/>
            <p:cNvCxnSpPr/>
            <p:nvPr/>
          </p:nvCxnSpPr>
          <p:spPr>
            <a:xfrm>
              <a:off x="8394117" y="3021170"/>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0" name="直線矢印コネクタ 189"/>
            <p:cNvCxnSpPr/>
            <p:nvPr/>
          </p:nvCxnSpPr>
          <p:spPr>
            <a:xfrm>
              <a:off x="1597421" y="4787279"/>
              <a:ext cx="720508"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2" name="直線矢印コネクタ 191"/>
            <p:cNvCxnSpPr/>
            <p:nvPr/>
          </p:nvCxnSpPr>
          <p:spPr>
            <a:xfrm>
              <a:off x="1390776" y="5229200"/>
              <a:ext cx="95707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8312939" y="2806869"/>
              <a:ext cx="0" cy="62213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8244408" y="3069140"/>
              <a:ext cx="731419" cy="276999"/>
            </a:xfrm>
            <a:prstGeom prst="rect">
              <a:avLst/>
            </a:prstGeom>
            <a:noFill/>
          </p:spPr>
          <p:txBody>
            <a:bodyPr wrap="none" rtlCol="0">
              <a:spAutoFit/>
            </a:bodyPr>
            <a:lstStyle/>
            <a:p>
              <a:r>
                <a:rPr lang="en-US" sz="1200" dirty="0" smtClean="0"/>
                <a:t>interlock</a:t>
              </a:r>
              <a:endParaRPr lang="en-US" sz="1200" dirty="0"/>
            </a:p>
          </p:txBody>
        </p:sp>
      </p:grpSp>
      <p:sp>
        <p:nvSpPr>
          <p:cNvPr id="173"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72759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407846" cy="1325563"/>
          </a:xfrm>
        </p:spPr>
        <p:txBody>
          <a:bodyPr>
            <a:normAutofit/>
          </a:bodyPr>
          <a:lstStyle/>
          <a:p>
            <a:r>
              <a:rPr kumimoji="1" lang="en-US" altLang="ja-JP" dirty="0" smtClean="0"/>
              <a:t>System verification and integration</a:t>
            </a:r>
            <a:endParaRPr kumimoji="1" lang="ja-JP" altLang="en-US" dirty="0"/>
          </a:p>
        </p:txBody>
      </p:sp>
      <p:sp>
        <p:nvSpPr>
          <p:cNvPr id="3" name="コンテンツ プレースホルダー 2"/>
          <p:cNvSpPr>
            <a:spLocks noGrp="1"/>
          </p:cNvSpPr>
          <p:nvPr>
            <p:ph idx="1"/>
          </p:nvPr>
        </p:nvSpPr>
        <p:spPr>
          <a:xfrm>
            <a:off x="457200" y="1600200"/>
            <a:ext cx="8579296" cy="1972816"/>
          </a:xfrm>
        </p:spPr>
        <p:txBody>
          <a:bodyPr>
            <a:normAutofit fontScale="62500" lnSpcReduction="20000"/>
          </a:bodyPr>
          <a:lstStyle/>
          <a:p>
            <a:pPr marL="0" indent="0">
              <a:buNone/>
            </a:pPr>
            <a:r>
              <a:rPr lang="en-US" altLang="ja-JP" dirty="0" smtClean="0"/>
              <a:t>If design follows concepts well, PFS</a:t>
            </a:r>
            <a:r>
              <a:rPr lang="ja-JP" altLang="en-US" dirty="0" smtClean="0"/>
              <a:t> </a:t>
            </a:r>
            <a:r>
              <a:rPr lang="en-US" altLang="ja-JP" dirty="0" smtClean="0"/>
              <a:t>ICS</a:t>
            </a:r>
            <a:r>
              <a:rPr lang="ja-JP" altLang="en-US" dirty="0" smtClean="0"/>
              <a:t> </a:t>
            </a:r>
            <a:r>
              <a:rPr lang="en-US" altLang="ja-JP" dirty="0" smtClean="0"/>
              <a:t>software</a:t>
            </a:r>
            <a:r>
              <a:rPr lang="ja-JP" altLang="en-US" dirty="0" smtClean="0"/>
              <a:t> </a:t>
            </a:r>
            <a:r>
              <a:rPr lang="en-US" altLang="ja-JP" dirty="0" smtClean="0"/>
              <a:t>verification and integration</a:t>
            </a:r>
            <a:r>
              <a:rPr lang="ja-JP" altLang="en-US" dirty="0" smtClean="0"/>
              <a:t> </a:t>
            </a:r>
            <a:r>
              <a:rPr lang="en-US" altLang="ja-JP" dirty="0" smtClean="0"/>
              <a:t>flow</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hierarchic,</a:t>
            </a:r>
            <a:r>
              <a:rPr lang="ja-JP" altLang="en-US" dirty="0" smtClean="0"/>
              <a:t> </a:t>
            </a:r>
            <a:r>
              <a:rPr lang="en-US" altLang="ja-JP" dirty="0" smtClean="0"/>
              <a:t>continue validation</a:t>
            </a:r>
            <a:r>
              <a:rPr lang="ja-JP" altLang="en-US" dirty="0" smtClean="0"/>
              <a:t> </a:t>
            </a:r>
            <a:r>
              <a:rPr lang="en-US" altLang="ja-JP" dirty="0" smtClean="0"/>
              <a:t>at</a:t>
            </a:r>
            <a:r>
              <a:rPr lang="ja-JP" altLang="en-US" dirty="0" smtClean="0"/>
              <a:t> </a:t>
            </a:r>
            <a:r>
              <a:rPr lang="en-US" altLang="ja-JP" dirty="0" smtClean="0"/>
              <a:t>each</a:t>
            </a:r>
            <a:r>
              <a:rPr lang="ja-JP" altLang="en-US" dirty="0" smtClean="0"/>
              <a:t> </a:t>
            </a:r>
            <a:r>
              <a:rPr lang="en-US" altLang="ja-JP" dirty="0" smtClean="0"/>
              <a:t>level</a:t>
            </a:r>
            <a:r>
              <a:rPr lang="ja-JP" altLang="en-US" dirty="0" smtClean="0"/>
              <a:t> </a:t>
            </a:r>
            <a:r>
              <a:rPr lang="en-US" altLang="ja-JP" dirty="0" smtClean="0"/>
              <a:t>and</a:t>
            </a:r>
            <a:r>
              <a:rPr lang="ja-JP" altLang="en-US" dirty="0" smtClean="0"/>
              <a:t> </a:t>
            </a:r>
            <a:r>
              <a:rPr lang="en-US" altLang="ja-JP" dirty="0" smtClean="0"/>
              <a:t>to go</a:t>
            </a:r>
            <a:r>
              <a:rPr lang="ja-JP" altLang="en-US" dirty="0" smtClean="0"/>
              <a:t> </a:t>
            </a:r>
            <a:r>
              <a:rPr lang="en-US" altLang="ja-JP" dirty="0" smtClean="0"/>
              <a:t>next</a:t>
            </a:r>
            <a:r>
              <a:rPr lang="ja-JP" altLang="en-US" dirty="0" smtClean="0"/>
              <a:t> </a:t>
            </a:r>
            <a:r>
              <a:rPr lang="en-US" altLang="ja-JP" dirty="0" smtClean="0"/>
              <a:t>level</a:t>
            </a:r>
            <a:r>
              <a:rPr lang="ja-JP" altLang="en-US" dirty="0" smtClean="0"/>
              <a:t> </a:t>
            </a:r>
            <a:r>
              <a:rPr lang="en-US" altLang="ja-JP" dirty="0" smtClean="0"/>
              <a:t>of</a:t>
            </a:r>
            <a:r>
              <a:rPr lang="ja-JP" altLang="en-US" dirty="0" smtClean="0"/>
              <a:t> </a:t>
            </a:r>
            <a:r>
              <a:rPr lang="en-US" altLang="ja-JP" dirty="0" smtClean="0"/>
              <a:t>integration.</a:t>
            </a:r>
            <a:r>
              <a:rPr lang="ja-JP" altLang="en-US" dirty="0" smtClean="0"/>
              <a:t> </a:t>
            </a:r>
            <a:r>
              <a:rPr lang="en-US" altLang="ja-JP" dirty="0" smtClean="0"/>
              <a:t>Thanks</a:t>
            </a:r>
            <a:r>
              <a:rPr lang="ja-JP" altLang="en-US" dirty="0" smtClean="0"/>
              <a:t> </a:t>
            </a:r>
            <a:r>
              <a:rPr lang="en-US" altLang="ja-JP" dirty="0" smtClean="0"/>
              <a:t>to</a:t>
            </a:r>
            <a:r>
              <a:rPr lang="ja-JP" altLang="en-US" dirty="0" smtClean="0"/>
              <a:t> </a:t>
            </a:r>
            <a:r>
              <a:rPr lang="en-US" altLang="ja-JP" dirty="0" smtClean="0"/>
              <a:t>loosely</a:t>
            </a:r>
            <a:r>
              <a:rPr lang="ja-JP" altLang="en-US" dirty="0" smtClean="0"/>
              <a:t> </a:t>
            </a:r>
            <a:r>
              <a:rPr lang="en-US" altLang="ja-JP" dirty="0" smtClean="0"/>
              <a:t>coupled</a:t>
            </a:r>
            <a:r>
              <a:rPr lang="ja-JP" altLang="en-US" dirty="0" smtClean="0"/>
              <a:t> </a:t>
            </a:r>
            <a:r>
              <a:rPr lang="en-US" altLang="ja-JP" dirty="0" smtClean="0"/>
              <a:t>module</a:t>
            </a:r>
            <a:r>
              <a:rPr lang="ja-JP" altLang="en-US" dirty="0" smtClean="0"/>
              <a:t> </a:t>
            </a:r>
            <a:r>
              <a:rPr lang="en-US" altLang="ja-JP" dirty="0" smtClean="0"/>
              <a:t>based</a:t>
            </a:r>
            <a:r>
              <a:rPr lang="ja-JP" altLang="en-US" dirty="0" smtClean="0"/>
              <a:t> </a:t>
            </a:r>
            <a:r>
              <a:rPr lang="en-US" altLang="ja-JP" dirty="0" smtClean="0"/>
              <a:t>design</a:t>
            </a:r>
            <a:r>
              <a:rPr lang="ja-JP" altLang="en-US" dirty="0" smtClean="0"/>
              <a:t> </a:t>
            </a:r>
            <a:r>
              <a:rPr lang="en-US" altLang="ja-JP" dirty="0" smtClean="0"/>
              <a:t>using</a:t>
            </a:r>
            <a:r>
              <a:rPr lang="ja-JP" altLang="en-US" dirty="0" smtClean="0"/>
              <a:t> </a:t>
            </a:r>
            <a:r>
              <a:rPr lang="en-US" altLang="ja-JP" dirty="0" smtClean="0"/>
              <a:t>MHS,</a:t>
            </a:r>
            <a:r>
              <a:rPr lang="ja-JP" altLang="en-US" dirty="0" smtClean="0"/>
              <a:t> </a:t>
            </a:r>
            <a:r>
              <a:rPr lang="en-US" altLang="ja-JP" dirty="0" smtClean="0"/>
              <a:t>validation</a:t>
            </a:r>
            <a:r>
              <a:rPr lang="ja-JP" altLang="en-US" dirty="0" smtClean="0"/>
              <a:t> </a:t>
            </a:r>
            <a:r>
              <a:rPr lang="en-US" altLang="ja-JP" dirty="0" smtClean="0"/>
              <a:t>of</a:t>
            </a:r>
            <a:r>
              <a:rPr lang="ja-JP" altLang="en-US" dirty="0" smtClean="0"/>
              <a:t> </a:t>
            </a:r>
            <a:r>
              <a:rPr lang="en-US" altLang="ja-JP" dirty="0" smtClean="0"/>
              <a:t>each</a:t>
            </a:r>
            <a:r>
              <a:rPr lang="ja-JP" altLang="en-US" dirty="0" smtClean="0"/>
              <a:t> </a:t>
            </a:r>
            <a:r>
              <a:rPr lang="en-US" altLang="ja-JP" dirty="0" smtClean="0"/>
              <a:t>actor or</a:t>
            </a:r>
            <a:r>
              <a:rPr lang="ja-JP" altLang="en-US" dirty="0" smtClean="0"/>
              <a:t> </a:t>
            </a:r>
            <a:r>
              <a:rPr lang="en-US" altLang="ja-JP" dirty="0" smtClean="0"/>
              <a:t>combination</a:t>
            </a:r>
            <a:r>
              <a:rPr lang="ja-JP" altLang="en-US" dirty="0" smtClean="0"/>
              <a:t> </a:t>
            </a:r>
            <a:r>
              <a:rPr lang="en-US" altLang="ja-JP" dirty="0" smtClean="0"/>
              <a:t>of</a:t>
            </a:r>
            <a:r>
              <a:rPr lang="ja-JP" altLang="en-US" dirty="0" smtClean="0"/>
              <a:t> </a:t>
            </a:r>
            <a:r>
              <a:rPr lang="en-US" altLang="ja-JP" dirty="0" smtClean="0"/>
              <a:t>actors</a:t>
            </a:r>
            <a:r>
              <a:rPr lang="ja-JP" altLang="en-US" dirty="0" smtClean="0"/>
              <a:t> </a:t>
            </a:r>
            <a:r>
              <a:rPr lang="en-US" altLang="ja-JP" dirty="0" smtClean="0"/>
              <a:t>within</a:t>
            </a:r>
            <a:r>
              <a:rPr lang="ja-JP" altLang="en-US" dirty="0" smtClean="0"/>
              <a:t> </a:t>
            </a:r>
            <a:r>
              <a:rPr lang="en-US" altLang="ja-JP" dirty="0" smtClean="0"/>
              <a:t>one</a:t>
            </a:r>
            <a:r>
              <a:rPr lang="ja-JP" altLang="en-US" dirty="0" smtClean="0"/>
              <a:t> </a:t>
            </a:r>
            <a:r>
              <a:rPr lang="en-US" altLang="ja-JP" dirty="0" smtClean="0"/>
              <a:t>(sub-)sequence</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done</a:t>
            </a:r>
            <a:r>
              <a:rPr lang="ja-JP" altLang="en-US" dirty="0" smtClean="0"/>
              <a:t> </a:t>
            </a:r>
            <a:r>
              <a:rPr lang="en-US" altLang="ja-JP" dirty="0" smtClean="0"/>
              <a:t>without</a:t>
            </a:r>
            <a:r>
              <a:rPr lang="ja-JP" altLang="en-US" dirty="0" smtClean="0"/>
              <a:t> </a:t>
            </a:r>
            <a:r>
              <a:rPr lang="en-US" altLang="ja-JP" dirty="0" smtClean="0"/>
              <a:t>any</a:t>
            </a:r>
            <a:r>
              <a:rPr lang="ja-JP" altLang="en-US" dirty="0" smtClean="0"/>
              <a:t> </a:t>
            </a:r>
            <a:r>
              <a:rPr lang="en-US" altLang="ja-JP" dirty="0" smtClean="0"/>
              <a:t>other</a:t>
            </a:r>
            <a:r>
              <a:rPr lang="ja-JP" altLang="en-US" dirty="0" smtClean="0"/>
              <a:t> </a:t>
            </a:r>
            <a:r>
              <a:rPr lang="en-US" altLang="ja-JP" dirty="0" smtClean="0"/>
              <a:t>software</a:t>
            </a:r>
            <a:r>
              <a:rPr lang="ja-JP" altLang="en-US" dirty="0" smtClean="0"/>
              <a:t> </a:t>
            </a:r>
            <a:r>
              <a:rPr lang="en-US" altLang="ja-JP" dirty="0" smtClean="0"/>
              <a:t>module.</a:t>
            </a:r>
            <a:r>
              <a:rPr lang="ja-JP" altLang="en-US" dirty="0" smtClean="0"/>
              <a:t> </a:t>
            </a:r>
            <a:endParaRPr lang="en-US" altLang="ja-JP" dirty="0" smtClean="0"/>
          </a:p>
          <a:p>
            <a:pPr marL="0" indent="0">
              <a:buNone/>
            </a:pPr>
            <a:r>
              <a:rPr lang="en-US" altLang="ja-JP" dirty="0" smtClean="0"/>
              <a:t>These subsystem or module(s) verification are written as sequences and developed as special actor – </a:t>
            </a:r>
            <a:r>
              <a:rPr lang="en-US" altLang="ja-JP" dirty="0" err="1" smtClean="0"/>
              <a:t>spsait</a:t>
            </a:r>
            <a:r>
              <a:rPr lang="en-US" altLang="ja-JP" dirty="0" smtClean="0"/>
              <a:t> or </a:t>
            </a:r>
            <a:r>
              <a:rPr lang="en-US" altLang="ja-JP" dirty="0" err="1" smtClean="0"/>
              <a:t>pfiait</a:t>
            </a:r>
            <a:r>
              <a:rPr lang="en-US" altLang="ja-JP" dirty="0" smtClean="0"/>
              <a:t>.</a:t>
            </a:r>
            <a:r>
              <a:rPr lang="en-US" altLang="ja-JP" dirty="0"/>
              <a:t> </a:t>
            </a:r>
            <a:r>
              <a:rPr lang="en-US" altLang="ja-JP" dirty="0" smtClean="0"/>
              <a:t>Using them, software</a:t>
            </a:r>
            <a:r>
              <a:rPr lang="ja-JP" altLang="en-US" dirty="0" smtClean="0"/>
              <a:t> </a:t>
            </a:r>
            <a:r>
              <a:rPr lang="en-US" altLang="ja-JP" dirty="0" smtClean="0"/>
              <a:t>integration</a:t>
            </a:r>
            <a:r>
              <a:rPr lang="ja-JP" altLang="en-US" dirty="0" smtClean="0"/>
              <a:t> </a:t>
            </a:r>
            <a:r>
              <a:rPr lang="en-US" altLang="ja-JP" dirty="0" smtClean="0"/>
              <a:t>and</a:t>
            </a:r>
            <a:r>
              <a:rPr lang="ja-JP" altLang="en-US" dirty="0" smtClean="0"/>
              <a:t> </a:t>
            </a:r>
            <a:r>
              <a:rPr lang="en-US" altLang="ja-JP" dirty="0" smtClean="0"/>
              <a:t>test</a:t>
            </a:r>
            <a:r>
              <a:rPr lang="ja-JP" altLang="en-US" dirty="0" smtClean="0"/>
              <a:t> </a:t>
            </a:r>
            <a:r>
              <a:rPr lang="en-US" altLang="ja-JP" dirty="0" smtClean="0"/>
              <a:t>flow</a:t>
            </a:r>
            <a:r>
              <a:rPr lang="ja-JP" altLang="en-US" dirty="0" smtClean="0"/>
              <a:t> </a:t>
            </a:r>
            <a:r>
              <a:rPr lang="en-US" altLang="ja-JP" dirty="0" smtClean="0"/>
              <a:t>will</a:t>
            </a:r>
            <a:r>
              <a:rPr lang="ja-JP" altLang="en-US" dirty="0" smtClean="0"/>
              <a:t> </a:t>
            </a:r>
            <a:r>
              <a:rPr lang="en-US" altLang="ja-JP" dirty="0" smtClean="0"/>
              <a:t>be</a:t>
            </a:r>
            <a:r>
              <a:rPr lang="en-US" altLang="ja-JP" dirty="0"/>
              <a:t> </a:t>
            </a:r>
            <a:r>
              <a:rPr lang="en-US" altLang="ja-JP" dirty="0" smtClean="0"/>
              <a:t>1) per module (actor), 2) per subsystem, whose hardware are at one place before shipping to </a:t>
            </a:r>
            <a:r>
              <a:rPr lang="en-US" altLang="ja-JP" dirty="0" smtClean="0"/>
              <a:t>Subaru, </a:t>
            </a:r>
            <a:r>
              <a:rPr lang="en-US" altLang="ja-JP" dirty="0" smtClean="0"/>
              <a:t>3) full operational sequence at Subaru. </a:t>
            </a:r>
          </a:p>
        </p:txBody>
      </p:sp>
      <p:grpSp>
        <p:nvGrpSpPr>
          <p:cNvPr id="139" name="グループ化 138"/>
          <p:cNvGrpSpPr/>
          <p:nvPr/>
        </p:nvGrpSpPr>
        <p:grpSpPr>
          <a:xfrm>
            <a:off x="897433" y="3502749"/>
            <a:ext cx="8139063" cy="3329791"/>
            <a:chOff x="897433" y="3502749"/>
            <a:chExt cx="8139063" cy="3329791"/>
          </a:xfrm>
        </p:grpSpPr>
        <p:sp>
          <p:nvSpPr>
            <p:cNvPr id="109" name="正方形/長方形 108"/>
            <p:cNvSpPr/>
            <p:nvPr/>
          </p:nvSpPr>
          <p:spPr>
            <a:xfrm>
              <a:off x="3923928" y="5371306"/>
              <a:ext cx="4968552" cy="9097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6516216" y="3587148"/>
              <a:ext cx="2376264" cy="26939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角丸四角形 16"/>
            <p:cNvSpPr/>
            <p:nvPr/>
          </p:nvSpPr>
          <p:spPr>
            <a:xfrm>
              <a:off x="897433" y="497362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BCU</a:t>
              </a:r>
              <a:endParaRPr lang="ja-JP" altLang="en-US" sz="1600" dirty="0">
                <a:solidFill>
                  <a:schemeClr val="tx1"/>
                </a:solidFill>
              </a:endParaRPr>
            </a:p>
          </p:txBody>
        </p:sp>
        <p:sp>
          <p:nvSpPr>
            <p:cNvPr id="19" name="角丸四角形 18"/>
            <p:cNvSpPr/>
            <p:nvPr/>
          </p:nvSpPr>
          <p:spPr>
            <a:xfrm>
              <a:off x="899176" y="459278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a:t>
              </a:r>
              <a:endParaRPr lang="ja-JP" altLang="en-US" sz="1600" dirty="0">
                <a:solidFill>
                  <a:schemeClr val="tx1"/>
                </a:solidFill>
              </a:endParaRPr>
            </a:p>
          </p:txBody>
        </p:sp>
        <p:sp>
          <p:nvSpPr>
            <p:cNvPr id="20" name="角丸四角形 19"/>
            <p:cNvSpPr/>
            <p:nvPr/>
          </p:nvSpPr>
          <p:spPr>
            <a:xfrm>
              <a:off x="897433" y="543778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26" name="角丸四角形 25"/>
            <p:cNvSpPr/>
            <p:nvPr/>
          </p:nvSpPr>
          <p:spPr>
            <a:xfrm>
              <a:off x="897433" y="579782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sp>
          <p:nvSpPr>
            <p:cNvPr id="36" name="テキスト ボックス 35"/>
            <p:cNvSpPr txBox="1"/>
            <p:nvPr/>
          </p:nvSpPr>
          <p:spPr>
            <a:xfrm>
              <a:off x="7236296" y="3697104"/>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37" name="角丸四角形 36"/>
            <p:cNvSpPr/>
            <p:nvPr/>
          </p:nvSpPr>
          <p:spPr>
            <a:xfrm>
              <a:off x="899592" y="420232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NCU</a:t>
              </a:r>
              <a:endParaRPr lang="ja-JP" altLang="en-US" sz="1600" dirty="0">
                <a:solidFill>
                  <a:schemeClr val="tx1"/>
                </a:solidFill>
              </a:endParaRPr>
            </a:p>
          </p:txBody>
        </p:sp>
        <p:sp>
          <p:nvSpPr>
            <p:cNvPr id="38" name="角丸四角形 37"/>
            <p:cNvSpPr/>
            <p:nvPr/>
          </p:nvSpPr>
          <p:spPr>
            <a:xfrm>
              <a:off x="899592" y="370959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a:t>
              </a:r>
              <a:endParaRPr lang="ja-JP" altLang="en-US" sz="1600" dirty="0">
                <a:solidFill>
                  <a:schemeClr val="tx1"/>
                </a:solidFill>
              </a:endParaRPr>
            </a:p>
          </p:txBody>
        </p:sp>
        <p:sp>
          <p:nvSpPr>
            <p:cNvPr id="53" name="円柱 52"/>
            <p:cNvSpPr/>
            <p:nvPr/>
          </p:nvSpPr>
          <p:spPr>
            <a:xfrm>
              <a:off x="4788024" y="4423385"/>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xxxait</a:t>
              </a:r>
              <a:endParaRPr lang="en-US" dirty="0">
                <a:solidFill>
                  <a:schemeClr val="tx1"/>
                </a:solidFill>
              </a:endParaRPr>
            </a:p>
          </p:txBody>
        </p:sp>
        <p:sp>
          <p:nvSpPr>
            <p:cNvPr id="59" name="角丸四角形 58"/>
            <p:cNvSpPr/>
            <p:nvPr/>
          </p:nvSpPr>
          <p:spPr>
            <a:xfrm>
              <a:off x="899592" y="628108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62" name="直線コネクタ 61"/>
            <p:cNvCxnSpPr/>
            <p:nvPr/>
          </p:nvCxnSpPr>
          <p:spPr>
            <a:xfrm>
              <a:off x="2771800" y="3637585"/>
              <a:ext cx="0" cy="264350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1983682" y="6309320"/>
              <a:ext cx="1652214" cy="523220"/>
            </a:xfrm>
            <a:prstGeom prst="rect">
              <a:avLst/>
            </a:prstGeom>
            <a:noFill/>
          </p:spPr>
          <p:txBody>
            <a:bodyPr wrap="square" rtlCol="0">
              <a:spAutoFit/>
            </a:bodyPr>
            <a:lstStyle/>
            <a:p>
              <a:r>
                <a:rPr lang="en-US" sz="1400" dirty="0" smtClean="0"/>
                <a:t>pre-ship verification on API of each actor</a:t>
              </a:r>
              <a:endParaRPr lang="en-US" sz="1400" dirty="0"/>
            </a:p>
          </p:txBody>
        </p:sp>
        <p:cxnSp>
          <p:nvCxnSpPr>
            <p:cNvPr id="65" name="直線矢印コネクタ 64"/>
            <p:cNvCxnSpPr>
              <a:stCxn id="38" idx="3"/>
              <a:endCxn id="66" idx="1"/>
            </p:cNvCxnSpPr>
            <p:nvPr/>
          </p:nvCxnSpPr>
          <p:spPr>
            <a:xfrm>
              <a:off x="1810703" y="3864006"/>
              <a:ext cx="2257241" cy="20986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4067944" y="391946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err="1" smtClean="0">
                  <a:solidFill>
                    <a:schemeClr val="tx1"/>
                  </a:solidFill>
                </a:rPr>
                <a:t>SpS</a:t>
              </a:r>
              <a:r>
                <a:rPr lang="en-US" altLang="ja-JP" sz="1600" dirty="0" smtClean="0">
                  <a:solidFill>
                    <a:schemeClr val="tx1"/>
                  </a:solidFill>
                </a:rPr>
                <a:t>/SM</a:t>
              </a:r>
              <a:endParaRPr lang="ja-JP" altLang="en-US" sz="1600" dirty="0">
                <a:solidFill>
                  <a:schemeClr val="tx1"/>
                </a:solidFill>
              </a:endParaRPr>
            </a:p>
          </p:txBody>
        </p:sp>
        <p:cxnSp>
          <p:nvCxnSpPr>
            <p:cNvPr id="67" name="直線矢印コネクタ 66"/>
            <p:cNvCxnSpPr>
              <a:stCxn id="37" idx="3"/>
              <a:endCxn id="66" idx="1"/>
            </p:cNvCxnSpPr>
            <p:nvPr/>
          </p:nvCxnSpPr>
          <p:spPr>
            <a:xfrm flipV="1">
              <a:off x="1810703" y="4073875"/>
              <a:ext cx="2257241" cy="28286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19" idx="3"/>
              <a:endCxn id="66" idx="1"/>
            </p:cNvCxnSpPr>
            <p:nvPr/>
          </p:nvCxnSpPr>
          <p:spPr>
            <a:xfrm flipV="1">
              <a:off x="1810287" y="4073875"/>
              <a:ext cx="2257657" cy="67332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17" idx="3"/>
              <a:endCxn id="66" idx="1"/>
            </p:cNvCxnSpPr>
            <p:nvPr/>
          </p:nvCxnSpPr>
          <p:spPr>
            <a:xfrm flipV="1">
              <a:off x="1808544" y="4073875"/>
              <a:ext cx="2259400" cy="105416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2" name="角丸四角形 81"/>
            <p:cNvSpPr/>
            <p:nvPr/>
          </p:nvSpPr>
          <p:spPr>
            <a:xfrm>
              <a:off x="4067944" y="499238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PFI</a:t>
              </a:r>
              <a:endParaRPr lang="ja-JP" altLang="en-US" sz="1600" dirty="0">
                <a:solidFill>
                  <a:schemeClr val="tx1"/>
                </a:solidFill>
              </a:endParaRPr>
            </a:p>
          </p:txBody>
        </p:sp>
        <p:cxnSp>
          <p:nvCxnSpPr>
            <p:cNvPr id="83" name="直線矢印コネクタ 82"/>
            <p:cNvCxnSpPr>
              <a:stCxn id="20" idx="3"/>
              <a:endCxn id="82" idx="1"/>
            </p:cNvCxnSpPr>
            <p:nvPr/>
          </p:nvCxnSpPr>
          <p:spPr>
            <a:xfrm flipV="1">
              <a:off x="1808544" y="5146795"/>
              <a:ext cx="2259400" cy="4454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26" idx="3"/>
              <a:endCxn id="82" idx="1"/>
            </p:cNvCxnSpPr>
            <p:nvPr/>
          </p:nvCxnSpPr>
          <p:spPr>
            <a:xfrm flipV="1">
              <a:off x="1808544" y="5146795"/>
              <a:ext cx="2259400" cy="8054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59" idx="3"/>
              <a:endCxn id="82" idx="1"/>
            </p:cNvCxnSpPr>
            <p:nvPr/>
          </p:nvCxnSpPr>
          <p:spPr>
            <a:xfrm flipV="1">
              <a:off x="1810703" y="5146795"/>
              <a:ext cx="2257241" cy="128870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2" name="フリーフォーム 101"/>
            <p:cNvSpPr/>
            <p:nvPr/>
          </p:nvSpPr>
          <p:spPr>
            <a:xfrm>
              <a:off x="4168127" y="4252740"/>
              <a:ext cx="619897" cy="377196"/>
            </a:xfrm>
            <a:custGeom>
              <a:avLst/>
              <a:gdLst>
                <a:gd name="connsiteX0" fmla="*/ 54413 w 619897"/>
                <a:gd name="connsiteY0" fmla="*/ 0 h 336885"/>
                <a:gd name="connsiteX1" fmla="*/ 54413 w 619897"/>
                <a:gd name="connsiteY1" fmla="*/ 228600 h 336885"/>
                <a:gd name="connsiteX2" fmla="*/ 619897 w 619897"/>
                <a:gd name="connsiteY2" fmla="*/ 336885 h 336885"/>
                <a:gd name="connsiteX3" fmla="*/ 619897 w 619897"/>
                <a:gd name="connsiteY3" fmla="*/ 336885 h 336885"/>
              </a:gdLst>
              <a:ahLst/>
              <a:cxnLst>
                <a:cxn ang="0">
                  <a:pos x="connsiteX0" y="connsiteY0"/>
                </a:cxn>
                <a:cxn ang="0">
                  <a:pos x="connsiteX1" y="connsiteY1"/>
                </a:cxn>
                <a:cxn ang="0">
                  <a:pos x="connsiteX2" y="connsiteY2"/>
                </a:cxn>
                <a:cxn ang="0">
                  <a:pos x="connsiteX3" y="connsiteY3"/>
                </a:cxn>
              </a:cxnLst>
              <a:rect l="l" t="t" r="r" b="b"/>
              <a:pathLst>
                <a:path w="619897" h="336885">
                  <a:moveTo>
                    <a:pt x="54413" y="0"/>
                  </a:moveTo>
                  <a:cubicBezTo>
                    <a:pt x="7289" y="86226"/>
                    <a:pt x="-39834" y="172453"/>
                    <a:pt x="54413" y="228600"/>
                  </a:cubicBezTo>
                  <a:cubicBezTo>
                    <a:pt x="148660" y="284747"/>
                    <a:pt x="619897" y="336885"/>
                    <a:pt x="619897" y="336885"/>
                  </a:cubicBezTo>
                  <a:lnTo>
                    <a:pt x="619897" y="336885"/>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フリーフォーム 103"/>
            <p:cNvSpPr/>
            <p:nvPr/>
          </p:nvSpPr>
          <p:spPr>
            <a:xfrm>
              <a:off x="4150396" y="4632840"/>
              <a:ext cx="637628" cy="348915"/>
            </a:xfrm>
            <a:custGeom>
              <a:avLst/>
              <a:gdLst>
                <a:gd name="connsiteX0" fmla="*/ 48625 w 553951"/>
                <a:gd name="connsiteY0" fmla="*/ 348915 h 348915"/>
                <a:gd name="connsiteX1" fmla="*/ 48625 w 553951"/>
                <a:gd name="connsiteY1" fmla="*/ 96252 h 348915"/>
                <a:gd name="connsiteX2" fmla="*/ 553951 w 553951"/>
                <a:gd name="connsiteY2" fmla="*/ 0 h 348915"/>
              </a:gdLst>
              <a:ahLst/>
              <a:cxnLst>
                <a:cxn ang="0">
                  <a:pos x="connsiteX0" y="connsiteY0"/>
                </a:cxn>
                <a:cxn ang="0">
                  <a:pos x="connsiteX1" y="connsiteY1"/>
                </a:cxn>
                <a:cxn ang="0">
                  <a:pos x="connsiteX2" y="connsiteY2"/>
                </a:cxn>
              </a:cxnLst>
              <a:rect l="l" t="t" r="r" b="b"/>
              <a:pathLst>
                <a:path w="553951" h="348915">
                  <a:moveTo>
                    <a:pt x="48625" y="348915"/>
                  </a:moveTo>
                  <a:cubicBezTo>
                    <a:pt x="6514" y="251659"/>
                    <a:pt x="-35596" y="154404"/>
                    <a:pt x="48625" y="96252"/>
                  </a:cubicBezTo>
                  <a:cubicBezTo>
                    <a:pt x="132846" y="38100"/>
                    <a:pt x="343398" y="19050"/>
                    <a:pt x="553951" y="0"/>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直線コネクタ 104"/>
            <p:cNvCxnSpPr/>
            <p:nvPr/>
          </p:nvCxnSpPr>
          <p:spPr>
            <a:xfrm>
              <a:off x="5868144" y="4030100"/>
              <a:ext cx="0" cy="125234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5042037" y="3502749"/>
              <a:ext cx="1652214" cy="646331"/>
            </a:xfrm>
            <a:prstGeom prst="rect">
              <a:avLst/>
            </a:prstGeom>
            <a:noFill/>
          </p:spPr>
          <p:txBody>
            <a:bodyPr wrap="square" rtlCol="0">
              <a:spAutoFit/>
            </a:bodyPr>
            <a:lstStyle/>
            <a:p>
              <a:r>
                <a:rPr lang="en-US" sz="1200" dirty="0" smtClean="0"/>
                <a:t>pre-ship verification on subsequence and AIT sequence</a:t>
              </a:r>
              <a:endParaRPr lang="en-US" sz="1200" dirty="0"/>
            </a:p>
          </p:txBody>
        </p:sp>
        <p:sp>
          <p:nvSpPr>
            <p:cNvPr id="110" name="角丸四角形 109"/>
            <p:cNvSpPr/>
            <p:nvPr/>
          </p:nvSpPr>
          <p:spPr>
            <a:xfrm>
              <a:off x="4067944" y="547096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g2t</a:t>
              </a:r>
              <a:endParaRPr lang="ja-JP" altLang="en-US" sz="1600" dirty="0">
                <a:solidFill>
                  <a:schemeClr val="tx1"/>
                </a:solidFill>
              </a:endParaRPr>
            </a:p>
          </p:txBody>
        </p:sp>
        <p:sp>
          <p:nvSpPr>
            <p:cNvPr id="111" name="角丸四角形 110"/>
            <p:cNvSpPr/>
            <p:nvPr/>
          </p:nvSpPr>
          <p:spPr>
            <a:xfrm>
              <a:off x="4067944" y="58593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MAC</a:t>
              </a:r>
              <a:endParaRPr lang="ja-JP" altLang="en-US" sz="1600" dirty="0">
                <a:solidFill>
                  <a:schemeClr val="tx1"/>
                </a:solidFill>
              </a:endParaRPr>
            </a:p>
          </p:txBody>
        </p:sp>
        <p:sp>
          <p:nvSpPr>
            <p:cNvPr id="114" name="角丸四角形 113"/>
            <p:cNvSpPr/>
            <p:nvPr/>
          </p:nvSpPr>
          <p:spPr>
            <a:xfrm>
              <a:off x="6732240" y="46531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PFS</a:t>
              </a:r>
              <a:endParaRPr lang="ja-JP" altLang="en-US" sz="1600" dirty="0">
                <a:solidFill>
                  <a:schemeClr val="tx1"/>
                </a:solidFill>
              </a:endParaRPr>
            </a:p>
          </p:txBody>
        </p:sp>
        <p:cxnSp>
          <p:nvCxnSpPr>
            <p:cNvPr id="115" name="直線矢印コネクタ 114"/>
            <p:cNvCxnSpPr>
              <a:stCxn id="66" idx="3"/>
              <a:endCxn id="114" idx="1"/>
            </p:cNvCxnSpPr>
            <p:nvPr/>
          </p:nvCxnSpPr>
          <p:spPr>
            <a:xfrm>
              <a:off x="4979055" y="4073875"/>
              <a:ext cx="1753185" cy="7336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a:stCxn id="82" idx="3"/>
              <a:endCxn id="114" idx="1"/>
            </p:cNvCxnSpPr>
            <p:nvPr/>
          </p:nvCxnSpPr>
          <p:spPr>
            <a:xfrm flipV="1">
              <a:off x="4979055" y="4807549"/>
              <a:ext cx="1753185" cy="3392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3" idx="4"/>
              <a:endCxn id="114" idx="1"/>
            </p:cNvCxnSpPr>
            <p:nvPr/>
          </p:nvCxnSpPr>
          <p:spPr>
            <a:xfrm>
              <a:off x="5580112" y="4603405"/>
              <a:ext cx="1152128" cy="20414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110" idx="3"/>
              <a:endCxn id="128" idx="1"/>
            </p:cNvCxnSpPr>
            <p:nvPr/>
          </p:nvCxnSpPr>
          <p:spPr>
            <a:xfrm flipV="1">
              <a:off x="4979055" y="5128035"/>
              <a:ext cx="2998267" cy="4973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8" name="角丸四角形 127"/>
            <p:cNvSpPr/>
            <p:nvPr/>
          </p:nvSpPr>
          <p:spPr>
            <a:xfrm>
              <a:off x="7977322" y="4973622"/>
              <a:ext cx="1059174" cy="3088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operation</a:t>
              </a:r>
              <a:endParaRPr lang="ja-JP" altLang="en-US" sz="1600" dirty="0">
                <a:solidFill>
                  <a:schemeClr val="tx1"/>
                </a:solidFill>
              </a:endParaRPr>
            </a:p>
          </p:txBody>
        </p:sp>
        <p:cxnSp>
          <p:nvCxnSpPr>
            <p:cNvPr id="130" name="直線矢印コネクタ 129"/>
            <p:cNvCxnSpPr>
              <a:stCxn id="111" idx="3"/>
              <a:endCxn id="128" idx="1"/>
            </p:cNvCxnSpPr>
            <p:nvPr/>
          </p:nvCxnSpPr>
          <p:spPr>
            <a:xfrm flipV="1">
              <a:off x="4979055" y="5128035"/>
              <a:ext cx="2998267" cy="88575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114" idx="3"/>
              <a:endCxn id="128" idx="1"/>
            </p:cNvCxnSpPr>
            <p:nvPr/>
          </p:nvCxnSpPr>
          <p:spPr>
            <a:xfrm>
              <a:off x="7643351" y="4807549"/>
              <a:ext cx="333971" cy="32048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テキスト ボックス 135"/>
            <p:cNvSpPr txBox="1"/>
            <p:nvPr/>
          </p:nvSpPr>
          <p:spPr>
            <a:xfrm>
              <a:off x="5482555" y="5805264"/>
              <a:ext cx="3409925" cy="461665"/>
            </a:xfrm>
            <a:prstGeom prst="rect">
              <a:avLst/>
            </a:prstGeom>
            <a:noFill/>
          </p:spPr>
          <p:txBody>
            <a:bodyPr wrap="square" rtlCol="0">
              <a:spAutoFit/>
            </a:bodyPr>
            <a:lstStyle/>
            <a:p>
              <a:r>
                <a:rPr lang="en-US" sz="1200" dirty="0" smtClean="0"/>
                <a:t>Verification of connection between PFS module and Subaru during </a:t>
              </a:r>
              <a:r>
                <a:rPr lang="en-US" sz="1200" dirty="0"/>
                <a:t>pre-integration </a:t>
              </a:r>
              <a:r>
                <a:rPr lang="en-US" sz="1200" dirty="0" err="1" smtClean="0"/>
                <a:t>connectability</a:t>
              </a:r>
              <a:r>
                <a:rPr lang="en-US" sz="1200" dirty="0" smtClean="0"/>
                <a:t> test</a:t>
              </a:r>
              <a:endParaRPr lang="en-US" sz="1200" dirty="0"/>
            </a:p>
          </p:txBody>
        </p:sp>
        <p:cxnSp>
          <p:nvCxnSpPr>
            <p:cNvPr id="137" name="直線コネクタ 136"/>
            <p:cNvCxnSpPr/>
            <p:nvPr/>
          </p:nvCxnSpPr>
          <p:spPr>
            <a:xfrm>
              <a:off x="5487310" y="5437785"/>
              <a:ext cx="0" cy="75930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43"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75882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smtClean="0"/>
              <a:t>System verification and integration (at Subaru)</a:t>
            </a:r>
            <a:endParaRPr kumimoji="1" lang="ja-JP" altLang="en-US" sz="3200" dirty="0"/>
          </a:p>
        </p:txBody>
      </p:sp>
      <p:sp>
        <p:nvSpPr>
          <p:cNvPr id="3" name="コンテンツ プレースホルダー 2"/>
          <p:cNvSpPr>
            <a:spLocks noGrp="1"/>
          </p:cNvSpPr>
          <p:nvPr>
            <p:ph idx="1"/>
          </p:nvPr>
        </p:nvSpPr>
        <p:spPr>
          <a:xfrm>
            <a:off x="628650" y="1825624"/>
            <a:ext cx="8210550" cy="4879975"/>
          </a:xfrm>
        </p:spPr>
        <p:txBody>
          <a:bodyPr>
            <a:normAutofit fontScale="77500" lnSpcReduction="20000"/>
          </a:bodyPr>
          <a:lstStyle/>
          <a:p>
            <a:pPr marL="0" indent="0">
              <a:buNone/>
            </a:pPr>
            <a:r>
              <a:rPr lang="en-US" altLang="ja-JP" dirty="0" smtClean="0"/>
              <a:t>Last slide was mainly for software modules to control hardware, PFS also need to verify non-hardware control subsystems. This activity need to be done at Subaru using simulator and/or real controller, before point of delivery of hardware to Subaru, such as: </a:t>
            </a:r>
          </a:p>
          <a:p>
            <a:pPr lvl="1"/>
            <a:r>
              <a:rPr lang="en-US" altLang="ja-JP" dirty="0" smtClean="0"/>
              <a:t>g2t</a:t>
            </a:r>
            <a:r>
              <a:rPr lang="ja-JP" altLang="en-US" dirty="0" smtClean="0"/>
              <a:t> </a:t>
            </a:r>
            <a:r>
              <a:rPr lang="en-US" altLang="ja-JP" dirty="0"/>
              <a:t>(to</a:t>
            </a:r>
            <a:r>
              <a:rPr lang="ja-JP" altLang="en-US" dirty="0"/>
              <a:t> </a:t>
            </a:r>
            <a:r>
              <a:rPr lang="en-US" altLang="ja-JP" dirty="0"/>
              <a:t>Gen2)</a:t>
            </a:r>
          </a:p>
          <a:p>
            <a:pPr lvl="2"/>
            <a:r>
              <a:rPr lang="en-US" altLang="ja-JP" dirty="0"/>
              <a:t>PFS</a:t>
            </a:r>
            <a:r>
              <a:rPr lang="ja-JP" altLang="en-US" dirty="0"/>
              <a:t> </a:t>
            </a:r>
            <a:r>
              <a:rPr lang="en-US" altLang="ja-JP" dirty="0"/>
              <a:t>shares</a:t>
            </a:r>
            <a:r>
              <a:rPr lang="ja-JP" altLang="en-US" dirty="0"/>
              <a:t> </a:t>
            </a:r>
            <a:r>
              <a:rPr lang="en-US" altLang="ja-JP" dirty="0"/>
              <a:t>g2t</a:t>
            </a:r>
            <a:r>
              <a:rPr lang="ja-JP" altLang="en-US" dirty="0"/>
              <a:t> </a:t>
            </a:r>
            <a:r>
              <a:rPr lang="en-US" altLang="ja-JP" dirty="0"/>
              <a:t>with</a:t>
            </a:r>
            <a:r>
              <a:rPr lang="ja-JP" altLang="en-US" dirty="0"/>
              <a:t> </a:t>
            </a:r>
            <a:r>
              <a:rPr lang="en-US" altLang="ja-JP" dirty="0"/>
              <a:t>CHARIS,</a:t>
            </a:r>
            <a:r>
              <a:rPr lang="ja-JP" altLang="en-US" dirty="0"/>
              <a:t> </a:t>
            </a:r>
            <a:r>
              <a:rPr lang="en-US" altLang="ja-JP" dirty="0"/>
              <a:t>so</a:t>
            </a:r>
            <a:r>
              <a:rPr lang="ja-JP" altLang="en-US" dirty="0"/>
              <a:t> </a:t>
            </a:r>
            <a:r>
              <a:rPr lang="en-US" altLang="ja-JP" dirty="0"/>
              <a:t>basic</a:t>
            </a:r>
            <a:r>
              <a:rPr lang="ja-JP" altLang="en-US" dirty="0"/>
              <a:t> </a:t>
            </a:r>
            <a:r>
              <a:rPr lang="en-US" altLang="ja-JP" dirty="0"/>
              <a:t>function</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by</a:t>
            </a:r>
            <a:r>
              <a:rPr lang="ja-JP" altLang="en-US" dirty="0"/>
              <a:t> </a:t>
            </a:r>
            <a:r>
              <a:rPr lang="en-US" altLang="ja-JP" dirty="0"/>
              <a:t>CHARIS</a:t>
            </a:r>
            <a:r>
              <a:rPr lang="ja-JP" altLang="en-US" dirty="0"/>
              <a:t> </a:t>
            </a:r>
            <a:r>
              <a:rPr lang="en-US" altLang="ja-JP" dirty="0"/>
              <a:t>commissioning</a:t>
            </a:r>
          </a:p>
          <a:p>
            <a:pPr lvl="2"/>
            <a:r>
              <a:rPr lang="en-US" altLang="ja-JP" dirty="0"/>
              <a:t>Some</a:t>
            </a:r>
            <a:r>
              <a:rPr lang="ja-JP" altLang="en-US" dirty="0"/>
              <a:t> </a:t>
            </a:r>
            <a:r>
              <a:rPr lang="en-US" altLang="ja-JP" dirty="0"/>
              <a:t>new</a:t>
            </a:r>
            <a:r>
              <a:rPr lang="ja-JP" altLang="en-US" dirty="0"/>
              <a:t> </a:t>
            </a:r>
            <a:r>
              <a:rPr lang="en-US" altLang="ja-JP" dirty="0"/>
              <a:t>functions</a:t>
            </a:r>
            <a:r>
              <a:rPr lang="ja-JP" altLang="en-US" dirty="0"/>
              <a:t> </a:t>
            </a:r>
            <a:r>
              <a:rPr lang="en-US" altLang="ja-JP" dirty="0"/>
              <a:t>need</a:t>
            </a:r>
            <a:r>
              <a:rPr lang="ja-JP" altLang="en-US" dirty="0"/>
              <a:t> </a:t>
            </a:r>
            <a:r>
              <a:rPr lang="en-US" altLang="ja-JP" dirty="0"/>
              <a:t>to</a:t>
            </a:r>
            <a:r>
              <a:rPr lang="ja-JP" altLang="en-US" dirty="0"/>
              <a:t> </a:t>
            </a:r>
            <a:r>
              <a:rPr lang="en-US" altLang="ja-JP" dirty="0"/>
              <a:t>be</a:t>
            </a:r>
            <a:r>
              <a:rPr lang="ja-JP" altLang="en-US" dirty="0"/>
              <a:t> </a:t>
            </a:r>
            <a:r>
              <a:rPr lang="en-US" altLang="ja-JP" dirty="0"/>
              <a:t>validated</a:t>
            </a:r>
            <a:r>
              <a:rPr lang="ja-JP" altLang="en-US" dirty="0"/>
              <a:t> </a:t>
            </a:r>
            <a:r>
              <a:rPr lang="en-US" altLang="ja-JP" dirty="0"/>
              <a:t>before</a:t>
            </a:r>
            <a:r>
              <a:rPr lang="ja-JP" altLang="en-US" dirty="0"/>
              <a:t> </a:t>
            </a:r>
            <a:r>
              <a:rPr lang="en-US" altLang="ja-JP" dirty="0"/>
              <a:t>or</a:t>
            </a:r>
            <a:r>
              <a:rPr lang="ja-JP" altLang="en-US" dirty="0"/>
              <a:t> </a:t>
            </a:r>
            <a:r>
              <a:rPr lang="en-US" altLang="ja-JP" dirty="0"/>
              <a:t>during</a:t>
            </a:r>
            <a:r>
              <a:rPr lang="ja-JP" altLang="en-US" dirty="0"/>
              <a:t> </a:t>
            </a:r>
            <a:r>
              <a:rPr lang="en-US" altLang="ja-JP" dirty="0"/>
              <a:t>PFS</a:t>
            </a:r>
            <a:r>
              <a:rPr lang="ja-JP" altLang="en-US" dirty="0"/>
              <a:t> </a:t>
            </a:r>
            <a:r>
              <a:rPr lang="en-US" altLang="ja-JP" dirty="0"/>
              <a:t>commissioning</a:t>
            </a:r>
          </a:p>
          <a:p>
            <a:pPr lvl="3"/>
            <a:r>
              <a:rPr lang="en-US" altLang="ja-JP" dirty="0"/>
              <a:t>Push</a:t>
            </a:r>
            <a:r>
              <a:rPr lang="ja-JP" altLang="en-US" dirty="0"/>
              <a:t> </a:t>
            </a:r>
            <a:r>
              <a:rPr lang="en-US" altLang="ja-JP" dirty="0"/>
              <a:t>AG</a:t>
            </a:r>
            <a:r>
              <a:rPr lang="ja-JP" altLang="en-US" dirty="0"/>
              <a:t> </a:t>
            </a:r>
            <a:r>
              <a:rPr lang="en-US" altLang="ja-JP" dirty="0"/>
              <a:t>image</a:t>
            </a:r>
            <a:r>
              <a:rPr lang="ja-JP" altLang="en-US" dirty="0"/>
              <a:t> </a:t>
            </a:r>
            <a:r>
              <a:rPr lang="en-US" altLang="ja-JP" dirty="0"/>
              <a:t>(before</a:t>
            </a:r>
            <a:r>
              <a:rPr lang="ja-JP" altLang="en-US" dirty="0"/>
              <a:t> </a:t>
            </a:r>
            <a:r>
              <a:rPr lang="en-US" altLang="ja-JP" dirty="0"/>
              <a:t>start</a:t>
            </a:r>
            <a:r>
              <a:rPr lang="ja-JP" altLang="en-US" dirty="0"/>
              <a:t> </a:t>
            </a:r>
            <a:r>
              <a:rPr lang="en-US" altLang="ja-JP" dirty="0"/>
              <a:t>of</a:t>
            </a:r>
            <a:r>
              <a:rPr lang="ja-JP" altLang="en-US" dirty="0"/>
              <a:t> </a:t>
            </a:r>
            <a:r>
              <a:rPr lang="en-US" altLang="ja-JP" dirty="0"/>
              <a:t>commissioning),</a:t>
            </a:r>
            <a:r>
              <a:rPr lang="ja-JP" altLang="en-US" dirty="0"/>
              <a:t> </a:t>
            </a:r>
            <a:r>
              <a:rPr lang="en-US" altLang="ja-JP" dirty="0" err="1"/>
              <a:t>InR</a:t>
            </a:r>
            <a:r>
              <a:rPr lang="ja-JP" altLang="en-US" dirty="0"/>
              <a:t> </a:t>
            </a:r>
            <a:r>
              <a:rPr lang="en-US" altLang="ja-JP" dirty="0"/>
              <a:t>feed</a:t>
            </a:r>
            <a:r>
              <a:rPr lang="ja-JP" altLang="en-US" dirty="0"/>
              <a:t> </a:t>
            </a:r>
            <a:r>
              <a:rPr lang="en-US" altLang="ja-JP" dirty="0"/>
              <a:t>back</a:t>
            </a:r>
            <a:r>
              <a:rPr lang="ja-JP" altLang="en-US" dirty="0"/>
              <a:t> </a:t>
            </a:r>
            <a:r>
              <a:rPr lang="en-US" altLang="ja-JP" dirty="0"/>
              <a:t>(during</a:t>
            </a:r>
            <a:r>
              <a:rPr lang="ja-JP" altLang="en-US" dirty="0"/>
              <a:t> </a:t>
            </a:r>
            <a:r>
              <a:rPr lang="en-US" altLang="ja-JP" dirty="0"/>
              <a:t>first</a:t>
            </a:r>
            <a:r>
              <a:rPr lang="ja-JP" altLang="en-US" dirty="0"/>
              <a:t> </a:t>
            </a:r>
            <a:r>
              <a:rPr lang="en-US" altLang="ja-JP" dirty="0"/>
              <a:t>stage</a:t>
            </a:r>
            <a:r>
              <a:rPr lang="ja-JP" altLang="en-US" dirty="0"/>
              <a:t> </a:t>
            </a:r>
            <a:r>
              <a:rPr lang="en-US" altLang="ja-JP" dirty="0"/>
              <a:t>of</a:t>
            </a:r>
            <a:r>
              <a:rPr lang="ja-JP" altLang="en-US" dirty="0"/>
              <a:t> </a:t>
            </a:r>
            <a:r>
              <a:rPr lang="en-US" altLang="ja-JP" dirty="0"/>
              <a:t>PFI</a:t>
            </a:r>
            <a:r>
              <a:rPr lang="en-US" altLang="ja-JP" dirty="0" smtClean="0"/>
              <a:t>)</a:t>
            </a:r>
          </a:p>
          <a:p>
            <a:pPr lvl="2"/>
            <a:r>
              <a:rPr lang="en-US" altLang="ja-JP" dirty="0" smtClean="0"/>
              <a:t>Sequencing between IIC and Gen2 need to be tested also</a:t>
            </a:r>
          </a:p>
          <a:p>
            <a:pPr lvl="3"/>
            <a:r>
              <a:rPr lang="en-US" altLang="ja-JP" dirty="0" smtClean="0"/>
              <a:t>Callback for </a:t>
            </a:r>
            <a:r>
              <a:rPr lang="en-US" altLang="ja-JP" dirty="0" err="1" smtClean="0"/>
              <a:t>InR</a:t>
            </a:r>
            <a:r>
              <a:rPr lang="en-US" altLang="ja-JP" dirty="0" smtClean="0"/>
              <a:t> rotation, focusing, field acquisition, etc.</a:t>
            </a:r>
            <a:endParaRPr lang="en-US" altLang="ja-JP" dirty="0"/>
          </a:p>
          <a:p>
            <a:pPr lvl="1"/>
            <a:r>
              <a:rPr lang="en-US" altLang="ja-JP" dirty="0"/>
              <a:t>MAC</a:t>
            </a:r>
            <a:r>
              <a:rPr lang="ja-JP" altLang="en-US" dirty="0"/>
              <a:t> </a:t>
            </a:r>
            <a:r>
              <a:rPr lang="en-US" altLang="ja-JP" dirty="0"/>
              <a:t>(to</a:t>
            </a:r>
            <a:r>
              <a:rPr lang="ja-JP" altLang="en-US" dirty="0"/>
              <a:t> </a:t>
            </a:r>
            <a:r>
              <a:rPr lang="en-US" altLang="ja-JP" dirty="0"/>
              <a:t>MLP1,</a:t>
            </a:r>
            <a:r>
              <a:rPr lang="ja-JP" altLang="en-US" dirty="0"/>
              <a:t> </a:t>
            </a:r>
            <a:r>
              <a:rPr lang="en-US" altLang="ja-JP" dirty="0"/>
              <a:t>V-LAN,</a:t>
            </a:r>
            <a:r>
              <a:rPr lang="ja-JP" altLang="en-US" dirty="0"/>
              <a:t> </a:t>
            </a:r>
            <a:r>
              <a:rPr lang="en-US" altLang="ja-JP" dirty="0"/>
              <a:t>etc.)</a:t>
            </a:r>
          </a:p>
          <a:p>
            <a:pPr lvl="2"/>
            <a:r>
              <a:rPr lang="en-US" altLang="ja-JP" dirty="0"/>
              <a:t>Off-site</a:t>
            </a:r>
            <a:r>
              <a:rPr lang="ja-JP" altLang="en-US" dirty="0"/>
              <a:t> </a:t>
            </a:r>
            <a:r>
              <a:rPr lang="en-US" altLang="ja-JP" dirty="0"/>
              <a:t>communication</a:t>
            </a:r>
            <a:r>
              <a:rPr lang="ja-JP" altLang="en-US" dirty="0"/>
              <a:t> </a:t>
            </a:r>
            <a:r>
              <a:rPr lang="en-US" altLang="ja-JP" dirty="0"/>
              <a:t>test</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at</a:t>
            </a:r>
            <a:r>
              <a:rPr lang="ja-JP" altLang="en-US" dirty="0"/>
              <a:t> </a:t>
            </a:r>
            <a:r>
              <a:rPr lang="en-US" altLang="ja-JP" dirty="0" err="1"/>
              <a:t>melco</a:t>
            </a:r>
            <a:r>
              <a:rPr lang="ja-JP" altLang="en-US" dirty="0"/>
              <a:t> </a:t>
            </a:r>
            <a:r>
              <a:rPr lang="en-US" altLang="ja-JP" dirty="0"/>
              <a:t>factory</a:t>
            </a:r>
          </a:p>
          <a:p>
            <a:pPr lvl="2"/>
            <a:r>
              <a:rPr lang="en-US" altLang="ja-JP" dirty="0"/>
              <a:t>Error</a:t>
            </a:r>
            <a:r>
              <a:rPr lang="ja-JP" altLang="en-US" dirty="0"/>
              <a:t> </a:t>
            </a:r>
            <a:r>
              <a:rPr lang="en-US" altLang="ja-JP" dirty="0"/>
              <a:t>signal</a:t>
            </a:r>
            <a:r>
              <a:rPr lang="ja-JP" altLang="en-US" dirty="0"/>
              <a:t> </a:t>
            </a:r>
            <a:r>
              <a:rPr lang="en-US" altLang="ja-JP" dirty="0"/>
              <a:t>conversion</a:t>
            </a:r>
            <a:r>
              <a:rPr lang="ja-JP" altLang="en-US" dirty="0"/>
              <a:t> </a:t>
            </a:r>
            <a:r>
              <a:rPr lang="en-US" altLang="ja-JP" dirty="0"/>
              <a:t>need</a:t>
            </a:r>
            <a:r>
              <a:rPr lang="ja-JP" altLang="en-US" dirty="0"/>
              <a:t> </a:t>
            </a:r>
            <a:r>
              <a:rPr lang="en-US" altLang="ja-JP" dirty="0"/>
              <a:t>to</a:t>
            </a:r>
            <a:r>
              <a:rPr lang="ja-JP" altLang="en-US" dirty="0"/>
              <a:t> </a:t>
            </a:r>
            <a:r>
              <a:rPr lang="en-US" altLang="ja-JP" dirty="0"/>
              <a:t>be</a:t>
            </a:r>
            <a:r>
              <a:rPr lang="ja-JP" altLang="en-US" dirty="0"/>
              <a:t> </a:t>
            </a:r>
            <a:r>
              <a:rPr lang="en-US" altLang="ja-JP" dirty="0"/>
              <a:t>tested</a:t>
            </a:r>
            <a:r>
              <a:rPr lang="ja-JP" altLang="en-US" dirty="0"/>
              <a:t> </a:t>
            </a:r>
            <a:r>
              <a:rPr lang="en-US" altLang="ja-JP" dirty="0"/>
              <a:t>during</a:t>
            </a:r>
            <a:r>
              <a:rPr lang="ja-JP" altLang="en-US" dirty="0"/>
              <a:t> </a:t>
            </a:r>
            <a:r>
              <a:rPr lang="en-US" altLang="ja-JP" dirty="0"/>
              <a:t>first</a:t>
            </a:r>
            <a:r>
              <a:rPr lang="ja-JP" altLang="en-US" dirty="0"/>
              <a:t> </a:t>
            </a:r>
            <a:r>
              <a:rPr lang="en-US" altLang="ja-JP" dirty="0"/>
              <a:t>stage</a:t>
            </a:r>
            <a:r>
              <a:rPr lang="ja-JP" altLang="en-US" dirty="0"/>
              <a:t> </a:t>
            </a:r>
            <a:r>
              <a:rPr lang="en-US" altLang="ja-JP" dirty="0"/>
              <a:t>of</a:t>
            </a:r>
            <a:r>
              <a:rPr lang="ja-JP" altLang="en-US" dirty="0"/>
              <a:t> </a:t>
            </a:r>
            <a:r>
              <a:rPr lang="en-US" altLang="ja-JP" dirty="0"/>
              <a:t>full</a:t>
            </a:r>
            <a:r>
              <a:rPr lang="ja-JP" altLang="en-US" dirty="0"/>
              <a:t> </a:t>
            </a:r>
            <a:r>
              <a:rPr lang="en-US" altLang="ja-JP" dirty="0"/>
              <a:t>commissioning</a:t>
            </a:r>
          </a:p>
          <a:p>
            <a:pPr lvl="1"/>
            <a:r>
              <a:rPr lang="en-US" altLang="ja-JP" dirty="0"/>
              <a:t>SAS</a:t>
            </a:r>
            <a:r>
              <a:rPr lang="ja-JP" altLang="en-US" dirty="0"/>
              <a:t> </a:t>
            </a:r>
            <a:r>
              <a:rPr lang="en-US" altLang="ja-JP" dirty="0"/>
              <a:t>(Status)</a:t>
            </a:r>
          </a:p>
          <a:p>
            <a:pPr lvl="2"/>
            <a:r>
              <a:rPr lang="en-US" altLang="ja-JP" dirty="0"/>
              <a:t>Can</a:t>
            </a:r>
            <a:r>
              <a:rPr lang="ja-JP" altLang="en-US" dirty="0"/>
              <a:t> </a:t>
            </a:r>
            <a:r>
              <a:rPr lang="en-US" altLang="ja-JP" dirty="0"/>
              <a:t>be</a:t>
            </a:r>
            <a:r>
              <a:rPr lang="ja-JP" altLang="en-US" dirty="0"/>
              <a:t> </a:t>
            </a:r>
            <a:r>
              <a:rPr lang="en-US" altLang="ja-JP" dirty="0"/>
              <a:t>tested</a:t>
            </a:r>
            <a:r>
              <a:rPr lang="ja-JP" altLang="en-US" dirty="0"/>
              <a:t> </a:t>
            </a:r>
            <a:r>
              <a:rPr lang="en-US" altLang="ja-JP" dirty="0"/>
              <a:t>well</a:t>
            </a:r>
            <a:r>
              <a:rPr lang="ja-JP" altLang="en-US" dirty="0"/>
              <a:t> </a:t>
            </a:r>
            <a:r>
              <a:rPr lang="en-US" altLang="ja-JP" dirty="0"/>
              <a:t>before</a:t>
            </a:r>
            <a:r>
              <a:rPr lang="ja-JP" altLang="en-US" dirty="0"/>
              <a:t> </a:t>
            </a:r>
            <a:r>
              <a:rPr lang="en-US" altLang="ja-JP" dirty="0" smtClean="0"/>
              <a:t>commissioning (using dummy status generation</a:t>
            </a:r>
            <a:r>
              <a:rPr lang="en-US" altLang="ja-JP" dirty="0" smtClean="0"/>
              <a:t>)</a:t>
            </a:r>
          </a:p>
          <a:p>
            <a:pPr marL="0" indent="0">
              <a:buNone/>
            </a:pPr>
            <a:r>
              <a:rPr lang="en-US" altLang="ja-JP" dirty="0" smtClean="0"/>
              <a:t>Also as in this presentation, PFS need to verify performance of delivered hardware to the Summit with real configurations.</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9379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12150" cy="4816475"/>
          </a:xfrm>
        </p:spPr>
        <p:txBody>
          <a:bodyPr>
            <a:normAutofit fontScale="62500" lnSpcReduction="20000"/>
          </a:bodyPr>
          <a:lstStyle/>
          <a:p>
            <a:pPr marL="0" indent="0">
              <a:buNone/>
            </a:pPr>
            <a:r>
              <a:rPr kumimoji="1" lang="en-US" altLang="ja-JP" dirty="0" smtClean="0"/>
              <a:t>PFS</a:t>
            </a:r>
            <a:r>
              <a:rPr kumimoji="1" lang="ja-JP" altLang="en-US" dirty="0" smtClean="0"/>
              <a:t> </a:t>
            </a:r>
            <a:r>
              <a:rPr kumimoji="1" lang="en-US" altLang="ja-JP" dirty="0" smtClean="0"/>
              <a:t>has</a:t>
            </a:r>
            <a:r>
              <a:rPr kumimoji="1" lang="ja-JP" altLang="en-US" dirty="0" smtClean="0"/>
              <a:t> </a:t>
            </a:r>
            <a:r>
              <a:rPr kumimoji="1" lang="en-US" altLang="ja-JP" dirty="0" smtClean="0"/>
              <a:t>four</a:t>
            </a:r>
            <a:r>
              <a:rPr kumimoji="1" lang="ja-JP" altLang="en-US" dirty="0" smtClean="0"/>
              <a:t> </a:t>
            </a:r>
            <a:r>
              <a:rPr kumimoji="1" lang="en-US" altLang="ja-JP" dirty="0" smtClean="0"/>
              <a:t>IR</a:t>
            </a:r>
            <a:r>
              <a:rPr kumimoji="1" lang="ja-JP" altLang="en-US" dirty="0" smtClean="0"/>
              <a:t> </a:t>
            </a:r>
            <a:r>
              <a:rPr kumimoji="1" lang="en-US" altLang="ja-JP" dirty="0" smtClean="0"/>
              <a:t>detectors</a:t>
            </a:r>
            <a:r>
              <a:rPr kumimoji="1" lang="ja-JP" altLang="en-US" dirty="0" smtClean="0"/>
              <a:t> </a:t>
            </a:r>
            <a:r>
              <a:rPr kumimoji="1" lang="en-US" altLang="ja-JP" dirty="0" smtClean="0"/>
              <a:t>which</a:t>
            </a:r>
            <a:r>
              <a:rPr kumimoji="1" lang="ja-JP" altLang="en-US" dirty="0" smtClean="0"/>
              <a:t> </a:t>
            </a:r>
            <a:r>
              <a:rPr lang="en-US" altLang="ja-JP" dirty="0" smtClean="0"/>
              <a:t>make</a:t>
            </a:r>
            <a:r>
              <a:rPr lang="ja-JP" altLang="en-US" dirty="0" smtClean="0"/>
              <a:t> </a:t>
            </a:r>
            <a:r>
              <a:rPr lang="en-US" altLang="ja-JP" dirty="0" smtClean="0"/>
              <a:t>continuous</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from</a:t>
            </a:r>
            <a:r>
              <a:rPr lang="ja-JP" altLang="en-US" dirty="0" smtClean="0"/>
              <a:t> </a:t>
            </a:r>
            <a:r>
              <a:rPr lang="en-US" altLang="ja-JP" dirty="0" smtClean="0"/>
              <a:t>devices</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server(s),</a:t>
            </a:r>
            <a:r>
              <a:rPr lang="ja-JP" altLang="en-US" dirty="0" smtClean="0"/>
              <a:t> </a:t>
            </a:r>
            <a:r>
              <a:rPr lang="en-US" altLang="ja-JP" dirty="0" smtClean="0"/>
              <a:t>and</a:t>
            </a:r>
            <a:r>
              <a:rPr lang="ja-JP" altLang="en-US" dirty="0" smtClean="0"/>
              <a:t> </a:t>
            </a:r>
            <a:r>
              <a:rPr lang="en-US" altLang="ja-JP" dirty="0" smtClean="0"/>
              <a:t>its</a:t>
            </a:r>
            <a:r>
              <a:rPr lang="ja-JP" altLang="en-US" dirty="0" smtClean="0"/>
              <a:t> </a:t>
            </a:r>
            <a:r>
              <a:rPr lang="en-US" altLang="ja-JP" dirty="0" smtClean="0"/>
              <a:t>own</a:t>
            </a:r>
            <a:r>
              <a:rPr lang="ja-JP" altLang="en-US" dirty="0" smtClean="0"/>
              <a:t> </a:t>
            </a:r>
            <a:r>
              <a:rPr lang="en-US" altLang="ja-JP" dirty="0" smtClean="0"/>
              <a:t>camera</a:t>
            </a:r>
            <a:r>
              <a:rPr lang="ja-JP" altLang="en-US" dirty="0" smtClean="0"/>
              <a:t> </a:t>
            </a:r>
            <a:r>
              <a:rPr lang="en-US" altLang="ja-JP" dirty="0" smtClean="0"/>
              <a:t>system</a:t>
            </a:r>
            <a:r>
              <a:rPr lang="ja-JP" altLang="en-US" dirty="0" smtClean="0"/>
              <a:t> </a:t>
            </a:r>
            <a:r>
              <a:rPr lang="en-US" altLang="ja-JP" dirty="0" smtClean="0"/>
              <a:t>for</a:t>
            </a:r>
            <a:r>
              <a:rPr lang="ja-JP" altLang="en-US" dirty="0" smtClean="0"/>
              <a:t> </a:t>
            </a:r>
            <a:r>
              <a:rPr lang="en-US" altLang="ja-JP" dirty="0" smtClean="0"/>
              <a:t>auto</a:t>
            </a:r>
            <a:r>
              <a:rPr lang="ja-JP" altLang="en-US" dirty="0" smtClean="0"/>
              <a:t> </a:t>
            </a:r>
            <a:r>
              <a:rPr lang="en-US" altLang="ja-JP" dirty="0" smtClean="0"/>
              <a:t>guide.</a:t>
            </a:r>
            <a:r>
              <a:rPr lang="ja-JP" altLang="en-US" dirty="0" smtClean="0"/>
              <a:t> </a:t>
            </a:r>
            <a:r>
              <a:rPr lang="en-US" altLang="ja-JP" dirty="0" smtClean="0"/>
              <a:t>PFS</a:t>
            </a:r>
            <a:r>
              <a:rPr lang="ja-JP" altLang="en-US" dirty="0" smtClean="0"/>
              <a:t> </a:t>
            </a:r>
            <a:r>
              <a:rPr lang="en-US" altLang="ja-JP" dirty="0" smtClean="0"/>
              <a:t>instrument</a:t>
            </a:r>
            <a:r>
              <a:rPr lang="ja-JP" altLang="en-US" dirty="0" smtClean="0"/>
              <a:t> </a:t>
            </a:r>
            <a:r>
              <a:rPr lang="en-US" altLang="ja-JP" dirty="0" smtClean="0"/>
              <a:t>network</a:t>
            </a:r>
            <a:r>
              <a:rPr lang="ja-JP" altLang="en-US" dirty="0" smtClean="0"/>
              <a:t> </a:t>
            </a:r>
            <a:r>
              <a:rPr lang="en-US" altLang="ja-JP" dirty="0" smtClean="0"/>
              <a:t>shall</a:t>
            </a:r>
            <a:r>
              <a:rPr lang="ja-JP" altLang="en-US" dirty="0" smtClean="0"/>
              <a:t> </a:t>
            </a:r>
            <a:r>
              <a:rPr lang="en-US" altLang="ja-JP" dirty="0" smtClean="0"/>
              <a:t>be</a:t>
            </a:r>
            <a:r>
              <a:rPr lang="ja-JP" altLang="en-US" dirty="0" smtClean="0"/>
              <a:t> </a:t>
            </a:r>
            <a:r>
              <a:rPr lang="en-US" altLang="ja-JP" dirty="0" smtClean="0"/>
              <a:t>capable</a:t>
            </a:r>
            <a:r>
              <a:rPr lang="ja-JP" altLang="en-US" dirty="0" smtClean="0"/>
              <a:t> </a:t>
            </a:r>
            <a:r>
              <a:rPr lang="en-US" altLang="ja-JP" dirty="0" smtClean="0"/>
              <a:t>to</a:t>
            </a:r>
            <a:r>
              <a:rPr lang="ja-JP" altLang="en-US" dirty="0" smtClean="0"/>
              <a:t> </a:t>
            </a:r>
            <a:r>
              <a:rPr lang="en-US" altLang="ja-JP" dirty="0" smtClean="0"/>
              <a:t>handle</a:t>
            </a:r>
            <a:r>
              <a:rPr lang="ja-JP" altLang="en-US" dirty="0" smtClean="0"/>
              <a:t> </a:t>
            </a:r>
            <a:r>
              <a:rPr lang="en-US" altLang="ja-JP" dirty="0" smtClean="0"/>
              <a:t>these</a:t>
            </a:r>
            <a:r>
              <a:rPr lang="ja-JP" altLang="en-US" dirty="0" smtClean="0"/>
              <a:t> </a:t>
            </a:r>
            <a:r>
              <a:rPr lang="en-US" altLang="ja-JP" dirty="0" smtClean="0"/>
              <a:t>data</a:t>
            </a:r>
            <a:r>
              <a:rPr lang="ja-JP" altLang="en-US" dirty="0" smtClean="0"/>
              <a:t> </a:t>
            </a:r>
            <a:r>
              <a:rPr lang="en-US" altLang="ja-JP" dirty="0" smtClean="0"/>
              <a:t>flow</a:t>
            </a:r>
            <a:r>
              <a:rPr lang="ja-JP" altLang="en-US" dirty="0"/>
              <a:t> </a:t>
            </a:r>
            <a:r>
              <a:rPr lang="en-US" altLang="ja-JP" dirty="0" smtClean="0"/>
              <a:t>with</a:t>
            </a:r>
            <a:r>
              <a:rPr lang="ja-JP" altLang="en-US" dirty="0" smtClean="0"/>
              <a:t> </a:t>
            </a:r>
            <a:r>
              <a:rPr lang="en-US" altLang="ja-JP" dirty="0" smtClean="0"/>
              <a:t>some</a:t>
            </a:r>
            <a:r>
              <a:rPr lang="ja-JP" altLang="en-US" dirty="0" smtClean="0"/>
              <a:t> </a:t>
            </a:r>
            <a:r>
              <a:rPr lang="en-US" altLang="ja-JP" dirty="0" smtClean="0"/>
              <a:t>burst-liked</a:t>
            </a:r>
            <a:r>
              <a:rPr lang="ja-JP" altLang="en-US" dirty="0" smtClean="0"/>
              <a:t> </a:t>
            </a:r>
            <a:r>
              <a:rPr lang="en-US" altLang="ja-JP" dirty="0" smtClean="0"/>
              <a:t>additions</a:t>
            </a:r>
            <a:r>
              <a:rPr lang="ja-JP" altLang="en-US" dirty="0" smtClean="0"/>
              <a:t> </a:t>
            </a:r>
            <a:r>
              <a:rPr lang="en-US" altLang="ja-JP" dirty="0" smtClean="0"/>
              <a:t>considered,</a:t>
            </a:r>
            <a:r>
              <a:rPr lang="ja-JP" altLang="en-US" dirty="0" smtClean="0"/>
              <a:t> </a:t>
            </a:r>
            <a:r>
              <a:rPr lang="en-US" altLang="ja-JP" dirty="0" smtClean="0"/>
              <a:t>and</a:t>
            </a:r>
            <a:r>
              <a:rPr lang="ja-JP" altLang="en-US" dirty="0" smtClean="0"/>
              <a:t> </a:t>
            </a:r>
            <a:r>
              <a:rPr lang="en-US" altLang="ja-JP" dirty="0" smtClean="0"/>
              <a:t>also</a:t>
            </a:r>
            <a:r>
              <a:rPr lang="ja-JP" altLang="en-US" dirty="0" smtClean="0"/>
              <a:t> </a:t>
            </a:r>
            <a:r>
              <a:rPr lang="en-US" altLang="ja-JP" dirty="0" smtClean="0"/>
              <a:t>is</a:t>
            </a:r>
            <a:r>
              <a:rPr lang="ja-JP" altLang="en-US" dirty="0" smtClean="0"/>
              <a:t> </a:t>
            </a:r>
            <a:r>
              <a:rPr lang="en-US" altLang="ja-JP" dirty="0" smtClean="0"/>
              <a:t>better</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capability</a:t>
            </a:r>
            <a:r>
              <a:rPr lang="ja-JP" altLang="en-US" dirty="0" smtClean="0"/>
              <a:t> </a:t>
            </a:r>
            <a:r>
              <a:rPr lang="en-US" altLang="ja-JP" dirty="0" smtClean="0"/>
              <a:t>for</a:t>
            </a:r>
            <a:r>
              <a:rPr lang="ja-JP" altLang="en-US" dirty="0" smtClean="0"/>
              <a:t> </a:t>
            </a:r>
            <a:r>
              <a:rPr lang="en-US" altLang="ja-JP" dirty="0" smtClean="0"/>
              <a:t>future</a:t>
            </a:r>
            <a:r>
              <a:rPr lang="ja-JP" altLang="en-US" dirty="0" smtClean="0"/>
              <a:t> </a:t>
            </a:r>
            <a:r>
              <a:rPr lang="en-US" altLang="ja-JP" dirty="0" smtClean="0"/>
              <a:t>upgrades</a:t>
            </a:r>
            <a:r>
              <a:rPr lang="ja-JP" altLang="en-US" dirty="0" smtClean="0"/>
              <a:t> </a:t>
            </a:r>
            <a:r>
              <a:rPr lang="en-US" altLang="ja-JP" dirty="0" smtClean="0"/>
              <a:t>of</a:t>
            </a:r>
            <a:r>
              <a:rPr lang="ja-JP" altLang="en-US" dirty="0" smtClean="0"/>
              <a:t> </a:t>
            </a:r>
            <a:r>
              <a:rPr lang="en-US" altLang="ja-JP" dirty="0" smtClean="0"/>
              <a:t>the</a:t>
            </a:r>
            <a:r>
              <a:rPr lang="ja-JP" altLang="en-US" dirty="0" smtClean="0"/>
              <a:t> </a:t>
            </a:r>
            <a:r>
              <a:rPr lang="en-US" altLang="ja-JP" dirty="0" smtClean="0"/>
              <a:t>instrument.</a:t>
            </a:r>
            <a:endParaRPr kumimoji="1" lang="en-US" altLang="ja-JP" dirty="0" smtClean="0"/>
          </a:p>
          <a:p>
            <a:pPr marL="0" indent="0">
              <a:buNone/>
            </a:pPr>
            <a:r>
              <a:rPr kumimoji="1" lang="en-US" altLang="ja-JP" dirty="0" smtClean="0"/>
              <a:t>PFS</a:t>
            </a:r>
            <a:r>
              <a:rPr kumimoji="1" lang="ja-JP" altLang="en-US" dirty="0" smtClean="0"/>
              <a:t> </a:t>
            </a:r>
            <a:r>
              <a:rPr lang="en-US" altLang="ja-JP" dirty="0" smtClean="0"/>
              <a:t>plans</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its</a:t>
            </a:r>
            <a:r>
              <a:rPr lang="ja-JP" altLang="en-US" dirty="0" smtClean="0"/>
              <a:t> </a:t>
            </a:r>
            <a:r>
              <a:rPr lang="en-US" altLang="ja-JP" dirty="0" smtClean="0"/>
              <a:t>own</a:t>
            </a:r>
            <a:r>
              <a:rPr lang="ja-JP" altLang="en-US" dirty="0" smtClean="0"/>
              <a:t> </a:t>
            </a:r>
            <a:r>
              <a:rPr lang="en-US" altLang="ja-JP" dirty="0" smtClean="0"/>
              <a:t>network</a:t>
            </a:r>
            <a:r>
              <a:rPr lang="ja-JP" altLang="en-US" dirty="0" smtClean="0"/>
              <a:t> </a:t>
            </a:r>
            <a:r>
              <a:rPr lang="en-US" altLang="ja-JP" dirty="0" smtClean="0"/>
              <a:t>subnet</a:t>
            </a:r>
            <a:r>
              <a:rPr lang="ja-JP" altLang="en-US" dirty="0" smtClean="0"/>
              <a:t> </a:t>
            </a:r>
            <a:r>
              <a:rPr lang="en-US" altLang="ja-JP" dirty="0" smtClean="0"/>
              <a:t>with</a:t>
            </a:r>
            <a:r>
              <a:rPr lang="ja-JP" altLang="en-US" dirty="0" smtClean="0"/>
              <a:t> </a:t>
            </a:r>
            <a:r>
              <a:rPr lang="en-US" altLang="ja-JP" dirty="0" smtClean="0"/>
              <a:t>servers</a:t>
            </a:r>
            <a:r>
              <a:rPr lang="ja-JP" altLang="en-US" dirty="0" smtClean="0"/>
              <a:t> </a:t>
            </a:r>
            <a:r>
              <a:rPr lang="en-US" altLang="ja-JP" dirty="0" smtClean="0"/>
              <a:t>for</a:t>
            </a:r>
            <a:r>
              <a:rPr lang="ja-JP" altLang="en-US" dirty="0" smtClean="0"/>
              <a:t> </a:t>
            </a:r>
            <a:r>
              <a:rPr lang="en-US" altLang="ja-JP" dirty="0" smtClean="0"/>
              <a:t>DNS,</a:t>
            </a:r>
            <a:r>
              <a:rPr lang="ja-JP" altLang="en-US" dirty="0" smtClean="0"/>
              <a:t> </a:t>
            </a:r>
            <a:r>
              <a:rPr lang="en-US" altLang="ja-JP" dirty="0" smtClean="0"/>
              <a:t>DHCP,</a:t>
            </a:r>
            <a:r>
              <a:rPr lang="ja-JP" altLang="en-US" dirty="0" smtClean="0"/>
              <a:t> </a:t>
            </a:r>
            <a:r>
              <a:rPr lang="en-US" altLang="ja-JP" dirty="0" smtClean="0"/>
              <a:t>NTP.</a:t>
            </a:r>
            <a:r>
              <a:rPr lang="ja-JP" altLang="en-US" dirty="0" smtClean="0"/>
              <a:t> </a:t>
            </a:r>
            <a:r>
              <a:rPr lang="en-US" altLang="ja-JP" dirty="0"/>
              <a:t>N</a:t>
            </a:r>
            <a:r>
              <a:rPr lang="en-US" altLang="ja-JP" dirty="0" smtClean="0"/>
              <a:t>etwork</a:t>
            </a:r>
            <a:r>
              <a:rPr lang="ja-JP" altLang="en-US" dirty="0" smtClean="0"/>
              <a:t> </a:t>
            </a:r>
            <a:r>
              <a:rPr lang="en-US" altLang="ja-JP" dirty="0" smtClean="0"/>
              <a:t>switches</a:t>
            </a:r>
            <a:r>
              <a:rPr lang="ja-JP" altLang="en-US" dirty="0" smtClean="0"/>
              <a:t> </a:t>
            </a:r>
            <a:r>
              <a:rPr lang="en-US" altLang="ja-JP" dirty="0" smtClean="0"/>
              <a:t>are</a:t>
            </a:r>
            <a:r>
              <a:rPr lang="ja-JP" altLang="en-US" dirty="0" smtClean="0"/>
              <a:t> </a:t>
            </a:r>
            <a:r>
              <a:rPr lang="en-US" altLang="ja-JP" dirty="0" smtClean="0"/>
              <a:t>planned</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managed</a:t>
            </a:r>
            <a:r>
              <a:rPr lang="ja-JP" altLang="en-US" dirty="0" smtClean="0"/>
              <a:t> </a:t>
            </a:r>
            <a:r>
              <a:rPr lang="en-US" altLang="ja-JP" dirty="0" smtClean="0"/>
              <a:t>under</a:t>
            </a:r>
            <a:r>
              <a:rPr lang="ja-JP" altLang="en-US" dirty="0" smtClean="0"/>
              <a:t> </a:t>
            </a:r>
            <a:r>
              <a:rPr lang="en-US" altLang="ja-JP" dirty="0" smtClean="0"/>
              <a:t>CDM</a:t>
            </a:r>
            <a:r>
              <a:rPr lang="ja-JP" altLang="en-US" dirty="0" smtClean="0"/>
              <a:t> </a:t>
            </a:r>
            <a:r>
              <a:rPr lang="en-US" altLang="ja-JP" dirty="0" smtClean="0"/>
              <a:t>(for</a:t>
            </a:r>
            <a:r>
              <a:rPr lang="ja-JP" altLang="en-US" dirty="0" smtClean="0"/>
              <a:t> </a:t>
            </a:r>
            <a:r>
              <a:rPr lang="en-US" altLang="ja-JP" dirty="0" smtClean="0"/>
              <a:t>modification</a:t>
            </a:r>
            <a:r>
              <a:rPr lang="ja-JP" altLang="en-US" dirty="0" smtClean="0"/>
              <a:t> </a:t>
            </a:r>
            <a:r>
              <a:rPr lang="en-US" altLang="ja-JP" dirty="0" smtClean="0"/>
              <a:t>of</a:t>
            </a:r>
            <a:r>
              <a:rPr lang="ja-JP" altLang="en-US" dirty="0" smtClean="0"/>
              <a:t> </a:t>
            </a:r>
            <a:r>
              <a:rPr lang="en-US" altLang="ja-JP" dirty="0" smtClean="0"/>
              <a:t>configuration,</a:t>
            </a:r>
            <a:r>
              <a:rPr lang="ja-JP" altLang="en-US" dirty="0" smtClean="0"/>
              <a:t> </a:t>
            </a:r>
            <a:r>
              <a:rPr lang="en-US" altLang="ja-JP" dirty="0" smtClean="0"/>
              <a:t>monitoring</a:t>
            </a:r>
            <a:r>
              <a:rPr lang="ja-JP" altLang="en-US" dirty="0" smtClean="0"/>
              <a:t> </a:t>
            </a:r>
            <a:r>
              <a:rPr lang="en-US" altLang="ja-JP" dirty="0" smtClean="0"/>
              <a:t>and</a:t>
            </a:r>
            <a:r>
              <a:rPr lang="ja-JP" altLang="en-US" dirty="0" smtClean="0"/>
              <a:t> </a:t>
            </a:r>
            <a:r>
              <a:rPr lang="en-US" altLang="ja-JP" dirty="0" smtClean="0"/>
              <a:t>alert</a:t>
            </a:r>
            <a:r>
              <a:rPr lang="ja-JP" altLang="en-US" dirty="0" smtClean="0"/>
              <a:t> </a:t>
            </a:r>
            <a:r>
              <a:rPr lang="en-US" altLang="ja-JP" dirty="0" smtClean="0"/>
              <a:t>handling),</a:t>
            </a:r>
            <a:r>
              <a:rPr lang="ja-JP" altLang="en-US" dirty="0" smtClean="0"/>
              <a:t> </a:t>
            </a:r>
            <a:r>
              <a:rPr lang="en-US" altLang="ja-JP" dirty="0" smtClean="0"/>
              <a:t>and</a:t>
            </a:r>
            <a:r>
              <a:rPr lang="ja-JP" altLang="en-US" dirty="0" smtClean="0"/>
              <a:t> </a:t>
            </a:r>
            <a:r>
              <a:rPr lang="en-US" altLang="ja-JP" dirty="0" smtClean="0"/>
              <a:t>also</a:t>
            </a:r>
            <a:r>
              <a:rPr lang="ja-JP" altLang="en-US" dirty="0" smtClean="0"/>
              <a:t> </a:t>
            </a:r>
            <a:r>
              <a:rPr lang="en-US" altLang="ja-JP" dirty="0" smtClean="0"/>
              <a:t>are</a:t>
            </a:r>
            <a:r>
              <a:rPr lang="ja-JP" altLang="en-US" dirty="0" smtClean="0"/>
              <a:t> </a:t>
            </a:r>
            <a:r>
              <a:rPr lang="en-US" altLang="ja-JP" dirty="0" smtClean="0"/>
              <a:t>monitored</a:t>
            </a:r>
            <a:r>
              <a:rPr lang="ja-JP" altLang="en-US" dirty="0" smtClean="0"/>
              <a:t> </a:t>
            </a:r>
            <a:r>
              <a:rPr lang="en-US" altLang="ja-JP" dirty="0" smtClean="0"/>
              <a:t>by</a:t>
            </a:r>
            <a:r>
              <a:rPr lang="ja-JP" altLang="en-US" dirty="0" smtClean="0"/>
              <a:t> </a:t>
            </a:r>
            <a:r>
              <a:rPr lang="en-US" altLang="ja-JP" dirty="0" smtClean="0"/>
              <a:t>PFS</a:t>
            </a:r>
            <a:r>
              <a:rPr lang="ja-JP" altLang="en-US" dirty="0" smtClean="0"/>
              <a:t> </a:t>
            </a:r>
            <a:r>
              <a:rPr lang="en-US" altLang="ja-JP" dirty="0" smtClean="0"/>
              <a:t>for</a:t>
            </a:r>
            <a:r>
              <a:rPr lang="ja-JP" altLang="en-US" dirty="0" smtClean="0"/>
              <a:t> </a:t>
            </a:r>
            <a:r>
              <a:rPr lang="en-US" altLang="ja-JP" dirty="0" smtClean="0"/>
              <a:t>instrument</a:t>
            </a:r>
            <a:r>
              <a:rPr lang="ja-JP" altLang="en-US" dirty="0" smtClean="0"/>
              <a:t> </a:t>
            </a:r>
            <a:r>
              <a:rPr lang="en-US" altLang="ja-JP" dirty="0" smtClean="0"/>
              <a:t>health</a:t>
            </a:r>
            <a:r>
              <a:rPr lang="ja-JP" altLang="en-US" dirty="0" smtClean="0"/>
              <a:t> </a:t>
            </a:r>
            <a:r>
              <a:rPr lang="en-US" altLang="ja-JP" dirty="0" smtClean="0"/>
              <a:t>checks</a:t>
            </a:r>
            <a:r>
              <a:rPr lang="ja-JP" altLang="en-US" dirty="0" smtClean="0"/>
              <a:t> </a:t>
            </a:r>
            <a:r>
              <a:rPr lang="en-US" altLang="ja-JP" dirty="0" smtClean="0"/>
              <a:t>during</a:t>
            </a:r>
            <a:r>
              <a:rPr lang="ja-JP" altLang="en-US" dirty="0" smtClean="0"/>
              <a:t> </a:t>
            </a:r>
            <a:r>
              <a:rPr lang="en-US" altLang="ja-JP" dirty="0" smtClean="0"/>
              <a:t>observation</a:t>
            </a:r>
            <a:r>
              <a:rPr lang="ja-JP" altLang="en-US" dirty="0" smtClean="0"/>
              <a:t> </a:t>
            </a:r>
            <a:r>
              <a:rPr lang="en-US" altLang="ja-JP" dirty="0" smtClean="0"/>
              <a:t>(e.g.</a:t>
            </a:r>
            <a:r>
              <a:rPr lang="ja-JP" altLang="en-US" dirty="0" smtClean="0"/>
              <a:t> </a:t>
            </a:r>
            <a:r>
              <a:rPr lang="en-US" altLang="ja-JP" dirty="0" smtClean="0"/>
              <a:t>to</a:t>
            </a:r>
            <a:r>
              <a:rPr lang="ja-JP" altLang="en-US" dirty="0" smtClean="0"/>
              <a:t> </a:t>
            </a:r>
            <a:r>
              <a:rPr lang="en-US" altLang="ja-JP" dirty="0" smtClean="0"/>
              <a:t>check</a:t>
            </a:r>
            <a:r>
              <a:rPr lang="ja-JP" altLang="en-US" dirty="0" smtClean="0"/>
              <a:t> </a:t>
            </a:r>
            <a:r>
              <a:rPr lang="en-US" altLang="ja-JP" dirty="0" smtClean="0"/>
              <a:t>network</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for</a:t>
            </a:r>
            <a:r>
              <a:rPr lang="ja-JP" altLang="en-US" dirty="0" smtClean="0"/>
              <a:t> </a:t>
            </a:r>
            <a:r>
              <a:rPr lang="en-US" altLang="ja-JP" dirty="0" smtClean="0"/>
              <a:t>image</a:t>
            </a:r>
            <a:r>
              <a:rPr lang="ja-JP" altLang="en-US" dirty="0" smtClean="0"/>
              <a:t> </a:t>
            </a:r>
            <a:r>
              <a:rPr lang="en-US" altLang="ja-JP" dirty="0" smtClean="0"/>
              <a:t>data)</a:t>
            </a:r>
            <a:r>
              <a:rPr lang="ja-JP" altLang="en-US" dirty="0" smtClean="0"/>
              <a:t> </a:t>
            </a:r>
            <a:r>
              <a:rPr lang="en-US" altLang="ja-JP" dirty="0" smtClean="0"/>
              <a:t>and</a:t>
            </a:r>
            <a:r>
              <a:rPr lang="ja-JP" altLang="en-US" dirty="0" smtClean="0"/>
              <a:t> </a:t>
            </a:r>
            <a:r>
              <a:rPr lang="en-US" altLang="ja-JP" dirty="0" smtClean="0"/>
              <a:t>a</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optimization.</a:t>
            </a:r>
          </a:p>
          <a:p>
            <a:pPr marL="0" indent="0">
              <a:buNone/>
            </a:pPr>
            <a:endParaRPr kumimoji="1" lang="en-US" altLang="ja-JP" dirty="0"/>
          </a:p>
          <a:p>
            <a:pPr marL="0" indent="0">
              <a:buNone/>
            </a:pPr>
            <a:r>
              <a:rPr lang="en-US" altLang="ja-JP" dirty="0" smtClean="0"/>
              <a:t>This</a:t>
            </a:r>
            <a:r>
              <a:rPr lang="ja-JP" altLang="en-US" dirty="0" smtClean="0"/>
              <a:t> </a:t>
            </a:r>
            <a:r>
              <a:rPr lang="en-US" altLang="ja-JP" dirty="0" smtClean="0"/>
              <a:t>section</a:t>
            </a:r>
            <a:r>
              <a:rPr lang="ja-JP" altLang="en-US" dirty="0" smtClean="0"/>
              <a:t> </a:t>
            </a:r>
            <a:r>
              <a:rPr lang="en-US" altLang="ja-JP" dirty="0" smtClean="0"/>
              <a:t>is</a:t>
            </a:r>
            <a:r>
              <a:rPr lang="ja-JP" altLang="en-US" dirty="0" smtClean="0"/>
              <a:t> </a:t>
            </a:r>
            <a:r>
              <a:rPr lang="en-US" altLang="ja-JP" dirty="0" smtClean="0"/>
              <a:t>organized</a:t>
            </a:r>
            <a:r>
              <a:rPr lang="ja-JP" altLang="en-US" dirty="0" smtClean="0"/>
              <a:t> </a:t>
            </a:r>
            <a:r>
              <a:rPr lang="en-US" altLang="ja-JP" dirty="0" smtClean="0"/>
              <a:t>as</a:t>
            </a:r>
            <a:r>
              <a:rPr lang="ja-JP" altLang="en-US" dirty="0" smtClean="0"/>
              <a:t> </a:t>
            </a:r>
            <a:r>
              <a:rPr lang="en-US" altLang="ja-JP" dirty="0" smtClean="0"/>
              <a:t>follows:</a:t>
            </a:r>
            <a:endParaRPr kumimoji="1" lang="en-US" altLang="ja-JP" dirty="0" smtClean="0"/>
          </a:p>
          <a:p>
            <a:r>
              <a:rPr kumimoji="1" lang="en-US" altLang="ja-JP" dirty="0" smtClean="0"/>
              <a:t>L1-2 requirements</a:t>
            </a:r>
            <a:r>
              <a:rPr lang="en-US" altLang="ja-JP" dirty="0" smtClean="0"/>
              <a:t> and </a:t>
            </a:r>
            <a:r>
              <a:rPr kumimoji="1" lang="en-US" altLang="ja-JP" dirty="0" smtClean="0"/>
              <a:t>design</a:t>
            </a:r>
          </a:p>
          <a:p>
            <a:pPr lvl="1"/>
            <a:r>
              <a:rPr kumimoji="1" lang="en-US" altLang="ja-JP" dirty="0" smtClean="0"/>
              <a:t>This part includes cable or structure parts (so called L0)</a:t>
            </a:r>
          </a:p>
          <a:p>
            <a:pPr lvl="1"/>
            <a:r>
              <a:rPr kumimoji="1" lang="en-US" altLang="ja-JP" dirty="0" smtClean="0"/>
              <a:t>Performance</a:t>
            </a:r>
            <a:r>
              <a:rPr kumimoji="1" lang="ja-JP" altLang="en-US" dirty="0" smtClean="0"/>
              <a:t> </a:t>
            </a:r>
            <a:r>
              <a:rPr kumimoji="1" lang="en-US" altLang="ja-JP" dirty="0" smtClean="0"/>
              <a:t>verification</a:t>
            </a:r>
            <a:r>
              <a:rPr kumimoji="1" lang="ja-JP" altLang="en-US" dirty="0" smtClean="0"/>
              <a:t> </a:t>
            </a:r>
            <a:r>
              <a:rPr kumimoji="1" lang="en-US" altLang="ja-JP" dirty="0" smtClean="0"/>
              <a:t>is</a:t>
            </a:r>
            <a:r>
              <a:rPr kumimoji="1" lang="ja-JP" altLang="en-US" dirty="0" smtClean="0"/>
              <a:t> </a:t>
            </a:r>
            <a:r>
              <a:rPr kumimoji="1" lang="en-US" altLang="ja-JP" dirty="0" smtClean="0"/>
              <a:t>in</a:t>
            </a:r>
            <a:r>
              <a:rPr kumimoji="1" lang="ja-JP" altLang="en-US" dirty="0" smtClean="0"/>
              <a:t> </a:t>
            </a:r>
            <a:r>
              <a:rPr kumimoji="1" lang="en-US" altLang="ja-JP" dirty="0" smtClean="0"/>
              <a:t>next</a:t>
            </a:r>
            <a:r>
              <a:rPr kumimoji="1" lang="ja-JP" altLang="en-US" dirty="0" smtClean="0"/>
              <a:t> </a:t>
            </a:r>
            <a:r>
              <a:rPr lang="en-US" altLang="ja-JP" dirty="0" smtClean="0"/>
              <a:t>section</a:t>
            </a:r>
            <a:r>
              <a:rPr lang="ja-JP" altLang="en-US" dirty="0" smtClean="0"/>
              <a:t> </a:t>
            </a:r>
            <a:r>
              <a:rPr lang="en-US" altLang="ja-JP" dirty="0" smtClean="0"/>
              <a:t>–</a:t>
            </a:r>
            <a:r>
              <a:rPr lang="ja-JP" altLang="en-US" dirty="0" smtClean="0"/>
              <a:t> </a:t>
            </a:r>
            <a:r>
              <a:rPr lang="en-US" altLang="ja-JP" dirty="0" smtClean="0"/>
              <a:t>“</a:t>
            </a:r>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p>
          <a:p>
            <a:pPr lvl="1"/>
            <a:r>
              <a:rPr kumimoji="1" lang="en-US" altLang="ja-JP" dirty="0" smtClean="0"/>
              <a:t>Handling</a:t>
            </a:r>
            <a:r>
              <a:rPr kumimoji="1" lang="ja-JP" altLang="en-US" dirty="0" smtClean="0"/>
              <a:t> </a:t>
            </a:r>
            <a:r>
              <a:rPr kumimoji="1" lang="en-US" altLang="ja-JP" dirty="0" smtClean="0"/>
              <a:t>on</a:t>
            </a:r>
            <a:r>
              <a:rPr kumimoji="1" lang="ja-JP" altLang="en-US" dirty="0" smtClean="0"/>
              <a:t> </a:t>
            </a:r>
            <a:r>
              <a:rPr kumimoji="1" lang="en-US" altLang="ja-JP" dirty="0" smtClean="0"/>
              <a:t>instrument</a:t>
            </a:r>
            <a:r>
              <a:rPr kumimoji="1" lang="ja-JP" altLang="en-US" dirty="0" smtClean="0"/>
              <a:t> </a:t>
            </a:r>
            <a:r>
              <a:rPr kumimoji="1" lang="en-US" altLang="ja-JP" dirty="0" smtClean="0"/>
              <a:t>exchange</a:t>
            </a:r>
            <a:r>
              <a:rPr kumimoji="1" lang="ja-JP" altLang="en-US" dirty="0" smtClean="0"/>
              <a:t> </a:t>
            </a:r>
            <a:r>
              <a:rPr kumimoji="1" lang="en-US" altLang="ja-JP" dirty="0" smtClean="0"/>
              <a:t>is</a:t>
            </a:r>
            <a:r>
              <a:rPr kumimoji="1" lang="ja-JP" altLang="en-US" dirty="0" smtClean="0"/>
              <a:t> </a:t>
            </a:r>
            <a:r>
              <a:rPr kumimoji="1" lang="en-US" altLang="ja-JP" dirty="0" smtClean="0"/>
              <a:t>in</a:t>
            </a:r>
            <a:r>
              <a:rPr kumimoji="1" lang="ja-JP" altLang="en-US" dirty="0" smtClean="0"/>
              <a:t> </a:t>
            </a:r>
            <a:r>
              <a:rPr kumimoji="1" lang="en-US" altLang="ja-JP" dirty="0" smtClean="0"/>
              <a:t>the</a:t>
            </a:r>
            <a:r>
              <a:rPr kumimoji="1" lang="ja-JP" altLang="en-US" dirty="0" smtClean="0"/>
              <a:t> </a:t>
            </a:r>
            <a:r>
              <a:rPr kumimoji="1" lang="en-US" altLang="ja-JP" dirty="0" smtClean="0"/>
              <a:t>last</a:t>
            </a:r>
            <a:r>
              <a:rPr kumimoji="1" lang="ja-JP" altLang="en-US" dirty="0" smtClean="0"/>
              <a:t> </a:t>
            </a:r>
            <a:r>
              <a:rPr kumimoji="1" lang="en-US" altLang="ja-JP" dirty="0" smtClean="0"/>
              <a:t>section</a:t>
            </a:r>
            <a:r>
              <a:rPr kumimoji="1" lang="ja-JP" altLang="en-US" dirty="0" smtClean="0"/>
              <a:t> </a:t>
            </a:r>
            <a:r>
              <a:rPr kumimoji="1" lang="en-US" altLang="ja-JP" dirty="0" smtClean="0"/>
              <a:t>–</a:t>
            </a:r>
            <a:r>
              <a:rPr kumimoji="1" lang="ja-JP" altLang="en-US" dirty="0" smtClean="0"/>
              <a:t> </a:t>
            </a:r>
            <a:r>
              <a:rPr kumimoji="1" lang="en-US" altLang="ja-JP" dirty="0" smtClean="0"/>
              <a:t>“</a:t>
            </a:r>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r>
              <a:rPr kumimoji="1" lang="en-US" altLang="ja-JP" dirty="0" smtClean="0"/>
              <a:t>”</a:t>
            </a:r>
          </a:p>
          <a:p>
            <a:r>
              <a:rPr lang="en-US" altLang="ja-JP" dirty="0" smtClean="0"/>
              <a:t>L3</a:t>
            </a:r>
            <a:r>
              <a:rPr lang="ja-JP" altLang="en-US" dirty="0" smtClean="0"/>
              <a:t> </a:t>
            </a:r>
            <a:r>
              <a:rPr lang="en-US" altLang="ja-JP" dirty="0" smtClean="0"/>
              <a:t>requirements and design</a:t>
            </a:r>
          </a:p>
          <a:p>
            <a:r>
              <a:rPr kumimoji="1" lang="en-US" altLang="ja-JP" dirty="0" smtClean="0"/>
              <a:t>Monitoring</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2148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L1-2 Requirements</a:t>
            </a:r>
            <a:r>
              <a:rPr kumimoji="1" lang="ja-JP" altLang="en-US" dirty="0" smtClean="0"/>
              <a:t> </a:t>
            </a:r>
            <a:r>
              <a:rPr kumimoji="1" lang="en-US" altLang="ja-JP" dirty="0" smtClean="0"/>
              <a:t>–</a:t>
            </a:r>
            <a:r>
              <a:rPr kumimoji="1" lang="ja-JP" altLang="en-US" dirty="0" smtClean="0"/>
              <a:t> </a:t>
            </a:r>
            <a:r>
              <a:rPr lang="en-US" altLang="ja-JP" dirty="0"/>
              <a:t>N</a:t>
            </a:r>
            <a:r>
              <a:rPr kumimoji="1" lang="en-US" altLang="ja-JP" dirty="0" smtClean="0"/>
              <a:t>etwork</a:t>
            </a:r>
            <a:endParaRPr kumimoji="1" lang="ja-JP" altLang="en-US" dirty="0"/>
          </a:p>
        </p:txBody>
      </p:sp>
      <p:sp>
        <p:nvSpPr>
          <p:cNvPr id="3" name="コンテンツ プレースホルダー 2"/>
          <p:cNvSpPr>
            <a:spLocks noGrp="1"/>
          </p:cNvSpPr>
          <p:nvPr>
            <p:ph idx="1"/>
          </p:nvPr>
        </p:nvSpPr>
        <p:spPr>
          <a:xfrm>
            <a:off x="628650" y="1825624"/>
            <a:ext cx="8337550" cy="4752976"/>
          </a:xfrm>
        </p:spPr>
        <p:txBody>
          <a:bodyPr>
            <a:normAutofit fontScale="47500" lnSpcReduction="20000"/>
          </a:bodyPr>
          <a:lstStyle/>
          <a:p>
            <a:pPr marL="0" indent="0">
              <a:buNone/>
            </a:pPr>
            <a:r>
              <a:rPr kumimoji="1" lang="en-US" altLang="ja-JP" dirty="0" smtClean="0"/>
              <a:t>Requirements</a:t>
            </a:r>
            <a:r>
              <a:rPr kumimoji="1" lang="ja-JP" altLang="en-US" dirty="0" smtClean="0"/>
              <a:t> </a:t>
            </a:r>
            <a:r>
              <a:rPr kumimoji="1" lang="en-US" altLang="ja-JP" dirty="0" smtClean="0"/>
              <a:t>from</a:t>
            </a:r>
            <a:r>
              <a:rPr kumimoji="1" lang="ja-JP" altLang="en-US" dirty="0" smtClean="0"/>
              <a:t> </a:t>
            </a:r>
            <a:r>
              <a:rPr kumimoji="1" lang="en-US" altLang="ja-JP" dirty="0" smtClean="0"/>
              <a:t>Subaru</a:t>
            </a:r>
            <a:r>
              <a:rPr kumimoji="1" lang="ja-JP" altLang="en-US" dirty="0" smtClean="0"/>
              <a:t> </a:t>
            </a:r>
            <a:r>
              <a:rPr kumimoji="1" lang="en-US" altLang="ja-JP" dirty="0" smtClean="0"/>
              <a:t>point</a:t>
            </a:r>
            <a:r>
              <a:rPr kumimoji="1" lang="ja-JP" altLang="en-US" dirty="0" smtClean="0"/>
              <a:t> </a:t>
            </a:r>
            <a:r>
              <a:rPr kumimoji="1" lang="en-US" altLang="ja-JP" dirty="0" smtClean="0"/>
              <a:t>of</a:t>
            </a:r>
            <a:r>
              <a:rPr kumimoji="1" lang="ja-JP" altLang="en-US" dirty="0" smtClean="0"/>
              <a:t> </a:t>
            </a:r>
            <a:r>
              <a:rPr kumimoji="1" lang="en-US" altLang="ja-JP" dirty="0" smtClean="0"/>
              <a:t>view:</a:t>
            </a:r>
          </a:p>
          <a:p>
            <a:r>
              <a:rPr lang="en-US" altLang="ja-JP" dirty="0" smtClean="0"/>
              <a:t>Subaru</a:t>
            </a:r>
            <a:r>
              <a:rPr lang="ja-JP" altLang="en-US" dirty="0" smtClean="0"/>
              <a:t> </a:t>
            </a:r>
            <a:r>
              <a:rPr lang="en-US" altLang="ja-JP" dirty="0" smtClean="0"/>
              <a:t>standard</a:t>
            </a:r>
            <a:r>
              <a:rPr lang="ja-JP" altLang="en-US" dirty="0" smtClean="0"/>
              <a:t> </a:t>
            </a:r>
            <a:r>
              <a:rPr lang="en-US" altLang="ja-JP" dirty="0" smtClean="0"/>
              <a:t>recommendation</a:t>
            </a:r>
            <a:r>
              <a:rPr lang="ja-JP" altLang="en-US" dirty="0" smtClean="0"/>
              <a:t> </a:t>
            </a:r>
            <a:r>
              <a:rPr lang="en-US" altLang="ja-JP" dirty="0" smtClean="0"/>
              <a:t>of</a:t>
            </a:r>
            <a:r>
              <a:rPr lang="ja-JP" altLang="en-US" dirty="0" smtClean="0"/>
              <a:t> </a:t>
            </a:r>
            <a:r>
              <a:rPr lang="en-US" altLang="ja-JP" dirty="0" smtClean="0"/>
              <a:t>network</a:t>
            </a:r>
            <a:r>
              <a:rPr lang="ja-JP" altLang="en-US" dirty="0" smtClean="0"/>
              <a:t> </a:t>
            </a:r>
            <a:r>
              <a:rPr lang="en-US" altLang="ja-JP" dirty="0" smtClean="0"/>
              <a:t>switches</a:t>
            </a:r>
          </a:p>
          <a:p>
            <a:pPr lvl="1"/>
            <a:r>
              <a:rPr lang="en-US" altLang="ja-JP" dirty="0" smtClean="0"/>
              <a:t>Cisco</a:t>
            </a:r>
            <a:r>
              <a:rPr lang="ja-JP" altLang="en-US" dirty="0" smtClean="0"/>
              <a:t> </a:t>
            </a:r>
            <a:r>
              <a:rPr lang="en-US" altLang="ja-JP" dirty="0" smtClean="0"/>
              <a:t>2960X-24TD-L</a:t>
            </a:r>
            <a:r>
              <a:rPr lang="ja-JP" altLang="en-US" dirty="0" smtClean="0"/>
              <a:t> </a:t>
            </a:r>
            <a:r>
              <a:rPr lang="en-US" altLang="ja-JP" dirty="0" smtClean="0"/>
              <a:t>or</a:t>
            </a:r>
            <a:r>
              <a:rPr lang="ja-JP" altLang="en-US" dirty="0" smtClean="0"/>
              <a:t> </a:t>
            </a:r>
            <a:r>
              <a:rPr lang="en-US" altLang="ja-JP" dirty="0" smtClean="0"/>
              <a:t>2960CG-8TC-L</a:t>
            </a:r>
            <a:r>
              <a:rPr lang="ja-JP" altLang="en-US" dirty="0" smtClean="0"/>
              <a:t> </a:t>
            </a:r>
            <a:r>
              <a:rPr lang="en-US" altLang="ja-JP" dirty="0" smtClean="0"/>
              <a:t>is</a:t>
            </a:r>
            <a:r>
              <a:rPr lang="ja-JP" altLang="en-US" dirty="0" smtClean="0"/>
              <a:t> </a:t>
            </a:r>
            <a:r>
              <a:rPr lang="en-US" altLang="ja-JP" dirty="0" smtClean="0"/>
              <a:t>the</a:t>
            </a:r>
            <a:r>
              <a:rPr lang="ja-JP" altLang="en-US" dirty="0" smtClean="0"/>
              <a:t> </a:t>
            </a:r>
            <a:r>
              <a:rPr lang="en-US" altLang="ja-JP" dirty="0" smtClean="0"/>
              <a:t>standard</a:t>
            </a:r>
            <a:r>
              <a:rPr lang="ja-JP" altLang="en-US" dirty="0" smtClean="0"/>
              <a:t> </a:t>
            </a:r>
            <a:r>
              <a:rPr lang="en-US" altLang="ja-JP" dirty="0" smtClean="0"/>
              <a:t>(to</a:t>
            </a:r>
            <a:r>
              <a:rPr lang="ja-JP" altLang="en-US" dirty="0" smtClean="0"/>
              <a:t> </a:t>
            </a:r>
            <a:r>
              <a:rPr lang="en-US" altLang="ja-JP" dirty="0" smtClean="0"/>
              <a:t>keep</a:t>
            </a:r>
            <a:r>
              <a:rPr lang="ja-JP" altLang="en-US" dirty="0" smtClean="0"/>
              <a:t> </a:t>
            </a:r>
            <a:r>
              <a:rPr lang="en-US" altLang="ja-JP" dirty="0" smtClean="0"/>
              <a:t>management</a:t>
            </a:r>
            <a:r>
              <a:rPr lang="ja-JP" altLang="en-US" dirty="0" smtClean="0"/>
              <a:t> </a:t>
            </a:r>
            <a:r>
              <a:rPr lang="en-US" altLang="ja-JP" dirty="0" smtClean="0"/>
              <a:t>and</a:t>
            </a:r>
            <a:r>
              <a:rPr lang="ja-JP" altLang="en-US" dirty="0" smtClean="0"/>
              <a:t> </a:t>
            </a:r>
            <a:r>
              <a:rPr lang="en-US" altLang="ja-JP" dirty="0" smtClean="0"/>
              <a:t>spare</a:t>
            </a:r>
            <a:r>
              <a:rPr lang="ja-JP" altLang="en-US" dirty="0" smtClean="0"/>
              <a:t> </a:t>
            </a:r>
            <a:r>
              <a:rPr lang="en-US" altLang="ja-JP" dirty="0" smtClean="0"/>
              <a:t>handling</a:t>
            </a:r>
            <a:r>
              <a:rPr lang="ja-JP" altLang="en-US" dirty="0" smtClean="0"/>
              <a:t> </a:t>
            </a:r>
            <a:r>
              <a:rPr lang="en-US" altLang="ja-JP" dirty="0" smtClean="0"/>
              <a:t>simple)</a:t>
            </a:r>
          </a:p>
          <a:p>
            <a:pPr lvl="1"/>
            <a:r>
              <a:rPr lang="en-US" altLang="ja-JP" dirty="0" smtClean="0"/>
              <a:t>If</a:t>
            </a:r>
            <a:r>
              <a:rPr lang="ja-JP" altLang="en-US" dirty="0" smtClean="0"/>
              <a:t> </a:t>
            </a:r>
            <a:r>
              <a:rPr lang="en-US" altLang="ja-JP" dirty="0" smtClean="0"/>
              <a:t>other(s)</a:t>
            </a:r>
            <a:r>
              <a:rPr lang="ja-JP" altLang="en-US" dirty="0" smtClean="0"/>
              <a:t> </a:t>
            </a:r>
            <a:r>
              <a:rPr lang="en-US" altLang="ja-JP" dirty="0" smtClean="0"/>
              <a:t>is</a:t>
            </a:r>
            <a:r>
              <a:rPr lang="ja-JP" altLang="en-US" dirty="0" smtClean="0"/>
              <a:t> </a:t>
            </a:r>
            <a:r>
              <a:rPr lang="en-US" altLang="ja-JP" dirty="0" smtClean="0"/>
              <a:t>desired,</a:t>
            </a:r>
            <a:r>
              <a:rPr lang="ja-JP" altLang="en-US" dirty="0" smtClean="0"/>
              <a:t> </a:t>
            </a:r>
            <a:r>
              <a:rPr lang="en-US" altLang="ja-JP" dirty="0" smtClean="0"/>
              <a:t>Cisco</a:t>
            </a:r>
            <a:r>
              <a:rPr lang="ja-JP" altLang="en-US" dirty="0" smtClean="0"/>
              <a:t> </a:t>
            </a:r>
            <a:r>
              <a:rPr lang="en-US" altLang="ja-JP" dirty="0" smtClean="0"/>
              <a:t>2960X,</a:t>
            </a:r>
            <a:r>
              <a:rPr lang="ja-JP" altLang="en-US" dirty="0" smtClean="0"/>
              <a:t> </a:t>
            </a:r>
            <a:r>
              <a:rPr lang="en-US" altLang="ja-JP" dirty="0" smtClean="0"/>
              <a:t>2960CG</a:t>
            </a:r>
            <a:r>
              <a:rPr lang="ja-JP" altLang="en-US" dirty="0" smtClean="0"/>
              <a:t> </a:t>
            </a:r>
            <a:r>
              <a:rPr lang="en-US" altLang="ja-JP" dirty="0" smtClean="0"/>
              <a:t>or</a:t>
            </a:r>
            <a:r>
              <a:rPr lang="ja-JP" altLang="en-US" dirty="0" smtClean="0"/>
              <a:t> </a:t>
            </a:r>
            <a:r>
              <a:rPr lang="en-US" altLang="ja-JP" dirty="0" smtClean="0"/>
              <a:t>3650</a:t>
            </a:r>
            <a:r>
              <a:rPr lang="ja-JP" altLang="en-US" dirty="0" smtClean="0"/>
              <a:t> </a:t>
            </a:r>
            <a:r>
              <a:rPr lang="en-US" altLang="ja-JP" dirty="0" smtClean="0"/>
              <a:t>are</a:t>
            </a:r>
            <a:r>
              <a:rPr lang="ja-JP" altLang="en-US" dirty="0" smtClean="0"/>
              <a:t> </a:t>
            </a:r>
            <a:r>
              <a:rPr lang="en-US" altLang="ja-JP" dirty="0" smtClean="0"/>
              <a:t>possible</a:t>
            </a:r>
            <a:r>
              <a:rPr lang="ja-JP" altLang="en-US" dirty="0" smtClean="0"/>
              <a:t> </a:t>
            </a:r>
            <a:r>
              <a:rPr lang="en-US" altLang="ja-JP" dirty="0" smtClean="0"/>
              <a:t>selection</a:t>
            </a:r>
          </a:p>
          <a:p>
            <a:r>
              <a:rPr lang="en-US" altLang="ja-JP" dirty="0" smtClean="0"/>
              <a:t>Network</a:t>
            </a:r>
            <a:r>
              <a:rPr lang="ja-JP" altLang="en-US" dirty="0" smtClean="0"/>
              <a:t> </a:t>
            </a:r>
            <a:r>
              <a:rPr lang="en-US" altLang="ja-JP" dirty="0" smtClean="0"/>
              <a:t>switch</a:t>
            </a:r>
            <a:r>
              <a:rPr lang="ja-JP" altLang="en-US" dirty="0" smtClean="0"/>
              <a:t> </a:t>
            </a:r>
            <a:r>
              <a:rPr lang="en-US" altLang="ja-JP" dirty="0" smtClean="0"/>
              <a:t>management</a:t>
            </a:r>
          </a:p>
          <a:p>
            <a:pPr lvl="1"/>
            <a:r>
              <a:rPr lang="en-US" altLang="ja-JP" dirty="0" smtClean="0"/>
              <a:t>Network </a:t>
            </a:r>
            <a:r>
              <a:rPr lang="en-US" altLang="ja-JP" dirty="0"/>
              <a:t>switch shall be managed </a:t>
            </a:r>
            <a:r>
              <a:rPr lang="en-US" altLang="ja-JP" dirty="0" smtClean="0"/>
              <a:t>by</a:t>
            </a:r>
            <a:r>
              <a:rPr lang="ja-JP" altLang="en-US" dirty="0" smtClean="0"/>
              <a:t> </a:t>
            </a:r>
            <a:r>
              <a:rPr lang="en-US" altLang="ja-JP" dirty="0" smtClean="0"/>
              <a:t>and </a:t>
            </a:r>
            <a:r>
              <a:rPr lang="en-US" altLang="ja-JP" dirty="0"/>
              <a:t>monitored from Subaru </a:t>
            </a:r>
            <a:r>
              <a:rPr lang="en-US" altLang="ja-JP" dirty="0" smtClean="0"/>
              <a:t>CDM</a:t>
            </a:r>
          </a:p>
          <a:p>
            <a:pPr lvl="1"/>
            <a:r>
              <a:rPr lang="en-US" altLang="ja-JP" dirty="0" smtClean="0"/>
              <a:t>Their</a:t>
            </a:r>
            <a:r>
              <a:rPr lang="ja-JP" altLang="en-US" dirty="0" smtClean="0"/>
              <a:t> </a:t>
            </a:r>
            <a:r>
              <a:rPr lang="en-US" altLang="ja-JP" dirty="0" smtClean="0"/>
              <a:t>configuration</a:t>
            </a:r>
            <a:r>
              <a:rPr lang="ja-JP" altLang="en-US" dirty="0" smtClean="0"/>
              <a:t> </a:t>
            </a:r>
            <a:r>
              <a:rPr lang="en-US" altLang="ja-JP" dirty="0" smtClean="0"/>
              <a:t>shall</a:t>
            </a:r>
            <a:r>
              <a:rPr lang="ja-JP" altLang="en-US" dirty="0" smtClean="0"/>
              <a:t> </a:t>
            </a:r>
            <a:r>
              <a:rPr lang="en-US" altLang="ja-JP" dirty="0" smtClean="0"/>
              <a:t>follow</a:t>
            </a:r>
            <a:r>
              <a:rPr lang="ja-JP" altLang="en-US" dirty="0" smtClean="0"/>
              <a:t> </a:t>
            </a:r>
            <a:r>
              <a:rPr lang="en-US" altLang="ja-JP" dirty="0" smtClean="0"/>
              <a:t>standard </a:t>
            </a:r>
            <a:r>
              <a:rPr lang="en-US" altLang="ja-JP" dirty="0"/>
              <a:t>configuration (e.g. VLAN, remote access) of CDM</a:t>
            </a:r>
            <a:r>
              <a:rPr lang="en-US" altLang="ja-JP" dirty="0" smtClean="0"/>
              <a:t>.</a:t>
            </a:r>
          </a:p>
          <a:p>
            <a:pPr lvl="1"/>
            <a:r>
              <a:rPr lang="en-US" altLang="ja-JP" dirty="0" smtClean="0"/>
              <a:t>One</a:t>
            </a:r>
            <a:r>
              <a:rPr lang="ja-JP" altLang="en-US" dirty="0" smtClean="0"/>
              <a:t> </a:t>
            </a:r>
            <a:r>
              <a:rPr lang="en-US" altLang="ja-JP" dirty="0" smtClean="0"/>
              <a:t>VLAN</a:t>
            </a:r>
            <a:r>
              <a:rPr lang="ja-JP" altLang="en-US" dirty="0" smtClean="0"/>
              <a:t> </a:t>
            </a:r>
            <a:r>
              <a:rPr lang="en-US" altLang="ja-JP" dirty="0" smtClean="0"/>
              <a:t>ID</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assigned</a:t>
            </a:r>
            <a:r>
              <a:rPr lang="ja-JP" altLang="en-US" dirty="0" smtClean="0"/>
              <a:t> </a:t>
            </a:r>
            <a:r>
              <a:rPr lang="en-US" altLang="ja-JP" dirty="0" smtClean="0"/>
              <a:t>for</a:t>
            </a:r>
            <a:r>
              <a:rPr lang="ja-JP" altLang="en-US" dirty="0" smtClean="0"/>
              <a:t> </a:t>
            </a:r>
            <a:r>
              <a:rPr lang="en-US" altLang="ja-JP" dirty="0" smtClean="0"/>
              <a:t>PFS-LAN</a:t>
            </a:r>
            <a:endParaRPr lang="en-US" altLang="ja-JP" dirty="0"/>
          </a:p>
          <a:p>
            <a:r>
              <a:rPr lang="en-US" altLang="ja-JP" dirty="0" err="1" smtClean="0"/>
              <a:t>Seemless</a:t>
            </a:r>
            <a:r>
              <a:rPr lang="en-US" altLang="ja-JP" dirty="0" smtClean="0"/>
              <a:t> </a:t>
            </a:r>
            <a:r>
              <a:rPr lang="en-US" altLang="ja-JP" dirty="0"/>
              <a:t>access from Subaru network (</a:t>
            </a:r>
            <a:r>
              <a:rPr lang="en-US" altLang="ja-JP" dirty="0" err="1"/>
              <a:t>incl</a:t>
            </a:r>
            <a:r>
              <a:rPr lang="en-US" altLang="ja-JP" dirty="0"/>
              <a:t> Hilo, VPN) </a:t>
            </a:r>
            <a:r>
              <a:rPr lang="en-US" altLang="ja-JP" dirty="0" smtClean="0"/>
              <a:t>to </a:t>
            </a:r>
            <a:r>
              <a:rPr lang="en-US" altLang="ja-JP" dirty="0"/>
              <a:t>PFS LAN for remote maintenance and operation are required, although </a:t>
            </a:r>
            <a:r>
              <a:rPr lang="en-US" altLang="ja-JP" dirty="0" smtClean="0"/>
              <a:t>security </a:t>
            </a:r>
            <a:r>
              <a:rPr lang="en-US" altLang="ja-JP" dirty="0"/>
              <a:t>of instrument operation need to be secured in a required level.</a:t>
            </a:r>
          </a:p>
          <a:p>
            <a:r>
              <a:rPr lang="en-US" altLang="ja-JP" dirty="0"/>
              <a:t>A</a:t>
            </a:r>
            <a:r>
              <a:rPr lang="en-US" altLang="ja-JP" dirty="0" smtClean="0"/>
              <a:t>ll </a:t>
            </a:r>
            <a:r>
              <a:rPr lang="en-US" altLang="ja-JP" dirty="0"/>
              <a:t>connections to </a:t>
            </a:r>
            <a:r>
              <a:rPr lang="en-US" altLang="ja-JP" dirty="0" smtClean="0"/>
              <a:t>the</a:t>
            </a:r>
            <a:r>
              <a:rPr lang="ja-JP" altLang="en-US" dirty="0" smtClean="0"/>
              <a:t> </a:t>
            </a:r>
            <a:r>
              <a:rPr lang="en-US" altLang="ja-JP" dirty="0" smtClean="0"/>
              <a:t>Subaru </a:t>
            </a:r>
            <a:r>
              <a:rPr lang="en-US" altLang="ja-JP" dirty="0"/>
              <a:t>dome are in fiber connection. </a:t>
            </a:r>
          </a:p>
          <a:p>
            <a:r>
              <a:rPr lang="en-US" altLang="ja-JP" dirty="0" smtClean="0"/>
              <a:t>Static </a:t>
            </a:r>
            <a:r>
              <a:rPr lang="en-US" altLang="ja-JP" dirty="0"/>
              <a:t>IP address assignment is desired</a:t>
            </a:r>
            <a:r>
              <a:rPr lang="en-US" altLang="ja-JP" dirty="0" smtClean="0"/>
              <a:t>.</a:t>
            </a:r>
          </a:p>
          <a:p>
            <a:pPr marL="0" indent="0">
              <a:buNone/>
            </a:pPr>
            <a:endParaRPr lang="en-US" altLang="ja-JP" dirty="0"/>
          </a:p>
          <a:p>
            <a:pPr marL="0" indent="0">
              <a:buNone/>
            </a:pPr>
            <a:r>
              <a:rPr lang="en-US" altLang="ja-JP" dirty="0" smtClean="0"/>
              <a:t>Requirements</a:t>
            </a:r>
            <a:r>
              <a:rPr lang="ja-JP" altLang="en-US" dirty="0" smtClean="0"/>
              <a:t> </a:t>
            </a:r>
            <a:r>
              <a:rPr lang="en-US" altLang="ja-JP" dirty="0" smtClean="0"/>
              <a:t>from</a:t>
            </a:r>
            <a:r>
              <a:rPr lang="ja-JP" altLang="en-US" dirty="0" smtClean="0"/>
              <a:t> </a:t>
            </a:r>
            <a:r>
              <a:rPr lang="en-US" altLang="ja-JP" dirty="0" smtClean="0"/>
              <a:t>PFS</a:t>
            </a:r>
            <a:r>
              <a:rPr lang="ja-JP" altLang="en-US" dirty="0" smtClean="0"/>
              <a:t> </a:t>
            </a:r>
            <a:r>
              <a:rPr lang="en-US" altLang="ja-JP" dirty="0" smtClean="0"/>
              <a:t>instrument</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endParaRPr lang="en-US" altLang="ja-JP" dirty="0"/>
          </a:p>
          <a:p>
            <a:r>
              <a:rPr lang="en-US" altLang="ja-JP" dirty="0" smtClean="0"/>
              <a:t>Required data flow rate</a:t>
            </a:r>
          </a:p>
          <a:p>
            <a:pPr lvl="1"/>
            <a:r>
              <a:rPr lang="en-US" altLang="ja-JP" dirty="0" smtClean="0"/>
              <a:t>CB2F – TUE-IR (</a:t>
            </a:r>
            <a:r>
              <a:rPr lang="en-US" altLang="ja-JP" dirty="0" err="1" smtClean="0"/>
              <a:t>SpS</a:t>
            </a:r>
            <a:r>
              <a:rPr lang="en-US" altLang="ja-JP" dirty="0" smtClean="0"/>
              <a:t>): (assuming) min 200Mbps for all IR detectors (one stream), currently on TCP but alternative is on UDP</a:t>
            </a:r>
          </a:p>
          <a:p>
            <a:pPr lvl="1"/>
            <a:r>
              <a:rPr lang="en-US" altLang="ja-JP" dirty="0" smtClean="0"/>
              <a:t>CB2F – Cs (MCS): not assuming real time data transfer, but raw stream in ~900Mbps</a:t>
            </a:r>
          </a:p>
          <a:p>
            <a:pPr lvl="1"/>
            <a:r>
              <a:rPr lang="en-US" altLang="ja-JP" dirty="0" smtClean="0"/>
              <a:t>PFS to Gen2 at CB2F: not well defined but as large as possible (item in discussion session)</a:t>
            </a:r>
          </a:p>
          <a:p>
            <a:r>
              <a:rPr lang="en-US" altLang="ja-JP" dirty="0" smtClean="0"/>
              <a:t>Special requirements on numbers of fibers:</a:t>
            </a:r>
          </a:p>
          <a:p>
            <a:pPr lvl="1"/>
            <a:r>
              <a:rPr lang="en-US" altLang="ja-JP" dirty="0" smtClean="0"/>
              <a:t>PF or TUE-Opt – CB2F: two pairs of Ethernet, and two pairs of single mode fiber for </a:t>
            </a:r>
            <a:r>
              <a:rPr lang="en-US" altLang="ja-JP" dirty="0" err="1" smtClean="0"/>
              <a:t>PCIe</a:t>
            </a:r>
            <a:r>
              <a:rPr lang="en-US" altLang="ja-JP" dirty="0" smtClean="0"/>
              <a:t> bus extender</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8182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Agenda</a:t>
            </a:r>
            <a:endParaRPr kumimoji="1" lang="ja-JP" altLang="en-US" dirty="0"/>
          </a:p>
        </p:txBody>
      </p:sp>
      <p:sp>
        <p:nvSpPr>
          <p:cNvPr id="3" name="コンテンツ プレースホルダー 2"/>
          <p:cNvSpPr>
            <a:spLocks noGrp="1"/>
          </p:cNvSpPr>
          <p:nvPr>
            <p:ph idx="1"/>
          </p:nvPr>
        </p:nvSpPr>
        <p:spPr>
          <a:xfrm>
            <a:off x="628650" y="1825624"/>
            <a:ext cx="8515350" cy="5032376"/>
          </a:xfrm>
        </p:spPr>
        <p:txBody>
          <a:bodyPr>
            <a:normAutofit fontScale="62500" lnSpcReduction="20000"/>
          </a:bodyPr>
          <a:lstStyle/>
          <a:p>
            <a:r>
              <a:rPr kumimoji="1" lang="en-US" altLang="ja-JP" dirty="0" smtClean="0"/>
              <a:t>PFS</a:t>
            </a:r>
            <a:r>
              <a:rPr kumimoji="1" lang="ja-JP" altLang="en-US" dirty="0" smtClean="0"/>
              <a:t> </a:t>
            </a:r>
            <a:r>
              <a:rPr lang="en-US" altLang="ja-JP" dirty="0" smtClean="0"/>
              <a:t>ICS</a:t>
            </a:r>
            <a:r>
              <a:rPr lang="ja-JP" altLang="en-US" dirty="0" smtClean="0"/>
              <a:t> </a:t>
            </a:r>
            <a:r>
              <a:rPr lang="en-US" altLang="ja-JP" dirty="0" smtClean="0"/>
              <a:t>infrastructure</a:t>
            </a:r>
            <a:r>
              <a:rPr lang="ja-JP" altLang="en-US" dirty="0" smtClean="0"/>
              <a:t> </a:t>
            </a:r>
            <a:r>
              <a:rPr lang="en-US" altLang="ja-JP" dirty="0" smtClean="0"/>
              <a:t>design</a:t>
            </a:r>
            <a:r>
              <a:rPr lang="ja-JP" altLang="en-US" dirty="0" smtClean="0"/>
              <a:t> </a:t>
            </a:r>
            <a:r>
              <a:rPr lang="en-US" altLang="ja-JP" dirty="0" smtClean="0"/>
              <a:t>review</a:t>
            </a:r>
          </a:p>
          <a:p>
            <a:pPr lvl="1"/>
            <a:r>
              <a:rPr lang="en-US" altLang="ja-JP" dirty="0" smtClean="0"/>
              <a:t>Overview</a:t>
            </a:r>
            <a:r>
              <a:rPr lang="ja-JP" altLang="en-US" dirty="0" smtClean="0"/>
              <a:t> </a:t>
            </a:r>
            <a:r>
              <a:rPr lang="en-US" altLang="ja-JP" dirty="0" smtClean="0"/>
              <a:t>of</a:t>
            </a:r>
            <a:r>
              <a:rPr lang="ja-JP" altLang="en-US" dirty="0" smtClean="0"/>
              <a:t> </a:t>
            </a:r>
            <a:r>
              <a:rPr lang="en-US" altLang="ja-JP" dirty="0" smtClean="0"/>
              <a:t>t</a:t>
            </a:r>
            <a:r>
              <a:rPr kumimoji="1" lang="en-US" altLang="ja-JP" dirty="0" smtClean="0"/>
              <a:t>argets</a:t>
            </a:r>
            <a:r>
              <a:rPr kumimoji="1" lang="ja-JP" altLang="en-US" dirty="0" smtClean="0"/>
              <a:t> </a:t>
            </a:r>
            <a:r>
              <a:rPr kumimoji="1" lang="en-US" altLang="ja-JP" dirty="0" smtClean="0"/>
              <a:t>in</a:t>
            </a:r>
            <a:r>
              <a:rPr kumimoji="1" lang="ja-JP" altLang="en-US" dirty="0" smtClean="0"/>
              <a:t> </a:t>
            </a:r>
            <a:r>
              <a:rPr kumimoji="1" lang="en-US" altLang="ja-JP" dirty="0" smtClean="0"/>
              <a:t>this</a:t>
            </a:r>
            <a:r>
              <a:rPr kumimoji="1" lang="ja-JP" altLang="en-US" dirty="0" smtClean="0"/>
              <a:t> </a:t>
            </a:r>
            <a:r>
              <a:rPr kumimoji="1" lang="en-US" altLang="ja-JP" dirty="0" smtClean="0"/>
              <a:t>review</a:t>
            </a:r>
          </a:p>
          <a:p>
            <a:pPr lvl="1"/>
            <a:r>
              <a:rPr kumimoji="1" lang="en-US" altLang="ja-JP" dirty="0" smtClean="0"/>
              <a:t>Brief</a:t>
            </a:r>
            <a:r>
              <a:rPr kumimoji="1" lang="ja-JP" altLang="en-US" dirty="0" smtClean="0"/>
              <a:t> </a:t>
            </a:r>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PFS</a:t>
            </a:r>
            <a:r>
              <a:rPr kumimoji="1" lang="ja-JP" altLang="en-US" dirty="0" smtClean="0"/>
              <a:t> </a:t>
            </a:r>
            <a:r>
              <a:rPr kumimoji="1" lang="en-US" altLang="ja-JP" dirty="0" smtClean="0"/>
              <a:t>ICS</a:t>
            </a:r>
            <a:r>
              <a:rPr kumimoji="1" lang="ja-JP" altLang="en-US" dirty="0" smtClean="0"/>
              <a:t> </a:t>
            </a:r>
            <a:r>
              <a:rPr kumimoji="1" lang="en-US" altLang="ja-JP" dirty="0" smtClean="0"/>
              <a:t>design</a:t>
            </a:r>
          </a:p>
          <a:p>
            <a:pPr lvl="1"/>
            <a:r>
              <a:rPr lang="en-US" altLang="ja-JP" dirty="0" smtClean="0"/>
              <a:t>Network</a:t>
            </a:r>
          </a:p>
          <a:p>
            <a:pPr lvl="1"/>
            <a:r>
              <a:rPr lang="en-US" altLang="ja-JP" dirty="0" smtClean="0"/>
              <a:t>Link</a:t>
            </a:r>
            <a:r>
              <a:rPr lang="ja-JP" altLang="en-US" dirty="0" smtClean="0"/>
              <a:t> </a:t>
            </a:r>
            <a:r>
              <a:rPr lang="en-US" altLang="ja-JP" dirty="0" smtClean="0"/>
              <a:t>over</a:t>
            </a:r>
            <a:r>
              <a:rPr lang="ja-JP" altLang="en-US" dirty="0" smtClean="0"/>
              <a:t> </a:t>
            </a:r>
            <a:r>
              <a:rPr lang="en-US" altLang="ja-JP" dirty="0" smtClean="0"/>
              <a:t>fiber</a:t>
            </a:r>
            <a:r>
              <a:rPr lang="ja-JP" altLang="en-US" dirty="0" smtClean="0"/>
              <a:t> </a:t>
            </a:r>
            <a:r>
              <a:rPr lang="en-US" altLang="ja-JP" dirty="0" smtClean="0"/>
              <a:t>on</a:t>
            </a:r>
            <a:r>
              <a:rPr lang="ja-JP" altLang="en-US" dirty="0" smtClean="0"/>
              <a:t> </a:t>
            </a:r>
            <a:r>
              <a:rPr lang="en-US" altLang="ja-JP" dirty="0" smtClean="0"/>
              <a:t>telescope</a:t>
            </a:r>
          </a:p>
          <a:p>
            <a:pPr lvl="1"/>
            <a:r>
              <a:rPr kumimoji="1" lang="en-US" altLang="ja-JP" dirty="0" smtClean="0"/>
              <a:t>Storage</a:t>
            </a:r>
            <a:r>
              <a:rPr kumimoji="1" lang="ja-JP" altLang="en-US" dirty="0" smtClean="0"/>
              <a:t> </a:t>
            </a:r>
            <a:r>
              <a:rPr kumimoji="1" lang="en-US" altLang="ja-JP" dirty="0" smtClean="0"/>
              <a:t>and</a:t>
            </a:r>
            <a:r>
              <a:rPr kumimoji="1" lang="ja-JP" altLang="en-US" dirty="0" smtClean="0"/>
              <a:t> </a:t>
            </a:r>
            <a:r>
              <a:rPr kumimoji="1" lang="en-US" altLang="ja-JP" dirty="0" smtClean="0"/>
              <a:t>image</a:t>
            </a:r>
            <a:r>
              <a:rPr kumimoji="1" lang="ja-JP" altLang="en-US" dirty="0" smtClean="0"/>
              <a:t> </a:t>
            </a:r>
            <a:r>
              <a:rPr kumimoji="1" lang="en-US" altLang="ja-JP" dirty="0" smtClean="0"/>
              <a:t>data</a:t>
            </a:r>
            <a:r>
              <a:rPr kumimoji="1" lang="ja-JP" altLang="en-US" dirty="0" smtClean="0"/>
              <a:t> </a:t>
            </a:r>
            <a:r>
              <a:rPr kumimoji="1" lang="en-US" altLang="ja-JP" dirty="0" smtClean="0"/>
              <a:t>handling</a:t>
            </a:r>
          </a:p>
          <a:p>
            <a:pPr lvl="1"/>
            <a:r>
              <a:rPr lang="en-US" altLang="ja-JP" dirty="0" smtClean="0"/>
              <a:t>VM</a:t>
            </a:r>
            <a:r>
              <a:rPr lang="ja-JP" altLang="en-US" dirty="0" smtClean="0"/>
              <a:t> </a:t>
            </a:r>
            <a:r>
              <a:rPr lang="en-US" altLang="ja-JP" dirty="0" smtClean="0"/>
              <a:t>infrastructure</a:t>
            </a:r>
          </a:p>
          <a:p>
            <a:pPr lvl="1"/>
            <a:r>
              <a:rPr kumimoji="1" lang="en-US" altLang="ja-JP" dirty="0" smtClean="0"/>
              <a:t>ICS infrastructure support hardware</a:t>
            </a:r>
          </a:p>
          <a:p>
            <a:pPr lvl="1"/>
            <a:r>
              <a:rPr kumimoji="1" lang="en-US" altLang="ja-JP" dirty="0" smtClean="0"/>
              <a:t>Database</a:t>
            </a:r>
            <a:r>
              <a:rPr kumimoji="1" lang="ja-JP" altLang="en-US" dirty="0" smtClean="0"/>
              <a:t> </a:t>
            </a:r>
            <a:r>
              <a:rPr kumimoji="1" lang="en-US" altLang="ja-JP" dirty="0" smtClean="0"/>
              <a:t>server</a:t>
            </a:r>
            <a:r>
              <a:rPr kumimoji="1" lang="ja-JP" altLang="en-US" dirty="0" smtClean="0"/>
              <a:t> </a:t>
            </a:r>
            <a:r>
              <a:rPr lang="en-US" altLang="ja-JP" dirty="0" smtClean="0"/>
              <a:t>and</a:t>
            </a:r>
            <a:r>
              <a:rPr lang="ja-JP" altLang="en-US" dirty="0" smtClean="0"/>
              <a:t> </a:t>
            </a:r>
            <a:r>
              <a:rPr lang="en-US" altLang="ja-JP" dirty="0" smtClean="0"/>
              <a:t>its</a:t>
            </a:r>
            <a:r>
              <a:rPr lang="ja-JP" altLang="en-US" dirty="0" smtClean="0"/>
              <a:t> </a:t>
            </a:r>
            <a:r>
              <a:rPr lang="en-US" altLang="ja-JP" dirty="0" smtClean="0"/>
              <a:t>replication/backup</a:t>
            </a:r>
          </a:p>
          <a:p>
            <a:pPr lvl="1"/>
            <a:r>
              <a:rPr kumimoji="1" lang="en-US" altLang="ja-JP" dirty="0" smtClean="0"/>
              <a:t>ICS</a:t>
            </a:r>
            <a:r>
              <a:rPr kumimoji="1" lang="ja-JP" altLang="en-US" dirty="0" smtClean="0"/>
              <a:t> </a:t>
            </a:r>
            <a:r>
              <a:rPr kumimoji="1" lang="en-US" altLang="ja-JP" dirty="0" smtClean="0"/>
              <a:t>infrastructure</a:t>
            </a:r>
            <a:r>
              <a:rPr kumimoji="1" lang="ja-JP" altLang="en-US" dirty="0" smtClean="0"/>
              <a:t> </a:t>
            </a:r>
            <a:r>
              <a:rPr kumimoji="1" lang="en-US" altLang="ja-JP" dirty="0" smtClean="0"/>
              <a:t>status</a:t>
            </a:r>
            <a:r>
              <a:rPr kumimoji="1" lang="ja-JP" altLang="en-US" dirty="0" smtClean="0"/>
              <a:t> </a:t>
            </a:r>
            <a:r>
              <a:rPr kumimoji="1" lang="en-US" altLang="ja-JP" dirty="0" smtClean="0"/>
              <a:t>monitoring</a:t>
            </a:r>
            <a:r>
              <a:rPr kumimoji="1" lang="ja-JP" altLang="en-US" dirty="0" smtClean="0"/>
              <a:t> </a:t>
            </a:r>
            <a:r>
              <a:rPr kumimoji="1" lang="en-US" altLang="ja-JP" dirty="0" smtClean="0"/>
              <a:t>and</a:t>
            </a:r>
            <a:r>
              <a:rPr kumimoji="1" lang="ja-JP" altLang="en-US" dirty="0" smtClean="0"/>
              <a:t> </a:t>
            </a:r>
            <a:r>
              <a:rPr kumimoji="1" lang="en-US" altLang="ja-JP" dirty="0" smtClean="0"/>
              <a:t>defect</a:t>
            </a:r>
            <a:r>
              <a:rPr kumimoji="1" lang="ja-JP" altLang="en-US" dirty="0" smtClean="0"/>
              <a:t> </a:t>
            </a:r>
            <a:r>
              <a:rPr kumimoji="1" lang="en-US" altLang="ja-JP" dirty="0" smtClean="0"/>
              <a:t>detection</a:t>
            </a:r>
          </a:p>
          <a:p>
            <a:pPr lvl="1"/>
            <a:r>
              <a:rPr lang="en-US" altLang="ja-JP" dirty="0" smtClean="0"/>
              <a:t>Procedure</a:t>
            </a:r>
            <a:r>
              <a:rPr lang="ja-JP" altLang="en-US" dirty="0" smtClean="0"/>
              <a:t> </a:t>
            </a:r>
            <a:r>
              <a:rPr lang="en-US" altLang="ja-JP" dirty="0" smtClean="0"/>
              <a:t>on</a:t>
            </a:r>
            <a:r>
              <a:rPr lang="ja-JP" altLang="en-US" dirty="0" smtClean="0"/>
              <a:t> </a:t>
            </a:r>
            <a:r>
              <a:rPr lang="en-US" altLang="ja-JP" dirty="0" smtClean="0"/>
              <a:t>instrument</a:t>
            </a:r>
            <a:r>
              <a:rPr lang="ja-JP" altLang="en-US" dirty="0" smtClean="0"/>
              <a:t> </a:t>
            </a:r>
            <a:r>
              <a:rPr lang="en-US" altLang="ja-JP" dirty="0" smtClean="0"/>
              <a:t>exchange</a:t>
            </a:r>
          </a:p>
          <a:p>
            <a:pPr lvl="1"/>
            <a:r>
              <a:rPr lang="en-US" altLang="ja-JP" dirty="0" smtClean="0"/>
              <a:t>Procedures for power failure detection and handling</a:t>
            </a:r>
          </a:p>
          <a:p>
            <a:pPr lvl="1"/>
            <a:r>
              <a:rPr lang="en-US" altLang="ja-JP" dirty="0" smtClean="0"/>
              <a:t>Hardware</a:t>
            </a:r>
            <a:r>
              <a:rPr lang="ja-JP" altLang="en-US" dirty="0" smtClean="0"/>
              <a:t> </a:t>
            </a:r>
            <a:r>
              <a:rPr lang="en-US" altLang="ja-JP" dirty="0" smtClean="0"/>
              <a:t>delivery</a:t>
            </a:r>
            <a:r>
              <a:rPr lang="ja-JP" altLang="en-US" dirty="0" smtClean="0"/>
              <a:t> </a:t>
            </a:r>
            <a:r>
              <a:rPr lang="en-US" altLang="ja-JP" dirty="0" smtClean="0"/>
              <a:t>to</a:t>
            </a:r>
            <a:r>
              <a:rPr lang="ja-JP" altLang="en-US" dirty="0" smtClean="0"/>
              <a:t> </a:t>
            </a:r>
            <a:r>
              <a:rPr lang="en-US" altLang="ja-JP" dirty="0" smtClean="0"/>
              <a:t>Subaru</a:t>
            </a:r>
            <a:endParaRPr kumimoji="1" lang="en-US" altLang="ja-JP" dirty="0" smtClean="0"/>
          </a:p>
          <a:p>
            <a:r>
              <a:rPr lang="en-US" altLang="ja-JP" dirty="0" smtClean="0"/>
              <a:t>Discussions</a:t>
            </a:r>
            <a:r>
              <a:rPr lang="ja-JP" altLang="en-US" dirty="0" smtClean="0"/>
              <a:t> </a:t>
            </a:r>
            <a:r>
              <a:rPr lang="en-US" altLang="ja-JP" dirty="0" smtClean="0"/>
              <a:t>on</a:t>
            </a:r>
            <a:r>
              <a:rPr lang="ja-JP" altLang="en-US" dirty="0" smtClean="0"/>
              <a:t> </a:t>
            </a:r>
            <a:r>
              <a:rPr lang="en-US" altLang="ja-JP" dirty="0" smtClean="0"/>
              <a:t>interfaces</a:t>
            </a:r>
            <a:r>
              <a:rPr lang="ja-JP" altLang="en-US" dirty="0" smtClean="0"/>
              <a:t> </a:t>
            </a:r>
            <a:r>
              <a:rPr lang="en-US" altLang="ja-JP" dirty="0" smtClean="0"/>
              <a:t>between</a:t>
            </a:r>
            <a:r>
              <a:rPr lang="ja-JP" altLang="en-US" dirty="0" smtClean="0"/>
              <a:t> </a:t>
            </a:r>
            <a:r>
              <a:rPr lang="en-US" altLang="ja-JP" dirty="0" smtClean="0"/>
              <a:t>Subaru</a:t>
            </a:r>
            <a:r>
              <a:rPr lang="ja-JP" altLang="en-US" dirty="0" smtClean="0"/>
              <a:t> </a:t>
            </a:r>
            <a:r>
              <a:rPr lang="en-US" altLang="ja-JP" dirty="0" smtClean="0"/>
              <a:t>and</a:t>
            </a:r>
            <a:r>
              <a:rPr lang="ja-JP" altLang="en-US" dirty="0" smtClean="0"/>
              <a:t> </a:t>
            </a:r>
            <a:r>
              <a:rPr lang="en-US" altLang="ja-JP" dirty="0" smtClean="0"/>
              <a:t>PFS</a:t>
            </a:r>
          </a:p>
          <a:p>
            <a:pPr lvl="1"/>
            <a:r>
              <a:rPr kumimoji="1" lang="en-US" altLang="ja-JP" dirty="0" smtClean="0"/>
              <a:t>Network</a:t>
            </a:r>
            <a:r>
              <a:rPr kumimoji="1" lang="ja-JP" altLang="en-US" dirty="0" smtClean="0"/>
              <a:t> </a:t>
            </a:r>
            <a:r>
              <a:rPr kumimoji="1" lang="en-US" altLang="ja-JP" dirty="0" smtClean="0"/>
              <a:t>connection</a:t>
            </a:r>
            <a:r>
              <a:rPr kumimoji="1" lang="ja-JP" altLang="en-US" dirty="0" smtClean="0"/>
              <a:t> </a:t>
            </a:r>
            <a:r>
              <a:rPr kumimoji="1" lang="en-US" altLang="ja-JP" dirty="0" smtClean="0"/>
              <a:t>to</a:t>
            </a:r>
            <a:r>
              <a:rPr kumimoji="1" lang="ja-JP" altLang="en-US" dirty="0" smtClean="0"/>
              <a:t> </a:t>
            </a:r>
            <a:r>
              <a:rPr kumimoji="1" lang="en-US" altLang="ja-JP" dirty="0" smtClean="0"/>
              <a:t>Subaru</a:t>
            </a:r>
            <a:r>
              <a:rPr kumimoji="1"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V-LAN)</a:t>
            </a:r>
          </a:p>
          <a:p>
            <a:pPr lvl="1"/>
            <a:r>
              <a:rPr kumimoji="1" lang="en-US" altLang="ja-JP" dirty="0" smtClean="0"/>
              <a:t>Access</a:t>
            </a:r>
            <a:r>
              <a:rPr kumimoji="1" lang="ja-JP" altLang="en-US" dirty="0" smtClean="0"/>
              <a:t> </a:t>
            </a:r>
            <a:r>
              <a:rPr kumimoji="1" lang="en-US" altLang="ja-JP" dirty="0" smtClean="0"/>
              <a:t>control</a:t>
            </a:r>
            <a:r>
              <a:rPr kumimoji="1" lang="ja-JP" altLang="en-US" dirty="0" smtClean="0"/>
              <a:t> </a:t>
            </a:r>
            <a:r>
              <a:rPr kumimoji="1" lang="en-US" altLang="ja-JP" dirty="0" smtClean="0"/>
              <a:t>to/from</a:t>
            </a:r>
            <a:r>
              <a:rPr kumimoji="1" lang="ja-JP" altLang="en-US" dirty="0" smtClean="0"/>
              <a:t> </a:t>
            </a:r>
            <a:r>
              <a:rPr kumimoji="1" lang="en-US" altLang="ja-JP" dirty="0" smtClean="0"/>
              <a:t>PFS</a:t>
            </a:r>
            <a:r>
              <a:rPr kumimoji="1" lang="ja-JP" altLang="en-US" dirty="0" smtClean="0"/>
              <a:t> </a:t>
            </a:r>
            <a:r>
              <a:rPr kumimoji="1" lang="en-US" altLang="ja-JP" dirty="0" smtClean="0"/>
              <a:t>network</a:t>
            </a:r>
          </a:p>
          <a:p>
            <a:pPr lvl="1"/>
            <a:r>
              <a:rPr kumimoji="1" lang="en-US" altLang="ja-JP" dirty="0" smtClean="0"/>
              <a:t>System</a:t>
            </a:r>
            <a:r>
              <a:rPr kumimoji="1" lang="ja-JP" altLang="en-US" dirty="0" smtClean="0"/>
              <a:t> </a:t>
            </a:r>
            <a:r>
              <a:rPr kumimoji="1" lang="en-US" altLang="ja-JP" dirty="0" smtClean="0"/>
              <a:t>alert</a:t>
            </a:r>
            <a:r>
              <a:rPr kumimoji="1" lang="ja-JP" altLang="en-US" dirty="0" smtClean="0"/>
              <a:t> </a:t>
            </a:r>
            <a:r>
              <a:rPr kumimoji="1" lang="en-US" altLang="ja-JP" dirty="0" smtClean="0"/>
              <a:t>handling</a:t>
            </a:r>
            <a:r>
              <a:rPr kumimoji="1" lang="ja-JP" altLang="en-US" dirty="0" smtClean="0"/>
              <a:t> </a:t>
            </a:r>
            <a:r>
              <a:rPr kumimoji="1" lang="en-US" altLang="ja-JP" dirty="0" smtClean="0"/>
              <a:t>(items</a:t>
            </a:r>
            <a:r>
              <a:rPr kumimoji="1" lang="ja-JP" altLang="en-US" dirty="0" smtClean="0"/>
              <a:t> </a:t>
            </a:r>
            <a:r>
              <a:rPr kumimoji="1" lang="en-US" altLang="ja-JP" dirty="0" smtClean="0"/>
              <a:t>to</a:t>
            </a:r>
            <a:r>
              <a:rPr kumimoji="1" lang="ja-JP" altLang="en-US" dirty="0" smtClean="0"/>
              <a:t> </a:t>
            </a:r>
            <a:r>
              <a:rPr kumimoji="1" lang="en-US" altLang="ja-JP" dirty="0" smtClean="0"/>
              <a:t>STS)</a:t>
            </a:r>
          </a:p>
          <a:p>
            <a:pPr lvl="1"/>
            <a:r>
              <a:rPr lang="en-US" altLang="ja-JP" dirty="0" smtClean="0"/>
              <a:t>Engineering</a:t>
            </a:r>
            <a:r>
              <a:rPr lang="ja-JP" altLang="en-US" dirty="0" smtClean="0"/>
              <a:t> </a:t>
            </a:r>
            <a:r>
              <a:rPr lang="en-US" altLang="ja-JP" dirty="0" smtClean="0"/>
              <a:t>data</a:t>
            </a:r>
            <a:r>
              <a:rPr lang="ja-JP" altLang="en-US" dirty="0" smtClean="0"/>
              <a:t> </a:t>
            </a:r>
            <a:r>
              <a:rPr lang="en-US" altLang="ja-JP" dirty="0" smtClean="0"/>
              <a:t>archive</a:t>
            </a:r>
            <a:r>
              <a:rPr lang="ja-JP" altLang="en-US" dirty="0" smtClean="0"/>
              <a:t> </a:t>
            </a:r>
            <a:r>
              <a:rPr lang="en-US" altLang="ja-JP" dirty="0" smtClean="0"/>
              <a:t>(during</a:t>
            </a:r>
            <a:r>
              <a:rPr lang="ja-JP" altLang="en-US" dirty="0" smtClean="0"/>
              <a:t> </a:t>
            </a:r>
            <a:r>
              <a:rPr lang="en-US" altLang="ja-JP" dirty="0" smtClean="0"/>
              <a:t>on-site</a:t>
            </a:r>
            <a:r>
              <a:rPr lang="ja-JP" altLang="en-US" dirty="0" smtClean="0"/>
              <a:t> </a:t>
            </a:r>
            <a:r>
              <a:rPr lang="en-US" altLang="ja-JP" dirty="0" smtClean="0"/>
              <a:t>AIT,</a:t>
            </a:r>
            <a:r>
              <a:rPr lang="ja-JP" altLang="en-US" dirty="0" smtClean="0"/>
              <a:t> </a:t>
            </a:r>
            <a:r>
              <a:rPr lang="en-US" altLang="ja-JP" dirty="0" smtClean="0"/>
              <a:t>independent</a:t>
            </a:r>
            <a:r>
              <a:rPr lang="ja-JP" altLang="en-US" dirty="0" smtClean="0"/>
              <a:t> </a:t>
            </a:r>
            <a:r>
              <a:rPr lang="en-US" altLang="ja-JP" dirty="0" smtClean="0"/>
              <a:t>unit</a:t>
            </a:r>
            <a:r>
              <a:rPr lang="ja-JP" altLang="en-US" dirty="0" smtClean="0"/>
              <a:t> </a:t>
            </a:r>
            <a:r>
              <a:rPr lang="en-US" altLang="ja-JP" dirty="0" smtClean="0"/>
              <a:t>test)</a:t>
            </a:r>
          </a:p>
          <a:p>
            <a:pPr lvl="1"/>
            <a:r>
              <a:rPr kumimoji="1" lang="en-US" altLang="ja-JP" dirty="0" smtClean="0"/>
              <a:t>Redundant power supply with DG </a:t>
            </a:r>
            <a:r>
              <a:rPr kumimoji="1" lang="en-US" altLang="ja-JP" dirty="0" err="1" smtClean="0"/>
              <a:t>backedup</a:t>
            </a:r>
            <a:r>
              <a:rPr kumimoji="1" lang="en-US" altLang="ja-JP" dirty="0" smtClean="0"/>
              <a:t> at </a:t>
            </a:r>
            <a:r>
              <a:rPr kumimoji="1" lang="en-US" altLang="ja-JP" dirty="0" smtClean="0"/>
              <a:t>CB2F</a:t>
            </a:r>
          </a:p>
          <a:p>
            <a:pPr lvl="1"/>
            <a:r>
              <a:rPr lang="en-US" altLang="ja-JP" dirty="0"/>
              <a:t>Closed subnet in </a:t>
            </a:r>
            <a:r>
              <a:rPr lang="en-US" altLang="ja-JP" dirty="0" err="1"/>
              <a:t>SpS</a:t>
            </a:r>
            <a:r>
              <a:rPr lang="en-US" altLang="ja-JP" dirty="0"/>
              <a:t>/ENU for subcomponent </a:t>
            </a:r>
            <a:r>
              <a:rPr lang="en-US" altLang="ja-JP" dirty="0" smtClean="0"/>
              <a:t>control</a:t>
            </a:r>
            <a:endParaRPr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15857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L1</a:t>
            </a:r>
            <a:r>
              <a:rPr kumimoji="1" lang="ja-JP" altLang="en-US" dirty="0" smtClean="0"/>
              <a:t> </a:t>
            </a:r>
            <a:r>
              <a:rPr kumimoji="1" lang="en-US" altLang="ja-JP" dirty="0" smtClean="0"/>
              <a:t>design</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12150" cy="4867275"/>
          </a:xfrm>
        </p:spPr>
        <p:txBody>
          <a:bodyPr>
            <a:normAutofit fontScale="55000" lnSpcReduction="20000"/>
          </a:bodyPr>
          <a:lstStyle/>
          <a:p>
            <a:pPr marL="514350" indent="-514350">
              <a:buAutoNum type="arabicPeriod"/>
            </a:pPr>
            <a:r>
              <a:rPr lang="en-US" altLang="ja-JP" dirty="0" smtClean="0"/>
              <a:t>Network switch selection</a:t>
            </a:r>
          </a:p>
          <a:p>
            <a:pPr marL="457200" lvl="1" indent="0">
              <a:buNone/>
            </a:pPr>
            <a:r>
              <a:rPr lang="en-US" altLang="ja-JP" dirty="0" smtClean="0"/>
              <a:t>PFS uses three places in the dome for its instrument. All connections between CB2F and three places are by fiber (as requirement), and no fiber connection is used for other parts – internal connection in one place. Considering required number of network fiber connections from CB2F, Cisco 2960X-24TD-L (24 metal, 2 SFP+) is not a good selection, and PFS will use 2960X-24TS-L (24 metal, 4 SFP) for CB2F and </a:t>
            </a:r>
            <a:r>
              <a:rPr lang="en-US" altLang="ja-JP" dirty="0" err="1" smtClean="0"/>
              <a:t>SpS</a:t>
            </a:r>
            <a:r>
              <a:rPr lang="en-US" altLang="ja-JP" dirty="0" smtClean="0"/>
              <a:t> network switches.</a:t>
            </a:r>
          </a:p>
          <a:p>
            <a:pPr marL="457200" lvl="1" indent="0">
              <a:buNone/>
            </a:pPr>
            <a:r>
              <a:rPr lang="en-US" altLang="ja-JP" dirty="0" smtClean="0"/>
              <a:t>A number of fiber connections at CB2F is at least 5 (or 7; depends on how much slack PFS will assume for detector data transfer), so PFS will use two Cisco 2960X-24TS-L at CB2F with dual </a:t>
            </a:r>
            <a:r>
              <a:rPr lang="en-US" altLang="ja-JP" dirty="0" err="1" smtClean="0"/>
              <a:t>FlexStack</a:t>
            </a:r>
            <a:r>
              <a:rPr lang="en-US" altLang="ja-JP" dirty="0" smtClean="0"/>
              <a:t> link – this is not for redundancy of network connections but just for capacity of network ports. </a:t>
            </a:r>
          </a:p>
          <a:p>
            <a:pPr marL="457200" lvl="1" indent="0">
              <a:buNone/>
            </a:pPr>
            <a:r>
              <a:rPr lang="en-US" altLang="ja-JP" dirty="0" smtClean="0"/>
              <a:t>Numbers of connections with large network data flow are limited, but most of them are originated from fiber connection. Also bandwidth capacity of </a:t>
            </a:r>
            <a:r>
              <a:rPr lang="en-US" altLang="ja-JP" dirty="0" err="1" smtClean="0"/>
              <a:t>FlexStack</a:t>
            </a:r>
            <a:r>
              <a:rPr lang="en-US" altLang="ja-JP" dirty="0" smtClean="0"/>
              <a:t> link is similar to backplane bandwidth (80G of </a:t>
            </a:r>
            <a:r>
              <a:rPr lang="en-US" altLang="ja-JP" dirty="0" err="1" smtClean="0"/>
              <a:t>FlexStack</a:t>
            </a:r>
            <a:r>
              <a:rPr lang="en-US" altLang="ja-JP" dirty="0" smtClean="0"/>
              <a:t>; 108G of switch with LAN Base). PFS will not set special assignments on port configuration.</a:t>
            </a:r>
            <a:endParaRPr lang="en-US" altLang="ja-JP" dirty="0"/>
          </a:p>
          <a:p>
            <a:pPr marL="514350" indent="-514350">
              <a:buAutoNum type="arabicPeriod"/>
            </a:pPr>
            <a:r>
              <a:rPr lang="en-US" altLang="ja-JP" dirty="0" smtClean="0"/>
              <a:t>Network connection</a:t>
            </a:r>
          </a:p>
          <a:p>
            <a:pPr marL="457200" lvl="1" indent="0">
              <a:buNone/>
            </a:pPr>
            <a:r>
              <a:rPr lang="en-US" altLang="ja-JP" dirty="0" smtClean="0"/>
              <a:t>Type of fibers for Ethernet connections is not one, but is a mix of SM and MM (62.5). Also distance between CB2F patch panel to three places are around 300m.</a:t>
            </a:r>
          </a:p>
          <a:p>
            <a:pPr marL="457200" lvl="1" indent="0">
              <a:buNone/>
            </a:pPr>
            <a:r>
              <a:rPr lang="en-US" altLang="ja-JP" dirty="0" smtClean="0"/>
              <a:t>PFS has selected 1000BASE-LX for fiber Ethernet links, to be capable of distances over fiber connections, and to make variety of SFP modules as small as possible.</a:t>
            </a:r>
          </a:p>
          <a:p>
            <a:pPr marL="457200" lvl="1" indent="0">
              <a:buNone/>
            </a:pPr>
            <a:r>
              <a:rPr lang="en-US" altLang="ja-JP" dirty="0" smtClean="0"/>
              <a:t>PFS will not use fiber connection within one physical place (as noted before), and all connections are by Cat5e or Cat6 metal lines.</a:t>
            </a:r>
          </a:p>
          <a:p>
            <a:pPr marL="457200" lvl="1" indent="0">
              <a:buNone/>
            </a:pPr>
            <a:r>
              <a:rPr lang="en-US" altLang="ja-JP" dirty="0" smtClean="0"/>
              <a:t>No port is configured as “shutdown”. Ports for VLANs other than PFS-LAN (e.g. Subaru management or V-LAN) are statistically connected, so all ports without media connection will be used only by PFS-LAN. To prevent confusion at on-demand connection, e.g. service ports on walls of SCR (spectrograph clean room), configure all temporary connection ports as PFS-LAN access ports.</a:t>
            </a:r>
            <a:endParaRPr lang="en-US" altLang="ja-JP" dirty="0"/>
          </a:p>
          <a:p>
            <a:pPr marL="457200" indent="-457200">
              <a:buFont typeface="+mj-lt"/>
              <a:buAutoNum type="arabicPeriod"/>
            </a:pPr>
            <a:r>
              <a:rPr lang="en-US" altLang="ja-JP" dirty="0" smtClean="0"/>
              <a:t>External connection (to Subaru)</a:t>
            </a:r>
          </a:p>
          <a:p>
            <a:pPr marL="457200" lvl="1" indent="0">
              <a:buNone/>
            </a:pPr>
            <a:r>
              <a:rPr lang="en-US" altLang="ja-JP" dirty="0" smtClean="0"/>
              <a:t>External connection will use metal connection (1000Base-T). Connection </a:t>
            </a:r>
            <a:r>
              <a:rPr lang="en-US" altLang="ja-JP" dirty="0"/>
              <a:t>for V-LAN is TBD.</a:t>
            </a:r>
            <a:endParaRPr lang="en-US" altLang="ja-JP" dirty="0" smtClean="0"/>
          </a:p>
          <a:p>
            <a:pPr marL="457200" lvl="1" indent="0">
              <a:buNone/>
            </a:pPr>
            <a:r>
              <a:rPr lang="en-US" altLang="ja-JP" dirty="0" smtClean="0"/>
              <a:t>Currently PFS assumes one connection. (to be discussed in discussion session)</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15177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76974"/>
            <a:ext cx="6348997" cy="5081026"/>
          </a:xfrm>
          <a:prstGeom prst="rect">
            <a:avLst/>
          </a:prstGeom>
        </p:spPr>
      </p:pic>
      <p:sp>
        <p:nvSpPr>
          <p:cNvPr id="5" name="タイトル 4"/>
          <p:cNvSpPr>
            <a:spLocks noGrp="1"/>
          </p:cNvSpPr>
          <p:nvPr>
            <p:ph type="title"/>
          </p:nvPr>
        </p:nvSpPr>
        <p:spPr>
          <a:xfrm>
            <a:off x="628650" y="365126"/>
            <a:ext cx="8515350" cy="1325563"/>
          </a:xfrm>
        </p:spPr>
        <p:txBody>
          <a:bodyPr>
            <a:normAutofit/>
          </a:bodyPr>
          <a:lstStyle/>
          <a:p>
            <a:r>
              <a:rPr lang="en-US" altLang="ja-JP" sz="3600" dirty="0" smtClean="0"/>
              <a:t>Connection diagram / </a:t>
            </a:r>
            <a:r>
              <a:rPr kumimoji="1" lang="en-US" altLang="ja-JP" sz="3600" dirty="0" smtClean="0"/>
              <a:t>L1 design – Network</a:t>
            </a:r>
            <a:endParaRPr kumimoji="1" lang="ja-JP" altLang="en-US" sz="3600" dirty="0"/>
          </a:p>
        </p:txBody>
      </p:sp>
      <p:sp>
        <p:nvSpPr>
          <p:cNvPr id="2" name="テキスト ボックス 1"/>
          <p:cNvSpPr txBox="1"/>
          <p:nvPr/>
        </p:nvSpPr>
        <p:spPr>
          <a:xfrm>
            <a:off x="6565901" y="1905000"/>
            <a:ext cx="2578100" cy="3970318"/>
          </a:xfrm>
          <a:prstGeom prst="rect">
            <a:avLst/>
          </a:prstGeom>
          <a:noFill/>
        </p:spPr>
        <p:txBody>
          <a:bodyPr wrap="square" rtlCol="0">
            <a:spAutoFit/>
          </a:bodyPr>
          <a:lstStyle/>
          <a:p>
            <a:r>
              <a:rPr kumimoji="1" lang="en-US" altLang="ja-JP" dirty="0" smtClean="0"/>
              <a:t>Notes:</a:t>
            </a:r>
          </a:p>
          <a:p>
            <a:pPr marL="285750" indent="-285750">
              <a:buFont typeface="Arial" panose="020B0604020202020204" pitchFamily="34" charset="0"/>
              <a:buChar char="•"/>
            </a:pPr>
            <a:r>
              <a:rPr lang="en-US" altLang="ja-JP" dirty="0" smtClean="0"/>
              <a:t>This diagram does not show all connections, but just picks inter-place links and major devices.</a:t>
            </a:r>
          </a:p>
          <a:p>
            <a:pPr marL="285750" indent="-285750">
              <a:buFont typeface="Arial" panose="020B0604020202020204" pitchFamily="34" charset="0"/>
              <a:buChar char="•"/>
            </a:pPr>
            <a:r>
              <a:rPr kumimoji="1" lang="en-US" altLang="ja-JP" dirty="0" smtClean="0"/>
              <a:t>Fibers marked as TBC are not yet at a stage of final assignment by Subaru.</a:t>
            </a:r>
          </a:p>
          <a:p>
            <a:pPr marL="285750" indent="-285750">
              <a:buFont typeface="Arial" panose="020B0604020202020204" pitchFamily="34" charset="0"/>
              <a:buChar char="•"/>
            </a:pPr>
            <a:r>
              <a:rPr lang="en-US" altLang="ja-JP" dirty="0" smtClean="0"/>
              <a:t>Connection for iSCSI storage is under discussion (between iSCSI and FC).</a:t>
            </a:r>
            <a:endParaRPr kumimoji="1" lang="ja-JP" altLang="en-US" dirty="0"/>
          </a:p>
        </p:txBody>
      </p:sp>
      <p:sp>
        <p:nvSpPr>
          <p:cNvPr id="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9319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L3</a:t>
            </a:r>
            <a:r>
              <a:rPr kumimoji="1" lang="ja-JP" altLang="en-US" dirty="0" smtClean="0"/>
              <a:t> </a:t>
            </a:r>
            <a:r>
              <a:rPr kumimoji="1" lang="en-US" altLang="ja-JP" dirty="0" smtClean="0"/>
              <a:t>requirements –</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88350" cy="4918075"/>
          </a:xfrm>
        </p:spPr>
        <p:txBody>
          <a:bodyPr>
            <a:normAutofit fontScale="92500"/>
          </a:bodyPr>
          <a:lstStyle/>
          <a:p>
            <a:pPr marL="0" indent="0">
              <a:buNone/>
            </a:pPr>
            <a:r>
              <a:rPr lang="en-US" altLang="ja-JP" dirty="0" smtClean="0"/>
              <a:t>Requirements and conditions:</a:t>
            </a:r>
          </a:p>
          <a:p>
            <a:r>
              <a:rPr lang="en-US" altLang="ja-JP" dirty="0" smtClean="0"/>
              <a:t>PFS </a:t>
            </a:r>
            <a:r>
              <a:rPr lang="en-US" altLang="ja-JP" dirty="0"/>
              <a:t>LAN has assigned IP address range of 133.40.164/23 from Subaru. </a:t>
            </a:r>
            <a:endParaRPr lang="en-US" altLang="ja-JP" dirty="0" smtClean="0"/>
          </a:p>
          <a:p>
            <a:r>
              <a:rPr lang="en-US" altLang="ja-JP" dirty="0" smtClean="0"/>
              <a:t>Some of PFS ICS software modules and their configurations depend on hostname assignment from DHCP</a:t>
            </a:r>
          </a:p>
          <a:p>
            <a:pPr lvl="1"/>
            <a:r>
              <a:rPr lang="en-US" altLang="ja-JP" dirty="0" smtClean="0"/>
              <a:t>IP address is to be fixed to functions like BCU1-BEE but not to each device (handled by MAC address), and software configuration are selected using assigned hostname.</a:t>
            </a:r>
          </a:p>
          <a:p>
            <a:r>
              <a:rPr lang="en-US" altLang="ja-JP" dirty="0" smtClean="0"/>
              <a:t>Some of PFS ICS hardware rely on BOOTP, and PFS wants to use DHCP option section for their configuration.</a:t>
            </a:r>
            <a:endParaRPr lang="en-US" altLang="ja-JP" dirty="0"/>
          </a:p>
          <a:p>
            <a:r>
              <a:rPr lang="en-US" altLang="ja-JP" dirty="0" smtClean="0"/>
              <a:t>Some of PFS ICS hosts will be by virtual machines, MAC address assignment scheme is required.</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6988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L3</a:t>
            </a:r>
            <a:r>
              <a:rPr kumimoji="1" lang="ja-JP" altLang="en-US" dirty="0" smtClean="0"/>
              <a:t> </a:t>
            </a:r>
            <a:r>
              <a:rPr kumimoji="1" lang="en-US" altLang="ja-JP" dirty="0" smtClean="0"/>
              <a:t>design</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88350" cy="4918075"/>
          </a:xfrm>
        </p:spPr>
        <p:txBody>
          <a:bodyPr>
            <a:normAutofit fontScale="62500" lnSpcReduction="20000"/>
          </a:bodyPr>
          <a:lstStyle/>
          <a:p>
            <a:pPr marL="0" indent="0">
              <a:buNone/>
            </a:pPr>
            <a:r>
              <a:rPr lang="en-US" altLang="ja-JP" dirty="0" smtClean="0"/>
              <a:t>Design in PFS ICS:</a:t>
            </a:r>
            <a:endParaRPr lang="en-US" altLang="ja-JP" dirty="0"/>
          </a:p>
          <a:p>
            <a:r>
              <a:rPr lang="en-US" altLang="ja-JP" dirty="0" smtClean="0"/>
              <a:t>PFS ICS will host </a:t>
            </a:r>
            <a:r>
              <a:rPr lang="en-US" altLang="ja-JP" dirty="0" err="1" smtClean="0"/>
              <a:t>dnsmasq</a:t>
            </a:r>
            <a:r>
              <a:rPr lang="en-US" altLang="ja-JP" dirty="0" smtClean="0"/>
              <a:t> server (DHCP + DNS)</a:t>
            </a:r>
          </a:p>
          <a:p>
            <a:pPr lvl="1"/>
            <a:r>
              <a:rPr lang="en-US" altLang="ja-JP" dirty="0" smtClean="0"/>
              <a:t>Network configurations are hosted in this server</a:t>
            </a:r>
          </a:p>
          <a:p>
            <a:pPr lvl="1"/>
            <a:r>
              <a:rPr lang="en-US" altLang="ja-JP" dirty="0" smtClean="0"/>
              <a:t>Two set of configurations are registered in </a:t>
            </a:r>
            <a:r>
              <a:rPr lang="en-US" altLang="ja-JP" dirty="0" err="1" smtClean="0"/>
              <a:t>git</a:t>
            </a:r>
            <a:r>
              <a:rPr lang="en-US" altLang="ja-JP" dirty="0" smtClean="0"/>
              <a:t>: MAC address and hostname, hostname and IP address</a:t>
            </a:r>
          </a:p>
          <a:p>
            <a:pPr lvl="2"/>
            <a:r>
              <a:rPr lang="en-US" altLang="ja-JP" dirty="0" smtClean="0"/>
              <a:t>On hardware replacement (broken or maintenance), only a set of MAC address and hostname will be replaced</a:t>
            </a:r>
          </a:p>
          <a:p>
            <a:pPr lvl="2"/>
            <a:r>
              <a:rPr lang="en-US" altLang="ja-JP" dirty="0" smtClean="0"/>
              <a:t>Hardware configuration is tracked by </a:t>
            </a:r>
            <a:r>
              <a:rPr lang="en-US" altLang="ja-JP" dirty="0" err="1" smtClean="0"/>
              <a:t>git</a:t>
            </a:r>
            <a:r>
              <a:rPr lang="en-US" altLang="ja-JP" dirty="0" smtClean="0"/>
              <a:t> hash, but this hash is not planned to be included in FITS header</a:t>
            </a:r>
          </a:p>
          <a:p>
            <a:pPr lvl="3"/>
            <a:r>
              <a:rPr lang="en-US" altLang="ja-JP" dirty="0" smtClean="0"/>
              <a:t>PFS will consider possibility to have some, if required (by PFS data reduction or by Subaru)</a:t>
            </a:r>
          </a:p>
          <a:p>
            <a:pPr lvl="3"/>
            <a:r>
              <a:rPr lang="en-US" altLang="ja-JP" dirty="0" smtClean="0"/>
              <a:t>(</a:t>
            </a:r>
            <a:r>
              <a:rPr lang="en-US" altLang="ja-JP" dirty="0" err="1" smtClean="0"/>
              <a:t>ToDo</a:t>
            </a:r>
            <a:r>
              <a:rPr lang="en-US" altLang="ja-JP" dirty="0" smtClean="0"/>
              <a:t>) Network block assignment need to be defined for ease of management (e.g. address block of 133.40.164.0/28 is for network switches)</a:t>
            </a:r>
          </a:p>
          <a:p>
            <a:pPr lvl="1"/>
            <a:r>
              <a:rPr lang="en-US" altLang="ja-JP" dirty="0" smtClean="0"/>
              <a:t>DHCP assignment for non registered MAC addresses will be enabled for temporary tools like maintenance or AIT</a:t>
            </a:r>
            <a:endParaRPr lang="en-US" altLang="ja-JP" dirty="0"/>
          </a:p>
          <a:p>
            <a:r>
              <a:rPr lang="en-US" altLang="ja-JP" dirty="0" smtClean="0"/>
              <a:t>Critical boxes are by static configuration, e.g. network switch, VM host server</a:t>
            </a:r>
          </a:p>
          <a:p>
            <a:pPr lvl="1"/>
            <a:r>
              <a:rPr lang="en-US" altLang="ja-JP" dirty="0" smtClean="0"/>
              <a:t>“</a:t>
            </a:r>
            <a:r>
              <a:rPr lang="en-US" altLang="ja-JP" dirty="0" err="1" smtClean="0"/>
              <a:t>dnsmasq</a:t>
            </a:r>
            <a:r>
              <a:rPr lang="en-US" altLang="ja-JP" dirty="0" smtClean="0"/>
              <a:t>” server itself will be a VM client, its host shall be statically configured</a:t>
            </a:r>
          </a:p>
          <a:p>
            <a:pPr lvl="1"/>
            <a:r>
              <a:rPr lang="en-US" altLang="ja-JP" dirty="0" smtClean="0"/>
              <a:t>Even for static configured hosts, sets of configurations are registered into </a:t>
            </a:r>
            <a:r>
              <a:rPr lang="en-US" altLang="ja-JP" dirty="0" err="1" smtClean="0"/>
              <a:t>git</a:t>
            </a:r>
            <a:endParaRPr lang="en-US" altLang="ja-JP" dirty="0" smtClean="0"/>
          </a:p>
          <a:p>
            <a:r>
              <a:rPr lang="en-US" altLang="ja-JP" dirty="0" smtClean="0"/>
              <a:t>All ports except for up-/down- links are configured as access port</a:t>
            </a:r>
          </a:p>
          <a:p>
            <a:pPr lvl="1"/>
            <a:r>
              <a:rPr lang="en-US" altLang="ja-JP" dirty="0" smtClean="0"/>
              <a:t>PFS network is defined as one VLAN, but management network (or V-LAN) is also required</a:t>
            </a:r>
          </a:p>
          <a:p>
            <a:pPr lvl="1"/>
            <a:r>
              <a:rPr lang="en-US" altLang="ja-JP" dirty="0" smtClean="0"/>
              <a:t>Only up-/down- link ports to Subaru or between two PFS network switches are configured as trunk port</a:t>
            </a:r>
          </a:p>
          <a:p>
            <a:pPr lvl="2"/>
            <a:r>
              <a:rPr lang="en-US" altLang="ja-JP" dirty="0" smtClean="0"/>
              <a:t>If some host requires more than two networks (e.g. PFS-LAN and V-LAN), these shall have connections for each network</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87116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Monitoring</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235950" cy="4816475"/>
          </a:xfrm>
        </p:spPr>
        <p:txBody>
          <a:bodyPr>
            <a:normAutofit fontScale="55000" lnSpcReduction="20000"/>
          </a:bodyPr>
          <a:lstStyle/>
          <a:p>
            <a:pPr marL="0" indent="0">
              <a:buNone/>
            </a:pPr>
            <a:r>
              <a:rPr kumimoji="1" lang="en-US" altLang="ja-JP" dirty="0" smtClean="0"/>
              <a:t>Requirements</a:t>
            </a:r>
          </a:p>
          <a:p>
            <a:r>
              <a:rPr kumimoji="1" lang="en-US" altLang="ja-JP" dirty="0" smtClean="0"/>
              <a:t>Capable to monitor network connection and flow status both on demand and history</a:t>
            </a:r>
          </a:p>
          <a:p>
            <a:r>
              <a:rPr lang="en-US" altLang="ja-JP" dirty="0" smtClean="0"/>
              <a:t>Capable to monitor switch health statistics</a:t>
            </a:r>
          </a:p>
          <a:p>
            <a:r>
              <a:rPr kumimoji="1" lang="en-US" altLang="ja-JP" dirty="0" smtClean="0"/>
              <a:t>No special line or authentication for monitoring, use Ethernet connection</a:t>
            </a:r>
          </a:p>
          <a:p>
            <a:pPr marL="0" indent="0">
              <a:buNone/>
            </a:pPr>
            <a:endParaRPr lang="en-US" altLang="ja-JP" dirty="0" smtClean="0"/>
          </a:p>
          <a:p>
            <a:pPr marL="0" indent="0">
              <a:buNone/>
            </a:pPr>
            <a:r>
              <a:rPr lang="en-US" altLang="ja-JP" dirty="0" smtClean="0"/>
              <a:t>Design and implementation</a:t>
            </a:r>
            <a:endParaRPr lang="en-US" altLang="ja-JP" dirty="0"/>
          </a:p>
          <a:p>
            <a:r>
              <a:rPr kumimoji="1" lang="en-US" altLang="ja-JP" dirty="0" smtClean="0"/>
              <a:t>Configure </a:t>
            </a:r>
            <a:r>
              <a:rPr lang="en-US" altLang="ja-JP" dirty="0"/>
              <a:t>SNMP public read as “</a:t>
            </a:r>
            <a:r>
              <a:rPr lang="en-US" altLang="ja-JP" dirty="0" err="1"/>
              <a:t>snmp</a:t>
            </a:r>
            <a:r>
              <a:rPr lang="en-US" altLang="ja-JP" dirty="0"/>
              <a:t>-server community public </a:t>
            </a:r>
            <a:r>
              <a:rPr lang="en-US" altLang="ja-JP" dirty="0" err="1" smtClean="0"/>
              <a:t>ro</a:t>
            </a:r>
            <a:r>
              <a:rPr lang="en-US" altLang="ja-JP" dirty="0" smtClean="0"/>
              <a:t>” from all VLANs</a:t>
            </a:r>
          </a:p>
          <a:p>
            <a:r>
              <a:rPr kumimoji="1" lang="en-US" altLang="ja-JP" dirty="0" smtClean="0"/>
              <a:t>Configure each port with name of peer</a:t>
            </a:r>
          </a:p>
          <a:p>
            <a:pPr lvl="1"/>
            <a:r>
              <a:rPr lang="en-US" altLang="ja-JP" dirty="0" smtClean="0"/>
              <a:t>Just for clarify, but name will appear on SNMP also, and status service does not need to have copied configuration</a:t>
            </a:r>
          </a:p>
          <a:p>
            <a:r>
              <a:rPr lang="en-US" altLang="ja-JP" dirty="0" smtClean="0"/>
              <a:t>Traffic monitoring is recommended to be more than per a few tens seconds</a:t>
            </a:r>
          </a:p>
          <a:p>
            <a:pPr lvl="1"/>
            <a:r>
              <a:rPr lang="en-US" altLang="ja-JP" dirty="0" smtClean="0"/>
              <a:t>High frequency monitoring, e.g. per several seconds, is useful to detect spike/peak of network load</a:t>
            </a:r>
          </a:p>
          <a:p>
            <a:pPr lvl="1"/>
            <a:r>
              <a:rPr lang="en-US" altLang="ja-JP" dirty="0" smtClean="0"/>
              <a:t>1Hz SNMP readout worked on real hardware (ref: link over fiber on telescope section), but such high rate is not required</a:t>
            </a:r>
          </a:p>
          <a:p>
            <a:pPr lvl="1"/>
            <a:r>
              <a:rPr lang="en-US" altLang="ja-JP" dirty="0" smtClean="0"/>
              <a:t>Considering data store (or say, data volume to archive), statistics from high frequency monitoring is an option</a:t>
            </a:r>
          </a:p>
          <a:p>
            <a:pPr lvl="2"/>
            <a:r>
              <a:rPr lang="en-US" altLang="ja-JP" dirty="0" smtClean="0"/>
              <a:t>This is an option especially for status posted over MHS</a:t>
            </a:r>
          </a:p>
          <a:p>
            <a:pPr lvl="1"/>
            <a:r>
              <a:rPr lang="en-US" altLang="ja-JP" dirty="0" smtClean="0"/>
              <a:t>Visualization is a key for historical data, way is not defined yet. Could be done by STS, of course.</a:t>
            </a:r>
          </a:p>
          <a:p>
            <a:r>
              <a:rPr lang="en-US" altLang="ja-JP" dirty="0" err="1" smtClean="0"/>
              <a:t>Weathermap</a:t>
            </a:r>
            <a:r>
              <a:rPr lang="en-US" altLang="ja-JP" dirty="0" smtClean="0"/>
              <a:t> could be a best option for display during operation, but not yet included in the plan</a:t>
            </a:r>
          </a:p>
          <a:p>
            <a:pPr lvl="1"/>
            <a:r>
              <a:rPr lang="en-US" altLang="ja-JP" dirty="0" smtClean="0"/>
              <a:t>Display in Gen2 might not be a good idea on data supply point of view.</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7951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Monitoring</a:t>
            </a:r>
            <a:r>
              <a:rPr lang="ja-JP" altLang="en-US" dirty="0"/>
              <a:t> </a:t>
            </a:r>
            <a:r>
              <a:rPr lang="en-US" altLang="ja-JP" dirty="0"/>
              <a:t>–</a:t>
            </a:r>
            <a:r>
              <a:rPr lang="ja-JP" altLang="en-US" dirty="0"/>
              <a:t> </a:t>
            </a:r>
            <a:r>
              <a:rPr lang="en-US" altLang="ja-JP" dirty="0"/>
              <a:t>Network</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625" y="1309278"/>
            <a:ext cx="6702750" cy="4320000"/>
          </a:xfrm>
          <a:prstGeom prst="rect">
            <a:avLst/>
          </a:prstGeom>
        </p:spPr>
      </p:pic>
      <p:sp>
        <p:nvSpPr>
          <p:cNvPr id="4" name="テキスト ボックス 3"/>
          <p:cNvSpPr txBox="1"/>
          <p:nvPr/>
        </p:nvSpPr>
        <p:spPr>
          <a:xfrm>
            <a:off x="139700" y="5629278"/>
            <a:ext cx="8890000" cy="1200329"/>
          </a:xfrm>
          <a:prstGeom prst="rect">
            <a:avLst/>
          </a:prstGeom>
          <a:noFill/>
        </p:spPr>
        <p:txBody>
          <a:bodyPr wrap="square" rtlCol="0">
            <a:spAutoFit/>
          </a:bodyPr>
          <a:lstStyle/>
          <a:p>
            <a:r>
              <a:rPr kumimoji="1" lang="en-US" altLang="ja-JP" dirty="0" smtClean="0"/>
              <a:t>Sample of network switch monitoring drawn by </a:t>
            </a:r>
            <a:r>
              <a:rPr kumimoji="1" lang="en-US" altLang="ja-JP" dirty="0" err="1" smtClean="0"/>
              <a:t>munin</a:t>
            </a:r>
            <a:r>
              <a:rPr kumimoji="1" lang="en-US" altLang="ja-JP" dirty="0" smtClean="0"/>
              <a:t>. </a:t>
            </a:r>
          </a:p>
          <a:p>
            <a:r>
              <a:rPr kumimoji="1" lang="en-US" altLang="ja-JP" dirty="0" smtClean="0"/>
              <a:t>All panels are based on data acquired via SNMP. Traffic is by general IF-MIB plugin, others are by custom plugins. Statistics other than traffic are not changed frequently (CPU usage has some spike,,,) and frequent monitoring is not important.</a:t>
            </a:r>
          </a:p>
        </p:txBody>
      </p:sp>
      <p:sp>
        <p:nvSpPr>
          <p:cNvPr id="5"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96638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endParaRPr kumimoji="1" lang="ja-JP" altLang="en-US" dirty="0"/>
          </a:p>
        </p:txBody>
      </p:sp>
      <p:sp>
        <p:nvSpPr>
          <p:cNvPr id="5" name="コンテンツ プレースホルダー 2"/>
          <p:cNvSpPr>
            <a:spLocks noGrp="1"/>
          </p:cNvSpPr>
          <p:nvPr>
            <p:ph idx="1"/>
          </p:nvPr>
        </p:nvSpPr>
        <p:spPr>
          <a:xfrm>
            <a:off x="457200" y="1600200"/>
            <a:ext cx="8507288" cy="5141168"/>
          </a:xfrm>
        </p:spPr>
        <p:txBody>
          <a:bodyPr>
            <a:normAutofit fontScale="70000" lnSpcReduction="20000"/>
          </a:bodyPr>
          <a:lstStyle/>
          <a:p>
            <a:pPr marL="0" indent="0">
              <a:buNone/>
            </a:pPr>
            <a:r>
              <a:rPr lang="en-US" dirty="0" smtClean="0"/>
              <a:t>PFS will use two types of signal for communication over fiber on the telescope between CB2F and places in the dome. One is Ethernet connection by 1000BASE-LX (1Gbps) over SM or MM fiber, and another is an optical </a:t>
            </a:r>
            <a:r>
              <a:rPr lang="en-US" dirty="0" err="1" smtClean="0"/>
              <a:t>PCIe</a:t>
            </a:r>
            <a:r>
              <a:rPr lang="en-US" dirty="0" smtClean="0"/>
              <a:t> bus extender with a USB host controller over SM fiber (4.25 or 8.5GBaud?). 1000BASE-LX is planned to be used to all three places, but an optical </a:t>
            </a:r>
            <a:r>
              <a:rPr lang="en-US" dirty="0" err="1" smtClean="0"/>
              <a:t>PCIe</a:t>
            </a:r>
            <a:r>
              <a:rPr lang="en-US" dirty="0" smtClean="0"/>
              <a:t> bus extender is only used between POpt2 (PFI in PFS) and CB2F for connection of USB devices to host computer at CB2F.</a:t>
            </a:r>
          </a:p>
          <a:p>
            <a:pPr marL="0" indent="0">
              <a:buNone/>
            </a:pPr>
            <a:r>
              <a:rPr lang="en-US" dirty="0" smtClean="0"/>
              <a:t>This section is to present a detail of technical requirements and limitations for each connections, trades and </a:t>
            </a:r>
            <a:r>
              <a:rPr lang="en-US" dirty="0"/>
              <a:t>selection </a:t>
            </a:r>
            <a:r>
              <a:rPr lang="en-US" dirty="0" err="1"/>
              <a:t>criterias</a:t>
            </a:r>
            <a:r>
              <a:rPr lang="en-US" dirty="0"/>
              <a:t>, </a:t>
            </a:r>
            <a:r>
              <a:rPr lang="en-US" dirty="0" smtClean="0"/>
              <a:t>and performance verification.</a:t>
            </a:r>
          </a:p>
          <a:p>
            <a:pPr marL="0" indent="0">
              <a:buNone/>
            </a:pPr>
            <a:endParaRPr lang="en-US" dirty="0" smtClean="0"/>
          </a:p>
          <a:p>
            <a:pPr marL="0" indent="0">
              <a:buNone/>
            </a:pPr>
            <a:r>
              <a:rPr lang="en-US" altLang="ja-JP" dirty="0"/>
              <a:t>This</a:t>
            </a:r>
            <a:r>
              <a:rPr lang="ja-JP" altLang="en-US" dirty="0"/>
              <a:t> </a:t>
            </a:r>
            <a:r>
              <a:rPr lang="en-US" altLang="ja-JP" dirty="0"/>
              <a:t>section</a:t>
            </a:r>
            <a:r>
              <a:rPr lang="ja-JP" altLang="en-US" dirty="0"/>
              <a:t> </a:t>
            </a:r>
            <a:r>
              <a:rPr lang="en-US" altLang="ja-JP" dirty="0"/>
              <a:t>is</a:t>
            </a:r>
            <a:r>
              <a:rPr lang="ja-JP" altLang="en-US" dirty="0"/>
              <a:t> </a:t>
            </a:r>
            <a:r>
              <a:rPr lang="en-US" altLang="ja-JP" dirty="0"/>
              <a:t>organized</a:t>
            </a:r>
            <a:r>
              <a:rPr lang="ja-JP" altLang="en-US" dirty="0"/>
              <a:t> </a:t>
            </a:r>
            <a:r>
              <a:rPr lang="en-US" altLang="ja-JP" dirty="0"/>
              <a:t>as</a:t>
            </a:r>
            <a:r>
              <a:rPr lang="ja-JP" altLang="en-US" dirty="0"/>
              <a:t> </a:t>
            </a:r>
            <a:r>
              <a:rPr lang="en-US" altLang="ja-JP" dirty="0"/>
              <a:t>follows:</a:t>
            </a:r>
          </a:p>
          <a:p>
            <a:r>
              <a:rPr lang="en-US" dirty="0" smtClean="0"/>
              <a:t>Technical requirements and limitations</a:t>
            </a:r>
          </a:p>
          <a:p>
            <a:r>
              <a:rPr lang="en-US" dirty="0" smtClean="0"/>
              <a:t>Trades and selection</a:t>
            </a:r>
          </a:p>
          <a:p>
            <a:pPr lvl="1"/>
            <a:r>
              <a:rPr lang="en-US" dirty="0" smtClean="0"/>
              <a:t>Selection of an optical </a:t>
            </a:r>
            <a:r>
              <a:rPr lang="en-US" dirty="0" err="1" smtClean="0"/>
              <a:t>PCIe</a:t>
            </a:r>
            <a:r>
              <a:rPr lang="en-US" dirty="0" smtClean="0"/>
              <a:t> bus extender was performed as a part of PFI, taking limitations on PFI side into account</a:t>
            </a:r>
          </a:p>
          <a:p>
            <a:r>
              <a:rPr lang="en-US" dirty="0" smtClean="0"/>
              <a:t>Performance verification using real fibers</a:t>
            </a:r>
          </a:p>
          <a:p>
            <a:pPr lvl="1"/>
            <a:r>
              <a:rPr lang="en-US" dirty="0" smtClean="0"/>
              <a:t>Test procedure and verification results for 1000BASE-LX on TUE-Opt fibers</a:t>
            </a:r>
          </a:p>
          <a:p>
            <a:pPr lvl="1"/>
            <a:r>
              <a:rPr lang="en-US" dirty="0" smtClean="0"/>
              <a:t>Test procedure and verification results for </a:t>
            </a:r>
            <a:r>
              <a:rPr lang="en-US" dirty="0" err="1" smtClean="0"/>
              <a:t>PCIe</a:t>
            </a:r>
            <a:r>
              <a:rPr lang="en-US" dirty="0" smtClean="0"/>
              <a:t> bus extender on TUE-Opt fibers</a:t>
            </a:r>
          </a:p>
        </p:txBody>
      </p:sp>
      <p:sp>
        <p:nvSpPr>
          <p:cNvPr id="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1610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Requirements – Link</a:t>
            </a:r>
            <a:r>
              <a:rPr lang="ja-JP" altLang="en-US" sz="3600" dirty="0" smtClean="0"/>
              <a:t> </a:t>
            </a:r>
            <a:r>
              <a:rPr lang="en-US" altLang="ja-JP" sz="3600" dirty="0"/>
              <a:t>over</a:t>
            </a:r>
            <a:r>
              <a:rPr lang="ja-JP" altLang="en-US" sz="3600" dirty="0"/>
              <a:t> </a:t>
            </a:r>
            <a:r>
              <a:rPr lang="en-US" altLang="ja-JP" sz="3600" dirty="0"/>
              <a:t>fiber</a:t>
            </a:r>
            <a:r>
              <a:rPr lang="ja-JP" altLang="en-US" sz="3600" dirty="0"/>
              <a:t> </a:t>
            </a:r>
            <a:r>
              <a:rPr lang="en-US" altLang="ja-JP" sz="3600" dirty="0"/>
              <a:t>on</a:t>
            </a:r>
            <a:r>
              <a:rPr lang="ja-JP" altLang="en-US" sz="3600" dirty="0"/>
              <a:t> </a:t>
            </a:r>
            <a:r>
              <a:rPr lang="en-US" altLang="ja-JP" sz="3600" dirty="0" smtClean="0"/>
              <a:t>telescope</a:t>
            </a:r>
            <a:endParaRPr kumimoji="1" lang="ja-JP" altLang="en-US" sz="3600" dirty="0"/>
          </a:p>
        </p:txBody>
      </p:sp>
      <p:sp>
        <p:nvSpPr>
          <p:cNvPr id="5" name="コンテンツ プレースホルダー 2"/>
          <p:cNvSpPr>
            <a:spLocks noGrp="1"/>
          </p:cNvSpPr>
          <p:nvPr>
            <p:ph idx="1"/>
          </p:nvPr>
        </p:nvSpPr>
        <p:spPr>
          <a:xfrm>
            <a:off x="457200" y="1841500"/>
            <a:ext cx="8507288" cy="4899868"/>
          </a:xfrm>
        </p:spPr>
        <p:txBody>
          <a:bodyPr>
            <a:normAutofit fontScale="62500" lnSpcReduction="20000"/>
          </a:bodyPr>
          <a:lstStyle/>
          <a:p>
            <a:pPr>
              <a:buFont typeface="Arial" charset="0"/>
              <a:buChar char="•"/>
            </a:pPr>
            <a:r>
              <a:rPr lang="en-US" dirty="0" smtClean="0"/>
              <a:t>Ethernet connection</a:t>
            </a:r>
          </a:p>
          <a:p>
            <a:pPr lvl="1">
              <a:buFont typeface="Arial" charset="0"/>
              <a:buChar char="•"/>
            </a:pPr>
            <a:r>
              <a:rPr lang="en-US" dirty="0" smtClean="0"/>
              <a:t>Better to be the same component for both SM and MM fiber</a:t>
            </a:r>
          </a:p>
          <a:p>
            <a:pPr lvl="1">
              <a:buFont typeface="Arial" charset="0"/>
              <a:buChar char="•"/>
            </a:pPr>
            <a:r>
              <a:rPr lang="en-US" dirty="0" smtClean="0"/>
              <a:t>Fiber lengths are not short, and fibers itself are somehow old</a:t>
            </a:r>
          </a:p>
          <a:p>
            <a:pPr lvl="2">
              <a:buFont typeface="Arial" charset="0"/>
              <a:buChar char="•"/>
            </a:pPr>
            <a:r>
              <a:rPr lang="en-US" dirty="0" smtClean="0"/>
              <a:t>MM fiber will be used only for PFI connections</a:t>
            </a:r>
          </a:p>
          <a:p>
            <a:pPr lvl="3">
              <a:buFont typeface="Arial" charset="0"/>
              <a:buChar char="•"/>
            </a:pPr>
            <a:r>
              <a:rPr lang="en-US" dirty="0" smtClean="0"/>
              <a:t>High data flow rate is not required for this connection, ~100Mbps could be fine</a:t>
            </a:r>
          </a:p>
          <a:p>
            <a:pPr lvl="3">
              <a:buFont typeface="Arial" charset="0"/>
              <a:buChar char="•"/>
            </a:pPr>
            <a:r>
              <a:rPr lang="en-US" dirty="0" smtClean="0"/>
              <a:t>The highest bandwidth will be by COBRA FPGA communication, but low (or no) error rate is a key for COBRA FPGA operation</a:t>
            </a:r>
          </a:p>
          <a:p>
            <a:pPr lvl="2">
              <a:buFont typeface="Arial" charset="0"/>
              <a:buChar char="•"/>
            </a:pPr>
            <a:r>
              <a:rPr lang="en-US" dirty="0" smtClean="0"/>
              <a:t>Test and verify whether MCP is required or not for MM fiber connections</a:t>
            </a:r>
          </a:p>
          <a:p>
            <a:pPr lvl="1">
              <a:buFont typeface="Arial" charset="0"/>
              <a:buChar char="•"/>
            </a:pPr>
            <a:r>
              <a:rPr lang="en-US" dirty="0" smtClean="0"/>
              <a:t>Connection of CB2F – </a:t>
            </a:r>
            <a:r>
              <a:rPr lang="en-US" dirty="0" err="1" smtClean="0"/>
              <a:t>SpS</a:t>
            </a:r>
            <a:r>
              <a:rPr lang="en-US" dirty="0" smtClean="0"/>
              <a:t> will host continuous high data rate, but SM fibers are assignable for this line</a:t>
            </a:r>
          </a:p>
          <a:p>
            <a:pPr>
              <a:buFont typeface="Arial" charset="0"/>
              <a:buChar char="•"/>
            </a:pPr>
            <a:r>
              <a:rPr lang="en-US" dirty="0" smtClean="0"/>
              <a:t>Optical </a:t>
            </a:r>
            <a:r>
              <a:rPr lang="en-US" dirty="0" err="1" smtClean="0"/>
              <a:t>PCIe</a:t>
            </a:r>
            <a:r>
              <a:rPr lang="en-US" dirty="0" smtClean="0"/>
              <a:t> bus extender</a:t>
            </a:r>
          </a:p>
          <a:p>
            <a:pPr lvl="1">
              <a:buFont typeface="Arial" charset="0"/>
              <a:buChar char="•"/>
            </a:pPr>
            <a:r>
              <a:rPr lang="en-US" dirty="0" smtClean="0"/>
              <a:t>Space is quite limited at PFI side, selection is mainly limited by PFI design</a:t>
            </a:r>
          </a:p>
          <a:p>
            <a:pPr lvl="1">
              <a:buFont typeface="Arial" charset="0"/>
              <a:buChar char="•"/>
            </a:pPr>
            <a:r>
              <a:rPr lang="en-US" dirty="0" smtClean="0"/>
              <a:t>Need to be lined up between CB2F and PFI via real fiber</a:t>
            </a:r>
          </a:p>
          <a:p>
            <a:pPr lvl="2">
              <a:buFont typeface="Arial" charset="0"/>
              <a:buChar char="•"/>
            </a:pPr>
            <a:r>
              <a:rPr lang="en-US" dirty="0" smtClean="0"/>
              <a:t>Fiber assignment is possible for all SM, 50MM, 62.5MM</a:t>
            </a:r>
          </a:p>
          <a:p>
            <a:pPr lvl="1">
              <a:buFont typeface="Arial" charset="0"/>
              <a:buChar char="•"/>
            </a:pPr>
            <a:r>
              <a:rPr lang="en-US" dirty="0" smtClean="0"/>
              <a:t>Bus speed minimum requirement could be USB 2.0, but better to have more (e.g. USB 3.0) for slack</a:t>
            </a:r>
          </a:p>
          <a:p>
            <a:pPr lvl="2">
              <a:buFont typeface="Arial" charset="0"/>
              <a:buChar char="•"/>
            </a:pPr>
            <a:r>
              <a:rPr lang="en-US" dirty="0" smtClean="0"/>
              <a:t>Devices connected at PFI are six AG cameras, fiber back illumination system, monitoring camera and microphone, etc.</a:t>
            </a:r>
          </a:p>
          <a:p>
            <a:pPr lvl="2">
              <a:buFont typeface="Arial" charset="0"/>
              <a:buChar char="•"/>
            </a:pPr>
            <a:r>
              <a:rPr lang="en-US" dirty="0" smtClean="0"/>
              <a:t>Interface of PFS AG </a:t>
            </a:r>
            <a:r>
              <a:rPr lang="en-US" dirty="0"/>
              <a:t>camera (FLI </a:t>
            </a:r>
            <a:r>
              <a:rPr lang="en-US" dirty="0" smtClean="0"/>
              <a:t>ML4720 MB) is USB 2.0, we will have six of them.</a:t>
            </a:r>
          </a:p>
          <a:p>
            <a:pPr lvl="3">
              <a:buFont typeface="Arial" charset="0"/>
              <a:buChar char="•"/>
            </a:pPr>
            <a:r>
              <a:rPr lang="en-US" altLang="ja-JP" dirty="0"/>
              <a:t>Data rate from devices will not be large as ~1Gbps</a:t>
            </a:r>
          </a:p>
          <a:p>
            <a:pPr lvl="3">
              <a:buFont typeface="Arial" charset="0"/>
              <a:buChar char="•"/>
            </a:pPr>
            <a:r>
              <a:rPr lang="en-US" altLang="ja-JP" dirty="0"/>
              <a:t>AG camera has ~3MB for full image, ~100Mbit for all but will not read as </a:t>
            </a:r>
            <a:r>
              <a:rPr lang="en-US" altLang="ja-JP" dirty="0" smtClean="0"/>
              <a:t>10Hz</a:t>
            </a:r>
            <a:endParaRPr lang="en-US" dirty="0" smtClean="0"/>
          </a:p>
          <a:p>
            <a:pPr lvl="2">
              <a:buFont typeface="Arial" charset="0"/>
              <a:buChar char="•"/>
            </a:pPr>
            <a:r>
              <a:rPr lang="en-US" dirty="0" smtClean="0"/>
              <a:t>PFS decided to divide these connections into two bus extenders, and to use bus extender with USB 3.0</a:t>
            </a:r>
          </a:p>
          <a:p>
            <a:pPr lvl="1">
              <a:buFont typeface="Arial" charset="0"/>
              <a:buChar char="•"/>
            </a:pPr>
            <a:r>
              <a:rPr lang="en-US" dirty="0" smtClean="0"/>
              <a:t>PFS PFI may not have enough space to have MCP along its cabling route</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67988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smtClean="0"/>
              <a:t>Technical backgrounds </a:t>
            </a:r>
            <a:r>
              <a:rPr lang="en-US" altLang="ja-JP" sz="2800" dirty="0"/>
              <a:t>– 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457200" y="1600200"/>
            <a:ext cx="8579296" cy="5069160"/>
          </a:xfrm>
        </p:spPr>
        <p:txBody>
          <a:bodyPr>
            <a:normAutofit fontScale="77500" lnSpcReduction="20000"/>
          </a:bodyPr>
          <a:lstStyle/>
          <a:p>
            <a:pPr marL="0" indent="0">
              <a:buNone/>
            </a:pPr>
            <a:r>
              <a:rPr lang="en-US" dirty="0" smtClean="0"/>
              <a:t>Fiber cables on Subaru telescope have not replaced from its built (TBC). Run-length from CB2F patch panels are:  (ref: OTDR measurement etc.)</a:t>
            </a:r>
          </a:p>
          <a:p>
            <a:pPr>
              <a:buFont typeface="Arial" charset="0"/>
              <a:buChar char="•"/>
            </a:pPr>
            <a:r>
              <a:rPr lang="en-US" dirty="0" smtClean="0"/>
              <a:t>CB2F – TUE-Opt IDF (PF Stand-by; so-called Route E): ~300m</a:t>
            </a:r>
          </a:p>
          <a:p>
            <a:pPr>
              <a:buFont typeface="Arial" charset="0"/>
              <a:buChar char="•"/>
            </a:pPr>
            <a:r>
              <a:rPr lang="en-US" dirty="0" smtClean="0"/>
              <a:t>CB2F – Ns-Opt IDF (route to TUE-IR/</a:t>
            </a:r>
            <a:r>
              <a:rPr lang="en-US" dirty="0" err="1" smtClean="0"/>
              <a:t>SpS</a:t>
            </a:r>
            <a:r>
              <a:rPr lang="en-US" dirty="0" smtClean="0"/>
              <a:t>; so-called </a:t>
            </a:r>
            <a:r>
              <a:rPr lang="en-US" altLang="ja-JP" dirty="0"/>
              <a:t>Route </a:t>
            </a:r>
            <a:r>
              <a:rPr lang="en-US" altLang="ja-JP" dirty="0" smtClean="0"/>
              <a:t>F/G)</a:t>
            </a:r>
            <a:r>
              <a:rPr lang="en-US" dirty="0" smtClean="0"/>
              <a:t> : ~220m</a:t>
            </a:r>
          </a:p>
          <a:p>
            <a:pPr lvl="1">
              <a:buFont typeface="Arial" charset="0"/>
              <a:buChar char="•"/>
            </a:pPr>
            <a:r>
              <a:rPr lang="en-US" dirty="0" smtClean="0"/>
              <a:t>We will have additional b/w Ns-Opt IDF to TUE-Opt, but new fiber cable</a:t>
            </a:r>
          </a:p>
          <a:p>
            <a:pPr>
              <a:buFont typeface="Arial" charset="0"/>
              <a:buChar char="•"/>
            </a:pPr>
            <a:r>
              <a:rPr lang="en-US" dirty="0" smtClean="0"/>
              <a:t>CB2F – PF panel (so-called </a:t>
            </a:r>
            <a:r>
              <a:rPr lang="en-US" altLang="ja-JP" dirty="0"/>
              <a:t>Route </a:t>
            </a:r>
            <a:r>
              <a:rPr lang="en-US" altLang="ja-JP" dirty="0" smtClean="0"/>
              <a:t>M</a:t>
            </a:r>
            <a:r>
              <a:rPr lang="en-US" dirty="0" smtClean="0"/>
              <a:t>): ~250m</a:t>
            </a:r>
          </a:p>
          <a:p>
            <a:pPr marL="0" indent="0">
              <a:buNone/>
            </a:pPr>
            <a:r>
              <a:rPr lang="en-US" dirty="0" smtClean="0"/>
              <a:t>Also we will need to attach fibers to switches on both sides, around 10m but with “new” fibers. PFS might not use Route E, and length of additional fiber to TUE-Opt on Route F/G will be shorter than 80m, we might be fine with assuming 225m + 50 (40+10)m fiber length between two SFPs.</a:t>
            </a:r>
          </a:p>
          <a:p>
            <a:pPr marL="0" indent="0">
              <a:buNone/>
            </a:pPr>
            <a:endParaRPr lang="en-US" dirty="0"/>
          </a:p>
          <a:p>
            <a:pPr marL="0" indent="0">
              <a:buNone/>
            </a:pPr>
            <a:r>
              <a:rPr lang="en-US" dirty="0" smtClean="0"/>
              <a:t>Specific part # is unknown for fibers, </a:t>
            </a:r>
            <a:r>
              <a:rPr lang="en-US" dirty="0"/>
              <a:t>but measured </a:t>
            </a:r>
            <a:r>
              <a:rPr lang="en-US" dirty="0" smtClean="0"/>
              <a:t>attenuation values are around 4dB (~3.8dB for GI62.5, ~4.3dB for GI50).</a:t>
            </a:r>
          </a:p>
          <a:p>
            <a:pPr marL="0" indent="0">
              <a:buNone/>
            </a:pPr>
            <a:r>
              <a:rPr lang="en-US" dirty="0" err="1" smtClean="0"/>
              <a:t>Messia</a:t>
            </a:r>
            <a:r>
              <a:rPr lang="en-US" dirty="0" smtClean="0"/>
              <a:t> III/IV system used </a:t>
            </a:r>
            <a:r>
              <a:rPr lang="en-US" dirty="0" err="1" smtClean="0"/>
              <a:t>SBus</a:t>
            </a:r>
            <a:r>
              <a:rPr lang="en-US" dirty="0" smtClean="0"/>
              <a:t> SIF card, and its specification seems like 1000-SX, but used around 300Mbps data flow max.</a:t>
            </a:r>
            <a:endParaRPr 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0170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smtClean="0"/>
              <a:t>Technical backgrounds </a:t>
            </a:r>
            <a:r>
              <a:rPr lang="en-US" altLang="ja-JP" sz="2800" dirty="0"/>
              <a:t>– 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457200" y="1600200"/>
            <a:ext cx="8507288" cy="2188839"/>
          </a:xfrm>
        </p:spPr>
        <p:txBody>
          <a:bodyPr>
            <a:normAutofit fontScale="70000" lnSpcReduction="20000"/>
          </a:bodyPr>
          <a:lstStyle/>
          <a:p>
            <a:pPr marL="0" indent="0">
              <a:buNone/>
            </a:pPr>
            <a:r>
              <a:rPr lang="en-US" dirty="0" smtClean="0"/>
              <a:t>Multimode (MM) fibers are categorized into several categories by minimum modal bandwidth defined at 850nm and 1300nm. Also per each category maximum link(-able) length for each application are defined, summarized as table below. FDDI and OM1 is for 62.5um, OM2-4 is for 50um MM fiber. Modal bandwidth is defined as -3db bandwidth on frequency spectrum of output light for impulse after passing specified length fiber. </a:t>
            </a:r>
          </a:p>
          <a:p>
            <a:pPr marL="0" indent="0">
              <a:buNone/>
            </a:pPr>
            <a:r>
              <a:rPr lang="en-US" dirty="0" smtClean="0"/>
              <a:t>As shown in table below, fiber with wider modal bandwidth can link longer length between transmitters. (Note; some max link length is limited per specification of communication protocol.)</a:t>
            </a:r>
            <a:endParaRPr lang="en-US" dirty="0"/>
          </a:p>
        </p:txBody>
      </p:sp>
      <p:graphicFrame>
        <p:nvGraphicFramePr>
          <p:cNvPr id="4" name="表 3"/>
          <p:cNvGraphicFramePr>
            <a:graphicFrameLocks noGrp="1"/>
          </p:cNvGraphicFramePr>
          <p:nvPr>
            <p:extLst>
              <p:ext uri="{D42A27DB-BD31-4B8C-83A1-F6EECF244321}">
                <p14:modId xmlns:p14="http://schemas.microsoft.com/office/powerpoint/2010/main" val="273921252"/>
              </p:ext>
            </p:extLst>
          </p:nvPr>
        </p:nvGraphicFramePr>
        <p:xfrm>
          <a:off x="107504" y="3861048"/>
          <a:ext cx="8928993" cy="2865120"/>
        </p:xfrm>
        <a:graphic>
          <a:graphicData uri="http://schemas.openxmlformats.org/drawingml/2006/table">
            <a:tbl>
              <a:tblPr firstRow="1" bandRow="1">
                <a:tableStyleId>{5C22544A-7EE6-4342-B048-85BDC9FD1C3A}</a:tableStyleId>
              </a:tblPr>
              <a:tblGrid>
                <a:gridCol w="1008112"/>
                <a:gridCol w="1728192"/>
                <a:gridCol w="1008112"/>
                <a:gridCol w="1224136"/>
                <a:gridCol w="1152128"/>
                <a:gridCol w="936104"/>
                <a:gridCol w="936104"/>
                <a:gridCol w="936105"/>
              </a:tblGrid>
              <a:tr h="370840">
                <a:tc>
                  <a:txBody>
                    <a:bodyPr/>
                    <a:lstStyle/>
                    <a:p>
                      <a:pPr algn="ctr"/>
                      <a:r>
                        <a:rPr lang="en-US" dirty="0" smtClean="0"/>
                        <a:t>category</a:t>
                      </a:r>
                      <a:endParaRPr lang="en-US" dirty="0"/>
                    </a:p>
                  </a:txBody>
                  <a:tcPr anchor="ctr"/>
                </a:tc>
                <a:tc>
                  <a:txBody>
                    <a:bodyPr/>
                    <a:lstStyle/>
                    <a:p>
                      <a:pPr algn="ctr"/>
                      <a:r>
                        <a:rPr lang="en-US" dirty="0" smtClean="0"/>
                        <a:t>MB (MHz*km)</a:t>
                      </a:r>
                    </a:p>
                    <a:p>
                      <a:pPr algn="ctr"/>
                      <a:r>
                        <a:rPr lang="en-US" dirty="0" smtClean="0"/>
                        <a:t>(850</a:t>
                      </a:r>
                      <a:r>
                        <a:rPr lang="en-US" baseline="0" dirty="0" smtClean="0"/>
                        <a:t> / 1300 nm)</a:t>
                      </a:r>
                      <a:endParaRPr lang="en-US" dirty="0"/>
                    </a:p>
                  </a:txBody>
                  <a:tcPr anchor="ctr"/>
                </a:tc>
                <a:tc>
                  <a:txBody>
                    <a:bodyPr/>
                    <a:lstStyle/>
                    <a:p>
                      <a:pPr algn="ctr"/>
                      <a:r>
                        <a:rPr lang="en-US" dirty="0" smtClean="0"/>
                        <a:t>1000-SX</a:t>
                      </a:r>
                      <a:endParaRPr lang="en-US" dirty="0"/>
                    </a:p>
                  </a:txBody>
                  <a:tcPr anchor="ctr"/>
                </a:tc>
                <a:tc>
                  <a:txBody>
                    <a:bodyPr/>
                    <a:lstStyle/>
                    <a:p>
                      <a:pPr algn="ctr"/>
                      <a:r>
                        <a:rPr lang="en-US" dirty="0" smtClean="0"/>
                        <a:t>1000-LX</a:t>
                      </a:r>
                    </a:p>
                    <a:p>
                      <a:pPr algn="ctr"/>
                      <a:r>
                        <a:rPr lang="en-US" dirty="0" smtClean="0"/>
                        <a:t>(w/o</a:t>
                      </a:r>
                      <a:r>
                        <a:rPr lang="en-US" baseline="0" dirty="0" smtClean="0"/>
                        <a:t> MCP)</a:t>
                      </a:r>
                      <a:endParaRPr lang="en-US" dirty="0"/>
                    </a:p>
                  </a:txBody>
                  <a:tcPr anchor="ctr"/>
                </a:tc>
                <a:tc>
                  <a:txBody>
                    <a:bodyPr/>
                    <a:lstStyle/>
                    <a:p>
                      <a:pPr algn="ctr"/>
                      <a:r>
                        <a:rPr lang="en-US" dirty="0" smtClean="0"/>
                        <a:t>1000-LX</a:t>
                      </a:r>
                    </a:p>
                    <a:p>
                      <a:pPr algn="ctr"/>
                      <a:r>
                        <a:rPr lang="en-US" dirty="0" smtClean="0"/>
                        <a:t>(w/ MCP)</a:t>
                      </a:r>
                      <a:endParaRPr lang="en-US" dirty="0"/>
                    </a:p>
                  </a:txBody>
                  <a:tcPr anchor="ctr"/>
                </a:tc>
                <a:tc>
                  <a:txBody>
                    <a:bodyPr/>
                    <a:lstStyle/>
                    <a:p>
                      <a:pPr algn="ctr"/>
                      <a:r>
                        <a:rPr lang="en-US" dirty="0" smtClean="0"/>
                        <a:t>10G-SR</a:t>
                      </a:r>
                      <a:endParaRPr lang="en-US" dirty="0"/>
                    </a:p>
                  </a:txBody>
                  <a:tcPr anchor="ctr"/>
                </a:tc>
                <a:tc>
                  <a:txBody>
                    <a:bodyPr/>
                    <a:lstStyle/>
                    <a:p>
                      <a:pPr algn="ctr"/>
                      <a:r>
                        <a:rPr lang="en-US" dirty="0" smtClean="0"/>
                        <a:t>FC 1G</a:t>
                      </a:r>
                      <a:endParaRPr lang="en-US" dirty="0"/>
                    </a:p>
                  </a:txBody>
                  <a:tcPr anchor="ctr"/>
                </a:tc>
                <a:tc>
                  <a:txBody>
                    <a:bodyPr/>
                    <a:lstStyle/>
                    <a:p>
                      <a:pPr algn="ctr"/>
                      <a:r>
                        <a:rPr lang="en-US" dirty="0" smtClean="0"/>
                        <a:t>FC4G</a:t>
                      </a:r>
                      <a:endParaRPr lang="en-US" dirty="0"/>
                    </a:p>
                  </a:txBody>
                  <a:tcPr anchor="ctr"/>
                </a:tc>
              </a:tr>
              <a:tr h="370840">
                <a:tc>
                  <a:txBody>
                    <a:bodyPr/>
                    <a:lstStyle/>
                    <a:p>
                      <a:pPr algn="ctr"/>
                      <a:endParaRPr lang="en-US" dirty="0"/>
                    </a:p>
                  </a:txBody>
                  <a:tcPr anchor="ctr"/>
                </a:tc>
                <a:tc>
                  <a:txBody>
                    <a:bodyPr/>
                    <a:lstStyle/>
                    <a:p>
                      <a:pPr algn="ctr"/>
                      <a:r>
                        <a:rPr lang="en-US" dirty="0" smtClean="0"/>
                        <a:t>(wavelength)</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1300nm</a:t>
                      </a:r>
                      <a:endParaRPr lang="en-US" dirty="0"/>
                    </a:p>
                  </a:txBody>
                  <a:tcPr anchor="ctr"/>
                </a:tc>
                <a:tc>
                  <a:txBody>
                    <a:bodyPr/>
                    <a:lstStyle/>
                    <a:p>
                      <a:pPr algn="ctr"/>
                      <a:r>
                        <a:rPr lang="en-US" dirty="0" smtClean="0"/>
                        <a:t>1300nm</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850nm</a:t>
                      </a:r>
                      <a:endParaRPr lang="en-US" dirty="0"/>
                    </a:p>
                  </a:txBody>
                  <a:tcPr anchor="ctr"/>
                </a:tc>
              </a:tr>
              <a:tr h="370840">
                <a:tc>
                  <a:txBody>
                    <a:bodyPr/>
                    <a:lstStyle/>
                    <a:p>
                      <a:pPr algn="ctr"/>
                      <a:r>
                        <a:rPr lang="en-US" dirty="0" smtClean="0"/>
                        <a:t>FDDI</a:t>
                      </a:r>
                      <a:endParaRPr lang="en-US" dirty="0"/>
                    </a:p>
                  </a:txBody>
                  <a:tcPr/>
                </a:tc>
                <a:tc>
                  <a:txBody>
                    <a:bodyPr/>
                    <a:lstStyle/>
                    <a:p>
                      <a:pPr algn="ctr"/>
                      <a:r>
                        <a:rPr lang="en-US" dirty="0" smtClean="0"/>
                        <a:t>160</a:t>
                      </a:r>
                      <a:r>
                        <a:rPr lang="en-US" baseline="0" dirty="0" smtClean="0"/>
                        <a:t> / 500</a:t>
                      </a:r>
                      <a:endParaRPr lang="en-US" dirty="0"/>
                    </a:p>
                  </a:txBody>
                  <a:tcPr/>
                </a:tc>
                <a:tc>
                  <a:txBody>
                    <a:bodyPr/>
                    <a:lstStyle/>
                    <a:p>
                      <a:pPr algn="ctr"/>
                      <a:r>
                        <a:rPr lang="en-US" dirty="0" smtClean="0"/>
                        <a:t>220m</a:t>
                      </a:r>
                      <a:endParaRPr lang="en-US" dirty="0"/>
                    </a:p>
                  </a:txBody>
                  <a:tcPr/>
                </a:tc>
                <a:tc>
                  <a:txBody>
                    <a:bodyPr/>
                    <a:lstStyle/>
                    <a:p>
                      <a:pPr algn="ctr"/>
                      <a:r>
                        <a:rPr lang="en-US" dirty="0" smtClean="0"/>
                        <a:t>n/a</a:t>
                      </a:r>
                      <a:endParaRPr lang="en-US" dirty="0"/>
                    </a:p>
                  </a:txBody>
                  <a:tcPr/>
                </a:tc>
                <a:tc>
                  <a:txBody>
                    <a:bodyPr/>
                    <a:lstStyle/>
                    <a:p>
                      <a:pPr algn="ctr"/>
                      <a:r>
                        <a:rPr lang="en-US" dirty="0" smtClean="0"/>
                        <a:t>550m</a:t>
                      </a:r>
                      <a:endParaRPr lang="en-US" dirty="0"/>
                    </a:p>
                  </a:txBody>
                  <a:tcPr/>
                </a:tc>
                <a:tc>
                  <a:txBody>
                    <a:bodyPr/>
                    <a:lstStyle/>
                    <a:p>
                      <a:pPr algn="ctr"/>
                      <a:r>
                        <a:rPr lang="en-US" dirty="0" smtClean="0"/>
                        <a:t>26m</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OM1</a:t>
                      </a:r>
                      <a:endParaRPr lang="en-US" dirty="0"/>
                    </a:p>
                  </a:txBody>
                  <a:tcPr>
                    <a:solidFill>
                      <a:schemeClr val="accent4">
                        <a:lumMod val="40000"/>
                        <a:lumOff val="60000"/>
                      </a:schemeClr>
                    </a:solidFill>
                  </a:tcPr>
                </a:tc>
                <a:tc>
                  <a:txBody>
                    <a:bodyPr/>
                    <a:lstStyle/>
                    <a:p>
                      <a:pPr algn="ctr"/>
                      <a:r>
                        <a:rPr lang="en-US" dirty="0" smtClean="0"/>
                        <a:t>200 / 500</a:t>
                      </a:r>
                      <a:endParaRPr lang="en-US" dirty="0"/>
                    </a:p>
                  </a:txBody>
                  <a:tcPr>
                    <a:solidFill>
                      <a:schemeClr val="accent4">
                        <a:lumMod val="40000"/>
                        <a:lumOff val="60000"/>
                      </a:schemeClr>
                    </a:solidFill>
                  </a:tcPr>
                </a:tc>
                <a:tc>
                  <a:txBody>
                    <a:bodyPr/>
                    <a:lstStyle/>
                    <a:p>
                      <a:pPr algn="ctr"/>
                      <a:r>
                        <a:rPr lang="en-US" dirty="0" smtClean="0"/>
                        <a:t>275m</a:t>
                      </a:r>
                      <a:endParaRPr lang="en-US" dirty="0"/>
                    </a:p>
                  </a:txBody>
                  <a:tcPr>
                    <a:solidFill>
                      <a:schemeClr val="accent4">
                        <a:lumMod val="40000"/>
                        <a:lumOff val="60000"/>
                      </a:schemeClr>
                    </a:solidFill>
                  </a:tcPr>
                </a:tc>
                <a:tc>
                  <a:txBody>
                    <a:bodyPr/>
                    <a:lstStyle/>
                    <a:p>
                      <a:pPr algn="ctr"/>
                      <a:r>
                        <a:rPr lang="en-US" dirty="0" smtClean="0"/>
                        <a:t>n/a</a:t>
                      </a:r>
                      <a:endParaRPr lang="en-US" dirty="0"/>
                    </a:p>
                  </a:txBody>
                  <a:tcPr>
                    <a:solidFill>
                      <a:schemeClr val="accent4">
                        <a:lumMod val="40000"/>
                        <a:lumOff val="60000"/>
                      </a:schemeClr>
                    </a:solidFill>
                  </a:tcPr>
                </a:tc>
                <a:tc>
                  <a:txBody>
                    <a:bodyPr/>
                    <a:lstStyle/>
                    <a:p>
                      <a:pPr algn="ctr"/>
                      <a:r>
                        <a:rPr lang="en-US" dirty="0" smtClean="0"/>
                        <a:t>550m</a:t>
                      </a:r>
                      <a:endParaRPr lang="en-US" dirty="0"/>
                    </a:p>
                  </a:txBody>
                  <a:tcPr>
                    <a:solidFill>
                      <a:schemeClr val="accent4">
                        <a:lumMod val="40000"/>
                        <a:lumOff val="60000"/>
                      </a:schemeClr>
                    </a:solidFill>
                  </a:tcPr>
                </a:tc>
                <a:tc>
                  <a:txBody>
                    <a:bodyPr/>
                    <a:lstStyle/>
                    <a:p>
                      <a:pPr algn="ctr"/>
                      <a:r>
                        <a:rPr lang="en-US" dirty="0" smtClean="0"/>
                        <a:t>33m</a:t>
                      </a:r>
                      <a:endParaRPr lang="en-US" dirty="0"/>
                    </a:p>
                  </a:txBody>
                  <a:tcPr>
                    <a:solidFill>
                      <a:schemeClr val="accent4">
                        <a:lumMod val="40000"/>
                        <a:lumOff val="60000"/>
                      </a:schemeClr>
                    </a:solidFill>
                  </a:tcPr>
                </a:tc>
                <a:tc>
                  <a:txBody>
                    <a:bodyPr/>
                    <a:lstStyle/>
                    <a:p>
                      <a:pPr algn="ctr"/>
                      <a:r>
                        <a:rPr lang="en-US" dirty="0" smtClean="0"/>
                        <a:t>300m</a:t>
                      </a:r>
                      <a:endParaRPr lang="en-US" dirty="0"/>
                    </a:p>
                  </a:txBody>
                  <a:tcPr>
                    <a:solidFill>
                      <a:schemeClr val="accent4">
                        <a:lumMod val="40000"/>
                        <a:lumOff val="60000"/>
                      </a:schemeClr>
                    </a:solidFill>
                  </a:tcPr>
                </a:tc>
                <a:tc>
                  <a:txBody>
                    <a:bodyPr/>
                    <a:lstStyle/>
                    <a:p>
                      <a:pPr algn="ctr"/>
                      <a:r>
                        <a:rPr lang="en-US" dirty="0" smtClean="0"/>
                        <a:t>70m</a:t>
                      </a:r>
                      <a:endParaRPr lang="en-US" dirty="0"/>
                    </a:p>
                  </a:txBody>
                  <a:tcPr>
                    <a:solidFill>
                      <a:schemeClr val="accent4">
                        <a:lumMod val="40000"/>
                        <a:lumOff val="60000"/>
                      </a:schemeClr>
                    </a:solidFill>
                  </a:tcPr>
                </a:tc>
              </a:tr>
              <a:tr h="370840">
                <a:tc>
                  <a:txBody>
                    <a:bodyPr/>
                    <a:lstStyle/>
                    <a:p>
                      <a:pPr algn="ctr"/>
                      <a:r>
                        <a:rPr lang="en-US" dirty="0" smtClean="0"/>
                        <a:t>OM2</a:t>
                      </a:r>
                      <a:endParaRPr lang="en-US" dirty="0"/>
                    </a:p>
                  </a:txBody>
                  <a:tcPr/>
                </a:tc>
                <a:tc>
                  <a:txBody>
                    <a:bodyPr/>
                    <a:lstStyle/>
                    <a:p>
                      <a:pPr algn="ctr"/>
                      <a:r>
                        <a:rPr lang="en-US" dirty="0" smtClean="0"/>
                        <a:t>500 /</a:t>
                      </a:r>
                      <a:r>
                        <a:rPr lang="en-US" baseline="0" dirty="0" smtClean="0"/>
                        <a:t> 500</a:t>
                      </a:r>
                      <a:endParaRPr lang="en-US" dirty="0"/>
                    </a:p>
                  </a:txBody>
                  <a:tcPr/>
                </a:tc>
                <a:tc>
                  <a:txBody>
                    <a:bodyPr/>
                    <a:lstStyle/>
                    <a:p>
                      <a:pPr algn="ctr"/>
                      <a:r>
                        <a:rPr lang="en-US" dirty="0" smtClean="0"/>
                        <a:t>550m</a:t>
                      </a:r>
                      <a:endParaRPr lang="en-US" dirty="0"/>
                    </a:p>
                  </a:txBody>
                  <a:tcPr/>
                </a:tc>
                <a:tc>
                  <a:txBody>
                    <a:bodyPr/>
                    <a:lstStyle/>
                    <a:p>
                      <a:pPr algn="ctr"/>
                      <a:r>
                        <a:rPr lang="en-US" dirty="0" smtClean="0"/>
                        <a:t>n/a</a:t>
                      </a:r>
                      <a:endParaRPr lang="en-US" dirty="0"/>
                    </a:p>
                  </a:txBody>
                  <a:tcPr/>
                </a:tc>
                <a:tc>
                  <a:txBody>
                    <a:bodyPr/>
                    <a:lstStyle/>
                    <a:p>
                      <a:pPr algn="ctr"/>
                      <a:r>
                        <a:rPr lang="en-US" dirty="0" smtClean="0"/>
                        <a:t>550m</a:t>
                      </a:r>
                      <a:endParaRPr lang="en-US" dirty="0"/>
                    </a:p>
                  </a:txBody>
                  <a:tcPr/>
                </a:tc>
                <a:tc>
                  <a:txBody>
                    <a:bodyPr/>
                    <a:lstStyle/>
                    <a:p>
                      <a:pPr algn="ctr"/>
                      <a:r>
                        <a:rPr lang="en-US" dirty="0" smtClean="0"/>
                        <a:t>82m</a:t>
                      </a:r>
                      <a:endParaRPr lang="en-US" dirty="0"/>
                    </a:p>
                  </a:txBody>
                  <a:tcPr/>
                </a:tc>
                <a:tc>
                  <a:txBody>
                    <a:bodyPr/>
                    <a:lstStyle/>
                    <a:p>
                      <a:pPr algn="ctr"/>
                      <a:r>
                        <a:rPr lang="en-US" dirty="0" smtClean="0"/>
                        <a:t>500m</a:t>
                      </a:r>
                      <a:endParaRPr lang="en-US" dirty="0"/>
                    </a:p>
                  </a:txBody>
                  <a:tcPr/>
                </a:tc>
                <a:tc>
                  <a:txBody>
                    <a:bodyPr/>
                    <a:lstStyle/>
                    <a:p>
                      <a:pPr algn="ctr"/>
                      <a:r>
                        <a:rPr lang="en-US" dirty="0" smtClean="0"/>
                        <a:t>150m</a:t>
                      </a:r>
                      <a:endParaRPr lang="en-US" dirty="0"/>
                    </a:p>
                  </a:txBody>
                  <a:tcPr/>
                </a:tc>
              </a:tr>
              <a:tr h="370840">
                <a:tc>
                  <a:txBody>
                    <a:bodyPr/>
                    <a:lstStyle/>
                    <a:p>
                      <a:pPr algn="ctr"/>
                      <a:r>
                        <a:rPr lang="en-US" dirty="0" smtClean="0"/>
                        <a:t>OM3</a:t>
                      </a:r>
                      <a:endParaRPr lang="en-US" dirty="0"/>
                    </a:p>
                  </a:txBody>
                  <a:tcPr/>
                </a:tc>
                <a:tc>
                  <a:txBody>
                    <a:bodyPr/>
                    <a:lstStyle/>
                    <a:p>
                      <a:pPr algn="ctr"/>
                      <a:r>
                        <a:rPr lang="en-US" dirty="0" smtClean="0"/>
                        <a:t>1500 / 2000</a:t>
                      </a:r>
                      <a:endParaRPr lang="en-US" dirty="0"/>
                    </a:p>
                  </a:txBody>
                  <a:tcPr/>
                </a:tc>
                <a:tc>
                  <a:txBody>
                    <a:bodyPr/>
                    <a:lstStyle/>
                    <a:p>
                      <a:pPr algn="ctr"/>
                      <a:r>
                        <a:rPr lang="en-US" dirty="0" smtClean="0"/>
                        <a:t>970m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300m</a:t>
                      </a:r>
                      <a:endParaRPr lang="en-US" dirty="0"/>
                    </a:p>
                  </a:txBody>
                  <a:tcPr/>
                </a:tc>
                <a:tc>
                  <a:txBody>
                    <a:bodyPr/>
                    <a:lstStyle/>
                    <a:p>
                      <a:pPr algn="ctr"/>
                      <a:r>
                        <a:rPr lang="en-US" dirty="0" smtClean="0"/>
                        <a:t>860m</a:t>
                      </a:r>
                      <a:endParaRPr lang="en-US" dirty="0"/>
                    </a:p>
                  </a:txBody>
                  <a:tcPr/>
                </a:tc>
                <a:tc>
                  <a:txBody>
                    <a:bodyPr/>
                    <a:lstStyle/>
                    <a:p>
                      <a:pPr algn="ctr"/>
                      <a:r>
                        <a:rPr lang="en-US" dirty="0" smtClean="0"/>
                        <a:t>380m</a:t>
                      </a:r>
                      <a:endParaRPr lang="en-US" dirty="0"/>
                    </a:p>
                  </a:txBody>
                  <a:tcPr/>
                </a:tc>
              </a:tr>
              <a:tr h="370840">
                <a:tc>
                  <a:txBody>
                    <a:bodyPr/>
                    <a:lstStyle/>
                    <a:p>
                      <a:pPr algn="ctr"/>
                      <a:r>
                        <a:rPr lang="en-US" dirty="0" smtClean="0"/>
                        <a:t>OM4</a:t>
                      </a:r>
                      <a:endParaRPr lang="en-US" dirty="0"/>
                    </a:p>
                  </a:txBody>
                  <a:tcPr/>
                </a:tc>
                <a:tc>
                  <a:txBody>
                    <a:bodyPr/>
                    <a:lstStyle/>
                    <a:p>
                      <a:pPr algn="ctr"/>
                      <a:r>
                        <a:rPr lang="en-US" dirty="0" smtClean="0"/>
                        <a:t>3500 /</a:t>
                      </a:r>
                      <a:r>
                        <a:rPr lang="en-US" baseline="0" dirty="0" smtClean="0"/>
                        <a:t> 4700</a:t>
                      </a:r>
                      <a:endParaRPr lang="en-US" dirty="0"/>
                    </a:p>
                  </a:txBody>
                  <a:tcPr/>
                </a:tc>
                <a:tc>
                  <a:txBody>
                    <a:bodyPr/>
                    <a:lstStyle/>
                    <a:p>
                      <a:pPr algn="ctr"/>
                      <a:r>
                        <a:rPr lang="en-US" dirty="0" smtClean="0"/>
                        <a:t>1040m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(n/a)</a:t>
                      </a:r>
                      <a:endParaRPr lang="en-US" dirty="0"/>
                    </a:p>
                  </a:txBody>
                  <a:tcPr/>
                </a:tc>
                <a:tc>
                  <a:txBody>
                    <a:bodyPr/>
                    <a:lstStyle/>
                    <a:p>
                      <a:pPr algn="ctr"/>
                      <a:r>
                        <a:rPr lang="en-US" dirty="0" smtClean="0"/>
                        <a:t>400m</a:t>
                      </a:r>
                      <a:endParaRPr lang="en-US" dirty="0"/>
                    </a:p>
                  </a:txBody>
                  <a:tcPr/>
                </a:tc>
              </a:tr>
            </a:tbl>
          </a:graphicData>
        </a:graphic>
      </p:graphicFrame>
      <p:sp>
        <p:nvSpPr>
          <p:cNvPr id="5"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2337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targets</a:t>
            </a:r>
            <a:r>
              <a:rPr kumimoji="1" lang="ja-JP" altLang="en-US" dirty="0" smtClean="0"/>
              <a:t> </a:t>
            </a:r>
            <a:r>
              <a:rPr lang="en-US" altLang="ja-JP" dirty="0" smtClean="0"/>
              <a:t>in</a:t>
            </a:r>
            <a:r>
              <a:rPr lang="ja-JP" altLang="en-US" dirty="0" smtClean="0"/>
              <a:t> </a:t>
            </a:r>
            <a:r>
              <a:rPr lang="en-US" altLang="ja-JP" dirty="0" smtClean="0"/>
              <a:t>this</a:t>
            </a:r>
            <a:r>
              <a:rPr lang="ja-JP" altLang="en-US" dirty="0" smtClean="0"/>
              <a:t> </a:t>
            </a:r>
            <a:r>
              <a:rPr lang="en-US" altLang="ja-JP" dirty="0" smtClean="0"/>
              <a:t>review</a:t>
            </a:r>
            <a:endParaRPr kumimoji="1" lang="ja-JP" altLang="en-US" dirty="0"/>
          </a:p>
        </p:txBody>
      </p:sp>
      <p:sp>
        <p:nvSpPr>
          <p:cNvPr id="3" name="コンテンツ プレースホルダー 2"/>
          <p:cNvSpPr>
            <a:spLocks noGrp="1"/>
          </p:cNvSpPr>
          <p:nvPr>
            <p:ph idx="1"/>
          </p:nvPr>
        </p:nvSpPr>
        <p:spPr>
          <a:xfrm>
            <a:off x="628650" y="1825624"/>
            <a:ext cx="8337550" cy="4943475"/>
          </a:xfrm>
        </p:spPr>
        <p:txBody>
          <a:bodyPr>
            <a:normAutofit fontScale="92500"/>
          </a:bodyPr>
          <a:lstStyle/>
          <a:p>
            <a:r>
              <a:rPr lang="en-US" altLang="ja-JP" dirty="0" smtClean="0"/>
              <a:t>Network</a:t>
            </a:r>
          </a:p>
          <a:p>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a:t>telescope</a:t>
            </a:r>
          </a:p>
          <a:p>
            <a:r>
              <a:rPr lang="en-US" altLang="ja-JP" dirty="0" smtClean="0"/>
              <a:t>Storage</a:t>
            </a:r>
            <a:r>
              <a:rPr lang="ja-JP" altLang="en-US" dirty="0" smtClean="0"/>
              <a:t> </a:t>
            </a:r>
            <a:r>
              <a:rPr lang="en-US" altLang="ja-JP" dirty="0"/>
              <a:t>and</a:t>
            </a:r>
            <a:r>
              <a:rPr lang="ja-JP" altLang="en-US" dirty="0"/>
              <a:t> </a:t>
            </a:r>
            <a:r>
              <a:rPr lang="en-US" altLang="ja-JP" dirty="0"/>
              <a:t>image</a:t>
            </a:r>
            <a:r>
              <a:rPr lang="ja-JP" altLang="en-US" dirty="0"/>
              <a:t> </a:t>
            </a:r>
            <a:r>
              <a:rPr lang="en-US" altLang="ja-JP" dirty="0"/>
              <a:t>data</a:t>
            </a:r>
            <a:r>
              <a:rPr lang="ja-JP" altLang="en-US" dirty="0"/>
              <a:t> </a:t>
            </a:r>
            <a:r>
              <a:rPr lang="en-US" altLang="ja-JP" dirty="0"/>
              <a:t>handling</a:t>
            </a:r>
          </a:p>
          <a:p>
            <a:r>
              <a:rPr lang="en-US" altLang="ja-JP" dirty="0"/>
              <a:t>VM</a:t>
            </a:r>
            <a:r>
              <a:rPr lang="ja-JP" altLang="en-US" dirty="0"/>
              <a:t> </a:t>
            </a:r>
            <a:r>
              <a:rPr lang="en-US" altLang="ja-JP" dirty="0"/>
              <a:t>infrastructure</a:t>
            </a:r>
          </a:p>
          <a:p>
            <a:r>
              <a:rPr lang="en-US" altLang="ja-JP" dirty="0"/>
              <a:t>ICS infrastructure support </a:t>
            </a:r>
            <a:r>
              <a:rPr lang="en-US" altLang="ja-JP" dirty="0" smtClean="0"/>
              <a:t>hardware</a:t>
            </a:r>
          </a:p>
          <a:p>
            <a:r>
              <a:rPr lang="en-US" altLang="ja-JP" dirty="0" smtClean="0"/>
              <a:t>Database</a:t>
            </a:r>
            <a:r>
              <a:rPr lang="ja-JP" altLang="en-US" dirty="0" smtClean="0"/>
              <a:t> </a:t>
            </a:r>
            <a:r>
              <a:rPr lang="en-US" altLang="ja-JP" dirty="0"/>
              <a:t>server</a:t>
            </a:r>
            <a:r>
              <a:rPr lang="ja-JP" altLang="en-US" dirty="0"/>
              <a:t> </a:t>
            </a:r>
            <a:r>
              <a:rPr lang="en-US" altLang="ja-JP" dirty="0"/>
              <a:t>and</a:t>
            </a:r>
            <a:r>
              <a:rPr lang="ja-JP" altLang="en-US" dirty="0"/>
              <a:t> </a:t>
            </a:r>
            <a:r>
              <a:rPr lang="en-US" altLang="ja-JP" dirty="0"/>
              <a:t>its</a:t>
            </a:r>
            <a:r>
              <a:rPr lang="ja-JP" altLang="en-US" dirty="0"/>
              <a:t> </a:t>
            </a:r>
            <a:r>
              <a:rPr lang="en-US" altLang="ja-JP" dirty="0"/>
              <a:t>replication/backup</a:t>
            </a:r>
          </a:p>
          <a:p>
            <a:r>
              <a:rPr lang="en-US" altLang="ja-JP" dirty="0"/>
              <a:t>ICS</a:t>
            </a:r>
            <a:r>
              <a:rPr lang="ja-JP" altLang="en-US" dirty="0"/>
              <a:t> </a:t>
            </a:r>
            <a:r>
              <a:rPr lang="en-US" altLang="ja-JP" dirty="0"/>
              <a:t>infrastructure</a:t>
            </a:r>
            <a:r>
              <a:rPr lang="ja-JP" altLang="en-US" dirty="0"/>
              <a:t> </a:t>
            </a:r>
            <a:r>
              <a:rPr lang="en-US" altLang="ja-JP" dirty="0"/>
              <a:t>status</a:t>
            </a:r>
            <a:r>
              <a:rPr lang="ja-JP" altLang="en-US" dirty="0"/>
              <a:t> </a:t>
            </a:r>
            <a:r>
              <a:rPr lang="en-US" altLang="ja-JP" dirty="0"/>
              <a:t>monitoring</a:t>
            </a:r>
            <a:r>
              <a:rPr lang="ja-JP" altLang="en-US" dirty="0"/>
              <a:t> </a:t>
            </a:r>
            <a:r>
              <a:rPr lang="en-US" altLang="ja-JP" dirty="0"/>
              <a:t>and</a:t>
            </a:r>
            <a:r>
              <a:rPr lang="ja-JP" altLang="en-US" dirty="0"/>
              <a:t> </a:t>
            </a:r>
            <a:r>
              <a:rPr lang="en-US" altLang="ja-JP" dirty="0"/>
              <a:t>defect</a:t>
            </a:r>
            <a:r>
              <a:rPr lang="ja-JP" altLang="en-US" dirty="0"/>
              <a:t> </a:t>
            </a:r>
            <a:r>
              <a:rPr lang="en-US" altLang="ja-JP" dirty="0"/>
              <a:t>detection</a:t>
            </a:r>
          </a:p>
          <a:p>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p>
          <a:p>
            <a:r>
              <a:rPr lang="en-US" altLang="ja-JP" dirty="0"/>
              <a:t>Procedures for power failure detection and handling</a:t>
            </a:r>
          </a:p>
          <a:p>
            <a:r>
              <a:rPr lang="en-US" altLang="ja-JP" dirty="0"/>
              <a:t>Hardware</a:t>
            </a:r>
            <a:r>
              <a:rPr lang="ja-JP" altLang="en-US" dirty="0"/>
              <a:t> </a:t>
            </a:r>
            <a:r>
              <a:rPr lang="en-US" altLang="ja-JP" dirty="0"/>
              <a:t>delivery</a:t>
            </a:r>
            <a:r>
              <a:rPr lang="ja-JP" altLang="en-US" dirty="0"/>
              <a:t> </a:t>
            </a:r>
            <a:r>
              <a:rPr lang="en-US" altLang="ja-JP" dirty="0"/>
              <a:t>to</a:t>
            </a:r>
            <a:r>
              <a:rPr lang="ja-JP" altLang="en-US" dirty="0"/>
              <a:t> </a:t>
            </a:r>
            <a:r>
              <a:rPr lang="en-US" altLang="ja-JP" dirty="0" smtClean="0"/>
              <a:t>Subaru</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1118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smtClean="0"/>
              <a:t>Trades and selection – </a:t>
            </a:r>
            <a:r>
              <a:rPr lang="en-US" altLang="ja-JP" sz="3200" dirty="0"/>
              <a:t>Link</a:t>
            </a:r>
            <a:r>
              <a:rPr lang="ja-JP" altLang="en-US" sz="3200" dirty="0"/>
              <a:t> </a:t>
            </a:r>
            <a:r>
              <a:rPr lang="en-US" altLang="ja-JP" sz="3200" dirty="0"/>
              <a:t>over</a:t>
            </a:r>
            <a:r>
              <a:rPr lang="ja-JP" altLang="en-US" sz="3200" dirty="0"/>
              <a:t> </a:t>
            </a:r>
            <a:r>
              <a:rPr lang="en-US" altLang="ja-JP" sz="3200" dirty="0"/>
              <a:t>fiber</a:t>
            </a:r>
            <a:r>
              <a:rPr lang="ja-JP" altLang="en-US" sz="3200" dirty="0"/>
              <a:t> </a:t>
            </a:r>
            <a:r>
              <a:rPr lang="en-US" altLang="ja-JP" sz="3200" dirty="0"/>
              <a:t>on</a:t>
            </a:r>
            <a:r>
              <a:rPr lang="ja-JP" altLang="en-US" sz="3200" dirty="0"/>
              <a:t> </a:t>
            </a:r>
            <a:r>
              <a:rPr lang="en-US" altLang="ja-JP" sz="3200" dirty="0"/>
              <a:t>telescope</a:t>
            </a:r>
            <a:endParaRPr lang="en-US" sz="3200" dirty="0"/>
          </a:p>
        </p:txBody>
      </p:sp>
      <p:sp>
        <p:nvSpPr>
          <p:cNvPr id="3" name="コンテンツ プレースホルダー 2"/>
          <p:cNvSpPr>
            <a:spLocks noGrp="1"/>
          </p:cNvSpPr>
          <p:nvPr>
            <p:ph idx="1"/>
          </p:nvPr>
        </p:nvSpPr>
        <p:spPr>
          <a:xfrm>
            <a:off x="457200" y="1600200"/>
            <a:ext cx="8686800" cy="2186131"/>
          </a:xfrm>
        </p:spPr>
        <p:txBody>
          <a:bodyPr>
            <a:normAutofit fontScale="92500" lnSpcReduction="20000"/>
          </a:bodyPr>
          <a:lstStyle/>
          <a:p>
            <a:r>
              <a:rPr lang="en-US" dirty="0" smtClean="0"/>
              <a:t>1Gbps Ethernet</a:t>
            </a:r>
          </a:p>
          <a:p>
            <a:pPr lvl="1"/>
            <a:r>
              <a:rPr lang="en-US" dirty="0" smtClean="0"/>
              <a:t>PFS has selected 1000BASE-LX for its optical network</a:t>
            </a:r>
          </a:p>
          <a:p>
            <a:r>
              <a:rPr lang="en-US" dirty="0" smtClean="0"/>
              <a:t>USB connection</a:t>
            </a:r>
          </a:p>
          <a:p>
            <a:pPr lvl="1"/>
            <a:r>
              <a:rPr lang="en-US" dirty="0" smtClean="0"/>
              <a:t>PFS has identified several items and performed on-site test</a:t>
            </a:r>
          </a:p>
          <a:p>
            <a:pPr lvl="1"/>
            <a:r>
              <a:rPr lang="en-US" dirty="0" smtClean="0"/>
              <a:t>Selected </a:t>
            </a:r>
            <a:r>
              <a:rPr lang="en-US" dirty="0" err="1" smtClean="0"/>
              <a:t>PCIe</a:t>
            </a:r>
            <a:r>
              <a:rPr lang="en-US" dirty="0" smtClean="0"/>
              <a:t> bus extender with USB host controller after on-site test</a:t>
            </a:r>
          </a:p>
          <a:p>
            <a:pPr lvl="2"/>
            <a:r>
              <a:rPr lang="en-US" dirty="0" smtClean="0"/>
              <a:t>Adnaco-H1A (photo below)</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261" y="3786331"/>
            <a:ext cx="5117739"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32498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2800" dirty="0" smtClean="0"/>
              <a:t>Performance verification – </a:t>
            </a:r>
            <a:r>
              <a:rPr lang="en-US" altLang="ja-JP" sz="2800" dirty="0"/>
              <a:t>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628650" y="1825624"/>
            <a:ext cx="8286750" cy="2136775"/>
          </a:xfrm>
        </p:spPr>
        <p:txBody>
          <a:bodyPr>
            <a:normAutofit fontScale="55000" lnSpcReduction="20000"/>
          </a:bodyPr>
          <a:lstStyle/>
          <a:p>
            <a:pPr marL="0" indent="0">
              <a:spcBef>
                <a:spcPts val="600"/>
              </a:spcBef>
              <a:buNone/>
            </a:pPr>
            <a:r>
              <a:rPr lang="en-US" dirty="0" smtClean="0"/>
              <a:t>Performance verification was performed using real fiber at the prime focus of the telescope, for both Ethernet and USB extension. Since availability of real fibers at the prime focus is limited by day time works in the dome – the telescope need to be at the zenith for human access to fiber outlets, we also used TUE-Opt or Ns-Opt fiber patch panels for alternative test ports, whose fibers are also used by PFS for works at the standby (off telescope). </a:t>
            </a:r>
          </a:p>
          <a:p>
            <a:pPr marL="0" indent="0">
              <a:spcBef>
                <a:spcPts val="600"/>
              </a:spcBef>
              <a:buNone/>
            </a:pPr>
            <a:r>
              <a:rPr lang="en-US" dirty="0" smtClean="0"/>
              <a:t>Performance test is performed by checking real data rate for full load supplied to each bus. Plans of measurements are developed for each bus, SNMP data transfer counter for network switches and dummy data read/write software for USB connection. For both buses, measurement plans are verified using short fiber cable connections, and system are verified with full load.</a:t>
            </a:r>
          </a:p>
          <a:p>
            <a:pPr marL="0" indent="0">
              <a:spcBef>
                <a:spcPts val="600"/>
              </a:spcBef>
              <a:buNone/>
            </a:pPr>
            <a:endParaRPr lang="en-US" dirty="0" smtClean="0"/>
          </a:p>
          <a:p>
            <a:pPr marL="0" indent="0">
              <a:spcBef>
                <a:spcPts val="600"/>
              </a:spcBef>
              <a:buNone/>
            </a:pPr>
            <a:r>
              <a:rPr lang="en-US" dirty="0" smtClean="0"/>
              <a:t>Connections are as follows:</a:t>
            </a:r>
            <a:endParaRPr lang="en-US" dirty="0"/>
          </a:p>
        </p:txBody>
      </p:sp>
      <p:grpSp>
        <p:nvGrpSpPr>
          <p:cNvPr id="73" name="グループ化 72"/>
          <p:cNvGrpSpPr/>
          <p:nvPr/>
        </p:nvGrpSpPr>
        <p:grpSpPr>
          <a:xfrm>
            <a:off x="203063" y="3890532"/>
            <a:ext cx="8551838" cy="2776968"/>
            <a:chOff x="203063" y="3890532"/>
            <a:chExt cx="8551838" cy="2776968"/>
          </a:xfrm>
        </p:grpSpPr>
        <p:cxnSp>
          <p:nvCxnSpPr>
            <p:cNvPr id="4" name="直線コネクタ 3"/>
            <p:cNvCxnSpPr/>
            <p:nvPr/>
          </p:nvCxnSpPr>
          <p:spPr>
            <a:xfrm>
              <a:off x="4677918" y="3890532"/>
              <a:ext cx="10561" cy="27769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860428" y="3890532"/>
              <a:ext cx="788999" cy="584775"/>
            </a:xfrm>
            <a:prstGeom prst="rect">
              <a:avLst/>
            </a:prstGeom>
            <a:noFill/>
          </p:spPr>
          <p:txBody>
            <a:bodyPr wrap="none" rtlCol="0">
              <a:spAutoFit/>
            </a:bodyPr>
            <a:lstStyle/>
            <a:p>
              <a:pPr algn="ctr"/>
              <a:r>
                <a:rPr lang="en-US" dirty="0" smtClean="0"/>
                <a:t>CB2F</a:t>
              </a:r>
            </a:p>
            <a:p>
              <a:pPr algn="ctr"/>
              <a:r>
                <a:rPr lang="en-US" sz="1400" dirty="0" smtClean="0"/>
                <a:t>(OCB21)</a:t>
              </a:r>
              <a:endParaRPr lang="en-US" sz="1400" dirty="0"/>
            </a:p>
          </p:txBody>
        </p:sp>
        <p:sp>
          <p:nvSpPr>
            <p:cNvPr id="6" name="テキスト ボックス 5"/>
            <p:cNvSpPr txBox="1"/>
            <p:nvPr/>
          </p:nvSpPr>
          <p:spPr>
            <a:xfrm>
              <a:off x="4868539" y="3890532"/>
              <a:ext cx="1509324" cy="369332"/>
            </a:xfrm>
            <a:prstGeom prst="rect">
              <a:avLst/>
            </a:prstGeom>
            <a:noFill/>
          </p:spPr>
          <p:txBody>
            <a:bodyPr wrap="none" rtlCol="0">
              <a:spAutoFit/>
            </a:bodyPr>
            <a:lstStyle/>
            <a:p>
              <a:r>
                <a:rPr lang="en-US" dirty="0" smtClean="0"/>
                <a:t>PF or TUE-Opt</a:t>
              </a:r>
              <a:endParaRPr lang="en-US" dirty="0"/>
            </a:p>
          </p:txBody>
        </p:sp>
        <p:sp>
          <p:nvSpPr>
            <p:cNvPr id="7" name="正方形/長方形 6"/>
            <p:cNvSpPr/>
            <p:nvPr/>
          </p:nvSpPr>
          <p:spPr>
            <a:xfrm>
              <a:off x="1941612" y="4323606"/>
              <a:ext cx="792088" cy="53219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Cisco SW</a:t>
              </a:r>
              <a:endParaRPr lang="en-US" dirty="0">
                <a:solidFill>
                  <a:schemeClr val="tx1"/>
                </a:solidFill>
              </a:endParaRPr>
            </a:p>
          </p:txBody>
        </p:sp>
        <p:sp>
          <p:nvSpPr>
            <p:cNvPr id="8" name="正方形/長方形 7"/>
            <p:cNvSpPr/>
            <p:nvPr/>
          </p:nvSpPr>
          <p:spPr>
            <a:xfrm>
              <a:off x="2733700" y="4450762"/>
              <a:ext cx="567680" cy="28803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SFP</a:t>
              </a:r>
              <a:endParaRPr lang="en-US" dirty="0">
                <a:solidFill>
                  <a:schemeClr val="tx1"/>
                </a:solidFill>
              </a:endParaRPr>
            </a:p>
          </p:txBody>
        </p:sp>
        <p:cxnSp>
          <p:nvCxnSpPr>
            <p:cNvPr id="9" name="直線コネクタ 8"/>
            <p:cNvCxnSpPr/>
            <p:nvPr/>
          </p:nvCxnSpPr>
          <p:spPr>
            <a:xfrm>
              <a:off x="3805436" y="4594778"/>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6157483" y="4450826"/>
              <a:ext cx="567680" cy="28803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SFP</a:t>
              </a:r>
              <a:endParaRPr lang="en-US" dirty="0">
                <a:solidFill>
                  <a:schemeClr val="tx1"/>
                </a:solidFill>
              </a:endParaRPr>
            </a:p>
          </p:txBody>
        </p:sp>
        <p:cxnSp>
          <p:nvCxnSpPr>
            <p:cNvPr id="11" name="直線コネクタ 10"/>
            <p:cNvCxnSpPr/>
            <p:nvPr/>
          </p:nvCxnSpPr>
          <p:spPr>
            <a:xfrm>
              <a:off x="3301380" y="4586394"/>
              <a:ext cx="3279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3626082" y="4522770"/>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 name="直線矢印コネクタ 12"/>
            <p:cNvCxnSpPr>
              <a:stCxn id="14" idx="1"/>
              <a:endCxn id="12" idx="2"/>
            </p:cNvCxnSpPr>
            <p:nvPr/>
          </p:nvCxnSpPr>
          <p:spPr>
            <a:xfrm flipH="1" flipV="1">
              <a:off x="3715759" y="4666786"/>
              <a:ext cx="75462" cy="183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791221" y="4711452"/>
              <a:ext cx="519566" cy="276999"/>
            </a:xfrm>
            <a:prstGeom prst="rect">
              <a:avLst/>
            </a:prstGeom>
            <a:noFill/>
          </p:spPr>
          <p:txBody>
            <a:bodyPr wrap="none" rtlCol="0">
              <a:spAutoFit/>
            </a:bodyPr>
            <a:lstStyle/>
            <a:p>
              <a:r>
                <a:rPr lang="en-US" sz="1200" dirty="0" smtClean="0"/>
                <a:t>LC-LC</a:t>
              </a:r>
              <a:endParaRPr lang="en-US" sz="1200" dirty="0"/>
            </a:p>
          </p:txBody>
        </p:sp>
        <p:cxnSp>
          <p:nvCxnSpPr>
            <p:cNvPr id="15" name="直線矢印コネクタ 14"/>
            <p:cNvCxnSpPr/>
            <p:nvPr/>
          </p:nvCxnSpPr>
          <p:spPr>
            <a:xfrm>
              <a:off x="3359024" y="4318916"/>
              <a:ext cx="89599" cy="203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999033" y="4135688"/>
              <a:ext cx="478016" cy="276999"/>
            </a:xfrm>
            <a:prstGeom prst="rect">
              <a:avLst/>
            </a:prstGeom>
            <a:noFill/>
          </p:spPr>
          <p:txBody>
            <a:bodyPr wrap="none" rtlCol="0">
              <a:spAutoFit/>
            </a:bodyPr>
            <a:lstStyle/>
            <a:p>
              <a:r>
                <a:rPr lang="en-US" sz="1200" dirty="0" smtClean="0"/>
                <a:t>MCP</a:t>
              </a:r>
              <a:endParaRPr lang="en-US" sz="1200" dirty="0"/>
            </a:p>
          </p:txBody>
        </p:sp>
        <p:cxnSp>
          <p:nvCxnSpPr>
            <p:cNvPr id="17" name="直線コネクタ 16"/>
            <p:cNvCxnSpPr/>
            <p:nvPr/>
          </p:nvCxnSpPr>
          <p:spPr>
            <a:xfrm>
              <a:off x="5823769" y="4586394"/>
              <a:ext cx="3279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648601" y="4520914"/>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直線矢印コネクタ 18"/>
            <p:cNvCxnSpPr>
              <a:stCxn id="20" idx="3"/>
              <a:endCxn id="18" idx="2"/>
            </p:cNvCxnSpPr>
            <p:nvPr/>
          </p:nvCxnSpPr>
          <p:spPr>
            <a:xfrm flipV="1">
              <a:off x="5662767" y="4664930"/>
              <a:ext cx="75511" cy="193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143201" y="4720347"/>
              <a:ext cx="519566" cy="276999"/>
            </a:xfrm>
            <a:prstGeom prst="rect">
              <a:avLst/>
            </a:prstGeom>
            <a:noFill/>
          </p:spPr>
          <p:txBody>
            <a:bodyPr wrap="none" rtlCol="0">
              <a:spAutoFit/>
            </a:bodyPr>
            <a:lstStyle/>
            <a:p>
              <a:r>
                <a:rPr lang="en-US" sz="1200" dirty="0" smtClean="0"/>
                <a:t>LC-LC</a:t>
              </a:r>
              <a:endParaRPr lang="en-US" sz="1200" dirty="0"/>
            </a:p>
          </p:txBody>
        </p:sp>
        <p:cxnSp>
          <p:nvCxnSpPr>
            <p:cNvPr id="21" name="直線矢印コネクタ 20"/>
            <p:cNvCxnSpPr/>
            <p:nvPr/>
          </p:nvCxnSpPr>
          <p:spPr>
            <a:xfrm>
              <a:off x="5838518" y="4364191"/>
              <a:ext cx="100336" cy="22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5476941" y="4198402"/>
              <a:ext cx="478016" cy="276999"/>
            </a:xfrm>
            <a:prstGeom prst="rect">
              <a:avLst/>
            </a:prstGeom>
            <a:noFill/>
          </p:spPr>
          <p:txBody>
            <a:bodyPr wrap="none" rtlCol="0">
              <a:spAutoFit/>
            </a:bodyPr>
            <a:lstStyle/>
            <a:p>
              <a:r>
                <a:rPr lang="en-US" sz="1200" dirty="0" smtClean="0"/>
                <a:t>MCP</a:t>
              </a:r>
              <a:endParaRPr lang="en-US" sz="1200" dirty="0"/>
            </a:p>
          </p:txBody>
        </p:sp>
        <p:sp>
          <p:nvSpPr>
            <p:cNvPr id="23" name="正方形/長方形 22"/>
            <p:cNvSpPr/>
            <p:nvPr/>
          </p:nvSpPr>
          <p:spPr>
            <a:xfrm>
              <a:off x="6725163" y="4318916"/>
              <a:ext cx="710433" cy="5749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Media Conv</a:t>
              </a:r>
              <a:endParaRPr lang="en-US" sz="1600" dirty="0">
                <a:solidFill>
                  <a:schemeClr val="tx1"/>
                </a:solidFill>
              </a:endParaRPr>
            </a:p>
          </p:txBody>
        </p:sp>
        <p:cxnSp>
          <p:nvCxnSpPr>
            <p:cNvPr id="24" name="直線コネクタ 23"/>
            <p:cNvCxnSpPr/>
            <p:nvPr/>
          </p:nvCxnSpPr>
          <p:spPr>
            <a:xfrm>
              <a:off x="4776121" y="4586394"/>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772025" y="3890532"/>
              <a:ext cx="4096" cy="27769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7945746" y="4438062"/>
              <a:ext cx="809155" cy="32279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Test PC</a:t>
              </a:r>
              <a:endParaRPr lang="en-US" sz="1600" dirty="0">
                <a:solidFill>
                  <a:schemeClr val="tx1"/>
                </a:solidFill>
              </a:endParaRPr>
            </a:p>
          </p:txBody>
        </p:sp>
        <p:cxnSp>
          <p:nvCxnSpPr>
            <p:cNvPr id="27" name="直線コネクタ 26"/>
            <p:cNvCxnSpPr>
              <a:stCxn id="23" idx="3"/>
              <a:endCxn id="26" idx="1"/>
            </p:cNvCxnSpPr>
            <p:nvPr/>
          </p:nvCxnSpPr>
          <p:spPr>
            <a:xfrm flipV="1">
              <a:off x="7435596" y="4599459"/>
              <a:ext cx="510150" cy="692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7702252" y="4629917"/>
              <a:ext cx="9796" cy="263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7621918" y="4818926"/>
              <a:ext cx="876074" cy="276999"/>
            </a:xfrm>
            <a:prstGeom prst="rect">
              <a:avLst/>
            </a:prstGeom>
            <a:noFill/>
          </p:spPr>
          <p:txBody>
            <a:bodyPr wrap="none" rtlCol="0">
              <a:spAutoFit/>
            </a:bodyPr>
            <a:lstStyle/>
            <a:p>
              <a:r>
                <a:rPr lang="en-US" sz="1200" dirty="0" smtClean="0"/>
                <a:t>Metal RJ45</a:t>
              </a:r>
              <a:endParaRPr lang="en-US" sz="1200" dirty="0"/>
            </a:p>
          </p:txBody>
        </p:sp>
        <p:sp>
          <p:nvSpPr>
            <p:cNvPr id="30" name="正方形/長方形 29"/>
            <p:cNvSpPr/>
            <p:nvPr/>
          </p:nvSpPr>
          <p:spPr>
            <a:xfrm>
              <a:off x="638852" y="4408277"/>
              <a:ext cx="809155" cy="35099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Test PC</a:t>
              </a:r>
              <a:endParaRPr lang="en-US" sz="1600" dirty="0">
                <a:solidFill>
                  <a:schemeClr val="tx1"/>
                </a:solidFill>
              </a:endParaRPr>
            </a:p>
          </p:txBody>
        </p:sp>
        <p:cxnSp>
          <p:nvCxnSpPr>
            <p:cNvPr id="31" name="直線コネクタ 30"/>
            <p:cNvCxnSpPr/>
            <p:nvPr/>
          </p:nvCxnSpPr>
          <p:spPr>
            <a:xfrm>
              <a:off x="1448007" y="4586458"/>
              <a:ext cx="510150" cy="235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1659737" y="4614692"/>
              <a:ext cx="0" cy="236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089308" y="4773556"/>
              <a:ext cx="876074" cy="276999"/>
            </a:xfrm>
            <a:prstGeom prst="rect">
              <a:avLst/>
            </a:prstGeom>
            <a:noFill/>
          </p:spPr>
          <p:txBody>
            <a:bodyPr wrap="none" rtlCol="0">
              <a:spAutoFit/>
            </a:bodyPr>
            <a:lstStyle/>
            <a:p>
              <a:r>
                <a:rPr lang="en-US" sz="1200" dirty="0" smtClean="0"/>
                <a:t>Metal RJ45</a:t>
              </a:r>
              <a:endParaRPr lang="en-US" sz="1200" dirty="0"/>
            </a:p>
          </p:txBody>
        </p:sp>
        <p:sp>
          <p:nvSpPr>
            <p:cNvPr id="34" name="テキスト ボックス 33"/>
            <p:cNvSpPr txBox="1"/>
            <p:nvPr/>
          </p:nvSpPr>
          <p:spPr>
            <a:xfrm>
              <a:off x="203063" y="4946682"/>
              <a:ext cx="3898952" cy="369332"/>
            </a:xfrm>
            <a:prstGeom prst="rect">
              <a:avLst/>
            </a:prstGeom>
            <a:noFill/>
          </p:spPr>
          <p:txBody>
            <a:bodyPr wrap="none" rtlCol="0">
              <a:spAutoFit/>
            </a:bodyPr>
            <a:lstStyle/>
            <a:p>
              <a:r>
                <a:rPr lang="en-US" dirty="0" smtClean="0"/>
                <a:t>Configuration for </a:t>
              </a:r>
              <a:r>
                <a:rPr lang="en-US" dirty="0" err="1" smtClean="0"/>
                <a:t>ethernet</a:t>
              </a:r>
              <a:r>
                <a:rPr lang="en-US" dirty="0" smtClean="0"/>
                <a:t> network test</a:t>
              </a:r>
              <a:endParaRPr lang="en-US" dirty="0"/>
            </a:p>
          </p:txBody>
        </p:sp>
        <p:sp>
          <p:nvSpPr>
            <p:cNvPr id="35" name="正方形/長方形 34"/>
            <p:cNvSpPr/>
            <p:nvPr/>
          </p:nvSpPr>
          <p:spPr>
            <a:xfrm>
              <a:off x="2273116" y="5579622"/>
              <a:ext cx="1036374" cy="51396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PCIe</a:t>
              </a:r>
              <a:r>
                <a:rPr lang="en-US" dirty="0" smtClean="0">
                  <a:solidFill>
                    <a:schemeClr val="tx1"/>
                  </a:solidFill>
                </a:rPr>
                <a:t> extender</a:t>
              </a:r>
              <a:endParaRPr lang="en-US" dirty="0">
                <a:solidFill>
                  <a:schemeClr val="tx1"/>
                </a:solidFill>
              </a:endParaRPr>
            </a:p>
          </p:txBody>
        </p:sp>
        <p:cxnSp>
          <p:nvCxnSpPr>
            <p:cNvPr id="36" name="直線コネクタ 35"/>
            <p:cNvCxnSpPr/>
            <p:nvPr/>
          </p:nvCxnSpPr>
          <p:spPr>
            <a:xfrm>
              <a:off x="3813546" y="5846518"/>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6165592" y="5561218"/>
              <a:ext cx="760035" cy="564881"/>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PCIe</a:t>
              </a:r>
              <a:r>
                <a:rPr lang="en-US" dirty="0" smtClean="0">
                  <a:solidFill>
                    <a:schemeClr val="tx1"/>
                  </a:solidFill>
                </a:rPr>
                <a:t>-USB</a:t>
              </a:r>
              <a:endParaRPr lang="en-US" dirty="0">
                <a:solidFill>
                  <a:schemeClr val="tx1"/>
                </a:solidFill>
              </a:endParaRPr>
            </a:p>
          </p:txBody>
        </p:sp>
        <p:cxnSp>
          <p:nvCxnSpPr>
            <p:cNvPr id="38" name="直線コネクタ 37"/>
            <p:cNvCxnSpPr/>
            <p:nvPr/>
          </p:nvCxnSpPr>
          <p:spPr>
            <a:xfrm>
              <a:off x="3309490" y="5838134"/>
              <a:ext cx="3279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3634192" y="5774510"/>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0" name="直線矢印コネクタ 39"/>
            <p:cNvCxnSpPr>
              <a:endCxn id="39" idx="2"/>
            </p:cNvCxnSpPr>
            <p:nvPr/>
          </p:nvCxnSpPr>
          <p:spPr>
            <a:xfrm flipH="1" flipV="1">
              <a:off x="3723869" y="5918526"/>
              <a:ext cx="136559" cy="118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850276" y="5922891"/>
              <a:ext cx="519566" cy="276999"/>
            </a:xfrm>
            <a:prstGeom prst="rect">
              <a:avLst/>
            </a:prstGeom>
            <a:noFill/>
          </p:spPr>
          <p:txBody>
            <a:bodyPr wrap="none" rtlCol="0">
              <a:spAutoFit/>
            </a:bodyPr>
            <a:lstStyle/>
            <a:p>
              <a:r>
                <a:rPr lang="en-US" sz="1200" dirty="0" smtClean="0"/>
                <a:t>LC-LC</a:t>
              </a:r>
              <a:endParaRPr lang="en-US" sz="1200" dirty="0"/>
            </a:p>
          </p:txBody>
        </p:sp>
        <p:cxnSp>
          <p:nvCxnSpPr>
            <p:cNvPr id="42" name="直線矢印コネクタ 41"/>
            <p:cNvCxnSpPr/>
            <p:nvPr/>
          </p:nvCxnSpPr>
          <p:spPr>
            <a:xfrm flipH="1">
              <a:off x="3456733" y="5506576"/>
              <a:ext cx="111538" cy="267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413905" y="5273103"/>
              <a:ext cx="1203278" cy="276999"/>
            </a:xfrm>
            <a:prstGeom prst="rect">
              <a:avLst/>
            </a:prstGeom>
            <a:noFill/>
          </p:spPr>
          <p:txBody>
            <a:bodyPr wrap="none" rtlCol="0">
              <a:spAutoFit/>
            </a:bodyPr>
            <a:lstStyle/>
            <a:p>
              <a:r>
                <a:rPr lang="en-US" sz="1200" dirty="0" smtClean="0"/>
                <a:t>MCP; if required</a:t>
              </a:r>
              <a:endParaRPr lang="en-US" sz="1200" dirty="0"/>
            </a:p>
          </p:txBody>
        </p:sp>
        <p:cxnSp>
          <p:nvCxnSpPr>
            <p:cNvPr id="44" name="直線コネクタ 43"/>
            <p:cNvCxnSpPr/>
            <p:nvPr/>
          </p:nvCxnSpPr>
          <p:spPr>
            <a:xfrm>
              <a:off x="5831879" y="5838134"/>
              <a:ext cx="3279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5656711" y="5772654"/>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6" name="直線矢印コネクタ 45"/>
            <p:cNvCxnSpPr>
              <a:endCxn id="45" idx="2"/>
            </p:cNvCxnSpPr>
            <p:nvPr/>
          </p:nvCxnSpPr>
          <p:spPr>
            <a:xfrm flipH="1" flipV="1">
              <a:off x="5746388" y="5916670"/>
              <a:ext cx="133399" cy="259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5774488" y="6126166"/>
              <a:ext cx="519566" cy="276999"/>
            </a:xfrm>
            <a:prstGeom prst="rect">
              <a:avLst/>
            </a:prstGeom>
            <a:noFill/>
          </p:spPr>
          <p:txBody>
            <a:bodyPr wrap="none" rtlCol="0">
              <a:spAutoFit/>
            </a:bodyPr>
            <a:lstStyle/>
            <a:p>
              <a:r>
                <a:rPr lang="en-US" sz="1200" dirty="0" smtClean="0"/>
                <a:t>LC-LC</a:t>
              </a:r>
              <a:endParaRPr lang="en-US" sz="1200" dirty="0"/>
            </a:p>
          </p:txBody>
        </p:sp>
        <p:cxnSp>
          <p:nvCxnSpPr>
            <p:cNvPr id="48" name="直線矢印コネクタ 47"/>
            <p:cNvCxnSpPr/>
            <p:nvPr/>
          </p:nvCxnSpPr>
          <p:spPr>
            <a:xfrm flipH="1">
              <a:off x="5946964" y="5411602"/>
              <a:ext cx="111538" cy="425004"/>
            </a:xfrm>
            <a:prstGeom prst="straightConnector1">
              <a:avLst/>
            </a:prstGeom>
            <a:ln>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4784231" y="5838134"/>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7466413" y="5686030"/>
              <a:ext cx="1288487" cy="31525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USB Storage</a:t>
              </a:r>
              <a:endParaRPr lang="en-US" sz="1600" dirty="0">
                <a:solidFill>
                  <a:schemeClr val="tx1"/>
                </a:solidFill>
              </a:endParaRPr>
            </a:p>
          </p:txBody>
        </p:sp>
        <p:cxnSp>
          <p:nvCxnSpPr>
            <p:cNvPr id="51" name="直線コネクタ 50"/>
            <p:cNvCxnSpPr/>
            <p:nvPr/>
          </p:nvCxnSpPr>
          <p:spPr>
            <a:xfrm>
              <a:off x="6925628" y="5852148"/>
              <a:ext cx="54078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1448007" y="5476857"/>
              <a:ext cx="1861483" cy="69954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Test PC</a:t>
              </a:r>
              <a:endParaRPr lang="en-US" sz="1600" dirty="0">
                <a:solidFill>
                  <a:schemeClr val="tx1"/>
                </a:solidFill>
              </a:endParaRPr>
            </a:p>
          </p:txBody>
        </p:sp>
        <p:sp>
          <p:nvSpPr>
            <p:cNvPr id="53" name="テキスト ボックス 52"/>
            <p:cNvSpPr txBox="1"/>
            <p:nvPr/>
          </p:nvSpPr>
          <p:spPr>
            <a:xfrm>
              <a:off x="211173" y="6183868"/>
              <a:ext cx="4123886" cy="369332"/>
            </a:xfrm>
            <a:prstGeom prst="rect">
              <a:avLst/>
            </a:prstGeom>
            <a:noFill/>
          </p:spPr>
          <p:txBody>
            <a:bodyPr wrap="none" rtlCol="0">
              <a:spAutoFit/>
            </a:bodyPr>
            <a:lstStyle/>
            <a:p>
              <a:r>
                <a:rPr lang="en-US" dirty="0" smtClean="0"/>
                <a:t>Configuration for </a:t>
              </a:r>
              <a:r>
                <a:rPr lang="en-US" dirty="0" err="1" smtClean="0"/>
                <a:t>PCIe</a:t>
              </a:r>
              <a:r>
                <a:rPr lang="en-US" dirty="0" smtClean="0"/>
                <a:t> extender (USB) test</a:t>
              </a:r>
              <a:endParaRPr lang="en-US" dirty="0"/>
            </a:p>
          </p:txBody>
        </p:sp>
        <p:sp>
          <p:nvSpPr>
            <p:cNvPr id="54" name="テキスト ボックス 53"/>
            <p:cNvSpPr txBox="1"/>
            <p:nvPr/>
          </p:nvSpPr>
          <p:spPr>
            <a:xfrm>
              <a:off x="5633471" y="5184334"/>
              <a:ext cx="1203278" cy="276999"/>
            </a:xfrm>
            <a:prstGeom prst="rect">
              <a:avLst/>
            </a:prstGeom>
            <a:noFill/>
          </p:spPr>
          <p:txBody>
            <a:bodyPr wrap="none" rtlCol="0">
              <a:spAutoFit/>
            </a:bodyPr>
            <a:lstStyle/>
            <a:p>
              <a:r>
                <a:rPr lang="en-US" sz="1200" dirty="0" smtClean="0"/>
                <a:t>MCP; if required</a:t>
              </a:r>
              <a:endParaRPr lang="en-US" sz="1200" dirty="0"/>
            </a:p>
          </p:txBody>
        </p:sp>
      </p:grpSp>
      <p:sp>
        <p:nvSpPr>
          <p:cNvPr id="7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56048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2800" dirty="0" smtClean="0"/>
              <a:t>Performance verification plan for Ethernet</a:t>
            </a:r>
            <a:endParaRPr lang="en-US" sz="2800" dirty="0"/>
          </a:p>
        </p:txBody>
      </p:sp>
      <p:sp>
        <p:nvSpPr>
          <p:cNvPr id="3" name="コンテンツ プレースホルダー 2"/>
          <p:cNvSpPr>
            <a:spLocks noGrp="1"/>
          </p:cNvSpPr>
          <p:nvPr>
            <p:ph idx="1"/>
          </p:nvPr>
        </p:nvSpPr>
        <p:spPr>
          <a:xfrm>
            <a:off x="628650" y="1825624"/>
            <a:ext cx="8350250" cy="5032376"/>
          </a:xfrm>
        </p:spPr>
        <p:txBody>
          <a:bodyPr>
            <a:normAutofit fontScale="62500" lnSpcReduction="20000"/>
          </a:bodyPr>
          <a:lstStyle/>
          <a:p>
            <a:pPr marL="0" indent="0">
              <a:buNone/>
            </a:pPr>
            <a:r>
              <a:rPr lang="en-US" dirty="0" smtClean="0"/>
              <a:t>Packet transfer error rate on switches could be gathered via SNMP (or other administrative methods</a:t>
            </a:r>
            <a:r>
              <a:rPr lang="en-US" dirty="0"/>
              <a:t>) like </a:t>
            </a:r>
            <a:r>
              <a:rPr lang="en-US" dirty="0" smtClean="0"/>
              <a:t>1.3.6.1.2.1.2.2.1.14 or .20 (also other values included transmitted packets, bps).</a:t>
            </a:r>
          </a:p>
          <a:p>
            <a:pPr marL="0" indent="0">
              <a:buNone/>
            </a:pPr>
            <a:r>
              <a:rPr lang="en-US" dirty="0" smtClean="0"/>
              <a:t>Using such switches and connects small computer(s) at both side, we can transfer large data flow and check network stability. </a:t>
            </a:r>
          </a:p>
          <a:p>
            <a:pPr marL="0" indent="0">
              <a:buNone/>
            </a:pPr>
            <a:r>
              <a:rPr lang="en-US" dirty="0" smtClean="0"/>
              <a:t>Reading status via SNMP in high frequency could make some load on switches, but not an issue for monitoring by 1-0.1Hz (already over requirement for our purpose). </a:t>
            </a:r>
          </a:p>
          <a:p>
            <a:pPr marL="0" indent="0">
              <a:buNone/>
            </a:pPr>
            <a:r>
              <a:rPr lang="en-US" dirty="0" smtClean="0"/>
              <a:t>Fiber communications are not affected with what kind of data is flowing, so we do not need special software for making data transfer, but we can just use </a:t>
            </a:r>
            <a:r>
              <a:rPr lang="en-US" dirty="0" err="1" smtClean="0"/>
              <a:t>netcat</a:t>
            </a:r>
            <a:r>
              <a:rPr lang="en-US" dirty="0" smtClean="0"/>
              <a:t> (</a:t>
            </a:r>
            <a:r>
              <a:rPr lang="en-US" dirty="0" err="1" smtClean="0"/>
              <a:t>nc</a:t>
            </a:r>
            <a:r>
              <a:rPr lang="en-US" dirty="0" smtClean="0"/>
              <a:t>). Use of “</a:t>
            </a:r>
            <a:r>
              <a:rPr lang="en-US" dirty="0" err="1" smtClean="0"/>
              <a:t>dd</a:t>
            </a:r>
            <a:r>
              <a:rPr lang="en-US" dirty="0" smtClean="0"/>
              <a:t>” or “</a:t>
            </a:r>
            <a:r>
              <a:rPr lang="en-US" dirty="0" err="1" smtClean="0"/>
              <a:t>rsync</a:t>
            </a:r>
            <a:r>
              <a:rPr lang="en-US" dirty="0" smtClean="0"/>
              <a:t>” (with –</a:t>
            </a:r>
            <a:r>
              <a:rPr lang="en-US" dirty="0" err="1" smtClean="0"/>
              <a:t>bwlimit</a:t>
            </a:r>
            <a:r>
              <a:rPr lang="en-US" dirty="0" smtClean="0"/>
              <a:t>?) was effected by short time performance degradation of storage, and was rejected.</a:t>
            </a:r>
          </a:p>
          <a:p>
            <a:pPr marL="0" indent="0">
              <a:buNone/>
            </a:pPr>
            <a:endParaRPr lang="en-US" dirty="0" smtClean="0"/>
          </a:p>
          <a:p>
            <a:pPr marL="0" indent="0">
              <a:buNone/>
            </a:pPr>
            <a:r>
              <a:rPr lang="en-US" dirty="0" smtClean="0"/>
              <a:t>Procedure is:</a:t>
            </a:r>
          </a:p>
          <a:p>
            <a:pPr>
              <a:buFont typeface="Arial" charset="0"/>
              <a:buChar char="•"/>
            </a:pPr>
            <a:r>
              <a:rPr lang="en-US" dirty="0" smtClean="0"/>
              <a:t>Place switches on both PF and CB2F, connect one or two PCs on both side</a:t>
            </a:r>
          </a:p>
          <a:p>
            <a:pPr lvl="1">
              <a:buFont typeface="Arial" charset="0"/>
              <a:buChar char="•"/>
            </a:pPr>
            <a:r>
              <a:rPr lang="en-US" dirty="0" smtClean="0"/>
              <a:t>We might not need full 1Gbps data flow, but better to check nearly </a:t>
            </a:r>
            <a:r>
              <a:rPr lang="en-US" dirty="0" err="1" smtClean="0"/>
              <a:t>conjection</a:t>
            </a:r>
            <a:r>
              <a:rPr lang="en-US" dirty="0" smtClean="0"/>
              <a:t>, so flow as much as possible without any limit</a:t>
            </a:r>
          </a:p>
          <a:p>
            <a:pPr lvl="1">
              <a:buFont typeface="Arial" charset="0"/>
              <a:buChar char="•"/>
            </a:pPr>
            <a:r>
              <a:rPr lang="en-US" dirty="0" smtClean="0"/>
              <a:t>Network is full duplex with two fiber cables, we don’t need to test two directions at one time</a:t>
            </a:r>
          </a:p>
          <a:p>
            <a:pPr>
              <a:buFont typeface="Arial" charset="0"/>
              <a:buChar char="•"/>
            </a:pPr>
            <a:r>
              <a:rPr lang="en-US" dirty="0" smtClean="0"/>
              <a:t>Check stability by monitoring status counters for full load (1Gbps)</a:t>
            </a:r>
          </a:p>
          <a:p>
            <a:pPr lvl="1"/>
            <a:r>
              <a:rPr lang="en-US" dirty="0" smtClean="0"/>
              <a:t>Pair of </a:t>
            </a:r>
            <a:r>
              <a:rPr lang="en-US" altLang="ja-JP" dirty="0"/>
              <a:t>“</a:t>
            </a:r>
            <a:r>
              <a:rPr lang="en-US" altLang="ja-JP" dirty="0" err="1"/>
              <a:t>nc</a:t>
            </a:r>
            <a:r>
              <a:rPr lang="ja-JP" altLang="en-US" dirty="0"/>
              <a:t> </a:t>
            </a:r>
            <a:r>
              <a:rPr lang="en-US" altLang="ja-JP" dirty="0"/>
              <a:t>–l</a:t>
            </a:r>
            <a:r>
              <a:rPr lang="ja-JP" altLang="en-US" dirty="0"/>
              <a:t> </a:t>
            </a:r>
            <a:r>
              <a:rPr lang="en-US" altLang="ja-JP" dirty="0"/>
              <a:t>–p</a:t>
            </a:r>
            <a:r>
              <a:rPr lang="ja-JP" altLang="en-US" dirty="0"/>
              <a:t> </a:t>
            </a:r>
            <a:r>
              <a:rPr lang="en-US" altLang="ja-JP" dirty="0"/>
              <a:t>XXXXX</a:t>
            </a:r>
            <a:r>
              <a:rPr lang="ja-JP" altLang="en-US" dirty="0"/>
              <a:t> </a:t>
            </a:r>
            <a:r>
              <a:rPr lang="en-US" altLang="ja-JP" dirty="0"/>
              <a:t>&gt;</a:t>
            </a:r>
            <a:r>
              <a:rPr lang="ja-JP" altLang="en-US" dirty="0"/>
              <a:t> </a:t>
            </a:r>
            <a:r>
              <a:rPr lang="en-US" altLang="ja-JP" dirty="0"/>
              <a:t>/dev/null</a:t>
            </a:r>
            <a:r>
              <a:rPr lang="en-US" altLang="ja-JP" dirty="0" smtClean="0"/>
              <a:t>” and “cat</a:t>
            </a:r>
            <a:r>
              <a:rPr lang="ja-JP" altLang="en-US" dirty="0" smtClean="0"/>
              <a:t> </a:t>
            </a:r>
            <a:r>
              <a:rPr lang="en-US" altLang="ja-JP" dirty="0"/>
              <a:t>/dev/null</a:t>
            </a:r>
            <a:r>
              <a:rPr lang="ja-JP" altLang="en-US" dirty="0"/>
              <a:t> </a:t>
            </a:r>
            <a:r>
              <a:rPr lang="en-US" altLang="ja-JP" dirty="0"/>
              <a:t>|</a:t>
            </a:r>
            <a:r>
              <a:rPr lang="ja-JP" altLang="en-US" dirty="0"/>
              <a:t> </a:t>
            </a:r>
            <a:r>
              <a:rPr lang="en-US" altLang="ja-JP" dirty="0" err="1"/>
              <a:t>nc</a:t>
            </a:r>
            <a:r>
              <a:rPr lang="ja-JP" altLang="en-US" dirty="0"/>
              <a:t> </a:t>
            </a:r>
            <a:r>
              <a:rPr lang="en-US" altLang="ja-JP" dirty="0"/>
              <a:t>X.X.X.X</a:t>
            </a:r>
            <a:r>
              <a:rPr lang="ja-JP" altLang="en-US" dirty="0"/>
              <a:t> </a:t>
            </a:r>
            <a:r>
              <a:rPr lang="en-US" altLang="ja-JP" dirty="0"/>
              <a:t>XXX</a:t>
            </a:r>
            <a:r>
              <a:rPr lang="en-US" altLang="ja-JP" dirty="0" smtClean="0"/>
              <a:t>”</a:t>
            </a:r>
          </a:p>
          <a:p>
            <a:pPr lvl="1"/>
            <a:r>
              <a:rPr lang="en-US" altLang="ja-JP" dirty="0" smtClean="0"/>
              <a:t>Gather data over ~100sec to check stability</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56987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8000"/>
            <a:ext cx="3120000" cy="2340000"/>
          </a:xfrm>
          <a:prstGeom prst="rect">
            <a:avLst/>
          </a:prstGeom>
        </p:spPr>
      </p:pic>
      <p:sp>
        <p:nvSpPr>
          <p:cNvPr id="2" name="タイトル 1"/>
          <p:cNvSpPr>
            <a:spLocks noGrp="1"/>
          </p:cNvSpPr>
          <p:nvPr>
            <p:ph type="title"/>
          </p:nvPr>
        </p:nvSpPr>
        <p:spPr>
          <a:xfrm>
            <a:off x="628650" y="365126"/>
            <a:ext cx="8515350" cy="1325563"/>
          </a:xfrm>
        </p:spPr>
        <p:txBody>
          <a:bodyPr>
            <a:noAutofit/>
          </a:bodyPr>
          <a:lstStyle/>
          <a:p>
            <a:r>
              <a:rPr lang="en-US" altLang="ja-JP" sz="2400" dirty="0" smtClean="0"/>
              <a:t>Plan verification – Performance </a:t>
            </a:r>
            <a:r>
              <a:rPr lang="en-US" altLang="ja-JP" sz="2400" dirty="0"/>
              <a:t>verification plan for Ethernet</a:t>
            </a:r>
            <a:endParaRPr kumimoji="1" lang="ja-JP" altLang="en-US" sz="2400" dirty="0"/>
          </a:p>
        </p:txBody>
      </p:sp>
      <p:sp>
        <p:nvSpPr>
          <p:cNvPr id="3" name="コンテンツ プレースホルダー 2"/>
          <p:cNvSpPr>
            <a:spLocks noGrp="1"/>
          </p:cNvSpPr>
          <p:nvPr>
            <p:ph idx="1"/>
          </p:nvPr>
        </p:nvSpPr>
        <p:spPr>
          <a:xfrm>
            <a:off x="628650" y="1825625"/>
            <a:ext cx="8299450" cy="2696601"/>
          </a:xfrm>
        </p:spPr>
        <p:txBody>
          <a:bodyPr>
            <a:normAutofit fontScale="55000" lnSpcReduction="20000"/>
          </a:bodyPr>
          <a:lstStyle/>
          <a:p>
            <a:pPr marL="0" indent="0">
              <a:buNone/>
            </a:pPr>
            <a:r>
              <a:rPr kumimoji="1" lang="en-US" altLang="ja-JP" sz="3800" dirty="0" smtClean="0"/>
              <a:t>Used</a:t>
            </a:r>
            <a:r>
              <a:rPr kumimoji="1" lang="ja-JP" altLang="en-US" sz="3800" dirty="0" smtClean="0"/>
              <a:t> </a:t>
            </a:r>
            <a:r>
              <a:rPr kumimoji="1" lang="en-US" altLang="ja-JP" sz="3800" dirty="0" smtClean="0"/>
              <a:t>script</a:t>
            </a:r>
            <a:r>
              <a:rPr kumimoji="1" lang="ja-JP" altLang="en-US" sz="3800" dirty="0" smtClean="0"/>
              <a:t> </a:t>
            </a:r>
            <a:r>
              <a:rPr kumimoji="1" lang="en-US" altLang="ja-JP" sz="3800" dirty="0" smtClean="0"/>
              <a:t>to</a:t>
            </a:r>
            <a:r>
              <a:rPr kumimoji="1" lang="ja-JP" altLang="en-US" sz="3800" dirty="0" smtClean="0"/>
              <a:t> </a:t>
            </a:r>
            <a:r>
              <a:rPr kumimoji="1" lang="en-US" altLang="ja-JP" sz="3800" dirty="0" smtClean="0"/>
              <a:t>gather</a:t>
            </a:r>
            <a:r>
              <a:rPr kumimoji="1" lang="ja-JP" altLang="en-US" sz="3800" dirty="0" smtClean="0"/>
              <a:t> </a:t>
            </a:r>
            <a:r>
              <a:rPr kumimoji="1" lang="en-US" altLang="ja-JP" sz="3800" dirty="0" smtClean="0"/>
              <a:t>switch</a:t>
            </a:r>
            <a:r>
              <a:rPr kumimoji="1" lang="ja-JP" altLang="en-US" sz="3800" dirty="0" smtClean="0"/>
              <a:t> </a:t>
            </a:r>
            <a:r>
              <a:rPr kumimoji="1" lang="en-US" altLang="ja-JP" sz="3800" dirty="0" smtClean="0"/>
              <a:t>packet</a:t>
            </a:r>
            <a:r>
              <a:rPr kumimoji="1" lang="ja-JP" altLang="en-US" sz="3800" dirty="0" smtClean="0"/>
              <a:t> </a:t>
            </a:r>
            <a:r>
              <a:rPr kumimoji="1" lang="en-US" altLang="ja-JP" sz="3800" dirty="0" smtClean="0"/>
              <a:t>count</a:t>
            </a:r>
          </a:p>
          <a:p>
            <a:r>
              <a:rPr kumimoji="1" lang="en-US" altLang="ja-JP" dirty="0">
                <a:hlinkClick r:id="rId3"/>
              </a:rPr>
              <a:t>https://</a:t>
            </a:r>
            <a:r>
              <a:rPr kumimoji="1" lang="en-US" altLang="ja-JP" dirty="0" smtClean="0">
                <a:hlinkClick r:id="rId3"/>
              </a:rPr>
              <a:t>github.com/himorin/scripts/blob/master/network/ifmib_rate.pl</a:t>
            </a:r>
            <a:endParaRPr kumimoji="1" lang="en-US" altLang="ja-JP" dirty="0" smtClean="0"/>
          </a:p>
          <a:p>
            <a:pPr lvl="1"/>
            <a:r>
              <a:rPr kumimoji="1" lang="en-US" altLang="ja-JP" dirty="0" smtClean="0"/>
              <a:t>Output</a:t>
            </a:r>
            <a:r>
              <a:rPr kumimoji="1" lang="ja-JP" altLang="en-US" dirty="0" smtClean="0"/>
              <a:t> </a:t>
            </a:r>
            <a:r>
              <a:rPr kumimoji="1" lang="en-US" altLang="ja-JP" dirty="0" smtClean="0"/>
              <a:t>status,</a:t>
            </a:r>
            <a:r>
              <a:rPr kumimoji="1" lang="ja-JP" altLang="en-US" dirty="0" smtClean="0"/>
              <a:t> </a:t>
            </a:r>
            <a:r>
              <a:rPr kumimoji="1" lang="en-US" altLang="ja-JP" dirty="0" smtClean="0"/>
              <a:t>flowed</a:t>
            </a:r>
            <a:r>
              <a:rPr kumimoji="1" lang="ja-JP" altLang="en-US" dirty="0" smtClean="0"/>
              <a:t> </a:t>
            </a:r>
            <a:r>
              <a:rPr kumimoji="1" lang="en-US" altLang="ja-JP" dirty="0" smtClean="0"/>
              <a:t>octets,</a:t>
            </a:r>
            <a:r>
              <a:rPr kumimoji="1" lang="ja-JP" altLang="en-US" dirty="0" smtClean="0"/>
              <a:t> </a:t>
            </a:r>
            <a:r>
              <a:rPr kumimoji="1" lang="en-US" altLang="ja-JP" dirty="0" smtClean="0"/>
              <a:t>error</a:t>
            </a:r>
            <a:r>
              <a:rPr kumimoji="1" lang="ja-JP" altLang="en-US" dirty="0" smtClean="0"/>
              <a:t> </a:t>
            </a:r>
            <a:r>
              <a:rPr kumimoji="1" lang="en-US" altLang="ja-JP" dirty="0" smtClean="0"/>
              <a:t>packets,</a:t>
            </a:r>
            <a:r>
              <a:rPr kumimoji="1" lang="ja-JP" altLang="en-US" dirty="0" smtClean="0"/>
              <a:t> </a:t>
            </a:r>
            <a:r>
              <a:rPr kumimoji="1" lang="en-US" altLang="ja-JP" dirty="0" smtClean="0"/>
              <a:t>discarded</a:t>
            </a:r>
            <a:r>
              <a:rPr kumimoji="1" lang="ja-JP" altLang="en-US" dirty="0" smtClean="0"/>
              <a:t> </a:t>
            </a:r>
            <a:r>
              <a:rPr kumimoji="1" lang="en-US" altLang="ja-JP" dirty="0" smtClean="0"/>
              <a:t>packets</a:t>
            </a:r>
            <a:r>
              <a:rPr kumimoji="1" lang="ja-JP" altLang="en-US" dirty="0" smtClean="0"/>
              <a:t> </a:t>
            </a:r>
            <a:r>
              <a:rPr kumimoji="1" lang="en-US" altLang="ja-JP" dirty="0" smtClean="0"/>
              <a:t>for</a:t>
            </a:r>
            <a:r>
              <a:rPr kumimoji="1" lang="ja-JP" altLang="en-US" dirty="0" smtClean="0"/>
              <a:t> </a:t>
            </a:r>
            <a:r>
              <a:rPr kumimoji="1" lang="en-US" altLang="ja-JP" dirty="0" smtClean="0"/>
              <a:t>in/out</a:t>
            </a:r>
            <a:r>
              <a:rPr kumimoji="1" lang="ja-JP" altLang="en-US" dirty="0" smtClean="0"/>
              <a:t> </a:t>
            </a:r>
            <a:r>
              <a:rPr kumimoji="1" lang="en-US" altLang="ja-JP" dirty="0" smtClean="0"/>
              <a:t>in</a:t>
            </a:r>
            <a:r>
              <a:rPr kumimoji="1" lang="ja-JP" altLang="en-US" dirty="0" smtClean="0"/>
              <a:t> </a:t>
            </a:r>
            <a:r>
              <a:rPr kumimoji="1" lang="en-US" altLang="ja-JP" dirty="0" smtClean="0"/>
              <a:t>specified</a:t>
            </a:r>
            <a:r>
              <a:rPr kumimoji="1" lang="ja-JP" altLang="en-US" dirty="0" smtClean="0"/>
              <a:t> </a:t>
            </a:r>
            <a:r>
              <a:rPr kumimoji="1" lang="en-US" altLang="ja-JP" dirty="0" smtClean="0"/>
              <a:t>second</a:t>
            </a:r>
            <a:r>
              <a:rPr kumimoji="1" lang="ja-JP" altLang="en-US" dirty="0" smtClean="0"/>
              <a:t> </a:t>
            </a:r>
            <a:r>
              <a:rPr kumimoji="1" lang="en-US" altLang="ja-JP" dirty="0" smtClean="0"/>
              <a:t>interval</a:t>
            </a:r>
          </a:p>
          <a:p>
            <a:r>
              <a:rPr kumimoji="1" lang="en-US" altLang="ja-JP" dirty="0" smtClean="0"/>
              <a:t>Jitter</a:t>
            </a:r>
            <a:r>
              <a:rPr kumimoji="1" lang="ja-JP" altLang="en-US" dirty="0" smtClean="0"/>
              <a:t> </a:t>
            </a:r>
            <a:r>
              <a:rPr kumimoji="1" lang="en-US" altLang="ja-JP" dirty="0" smtClean="0"/>
              <a:t>of</a:t>
            </a:r>
            <a:r>
              <a:rPr kumimoji="1" lang="ja-JP" altLang="en-US" dirty="0" smtClean="0"/>
              <a:t> </a:t>
            </a:r>
            <a:r>
              <a:rPr kumimoji="1" lang="en-US" altLang="ja-JP" dirty="0" smtClean="0"/>
              <a:t>output</a:t>
            </a:r>
            <a:r>
              <a:rPr kumimoji="1" lang="ja-JP" altLang="en-US" dirty="0" smtClean="0"/>
              <a:t> </a:t>
            </a:r>
            <a:r>
              <a:rPr kumimoji="1" lang="en-US" altLang="ja-JP" dirty="0" smtClean="0"/>
              <a:t>period</a:t>
            </a:r>
            <a:r>
              <a:rPr kumimoji="1" lang="ja-JP" altLang="en-US" dirty="0" smtClean="0"/>
              <a:t> </a:t>
            </a:r>
            <a:r>
              <a:rPr kumimoji="1" lang="en-US" altLang="ja-JP" dirty="0" smtClean="0"/>
              <a:t>is</a:t>
            </a:r>
            <a:r>
              <a:rPr kumimoji="1" lang="ja-JP" altLang="en-US" dirty="0" smtClean="0"/>
              <a:t> </a:t>
            </a:r>
            <a:r>
              <a:rPr kumimoji="1" lang="en-US" altLang="ja-JP" dirty="0" smtClean="0"/>
              <a:t>measured</a:t>
            </a:r>
            <a:r>
              <a:rPr kumimoji="1" lang="ja-JP" altLang="en-US" dirty="0" smtClean="0"/>
              <a:t> </a:t>
            </a:r>
            <a:r>
              <a:rPr kumimoji="1" lang="en-US" altLang="ja-JP" dirty="0" smtClean="0"/>
              <a:t>as</a:t>
            </a:r>
            <a:r>
              <a:rPr kumimoji="1" lang="ja-JP" altLang="en-US" dirty="0" smtClean="0"/>
              <a:t> </a:t>
            </a:r>
            <a:r>
              <a:rPr kumimoji="1" lang="en-US" altLang="ja-JP" dirty="0" smtClean="0"/>
              <a:t>&lt;</a:t>
            </a:r>
            <a:r>
              <a:rPr kumimoji="1" lang="ja-JP" altLang="en-US" dirty="0" smtClean="0"/>
              <a:t> </a:t>
            </a:r>
            <a:r>
              <a:rPr kumimoji="1" lang="en-US" altLang="ja-JP" dirty="0" smtClean="0"/>
              <a:t>1msec</a:t>
            </a:r>
            <a:r>
              <a:rPr kumimoji="1" lang="ja-JP" altLang="en-US" dirty="0" smtClean="0"/>
              <a:t> </a:t>
            </a:r>
            <a:r>
              <a:rPr kumimoji="1" lang="en-US" altLang="ja-JP" dirty="0" smtClean="0"/>
              <a:t>with</a:t>
            </a:r>
            <a:r>
              <a:rPr kumimoji="1" lang="ja-JP" altLang="en-US" dirty="0" smtClean="0"/>
              <a:t> </a:t>
            </a:r>
            <a:r>
              <a:rPr kumimoji="1" lang="en-US" altLang="ja-JP" dirty="0" smtClean="0"/>
              <a:t>real</a:t>
            </a:r>
            <a:r>
              <a:rPr kumimoji="1" lang="ja-JP" altLang="en-US" dirty="0" smtClean="0"/>
              <a:t> </a:t>
            </a:r>
            <a:r>
              <a:rPr kumimoji="1" lang="en-US" altLang="ja-JP" dirty="0" smtClean="0"/>
              <a:t>cisco</a:t>
            </a:r>
            <a:r>
              <a:rPr kumimoji="1" lang="ja-JP" altLang="en-US" dirty="0" smtClean="0"/>
              <a:t> </a:t>
            </a:r>
            <a:r>
              <a:rPr kumimoji="1" lang="en-US" altLang="ja-JP" dirty="0" smtClean="0"/>
              <a:t>switch. (left below)</a:t>
            </a:r>
          </a:p>
          <a:p>
            <a:pPr lvl="1"/>
            <a:r>
              <a:rPr kumimoji="1" lang="en-US" altLang="ja-JP" dirty="0" smtClean="0"/>
              <a:t>Real</a:t>
            </a:r>
            <a:r>
              <a:rPr kumimoji="1" lang="ja-JP" altLang="en-US" dirty="0" smtClean="0"/>
              <a:t> </a:t>
            </a:r>
            <a:r>
              <a:rPr kumimoji="1" lang="en-US" altLang="ja-JP" dirty="0" smtClean="0"/>
              <a:t>measurement</a:t>
            </a:r>
            <a:r>
              <a:rPr kumimoji="1" lang="ja-JP" altLang="en-US" dirty="0" smtClean="0"/>
              <a:t> </a:t>
            </a:r>
            <a:r>
              <a:rPr kumimoji="1" lang="en-US" altLang="ja-JP" dirty="0" smtClean="0"/>
              <a:t>over</a:t>
            </a:r>
            <a:r>
              <a:rPr kumimoji="1" lang="ja-JP" altLang="en-US" dirty="0" smtClean="0"/>
              <a:t> </a:t>
            </a:r>
            <a:r>
              <a:rPr kumimoji="1" lang="en-US" altLang="ja-JP" dirty="0" smtClean="0"/>
              <a:t>3000</a:t>
            </a:r>
            <a:r>
              <a:rPr kumimoji="1" lang="ja-JP" altLang="en-US" dirty="0" smtClean="0"/>
              <a:t> </a:t>
            </a:r>
            <a:r>
              <a:rPr kumimoji="1" lang="en-US" altLang="ja-JP" dirty="0" smtClean="0"/>
              <a:t>points</a:t>
            </a:r>
            <a:r>
              <a:rPr kumimoji="1" lang="ja-JP" altLang="en-US" dirty="0" smtClean="0"/>
              <a:t> </a:t>
            </a:r>
            <a:r>
              <a:rPr kumimoji="1" lang="en-US" altLang="ja-JP" dirty="0" smtClean="0"/>
              <a:t>(in</a:t>
            </a:r>
            <a:r>
              <a:rPr kumimoji="1" lang="ja-JP" altLang="en-US" dirty="0" smtClean="0"/>
              <a:t> </a:t>
            </a:r>
            <a:r>
              <a:rPr kumimoji="1" lang="en-US" altLang="ja-JP" dirty="0" smtClean="0"/>
              <a:t>1Hz)</a:t>
            </a:r>
            <a:r>
              <a:rPr kumimoji="1" lang="ja-JP" altLang="en-US" dirty="0" smtClean="0"/>
              <a:t> </a:t>
            </a:r>
            <a:r>
              <a:rPr kumimoji="1" lang="en-US" altLang="ja-JP" dirty="0" smtClean="0"/>
              <a:t>is</a:t>
            </a:r>
            <a:r>
              <a:rPr kumimoji="1" lang="ja-JP" altLang="en-US" dirty="0" smtClean="0"/>
              <a:t> </a:t>
            </a:r>
            <a:r>
              <a:rPr kumimoji="1" lang="en-US" altLang="ja-JP" dirty="0" smtClean="0"/>
              <a:t>shown</a:t>
            </a:r>
          </a:p>
          <a:p>
            <a:pPr lvl="1"/>
            <a:r>
              <a:rPr kumimoji="1" lang="en-US" altLang="ja-JP" dirty="0" smtClean="0"/>
              <a:t>Jitter</a:t>
            </a:r>
            <a:r>
              <a:rPr kumimoji="1" lang="ja-JP" altLang="en-US" dirty="0" smtClean="0"/>
              <a:t> </a:t>
            </a:r>
            <a:r>
              <a:rPr kumimoji="1" lang="en-US" altLang="ja-JP" dirty="0" smtClean="0"/>
              <a:t>in</a:t>
            </a:r>
            <a:r>
              <a:rPr kumimoji="1" lang="ja-JP" altLang="en-US" dirty="0" smtClean="0"/>
              <a:t> </a:t>
            </a:r>
            <a:r>
              <a:rPr kumimoji="1" lang="en-US" altLang="ja-JP" dirty="0" smtClean="0"/>
              <a:t>time</a:t>
            </a:r>
            <a:r>
              <a:rPr kumimoji="1" lang="ja-JP" altLang="en-US" dirty="0" smtClean="0"/>
              <a:t> </a:t>
            </a:r>
            <a:r>
              <a:rPr kumimoji="1" lang="en-US" altLang="ja-JP" dirty="0" smtClean="0"/>
              <a:t>domain</a:t>
            </a:r>
            <a:r>
              <a:rPr kumimoji="1" lang="ja-JP" altLang="en-US" dirty="0" smtClean="0"/>
              <a:t> </a:t>
            </a:r>
            <a:r>
              <a:rPr kumimoji="1" lang="en-US" altLang="ja-JP" dirty="0" smtClean="0"/>
              <a:t>seems</a:t>
            </a:r>
            <a:r>
              <a:rPr kumimoji="1" lang="ja-JP" altLang="en-US" dirty="0" smtClean="0"/>
              <a:t> </a:t>
            </a:r>
            <a:r>
              <a:rPr kumimoji="1" lang="en-US" altLang="ja-JP" dirty="0" smtClean="0"/>
              <a:t>random,</a:t>
            </a:r>
            <a:r>
              <a:rPr kumimoji="1" lang="ja-JP" altLang="en-US" dirty="0" smtClean="0"/>
              <a:t> </a:t>
            </a:r>
            <a:r>
              <a:rPr kumimoji="1" lang="en-US" altLang="ja-JP" dirty="0" smtClean="0"/>
              <a:t>so</a:t>
            </a:r>
            <a:r>
              <a:rPr kumimoji="1" lang="ja-JP" altLang="en-US" dirty="0" smtClean="0"/>
              <a:t> </a:t>
            </a:r>
            <a:r>
              <a:rPr kumimoji="1" lang="en-US" altLang="ja-JP" dirty="0" smtClean="0"/>
              <a:t>should</a:t>
            </a:r>
            <a:r>
              <a:rPr kumimoji="1" lang="ja-JP" altLang="en-US" dirty="0" smtClean="0"/>
              <a:t> </a:t>
            </a:r>
            <a:r>
              <a:rPr kumimoji="1" lang="en-US" altLang="ja-JP" dirty="0" smtClean="0"/>
              <a:t>not</a:t>
            </a:r>
            <a:r>
              <a:rPr kumimoji="1" lang="ja-JP" altLang="en-US" dirty="0" smtClean="0"/>
              <a:t> </a:t>
            </a:r>
            <a:r>
              <a:rPr kumimoji="1" lang="en-US" altLang="ja-JP" dirty="0" smtClean="0"/>
              <a:t>be</a:t>
            </a:r>
            <a:r>
              <a:rPr kumimoji="1" lang="ja-JP" altLang="en-US" dirty="0" smtClean="0"/>
              <a:t> </a:t>
            </a:r>
            <a:r>
              <a:rPr kumimoji="1" lang="en-US" altLang="ja-JP" dirty="0" smtClean="0"/>
              <a:t>serious</a:t>
            </a:r>
            <a:r>
              <a:rPr kumimoji="1" lang="ja-JP" altLang="en-US" dirty="0" smtClean="0"/>
              <a:t> </a:t>
            </a:r>
            <a:r>
              <a:rPr kumimoji="1" lang="en-US" altLang="ja-JP" dirty="0" smtClean="0"/>
              <a:t>issue</a:t>
            </a:r>
            <a:r>
              <a:rPr kumimoji="1" lang="ja-JP" altLang="en-US" dirty="0" smtClean="0"/>
              <a:t> </a:t>
            </a:r>
            <a:r>
              <a:rPr kumimoji="1" lang="en-US" altLang="ja-JP" dirty="0" smtClean="0"/>
              <a:t>on</a:t>
            </a:r>
            <a:r>
              <a:rPr kumimoji="1" lang="ja-JP" altLang="en-US" dirty="0" smtClean="0"/>
              <a:t> </a:t>
            </a:r>
            <a:r>
              <a:rPr kumimoji="1" lang="en-US" altLang="ja-JP" dirty="0" smtClean="0"/>
              <a:t>measurement</a:t>
            </a:r>
          </a:p>
          <a:p>
            <a:r>
              <a:rPr lang="en-US" altLang="ja-JP" dirty="0" smtClean="0"/>
              <a:t>Data flow generation verification</a:t>
            </a:r>
          </a:p>
          <a:p>
            <a:pPr lvl="1"/>
            <a:r>
              <a:rPr kumimoji="1" lang="en-US" altLang="ja-JP" dirty="0" smtClean="0"/>
              <a:t>Data writing to NFS mount storage showed some sudden drop during test (middle below)</a:t>
            </a:r>
          </a:p>
          <a:p>
            <a:pPr lvl="2"/>
            <a:r>
              <a:rPr lang="en-US" altLang="ja-JP" dirty="0" smtClean="0"/>
              <a:t>Used SSD storage to gain write performance. No issue was found when write locally.</a:t>
            </a:r>
            <a:endParaRPr kumimoji="1" lang="en-US" altLang="ja-JP" dirty="0" smtClean="0"/>
          </a:p>
          <a:p>
            <a:pPr lvl="1"/>
            <a:r>
              <a:rPr lang="en-US" altLang="ja-JP" dirty="0" err="1" smtClean="0"/>
              <a:t>Netcat</a:t>
            </a:r>
            <a:r>
              <a:rPr lang="en-US" altLang="ja-JP" dirty="0" smtClean="0"/>
              <a:t> data generation was succeeded as right below, first ~300sec is one direction, later is bi-direction</a:t>
            </a:r>
          </a:p>
          <a:p>
            <a:pPr lvl="2"/>
            <a:r>
              <a:rPr lang="en-US" altLang="ja-JP" dirty="0" smtClean="0"/>
              <a:t>Reason of periodical jitter (up and down in short time) is not clear but ~5Mbps for ~985Mbps.</a:t>
            </a:r>
            <a:endParaRPr kumimoji="1" lang="en-US" altLang="ja-JP" dirty="0" smtClean="0"/>
          </a:p>
        </p:txBody>
      </p:sp>
      <p:sp>
        <p:nvSpPr>
          <p:cNvPr id="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1400" y="4517100"/>
            <a:ext cx="3121200" cy="23409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4000" y="4518000"/>
            <a:ext cx="3120000" cy="2340000"/>
          </a:xfrm>
          <a:prstGeom prst="rect">
            <a:avLst/>
          </a:prstGeom>
        </p:spPr>
      </p:pic>
    </p:spTree>
    <p:extLst>
      <p:ext uri="{BB962C8B-B14F-4D97-AF65-F5344CB8AC3E}">
        <p14:creationId xmlns:p14="http://schemas.microsoft.com/office/powerpoint/2010/main" val="3721088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49" y="1825624"/>
            <a:ext cx="8296409" cy="3331375"/>
          </a:xfrm>
        </p:spPr>
        <p:txBody>
          <a:bodyPr>
            <a:normAutofit fontScale="55000" lnSpcReduction="20000"/>
          </a:bodyPr>
          <a:lstStyle/>
          <a:p>
            <a:pPr marL="0" indent="0">
              <a:spcBef>
                <a:spcPts val="600"/>
              </a:spcBef>
              <a:buNone/>
            </a:pPr>
            <a:r>
              <a:rPr kumimoji="1" lang="en-US" altLang="ja-JP" dirty="0" smtClean="0"/>
              <a:t>Test passed for all configurations with/without MCP. Bottom panels are samples of measurements. </a:t>
            </a:r>
          </a:p>
          <a:p>
            <a:r>
              <a:rPr kumimoji="1" lang="en-US" altLang="ja-JP" dirty="0" smtClean="0"/>
              <a:t>1</a:t>
            </a:r>
            <a:r>
              <a:rPr kumimoji="1" lang="en-US" altLang="ja-JP" baseline="30000" dirty="0" smtClean="0"/>
              <a:t>st</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both</a:t>
            </a:r>
            <a:r>
              <a:rPr kumimoji="1" lang="ja-JP" altLang="en-US" dirty="0" smtClean="0"/>
              <a:t> </a:t>
            </a:r>
            <a:r>
              <a:rPr kumimoji="1" lang="en-US" altLang="ja-JP" dirty="0" smtClean="0"/>
              <a:t>with</a:t>
            </a:r>
            <a:r>
              <a:rPr kumimoji="1" lang="ja-JP" altLang="en-US" dirty="0" smtClean="0"/>
              <a:t> </a:t>
            </a:r>
            <a:r>
              <a:rPr kumimoji="1" lang="en-US" altLang="ja-JP" dirty="0" smtClean="0"/>
              <a:t>and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on</a:t>
            </a:r>
            <a:r>
              <a:rPr kumimoji="1" lang="ja-JP" altLang="en-US" dirty="0" smtClean="0"/>
              <a:t> </a:t>
            </a:r>
            <a:r>
              <a:rPr kumimoji="1" lang="en-US" altLang="ja-JP" dirty="0" smtClean="0"/>
              <a:t>62.5um</a:t>
            </a:r>
            <a:r>
              <a:rPr kumimoji="1" lang="ja-JP" altLang="en-US" dirty="0" smtClean="0"/>
              <a:t> </a:t>
            </a:r>
            <a:r>
              <a:rPr kumimoji="1" lang="en-US" altLang="ja-JP" dirty="0" smtClean="0"/>
              <a:t>MMF</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PF</a:t>
            </a:r>
          </a:p>
          <a:p>
            <a:pPr lvl="1"/>
            <a:r>
              <a:rPr kumimoji="1" lang="en-US" altLang="ja-JP" dirty="0" smtClean="0"/>
              <a:t>No</a:t>
            </a:r>
            <a:r>
              <a:rPr kumimoji="1" lang="ja-JP" altLang="en-US" dirty="0" smtClean="0"/>
              <a:t> </a:t>
            </a:r>
            <a:r>
              <a:rPr kumimoji="1" lang="en-US" altLang="ja-JP" dirty="0" smtClean="0"/>
              <a:t>change</a:t>
            </a:r>
            <a:r>
              <a:rPr kumimoji="1" lang="ja-JP" altLang="en-US" dirty="0" smtClean="0"/>
              <a:t> </a:t>
            </a:r>
            <a:r>
              <a:rPr kumimoji="1" lang="en-US" altLang="ja-JP" dirty="0" smtClean="0"/>
              <a:t>detected</a:t>
            </a:r>
            <a:r>
              <a:rPr kumimoji="1" lang="ja-JP" altLang="en-US" dirty="0" smtClean="0"/>
              <a:t> </a:t>
            </a:r>
            <a:r>
              <a:rPr kumimoji="1" lang="en-US" altLang="ja-JP" dirty="0" smtClean="0"/>
              <a:t>between</a:t>
            </a:r>
            <a:r>
              <a:rPr kumimoji="1" lang="ja-JP" altLang="en-US" dirty="0" smtClean="0"/>
              <a:t> </a:t>
            </a:r>
            <a:r>
              <a:rPr kumimoji="1" lang="en-US" altLang="ja-JP" dirty="0" smtClean="0"/>
              <a:t>with</a:t>
            </a:r>
            <a:r>
              <a:rPr kumimoji="1" lang="ja-JP" altLang="en-US" dirty="0" smtClean="0"/>
              <a:t> </a:t>
            </a:r>
            <a:r>
              <a:rPr kumimoji="1" lang="en-US" altLang="ja-JP" dirty="0" smtClean="0"/>
              <a:t>and</a:t>
            </a:r>
            <a:r>
              <a:rPr kumimoji="1" lang="ja-JP" altLang="en-US" dirty="0" smtClean="0"/>
              <a:t> </a:t>
            </a:r>
            <a:r>
              <a:rPr kumimoji="1" lang="en-US" altLang="ja-JP" dirty="0" smtClean="0"/>
              <a:t>without</a:t>
            </a:r>
          </a:p>
          <a:p>
            <a:pPr lvl="1"/>
            <a:r>
              <a:rPr kumimoji="1" lang="en-US" altLang="ja-JP" dirty="0" smtClean="0"/>
              <a:t>Checked laser</a:t>
            </a:r>
            <a:r>
              <a:rPr kumimoji="1" lang="ja-JP" altLang="en-US" dirty="0" smtClean="0"/>
              <a:t> </a:t>
            </a:r>
            <a:r>
              <a:rPr kumimoji="1" lang="en-US" altLang="ja-JP" dirty="0" err="1" smtClean="0"/>
              <a:t>dBm</a:t>
            </a:r>
            <a:r>
              <a:rPr kumimoji="1" lang="ja-JP" altLang="en-US" dirty="0"/>
              <a:t> </a:t>
            </a:r>
            <a:r>
              <a:rPr kumimoji="1" lang="en-US" altLang="ja-JP" dirty="0" smtClean="0"/>
              <a:t>by</a:t>
            </a:r>
            <a:r>
              <a:rPr kumimoji="1" lang="ja-JP" altLang="en-US" dirty="0" smtClean="0"/>
              <a:t> </a:t>
            </a:r>
            <a:r>
              <a:rPr kumimoji="1" lang="en-US" altLang="ja-JP" dirty="0" smtClean="0"/>
              <a:t>cisco</a:t>
            </a:r>
            <a:r>
              <a:rPr kumimoji="1" lang="ja-JP" altLang="en-US" dirty="0" smtClean="0"/>
              <a:t> </a:t>
            </a:r>
            <a:r>
              <a:rPr kumimoji="1" lang="en-US" altLang="ja-JP" dirty="0" smtClean="0"/>
              <a:t>status</a:t>
            </a:r>
            <a:r>
              <a:rPr kumimoji="1" lang="ja-JP" altLang="en-US" dirty="0" smtClean="0"/>
              <a:t> </a:t>
            </a:r>
            <a:r>
              <a:rPr kumimoji="1" lang="en-US" altLang="ja-JP" dirty="0" smtClean="0"/>
              <a:t>(just</a:t>
            </a:r>
            <a:r>
              <a:rPr kumimoji="1" lang="ja-JP" altLang="en-US" dirty="0" smtClean="0"/>
              <a:t> </a:t>
            </a:r>
            <a:r>
              <a:rPr kumimoji="1" lang="en-US" altLang="ja-JP" dirty="0" smtClean="0"/>
              <a:t>to</a:t>
            </a:r>
            <a:r>
              <a:rPr kumimoji="1" lang="ja-JP" altLang="en-US" dirty="0" smtClean="0"/>
              <a:t> </a:t>
            </a:r>
            <a:r>
              <a:rPr kumimoji="1" lang="en-US" altLang="ja-JP" dirty="0" smtClean="0"/>
              <a:t>check</a:t>
            </a:r>
            <a:r>
              <a:rPr kumimoji="1" lang="ja-JP" altLang="en-US" dirty="0" smtClean="0"/>
              <a:t> </a:t>
            </a:r>
            <a:r>
              <a:rPr kumimoji="1" lang="en-US" altLang="ja-JP" dirty="0" smtClean="0"/>
              <a:t>difference between TX and RX)</a:t>
            </a:r>
          </a:p>
          <a:p>
            <a:pPr lvl="2"/>
            <a:r>
              <a:rPr kumimoji="1" lang="en-US" altLang="ja-JP" dirty="0" smtClean="0"/>
              <a:t>4.5dBm</a:t>
            </a:r>
            <a:r>
              <a:rPr kumimoji="1" lang="ja-JP" altLang="en-US" dirty="0" smtClean="0"/>
              <a:t> </a:t>
            </a:r>
            <a:r>
              <a:rPr kumimoji="1" lang="en-US" altLang="ja-JP" dirty="0" smtClean="0"/>
              <a:t>changed</a:t>
            </a:r>
            <a:r>
              <a:rPr kumimoji="1" lang="ja-JP" altLang="en-US" dirty="0" smtClean="0"/>
              <a:t> </a:t>
            </a:r>
            <a:r>
              <a:rPr kumimoji="1" lang="en-US" altLang="ja-JP" dirty="0" smtClean="0"/>
              <a:t>in</a:t>
            </a:r>
            <a:r>
              <a:rPr kumimoji="1" lang="ja-JP" altLang="en-US" dirty="0" smtClean="0"/>
              <a:t> </a:t>
            </a:r>
            <a:r>
              <a:rPr kumimoji="1" lang="en-US" altLang="ja-JP" dirty="0" smtClean="0"/>
              <a:t>average</a:t>
            </a:r>
            <a:r>
              <a:rPr kumimoji="1" lang="ja-JP" altLang="en-US" dirty="0" smtClean="0"/>
              <a:t> </a:t>
            </a:r>
            <a:r>
              <a:rPr kumimoji="1" lang="en-US" altLang="ja-JP" dirty="0" smtClean="0"/>
              <a:t>(-6.1/-1.7,</a:t>
            </a:r>
            <a:r>
              <a:rPr kumimoji="1" lang="ja-JP" altLang="en-US" dirty="0" smtClean="0"/>
              <a:t> </a:t>
            </a:r>
            <a:r>
              <a:rPr kumimoji="1" lang="en-US" altLang="ja-JP" dirty="0" smtClean="0"/>
              <a:t>-6.6/-1.9,</a:t>
            </a:r>
            <a:r>
              <a:rPr kumimoji="1" lang="ja-JP" altLang="en-US" dirty="0" smtClean="0"/>
              <a:t> </a:t>
            </a:r>
            <a:r>
              <a:rPr kumimoji="1" lang="en-US" altLang="ja-JP" dirty="0" smtClean="0"/>
              <a:t>-6.6/-2.7,</a:t>
            </a:r>
            <a:r>
              <a:rPr kumimoji="1" lang="ja-JP" altLang="en-US" dirty="0" smtClean="0"/>
              <a:t> </a:t>
            </a:r>
            <a:r>
              <a:rPr kumimoji="1" lang="en-US" altLang="ja-JP" dirty="0" smtClean="0"/>
              <a:t>-6.8/-1.6) = loss by fibers and connections</a:t>
            </a:r>
          </a:p>
          <a:p>
            <a:r>
              <a:rPr kumimoji="1" lang="en-US" altLang="ja-JP" dirty="0" smtClean="0"/>
              <a:t>2</a:t>
            </a:r>
            <a:r>
              <a:rPr kumimoji="1" lang="en-US" altLang="ja-JP" baseline="30000" dirty="0" smtClean="0"/>
              <a:t>nd</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for</a:t>
            </a:r>
            <a:r>
              <a:rPr kumimoji="1" lang="ja-JP" altLang="en-US" dirty="0" smtClean="0"/>
              <a:t> </a:t>
            </a:r>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PF</a:t>
            </a:r>
            <a:r>
              <a:rPr kumimoji="1" lang="ja-JP" altLang="en-US" dirty="0" smtClean="0"/>
              <a:t> </a:t>
            </a:r>
            <a:r>
              <a:rPr kumimoji="1" lang="en-US" altLang="ja-JP" dirty="0" smtClean="0"/>
              <a:t>on</a:t>
            </a:r>
            <a:r>
              <a:rPr kumimoji="1" lang="ja-JP" altLang="en-US" dirty="0" smtClean="0"/>
              <a:t> </a:t>
            </a:r>
            <a:r>
              <a:rPr kumimoji="1" lang="en-US" altLang="ja-JP" dirty="0" smtClean="0"/>
              <a:t>50/62.5um</a:t>
            </a:r>
            <a:r>
              <a:rPr kumimoji="1" lang="ja-JP" altLang="en-US" dirty="0" smtClean="0"/>
              <a:t> </a:t>
            </a:r>
            <a:r>
              <a:rPr kumimoji="1" lang="en-US" altLang="ja-JP" dirty="0" smtClean="0"/>
              <a:t>MMF</a:t>
            </a:r>
          </a:p>
          <a:p>
            <a:pPr lvl="1"/>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worked</a:t>
            </a:r>
            <a:r>
              <a:rPr kumimoji="1" lang="ja-JP" altLang="en-US" dirty="0" smtClean="0"/>
              <a:t> </a:t>
            </a:r>
            <a:r>
              <a:rPr kumimoji="1" lang="en-US" altLang="ja-JP" dirty="0" smtClean="0"/>
              <a:t>fine</a:t>
            </a:r>
          </a:p>
          <a:p>
            <a:r>
              <a:rPr kumimoji="1" lang="en-US" altLang="ja-JP" dirty="0" smtClean="0"/>
              <a:t>3</a:t>
            </a:r>
            <a:r>
              <a:rPr kumimoji="1" lang="en-US" altLang="ja-JP" baseline="30000" dirty="0" smtClean="0"/>
              <a:t>rd</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for</a:t>
            </a:r>
            <a:r>
              <a:rPr kumimoji="1" lang="ja-JP" altLang="en-US" dirty="0" smtClean="0"/>
              <a:t> </a:t>
            </a:r>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TUE-Opt</a:t>
            </a:r>
            <a:r>
              <a:rPr kumimoji="1" lang="ja-JP" altLang="en-US" dirty="0" smtClean="0"/>
              <a:t> </a:t>
            </a:r>
            <a:r>
              <a:rPr kumimoji="1" lang="en-US" altLang="ja-JP" dirty="0" smtClean="0"/>
              <a:t>(connector</a:t>
            </a:r>
            <a:r>
              <a:rPr kumimoji="1" lang="ja-JP" altLang="en-US" dirty="0" smtClean="0"/>
              <a:t> </a:t>
            </a:r>
            <a:r>
              <a:rPr kumimoji="1" lang="en-US" altLang="ja-JP" dirty="0" smtClean="0"/>
              <a:t>rack)</a:t>
            </a:r>
            <a:r>
              <a:rPr kumimoji="1" lang="ja-JP" altLang="en-US" dirty="0" smtClean="0"/>
              <a:t> </a:t>
            </a:r>
            <a:r>
              <a:rPr kumimoji="1" lang="en-US" altLang="ja-JP" dirty="0" smtClean="0"/>
              <a:t>on</a:t>
            </a:r>
            <a:r>
              <a:rPr kumimoji="1" lang="ja-JP" altLang="en-US" dirty="0" smtClean="0"/>
              <a:t> </a:t>
            </a:r>
            <a:r>
              <a:rPr kumimoji="1" lang="en-US" altLang="ja-JP" dirty="0" smtClean="0"/>
              <a:t>50/62.5um</a:t>
            </a:r>
            <a:r>
              <a:rPr kumimoji="1" lang="ja-JP" altLang="en-US" dirty="0" smtClean="0"/>
              <a:t> </a:t>
            </a:r>
            <a:r>
              <a:rPr kumimoji="1" lang="en-US" altLang="ja-JP" dirty="0" smtClean="0"/>
              <a:t>MMF</a:t>
            </a:r>
          </a:p>
          <a:p>
            <a:pPr lvl="1"/>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worked</a:t>
            </a:r>
            <a:r>
              <a:rPr kumimoji="1" lang="ja-JP" altLang="en-US" dirty="0" smtClean="0"/>
              <a:t> </a:t>
            </a:r>
            <a:r>
              <a:rPr kumimoji="1" lang="en-US" altLang="ja-JP" dirty="0" smtClean="0"/>
              <a:t>fine</a:t>
            </a:r>
          </a:p>
          <a:p>
            <a:pPr marL="0" indent="0">
              <a:buNone/>
            </a:pPr>
            <a:endParaRPr lang="en-US" altLang="ja-JP" dirty="0" smtClean="0"/>
          </a:p>
          <a:p>
            <a:pPr marL="0" indent="0">
              <a:buNone/>
            </a:pPr>
            <a:r>
              <a:rPr lang="en-US" altLang="ja-JP" dirty="0" smtClean="0"/>
              <a:t>PFS has decided:</a:t>
            </a:r>
            <a:endParaRPr lang="en-US" altLang="ja-JP" dirty="0"/>
          </a:p>
          <a:p>
            <a:r>
              <a:rPr kumimoji="1" lang="en-US" altLang="ja-JP" dirty="0" smtClean="0"/>
              <a:t>Use 1000BASE-LX for all Ethernet connections over fiber</a:t>
            </a:r>
          </a:p>
          <a:p>
            <a:r>
              <a:rPr lang="en-US" altLang="ja-JP" dirty="0" smtClean="0"/>
              <a:t>Changed MCP to be not a default plan</a:t>
            </a:r>
            <a:endParaRPr kumimoji="1" lang="en-US" altLang="ja-JP" dirty="0" smtClean="0"/>
          </a:p>
        </p:txBody>
      </p:sp>
      <p:sp>
        <p:nvSpPr>
          <p:cNvPr id="5" name="タイトル 1"/>
          <p:cNvSpPr txBox="1">
            <a:spLocks/>
          </p:cNvSpPr>
          <p:nvPr/>
        </p:nvSpPr>
        <p:spPr>
          <a:xfrm>
            <a:off x="628650" y="365126"/>
            <a:ext cx="851535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smtClean="0"/>
              <a:t>Results – Performance verification plan for Ethernet</a:t>
            </a:r>
            <a:endParaRPr lang="ja-JP" altLang="en-US" sz="2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0" y="5157000"/>
            <a:ext cx="2268000" cy="1701000"/>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0000" y="5157000"/>
            <a:ext cx="2268000" cy="1701000"/>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8000" y="5157000"/>
            <a:ext cx="2268000" cy="1701000"/>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6000" y="5157000"/>
            <a:ext cx="2268000" cy="1701000"/>
          </a:xfrm>
          <a:prstGeom prst="rect">
            <a:avLst/>
          </a:prstGeom>
        </p:spPr>
      </p:pic>
      <p:sp>
        <p:nvSpPr>
          <p:cNvPr id="10"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9716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600200"/>
            <a:ext cx="8375650" cy="2167389"/>
          </a:xfrm>
        </p:spPr>
        <p:txBody>
          <a:bodyPr>
            <a:normAutofit fontScale="62500" lnSpcReduction="20000"/>
          </a:bodyPr>
          <a:lstStyle/>
          <a:p>
            <a:pPr marL="0" indent="0">
              <a:spcBef>
                <a:spcPts val="600"/>
              </a:spcBef>
              <a:buNone/>
            </a:pPr>
            <a:r>
              <a:rPr lang="en-US" dirty="0" smtClean="0"/>
              <a:t>Finally selected device has limited capability for checking status of fiber link (as shown in figures below). If we find a way to check internal status of PCI Express bus, we could use these status to check communication failure rate, but it seemed difficult (or at least need to do some technical study).</a:t>
            </a:r>
          </a:p>
          <a:p>
            <a:pPr marL="0" indent="0">
              <a:spcBef>
                <a:spcPts val="600"/>
              </a:spcBef>
              <a:buNone/>
            </a:pPr>
            <a:r>
              <a:rPr lang="en-US" dirty="0" smtClean="0"/>
              <a:t>Therefore, we planned just to check possible data flow rate, once we confirmed connection over a pair of fiber cables (TX/RX) by both LEDs and host computer operating system, and planned to compare with assumed maximum data flow rate – since its maximum communication data flow is kept as 2.5GT/s.</a:t>
            </a:r>
          </a:p>
          <a:p>
            <a:pPr marL="0" indent="0">
              <a:spcBef>
                <a:spcPts val="600"/>
              </a:spcBef>
              <a:buNone/>
            </a:pPr>
            <a:r>
              <a:rPr lang="en-US" dirty="0" smtClean="0"/>
              <a:t>The </a:t>
            </a:r>
            <a:r>
              <a:rPr lang="en-US" dirty="0" err="1" smtClean="0"/>
              <a:t>PCIe</a:t>
            </a:r>
            <a:r>
              <a:rPr lang="en-US" dirty="0" smtClean="0"/>
              <a:t> extender had already tested with newly purchased 270m MM fiber at ASIAA and worked without MCP, prior to on-site test at the telescope.</a:t>
            </a:r>
          </a:p>
        </p:txBody>
      </p:sp>
      <p:sp>
        <p:nvSpPr>
          <p:cNvPr id="5" name="タイトル 1"/>
          <p:cNvSpPr>
            <a:spLocks noGrp="1"/>
          </p:cNvSpPr>
          <p:nvPr>
            <p:ph type="title"/>
          </p:nvPr>
        </p:nvSpPr>
        <p:spPr>
          <a:xfrm>
            <a:off x="628650" y="365126"/>
            <a:ext cx="8515350" cy="1325563"/>
          </a:xfrm>
        </p:spPr>
        <p:txBody>
          <a:bodyPr>
            <a:normAutofit/>
          </a:bodyPr>
          <a:lstStyle/>
          <a:p>
            <a:r>
              <a:rPr lang="en-US" sz="2800" dirty="0" smtClean="0"/>
              <a:t>Performance verification plan for bus extender (I)</a:t>
            </a:r>
            <a:endParaRPr lang="en-US" sz="28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261" y="3786331"/>
            <a:ext cx="5117739"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905500"/>
            <a:ext cx="33813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5" y="3828600"/>
            <a:ext cx="4140000" cy="20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03365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normAutofit/>
          </a:bodyPr>
          <a:lstStyle/>
          <a:p>
            <a:r>
              <a:rPr lang="en-US" sz="2800" dirty="0" smtClean="0"/>
              <a:t>Performance verification plan for bus extender (II)</a:t>
            </a:r>
            <a:endParaRPr lang="en-US" sz="2800" dirty="0"/>
          </a:p>
        </p:txBody>
      </p:sp>
      <p:sp>
        <p:nvSpPr>
          <p:cNvPr id="3" name="コンテンツ プレースホルダー 2"/>
          <p:cNvSpPr>
            <a:spLocks noGrp="1"/>
          </p:cNvSpPr>
          <p:nvPr>
            <p:ph idx="1"/>
          </p:nvPr>
        </p:nvSpPr>
        <p:spPr>
          <a:xfrm>
            <a:off x="628650" y="1825625"/>
            <a:ext cx="8274050" cy="4351338"/>
          </a:xfrm>
        </p:spPr>
        <p:txBody>
          <a:bodyPr>
            <a:normAutofit fontScale="85000" lnSpcReduction="20000"/>
          </a:bodyPr>
          <a:lstStyle/>
          <a:p>
            <a:pPr marL="0" indent="0">
              <a:buNone/>
            </a:pPr>
            <a:r>
              <a:rPr lang="en-US" dirty="0" smtClean="0"/>
              <a:t>Procedure is:</a:t>
            </a:r>
          </a:p>
          <a:p>
            <a:r>
              <a:rPr lang="en-US" altLang="ja-JP" dirty="0" smtClean="0"/>
              <a:t>Attach</a:t>
            </a:r>
            <a:r>
              <a:rPr lang="ja-JP" altLang="en-US" dirty="0" smtClean="0"/>
              <a:t> </a:t>
            </a:r>
            <a:r>
              <a:rPr lang="en-US" altLang="ja-JP" dirty="0" smtClean="0"/>
              <a:t>USB</a:t>
            </a:r>
            <a:r>
              <a:rPr lang="ja-JP" altLang="en-US" dirty="0" smtClean="0"/>
              <a:t> </a:t>
            </a:r>
            <a:r>
              <a:rPr lang="en-US" altLang="ja-JP" dirty="0" smtClean="0"/>
              <a:t>memories</a:t>
            </a:r>
            <a:r>
              <a:rPr lang="ja-JP" altLang="en-US" dirty="0" smtClean="0"/>
              <a:t> </a:t>
            </a:r>
            <a:r>
              <a:rPr lang="en-US" altLang="ja-JP" dirty="0" smtClean="0"/>
              <a:t>to</a:t>
            </a:r>
            <a:r>
              <a:rPr lang="ja-JP" altLang="en-US" dirty="0" smtClean="0"/>
              <a:t> </a:t>
            </a:r>
            <a:r>
              <a:rPr lang="en-US" altLang="ja-JP" dirty="0" smtClean="0"/>
              <a:t>USB</a:t>
            </a:r>
            <a:r>
              <a:rPr lang="ja-JP" altLang="en-US" dirty="0" smtClean="0"/>
              <a:t> </a:t>
            </a:r>
            <a:r>
              <a:rPr lang="en-US" altLang="ja-JP" dirty="0" smtClean="0"/>
              <a:t>hub</a:t>
            </a:r>
            <a:r>
              <a:rPr lang="ja-JP" altLang="en-US" dirty="0" smtClean="0"/>
              <a:t> </a:t>
            </a:r>
            <a:r>
              <a:rPr lang="en-US" altLang="ja-JP" dirty="0" smtClean="0"/>
              <a:t>at</a:t>
            </a:r>
            <a:r>
              <a:rPr lang="ja-JP" altLang="en-US" dirty="0" smtClean="0"/>
              <a:t> </a:t>
            </a:r>
            <a:r>
              <a:rPr lang="en-US" altLang="ja-JP" dirty="0" smtClean="0"/>
              <a:t>target.</a:t>
            </a:r>
          </a:p>
          <a:p>
            <a:pPr lvl="1"/>
            <a:r>
              <a:rPr lang="en-US" altLang="ja-JP" dirty="0" smtClean="0"/>
              <a:t>USB memory was tested at off-site prior to on-site test</a:t>
            </a:r>
          </a:p>
          <a:p>
            <a:pPr lvl="1"/>
            <a:r>
              <a:rPr lang="en-US" altLang="ja-JP" dirty="0" smtClean="0"/>
              <a:t>Two USB 3.0 memories were used to fill data flow</a:t>
            </a:r>
          </a:p>
          <a:p>
            <a:pPr lvl="1"/>
            <a:r>
              <a:rPr lang="en-US" altLang="ja-JP" dirty="0" smtClean="0"/>
              <a:t>USB SSD was not considered for this performance verification.</a:t>
            </a:r>
            <a:endParaRPr lang="en-US" altLang="ja-JP" dirty="0"/>
          </a:p>
          <a:p>
            <a:r>
              <a:rPr lang="en-US" altLang="ja-JP" dirty="0"/>
              <a:t>Run</a:t>
            </a:r>
            <a:r>
              <a:rPr lang="ja-JP" altLang="en-US" dirty="0"/>
              <a:t> </a:t>
            </a:r>
            <a:r>
              <a:rPr lang="en-US" altLang="ja-JP" dirty="0"/>
              <a:t>two</a:t>
            </a:r>
            <a:r>
              <a:rPr lang="ja-JP" altLang="en-US" dirty="0"/>
              <a:t> </a:t>
            </a:r>
            <a:r>
              <a:rPr lang="en-US" altLang="ja-JP" dirty="0"/>
              <a:t>tests,</a:t>
            </a:r>
            <a:r>
              <a:rPr lang="ja-JP" altLang="en-US" dirty="0"/>
              <a:t> </a:t>
            </a:r>
            <a:r>
              <a:rPr lang="en-US" altLang="ja-JP" dirty="0"/>
              <a:t>with</a:t>
            </a:r>
            <a:r>
              <a:rPr lang="ja-JP" altLang="en-US" dirty="0"/>
              <a:t> </a:t>
            </a:r>
            <a:r>
              <a:rPr lang="en-US" altLang="ja-JP" dirty="0"/>
              <a:t>short</a:t>
            </a:r>
            <a:r>
              <a:rPr lang="ja-JP" altLang="en-US" dirty="0"/>
              <a:t> </a:t>
            </a:r>
            <a:r>
              <a:rPr lang="en-US" altLang="ja-JP" dirty="0"/>
              <a:t>(~1m)</a:t>
            </a:r>
            <a:r>
              <a:rPr lang="ja-JP" altLang="en-US" dirty="0"/>
              <a:t> </a:t>
            </a:r>
            <a:r>
              <a:rPr lang="en-US" altLang="ja-JP" dirty="0" smtClean="0"/>
              <a:t>fiber (local)</a:t>
            </a:r>
            <a:r>
              <a:rPr lang="ja-JP" altLang="en-US" dirty="0" smtClean="0"/>
              <a:t> </a:t>
            </a:r>
            <a:r>
              <a:rPr lang="en-US" altLang="ja-JP" dirty="0"/>
              <a:t>and</a:t>
            </a:r>
            <a:r>
              <a:rPr lang="ja-JP" altLang="en-US" dirty="0"/>
              <a:t> </a:t>
            </a:r>
            <a:r>
              <a:rPr lang="en-US" altLang="ja-JP" dirty="0"/>
              <a:t>real</a:t>
            </a:r>
          </a:p>
          <a:p>
            <a:pPr lvl="1"/>
            <a:r>
              <a:rPr lang="en-US" altLang="ja-JP" dirty="0"/>
              <a:t>Compare</a:t>
            </a:r>
            <a:r>
              <a:rPr lang="ja-JP" altLang="en-US" dirty="0"/>
              <a:t> </a:t>
            </a:r>
            <a:r>
              <a:rPr lang="en-US" altLang="ja-JP" dirty="0"/>
              <a:t>two</a:t>
            </a:r>
            <a:r>
              <a:rPr lang="ja-JP" altLang="en-US" dirty="0"/>
              <a:t> </a:t>
            </a:r>
            <a:r>
              <a:rPr lang="en-US" altLang="ja-JP" dirty="0"/>
              <a:t>results</a:t>
            </a:r>
            <a:r>
              <a:rPr lang="ja-JP" altLang="en-US" dirty="0"/>
              <a:t> </a:t>
            </a:r>
            <a:r>
              <a:rPr lang="en-US" altLang="ja-JP" dirty="0" smtClean="0"/>
              <a:t>to check degradation by</a:t>
            </a:r>
            <a:r>
              <a:rPr lang="ja-JP" altLang="en-US" dirty="0" smtClean="0"/>
              <a:t> </a:t>
            </a:r>
            <a:r>
              <a:rPr lang="en-US" altLang="ja-JP" dirty="0" smtClean="0"/>
              <a:t>the real fiber</a:t>
            </a:r>
            <a:endParaRPr lang="en-US" altLang="ja-JP" dirty="0"/>
          </a:p>
          <a:p>
            <a:pPr lvl="1"/>
            <a:r>
              <a:rPr lang="en-US" altLang="ja-JP" dirty="0"/>
              <a:t>Checked</a:t>
            </a:r>
            <a:r>
              <a:rPr lang="ja-JP" altLang="en-US" dirty="0"/>
              <a:t> </a:t>
            </a:r>
            <a:r>
              <a:rPr lang="en-US" altLang="ja-JP" dirty="0"/>
              <a:t>&gt;</a:t>
            </a:r>
            <a:r>
              <a:rPr lang="ja-JP" altLang="en-US" dirty="0"/>
              <a:t> </a:t>
            </a:r>
            <a:r>
              <a:rPr lang="en-US" altLang="ja-JP" dirty="0"/>
              <a:t>5min</a:t>
            </a:r>
            <a:r>
              <a:rPr lang="ja-JP" altLang="en-US" dirty="0"/>
              <a:t> </a:t>
            </a:r>
            <a:r>
              <a:rPr lang="en-US" altLang="ja-JP" dirty="0"/>
              <a:t>for</a:t>
            </a:r>
            <a:r>
              <a:rPr lang="ja-JP" altLang="en-US" dirty="0"/>
              <a:t> </a:t>
            </a:r>
            <a:r>
              <a:rPr lang="en-US" altLang="ja-JP" dirty="0" smtClean="0"/>
              <a:t>stability</a:t>
            </a:r>
          </a:p>
          <a:p>
            <a:pPr lvl="1"/>
            <a:r>
              <a:rPr lang="en-US" altLang="ja-JP" dirty="0"/>
              <a:t>Host operating system was </a:t>
            </a:r>
            <a:r>
              <a:rPr lang="en-US" altLang="ja-JP" dirty="0" smtClean="0"/>
              <a:t>Windows</a:t>
            </a:r>
          </a:p>
          <a:p>
            <a:pPr lvl="2"/>
            <a:r>
              <a:rPr lang="en-US" altLang="ja-JP" dirty="0"/>
              <a:t>U</a:t>
            </a:r>
            <a:r>
              <a:rPr lang="en-US" altLang="ja-JP" dirty="0" smtClean="0"/>
              <a:t>sed </a:t>
            </a:r>
            <a:r>
              <a:rPr lang="en-US" altLang="ja-JP" dirty="0"/>
              <a:t>GUI storage </a:t>
            </a:r>
            <a:r>
              <a:rPr lang="en-US" altLang="ja-JP" dirty="0" smtClean="0"/>
              <a:t>performance measurement software for writing to and reading from USB memory</a:t>
            </a:r>
            <a:endParaRPr lang="en-US" altLang="ja-JP" dirty="0"/>
          </a:p>
          <a:p>
            <a:pPr lvl="1"/>
            <a:r>
              <a:rPr lang="en-US" altLang="ja-JP" dirty="0" smtClean="0"/>
              <a:t>Data rate and stability was checked using saved</a:t>
            </a:r>
            <a:r>
              <a:rPr lang="ja-JP" altLang="en-US" dirty="0" smtClean="0"/>
              <a:t> </a:t>
            </a:r>
            <a:r>
              <a:rPr lang="en-US" altLang="ja-JP" dirty="0"/>
              <a:t>log</a:t>
            </a:r>
            <a:r>
              <a:rPr lang="ja-JP" altLang="en-US" dirty="0"/>
              <a:t> </a:t>
            </a:r>
            <a:r>
              <a:rPr lang="en-US" altLang="ja-JP" dirty="0"/>
              <a:t>file</a:t>
            </a:r>
            <a:r>
              <a:rPr lang="ja-JP" altLang="en-US" dirty="0"/>
              <a:t> </a:t>
            </a:r>
            <a:r>
              <a:rPr lang="en-US" altLang="ja-JP" dirty="0"/>
              <a:t>from</a:t>
            </a:r>
            <a:r>
              <a:rPr lang="ja-JP" altLang="en-US" dirty="0"/>
              <a:t> </a:t>
            </a:r>
            <a:r>
              <a:rPr lang="en-US" altLang="ja-JP" dirty="0" smtClean="0"/>
              <a:t>software</a:t>
            </a:r>
          </a:p>
          <a:p>
            <a:pPr lvl="2"/>
            <a:r>
              <a:rPr lang="en-US" altLang="ja-JP" dirty="0" smtClean="0"/>
              <a:t>See</a:t>
            </a:r>
            <a:r>
              <a:rPr lang="ja-JP" altLang="en-US" dirty="0" smtClean="0"/>
              <a:t> </a:t>
            </a:r>
            <a:r>
              <a:rPr lang="en-US" altLang="ja-JP" dirty="0"/>
              <a:t>next</a:t>
            </a:r>
            <a:r>
              <a:rPr lang="ja-JP" altLang="en-US" dirty="0"/>
              <a:t> </a:t>
            </a:r>
            <a:r>
              <a:rPr lang="en-US" altLang="ja-JP" dirty="0" smtClean="0"/>
              <a:t>page</a:t>
            </a:r>
            <a:r>
              <a:rPr lang="en-US" altLang="ja-JP" dirty="0"/>
              <a:t> </a:t>
            </a:r>
            <a:r>
              <a:rPr lang="en-US" altLang="ja-JP" dirty="0" smtClean="0"/>
              <a:t>for details</a:t>
            </a:r>
          </a:p>
          <a:p>
            <a:pPr lvl="2"/>
            <a:r>
              <a:rPr lang="en-US" altLang="ja-JP" dirty="0" smtClean="0"/>
              <a:t>At</a:t>
            </a:r>
            <a:r>
              <a:rPr lang="ja-JP" altLang="en-US" dirty="0" smtClean="0"/>
              <a:t> </a:t>
            </a:r>
            <a:r>
              <a:rPr lang="en-US" altLang="ja-JP" dirty="0"/>
              <a:t>least</a:t>
            </a:r>
            <a:r>
              <a:rPr lang="ja-JP" altLang="en-US" dirty="0"/>
              <a:t> </a:t>
            </a:r>
            <a:r>
              <a:rPr lang="en-US" altLang="ja-JP" dirty="0"/>
              <a:t>one</a:t>
            </a:r>
            <a:r>
              <a:rPr lang="ja-JP" altLang="en-US" dirty="0"/>
              <a:t> </a:t>
            </a:r>
            <a:r>
              <a:rPr lang="en-US" altLang="ja-JP" dirty="0"/>
              <a:t>pair</a:t>
            </a:r>
            <a:r>
              <a:rPr lang="ja-JP" altLang="en-US" dirty="0"/>
              <a:t> </a:t>
            </a:r>
            <a:r>
              <a:rPr lang="en-US" altLang="ja-JP" dirty="0"/>
              <a:t>from</a:t>
            </a:r>
            <a:r>
              <a:rPr lang="ja-JP" altLang="en-US" dirty="0"/>
              <a:t> </a:t>
            </a:r>
            <a:r>
              <a:rPr lang="en-US" altLang="ja-JP" dirty="0"/>
              <a:t>assigned</a:t>
            </a:r>
            <a:r>
              <a:rPr lang="ja-JP" altLang="en-US" dirty="0"/>
              <a:t> </a:t>
            </a:r>
            <a:r>
              <a:rPr lang="en-US" altLang="ja-JP" dirty="0"/>
              <a:t>fibers</a:t>
            </a:r>
            <a:r>
              <a:rPr lang="ja-JP" altLang="en-US" dirty="0"/>
              <a:t> </a:t>
            </a:r>
            <a:r>
              <a:rPr lang="en-US" altLang="ja-JP" dirty="0"/>
              <a:t>are</a:t>
            </a:r>
            <a:r>
              <a:rPr lang="ja-JP" altLang="en-US" dirty="0"/>
              <a:t> </a:t>
            </a:r>
            <a:r>
              <a:rPr lang="en-US" altLang="ja-JP" dirty="0"/>
              <a:t>tested</a:t>
            </a:r>
          </a:p>
          <a:p>
            <a:pPr lvl="3"/>
            <a:r>
              <a:rPr lang="en-US" altLang="ja-JP" dirty="0"/>
              <a:t>Fibers</a:t>
            </a:r>
            <a:r>
              <a:rPr lang="ja-JP" altLang="en-US" dirty="0"/>
              <a:t> </a:t>
            </a:r>
            <a:r>
              <a:rPr lang="en-US" altLang="ja-JP" dirty="0"/>
              <a:t>are</a:t>
            </a:r>
            <a:r>
              <a:rPr lang="ja-JP" altLang="en-US" dirty="0"/>
              <a:t> </a:t>
            </a:r>
            <a:r>
              <a:rPr lang="en-US" altLang="ja-JP" dirty="0"/>
              <a:t>validated</a:t>
            </a:r>
            <a:r>
              <a:rPr lang="ja-JP" altLang="en-US" dirty="0"/>
              <a:t> </a:t>
            </a:r>
            <a:r>
              <a:rPr lang="en-US" altLang="ja-JP" dirty="0"/>
              <a:t>by</a:t>
            </a:r>
            <a:r>
              <a:rPr lang="ja-JP" altLang="en-US" dirty="0"/>
              <a:t> </a:t>
            </a:r>
            <a:r>
              <a:rPr lang="en-US" altLang="ja-JP" dirty="0"/>
              <a:t>OTDR</a:t>
            </a:r>
            <a:r>
              <a:rPr lang="ja-JP" altLang="en-US" dirty="0"/>
              <a:t> </a:t>
            </a:r>
            <a:r>
              <a:rPr lang="en-US" altLang="ja-JP" dirty="0"/>
              <a:t>already</a:t>
            </a:r>
          </a:p>
          <a:p>
            <a:pPr>
              <a:buFont typeface="Arial" charset="0"/>
              <a:buChar char="•"/>
            </a:pPr>
            <a:endParaRPr lang="en-US" dirty="0" smtClean="0"/>
          </a:p>
        </p:txBody>
      </p:sp>
      <p:sp>
        <p:nvSpPr>
          <p:cNvPr id="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892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7886700" cy="2797176"/>
          </a:xfrm>
        </p:spPr>
        <p:txBody>
          <a:bodyPr>
            <a:normAutofit fontScale="55000" lnSpcReduction="20000"/>
          </a:bodyPr>
          <a:lstStyle/>
          <a:p>
            <a:pPr marL="0" indent="0">
              <a:spcBef>
                <a:spcPts val="600"/>
              </a:spcBef>
              <a:buNone/>
            </a:pPr>
            <a:r>
              <a:rPr lang="en-US" altLang="ja-JP" dirty="0" smtClean="0"/>
              <a:t>Software</a:t>
            </a:r>
            <a:r>
              <a:rPr lang="ja-JP" altLang="en-US" dirty="0" smtClean="0"/>
              <a:t> </a:t>
            </a:r>
            <a:r>
              <a:rPr lang="en-US" altLang="ja-JP" dirty="0" smtClean="0"/>
              <a:t>used</a:t>
            </a:r>
            <a:r>
              <a:rPr lang="ja-JP" altLang="en-US" dirty="0" smtClean="0"/>
              <a:t> </a:t>
            </a:r>
            <a:r>
              <a:rPr lang="en-US" altLang="ja-JP" dirty="0" smtClean="0"/>
              <a:t>for</a:t>
            </a:r>
            <a:r>
              <a:rPr lang="ja-JP" altLang="en-US" dirty="0" smtClean="0"/>
              <a:t> </a:t>
            </a:r>
            <a:r>
              <a:rPr lang="en-US" altLang="ja-JP" dirty="0" smtClean="0"/>
              <a:t>test</a:t>
            </a:r>
            <a:r>
              <a:rPr lang="ja-JP" altLang="en-US" dirty="0" smtClean="0"/>
              <a:t> </a:t>
            </a:r>
            <a:r>
              <a:rPr lang="en-US" altLang="ja-JP" dirty="0" smtClean="0"/>
              <a:t>can</a:t>
            </a:r>
            <a:r>
              <a:rPr lang="ja-JP" altLang="en-US" dirty="0" smtClean="0"/>
              <a:t> </a:t>
            </a:r>
            <a:r>
              <a:rPr lang="en-US" altLang="ja-JP" dirty="0" smtClean="0"/>
              <a:t>output</a:t>
            </a:r>
            <a:r>
              <a:rPr lang="ja-JP" altLang="en-US" dirty="0" smtClean="0"/>
              <a:t> </a:t>
            </a:r>
            <a:r>
              <a:rPr lang="en-US" altLang="ja-JP" dirty="0" smtClean="0"/>
              <a:t>log</a:t>
            </a:r>
            <a:r>
              <a:rPr lang="ja-JP" altLang="en-US" dirty="0" smtClean="0"/>
              <a:t> </a:t>
            </a:r>
            <a:r>
              <a:rPr lang="en-US" altLang="ja-JP" dirty="0" smtClean="0"/>
              <a:t>into</a:t>
            </a:r>
            <a:r>
              <a:rPr lang="ja-JP" altLang="en-US" dirty="0" smtClean="0"/>
              <a:t> </a:t>
            </a:r>
            <a:r>
              <a:rPr lang="en-US" altLang="ja-JP" dirty="0" smtClean="0"/>
              <a:t>file.</a:t>
            </a:r>
            <a:r>
              <a:rPr lang="ja-JP" altLang="en-US" dirty="0" smtClean="0"/>
              <a:t> </a:t>
            </a:r>
            <a:r>
              <a:rPr lang="en-US" altLang="ja-JP" dirty="0" smtClean="0"/>
              <a:t>Format</a:t>
            </a:r>
            <a:r>
              <a:rPr lang="ja-JP" altLang="en-US" dirty="0" smtClean="0"/>
              <a:t> </a:t>
            </a:r>
            <a:r>
              <a:rPr lang="en-US" altLang="ja-JP" dirty="0" smtClean="0"/>
              <a:t>was</a:t>
            </a:r>
            <a:r>
              <a:rPr lang="ja-JP" altLang="en-US" dirty="0" smtClean="0"/>
              <a:t> </a:t>
            </a:r>
            <a:r>
              <a:rPr lang="en-US" altLang="ja-JP" dirty="0" smtClean="0"/>
              <a:t>as</a:t>
            </a:r>
            <a:r>
              <a:rPr lang="ja-JP" altLang="en-US" dirty="0" smtClean="0"/>
              <a:t> </a:t>
            </a:r>
            <a:r>
              <a:rPr lang="en-US" altLang="ja-JP" dirty="0" smtClean="0"/>
              <a:t>follows</a:t>
            </a:r>
            <a:r>
              <a:rPr lang="ja-JP" altLang="en-US" dirty="0" smtClean="0"/>
              <a:t> </a:t>
            </a:r>
            <a:r>
              <a:rPr lang="en-US" altLang="ja-JP" dirty="0" smtClean="0"/>
              <a:t>(sample</a:t>
            </a:r>
            <a:r>
              <a:rPr lang="ja-JP" altLang="en-US" dirty="0" smtClean="0"/>
              <a:t> </a:t>
            </a:r>
            <a:r>
              <a:rPr lang="en-US" altLang="ja-JP" dirty="0" smtClean="0"/>
              <a:t>cutout):</a:t>
            </a:r>
          </a:p>
          <a:p>
            <a:pPr marL="0" indent="0">
              <a:spcBef>
                <a:spcPts val="600"/>
              </a:spcBef>
              <a:buNone/>
            </a:pPr>
            <a:r>
              <a:rPr lang="en-US" altLang="ja-JP" dirty="0" smtClean="0"/>
              <a:t>--------</a:t>
            </a:r>
            <a:endParaRPr lang="en-US" dirty="0" smtClean="0"/>
          </a:p>
          <a:p>
            <a:pPr marL="0" indent="0">
              <a:spcBef>
                <a:spcPts val="600"/>
              </a:spcBef>
              <a:buNone/>
            </a:pPr>
            <a:r>
              <a:rPr lang="en-US" dirty="0" smtClean="0"/>
              <a:t>[</a:t>
            </a:r>
            <a:r>
              <a:rPr lang="en-US" dirty="0"/>
              <a:t>Test Start 4/28/2016 7:11:23 </a:t>
            </a:r>
            <a:r>
              <a:rPr lang="en-US" dirty="0" smtClean="0"/>
              <a:t>AM]</a:t>
            </a:r>
            <a:r>
              <a:rPr lang="ja-JP" altLang="en-US" dirty="0" smtClean="0"/>
              <a:t> </a:t>
            </a:r>
            <a:r>
              <a:rPr lang="en-US" dirty="0" smtClean="0"/>
              <a:t>drive</a:t>
            </a:r>
            <a:r>
              <a:rPr lang="en-US" dirty="0"/>
              <a:t>: \\.\</a:t>
            </a:r>
            <a:r>
              <a:rPr lang="en-US" dirty="0" smtClean="0"/>
              <a:t>D:</a:t>
            </a:r>
            <a:r>
              <a:rPr lang="ja-JP" altLang="en-US" dirty="0" smtClean="0"/>
              <a:t> </a:t>
            </a:r>
            <a:r>
              <a:rPr lang="en-US" dirty="0" err="1" smtClean="0"/>
              <a:t>start_offset</a:t>
            </a:r>
            <a:r>
              <a:rPr lang="en-US" dirty="0"/>
              <a:t>: </a:t>
            </a:r>
            <a:r>
              <a:rPr lang="en-US" dirty="0" smtClean="0"/>
              <a:t>0</a:t>
            </a:r>
            <a:r>
              <a:rPr lang="ja-JP" altLang="en-US" dirty="0" smtClean="0"/>
              <a:t> </a:t>
            </a:r>
            <a:r>
              <a:rPr lang="en-US" dirty="0" smtClean="0"/>
              <a:t>mode</a:t>
            </a:r>
            <a:r>
              <a:rPr lang="en-US" dirty="0"/>
              <a:t>: </a:t>
            </a:r>
            <a:r>
              <a:rPr lang="en-US" dirty="0" smtClean="0"/>
              <a:t>Read</a:t>
            </a:r>
            <a:r>
              <a:rPr lang="ja-JP" altLang="en-US" dirty="0" smtClean="0"/>
              <a:t> </a:t>
            </a:r>
            <a:r>
              <a:rPr lang="en-US" dirty="0" err="1" smtClean="0"/>
              <a:t>blocksize</a:t>
            </a:r>
            <a:r>
              <a:rPr lang="en-US" dirty="0"/>
              <a:t>: </a:t>
            </a:r>
            <a:r>
              <a:rPr lang="en-US" dirty="0" smtClean="0"/>
              <a:t>Auto</a:t>
            </a:r>
            <a:r>
              <a:rPr lang="ja-JP" altLang="en-US" dirty="0" smtClean="0"/>
              <a:t> </a:t>
            </a:r>
            <a:r>
              <a:rPr lang="en-US" dirty="0" smtClean="0"/>
              <a:t>type</a:t>
            </a:r>
            <a:r>
              <a:rPr lang="en-US" dirty="0"/>
              <a:t>: </a:t>
            </a:r>
            <a:r>
              <a:rPr lang="en-US" dirty="0" smtClean="0"/>
              <a:t>sequentia</a:t>
            </a:r>
            <a:r>
              <a:rPr lang="en-US" altLang="ja-JP" dirty="0" smtClean="0"/>
              <a:t>l</a:t>
            </a:r>
            <a:r>
              <a:rPr lang="ja-JP" altLang="en-US" dirty="0" smtClean="0"/>
              <a:t> </a:t>
            </a:r>
            <a:r>
              <a:rPr lang="en-US" dirty="0" smtClean="0"/>
              <a:t>parallel</a:t>
            </a:r>
            <a:r>
              <a:rPr lang="en-US" dirty="0"/>
              <a:t>: 1</a:t>
            </a:r>
          </a:p>
          <a:p>
            <a:pPr marL="0" indent="0">
              <a:spcBef>
                <a:spcPts val="600"/>
              </a:spcBef>
              <a:buNone/>
            </a:pPr>
            <a:r>
              <a:rPr lang="en-US" dirty="0" err="1"/>
              <a:t>blocksize</a:t>
            </a:r>
            <a:r>
              <a:rPr lang="en-US" dirty="0"/>
              <a:t>: 64KB</a:t>
            </a:r>
          </a:p>
          <a:p>
            <a:pPr marL="0" indent="0">
              <a:spcBef>
                <a:spcPts val="600"/>
              </a:spcBef>
              <a:buNone/>
            </a:pPr>
            <a:r>
              <a:rPr lang="en-US" dirty="0"/>
              <a:t>result: </a:t>
            </a:r>
            <a:r>
              <a:rPr lang="en-US" dirty="0" smtClean="0"/>
              <a:t>16000KB/s</a:t>
            </a:r>
            <a:r>
              <a:rPr lang="ja-JP" altLang="en-US" dirty="0" smtClean="0"/>
              <a:t> </a:t>
            </a:r>
            <a:r>
              <a:rPr lang="en-US" dirty="0" smtClean="0"/>
              <a:t>offset</a:t>
            </a:r>
            <a:r>
              <a:rPr lang="en-US" dirty="0"/>
              <a:t>: 0% 8000KB</a:t>
            </a:r>
          </a:p>
          <a:p>
            <a:pPr marL="0" indent="0">
              <a:spcBef>
                <a:spcPts val="600"/>
              </a:spcBef>
              <a:buNone/>
            </a:pPr>
            <a:r>
              <a:rPr lang="en-US" dirty="0" err="1"/>
              <a:t>blocksize</a:t>
            </a:r>
            <a:r>
              <a:rPr lang="en-US" dirty="0"/>
              <a:t>: 32KB</a:t>
            </a:r>
          </a:p>
          <a:p>
            <a:pPr marL="0" indent="0">
              <a:spcBef>
                <a:spcPts val="600"/>
              </a:spcBef>
              <a:buNone/>
            </a:pPr>
            <a:r>
              <a:rPr lang="en-US" dirty="0"/>
              <a:t>result: </a:t>
            </a:r>
            <a:r>
              <a:rPr lang="en-US" dirty="0" smtClean="0"/>
              <a:t>13312KB/s</a:t>
            </a:r>
            <a:r>
              <a:rPr lang="ja-JP" altLang="en-US" dirty="0" smtClean="0"/>
              <a:t> </a:t>
            </a:r>
            <a:r>
              <a:rPr lang="en-US" dirty="0" smtClean="0"/>
              <a:t>offset</a:t>
            </a:r>
            <a:r>
              <a:rPr lang="en-US" dirty="0"/>
              <a:t>: 0% 14656KB</a:t>
            </a:r>
          </a:p>
          <a:p>
            <a:pPr marL="0" indent="0">
              <a:spcBef>
                <a:spcPts val="600"/>
              </a:spcBef>
              <a:buNone/>
            </a:pPr>
            <a:r>
              <a:rPr lang="en-US" altLang="ja-JP" dirty="0" smtClean="0"/>
              <a:t>:</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a:t>
            </a:r>
            <a:endParaRPr lang="en-US" dirty="0" smtClean="0"/>
          </a:p>
          <a:p>
            <a:pPr marL="0" indent="0">
              <a:spcBef>
                <a:spcPts val="600"/>
              </a:spcBef>
              <a:buNone/>
            </a:pPr>
            <a:r>
              <a:rPr lang="en-US" dirty="0" smtClean="0"/>
              <a:t>result</a:t>
            </a:r>
            <a:r>
              <a:rPr lang="en-US" dirty="0"/>
              <a:t>: </a:t>
            </a:r>
            <a:r>
              <a:rPr lang="en-US" dirty="0" smtClean="0"/>
              <a:t>15872KB/s</a:t>
            </a:r>
            <a:r>
              <a:rPr lang="ja-JP" altLang="en-US" dirty="0" smtClean="0"/>
              <a:t> </a:t>
            </a:r>
            <a:r>
              <a:rPr lang="en-US" dirty="0" smtClean="0"/>
              <a:t>offset</a:t>
            </a:r>
            <a:r>
              <a:rPr lang="en-US" dirty="0"/>
              <a:t>: 89% 27581120KB</a:t>
            </a:r>
          </a:p>
          <a:p>
            <a:pPr marL="0" indent="0">
              <a:spcBef>
                <a:spcPts val="600"/>
              </a:spcBef>
              <a:buNone/>
            </a:pPr>
            <a:r>
              <a:rPr lang="en-US" dirty="0"/>
              <a:t>[Test Stop 4/28/2016 7:40:59 AM]	errors: 0	average: 15.3 MB</a:t>
            </a:r>
          </a:p>
          <a:p>
            <a:pPr marL="0" indent="0">
              <a:spcBef>
                <a:spcPts val="600"/>
              </a:spcBef>
              <a:buNone/>
            </a:pPr>
            <a:r>
              <a:rPr lang="en-US" altLang="ja-JP" dirty="0" smtClean="0"/>
              <a: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067" y="3978000"/>
            <a:ext cx="3169565"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タイトル 1"/>
          <p:cNvSpPr>
            <a:spLocks noGrp="1"/>
          </p:cNvSpPr>
          <p:nvPr>
            <p:ph type="title"/>
          </p:nvPr>
        </p:nvSpPr>
        <p:spPr>
          <a:xfrm>
            <a:off x="628650" y="365126"/>
            <a:ext cx="7886700" cy="1325563"/>
          </a:xfrm>
        </p:spPr>
        <p:txBody>
          <a:bodyPr>
            <a:normAutofit/>
          </a:bodyPr>
          <a:lstStyle/>
          <a:p>
            <a:r>
              <a:rPr lang="en-US" sz="2800" dirty="0" smtClean="0"/>
              <a:t>Performance verification plan for bus extender (III)</a:t>
            </a:r>
            <a:endParaRPr lang="en-US" sz="2800" dirty="0"/>
          </a:p>
        </p:txBody>
      </p:sp>
      <p:sp>
        <p:nvSpPr>
          <p:cNvPr id="7" name="コンテンツ プレースホルダー 2"/>
          <p:cNvSpPr txBox="1">
            <a:spLocks/>
          </p:cNvSpPr>
          <p:nvPr/>
        </p:nvSpPr>
        <p:spPr>
          <a:xfrm>
            <a:off x="628650" y="4622800"/>
            <a:ext cx="5332417" cy="200660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altLang="ja-JP" dirty="0" smtClean="0"/>
              <a:t>First</a:t>
            </a:r>
            <a:r>
              <a:rPr lang="ja-JP" altLang="en-US" dirty="0" smtClean="0"/>
              <a:t> </a:t>
            </a:r>
            <a:r>
              <a:rPr lang="en-US" altLang="ja-JP" dirty="0" smtClean="0"/>
              <a:t>and</a:t>
            </a:r>
            <a:r>
              <a:rPr lang="ja-JP" altLang="en-US" dirty="0" smtClean="0"/>
              <a:t> </a:t>
            </a:r>
            <a:r>
              <a:rPr lang="en-US" altLang="ja-JP" dirty="0" smtClean="0"/>
              <a:t>last</a:t>
            </a:r>
            <a:r>
              <a:rPr lang="ja-JP" altLang="en-US" dirty="0" smtClean="0"/>
              <a:t> </a:t>
            </a:r>
            <a:r>
              <a:rPr lang="en-US" altLang="ja-JP" dirty="0" smtClean="0"/>
              <a:t>lines</a:t>
            </a:r>
            <a:r>
              <a:rPr lang="ja-JP" altLang="en-US" dirty="0" smtClean="0"/>
              <a:t> </a:t>
            </a:r>
            <a:r>
              <a:rPr lang="en-US" altLang="ja-JP" dirty="0" smtClean="0"/>
              <a:t>are</a:t>
            </a:r>
            <a:r>
              <a:rPr lang="ja-JP" altLang="en-US" dirty="0" smtClean="0"/>
              <a:t> </a:t>
            </a:r>
            <a:r>
              <a:rPr lang="en-US" altLang="ja-JP" dirty="0" smtClean="0"/>
              <a:t>start</a:t>
            </a:r>
            <a:r>
              <a:rPr lang="ja-JP" altLang="en-US" dirty="0" smtClean="0"/>
              <a:t> </a:t>
            </a:r>
            <a:r>
              <a:rPr lang="en-US" altLang="ja-JP" dirty="0" smtClean="0"/>
              <a:t>and</a:t>
            </a:r>
            <a:r>
              <a:rPr lang="ja-JP" altLang="en-US" dirty="0" smtClean="0"/>
              <a:t> </a:t>
            </a:r>
            <a:r>
              <a:rPr lang="en-US" altLang="ja-JP" dirty="0" smtClean="0"/>
              <a:t>end</a:t>
            </a:r>
            <a:r>
              <a:rPr lang="ja-JP" altLang="en-US" dirty="0" smtClean="0"/>
              <a:t> </a:t>
            </a:r>
            <a:r>
              <a:rPr lang="en-US" altLang="ja-JP" dirty="0" smtClean="0"/>
              <a:t>of</a:t>
            </a:r>
            <a:r>
              <a:rPr lang="ja-JP" altLang="en-US" dirty="0" smtClean="0"/>
              <a:t> </a:t>
            </a:r>
            <a:r>
              <a:rPr lang="en-US" altLang="ja-JP" dirty="0" smtClean="0"/>
              <a:t>execution,</a:t>
            </a:r>
            <a:r>
              <a:rPr lang="ja-JP" altLang="en-US" dirty="0" smtClean="0"/>
              <a:t> </a:t>
            </a:r>
            <a:r>
              <a:rPr lang="en-US" altLang="ja-JP" dirty="0" smtClean="0"/>
              <a:t>we</a:t>
            </a:r>
            <a:r>
              <a:rPr lang="ja-JP" altLang="en-US" dirty="0" smtClean="0"/>
              <a:t> </a:t>
            </a:r>
            <a:r>
              <a:rPr lang="en-US" altLang="ja-JP" dirty="0" smtClean="0"/>
              <a:t>take</a:t>
            </a:r>
            <a:r>
              <a:rPr lang="ja-JP" altLang="en-US" dirty="0" smtClean="0"/>
              <a:t> </a:t>
            </a:r>
            <a:r>
              <a:rPr lang="en-US" altLang="ja-JP" dirty="0" smtClean="0"/>
              <a:t>these</a:t>
            </a:r>
            <a:r>
              <a:rPr lang="ja-JP" altLang="en-US" dirty="0" smtClean="0"/>
              <a:t> </a:t>
            </a:r>
            <a:r>
              <a:rPr lang="en-US" altLang="ja-JP" dirty="0" smtClean="0"/>
              <a:t>lines</a:t>
            </a:r>
            <a:r>
              <a:rPr lang="ja-JP" altLang="en-US" dirty="0" smtClean="0"/>
              <a:t> </a:t>
            </a:r>
            <a:r>
              <a:rPr lang="en-US" altLang="ja-JP" dirty="0" smtClean="0"/>
              <a:t>to</a:t>
            </a:r>
            <a:r>
              <a:rPr lang="ja-JP" altLang="en-US" dirty="0" smtClean="0"/>
              <a:t> </a:t>
            </a:r>
            <a:r>
              <a:rPr lang="en-US" altLang="ja-JP" dirty="0" smtClean="0"/>
              <a:t>separate</a:t>
            </a:r>
            <a:r>
              <a:rPr lang="ja-JP" altLang="en-US" dirty="0" smtClean="0"/>
              <a:t> </a:t>
            </a:r>
            <a:r>
              <a:rPr lang="en-US" altLang="ja-JP" dirty="0" smtClean="0"/>
              <a:t>among</a:t>
            </a:r>
            <a:r>
              <a:rPr lang="ja-JP" altLang="en-US" dirty="0" smtClean="0"/>
              <a:t> </a:t>
            </a:r>
            <a:r>
              <a:rPr lang="en-US" altLang="ja-JP" dirty="0" smtClean="0"/>
              <a:t>tests.</a:t>
            </a:r>
            <a:r>
              <a:rPr lang="ja-JP" altLang="en-US" dirty="0" smtClean="0"/>
              <a:t> </a:t>
            </a:r>
            <a:r>
              <a:rPr lang="en-US" altLang="ja-JP" dirty="0" smtClean="0"/>
              <a:t>“errors”</a:t>
            </a:r>
            <a:r>
              <a:rPr lang="ja-JP" altLang="en-US" dirty="0" smtClean="0"/>
              <a:t> </a:t>
            </a:r>
            <a:r>
              <a:rPr lang="en-US" altLang="ja-JP" dirty="0" smtClean="0"/>
              <a:t>in</a:t>
            </a:r>
            <a:r>
              <a:rPr lang="ja-JP" altLang="en-US" dirty="0" smtClean="0"/>
              <a:t> </a:t>
            </a:r>
            <a:r>
              <a:rPr lang="en-US" altLang="ja-JP" dirty="0" smtClean="0"/>
              <a:t>the</a:t>
            </a:r>
            <a:r>
              <a:rPr lang="ja-JP" altLang="en-US" dirty="0" smtClean="0"/>
              <a:t> </a:t>
            </a:r>
            <a:r>
              <a:rPr lang="en-US" altLang="ja-JP" dirty="0" smtClean="0"/>
              <a:t>last</a:t>
            </a:r>
            <a:r>
              <a:rPr lang="ja-JP" altLang="en-US" dirty="0" smtClean="0"/>
              <a:t> </a:t>
            </a:r>
            <a:r>
              <a:rPr lang="en-US" altLang="ja-JP" dirty="0" smtClean="0"/>
              <a:t>line</a:t>
            </a:r>
            <a:r>
              <a:rPr lang="ja-JP" altLang="en-US" dirty="0" smtClean="0"/>
              <a:t> </a:t>
            </a:r>
            <a:r>
              <a:rPr lang="en-US" altLang="ja-JP" dirty="0" smtClean="0"/>
              <a:t>seems</a:t>
            </a:r>
            <a:r>
              <a:rPr lang="ja-JP" altLang="en-US" dirty="0" smtClean="0"/>
              <a:t> </a:t>
            </a:r>
            <a:r>
              <a:rPr lang="en-US" altLang="ja-JP" dirty="0" smtClean="0"/>
              <a:t>no</a:t>
            </a:r>
            <a:r>
              <a:rPr lang="ja-JP" altLang="en-US" dirty="0" smtClean="0"/>
              <a:t> </a:t>
            </a:r>
            <a:r>
              <a:rPr lang="en-US" altLang="ja-JP" dirty="0" smtClean="0"/>
              <a:t>unit,</a:t>
            </a:r>
            <a:r>
              <a:rPr lang="ja-JP" altLang="en-US" dirty="0" smtClean="0"/>
              <a:t> </a:t>
            </a:r>
            <a:r>
              <a:rPr lang="en-US" altLang="ja-JP" dirty="0" smtClean="0"/>
              <a:t>just</a:t>
            </a:r>
            <a:r>
              <a:rPr lang="ja-JP" altLang="en-US" dirty="0" smtClean="0"/>
              <a:t> </a:t>
            </a:r>
            <a:r>
              <a:rPr lang="en-US" altLang="ja-JP" dirty="0" smtClean="0"/>
              <a:t>take</a:t>
            </a:r>
            <a:r>
              <a:rPr lang="ja-JP" altLang="en-US" dirty="0" smtClean="0"/>
              <a:t> </a:t>
            </a:r>
            <a:r>
              <a:rPr lang="en-US" altLang="ja-JP" dirty="0" smtClean="0"/>
              <a:t>“0”</a:t>
            </a:r>
            <a:r>
              <a:rPr lang="ja-JP" altLang="en-US" dirty="0" smtClean="0"/>
              <a:t> </a:t>
            </a:r>
            <a:r>
              <a:rPr lang="en-US" altLang="ja-JP" dirty="0" smtClean="0"/>
              <a:t>as</a:t>
            </a:r>
            <a:r>
              <a:rPr lang="ja-JP" altLang="en-US" dirty="0" smtClean="0"/>
              <a:t> </a:t>
            </a:r>
            <a:r>
              <a:rPr lang="en-US" altLang="ja-JP" dirty="0" smtClean="0"/>
              <a:t>success</a:t>
            </a:r>
            <a:r>
              <a:rPr lang="ja-JP" altLang="en-US" dirty="0" smtClean="0"/>
              <a:t> </a:t>
            </a:r>
            <a:r>
              <a:rPr lang="en-US" altLang="ja-JP" dirty="0" smtClean="0"/>
              <a:t>(or</a:t>
            </a:r>
            <a:r>
              <a:rPr lang="ja-JP" altLang="en-US" dirty="0" smtClean="0"/>
              <a:t> </a:t>
            </a:r>
            <a:r>
              <a:rPr lang="en-US" altLang="ja-JP" dirty="0" smtClean="0"/>
              <a:t>graph</a:t>
            </a:r>
            <a:r>
              <a:rPr lang="ja-JP" altLang="en-US" dirty="0" smtClean="0"/>
              <a:t> </a:t>
            </a:r>
            <a:r>
              <a:rPr lang="en-US" altLang="ja-JP" dirty="0" smtClean="0"/>
              <a:t>go</a:t>
            </a:r>
            <a:r>
              <a:rPr lang="ja-JP" altLang="en-US" dirty="0" smtClean="0"/>
              <a:t> </a:t>
            </a:r>
            <a:r>
              <a:rPr lang="en-US" altLang="ja-JP" dirty="0" smtClean="0"/>
              <a:t>0kB/s</a:t>
            </a:r>
            <a:r>
              <a:rPr lang="ja-JP" altLang="en-US" dirty="0" smtClean="0"/>
              <a:t> </a:t>
            </a:r>
            <a:r>
              <a:rPr lang="en-US" altLang="ja-JP" dirty="0" smtClean="0"/>
              <a:t>during</a:t>
            </a:r>
            <a:r>
              <a:rPr lang="ja-JP" altLang="en-US" dirty="0" smtClean="0"/>
              <a:t> </a:t>
            </a:r>
            <a:r>
              <a:rPr lang="en-US" altLang="ja-JP" dirty="0" smtClean="0"/>
              <a:t>error).</a:t>
            </a:r>
            <a:r>
              <a:rPr lang="ja-JP" altLang="en-US" dirty="0" smtClean="0"/>
              <a:t> </a:t>
            </a:r>
            <a:r>
              <a:rPr lang="en-US" altLang="ja-JP" dirty="0" smtClean="0"/>
              <a:t>Per</a:t>
            </a:r>
            <a:r>
              <a:rPr lang="ja-JP" altLang="en-US" dirty="0" smtClean="0"/>
              <a:t> </a:t>
            </a:r>
            <a:r>
              <a:rPr lang="en-US" altLang="ja-JP" dirty="0" smtClean="0"/>
              <a:t>each</a:t>
            </a:r>
            <a:r>
              <a:rPr lang="ja-JP" altLang="en-US" dirty="0" smtClean="0"/>
              <a:t> </a:t>
            </a:r>
            <a:r>
              <a:rPr lang="en-US" altLang="ja-JP" dirty="0" smtClean="0"/>
              <a:t>0.5</a:t>
            </a:r>
            <a:r>
              <a:rPr lang="ja-JP" altLang="en-US" dirty="0" smtClean="0"/>
              <a:t> </a:t>
            </a:r>
            <a:r>
              <a:rPr lang="en-US" altLang="ja-JP" dirty="0" smtClean="0"/>
              <a:t>sec</a:t>
            </a:r>
            <a:r>
              <a:rPr lang="ja-JP" altLang="en-US" dirty="0" smtClean="0"/>
              <a:t> </a:t>
            </a:r>
            <a:r>
              <a:rPr lang="en-US" altLang="ja-JP" dirty="0" smtClean="0"/>
              <a:t>one</a:t>
            </a:r>
            <a:r>
              <a:rPr lang="ja-JP" altLang="en-US" dirty="0" smtClean="0"/>
              <a:t> </a:t>
            </a:r>
            <a:r>
              <a:rPr lang="en-US" altLang="ja-JP" dirty="0" smtClean="0"/>
              <a:t>“result”</a:t>
            </a:r>
            <a:r>
              <a:rPr lang="ja-JP" altLang="en-US" dirty="0" smtClean="0"/>
              <a:t> </a:t>
            </a:r>
            <a:r>
              <a:rPr lang="en-US" altLang="ja-JP" dirty="0" smtClean="0"/>
              <a:t>line</a:t>
            </a:r>
            <a:r>
              <a:rPr lang="ja-JP" altLang="en-US" dirty="0" smtClean="0"/>
              <a:t> </a:t>
            </a:r>
            <a:r>
              <a:rPr lang="en-US" altLang="ja-JP" dirty="0" smtClean="0"/>
              <a:t>is</a:t>
            </a:r>
            <a:r>
              <a:rPr lang="ja-JP" altLang="en-US" dirty="0" smtClean="0"/>
              <a:t> </a:t>
            </a:r>
            <a:r>
              <a:rPr lang="en-US" altLang="ja-JP" dirty="0" smtClean="0"/>
              <a:t>written,</a:t>
            </a:r>
            <a:r>
              <a:rPr lang="ja-JP" altLang="en-US" dirty="0" smtClean="0"/>
              <a:t> </a:t>
            </a:r>
            <a:r>
              <a:rPr lang="en-US" altLang="ja-JP" dirty="0" smtClean="0"/>
              <a:t>kB/s</a:t>
            </a:r>
            <a:r>
              <a:rPr lang="ja-JP" altLang="en-US" dirty="0" smtClean="0"/>
              <a:t> </a:t>
            </a:r>
            <a:r>
              <a:rPr lang="en-US" altLang="ja-JP" dirty="0" smtClean="0"/>
              <a:t>is</a:t>
            </a:r>
            <a:r>
              <a:rPr lang="ja-JP" altLang="en-US" dirty="0" smtClean="0"/>
              <a:t> </a:t>
            </a:r>
            <a:r>
              <a:rPr lang="en-US" altLang="ja-JP" dirty="0" smtClean="0"/>
              <a:t>performance</a:t>
            </a:r>
            <a:r>
              <a:rPr lang="ja-JP" altLang="en-US" dirty="0" smtClean="0"/>
              <a:t> </a:t>
            </a:r>
            <a:r>
              <a:rPr lang="en-US" altLang="ja-JP" dirty="0" smtClean="0"/>
              <a:t>in</a:t>
            </a:r>
            <a:r>
              <a:rPr lang="ja-JP" altLang="en-US" dirty="0" smtClean="0"/>
              <a:t> </a:t>
            </a:r>
            <a:r>
              <a:rPr lang="en-US" altLang="ja-JP" dirty="0" smtClean="0"/>
              <a:t>the</a:t>
            </a:r>
            <a:r>
              <a:rPr lang="ja-JP" altLang="en-US" dirty="0" smtClean="0"/>
              <a:t> </a:t>
            </a:r>
            <a:r>
              <a:rPr lang="en-US" altLang="ja-JP" dirty="0" smtClean="0"/>
              <a:t>last</a:t>
            </a:r>
            <a:r>
              <a:rPr lang="ja-JP" altLang="en-US" dirty="0" smtClean="0"/>
              <a:t> </a:t>
            </a:r>
            <a:r>
              <a:rPr lang="en-US" altLang="ja-JP" dirty="0" smtClean="0"/>
              <a:t>0.5</a:t>
            </a:r>
            <a:r>
              <a:rPr lang="ja-JP" altLang="en-US" dirty="0" smtClean="0"/>
              <a:t> </a:t>
            </a:r>
            <a:r>
              <a:rPr lang="en-US" altLang="ja-JP" dirty="0" smtClean="0"/>
              <a:t>sec,</a:t>
            </a:r>
            <a:r>
              <a:rPr lang="ja-JP" altLang="en-US" dirty="0" smtClean="0"/>
              <a:t> </a:t>
            </a:r>
            <a:r>
              <a:rPr lang="en-US" altLang="ja-JP" dirty="0" smtClean="0"/>
              <a:t>and</a:t>
            </a:r>
            <a:r>
              <a:rPr lang="ja-JP" altLang="en-US" dirty="0" smtClean="0"/>
              <a:t> </a:t>
            </a:r>
            <a:r>
              <a:rPr lang="en-US" altLang="ja-JP" dirty="0" smtClean="0"/>
              <a:t>last</a:t>
            </a:r>
            <a:r>
              <a:rPr lang="ja-JP" altLang="en-US" dirty="0" smtClean="0"/>
              <a:t> </a:t>
            </a:r>
            <a:r>
              <a:rPr lang="en-US" altLang="ja-JP" dirty="0" smtClean="0"/>
              <a:t>kB</a:t>
            </a:r>
            <a:r>
              <a:rPr lang="ja-JP" altLang="en-US" dirty="0" smtClean="0"/>
              <a:t> </a:t>
            </a:r>
            <a:r>
              <a:rPr lang="en-US" altLang="ja-JP" dirty="0" smtClean="0"/>
              <a:t>is</a:t>
            </a:r>
            <a:r>
              <a:rPr lang="ja-JP" altLang="en-US" dirty="0" smtClean="0"/>
              <a:t> </a:t>
            </a:r>
            <a:r>
              <a:rPr lang="en-US" altLang="ja-JP" dirty="0" smtClean="0"/>
              <a:t>cumulative</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data</a:t>
            </a:r>
            <a:r>
              <a:rPr lang="ja-JP" altLang="en-US" dirty="0" smtClean="0"/>
              <a:t> </a:t>
            </a:r>
            <a:r>
              <a:rPr lang="en-US" altLang="ja-JP" dirty="0" smtClean="0"/>
              <a:t>tested.</a:t>
            </a:r>
            <a:r>
              <a:rPr lang="ja-JP" altLang="en-US" dirty="0" smtClean="0"/>
              <a:t> </a:t>
            </a:r>
            <a:r>
              <a:rPr lang="en-US" altLang="ja-JP" dirty="0" err="1" smtClean="0"/>
              <a:t>Blocksize</a:t>
            </a:r>
            <a:r>
              <a:rPr lang="ja-JP" altLang="en-US" dirty="0" smtClean="0"/>
              <a:t> </a:t>
            </a:r>
            <a:r>
              <a:rPr lang="en-US" altLang="ja-JP" dirty="0" smtClean="0"/>
              <a:t>seems</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block</a:t>
            </a:r>
            <a:r>
              <a:rPr lang="ja-JP" altLang="en-US" dirty="0" smtClean="0"/>
              <a:t> </a:t>
            </a:r>
            <a:r>
              <a:rPr lang="en-US" altLang="ja-JP" dirty="0" smtClean="0"/>
              <a:t>read/write,</a:t>
            </a:r>
            <a:r>
              <a:rPr lang="ja-JP" altLang="en-US" dirty="0" smtClean="0"/>
              <a:t> </a:t>
            </a:r>
            <a:r>
              <a:rPr lang="en-US" altLang="ja-JP" dirty="0" smtClean="0"/>
              <a:t>but</a:t>
            </a:r>
            <a:r>
              <a:rPr lang="ja-JP" altLang="en-US" dirty="0" smtClean="0"/>
              <a:t> </a:t>
            </a:r>
            <a:r>
              <a:rPr lang="en-US" altLang="ja-JP" dirty="0" smtClean="0"/>
              <a:t>haven’t</a:t>
            </a:r>
            <a:r>
              <a:rPr lang="ja-JP" altLang="en-US" dirty="0" smtClean="0"/>
              <a:t> </a:t>
            </a:r>
            <a:r>
              <a:rPr lang="en-US" altLang="ja-JP" dirty="0" smtClean="0"/>
              <a:t>checked</a:t>
            </a:r>
            <a:r>
              <a:rPr lang="ja-JP" altLang="en-US" dirty="0" smtClean="0"/>
              <a:t> </a:t>
            </a:r>
            <a:r>
              <a:rPr lang="en-US" altLang="ja-JP" dirty="0" smtClean="0"/>
              <a:t>its</a:t>
            </a:r>
            <a:r>
              <a:rPr lang="ja-JP" altLang="en-US" dirty="0" smtClean="0"/>
              <a:t> </a:t>
            </a:r>
            <a:r>
              <a:rPr lang="en-US" altLang="ja-JP" dirty="0" smtClean="0"/>
              <a:t>effect</a:t>
            </a:r>
            <a:r>
              <a:rPr lang="ja-JP" altLang="en-US" dirty="0" smtClean="0"/>
              <a:t> </a:t>
            </a:r>
            <a:r>
              <a:rPr lang="en-US" altLang="ja-JP" dirty="0" smtClean="0"/>
              <a:t>since</a:t>
            </a:r>
            <a:r>
              <a:rPr lang="ja-JP" altLang="en-US" dirty="0" smtClean="0"/>
              <a:t> </a:t>
            </a:r>
            <a:r>
              <a:rPr lang="en-US" altLang="ja-JP" dirty="0" smtClean="0"/>
              <a:t>size</a:t>
            </a:r>
            <a:r>
              <a:rPr lang="ja-JP" altLang="en-US" dirty="0" smtClean="0"/>
              <a:t> </a:t>
            </a:r>
            <a:r>
              <a:rPr lang="en-US" altLang="ja-JP" dirty="0" smtClean="0"/>
              <a:t>is</a:t>
            </a:r>
            <a:r>
              <a:rPr lang="ja-JP" altLang="en-US" dirty="0" smtClean="0"/>
              <a:t> </a:t>
            </a:r>
            <a:r>
              <a:rPr lang="en-US" altLang="ja-JP" dirty="0" smtClean="0"/>
              <a:t>well</a:t>
            </a:r>
            <a:r>
              <a:rPr lang="ja-JP" altLang="en-US" dirty="0" smtClean="0"/>
              <a:t> </a:t>
            </a:r>
            <a:r>
              <a:rPr lang="en-US" altLang="ja-JP" dirty="0" smtClean="0"/>
              <a:t>larger</a:t>
            </a:r>
            <a:r>
              <a:rPr lang="ja-JP" altLang="en-US" dirty="0" smtClean="0"/>
              <a:t> </a:t>
            </a:r>
            <a:r>
              <a:rPr lang="en-US" altLang="ja-JP" dirty="0" smtClean="0"/>
              <a:t>than</a:t>
            </a:r>
            <a:r>
              <a:rPr lang="ja-JP" altLang="en-US" dirty="0" smtClean="0"/>
              <a:t> </a:t>
            </a:r>
            <a:r>
              <a:rPr lang="en-US" altLang="ja-JP" dirty="0" smtClean="0"/>
              <a:t>packet</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USB</a:t>
            </a:r>
            <a:r>
              <a:rPr lang="ja-JP" altLang="en-US" dirty="0" smtClean="0"/>
              <a:t> </a:t>
            </a:r>
            <a:r>
              <a:rPr lang="en-US" altLang="ja-JP" dirty="0" smtClean="0"/>
              <a:t>protocol.</a:t>
            </a:r>
            <a:endParaRPr lang="en-US" dirty="0" smtClean="0"/>
          </a:p>
          <a:p>
            <a:pPr marL="0" indent="0">
              <a:spcBef>
                <a:spcPts val="600"/>
              </a:spcBef>
              <a:buFont typeface="Arial" panose="020B0604020202020204" pitchFamily="34" charset="0"/>
              <a:buNone/>
            </a:pPr>
            <a:r>
              <a:rPr lang="en-US" altLang="ja-JP" dirty="0" smtClean="0"/>
              <a:t>On</a:t>
            </a:r>
            <a:r>
              <a:rPr lang="ja-JP" altLang="en-US" dirty="0" smtClean="0"/>
              <a:t> </a:t>
            </a:r>
            <a:r>
              <a:rPr lang="en-US" altLang="ja-JP" dirty="0" smtClean="0"/>
              <a:t>USB</a:t>
            </a:r>
            <a:r>
              <a:rPr lang="ja-JP" altLang="en-US" dirty="0" smtClean="0"/>
              <a:t> </a:t>
            </a:r>
            <a:r>
              <a:rPr lang="en-US" altLang="ja-JP" dirty="0" smtClean="0"/>
              <a:t>3.0</a:t>
            </a:r>
            <a:r>
              <a:rPr lang="ja-JP" altLang="en-US" dirty="0" smtClean="0"/>
              <a:t> </a:t>
            </a:r>
            <a:r>
              <a:rPr lang="en-US" altLang="ja-JP" dirty="0" smtClean="0"/>
              <a:t>test,</a:t>
            </a:r>
            <a:r>
              <a:rPr lang="ja-JP" altLang="en-US" dirty="0" smtClean="0"/>
              <a:t> </a:t>
            </a:r>
            <a:r>
              <a:rPr lang="en-US" altLang="ja-JP" dirty="0" smtClean="0"/>
              <a:t>log</a:t>
            </a:r>
            <a:r>
              <a:rPr lang="ja-JP" altLang="en-US" dirty="0" smtClean="0"/>
              <a:t> </a:t>
            </a:r>
            <a:r>
              <a:rPr lang="en-US" altLang="ja-JP" dirty="0" smtClean="0"/>
              <a:t>file</a:t>
            </a:r>
            <a:r>
              <a:rPr lang="ja-JP" altLang="en-US" dirty="0" smtClean="0"/>
              <a:t> </a:t>
            </a:r>
            <a:r>
              <a:rPr lang="en-US" altLang="ja-JP" dirty="0" smtClean="0"/>
              <a:t>is</a:t>
            </a:r>
            <a:r>
              <a:rPr lang="ja-JP" altLang="en-US" dirty="0" smtClean="0"/>
              <a:t> </a:t>
            </a:r>
            <a:r>
              <a:rPr lang="en-US" altLang="ja-JP" dirty="0" smtClean="0"/>
              <a:t>only</a:t>
            </a:r>
            <a:r>
              <a:rPr lang="ja-JP" altLang="en-US" dirty="0" smtClean="0"/>
              <a:t> </a:t>
            </a:r>
            <a:r>
              <a:rPr lang="en-US" altLang="ja-JP" dirty="0" smtClean="0"/>
              <a:t>from</a:t>
            </a:r>
            <a:r>
              <a:rPr lang="ja-JP" altLang="en-US" dirty="0" smtClean="0"/>
              <a:t> </a:t>
            </a:r>
            <a:r>
              <a:rPr lang="en-US" altLang="ja-JP" dirty="0" smtClean="0"/>
              <a:t>one</a:t>
            </a:r>
            <a:r>
              <a:rPr lang="ja-JP" altLang="en-US" dirty="0" smtClean="0"/>
              <a:t> </a:t>
            </a:r>
            <a:r>
              <a:rPr lang="en-US" altLang="ja-JP" dirty="0" smtClean="0"/>
              <a:t>software,</a:t>
            </a:r>
            <a:r>
              <a:rPr lang="ja-JP" altLang="en-US" dirty="0" smtClean="0"/>
              <a:t> </a:t>
            </a:r>
            <a:r>
              <a:rPr lang="en-US" altLang="ja-JP" dirty="0" smtClean="0"/>
              <a:t>so</a:t>
            </a:r>
            <a:r>
              <a:rPr lang="ja-JP" altLang="en-US" dirty="0" smtClean="0"/>
              <a:t> </a:t>
            </a:r>
            <a:r>
              <a:rPr lang="en-US" altLang="ja-JP" dirty="0" smtClean="0"/>
              <a:t>we</a:t>
            </a:r>
            <a:r>
              <a:rPr lang="ja-JP" altLang="en-US" dirty="0" smtClean="0"/>
              <a:t> </a:t>
            </a:r>
            <a:r>
              <a:rPr lang="en-US" altLang="ja-JP" dirty="0" smtClean="0"/>
              <a:t>just</a:t>
            </a:r>
            <a:r>
              <a:rPr lang="ja-JP" altLang="en-US" dirty="0" smtClean="0"/>
              <a:t> </a:t>
            </a:r>
            <a:r>
              <a:rPr lang="en-US" altLang="ja-JP" dirty="0" smtClean="0"/>
              <a:t>memo</a:t>
            </a:r>
            <a:r>
              <a:rPr lang="ja-JP" altLang="en-US" dirty="0" smtClean="0"/>
              <a:t> </a:t>
            </a:r>
            <a:r>
              <a:rPr lang="en-US" altLang="ja-JP" dirty="0" smtClean="0"/>
              <a:t>(and</a:t>
            </a:r>
            <a:r>
              <a:rPr lang="ja-JP" altLang="en-US" dirty="0" smtClean="0"/>
              <a:t> </a:t>
            </a:r>
            <a:r>
              <a:rPr lang="en-US" altLang="ja-JP" dirty="0" smtClean="0"/>
              <a:t>get</a:t>
            </a:r>
            <a:r>
              <a:rPr lang="ja-JP" altLang="en-US" dirty="0" smtClean="0"/>
              <a:t> </a:t>
            </a:r>
            <a:r>
              <a:rPr lang="en-US" altLang="ja-JP" dirty="0" smtClean="0"/>
              <a:t>screen</a:t>
            </a:r>
            <a:r>
              <a:rPr lang="ja-JP" altLang="en-US" dirty="0" smtClean="0"/>
              <a:t> </a:t>
            </a:r>
            <a:r>
              <a:rPr lang="en-US" altLang="ja-JP" dirty="0" smtClean="0"/>
              <a:t>shot)</a:t>
            </a:r>
            <a:r>
              <a:rPr lang="ja-JP" altLang="en-US" dirty="0" smtClean="0"/>
              <a:t> </a:t>
            </a:r>
            <a:r>
              <a:rPr lang="en-US" altLang="ja-JP" dirty="0" smtClean="0"/>
              <a:t>their</a:t>
            </a:r>
            <a:r>
              <a:rPr lang="ja-JP" altLang="en-US" dirty="0" smtClean="0"/>
              <a:t> </a:t>
            </a:r>
            <a:r>
              <a:rPr lang="en-US" altLang="ja-JP" dirty="0" smtClean="0"/>
              <a:t>total</a:t>
            </a:r>
            <a:r>
              <a:rPr lang="ja-JP" altLang="en-US" dirty="0" smtClean="0"/>
              <a:t> </a:t>
            </a:r>
            <a:r>
              <a:rPr lang="en-US" altLang="ja-JP" dirty="0" smtClean="0"/>
              <a:t>data</a:t>
            </a:r>
            <a:r>
              <a:rPr lang="ja-JP" altLang="en-US" dirty="0" smtClean="0"/>
              <a:t> </a:t>
            </a:r>
            <a:r>
              <a:rPr lang="en-US" altLang="ja-JP" dirty="0" smtClean="0"/>
              <a:t>rate.</a:t>
            </a:r>
            <a:r>
              <a:rPr lang="ja-JP" altLang="en-US" dirty="0" smtClean="0"/>
              <a:t> </a:t>
            </a:r>
            <a:r>
              <a:rPr lang="en-US" altLang="ja-JP" dirty="0" smtClean="0"/>
              <a:t>And</a:t>
            </a:r>
            <a:r>
              <a:rPr lang="ja-JP" altLang="en-US" dirty="0" smtClean="0"/>
              <a:t> </a:t>
            </a:r>
            <a:r>
              <a:rPr lang="en-US" altLang="ja-JP" dirty="0" smtClean="0"/>
              <a:t>used</a:t>
            </a:r>
            <a:r>
              <a:rPr lang="ja-JP" altLang="en-US" dirty="0" smtClean="0"/>
              <a:t> </a:t>
            </a:r>
            <a:r>
              <a:rPr lang="en-US" altLang="ja-JP" dirty="0" smtClean="0"/>
              <a:t>this</a:t>
            </a:r>
            <a:r>
              <a:rPr lang="ja-JP" altLang="en-US" dirty="0" smtClean="0"/>
              <a:t> </a:t>
            </a:r>
            <a:r>
              <a:rPr lang="en-US" altLang="ja-JP" dirty="0" smtClean="0"/>
              <a:t>log</a:t>
            </a:r>
            <a:r>
              <a:rPr lang="ja-JP" altLang="en-US" dirty="0" smtClean="0"/>
              <a:t> </a:t>
            </a:r>
            <a:r>
              <a:rPr lang="en-US" altLang="ja-JP" dirty="0" smtClean="0"/>
              <a:t>file</a:t>
            </a:r>
            <a:r>
              <a:rPr lang="ja-JP" altLang="en-US" dirty="0" smtClean="0"/>
              <a:t> </a:t>
            </a:r>
            <a:r>
              <a:rPr lang="en-US" altLang="ja-JP" dirty="0" smtClean="0"/>
              <a:t>for</a:t>
            </a:r>
            <a:r>
              <a:rPr lang="ja-JP" altLang="en-US" dirty="0" smtClean="0"/>
              <a:t> </a:t>
            </a:r>
            <a:r>
              <a:rPr lang="en-US" altLang="ja-JP" dirty="0" smtClean="0"/>
              <a:t>checking</a:t>
            </a:r>
            <a:r>
              <a:rPr lang="ja-JP" altLang="en-US" dirty="0" smtClean="0"/>
              <a:t> </a:t>
            </a:r>
            <a:r>
              <a:rPr lang="en-US" altLang="ja-JP" dirty="0" smtClean="0"/>
              <a:t>long</a:t>
            </a:r>
            <a:r>
              <a:rPr lang="ja-JP" altLang="en-US" dirty="0" smtClean="0"/>
              <a:t> </a:t>
            </a:r>
            <a:r>
              <a:rPr lang="en-US" altLang="ja-JP" dirty="0" smtClean="0"/>
              <a:t>term</a:t>
            </a:r>
            <a:r>
              <a:rPr lang="ja-JP" altLang="en-US" dirty="0" smtClean="0"/>
              <a:t> </a:t>
            </a:r>
            <a:r>
              <a:rPr lang="en-US" altLang="ja-JP" dirty="0" smtClean="0"/>
              <a:t>stability</a:t>
            </a:r>
            <a:r>
              <a:rPr lang="ja-JP" altLang="en-US" dirty="0" smtClean="0"/>
              <a:t> </a:t>
            </a:r>
            <a:r>
              <a:rPr lang="en-US" altLang="ja-JP" dirty="0" smtClean="0"/>
              <a:t>and</a:t>
            </a:r>
            <a:r>
              <a:rPr lang="ja-JP" altLang="en-US" dirty="0" smtClean="0"/>
              <a:t> </a:t>
            </a:r>
            <a:r>
              <a:rPr lang="en-US" altLang="ja-JP" dirty="0" smtClean="0"/>
              <a:t>short-term</a:t>
            </a:r>
            <a:r>
              <a:rPr lang="ja-JP" altLang="en-US" dirty="0" smtClean="0"/>
              <a:t> </a:t>
            </a:r>
            <a:r>
              <a:rPr lang="en-US" altLang="ja-JP" dirty="0" smtClean="0"/>
              <a:t>degradation.</a:t>
            </a:r>
            <a:r>
              <a:rPr lang="ja-JP" altLang="en-US" dirty="0" smtClean="0"/>
              <a:t> </a:t>
            </a:r>
            <a:endParaRPr lang="en-US" altLang="ja-JP" dirty="0" smtClean="0"/>
          </a:p>
        </p:txBody>
      </p:sp>
      <p:sp>
        <p:nvSpPr>
          <p:cNvPr id="8"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6286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a:spLocks noGrp="1"/>
          </p:cNvSpPr>
          <p:nvPr>
            <p:ph type="title"/>
          </p:nvPr>
        </p:nvSpPr>
        <p:spPr>
          <a:xfrm>
            <a:off x="628650" y="365126"/>
            <a:ext cx="8375650" cy="1325563"/>
          </a:xfrm>
        </p:spPr>
        <p:txBody>
          <a:bodyPr>
            <a:normAutofit/>
          </a:bodyPr>
          <a:lstStyle/>
          <a:p>
            <a:r>
              <a:rPr lang="en-US" sz="2800" dirty="0" smtClean="0"/>
              <a:t>Results – Performance verification plan for bus extender</a:t>
            </a:r>
            <a:endParaRPr lang="en-US" sz="2800" dirty="0"/>
          </a:p>
        </p:txBody>
      </p:sp>
      <p:sp>
        <p:nvSpPr>
          <p:cNvPr id="3" name="コンテンツ プレースホルダー 2"/>
          <p:cNvSpPr>
            <a:spLocks noGrp="1"/>
          </p:cNvSpPr>
          <p:nvPr>
            <p:ph idx="1"/>
          </p:nvPr>
        </p:nvSpPr>
        <p:spPr>
          <a:xfrm>
            <a:off x="628650" y="1825624"/>
            <a:ext cx="4921250" cy="4740275"/>
          </a:xfrm>
        </p:spPr>
        <p:txBody>
          <a:bodyPr>
            <a:normAutofit fontScale="85000" lnSpcReduction="20000"/>
          </a:bodyPr>
          <a:lstStyle/>
          <a:p>
            <a:pPr marL="0" indent="0">
              <a:buNone/>
            </a:pPr>
            <a:r>
              <a:rPr lang="en-US" altLang="ja-JP" dirty="0" smtClean="0"/>
              <a:t>For MM 50um fibers, connection itself had failed.</a:t>
            </a:r>
          </a:p>
          <a:p>
            <a:pPr marL="0" indent="0">
              <a:buNone/>
            </a:pPr>
            <a:endParaRPr lang="en-US" altLang="ja-JP" dirty="0"/>
          </a:p>
          <a:p>
            <a:pPr marL="0" indent="0">
              <a:buNone/>
            </a:pPr>
            <a:r>
              <a:rPr lang="en-US" altLang="ja-JP" dirty="0" smtClean="0"/>
              <a:t>For SM fibers:</a:t>
            </a:r>
          </a:p>
          <a:p>
            <a:r>
              <a:rPr lang="en-US" altLang="ja-JP" dirty="0" smtClean="0"/>
              <a:t>Achieved performance:</a:t>
            </a:r>
          </a:p>
          <a:p>
            <a:pPr lvl="1"/>
            <a:r>
              <a:rPr lang="en-US" altLang="ja-JP" dirty="0" smtClean="0"/>
              <a:t>Short length:</a:t>
            </a:r>
            <a:r>
              <a:rPr lang="ja-JP" altLang="en-US" dirty="0" smtClean="0"/>
              <a:t> </a:t>
            </a:r>
            <a:r>
              <a:rPr lang="en-US" altLang="ja-JP" dirty="0" smtClean="0"/>
              <a:t>~180MB/s (~1.4Gbps)</a:t>
            </a:r>
          </a:p>
          <a:p>
            <a:pPr lvl="1"/>
            <a:r>
              <a:rPr lang="en-US" altLang="ja-JP" dirty="0" err="1" smtClean="0"/>
              <a:t>NsOpt</a:t>
            </a:r>
            <a:r>
              <a:rPr lang="en-US" altLang="ja-JP" dirty="0" smtClean="0"/>
              <a:t> (HDS): ~150MB/s (~1.2Gbps)</a:t>
            </a:r>
          </a:p>
          <a:p>
            <a:pPr lvl="1"/>
            <a:r>
              <a:rPr lang="en-US" altLang="ja-JP" dirty="0" smtClean="0"/>
              <a:t>Both</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total</a:t>
            </a:r>
            <a:r>
              <a:rPr lang="ja-JP" altLang="en-US" dirty="0" smtClean="0"/>
              <a:t> </a:t>
            </a:r>
            <a:r>
              <a:rPr lang="en-US" altLang="ja-JP" dirty="0" smtClean="0"/>
              <a:t>of</a:t>
            </a:r>
            <a:r>
              <a:rPr lang="ja-JP" altLang="en-US" dirty="0" smtClean="0"/>
              <a:t> </a:t>
            </a:r>
            <a:r>
              <a:rPr lang="en-US" altLang="ja-JP" dirty="0" smtClean="0"/>
              <a:t>two</a:t>
            </a:r>
            <a:r>
              <a:rPr lang="ja-JP" altLang="en-US" dirty="0" smtClean="0"/>
              <a:t> </a:t>
            </a:r>
            <a:r>
              <a:rPr lang="en-US" altLang="ja-JP" dirty="0" smtClean="0"/>
              <a:t>USB</a:t>
            </a:r>
            <a:r>
              <a:rPr lang="ja-JP" altLang="en-US" dirty="0" smtClean="0"/>
              <a:t> </a:t>
            </a:r>
            <a:r>
              <a:rPr lang="en-US" altLang="ja-JP" dirty="0" smtClean="0"/>
              <a:t>memories.</a:t>
            </a:r>
            <a:r>
              <a:rPr lang="ja-JP" altLang="en-US" dirty="0" smtClean="0"/>
              <a:t> </a:t>
            </a:r>
            <a:endParaRPr lang="en-US" altLang="ja-JP" dirty="0" smtClean="0"/>
          </a:p>
          <a:p>
            <a:pPr lvl="1"/>
            <a:r>
              <a:rPr lang="en-US" altLang="ja-JP" dirty="0"/>
              <a:t>Right graphs are for one of USB memory measurements (to show stability</a:t>
            </a:r>
            <a:r>
              <a:rPr lang="en-US" altLang="ja-JP" dirty="0" smtClean="0"/>
              <a:t>)</a:t>
            </a:r>
          </a:p>
          <a:p>
            <a:r>
              <a:rPr lang="en-US" altLang="ja-JP" dirty="0" smtClean="0"/>
              <a:t>Communication</a:t>
            </a:r>
            <a:r>
              <a:rPr lang="ja-JP" altLang="en-US" dirty="0" smtClean="0"/>
              <a:t> </a:t>
            </a:r>
            <a:r>
              <a:rPr lang="en-US" altLang="ja-JP" dirty="0" smtClean="0"/>
              <a:t>was</a:t>
            </a:r>
            <a:r>
              <a:rPr lang="ja-JP" altLang="en-US" dirty="0" smtClean="0"/>
              <a:t> </a:t>
            </a:r>
            <a:r>
              <a:rPr lang="en-US" altLang="ja-JP" dirty="0" smtClean="0"/>
              <a:t>stable</a:t>
            </a:r>
          </a:p>
          <a:p>
            <a:pPr lvl="1"/>
            <a:r>
              <a:rPr lang="en-US" altLang="ja-JP" dirty="0" smtClean="0"/>
              <a:t>Although some</a:t>
            </a:r>
            <a:r>
              <a:rPr lang="ja-JP" altLang="en-US" dirty="0" smtClean="0"/>
              <a:t> </a:t>
            </a:r>
            <a:r>
              <a:rPr lang="en-US" altLang="ja-JP" dirty="0" smtClean="0"/>
              <a:t>load</a:t>
            </a:r>
            <a:r>
              <a:rPr lang="ja-JP" altLang="en-US" dirty="0" smtClean="0"/>
              <a:t> </a:t>
            </a:r>
            <a:r>
              <a:rPr lang="en-US" altLang="ja-JP" dirty="0" smtClean="0"/>
              <a:t>rebalance</a:t>
            </a:r>
            <a:r>
              <a:rPr lang="ja-JP" altLang="en-US" dirty="0" smtClean="0"/>
              <a:t> </a:t>
            </a:r>
            <a:r>
              <a:rPr lang="en-US" altLang="ja-JP" dirty="0" smtClean="0"/>
              <a:t>was</a:t>
            </a:r>
            <a:r>
              <a:rPr lang="ja-JP" altLang="en-US" dirty="0" smtClean="0"/>
              <a:t> </a:t>
            </a:r>
            <a:r>
              <a:rPr lang="en-US" altLang="ja-JP" dirty="0" smtClean="0"/>
              <a:t>observed</a:t>
            </a:r>
            <a:r>
              <a:rPr lang="ja-JP" altLang="en-US" dirty="0" smtClean="0"/>
              <a:t> </a:t>
            </a:r>
            <a:r>
              <a:rPr lang="en-US" altLang="ja-JP" dirty="0" smtClean="0"/>
              <a:t>over</a:t>
            </a:r>
            <a:r>
              <a:rPr lang="ja-JP" altLang="en-US" dirty="0" smtClean="0"/>
              <a:t> </a:t>
            </a:r>
            <a:r>
              <a:rPr lang="en-US" altLang="ja-JP" dirty="0" smtClean="0"/>
              <a:t>5min</a:t>
            </a:r>
            <a:r>
              <a:rPr lang="ja-JP" altLang="en-US" dirty="0" smtClean="0"/>
              <a:t> </a:t>
            </a:r>
            <a:r>
              <a:rPr lang="en-US" altLang="ja-JP" dirty="0" smtClean="0"/>
              <a:t>test between two USB memories.</a:t>
            </a:r>
            <a:endParaRPr 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000" y="1690689"/>
            <a:ext cx="3360000" cy="25200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000" y="4210689"/>
            <a:ext cx="3360000" cy="2520000"/>
          </a:xfrm>
          <a:prstGeom prst="rect">
            <a:avLst/>
          </a:prstGeom>
        </p:spPr>
      </p:pic>
      <p:sp>
        <p:nvSpPr>
          <p:cNvPr id="10"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37496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Storage</a:t>
            </a:r>
            <a:r>
              <a:rPr kumimoji="1" lang="ja-JP" altLang="en-US" dirty="0" smtClean="0"/>
              <a:t> </a:t>
            </a:r>
            <a:r>
              <a:rPr kumimoji="1" lang="en-US" altLang="ja-JP" dirty="0" smtClean="0"/>
              <a:t>and</a:t>
            </a:r>
            <a:r>
              <a:rPr kumimoji="1" lang="ja-JP" altLang="en-US" dirty="0" smtClean="0"/>
              <a:t> </a:t>
            </a:r>
            <a:r>
              <a:rPr kumimoji="1" lang="en-US" altLang="ja-JP" dirty="0" smtClean="0"/>
              <a:t>image</a:t>
            </a:r>
            <a:r>
              <a:rPr kumimoji="1" lang="ja-JP" altLang="en-US" dirty="0" smtClean="0"/>
              <a:t> </a:t>
            </a:r>
            <a:r>
              <a:rPr kumimoji="1" lang="en-US" altLang="ja-JP" dirty="0" smtClean="0"/>
              <a:t>data</a:t>
            </a:r>
            <a:r>
              <a:rPr kumimoji="1" lang="ja-JP" altLang="en-US" dirty="0" smtClean="0"/>
              <a:t> </a:t>
            </a:r>
            <a:r>
              <a:rPr kumimoji="1" lang="en-US" altLang="ja-JP" dirty="0" smtClean="0"/>
              <a:t>handling</a:t>
            </a:r>
            <a:endParaRPr kumimoji="1" lang="ja-JP" altLang="en-US" dirty="0"/>
          </a:p>
        </p:txBody>
      </p:sp>
      <p:sp>
        <p:nvSpPr>
          <p:cNvPr id="3" name="コンテンツ プレースホルダー 2"/>
          <p:cNvSpPr>
            <a:spLocks noGrp="1"/>
          </p:cNvSpPr>
          <p:nvPr>
            <p:ph idx="1"/>
          </p:nvPr>
        </p:nvSpPr>
        <p:spPr>
          <a:xfrm>
            <a:off x="628650" y="1825624"/>
            <a:ext cx="8299450" cy="5032376"/>
          </a:xfrm>
        </p:spPr>
        <p:txBody>
          <a:bodyPr>
            <a:normAutofit fontScale="55000" lnSpcReduction="20000"/>
          </a:bodyPr>
          <a:lstStyle/>
          <a:p>
            <a:pPr marL="0" indent="0">
              <a:buNone/>
            </a:pPr>
            <a:r>
              <a:rPr kumimoji="1" lang="en-US" altLang="ja-JP" dirty="0" smtClean="0"/>
              <a:t>PFS ICS </a:t>
            </a:r>
            <a:r>
              <a:rPr lang="en-US" altLang="ja-JP" dirty="0" smtClean="0"/>
              <a:t>plans to have one central storage to cover all requirements over (most of) the entire instrument for both active and backup. Several exceptions exist such as local storage for MCS and MPS, MCS keeps intermediate image files at its local for operation and transfers them to shared storage on non-active phase, MPS has local data store (non database but binary typed file format; not tracked nor checked-out from </a:t>
            </a:r>
            <a:r>
              <a:rPr lang="en-US" altLang="ja-JP" dirty="0" err="1" smtClean="0"/>
              <a:t>git</a:t>
            </a:r>
            <a:r>
              <a:rPr lang="en-US" altLang="ja-JP" dirty="0" smtClean="0"/>
              <a:t> repository) for its operational configuration.</a:t>
            </a:r>
          </a:p>
          <a:p>
            <a:pPr marL="0" indent="0">
              <a:buNone/>
            </a:pPr>
            <a:r>
              <a:rPr kumimoji="1" lang="en-US" altLang="ja-JP" dirty="0" smtClean="0"/>
              <a:t>Also PFS has IR detector and plans to operate them in continuous readout mode, performance of storage </a:t>
            </a:r>
            <a:r>
              <a:rPr lang="en-US" altLang="ja-JP" dirty="0" smtClean="0"/>
              <a:t>and its connection (including storage server/services in ICS infrastructure) needs to be cared to match with required value.</a:t>
            </a:r>
            <a:endParaRPr kumimoji="1" lang="en-US" altLang="ja-JP" dirty="0" smtClean="0"/>
          </a:p>
          <a:p>
            <a:pPr marL="0" indent="0">
              <a:buNone/>
            </a:pPr>
            <a:endParaRPr lang="en-US" altLang="ja-JP" dirty="0" smtClean="0"/>
          </a:p>
          <a:p>
            <a:pPr marL="0" indent="0">
              <a:buNone/>
            </a:pPr>
            <a:r>
              <a:rPr lang="en-US" altLang="ja-JP" dirty="0" smtClean="0"/>
              <a:t>This section is organized as follows:</a:t>
            </a:r>
            <a:endParaRPr lang="en-US" altLang="ja-JP" dirty="0"/>
          </a:p>
          <a:p>
            <a:r>
              <a:rPr lang="en-US" altLang="ja-JP" dirty="0" smtClean="0"/>
              <a:t>Requirements</a:t>
            </a:r>
          </a:p>
          <a:p>
            <a:pPr lvl="1"/>
            <a:r>
              <a:rPr lang="en-US" altLang="ja-JP" dirty="0" smtClean="0"/>
              <a:t>Performance of storage</a:t>
            </a:r>
          </a:p>
          <a:p>
            <a:pPr lvl="1"/>
            <a:r>
              <a:rPr lang="en-US" altLang="ja-JP" dirty="0" smtClean="0"/>
              <a:t>Size of storage</a:t>
            </a:r>
          </a:p>
          <a:p>
            <a:r>
              <a:rPr lang="en-US" altLang="ja-JP" dirty="0" smtClean="0"/>
              <a:t>Storage selection</a:t>
            </a:r>
          </a:p>
          <a:p>
            <a:r>
              <a:rPr lang="en-US" altLang="ja-JP" dirty="0" smtClean="0"/>
              <a:t>Configuration plan</a:t>
            </a:r>
          </a:p>
          <a:p>
            <a:pPr lvl="1"/>
            <a:r>
              <a:rPr lang="en-US" altLang="ja-JP" dirty="0" smtClean="0"/>
              <a:t>Network connection</a:t>
            </a:r>
          </a:p>
          <a:p>
            <a:pPr lvl="1"/>
            <a:r>
              <a:rPr lang="en-US" altLang="ja-JP" dirty="0" smtClean="0"/>
              <a:t>iSCSI LUN organization</a:t>
            </a:r>
          </a:p>
          <a:p>
            <a:pPr lvl="1"/>
            <a:r>
              <a:rPr lang="en-US" altLang="ja-JP" dirty="0" smtClean="0"/>
              <a:t>NFS configuration and account</a:t>
            </a:r>
          </a:p>
          <a:p>
            <a:r>
              <a:rPr lang="en-US" altLang="ja-JP" dirty="0" smtClean="0"/>
              <a:t>Performance </a:t>
            </a:r>
            <a:r>
              <a:rPr lang="en-US" altLang="ja-JP" dirty="0"/>
              <a:t>verification</a:t>
            </a:r>
          </a:p>
          <a:p>
            <a:pPr lvl="1"/>
            <a:r>
              <a:rPr lang="en-US" altLang="ja-JP" dirty="0"/>
              <a:t>Includes possible </a:t>
            </a:r>
            <a:r>
              <a:rPr lang="en-US" altLang="ja-JP" dirty="0" smtClean="0"/>
              <a:t>extensions</a:t>
            </a:r>
          </a:p>
          <a:p>
            <a:r>
              <a:rPr lang="en-US" altLang="ja-JP" dirty="0" smtClean="0"/>
              <a:t>Monitoring and recovery plan</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875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rot="21155933">
            <a:off x="1588086" y="3985115"/>
            <a:ext cx="7168808" cy="212284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65314" y="365126"/>
            <a:ext cx="8948056" cy="1325563"/>
          </a:xfrm>
        </p:spPr>
        <p:txBody>
          <a:bodyPr>
            <a:normAutofit/>
          </a:bodyPr>
          <a:lstStyle/>
          <a:p>
            <a:pPr algn="ctr"/>
            <a:r>
              <a:rPr lang="en-US" altLang="ja-JP" sz="3200" dirty="0" smtClean="0"/>
              <a:t>Items</a:t>
            </a:r>
            <a:r>
              <a:rPr lang="ja-JP" altLang="en-US" sz="3200" dirty="0" smtClean="0"/>
              <a:t> </a:t>
            </a:r>
            <a:r>
              <a:rPr lang="en-US" altLang="ja-JP" sz="3200" dirty="0" smtClean="0"/>
              <a:t>for</a:t>
            </a:r>
            <a:r>
              <a:rPr lang="ja-JP" altLang="en-US" sz="3200" dirty="0" smtClean="0"/>
              <a:t> </a:t>
            </a:r>
            <a:r>
              <a:rPr lang="en-US" altLang="ja-JP" sz="3200" dirty="0" smtClean="0"/>
              <a:t>review</a:t>
            </a:r>
            <a:r>
              <a:rPr lang="ja-JP" altLang="en-US" sz="3200" dirty="0" smtClean="0"/>
              <a:t> </a:t>
            </a:r>
            <a:r>
              <a:rPr lang="en-US" altLang="ja-JP" sz="3200" dirty="0" smtClean="0"/>
              <a:t>shown</a:t>
            </a:r>
            <a:r>
              <a:rPr lang="ja-JP" altLang="en-US" sz="3200" dirty="0" smtClean="0"/>
              <a:t> </a:t>
            </a:r>
            <a:r>
              <a:rPr lang="en-US" altLang="ja-JP" sz="3200" dirty="0" smtClean="0"/>
              <a:t>in</a:t>
            </a:r>
            <a:r>
              <a:rPr lang="ja-JP" altLang="en-US" sz="3200" dirty="0" smtClean="0"/>
              <a:t> </a:t>
            </a:r>
            <a:r>
              <a:rPr lang="en-US" altLang="ja-JP" sz="3200" dirty="0" smtClean="0"/>
              <a:t>ICS</a:t>
            </a:r>
            <a:r>
              <a:rPr lang="ja-JP" altLang="en-US" sz="3200" dirty="0" smtClean="0"/>
              <a:t> </a:t>
            </a:r>
            <a:r>
              <a:rPr lang="en-US" altLang="ja-JP" sz="3200" dirty="0" smtClean="0"/>
              <a:t>architecture</a:t>
            </a:r>
            <a:r>
              <a:rPr lang="ja-JP" altLang="en-US" sz="3200" dirty="0" smtClean="0"/>
              <a:t> </a:t>
            </a:r>
            <a:r>
              <a:rPr lang="en-US" altLang="ja-JP" sz="3200" dirty="0" smtClean="0"/>
              <a:t>diagram</a:t>
            </a:r>
            <a:endParaRPr kumimoji="1" lang="ja-JP" altLang="en-US" sz="3200" dirty="0"/>
          </a:p>
        </p:txBody>
      </p:sp>
      <p:grpSp>
        <p:nvGrpSpPr>
          <p:cNvPr id="62" name="グループ化 61"/>
          <p:cNvGrpSpPr/>
          <p:nvPr/>
        </p:nvGrpSpPr>
        <p:grpSpPr>
          <a:xfrm>
            <a:off x="21915" y="1735572"/>
            <a:ext cx="8951387" cy="5103446"/>
            <a:chOff x="-17274" y="1735572"/>
            <a:chExt cx="8951387" cy="5103446"/>
          </a:xfrm>
        </p:grpSpPr>
        <p:sp>
          <p:nvSpPr>
            <p:cNvPr id="44" name="角丸四角形 43"/>
            <p:cNvSpPr/>
            <p:nvPr/>
          </p:nvSpPr>
          <p:spPr>
            <a:xfrm>
              <a:off x="4596353" y="4375435"/>
              <a:ext cx="2175852" cy="1386462"/>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5" name="直線矢印コネクタ 4"/>
            <p:cNvCxnSpPr/>
            <p:nvPr/>
          </p:nvCxnSpPr>
          <p:spPr>
            <a:xfrm>
              <a:off x="1451611" y="1920238"/>
              <a:ext cx="0" cy="4376057"/>
            </a:xfrm>
            <a:prstGeom prst="straightConnector1">
              <a:avLst/>
            </a:prstGeom>
            <a:ln w="31750">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flipV="1">
              <a:off x="1590948" y="6383380"/>
              <a:ext cx="7015843" cy="0"/>
            </a:xfrm>
            <a:prstGeom prst="straightConnector1">
              <a:avLst/>
            </a:prstGeom>
            <a:ln w="31750">
              <a:headEnd type="stealth" w="lg" len="med"/>
              <a:tailEnd type="stealth" w="lg" len="med"/>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5314" y="6100354"/>
              <a:ext cx="1309709" cy="369332"/>
            </a:xfrm>
            <a:prstGeom prst="rect">
              <a:avLst/>
            </a:prstGeom>
            <a:noFill/>
          </p:spPr>
          <p:txBody>
            <a:bodyPr wrap="square" rtlCol="0">
              <a:spAutoFit/>
            </a:bodyPr>
            <a:lstStyle/>
            <a:p>
              <a:pPr algn="r"/>
              <a:r>
                <a:rPr kumimoji="1" lang="en-US" altLang="ja-JP" dirty="0" smtClean="0"/>
                <a:t>Hardware</a:t>
              </a:r>
              <a:endParaRPr kumimoji="1" lang="ja-JP" altLang="en-US" dirty="0"/>
            </a:p>
          </p:txBody>
        </p:sp>
        <p:sp>
          <p:nvSpPr>
            <p:cNvPr id="9" name="テキスト ボックス 8"/>
            <p:cNvSpPr txBox="1"/>
            <p:nvPr/>
          </p:nvSpPr>
          <p:spPr>
            <a:xfrm>
              <a:off x="-17274" y="1735572"/>
              <a:ext cx="1512978" cy="369332"/>
            </a:xfrm>
            <a:prstGeom prst="rect">
              <a:avLst/>
            </a:prstGeom>
            <a:noFill/>
          </p:spPr>
          <p:txBody>
            <a:bodyPr wrap="none" rtlCol="0">
              <a:spAutoFit/>
            </a:bodyPr>
            <a:lstStyle/>
            <a:p>
              <a:r>
                <a:rPr kumimoji="1" lang="en-US" altLang="ja-JP" dirty="0" smtClean="0"/>
                <a:t>Pure-software</a:t>
              </a:r>
              <a:endParaRPr kumimoji="1" lang="ja-JP" altLang="en-US" dirty="0"/>
            </a:p>
          </p:txBody>
        </p:sp>
        <p:sp>
          <p:nvSpPr>
            <p:cNvPr id="10" name="テキスト ボックス 9"/>
            <p:cNvSpPr txBox="1"/>
            <p:nvPr/>
          </p:nvSpPr>
          <p:spPr>
            <a:xfrm>
              <a:off x="1590948" y="6469686"/>
              <a:ext cx="1103187" cy="369332"/>
            </a:xfrm>
            <a:prstGeom prst="rect">
              <a:avLst/>
            </a:prstGeom>
            <a:noFill/>
          </p:spPr>
          <p:txBody>
            <a:bodyPr wrap="none" rtlCol="0">
              <a:spAutoFit/>
            </a:bodyPr>
            <a:lstStyle/>
            <a:p>
              <a:r>
                <a:rPr kumimoji="1" lang="en-US" altLang="ja-JP" dirty="0" smtClean="0"/>
                <a:t>Individual</a:t>
              </a:r>
              <a:endParaRPr kumimoji="1" lang="ja-JP" altLang="en-US" dirty="0"/>
            </a:p>
          </p:txBody>
        </p:sp>
        <p:sp>
          <p:nvSpPr>
            <p:cNvPr id="11" name="テキスト ボックス 10"/>
            <p:cNvSpPr txBox="1"/>
            <p:nvPr/>
          </p:nvSpPr>
          <p:spPr>
            <a:xfrm>
              <a:off x="7777578" y="6454836"/>
              <a:ext cx="1156535" cy="369332"/>
            </a:xfrm>
            <a:prstGeom prst="rect">
              <a:avLst/>
            </a:prstGeom>
            <a:noFill/>
          </p:spPr>
          <p:txBody>
            <a:bodyPr wrap="none" rtlCol="0">
              <a:spAutoFit/>
            </a:bodyPr>
            <a:lstStyle/>
            <a:p>
              <a:r>
                <a:rPr kumimoji="1" lang="en-US" altLang="ja-JP" dirty="0" smtClean="0"/>
                <a:t>Integrated</a:t>
              </a:r>
              <a:endParaRPr kumimoji="1" lang="ja-JP" altLang="en-US" dirty="0"/>
            </a:p>
          </p:txBody>
        </p:sp>
        <p:sp>
          <p:nvSpPr>
            <p:cNvPr id="12" name="角丸四角形 11"/>
            <p:cNvSpPr/>
            <p:nvPr/>
          </p:nvSpPr>
          <p:spPr>
            <a:xfrm>
              <a:off x="1626727" y="2104904"/>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Subsystem</a:t>
              </a:r>
              <a:r>
                <a:rPr kumimoji="1" lang="ja-JP" altLang="en-US" dirty="0" smtClean="0"/>
                <a:t> </a:t>
              </a:r>
              <a:r>
                <a:rPr kumimoji="1" lang="en-US" altLang="ja-JP" dirty="0" smtClean="0"/>
                <a:t>actor</a:t>
              </a:r>
              <a:endParaRPr kumimoji="1" lang="ja-JP" altLang="en-US" dirty="0"/>
            </a:p>
          </p:txBody>
        </p:sp>
        <p:sp>
          <p:nvSpPr>
            <p:cNvPr id="13" name="角丸四角形 12"/>
            <p:cNvSpPr/>
            <p:nvPr/>
          </p:nvSpPr>
          <p:spPr>
            <a:xfrm>
              <a:off x="4261070" y="2379223"/>
              <a:ext cx="2061351"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Sequence</a:t>
              </a:r>
              <a:r>
                <a:rPr lang="ja-JP" altLang="en-US" dirty="0" smtClean="0"/>
                <a:t> </a:t>
              </a:r>
              <a:r>
                <a:rPr lang="en-US" altLang="ja-JP" dirty="0" smtClean="0"/>
                <a:t>(</a:t>
              </a:r>
              <a:r>
                <a:rPr lang="en-US" altLang="ja-JP" dirty="0" err="1" smtClean="0"/>
                <a:t>SpS</a:t>
              </a:r>
              <a:r>
                <a:rPr lang="en-US" altLang="ja-JP" dirty="0" smtClean="0"/>
                <a:t>/PFI)</a:t>
              </a:r>
              <a:endParaRPr kumimoji="1" lang="ja-JP" altLang="en-US" dirty="0"/>
            </a:p>
          </p:txBody>
        </p:sp>
        <p:sp>
          <p:nvSpPr>
            <p:cNvPr id="14" name="角丸四角形 13"/>
            <p:cNvSpPr/>
            <p:nvPr/>
          </p:nvSpPr>
          <p:spPr>
            <a:xfrm>
              <a:off x="6899768" y="2688375"/>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Integrated</a:t>
              </a:r>
              <a:r>
                <a:rPr kumimoji="1" lang="ja-JP" altLang="en-US" dirty="0" smtClean="0"/>
                <a:t> </a:t>
              </a:r>
              <a:r>
                <a:rPr kumimoji="1" lang="en-US" altLang="ja-JP" dirty="0" smtClean="0"/>
                <a:t>control</a:t>
              </a:r>
              <a:endParaRPr kumimoji="1" lang="ja-JP" altLang="en-US" dirty="0"/>
            </a:p>
          </p:txBody>
        </p:sp>
        <p:sp>
          <p:nvSpPr>
            <p:cNvPr id="15" name="角丸四角形 14"/>
            <p:cNvSpPr/>
            <p:nvPr/>
          </p:nvSpPr>
          <p:spPr>
            <a:xfrm>
              <a:off x="2853884" y="3269872"/>
              <a:ext cx="2406631"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Message</a:t>
              </a:r>
              <a:r>
                <a:rPr kumimoji="1" lang="ja-JP" altLang="en-US" dirty="0" smtClean="0"/>
                <a:t> </a:t>
              </a:r>
              <a:r>
                <a:rPr kumimoji="1" lang="en-US" altLang="ja-JP" dirty="0" smtClean="0"/>
                <a:t>Hub</a:t>
              </a:r>
              <a:r>
                <a:rPr kumimoji="1" lang="ja-JP" altLang="en-US" dirty="0" smtClean="0"/>
                <a:t> </a:t>
              </a:r>
              <a:r>
                <a:rPr kumimoji="1" lang="en-US" altLang="ja-JP" dirty="0" smtClean="0"/>
                <a:t>System</a:t>
              </a:r>
              <a:r>
                <a:rPr kumimoji="1" lang="ja-JP" altLang="en-US" dirty="0" smtClean="0"/>
                <a:t> </a:t>
              </a:r>
              <a:r>
                <a:rPr kumimoji="1" lang="en-US" altLang="ja-JP" dirty="0" smtClean="0"/>
                <a:t>(MHS)</a:t>
              </a:r>
              <a:endParaRPr kumimoji="1" lang="ja-JP" altLang="en-US" dirty="0"/>
            </a:p>
          </p:txBody>
        </p:sp>
        <p:sp>
          <p:nvSpPr>
            <p:cNvPr id="16" name="角丸四角形 15"/>
            <p:cNvSpPr/>
            <p:nvPr/>
          </p:nvSpPr>
          <p:spPr>
            <a:xfrm>
              <a:off x="5684279" y="3622418"/>
              <a:ext cx="2048932"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Log/Status</a:t>
              </a:r>
              <a:r>
                <a:rPr lang="ja-JP" altLang="en-US" dirty="0" smtClean="0"/>
                <a:t> </a:t>
              </a:r>
              <a:r>
                <a:rPr lang="en-US" altLang="ja-JP" dirty="0" smtClean="0"/>
                <a:t>archive</a:t>
              </a:r>
            </a:p>
            <a:p>
              <a:pPr algn="ctr"/>
              <a:r>
                <a:rPr kumimoji="1" lang="en-US" altLang="ja-JP" dirty="0" smtClean="0"/>
                <a:t>Status</a:t>
              </a:r>
              <a:r>
                <a:rPr kumimoji="1" lang="ja-JP" altLang="en-US" dirty="0" smtClean="0"/>
                <a:t> </a:t>
              </a:r>
              <a:r>
                <a:rPr kumimoji="1" lang="en-US" altLang="ja-JP" dirty="0" smtClean="0"/>
                <a:t>viewer</a:t>
              </a:r>
              <a:r>
                <a:rPr kumimoji="1" lang="ja-JP" altLang="en-US" dirty="0" smtClean="0"/>
                <a:t> </a:t>
              </a:r>
              <a:r>
                <a:rPr kumimoji="1" lang="en-US" altLang="ja-JP" dirty="0" smtClean="0"/>
                <a:t>GUI</a:t>
              </a:r>
              <a:endParaRPr kumimoji="1" lang="ja-JP" altLang="en-US" dirty="0"/>
            </a:p>
          </p:txBody>
        </p:sp>
        <p:cxnSp>
          <p:nvCxnSpPr>
            <p:cNvPr id="18" name="直線矢印コネクタ 17"/>
            <p:cNvCxnSpPr>
              <a:stCxn id="12" idx="3"/>
              <a:endCxn id="13" idx="1"/>
            </p:cNvCxnSpPr>
            <p:nvPr/>
          </p:nvCxnSpPr>
          <p:spPr>
            <a:xfrm>
              <a:off x="3540031" y="2365269"/>
              <a:ext cx="721039" cy="274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3" idx="3"/>
              <a:endCxn id="14" idx="1"/>
            </p:cNvCxnSpPr>
            <p:nvPr/>
          </p:nvCxnSpPr>
          <p:spPr>
            <a:xfrm>
              <a:off x="6322421" y="2639588"/>
              <a:ext cx="577347" cy="30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2" idx="2"/>
              <a:endCxn id="15" idx="0"/>
            </p:cNvCxnSpPr>
            <p:nvPr/>
          </p:nvCxnSpPr>
          <p:spPr>
            <a:xfrm>
              <a:off x="2583379" y="2625634"/>
              <a:ext cx="1473821" cy="644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3" idx="2"/>
              <a:endCxn id="15" idx="0"/>
            </p:cNvCxnSpPr>
            <p:nvPr/>
          </p:nvCxnSpPr>
          <p:spPr>
            <a:xfrm flipH="1">
              <a:off x="4057200" y="2899953"/>
              <a:ext cx="1234546" cy="369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5" idx="3"/>
              <a:endCxn id="16" idx="1"/>
            </p:cNvCxnSpPr>
            <p:nvPr/>
          </p:nvCxnSpPr>
          <p:spPr>
            <a:xfrm>
              <a:off x="5260515" y="3530237"/>
              <a:ext cx="423764" cy="35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6" idx="0"/>
              <a:endCxn id="14" idx="2"/>
            </p:cNvCxnSpPr>
            <p:nvPr/>
          </p:nvCxnSpPr>
          <p:spPr>
            <a:xfrm flipV="1">
              <a:off x="6708745" y="3209105"/>
              <a:ext cx="1147675" cy="413313"/>
            </a:xfrm>
            <a:prstGeom prst="line">
              <a:avLst/>
            </a:prstGeom>
          </p:spPr>
          <p:style>
            <a:lnRef idx="1">
              <a:schemeClr val="accent1"/>
            </a:lnRef>
            <a:fillRef idx="0">
              <a:schemeClr val="accent1"/>
            </a:fillRef>
            <a:effectRef idx="0">
              <a:schemeClr val="accent1"/>
            </a:effectRef>
            <a:fontRef idx="minor">
              <a:schemeClr val="tx1"/>
            </a:fontRef>
          </p:style>
        </p:cxnSp>
        <p:sp>
          <p:nvSpPr>
            <p:cNvPr id="33" name="角丸四角形 32"/>
            <p:cNvSpPr/>
            <p:nvPr/>
          </p:nvSpPr>
          <p:spPr>
            <a:xfrm>
              <a:off x="1770419" y="4632521"/>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r>
                <a:rPr lang="ja-JP" altLang="en-US" dirty="0" smtClean="0"/>
                <a:t> </a:t>
              </a:r>
              <a:r>
                <a:rPr lang="en-US" altLang="ja-JP" dirty="0" smtClean="0"/>
                <a:t>Storage</a:t>
              </a:r>
              <a:endParaRPr kumimoji="1" lang="ja-JP" altLang="en-US" dirty="0"/>
            </a:p>
          </p:txBody>
        </p:sp>
        <p:sp>
          <p:nvSpPr>
            <p:cNvPr id="34" name="角丸四角形 33"/>
            <p:cNvSpPr/>
            <p:nvPr/>
          </p:nvSpPr>
          <p:spPr>
            <a:xfrm>
              <a:off x="4735961" y="4547459"/>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Virtual</a:t>
              </a:r>
              <a:r>
                <a:rPr lang="ja-JP" altLang="en-US" dirty="0" smtClean="0"/>
                <a:t> </a:t>
              </a:r>
              <a:r>
                <a:rPr lang="en-US" altLang="ja-JP" dirty="0" smtClean="0"/>
                <a:t>Machine</a:t>
              </a:r>
              <a:r>
                <a:rPr lang="ja-JP" altLang="en-US" dirty="0" smtClean="0"/>
                <a:t> </a:t>
              </a:r>
              <a:r>
                <a:rPr lang="en-US" altLang="ja-JP" dirty="0" smtClean="0"/>
                <a:t>Infrastructure</a:t>
              </a:r>
              <a:endParaRPr kumimoji="1" lang="ja-JP" altLang="en-US" dirty="0"/>
            </a:p>
          </p:txBody>
        </p:sp>
        <p:sp>
          <p:nvSpPr>
            <p:cNvPr id="35" name="角丸四角形 34"/>
            <p:cNvSpPr/>
            <p:nvPr/>
          </p:nvSpPr>
          <p:spPr>
            <a:xfrm>
              <a:off x="1770419" y="5664456"/>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lang="ja-JP" altLang="en-US" dirty="0"/>
                <a:t> </a:t>
              </a:r>
              <a:r>
                <a:rPr lang="en-US" altLang="ja-JP" dirty="0" smtClean="0"/>
                <a:t>Network</a:t>
              </a:r>
              <a:r>
                <a:rPr lang="ja-JP" altLang="en-US" dirty="0" smtClean="0"/>
                <a:t> </a:t>
              </a:r>
              <a:r>
                <a:rPr lang="en-US" altLang="ja-JP" dirty="0" smtClean="0"/>
                <a:t>(PFS-LAN)</a:t>
              </a:r>
              <a:endParaRPr kumimoji="1" lang="ja-JP" altLang="en-US" dirty="0"/>
            </a:p>
          </p:txBody>
        </p:sp>
        <p:sp>
          <p:nvSpPr>
            <p:cNvPr id="36" name="角丸四角形 35"/>
            <p:cNvSpPr/>
            <p:nvPr/>
          </p:nvSpPr>
          <p:spPr>
            <a:xfrm>
              <a:off x="4735961" y="5130624"/>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r>
                <a:rPr lang="ja-JP" altLang="en-US" dirty="0" smtClean="0"/>
                <a:t> </a:t>
              </a:r>
              <a:r>
                <a:rPr lang="en-US" altLang="ja-JP" dirty="0" smtClean="0"/>
                <a:t>infrastructure</a:t>
              </a:r>
              <a:endParaRPr kumimoji="1" lang="ja-JP" altLang="en-US" dirty="0"/>
            </a:p>
          </p:txBody>
        </p:sp>
        <p:cxnSp>
          <p:nvCxnSpPr>
            <p:cNvPr id="37" name="直線コネクタ 36"/>
            <p:cNvCxnSpPr>
              <a:stCxn id="35" idx="3"/>
              <a:endCxn id="15" idx="2"/>
            </p:cNvCxnSpPr>
            <p:nvPr/>
          </p:nvCxnSpPr>
          <p:spPr>
            <a:xfrm flipV="1">
              <a:off x="3683723" y="3790602"/>
              <a:ext cx="373477" cy="2134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35" idx="3"/>
              <a:endCxn id="44" idx="1"/>
            </p:cNvCxnSpPr>
            <p:nvPr/>
          </p:nvCxnSpPr>
          <p:spPr>
            <a:xfrm flipV="1">
              <a:off x="3683723" y="5068666"/>
              <a:ext cx="912630" cy="856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3" idx="3"/>
              <a:endCxn id="44" idx="1"/>
            </p:cNvCxnSpPr>
            <p:nvPr/>
          </p:nvCxnSpPr>
          <p:spPr>
            <a:xfrm>
              <a:off x="3683723" y="4892886"/>
              <a:ext cx="912630" cy="175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44" idx="0"/>
              <a:endCxn id="16" idx="2"/>
            </p:cNvCxnSpPr>
            <p:nvPr/>
          </p:nvCxnSpPr>
          <p:spPr>
            <a:xfrm flipV="1">
              <a:off x="5684279" y="4143148"/>
              <a:ext cx="1024466" cy="232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44" idx="0"/>
              <a:endCxn id="12" idx="2"/>
            </p:cNvCxnSpPr>
            <p:nvPr/>
          </p:nvCxnSpPr>
          <p:spPr>
            <a:xfrm flipH="1" flipV="1">
              <a:off x="2583379" y="2625634"/>
              <a:ext cx="3100900" cy="174980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テキスト ボックス 37"/>
          <p:cNvSpPr txBox="1"/>
          <p:nvPr/>
        </p:nvSpPr>
        <p:spPr>
          <a:xfrm>
            <a:off x="7187119" y="5080005"/>
            <a:ext cx="1458861" cy="369332"/>
          </a:xfrm>
          <a:prstGeom prst="rect">
            <a:avLst/>
          </a:prstGeom>
          <a:noFill/>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39"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534438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600" dirty="0" smtClean="0"/>
              <a:t>Requirements (I) Performance – Storage</a:t>
            </a:r>
            <a:endParaRPr kumimoji="1" lang="ja-JP" altLang="en-US" sz="3600" dirty="0"/>
          </a:p>
        </p:txBody>
      </p:sp>
      <p:sp>
        <p:nvSpPr>
          <p:cNvPr id="3" name="コンテンツ プレースホルダー 2"/>
          <p:cNvSpPr>
            <a:spLocks noGrp="1"/>
          </p:cNvSpPr>
          <p:nvPr>
            <p:ph idx="1"/>
          </p:nvPr>
        </p:nvSpPr>
        <p:spPr>
          <a:xfrm>
            <a:off x="628650" y="1825624"/>
            <a:ext cx="8324850" cy="4879975"/>
          </a:xfrm>
        </p:spPr>
        <p:txBody>
          <a:bodyPr>
            <a:normAutofit fontScale="55000" lnSpcReduction="20000"/>
          </a:bodyPr>
          <a:lstStyle/>
          <a:p>
            <a:pPr marL="0" indent="0">
              <a:spcBef>
                <a:spcPts val="600"/>
              </a:spcBef>
              <a:buNone/>
            </a:pPr>
            <a:r>
              <a:rPr kumimoji="1" lang="en-US" altLang="ja-JP" dirty="0" smtClean="0"/>
              <a:t>Requirements on storage performance is dominated by two client – detector data host, and database server.</a:t>
            </a:r>
          </a:p>
          <a:p>
            <a:pPr marL="0" indent="0">
              <a:spcBef>
                <a:spcPts val="600"/>
              </a:spcBef>
              <a:buNone/>
            </a:pPr>
            <a:endParaRPr kumimoji="1" lang="en-US" altLang="ja-JP" dirty="0" smtClean="0"/>
          </a:p>
          <a:p>
            <a:r>
              <a:rPr kumimoji="1" lang="en-US" altLang="ja-JP" dirty="0" smtClean="0"/>
              <a:t>Instrument detector data rates</a:t>
            </a:r>
          </a:p>
          <a:p>
            <a:pPr lvl="1"/>
            <a:r>
              <a:rPr kumimoji="1" lang="en-US" altLang="ja-JP" dirty="0" smtClean="0"/>
              <a:t>4</a:t>
            </a:r>
            <a:r>
              <a:rPr kumimoji="1" lang="ja-JP" altLang="en-US" dirty="0" smtClean="0"/>
              <a:t> </a:t>
            </a:r>
            <a:r>
              <a:rPr lang="en-US" altLang="ja-JP" dirty="0" smtClean="0"/>
              <a:t>continuous</a:t>
            </a:r>
            <a:r>
              <a:rPr lang="ja-JP" altLang="en-US" dirty="0" smtClean="0"/>
              <a:t> </a:t>
            </a:r>
            <a:r>
              <a:rPr lang="en-US" altLang="ja-JP" dirty="0" smtClean="0"/>
              <a:t>stream</a:t>
            </a:r>
            <a:r>
              <a:rPr lang="ja-JP" altLang="en-US" dirty="0" smtClean="0"/>
              <a:t> </a:t>
            </a:r>
            <a:r>
              <a:rPr lang="en-US" altLang="ja-JP" dirty="0" smtClean="0"/>
              <a:t>from</a:t>
            </a:r>
            <a:r>
              <a:rPr lang="ja-JP" altLang="en-US" dirty="0" smtClean="0"/>
              <a:t> </a:t>
            </a:r>
            <a:r>
              <a:rPr lang="en-US" altLang="ja-JP" dirty="0" smtClean="0"/>
              <a:t>IR</a:t>
            </a:r>
            <a:r>
              <a:rPr lang="ja-JP" altLang="en-US" dirty="0" smtClean="0"/>
              <a:t> </a:t>
            </a:r>
            <a:r>
              <a:rPr lang="en-US" altLang="ja-JP" dirty="0" smtClean="0"/>
              <a:t>detector</a:t>
            </a:r>
            <a:r>
              <a:rPr lang="ja-JP" altLang="en-US" dirty="0" smtClean="0"/>
              <a:t> </a:t>
            </a:r>
            <a:r>
              <a:rPr lang="en-US" altLang="ja-JP" dirty="0" smtClean="0"/>
              <a:t>control</a:t>
            </a:r>
            <a:r>
              <a:rPr lang="ja-JP" altLang="en-US" dirty="0" smtClean="0"/>
              <a:t> </a:t>
            </a:r>
            <a:r>
              <a:rPr lang="en-US" altLang="ja-JP" dirty="0" smtClean="0"/>
              <a:t>computer</a:t>
            </a:r>
          </a:p>
          <a:p>
            <a:pPr lvl="2"/>
            <a:r>
              <a:rPr kumimoji="1" lang="en-US" altLang="ja-JP" dirty="0" smtClean="0"/>
              <a:t>Assuming</a:t>
            </a:r>
            <a:r>
              <a:rPr kumimoji="1" lang="ja-JP" altLang="en-US" dirty="0" smtClean="0"/>
              <a:t> </a:t>
            </a:r>
            <a:r>
              <a:rPr kumimoji="1" lang="en-US" altLang="ja-JP" dirty="0" smtClean="0"/>
              <a:t>4k</a:t>
            </a:r>
            <a:r>
              <a:rPr kumimoji="1" lang="ja-JP" altLang="en-US" dirty="0" smtClean="0"/>
              <a:t> </a:t>
            </a:r>
            <a:r>
              <a:rPr lang="en-US" altLang="ja-JP" dirty="0" smtClean="0"/>
              <a:t>sq.</a:t>
            </a:r>
            <a:r>
              <a:rPr kumimoji="1" lang="ja-JP" altLang="en-US" dirty="0" smtClean="0"/>
              <a:t> </a:t>
            </a:r>
            <a:r>
              <a:rPr kumimoji="1" lang="en-US" altLang="ja-JP" dirty="0" smtClean="0"/>
              <a:t>image</a:t>
            </a:r>
            <a:r>
              <a:rPr kumimoji="1" lang="ja-JP" altLang="en-US" dirty="0" smtClean="0"/>
              <a:t> </a:t>
            </a:r>
            <a:r>
              <a:rPr kumimoji="1" lang="en-US" altLang="ja-JP" dirty="0" smtClean="0"/>
              <a:t>per</a:t>
            </a:r>
            <a:r>
              <a:rPr kumimoji="1" lang="ja-JP" altLang="en-US" dirty="0" smtClean="0"/>
              <a:t> </a:t>
            </a:r>
            <a:r>
              <a:rPr kumimoji="1" lang="en-US" altLang="ja-JP" dirty="0" smtClean="0"/>
              <a:t>3-4sec,</a:t>
            </a:r>
            <a:r>
              <a:rPr kumimoji="1" lang="ja-JP" altLang="en-US" dirty="0" smtClean="0"/>
              <a:t> </a:t>
            </a:r>
            <a:r>
              <a:rPr kumimoji="1" lang="en-US" altLang="ja-JP" dirty="0" smtClean="0"/>
              <a:t>60-90Mbps</a:t>
            </a:r>
            <a:r>
              <a:rPr kumimoji="1" lang="ja-JP" altLang="en-US" dirty="0" smtClean="0"/>
              <a:t> </a:t>
            </a:r>
            <a:r>
              <a:rPr kumimoji="1" lang="en-US" altLang="ja-JP" dirty="0" smtClean="0"/>
              <a:t>for</a:t>
            </a:r>
            <a:r>
              <a:rPr kumimoji="1" lang="ja-JP" altLang="en-US" dirty="0" smtClean="0"/>
              <a:t> </a:t>
            </a:r>
            <a:r>
              <a:rPr kumimoji="1" lang="en-US" altLang="ja-JP" dirty="0" smtClean="0"/>
              <a:t>one</a:t>
            </a:r>
            <a:r>
              <a:rPr kumimoji="1" lang="ja-JP" altLang="en-US" dirty="0" smtClean="0"/>
              <a:t> </a:t>
            </a:r>
            <a:r>
              <a:rPr kumimoji="1" lang="en-US" altLang="ja-JP" dirty="0" smtClean="0"/>
              <a:t>up-the-ramp</a:t>
            </a:r>
          </a:p>
          <a:p>
            <a:pPr lvl="3"/>
            <a:r>
              <a:rPr lang="en-US" altLang="ja-JP" dirty="0" smtClean="0"/>
              <a:t>Currently, changed to “per 5-6sec”, and ~50Mbps per one detector</a:t>
            </a:r>
          </a:p>
          <a:p>
            <a:pPr lvl="3"/>
            <a:r>
              <a:rPr lang="en-US" altLang="ja-JP" dirty="0" smtClean="0"/>
              <a:t>2.4TB/night</a:t>
            </a:r>
            <a:r>
              <a:rPr lang="ja-JP" altLang="en-US" dirty="0" smtClean="0"/>
              <a:t> </a:t>
            </a:r>
            <a:r>
              <a:rPr lang="en-US" altLang="ja-JP" dirty="0" smtClean="0"/>
              <a:t>for</a:t>
            </a:r>
            <a:r>
              <a:rPr lang="ja-JP" altLang="en-US" dirty="0" smtClean="0"/>
              <a:t> </a:t>
            </a:r>
            <a:r>
              <a:rPr lang="en-US" altLang="ja-JP" dirty="0" smtClean="0"/>
              <a:t>90Mbps</a:t>
            </a:r>
            <a:r>
              <a:rPr lang="ja-JP" altLang="en-US" dirty="0" smtClean="0"/>
              <a:t> </a:t>
            </a:r>
            <a:r>
              <a:rPr lang="en-US" altLang="ja-JP" dirty="0" smtClean="0"/>
              <a:t>x</a:t>
            </a:r>
            <a:r>
              <a:rPr lang="ja-JP" altLang="en-US" dirty="0" smtClean="0"/>
              <a:t> </a:t>
            </a:r>
            <a:r>
              <a:rPr lang="en-US" altLang="ja-JP" dirty="0" smtClean="0"/>
              <a:t>4</a:t>
            </a:r>
            <a:r>
              <a:rPr lang="ja-JP" altLang="en-US" dirty="0" smtClean="0"/>
              <a:t> </a:t>
            </a:r>
            <a:r>
              <a:rPr lang="en-US" altLang="ja-JP" dirty="0" smtClean="0"/>
              <a:t>with</a:t>
            </a:r>
            <a:r>
              <a:rPr lang="ja-JP" altLang="en-US" dirty="0" smtClean="0"/>
              <a:t> </a:t>
            </a:r>
            <a:r>
              <a:rPr lang="en-US" altLang="ja-JP" dirty="0" smtClean="0"/>
              <a:t>15hours</a:t>
            </a:r>
            <a:r>
              <a:rPr lang="ja-JP" altLang="en-US" dirty="0" smtClean="0"/>
              <a:t> </a:t>
            </a:r>
            <a:r>
              <a:rPr lang="en-US" altLang="ja-JP" dirty="0" smtClean="0"/>
              <a:t>operation</a:t>
            </a:r>
            <a:r>
              <a:rPr lang="ja-JP" altLang="en-US" dirty="0" smtClean="0"/>
              <a:t> </a:t>
            </a:r>
            <a:r>
              <a:rPr lang="en-US" altLang="ja-JP" dirty="0" smtClean="0"/>
              <a:t>per</a:t>
            </a:r>
            <a:r>
              <a:rPr lang="ja-JP" altLang="en-US" dirty="0" smtClean="0"/>
              <a:t> </a:t>
            </a:r>
            <a:r>
              <a:rPr lang="en-US" altLang="ja-JP" dirty="0" smtClean="0"/>
              <a:t>night,</a:t>
            </a:r>
            <a:r>
              <a:rPr lang="ja-JP" altLang="en-US" dirty="0" smtClean="0"/>
              <a:t> </a:t>
            </a:r>
            <a:r>
              <a:rPr lang="en-US" altLang="ja-JP" dirty="0" smtClean="0"/>
              <a:t>36TB/run</a:t>
            </a:r>
            <a:r>
              <a:rPr lang="ja-JP" altLang="en-US" dirty="0" smtClean="0"/>
              <a:t> </a:t>
            </a:r>
            <a:r>
              <a:rPr lang="en-US" altLang="ja-JP" dirty="0" smtClean="0"/>
              <a:t>for</a:t>
            </a:r>
            <a:r>
              <a:rPr lang="ja-JP" altLang="en-US" dirty="0" smtClean="0"/>
              <a:t> </a:t>
            </a:r>
            <a:r>
              <a:rPr lang="en-US" altLang="ja-JP" dirty="0" smtClean="0"/>
              <a:t>15day</a:t>
            </a:r>
            <a:r>
              <a:rPr lang="ja-JP" altLang="en-US" dirty="0" smtClean="0"/>
              <a:t> </a:t>
            </a:r>
            <a:r>
              <a:rPr lang="en-US" altLang="ja-JP" dirty="0" smtClean="0"/>
              <a:t>run</a:t>
            </a:r>
          </a:p>
          <a:p>
            <a:pPr lvl="2"/>
            <a:r>
              <a:rPr kumimoji="1" lang="en-US" altLang="ja-JP" dirty="0" smtClean="0"/>
              <a:t>Assumed no</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read</a:t>
            </a:r>
            <a:r>
              <a:rPr kumimoji="1" lang="ja-JP" altLang="en-US" dirty="0" smtClean="0"/>
              <a:t> </a:t>
            </a:r>
            <a:r>
              <a:rPr kumimoji="1" lang="en-US" altLang="ja-JP" dirty="0" smtClean="0"/>
              <a:t>up-the-ramp</a:t>
            </a:r>
            <a:r>
              <a:rPr kumimoji="1" lang="ja-JP" altLang="en-US" dirty="0" smtClean="0"/>
              <a:t> </a:t>
            </a:r>
            <a:r>
              <a:rPr kumimoji="1" lang="en-US" altLang="ja-JP" dirty="0" smtClean="0"/>
              <a:t>raw</a:t>
            </a:r>
            <a:r>
              <a:rPr kumimoji="1" lang="ja-JP" altLang="en-US" dirty="0" smtClean="0"/>
              <a:t> </a:t>
            </a:r>
            <a:r>
              <a:rPr kumimoji="1" lang="en-US" altLang="ja-JP" dirty="0" smtClean="0"/>
              <a:t>data from storage in short time over one exposure</a:t>
            </a:r>
          </a:p>
          <a:p>
            <a:pPr lvl="3"/>
            <a:r>
              <a:rPr lang="en-US" altLang="ja-JP" dirty="0" smtClean="0"/>
              <a:t>Protocol of IR detector readout is floating, better to have several options including tiered storage</a:t>
            </a:r>
          </a:p>
          <a:p>
            <a:pPr lvl="1"/>
            <a:r>
              <a:rPr lang="en-US" altLang="ja-JP" dirty="0" smtClean="0"/>
              <a:t>Only the final exposure of MCS FITS file will be immediately transferred to storage (and to Subaru)</a:t>
            </a:r>
          </a:p>
          <a:p>
            <a:pPr lvl="2"/>
            <a:r>
              <a:rPr lang="en-US" altLang="ja-JP" dirty="0" smtClean="0"/>
              <a:t>This transfer may not happen during IR detector up-the-ramp readout (ref. timing chart)</a:t>
            </a:r>
          </a:p>
          <a:p>
            <a:pPr lvl="2"/>
            <a:r>
              <a:rPr lang="en-US" altLang="ja-JP" dirty="0" smtClean="0"/>
              <a:t>Other files will be backed up during non-operation period or maintenance</a:t>
            </a:r>
          </a:p>
          <a:p>
            <a:pPr lvl="1"/>
            <a:r>
              <a:rPr lang="en-US" altLang="ja-JP" dirty="0" smtClean="0"/>
              <a:t>AG images is 1 or 2 x 2MB per a second (max), ~50Mbps max</a:t>
            </a:r>
          </a:p>
          <a:p>
            <a:r>
              <a:rPr lang="en-US" altLang="ja-JP" dirty="0" smtClean="0"/>
              <a:t>Instrument operation</a:t>
            </a:r>
          </a:p>
          <a:p>
            <a:pPr lvl="1"/>
            <a:r>
              <a:rPr lang="en-US" altLang="ja-JP" dirty="0" smtClean="0"/>
              <a:t>VM images : client system itself will not require high bandwidth – disk IO is similar to ones at physical host</a:t>
            </a:r>
          </a:p>
          <a:p>
            <a:pPr lvl="1"/>
            <a:r>
              <a:rPr lang="en-US" altLang="ja-JP" dirty="0" smtClean="0"/>
              <a:t>Database : consideration on index, WAL etc. are required</a:t>
            </a:r>
          </a:p>
          <a:p>
            <a:pPr marL="0" indent="0">
              <a:buNone/>
            </a:pPr>
            <a:endParaRPr lang="en-US" altLang="ja-JP" dirty="0"/>
          </a:p>
          <a:p>
            <a:pPr marL="0" indent="0">
              <a:buNone/>
            </a:pPr>
            <a:r>
              <a:rPr lang="en-US" altLang="ja-JP" dirty="0" smtClean="0"/>
              <a:t>In summary:</a:t>
            </a:r>
          </a:p>
          <a:p>
            <a:r>
              <a:rPr lang="en-US" altLang="ja-JP" dirty="0"/>
              <a:t>Read/Write</a:t>
            </a:r>
            <a:r>
              <a:rPr lang="ja-JP" altLang="en-US" dirty="0"/>
              <a:t> </a:t>
            </a:r>
            <a:r>
              <a:rPr lang="en-US" altLang="ja-JP" dirty="0"/>
              <a:t>performance</a:t>
            </a:r>
          </a:p>
          <a:p>
            <a:pPr lvl="1"/>
            <a:r>
              <a:rPr lang="en-US" altLang="ja-JP" dirty="0"/>
              <a:t>6</a:t>
            </a:r>
            <a:r>
              <a:rPr lang="en-US" altLang="ja-JP" dirty="0" smtClean="0"/>
              <a:t>00Mbps</a:t>
            </a:r>
            <a:r>
              <a:rPr lang="ja-JP" altLang="en-US" dirty="0" smtClean="0"/>
              <a:t> </a:t>
            </a:r>
            <a:r>
              <a:rPr lang="en-US" altLang="ja-JP" dirty="0" smtClean="0"/>
              <a:t>(50Mbps</a:t>
            </a:r>
            <a:r>
              <a:rPr lang="ja-JP" altLang="en-US" dirty="0" smtClean="0"/>
              <a:t> </a:t>
            </a:r>
            <a:r>
              <a:rPr lang="en-US" altLang="ja-JP" dirty="0"/>
              <a:t>x</a:t>
            </a:r>
            <a:r>
              <a:rPr lang="ja-JP" altLang="en-US" dirty="0"/>
              <a:t> </a:t>
            </a:r>
            <a:r>
              <a:rPr lang="en-US" altLang="ja-JP" dirty="0"/>
              <a:t>4SM</a:t>
            </a:r>
            <a:r>
              <a:rPr lang="ja-JP" altLang="en-US" dirty="0"/>
              <a:t> </a:t>
            </a:r>
            <a:r>
              <a:rPr lang="en-US" altLang="ja-JP" dirty="0" smtClean="0"/>
              <a:t>IR up-the-ramp + 50Mbps AG +</a:t>
            </a:r>
            <a:r>
              <a:rPr lang="ja-JP" altLang="en-US" dirty="0" smtClean="0"/>
              <a:t> </a:t>
            </a:r>
            <a:r>
              <a:rPr lang="en-US" altLang="ja-JP" dirty="0"/>
              <a:t>buffer)</a:t>
            </a:r>
            <a:r>
              <a:rPr lang="ja-JP" altLang="en-US" dirty="0"/>
              <a:t> </a:t>
            </a:r>
            <a:r>
              <a:rPr lang="en-US" altLang="ja-JP" dirty="0"/>
              <a:t>write</a:t>
            </a:r>
            <a:r>
              <a:rPr lang="ja-JP" altLang="en-US" dirty="0"/>
              <a:t> </a:t>
            </a:r>
            <a:r>
              <a:rPr lang="en-US" altLang="ja-JP" dirty="0" smtClean="0"/>
              <a:t>performance</a:t>
            </a:r>
            <a:endParaRPr lang="en-US" altLang="ja-JP" dirty="0"/>
          </a:p>
          <a:p>
            <a:pPr lvl="1"/>
            <a:r>
              <a:rPr lang="en-US" altLang="ja-JP" dirty="0"/>
              <a:t>Write</a:t>
            </a:r>
            <a:r>
              <a:rPr lang="ja-JP" altLang="en-US" dirty="0"/>
              <a:t> </a:t>
            </a:r>
            <a:r>
              <a:rPr lang="en-US" altLang="ja-JP" dirty="0"/>
              <a:t>mostly</a:t>
            </a:r>
            <a:r>
              <a:rPr lang="ja-JP" altLang="en-US" dirty="0"/>
              <a:t> </a:t>
            </a:r>
            <a:r>
              <a:rPr lang="en-US" altLang="ja-JP" dirty="0"/>
              <a:t>in</a:t>
            </a:r>
            <a:r>
              <a:rPr lang="ja-JP" altLang="en-US" dirty="0"/>
              <a:t> </a:t>
            </a:r>
            <a:r>
              <a:rPr lang="en-US" altLang="ja-JP" dirty="0"/>
              <a:t>sequence</a:t>
            </a:r>
            <a:r>
              <a:rPr lang="ja-JP" altLang="en-US" dirty="0"/>
              <a:t> </a:t>
            </a:r>
            <a:r>
              <a:rPr lang="en-US" altLang="ja-JP" dirty="0"/>
              <a:t>write</a:t>
            </a:r>
            <a:r>
              <a:rPr lang="ja-JP" altLang="en-US" dirty="0"/>
              <a:t> </a:t>
            </a:r>
            <a:r>
              <a:rPr lang="en-US" altLang="ja-JP" dirty="0"/>
              <a:t>(FITS</a:t>
            </a:r>
            <a:r>
              <a:rPr lang="ja-JP" altLang="en-US" dirty="0"/>
              <a:t> </a:t>
            </a:r>
            <a:r>
              <a:rPr lang="en-US" altLang="ja-JP" dirty="0"/>
              <a:t>data),</a:t>
            </a:r>
            <a:r>
              <a:rPr lang="ja-JP" altLang="en-US" dirty="0"/>
              <a:t> </a:t>
            </a:r>
            <a:r>
              <a:rPr lang="en-US" altLang="ja-JP" dirty="0"/>
              <a:t>~10k</a:t>
            </a:r>
            <a:r>
              <a:rPr lang="ja-JP" altLang="en-US" dirty="0"/>
              <a:t> </a:t>
            </a:r>
            <a:r>
              <a:rPr lang="en-US" altLang="ja-JP" dirty="0"/>
              <a:t>IOPS</a:t>
            </a:r>
            <a:r>
              <a:rPr lang="ja-JP" altLang="en-US" dirty="0"/>
              <a:t> </a:t>
            </a:r>
            <a:r>
              <a:rPr lang="en-US" altLang="ja-JP" dirty="0"/>
              <a:t>is</a:t>
            </a:r>
            <a:r>
              <a:rPr lang="ja-JP" altLang="en-US" dirty="0"/>
              <a:t> </a:t>
            </a:r>
            <a:r>
              <a:rPr lang="en-US" altLang="ja-JP" dirty="0"/>
              <a:t>fine</a:t>
            </a:r>
            <a:r>
              <a:rPr lang="ja-JP" altLang="en-US" dirty="0"/>
              <a:t> </a:t>
            </a:r>
            <a:r>
              <a:rPr lang="en-US" altLang="ja-JP" dirty="0"/>
              <a:t>(or</a:t>
            </a:r>
            <a:r>
              <a:rPr lang="ja-JP" altLang="en-US" dirty="0"/>
              <a:t> </a:t>
            </a:r>
            <a:r>
              <a:rPr lang="en-US" altLang="ja-JP" dirty="0"/>
              <a:t>already</a:t>
            </a:r>
            <a:r>
              <a:rPr lang="ja-JP" altLang="en-US" dirty="0"/>
              <a:t> </a:t>
            </a:r>
            <a:r>
              <a:rPr lang="en-US" altLang="ja-JP" dirty="0" smtClean="0"/>
              <a:t>over-spec?)</a:t>
            </a:r>
          </a:p>
          <a:p>
            <a:pPr marL="0" indent="0">
              <a:buNone/>
            </a:pPr>
            <a:endParaRPr kumimoji="1" lang="en-US" altLang="ja-JP" dirty="0" smtClean="0"/>
          </a:p>
          <a:p>
            <a:pPr marL="0" indent="0">
              <a:buNone/>
            </a:pPr>
            <a:endParaRPr kumimoji="1" lang="en-US" altLang="ja-JP" dirty="0" smtClean="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28747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t>Requirements (II) Size – Storage</a:t>
            </a:r>
            <a:endParaRPr kumimoji="1" lang="ja-JP" altLang="en-US" sz="3600" dirty="0"/>
          </a:p>
        </p:txBody>
      </p:sp>
      <p:sp>
        <p:nvSpPr>
          <p:cNvPr id="3" name="コンテンツ プレースホルダー 2"/>
          <p:cNvSpPr>
            <a:spLocks noGrp="1"/>
          </p:cNvSpPr>
          <p:nvPr>
            <p:ph idx="1"/>
          </p:nvPr>
        </p:nvSpPr>
        <p:spPr>
          <a:xfrm>
            <a:off x="628650" y="1825624"/>
            <a:ext cx="8248650" cy="4829175"/>
          </a:xfrm>
        </p:spPr>
        <p:txBody>
          <a:bodyPr>
            <a:normAutofit fontScale="70000" lnSpcReduction="20000"/>
          </a:bodyPr>
          <a:lstStyle/>
          <a:p>
            <a:pPr marL="0" indent="0">
              <a:buNone/>
            </a:pPr>
            <a:r>
              <a:rPr lang="en-US" altLang="ja-JP" dirty="0" smtClean="0"/>
              <a:t>Basic concepts on keeping data in on-site storage of PFS are: </a:t>
            </a:r>
            <a:endParaRPr kumimoji="1" lang="en-US" altLang="ja-JP" dirty="0" smtClean="0"/>
          </a:p>
          <a:p>
            <a:r>
              <a:rPr kumimoji="1" lang="en-US" altLang="ja-JP" dirty="0" smtClean="0"/>
              <a:t>Keep operational log data permanently</a:t>
            </a:r>
          </a:p>
          <a:p>
            <a:r>
              <a:rPr lang="en-US" altLang="ja-JP" dirty="0" smtClean="0"/>
              <a:t>Backup strategy depends on targets</a:t>
            </a:r>
          </a:p>
          <a:p>
            <a:pPr lvl="1"/>
            <a:r>
              <a:rPr kumimoji="1" lang="en-US" altLang="ja-JP" dirty="0" smtClean="0"/>
              <a:t>Last (or a few) snapshots for incremental database, VM image</a:t>
            </a:r>
          </a:p>
          <a:p>
            <a:r>
              <a:rPr lang="en-US" altLang="ja-JP" dirty="0" smtClean="0"/>
              <a:t>Image data up to half year (assumption)</a:t>
            </a:r>
          </a:p>
          <a:p>
            <a:pPr lvl="1"/>
            <a:r>
              <a:rPr lang="en-US" altLang="ja-JP" dirty="0" smtClean="0"/>
              <a:t>Mostly archived at Subaru, so we may reduce data holding period</a:t>
            </a:r>
          </a:p>
          <a:p>
            <a:pPr marL="0" indent="0">
              <a:buNone/>
            </a:pPr>
            <a:endParaRPr lang="en-US" altLang="ja-JP" dirty="0" smtClean="0"/>
          </a:p>
          <a:p>
            <a:pPr marL="0" indent="0">
              <a:buNone/>
            </a:pPr>
            <a:r>
              <a:rPr lang="en-US" altLang="ja-JP" dirty="0" smtClean="0"/>
              <a:t>Required capacity in summary: refer next slide for details</a:t>
            </a:r>
            <a:endParaRPr lang="en-US" altLang="ja-JP" dirty="0"/>
          </a:p>
          <a:p>
            <a:r>
              <a:rPr lang="en-US" altLang="ja-JP" dirty="0" smtClean="0"/>
              <a:t>Capacity in total</a:t>
            </a:r>
            <a:r>
              <a:rPr lang="ja-JP" altLang="en-US" dirty="0" smtClean="0"/>
              <a:t> </a:t>
            </a:r>
            <a:r>
              <a:rPr lang="en-US" altLang="ja-JP" dirty="0" smtClean="0"/>
              <a:t>&gt; ~</a:t>
            </a:r>
            <a:r>
              <a:rPr lang="en-US" altLang="ja-JP" dirty="0"/>
              <a:t>100TB</a:t>
            </a:r>
          </a:p>
          <a:p>
            <a:pPr lvl="1"/>
            <a:r>
              <a:rPr lang="en-US" altLang="ja-JP" dirty="0"/>
              <a:t>10TB</a:t>
            </a:r>
            <a:r>
              <a:rPr lang="ja-JP" altLang="en-US" dirty="0"/>
              <a:t> </a:t>
            </a:r>
            <a:r>
              <a:rPr lang="en-US" altLang="ja-JP" dirty="0"/>
              <a:t>for</a:t>
            </a:r>
            <a:r>
              <a:rPr lang="ja-JP" altLang="en-US" dirty="0"/>
              <a:t> </a:t>
            </a:r>
            <a:r>
              <a:rPr lang="en-US" altLang="ja-JP" dirty="0"/>
              <a:t>operational</a:t>
            </a:r>
            <a:r>
              <a:rPr lang="ja-JP" altLang="en-US" dirty="0"/>
              <a:t> </a:t>
            </a:r>
            <a:r>
              <a:rPr lang="en-US" altLang="ja-JP" dirty="0"/>
              <a:t>storage</a:t>
            </a:r>
            <a:r>
              <a:rPr lang="ja-JP" altLang="en-US" dirty="0"/>
              <a:t> </a:t>
            </a:r>
            <a:r>
              <a:rPr lang="en-US" altLang="ja-JP" dirty="0"/>
              <a:t>(e.g.</a:t>
            </a:r>
            <a:r>
              <a:rPr lang="ja-JP" altLang="en-US" dirty="0"/>
              <a:t> </a:t>
            </a:r>
            <a:r>
              <a:rPr lang="en-US" altLang="ja-JP" dirty="0"/>
              <a:t>VM,</a:t>
            </a:r>
            <a:r>
              <a:rPr lang="ja-JP" altLang="en-US" dirty="0"/>
              <a:t> </a:t>
            </a:r>
            <a:r>
              <a:rPr lang="en-US" altLang="ja-JP" dirty="0"/>
              <a:t>DB</a:t>
            </a:r>
            <a:r>
              <a:rPr lang="en-US" altLang="ja-JP" dirty="0" smtClean="0"/>
              <a:t>)</a:t>
            </a:r>
          </a:p>
          <a:p>
            <a:pPr lvl="1"/>
            <a:r>
              <a:rPr lang="en-US" altLang="ja-JP" dirty="0" smtClean="0"/>
              <a:t>10TB for backup</a:t>
            </a:r>
            <a:endParaRPr lang="en-US" altLang="ja-JP" dirty="0"/>
          </a:p>
          <a:p>
            <a:pPr lvl="1"/>
            <a:r>
              <a:rPr lang="en-US" altLang="ja-JP" dirty="0" smtClean="0"/>
              <a:t>80TB</a:t>
            </a:r>
            <a:r>
              <a:rPr lang="ja-JP" altLang="en-US" dirty="0" smtClean="0"/>
              <a:t> </a:t>
            </a:r>
            <a:r>
              <a:rPr lang="en-US" altLang="ja-JP" dirty="0"/>
              <a:t>for</a:t>
            </a:r>
            <a:r>
              <a:rPr lang="ja-JP" altLang="en-US" dirty="0"/>
              <a:t> </a:t>
            </a:r>
            <a:r>
              <a:rPr lang="en-US" altLang="ja-JP" dirty="0"/>
              <a:t>FITS-liked</a:t>
            </a:r>
            <a:r>
              <a:rPr lang="ja-JP" altLang="en-US" dirty="0"/>
              <a:t> </a:t>
            </a:r>
            <a:r>
              <a:rPr lang="en-US" altLang="ja-JP" dirty="0" smtClean="0"/>
              <a:t>data</a:t>
            </a:r>
            <a:endParaRPr lang="en-US" altLang="ja-JP" dirty="0"/>
          </a:p>
          <a:p>
            <a:pPr lvl="2"/>
            <a:r>
              <a:rPr lang="en-US" altLang="ja-JP" dirty="0" smtClean="0"/>
              <a:t>25TB for one run (15days) by uncompressed FITS files</a:t>
            </a:r>
          </a:p>
          <a:p>
            <a:pPr lvl="2"/>
            <a:r>
              <a:rPr lang="en-US" altLang="ja-JP" dirty="0" smtClean="0"/>
              <a:t>50TB to keep former runs</a:t>
            </a:r>
            <a:endParaRPr lang="en-US" altLang="ja-JP" dirty="0"/>
          </a:p>
          <a:p>
            <a:pPr lvl="3"/>
            <a:r>
              <a:rPr lang="en-US" altLang="ja-JP" dirty="0"/>
              <a:t>Mostly</a:t>
            </a:r>
            <a:r>
              <a:rPr lang="ja-JP" altLang="en-US" dirty="0"/>
              <a:t> </a:t>
            </a:r>
            <a:r>
              <a:rPr lang="en-US" altLang="ja-JP" dirty="0"/>
              <a:t>raw</a:t>
            </a:r>
            <a:r>
              <a:rPr lang="ja-JP" altLang="en-US" dirty="0"/>
              <a:t> </a:t>
            </a:r>
            <a:r>
              <a:rPr lang="en-US" altLang="ja-JP" dirty="0"/>
              <a:t>up-the-ramp</a:t>
            </a:r>
            <a:r>
              <a:rPr lang="ja-JP" altLang="en-US" dirty="0"/>
              <a:t> </a:t>
            </a:r>
            <a:r>
              <a:rPr lang="en-US" altLang="ja-JP" dirty="0"/>
              <a:t>data</a:t>
            </a:r>
          </a:p>
          <a:p>
            <a:pPr lvl="3"/>
            <a:r>
              <a:rPr lang="en-US" altLang="ja-JP" dirty="0"/>
              <a:t>Could</a:t>
            </a:r>
            <a:r>
              <a:rPr lang="ja-JP" altLang="en-US" dirty="0"/>
              <a:t> </a:t>
            </a:r>
            <a:r>
              <a:rPr lang="en-US" altLang="ja-JP" dirty="0"/>
              <a:t>be</a:t>
            </a:r>
            <a:r>
              <a:rPr lang="ja-JP" altLang="en-US" dirty="0"/>
              <a:t> </a:t>
            </a:r>
            <a:r>
              <a:rPr lang="en-US" altLang="ja-JP" dirty="0"/>
              <a:t>compressed</a:t>
            </a:r>
            <a:r>
              <a:rPr lang="ja-JP" altLang="en-US" dirty="0"/>
              <a:t> </a:t>
            </a:r>
            <a:r>
              <a:rPr lang="en-US" altLang="ja-JP" dirty="0"/>
              <a:t>after</a:t>
            </a:r>
            <a:r>
              <a:rPr lang="ja-JP" altLang="en-US" dirty="0"/>
              <a:t> </a:t>
            </a:r>
            <a:r>
              <a:rPr lang="en-US" altLang="ja-JP" dirty="0"/>
              <a:t>run</a:t>
            </a:r>
            <a:r>
              <a:rPr lang="ja-JP" altLang="en-US" dirty="0"/>
              <a:t> </a:t>
            </a:r>
            <a:r>
              <a:rPr lang="en-US" altLang="ja-JP" dirty="0"/>
              <a:t>-&gt;</a:t>
            </a:r>
            <a:r>
              <a:rPr lang="ja-JP" altLang="en-US" dirty="0"/>
              <a:t> </a:t>
            </a:r>
            <a:r>
              <a:rPr lang="en-US" altLang="ja-JP" dirty="0"/>
              <a:t>1/3</a:t>
            </a:r>
            <a:r>
              <a:rPr lang="ja-JP" altLang="en-US" dirty="0"/>
              <a:t> </a:t>
            </a:r>
            <a:r>
              <a:rPr lang="en-US" altLang="ja-JP" dirty="0"/>
              <a:t>or</a:t>
            </a:r>
            <a:r>
              <a:rPr lang="ja-JP" altLang="en-US" dirty="0"/>
              <a:t> </a:t>
            </a:r>
            <a:r>
              <a:rPr lang="en-US" altLang="ja-JP" dirty="0" smtClean="0"/>
              <a:t>1/4; hopefully can keep 5-6 runs</a:t>
            </a:r>
            <a:endParaRPr lang="en-US" altLang="ja-JP" dirty="0"/>
          </a:p>
          <a:p>
            <a:pPr lvl="3"/>
            <a:r>
              <a:rPr lang="en-US" altLang="ja-JP" dirty="0"/>
              <a:t>Seeking</a:t>
            </a:r>
            <a:r>
              <a:rPr lang="ja-JP" altLang="en-US" dirty="0"/>
              <a:t> </a:t>
            </a:r>
            <a:r>
              <a:rPr lang="en-US" altLang="ja-JP" dirty="0"/>
              <a:t>possibility</a:t>
            </a:r>
            <a:r>
              <a:rPr lang="ja-JP" altLang="en-US" dirty="0"/>
              <a:t> </a:t>
            </a:r>
            <a:r>
              <a:rPr lang="en-US" altLang="ja-JP" dirty="0"/>
              <a:t>to</a:t>
            </a:r>
            <a:r>
              <a:rPr lang="ja-JP" altLang="en-US" dirty="0"/>
              <a:t> </a:t>
            </a:r>
            <a:r>
              <a:rPr lang="en-US" altLang="ja-JP" dirty="0"/>
              <a:t>compress</a:t>
            </a:r>
            <a:r>
              <a:rPr lang="ja-JP" altLang="en-US" dirty="0"/>
              <a:t> </a:t>
            </a:r>
            <a:r>
              <a:rPr lang="en-US" altLang="ja-JP" dirty="0"/>
              <a:t>at</a:t>
            </a:r>
            <a:r>
              <a:rPr lang="ja-JP" altLang="en-US" dirty="0"/>
              <a:t> </a:t>
            </a:r>
            <a:r>
              <a:rPr lang="en-US" altLang="ja-JP" dirty="0"/>
              <a:t>the</a:t>
            </a:r>
            <a:r>
              <a:rPr lang="ja-JP" altLang="en-US" dirty="0"/>
              <a:t> </a:t>
            </a:r>
            <a:r>
              <a:rPr lang="en-US" altLang="ja-JP" dirty="0"/>
              <a:t>first</a:t>
            </a:r>
            <a:r>
              <a:rPr lang="ja-JP" altLang="en-US" dirty="0"/>
              <a:t> </a:t>
            </a:r>
            <a:r>
              <a:rPr lang="en-US" altLang="ja-JP" dirty="0" smtClean="0"/>
              <a:t>moment</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934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t>Requirements (II) </a:t>
            </a:r>
            <a:r>
              <a:rPr lang="en-US" altLang="ja-JP" sz="3600" dirty="0" smtClean="0"/>
              <a:t>Size II </a:t>
            </a:r>
            <a:r>
              <a:rPr lang="en-US" altLang="ja-JP" sz="3600" dirty="0"/>
              <a:t>– Storage</a:t>
            </a:r>
            <a:endParaRPr kumimoji="1" lang="ja-JP" altLang="en-US" sz="3600" dirty="0"/>
          </a:p>
        </p:txBody>
      </p:sp>
      <p:sp>
        <p:nvSpPr>
          <p:cNvPr id="3" name="コンテンツ プレースホルダー 2"/>
          <p:cNvSpPr>
            <a:spLocks noGrp="1"/>
          </p:cNvSpPr>
          <p:nvPr>
            <p:ph idx="1"/>
          </p:nvPr>
        </p:nvSpPr>
        <p:spPr>
          <a:xfrm>
            <a:off x="628650" y="1825624"/>
            <a:ext cx="8413750" cy="4829175"/>
          </a:xfrm>
        </p:spPr>
        <p:txBody>
          <a:bodyPr>
            <a:normAutofit fontScale="55000" lnSpcReduction="20000"/>
          </a:bodyPr>
          <a:lstStyle/>
          <a:p>
            <a:pPr marL="0" indent="0">
              <a:buNone/>
            </a:pPr>
            <a:r>
              <a:rPr lang="en-US" altLang="ja-JP" dirty="0" smtClean="0"/>
              <a:t>Data volume estimation in details:</a:t>
            </a:r>
            <a:endParaRPr lang="en-US" altLang="ja-JP" dirty="0"/>
          </a:p>
          <a:p>
            <a:r>
              <a:rPr lang="en-US" altLang="ja-JP" dirty="0" smtClean="0"/>
              <a:t>Instrument detector data</a:t>
            </a:r>
          </a:p>
          <a:p>
            <a:pPr lvl="1"/>
            <a:r>
              <a:rPr lang="en-US" altLang="ja-JP" dirty="0" smtClean="0"/>
              <a:t>IR up-the-ramp data in ~200Mbps, 1.3TB/14h, 113TB for 6mo with 15days/</a:t>
            </a:r>
            <a:r>
              <a:rPr lang="en-US" altLang="ja-JP" dirty="0" err="1" smtClean="0"/>
              <a:t>mo</a:t>
            </a:r>
            <a:endParaRPr lang="en-US" altLang="ja-JP" dirty="0"/>
          </a:p>
          <a:p>
            <a:pPr lvl="2"/>
            <a:r>
              <a:rPr lang="en-US" altLang="ja-JP" dirty="0" smtClean="0"/>
              <a:t>Could be compressed after each run, and their size could be reduced as 1/3-1/4</a:t>
            </a:r>
          </a:p>
          <a:p>
            <a:pPr lvl="2"/>
            <a:r>
              <a:rPr lang="en-US" altLang="ja-JP" dirty="0" smtClean="0"/>
              <a:t>14h = 12h observation (avg.) + 2h calibration</a:t>
            </a:r>
          </a:p>
          <a:p>
            <a:pPr lvl="2"/>
            <a:r>
              <a:rPr lang="en-US" altLang="ja-JP" dirty="0" smtClean="0"/>
              <a:t>19TB for one run of 15days (at least this shall be kept in storage)</a:t>
            </a:r>
          </a:p>
          <a:p>
            <a:pPr lvl="1"/>
            <a:r>
              <a:rPr lang="en-US" altLang="ja-JP" dirty="0" smtClean="0"/>
              <a:t>CCD and IR (composed) FITS images are 50-100GB/night, 9TB for 6mo</a:t>
            </a:r>
          </a:p>
          <a:p>
            <a:pPr lvl="1"/>
            <a:r>
              <a:rPr lang="en-US" altLang="ja-JP" dirty="0" smtClean="0"/>
              <a:t>AG images are ~200GB/night, ~3TB/15days, 18TB for 6mo</a:t>
            </a:r>
          </a:p>
          <a:p>
            <a:pPr lvl="2"/>
            <a:r>
              <a:rPr lang="en-US" altLang="ja-JP" dirty="0" smtClean="0"/>
              <a:t>Focusing images are one order smaller</a:t>
            </a:r>
          </a:p>
          <a:p>
            <a:pPr lvl="2"/>
            <a:r>
              <a:rPr lang="en-US" altLang="ja-JP" dirty="0" smtClean="0"/>
              <a:t>These data could be important for instrument health evaluation point of view, better to be kept as long as possible</a:t>
            </a:r>
          </a:p>
          <a:p>
            <a:r>
              <a:rPr lang="en-US" altLang="ja-JP" dirty="0" smtClean="0"/>
              <a:t>Operational data</a:t>
            </a:r>
          </a:p>
          <a:p>
            <a:pPr lvl="1"/>
            <a:r>
              <a:rPr lang="en-US" altLang="ja-JP" dirty="0" smtClean="0"/>
              <a:t>VM image : 30GB/client, 0.6TB for 20VMs, ~2TB for 3 generation backup</a:t>
            </a:r>
          </a:p>
          <a:p>
            <a:pPr lvl="1"/>
            <a:r>
              <a:rPr lang="en-US" altLang="ja-JP" dirty="0" smtClean="0"/>
              <a:t>Database : could not be on NFS, assumed to be direct iSCSI mount at database server host (physical or VM)</a:t>
            </a:r>
          </a:p>
          <a:p>
            <a:pPr lvl="2"/>
            <a:r>
              <a:rPr lang="en-US" altLang="ja-JP" dirty="0" smtClean="0"/>
              <a:t>Operation (Tron) log archive will be ~1TB over entire operation (ref. SDSS 15years in 500GB or so)</a:t>
            </a:r>
          </a:p>
          <a:p>
            <a:pPr lvl="3"/>
            <a:r>
              <a:rPr lang="en-US" altLang="ja-JP" dirty="0" smtClean="0"/>
              <a:t>Considering number of control items, this would be larger but not an order</a:t>
            </a:r>
          </a:p>
          <a:p>
            <a:pPr lvl="2"/>
            <a:r>
              <a:rPr lang="en-US" altLang="ja-JP" dirty="0" smtClean="0"/>
              <a:t>Survey and exposure execution database will be smaller than operation log</a:t>
            </a:r>
          </a:p>
          <a:p>
            <a:r>
              <a:rPr lang="en-US" altLang="ja-JP" dirty="0" smtClean="0"/>
              <a:t>Backup</a:t>
            </a:r>
          </a:p>
          <a:p>
            <a:pPr lvl="1"/>
            <a:r>
              <a:rPr lang="en-US" altLang="ja-JP" dirty="0" smtClean="0"/>
              <a:t>Database backup can be in binary format, similar size as real one</a:t>
            </a:r>
          </a:p>
          <a:p>
            <a:pPr lvl="2"/>
            <a:r>
              <a:rPr lang="en-US" altLang="ja-JP" dirty="0" smtClean="0"/>
              <a:t>Backup for log database is enough with one snapshot</a:t>
            </a:r>
          </a:p>
          <a:p>
            <a:pPr lvl="1"/>
            <a:r>
              <a:rPr lang="en-US" altLang="ja-JP" dirty="0" smtClean="0"/>
              <a:t>Code and configurations are all in </a:t>
            </a:r>
            <a:r>
              <a:rPr lang="en-US" altLang="ja-JP" dirty="0" err="1" smtClean="0"/>
              <a:t>git</a:t>
            </a:r>
            <a:r>
              <a:rPr lang="en-US" altLang="ja-JP" dirty="0" smtClean="0"/>
              <a:t> repository, no need to have </a:t>
            </a:r>
            <a:r>
              <a:rPr lang="en-US" altLang="ja-JP" dirty="0" err="1" smtClean="0"/>
              <a:t>rsync-ed</a:t>
            </a:r>
            <a:r>
              <a:rPr lang="en-US" altLang="ja-JP" dirty="0" smtClean="0"/>
              <a:t> backup for ICS actor</a:t>
            </a:r>
          </a:p>
          <a:p>
            <a:pPr lvl="2"/>
            <a:r>
              <a:rPr lang="en-US" altLang="ja-JP" dirty="0" smtClean="0"/>
              <a:t>MPS configurations supplied from FPS are also tracked in database or as </a:t>
            </a:r>
            <a:r>
              <a:rPr lang="en-US" altLang="ja-JP" dirty="0" err="1" smtClean="0"/>
              <a:t>git</a:t>
            </a:r>
            <a:r>
              <a:rPr lang="en-US" altLang="ja-JP" dirty="0" smtClean="0"/>
              <a:t> repository</a:t>
            </a:r>
          </a:p>
          <a:p>
            <a:pPr lvl="1"/>
            <a:r>
              <a:rPr lang="en-US" altLang="ja-JP" dirty="0" smtClean="0"/>
              <a:t>No backup for image data</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3494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Storage selection – Storage</a:t>
            </a:r>
            <a:endParaRPr kumimoji="1" lang="ja-JP" altLang="en-US" dirty="0"/>
          </a:p>
        </p:txBody>
      </p:sp>
      <p:sp>
        <p:nvSpPr>
          <p:cNvPr id="3" name="コンテンツ プレースホルダー 2"/>
          <p:cNvSpPr>
            <a:spLocks noGrp="1"/>
          </p:cNvSpPr>
          <p:nvPr>
            <p:ph idx="1"/>
          </p:nvPr>
        </p:nvSpPr>
        <p:spPr>
          <a:xfrm>
            <a:off x="628650" y="1825625"/>
            <a:ext cx="8274050" cy="4037014"/>
          </a:xfrm>
        </p:spPr>
        <p:txBody>
          <a:bodyPr>
            <a:normAutofit fontScale="55000" lnSpcReduction="20000"/>
          </a:bodyPr>
          <a:lstStyle/>
          <a:p>
            <a:r>
              <a:rPr lang="en-US" altLang="ja-JP" dirty="0" smtClean="0"/>
              <a:t>CDS4004 with 120TB </a:t>
            </a:r>
            <a:r>
              <a:rPr kumimoji="1" lang="en-US" altLang="ja-JP" dirty="0" smtClean="0"/>
              <a:t>(or 108TB)</a:t>
            </a:r>
            <a:r>
              <a:rPr kumimoji="1" lang="ja-JP" altLang="en-US" dirty="0" smtClean="0"/>
              <a:t> </a:t>
            </a:r>
            <a:r>
              <a:rPr kumimoji="1" lang="en-US" altLang="ja-JP" dirty="0" smtClean="0"/>
              <a:t>iSCSI</a:t>
            </a:r>
            <a:r>
              <a:rPr kumimoji="1" lang="ja-JP" altLang="en-US" dirty="0" smtClean="0"/>
              <a:t> </a:t>
            </a:r>
            <a:r>
              <a:rPr kumimoji="1" lang="en-US" altLang="ja-JP" dirty="0" smtClean="0"/>
              <a:t>RAID6</a:t>
            </a:r>
            <a:r>
              <a:rPr kumimoji="1" lang="ja-JP" altLang="en-US" dirty="0" smtClean="0"/>
              <a:t> </a:t>
            </a:r>
            <a:r>
              <a:rPr kumimoji="1" lang="en-US" altLang="ja-JP" dirty="0" smtClean="0"/>
              <a:t>4U</a:t>
            </a:r>
            <a:r>
              <a:rPr kumimoji="1" lang="ja-JP" altLang="en-US" dirty="0" smtClean="0"/>
              <a:t> </a:t>
            </a:r>
            <a:r>
              <a:rPr kumimoji="1" lang="en-US" altLang="ja-JP" dirty="0" smtClean="0"/>
              <a:t>storage</a:t>
            </a:r>
            <a:r>
              <a:rPr kumimoji="1" lang="ja-JP" altLang="en-US" dirty="0" smtClean="0"/>
              <a:t> </a:t>
            </a:r>
            <a:r>
              <a:rPr kumimoji="1" lang="en-US" altLang="ja-JP" dirty="0" smtClean="0"/>
              <a:t>server</a:t>
            </a:r>
          </a:p>
          <a:p>
            <a:pPr lvl="1"/>
            <a:r>
              <a:rPr lang="en-US" altLang="ja-JP" dirty="0" smtClean="0"/>
              <a:t>20D+2P+2H</a:t>
            </a:r>
            <a:r>
              <a:rPr lang="ja-JP" altLang="en-US" dirty="0" smtClean="0"/>
              <a:t> </a:t>
            </a:r>
            <a:r>
              <a:rPr lang="en-US" altLang="ja-JP" dirty="0" smtClean="0"/>
              <a:t>x</a:t>
            </a:r>
            <a:r>
              <a:rPr lang="ja-JP" altLang="en-US" dirty="0" smtClean="0"/>
              <a:t> </a:t>
            </a:r>
            <a:r>
              <a:rPr lang="en-US" altLang="ja-JP" dirty="0" smtClean="0"/>
              <a:t>6TB</a:t>
            </a:r>
            <a:r>
              <a:rPr lang="ja-JP" altLang="en-US" dirty="0" smtClean="0"/>
              <a:t> </a:t>
            </a:r>
            <a:r>
              <a:rPr lang="en-US" altLang="ja-JP" dirty="0" smtClean="0"/>
              <a:t>NLSAS</a:t>
            </a:r>
            <a:r>
              <a:rPr lang="ja-JP" altLang="en-US" dirty="0" smtClean="0"/>
              <a:t> </a:t>
            </a:r>
            <a:r>
              <a:rPr lang="en-US" altLang="ja-JP" dirty="0" smtClean="0"/>
              <a:t>HDD, or 2x(9D+2P)+2H NLSAS HDD</a:t>
            </a:r>
          </a:p>
          <a:p>
            <a:pPr lvl="1"/>
            <a:r>
              <a:rPr lang="en-US" altLang="ja-JP" dirty="0" smtClean="0"/>
              <a:t>8x SFP(+) ports for data, 2x 1Gbps metal for management</a:t>
            </a:r>
          </a:p>
          <a:p>
            <a:pPr lvl="2"/>
            <a:r>
              <a:rPr lang="en-US" altLang="ja-JP" dirty="0" smtClean="0"/>
              <a:t>1Gbps metal SFP by iSCSI connection or FC (1,2,4,8Gbps)</a:t>
            </a:r>
          </a:p>
          <a:p>
            <a:pPr lvl="3"/>
            <a:r>
              <a:rPr lang="en-US" altLang="ja-JP" dirty="0" smtClean="0"/>
              <a:t>Mixable</a:t>
            </a:r>
          </a:p>
          <a:p>
            <a:pPr lvl="3"/>
            <a:r>
              <a:rPr lang="en-US" altLang="ja-JP" dirty="0" smtClean="0"/>
              <a:t>iSCSI ports are connected as device-multipath, but not bonded in network layer</a:t>
            </a:r>
          </a:p>
          <a:p>
            <a:r>
              <a:rPr lang="en-US" altLang="ja-JP" dirty="0" smtClean="0"/>
              <a:t>Performance</a:t>
            </a:r>
            <a:endParaRPr lang="en-US" altLang="ja-JP" dirty="0"/>
          </a:p>
          <a:p>
            <a:pPr lvl="1"/>
            <a:r>
              <a:rPr lang="en-US" altLang="ja-JP" dirty="0"/>
              <a:t>100K</a:t>
            </a:r>
            <a:r>
              <a:rPr lang="ja-JP" altLang="en-US" dirty="0"/>
              <a:t> </a:t>
            </a:r>
            <a:r>
              <a:rPr lang="en-US" altLang="ja-JP" dirty="0"/>
              <a:t>Read</a:t>
            </a:r>
            <a:r>
              <a:rPr lang="ja-JP" altLang="en-US" dirty="0"/>
              <a:t> </a:t>
            </a:r>
            <a:r>
              <a:rPr lang="en-US" altLang="ja-JP" dirty="0"/>
              <a:t>IOPS,</a:t>
            </a:r>
            <a:r>
              <a:rPr lang="ja-JP" altLang="en-US" dirty="0"/>
              <a:t> </a:t>
            </a:r>
            <a:r>
              <a:rPr lang="en-US" altLang="ja-JP" dirty="0"/>
              <a:t>650K</a:t>
            </a:r>
            <a:r>
              <a:rPr lang="ja-JP" altLang="en-US" dirty="0"/>
              <a:t> </a:t>
            </a:r>
            <a:r>
              <a:rPr lang="en-US" altLang="ja-JP" dirty="0"/>
              <a:t>IOPS</a:t>
            </a:r>
            <a:r>
              <a:rPr lang="ja-JP" altLang="en-US" dirty="0"/>
              <a:t> </a:t>
            </a:r>
            <a:r>
              <a:rPr lang="en-US" altLang="ja-JP" dirty="0"/>
              <a:t>from</a:t>
            </a:r>
            <a:r>
              <a:rPr lang="ja-JP" altLang="en-US" dirty="0"/>
              <a:t> </a:t>
            </a:r>
            <a:r>
              <a:rPr lang="en-US" altLang="ja-JP" dirty="0"/>
              <a:t>cache</a:t>
            </a:r>
          </a:p>
          <a:p>
            <a:pPr lvl="1"/>
            <a:r>
              <a:rPr lang="en-US" altLang="ja-JP" dirty="0"/>
              <a:t>6.4Gbps</a:t>
            </a:r>
            <a:r>
              <a:rPr lang="ja-JP" altLang="en-US" dirty="0"/>
              <a:t> </a:t>
            </a:r>
            <a:r>
              <a:rPr lang="en-US" altLang="ja-JP" dirty="0"/>
              <a:t>read,</a:t>
            </a:r>
            <a:r>
              <a:rPr lang="ja-JP" altLang="en-US" dirty="0"/>
              <a:t> </a:t>
            </a:r>
            <a:r>
              <a:rPr lang="en-US" altLang="ja-JP" dirty="0"/>
              <a:t>5.3Gbps</a:t>
            </a:r>
            <a:r>
              <a:rPr lang="ja-JP" altLang="en-US" dirty="0"/>
              <a:t> </a:t>
            </a:r>
            <a:r>
              <a:rPr lang="en-US" altLang="ja-JP" dirty="0"/>
              <a:t>write</a:t>
            </a:r>
          </a:p>
          <a:p>
            <a:r>
              <a:rPr lang="en-US" altLang="ja-JP" dirty="0"/>
              <a:t>Host</a:t>
            </a:r>
            <a:r>
              <a:rPr lang="ja-JP" altLang="en-US" dirty="0"/>
              <a:t> </a:t>
            </a:r>
            <a:r>
              <a:rPr lang="en-US" altLang="ja-JP" dirty="0"/>
              <a:t>interface</a:t>
            </a:r>
          </a:p>
          <a:p>
            <a:pPr lvl="1"/>
            <a:r>
              <a:rPr lang="en-US" altLang="ja-JP" dirty="0"/>
              <a:t>2U12</a:t>
            </a:r>
            <a:r>
              <a:rPr lang="ja-JP" altLang="en-US" dirty="0"/>
              <a:t> </a:t>
            </a:r>
            <a:r>
              <a:rPr lang="en-US" altLang="ja-JP" dirty="0"/>
              <a:t>3.5in</a:t>
            </a:r>
            <a:r>
              <a:rPr lang="ja-JP" altLang="en-US" dirty="0"/>
              <a:t> </a:t>
            </a:r>
            <a:r>
              <a:rPr lang="en-US" altLang="ja-JP" dirty="0"/>
              <a:t>as</a:t>
            </a:r>
            <a:r>
              <a:rPr lang="ja-JP" altLang="en-US" dirty="0"/>
              <a:t> </a:t>
            </a:r>
            <a:r>
              <a:rPr lang="en-US" altLang="ja-JP" dirty="0"/>
              <a:t>one</a:t>
            </a:r>
            <a:r>
              <a:rPr lang="ja-JP" altLang="en-US" dirty="0"/>
              <a:t> </a:t>
            </a:r>
            <a:r>
              <a:rPr lang="en-US" altLang="ja-JP" dirty="0"/>
              <a:t>host</a:t>
            </a:r>
            <a:r>
              <a:rPr lang="ja-JP" altLang="en-US" dirty="0"/>
              <a:t> </a:t>
            </a:r>
            <a:r>
              <a:rPr lang="en-US" altLang="ja-JP" dirty="0"/>
              <a:t>or</a:t>
            </a:r>
            <a:r>
              <a:rPr lang="ja-JP" altLang="en-US" dirty="0"/>
              <a:t> </a:t>
            </a:r>
            <a:r>
              <a:rPr lang="en-US" altLang="ja-JP" dirty="0"/>
              <a:t>JBOD,</a:t>
            </a:r>
            <a:r>
              <a:rPr lang="ja-JP" altLang="en-US" dirty="0"/>
              <a:t> </a:t>
            </a:r>
            <a:r>
              <a:rPr lang="en-US" altLang="ja-JP" dirty="0"/>
              <a:t>up</a:t>
            </a:r>
            <a:r>
              <a:rPr lang="ja-JP" altLang="en-US" dirty="0"/>
              <a:t> </a:t>
            </a:r>
            <a:r>
              <a:rPr lang="en-US" altLang="ja-JP" dirty="0"/>
              <a:t>to</a:t>
            </a:r>
            <a:r>
              <a:rPr lang="ja-JP" altLang="en-US" dirty="0"/>
              <a:t> </a:t>
            </a:r>
            <a:r>
              <a:rPr lang="en-US" altLang="ja-JP" dirty="0"/>
              <a:t>3</a:t>
            </a:r>
            <a:r>
              <a:rPr lang="ja-JP" altLang="en-US" dirty="0"/>
              <a:t> </a:t>
            </a:r>
            <a:r>
              <a:rPr lang="en-US" altLang="ja-JP" dirty="0"/>
              <a:t>JBODs</a:t>
            </a:r>
            <a:r>
              <a:rPr lang="ja-JP" altLang="en-US" dirty="0"/>
              <a:t> </a:t>
            </a:r>
            <a:r>
              <a:rPr lang="en-US" altLang="ja-JP" dirty="0"/>
              <a:t>(+</a:t>
            </a:r>
            <a:r>
              <a:rPr lang="ja-JP" altLang="en-US" dirty="0"/>
              <a:t> </a:t>
            </a:r>
            <a:r>
              <a:rPr lang="en-US" altLang="ja-JP" dirty="0"/>
              <a:t>1</a:t>
            </a:r>
            <a:r>
              <a:rPr lang="ja-JP" altLang="en-US" dirty="0"/>
              <a:t> </a:t>
            </a:r>
            <a:r>
              <a:rPr lang="en-US" altLang="ja-JP" dirty="0"/>
              <a:t>host)</a:t>
            </a:r>
          </a:p>
          <a:p>
            <a:pPr lvl="2"/>
            <a:r>
              <a:rPr lang="en-US" altLang="ja-JP" dirty="0"/>
              <a:t>Using</a:t>
            </a:r>
            <a:r>
              <a:rPr lang="ja-JP" altLang="en-US" dirty="0"/>
              <a:t> </a:t>
            </a:r>
            <a:r>
              <a:rPr lang="en-US" altLang="ja-JP" dirty="0"/>
              <a:t>1host</a:t>
            </a:r>
            <a:r>
              <a:rPr lang="ja-JP" altLang="en-US" dirty="0"/>
              <a:t> </a:t>
            </a:r>
            <a:r>
              <a:rPr lang="en-US" altLang="ja-JP" dirty="0"/>
              <a:t>+</a:t>
            </a:r>
            <a:r>
              <a:rPr lang="ja-JP" altLang="en-US" dirty="0"/>
              <a:t> </a:t>
            </a:r>
            <a:r>
              <a:rPr lang="en-US" altLang="ja-JP" dirty="0"/>
              <a:t>1JBOD</a:t>
            </a:r>
            <a:r>
              <a:rPr lang="ja-JP" altLang="en-US" dirty="0"/>
              <a:t> </a:t>
            </a:r>
            <a:r>
              <a:rPr lang="en-US" altLang="ja-JP" dirty="0"/>
              <a:t>with</a:t>
            </a:r>
            <a:r>
              <a:rPr lang="ja-JP" altLang="en-US" dirty="0"/>
              <a:t> </a:t>
            </a:r>
            <a:r>
              <a:rPr lang="en-US" altLang="ja-JP" dirty="0"/>
              <a:t>fully</a:t>
            </a:r>
            <a:r>
              <a:rPr lang="ja-JP" altLang="en-US" dirty="0"/>
              <a:t> </a:t>
            </a:r>
            <a:r>
              <a:rPr lang="en-US" altLang="ja-JP" dirty="0"/>
              <a:t>populated</a:t>
            </a:r>
            <a:r>
              <a:rPr lang="ja-JP" altLang="en-US" dirty="0"/>
              <a:t> </a:t>
            </a:r>
            <a:r>
              <a:rPr lang="en-US" altLang="ja-JP" dirty="0"/>
              <a:t>disk</a:t>
            </a:r>
            <a:r>
              <a:rPr lang="ja-JP" altLang="en-US" dirty="0"/>
              <a:t> </a:t>
            </a:r>
            <a:r>
              <a:rPr lang="en-US" altLang="ja-JP" dirty="0"/>
              <a:t>(24</a:t>
            </a:r>
            <a:r>
              <a:rPr lang="ja-JP" altLang="en-US" dirty="0"/>
              <a:t> </a:t>
            </a:r>
            <a:r>
              <a:rPr lang="en-US" altLang="ja-JP" dirty="0"/>
              <a:t>HDDs</a:t>
            </a:r>
            <a:r>
              <a:rPr lang="ja-JP" altLang="en-US" dirty="0"/>
              <a:t> </a:t>
            </a:r>
            <a:r>
              <a:rPr lang="en-US" altLang="ja-JP" dirty="0"/>
              <a:t>in</a:t>
            </a:r>
            <a:r>
              <a:rPr lang="ja-JP" altLang="en-US" dirty="0"/>
              <a:t> </a:t>
            </a:r>
            <a:r>
              <a:rPr lang="en-US" altLang="ja-JP" dirty="0"/>
              <a:t>total)</a:t>
            </a:r>
          </a:p>
          <a:p>
            <a:pPr lvl="2"/>
            <a:r>
              <a:rPr lang="en-US" altLang="ja-JP" dirty="0"/>
              <a:t>Could</a:t>
            </a:r>
            <a:r>
              <a:rPr lang="ja-JP" altLang="en-US" dirty="0"/>
              <a:t> </a:t>
            </a:r>
            <a:r>
              <a:rPr lang="en-US" altLang="ja-JP" dirty="0"/>
              <a:t>add</a:t>
            </a:r>
            <a:r>
              <a:rPr lang="ja-JP" altLang="en-US" dirty="0"/>
              <a:t> </a:t>
            </a:r>
            <a:r>
              <a:rPr lang="en-US" altLang="ja-JP" dirty="0"/>
              <a:t>another</a:t>
            </a:r>
            <a:r>
              <a:rPr lang="ja-JP" altLang="en-US" dirty="0"/>
              <a:t> </a:t>
            </a:r>
            <a:r>
              <a:rPr lang="en-US" altLang="ja-JP" dirty="0"/>
              <a:t>2</a:t>
            </a:r>
            <a:r>
              <a:rPr lang="ja-JP" altLang="en-US" dirty="0"/>
              <a:t> </a:t>
            </a:r>
            <a:r>
              <a:rPr lang="en-US" altLang="ja-JP" dirty="0"/>
              <a:t>JBOD,</a:t>
            </a:r>
            <a:r>
              <a:rPr lang="ja-JP" altLang="en-US" dirty="0"/>
              <a:t> </a:t>
            </a:r>
            <a:r>
              <a:rPr lang="en-US" altLang="ja-JP" dirty="0"/>
              <a:t>if</a:t>
            </a:r>
            <a:r>
              <a:rPr lang="ja-JP" altLang="en-US" dirty="0"/>
              <a:t> </a:t>
            </a:r>
            <a:r>
              <a:rPr lang="en-US" altLang="ja-JP" dirty="0"/>
              <a:t>necessary</a:t>
            </a:r>
            <a:r>
              <a:rPr lang="ja-JP" altLang="en-US" dirty="0"/>
              <a:t> </a:t>
            </a:r>
            <a:r>
              <a:rPr lang="en-US" altLang="ja-JP" dirty="0"/>
              <a:t>during</a:t>
            </a:r>
            <a:r>
              <a:rPr lang="ja-JP" altLang="en-US" dirty="0"/>
              <a:t> </a:t>
            </a:r>
            <a:r>
              <a:rPr lang="en-US" altLang="ja-JP" dirty="0"/>
              <a:t>operation</a:t>
            </a:r>
          </a:p>
          <a:p>
            <a:pPr lvl="1"/>
            <a:r>
              <a:rPr lang="en-US" altLang="ja-JP" dirty="0"/>
              <a:t>Two</a:t>
            </a:r>
            <a:r>
              <a:rPr lang="ja-JP" altLang="en-US" dirty="0"/>
              <a:t> </a:t>
            </a:r>
            <a:r>
              <a:rPr lang="en-US" altLang="ja-JP" dirty="0"/>
              <a:t>host</a:t>
            </a:r>
            <a:r>
              <a:rPr lang="ja-JP" altLang="en-US" dirty="0"/>
              <a:t> </a:t>
            </a:r>
            <a:r>
              <a:rPr lang="en-US" altLang="ja-JP" dirty="0"/>
              <a:t>controllers</a:t>
            </a:r>
            <a:r>
              <a:rPr lang="ja-JP" altLang="en-US" dirty="0"/>
              <a:t> </a:t>
            </a:r>
            <a:r>
              <a:rPr lang="en-US" altLang="ja-JP" dirty="0"/>
              <a:t>in</a:t>
            </a:r>
            <a:r>
              <a:rPr lang="ja-JP" altLang="en-US" dirty="0"/>
              <a:t> </a:t>
            </a:r>
            <a:r>
              <a:rPr lang="en-US" altLang="ja-JP" dirty="0"/>
              <a:t>redundant</a:t>
            </a:r>
          </a:p>
          <a:p>
            <a:pPr lvl="2"/>
            <a:r>
              <a:rPr lang="en-US" altLang="ja-JP" dirty="0"/>
              <a:t>No</a:t>
            </a:r>
            <a:r>
              <a:rPr lang="ja-JP" altLang="en-US" dirty="0"/>
              <a:t> </a:t>
            </a:r>
            <a:r>
              <a:rPr lang="en-US" altLang="ja-JP" dirty="0"/>
              <a:t>battery</a:t>
            </a:r>
            <a:r>
              <a:rPr lang="ja-JP" altLang="en-US" dirty="0"/>
              <a:t> </a:t>
            </a:r>
            <a:r>
              <a:rPr lang="en-US" altLang="ja-JP" dirty="0"/>
              <a:t>backed-up</a:t>
            </a:r>
            <a:r>
              <a:rPr lang="ja-JP" altLang="en-US" dirty="0"/>
              <a:t> </a:t>
            </a:r>
            <a:r>
              <a:rPr lang="en-US" altLang="ja-JP" dirty="0"/>
              <a:t>cache,</a:t>
            </a:r>
            <a:r>
              <a:rPr lang="ja-JP" altLang="en-US" dirty="0"/>
              <a:t> </a:t>
            </a:r>
            <a:r>
              <a:rPr lang="en-US" altLang="ja-JP" dirty="0"/>
              <a:t>write</a:t>
            </a:r>
            <a:r>
              <a:rPr lang="ja-JP" altLang="en-US" dirty="0"/>
              <a:t> </a:t>
            </a:r>
            <a:r>
              <a:rPr lang="en-US" altLang="ja-JP" dirty="0"/>
              <a:t>from</a:t>
            </a:r>
            <a:r>
              <a:rPr lang="ja-JP" altLang="en-US" dirty="0"/>
              <a:t> </a:t>
            </a:r>
            <a:r>
              <a:rPr lang="en-US" altLang="ja-JP" dirty="0"/>
              <a:t>memory</a:t>
            </a:r>
            <a:r>
              <a:rPr lang="ja-JP" altLang="en-US" dirty="0"/>
              <a:t> </a:t>
            </a:r>
            <a:r>
              <a:rPr lang="en-US" altLang="ja-JP" dirty="0"/>
              <a:t>to</a:t>
            </a:r>
            <a:r>
              <a:rPr lang="ja-JP" altLang="en-US" dirty="0"/>
              <a:t> </a:t>
            </a:r>
            <a:r>
              <a:rPr lang="en-US" altLang="ja-JP" dirty="0"/>
              <a:t>flash</a:t>
            </a:r>
            <a:r>
              <a:rPr lang="ja-JP" altLang="en-US" dirty="0"/>
              <a:t> </a:t>
            </a:r>
            <a:r>
              <a:rPr lang="en-US" altLang="ja-JP" dirty="0"/>
              <a:t>by</a:t>
            </a:r>
            <a:r>
              <a:rPr lang="ja-JP" altLang="en-US" dirty="0"/>
              <a:t> </a:t>
            </a:r>
            <a:r>
              <a:rPr lang="en-US" altLang="ja-JP" dirty="0"/>
              <a:t>capacitor</a:t>
            </a:r>
            <a:r>
              <a:rPr lang="ja-JP" altLang="en-US" dirty="0"/>
              <a:t> </a:t>
            </a:r>
            <a:r>
              <a:rPr lang="en-US" altLang="ja-JP" dirty="0"/>
              <a:t>backed-up</a:t>
            </a:r>
          </a:p>
          <a:p>
            <a:pPr lvl="1"/>
            <a:r>
              <a:rPr lang="en-US" altLang="ja-JP" dirty="0"/>
              <a:t>Max</a:t>
            </a:r>
            <a:r>
              <a:rPr lang="ja-JP" altLang="en-US" dirty="0"/>
              <a:t> </a:t>
            </a:r>
            <a:r>
              <a:rPr lang="en-US" altLang="ja-JP" dirty="0"/>
              <a:t>8</a:t>
            </a:r>
            <a:r>
              <a:rPr lang="ja-JP" altLang="en-US" dirty="0"/>
              <a:t> </a:t>
            </a:r>
            <a:r>
              <a:rPr lang="en-US" altLang="ja-JP" dirty="0"/>
              <a:t>SFP+,</a:t>
            </a:r>
            <a:r>
              <a:rPr lang="ja-JP" altLang="en-US" dirty="0"/>
              <a:t> </a:t>
            </a:r>
            <a:r>
              <a:rPr lang="en-US" altLang="ja-JP" dirty="0"/>
              <a:t>compatible</a:t>
            </a:r>
            <a:r>
              <a:rPr lang="ja-JP" altLang="en-US" dirty="0"/>
              <a:t> </a:t>
            </a:r>
            <a:r>
              <a:rPr lang="en-US" altLang="ja-JP" dirty="0"/>
              <a:t>with</a:t>
            </a:r>
            <a:r>
              <a:rPr lang="ja-JP" altLang="en-US" dirty="0"/>
              <a:t> </a:t>
            </a:r>
            <a:r>
              <a:rPr lang="en-US" altLang="ja-JP" dirty="0"/>
              <a:t>FC,</a:t>
            </a:r>
            <a:r>
              <a:rPr lang="ja-JP" altLang="en-US" dirty="0"/>
              <a:t> </a:t>
            </a:r>
            <a:r>
              <a:rPr lang="en-US" altLang="ja-JP" dirty="0"/>
              <a:t>iSCSI</a:t>
            </a:r>
            <a:r>
              <a:rPr lang="ja-JP" altLang="en-US" dirty="0"/>
              <a:t> </a:t>
            </a:r>
            <a:r>
              <a:rPr lang="en-US" altLang="ja-JP" dirty="0"/>
              <a:t>(hybrid)</a:t>
            </a:r>
            <a:r>
              <a:rPr lang="ja-JP" altLang="en-US" dirty="0"/>
              <a:t> </a:t>
            </a:r>
            <a:r>
              <a:rPr lang="en-US" altLang="ja-JP" dirty="0"/>
              <a:t>or</a:t>
            </a:r>
            <a:r>
              <a:rPr lang="ja-JP" altLang="en-US" dirty="0"/>
              <a:t> </a:t>
            </a:r>
            <a:r>
              <a:rPr lang="en-US" altLang="ja-JP" dirty="0"/>
              <a:t>SAS</a:t>
            </a:r>
          </a:p>
          <a:p>
            <a:r>
              <a:rPr lang="en-US" altLang="ja-JP" dirty="0"/>
              <a:t>Certifications</a:t>
            </a:r>
          </a:p>
          <a:p>
            <a:pPr lvl="1"/>
            <a:r>
              <a:rPr lang="en-US" altLang="ja-JP" dirty="0"/>
              <a:t>NEBS</a:t>
            </a:r>
            <a:r>
              <a:rPr lang="ja-JP" altLang="en-US" dirty="0"/>
              <a:t> </a:t>
            </a:r>
            <a:r>
              <a:rPr lang="en-US" altLang="ja-JP" dirty="0"/>
              <a:t>3</a:t>
            </a:r>
            <a:r>
              <a:rPr lang="ja-JP" altLang="en-US" dirty="0"/>
              <a:t> </a:t>
            </a:r>
            <a:r>
              <a:rPr lang="en-US" altLang="ja-JP" dirty="0"/>
              <a:t>compliant</a:t>
            </a:r>
            <a:r>
              <a:rPr lang="ja-JP" altLang="en-US" dirty="0"/>
              <a:t> </a:t>
            </a:r>
            <a:r>
              <a:rPr lang="en-US" altLang="ja-JP" dirty="0"/>
              <a:t>for</a:t>
            </a:r>
            <a:r>
              <a:rPr lang="ja-JP" altLang="en-US" dirty="0"/>
              <a:t> </a:t>
            </a:r>
            <a:r>
              <a:rPr lang="en-US" altLang="ja-JP" dirty="0"/>
              <a:t>telecommunication</a:t>
            </a:r>
          </a:p>
          <a:p>
            <a:pPr lvl="1"/>
            <a:r>
              <a:rPr lang="en-US" altLang="ja-JP" dirty="0"/>
              <a:t>ML-STD-810F/G</a:t>
            </a:r>
          </a:p>
        </p:txBody>
      </p:sp>
      <p:sp>
        <p:nvSpPr>
          <p:cNvPr id="4" name="スライド番号プレースホルダー 3"/>
          <p:cNvSpPr>
            <a:spLocks noGrp="1"/>
          </p:cNvSpPr>
          <p:nvPr>
            <p:ph type="sldNum" sz="quarter" idx="12"/>
          </p:nvPr>
        </p:nvSpPr>
        <p:spPr>
          <a:xfrm>
            <a:off x="6457950" y="6356351"/>
            <a:ext cx="2057400" cy="365125"/>
          </a:xfrm>
        </p:spPr>
        <p:txBody>
          <a:bodyPr/>
          <a:lstStyle/>
          <a:p>
            <a:pPr algn="r">
              <a:defRPr/>
            </a:pPr>
            <a:fld id="{BD586DF8-74CF-4C10-903D-D56977C45B65}" type="slidenum">
              <a:rPr lang="en-US" smtClean="0"/>
              <a:pPr algn="r">
                <a:defRPr/>
              </a:pPr>
              <a:t>43</a:t>
            </a:fld>
            <a:endParaRPr lang="en-US" dirty="0"/>
          </a:p>
        </p:txBody>
      </p:sp>
      <p:pic>
        <p:nvPicPr>
          <p:cNvPr id="5" name="図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69" y="5949280"/>
            <a:ext cx="40274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図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5882605"/>
            <a:ext cx="4564062"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8463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Configuration plan (I) network – Storage</a:t>
            </a:r>
            <a:endParaRPr kumimoji="1" lang="ja-JP" altLang="en-US" sz="4000" dirty="0"/>
          </a:p>
        </p:txBody>
      </p:sp>
      <p:sp>
        <p:nvSpPr>
          <p:cNvPr id="3" name="コンテンツ プレースホルダー 2"/>
          <p:cNvSpPr>
            <a:spLocks noGrp="1"/>
          </p:cNvSpPr>
          <p:nvPr>
            <p:ph idx="1"/>
          </p:nvPr>
        </p:nvSpPr>
        <p:spPr>
          <a:xfrm>
            <a:off x="628650" y="1825624"/>
            <a:ext cx="8388350" cy="4854575"/>
          </a:xfrm>
        </p:spPr>
        <p:txBody>
          <a:bodyPr>
            <a:normAutofit fontScale="47500" lnSpcReduction="20000"/>
          </a:bodyPr>
          <a:lstStyle/>
          <a:p>
            <a:pPr marL="0" indent="0">
              <a:buNone/>
            </a:pPr>
            <a:r>
              <a:rPr lang="en-US" altLang="ja-JP" dirty="0" smtClean="0"/>
              <a:t>Requirements and limitations:</a:t>
            </a:r>
          </a:p>
          <a:p>
            <a:r>
              <a:rPr lang="en-US" altLang="ja-JP" dirty="0" smtClean="0"/>
              <a:t>Maximum 8 connections of iSCSI (1Gbps metal) or FC are avail</a:t>
            </a:r>
          </a:p>
          <a:p>
            <a:pPr lvl="1"/>
            <a:r>
              <a:rPr lang="en-US" altLang="ja-JP" dirty="0" smtClean="0"/>
              <a:t>iSCSI ports are configured as device-multipath, no special configuration required at network switch</a:t>
            </a:r>
          </a:p>
          <a:p>
            <a:r>
              <a:rPr lang="en-US" altLang="ja-JP" dirty="0" smtClean="0"/>
              <a:t>Considering possible configuration of VM nodes (for management?) with iSCSI mount, 2 or 4 iSCSI connection is required</a:t>
            </a:r>
          </a:p>
          <a:p>
            <a:pPr lvl="1"/>
            <a:r>
              <a:rPr lang="en-US" altLang="ja-JP" dirty="0" smtClean="0"/>
              <a:t>Like system log archive node, or database server</a:t>
            </a:r>
          </a:p>
          <a:p>
            <a:r>
              <a:rPr lang="en-US" altLang="ja-JP" dirty="0" smtClean="0"/>
              <a:t>Connection ports at PFS-LAN CB2F network switch could be freely assignable</a:t>
            </a:r>
          </a:p>
          <a:p>
            <a:pPr lvl="1"/>
            <a:r>
              <a:rPr lang="en-US" altLang="ja-JP" dirty="0" smtClean="0"/>
              <a:t>Backplane (</a:t>
            </a:r>
            <a:r>
              <a:rPr lang="en-US" altLang="ja-JP" dirty="0" err="1" smtClean="0"/>
              <a:t>FlexStack</a:t>
            </a:r>
            <a:r>
              <a:rPr lang="en-US" altLang="ja-JP" dirty="0" smtClean="0"/>
              <a:t> connection between two switches) has enough bandwidth</a:t>
            </a:r>
          </a:p>
          <a:p>
            <a:pPr lvl="1"/>
            <a:r>
              <a:rPr lang="en-US" altLang="ja-JP" dirty="0" smtClean="0"/>
              <a:t>For management point of view, connecting all metal (iSCSI) connections to one switch is better and easy</a:t>
            </a:r>
          </a:p>
          <a:p>
            <a:r>
              <a:rPr lang="en-US" altLang="ja-JP" dirty="0" smtClean="0"/>
              <a:t>NFS server is required in PFS ICS to proxy/expose storage</a:t>
            </a:r>
          </a:p>
          <a:p>
            <a:pPr lvl="1"/>
            <a:r>
              <a:rPr lang="en-US" altLang="ja-JP" dirty="0" smtClean="0"/>
              <a:t>1 NFS server could be enough, but better to separate operational one and image data storage</a:t>
            </a:r>
          </a:p>
          <a:p>
            <a:pPr lvl="1"/>
            <a:r>
              <a:rPr lang="en-US" altLang="ja-JP" dirty="0" smtClean="0"/>
              <a:t>FTP for transferring data to Gen2 could be required</a:t>
            </a:r>
          </a:p>
          <a:p>
            <a:pPr marL="0" indent="0">
              <a:buNone/>
            </a:pPr>
            <a:endParaRPr lang="en-US" altLang="ja-JP" dirty="0" smtClean="0"/>
          </a:p>
          <a:p>
            <a:pPr marL="0" indent="0">
              <a:buNone/>
            </a:pPr>
            <a:r>
              <a:rPr lang="en-US" altLang="ja-JP" dirty="0" smtClean="0"/>
              <a:t>Implementation plans:</a:t>
            </a:r>
          </a:p>
          <a:p>
            <a:r>
              <a:rPr lang="en-US" altLang="ja-JP" dirty="0" smtClean="0"/>
              <a:t>Configuration I : all by iSCSI plan (current default plan)</a:t>
            </a:r>
          </a:p>
          <a:p>
            <a:pPr lvl="1"/>
            <a:r>
              <a:rPr lang="en-US" altLang="ja-JP" dirty="0" smtClean="0"/>
              <a:t>Simple configuration, iSCSI load will be balanced to all eight ports by device-multipath (depends on configuration)</a:t>
            </a:r>
          </a:p>
          <a:p>
            <a:pPr lvl="1"/>
            <a:r>
              <a:rPr lang="en-US" altLang="ja-JP" dirty="0" smtClean="0"/>
              <a:t>NFS storage server will have the same load to both RX and TX, performance and load balancing method need to be well verified</a:t>
            </a:r>
          </a:p>
          <a:p>
            <a:r>
              <a:rPr lang="en-US" altLang="ja-JP" dirty="0" smtClean="0"/>
              <a:t>Configuration II : hybrid of iSCSI and FC</a:t>
            </a:r>
          </a:p>
          <a:p>
            <a:pPr lvl="1"/>
            <a:r>
              <a:rPr lang="en-US" altLang="ja-JP" dirty="0" smtClean="0"/>
              <a:t>Connect LUNs for detector image data storage by FC to NFS server</a:t>
            </a:r>
          </a:p>
          <a:p>
            <a:pPr lvl="1"/>
            <a:r>
              <a:rPr lang="en-US" altLang="ja-JP" dirty="0" smtClean="0"/>
              <a:t>Need to care of hardware redundancy (or backup connection port)</a:t>
            </a:r>
          </a:p>
          <a:p>
            <a:pPr marL="0" indent="0">
              <a:buNone/>
            </a:pPr>
            <a:r>
              <a:rPr lang="en-US" altLang="ja-JP" dirty="0" smtClean="0"/>
              <a:t>From next slide, configuration of connections and data flow for detector image data are shown for both configurations.</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56440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353425" cy="606424"/>
          </a:xfrm>
        </p:spPr>
        <p:txBody>
          <a:bodyPr>
            <a:normAutofit/>
          </a:bodyPr>
          <a:lstStyle/>
          <a:p>
            <a:r>
              <a:rPr kumimoji="1" lang="en-US" altLang="ja-JP" sz="3600" dirty="0" smtClean="0"/>
              <a:t>Configuration I</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391025" y="3168134"/>
            <a:ext cx="1638205"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1Gbps</a:t>
            </a:r>
            <a:r>
              <a:rPr kumimoji="1" lang="ja-JP" altLang="en-US" dirty="0" smtClean="0"/>
              <a:t> </a:t>
            </a:r>
            <a:r>
              <a:rPr kumimoji="1" lang="en-US" altLang="ja-JP" dirty="0" smtClean="0"/>
              <a:t>metal</a:t>
            </a:r>
            <a:endParaRPr kumimoji="1" lang="ja-JP" altLang="en-US" dirty="0"/>
          </a:p>
        </p:txBody>
      </p:sp>
      <p:sp>
        <p:nvSpPr>
          <p:cNvPr id="25" name="テキスト ボックス 24"/>
          <p:cNvSpPr txBox="1"/>
          <p:nvPr/>
        </p:nvSpPr>
        <p:spPr>
          <a:xfrm>
            <a:off x="885968" y="4673084"/>
            <a:ext cx="1473673" cy="338554"/>
          </a:xfrm>
          <a:prstGeom prst="rect">
            <a:avLst/>
          </a:prstGeom>
          <a:noFill/>
        </p:spPr>
        <p:txBody>
          <a:bodyPr wrap="none" rtlCol="0">
            <a:spAutoFit/>
          </a:bodyPr>
          <a:lstStyle/>
          <a:p>
            <a:r>
              <a:rPr lang="en-US" altLang="ja-JP" sz="1600" dirty="0"/>
              <a:t>8</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6" name="テキスト ボックス 25"/>
          <p:cNvSpPr txBox="1"/>
          <p:nvPr/>
        </p:nvSpPr>
        <p:spPr>
          <a:xfrm>
            <a:off x="2524173" y="4783693"/>
            <a:ext cx="1473673" cy="338554"/>
          </a:xfrm>
          <a:prstGeom prst="rect">
            <a:avLst/>
          </a:prstGeom>
          <a:noFill/>
        </p:spPr>
        <p:txBody>
          <a:bodyPr wrap="none" rtlCol="0">
            <a:spAutoFit/>
          </a:bodyPr>
          <a:lstStyle/>
          <a:p>
            <a:r>
              <a:rPr kumimoji="1" lang="en-US" altLang="ja-JP" sz="1600" dirty="0" smtClean="0"/>
              <a:t>4x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50" name="テキスト ボックス 49"/>
          <p:cNvSpPr txBox="1"/>
          <p:nvPr/>
        </p:nvSpPr>
        <p:spPr>
          <a:xfrm>
            <a:off x="5586459" y="3853934"/>
            <a:ext cx="2280817" cy="369332"/>
          </a:xfrm>
          <a:prstGeom prst="rect">
            <a:avLst/>
          </a:prstGeom>
          <a:noFill/>
        </p:spPr>
        <p:txBody>
          <a:bodyPr wrap="none" rtlCol="0">
            <a:spAutoFit/>
          </a:bodyPr>
          <a:lstStyle/>
          <a:p>
            <a:r>
              <a:rPr kumimoji="1" lang="en-US" altLang="ja-JP" dirty="0" smtClean="0"/>
              <a:t>2x</a:t>
            </a:r>
            <a:r>
              <a:rPr kumimoji="1" lang="ja-JP" altLang="en-US" dirty="0" smtClean="0"/>
              <a:t> </a:t>
            </a:r>
            <a:r>
              <a:rPr kumimoji="1" lang="en-US" altLang="ja-JP" dirty="0" smtClean="0"/>
              <a:t>C2960X</a:t>
            </a:r>
            <a:r>
              <a:rPr kumimoji="1" lang="ja-JP" altLang="en-US" dirty="0" smtClean="0"/>
              <a:t> </a:t>
            </a:r>
            <a:r>
              <a:rPr kumimoji="1" lang="en-US" altLang="ja-JP" dirty="0" smtClean="0"/>
              <a:t>w/</a:t>
            </a:r>
            <a:r>
              <a:rPr kumimoji="1" lang="en-US" altLang="ja-JP" dirty="0" err="1" smtClean="0"/>
              <a:t>flexstack</a:t>
            </a:r>
            <a:endParaRPr kumimoji="1" lang="ja-JP" altLang="en-US" dirty="0"/>
          </a:p>
        </p:txBody>
      </p:sp>
      <p:sp>
        <p:nvSpPr>
          <p:cNvPr id="28"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38777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kumimoji="1" lang="en-US" altLang="ja-JP" sz="3600" dirty="0" smtClean="0"/>
              <a:t>Configuration I –</a:t>
            </a:r>
            <a:r>
              <a:rPr kumimoji="1" lang="ja-JP" altLang="en-US" sz="3600" dirty="0" smtClean="0"/>
              <a:t> </a:t>
            </a:r>
            <a:r>
              <a:rPr lang="en-US" altLang="ja-JP" sz="3600" dirty="0" smtClean="0"/>
              <a:t>data</a:t>
            </a:r>
            <a:r>
              <a:rPr lang="ja-JP" altLang="en-US" sz="3600" dirty="0" smtClean="0"/>
              <a:t> </a:t>
            </a:r>
            <a:r>
              <a:rPr lang="en-US" altLang="ja-JP" sz="3600" dirty="0" smtClean="0"/>
              <a:t>flow</a:t>
            </a:r>
            <a:r>
              <a:rPr lang="ja-JP" altLang="en-US" sz="3600" dirty="0" smtClean="0"/>
              <a:t> </a:t>
            </a:r>
            <a:r>
              <a:rPr lang="en-US" altLang="ja-JP" sz="3600" dirty="0" smtClean="0"/>
              <a:t>during</a:t>
            </a:r>
            <a:r>
              <a:rPr lang="ja-JP" altLang="en-US" sz="3600" dirty="0" smtClean="0"/>
              <a:t> </a:t>
            </a:r>
            <a:r>
              <a:rPr lang="en-US" altLang="ja-JP" sz="3600" dirty="0" smtClean="0"/>
              <a:t>exposure</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14887" y="5569147"/>
            <a:ext cx="804863" cy="3685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4393406" y="4362272"/>
            <a:ext cx="1262062" cy="8692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1974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037284" y="4375993"/>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a:off x="798313" y="4350575"/>
            <a:ext cx="3440609" cy="8736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7" name="直線矢印コネクタ 26"/>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sp>
        <p:nvSpPr>
          <p:cNvPr id="3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03444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I –</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on CCD</a:t>
            </a:r>
            <a:r>
              <a:rPr lang="ja-JP" altLang="en-US" sz="3600" dirty="0" smtClean="0"/>
              <a:t> </a:t>
            </a:r>
            <a:r>
              <a:rPr lang="en-US" altLang="ja-JP" sz="3600" dirty="0" smtClean="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0450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192662" y="4384950"/>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982859" y="4384951"/>
            <a:ext cx="3193854" cy="815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9" name="直線矢印コネクタ 28"/>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32" name="直線矢印コネクタ 31"/>
          <p:cNvCxnSpPr/>
          <p:nvPr/>
        </p:nvCxnSpPr>
        <p:spPr>
          <a:xfrm flipV="1">
            <a:off x="4348163" y="1992036"/>
            <a:ext cx="1" cy="1684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5743575" y="5577959"/>
            <a:ext cx="752477" cy="36348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4467225" y="43624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266480" y="4385672"/>
            <a:ext cx="1256111" cy="8239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2991443" y="4366314"/>
            <a:ext cx="1248965" cy="833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876300" y="4364933"/>
            <a:ext cx="3206205" cy="83571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a:off x="3593206" y="4662152"/>
            <a:ext cx="307281" cy="29621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46"/>
          <p:cNvCxnSpPr>
            <a:endCxn id="34" idx="1"/>
          </p:cNvCxnSpPr>
          <p:nvPr/>
        </p:nvCxnSpPr>
        <p:spPr>
          <a:xfrm>
            <a:off x="2328862" y="4064000"/>
            <a:ext cx="1309344" cy="64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937569" y="3771062"/>
            <a:ext cx="1755224" cy="338554"/>
          </a:xfrm>
          <a:prstGeom prst="rect">
            <a:avLst/>
          </a:prstGeom>
          <a:noFill/>
        </p:spPr>
        <p:txBody>
          <a:bodyPr wrap="none" rtlCol="0">
            <a:spAutoFit/>
          </a:bodyPr>
          <a:lstStyle/>
          <a:p>
            <a:r>
              <a:rPr lang="en-US" altLang="ja-JP" sz="1600" dirty="0" smtClean="0"/>
              <a:t>Better to be tested</a:t>
            </a:r>
            <a:endParaRPr kumimoji="1" lang="ja-JP" altLang="en-US" sz="1600" dirty="0"/>
          </a:p>
        </p:txBody>
      </p:sp>
      <p:sp>
        <p:nvSpPr>
          <p:cNvPr id="49"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0198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I –</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after CCD</a:t>
            </a:r>
            <a:r>
              <a:rPr lang="ja-JP" altLang="en-US" sz="3600" dirty="0" smtClean="0"/>
              <a:t> </a:t>
            </a:r>
            <a:r>
              <a:rPr lang="en-US" altLang="ja-JP" sz="3600" dirty="0" smtClean="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0450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192662" y="4384950"/>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982859" y="4384951"/>
            <a:ext cx="3193854" cy="815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9" name="直線矢印コネクタ 28"/>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32" name="直線矢印コネクタ 31"/>
          <p:cNvCxnSpPr/>
          <p:nvPr/>
        </p:nvCxnSpPr>
        <p:spPr>
          <a:xfrm flipV="1">
            <a:off x="4348163" y="1992036"/>
            <a:ext cx="1" cy="1684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2997767" y="4385672"/>
            <a:ext cx="1256111" cy="8239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3274577" y="4366314"/>
            <a:ext cx="1248965" cy="833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876300" y="4364933"/>
            <a:ext cx="3206205" cy="835716"/>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p:cNvCxnSpPr/>
          <p:nvPr/>
        </p:nvCxnSpPr>
        <p:spPr>
          <a:xfrm flipH="1">
            <a:off x="4447342" y="2000250"/>
            <a:ext cx="2" cy="1676399"/>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6637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sz="3600" dirty="0"/>
              <a:t>Configuration I –</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exposure + transfer</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0450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192662" y="4384950"/>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982859" y="4384951"/>
            <a:ext cx="3193854" cy="815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9" name="直線矢印コネクタ 28"/>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32" name="直線矢印コネクタ 31"/>
          <p:cNvCxnSpPr/>
          <p:nvPr/>
        </p:nvCxnSpPr>
        <p:spPr>
          <a:xfrm flipV="1">
            <a:off x="4348163" y="1992036"/>
            <a:ext cx="1" cy="1684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2997767" y="4385672"/>
            <a:ext cx="1256111" cy="8239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3274577" y="4366314"/>
            <a:ext cx="1248965" cy="833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876300" y="4364933"/>
            <a:ext cx="3206205" cy="835716"/>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p:cNvCxnSpPr/>
          <p:nvPr/>
        </p:nvCxnSpPr>
        <p:spPr>
          <a:xfrm flipH="1">
            <a:off x="4447342" y="2000250"/>
            <a:ext cx="2" cy="1676399"/>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V="1">
            <a:off x="4814887" y="5569147"/>
            <a:ext cx="804863" cy="3685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4393406" y="4362272"/>
            <a:ext cx="1262062" cy="8692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a:off x="32863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3037284" y="4375993"/>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flipH="1">
            <a:off x="798313" y="4350575"/>
            <a:ext cx="3440609" cy="8736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3593206" y="4662152"/>
            <a:ext cx="307281" cy="29621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矢印コネクタ 51"/>
          <p:cNvCxnSpPr>
            <a:endCxn id="51" idx="1"/>
          </p:cNvCxnSpPr>
          <p:nvPr/>
        </p:nvCxnSpPr>
        <p:spPr>
          <a:xfrm>
            <a:off x="2328862" y="4064000"/>
            <a:ext cx="1309344" cy="64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937569" y="3771062"/>
            <a:ext cx="1755224" cy="338554"/>
          </a:xfrm>
          <a:prstGeom prst="rect">
            <a:avLst/>
          </a:prstGeom>
          <a:noFill/>
        </p:spPr>
        <p:txBody>
          <a:bodyPr wrap="none" rtlCol="0">
            <a:spAutoFit/>
          </a:bodyPr>
          <a:lstStyle/>
          <a:p>
            <a:r>
              <a:rPr lang="en-US" altLang="ja-JP" sz="1600" dirty="0" smtClean="0"/>
              <a:t>Better to be tested</a:t>
            </a:r>
            <a:endParaRPr kumimoji="1" lang="ja-JP" altLang="en-US" sz="1600" dirty="0"/>
          </a:p>
        </p:txBody>
      </p:sp>
    </p:spTree>
    <p:extLst>
      <p:ext uri="{BB962C8B-B14F-4D97-AF65-F5344CB8AC3E}">
        <p14:creationId xmlns:p14="http://schemas.microsoft.com/office/powerpoint/2010/main" val="3462311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角丸四角形 122"/>
          <p:cNvSpPr/>
          <p:nvPr/>
        </p:nvSpPr>
        <p:spPr>
          <a:xfrm>
            <a:off x="123731" y="4416150"/>
            <a:ext cx="8914779" cy="23553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2495301" y="2036830"/>
            <a:ext cx="3886863" cy="6142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8" name="グループ化 177"/>
          <p:cNvGrpSpPr/>
          <p:nvPr/>
        </p:nvGrpSpPr>
        <p:grpSpPr>
          <a:xfrm>
            <a:off x="352195" y="2743455"/>
            <a:ext cx="7989137" cy="975244"/>
            <a:chOff x="471295" y="5785519"/>
            <a:chExt cx="7989137" cy="975244"/>
          </a:xfrm>
        </p:grpSpPr>
        <p:sp>
          <p:nvSpPr>
            <p:cNvPr id="179" name="角丸四角形 178"/>
            <p:cNvSpPr/>
            <p:nvPr/>
          </p:nvSpPr>
          <p:spPr>
            <a:xfrm>
              <a:off x="5605105"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Status archiver</a:t>
              </a:r>
              <a:endParaRPr lang="en-US" sz="1600" dirty="0">
                <a:solidFill>
                  <a:schemeClr val="tx1"/>
                </a:solidFill>
              </a:endParaRPr>
            </a:p>
          </p:txBody>
        </p:sp>
        <p:sp>
          <p:nvSpPr>
            <p:cNvPr id="180" name="角丸四角形 179"/>
            <p:cNvSpPr/>
            <p:nvPr/>
          </p:nvSpPr>
          <p:spPr>
            <a:xfrm>
              <a:off x="7549321" y="5886336"/>
              <a:ext cx="911111" cy="2688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400" dirty="0">
                  <a:solidFill>
                    <a:schemeClr val="tx1"/>
                  </a:solidFill>
                </a:rPr>
                <a:t>MHS</a:t>
              </a:r>
              <a:endParaRPr lang="ja-JP" altLang="en-US" sz="1400" dirty="0">
                <a:solidFill>
                  <a:schemeClr val="tx1"/>
                </a:solidFill>
              </a:endParaRPr>
            </a:p>
          </p:txBody>
        </p:sp>
        <p:cxnSp>
          <p:nvCxnSpPr>
            <p:cNvPr id="181" name="直線コネクタ 180"/>
            <p:cNvCxnSpPr>
              <a:stCxn id="180" idx="1"/>
              <a:endCxn id="179" idx="3"/>
            </p:cNvCxnSpPr>
            <p:nvPr/>
          </p:nvCxnSpPr>
          <p:spPr>
            <a:xfrm flipH="1">
              <a:off x="7297293" y="6020760"/>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矢印コネクタ 181"/>
            <p:cNvCxnSpPr>
              <a:stCxn id="179" idx="2"/>
              <a:endCxn id="190" idx="1"/>
            </p:cNvCxnSpPr>
            <p:nvPr/>
          </p:nvCxnSpPr>
          <p:spPr>
            <a:xfrm>
              <a:off x="6451199" y="6177475"/>
              <a:ext cx="0" cy="169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3" name="角丸四角形 182"/>
            <p:cNvSpPr/>
            <p:nvPr/>
          </p:nvSpPr>
          <p:spPr>
            <a:xfrm>
              <a:off x="3192837"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jsonp</a:t>
              </a:r>
              <a:r>
                <a:rPr lang="en-US" sz="1600" dirty="0" smtClean="0">
                  <a:solidFill>
                    <a:schemeClr val="tx1"/>
                  </a:solidFill>
                </a:rPr>
                <a:t> provider</a:t>
              </a:r>
              <a:endParaRPr lang="en-US" sz="1600" dirty="0">
                <a:solidFill>
                  <a:schemeClr val="tx1"/>
                </a:solidFill>
              </a:endParaRPr>
            </a:p>
          </p:txBody>
        </p:sp>
        <p:cxnSp>
          <p:nvCxnSpPr>
            <p:cNvPr id="184" name="直線コネクタ 183"/>
            <p:cNvCxnSpPr>
              <a:stCxn id="179" idx="1"/>
              <a:endCxn id="183" idx="3"/>
            </p:cNvCxnSpPr>
            <p:nvPr/>
          </p:nvCxnSpPr>
          <p:spPr>
            <a:xfrm flipH="1">
              <a:off x="4885025" y="6020760"/>
              <a:ext cx="720080" cy="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テキスト ボックス 184"/>
            <p:cNvSpPr txBox="1"/>
            <p:nvPr/>
          </p:nvSpPr>
          <p:spPr>
            <a:xfrm>
              <a:off x="4949845" y="5785519"/>
              <a:ext cx="532518" cy="307777"/>
            </a:xfrm>
            <a:prstGeom prst="rect">
              <a:avLst/>
            </a:prstGeom>
            <a:noFill/>
          </p:spPr>
          <p:txBody>
            <a:bodyPr wrap="none" rtlCol="0">
              <a:spAutoFit/>
            </a:bodyPr>
            <a:lstStyle/>
            <a:p>
              <a:r>
                <a:rPr lang="en-US" sz="1400" dirty="0" smtClean="0"/>
                <a:t>SHM</a:t>
              </a:r>
              <a:endParaRPr lang="en-US" sz="1600" dirty="0"/>
            </a:p>
          </p:txBody>
        </p:sp>
        <p:sp>
          <p:nvSpPr>
            <p:cNvPr id="186" name="角丸四角形 185"/>
            <p:cNvSpPr/>
            <p:nvPr/>
          </p:nvSpPr>
          <p:spPr>
            <a:xfrm>
              <a:off x="2868801" y="6309320"/>
              <a:ext cx="2311479" cy="4514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solidFill>
                  <a:schemeClr val="tx1"/>
                </a:solidFill>
              </a:endParaRPr>
            </a:p>
          </p:txBody>
        </p:sp>
        <p:sp>
          <p:nvSpPr>
            <p:cNvPr id="187" name="フローチャート: 処理 186"/>
            <p:cNvSpPr/>
            <p:nvPr/>
          </p:nvSpPr>
          <p:spPr>
            <a:xfrm>
              <a:off x="471295" y="6027805"/>
              <a:ext cx="1368152" cy="73295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Operational</a:t>
              </a:r>
              <a:r>
                <a:rPr lang="ja-JP" altLang="en-US" sz="1600" dirty="0" smtClean="0">
                  <a:solidFill>
                    <a:schemeClr val="tx1"/>
                  </a:solidFill>
                </a:rPr>
                <a:t> </a:t>
              </a:r>
              <a:r>
                <a:rPr lang="en-US" altLang="ja-JP" sz="1600" dirty="0" smtClean="0">
                  <a:solidFill>
                    <a:schemeClr val="tx1"/>
                  </a:solidFill>
                </a:rPr>
                <a:t>status</a:t>
              </a:r>
              <a:r>
                <a:rPr lang="ja-JP" altLang="en-US" sz="1600" dirty="0" smtClean="0">
                  <a:solidFill>
                    <a:schemeClr val="tx1"/>
                  </a:solidFill>
                </a:rPr>
                <a:t> </a:t>
              </a:r>
              <a:r>
                <a:rPr lang="en-US" altLang="ja-JP" sz="1600" dirty="0" smtClean="0">
                  <a:solidFill>
                    <a:schemeClr val="tx1"/>
                  </a:solidFill>
                </a:rPr>
                <a:t>viewer</a:t>
              </a:r>
              <a:r>
                <a:rPr lang="ja-JP" altLang="en-US" sz="1600" dirty="0" smtClean="0">
                  <a:solidFill>
                    <a:schemeClr val="tx1"/>
                  </a:solidFill>
                </a:rPr>
                <a:t> </a:t>
              </a:r>
              <a:r>
                <a:rPr lang="en-US" altLang="ja-JP" sz="1600" dirty="0" smtClean="0">
                  <a:solidFill>
                    <a:schemeClr val="tx1"/>
                  </a:solidFill>
                </a:rPr>
                <a:t>(browser)</a:t>
              </a:r>
              <a:endParaRPr lang="en-US" sz="1600" dirty="0">
                <a:solidFill>
                  <a:schemeClr val="tx1"/>
                </a:solidFill>
              </a:endParaRPr>
            </a:p>
          </p:txBody>
        </p:sp>
        <p:cxnSp>
          <p:nvCxnSpPr>
            <p:cNvPr id="188" name="直線矢印コネクタ 187"/>
            <p:cNvCxnSpPr>
              <a:stCxn id="187" idx="3"/>
              <a:endCxn id="186" idx="1"/>
            </p:cNvCxnSpPr>
            <p:nvPr/>
          </p:nvCxnSpPr>
          <p:spPr>
            <a:xfrm>
              <a:off x="1839447" y="6394284"/>
              <a:ext cx="1029354" cy="140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a:stCxn id="187" idx="3"/>
              <a:endCxn id="183" idx="1"/>
            </p:cNvCxnSpPr>
            <p:nvPr/>
          </p:nvCxnSpPr>
          <p:spPr>
            <a:xfrm flipV="1">
              <a:off x="1839447" y="6020760"/>
              <a:ext cx="1353390" cy="373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円柱 189"/>
            <p:cNvSpPr/>
            <p:nvPr/>
          </p:nvSpPr>
          <p:spPr>
            <a:xfrm>
              <a:off x="5767123" y="6346982"/>
              <a:ext cx="1368152" cy="3761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database</a:t>
              </a:r>
              <a:endParaRPr lang="en-US" sz="1600" dirty="0">
                <a:solidFill>
                  <a:schemeClr val="tx1"/>
                </a:solidFill>
              </a:endParaRPr>
            </a:p>
          </p:txBody>
        </p:sp>
        <p:sp>
          <p:nvSpPr>
            <p:cNvPr id="191" name="角丸四角形 190"/>
            <p:cNvSpPr/>
            <p:nvPr/>
          </p:nvSpPr>
          <p:spPr>
            <a:xfrm>
              <a:off x="3804905" y="6384644"/>
              <a:ext cx="1296144"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DB to </a:t>
              </a:r>
              <a:r>
                <a:rPr lang="en-US" sz="1600" dirty="0" err="1" smtClean="0">
                  <a:solidFill>
                    <a:schemeClr val="tx1"/>
                  </a:solidFill>
                </a:rPr>
                <a:t>json</a:t>
              </a:r>
              <a:endParaRPr lang="en-US" sz="1600" dirty="0">
                <a:solidFill>
                  <a:schemeClr val="tx1"/>
                </a:solidFill>
              </a:endParaRPr>
            </a:p>
          </p:txBody>
        </p:sp>
        <p:cxnSp>
          <p:nvCxnSpPr>
            <p:cNvPr id="192" name="直線コネクタ 191"/>
            <p:cNvCxnSpPr>
              <a:stCxn id="190" idx="2"/>
              <a:endCxn id="191" idx="3"/>
            </p:cNvCxnSpPr>
            <p:nvPr/>
          </p:nvCxnSpPr>
          <p:spPr>
            <a:xfrm flipH="1">
              <a:off x="5101049" y="6535041"/>
              <a:ext cx="666074" cy="6319"/>
            </a:xfrm>
            <a:prstGeom prst="line">
              <a:avLst/>
            </a:prstGeom>
          </p:spPr>
          <p:style>
            <a:lnRef idx="1">
              <a:schemeClr val="accent1"/>
            </a:lnRef>
            <a:fillRef idx="0">
              <a:schemeClr val="accent1"/>
            </a:fillRef>
            <a:effectRef idx="0">
              <a:schemeClr val="accent1"/>
            </a:effectRef>
            <a:fontRef idx="minor">
              <a:schemeClr val="tx1"/>
            </a:fontRef>
          </p:style>
        </p:cxnSp>
        <p:sp>
          <p:nvSpPr>
            <p:cNvPr id="193" name="テキスト ボックス 192"/>
            <p:cNvSpPr txBox="1"/>
            <p:nvPr/>
          </p:nvSpPr>
          <p:spPr>
            <a:xfrm>
              <a:off x="5173057" y="6289575"/>
              <a:ext cx="461986" cy="307777"/>
            </a:xfrm>
            <a:prstGeom prst="rect">
              <a:avLst/>
            </a:prstGeom>
            <a:noFill/>
          </p:spPr>
          <p:txBody>
            <a:bodyPr wrap="none" rtlCol="0">
              <a:spAutoFit/>
            </a:bodyPr>
            <a:lstStyle/>
            <a:p>
              <a:r>
                <a:rPr lang="en-US" sz="1400" dirty="0" smtClean="0"/>
                <a:t>SQL</a:t>
              </a:r>
              <a:endParaRPr lang="en-US" sz="1600" dirty="0"/>
            </a:p>
          </p:txBody>
        </p:sp>
        <p:sp>
          <p:nvSpPr>
            <p:cNvPr id="194" name="角丸四角形 193"/>
            <p:cNvSpPr/>
            <p:nvPr/>
          </p:nvSpPr>
          <p:spPr>
            <a:xfrm>
              <a:off x="2940809" y="6384644"/>
              <a:ext cx="7920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HTML</a:t>
              </a:r>
              <a:endParaRPr lang="en-US" sz="1600" dirty="0">
                <a:solidFill>
                  <a:schemeClr val="tx1"/>
                </a:solidFill>
              </a:endParaRPr>
            </a:p>
          </p:txBody>
        </p:sp>
        <p:sp>
          <p:nvSpPr>
            <p:cNvPr id="195" name="テキスト ボックス 194"/>
            <p:cNvSpPr txBox="1"/>
            <p:nvPr/>
          </p:nvSpPr>
          <p:spPr>
            <a:xfrm>
              <a:off x="1850014" y="5929535"/>
              <a:ext cx="1209818" cy="307777"/>
            </a:xfrm>
            <a:prstGeom prst="rect">
              <a:avLst/>
            </a:prstGeom>
            <a:noFill/>
          </p:spPr>
          <p:txBody>
            <a:bodyPr wrap="none" rtlCol="0">
              <a:spAutoFit/>
            </a:bodyPr>
            <a:lstStyle/>
            <a:p>
              <a:r>
                <a:rPr lang="en-US" sz="1400" dirty="0" err="1" smtClean="0"/>
                <a:t>jsonp</a:t>
              </a:r>
              <a:r>
                <a:rPr lang="en-US" sz="1400" dirty="0" smtClean="0"/>
                <a:t> or CORS</a:t>
              </a:r>
              <a:endParaRPr lang="en-US" sz="1600" dirty="0"/>
            </a:p>
          </p:txBody>
        </p:sp>
      </p:grpSp>
      <p:cxnSp>
        <p:nvCxnSpPr>
          <p:cNvPr id="132" name="直線コネクタ 131"/>
          <p:cNvCxnSpPr/>
          <p:nvPr/>
        </p:nvCxnSpPr>
        <p:spPr>
          <a:xfrm>
            <a:off x="107504" y="2743455"/>
            <a:ext cx="88569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a:off x="116211" y="3797193"/>
            <a:ext cx="88569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03" name="グループ化 202"/>
          <p:cNvGrpSpPr/>
          <p:nvPr/>
        </p:nvGrpSpPr>
        <p:grpSpPr>
          <a:xfrm>
            <a:off x="335275" y="3865685"/>
            <a:ext cx="8553162" cy="2939345"/>
            <a:chOff x="335275" y="3865685"/>
            <a:chExt cx="8553162" cy="2939345"/>
          </a:xfrm>
        </p:grpSpPr>
        <p:sp>
          <p:nvSpPr>
            <p:cNvPr id="135" name="正方形/長方形 134"/>
            <p:cNvSpPr/>
            <p:nvPr/>
          </p:nvSpPr>
          <p:spPr>
            <a:xfrm>
              <a:off x="335275" y="3908115"/>
              <a:ext cx="3644909" cy="2491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テキスト ボックス 135"/>
            <p:cNvSpPr txBox="1"/>
            <p:nvPr/>
          </p:nvSpPr>
          <p:spPr>
            <a:xfrm>
              <a:off x="3146862" y="3891160"/>
              <a:ext cx="894797" cy="369332"/>
            </a:xfrm>
            <a:prstGeom prst="rect">
              <a:avLst/>
            </a:prstGeom>
            <a:noFill/>
          </p:spPr>
          <p:txBody>
            <a:bodyPr wrap="none" rtlCol="0">
              <a:spAutoFit/>
            </a:bodyPr>
            <a:lstStyle/>
            <a:p>
              <a:r>
                <a:rPr kumimoji="1" lang="en-US" altLang="ja-JP" dirty="0" smtClean="0"/>
                <a:t>summit</a:t>
              </a:r>
              <a:endParaRPr kumimoji="1" lang="ja-JP" altLang="en-US" dirty="0"/>
            </a:p>
          </p:txBody>
        </p:sp>
        <p:sp>
          <p:nvSpPr>
            <p:cNvPr id="137" name="正方形/長方形 136"/>
            <p:cNvSpPr/>
            <p:nvPr/>
          </p:nvSpPr>
          <p:spPr>
            <a:xfrm>
              <a:off x="4908620" y="3865685"/>
              <a:ext cx="3979817" cy="1953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p:cNvSpPr txBox="1"/>
            <p:nvPr/>
          </p:nvSpPr>
          <p:spPr>
            <a:xfrm>
              <a:off x="4886334" y="5439317"/>
              <a:ext cx="534121" cy="369332"/>
            </a:xfrm>
            <a:prstGeom prst="rect">
              <a:avLst/>
            </a:prstGeom>
            <a:noFill/>
          </p:spPr>
          <p:txBody>
            <a:bodyPr wrap="none" rtlCol="0">
              <a:spAutoFit/>
            </a:bodyPr>
            <a:lstStyle/>
            <a:p>
              <a:r>
                <a:rPr kumimoji="1" lang="en-US" altLang="ja-JP" dirty="0" err="1" smtClean="0"/>
                <a:t>hilo</a:t>
              </a:r>
              <a:endParaRPr kumimoji="1" lang="ja-JP" altLang="en-US" dirty="0"/>
            </a:p>
          </p:txBody>
        </p:sp>
        <p:sp>
          <p:nvSpPr>
            <p:cNvPr id="139" name="正方形/長方形 138"/>
            <p:cNvSpPr/>
            <p:nvPr/>
          </p:nvSpPr>
          <p:spPr>
            <a:xfrm>
              <a:off x="4908621" y="5892287"/>
              <a:ext cx="1878490" cy="836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4934077" y="6390708"/>
              <a:ext cx="1622560" cy="338554"/>
            </a:xfrm>
            <a:prstGeom prst="rect">
              <a:avLst/>
            </a:prstGeom>
            <a:noFill/>
          </p:spPr>
          <p:txBody>
            <a:bodyPr wrap="none" rtlCol="0">
              <a:spAutoFit/>
            </a:bodyPr>
            <a:lstStyle/>
            <a:p>
              <a:r>
                <a:rPr lang="en-US" altLang="ja-JP" sz="1600" dirty="0" err="1"/>
                <a:t>h</a:t>
              </a:r>
              <a:r>
                <a:rPr kumimoji="1" lang="en-US" altLang="ja-JP" sz="1600" dirty="0" err="1" smtClean="0"/>
                <a:t>ilo</a:t>
              </a:r>
              <a:r>
                <a:rPr kumimoji="1" lang="ja-JP" altLang="en-US" sz="1600" dirty="0" smtClean="0"/>
                <a:t> </a:t>
              </a:r>
              <a:r>
                <a:rPr kumimoji="1" lang="en-US" altLang="ja-JP" sz="1600" dirty="0" smtClean="0"/>
                <a:t>outside-DMZ</a:t>
              </a:r>
              <a:endParaRPr kumimoji="1" lang="ja-JP" altLang="en-US" sz="1600" dirty="0"/>
            </a:p>
          </p:txBody>
        </p:sp>
        <p:sp>
          <p:nvSpPr>
            <p:cNvPr id="141" name="フローチャート: 磁気ディスク 140"/>
            <p:cNvSpPr/>
            <p:nvPr/>
          </p:nvSpPr>
          <p:spPr>
            <a:xfrm>
              <a:off x="1909644" y="5383996"/>
              <a:ext cx="760491"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42" name="正方形/長方形 141"/>
            <p:cNvSpPr/>
            <p:nvPr/>
          </p:nvSpPr>
          <p:spPr>
            <a:xfrm>
              <a:off x="430525" y="5079194"/>
              <a:ext cx="3387535" cy="1215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p:cNvSpPr txBox="1"/>
            <p:nvPr/>
          </p:nvSpPr>
          <p:spPr>
            <a:xfrm>
              <a:off x="438042" y="5977747"/>
              <a:ext cx="2561599" cy="338554"/>
            </a:xfrm>
            <a:prstGeom prst="rect">
              <a:avLst/>
            </a:prstGeom>
            <a:noFill/>
          </p:spPr>
          <p:txBody>
            <a:bodyPr wrap="none" rtlCol="0">
              <a:spAutoFit/>
            </a:bodyPr>
            <a:lstStyle/>
            <a:p>
              <a:r>
                <a:rPr lang="en-US" altLang="ja-JP" sz="1600" dirty="0" smtClean="0"/>
                <a:t>Summit</a:t>
              </a:r>
              <a:r>
                <a:rPr lang="ja-JP" altLang="en-US" sz="1600" dirty="0" smtClean="0"/>
                <a:t> </a:t>
              </a:r>
              <a:r>
                <a:rPr lang="en-US" altLang="ja-JP" sz="1600" dirty="0" smtClean="0"/>
                <a:t>m</a:t>
              </a:r>
              <a:r>
                <a:rPr kumimoji="1" lang="en-US" altLang="ja-JP" sz="1600" dirty="0" smtClean="0"/>
                <a:t>aster</a:t>
              </a:r>
              <a:r>
                <a:rPr kumimoji="1" lang="ja-JP" altLang="en-US" sz="1600" dirty="0" smtClean="0"/>
                <a:t> </a:t>
              </a:r>
              <a:r>
                <a:rPr kumimoji="1" lang="en-US" altLang="ja-JP" sz="1600" dirty="0" smtClean="0"/>
                <a:t>iSCSI</a:t>
              </a:r>
              <a:r>
                <a:rPr kumimoji="1" lang="ja-JP" altLang="en-US" sz="1600" dirty="0" smtClean="0"/>
                <a:t> </a:t>
              </a:r>
              <a:r>
                <a:rPr kumimoji="1" lang="en-US" altLang="ja-JP" sz="1600" dirty="0" smtClean="0"/>
                <a:t>storage</a:t>
              </a:r>
              <a:endParaRPr kumimoji="1" lang="ja-JP" altLang="en-US" sz="1600" dirty="0"/>
            </a:p>
          </p:txBody>
        </p:sp>
        <p:sp>
          <p:nvSpPr>
            <p:cNvPr id="144" name="フローチャート: 磁気ディスク 143"/>
            <p:cNvSpPr/>
            <p:nvPr/>
          </p:nvSpPr>
          <p:spPr>
            <a:xfrm>
              <a:off x="560680" y="5383996"/>
              <a:ext cx="1267486"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45" name="フローチャート: 磁気ディスク 144"/>
            <p:cNvSpPr/>
            <p:nvPr/>
          </p:nvSpPr>
          <p:spPr>
            <a:xfrm>
              <a:off x="2753943" y="5409773"/>
              <a:ext cx="968720"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46" name="角丸四角形 145"/>
            <p:cNvSpPr/>
            <p:nvPr/>
          </p:nvSpPr>
          <p:spPr>
            <a:xfrm>
              <a:off x="1660919" y="4524782"/>
              <a:ext cx="1475715" cy="3568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sp>
          <p:nvSpPr>
            <p:cNvPr id="147" name="フローチャート: 磁気ディスク 146"/>
            <p:cNvSpPr/>
            <p:nvPr/>
          </p:nvSpPr>
          <p:spPr>
            <a:xfrm>
              <a:off x="5313931" y="4475063"/>
              <a:ext cx="760491"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48" name="正方形/長方形 147"/>
            <p:cNvSpPr/>
            <p:nvPr/>
          </p:nvSpPr>
          <p:spPr>
            <a:xfrm>
              <a:off x="5109700" y="3977054"/>
              <a:ext cx="3651953" cy="11493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p:cNvSpPr txBox="1"/>
            <p:nvPr/>
          </p:nvSpPr>
          <p:spPr>
            <a:xfrm>
              <a:off x="5109700" y="3999534"/>
              <a:ext cx="1272464" cy="338554"/>
            </a:xfrm>
            <a:prstGeom prst="rect">
              <a:avLst/>
            </a:prstGeom>
            <a:noFill/>
          </p:spPr>
          <p:txBody>
            <a:bodyPr wrap="none" rtlCol="0">
              <a:spAutoFit/>
            </a:bodyPr>
            <a:lstStyle/>
            <a:p>
              <a:r>
                <a:rPr lang="en-US" altLang="ja-JP" sz="1600" dirty="0" smtClean="0"/>
                <a:t>Hilo</a:t>
              </a:r>
              <a:r>
                <a:rPr lang="ja-JP" altLang="en-US" sz="1600" dirty="0" smtClean="0"/>
                <a:t> </a:t>
              </a:r>
              <a:r>
                <a:rPr lang="en-US" altLang="ja-JP" sz="1600" dirty="0" smtClean="0"/>
                <a:t>storage?</a:t>
              </a:r>
              <a:endParaRPr kumimoji="1" lang="ja-JP" altLang="en-US" sz="1600" dirty="0"/>
            </a:p>
          </p:txBody>
        </p:sp>
        <p:sp>
          <p:nvSpPr>
            <p:cNvPr id="150" name="フローチャート: 磁気ディスク 149"/>
            <p:cNvSpPr/>
            <p:nvPr/>
          </p:nvSpPr>
          <p:spPr>
            <a:xfrm>
              <a:off x="6298512" y="4462874"/>
              <a:ext cx="968720"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51" name="角丸四角形 150"/>
            <p:cNvSpPr/>
            <p:nvPr/>
          </p:nvSpPr>
          <p:spPr>
            <a:xfrm>
              <a:off x="5448599" y="5261456"/>
              <a:ext cx="1475715" cy="4223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cxnSp>
          <p:nvCxnSpPr>
            <p:cNvPr id="152" name="直線コネクタ 151"/>
            <p:cNvCxnSpPr>
              <a:stCxn id="146" idx="2"/>
              <a:endCxn id="141" idx="1"/>
            </p:cNvCxnSpPr>
            <p:nvPr/>
          </p:nvCxnSpPr>
          <p:spPr>
            <a:xfrm flipH="1">
              <a:off x="2289890" y="4881639"/>
              <a:ext cx="108887" cy="50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線コネクタ 152"/>
            <p:cNvCxnSpPr>
              <a:stCxn id="147" idx="3"/>
              <a:endCxn id="151" idx="0"/>
            </p:cNvCxnSpPr>
            <p:nvPr/>
          </p:nvCxnSpPr>
          <p:spPr>
            <a:xfrm>
              <a:off x="5694177" y="5002121"/>
              <a:ext cx="492280" cy="259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線矢印コネクタ 153"/>
            <p:cNvCxnSpPr>
              <a:stCxn id="146" idx="3"/>
              <a:endCxn id="151" idx="1"/>
            </p:cNvCxnSpPr>
            <p:nvPr/>
          </p:nvCxnSpPr>
          <p:spPr>
            <a:xfrm>
              <a:off x="3136634" y="4703211"/>
              <a:ext cx="2311965" cy="7694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p:cNvSpPr txBox="1"/>
            <p:nvPr/>
          </p:nvSpPr>
          <p:spPr>
            <a:xfrm>
              <a:off x="3869092" y="4983079"/>
              <a:ext cx="1182696" cy="369332"/>
            </a:xfrm>
            <a:prstGeom prst="rect">
              <a:avLst/>
            </a:prstGeom>
            <a:noFill/>
          </p:spPr>
          <p:txBody>
            <a:bodyPr wrap="none" rtlCol="0">
              <a:spAutoFit/>
            </a:bodyPr>
            <a:lstStyle/>
            <a:p>
              <a:r>
                <a:rPr kumimoji="1" lang="en-US" altLang="ja-JP" dirty="0" smtClean="0"/>
                <a:t>replication</a:t>
              </a:r>
              <a:endParaRPr kumimoji="1" lang="ja-JP" altLang="en-US" dirty="0"/>
            </a:p>
          </p:txBody>
        </p:sp>
        <p:cxnSp>
          <p:nvCxnSpPr>
            <p:cNvPr id="156" name="直線矢印コネクタ 155"/>
            <p:cNvCxnSpPr>
              <a:endCxn id="145" idx="1"/>
            </p:cNvCxnSpPr>
            <p:nvPr/>
          </p:nvCxnSpPr>
          <p:spPr>
            <a:xfrm>
              <a:off x="2617883" y="4888409"/>
              <a:ext cx="620420" cy="521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テキスト ボックス 156"/>
            <p:cNvSpPr txBox="1"/>
            <p:nvPr/>
          </p:nvSpPr>
          <p:spPr>
            <a:xfrm>
              <a:off x="2532562" y="5056626"/>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cxnSp>
          <p:nvCxnSpPr>
            <p:cNvPr id="158" name="直線矢印コネクタ 157"/>
            <p:cNvCxnSpPr>
              <a:stCxn id="151" idx="0"/>
              <a:endCxn id="150" idx="3"/>
            </p:cNvCxnSpPr>
            <p:nvPr/>
          </p:nvCxnSpPr>
          <p:spPr>
            <a:xfrm flipV="1">
              <a:off x="6186457" y="4989932"/>
              <a:ext cx="596415" cy="271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テキスト ボックス 158"/>
            <p:cNvSpPr txBox="1"/>
            <p:nvPr/>
          </p:nvSpPr>
          <p:spPr>
            <a:xfrm>
              <a:off x="6193907" y="4941293"/>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sp>
          <p:nvSpPr>
            <p:cNvPr id="160" name="角丸四角形 159"/>
            <p:cNvSpPr/>
            <p:nvPr/>
          </p:nvSpPr>
          <p:spPr>
            <a:xfrm>
              <a:off x="4979724" y="6010112"/>
              <a:ext cx="1750896" cy="3088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External</a:t>
              </a:r>
              <a:r>
                <a:rPr lang="ja-JP" altLang="en-US" dirty="0" smtClean="0"/>
                <a:t> </a:t>
              </a:r>
              <a:r>
                <a:rPr lang="en-US" altLang="ja-JP" dirty="0" smtClean="0"/>
                <a:t>access</a:t>
              </a:r>
              <a:endParaRPr kumimoji="1" lang="ja-JP" altLang="en-US" dirty="0"/>
            </a:p>
          </p:txBody>
        </p:sp>
        <p:cxnSp>
          <p:nvCxnSpPr>
            <p:cNvPr id="161" name="直線矢印コネクタ 160"/>
            <p:cNvCxnSpPr>
              <a:stCxn id="160" idx="0"/>
              <a:endCxn id="151" idx="2"/>
            </p:cNvCxnSpPr>
            <p:nvPr/>
          </p:nvCxnSpPr>
          <p:spPr>
            <a:xfrm flipV="1">
              <a:off x="5855172" y="5683806"/>
              <a:ext cx="331285" cy="326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角丸四角形 161"/>
            <p:cNvSpPr/>
            <p:nvPr/>
          </p:nvSpPr>
          <p:spPr>
            <a:xfrm>
              <a:off x="461849" y="3988142"/>
              <a:ext cx="969113" cy="3228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MHS</a:t>
              </a:r>
              <a:endParaRPr kumimoji="1" lang="ja-JP" altLang="en-US" dirty="0"/>
            </a:p>
          </p:txBody>
        </p:sp>
        <p:sp>
          <p:nvSpPr>
            <p:cNvPr id="163" name="角丸四角形 162"/>
            <p:cNvSpPr/>
            <p:nvPr/>
          </p:nvSpPr>
          <p:spPr>
            <a:xfrm>
              <a:off x="1610363" y="3988142"/>
              <a:ext cx="1576829" cy="3249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Status</a:t>
              </a:r>
              <a:r>
                <a:rPr lang="ja-JP" altLang="en-US" dirty="0" smtClean="0"/>
                <a:t> </a:t>
              </a:r>
              <a:r>
                <a:rPr lang="en-US" altLang="ja-JP" dirty="0" smtClean="0"/>
                <a:t>archive</a:t>
              </a:r>
              <a:endParaRPr kumimoji="1" lang="ja-JP" altLang="en-US" dirty="0"/>
            </a:p>
          </p:txBody>
        </p:sp>
        <p:sp>
          <p:nvSpPr>
            <p:cNvPr id="164" name="角丸四角形 163"/>
            <p:cNvSpPr/>
            <p:nvPr/>
          </p:nvSpPr>
          <p:spPr>
            <a:xfrm>
              <a:off x="461849" y="4526888"/>
              <a:ext cx="969113" cy="3773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endParaRPr kumimoji="1" lang="ja-JP" altLang="en-US" dirty="0"/>
            </a:p>
          </p:txBody>
        </p:sp>
        <p:cxnSp>
          <p:nvCxnSpPr>
            <p:cNvPr id="165" name="直線コネクタ 164"/>
            <p:cNvCxnSpPr>
              <a:stCxn id="164" idx="0"/>
              <a:endCxn id="162" idx="2"/>
            </p:cNvCxnSpPr>
            <p:nvPr/>
          </p:nvCxnSpPr>
          <p:spPr>
            <a:xfrm flipV="1">
              <a:off x="946406" y="4310946"/>
              <a:ext cx="0" cy="21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直線コネクタ 165"/>
            <p:cNvCxnSpPr>
              <a:stCxn id="162" idx="3"/>
              <a:endCxn id="163" idx="1"/>
            </p:cNvCxnSpPr>
            <p:nvPr/>
          </p:nvCxnSpPr>
          <p:spPr>
            <a:xfrm>
              <a:off x="1430962" y="4149544"/>
              <a:ext cx="179401" cy="1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直線矢印コネクタ 166"/>
            <p:cNvCxnSpPr>
              <a:stCxn id="163" idx="2"/>
              <a:endCxn id="146" idx="0"/>
            </p:cNvCxnSpPr>
            <p:nvPr/>
          </p:nvCxnSpPr>
          <p:spPr>
            <a:xfrm flipH="1">
              <a:off x="2398777" y="4313118"/>
              <a:ext cx="1" cy="21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a:stCxn id="164" idx="2"/>
              <a:endCxn id="144" idx="1"/>
            </p:cNvCxnSpPr>
            <p:nvPr/>
          </p:nvCxnSpPr>
          <p:spPr>
            <a:xfrm>
              <a:off x="946406" y="4904208"/>
              <a:ext cx="248017" cy="479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直線矢印コネクタ 168"/>
            <p:cNvCxnSpPr>
              <a:stCxn id="164" idx="3"/>
              <a:endCxn id="146" idx="1"/>
            </p:cNvCxnSpPr>
            <p:nvPr/>
          </p:nvCxnSpPr>
          <p:spPr>
            <a:xfrm flipV="1">
              <a:off x="1430962" y="4703211"/>
              <a:ext cx="229957" cy="12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フローチャート: 磁気ディスク 169"/>
            <p:cNvSpPr/>
            <p:nvPr/>
          </p:nvSpPr>
          <p:spPr>
            <a:xfrm>
              <a:off x="7391413" y="4481924"/>
              <a:ext cx="1267486"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71" name="角丸四角形 170"/>
            <p:cNvSpPr/>
            <p:nvPr/>
          </p:nvSpPr>
          <p:spPr>
            <a:xfrm>
              <a:off x="7212070" y="5275387"/>
              <a:ext cx="1549583" cy="3773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(on-site</a:t>
              </a:r>
              <a:r>
                <a:rPr lang="ja-JP" altLang="en-US" dirty="0" smtClean="0"/>
                <a:t> </a:t>
              </a:r>
              <a:r>
                <a:rPr lang="en-US" altLang="ja-JP" dirty="0" smtClean="0"/>
                <a:t>DRP)</a:t>
              </a:r>
              <a:endParaRPr kumimoji="1" lang="ja-JP" altLang="en-US" dirty="0"/>
            </a:p>
          </p:txBody>
        </p:sp>
        <p:cxnSp>
          <p:nvCxnSpPr>
            <p:cNvPr id="172" name="直線コネクタ 171"/>
            <p:cNvCxnSpPr>
              <a:stCxn id="151" idx="3"/>
              <a:endCxn id="171" idx="1"/>
            </p:cNvCxnSpPr>
            <p:nvPr/>
          </p:nvCxnSpPr>
          <p:spPr>
            <a:xfrm flipV="1">
              <a:off x="6924314" y="5464047"/>
              <a:ext cx="287756" cy="8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線コネクタ 172"/>
            <p:cNvCxnSpPr>
              <a:stCxn id="171" idx="0"/>
              <a:endCxn id="170" idx="3"/>
            </p:cNvCxnSpPr>
            <p:nvPr/>
          </p:nvCxnSpPr>
          <p:spPr>
            <a:xfrm flipV="1">
              <a:off x="7986862" y="5008982"/>
              <a:ext cx="38294" cy="266405"/>
            </a:xfrm>
            <a:prstGeom prst="line">
              <a:avLst/>
            </a:prstGeom>
          </p:spPr>
          <p:style>
            <a:lnRef idx="1">
              <a:schemeClr val="accent1"/>
            </a:lnRef>
            <a:fillRef idx="0">
              <a:schemeClr val="accent1"/>
            </a:fillRef>
            <a:effectRef idx="0">
              <a:schemeClr val="accent1"/>
            </a:effectRef>
            <a:fontRef idx="minor">
              <a:schemeClr val="tx1"/>
            </a:fontRef>
          </p:style>
        </p:cxnSp>
        <p:sp>
          <p:nvSpPr>
            <p:cNvPr id="174" name="正方形/長方形 173"/>
            <p:cNvSpPr/>
            <p:nvPr/>
          </p:nvSpPr>
          <p:spPr>
            <a:xfrm>
              <a:off x="7005832" y="5888601"/>
              <a:ext cx="1878490" cy="836975"/>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テキスト ボックス 174"/>
            <p:cNvSpPr txBox="1"/>
            <p:nvPr/>
          </p:nvSpPr>
          <p:spPr>
            <a:xfrm>
              <a:off x="7397052" y="6387022"/>
              <a:ext cx="1446806" cy="338554"/>
            </a:xfrm>
            <a:prstGeom prst="rect">
              <a:avLst/>
            </a:prstGeom>
            <a:noFill/>
            <a:ln>
              <a:noFill/>
              <a:prstDash val="dash"/>
            </a:ln>
          </p:spPr>
          <p:txBody>
            <a:bodyPr wrap="none" rtlCol="0">
              <a:spAutoFit/>
            </a:bodyPr>
            <a:lstStyle/>
            <a:p>
              <a:r>
                <a:rPr lang="en-US" altLang="ja-JP" sz="1600" dirty="0" smtClean="0"/>
                <a:t>Survey</a:t>
              </a:r>
              <a:r>
                <a:rPr lang="ja-JP" altLang="en-US" sz="1600" dirty="0" smtClean="0"/>
                <a:t> </a:t>
              </a:r>
              <a:r>
                <a:rPr lang="en-US" altLang="ja-JP" sz="1600" dirty="0" smtClean="0"/>
                <a:t>cluster?</a:t>
              </a:r>
              <a:endParaRPr kumimoji="1" lang="ja-JP" altLang="en-US" sz="1600" dirty="0"/>
            </a:p>
          </p:txBody>
        </p:sp>
        <p:sp>
          <p:nvSpPr>
            <p:cNvPr id="176" name="角丸四角形 175"/>
            <p:cNvSpPr/>
            <p:nvPr/>
          </p:nvSpPr>
          <p:spPr>
            <a:xfrm>
              <a:off x="7076935" y="6006426"/>
              <a:ext cx="1750896" cy="308825"/>
            </a:xfrm>
            <a:prstGeom prst="roundRect">
              <a:avLst/>
            </a:prstGeom>
            <a:ln>
              <a:solidFill>
                <a:schemeClr val="accent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Survey</a:t>
              </a:r>
              <a:r>
                <a:rPr lang="ja-JP" altLang="en-US" dirty="0" smtClean="0"/>
                <a:t> </a:t>
              </a:r>
              <a:r>
                <a:rPr lang="en-US" altLang="ja-JP" dirty="0" smtClean="0"/>
                <a:t>database</a:t>
              </a:r>
              <a:endParaRPr kumimoji="1" lang="ja-JP" altLang="en-US" dirty="0"/>
            </a:p>
          </p:txBody>
        </p:sp>
        <p:cxnSp>
          <p:nvCxnSpPr>
            <p:cNvPr id="177" name="直線矢印コネクタ 176"/>
            <p:cNvCxnSpPr>
              <a:stCxn id="151" idx="2"/>
              <a:endCxn id="176" idx="0"/>
            </p:cNvCxnSpPr>
            <p:nvPr/>
          </p:nvCxnSpPr>
          <p:spPr>
            <a:xfrm>
              <a:off x="6186457" y="5683806"/>
              <a:ext cx="1765926" cy="32262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97" name="テキスト ボックス 196"/>
            <p:cNvSpPr txBox="1"/>
            <p:nvPr/>
          </p:nvSpPr>
          <p:spPr>
            <a:xfrm>
              <a:off x="363850" y="6466476"/>
              <a:ext cx="4093108" cy="338554"/>
            </a:xfrm>
            <a:prstGeom prst="rect">
              <a:avLst/>
            </a:prstGeom>
            <a:noFill/>
          </p:spPr>
          <p:txBody>
            <a:bodyPr wrap="none" rtlCol="0">
              <a:spAutoFit/>
            </a:bodyPr>
            <a:lstStyle/>
            <a:p>
              <a:r>
                <a:rPr lang="en-US" altLang="ja-JP" sz="1600" dirty="0" smtClean="0"/>
                <a:t>(On-site</a:t>
              </a:r>
              <a:r>
                <a:rPr lang="ja-JP" altLang="en-US" sz="1600" dirty="0" smtClean="0"/>
                <a:t> </a:t>
              </a:r>
              <a:r>
                <a:rPr lang="en-US" altLang="ja-JP" sz="1600" dirty="0" smtClean="0"/>
                <a:t>database</a:t>
              </a:r>
              <a:r>
                <a:rPr lang="ja-JP" altLang="en-US" sz="1600" dirty="0" smtClean="0"/>
                <a:t> </a:t>
              </a:r>
              <a:r>
                <a:rPr lang="en-US" altLang="ja-JP" sz="1600" dirty="0" smtClean="0"/>
                <a:t>backup/replication</a:t>
              </a:r>
              <a:r>
                <a:rPr lang="ja-JP" altLang="en-US" sz="1600" dirty="0" smtClean="0"/>
                <a:t> </a:t>
              </a:r>
              <a:r>
                <a:rPr lang="en-US" altLang="ja-JP" sz="1600" dirty="0" smtClean="0"/>
                <a:t>proposal)</a:t>
              </a:r>
              <a:endParaRPr kumimoji="1" lang="ja-JP" altLang="en-US" sz="1600" dirty="0"/>
            </a:p>
          </p:txBody>
        </p:sp>
      </p:grpSp>
      <p:grpSp>
        <p:nvGrpSpPr>
          <p:cNvPr id="210" name="グループ化 209"/>
          <p:cNvGrpSpPr/>
          <p:nvPr/>
        </p:nvGrpSpPr>
        <p:grpSpPr>
          <a:xfrm>
            <a:off x="107504" y="48600"/>
            <a:ext cx="8931006" cy="2602450"/>
            <a:chOff x="107504" y="48600"/>
            <a:chExt cx="8931006" cy="2602450"/>
          </a:xfrm>
        </p:grpSpPr>
        <p:sp>
          <p:nvSpPr>
            <p:cNvPr id="61" name="正方形/長方形 60"/>
            <p:cNvSpPr/>
            <p:nvPr/>
          </p:nvSpPr>
          <p:spPr>
            <a:xfrm>
              <a:off x="107504" y="349276"/>
              <a:ext cx="2677807" cy="1837603"/>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角丸四角形 61"/>
            <p:cNvSpPr/>
            <p:nvPr/>
          </p:nvSpPr>
          <p:spPr>
            <a:xfrm>
              <a:off x="1187624" y="78079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3" name="角丸四角形 62"/>
            <p:cNvSpPr/>
            <p:nvPr/>
          </p:nvSpPr>
          <p:spPr>
            <a:xfrm>
              <a:off x="4623528" y="143483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4" name="角丸四角形 63"/>
            <p:cNvSpPr/>
            <p:nvPr/>
          </p:nvSpPr>
          <p:spPr>
            <a:xfrm>
              <a:off x="2857264" y="626375"/>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5" name="角丸四角形 64"/>
            <p:cNvSpPr/>
            <p:nvPr/>
          </p:nvSpPr>
          <p:spPr>
            <a:xfrm>
              <a:off x="2215911" y="78079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6" name="直線コネクタ 65"/>
            <p:cNvCxnSpPr>
              <a:stCxn id="62" idx="3"/>
              <a:endCxn id="65" idx="1"/>
            </p:cNvCxnSpPr>
            <p:nvPr/>
          </p:nvCxnSpPr>
          <p:spPr>
            <a:xfrm>
              <a:off x="2098735" y="935205"/>
              <a:ext cx="117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64" idx="3"/>
              <a:endCxn id="63" idx="1"/>
            </p:cNvCxnSpPr>
            <p:nvPr/>
          </p:nvCxnSpPr>
          <p:spPr>
            <a:xfrm>
              <a:off x="3768375" y="935201"/>
              <a:ext cx="855153" cy="654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63" idx="3"/>
              <a:endCxn id="88" idx="1"/>
            </p:cNvCxnSpPr>
            <p:nvPr/>
          </p:nvCxnSpPr>
          <p:spPr>
            <a:xfrm flipV="1">
              <a:off x="5534639" y="567856"/>
              <a:ext cx="1151389" cy="1021391"/>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6683869" y="8514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m2t</a:t>
              </a:r>
              <a:endParaRPr lang="ja-JP" altLang="en-US" sz="1600" dirty="0">
                <a:solidFill>
                  <a:schemeClr val="tx1"/>
                </a:solidFill>
              </a:endParaRPr>
            </a:p>
          </p:txBody>
        </p:sp>
        <p:sp>
          <p:nvSpPr>
            <p:cNvPr id="72" name="角丸四角形 71"/>
            <p:cNvSpPr/>
            <p:nvPr/>
          </p:nvSpPr>
          <p:spPr>
            <a:xfrm>
              <a:off x="4623526" y="74530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73" name="直線コネクタ 72"/>
            <p:cNvCxnSpPr>
              <a:stCxn id="72" idx="2"/>
              <a:endCxn id="63" idx="0"/>
            </p:cNvCxnSpPr>
            <p:nvPr/>
          </p:nvCxnSpPr>
          <p:spPr>
            <a:xfrm>
              <a:off x="5079082" y="1054134"/>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63" idx="3"/>
              <a:endCxn id="71" idx="1"/>
            </p:cNvCxnSpPr>
            <p:nvPr/>
          </p:nvCxnSpPr>
          <p:spPr>
            <a:xfrm flipV="1">
              <a:off x="5534639" y="1005840"/>
              <a:ext cx="1149230" cy="583407"/>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8053377" y="8514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6" name="直線コネクタ 75"/>
            <p:cNvCxnSpPr>
              <a:stCxn id="71" idx="3"/>
              <a:endCxn id="75" idx="1"/>
            </p:cNvCxnSpPr>
            <p:nvPr/>
          </p:nvCxnSpPr>
          <p:spPr>
            <a:xfrm>
              <a:off x="7594980" y="1005840"/>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角丸四角形 76"/>
            <p:cNvSpPr/>
            <p:nvPr/>
          </p:nvSpPr>
          <p:spPr>
            <a:xfrm>
              <a:off x="6683869" y="195605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MCS</a:t>
              </a:r>
              <a:endParaRPr lang="ja-JP" altLang="en-US" sz="1600" dirty="0">
                <a:solidFill>
                  <a:schemeClr val="tx1"/>
                </a:solidFill>
              </a:endParaRPr>
            </a:p>
          </p:txBody>
        </p:sp>
        <p:cxnSp>
          <p:nvCxnSpPr>
            <p:cNvPr id="78" name="直線コネクタ 77"/>
            <p:cNvCxnSpPr>
              <a:stCxn id="63" idx="3"/>
              <a:endCxn id="77" idx="1"/>
            </p:cNvCxnSpPr>
            <p:nvPr/>
          </p:nvCxnSpPr>
          <p:spPr>
            <a:xfrm>
              <a:off x="5534639" y="1589247"/>
              <a:ext cx="1149230" cy="521224"/>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859833" y="131681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80" name="角丸四角形 79"/>
            <p:cNvSpPr/>
            <p:nvPr/>
          </p:nvSpPr>
          <p:spPr>
            <a:xfrm>
              <a:off x="1635695" y="131681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81" name="直線コネクタ 80"/>
            <p:cNvCxnSpPr>
              <a:stCxn id="80" idx="3"/>
              <a:endCxn id="79" idx="1"/>
            </p:cNvCxnSpPr>
            <p:nvPr/>
          </p:nvCxnSpPr>
          <p:spPr>
            <a:xfrm>
              <a:off x="2546806" y="1471226"/>
              <a:ext cx="313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63" idx="1"/>
            </p:cNvCxnSpPr>
            <p:nvPr/>
          </p:nvCxnSpPr>
          <p:spPr>
            <a:xfrm>
              <a:off x="3770944" y="1471226"/>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83" name="角丸四角形 82"/>
            <p:cNvSpPr/>
            <p:nvPr/>
          </p:nvSpPr>
          <p:spPr>
            <a:xfrm>
              <a:off x="2868801" y="166202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4" name="角丸四角形 83"/>
            <p:cNvSpPr/>
            <p:nvPr/>
          </p:nvSpPr>
          <p:spPr>
            <a:xfrm>
              <a:off x="1644665" y="166202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5" name="直線コネクタ 84"/>
            <p:cNvCxnSpPr>
              <a:stCxn id="84" idx="3"/>
              <a:endCxn id="83" idx="1"/>
            </p:cNvCxnSpPr>
            <p:nvPr/>
          </p:nvCxnSpPr>
          <p:spPr>
            <a:xfrm>
              <a:off x="2555776" y="1816442"/>
              <a:ext cx="313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p:cNvCxnSpPr>
              <a:stCxn id="83" idx="3"/>
              <a:endCxn id="63" idx="1"/>
            </p:cNvCxnSpPr>
            <p:nvPr/>
          </p:nvCxnSpPr>
          <p:spPr>
            <a:xfrm flipV="1">
              <a:off x="3779912" y="1589247"/>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1064117" y="349276"/>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8" name="角丸四角形 87"/>
            <p:cNvSpPr/>
            <p:nvPr/>
          </p:nvSpPr>
          <p:spPr>
            <a:xfrm>
              <a:off x="6686028" y="414163"/>
              <a:ext cx="1135868" cy="307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B/R/NCU1</a:t>
              </a:r>
              <a:endParaRPr lang="ja-JP" altLang="en-US" sz="1600" dirty="0">
                <a:solidFill>
                  <a:schemeClr val="tx1"/>
                </a:solidFill>
              </a:endParaRPr>
            </a:p>
          </p:txBody>
        </p:sp>
        <p:sp>
          <p:nvSpPr>
            <p:cNvPr id="89" name="角丸四角形 88"/>
            <p:cNvSpPr/>
            <p:nvPr/>
          </p:nvSpPr>
          <p:spPr>
            <a:xfrm>
              <a:off x="6686028" y="105337"/>
              <a:ext cx="1135868" cy="307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92" name="角丸四角形 91"/>
            <p:cNvSpPr/>
            <p:nvPr/>
          </p:nvSpPr>
          <p:spPr>
            <a:xfrm>
              <a:off x="7834432"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3" name="角丸四角形 92"/>
            <p:cNvSpPr/>
            <p:nvPr/>
          </p:nvSpPr>
          <p:spPr>
            <a:xfrm>
              <a:off x="7834432"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6" name="角丸四角形 95"/>
            <p:cNvSpPr/>
            <p:nvPr/>
          </p:nvSpPr>
          <p:spPr>
            <a:xfrm>
              <a:off x="8050456"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7" name="角丸四角形 96"/>
            <p:cNvSpPr/>
            <p:nvPr/>
          </p:nvSpPr>
          <p:spPr>
            <a:xfrm>
              <a:off x="8050456"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100" name="角丸四角形 99"/>
            <p:cNvSpPr/>
            <p:nvPr/>
          </p:nvSpPr>
          <p:spPr>
            <a:xfrm>
              <a:off x="8266480"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101" name="角丸四角形 100"/>
            <p:cNvSpPr/>
            <p:nvPr/>
          </p:nvSpPr>
          <p:spPr>
            <a:xfrm>
              <a:off x="8266480"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102" name="角丸四角形 101"/>
            <p:cNvSpPr/>
            <p:nvPr/>
          </p:nvSpPr>
          <p:spPr>
            <a:xfrm>
              <a:off x="6685225" y="234222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103" name="直線コネクタ 102"/>
            <p:cNvCxnSpPr>
              <a:stCxn id="63" idx="3"/>
              <a:endCxn id="102" idx="1"/>
            </p:cNvCxnSpPr>
            <p:nvPr/>
          </p:nvCxnSpPr>
          <p:spPr>
            <a:xfrm>
              <a:off x="5534639" y="1589247"/>
              <a:ext cx="1150586" cy="90739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円柱 103"/>
            <p:cNvSpPr/>
            <p:nvPr/>
          </p:nvSpPr>
          <p:spPr>
            <a:xfrm>
              <a:off x="4060360" y="2121191"/>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5" name="円柱 104"/>
            <p:cNvSpPr/>
            <p:nvPr/>
          </p:nvSpPr>
          <p:spPr>
            <a:xfrm>
              <a:off x="5183014" y="2121191"/>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sp>
          <p:nvSpPr>
            <p:cNvPr id="111" name="角丸四角形 110"/>
            <p:cNvSpPr/>
            <p:nvPr/>
          </p:nvSpPr>
          <p:spPr>
            <a:xfrm>
              <a:off x="204505" y="778779"/>
              <a:ext cx="76709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STARS</a:t>
              </a:r>
              <a:endParaRPr lang="ja-JP" altLang="en-US" sz="1600" dirty="0">
                <a:solidFill>
                  <a:schemeClr val="tx1"/>
                </a:solidFill>
              </a:endParaRPr>
            </a:p>
          </p:txBody>
        </p:sp>
        <p:sp>
          <p:nvSpPr>
            <p:cNvPr id="112" name="角丸四角形 111"/>
            <p:cNvSpPr/>
            <p:nvPr/>
          </p:nvSpPr>
          <p:spPr>
            <a:xfrm>
              <a:off x="204505" y="1486182"/>
              <a:ext cx="1241902" cy="60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Hilo</a:t>
              </a:r>
            </a:p>
            <a:p>
              <a:pPr algn="ctr"/>
              <a:r>
                <a:rPr lang="en-US" altLang="ja-JP" sz="1600" dirty="0" smtClean="0">
                  <a:solidFill>
                    <a:schemeClr val="tx1"/>
                  </a:solidFill>
                </a:rPr>
                <a:t>On-site DRP</a:t>
              </a:r>
              <a:endParaRPr lang="ja-JP" altLang="en-US" sz="1600" dirty="0">
                <a:solidFill>
                  <a:schemeClr val="tx1"/>
                </a:solidFill>
              </a:endParaRPr>
            </a:p>
          </p:txBody>
        </p:sp>
        <p:cxnSp>
          <p:nvCxnSpPr>
            <p:cNvPr id="117" name="直線コネクタ 116"/>
            <p:cNvCxnSpPr/>
            <p:nvPr/>
          </p:nvCxnSpPr>
          <p:spPr>
            <a:xfrm>
              <a:off x="971600" y="935201"/>
              <a:ext cx="21602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1" idx="2"/>
              <a:endCxn id="112" idx="0"/>
            </p:cNvCxnSpPr>
            <p:nvPr/>
          </p:nvCxnSpPr>
          <p:spPr>
            <a:xfrm>
              <a:off x="588053" y="1087605"/>
              <a:ext cx="237403" cy="398577"/>
            </a:xfrm>
            <a:prstGeom prst="line">
              <a:avLst/>
            </a:prstGeom>
          </p:spPr>
          <p:style>
            <a:lnRef idx="1">
              <a:schemeClr val="accent1"/>
            </a:lnRef>
            <a:fillRef idx="0">
              <a:schemeClr val="accent1"/>
            </a:fillRef>
            <a:effectRef idx="0">
              <a:schemeClr val="accent1"/>
            </a:effectRef>
            <a:fontRef idx="minor">
              <a:schemeClr val="tx1"/>
            </a:fontRef>
          </p:style>
        </p:cxnSp>
        <p:sp>
          <p:nvSpPr>
            <p:cNvPr id="119" name="角丸四角形 118"/>
            <p:cNvSpPr/>
            <p:nvPr/>
          </p:nvSpPr>
          <p:spPr>
            <a:xfrm>
              <a:off x="6678713" y="121067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cxnSp>
          <p:nvCxnSpPr>
            <p:cNvPr id="120" name="直線コネクタ 119"/>
            <p:cNvCxnSpPr>
              <a:stCxn id="63" idx="3"/>
              <a:endCxn id="119" idx="1"/>
            </p:cNvCxnSpPr>
            <p:nvPr/>
          </p:nvCxnSpPr>
          <p:spPr>
            <a:xfrm flipV="1">
              <a:off x="5534639" y="1365091"/>
              <a:ext cx="1144074" cy="224156"/>
            </a:xfrm>
            <a:prstGeom prst="line">
              <a:avLst/>
            </a:prstGeom>
          </p:spPr>
          <p:style>
            <a:lnRef idx="1">
              <a:schemeClr val="accent1"/>
            </a:lnRef>
            <a:fillRef idx="0">
              <a:schemeClr val="accent1"/>
            </a:fillRef>
            <a:effectRef idx="0">
              <a:schemeClr val="accent1"/>
            </a:effectRef>
            <a:fontRef idx="minor">
              <a:schemeClr val="tx1"/>
            </a:fontRef>
          </p:style>
        </p:cxnSp>
        <p:sp>
          <p:nvSpPr>
            <p:cNvPr id="204" name="角丸四角形 203"/>
            <p:cNvSpPr/>
            <p:nvPr/>
          </p:nvSpPr>
          <p:spPr>
            <a:xfrm>
              <a:off x="6678713" y="154661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AGCC</a:t>
              </a:r>
              <a:endParaRPr lang="ja-JP" altLang="en-US" sz="1600" dirty="0">
                <a:solidFill>
                  <a:schemeClr val="tx1"/>
                </a:solidFill>
              </a:endParaRPr>
            </a:p>
          </p:txBody>
        </p:sp>
        <p:cxnSp>
          <p:nvCxnSpPr>
            <p:cNvPr id="205" name="直線コネクタ 204"/>
            <p:cNvCxnSpPr>
              <a:stCxn id="63" idx="3"/>
              <a:endCxn id="204" idx="1"/>
            </p:cNvCxnSpPr>
            <p:nvPr/>
          </p:nvCxnSpPr>
          <p:spPr>
            <a:xfrm>
              <a:off x="5534639" y="1589247"/>
              <a:ext cx="1144074" cy="111782"/>
            </a:xfrm>
            <a:prstGeom prst="line">
              <a:avLst/>
            </a:prstGeom>
          </p:spPr>
          <p:style>
            <a:lnRef idx="1">
              <a:schemeClr val="accent1"/>
            </a:lnRef>
            <a:fillRef idx="0">
              <a:schemeClr val="accent1"/>
            </a:fillRef>
            <a:effectRef idx="0">
              <a:schemeClr val="accent1"/>
            </a:effectRef>
            <a:fontRef idx="minor">
              <a:schemeClr val="tx1"/>
            </a:fontRef>
          </p:style>
        </p:cxnSp>
        <p:sp>
          <p:nvSpPr>
            <p:cNvPr id="207" name="正方形/長方形 206"/>
            <p:cNvSpPr/>
            <p:nvPr/>
          </p:nvSpPr>
          <p:spPr>
            <a:xfrm>
              <a:off x="6583533" y="48600"/>
              <a:ext cx="2178119" cy="721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正方形/長方形 207"/>
            <p:cNvSpPr/>
            <p:nvPr/>
          </p:nvSpPr>
          <p:spPr>
            <a:xfrm>
              <a:off x="6583533" y="814602"/>
              <a:ext cx="2454977" cy="10630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正方形/長方形 208"/>
            <p:cNvSpPr/>
            <p:nvPr/>
          </p:nvSpPr>
          <p:spPr>
            <a:xfrm>
              <a:off x="6583533" y="1919873"/>
              <a:ext cx="1403330" cy="3732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2" name="テキスト ボックス 121"/>
          <p:cNvSpPr txBox="1"/>
          <p:nvPr/>
        </p:nvSpPr>
        <p:spPr>
          <a:xfrm>
            <a:off x="2529142" y="2308147"/>
            <a:ext cx="1458861" cy="369332"/>
          </a:xfrm>
          <a:prstGeom prst="rect">
            <a:avLst/>
          </a:prstGeom>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124" name="テキスト ボックス 123"/>
          <p:cNvSpPr txBox="1"/>
          <p:nvPr/>
        </p:nvSpPr>
        <p:spPr>
          <a:xfrm>
            <a:off x="3709301" y="5775557"/>
            <a:ext cx="1458861" cy="369332"/>
          </a:xfrm>
          <a:prstGeom prst="rect">
            <a:avLst/>
          </a:prstGeom>
          <a:noFill/>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121"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13086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0"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0"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0"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0"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29" name="タイトル 1"/>
          <p:cNvSpPr txBox="1">
            <a:spLocks/>
          </p:cNvSpPr>
          <p:nvPr/>
        </p:nvSpPr>
        <p:spPr>
          <a:xfrm>
            <a:off x="628649" y="365127"/>
            <a:ext cx="8515351" cy="6064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smtClean="0"/>
              <a:t>Configuration II</a:t>
            </a:r>
            <a:endParaRPr lang="ja-JP" altLang="en-US" sz="3600" dirty="0"/>
          </a:p>
        </p:txBody>
      </p:sp>
      <p:sp>
        <p:nvSpPr>
          <p:cNvPr id="42"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228660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during</a:t>
            </a:r>
            <a:r>
              <a:rPr lang="ja-JP" altLang="en-US" sz="3600" dirty="0"/>
              <a:t> </a:t>
            </a:r>
            <a:r>
              <a:rPr lang="en-US" altLang="ja-JP" sz="3600" dirty="0"/>
              <a:t>exposure</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45"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45"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45"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5"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28" name="直線矢印コネクタ 27"/>
          <p:cNvCxnSpPr/>
          <p:nvPr/>
        </p:nvCxnSpPr>
        <p:spPr>
          <a:xfrm flipV="1">
            <a:off x="4819649" y="5577959"/>
            <a:ext cx="781051" cy="3573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flipV="1">
            <a:off x="4256814" y="4362450"/>
            <a:ext cx="1372462"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2957513" y="4362450"/>
            <a:ext cx="1323975"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505450"/>
            <a:ext cx="3857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50" name="直線矢印コネクタ 49"/>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sp>
        <p:nvSpPr>
          <p:cNvPr id="52"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51941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on CCD</a:t>
            </a:r>
            <a:r>
              <a:rPr lang="ja-JP" altLang="en-US" sz="3600" dirty="0"/>
              <a:t> </a:t>
            </a:r>
            <a:r>
              <a:rPr lang="en-US" altLang="ja-JP" sz="3600" dirty="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5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5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5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5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31" name="直線矢印コネクタ 30"/>
          <p:cNvCxnSpPr/>
          <p:nvPr/>
        </p:nvCxnSpPr>
        <p:spPr>
          <a:xfrm flipH="1" flipV="1">
            <a:off x="4479925" y="4362450"/>
            <a:ext cx="1238251"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067050" y="4362450"/>
            <a:ext cx="1219199"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1" name="直線矢印コネクタ 50"/>
          <p:cNvCxnSpPr/>
          <p:nvPr/>
        </p:nvCxnSpPr>
        <p:spPr>
          <a:xfrm flipH="1" flipV="1">
            <a:off x="5753100" y="5577959"/>
            <a:ext cx="738188" cy="35974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3171825" y="4362450"/>
            <a:ext cx="1323975"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1943100" y="5505450"/>
            <a:ext cx="385762"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endCxn id="56" idx="0"/>
          </p:cNvCxnSpPr>
          <p:nvPr/>
        </p:nvCxnSpPr>
        <p:spPr>
          <a:xfrm>
            <a:off x="4333875" y="3048000"/>
            <a:ext cx="0"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396278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fontScale="90000"/>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after CCD</a:t>
            </a:r>
            <a:r>
              <a:rPr lang="ja-JP" altLang="en-US" sz="3600" dirty="0" smtClean="0"/>
              <a:t> </a:t>
            </a:r>
            <a:r>
              <a:rPr lang="en-US" altLang="ja-JP" sz="3600" dirty="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5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5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5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5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42" name="直線矢印コネクタ 41"/>
          <p:cNvCxnSpPr/>
          <p:nvPr/>
        </p:nvCxnSpPr>
        <p:spPr>
          <a:xfrm flipH="1">
            <a:off x="3067050" y="4362450"/>
            <a:ext cx="1219199"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4" name="直線矢印コネクタ 53"/>
          <p:cNvCxnSpPr>
            <a:endCxn id="56" idx="0"/>
          </p:cNvCxnSpPr>
          <p:nvPr/>
        </p:nvCxnSpPr>
        <p:spPr>
          <a:xfrm>
            <a:off x="4333875" y="3048000"/>
            <a:ext cx="0"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p:cNvCxnSpPr/>
          <p:nvPr/>
        </p:nvCxnSpPr>
        <p:spPr>
          <a:xfrm flipH="1">
            <a:off x="3181350" y="4375150"/>
            <a:ext cx="1219199" cy="83820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a:off x="1968500" y="5486400"/>
            <a:ext cx="385762" cy="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4448175" y="3060700"/>
            <a:ext cx="0" cy="62865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4467225" y="2012950"/>
            <a:ext cx="0" cy="36195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4661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fontScale="90000"/>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exposure + transfer</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5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5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5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5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42" name="直線矢印コネクタ 41"/>
          <p:cNvCxnSpPr/>
          <p:nvPr/>
        </p:nvCxnSpPr>
        <p:spPr>
          <a:xfrm flipH="1">
            <a:off x="3067050" y="4362450"/>
            <a:ext cx="1219199"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4" name="直線矢印コネクタ 53"/>
          <p:cNvCxnSpPr>
            <a:endCxn id="56" idx="0"/>
          </p:cNvCxnSpPr>
          <p:nvPr/>
        </p:nvCxnSpPr>
        <p:spPr>
          <a:xfrm>
            <a:off x="4333875" y="3048000"/>
            <a:ext cx="0"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p:cNvCxnSpPr/>
          <p:nvPr/>
        </p:nvCxnSpPr>
        <p:spPr>
          <a:xfrm flipV="1">
            <a:off x="4972049" y="5603359"/>
            <a:ext cx="781051" cy="3573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H="1" flipV="1">
            <a:off x="4533900" y="4362450"/>
            <a:ext cx="1247776" cy="863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a:off x="3162301" y="4362450"/>
            <a:ext cx="1282699" cy="863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flipH="1">
            <a:off x="1930400" y="5492750"/>
            <a:ext cx="3857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2797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8210550" cy="4791075"/>
          </a:xfrm>
        </p:spPr>
        <p:txBody>
          <a:bodyPr>
            <a:normAutofit fontScale="92500" lnSpcReduction="20000"/>
          </a:bodyPr>
          <a:lstStyle/>
          <a:p>
            <a:r>
              <a:rPr lang="en-US" dirty="0" smtClean="0"/>
              <a:t>108TB storage (if we choose </a:t>
            </a:r>
            <a:r>
              <a:rPr lang="en-US" altLang="ja-JP" dirty="0"/>
              <a:t>2x(9D+2P)+2H </a:t>
            </a:r>
            <a:r>
              <a:rPr lang="en-US" altLang="ja-JP" dirty="0" smtClean="0"/>
              <a:t>configuration)</a:t>
            </a:r>
            <a:endParaRPr lang="en-US" dirty="0" smtClean="0"/>
          </a:p>
          <a:p>
            <a:r>
              <a:rPr lang="en-US" dirty="0" smtClean="0"/>
              <a:t>4LUNs or 8LUNs is planned</a:t>
            </a:r>
          </a:p>
          <a:p>
            <a:pPr lvl="1"/>
            <a:r>
              <a:rPr lang="en-US" dirty="0" smtClean="0"/>
              <a:t>1LUN or 5LUNs for detector storage, 80TB in total</a:t>
            </a:r>
          </a:p>
          <a:p>
            <a:pPr lvl="2"/>
            <a:r>
              <a:rPr lang="en-US" dirty="0" smtClean="0"/>
              <a:t>1LUN: one for all storage – CCD/IR detector, AG, etc.</a:t>
            </a:r>
          </a:p>
          <a:p>
            <a:pPr lvl="2"/>
            <a:r>
              <a:rPr lang="en-US" dirty="0" smtClean="0"/>
              <a:t>5LUNs: 4 for 4 IR detector controller, 1 for others</a:t>
            </a:r>
          </a:p>
          <a:p>
            <a:pPr lvl="3"/>
            <a:r>
              <a:rPr lang="en-US" dirty="0" smtClean="0"/>
              <a:t>This will make IR detector data handling complex (e.g. transfer to Gen2), and is an option when seriously required, like directly mounted from IR detector controller.</a:t>
            </a:r>
          </a:p>
          <a:p>
            <a:pPr lvl="1"/>
            <a:r>
              <a:rPr lang="en-US" dirty="0" smtClean="0"/>
              <a:t>1LUN for VM image storage and its backup, 3TB in total</a:t>
            </a:r>
          </a:p>
          <a:p>
            <a:pPr lvl="2"/>
            <a:r>
              <a:rPr lang="en-US" dirty="0" smtClean="0"/>
              <a:t>Including revision history</a:t>
            </a:r>
          </a:p>
          <a:p>
            <a:pPr lvl="2"/>
            <a:r>
              <a:rPr lang="en-US" dirty="0" smtClean="0"/>
              <a:t>VM image could be in qcow2 for incremental host backup, but default plan is raw image</a:t>
            </a:r>
          </a:p>
          <a:p>
            <a:pPr lvl="1"/>
            <a:r>
              <a:rPr lang="en-US" dirty="0" smtClean="0"/>
              <a:t>1LUN for operational NFS storage and backup, rest of all</a:t>
            </a:r>
          </a:p>
          <a:p>
            <a:pPr lvl="1"/>
            <a:r>
              <a:rPr lang="en-US" dirty="0" smtClean="0"/>
              <a:t>1LUN for PostgreSQL database, 3TB</a:t>
            </a:r>
          </a:p>
          <a:p>
            <a:pPr lvl="2"/>
            <a:r>
              <a:rPr lang="en-US" dirty="0" smtClean="0"/>
              <a:t>Directly mounted from host or VM of database server</a:t>
            </a:r>
          </a:p>
          <a:p>
            <a:pPr lvl="2"/>
            <a:r>
              <a:rPr lang="en-US" dirty="0" smtClean="0"/>
              <a:t>This could be better for file IO on filesystem side (really?)</a:t>
            </a:r>
          </a:p>
        </p:txBody>
      </p:sp>
      <p:sp>
        <p:nvSpPr>
          <p:cNvPr id="5" name="タイトル 1"/>
          <p:cNvSpPr>
            <a:spLocks noGrp="1"/>
          </p:cNvSpPr>
          <p:nvPr>
            <p:ph type="title"/>
          </p:nvPr>
        </p:nvSpPr>
        <p:spPr>
          <a:xfrm>
            <a:off x="628650" y="365126"/>
            <a:ext cx="8375650" cy="1325563"/>
          </a:xfrm>
        </p:spPr>
        <p:txBody>
          <a:bodyPr>
            <a:normAutofit/>
          </a:bodyPr>
          <a:lstStyle/>
          <a:p>
            <a:r>
              <a:rPr kumimoji="1" lang="en-US" altLang="ja-JP" sz="4000" dirty="0" smtClean="0"/>
              <a:t>Configuration plan (II) LUN – Storage</a:t>
            </a:r>
            <a:endParaRPr kumimoji="1" lang="ja-JP" altLang="en-US" sz="4000" dirty="0"/>
          </a:p>
        </p:txBody>
      </p:sp>
      <p:sp>
        <p:nvSpPr>
          <p:cNvPr id="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917854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Configuration plan </a:t>
            </a:r>
            <a:r>
              <a:rPr lang="en-US" altLang="ja-JP" sz="4000" dirty="0" smtClean="0"/>
              <a:t>(III</a:t>
            </a:r>
            <a:r>
              <a:rPr lang="en-US" altLang="ja-JP" sz="4000" dirty="0"/>
              <a:t>) </a:t>
            </a:r>
            <a:r>
              <a:rPr lang="en-US" altLang="ja-JP" sz="4000" dirty="0" smtClean="0"/>
              <a:t>NFS – </a:t>
            </a:r>
            <a:r>
              <a:rPr lang="en-US" altLang="ja-JP" sz="4000" dirty="0"/>
              <a:t>Storage</a:t>
            </a:r>
            <a:endParaRPr kumimoji="1" lang="ja-JP" altLang="en-US" sz="4000" dirty="0"/>
          </a:p>
        </p:txBody>
      </p:sp>
      <p:sp>
        <p:nvSpPr>
          <p:cNvPr id="3" name="コンテンツ プレースホルダー 2"/>
          <p:cNvSpPr>
            <a:spLocks noGrp="1"/>
          </p:cNvSpPr>
          <p:nvPr>
            <p:ph idx="1"/>
          </p:nvPr>
        </p:nvSpPr>
        <p:spPr>
          <a:xfrm>
            <a:off x="628650" y="1825624"/>
            <a:ext cx="8197850" cy="4867275"/>
          </a:xfrm>
        </p:spPr>
        <p:txBody>
          <a:bodyPr>
            <a:normAutofit fontScale="70000" lnSpcReduction="20000"/>
          </a:bodyPr>
          <a:lstStyle/>
          <a:p>
            <a:pPr marL="0" indent="0">
              <a:buNone/>
            </a:pPr>
            <a:r>
              <a:rPr kumimoji="1" lang="en-US" altLang="ja-JP" dirty="0" smtClean="0"/>
              <a:t>Basic plan for NFS are:</a:t>
            </a:r>
          </a:p>
          <a:p>
            <a:r>
              <a:rPr kumimoji="1" lang="en-US" altLang="ja-JP" dirty="0" smtClean="0"/>
              <a:t>Export configuration: </a:t>
            </a:r>
            <a:r>
              <a:rPr lang="en-US" altLang="ja-JP" dirty="0" err="1"/>
              <a:t>async</a:t>
            </a:r>
            <a:r>
              <a:rPr lang="en-US" altLang="ja-JP" dirty="0"/>
              <a:t>, </a:t>
            </a:r>
            <a:r>
              <a:rPr lang="en-US" altLang="ja-JP" dirty="0" err="1"/>
              <a:t>wdelay</a:t>
            </a:r>
            <a:r>
              <a:rPr lang="en-US" altLang="ja-JP" dirty="0"/>
              <a:t>, </a:t>
            </a:r>
            <a:r>
              <a:rPr lang="en-US" altLang="ja-JP" dirty="0" err="1" smtClean="0"/>
              <a:t>no_subtree_check</a:t>
            </a:r>
            <a:endParaRPr lang="en-US" altLang="ja-JP" dirty="0" smtClean="0"/>
          </a:p>
          <a:p>
            <a:pPr lvl="1"/>
            <a:r>
              <a:rPr lang="en-US" altLang="ja-JP" dirty="0" err="1" smtClean="0"/>
              <a:t>Async</a:t>
            </a:r>
            <a:r>
              <a:rPr lang="en-US" altLang="ja-JP" dirty="0" smtClean="0"/>
              <a:t> could have some issue on system failure, but it should be safe since our backend is redundant storage server.</a:t>
            </a:r>
          </a:p>
          <a:p>
            <a:r>
              <a:rPr lang="en-US" altLang="ja-JP" dirty="0" smtClean="0"/>
              <a:t>Pre defined accounts for system and operational</a:t>
            </a:r>
            <a:endParaRPr kumimoji="1" lang="en-US" altLang="ja-JP" dirty="0" smtClean="0"/>
          </a:p>
          <a:p>
            <a:pPr lvl="1"/>
            <a:r>
              <a:rPr kumimoji="1" lang="en-US" altLang="ja-JP" dirty="0" smtClean="0"/>
              <a:t>Some system accounts need to be defined (pair of name and id), such as </a:t>
            </a:r>
            <a:r>
              <a:rPr kumimoji="1" lang="en-US" altLang="ja-JP" dirty="0" err="1" smtClean="0"/>
              <a:t>libvirt</a:t>
            </a:r>
            <a:r>
              <a:rPr kumimoji="1" lang="en-US" altLang="ja-JP" dirty="0" smtClean="0"/>
              <a:t>, </a:t>
            </a:r>
            <a:r>
              <a:rPr kumimoji="1" lang="en-US" altLang="ja-JP" dirty="0" err="1" smtClean="0"/>
              <a:t>postgres</a:t>
            </a:r>
            <a:endParaRPr kumimoji="1" lang="en-US" altLang="ja-JP" dirty="0" smtClean="0"/>
          </a:p>
          <a:p>
            <a:pPr lvl="1"/>
            <a:r>
              <a:rPr kumimoji="1" lang="en-US" altLang="ja-JP" dirty="0" smtClean="0"/>
              <a:t>Operational account (e.g. to run actors) is united as </a:t>
            </a:r>
            <a:r>
              <a:rPr kumimoji="1" lang="en-US" altLang="ja-JP" dirty="0" err="1" smtClean="0"/>
              <a:t>pfs</a:t>
            </a:r>
            <a:r>
              <a:rPr kumimoji="1" lang="en-US" altLang="ja-JP" dirty="0" smtClean="0"/>
              <a:t>/id=1000</a:t>
            </a:r>
          </a:p>
          <a:p>
            <a:pPr lvl="1"/>
            <a:r>
              <a:rPr kumimoji="1" lang="en-US" altLang="ja-JP" dirty="0" smtClean="0"/>
              <a:t>User accounts could be defined, LDAP or some account database are desired</a:t>
            </a:r>
          </a:p>
          <a:p>
            <a:pPr lvl="2"/>
            <a:r>
              <a:rPr lang="en-US" altLang="ja-JP" dirty="0" smtClean="0"/>
              <a:t>Need to verify configuration and performance for NFSv4 and LDAP if we want to go NFSv4</a:t>
            </a:r>
          </a:p>
          <a:p>
            <a:r>
              <a:rPr kumimoji="1" lang="en-US" altLang="ja-JP" dirty="0" smtClean="0"/>
              <a:t>Storage format need to be defined considering its performance in combination with NFS server.</a:t>
            </a:r>
          </a:p>
          <a:p>
            <a:pPr lvl="1"/>
            <a:r>
              <a:rPr lang="en-US" altLang="ja-JP" dirty="0" smtClean="0"/>
              <a:t>Currently assuming </a:t>
            </a:r>
            <a:r>
              <a:rPr lang="en-US" altLang="ja-JP" dirty="0" err="1" smtClean="0"/>
              <a:t>jfs</a:t>
            </a:r>
            <a:r>
              <a:rPr lang="en-US" altLang="ja-JP" dirty="0" smtClean="0"/>
              <a:t> for small file regions where file stat access is large, </a:t>
            </a:r>
            <a:r>
              <a:rPr lang="en-US" altLang="ja-JP" dirty="0" err="1" smtClean="0"/>
              <a:t>xfs</a:t>
            </a:r>
            <a:r>
              <a:rPr lang="en-US" altLang="ja-JP" dirty="0" smtClean="0"/>
              <a:t> for large data file regions.</a:t>
            </a:r>
          </a:p>
          <a:p>
            <a:pPr lvl="2"/>
            <a:r>
              <a:rPr lang="en-US" altLang="ja-JP" dirty="0" smtClean="0"/>
              <a:t>Refer notes in performance verification section.</a:t>
            </a:r>
          </a:p>
          <a:p>
            <a:pPr lvl="1"/>
            <a:r>
              <a:rPr lang="en-US" altLang="ja-JP" dirty="0" smtClean="0"/>
              <a:t>But still TBD.</a:t>
            </a:r>
          </a:p>
          <a:p>
            <a:r>
              <a:rPr kumimoji="1" lang="en-US" altLang="ja-JP" dirty="0" smtClean="0"/>
              <a:t>Mount positions are managed in ‘</a:t>
            </a:r>
            <a:r>
              <a:rPr kumimoji="1" lang="en-US" altLang="ja-JP" dirty="0" err="1" smtClean="0"/>
              <a:t>datamodel</a:t>
            </a:r>
            <a:r>
              <a:rPr kumimoji="1" lang="en-US" altLang="ja-JP" dirty="0" smtClean="0"/>
              <a:t>’</a:t>
            </a:r>
          </a:p>
          <a:p>
            <a:pPr lvl="1"/>
            <a:r>
              <a:rPr lang="en-US" altLang="ja-JP" dirty="0" smtClean="0"/>
              <a:t>Not yet fixed for the name of directory, but full path shall be in ‘</a:t>
            </a:r>
            <a:r>
              <a:rPr lang="en-US" altLang="ja-JP" dirty="0" err="1" smtClean="0"/>
              <a:t>datamodel</a:t>
            </a:r>
            <a:r>
              <a:rPr lang="en-US" altLang="ja-JP" dirty="0" smtClean="0"/>
              <a:t>’ definition.</a:t>
            </a:r>
            <a:endParaRPr kumimoji="1" lang="ja-JP" altLang="en-US" dirty="0"/>
          </a:p>
        </p:txBody>
      </p:sp>
      <p:sp>
        <p:nvSpPr>
          <p:cNvPr id="5"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588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337550" cy="1325563"/>
          </a:xfrm>
        </p:spPr>
        <p:txBody>
          <a:bodyPr/>
          <a:lstStyle/>
          <a:p>
            <a:r>
              <a:rPr lang="en-US" altLang="ja-JP" dirty="0"/>
              <a:t>Performance </a:t>
            </a:r>
            <a:r>
              <a:rPr lang="en-US" altLang="ja-JP" dirty="0" smtClean="0"/>
              <a:t>verification – Storage</a:t>
            </a:r>
            <a:endParaRPr kumimoji="1" lang="ja-JP" altLang="en-US" dirty="0"/>
          </a:p>
        </p:txBody>
      </p:sp>
      <p:sp>
        <p:nvSpPr>
          <p:cNvPr id="3" name="コンテンツ プレースホルダー 2"/>
          <p:cNvSpPr>
            <a:spLocks noGrp="1"/>
          </p:cNvSpPr>
          <p:nvPr>
            <p:ph idx="1"/>
          </p:nvPr>
        </p:nvSpPr>
        <p:spPr>
          <a:xfrm>
            <a:off x="628650" y="1825624"/>
            <a:ext cx="8337550" cy="4829175"/>
          </a:xfrm>
        </p:spPr>
        <p:txBody>
          <a:bodyPr>
            <a:normAutofit fontScale="70000" lnSpcReduction="20000"/>
          </a:bodyPr>
          <a:lstStyle/>
          <a:p>
            <a:pPr marL="0" indent="0">
              <a:buNone/>
            </a:pPr>
            <a:r>
              <a:rPr lang="en-US" altLang="ja-JP" dirty="0" smtClean="0"/>
              <a:t>Planned performance verification is in two stages: </a:t>
            </a:r>
            <a:endParaRPr kumimoji="1" lang="en-US" altLang="ja-JP" dirty="0" smtClean="0"/>
          </a:p>
          <a:p>
            <a:r>
              <a:rPr lang="en-US" altLang="ja-JP" dirty="0" smtClean="0"/>
              <a:t>To check maximum bandwidth with simple configuration</a:t>
            </a:r>
          </a:p>
          <a:p>
            <a:pPr lvl="1"/>
            <a:r>
              <a:rPr lang="en-US" altLang="ja-JP" dirty="0" smtClean="0"/>
              <a:t>Configuration: Use the similar network topology and the NFS storage server</a:t>
            </a:r>
          </a:p>
          <a:p>
            <a:pPr lvl="1"/>
            <a:r>
              <a:rPr lang="en-US" altLang="ja-JP" dirty="0" smtClean="0"/>
              <a:t>Aim: List possible drawbacks to configurations and/or performance optimization on storage and data flow</a:t>
            </a:r>
          </a:p>
          <a:p>
            <a:r>
              <a:rPr lang="en-US" altLang="ja-JP" dirty="0"/>
              <a:t>T</a:t>
            </a:r>
            <a:r>
              <a:rPr lang="en-US" altLang="ja-JP" dirty="0" smtClean="0"/>
              <a:t>o </a:t>
            </a:r>
            <a:r>
              <a:rPr lang="en-US" altLang="ja-JP" dirty="0"/>
              <a:t>check capability for real operation and level of slack </a:t>
            </a:r>
            <a:r>
              <a:rPr lang="en-US" altLang="ja-JP" dirty="0" smtClean="0"/>
              <a:t>with semi-real configuration</a:t>
            </a:r>
          </a:p>
          <a:p>
            <a:pPr lvl="1"/>
            <a:r>
              <a:rPr kumimoji="1" lang="en-US" altLang="ja-JP" dirty="0" smtClean="0"/>
              <a:t>Configuration: Use configuration similar to the real </a:t>
            </a:r>
            <a:r>
              <a:rPr lang="en-US" altLang="ja-JP" dirty="0" smtClean="0"/>
              <a:t>one </a:t>
            </a:r>
            <a:r>
              <a:rPr kumimoji="1" lang="en-US" altLang="ja-JP" dirty="0" smtClean="0"/>
              <a:t>as much as possible, including detector simulator and other storage dependent devices</a:t>
            </a:r>
          </a:p>
          <a:p>
            <a:pPr lvl="2"/>
            <a:r>
              <a:rPr lang="en-US" altLang="ja-JP" dirty="0" smtClean="0"/>
              <a:t>Need to estimate possible load to the database system</a:t>
            </a:r>
          </a:p>
          <a:p>
            <a:pPr lvl="2"/>
            <a:r>
              <a:rPr lang="en-US" altLang="ja-JP" dirty="0" smtClean="0"/>
              <a:t>Also add some dummy module to generate random storage load for measurement of slack</a:t>
            </a:r>
          </a:p>
          <a:p>
            <a:pPr lvl="1"/>
            <a:r>
              <a:rPr kumimoji="1" lang="en-US" altLang="ja-JP" dirty="0" smtClean="0"/>
              <a:t>Aim: To verify the entire system works well, and to check how much slack the system has (needless to say; its ratio is quite important for stable operation)</a:t>
            </a:r>
          </a:p>
          <a:p>
            <a:pPr lvl="2"/>
            <a:r>
              <a:rPr lang="en-US" altLang="ja-JP" dirty="0" smtClean="0"/>
              <a:t>Also to check effects from random IO to the entire system, such as VM disk image, database system</a:t>
            </a:r>
            <a:endParaRPr kumimoji="1" lang="en-US" altLang="ja-JP" dirty="0" smtClean="0"/>
          </a:p>
          <a:p>
            <a:pPr marL="0" indent="0">
              <a:buNone/>
            </a:pPr>
            <a:endParaRPr lang="en-US" altLang="ja-JP" dirty="0" smtClean="0"/>
          </a:p>
          <a:p>
            <a:pPr marL="0" indent="0">
              <a:buNone/>
            </a:pPr>
            <a:r>
              <a:rPr kumimoji="1" lang="en-US" altLang="ja-JP" dirty="0" smtClean="0"/>
              <a:t>PFS did the first stage successfully with the real storage server and computer device for NFS server. </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314194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Background – </a:t>
            </a:r>
            <a:r>
              <a:rPr lang="en-US" altLang="ja-JP" sz="2800" dirty="0"/>
              <a:t>Performance verification – Storage</a:t>
            </a:r>
            <a:endParaRPr kumimoji="1" lang="ja-JP" altLang="en-US" sz="2800" dirty="0"/>
          </a:p>
        </p:txBody>
      </p:sp>
      <p:sp>
        <p:nvSpPr>
          <p:cNvPr id="3" name="コンテンツ プレースホルダー 2"/>
          <p:cNvSpPr>
            <a:spLocks noGrp="1"/>
          </p:cNvSpPr>
          <p:nvPr>
            <p:ph idx="1"/>
          </p:nvPr>
        </p:nvSpPr>
        <p:spPr>
          <a:xfrm>
            <a:off x="628650" y="1825624"/>
            <a:ext cx="8235950" cy="4892675"/>
          </a:xfrm>
        </p:spPr>
        <p:txBody>
          <a:bodyPr>
            <a:normAutofit fontScale="47500" lnSpcReduction="20000"/>
          </a:bodyPr>
          <a:lstStyle/>
          <a:p>
            <a:pPr marL="0" indent="0">
              <a:spcBef>
                <a:spcPts val="600"/>
              </a:spcBef>
              <a:buNone/>
            </a:pPr>
            <a:r>
              <a:rPr lang="en-US" altLang="ja-JP" dirty="0"/>
              <a:t>In PFS instrument at summit, we have several detectors which output large volume data: IR detectors and CCDs at spectrograph (</a:t>
            </a:r>
            <a:r>
              <a:rPr lang="en-US" altLang="ja-JP" dirty="0" err="1"/>
              <a:t>SpS</a:t>
            </a:r>
            <a:r>
              <a:rPr lang="en-US" altLang="ja-JP" dirty="0"/>
              <a:t> - spectrograph system at TUE-IR or so-called IR4), metrology camera (MCS) at Cs, and cameras in PFI (AG is connected through dedicated optical link of USB and controlled at CB2F; fiber viewing camera and central camera is small and will not be used in normal situation). For spectrograph, we have four 4k sq. IR detectors in ~3-4sec per frame readout speed, which is ~360Mbps for 3sec per frame, ~270Mbps for 4sec per frame in total (if 300kHz with 32port, readout time </a:t>
            </a:r>
            <a:r>
              <a:rPr lang="en-US" altLang="ja-JP" dirty="0" err="1"/>
              <a:t>taks</a:t>
            </a:r>
            <a:r>
              <a:rPr lang="en-US" altLang="ja-JP" dirty="0"/>
              <a:t> ~1.7sec and data rate will be ~615Mbps in total of four cameras), and one order smaller data rate from CCDs. Metrology camera is 50M pixel detector which output one frame per 0.8sec and ~1Gbps (100MB/frame in 0.8sec) in video streaming mode (TBC) is assumed, but normally data will be written only to local storage and final shot per each configuration stage will flow from Cs to CB2F. AG is controlled at CB2F and data rate for other devices are small. Network and storage configuration is required to match with these requirements.</a:t>
            </a:r>
          </a:p>
          <a:p>
            <a:pPr marL="0" indent="0">
              <a:spcBef>
                <a:spcPts val="600"/>
              </a:spcBef>
              <a:buNone/>
            </a:pPr>
            <a:r>
              <a:rPr lang="en-US" altLang="ja-JP" dirty="0"/>
              <a:t>Network configuration of PFS-LAN is to have two switches at CB2F as core switch (calling as "core" even its switch is not a level in standard definition, but as a terminology of three layered switch configuration), to have one switch at each focus (PFI, Cs, </a:t>
            </a:r>
            <a:r>
              <a:rPr lang="en-US" altLang="ja-JP" dirty="0" err="1"/>
              <a:t>SpS</a:t>
            </a:r>
            <a:r>
              <a:rPr lang="en-US" altLang="ja-JP" dirty="0"/>
              <a:t>) as distribution switch. Between CB2F and </a:t>
            </a:r>
            <a:r>
              <a:rPr lang="en-US" altLang="ja-JP" dirty="0" err="1"/>
              <a:t>SpS</a:t>
            </a:r>
            <a:r>
              <a:rPr lang="en-US" altLang="ja-JP" dirty="0"/>
              <a:t>, four 1Gbps SM links are used as LACP. To PFI and Cs, only one fiber links per switch is connected. Two core switches at CB2F are in a stack connected by </a:t>
            </a:r>
            <a:r>
              <a:rPr lang="en-US" altLang="ja-JP" dirty="0" err="1"/>
              <a:t>flexstack</a:t>
            </a:r>
            <a:r>
              <a:rPr lang="en-US" altLang="ja-JP" dirty="0"/>
              <a:t> dual link and are almost considerable as one big network switch.</a:t>
            </a:r>
          </a:p>
          <a:p>
            <a:pPr marL="0" indent="0">
              <a:spcBef>
                <a:spcPts val="600"/>
              </a:spcBef>
              <a:buNone/>
            </a:pPr>
            <a:r>
              <a:rPr lang="en-US" altLang="ja-JP" dirty="0"/>
              <a:t>PFS storage has eight 1Gbps metal links to the core switch and requires iSCSI device multipath configuration for load balancing over links at initiator.</a:t>
            </a:r>
          </a:p>
          <a:p>
            <a:pPr marL="0" indent="0">
              <a:spcBef>
                <a:spcPts val="600"/>
              </a:spcBef>
              <a:buNone/>
            </a:pPr>
            <a:endParaRPr kumimoji="1" lang="en-US" altLang="ja-JP" dirty="0" smtClean="0"/>
          </a:p>
          <a:p>
            <a:pPr marL="0" indent="0">
              <a:spcBef>
                <a:spcPts val="600"/>
              </a:spcBef>
              <a:buNone/>
            </a:pPr>
            <a:r>
              <a:rPr lang="en-US" altLang="ja-JP" dirty="0"/>
              <a:t>Originally, PFS assumed to have detector control computer(s) for IR detectors at CB2F with network connection to detector control electronics, and FITS files were assumed to be written by these detector control computer(s) at CB2F. That keeps data connection between CB2F and </a:t>
            </a:r>
            <a:r>
              <a:rPr lang="en-US" altLang="ja-JP" dirty="0" err="1"/>
              <a:t>SpS</a:t>
            </a:r>
            <a:r>
              <a:rPr lang="en-US" altLang="ja-JP" dirty="0"/>
              <a:t> for IR detector readout as four single peer to peer connection, and all data generation and transfer after detector control computer(s) within CB2F where we can have more free options on network and computing resource configuration.</a:t>
            </a:r>
          </a:p>
          <a:p>
            <a:pPr marL="0" indent="0">
              <a:spcBef>
                <a:spcPts val="600"/>
              </a:spcBef>
              <a:buNone/>
            </a:pPr>
            <a:r>
              <a:rPr lang="en-US" altLang="ja-JP" dirty="0"/>
              <a:t>After some technical evaluations and discussions, PFS now have IR detector control computers at each camera (so-called "BEE" computer; small card typed PC/104), and these computers write FITS files to iSCSI storage (direct or via NFS). If we configure as these detector control computers (BEE) to mount iSCSI storage (LUN) directly, one LUN is possible to be mounted from one initiator, we need another connection to NFS server on these detector control computers. So, having NFS host server(s) at CB2F and have connection to the server(s) from these detector control computers is the only possible way</a:t>
            </a:r>
            <a:r>
              <a:rPr lang="en-US" altLang="ja-JP" dirty="0" smtClean="0"/>
              <a:t>.</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94594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Configuration – </a:t>
            </a:r>
            <a:r>
              <a:rPr lang="en-US" altLang="ja-JP" sz="2800" dirty="0"/>
              <a:t>Performance verification – Storage</a:t>
            </a:r>
            <a:endParaRPr kumimoji="1" lang="ja-JP" altLang="en-US" sz="2800" dirty="0"/>
          </a:p>
        </p:txBody>
      </p:sp>
      <p:sp>
        <p:nvSpPr>
          <p:cNvPr id="7" name="コンテンツ プレースホルダー 6"/>
          <p:cNvSpPr>
            <a:spLocks noGrp="1"/>
          </p:cNvSpPr>
          <p:nvPr>
            <p:ph idx="1"/>
          </p:nvPr>
        </p:nvSpPr>
        <p:spPr>
          <a:xfrm>
            <a:off x="628650" y="1825625"/>
            <a:ext cx="8324850" cy="2835275"/>
          </a:xfrm>
        </p:spPr>
        <p:txBody>
          <a:bodyPr>
            <a:normAutofit fontScale="47500" lnSpcReduction="20000"/>
          </a:bodyPr>
          <a:lstStyle/>
          <a:p>
            <a:pPr marL="0" indent="0">
              <a:buNone/>
            </a:pPr>
            <a:r>
              <a:rPr kumimoji="1" lang="en-US" altLang="ja-JP" dirty="0" smtClean="0"/>
              <a:t>For first stage, we only evaluated storage performance by block/stream IO from multiple data generator hosts. Host computers are:</a:t>
            </a:r>
          </a:p>
          <a:p>
            <a:r>
              <a:rPr lang="en-US" altLang="ja-JP" dirty="0"/>
              <a:t>Data generator (4 PCs): 4C8T Corei7 with 16GB memory, one 1Gbps metal interface</a:t>
            </a:r>
          </a:p>
          <a:p>
            <a:r>
              <a:rPr lang="en-US" altLang="ja-JP" dirty="0" smtClean="0"/>
              <a:t>Host </a:t>
            </a:r>
            <a:r>
              <a:rPr lang="en-US" altLang="ja-JP" dirty="0"/>
              <a:t>server (1 server): 4C4T Xeon (E5310) with 9GB memory, four 1Gbps metal </a:t>
            </a:r>
            <a:r>
              <a:rPr lang="en-US" altLang="ja-JP" dirty="0" smtClean="0"/>
              <a:t>ports</a:t>
            </a:r>
          </a:p>
          <a:p>
            <a:pPr marL="0" indent="0">
              <a:buNone/>
            </a:pPr>
            <a:r>
              <a:rPr lang="en-US" altLang="ja-JP" dirty="0" smtClean="0"/>
              <a:t>These hosts and a storage server are connected to network switches in the similar configuration as at the summit:</a:t>
            </a:r>
            <a:endParaRPr kumimoji="1" lang="en-US" altLang="ja-JP" dirty="0"/>
          </a:p>
          <a:p>
            <a:r>
              <a:rPr lang="en-US" altLang="ja-JP" dirty="0"/>
              <a:t>CB2F.cisco 1/0/25-28 - </a:t>
            </a:r>
            <a:r>
              <a:rPr lang="en-US" altLang="ja-JP" dirty="0" err="1"/>
              <a:t>SpS.cisco</a:t>
            </a:r>
            <a:r>
              <a:rPr lang="en-US" altLang="ja-JP" dirty="0"/>
              <a:t> 1/0/25-28, connected with four SM fibers (1000BASE-LX</a:t>
            </a:r>
            <a:r>
              <a:rPr lang="en-US" altLang="ja-JP" dirty="0" smtClean="0"/>
              <a:t>) in LACP</a:t>
            </a:r>
            <a:endParaRPr lang="en-US" altLang="ja-JP" dirty="0"/>
          </a:p>
          <a:p>
            <a:r>
              <a:rPr lang="en-US" altLang="ja-JP" dirty="0" smtClean="0"/>
              <a:t>CB2F.cisco </a:t>
            </a:r>
            <a:r>
              <a:rPr lang="en-US" altLang="ja-JP" dirty="0"/>
              <a:t>1/0/1-4 - host server eth2-5 (as </a:t>
            </a:r>
            <a:r>
              <a:rPr lang="en-US" altLang="ja-JP" dirty="0" smtClean="0"/>
              <a:t>bonding; configuration on Linux side varies for measurement)</a:t>
            </a:r>
            <a:endParaRPr lang="en-US" altLang="ja-JP" dirty="0"/>
          </a:p>
          <a:p>
            <a:r>
              <a:rPr lang="en-US" altLang="ja-JP" dirty="0" smtClean="0"/>
              <a:t>CB2F.cisco </a:t>
            </a:r>
            <a:r>
              <a:rPr lang="en-US" altLang="ja-JP" dirty="0"/>
              <a:t>2/0/1-8 - iSCSI storage eight ports</a:t>
            </a:r>
          </a:p>
          <a:p>
            <a:r>
              <a:rPr lang="en-US" altLang="ja-JP" dirty="0" err="1" smtClean="0"/>
              <a:t>SpS.cisco</a:t>
            </a:r>
            <a:r>
              <a:rPr lang="en-US" altLang="ja-JP" dirty="0" smtClean="0"/>
              <a:t> </a:t>
            </a:r>
            <a:r>
              <a:rPr lang="en-US" altLang="ja-JP" dirty="0"/>
              <a:t>1/0/9,11,12,13 - four data generator(s) in 1Gbps metal </a:t>
            </a:r>
            <a:r>
              <a:rPr lang="en-US" altLang="ja-JP" dirty="0" smtClean="0"/>
              <a:t>each</a:t>
            </a:r>
          </a:p>
          <a:p>
            <a:pPr marL="0" indent="0">
              <a:buNone/>
            </a:pPr>
            <a:r>
              <a:rPr kumimoji="1" lang="en-US" altLang="ja-JP" dirty="0" smtClean="0"/>
              <a:t>Monitoring of system performance is done by both host performance counters and als</a:t>
            </a:r>
            <a:r>
              <a:rPr lang="en-US" altLang="ja-JP" dirty="0" smtClean="0"/>
              <a:t>o network switch monitors via SNMP.</a:t>
            </a:r>
            <a:endParaRPr kumimoji="1" lang="ja-JP" altLang="en-US" dirty="0"/>
          </a:p>
        </p:txBody>
      </p:sp>
      <p:sp>
        <p:nvSpPr>
          <p:cNvPr id="8" name="角丸四角形 7"/>
          <p:cNvSpPr/>
          <p:nvPr/>
        </p:nvSpPr>
        <p:spPr>
          <a:xfrm>
            <a:off x="17653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CB2F 2/</a:t>
            </a:r>
            <a:endParaRPr kumimoji="1" lang="ja-JP" altLang="en-US" dirty="0"/>
          </a:p>
        </p:txBody>
      </p:sp>
      <p:sp>
        <p:nvSpPr>
          <p:cNvPr id="11" name="角丸四角形 10"/>
          <p:cNvSpPr/>
          <p:nvPr/>
        </p:nvSpPr>
        <p:spPr>
          <a:xfrm>
            <a:off x="32258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CB2F 1/</a:t>
            </a:r>
            <a:endParaRPr kumimoji="1" lang="ja-JP" altLang="en-US" dirty="0"/>
          </a:p>
        </p:txBody>
      </p:sp>
      <p:sp>
        <p:nvSpPr>
          <p:cNvPr id="12" name="角丸四角形 11"/>
          <p:cNvSpPr/>
          <p:nvPr/>
        </p:nvSpPr>
        <p:spPr>
          <a:xfrm>
            <a:off x="51689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smtClean="0"/>
              <a:t>SpS</a:t>
            </a:r>
            <a:endParaRPr kumimoji="1" lang="ja-JP" altLang="en-US" dirty="0"/>
          </a:p>
        </p:txBody>
      </p:sp>
      <p:cxnSp>
        <p:nvCxnSpPr>
          <p:cNvPr id="14" name="直線コネクタ 13"/>
          <p:cNvCxnSpPr>
            <a:stCxn id="8" idx="3"/>
            <a:endCxn id="11" idx="1"/>
          </p:cNvCxnSpPr>
          <p:nvPr/>
        </p:nvCxnSpPr>
        <p:spPr>
          <a:xfrm>
            <a:off x="2781300" y="5355896"/>
            <a:ext cx="444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1" idx="3"/>
            <a:endCxn id="12" idx="1"/>
          </p:cNvCxnSpPr>
          <p:nvPr/>
        </p:nvCxnSpPr>
        <p:spPr>
          <a:xfrm>
            <a:off x="4241800" y="5355896"/>
            <a:ext cx="9271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574618" y="4795836"/>
            <a:ext cx="857864" cy="523220"/>
          </a:xfrm>
          <a:prstGeom prst="rect">
            <a:avLst/>
          </a:prstGeom>
          <a:noFill/>
        </p:spPr>
        <p:txBody>
          <a:bodyPr wrap="none" rtlCol="0">
            <a:spAutoFit/>
          </a:bodyPr>
          <a:lstStyle/>
          <a:p>
            <a:pPr algn="ctr"/>
            <a:r>
              <a:rPr kumimoji="1" lang="en-US" altLang="ja-JP" sz="1400" dirty="0" err="1" smtClean="0"/>
              <a:t>FlexStack</a:t>
            </a:r>
            <a:endParaRPr kumimoji="1" lang="en-US" altLang="ja-JP" sz="1400" dirty="0" smtClean="0"/>
          </a:p>
          <a:p>
            <a:pPr algn="ctr"/>
            <a:r>
              <a:rPr kumimoji="1" lang="en-US" altLang="ja-JP" sz="1400" dirty="0" smtClean="0"/>
              <a:t>(dual)</a:t>
            </a:r>
            <a:endParaRPr kumimoji="1" lang="ja-JP" altLang="en-US" sz="1400" dirty="0"/>
          </a:p>
        </p:txBody>
      </p:sp>
      <p:sp>
        <p:nvSpPr>
          <p:cNvPr id="18" name="テキスト ボックス 17"/>
          <p:cNvSpPr txBox="1"/>
          <p:nvPr/>
        </p:nvSpPr>
        <p:spPr>
          <a:xfrm>
            <a:off x="4220955" y="4822308"/>
            <a:ext cx="968791" cy="523220"/>
          </a:xfrm>
          <a:prstGeom prst="rect">
            <a:avLst/>
          </a:prstGeom>
          <a:noFill/>
        </p:spPr>
        <p:txBody>
          <a:bodyPr wrap="none" rtlCol="0">
            <a:spAutoFit/>
          </a:bodyPr>
          <a:lstStyle/>
          <a:p>
            <a:pPr algn="ctr"/>
            <a:r>
              <a:rPr kumimoji="1" lang="en-US" altLang="ja-JP" sz="1400" dirty="0" smtClean="0"/>
              <a:t>1000B-LX</a:t>
            </a:r>
          </a:p>
          <a:p>
            <a:pPr algn="ctr"/>
            <a:r>
              <a:rPr lang="en-US" altLang="ja-JP" sz="1400" dirty="0"/>
              <a:t>(</a:t>
            </a:r>
            <a:r>
              <a:rPr kumimoji="1" lang="en-US" altLang="ja-JP" sz="1400" dirty="0" smtClean="0"/>
              <a:t>4 in LACP)</a:t>
            </a:r>
            <a:endParaRPr kumimoji="1" lang="ja-JP" altLang="en-US" sz="1400" dirty="0"/>
          </a:p>
        </p:txBody>
      </p:sp>
      <p:sp>
        <p:nvSpPr>
          <p:cNvPr id="20" name="正方形/長方形 19"/>
          <p:cNvSpPr/>
          <p:nvPr/>
        </p:nvSpPr>
        <p:spPr>
          <a:xfrm>
            <a:off x="1765300" y="6045200"/>
            <a:ext cx="1016000" cy="469900"/>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Storage</a:t>
            </a:r>
            <a:endParaRPr kumimoji="1" lang="ja-JP" altLang="en-US" dirty="0"/>
          </a:p>
        </p:txBody>
      </p:sp>
      <p:sp>
        <p:nvSpPr>
          <p:cNvPr id="21" name="正方形/長方形 20"/>
          <p:cNvSpPr/>
          <p:nvPr/>
        </p:nvSpPr>
        <p:spPr>
          <a:xfrm>
            <a:off x="3111500" y="6045200"/>
            <a:ext cx="1244600" cy="469900"/>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NFS server</a:t>
            </a:r>
            <a:endParaRPr kumimoji="1" lang="ja-JP" altLang="en-US" dirty="0"/>
          </a:p>
        </p:txBody>
      </p:sp>
      <p:sp>
        <p:nvSpPr>
          <p:cNvPr id="22" name="正方形/長方形 21"/>
          <p:cNvSpPr/>
          <p:nvPr/>
        </p:nvSpPr>
        <p:spPr>
          <a:xfrm>
            <a:off x="6858000" y="4917972"/>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5" name="正方形/長方形 24"/>
          <p:cNvSpPr/>
          <p:nvPr/>
        </p:nvSpPr>
        <p:spPr>
          <a:xfrm>
            <a:off x="6858000" y="5403832"/>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6" name="正方形/長方形 25"/>
          <p:cNvSpPr/>
          <p:nvPr/>
        </p:nvSpPr>
        <p:spPr>
          <a:xfrm>
            <a:off x="6858000" y="5865554"/>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7" name="正方形/長方形 26"/>
          <p:cNvSpPr/>
          <p:nvPr/>
        </p:nvSpPr>
        <p:spPr>
          <a:xfrm>
            <a:off x="6858000" y="6340786"/>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cxnSp>
        <p:nvCxnSpPr>
          <p:cNvPr id="29" name="直線コネクタ 28"/>
          <p:cNvCxnSpPr>
            <a:stCxn id="8" idx="2"/>
            <a:endCxn id="20" idx="0"/>
          </p:cNvCxnSpPr>
          <p:nvPr/>
        </p:nvCxnSpPr>
        <p:spPr>
          <a:xfrm>
            <a:off x="2273300" y="5603546"/>
            <a:ext cx="0" cy="44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11" idx="2"/>
            <a:endCxn id="21" idx="0"/>
          </p:cNvCxnSpPr>
          <p:nvPr/>
        </p:nvCxnSpPr>
        <p:spPr>
          <a:xfrm>
            <a:off x="3733800" y="5603546"/>
            <a:ext cx="0" cy="44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2" idx="1"/>
            <a:endCxn id="12" idx="3"/>
          </p:cNvCxnSpPr>
          <p:nvPr/>
        </p:nvCxnSpPr>
        <p:spPr>
          <a:xfrm flipH="1">
            <a:off x="6184900" y="5097618"/>
            <a:ext cx="673100" cy="258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25" idx="1"/>
            <a:endCxn id="12" idx="3"/>
          </p:cNvCxnSpPr>
          <p:nvPr/>
        </p:nvCxnSpPr>
        <p:spPr>
          <a:xfrm flipH="1" flipV="1">
            <a:off x="6184900" y="5355896"/>
            <a:ext cx="673100" cy="227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26" idx="1"/>
            <a:endCxn id="12" idx="3"/>
          </p:cNvCxnSpPr>
          <p:nvPr/>
        </p:nvCxnSpPr>
        <p:spPr>
          <a:xfrm flipH="1" flipV="1">
            <a:off x="6184900" y="5355896"/>
            <a:ext cx="673100" cy="689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27" idx="1"/>
            <a:endCxn id="12" idx="3"/>
          </p:cNvCxnSpPr>
          <p:nvPr/>
        </p:nvCxnSpPr>
        <p:spPr>
          <a:xfrm flipH="1" flipV="1">
            <a:off x="6184900" y="5355896"/>
            <a:ext cx="673100" cy="1164536"/>
          </a:xfrm>
          <a:prstGeom prst="line">
            <a:avLst/>
          </a:prstGeom>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981545" y="5676769"/>
            <a:ext cx="1317156" cy="307777"/>
          </a:xfrm>
          <a:prstGeom prst="rect">
            <a:avLst/>
          </a:prstGeom>
          <a:noFill/>
        </p:spPr>
        <p:txBody>
          <a:bodyPr wrap="none" rtlCol="0">
            <a:spAutoFit/>
          </a:bodyPr>
          <a:lstStyle/>
          <a:p>
            <a:pPr algn="ctr"/>
            <a:r>
              <a:rPr kumimoji="1" lang="en-US" altLang="ja-JP" sz="1400" dirty="0" smtClean="0"/>
              <a:t>1Gbps metal x8</a:t>
            </a:r>
            <a:endParaRPr kumimoji="1" lang="ja-JP" altLang="en-US" sz="1400" dirty="0"/>
          </a:p>
        </p:txBody>
      </p:sp>
      <p:sp>
        <p:nvSpPr>
          <p:cNvPr id="44" name="テキスト ボックス 43"/>
          <p:cNvSpPr txBox="1"/>
          <p:nvPr/>
        </p:nvSpPr>
        <p:spPr>
          <a:xfrm>
            <a:off x="3666990" y="5676769"/>
            <a:ext cx="2009910" cy="307777"/>
          </a:xfrm>
          <a:prstGeom prst="rect">
            <a:avLst/>
          </a:prstGeom>
          <a:noFill/>
        </p:spPr>
        <p:txBody>
          <a:bodyPr wrap="none" rtlCol="0">
            <a:spAutoFit/>
          </a:bodyPr>
          <a:lstStyle/>
          <a:p>
            <a:pPr algn="ctr"/>
            <a:r>
              <a:rPr kumimoji="1" lang="en-US" altLang="ja-JP" sz="1400" dirty="0" smtClean="0"/>
              <a:t>1Gbps metal (x4 in LACP)</a:t>
            </a:r>
            <a:endParaRPr kumimoji="1" lang="ja-JP" altLang="en-US" sz="1400" dirty="0"/>
          </a:p>
        </p:txBody>
      </p:sp>
      <p:sp>
        <p:nvSpPr>
          <p:cNvPr id="45"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270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targets</a:t>
            </a:r>
            <a:r>
              <a:rPr kumimoji="1" lang="ja-JP" altLang="en-US" dirty="0" smtClean="0"/>
              <a:t> </a:t>
            </a:r>
            <a:r>
              <a:rPr lang="en-US" altLang="ja-JP" dirty="0" smtClean="0"/>
              <a:t>in</a:t>
            </a:r>
            <a:r>
              <a:rPr lang="ja-JP" altLang="en-US" dirty="0" smtClean="0"/>
              <a:t> </a:t>
            </a:r>
            <a:r>
              <a:rPr lang="en-US" altLang="ja-JP" dirty="0" smtClean="0"/>
              <a:t>this</a:t>
            </a:r>
            <a:r>
              <a:rPr lang="ja-JP" altLang="en-US" dirty="0" smtClean="0"/>
              <a:t> </a:t>
            </a:r>
            <a:r>
              <a:rPr lang="en-US" altLang="ja-JP" dirty="0" smtClean="0"/>
              <a:t>review</a:t>
            </a:r>
            <a:endParaRPr kumimoji="1" lang="ja-JP" altLang="en-US" dirty="0"/>
          </a:p>
        </p:txBody>
      </p:sp>
      <p:sp>
        <p:nvSpPr>
          <p:cNvPr id="3" name="コンテンツ プレースホルダー 2"/>
          <p:cNvSpPr>
            <a:spLocks noGrp="1"/>
          </p:cNvSpPr>
          <p:nvPr>
            <p:ph idx="1"/>
          </p:nvPr>
        </p:nvSpPr>
        <p:spPr>
          <a:xfrm>
            <a:off x="628650" y="1825624"/>
            <a:ext cx="8337550" cy="4943475"/>
          </a:xfrm>
        </p:spPr>
        <p:txBody>
          <a:bodyPr>
            <a:normAutofit fontScale="40000" lnSpcReduction="20000"/>
          </a:bodyPr>
          <a:lstStyle/>
          <a:p>
            <a:r>
              <a:rPr lang="en-US" altLang="ja-JP" dirty="0" smtClean="0"/>
              <a:t>Network</a:t>
            </a:r>
          </a:p>
          <a:p>
            <a:pPr lvl="1"/>
            <a:r>
              <a:rPr lang="en-US" altLang="ja-JP" dirty="0" smtClean="0"/>
              <a:t>Design and its trade study</a:t>
            </a:r>
          </a:p>
          <a:p>
            <a:pPr lvl="1"/>
            <a:r>
              <a:rPr lang="en-US" altLang="ja-JP" dirty="0" smtClean="0"/>
              <a:t>Hardware had (almost) fixed, but some configurations are in discussion session</a:t>
            </a:r>
          </a:p>
          <a:p>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p>
          <a:p>
            <a:pPr lvl="1"/>
            <a:r>
              <a:rPr lang="en-US" altLang="ja-JP" dirty="0" smtClean="0"/>
              <a:t>Design and on-site verification results</a:t>
            </a:r>
            <a:endParaRPr lang="en-US" altLang="ja-JP" dirty="0"/>
          </a:p>
          <a:p>
            <a:r>
              <a:rPr lang="en-US" altLang="ja-JP" dirty="0" smtClean="0"/>
              <a:t>Storage</a:t>
            </a:r>
            <a:r>
              <a:rPr lang="ja-JP" altLang="en-US" dirty="0" smtClean="0"/>
              <a:t> </a:t>
            </a:r>
            <a:r>
              <a:rPr lang="en-US" altLang="ja-JP" dirty="0"/>
              <a:t>and</a:t>
            </a:r>
            <a:r>
              <a:rPr lang="ja-JP" altLang="en-US" dirty="0"/>
              <a:t> </a:t>
            </a:r>
            <a:r>
              <a:rPr lang="en-US" altLang="ja-JP" dirty="0"/>
              <a:t>image</a:t>
            </a:r>
            <a:r>
              <a:rPr lang="ja-JP" altLang="en-US" dirty="0"/>
              <a:t> </a:t>
            </a:r>
            <a:r>
              <a:rPr lang="en-US" altLang="ja-JP" dirty="0"/>
              <a:t>data</a:t>
            </a:r>
            <a:r>
              <a:rPr lang="ja-JP" altLang="en-US" dirty="0"/>
              <a:t> </a:t>
            </a:r>
            <a:r>
              <a:rPr lang="en-US" altLang="ja-JP" dirty="0" smtClean="0"/>
              <a:t>handling</a:t>
            </a:r>
          </a:p>
          <a:p>
            <a:pPr lvl="1"/>
            <a:r>
              <a:rPr lang="en-US" altLang="ja-JP" dirty="0" smtClean="0"/>
              <a:t>Requirements, Design</a:t>
            </a:r>
            <a:r>
              <a:rPr lang="en-US" altLang="ja-JP" dirty="0" smtClean="0"/>
              <a:t>, </a:t>
            </a:r>
            <a:r>
              <a:rPr lang="en-US" altLang="ja-JP" dirty="0" smtClean="0"/>
              <a:t>and item selection</a:t>
            </a:r>
          </a:p>
          <a:p>
            <a:pPr lvl="1"/>
            <a:r>
              <a:rPr lang="en-US" altLang="ja-JP" dirty="0" smtClean="0"/>
              <a:t>Configuration plans and p</a:t>
            </a:r>
            <a:r>
              <a:rPr lang="en-US" altLang="ja-JP" dirty="0" smtClean="0"/>
              <a:t>erformance verification</a:t>
            </a:r>
            <a:endParaRPr lang="en-US" altLang="ja-JP" dirty="0"/>
          </a:p>
          <a:p>
            <a:r>
              <a:rPr lang="en-US" altLang="ja-JP" dirty="0"/>
              <a:t>VM</a:t>
            </a:r>
            <a:r>
              <a:rPr lang="ja-JP" altLang="en-US" dirty="0"/>
              <a:t> </a:t>
            </a:r>
            <a:r>
              <a:rPr lang="en-US" altLang="ja-JP" dirty="0" smtClean="0"/>
              <a:t>infrastructure</a:t>
            </a:r>
          </a:p>
          <a:p>
            <a:pPr lvl="1"/>
            <a:r>
              <a:rPr lang="en-US" altLang="ja-JP" dirty="0" smtClean="0"/>
              <a:t>System design and trade studies</a:t>
            </a:r>
          </a:p>
          <a:p>
            <a:pPr lvl="1"/>
            <a:r>
              <a:rPr lang="en-US" altLang="ja-JP" dirty="0" smtClean="0"/>
              <a:t>Operation plans</a:t>
            </a:r>
            <a:endParaRPr lang="en-US" altLang="ja-JP" dirty="0"/>
          </a:p>
          <a:p>
            <a:r>
              <a:rPr lang="en-US" altLang="ja-JP" dirty="0"/>
              <a:t>ICS infrastructure support </a:t>
            </a:r>
            <a:r>
              <a:rPr lang="en-US" altLang="ja-JP" dirty="0" smtClean="0"/>
              <a:t>hardware</a:t>
            </a:r>
          </a:p>
          <a:p>
            <a:pPr lvl="1"/>
            <a:r>
              <a:rPr lang="en-US" altLang="ja-JP" dirty="0" smtClean="0"/>
              <a:t>Space condition, registration, and assignment at CB2F</a:t>
            </a:r>
          </a:p>
          <a:p>
            <a:pPr lvl="1"/>
            <a:r>
              <a:rPr lang="en-US" altLang="ja-JP" dirty="0" smtClean="0"/>
              <a:t>Resource management components and configurations</a:t>
            </a:r>
            <a:endParaRPr lang="en-US" altLang="ja-JP" dirty="0" smtClean="0"/>
          </a:p>
          <a:p>
            <a:r>
              <a:rPr lang="en-US" altLang="ja-JP" dirty="0" smtClean="0"/>
              <a:t>Database</a:t>
            </a:r>
            <a:r>
              <a:rPr lang="ja-JP" altLang="en-US" dirty="0" smtClean="0"/>
              <a:t> </a:t>
            </a:r>
            <a:r>
              <a:rPr lang="en-US" altLang="ja-JP" dirty="0"/>
              <a:t>server</a:t>
            </a:r>
            <a:r>
              <a:rPr lang="ja-JP" altLang="en-US" dirty="0"/>
              <a:t> </a:t>
            </a:r>
            <a:r>
              <a:rPr lang="en-US" altLang="ja-JP" dirty="0"/>
              <a:t>and</a:t>
            </a:r>
            <a:r>
              <a:rPr lang="ja-JP" altLang="en-US" dirty="0"/>
              <a:t> </a:t>
            </a:r>
            <a:r>
              <a:rPr lang="en-US" altLang="ja-JP" dirty="0"/>
              <a:t>its</a:t>
            </a:r>
            <a:r>
              <a:rPr lang="ja-JP" altLang="en-US" dirty="0"/>
              <a:t> </a:t>
            </a:r>
            <a:r>
              <a:rPr lang="en-US" altLang="ja-JP" dirty="0" smtClean="0"/>
              <a:t>replication/backup</a:t>
            </a:r>
          </a:p>
          <a:p>
            <a:pPr lvl="1"/>
            <a:r>
              <a:rPr lang="en-US" altLang="ja-JP" dirty="0" smtClean="0"/>
              <a:t>Requirement</a:t>
            </a:r>
            <a:r>
              <a:rPr lang="en-US" altLang="ja-JP" dirty="0"/>
              <a:t> </a:t>
            </a:r>
            <a:r>
              <a:rPr lang="en-US" altLang="ja-JP" dirty="0" smtClean="0"/>
              <a:t>and</a:t>
            </a:r>
            <a:r>
              <a:rPr lang="en-US" altLang="ja-JP" dirty="0" smtClean="0"/>
              <a:t> usage, to, operation, backup, and replication</a:t>
            </a:r>
          </a:p>
          <a:p>
            <a:pPr lvl="1"/>
            <a:r>
              <a:rPr lang="en-US" altLang="ja-JP" dirty="0" smtClean="0"/>
              <a:t>Performance requirement and verification</a:t>
            </a:r>
            <a:r>
              <a:rPr lang="en-US" altLang="ja-JP" dirty="0" smtClean="0"/>
              <a:t> plan</a:t>
            </a:r>
            <a:endParaRPr lang="en-US" altLang="ja-JP" dirty="0"/>
          </a:p>
          <a:p>
            <a:r>
              <a:rPr lang="en-US" altLang="ja-JP" dirty="0"/>
              <a:t>ICS</a:t>
            </a:r>
            <a:r>
              <a:rPr lang="ja-JP" altLang="en-US" dirty="0"/>
              <a:t> </a:t>
            </a:r>
            <a:r>
              <a:rPr lang="en-US" altLang="ja-JP" dirty="0"/>
              <a:t>infrastructure</a:t>
            </a:r>
            <a:r>
              <a:rPr lang="ja-JP" altLang="en-US" dirty="0"/>
              <a:t> </a:t>
            </a:r>
            <a:r>
              <a:rPr lang="en-US" altLang="ja-JP" dirty="0"/>
              <a:t>status</a:t>
            </a:r>
            <a:r>
              <a:rPr lang="ja-JP" altLang="en-US" dirty="0"/>
              <a:t> </a:t>
            </a:r>
            <a:r>
              <a:rPr lang="en-US" altLang="ja-JP" dirty="0"/>
              <a:t>monitoring</a:t>
            </a:r>
            <a:r>
              <a:rPr lang="ja-JP" altLang="en-US" dirty="0"/>
              <a:t> </a:t>
            </a:r>
            <a:r>
              <a:rPr lang="en-US" altLang="ja-JP" dirty="0"/>
              <a:t>and</a:t>
            </a:r>
            <a:r>
              <a:rPr lang="ja-JP" altLang="en-US" dirty="0"/>
              <a:t> </a:t>
            </a:r>
            <a:r>
              <a:rPr lang="en-US" altLang="ja-JP" dirty="0"/>
              <a:t>defect</a:t>
            </a:r>
            <a:r>
              <a:rPr lang="ja-JP" altLang="en-US" dirty="0"/>
              <a:t> </a:t>
            </a:r>
            <a:r>
              <a:rPr lang="en-US" altLang="ja-JP" dirty="0" smtClean="0"/>
              <a:t>detection – plans</a:t>
            </a:r>
          </a:p>
          <a:p>
            <a:r>
              <a:rPr lang="en-US" altLang="ja-JP" dirty="0" smtClean="0"/>
              <a:t>Procedure</a:t>
            </a:r>
            <a:r>
              <a:rPr lang="ja-JP" altLang="en-US" dirty="0" smtClean="0"/>
              <a:t> </a:t>
            </a:r>
            <a:r>
              <a:rPr lang="en-US" altLang="ja-JP" dirty="0"/>
              <a:t>on</a:t>
            </a:r>
            <a:r>
              <a:rPr lang="ja-JP" altLang="en-US" dirty="0"/>
              <a:t> </a:t>
            </a:r>
            <a:r>
              <a:rPr lang="en-US" altLang="ja-JP" dirty="0"/>
              <a:t>instrument</a:t>
            </a:r>
            <a:r>
              <a:rPr lang="ja-JP" altLang="en-US" dirty="0"/>
              <a:t> </a:t>
            </a:r>
            <a:r>
              <a:rPr lang="en-US" altLang="ja-JP" dirty="0" smtClean="0"/>
              <a:t>exchange</a:t>
            </a:r>
          </a:p>
          <a:p>
            <a:r>
              <a:rPr lang="en-US" altLang="ja-JP" dirty="0"/>
              <a:t>Procedures for power failure detection and </a:t>
            </a:r>
            <a:r>
              <a:rPr lang="en-US" altLang="ja-JP" dirty="0" smtClean="0"/>
              <a:t>handling – power failure detection and handling</a:t>
            </a:r>
            <a:endParaRPr lang="en-US" altLang="ja-JP" dirty="0"/>
          </a:p>
          <a:p>
            <a:r>
              <a:rPr lang="en-US" altLang="ja-JP" dirty="0"/>
              <a:t>Hardware</a:t>
            </a:r>
            <a:r>
              <a:rPr lang="ja-JP" altLang="en-US" dirty="0"/>
              <a:t> </a:t>
            </a:r>
            <a:r>
              <a:rPr lang="en-US" altLang="ja-JP" dirty="0"/>
              <a:t>delivery</a:t>
            </a:r>
            <a:r>
              <a:rPr lang="ja-JP" altLang="en-US" dirty="0"/>
              <a:t> </a:t>
            </a:r>
            <a:r>
              <a:rPr lang="en-US" altLang="ja-JP" dirty="0"/>
              <a:t>to</a:t>
            </a:r>
            <a:r>
              <a:rPr lang="ja-JP" altLang="en-US" dirty="0"/>
              <a:t> </a:t>
            </a:r>
            <a:r>
              <a:rPr lang="en-US" altLang="ja-JP" dirty="0" smtClean="0"/>
              <a:t>Subaru</a:t>
            </a:r>
          </a:p>
          <a:p>
            <a:pPr lvl="1"/>
            <a:r>
              <a:rPr lang="en-US" altLang="ja-JP" dirty="0" smtClean="0"/>
              <a:t>Delivery schedule for preparation to accept each instrument component</a:t>
            </a:r>
          </a:p>
          <a:p>
            <a:pPr marL="0" indent="0">
              <a:buNone/>
            </a:pPr>
            <a:endParaRPr lang="en-US" altLang="ja-JP" dirty="0"/>
          </a:p>
          <a:p>
            <a:pPr marL="0" indent="0">
              <a:buNone/>
            </a:pPr>
            <a:r>
              <a:rPr lang="en-US" altLang="ja-JP" dirty="0" smtClean="0"/>
              <a:t>Note: title pages are colorized for ease of seeking.</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65702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 – </a:t>
            </a:r>
            <a:r>
              <a:rPr lang="en-US" altLang="ja-JP" sz="2800" dirty="0"/>
              <a:t>Performance verification – Storage</a:t>
            </a:r>
            <a:endParaRPr kumimoji="1" lang="ja-JP" altLang="en-US" sz="2800"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p:cNvSpPr>
            <a:spLocks noGrp="1"/>
          </p:cNvSpPr>
          <p:nvPr>
            <p:ph idx="1"/>
          </p:nvPr>
        </p:nvSpPr>
        <p:spPr>
          <a:xfrm>
            <a:off x="628650" y="1825624"/>
            <a:ext cx="8426450" cy="4892676"/>
          </a:xfrm>
        </p:spPr>
        <p:txBody>
          <a:bodyPr>
            <a:normAutofit fontScale="40000" lnSpcReduction="20000"/>
          </a:bodyPr>
          <a:lstStyle/>
          <a:p>
            <a:pPr marL="0" indent="0">
              <a:spcBef>
                <a:spcPts val="600"/>
              </a:spcBef>
              <a:buNone/>
            </a:pPr>
            <a:r>
              <a:rPr lang="en-US" altLang="ja-JP" dirty="0" smtClean="0"/>
              <a:t>Before testing storage performance, we checked network performance with several possible configurations. Test was performed as the same way as one we did at the summit for fiber link, by “</a:t>
            </a:r>
            <a:r>
              <a:rPr lang="en-US" altLang="ja-JP" dirty="0" err="1" smtClean="0"/>
              <a:t>nc</a:t>
            </a:r>
            <a:r>
              <a:rPr lang="en-US" altLang="ja-JP" dirty="0" smtClean="0"/>
              <a:t> IP port &lt; /dev/zero” with data flow from data generator computers to the NFSv3 server, and performance monitoring by SNMP status monitoring.</a:t>
            </a:r>
            <a:endParaRPr kumimoji="1" lang="en-US" altLang="ja-JP" dirty="0" smtClean="0"/>
          </a:p>
          <a:p>
            <a:pPr marL="0" indent="0">
              <a:spcBef>
                <a:spcPts val="600"/>
              </a:spcBef>
              <a:buNone/>
            </a:pPr>
            <a:r>
              <a:rPr lang="en-US" altLang="ja-JP" dirty="0" smtClean="0"/>
              <a:t>Points to be configured is bonding configuration on NFS server (Linux), and LACP operational configuration on LACP link between CB2F-1 and </a:t>
            </a:r>
            <a:r>
              <a:rPr lang="en-US" altLang="ja-JP" dirty="0" err="1" smtClean="0"/>
              <a:t>SpS</a:t>
            </a:r>
            <a:r>
              <a:rPr lang="en-US" altLang="ja-JP" dirty="0" smtClean="0"/>
              <a:t> switch is kept as</a:t>
            </a:r>
          </a:p>
          <a:p>
            <a:pPr>
              <a:spcBef>
                <a:spcPts val="600"/>
              </a:spcBef>
            </a:pPr>
            <a:r>
              <a:rPr lang="en-US" altLang="ja-JP" dirty="0" smtClean="0"/>
              <a:t>port-channel load-balance </a:t>
            </a:r>
            <a:r>
              <a:rPr lang="en-US" altLang="ja-JP" dirty="0" err="1" smtClean="0"/>
              <a:t>src-ip</a:t>
            </a:r>
            <a:endParaRPr lang="en-US" altLang="ja-JP" dirty="0" smtClean="0"/>
          </a:p>
          <a:p>
            <a:pPr>
              <a:spcBef>
                <a:spcPts val="600"/>
              </a:spcBef>
            </a:pPr>
            <a:r>
              <a:rPr lang="en-US" altLang="ja-JP" dirty="0" smtClean="0"/>
              <a:t>channel-protocol </a:t>
            </a:r>
            <a:r>
              <a:rPr lang="en-US" altLang="ja-JP" dirty="0" err="1" smtClean="0"/>
              <a:t>lacp</a:t>
            </a:r>
            <a:endParaRPr lang="en-US" altLang="ja-JP" dirty="0"/>
          </a:p>
          <a:p>
            <a:pPr marL="0" indent="0">
              <a:spcBef>
                <a:spcPts val="600"/>
              </a:spcBef>
              <a:buNone/>
            </a:pPr>
            <a:r>
              <a:rPr lang="en-US" altLang="ja-JP" dirty="0" smtClean="0"/>
              <a:t>First one can have other value, but these will not work or will be the same as “</a:t>
            </a:r>
            <a:r>
              <a:rPr lang="en-US" altLang="ja-JP" dirty="0" err="1" smtClean="0"/>
              <a:t>src-ip</a:t>
            </a:r>
            <a:r>
              <a:rPr lang="en-US" altLang="ja-JP" dirty="0" smtClean="0"/>
              <a:t>” in this configuration with small number of devices connected, so we have not tested.</a:t>
            </a:r>
            <a:endParaRPr kumimoji="1" lang="en-US" altLang="ja-JP" dirty="0" smtClean="0"/>
          </a:p>
          <a:p>
            <a:pPr marL="0" indent="0">
              <a:spcBef>
                <a:spcPts val="600"/>
              </a:spcBef>
              <a:buNone/>
            </a:pPr>
            <a:endParaRPr kumimoji="1" lang="en-US" altLang="ja-JP" dirty="0" smtClean="0"/>
          </a:p>
          <a:p>
            <a:pPr marL="0" indent="0">
              <a:spcBef>
                <a:spcPts val="600"/>
              </a:spcBef>
              <a:buNone/>
            </a:pPr>
            <a:r>
              <a:rPr lang="en-US" altLang="ja-JP" dirty="0" smtClean="0"/>
              <a:t>Results are:</a:t>
            </a:r>
          </a:p>
          <a:p>
            <a:pPr>
              <a:spcBef>
                <a:spcPts val="600"/>
              </a:spcBef>
            </a:pPr>
            <a:r>
              <a:rPr lang="en-US" altLang="ja-JP" dirty="0" smtClean="0"/>
              <a:t>802.3ad </a:t>
            </a:r>
            <a:r>
              <a:rPr lang="en-US" altLang="ja-JP" dirty="0"/>
              <a:t>for bonding: data rate was at 3.94Gbps in total for optimized IP address </a:t>
            </a:r>
            <a:r>
              <a:rPr lang="en-US" altLang="ja-JP" dirty="0" smtClean="0"/>
              <a:t>assignment</a:t>
            </a:r>
          </a:p>
          <a:p>
            <a:pPr>
              <a:spcBef>
                <a:spcPts val="600"/>
              </a:spcBef>
            </a:pPr>
            <a:r>
              <a:rPr lang="en-US" altLang="ja-JP" dirty="0" err="1" smtClean="0"/>
              <a:t>balance_rr</a:t>
            </a:r>
            <a:r>
              <a:rPr lang="en-US" altLang="ja-JP" dirty="0" smtClean="0"/>
              <a:t> </a:t>
            </a:r>
            <a:r>
              <a:rPr lang="en-US" altLang="ja-JP" dirty="0"/>
              <a:t>for bonding: data rate drops to 1.1Gbps (switch configured port as </a:t>
            </a:r>
            <a:r>
              <a:rPr lang="en-US" altLang="ja-JP" dirty="0" smtClean="0"/>
              <a:t>stand-alone)</a:t>
            </a:r>
          </a:p>
          <a:p>
            <a:pPr lvl="1">
              <a:spcBef>
                <a:spcPts val="600"/>
              </a:spcBef>
            </a:pPr>
            <a:r>
              <a:rPr lang="en-US" altLang="ja-JP" dirty="0" smtClean="0"/>
              <a:t>This could be overhead of round robin routine.</a:t>
            </a:r>
          </a:p>
          <a:p>
            <a:pPr>
              <a:spcBef>
                <a:spcPts val="600"/>
              </a:spcBef>
            </a:pPr>
            <a:r>
              <a:rPr lang="en-US" altLang="ja-JP" dirty="0" err="1" smtClean="0"/>
              <a:t>balance_alb</a:t>
            </a:r>
            <a:r>
              <a:rPr lang="en-US" altLang="ja-JP" dirty="0" smtClean="0"/>
              <a:t> </a:t>
            </a:r>
            <a:r>
              <a:rPr lang="en-US" altLang="ja-JP" dirty="0"/>
              <a:t>for bonding: ~30% degradation happened from 4Gbps (in 802.3ad right before) to ~</a:t>
            </a:r>
            <a:r>
              <a:rPr lang="en-US" altLang="ja-JP" dirty="0" smtClean="0"/>
              <a:t>2.9Gbps</a:t>
            </a:r>
          </a:p>
          <a:p>
            <a:pPr marL="0" indent="0">
              <a:spcBef>
                <a:spcPts val="600"/>
              </a:spcBef>
              <a:buNone/>
            </a:pPr>
            <a:endParaRPr lang="en-US" altLang="ja-JP" dirty="0" smtClean="0"/>
          </a:p>
          <a:p>
            <a:pPr marL="0" indent="0">
              <a:spcBef>
                <a:spcPts val="600"/>
              </a:spcBef>
              <a:buNone/>
            </a:pPr>
            <a:r>
              <a:rPr lang="en-US" altLang="ja-JP" dirty="0" smtClean="0"/>
              <a:t>Note:</a:t>
            </a:r>
            <a:endParaRPr lang="en-US" altLang="ja-JP" dirty="0"/>
          </a:p>
          <a:p>
            <a:pPr>
              <a:spcBef>
                <a:spcPts val="600"/>
              </a:spcBef>
            </a:pPr>
            <a:r>
              <a:rPr lang="en-US" altLang="ja-JP" dirty="0"/>
              <a:t>balance-</a:t>
            </a:r>
            <a:r>
              <a:rPr lang="en-US" altLang="ja-JP" dirty="0" err="1"/>
              <a:t>rr</a:t>
            </a:r>
            <a:r>
              <a:rPr lang="en-US" altLang="ja-JP" dirty="0"/>
              <a:t>: transmit in round robin, receive is decided by switch in connection, but normally switch will set ports as standalone and receive will be similar to transmit.</a:t>
            </a:r>
          </a:p>
          <a:p>
            <a:pPr>
              <a:spcBef>
                <a:spcPts val="600"/>
              </a:spcBef>
            </a:pPr>
            <a:r>
              <a:rPr lang="en-US" altLang="ja-JP" dirty="0"/>
              <a:t>balance-</a:t>
            </a:r>
            <a:r>
              <a:rPr lang="en-US" altLang="ja-JP" dirty="0" err="1"/>
              <a:t>xor</a:t>
            </a:r>
            <a:r>
              <a:rPr lang="en-US" altLang="ja-JP" dirty="0"/>
              <a:t>: transmit in </a:t>
            </a:r>
            <a:r>
              <a:rPr lang="en-US" altLang="ja-JP" dirty="0" err="1"/>
              <a:t>xor</a:t>
            </a:r>
            <a:r>
              <a:rPr lang="en-US" altLang="ja-JP" dirty="0"/>
              <a:t> based balancing, receive is decided by switch in connection</a:t>
            </a:r>
          </a:p>
          <a:p>
            <a:pPr>
              <a:spcBef>
                <a:spcPts val="600"/>
              </a:spcBef>
            </a:pPr>
            <a:r>
              <a:rPr lang="en-US" altLang="ja-JP" dirty="0"/>
              <a:t>802.3ad: LACP, in </a:t>
            </a:r>
            <a:r>
              <a:rPr lang="en-US" altLang="ja-JP" dirty="0" err="1"/>
              <a:t>xor</a:t>
            </a:r>
            <a:r>
              <a:rPr lang="en-US" altLang="ja-JP" dirty="0"/>
              <a:t> based balancing policy</a:t>
            </a:r>
          </a:p>
          <a:p>
            <a:pPr>
              <a:spcBef>
                <a:spcPts val="600"/>
              </a:spcBef>
            </a:pPr>
            <a:r>
              <a:rPr lang="en-US" altLang="ja-JP" dirty="0"/>
              <a:t>balance-</a:t>
            </a:r>
            <a:r>
              <a:rPr lang="en-US" altLang="ja-JP" dirty="0" err="1"/>
              <a:t>tlb</a:t>
            </a:r>
            <a:r>
              <a:rPr lang="en-US" altLang="ja-JP" dirty="0"/>
              <a:t>: transmit in balancing based on current load of network link in bonding (or configurable to </a:t>
            </a:r>
            <a:r>
              <a:rPr lang="en-US" altLang="ja-JP" dirty="0" err="1"/>
              <a:t>xor</a:t>
            </a:r>
            <a:r>
              <a:rPr lang="en-US" altLang="ja-JP" dirty="0"/>
              <a:t> based hash policy), receive is decided by switch in connection but normally the current network link (used in transmit) will take.</a:t>
            </a:r>
          </a:p>
          <a:p>
            <a:pPr>
              <a:spcBef>
                <a:spcPts val="600"/>
              </a:spcBef>
            </a:pPr>
            <a:r>
              <a:rPr lang="en-US" altLang="ja-JP" dirty="0"/>
              <a:t>balance-</a:t>
            </a:r>
            <a:r>
              <a:rPr lang="en-US" altLang="ja-JP" dirty="0" err="1"/>
              <a:t>alb</a:t>
            </a:r>
            <a:r>
              <a:rPr lang="en-US" altLang="ja-JP" dirty="0"/>
              <a:t>: similar to -</a:t>
            </a:r>
            <a:r>
              <a:rPr lang="en-US" altLang="ja-JP" dirty="0" err="1"/>
              <a:t>tlb</a:t>
            </a:r>
            <a:r>
              <a:rPr lang="en-US" altLang="ja-JP" dirty="0"/>
              <a:t> with receive in round robin based on ARP negotiation.  This mode uses ARP replies for selection of network link to be used in receive, and will take some time delay on load balancing (re-)configuration, Calculation on load balancing (</a:t>
            </a:r>
            <a:r>
              <a:rPr lang="en-US" altLang="ja-JP" dirty="0" err="1"/>
              <a:t>xor</a:t>
            </a:r>
            <a:r>
              <a:rPr lang="en-US" altLang="ja-JP" dirty="0"/>
              <a:t>) is selectable from MAC address or both MAC and IP address. </a:t>
            </a:r>
            <a:endParaRPr lang="en-US" altLang="ja-JP" dirty="0" smtClean="0"/>
          </a:p>
          <a:p>
            <a:pPr lvl="1">
              <a:spcBef>
                <a:spcPts val="600"/>
              </a:spcBef>
            </a:pPr>
            <a:r>
              <a:rPr lang="en-US" altLang="ja-JP" dirty="0" smtClean="0"/>
              <a:t>calculation </a:t>
            </a:r>
            <a:r>
              <a:rPr lang="en-US" altLang="ja-JP" dirty="0"/>
              <a:t>is done in</a:t>
            </a:r>
            <a:r>
              <a:rPr lang="en-US" altLang="ja-JP" dirty="0" smtClean="0"/>
              <a:t>: (&lt;</a:t>
            </a:r>
            <a:r>
              <a:rPr lang="en-US" altLang="ja-JP" dirty="0" err="1"/>
              <a:t>source_MAC_address</a:t>
            </a:r>
            <a:r>
              <a:rPr lang="en-US" altLang="ja-JP" dirty="0"/>
              <a:t>&gt; XOR &lt;</a:t>
            </a:r>
            <a:r>
              <a:rPr lang="en-US" altLang="ja-JP" dirty="0" err="1"/>
              <a:t>destination_MAC</a:t>
            </a:r>
            <a:r>
              <a:rPr lang="en-US" altLang="ja-JP" dirty="0"/>
              <a:t>&gt;) MODULO &lt;</a:t>
            </a:r>
            <a:r>
              <a:rPr lang="en-US" altLang="ja-JP" dirty="0" err="1"/>
              <a:t>slave_count</a:t>
            </a:r>
            <a:r>
              <a:rPr lang="en-US" altLang="ja-JP" dirty="0"/>
              <a:t>&gt; (((&lt;</a:t>
            </a:r>
            <a:r>
              <a:rPr lang="en-US" altLang="ja-JP" dirty="0" err="1"/>
              <a:t>source_IP</a:t>
            </a:r>
            <a:r>
              <a:rPr lang="en-US" altLang="ja-JP" dirty="0"/>
              <a:t>&gt; XOR &lt;</a:t>
            </a:r>
            <a:r>
              <a:rPr lang="en-US" altLang="ja-JP" dirty="0" err="1"/>
              <a:t>dest_IP</a:t>
            </a:r>
            <a:r>
              <a:rPr lang="en-US" altLang="ja-JP" dirty="0"/>
              <a:t>&gt;) AND 0xffff) XOR (&lt;</a:t>
            </a:r>
            <a:r>
              <a:rPr lang="en-US" altLang="ja-JP" dirty="0" err="1"/>
              <a:t>source_MAC</a:t>
            </a:r>
            <a:r>
              <a:rPr lang="en-US" altLang="ja-JP" dirty="0"/>
              <a:t>&gt; XOR &lt;</a:t>
            </a:r>
            <a:r>
              <a:rPr lang="en-US" altLang="ja-JP" dirty="0" err="1"/>
              <a:t>destination_MAC</a:t>
            </a:r>
            <a:r>
              <a:rPr lang="en-US" altLang="ja-JP" dirty="0"/>
              <a:t>&gt;)) MODULO &lt;</a:t>
            </a:r>
            <a:r>
              <a:rPr lang="en-US" altLang="ja-JP" dirty="0" err="1"/>
              <a:t>slave_count</a:t>
            </a:r>
            <a:r>
              <a:rPr lang="en-US" altLang="ja-JP" dirty="0"/>
              <a:t>&gt;</a:t>
            </a:r>
          </a:p>
          <a:p>
            <a:pPr>
              <a:spcBef>
                <a:spcPts val="600"/>
              </a:spcBef>
            </a:pPr>
            <a:endParaRPr lang="en-US" altLang="ja-JP" dirty="0" smtClean="0"/>
          </a:p>
        </p:txBody>
      </p:sp>
    </p:spTree>
    <p:extLst>
      <p:ext uri="{BB962C8B-B14F-4D97-AF65-F5344CB8AC3E}">
        <p14:creationId xmlns:p14="http://schemas.microsoft.com/office/powerpoint/2010/main" val="16892921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(I-b) – </a:t>
            </a:r>
            <a:r>
              <a:rPr lang="en-US" altLang="ja-JP" sz="2800" dirty="0"/>
              <a:t>Performance verification – Storage</a:t>
            </a:r>
            <a:endParaRPr kumimoji="1" lang="ja-JP" altLang="en-US" sz="2800"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p:cNvSpPr>
            <a:spLocks noGrp="1"/>
          </p:cNvSpPr>
          <p:nvPr>
            <p:ph idx="1"/>
          </p:nvPr>
        </p:nvSpPr>
        <p:spPr>
          <a:xfrm>
            <a:off x="628650" y="1825624"/>
            <a:ext cx="8401050" cy="5032376"/>
          </a:xfrm>
        </p:spPr>
        <p:txBody>
          <a:bodyPr>
            <a:normAutofit fontScale="47500" lnSpcReduction="20000"/>
          </a:bodyPr>
          <a:lstStyle/>
          <a:p>
            <a:pPr marL="0" indent="0">
              <a:spcBef>
                <a:spcPts val="600"/>
              </a:spcBef>
              <a:buNone/>
            </a:pPr>
            <a:r>
              <a:rPr lang="en-US" altLang="ja-JP" dirty="0" smtClean="0"/>
              <a:t>Notes for real operation from trials and results with this configuration:</a:t>
            </a:r>
          </a:p>
          <a:p>
            <a:pPr marL="0" indent="0">
              <a:spcBef>
                <a:spcPts val="600"/>
              </a:spcBef>
              <a:buNone/>
            </a:pPr>
            <a:endParaRPr lang="en-US" altLang="ja-JP" dirty="0"/>
          </a:p>
          <a:p>
            <a:pPr marL="0" indent="0">
              <a:spcBef>
                <a:spcPts val="600"/>
              </a:spcBef>
              <a:buNone/>
            </a:pPr>
            <a:r>
              <a:rPr lang="en-US" altLang="ja-JP" dirty="0" smtClean="0"/>
              <a:t>We had </a:t>
            </a:r>
            <a:r>
              <a:rPr lang="en-US" altLang="ja-JP" dirty="0"/>
              <a:t>several trial </a:t>
            </a:r>
            <a:r>
              <a:rPr lang="en-US" altLang="ja-JP" dirty="0" smtClean="0"/>
              <a:t>to </a:t>
            </a:r>
            <a:r>
              <a:rPr lang="en-US" altLang="ja-JP" dirty="0"/>
              <a:t>have good load balancing over LACP, to assign four data flows to four fiber links in one per one. We can test load balancing parameter on terminal as:</a:t>
            </a:r>
          </a:p>
          <a:p>
            <a:pPr marL="457200" lvl="1" indent="0">
              <a:spcBef>
                <a:spcPts val="600"/>
              </a:spcBef>
              <a:buNone/>
            </a:pPr>
            <a:r>
              <a:rPr lang="en-US" altLang="ja-JP" dirty="0" smtClean="0"/>
              <a:t>cb2f#test </a:t>
            </a:r>
            <a:r>
              <a:rPr lang="en-US" altLang="ja-JP" dirty="0" err="1"/>
              <a:t>etherchannel</a:t>
            </a:r>
            <a:r>
              <a:rPr lang="en-US" altLang="ja-JP" dirty="0"/>
              <a:t> load-balance interface po1 </a:t>
            </a:r>
            <a:r>
              <a:rPr lang="en-US" altLang="ja-JP" dirty="0" err="1"/>
              <a:t>ip</a:t>
            </a:r>
            <a:r>
              <a:rPr lang="en-US" altLang="ja-JP" dirty="0"/>
              <a:t> 0.0.0.0 10.100.200.241</a:t>
            </a:r>
          </a:p>
          <a:p>
            <a:pPr marL="457200" lvl="1" indent="0">
              <a:spcBef>
                <a:spcPts val="600"/>
              </a:spcBef>
              <a:buNone/>
            </a:pPr>
            <a:r>
              <a:rPr lang="en-US" altLang="ja-JP" dirty="0" smtClean="0"/>
              <a:t>Would </a:t>
            </a:r>
            <a:r>
              <a:rPr lang="en-US" altLang="ja-JP" dirty="0"/>
              <a:t>select Gi1/0/28 of </a:t>
            </a:r>
            <a:r>
              <a:rPr lang="en-US" altLang="ja-JP" dirty="0" smtClean="0"/>
              <a:t>Po1</a:t>
            </a:r>
          </a:p>
          <a:p>
            <a:pPr marL="0" indent="0">
              <a:spcBef>
                <a:spcPts val="600"/>
              </a:spcBef>
              <a:buNone/>
            </a:pPr>
            <a:r>
              <a:rPr lang="en-US" altLang="ja-JP" dirty="0" smtClean="0"/>
              <a:t>(note</a:t>
            </a:r>
            <a:r>
              <a:rPr lang="en-US" altLang="ja-JP" dirty="0"/>
              <a:t>: port-channel 1 has gigabitEthernet1/0/25-28), and I got following selections for 0.0.0.0-0.0.0.15 (in sequential)</a:t>
            </a:r>
          </a:p>
          <a:p>
            <a:pPr marL="457200" lvl="1" indent="0">
              <a:spcBef>
                <a:spcPts val="600"/>
              </a:spcBef>
              <a:buNone/>
            </a:pPr>
            <a:r>
              <a:rPr lang="en-US" altLang="ja-JP" dirty="0" smtClean="0"/>
              <a:t>28</a:t>
            </a:r>
            <a:r>
              <a:rPr lang="en-US" altLang="ja-JP" dirty="0"/>
              <a:t>, 27, 25, 26, 25, 26, 28, 27, 25, 26, 28, 27, 28, 27, 25, 26</a:t>
            </a:r>
          </a:p>
          <a:p>
            <a:pPr marL="0" indent="0">
              <a:spcBef>
                <a:spcPts val="600"/>
              </a:spcBef>
              <a:buNone/>
            </a:pPr>
            <a:r>
              <a:rPr lang="en-US" altLang="ja-JP" dirty="0"/>
              <a:t>Results for other port channel or another switch with the same IOS version were the same</a:t>
            </a:r>
            <a:r>
              <a:rPr lang="en-US" altLang="ja-JP" dirty="0" smtClean="0"/>
              <a:t>. This could have some impact on the real IP configuration, and also need to be kept in mind.</a:t>
            </a:r>
          </a:p>
          <a:p>
            <a:pPr marL="0" indent="0">
              <a:spcBef>
                <a:spcPts val="600"/>
              </a:spcBef>
              <a:buNone/>
            </a:pPr>
            <a:r>
              <a:rPr lang="en-US" altLang="ja-JP" dirty="0"/>
              <a:t>Especially, </a:t>
            </a:r>
            <a:r>
              <a:rPr lang="en-US" altLang="ja-JP" dirty="0" smtClean="0"/>
              <a:t>we </a:t>
            </a:r>
            <a:r>
              <a:rPr lang="en-US" altLang="ja-JP" dirty="0"/>
              <a:t>cannot control MAC address of PC104 devices, and also we assume to exchange PC104 board to spare on device failure with keeping assigned IP address (IP address is issued against service but not to device), LACP load balancing by IP address is safer option to keep things well under our control.</a:t>
            </a:r>
          </a:p>
          <a:p>
            <a:pPr marL="0" indent="0">
              <a:spcBef>
                <a:spcPts val="600"/>
              </a:spcBef>
              <a:buNone/>
            </a:pPr>
            <a:endParaRPr lang="en-US" altLang="ja-JP" dirty="0"/>
          </a:p>
          <a:p>
            <a:pPr marL="0" indent="0">
              <a:spcBef>
                <a:spcPts val="600"/>
              </a:spcBef>
              <a:buNone/>
            </a:pPr>
            <a:r>
              <a:rPr lang="en-US" altLang="ja-JP" dirty="0"/>
              <a:t>Since output of calculation for load balancing was the same over two switches and three port channel configurations, I suppose it is fine to assume the same balancing configuration over more than two LACP connections from IR detector control computer at </a:t>
            </a:r>
            <a:r>
              <a:rPr lang="en-US" altLang="ja-JP" dirty="0" err="1"/>
              <a:t>SpS</a:t>
            </a:r>
            <a:r>
              <a:rPr lang="en-US" altLang="ja-JP" dirty="0"/>
              <a:t> to NFS server at CB2F. Data flow in large volume from </a:t>
            </a:r>
            <a:r>
              <a:rPr lang="en-US" altLang="ja-JP" dirty="0" err="1"/>
              <a:t>SpS</a:t>
            </a:r>
            <a:r>
              <a:rPr lang="en-US" altLang="ja-JP" dirty="0"/>
              <a:t> to CB2F is only one direction for all switches in between, so load balancing on cisco switches are fine with configuration to refer </a:t>
            </a:r>
            <a:r>
              <a:rPr lang="en-US" altLang="ja-JP" dirty="0" err="1"/>
              <a:t>src</a:t>
            </a:r>
            <a:r>
              <a:rPr lang="en-US" altLang="ja-JP" dirty="0"/>
              <a:t> IP addresses (or </a:t>
            </a:r>
            <a:r>
              <a:rPr lang="en-US" altLang="ja-JP" dirty="0" err="1"/>
              <a:t>dst-src-ip</a:t>
            </a:r>
            <a:r>
              <a:rPr lang="en-US" altLang="ja-JP" dirty="0"/>
              <a:t> if we need).</a:t>
            </a:r>
          </a:p>
          <a:p>
            <a:pPr marL="0" indent="0">
              <a:spcBef>
                <a:spcPts val="600"/>
              </a:spcBef>
              <a:buNone/>
            </a:pPr>
            <a:r>
              <a:rPr lang="en-US" altLang="ja-JP" dirty="0"/>
              <a:t>For iSCSI storage and NFS server, we do not need load balancing configuration on network layer (switch or network interface of Linux) since our iSCSI storage has eight network links and can balance well on device multipath layer. Also resource is not limited at CB2F, that we can increase number if in emergency for normal operation, we may not encounter such difficult situation on load balance configuration.</a:t>
            </a:r>
          </a:p>
          <a:p>
            <a:pPr marL="0" indent="0">
              <a:spcBef>
                <a:spcPts val="600"/>
              </a:spcBef>
              <a:buNone/>
            </a:pPr>
            <a:r>
              <a:rPr lang="en-US" altLang="ja-JP" dirty="0"/>
              <a:t>Connections of CB2F-SpS and CB2F-NFS server are only possible ones with LACP (or some option of Linux bonding), so we do not need to put destination IP address for load balancing calculation, which may make our situation simpler for selection of pair of </a:t>
            </a:r>
            <a:r>
              <a:rPr lang="en-US" altLang="ja-JP" dirty="0" err="1"/>
              <a:t>src-dst</a:t>
            </a:r>
            <a:r>
              <a:rPr lang="en-US" altLang="ja-JP" dirty="0"/>
              <a:t>.</a:t>
            </a:r>
          </a:p>
          <a:p>
            <a:pPr marL="0" indent="0">
              <a:spcBef>
                <a:spcPts val="600"/>
              </a:spcBef>
              <a:buNone/>
            </a:pPr>
            <a:r>
              <a:rPr lang="en-US" altLang="ja-JP" dirty="0" smtClean="0"/>
              <a:t>Also this will make some difficulty on data flow between PFS and Gen2 for large FITS files transfer, we need to check and evaluate in simulating the configurations.</a:t>
            </a:r>
            <a:endParaRPr lang="en-US" altLang="ja-JP" dirty="0"/>
          </a:p>
        </p:txBody>
      </p:sp>
    </p:spTree>
    <p:extLst>
      <p:ext uri="{BB962C8B-B14F-4D97-AF65-F5344CB8AC3E}">
        <p14:creationId xmlns:p14="http://schemas.microsoft.com/office/powerpoint/2010/main" val="41154043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(II) – </a:t>
            </a:r>
            <a:r>
              <a:rPr lang="en-US" altLang="ja-JP" sz="2800" dirty="0"/>
              <a:t>Performance verification – Storage</a:t>
            </a:r>
            <a:endParaRPr kumimoji="1" lang="ja-JP" altLang="en-US" sz="2800"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p:cNvSpPr>
            <a:spLocks noGrp="1"/>
          </p:cNvSpPr>
          <p:nvPr>
            <p:ph idx="1"/>
          </p:nvPr>
        </p:nvSpPr>
        <p:spPr>
          <a:xfrm>
            <a:off x="628650" y="1825624"/>
            <a:ext cx="8337550" cy="4867275"/>
          </a:xfrm>
        </p:spPr>
        <p:txBody>
          <a:bodyPr>
            <a:normAutofit fontScale="55000" lnSpcReduction="20000"/>
          </a:bodyPr>
          <a:lstStyle/>
          <a:p>
            <a:pPr marL="0" indent="0">
              <a:buNone/>
            </a:pPr>
            <a:r>
              <a:rPr kumimoji="1" lang="en-US" altLang="ja-JP" dirty="0" smtClean="0"/>
              <a:t>Storage performance was measured with two configurations for bonding interface of NFSv3 server, using simple data writing of 1TB continuous file by </a:t>
            </a:r>
            <a:r>
              <a:rPr kumimoji="1" lang="en-US" altLang="ja-JP" dirty="0" err="1" smtClean="0"/>
              <a:t>dd</a:t>
            </a:r>
            <a:r>
              <a:rPr kumimoji="1" lang="en-US" altLang="ja-JP" dirty="0" smtClean="0"/>
              <a:t> from /dev/zero not to introduce any performance degradation at data generation side. </a:t>
            </a:r>
          </a:p>
          <a:p>
            <a:r>
              <a:rPr kumimoji="1" lang="en-US" altLang="ja-JP" dirty="0" smtClean="0"/>
              <a:t>NFS </a:t>
            </a:r>
            <a:r>
              <a:rPr lang="en-US" altLang="ja-JP" dirty="0"/>
              <a:t>configuration was </a:t>
            </a:r>
            <a:r>
              <a:rPr lang="en-US" altLang="ja-JP" dirty="0" err="1" smtClean="0"/>
              <a:t>rw</a:t>
            </a:r>
            <a:r>
              <a:rPr lang="en-US" altLang="ja-JP" dirty="0" smtClean="0"/>
              <a:t>, </a:t>
            </a:r>
            <a:r>
              <a:rPr lang="en-US" altLang="ja-JP" dirty="0" err="1" smtClean="0"/>
              <a:t>async</a:t>
            </a:r>
            <a:r>
              <a:rPr lang="en-US" altLang="ja-JP" dirty="0" smtClean="0"/>
              <a:t>, </a:t>
            </a:r>
            <a:r>
              <a:rPr lang="en-US" altLang="ja-JP" dirty="0" err="1" smtClean="0"/>
              <a:t>wdelay</a:t>
            </a:r>
            <a:r>
              <a:rPr lang="en-US" altLang="ja-JP" dirty="0" smtClean="0"/>
              <a:t>, </a:t>
            </a:r>
            <a:r>
              <a:rPr lang="en-US" altLang="ja-JP" dirty="0" err="1" smtClean="0"/>
              <a:t>no_subtree_check</a:t>
            </a:r>
            <a:r>
              <a:rPr lang="en-US" altLang="ja-JP" dirty="0" smtClean="0"/>
              <a:t>, sec=sys, </a:t>
            </a:r>
            <a:r>
              <a:rPr lang="en-US" altLang="ja-JP" dirty="0" err="1" smtClean="0"/>
              <a:t>no_root_squash</a:t>
            </a:r>
            <a:r>
              <a:rPr lang="en-US" altLang="ja-JP" dirty="0" smtClean="0"/>
              <a:t>, </a:t>
            </a:r>
            <a:r>
              <a:rPr lang="en-US" altLang="ja-JP" dirty="0" err="1" smtClean="0"/>
              <a:t>no_all_squash</a:t>
            </a:r>
            <a:endParaRPr lang="en-US" altLang="ja-JP" dirty="0"/>
          </a:p>
          <a:p>
            <a:r>
              <a:rPr kumimoji="1" lang="en-US" altLang="ja-JP" dirty="0" smtClean="0"/>
              <a:t>Configuration I: round-robin</a:t>
            </a:r>
          </a:p>
          <a:p>
            <a:pPr lvl="1"/>
            <a:r>
              <a:rPr lang="en-US" altLang="ja-JP" dirty="0" err="1" smtClean="0"/>
              <a:t>path_selector</a:t>
            </a:r>
            <a:r>
              <a:rPr lang="en-US" altLang="ja-JP" dirty="0" smtClean="0"/>
              <a:t>=“round-robin 0”</a:t>
            </a:r>
          </a:p>
          <a:p>
            <a:pPr lvl="1"/>
            <a:r>
              <a:rPr lang="en-US" altLang="ja-JP" dirty="0" err="1" smtClean="0"/>
              <a:t>rr_weight</a:t>
            </a:r>
            <a:r>
              <a:rPr lang="en-US" altLang="ja-JP" dirty="0" smtClean="0"/>
              <a:t>=priorities</a:t>
            </a:r>
          </a:p>
          <a:p>
            <a:pPr lvl="1"/>
            <a:r>
              <a:rPr kumimoji="1" lang="en-US" altLang="ja-JP" dirty="0" smtClean="0"/>
              <a:t>Total bandwidth was 1.72Gbps, and almost uniform distribution (within ~5%) over eight iSCSI connection from NFS server to storage was observed</a:t>
            </a:r>
          </a:p>
          <a:p>
            <a:r>
              <a:rPr lang="en-US" altLang="ja-JP" dirty="0" smtClean="0"/>
              <a:t>Configuration II: layer3+4</a:t>
            </a:r>
          </a:p>
          <a:p>
            <a:pPr lvl="1"/>
            <a:r>
              <a:rPr kumimoji="1" lang="en-US" altLang="ja-JP" dirty="0" smtClean="0"/>
              <a:t>2.33Gbps from 4 data generators, almost in uniform distribution</a:t>
            </a:r>
          </a:p>
          <a:p>
            <a:pPr lvl="1"/>
            <a:r>
              <a:rPr lang="en-US" altLang="ja-JP" dirty="0" smtClean="0"/>
              <a:t>One data generator occupies one connection in 4 LACP bonded connection between switches</a:t>
            </a:r>
            <a:endParaRPr lang="en-US" altLang="ja-JP" dirty="0"/>
          </a:p>
          <a:p>
            <a:pPr marL="0" indent="0">
              <a:buNone/>
            </a:pPr>
            <a:endParaRPr kumimoji="1" lang="en-US" altLang="ja-JP" dirty="0" smtClean="0"/>
          </a:p>
          <a:p>
            <a:pPr marL="0" indent="0">
              <a:buNone/>
            </a:pPr>
            <a:r>
              <a:rPr lang="en-US" altLang="ja-JP" dirty="0" smtClean="0"/>
              <a:t>Notes:</a:t>
            </a:r>
            <a:endParaRPr kumimoji="1" lang="en-US" altLang="ja-JP" dirty="0" smtClean="0"/>
          </a:p>
          <a:p>
            <a:r>
              <a:rPr kumimoji="1" lang="en-US" altLang="ja-JP" dirty="0" smtClean="0"/>
              <a:t>We already have found some issue with NFS over </a:t>
            </a:r>
            <a:r>
              <a:rPr kumimoji="1" lang="en-US" altLang="ja-JP" dirty="0" err="1" smtClean="0"/>
              <a:t>xfs</a:t>
            </a:r>
            <a:r>
              <a:rPr kumimoji="1" lang="en-US" altLang="ja-JP" dirty="0" smtClean="0"/>
              <a:t> region for performance degradation on file node (and metadata) manipulation, compared to NFS over </a:t>
            </a:r>
            <a:r>
              <a:rPr kumimoji="1" lang="en-US" altLang="ja-JP" dirty="0" err="1" smtClean="0"/>
              <a:t>jfs</a:t>
            </a:r>
            <a:r>
              <a:rPr kumimoji="1" lang="en-US" altLang="ja-JP" dirty="0" smtClean="0"/>
              <a:t>. We may not use </a:t>
            </a:r>
            <a:r>
              <a:rPr kumimoji="1" lang="en-US" altLang="ja-JP" dirty="0" err="1" smtClean="0"/>
              <a:t>xfs</a:t>
            </a:r>
            <a:r>
              <a:rPr kumimoji="1" lang="en-US" altLang="ja-JP" dirty="0" smtClean="0"/>
              <a:t> for the real configuration.</a:t>
            </a:r>
          </a:p>
          <a:p>
            <a:r>
              <a:rPr lang="en-US" altLang="ja-JP" dirty="0" smtClean="0"/>
              <a:t>We already have found performance degradation with </a:t>
            </a:r>
            <a:r>
              <a:rPr lang="en-US" altLang="ja-JP" dirty="0" err="1" smtClean="0"/>
              <a:t>jfs</a:t>
            </a:r>
            <a:r>
              <a:rPr lang="en-US" altLang="ja-JP" dirty="0" smtClean="0"/>
              <a:t> storage when we write a file more than 1TB in sequential append mode, which does not happen with </a:t>
            </a:r>
            <a:r>
              <a:rPr lang="en-US" altLang="ja-JP" dirty="0" err="1" smtClean="0"/>
              <a:t>xfs</a:t>
            </a:r>
            <a:r>
              <a:rPr lang="en-US" altLang="ja-JP" dirty="0" smtClean="0"/>
              <a:t> storage in the same hardware and operating system (</a:t>
            </a:r>
            <a:r>
              <a:rPr lang="en-US" altLang="ja-JP" dirty="0" err="1" smtClean="0"/>
              <a:t>Debian</a:t>
            </a:r>
            <a:r>
              <a:rPr lang="en-US" altLang="ja-JP" dirty="0" smtClean="0"/>
              <a:t> Jessie) configuration. PFS does not plan to use large files more than 1TB, we do not have any plan to find any mitigation on this issue.</a:t>
            </a:r>
            <a:endParaRPr kumimoji="1" lang="ja-JP" altLang="en-US" dirty="0"/>
          </a:p>
        </p:txBody>
      </p:sp>
    </p:spTree>
    <p:extLst>
      <p:ext uri="{BB962C8B-B14F-4D97-AF65-F5344CB8AC3E}">
        <p14:creationId xmlns:p14="http://schemas.microsoft.com/office/powerpoint/2010/main" val="38618926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(II-b) – </a:t>
            </a:r>
            <a:r>
              <a:rPr lang="en-US" altLang="ja-JP" sz="2800" dirty="0"/>
              <a:t>Performance verification – Storage</a:t>
            </a:r>
            <a:endParaRPr kumimoji="1" lang="ja-JP" altLang="en-US" sz="2800"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p:cNvSpPr>
            <a:spLocks noGrp="1"/>
          </p:cNvSpPr>
          <p:nvPr>
            <p:ph idx="1"/>
          </p:nvPr>
        </p:nvSpPr>
        <p:spPr>
          <a:xfrm>
            <a:off x="628650" y="1825624"/>
            <a:ext cx="8515350" cy="4867275"/>
          </a:xfrm>
        </p:spPr>
        <p:txBody>
          <a:bodyPr>
            <a:normAutofit fontScale="85000" lnSpcReduction="10000"/>
          </a:bodyPr>
          <a:lstStyle/>
          <a:p>
            <a:pPr marL="0" indent="0">
              <a:buNone/>
            </a:pPr>
            <a:r>
              <a:rPr kumimoji="1" lang="en-US" altLang="ja-JP" dirty="0" smtClean="0"/>
              <a:t>Also we have measured basic storage performance over NFS server from data generator computer. Results were followings:</a:t>
            </a:r>
          </a:p>
          <a:p>
            <a:pPr marL="0" indent="0">
              <a:buNone/>
            </a:pPr>
            <a:endParaRPr lang="en-US" altLang="ja-JP" sz="2600" dirty="0"/>
          </a:p>
          <a:p>
            <a:pPr marL="0" indent="0">
              <a:buNone/>
            </a:pPr>
            <a:r>
              <a:rPr lang="en-US" altLang="ja-JP" sz="1700" dirty="0">
                <a:latin typeface="Code Light" panose="020B0604020202020204" pitchFamily="50" charset="0"/>
              </a:rPr>
              <a:t>bonnie++ @ /</a:t>
            </a:r>
            <a:r>
              <a:rPr lang="en-US" altLang="ja-JP" sz="1700" dirty="0" err="1">
                <a:latin typeface="Code Light" panose="020B0604020202020204" pitchFamily="50" charset="0"/>
              </a:rPr>
              <a:t>mnt</a:t>
            </a:r>
            <a:r>
              <a:rPr lang="en-US" altLang="ja-JP" sz="1700" dirty="0">
                <a:latin typeface="Code Light" panose="020B0604020202020204" pitchFamily="50" charset="0"/>
              </a:rPr>
              <a:t>/</a:t>
            </a:r>
            <a:r>
              <a:rPr lang="en-US" altLang="ja-JP" sz="1700" dirty="0" err="1">
                <a:latin typeface="Code Light" panose="020B0604020202020204" pitchFamily="50" charset="0"/>
              </a:rPr>
              <a:t>iscsi</a:t>
            </a:r>
            <a:r>
              <a:rPr lang="en-US" altLang="ja-JP" sz="1700" dirty="0">
                <a:latin typeface="Code Light" panose="020B0604020202020204" pitchFamily="50" charset="0"/>
              </a:rPr>
              <a:t>/bonnie from is0</a:t>
            </a:r>
          </a:p>
          <a:p>
            <a:pPr marL="0" indent="0">
              <a:buNone/>
            </a:pPr>
            <a:r>
              <a:rPr lang="en-US" altLang="ja-JP" sz="1700" dirty="0">
                <a:latin typeface="Code Light" panose="020B0604020202020204" pitchFamily="50" charset="0"/>
              </a:rPr>
              <a:t>Version  1.97       ------Sequential Output------ --Sequential Input- --Random-</a:t>
            </a:r>
          </a:p>
          <a:p>
            <a:pPr marL="0" indent="0">
              <a:buNone/>
            </a:pPr>
            <a:r>
              <a:rPr lang="en-US" altLang="ja-JP" sz="1700" dirty="0">
                <a:latin typeface="Code Light" panose="020B0604020202020204" pitchFamily="50" charset="0"/>
              </a:rPr>
              <a:t>Concurrency   1     -Per </a:t>
            </a:r>
            <a:r>
              <a:rPr lang="en-US" altLang="ja-JP" sz="1700" dirty="0" err="1">
                <a:latin typeface="Code Light" panose="020B0604020202020204" pitchFamily="50" charset="0"/>
              </a:rPr>
              <a:t>Chr</a:t>
            </a:r>
            <a:r>
              <a:rPr lang="en-US" altLang="ja-JP" sz="1700" dirty="0">
                <a:latin typeface="Code Light" panose="020B0604020202020204" pitchFamily="50" charset="0"/>
              </a:rPr>
              <a:t>- --Block-- -Rewrite- -Per </a:t>
            </a:r>
            <a:r>
              <a:rPr lang="en-US" altLang="ja-JP" sz="1700" dirty="0" err="1">
                <a:latin typeface="Code Light" panose="020B0604020202020204" pitchFamily="50" charset="0"/>
              </a:rPr>
              <a:t>Chr</a:t>
            </a:r>
            <a:r>
              <a:rPr lang="en-US" altLang="ja-JP" sz="1700" dirty="0">
                <a:latin typeface="Code Light" panose="020B0604020202020204" pitchFamily="50" charset="0"/>
              </a:rPr>
              <a:t>- --Block-- --Seeks--</a:t>
            </a:r>
          </a:p>
          <a:p>
            <a:pPr marL="0" indent="0">
              <a:buNone/>
            </a:pPr>
            <a:r>
              <a:rPr lang="en-US" altLang="ja-JP" sz="1700" dirty="0">
                <a:latin typeface="Code Light" panose="020B0604020202020204" pitchFamily="50" charset="0"/>
              </a:rPr>
              <a:t>Machine        Size K/sec %CP K/sec %CP K/sec %CP K/sec %CP K/sec %CP  /sec %CP</a:t>
            </a:r>
          </a:p>
          <a:p>
            <a:pPr marL="0" indent="0">
              <a:buNone/>
            </a:pPr>
            <a:r>
              <a:rPr lang="en-US" altLang="ja-JP" sz="1700" dirty="0">
                <a:latin typeface="Code Light" panose="020B0604020202020204" pitchFamily="50" charset="0"/>
              </a:rPr>
              <a:t>is0          31920M  2119  97 111498   4 47356   5  5500  90 105527   4  1411  </a:t>
            </a:r>
            <a:r>
              <a:rPr lang="en-US" altLang="ja-JP" sz="1700" dirty="0" smtClean="0">
                <a:latin typeface="Code Light" panose="020B0604020202020204" pitchFamily="50" charset="0"/>
              </a:rPr>
              <a:t>24</a:t>
            </a:r>
            <a:endParaRPr lang="en-US" altLang="ja-JP" sz="1700" dirty="0">
              <a:latin typeface="Code Light" panose="020B0604020202020204" pitchFamily="50" charset="0"/>
            </a:endParaRPr>
          </a:p>
          <a:p>
            <a:pPr marL="0" indent="0">
              <a:buNone/>
            </a:pPr>
            <a:r>
              <a:rPr lang="en-US" altLang="ja-JP" sz="1700" dirty="0">
                <a:latin typeface="Code Light" panose="020B0604020202020204" pitchFamily="50" charset="0"/>
              </a:rPr>
              <a:t>Latency              8188us     200ms   15121ms   24703us     341ms    1113ms</a:t>
            </a:r>
          </a:p>
          <a:p>
            <a:pPr marL="0" indent="0">
              <a:buNone/>
            </a:pPr>
            <a:endParaRPr lang="en-US" altLang="ja-JP" sz="1700" dirty="0" smtClean="0">
              <a:latin typeface="Code Light" panose="020B0604020202020204" pitchFamily="50" charset="0"/>
            </a:endParaRPr>
          </a:p>
          <a:p>
            <a:pPr marL="0" indent="0">
              <a:buNone/>
            </a:pPr>
            <a:r>
              <a:rPr lang="en-US" altLang="ja-JP" sz="1700" dirty="0" smtClean="0">
                <a:latin typeface="Code Light" panose="020B0604020202020204" pitchFamily="50" charset="0"/>
              </a:rPr>
              <a:t>Version  </a:t>
            </a:r>
            <a:r>
              <a:rPr lang="en-US" altLang="ja-JP" sz="1700" dirty="0">
                <a:latin typeface="Code Light" panose="020B0604020202020204" pitchFamily="50" charset="0"/>
              </a:rPr>
              <a:t>1.97       ------Sequential Create------ --------Random Create--------</a:t>
            </a:r>
          </a:p>
          <a:p>
            <a:pPr marL="0" indent="0">
              <a:buNone/>
            </a:pPr>
            <a:r>
              <a:rPr lang="en-US" altLang="ja-JP" sz="1700" dirty="0">
                <a:latin typeface="Code Light" panose="020B0604020202020204" pitchFamily="50" charset="0"/>
              </a:rPr>
              <a:t>is0                 -Create-- --Read--- -Delete-- -Create-- --Read--- -Delete--</a:t>
            </a:r>
          </a:p>
          <a:p>
            <a:pPr marL="0" indent="0">
              <a:buNone/>
            </a:pPr>
            <a:r>
              <a:rPr lang="en-US" altLang="ja-JP" sz="1700" dirty="0">
                <a:latin typeface="Code Light" panose="020B0604020202020204" pitchFamily="50" charset="0"/>
              </a:rPr>
              <a:t>               files  /sec %CP  /sec %CP  /sec %CP  /sec %CP  /sec %CP  /sec %CP</a:t>
            </a:r>
          </a:p>
          <a:p>
            <a:pPr marL="0" indent="0">
              <a:buNone/>
            </a:pPr>
            <a:r>
              <a:rPr lang="en-US" altLang="ja-JP" sz="1700" dirty="0">
                <a:latin typeface="Code Light" panose="020B0604020202020204" pitchFamily="50" charset="0"/>
              </a:rPr>
              <a:t>                  16  2355  15 +++++ +++  4221  13  2412  14  7834  15  4425  14</a:t>
            </a:r>
          </a:p>
          <a:p>
            <a:pPr marL="0" indent="0">
              <a:buNone/>
            </a:pPr>
            <a:r>
              <a:rPr lang="en-US" altLang="ja-JP" sz="1700" dirty="0">
                <a:latin typeface="Code Light" panose="020B0604020202020204" pitchFamily="50" charset="0"/>
              </a:rPr>
              <a:t>Latency              1282us   17292us   19694us    1718us     572us     665us</a:t>
            </a:r>
            <a:endParaRPr kumimoji="1" lang="en-US" altLang="ja-JP" sz="1700" dirty="0" smtClean="0">
              <a:latin typeface="Code Light" panose="020B0604020202020204" pitchFamily="50" charset="0"/>
            </a:endParaRPr>
          </a:p>
        </p:txBody>
      </p:sp>
    </p:spTree>
    <p:extLst>
      <p:ext uri="{BB962C8B-B14F-4D97-AF65-F5344CB8AC3E}">
        <p14:creationId xmlns:p14="http://schemas.microsoft.com/office/powerpoint/2010/main" val="30440375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85000" lnSpcReduction="20000"/>
          </a:bodyPr>
          <a:lstStyle/>
          <a:p>
            <a:pPr marL="0" indent="0">
              <a:buNone/>
            </a:pPr>
            <a:r>
              <a:rPr kumimoji="1" lang="en-US" altLang="ja-JP" dirty="0" smtClean="0"/>
              <a:t>The target </a:t>
            </a:r>
            <a:r>
              <a:rPr lang="en-US" altLang="ja-JP" dirty="0" smtClean="0"/>
              <a:t>storage server can issue alerts on system events by:</a:t>
            </a:r>
            <a:endParaRPr kumimoji="1" lang="en-US" altLang="ja-JP" dirty="0" smtClean="0"/>
          </a:p>
          <a:p>
            <a:r>
              <a:rPr lang="en-US" altLang="ja-JP" dirty="0" smtClean="0"/>
              <a:t>SNMP trap</a:t>
            </a:r>
            <a:r>
              <a:rPr lang="ja-JP" altLang="en-US" dirty="0"/>
              <a:t> </a:t>
            </a:r>
            <a:r>
              <a:rPr lang="en-US" altLang="ja-JP" dirty="0" smtClean="0"/>
              <a:t>(target port is fixed)</a:t>
            </a:r>
          </a:p>
          <a:p>
            <a:r>
              <a:rPr lang="en-US" altLang="ja-JP" dirty="0" smtClean="0"/>
              <a:t>Email (SMTP server is required)</a:t>
            </a:r>
          </a:p>
          <a:p>
            <a:r>
              <a:rPr lang="en-US" altLang="ja-JP" dirty="0" smtClean="0"/>
              <a:t>Syslog </a:t>
            </a:r>
          </a:p>
          <a:p>
            <a:pPr marL="0" indent="0">
              <a:buNone/>
            </a:pPr>
            <a:r>
              <a:rPr lang="en-US" altLang="ja-JP" dirty="0" smtClean="0"/>
              <a:t>PFS plans to cover all three notifications, and to use SNMP trap (via a proxy to MHS) as real time notifications at panels for operators and email for maintenance operations.</a:t>
            </a:r>
            <a:endParaRPr lang="en-US" altLang="ja-JP" dirty="0"/>
          </a:p>
          <a:p>
            <a:pPr marL="0" indent="0">
              <a:buNone/>
            </a:pPr>
            <a:r>
              <a:rPr lang="en-US" altLang="ja-JP" dirty="0" smtClean="0"/>
              <a:t>All components in the storage server are redundant, that CPU module and power (per single 2U unit) are dual and HDDs are in RAID6 with one hot spare per each unit. This makes recovery operation not to be an emergency, and later maintenance work is enough (including lead time for getting spare parts from vender – all devices including HDDs or SFPs are vender locked).</a:t>
            </a:r>
            <a:endParaRPr lang="en-US" altLang="ja-JP" dirty="0"/>
          </a:p>
        </p:txBody>
      </p:sp>
      <p:sp>
        <p:nvSpPr>
          <p:cNvPr id="5" name="タイトル 1"/>
          <p:cNvSpPr>
            <a:spLocks noGrp="1"/>
          </p:cNvSpPr>
          <p:nvPr>
            <p:ph type="title"/>
          </p:nvPr>
        </p:nvSpPr>
        <p:spPr>
          <a:xfrm>
            <a:off x="628650" y="365126"/>
            <a:ext cx="8375650" cy="1325563"/>
          </a:xfrm>
        </p:spPr>
        <p:txBody>
          <a:bodyPr>
            <a:normAutofit/>
          </a:bodyPr>
          <a:lstStyle/>
          <a:p>
            <a:r>
              <a:rPr kumimoji="1" lang="en-US" altLang="ja-JP" sz="4000" dirty="0" smtClean="0"/>
              <a:t>Monitoring and recovery plan – Storage</a:t>
            </a:r>
            <a:endParaRPr kumimoji="1" lang="ja-JP" altLang="en-US" sz="4000" dirty="0"/>
          </a:p>
        </p:txBody>
      </p:sp>
      <p:sp>
        <p:nvSpPr>
          <p:cNvPr id="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212481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VM</a:t>
            </a:r>
            <a:r>
              <a:rPr lang="ja-JP" altLang="en-US" dirty="0"/>
              <a:t> </a:t>
            </a:r>
            <a:r>
              <a:rPr lang="en-US" altLang="ja-JP" dirty="0" smtClean="0"/>
              <a:t>infrastructure</a:t>
            </a:r>
            <a:endParaRPr kumimoji="1" lang="ja-JP" altLang="en-US" dirty="0"/>
          </a:p>
        </p:txBody>
      </p:sp>
      <p:sp>
        <p:nvSpPr>
          <p:cNvPr id="3" name="コンテンツ プレースホルダー 2"/>
          <p:cNvSpPr>
            <a:spLocks noGrp="1"/>
          </p:cNvSpPr>
          <p:nvPr>
            <p:ph idx="1"/>
          </p:nvPr>
        </p:nvSpPr>
        <p:spPr>
          <a:xfrm>
            <a:off x="628650" y="1825624"/>
            <a:ext cx="8147050" cy="4829175"/>
          </a:xfrm>
        </p:spPr>
        <p:txBody>
          <a:bodyPr>
            <a:normAutofit fontScale="92500" lnSpcReduction="20000"/>
          </a:bodyPr>
          <a:lstStyle/>
          <a:p>
            <a:pPr marL="0" indent="0">
              <a:buNone/>
            </a:pPr>
            <a:r>
              <a:rPr kumimoji="1" lang="en-US" altLang="ja-JP" dirty="0" smtClean="0"/>
              <a:t>PFS ICS plans to use virtual machine for some of hardware control part and most of non-hardware part, such as status archiver or MHS. Their control and monitoring is quite important for the instrument operation and maintenance, and also </a:t>
            </a:r>
            <a:r>
              <a:rPr lang="en-US" altLang="ja-JP" dirty="0" smtClean="0"/>
              <a:t>their performance need to be secured at required level for operation of each client. </a:t>
            </a:r>
          </a:p>
          <a:p>
            <a:pPr marL="0" indent="0">
              <a:buNone/>
            </a:pPr>
            <a:r>
              <a:rPr kumimoji="1" lang="en-US" altLang="ja-JP" dirty="0" smtClean="0"/>
              <a:t>In this section, following items are presented:</a:t>
            </a:r>
          </a:p>
          <a:p>
            <a:r>
              <a:rPr kumimoji="1" lang="en-US" altLang="ja-JP" dirty="0" smtClean="0"/>
              <a:t>System design and trade studies</a:t>
            </a:r>
          </a:p>
          <a:p>
            <a:pPr lvl="1"/>
            <a:r>
              <a:rPr lang="en-US" altLang="ja-JP" dirty="0" smtClean="0"/>
              <a:t>VM host configuration</a:t>
            </a:r>
          </a:p>
          <a:p>
            <a:pPr lvl="1"/>
            <a:r>
              <a:rPr kumimoji="1" lang="en-US" altLang="ja-JP" dirty="0" smtClean="0"/>
              <a:t>Storage configuration</a:t>
            </a:r>
          </a:p>
          <a:p>
            <a:pPr lvl="1"/>
            <a:r>
              <a:rPr lang="en-US" altLang="ja-JP" dirty="0" smtClean="0"/>
              <a:t>Client configuration</a:t>
            </a:r>
            <a:endParaRPr kumimoji="1" lang="en-US" altLang="ja-JP" dirty="0" smtClean="0"/>
          </a:p>
          <a:p>
            <a:r>
              <a:rPr lang="en-US" altLang="ja-JP" dirty="0"/>
              <a:t>O</a:t>
            </a:r>
            <a:r>
              <a:rPr kumimoji="1" lang="en-US" altLang="ja-JP" dirty="0" smtClean="0"/>
              <a:t>peration</a:t>
            </a:r>
          </a:p>
          <a:p>
            <a:pPr lvl="1"/>
            <a:r>
              <a:rPr kumimoji="1" lang="en-US" altLang="ja-JP" dirty="0" smtClean="0"/>
              <a:t>Access and monitoring</a:t>
            </a:r>
          </a:p>
          <a:p>
            <a:pPr lvl="1"/>
            <a:r>
              <a:rPr lang="en-US" altLang="ja-JP" dirty="0" smtClean="0"/>
              <a:t>Remote control</a:t>
            </a:r>
          </a:p>
          <a:p>
            <a:pPr lvl="1"/>
            <a:r>
              <a:rPr lang="en-US" altLang="ja-JP" dirty="0" smtClean="0"/>
              <a:t>Recovery plan</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34246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System design and trade studies – VM</a:t>
            </a:r>
            <a:endParaRPr kumimoji="1" lang="ja-JP" altLang="en-US" sz="4000" dirty="0"/>
          </a:p>
        </p:txBody>
      </p:sp>
      <p:sp>
        <p:nvSpPr>
          <p:cNvPr id="3" name="コンテンツ プレースホルダー 2"/>
          <p:cNvSpPr>
            <a:spLocks noGrp="1"/>
          </p:cNvSpPr>
          <p:nvPr>
            <p:ph idx="1"/>
          </p:nvPr>
        </p:nvSpPr>
        <p:spPr>
          <a:xfrm>
            <a:off x="628650" y="1825624"/>
            <a:ext cx="8223250" cy="5032376"/>
          </a:xfrm>
        </p:spPr>
        <p:txBody>
          <a:bodyPr>
            <a:normAutofit fontScale="62500" lnSpcReduction="20000"/>
          </a:bodyPr>
          <a:lstStyle/>
          <a:p>
            <a:pPr marL="0" indent="0">
              <a:buNone/>
            </a:pPr>
            <a:r>
              <a:rPr kumimoji="1" lang="en-US" altLang="ja-JP" dirty="0" smtClean="0"/>
              <a:t>PFS plans to host most of functions running at CB2F on virtual machines (VMs), such as the message hub system (MHS), g2t host, and also some instrument component control modules. </a:t>
            </a:r>
            <a:r>
              <a:rPr lang="en-US" altLang="ja-JP" dirty="0" smtClean="0"/>
              <a:t>Although f</a:t>
            </a:r>
            <a:r>
              <a:rPr lang="en-US" altLang="ja-JP" dirty="0" smtClean="0"/>
              <a:t>unctions or hosts which require computing performance are not planned to be on VMs, like MPS (Cobra control host; planning to use GPGPU) or database, overhead will cost on instrument performances and is better to be reduced by design or by operation.</a:t>
            </a:r>
          </a:p>
          <a:p>
            <a:pPr marL="0" indent="0">
              <a:buNone/>
            </a:pPr>
            <a:r>
              <a:rPr lang="en-US" altLang="ja-JP" dirty="0" smtClean="0"/>
              <a:t>Communication of PFS ICS relies on its custom protocol (“</a:t>
            </a:r>
            <a:r>
              <a:rPr lang="en-US" altLang="ja-JP" dirty="0" err="1" smtClean="0"/>
              <a:t>tron</a:t>
            </a:r>
            <a:r>
              <a:rPr lang="en-US" altLang="ja-JP" dirty="0" smtClean="0"/>
              <a:t>”; its communication server is called as the message hub system at PFS), it should be better to have some integration between VM management and “</a:t>
            </a:r>
            <a:r>
              <a:rPr lang="en-US" altLang="ja-JP" dirty="0" err="1" smtClean="0"/>
              <a:t>tron</a:t>
            </a:r>
            <a:r>
              <a:rPr lang="en-US" altLang="ja-JP" dirty="0" smtClean="0"/>
              <a:t>”. There are several advanced management system like </a:t>
            </a:r>
            <a:r>
              <a:rPr lang="en-US" altLang="ja-JP" dirty="0" err="1" smtClean="0"/>
              <a:t>Proxmox</a:t>
            </a:r>
            <a:r>
              <a:rPr lang="en-US" altLang="ja-JP" dirty="0" smtClean="0"/>
              <a:t> or OpenStack, but considering simplicity and possible human load on operation and maintenance, PFS selected to just use </a:t>
            </a:r>
            <a:r>
              <a:rPr lang="en-US" altLang="ja-JP" dirty="0" err="1" smtClean="0"/>
              <a:t>libvirt</a:t>
            </a:r>
            <a:r>
              <a:rPr lang="en-US" altLang="ja-JP" dirty="0" smtClean="0"/>
              <a:t> (</a:t>
            </a:r>
            <a:r>
              <a:rPr lang="en-US" altLang="ja-JP" dirty="0" err="1" smtClean="0"/>
              <a:t>virsh</a:t>
            </a:r>
            <a:r>
              <a:rPr lang="en-US" altLang="ja-JP" dirty="0" smtClean="0"/>
              <a:t>) interface with set of simple scripts. </a:t>
            </a:r>
          </a:p>
          <a:p>
            <a:pPr marL="0" indent="0">
              <a:buNone/>
            </a:pPr>
            <a:r>
              <a:rPr lang="en-US" altLang="ja-JP" dirty="0" smtClean="0"/>
              <a:t>Planned number of host computers are multiple to cover loads and number of VM clients for instrument operation. Load balancing/offloading is possible following observed load during real operation, and recovery on failure of host computers could be done just with starting VMs (but not live migration – assuming recovery from a dead VM host) on other host computers. Instrument will not run 24/365 (even on periods of observation, instrument will not be operated at noon time), so we can shutdown/startup VM clients on host maintenance and possibility of live migration is not a requirement. But redundancy in each host computer is important for continuous and safe operation of the instrument, and needs to be considered in designs and selections of host computers – this makes host computers to be simple configuration without exposing local storage to clients (but all over network) except for connected devices via USB etc.</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163736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VM host configuration I – System design</a:t>
            </a:r>
            <a:endParaRPr kumimoji="1" lang="ja-JP" altLang="en-US" sz="4000" dirty="0"/>
          </a:p>
        </p:txBody>
      </p:sp>
      <p:sp>
        <p:nvSpPr>
          <p:cNvPr id="3" name="コンテンツ プレースホルダー 2"/>
          <p:cNvSpPr>
            <a:spLocks noGrp="1"/>
          </p:cNvSpPr>
          <p:nvPr>
            <p:ph idx="1"/>
          </p:nvPr>
        </p:nvSpPr>
        <p:spPr>
          <a:xfrm>
            <a:off x="628650" y="1825624"/>
            <a:ext cx="8274050" cy="4854575"/>
          </a:xfrm>
        </p:spPr>
        <p:txBody>
          <a:bodyPr>
            <a:normAutofit fontScale="55000" lnSpcReduction="20000"/>
          </a:bodyPr>
          <a:lstStyle/>
          <a:p>
            <a:pPr marL="0" indent="0">
              <a:buNone/>
            </a:pPr>
            <a:r>
              <a:rPr kumimoji="1" lang="en-US" altLang="ja-JP" dirty="0" smtClean="0"/>
              <a:t>Requirements on VM hosts are:</a:t>
            </a:r>
          </a:p>
          <a:p>
            <a:r>
              <a:rPr kumimoji="1" lang="en-US" altLang="ja-JP" dirty="0" smtClean="0"/>
              <a:t>Normal level of redundancy</a:t>
            </a:r>
          </a:p>
          <a:p>
            <a:r>
              <a:rPr lang="en-US" altLang="ja-JP" dirty="0" smtClean="0"/>
              <a:t>Possibility to expose host devices (e.g. USB, serial) to VM client</a:t>
            </a:r>
          </a:p>
          <a:p>
            <a:pPr marL="0" indent="0">
              <a:buNone/>
            </a:pPr>
            <a:endParaRPr lang="en-US" altLang="ja-JP" dirty="0"/>
          </a:p>
          <a:p>
            <a:pPr marL="0" indent="0">
              <a:buNone/>
            </a:pPr>
            <a:r>
              <a:rPr lang="en-US" altLang="ja-JP" dirty="0" smtClean="0"/>
              <a:t>Configurations and trades are:</a:t>
            </a:r>
          </a:p>
          <a:p>
            <a:r>
              <a:rPr lang="en-US" altLang="ja-JP" dirty="0" smtClean="0"/>
              <a:t>Management of VM host</a:t>
            </a:r>
          </a:p>
          <a:p>
            <a:pPr lvl="1"/>
            <a:r>
              <a:rPr lang="en-US" altLang="ja-JP" dirty="0" smtClean="0"/>
              <a:t>Host storage on RAID1 configuration, and have small swap region on storage (like 4-8GB).</a:t>
            </a:r>
          </a:p>
          <a:p>
            <a:pPr lvl="2"/>
            <a:r>
              <a:rPr lang="en-US" altLang="ja-JP" dirty="0" smtClean="0"/>
              <a:t>Considering redundancy, redundant RAID is required but no large capacity nor access speed is required –  No </a:t>
            </a:r>
            <a:r>
              <a:rPr lang="en-US" altLang="ja-JP" dirty="0"/>
              <a:t>local storage </a:t>
            </a:r>
            <a:r>
              <a:rPr lang="en-US" altLang="ja-JP" dirty="0" smtClean="0"/>
              <a:t>resource is required </a:t>
            </a:r>
            <a:r>
              <a:rPr lang="en-US" altLang="ja-JP" dirty="0"/>
              <a:t>for VM client </a:t>
            </a:r>
            <a:r>
              <a:rPr lang="en-US" altLang="ja-JP" dirty="0" smtClean="0"/>
              <a:t>operation, nor we don’t use network cluster filesystem. So, RAID1 with small SAS disk is fine.</a:t>
            </a:r>
          </a:p>
          <a:p>
            <a:pPr lvl="2"/>
            <a:r>
              <a:rPr lang="en-US" altLang="ja-JP" dirty="0" smtClean="0"/>
              <a:t>Host storage is just for running host operating system with small capacity, having swap region on host storage does not cost on host configuration. </a:t>
            </a:r>
          </a:p>
          <a:p>
            <a:pPr lvl="1"/>
            <a:r>
              <a:rPr lang="en-US" altLang="ja-JP" dirty="0" smtClean="0"/>
              <a:t>Not to run other service than VM host, like NFS server.</a:t>
            </a:r>
          </a:p>
          <a:p>
            <a:r>
              <a:rPr kumimoji="1" lang="en-US" altLang="ja-JP" dirty="0" smtClean="0"/>
              <a:t>Device expose to VM clients</a:t>
            </a:r>
          </a:p>
          <a:p>
            <a:pPr lvl="1"/>
            <a:r>
              <a:rPr kumimoji="1" lang="en-US" altLang="ja-JP" dirty="0" smtClean="0"/>
              <a:t>USB is exposed using USB </a:t>
            </a:r>
            <a:r>
              <a:rPr kumimoji="1" lang="en-US" altLang="ja-JP" dirty="0" err="1" smtClean="0"/>
              <a:t>passthrough</a:t>
            </a:r>
            <a:r>
              <a:rPr lang="en-US" altLang="ja-JP" dirty="0" smtClean="0"/>
              <a:t>, specified by vendor/product. </a:t>
            </a:r>
          </a:p>
          <a:p>
            <a:pPr lvl="1"/>
            <a:r>
              <a:rPr kumimoji="1" lang="en-US" altLang="ja-JP" dirty="0" smtClean="0"/>
              <a:t>Exposure of PCI(e) device will not be used.</a:t>
            </a:r>
          </a:p>
          <a:p>
            <a:pPr lvl="1"/>
            <a:r>
              <a:rPr kumimoji="1" lang="en-US" altLang="ja-JP" dirty="0" smtClean="0"/>
              <a:t>Network redirect interface will not be used. Use bridge interface to subsystem. Not use NIC driver specific options (no client custom offload configuration).</a:t>
            </a:r>
          </a:p>
          <a:p>
            <a:pPr lvl="2"/>
            <a:r>
              <a:rPr lang="en-US" altLang="ja-JP" dirty="0" smtClean="0"/>
              <a:t>Redirecting network interface will make dependency to host-client pair configuration.</a:t>
            </a:r>
            <a:endParaRPr kumimoji="1" lang="en-US" altLang="ja-JP" dirty="0" smtClean="0"/>
          </a:p>
          <a:p>
            <a:pPr lvl="1"/>
            <a:r>
              <a:rPr kumimoji="1" lang="en-US" altLang="ja-JP" dirty="0" smtClean="0"/>
              <a:t>Serial port (physical) by normal host device proxy of serial port</a:t>
            </a:r>
          </a:p>
          <a:p>
            <a:pPr lvl="1"/>
            <a:r>
              <a:rPr lang="en-US" altLang="ja-JP" dirty="0" smtClean="0"/>
              <a:t>No serial console for VM client.</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65043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VM host configuration II – System design</a:t>
            </a:r>
            <a:endParaRPr kumimoji="1" lang="ja-JP" altLang="en-US" sz="4000" dirty="0"/>
          </a:p>
        </p:txBody>
      </p:sp>
      <p:sp>
        <p:nvSpPr>
          <p:cNvPr id="3" name="コンテンツ プレースホルダー 2"/>
          <p:cNvSpPr>
            <a:spLocks noGrp="1"/>
          </p:cNvSpPr>
          <p:nvPr>
            <p:ph idx="1"/>
          </p:nvPr>
        </p:nvSpPr>
        <p:spPr>
          <a:xfrm>
            <a:off x="628650" y="1825624"/>
            <a:ext cx="8274050" cy="4854575"/>
          </a:xfrm>
        </p:spPr>
        <p:txBody>
          <a:bodyPr>
            <a:normAutofit fontScale="70000" lnSpcReduction="20000"/>
          </a:bodyPr>
          <a:lstStyle/>
          <a:p>
            <a:pPr marL="0" indent="0">
              <a:buNone/>
            </a:pPr>
            <a:r>
              <a:rPr lang="en-US" altLang="ja-JP" dirty="0" smtClean="0"/>
              <a:t>Configurations and trades are: (cont.)</a:t>
            </a:r>
          </a:p>
          <a:p>
            <a:r>
              <a:rPr lang="en-US" altLang="ja-JP" dirty="0" smtClean="0"/>
              <a:t>Resource assignment to VM client</a:t>
            </a:r>
          </a:p>
          <a:p>
            <a:pPr lvl="1"/>
            <a:r>
              <a:rPr kumimoji="1" lang="en-US" altLang="ja-JP" dirty="0" smtClean="0"/>
              <a:t>No overcommit to VM clients except for host resource. </a:t>
            </a:r>
            <a:r>
              <a:rPr lang="en-US" altLang="ja-JP" dirty="0" smtClean="0"/>
              <a:t>Take 2 HT cores for host operation.</a:t>
            </a:r>
          </a:p>
          <a:p>
            <a:pPr lvl="2"/>
            <a:r>
              <a:rPr lang="en-US" altLang="ja-JP" dirty="0" smtClean="0"/>
              <a:t>Host operation does not require 2 HT cores, but keeping spare resource is better for VM client operation like running additional VM clients on demand or connecting to client via SPICE especially for GUI enabled hosts.</a:t>
            </a:r>
          </a:p>
          <a:p>
            <a:pPr lvl="2"/>
            <a:r>
              <a:rPr lang="en-US" altLang="ja-JP" dirty="0" smtClean="0"/>
              <a:t>No overcommit policy is except for emergency situation, such as periods of multiple hosts down.</a:t>
            </a:r>
            <a:endParaRPr kumimoji="1" lang="en-US" altLang="ja-JP" dirty="0" smtClean="0"/>
          </a:p>
          <a:p>
            <a:pPr lvl="1"/>
            <a:r>
              <a:rPr lang="en-US" altLang="ja-JP" dirty="0" smtClean="0"/>
              <a:t>PFS will enable HT, but assign by pair(s) of HT cores to clients by default</a:t>
            </a:r>
          </a:p>
          <a:p>
            <a:pPr lvl="2"/>
            <a:r>
              <a:rPr lang="en-US" altLang="ja-JP" dirty="0" smtClean="0"/>
              <a:t>So CPU assignments are multiple of 2 cores. </a:t>
            </a:r>
          </a:p>
          <a:p>
            <a:pPr lvl="2"/>
            <a:r>
              <a:rPr lang="en-US" altLang="ja-JP" dirty="0" smtClean="0"/>
              <a:t>Quite light load VM clients like periodic status acquisition actor could be configured with 1 core, but just optional.</a:t>
            </a:r>
          </a:p>
          <a:p>
            <a:pPr lvl="2"/>
            <a:r>
              <a:rPr kumimoji="1" lang="en-US" altLang="ja-JP" dirty="0" smtClean="0"/>
              <a:t>Most of processing in PFS ICS will not gain much by HT for their type of load, so there is almost no or quite small advantage by HT. Disabling HT could be an option, but enable with paired assignment for just in case of performance gain.</a:t>
            </a:r>
          </a:p>
          <a:p>
            <a:pPr lvl="1"/>
            <a:r>
              <a:rPr lang="en-US" altLang="ja-JP" dirty="0" smtClean="0"/>
              <a:t>Memory assignment is based on </a:t>
            </a:r>
            <a:r>
              <a:rPr lang="en-US" altLang="ja-JP" dirty="0"/>
              <a:t>4</a:t>
            </a:r>
            <a:r>
              <a:rPr lang="en-US" altLang="ja-JP" dirty="0" smtClean="0"/>
              <a:t>GB per 1 HT core, no exception is assumed.</a:t>
            </a:r>
          </a:p>
          <a:p>
            <a:pPr lvl="2"/>
            <a:r>
              <a:rPr kumimoji="1" lang="en-US" altLang="ja-JP" dirty="0" smtClean="0"/>
              <a:t>8GB with 2 HT cores are enough to run normal actors.</a:t>
            </a:r>
          </a:p>
          <a:p>
            <a:pPr lvl="2"/>
            <a:r>
              <a:rPr lang="en-US" altLang="ja-JP" dirty="0" smtClean="0"/>
              <a:t>There is a trade between keeping client configuration unite (rate of memory size per CPU core) and flexible allocation of memory per CPU core, keeping client configuration has advantage of simplicity on operation that moving VM clients among host computers can be done with considering only one parameter (number of CPU cores). Also VM clients require more memory like image processing are special cases, it might be better to consider allocating more CPU cores for its load.</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13971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Storage configuration – System design</a:t>
            </a:r>
            <a:endParaRPr kumimoji="1" lang="ja-JP" altLang="en-US" sz="4000" dirty="0"/>
          </a:p>
        </p:txBody>
      </p:sp>
      <p:sp>
        <p:nvSpPr>
          <p:cNvPr id="3" name="コンテンツ プレースホルダー 2"/>
          <p:cNvSpPr>
            <a:spLocks noGrp="1"/>
          </p:cNvSpPr>
          <p:nvPr>
            <p:ph idx="1"/>
          </p:nvPr>
        </p:nvSpPr>
        <p:spPr>
          <a:xfrm>
            <a:off x="628650" y="1825624"/>
            <a:ext cx="8235950" cy="4892675"/>
          </a:xfrm>
        </p:spPr>
        <p:txBody>
          <a:bodyPr>
            <a:normAutofit fontScale="70000" lnSpcReduction="20000"/>
          </a:bodyPr>
          <a:lstStyle/>
          <a:p>
            <a:pPr marL="0" indent="0">
              <a:buNone/>
            </a:pPr>
            <a:r>
              <a:rPr kumimoji="1" lang="en-US" altLang="ja-JP" dirty="0" smtClean="0"/>
              <a:t>Performance and operability need to be considered in storage configuration of VM hosts. On these two points, configurations and trades are:</a:t>
            </a:r>
          </a:p>
          <a:p>
            <a:r>
              <a:rPr kumimoji="1" lang="en-US" altLang="ja-JP" dirty="0" smtClean="0"/>
              <a:t>Storage pool is by </a:t>
            </a:r>
            <a:r>
              <a:rPr lang="en-US" altLang="ja-JP" dirty="0" smtClean="0"/>
              <a:t>NFS mounted storage from NFS server mounting one iSCSI LUN for VM clients. And file based storage for VM client storage.</a:t>
            </a:r>
          </a:p>
          <a:p>
            <a:pPr lvl="1"/>
            <a:r>
              <a:rPr lang="en-US" altLang="ja-JP" dirty="0" smtClean="0"/>
              <a:t>For multiple VM hosts, storage for VM clients need to be network filesystem, such as NFS, iSCSI, or </a:t>
            </a:r>
            <a:r>
              <a:rPr lang="en-US" altLang="ja-JP" dirty="0" err="1" smtClean="0"/>
              <a:t>Gluster</a:t>
            </a:r>
            <a:r>
              <a:rPr lang="en-US" altLang="ja-JP" dirty="0" smtClean="0"/>
              <a:t> etc. </a:t>
            </a:r>
          </a:p>
          <a:p>
            <a:pPr lvl="1"/>
            <a:r>
              <a:rPr kumimoji="1" lang="en-US" altLang="ja-JP" dirty="0" smtClean="0"/>
              <a:t>Having multiple iSCSI LUNs is alternative option, which could be backed up by simple disk copy (</a:t>
            </a:r>
            <a:r>
              <a:rPr kumimoji="1" lang="en-US" altLang="ja-JP" dirty="0" err="1" smtClean="0"/>
              <a:t>dd</a:t>
            </a:r>
            <a:r>
              <a:rPr kumimoji="1" lang="en-US" altLang="ja-JP" dirty="0" smtClean="0"/>
              <a:t>) on offline, but </a:t>
            </a:r>
            <a:r>
              <a:rPr lang="en-US" altLang="ja-JP" dirty="0" smtClean="0"/>
              <a:t>storage server configuration is more complex especially when adding or removing VM client. </a:t>
            </a:r>
            <a:endParaRPr kumimoji="1" lang="en-US" altLang="ja-JP" dirty="0" smtClean="0"/>
          </a:p>
          <a:p>
            <a:r>
              <a:rPr kumimoji="1" lang="en-US" altLang="ja-JP" dirty="0" smtClean="0"/>
              <a:t>Volume configuration in “raw”</a:t>
            </a:r>
          </a:p>
          <a:p>
            <a:pPr lvl="1"/>
            <a:r>
              <a:rPr lang="en-US" altLang="ja-JP" dirty="0" smtClean="0"/>
              <a:t>“qcow2” has advantage of live backup on VM client storage, but PFS can have maintenance downtime and there is quite small advantage of live backup possibility.</a:t>
            </a:r>
          </a:p>
          <a:p>
            <a:pPr lvl="1"/>
            <a:r>
              <a:rPr kumimoji="1" lang="en-US" altLang="ja-JP" dirty="0" smtClean="0"/>
              <a:t>On performance point of view, overhead by filesystem operation need to be reduced. On demand file size extension for qcow2 is nightmare for NFS server and this option was rejected. Comparing to FITS image data, size for data of VM clients are quite small. Even if </a:t>
            </a:r>
            <a:r>
              <a:rPr lang="en-US" altLang="ja-JP" dirty="0" smtClean="0"/>
              <a:t>one has 10GB, it is just 300 files of 4k sq. image or several raw up-the-ramp image. </a:t>
            </a:r>
          </a:p>
          <a:p>
            <a:pPr lvl="2"/>
            <a:r>
              <a:rPr kumimoji="1" lang="en-US" altLang="ja-JP" dirty="0" smtClean="0"/>
              <a:t>Filesystem at NFS server could also be a point for performance. For disaster recovery point of view, this part is better to be configured as high availability filesystem.</a:t>
            </a:r>
          </a:p>
          <a:p>
            <a:pPr lvl="2"/>
            <a:r>
              <a:rPr lang="en-US" altLang="ja-JP" dirty="0" smtClean="0"/>
              <a:t>PFS will not use large volume for client storage. Also file stat access are quite small number. So, NFS server file system is fine for both </a:t>
            </a:r>
            <a:r>
              <a:rPr lang="en-US" altLang="ja-JP" dirty="0" err="1" smtClean="0"/>
              <a:t>xfs</a:t>
            </a:r>
            <a:r>
              <a:rPr lang="en-US" altLang="ja-JP" dirty="0" smtClean="0"/>
              <a:t> or </a:t>
            </a:r>
            <a:r>
              <a:rPr lang="en-US" altLang="ja-JP" dirty="0" err="1" smtClean="0"/>
              <a:t>jfs</a:t>
            </a:r>
            <a:r>
              <a:rPr lang="en-US" altLang="ja-JP" dirty="0" smtClean="0"/>
              <a:t>.</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8435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Brief</a:t>
            </a:r>
            <a:r>
              <a:rPr lang="ja-JP" altLang="en-US" dirty="0"/>
              <a:t> </a:t>
            </a:r>
            <a:r>
              <a:rPr lang="en-US" altLang="ja-JP" dirty="0"/>
              <a:t>overview</a:t>
            </a:r>
            <a:r>
              <a:rPr lang="ja-JP" altLang="en-US" dirty="0"/>
              <a:t> </a:t>
            </a:r>
            <a:r>
              <a:rPr lang="en-US" altLang="ja-JP" dirty="0"/>
              <a:t>of</a:t>
            </a:r>
            <a:r>
              <a:rPr lang="ja-JP" altLang="en-US" dirty="0"/>
              <a:t> </a:t>
            </a:r>
            <a:r>
              <a:rPr lang="en-US" altLang="ja-JP" dirty="0"/>
              <a:t>PFS</a:t>
            </a:r>
            <a:r>
              <a:rPr lang="ja-JP" altLang="en-US" dirty="0"/>
              <a:t> </a:t>
            </a:r>
            <a:r>
              <a:rPr lang="en-US" altLang="ja-JP" dirty="0"/>
              <a:t>ICS</a:t>
            </a:r>
            <a:r>
              <a:rPr lang="ja-JP" altLang="en-US" dirty="0"/>
              <a:t> </a:t>
            </a:r>
            <a:r>
              <a:rPr lang="en-US" altLang="ja-JP" dirty="0" smtClean="0"/>
              <a:t>design</a:t>
            </a:r>
            <a:endParaRPr kumimoji="1" lang="ja-JP" altLang="en-US" dirty="0"/>
          </a:p>
        </p:txBody>
      </p:sp>
      <p:sp>
        <p:nvSpPr>
          <p:cNvPr id="3" name="コンテンツ プレースホルダー 2"/>
          <p:cNvSpPr>
            <a:spLocks noGrp="1"/>
          </p:cNvSpPr>
          <p:nvPr>
            <p:ph idx="1"/>
          </p:nvPr>
        </p:nvSpPr>
        <p:spPr>
          <a:xfrm>
            <a:off x="628650" y="1825624"/>
            <a:ext cx="8147050" cy="4867276"/>
          </a:xfrm>
        </p:spPr>
        <p:txBody>
          <a:bodyPr>
            <a:normAutofit lnSpcReduction="10000"/>
          </a:bodyPr>
          <a:lstStyle/>
          <a:p>
            <a:pPr marL="0" indent="0">
              <a:buNone/>
            </a:pPr>
            <a:r>
              <a:rPr kumimoji="1" lang="en-US" altLang="ja-JP" dirty="0" smtClean="0"/>
              <a:t>Hardware design for PFS ICS is somehow optimized to support requirements from PFS ICS software design. Before presenting hardware design, we present software design and requirement briefly in this section.</a:t>
            </a:r>
          </a:p>
          <a:p>
            <a:r>
              <a:rPr kumimoji="1" lang="en-US" altLang="ja-JP" dirty="0" smtClean="0"/>
              <a:t>Instrument control system overview</a:t>
            </a:r>
          </a:p>
          <a:p>
            <a:pPr lvl="1"/>
            <a:r>
              <a:rPr lang="en-US" altLang="ja-JP" dirty="0" smtClean="0"/>
              <a:t>Control command flow overview</a:t>
            </a:r>
          </a:p>
          <a:p>
            <a:pPr lvl="1"/>
            <a:r>
              <a:rPr lang="en-US" altLang="ja-JP" dirty="0" smtClean="0"/>
              <a:t>Data flow from instrument to archive</a:t>
            </a:r>
          </a:p>
          <a:p>
            <a:pPr lvl="1"/>
            <a:r>
              <a:rPr kumimoji="1" lang="en-US" altLang="ja-JP" dirty="0" smtClean="0"/>
              <a:t>Status flow for monitoring and analysis</a:t>
            </a:r>
          </a:p>
          <a:p>
            <a:r>
              <a:rPr lang="en-US" altLang="ja-JP" dirty="0" smtClean="0"/>
              <a:t>Operation sequence overview</a:t>
            </a:r>
          </a:p>
          <a:p>
            <a:pPr lvl="1"/>
            <a:r>
              <a:rPr kumimoji="1" lang="en-US" altLang="ja-JP" dirty="0" smtClean="0"/>
              <a:t>For entire night</a:t>
            </a:r>
          </a:p>
          <a:p>
            <a:pPr lvl="1"/>
            <a:r>
              <a:rPr kumimoji="1" lang="en-US" altLang="ja-JP" dirty="0" smtClean="0"/>
              <a:t>For one </a:t>
            </a:r>
            <a:r>
              <a:rPr kumimoji="1" lang="en-US" altLang="ja-JP" dirty="0" smtClean="0"/>
              <a:t>exposure</a:t>
            </a:r>
          </a:p>
          <a:p>
            <a:r>
              <a:rPr lang="en-US" altLang="ja-JP" dirty="0" smtClean="0"/>
              <a:t>Staged system verification, at AIT and at Subaru</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247827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Client configuration – System design</a:t>
            </a:r>
            <a:endParaRPr kumimoji="1" lang="ja-JP" altLang="en-US" sz="4000" dirty="0"/>
          </a:p>
        </p:txBody>
      </p:sp>
      <p:sp>
        <p:nvSpPr>
          <p:cNvPr id="3" name="コンテンツ プレースホルダー 2"/>
          <p:cNvSpPr>
            <a:spLocks noGrp="1"/>
          </p:cNvSpPr>
          <p:nvPr>
            <p:ph idx="1"/>
          </p:nvPr>
        </p:nvSpPr>
        <p:spPr>
          <a:xfrm>
            <a:off x="628650" y="1825624"/>
            <a:ext cx="8070850" cy="4803775"/>
          </a:xfrm>
        </p:spPr>
        <p:txBody>
          <a:bodyPr>
            <a:normAutofit fontScale="77500" lnSpcReduction="20000"/>
          </a:bodyPr>
          <a:lstStyle/>
          <a:p>
            <a:pPr marL="0" indent="0">
              <a:buNone/>
            </a:pPr>
            <a:r>
              <a:rPr kumimoji="1" lang="en-US" altLang="ja-JP" dirty="0" smtClean="0"/>
              <a:t>VM clients configurations are:</a:t>
            </a:r>
          </a:p>
          <a:p>
            <a:r>
              <a:rPr kumimoji="1" lang="en-US" altLang="ja-JP" dirty="0" smtClean="0"/>
              <a:t>GUI access via SPICE of VM host, no serial console access.</a:t>
            </a:r>
          </a:p>
          <a:p>
            <a:pPr lvl="1"/>
            <a:r>
              <a:rPr lang="en-US" altLang="ja-JP" dirty="0" smtClean="0"/>
              <a:t>Serial console access via telnet is possible, but operation is mostly done via </a:t>
            </a:r>
            <a:r>
              <a:rPr lang="en-US" altLang="ja-JP" dirty="0" err="1" smtClean="0"/>
              <a:t>ssh</a:t>
            </a:r>
            <a:r>
              <a:rPr lang="en-US" altLang="ja-JP" dirty="0" smtClean="0"/>
              <a:t> access. SPICE is enough if used just for emergency operation.</a:t>
            </a:r>
          </a:p>
          <a:p>
            <a:pPr lvl="1"/>
            <a:r>
              <a:rPr kumimoji="1" lang="en-US" altLang="ja-JP" dirty="0" smtClean="0"/>
              <a:t>SPICE is lighter and advanced protocol than VNC, so no reason to use VNC on </a:t>
            </a:r>
            <a:r>
              <a:rPr kumimoji="1" lang="en-US" altLang="ja-JP" dirty="0" err="1" smtClean="0"/>
              <a:t>virt</a:t>
            </a:r>
            <a:r>
              <a:rPr kumimoji="1" lang="en-US" altLang="ja-JP" dirty="0" smtClean="0"/>
              <a:t>. Also it is easier to configure SPICE of VM host, which is just a several lines at XML configuration, than VNC at VM client, which requires server software installation and its configuration.</a:t>
            </a:r>
          </a:p>
          <a:p>
            <a:r>
              <a:rPr kumimoji="1" lang="en-US" altLang="ja-JP" dirty="0" smtClean="0"/>
              <a:t>Mount NFS storage for operational data, rather than having at local.</a:t>
            </a:r>
          </a:p>
          <a:p>
            <a:pPr lvl="1"/>
            <a:r>
              <a:rPr lang="en-US" altLang="ja-JP" dirty="0" smtClean="0"/>
              <a:t>Both VM client local storage and NFS storage are provided via NFS server, it would not change much for performance point of view.</a:t>
            </a:r>
          </a:p>
          <a:p>
            <a:pPr lvl="1"/>
            <a:r>
              <a:rPr lang="en-US" altLang="ja-JP" dirty="0" smtClean="0"/>
              <a:t>For recovery point of view, periodic (incremental) backup configuration is preferred, it is easier to configure at NFS server at once rather than making configuration at each VM client operating system. Periodical VM disk image backup is an option for data inside, but recovery from disk image requires additional operation like mounting filesystem inside each disk image.</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68579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413750" cy="1325563"/>
          </a:xfrm>
        </p:spPr>
        <p:txBody>
          <a:bodyPr>
            <a:normAutofit/>
          </a:bodyPr>
          <a:lstStyle/>
          <a:p>
            <a:r>
              <a:rPr kumimoji="1" lang="en-US" altLang="ja-JP" sz="4000" dirty="0" smtClean="0"/>
              <a:t>Host</a:t>
            </a:r>
            <a:r>
              <a:rPr kumimoji="1" lang="ja-JP" altLang="en-US" sz="4000" dirty="0" smtClean="0"/>
              <a:t> </a:t>
            </a:r>
            <a:r>
              <a:rPr kumimoji="1" lang="en-US" altLang="ja-JP" sz="4000" dirty="0" smtClean="0"/>
              <a:t>cluster</a:t>
            </a:r>
            <a:r>
              <a:rPr kumimoji="1" lang="ja-JP" altLang="en-US" sz="4000" dirty="0" smtClean="0"/>
              <a:t> </a:t>
            </a:r>
            <a:r>
              <a:rPr kumimoji="1" lang="en-US" altLang="ja-JP" sz="4000" dirty="0" smtClean="0"/>
              <a:t>at</a:t>
            </a:r>
            <a:r>
              <a:rPr kumimoji="1" lang="ja-JP" altLang="en-US" sz="4000" dirty="0" smtClean="0"/>
              <a:t> </a:t>
            </a:r>
            <a:r>
              <a:rPr kumimoji="1" lang="en-US" altLang="ja-JP" sz="4000" dirty="0" smtClean="0"/>
              <a:t>CB2F – System design</a:t>
            </a:r>
            <a:endParaRPr kumimoji="1" lang="ja-JP" altLang="en-US" sz="4000"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altLang="ja-JP" dirty="0" smtClean="0"/>
              <a:t>Current VM host computers’</a:t>
            </a:r>
            <a:r>
              <a:rPr lang="ja-JP" altLang="en-US" dirty="0" smtClean="0"/>
              <a:t> </a:t>
            </a:r>
            <a:r>
              <a:rPr lang="en-US" altLang="ja-JP" dirty="0" smtClean="0"/>
              <a:t>configuration are as follows</a:t>
            </a:r>
            <a:r>
              <a:rPr lang="ja-JP" altLang="en-US" dirty="0" smtClean="0"/>
              <a:t> </a:t>
            </a:r>
            <a:r>
              <a:rPr lang="en-US" altLang="ja-JP" dirty="0" smtClean="0"/>
              <a:t>(still</a:t>
            </a:r>
            <a:r>
              <a:rPr lang="ja-JP" altLang="en-US" dirty="0" smtClean="0"/>
              <a:t> </a:t>
            </a:r>
            <a:r>
              <a:rPr lang="en-US" altLang="ja-JP" dirty="0" smtClean="0"/>
              <a:t>in</a:t>
            </a:r>
            <a:r>
              <a:rPr lang="ja-JP" altLang="en-US" dirty="0" smtClean="0"/>
              <a:t> </a:t>
            </a:r>
            <a:r>
              <a:rPr lang="en-US" altLang="ja-JP" dirty="0" smtClean="0"/>
              <a:t>development):</a:t>
            </a:r>
            <a:endParaRPr kumimoji="1" lang="en-US" altLang="ja-JP" dirty="0" smtClean="0"/>
          </a:p>
          <a:p>
            <a:r>
              <a:rPr kumimoji="1" lang="en-US" altLang="ja-JP" dirty="0" smtClean="0"/>
              <a:t>Dell</a:t>
            </a:r>
            <a:r>
              <a:rPr kumimoji="1" lang="ja-JP" altLang="en-US" dirty="0" smtClean="0"/>
              <a:t> </a:t>
            </a:r>
            <a:r>
              <a:rPr kumimoji="1" lang="en-US" altLang="ja-JP" dirty="0" smtClean="0"/>
              <a:t>R710</a:t>
            </a:r>
            <a:r>
              <a:rPr kumimoji="1" lang="ja-JP" altLang="en-US" dirty="0" smtClean="0"/>
              <a:t> </a:t>
            </a:r>
            <a:r>
              <a:rPr kumimoji="1" lang="en-US" altLang="ja-JP" dirty="0" smtClean="0"/>
              <a:t>Xeon</a:t>
            </a:r>
            <a:r>
              <a:rPr kumimoji="1" lang="ja-JP" altLang="en-US" dirty="0" smtClean="0"/>
              <a:t> </a:t>
            </a:r>
            <a:r>
              <a:rPr kumimoji="1" lang="en-US" altLang="ja-JP" dirty="0" smtClean="0"/>
              <a:t>E5506x2</a:t>
            </a:r>
            <a:r>
              <a:rPr lang="ja-JP" altLang="en-US" dirty="0" smtClean="0"/>
              <a:t> </a:t>
            </a:r>
            <a:r>
              <a:rPr lang="en-US" altLang="ja-JP" dirty="0" smtClean="0"/>
              <a:t>(2xAC,</a:t>
            </a:r>
            <a:r>
              <a:rPr lang="ja-JP" altLang="en-US" dirty="0" smtClean="0"/>
              <a:t> </a:t>
            </a:r>
            <a:r>
              <a:rPr lang="en-US" altLang="ja-JP" dirty="0" smtClean="0"/>
              <a:t>2U)</a:t>
            </a:r>
            <a:r>
              <a:rPr lang="ja-JP" altLang="en-US" dirty="0" smtClean="0"/>
              <a:t> </a:t>
            </a:r>
            <a:r>
              <a:rPr lang="en-US" altLang="ja-JP" dirty="0" smtClean="0"/>
              <a:t>x2, 8C8T</a:t>
            </a:r>
          </a:p>
          <a:p>
            <a:pPr lvl="1"/>
            <a:r>
              <a:rPr lang="en-US" altLang="ja-JP" dirty="0" smtClean="0"/>
              <a:t>One system might be used for NFS server but not VM host.</a:t>
            </a:r>
            <a:endParaRPr lang="en-US" altLang="ja-JP" dirty="0" smtClean="0"/>
          </a:p>
          <a:p>
            <a:r>
              <a:rPr kumimoji="1" lang="en-US" altLang="ja-JP" dirty="0" smtClean="0"/>
              <a:t>Dell</a:t>
            </a:r>
            <a:r>
              <a:rPr kumimoji="1" lang="ja-JP" altLang="en-US" dirty="0" smtClean="0"/>
              <a:t> </a:t>
            </a:r>
            <a:r>
              <a:rPr kumimoji="1" lang="en-US" altLang="ja-JP" dirty="0" smtClean="0"/>
              <a:t>R410</a:t>
            </a:r>
            <a:r>
              <a:rPr kumimoji="1" lang="ja-JP" altLang="en-US" dirty="0" smtClean="0"/>
              <a:t> </a:t>
            </a:r>
            <a:r>
              <a:rPr kumimoji="1" lang="en-US" altLang="ja-JP" dirty="0" smtClean="0"/>
              <a:t>Xeon</a:t>
            </a:r>
            <a:r>
              <a:rPr kumimoji="1" lang="ja-JP" altLang="en-US" dirty="0" smtClean="0"/>
              <a:t> </a:t>
            </a:r>
            <a:r>
              <a:rPr kumimoji="1" lang="en-US" altLang="ja-JP" dirty="0" smtClean="0"/>
              <a:t>E5640x2</a:t>
            </a:r>
            <a:r>
              <a:rPr kumimoji="1" lang="ja-JP" altLang="en-US" dirty="0" smtClean="0"/>
              <a:t> </a:t>
            </a:r>
            <a:r>
              <a:rPr kumimoji="1" lang="en-US" altLang="ja-JP" dirty="0" smtClean="0"/>
              <a:t>(1xAC,</a:t>
            </a:r>
            <a:r>
              <a:rPr kumimoji="1" lang="ja-JP" altLang="en-US" dirty="0" smtClean="0"/>
              <a:t> </a:t>
            </a:r>
            <a:r>
              <a:rPr kumimoji="1" lang="en-US" altLang="ja-JP" dirty="0" smtClean="0"/>
              <a:t>1U)</a:t>
            </a:r>
            <a:r>
              <a:rPr kumimoji="1" lang="ja-JP" altLang="en-US" dirty="0" smtClean="0"/>
              <a:t> </a:t>
            </a:r>
            <a:r>
              <a:rPr kumimoji="1" lang="en-US" altLang="ja-JP" dirty="0" smtClean="0"/>
              <a:t>x3, 8C16T</a:t>
            </a:r>
          </a:p>
          <a:p>
            <a:pPr marL="0" indent="0">
              <a:buNone/>
            </a:pPr>
            <a:endParaRPr lang="en-US" altLang="ja-JP" dirty="0"/>
          </a:p>
          <a:p>
            <a:pPr marL="0" indent="0">
              <a:buNone/>
            </a:pPr>
            <a:r>
              <a:rPr kumimoji="1" lang="en-US" altLang="ja-JP" dirty="0" smtClean="0"/>
              <a:t>Using these four or five VM host computers, up to 32 or 40 sets of HT-CPU is assignable. Required number of resources (CPU, memory) for the entire VM clients is not yet fixed, </a:t>
            </a:r>
            <a:r>
              <a:rPr lang="en-US" altLang="ja-JP" dirty="0" smtClean="0"/>
              <a:t>such as possibility of hosting PFI software modules on VM infrastructure, but PFS ICS assumes VM clients (well?) less than 20 clients. </a:t>
            </a:r>
            <a:r>
              <a:rPr kumimoji="1" lang="en-US" altLang="ja-JP" dirty="0" smtClean="0"/>
              <a:t>Adding VM host computer is not complex operation and also will not cause any operation on existing VM hosts, PFS ICS plan to add VM host computing resource on demand if required.</a:t>
            </a:r>
            <a:endParaRPr kumimoji="1" lang="en-US" altLang="ja-JP" dirty="0" smtClean="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466603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Operation – VM</a:t>
            </a:r>
            <a:endParaRPr kumimoji="1" lang="ja-JP" altLang="en-US" sz="4000" dirty="0"/>
          </a:p>
        </p:txBody>
      </p:sp>
      <p:sp>
        <p:nvSpPr>
          <p:cNvPr id="3" name="コンテンツ プレースホルダー 2"/>
          <p:cNvSpPr>
            <a:spLocks noGrp="1"/>
          </p:cNvSpPr>
          <p:nvPr>
            <p:ph idx="1"/>
          </p:nvPr>
        </p:nvSpPr>
        <p:spPr>
          <a:xfrm>
            <a:off x="628650" y="1825624"/>
            <a:ext cx="8147050" cy="4803775"/>
          </a:xfrm>
        </p:spPr>
        <p:txBody>
          <a:bodyPr>
            <a:normAutofit fontScale="62500" lnSpcReduction="20000"/>
          </a:bodyPr>
          <a:lstStyle/>
          <a:p>
            <a:pPr marL="0" indent="0">
              <a:buNone/>
            </a:pPr>
            <a:r>
              <a:rPr lang="en-US" altLang="ja-JP" dirty="0" smtClean="0"/>
              <a:t>PFS VM infrastructure is based on pure </a:t>
            </a:r>
            <a:r>
              <a:rPr lang="en-US" altLang="ja-JP" dirty="0" err="1" smtClean="0"/>
              <a:t>libvirt</a:t>
            </a:r>
            <a:r>
              <a:rPr lang="en-US" altLang="ja-JP" dirty="0" smtClean="0"/>
              <a:t> without extensive management software. Taking remote access security into account, remote access for operation is better to be over TLS or </a:t>
            </a:r>
            <a:r>
              <a:rPr lang="en-US" altLang="ja-JP" dirty="0" err="1" smtClean="0"/>
              <a:t>ssh</a:t>
            </a:r>
            <a:r>
              <a:rPr lang="en-US" altLang="ja-JP" dirty="0" smtClean="0"/>
              <a:t>. Having local PKI is not complex for this kind of closed site, and authentication of client is easier than </a:t>
            </a:r>
            <a:r>
              <a:rPr lang="en-US" altLang="ja-JP" dirty="0" err="1" smtClean="0"/>
              <a:t>ssh</a:t>
            </a:r>
            <a:r>
              <a:rPr lang="en-US" altLang="ja-JP" dirty="0" smtClean="0"/>
              <a:t> (like adding to key chain at each host or having directory of key chain), PFS ICS will use TLS (</a:t>
            </a:r>
            <a:r>
              <a:rPr lang="en-US" altLang="ja-JP" dirty="0" err="1" smtClean="0"/>
              <a:t>virt</a:t>
            </a:r>
            <a:r>
              <a:rPr lang="en-US" altLang="ja-JP" dirty="0" smtClean="0"/>
              <a:t> </a:t>
            </a:r>
            <a:r>
              <a:rPr lang="en-US" altLang="ja-JP" dirty="0" err="1" smtClean="0"/>
              <a:t>qemu+tls</a:t>
            </a:r>
            <a:r>
              <a:rPr lang="en-US" altLang="ja-JP" dirty="0" smtClean="0"/>
              <a:t>) for its connection.</a:t>
            </a:r>
            <a:endParaRPr lang="en-US" altLang="ja-JP" dirty="0"/>
          </a:p>
          <a:p>
            <a:pPr marL="0" indent="0">
              <a:buNone/>
            </a:pPr>
            <a:r>
              <a:rPr lang="en-US" altLang="ja-JP" dirty="0" smtClean="0"/>
              <a:t>Remote access using </a:t>
            </a:r>
            <a:r>
              <a:rPr lang="en-US" altLang="ja-JP" dirty="0" err="1" smtClean="0"/>
              <a:t>libvirt</a:t>
            </a:r>
            <a:r>
              <a:rPr lang="en-US" altLang="ja-JP" dirty="0" smtClean="0"/>
              <a:t> has capability of configuration and status monitoring of VM host including statistics of client, monitoring of VM host (like which clients are running on each host) and client is planned to be performed using XML output from </a:t>
            </a:r>
            <a:r>
              <a:rPr lang="en-US" altLang="ja-JP" dirty="0" err="1" smtClean="0"/>
              <a:t>libvirt</a:t>
            </a:r>
            <a:r>
              <a:rPr lang="en-US" altLang="ja-JP" dirty="0" smtClean="0"/>
              <a:t> remote access.</a:t>
            </a:r>
          </a:p>
          <a:p>
            <a:pPr marL="0" indent="0">
              <a:buNone/>
            </a:pPr>
            <a:r>
              <a:rPr kumimoji="1" lang="en-US" altLang="ja-JP" dirty="0" smtClean="0"/>
              <a:t>Remote control like start or shutdown of VM client is also to be performed via </a:t>
            </a:r>
            <a:r>
              <a:rPr kumimoji="1" lang="en-US" altLang="ja-JP" dirty="0" err="1" smtClean="0"/>
              <a:t>libvirt</a:t>
            </a:r>
            <a:r>
              <a:rPr kumimoji="1" lang="en-US" altLang="ja-JP" dirty="0" smtClean="0"/>
              <a:t> remote access. </a:t>
            </a:r>
            <a:r>
              <a:rPr lang="en-US" altLang="ja-JP" dirty="0" smtClean="0"/>
              <a:t>For normal operation, VM client shutdown shall be done by client local command, but remote shutdown (or turning into S3/S4 state, if client is configured) is an option for emergency operation, such as shutting down entire system on power failure.</a:t>
            </a:r>
          </a:p>
          <a:p>
            <a:pPr marL="0" indent="0">
              <a:buNone/>
            </a:pPr>
            <a:r>
              <a:rPr lang="en-US" altLang="ja-JP" dirty="0" smtClean="0"/>
              <a:t>VM client storage is from NFS, and entire configurations of VM client are able to be dumped as XML, recovery for VM host down is possible just by defining from XML (or all clients could be configured into all hosts) and starting them from remote. On an event of VM client issue, such as VM client crashed, recovery from saved image file could be possible. Since instrument code and configuration are managed at </a:t>
            </a:r>
            <a:r>
              <a:rPr lang="en-US" altLang="ja-JP" dirty="0" err="1" smtClean="0"/>
              <a:t>git</a:t>
            </a:r>
            <a:r>
              <a:rPr lang="en-US" altLang="ja-JP" dirty="0" smtClean="0"/>
              <a:t> repository, also most of client data shall be saved into NFS storage, it would be better to build new VM client from scratch not to keep issues at operating system into recovered one.</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625921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dirty="0"/>
              <a:t>ICS infrastructure support </a:t>
            </a:r>
            <a:r>
              <a:rPr lang="en-US" altLang="ja-JP" dirty="0" smtClean="0"/>
              <a:t>hardware</a:t>
            </a:r>
            <a:endParaRPr kumimoji="1" lang="ja-JP" altLang="en-US" dirty="0"/>
          </a:p>
        </p:txBody>
      </p:sp>
      <p:sp>
        <p:nvSpPr>
          <p:cNvPr id="3" name="コンテンツ プレースホルダー 2"/>
          <p:cNvSpPr>
            <a:spLocks noGrp="1"/>
          </p:cNvSpPr>
          <p:nvPr>
            <p:ph idx="1"/>
          </p:nvPr>
        </p:nvSpPr>
        <p:spPr/>
        <p:txBody>
          <a:bodyPr>
            <a:normAutofit fontScale="92500"/>
          </a:bodyPr>
          <a:lstStyle/>
          <a:p>
            <a:pPr marL="0" indent="0">
              <a:buNone/>
            </a:pPr>
            <a:r>
              <a:rPr kumimoji="1" lang="en-US" altLang="ja-JP" dirty="0" smtClean="0"/>
              <a:t>PFS ICS is req</a:t>
            </a:r>
            <a:r>
              <a:rPr lang="en-US" altLang="ja-JP" dirty="0" smtClean="0"/>
              <a:t>uired to present how to provide </a:t>
            </a:r>
            <a:r>
              <a:rPr lang="en-US" altLang="ja-JP" dirty="0" err="1" smtClean="0"/>
              <a:t>servability</a:t>
            </a:r>
            <a:r>
              <a:rPr lang="en-US" altLang="ja-JP" dirty="0" smtClean="0"/>
              <a:t> and/or maintainability from remote especially at Hilo (and also from outside Subaru), and it is a key to provide functionality to operate (not just monitor) from outside the Summit. Also, PFS need to get/prepare some hardware to host these components.</a:t>
            </a:r>
          </a:p>
          <a:p>
            <a:pPr marL="0" indent="0">
              <a:buNone/>
            </a:pPr>
            <a:endParaRPr lang="en-US" altLang="ja-JP" dirty="0" smtClean="0"/>
          </a:p>
          <a:p>
            <a:pPr marL="0" indent="0">
              <a:buNone/>
            </a:pPr>
            <a:r>
              <a:rPr kumimoji="1" lang="en-US" altLang="ja-JP" dirty="0" smtClean="0"/>
              <a:t>In this section</a:t>
            </a:r>
            <a:r>
              <a:rPr lang="en-US" altLang="ja-JP" dirty="0"/>
              <a:t>, following items are presented</a:t>
            </a:r>
            <a:r>
              <a:rPr lang="en-US" altLang="ja-JP" dirty="0" smtClean="0"/>
              <a:t>:</a:t>
            </a:r>
            <a:endParaRPr kumimoji="1" lang="en-US" altLang="ja-JP" dirty="0" smtClean="0"/>
          </a:p>
          <a:p>
            <a:r>
              <a:rPr kumimoji="1" lang="en-US" altLang="ja-JP" dirty="0" smtClean="0"/>
              <a:t>Space condition, registration, and assignment at CB2F</a:t>
            </a:r>
          </a:p>
          <a:p>
            <a:r>
              <a:rPr lang="en-US" altLang="ja-JP" dirty="0" smtClean="0"/>
              <a:t>Resource management components and configurations</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23586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a:t>Space </a:t>
            </a:r>
            <a:r>
              <a:rPr lang="en-US" altLang="ja-JP" sz="3200" dirty="0" smtClean="0"/>
              <a:t>condition at CB2F – Support hardware</a:t>
            </a:r>
            <a:endParaRPr lang="en-US" altLang="ja-JP" sz="3200" dirty="0"/>
          </a:p>
        </p:txBody>
      </p:sp>
      <p:sp>
        <p:nvSpPr>
          <p:cNvPr id="3" name="コンテンツ プレースホルダー 2"/>
          <p:cNvSpPr>
            <a:spLocks noGrp="1"/>
          </p:cNvSpPr>
          <p:nvPr>
            <p:ph idx="1"/>
          </p:nvPr>
        </p:nvSpPr>
        <p:spPr>
          <a:xfrm>
            <a:off x="457200" y="1600200"/>
            <a:ext cx="8229600" cy="5069160"/>
          </a:xfrm>
        </p:spPr>
        <p:txBody>
          <a:bodyPr>
            <a:normAutofit fontScale="85000" lnSpcReduction="20000"/>
          </a:bodyPr>
          <a:lstStyle/>
          <a:p>
            <a:pPr marL="0" indent="0">
              <a:buNone/>
            </a:pPr>
            <a:r>
              <a:rPr lang="en-US" dirty="0" smtClean="0"/>
              <a:t>19” racks at CB2F are managed by Subaru (CDM) and PFS plans to use one. Also cables and supplies in CB2F are required to follow standards by Subaru. Requirements and conditions from both Subaru and PFS are as follows:</a:t>
            </a:r>
          </a:p>
          <a:p>
            <a:pPr marL="0" indent="0">
              <a:buNone/>
            </a:pPr>
            <a:endParaRPr lang="en-US" dirty="0" smtClean="0"/>
          </a:p>
          <a:p>
            <a:pPr>
              <a:buFont typeface="Arial" charset="0"/>
              <a:buChar char="•"/>
            </a:pPr>
            <a:r>
              <a:rPr lang="en-US" dirty="0" smtClean="0"/>
              <a:t>Functional requirement from PFS</a:t>
            </a:r>
          </a:p>
          <a:p>
            <a:pPr lvl="1">
              <a:buFont typeface="Arial" charset="0"/>
              <a:buChar char="•"/>
            </a:pPr>
            <a:r>
              <a:rPr lang="en-US" dirty="0" smtClean="0"/>
              <a:t>Can mount 30” (~760mm) depth computer</a:t>
            </a:r>
          </a:p>
          <a:p>
            <a:pPr lvl="2">
              <a:buFont typeface="Arial" charset="0"/>
              <a:buChar char="•"/>
            </a:pPr>
            <a:r>
              <a:rPr lang="en-US" dirty="0"/>
              <a:t>PFI/MPS control computer (Dell Precision </a:t>
            </a:r>
            <a:r>
              <a:rPr lang="en-US" dirty="0" smtClean="0"/>
              <a:t>R5500) is ~30” depth 2U</a:t>
            </a:r>
          </a:p>
          <a:p>
            <a:pPr lvl="2">
              <a:buFont typeface="Arial" charset="0"/>
              <a:buChar char="•"/>
            </a:pPr>
            <a:r>
              <a:rPr lang="en-US" dirty="0" smtClean="0"/>
              <a:t>PFS plans not to use CMA, so no additional space is required at rear</a:t>
            </a:r>
          </a:p>
          <a:p>
            <a:pPr lvl="1">
              <a:buFont typeface="Arial" charset="0"/>
              <a:buChar char="•"/>
            </a:pPr>
            <a:r>
              <a:rPr lang="en-US" dirty="0" smtClean="0"/>
              <a:t>Can mount 0U PDU at rear side</a:t>
            </a:r>
          </a:p>
          <a:p>
            <a:pPr lvl="1">
              <a:buFont typeface="Arial" charset="0"/>
              <a:buChar char="•"/>
            </a:pPr>
            <a:r>
              <a:rPr lang="en-US" dirty="0" smtClean="0"/>
              <a:t>Want to have 42U</a:t>
            </a:r>
          </a:p>
          <a:p>
            <a:pPr lvl="1">
              <a:buFont typeface="Arial" charset="0"/>
              <a:buChar char="•"/>
            </a:pPr>
            <a:r>
              <a:rPr lang="en-US" dirty="0" smtClean="0"/>
              <a:t>Power input by NEMA L5-30P</a:t>
            </a:r>
          </a:p>
          <a:p>
            <a:pPr>
              <a:buFont typeface="Arial" charset="0"/>
              <a:buChar char="•"/>
            </a:pPr>
            <a:r>
              <a:rPr lang="en-US" dirty="0" smtClean="0"/>
              <a:t>Subaru standard</a:t>
            </a:r>
          </a:p>
          <a:p>
            <a:pPr lvl="1">
              <a:buFont typeface="Arial" charset="0"/>
              <a:buChar char="•"/>
            </a:pPr>
            <a:r>
              <a:rPr lang="en-US" dirty="0" smtClean="0"/>
              <a:t>External cabling will be from floor access panel (power, Ethernet, fiber)</a:t>
            </a:r>
          </a:p>
          <a:p>
            <a:pPr lvl="1">
              <a:buFont typeface="Arial" charset="0"/>
              <a:buChar char="•"/>
            </a:pPr>
            <a:r>
              <a:rPr lang="en-US" dirty="0" smtClean="0"/>
              <a:t>(TBC) No forced cooling</a:t>
            </a:r>
          </a:p>
          <a:p>
            <a:pPr lvl="1">
              <a:buFont typeface="Arial" charset="0"/>
              <a:buChar char="•"/>
            </a:pPr>
            <a:r>
              <a:rPr lang="en-US" dirty="0" smtClean="0"/>
              <a:t>No redundant power supply, no DG </a:t>
            </a:r>
            <a:r>
              <a:rPr lang="en-US" dirty="0" err="1" smtClean="0"/>
              <a:t>backedup</a:t>
            </a:r>
            <a:endParaRPr 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663779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Unit registration – </a:t>
            </a:r>
            <a:r>
              <a:rPr lang="en-US" altLang="ja-JP" sz="3600" dirty="0"/>
              <a:t>Space condition at </a:t>
            </a:r>
            <a:r>
              <a:rPr lang="en-US" altLang="ja-JP" sz="3600" dirty="0" smtClean="0"/>
              <a:t>CB2F</a:t>
            </a:r>
            <a:endParaRPr lang="en-US" sz="3600" dirty="0"/>
          </a:p>
        </p:txBody>
      </p:sp>
      <p:sp>
        <p:nvSpPr>
          <p:cNvPr id="3" name="コンテンツ プレースホルダー 2"/>
          <p:cNvSpPr>
            <a:spLocks noGrp="1"/>
          </p:cNvSpPr>
          <p:nvPr>
            <p:ph idx="1"/>
          </p:nvPr>
        </p:nvSpPr>
        <p:spPr>
          <a:xfrm>
            <a:off x="457200" y="1600200"/>
            <a:ext cx="8229600" cy="5257800"/>
          </a:xfrm>
        </p:spPr>
        <p:txBody>
          <a:bodyPr>
            <a:normAutofit fontScale="55000" lnSpcReduction="20000"/>
          </a:bodyPr>
          <a:lstStyle/>
          <a:p>
            <a:pPr marL="0" indent="0">
              <a:buNone/>
            </a:pPr>
            <a:r>
              <a:rPr lang="en-US" dirty="0" smtClean="0"/>
              <a:t>Unit registration of CB2F rack is tracked at SSN-00022. Current assumptions are as follows, which has ~20U in total, and we assume only one rack at CB2F:</a:t>
            </a:r>
          </a:p>
          <a:p>
            <a:pPr marL="0" indent="0">
              <a:buNone/>
            </a:pPr>
            <a:endParaRPr lang="en-US" dirty="0"/>
          </a:p>
          <a:p>
            <a:pPr>
              <a:buFont typeface="Arial" charset="0"/>
              <a:buChar char="•"/>
            </a:pPr>
            <a:r>
              <a:rPr lang="en-US" dirty="0"/>
              <a:t>Management and service </a:t>
            </a:r>
            <a:r>
              <a:rPr lang="en-US" dirty="0" smtClean="0"/>
              <a:t>resources</a:t>
            </a:r>
          </a:p>
          <a:p>
            <a:pPr lvl="1">
              <a:buFont typeface="Arial" charset="0"/>
              <a:buChar char="•"/>
            </a:pPr>
            <a:r>
              <a:rPr lang="en-US" dirty="0" smtClean="0"/>
              <a:t>0U PDU (1 or 2)</a:t>
            </a:r>
          </a:p>
          <a:p>
            <a:pPr lvl="1">
              <a:buFont typeface="Arial" charset="0"/>
              <a:buChar char="•"/>
            </a:pPr>
            <a:r>
              <a:rPr lang="en-US" dirty="0" smtClean="0"/>
              <a:t>1U KVM</a:t>
            </a:r>
            <a:endParaRPr lang="en-US" dirty="0"/>
          </a:p>
          <a:p>
            <a:pPr>
              <a:buFont typeface="Arial" charset="0"/>
              <a:buChar char="•"/>
            </a:pPr>
            <a:r>
              <a:rPr lang="en-US" dirty="0"/>
              <a:t>System wide </a:t>
            </a:r>
            <a:r>
              <a:rPr lang="en-US" dirty="0" smtClean="0"/>
              <a:t>infrastructure</a:t>
            </a:r>
          </a:p>
          <a:p>
            <a:pPr lvl="1">
              <a:buFont typeface="Arial" charset="0"/>
              <a:buChar char="•"/>
            </a:pPr>
            <a:r>
              <a:rPr lang="en-US" dirty="0" smtClean="0"/>
              <a:t>2x 1U Cisco network switch (rear side??)</a:t>
            </a:r>
          </a:p>
          <a:p>
            <a:pPr lvl="1">
              <a:buFont typeface="Arial" charset="0"/>
              <a:buChar char="•"/>
            </a:pPr>
            <a:r>
              <a:rPr lang="en-US" dirty="0" smtClean="0"/>
              <a:t>(TBC) 1U patch panel</a:t>
            </a:r>
            <a:endParaRPr lang="en-US" dirty="0"/>
          </a:p>
          <a:p>
            <a:pPr>
              <a:buFont typeface="Arial" charset="0"/>
              <a:buChar char="•"/>
            </a:pPr>
            <a:r>
              <a:rPr lang="en-US" dirty="0"/>
              <a:t>IIC computing </a:t>
            </a:r>
            <a:r>
              <a:rPr lang="en-US" dirty="0" smtClean="0"/>
              <a:t>resource</a:t>
            </a:r>
          </a:p>
          <a:p>
            <a:pPr lvl="1">
              <a:buFont typeface="Arial" charset="0"/>
              <a:buChar char="•"/>
            </a:pPr>
            <a:r>
              <a:rPr lang="en-US" dirty="0" smtClean="0"/>
              <a:t>2x 2U iSCSI storage</a:t>
            </a:r>
          </a:p>
          <a:p>
            <a:pPr lvl="1">
              <a:buFont typeface="Arial" charset="0"/>
              <a:buChar char="•"/>
            </a:pPr>
            <a:r>
              <a:rPr lang="en-US" dirty="0" smtClean="0"/>
              <a:t>3x 1U computers (Dell R410) for VM</a:t>
            </a:r>
          </a:p>
          <a:p>
            <a:pPr lvl="1">
              <a:buFont typeface="Arial" charset="0"/>
              <a:buChar char="•"/>
            </a:pPr>
            <a:r>
              <a:rPr lang="en-US" dirty="0" smtClean="0"/>
              <a:t>2x 2U computers (Dell R710) for VM and NFS server</a:t>
            </a:r>
          </a:p>
          <a:p>
            <a:pPr lvl="1">
              <a:buFont typeface="Arial" charset="0"/>
              <a:buChar char="•"/>
            </a:pPr>
            <a:r>
              <a:rPr lang="en-US" dirty="0" smtClean="0"/>
              <a:t>(TBC) 1x 1U computers (Dell R310) for database server</a:t>
            </a:r>
            <a:endParaRPr lang="en-US" dirty="0"/>
          </a:p>
          <a:p>
            <a:pPr>
              <a:buFont typeface="Arial" charset="0"/>
              <a:buChar char="•"/>
            </a:pPr>
            <a:r>
              <a:rPr lang="en-US" dirty="0"/>
              <a:t>PFI </a:t>
            </a:r>
            <a:r>
              <a:rPr lang="en-US" dirty="0" smtClean="0"/>
              <a:t>control</a:t>
            </a:r>
          </a:p>
          <a:p>
            <a:pPr lvl="1">
              <a:buFont typeface="Arial" charset="0"/>
              <a:buChar char="•"/>
            </a:pPr>
            <a:r>
              <a:rPr lang="en-US" dirty="0" smtClean="0"/>
              <a:t>(TBC) 1U AGCC host computer (extender fiber connection to PFI)</a:t>
            </a:r>
          </a:p>
          <a:p>
            <a:pPr lvl="2">
              <a:buFont typeface="Arial" charset="0"/>
              <a:buChar char="•"/>
            </a:pPr>
            <a:r>
              <a:rPr lang="en-US" dirty="0" smtClean="0"/>
              <a:t>This is planned to be changed as VM client, but still under discussion.</a:t>
            </a:r>
          </a:p>
          <a:p>
            <a:pPr lvl="1">
              <a:buFont typeface="Arial" charset="0"/>
              <a:buChar char="•"/>
            </a:pPr>
            <a:r>
              <a:rPr lang="en-US" dirty="0" smtClean="0"/>
              <a:t>2U MPS host computer (with GPGPU)</a:t>
            </a:r>
            <a:endParaRPr lang="en-US" dirty="0"/>
          </a:p>
          <a:p>
            <a:pPr>
              <a:buFont typeface="Arial" charset="0"/>
              <a:buChar char="•"/>
            </a:pPr>
            <a:r>
              <a:rPr lang="en-US" dirty="0" err="1"/>
              <a:t>SpS</a:t>
            </a:r>
            <a:r>
              <a:rPr lang="en-US" dirty="0"/>
              <a:t> </a:t>
            </a:r>
            <a:r>
              <a:rPr lang="en-US" dirty="0" smtClean="0"/>
              <a:t>control</a:t>
            </a:r>
          </a:p>
          <a:p>
            <a:pPr lvl="1">
              <a:buFont typeface="Arial" charset="0"/>
              <a:buChar char="•"/>
            </a:pPr>
            <a:r>
              <a:rPr lang="en-US" dirty="0" smtClean="0"/>
              <a:t>Originally assumed to have 2-4U computer for IR readout, but nothing for now</a:t>
            </a:r>
          </a:p>
          <a:p>
            <a:pPr lvl="1">
              <a:buFont typeface="Arial" charset="0"/>
              <a:buChar char="•"/>
            </a:pPr>
            <a:r>
              <a:rPr lang="en-US" dirty="0" smtClean="0"/>
              <a:t>IR detector is planned to be controlled from BEE, could use tiered storage but hosted at NFS server</a:t>
            </a:r>
          </a:p>
          <a:p>
            <a:pPr>
              <a:buFont typeface="Arial" charset="0"/>
              <a:buChar char="•"/>
            </a:pPr>
            <a:r>
              <a:rPr lang="en-US" dirty="0" smtClean="0"/>
              <a:t>No need for Cs (MCS)</a:t>
            </a:r>
            <a:endParaRPr lang="en-US" dirty="0"/>
          </a:p>
        </p:txBody>
      </p:sp>
      <p:pic>
        <p:nvPicPr>
          <p:cNvPr id="6" name="図 5"/>
          <p:cNvPicPr>
            <a:picLocks noChangeAspect="1"/>
          </p:cNvPicPr>
          <p:nvPr/>
        </p:nvPicPr>
        <p:blipFill>
          <a:blip r:embed="rId2"/>
          <a:stretch>
            <a:fillRect/>
          </a:stretch>
        </p:blipFill>
        <p:spPr>
          <a:xfrm>
            <a:off x="6264000" y="2059677"/>
            <a:ext cx="2880000" cy="3553714"/>
          </a:xfrm>
          <a:prstGeom prst="rect">
            <a:avLst/>
          </a:prstGeom>
        </p:spPr>
      </p:pic>
      <p:sp>
        <p:nvSpPr>
          <p:cNvPr id="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248077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Resource management – Support hardware</a:t>
            </a:r>
            <a:endParaRPr lang="en-US" sz="3600" dirty="0"/>
          </a:p>
        </p:txBody>
      </p:sp>
      <p:sp>
        <p:nvSpPr>
          <p:cNvPr id="3" name="コンテンツ プレースホルダー 2"/>
          <p:cNvSpPr>
            <a:spLocks noGrp="1"/>
          </p:cNvSpPr>
          <p:nvPr>
            <p:ph idx="1"/>
          </p:nvPr>
        </p:nvSpPr>
        <p:spPr>
          <a:xfrm>
            <a:off x="628650" y="1825625"/>
            <a:ext cx="8274050" cy="3406776"/>
          </a:xfrm>
        </p:spPr>
        <p:txBody>
          <a:bodyPr>
            <a:normAutofit fontScale="70000" lnSpcReduction="20000"/>
          </a:bodyPr>
          <a:lstStyle/>
          <a:p>
            <a:pPr marL="0" indent="0">
              <a:buNone/>
            </a:pPr>
            <a:r>
              <a:rPr lang="en-US" dirty="0" smtClean="0"/>
              <a:t>Direct access at CB2F (Subaru summit) is quite difficult as human resource management point of view, </a:t>
            </a:r>
            <a:r>
              <a:rPr lang="en-US" altLang="ja-JP" dirty="0" err="1" smtClean="0"/>
              <a:t>servability</a:t>
            </a:r>
            <a:r>
              <a:rPr lang="en-US" altLang="ja-JP" dirty="0" smtClean="0"/>
              <a:t> </a:t>
            </a:r>
            <a:r>
              <a:rPr lang="en-US" altLang="ja-JP" dirty="0"/>
              <a:t>and/or maintainability from remote </a:t>
            </a:r>
            <a:r>
              <a:rPr lang="en-US" altLang="ja-JP" dirty="0" smtClean="0"/>
              <a:t>are highly recommended. For computing resources, operating system is remotely accessible if </a:t>
            </a:r>
            <a:r>
              <a:rPr lang="en-US" altLang="ja-JP" dirty="0" err="1" smtClean="0"/>
              <a:t>ssh</a:t>
            </a:r>
            <a:r>
              <a:rPr lang="en-US" altLang="ja-JP" dirty="0" smtClean="0"/>
              <a:t> is up, and hardware can be remotely manageable via Dell </a:t>
            </a:r>
            <a:r>
              <a:rPr lang="en-US" altLang="ja-JP" dirty="0" err="1" smtClean="0"/>
              <a:t>iDRAC</a:t>
            </a:r>
            <a:r>
              <a:rPr lang="en-US" altLang="ja-JP" dirty="0" smtClean="0"/>
              <a:t>, but it is also better to have redundant access (e.g. console access) to computing resources and remote monitoring and control on supplies to computing resources. </a:t>
            </a:r>
          </a:p>
          <a:p>
            <a:pPr marL="0" indent="0">
              <a:buNone/>
            </a:pPr>
            <a:endParaRPr lang="en-US" altLang="ja-JP" dirty="0" smtClean="0"/>
          </a:p>
          <a:p>
            <a:pPr marL="0" indent="0">
              <a:buNone/>
            </a:pPr>
            <a:r>
              <a:rPr lang="en-US" altLang="ja-JP" dirty="0" smtClean="0"/>
              <a:t>Conditions:</a:t>
            </a:r>
          </a:p>
          <a:p>
            <a:r>
              <a:rPr lang="en-US" altLang="ja-JP" dirty="0" smtClean="0"/>
              <a:t>All of PFS resources are on PFS dedicated network (so-called PFS-LAN), which is routed at network switch by CDM.</a:t>
            </a:r>
          </a:p>
          <a:p>
            <a:r>
              <a:rPr lang="en-US" altLang="ja-JP" dirty="0" smtClean="0"/>
              <a:t>Better to reduce SPOF, and having plans to monitor and/or control hardware failure by another route at minimum.</a:t>
            </a:r>
          </a:p>
        </p:txBody>
      </p:sp>
      <p:sp>
        <p:nvSpPr>
          <p:cNvPr id="4" name="正方形/長方形 3"/>
          <p:cNvSpPr/>
          <p:nvPr/>
        </p:nvSpPr>
        <p:spPr>
          <a:xfrm>
            <a:off x="271501" y="5308600"/>
            <a:ext cx="1441450"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Power supply</a:t>
            </a:r>
            <a:endParaRPr kumimoji="1" lang="ja-JP" altLang="en-US" dirty="0"/>
          </a:p>
        </p:txBody>
      </p:sp>
      <p:sp>
        <p:nvSpPr>
          <p:cNvPr id="6" name="正方形/長方形 5"/>
          <p:cNvSpPr/>
          <p:nvPr/>
        </p:nvSpPr>
        <p:spPr>
          <a:xfrm>
            <a:off x="1918475" y="5588000"/>
            <a:ext cx="1314450"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Facility UPS</a:t>
            </a:r>
            <a:endParaRPr kumimoji="1" lang="ja-JP" altLang="en-US" dirty="0"/>
          </a:p>
        </p:txBody>
      </p:sp>
      <p:cxnSp>
        <p:nvCxnSpPr>
          <p:cNvPr id="8" name="直線コネクタ 7"/>
          <p:cNvCxnSpPr/>
          <p:nvPr/>
        </p:nvCxnSpPr>
        <p:spPr>
          <a:xfrm flipV="1">
            <a:off x="3390900" y="5232401"/>
            <a:ext cx="0" cy="162559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390900" y="6550223"/>
            <a:ext cx="438582" cy="307777"/>
          </a:xfrm>
          <a:prstGeom prst="rect">
            <a:avLst/>
          </a:prstGeom>
          <a:noFill/>
        </p:spPr>
        <p:txBody>
          <a:bodyPr wrap="none" rtlCol="0">
            <a:spAutoFit/>
          </a:bodyPr>
          <a:lstStyle/>
          <a:p>
            <a:r>
              <a:rPr kumimoji="1" lang="en-US" altLang="ja-JP" sz="1400" dirty="0" smtClean="0"/>
              <a:t>PFS</a:t>
            </a:r>
            <a:endParaRPr kumimoji="1" lang="ja-JP" altLang="en-US" sz="1400" dirty="0"/>
          </a:p>
        </p:txBody>
      </p:sp>
      <p:sp>
        <p:nvSpPr>
          <p:cNvPr id="10" name="テキスト ボックス 9"/>
          <p:cNvSpPr txBox="1"/>
          <p:nvPr/>
        </p:nvSpPr>
        <p:spPr>
          <a:xfrm>
            <a:off x="1577902" y="6550223"/>
            <a:ext cx="1812997" cy="307777"/>
          </a:xfrm>
          <a:prstGeom prst="rect">
            <a:avLst/>
          </a:prstGeom>
          <a:noFill/>
        </p:spPr>
        <p:txBody>
          <a:bodyPr wrap="none" rtlCol="0">
            <a:spAutoFit/>
          </a:bodyPr>
          <a:lstStyle/>
          <a:p>
            <a:r>
              <a:rPr kumimoji="1" lang="en-US" altLang="ja-JP" sz="1400" dirty="0" smtClean="0"/>
              <a:t>Subaru summit facility</a:t>
            </a:r>
            <a:endParaRPr kumimoji="1" lang="ja-JP" altLang="en-US" sz="1400" dirty="0"/>
          </a:p>
        </p:txBody>
      </p:sp>
      <p:sp>
        <p:nvSpPr>
          <p:cNvPr id="11" name="正方形/長方形 10"/>
          <p:cNvSpPr/>
          <p:nvPr/>
        </p:nvSpPr>
        <p:spPr>
          <a:xfrm>
            <a:off x="750777" y="6159500"/>
            <a:ext cx="1733623"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Summit network</a:t>
            </a:r>
            <a:endParaRPr kumimoji="1" lang="ja-JP" altLang="en-US" dirty="0"/>
          </a:p>
        </p:txBody>
      </p:sp>
      <p:sp>
        <p:nvSpPr>
          <p:cNvPr id="12" name="正方形/長方形 11"/>
          <p:cNvSpPr/>
          <p:nvPr/>
        </p:nvSpPr>
        <p:spPr>
          <a:xfrm>
            <a:off x="3811625" y="5588000"/>
            <a:ext cx="1435026"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PDU</a:t>
            </a:r>
            <a:endParaRPr kumimoji="1" lang="ja-JP" altLang="en-US" dirty="0"/>
          </a:p>
        </p:txBody>
      </p:sp>
      <p:sp>
        <p:nvSpPr>
          <p:cNvPr id="13" name="正方形/長方形 12"/>
          <p:cNvSpPr/>
          <p:nvPr/>
        </p:nvSpPr>
        <p:spPr>
          <a:xfrm>
            <a:off x="3811625" y="6159500"/>
            <a:ext cx="1435026"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CB2F switch</a:t>
            </a:r>
            <a:endParaRPr kumimoji="1" lang="ja-JP" altLang="en-US" dirty="0"/>
          </a:p>
        </p:txBody>
      </p:sp>
      <p:cxnSp>
        <p:nvCxnSpPr>
          <p:cNvPr id="15" name="直線コネクタ 14"/>
          <p:cNvCxnSpPr>
            <a:stCxn id="4" idx="3"/>
            <a:endCxn id="6" idx="1"/>
          </p:cNvCxnSpPr>
          <p:nvPr/>
        </p:nvCxnSpPr>
        <p:spPr>
          <a:xfrm>
            <a:off x="1712951" y="5511800"/>
            <a:ext cx="205524" cy="279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6" idx="3"/>
            <a:endCxn id="12" idx="1"/>
          </p:cNvCxnSpPr>
          <p:nvPr/>
        </p:nvCxnSpPr>
        <p:spPr>
          <a:xfrm>
            <a:off x="3232925" y="5791200"/>
            <a:ext cx="578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6" idx="2"/>
            <a:endCxn id="11" idx="0"/>
          </p:cNvCxnSpPr>
          <p:nvPr/>
        </p:nvCxnSpPr>
        <p:spPr>
          <a:xfrm flipH="1">
            <a:off x="1617589" y="5994400"/>
            <a:ext cx="958111" cy="165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11" idx="3"/>
            <a:endCxn id="13" idx="1"/>
          </p:cNvCxnSpPr>
          <p:nvPr/>
        </p:nvCxnSpPr>
        <p:spPr>
          <a:xfrm>
            <a:off x="2484400" y="6362700"/>
            <a:ext cx="13272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13" idx="3"/>
            <a:endCxn id="26" idx="1"/>
          </p:cNvCxnSpPr>
          <p:nvPr/>
        </p:nvCxnSpPr>
        <p:spPr>
          <a:xfrm flipV="1">
            <a:off x="5246651" y="6272311"/>
            <a:ext cx="1327224" cy="9038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6573875" y="5994400"/>
            <a:ext cx="2189125"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Computers @ CB2F</a:t>
            </a:r>
            <a:endParaRPr kumimoji="1" lang="ja-JP" altLang="en-US" dirty="0"/>
          </a:p>
        </p:txBody>
      </p:sp>
      <p:cxnSp>
        <p:nvCxnSpPr>
          <p:cNvPr id="29" name="直線コネクタ 28"/>
          <p:cNvCxnSpPr>
            <a:stCxn id="12" idx="3"/>
            <a:endCxn id="26" idx="1"/>
          </p:cNvCxnSpPr>
          <p:nvPr/>
        </p:nvCxnSpPr>
        <p:spPr>
          <a:xfrm>
            <a:off x="5246651" y="5791200"/>
            <a:ext cx="1327224" cy="4811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13" idx="0"/>
            <a:endCxn id="12" idx="2"/>
          </p:cNvCxnSpPr>
          <p:nvPr/>
        </p:nvCxnSpPr>
        <p:spPr>
          <a:xfrm flipV="1">
            <a:off x="4529138" y="5994400"/>
            <a:ext cx="0" cy="165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endCxn id="11" idx="1"/>
          </p:cNvCxnSpPr>
          <p:nvPr/>
        </p:nvCxnSpPr>
        <p:spPr>
          <a:xfrm>
            <a:off x="87164" y="6362700"/>
            <a:ext cx="663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6573875" y="5232401"/>
            <a:ext cx="2189125"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(Controllers @ dome)</a:t>
            </a:r>
            <a:endParaRPr kumimoji="1" lang="ja-JP" altLang="en-US" dirty="0"/>
          </a:p>
        </p:txBody>
      </p:sp>
      <p:cxnSp>
        <p:nvCxnSpPr>
          <p:cNvPr id="50" name="直線コネクタ 49"/>
          <p:cNvCxnSpPr>
            <a:stCxn id="13" idx="3"/>
            <a:endCxn id="49" idx="1"/>
          </p:cNvCxnSpPr>
          <p:nvPr/>
        </p:nvCxnSpPr>
        <p:spPr>
          <a:xfrm flipV="1">
            <a:off x="5246651" y="5510312"/>
            <a:ext cx="1327224" cy="85238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4" idx="3"/>
            <a:endCxn id="49" idx="1"/>
          </p:cNvCxnSpPr>
          <p:nvPr/>
        </p:nvCxnSpPr>
        <p:spPr>
          <a:xfrm flipV="1">
            <a:off x="1712951" y="5510312"/>
            <a:ext cx="4860924" cy="1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10494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Trade (I) – Resource management</a:t>
            </a:r>
            <a:endParaRPr lang="en-US" sz="3600" dirty="0"/>
          </a:p>
        </p:txBody>
      </p:sp>
      <p:sp>
        <p:nvSpPr>
          <p:cNvPr id="3" name="コンテンツ プレースホルダー 2"/>
          <p:cNvSpPr>
            <a:spLocks noGrp="1"/>
          </p:cNvSpPr>
          <p:nvPr>
            <p:ph idx="1"/>
          </p:nvPr>
        </p:nvSpPr>
        <p:spPr>
          <a:xfrm>
            <a:off x="628650" y="1825624"/>
            <a:ext cx="8274050" cy="4930776"/>
          </a:xfrm>
        </p:spPr>
        <p:txBody>
          <a:bodyPr lIns="0">
            <a:normAutofit fontScale="55000" lnSpcReduction="20000"/>
          </a:bodyPr>
          <a:lstStyle/>
          <a:p>
            <a:pPr indent="-108000">
              <a:spcBef>
                <a:spcPts val="600"/>
              </a:spcBef>
            </a:pPr>
            <a:r>
              <a:rPr lang="en-US" dirty="0" smtClean="0"/>
              <a:t>Control computers</a:t>
            </a:r>
          </a:p>
          <a:p>
            <a:pPr lvl="1" indent="-108000">
              <a:spcBef>
                <a:spcPts val="600"/>
              </a:spcBef>
            </a:pPr>
            <a:r>
              <a:rPr lang="en-US" dirty="0" smtClean="0"/>
              <a:t>Aim to enables maintenance operators to access terminals and also to shutdown power supply to computers. </a:t>
            </a:r>
            <a:endParaRPr lang="en-US" dirty="0"/>
          </a:p>
          <a:p>
            <a:pPr lvl="1" indent="-108000">
              <a:spcBef>
                <a:spcPts val="600"/>
              </a:spcBef>
            </a:pPr>
            <a:r>
              <a:rPr lang="en-US" b="1" dirty="0" smtClean="0"/>
              <a:t>Power: </a:t>
            </a:r>
            <a:r>
              <a:rPr lang="en-US" altLang="ja-JP" dirty="0"/>
              <a:t>PFS plans to attach </a:t>
            </a:r>
            <a:r>
              <a:rPr lang="en-US" altLang="ja-JP" dirty="0" smtClean="0"/>
              <a:t>PDU </a:t>
            </a:r>
            <a:r>
              <a:rPr lang="en-US" altLang="ja-JP" dirty="0"/>
              <a:t>to all control computers at </a:t>
            </a:r>
            <a:r>
              <a:rPr lang="en-US" altLang="ja-JP" dirty="0" smtClean="0"/>
              <a:t>CB2F</a:t>
            </a:r>
            <a:endParaRPr lang="en-US" dirty="0" smtClean="0"/>
          </a:p>
          <a:p>
            <a:pPr lvl="2" indent="-108000">
              <a:spcBef>
                <a:spcPts val="600"/>
              </a:spcBef>
            </a:pPr>
            <a:r>
              <a:rPr lang="en-US" dirty="0" smtClean="0"/>
              <a:t>Power on by power recovery will be off, but </a:t>
            </a:r>
            <a:r>
              <a:rPr lang="en-US" dirty="0" err="1" smtClean="0"/>
              <a:t>WoL</a:t>
            </a:r>
            <a:r>
              <a:rPr lang="en-US" dirty="0" smtClean="0"/>
              <a:t> will be enabled for remote power on via PFS-LAN (or via </a:t>
            </a:r>
            <a:r>
              <a:rPr lang="en-US" dirty="0" err="1" smtClean="0"/>
              <a:t>iDARC</a:t>
            </a:r>
            <a:r>
              <a:rPr lang="en-US" dirty="0" smtClean="0"/>
              <a:t> could be possible).</a:t>
            </a:r>
          </a:p>
          <a:p>
            <a:pPr lvl="1" indent="-108000">
              <a:spcBef>
                <a:spcPts val="600"/>
              </a:spcBef>
            </a:pPr>
            <a:r>
              <a:rPr lang="en-US" b="1" dirty="0" smtClean="0"/>
              <a:t>Console</a:t>
            </a:r>
            <a:r>
              <a:rPr lang="en-US" dirty="0" smtClean="0"/>
              <a:t>: PFS plans to attach KVM (VGA+USB) to all control computers at CB2F</a:t>
            </a:r>
          </a:p>
          <a:p>
            <a:pPr lvl="2" indent="-108000">
              <a:spcBef>
                <a:spcPts val="600"/>
              </a:spcBef>
            </a:pPr>
            <a:r>
              <a:rPr lang="en-US" dirty="0" smtClean="0"/>
              <a:t>No serial console is assumed, uniform service is not possible since one (or some) of control computers is required to connect MLP1.</a:t>
            </a:r>
          </a:p>
          <a:p>
            <a:pPr lvl="3" indent="-108000">
              <a:spcBef>
                <a:spcPts val="600"/>
              </a:spcBef>
            </a:pPr>
            <a:r>
              <a:rPr lang="en-US" dirty="0" smtClean="0"/>
              <a:t>Also we need serial console server to connect these serial lines from remote, but it makes additional failure point as SPOF.</a:t>
            </a:r>
          </a:p>
          <a:p>
            <a:pPr lvl="2" indent="-108000">
              <a:spcBef>
                <a:spcPts val="600"/>
              </a:spcBef>
            </a:pPr>
            <a:r>
              <a:rPr lang="en-US" dirty="0" smtClean="0"/>
              <a:t>If some serial issue occurs on VGA output, we may have another option via </a:t>
            </a:r>
            <a:r>
              <a:rPr lang="en-US" dirty="0" err="1" smtClean="0"/>
              <a:t>iDARC</a:t>
            </a:r>
            <a:r>
              <a:rPr lang="en-US" dirty="0" smtClean="0"/>
              <a:t> as secondary operation.</a:t>
            </a:r>
          </a:p>
          <a:p>
            <a:pPr lvl="3" indent="-108000">
              <a:spcBef>
                <a:spcPts val="600"/>
              </a:spcBef>
            </a:pPr>
            <a:r>
              <a:rPr lang="en-US" dirty="0" smtClean="0"/>
              <a:t>Plan to have shared NIC for </a:t>
            </a:r>
            <a:r>
              <a:rPr lang="en-US" dirty="0" err="1" smtClean="0"/>
              <a:t>iDRAC</a:t>
            </a:r>
            <a:r>
              <a:rPr lang="en-US" dirty="0" smtClean="0"/>
              <a:t> port. Some computers have network port on </a:t>
            </a:r>
            <a:r>
              <a:rPr lang="en-US" dirty="0" err="1" smtClean="0"/>
              <a:t>iDARC</a:t>
            </a:r>
            <a:r>
              <a:rPr lang="en-US" dirty="0" smtClean="0"/>
              <a:t>, which could be connected for redundancy.</a:t>
            </a:r>
          </a:p>
          <a:p>
            <a:pPr indent="-108000">
              <a:spcBef>
                <a:spcPts val="600"/>
              </a:spcBef>
            </a:pPr>
            <a:r>
              <a:rPr lang="en-US" dirty="0" smtClean="0"/>
              <a:t>Network switch</a:t>
            </a:r>
          </a:p>
          <a:p>
            <a:pPr lvl="1" indent="-108000">
              <a:spcBef>
                <a:spcPts val="600"/>
              </a:spcBef>
            </a:pPr>
            <a:r>
              <a:rPr lang="en-US" dirty="0" smtClean="0"/>
              <a:t>Management VLAN (by CDM) will be fed to all PFS network switches via trunk port through switch at CB2F</a:t>
            </a:r>
          </a:p>
          <a:p>
            <a:pPr lvl="1" indent="-108000">
              <a:spcBef>
                <a:spcPts val="600"/>
              </a:spcBef>
            </a:pPr>
            <a:r>
              <a:rPr lang="en-US" dirty="0" smtClean="0"/>
              <a:t>telnet or </a:t>
            </a:r>
            <a:r>
              <a:rPr lang="en-US" dirty="0" err="1" smtClean="0"/>
              <a:t>ssh</a:t>
            </a:r>
            <a:r>
              <a:rPr lang="en-US" dirty="0" smtClean="0"/>
              <a:t> remote access will be enabled, but no serial connection.</a:t>
            </a:r>
          </a:p>
          <a:p>
            <a:pPr lvl="2" indent="-108000">
              <a:spcBef>
                <a:spcPts val="600"/>
              </a:spcBef>
            </a:pPr>
            <a:r>
              <a:rPr lang="en-US" dirty="0" smtClean="0"/>
              <a:t>The same as control computer, additional serial console server could be a SPOF.</a:t>
            </a:r>
          </a:p>
          <a:p>
            <a:pPr lvl="2" indent="-108000">
              <a:spcBef>
                <a:spcPts val="600"/>
              </a:spcBef>
            </a:pPr>
            <a:r>
              <a:rPr lang="en-US" dirty="0" smtClean="0"/>
              <a:t>Accessibility would be the same for all these connection.</a:t>
            </a:r>
          </a:p>
          <a:p>
            <a:pPr lvl="3" indent="-108000">
              <a:spcBef>
                <a:spcPts val="600"/>
              </a:spcBef>
            </a:pPr>
            <a:r>
              <a:rPr lang="en-US" dirty="0" smtClean="0"/>
              <a:t>Although serial console can have outputs during boot up, almost nothing could be gained from simply replacement</a:t>
            </a:r>
          </a:p>
          <a:p>
            <a:pPr indent="-108000">
              <a:spcBef>
                <a:spcPts val="600"/>
              </a:spcBef>
            </a:pPr>
            <a:r>
              <a:rPr lang="en-US" dirty="0" smtClean="0"/>
              <a:t>KVM</a:t>
            </a:r>
          </a:p>
          <a:p>
            <a:pPr lvl="1" indent="-108000">
              <a:spcBef>
                <a:spcPts val="600"/>
              </a:spcBef>
            </a:pPr>
            <a:r>
              <a:rPr lang="en-US" altLang="ja-JP" dirty="0" smtClean="0"/>
              <a:t>Plan to use 1U </a:t>
            </a:r>
            <a:r>
              <a:rPr lang="en-US" altLang="ja-JP" dirty="0"/>
              <a:t>16port </a:t>
            </a:r>
            <a:r>
              <a:rPr lang="en-US" altLang="ja-JP" dirty="0" smtClean="0"/>
              <a:t>KVM, one local console and two Ethernet ports / </a:t>
            </a:r>
            <a:r>
              <a:rPr lang="en-US" altLang="ja-JP" dirty="0"/>
              <a:t>ATEN </a:t>
            </a:r>
            <a:r>
              <a:rPr lang="en-US" altLang="ja-JP" dirty="0" smtClean="0"/>
              <a:t>KN2116A (procured)</a:t>
            </a:r>
          </a:p>
          <a:p>
            <a:pPr lvl="2" indent="-108000">
              <a:spcBef>
                <a:spcPts val="600"/>
              </a:spcBef>
            </a:pPr>
            <a:r>
              <a:rPr lang="en-US" altLang="ja-JP" dirty="0"/>
              <a:t>Vendor manual : https://</a:t>
            </a:r>
            <a:r>
              <a:rPr lang="en-US" altLang="ja-JP" dirty="0" smtClean="0"/>
              <a:t>pfs.ipmu.jp/docsrv/doc/Software/ICS/ATEN%20KN2116A%20KVM%20user%20manual</a:t>
            </a:r>
          </a:p>
          <a:p>
            <a:pPr lvl="1" indent="-108000">
              <a:spcBef>
                <a:spcPts val="600"/>
              </a:spcBef>
            </a:pPr>
            <a:r>
              <a:rPr lang="en-US" dirty="0" smtClean="0"/>
              <a:t>This KVM can send </a:t>
            </a:r>
            <a:r>
              <a:rPr lang="en-US" dirty="0" err="1" smtClean="0"/>
              <a:t>Ctrl+Alt+Del</a:t>
            </a:r>
            <a:r>
              <a:rPr lang="en-US" dirty="0" smtClean="0"/>
              <a:t> from remote console or client (Windows or Java).</a:t>
            </a:r>
          </a:p>
          <a:p>
            <a:pPr lvl="1" indent="-108000">
              <a:spcBef>
                <a:spcPts val="600"/>
              </a:spcBef>
            </a:pPr>
            <a:r>
              <a:rPr lang="en-US" dirty="0" smtClean="0"/>
              <a:t>One Ethernet will be connected to PFS-LAN network switch in the same rack, another could be connected to Subaru network for remote access.</a:t>
            </a:r>
          </a:p>
          <a:p>
            <a:pPr lvl="2" indent="-108000">
              <a:spcBef>
                <a:spcPts val="600"/>
              </a:spcBef>
            </a:pPr>
            <a:r>
              <a:rPr lang="en-US" dirty="0" smtClean="0"/>
              <a:t>To deal with PFS network switch failure, additional connection to Subaru network could be desired.</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92779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Trade (II) – Resource management</a:t>
            </a:r>
            <a:endParaRPr lang="en-US" sz="3600" dirty="0"/>
          </a:p>
        </p:txBody>
      </p:sp>
      <p:sp>
        <p:nvSpPr>
          <p:cNvPr id="3" name="コンテンツ プレースホルダー 2"/>
          <p:cNvSpPr>
            <a:spLocks noGrp="1"/>
          </p:cNvSpPr>
          <p:nvPr>
            <p:ph idx="1"/>
          </p:nvPr>
        </p:nvSpPr>
        <p:spPr>
          <a:xfrm>
            <a:off x="628650" y="1825624"/>
            <a:ext cx="8274050" cy="5032376"/>
          </a:xfrm>
        </p:spPr>
        <p:txBody>
          <a:bodyPr lIns="0">
            <a:normAutofit fontScale="47500" lnSpcReduction="20000"/>
          </a:bodyPr>
          <a:lstStyle/>
          <a:p>
            <a:pPr indent="-108000">
              <a:spcBef>
                <a:spcPts val="600"/>
              </a:spcBef>
            </a:pPr>
            <a:r>
              <a:rPr lang="en-US" dirty="0" smtClean="0"/>
              <a:t>PDU</a:t>
            </a:r>
            <a:endParaRPr lang="en-US" dirty="0"/>
          </a:p>
          <a:p>
            <a:pPr lvl="1" indent="-108000">
              <a:spcBef>
                <a:spcPts val="600"/>
              </a:spcBef>
            </a:pPr>
            <a:r>
              <a:rPr lang="en-US" dirty="0"/>
              <a:t>Plan to use 0U vertical mount type, 20 port outlet, 2 line breakers, and one Ethernet connection / ATEN PN7320 (procured)</a:t>
            </a:r>
          </a:p>
          <a:p>
            <a:pPr lvl="2" indent="-108000">
              <a:spcBef>
                <a:spcPts val="600"/>
              </a:spcBef>
            </a:pPr>
            <a:r>
              <a:rPr lang="en-US" dirty="0"/>
              <a:t>2 sensors (1 temperature, 1 temperature + humidity) are attached from option, which can monitor environment in the rack.</a:t>
            </a:r>
          </a:p>
          <a:p>
            <a:pPr lvl="2" indent="-108000">
              <a:spcBef>
                <a:spcPts val="600"/>
              </a:spcBef>
            </a:pPr>
            <a:r>
              <a:rPr lang="en-US" dirty="0"/>
              <a:t>Vendor manual : https://pfs.ipmu.jp/docsrv/doc/Software/ICS/ATEN%20PN7212-7320%20PDU%20user%20manual</a:t>
            </a:r>
          </a:p>
          <a:p>
            <a:pPr indent="-108000">
              <a:spcBef>
                <a:spcPts val="600"/>
              </a:spcBef>
            </a:pPr>
            <a:r>
              <a:rPr lang="en-US" dirty="0"/>
              <a:t>Patch </a:t>
            </a:r>
            <a:r>
              <a:rPr lang="en-US" dirty="0" smtClean="0"/>
              <a:t>panels</a:t>
            </a:r>
          </a:p>
          <a:p>
            <a:pPr lvl="1" indent="-108000">
              <a:spcBef>
                <a:spcPts val="600"/>
              </a:spcBef>
            </a:pPr>
            <a:r>
              <a:rPr lang="en-US" dirty="0" smtClean="0"/>
              <a:t>PFS has instrument exchange at PF and Cs, and also may have reconnection to deal with hardware failure</a:t>
            </a:r>
          </a:p>
          <a:p>
            <a:pPr lvl="2" indent="-108000">
              <a:spcBef>
                <a:spcPts val="600"/>
              </a:spcBef>
            </a:pPr>
            <a:r>
              <a:rPr lang="en-US" dirty="0" smtClean="0"/>
              <a:t>Connection for Cs is just one fiber Ethernet link, which is reconnected only at auto connecter of Cs (others are permanent)</a:t>
            </a:r>
          </a:p>
          <a:p>
            <a:pPr lvl="1" indent="-108000">
              <a:spcBef>
                <a:spcPts val="600"/>
              </a:spcBef>
            </a:pPr>
            <a:r>
              <a:rPr lang="en-US" dirty="0" smtClean="0"/>
              <a:t>It is better not to access connectors on computers directly for cabling</a:t>
            </a:r>
          </a:p>
          <a:p>
            <a:pPr lvl="2" indent="-108000">
              <a:spcBef>
                <a:spcPts val="600"/>
              </a:spcBef>
            </a:pPr>
            <a:r>
              <a:rPr lang="en-US" dirty="0" smtClean="0"/>
              <a:t>Both connector safety (by making number of reconnections as less as possible) and not to access crowded cabling routes</a:t>
            </a:r>
          </a:p>
          <a:p>
            <a:pPr lvl="1" indent="-108000">
              <a:spcBef>
                <a:spcPts val="600"/>
              </a:spcBef>
            </a:pPr>
            <a:r>
              <a:rPr lang="en-US" dirty="0" smtClean="0"/>
              <a:t>Possible targets</a:t>
            </a:r>
          </a:p>
          <a:p>
            <a:pPr lvl="2" indent="-108000">
              <a:spcBef>
                <a:spcPts val="600"/>
              </a:spcBef>
            </a:pPr>
            <a:r>
              <a:rPr lang="en-US" dirty="0" smtClean="0"/>
              <a:t>Ethernet and </a:t>
            </a:r>
            <a:r>
              <a:rPr lang="en-US" dirty="0" err="1" smtClean="0"/>
              <a:t>PCIe</a:t>
            </a:r>
            <a:r>
              <a:rPr lang="en-US" dirty="0" smtClean="0"/>
              <a:t> bus extender fiber connection to PF</a:t>
            </a:r>
          </a:p>
          <a:p>
            <a:pPr lvl="3" indent="-108000">
              <a:spcBef>
                <a:spcPts val="600"/>
              </a:spcBef>
            </a:pPr>
            <a:r>
              <a:rPr lang="en-US" dirty="0" smtClean="0"/>
              <a:t>Fibers between OCB21 and PF top-ring are shared with HSC+ (MM only??), between OCB21 and TUE-Opt are dedicated? (TBC)</a:t>
            </a:r>
          </a:p>
          <a:p>
            <a:pPr lvl="3" indent="-108000">
              <a:spcBef>
                <a:spcPts val="600"/>
              </a:spcBef>
            </a:pPr>
            <a:r>
              <a:rPr lang="en-US" dirty="0" smtClean="0"/>
              <a:t>Reconnection is required at OCB21 on PF instrument exchange, no reconnection is assumed for works at TUE-Opt</a:t>
            </a:r>
          </a:p>
          <a:p>
            <a:pPr lvl="4" indent="-108000">
              <a:spcBef>
                <a:spcPts val="600"/>
              </a:spcBef>
            </a:pPr>
            <a:r>
              <a:rPr lang="en-US" dirty="0" smtClean="0"/>
              <a:t>No plan has been developed for when we bring PFI to the control building, but fiber cables are changed</a:t>
            </a:r>
          </a:p>
          <a:p>
            <a:pPr lvl="4" indent="-108000">
              <a:spcBef>
                <a:spcPts val="600"/>
              </a:spcBef>
            </a:pPr>
            <a:r>
              <a:rPr lang="en-US" dirty="0" smtClean="0"/>
              <a:t>To make points of exchange as less as possible, reconnection only at OCB21 is preferred??</a:t>
            </a:r>
          </a:p>
          <a:p>
            <a:pPr lvl="2" indent="-108000">
              <a:spcBef>
                <a:spcPts val="600"/>
              </a:spcBef>
            </a:pPr>
            <a:r>
              <a:rPr lang="en-US" dirty="0" smtClean="0"/>
              <a:t>Serial communication to MLP1</a:t>
            </a:r>
          </a:p>
          <a:p>
            <a:pPr lvl="3" indent="-108000">
              <a:spcBef>
                <a:spcPts val="600"/>
              </a:spcBef>
            </a:pPr>
            <a:r>
              <a:rPr lang="en-US" dirty="0" smtClean="0"/>
              <a:t>AG communication actor is assumed to run on VM client, and reconnection of serial line could happen</a:t>
            </a:r>
          </a:p>
          <a:p>
            <a:pPr lvl="3" indent="-108000">
              <a:spcBef>
                <a:spcPts val="600"/>
              </a:spcBef>
            </a:pPr>
            <a:r>
              <a:rPr lang="en-US" dirty="0" smtClean="0"/>
              <a:t>Host computer for this VM could be limited (e.g. only R410), so just small number of ports are required.</a:t>
            </a:r>
          </a:p>
          <a:p>
            <a:pPr lvl="4" indent="-108000">
              <a:spcBef>
                <a:spcPts val="600"/>
              </a:spcBef>
            </a:pPr>
            <a:r>
              <a:rPr lang="en-US" dirty="0" smtClean="0"/>
              <a:t>Cables could be managed to be easily accessible, and no extensive patch panel is not in need??</a:t>
            </a:r>
          </a:p>
          <a:p>
            <a:pPr lvl="4" indent="-108000">
              <a:spcBef>
                <a:spcPts val="600"/>
              </a:spcBef>
            </a:pPr>
            <a:r>
              <a:rPr lang="en-US" dirty="0" smtClean="0"/>
              <a:t>Or just pig-tail is fine?</a:t>
            </a:r>
          </a:p>
          <a:p>
            <a:pPr lvl="2" indent="-108000">
              <a:spcBef>
                <a:spcPts val="600"/>
              </a:spcBef>
            </a:pPr>
            <a:r>
              <a:rPr lang="en-US" dirty="0" smtClean="0"/>
              <a:t>AUX metal Ethernet connection for maintenance</a:t>
            </a:r>
          </a:p>
          <a:p>
            <a:pPr lvl="3" indent="-108000">
              <a:spcBef>
                <a:spcPts val="600"/>
              </a:spcBef>
            </a:pPr>
            <a:r>
              <a:rPr lang="en-US" dirty="0" smtClean="0"/>
              <a:t>Mostly not used, but better to have some for emergency?</a:t>
            </a:r>
          </a:p>
          <a:p>
            <a:pPr lvl="3" indent="-108000">
              <a:spcBef>
                <a:spcPts val="600"/>
              </a:spcBef>
            </a:pPr>
            <a:r>
              <a:rPr lang="en-US" dirty="0" err="1" smtClean="0"/>
              <a:t>SpS</a:t>
            </a:r>
            <a:r>
              <a:rPr lang="en-US" dirty="0" smtClean="0"/>
              <a:t> has AUX ports as its room design, and no need on AUX metal Ethernet patch panel within SCR rack</a:t>
            </a:r>
          </a:p>
          <a:p>
            <a:pPr lvl="1" indent="-108000">
              <a:spcBef>
                <a:spcPts val="600"/>
              </a:spcBef>
            </a:pPr>
            <a:r>
              <a:rPr lang="en-US" dirty="0" smtClean="0"/>
              <a:t>Number of required ports are not large, can be implemented in 1U</a:t>
            </a:r>
          </a:p>
          <a:p>
            <a:pPr lvl="2" indent="-108000">
              <a:spcBef>
                <a:spcPts val="600"/>
              </a:spcBef>
            </a:pPr>
            <a:r>
              <a:rPr lang="en-US" dirty="0"/>
              <a:t>Like http://www.delock.com/service/document/463_industriemodule.html</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490651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dirty="0" smtClean="0"/>
              <a:t>Implementation plan – </a:t>
            </a:r>
            <a:r>
              <a:rPr lang="en-US" altLang="ja-JP" sz="3200" dirty="0"/>
              <a:t>R</a:t>
            </a:r>
            <a:r>
              <a:rPr kumimoji="1" lang="en-US" altLang="ja-JP" sz="3200" dirty="0" smtClean="0"/>
              <a:t>esource management</a:t>
            </a:r>
            <a:endParaRPr kumimoji="1" lang="ja-JP" altLang="en-US" sz="3200" dirty="0"/>
          </a:p>
        </p:txBody>
      </p:sp>
      <p:grpSp>
        <p:nvGrpSpPr>
          <p:cNvPr id="115" name="グループ化 114"/>
          <p:cNvGrpSpPr/>
          <p:nvPr/>
        </p:nvGrpSpPr>
        <p:grpSpPr>
          <a:xfrm>
            <a:off x="422128" y="1676823"/>
            <a:ext cx="8618153" cy="5041477"/>
            <a:chOff x="422128" y="1676823"/>
            <a:chExt cx="8618153" cy="5041477"/>
          </a:xfrm>
        </p:grpSpPr>
        <p:sp>
          <p:nvSpPr>
            <p:cNvPr id="5" name="正方形/長方形 4"/>
            <p:cNvSpPr/>
            <p:nvPr/>
          </p:nvSpPr>
          <p:spPr>
            <a:xfrm>
              <a:off x="422128" y="2578895"/>
              <a:ext cx="1733622"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Facility UPS</a:t>
              </a:r>
              <a:endParaRPr kumimoji="1" lang="ja-JP" altLang="en-US" dirty="0"/>
            </a:p>
          </p:txBody>
        </p:sp>
        <p:cxnSp>
          <p:nvCxnSpPr>
            <p:cNvPr id="6" name="直線コネクタ 5"/>
            <p:cNvCxnSpPr/>
            <p:nvPr/>
          </p:nvCxnSpPr>
          <p:spPr>
            <a:xfrm flipH="1" flipV="1">
              <a:off x="2717799" y="2019300"/>
              <a:ext cx="1" cy="468630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717800" y="6410523"/>
              <a:ext cx="438582" cy="307777"/>
            </a:xfrm>
            <a:prstGeom prst="rect">
              <a:avLst/>
            </a:prstGeom>
            <a:noFill/>
          </p:spPr>
          <p:txBody>
            <a:bodyPr wrap="none" rtlCol="0">
              <a:spAutoFit/>
            </a:bodyPr>
            <a:lstStyle/>
            <a:p>
              <a:r>
                <a:rPr kumimoji="1" lang="en-US" altLang="ja-JP" sz="1400" dirty="0" smtClean="0"/>
                <a:t>PFS</a:t>
              </a:r>
              <a:endParaRPr kumimoji="1" lang="ja-JP" altLang="en-US" sz="1400" dirty="0"/>
            </a:p>
          </p:txBody>
        </p:sp>
        <p:sp>
          <p:nvSpPr>
            <p:cNvPr id="8" name="テキスト ボックス 7"/>
            <p:cNvSpPr txBox="1"/>
            <p:nvPr/>
          </p:nvSpPr>
          <p:spPr>
            <a:xfrm>
              <a:off x="904802" y="6410523"/>
              <a:ext cx="1812997" cy="307777"/>
            </a:xfrm>
            <a:prstGeom prst="rect">
              <a:avLst/>
            </a:prstGeom>
            <a:noFill/>
          </p:spPr>
          <p:txBody>
            <a:bodyPr wrap="none" rtlCol="0">
              <a:spAutoFit/>
            </a:bodyPr>
            <a:lstStyle/>
            <a:p>
              <a:r>
                <a:rPr kumimoji="1" lang="en-US" altLang="ja-JP" sz="1400" dirty="0" smtClean="0"/>
                <a:t>Subaru summit facility</a:t>
              </a:r>
              <a:endParaRPr kumimoji="1" lang="ja-JP" altLang="en-US" sz="1400" dirty="0"/>
            </a:p>
          </p:txBody>
        </p:sp>
        <p:sp>
          <p:nvSpPr>
            <p:cNvPr id="9" name="正方形/長方形 8"/>
            <p:cNvSpPr/>
            <p:nvPr/>
          </p:nvSpPr>
          <p:spPr>
            <a:xfrm>
              <a:off x="422128" y="3644206"/>
              <a:ext cx="1733623"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Summit network</a:t>
              </a:r>
              <a:endParaRPr kumimoji="1" lang="ja-JP" altLang="en-US" dirty="0"/>
            </a:p>
          </p:txBody>
        </p:sp>
        <p:cxnSp>
          <p:nvCxnSpPr>
            <p:cNvPr id="15" name="直線コネクタ 14"/>
            <p:cNvCxnSpPr/>
            <p:nvPr/>
          </p:nvCxnSpPr>
          <p:spPr>
            <a:xfrm>
              <a:off x="7137400" y="2091436"/>
              <a:ext cx="6604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4260109" y="2307336"/>
              <a:ext cx="1084966"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KVM</a:t>
              </a:r>
              <a:endParaRPr kumimoji="1" lang="ja-JP" altLang="en-US" dirty="0"/>
            </a:p>
          </p:txBody>
        </p:sp>
        <p:cxnSp>
          <p:nvCxnSpPr>
            <p:cNvPr id="23" name="直線コネクタ 22"/>
            <p:cNvCxnSpPr/>
            <p:nvPr/>
          </p:nvCxnSpPr>
          <p:spPr>
            <a:xfrm>
              <a:off x="7137400" y="1843412"/>
              <a:ext cx="660400"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6871" y="4696867"/>
              <a:ext cx="1728879"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OCB21 panel</a:t>
              </a:r>
              <a:endParaRPr kumimoji="1" lang="ja-JP" altLang="en-US" dirty="0"/>
            </a:p>
          </p:txBody>
        </p:sp>
        <p:sp>
          <p:nvSpPr>
            <p:cNvPr id="38" name="正方形/長方形 37"/>
            <p:cNvSpPr/>
            <p:nvPr/>
          </p:nvSpPr>
          <p:spPr>
            <a:xfrm>
              <a:off x="426871" y="5675512"/>
              <a:ext cx="1728879"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MLP1 serial</a:t>
              </a:r>
              <a:endParaRPr kumimoji="1" lang="ja-JP" altLang="en-US" dirty="0"/>
            </a:p>
          </p:txBody>
        </p:sp>
        <p:sp>
          <p:nvSpPr>
            <p:cNvPr id="39" name="正方形/長方形 38"/>
            <p:cNvSpPr/>
            <p:nvPr/>
          </p:nvSpPr>
          <p:spPr>
            <a:xfrm>
              <a:off x="4069609" y="3497263"/>
              <a:ext cx="1084966"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PDU</a:t>
              </a:r>
              <a:endParaRPr kumimoji="1" lang="ja-JP" altLang="en-US" dirty="0"/>
            </a:p>
          </p:txBody>
        </p:sp>
        <p:sp>
          <p:nvSpPr>
            <p:cNvPr id="40" name="正方形/長方形 39"/>
            <p:cNvSpPr/>
            <p:nvPr/>
          </p:nvSpPr>
          <p:spPr>
            <a:xfrm>
              <a:off x="4260108" y="4687190"/>
              <a:ext cx="1353291"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switch</a:t>
              </a:r>
              <a:endParaRPr kumimoji="1" lang="ja-JP" altLang="en-US" dirty="0"/>
            </a:p>
          </p:txBody>
        </p:sp>
        <p:sp>
          <p:nvSpPr>
            <p:cNvPr id="41" name="正方形/長方形 40"/>
            <p:cNvSpPr/>
            <p:nvPr/>
          </p:nvSpPr>
          <p:spPr>
            <a:xfrm>
              <a:off x="4123142" y="5804001"/>
              <a:ext cx="1358900"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Patch panel</a:t>
              </a:r>
              <a:endParaRPr kumimoji="1" lang="ja-JP" altLang="en-US" dirty="0"/>
            </a:p>
          </p:txBody>
        </p:sp>
        <p:cxnSp>
          <p:nvCxnSpPr>
            <p:cNvPr id="42" name="直線コネクタ 41"/>
            <p:cNvCxnSpPr>
              <a:stCxn id="5" idx="3"/>
              <a:endCxn id="39" idx="1"/>
            </p:cNvCxnSpPr>
            <p:nvPr/>
          </p:nvCxnSpPr>
          <p:spPr>
            <a:xfrm>
              <a:off x="2155750" y="2782095"/>
              <a:ext cx="1913859" cy="9930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17" idx="2"/>
              <a:endCxn id="39" idx="0"/>
            </p:cNvCxnSpPr>
            <p:nvPr/>
          </p:nvCxnSpPr>
          <p:spPr>
            <a:xfrm flipH="1">
              <a:off x="4612092" y="2863158"/>
              <a:ext cx="190500" cy="6341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9" idx="2"/>
              <a:endCxn id="40" idx="0"/>
            </p:cNvCxnSpPr>
            <p:nvPr/>
          </p:nvCxnSpPr>
          <p:spPr>
            <a:xfrm>
              <a:off x="4612092" y="4053085"/>
              <a:ext cx="324662" cy="6341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a:xfrm>
              <a:off x="7429867" y="3194595"/>
              <a:ext cx="1371600" cy="1180305"/>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Control</a:t>
              </a:r>
            </a:p>
            <a:p>
              <a:pPr algn="ctr"/>
              <a:r>
                <a:rPr lang="en-US" altLang="ja-JP" dirty="0" smtClean="0"/>
                <a:t>computers</a:t>
              </a:r>
              <a:endParaRPr kumimoji="1" lang="ja-JP" altLang="en-US" dirty="0"/>
            </a:p>
          </p:txBody>
        </p:sp>
        <p:sp>
          <p:nvSpPr>
            <p:cNvPr id="52" name="正方形/長方形 51"/>
            <p:cNvSpPr/>
            <p:nvPr/>
          </p:nvSpPr>
          <p:spPr>
            <a:xfrm>
              <a:off x="7573184" y="4370137"/>
              <a:ext cx="1084966" cy="32673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serial</a:t>
              </a:r>
              <a:endParaRPr kumimoji="1" lang="ja-JP" altLang="en-US" dirty="0"/>
            </a:p>
          </p:txBody>
        </p:sp>
        <p:sp>
          <p:nvSpPr>
            <p:cNvPr id="53" name="正方形/長方形 52"/>
            <p:cNvSpPr/>
            <p:nvPr/>
          </p:nvSpPr>
          <p:spPr>
            <a:xfrm>
              <a:off x="7573184" y="4696867"/>
              <a:ext cx="1084966" cy="32673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err="1" smtClean="0"/>
                <a:t>PCIe</a:t>
              </a:r>
              <a:r>
                <a:rPr kumimoji="1" lang="en-US" altLang="ja-JP" dirty="0" smtClean="0"/>
                <a:t> </a:t>
              </a:r>
              <a:r>
                <a:rPr kumimoji="1" lang="en-US" altLang="ja-JP" dirty="0" err="1" smtClean="0"/>
                <a:t>ext</a:t>
              </a:r>
              <a:endParaRPr kumimoji="1" lang="ja-JP" altLang="en-US" dirty="0"/>
            </a:p>
          </p:txBody>
        </p:sp>
        <p:sp>
          <p:nvSpPr>
            <p:cNvPr id="56" name="テキスト ボックス 55"/>
            <p:cNvSpPr txBox="1"/>
            <p:nvPr/>
          </p:nvSpPr>
          <p:spPr>
            <a:xfrm>
              <a:off x="7891248" y="1676823"/>
              <a:ext cx="652038" cy="307777"/>
            </a:xfrm>
            <a:prstGeom prst="rect">
              <a:avLst/>
            </a:prstGeom>
            <a:noFill/>
          </p:spPr>
          <p:txBody>
            <a:bodyPr wrap="none" rtlCol="0">
              <a:spAutoFit/>
            </a:bodyPr>
            <a:lstStyle/>
            <a:p>
              <a:r>
                <a:rPr kumimoji="1" lang="en-US" altLang="ja-JP" sz="1400" dirty="0" smtClean="0"/>
                <a:t>power</a:t>
              </a:r>
              <a:endParaRPr kumimoji="1" lang="ja-JP" altLang="en-US" sz="1400" dirty="0"/>
            </a:p>
          </p:txBody>
        </p:sp>
        <p:cxnSp>
          <p:nvCxnSpPr>
            <p:cNvPr id="57" name="直線コネクタ 56"/>
            <p:cNvCxnSpPr>
              <a:stCxn id="39" idx="3"/>
              <a:endCxn id="51" idx="1"/>
            </p:cNvCxnSpPr>
            <p:nvPr/>
          </p:nvCxnSpPr>
          <p:spPr>
            <a:xfrm>
              <a:off x="5154575" y="3775174"/>
              <a:ext cx="2275292" cy="95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7891248" y="1918964"/>
              <a:ext cx="898708" cy="307777"/>
            </a:xfrm>
            <a:prstGeom prst="rect">
              <a:avLst/>
            </a:prstGeom>
            <a:noFill/>
          </p:spPr>
          <p:txBody>
            <a:bodyPr wrap="none" rtlCol="0">
              <a:spAutoFit/>
            </a:bodyPr>
            <a:lstStyle/>
            <a:p>
              <a:r>
                <a:rPr lang="en-US" altLang="ja-JP" sz="1400" dirty="0" smtClean="0"/>
                <a:t>Metal eth</a:t>
              </a:r>
              <a:endParaRPr kumimoji="1" lang="ja-JP" altLang="en-US" sz="1400" dirty="0"/>
            </a:p>
          </p:txBody>
        </p:sp>
        <p:cxnSp>
          <p:nvCxnSpPr>
            <p:cNvPr id="65" name="直線コネクタ 64"/>
            <p:cNvCxnSpPr>
              <a:stCxn id="9" idx="3"/>
              <a:endCxn id="40" idx="1"/>
            </p:cNvCxnSpPr>
            <p:nvPr/>
          </p:nvCxnSpPr>
          <p:spPr>
            <a:xfrm>
              <a:off x="2155751" y="3847406"/>
              <a:ext cx="2104357" cy="11176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7" idx="1"/>
              <a:endCxn id="9" idx="3"/>
            </p:cNvCxnSpPr>
            <p:nvPr/>
          </p:nvCxnSpPr>
          <p:spPr>
            <a:xfrm flipH="1">
              <a:off x="2155751" y="2585247"/>
              <a:ext cx="2104358" cy="126215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354230" y="2863158"/>
              <a:ext cx="134162" cy="183370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7137400" y="2327759"/>
              <a:ext cx="6604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7891248" y="2155287"/>
              <a:ext cx="554960" cy="307777"/>
            </a:xfrm>
            <a:prstGeom prst="rect">
              <a:avLst/>
            </a:prstGeom>
            <a:noFill/>
          </p:spPr>
          <p:txBody>
            <a:bodyPr wrap="none" rtlCol="0">
              <a:spAutoFit/>
            </a:bodyPr>
            <a:lstStyle/>
            <a:p>
              <a:r>
                <a:rPr lang="en-US" altLang="ja-JP" sz="1400" dirty="0" smtClean="0"/>
                <a:t>Fiber</a:t>
              </a:r>
              <a:endParaRPr kumimoji="1" lang="ja-JP" altLang="en-US" sz="1400" dirty="0"/>
            </a:p>
          </p:txBody>
        </p:sp>
        <p:cxnSp>
          <p:nvCxnSpPr>
            <p:cNvPr id="81" name="直線コネクタ 80"/>
            <p:cNvCxnSpPr>
              <a:stCxn id="40" idx="2"/>
              <a:endCxn id="41" idx="0"/>
            </p:cNvCxnSpPr>
            <p:nvPr/>
          </p:nvCxnSpPr>
          <p:spPr>
            <a:xfrm flipH="1">
              <a:off x="4802592" y="5243012"/>
              <a:ext cx="134162" cy="56098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41" idx="1"/>
              <a:endCxn id="37" idx="3"/>
            </p:cNvCxnSpPr>
            <p:nvPr/>
          </p:nvCxnSpPr>
          <p:spPr>
            <a:xfrm flipH="1" flipV="1">
              <a:off x="2155750" y="4900067"/>
              <a:ext cx="1967392" cy="118184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3047493" y="5496224"/>
              <a:ext cx="1291379" cy="307777"/>
            </a:xfrm>
            <a:prstGeom prst="rect">
              <a:avLst/>
            </a:prstGeom>
            <a:noFill/>
          </p:spPr>
          <p:txBody>
            <a:bodyPr wrap="none" rtlCol="0">
              <a:spAutoFit/>
            </a:bodyPr>
            <a:lstStyle/>
            <a:p>
              <a:r>
                <a:rPr lang="en-US" altLang="ja-JP" sz="1400" dirty="0" smtClean="0"/>
                <a:t>Fiber eth = TBC</a:t>
              </a:r>
              <a:endParaRPr kumimoji="1" lang="ja-JP" altLang="en-US" sz="1400" dirty="0"/>
            </a:p>
          </p:txBody>
        </p:sp>
        <p:cxnSp>
          <p:nvCxnSpPr>
            <p:cNvPr id="88" name="直線コネクタ 87"/>
            <p:cNvCxnSpPr>
              <a:stCxn id="41" idx="3"/>
              <a:endCxn id="53" idx="1"/>
            </p:cNvCxnSpPr>
            <p:nvPr/>
          </p:nvCxnSpPr>
          <p:spPr>
            <a:xfrm flipV="1">
              <a:off x="5482042" y="4860232"/>
              <a:ext cx="2091142" cy="122168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91" name="円/楕円 90"/>
            <p:cNvSpPr/>
            <p:nvPr/>
          </p:nvSpPr>
          <p:spPr>
            <a:xfrm>
              <a:off x="7416800" y="2724414"/>
              <a:ext cx="101600" cy="98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p:cNvSpPr txBox="1"/>
            <p:nvPr/>
          </p:nvSpPr>
          <p:spPr>
            <a:xfrm>
              <a:off x="7891248" y="2630485"/>
              <a:ext cx="1149033" cy="307777"/>
            </a:xfrm>
            <a:prstGeom prst="rect">
              <a:avLst/>
            </a:prstGeom>
            <a:noFill/>
          </p:spPr>
          <p:txBody>
            <a:bodyPr wrap="none" rtlCol="0">
              <a:spAutoFit/>
            </a:bodyPr>
            <a:lstStyle/>
            <a:p>
              <a:r>
                <a:rPr lang="en-US" altLang="ja-JP" sz="1400" dirty="0" smtClean="0"/>
                <a:t>reconnection</a:t>
              </a:r>
              <a:endParaRPr kumimoji="1" lang="ja-JP" altLang="en-US" sz="1400" dirty="0"/>
            </a:p>
          </p:txBody>
        </p:sp>
        <p:sp>
          <p:nvSpPr>
            <p:cNvPr id="93" name="円/楕円 92"/>
            <p:cNvSpPr/>
            <p:nvPr/>
          </p:nvSpPr>
          <p:spPr>
            <a:xfrm>
              <a:off x="2122633" y="4848376"/>
              <a:ext cx="101600" cy="98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p:cNvCxnSpPr>
              <a:stCxn id="38" idx="3"/>
            </p:cNvCxnSpPr>
            <p:nvPr/>
          </p:nvCxnSpPr>
          <p:spPr>
            <a:xfrm>
              <a:off x="2155750" y="5878712"/>
              <a:ext cx="1967392" cy="37951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stCxn id="52" idx="1"/>
              <a:endCxn id="41" idx="3"/>
            </p:cNvCxnSpPr>
            <p:nvPr/>
          </p:nvCxnSpPr>
          <p:spPr>
            <a:xfrm flipH="1">
              <a:off x="5482042" y="4533502"/>
              <a:ext cx="2091142" cy="154841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7137400" y="2560748"/>
              <a:ext cx="6604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1" name="テキスト ボックス 100"/>
            <p:cNvSpPr txBox="1"/>
            <p:nvPr/>
          </p:nvSpPr>
          <p:spPr>
            <a:xfrm>
              <a:off x="7891248" y="2388276"/>
              <a:ext cx="763479" cy="307777"/>
            </a:xfrm>
            <a:prstGeom prst="rect">
              <a:avLst/>
            </a:prstGeom>
            <a:noFill/>
          </p:spPr>
          <p:txBody>
            <a:bodyPr wrap="none" rtlCol="0">
              <a:spAutoFit/>
            </a:bodyPr>
            <a:lstStyle/>
            <a:p>
              <a:r>
                <a:rPr kumimoji="1" lang="en-US" altLang="ja-JP" sz="1400" dirty="0" smtClean="0"/>
                <a:t>(others)</a:t>
              </a:r>
              <a:endParaRPr kumimoji="1" lang="ja-JP" altLang="en-US" sz="1400" dirty="0"/>
            </a:p>
          </p:txBody>
        </p:sp>
        <p:cxnSp>
          <p:nvCxnSpPr>
            <p:cNvPr id="102" name="直線コネクタ 101"/>
            <p:cNvCxnSpPr>
              <a:stCxn id="40" idx="3"/>
              <a:endCxn id="51" idx="1"/>
            </p:cNvCxnSpPr>
            <p:nvPr/>
          </p:nvCxnSpPr>
          <p:spPr>
            <a:xfrm flipV="1">
              <a:off x="5613399" y="3784748"/>
              <a:ext cx="1816468" cy="1180353"/>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a:stCxn id="17" idx="3"/>
              <a:endCxn id="51" idx="1"/>
            </p:cNvCxnSpPr>
            <p:nvPr/>
          </p:nvCxnSpPr>
          <p:spPr>
            <a:xfrm>
              <a:off x="5345075" y="2585247"/>
              <a:ext cx="2084792" cy="119950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9" name="円/楕円 108"/>
            <p:cNvSpPr/>
            <p:nvPr/>
          </p:nvSpPr>
          <p:spPr>
            <a:xfrm>
              <a:off x="4072342" y="6212187"/>
              <a:ext cx="101600" cy="98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5625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fontScale="90000"/>
          </a:bodyPr>
          <a:lstStyle/>
          <a:p>
            <a:r>
              <a:rPr lang="en-US" altLang="ja-JP" dirty="0" smtClean="0"/>
              <a:t>Instrument control s</a:t>
            </a:r>
            <a:r>
              <a:rPr kumimoji="1" lang="en-US" altLang="ja-JP" dirty="0" smtClean="0"/>
              <a:t>ystem (ICS)</a:t>
            </a:r>
            <a:r>
              <a:rPr kumimoji="1" lang="ja-JP" altLang="en-US" dirty="0" smtClean="0"/>
              <a:t> </a:t>
            </a:r>
            <a:r>
              <a:rPr kumimoji="1" lang="en-US" altLang="ja-JP" dirty="0" smtClean="0"/>
              <a:t>overview</a:t>
            </a:r>
            <a:endParaRPr kumimoji="1" lang="ja-JP" altLang="en-US" dirty="0"/>
          </a:p>
        </p:txBody>
      </p:sp>
      <p:sp>
        <p:nvSpPr>
          <p:cNvPr id="3" name="コンテンツ プレースホルダー 2"/>
          <p:cNvSpPr>
            <a:spLocks noGrp="1"/>
          </p:cNvSpPr>
          <p:nvPr>
            <p:ph idx="1"/>
          </p:nvPr>
        </p:nvSpPr>
        <p:spPr>
          <a:xfrm>
            <a:off x="481054" y="1600200"/>
            <a:ext cx="8483433" cy="2803537"/>
          </a:xfrm>
        </p:spPr>
        <p:txBody>
          <a:bodyPr>
            <a:normAutofit fontScale="32500" lnSpcReduction="20000"/>
          </a:bodyPr>
          <a:lstStyle/>
          <a:p>
            <a:pPr marL="0" indent="0">
              <a:buNone/>
            </a:pPr>
            <a:r>
              <a:rPr lang="en-US" altLang="ja-JP" dirty="0" smtClean="0"/>
              <a:t>ICS</a:t>
            </a:r>
            <a:r>
              <a:rPr lang="ja-JP" altLang="en-US" dirty="0" smtClean="0"/>
              <a:t> </a:t>
            </a:r>
            <a:r>
              <a:rPr lang="en-US" altLang="ja-JP" dirty="0" smtClean="0"/>
              <a:t>is</a:t>
            </a:r>
            <a:r>
              <a:rPr lang="ja-JP" altLang="en-US" dirty="0" smtClean="0"/>
              <a:t> </a:t>
            </a:r>
            <a:r>
              <a:rPr lang="en-US" altLang="ja-JP" dirty="0" smtClean="0"/>
              <a:t>based</a:t>
            </a:r>
            <a:r>
              <a:rPr lang="ja-JP" altLang="en-US" dirty="0" smtClean="0"/>
              <a:t> </a:t>
            </a:r>
            <a:r>
              <a:rPr lang="en-US" altLang="ja-JP" dirty="0" smtClean="0"/>
              <a:t>on</a:t>
            </a:r>
            <a:r>
              <a:rPr lang="ja-JP" altLang="en-US" dirty="0" smtClean="0"/>
              <a:t> </a:t>
            </a:r>
            <a:r>
              <a:rPr lang="en-US" altLang="ja-JP" dirty="0" smtClean="0"/>
              <a:t>loosely coupled system</a:t>
            </a:r>
            <a:r>
              <a:rPr lang="ja-JP" altLang="en-US" dirty="0" smtClean="0"/>
              <a:t> </a:t>
            </a:r>
            <a:r>
              <a:rPr lang="en-US" altLang="ja-JP" dirty="0" smtClean="0"/>
              <a:t>design using MHS as message exchange server</a:t>
            </a:r>
          </a:p>
          <a:p>
            <a:pPr lvl="1">
              <a:buFont typeface="Arial" charset="0"/>
              <a:buChar char="•"/>
            </a:pPr>
            <a:r>
              <a:rPr lang="en-US" altLang="ja-JP" sz="3000" dirty="0" smtClean="0"/>
              <a:t>Every</a:t>
            </a:r>
            <a:r>
              <a:rPr lang="ja-JP" altLang="en-US" sz="3000" dirty="0" smtClean="0"/>
              <a:t> </a:t>
            </a:r>
            <a:r>
              <a:rPr lang="en-US" altLang="ja-JP" sz="3000" dirty="0" smtClean="0"/>
              <a:t>hardware</a:t>
            </a:r>
            <a:r>
              <a:rPr lang="ja-JP" altLang="en-US" sz="3000" dirty="0" smtClean="0"/>
              <a:t> </a:t>
            </a:r>
            <a:r>
              <a:rPr lang="en-US" altLang="ja-JP" sz="3000" dirty="0" smtClean="0"/>
              <a:t>control</a:t>
            </a:r>
            <a:r>
              <a:rPr lang="ja-JP" altLang="en-US" sz="3000" dirty="0" smtClean="0"/>
              <a:t> </a:t>
            </a:r>
            <a:r>
              <a:rPr lang="en-US" altLang="ja-JP" sz="3000" dirty="0" smtClean="0"/>
              <a:t>software</a:t>
            </a:r>
            <a:r>
              <a:rPr lang="ja-JP" altLang="en-US" sz="3000" dirty="0" smtClean="0"/>
              <a:t> </a:t>
            </a:r>
            <a:r>
              <a:rPr lang="en-US" altLang="ja-JP" sz="3000" dirty="0" smtClean="0"/>
              <a:t>module</a:t>
            </a:r>
            <a:r>
              <a:rPr lang="ja-JP" altLang="en-US" sz="3000" dirty="0" smtClean="0"/>
              <a:t> </a:t>
            </a:r>
            <a:r>
              <a:rPr lang="en-US" altLang="ja-JP" sz="3000" dirty="0" smtClean="0"/>
              <a:t>connects</a:t>
            </a:r>
            <a:r>
              <a:rPr lang="ja-JP" altLang="en-US" sz="3000" dirty="0" smtClean="0"/>
              <a:t> </a:t>
            </a:r>
            <a:r>
              <a:rPr lang="en-US" altLang="ja-JP" sz="3000" dirty="0" smtClean="0"/>
              <a:t>to</a:t>
            </a:r>
            <a:r>
              <a:rPr lang="ja-JP" altLang="en-US" sz="3000" dirty="0" smtClean="0"/>
              <a:t> </a:t>
            </a:r>
            <a:r>
              <a:rPr lang="en-US" altLang="ja-JP" sz="3000" dirty="0" smtClean="0"/>
              <a:t>the</a:t>
            </a:r>
            <a:r>
              <a:rPr lang="ja-JP" altLang="en-US" sz="3000" dirty="0" smtClean="0"/>
              <a:t> </a:t>
            </a:r>
            <a:r>
              <a:rPr lang="en-US" altLang="ja-JP" sz="3000" dirty="0" smtClean="0"/>
              <a:t>MHS</a:t>
            </a:r>
            <a:r>
              <a:rPr lang="ja-JP" altLang="en-US" sz="3000" dirty="0" smtClean="0"/>
              <a:t> </a:t>
            </a:r>
            <a:r>
              <a:rPr lang="en-US" altLang="ja-JP" sz="3000" dirty="0" smtClean="0"/>
              <a:t>(called</a:t>
            </a:r>
            <a:r>
              <a:rPr lang="ja-JP" altLang="en-US" sz="3000" dirty="0" smtClean="0"/>
              <a:t> </a:t>
            </a:r>
            <a:r>
              <a:rPr lang="en-US" altLang="ja-JP" sz="3000" dirty="0" smtClean="0"/>
              <a:t>as</a:t>
            </a:r>
            <a:r>
              <a:rPr lang="ja-JP" altLang="en-US" sz="3000" dirty="0" smtClean="0"/>
              <a:t> </a:t>
            </a:r>
            <a:r>
              <a:rPr lang="en-US" altLang="ja-JP" sz="3000" dirty="0" smtClean="0"/>
              <a:t>‘Actor’),</a:t>
            </a:r>
            <a:r>
              <a:rPr lang="ja-JP" altLang="en-US" sz="3000" dirty="0" smtClean="0"/>
              <a:t> </a:t>
            </a:r>
            <a:r>
              <a:rPr lang="en-US" altLang="ja-JP" sz="3000" dirty="0" smtClean="0"/>
              <a:t>schematic</a:t>
            </a:r>
            <a:r>
              <a:rPr lang="ja-JP" altLang="en-US" sz="3000" dirty="0" smtClean="0"/>
              <a:t> </a:t>
            </a:r>
            <a:r>
              <a:rPr lang="en-US" altLang="ja-JP" sz="3000" dirty="0" smtClean="0"/>
              <a:t>diagram</a:t>
            </a:r>
            <a:r>
              <a:rPr lang="ja-JP" altLang="en-US" sz="3000" dirty="0" smtClean="0"/>
              <a:t> </a:t>
            </a:r>
            <a:r>
              <a:rPr lang="en-US" altLang="ja-JP" sz="3000" dirty="0" smtClean="0"/>
              <a:t>as</a:t>
            </a:r>
            <a:r>
              <a:rPr lang="ja-JP" altLang="en-US" sz="3000" dirty="0" smtClean="0"/>
              <a:t> </a:t>
            </a:r>
            <a:r>
              <a:rPr lang="en-US" altLang="ja-JP" sz="3000" dirty="0" smtClean="0"/>
              <a:t>below</a:t>
            </a:r>
          </a:p>
          <a:p>
            <a:pPr lvl="2">
              <a:buFont typeface="Arial" charset="0"/>
              <a:buChar char="•"/>
            </a:pPr>
            <a:r>
              <a:rPr lang="en-US" altLang="ja-JP" sz="2800" dirty="0" smtClean="0"/>
              <a:t>MHS</a:t>
            </a:r>
            <a:r>
              <a:rPr lang="ja-JP" altLang="en-US" sz="2800" dirty="0" smtClean="0"/>
              <a:t> </a:t>
            </a:r>
            <a:r>
              <a:rPr lang="en-US" altLang="ja-JP" sz="2800" dirty="0" smtClean="0"/>
              <a:t>provides</a:t>
            </a:r>
            <a:r>
              <a:rPr lang="ja-JP" altLang="en-US" sz="2800" dirty="0" smtClean="0"/>
              <a:t> </a:t>
            </a:r>
            <a:r>
              <a:rPr lang="en-US" altLang="ja-JP" sz="2800" dirty="0" smtClean="0"/>
              <a:t>client</a:t>
            </a:r>
            <a:r>
              <a:rPr lang="ja-JP" altLang="en-US" sz="2800" dirty="0" smtClean="0"/>
              <a:t> </a:t>
            </a:r>
            <a:r>
              <a:rPr lang="en-US" altLang="ja-JP" sz="2800" dirty="0" smtClean="0"/>
              <a:t>library</a:t>
            </a:r>
            <a:r>
              <a:rPr lang="ja-JP" altLang="en-US" sz="2800" dirty="0" smtClean="0"/>
              <a:t> </a:t>
            </a:r>
            <a:r>
              <a:rPr lang="en-US" altLang="ja-JP" sz="2800" dirty="0" smtClean="0"/>
              <a:t>for</a:t>
            </a:r>
            <a:r>
              <a:rPr lang="ja-JP" altLang="en-US" sz="2800" dirty="0" smtClean="0"/>
              <a:t> </a:t>
            </a:r>
            <a:r>
              <a:rPr lang="en-US" altLang="ja-JP" sz="2800" dirty="0" smtClean="0"/>
              <a:t>network</a:t>
            </a:r>
            <a:r>
              <a:rPr lang="ja-JP" altLang="en-US" sz="2800" dirty="0" smtClean="0"/>
              <a:t> </a:t>
            </a:r>
            <a:r>
              <a:rPr lang="en-US" altLang="ja-JP" sz="2800" dirty="0" smtClean="0"/>
              <a:t>communication</a:t>
            </a:r>
            <a:r>
              <a:rPr lang="ja-JP" altLang="en-US" sz="2800" dirty="0" smtClean="0"/>
              <a:t> </a:t>
            </a:r>
            <a:r>
              <a:rPr lang="en-US" altLang="ja-JP" sz="2800" dirty="0" smtClean="0"/>
              <a:t>and</a:t>
            </a:r>
            <a:r>
              <a:rPr lang="ja-JP" altLang="en-US" sz="2800" dirty="0" smtClean="0"/>
              <a:t> </a:t>
            </a:r>
            <a:r>
              <a:rPr lang="en-US" altLang="ja-JP" sz="2800" dirty="0" smtClean="0"/>
              <a:t>various</a:t>
            </a:r>
            <a:r>
              <a:rPr lang="ja-JP" altLang="en-US" sz="2800" dirty="0" smtClean="0"/>
              <a:t> </a:t>
            </a:r>
            <a:r>
              <a:rPr lang="en-US" altLang="ja-JP" sz="2800" dirty="0" smtClean="0"/>
              <a:t>message</a:t>
            </a:r>
            <a:r>
              <a:rPr lang="ja-JP" altLang="en-US" sz="2800" dirty="0" smtClean="0"/>
              <a:t> </a:t>
            </a:r>
            <a:r>
              <a:rPr lang="en-US" altLang="ja-JP" sz="2800" dirty="0" smtClean="0"/>
              <a:t>analysis</a:t>
            </a:r>
            <a:r>
              <a:rPr lang="ja-JP" altLang="en-US" sz="2800" dirty="0" smtClean="0"/>
              <a:t> </a:t>
            </a:r>
            <a:r>
              <a:rPr lang="en-US" altLang="ja-JP" sz="2800" dirty="0" smtClean="0"/>
              <a:t>and</a:t>
            </a:r>
            <a:r>
              <a:rPr lang="ja-JP" altLang="en-US" sz="2800" dirty="0" smtClean="0"/>
              <a:t> </a:t>
            </a:r>
            <a:r>
              <a:rPr lang="en-US" altLang="ja-JP" sz="2800" dirty="0" smtClean="0"/>
              <a:t>information</a:t>
            </a:r>
            <a:r>
              <a:rPr lang="ja-JP" altLang="en-US" sz="2800" dirty="0" smtClean="0"/>
              <a:t> </a:t>
            </a:r>
            <a:r>
              <a:rPr lang="en-US" altLang="ja-JP" sz="2800" dirty="0" smtClean="0"/>
              <a:t>handling</a:t>
            </a:r>
          </a:p>
          <a:p>
            <a:pPr lvl="1">
              <a:buFont typeface="Arial" charset="0"/>
              <a:buChar char="•"/>
            </a:pPr>
            <a:r>
              <a:rPr lang="en-US" altLang="ja-JP" sz="3000" dirty="0" smtClean="0"/>
              <a:t>External</a:t>
            </a:r>
            <a:r>
              <a:rPr lang="ja-JP" altLang="en-US" sz="3000" dirty="0" smtClean="0"/>
              <a:t> </a:t>
            </a:r>
            <a:r>
              <a:rPr lang="en-US" altLang="ja-JP" sz="3000" dirty="0" smtClean="0"/>
              <a:t>connections</a:t>
            </a:r>
            <a:r>
              <a:rPr lang="ja-JP" altLang="en-US" sz="3000" dirty="0" smtClean="0"/>
              <a:t> </a:t>
            </a:r>
            <a:r>
              <a:rPr lang="en-US" altLang="ja-JP" sz="3000" dirty="0" smtClean="0"/>
              <a:t>to</a:t>
            </a:r>
            <a:r>
              <a:rPr lang="ja-JP" altLang="en-US" sz="3000" dirty="0" smtClean="0"/>
              <a:t> </a:t>
            </a:r>
            <a:r>
              <a:rPr lang="en-US" altLang="ja-JP" sz="3000" dirty="0" smtClean="0"/>
              <a:t>telescope</a:t>
            </a:r>
            <a:r>
              <a:rPr lang="ja-JP" altLang="en-US" sz="3000" dirty="0" smtClean="0"/>
              <a:t> </a:t>
            </a:r>
            <a:r>
              <a:rPr lang="en-US" altLang="ja-JP" sz="3000" dirty="0" smtClean="0"/>
              <a:t>are</a:t>
            </a:r>
            <a:r>
              <a:rPr lang="ja-JP" altLang="en-US" sz="3000" dirty="0" smtClean="0"/>
              <a:t> </a:t>
            </a:r>
            <a:r>
              <a:rPr lang="en-US" altLang="ja-JP" sz="3000" dirty="0" smtClean="0"/>
              <a:t>managed</a:t>
            </a:r>
            <a:r>
              <a:rPr lang="ja-JP" altLang="en-US" sz="3000" dirty="0" smtClean="0"/>
              <a:t> </a:t>
            </a:r>
            <a:r>
              <a:rPr lang="en-US" altLang="ja-JP" sz="3000" dirty="0" smtClean="0"/>
              <a:t>by</a:t>
            </a:r>
            <a:r>
              <a:rPr lang="ja-JP" altLang="en-US" sz="3000" dirty="0" smtClean="0"/>
              <a:t> </a:t>
            </a:r>
            <a:r>
              <a:rPr lang="en-US" altLang="ja-JP" sz="3000" dirty="0" smtClean="0"/>
              <a:t>each</a:t>
            </a:r>
            <a:r>
              <a:rPr lang="ja-JP" altLang="en-US" sz="3000" dirty="0" smtClean="0"/>
              <a:t> </a:t>
            </a:r>
            <a:r>
              <a:rPr lang="en-US" altLang="ja-JP" sz="3000" dirty="0" smtClean="0"/>
              <a:t>dedicated</a:t>
            </a:r>
            <a:r>
              <a:rPr lang="ja-JP" altLang="en-US" sz="3000" dirty="0" smtClean="0"/>
              <a:t> </a:t>
            </a:r>
            <a:r>
              <a:rPr lang="en-US" altLang="ja-JP" sz="3000" dirty="0" smtClean="0"/>
              <a:t>module</a:t>
            </a:r>
            <a:r>
              <a:rPr lang="ja-JP" altLang="en-US" sz="3000" dirty="0" smtClean="0"/>
              <a:t> </a:t>
            </a:r>
            <a:r>
              <a:rPr lang="en-US" altLang="ja-JP" sz="3000" dirty="0" smtClean="0"/>
              <a:t>as</a:t>
            </a:r>
            <a:r>
              <a:rPr lang="ja-JP" altLang="en-US" sz="3000" dirty="0" smtClean="0"/>
              <a:t> </a:t>
            </a:r>
            <a:r>
              <a:rPr lang="en-US" altLang="ja-JP" sz="3000" dirty="0" smtClean="0"/>
              <a:t>Actor</a:t>
            </a:r>
          </a:p>
          <a:p>
            <a:pPr lvl="1">
              <a:buFont typeface="Arial" charset="0"/>
              <a:buChar char="•"/>
            </a:pPr>
            <a:r>
              <a:rPr lang="en-US" altLang="ja-JP" sz="3000" dirty="0" smtClean="0"/>
              <a:t>IIC</a:t>
            </a:r>
            <a:r>
              <a:rPr lang="ja-JP" altLang="en-US" sz="3000" dirty="0" smtClean="0"/>
              <a:t> </a:t>
            </a:r>
            <a:r>
              <a:rPr lang="en-US" altLang="ja-JP" sz="3000" dirty="0" smtClean="0"/>
              <a:t>–</a:t>
            </a:r>
            <a:r>
              <a:rPr lang="ja-JP" altLang="en-US" sz="3000" dirty="0" smtClean="0"/>
              <a:t> </a:t>
            </a:r>
            <a:r>
              <a:rPr lang="en-US" altLang="ja-JP" sz="3000" dirty="0" smtClean="0"/>
              <a:t>Instrument</a:t>
            </a:r>
            <a:r>
              <a:rPr lang="ja-JP" altLang="en-US" sz="3000" dirty="0" smtClean="0"/>
              <a:t> </a:t>
            </a:r>
            <a:r>
              <a:rPr lang="en-US" altLang="ja-JP" sz="3000" dirty="0" smtClean="0"/>
              <a:t>Interface</a:t>
            </a:r>
            <a:r>
              <a:rPr lang="ja-JP" altLang="en-US" sz="3000" dirty="0" smtClean="0"/>
              <a:t> </a:t>
            </a:r>
            <a:r>
              <a:rPr lang="en-US" altLang="ja-JP" sz="3000" dirty="0" smtClean="0"/>
              <a:t>and</a:t>
            </a:r>
            <a:r>
              <a:rPr lang="ja-JP" altLang="en-US" sz="3000" dirty="0" smtClean="0"/>
              <a:t> </a:t>
            </a:r>
            <a:r>
              <a:rPr lang="en-US" altLang="ja-JP" sz="3000" dirty="0" smtClean="0"/>
              <a:t>Controller</a:t>
            </a:r>
            <a:r>
              <a:rPr lang="ja-JP" altLang="en-US" sz="3000" dirty="0" smtClean="0"/>
              <a:t> </a:t>
            </a:r>
            <a:r>
              <a:rPr lang="en-US" altLang="ja-JP" sz="3000" dirty="0" smtClean="0"/>
              <a:t>Actor</a:t>
            </a:r>
            <a:r>
              <a:rPr lang="ja-JP" altLang="en-US" sz="3000" dirty="0" smtClean="0"/>
              <a:t> </a:t>
            </a:r>
            <a:r>
              <a:rPr lang="en-US" altLang="ja-JP" sz="3000" dirty="0" smtClean="0"/>
              <a:t>will</a:t>
            </a:r>
            <a:r>
              <a:rPr lang="ja-JP" altLang="en-US" sz="3000" dirty="0" smtClean="0"/>
              <a:t> </a:t>
            </a:r>
            <a:r>
              <a:rPr lang="en-US" altLang="ja-JP" sz="3000" dirty="0" smtClean="0"/>
              <a:t>handle</a:t>
            </a:r>
            <a:r>
              <a:rPr lang="ja-JP" altLang="en-US" sz="3000" dirty="0" smtClean="0"/>
              <a:t> </a:t>
            </a:r>
            <a:r>
              <a:rPr lang="en-US" altLang="ja-JP" sz="3000" dirty="0" smtClean="0"/>
              <a:t>entire</a:t>
            </a:r>
            <a:r>
              <a:rPr lang="ja-JP" altLang="en-US" sz="3000" dirty="0" smtClean="0"/>
              <a:t> </a:t>
            </a:r>
            <a:r>
              <a:rPr lang="en-US" altLang="ja-JP" sz="3000" dirty="0" smtClean="0"/>
              <a:t>system</a:t>
            </a:r>
            <a:r>
              <a:rPr lang="ja-JP" altLang="en-US" sz="3000" dirty="0" smtClean="0"/>
              <a:t> </a:t>
            </a:r>
            <a:r>
              <a:rPr lang="en-US" altLang="ja-JP" sz="3000" dirty="0" smtClean="0"/>
              <a:t>sequencing</a:t>
            </a:r>
          </a:p>
          <a:p>
            <a:pPr marL="0" indent="0">
              <a:buNone/>
            </a:pPr>
            <a:endParaRPr lang="en-US" altLang="ja-JP" dirty="0" smtClean="0"/>
          </a:p>
          <a:p>
            <a:pPr marL="0" indent="0">
              <a:buNone/>
            </a:pPr>
            <a:r>
              <a:rPr lang="en-US" altLang="ja-JP" dirty="0" smtClean="0"/>
              <a:t>From</a:t>
            </a:r>
            <a:r>
              <a:rPr lang="ja-JP" altLang="en-US" dirty="0" smtClean="0"/>
              <a:t> </a:t>
            </a:r>
            <a:r>
              <a:rPr lang="en-US" altLang="ja-JP" dirty="0" smtClean="0"/>
              <a:t>Subaru</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r>
              <a:rPr lang="ja-JP" altLang="en-US" dirty="0" smtClean="0"/>
              <a:t> </a:t>
            </a:r>
            <a:r>
              <a:rPr lang="en-US" altLang="ja-JP" dirty="0" smtClean="0"/>
              <a:t>Gen2</a:t>
            </a:r>
            <a:r>
              <a:rPr lang="ja-JP" altLang="en-US" dirty="0" smtClean="0"/>
              <a:t> </a:t>
            </a:r>
            <a:r>
              <a:rPr lang="en-US" altLang="ja-JP" dirty="0" smtClean="0"/>
              <a:t>is</a:t>
            </a:r>
            <a:r>
              <a:rPr lang="ja-JP" altLang="en-US" dirty="0" smtClean="0"/>
              <a:t> </a:t>
            </a:r>
            <a:r>
              <a:rPr lang="en-US" altLang="ja-JP" dirty="0" smtClean="0"/>
              <a:t>an</a:t>
            </a:r>
            <a:r>
              <a:rPr lang="ja-JP" altLang="en-US" dirty="0" smtClean="0"/>
              <a:t> </a:t>
            </a:r>
            <a:r>
              <a:rPr lang="en-US" altLang="ja-JP" dirty="0" smtClean="0"/>
              <a:t>integrated</a:t>
            </a:r>
            <a:r>
              <a:rPr lang="ja-JP" altLang="en-US" dirty="0" smtClean="0"/>
              <a:t> </a:t>
            </a:r>
            <a:r>
              <a:rPr lang="en-US" altLang="ja-JP" dirty="0" smtClean="0"/>
              <a:t>observation</a:t>
            </a:r>
            <a:r>
              <a:rPr lang="ja-JP" altLang="en-US" dirty="0" smtClean="0"/>
              <a:t> </a:t>
            </a:r>
            <a:r>
              <a:rPr lang="en-US" altLang="ja-JP" dirty="0" smtClean="0"/>
              <a:t>operation</a:t>
            </a:r>
            <a:r>
              <a:rPr lang="ja-JP" altLang="en-US" dirty="0" smtClean="0"/>
              <a:t> </a:t>
            </a:r>
            <a:r>
              <a:rPr lang="en-US" altLang="ja-JP" dirty="0" smtClean="0"/>
              <a:t>system</a:t>
            </a:r>
            <a:r>
              <a:rPr lang="ja-JP" altLang="en-US" dirty="0" smtClean="0"/>
              <a:t> </a:t>
            </a:r>
            <a:r>
              <a:rPr lang="en-US" altLang="ja-JP" dirty="0" smtClean="0"/>
              <a:t>to</a:t>
            </a:r>
            <a:r>
              <a:rPr lang="ja-JP" altLang="en-US" dirty="0" smtClean="0"/>
              <a:t> </a:t>
            </a:r>
            <a:r>
              <a:rPr lang="en-US" altLang="ja-JP" dirty="0" smtClean="0"/>
              <a:t>interface</a:t>
            </a:r>
            <a:r>
              <a:rPr lang="ja-JP" altLang="en-US" dirty="0" smtClean="0"/>
              <a:t> </a:t>
            </a:r>
            <a:r>
              <a:rPr lang="en-US" altLang="ja-JP" dirty="0" smtClean="0"/>
              <a:t>to</a:t>
            </a:r>
            <a:r>
              <a:rPr lang="ja-JP" altLang="en-US" dirty="0" smtClean="0"/>
              <a:t> </a:t>
            </a:r>
            <a:r>
              <a:rPr lang="en-US" altLang="ja-JP" dirty="0" smtClean="0"/>
              <a:t>telescope</a:t>
            </a:r>
            <a:r>
              <a:rPr lang="ja-JP" altLang="en-US" dirty="0" smtClean="0"/>
              <a:t> </a:t>
            </a:r>
            <a:r>
              <a:rPr lang="en-US" altLang="ja-JP" dirty="0" smtClean="0"/>
              <a:t>and</a:t>
            </a:r>
            <a:r>
              <a:rPr lang="ja-JP" altLang="en-US" dirty="0" smtClean="0"/>
              <a:t> </a:t>
            </a:r>
            <a:r>
              <a:rPr lang="en-US" altLang="ja-JP" dirty="0" smtClean="0"/>
              <a:t>instruments</a:t>
            </a:r>
          </a:p>
          <a:p>
            <a:pPr lvl="1">
              <a:buFont typeface="Arial" charset="0"/>
              <a:buChar char="•"/>
            </a:pPr>
            <a:r>
              <a:rPr lang="en-US" altLang="ja-JP" sz="3000" dirty="0" smtClean="0"/>
              <a:t>‘g2cam’</a:t>
            </a:r>
            <a:r>
              <a:rPr lang="ja-JP" altLang="en-US" sz="3000" dirty="0" smtClean="0"/>
              <a:t> </a:t>
            </a:r>
            <a:r>
              <a:rPr lang="en-US" altLang="ja-JP" sz="3000" dirty="0" smtClean="0"/>
              <a:t>library</a:t>
            </a:r>
            <a:r>
              <a:rPr lang="ja-JP" altLang="en-US" sz="3000" dirty="0" smtClean="0"/>
              <a:t> </a:t>
            </a:r>
            <a:r>
              <a:rPr lang="en-US" altLang="ja-JP" sz="3000" dirty="0" smtClean="0"/>
              <a:t>is</a:t>
            </a:r>
            <a:r>
              <a:rPr lang="ja-JP" altLang="en-US" sz="3000" dirty="0" smtClean="0"/>
              <a:t> </a:t>
            </a:r>
            <a:r>
              <a:rPr lang="en-US" altLang="ja-JP" sz="3000" dirty="0" smtClean="0"/>
              <a:t>provided</a:t>
            </a:r>
            <a:r>
              <a:rPr lang="ja-JP" altLang="en-US" sz="3000" dirty="0" smtClean="0"/>
              <a:t> </a:t>
            </a:r>
            <a:r>
              <a:rPr lang="en-US" altLang="ja-JP" sz="3000" dirty="0" smtClean="0"/>
              <a:t>for</a:t>
            </a:r>
            <a:r>
              <a:rPr lang="ja-JP" altLang="en-US" sz="3000" dirty="0" smtClean="0"/>
              <a:t> </a:t>
            </a:r>
            <a:r>
              <a:rPr lang="en-US" altLang="ja-JP" sz="3000" dirty="0" smtClean="0"/>
              <a:t>network</a:t>
            </a:r>
            <a:r>
              <a:rPr lang="ja-JP" altLang="en-US" sz="3000" dirty="0" smtClean="0"/>
              <a:t> </a:t>
            </a:r>
            <a:r>
              <a:rPr lang="en-US" altLang="ja-JP" sz="3000" dirty="0" smtClean="0"/>
              <a:t>communication</a:t>
            </a:r>
            <a:r>
              <a:rPr lang="ja-JP" altLang="en-US" sz="3000" dirty="0" smtClean="0"/>
              <a:t> </a:t>
            </a:r>
            <a:r>
              <a:rPr lang="en-US" altLang="ja-JP" sz="3000" dirty="0" smtClean="0"/>
              <a:t>handling</a:t>
            </a:r>
          </a:p>
          <a:p>
            <a:pPr lvl="1">
              <a:buFont typeface="Arial" charset="0"/>
              <a:buChar char="•"/>
            </a:pPr>
            <a:r>
              <a:rPr lang="en-US" altLang="ja-JP" sz="3000" dirty="0" smtClean="0"/>
              <a:t>‘g2t’</a:t>
            </a:r>
            <a:r>
              <a:rPr lang="ja-JP" altLang="en-US" sz="3000" dirty="0" smtClean="0"/>
              <a:t> </a:t>
            </a:r>
            <a:r>
              <a:rPr lang="en-US" altLang="ja-JP" sz="3000" dirty="0" smtClean="0"/>
              <a:t>will</a:t>
            </a:r>
            <a:r>
              <a:rPr lang="ja-JP" altLang="en-US" sz="3000" dirty="0" smtClean="0"/>
              <a:t> </a:t>
            </a:r>
            <a:r>
              <a:rPr lang="en-US" altLang="ja-JP" sz="3000" dirty="0" smtClean="0"/>
              <a:t>proxy</a:t>
            </a:r>
            <a:r>
              <a:rPr lang="ja-JP" altLang="en-US" sz="3000" dirty="0" smtClean="0"/>
              <a:t> </a:t>
            </a:r>
            <a:r>
              <a:rPr lang="en-US" altLang="ja-JP" sz="3000" dirty="0" smtClean="0"/>
              <a:t>between</a:t>
            </a:r>
            <a:r>
              <a:rPr lang="ja-JP" altLang="en-US" sz="3000" dirty="0" smtClean="0"/>
              <a:t> </a:t>
            </a:r>
            <a:r>
              <a:rPr lang="en-US" altLang="ja-JP" sz="3000" dirty="0" smtClean="0"/>
              <a:t>g2cam</a:t>
            </a:r>
            <a:r>
              <a:rPr lang="ja-JP" altLang="en-US" sz="3000" dirty="0" smtClean="0"/>
              <a:t> </a:t>
            </a:r>
            <a:r>
              <a:rPr lang="en-US" altLang="ja-JP" sz="3000" dirty="0" smtClean="0"/>
              <a:t>and</a:t>
            </a:r>
            <a:r>
              <a:rPr lang="ja-JP" altLang="en-US" sz="3000" dirty="0" smtClean="0"/>
              <a:t> </a:t>
            </a:r>
            <a:r>
              <a:rPr lang="en-US" altLang="ja-JP" sz="3000" dirty="0" smtClean="0"/>
              <a:t>MHS,</a:t>
            </a:r>
            <a:r>
              <a:rPr lang="ja-JP" altLang="en-US" sz="3000" dirty="0" smtClean="0"/>
              <a:t> </a:t>
            </a:r>
            <a:r>
              <a:rPr lang="en-US" altLang="ja-JP" sz="3000" dirty="0" smtClean="0"/>
              <a:t>but</a:t>
            </a:r>
            <a:r>
              <a:rPr lang="ja-JP" altLang="en-US" sz="3000" dirty="0" smtClean="0"/>
              <a:t> </a:t>
            </a:r>
            <a:r>
              <a:rPr lang="en-US" altLang="ja-JP" sz="3000" dirty="0" smtClean="0"/>
              <a:t>just</a:t>
            </a:r>
            <a:r>
              <a:rPr lang="ja-JP" altLang="en-US" sz="3000" dirty="0" smtClean="0"/>
              <a:t> </a:t>
            </a:r>
            <a:r>
              <a:rPr lang="en-US" altLang="ja-JP" sz="3000" dirty="0" smtClean="0"/>
              <a:t>as</a:t>
            </a:r>
            <a:r>
              <a:rPr lang="ja-JP" altLang="en-US" sz="3000" dirty="0" smtClean="0"/>
              <a:t> </a:t>
            </a:r>
            <a:r>
              <a:rPr lang="en-US" altLang="ja-JP" sz="3000" dirty="0" smtClean="0"/>
              <a:t>a</a:t>
            </a:r>
            <a:r>
              <a:rPr lang="ja-JP" altLang="en-US" sz="3000" dirty="0" smtClean="0"/>
              <a:t> </a:t>
            </a:r>
            <a:r>
              <a:rPr lang="en-US" altLang="ja-JP" sz="3000" dirty="0" smtClean="0"/>
              <a:t>bridge</a:t>
            </a:r>
            <a:r>
              <a:rPr lang="ja-JP" altLang="en-US" sz="3000" dirty="0" smtClean="0"/>
              <a:t> </a:t>
            </a:r>
            <a:r>
              <a:rPr lang="en-US" altLang="ja-JP" sz="3000" dirty="0" smtClean="0"/>
              <a:t>not</a:t>
            </a:r>
            <a:r>
              <a:rPr lang="ja-JP" altLang="en-US" sz="3000" dirty="0" smtClean="0"/>
              <a:t> </a:t>
            </a:r>
            <a:r>
              <a:rPr lang="en-US" altLang="ja-JP" sz="3000" dirty="0" smtClean="0"/>
              <a:t>as</a:t>
            </a:r>
            <a:r>
              <a:rPr lang="ja-JP" altLang="en-US" sz="3000" dirty="0" smtClean="0"/>
              <a:t> </a:t>
            </a:r>
            <a:r>
              <a:rPr lang="en-US" altLang="ja-JP" sz="3000" dirty="0" smtClean="0"/>
              <a:t>a</a:t>
            </a:r>
            <a:r>
              <a:rPr lang="ja-JP" altLang="en-US" sz="3000" dirty="0"/>
              <a:t> </a:t>
            </a:r>
            <a:r>
              <a:rPr lang="en-US" altLang="ja-JP" sz="3000" dirty="0" smtClean="0"/>
              <a:t>sequencer</a:t>
            </a:r>
          </a:p>
          <a:p>
            <a:pPr lvl="1">
              <a:buFont typeface="Arial" charset="0"/>
              <a:buChar char="•"/>
            </a:pPr>
            <a:r>
              <a:rPr lang="en-US" altLang="ja-JP" sz="3000" dirty="0" smtClean="0"/>
              <a:t>Details</a:t>
            </a:r>
            <a:r>
              <a:rPr lang="ja-JP" altLang="en-US" sz="3000" dirty="0" smtClean="0"/>
              <a:t> </a:t>
            </a:r>
            <a:r>
              <a:rPr lang="en-US" altLang="ja-JP" sz="3000" dirty="0" smtClean="0"/>
              <a:t>in</a:t>
            </a:r>
            <a:r>
              <a:rPr lang="ja-JP" altLang="en-US" sz="3000" dirty="0" smtClean="0"/>
              <a:t> </a:t>
            </a:r>
            <a:r>
              <a:rPr lang="en-US" altLang="ja-JP" sz="3000" dirty="0" smtClean="0"/>
              <a:t>SSN-00016</a:t>
            </a:r>
            <a:endParaRPr lang="en-US" altLang="ja-JP" dirty="0"/>
          </a:p>
          <a:p>
            <a:pPr marL="0" indent="0">
              <a:buNone/>
            </a:pPr>
            <a:endParaRPr lang="en-US" altLang="ja-JP" dirty="0" smtClean="0"/>
          </a:p>
          <a:p>
            <a:pPr marL="0" indent="0">
              <a:buNone/>
            </a:pPr>
            <a:r>
              <a:rPr lang="en-US" altLang="ja-JP" dirty="0" smtClean="0"/>
              <a:t>Also, PFS</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two</a:t>
            </a:r>
            <a:r>
              <a:rPr lang="ja-JP" altLang="en-US" dirty="0" smtClean="0"/>
              <a:t> </a:t>
            </a:r>
            <a:r>
              <a:rPr lang="en-US" altLang="ja-JP" dirty="0" smtClean="0"/>
              <a:t>more</a:t>
            </a:r>
            <a:r>
              <a:rPr lang="ja-JP" altLang="en-US" dirty="0" smtClean="0"/>
              <a:t> </a:t>
            </a:r>
            <a:r>
              <a:rPr lang="en-US" altLang="ja-JP" dirty="0" smtClean="0"/>
              <a:t>external</a:t>
            </a:r>
            <a:r>
              <a:rPr lang="ja-JP" altLang="en-US" dirty="0" smtClean="0"/>
              <a:t> </a:t>
            </a:r>
            <a:r>
              <a:rPr lang="en-US" altLang="ja-JP" dirty="0" smtClean="0"/>
              <a:t>connection</a:t>
            </a:r>
            <a:r>
              <a:rPr lang="ja-JP" altLang="en-US" dirty="0" smtClean="0"/>
              <a:t> </a:t>
            </a:r>
            <a:r>
              <a:rPr lang="en-US" altLang="ja-JP" dirty="0" smtClean="0"/>
              <a:t>to</a:t>
            </a:r>
            <a:r>
              <a:rPr lang="ja-JP" altLang="en-US" dirty="0" smtClean="0"/>
              <a:t> </a:t>
            </a:r>
            <a:r>
              <a:rPr lang="en-US" altLang="ja-JP" dirty="0" smtClean="0"/>
              <a:t>Subaru</a:t>
            </a:r>
          </a:p>
          <a:p>
            <a:pPr lvl="1">
              <a:buFont typeface="Arial" charset="0"/>
              <a:buChar char="•"/>
            </a:pPr>
            <a:r>
              <a:rPr lang="en-US" altLang="ja-JP" sz="3000" dirty="0" smtClean="0"/>
              <a:t>MLP1</a:t>
            </a:r>
            <a:r>
              <a:rPr lang="ja-JP" altLang="en-US" sz="3000" dirty="0" smtClean="0"/>
              <a:t> </a:t>
            </a:r>
            <a:r>
              <a:rPr lang="en-US" altLang="ja-JP" sz="3000" dirty="0" smtClean="0"/>
              <a:t>–</a:t>
            </a:r>
            <a:r>
              <a:rPr lang="ja-JP" altLang="en-US" sz="3000" dirty="0" smtClean="0"/>
              <a:t> </a:t>
            </a:r>
            <a:r>
              <a:rPr lang="en-US" altLang="ja-JP" sz="3000" dirty="0" smtClean="0"/>
              <a:t>telescope</a:t>
            </a:r>
            <a:r>
              <a:rPr lang="ja-JP" altLang="en-US" sz="3000" dirty="0" smtClean="0"/>
              <a:t> </a:t>
            </a:r>
            <a:r>
              <a:rPr lang="en-US" altLang="ja-JP" sz="3000" dirty="0" smtClean="0"/>
              <a:t>control;</a:t>
            </a:r>
            <a:r>
              <a:rPr lang="ja-JP" altLang="en-US" sz="3000" dirty="0" smtClean="0"/>
              <a:t> </a:t>
            </a:r>
            <a:r>
              <a:rPr lang="en-US" altLang="ja-JP" sz="3000" dirty="0" smtClean="0"/>
              <a:t>PFS</a:t>
            </a:r>
            <a:r>
              <a:rPr lang="ja-JP" altLang="en-US" sz="3000" dirty="0" smtClean="0"/>
              <a:t> </a:t>
            </a:r>
            <a:r>
              <a:rPr lang="en-US" altLang="ja-JP" sz="3000" dirty="0" smtClean="0"/>
              <a:t>will</a:t>
            </a:r>
            <a:r>
              <a:rPr lang="ja-JP" altLang="en-US" sz="3000" dirty="0" smtClean="0"/>
              <a:t> </a:t>
            </a:r>
            <a:r>
              <a:rPr lang="en-US" altLang="ja-JP" sz="3000" dirty="0" smtClean="0"/>
              <a:t>receive</a:t>
            </a:r>
            <a:r>
              <a:rPr lang="ja-JP" altLang="en-US" sz="3000" dirty="0" smtClean="0"/>
              <a:t> </a:t>
            </a:r>
            <a:r>
              <a:rPr lang="en-US" altLang="ja-JP" sz="3000" dirty="0" smtClean="0"/>
              <a:t>and</a:t>
            </a:r>
            <a:r>
              <a:rPr lang="ja-JP" altLang="en-US" sz="3000" dirty="0" smtClean="0"/>
              <a:t> </a:t>
            </a:r>
            <a:r>
              <a:rPr lang="en-US" altLang="ja-JP" sz="3000" dirty="0" smtClean="0"/>
              <a:t>send</a:t>
            </a:r>
            <a:r>
              <a:rPr lang="ja-JP" altLang="en-US" sz="3000" dirty="0" smtClean="0"/>
              <a:t> </a:t>
            </a:r>
            <a:r>
              <a:rPr lang="en-US" altLang="ja-JP" sz="3000" dirty="0" smtClean="0"/>
              <a:t>error</a:t>
            </a:r>
            <a:r>
              <a:rPr lang="ja-JP" altLang="en-US" sz="3000" dirty="0" smtClean="0"/>
              <a:t> </a:t>
            </a:r>
            <a:r>
              <a:rPr lang="en-US" altLang="ja-JP" sz="3000" dirty="0" smtClean="0"/>
              <a:t>signal</a:t>
            </a:r>
            <a:r>
              <a:rPr lang="ja-JP" altLang="en-US" sz="3000" dirty="0" smtClean="0"/>
              <a:t> </a:t>
            </a:r>
            <a:r>
              <a:rPr lang="en-US" altLang="ja-JP" sz="3000" dirty="0" smtClean="0"/>
              <a:t>for</a:t>
            </a:r>
            <a:r>
              <a:rPr lang="ja-JP" altLang="en-US" sz="3000" dirty="0" smtClean="0"/>
              <a:t> </a:t>
            </a:r>
            <a:r>
              <a:rPr lang="en-US" altLang="ja-JP" sz="3000" dirty="0" smtClean="0"/>
              <a:t>Auto</a:t>
            </a:r>
            <a:r>
              <a:rPr lang="ja-JP" altLang="en-US" sz="3000" dirty="0" smtClean="0"/>
              <a:t> </a:t>
            </a:r>
            <a:r>
              <a:rPr lang="en-US" altLang="ja-JP" sz="3000" dirty="0" smtClean="0"/>
              <a:t>Guide</a:t>
            </a:r>
            <a:r>
              <a:rPr lang="ja-JP" altLang="en-US" sz="3000" dirty="0" smtClean="0"/>
              <a:t> </a:t>
            </a:r>
            <a:r>
              <a:rPr lang="en-US" altLang="ja-JP" sz="3000" dirty="0" smtClean="0"/>
              <a:t>(AG),</a:t>
            </a:r>
            <a:r>
              <a:rPr lang="ja-JP" altLang="en-US" sz="3000" dirty="0" smtClean="0"/>
              <a:t> </a:t>
            </a:r>
            <a:r>
              <a:rPr lang="en-US" altLang="ja-JP" sz="3000" dirty="0" smtClean="0"/>
              <a:t>details</a:t>
            </a:r>
            <a:r>
              <a:rPr lang="ja-JP" altLang="en-US" sz="3000" dirty="0" smtClean="0"/>
              <a:t> </a:t>
            </a:r>
            <a:r>
              <a:rPr lang="en-US" altLang="ja-JP" sz="3000" dirty="0" smtClean="0"/>
              <a:t>in</a:t>
            </a:r>
            <a:r>
              <a:rPr lang="ja-JP" altLang="en-US" sz="3000" dirty="0" smtClean="0"/>
              <a:t> </a:t>
            </a:r>
            <a:r>
              <a:rPr lang="en-US" altLang="ja-JP" sz="3000" dirty="0" smtClean="0"/>
              <a:t>SSN-00023</a:t>
            </a:r>
          </a:p>
          <a:p>
            <a:pPr lvl="1">
              <a:buFont typeface="Arial" charset="0"/>
              <a:buChar char="•"/>
            </a:pPr>
            <a:r>
              <a:rPr lang="en-US" altLang="ja-JP" sz="3000" dirty="0" smtClean="0"/>
              <a:t>STS</a:t>
            </a:r>
            <a:r>
              <a:rPr lang="ja-JP" altLang="en-US" sz="3000" dirty="0" smtClean="0"/>
              <a:t> </a:t>
            </a:r>
            <a:r>
              <a:rPr lang="en-US" altLang="ja-JP" sz="3000" dirty="0" smtClean="0"/>
              <a:t>–</a:t>
            </a:r>
            <a:r>
              <a:rPr lang="ja-JP" altLang="en-US" sz="3000" dirty="0" smtClean="0"/>
              <a:t> </a:t>
            </a:r>
            <a:r>
              <a:rPr lang="en-US" altLang="ja-JP" sz="3000" dirty="0" smtClean="0"/>
              <a:t>Subaru</a:t>
            </a:r>
            <a:r>
              <a:rPr lang="ja-JP" altLang="en-US" sz="3000" dirty="0" smtClean="0"/>
              <a:t> </a:t>
            </a:r>
            <a:r>
              <a:rPr lang="en-US" altLang="ja-JP" sz="3000" dirty="0" smtClean="0"/>
              <a:t>Telemetry</a:t>
            </a:r>
            <a:r>
              <a:rPr lang="ja-JP" altLang="en-US" sz="3000" dirty="0" smtClean="0"/>
              <a:t> </a:t>
            </a:r>
            <a:r>
              <a:rPr lang="en-US" altLang="ja-JP" sz="3000" dirty="0" smtClean="0"/>
              <a:t>System;</a:t>
            </a:r>
            <a:r>
              <a:rPr lang="ja-JP" altLang="en-US" sz="3000" dirty="0" smtClean="0"/>
              <a:t> </a:t>
            </a:r>
            <a:r>
              <a:rPr lang="en-US" altLang="ja-JP" sz="3000" dirty="0" smtClean="0"/>
              <a:t>official</a:t>
            </a:r>
            <a:r>
              <a:rPr lang="ja-JP" altLang="en-US" sz="3000" dirty="0" smtClean="0"/>
              <a:t> </a:t>
            </a:r>
            <a:r>
              <a:rPr lang="en-US" altLang="ja-JP" sz="3000" dirty="0" smtClean="0"/>
              <a:t>archive</a:t>
            </a:r>
            <a:r>
              <a:rPr lang="ja-JP" altLang="en-US" sz="3000" dirty="0" smtClean="0"/>
              <a:t> </a:t>
            </a:r>
            <a:r>
              <a:rPr lang="en-US" altLang="ja-JP" sz="3000" dirty="0" smtClean="0"/>
              <a:t>for</a:t>
            </a:r>
            <a:r>
              <a:rPr lang="ja-JP" altLang="en-US" sz="3000" dirty="0" smtClean="0"/>
              <a:t> </a:t>
            </a:r>
            <a:r>
              <a:rPr lang="en-US" altLang="ja-JP" sz="3000" dirty="0" smtClean="0"/>
              <a:t>telemetry</a:t>
            </a:r>
            <a:r>
              <a:rPr lang="ja-JP" altLang="en-US" sz="3000" dirty="0" smtClean="0"/>
              <a:t> </a:t>
            </a:r>
            <a:r>
              <a:rPr lang="en-US" altLang="ja-JP" sz="3000" dirty="0" smtClean="0"/>
              <a:t>and</a:t>
            </a:r>
            <a:r>
              <a:rPr lang="ja-JP" altLang="en-US" sz="3000" dirty="0" smtClean="0"/>
              <a:t> </a:t>
            </a:r>
            <a:r>
              <a:rPr lang="en-US" altLang="ja-JP" sz="3000" dirty="0" smtClean="0"/>
              <a:t>status</a:t>
            </a:r>
          </a:p>
        </p:txBody>
      </p:sp>
      <p:grpSp>
        <p:nvGrpSpPr>
          <p:cNvPr id="59" name="グループ化 58"/>
          <p:cNvGrpSpPr/>
          <p:nvPr/>
        </p:nvGrpSpPr>
        <p:grpSpPr>
          <a:xfrm>
            <a:off x="481055" y="4437112"/>
            <a:ext cx="8123393" cy="2325050"/>
            <a:chOff x="481055" y="4437112"/>
            <a:chExt cx="8123393" cy="2325050"/>
          </a:xfrm>
        </p:grpSpPr>
        <p:grpSp>
          <p:nvGrpSpPr>
            <p:cNvPr id="15" name="グループ化 14"/>
            <p:cNvGrpSpPr/>
            <p:nvPr/>
          </p:nvGrpSpPr>
          <p:grpSpPr>
            <a:xfrm>
              <a:off x="481055" y="4437112"/>
              <a:ext cx="8123393" cy="2325050"/>
              <a:chOff x="481055" y="4437112"/>
              <a:chExt cx="8123393" cy="2325050"/>
            </a:xfrm>
          </p:grpSpPr>
          <p:sp>
            <p:nvSpPr>
              <p:cNvPr id="36" name="正方形/長方形 35"/>
              <p:cNvSpPr/>
              <p:nvPr/>
            </p:nvSpPr>
            <p:spPr>
              <a:xfrm>
                <a:off x="481055" y="4437112"/>
                <a:ext cx="1944216"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角丸四角形 4"/>
              <p:cNvSpPr/>
              <p:nvPr/>
            </p:nvSpPr>
            <p:spPr>
              <a:xfrm>
                <a:off x="553063"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 name="角丸四角形 5"/>
              <p:cNvSpPr/>
              <p:nvPr/>
            </p:nvSpPr>
            <p:spPr>
              <a:xfrm>
                <a:off x="4263488" y="570270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7" name="角丸四角形 6"/>
              <p:cNvSpPr/>
              <p:nvPr/>
            </p:nvSpPr>
            <p:spPr>
              <a:xfrm>
                <a:off x="2497224" y="489424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8" name="角丸四角形 7"/>
              <p:cNvSpPr/>
              <p:nvPr/>
            </p:nvSpPr>
            <p:spPr>
              <a:xfrm>
                <a:off x="1855871"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9" name="直線コネクタ 8"/>
              <p:cNvCxnSpPr>
                <a:stCxn id="5" idx="3"/>
                <a:endCxn id="8" idx="1"/>
              </p:cNvCxnSpPr>
              <p:nvPr/>
            </p:nvCxnSpPr>
            <p:spPr>
              <a:xfrm>
                <a:off x="1464173" y="5203069"/>
                <a:ext cx="39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7" idx="3"/>
                <a:endCxn id="6" idx="1"/>
              </p:cNvCxnSpPr>
              <p:nvPr/>
            </p:nvCxnSpPr>
            <p:spPr>
              <a:xfrm>
                <a:off x="3408335" y="520306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11" name="角丸四角形 10"/>
              <p:cNvSpPr/>
              <p:nvPr/>
            </p:nvSpPr>
            <p:spPr>
              <a:xfrm>
                <a:off x="6323829" y="53746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14" name="直線コネクタ 13"/>
              <p:cNvCxnSpPr>
                <a:stCxn id="6" idx="3"/>
                <a:endCxn id="11" idx="1"/>
              </p:cNvCxnSpPr>
              <p:nvPr/>
            </p:nvCxnSpPr>
            <p:spPr>
              <a:xfrm flipV="1">
                <a:off x="5174599" y="552904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6325572" y="506580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20" name="角丸四角形 19"/>
              <p:cNvSpPr/>
              <p:nvPr/>
            </p:nvSpPr>
            <p:spPr>
              <a:xfrm>
                <a:off x="6323829"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21" name="角丸四角形 20"/>
              <p:cNvSpPr/>
              <p:nvPr/>
            </p:nvSpPr>
            <p:spPr>
              <a:xfrm>
                <a:off x="4263486" y="50131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22" name="直線コネクタ 21"/>
              <p:cNvCxnSpPr>
                <a:stCxn id="21" idx="2"/>
                <a:endCxn id="6" idx="0"/>
              </p:cNvCxnSpPr>
              <p:nvPr/>
            </p:nvCxnSpPr>
            <p:spPr>
              <a:xfrm>
                <a:off x="4719042" y="532200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6" idx="3"/>
                <a:endCxn id="20" idx="1"/>
              </p:cNvCxnSpPr>
              <p:nvPr/>
            </p:nvCxnSpPr>
            <p:spPr>
              <a:xfrm>
                <a:off x="5174599" y="585711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24" name="角丸四角形 23"/>
              <p:cNvSpPr/>
              <p:nvPr/>
            </p:nvSpPr>
            <p:spPr>
              <a:xfrm>
                <a:off x="7693337"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25" name="直線コネクタ 24"/>
              <p:cNvCxnSpPr>
                <a:stCxn id="20" idx="3"/>
                <a:endCxn id="24" idx="1"/>
              </p:cNvCxnSpPr>
              <p:nvPr/>
            </p:nvCxnSpPr>
            <p:spPr>
              <a:xfrm>
                <a:off x="7234940" y="588766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6323829" y="609329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27" name="直線コネクタ 26"/>
              <p:cNvCxnSpPr>
                <a:stCxn id="6" idx="3"/>
                <a:endCxn id="26" idx="1"/>
              </p:cNvCxnSpPr>
              <p:nvPr/>
            </p:nvCxnSpPr>
            <p:spPr>
              <a:xfrm>
                <a:off x="5174599" y="585711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249979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29" name="角丸四角形 28"/>
              <p:cNvSpPr/>
              <p:nvPr/>
            </p:nvSpPr>
            <p:spPr>
              <a:xfrm>
                <a:off x="55306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30" name="直線コネクタ 29"/>
              <p:cNvCxnSpPr>
                <a:stCxn id="29" idx="3"/>
                <a:endCxn id="28" idx="1"/>
              </p:cNvCxnSpPr>
              <p:nvPr/>
            </p:nvCxnSpPr>
            <p:spPr>
              <a:xfrm>
                <a:off x="1464174" y="5739090"/>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28" idx="3"/>
                <a:endCxn id="6" idx="1"/>
              </p:cNvCxnSpPr>
              <p:nvPr/>
            </p:nvCxnSpPr>
            <p:spPr>
              <a:xfrm>
                <a:off x="3410904" y="573909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2508761"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33" name="角丸四角形 32"/>
              <p:cNvSpPr/>
              <p:nvPr/>
            </p:nvSpPr>
            <p:spPr>
              <a:xfrm>
                <a:off x="562033"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34" name="直線コネクタ 33"/>
              <p:cNvCxnSpPr>
                <a:stCxn id="33" idx="3"/>
                <a:endCxn id="32" idx="1"/>
              </p:cNvCxnSpPr>
              <p:nvPr/>
            </p:nvCxnSpPr>
            <p:spPr>
              <a:xfrm>
                <a:off x="1473142" y="6084306"/>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2" idx="3"/>
                <a:endCxn id="6" idx="1"/>
              </p:cNvCxnSpPr>
              <p:nvPr/>
            </p:nvCxnSpPr>
            <p:spPr>
              <a:xfrm flipV="1">
                <a:off x="3419872" y="585711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1017588" y="451264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39" name="角丸四角形 38"/>
              <p:cNvSpPr/>
              <p:nvPr/>
            </p:nvSpPr>
            <p:spPr>
              <a:xfrm>
                <a:off x="6325988" y="47473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40" name="角丸四角形 39"/>
              <p:cNvSpPr/>
              <p:nvPr/>
            </p:nvSpPr>
            <p:spPr>
              <a:xfrm>
                <a:off x="6325988" y="443852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41" name="角丸四角形 40"/>
              <p:cNvSpPr/>
              <p:nvPr/>
            </p:nvSpPr>
            <p:spPr>
              <a:xfrm>
                <a:off x="7237099"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2" name="角丸四角形 41"/>
              <p:cNvSpPr/>
              <p:nvPr/>
            </p:nvSpPr>
            <p:spPr>
              <a:xfrm>
                <a:off x="7238842"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3" name="角丸四角形 42"/>
              <p:cNvSpPr/>
              <p:nvPr/>
            </p:nvSpPr>
            <p:spPr>
              <a:xfrm>
                <a:off x="7239258"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4" name="角丸四角形 43"/>
              <p:cNvSpPr/>
              <p:nvPr/>
            </p:nvSpPr>
            <p:spPr>
              <a:xfrm>
                <a:off x="7239258"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5" name="角丸四角形 44"/>
              <p:cNvSpPr/>
              <p:nvPr/>
            </p:nvSpPr>
            <p:spPr>
              <a:xfrm>
                <a:off x="7453123"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6" name="角丸四角形 45"/>
              <p:cNvSpPr/>
              <p:nvPr/>
            </p:nvSpPr>
            <p:spPr>
              <a:xfrm>
                <a:off x="7454866"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7" name="角丸四角形 46"/>
              <p:cNvSpPr/>
              <p:nvPr/>
            </p:nvSpPr>
            <p:spPr>
              <a:xfrm>
                <a:off x="7455282"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8" name="角丸四角形 47"/>
              <p:cNvSpPr/>
              <p:nvPr/>
            </p:nvSpPr>
            <p:spPr>
              <a:xfrm>
                <a:off x="7455282"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9" name="角丸四角形 48"/>
              <p:cNvSpPr/>
              <p:nvPr/>
            </p:nvSpPr>
            <p:spPr>
              <a:xfrm>
                <a:off x="7669147"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0" name="角丸四角形 49"/>
              <p:cNvSpPr/>
              <p:nvPr/>
            </p:nvSpPr>
            <p:spPr>
              <a:xfrm>
                <a:off x="7670890"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51" name="角丸四角形 50"/>
              <p:cNvSpPr/>
              <p:nvPr/>
            </p:nvSpPr>
            <p:spPr>
              <a:xfrm>
                <a:off x="7671306"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2" name="角丸四角形 51"/>
              <p:cNvSpPr/>
              <p:nvPr/>
            </p:nvSpPr>
            <p:spPr>
              <a:xfrm>
                <a:off x="7671306"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3" name="角丸四角形 52"/>
              <p:cNvSpPr/>
              <p:nvPr/>
            </p:nvSpPr>
            <p:spPr>
              <a:xfrm>
                <a:off x="6325185" y="64533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54" name="直線コネクタ 53"/>
              <p:cNvCxnSpPr>
                <a:stCxn id="6" idx="3"/>
                <a:endCxn id="53" idx="1"/>
              </p:cNvCxnSpPr>
              <p:nvPr/>
            </p:nvCxnSpPr>
            <p:spPr>
              <a:xfrm>
                <a:off x="5174599" y="585711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円柱 11"/>
              <p:cNvSpPr/>
              <p:nvPr/>
            </p:nvSpPr>
            <p:spPr>
              <a:xfrm>
                <a:off x="3765635" y="640212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56" name="円柱 55"/>
              <p:cNvSpPr/>
              <p:nvPr/>
            </p:nvSpPr>
            <p:spPr>
              <a:xfrm>
                <a:off x="4888289" y="640212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grpSp>
        <p:cxnSp>
          <p:nvCxnSpPr>
            <p:cNvPr id="18" name="直線コネクタ 17"/>
            <p:cNvCxnSpPr/>
            <p:nvPr/>
          </p:nvCxnSpPr>
          <p:spPr>
            <a:xfrm>
              <a:off x="1475656" y="5301208"/>
              <a:ext cx="193387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フリーフォーム 37"/>
            <p:cNvSpPr/>
            <p:nvPr/>
          </p:nvSpPr>
          <p:spPr>
            <a:xfrm>
              <a:off x="3404937" y="5293895"/>
              <a:ext cx="1010652" cy="362202"/>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フリーフォーム 56"/>
            <p:cNvSpPr/>
            <p:nvPr/>
          </p:nvSpPr>
          <p:spPr>
            <a:xfrm flipH="1">
              <a:off x="4932040" y="5220214"/>
              <a:ext cx="1353201" cy="516615"/>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フリーフォーム 57"/>
            <p:cNvSpPr/>
            <p:nvPr/>
          </p:nvSpPr>
          <p:spPr>
            <a:xfrm>
              <a:off x="4932947" y="5354053"/>
              <a:ext cx="1263316" cy="902368"/>
            </a:xfrm>
            <a:custGeom>
              <a:avLst/>
              <a:gdLst>
                <a:gd name="connsiteX0" fmla="*/ 0 w 1263316"/>
                <a:gd name="connsiteY0" fmla="*/ 0 h 902368"/>
                <a:gd name="connsiteX1" fmla="*/ 276727 w 1263316"/>
                <a:gd name="connsiteY1" fmla="*/ 625642 h 902368"/>
                <a:gd name="connsiteX2" fmla="*/ 1263316 w 1263316"/>
                <a:gd name="connsiteY2" fmla="*/ 902368 h 902368"/>
                <a:gd name="connsiteX3" fmla="*/ 1263316 w 1263316"/>
                <a:gd name="connsiteY3" fmla="*/ 902368 h 902368"/>
                <a:gd name="connsiteX4" fmla="*/ 1263316 w 1263316"/>
                <a:gd name="connsiteY4" fmla="*/ 902368 h 902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316" h="902368">
                  <a:moveTo>
                    <a:pt x="0" y="0"/>
                  </a:moveTo>
                  <a:cubicBezTo>
                    <a:pt x="33087" y="237623"/>
                    <a:pt x="66174" y="475247"/>
                    <a:pt x="276727" y="625642"/>
                  </a:cubicBezTo>
                  <a:cubicBezTo>
                    <a:pt x="487280" y="776037"/>
                    <a:pt x="1263316" y="902368"/>
                    <a:pt x="1263316" y="902368"/>
                  </a:cubicBezTo>
                  <a:lnTo>
                    <a:pt x="1263316" y="902368"/>
                  </a:lnTo>
                  <a:lnTo>
                    <a:pt x="1263316" y="902368"/>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272086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a:t>Database</a:t>
            </a:r>
            <a:r>
              <a:rPr lang="ja-JP" altLang="en-US" sz="3600" dirty="0"/>
              <a:t> </a:t>
            </a:r>
            <a:r>
              <a:rPr lang="en-US" altLang="ja-JP" sz="3600" dirty="0"/>
              <a:t>server</a:t>
            </a:r>
            <a:r>
              <a:rPr lang="ja-JP" altLang="en-US" sz="3600" dirty="0"/>
              <a:t> </a:t>
            </a:r>
            <a:r>
              <a:rPr lang="en-US" altLang="ja-JP" sz="3600" dirty="0"/>
              <a:t>and</a:t>
            </a:r>
            <a:r>
              <a:rPr lang="ja-JP" altLang="en-US" sz="3600" dirty="0"/>
              <a:t> </a:t>
            </a:r>
            <a:r>
              <a:rPr lang="en-US" altLang="ja-JP" sz="3600" dirty="0"/>
              <a:t>its</a:t>
            </a:r>
            <a:r>
              <a:rPr lang="ja-JP" altLang="en-US" sz="3600" dirty="0"/>
              <a:t> </a:t>
            </a:r>
            <a:r>
              <a:rPr lang="en-US" altLang="ja-JP" sz="3600" dirty="0" smtClean="0"/>
              <a:t>replication/backup</a:t>
            </a:r>
            <a:endParaRPr kumimoji="1" lang="ja-JP" altLang="en-US" sz="3600" dirty="0"/>
          </a:p>
        </p:txBody>
      </p:sp>
      <p:sp>
        <p:nvSpPr>
          <p:cNvPr id="3" name="コンテンツ プレースホルダー 2"/>
          <p:cNvSpPr>
            <a:spLocks noGrp="1"/>
          </p:cNvSpPr>
          <p:nvPr>
            <p:ph idx="1"/>
          </p:nvPr>
        </p:nvSpPr>
        <p:spPr>
          <a:xfrm>
            <a:off x="628650" y="1825624"/>
            <a:ext cx="8274050" cy="4867275"/>
          </a:xfrm>
        </p:spPr>
        <p:txBody>
          <a:bodyPr>
            <a:normAutofit fontScale="70000" lnSpcReduction="20000"/>
          </a:bodyPr>
          <a:lstStyle/>
          <a:p>
            <a:pPr marL="0" indent="0">
              <a:buNone/>
            </a:pPr>
            <a:r>
              <a:rPr kumimoji="1" lang="en-US" altLang="ja-JP" dirty="0" smtClean="0"/>
              <a:t>PFS ICS plans to use database for both its internal operation and archive of non-image outputs especially for status and logs. Also on-site quick quality assurance and data reduction will put all statistics and results into database, whose SSP part are requested by science team to transfer directly (in schema-</a:t>
            </a:r>
            <a:r>
              <a:rPr kumimoji="1" lang="en-US" altLang="ja-JP" dirty="0" err="1" smtClean="0"/>
              <a:t>ed</a:t>
            </a:r>
            <a:r>
              <a:rPr kumimoji="1" lang="en-US" altLang="ja-JP" dirty="0" smtClean="0"/>
              <a:t> data format) to external SSP processing site(s).</a:t>
            </a:r>
          </a:p>
          <a:p>
            <a:pPr marL="0" indent="0">
              <a:buNone/>
            </a:pPr>
            <a:r>
              <a:rPr lang="en-US" altLang="ja-JP" dirty="0" smtClean="0"/>
              <a:t>In parallel to database definitions and their schema design, performance of database server is a key for instrument operation especially for data of internal operation. </a:t>
            </a:r>
          </a:p>
          <a:p>
            <a:pPr marL="0" indent="0">
              <a:buNone/>
            </a:pPr>
            <a:endParaRPr lang="en-US" altLang="ja-JP" dirty="0" smtClean="0"/>
          </a:p>
          <a:p>
            <a:pPr marL="0" indent="0">
              <a:buNone/>
            </a:pPr>
            <a:r>
              <a:rPr lang="en-US" altLang="ja-JP" dirty="0" smtClean="0"/>
              <a:t>This </a:t>
            </a:r>
            <a:r>
              <a:rPr lang="en-US" altLang="ja-JP" dirty="0"/>
              <a:t>section is organized as follows:</a:t>
            </a:r>
          </a:p>
          <a:p>
            <a:r>
              <a:rPr kumimoji="1" lang="en-US" altLang="ja-JP" dirty="0" smtClean="0"/>
              <a:t>Requirements and usage of database</a:t>
            </a:r>
          </a:p>
          <a:p>
            <a:pPr lvl="1"/>
            <a:r>
              <a:rPr lang="en-US" altLang="ja-JP" dirty="0" smtClean="0"/>
              <a:t>Operational data</a:t>
            </a:r>
          </a:p>
          <a:p>
            <a:pPr lvl="1"/>
            <a:r>
              <a:rPr kumimoji="1" lang="en-US" altLang="ja-JP" dirty="0" smtClean="0"/>
              <a:t>Status and log archive</a:t>
            </a:r>
          </a:p>
          <a:p>
            <a:r>
              <a:rPr lang="en-US" altLang="ja-JP" dirty="0" smtClean="0"/>
              <a:t>On-site operation, backup, and replication</a:t>
            </a:r>
          </a:p>
          <a:p>
            <a:r>
              <a:rPr kumimoji="1" lang="en-US" altLang="ja-JP" dirty="0" smtClean="0"/>
              <a:t>Performance requirement and verification</a:t>
            </a:r>
          </a:p>
          <a:p>
            <a:pPr lvl="1"/>
            <a:r>
              <a:rPr lang="en-US" altLang="ja-JP" dirty="0" smtClean="0"/>
              <a:t>Optimization for database contents</a:t>
            </a:r>
          </a:p>
          <a:p>
            <a:pPr lvl="1"/>
            <a:r>
              <a:rPr lang="en-US" altLang="ja-JP" dirty="0" smtClean="0"/>
              <a:t>Coordination for database server and replication</a:t>
            </a:r>
            <a:endParaRPr kumimoji="1" lang="ja-JP" altLang="en-US" dirty="0"/>
          </a:p>
        </p:txBody>
      </p:sp>
    </p:spTree>
    <p:extLst>
      <p:ext uri="{BB962C8B-B14F-4D97-AF65-F5344CB8AC3E}">
        <p14:creationId xmlns:p14="http://schemas.microsoft.com/office/powerpoint/2010/main" val="32650341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4000" dirty="0" smtClean="0"/>
              <a:t>Status</a:t>
            </a:r>
            <a:r>
              <a:rPr lang="ja-JP" altLang="en-US" sz="4000" dirty="0" smtClean="0"/>
              <a:t> </a:t>
            </a:r>
            <a:r>
              <a:rPr lang="en-US" altLang="ja-JP" sz="4000" dirty="0" smtClean="0"/>
              <a:t>monitoring</a:t>
            </a:r>
            <a:r>
              <a:rPr lang="ja-JP" altLang="en-US" sz="4000" dirty="0" smtClean="0"/>
              <a:t> </a:t>
            </a:r>
            <a:r>
              <a:rPr lang="en-US" altLang="ja-JP" sz="4000" dirty="0"/>
              <a:t>and</a:t>
            </a:r>
            <a:r>
              <a:rPr lang="ja-JP" altLang="en-US" sz="4000" dirty="0"/>
              <a:t> </a:t>
            </a:r>
            <a:r>
              <a:rPr lang="en-US" altLang="ja-JP" sz="4000" dirty="0"/>
              <a:t>defect</a:t>
            </a:r>
            <a:r>
              <a:rPr lang="ja-JP" altLang="en-US" sz="4000" dirty="0"/>
              <a:t> </a:t>
            </a:r>
            <a:r>
              <a:rPr lang="en-US" altLang="ja-JP" sz="4000" dirty="0" smtClean="0"/>
              <a:t>detection</a:t>
            </a:r>
            <a:endParaRPr kumimoji="1" lang="ja-JP" altLang="en-US" sz="4000" dirty="0"/>
          </a:p>
        </p:txBody>
      </p:sp>
      <p:sp>
        <p:nvSpPr>
          <p:cNvPr id="3" name="コンテンツ プレースホルダー 2"/>
          <p:cNvSpPr>
            <a:spLocks noGrp="1"/>
          </p:cNvSpPr>
          <p:nvPr>
            <p:ph idx="1"/>
          </p:nvPr>
        </p:nvSpPr>
        <p:spPr>
          <a:xfrm>
            <a:off x="628650" y="1825624"/>
            <a:ext cx="8121650" cy="4829175"/>
          </a:xfrm>
        </p:spPr>
        <p:txBody>
          <a:bodyPr>
            <a:normAutofit fontScale="77500" lnSpcReduction="20000"/>
          </a:bodyPr>
          <a:lstStyle/>
          <a:p>
            <a:pPr marL="0" indent="0">
              <a:buNone/>
            </a:pPr>
            <a:r>
              <a:rPr kumimoji="1" lang="en-US" altLang="ja-JP" dirty="0" smtClean="0"/>
              <a:t>PFS ICS </a:t>
            </a:r>
            <a:r>
              <a:rPr lang="en-US" altLang="ja-JP" dirty="0" smtClean="0"/>
              <a:t>plans to have a status archive via the MHS from instrument components, which contains operational or environmental statistics such as temperatures of cryostats, and to perform online analysis to detect hardware failure or fault. PFS ICS infrastructure plans to rely on these archive and analysis, but most of these are not connected to the MHS, and need to have another way to do. </a:t>
            </a:r>
          </a:p>
          <a:p>
            <a:pPr marL="0" indent="0">
              <a:buNone/>
            </a:pPr>
            <a:r>
              <a:rPr kumimoji="1" lang="en-US" altLang="ja-JP" dirty="0" smtClean="0"/>
              <a:t>In this section, status monitoring and defect detection on infrastructure are presented as following:</a:t>
            </a:r>
          </a:p>
          <a:p>
            <a:r>
              <a:rPr kumimoji="1" lang="en-US" altLang="ja-JP" dirty="0" smtClean="0"/>
              <a:t>Status monitoring of computing resources</a:t>
            </a:r>
          </a:p>
          <a:p>
            <a:pPr lvl="1"/>
            <a:r>
              <a:rPr lang="en-US" altLang="ja-JP" dirty="0" smtClean="0"/>
              <a:t>Syslog archive and periodic data collection</a:t>
            </a:r>
          </a:p>
          <a:p>
            <a:pPr lvl="1"/>
            <a:r>
              <a:rPr kumimoji="1" lang="en-US" altLang="ja-JP" dirty="0" smtClean="0"/>
              <a:t>Alert acquisition and handling</a:t>
            </a:r>
          </a:p>
          <a:p>
            <a:r>
              <a:rPr lang="en-US" altLang="ja-JP" dirty="0" smtClean="0"/>
              <a:t>Status monitoring of infrastructure</a:t>
            </a:r>
          </a:p>
          <a:p>
            <a:pPr lvl="1"/>
            <a:r>
              <a:rPr kumimoji="1" lang="en-US" altLang="ja-JP" dirty="0" smtClean="0"/>
              <a:t>Status monitoring (e.g. SNMP)</a:t>
            </a:r>
          </a:p>
          <a:p>
            <a:pPr lvl="1"/>
            <a:r>
              <a:rPr lang="en-US" altLang="ja-JP" dirty="0" smtClean="0"/>
              <a:t>Alert acquisition and handling</a:t>
            </a:r>
          </a:p>
          <a:p>
            <a:r>
              <a:rPr kumimoji="1" lang="en-US" altLang="ja-JP" dirty="0" smtClean="0"/>
              <a:t>Defect detection</a:t>
            </a:r>
          </a:p>
          <a:p>
            <a:pPr lvl="1"/>
            <a:r>
              <a:rPr lang="en-US" altLang="ja-JP" dirty="0" smtClean="0"/>
              <a:t>Status analysis</a:t>
            </a:r>
          </a:p>
          <a:p>
            <a:pPr lvl="1"/>
            <a:r>
              <a:rPr kumimoji="1" lang="en-US" altLang="ja-JP" dirty="0" smtClean="0"/>
              <a:t>Push alert handling</a:t>
            </a:r>
            <a:endParaRPr kumimoji="1" lang="ja-JP" altLang="en-US" dirty="0"/>
          </a:p>
        </p:txBody>
      </p:sp>
    </p:spTree>
    <p:extLst>
      <p:ext uri="{BB962C8B-B14F-4D97-AF65-F5344CB8AC3E}">
        <p14:creationId xmlns:p14="http://schemas.microsoft.com/office/powerpoint/2010/main" val="11331830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endParaRPr kumimoji="1" lang="ja-JP" altLang="en-US" dirty="0"/>
          </a:p>
        </p:txBody>
      </p:sp>
      <p:sp>
        <p:nvSpPr>
          <p:cNvPr id="3" name="コンテンツ プレースホルダー 2"/>
          <p:cNvSpPr>
            <a:spLocks noGrp="1"/>
          </p:cNvSpPr>
          <p:nvPr>
            <p:ph idx="1"/>
          </p:nvPr>
        </p:nvSpPr>
        <p:spPr>
          <a:xfrm>
            <a:off x="628650" y="1825624"/>
            <a:ext cx="8223250" cy="4676775"/>
          </a:xfrm>
        </p:spPr>
        <p:txBody>
          <a:bodyPr>
            <a:normAutofit lnSpcReduction="10000"/>
          </a:bodyPr>
          <a:lstStyle/>
          <a:p>
            <a:pPr marL="0" indent="0">
              <a:buNone/>
            </a:pPr>
            <a:r>
              <a:rPr lang="en-US" altLang="ja-JP" dirty="0" smtClean="0"/>
              <a:t>PFS has subsystems at telescope focus (PF, Cs) where instrument exchange works happen, and needs to have plans for shutdown and startup procedure with connection/disconnection. In this section, items to be defined are listed for each type of subsystems’ exchange. For each of Cs and PF, plans are presented as following: </a:t>
            </a:r>
            <a:endParaRPr kumimoji="1" lang="en-US" altLang="ja-JP" dirty="0" smtClean="0"/>
          </a:p>
          <a:p>
            <a:r>
              <a:rPr kumimoji="1" lang="en-US" altLang="ja-JP" dirty="0" smtClean="0"/>
              <a:t>Cs – instrument exchange between Cs and stand-by</a:t>
            </a:r>
          </a:p>
          <a:p>
            <a:r>
              <a:rPr lang="en-US" altLang="ja-JP" dirty="0" smtClean="0"/>
              <a:t>PF</a:t>
            </a:r>
          </a:p>
          <a:p>
            <a:pPr lvl="1"/>
            <a:r>
              <a:rPr kumimoji="1" lang="en-US" altLang="ja-JP" dirty="0" smtClean="0"/>
              <a:t>Installation to top ring from TUE-Opt standby</a:t>
            </a:r>
          </a:p>
          <a:p>
            <a:pPr lvl="1"/>
            <a:r>
              <a:rPr lang="en-US" altLang="ja-JP" dirty="0" smtClean="0"/>
              <a:t>Removal from top ring to TUE-Opt standby</a:t>
            </a:r>
            <a:endParaRPr lang="en-US" altLang="ja-JP" dirty="0"/>
          </a:p>
          <a:p>
            <a:pPr lvl="1"/>
            <a:r>
              <a:rPr lang="en-US" altLang="ja-JP" dirty="0" smtClean="0"/>
              <a:t>Maintenance at TUE-Opt or control building (PFI removal)</a:t>
            </a:r>
          </a:p>
        </p:txBody>
      </p:sp>
    </p:spTree>
    <p:extLst>
      <p:ext uri="{BB962C8B-B14F-4D97-AF65-F5344CB8AC3E}">
        <p14:creationId xmlns:p14="http://schemas.microsoft.com/office/powerpoint/2010/main" val="31350140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2800" b="1" dirty="0"/>
              <a:t>Procedures for power failure detection and </a:t>
            </a:r>
            <a:r>
              <a:rPr lang="en-US" altLang="ja-JP" sz="2800" b="1" dirty="0" smtClean="0"/>
              <a:t>handling</a:t>
            </a:r>
            <a:endParaRPr kumimoji="1" lang="ja-JP" altLang="en-US" sz="2800" b="1" dirty="0"/>
          </a:p>
        </p:txBody>
      </p:sp>
      <p:sp>
        <p:nvSpPr>
          <p:cNvPr id="3" name="コンテンツ プレースホルダー 2"/>
          <p:cNvSpPr>
            <a:spLocks noGrp="1"/>
          </p:cNvSpPr>
          <p:nvPr>
            <p:ph idx="1"/>
          </p:nvPr>
        </p:nvSpPr>
        <p:spPr>
          <a:xfrm>
            <a:off x="628650" y="1825624"/>
            <a:ext cx="8299450" cy="4816475"/>
          </a:xfrm>
        </p:spPr>
        <p:txBody>
          <a:bodyPr>
            <a:normAutofit fontScale="85000" lnSpcReduction="20000"/>
          </a:bodyPr>
          <a:lstStyle/>
          <a:p>
            <a:pPr marL="0" indent="0">
              <a:buNone/>
            </a:pPr>
            <a:r>
              <a:rPr lang="en-US" altLang="ja-JP" dirty="0" smtClean="0"/>
              <a:t>PFS has distributed subsystems over four places at the summit, communications and system activities are required to be controlled following events of power failure. PFS ICS infrastructure itself does not need to consider of subsystems, but most of operation depend on the infrastructure, power failure handling over the entire instrument is required to be developed in close connection with PFS ICS infrastructure.</a:t>
            </a:r>
          </a:p>
          <a:p>
            <a:pPr marL="0" indent="0">
              <a:buNone/>
            </a:pPr>
            <a:r>
              <a:rPr kumimoji="1" lang="en-US" altLang="ja-JP" dirty="0" smtClean="0"/>
              <a:t>In this section, both detection and handling by PFS of power failure are presented as following:</a:t>
            </a:r>
          </a:p>
          <a:p>
            <a:r>
              <a:rPr kumimoji="1" lang="en-US" altLang="ja-JP" dirty="0" smtClean="0"/>
              <a:t>Power failure detection at each subsystem</a:t>
            </a:r>
          </a:p>
          <a:p>
            <a:pPr lvl="1"/>
            <a:r>
              <a:rPr lang="en-US" altLang="ja-JP" dirty="0" smtClean="0"/>
              <a:t>CB2F computing resource</a:t>
            </a:r>
          </a:p>
          <a:p>
            <a:pPr lvl="1"/>
            <a:r>
              <a:rPr kumimoji="1" lang="en-US" altLang="ja-JP" dirty="0" err="1" smtClean="0"/>
              <a:t>SpS</a:t>
            </a:r>
            <a:r>
              <a:rPr kumimoji="1" lang="en-US" altLang="ja-JP" dirty="0" smtClean="0"/>
              <a:t> including PFS-UPS</a:t>
            </a:r>
          </a:p>
          <a:p>
            <a:r>
              <a:rPr lang="en-US" altLang="ja-JP" dirty="0" smtClean="0"/>
              <a:t>Power failure classification and handling</a:t>
            </a:r>
          </a:p>
          <a:p>
            <a:pPr lvl="1"/>
            <a:r>
              <a:rPr kumimoji="1" lang="en-US" altLang="ja-JP" dirty="0" smtClean="0"/>
              <a:t>Mode I to IV</a:t>
            </a:r>
          </a:p>
          <a:p>
            <a:pPr lvl="1"/>
            <a:r>
              <a:rPr lang="en-US" altLang="ja-JP" dirty="0" smtClean="0"/>
              <a:t>Subsystem shutdown and recovery procedure</a:t>
            </a:r>
            <a:endParaRPr kumimoji="1" lang="ja-JP" altLang="en-US" dirty="0"/>
          </a:p>
        </p:txBody>
      </p:sp>
    </p:spTree>
    <p:extLst>
      <p:ext uri="{BB962C8B-B14F-4D97-AF65-F5344CB8AC3E}">
        <p14:creationId xmlns:p14="http://schemas.microsoft.com/office/powerpoint/2010/main" val="35298534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Power failure mode I - glitch</a:t>
            </a:r>
            <a:endParaRPr lang="en-US" dirty="0"/>
          </a:p>
        </p:txBody>
      </p:sp>
      <p:sp>
        <p:nvSpPr>
          <p:cNvPr id="3" name="コンテンツ プレースホルダー 2"/>
          <p:cNvSpPr>
            <a:spLocks noGrp="1"/>
          </p:cNvSpPr>
          <p:nvPr>
            <p:ph idx="1"/>
          </p:nvPr>
        </p:nvSpPr>
        <p:spPr>
          <a:xfrm>
            <a:off x="457200" y="1600200"/>
            <a:ext cx="8363272" cy="5069160"/>
          </a:xfrm>
        </p:spPr>
        <p:txBody>
          <a:bodyPr>
            <a:normAutofit fontScale="85000" lnSpcReduction="20000"/>
          </a:bodyPr>
          <a:lstStyle/>
          <a:p>
            <a:pPr marL="0" indent="0">
              <a:buNone/>
            </a:pPr>
            <a:r>
              <a:rPr lang="en-US" sz="2400" dirty="0" smtClean="0"/>
              <a:t>“glitch” is actually not a power failure, voltage will not fall down to 0V, but will be effectively low voltage (normally to 80% level in Japan) for short time up to ten cycles. </a:t>
            </a:r>
          </a:p>
          <a:p>
            <a:pPr marL="0" indent="0">
              <a:buNone/>
            </a:pPr>
            <a:r>
              <a:rPr lang="en-US" sz="2400" dirty="0" smtClean="0"/>
              <a:t>This mode will not happen UPS-</a:t>
            </a:r>
            <a:r>
              <a:rPr lang="en-US" sz="2400" dirty="0" err="1" smtClean="0"/>
              <a:t>ed</a:t>
            </a:r>
            <a:r>
              <a:rPr lang="en-US" sz="2400" dirty="0" smtClean="0"/>
              <a:t> power line, like PF (POpt2) and Cs</a:t>
            </a:r>
          </a:p>
          <a:p>
            <a:pPr lvl="1">
              <a:buFont typeface="Arial" charset="0"/>
              <a:buChar char="•"/>
            </a:pPr>
            <a:r>
              <a:rPr lang="en-US" sz="2000" dirty="0" smtClean="0"/>
              <a:t>TUE-Opt stand-by backed up by UPS-2 (+DG)</a:t>
            </a:r>
          </a:p>
          <a:p>
            <a:pPr lvl="1">
              <a:buFont typeface="Arial" charset="0"/>
              <a:buChar char="•"/>
            </a:pPr>
            <a:r>
              <a:rPr lang="en-US" sz="2000" dirty="0" smtClean="0"/>
              <a:t>UPS-2 (+DG) and DG (w/o UPS) on </a:t>
            </a:r>
            <a:r>
              <a:rPr lang="en-US" sz="2000" dirty="0" err="1" smtClean="0"/>
              <a:t>SpS</a:t>
            </a:r>
            <a:r>
              <a:rPr lang="en-US" sz="2000" dirty="0" smtClean="0"/>
              <a:t> (IR4 = TUE-IR), FMOS is on UPS-2 (TBC)</a:t>
            </a:r>
          </a:p>
          <a:p>
            <a:pPr lvl="2">
              <a:buFont typeface="Arial" charset="0"/>
              <a:buChar char="•"/>
            </a:pPr>
            <a:r>
              <a:rPr lang="en-US" sz="1600" dirty="0" smtClean="0"/>
              <a:t>(TBD/TBC) PFS would bring backup-UPS for </a:t>
            </a:r>
            <a:r>
              <a:rPr lang="en-US" sz="1600" dirty="0" err="1" smtClean="0"/>
              <a:t>SpS</a:t>
            </a:r>
            <a:r>
              <a:rPr lang="en-US" sz="1600" dirty="0" smtClean="0"/>
              <a:t> placed at IR3</a:t>
            </a:r>
          </a:p>
          <a:p>
            <a:pPr lvl="1">
              <a:buFont typeface="Arial" charset="0"/>
              <a:buChar char="•"/>
            </a:pPr>
            <a:r>
              <a:rPr lang="en-US" sz="2000" dirty="0" smtClean="0"/>
              <a:t>Ctrl. Bldg. 2F is backed up by UPS-3 (w/o DG) (or we also bring our own, as others)</a:t>
            </a:r>
            <a:endParaRPr lang="en-US" sz="2000" dirty="0"/>
          </a:p>
          <a:p>
            <a:pPr marL="0" indent="0">
              <a:buNone/>
            </a:pPr>
            <a:endParaRPr lang="en-US" sz="2400" dirty="0" smtClean="0"/>
          </a:p>
          <a:p>
            <a:pPr marL="0" indent="0">
              <a:buNone/>
            </a:pPr>
            <a:r>
              <a:rPr lang="en-US" sz="2400" dirty="0" smtClean="0"/>
              <a:t>Situations / fatal events will be happen</a:t>
            </a:r>
          </a:p>
          <a:p>
            <a:pPr>
              <a:buFont typeface="Arial" charset="0"/>
              <a:buChar char="•"/>
            </a:pPr>
            <a:r>
              <a:rPr lang="en-US" sz="2400" dirty="0" smtClean="0"/>
              <a:t>No impact on observation – telescope will continue working</a:t>
            </a:r>
          </a:p>
          <a:p>
            <a:pPr>
              <a:buFont typeface="Arial" charset="0"/>
              <a:buChar char="•"/>
            </a:pPr>
            <a:r>
              <a:rPr lang="en-US" sz="2400" dirty="0" smtClean="0"/>
              <a:t>Need to continue instrument operation – regardless modes (exposure, configuration)</a:t>
            </a:r>
          </a:p>
          <a:p>
            <a:pPr marL="0" indent="0">
              <a:buNone/>
            </a:pPr>
            <a:endParaRPr lang="en-US" sz="2400" dirty="0" smtClean="0"/>
          </a:p>
          <a:p>
            <a:pPr marL="0" indent="0">
              <a:buNone/>
            </a:pPr>
            <a:r>
              <a:rPr lang="en-US" sz="2400" dirty="0" smtClean="0"/>
              <a:t>Actions / considerations required</a:t>
            </a:r>
            <a:endParaRPr lang="en-US" sz="2400" dirty="0"/>
          </a:p>
          <a:p>
            <a:pPr>
              <a:buFont typeface="Arial" charset="0"/>
              <a:buChar char="•"/>
            </a:pPr>
            <a:r>
              <a:rPr lang="en-US" sz="2400" dirty="0" smtClean="0"/>
              <a:t>Check power line quality (glitch) - underway</a:t>
            </a:r>
          </a:p>
        </p:txBody>
      </p:sp>
    </p:spTree>
    <p:extLst>
      <p:ext uri="{BB962C8B-B14F-4D97-AF65-F5344CB8AC3E}">
        <p14:creationId xmlns:p14="http://schemas.microsoft.com/office/powerpoint/2010/main" val="20023619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3600" dirty="0" smtClean="0"/>
              <a:t>Power failure mode II – several minutes</a:t>
            </a:r>
            <a:endParaRPr lang="en-US" sz="3600" dirty="0"/>
          </a:p>
        </p:txBody>
      </p:sp>
      <p:sp>
        <p:nvSpPr>
          <p:cNvPr id="3" name="コンテンツ プレースホルダー 2"/>
          <p:cNvSpPr>
            <a:spLocks noGrp="1"/>
          </p:cNvSpPr>
          <p:nvPr>
            <p:ph idx="1"/>
          </p:nvPr>
        </p:nvSpPr>
        <p:spPr>
          <a:xfrm>
            <a:off x="457200" y="1600200"/>
            <a:ext cx="8229600" cy="4997152"/>
          </a:xfrm>
        </p:spPr>
        <p:txBody>
          <a:bodyPr>
            <a:normAutofit fontScale="55000" lnSpcReduction="20000"/>
          </a:bodyPr>
          <a:lstStyle/>
          <a:p>
            <a:pPr marL="0" indent="0">
              <a:buNone/>
            </a:pPr>
            <a:r>
              <a:rPr lang="en-US" sz="2400" dirty="0" smtClean="0"/>
              <a:t>As for telescope operation, power failure of several minutes level will be covered by dome-UPS (UPS-1 and UPS-2; CVCF), but dome rotation and tracking will stop. Instrument need to be operated without failure, but “active” operation like exposure or moving parts need to be finished or suspended as soon as possible after power failure detected. </a:t>
            </a:r>
          </a:p>
          <a:p>
            <a:pPr marL="0" indent="0">
              <a:buNone/>
            </a:pPr>
            <a:endParaRPr lang="en-US" sz="2400" dirty="0"/>
          </a:p>
          <a:p>
            <a:pPr marL="0" indent="0">
              <a:buNone/>
            </a:pPr>
            <a:r>
              <a:rPr lang="en-US" sz="2400" dirty="0" smtClean="0"/>
              <a:t>Situations </a:t>
            </a:r>
            <a:r>
              <a:rPr lang="en-US" sz="2400" dirty="0"/>
              <a:t>/ fatal events will be happen</a:t>
            </a:r>
          </a:p>
          <a:p>
            <a:pPr>
              <a:buFont typeface="Arial" charset="0"/>
              <a:buChar char="•"/>
            </a:pPr>
            <a:r>
              <a:rPr lang="en-US" sz="2400" dirty="0" smtClean="0"/>
              <a:t>Dome co-rotation and telescope tracking will stop</a:t>
            </a:r>
          </a:p>
          <a:p>
            <a:pPr>
              <a:buFont typeface="Arial" charset="0"/>
              <a:buChar char="•"/>
            </a:pPr>
            <a:r>
              <a:rPr lang="en-US" sz="2400" dirty="0" smtClean="0"/>
              <a:t>Dome-chiller will down until diesel come up</a:t>
            </a:r>
            <a:endParaRPr lang="en-US" sz="2400" dirty="0"/>
          </a:p>
          <a:p>
            <a:pPr marL="0" indent="0">
              <a:buNone/>
            </a:pPr>
            <a:endParaRPr lang="en-US" sz="2400" dirty="0" smtClean="0"/>
          </a:p>
          <a:p>
            <a:pPr marL="0" indent="0">
              <a:buNone/>
            </a:pPr>
            <a:r>
              <a:rPr lang="en-US" sz="2400" dirty="0" smtClean="0"/>
              <a:t>Actions / considerations required</a:t>
            </a:r>
          </a:p>
          <a:p>
            <a:pPr>
              <a:buFont typeface="Arial" charset="0"/>
              <a:buChar char="•"/>
            </a:pPr>
            <a:r>
              <a:rPr lang="en-US" sz="2400" dirty="0" smtClean="0"/>
              <a:t>(Bring PFS-UPS for </a:t>
            </a:r>
            <a:r>
              <a:rPr lang="en-US" sz="2400" dirty="0" err="1" smtClean="0"/>
              <a:t>SpS</a:t>
            </a:r>
            <a:r>
              <a:rPr lang="en-US" sz="2400" dirty="0" smtClean="0"/>
              <a:t>)</a:t>
            </a:r>
            <a:endParaRPr lang="en-US" sz="2400" dirty="0"/>
          </a:p>
          <a:p>
            <a:pPr>
              <a:buFont typeface="Arial" charset="0"/>
              <a:buChar char="•"/>
            </a:pPr>
            <a:r>
              <a:rPr lang="en-US" sz="2400" dirty="0" smtClean="0"/>
              <a:t>When to give up this mode, and to switch mode III (next slide; start shutdown)</a:t>
            </a:r>
            <a:endParaRPr lang="en-US" sz="2400" dirty="0"/>
          </a:p>
          <a:p>
            <a:pPr marL="0" indent="0">
              <a:buNone/>
            </a:pPr>
            <a:endParaRPr lang="en-US" sz="2400" dirty="0" smtClean="0"/>
          </a:p>
          <a:p>
            <a:pPr marL="0" indent="0">
              <a:buNone/>
            </a:pPr>
            <a:r>
              <a:rPr lang="en-US" sz="2400" dirty="0" smtClean="0"/>
              <a:t>Operations to be taken</a:t>
            </a:r>
          </a:p>
          <a:p>
            <a:pPr>
              <a:buFont typeface="Arial" charset="0"/>
              <a:buChar char="•"/>
            </a:pPr>
            <a:r>
              <a:rPr lang="en-US" sz="2400" dirty="0" smtClean="0"/>
              <a:t>Stop exposure – close shutter, read detector</a:t>
            </a:r>
          </a:p>
          <a:p>
            <a:pPr>
              <a:buFont typeface="Arial" charset="0"/>
              <a:buChar char="•"/>
            </a:pPr>
            <a:r>
              <a:rPr lang="en-US" sz="2400" dirty="0" smtClean="0"/>
              <a:t>Turn off illuminators – fiber back illuminator (science, </a:t>
            </a:r>
            <a:r>
              <a:rPr lang="en-US" sz="2400" dirty="0" err="1" smtClean="0"/>
              <a:t>fiducial</a:t>
            </a:r>
            <a:r>
              <a:rPr lang="en-US" sz="2400" dirty="0" smtClean="0"/>
              <a:t>), </a:t>
            </a:r>
            <a:r>
              <a:rPr lang="en-US" sz="2400" dirty="0" err="1" smtClean="0"/>
              <a:t>calib</a:t>
            </a:r>
            <a:r>
              <a:rPr lang="en-US" sz="2400" dirty="0" smtClean="0"/>
              <a:t>. lamp etc.</a:t>
            </a:r>
          </a:p>
          <a:p>
            <a:pPr>
              <a:buFont typeface="Arial" charset="0"/>
              <a:buChar char="•"/>
            </a:pPr>
            <a:r>
              <a:rPr lang="en-US" sz="2400" dirty="0" smtClean="0"/>
              <a:t>Stop fiber configuration procedure</a:t>
            </a:r>
          </a:p>
          <a:p>
            <a:pPr>
              <a:buFont typeface="Arial" charset="0"/>
              <a:buChar char="•"/>
            </a:pPr>
            <a:r>
              <a:rPr lang="en-US" sz="2400" dirty="0" smtClean="0"/>
              <a:t>Keep PFS backend (infrastructure) functionality until FITS finalized if under exposure</a:t>
            </a:r>
          </a:p>
          <a:p>
            <a:pPr>
              <a:buFont typeface="Arial" charset="0"/>
              <a:buChar char="•"/>
            </a:pPr>
            <a:r>
              <a:rPr lang="en-US" sz="2400" dirty="0" smtClean="0">
                <a:solidFill>
                  <a:srgbClr val="FF0000"/>
                </a:solidFill>
              </a:rPr>
              <a:t>Stop AG camera for thermal protection (no glycol flow to HEX)</a:t>
            </a:r>
            <a:endParaRPr lang="en-US" sz="2400" dirty="0">
              <a:solidFill>
                <a:srgbClr val="FF0000"/>
              </a:solidFill>
            </a:endParaRPr>
          </a:p>
        </p:txBody>
      </p:sp>
    </p:spTree>
    <p:extLst>
      <p:ext uri="{BB962C8B-B14F-4D97-AF65-F5344CB8AC3E}">
        <p14:creationId xmlns:p14="http://schemas.microsoft.com/office/powerpoint/2010/main" val="27291776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400" dirty="0" smtClean="0"/>
              <a:t>Power failure mode III – ten-odd min to several tens of  hours</a:t>
            </a:r>
            <a:endParaRPr lang="en-US" sz="2400" dirty="0"/>
          </a:p>
        </p:txBody>
      </p:sp>
      <p:sp>
        <p:nvSpPr>
          <p:cNvPr id="3" name="コンテンツ プレースホルダー 2"/>
          <p:cNvSpPr>
            <a:spLocks noGrp="1"/>
          </p:cNvSpPr>
          <p:nvPr>
            <p:ph idx="1"/>
          </p:nvPr>
        </p:nvSpPr>
        <p:spPr>
          <a:xfrm>
            <a:off x="457200" y="1600200"/>
            <a:ext cx="8229600" cy="5069160"/>
          </a:xfrm>
        </p:spPr>
        <p:txBody>
          <a:bodyPr>
            <a:normAutofit fontScale="77500" lnSpcReduction="20000"/>
          </a:bodyPr>
          <a:lstStyle/>
          <a:p>
            <a:pPr marL="0" indent="0">
              <a:buNone/>
            </a:pPr>
            <a:r>
              <a:rPr lang="en-US" sz="2400" dirty="0" smtClean="0"/>
              <a:t>After diesel generator (DG) came up and stabilized, MDB-2 will run with DG power. Dome chillers (in operation after DG supplied) and some part of telescope (drives on) will remain in operation, others like dome air compressor will be off to reduce load on DG. </a:t>
            </a:r>
          </a:p>
          <a:p>
            <a:pPr marL="0" indent="0">
              <a:buNone/>
            </a:pPr>
            <a:endParaRPr lang="en-US" sz="2400" dirty="0"/>
          </a:p>
          <a:p>
            <a:pPr marL="0" indent="0">
              <a:buNone/>
            </a:pPr>
            <a:r>
              <a:rPr lang="en-US" sz="2400" dirty="0"/>
              <a:t>Situations / fatal events will be happen</a:t>
            </a:r>
          </a:p>
          <a:p>
            <a:pPr>
              <a:buFont typeface="Arial" charset="0"/>
              <a:buChar char="•"/>
            </a:pPr>
            <a:r>
              <a:rPr lang="en-US" sz="2400" dirty="0" smtClean="0"/>
              <a:t>Instrument control computers (CB2F) had gone</a:t>
            </a:r>
          </a:p>
          <a:p>
            <a:pPr lvl="1">
              <a:buFont typeface="Arial" charset="0"/>
              <a:buChar char="•"/>
            </a:pPr>
            <a:r>
              <a:rPr lang="en-US" sz="1600" dirty="0" smtClean="0"/>
              <a:t>No control on PFI</a:t>
            </a:r>
          </a:p>
          <a:p>
            <a:pPr>
              <a:buFont typeface="Arial" charset="0"/>
              <a:buChar char="•"/>
            </a:pPr>
            <a:r>
              <a:rPr lang="en-US" sz="2400" dirty="0" smtClean="0"/>
              <a:t>Dome chillers return on diesel came up (hopefully)</a:t>
            </a:r>
          </a:p>
          <a:p>
            <a:pPr marL="0" indent="0">
              <a:buNone/>
            </a:pPr>
            <a:endParaRPr lang="en-US" sz="2400" dirty="0"/>
          </a:p>
          <a:p>
            <a:pPr marL="0" indent="0">
              <a:buNone/>
            </a:pPr>
            <a:r>
              <a:rPr lang="en-US" sz="2400" dirty="0" smtClean="0"/>
              <a:t>Operations to </a:t>
            </a:r>
            <a:r>
              <a:rPr lang="en-US" sz="2400" dirty="0"/>
              <a:t>be taken</a:t>
            </a:r>
          </a:p>
          <a:p>
            <a:pPr>
              <a:buFont typeface="Arial" charset="0"/>
              <a:buChar char="•"/>
            </a:pPr>
            <a:r>
              <a:rPr lang="en-US" sz="2400" dirty="0" smtClean="0"/>
              <a:t>PFS ICS infrastructure at ctrl. </a:t>
            </a:r>
            <a:r>
              <a:rPr lang="en-US" sz="2400" dirty="0"/>
              <a:t>b</a:t>
            </a:r>
            <a:r>
              <a:rPr lang="en-US" sz="2400" dirty="0" smtClean="0"/>
              <a:t>ldg. 2F need to be down before this mode</a:t>
            </a:r>
          </a:p>
          <a:p>
            <a:pPr lvl="1">
              <a:buFont typeface="Arial" charset="0"/>
              <a:buChar char="•"/>
            </a:pPr>
            <a:r>
              <a:rPr lang="en-US" sz="2000" dirty="0" smtClean="0"/>
              <a:t>PFS-LAN, shared storage, database server, heartbeat system will down</a:t>
            </a:r>
          </a:p>
          <a:p>
            <a:pPr lvl="1">
              <a:buFont typeface="Arial" charset="0"/>
              <a:buChar char="•"/>
            </a:pPr>
            <a:r>
              <a:rPr lang="en-US" altLang="ja-JP" sz="2000" dirty="0" smtClean="0">
                <a:solidFill>
                  <a:srgbClr val="FF0000"/>
                </a:solidFill>
              </a:rPr>
              <a:t>MHS</a:t>
            </a:r>
            <a:r>
              <a:rPr lang="ja-JP" altLang="en-US" sz="2000" dirty="0" smtClean="0">
                <a:solidFill>
                  <a:srgbClr val="FF0000"/>
                </a:solidFill>
              </a:rPr>
              <a:t> </a:t>
            </a:r>
            <a:r>
              <a:rPr lang="en-US" altLang="ja-JP" sz="2000" dirty="0" smtClean="0">
                <a:solidFill>
                  <a:srgbClr val="FF0000"/>
                </a:solidFill>
              </a:rPr>
              <a:t>VM</a:t>
            </a:r>
            <a:r>
              <a:rPr lang="ja-JP" altLang="en-US" sz="2000" dirty="0" smtClean="0">
                <a:solidFill>
                  <a:srgbClr val="FF0000"/>
                </a:solidFill>
              </a:rPr>
              <a:t> </a:t>
            </a:r>
            <a:r>
              <a:rPr lang="en-US" altLang="ja-JP" sz="2000" dirty="0" smtClean="0">
                <a:solidFill>
                  <a:srgbClr val="FF0000"/>
                </a:solidFill>
              </a:rPr>
              <a:t>(+</a:t>
            </a:r>
            <a:r>
              <a:rPr lang="ja-JP" altLang="en-US" sz="2000" dirty="0" smtClean="0">
                <a:solidFill>
                  <a:srgbClr val="FF0000"/>
                </a:solidFill>
              </a:rPr>
              <a:t> </a:t>
            </a:r>
            <a:r>
              <a:rPr lang="en-US" altLang="ja-JP" sz="2000" dirty="0" smtClean="0">
                <a:solidFill>
                  <a:srgbClr val="FF0000"/>
                </a:solidFill>
              </a:rPr>
              <a:t>e.g.</a:t>
            </a:r>
            <a:r>
              <a:rPr lang="ja-JP" altLang="en-US" sz="2000" dirty="0" smtClean="0">
                <a:solidFill>
                  <a:srgbClr val="FF0000"/>
                </a:solidFill>
              </a:rPr>
              <a:t> </a:t>
            </a:r>
            <a:r>
              <a:rPr lang="en-US" altLang="ja-JP" sz="2000" dirty="0" smtClean="0">
                <a:solidFill>
                  <a:srgbClr val="FF0000"/>
                </a:solidFill>
              </a:rPr>
              <a:t>telemetry</a:t>
            </a:r>
            <a:r>
              <a:rPr lang="ja-JP" altLang="en-US" sz="2000" dirty="0" smtClean="0">
                <a:solidFill>
                  <a:srgbClr val="FF0000"/>
                </a:solidFill>
              </a:rPr>
              <a:t> </a:t>
            </a:r>
            <a:r>
              <a:rPr lang="en-US" altLang="ja-JP" sz="2000" dirty="0" smtClean="0">
                <a:solidFill>
                  <a:srgbClr val="FF0000"/>
                </a:solidFill>
              </a:rPr>
              <a:t>archive)</a:t>
            </a:r>
            <a:r>
              <a:rPr lang="ja-JP" altLang="en-US" sz="2000" dirty="0" smtClean="0">
                <a:solidFill>
                  <a:srgbClr val="FF0000"/>
                </a:solidFill>
              </a:rPr>
              <a:t> </a:t>
            </a:r>
            <a:r>
              <a:rPr lang="en-US" altLang="ja-JP" sz="2000" dirty="0" smtClean="0">
                <a:solidFill>
                  <a:srgbClr val="FF0000"/>
                </a:solidFill>
              </a:rPr>
              <a:t>need</a:t>
            </a:r>
            <a:r>
              <a:rPr lang="ja-JP" altLang="en-US" sz="2000" dirty="0" smtClean="0">
                <a:solidFill>
                  <a:srgbClr val="FF0000"/>
                </a:solidFill>
              </a:rPr>
              <a:t> </a:t>
            </a:r>
            <a:r>
              <a:rPr lang="en-US" altLang="ja-JP" sz="2000" dirty="0" smtClean="0">
                <a:solidFill>
                  <a:srgbClr val="FF0000"/>
                </a:solidFill>
              </a:rPr>
              <a:t>to</a:t>
            </a:r>
            <a:r>
              <a:rPr lang="ja-JP" altLang="en-US" sz="2000" dirty="0" smtClean="0">
                <a:solidFill>
                  <a:srgbClr val="FF0000"/>
                </a:solidFill>
              </a:rPr>
              <a:t> </a:t>
            </a:r>
            <a:r>
              <a:rPr lang="en-US" altLang="ja-JP" sz="2000" dirty="0" smtClean="0">
                <a:solidFill>
                  <a:srgbClr val="FF0000"/>
                </a:solidFill>
              </a:rPr>
              <a:t>start</a:t>
            </a:r>
            <a:r>
              <a:rPr lang="ja-JP" altLang="en-US" sz="2000" dirty="0" smtClean="0">
                <a:solidFill>
                  <a:srgbClr val="FF0000"/>
                </a:solidFill>
              </a:rPr>
              <a:t> </a:t>
            </a:r>
            <a:r>
              <a:rPr lang="en-US" altLang="ja-JP" sz="2000" dirty="0" smtClean="0">
                <a:solidFill>
                  <a:srgbClr val="FF0000"/>
                </a:solidFill>
              </a:rPr>
              <a:t>running</a:t>
            </a:r>
            <a:r>
              <a:rPr lang="ja-JP" altLang="en-US" sz="2000" dirty="0" smtClean="0">
                <a:solidFill>
                  <a:srgbClr val="FF0000"/>
                </a:solidFill>
              </a:rPr>
              <a:t> </a:t>
            </a:r>
            <a:r>
              <a:rPr lang="en-US" altLang="ja-JP" sz="2000" dirty="0" smtClean="0">
                <a:solidFill>
                  <a:srgbClr val="FF0000"/>
                </a:solidFill>
              </a:rPr>
              <a:t>on</a:t>
            </a:r>
            <a:r>
              <a:rPr lang="ja-JP" altLang="en-US" sz="2000" dirty="0" smtClean="0">
                <a:solidFill>
                  <a:srgbClr val="FF0000"/>
                </a:solidFill>
              </a:rPr>
              <a:t> </a:t>
            </a:r>
            <a:r>
              <a:rPr lang="en-US" altLang="ja-JP" sz="2000" dirty="0" err="1" smtClean="0">
                <a:solidFill>
                  <a:srgbClr val="FF0000"/>
                </a:solidFill>
              </a:rPr>
              <a:t>SpS</a:t>
            </a:r>
            <a:r>
              <a:rPr lang="ja-JP" altLang="en-US" sz="2000" dirty="0">
                <a:solidFill>
                  <a:srgbClr val="FF0000"/>
                </a:solidFill>
              </a:rPr>
              <a:t> </a:t>
            </a:r>
            <a:r>
              <a:rPr lang="en-US" altLang="ja-JP" sz="2000" dirty="0" smtClean="0">
                <a:solidFill>
                  <a:srgbClr val="FF0000"/>
                </a:solidFill>
              </a:rPr>
              <a:t>infrastructure</a:t>
            </a:r>
            <a:endParaRPr lang="en-US" sz="2000" dirty="0" smtClean="0">
              <a:solidFill>
                <a:srgbClr val="FF0000"/>
              </a:solidFill>
            </a:endParaRPr>
          </a:p>
          <a:p>
            <a:pPr>
              <a:buFont typeface="Arial" charset="0"/>
              <a:buChar char="•"/>
            </a:pPr>
            <a:r>
              <a:rPr lang="en-US" sz="2400" dirty="0" smtClean="0"/>
              <a:t>Subsystems are operated in stand-alone mode</a:t>
            </a:r>
          </a:p>
          <a:p>
            <a:pPr lvl="1">
              <a:buFont typeface="Arial" charset="0"/>
              <a:buChar char="•"/>
            </a:pPr>
            <a:r>
              <a:rPr lang="en-US" sz="2000" dirty="0" smtClean="0"/>
              <a:t>shutdown non-emergency items</a:t>
            </a:r>
            <a:endParaRPr lang="en-US" sz="2000" dirty="0"/>
          </a:p>
          <a:p>
            <a:pPr lvl="1">
              <a:buFont typeface="Arial" charset="0"/>
              <a:buChar char="•"/>
            </a:pPr>
            <a:r>
              <a:rPr lang="en-US" altLang="ja-JP" sz="2000" dirty="0" smtClean="0">
                <a:solidFill>
                  <a:srgbClr val="FF0000"/>
                </a:solidFill>
              </a:rPr>
              <a:t>Turn</a:t>
            </a:r>
            <a:r>
              <a:rPr lang="ja-JP" altLang="en-US" sz="2000" dirty="0" smtClean="0">
                <a:solidFill>
                  <a:srgbClr val="FF0000"/>
                </a:solidFill>
              </a:rPr>
              <a:t> </a:t>
            </a:r>
            <a:r>
              <a:rPr lang="en-US" altLang="ja-JP" sz="2000" dirty="0" smtClean="0">
                <a:solidFill>
                  <a:srgbClr val="FF0000"/>
                </a:solidFill>
              </a:rPr>
              <a:t>off</a:t>
            </a:r>
            <a:r>
              <a:rPr lang="ja-JP" altLang="en-US" sz="2000" dirty="0" smtClean="0">
                <a:solidFill>
                  <a:srgbClr val="FF0000"/>
                </a:solidFill>
              </a:rPr>
              <a:t> </a:t>
            </a:r>
            <a:r>
              <a:rPr lang="en-US" altLang="ja-JP" sz="2000" dirty="0" smtClean="0">
                <a:solidFill>
                  <a:srgbClr val="FF0000"/>
                </a:solidFill>
              </a:rPr>
              <a:t>outlets</a:t>
            </a:r>
            <a:r>
              <a:rPr lang="ja-JP" altLang="en-US" sz="2000" dirty="0" smtClean="0">
                <a:solidFill>
                  <a:srgbClr val="FF0000"/>
                </a:solidFill>
              </a:rPr>
              <a:t> </a:t>
            </a:r>
            <a:r>
              <a:rPr lang="en-US" altLang="ja-JP" sz="2000" dirty="0" smtClean="0">
                <a:solidFill>
                  <a:srgbClr val="FF0000"/>
                </a:solidFill>
              </a:rPr>
              <a:t>of</a:t>
            </a:r>
            <a:r>
              <a:rPr lang="ja-JP" altLang="en-US" sz="2000" dirty="0" smtClean="0">
                <a:solidFill>
                  <a:srgbClr val="FF0000"/>
                </a:solidFill>
              </a:rPr>
              <a:t> </a:t>
            </a:r>
            <a:r>
              <a:rPr lang="en-US" altLang="ja-JP" sz="2000" dirty="0" smtClean="0">
                <a:solidFill>
                  <a:srgbClr val="FF0000"/>
                </a:solidFill>
              </a:rPr>
              <a:t>PDU</a:t>
            </a:r>
            <a:r>
              <a:rPr lang="ja-JP" altLang="en-US" sz="2000" dirty="0" smtClean="0">
                <a:solidFill>
                  <a:srgbClr val="FF0000"/>
                </a:solidFill>
              </a:rPr>
              <a:t> </a:t>
            </a:r>
            <a:r>
              <a:rPr lang="en-US" altLang="ja-JP" sz="2000" dirty="0" smtClean="0">
                <a:solidFill>
                  <a:srgbClr val="FF0000"/>
                </a:solidFill>
              </a:rPr>
              <a:t>–</a:t>
            </a:r>
            <a:r>
              <a:rPr lang="ja-JP" altLang="en-US" sz="2000" dirty="0" smtClean="0">
                <a:solidFill>
                  <a:srgbClr val="FF0000"/>
                </a:solidFill>
              </a:rPr>
              <a:t> </a:t>
            </a:r>
            <a:r>
              <a:rPr lang="en-US" altLang="ja-JP" sz="2000" dirty="0" smtClean="0">
                <a:solidFill>
                  <a:srgbClr val="FF0000"/>
                </a:solidFill>
              </a:rPr>
              <a:t>for</a:t>
            </a:r>
            <a:r>
              <a:rPr lang="ja-JP" altLang="en-US" sz="2000" dirty="0" smtClean="0">
                <a:solidFill>
                  <a:srgbClr val="FF0000"/>
                </a:solidFill>
              </a:rPr>
              <a:t> </a:t>
            </a:r>
            <a:r>
              <a:rPr lang="en-US" altLang="ja-JP" sz="2000" dirty="0" smtClean="0">
                <a:solidFill>
                  <a:srgbClr val="FF0000"/>
                </a:solidFill>
              </a:rPr>
              <a:t>required</a:t>
            </a:r>
            <a:r>
              <a:rPr lang="ja-JP" altLang="en-US" sz="2000" dirty="0" smtClean="0">
                <a:solidFill>
                  <a:srgbClr val="FF0000"/>
                </a:solidFill>
              </a:rPr>
              <a:t> </a:t>
            </a:r>
            <a:r>
              <a:rPr lang="en-US" altLang="ja-JP" sz="2000" dirty="0" smtClean="0">
                <a:solidFill>
                  <a:srgbClr val="FF0000"/>
                </a:solidFill>
              </a:rPr>
              <a:t>by</a:t>
            </a:r>
            <a:r>
              <a:rPr lang="ja-JP" altLang="en-US" sz="2000" dirty="0" smtClean="0">
                <a:solidFill>
                  <a:srgbClr val="FF0000"/>
                </a:solidFill>
              </a:rPr>
              <a:t> </a:t>
            </a:r>
            <a:r>
              <a:rPr lang="en-US" altLang="ja-JP" sz="2000" dirty="0" smtClean="0">
                <a:solidFill>
                  <a:srgbClr val="FF0000"/>
                </a:solidFill>
              </a:rPr>
              <a:t>control</a:t>
            </a:r>
            <a:r>
              <a:rPr lang="ja-JP" altLang="en-US" sz="2000" dirty="0" smtClean="0">
                <a:solidFill>
                  <a:srgbClr val="FF0000"/>
                </a:solidFill>
              </a:rPr>
              <a:t> </a:t>
            </a:r>
            <a:r>
              <a:rPr lang="en-US" altLang="ja-JP" sz="2000" dirty="0" smtClean="0">
                <a:solidFill>
                  <a:srgbClr val="FF0000"/>
                </a:solidFill>
              </a:rPr>
              <a:t>box,</a:t>
            </a:r>
            <a:r>
              <a:rPr lang="ja-JP" altLang="en-US" sz="2000" dirty="0" smtClean="0">
                <a:solidFill>
                  <a:srgbClr val="FF0000"/>
                </a:solidFill>
              </a:rPr>
              <a:t> </a:t>
            </a:r>
            <a:r>
              <a:rPr lang="en-US" altLang="ja-JP" sz="2000" dirty="0" smtClean="0">
                <a:solidFill>
                  <a:srgbClr val="FF0000"/>
                </a:solidFill>
              </a:rPr>
              <a:t>e.g.</a:t>
            </a:r>
            <a:r>
              <a:rPr lang="ja-JP" altLang="en-US" sz="2000" dirty="0" smtClean="0">
                <a:solidFill>
                  <a:srgbClr val="FF0000"/>
                </a:solidFill>
              </a:rPr>
              <a:t> </a:t>
            </a:r>
            <a:r>
              <a:rPr lang="en-US" altLang="ja-JP" sz="2000" dirty="0" smtClean="0">
                <a:solidFill>
                  <a:srgbClr val="FF0000"/>
                </a:solidFill>
              </a:rPr>
              <a:t>ENU</a:t>
            </a:r>
            <a:r>
              <a:rPr lang="ja-JP" altLang="en-US" sz="2000" dirty="0" smtClean="0">
                <a:solidFill>
                  <a:srgbClr val="FF0000"/>
                </a:solidFill>
              </a:rPr>
              <a:t> </a:t>
            </a:r>
            <a:r>
              <a:rPr lang="en-US" altLang="ja-JP" sz="2000" dirty="0" smtClean="0">
                <a:solidFill>
                  <a:srgbClr val="FF0000"/>
                </a:solidFill>
              </a:rPr>
              <a:t>control</a:t>
            </a:r>
            <a:r>
              <a:rPr lang="ja-JP" altLang="en-US" sz="2000" dirty="0" smtClean="0">
                <a:solidFill>
                  <a:srgbClr val="FF0000"/>
                </a:solidFill>
              </a:rPr>
              <a:t> </a:t>
            </a:r>
            <a:r>
              <a:rPr lang="en-US" altLang="ja-JP" sz="2000" dirty="0" smtClean="0">
                <a:solidFill>
                  <a:srgbClr val="FF0000"/>
                </a:solidFill>
              </a:rPr>
              <a:t>box</a:t>
            </a:r>
            <a:endParaRPr lang="en-US" sz="2000" dirty="0" smtClean="0">
              <a:solidFill>
                <a:srgbClr val="FF0000"/>
              </a:solidFill>
            </a:endParaRPr>
          </a:p>
          <a:p>
            <a:pPr>
              <a:buFont typeface="Arial" charset="0"/>
              <a:buChar char="•"/>
            </a:pPr>
            <a:r>
              <a:rPr lang="en-US" sz="2400" dirty="0" smtClean="0"/>
              <a:t>Monitor dome chiller glycol supply temperature at </a:t>
            </a:r>
            <a:r>
              <a:rPr lang="en-US" sz="2400" dirty="0" err="1" smtClean="0"/>
              <a:t>SpS</a:t>
            </a:r>
            <a:r>
              <a:rPr lang="en-US" sz="2400" dirty="0" smtClean="0"/>
              <a:t> chiller</a:t>
            </a:r>
            <a:endParaRPr lang="en-US" sz="2400" dirty="0"/>
          </a:p>
        </p:txBody>
      </p:sp>
    </p:spTree>
    <p:extLst>
      <p:ext uri="{BB962C8B-B14F-4D97-AF65-F5344CB8AC3E}">
        <p14:creationId xmlns:p14="http://schemas.microsoft.com/office/powerpoint/2010/main" val="3235323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400" dirty="0" smtClean="0"/>
              <a:t>Power failure mode IV – more than several tens of hours</a:t>
            </a:r>
            <a:endParaRPr lang="en-US" sz="2400" dirty="0"/>
          </a:p>
        </p:txBody>
      </p:sp>
      <p:sp>
        <p:nvSpPr>
          <p:cNvPr id="3" name="コンテンツ プレースホルダー 2"/>
          <p:cNvSpPr>
            <a:spLocks noGrp="1"/>
          </p:cNvSpPr>
          <p:nvPr>
            <p:ph idx="1"/>
          </p:nvPr>
        </p:nvSpPr>
        <p:spPr>
          <a:xfrm>
            <a:off x="457200" y="1600200"/>
            <a:ext cx="8229600" cy="5069160"/>
          </a:xfrm>
        </p:spPr>
        <p:txBody>
          <a:bodyPr>
            <a:normAutofit fontScale="70000" lnSpcReduction="20000"/>
          </a:bodyPr>
          <a:lstStyle/>
          <a:p>
            <a:pPr marL="0" indent="0">
              <a:buNone/>
            </a:pPr>
            <a:r>
              <a:rPr lang="en-US" sz="2400" dirty="0" smtClean="0"/>
              <a:t>Diesel backup will go away after several tens of hours from power failure. PFS need to shutdown all subsystems before it.</a:t>
            </a:r>
            <a:endParaRPr lang="en-US" sz="2400" dirty="0"/>
          </a:p>
          <a:p>
            <a:pPr marL="0" indent="0">
              <a:buNone/>
            </a:pPr>
            <a:endParaRPr lang="en-US" sz="2400" dirty="0"/>
          </a:p>
          <a:p>
            <a:pPr marL="0" indent="0">
              <a:buNone/>
            </a:pPr>
            <a:r>
              <a:rPr lang="en-US" sz="2400" dirty="0"/>
              <a:t>Situations / fatal events will be happen</a:t>
            </a:r>
          </a:p>
          <a:p>
            <a:pPr>
              <a:buFont typeface="Arial" charset="0"/>
              <a:buChar char="•"/>
            </a:pPr>
            <a:r>
              <a:rPr lang="en-US" sz="2400" dirty="0" smtClean="0"/>
              <a:t>All power will down</a:t>
            </a:r>
          </a:p>
          <a:p>
            <a:pPr marL="0" indent="0">
              <a:buNone/>
            </a:pPr>
            <a:endParaRPr lang="en-US" sz="2400" dirty="0" smtClean="0"/>
          </a:p>
          <a:p>
            <a:pPr marL="0" indent="0">
              <a:buNone/>
            </a:pPr>
            <a:r>
              <a:rPr lang="en-US" sz="2400" dirty="0" smtClean="0"/>
              <a:t>Actions / considerations required</a:t>
            </a:r>
          </a:p>
          <a:p>
            <a:pPr>
              <a:buFont typeface="Arial" charset="0"/>
              <a:buChar char="•"/>
            </a:pPr>
            <a:r>
              <a:rPr lang="en-US" sz="2400" dirty="0" smtClean="0"/>
              <a:t>Emergency </a:t>
            </a:r>
            <a:r>
              <a:rPr lang="en-US" sz="2400" dirty="0"/>
              <a:t>telemetry logging system required</a:t>
            </a:r>
            <a:r>
              <a:rPr lang="en-US" sz="2400" dirty="0" smtClean="0"/>
              <a:t>??</a:t>
            </a:r>
          </a:p>
          <a:p>
            <a:pPr lvl="1">
              <a:buFont typeface="Arial" charset="0"/>
              <a:buChar char="•"/>
            </a:pPr>
            <a:r>
              <a:rPr lang="en-US" sz="2000" dirty="0" smtClean="0"/>
              <a:t>IR detector warm up heater</a:t>
            </a:r>
          </a:p>
          <a:p>
            <a:pPr lvl="1">
              <a:buFont typeface="Arial" charset="0"/>
              <a:buChar char="•"/>
            </a:pPr>
            <a:r>
              <a:rPr lang="en-US" altLang="ja-JP" sz="2000" dirty="0" smtClean="0">
                <a:solidFill>
                  <a:srgbClr val="FF0000"/>
                </a:solidFill>
              </a:rPr>
              <a:t>Telemetry</a:t>
            </a:r>
            <a:r>
              <a:rPr lang="ja-JP" altLang="en-US" sz="2000" dirty="0" smtClean="0">
                <a:solidFill>
                  <a:srgbClr val="FF0000"/>
                </a:solidFill>
              </a:rPr>
              <a:t> </a:t>
            </a:r>
            <a:r>
              <a:rPr lang="en-US" altLang="ja-JP" sz="2000" dirty="0" smtClean="0">
                <a:solidFill>
                  <a:srgbClr val="FF0000"/>
                </a:solidFill>
              </a:rPr>
              <a:t>logging</a:t>
            </a:r>
            <a:r>
              <a:rPr lang="ja-JP" altLang="en-US" sz="2000" dirty="0" smtClean="0">
                <a:solidFill>
                  <a:srgbClr val="FF0000"/>
                </a:solidFill>
              </a:rPr>
              <a:t> </a:t>
            </a:r>
            <a:r>
              <a:rPr lang="en-US" altLang="ja-JP" sz="2000" dirty="0" smtClean="0">
                <a:solidFill>
                  <a:srgbClr val="FF0000"/>
                </a:solidFill>
              </a:rPr>
              <a:t>into</a:t>
            </a:r>
            <a:r>
              <a:rPr lang="ja-JP" altLang="en-US" sz="2000" dirty="0" smtClean="0">
                <a:solidFill>
                  <a:srgbClr val="FF0000"/>
                </a:solidFill>
              </a:rPr>
              <a:t> </a:t>
            </a:r>
            <a:r>
              <a:rPr lang="en-US" altLang="ja-JP" sz="2000" dirty="0" smtClean="0">
                <a:solidFill>
                  <a:srgbClr val="FF0000"/>
                </a:solidFill>
              </a:rPr>
              <a:t>writable</a:t>
            </a:r>
            <a:r>
              <a:rPr lang="ja-JP" altLang="en-US" sz="2000" dirty="0" smtClean="0">
                <a:solidFill>
                  <a:srgbClr val="FF0000"/>
                </a:solidFill>
              </a:rPr>
              <a:t> </a:t>
            </a:r>
            <a:r>
              <a:rPr lang="en-US" altLang="ja-JP" sz="2000" dirty="0" smtClean="0">
                <a:solidFill>
                  <a:srgbClr val="FF0000"/>
                </a:solidFill>
              </a:rPr>
              <a:t>storage</a:t>
            </a:r>
            <a:r>
              <a:rPr lang="ja-JP" altLang="en-US" sz="2000" dirty="0" smtClean="0">
                <a:solidFill>
                  <a:srgbClr val="FF0000"/>
                </a:solidFill>
              </a:rPr>
              <a:t> </a:t>
            </a:r>
            <a:r>
              <a:rPr lang="en-US" altLang="ja-JP" sz="2000" dirty="0" smtClean="0">
                <a:solidFill>
                  <a:srgbClr val="FF0000"/>
                </a:solidFill>
              </a:rPr>
              <a:t>on</a:t>
            </a:r>
            <a:r>
              <a:rPr lang="ja-JP" altLang="en-US" sz="2000" dirty="0" smtClean="0">
                <a:solidFill>
                  <a:srgbClr val="FF0000"/>
                </a:solidFill>
              </a:rPr>
              <a:t> </a:t>
            </a:r>
            <a:r>
              <a:rPr lang="en-US" altLang="ja-JP" sz="2000" dirty="0" smtClean="0">
                <a:solidFill>
                  <a:srgbClr val="FF0000"/>
                </a:solidFill>
              </a:rPr>
              <a:t>PC108,</a:t>
            </a:r>
            <a:r>
              <a:rPr lang="ja-JP" altLang="en-US" sz="2000" dirty="0" smtClean="0">
                <a:solidFill>
                  <a:srgbClr val="FF0000"/>
                </a:solidFill>
              </a:rPr>
              <a:t> </a:t>
            </a:r>
            <a:r>
              <a:rPr lang="en-US" altLang="ja-JP" sz="2000" dirty="0" smtClean="0">
                <a:solidFill>
                  <a:srgbClr val="FF0000"/>
                </a:solidFill>
              </a:rPr>
              <a:t>but</a:t>
            </a:r>
            <a:r>
              <a:rPr lang="ja-JP" altLang="en-US" sz="2000" dirty="0" smtClean="0">
                <a:solidFill>
                  <a:srgbClr val="FF0000"/>
                </a:solidFill>
              </a:rPr>
              <a:t> </a:t>
            </a:r>
            <a:r>
              <a:rPr lang="en-US" altLang="ja-JP" sz="2000" dirty="0" smtClean="0">
                <a:solidFill>
                  <a:srgbClr val="FF0000"/>
                </a:solidFill>
              </a:rPr>
              <a:t>need</a:t>
            </a:r>
            <a:r>
              <a:rPr lang="ja-JP" altLang="en-US" sz="2000" dirty="0" smtClean="0">
                <a:solidFill>
                  <a:srgbClr val="FF0000"/>
                </a:solidFill>
              </a:rPr>
              <a:t> </a:t>
            </a:r>
            <a:r>
              <a:rPr lang="en-US" altLang="ja-JP" sz="2000" dirty="0" smtClean="0">
                <a:solidFill>
                  <a:srgbClr val="FF0000"/>
                </a:solidFill>
              </a:rPr>
              <a:t>to</a:t>
            </a:r>
            <a:r>
              <a:rPr lang="ja-JP" altLang="en-US" sz="2000" dirty="0" smtClean="0">
                <a:solidFill>
                  <a:srgbClr val="FF0000"/>
                </a:solidFill>
              </a:rPr>
              <a:t> </a:t>
            </a:r>
            <a:r>
              <a:rPr lang="en-US" altLang="ja-JP" sz="2000" dirty="0" smtClean="0">
                <a:solidFill>
                  <a:srgbClr val="FF0000"/>
                </a:solidFill>
              </a:rPr>
              <a:t>be</a:t>
            </a:r>
            <a:r>
              <a:rPr lang="ja-JP" altLang="en-US" sz="2000" dirty="0" smtClean="0">
                <a:solidFill>
                  <a:srgbClr val="FF0000"/>
                </a:solidFill>
              </a:rPr>
              <a:t> </a:t>
            </a:r>
            <a:r>
              <a:rPr lang="en-US" altLang="ja-JP" sz="2000" dirty="0" smtClean="0">
                <a:solidFill>
                  <a:srgbClr val="FF0000"/>
                </a:solidFill>
              </a:rPr>
              <a:t>reliable</a:t>
            </a:r>
            <a:r>
              <a:rPr lang="ja-JP" altLang="en-US" sz="2000" dirty="0">
                <a:solidFill>
                  <a:srgbClr val="FF0000"/>
                </a:solidFill>
              </a:rPr>
              <a:t> </a:t>
            </a:r>
            <a:r>
              <a:rPr lang="en-US" altLang="ja-JP" sz="2000" dirty="0" smtClean="0">
                <a:solidFill>
                  <a:srgbClr val="FF0000"/>
                </a:solidFill>
              </a:rPr>
              <a:t>on</a:t>
            </a:r>
            <a:r>
              <a:rPr lang="ja-JP" altLang="en-US" sz="2000" dirty="0" smtClean="0">
                <a:solidFill>
                  <a:srgbClr val="FF0000"/>
                </a:solidFill>
              </a:rPr>
              <a:t> </a:t>
            </a:r>
            <a:r>
              <a:rPr lang="en-US" altLang="ja-JP" sz="2000" dirty="0" err="1" smtClean="0">
                <a:solidFill>
                  <a:srgbClr val="FF0000"/>
                </a:solidFill>
              </a:rPr>
              <a:t>rw</a:t>
            </a:r>
            <a:endParaRPr lang="en-US" altLang="ja-JP" sz="2000" dirty="0" smtClean="0">
              <a:solidFill>
                <a:srgbClr val="FF0000"/>
              </a:solidFill>
            </a:endParaRPr>
          </a:p>
          <a:p>
            <a:pPr lvl="2">
              <a:buFont typeface="Arial" charset="0"/>
              <a:buChar char="•"/>
            </a:pPr>
            <a:r>
              <a:rPr lang="en-US" altLang="ja-JP" sz="1900" dirty="0" smtClean="0">
                <a:solidFill>
                  <a:srgbClr val="FF0000"/>
                </a:solidFill>
              </a:rPr>
              <a:t>Lifetime</a:t>
            </a:r>
            <a:r>
              <a:rPr lang="ja-JP" altLang="en-US" sz="1900" dirty="0" smtClean="0">
                <a:solidFill>
                  <a:srgbClr val="FF0000"/>
                </a:solidFill>
              </a:rPr>
              <a:t> </a:t>
            </a:r>
            <a:r>
              <a:rPr lang="en-US" altLang="ja-JP" sz="1900" dirty="0" smtClean="0">
                <a:solidFill>
                  <a:srgbClr val="FF0000"/>
                </a:solidFill>
              </a:rPr>
              <a:t>of</a:t>
            </a:r>
            <a:r>
              <a:rPr lang="ja-JP" altLang="en-US" sz="1900" dirty="0" smtClean="0">
                <a:solidFill>
                  <a:srgbClr val="FF0000"/>
                </a:solidFill>
              </a:rPr>
              <a:t> </a:t>
            </a:r>
            <a:r>
              <a:rPr lang="en-US" altLang="ja-JP" sz="1900" dirty="0" smtClean="0">
                <a:solidFill>
                  <a:srgbClr val="FF0000"/>
                </a:solidFill>
              </a:rPr>
              <a:t>SD</a:t>
            </a:r>
            <a:r>
              <a:rPr lang="ja-JP" altLang="en-US" sz="1900" dirty="0" smtClean="0">
                <a:solidFill>
                  <a:srgbClr val="FF0000"/>
                </a:solidFill>
              </a:rPr>
              <a:t> </a:t>
            </a:r>
            <a:r>
              <a:rPr lang="en-US" altLang="ja-JP" sz="1900" dirty="0" smtClean="0">
                <a:solidFill>
                  <a:srgbClr val="FF0000"/>
                </a:solidFill>
              </a:rPr>
              <a:t>card</a:t>
            </a:r>
            <a:r>
              <a:rPr lang="ja-JP" altLang="en-US" sz="1900" dirty="0" smtClean="0">
                <a:solidFill>
                  <a:srgbClr val="FF0000"/>
                </a:solidFill>
              </a:rPr>
              <a:t> </a:t>
            </a:r>
            <a:r>
              <a:rPr lang="en-US" altLang="ja-JP" sz="1900" dirty="0" smtClean="0">
                <a:solidFill>
                  <a:srgbClr val="FF0000"/>
                </a:solidFill>
              </a:rPr>
              <a:t>is</a:t>
            </a:r>
            <a:r>
              <a:rPr lang="ja-JP" altLang="en-US" sz="1900" dirty="0" smtClean="0">
                <a:solidFill>
                  <a:srgbClr val="FF0000"/>
                </a:solidFill>
              </a:rPr>
              <a:t> </a:t>
            </a:r>
            <a:r>
              <a:rPr lang="en-US" altLang="ja-JP" sz="1900" dirty="0" smtClean="0">
                <a:solidFill>
                  <a:srgbClr val="FF0000"/>
                </a:solidFill>
              </a:rPr>
              <a:t>not</a:t>
            </a:r>
            <a:r>
              <a:rPr lang="ja-JP" altLang="en-US" sz="1900" dirty="0" smtClean="0">
                <a:solidFill>
                  <a:srgbClr val="FF0000"/>
                </a:solidFill>
              </a:rPr>
              <a:t> </a:t>
            </a:r>
            <a:r>
              <a:rPr lang="en-US" altLang="ja-JP" sz="1900" dirty="0" smtClean="0">
                <a:solidFill>
                  <a:srgbClr val="FF0000"/>
                </a:solidFill>
              </a:rPr>
              <a:t>so</a:t>
            </a:r>
            <a:r>
              <a:rPr lang="ja-JP" altLang="en-US" sz="1900" dirty="0" smtClean="0">
                <a:solidFill>
                  <a:srgbClr val="FF0000"/>
                </a:solidFill>
              </a:rPr>
              <a:t> </a:t>
            </a:r>
            <a:r>
              <a:rPr lang="en-US" altLang="ja-JP" sz="1900" dirty="0" smtClean="0">
                <a:solidFill>
                  <a:srgbClr val="FF0000"/>
                </a:solidFill>
              </a:rPr>
              <a:t>large</a:t>
            </a:r>
            <a:r>
              <a:rPr lang="ja-JP" altLang="en-US" sz="1900" dirty="0" smtClean="0">
                <a:solidFill>
                  <a:srgbClr val="FF0000"/>
                </a:solidFill>
              </a:rPr>
              <a:t> </a:t>
            </a:r>
            <a:r>
              <a:rPr lang="en-US" altLang="ja-JP" sz="1900" dirty="0" smtClean="0">
                <a:solidFill>
                  <a:srgbClr val="FF0000"/>
                </a:solidFill>
              </a:rPr>
              <a:t>w/</a:t>
            </a:r>
            <a:r>
              <a:rPr lang="ja-JP" altLang="en-US" sz="1900" dirty="0" smtClean="0">
                <a:solidFill>
                  <a:srgbClr val="FF0000"/>
                </a:solidFill>
              </a:rPr>
              <a:t> </a:t>
            </a:r>
            <a:r>
              <a:rPr lang="en-US" altLang="ja-JP" sz="1900" dirty="0" smtClean="0">
                <a:solidFill>
                  <a:srgbClr val="FF0000"/>
                </a:solidFill>
              </a:rPr>
              <a:t>massive</a:t>
            </a:r>
            <a:r>
              <a:rPr lang="ja-JP" altLang="en-US" sz="1900" dirty="0" smtClean="0">
                <a:solidFill>
                  <a:srgbClr val="FF0000"/>
                </a:solidFill>
              </a:rPr>
              <a:t> </a:t>
            </a:r>
            <a:r>
              <a:rPr lang="en-US" altLang="ja-JP" sz="1900" dirty="0" smtClean="0">
                <a:solidFill>
                  <a:srgbClr val="FF0000"/>
                </a:solidFill>
              </a:rPr>
              <a:t>write</a:t>
            </a:r>
            <a:endParaRPr lang="en-US" sz="1900" dirty="0" smtClean="0">
              <a:solidFill>
                <a:srgbClr val="FF0000"/>
              </a:solidFill>
            </a:endParaRPr>
          </a:p>
          <a:p>
            <a:pPr>
              <a:buFont typeface="Arial" charset="0"/>
              <a:buChar char="•"/>
            </a:pPr>
            <a:r>
              <a:rPr lang="en-US" sz="2400" dirty="0" smtClean="0"/>
              <a:t>Who (system) to decide to shutdown? – need control at </a:t>
            </a:r>
            <a:r>
              <a:rPr lang="en-US" sz="2400" dirty="0" err="1" smtClean="0"/>
              <a:t>SpS</a:t>
            </a:r>
            <a:r>
              <a:rPr lang="en-US" sz="2400" dirty="0" smtClean="0"/>
              <a:t> floor</a:t>
            </a:r>
          </a:p>
          <a:p>
            <a:pPr lvl="1">
              <a:buFont typeface="Arial" charset="0"/>
              <a:buChar char="•"/>
            </a:pPr>
            <a:r>
              <a:rPr lang="en-US" sz="2000" dirty="0" smtClean="0"/>
              <a:t>No way to get diesel status? </a:t>
            </a:r>
            <a:r>
              <a:rPr lang="en-US" sz="2000" dirty="0" smtClean="0">
                <a:solidFill>
                  <a:srgbClr val="FF0000"/>
                </a:solidFill>
              </a:rPr>
              <a:t>e.g. remaining time. DG down will be detected w/power.</a:t>
            </a:r>
          </a:p>
          <a:p>
            <a:pPr lvl="1">
              <a:buFont typeface="Arial" charset="0"/>
              <a:buChar char="•"/>
            </a:pPr>
            <a:r>
              <a:rPr lang="en-US" sz="2000" dirty="0" smtClean="0">
                <a:solidFill>
                  <a:srgbClr val="FF0000"/>
                </a:solidFill>
              </a:rPr>
              <a:t>PFS-UPS at IR3 will be for shutdown, batteries in racks for keep heaters and PC108 on.</a:t>
            </a:r>
            <a:endParaRPr lang="en-US" sz="2000" dirty="0"/>
          </a:p>
          <a:p>
            <a:pPr marL="0" indent="0">
              <a:buNone/>
            </a:pPr>
            <a:endParaRPr lang="en-US" sz="2400" dirty="0"/>
          </a:p>
          <a:p>
            <a:pPr marL="0" indent="0">
              <a:buNone/>
            </a:pPr>
            <a:r>
              <a:rPr lang="en-US" sz="2400" dirty="0" smtClean="0"/>
              <a:t>Operations to </a:t>
            </a:r>
            <a:r>
              <a:rPr lang="en-US" sz="2400" dirty="0"/>
              <a:t>be taken</a:t>
            </a:r>
          </a:p>
          <a:p>
            <a:pPr>
              <a:buFont typeface="Arial" charset="0"/>
              <a:buChar char="•"/>
            </a:pPr>
            <a:r>
              <a:rPr lang="en-US" sz="2400" dirty="0" smtClean="0"/>
              <a:t>Shutdown control computing resources</a:t>
            </a:r>
          </a:p>
          <a:p>
            <a:pPr>
              <a:buFont typeface="Arial" charset="0"/>
              <a:buChar char="•"/>
            </a:pPr>
            <a:r>
              <a:rPr lang="en-US" sz="2400" dirty="0" smtClean="0"/>
              <a:t>Stop </a:t>
            </a:r>
            <a:r>
              <a:rPr lang="en-US" sz="2400" dirty="0" err="1" smtClean="0"/>
              <a:t>cryo</a:t>
            </a:r>
            <a:r>
              <a:rPr lang="en-US" sz="2400" dirty="0" smtClean="0"/>
              <a:t>-cooler, warm-up detectors by heater (TBC)</a:t>
            </a:r>
          </a:p>
        </p:txBody>
      </p:sp>
    </p:spTree>
    <p:extLst>
      <p:ext uri="{BB962C8B-B14F-4D97-AF65-F5344CB8AC3E}">
        <p14:creationId xmlns:p14="http://schemas.microsoft.com/office/powerpoint/2010/main" val="26849642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Subsystem shutdown procedures and remarks</a:t>
            </a:r>
          </a:p>
        </p:txBody>
      </p:sp>
      <p:sp>
        <p:nvSpPr>
          <p:cNvPr id="3" name="コンテンツ プレースホルダー 2"/>
          <p:cNvSpPr>
            <a:spLocks noGrp="1"/>
          </p:cNvSpPr>
          <p:nvPr>
            <p:ph idx="1"/>
          </p:nvPr>
        </p:nvSpPr>
        <p:spPr>
          <a:xfrm>
            <a:off x="457200" y="1600200"/>
            <a:ext cx="8229600" cy="5069160"/>
          </a:xfrm>
        </p:spPr>
        <p:txBody>
          <a:bodyPr>
            <a:normAutofit lnSpcReduction="10000"/>
          </a:bodyPr>
          <a:lstStyle/>
          <a:p>
            <a:pPr marL="0" indent="0">
              <a:buNone/>
            </a:pPr>
            <a:r>
              <a:rPr lang="en-US" sz="2400" dirty="0" smtClean="0"/>
              <a:t>Before listing shutdown procedure, conditions are follows.</a:t>
            </a:r>
          </a:p>
          <a:p>
            <a:pPr marL="457200" indent="-457200">
              <a:buAutoNum type="arabicPeriod"/>
            </a:pPr>
            <a:r>
              <a:rPr lang="en-US" sz="2400" dirty="0" smtClean="0"/>
              <a:t>PFI</a:t>
            </a:r>
          </a:p>
          <a:p>
            <a:pPr marL="857250" lvl="1" indent="-457200">
              <a:buAutoNum type="arabicPeriod"/>
            </a:pPr>
            <a:r>
              <a:rPr lang="en-US" sz="2000" dirty="0" smtClean="0"/>
              <a:t>No UPS within PFI, rely on system power supply through cable wrapper</a:t>
            </a:r>
          </a:p>
          <a:p>
            <a:pPr marL="857250" lvl="1" indent="-457200">
              <a:buAutoNum type="arabicPeriod"/>
            </a:pPr>
            <a:r>
              <a:rPr lang="en-US" sz="2000" dirty="0" smtClean="0"/>
              <a:t>PDU exists but only several ports</a:t>
            </a:r>
          </a:p>
          <a:p>
            <a:pPr marL="457200" indent="-457200">
              <a:buAutoNum type="arabicPeriod"/>
            </a:pPr>
            <a:r>
              <a:rPr lang="en-US" sz="2400" dirty="0" smtClean="0"/>
              <a:t>Cs/MCS</a:t>
            </a:r>
          </a:p>
          <a:p>
            <a:pPr marL="857250" lvl="1" indent="-457200">
              <a:buAutoNum type="arabicPeriod"/>
            </a:pPr>
            <a:r>
              <a:rPr lang="en-US" sz="2000" dirty="0" smtClean="0"/>
              <a:t>No UPS, PDU within Cs/MCS</a:t>
            </a:r>
          </a:p>
          <a:p>
            <a:pPr marL="457200" indent="-457200">
              <a:buAutoNum type="arabicPeriod"/>
            </a:pPr>
            <a:r>
              <a:rPr lang="en-US" sz="2400" dirty="0" smtClean="0"/>
              <a:t>Ctrl. Bldg. 2F</a:t>
            </a:r>
          </a:p>
          <a:p>
            <a:pPr marL="857250" lvl="1" indent="-457200">
              <a:buAutoNum type="arabicPeriod"/>
            </a:pPr>
            <a:r>
              <a:rPr lang="en-US" sz="2000" dirty="0" smtClean="0"/>
              <a:t>Rack mounted UPS (TBD) and 0U network-PDU for PFS ICS rack</a:t>
            </a:r>
          </a:p>
          <a:p>
            <a:pPr marL="457200" indent="-457200">
              <a:buAutoNum type="arabicPeriod"/>
            </a:pPr>
            <a:r>
              <a:rPr lang="en-US" sz="2400" dirty="0" err="1" smtClean="0"/>
              <a:t>SpS</a:t>
            </a:r>
            <a:endParaRPr lang="en-US" sz="2400" dirty="0" smtClean="0"/>
          </a:p>
          <a:p>
            <a:pPr marL="857250" lvl="1" indent="-457200">
              <a:buAutoNum type="arabicPeriod"/>
            </a:pPr>
            <a:r>
              <a:rPr lang="en-US" sz="2000" dirty="0" smtClean="0"/>
              <a:t>Two operational conditions</a:t>
            </a:r>
          </a:p>
          <a:p>
            <a:pPr marL="1257300" lvl="2" indent="-457200">
              <a:buAutoNum type="arabicPeriod"/>
            </a:pPr>
            <a:r>
              <a:rPr lang="en-US" sz="1600" dirty="0" smtClean="0"/>
              <a:t>Dewar not cooled down or cooling down to operational temperature</a:t>
            </a:r>
          </a:p>
          <a:p>
            <a:pPr marL="1257300" lvl="2" indent="-457200">
              <a:buAutoNum type="arabicPeriod"/>
            </a:pPr>
            <a:r>
              <a:rPr lang="en-US" sz="1600" dirty="0" smtClean="0"/>
              <a:t>Dewar cooled down at operational temperature</a:t>
            </a:r>
          </a:p>
          <a:p>
            <a:pPr marL="857250" lvl="1" indent="-457200">
              <a:buAutoNum type="arabicPeriod"/>
            </a:pPr>
            <a:r>
              <a:rPr lang="en-US" sz="2000" dirty="0" smtClean="0"/>
              <a:t>Rack sized UPS to cover </a:t>
            </a:r>
            <a:r>
              <a:rPr lang="en-US" sz="2000" dirty="0" err="1" smtClean="0"/>
              <a:t>SpS</a:t>
            </a:r>
            <a:r>
              <a:rPr lang="en-US" sz="2000" dirty="0" smtClean="0"/>
              <a:t> power until diesel coming up</a:t>
            </a:r>
          </a:p>
          <a:p>
            <a:pPr marL="857250" lvl="1" indent="-457200">
              <a:buAutoNum type="arabicPeriod"/>
            </a:pPr>
            <a:r>
              <a:rPr lang="en-US" sz="2000" dirty="0" smtClean="0"/>
              <a:t>Network-PDU for infrastructural computing/network resources</a:t>
            </a:r>
          </a:p>
        </p:txBody>
      </p:sp>
    </p:spTree>
    <p:extLst>
      <p:ext uri="{BB962C8B-B14F-4D97-AF65-F5344CB8AC3E}">
        <p14:creationId xmlns:p14="http://schemas.microsoft.com/office/powerpoint/2010/main" val="31998746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Subsystem shutdown procedures and </a:t>
            </a:r>
            <a:r>
              <a:rPr lang="en-US" sz="2800" dirty="0" smtClean="0"/>
              <a:t>remarks I - PFI</a:t>
            </a:r>
            <a:endParaRPr lang="en-US" sz="2800" dirty="0"/>
          </a:p>
        </p:txBody>
      </p:sp>
      <p:sp>
        <p:nvSpPr>
          <p:cNvPr id="3" name="コンテンツ プレースホルダー 2"/>
          <p:cNvSpPr>
            <a:spLocks noGrp="1"/>
          </p:cNvSpPr>
          <p:nvPr>
            <p:ph idx="1"/>
          </p:nvPr>
        </p:nvSpPr>
        <p:spPr>
          <a:xfrm>
            <a:off x="457200" y="1600200"/>
            <a:ext cx="8229600" cy="5069160"/>
          </a:xfrm>
        </p:spPr>
        <p:txBody>
          <a:bodyPr>
            <a:normAutofit fontScale="85000" lnSpcReduction="10000"/>
          </a:bodyPr>
          <a:lstStyle/>
          <a:p>
            <a:pPr marL="0" indent="0">
              <a:buNone/>
            </a:pPr>
            <a:r>
              <a:rPr lang="en-US" sz="2400" dirty="0" smtClean="0"/>
              <a:t>No battery within PFI, PDU is not for shutdown procedure but mainly for trouble shooting.</a:t>
            </a:r>
          </a:p>
          <a:p>
            <a:pPr>
              <a:buFont typeface="Arial" charset="0"/>
              <a:buChar char="•"/>
            </a:pPr>
            <a:r>
              <a:rPr lang="en-US" sz="2400" dirty="0" smtClean="0"/>
              <a:t>AG camera + USB-Opt converter could be down w/o command</a:t>
            </a:r>
          </a:p>
          <a:p>
            <a:pPr lvl="1">
              <a:buFont typeface="Arial" charset="0"/>
              <a:buChar char="•"/>
            </a:pPr>
            <a:r>
              <a:rPr lang="en-US" sz="2000" strike="sngStrike" dirty="0" smtClean="0">
                <a:solidFill>
                  <a:srgbClr val="FF0000"/>
                </a:solidFill>
              </a:rPr>
              <a:t>(TBC) </a:t>
            </a:r>
            <a:r>
              <a:rPr lang="en-US" sz="2000" dirty="0" smtClean="0"/>
              <a:t>AG camera will be heated up without cooling by glycol (stops until DG up)</a:t>
            </a:r>
          </a:p>
          <a:p>
            <a:pPr>
              <a:buFont typeface="Arial" charset="0"/>
              <a:buChar char="•"/>
            </a:pPr>
            <a:r>
              <a:rPr lang="en-US" sz="2400" dirty="0" smtClean="0"/>
              <a:t>COBRA system at not queued could be down w/o command</a:t>
            </a:r>
          </a:p>
          <a:p>
            <a:pPr lvl="1">
              <a:buFont typeface="Arial" charset="0"/>
              <a:buChar char="•"/>
            </a:pPr>
            <a:r>
              <a:rPr lang="en-US" sz="2000" dirty="0" smtClean="0"/>
              <a:t>Note, check FPGA condition on power on/off</a:t>
            </a:r>
          </a:p>
          <a:p>
            <a:pPr>
              <a:buFont typeface="Arial" charset="0"/>
              <a:buChar char="•"/>
            </a:pPr>
            <a:r>
              <a:rPr lang="en-US" sz="2400" dirty="0" smtClean="0"/>
              <a:t>COBRA system under queued need to be finished</a:t>
            </a:r>
          </a:p>
          <a:p>
            <a:pPr lvl="1">
              <a:buFont typeface="Arial" charset="0"/>
              <a:buChar char="•"/>
            </a:pPr>
            <a:r>
              <a:rPr lang="en-US" sz="2000" dirty="0"/>
              <a:t>e</a:t>
            </a:r>
            <a:r>
              <a:rPr lang="en-US" sz="2000" dirty="0" smtClean="0"/>
              <a:t>.g., do not issue next queue from MPS to FPGA</a:t>
            </a:r>
          </a:p>
          <a:p>
            <a:pPr>
              <a:buFont typeface="Arial" charset="0"/>
              <a:buChar char="•"/>
            </a:pPr>
            <a:r>
              <a:rPr lang="en-US" sz="2400" dirty="0" smtClean="0"/>
              <a:t>Back illumination, camera could be down w/o command</a:t>
            </a:r>
          </a:p>
          <a:p>
            <a:pPr lvl="1">
              <a:buFont typeface="Arial" charset="0"/>
              <a:buChar char="•"/>
            </a:pPr>
            <a:r>
              <a:rPr lang="en-US" sz="2000" dirty="0" smtClean="0"/>
              <a:t>But still need to be down for thermal issue</a:t>
            </a:r>
            <a:endParaRPr lang="en-US" sz="2000" dirty="0"/>
          </a:p>
          <a:p>
            <a:pPr marL="0" indent="0">
              <a:buNone/>
            </a:pPr>
            <a:endParaRPr lang="en-US" sz="2400" dirty="0" smtClean="0"/>
          </a:p>
          <a:p>
            <a:pPr marL="0" indent="0">
              <a:buNone/>
            </a:pPr>
            <a:r>
              <a:rPr lang="en-US" sz="2400" dirty="0" smtClean="0"/>
              <a:t>Possible procedure</a:t>
            </a:r>
          </a:p>
          <a:p>
            <a:pPr>
              <a:buFont typeface="Arial" charset="0"/>
              <a:buChar char="•"/>
            </a:pPr>
            <a:r>
              <a:rPr lang="en-US" sz="2400" dirty="0" smtClean="0"/>
              <a:t>Stop cameras and illuminators, if required (TBC)</a:t>
            </a:r>
          </a:p>
          <a:p>
            <a:pPr>
              <a:buFont typeface="Arial" charset="0"/>
              <a:buChar char="•"/>
            </a:pPr>
            <a:r>
              <a:rPr lang="en-US" sz="2400" dirty="0" smtClean="0"/>
              <a:t>Wait to finish executed queue to COBRA system</a:t>
            </a:r>
          </a:p>
          <a:p>
            <a:pPr>
              <a:buFont typeface="Arial" charset="0"/>
              <a:buChar char="•"/>
            </a:pPr>
            <a:r>
              <a:rPr lang="en-US" sz="2400" dirty="0" smtClean="0"/>
              <a:t>and shutdown (or wait for power to disappear)</a:t>
            </a:r>
          </a:p>
        </p:txBody>
      </p:sp>
    </p:spTree>
    <p:extLst>
      <p:ext uri="{BB962C8B-B14F-4D97-AF65-F5344CB8AC3E}">
        <p14:creationId xmlns:p14="http://schemas.microsoft.com/office/powerpoint/2010/main" val="100139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fontScale="90000"/>
          </a:bodyPr>
          <a:lstStyle/>
          <a:p>
            <a:r>
              <a:rPr lang="en-US" altLang="ja-JP" dirty="0" smtClean="0"/>
              <a:t>Instrument control s</a:t>
            </a:r>
            <a:r>
              <a:rPr kumimoji="1" lang="en-US" altLang="ja-JP" dirty="0" smtClean="0"/>
              <a:t>ystem (ICS)</a:t>
            </a:r>
            <a:r>
              <a:rPr kumimoji="1" lang="ja-JP" altLang="en-US" dirty="0" smtClean="0"/>
              <a:t> </a:t>
            </a:r>
            <a:r>
              <a:rPr kumimoji="1" lang="en-US" altLang="ja-JP" dirty="0" smtClean="0"/>
              <a:t>data flow</a:t>
            </a:r>
            <a:endParaRPr kumimoji="1" lang="ja-JP" altLang="en-US" dirty="0"/>
          </a:p>
        </p:txBody>
      </p:sp>
      <p:sp>
        <p:nvSpPr>
          <p:cNvPr id="102" name="コンテンツ プレースホルダー 2"/>
          <p:cNvSpPr>
            <a:spLocks noGrp="1"/>
          </p:cNvSpPr>
          <p:nvPr>
            <p:ph idx="1"/>
          </p:nvPr>
        </p:nvSpPr>
        <p:spPr>
          <a:xfrm>
            <a:off x="188482" y="3861048"/>
            <a:ext cx="8776006" cy="2803537"/>
          </a:xfrm>
        </p:spPr>
        <p:txBody>
          <a:bodyPr>
            <a:normAutofit fontScale="62500" lnSpcReduction="20000"/>
          </a:bodyPr>
          <a:lstStyle/>
          <a:p>
            <a:pPr marL="0" indent="0">
              <a:buNone/>
            </a:pPr>
            <a:r>
              <a:rPr lang="en-US" altLang="ja-JP" dirty="0"/>
              <a:t>S</a:t>
            </a:r>
            <a:r>
              <a:rPr lang="en-US" altLang="ja-JP" dirty="0" smtClean="0"/>
              <a:t>ubsystems with camera generate FITS image file, these files are handled through storage</a:t>
            </a:r>
          </a:p>
          <a:p>
            <a:pPr lvl="1">
              <a:buFont typeface="Arial" charset="0"/>
              <a:buChar char="•"/>
            </a:pPr>
            <a:r>
              <a:rPr lang="en-US" altLang="ja-JP" dirty="0" smtClean="0"/>
              <a:t>Host (computer/VM) of actor mounts NFS shared storage, actor directly writs FITS files into NFS storage</a:t>
            </a:r>
          </a:p>
          <a:p>
            <a:pPr lvl="2">
              <a:buFont typeface="Arial" charset="0"/>
              <a:buChar char="•"/>
            </a:pPr>
            <a:r>
              <a:rPr lang="en-US" altLang="ja-JP" dirty="0" smtClean="0"/>
              <a:t>NCU up-the-ramp files (raw) are assumed into dedicated iSCSI LUN (direct mounted)</a:t>
            </a:r>
          </a:p>
          <a:p>
            <a:pPr lvl="1">
              <a:buFont typeface="Arial" charset="0"/>
              <a:buChar char="•"/>
            </a:pPr>
            <a:r>
              <a:rPr lang="en-US" altLang="ja-JP" dirty="0" smtClean="0"/>
              <a:t>Once actor finishes writing FITS file into NFS storage, actor push its filename as status</a:t>
            </a:r>
          </a:p>
          <a:p>
            <a:pPr lvl="1">
              <a:buFont typeface="Arial" charset="0"/>
              <a:buChar char="•"/>
            </a:pPr>
            <a:r>
              <a:rPr lang="en-US" altLang="ja-JP" dirty="0" smtClean="0"/>
              <a:t>FITS file transfer actor get event of status update with filename, actor push it to Gen2 via g2cam</a:t>
            </a:r>
          </a:p>
          <a:p>
            <a:pPr lvl="2">
              <a:buFont typeface="Arial" charset="0"/>
              <a:buChar char="•"/>
            </a:pPr>
            <a:r>
              <a:rPr lang="en-US" altLang="ja-JP" dirty="0" smtClean="0"/>
              <a:t>For auto guide, MAC will make special format image to be sent to V-LAN etc.</a:t>
            </a:r>
          </a:p>
          <a:p>
            <a:pPr marL="0" indent="0">
              <a:buNone/>
            </a:pPr>
            <a:r>
              <a:rPr lang="en-US" altLang="ja-JP" dirty="0" smtClean="0"/>
              <a:t>Some subsystems could use database server for saving/sharing configuration and/or status</a:t>
            </a:r>
            <a:endParaRPr lang="en-US" altLang="ja-JP" dirty="0"/>
          </a:p>
          <a:p>
            <a:pPr lvl="1">
              <a:buFont typeface="Arial" charset="0"/>
              <a:buChar char="•"/>
            </a:pPr>
            <a:r>
              <a:rPr lang="en-US" altLang="ja-JP" dirty="0" smtClean="0"/>
              <a:t>Assuming for Cobra related configuration and/or status</a:t>
            </a:r>
          </a:p>
          <a:p>
            <a:pPr lvl="1">
              <a:buFont typeface="Arial" charset="0"/>
              <a:buChar char="•"/>
            </a:pPr>
            <a:r>
              <a:rPr lang="en-US" altLang="ja-JP" dirty="0" smtClean="0"/>
              <a:t>Not planning to use for command/response of Cobra configuration itself</a:t>
            </a:r>
          </a:p>
          <a:p>
            <a:pPr lvl="2">
              <a:buFont typeface="Arial" charset="0"/>
              <a:buChar char="•"/>
            </a:pPr>
            <a:r>
              <a:rPr lang="en-US" altLang="ja-JP" dirty="0" smtClean="0"/>
              <a:t>But performance to handle several sets of 2500 points over MHS need to be tested (both server and client)</a:t>
            </a:r>
          </a:p>
          <a:p>
            <a:pPr lvl="2">
              <a:buFont typeface="Arial" charset="0"/>
              <a:buChar char="•"/>
            </a:pPr>
            <a:r>
              <a:rPr lang="en-US" altLang="ja-JP" dirty="0" smtClean="0"/>
              <a:t>In theory, these command/response/status will be distributed to all actors</a:t>
            </a:r>
          </a:p>
        </p:txBody>
      </p:sp>
      <p:grpSp>
        <p:nvGrpSpPr>
          <p:cNvPr id="14" name="グループ化 13"/>
          <p:cNvGrpSpPr/>
          <p:nvPr/>
        </p:nvGrpSpPr>
        <p:grpSpPr>
          <a:xfrm>
            <a:off x="107504" y="1391982"/>
            <a:ext cx="8856984" cy="2325050"/>
            <a:chOff x="107504" y="1391982"/>
            <a:chExt cx="8856984" cy="2325050"/>
          </a:xfrm>
        </p:grpSpPr>
        <p:sp>
          <p:nvSpPr>
            <p:cNvPr id="57" name="正方形/長方形 56"/>
            <p:cNvSpPr/>
            <p:nvPr/>
          </p:nvSpPr>
          <p:spPr>
            <a:xfrm>
              <a:off x="107504" y="1391982"/>
              <a:ext cx="2677807"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角丸四角形 57"/>
            <p:cNvSpPr/>
            <p:nvPr/>
          </p:nvSpPr>
          <p:spPr>
            <a:xfrm>
              <a:off x="1187624" y="200353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59" name="角丸四角形 58"/>
            <p:cNvSpPr/>
            <p:nvPr/>
          </p:nvSpPr>
          <p:spPr>
            <a:xfrm>
              <a:off x="4623528" y="265757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0" name="角丸四角形 59"/>
            <p:cNvSpPr/>
            <p:nvPr/>
          </p:nvSpPr>
          <p:spPr>
            <a:xfrm>
              <a:off x="2857264" y="184911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1" name="角丸四角形 60"/>
            <p:cNvSpPr/>
            <p:nvPr/>
          </p:nvSpPr>
          <p:spPr>
            <a:xfrm>
              <a:off x="2215911" y="200353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2" name="直線コネクタ 61"/>
            <p:cNvCxnSpPr>
              <a:stCxn id="58" idx="3"/>
              <a:endCxn id="61" idx="1"/>
            </p:cNvCxnSpPr>
            <p:nvPr/>
          </p:nvCxnSpPr>
          <p:spPr>
            <a:xfrm>
              <a:off x="2098735" y="2157943"/>
              <a:ext cx="117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60" idx="3"/>
              <a:endCxn id="59" idx="1"/>
            </p:cNvCxnSpPr>
            <p:nvPr/>
          </p:nvCxnSpPr>
          <p:spPr>
            <a:xfrm>
              <a:off x="3768375" y="215793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6683869" y="23294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65" name="直線コネクタ 64"/>
            <p:cNvCxnSpPr>
              <a:stCxn id="59" idx="3"/>
              <a:endCxn id="64" idx="1"/>
            </p:cNvCxnSpPr>
            <p:nvPr/>
          </p:nvCxnSpPr>
          <p:spPr>
            <a:xfrm flipV="1">
              <a:off x="5534639" y="248391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6685612" y="202067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67" name="角丸四角形 66"/>
            <p:cNvSpPr/>
            <p:nvPr/>
          </p:nvSpPr>
          <p:spPr>
            <a:xfrm>
              <a:off x="6683869" y="268812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68" name="角丸四角形 67"/>
            <p:cNvSpPr/>
            <p:nvPr/>
          </p:nvSpPr>
          <p:spPr>
            <a:xfrm>
              <a:off x="4623526" y="196804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69" name="直線コネクタ 68"/>
            <p:cNvCxnSpPr>
              <a:stCxn id="68" idx="2"/>
              <a:endCxn id="59" idx="0"/>
            </p:cNvCxnSpPr>
            <p:nvPr/>
          </p:nvCxnSpPr>
          <p:spPr>
            <a:xfrm>
              <a:off x="5079082" y="227687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59" idx="3"/>
              <a:endCxn id="67" idx="1"/>
            </p:cNvCxnSpPr>
            <p:nvPr/>
          </p:nvCxnSpPr>
          <p:spPr>
            <a:xfrm>
              <a:off x="5534639" y="281198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8053377" y="268812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2" name="直線コネクタ 71"/>
            <p:cNvCxnSpPr>
              <a:stCxn id="67" idx="3"/>
              <a:endCxn id="71" idx="1"/>
            </p:cNvCxnSpPr>
            <p:nvPr/>
          </p:nvCxnSpPr>
          <p:spPr>
            <a:xfrm>
              <a:off x="7594980" y="284253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角丸四角形 72"/>
            <p:cNvSpPr/>
            <p:nvPr/>
          </p:nvSpPr>
          <p:spPr>
            <a:xfrm>
              <a:off x="6683869" y="304816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74" name="直線コネクタ 73"/>
            <p:cNvCxnSpPr>
              <a:stCxn id="59" idx="3"/>
              <a:endCxn id="73" idx="1"/>
            </p:cNvCxnSpPr>
            <p:nvPr/>
          </p:nvCxnSpPr>
          <p:spPr>
            <a:xfrm>
              <a:off x="5534639" y="281198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2859833" y="253955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76" name="角丸四角形 75"/>
            <p:cNvSpPr/>
            <p:nvPr/>
          </p:nvSpPr>
          <p:spPr>
            <a:xfrm>
              <a:off x="1635695" y="253955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77" name="直線コネクタ 76"/>
            <p:cNvCxnSpPr>
              <a:stCxn id="76" idx="3"/>
              <a:endCxn id="75" idx="1"/>
            </p:cNvCxnSpPr>
            <p:nvPr/>
          </p:nvCxnSpPr>
          <p:spPr>
            <a:xfrm>
              <a:off x="2546806" y="2693964"/>
              <a:ext cx="313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75" idx="3"/>
              <a:endCxn id="59" idx="1"/>
            </p:cNvCxnSpPr>
            <p:nvPr/>
          </p:nvCxnSpPr>
          <p:spPr>
            <a:xfrm>
              <a:off x="3770944" y="269396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868801" y="288476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0" name="角丸四角形 79"/>
            <p:cNvSpPr/>
            <p:nvPr/>
          </p:nvSpPr>
          <p:spPr>
            <a:xfrm>
              <a:off x="1644665" y="288476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1" name="直線コネクタ 80"/>
            <p:cNvCxnSpPr>
              <a:stCxn id="80" idx="3"/>
              <a:endCxn id="79" idx="1"/>
            </p:cNvCxnSpPr>
            <p:nvPr/>
          </p:nvCxnSpPr>
          <p:spPr>
            <a:xfrm>
              <a:off x="2555776" y="3039180"/>
              <a:ext cx="313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59" idx="1"/>
            </p:cNvCxnSpPr>
            <p:nvPr/>
          </p:nvCxnSpPr>
          <p:spPr>
            <a:xfrm flipV="1">
              <a:off x="3779912" y="281198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377628" y="146751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4" name="角丸四角形 83"/>
            <p:cNvSpPr/>
            <p:nvPr/>
          </p:nvSpPr>
          <p:spPr>
            <a:xfrm>
              <a:off x="6686028" y="170221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85" name="角丸四角形 84"/>
            <p:cNvSpPr/>
            <p:nvPr/>
          </p:nvSpPr>
          <p:spPr>
            <a:xfrm>
              <a:off x="6686028" y="139339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86" name="角丸四角形 85"/>
            <p:cNvSpPr/>
            <p:nvPr/>
          </p:nvSpPr>
          <p:spPr>
            <a:xfrm>
              <a:off x="7597139"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7" name="角丸四角形 86"/>
            <p:cNvSpPr/>
            <p:nvPr/>
          </p:nvSpPr>
          <p:spPr>
            <a:xfrm>
              <a:off x="7598882"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8" name="角丸四角形 87"/>
            <p:cNvSpPr/>
            <p:nvPr/>
          </p:nvSpPr>
          <p:spPr>
            <a:xfrm>
              <a:off x="7599298"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9" name="角丸四角形 88"/>
            <p:cNvSpPr/>
            <p:nvPr/>
          </p:nvSpPr>
          <p:spPr>
            <a:xfrm>
              <a:off x="7599298"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0" name="角丸四角形 89"/>
            <p:cNvSpPr/>
            <p:nvPr/>
          </p:nvSpPr>
          <p:spPr>
            <a:xfrm>
              <a:off x="7813163"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1" name="角丸四角形 90"/>
            <p:cNvSpPr/>
            <p:nvPr/>
          </p:nvSpPr>
          <p:spPr>
            <a:xfrm>
              <a:off x="7814906"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2" name="角丸四角形 91"/>
            <p:cNvSpPr/>
            <p:nvPr/>
          </p:nvSpPr>
          <p:spPr>
            <a:xfrm>
              <a:off x="7815322"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3" name="角丸四角形 92"/>
            <p:cNvSpPr/>
            <p:nvPr/>
          </p:nvSpPr>
          <p:spPr>
            <a:xfrm>
              <a:off x="7815322"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4" name="角丸四角形 93"/>
            <p:cNvSpPr/>
            <p:nvPr/>
          </p:nvSpPr>
          <p:spPr>
            <a:xfrm>
              <a:off x="8029187"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5" name="角丸四角形 94"/>
            <p:cNvSpPr/>
            <p:nvPr/>
          </p:nvSpPr>
          <p:spPr>
            <a:xfrm>
              <a:off x="8030930"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96" name="角丸四角形 95"/>
            <p:cNvSpPr/>
            <p:nvPr/>
          </p:nvSpPr>
          <p:spPr>
            <a:xfrm>
              <a:off x="8031346"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7" name="角丸四角形 96"/>
            <p:cNvSpPr/>
            <p:nvPr/>
          </p:nvSpPr>
          <p:spPr>
            <a:xfrm>
              <a:off x="8031346"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8" name="角丸四角形 97"/>
            <p:cNvSpPr/>
            <p:nvPr/>
          </p:nvSpPr>
          <p:spPr>
            <a:xfrm>
              <a:off x="6685225" y="340820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99" name="直線コネクタ 98"/>
            <p:cNvCxnSpPr>
              <a:stCxn id="59" idx="3"/>
              <a:endCxn id="98" idx="1"/>
            </p:cNvCxnSpPr>
            <p:nvPr/>
          </p:nvCxnSpPr>
          <p:spPr>
            <a:xfrm>
              <a:off x="5534639" y="281198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柱 99"/>
            <p:cNvSpPr/>
            <p:nvPr/>
          </p:nvSpPr>
          <p:spPr>
            <a:xfrm>
              <a:off x="4125675" y="335699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1" name="円柱 100"/>
            <p:cNvSpPr/>
            <p:nvPr/>
          </p:nvSpPr>
          <p:spPr>
            <a:xfrm>
              <a:off x="5248329" y="335699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cxnSp>
          <p:nvCxnSpPr>
            <p:cNvPr id="104" name="直線矢印コネクタ 103"/>
            <p:cNvCxnSpPr/>
            <p:nvPr/>
          </p:nvCxnSpPr>
          <p:spPr>
            <a:xfrm flipH="1">
              <a:off x="5924930" y="2539551"/>
              <a:ext cx="676600" cy="8174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flipH="1">
              <a:off x="5572029" y="2466765"/>
              <a:ext cx="1029501" cy="30238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flipH="1" flipV="1">
              <a:off x="3779912" y="2811985"/>
              <a:ext cx="1454289" cy="5979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flipH="1">
              <a:off x="2102944" y="2261496"/>
              <a:ext cx="166543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 name="フリーフォーム 55"/>
            <p:cNvSpPr/>
            <p:nvPr/>
          </p:nvSpPr>
          <p:spPr>
            <a:xfrm flipH="1">
              <a:off x="5248329" y="2132856"/>
              <a:ext cx="1353201" cy="516615"/>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角丸四角形 102"/>
            <p:cNvSpPr/>
            <p:nvPr/>
          </p:nvSpPr>
          <p:spPr>
            <a:xfrm>
              <a:off x="204505" y="2001517"/>
              <a:ext cx="76709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STARS</a:t>
              </a:r>
              <a:endParaRPr lang="ja-JP" altLang="en-US" sz="1600" dirty="0">
                <a:solidFill>
                  <a:schemeClr val="tx1"/>
                </a:solidFill>
              </a:endParaRPr>
            </a:p>
          </p:txBody>
        </p:sp>
        <p:sp>
          <p:nvSpPr>
            <p:cNvPr id="105" name="角丸四角形 104"/>
            <p:cNvSpPr/>
            <p:nvPr/>
          </p:nvSpPr>
          <p:spPr>
            <a:xfrm>
              <a:off x="204505" y="2708920"/>
              <a:ext cx="1241902" cy="60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Hilo</a:t>
              </a:r>
            </a:p>
            <a:p>
              <a:pPr algn="ctr"/>
              <a:r>
                <a:rPr lang="en-US" altLang="ja-JP" sz="1600" dirty="0" smtClean="0">
                  <a:solidFill>
                    <a:schemeClr val="tx1"/>
                  </a:solidFill>
                </a:rPr>
                <a:t>On-site DRP</a:t>
              </a:r>
              <a:endParaRPr lang="ja-JP" altLang="en-US" sz="1600" dirty="0">
                <a:solidFill>
                  <a:schemeClr val="tx1"/>
                </a:solidFill>
              </a:endParaRPr>
            </a:p>
          </p:txBody>
        </p:sp>
        <p:cxnSp>
          <p:nvCxnSpPr>
            <p:cNvPr id="108" name="直線矢印コネクタ 107"/>
            <p:cNvCxnSpPr/>
            <p:nvPr/>
          </p:nvCxnSpPr>
          <p:spPr>
            <a:xfrm>
              <a:off x="3770944" y="2261496"/>
              <a:ext cx="1477385" cy="114671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p:nvPr/>
          </p:nvCxnSpPr>
          <p:spPr>
            <a:xfrm flipH="1">
              <a:off x="825456" y="2263977"/>
              <a:ext cx="504827"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574570" y="2386848"/>
              <a:ext cx="0" cy="2707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4716016" y="2948271"/>
              <a:ext cx="1885514" cy="364667"/>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10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95672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Autofit/>
          </a:bodyPr>
          <a:lstStyle/>
          <a:p>
            <a:r>
              <a:rPr lang="en-US" sz="2800" dirty="0"/>
              <a:t>Subsystem shutdown procedures and </a:t>
            </a:r>
            <a:r>
              <a:rPr lang="en-US" sz="2800" dirty="0" smtClean="0"/>
              <a:t>remarks II – Cs/MCS</a:t>
            </a:r>
            <a:endParaRPr lang="en-US" sz="2800" dirty="0"/>
          </a:p>
        </p:txBody>
      </p:sp>
      <p:sp>
        <p:nvSpPr>
          <p:cNvPr id="3" name="コンテンツ プレースホルダー 2"/>
          <p:cNvSpPr>
            <a:spLocks noGrp="1"/>
          </p:cNvSpPr>
          <p:nvPr>
            <p:ph idx="1"/>
          </p:nvPr>
        </p:nvSpPr>
        <p:spPr>
          <a:xfrm>
            <a:off x="251520" y="1600200"/>
            <a:ext cx="8892480" cy="5069160"/>
          </a:xfrm>
        </p:spPr>
        <p:txBody>
          <a:bodyPr>
            <a:normAutofit/>
          </a:bodyPr>
          <a:lstStyle/>
          <a:p>
            <a:pPr marL="0" indent="0">
              <a:buNone/>
            </a:pPr>
            <a:r>
              <a:rPr lang="en-US" sz="2400" dirty="0" smtClean="0"/>
              <a:t>No buttery nor PDU at Cs/MCS</a:t>
            </a:r>
            <a:r>
              <a:rPr lang="en-US" altLang="ja-JP" sz="2400" dirty="0" smtClean="0"/>
              <a:t>,</a:t>
            </a:r>
            <a:r>
              <a:rPr lang="ja-JP" altLang="en-US" sz="2400" dirty="0" smtClean="0"/>
              <a:t> </a:t>
            </a:r>
            <a:r>
              <a:rPr lang="en-US" altLang="ja-JP" sz="2400" dirty="0" smtClean="0"/>
              <a:t>excl.</a:t>
            </a:r>
            <a:r>
              <a:rPr lang="ja-JP" altLang="en-US" sz="2400" dirty="0" smtClean="0"/>
              <a:t> </a:t>
            </a:r>
            <a:r>
              <a:rPr lang="en-US" altLang="ja-JP" sz="2400" dirty="0" smtClean="0"/>
              <a:t>diesel and UPS-2</a:t>
            </a:r>
            <a:endParaRPr lang="en-US" sz="2400" dirty="0" smtClean="0"/>
          </a:p>
          <a:p>
            <a:pPr>
              <a:buFont typeface="Arial" charset="0"/>
              <a:buChar char="•"/>
            </a:pPr>
            <a:r>
              <a:rPr lang="en-US" sz="2400" dirty="0" smtClean="0"/>
              <a:t>Control computer need to be shutdown by OS</a:t>
            </a:r>
          </a:p>
          <a:p>
            <a:pPr>
              <a:buFont typeface="Arial" charset="0"/>
              <a:buChar char="•"/>
            </a:pPr>
            <a:r>
              <a:rPr lang="en-US" sz="2400" dirty="0" smtClean="0"/>
              <a:t>CMOS camera and controller could be down w/o command</a:t>
            </a:r>
          </a:p>
          <a:p>
            <a:pPr>
              <a:buFont typeface="Arial" charset="0"/>
              <a:buChar char="•"/>
            </a:pPr>
            <a:r>
              <a:rPr lang="en-US" sz="2400" dirty="0" smtClean="0"/>
              <a:t>Mirror motor could be down w/o command (need to be confirmed)</a:t>
            </a:r>
          </a:p>
          <a:p>
            <a:pPr marL="0" indent="0">
              <a:buNone/>
            </a:pPr>
            <a:endParaRPr lang="en-US" sz="2400" dirty="0"/>
          </a:p>
          <a:p>
            <a:pPr marL="0" indent="0">
              <a:buNone/>
            </a:pPr>
            <a:r>
              <a:rPr lang="en-US" sz="2400" dirty="0" smtClean="0"/>
              <a:t>Possible procedure</a:t>
            </a:r>
          </a:p>
          <a:p>
            <a:pPr>
              <a:buFont typeface="Arial" charset="0"/>
              <a:buChar char="•"/>
            </a:pPr>
            <a:r>
              <a:rPr lang="en-US" sz="2400" dirty="0" smtClean="0"/>
              <a:t>Shutdown control computer, on moving to stand-alone mode</a:t>
            </a:r>
          </a:p>
        </p:txBody>
      </p:sp>
    </p:spTree>
    <p:extLst>
      <p:ext uri="{BB962C8B-B14F-4D97-AF65-F5344CB8AC3E}">
        <p14:creationId xmlns:p14="http://schemas.microsoft.com/office/powerpoint/2010/main" val="40176030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Autofit/>
          </a:bodyPr>
          <a:lstStyle/>
          <a:p>
            <a:r>
              <a:rPr lang="en-US" sz="2800" dirty="0"/>
              <a:t>Subsystem shutdown procedures and </a:t>
            </a:r>
            <a:r>
              <a:rPr lang="en-US" sz="2800" dirty="0" smtClean="0"/>
              <a:t>remarks III – CB2F</a:t>
            </a:r>
            <a:endParaRPr lang="en-US" sz="2800" dirty="0"/>
          </a:p>
        </p:txBody>
      </p:sp>
      <p:sp>
        <p:nvSpPr>
          <p:cNvPr id="3" name="コンテンツ プレースホルダー 2"/>
          <p:cNvSpPr>
            <a:spLocks noGrp="1"/>
          </p:cNvSpPr>
          <p:nvPr>
            <p:ph idx="1"/>
          </p:nvPr>
        </p:nvSpPr>
        <p:spPr>
          <a:xfrm>
            <a:off x="457200" y="1412776"/>
            <a:ext cx="8363272" cy="5328592"/>
          </a:xfrm>
        </p:spPr>
        <p:txBody>
          <a:bodyPr>
            <a:normAutofit fontScale="62500" lnSpcReduction="20000"/>
          </a:bodyPr>
          <a:lstStyle/>
          <a:p>
            <a:pPr marL="0" indent="0">
              <a:buNone/>
            </a:pPr>
            <a:r>
              <a:rPr lang="en-US" sz="2400" dirty="0" smtClean="0"/>
              <a:t>Control building 2F (CB2F) is backed up by UPS-3 but without diesel. PFS will bring PDU, UPS of PFS dedicated need to be considered depending on timing, since we will have key infrastructural modules for operation at CB2F and need to care on procedure. (5min to finish, is short??)</a:t>
            </a:r>
          </a:p>
          <a:p>
            <a:pPr>
              <a:buFont typeface="Arial" charset="0"/>
              <a:buChar char="•"/>
            </a:pPr>
            <a:r>
              <a:rPr lang="en-US" sz="2400" dirty="0" smtClean="0"/>
              <a:t>Key modules</a:t>
            </a:r>
          </a:p>
          <a:p>
            <a:pPr lvl="1">
              <a:buFont typeface="Arial" charset="0"/>
              <a:buChar char="•"/>
            </a:pPr>
            <a:r>
              <a:rPr lang="en-US" sz="2000" dirty="0" smtClean="0"/>
              <a:t>Network switch : if down, we cannot reach to subsystem</a:t>
            </a:r>
          </a:p>
          <a:p>
            <a:pPr lvl="1">
              <a:buFont typeface="Arial" charset="0"/>
              <a:buChar char="•"/>
            </a:pPr>
            <a:r>
              <a:rPr lang="en-US" sz="2000" dirty="0" smtClean="0"/>
              <a:t>Storage server, database server, heartbeat system, VM server, MHS server</a:t>
            </a:r>
          </a:p>
          <a:p>
            <a:pPr>
              <a:buFont typeface="Arial" charset="0"/>
              <a:buChar char="•"/>
            </a:pPr>
            <a:r>
              <a:rPr lang="en-US" sz="2400" dirty="0" smtClean="0"/>
              <a:t>Operational modules</a:t>
            </a:r>
          </a:p>
          <a:p>
            <a:pPr lvl="1">
              <a:buFont typeface="Arial" charset="0"/>
              <a:buChar char="•"/>
            </a:pPr>
            <a:r>
              <a:rPr lang="en-US" sz="2000" dirty="0" smtClean="0"/>
              <a:t>Subsystem controllers : IR SAM control, AGC, PFICS, MPS</a:t>
            </a:r>
          </a:p>
          <a:p>
            <a:pPr lvl="1">
              <a:buFont typeface="Arial" charset="0"/>
              <a:buChar char="•"/>
            </a:pPr>
            <a:r>
              <a:rPr lang="en-US" sz="2000" dirty="0" smtClean="0"/>
              <a:t>System modules : IIC (master sequencer), logging system, Gen2 connection system</a:t>
            </a:r>
            <a:endParaRPr lang="en-US" sz="2000" dirty="0"/>
          </a:p>
          <a:p>
            <a:pPr marL="0" indent="0">
              <a:buNone/>
            </a:pPr>
            <a:endParaRPr lang="en-US" sz="2400" dirty="0" smtClean="0"/>
          </a:p>
          <a:p>
            <a:pPr marL="0" indent="0">
              <a:buNone/>
            </a:pPr>
            <a:r>
              <a:rPr lang="en-US" sz="2400" dirty="0" smtClean="0"/>
              <a:t>Possible procedure</a:t>
            </a:r>
          </a:p>
          <a:p>
            <a:pPr>
              <a:buFont typeface="Arial" charset="0"/>
              <a:buChar char="•"/>
            </a:pPr>
            <a:r>
              <a:rPr lang="en-US" sz="2400" dirty="0" smtClean="0"/>
              <a:t>(decided to move mode-III, and to start shutdown procedure)</a:t>
            </a:r>
          </a:p>
          <a:p>
            <a:pPr>
              <a:buFont typeface="Arial" charset="0"/>
              <a:buChar char="•"/>
            </a:pPr>
            <a:r>
              <a:rPr lang="en-US" sz="2400" dirty="0" smtClean="0"/>
              <a:t>Wait to finish subsystem commands – FITS finalization, COBRA operation, lights off</a:t>
            </a:r>
          </a:p>
          <a:p>
            <a:pPr>
              <a:buFont typeface="Arial" charset="0"/>
              <a:buChar char="•"/>
            </a:pPr>
            <a:r>
              <a:rPr lang="en-US" sz="2400" dirty="0" smtClean="0"/>
              <a:t>Shutdown operational subsystem modules AND send “standalone” signal to subsystems</a:t>
            </a:r>
          </a:p>
          <a:p>
            <a:pPr lvl="1">
              <a:buFont typeface="Arial" charset="0"/>
              <a:buChar char="•"/>
            </a:pPr>
            <a:r>
              <a:rPr lang="en-US" sz="2000" dirty="0"/>
              <a:t>(after hardware operation finished; but shall be finished within “decision” period)</a:t>
            </a:r>
            <a:endParaRPr lang="en-US" sz="2000" dirty="0" smtClean="0"/>
          </a:p>
          <a:p>
            <a:pPr lvl="1">
              <a:buFont typeface="Arial" charset="0"/>
              <a:buChar char="•"/>
            </a:pPr>
            <a:r>
              <a:rPr lang="en-US" sz="2000" dirty="0" smtClean="0"/>
              <a:t>IR SAM / CCD-BEE control : readout, finalize up-ramp to FITS files + sending to Gen2</a:t>
            </a:r>
          </a:p>
          <a:p>
            <a:pPr lvl="1">
              <a:buFont typeface="Arial" charset="0"/>
              <a:buChar char="•"/>
            </a:pPr>
            <a:r>
              <a:rPr lang="en-US" sz="2000" dirty="0" smtClean="0"/>
              <a:t>PFICS, MPS : stop by commanded COBRA move finished</a:t>
            </a:r>
          </a:p>
          <a:p>
            <a:pPr>
              <a:buFont typeface="Arial" charset="0"/>
              <a:buChar char="•"/>
            </a:pPr>
            <a:r>
              <a:rPr lang="en-US" sz="2400" dirty="0" smtClean="0"/>
              <a:t>Shutdown system modules : IIC, logging system, Gen2 connection system, MHS server</a:t>
            </a:r>
          </a:p>
          <a:p>
            <a:pPr lvl="1">
              <a:buFont typeface="Arial" charset="0"/>
              <a:buChar char="•"/>
            </a:pPr>
            <a:r>
              <a:rPr lang="en-US" altLang="ja-JP" sz="2000" dirty="0" smtClean="0">
                <a:solidFill>
                  <a:srgbClr val="FF0000"/>
                </a:solidFill>
              </a:rPr>
              <a:t>Live</a:t>
            </a:r>
            <a:r>
              <a:rPr lang="ja-JP" altLang="en-US" sz="2000" dirty="0" smtClean="0">
                <a:solidFill>
                  <a:srgbClr val="FF0000"/>
                </a:solidFill>
              </a:rPr>
              <a:t> </a:t>
            </a:r>
            <a:r>
              <a:rPr lang="en-US" altLang="ja-JP" sz="2000" dirty="0" smtClean="0">
                <a:solidFill>
                  <a:srgbClr val="FF0000"/>
                </a:solidFill>
              </a:rPr>
              <a:t>migrate</a:t>
            </a:r>
            <a:r>
              <a:rPr lang="ja-JP" altLang="en-US" sz="2000" dirty="0" smtClean="0">
                <a:solidFill>
                  <a:srgbClr val="FF0000"/>
                </a:solidFill>
              </a:rPr>
              <a:t> </a:t>
            </a:r>
            <a:r>
              <a:rPr lang="en-US" altLang="ja-JP" sz="2000" dirty="0" smtClean="0">
                <a:solidFill>
                  <a:srgbClr val="FF0000"/>
                </a:solidFill>
              </a:rPr>
              <a:t>MHS</a:t>
            </a:r>
            <a:r>
              <a:rPr lang="ja-JP" altLang="en-US" sz="2000" dirty="0" smtClean="0">
                <a:solidFill>
                  <a:srgbClr val="FF0000"/>
                </a:solidFill>
              </a:rPr>
              <a:t> </a:t>
            </a:r>
            <a:r>
              <a:rPr lang="en-US" altLang="ja-JP" sz="2000" dirty="0" smtClean="0">
                <a:solidFill>
                  <a:srgbClr val="FF0000"/>
                </a:solidFill>
              </a:rPr>
              <a:t>and</a:t>
            </a:r>
            <a:r>
              <a:rPr lang="ja-JP" altLang="en-US" sz="2000" dirty="0" smtClean="0">
                <a:solidFill>
                  <a:srgbClr val="FF0000"/>
                </a:solidFill>
              </a:rPr>
              <a:t> </a:t>
            </a:r>
            <a:r>
              <a:rPr lang="en-US" altLang="ja-JP" sz="2000" dirty="0" smtClean="0">
                <a:solidFill>
                  <a:srgbClr val="FF0000"/>
                </a:solidFill>
              </a:rPr>
              <a:t>logging</a:t>
            </a:r>
            <a:r>
              <a:rPr lang="ja-JP" altLang="en-US" sz="2000" dirty="0" smtClean="0">
                <a:solidFill>
                  <a:srgbClr val="FF0000"/>
                </a:solidFill>
              </a:rPr>
              <a:t> </a:t>
            </a:r>
            <a:r>
              <a:rPr lang="en-US" altLang="ja-JP" sz="2000" dirty="0" smtClean="0">
                <a:solidFill>
                  <a:srgbClr val="FF0000"/>
                </a:solidFill>
              </a:rPr>
              <a:t>system</a:t>
            </a:r>
            <a:r>
              <a:rPr lang="ja-JP" altLang="en-US" sz="2000" dirty="0" smtClean="0">
                <a:solidFill>
                  <a:srgbClr val="FF0000"/>
                </a:solidFill>
              </a:rPr>
              <a:t> </a:t>
            </a:r>
            <a:r>
              <a:rPr lang="en-US" altLang="ja-JP" sz="2000" dirty="0" smtClean="0">
                <a:solidFill>
                  <a:srgbClr val="FF0000"/>
                </a:solidFill>
              </a:rPr>
              <a:t>to</a:t>
            </a:r>
            <a:r>
              <a:rPr lang="ja-JP" altLang="en-US" sz="2000" dirty="0" smtClean="0">
                <a:solidFill>
                  <a:srgbClr val="FF0000"/>
                </a:solidFill>
              </a:rPr>
              <a:t> </a:t>
            </a:r>
            <a:r>
              <a:rPr lang="en-US" altLang="ja-JP" sz="2000" dirty="0" err="1" smtClean="0">
                <a:solidFill>
                  <a:srgbClr val="FF0000"/>
                </a:solidFill>
              </a:rPr>
              <a:t>SpS</a:t>
            </a:r>
            <a:r>
              <a:rPr lang="ja-JP" altLang="en-US" sz="2000" dirty="0" smtClean="0">
                <a:solidFill>
                  <a:srgbClr val="FF0000"/>
                </a:solidFill>
              </a:rPr>
              <a:t> </a:t>
            </a:r>
            <a:r>
              <a:rPr lang="en-US" altLang="ja-JP" sz="2000" dirty="0" smtClean="0">
                <a:solidFill>
                  <a:srgbClr val="FF0000"/>
                </a:solidFill>
              </a:rPr>
              <a:t>control</a:t>
            </a:r>
            <a:r>
              <a:rPr lang="ja-JP" altLang="en-US" sz="2000" dirty="0" smtClean="0">
                <a:solidFill>
                  <a:srgbClr val="FF0000"/>
                </a:solidFill>
              </a:rPr>
              <a:t> </a:t>
            </a:r>
            <a:r>
              <a:rPr lang="en-US" altLang="ja-JP" sz="2000" dirty="0" smtClean="0">
                <a:solidFill>
                  <a:srgbClr val="FF0000"/>
                </a:solidFill>
              </a:rPr>
              <a:t>box</a:t>
            </a:r>
            <a:endParaRPr lang="en-US" sz="2000" dirty="0" smtClean="0">
              <a:solidFill>
                <a:srgbClr val="FF0000"/>
              </a:solidFill>
            </a:endParaRPr>
          </a:p>
          <a:p>
            <a:pPr>
              <a:buFont typeface="Arial" charset="0"/>
              <a:buChar char="•"/>
            </a:pPr>
            <a:r>
              <a:rPr lang="en-US" sz="2400" dirty="0" smtClean="0"/>
              <a:t>Shutdown infrastructural computing resources (servers) : VM, database, storage</a:t>
            </a:r>
          </a:p>
          <a:p>
            <a:pPr>
              <a:buFont typeface="Arial" charset="0"/>
              <a:buChar char="•"/>
            </a:pPr>
            <a:r>
              <a:rPr lang="en-US" sz="2400" dirty="0" smtClean="0"/>
              <a:t>(TBD) Make network switch remain operation, until UPS power down</a:t>
            </a:r>
          </a:p>
        </p:txBody>
      </p:sp>
    </p:spTree>
    <p:extLst>
      <p:ext uri="{BB962C8B-B14F-4D97-AF65-F5344CB8AC3E}">
        <p14:creationId xmlns:p14="http://schemas.microsoft.com/office/powerpoint/2010/main" val="2942062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Autofit/>
          </a:bodyPr>
          <a:lstStyle/>
          <a:p>
            <a:r>
              <a:rPr lang="en-US" sz="2800" dirty="0"/>
              <a:t>Subsystem shutdown procedures and </a:t>
            </a:r>
            <a:r>
              <a:rPr lang="en-US" sz="2800" dirty="0" smtClean="0"/>
              <a:t>remarks IV – </a:t>
            </a:r>
            <a:r>
              <a:rPr lang="en-US" sz="2800" dirty="0" err="1" smtClean="0"/>
              <a:t>SpS</a:t>
            </a:r>
            <a:r>
              <a:rPr lang="ja-JP" altLang="en-US" sz="2800" dirty="0" smtClean="0"/>
              <a:t> </a:t>
            </a:r>
            <a:r>
              <a:rPr lang="en-US" altLang="ja-JP" sz="2800" dirty="0" smtClean="0"/>
              <a:t>(I)</a:t>
            </a:r>
            <a:endParaRPr lang="en-US" sz="2800" dirty="0"/>
          </a:p>
        </p:txBody>
      </p:sp>
      <p:sp>
        <p:nvSpPr>
          <p:cNvPr id="3" name="コンテンツ プレースホルダー 2"/>
          <p:cNvSpPr>
            <a:spLocks noGrp="1"/>
          </p:cNvSpPr>
          <p:nvPr>
            <p:ph idx="1"/>
          </p:nvPr>
        </p:nvSpPr>
        <p:spPr>
          <a:xfrm>
            <a:off x="457200" y="1600200"/>
            <a:ext cx="8219256" cy="5141168"/>
          </a:xfrm>
        </p:spPr>
        <p:txBody>
          <a:bodyPr>
            <a:normAutofit fontScale="47500" lnSpcReduction="20000"/>
          </a:bodyPr>
          <a:lstStyle/>
          <a:p>
            <a:pPr marL="0" indent="0">
              <a:buNone/>
            </a:pPr>
            <a:r>
              <a:rPr lang="en-US" sz="2400" dirty="0" smtClean="0"/>
              <a:t>Procedure for </a:t>
            </a:r>
            <a:r>
              <a:rPr lang="en-US" sz="2400" dirty="0" err="1" smtClean="0"/>
              <a:t>SpS</a:t>
            </a:r>
            <a:r>
              <a:rPr lang="en-US" sz="2400" dirty="0" smtClean="0"/>
              <a:t> will depend on status of </a:t>
            </a:r>
            <a:r>
              <a:rPr lang="en-US" sz="2400" dirty="0" err="1" smtClean="0"/>
              <a:t>dewar</a:t>
            </a:r>
            <a:r>
              <a:rPr lang="en-US" sz="2400" dirty="0" smtClean="0"/>
              <a:t> cooled down. If </a:t>
            </a:r>
            <a:r>
              <a:rPr lang="en-US" sz="2400" dirty="0" err="1" smtClean="0"/>
              <a:t>dewar</a:t>
            </a:r>
            <a:r>
              <a:rPr lang="en-US" sz="2400" dirty="0" smtClean="0"/>
              <a:t> is in operational temperature (e.g. 88K for IR detector), we shall keep </a:t>
            </a:r>
            <a:r>
              <a:rPr lang="en-US" sz="2400" dirty="0" err="1" smtClean="0"/>
              <a:t>cryo</a:t>
            </a:r>
            <a:r>
              <a:rPr lang="en-US" sz="2400" dirty="0" smtClean="0"/>
              <a:t>-cooler as much as possible. </a:t>
            </a:r>
            <a:r>
              <a:rPr lang="en-US" altLang="ja-JP" sz="2400" dirty="0" smtClean="0"/>
              <a:t>Items</a:t>
            </a:r>
            <a:r>
              <a:rPr lang="ja-JP" altLang="en-US" sz="2400" dirty="0" smtClean="0"/>
              <a:t> </a:t>
            </a:r>
            <a:r>
              <a:rPr lang="en-US" sz="2400" dirty="0" smtClean="0"/>
              <a:t>other than </a:t>
            </a:r>
            <a:r>
              <a:rPr lang="en-US" sz="2400" dirty="0" err="1" smtClean="0"/>
              <a:t>dewar</a:t>
            </a:r>
            <a:r>
              <a:rPr lang="en-US" sz="2400" dirty="0" smtClean="0"/>
              <a:t>, spectrograph need to stop its operation on power failure detected. </a:t>
            </a:r>
          </a:p>
          <a:p>
            <a:pPr marL="0" indent="0">
              <a:buNone/>
            </a:pPr>
            <a:r>
              <a:rPr lang="en-US" sz="2400" dirty="0" smtClean="0"/>
              <a:t>(TBC; issue resolved or not) For </a:t>
            </a:r>
            <a:r>
              <a:rPr lang="en-US" altLang="ja-JP" sz="2400" dirty="0" smtClean="0"/>
              <a:t>whole</a:t>
            </a:r>
            <a:r>
              <a:rPr lang="ja-JP" altLang="en-US" sz="2400" dirty="0" smtClean="0"/>
              <a:t> </a:t>
            </a:r>
            <a:r>
              <a:rPr lang="en-US" sz="2400" dirty="0" smtClean="0"/>
              <a:t>shutter</a:t>
            </a:r>
            <a:r>
              <a:rPr lang="ja-JP" altLang="en-US" sz="2400" dirty="0" smtClean="0"/>
              <a:t> </a:t>
            </a:r>
            <a:r>
              <a:rPr lang="en-US" altLang="ja-JP" sz="2400" dirty="0" smtClean="0"/>
              <a:t>system</a:t>
            </a:r>
            <a:r>
              <a:rPr lang="ja-JP" altLang="en-US" sz="2400" dirty="0" smtClean="0"/>
              <a:t> </a:t>
            </a:r>
            <a:r>
              <a:rPr lang="en-US" altLang="ja-JP" sz="2400" dirty="0" smtClean="0"/>
              <a:t>(incl.</a:t>
            </a:r>
            <a:r>
              <a:rPr lang="ja-JP" altLang="en-US" sz="2400" dirty="0" smtClean="0"/>
              <a:t> </a:t>
            </a:r>
            <a:r>
              <a:rPr lang="en-US" altLang="ja-JP" sz="2400" dirty="0" smtClean="0"/>
              <a:t>computing)</a:t>
            </a:r>
            <a:r>
              <a:rPr lang="en-US" sz="2400" dirty="0" smtClean="0"/>
              <a:t>, we need to keep power</a:t>
            </a:r>
            <a:r>
              <a:rPr lang="ja-JP" altLang="en-US" sz="2400" dirty="0" smtClean="0"/>
              <a:t> </a:t>
            </a:r>
            <a:r>
              <a:rPr lang="en-US" altLang="ja-JP" sz="2400" dirty="0" smtClean="0"/>
              <a:t>backed-up</a:t>
            </a:r>
            <a:r>
              <a:rPr lang="ja-JP" altLang="en-US" sz="2400" dirty="0" smtClean="0"/>
              <a:t> </a:t>
            </a:r>
            <a:r>
              <a:rPr lang="en-US" altLang="ja-JP" sz="2400" dirty="0" smtClean="0"/>
              <a:t>by</a:t>
            </a:r>
            <a:r>
              <a:rPr lang="ja-JP" altLang="en-US" sz="2400" dirty="0" smtClean="0"/>
              <a:t> </a:t>
            </a:r>
            <a:r>
              <a:rPr lang="en-US" altLang="ja-JP" sz="2400" dirty="0" smtClean="0"/>
              <a:t>UPS</a:t>
            </a:r>
            <a:r>
              <a:rPr lang="en-US" sz="2400" dirty="0" smtClean="0"/>
              <a:t> during detector readout, since it will automatically open/close on power-on.</a:t>
            </a:r>
          </a:p>
          <a:p>
            <a:pPr marL="0" indent="0">
              <a:buNone/>
            </a:pPr>
            <a:endParaRPr lang="en-US" sz="2400" dirty="0" smtClean="0"/>
          </a:p>
          <a:p>
            <a:pPr marL="457200" indent="-457200">
              <a:buAutoNum type="arabicPeriod"/>
            </a:pPr>
            <a:r>
              <a:rPr lang="en-US" sz="2400" dirty="0" smtClean="0"/>
              <a:t>If </a:t>
            </a:r>
            <a:r>
              <a:rPr lang="en-US" sz="2400" dirty="0" err="1" smtClean="0"/>
              <a:t>SMx</a:t>
            </a:r>
            <a:r>
              <a:rPr lang="en-US" sz="2400" dirty="0" smtClean="0"/>
              <a:t>/</a:t>
            </a:r>
            <a:r>
              <a:rPr lang="en-US" sz="2400" dirty="0" err="1" smtClean="0"/>
              <a:t>yCU</a:t>
            </a:r>
            <a:r>
              <a:rPr lang="en-US" sz="2400" dirty="0" smtClean="0"/>
              <a:t> is not in operational temperature</a:t>
            </a:r>
          </a:p>
          <a:p>
            <a:pPr marL="857250" lvl="1" indent="-457200">
              <a:buAutoNum type="arabicPeriod"/>
            </a:pPr>
            <a:r>
              <a:rPr lang="en-US" sz="2000" dirty="0" smtClean="0"/>
              <a:t>any operation on the </a:t>
            </a:r>
            <a:r>
              <a:rPr lang="en-US" sz="2000" dirty="0" err="1" smtClean="0"/>
              <a:t>dewar</a:t>
            </a:r>
            <a:r>
              <a:rPr lang="en-US" sz="2000" dirty="0" smtClean="0"/>
              <a:t> will be stopped – vacuum, cooling.</a:t>
            </a:r>
          </a:p>
          <a:p>
            <a:pPr marL="857250" lvl="1" indent="-457200">
              <a:buAutoNum type="arabicPeriod"/>
            </a:pPr>
            <a:r>
              <a:rPr lang="en-US" altLang="ja-JP" sz="2000" dirty="0" err="1" smtClean="0"/>
              <a:t>Vaccum</a:t>
            </a:r>
            <a:r>
              <a:rPr lang="ja-JP" altLang="en-US" sz="2000" dirty="0" smtClean="0"/>
              <a:t> </a:t>
            </a:r>
            <a:r>
              <a:rPr lang="en-US" altLang="ja-JP" sz="2000" dirty="0" smtClean="0"/>
              <a:t>to</a:t>
            </a:r>
            <a:r>
              <a:rPr lang="ja-JP" altLang="en-US" sz="2000" dirty="0" smtClean="0"/>
              <a:t> </a:t>
            </a:r>
            <a:r>
              <a:rPr lang="en-US" altLang="ja-JP" sz="2000" dirty="0" err="1" smtClean="0"/>
              <a:t>dewar</a:t>
            </a:r>
            <a:r>
              <a:rPr lang="ja-JP" altLang="en-US" sz="2000" dirty="0" smtClean="0"/>
              <a:t> </a:t>
            </a:r>
            <a:r>
              <a:rPr lang="en-US" altLang="ja-JP" sz="2000" dirty="0" smtClean="0"/>
              <a:t>will</a:t>
            </a:r>
            <a:r>
              <a:rPr lang="ja-JP" altLang="en-US" sz="2000" dirty="0" smtClean="0"/>
              <a:t> </a:t>
            </a:r>
            <a:r>
              <a:rPr lang="en-US" altLang="ja-JP" sz="2000" dirty="0" smtClean="0"/>
              <a:t>be</a:t>
            </a:r>
            <a:r>
              <a:rPr lang="ja-JP" altLang="en-US" sz="2000" dirty="0" smtClean="0"/>
              <a:t> </a:t>
            </a:r>
            <a:r>
              <a:rPr lang="en-US" altLang="ja-JP" sz="2000" dirty="0" smtClean="0"/>
              <a:t>closed</a:t>
            </a:r>
            <a:r>
              <a:rPr lang="ja-JP" altLang="en-US" sz="2000" dirty="0" smtClean="0"/>
              <a:t> </a:t>
            </a:r>
            <a:r>
              <a:rPr lang="en-US" altLang="ja-JP" sz="2000" dirty="0" smtClean="0"/>
              <a:t>by</a:t>
            </a:r>
            <a:r>
              <a:rPr lang="ja-JP" altLang="en-US" sz="2000" dirty="0" smtClean="0"/>
              <a:t> </a:t>
            </a:r>
            <a:r>
              <a:rPr lang="en-US" altLang="ja-JP" sz="2000" dirty="0" smtClean="0"/>
              <a:t>emergency</a:t>
            </a:r>
            <a:r>
              <a:rPr lang="ja-JP" altLang="en-US" sz="2000" dirty="0" smtClean="0"/>
              <a:t> </a:t>
            </a:r>
            <a:r>
              <a:rPr lang="en-US" altLang="ja-JP" sz="2000" dirty="0" smtClean="0"/>
              <a:t>stop</a:t>
            </a:r>
            <a:r>
              <a:rPr lang="ja-JP" altLang="en-US" sz="2000" dirty="0" smtClean="0"/>
              <a:t> </a:t>
            </a:r>
            <a:r>
              <a:rPr lang="en-US" altLang="ja-JP" sz="2000" dirty="0" smtClean="0"/>
              <a:t>valve?</a:t>
            </a:r>
          </a:p>
          <a:p>
            <a:pPr marL="1257300" lvl="2" indent="-457200">
              <a:buAutoNum type="arabicPeriod"/>
            </a:pPr>
            <a:r>
              <a:rPr lang="en-US" sz="1900" dirty="0" smtClean="0"/>
              <a:t>(TBC) will we cool down </a:t>
            </a:r>
            <a:r>
              <a:rPr lang="en-US" sz="1900" dirty="0" err="1" smtClean="0"/>
              <a:t>dewar</a:t>
            </a:r>
            <a:r>
              <a:rPr lang="en-US" sz="1900" dirty="0" smtClean="0"/>
              <a:t> while turbo pumps on? (the last bulb to </a:t>
            </a:r>
            <a:r>
              <a:rPr lang="en-US" sz="1900" dirty="0" err="1" smtClean="0"/>
              <a:t>dewar</a:t>
            </a:r>
            <a:r>
              <a:rPr lang="en-US" sz="1900" dirty="0" smtClean="0"/>
              <a:t> open)</a:t>
            </a:r>
          </a:p>
          <a:p>
            <a:pPr marL="457200" indent="-457200">
              <a:buAutoNum type="arabicPeriod"/>
            </a:pPr>
            <a:r>
              <a:rPr lang="en-US" sz="2400" dirty="0" smtClean="0"/>
              <a:t>If </a:t>
            </a:r>
            <a:r>
              <a:rPr lang="en-US" sz="2400" dirty="0" err="1" smtClean="0"/>
              <a:t>SMx</a:t>
            </a:r>
            <a:r>
              <a:rPr lang="en-US" sz="2400" dirty="0" smtClean="0"/>
              <a:t>/</a:t>
            </a:r>
            <a:r>
              <a:rPr lang="en-US" sz="2400" dirty="0" err="1" smtClean="0"/>
              <a:t>yCU</a:t>
            </a:r>
            <a:r>
              <a:rPr lang="en-US" sz="2400" dirty="0" smtClean="0"/>
              <a:t> is in operational temperature</a:t>
            </a:r>
          </a:p>
          <a:p>
            <a:pPr marL="857250" lvl="1" indent="-457200">
              <a:buAutoNum type="arabicPeriod"/>
            </a:pPr>
            <a:r>
              <a:rPr lang="en-US" sz="2000" dirty="0" smtClean="0"/>
              <a:t>need to maintain the</a:t>
            </a:r>
            <a:r>
              <a:rPr lang="en-US" altLang="ja-JP" sz="2000" dirty="0" smtClean="0"/>
              <a:t>ir</a:t>
            </a:r>
            <a:r>
              <a:rPr lang="en-US" sz="2000" dirty="0" smtClean="0"/>
              <a:t> temperature as long as possible.</a:t>
            </a:r>
            <a:r>
              <a:rPr lang="ja-JP" altLang="en-US" sz="2000" dirty="0" smtClean="0"/>
              <a:t> </a:t>
            </a:r>
            <a:endParaRPr lang="en-US" altLang="ja-JP" sz="2000" dirty="0" smtClean="0"/>
          </a:p>
          <a:p>
            <a:pPr marL="857250" lvl="1" indent="-457200">
              <a:buAutoNum type="arabicPeriod"/>
            </a:pPr>
            <a:r>
              <a:rPr lang="en-US" altLang="ja-JP" sz="2000" dirty="0" smtClean="0"/>
              <a:t>(TBC) need</a:t>
            </a:r>
            <a:r>
              <a:rPr lang="ja-JP" altLang="en-US" sz="2000" dirty="0" smtClean="0"/>
              <a:t> </a:t>
            </a:r>
            <a:r>
              <a:rPr lang="en-US" altLang="ja-JP" sz="2000" dirty="0" smtClean="0"/>
              <a:t>to</a:t>
            </a:r>
            <a:r>
              <a:rPr lang="ja-JP" altLang="en-US" sz="2000" dirty="0" smtClean="0"/>
              <a:t> </a:t>
            </a:r>
            <a:r>
              <a:rPr lang="en-US" altLang="ja-JP" sz="2000" dirty="0" smtClean="0"/>
              <a:t>keep</a:t>
            </a:r>
            <a:r>
              <a:rPr lang="ja-JP" altLang="en-US" sz="2000" dirty="0" smtClean="0"/>
              <a:t> </a:t>
            </a:r>
            <a:r>
              <a:rPr lang="en-US" altLang="ja-JP" sz="2000" dirty="0" err="1" smtClean="0"/>
              <a:t>xCU</a:t>
            </a:r>
            <a:r>
              <a:rPr lang="en-US" altLang="ja-JP" sz="2000" dirty="0" smtClean="0"/>
              <a:t>/BEE</a:t>
            </a:r>
            <a:r>
              <a:rPr lang="ja-JP" altLang="en-US" sz="2000" dirty="0" smtClean="0"/>
              <a:t> </a:t>
            </a:r>
            <a:r>
              <a:rPr lang="en-US" altLang="ja-JP" sz="2000" dirty="0" smtClean="0"/>
              <a:t>and</a:t>
            </a:r>
            <a:r>
              <a:rPr lang="ja-JP" altLang="en-US" sz="2000" dirty="0" smtClean="0"/>
              <a:t> </a:t>
            </a:r>
            <a:r>
              <a:rPr lang="en-US" altLang="ja-JP" sz="2000" dirty="0" smtClean="0"/>
              <a:t>PCM</a:t>
            </a:r>
            <a:r>
              <a:rPr lang="ja-JP" altLang="en-US" sz="2000" dirty="0" smtClean="0"/>
              <a:t> </a:t>
            </a:r>
            <a:r>
              <a:rPr lang="en-US" altLang="ja-JP" sz="2000" dirty="0" smtClean="0"/>
              <a:t>(VCCS)</a:t>
            </a:r>
            <a:r>
              <a:rPr lang="ja-JP" altLang="en-US" sz="2000" dirty="0" smtClean="0"/>
              <a:t> </a:t>
            </a:r>
            <a:r>
              <a:rPr lang="en-US" altLang="ja-JP" sz="2000" dirty="0" smtClean="0"/>
              <a:t>on</a:t>
            </a:r>
            <a:r>
              <a:rPr lang="ja-JP" altLang="en-US" sz="2000" dirty="0" smtClean="0"/>
              <a:t> </a:t>
            </a:r>
            <a:r>
              <a:rPr lang="en-US" altLang="ja-JP" sz="2000" dirty="0" smtClean="0"/>
              <a:t>to</a:t>
            </a:r>
            <a:r>
              <a:rPr lang="ja-JP" altLang="en-US" sz="2000" dirty="0" smtClean="0"/>
              <a:t> </a:t>
            </a:r>
            <a:r>
              <a:rPr lang="en-US" altLang="ja-JP" sz="2000" dirty="0" smtClean="0"/>
              <a:t>monitor</a:t>
            </a:r>
            <a:r>
              <a:rPr lang="ja-JP" altLang="en-US" sz="2000" dirty="0" smtClean="0"/>
              <a:t> </a:t>
            </a:r>
            <a:r>
              <a:rPr lang="en-US" altLang="ja-JP" sz="2000" dirty="0" smtClean="0"/>
              <a:t>telemetry</a:t>
            </a:r>
          </a:p>
          <a:p>
            <a:pPr marL="857250" lvl="1" indent="-457200">
              <a:buAutoNum type="arabicPeriod"/>
            </a:pPr>
            <a:r>
              <a:rPr lang="en-US" altLang="ja-JP" sz="2000" dirty="0" smtClean="0"/>
              <a:t>PFS-chiller</a:t>
            </a:r>
            <a:r>
              <a:rPr lang="ja-JP" altLang="en-US" sz="2000" dirty="0" smtClean="0"/>
              <a:t> </a:t>
            </a:r>
            <a:r>
              <a:rPr lang="en-US" altLang="ja-JP" sz="2000" dirty="0" smtClean="0"/>
              <a:t>is</a:t>
            </a:r>
            <a:r>
              <a:rPr lang="ja-JP" altLang="en-US" sz="2000" dirty="0" smtClean="0"/>
              <a:t> </a:t>
            </a:r>
            <a:r>
              <a:rPr lang="en-US" altLang="ja-JP" sz="2000" dirty="0" smtClean="0"/>
              <a:t>better</a:t>
            </a:r>
            <a:r>
              <a:rPr lang="ja-JP" altLang="en-US" sz="2000" dirty="0" smtClean="0"/>
              <a:t> </a:t>
            </a:r>
            <a:r>
              <a:rPr lang="en-US" altLang="ja-JP" sz="2000" dirty="0" smtClean="0"/>
              <a:t>to</a:t>
            </a:r>
            <a:r>
              <a:rPr lang="ja-JP" altLang="en-US" sz="2000" dirty="0" smtClean="0"/>
              <a:t> </a:t>
            </a:r>
            <a:r>
              <a:rPr lang="en-US" altLang="ja-JP" sz="2000" dirty="0" smtClean="0"/>
              <a:t>be</a:t>
            </a:r>
            <a:r>
              <a:rPr lang="ja-JP" altLang="en-US" sz="2000" dirty="0" smtClean="0"/>
              <a:t> </a:t>
            </a:r>
            <a:r>
              <a:rPr lang="en-US" altLang="ja-JP" sz="2000" dirty="0" smtClean="0"/>
              <a:t>operated</a:t>
            </a:r>
            <a:r>
              <a:rPr lang="ja-JP" altLang="en-US" sz="2000" dirty="0" smtClean="0"/>
              <a:t> </a:t>
            </a:r>
            <a:r>
              <a:rPr lang="en-US" altLang="ja-JP" sz="2000" dirty="0" smtClean="0"/>
              <a:t>while</a:t>
            </a:r>
            <a:r>
              <a:rPr lang="ja-JP" altLang="en-US" sz="2000" dirty="0" smtClean="0"/>
              <a:t> </a:t>
            </a:r>
            <a:r>
              <a:rPr lang="en-US" altLang="ja-JP" sz="2000" dirty="0" err="1" smtClean="0"/>
              <a:t>cryo</a:t>
            </a:r>
            <a:r>
              <a:rPr lang="en-US" altLang="ja-JP" sz="2000" dirty="0" smtClean="0"/>
              <a:t>-coolers</a:t>
            </a:r>
            <a:r>
              <a:rPr lang="ja-JP" altLang="en-US" sz="2000" dirty="0" smtClean="0"/>
              <a:t> </a:t>
            </a:r>
            <a:r>
              <a:rPr lang="en-US" altLang="ja-JP" sz="2000" dirty="0" smtClean="0"/>
              <a:t>are</a:t>
            </a:r>
            <a:r>
              <a:rPr lang="ja-JP" altLang="en-US" sz="2000" dirty="0" smtClean="0"/>
              <a:t> </a:t>
            </a:r>
            <a:r>
              <a:rPr lang="en-US" altLang="ja-JP" sz="2000" dirty="0" smtClean="0"/>
              <a:t>on. – even dome chiller down by trouble? (TBD)</a:t>
            </a:r>
          </a:p>
          <a:p>
            <a:pPr marL="857250" lvl="1" indent="-457200">
              <a:buAutoNum type="arabicPeriod"/>
            </a:pPr>
            <a:r>
              <a:rPr lang="en-US" altLang="ja-JP" sz="2000" dirty="0"/>
              <a:t>b</a:t>
            </a:r>
            <a:r>
              <a:rPr lang="en-US" altLang="ja-JP" sz="2000" dirty="0" smtClean="0"/>
              <a:t>etter</a:t>
            </a:r>
            <a:r>
              <a:rPr lang="ja-JP" altLang="en-US" sz="2000" dirty="0" smtClean="0"/>
              <a:t> </a:t>
            </a:r>
            <a:r>
              <a:rPr lang="en-US" altLang="ja-JP" sz="2000" dirty="0" smtClean="0"/>
              <a:t>to</a:t>
            </a:r>
            <a:r>
              <a:rPr lang="ja-JP" altLang="en-US" sz="2000" dirty="0" smtClean="0"/>
              <a:t> </a:t>
            </a:r>
            <a:r>
              <a:rPr lang="en-US" altLang="ja-JP" sz="2000" dirty="0" smtClean="0"/>
              <a:t>have</a:t>
            </a:r>
            <a:r>
              <a:rPr lang="ja-JP" altLang="en-US" sz="2000" dirty="0" smtClean="0"/>
              <a:t> </a:t>
            </a:r>
            <a:r>
              <a:rPr lang="en-US" altLang="ja-JP" sz="2000" dirty="0" smtClean="0"/>
              <a:t>an</a:t>
            </a:r>
            <a:r>
              <a:rPr lang="ja-JP" altLang="en-US" sz="2000" dirty="0" smtClean="0"/>
              <a:t> </a:t>
            </a:r>
            <a:r>
              <a:rPr lang="en-US" altLang="ja-JP" sz="2000" dirty="0" smtClean="0"/>
              <a:t>emergency</a:t>
            </a:r>
            <a:r>
              <a:rPr lang="ja-JP" altLang="en-US" sz="2000" dirty="0" smtClean="0"/>
              <a:t> </a:t>
            </a:r>
            <a:r>
              <a:rPr lang="en-US" altLang="ja-JP" sz="2000" dirty="0" smtClean="0"/>
              <a:t>heartbeat</a:t>
            </a:r>
            <a:r>
              <a:rPr lang="ja-JP" altLang="en-US" sz="2000" dirty="0" smtClean="0"/>
              <a:t> </a:t>
            </a:r>
            <a:r>
              <a:rPr lang="en-US" altLang="ja-JP" sz="2000" dirty="0" smtClean="0"/>
              <a:t>system</a:t>
            </a:r>
            <a:r>
              <a:rPr lang="ja-JP" altLang="en-US" sz="2000" dirty="0" smtClean="0"/>
              <a:t> </a:t>
            </a:r>
            <a:r>
              <a:rPr lang="en-US" altLang="ja-JP" sz="2000" dirty="0" smtClean="0"/>
              <a:t>at</a:t>
            </a:r>
            <a:r>
              <a:rPr lang="ja-JP" altLang="en-US" sz="2000" dirty="0" smtClean="0"/>
              <a:t> </a:t>
            </a:r>
            <a:r>
              <a:rPr lang="en-US" altLang="ja-JP" sz="2000" dirty="0" err="1" smtClean="0"/>
              <a:t>SpS</a:t>
            </a:r>
            <a:r>
              <a:rPr lang="ja-JP" altLang="en-US" sz="2000" dirty="0" smtClean="0"/>
              <a:t> </a:t>
            </a:r>
            <a:r>
              <a:rPr lang="en-US" altLang="ja-JP" sz="2000" dirty="0" smtClean="0"/>
              <a:t>floor</a:t>
            </a:r>
            <a:r>
              <a:rPr lang="ja-JP" altLang="en-US" sz="2000" dirty="0" smtClean="0"/>
              <a:t> </a:t>
            </a:r>
            <a:r>
              <a:rPr lang="en-US" altLang="ja-JP" sz="2000" dirty="0" smtClean="0"/>
              <a:t>(after</a:t>
            </a:r>
            <a:r>
              <a:rPr lang="ja-JP" altLang="en-US" sz="2000" dirty="0" smtClean="0"/>
              <a:t> </a:t>
            </a:r>
            <a:r>
              <a:rPr lang="en-US" altLang="ja-JP" sz="2000" dirty="0" smtClean="0"/>
              <a:t>“standalone”)</a:t>
            </a:r>
          </a:p>
          <a:p>
            <a:pPr marL="0" indent="0">
              <a:buNone/>
            </a:pPr>
            <a:endParaRPr lang="en-US" sz="2400" dirty="0"/>
          </a:p>
          <a:p>
            <a:pPr marL="0" indent="0">
              <a:buNone/>
            </a:pPr>
            <a:r>
              <a:rPr lang="en-US" altLang="ja-JP" sz="2400" dirty="0" smtClean="0"/>
              <a:t>After</a:t>
            </a:r>
            <a:r>
              <a:rPr lang="ja-JP" altLang="en-US" sz="2400" dirty="0" smtClean="0"/>
              <a:t> </a:t>
            </a:r>
            <a:r>
              <a:rPr lang="en-US" altLang="ja-JP" sz="2400" dirty="0" smtClean="0"/>
              <a:t>(final)</a:t>
            </a:r>
            <a:r>
              <a:rPr lang="ja-JP" altLang="en-US" sz="2400" dirty="0" smtClean="0"/>
              <a:t> </a:t>
            </a:r>
            <a:r>
              <a:rPr lang="en-US" altLang="ja-JP" sz="2400" dirty="0" smtClean="0"/>
              <a:t>shutdown</a:t>
            </a:r>
            <a:r>
              <a:rPr lang="ja-JP" altLang="en-US" sz="2400" dirty="0" smtClean="0"/>
              <a:t> </a:t>
            </a:r>
            <a:r>
              <a:rPr lang="en-US" altLang="ja-JP" sz="2400" dirty="0" smtClean="0"/>
              <a:t>commanded,</a:t>
            </a:r>
            <a:r>
              <a:rPr lang="ja-JP" altLang="en-US" sz="2400" dirty="0" smtClean="0"/>
              <a:t> </a:t>
            </a:r>
            <a:r>
              <a:rPr lang="en-US" altLang="ja-JP" sz="2400" dirty="0" err="1" smtClean="0"/>
              <a:t>dewars</a:t>
            </a:r>
            <a:r>
              <a:rPr lang="ja-JP" altLang="en-US" sz="2400" dirty="0" smtClean="0"/>
              <a:t> </a:t>
            </a:r>
            <a:r>
              <a:rPr lang="en-US" altLang="ja-JP" sz="2400" dirty="0" smtClean="0"/>
              <a:t>(detectors)</a:t>
            </a:r>
            <a:r>
              <a:rPr lang="ja-JP" altLang="en-US" sz="2400" dirty="0" smtClean="0"/>
              <a:t> </a:t>
            </a:r>
            <a:r>
              <a:rPr lang="en-US" altLang="ja-JP" sz="2400" dirty="0" smtClean="0"/>
              <a:t>are</a:t>
            </a:r>
            <a:r>
              <a:rPr lang="ja-JP" altLang="en-US" sz="2400" dirty="0" smtClean="0"/>
              <a:t> </a:t>
            </a:r>
            <a:r>
              <a:rPr lang="en-US" altLang="ja-JP" sz="2400" dirty="0" smtClean="0"/>
              <a:t>possible</a:t>
            </a:r>
            <a:r>
              <a:rPr lang="ja-JP" altLang="en-US" sz="2400" dirty="0" smtClean="0"/>
              <a:t> </a:t>
            </a:r>
            <a:r>
              <a:rPr lang="en-US" altLang="ja-JP" sz="2400" dirty="0" smtClean="0"/>
              <a:t>to</a:t>
            </a:r>
            <a:r>
              <a:rPr lang="ja-JP" altLang="en-US" sz="2400" dirty="0" smtClean="0"/>
              <a:t> </a:t>
            </a:r>
            <a:r>
              <a:rPr lang="en-US" altLang="ja-JP" sz="2400" dirty="0" smtClean="0"/>
              <a:t>go</a:t>
            </a:r>
            <a:r>
              <a:rPr lang="ja-JP" altLang="en-US" sz="2400" dirty="0" smtClean="0"/>
              <a:t> </a:t>
            </a:r>
            <a:r>
              <a:rPr lang="en-US" altLang="ja-JP" sz="2400" dirty="0" smtClean="0"/>
              <a:t>environment</a:t>
            </a:r>
            <a:r>
              <a:rPr lang="ja-JP" altLang="en-US" sz="2400" dirty="0" smtClean="0"/>
              <a:t> </a:t>
            </a:r>
            <a:r>
              <a:rPr lang="en-US" altLang="ja-JP" sz="2400" dirty="0" smtClean="0"/>
              <a:t>temperature, but heaters are required (</a:t>
            </a:r>
            <a:r>
              <a:rPr lang="en-US" altLang="ja-JP" sz="2400" dirty="0" smtClean="0">
                <a:solidFill>
                  <a:srgbClr val="FF0000"/>
                </a:solidFill>
              </a:rPr>
              <a:t>not</a:t>
            </a:r>
            <a:r>
              <a:rPr lang="ja-JP" altLang="en-US" sz="2400" dirty="0" smtClean="0">
                <a:solidFill>
                  <a:srgbClr val="FF0000"/>
                </a:solidFill>
              </a:rPr>
              <a:t> </a:t>
            </a:r>
            <a:r>
              <a:rPr lang="en-US" altLang="ja-JP" sz="2400" dirty="0" smtClean="0">
                <a:solidFill>
                  <a:srgbClr val="FF0000"/>
                </a:solidFill>
              </a:rPr>
              <a:t>only</a:t>
            </a:r>
            <a:r>
              <a:rPr lang="ja-JP" altLang="en-US" sz="2400" dirty="0" smtClean="0">
                <a:solidFill>
                  <a:srgbClr val="FF0000"/>
                </a:solidFill>
              </a:rPr>
              <a:t> </a:t>
            </a:r>
            <a:r>
              <a:rPr lang="en-US" altLang="ja-JP" sz="2400" dirty="0" smtClean="0">
                <a:solidFill>
                  <a:srgbClr val="FF0000"/>
                </a:solidFill>
              </a:rPr>
              <a:t>for</a:t>
            </a:r>
            <a:r>
              <a:rPr lang="ja-JP" altLang="en-US" sz="2400" dirty="0" smtClean="0">
                <a:solidFill>
                  <a:srgbClr val="FF0000"/>
                </a:solidFill>
              </a:rPr>
              <a:t> </a:t>
            </a:r>
            <a:r>
              <a:rPr lang="en-US" altLang="ja-JP" sz="2400" dirty="0" smtClean="0">
                <a:solidFill>
                  <a:srgbClr val="FF0000"/>
                </a:solidFill>
              </a:rPr>
              <a:t>H4RGs</a:t>
            </a:r>
            <a:r>
              <a:rPr lang="ja-JP" altLang="en-US" sz="2400" dirty="0" smtClean="0">
                <a:solidFill>
                  <a:srgbClr val="FF0000"/>
                </a:solidFill>
              </a:rPr>
              <a:t> </a:t>
            </a:r>
            <a:r>
              <a:rPr lang="en-US" altLang="ja-JP" sz="2400" dirty="0" smtClean="0">
                <a:solidFill>
                  <a:srgbClr val="FF0000"/>
                </a:solidFill>
              </a:rPr>
              <a:t>but</a:t>
            </a:r>
            <a:r>
              <a:rPr lang="ja-JP" altLang="en-US" sz="2400" dirty="0" smtClean="0">
                <a:solidFill>
                  <a:srgbClr val="FF0000"/>
                </a:solidFill>
              </a:rPr>
              <a:t> </a:t>
            </a:r>
            <a:r>
              <a:rPr lang="en-US" altLang="ja-JP" sz="2400" dirty="0" smtClean="0">
                <a:solidFill>
                  <a:srgbClr val="FF0000"/>
                </a:solidFill>
              </a:rPr>
              <a:t>also</a:t>
            </a:r>
            <a:r>
              <a:rPr lang="ja-JP" altLang="en-US" sz="2400" dirty="0" smtClean="0">
                <a:solidFill>
                  <a:srgbClr val="FF0000"/>
                </a:solidFill>
              </a:rPr>
              <a:t> </a:t>
            </a:r>
            <a:r>
              <a:rPr lang="en-US" altLang="ja-JP" sz="2400" dirty="0" smtClean="0">
                <a:solidFill>
                  <a:srgbClr val="FF0000"/>
                </a:solidFill>
              </a:rPr>
              <a:t>on</a:t>
            </a:r>
            <a:r>
              <a:rPr lang="ja-JP" altLang="en-US" sz="2400" dirty="0" smtClean="0">
                <a:solidFill>
                  <a:srgbClr val="FF0000"/>
                </a:solidFill>
              </a:rPr>
              <a:t> </a:t>
            </a:r>
            <a:r>
              <a:rPr lang="en-US" altLang="ja-JP" sz="2400" dirty="0" smtClean="0">
                <a:solidFill>
                  <a:srgbClr val="FF0000"/>
                </a:solidFill>
              </a:rPr>
              <a:t>CCDs</a:t>
            </a:r>
            <a:r>
              <a:rPr lang="en-US" altLang="ja-JP" sz="2400" dirty="0" smtClean="0"/>
              <a:t>).</a:t>
            </a:r>
          </a:p>
          <a:p>
            <a:pPr marL="0" indent="0">
              <a:buNone/>
            </a:pPr>
            <a:endParaRPr lang="en-US" sz="2400" dirty="0"/>
          </a:p>
          <a:p>
            <a:pPr marL="0" indent="0">
              <a:buNone/>
            </a:pPr>
            <a:r>
              <a:rPr lang="en-US" altLang="ja-JP" sz="2400" dirty="0" smtClean="0"/>
              <a:t>Considerations</a:t>
            </a:r>
            <a:r>
              <a:rPr lang="ja-JP" altLang="en-US" sz="2400" dirty="0" smtClean="0"/>
              <a:t> </a:t>
            </a:r>
            <a:r>
              <a:rPr lang="en-US" altLang="ja-JP" sz="2400" dirty="0" smtClean="0"/>
              <a:t>required</a:t>
            </a:r>
          </a:p>
          <a:p>
            <a:pPr>
              <a:buFont typeface="Arial" charset="0"/>
              <a:buChar char="•"/>
            </a:pPr>
            <a:r>
              <a:rPr lang="en-US" altLang="ja-JP" sz="2400" dirty="0" smtClean="0"/>
              <a:t>PFS-chiller</a:t>
            </a:r>
            <a:r>
              <a:rPr lang="ja-JP" altLang="en-US" sz="2400" dirty="0" smtClean="0"/>
              <a:t> </a:t>
            </a:r>
            <a:r>
              <a:rPr lang="en-US" altLang="ja-JP" sz="2400" dirty="0" smtClean="0"/>
              <a:t>could</a:t>
            </a:r>
            <a:r>
              <a:rPr lang="ja-JP" altLang="en-US" sz="2400" dirty="0" smtClean="0"/>
              <a:t> </a:t>
            </a:r>
            <a:r>
              <a:rPr lang="en-US" altLang="ja-JP" sz="2400" dirty="0" smtClean="0"/>
              <a:t>be</a:t>
            </a:r>
            <a:r>
              <a:rPr lang="ja-JP" altLang="en-US" sz="2400" dirty="0" smtClean="0"/>
              <a:t> </a:t>
            </a:r>
            <a:r>
              <a:rPr lang="en-US" altLang="ja-JP" sz="2400" dirty="0" smtClean="0"/>
              <a:t>backed</a:t>
            </a:r>
            <a:r>
              <a:rPr lang="ja-JP" altLang="en-US" sz="2400" dirty="0" smtClean="0"/>
              <a:t> </a:t>
            </a:r>
            <a:r>
              <a:rPr lang="en-US" altLang="ja-JP" sz="2400" dirty="0" smtClean="0"/>
              <a:t>up</a:t>
            </a:r>
            <a:r>
              <a:rPr lang="ja-JP" altLang="en-US" sz="2400" dirty="0" smtClean="0"/>
              <a:t> </a:t>
            </a:r>
            <a:r>
              <a:rPr lang="en-US" altLang="ja-JP" sz="2400" dirty="0" smtClean="0"/>
              <a:t>by</a:t>
            </a:r>
            <a:r>
              <a:rPr lang="ja-JP" altLang="en-US" sz="2400" dirty="0" smtClean="0"/>
              <a:t> </a:t>
            </a:r>
            <a:r>
              <a:rPr lang="en-US" altLang="ja-JP" sz="2400" dirty="0" smtClean="0"/>
              <a:t>PFS-UPS</a:t>
            </a:r>
            <a:r>
              <a:rPr lang="ja-JP" altLang="en-US" sz="2400" dirty="0" smtClean="0"/>
              <a:t> </a:t>
            </a:r>
            <a:r>
              <a:rPr lang="en-US" altLang="ja-JP" sz="2400" dirty="0" smtClean="0"/>
              <a:t>before</a:t>
            </a:r>
            <a:r>
              <a:rPr lang="ja-JP" altLang="en-US" sz="2400" dirty="0" smtClean="0"/>
              <a:t> </a:t>
            </a:r>
            <a:r>
              <a:rPr lang="en-US" altLang="ja-JP" sz="2400" dirty="0" smtClean="0"/>
              <a:t>diesel</a:t>
            </a:r>
            <a:r>
              <a:rPr lang="ja-JP" altLang="en-US" sz="2400" dirty="0" smtClean="0"/>
              <a:t> </a:t>
            </a:r>
            <a:r>
              <a:rPr lang="en-US" altLang="ja-JP" sz="2400" dirty="0" smtClean="0"/>
              <a:t>up?</a:t>
            </a:r>
            <a:r>
              <a:rPr lang="ja-JP" altLang="en-US" sz="2400" dirty="0" smtClean="0"/>
              <a:t> </a:t>
            </a:r>
            <a:r>
              <a:rPr lang="en-US" altLang="ja-JP" sz="2400" dirty="0" smtClean="0"/>
              <a:t>Also</a:t>
            </a:r>
            <a:r>
              <a:rPr lang="ja-JP" altLang="en-US" sz="2400" dirty="0" smtClean="0"/>
              <a:t> </a:t>
            </a:r>
            <a:r>
              <a:rPr lang="en-US" altLang="ja-JP" sz="2400" dirty="0" smtClean="0"/>
              <a:t>could</a:t>
            </a:r>
            <a:r>
              <a:rPr lang="ja-JP" altLang="en-US" sz="2400" dirty="0" smtClean="0"/>
              <a:t> </a:t>
            </a:r>
            <a:r>
              <a:rPr lang="en-US" altLang="ja-JP" sz="2400" dirty="0" smtClean="0"/>
              <a:t>be</a:t>
            </a:r>
            <a:r>
              <a:rPr lang="ja-JP" altLang="en-US" sz="2400" dirty="0" smtClean="0"/>
              <a:t> </a:t>
            </a:r>
            <a:r>
              <a:rPr lang="en-US" altLang="ja-JP" sz="2400" dirty="0" smtClean="0"/>
              <a:t>backed</a:t>
            </a:r>
            <a:r>
              <a:rPr lang="ja-JP" altLang="en-US" sz="2400" dirty="0" smtClean="0"/>
              <a:t> </a:t>
            </a:r>
            <a:r>
              <a:rPr lang="en-US" altLang="ja-JP" sz="2400" dirty="0" smtClean="0"/>
              <a:t>up</a:t>
            </a:r>
            <a:r>
              <a:rPr lang="ja-JP" altLang="en-US" sz="2400" dirty="0" smtClean="0"/>
              <a:t> </a:t>
            </a:r>
            <a:r>
              <a:rPr lang="en-US" altLang="ja-JP" sz="2400" dirty="0" smtClean="0"/>
              <a:t>by</a:t>
            </a:r>
            <a:r>
              <a:rPr lang="ja-JP" altLang="en-US" sz="2400" dirty="0" smtClean="0"/>
              <a:t> </a:t>
            </a:r>
            <a:r>
              <a:rPr lang="en-US" altLang="ja-JP" sz="2400" dirty="0" smtClean="0"/>
              <a:t>diesel?</a:t>
            </a:r>
          </a:p>
          <a:p>
            <a:pPr lvl="1">
              <a:buFont typeface="Arial" charset="0"/>
              <a:buChar char="•"/>
            </a:pPr>
            <a:r>
              <a:rPr lang="en-US" altLang="ja-JP" sz="2000" dirty="0" smtClean="0">
                <a:solidFill>
                  <a:srgbClr val="FF0000"/>
                </a:solidFill>
              </a:rPr>
              <a:t>No.</a:t>
            </a:r>
            <a:r>
              <a:rPr lang="ja-JP" altLang="en-US" sz="2000" dirty="0" smtClean="0">
                <a:solidFill>
                  <a:srgbClr val="FF0000"/>
                </a:solidFill>
              </a:rPr>
              <a:t> </a:t>
            </a:r>
            <a:r>
              <a:rPr lang="en-US" altLang="ja-JP" sz="2000" dirty="0">
                <a:solidFill>
                  <a:srgbClr val="FF0000"/>
                </a:solidFill>
              </a:rPr>
              <a:t>N</a:t>
            </a:r>
            <a:r>
              <a:rPr lang="en-US" altLang="ja-JP" sz="2000" dirty="0" smtClean="0">
                <a:solidFill>
                  <a:srgbClr val="FF0000"/>
                </a:solidFill>
              </a:rPr>
              <a:t>eed</a:t>
            </a:r>
            <a:r>
              <a:rPr lang="ja-JP" altLang="en-US" sz="2000" dirty="0" smtClean="0">
                <a:solidFill>
                  <a:srgbClr val="FF0000"/>
                </a:solidFill>
              </a:rPr>
              <a:t> </a:t>
            </a:r>
            <a:r>
              <a:rPr lang="en-US" altLang="ja-JP" sz="2000" dirty="0" smtClean="0">
                <a:solidFill>
                  <a:srgbClr val="FF0000"/>
                </a:solidFill>
              </a:rPr>
              <a:t>to</a:t>
            </a:r>
            <a:r>
              <a:rPr lang="ja-JP" altLang="en-US" sz="2000" dirty="0" smtClean="0">
                <a:solidFill>
                  <a:srgbClr val="FF0000"/>
                </a:solidFill>
              </a:rPr>
              <a:t> </a:t>
            </a:r>
            <a:r>
              <a:rPr lang="en-US" altLang="ja-JP" sz="2000" dirty="0" smtClean="0">
                <a:solidFill>
                  <a:srgbClr val="FF0000"/>
                </a:solidFill>
              </a:rPr>
              <a:t>down</a:t>
            </a:r>
            <a:r>
              <a:rPr lang="ja-JP" altLang="en-US" sz="2000" dirty="0" smtClean="0">
                <a:solidFill>
                  <a:srgbClr val="FF0000"/>
                </a:solidFill>
              </a:rPr>
              <a:t> </a:t>
            </a:r>
            <a:r>
              <a:rPr lang="en-US" altLang="ja-JP" sz="2000" dirty="0" smtClean="0">
                <a:solidFill>
                  <a:srgbClr val="FF0000"/>
                </a:solidFill>
              </a:rPr>
              <a:t>PFS-chiller,</a:t>
            </a:r>
            <a:r>
              <a:rPr lang="ja-JP" altLang="en-US" sz="2000" dirty="0" smtClean="0">
                <a:solidFill>
                  <a:srgbClr val="FF0000"/>
                </a:solidFill>
              </a:rPr>
              <a:t> </a:t>
            </a:r>
            <a:r>
              <a:rPr lang="en-US" altLang="ja-JP" sz="2000" dirty="0" smtClean="0">
                <a:solidFill>
                  <a:srgbClr val="FF0000"/>
                </a:solidFill>
              </a:rPr>
              <a:t>since</a:t>
            </a:r>
            <a:r>
              <a:rPr lang="ja-JP" altLang="en-US" sz="2000" dirty="0" smtClean="0">
                <a:solidFill>
                  <a:srgbClr val="FF0000"/>
                </a:solidFill>
              </a:rPr>
              <a:t> </a:t>
            </a:r>
            <a:r>
              <a:rPr lang="en-US" altLang="ja-JP" sz="2000" dirty="0" smtClean="0">
                <a:solidFill>
                  <a:srgbClr val="FF0000"/>
                </a:solidFill>
              </a:rPr>
              <a:t>dome-chiller</a:t>
            </a:r>
            <a:r>
              <a:rPr lang="ja-JP" altLang="en-US" sz="2000" dirty="0" smtClean="0">
                <a:solidFill>
                  <a:srgbClr val="FF0000"/>
                </a:solidFill>
              </a:rPr>
              <a:t> </a:t>
            </a:r>
            <a:r>
              <a:rPr lang="en-US" altLang="ja-JP" sz="2000" dirty="0" smtClean="0">
                <a:solidFill>
                  <a:srgbClr val="FF0000"/>
                </a:solidFill>
              </a:rPr>
              <a:t>downs.</a:t>
            </a:r>
            <a:r>
              <a:rPr lang="ja-JP" altLang="en-US" sz="2000" dirty="0" smtClean="0">
                <a:solidFill>
                  <a:srgbClr val="FF0000"/>
                </a:solidFill>
              </a:rPr>
              <a:t> </a:t>
            </a:r>
            <a:r>
              <a:rPr lang="en-US" altLang="ja-JP" sz="2000" dirty="0" err="1" smtClean="0">
                <a:solidFill>
                  <a:srgbClr val="FF0000"/>
                </a:solidFill>
              </a:rPr>
              <a:t>Reserver</a:t>
            </a:r>
            <a:r>
              <a:rPr lang="ja-JP" altLang="en-US" sz="2000" dirty="0" smtClean="0">
                <a:solidFill>
                  <a:srgbClr val="FF0000"/>
                </a:solidFill>
              </a:rPr>
              <a:t> </a:t>
            </a:r>
            <a:r>
              <a:rPr lang="en-US" altLang="ja-JP" sz="2000" dirty="0" smtClean="0">
                <a:solidFill>
                  <a:srgbClr val="FF0000"/>
                </a:solidFill>
              </a:rPr>
              <a:t>will</a:t>
            </a:r>
            <a:r>
              <a:rPr lang="ja-JP" altLang="en-US" sz="2000" dirty="0" smtClean="0">
                <a:solidFill>
                  <a:srgbClr val="FF0000"/>
                </a:solidFill>
              </a:rPr>
              <a:t> </a:t>
            </a:r>
            <a:r>
              <a:rPr lang="en-US" altLang="ja-JP" sz="2000" dirty="0" smtClean="0">
                <a:solidFill>
                  <a:srgbClr val="FF0000"/>
                </a:solidFill>
              </a:rPr>
              <a:t>work</a:t>
            </a:r>
            <a:r>
              <a:rPr lang="ja-JP" altLang="en-US" sz="2000" dirty="0" smtClean="0">
                <a:solidFill>
                  <a:srgbClr val="FF0000"/>
                </a:solidFill>
              </a:rPr>
              <a:t> </a:t>
            </a:r>
            <a:r>
              <a:rPr lang="en-US" altLang="ja-JP" sz="2000" dirty="0" smtClean="0">
                <a:solidFill>
                  <a:srgbClr val="FF0000"/>
                </a:solidFill>
              </a:rPr>
              <a:t>during</a:t>
            </a:r>
            <a:r>
              <a:rPr lang="ja-JP" altLang="en-US" sz="2000" dirty="0" smtClean="0">
                <a:solidFill>
                  <a:srgbClr val="FF0000"/>
                </a:solidFill>
              </a:rPr>
              <a:t> </a:t>
            </a:r>
            <a:r>
              <a:rPr lang="en-US" altLang="ja-JP" sz="2000" dirty="0" smtClean="0">
                <a:solidFill>
                  <a:srgbClr val="FF0000"/>
                </a:solidFill>
              </a:rPr>
              <a:t>this</a:t>
            </a:r>
            <a:r>
              <a:rPr lang="ja-JP" altLang="en-US" sz="2000" dirty="0" smtClean="0">
                <a:solidFill>
                  <a:srgbClr val="FF0000"/>
                </a:solidFill>
              </a:rPr>
              <a:t> </a:t>
            </a:r>
            <a:r>
              <a:rPr lang="en-US" altLang="ja-JP" sz="2000" dirty="0" smtClean="0">
                <a:solidFill>
                  <a:srgbClr val="FF0000"/>
                </a:solidFill>
              </a:rPr>
              <a:t>period.</a:t>
            </a:r>
          </a:p>
          <a:p>
            <a:pPr>
              <a:buFont typeface="Arial" charset="0"/>
              <a:buChar char="•"/>
            </a:pPr>
            <a:r>
              <a:rPr lang="en-US" altLang="ja-JP" sz="2400" dirty="0" smtClean="0"/>
              <a:t>Heartbeat</a:t>
            </a:r>
            <a:r>
              <a:rPr lang="ja-JP" altLang="en-US" sz="2400" dirty="0" smtClean="0"/>
              <a:t> </a:t>
            </a:r>
            <a:r>
              <a:rPr lang="en-US" altLang="ja-JP" sz="2400" dirty="0" smtClean="0"/>
              <a:t>system</a:t>
            </a:r>
            <a:r>
              <a:rPr lang="ja-JP" altLang="en-US" sz="2400" dirty="0" smtClean="0"/>
              <a:t> </a:t>
            </a:r>
            <a:r>
              <a:rPr lang="en-US" altLang="ja-JP" sz="2400" dirty="0" smtClean="0"/>
              <a:t>dedicated</a:t>
            </a:r>
            <a:r>
              <a:rPr lang="ja-JP" altLang="en-US" sz="2400" dirty="0" smtClean="0"/>
              <a:t> </a:t>
            </a:r>
            <a:r>
              <a:rPr lang="en-US" altLang="ja-JP" sz="2400" dirty="0" smtClean="0"/>
              <a:t>to</a:t>
            </a:r>
            <a:r>
              <a:rPr lang="ja-JP" altLang="en-US" sz="2400" dirty="0" smtClean="0"/>
              <a:t> </a:t>
            </a:r>
            <a:r>
              <a:rPr lang="en-US" altLang="ja-JP" sz="2400" dirty="0" err="1" smtClean="0"/>
              <a:t>SpS</a:t>
            </a:r>
            <a:r>
              <a:rPr lang="ja-JP" altLang="en-US" sz="2400" dirty="0" smtClean="0"/>
              <a:t> </a:t>
            </a:r>
            <a:r>
              <a:rPr lang="en-US" altLang="ja-JP" sz="2400" dirty="0" smtClean="0"/>
              <a:t>is</a:t>
            </a:r>
            <a:r>
              <a:rPr lang="ja-JP" altLang="en-US" sz="2400" dirty="0" smtClean="0"/>
              <a:t> </a:t>
            </a:r>
            <a:r>
              <a:rPr lang="en-US" altLang="ja-JP" sz="2400" dirty="0" smtClean="0"/>
              <a:t>required</a:t>
            </a:r>
            <a:r>
              <a:rPr lang="ja-JP" altLang="en-US" sz="2400" dirty="0" smtClean="0"/>
              <a:t> </a:t>
            </a:r>
            <a:r>
              <a:rPr lang="en-US" altLang="ja-JP" sz="2400" dirty="0" smtClean="0"/>
              <a:t>during</a:t>
            </a:r>
            <a:r>
              <a:rPr lang="ja-JP" altLang="en-US" sz="2400" dirty="0" smtClean="0"/>
              <a:t> </a:t>
            </a:r>
            <a:r>
              <a:rPr lang="en-US" altLang="ja-JP" sz="2400" dirty="0" smtClean="0"/>
              <a:t>“standalone”</a:t>
            </a:r>
            <a:r>
              <a:rPr lang="ja-JP" altLang="en-US" sz="2400" dirty="0" smtClean="0"/>
              <a:t> </a:t>
            </a:r>
            <a:r>
              <a:rPr lang="en-US" altLang="ja-JP" sz="2400" dirty="0" smtClean="0"/>
              <a:t>period?</a:t>
            </a:r>
          </a:p>
          <a:p>
            <a:pPr>
              <a:buFont typeface="Arial" charset="0"/>
              <a:buChar char="•"/>
            </a:pPr>
            <a:r>
              <a:rPr lang="en-US" sz="2400" dirty="0" smtClean="0"/>
              <a:t>Need consideration on storage for BEE (PC104 in </a:t>
            </a:r>
            <a:r>
              <a:rPr lang="en-US" sz="2400" dirty="0" err="1" smtClean="0"/>
              <a:t>readonly</a:t>
            </a:r>
            <a:r>
              <a:rPr lang="en-US" sz="2400" dirty="0" smtClean="0"/>
              <a:t> storage)</a:t>
            </a:r>
            <a:endParaRPr lang="en-US" sz="2400" dirty="0"/>
          </a:p>
        </p:txBody>
      </p:sp>
    </p:spTree>
    <p:extLst>
      <p:ext uri="{BB962C8B-B14F-4D97-AF65-F5344CB8AC3E}">
        <p14:creationId xmlns:p14="http://schemas.microsoft.com/office/powerpoint/2010/main" val="10400668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Autofit/>
          </a:bodyPr>
          <a:lstStyle/>
          <a:p>
            <a:r>
              <a:rPr lang="en-US" sz="2800" dirty="0"/>
              <a:t>Subsystem shutdown procedures and </a:t>
            </a:r>
            <a:r>
              <a:rPr lang="en-US" sz="2800" dirty="0" smtClean="0"/>
              <a:t>remarks IV – </a:t>
            </a:r>
            <a:r>
              <a:rPr lang="en-US" sz="2800" dirty="0" err="1" smtClean="0"/>
              <a:t>SpS</a:t>
            </a:r>
            <a:r>
              <a:rPr lang="ja-JP" altLang="en-US" sz="2800" dirty="0" smtClean="0"/>
              <a:t> </a:t>
            </a:r>
            <a:r>
              <a:rPr lang="en-US" altLang="ja-JP" sz="2800" dirty="0" smtClean="0"/>
              <a:t>(II)</a:t>
            </a:r>
            <a:endParaRPr lang="en-US" sz="2800" dirty="0"/>
          </a:p>
        </p:txBody>
      </p:sp>
      <p:sp>
        <p:nvSpPr>
          <p:cNvPr id="3" name="コンテンツ プレースホルダー 2"/>
          <p:cNvSpPr>
            <a:spLocks noGrp="1"/>
          </p:cNvSpPr>
          <p:nvPr>
            <p:ph idx="1"/>
          </p:nvPr>
        </p:nvSpPr>
        <p:spPr>
          <a:xfrm>
            <a:off x="457200" y="1600200"/>
            <a:ext cx="8229600" cy="5141168"/>
          </a:xfrm>
        </p:spPr>
        <p:txBody>
          <a:bodyPr>
            <a:normAutofit fontScale="92500" lnSpcReduction="20000"/>
          </a:bodyPr>
          <a:lstStyle/>
          <a:p>
            <a:pPr marL="0" indent="0">
              <a:buNone/>
            </a:pPr>
            <a:r>
              <a:rPr lang="en-US" sz="2400" dirty="0" smtClean="0"/>
              <a:t>Possible procedure</a:t>
            </a:r>
          </a:p>
          <a:p>
            <a:pPr>
              <a:buFont typeface="Arial" charset="0"/>
              <a:buChar char="•"/>
            </a:pPr>
            <a:r>
              <a:rPr lang="en-US" altLang="ja-JP" sz="2400" dirty="0"/>
              <a:t>R</a:t>
            </a:r>
            <a:r>
              <a:rPr lang="en-US" altLang="ja-JP" sz="2400" dirty="0" smtClean="0"/>
              <a:t>igh</a:t>
            </a:r>
            <a:r>
              <a:rPr lang="en-US" sz="2400" dirty="0" smtClean="0"/>
              <a:t>t after power failure detected, IIC shall command to subsystems</a:t>
            </a:r>
          </a:p>
          <a:p>
            <a:pPr lvl="1">
              <a:buFont typeface="Arial" charset="0"/>
              <a:buChar char="•"/>
            </a:pPr>
            <a:r>
              <a:rPr lang="en-US" sz="2000" dirty="0" smtClean="0"/>
              <a:t>Stop exposure, close shutter and readout detectors</a:t>
            </a:r>
          </a:p>
          <a:p>
            <a:pPr lvl="1">
              <a:buFont typeface="Arial" charset="0"/>
              <a:buChar char="•"/>
            </a:pPr>
            <a:r>
              <a:rPr lang="en-US" sz="2000" dirty="0" smtClean="0"/>
              <a:t>Stop illuminatio</a:t>
            </a:r>
            <a:r>
              <a:rPr lang="en-US" altLang="ja-JP" sz="2000" dirty="0" smtClean="0"/>
              <a:t>n sources</a:t>
            </a:r>
            <a:r>
              <a:rPr lang="ja-JP" altLang="en-US" sz="2000" dirty="0" smtClean="0"/>
              <a:t> </a:t>
            </a:r>
            <a:r>
              <a:rPr lang="en-US" altLang="ja-JP" sz="2000" dirty="0" smtClean="0"/>
              <a:t>–</a:t>
            </a:r>
            <a:r>
              <a:rPr lang="ja-JP" altLang="en-US" sz="2000" dirty="0" smtClean="0"/>
              <a:t> </a:t>
            </a:r>
            <a:r>
              <a:rPr lang="en-US" altLang="ja-JP" sz="2000" dirty="0" smtClean="0"/>
              <a:t>back</a:t>
            </a:r>
            <a:r>
              <a:rPr lang="ja-JP" altLang="en-US" sz="2000" dirty="0" smtClean="0"/>
              <a:t> </a:t>
            </a:r>
            <a:r>
              <a:rPr lang="en-US" altLang="ja-JP" sz="2000" dirty="0" smtClean="0"/>
              <a:t>illumination,</a:t>
            </a:r>
            <a:r>
              <a:rPr lang="ja-JP" altLang="en-US" sz="2000" dirty="0" smtClean="0"/>
              <a:t> </a:t>
            </a:r>
            <a:r>
              <a:rPr lang="en-US" altLang="ja-JP" sz="2000" dirty="0" smtClean="0"/>
              <a:t>internal</a:t>
            </a:r>
            <a:r>
              <a:rPr lang="ja-JP" altLang="en-US" sz="2000" dirty="0" smtClean="0"/>
              <a:t> </a:t>
            </a:r>
            <a:r>
              <a:rPr lang="en-US" altLang="ja-JP" sz="2000" dirty="0" smtClean="0"/>
              <a:t>illumination,</a:t>
            </a:r>
            <a:r>
              <a:rPr lang="ja-JP" altLang="en-US" sz="2000" dirty="0" smtClean="0"/>
              <a:t> </a:t>
            </a:r>
            <a:r>
              <a:rPr lang="en-US" altLang="ja-JP" sz="2000" dirty="0" smtClean="0"/>
              <a:t>fiber</a:t>
            </a:r>
            <a:r>
              <a:rPr lang="ja-JP" altLang="en-US" sz="2000" dirty="0" smtClean="0"/>
              <a:t> </a:t>
            </a:r>
            <a:r>
              <a:rPr lang="en-US" altLang="ja-JP" sz="2000" dirty="0" smtClean="0"/>
              <a:t>monitoring</a:t>
            </a:r>
          </a:p>
          <a:p>
            <a:pPr lvl="1">
              <a:buFont typeface="Arial" charset="0"/>
              <a:buChar char="•"/>
            </a:pPr>
            <a:r>
              <a:rPr lang="en-US" altLang="ja-JP" sz="2000" dirty="0" smtClean="0"/>
              <a:t>Stop</a:t>
            </a:r>
            <a:r>
              <a:rPr lang="ja-JP" altLang="en-US" sz="2000" dirty="0" smtClean="0"/>
              <a:t> </a:t>
            </a:r>
            <a:r>
              <a:rPr lang="en-US" altLang="ja-JP" sz="2000" dirty="0" smtClean="0"/>
              <a:t>non</a:t>
            </a:r>
            <a:r>
              <a:rPr lang="en-US" altLang="ja-JP" sz="2000" dirty="0"/>
              <a:t>-</a:t>
            </a:r>
            <a:r>
              <a:rPr lang="en-US" altLang="ja-JP" sz="2000" dirty="0" smtClean="0"/>
              <a:t>operational</a:t>
            </a:r>
            <a:r>
              <a:rPr lang="ja-JP" altLang="en-US" sz="2000" dirty="0" smtClean="0"/>
              <a:t> </a:t>
            </a:r>
            <a:r>
              <a:rPr lang="en-US" altLang="ja-JP" sz="2000" dirty="0" err="1" smtClean="0"/>
              <a:t>dewars</a:t>
            </a:r>
            <a:r>
              <a:rPr lang="ja-JP" altLang="en-US" sz="2000" dirty="0" smtClean="0"/>
              <a:t> </a:t>
            </a:r>
            <a:r>
              <a:rPr lang="en-US" altLang="ja-JP" sz="2000" dirty="0" smtClean="0"/>
              <a:t>–</a:t>
            </a:r>
            <a:r>
              <a:rPr lang="ja-JP" altLang="en-US" sz="2000" dirty="0" smtClean="0"/>
              <a:t> </a:t>
            </a:r>
            <a:r>
              <a:rPr lang="en-US" altLang="ja-JP" sz="2000" dirty="0" smtClean="0"/>
              <a:t>vacuum,</a:t>
            </a:r>
            <a:r>
              <a:rPr lang="ja-JP" altLang="en-US" sz="2000" dirty="0" smtClean="0"/>
              <a:t> </a:t>
            </a:r>
            <a:r>
              <a:rPr lang="en-US" altLang="ja-JP" sz="2000" dirty="0" err="1" smtClean="0"/>
              <a:t>cryo</a:t>
            </a:r>
            <a:r>
              <a:rPr lang="en-US" altLang="ja-JP" sz="2000" dirty="0" smtClean="0"/>
              <a:t>-cooler</a:t>
            </a:r>
            <a:endParaRPr lang="en-US" sz="2000" dirty="0" smtClean="0"/>
          </a:p>
          <a:p>
            <a:pPr>
              <a:buFont typeface="Arial" charset="0"/>
              <a:buChar char="•"/>
            </a:pPr>
            <a:r>
              <a:rPr lang="en-US" altLang="ja-JP" sz="2400" dirty="0" smtClean="0"/>
              <a:t>Shift</a:t>
            </a:r>
            <a:r>
              <a:rPr lang="ja-JP" altLang="en-US" sz="2400" dirty="0" smtClean="0"/>
              <a:t> </a:t>
            </a:r>
            <a:r>
              <a:rPr lang="en-US" altLang="ja-JP" sz="2400" dirty="0" smtClean="0"/>
              <a:t>to</a:t>
            </a:r>
            <a:r>
              <a:rPr lang="ja-JP" altLang="en-US" sz="2400" dirty="0" smtClean="0"/>
              <a:t> </a:t>
            </a:r>
            <a:r>
              <a:rPr lang="en-US" altLang="ja-JP" sz="2400" dirty="0" smtClean="0"/>
              <a:t>“standalone”</a:t>
            </a:r>
            <a:r>
              <a:rPr lang="ja-JP" altLang="en-US" sz="2400" dirty="0" smtClean="0"/>
              <a:t> </a:t>
            </a:r>
            <a:r>
              <a:rPr lang="en-US" altLang="ja-JP" sz="2400" dirty="0" smtClean="0"/>
              <a:t>mode</a:t>
            </a:r>
          </a:p>
          <a:p>
            <a:pPr lvl="1">
              <a:buFont typeface="Arial" charset="0"/>
              <a:buChar char="•"/>
            </a:pPr>
            <a:r>
              <a:rPr lang="en-US" altLang="ja-JP" sz="2000" dirty="0" smtClean="0"/>
              <a:t>Shutdown</a:t>
            </a:r>
            <a:r>
              <a:rPr lang="ja-JP" altLang="en-US" sz="2000" dirty="0" smtClean="0"/>
              <a:t> </a:t>
            </a:r>
            <a:r>
              <a:rPr lang="en-US" altLang="ja-JP" sz="2000" dirty="0" smtClean="0"/>
              <a:t>non-emergency</a:t>
            </a:r>
            <a:r>
              <a:rPr lang="ja-JP" altLang="en-US" sz="2000" dirty="0" smtClean="0"/>
              <a:t> </a:t>
            </a:r>
            <a:r>
              <a:rPr lang="en-US" altLang="ja-JP" sz="2000" dirty="0" smtClean="0"/>
              <a:t>computers</a:t>
            </a:r>
          </a:p>
          <a:p>
            <a:pPr lvl="2">
              <a:buFont typeface="Arial" charset="0"/>
              <a:buChar char="•"/>
            </a:pPr>
            <a:r>
              <a:rPr lang="en-US" altLang="ja-JP" sz="1600" dirty="0" smtClean="0"/>
              <a:t>ENU</a:t>
            </a:r>
            <a:r>
              <a:rPr lang="ja-JP" altLang="en-US" sz="1600" dirty="0" smtClean="0"/>
              <a:t> </a:t>
            </a:r>
            <a:r>
              <a:rPr lang="en-US" altLang="ja-JP" sz="1600" dirty="0" smtClean="0"/>
              <a:t>controllers</a:t>
            </a:r>
            <a:r>
              <a:rPr lang="ja-JP" altLang="en-US" sz="1600" dirty="0" smtClean="0"/>
              <a:t> </a:t>
            </a:r>
            <a:r>
              <a:rPr lang="en-US" altLang="ja-JP" sz="1600" dirty="0" smtClean="0"/>
              <a:t>(LAM),</a:t>
            </a:r>
            <a:r>
              <a:rPr lang="ja-JP" altLang="en-US" sz="1600" dirty="0" smtClean="0"/>
              <a:t> </a:t>
            </a:r>
            <a:r>
              <a:rPr lang="en-US" altLang="ja-JP" sz="1600" dirty="0" smtClean="0"/>
              <a:t>fiber</a:t>
            </a:r>
            <a:r>
              <a:rPr lang="ja-JP" altLang="en-US" sz="1600" dirty="0" smtClean="0"/>
              <a:t> </a:t>
            </a:r>
            <a:r>
              <a:rPr lang="en-US" altLang="ja-JP" sz="1600" dirty="0" smtClean="0"/>
              <a:t>monitoring</a:t>
            </a:r>
            <a:r>
              <a:rPr lang="ja-JP" altLang="en-US" sz="1600" dirty="0" smtClean="0"/>
              <a:t> </a:t>
            </a:r>
            <a:r>
              <a:rPr lang="en-US" altLang="ja-JP" sz="1600" dirty="0" smtClean="0"/>
              <a:t>system</a:t>
            </a:r>
            <a:r>
              <a:rPr lang="ja-JP" altLang="en-US" sz="1600" dirty="0" smtClean="0"/>
              <a:t> </a:t>
            </a:r>
            <a:r>
              <a:rPr lang="en-US" altLang="ja-JP" sz="1600" dirty="0" smtClean="0"/>
              <a:t>(LNA)</a:t>
            </a:r>
          </a:p>
          <a:p>
            <a:pPr lvl="2">
              <a:buFont typeface="Arial" charset="0"/>
              <a:buChar char="•"/>
            </a:pPr>
            <a:r>
              <a:rPr lang="en-US" altLang="ja-JP" sz="1600" dirty="0" smtClean="0"/>
              <a:t>IR</a:t>
            </a:r>
            <a:r>
              <a:rPr lang="ja-JP" altLang="en-US" sz="1600" dirty="0" smtClean="0"/>
              <a:t> </a:t>
            </a:r>
            <a:r>
              <a:rPr lang="en-US" altLang="ja-JP" sz="1600" dirty="0" smtClean="0"/>
              <a:t>H4RG</a:t>
            </a:r>
            <a:r>
              <a:rPr lang="ja-JP" altLang="en-US" sz="1600" dirty="0" smtClean="0"/>
              <a:t> </a:t>
            </a:r>
            <a:r>
              <a:rPr lang="en-US" altLang="ja-JP" sz="1600" dirty="0" smtClean="0"/>
              <a:t>SAM</a:t>
            </a:r>
            <a:r>
              <a:rPr lang="ja-JP" altLang="en-US" sz="1600" dirty="0" smtClean="0"/>
              <a:t> </a:t>
            </a:r>
            <a:r>
              <a:rPr lang="en-US" altLang="ja-JP" sz="1600" dirty="0" smtClean="0"/>
              <a:t>–</a:t>
            </a:r>
            <a:r>
              <a:rPr lang="ja-JP" altLang="en-US" sz="1600" dirty="0" smtClean="0"/>
              <a:t> </a:t>
            </a:r>
            <a:r>
              <a:rPr lang="en-US" altLang="ja-JP" sz="1600" dirty="0" smtClean="0"/>
              <a:t>if</a:t>
            </a:r>
            <a:r>
              <a:rPr lang="ja-JP" altLang="en-US" sz="1600" dirty="0" smtClean="0"/>
              <a:t> </a:t>
            </a:r>
            <a:r>
              <a:rPr lang="en-US" altLang="ja-JP" sz="1600" dirty="0" smtClean="0"/>
              <a:t>we</a:t>
            </a:r>
            <a:r>
              <a:rPr lang="ja-JP" altLang="en-US" sz="1600" dirty="0" smtClean="0"/>
              <a:t> </a:t>
            </a:r>
            <a:r>
              <a:rPr lang="en-US" altLang="ja-JP" sz="1600" dirty="0" smtClean="0"/>
              <a:t>cannot</a:t>
            </a:r>
            <a:r>
              <a:rPr lang="ja-JP" altLang="en-US" sz="1600" dirty="0" smtClean="0"/>
              <a:t> </a:t>
            </a:r>
            <a:r>
              <a:rPr lang="en-US" altLang="ja-JP" sz="1600" dirty="0" smtClean="0"/>
              <a:t>just</a:t>
            </a:r>
            <a:r>
              <a:rPr lang="ja-JP" altLang="en-US" sz="1600" dirty="0" smtClean="0"/>
              <a:t> </a:t>
            </a:r>
            <a:r>
              <a:rPr lang="en-US" altLang="ja-JP" sz="1600" dirty="0" smtClean="0"/>
              <a:t>power</a:t>
            </a:r>
            <a:r>
              <a:rPr lang="ja-JP" altLang="en-US" sz="1600" dirty="0" smtClean="0"/>
              <a:t> </a:t>
            </a:r>
            <a:r>
              <a:rPr lang="en-US" altLang="ja-JP" sz="1600" dirty="0" smtClean="0"/>
              <a:t>disconnection</a:t>
            </a:r>
          </a:p>
          <a:p>
            <a:pPr lvl="1">
              <a:buFont typeface="Arial" charset="0"/>
              <a:buChar char="•"/>
            </a:pPr>
            <a:r>
              <a:rPr lang="en-US" altLang="ja-JP" sz="2000" dirty="0" smtClean="0"/>
              <a:t>(TBD)</a:t>
            </a:r>
            <a:r>
              <a:rPr lang="ja-JP" altLang="en-US" sz="2000" dirty="0" smtClean="0"/>
              <a:t> </a:t>
            </a:r>
            <a:r>
              <a:rPr lang="en-US" altLang="ja-JP" sz="2000" dirty="0" smtClean="0"/>
              <a:t>shutdown</a:t>
            </a:r>
            <a:r>
              <a:rPr lang="ja-JP" altLang="en-US" sz="2000" dirty="0" smtClean="0"/>
              <a:t> </a:t>
            </a:r>
            <a:r>
              <a:rPr lang="en-US" altLang="ja-JP" sz="2000" dirty="0" smtClean="0"/>
              <a:t>SCR</a:t>
            </a:r>
            <a:r>
              <a:rPr lang="ja-JP" altLang="en-US" sz="2000" dirty="0" smtClean="0"/>
              <a:t> </a:t>
            </a:r>
            <a:r>
              <a:rPr lang="en-US" altLang="ja-JP" sz="2000" dirty="0" smtClean="0"/>
              <a:t>environment</a:t>
            </a:r>
            <a:r>
              <a:rPr lang="ja-JP" altLang="en-US" sz="2000" dirty="0" smtClean="0"/>
              <a:t> </a:t>
            </a:r>
            <a:r>
              <a:rPr lang="en-US" altLang="ja-JP" sz="2000" dirty="0" smtClean="0"/>
              <a:t>control</a:t>
            </a:r>
          </a:p>
          <a:p>
            <a:pPr lvl="1">
              <a:buFont typeface="Arial" charset="0"/>
              <a:buChar char="•"/>
            </a:pPr>
            <a:r>
              <a:rPr lang="en-US" altLang="ja-JP" sz="2000" dirty="0" smtClean="0"/>
              <a:t>Start</a:t>
            </a:r>
            <a:r>
              <a:rPr lang="ja-JP" altLang="en-US" sz="2000" dirty="0" smtClean="0"/>
              <a:t> </a:t>
            </a:r>
            <a:r>
              <a:rPr lang="en-US" altLang="ja-JP" sz="2000" dirty="0" err="1" smtClean="0"/>
              <a:t>SpS</a:t>
            </a:r>
            <a:r>
              <a:rPr lang="ja-JP" altLang="en-US" sz="2000" dirty="0" smtClean="0"/>
              <a:t> </a:t>
            </a:r>
            <a:r>
              <a:rPr lang="en-US" altLang="ja-JP" sz="2000" dirty="0" smtClean="0"/>
              <a:t>emergency</a:t>
            </a:r>
            <a:r>
              <a:rPr lang="ja-JP" altLang="en-US" sz="2000" dirty="0" smtClean="0"/>
              <a:t> </a:t>
            </a:r>
            <a:r>
              <a:rPr lang="en-US" altLang="ja-JP" sz="2000" dirty="0" smtClean="0"/>
              <a:t>heartbeat</a:t>
            </a:r>
            <a:r>
              <a:rPr lang="ja-JP" altLang="en-US" sz="2000" dirty="0" smtClean="0"/>
              <a:t> </a:t>
            </a:r>
            <a:r>
              <a:rPr lang="en-US" altLang="ja-JP" sz="2000" dirty="0" smtClean="0"/>
              <a:t>system</a:t>
            </a:r>
            <a:r>
              <a:rPr lang="ja-JP" altLang="en-US" sz="2000" dirty="0" smtClean="0"/>
              <a:t> </a:t>
            </a:r>
            <a:r>
              <a:rPr lang="en-US" altLang="ja-JP" sz="2000" dirty="0" smtClean="0"/>
              <a:t>and</a:t>
            </a:r>
            <a:r>
              <a:rPr lang="ja-JP" altLang="en-US" sz="2000" dirty="0" smtClean="0"/>
              <a:t> </a:t>
            </a:r>
            <a:r>
              <a:rPr lang="en-US" altLang="ja-JP" sz="2000" dirty="0" smtClean="0"/>
              <a:t>MHS+</a:t>
            </a:r>
            <a:r>
              <a:rPr lang="ja-JP" altLang="en-US" sz="2000" dirty="0" smtClean="0"/>
              <a:t> </a:t>
            </a:r>
            <a:r>
              <a:rPr lang="en-US" altLang="ja-JP" sz="2000" dirty="0" smtClean="0"/>
              <a:t>run</a:t>
            </a:r>
            <a:r>
              <a:rPr lang="ja-JP" altLang="en-US" sz="2000" dirty="0" smtClean="0"/>
              <a:t> </a:t>
            </a:r>
            <a:r>
              <a:rPr lang="en-US" altLang="ja-JP" sz="2000" dirty="0" smtClean="0"/>
              <a:t>on</a:t>
            </a:r>
            <a:r>
              <a:rPr lang="ja-JP" altLang="en-US" sz="2000" dirty="0" smtClean="0"/>
              <a:t> </a:t>
            </a:r>
            <a:r>
              <a:rPr lang="en-US" altLang="ja-JP" sz="2000" dirty="0" err="1" smtClean="0"/>
              <a:t>SpS</a:t>
            </a:r>
            <a:r>
              <a:rPr lang="ja-JP" altLang="en-US" sz="2000" dirty="0" smtClean="0"/>
              <a:t> </a:t>
            </a:r>
            <a:r>
              <a:rPr lang="en-US" altLang="ja-JP" sz="2000" dirty="0" smtClean="0"/>
              <a:t>computers</a:t>
            </a:r>
          </a:p>
          <a:p>
            <a:pPr>
              <a:buFont typeface="Arial" charset="0"/>
              <a:buChar char="•"/>
            </a:pPr>
            <a:r>
              <a:rPr lang="en-US" altLang="ja-JP" sz="2400" dirty="0" smtClean="0"/>
              <a:t>“shutdown”</a:t>
            </a:r>
            <a:r>
              <a:rPr lang="ja-JP" altLang="en-US" sz="2400" dirty="0" smtClean="0"/>
              <a:t> </a:t>
            </a:r>
            <a:r>
              <a:rPr lang="en-US" altLang="ja-JP" sz="2400" dirty="0" smtClean="0"/>
              <a:t>mode</a:t>
            </a:r>
          </a:p>
          <a:p>
            <a:pPr lvl="1">
              <a:buFont typeface="Arial" charset="0"/>
              <a:buChar char="•"/>
            </a:pPr>
            <a:r>
              <a:rPr lang="en-US" altLang="ja-JP" sz="2000" dirty="0" smtClean="0"/>
              <a:t>Shutdown</a:t>
            </a:r>
            <a:r>
              <a:rPr lang="ja-JP" altLang="en-US" sz="2000" dirty="0" smtClean="0"/>
              <a:t> </a:t>
            </a:r>
            <a:r>
              <a:rPr lang="en-US" altLang="ja-JP" sz="2000" dirty="0" err="1" smtClean="0"/>
              <a:t>cryocooler</a:t>
            </a:r>
            <a:r>
              <a:rPr lang="en-US" altLang="ja-JP" sz="2000" dirty="0" smtClean="0"/>
              <a:t>,</a:t>
            </a:r>
            <a:r>
              <a:rPr lang="ja-JP" altLang="en-US" sz="2000" dirty="0" smtClean="0"/>
              <a:t> </a:t>
            </a:r>
            <a:r>
              <a:rPr lang="en-US" altLang="ja-JP" sz="2000" dirty="0" smtClean="0"/>
              <a:t>(ion-pump : at when??)</a:t>
            </a:r>
          </a:p>
          <a:p>
            <a:pPr lvl="1">
              <a:buFont typeface="Arial" charset="0"/>
              <a:buChar char="•"/>
            </a:pPr>
            <a:r>
              <a:rPr lang="en-US" altLang="ja-JP" sz="2000" strike="sngStrike" dirty="0" smtClean="0">
                <a:solidFill>
                  <a:srgbClr val="FF0000"/>
                </a:solidFill>
              </a:rPr>
              <a:t>Shutdown</a:t>
            </a:r>
            <a:r>
              <a:rPr lang="ja-JP" altLang="en-US" sz="2000" strike="sngStrike" dirty="0" smtClean="0">
                <a:solidFill>
                  <a:srgbClr val="FF0000"/>
                </a:solidFill>
              </a:rPr>
              <a:t> </a:t>
            </a:r>
            <a:r>
              <a:rPr lang="en-US" altLang="ja-JP" sz="2000" strike="sngStrike" dirty="0" err="1" smtClean="0">
                <a:solidFill>
                  <a:srgbClr val="FF0000"/>
                </a:solidFill>
              </a:rPr>
              <a:t>xCU</a:t>
            </a:r>
            <a:r>
              <a:rPr lang="en-US" altLang="ja-JP" sz="2000" strike="sngStrike" dirty="0" smtClean="0">
                <a:solidFill>
                  <a:srgbClr val="FF0000"/>
                </a:solidFill>
              </a:rPr>
              <a:t>/BEE</a:t>
            </a:r>
            <a:r>
              <a:rPr lang="ja-JP" altLang="en-US" sz="2000" strike="sngStrike" dirty="0" smtClean="0">
                <a:solidFill>
                  <a:srgbClr val="FF0000"/>
                </a:solidFill>
              </a:rPr>
              <a:t> </a:t>
            </a:r>
            <a:r>
              <a:rPr lang="en-US" altLang="ja-JP" sz="2000" strike="sngStrike" dirty="0" smtClean="0">
                <a:solidFill>
                  <a:srgbClr val="FF0000"/>
                </a:solidFill>
              </a:rPr>
              <a:t>PC108,</a:t>
            </a:r>
            <a:r>
              <a:rPr lang="ja-JP" altLang="en-US" sz="2000" strike="sngStrike" dirty="0" smtClean="0">
                <a:solidFill>
                  <a:srgbClr val="FF0000"/>
                </a:solidFill>
              </a:rPr>
              <a:t> </a:t>
            </a:r>
            <a:r>
              <a:rPr lang="en-US" altLang="ja-JP" sz="2000" strike="sngStrike" dirty="0" err="1" smtClean="0">
                <a:solidFill>
                  <a:srgbClr val="FF0000"/>
                </a:solidFill>
              </a:rPr>
              <a:t>xCU</a:t>
            </a:r>
            <a:r>
              <a:rPr lang="ja-JP" altLang="en-US" sz="2000" strike="sngStrike" dirty="0" smtClean="0">
                <a:solidFill>
                  <a:srgbClr val="FF0000"/>
                </a:solidFill>
              </a:rPr>
              <a:t> </a:t>
            </a:r>
            <a:r>
              <a:rPr lang="en-US" altLang="ja-JP" sz="2000" strike="sngStrike" dirty="0" smtClean="0">
                <a:solidFill>
                  <a:srgbClr val="FF0000"/>
                </a:solidFill>
              </a:rPr>
              <a:t>VCCS</a:t>
            </a:r>
            <a:r>
              <a:rPr lang="ja-JP" altLang="en-US" sz="2000" strike="sngStrike" dirty="0" smtClean="0">
                <a:solidFill>
                  <a:srgbClr val="FF0000"/>
                </a:solidFill>
              </a:rPr>
              <a:t> </a:t>
            </a:r>
            <a:r>
              <a:rPr lang="en-US" altLang="ja-JP" sz="2000" strike="sngStrike" dirty="0" smtClean="0">
                <a:solidFill>
                  <a:srgbClr val="FF0000"/>
                </a:solidFill>
              </a:rPr>
              <a:t>(PCM)</a:t>
            </a:r>
          </a:p>
          <a:p>
            <a:pPr lvl="1">
              <a:buFont typeface="Arial" charset="0"/>
              <a:buChar char="•"/>
            </a:pPr>
            <a:r>
              <a:rPr lang="en-US" altLang="ja-JP" sz="2000" dirty="0"/>
              <a:t>N</a:t>
            </a:r>
            <a:r>
              <a:rPr lang="en-US" altLang="ja-JP" sz="2000" dirty="0" smtClean="0"/>
              <a:t>etwork</a:t>
            </a:r>
            <a:r>
              <a:rPr lang="ja-JP" altLang="en-US" sz="2000" dirty="0" smtClean="0"/>
              <a:t> </a:t>
            </a:r>
            <a:r>
              <a:rPr lang="en-US" altLang="ja-JP" sz="2000" dirty="0" smtClean="0"/>
              <a:t>core</a:t>
            </a:r>
            <a:r>
              <a:rPr lang="ja-JP" altLang="en-US" sz="2000" dirty="0" smtClean="0"/>
              <a:t> </a:t>
            </a:r>
            <a:r>
              <a:rPr lang="en-US" altLang="ja-JP" sz="2000" dirty="0" smtClean="0"/>
              <a:t>switch</a:t>
            </a:r>
            <a:r>
              <a:rPr lang="ja-JP" altLang="en-US" sz="2000" dirty="0" smtClean="0"/>
              <a:t> </a:t>
            </a:r>
            <a:r>
              <a:rPr lang="en-US" altLang="ja-JP" sz="2000" dirty="0" smtClean="0">
                <a:solidFill>
                  <a:srgbClr val="FF0000"/>
                </a:solidFill>
              </a:rPr>
              <a:t>will </a:t>
            </a:r>
            <a:r>
              <a:rPr lang="en-US" altLang="ja-JP" sz="2000" dirty="0" smtClean="0"/>
              <a:t>down</a:t>
            </a:r>
            <a:r>
              <a:rPr lang="ja-JP" altLang="en-US" sz="2000" dirty="0" smtClean="0"/>
              <a:t> </a:t>
            </a:r>
            <a:r>
              <a:rPr lang="en-US" altLang="ja-JP" sz="2000" dirty="0" smtClean="0"/>
              <a:t>at</a:t>
            </a:r>
            <a:r>
              <a:rPr lang="ja-JP" altLang="en-US" sz="2000" dirty="0" smtClean="0"/>
              <a:t> </a:t>
            </a:r>
            <a:r>
              <a:rPr lang="en-US" altLang="ja-JP" sz="2000" dirty="0" smtClean="0"/>
              <a:t>diesel</a:t>
            </a:r>
            <a:r>
              <a:rPr lang="ja-JP" altLang="en-US" sz="2000" dirty="0" smtClean="0"/>
              <a:t> </a:t>
            </a:r>
            <a:r>
              <a:rPr lang="en-US" altLang="ja-JP" sz="2000" dirty="0" smtClean="0"/>
              <a:t>down</a:t>
            </a:r>
          </a:p>
          <a:p>
            <a:pPr lvl="1">
              <a:buFont typeface="Arial" charset="0"/>
              <a:buChar char="•"/>
            </a:pPr>
            <a:r>
              <a:rPr lang="en-US" altLang="ja-JP" sz="2000" dirty="0" smtClean="0">
                <a:solidFill>
                  <a:srgbClr val="FF0000"/>
                </a:solidFill>
              </a:rPr>
              <a:t>Make</a:t>
            </a:r>
            <a:r>
              <a:rPr lang="ja-JP" altLang="en-US" sz="2000" dirty="0" smtClean="0">
                <a:solidFill>
                  <a:srgbClr val="FF0000"/>
                </a:solidFill>
              </a:rPr>
              <a:t> </a:t>
            </a:r>
            <a:r>
              <a:rPr lang="en-US" altLang="ja-JP" sz="2000" dirty="0" err="1" smtClean="0">
                <a:solidFill>
                  <a:srgbClr val="FF0000"/>
                </a:solidFill>
              </a:rPr>
              <a:t>xCU</a:t>
            </a:r>
            <a:r>
              <a:rPr lang="en-US" altLang="ja-JP" sz="2000" dirty="0" smtClean="0">
                <a:solidFill>
                  <a:srgbClr val="FF0000"/>
                </a:solidFill>
              </a:rPr>
              <a:t>/BEE</a:t>
            </a:r>
            <a:r>
              <a:rPr lang="ja-JP" altLang="en-US" sz="2000" dirty="0" smtClean="0">
                <a:solidFill>
                  <a:srgbClr val="FF0000"/>
                </a:solidFill>
              </a:rPr>
              <a:t> </a:t>
            </a:r>
            <a:r>
              <a:rPr lang="en-US" altLang="ja-JP" sz="2000" dirty="0" smtClean="0">
                <a:solidFill>
                  <a:srgbClr val="FF0000"/>
                </a:solidFill>
              </a:rPr>
              <a:t>PC108</a:t>
            </a:r>
            <a:r>
              <a:rPr lang="ja-JP" altLang="en-US" sz="2000" dirty="0" smtClean="0">
                <a:solidFill>
                  <a:srgbClr val="FF0000"/>
                </a:solidFill>
              </a:rPr>
              <a:t> </a:t>
            </a:r>
            <a:r>
              <a:rPr lang="en-US" altLang="ja-JP" sz="2000" dirty="0" smtClean="0">
                <a:solidFill>
                  <a:srgbClr val="FF0000"/>
                </a:solidFill>
              </a:rPr>
              <a:t>standalone,</a:t>
            </a:r>
            <a:r>
              <a:rPr lang="ja-JP" altLang="en-US" sz="2000" dirty="0" smtClean="0">
                <a:solidFill>
                  <a:srgbClr val="FF0000"/>
                </a:solidFill>
              </a:rPr>
              <a:t> </a:t>
            </a:r>
            <a:r>
              <a:rPr lang="en-US" altLang="ja-JP" sz="2000" dirty="0" smtClean="0">
                <a:solidFill>
                  <a:srgbClr val="FF0000"/>
                </a:solidFill>
              </a:rPr>
              <a:t>turn</a:t>
            </a:r>
            <a:r>
              <a:rPr lang="ja-JP" altLang="en-US" sz="2000" dirty="0" smtClean="0">
                <a:solidFill>
                  <a:srgbClr val="FF0000"/>
                </a:solidFill>
              </a:rPr>
              <a:t> </a:t>
            </a:r>
            <a:r>
              <a:rPr lang="en-US" altLang="ja-JP" sz="2000" dirty="0" smtClean="0">
                <a:solidFill>
                  <a:srgbClr val="FF0000"/>
                </a:solidFill>
              </a:rPr>
              <a:t>on</a:t>
            </a:r>
            <a:r>
              <a:rPr lang="ja-JP" altLang="en-US" sz="2000" dirty="0" smtClean="0">
                <a:solidFill>
                  <a:srgbClr val="FF0000"/>
                </a:solidFill>
              </a:rPr>
              <a:t> </a:t>
            </a:r>
            <a:r>
              <a:rPr lang="en-US" altLang="ja-JP" sz="2000" dirty="0" smtClean="0">
                <a:solidFill>
                  <a:srgbClr val="FF0000"/>
                </a:solidFill>
              </a:rPr>
              <a:t>heater</a:t>
            </a:r>
            <a:r>
              <a:rPr lang="en-US" altLang="ja-JP" sz="2000" dirty="0">
                <a:solidFill>
                  <a:srgbClr val="FF0000"/>
                </a:solidFill>
              </a:rPr>
              <a:t>.</a:t>
            </a:r>
            <a:endParaRPr lang="en-US" altLang="ja-JP" sz="2000" dirty="0" smtClean="0">
              <a:solidFill>
                <a:srgbClr val="FF0000"/>
              </a:solidFill>
            </a:endParaRPr>
          </a:p>
        </p:txBody>
      </p:sp>
    </p:spTree>
    <p:extLst>
      <p:ext uri="{BB962C8B-B14F-4D97-AF65-F5344CB8AC3E}">
        <p14:creationId xmlns:p14="http://schemas.microsoft.com/office/powerpoint/2010/main" val="40285995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Subsystem startup/recovery procedures</a:t>
            </a:r>
          </a:p>
        </p:txBody>
      </p:sp>
      <p:sp>
        <p:nvSpPr>
          <p:cNvPr id="3" name="コンテンツ プレースホルダー 2"/>
          <p:cNvSpPr>
            <a:spLocks noGrp="1"/>
          </p:cNvSpPr>
          <p:nvPr>
            <p:ph idx="1"/>
          </p:nvPr>
        </p:nvSpPr>
        <p:spPr>
          <a:xfrm>
            <a:off x="457200" y="1600200"/>
            <a:ext cx="8229600" cy="5069160"/>
          </a:xfrm>
        </p:spPr>
        <p:txBody>
          <a:bodyPr>
            <a:normAutofit/>
          </a:bodyPr>
          <a:lstStyle/>
          <a:p>
            <a:pPr marL="0" indent="0">
              <a:buNone/>
            </a:pPr>
            <a:r>
              <a:rPr lang="en-US" sz="2000" dirty="0" smtClean="0"/>
              <a:t>Once PFS started sequences for power failure, control systems will be in irregular state than normal power on/off procedure. Also power supply may be back suddenly before instrument checked by operator, we need to be care of hardware safety conditions with disabling power supply before power cut procedure and so on. </a:t>
            </a:r>
          </a:p>
          <a:p>
            <a:pPr marL="0" indent="0">
              <a:buNone/>
            </a:pPr>
            <a:r>
              <a:rPr lang="en-US" sz="2000" dirty="0" smtClean="0"/>
              <a:t>Detailed studies are required for all subsystems, following are examples. </a:t>
            </a:r>
          </a:p>
          <a:p>
            <a:pPr marL="0" indent="0">
              <a:buNone/>
            </a:pPr>
            <a:endParaRPr lang="en-US" sz="2000" dirty="0" smtClean="0"/>
          </a:p>
          <a:p>
            <a:pPr marL="457200" indent="-457200">
              <a:buAutoNum type="arabicPeriod"/>
            </a:pPr>
            <a:r>
              <a:rPr lang="en-US" sz="2000" dirty="0" err="1" smtClean="0"/>
              <a:t>SpS</a:t>
            </a:r>
            <a:r>
              <a:rPr lang="en-US" sz="2000" dirty="0" smtClean="0"/>
              <a:t> </a:t>
            </a:r>
            <a:r>
              <a:rPr lang="en-US" sz="2000" dirty="0" err="1" smtClean="0"/>
              <a:t>xCU</a:t>
            </a:r>
            <a:r>
              <a:rPr lang="en-US" sz="2000" dirty="0" smtClean="0"/>
              <a:t> ion pumps and </a:t>
            </a:r>
            <a:r>
              <a:rPr lang="en-US" sz="2000" dirty="0" err="1" smtClean="0"/>
              <a:t>cryo</a:t>
            </a:r>
            <a:r>
              <a:rPr lang="en-US" sz="2000" dirty="0" smtClean="0"/>
              <a:t>-coolers</a:t>
            </a:r>
          </a:p>
          <a:p>
            <a:pPr marL="857250" lvl="1" indent="-457200">
              <a:buAutoNum type="arabicPeriod"/>
            </a:pPr>
            <a:r>
              <a:rPr lang="en-US" sz="1600" dirty="0" smtClean="0"/>
              <a:t>Should not be operated before vacuumed and glycol temperature in normal</a:t>
            </a:r>
          </a:p>
          <a:p>
            <a:pPr marL="457200" indent="-457200">
              <a:buAutoNum type="arabicPeriod"/>
            </a:pPr>
            <a:r>
              <a:rPr lang="en-US" sz="2000" dirty="0" smtClean="0"/>
              <a:t>PFI AG cameras</a:t>
            </a:r>
          </a:p>
          <a:p>
            <a:pPr marL="857250" lvl="1" indent="-457200">
              <a:buAutoNum type="arabicPeriod"/>
            </a:pPr>
            <a:r>
              <a:rPr lang="en-US" sz="1600" dirty="0" smtClean="0"/>
              <a:t>Should not be operated before glycol temperature in normal</a:t>
            </a:r>
            <a:endParaRPr lang="en-US" sz="1600" dirty="0"/>
          </a:p>
        </p:txBody>
      </p:sp>
    </p:spTree>
    <p:extLst>
      <p:ext uri="{BB962C8B-B14F-4D97-AF65-F5344CB8AC3E}">
        <p14:creationId xmlns:p14="http://schemas.microsoft.com/office/powerpoint/2010/main" val="9191844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Operational flow on each power failure mode</a:t>
            </a:r>
          </a:p>
        </p:txBody>
      </p:sp>
      <p:sp>
        <p:nvSpPr>
          <p:cNvPr id="3" name="コンテンツ プレースホルダー 2"/>
          <p:cNvSpPr>
            <a:spLocks noGrp="1"/>
          </p:cNvSpPr>
          <p:nvPr>
            <p:ph idx="1"/>
          </p:nvPr>
        </p:nvSpPr>
        <p:spPr>
          <a:xfrm>
            <a:off x="457200" y="1600200"/>
            <a:ext cx="8229600" cy="5069160"/>
          </a:xfrm>
        </p:spPr>
        <p:txBody>
          <a:bodyPr>
            <a:normAutofit fontScale="92500" lnSpcReduction="20000"/>
          </a:bodyPr>
          <a:lstStyle/>
          <a:p>
            <a:pPr marL="457200" indent="-457200">
              <a:buAutoNum type="arabicPeriod"/>
            </a:pPr>
            <a:r>
              <a:rPr lang="en-US" sz="2400" dirty="0" smtClean="0"/>
              <a:t>Power failure detection</a:t>
            </a:r>
          </a:p>
          <a:p>
            <a:pPr marL="857250" lvl="1" indent="-457200">
              <a:buAutoNum type="arabicPeriod"/>
            </a:pPr>
            <a:r>
              <a:rPr lang="en-US" sz="2000" dirty="0" smtClean="0"/>
              <a:t>Will follow “official” procedure of Subaru, also we have some mechanism via UPS etc.</a:t>
            </a:r>
          </a:p>
          <a:p>
            <a:pPr marL="457200" indent="-457200">
              <a:buAutoNum type="arabicPeriod"/>
            </a:pPr>
            <a:r>
              <a:rPr lang="en-US" sz="2400" dirty="0" smtClean="0"/>
              <a:t>Immediately after power failure detected</a:t>
            </a:r>
          </a:p>
          <a:p>
            <a:pPr marL="857250" lvl="1" indent="-457200">
              <a:buAutoNum type="arabicPeriod"/>
            </a:pPr>
            <a:r>
              <a:rPr lang="en-US" sz="2000" dirty="0" smtClean="0"/>
              <a:t>Stop operational commands in execution</a:t>
            </a:r>
          </a:p>
          <a:p>
            <a:pPr marL="857250" lvl="1" indent="-457200">
              <a:buAutoNum type="arabicPeriod"/>
            </a:pPr>
            <a:r>
              <a:rPr lang="en-US" sz="2000" dirty="0" smtClean="0"/>
              <a:t>Close shutter and readout detectors, finalize data (CCD/IR)</a:t>
            </a:r>
          </a:p>
          <a:p>
            <a:pPr marL="457200" indent="-457200">
              <a:buAutoNum type="arabicPeriod"/>
            </a:pPr>
            <a:r>
              <a:rPr lang="en-US" sz="2400" dirty="0" smtClean="0"/>
              <a:t>Decision to switch to subsystem-level stand-alone mode</a:t>
            </a:r>
          </a:p>
          <a:p>
            <a:pPr marL="857250" lvl="1" indent="-457200">
              <a:buAutoNum type="arabicPeriod"/>
            </a:pPr>
            <a:r>
              <a:rPr lang="en-US" sz="2000" dirty="0"/>
              <a:t>After operational commands </a:t>
            </a:r>
            <a:r>
              <a:rPr lang="en-US" sz="2000" dirty="0" smtClean="0"/>
              <a:t>finished</a:t>
            </a:r>
            <a:endParaRPr lang="en-US" sz="2000" dirty="0"/>
          </a:p>
          <a:p>
            <a:pPr marL="857250" lvl="1" indent="-457200">
              <a:buAutoNum type="arabicPeriod"/>
            </a:pPr>
            <a:r>
              <a:rPr lang="en-US" sz="2000" dirty="0" smtClean="0"/>
              <a:t>CB2F controllers need to be successfully shutdown before UPS out</a:t>
            </a:r>
          </a:p>
          <a:p>
            <a:pPr marL="857250" lvl="1" indent="-457200">
              <a:buAutoNum type="arabicPeriod"/>
            </a:pPr>
            <a:r>
              <a:rPr lang="en-US" sz="2000" dirty="0" smtClean="0"/>
              <a:t>Staged switch could be possible – depends on timeline</a:t>
            </a:r>
          </a:p>
          <a:p>
            <a:pPr marL="1257300" lvl="2" indent="-457200">
              <a:buAutoNum type="arabicPeriod"/>
            </a:pPr>
            <a:r>
              <a:rPr lang="en-US" sz="1600" dirty="0" smtClean="0"/>
              <a:t>First, shutdown subsystem controllers , whose start-up time is short</a:t>
            </a:r>
          </a:p>
          <a:p>
            <a:pPr marL="1257300" lvl="2" indent="-457200">
              <a:buAutoNum type="arabicPeriod"/>
            </a:pPr>
            <a:r>
              <a:rPr lang="en-US" sz="1600" dirty="0" smtClean="0"/>
              <a:t>Telescope may not be recovered immediately after power recovered, we have time</a:t>
            </a:r>
          </a:p>
          <a:p>
            <a:pPr marL="457200" indent="-457200">
              <a:buAutoNum type="arabicPeriod"/>
            </a:pPr>
            <a:r>
              <a:rPr lang="en-US" sz="2400" dirty="0" smtClean="0"/>
              <a:t>Subsystem-level stand-alone mode</a:t>
            </a:r>
          </a:p>
          <a:p>
            <a:pPr marL="857250" lvl="1" indent="-457200">
              <a:buAutoNum type="arabicPeriod"/>
            </a:pPr>
            <a:r>
              <a:rPr lang="en-US" sz="2000" dirty="0" smtClean="0"/>
              <a:t>PFI have no controller, Cs/MCS could be down right after stand-alone mode</a:t>
            </a:r>
          </a:p>
          <a:p>
            <a:pPr marL="857250" lvl="1" indent="-457200">
              <a:buAutoNum type="arabicPeriod"/>
            </a:pPr>
            <a:r>
              <a:rPr lang="en-US" sz="2000" dirty="0" err="1" smtClean="0"/>
              <a:t>SpS</a:t>
            </a:r>
            <a:r>
              <a:rPr lang="en-US" sz="2000" dirty="0" smtClean="0"/>
              <a:t> need to change operational mode (shutdown un-emergency items)</a:t>
            </a:r>
          </a:p>
          <a:p>
            <a:pPr marL="457200" indent="-457200">
              <a:buAutoNum type="arabicPeriod"/>
            </a:pPr>
            <a:r>
              <a:rPr lang="en-US" sz="2400" dirty="0" smtClean="0"/>
              <a:t>System shutdown (final)</a:t>
            </a:r>
            <a:endParaRPr lang="en-US" sz="2400" dirty="0"/>
          </a:p>
          <a:p>
            <a:pPr marL="857250" lvl="1" indent="-457200">
              <a:buAutoNum type="arabicPeriod"/>
            </a:pPr>
            <a:r>
              <a:rPr lang="en-US" sz="2000" dirty="0" err="1" smtClean="0"/>
              <a:t>SpS</a:t>
            </a:r>
            <a:r>
              <a:rPr lang="en-US" sz="2000" dirty="0" smtClean="0"/>
              <a:t> subsystems will be the one</a:t>
            </a:r>
            <a:endParaRPr lang="en-US" sz="2000" dirty="0"/>
          </a:p>
        </p:txBody>
      </p:sp>
    </p:spTree>
    <p:extLst>
      <p:ext uri="{BB962C8B-B14F-4D97-AF65-F5344CB8AC3E}">
        <p14:creationId xmlns:p14="http://schemas.microsoft.com/office/powerpoint/2010/main" val="36414177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Operational flow on each power failure </a:t>
            </a:r>
            <a:r>
              <a:rPr lang="en-US" sz="2800" dirty="0" smtClean="0"/>
              <a:t>mode - timeline</a:t>
            </a:r>
            <a:endParaRPr lang="en-US" sz="2800" dirty="0"/>
          </a:p>
        </p:txBody>
      </p:sp>
      <p:cxnSp>
        <p:nvCxnSpPr>
          <p:cNvPr id="6" name="直線矢印コネクタ 5"/>
          <p:cNvCxnSpPr/>
          <p:nvPr/>
        </p:nvCxnSpPr>
        <p:spPr>
          <a:xfrm>
            <a:off x="979335" y="2411015"/>
            <a:ext cx="7496199"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251520" y="1692036"/>
            <a:ext cx="0" cy="440126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0646" y="1322704"/>
            <a:ext cx="1363002" cy="338554"/>
          </a:xfrm>
          <a:prstGeom prst="rect">
            <a:avLst/>
          </a:prstGeom>
          <a:noFill/>
        </p:spPr>
        <p:txBody>
          <a:bodyPr wrap="none" rtlCol="0">
            <a:spAutoFit/>
          </a:bodyPr>
          <a:lstStyle/>
          <a:p>
            <a:r>
              <a:rPr lang="en-US" sz="1600" b="1" dirty="0" smtClean="0"/>
              <a:t>Power outage</a:t>
            </a:r>
            <a:endParaRPr lang="en-US" sz="1600" b="1" dirty="0"/>
          </a:p>
        </p:txBody>
      </p:sp>
      <p:cxnSp>
        <p:nvCxnSpPr>
          <p:cNvPr id="11" name="直線矢印コネクタ 10"/>
          <p:cNvCxnSpPr/>
          <p:nvPr/>
        </p:nvCxnSpPr>
        <p:spPr>
          <a:xfrm>
            <a:off x="3563888" y="1794731"/>
            <a:ext cx="1440160" cy="0"/>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899592" y="2266999"/>
            <a:ext cx="936104" cy="0"/>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004048" y="1628800"/>
            <a:ext cx="1135119" cy="307777"/>
          </a:xfrm>
          <a:prstGeom prst="rect">
            <a:avLst/>
          </a:prstGeom>
          <a:noFill/>
        </p:spPr>
        <p:txBody>
          <a:bodyPr wrap="none" rtlCol="0">
            <a:spAutoFit/>
          </a:bodyPr>
          <a:lstStyle/>
          <a:p>
            <a:r>
              <a:rPr lang="en-US" sz="1400" dirty="0" smtClean="0"/>
              <a:t>UPS-3 active</a:t>
            </a:r>
            <a:endParaRPr lang="en-US" sz="1400" dirty="0"/>
          </a:p>
        </p:txBody>
      </p:sp>
      <p:sp>
        <p:nvSpPr>
          <p:cNvPr id="18" name="テキスト ボックス 17"/>
          <p:cNvSpPr txBox="1"/>
          <p:nvPr/>
        </p:nvSpPr>
        <p:spPr>
          <a:xfrm>
            <a:off x="1865021" y="2113111"/>
            <a:ext cx="1231299" cy="307777"/>
          </a:xfrm>
          <a:prstGeom prst="rect">
            <a:avLst/>
          </a:prstGeom>
          <a:noFill/>
        </p:spPr>
        <p:txBody>
          <a:bodyPr wrap="none" rtlCol="0">
            <a:spAutoFit/>
          </a:bodyPr>
          <a:lstStyle/>
          <a:p>
            <a:r>
              <a:rPr lang="en-US" sz="1400" dirty="0" smtClean="0"/>
              <a:t>UPS-1,2 active</a:t>
            </a:r>
            <a:endParaRPr lang="en-US" sz="1400" dirty="0"/>
          </a:p>
        </p:txBody>
      </p:sp>
      <p:sp>
        <p:nvSpPr>
          <p:cNvPr id="19" name="テキスト ボックス 18"/>
          <p:cNvSpPr txBox="1"/>
          <p:nvPr/>
        </p:nvSpPr>
        <p:spPr>
          <a:xfrm>
            <a:off x="7589427" y="2103238"/>
            <a:ext cx="1087029" cy="307777"/>
          </a:xfrm>
          <a:prstGeom prst="rect">
            <a:avLst/>
          </a:prstGeom>
          <a:noFill/>
        </p:spPr>
        <p:txBody>
          <a:bodyPr wrap="none" rtlCol="0">
            <a:spAutoFit/>
          </a:bodyPr>
          <a:lstStyle/>
          <a:p>
            <a:r>
              <a:rPr lang="en-US" sz="1400" dirty="0"/>
              <a:t>d</a:t>
            </a:r>
            <a:r>
              <a:rPr lang="en-US" sz="1400" dirty="0" smtClean="0"/>
              <a:t>iesel active</a:t>
            </a:r>
            <a:endParaRPr lang="en-US" sz="1400" dirty="0"/>
          </a:p>
        </p:txBody>
      </p:sp>
      <p:cxnSp>
        <p:nvCxnSpPr>
          <p:cNvPr id="22" name="直線矢印コネクタ 21"/>
          <p:cNvCxnSpPr/>
          <p:nvPr/>
        </p:nvCxnSpPr>
        <p:spPr>
          <a:xfrm>
            <a:off x="251520" y="2266999"/>
            <a:ext cx="750213" cy="0"/>
          </a:xfrm>
          <a:prstGeom prst="straightConnector1">
            <a:avLst/>
          </a:prstGeom>
          <a:ln w="31750">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246000" y="2598941"/>
            <a:ext cx="1013632" cy="1"/>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26890" y="2463278"/>
            <a:ext cx="1544910" cy="307777"/>
          </a:xfrm>
          <a:prstGeom prst="rect">
            <a:avLst/>
          </a:prstGeom>
          <a:noFill/>
        </p:spPr>
        <p:txBody>
          <a:bodyPr wrap="none" rtlCol="0">
            <a:spAutoFit/>
          </a:bodyPr>
          <a:lstStyle/>
          <a:p>
            <a:r>
              <a:rPr lang="en-US" sz="1400" dirty="0" smtClean="0"/>
              <a:t>dome chiller down</a:t>
            </a:r>
            <a:endParaRPr lang="en-US" sz="1400" dirty="0"/>
          </a:p>
        </p:txBody>
      </p:sp>
      <p:cxnSp>
        <p:nvCxnSpPr>
          <p:cNvPr id="28" name="直線コネクタ 27"/>
          <p:cNvCxnSpPr/>
          <p:nvPr/>
        </p:nvCxnSpPr>
        <p:spPr>
          <a:xfrm>
            <a:off x="2300486" y="1579378"/>
            <a:ext cx="0" cy="4801950"/>
          </a:xfrm>
          <a:prstGeom prst="line">
            <a:avLst/>
          </a:prstGeom>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435254" y="6372036"/>
            <a:ext cx="1730474" cy="307777"/>
          </a:xfrm>
          <a:prstGeom prst="rect">
            <a:avLst/>
          </a:prstGeom>
          <a:noFill/>
        </p:spPr>
        <p:txBody>
          <a:bodyPr wrap="none" rtlCol="0">
            <a:spAutoFit/>
          </a:bodyPr>
          <a:lstStyle/>
          <a:p>
            <a:pPr algn="ctr"/>
            <a:r>
              <a:rPr lang="en-US" sz="1400" dirty="0" smtClean="0"/>
              <a:t>Decide to standalone</a:t>
            </a:r>
            <a:endParaRPr lang="en-US" sz="1400" dirty="0"/>
          </a:p>
        </p:txBody>
      </p:sp>
      <p:cxnSp>
        <p:nvCxnSpPr>
          <p:cNvPr id="32" name="直線コネクタ 31"/>
          <p:cNvCxnSpPr/>
          <p:nvPr/>
        </p:nvCxnSpPr>
        <p:spPr>
          <a:xfrm>
            <a:off x="7446848" y="1556792"/>
            <a:ext cx="0" cy="4801950"/>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6418176" y="6349450"/>
            <a:ext cx="2057358" cy="307777"/>
          </a:xfrm>
          <a:prstGeom prst="rect">
            <a:avLst/>
          </a:prstGeom>
          <a:noFill/>
        </p:spPr>
        <p:txBody>
          <a:bodyPr wrap="none" rtlCol="0">
            <a:spAutoFit/>
          </a:bodyPr>
          <a:lstStyle/>
          <a:p>
            <a:pPr algn="ctr"/>
            <a:r>
              <a:rPr lang="en-US" sz="1400" dirty="0" smtClean="0"/>
              <a:t>Decide to shutdown</a:t>
            </a:r>
            <a:r>
              <a:rPr lang="ja-JP" altLang="en-US" sz="1400" dirty="0" smtClean="0"/>
              <a:t> </a:t>
            </a:r>
            <a:r>
              <a:rPr lang="en-US" altLang="ja-JP" sz="1400" dirty="0" smtClean="0"/>
              <a:t>(</a:t>
            </a:r>
            <a:r>
              <a:rPr lang="en-US" altLang="ja-JP" sz="1400" dirty="0" err="1" smtClean="0"/>
              <a:t>SpS</a:t>
            </a:r>
            <a:r>
              <a:rPr lang="en-US" altLang="ja-JP" sz="1400" dirty="0" smtClean="0"/>
              <a:t>)</a:t>
            </a:r>
            <a:endParaRPr lang="en-US" sz="1400" dirty="0"/>
          </a:p>
        </p:txBody>
      </p:sp>
      <p:cxnSp>
        <p:nvCxnSpPr>
          <p:cNvPr id="34" name="直線矢印コネクタ 33"/>
          <p:cNvCxnSpPr/>
          <p:nvPr/>
        </p:nvCxnSpPr>
        <p:spPr>
          <a:xfrm>
            <a:off x="251520" y="1988840"/>
            <a:ext cx="4752528" cy="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5004048" y="1844824"/>
            <a:ext cx="2977610" cy="307777"/>
          </a:xfrm>
          <a:prstGeom prst="rect">
            <a:avLst/>
          </a:prstGeom>
          <a:noFill/>
        </p:spPr>
        <p:txBody>
          <a:bodyPr wrap="none" rtlCol="0">
            <a:spAutoFit/>
          </a:bodyPr>
          <a:lstStyle/>
          <a:p>
            <a:r>
              <a:rPr lang="en-US" sz="1400" dirty="0" smtClean="0"/>
              <a:t>UPS active @ CB2F (UPS-3 or PFS-UPS)</a:t>
            </a:r>
            <a:endParaRPr lang="en-US" sz="1400" dirty="0"/>
          </a:p>
        </p:txBody>
      </p:sp>
      <p:cxnSp>
        <p:nvCxnSpPr>
          <p:cNvPr id="36" name="直線矢印コネクタ 35"/>
          <p:cNvCxnSpPr/>
          <p:nvPr/>
        </p:nvCxnSpPr>
        <p:spPr>
          <a:xfrm flipV="1">
            <a:off x="262738" y="3204076"/>
            <a:ext cx="24262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95469" y="3050188"/>
            <a:ext cx="1917000" cy="307777"/>
          </a:xfrm>
          <a:prstGeom prst="rect">
            <a:avLst/>
          </a:prstGeom>
          <a:noFill/>
        </p:spPr>
        <p:txBody>
          <a:bodyPr wrap="none" rtlCol="0">
            <a:spAutoFit/>
          </a:bodyPr>
          <a:lstStyle/>
          <a:p>
            <a:r>
              <a:rPr lang="en-US" sz="1400" dirty="0" smtClean="0"/>
              <a:t>Finish COBRA operation</a:t>
            </a:r>
            <a:endParaRPr lang="en-US" sz="1400" dirty="0"/>
          </a:p>
        </p:txBody>
      </p:sp>
      <p:cxnSp>
        <p:nvCxnSpPr>
          <p:cNvPr id="39" name="直線矢印コネクタ 38"/>
          <p:cNvCxnSpPr/>
          <p:nvPr/>
        </p:nvCxnSpPr>
        <p:spPr>
          <a:xfrm flipV="1">
            <a:off x="251520" y="3482237"/>
            <a:ext cx="145563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1752113" y="3328347"/>
            <a:ext cx="2027799" cy="307777"/>
          </a:xfrm>
          <a:prstGeom prst="rect">
            <a:avLst/>
          </a:prstGeom>
          <a:noFill/>
        </p:spPr>
        <p:txBody>
          <a:bodyPr wrap="none" rtlCol="0">
            <a:spAutoFit/>
          </a:bodyPr>
          <a:lstStyle/>
          <a:p>
            <a:r>
              <a:rPr lang="en-US" sz="1400" dirty="0" smtClean="0"/>
              <a:t>Finish detector operation</a:t>
            </a:r>
            <a:endParaRPr lang="en-US" sz="1400" dirty="0"/>
          </a:p>
        </p:txBody>
      </p:sp>
      <p:cxnSp>
        <p:nvCxnSpPr>
          <p:cNvPr id="42" name="直線コネクタ 41"/>
          <p:cNvCxnSpPr/>
          <p:nvPr/>
        </p:nvCxnSpPr>
        <p:spPr>
          <a:xfrm>
            <a:off x="5002230" y="1628800"/>
            <a:ext cx="8" cy="4664332"/>
          </a:xfrm>
          <a:prstGeom prst="line">
            <a:avLst/>
          </a:prstGeom>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995936" y="6361583"/>
            <a:ext cx="2012603" cy="307777"/>
          </a:xfrm>
          <a:prstGeom prst="rect">
            <a:avLst/>
          </a:prstGeom>
          <a:noFill/>
        </p:spPr>
        <p:txBody>
          <a:bodyPr wrap="none" rtlCol="0">
            <a:spAutoFit/>
          </a:bodyPr>
          <a:lstStyle/>
          <a:p>
            <a:pPr algn="ctr"/>
            <a:r>
              <a:rPr lang="en-US" altLang="ja-JP" sz="1400" dirty="0" smtClean="0"/>
              <a:t>Subsystem</a:t>
            </a:r>
            <a:r>
              <a:rPr lang="ja-JP" altLang="en-US" sz="1400" dirty="0" smtClean="0"/>
              <a:t> </a:t>
            </a:r>
            <a:r>
              <a:rPr lang="en-US" altLang="ja-JP" sz="1400" dirty="0"/>
              <a:t>@</a:t>
            </a:r>
            <a:r>
              <a:rPr lang="ja-JP" altLang="en-US" sz="1400" dirty="0" smtClean="0"/>
              <a:t> </a:t>
            </a:r>
            <a:r>
              <a:rPr lang="en-US" sz="1400" dirty="0" smtClean="0"/>
              <a:t>standalone</a:t>
            </a:r>
            <a:endParaRPr lang="en-US" sz="1400" dirty="0"/>
          </a:p>
        </p:txBody>
      </p:sp>
      <p:sp>
        <p:nvSpPr>
          <p:cNvPr id="44" name="星 6 43"/>
          <p:cNvSpPr/>
          <p:nvPr/>
        </p:nvSpPr>
        <p:spPr>
          <a:xfrm>
            <a:off x="4932040" y="2800673"/>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ボックス 44"/>
          <p:cNvSpPr txBox="1"/>
          <p:nvPr/>
        </p:nvSpPr>
        <p:spPr>
          <a:xfrm>
            <a:off x="5124308" y="2708920"/>
            <a:ext cx="1239378" cy="307777"/>
          </a:xfrm>
          <a:prstGeom prst="rect">
            <a:avLst/>
          </a:prstGeom>
          <a:noFill/>
        </p:spPr>
        <p:txBody>
          <a:bodyPr wrap="none" rtlCol="0">
            <a:spAutoFit/>
          </a:bodyPr>
          <a:lstStyle/>
          <a:p>
            <a:r>
              <a:rPr lang="en-US" altLang="ja-JP" sz="1400" dirty="0" smtClean="0"/>
              <a:t>PFS-LAN</a:t>
            </a:r>
            <a:r>
              <a:rPr lang="ja-JP" altLang="en-US" sz="1400" dirty="0" smtClean="0"/>
              <a:t> </a:t>
            </a:r>
            <a:r>
              <a:rPr lang="en-US" altLang="ja-JP" sz="1400" dirty="0" smtClean="0"/>
              <a:t>down</a:t>
            </a:r>
            <a:endParaRPr lang="en-US" sz="1400" dirty="0"/>
          </a:p>
        </p:txBody>
      </p:sp>
      <p:cxnSp>
        <p:nvCxnSpPr>
          <p:cNvPr id="47" name="直線矢印コネクタ 46"/>
          <p:cNvCxnSpPr/>
          <p:nvPr/>
        </p:nvCxnSpPr>
        <p:spPr>
          <a:xfrm>
            <a:off x="251520" y="1794731"/>
            <a:ext cx="3312368" cy="0"/>
          </a:xfrm>
          <a:prstGeom prst="straightConnector1">
            <a:avLst/>
          </a:prstGeom>
          <a:ln w="31750">
            <a:prstDash val="solid"/>
            <a:tailEnd type="none"/>
          </a:ln>
        </p:spPr>
        <p:style>
          <a:lnRef idx="1">
            <a:schemeClr val="accent1"/>
          </a:lnRef>
          <a:fillRef idx="0">
            <a:schemeClr val="accent1"/>
          </a:fillRef>
          <a:effectRef idx="0">
            <a:schemeClr val="accent1"/>
          </a:effectRef>
          <a:fontRef idx="minor">
            <a:schemeClr val="tx1"/>
          </a:fontRef>
        </p:style>
      </p:cxnSp>
      <p:sp>
        <p:nvSpPr>
          <p:cNvPr id="49" name="星 6 48"/>
          <p:cNvSpPr/>
          <p:nvPr/>
        </p:nvSpPr>
        <p:spPr>
          <a:xfrm>
            <a:off x="179512" y="2785865"/>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テキスト ボックス 49"/>
          <p:cNvSpPr txBox="1"/>
          <p:nvPr/>
        </p:nvSpPr>
        <p:spPr>
          <a:xfrm>
            <a:off x="386828" y="2708920"/>
            <a:ext cx="771493"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AG</a:t>
            </a:r>
            <a:endParaRPr lang="en-US" sz="1400" dirty="0"/>
          </a:p>
        </p:txBody>
      </p:sp>
      <p:sp>
        <p:nvSpPr>
          <p:cNvPr id="53" name="星 6 52"/>
          <p:cNvSpPr/>
          <p:nvPr/>
        </p:nvSpPr>
        <p:spPr>
          <a:xfrm>
            <a:off x="179512" y="3693325"/>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テキスト ボックス 53"/>
          <p:cNvSpPr txBox="1"/>
          <p:nvPr/>
        </p:nvSpPr>
        <p:spPr>
          <a:xfrm>
            <a:off x="323528" y="3616380"/>
            <a:ext cx="142199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illuminators</a:t>
            </a:r>
            <a:endParaRPr lang="en-US" sz="1400" dirty="0"/>
          </a:p>
        </p:txBody>
      </p:sp>
      <p:cxnSp>
        <p:nvCxnSpPr>
          <p:cNvPr id="55" name="直線矢印コネクタ 54"/>
          <p:cNvCxnSpPr/>
          <p:nvPr/>
        </p:nvCxnSpPr>
        <p:spPr>
          <a:xfrm>
            <a:off x="262738" y="5291335"/>
            <a:ext cx="7219020" cy="8410"/>
          </a:xfrm>
          <a:prstGeom prst="straightConnector1">
            <a:avLst/>
          </a:prstGeom>
          <a:ln w="31750">
            <a:solidFill>
              <a:schemeClr val="accent2">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7452320" y="5137447"/>
            <a:ext cx="1483098" cy="307777"/>
          </a:xfrm>
          <a:prstGeom prst="rect">
            <a:avLst/>
          </a:prstGeom>
          <a:noFill/>
        </p:spPr>
        <p:txBody>
          <a:bodyPr wrap="none" rtlCol="0">
            <a:spAutoFit/>
          </a:bodyPr>
          <a:lstStyle/>
          <a:p>
            <a:r>
              <a:rPr lang="en-US" altLang="ja-JP" sz="1400" dirty="0" err="1" smtClean="0"/>
              <a:t>SpS</a:t>
            </a:r>
            <a:r>
              <a:rPr lang="ja-JP" altLang="en-US" sz="1400" dirty="0" smtClean="0"/>
              <a:t> </a:t>
            </a:r>
            <a:r>
              <a:rPr lang="en-US" altLang="ja-JP" sz="1400" dirty="0" smtClean="0"/>
              <a:t>cooling</a:t>
            </a:r>
            <a:r>
              <a:rPr lang="ja-JP" altLang="en-US" sz="1400" dirty="0" smtClean="0"/>
              <a:t> </a:t>
            </a:r>
            <a:r>
              <a:rPr lang="en-US" altLang="ja-JP" sz="1400" dirty="0" smtClean="0"/>
              <a:t>active</a:t>
            </a:r>
            <a:endParaRPr lang="en-US" sz="1400" dirty="0"/>
          </a:p>
        </p:txBody>
      </p:sp>
      <p:cxnSp>
        <p:nvCxnSpPr>
          <p:cNvPr id="58" name="直線矢印コネクタ 57"/>
          <p:cNvCxnSpPr/>
          <p:nvPr/>
        </p:nvCxnSpPr>
        <p:spPr>
          <a:xfrm>
            <a:off x="7446848" y="5478316"/>
            <a:ext cx="1445632" cy="2345"/>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5868144" y="5301208"/>
            <a:ext cx="1579215" cy="307777"/>
          </a:xfrm>
          <a:prstGeom prst="rect">
            <a:avLst/>
          </a:prstGeom>
          <a:noFill/>
        </p:spPr>
        <p:txBody>
          <a:bodyPr wrap="none" rtlCol="0">
            <a:spAutoFit/>
          </a:bodyPr>
          <a:lstStyle/>
          <a:p>
            <a:r>
              <a:rPr lang="en-US" altLang="ja-JP" sz="1400" dirty="0" smtClean="0"/>
              <a:t>Detectors</a:t>
            </a:r>
            <a:r>
              <a:rPr lang="ja-JP" altLang="en-US" sz="1400" dirty="0" smtClean="0"/>
              <a:t> </a:t>
            </a:r>
            <a:r>
              <a:rPr lang="en-US" altLang="ja-JP" sz="1400" dirty="0" smtClean="0"/>
              <a:t>warm</a:t>
            </a:r>
            <a:r>
              <a:rPr lang="ja-JP" altLang="en-US" sz="1400" dirty="0" smtClean="0"/>
              <a:t> </a:t>
            </a:r>
            <a:r>
              <a:rPr lang="en-US" altLang="ja-JP" sz="1400" dirty="0" smtClean="0"/>
              <a:t>up</a:t>
            </a:r>
            <a:endParaRPr lang="en-US" sz="1400" dirty="0"/>
          </a:p>
        </p:txBody>
      </p:sp>
      <p:cxnSp>
        <p:nvCxnSpPr>
          <p:cNvPr id="63" name="直線矢印コネクタ 62"/>
          <p:cNvCxnSpPr/>
          <p:nvPr/>
        </p:nvCxnSpPr>
        <p:spPr>
          <a:xfrm flipV="1">
            <a:off x="2293226" y="3798912"/>
            <a:ext cx="24262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2625957" y="3645024"/>
            <a:ext cx="2116733"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MCS</a:t>
            </a:r>
            <a:r>
              <a:rPr lang="ja-JP" altLang="en-US" sz="1400" dirty="0" smtClean="0"/>
              <a:t> </a:t>
            </a:r>
            <a:r>
              <a:rPr lang="en-US" altLang="ja-JP" sz="1400" dirty="0" smtClean="0"/>
              <a:t>computers</a:t>
            </a:r>
            <a:endParaRPr lang="en-US" sz="1400" dirty="0"/>
          </a:p>
        </p:txBody>
      </p:sp>
      <p:cxnSp>
        <p:nvCxnSpPr>
          <p:cNvPr id="65" name="直線矢印コネクタ 64"/>
          <p:cNvCxnSpPr/>
          <p:nvPr/>
        </p:nvCxnSpPr>
        <p:spPr>
          <a:xfrm flipV="1">
            <a:off x="2299891" y="4106689"/>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396709" y="3952801"/>
            <a:ext cx="3159135"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subsystem</a:t>
            </a:r>
            <a:r>
              <a:rPr lang="ja-JP" altLang="en-US" sz="1400" dirty="0" smtClean="0"/>
              <a:t> </a:t>
            </a:r>
            <a:r>
              <a:rPr lang="en-US" altLang="ja-JP" sz="1400" dirty="0" smtClean="0"/>
              <a:t>controllers</a:t>
            </a:r>
            <a:r>
              <a:rPr lang="ja-JP" altLang="en-US" sz="1400" dirty="0" smtClean="0"/>
              <a:t> </a:t>
            </a:r>
            <a:r>
              <a:rPr lang="en-US" altLang="ja-JP" sz="1400" dirty="0" smtClean="0"/>
              <a:t>@</a:t>
            </a:r>
            <a:r>
              <a:rPr lang="ja-JP" altLang="en-US" sz="1400" dirty="0" smtClean="0"/>
              <a:t> </a:t>
            </a:r>
            <a:r>
              <a:rPr lang="en-US" altLang="ja-JP" sz="1400" dirty="0" smtClean="0"/>
              <a:t>CB2F</a:t>
            </a:r>
            <a:endParaRPr lang="en-US" sz="1400" dirty="0"/>
          </a:p>
        </p:txBody>
      </p:sp>
      <p:cxnSp>
        <p:nvCxnSpPr>
          <p:cNvPr id="69" name="直線矢印コネクタ 68"/>
          <p:cNvCxnSpPr/>
          <p:nvPr/>
        </p:nvCxnSpPr>
        <p:spPr>
          <a:xfrm flipV="1">
            <a:off x="3275856" y="4437627"/>
            <a:ext cx="872778"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260954" y="4283739"/>
            <a:ext cx="2141612"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system</a:t>
            </a:r>
            <a:r>
              <a:rPr lang="ja-JP" altLang="en-US" sz="1400" dirty="0" smtClean="0"/>
              <a:t> </a:t>
            </a:r>
            <a:r>
              <a:rPr lang="en-US" altLang="ja-JP" sz="1400" dirty="0" smtClean="0"/>
              <a:t>modules</a:t>
            </a:r>
            <a:endParaRPr lang="en-US" sz="1400" dirty="0"/>
          </a:p>
        </p:txBody>
      </p:sp>
      <p:cxnSp>
        <p:nvCxnSpPr>
          <p:cNvPr id="71" name="直線コネクタ 70"/>
          <p:cNvCxnSpPr/>
          <p:nvPr/>
        </p:nvCxnSpPr>
        <p:spPr>
          <a:xfrm>
            <a:off x="3275856" y="3952801"/>
            <a:ext cx="0" cy="638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4148634" y="4743916"/>
            <a:ext cx="586831" cy="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4716016" y="4590027"/>
            <a:ext cx="2517549"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CB2F</a:t>
            </a:r>
            <a:r>
              <a:rPr lang="ja-JP" altLang="en-US" sz="1400" dirty="0" smtClean="0"/>
              <a:t> </a:t>
            </a:r>
            <a:r>
              <a:rPr lang="en-US" altLang="ja-JP" sz="1400" dirty="0" smtClean="0"/>
              <a:t>physical</a:t>
            </a:r>
            <a:r>
              <a:rPr lang="ja-JP" altLang="en-US" sz="1400" dirty="0" smtClean="0"/>
              <a:t> </a:t>
            </a:r>
            <a:r>
              <a:rPr lang="en-US" altLang="ja-JP" sz="1400" dirty="0" smtClean="0"/>
              <a:t>servers</a:t>
            </a:r>
            <a:endParaRPr lang="en-US" sz="1400" dirty="0"/>
          </a:p>
        </p:txBody>
      </p:sp>
      <p:cxnSp>
        <p:nvCxnSpPr>
          <p:cNvPr id="76" name="直線コネクタ 75"/>
          <p:cNvCxnSpPr/>
          <p:nvPr/>
        </p:nvCxnSpPr>
        <p:spPr>
          <a:xfrm>
            <a:off x="4148634" y="4259089"/>
            <a:ext cx="0" cy="638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262738" y="5013176"/>
            <a:ext cx="996894" cy="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1331640" y="4849415"/>
            <a:ext cx="3026791" cy="307777"/>
          </a:xfrm>
          <a:prstGeom prst="rect">
            <a:avLst/>
          </a:prstGeom>
          <a:noFill/>
        </p:spPr>
        <p:txBody>
          <a:bodyPr wrap="none" rtlCol="0">
            <a:spAutoFit/>
          </a:bodyPr>
          <a:lstStyle/>
          <a:p>
            <a:r>
              <a:rPr lang="en-US" altLang="ja-JP" sz="1400" dirty="0" err="1" smtClean="0"/>
              <a:t>SpS</a:t>
            </a:r>
            <a:r>
              <a:rPr lang="en-US" altLang="ja-JP" sz="1400" dirty="0" smtClean="0"/>
              <a:t>-chiller</a:t>
            </a:r>
            <a:r>
              <a:rPr lang="ja-JP" altLang="en-US" sz="1400" dirty="0" smtClean="0"/>
              <a:t> </a:t>
            </a:r>
            <a:r>
              <a:rPr lang="en-US" altLang="ja-JP" sz="1400" dirty="0" smtClean="0"/>
              <a:t>non-backup</a:t>
            </a:r>
            <a:r>
              <a:rPr lang="ja-JP" altLang="en-US" sz="1400" dirty="0" smtClean="0"/>
              <a:t> </a:t>
            </a:r>
            <a:r>
              <a:rPr lang="en-US" altLang="ja-JP" sz="1400" dirty="0" smtClean="0"/>
              <a:t>by</a:t>
            </a:r>
            <a:r>
              <a:rPr lang="ja-JP" altLang="en-US" sz="1400" dirty="0" smtClean="0"/>
              <a:t> </a:t>
            </a:r>
            <a:r>
              <a:rPr lang="en-US" altLang="ja-JP" sz="1400" dirty="0" smtClean="0"/>
              <a:t>dome-chiller</a:t>
            </a:r>
            <a:endParaRPr lang="en-US" sz="1400" dirty="0"/>
          </a:p>
        </p:txBody>
      </p:sp>
      <p:sp>
        <p:nvSpPr>
          <p:cNvPr id="81" name="星 6 80"/>
          <p:cNvSpPr/>
          <p:nvPr/>
        </p:nvSpPr>
        <p:spPr>
          <a:xfrm>
            <a:off x="179512" y="5373216"/>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テキスト ボックス 81"/>
          <p:cNvSpPr txBox="1"/>
          <p:nvPr/>
        </p:nvSpPr>
        <p:spPr>
          <a:xfrm>
            <a:off x="337594" y="5281463"/>
            <a:ext cx="149810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turbo pumps</a:t>
            </a:r>
            <a:endParaRPr lang="en-US" sz="1400" dirty="0"/>
          </a:p>
        </p:txBody>
      </p:sp>
      <p:sp>
        <p:nvSpPr>
          <p:cNvPr id="83" name="星 6 82"/>
          <p:cNvSpPr/>
          <p:nvPr/>
        </p:nvSpPr>
        <p:spPr>
          <a:xfrm>
            <a:off x="179512" y="5574432"/>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直線矢印コネクタ 84"/>
          <p:cNvCxnSpPr/>
          <p:nvPr/>
        </p:nvCxnSpPr>
        <p:spPr>
          <a:xfrm>
            <a:off x="325027" y="5634329"/>
            <a:ext cx="744287" cy="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1105262" y="5480661"/>
            <a:ext cx="225677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exposure,</a:t>
            </a:r>
            <a:r>
              <a:rPr lang="ja-JP" altLang="en-US" sz="1400" dirty="0" smtClean="0"/>
              <a:t> </a:t>
            </a:r>
            <a:r>
              <a:rPr lang="en-US" altLang="ja-JP" sz="1400" dirty="0" smtClean="0"/>
              <a:t>exec</a:t>
            </a:r>
            <a:r>
              <a:rPr lang="ja-JP" altLang="en-US" sz="1400" dirty="0" smtClean="0"/>
              <a:t> </a:t>
            </a:r>
            <a:r>
              <a:rPr lang="en-US" altLang="ja-JP" sz="1400" dirty="0" smtClean="0"/>
              <a:t>readout</a:t>
            </a:r>
            <a:endParaRPr lang="en-US" sz="1400" dirty="0"/>
          </a:p>
        </p:txBody>
      </p:sp>
      <p:cxnSp>
        <p:nvCxnSpPr>
          <p:cNvPr id="89" name="直線矢印コネクタ 88"/>
          <p:cNvCxnSpPr/>
          <p:nvPr/>
        </p:nvCxnSpPr>
        <p:spPr>
          <a:xfrm flipV="1">
            <a:off x="2308162" y="5887144"/>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584214" y="5733256"/>
            <a:ext cx="1684757"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ENU,</a:t>
            </a:r>
            <a:r>
              <a:rPr lang="ja-JP" altLang="en-US" sz="1400" dirty="0" smtClean="0"/>
              <a:t> </a:t>
            </a:r>
            <a:r>
              <a:rPr lang="en-US" altLang="ja-JP" sz="1400" dirty="0" smtClean="0"/>
              <a:t>FMS</a:t>
            </a:r>
            <a:endParaRPr lang="en-US" sz="1400" dirty="0"/>
          </a:p>
        </p:txBody>
      </p:sp>
      <p:sp>
        <p:nvSpPr>
          <p:cNvPr id="91" name="星 6 90"/>
          <p:cNvSpPr/>
          <p:nvPr/>
        </p:nvSpPr>
        <p:spPr>
          <a:xfrm>
            <a:off x="2236645" y="6112790"/>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テキスト ボックス 91"/>
          <p:cNvSpPr txBox="1"/>
          <p:nvPr/>
        </p:nvSpPr>
        <p:spPr>
          <a:xfrm>
            <a:off x="171336" y="6041033"/>
            <a:ext cx="2096408" cy="307777"/>
          </a:xfrm>
          <a:prstGeom prst="rect">
            <a:avLst/>
          </a:prstGeom>
          <a:noFill/>
        </p:spPr>
        <p:txBody>
          <a:bodyPr wrap="none" rtlCol="0">
            <a:spAutoFit/>
          </a:bodyPr>
          <a:lstStyle/>
          <a:p>
            <a:r>
              <a:rPr lang="en-US" altLang="ja-JP" sz="1400" dirty="0" smtClean="0"/>
              <a:t>Start</a:t>
            </a:r>
            <a:r>
              <a:rPr lang="ja-JP" altLang="en-US" sz="1400" dirty="0" smtClean="0"/>
              <a:t> </a:t>
            </a:r>
            <a:r>
              <a:rPr lang="en-US" altLang="ja-JP" sz="1400" dirty="0" err="1" smtClean="0"/>
              <a:t>SpS</a:t>
            </a:r>
            <a:r>
              <a:rPr lang="ja-JP" altLang="en-US" sz="1400" dirty="0" smtClean="0"/>
              <a:t> </a:t>
            </a:r>
            <a:r>
              <a:rPr lang="en-US" altLang="ja-JP" sz="1400" dirty="0" err="1" smtClean="0"/>
              <a:t>emm</a:t>
            </a:r>
            <a:r>
              <a:rPr lang="ja-JP" altLang="en-US" sz="1400" dirty="0" smtClean="0"/>
              <a:t> </a:t>
            </a:r>
            <a:r>
              <a:rPr lang="en-US" altLang="ja-JP" sz="1400" dirty="0" smtClean="0"/>
              <a:t>heartbeat?</a:t>
            </a:r>
            <a:endParaRPr lang="en-US" sz="1400" dirty="0"/>
          </a:p>
        </p:txBody>
      </p:sp>
      <p:cxnSp>
        <p:nvCxnSpPr>
          <p:cNvPr id="93" name="直線矢印コネクタ 92"/>
          <p:cNvCxnSpPr/>
          <p:nvPr/>
        </p:nvCxnSpPr>
        <p:spPr>
          <a:xfrm flipV="1">
            <a:off x="2447922" y="6161829"/>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3544740" y="6007941"/>
            <a:ext cx="1241558"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SCR</a:t>
            </a:r>
            <a:endParaRPr lang="en-US" sz="1400" dirty="0"/>
          </a:p>
        </p:txBody>
      </p:sp>
      <p:cxnSp>
        <p:nvCxnSpPr>
          <p:cNvPr id="96" name="直線矢印コネクタ 95"/>
          <p:cNvCxnSpPr/>
          <p:nvPr/>
        </p:nvCxnSpPr>
        <p:spPr>
          <a:xfrm flipV="1">
            <a:off x="7471154" y="5788217"/>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7" name="テキスト ボックス 96"/>
          <p:cNvSpPr txBox="1"/>
          <p:nvPr/>
        </p:nvSpPr>
        <p:spPr>
          <a:xfrm>
            <a:off x="5652120" y="5637119"/>
            <a:ext cx="1735796"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err="1" smtClean="0"/>
              <a:t>cryocooler</a:t>
            </a:r>
            <a:endParaRPr lang="en-US" sz="1400" dirty="0"/>
          </a:p>
        </p:txBody>
      </p:sp>
      <p:cxnSp>
        <p:nvCxnSpPr>
          <p:cNvPr id="98" name="直線矢印コネクタ 97"/>
          <p:cNvCxnSpPr/>
          <p:nvPr/>
        </p:nvCxnSpPr>
        <p:spPr>
          <a:xfrm flipV="1">
            <a:off x="7471154" y="6080633"/>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5652120" y="5929535"/>
            <a:ext cx="1828386" cy="307777"/>
          </a:xfrm>
          <a:prstGeom prst="rect">
            <a:avLst/>
          </a:prstGeom>
          <a:noFill/>
        </p:spPr>
        <p:txBody>
          <a:bodyPr wrap="none" rtlCol="0">
            <a:spAutoFit/>
          </a:bodyPr>
          <a:lstStyle/>
          <a:p>
            <a:r>
              <a:rPr lang="en-US" altLang="ja-JP" sz="1400" dirty="0" smtClean="0">
                <a:solidFill>
                  <a:srgbClr val="FF0000"/>
                </a:solidFill>
              </a:rPr>
              <a:t>Standalone</a:t>
            </a:r>
            <a:r>
              <a:rPr lang="en-US" altLang="ja-JP" sz="1400" dirty="0" smtClean="0"/>
              <a:t> </a:t>
            </a:r>
            <a:r>
              <a:rPr lang="en-US" altLang="ja-JP" sz="1400" dirty="0" err="1" smtClean="0"/>
              <a:t>xCU</a:t>
            </a:r>
            <a:r>
              <a:rPr lang="ja-JP" altLang="en-US" sz="1400" dirty="0" smtClean="0"/>
              <a:t> </a:t>
            </a:r>
            <a:r>
              <a:rPr lang="en-US" altLang="ja-JP" sz="1400" dirty="0" smtClean="0"/>
              <a:t>PC108</a:t>
            </a:r>
            <a:endParaRPr lang="en-US" sz="1400" dirty="0"/>
          </a:p>
        </p:txBody>
      </p:sp>
      <p:cxnSp>
        <p:nvCxnSpPr>
          <p:cNvPr id="72" name="直線矢印コネクタ 71"/>
          <p:cNvCxnSpPr/>
          <p:nvPr/>
        </p:nvCxnSpPr>
        <p:spPr>
          <a:xfrm>
            <a:off x="246000" y="2407358"/>
            <a:ext cx="1140910" cy="0"/>
          </a:xfrm>
          <a:prstGeom prst="straightConnector1">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77" name="星 6 76"/>
          <p:cNvSpPr/>
          <p:nvPr/>
        </p:nvSpPr>
        <p:spPr>
          <a:xfrm>
            <a:off x="899592" y="2276872"/>
            <a:ext cx="132976" cy="153888"/>
          </a:xfrm>
          <a:prstGeom prst="star6">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テキスト ボックス 77"/>
          <p:cNvSpPr txBox="1"/>
          <p:nvPr/>
        </p:nvSpPr>
        <p:spPr>
          <a:xfrm>
            <a:off x="4211960" y="1290246"/>
            <a:ext cx="1554080" cy="338554"/>
          </a:xfrm>
          <a:prstGeom prst="rect">
            <a:avLst/>
          </a:prstGeom>
          <a:noFill/>
        </p:spPr>
        <p:txBody>
          <a:bodyPr wrap="none" rtlCol="0">
            <a:spAutoFit/>
          </a:bodyPr>
          <a:lstStyle/>
          <a:p>
            <a:r>
              <a:rPr lang="en-US" sz="1600" b="1" dirty="0" smtClean="0"/>
              <a:t>Event + 5-10min</a:t>
            </a:r>
            <a:endParaRPr lang="en-US" sz="1600" b="1" dirty="0"/>
          </a:p>
        </p:txBody>
      </p:sp>
      <p:cxnSp>
        <p:nvCxnSpPr>
          <p:cNvPr id="84" name="直線コネクタ 83"/>
          <p:cNvCxnSpPr/>
          <p:nvPr/>
        </p:nvCxnSpPr>
        <p:spPr>
          <a:xfrm>
            <a:off x="1259632" y="2334984"/>
            <a:ext cx="0" cy="2802463"/>
          </a:xfrm>
          <a:prstGeom prst="line">
            <a:avLst/>
          </a:prstGeom>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6735405" y="1290246"/>
            <a:ext cx="1509003" cy="338554"/>
          </a:xfrm>
          <a:prstGeom prst="rect">
            <a:avLst/>
          </a:prstGeom>
          <a:noFill/>
        </p:spPr>
        <p:txBody>
          <a:bodyPr wrap="none" rtlCol="0">
            <a:spAutoFit/>
          </a:bodyPr>
          <a:lstStyle/>
          <a:p>
            <a:r>
              <a:rPr lang="en-US" sz="1600" b="1" dirty="0" smtClean="0"/>
              <a:t>Event + 1-3days</a:t>
            </a:r>
            <a:endParaRPr lang="en-US" sz="1600" b="1" dirty="0"/>
          </a:p>
        </p:txBody>
      </p:sp>
    </p:spTree>
    <p:extLst>
      <p:ext uri="{BB962C8B-B14F-4D97-AF65-F5344CB8AC3E}">
        <p14:creationId xmlns:p14="http://schemas.microsoft.com/office/powerpoint/2010/main" val="9770328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Hardware</a:t>
            </a:r>
            <a:r>
              <a:rPr lang="ja-JP" altLang="en-US" dirty="0"/>
              <a:t> </a:t>
            </a:r>
            <a:r>
              <a:rPr lang="en-US" altLang="ja-JP" dirty="0"/>
              <a:t>delivery</a:t>
            </a:r>
            <a:r>
              <a:rPr lang="ja-JP" altLang="en-US" dirty="0"/>
              <a:t> </a:t>
            </a:r>
            <a:r>
              <a:rPr lang="en-US" altLang="ja-JP" dirty="0"/>
              <a:t>to</a:t>
            </a:r>
            <a:r>
              <a:rPr lang="ja-JP" altLang="en-US" dirty="0"/>
              <a:t> </a:t>
            </a:r>
            <a:r>
              <a:rPr lang="en-US" altLang="ja-JP" dirty="0" smtClean="0"/>
              <a:t>Subaru</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PFS will bring hardware for ICS infrastructure to the summit and mostly installed to the CB2F (note1: except for </a:t>
            </a:r>
            <a:r>
              <a:rPr lang="en-US" altLang="ja-JP" dirty="0" err="1"/>
              <a:t>SpS</a:t>
            </a:r>
            <a:r>
              <a:rPr lang="en-US" altLang="ja-JP" dirty="0"/>
              <a:t> so-called “distribution” switch at TUE-IR; note2: computing resources at Hilo for on-site DRP and some remote access components are not included in this design). These hardware are planned in staged delivery to the summit, but are required to be prepared at point of delivery of each instrument component.</a:t>
            </a:r>
          </a:p>
          <a:p>
            <a:pPr marL="0" indent="0">
              <a:buNone/>
            </a:pPr>
            <a:r>
              <a:rPr lang="en-US" altLang="ja-JP" dirty="0"/>
              <a:t>In this </a:t>
            </a:r>
            <a:r>
              <a:rPr lang="en-US" altLang="ja-JP" dirty="0" smtClean="0"/>
              <a:t>section</a:t>
            </a:r>
            <a:r>
              <a:rPr lang="en-US" altLang="ja-JP" dirty="0" smtClean="0"/>
              <a:t>, staged hardware delivery plans are described.</a:t>
            </a:r>
            <a:endParaRPr lang="en-US" altLang="ja-JP" dirty="0"/>
          </a:p>
          <a:p>
            <a:pPr marL="0" indent="0">
              <a:buNone/>
            </a:pPr>
            <a:endParaRPr kumimoji="1" lang="ja-JP" altLang="en-US" dirty="0"/>
          </a:p>
        </p:txBody>
      </p:sp>
    </p:spTree>
    <p:extLst>
      <p:ext uri="{BB962C8B-B14F-4D97-AF65-F5344CB8AC3E}">
        <p14:creationId xmlns:p14="http://schemas.microsoft.com/office/powerpoint/2010/main" val="32487717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Items and assigned delivery</a:t>
            </a:r>
            <a:endParaRPr lang="en-US" dirty="0"/>
          </a:p>
        </p:txBody>
      </p:sp>
      <p:sp>
        <p:nvSpPr>
          <p:cNvPr id="3" name="コンテンツ プレースホルダー 2"/>
          <p:cNvSpPr>
            <a:spLocks noGrp="1"/>
          </p:cNvSpPr>
          <p:nvPr>
            <p:ph idx="1"/>
          </p:nvPr>
        </p:nvSpPr>
        <p:spPr>
          <a:xfrm>
            <a:off x="457200" y="1600200"/>
            <a:ext cx="8229600" cy="5141168"/>
          </a:xfrm>
        </p:spPr>
        <p:txBody>
          <a:bodyPr>
            <a:normAutofit fontScale="62500" lnSpcReduction="20000"/>
          </a:bodyPr>
          <a:lstStyle/>
          <a:p>
            <a:pPr marL="0" indent="0">
              <a:buNone/>
            </a:pPr>
            <a:r>
              <a:rPr lang="en-US" dirty="0" smtClean="0"/>
              <a:t>Followings are hardware items which the project (or Subaru) need to prepare or deliver to the summit, and subsystems use these items.</a:t>
            </a:r>
          </a:p>
          <a:p>
            <a:pPr marL="0" indent="0">
              <a:buNone/>
            </a:pPr>
            <a:endParaRPr lang="en-US" dirty="0" smtClean="0"/>
          </a:p>
          <a:p>
            <a:r>
              <a:rPr lang="en-US" dirty="0" smtClean="0"/>
              <a:t>CB2F (Control Building 2F)</a:t>
            </a:r>
          </a:p>
          <a:p>
            <a:pPr lvl="1"/>
            <a:r>
              <a:rPr lang="en-US" dirty="0" smtClean="0"/>
              <a:t>Rack to host items (Subaru): before all of followings</a:t>
            </a:r>
          </a:p>
          <a:p>
            <a:pPr lvl="2"/>
            <a:r>
              <a:rPr lang="en-US" dirty="0" smtClean="0"/>
              <a:t>Assumed deepest unit is ~760mm (MPS), ~650mm (DB host)</a:t>
            </a:r>
          </a:p>
          <a:p>
            <a:pPr lvl="1"/>
            <a:r>
              <a:rPr lang="en-US" dirty="0" smtClean="0"/>
              <a:t>Network switch (IPMU; already in hand): (at least) 1 at MCS, 2</a:t>
            </a:r>
            <a:r>
              <a:rPr lang="en-US" baseline="30000" dirty="0" smtClean="0"/>
              <a:t>nd</a:t>
            </a:r>
            <a:r>
              <a:rPr lang="en-US" dirty="0" smtClean="0"/>
              <a:t> at SCR</a:t>
            </a:r>
          </a:p>
          <a:p>
            <a:pPr lvl="1"/>
            <a:r>
              <a:rPr lang="en-US" dirty="0" smtClean="0"/>
              <a:t>ICS RAID6 storage (IPMU; already in hand): SM1</a:t>
            </a:r>
          </a:p>
          <a:p>
            <a:pPr lvl="2"/>
            <a:r>
              <a:rPr lang="en-US" dirty="0" smtClean="0"/>
              <a:t>MCS backup could be done with small storage?</a:t>
            </a:r>
          </a:p>
          <a:p>
            <a:pPr lvl="1"/>
            <a:r>
              <a:rPr lang="en-US" dirty="0" smtClean="0"/>
              <a:t>VM host computers (IPMU; some already in hand)</a:t>
            </a:r>
          </a:p>
          <a:p>
            <a:pPr lvl="2"/>
            <a:r>
              <a:rPr lang="en-US" dirty="0" smtClean="0"/>
              <a:t>(at least) 1 at MCS (any subsystem delivered to summit) – to run MHS</a:t>
            </a:r>
          </a:p>
          <a:p>
            <a:pPr lvl="2"/>
            <a:r>
              <a:rPr lang="en-US" dirty="0" smtClean="0"/>
              <a:t>Others depends on system load</a:t>
            </a:r>
          </a:p>
          <a:p>
            <a:pPr lvl="1"/>
            <a:r>
              <a:rPr lang="en-US" dirty="0" smtClean="0"/>
              <a:t>Serial communication (MLP1; IPMU) host: PFI</a:t>
            </a:r>
          </a:p>
          <a:p>
            <a:pPr lvl="1"/>
            <a:r>
              <a:rPr lang="en-US" dirty="0" smtClean="0"/>
              <a:t>KVM, PDU etc. (IPMU; some already in hand): MCS?</a:t>
            </a:r>
          </a:p>
          <a:p>
            <a:pPr lvl="1"/>
            <a:r>
              <a:rPr lang="en-US" dirty="0" smtClean="0"/>
              <a:t>DB host (IPMU; spec TBD): SM1??</a:t>
            </a:r>
          </a:p>
          <a:p>
            <a:r>
              <a:rPr lang="en-US" dirty="0" err="1" smtClean="0"/>
              <a:t>SpS</a:t>
            </a:r>
            <a:r>
              <a:rPr lang="en-US" dirty="0" smtClean="0"/>
              <a:t> (both IR3 and TUE-IR)</a:t>
            </a:r>
          </a:p>
          <a:p>
            <a:pPr lvl="1"/>
            <a:r>
              <a:rPr lang="en-US" dirty="0" smtClean="0"/>
              <a:t>5</a:t>
            </a:r>
            <a:r>
              <a:rPr lang="en-US" baseline="30000" dirty="0" smtClean="0"/>
              <a:t>th</a:t>
            </a:r>
            <a:r>
              <a:rPr lang="en-US" dirty="0" smtClean="0"/>
              <a:t> rack (from JHU): SCR</a:t>
            </a:r>
          </a:p>
          <a:p>
            <a:pPr lvl="1"/>
            <a:r>
              <a:rPr lang="en-US" dirty="0" smtClean="0"/>
              <a:t>Network switch to connect CB2F (IPMU; already in hand): SCR</a:t>
            </a:r>
          </a:p>
          <a:p>
            <a:pPr lvl="1"/>
            <a:r>
              <a:rPr lang="en-US" dirty="0" smtClean="0"/>
              <a:t>UPS and power supply (Subaru): SCR</a:t>
            </a:r>
          </a:p>
          <a:p>
            <a:pPr lvl="1"/>
            <a:r>
              <a:rPr lang="en-US" dirty="0" smtClean="0"/>
              <a:t>1U host computer @ 5</a:t>
            </a:r>
            <a:r>
              <a:rPr lang="en-US" baseline="30000" dirty="0" smtClean="0"/>
              <a:t>th</a:t>
            </a:r>
            <a:r>
              <a:rPr lang="en-US" dirty="0" smtClean="0"/>
              <a:t> rack (IPMU; spec TBD): SCR</a:t>
            </a:r>
          </a:p>
          <a:p>
            <a:pPr lvl="1"/>
            <a:r>
              <a:rPr lang="en-US" dirty="0" smtClean="0"/>
              <a:t>Telemetry devices/system (TBD): SCR (or SM1)</a:t>
            </a:r>
          </a:p>
          <a:p>
            <a:pPr lvl="1"/>
            <a:endParaRPr lang="en-US" dirty="0"/>
          </a:p>
        </p:txBody>
      </p:sp>
    </p:spTree>
    <p:extLst>
      <p:ext uri="{BB962C8B-B14F-4D97-AF65-F5344CB8AC3E}">
        <p14:creationId xmlns:p14="http://schemas.microsoft.com/office/powerpoint/2010/main" val="42877578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MCS</a:t>
            </a:r>
            <a:endParaRPr lang="en-US" dirty="0"/>
          </a:p>
        </p:txBody>
      </p:sp>
      <p:sp>
        <p:nvSpPr>
          <p:cNvPr id="3" name="コンテンツ プレースホルダー 2"/>
          <p:cNvSpPr>
            <a:spLocks noGrp="1"/>
          </p:cNvSpPr>
          <p:nvPr>
            <p:ph idx="1"/>
          </p:nvPr>
        </p:nvSpPr>
        <p:spPr>
          <a:xfrm>
            <a:off x="457200" y="1600200"/>
            <a:ext cx="8229600" cy="4997152"/>
          </a:xfrm>
        </p:spPr>
        <p:txBody>
          <a:bodyPr>
            <a:normAutofit fontScale="85000" lnSpcReduction="20000"/>
          </a:bodyPr>
          <a:lstStyle/>
          <a:p>
            <a:pPr marL="0" indent="0">
              <a:buNone/>
            </a:pPr>
            <a:r>
              <a:rPr lang="en-US" dirty="0" smtClean="0"/>
              <a:t>MCS will be installed as Cs instrument. We need to have minimum operation hardware at CB2F, including PFS network.</a:t>
            </a:r>
          </a:p>
          <a:p>
            <a:pPr marL="0" indent="0">
              <a:buNone/>
            </a:pPr>
            <a:endParaRPr lang="en-US" dirty="0" smtClean="0"/>
          </a:p>
          <a:p>
            <a:r>
              <a:rPr lang="en-US" dirty="0" smtClean="0"/>
              <a:t>19inch Rack (Subaru)</a:t>
            </a:r>
          </a:p>
          <a:p>
            <a:r>
              <a:rPr lang="en-US" dirty="0" smtClean="0"/>
              <a:t>PFS network switch (at least 1; IPMU; already in hand)</a:t>
            </a:r>
          </a:p>
          <a:p>
            <a:pPr lvl="1"/>
            <a:r>
              <a:rPr lang="en-US" dirty="0" smtClean="0"/>
              <a:t>Also connection to </a:t>
            </a:r>
            <a:r>
              <a:rPr lang="en-US" dirty="0" err="1" smtClean="0"/>
              <a:t>subaru’s</a:t>
            </a:r>
            <a:r>
              <a:rPr lang="en-US" dirty="0" smtClean="0"/>
              <a:t> core switch</a:t>
            </a:r>
          </a:p>
          <a:p>
            <a:r>
              <a:rPr lang="en-US" dirty="0" smtClean="0"/>
              <a:t>VM host (IPMU; 1 already in hand)</a:t>
            </a:r>
          </a:p>
          <a:p>
            <a:pPr lvl="1"/>
            <a:r>
              <a:rPr lang="en-US" dirty="0" smtClean="0"/>
              <a:t>Hosting administrative VM, e.g. </a:t>
            </a:r>
            <a:r>
              <a:rPr lang="en-US" dirty="0" err="1" smtClean="0"/>
              <a:t>dnsmasq</a:t>
            </a:r>
            <a:endParaRPr lang="en-US" dirty="0" smtClean="0"/>
          </a:p>
          <a:p>
            <a:r>
              <a:rPr lang="en-US" dirty="0" smtClean="0"/>
              <a:t>KVM, PDU (IPMU; already in hand)</a:t>
            </a:r>
          </a:p>
          <a:p>
            <a:pPr marL="0" indent="0">
              <a:buNone/>
            </a:pPr>
            <a:endParaRPr lang="en-US" dirty="0" smtClean="0"/>
          </a:p>
          <a:p>
            <a:pPr marL="0" indent="0">
              <a:buNone/>
            </a:pPr>
            <a:r>
              <a:rPr lang="en-US" dirty="0" smtClean="0"/>
              <a:t>At this stage, no special care for power distribution is required, only like connecting things to PDU at CB2F. Also network is simple, we need two fiber connection to Cs and its standby (one active, one backup), one connection to </a:t>
            </a:r>
            <a:r>
              <a:rPr lang="en-US" dirty="0" err="1" smtClean="0"/>
              <a:t>subaru</a:t>
            </a:r>
            <a:r>
              <a:rPr lang="en-US" dirty="0" smtClean="0"/>
              <a:t> core switch with routing.</a:t>
            </a:r>
            <a:endParaRPr lang="en-US" dirty="0"/>
          </a:p>
        </p:txBody>
      </p:sp>
    </p:spTree>
    <p:extLst>
      <p:ext uri="{BB962C8B-B14F-4D97-AF65-F5344CB8AC3E}">
        <p14:creationId xmlns:p14="http://schemas.microsoft.com/office/powerpoint/2010/main" val="15480078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16454</TotalTime>
  <Words>17966</Words>
  <Application>Microsoft Office PowerPoint</Application>
  <PresentationFormat>画面に合わせる (4:3)</PresentationFormat>
  <Paragraphs>1809</Paragraphs>
  <Slides>117</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117</vt:i4>
      </vt:variant>
    </vt:vector>
  </HeadingPairs>
  <TitlesOfParts>
    <vt:vector size="123" baseType="lpstr">
      <vt:lpstr>ＭＳ Ｐゴシック</vt:lpstr>
      <vt:lpstr>Arial</vt:lpstr>
      <vt:lpstr>Calibri</vt:lpstr>
      <vt:lpstr>Calibri Light</vt:lpstr>
      <vt:lpstr>Code Light</vt:lpstr>
      <vt:lpstr>Office テーマ</vt:lpstr>
      <vt:lpstr>Presentation for  PFS ICS infrastructure  design review</vt:lpstr>
      <vt:lpstr>Agenda</vt:lpstr>
      <vt:lpstr>Overview of targets in this review</vt:lpstr>
      <vt:lpstr>Items for review shown in ICS architecture diagram</vt:lpstr>
      <vt:lpstr>PowerPoint プレゼンテーション</vt:lpstr>
      <vt:lpstr>Overview of targets in this review</vt:lpstr>
      <vt:lpstr>Brief overview of PFS ICS design</vt:lpstr>
      <vt:lpstr>Instrument control system (ICS) overview</vt:lpstr>
      <vt:lpstr>Instrument control system (ICS) data flow</vt:lpstr>
      <vt:lpstr>Instrument control system (ICS) status flow</vt:lpstr>
      <vt:lpstr>Status viewer (old plan; replaced by Gen2 plan)</vt:lpstr>
      <vt:lpstr>Entire night operation sequence</vt:lpstr>
      <vt:lpstr>Entire night operation – diagram</vt:lpstr>
      <vt:lpstr>Exposure operation</vt:lpstr>
      <vt:lpstr>PowerPoint プレゼンテーション</vt:lpstr>
      <vt:lpstr>System verification and integration</vt:lpstr>
      <vt:lpstr>System verification and integration (at Subaru)</vt:lpstr>
      <vt:lpstr>Network</vt:lpstr>
      <vt:lpstr>L1-2 Requirements – Network</vt:lpstr>
      <vt:lpstr>L1 design – Network</vt:lpstr>
      <vt:lpstr>Connection diagram / L1 design – Network</vt:lpstr>
      <vt:lpstr>L3 requirements – Network</vt:lpstr>
      <vt:lpstr>L3 design – Network</vt:lpstr>
      <vt:lpstr>Monitoring – Network</vt:lpstr>
      <vt:lpstr>Monitoring – Network</vt:lpstr>
      <vt:lpstr>Link over fiber on telescope</vt:lpstr>
      <vt:lpstr>Requirements – Link over fiber on telescope</vt:lpstr>
      <vt:lpstr>Technical backgrounds – Link over fiber on telescope</vt:lpstr>
      <vt:lpstr>Technical backgrounds – Link over fiber on telescope</vt:lpstr>
      <vt:lpstr>Trades and selection – Link over fiber on telescope</vt:lpstr>
      <vt:lpstr>Performance verification – Link over fiber on telescope</vt:lpstr>
      <vt:lpstr>Performance verification plan for Ethernet</vt:lpstr>
      <vt:lpstr>Plan verification – Performance verification plan for Ethernet</vt:lpstr>
      <vt:lpstr>PowerPoint プレゼンテーション</vt:lpstr>
      <vt:lpstr>Performance verification plan for bus extender (I)</vt:lpstr>
      <vt:lpstr>Performance verification plan for bus extender (II)</vt:lpstr>
      <vt:lpstr>Performance verification plan for bus extender (III)</vt:lpstr>
      <vt:lpstr>Results – Performance verification plan for bus extender</vt:lpstr>
      <vt:lpstr>Storage and image data handling</vt:lpstr>
      <vt:lpstr>Requirements (I) Performance – Storage</vt:lpstr>
      <vt:lpstr>Requirements (II) Size – Storage</vt:lpstr>
      <vt:lpstr>Requirements (II) Size II – Storage</vt:lpstr>
      <vt:lpstr>Storage selection – Storage</vt:lpstr>
      <vt:lpstr>Configuration plan (I) network – Storage</vt:lpstr>
      <vt:lpstr>Configuration I</vt:lpstr>
      <vt:lpstr>Configuration I – data flow during exposure</vt:lpstr>
      <vt:lpstr>Configuration I – data flow on CCD readout</vt:lpstr>
      <vt:lpstr>Configuration I – data flow after CCD readout</vt:lpstr>
      <vt:lpstr>Configuration I – data flow exposure + transfer</vt:lpstr>
      <vt:lpstr>PowerPoint プレゼンテーション</vt:lpstr>
      <vt:lpstr>Configuration II – data flow during exposure</vt:lpstr>
      <vt:lpstr>Configuration II – data flow on CCD readout</vt:lpstr>
      <vt:lpstr>Configuration II – data flow after CCD readout</vt:lpstr>
      <vt:lpstr>Configuration II – data flow exposure + transfer</vt:lpstr>
      <vt:lpstr>Configuration plan (II) LUN – Storage</vt:lpstr>
      <vt:lpstr>Configuration plan (III) NFS – Storage</vt:lpstr>
      <vt:lpstr>Performance verification – Storage</vt:lpstr>
      <vt:lpstr>1. Background – Performance verification – Storage</vt:lpstr>
      <vt:lpstr>1. Configuration – Performance verification – Storage</vt:lpstr>
      <vt:lpstr>1. Results (I) – Performance verification – Storage</vt:lpstr>
      <vt:lpstr>1. Results (I-b) – Performance verification – Storage</vt:lpstr>
      <vt:lpstr>1. Results (II) – Performance verification – Storage</vt:lpstr>
      <vt:lpstr>1. Results (II-b) – Performance verification – Storage</vt:lpstr>
      <vt:lpstr>Monitoring and recovery plan – Storage</vt:lpstr>
      <vt:lpstr>VM infrastructure</vt:lpstr>
      <vt:lpstr>System design and trade studies – VM</vt:lpstr>
      <vt:lpstr>VM host configuration I – System design</vt:lpstr>
      <vt:lpstr>VM host configuration II – System design</vt:lpstr>
      <vt:lpstr>Storage configuration – System design</vt:lpstr>
      <vt:lpstr>Client configuration – System design</vt:lpstr>
      <vt:lpstr>Host cluster at CB2F – System design</vt:lpstr>
      <vt:lpstr>Operation – VM</vt:lpstr>
      <vt:lpstr>ICS infrastructure support hardware</vt:lpstr>
      <vt:lpstr>Space condition at CB2F – Support hardware</vt:lpstr>
      <vt:lpstr>Unit registration – Space condition at CB2F</vt:lpstr>
      <vt:lpstr>Resource management – Support hardware</vt:lpstr>
      <vt:lpstr>Trade (I) – Resource management</vt:lpstr>
      <vt:lpstr>Trade (II) – Resource management</vt:lpstr>
      <vt:lpstr>Implementation plan – Resource management</vt:lpstr>
      <vt:lpstr>Database server and its replication/backup</vt:lpstr>
      <vt:lpstr>Status monitoring and defect detection</vt:lpstr>
      <vt:lpstr>Procedure on instrument exchange</vt:lpstr>
      <vt:lpstr>Procedures for power failure detection and handling</vt:lpstr>
      <vt:lpstr>Power failure mode I - glitch</vt:lpstr>
      <vt:lpstr>Power failure mode II – several minutes</vt:lpstr>
      <vt:lpstr>Power failure mode III – ten-odd min to several tens of  hours</vt:lpstr>
      <vt:lpstr>Power failure mode IV – more than several tens of hours</vt:lpstr>
      <vt:lpstr>Subsystem shutdown procedures and remarks</vt:lpstr>
      <vt:lpstr>Subsystem shutdown procedures and remarks I - PFI</vt:lpstr>
      <vt:lpstr>Subsystem shutdown procedures and remarks II – Cs/MCS</vt:lpstr>
      <vt:lpstr>Subsystem shutdown procedures and remarks III – CB2F</vt:lpstr>
      <vt:lpstr>Subsystem shutdown procedures and remarks IV – SpS (I)</vt:lpstr>
      <vt:lpstr>Subsystem shutdown procedures and remarks IV – SpS (II)</vt:lpstr>
      <vt:lpstr>Subsystem startup/recovery procedures</vt:lpstr>
      <vt:lpstr>Operational flow on each power failure mode</vt:lpstr>
      <vt:lpstr>Operational flow on each power failure mode - timeline</vt:lpstr>
      <vt:lpstr>Hardware delivery to Subaru</vt:lpstr>
      <vt:lpstr>Items and assigned delivery</vt:lpstr>
      <vt:lpstr>Setup to accept MCS</vt:lpstr>
      <vt:lpstr>Setup to accept SCR</vt:lpstr>
      <vt:lpstr>Setup to accept SM1,2</vt:lpstr>
      <vt:lpstr>Setup to accept PFI</vt:lpstr>
      <vt:lpstr>Discussions on interfaces between Subaru and PFS</vt:lpstr>
      <vt:lpstr>Discussions I – Network connection to Subaru</vt:lpstr>
      <vt:lpstr>Network connection ToDo</vt:lpstr>
      <vt:lpstr>Current plan – connection configuration</vt:lpstr>
      <vt:lpstr>Plan second? – connection configuration</vt:lpstr>
      <vt:lpstr>Plan second? – during exposure</vt:lpstr>
      <vt:lpstr>Plan second? – on CCD readout</vt:lpstr>
      <vt:lpstr>Discussions II – Access control to/from PFS network</vt:lpstr>
      <vt:lpstr>Discussions III – System alert handling</vt:lpstr>
      <vt:lpstr>Discussions IV – Engineering data archive </vt:lpstr>
      <vt:lpstr>Discussions V – Power supply at CB2F </vt:lpstr>
      <vt:lpstr>Discussions VI – Closed subnet in SpS/ENU</vt:lpstr>
      <vt:lpstr>PowerPoint プレゼンテーション</vt:lpstr>
      <vt:lpstr>Updates/Progresses – shared infrastructure</vt:lpstr>
      <vt:lpstr>Host cluster ToDo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Atsushi Shimono</dc:creator>
  <cp:lastModifiedBy>Atsushi Shimono</cp:lastModifiedBy>
  <cp:revision>251</cp:revision>
  <cp:lastPrinted>2017-03-02T10:14:15Z</cp:lastPrinted>
  <dcterms:created xsi:type="dcterms:W3CDTF">2017-02-20T03:53:31Z</dcterms:created>
  <dcterms:modified xsi:type="dcterms:W3CDTF">2017-03-03T14:32:34Z</dcterms:modified>
</cp:coreProperties>
</file>