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0" autoAdjust="0"/>
    <p:restoredTop sz="94660"/>
  </p:normalViewPr>
  <p:slideViewPr>
    <p:cSldViewPr>
      <p:cViewPr varScale="1">
        <p:scale>
          <a:sx n="79" d="100"/>
          <a:sy n="79" d="100"/>
        </p:scale>
        <p:origin x="-90" y="-1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1072-F81F-48BE-9041-A1344973E448}" type="datetimeFigureOut">
              <a:rPr lang="en-US" smtClean="0"/>
              <a:t>11/30/2015</a:t>
            </a:fld>
            <a:endParaRPr 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405ED3-120E-4548-8C33-8A1287B7DF08}" type="slidenum">
              <a:rPr lang="en-US" smtClean="0"/>
              <a:t>‹#›</a:t>
            </a:fld>
            <a:endParaRPr lang="en-US"/>
          </a:p>
        </p:txBody>
      </p:sp>
    </p:spTree>
    <p:extLst>
      <p:ext uri="{BB962C8B-B14F-4D97-AF65-F5344CB8AC3E}">
        <p14:creationId xmlns:p14="http://schemas.microsoft.com/office/powerpoint/2010/main" val="1531331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6A405ED3-120E-4548-8C33-8A1287B7DF08}" type="slidenum">
              <a:rPr lang="en-US" smtClean="0"/>
              <a:t>3</a:t>
            </a:fld>
            <a:endParaRPr lang="en-US"/>
          </a:p>
        </p:txBody>
      </p:sp>
    </p:spTree>
    <p:extLst>
      <p:ext uri="{BB962C8B-B14F-4D97-AF65-F5344CB8AC3E}">
        <p14:creationId xmlns:p14="http://schemas.microsoft.com/office/powerpoint/2010/main" val="171327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70C1874-34E5-4D84-8BB1-9845C662922A}" type="datetimeFigureOut">
              <a:rPr kumimoji="1" lang="ja-JP" altLang="en-US" smtClean="0"/>
              <a:t>2015/11/30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200711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70C1874-34E5-4D84-8BB1-9845C662922A}" type="datetimeFigureOut">
              <a:rPr kumimoji="1" lang="ja-JP" altLang="en-US" smtClean="0"/>
              <a:t>2015/11/30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12424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70C1874-34E5-4D84-8BB1-9845C662922A}" type="datetimeFigureOut">
              <a:rPr kumimoji="1" lang="ja-JP" altLang="en-US" smtClean="0"/>
              <a:t>2015/11/30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83736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70C1874-34E5-4D84-8BB1-9845C662922A}" type="datetimeFigureOut">
              <a:rPr kumimoji="1" lang="ja-JP" altLang="en-US" smtClean="0"/>
              <a:t>2015/11/30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1521778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70C1874-34E5-4D84-8BB1-9845C662922A}" type="datetimeFigureOut">
              <a:rPr kumimoji="1" lang="ja-JP" altLang="en-US" smtClean="0"/>
              <a:t>2015/11/30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133744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70C1874-34E5-4D84-8BB1-9845C662922A}" type="datetimeFigureOut">
              <a:rPr kumimoji="1" lang="ja-JP" altLang="en-US" smtClean="0"/>
              <a:t>2015/11/30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112734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70C1874-34E5-4D84-8BB1-9845C662922A}" type="datetimeFigureOut">
              <a:rPr kumimoji="1" lang="ja-JP" altLang="en-US" smtClean="0"/>
              <a:t>2015/11/30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146434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70C1874-34E5-4D84-8BB1-9845C662922A}" type="datetimeFigureOut">
              <a:rPr kumimoji="1" lang="ja-JP" altLang="en-US" smtClean="0"/>
              <a:t>2015/11/30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132614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70C1874-34E5-4D84-8BB1-9845C662922A}" type="datetimeFigureOut">
              <a:rPr kumimoji="1" lang="ja-JP" altLang="en-US" smtClean="0"/>
              <a:t>2015/11/30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709832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70C1874-34E5-4D84-8BB1-9845C662922A}" type="datetimeFigureOut">
              <a:rPr kumimoji="1" lang="ja-JP" altLang="en-US" smtClean="0"/>
              <a:t>2015/11/30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271885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70C1874-34E5-4D84-8BB1-9845C662922A}" type="datetimeFigureOut">
              <a:rPr kumimoji="1" lang="ja-JP" altLang="en-US" smtClean="0"/>
              <a:t>2015/11/30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392795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C1874-34E5-4D84-8BB1-9845C662922A}" type="datetimeFigureOut">
              <a:rPr kumimoji="1" lang="ja-JP" altLang="en-US" smtClean="0"/>
              <a:t>2015/11/30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3214506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sz="4000" dirty="0" smtClean="0"/>
              <a:t>Preparation at Subaru/Summit before delivery of subsystems</a:t>
            </a:r>
            <a:endParaRPr kumimoji="1" lang="ja-JP" altLang="en-US" sz="4000" dirty="0"/>
          </a:p>
        </p:txBody>
      </p:sp>
      <p:sp>
        <p:nvSpPr>
          <p:cNvPr id="3" name="サブタイトル 2"/>
          <p:cNvSpPr>
            <a:spLocks noGrp="1"/>
          </p:cNvSpPr>
          <p:nvPr>
            <p:ph type="subTitle" idx="1"/>
          </p:nvPr>
        </p:nvSpPr>
        <p:spPr/>
        <p:txBody>
          <a:bodyPr/>
          <a:lstStyle/>
          <a:p>
            <a:r>
              <a:rPr kumimoji="1" lang="en-US" altLang="ja-JP" dirty="0" smtClean="0"/>
              <a:t>Atsushi</a:t>
            </a:r>
            <a:r>
              <a:rPr kumimoji="1" lang="ja-JP" altLang="en-US" dirty="0" smtClean="0"/>
              <a:t> </a:t>
            </a:r>
            <a:r>
              <a:rPr kumimoji="1" lang="en-US" altLang="ja-JP" dirty="0" err="1" smtClean="0"/>
              <a:t>Shimono</a:t>
            </a:r>
            <a:endParaRPr kumimoji="1" lang="en-US" altLang="ja-JP" dirty="0" smtClean="0"/>
          </a:p>
          <a:p>
            <a:endParaRPr lang="en-US" altLang="ja-JP" dirty="0"/>
          </a:p>
          <a:p>
            <a:r>
              <a:rPr kumimoji="1" lang="en-US" altLang="ja-JP" dirty="0" smtClean="0"/>
              <a:t>(2015/11/27)</a:t>
            </a:r>
            <a:endParaRPr kumimoji="1" lang="ja-JP" altLang="en-US" dirty="0"/>
          </a:p>
        </p:txBody>
      </p:sp>
      <p:sp>
        <p:nvSpPr>
          <p:cNvPr id="4" name="サブタイトル 2"/>
          <p:cNvSpPr txBox="1">
            <a:spLocks/>
          </p:cNvSpPr>
          <p:nvPr/>
        </p:nvSpPr>
        <p:spPr>
          <a:xfrm>
            <a:off x="5004048" y="116632"/>
            <a:ext cx="4024536" cy="25202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altLang="ja-JP" sz="1200" b="1" dirty="0" smtClean="0">
                <a:solidFill>
                  <a:schemeClr val="tx1"/>
                </a:solidFill>
              </a:rPr>
              <a:t>PFS</a:t>
            </a:r>
            <a:r>
              <a:rPr lang="ja-JP" altLang="en-US" sz="1200" b="1" dirty="0" smtClean="0">
                <a:solidFill>
                  <a:schemeClr val="tx1"/>
                </a:solidFill>
              </a:rPr>
              <a:t> </a:t>
            </a:r>
            <a:r>
              <a:rPr lang="en-US" altLang="ja-JP" sz="1200" b="1" dirty="0" smtClean="0">
                <a:solidFill>
                  <a:schemeClr val="tx1"/>
                </a:solidFill>
              </a:rPr>
              <a:t>Software</a:t>
            </a:r>
            <a:r>
              <a:rPr lang="ja-JP" altLang="en-US" sz="1200" b="1" dirty="0" smtClean="0">
                <a:solidFill>
                  <a:schemeClr val="tx1"/>
                </a:solidFill>
              </a:rPr>
              <a:t> </a:t>
            </a:r>
            <a:r>
              <a:rPr lang="en-US" altLang="ja-JP" sz="1200" b="1" dirty="0" smtClean="0">
                <a:solidFill>
                  <a:schemeClr val="tx1"/>
                </a:solidFill>
              </a:rPr>
              <a:t>team</a:t>
            </a:r>
            <a:r>
              <a:rPr lang="ja-JP" altLang="en-US" sz="1200" b="1" dirty="0" smtClean="0">
                <a:solidFill>
                  <a:schemeClr val="tx1"/>
                </a:solidFill>
              </a:rPr>
              <a:t> </a:t>
            </a:r>
            <a:r>
              <a:rPr lang="en-US" altLang="ja-JP" sz="1200" b="1" dirty="0" smtClean="0">
                <a:solidFill>
                  <a:schemeClr val="tx1"/>
                </a:solidFill>
              </a:rPr>
              <a:t>Study</a:t>
            </a:r>
            <a:r>
              <a:rPr lang="ja-JP" altLang="en-US" sz="1200" b="1" dirty="0" smtClean="0">
                <a:solidFill>
                  <a:schemeClr val="tx1"/>
                </a:solidFill>
              </a:rPr>
              <a:t> </a:t>
            </a:r>
            <a:r>
              <a:rPr lang="en-US" altLang="ja-JP" sz="1200" b="1" dirty="0" smtClean="0">
                <a:solidFill>
                  <a:schemeClr val="tx1"/>
                </a:solidFill>
              </a:rPr>
              <a:t>Note</a:t>
            </a:r>
            <a:r>
              <a:rPr lang="ja-JP" altLang="en-US" sz="1200" b="1" dirty="0" smtClean="0">
                <a:solidFill>
                  <a:schemeClr val="tx1"/>
                </a:solidFill>
              </a:rPr>
              <a:t> </a:t>
            </a:r>
            <a:r>
              <a:rPr lang="en-US" altLang="ja-JP" sz="1200" b="1" dirty="0" smtClean="0">
                <a:solidFill>
                  <a:schemeClr val="tx1"/>
                </a:solidFill>
              </a:rPr>
              <a:t>:</a:t>
            </a:r>
            <a:r>
              <a:rPr lang="ja-JP" altLang="en-US" sz="1200" b="1" dirty="0" smtClean="0">
                <a:solidFill>
                  <a:schemeClr val="tx1"/>
                </a:solidFill>
              </a:rPr>
              <a:t> </a:t>
            </a:r>
            <a:r>
              <a:rPr lang="en-US" altLang="ja-JP" sz="1200" b="1" dirty="0" smtClean="0">
                <a:solidFill>
                  <a:schemeClr val="tx1"/>
                </a:solidFill>
              </a:rPr>
              <a:t>SSN-00020-001</a:t>
            </a:r>
            <a:endParaRPr lang="en-US" sz="1200" b="1" dirty="0">
              <a:solidFill>
                <a:schemeClr val="tx1"/>
              </a:solidFill>
            </a:endParaRPr>
          </a:p>
        </p:txBody>
      </p:sp>
    </p:spTree>
    <p:extLst>
      <p:ext uri="{BB962C8B-B14F-4D97-AF65-F5344CB8AC3E}">
        <p14:creationId xmlns:p14="http://schemas.microsoft.com/office/powerpoint/2010/main" val="350277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Outline</a:t>
            </a:r>
            <a:endParaRPr lang="en-US" dirty="0"/>
          </a:p>
        </p:txBody>
      </p:sp>
      <p:sp>
        <p:nvSpPr>
          <p:cNvPr id="3" name="コンテンツ プレースホルダー 2"/>
          <p:cNvSpPr>
            <a:spLocks noGrp="1"/>
          </p:cNvSpPr>
          <p:nvPr>
            <p:ph idx="1"/>
          </p:nvPr>
        </p:nvSpPr>
        <p:spPr>
          <a:xfrm>
            <a:off x="457200" y="1600200"/>
            <a:ext cx="8579296" cy="4925144"/>
          </a:xfrm>
        </p:spPr>
        <p:txBody>
          <a:bodyPr>
            <a:normAutofit fontScale="70000" lnSpcReduction="20000"/>
          </a:bodyPr>
          <a:lstStyle/>
          <a:p>
            <a:pPr marL="0" indent="0">
              <a:buNone/>
            </a:pPr>
            <a:r>
              <a:rPr lang="en-US" dirty="0" smtClean="0"/>
              <a:t>This note is a summary of items to be done at Subaru/Summit before receiving subsystems from institutions, in electronics and software point of view. Aim of this summary is to show hardware need to be purchased or delivered at certain epochs for the project and Subaru, but will not include any software module (which will not have highly solid delivery date…). Also connections or power supplies required will be shown per each setup. </a:t>
            </a:r>
          </a:p>
          <a:p>
            <a:pPr marL="0" indent="0">
              <a:buNone/>
            </a:pPr>
            <a:endParaRPr lang="en-US" dirty="0" smtClean="0"/>
          </a:p>
          <a:p>
            <a:r>
              <a:rPr lang="en-US" dirty="0" smtClean="0"/>
              <a:t>Items and assigned delivery, with who will (or is assumed to) procure</a:t>
            </a:r>
          </a:p>
          <a:p>
            <a:r>
              <a:rPr lang="en-US" dirty="0" smtClean="0"/>
              <a:t>MCS at 2016/08</a:t>
            </a:r>
          </a:p>
          <a:p>
            <a:r>
              <a:rPr lang="en-US" dirty="0" smtClean="0"/>
              <a:t>SCR at 2017/06</a:t>
            </a:r>
          </a:p>
          <a:p>
            <a:r>
              <a:rPr lang="en-US" dirty="0" smtClean="0"/>
              <a:t>SM1,2 at 2017/08</a:t>
            </a:r>
          </a:p>
          <a:p>
            <a:r>
              <a:rPr lang="en-US" dirty="0" smtClean="0"/>
              <a:t>PFI at 2018/02</a:t>
            </a:r>
            <a:endParaRPr lang="en-US" dirty="0"/>
          </a:p>
        </p:txBody>
      </p:sp>
    </p:spTree>
    <p:extLst>
      <p:ext uri="{BB962C8B-B14F-4D97-AF65-F5344CB8AC3E}">
        <p14:creationId xmlns:p14="http://schemas.microsoft.com/office/powerpoint/2010/main" val="175759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Items and assigned delivery</a:t>
            </a:r>
            <a:endParaRPr lang="en-US" dirty="0"/>
          </a:p>
        </p:txBody>
      </p:sp>
      <p:sp>
        <p:nvSpPr>
          <p:cNvPr id="3" name="コンテンツ プレースホルダー 2"/>
          <p:cNvSpPr>
            <a:spLocks noGrp="1"/>
          </p:cNvSpPr>
          <p:nvPr>
            <p:ph idx="1"/>
          </p:nvPr>
        </p:nvSpPr>
        <p:spPr>
          <a:xfrm>
            <a:off x="457200" y="1600200"/>
            <a:ext cx="8229600" cy="5141168"/>
          </a:xfrm>
        </p:spPr>
        <p:txBody>
          <a:bodyPr>
            <a:normAutofit fontScale="55000" lnSpcReduction="20000"/>
          </a:bodyPr>
          <a:lstStyle/>
          <a:p>
            <a:pPr marL="0" indent="0">
              <a:buNone/>
            </a:pPr>
            <a:r>
              <a:rPr lang="en-US" dirty="0" smtClean="0"/>
              <a:t>Followings are hardware items which the project (or Subaru) need to prepare or deliver to the summit, and subsystems use these items.</a:t>
            </a:r>
          </a:p>
          <a:p>
            <a:pPr marL="0" indent="0">
              <a:buNone/>
            </a:pPr>
            <a:endParaRPr lang="en-US" dirty="0" smtClean="0"/>
          </a:p>
          <a:p>
            <a:r>
              <a:rPr lang="en-US" dirty="0" smtClean="0"/>
              <a:t>CB2F (Control Building 2F)</a:t>
            </a:r>
          </a:p>
          <a:p>
            <a:pPr lvl="1"/>
            <a:r>
              <a:rPr lang="en-US" dirty="0" smtClean="0"/>
              <a:t>Rack to host items (Subaru): before all of followings</a:t>
            </a:r>
          </a:p>
          <a:p>
            <a:pPr lvl="2"/>
            <a:r>
              <a:rPr lang="en-US" dirty="0" smtClean="0"/>
              <a:t>Assumed deepest unit is ~760mm (MPS), ~650mm (DB host)</a:t>
            </a:r>
          </a:p>
          <a:p>
            <a:pPr lvl="1"/>
            <a:r>
              <a:rPr lang="en-US" dirty="0" smtClean="0"/>
              <a:t>Network switch (IPMU; already in hand): (at least) 1 at MCS, 2</a:t>
            </a:r>
            <a:r>
              <a:rPr lang="en-US" baseline="30000" dirty="0" smtClean="0"/>
              <a:t>nd</a:t>
            </a:r>
            <a:r>
              <a:rPr lang="en-US" dirty="0" smtClean="0"/>
              <a:t> at SCR</a:t>
            </a:r>
          </a:p>
          <a:p>
            <a:pPr lvl="1"/>
            <a:r>
              <a:rPr lang="en-US" dirty="0" smtClean="0"/>
              <a:t>ICS RAID6 storage (IPMU; already in hand): SM1</a:t>
            </a:r>
          </a:p>
          <a:p>
            <a:pPr lvl="2"/>
            <a:r>
              <a:rPr lang="en-US" dirty="0" smtClean="0"/>
              <a:t>MCS backup could be done with small storage?</a:t>
            </a:r>
          </a:p>
          <a:p>
            <a:pPr lvl="1"/>
            <a:r>
              <a:rPr lang="en-US" dirty="0" smtClean="0"/>
              <a:t>VM host computers (IPMU; some already in hand)</a:t>
            </a:r>
          </a:p>
          <a:p>
            <a:pPr lvl="2"/>
            <a:r>
              <a:rPr lang="en-US" dirty="0" smtClean="0"/>
              <a:t>(at least) 1 at MCS (any subsystem delivered to summit) – to run MHS</a:t>
            </a:r>
          </a:p>
          <a:p>
            <a:pPr lvl="2"/>
            <a:r>
              <a:rPr lang="en-US" dirty="0" smtClean="0"/>
              <a:t>Others depends on system load</a:t>
            </a:r>
          </a:p>
          <a:p>
            <a:pPr lvl="1"/>
            <a:r>
              <a:rPr lang="en-US" dirty="0" smtClean="0"/>
              <a:t>Serial communication (MLP1; IPMU) host: PFI</a:t>
            </a:r>
          </a:p>
          <a:p>
            <a:pPr lvl="1"/>
            <a:r>
              <a:rPr lang="en-US" dirty="0" smtClean="0"/>
              <a:t>KVM, PDU etc. (IPMU; some already in hand): MCS?</a:t>
            </a:r>
          </a:p>
          <a:p>
            <a:pPr lvl="1"/>
            <a:r>
              <a:rPr lang="en-US" dirty="0" smtClean="0"/>
              <a:t>DB host (IPMU; spec TBD): SM1??</a:t>
            </a:r>
          </a:p>
          <a:p>
            <a:r>
              <a:rPr lang="en-US" dirty="0" err="1" smtClean="0"/>
              <a:t>SpS</a:t>
            </a:r>
            <a:r>
              <a:rPr lang="en-US" dirty="0" smtClean="0"/>
              <a:t> (both IR3 and TUE-IR)</a:t>
            </a:r>
          </a:p>
          <a:p>
            <a:pPr lvl="1"/>
            <a:r>
              <a:rPr lang="en-US" dirty="0" smtClean="0"/>
              <a:t>5</a:t>
            </a:r>
            <a:r>
              <a:rPr lang="en-US" baseline="30000" dirty="0" smtClean="0"/>
              <a:t>th</a:t>
            </a:r>
            <a:r>
              <a:rPr lang="en-US" dirty="0" smtClean="0"/>
              <a:t> rack (from JHU): SCR</a:t>
            </a:r>
          </a:p>
          <a:p>
            <a:pPr lvl="1"/>
            <a:r>
              <a:rPr lang="en-US" dirty="0" smtClean="0"/>
              <a:t>Network switch to connect CB2F (IPMU; already in hand): SCR</a:t>
            </a:r>
          </a:p>
          <a:p>
            <a:pPr lvl="1"/>
            <a:r>
              <a:rPr lang="en-US" dirty="0" smtClean="0"/>
              <a:t>UPS and power supply (Subaru): SCR</a:t>
            </a:r>
          </a:p>
          <a:p>
            <a:pPr lvl="1"/>
            <a:r>
              <a:rPr lang="en-US" dirty="0" smtClean="0"/>
              <a:t>1U host computer @ 5</a:t>
            </a:r>
            <a:r>
              <a:rPr lang="en-US" baseline="30000" dirty="0" smtClean="0"/>
              <a:t>th</a:t>
            </a:r>
            <a:r>
              <a:rPr lang="en-US" dirty="0" smtClean="0"/>
              <a:t> rack (IPMU; spec TBD): SCR</a:t>
            </a:r>
          </a:p>
          <a:p>
            <a:pPr lvl="1"/>
            <a:r>
              <a:rPr lang="en-US" dirty="0" smtClean="0"/>
              <a:t>Telemetry devices/system (TBD): SCR (or SM1)</a:t>
            </a:r>
          </a:p>
          <a:p>
            <a:pPr lvl="1"/>
            <a:endParaRPr lang="en-US" dirty="0"/>
          </a:p>
        </p:txBody>
      </p:sp>
    </p:spTree>
    <p:extLst>
      <p:ext uri="{BB962C8B-B14F-4D97-AF65-F5344CB8AC3E}">
        <p14:creationId xmlns:p14="http://schemas.microsoft.com/office/powerpoint/2010/main" val="365416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MCS</a:t>
            </a:r>
            <a:endParaRPr lang="en-US" dirty="0"/>
          </a:p>
        </p:txBody>
      </p:sp>
      <p:sp>
        <p:nvSpPr>
          <p:cNvPr id="3" name="コンテンツ プレースホルダー 2"/>
          <p:cNvSpPr>
            <a:spLocks noGrp="1"/>
          </p:cNvSpPr>
          <p:nvPr>
            <p:ph idx="1"/>
          </p:nvPr>
        </p:nvSpPr>
        <p:spPr>
          <a:xfrm>
            <a:off x="457200" y="1600200"/>
            <a:ext cx="8229600" cy="4997152"/>
          </a:xfrm>
        </p:spPr>
        <p:txBody>
          <a:bodyPr>
            <a:normAutofit fontScale="70000" lnSpcReduction="20000"/>
          </a:bodyPr>
          <a:lstStyle/>
          <a:p>
            <a:pPr marL="0" indent="0">
              <a:buNone/>
            </a:pPr>
            <a:r>
              <a:rPr lang="en-US" dirty="0" smtClean="0"/>
              <a:t>MCS will be installed as Cs instrument. We need to have minimum operation hardware at CB2F, including PFS network.</a:t>
            </a:r>
          </a:p>
          <a:p>
            <a:pPr marL="0" indent="0">
              <a:buNone/>
            </a:pPr>
            <a:endParaRPr lang="en-US" dirty="0" smtClean="0"/>
          </a:p>
          <a:p>
            <a:r>
              <a:rPr lang="en-US" dirty="0" smtClean="0"/>
              <a:t>19inch Rack (Subaru)</a:t>
            </a:r>
          </a:p>
          <a:p>
            <a:r>
              <a:rPr lang="en-US" dirty="0" smtClean="0"/>
              <a:t>PFS network switch (at least 1; IPMU; already in hand)</a:t>
            </a:r>
          </a:p>
          <a:p>
            <a:pPr lvl="1"/>
            <a:r>
              <a:rPr lang="en-US" dirty="0" smtClean="0"/>
              <a:t>Also connection to </a:t>
            </a:r>
            <a:r>
              <a:rPr lang="en-US" dirty="0" err="1" smtClean="0"/>
              <a:t>subaru’s</a:t>
            </a:r>
            <a:r>
              <a:rPr lang="en-US" dirty="0" smtClean="0"/>
              <a:t> core switch</a:t>
            </a:r>
          </a:p>
          <a:p>
            <a:r>
              <a:rPr lang="en-US" dirty="0" smtClean="0"/>
              <a:t>VM host (IPMU; 1 already in hand)</a:t>
            </a:r>
          </a:p>
          <a:p>
            <a:pPr lvl="1"/>
            <a:r>
              <a:rPr lang="en-US" dirty="0" smtClean="0"/>
              <a:t>Hosting administrative VM, e.g. </a:t>
            </a:r>
            <a:r>
              <a:rPr lang="en-US" dirty="0" err="1" smtClean="0"/>
              <a:t>dnsmasq</a:t>
            </a:r>
            <a:endParaRPr lang="en-US" dirty="0" smtClean="0"/>
          </a:p>
          <a:p>
            <a:r>
              <a:rPr lang="en-US" dirty="0" smtClean="0"/>
              <a:t>KVM, PDU (IPMU; already in hand)</a:t>
            </a:r>
          </a:p>
          <a:p>
            <a:pPr marL="0" indent="0">
              <a:buNone/>
            </a:pPr>
            <a:endParaRPr lang="en-US" dirty="0" smtClean="0"/>
          </a:p>
          <a:p>
            <a:pPr marL="0" indent="0">
              <a:buNone/>
            </a:pPr>
            <a:r>
              <a:rPr lang="en-US" dirty="0" smtClean="0"/>
              <a:t>At this stage, no special care for power distribution is required, only like connecting things to PDU at CB2F. Also network is simple, we need two fiber connection to Cs and its standby (one active, one backup), one connection to </a:t>
            </a:r>
            <a:r>
              <a:rPr lang="en-US" dirty="0" err="1" smtClean="0"/>
              <a:t>subaru</a:t>
            </a:r>
            <a:r>
              <a:rPr lang="en-US" dirty="0" smtClean="0"/>
              <a:t> core switch with routing.</a:t>
            </a:r>
            <a:endParaRPr lang="en-US" dirty="0"/>
          </a:p>
        </p:txBody>
      </p:sp>
    </p:spTree>
    <p:extLst>
      <p:ext uri="{BB962C8B-B14F-4D97-AF65-F5344CB8AC3E}">
        <p14:creationId xmlns:p14="http://schemas.microsoft.com/office/powerpoint/2010/main" val="172275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SCR</a:t>
            </a:r>
            <a:endParaRPr lang="en-US" dirty="0"/>
          </a:p>
        </p:txBody>
      </p:sp>
      <p:sp>
        <p:nvSpPr>
          <p:cNvPr id="3" name="コンテンツ プレースホルダー 2"/>
          <p:cNvSpPr>
            <a:spLocks noGrp="1"/>
          </p:cNvSpPr>
          <p:nvPr>
            <p:ph idx="1"/>
          </p:nvPr>
        </p:nvSpPr>
        <p:spPr/>
        <p:txBody>
          <a:bodyPr>
            <a:normAutofit fontScale="55000" lnSpcReduction="20000"/>
          </a:bodyPr>
          <a:lstStyle/>
          <a:p>
            <a:pPr marL="0" indent="0">
              <a:buNone/>
            </a:pPr>
            <a:r>
              <a:rPr lang="en-US" dirty="0" smtClean="0"/>
              <a:t>In parallel to build SCR (Spectrograph Clean Room) at TUE-IR (IR4), we need to have control hardware for SCR.</a:t>
            </a:r>
          </a:p>
          <a:p>
            <a:pPr marL="0" indent="0">
              <a:buNone/>
            </a:pPr>
            <a:endParaRPr lang="en-US" dirty="0" smtClean="0"/>
          </a:p>
          <a:p>
            <a:r>
              <a:rPr lang="en-US" dirty="0" smtClean="0"/>
              <a:t>2</a:t>
            </a:r>
            <a:r>
              <a:rPr lang="en-US" baseline="30000" dirty="0" smtClean="0"/>
              <a:t>nd</a:t>
            </a:r>
            <a:r>
              <a:rPr lang="en-US" dirty="0" smtClean="0"/>
              <a:t> network switch at CB2F (IPMU; already in hand)</a:t>
            </a:r>
          </a:p>
          <a:p>
            <a:pPr lvl="1"/>
            <a:r>
              <a:rPr lang="en-US" dirty="0" smtClean="0"/>
              <a:t>might only need 1 SFP to </a:t>
            </a:r>
            <a:r>
              <a:rPr lang="en-US" dirty="0" err="1" smtClean="0"/>
              <a:t>SpS</a:t>
            </a:r>
            <a:r>
              <a:rPr lang="en-US" dirty="0" smtClean="0"/>
              <a:t>, but better to have and check working at this moment</a:t>
            </a:r>
          </a:p>
          <a:p>
            <a:r>
              <a:rPr lang="en-US" dirty="0" smtClean="0"/>
              <a:t>Network switch at </a:t>
            </a:r>
            <a:r>
              <a:rPr lang="en-US" dirty="0" err="1" smtClean="0"/>
              <a:t>SpS</a:t>
            </a:r>
            <a:r>
              <a:rPr lang="en-US" dirty="0" smtClean="0"/>
              <a:t> (IPMU; already in hand)</a:t>
            </a:r>
          </a:p>
          <a:p>
            <a:r>
              <a:rPr lang="en-US" dirty="0" smtClean="0"/>
              <a:t>5</a:t>
            </a:r>
            <a:r>
              <a:rPr lang="en-US" baseline="30000" dirty="0" smtClean="0"/>
              <a:t>th</a:t>
            </a:r>
            <a:r>
              <a:rPr lang="en-US" dirty="0" smtClean="0"/>
              <a:t> rack (from JHU)</a:t>
            </a:r>
          </a:p>
          <a:p>
            <a:r>
              <a:rPr lang="en-US" dirty="0" smtClean="0"/>
              <a:t>UPS at IR3, with power distribution/panel (Subaru)</a:t>
            </a:r>
          </a:p>
          <a:p>
            <a:r>
              <a:rPr lang="en-US" dirty="0" smtClean="0"/>
              <a:t>1U host computer (also for SCR control) (IPMU)</a:t>
            </a:r>
          </a:p>
          <a:p>
            <a:r>
              <a:rPr lang="en-US" dirty="0" smtClean="0"/>
              <a:t>Telemetry devices (TBD)</a:t>
            </a:r>
          </a:p>
          <a:p>
            <a:pPr lvl="1"/>
            <a:r>
              <a:rPr lang="en-US" dirty="0"/>
              <a:t>e</a:t>
            </a:r>
            <a:r>
              <a:rPr lang="en-US" dirty="0" smtClean="0"/>
              <a:t>.g. Lakeshore temperature monitor and sensors</a:t>
            </a:r>
            <a:endParaRPr lang="en-US" dirty="0"/>
          </a:p>
          <a:p>
            <a:pPr marL="0" indent="0">
              <a:buNone/>
            </a:pPr>
            <a:endParaRPr lang="en-US" dirty="0" smtClean="0"/>
          </a:p>
          <a:p>
            <a:pPr marL="0" indent="0">
              <a:buNone/>
            </a:pPr>
            <a:r>
              <a:rPr lang="en-US" dirty="0" smtClean="0"/>
              <a:t>At this point, we need full power distribution system to supply spectrograph, both UPS and power panel w/ cables. Environment active control subsystem for SCR shall be considered as a part of SCR, so not listed here.</a:t>
            </a:r>
          </a:p>
          <a:p>
            <a:pPr marL="0" indent="0">
              <a:buNone/>
            </a:pPr>
            <a:r>
              <a:rPr lang="en-US" dirty="0" smtClean="0"/>
              <a:t>For network and storage, we only need “connected” at this point, so performance evaluation on network in parallel to SCR preparation (or validation) is fine.</a:t>
            </a:r>
          </a:p>
        </p:txBody>
      </p:sp>
    </p:spTree>
    <p:extLst>
      <p:ext uri="{BB962C8B-B14F-4D97-AF65-F5344CB8AC3E}">
        <p14:creationId xmlns:p14="http://schemas.microsoft.com/office/powerpoint/2010/main" val="230878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SM1,2</a:t>
            </a:r>
            <a:endParaRPr lang="en-US" dirty="0"/>
          </a:p>
        </p:txBody>
      </p:sp>
      <p:sp>
        <p:nvSpPr>
          <p:cNvPr id="3" name="コンテンツ プレースホルダー 2"/>
          <p:cNvSpPr>
            <a:spLocks noGrp="1"/>
          </p:cNvSpPr>
          <p:nvPr>
            <p:ph idx="1"/>
          </p:nvPr>
        </p:nvSpPr>
        <p:spPr/>
        <p:txBody>
          <a:bodyPr>
            <a:normAutofit fontScale="85000" lnSpcReduction="20000"/>
          </a:bodyPr>
          <a:lstStyle/>
          <a:p>
            <a:pPr marL="0" indent="0">
              <a:buNone/>
            </a:pPr>
            <a:r>
              <a:rPr lang="en-US" dirty="0" smtClean="0"/>
              <a:t>Before we have SM1,2 at summit, we need almost all of hardware. </a:t>
            </a:r>
          </a:p>
          <a:p>
            <a:pPr marL="0" indent="0">
              <a:buNone/>
            </a:pPr>
            <a:endParaRPr lang="en-US" dirty="0" smtClean="0"/>
          </a:p>
          <a:p>
            <a:r>
              <a:rPr lang="en-US" dirty="0" smtClean="0"/>
              <a:t>ICS RAID6 storage (IPMU)</a:t>
            </a:r>
          </a:p>
          <a:p>
            <a:r>
              <a:rPr lang="en-US" dirty="0" smtClean="0"/>
              <a:t>DB host (IPMU)</a:t>
            </a:r>
          </a:p>
          <a:p>
            <a:pPr lvl="1"/>
            <a:r>
              <a:rPr lang="en-US" dirty="0" smtClean="0"/>
              <a:t>Not as full operation (e.g. interaction with ETS or survey coordination), but to store MHS status archive or telemetry etc.</a:t>
            </a:r>
            <a:endParaRPr lang="en-US" dirty="0"/>
          </a:p>
          <a:p>
            <a:pPr marL="0" indent="0">
              <a:buNone/>
            </a:pPr>
            <a:endParaRPr lang="en-US" dirty="0" smtClean="0"/>
          </a:p>
          <a:p>
            <a:pPr marL="0" indent="0">
              <a:buNone/>
            </a:pPr>
            <a:r>
              <a:rPr lang="en-US" dirty="0" smtClean="0"/>
              <a:t>Before this point, PFS network and storage need to be fully prepared and validated on performance point of view (for NCU1,2 operation).</a:t>
            </a:r>
          </a:p>
        </p:txBody>
      </p:sp>
    </p:spTree>
    <p:extLst>
      <p:ext uri="{BB962C8B-B14F-4D97-AF65-F5344CB8AC3E}">
        <p14:creationId xmlns:p14="http://schemas.microsoft.com/office/powerpoint/2010/main" val="28430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PFI</a:t>
            </a:r>
            <a:endParaRPr lang="en-US" dirty="0"/>
          </a:p>
        </p:txBody>
      </p:sp>
      <p:sp>
        <p:nvSpPr>
          <p:cNvPr id="3" name="コンテンツ プレースホルダー 2"/>
          <p:cNvSpPr>
            <a:spLocks noGrp="1"/>
          </p:cNvSpPr>
          <p:nvPr>
            <p:ph idx="1"/>
          </p:nvPr>
        </p:nvSpPr>
        <p:spPr/>
        <p:txBody>
          <a:bodyPr/>
          <a:lstStyle/>
          <a:p>
            <a:pPr marL="0" indent="0">
              <a:buNone/>
            </a:pPr>
            <a:r>
              <a:rPr lang="en-US" dirty="0" smtClean="0"/>
              <a:t>Most of computing and power resources need to be active well before delivery of PFI to the summit.</a:t>
            </a:r>
          </a:p>
          <a:p>
            <a:pPr marL="0" indent="0">
              <a:buNone/>
            </a:pPr>
            <a:endParaRPr lang="en-US" dirty="0" smtClean="0"/>
          </a:p>
          <a:p>
            <a:r>
              <a:rPr lang="en-US" dirty="0" smtClean="0"/>
              <a:t>Serial communication (IPMU)</a:t>
            </a:r>
          </a:p>
          <a:p>
            <a:pPr lvl="1"/>
            <a:r>
              <a:rPr lang="en-US" dirty="0" smtClean="0"/>
              <a:t>This communication will be validated at factory of </a:t>
            </a:r>
            <a:r>
              <a:rPr lang="en-US" dirty="0" err="1" smtClean="0"/>
              <a:t>melco</a:t>
            </a:r>
            <a:r>
              <a:rPr lang="en-US" dirty="0" smtClean="0"/>
              <a:t> (Mitsubishi; at Amagasaki) in test setup.</a:t>
            </a:r>
            <a:endParaRPr lang="en-US" dirty="0"/>
          </a:p>
        </p:txBody>
      </p:sp>
    </p:spTree>
    <p:extLst>
      <p:ext uri="{BB962C8B-B14F-4D97-AF65-F5344CB8AC3E}">
        <p14:creationId xmlns:p14="http://schemas.microsoft.com/office/powerpoint/2010/main" val="185261390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22060</TotalTime>
  <Words>796</Words>
  <Application>Microsoft Office PowerPoint</Application>
  <PresentationFormat>画面に合わせる (4:3)</PresentationFormat>
  <Paragraphs>73</Paragraphs>
  <Slides>7</Slides>
  <Notes>1</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Preparation at Subaru/Summit before delivery of subsystems</vt:lpstr>
      <vt:lpstr>Outline</vt:lpstr>
      <vt:lpstr>Items and assigned delivery</vt:lpstr>
      <vt:lpstr>Setup to accept MCS</vt:lpstr>
      <vt:lpstr>Setup to accept SCR</vt:lpstr>
      <vt:lpstr>Setup to accept SM1,2</vt:lpstr>
      <vt:lpstr>Setup to accept PFI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to control exposure time</dc:title>
  <dc:creator>shimono</dc:creator>
  <cp:lastModifiedBy>Atsushi Shimono</cp:lastModifiedBy>
  <cp:revision>101</cp:revision>
  <dcterms:created xsi:type="dcterms:W3CDTF">2015-03-10T19:08:28Z</dcterms:created>
  <dcterms:modified xsi:type="dcterms:W3CDTF">2015-11-30T12:13:43Z</dcterms:modified>
</cp:coreProperties>
</file>