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3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42" autoAdjust="0"/>
  </p:normalViewPr>
  <p:slideViewPr>
    <p:cSldViewPr>
      <p:cViewPr varScale="1">
        <p:scale>
          <a:sx n="79" d="100"/>
          <a:sy n="79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24DD-0AAE-4F2B-B418-51228920FA7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9DCC4-CBD3-494D-AF84-6FF724E4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9DCC4-CBD3-494D-AF84-6FF724E4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1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9DCC4-CBD3-494D-AF84-6FF724E4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9DCC4-CBD3-494D-AF84-6FF724E4E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9DCC4-CBD3-494D-AF84-6FF724E4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9DCC4-CBD3-494D-AF84-6FF724E4E2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9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6056-1DC1-4AF2-923D-1D3E29026E1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B933-0BD7-420B-9891-83FC42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6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SpS</a:t>
            </a:r>
            <a:r>
              <a:rPr lang="en-US" dirty="0" smtClean="0"/>
              <a:t> SCR </a:t>
            </a:r>
            <a:r>
              <a:rPr lang="en-US" dirty="0" smtClean="0"/>
              <a:t>cabling and Cutouts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PFS Project Office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2016/09/15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Updated per discussion at JHU @ 2016/09/07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Added cutout ICD and size of cutouts for cable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48064" y="25077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PFS </a:t>
            </a:r>
            <a:r>
              <a:rPr lang="en-US" sz="1400" dirty="0" err="1" smtClean="0"/>
              <a:t>SysEng</a:t>
            </a:r>
            <a:r>
              <a:rPr lang="en-US" sz="1400" dirty="0" smtClean="0"/>
              <a:t> study note – </a:t>
            </a:r>
            <a:r>
              <a:rPr lang="en-US" sz="1400" dirty="0" smtClean="0"/>
              <a:t>PFS-SE-IPMU-000</a:t>
            </a:r>
            <a:r>
              <a:rPr lang="en-US" altLang="ja-JP" sz="1400" dirty="0" smtClean="0"/>
              <a:t>16</a:t>
            </a:r>
            <a:r>
              <a:rPr lang="en-US" sz="1400" dirty="0" smtClean="0"/>
              <a:t>-00</a:t>
            </a:r>
            <a:r>
              <a:rPr lang="en-US" sz="1400" dirty="0" smtClean="0"/>
              <a:t>2+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265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Proposals of </a:t>
            </a:r>
            <a:r>
              <a:rPr lang="en-US" sz="3600" dirty="0"/>
              <a:t>m</a:t>
            </a:r>
            <a:r>
              <a:rPr lang="en-US" sz="3600" dirty="0" smtClean="0"/>
              <a:t>anifolds and telemetry sensors</a:t>
            </a:r>
            <a:br>
              <a:rPr lang="en-US" sz="3600" dirty="0" smtClean="0"/>
            </a:br>
            <a:r>
              <a:rPr lang="en-US" sz="3600" dirty="0" smtClean="0"/>
              <a:t>for vacuum, dry air, and </a:t>
            </a:r>
            <a:r>
              <a:rPr lang="en-US" sz="3600" dirty="0" smtClean="0"/>
              <a:t>glycol (I)</a:t>
            </a:r>
            <a:endParaRPr lang="en-US" sz="3600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1125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Vacuum</a:t>
            </a:r>
          </a:p>
          <a:p>
            <a:pPr lvl="1"/>
            <a:r>
              <a:rPr lang="en-US" altLang="ja-JP" dirty="0"/>
              <a:t>E</a:t>
            </a:r>
            <a:r>
              <a:rPr lang="en-US" dirty="0" smtClean="0"/>
              <a:t>mergency closing valve </a:t>
            </a:r>
            <a:r>
              <a:rPr lang="en-US" altLang="ja-JP" dirty="0" smtClean="0"/>
              <a:t>at</a:t>
            </a:r>
            <a:r>
              <a:rPr lang="en-US" dirty="0" smtClean="0"/>
              <a:t> power failure nearby roughing pump (outside SCR)</a:t>
            </a:r>
          </a:p>
          <a:p>
            <a:pPr lvl="2"/>
            <a:r>
              <a:rPr lang="en-US" dirty="0" smtClean="0"/>
              <a:t>No external control/monitoring, just connecting AC power supply for power failure monitoring by this system</a:t>
            </a:r>
          </a:p>
          <a:p>
            <a:pPr lvl="2"/>
            <a:r>
              <a:rPr lang="en-US" dirty="0" smtClean="0"/>
              <a:t>e.g. https://www.mksinst.com/product/product.aspx?ProductID=439</a:t>
            </a:r>
          </a:p>
          <a:p>
            <a:pPr lvl="1"/>
            <a:r>
              <a:rPr lang="en-US" dirty="0" smtClean="0"/>
              <a:t>No valve near any ports under the bench: </a:t>
            </a:r>
            <a:r>
              <a:rPr lang="en-US" dirty="0" smtClean="0">
                <a:solidFill>
                  <a:srgbClr val="00B050"/>
                </a:solidFill>
              </a:rPr>
              <a:t>direct connection to turbo pumps.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Air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Compressed </a:t>
            </a:r>
            <a:r>
              <a:rPr lang="en-US" dirty="0" smtClean="0"/>
              <a:t>air </a:t>
            </a:r>
            <a:r>
              <a:rPr lang="en-US" dirty="0" smtClean="0">
                <a:solidFill>
                  <a:srgbClr val="00B050"/>
                </a:solidFill>
              </a:rPr>
              <a:t>for SM bench support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smtClean="0"/>
              <a:t>Breakout </a:t>
            </a:r>
            <a:r>
              <a:rPr lang="en-US" dirty="0"/>
              <a:t>without any valve or sensor under </a:t>
            </a:r>
            <a:r>
              <a:rPr lang="en-US" dirty="0" smtClean="0"/>
              <a:t>SM, to 4 legs of each SM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reakout </a:t>
            </a:r>
            <a:r>
              <a:rPr lang="en-US" dirty="0" smtClean="0"/>
              <a:t>to two at outside SCR (into 2 cutouts</a:t>
            </a:r>
            <a:r>
              <a:rPr lang="en-US" dirty="0" smtClean="0"/>
              <a:t>) from supply</a:t>
            </a:r>
            <a:endParaRPr lang="en-US" dirty="0" smtClean="0"/>
          </a:p>
          <a:p>
            <a:pPr lvl="1"/>
            <a:r>
              <a:rPr lang="en-US" dirty="0" smtClean="0"/>
              <a:t>Dry air (air, not </a:t>
            </a:r>
            <a:r>
              <a:rPr lang="en-US" dirty="0" smtClean="0"/>
              <a:t>N2</a:t>
            </a:r>
            <a:r>
              <a:rPr lang="en-US" dirty="0" smtClean="0">
                <a:solidFill>
                  <a:srgbClr val="00B050"/>
                </a:solidFill>
              </a:rPr>
              <a:t>; TBC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B050"/>
                </a:solidFill>
              </a:rPr>
              <a:t>for </a:t>
            </a:r>
            <a:r>
              <a:rPr lang="en-US" dirty="0" err="1" smtClean="0">
                <a:solidFill>
                  <a:srgbClr val="00B050"/>
                </a:solidFill>
              </a:rPr>
              <a:t>xCU</a:t>
            </a:r>
            <a:r>
              <a:rPr lang="en-US" dirty="0" smtClean="0">
                <a:solidFill>
                  <a:srgbClr val="00B050"/>
                </a:solidFill>
              </a:rPr>
              <a:t> vacuum valve and SCR humidity control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smtClean="0"/>
              <a:t>For SCR humidity control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TBD</a:t>
            </a:r>
            <a:r>
              <a:rPr lang="en-US" dirty="0" smtClean="0">
                <a:solidFill>
                  <a:srgbClr val="FF0000"/>
                </a:solidFill>
              </a:rPr>
              <a:t>: just feed at somewhere in SCR or feed at HEX? Also breakout to all HEX if we have multiple HEX in SCR?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TBD: </a:t>
            </a:r>
            <a:r>
              <a:rPr lang="en-US" dirty="0" smtClean="0">
                <a:solidFill>
                  <a:srgbClr val="FF0000"/>
                </a:solidFill>
              </a:rPr>
              <a:t>Do we </a:t>
            </a:r>
            <a:r>
              <a:rPr lang="en-US" dirty="0" smtClean="0">
                <a:solidFill>
                  <a:srgbClr val="FF0000"/>
                </a:solidFill>
              </a:rPr>
              <a:t>need a remotely controlled flow regulator (open/close) for humidity control of SCR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For </a:t>
            </a:r>
            <a:r>
              <a:rPr lang="en-US" dirty="0" err="1" smtClean="0">
                <a:solidFill>
                  <a:srgbClr val="00B050"/>
                </a:solidFill>
              </a:rPr>
              <a:t>xCU</a:t>
            </a:r>
            <a:r>
              <a:rPr lang="en-US" dirty="0" smtClean="0">
                <a:solidFill>
                  <a:srgbClr val="00B050"/>
                </a:solidFill>
              </a:rPr>
              <a:t> vacuum valve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dry air need to be regulated to specified pressure (TBC psi)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No remote control required to </a:t>
            </a:r>
            <a:r>
              <a:rPr lang="en-US" dirty="0" err="1" smtClean="0">
                <a:solidFill>
                  <a:srgbClr val="00B050"/>
                </a:solidFill>
              </a:rPr>
              <a:t>xCU</a:t>
            </a:r>
            <a:r>
              <a:rPr lang="en-US" dirty="0" smtClean="0">
                <a:solidFill>
                  <a:srgbClr val="00B050"/>
                </a:solidFill>
              </a:rPr>
              <a:t> vacuum valve lines (controlled by valve itself)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6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Proposals of </a:t>
            </a:r>
            <a:r>
              <a:rPr lang="en-US" sz="3600" dirty="0"/>
              <a:t>m</a:t>
            </a:r>
            <a:r>
              <a:rPr lang="en-US" sz="3600" dirty="0" smtClean="0"/>
              <a:t>anifolds and telemetry sensors</a:t>
            </a:r>
            <a:br>
              <a:rPr lang="en-US" sz="3600" dirty="0" smtClean="0"/>
            </a:br>
            <a:r>
              <a:rPr lang="en-US" sz="3600" dirty="0" smtClean="0"/>
              <a:t>for vacuum, dry air, and </a:t>
            </a:r>
            <a:r>
              <a:rPr lang="en-US" sz="3600" dirty="0" smtClean="0"/>
              <a:t>glycol (II)</a:t>
            </a:r>
            <a:endParaRPr lang="en-US" sz="3600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Glycol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>
                <a:solidFill>
                  <a:srgbClr val="00B050"/>
                </a:solidFill>
              </a:rPr>
              <a:t>chillers</a:t>
            </a:r>
            <a:r>
              <a:rPr lang="en-US" dirty="0" smtClean="0"/>
              <a:t> at IR3: one for SCR HEX (temperature control), one for SM heat removal</a:t>
            </a:r>
          </a:p>
          <a:p>
            <a:pPr lvl="2"/>
            <a:r>
              <a:rPr lang="en-US" dirty="0" smtClean="0"/>
              <a:t>Have manifold nearby HEX at IR3, into 2 (or 4?) lines for SCR HEX, 4 lines for SM heat removal</a:t>
            </a:r>
          </a:p>
          <a:p>
            <a:pPr lvl="1"/>
            <a:r>
              <a:rPr lang="en-US" sz="2900" dirty="0" smtClean="0"/>
              <a:t>To SM</a:t>
            </a:r>
          </a:p>
          <a:p>
            <a:pPr lvl="2"/>
            <a:r>
              <a:rPr lang="en-US" sz="2500" dirty="0" smtClean="0"/>
              <a:t>One manifold with ~8(-10) ports per each SM (both supply and return)</a:t>
            </a:r>
          </a:p>
          <a:p>
            <a:pPr lvl="3"/>
            <a:r>
              <a:rPr lang="en-US" sz="2300" dirty="0" smtClean="0"/>
              <a:t>Connection to </a:t>
            </a:r>
            <a:r>
              <a:rPr lang="en-US" sz="2300" dirty="0" err="1" smtClean="0"/>
              <a:t>xCU</a:t>
            </a:r>
            <a:r>
              <a:rPr lang="en-US" sz="2300" dirty="0" smtClean="0"/>
              <a:t> ports by connector having a valve that is automatically closed when disconnected.</a:t>
            </a:r>
          </a:p>
          <a:p>
            <a:pPr lvl="2"/>
            <a:r>
              <a:rPr lang="en-US" sz="2500" dirty="0" smtClean="0"/>
              <a:t>Flow meter on glycol pipe at both supply and return </a:t>
            </a:r>
            <a:r>
              <a:rPr lang="en-US" sz="2500" dirty="0" smtClean="0">
                <a:solidFill>
                  <a:srgbClr val="00B050"/>
                </a:solidFill>
              </a:rPr>
              <a:t>right before manifold</a:t>
            </a:r>
            <a:endParaRPr lang="en-US" sz="2300" dirty="0" smtClean="0">
              <a:solidFill>
                <a:srgbClr val="00B050"/>
              </a:solidFill>
            </a:endParaRPr>
          </a:p>
          <a:p>
            <a:pPr lvl="2"/>
            <a:r>
              <a:rPr lang="en-US" sz="2500" dirty="0" smtClean="0">
                <a:solidFill>
                  <a:srgbClr val="00B050"/>
                </a:solidFill>
              </a:rPr>
              <a:t>Temperature monitoring sensors at both supply and return after manifold to components</a:t>
            </a:r>
          </a:p>
          <a:p>
            <a:pPr lvl="2"/>
            <a:r>
              <a:rPr lang="en-US" sz="2500" dirty="0" smtClean="0">
                <a:solidFill>
                  <a:srgbClr val="00B050"/>
                </a:solidFill>
              </a:rPr>
              <a:t>Valve to cut glycol supply by hand on emergency before manifold to components under bench</a:t>
            </a:r>
          </a:p>
          <a:p>
            <a:pPr lvl="1"/>
            <a:r>
              <a:rPr lang="en-US" sz="2900" dirty="0" smtClean="0"/>
              <a:t>To SCR/HEX</a:t>
            </a:r>
          </a:p>
          <a:p>
            <a:pPr lvl="2"/>
            <a:r>
              <a:rPr lang="en-US" sz="2500" dirty="0" smtClean="0"/>
              <a:t>Control of HEX by changing fan speed </a:t>
            </a:r>
            <a:r>
              <a:rPr lang="en-US" sz="2500" dirty="0" smtClean="0">
                <a:solidFill>
                  <a:srgbClr val="FF0000"/>
                </a:solidFill>
              </a:rPr>
              <a:t>(and glycol temperature?)</a:t>
            </a:r>
            <a:r>
              <a:rPr lang="en-US" sz="2500" dirty="0" smtClean="0"/>
              <a:t>, but not by glycol flow rate</a:t>
            </a:r>
          </a:p>
          <a:p>
            <a:pPr lvl="2"/>
            <a:r>
              <a:rPr lang="en-US" sz="2500" dirty="0" smtClean="0"/>
              <a:t>Manifold to multiple HEX at outside SCR</a:t>
            </a:r>
          </a:p>
          <a:p>
            <a:pPr lvl="2"/>
            <a:r>
              <a:rPr lang="en-US" sz="2500" dirty="0" smtClean="0"/>
              <a:t>Flow meter on glycol pipe right after the breakout outside SCR to supply and return</a:t>
            </a:r>
          </a:p>
          <a:p>
            <a:pPr lvl="2"/>
            <a:r>
              <a:rPr lang="en-US" sz="2500" dirty="0" smtClean="0">
                <a:solidFill>
                  <a:srgbClr val="FF0000"/>
                </a:solidFill>
              </a:rPr>
              <a:t>TBD: Do we want to have temperature monitor also?</a:t>
            </a:r>
          </a:p>
          <a:p>
            <a:r>
              <a:rPr lang="en-US" sz="3300" dirty="0" smtClean="0"/>
              <a:t>General</a:t>
            </a:r>
          </a:p>
          <a:p>
            <a:pPr lvl="1"/>
            <a:r>
              <a:rPr lang="en-US" sz="2900" dirty="0" smtClean="0"/>
              <a:t>Manifolds and sensors under SM benches are mounted on 1</a:t>
            </a:r>
            <a:r>
              <a:rPr lang="en-US" sz="2900" baseline="30000" dirty="0" smtClean="0"/>
              <a:t>st</a:t>
            </a:r>
            <a:r>
              <a:rPr lang="en-US" sz="2900" dirty="0" smtClean="0"/>
              <a:t> layer floor panel.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229657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Manifolds and telemetry sensors</a:t>
            </a:r>
            <a:br>
              <a:rPr lang="en-US" sz="3200" dirty="0" smtClean="0"/>
            </a:br>
            <a:r>
              <a:rPr lang="en-US" sz="3200" dirty="0" smtClean="0"/>
              <a:t>for vacuum, dry air, and glycol (schematic diagram)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03848" y="1988840"/>
            <a:ext cx="5760640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6416" y="20608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081513" y="3861048"/>
            <a:ext cx="4744144" cy="26559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18748" y="602128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250753" y="2430180"/>
            <a:ext cx="864096" cy="6794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50753" y="3171039"/>
            <a:ext cx="864096" cy="6794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50753" y="4997952"/>
            <a:ext cx="864096" cy="6794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7504" y="5877272"/>
            <a:ext cx="864096" cy="6794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50753" y="4221088"/>
            <a:ext cx="864096" cy="6794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acks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1043608" y="1556792"/>
            <a:ext cx="0" cy="51845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043608" y="4077072"/>
            <a:ext cx="133732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44638" y="16915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Subaru</a:t>
            </a:r>
            <a:endParaRPr 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5589" y="163302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IR3</a:t>
            </a:r>
            <a:endParaRPr 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20367" y="639062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IR4</a:t>
            </a:r>
            <a:endParaRPr 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081513" y="2086817"/>
            <a:ext cx="864096" cy="6794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</p:cNvCxnSpPr>
          <p:nvPr/>
        </p:nvCxnSpPr>
        <p:spPr>
          <a:xfrm flipV="1">
            <a:off x="971600" y="6198659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555776" y="5949280"/>
            <a:ext cx="0" cy="4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555776" y="6338029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2555776" y="2769895"/>
            <a:ext cx="1525737" cy="326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292080" y="5877272"/>
            <a:ext cx="0" cy="60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292080" y="602593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292080" y="63093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732240" y="6198659"/>
            <a:ext cx="1293718" cy="27874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Bench legs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732240" y="5843301"/>
            <a:ext cx="1293718" cy="27874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xCU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11" idx="3"/>
          </p:cNvCxnSpPr>
          <p:nvPr/>
        </p:nvCxnSpPr>
        <p:spPr>
          <a:xfrm>
            <a:off x="2114849" y="5337667"/>
            <a:ext cx="2376264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99992" y="5077255"/>
            <a:ext cx="0" cy="6001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491113" y="5490067"/>
            <a:ext cx="215136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499992" y="5642467"/>
            <a:ext cx="215136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642473" y="5398642"/>
            <a:ext cx="1576273" cy="27874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Turbo pumps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4499991" y="3510754"/>
            <a:ext cx="2142483" cy="167825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652328" y="3171039"/>
            <a:ext cx="1706239" cy="5200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 SM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44638" y="4725144"/>
            <a:ext cx="11061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3" idx="0"/>
            <a:endCxn id="10" idx="2"/>
          </p:cNvCxnSpPr>
          <p:nvPr/>
        </p:nvCxnSpPr>
        <p:spPr>
          <a:xfrm flipV="1">
            <a:off x="1682801" y="3850469"/>
            <a:ext cx="0" cy="370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44638" y="2924944"/>
            <a:ext cx="11061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>
            <a:off x="144638" y="2685855"/>
            <a:ext cx="11061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144638" y="3688370"/>
            <a:ext cx="1106115" cy="2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2114849" y="2567646"/>
            <a:ext cx="1966664" cy="357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2114849" y="2245514"/>
            <a:ext cx="1944216" cy="3221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4081513" y="3008940"/>
            <a:ext cx="864096" cy="6794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2555776" y="3688370"/>
            <a:ext cx="1503289" cy="248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114849" y="2924944"/>
            <a:ext cx="1944216" cy="585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2114849" y="2567647"/>
            <a:ext cx="1944216" cy="650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endCxn id="10" idx="3"/>
          </p:cNvCxnSpPr>
          <p:nvPr/>
        </p:nvCxnSpPr>
        <p:spPr>
          <a:xfrm flipH="1" flipV="1">
            <a:off x="2114849" y="3510754"/>
            <a:ext cx="2398714" cy="638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10" idx="3"/>
          </p:cNvCxnSpPr>
          <p:nvPr/>
        </p:nvCxnSpPr>
        <p:spPr>
          <a:xfrm>
            <a:off x="2114849" y="3510754"/>
            <a:ext cx="2376264" cy="1214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4499991" y="4560803"/>
            <a:ext cx="0" cy="443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4508193" y="3986309"/>
            <a:ext cx="0" cy="443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6642474" y="4698816"/>
            <a:ext cx="1293718" cy="27874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Piepan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642474" y="4282063"/>
            <a:ext cx="1293718" cy="27874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cryocooler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 flipH="1" flipV="1">
            <a:off x="4524182" y="4070050"/>
            <a:ext cx="2118292" cy="25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4499991" y="4302506"/>
            <a:ext cx="2142483" cy="422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V="1">
            <a:off x="4500968" y="4513825"/>
            <a:ext cx="2141506" cy="1295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4508193" y="4863085"/>
            <a:ext cx="2134281" cy="66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2380928" y="1633028"/>
            <a:ext cx="0" cy="243702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/>
          <p:nvPr/>
        </p:nvSpPr>
        <p:spPr>
          <a:xfrm>
            <a:off x="2380928" y="5292824"/>
            <a:ext cx="174848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円/楕円 121"/>
          <p:cNvSpPr/>
          <p:nvPr/>
        </p:nvSpPr>
        <p:spPr>
          <a:xfrm>
            <a:off x="2515327" y="2415245"/>
            <a:ext cx="17484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059832" y="1556792"/>
            <a:ext cx="103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Flow meter</a:t>
            </a:r>
            <a:endParaRPr lang="en-US" sz="1400" dirty="0"/>
          </a:p>
        </p:txBody>
      </p:sp>
      <p:sp>
        <p:nvSpPr>
          <p:cNvPr id="124" name="円/楕円 123"/>
          <p:cNvSpPr/>
          <p:nvPr/>
        </p:nvSpPr>
        <p:spPr>
          <a:xfrm>
            <a:off x="2515327" y="2622279"/>
            <a:ext cx="17484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円/楕円 124"/>
          <p:cNvSpPr/>
          <p:nvPr/>
        </p:nvSpPr>
        <p:spPr>
          <a:xfrm>
            <a:off x="2948955" y="2700536"/>
            <a:ext cx="17484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円/楕円 126"/>
          <p:cNvSpPr/>
          <p:nvPr/>
        </p:nvSpPr>
        <p:spPr>
          <a:xfrm>
            <a:off x="2955017" y="3109610"/>
            <a:ext cx="17484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円/楕円 127"/>
          <p:cNvSpPr/>
          <p:nvPr/>
        </p:nvSpPr>
        <p:spPr>
          <a:xfrm>
            <a:off x="4211960" y="3996680"/>
            <a:ext cx="17484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円/楕円 128"/>
          <p:cNvSpPr/>
          <p:nvPr/>
        </p:nvSpPr>
        <p:spPr>
          <a:xfrm>
            <a:off x="4211960" y="4560803"/>
            <a:ext cx="17484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932040" y="15567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Valve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2884984" y="1634480"/>
            <a:ext cx="17484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円/楕円 69"/>
          <p:cNvSpPr/>
          <p:nvPr/>
        </p:nvSpPr>
        <p:spPr>
          <a:xfrm>
            <a:off x="4757192" y="1634480"/>
            <a:ext cx="174848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123728" y="479715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Emergency close at power failure 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3836504" y="4365104"/>
            <a:ext cx="174848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135754" y="1561491"/>
            <a:ext cx="208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Temperature monitor</a:t>
            </a:r>
            <a:endParaRPr lang="en-US" sz="1400" dirty="0"/>
          </a:p>
        </p:txBody>
      </p:sp>
      <p:sp>
        <p:nvSpPr>
          <p:cNvPr id="74" name="円/楕円 73"/>
          <p:cNvSpPr/>
          <p:nvPr/>
        </p:nvSpPr>
        <p:spPr>
          <a:xfrm>
            <a:off x="5960907" y="1639179"/>
            <a:ext cx="174848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円/楕円 76"/>
          <p:cNvSpPr/>
          <p:nvPr/>
        </p:nvSpPr>
        <p:spPr>
          <a:xfrm>
            <a:off x="4737597" y="4035778"/>
            <a:ext cx="174848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円/楕円 77"/>
          <p:cNvSpPr/>
          <p:nvPr/>
        </p:nvSpPr>
        <p:spPr>
          <a:xfrm>
            <a:off x="4723528" y="4306135"/>
            <a:ext cx="174848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円/楕円 79"/>
          <p:cNvSpPr/>
          <p:nvPr/>
        </p:nvSpPr>
        <p:spPr>
          <a:xfrm>
            <a:off x="4650173" y="4572744"/>
            <a:ext cx="174848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円/楕円 80"/>
          <p:cNvSpPr/>
          <p:nvPr/>
        </p:nvSpPr>
        <p:spPr>
          <a:xfrm>
            <a:off x="4636104" y="4793991"/>
            <a:ext cx="174848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Fiber cable B from IR3 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600201"/>
            <a:ext cx="8856984" cy="2620888"/>
          </a:xfrm>
          <a:ln>
            <a:noFill/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We will have SRB-II for FCB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IR3</a:t>
            </a:r>
            <a:r>
              <a:rPr lang="ja-JP" altLang="en-US" dirty="0" smtClean="0"/>
              <a:t> </a:t>
            </a:r>
            <a:r>
              <a:rPr lang="en-US" altLang="ja-JP" dirty="0" smtClean="0"/>
              <a:t>(in</a:t>
            </a:r>
            <a:r>
              <a:rPr lang="ja-JP" altLang="en-US" dirty="0" smtClean="0"/>
              <a:t> </a:t>
            </a:r>
            <a:r>
              <a:rPr lang="en-US" altLang="ja-JP" dirty="0" smtClean="0"/>
              <a:t>fact,</a:t>
            </a:r>
            <a:r>
              <a:rPr lang="en-US" altLang="en-US" dirty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mezzanine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near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 ceiling of IR3)</a:t>
            </a:r>
            <a:r>
              <a:rPr lang="en-US" dirty="0" smtClean="0"/>
              <a:t>, and route the cables into SCR (and to gang connectors on </a:t>
            </a:r>
            <a:r>
              <a:rPr lang="en-US" dirty="0" err="1" smtClean="0"/>
              <a:t>SpS</a:t>
            </a:r>
            <a:r>
              <a:rPr lang="en-US" dirty="0" smtClean="0"/>
              <a:t>/SM bench) through some cutout/hole of SCR floor. </a:t>
            </a:r>
          </a:p>
          <a:p>
            <a:pPr marL="0" indent="0">
              <a:buNone/>
            </a:pPr>
            <a:r>
              <a:rPr lang="en-US" dirty="0" smtClean="0"/>
              <a:t>We may have two options:</a:t>
            </a:r>
          </a:p>
          <a:p>
            <a:r>
              <a:rPr lang="en-US" dirty="0" smtClean="0"/>
              <a:t>Have a dedicated through hole on 1</a:t>
            </a:r>
            <a:r>
              <a:rPr lang="en-US" baseline="30000" dirty="0" smtClean="0"/>
              <a:t>st</a:t>
            </a:r>
            <a:r>
              <a:rPr lang="en-US" dirty="0" smtClean="0"/>
              <a:t>/2</a:t>
            </a:r>
            <a:r>
              <a:rPr lang="en-US" baseline="30000" dirty="0" smtClean="0"/>
              <a:t>nd</a:t>
            </a:r>
            <a:r>
              <a:rPr lang="en-US" dirty="0" smtClean="0"/>
              <a:t> floor, around red circle below</a:t>
            </a:r>
          </a:p>
          <a:p>
            <a:r>
              <a:rPr lang="en-US" dirty="0" smtClean="0"/>
              <a:t>Have a dent at corner near gang connector, around blue circle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Having a dedicated through hole could cost both manufacture and 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(hitting by cart etc.)</a:t>
            </a:r>
            <a:r>
              <a:rPr lang="en-US" dirty="0" smtClean="0"/>
              <a:t>, but since gap between IR4 floor structure and edge of 1</a:t>
            </a:r>
            <a:r>
              <a:rPr lang="en-US" baseline="30000" dirty="0" smtClean="0"/>
              <a:t>st</a:t>
            </a:r>
            <a:r>
              <a:rPr lang="en-US" dirty="0" smtClean="0"/>
              <a:t>/2</a:t>
            </a:r>
            <a:r>
              <a:rPr lang="en-US" baseline="30000" dirty="0" smtClean="0"/>
              <a:t>nd</a:t>
            </a:r>
            <a:r>
              <a:rPr lang="en-US" dirty="0" smtClean="0"/>
              <a:t> floor holes is around 50-70mm, we need a dent to make gap wider. We need to have a guidance on required minimum space.</a:t>
            </a:r>
          </a:p>
          <a:p>
            <a:pPr marL="0" indent="0">
              <a:buNone/>
            </a:pPr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make</a:t>
            </a:r>
            <a:r>
              <a:rPr lang="ja-JP" altLang="en-US" dirty="0" smtClean="0"/>
              <a:t> </a:t>
            </a:r>
            <a:r>
              <a:rPr lang="ja-JP" altLang="ja-JP" dirty="0" smtClean="0"/>
              <a:t>s</a:t>
            </a:r>
            <a:r>
              <a:rPr lang="en-US" altLang="ja-JP" dirty="0" err="1" smtClean="0"/>
              <a:t>uch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through</a:t>
            </a:r>
            <a:r>
              <a:rPr lang="ja-JP" altLang="en-US" dirty="0" smtClean="0"/>
              <a:t> </a:t>
            </a:r>
            <a:r>
              <a:rPr lang="en-US" altLang="ja-JP" dirty="0" smtClean="0"/>
              <a:t>hole</a:t>
            </a:r>
            <a:r>
              <a:rPr lang="ja-JP" altLang="en-US" dirty="0" smtClean="0"/>
              <a:t> </a:t>
            </a:r>
            <a:r>
              <a:rPr lang="ja-JP" altLang="ja-JP" dirty="0" smtClean="0"/>
              <a:t>i</a:t>
            </a:r>
            <a:r>
              <a:rPr lang="en-US" altLang="ja-JP" dirty="0" err="1" smtClean="0"/>
              <a:t>nside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large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window (see the </a:t>
            </a:r>
            <a:r>
              <a:rPr lang="en-US" altLang="ja-JP" dirty="0" smtClean="0">
                <a:solidFill>
                  <a:srgbClr val="0000FF"/>
                </a:solidFill>
              </a:rPr>
              <a:t>blue oval</a:t>
            </a:r>
            <a:r>
              <a:rPr lang="ja-JP" altLang="en-US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/>
              <a:t>below) that is more or less matched with the location of FIA at the bench? </a:t>
            </a:r>
            <a:endParaRPr 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52480" y="4335942"/>
            <a:ext cx="8640000" cy="2477434"/>
            <a:chOff x="252480" y="4149080"/>
            <a:chExt cx="8640000" cy="247743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80" y="4149080"/>
              <a:ext cx="8640000" cy="247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円/楕円 14"/>
            <p:cNvSpPr/>
            <p:nvPr/>
          </p:nvSpPr>
          <p:spPr>
            <a:xfrm rot="10800000">
              <a:off x="3851920" y="4149080"/>
              <a:ext cx="360040" cy="2880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円/楕円 46"/>
            <p:cNvSpPr/>
            <p:nvPr/>
          </p:nvSpPr>
          <p:spPr>
            <a:xfrm rot="10800000">
              <a:off x="7426960" y="4156370"/>
              <a:ext cx="360040" cy="2880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円/楕円 31"/>
            <p:cNvSpPr/>
            <p:nvPr/>
          </p:nvSpPr>
          <p:spPr>
            <a:xfrm rot="10800000">
              <a:off x="4283968" y="4149080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円/楕円 32"/>
            <p:cNvSpPr/>
            <p:nvPr/>
          </p:nvSpPr>
          <p:spPr>
            <a:xfrm rot="10800000">
              <a:off x="7092281" y="4149080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円/楕円 4"/>
          <p:cNvSpPr/>
          <p:nvPr/>
        </p:nvSpPr>
        <p:spPr>
          <a:xfrm>
            <a:off x="3923928" y="4437112"/>
            <a:ext cx="288032" cy="216024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7452320" y="4581128"/>
            <a:ext cx="288032" cy="216024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8" y="3849433"/>
            <a:ext cx="3600000" cy="299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円/楕円 21"/>
          <p:cNvSpPr/>
          <p:nvPr/>
        </p:nvSpPr>
        <p:spPr>
          <a:xfrm>
            <a:off x="6804248" y="4077072"/>
            <a:ext cx="648072" cy="504056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6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467544" y="1194606"/>
            <a:ext cx="5832649" cy="5474754"/>
            <a:chOff x="1115616" y="486907"/>
            <a:chExt cx="6480721" cy="6083060"/>
          </a:xfrm>
        </p:grpSpPr>
        <p:pic>
          <p:nvPicPr>
            <p:cNvPr id="1028" name="Picture 4" descr="C:\Users\tamura\Dropbox\CAD image\20160902\ERSS cutout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019058"/>
              <a:ext cx="6000786" cy="5550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5793724" y="1653385"/>
              <a:ext cx="1538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5578394" y="2172564"/>
              <a:ext cx="1753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>
              <a:off x="7267648" y="1659895"/>
              <a:ext cx="0" cy="5126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 rot="16200000">
              <a:off x="6980978" y="1557206"/>
              <a:ext cx="902029" cy="32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101</a:t>
              </a:r>
              <a:endParaRPr kumimoji="1" lang="ja-JP" altLang="en-US" dirty="0"/>
            </a:p>
          </p:txBody>
        </p:sp>
        <p:cxnSp>
          <p:nvCxnSpPr>
            <p:cNvPr id="19" name="直線コネクタ 18"/>
            <p:cNvCxnSpPr/>
            <p:nvPr/>
          </p:nvCxnSpPr>
          <p:spPr>
            <a:xfrm flipV="1">
              <a:off x="5148064" y="764704"/>
              <a:ext cx="0" cy="1151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5814814" y="764704"/>
              <a:ext cx="0" cy="12658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5154520" y="884247"/>
              <a:ext cx="66029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207021" y="486907"/>
              <a:ext cx="640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128</a:t>
              </a:r>
              <a:endParaRPr kumimoji="1" lang="ja-JP" altLang="en-US" dirty="0"/>
            </a:p>
          </p:txBody>
        </p:sp>
      </p:grpSp>
      <p:sp>
        <p:nvSpPr>
          <p:cNvPr id="12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(Note: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size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of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ERS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cutout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and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FCB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gang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connector)</a:t>
            </a:r>
            <a:endParaRPr 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441521"/>
            <a:ext cx="3215647" cy="32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ICD of cutouts and cable managements on SCR </a:t>
            </a:r>
            <a:r>
              <a:rPr lang="en-US" sz="2400" b="1" dirty="0" smtClean="0">
                <a:solidFill>
                  <a:srgbClr val="00B050"/>
                </a:solidFill>
              </a:rPr>
              <a:t>panels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2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cutouts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Wall</a:t>
            </a:r>
          </a:p>
          <a:p>
            <a:pPr lvl="1"/>
            <a:r>
              <a:rPr lang="en-US" dirty="0" smtClean="0"/>
              <a:t>Wall door, entrance</a:t>
            </a:r>
          </a:p>
          <a:p>
            <a:pPr lvl="1"/>
            <a:r>
              <a:rPr lang="en-US" dirty="0" smtClean="0"/>
              <a:t>Cable outlet (two for 4 SMs, one for 5</a:t>
            </a:r>
            <a:r>
              <a:rPr lang="en-US" baseline="30000" dirty="0" smtClean="0"/>
              <a:t>th</a:t>
            </a:r>
            <a:r>
              <a:rPr lang="en-US" dirty="0" smtClean="0"/>
              <a:t> rack)</a:t>
            </a:r>
          </a:p>
          <a:p>
            <a:r>
              <a:rPr lang="en-US" dirty="0" smtClean="0"/>
              <a:t>Ceiling</a:t>
            </a:r>
          </a:p>
          <a:p>
            <a:pPr lvl="1"/>
            <a:r>
              <a:rPr lang="en-US" dirty="0" smtClean="0"/>
              <a:t>Crane mountings</a:t>
            </a:r>
          </a:p>
          <a:p>
            <a:r>
              <a:rPr lang="en-US" dirty="0" smtClean="0"/>
              <a:t>Floor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floor (bottom)</a:t>
            </a:r>
          </a:p>
          <a:p>
            <a:pPr lvl="2"/>
            <a:r>
              <a:rPr lang="en-US" dirty="0" smtClean="0"/>
              <a:t>Cutout for 4 supports per SM, 16 in total</a:t>
            </a:r>
          </a:p>
          <a:p>
            <a:pPr lvl="2"/>
            <a:r>
              <a:rPr lang="en-US" dirty="0" smtClean="0"/>
              <a:t>Cutout for 4 FCA outlets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floor (upper)</a:t>
            </a:r>
          </a:p>
          <a:p>
            <a:pPr lvl="2"/>
            <a:r>
              <a:rPr lang="en-US" dirty="0" smtClean="0"/>
              <a:t>Cutout for 4 square area under SM benches</a:t>
            </a:r>
          </a:p>
          <a:p>
            <a:pPr lvl="2"/>
            <a:r>
              <a:rPr lang="en-US" dirty="0" smtClean="0"/>
              <a:t>Cutout for cable tray for 4SMs</a:t>
            </a:r>
          </a:p>
          <a:p>
            <a:pPr lvl="2"/>
            <a:r>
              <a:rPr lang="en-US" dirty="0" smtClean="0"/>
              <a:t>Cutout for 4 FCA outlets</a:t>
            </a:r>
          </a:p>
        </p:txBody>
      </p:sp>
    </p:spTree>
    <p:extLst>
      <p:ext uri="{BB962C8B-B14F-4D97-AF65-F5344CB8AC3E}">
        <p14:creationId xmlns:p14="http://schemas.microsoft.com/office/powerpoint/2010/main" val="411582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mura\Dropbox\SCR CDR\Rack c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60" y="1291066"/>
            <a:ext cx="5718679" cy="42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mura\Favorites\Desktop\SCR設計用資料\SCR CDRプレゼン資料\Cable rou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0" y="4509120"/>
            <a:ext cx="2520280" cy="12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3300491" y="4171386"/>
            <a:ext cx="36004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2764980" y="4171386"/>
            <a:ext cx="535511" cy="3377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764980" y="4675442"/>
            <a:ext cx="535512" cy="10916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2" idx="3"/>
          </p:cNvCxnSpPr>
          <p:nvPr/>
        </p:nvCxnSpPr>
        <p:spPr>
          <a:xfrm>
            <a:off x="2764980" y="1752731"/>
            <a:ext cx="2815132" cy="956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2" idx="3"/>
          </p:cNvCxnSpPr>
          <p:nvPr/>
        </p:nvCxnSpPr>
        <p:spPr>
          <a:xfrm>
            <a:off x="2764980" y="1752731"/>
            <a:ext cx="1014932" cy="10236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62910" y="1291066"/>
            <a:ext cx="23020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Cable route between the rack and the spectrograph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38666" y="5636911"/>
            <a:ext cx="318951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1st</a:t>
            </a:r>
            <a:r>
              <a:rPr kumimoji="1" lang="en-US" altLang="ja-JP" sz="1600" dirty="0" smtClean="0"/>
              <a:t> floor of </a:t>
            </a:r>
            <a:r>
              <a:rPr kumimoji="1" lang="en-US" altLang="ja-JP" sz="1600" dirty="0" smtClean="0"/>
              <a:t>SCR (</a:t>
            </a:r>
            <a:r>
              <a:rPr kumimoji="1" lang="en-US" altLang="ja-JP" sz="1600" dirty="0" smtClean="0"/>
              <a:t>4 cutouts at corner)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>
            <a:stCxn id="34" idx="0"/>
          </p:cNvCxnSpPr>
          <p:nvPr/>
        </p:nvCxnSpPr>
        <p:spPr>
          <a:xfrm flipV="1">
            <a:off x="4633425" y="4675442"/>
            <a:ext cx="0" cy="9614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7683545" y="4723153"/>
            <a:ext cx="1" cy="917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53805" y="5767074"/>
            <a:ext cx="241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quare hole for the cables route</a:t>
            </a:r>
          </a:p>
          <a:p>
            <a:r>
              <a:rPr kumimoji="1" lang="en-US" altLang="ja-JP" dirty="0" smtClean="0"/>
              <a:t>One hole per two racks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20272" y="5640859"/>
            <a:ext cx="20162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2nd floor (brown)</a:t>
            </a:r>
            <a:endParaRPr kumimoji="1" lang="ja-JP" altLang="en-US" sz="2000" dirty="0"/>
          </a:p>
        </p:txBody>
      </p: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Cutouts on </a:t>
            </a:r>
            <a:r>
              <a:rPr lang="en-US" dirty="0" smtClean="0"/>
              <a:t>floors (drawing)</a:t>
            </a:r>
            <a:endParaRPr lang="en-US" dirty="0"/>
          </a:p>
        </p:txBody>
      </p:sp>
      <p:sp>
        <p:nvSpPr>
          <p:cNvPr id="10" name="円/楕円 9"/>
          <p:cNvSpPr/>
          <p:nvPr/>
        </p:nvSpPr>
        <p:spPr>
          <a:xfrm>
            <a:off x="6531417" y="3144216"/>
            <a:ext cx="326583" cy="3567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6772919" y="1844824"/>
            <a:ext cx="598592" cy="132222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371510" y="1644769"/>
            <a:ext cx="16649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Cutout for FCA</a:t>
            </a:r>
            <a:endParaRPr kumimoji="1" lang="ja-JP" altLang="en-US" dirty="0"/>
          </a:p>
        </p:txBody>
      </p:sp>
      <p:pic>
        <p:nvPicPr>
          <p:cNvPr id="29" name="Picture 4" descr="C:\Users\tamura\Favorites\Desktop\SCR設計用資料\SCR CDRプレゼン資料\Cable rou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5" y="2554912"/>
            <a:ext cx="2520280" cy="12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3290246" y="3330066"/>
            <a:ext cx="36004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 flipH="1" flipV="1">
            <a:off x="2655876" y="2554912"/>
            <a:ext cx="644615" cy="7677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 flipV="1">
            <a:off x="2655875" y="3812866"/>
            <a:ext cx="634371" cy="212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35596" y="3812866"/>
            <a:ext cx="26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Square hole with longer to up direction for 5</a:t>
            </a:r>
            <a:r>
              <a:rPr kumimoji="1" lang="en-US" altLang="ja-JP" baseline="30000" dirty="0" smtClean="0"/>
              <a:t>th</a:t>
            </a:r>
            <a:r>
              <a:rPr kumimoji="1" lang="en-US" altLang="ja-JP" dirty="0" smtClean="0"/>
              <a:t> rack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6531416" y="3655726"/>
            <a:ext cx="326583" cy="3567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直線矢印コネクタ 37"/>
          <p:cNvCxnSpPr>
            <a:endCxn id="37" idx="7"/>
          </p:cNvCxnSpPr>
          <p:nvPr/>
        </p:nvCxnSpPr>
        <p:spPr>
          <a:xfrm flipH="1">
            <a:off x="6810172" y="1844824"/>
            <a:ext cx="561339" cy="186315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4596002" y="3144216"/>
            <a:ext cx="326583" cy="3567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4837504" y="1844824"/>
            <a:ext cx="2534006" cy="132222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596001" y="3655726"/>
            <a:ext cx="326583" cy="3567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矢印コネクタ 47"/>
          <p:cNvCxnSpPr>
            <a:endCxn id="47" idx="7"/>
          </p:cNvCxnSpPr>
          <p:nvPr/>
        </p:nvCxnSpPr>
        <p:spPr>
          <a:xfrm flipH="1">
            <a:off x="4874757" y="1844824"/>
            <a:ext cx="2496753" cy="186315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358106" y="6360019"/>
            <a:ext cx="46783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Square cutouts below bench of SMs on 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floor.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6228184" y="4675442"/>
            <a:ext cx="544735" cy="16845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Size of cutouts for cable to SMs on 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nd</a:t>
            </a:r>
            <a:r>
              <a:rPr lang="en-US" b="1" dirty="0" smtClean="0">
                <a:solidFill>
                  <a:srgbClr val="00B050"/>
                </a:solidFill>
              </a:rPr>
              <a:t> layer of floor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part is for width of cutouts at 2</a:t>
            </a:r>
            <a:r>
              <a:rPr lang="en-US" baseline="30000" dirty="0" smtClean="0"/>
              <a:t>nd</a:t>
            </a:r>
            <a:r>
              <a:rPr lang="en-US" dirty="0" smtClean="0"/>
              <a:t> layer of floor for cables to SMs, from SCR wall to each SM.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PFS-SE-IPMU-00010 (-1) for design study</a:t>
            </a:r>
          </a:p>
          <a:p>
            <a:r>
              <a:rPr lang="en-US" dirty="0" err="1" smtClean="0"/>
              <a:t>SpS</a:t>
            </a:r>
            <a:r>
              <a:rPr lang="en-US" dirty="0" smtClean="0"/>
              <a:t>-SCR-cabling-budget (20160201) for list of cables (especially for electrical cables)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u="sng" dirty="0" smtClean="0"/>
              <a:t>Backgrounds:</a:t>
            </a:r>
            <a:r>
              <a:rPr lang="en-US" dirty="0" smtClean="0"/>
              <a:t> Subaru has placed contracts with a vendor (signed on Aug 2016) </a:t>
            </a:r>
            <a:r>
              <a:rPr lang="en-US" altLang="ja-JP" dirty="0" smtClean="0"/>
              <a:t>to</a:t>
            </a:r>
            <a:r>
              <a:rPr lang="en-US" dirty="0" smtClean="0"/>
              <a:t> build SCR for PFS </a:t>
            </a:r>
            <a:r>
              <a:rPr lang="en-US" dirty="0" err="1" smtClean="0"/>
              <a:t>SpS</a:t>
            </a:r>
            <a:r>
              <a:rPr lang="en-US" dirty="0" smtClean="0"/>
              <a:t>, and the design studies of SCR panels are supposed to finish under th</a:t>
            </a:r>
            <a:r>
              <a:rPr lang="en-US" altLang="ja-JP" dirty="0" smtClean="0"/>
              <a:t>is</a:t>
            </a:r>
            <a:r>
              <a:rPr lang="en-US" dirty="0" smtClean="0"/>
              <a:t> contract in Oct 2016. </a:t>
            </a:r>
          </a:p>
          <a:p>
            <a:pPr marL="0" indent="0">
              <a:buNone/>
            </a:pPr>
            <a:r>
              <a:rPr lang="en-US" dirty="0" smtClean="0"/>
              <a:t>Even after the installation of SCR </a:t>
            </a:r>
            <a:r>
              <a:rPr lang="en-US" dirty="0"/>
              <a:t>(</a:t>
            </a:r>
            <a:r>
              <a:rPr lang="en-US" dirty="0" smtClean="0"/>
              <a:t>expected around Mar 2017), minor modifications such as tapping mount holes will be possible by ourselves, but we need to implement major features</a:t>
            </a:r>
            <a:r>
              <a:rPr lang="en-US" dirty="0"/>
              <a:t> </a:t>
            </a:r>
            <a:r>
              <a:rPr lang="en-US" dirty="0" smtClean="0"/>
              <a:t>such as cutouts for cables in the design </a:t>
            </a:r>
            <a:r>
              <a:rPr lang="en-US" dirty="0" smtClean="0"/>
              <a:t>by Oct/2016</a:t>
            </a:r>
            <a:r>
              <a:rPr lang="en-US" dirty="0" smtClean="0"/>
              <a:t>. </a:t>
            </a:r>
            <a:r>
              <a:rPr lang="en-US" dirty="0" smtClean="0"/>
              <a:t>Then we also need to finalize cabling details by </a:t>
            </a:r>
            <a:r>
              <a:rPr lang="en-US" dirty="0" smtClean="0"/>
              <a:t>the end of 2016, for </a:t>
            </a:r>
            <a:r>
              <a:rPr lang="en-US" dirty="0" smtClean="0"/>
              <a:t>the actual installation process expected </a:t>
            </a:r>
            <a:r>
              <a:rPr lang="en-US" dirty="0" smtClean="0"/>
              <a:t>mid</a:t>
            </a:r>
            <a:r>
              <a:rPr lang="en-US" dirty="0" smtClean="0"/>
              <a:t> 2017.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u="sng" dirty="0"/>
              <a:t>O</a:t>
            </a:r>
            <a:r>
              <a:rPr lang="en-US" b="1" i="1" u="sng" dirty="0" smtClean="0"/>
              <a:t>utline of the following slides:</a:t>
            </a:r>
          </a:p>
          <a:p>
            <a:r>
              <a:rPr lang="en-US" dirty="0" smtClean="0"/>
              <a:t>Overview of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dirty="0" smtClean="0"/>
              <a:t>structures</a:t>
            </a:r>
            <a:r>
              <a:rPr lang="ja-JP" altLang="en-US" dirty="0" smtClean="0"/>
              <a:t> </a:t>
            </a:r>
            <a:r>
              <a:rPr lang="ja-JP" altLang="ja-JP" dirty="0" smtClean="0"/>
              <a:t>o</a:t>
            </a:r>
            <a:r>
              <a:rPr lang="en-US" altLang="ja-JP" dirty="0" smtClean="0"/>
              <a:t>f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</a:t>
            </a:r>
            <a:endParaRPr lang="en-US" dirty="0" smtClean="0"/>
          </a:p>
          <a:p>
            <a:r>
              <a:rPr lang="en-US" dirty="0" smtClean="0"/>
              <a:t>Cutout for SM control cables (electric, vacuum, dry air, glycol)</a:t>
            </a:r>
          </a:p>
          <a:p>
            <a:r>
              <a:rPr lang="en-US" dirty="0" smtClean="0"/>
              <a:t>Cutout for SCR control cables (electric, dry air, glycol)</a:t>
            </a:r>
          </a:p>
          <a:p>
            <a:r>
              <a:rPr lang="en-US" dirty="0" smtClean="0"/>
              <a:t>Manifolds and telemetry sensors for vacuum, dry air, and glycol</a:t>
            </a:r>
          </a:p>
          <a:p>
            <a:r>
              <a:rPr lang="en-US" dirty="0" smtClean="0"/>
              <a:t>Fiber cable B </a:t>
            </a:r>
            <a:r>
              <a:rPr lang="en-US" altLang="ja-JP" dirty="0" smtClean="0"/>
              <a:t>(FCB)</a:t>
            </a:r>
            <a:r>
              <a:rPr lang="ja-JP" altLang="en-US" dirty="0" smtClean="0"/>
              <a:t> </a:t>
            </a:r>
            <a:r>
              <a:rPr lang="en-US" dirty="0" smtClean="0"/>
              <a:t>to SM from </a:t>
            </a:r>
            <a:r>
              <a:rPr lang="en-US" dirty="0" smtClean="0"/>
              <a:t>IR3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ICD of cutouts on SCR panels (wall, floor, and ceiling)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Size of cutouts for cable to SMs on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layer of floor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2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conditions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Cutouts are 75mm height</a:t>
            </a:r>
          </a:p>
          <a:p>
            <a:pPr lvl="1"/>
            <a:r>
              <a:rPr lang="en-US" dirty="0" smtClean="0"/>
              <a:t>Height is the same as thickness of 2</a:t>
            </a:r>
            <a:r>
              <a:rPr lang="en-US" baseline="30000" dirty="0" smtClean="0"/>
              <a:t>nd</a:t>
            </a:r>
            <a:r>
              <a:rPr lang="en-US" dirty="0" smtClean="0"/>
              <a:t> floor</a:t>
            </a:r>
          </a:p>
          <a:p>
            <a:pPr lvl="1"/>
            <a:r>
              <a:rPr lang="en-US" dirty="0" smtClean="0"/>
              <a:t>Cutouts are covered by steel plate at the same level of floor Al plate</a:t>
            </a:r>
          </a:p>
          <a:p>
            <a:pPr lvl="1"/>
            <a:r>
              <a:rPr lang="en-US" dirty="0" smtClean="0"/>
              <a:t>Cutouts are not thermally insulated (to inside SCR)</a:t>
            </a:r>
          </a:p>
          <a:p>
            <a:pPr lvl="2"/>
            <a:r>
              <a:rPr lang="en-US" dirty="0" smtClean="0"/>
              <a:t>Similar thermal condition between inside SCR and cutout, since division is steel plate.</a:t>
            </a:r>
          </a:p>
          <a:p>
            <a:pPr lvl="2"/>
            <a:r>
              <a:rPr lang="en-US" dirty="0" smtClean="0"/>
              <a:t>Cable management panel is inserted at wall</a:t>
            </a:r>
          </a:p>
          <a:p>
            <a:r>
              <a:rPr lang="en-US" dirty="0" smtClean="0"/>
              <a:t>Maximum width for cutout is ~200mm, per mechanical strength of cover</a:t>
            </a:r>
          </a:p>
          <a:p>
            <a:pPr lvl="1"/>
            <a:r>
              <a:rPr lang="en-US" dirty="0" smtClean="0"/>
              <a:t>We may have partition in cutout, if required</a:t>
            </a:r>
          </a:p>
        </p:txBody>
      </p:sp>
    </p:spTree>
    <p:extLst>
      <p:ext uri="{BB962C8B-B14F-4D97-AF65-F5344CB8AC3E}">
        <p14:creationId xmlns:p14="http://schemas.microsoft.com/office/powerpoint/2010/main" val="163452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cables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Electrical cables – 50mm width (at minimum) with 70mm height per one SM</a:t>
            </a:r>
          </a:p>
          <a:p>
            <a:pPr lvl="1"/>
            <a:r>
              <a:rPr lang="en-US" dirty="0" smtClean="0"/>
              <a:t>2400mm sq. for sum of circular cross section</a:t>
            </a:r>
          </a:p>
          <a:p>
            <a:pPr lvl="2"/>
            <a:r>
              <a:rPr lang="en-US" dirty="0" smtClean="0"/>
              <a:t>Assuming 70% stacking efficiency (nearly maximum for round cable), 50mm width for 70mm height</a:t>
            </a:r>
          </a:p>
          <a:p>
            <a:pPr lvl="1"/>
            <a:r>
              <a:rPr lang="en-US" dirty="0" smtClean="0"/>
              <a:t>If we have cable covers for some group, dimension gets larger</a:t>
            </a:r>
          </a:p>
          <a:p>
            <a:pPr lvl="1"/>
            <a:r>
              <a:rPr lang="en-US" dirty="0" smtClean="0"/>
              <a:t>Will have some additional cables for monitoring gas/liquid lines</a:t>
            </a:r>
          </a:p>
          <a:p>
            <a:r>
              <a:rPr lang="en-US" dirty="0" smtClean="0"/>
              <a:t>Gas/liquid cables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ia. 50mm vacuum, one per two SMs (one per one lane)</a:t>
            </a:r>
          </a:p>
          <a:p>
            <a:pPr lvl="2"/>
            <a:r>
              <a:rPr lang="en-US" dirty="0" smtClean="0"/>
              <a:t>Flexible, bellows, straight is TBD.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ia. 10mm dry air, one per two SMs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ia. 10mm compressed air, one per two SMs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ia. ~20mm glycol pipe, two per one SM without insulator</a:t>
            </a:r>
          </a:p>
          <a:p>
            <a:r>
              <a:rPr lang="en-US" dirty="0" smtClean="0"/>
              <a:t>Fibers – 20mm sq. per one SM (</a:t>
            </a:r>
            <a:r>
              <a:rPr lang="en-US" dirty="0" err="1" smtClean="0"/>
              <a:t>SpS</a:t>
            </a:r>
            <a:r>
              <a:rPr lang="en-US" dirty="0" smtClean="0"/>
              <a:t>/ENU IIS)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total for two SMs (cutout at wall side), 70mm height 190mm width is minimum.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4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SpS</a:t>
            </a:r>
            <a:r>
              <a:rPr lang="en-US" dirty="0" smtClean="0"/>
              <a:t>/SCR – top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2" y="1412776"/>
            <a:ext cx="7560000" cy="533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/>
          <p:nvPr/>
        </p:nvCxnSpPr>
        <p:spPr>
          <a:xfrm flipV="1">
            <a:off x="1151620" y="2925851"/>
            <a:ext cx="1080120" cy="1440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07504" y="2854677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SpS</a:t>
            </a:r>
            <a:r>
              <a:rPr lang="en-US" dirty="0" smtClean="0"/>
              <a:t> racks</a:t>
            </a:r>
          </a:p>
          <a:p>
            <a:r>
              <a:rPr lang="en-US" dirty="0" smtClean="0"/>
              <a:t>(4 ENU+1)</a:t>
            </a:r>
            <a:endParaRPr 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151620" y="3717032"/>
            <a:ext cx="1080120" cy="1440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5496" y="3716214"/>
            <a:ext cx="125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xCU</a:t>
            </a:r>
            <a:r>
              <a:rPr lang="en-US" dirty="0" smtClean="0"/>
              <a:t> Rough </a:t>
            </a:r>
          </a:p>
          <a:p>
            <a:r>
              <a:rPr lang="en-US" dirty="0"/>
              <a:t>p</a:t>
            </a:r>
            <a:r>
              <a:rPr lang="en-US" dirty="0" smtClean="0"/>
              <a:t>umps (2)</a:t>
            </a:r>
            <a:endParaRPr 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151620" y="5661248"/>
            <a:ext cx="1602650" cy="1440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44837" y="5628256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 wall</a:t>
            </a:r>
            <a:endParaRPr 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952945" y="1916832"/>
            <a:ext cx="1898975" cy="12610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963" y="1412776"/>
            <a:ext cx="282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SpS</a:t>
            </a:r>
            <a:r>
              <a:rPr lang="en-US" dirty="0" smtClean="0"/>
              <a:t> SM</a:t>
            </a:r>
          </a:p>
          <a:p>
            <a:r>
              <a:rPr lang="en-US" sz="1400" dirty="0" smtClean="0"/>
              <a:t>Rotated by 180degree for lower two</a:t>
            </a:r>
            <a:endParaRPr lang="en-US" sz="14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3347864" y="5373216"/>
            <a:ext cx="207731" cy="62437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032457" y="5949280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 bench support + 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1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SpS</a:t>
            </a:r>
            <a:r>
              <a:rPr lang="en-US" dirty="0" smtClean="0"/>
              <a:t>/SCR – side view</a:t>
            </a:r>
            <a:endParaRPr 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3563888" y="2276872"/>
            <a:ext cx="5437600" cy="3466471"/>
            <a:chOff x="3563888" y="2276872"/>
            <a:chExt cx="5437600" cy="3466471"/>
          </a:xfrm>
        </p:grpSpPr>
        <p:pic>
          <p:nvPicPr>
            <p:cNvPr id="5" name="Picture 2" descr="C:\Users\tamura\Dropbox\CAD image\20160830\床切断面図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488" y="2300949"/>
              <a:ext cx="2880000" cy="344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4139952" y="5085184"/>
              <a:ext cx="159251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Dome </a:t>
              </a:r>
              <a:r>
                <a:rPr lang="en-US" altLang="ja-JP" sz="1400" dirty="0"/>
                <a:t>frame beam</a:t>
              </a:r>
              <a:endParaRPr kumimoji="1" lang="ja-JP" altLang="en-US" sz="14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843586" y="4278466"/>
              <a:ext cx="1880542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IR4 floor existing </a:t>
              </a:r>
              <a:r>
                <a:rPr lang="en-US" altLang="ja-JP" sz="1400" dirty="0"/>
                <a:t>beam</a:t>
              </a:r>
              <a:endParaRPr kumimoji="1" lang="ja-JP" altLang="en-US" sz="14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995936" y="3718773"/>
              <a:ext cx="165618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Corrugated </a:t>
              </a:r>
              <a:r>
                <a:rPr lang="en-US" altLang="ja-JP" sz="1400" dirty="0" smtClean="0"/>
                <a:t>flooring</a:t>
              </a:r>
            </a:p>
            <a:p>
              <a:pPr algn="ctr"/>
              <a:r>
                <a:rPr lang="en-US" altLang="ja-JP" sz="1400" dirty="0" smtClean="0"/>
                <a:t>t38.1</a:t>
              </a:r>
              <a:endParaRPr lang="en-US" altLang="ja-JP" sz="14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563888" y="3278731"/>
              <a:ext cx="1995431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1</a:t>
              </a:r>
              <a:r>
                <a:rPr lang="en-US" altLang="ja-JP" sz="1400" baseline="30000" dirty="0" smtClean="0"/>
                <a:t>st</a:t>
              </a:r>
              <a:r>
                <a:rPr lang="en-US" altLang="ja-JP" sz="1400" dirty="0" smtClean="0"/>
                <a:t> layer floor panel,  t75</a:t>
              </a:r>
              <a:endParaRPr kumimoji="1" lang="ja-JP" altLang="en-US" sz="1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563888" y="2800460"/>
              <a:ext cx="1957144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2</a:t>
              </a:r>
              <a:r>
                <a:rPr lang="en-US" altLang="ja-JP" sz="1400" baseline="30000" dirty="0" smtClean="0"/>
                <a:t>nd</a:t>
              </a:r>
              <a:r>
                <a:rPr lang="en-US" altLang="ja-JP" sz="1400" dirty="0" smtClean="0"/>
                <a:t> layer floor</a:t>
              </a:r>
              <a:r>
                <a:rPr lang="ja-JP" altLang="en-US" sz="1400" dirty="0" smtClean="0"/>
                <a:t> </a:t>
              </a:r>
              <a:r>
                <a:rPr lang="en-US" altLang="ja-JP" sz="1400" dirty="0" smtClean="0"/>
                <a:t>panel, t75</a:t>
              </a:r>
              <a:endParaRPr kumimoji="1" lang="ja-JP" altLang="en-US" sz="14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355976" y="2276872"/>
              <a:ext cx="108012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Al  plate, t6</a:t>
              </a:r>
              <a:endParaRPr lang="en-US" altLang="ja-JP" sz="1400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5436096" y="3463397"/>
              <a:ext cx="695695" cy="3976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5436096" y="3026024"/>
              <a:ext cx="685392" cy="6361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5436096" y="2532362"/>
              <a:ext cx="695695" cy="1040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5714016" y="4463132"/>
              <a:ext cx="3868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5714017" y="5269850"/>
              <a:ext cx="3868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5718834" y="4051704"/>
              <a:ext cx="3868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9934"/>
            <a:ext cx="34480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779912" y="5899584"/>
            <a:ext cx="52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Each panel (floor, wall, ceiling) is consisted of foam covered with thin metal plate (~t1) on both side. </a:t>
            </a:r>
          </a:p>
        </p:txBody>
      </p:sp>
    </p:spTree>
    <p:extLst>
      <p:ext uri="{BB962C8B-B14F-4D97-AF65-F5344CB8AC3E}">
        <p14:creationId xmlns:p14="http://schemas.microsoft.com/office/powerpoint/2010/main" val="687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Cutout for SM control cables (I)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Current designs/</a:t>
            </a:r>
            <a:r>
              <a:rPr lang="en-US" dirty="0"/>
              <a:t>a</a:t>
            </a:r>
            <a:r>
              <a:rPr lang="en-US" dirty="0" smtClean="0"/>
              <a:t>ssumptions and restrictions are:</a:t>
            </a:r>
          </a:p>
          <a:p>
            <a:r>
              <a:rPr lang="en-US" dirty="0"/>
              <a:t>T</a:t>
            </a:r>
            <a:r>
              <a:rPr lang="en-US" dirty="0" smtClean="0"/>
              <a:t>wo cutouts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total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 implemented </a:t>
            </a:r>
            <a:r>
              <a:rPr lang="en-US" dirty="0" smtClean="0"/>
              <a:t>on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ja-JP" altLang="en-US" baseline="30000" dirty="0"/>
              <a:t> </a:t>
            </a:r>
            <a:r>
              <a:rPr lang="en-US" altLang="ja-JP" dirty="0" smtClean="0"/>
              <a:t>floor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panel</a:t>
            </a:r>
            <a:endParaRPr lang="en-US" dirty="0" smtClean="0"/>
          </a:p>
          <a:p>
            <a:pPr lvl="1"/>
            <a:r>
              <a:rPr lang="en-US" dirty="0" smtClean="0"/>
              <a:t>Cables for </a:t>
            </a:r>
            <a:r>
              <a:rPr lang="en-US" dirty="0"/>
              <a:t>t</a:t>
            </a:r>
            <a:r>
              <a:rPr lang="en-US" dirty="0" smtClean="0"/>
              <a:t>wo SMs share one cutout.</a:t>
            </a:r>
          </a:p>
          <a:p>
            <a:r>
              <a:rPr lang="en-US" dirty="0" smtClean="0"/>
              <a:t>Cables from ENU racks (1</a:t>
            </a:r>
            <a:r>
              <a:rPr lang="en-US" baseline="30000" dirty="0" smtClean="0"/>
              <a:t>st</a:t>
            </a:r>
            <a:r>
              <a:rPr lang="en-US" dirty="0" smtClean="0"/>
              <a:t>-4</a:t>
            </a:r>
            <a:r>
              <a:rPr lang="en-US" baseline="30000" dirty="0" smtClean="0"/>
              <a:t>th</a:t>
            </a:r>
            <a:r>
              <a:rPr lang="en-US" dirty="0" smtClean="0"/>
              <a:t>) do not </a:t>
            </a:r>
            <a:r>
              <a:rPr lang="en-US" dirty="0" smtClean="0"/>
              <a:t>branch </a:t>
            </a:r>
            <a:r>
              <a:rPr lang="en-US" dirty="0" smtClean="0">
                <a:solidFill>
                  <a:srgbClr val="00B050"/>
                </a:solidFill>
              </a:rPr>
              <a:t>toward each hardware mounted on SM.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S</a:t>
            </a:r>
            <a:r>
              <a:rPr lang="en-US" dirty="0" smtClean="0"/>
              <a:t>ome ENU cables can be no longer than 10m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Other cables branch below SMs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Vacuum </a:t>
            </a:r>
            <a:r>
              <a:rPr lang="en-US" dirty="0" smtClean="0">
                <a:solidFill>
                  <a:srgbClr val="00B050"/>
                </a:solidFill>
              </a:rPr>
              <a:t>lines to rough pump are permanent.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The clearance from the </a:t>
            </a:r>
            <a:r>
              <a:rPr lang="en-US" dirty="0"/>
              <a:t>t</a:t>
            </a:r>
            <a:r>
              <a:rPr lang="en-US" dirty="0" smtClean="0"/>
              <a:t>op of Al plate to the bottom of SM bench is ~260mm (branches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dirty="0" smtClean="0"/>
              <a:t>manifolds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etc</a:t>
            </a:r>
            <a:r>
              <a:rPr lang="en-US" dirty="0" smtClean="0"/>
              <a:t> need to be fit within this).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Aux cables (power, </a:t>
            </a:r>
            <a:r>
              <a:rPr lang="en-US" dirty="0" err="1" smtClean="0">
                <a:solidFill>
                  <a:srgbClr val="00B050"/>
                </a:solidFill>
              </a:rPr>
              <a:t>ethernet</a:t>
            </a:r>
            <a:r>
              <a:rPr lang="en-US" dirty="0" smtClean="0">
                <a:solidFill>
                  <a:srgbClr val="00B050"/>
                </a:solidFill>
              </a:rPr>
              <a:t>) come from </a:t>
            </a:r>
            <a:r>
              <a:rPr lang="en-US" altLang="ja-JP" dirty="0" smtClean="0">
                <a:solidFill>
                  <a:srgbClr val="00B050"/>
                </a:solidFill>
              </a:rPr>
              <a:t>the</a:t>
            </a:r>
            <a:r>
              <a:rPr lang="ja-JP" alt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rack but not to cutouts for SMs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Terminals of connectors are on wall, but not under bench.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rgbClr val="00B050"/>
                </a:solidFill>
              </a:rPr>
              <a:t>orking area to wall is close and could have extension cable to connectors at wall.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No cable </a:t>
            </a:r>
            <a:r>
              <a:rPr lang="en-US" dirty="0" smtClean="0">
                <a:solidFill>
                  <a:srgbClr val="00B050"/>
                </a:solidFill>
              </a:rPr>
              <a:t>cover </a:t>
            </a:r>
            <a:r>
              <a:rPr lang="en-US" dirty="0" smtClean="0"/>
              <a:t>are assumed between the bench and the </a:t>
            </a:r>
            <a:r>
              <a:rPr lang="en-US" dirty="0" smtClean="0"/>
              <a:t>floor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Just hanged and be tighten on bench and/or floor.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Cable management structures are installed under the </a:t>
            </a:r>
            <a:r>
              <a:rPr lang="en-US" dirty="0" smtClean="0"/>
              <a:t>bench on 1</a:t>
            </a:r>
            <a:r>
              <a:rPr lang="en-US" baseline="30000" dirty="0" smtClean="0"/>
              <a:t>st</a:t>
            </a:r>
            <a:r>
              <a:rPr lang="en-US" dirty="0" smtClean="0"/>
              <a:t> floor or al plate</a:t>
            </a:r>
            <a:endParaRPr lang="en-US" dirty="0" smtClean="0"/>
          </a:p>
          <a:p>
            <a:pPr lvl="1"/>
            <a:r>
              <a:rPr lang="en-US" dirty="0" smtClean="0"/>
              <a:t>Within the </a:t>
            </a:r>
            <a:r>
              <a:rPr lang="en-US" dirty="0" err="1" smtClean="0"/>
              <a:t>tickness</a:t>
            </a:r>
            <a:r>
              <a:rPr lang="en-US" dirty="0" smtClean="0"/>
              <a:t> of 2</a:t>
            </a:r>
            <a:r>
              <a:rPr lang="en-US" baseline="30000" dirty="0" smtClean="0"/>
              <a:t>nd</a:t>
            </a:r>
            <a:r>
              <a:rPr lang="en-US" dirty="0" smtClean="0"/>
              <a:t> floor (below Al plate over cutout? – do we have?)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Floor cutouts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layer panel has</a:t>
            </a:r>
            <a:r>
              <a:rPr lang="ja-JP" altLang="ja-JP" dirty="0"/>
              <a:t> </a:t>
            </a:r>
            <a:r>
              <a:rPr lang="en-US" altLang="ja-JP" dirty="0" smtClean="0"/>
              <a:t>windows</a:t>
            </a:r>
            <a:r>
              <a:rPr 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SMs</a:t>
            </a:r>
            <a:r>
              <a:rPr lang="ja-JP" altLang="en-US" dirty="0" smtClean="0"/>
              <a:t> </a:t>
            </a:r>
            <a:r>
              <a:rPr lang="en-US" altLang="ja-JP" dirty="0" smtClean="0"/>
              <a:t>(including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ERSs).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layer panel has </a:t>
            </a:r>
            <a:r>
              <a:rPr lang="en-US" altLang="ja-JP" dirty="0" err="1" smtClean="0"/>
              <a:t>th</a:t>
            </a:r>
            <a:r>
              <a:rPr lang="ja-JP" altLang="en-US" dirty="0" smtClean="0"/>
              <a:t>e </a:t>
            </a:r>
            <a:r>
              <a:rPr lang="en-US" altLang="ja-JP" dirty="0" smtClean="0"/>
              <a:t>same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ja-JP" altLang="en-US" dirty="0" smtClean="0"/>
              <a:t> </a:t>
            </a:r>
            <a:r>
              <a:rPr lang="en-US" altLang="ja-JP" dirty="0" smtClean="0"/>
              <a:t>layer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rectangular cutouts (channels) 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cables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5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Cutout for SM control cables (II)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067944" y="1520448"/>
            <a:ext cx="4968552" cy="52209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Destinations of cables at SM: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FCA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Light blue</a:t>
            </a:r>
            <a:r>
              <a:rPr lang="en-US" dirty="0" smtClean="0"/>
              <a:t>: ENU (2 ports)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en-US" dirty="0" smtClean="0"/>
              <a:t>: </a:t>
            </a:r>
            <a:r>
              <a:rPr lang="en-US" dirty="0" err="1" smtClean="0"/>
              <a:t>xCU</a:t>
            </a:r>
            <a:r>
              <a:rPr lang="en-US" dirty="0" smtClean="0"/>
              <a:t> (3 cameras)</a:t>
            </a:r>
          </a:p>
          <a:p>
            <a:pPr lvl="1"/>
            <a:r>
              <a:rPr lang="en-US" dirty="0" smtClean="0"/>
              <a:t>Electricity</a:t>
            </a:r>
          </a:p>
          <a:p>
            <a:pPr lvl="1"/>
            <a:r>
              <a:rPr lang="en-US" dirty="0" smtClean="0"/>
              <a:t>Vacuum for turbo </a:t>
            </a:r>
            <a:r>
              <a:rPr lang="en-US" dirty="0" smtClean="0"/>
              <a:t>pump</a:t>
            </a:r>
          </a:p>
          <a:p>
            <a:pPr lvl="1"/>
            <a:r>
              <a:rPr lang="en-US" dirty="0" smtClean="0"/>
              <a:t>Compressed </a:t>
            </a:r>
            <a:r>
              <a:rPr lang="en-US" dirty="0" smtClean="0"/>
              <a:t>air for vacuum </a:t>
            </a:r>
            <a:r>
              <a:rPr lang="en-US" altLang="ja-JP" dirty="0" smtClean="0"/>
              <a:t>valve</a:t>
            </a:r>
          </a:p>
          <a:p>
            <a:pPr lvl="2"/>
            <a:r>
              <a:rPr lang="en-US" dirty="0" smtClean="0"/>
              <a:t>Compressed or dry (or N2?)</a:t>
            </a:r>
            <a:endParaRPr lang="en-US" dirty="0" smtClean="0"/>
          </a:p>
          <a:p>
            <a:pPr lvl="1"/>
            <a:r>
              <a:rPr lang="en-US" dirty="0" smtClean="0"/>
              <a:t>Glycol for </a:t>
            </a:r>
            <a:r>
              <a:rPr lang="en-US" dirty="0" err="1" smtClean="0"/>
              <a:t>piepan</a:t>
            </a:r>
            <a:r>
              <a:rPr lang="en-US" dirty="0" smtClean="0"/>
              <a:t>, ion pump</a:t>
            </a:r>
          </a:p>
          <a:p>
            <a:r>
              <a:rPr lang="en-US" dirty="0" smtClean="0"/>
              <a:t>Below SM</a:t>
            </a:r>
          </a:p>
          <a:p>
            <a:pPr lvl="1"/>
            <a:r>
              <a:rPr lang="en-US" dirty="0" smtClean="0"/>
              <a:t>Compressed </a:t>
            </a:r>
            <a:r>
              <a:rPr lang="en-US" dirty="0" smtClean="0"/>
              <a:t>air for anti-vibe system on the cameras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“lower” two SMs (see the figure on the left) are 180 degree flipped in orientation with the same port positions</a:t>
            </a:r>
            <a:r>
              <a:rPr lang="en-US" dirty="0"/>
              <a:t> </a:t>
            </a:r>
            <a:r>
              <a:rPr lang="en-US" dirty="0" smtClean="0"/>
              <a:t>as the other SMs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50"/>
                </a:solidFill>
              </a:rPr>
              <a:t>This is to make cable length of FCAs as the same as possible from SRB-II below floor at the center.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71589" y="1520448"/>
            <a:ext cx="3600000" cy="2995804"/>
            <a:chOff x="539552" y="1772816"/>
            <a:chExt cx="3600000" cy="299580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772816"/>
              <a:ext cx="3600000" cy="299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円/楕円 3"/>
            <p:cNvSpPr/>
            <p:nvPr/>
          </p:nvSpPr>
          <p:spPr>
            <a:xfrm>
              <a:off x="2218401" y="4228220"/>
              <a:ext cx="360040" cy="2880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550821" y="4005064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2190781" y="2132856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円/楕円 9"/>
            <p:cNvSpPr/>
            <p:nvPr/>
          </p:nvSpPr>
          <p:spPr>
            <a:xfrm rot="19926911">
              <a:off x="3300522" y="4383035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円/楕円 10"/>
            <p:cNvSpPr/>
            <p:nvPr/>
          </p:nvSpPr>
          <p:spPr>
            <a:xfrm rot="2379414">
              <a:off x="3281056" y="1956730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円/楕円 11"/>
            <p:cNvSpPr/>
            <p:nvPr/>
          </p:nvSpPr>
          <p:spPr>
            <a:xfrm rot="15111570">
              <a:off x="591940" y="3748809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31659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403648" y="5733256"/>
            <a:ext cx="1656184" cy="792088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650559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FF00"/>
                </a:solidFill>
              </a:rPr>
              <a:t>“Lower” two SMs</a:t>
            </a:r>
            <a:endParaRPr kumimoji="1" lang="ja-JP" altLang="en-US" sz="1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1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Cutout for SM control cables (III)</a:t>
            </a:r>
            <a:endParaRPr lang="en-US" dirty="0"/>
          </a:p>
        </p:txBody>
      </p:sp>
      <p:sp>
        <p:nvSpPr>
          <p:cNvPr id="45" name="コンテンツ プレースホルダー 44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7363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 lines </a:t>
            </a:r>
            <a:r>
              <a:rPr lang="en-US" altLang="ja-JP" dirty="0" smtClean="0"/>
              <a:t>indicate</a:t>
            </a:r>
            <a:r>
              <a:rPr 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he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proposed</a:t>
            </a:r>
            <a:r>
              <a:rPr lang="ja-JP" altLang="en-US" dirty="0"/>
              <a:t> </a:t>
            </a:r>
            <a:r>
              <a:rPr lang="en-US" dirty="0" smtClean="0"/>
              <a:t>cabling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routes: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Going around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dirty="0" smtClean="0"/>
              <a:t>support structures of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dirty="0" smtClean="0"/>
              <a:t>SM bench</a:t>
            </a:r>
            <a:r>
              <a:rPr lang="ja-JP" altLang="en-US" dirty="0" smtClean="0"/>
              <a:t> </a:t>
            </a:r>
            <a:r>
              <a:rPr lang="en-US" altLang="ja-JP" dirty="0" smtClean="0"/>
              <a:t>(ERS,</a:t>
            </a:r>
            <a:r>
              <a:rPr lang="ja-JP" altLang="en-US" dirty="0" smtClean="0"/>
              <a:t> </a:t>
            </a:r>
            <a:r>
              <a:rPr lang="en-US" altLang="ja-JP" dirty="0" smtClean="0"/>
              <a:t>legs,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)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Routing </a:t>
            </a:r>
            <a:r>
              <a:rPr lang="en-US" dirty="0" smtClean="0">
                <a:solidFill>
                  <a:srgbClr val="00B050"/>
                </a:solidFill>
              </a:rPr>
              <a:t>and cable wrappers </a:t>
            </a:r>
            <a:r>
              <a:rPr lang="en-US" dirty="0" smtClean="0"/>
              <a:t>on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layer</a:t>
            </a:r>
            <a:r>
              <a:rPr lang="ja-JP" altLang="en-US" dirty="0" smtClean="0"/>
              <a:t> </a:t>
            </a:r>
            <a:r>
              <a:rPr lang="en-US" altLang="ja-JP" dirty="0" smtClean="0"/>
              <a:t>panel</a:t>
            </a:r>
            <a:r>
              <a:rPr lang="ja-JP" altLang="en-US" dirty="0" smtClean="0"/>
              <a:t> </a:t>
            </a:r>
            <a:r>
              <a:rPr lang="en-US" altLang="ja-JP" dirty="0" smtClean="0"/>
              <a:t>(i.e.</a:t>
            </a:r>
            <a:r>
              <a:rPr lang="ja-JP" altLang="en-US" dirty="0" smtClean="0"/>
              <a:t> </a:t>
            </a:r>
            <a:r>
              <a:rPr lang="en-US" altLang="ja-JP" dirty="0" smtClean="0"/>
              <a:t>in the cutouts of 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layer)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Need to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dirty="0" smtClean="0"/>
              <a:t>length of cables for ENU (</a:t>
            </a:r>
            <a:r>
              <a:rPr lang="en-US" dirty="0" smtClean="0">
                <a:solidFill>
                  <a:srgbClr val="00B0F0"/>
                </a:solidFill>
              </a:rPr>
              <a:t>blue connector panel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 dashed lines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indicate cable wrapper on Al floor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SM benches are wider than cutouts on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floor, wrappers are not protruded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C66FF"/>
                </a:solidFill>
              </a:rPr>
              <a:t>Light purple boxes: </a:t>
            </a:r>
            <a:r>
              <a:rPr lang="en-US" dirty="0"/>
              <a:t>M</a:t>
            </a:r>
            <a:r>
              <a:rPr lang="en-US" dirty="0" smtClean="0"/>
              <a:t>anifolds (one for glycol, one for vacuum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B050"/>
                </a:solidFill>
              </a:rPr>
              <a:t>valves are TBD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No ports assumed around SM benches.</a:t>
            </a:r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80472" y="1412775"/>
            <a:ext cx="8640000" cy="2477434"/>
            <a:chOff x="180472" y="1412775"/>
            <a:chExt cx="8640000" cy="247743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72" y="1412775"/>
              <a:ext cx="8640000" cy="247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1115616" y="2276872"/>
              <a:ext cx="720080" cy="37462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115616" y="2651492"/>
              <a:ext cx="720080" cy="41746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1835696" y="2636912"/>
              <a:ext cx="6757624" cy="1458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 rot="10800000">
              <a:off x="3779912" y="1412775"/>
              <a:ext cx="360040" cy="2880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円/楕円 15"/>
            <p:cNvSpPr/>
            <p:nvPr/>
          </p:nvSpPr>
          <p:spPr>
            <a:xfrm rot="10800000">
              <a:off x="3419872" y="1577879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円/楕円 16"/>
            <p:cNvSpPr/>
            <p:nvPr/>
          </p:nvSpPr>
          <p:spPr>
            <a:xfrm rot="10800000">
              <a:off x="3779912" y="3356992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円/楕円 17"/>
            <p:cNvSpPr/>
            <p:nvPr/>
          </p:nvSpPr>
          <p:spPr>
            <a:xfrm rot="9126911">
              <a:off x="2772002" y="1520548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円/楕円 18"/>
            <p:cNvSpPr/>
            <p:nvPr/>
          </p:nvSpPr>
          <p:spPr>
            <a:xfrm rot="13179414">
              <a:off x="2832513" y="3495653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円/楕円 19"/>
            <p:cNvSpPr/>
            <p:nvPr/>
          </p:nvSpPr>
          <p:spPr>
            <a:xfrm rot="4311570">
              <a:off x="4792656" y="1604728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3131840" y="2636912"/>
              <a:ext cx="867897" cy="93610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3995936" y="3580306"/>
              <a:ext cx="0" cy="20873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3147664" y="1862657"/>
              <a:ext cx="812267" cy="77425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16" idx="4"/>
            </p:cNvCxnSpPr>
            <p:nvPr/>
          </p:nvCxnSpPr>
          <p:spPr>
            <a:xfrm>
              <a:off x="3599892" y="1577879"/>
              <a:ext cx="360039" cy="30949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5052178" y="1700808"/>
              <a:ext cx="0" cy="950684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円/楕円 46"/>
            <p:cNvSpPr/>
            <p:nvPr/>
          </p:nvSpPr>
          <p:spPr>
            <a:xfrm rot="10800000">
              <a:off x="7354952" y="1420065"/>
              <a:ext cx="360040" cy="2880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円/楕円 47"/>
            <p:cNvSpPr/>
            <p:nvPr/>
          </p:nvSpPr>
          <p:spPr>
            <a:xfrm rot="10800000">
              <a:off x="6994912" y="1585169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円/楕円 48"/>
            <p:cNvSpPr/>
            <p:nvPr/>
          </p:nvSpPr>
          <p:spPr>
            <a:xfrm rot="10800000">
              <a:off x="7354952" y="3364282"/>
              <a:ext cx="360040" cy="2880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円/楕円 49"/>
            <p:cNvSpPr/>
            <p:nvPr/>
          </p:nvSpPr>
          <p:spPr>
            <a:xfrm rot="9126911">
              <a:off x="6347042" y="1527838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円/楕円 50"/>
            <p:cNvSpPr/>
            <p:nvPr/>
          </p:nvSpPr>
          <p:spPr>
            <a:xfrm rot="13179414">
              <a:off x="6407553" y="3502943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円/楕円 51"/>
            <p:cNvSpPr/>
            <p:nvPr/>
          </p:nvSpPr>
          <p:spPr>
            <a:xfrm rot="4311570">
              <a:off x="8367696" y="1612018"/>
              <a:ext cx="519044" cy="23433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6706880" y="2644202"/>
              <a:ext cx="867897" cy="93610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7570976" y="3587596"/>
              <a:ext cx="0" cy="20873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6722704" y="1869947"/>
              <a:ext cx="812267" cy="77425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4"/>
            </p:cNvCxnSpPr>
            <p:nvPr/>
          </p:nvCxnSpPr>
          <p:spPr>
            <a:xfrm>
              <a:off x="7174932" y="1585169"/>
              <a:ext cx="360039" cy="30949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3779911" y="2276872"/>
              <a:ext cx="720561" cy="295311"/>
            </a:xfrm>
            <a:prstGeom prst="rect">
              <a:avLst/>
            </a:prstGeom>
            <a:noFill/>
            <a:ln w="44450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3779912" y="2708920"/>
              <a:ext cx="720561" cy="295311"/>
            </a:xfrm>
            <a:prstGeom prst="rect">
              <a:avLst/>
            </a:prstGeom>
            <a:noFill/>
            <a:ln w="44450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308304" y="2276871"/>
              <a:ext cx="720561" cy="295311"/>
            </a:xfrm>
            <a:prstGeom prst="rect">
              <a:avLst/>
            </a:prstGeom>
            <a:noFill/>
            <a:ln w="44450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7308305" y="2708919"/>
              <a:ext cx="720561" cy="295311"/>
            </a:xfrm>
            <a:prstGeom prst="rect">
              <a:avLst/>
            </a:prstGeom>
            <a:noFill/>
            <a:ln w="44450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flipH="1" flipV="1">
              <a:off x="6405000" y="2464182"/>
              <a:ext cx="183224" cy="15941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439186" y="2636912"/>
              <a:ext cx="149038" cy="14401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V="1">
              <a:off x="2846581" y="1739917"/>
              <a:ext cx="0" cy="734998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V="1">
              <a:off x="2885789" y="2791660"/>
              <a:ext cx="0" cy="734998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 flipV="1">
              <a:off x="2846581" y="2474914"/>
              <a:ext cx="183224" cy="15941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V="1">
              <a:off x="2880767" y="2647644"/>
              <a:ext cx="149038" cy="14401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8604448" y="1700808"/>
              <a:ext cx="0" cy="950684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398851" y="1739917"/>
              <a:ext cx="0" cy="734998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6438059" y="2791660"/>
              <a:ext cx="0" cy="734998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15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Cutout for SCR control cables (I)</a:t>
            </a:r>
            <a:endParaRPr 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/>
        </p:nvSpPr>
        <p:spPr>
          <a:xfrm>
            <a:off x="282352" y="1528192"/>
            <a:ext cx="8579296" cy="5141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Current designs/assumptions are:</a:t>
            </a:r>
          </a:p>
          <a:p>
            <a:r>
              <a:rPr lang="en-US" dirty="0" smtClean="0"/>
              <a:t>Items </a:t>
            </a:r>
          </a:p>
          <a:p>
            <a:pPr lvl="1"/>
            <a:r>
              <a:rPr lang="en-US" dirty="0" smtClean="0"/>
              <a:t>Room light </a:t>
            </a:r>
            <a:r>
              <a:rPr lang="en-US" altLang="ja-JP" dirty="0" smtClean="0"/>
              <a:t>/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ceiling </a:t>
            </a:r>
            <a:r>
              <a:rPr lang="en-US" dirty="0" smtClean="0"/>
              <a:t>/</a:t>
            </a:r>
            <a:r>
              <a:rPr lang="ja-JP" altLang="en-US" dirty="0" smtClean="0"/>
              <a:t> </a:t>
            </a:r>
            <a:r>
              <a:rPr lang="en-US" dirty="0" smtClean="0"/>
              <a:t>power, remotely controlled</a:t>
            </a:r>
          </a:p>
          <a:p>
            <a:pPr lvl="1"/>
            <a:r>
              <a:rPr lang="en-US" dirty="0" smtClean="0"/>
              <a:t>HEX and circulation fan /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mid height on the side wall </a:t>
            </a:r>
            <a:r>
              <a:rPr lang="en-US" dirty="0" smtClean="0"/>
              <a:t>/ power, glycol, dry air?</a:t>
            </a:r>
          </a:p>
          <a:p>
            <a:pPr lvl="1"/>
            <a:r>
              <a:rPr lang="en-US" dirty="0" smtClean="0"/>
              <a:t>Telemetry </a:t>
            </a:r>
            <a:r>
              <a:rPr lang="en-US" altLang="ja-JP" dirty="0" smtClean="0"/>
              <a:t>(temperature</a:t>
            </a:r>
            <a:r>
              <a:rPr lang="ja-JP" altLang="en-US" dirty="0" smtClean="0"/>
              <a:t>, </a:t>
            </a:r>
            <a:r>
              <a:rPr lang="en-US" altLang="ja-JP" dirty="0" smtClean="0"/>
              <a:t>humidity)</a:t>
            </a:r>
            <a:r>
              <a:rPr lang="ja-JP" altLang="en-US" dirty="0" smtClean="0"/>
              <a:t> </a:t>
            </a:r>
            <a:r>
              <a:rPr lang="en-US" dirty="0" smtClean="0"/>
              <a:t>sensors /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 the side wall </a:t>
            </a:r>
            <a:r>
              <a:rPr lang="en-US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power,</a:t>
            </a:r>
            <a:r>
              <a:rPr lang="ja-JP" altLang="en-US" dirty="0" smtClean="0"/>
              <a:t> </a:t>
            </a:r>
            <a:r>
              <a:rPr lang="en-US" dirty="0" smtClean="0"/>
              <a:t>remote</a:t>
            </a:r>
            <a:r>
              <a:rPr lang="en-US" altLang="ja-JP" dirty="0" smtClean="0"/>
              <a:t>ly</a:t>
            </a:r>
            <a:r>
              <a:rPr lang="en-US" dirty="0" smtClean="0"/>
              <a:t> control</a:t>
            </a:r>
            <a:r>
              <a:rPr lang="en-US" altLang="ja-JP" dirty="0" smtClean="0"/>
              <a:t>/monitored</a:t>
            </a:r>
            <a:endParaRPr lang="en-US" dirty="0" smtClean="0"/>
          </a:p>
          <a:p>
            <a:pPr lvl="1"/>
            <a:r>
              <a:rPr lang="en-US" dirty="0" smtClean="0"/>
              <a:t>Safety sensors </a:t>
            </a:r>
            <a:r>
              <a:rPr lang="en-US" altLang="ja-JP" dirty="0" smtClean="0"/>
              <a:t>(CO2,</a:t>
            </a:r>
            <a:r>
              <a:rPr lang="ja-JP" altLang="en-US" dirty="0" smtClean="0"/>
              <a:t> </a:t>
            </a:r>
            <a:r>
              <a:rPr lang="en-US" altLang="ja-JP" dirty="0" smtClean="0"/>
              <a:t>light detection)</a:t>
            </a:r>
            <a:r>
              <a:rPr lang="ja-JP" altLang="en-US" dirty="0" smtClean="0"/>
              <a:t> </a:t>
            </a:r>
            <a:r>
              <a:rPr lang="en-US" altLang="ja-JP" dirty="0" smtClean="0"/>
              <a:t>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 the side wall </a:t>
            </a:r>
            <a:r>
              <a:rPr lang="en-US" dirty="0" smtClean="0"/>
              <a:t>/ remotely controlled/monitored</a:t>
            </a:r>
          </a:p>
          <a:p>
            <a:pPr lvl="1"/>
            <a:r>
              <a:rPr lang="en-US" dirty="0" smtClean="0"/>
              <a:t>Remote sensing camera 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 the side wall </a:t>
            </a:r>
            <a:r>
              <a:rPr lang="en-US" dirty="0" smtClean="0"/>
              <a:t>/ power, remotely controlled</a:t>
            </a:r>
          </a:p>
          <a:p>
            <a:r>
              <a:rPr lang="en-US" dirty="0" smtClean="0"/>
              <a:t>Make one window on the side wall to feed the cables in.</a:t>
            </a:r>
          </a:p>
          <a:p>
            <a:r>
              <a:rPr lang="en-US" dirty="0" smtClean="0"/>
              <a:t>Route the cables from the ceiling down to the components (at the center of room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40mm for cabling with cover/tray on ceiling.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Route glycol and dry air lines to HEX on the floor (since the pipes are heavy)</a:t>
            </a:r>
          </a:p>
          <a:p>
            <a:r>
              <a:rPr lang="en-US" dirty="0" smtClean="0"/>
              <a:t>Have a patch panel to plug power and </a:t>
            </a:r>
            <a:r>
              <a:rPr lang="en-US" dirty="0" err="1" smtClean="0"/>
              <a:t>ethernet</a:t>
            </a:r>
            <a:r>
              <a:rPr lang="en-US" dirty="0" smtClean="0"/>
              <a:t> cables on the side </a:t>
            </a:r>
            <a:r>
              <a:rPr lang="en-US" dirty="0" smtClean="0"/>
              <a:t>wall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At 4 corners and middle of side wall, at lower side.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These will be routed on the floor (as same as glycol/dry air lines) but not at ceiling?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So, we will route the cables mostly on the side wall panels just with small cable cover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or cable tie, but we will not need any cutouts except for the window to feed the cables into SCR.</a:t>
            </a:r>
          </a:p>
        </p:txBody>
      </p:sp>
    </p:spTree>
    <p:extLst>
      <p:ext uri="{BB962C8B-B14F-4D97-AF65-F5344CB8AC3E}">
        <p14:creationId xmlns:p14="http://schemas.microsoft.com/office/powerpoint/2010/main" val="147788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Cutout for SCR control cables (II)</a:t>
            </a:r>
            <a:endParaRPr 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23528" y="1772816"/>
            <a:ext cx="4991100" cy="4124325"/>
            <a:chOff x="323528" y="1988840"/>
            <a:chExt cx="4991100" cy="41243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988840"/>
              <a:ext cx="4991100" cy="412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1187624" y="5675828"/>
              <a:ext cx="72008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1907704" y="2420888"/>
              <a:ext cx="0" cy="325494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1907704" y="2413800"/>
              <a:ext cx="3406924" cy="708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円/楕円 7"/>
          <p:cNvSpPr/>
          <p:nvPr/>
        </p:nvSpPr>
        <p:spPr>
          <a:xfrm rot="10800000">
            <a:off x="1619672" y="5315788"/>
            <a:ext cx="360040" cy="2880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616" y="6073551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Cutout on the wall</a:t>
            </a:r>
          </a:p>
          <a:p>
            <a:r>
              <a:rPr kumimoji="1" lang="en-US" altLang="ja-JP" sz="1400" dirty="0" smtClean="0"/>
              <a:t>(nothing at 2</a:t>
            </a:r>
            <a:r>
              <a:rPr kumimoji="1" lang="en-US" altLang="ja-JP" sz="1400" baseline="30000" dirty="0" smtClean="0"/>
              <a:t>nd</a:t>
            </a:r>
            <a:r>
              <a:rPr kumimoji="1" lang="en-US" altLang="ja-JP" sz="1400" dirty="0" smtClean="0"/>
              <a:t> floor?)</a:t>
            </a:r>
            <a:endParaRPr kumimoji="1" lang="ja-JP" altLang="en-US" sz="1400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818983" y="5603820"/>
            <a:ext cx="0" cy="469731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3635896" y="1563136"/>
            <a:ext cx="5126707" cy="5125969"/>
            <a:chOff x="3635896" y="1563136"/>
            <a:chExt cx="5126707" cy="51259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563136"/>
              <a:ext cx="3038475" cy="47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5724128" y="4005064"/>
              <a:ext cx="4320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6156128" y="2060848"/>
              <a:ext cx="0" cy="37058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156128" y="2060848"/>
              <a:ext cx="2606475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6141989" y="5766677"/>
              <a:ext cx="2606475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6156176" y="3832334"/>
              <a:ext cx="86195" cy="1168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156176" y="2132856"/>
              <a:ext cx="86195" cy="1168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156176" y="5589240"/>
              <a:ext cx="86195" cy="1168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244408" y="5616442"/>
              <a:ext cx="86195" cy="1168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8244408" y="2060848"/>
              <a:ext cx="86195" cy="1168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 flipV="1">
              <a:off x="5508104" y="5756221"/>
              <a:ext cx="1008112" cy="469730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3635896" y="607355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Cable wrappers on floor</a:t>
              </a:r>
              <a:endParaRPr kumimoji="1" lang="ja-JP" altLang="en-US" sz="1400" dirty="0"/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V="1">
              <a:off x="7092280" y="5674849"/>
              <a:ext cx="1198235" cy="77848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5292080" y="6381328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Terminal panels at wall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331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2090</Words>
  <Application>Microsoft Office PowerPoint</Application>
  <PresentationFormat>画面に合わせる (4:3)</PresentationFormat>
  <Paragraphs>231</Paragraphs>
  <Slides>21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​​テーマ</vt:lpstr>
      <vt:lpstr>SpS SCR cabling and Cutouts</vt:lpstr>
      <vt:lpstr>Introduction</vt:lpstr>
      <vt:lpstr>Overview of SpS/SCR – top view</vt:lpstr>
      <vt:lpstr>Overview of SpS/SCR – side view</vt:lpstr>
      <vt:lpstr>Cutout for SM control cables (I)</vt:lpstr>
      <vt:lpstr>Cutout for SM control cables (II)</vt:lpstr>
      <vt:lpstr>Cutout for SM control cables (III)</vt:lpstr>
      <vt:lpstr>Cutout for SCR control cables (I)</vt:lpstr>
      <vt:lpstr>Cutout for SCR control cables (II)</vt:lpstr>
      <vt:lpstr>Proposals of manifolds and telemetry sensors for vacuum, dry air, and glycol (I)</vt:lpstr>
      <vt:lpstr>Proposals of manifolds and telemetry sensors for vacuum, dry air, and glycol (II)</vt:lpstr>
      <vt:lpstr>Manifolds and telemetry sensors for vacuum, dry air, and glycol (schematic diagram)</vt:lpstr>
      <vt:lpstr>Fiber cable B from IR3 </vt:lpstr>
      <vt:lpstr>PowerPoint プレゼンテーション</vt:lpstr>
      <vt:lpstr>PowerPoint プレゼンテーション</vt:lpstr>
      <vt:lpstr>List of cutouts</vt:lpstr>
      <vt:lpstr>Cutouts on floors (drawing)</vt:lpstr>
      <vt:lpstr>PowerPoint プレゼンテーション</vt:lpstr>
      <vt:lpstr>references</vt:lpstr>
      <vt:lpstr>External conditions</vt:lpstr>
      <vt:lpstr>List of cables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SCR cabling proposal</dc:title>
  <dc:subject/>
  <dc:creator>Atsushi Shimono</dc:creator>
  <cp:keywords/>
  <dc:description/>
  <cp:lastModifiedBy>Atsushi Shimono</cp:lastModifiedBy>
  <cp:revision>75</cp:revision>
  <dcterms:created xsi:type="dcterms:W3CDTF">2016-08-31T09:40:17Z</dcterms:created>
  <dcterms:modified xsi:type="dcterms:W3CDTF">2016-09-12T19:38:15Z</dcterms:modified>
  <cp:category/>
</cp:coreProperties>
</file>