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59" r:id="rId7"/>
    <p:sldId id="263" r:id="rId8"/>
    <p:sldId id="264"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F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378"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マスター タイトルの書式設定</a:t>
            </a:r>
            <a:endParaRPr 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a:p>
        </p:txBody>
      </p:sp>
      <p:sp>
        <p:nvSpPr>
          <p:cNvPr id="4" name="日付プレースホルダー 3"/>
          <p:cNvSpPr>
            <a:spLocks noGrp="1"/>
          </p:cNvSpPr>
          <p:nvPr>
            <p:ph type="dt" sz="half" idx="10"/>
          </p:nvPr>
        </p:nvSpPr>
        <p:spPr/>
        <p:txBody>
          <a:bodyPr/>
          <a:lstStyle/>
          <a:p>
            <a:fld id="{5E82080C-E2B1-4818-9D60-D66124A36852}" type="datetimeFigureOut">
              <a:rPr lang="en-US" smtClean="0"/>
              <a:t>9/20/2016</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248E2ECB-4D70-41DA-86C5-E2F5C09256C4}" type="slidenum">
              <a:rPr lang="en-US" smtClean="0"/>
              <a:t>‹#›</a:t>
            </a:fld>
            <a:endParaRPr lang="en-US"/>
          </a:p>
        </p:txBody>
      </p:sp>
    </p:spTree>
    <p:extLst>
      <p:ext uri="{BB962C8B-B14F-4D97-AF65-F5344CB8AC3E}">
        <p14:creationId xmlns:p14="http://schemas.microsoft.com/office/powerpoint/2010/main" val="3155917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ー 3"/>
          <p:cNvSpPr>
            <a:spLocks noGrp="1"/>
          </p:cNvSpPr>
          <p:nvPr>
            <p:ph type="dt" sz="half" idx="10"/>
          </p:nvPr>
        </p:nvSpPr>
        <p:spPr/>
        <p:txBody>
          <a:bodyPr/>
          <a:lstStyle/>
          <a:p>
            <a:fld id="{5E82080C-E2B1-4818-9D60-D66124A36852}" type="datetimeFigureOut">
              <a:rPr lang="en-US" smtClean="0"/>
              <a:t>9/20/2016</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248E2ECB-4D70-41DA-86C5-E2F5C09256C4}" type="slidenum">
              <a:rPr lang="en-US" smtClean="0"/>
              <a:t>‹#›</a:t>
            </a:fld>
            <a:endParaRPr lang="en-US"/>
          </a:p>
        </p:txBody>
      </p:sp>
    </p:spTree>
    <p:extLst>
      <p:ext uri="{BB962C8B-B14F-4D97-AF65-F5344CB8AC3E}">
        <p14:creationId xmlns:p14="http://schemas.microsoft.com/office/powerpoint/2010/main" val="2185987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ー 3"/>
          <p:cNvSpPr>
            <a:spLocks noGrp="1"/>
          </p:cNvSpPr>
          <p:nvPr>
            <p:ph type="dt" sz="half" idx="10"/>
          </p:nvPr>
        </p:nvSpPr>
        <p:spPr/>
        <p:txBody>
          <a:bodyPr/>
          <a:lstStyle/>
          <a:p>
            <a:fld id="{5E82080C-E2B1-4818-9D60-D66124A36852}" type="datetimeFigureOut">
              <a:rPr lang="en-US" smtClean="0"/>
              <a:t>9/20/2016</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248E2ECB-4D70-41DA-86C5-E2F5C09256C4}" type="slidenum">
              <a:rPr lang="en-US" smtClean="0"/>
              <a:t>‹#›</a:t>
            </a:fld>
            <a:endParaRPr lang="en-US"/>
          </a:p>
        </p:txBody>
      </p:sp>
    </p:spTree>
    <p:extLst>
      <p:ext uri="{BB962C8B-B14F-4D97-AF65-F5344CB8AC3E}">
        <p14:creationId xmlns:p14="http://schemas.microsoft.com/office/powerpoint/2010/main" val="3083246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ー 3"/>
          <p:cNvSpPr>
            <a:spLocks noGrp="1"/>
          </p:cNvSpPr>
          <p:nvPr>
            <p:ph type="dt" sz="half" idx="10"/>
          </p:nvPr>
        </p:nvSpPr>
        <p:spPr/>
        <p:txBody>
          <a:bodyPr/>
          <a:lstStyle/>
          <a:p>
            <a:fld id="{5E82080C-E2B1-4818-9D60-D66124A36852}" type="datetimeFigureOut">
              <a:rPr lang="en-US" smtClean="0"/>
              <a:t>9/20/2016</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248E2ECB-4D70-41DA-86C5-E2F5C09256C4}" type="slidenum">
              <a:rPr lang="en-US" smtClean="0"/>
              <a:t>‹#›</a:t>
            </a:fld>
            <a:endParaRPr lang="en-US"/>
          </a:p>
        </p:txBody>
      </p:sp>
    </p:spTree>
    <p:extLst>
      <p:ext uri="{BB962C8B-B14F-4D97-AF65-F5344CB8AC3E}">
        <p14:creationId xmlns:p14="http://schemas.microsoft.com/office/powerpoint/2010/main" val="1023612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日付プレースホルダー 3"/>
          <p:cNvSpPr>
            <a:spLocks noGrp="1"/>
          </p:cNvSpPr>
          <p:nvPr>
            <p:ph type="dt" sz="half" idx="10"/>
          </p:nvPr>
        </p:nvSpPr>
        <p:spPr/>
        <p:txBody>
          <a:bodyPr/>
          <a:lstStyle/>
          <a:p>
            <a:fld id="{5E82080C-E2B1-4818-9D60-D66124A36852}" type="datetimeFigureOut">
              <a:rPr lang="en-US" smtClean="0"/>
              <a:t>9/20/2016</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248E2ECB-4D70-41DA-86C5-E2F5C09256C4}" type="slidenum">
              <a:rPr lang="en-US" smtClean="0"/>
              <a:t>‹#›</a:t>
            </a:fld>
            <a:endParaRPr lang="en-US"/>
          </a:p>
        </p:txBody>
      </p:sp>
    </p:spTree>
    <p:extLst>
      <p:ext uri="{BB962C8B-B14F-4D97-AF65-F5344CB8AC3E}">
        <p14:creationId xmlns:p14="http://schemas.microsoft.com/office/powerpoint/2010/main" val="442086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日付プレースホルダー 4"/>
          <p:cNvSpPr>
            <a:spLocks noGrp="1"/>
          </p:cNvSpPr>
          <p:nvPr>
            <p:ph type="dt" sz="half" idx="10"/>
          </p:nvPr>
        </p:nvSpPr>
        <p:spPr/>
        <p:txBody>
          <a:bodyPr/>
          <a:lstStyle/>
          <a:p>
            <a:fld id="{5E82080C-E2B1-4818-9D60-D66124A36852}" type="datetimeFigureOut">
              <a:rPr lang="en-US" smtClean="0"/>
              <a:t>9/20/2016</a:t>
            </a:fld>
            <a:endParaRPr lang="en-US"/>
          </a:p>
        </p:txBody>
      </p:sp>
      <p:sp>
        <p:nvSpPr>
          <p:cNvPr id="6" name="フッター プレースホルダー 5"/>
          <p:cNvSpPr>
            <a:spLocks noGrp="1"/>
          </p:cNvSpPr>
          <p:nvPr>
            <p:ph type="ftr" sz="quarter" idx="11"/>
          </p:nvPr>
        </p:nvSpPr>
        <p:spPr/>
        <p:txBody>
          <a:bodyPr/>
          <a:lstStyle/>
          <a:p>
            <a:endParaRPr lang="en-US"/>
          </a:p>
        </p:txBody>
      </p:sp>
      <p:sp>
        <p:nvSpPr>
          <p:cNvPr id="7" name="スライド番号プレースホルダー 6"/>
          <p:cNvSpPr>
            <a:spLocks noGrp="1"/>
          </p:cNvSpPr>
          <p:nvPr>
            <p:ph type="sldNum" sz="quarter" idx="12"/>
          </p:nvPr>
        </p:nvSpPr>
        <p:spPr/>
        <p:txBody>
          <a:bodyPr/>
          <a:lstStyle/>
          <a:p>
            <a:fld id="{248E2ECB-4D70-41DA-86C5-E2F5C09256C4}" type="slidenum">
              <a:rPr lang="en-US" smtClean="0"/>
              <a:t>‹#›</a:t>
            </a:fld>
            <a:endParaRPr lang="en-US"/>
          </a:p>
        </p:txBody>
      </p:sp>
    </p:spTree>
    <p:extLst>
      <p:ext uri="{BB962C8B-B14F-4D97-AF65-F5344CB8AC3E}">
        <p14:creationId xmlns:p14="http://schemas.microsoft.com/office/powerpoint/2010/main" val="413523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日付プレースホルダー 6"/>
          <p:cNvSpPr>
            <a:spLocks noGrp="1"/>
          </p:cNvSpPr>
          <p:nvPr>
            <p:ph type="dt" sz="half" idx="10"/>
          </p:nvPr>
        </p:nvSpPr>
        <p:spPr/>
        <p:txBody>
          <a:bodyPr/>
          <a:lstStyle/>
          <a:p>
            <a:fld id="{5E82080C-E2B1-4818-9D60-D66124A36852}" type="datetimeFigureOut">
              <a:rPr lang="en-US" smtClean="0"/>
              <a:t>9/20/2016</a:t>
            </a:fld>
            <a:endParaRPr lang="en-US"/>
          </a:p>
        </p:txBody>
      </p:sp>
      <p:sp>
        <p:nvSpPr>
          <p:cNvPr id="8" name="フッター プレースホルダー 7"/>
          <p:cNvSpPr>
            <a:spLocks noGrp="1"/>
          </p:cNvSpPr>
          <p:nvPr>
            <p:ph type="ftr" sz="quarter" idx="11"/>
          </p:nvPr>
        </p:nvSpPr>
        <p:spPr/>
        <p:txBody>
          <a:bodyPr/>
          <a:lstStyle/>
          <a:p>
            <a:endParaRPr lang="en-US"/>
          </a:p>
        </p:txBody>
      </p:sp>
      <p:sp>
        <p:nvSpPr>
          <p:cNvPr id="9" name="スライド番号プレースホルダー 8"/>
          <p:cNvSpPr>
            <a:spLocks noGrp="1"/>
          </p:cNvSpPr>
          <p:nvPr>
            <p:ph type="sldNum" sz="quarter" idx="12"/>
          </p:nvPr>
        </p:nvSpPr>
        <p:spPr/>
        <p:txBody>
          <a:bodyPr/>
          <a:lstStyle/>
          <a:p>
            <a:fld id="{248E2ECB-4D70-41DA-86C5-E2F5C09256C4}" type="slidenum">
              <a:rPr lang="en-US" smtClean="0"/>
              <a:t>‹#›</a:t>
            </a:fld>
            <a:endParaRPr lang="en-US"/>
          </a:p>
        </p:txBody>
      </p:sp>
    </p:spTree>
    <p:extLst>
      <p:ext uri="{BB962C8B-B14F-4D97-AF65-F5344CB8AC3E}">
        <p14:creationId xmlns:p14="http://schemas.microsoft.com/office/powerpoint/2010/main" val="2425216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en-US"/>
          </a:p>
        </p:txBody>
      </p:sp>
      <p:sp>
        <p:nvSpPr>
          <p:cNvPr id="3" name="日付プレースホルダー 2"/>
          <p:cNvSpPr>
            <a:spLocks noGrp="1"/>
          </p:cNvSpPr>
          <p:nvPr>
            <p:ph type="dt" sz="half" idx="10"/>
          </p:nvPr>
        </p:nvSpPr>
        <p:spPr/>
        <p:txBody>
          <a:bodyPr/>
          <a:lstStyle/>
          <a:p>
            <a:fld id="{5E82080C-E2B1-4818-9D60-D66124A36852}" type="datetimeFigureOut">
              <a:rPr lang="en-US" smtClean="0"/>
              <a:t>9/20/2016</a:t>
            </a:fld>
            <a:endParaRPr lang="en-US"/>
          </a:p>
        </p:txBody>
      </p:sp>
      <p:sp>
        <p:nvSpPr>
          <p:cNvPr id="4" name="フッター プレースホルダー 3"/>
          <p:cNvSpPr>
            <a:spLocks noGrp="1"/>
          </p:cNvSpPr>
          <p:nvPr>
            <p:ph type="ftr" sz="quarter" idx="11"/>
          </p:nvPr>
        </p:nvSpPr>
        <p:spPr/>
        <p:txBody>
          <a:bodyPr/>
          <a:lstStyle/>
          <a:p>
            <a:endParaRPr lang="en-US"/>
          </a:p>
        </p:txBody>
      </p:sp>
      <p:sp>
        <p:nvSpPr>
          <p:cNvPr id="5" name="スライド番号プレースホルダー 4"/>
          <p:cNvSpPr>
            <a:spLocks noGrp="1"/>
          </p:cNvSpPr>
          <p:nvPr>
            <p:ph type="sldNum" sz="quarter" idx="12"/>
          </p:nvPr>
        </p:nvSpPr>
        <p:spPr/>
        <p:txBody>
          <a:bodyPr/>
          <a:lstStyle/>
          <a:p>
            <a:fld id="{248E2ECB-4D70-41DA-86C5-E2F5C09256C4}" type="slidenum">
              <a:rPr lang="en-US" smtClean="0"/>
              <a:t>‹#›</a:t>
            </a:fld>
            <a:endParaRPr lang="en-US"/>
          </a:p>
        </p:txBody>
      </p:sp>
    </p:spTree>
    <p:extLst>
      <p:ext uri="{BB962C8B-B14F-4D97-AF65-F5344CB8AC3E}">
        <p14:creationId xmlns:p14="http://schemas.microsoft.com/office/powerpoint/2010/main" val="4228175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E82080C-E2B1-4818-9D60-D66124A36852}" type="datetimeFigureOut">
              <a:rPr lang="en-US" smtClean="0"/>
              <a:t>9/20/2016</a:t>
            </a:fld>
            <a:endParaRPr lang="en-US"/>
          </a:p>
        </p:txBody>
      </p:sp>
      <p:sp>
        <p:nvSpPr>
          <p:cNvPr id="3" name="フッター プレースホルダー 2"/>
          <p:cNvSpPr>
            <a:spLocks noGrp="1"/>
          </p:cNvSpPr>
          <p:nvPr>
            <p:ph type="ftr" sz="quarter" idx="11"/>
          </p:nvPr>
        </p:nvSpPr>
        <p:spPr/>
        <p:txBody>
          <a:bodyPr/>
          <a:lstStyle/>
          <a:p>
            <a:endParaRPr lang="en-US"/>
          </a:p>
        </p:txBody>
      </p:sp>
      <p:sp>
        <p:nvSpPr>
          <p:cNvPr id="4" name="スライド番号プレースホルダー 3"/>
          <p:cNvSpPr>
            <a:spLocks noGrp="1"/>
          </p:cNvSpPr>
          <p:nvPr>
            <p:ph type="sldNum" sz="quarter" idx="12"/>
          </p:nvPr>
        </p:nvSpPr>
        <p:spPr/>
        <p:txBody>
          <a:bodyPr/>
          <a:lstStyle/>
          <a:p>
            <a:fld id="{248E2ECB-4D70-41DA-86C5-E2F5C09256C4}" type="slidenum">
              <a:rPr lang="en-US" smtClean="0"/>
              <a:t>‹#›</a:t>
            </a:fld>
            <a:endParaRPr lang="en-US"/>
          </a:p>
        </p:txBody>
      </p:sp>
    </p:spTree>
    <p:extLst>
      <p:ext uri="{BB962C8B-B14F-4D97-AF65-F5344CB8AC3E}">
        <p14:creationId xmlns:p14="http://schemas.microsoft.com/office/powerpoint/2010/main" val="4171922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p>
            <a:fld id="{5E82080C-E2B1-4818-9D60-D66124A36852}" type="datetimeFigureOut">
              <a:rPr lang="en-US" smtClean="0"/>
              <a:t>9/20/2016</a:t>
            </a:fld>
            <a:endParaRPr lang="en-US"/>
          </a:p>
        </p:txBody>
      </p:sp>
      <p:sp>
        <p:nvSpPr>
          <p:cNvPr id="6" name="フッター プレースホルダー 5"/>
          <p:cNvSpPr>
            <a:spLocks noGrp="1"/>
          </p:cNvSpPr>
          <p:nvPr>
            <p:ph type="ftr" sz="quarter" idx="11"/>
          </p:nvPr>
        </p:nvSpPr>
        <p:spPr/>
        <p:txBody>
          <a:bodyPr/>
          <a:lstStyle/>
          <a:p>
            <a:endParaRPr lang="en-US"/>
          </a:p>
        </p:txBody>
      </p:sp>
      <p:sp>
        <p:nvSpPr>
          <p:cNvPr id="7" name="スライド番号プレースホルダー 6"/>
          <p:cNvSpPr>
            <a:spLocks noGrp="1"/>
          </p:cNvSpPr>
          <p:nvPr>
            <p:ph type="sldNum" sz="quarter" idx="12"/>
          </p:nvPr>
        </p:nvSpPr>
        <p:spPr/>
        <p:txBody>
          <a:bodyPr/>
          <a:lstStyle/>
          <a:p>
            <a:fld id="{248E2ECB-4D70-41DA-86C5-E2F5C09256C4}" type="slidenum">
              <a:rPr lang="en-US" smtClean="0"/>
              <a:t>‹#›</a:t>
            </a:fld>
            <a:endParaRPr lang="en-US"/>
          </a:p>
        </p:txBody>
      </p:sp>
    </p:spTree>
    <p:extLst>
      <p:ext uri="{BB962C8B-B14F-4D97-AF65-F5344CB8AC3E}">
        <p14:creationId xmlns:p14="http://schemas.microsoft.com/office/powerpoint/2010/main" val="569320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p>
            <a:fld id="{5E82080C-E2B1-4818-9D60-D66124A36852}" type="datetimeFigureOut">
              <a:rPr lang="en-US" smtClean="0"/>
              <a:t>9/20/2016</a:t>
            </a:fld>
            <a:endParaRPr lang="en-US"/>
          </a:p>
        </p:txBody>
      </p:sp>
      <p:sp>
        <p:nvSpPr>
          <p:cNvPr id="6" name="フッター プレースホルダー 5"/>
          <p:cNvSpPr>
            <a:spLocks noGrp="1"/>
          </p:cNvSpPr>
          <p:nvPr>
            <p:ph type="ftr" sz="quarter" idx="11"/>
          </p:nvPr>
        </p:nvSpPr>
        <p:spPr/>
        <p:txBody>
          <a:bodyPr/>
          <a:lstStyle/>
          <a:p>
            <a:endParaRPr lang="en-US"/>
          </a:p>
        </p:txBody>
      </p:sp>
      <p:sp>
        <p:nvSpPr>
          <p:cNvPr id="7" name="スライド番号プレースホルダー 6"/>
          <p:cNvSpPr>
            <a:spLocks noGrp="1"/>
          </p:cNvSpPr>
          <p:nvPr>
            <p:ph type="sldNum" sz="quarter" idx="12"/>
          </p:nvPr>
        </p:nvSpPr>
        <p:spPr/>
        <p:txBody>
          <a:bodyPr/>
          <a:lstStyle/>
          <a:p>
            <a:fld id="{248E2ECB-4D70-41DA-86C5-E2F5C09256C4}" type="slidenum">
              <a:rPr lang="en-US" smtClean="0"/>
              <a:t>‹#›</a:t>
            </a:fld>
            <a:endParaRPr lang="en-US"/>
          </a:p>
        </p:txBody>
      </p:sp>
    </p:spTree>
    <p:extLst>
      <p:ext uri="{BB962C8B-B14F-4D97-AF65-F5344CB8AC3E}">
        <p14:creationId xmlns:p14="http://schemas.microsoft.com/office/powerpoint/2010/main" val="2542283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ja-JP" altLang="en-US" smtClean="0"/>
              <a:t>マスター タイトルの書式設定</a:t>
            </a:r>
            <a:endParaRPr 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82080C-E2B1-4818-9D60-D66124A36852}" type="datetimeFigureOut">
              <a:rPr lang="en-US" smtClean="0"/>
              <a:t>9/20/2016</a:t>
            </a:fld>
            <a:endParaRPr 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E2ECB-4D70-41DA-86C5-E2F5C09256C4}" type="slidenum">
              <a:rPr lang="en-US" smtClean="0"/>
              <a:t>‹#›</a:t>
            </a:fld>
            <a:endParaRPr lang="en-US"/>
          </a:p>
        </p:txBody>
      </p:sp>
    </p:spTree>
    <p:extLst>
      <p:ext uri="{BB962C8B-B14F-4D97-AF65-F5344CB8AC3E}">
        <p14:creationId xmlns:p14="http://schemas.microsoft.com/office/powerpoint/2010/main" val="3834613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en-US" sz="3200" dirty="0"/>
              <a:t>E</a:t>
            </a:r>
            <a:r>
              <a:rPr lang="en-US" sz="3200" dirty="0" smtClean="0"/>
              <a:t>xposure time control per camera (arm)</a:t>
            </a:r>
            <a:endParaRPr lang="en-US" sz="3200" dirty="0"/>
          </a:p>
        </p:txBody>
      </p:sp>
      <p:sp>
        <p:nvSpPr>
          <p:cNvPr id="3" name="サブタイトル 2"/>
          <p:cNvSpPr>
            <a:spLocks noGrp="1"/>
          </p:cNvSpPr>
          <p:nvPr>
            <p:ph type="subTitle" idx="1"/>
          </p:nvPr>
        </p:nvSpPr>
        <p:spPr/>
        <p:txBody>
          <a:bodyPr/>
          <a:lstStyle/>
          <a:p>
            <a:r>
              <a:rPr lang="en-US" dirty="0" smtClean="0"/>
              <a:t>PFS Project Office</a:t>
            </a:r>
            <a:endParaRPr lang="en-US" dirty="0"/>
          </a:p>
        </p:txBody>
      </p:sp>
      <p:sp>
        <p:nvSpPr>
          <p:cNvPr id="4" name="テキスト ボックス 3"/>
          <p:cNvSpPr txBox="1"/>
          <p:nvPr/>
        </p:nvSpPr>
        <p:spPr>
          <a:xfrm>
            <a:off x="5148064" y="250775"/>
            <a:ext cx="3816424" cy="307777"/>
          </a:xfrm>
          <a:prstGeom prst="rect">
            <a:avLst/>
          </a:prstGeom>
          <a:noFill/>
        </p:spPr>
        <p:txBody>
          <a:bodyPr wrap="square" rtlCol="0">
            <a:spAutoFit/>
          </a:bodyPr>
          <a:lstStyle/>
          <a:p>
            <a:pPr algn="r"/>
            <a:r>
              <a:rPr lang="en-US" sz="1400" dirty="0" smtClean="0"/>
              <a:t>PFS </a:t>
            </a:r>
            <a:r>
              <a:rPr lang="en-US" sz="1400" dirty="0" err="1" smtClean="0"/>
              <a:t>SysEng</a:t>
            </a:r>
            <a:r>
              <a:rPr lang="en-US" sz="1400" dirty="0" smtClean="0"/>
              <a:t> study note – PFS-SE-IPMU-000</a:t>
            </a:r>
            <a:r>
              <a:rPr lang="en-US" altLang="ja-JP" sz="1400" dirty="0" smtClean="0"/>
              <a:t>17</a:t>
            </a:r>
            <a:r>
              <a:rPr lang="en-US" sz="1400" dirty="0" smtClean="0"/>
              <a:t>-001+</a:t>
            </a:r>
            <a:endParaRPr lang="en-US" sz="1400" dirty="0"/>
          </a:p>
        </p:txBody>
      </p:sp>
    </p:spTree>
    <p:extLst>
      <p:ext uri="{BB962C8B-B14F-4D97-AF65-F5344CB8AC3E}">
        <p14:creationId xmlns:p14="http://schemas.microsoft.com/office/powerpoint/2010/main" val="4166027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Outline</a:t>
            </a:r>
            <a:endParaRPr lang="en-US" dirty="0"/>
          </a:p>
        </p:txBody>
      </p:sp>
      <p:sp>
        <p:nvSpPr>
          <p:cNvPr id="3" name="コンテンツ プレースホルダー 2"/>
          <p:cNvSpPr>
            <a:spLocks noGrp="1"/>
          </p:cNvSpPr>
          <p:nvPr>
            <p:ph idx="1"/>
          </p:nvPr>
        </p:nvSpPr>
        <p:spPr/>
        <p:txBody>
          <a:bodyPr/>
          <a:lstStyle/>
          <a:p>
            <a:pPr marL="0" indent="0">
              <a:buNone/>
            </a:pPr>
            <a:r>
              <a:rPr lang="en-US" dirty="0" smtClean="0"/>
              <a:t>This memo is to show </a:t>
            </a:r>
            <a:r>
              <a:rPr lang="en-US" altLang="ja-JP" dirty="0" smtClean="0"/>
              <a:t>the</a:t>
            </a:r>
            <a:r>
              <a:rPr lang="ja-JP" altLang="en-US" dirty="0" smtClean="0"/>
              <a:t> </a:t>
            </a:r>
            <a:r>
              <a:rPr lang="en-US" altLang="ja-JP" dirty="0" smtClean="0"/>
              <a:t>hardware</a:t>
            </a:r>
            <a:r>
              <a:rPr lang="ja-JP" altLang="en-US" dirty="0" smtClean="0"/>
              <a:t> </a:t>
            </a:r>
            <a:r>
              <a:rPr lang="en-US" altLang="ja-JP" dirty="0" smtClean="0"/>
              <a:t>configuration</a:t>
            </a:r>
            <a:r>
              <a:rPr lang="ja-JP" altLang="en-US" dirty="0" smtClean="0"/>
              <a:t> </a:t>
            </a:r>
            <a:r>
              <a:rPr lang="en-US" altLang="ja-JP" dirty="0" smtClean="0"/>
              <a:t>and</a:t>
            </a:r>
            <a:r>
              <a:rPr lang="ja-JP" altLang="en-US" dirty="0" smtClean="0"/>
              <a:t> </a:t>
            </a:r>
            <a:r>
              <a:rPr lang="en-US" altLang="ja-JP" dirty="0" smtClean="0"/>
              <a:t>operational</a:t>
            </a:r>
            <a:r>
              <a:rPr lang="ja-JP" altLang="en-US" dirty="0" smtClean="0"/>
              <a:t> </a:t>
            </a:r>
            <a:r>
              <a:rPr lang="en-US" altLang="ja-JP" dirty="0" smtClean="0"/>
              <a:t>constraints</a:t>
            </a:r>
            <a:r>
              <a:rPr lang="ja-JP" altLang="en-US" dirty="0" smtClean="0"/>
              <a:t> </a:t>
            </a:r>
            <a:r>
              <a:rPr lang="en-US" altLang="ja-JP" dirty="0" smtClean="0"/>
              <a:t>on</a:t>
            </a:r>
            <a:r>
              <a:rPr lang="ja-JP" altLang="en-US" dirty="0" smtClean="0"/>
              <a:t> </a:t>
            </a:r>
            <a:r>
              <a:rPr lang="en-US" altLang="ja-JP" dirty="0" smtClean="0"/>
              <a:t>exposure</a:t>
            </a:r>
            <a:r>
              <a:rPr lang="ja-JP" altLang="en-US" dirty="0" smtClean="0"/>
              <a:t> </a:t>
            </a:r>
            <a:r>
              <a:rPr lang="en-US" altLang="ja-JP" dirty="0" smtClean="0"/>
              <a:t>time</a:t>
            </a:r>
            <a:r>
              <a:rPr lang="ja-JP" altLang="en-US" dirty="0" smtClean="0"/>
              <a:t> </a:t>
            </a:r>
            <a:r>
              <a:rPr lang="en-US" altLang="ja-JP" dirty="0" smtClean="0"/>
              <a:t>control per camera (= “arm”)</a:t>
            </a:r>
            <a:r>
              <a:rPr lang="ja-JP" altLang="en-US" dirty="0" smtClean="0"/>
              <a:t>, </a:t>
            </a:r>
            <a:r>
              <a:rPr lang="en-US" altLang="ja-JP" dirty="0" smtClean="0"/>
              <a:t>and exemplify how (in)flexibly it can be controlled per arm according to them.</a:t>
            </a:r>
            <a:endParaRPr lang="en-US" dirty="0"/>
          </a:p>
        </p:txBody>
      </p:sp>
    </p:spTree>
    <p:extLst>
      <p:ext uri="{BB962C8B-B14F-4D97-AF65-F5344CB8AC3E}">
        <p14:creationId xmlns:p14="http://schemas.microsoft.com/office/powerpoint/2010/main" val="2793918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496" y="274638"/>
            <a:ext cx="9108504" cy="1143000"/>
          </a:xfrm>
        </p:spPr>
        <p:txBody>
          <a:bodyPr>
            <a:normAutofit/>
          </a:bodyPr>
          <a:lstStyle/>
          <a:p>
            <a:r>
              <a:rPr lang="en-US" altLang="ja-JP" dirty="0" smtClean="0"/>
              <a:t>The shutter configuration</a:t>
            </a:r>
            <a:endParaRPr lang="en-US" dirty="0"/>
          </a:p>
        </p:txBody>
      </p:sp>
      <p:sp>
        <p:nvSpPr>
          <p:cNvPr id="3" name="コンテンツ プレースホルダー 2"/>
          <p:cNvSpPr>
            <a:spLocks noGrp="1"/>
          </p:cNvSpPr>
          <p:nvPr>
            <p:ph idx="1"/>
          </p:nvPr>
        </p:nvSpPr>
        <p:spPr>
          <a:xfrm>
            <a:off x="457200" y="1600200"/>
            <a:ext cx="8435280" cy="5141168"/>
          </a:xfrm>
        </p:spPr>
        <p:txBody>
          <a:bodyPr>
            <a:normAutofit/>
          </a:bodyPr>
          <a:lstStyle/>
          <a:p>
            <a:r>
              <a:rPr lang="en-US" dirty="0" smtClean="0"/>
              <a:t>PFS spectrograph module has two shutters: “</a:t>
            </a:r>
            <a:r>
              <a:rPr lang="en-US" dirty="0"/>
              <a:t>B</a:t>
            </a:r>
            <a:r>
              <a:rPr lang="en-US" dirty="0" smtClean="0"/>
              <a:t>lue” shutter and “red” shutter (see next slide):</a:t>
            </a:r>
          </a:p>
          <a:p>
            <a:pPr lvl="1"/>
            <a:r>
              <a:rPr lang="en-US" dirty="0" smtClean="0"/>
              <a:t>The “blue” shutter is dedicated to the blue arm. Namely, exposures of red and NIR arms are independent of the blue shutter status. </a:t>
            </a:r>
          </a:p>
          <a:p>
            <a:pPr lvl="1"/>
            <a:r>
              <a:rPr lang="en-US" dirty="0" smtClean="0"/>
              <a:t>Meanwhile, since the red shutter is in front of the blue dichroic, when it closes, it then shuts the light to ALL the cameras. </a:t>
            </a:r>
          </a:p>
        </p:txBody>
      </p:sp>
    </p:spTree>
    <p:extLst>
      <p:ext uri="{BB962C8B-B14F-4D97-AF65-F5344CB8AC3E}">
        <p14:creationId xmlns:p14="http://schemas.microsoft.com/office/powerpoint/2010/main" val="3794969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67544" y="0"/>
            <a:ext cx="8229600" cy="706090"/>
          </a:xfrm>
        </p:spPr>
        <p:txBody>
          <a:bodyPr>
            <a:normAutofit/>
          </a:bodyPr>
          <a:lstStyle/>
          <a:p>
            <a:r>
              <a:rPr kumimoji="1" lang="en-US" altLang="ja-JP" sz="3600" dirty="0"/>
              <a:t>H</a:t>
            </a:r>
            <a:r>
              <a:rPr kumimoji="1" lang="en-US" altLang="ja-JP" sz="3600" dirty="0" smtClean="0"/>
              <a:t>ardware</a:t>
            </a:r>
            <a:r>
              <a:rPr kumimoji="1" lang="ja-JP" altLang="en-US" sz="3600" dirty="0" smtClean="0"/>
              <a:t> </a:t>
            </a:r>
            <a:r>
              <a:rPr kumimoji="1" lang="en-US" altLang="ja-JP" sz="3600" dirty="0" smtClean="0"/>
              <a:t>layout</a:t>
            </a:r>
            <a:r>
              <a:rPr kumimoji="1" lang="ja-JP" altLang="en-US" sz="3600" dirty="0" smtClean="0"/>
              <a:t> </a:t>
            </a:r>
            <a:r>
              <a:rPr kumimoji="1" lang="en-US" altLang="ja-JP" sz="3600" dirty="0" err="1" smtClean="0"/>
              <a:t>vs</a:t>
            </a:r>
            <a:r>
              <a:rPr kumimoji="1" lang="ja-JP" altLang="ja-JP" sz="3600" dirty="0" smtClean="0"/>
              <a:t>.</a:t>
            </a:r>
            <a:r>
              <a:rPr kumimoji="1" lang="ja-JP" altLang="en-US" sz="3600" dirty="0" smtClean="0"/>
              <a:t> </a:t>
            </a:r>
            <a:r>
              <a:rPr kumimoji="1" lang="en-US" altLang="ja-JP" sz="3600" dirty="0" smtClean="0"/>
              <a:t>optical</a:t>
            </a:r>
            <a:r>
              <a:rPr kumimoji="1" lang="ja-JP" altLang="en-US" sz="3600" dirty="0" smtClean="0"/>
              <a:t> </a:t>
            </a:r>
            <a:r>
              <a:rPr kumimoji="1" lang="en-US" altLang="ja-JP" sz="3600" dirty="0" smtClean="0"/>
              <a:t>path</a:t>
            </a:r>
            <a:endParaRPr kumimoji="1" lang="ja-JP" altLang="en-US" sz="3600" dirty="0"/>
          </a:p>
        </p:txBody>
      </p:sp>
      <p:grpSp>
        <p:nvGrpSpPr>
          <p:cNvPr id="18" name="グループ化 17"/>
          <p:cNvGrpSpPr/>
          <p:nvPr/>
        </p:nvGrpSpPr>
        <p:grpSpPr>
          <a:xfrm>
            <a:off x="155683" y="692696"/>
            <a:ext cx="8664789" cy="6120680"/>
            <a:chOff x="155683" y="692696"/>
            <a:chExt cx="8664789" cy="6120680"/>
          </a:xfrm>
        </p:grpSpPr>
        <p:pic>
          <p:nvPicPr>
            <p:cNvPr id="5" name="図 4" descr="PFSCM2015_SpS_LAM_20151216-p8.jp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5683" y="692696"/>
              <a:ext cx="8664789" cy="6120680"/>
            </a:xfrm>
            <a:prstGeom prst="rect">
              <a:avLst/>
            </a:prstGeom>
          </p:spPr>
        </p:pic>
        <p:sp>
          <p:nvSpPr>
            <p:cNvPr id="7" name="テキスト ボックス 6"/>
            <p:cNvSpPr txBox="1"/>
            <p:nvPr/>
          </p:nvSpPr>
          <p:spPr>
            <a:xfrm>
              <a:off x="1979712" y="3933056"/>
              <a:ext cx="1512168" cy="369332"/>
            </a:xfrm>
            <a:prstGeom prst="rect">
              <a:avLst/>
            </a:prstGeom>
            <a:solidFill>
              <a:srgbClr val="16F9FF"/>
            </a:solidFill>
          </p:spPr>
          <p:txBody>
            <a:bodyPr wrap="square" rtlCol="0">
              <a:spAutoFit/>
            </a:bodyPr>
            <a:lstStyle/>
            <a:p>
              <a:r>
                <a:rPr kumimoji="1" lang="en-US" altLang="ja-JP" dirty="0" smtClean="0"/>
                <a:t>“Blue” shutter</a:t>
              </a:r>
              <a:endParaRPr kumimoji="1" lang="ja-JP" altLang="en-US" dirty="0"/>
            </a:p>
          </p:txBody>
        </p:sp>
        <p:sp>
          <p:nvSpPr>
            <p:cNvPr id="9" name="テキスト ボックス 8"/>
            <p:cNvSpPr txBox="1"/>
            <p:nvPr/>
          </p:nvSpPr>
          <p:spPr>
            <a:xfrm>
              <a:off x="2555776" y="2852936"/>
              <a:ext cx="1512168" cy="369332"/>
            </a:xfrm>
            <a:prstGeom prst="rect">
              <a:avLst/>
            </a:prstGeom>
            <a:solidFill>
              <a:schemeClr val="accent2">
                <a:lumMod val="60000"/>
                <a:lumOff val="40000"/>
              </a:schemeClr>
            </a:solidFill>
          </p:spPr>
          <p:txBody>
            <a:bodyPr wrap="square" rtlCol="0">
              <a:spAutoFit/>
            </a:bodyPr>
            <a:lstStyle/>
            <a:p>
              <a:r>
                <a:rPr kumimoji="1" lang="en-US" altLang="ja-JP" dirty="0" smtClean="0"/>
                <a:t>“Red” shutter</a:t>
              </a:r>
              <a:endParaRPr kumimoji="1" lang="ja-JP" altLang="en-US" dirty="0"/>
            </a:p>
          </p:txBody>
        </p:sp>
        <p:sp>
          <p:nvSpPr>
            <p:cNvPr id="2" name="正方形/長方形 1"/>
            <p:cNvSpPr/>
            <p:nvPr/>
          </p:nvSpPr>
          <p:spPr>
            <a:xfrm rot="3574122">
              <a:off x="3672000" y="3826958"/>
              <a:ext cx="2142401" cy="251289"/>
            </a:xfrm>
            <a:prstGeom prst="rect">
              <a:avLst/>
            </a:prstGeom>
            <a:noFill/>
            <a:ln w="76200">
              <a:solidFill>
                <a:schemeClr val="accent2">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正方形/長方形 9"/>
            <p:cNvSpPr/>
            <p:nvPr/>
          </p:nvSpPr>
          <p:spPr>
            <a:xfrm rot="1762933">
              <a:off x="3402669" y="4261202"/>
              <a:ext cx="2142401" cy="251289"/>
            </a:xfrm>
            <a:prstGeom prst="rect">
              <a:avLst/>
            </a:prstGeom>
            <a:noFill/>
            <a:ln w="76200">
              <a:solidFill>
                <a:srgbClr val="16F9FF">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直線矢印コネクタ 11"/>
            <p:cNvCxnSpPr/>
            <p:nvPr/>
          </p:nvCxnSpPr>
          <p:spPr>
            <a:xfrm flipH="1">
              <a:off x="4716016" y="2132856"/>
              <a:ext cx="2565104" cy="1260000"/>
            </a:xfrm>
            <a:prstGeom prst="straightConnector1">
              <a:avLst/>
            </a:prstGeom>
            <a:ln w="508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7236296" y="1916832"/>
              <a:ext cx="1416863" cy="369332"/>
            </a:xfrm>
            <a:prstGeom prst="rect">
              <a:avLst/>
            </a:prstGeom>
            <a:noFill/>
          </p:spPr>
          <p:txBody>
            <a:bodyPr wrap="none" rtlCol="0">
              <a:spAutoFit/>
            </a:bodyPr>
            <a:lstStyle/>
            <a:p>
              <a:r>
                <a:rPr lang="en-US" dirty="0" smtClean="0">
                  <a:solidFill>
                    <a:srgbClr val="0070C0"/>
                  </a:solidFill>
                </a:rPr>
                <a:t>Blue Dichroic</a:t>
              </a:r>
              <a:endParaRPr lang="en-US" dirty="0">
                <a:solidFill>
                  <a:srgbClr val="0070C0"/>
                </a:solidFill>
              </a:endParaRPr>
            </a:p>
          </p:txBody>
        </p:sp>
        <p:cxnSp>
          <p:nvCxnSpPr>
            <p:cNvPr id="14" name="直線矢印コネクタ 13"/>
            <p:cNvCxnSpPr/>
            <p:nvPr/>
          </p:nvCxnSpPr>
          <p:spPr>
            <a:xfrm flipH="1">
              <a:off x="5394106" y="2852936"/>
              <a:ext cx="1887014" cy="69232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7283171" y="2652392"/>
              <a:ext cx="1359924" cy="369332"/>
            </a:xfrm>
            <a:prstGeom prst="rect">
              <a:avLst/>
            </a:prstGeom>
            <a:noFill/>
          </p:spPr>
          <p:txBody>
            <a:bodyPr wrap="none" rtlCol="0">
              <a:spAutoFit/>
            </a:bodyPr>
            <a:lstStyle/>
            <a:p>
              <a:r>
                <a:rPr lang="en-US" dirty="0" smtClean="0">
                  <a:solidFill>
                    <a:srgbClr val="FF0000"/>
                  </a:solidFill>
                </a:rPr>
                <a:t>Red Dichroic</a:t>
              </a:r>
              <a:endParaRPr lang="en-US" dirty="0">
                <a:solidFill>
                  <a:srgbClr val="FF0000"/>
                </a:solidFill>
              </a:endParaRPr>
            </a:p>
          </p:txBody>
        </p:sp>
      </p:grpSp>
    </p:spTree>
    <p:extLst>
      <p:ext uri="{BB962C8B-B14F-4D97-AF65-F5344CB8AC3E}">
        <p14:creationId xmlns:p14="http://schemas.microsoft.com/office/powerpoint/2010/main" val="2276630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496" y="5435"/>
            <a:ext cx="9108504" cy="922114"/>
          </a:xfrm>
        </p:spPr>
        <p:txBody>
          <a:bodyPr>
            <a:normAutofit fontScale="90000"/>
          </a:bodyPr>
          <a:lstStyle/>
          <a:p>
            <a:r>
              <a:rPr lang="en-US" altLang="ja-JP" dirty="0" smtClean="0"/>
              <a:t>Exposure time control under </a:t>
            </a:r>
            <a:r>
              <a:rPr lang="en-US" altLang="ja-JP" dirty="0"/>
              <a:t>c</a:t>
            </a:r>
            <a:r>
              <a:rPr lang="en-US" dirty="0" smtClean="0"/>
              <a:t>onstraints</a:t>
            </a:r>
            <a:endParaRPr lang="en-US" dirty="0"/>
          </a:p>
        </p:txBody>
      </p:sp>
      <p:sp>
        <p:nvSpPr>
          <p:cNvPr id="3" name="コンテンツ プレースホルダー 2"/>
          <p:cNvSpPr>
            <a:spLocks noGrp="1"/>
          </p:cNvSpPr>
          <p:nvPr>
            <p:ph idx="1"/>
          </p:nvPr>
        </p:nvSpPr>
        <p:spPr>
          <a:xfrm>
            <a:off x="457200" y="1052736"/>
            <a:ext cx="8291264" cy="5688632"/>
          </a:xfrm>
        </p:spPr>
        <p:txBody>
          <a:bodyPr>
            <a:noAutofit/>
          </a:bodyPr>
          <a:lstStyle/>
          <a:p>
            <a:r>
              <a:rPr lang="en-US" sz="1800" dirty="0" smtClean="0"/>
              <a:t>Constraints from the </a:t>
            </a:r>
            <a:r>
              <a:rPr lang="en-US" altLang="ja-JP" sz="1800" dirty="0" smtClean="0"/>
              <a:t>shutter</a:t>
            </a:r>
            <a:r>
              <a:rPr lang="ja-JP" altLang="en-US" sz="1800" dirty="0" smtClean="0"/>
              <a:t> </a:t>
            </a:r>
            <a:r>
              <a:rPr lang="en-US" altLang="ja-JP" sz="1800" dirty="0" smtClean="0"/>
              <a:t>configuration</a:t>
            </a:r>
            <a:r>
              <a:rPr lang="en-US" sz="1800" dirty="0" smtClean="0"/>
              <a:t>: </a:t>
            </a:r>
          </a:p>
          <a:p>
            <a:pPr lvl="1"/>
            <a:r>
              <a:rPr lang="en-US" sz="1600" dirty="0" smtClean="0"/>
              <a:t>Exposure of blue arm can be shorter than those of red and NIR by using the blue shutter.</a:t>
            </a:r>
          </a:p>
          <a:p>
            <a:pPr lvl="1"/>
            <a:r>
              <a:rPr lang="en-US" sz="1600" dirty="0" smtClean="0"/>
              <a:t>Exposure of NIR arm can be controlled by reset and up-the-ramp reads without operating any shutters.</a:t>
            </a:r>
          </a:p>
          <a:p>
            <a:pPr lvl="1"/>
            <a:r>
              <a:rPr lang="en-US" sz="1600" dirty="0" smtClean="0"/>
              <a:t>To finish the exposure of red arm, the red shutter should be closed. Then exposures of blue and NIR arms should also be terminated (so the blue shutter should be closed to minimize stray light)</a:t>
            </a:r>
            <a:r>
              <a:rPr lang="en-US" sz="1600" dirty="0"/>
              <a:t>.</a:t>
            </a:r>
            <a:endParaRPr lang="en-US" sz="1600" dirty="0" smtClean="0"/>
          </a:p>
          <a:p>
            <a:r>
              <a:rPr lang="en-US" sz="1800" dirty="0" smtClean="0"/>
              <a:t>Constraints from operation (specifically, fiber configuration)</a:t>
            </a:r>
          </a:p>
          <a:p>
            <a:pPr lvl="1"/>
            <a:r>
              <a:rPr lang="en-US" sz="1600" dirty="0" smtClean="0"/>
              <a:t>For fiber reconfiguration, </a:t>
            </a:r>
            <a:r>
              <a:rPr lang="en-US" altLang="ja-JP" sz="1600" dirty="0"/>
              <a:t>b</a:t>
            </a:r>
            <a:r>
              <a:rPr lang="en-US" sz="1600" dirty="0" smtClean="0"/>
              <a:t>oth </a:t>
            </a:r>
            <a:r>
              <a:rPr lang="en-US" altLang="ja-JP" sz="1600" dirty="0" smtClean="0"/>
              <a:t>of</a:t>
            </a:r>
            <a:r>
              <a:rPr lang="ja-JP" altLang="en-US" sz="1600" dirty="0" smtClean="0"/>
              <a:t> </a:t>
            </a:r>
            <a:r>
              <a:rPr lang="en-US" altLang="ja-JP" sz="1600" dirty="0" smtClean="0"/>
              <a:t>the</a:t>
            </a:r>
            <a:r>
              <a:rPr lang="ja-JP" altLang="en-US" sz="1600" dirty="0" smtClean="0"/>
              <a:t> </a:t>
            </a:r>
            <a:r>
              <a:rPr lang="en-US" sz="1600" dirty="0" smtClean="0"/>
              <a:t>shutters</a:t>
            </a:r>
            <a:r>
              <a:rPr lang="ja-JP" altLang="en-US" sz="1600" dirty="0"/>
              <a:t> </a:t>
            </a:r>
            <a:r>
              <a:rPr lang="en-US" altLang="ja-JP" sz="1600" dirty="0" smtClean="0"/>
              <a:t>have</a:t>
            </a:r>
            <a:r>
              <a:rPr lang="ja-JP" altLang="en-US" sz="1600" dirty="0" smtClean="0"/>
              <a:t> </a:t>
            </a:r>
            <a:r>
              <a:rPr lang="en-US" altLang="ja-JP" sz="1600" dirty="0" smtClean="0"/>
              <a:t>to</a:t>
            </a:r>
            <a:r>
              <a:rPr lang="ja-JP" altLang="en-US" sz="1600" dirty="0" smtClean="0"/>
              <a:t> </a:t>
            </a:r>
            <a:r>
              <a:rPr lang="en-US" altLang="ja-JP" sz="1600" dirty="0" smtClean="0"/>
              <a:t>be</a:t>
            </a:r>
            <a:r>
              <a:rPr lang="ja-JP" altLang="en-US" sz="1600" dirty="0" smtClean="0"/>
              <a:t> </a:t>
            </a:r>
            <a:r>
              <a:rPr lang="en-US" altLang="ja-JP" sz="1600" dirty="0" smtClean="0"/>
              <a:t>closed</a:t>
            </a:r>
            <a:r>
              <a:rPr lang="en-US" sz="1600" dirty="0" smtClean="0"/>
              <a:t> and the science fibers need to be back-illuminated from the spectrograph, where</a:t>
            </a:r>
            <a:r>
              <a:rPr lang="en-US" altLang="en-US" sz="1600" dirty="0" smtClean="0"/>
              <a:t> </a:t>
            </a:r>
            <a:r>
              <a:rPr lang="en-US" altLang="ja-JP" sz="1600" dirty="0" smtClean="0"/>
              <a:t>the</a:t>
            </a:r>
            <a:r>
              <a:rPr lang="ja-JP" altLang="en-US" sz="1600" dirty="0" smtClean="0"/>
              <a:t> </a:t>
            </a:r>
            <a:r>
              <a:rPr lang="en-US" altLang="ja-JP" sz="1600" dirty="0" smtClean="0"/>
              <a:t>shutters</a:t>
            </a:r>
            <a:r>
              <a:rPr lang="ja-JP" altLang="en-US" sz="1600" dirty="0" smtClean="0"/>
              <a:t> </a:t>
            </a:r>
            <a:r>
              <a:rPr lang="en-US" altLang="ja-JP" sz="1600" dirty="0" smtClean="0"/>
              <a:t>are illuminated by</a:t>
            </a:r>
            <a:r>
              <a:rPr lang="ja-JP" altLang="en-US" sz="1600" dirty="0" smtClean="0"/>
              <a:t> </a:t>
            </a:r>
            <a:r>
              <a:rPr lang="en-US" altLang="ja-JP" sz="1600" dirty="0" smtClean="0"/>
              <a:t>LEDs</a:t>
            </a:r>
            <a:r>
              <a:rPr lang="ja-JP" altLang="en-US" sz="1600" dirty="0" smtClean="0"/>
              <a:t>, </a:t>
            </a:r>
            <a:r>
              <a:rPr lang="en-US" altLang="ja-JP" sz="1600" dirty="0" smtClean="0"/>
              <a:t>the diffuse reflection goes to</a:t>
            </a:r>
            <a:r>
              <a:rPr lang="ja-JP" altLang="en-US" sz="1600" dirty="0" smtClean="0"/>
              <a:t> </a:t>
            </a:r>
            <a:r>
              <a:rPr lang="en-US" altLang="ja-JP" sz="1600" dirty="0" smtClean="0"/>
              <a:t>the</a:t>
            </a:r>
            <a:r>
              <a:rPr lang="ja-JP" altLang="en-US" sz="1600" dirty="0" smtClean="0"/>
              <a:t> </a:t>
            </a:r>
            <a:r>
              <a:rPr lang="en-US" altLang="ja-JP" sz="1600" dirty="0" smtClean="0"/>
              <a:t>collimator,</a:t>
            </a:r>
            <a:r>
              <a:rPr lang="ja-JP" altLang="en-US" sz="1600" dirty="0" smtClean="0"/>
              <a:t> </a:t>
            </a:r>
            <a:r>
              <a:rPr lang="en-US" altLang="ja-JP" sz="1600" dirty="0" smtClean="0"/>
              <a:t>and then the focusing beam goes</a:t>
            </a:r>
            <a:r>
              <a:rPr lang="ja-JP" altLang="en-US" sz="1600" dirty="0" smtClean="0"/>
              <a:t> </a:t>
            </a:r>
            <a:r>
              <a:rPr lang="en-US" altLang="ja-JP" sz="1600" dirty="0" smtClean="0"/>
              <a:t>to</a:t>
            </a:r>
            <a:r>
              <a:rPr lang="ja-JP" altLang="en-US" sz="1600" dirty="0" smtClean="0"/>
              <a:t> </a:t>
            </a:r>
            <a:r>
              <a:rPr lang="en-US" altLang="ja-JP" sz="1600" dirty="0" smtClean="0"/>
              <a:t>the</a:t>
            </a:r>
            <a:r>
              <a:rPr lang="ja-JP" altLang="en-US" sz="1600" dirty="0" smtClean="0"/>
              <a:t> </a:t>
            </a:r>
            <a:r>
              <a:rPr lang="en-US" altLang="ja-JP" sz="1600" dirty="0" smtClean="0"/>
              <a:t>fiber</a:t>
            </a:r>
            <a:r>
              <a:rPr lang="ja-JP" altLang="en-US" sz="1600" dirty="0" smtClean="0"/>
              <a:t> </a:t>
            </a:r>
            <a:r>
              <a:rPr lang="en-US" altLang="ja-JP" sz="1600" dirty="0" smtClean="0"/>
              <a:t>slit</a:t>
            </a:r>
            <a:r>
              <a:rPr lang="en-US" sz="1600" dirty="0" smtClean="0"/>
              <a:t>.</a:t>
            </a:r>
          </a:p>
          <a:p>
            <a:pPr lvl="1"/>
            <a:r>
              <a:rPr lang="en-US" sz="1600" dirty="0" smtClean="0"/>
              <a:t>Once the fibers are configured, exposure is ready to start. </a:t>
            </a:r>
            <a:r>
              <a:rPr lang="en-US" altLang="ja-JP" sz="1600" dirty="0"/>
              <a:t>M</a:t>
            </a:r>
            <a:r>
              <a:rPr lang="en-US" sz="1600" dirty="0" smtClean="0"/>
              <a:t>any exposures as wanted can be taken with </a:t>
            </a:r>
            <a:r>
              <a:rPr lang="en-US" altLang="ja-JP" sz="1600" dirty="0" smtClean="0"/>
              <a:t>keeping</a:t>
            </a:r>
            <a:r>
              <a:rPr lang="ja-JP" altLang="en-US" sz="1600" dirty="0" smtClean="0"/>
              <a:t> </a:t>
            </a:r>
            <a:r>
              <a:rPr lang="en-US" sz="1600" dirty="0" smtClean="0"/>
              <a:t>this fiber configuration</a:t>
            </a:r>
            <a:r>
              <a:rPr lang="en-US" altLang="ja-JP" sz="1600" dirty="0" smtClean="0"/>
              <a:t>,</a:t>
            </a:r>
            <a:r>
              <a:rPr lang="ja-JP" altLang="en-US" sz="1600" dirty="0" smtClean="0"/>
              <a:t> </a:t>
            </a:r>
            <a:r>
              <a:rPr lang="en-US" altLang="ja-JP" sz="1600" dirty="0" smtClean="0"/>
              <a:t>b</a:t>
            </a:r>
            <a:r>
              <a:rPr lang="en-US" sz="1600" dirty="0" smtClean="0"/>
              <a:t>ut when the fibers start being reconfigured, the shutters have to be closed for the back illumination and therefore exposures need to be terminated. </a:t>
            </a:r>
          </a:p>
          <a:p>
            <a:pPr lvl="1"/>
            <a:r>
              <a:rPr lang="en-US" sz="1600" dirty="0" smtClean="0"/>
              <a:t>The interval between two adjacent fiber configurations are most likely defined by the allowed drift of the fibers away from science targets due to differential atmospheric refraction. Typically it is expected to be ~30min considering the PFS’s large field of view, but this depends on the observed sky position and the tolerance of science case against such a fiber offset.</a:t>
            </a:r>
            <a:endParaRPr lang="en-US" sz="1600" dirty="0"/>
          </a:p>
        </p:txBody>
      </p:sp>
    </p:spTree>
    <p:extLst>
      <p:ext uri="{BB962C8B-B14F-4D97-AF65-F5344CB8AC3E}">
        <p14:creationId xmlns:p14="http://schemas.microsoft.com/office/powerpoint/2010/main" val="716219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Possible sequence (I)</a:t>
            </a:r>
            <a:endParaRPr lang="en-US" dirty="0"/>
          </a:p>
        </p:txBody>
      </p:sp>
      <p:sp>
        <p:nvSpPr>
          <p:cNvPr id="51" name="テキスト ボックス 50"/>
          <p:cNvSpPr txBox="1"/>
          <p:nvPr/>
        </p:nvSpPr>
        <p:spPr>
          <a:xfrm>
            <a:off x="405822" y="1409297"/>
            <a:ext cx="8630673" cy="3539430"/>
          </a:xfrm>
          <a:prstGeom prst="rect">
            <a:avLst/>
          </a:prstGeom>
          <a:noFill/>
        </p:spPr>
        <p:txBody>
          <a:bodyPr wrap="square" rtlCol="0">
            <a:spAutoFit/>
          </a:bodyPr>
          <a:lstStyle/>
          <a:p>
            <a:r>
              <a:rPr lang="en-US" sz="1600" dirty="0" smtClean="0"/>
              <a:t>This section is to show possible operational  exposure sequence among three channels (arms) of PFS spectrograph, and it may include non realistic ones. Start and end of each sequence mean points of Cobra position reconfiguration, when PFS needs to close both shutters of all four spectrograph modules. </a:t>
            </a:r>
          </a:p>
          <a:p>
            <a:r>
              <a:rPr lang="en-US" sz="1600" dirty="0" smtClean="0"/>
              <a:t>In this note, 15min is used for shutter-open time in one exposure sequence (or for one Cobra position configuration) which starts from left line and ends at right line with 15min between two lines, total integration times in one exposure sequence for each arm are shown with exposure time. Note that m</a:t>
            </a:r>
            <a:r>
              <a:rPr lang="en-US" altLang="ja-JP" sz="1600" dirty="0" smtClean="0"/>
              <a:t>ultiple </a:t>
            </a:r>
            <a:r>
              <a:rPr lang="en-US" altLang="ja-JP" sz="1600" dirty="0"/>
              <a:t>exposure sequences could be assigned to one target assignment configuration between fibers and </a:t>
            </a:r>
            <a:r>
              <a:rPr lang="en-US" altLang="ja-JP" sz="1600" dirty="0" smtClean="0"/>
              <a:t>objects after Cobra position reconfiguration on focal plane, </a:t>
            </a:r>
            <a:r>
              <a:rPr lang="en-US" altLang="ja-JP" sz="1600" dirty="0"/>
              <a:t>total integration time for each target assignment configuration could be </a:t>
            </a:r>
            <a:r>
              <a:rPr lang="en-US" altLang="ja-JP" sz="1600" dirty="0" smtClean="0"/>
              <a:t>longer than shown. </a:t>
            </a:r>
          </a:p>
          <a:p>
            <a:r>
              <a:rPr lang="en-US" altLang="ja-JP" sz="1600" dirty="0" smtClean="0"/>
              <a:t>An exposure time of NIR </a:t>
            </a:r>
            <a:r>
              <a:rPr lang="en-US" altLang="ja-JP" sz="1600" dirty="0"/>
              <a:t>could be a </a:t>
            </a:r>
            <a:r>
              <a:rPr lang="en-US" altLang="ja-JP" sz="1600" dirty="0" smtClean="0"/>
              <a:t>bit (~second) </a:t>
            </a:r>
            <a:r>
              <a:rPr lang="en-US" altLang="ja-JP" sz="1600" dirty="0"/>
              <a:t>shorter than others, due to timing of reset and up-the-ramp readout, which defines an exposure time of NIR detector and runs over all pixels in ~</a:t>
            </a:r>
            <a:r>
              <a:rPr lang="en-US" altLang="ja-JP" sz="1600" dirty="0" smtClean="0"/>
              <a:t>3 seconds</a:t>
            </a:r>
            <a:r>
              <a:rPr lang="en-US" altLang="ja-JP" sz="1600" dirty="0"/>
              <a:t>, while exposure time </a:t>
            </a:r>
            <a:r>
              <a:rPr lang="en-US" altLang="ja-JP" sz="1600" dirty="0" smtClean="0"/>
              <a:t>of other </a:t>
            </a:r>
            <a:r>
              <a:rPr lang="en-US" altLang="ja-JP" sz="1600" dirty="0"/>
              <a:t>(blue and red) optical arms are </a:t>
            </a:r>
            <a:r>
              <a:rPr lang="en-US" altLang="ja-JP" sz="1600" dirty="0" smtClean="0"/>
              <a:t>controlled by shutter operation. This is not taken into account in exposure time nor integration time shown in each sequence.</a:t>
            </a:r>
            <a:endParaRPr lang="en-US" altLang="ja-JP" sz="1600" dirty="0"/>
          </a:p>
        </p:txBody>
      </p:sp>
      <p:cxnSp>
        <p:nvCxnSpPr>
          <p:cNvPr id="57" name="直線コネクタ 56"/>
          <p:cNvCxnSpPr/>
          <p:nvPr/>
        </p:nvCxnSpPr>
        <p:spPr>
          <a:xfrm>
            <a:off x="683568" y="5344179"/>
            <a:ext cx="0" cy="864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a:off x="8748464" y="5344179"/>
            <a:ext cx="0" cy="864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a:off x="683568" y="5560203"/>
            <a:ext cx="80648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a:off x="683568" y="5776227"/>
            <a:ext cx="8064896"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a:off x="665871" y="6010887"/>
            <a:ext cx="8082593" cy="0"/>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4" name="テキスト ボックス 63"/>
          <p:cNvSpPr txBox="1"/>
          <p:nvPr/>
        </p:nvSpPr>
        <p:spPr>
          <a:xfrm>
            <a:off x="107504" y="5334887"/>
            <a:ext cx="596638" cy="369332"/>
          </a:xfrm>
          <a:prstGeom prst="rect">
            <a:avLst/>
          </a:prstGeom>
          <a:noFill/>
        </p:spPr>
        <p:txBody>
          <a:bodyPr wrap="none" rtlCol="0">
            <a:spAutoFit/>
          </a:bodyPr>
          <a:lstStyle/>
          <a:p>
            <a:r>
              <a:rPr lang="en-US" dirty="0" smtClean="0"/>
              <a:t>blue</a:t>
            </a:r>
            <a:endParaRPr lang="en-US" dirty="0"/>
          </a:p>
        </p:txBody>
      </p:sp>
      <p:sp>
        <p:nvSpPr>
          <p:cNvPr id="65" name="テキスト ボックス 64"/>
          <p:cNvSpPr txBox="1"/>
          <p:nvPr/>
        </p:nvSpPr>
        <p:spPr>
          <a:xfrm>
            <a:off x="148009" y="5578787"/>
            <a:ext cx="499047" cy="369332"/>
          </a:xfrm>
          <a:prstGeom prst="rect">
            <a:avLst/>
          </a:prstGeom>
          <a:noFill/>
        </p:spPr>
        <p:txBody>
          <a:bodyPr wrap="none" rtlCol="0">
            <a:spAutoFit/>
          </a:bodyPr>
          <a:lstStyle/>
          <a:p>
            <a:r>
              <a:rPr lang="en-US" dirty="0" smtClean="0"/>
              <a:t>red</a:t>
            </a:r>
            <a:endParaRPr lang="en-US" dirty="0"/>
          </a:p>
        </p:txBody>
      </p:sp>
      <p:sp>
        <p:nvSpPr>
          <p:cNvPr id="66" name="テキスト ボックス 65"/>
          <p:cNvSpPr txBox="1"/>
          <p:nvPr/>
        </p:nvSpPr>
        <p:spPr>
          <a:xfrm>
            <a:off x="149383" y="5804103"/>
            <a:ext cx="516488" cy="369332"/>
          </a:xfrm>
          <a:prstGeom prst="rect">
            <a:avLst/>
          </a:prstGeom>
          <a:noFill/>
        </p:spPr>
        <p:txBody>
          <a:bodyPr wrap="none" rtlCol="0">
            <a:spAutoFit/>
          </a:bodyPr>
          <a:lstStyle/>
          <a:p>
            <a:r>
              <a:rPr lang="en-US" dirty="0" smtClean="0"/>
              <a:t>NIR</a:t>
            </a:r>
            <a:endParaRPr lang="en-US" dirty="0"/>
          </a:p>
        </p:txBody>
      </p:sp>
      <p:sp>
        <p:nvSpPr>
          <p:cNvPr id="67" name="テキスト ボックス 66"/>
          <p:cNvSpPr txBox="1"/>
          <p:nvPr/>
        </p:nvSpPr>
        <p:spPr>
          <a:xfrm>
            <a:off x="323528" y="6217567"/>
            <a:ext cx="8568952" cy="523220"/>
          </a:xfrm>
          <a:prstGeom prst="rect">
            <a:avLst/>
          </a:prstGeom>
          <a:noFill/>
        </p:spPr>
        <p:txBody>
          <a:bodyPr wrap="square" rtlCol="0">
            <a:spAutoFit/>
          </a:bodyPr>
          <a:lstStyle/>
          <a:p>
            <a:r>
              <a:rPr lang="en-US" sz="1400" dirty="0" smtClean="0"/>
              <a:t>No intermediate operation is taken in this case. Exposure time and integration time are the same for all arms, and are 15min.</a:t>
            </a:r>
          </a:p>
        </p:txBody>
      </p:sp>
      <p:sp>
        <p:nvSpPr>
          <p:cNvPr id="68" name="テキスト ボックス 67"/>
          <p:cNvSpPr txBox="1"/>
          <p:nvPr/>
        </p:nvSpPr>
        <p:spPr>
          <a:xfrm>
            <a:off x="107504" y="4940007"/>
            <a:ext cx="6102248" cy="369332"/>
          </a:xfrm>
          <a:prstGeom prst="rect">
            <a:avLst/>
          </a:prstGeom>
          <a:noFill/>
        </p:spPr>
        <p:txBody>
          <a:bodyPr wrap="none" rtlCol="0">
            <a:spAutoFit/>
          </a:bodyPr>
          <a:lstStyle/>
          <a:p>
            <a:r>
              <a:rPr lang="en-US" b="1" dirty="0" smtClean="0"/>
              <a:t>Simple operation, without any intermediate readout nor reset</a:t>
            </a:r>
            <a:endParaRPr lang="en-US" b="1" dirty="0"/>
          </a:p>
        </p:txBody>
      </p:sp>
    </p:spTree>
    <p:extLst>
      <p:ext uri="{BB962C8B-B14F-4D97-AF65-F5344CB8AC3E}">
        <p14:creationId xmlns:p14="http://schemas.microsoft.com/office/powerpoint/2010/main" val="2777055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Possible sequence (</a:t>
            </a:r>
            <a:r>
              <a:rPr lang="en-US" altLang="ja-JP" dirty="0" smtClean="0"/>
              <a:t>II)</a:t>
            </a:r>
            <a:endParaRPr kumimoji="1" lang="ja-JP" altLang="en-US" dirty="0"/>
          </a:p>
        </p:txBody>
      </p:sp>
      <p:grpSp>
        <p:nvGrpSpPr>
          <p:cNvPr id="4" name="グループ化 3"/>
          <p:cNvGrpSpPr/>
          <p:nvPr/>
        </p:nvGrpSpPr>
        <p:grpSpPr>
          <a:xfrm>
            <a:off x="107504" y="4293096"/>
            <a:ext cx="8640960" cy="1008112"/>
            <a:chOff x="107504" y="3212976"/>
            <a:chExt cx="8640960" cy="1008112"/>
          </a:xfrm>
        </p:grpSpPr>
        <p:cxnSp>
          <p:nvCxnSpPr>
            <p:cNvPr id="5" name="直線コネクタ 4"/>
            <p:cNvCxnSpPr/>
            <p:nvPr/>
          </p:nvCxnSpPr>
          <p:spPr>
            <a:xfrm>
              <a:off x="683568" y="3356992"/>
              <a:ext cx="0" cy="864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a:off x="8748464" y="3356992"/>
              <a:ext cx="0" cy="864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a:off x="683568" y="3573016"/>
              <a:ext cx="36724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a:off x="683568" y="3789040"/>
              <a:ext cx="8064896"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683568" y="4005064"/>
              <a:ext cx="8064896" cy="0"/>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107504" y="3356992"/>
              <a:ext cx="596638" cy="369332"/>
            </a:xfrm>
            <a:prstGeom prst="rect">
              <a:avLst/>
            </a:prstGeom>
            <a:noFill/>
          </p:spPr>
          <p:txBody>
            <a:bodyPr wrap="none" rtlCol="0">
              <a:spAutoFit/>
            </a:bodyPr>
            <a:lstStyle/>
            <a:p>
              <a:r>
                <a:rPr lang="en-US" dirty="0" smtClean="0"/>
                <a:t>blue</a:t>
              </a:r>
              <a:endParaRPr lang="en-US" dirty="0"/>
            </a:p>
          </p:txBody>
        </p:sp>
        <p:sp>
          <p:nvSpPr>
            <p:cNvPr id="11" name="テキスト ボックス 10"/>
            <p:cNvSpPr txBox="1"/>
            <p:nvPr/>
          </p:nvSpPr>
          <p:spPr>
            <a:xfrm>
              <a:off x="148009" y="3573016"/>
              <a:ext cx="499047" cy="369332"/>
            </a:xfrm>
            <a:prstGeom prst="rect">
              <a:avLst/>
            </a:prstGeom>
            <a:noFill/>
          </p:spPr>
          <p:txBody>
            <a:bodyPr wrap="none" rtlCol="0">
              <a:spAutoFit/>
            </a:bodyPr>
            <a:lstStyle/>
            <a:p>
              <a:r>
                <a:rPr lang="en-US" dirty="0" smtClean="0"/>
                <a:t>red</a:t>
              </a:r>
              <a:endParaRPr lang="en-US" dirty="0"/>
            </a:p>
          </p:txBody>
        </p:sp>
        <p:sp>
          <p:nvSpPr>
            <p:cNvPr id="12" name="テキスト ボックス 11"/>
            <p:cNvSpPr txBox="1"/>
            <p:nvPr/>
          </p:nvSpPr>
          <p:spPr>
            <a:xfrm>
              <a:off x="149383" y="3789040"/>
              <a:ext cx="516488" cy="369332"/>
            </a:xfrm>
            <a:prstGeom prst="rect">
              <a:avLst/>
            </a:prstGeom>
            <a:noFill/>
          </p:spPr>
          <p:txBody>
            <a:bodyPr wrap="none" rtlCol="0">
              <a:spAutoFit/>
            </a:bodyPr>
            <a:lstStyle/>
            <a:p>
              <a:r>
                <a:rPr lang="en-US" dirty="0" smtClean="0"/>
                <a:t>NIR</a:t>
              </a:r>
              <a:endParaRPr lang="en-US" dirty="0"/>
            </a:p>
          </p:txBody>
        </p:sp>
        <p:cxnSp>
          <p:nvCxnSpPr>
            <p:cNvPr id="13" name="直線矢印コネクタ 12"/>
            <p:cNvCxnSpPr/>
            <p:nvPr/>
          </p:nvCxnSpPr>
          <p:spPr>
            <a:xfrm>
              <a:off x="5004048" y="3573016"/>
              <a:ext cx="37444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V="1">
              <a:off x="4355976" y="3573016"/>
              <a:ext cx="648072" cy="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3203848" y="3212976"/>
              <a:ext cx="2918619" cy="369332"/>
            </a:xfrm>
            <a:prstGeom prst="rect">
              <a:avLst/>
            </a:prstGeom>
            <a:noFill/>
          </p:spPr>
          <p:txBody>
            <a:bodyPr wrap="none" rtlCol="0">
              <a:spAutoFit/>
            </a:bodyPr>
            <a:lstStyle/>
            <a:p>
              <a:r>
                <a:rPr lang="en-US" dirty="0" smtClean="0"/>
                <a:t>Blue shutter closed (readout)</a:t>
              </a:r>
              <a:endParaRPr lang="en-US" dirty="0"/>
            </a:p>
          </p:txBody>
        </p:sp>
      </p:grpSp>
      <p:sp>
        <p:nvSpPr>
          <p:cNvPr id="16" name="テキスト ボックス 15"/>
          <p:cNvSpPr txBox="1"/>
          <p:nvPr/>
        </p:nvSpPr>
        <p:spPr>
          <a:xfrm>
            <a:off x="323528" y="5355213"/>
            <a:ext cx="8568952" cy="954107"/>
          </a:xfrm>
          <a:prstGeom prst="rect">
            <a:avLst/>
          </a:prstGeom>
          <a:noFill/>
        </p:spPr>
        <p:txBody>
          <a:bodyPr wrap="square" rtlCol="0">
            <a:spAutoFit/>
          </a:bodyPr>
          <a:lstStyle/>
          <a:p>
            <a:r>
              <a:rPr lang="en-US" sz="1400" dirty="0" smtClean="0"/>
              <a:t>Blue shutter is possible to be operated independently to make intermediate readout on blue CCDs, but will cost ~20-40sec(TBC) for its readout operation, and it makes two exposures of blue arm shorter than 7min 30sec like 7min 10sec. </a:t>
            </a:r>
          </a:p>
          <a:p>
            <a:r>
              <a:rPr lang="en-US" sz="1400" dirty="0" smtClean="0"/>
              <a:t>Integration time differs between blue and red/NIR, such as 14min 20sec for blue, 15min for red/NIR.</a:t>
            </a:r>
            <a:endParaRPr lang="en-US" sz="1400" dirty="0"/>
          </a:p>
        </p:txBody>
      </p:sp>
      <p:grpSp>
        <p:nvGrpSpPr>
          <p:cNvPr id="39" name="グループ化 38"/>
          <p:cNvGrpSpPr/>
          <p:nvPr/>
        </p:nvGrpSpPr>
        <p:grpSpPr>
          <a:xfrm>
            <a:off x="107504" y="1724931"/>
            <a:ext cx="8640960" cy="954688"/>
            <a:chOff x="107504" y="1466200"/>
            <a:chExt cx="8640960" cy="954688"/>
          </a:xfrm>
        </p:grpSpPr>
        <p:cxnSp>
          <p:nvCxnSpPr>
            <p:cNvPr id="40" name="直線コネクタ 39"/>
            <p:cNvCxnSpPr/>
            <p:nvPr/>
          </p:nvCxnSpPr>
          <p:spPr>
            <a:xfrm>
              <a:off x="683568" y="1475492"/>
              <a:ext cx="0" cy="864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a:off x="8748464" y="1475492"/>
              <a:ext cx="0" cy="864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a:off x="683568" y="1691516"/>
              <a:ext cx="80648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683568" y="1907540"/>
              <a:ext cx="8064896"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a:off x="683568" y="2123564"/>
              <a:ext cx="4032448" cy="0"/>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a:off x="4716016" y="2123564"/>
              <a:ext cx="4032448" cy="0"/>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4067944" y="2051556"/>
              <a:ext cx="1140633" cy="369332"/>
            </a:xfrm>
            <a:prstGeom prst="rect">
              <a:avLst/>
            </a:prstGeom>
            <a:noFill/>
          </p:spPr>
          <p:txBody>
            <a:bodyPr wrap="none" rtlCol="0">
              <a:spAutoFit/>
            </a:bodyPr>
            <a:lstStyle/>
            <a:p>
              <a:r>
                <a:rPr lang="en-US" dirty="0"/>
                <a:t>r</a:t>
              </a:r>
              <a:r>
                <a:rPr lang="en-US" dirty="0" smtClean="0"/>
                <a:t>eset time</a:t>
              </a:r>
              <a:endParaRPr lang="en-US" dirty="0"/>
            </a:p>
          </p:txBody>
        </p:sp>
        <p:sp>
          <p:nvSpPr>
            <p:cNvPr id="47" name="テキスト ボックス 46"/>
            <p:cNvSpPr txBox="1"/>
            <p:nvPr/>
          </p:nvSpPr>
          <p:spPr>
            <a:xfrm>
              <a:off x="107504" y="1466200"/>
              <a:ext cx="596638" cy="369332"/>
            </a:xfrm>
            <a:prstGeom prst="rect">
              <a:avLst/>
            </a:prstGeom>
            <a:noFill/>
          </p:spPr>
          <p:txBody>
            <a:bodyPr wrap="none" rtlCol="0">
              <a:spAutoFit/>
            </a:bodyPr>
            <a:lstStyle/>
            <a:p>
              <a:r>
                <a:rPr lang="en-US" dirty="0" smtClean="0"/>
                <a:t>blue</a:t>
              </a:r>
              <a:endParaRPr lang="en-US" dirty="0"/>
            </a:p>
          </p:txBody>
        </p:sp>
        <p:sp>
          <p:nvSpPr>
            <p:cNvPr id="48" name="テキスト ボックス 47"/>
            <p:cNvSpPr txBox="1"/>
            <p:nvPr/>
          </p:nvSpPr>
          <p:spPr>
            <a:xfrm>
              <a:off x="148009" y="1682224"/>
              <a:ext cx="499047" cy="369332"/>
            </a:xfrm>
            <a:prstGeom prst="rect">
              <a:avLst/>
            </a:prstGeom>
            <a:noFill/>
          </p:spPr>
          <p:txBody>
            <a:bodyPr wrap="none" rtlCol="0">
              <a:spAutoFit/>
            </a:bodyPr>
            <a:lstStyle/>
            <a:p>
              <a:r>
                <a:rPr lang="en-US" dirty="0" smtClean="0"/>
                <a:t>red</a:t>
              </a:r>
              <a:endParaRPr lang="en-US" dirty="0"/>
            </a:p>
          </p:txBody>
        </p:sp>
        <p:sp>
          <p:nvSpPr>
            <p:cNvPr id="49" name="テキスト ボックス 48"/>
            <p:cNvSpPr txBox="1"/>
            <p:nvPr/>
          </p:nvSpPr>
          <p:spPr>
            <a:xfrm>
              <a:off x="149383" y="1898248"/>
              <a:ext cx="516488" cy="369332"/>
            </a:xfrm>
            <a:prstGeom prst="rect">
              <a:avLst/>
            </a:prstGeom>
            <a:noFill/>
          </p:spPr>
          <p:txBody>
            <a:bodyPr wrap="none" rtlCol="0">
              <a:spAutoFit/>
            </a:bodyPr>
            <a:lstStyle/>
            <a:p>
              <a:r>
                <a:rPr lang="en-US" dirty="0" smtClean="0"/>
                <a:t>NIR</a:t>
              </a:r>
              <a:endParaRPr lang="en-US" dirty="0"/>
            </a:p>
          </p:txBody>
        </p:sp>
      </p:grpSp>
      <p:sp>
        <p:nvSpPr>
          <p:cNvPr id="50" name="テキスト ボックス 49"/>
          <p:cNvSpPr txBox="1"/>
          <p:nvPr/>
        </p:nvSpPr>
        <p:spPr>
          <a:xfrm>
            <a:off x="323528" y="2690336"/>
            <a:ext cx="8568952" cy="954107"/>
          </a:xfrm>
          <a:prstGeom prst="rect">
            <a:avLst/>
          </a:prstGeom>
          <a:noFill/>
        </p:spPr>
        <p:txBody>
          <a:bodyPr wrap="square" rtlCol="0">
            <a:spAutoFit/>
          </a:bodyPr>
          <a:lstStyle/>
          <a:p>
            <a:r>
              <a:rPr lang="en-US" sz="1400" dirty="0" smtClean="0"/>
              <a:t>NIR arm has one reset in between two fiber reconfiguration, but no shutter operation. A</a:t>
            </a:r>
            <a:r>
              <a:rPr lang="ja-JP" altLang="en-US" sz="1400" dirty="0" smtClean="0"/>
              <a:t> </a:t>
            </a:r>
            <a:r>
              <a:rPr lang="en-US" sz="1400" dirty="0" smtClean="0"/>
              <a:t>reset </a:t>
            </a:r>
            <a:r>
              <a:rPr lang="en-US" altLang="ja-JP" sz="1400" dirty="0" smtClean="0"/>
              <a:t>operation</a:t>
            </a:r>
            <a:r>
              <a:rPr lang="ja-JP" altLang="en-US" sz="1400" dirty="0" smtClean="0"/>
              <a:t> </a:t>
            </a:r>
            <a:r>
              <a:rPr lang="en-US" sz="1400" dirty="0" smtClean="0"/>
              <a:t>on H4RG will take a few seconds (~3</a:t>
            </a:r>
            <a:r>
              <a:rPr lang="ja-JP" altLang="en-US" sz="1400" dirty="0" smtClean="0"/>
              <a:t> </a:t>
            </a:r>
            <a:r>
              <a:rPr lang="en-US" sz="1400" dirty="0" smtClean="0"/>
              <a:t>sec;</a:t>
            </a:r>
            <a:r>
              <a:rPr lang="ja-JP" altLang="en-US" sz="1400" dirty="0" smtClean="0"/>
              <a:t> </a:t>
            </a:r>
            <a:r>
              <a:rPr lang="en-US" altLang="ja-JP" sz="1400" dirty="0" smtClean="0"/>
              <a:t>and</a:t>
            </a:r>
            <a:r>
              <a:rPr lang="ja-JP" altLang="en-US" sz="1400" dirty="0" smtClean="0"/>
              <a:t> </a:t>
            </a:r>
            <a:r>
              <a:rPr lang="en-US" sz="1400" dirty="0" smtClean="0"/>
              <a:t>some additional </a:t>
            </a:r>
            <a:r>
              <a:rPr lang="en-US" altLang="ja-JP" sz="1400" dirty="0" smtClean="0"/>
              <a:t>time</a:t>
            </a:r>
            <a:r>
              <a:rPr lang="en-US" sz="1400" dirty="0" smtClean="0"/>
              <a:t> for data finalized from up-the-ramp in parallel to next up-the-ramp readout), and it makes exposure times of NIR shorter than exact 7min 30sec like 7min 28sec. </a:t>
            </a:r>
          </a:p>
          <a:p>
            <a:r>
              <a:rPr lang="en-US" sz="1400" dirty="0" smtClean="0"/>
              <a:t>Integration times differ between blue/red and NIR</a:t>
            </a:r>
            <a:r>
              <a:rPr lang="ja-JP" altLang="en-US" sz="1400" dirty="0"/>
              <a:t> </a:t>
            </a:r>
            <a:r>
              <a:rPr lang="en-US" altLang="ja-JP" sz="1400" dirty="0" smtClean="0"/>
              <a:t>in</a:t>
            </a:r>
            <a:r>
              <a:rPr lang="ja-JP" altLang="en-US" sz="1400" dirty="0" smtClean="0"/>
              <a:t> </a:t>
            </a:r>
            <a:r>
              <a:rPr lang="en-US" altLang="ja-JP" sz="1400" dirty="0" smtClean="0"/>
              <a:t>such</a:t>
            </a:r>
            <a:r>
              <a:rPr lang="ja-JP" altLang="en-US" sz="1400" dirty="0" smtClean="0"/>
              <a:t> </a:t>
            </a:r>
            <a:r>
              <a:rPr lang="en-US" altLang="ja-JP" sz="1400" dirty="0" smtClean="0"/>
              <a:t>a</a:t>
            </a:r>
            <a:r>
              <a:rPr lang="ja-JP" altLang="en-US" sz="1400" dirty="0" smtClean="0"/>
              <a:t> </a:t>
            </a:r>
            <a:r>
              <a:rPr lang="en-US" altLang="ja-JP" sz="1400" dirty="0" smtClean="0"/>
              <a:t>way</a:t>
            </a:r>
            <a:r>
              <a:rPr lang="ja-JP" altLang="en-US" sz="1400" dirty="0" smtClean="0"/>
              <a:t> </a:t>
            </a:r>
            <a:r>
              <a:rPr lang="en-US" altLang="ja-JP" sz="1400" dirty="0" smtClean="0"/>
              <a:t>as</a:t>
            </a:r>
            <a:r>
              <a:rPr lang="ja-JP" altLang="en-US" sz="1400" dirty="0" smtClean="0"/>
              <a:t> </a:t>
            </a:r>
            <a:r>
              <a:rPr lang="en-US" sz="1400" dirty="0" smtClean="0"/>
              <a:t>15min for blue/red and 14min 57sec for NIR.</a:t>
            </a:r>
            <a:endParaRPr lang="en-US" sz="1400" dirty="0"/>
          </a:p>
        </p:txBody>
      </p:sp>
      <p:sp>
        <p:nvSpPr>
          <p:cNvPr id="51" name="テキスト ボックス 50"/>
          <p:cNvSpPr txBox="1"/>
          <p:nvPr/>
        </p:nvSpPr>
        <p:spPr>
          <a:xfrm>
            <a:off x="107504" y="1340768"/>
            <a:ext cx="3535327" cy="369332"/>
          </a:xfrm>
          <a:prstGeom prst="rect">
            <a:avLst/>
          </a:prstGeom>
          <a:noFill/>
        </p:spPr>
        <p:txBody>
          <a:bodyPr wrap="none" rtlCol="0">
            <a:spAutoFit/>
          </a:bodyPr>
          <a:lstStyle/>
          <a:p>
            <a:r>
              <a:rPr lang="en-US" b="1" dirty="0" smtClean="0"/>
              <a:t>One intermediate reset on NIR arm</a:t>
            </a:r>
            <a:endParaRPr lang="en-US" b="1" dirty="0"/>
          </a:p>
        </p:txBody>
      </p:sp>
      <p:sp>
        <p:nvSpPr>
          <p:cNvPr id="52" name="テキスト ボックス 51"/>
          <p:cNvSpPr txBox="1"/>
          <p:nvPr/>
        </p:nvSpPr>
        <p:spPr>
          <a:xfrm>
            <a:off x="107504" y="3852917"/>
            <a:ext cx="4807598" cy="369332"/>
          </a:xfrm>
          <a:prstGeom prst="rect">
            <a:avLst/>
          </a:prstGeom>
          <a:noFill/>
        </p:spPr>
        <p:txBody>
          <a:bodyPr wrap="none" rtlCol="0">
            <a:spAutoFit/>
          </a:bodyPr>
          <a:lstStyle/>
          <a:p>
            <a:r>
              <a:rPr lang="en-US" b="1" dirty="0" smtClean="0"/>
              <a:t>One intermediate shutter operation on blue arm</a:t>
            </a:r>
            <a:endParaRPr lang="en-US" b="1" dirty="0"/>
          </a:p>
        </p:txBody>
      </p:sp>
    </p:spTree>
    <p:extLst>
      <p:ext uri="{BB962C8B-B14F-4D97-AF65-F5344CB8AC3E}">
        <p14:creationId xmlns:p14="http://schemas.microsoft.com/office/powerpoint/2010/main" val="4175085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Possible sequence </a:t>
            </a:r>
            <a:r>
              <a:rPr lang="en-US" altLang="ja-JP" dirty="0" smtClean="0"/>
              <a:t>(III)</a:t>
            </a:r>
            <a:endParaRPr kumimoji="1" lang="ja-JP" altLang="en-US" dirty="0"/>
          </a:p>
        </p:txBody>
      </p:sp>
      <p:cxnSp>
        <p:nvCxnSpPr>
          <p:cNvPr id="17" name="直線コネクタ 16"/>
          <p:cNvCxnSpPr/>
          <p:nvPr/>
        </p:nvCxnSpPr>
        <p:spPr>
          <a:xfrm>
            <a:off x="683568" y="1810248"/>
            <a:ext cx="0" cy="864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8748464" y="1810248"/>
            <a:ext cx="0" cy="864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a:off x="683568" y="2015664"/>
            <a:ext cx="80810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a:off x="683568" y="2242296"/>
            <a:ext cx="3672407"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a:off x="683568" y="2458320"/>
            <a:ext cx="2556284" cy="0"/>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107504" y="1810248"/>
            <a:ext cx="596638" cy="369332"/>
          </a:xfrm>
          <a:prstGeom prst="rect">
            <a:avLst/>
          </a:prstGeom>
          <a:noFill/>
        </p:spPr>
        <p:txBody>
          <a:bodyPr wrap="none" rtlCol="0">
            <a:spAutoFit/>
          </a:bodyPr>
          <a:lstStyle/>
          <a:p>
            <a:r>
              <a:rPr lang="en-US" dirty="0" smtClean="0"/>
              <a:t>blue</a:t>
            </a:r>
            <a:endParaRPr lang="en-US" dirty="0"/>
          </a:p>
        </p:txBody>
      </p:sp>
      <p:sp>
        <p:nvSpPr>
          <p:cNvPr id="23" name="テキスト ボックス 22"/>
          <p:cNvSpPr txBox="1"/>
          <p:nvPr/>
        </p:nvSpPr>
        <p:spPr>
          <a:xfrm>
            <a:off x="148009" y="2026272"/>
            <a:ext cx="499047" cy="369332"/>
          </a:xfrm>
          <a:prstGeom prst="rect">
            <a:avLst/>
          </a:prstGeom>
          <a:noFill/>
        </p:spPr>
        <p:txBody>
          <a:bodyPr wrap="none" rtlCol="0">
            <a:spAutoFit/>
          </a:bodyPr>
          <a:lstStyle/>
          <a:p>
            <a:r>
              <a:rPr lang="en-US" dirty="0" smtClean="0"/>
              <a:t>red</a:t>
            </a:r>
            <a:endParaRPr lang="en-US" dirty="0"/>
          </a:p>
        </p:txBody>
      </p:sp>
      <p:sp>
        <p:nvSpPr>
          <p:cNvPr id="24" name="テキスト ボックス 23"/>
          <p:cNvSpPr txBox="1"/>
          <p:nvPr/>
        </p:nvSpPr>
        <p:spPr>
          <a:xfrm>
            <a:off x="149383" y="2242296"/>
            <a:ext cx="516488" cy="369332"/>
          </a:xfrm>
          <a:prstGeom prst="rect">
            <a:avLst/>
          </a:prstGeom>
          <a:noFill/>
        </p:spPr>
        <p:txBody>
          <a:bodyPr wrap="none" rtlCol="0">
            <a:spAutoFit/>
          </a:bodyPr>
          <a:lstStyle/>
          <a:p>
            <a:r>
              <a:rPr lang="en-US" dirty="0" smtClean="0"/>
              <a:t>NIR</a:t>
            </a:r>
            <a:endParaRPr lang="en-US" dirty="0"/>
          </a:p>
        </p:txBody>
      </p:sp>
      <p:cxnSp>
        <p:nvCxnSpPr>
          <p:cNvPr id="25" name="直線矢印コネクタ 24"/>
          <p:cNvCxnSpPr/>
          <p:nvPr/>
        </p:nvCxnSpPr>
        <p:spPr>
          <a:xfrm flipV="1">
            <a:off x="4355975" y="2242296"/>
            <a:ext cx="648072" cy="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3347864" y="1954264"/>
            <a:ext cx="2453749" cy="369332"/>
          </a:xfrm>
          <a:prstGeom prst="rect">
            <a:avLst/>
          </a:prstGeom>
          <a:noFill/>
        </p:spPr>
        <p:txBody>
          <a:bodyPr wrap="none" rtlCol="0">
            <a:spAutoFit/>
          </a:bodyPr>
          <a:lstStyle/>
          <a:p>
            <a:r>
              <a:rPr lang="en-US" dirty="0" smtClean="0"/>
              <a:t>shutter closed (readout)</a:t>
            </a:r>
            <a:endParaRPr lang="en-US" dirty="0"/>
          </a:p>
        </p:txBody>
      </p:sp>
      <p:cxnSp>
        <p:nvCxnSpPr>
          <p:cNvPr id="27" name="直線矢印コネクタ 26"/>
          <p:cNvCxnSpPr/>
          <p:nvPr/>
        </p:nvCxnSpPr>
        <p:spPr>
          <a:xfrm>
            <a:off x="5004048" y="2242296"/>
            <a:ext cx="3744416"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a:off x="3239852" y="2458320"/>
            <a:ext cx="2968490" cy="0"/>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a:off x="6208342" y="2458320"/>
            <a:ext cx="2556284" cy="0"/>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2627784" y="2411596"/>
            <a:ext cx="1140633" cy="369332"/>
          </a:xfrm>
          <a:prstGeom prst="rect">
            <a:avLst/>
          </a:prstGeom>
          <a:noFill/>
        </p:spPr>
        <p:txBody>
          <a:bodyPr wrap="none" rtlCol="0">
            <a:spAutoFit/>
          </a:bodyPr>
          <a:lstStyle/>
          <a:p>
            <a:r>
              <a:rPr lang="en-US" dirty="0"/>
              <a:t>r</a:t>
            </a:r>
            <a:r>
              <a:rPr lang="en-US" dirty="0" smtClean="0"/>
              <a:t>eset time</a:t>
            </a:r>
            <a:endParaRPr lang="en-US" dirty="0"/>
          </a:p>
        </p:txBody>
      </p:sp>
      <p:sp>
        <p:nvSpPr>
          <p:cNvPr id="31" name="テキスト ボックス 30"/>
          <p:cNvSpPr txBox="1"/>
          <p:nvPr/>
        </p:nvSpPr>
        <p:spPr>
          <a:xfrm>
            <a:off x="5591607" y="2411596"/>
            <a:ext cx="1140633" cy="369332"/>
          </a:xfrm>
          <a:prstGeom prst="rect">
            <a:avLst/>
          </a:prstGeom>
          <a:noFill/>
        </p:spPr>
        <p:txBody>
          <a:bodyPr wrap="none" rtlCol="0">
            <a:spAutoFit/>
          </a:bodyPr>
          <a:lstStyle/>
          <a:p>
            <a:r>
              <a:rPr lang="en-US" dirty="0"/>
              <a:t>r</a:t>
            </a:r>
            <a:r>
              <a:rPr lang="en-US" dirty="0" smtClean="0"/>
              <a:t>eset time</a:t>
            </a:r>
            <a:endParaRPr lang="en-US" dirty="0"/>
          </a:p>
        </p:txBody>
      </p:sp>
      <p:cxnSp>
        <p:nvCxnSpPr>
          <p:cNvPr id="32" name="直線矢印コネクタ 31"/>
          <p:cNvCxnSpPr/>
          <p:nvPr/>
        </p:nvCxnSpPr>
        <p:spPr>
          <a:xfrm flipV="1">
            <a:off x="4355976" y="2458320"/>
            <a:ext cx="64807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4083222" y="2170288"/>
            <a:ext cx="1136850" cy="369332"/>
          </a:xfrm>
          <a:prstGeom prst="rect">
            <a:avLst/>
          </a:prstGeom>
          <a:noFill/>
        </p:spPr>
        <p:txBody>
          <a:bodyPr wrap="none" rtlCol="0">
            <a:spAutoFit/>
          </a:bodyPr>
          <a:lstStyle/>
          <a:p>
            <a:r>
              <a:rPr lang="en-US" dirty="0"/>
              <a:t>d</a:t>
            </a:r>
            <a:r>
              <a:rPr lang="en-US" dirty="0" smtClean="0"/>
              <a:t>ead time</a:t>
            </a:r>
            <a:endParaRPr lang="en-US" dirty="0"/>
          </a:p>
        </p:txBody>
      </p:sp>
      <p:sp>
        <p:nvSpPr>
          <p:cNvPr id="34" name="テキスト ボックス 33"/>
          <p:cNvSpPr txBox="1"/>
          <p:nvPr/>
        </p:nvSpPr>
        <p:spPr>
          <a:xfrm>
            <a:off x="323528" y="2761764"/>
            <a:ext cx="8568952" cy="1384995"/>
          </a:xfrm>
          <a:prstGeom prst="rect">
            <a:avLst/>
          </a:prstGeom>
          <a:noFill/>
        </p:spPr>
        <p:txBody>
          <a:bodyPr wrap="square" rtlCol="0">
            <a:spAutoFit/>
          </a:bodyPr>
          <a:lstStyle/>
          <a:p>
            <a:r>
              <a:rPr lang="en-US" sz="1400" dirty="0" smtClean="0"/>
              <a:t>Even when both shutters are closed, NIR arm can have dead time and can continue up-the-ramp operation with no light from object. Also NIR arm can have resets while shutters are open. Integration times differ among the arms, like in the above two example cases. While NIR arm is in dead time, dark and thermal (from the back of the shutter) will be charged on the NIR im</a:t>
            </a:r>
            <a:r>
              <a:rPr lang="en-US" altLang="ja-JP" sz="1400" dirty="0" smtClean="0"/>
              <a:t>ages</a:t>
            </a:r>
            <a:r>
              <a:rPr lang="en-US" sz="1400" dirty="0" smtClean="0"/>
              <a:t>.</a:t>
            </a:r>
          </a:p>
          <a:p>
            <a:r>
              <a:rPr lang="en-US" sz="1400" dirty="0" smtClean="0"/>
              <a:t>Integration times from 15min exposure sequence are: 14min 20sec (as one previous example) for blue/red arms, 14min 14sec for NIR arm (cost of both one CCD readout operation and two NIR detector reset).</a:t>
            </a:r>
            <a:endParaRPr lang="en-US" sz="1400" dirty="0"/>
          </a:p>
        </p:txBody>
      </p:sp>
      <p:cxnSp>
        <p:nvCxnSpPr>
          <p:cNvPr id="35" name="直線矢印コネクタ 34"/>
          <p:cNvCxnSpPr/>
          <p:nvPr/>
        </p:nvCxnSpPr>
        <p:spPr>
          <a:xfrm flipV="1">
            <a:off x="4355973" y="2015664"/>
            <a:ext cx="648072" cy="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3347862" y="1700808"/>
            <a:ext cx="2453749" cy="369332"/>
          </a:xfrm>
          <a:prstGeom prst="rect">
            <a:avLst/>
          </a:prstGeom>
          <a:noFill/>
        </p:spPr>
        <p:txBody>
          <a:bodyPr wrap="none" rtlCol="0">
            <a:spAutoFit/>
          </a:bodyPr>
          <a:lstStyle/>
          <a:p>
            <a:r>
              <a:rPr lang="en-US" dirty="0" smtClean="0"/>
              <a:t>shutter closed (readout)</a:t>
            </a:r>
            <a:endParaRPr lang="en-US" dirty="0"/>
          </a:p>
        </p:txBody>
      </p:sp>
      <p:sp>
        <p:nvSpPr>
          <p:cNvPr id="52" name="テキスト ボックス 51"/>
          <p:cNvSpPr txBox="1"/>
          <p:nvPr/>
        </p:nvSpPr>
        <p:spPr>
          <a:xfrm>
            <a:off x="107504" y="1340768"/>
            <a:ext cx="8240974" cy="369332"/>
          </a:xfrm>
          <a:prstGeom prst="rect">
            <a:avLst/>
          </a:prstGeom>
          <a:noFill/>
        </p:spPr>
        <p:txBody>
          <a:bodyPr wrap="none" rtlCol="0">
            <a:spAutoFit/>
          </a:bodyPr>
          <a:lstStyle/>
          <a:p>
            <a:r>
              <a:rPr lang="en-US" b="1" dirty="0" smtClean="0"/>
              <a:t>One intermediate shutter operation on both shutters, two intermediate reset on NIR</a:t>
            </a:r>
            <a:endParaRPr lang="en-US" b="1" dirty="0"/>
          </a:p>
        </p:txBody>
      </p:sp>
      <p:grpSp>
        <p:nvGrpSpPr>
          <p:cNvPr id="70" name="グループ化 69"/>
          <p:cNvGrpSpPr/>
          <p:nvPr/>
        </p:nvGrpSpPr>
        <p:grpSpPr>
          <a:xfrm>
            <a:off x="107504" y="4437112"/>
            <a:ext cx="8657122" cy="1080120"/>
            <a:chOff x="107504" y="4725144"/>
            <a:chExt cx="8657122" cy="1080120"/>
          </a:xfrm>
        </p:grpSpPr>
        <p:cxnSp>
          <p:nvCxnSpPr>
            <p:cNvPr id="71" name="直線コネクタ 70"/>
            <p:cNvCxnSpPr/>
            <p:nvPr/>
          </p:nvCxnSpPr>
          <p:spPr>
            <a:xfrm>
              <a:off x="683568" y="4834584"/>
              <a:ext cx="0" cy="864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a:off x="8748464" y="4834584"/>
              <a:ext cx="0" cy="864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p:nvPr/>
          </p:nvCxnSpPr>
          <p:spPr>
            <a:xfrm>
              <a:off x="683568" y="5050608"/>
              <a:ext cx="80810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p:nvPr/>
          </p:nvCxnSpPr>
          <p:spPr>
            <a:xfrm>
              <a:off x="683568" y="5266632"/>
              <a:ext cx="3672407"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p:nvPr/>
          </p:nvCxnSpPr>
          <p:spPr>
            <a:xfrm>
              <a:off x="683568" y="5482656"/>
              <a:ext cx="2556284" cy="0"/>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6" name="テキスト ボックス 75"/>
            <p:cNvSpPr txBox="1"/>
            <p:nvPr/>
          </p:nvSpPr>
          <p:spPr>
            <a:xfrm>
              <a:off x="107504" y="4834584"/>
              <a:ext cx="596638" cy="369332"/>
            </a:xfrm>
            <a:prstGeom prst="rect">
              <a:avLst/>
            </a:prstGeom>
            <a:noFill/>
          </p:spPr>
          <p:txBody>
            <a:bodyPr wrap="none" rtlCol="0">
              <a:spAutoFit/>
            </a:bodyPr>
            <a:lstStyle/>
            <a:p>
              <a:r>
                <a:rPr lang="en-US" dirty="0" smtClean="0"/>
                <a:t>blue</a:t>
              </a:r>
              <a:endParaRPr lang="en-US" dirty="0"/>
            </a:p>
          </p:txBody>
        </p:sp>
        <p:sp>
          <p:nvSpPr>
            <p:cNvPr id="77" name="テキスト ボックス 76"/>
            <p:cNvSpPr txBox="1"/>
            <p:nvPr/>
          </p:nvSpPr>
          <p:spPr>
            <a:xfrm>
              <a:off x="148009" y="5050608"/>
              <a:ext cx="499047" cy="369332"/>
            </a:xfrm>
            <a:prstGeom prst="rect">
              <a:avLst/>
            </a:prstGeom>
            <a:noFill/>
          </p:spPr>
          <p:txBody>
            <a:bodyPr wrap="none" rtlCol="0">
              <a:spAutoFit/>
            </a:bodyPr>
            <a:lstStyle/>
            <a:p>
              <a:r>
                <a:rPr lang="en-US" dirty="0" smtClean="0"/>
                <a:t>red</a:t>
              </a:r>
              <a:endParaRPr lang="en-US" dirty="0"/>
            </a:p>
          </p:txBody>
        </p:sp>
        <p:sp>
          <p:nvSpPr>
            <p:cNvPr id="78" name="テキスト ボックス 77"/>
            <p:cNvSpPr txBox="1"/>
            <p:nvPr/>
          </p:nvSpPr>
          <p:spPr>
            <a:xfrm>
              <a:off x="149383" y="5266632"/>
              <a:ext cx="516488" cy="369332"/>
            </a:xfrm>
            <a:prstGeom prst="rect">
              <a:avLst/>
            </a:prstGeom>
            <a:noFill/>
          </p:spPr>
          <p:txBody>
            <a:bodyPr wrap="none" rtlCol="0">
              <a:spAutoFit/>
            </a:bodyPr>
            <a:lstStyle/>
            <a:p>
              <a:r>
                <a:rPr lang="en-US" dirty="0" smtClean="0"/>
                <a:t>NIR</a:t>
              </a:r>
              <a:endParaRPr lang="en-US" dirty="0"/>
            </a:p>
          </p:txBody>
        </p:sp>
        <p:cxnSp>
          <p:nvCxnSpPr>
            <p:cNvPr id="79" name="直線矢印コネクタ 78"/>
            <p:cNvCxnSpPr/>
            <p:nvPr/>
          </p:nvCxnSpPr>
          <p:spPr>
            <a:xfrm flipV="1">
              <a:off x="4355975" y="5266632"/>
              <a:ext cx="648072" cy="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80" name="テキスト ボックス 79"/>
            <p:cNvSpPr txBox="1"/>
            <p:nvPr/>
          </p:nvSpPr>
          <p:spPr>
            <a:xfrm>
              <a:off x="3347864" y="4978600"/>
              <a:ext cx="2453749" cy="369332"/>
            </a:xfrm>
            <a:prstGeom prst="rect">
              <a:avLst/>
            </a:prstGeom>
            <a:noFill/>
          </p:spPr>
          <p:txBody>
            <a:bodyPr wrap="none" rtlCol="0">
              <a:spAutoFit/>
            </a:bodyPr>
            <a:lstStyle/>
            <a:p>
              <a:r>
                <a:rPr lang="en-US" dirty="0" smtClean="0"/>
                <a:t>shutter closed (readout)</a:t>
              </a:r>
              <a:endParaRPr lang="en-US" dirty="0"/>
            </a:p>
          </p:txBody>
        </p:sp>
        <p:cxnSp>
          <p:nvCxnSpPr>
            <p:cNvPr id="81" name="直線矢印コネクタ 80"/>
            <p:cNvCxnSpPr/>
            <p:nvPr/>
          </p:nvCxnSpPr>
          <p:spPr>
            <a:xfrm>
              <a:off x="5004048" y="5266632"/>
              <a:ext cx="3744416"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p:nvPr/>
          </p:nvCxnSpPr>
          <p:spPr>
            <a:xfrm>
              <a:off x="3239852" y="5482656"/>
              <a:ext cx="2968490" cy="0"/>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p:nvPr/>
          </p:nvCxnSpPr>
          <p:spPr>
            <a:xfrm>
              <a:off x="6208342" y="5482656"/>
              <a:ext cx="2556284" cy="0"/>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4" name="テキスト ボックス 83"/>
            <p:cNvSpPr txBox="1"/>
            <p:nvPr/>
          </p:nvSpPr>
          <p:spPr>
            <a:xfrm>
              <a:off x="2627784" y="5435932"/>
              <a:ext cx="1140633" cy="369332"/>
            </a:xfrm>
            <a:prstGeom prst="rect">
              <a:avLst/>
            </a:prstGeom>
            <a:noFill/>
          </p:spPr>
          <p:txBody>
            <a:bodyPr wrap="none" rtlCol="0">
              <a:spAutoFit/>
            </a:bodyPr>
            <a:lstStyle/>
            <a:p>
              <a:r>
                <a:rPr lang="en-US" dirty="0"/>
                <a:t>r</a:t>
              </a:r>
              <a:r>
                <a:rPr lang="en-US" dirty="0" smtClean="0"/>
                <a:t>eset time</a:t>
              </a:r>
              <a:endParaRPr lang="en-US" dirty="0"/>
            </a:p>
          </p:txBody>
        </p:sp>
        <p:sp>
          <p:nvSpPr>
            <p:cNvPr id="85" name="テキスト ボックス 84"/>
            <p:cNvSpPr txBox="1"/>
            <p:nvPr/>
          </p:nvSpPr>
          <p:spPr>
            <a:xfrm>
              <a:off x="5591607" y="5435932"/>
              <a:ext cx="1140633" cy="369332"/>
            </a:xfrm>
            <a:prstGeom prst="rect">
              <a:avLst/>
            </a:prstGeom>
            <a:noFill/>
          </p:spPr>
          <p:txBody>
            <a:bodyPr wrap="none" rtlCol="0">
              <a:spAutoFit/>
            </a:bodyPr>
            <a:lstStyle/>
            <a:p>
              <a:r>
                <a:rPr lang="en-US" dirty="0"/>
                <a:t>r</a:t>
              </a:r>
              <a:r>
                <a:rPr lang="en-US" dirty="0" smtClean="0"/>
                <a:t>eset time</a:t>
              </a:r>
              <a:endParaRPr lang="en-US" dirty="0"/>
            </a:p>
          </p:txBody>
        </p:sp>
        <p:cxnSp>
          <p:nvCxnSpPr>
            <p:cNvPr id="86" name="直線矢印コネクタ 85"/>
            <p:cNvCxnSpPr/>
            <p:nvPr/>
          </p:nvCxnSpPr>
          <p:spPr>
            <a:xfrm flipV="1">
              <a:off x="4355976" y="5482656"/>
              <a:ext cx="64807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テキスト ボックス 86"/>
            <p:cNvSpPr txBox="1"/>
            <p:nvPr/>
          </p:nvSpPr>
          <p:spPr>
            <a:xfrm>
              <a:off x="4083222" y="5194624"/>
              <a:ext cx="1136850" cy="369332"/>
            </a:xfrm>
            <a:prstGeom prst="rect">
              <a:avLst/>
            </a:prstGeom>
            <a:noFill/>
          </p:spPr>
          <p:txBody>
            <a:bodyPr wrap="none" rtlCol="0">
              <a:spAutoFit/>
            </a:bodyPr>
            <a:lstStyle/>
            <a:p>
              <a:r>
                <a:rPr lang="en-US" dirty="0"/>
                <a:t>d</a:t>
              </a:r>
              <a:r>
                <a:rPr lang="en-US" dirty="0" smtClean="0"/>
                <a:t>ead time</a:t>
              </a:r>
              <a:endParaRPr lang="en-US" dirty="0"/>
            </a:p>
          </p:txBody>
        </p:sp>
        <p:cxnSp>
          <p:nvCxnSpPr>
            <p:cNvPr id="88" name="直線矢印コネクタ 87"/>
            <p:cNvCxnSpPr/>
            <p:nvPr/>
          </p:nvCxnSpPr>
          <p:spPr>
            <a:xfrm flipV="1">
              <a:off x="4355976" y="5047208"/>
              <a:ext cx="64807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9" name="テキスト ボックス 88"/>
            <p:cNvSpPr txBox="1"/>
            <p:nvPr/>
          </p:nvSpPr>
          <p:spPr>
            <a:xfrm>
              <a:off x="4083222" y="4725144"/>
              <a:ext cx="1136850" cy="369332"/>
            </a:xfrm>
            <a:prstGeom prst="rect">
              <a:avLst/>
            </a:prstGeom>
            <a:noFill/>
          </p:spPr>
          <p:txBody>
            <a:bodyPr wrap="none" rtlCol="0">
              <a:spAutoFit/>
            </a:bodyPr>
            <a:lstStyle/>
            <a:p>
              <a:r>
                <a:rPr lang="en-US" dirty="0"/>
                <a:t>d</a:t>
              </a:r>
              <a:r>
                <a:rPr lang="en-US" dirty="0" smtClean="0"/>
                <a:t>ead time</a:t>
              </a:r>
              <a:endParaRPr lang="en-US" dirty="0"/>
            </a:p>
          </p:txBody>
        </p:sp>
      </p:grpSp>
      <p:sp>
        <p:nvSpPr>
          <p:cNvPr id="90" name="テキスト ボックス 89"/>
          <p:cNvSpPr txBox="1"/>
          <p:nvPr/>
        </p:nvSpPr>
        <p:spPr>
          <a:xfrm>
            <a:off x="323528" y="5498068"/>
            <a:ext cx="8568952" cy="1169551"/>
          </a:xfrm>
          <a:prstGeom prst="rect">
            <a:avLst/>
          </a:prstGeom>
          <a:noFill/>
        </p:spPr>
        <p:txBody>
          <a:bodyPr wrap="square" rtlCol="0">
            <a:spAutoFit/>
          </a:bodyPr>
          <a:lstStyle/>
          <a:p>
            <a:r>
              <a:rPr lang="en-US" sz="1400" dirty="0" smtClean="0"/>
              <a:t>Similar to one previous example, but blue arm continues integration without light from </a:t>
            </a:r>
            <a:r>
              <a:rPr lang="en-US" altLang="ja-JP" sz="1400" dirty="0" smtClean="0"/>
              <a:t>sky</a:t>
            </a:r>
            <a:r>
              <a:rPr lang="en-US" sz="1400" dirty="0" smtClean="0"/>
              <a:t>. The blue shutter could be closed to make blue camera not affected from scattered light from the reset of the optics in the spectrograph module. This could make signal to noise ratio better than summing two exposures for blue arm, with only one readout noise to blue arm. </a:t>
            </a:r>
          </a:p>
          <a:p>
            <a:r>
              <a:rPr lang="en-US" sz="1400" dirty="0"/>
              <a:t>I</a:t>
            </a:r>
            <a:r>
              <a:rPr lang="en-US" sz="1400" dirty="0" smtClean="0"/>
              <a:t>ntegration time of the blue and red arms is the same, as 14min 20sec.</a:t>
            </a:r>
            <a:endParaRPr lang="en-US" sz="1400" dirty="0"/>
          </a:p>
        </p:txBody>
      </p:sp>
      <p:sp>
        <p:nvSpPr>
          <p:cNvPr id="91" name="テキスト ボックス 90"/>
          <p:cNvSpPr txBox="1"/>
          <p:nvPr/>
        </p:nvSpPr>
        <p:spPr>
          <a:xfrm>
            <a:off x="107504" y="4221088"/>
            <a:ext cx="8055667" cy="369332"/>
          </a:xfrm>
          <a:prstGeom prst="rect">
            <a:avLst/>
          </a:prstGeom>
          <a:noFill/>
        </p:spPr>
        <p:txBody>
          <a:bodyPr wrap="none" rtlCol="0">
            <a:spAutoFit/>
          </a:bodyPr>
          <a:lstStyle/>
          <a:p>
            <a:r>
              <a:rPr lang="en-US" b="1" dirty="0" smtClean="0"/>
              <a:t>One intermediate shutter operation on red shutter, two intermediate reset on NIR</a:t>
            </a:r>
            <a:endParaRPr lang="en-US" b="1" dirty="0"/>
          </a:p>
        </p:txBody>
      </p:sp>
    </p:spTree>
    <p:extLst>
      <p:ext uri="{BB962C8B-B14F-4D97-AF65-F5344CB8AC3E}">
        <p14:creationId xmlns:p14="http://schemas.microsoft.com/office/powerpoint/2010/main" val="1112618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Possible sequence (IV)</a:t>
            </a:r>
            <a:endParaRPr lang="en-US" dirty="0"/>
          </a:p>
        </p:txBody>
      </p:sp>
      <p:cxnSp>
        <p:nvCxnSpPr>
          <p:cNvPr id="41" name="直線コネクタ 40"/>
          <p:cNvCxnSpPr/>
          <p:nvPr/>
        </p:nvCxnSpPr>
        <p:spPr>
          <a:xfrm>
            <a:off x="683568" y="1738240"/>
            <a:ext cx="0" cy="864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a:off x="8748464" y="1738240"/>
            <a:ext cx="0" cy="864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683568" y="1954264"/>
            <a:ext cx="80810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a:off x="683568" y="2170288"/>
            <a:ext cx="3672407"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5" name="テキスト ボックス 44"/>
          <p:cNvSpPr txBox="1"/>
          <p:nvPr/>
        </p:nvSpPr>
        <p:spPr>
          <a:xfrm>
            <a:off x="107504" y="1738240"/>
            <a:ext cx="596638" cy="369332"/>
          </a:xfrm>
          <a:prstGeom prst="rect">
            <a:avLst/>
          </a:prstGeom>
          <a:noFill/>
        </p:spPr>
        <p:txBody>
          <a:bodyPr wrap="none" rtlCol="0">
            <a:spAutoFit/>
          </a:bodyPr>
          <a:lstStyle/>
          <a:p>
            <a:r>
              <a:rPr lang="en-US" dirty="0" smtClean="0"/>
              <a:t>blue</a:t>
            </a:r>
            <a:endParaRPr lang="en-US" dirty="0"/>
          </a:p>
        </p:txBody>
      </p:sp>
      <p:sp>
        <p:nvSpPr>
          <p:cNvPr id="46" name="テキスト ボックス 45"/>
          <p:cNvSpPr txBox="1"/>
          <p:nvPr/>
        </p:nvSpPr>
        <p:spPr>
          <a:xfrm>
            <a:off x="148009" y="1954264"/>
            <a:ext cx="499047" cy="369332"/>
          </a:xfrm>
          <a:prstGeom prst="rect">
            <a:avLst/>
          </a:prstGeom>
          <a:noFill/>
        </p:spPr>
        <p:txBody>
          <a:bodyPr wrap="none" rtlCol="0">
            <a:spAutoFit/>
          </a:bodyPr>
          <a:lstStyle/>
          <a:p>
            <a:r>
              <a:rPr lang="en-US" dirty="0" smtClean="0"/>
              <a:t>red</a:t>
            </a:r>
            <a:endParaRPr lang="en-US" dirty="0"/>
          </a:p>
        </p:txBody>
      </p:sp>
      <p:sp>
        <p:nvSpPr>
          <p:cNvPr id="47" name="テキスト ボックス 46"/>
          <p:cNvSpPr txBox="1"/>
          <p:nvPr/>
        </p:nvSpPr>
        <p:spPr>
          <a:xfrm>
            <a:off x="149383" y="2170288"/>
            <a:ext cx="516488" cy="369332"/>
          </a:xfrm>
          <a:prstGeom prst="rect">
            <a:avLst/>
          </a:prstGeom>
          <a:noFill/>
        </p:spPr>
        <p:txBody>
          <a:bodyPr wrap="none" rtlCol="0">
            <a:spAutoFit/>
          </a:bodyPr>
          <a:lstStyle/>
          <a:p>
            <a:r>
              <a:rPr lang="en-US" dirty="0" smtClean="0"/>
              <a:t>NIR</a:t>
            </a:r>
            <a:endParaRPr lang="en-US" dirty="0"/>
          </a:p>
        </p:txBody>
      </p:sp>
      <p:cxnSp>
        <p:nvCxnSpPr>
          <p:cNvPr id="48" name="直線矢印コネクタ 47"/>
          <p:cNvCxnSpPr/>
          <p:nvPr/>
        </p:nvCxnSpPr>
        <p:spPr>
          <a:xfrm flipV="1">
            <a:off x="4355975" y="2170288"/>
            <a:ext cx="648072" cy="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3347864" y="1882256"/>
            <a:ext cx="2453749" cy="369332"/>
          </a:xfrm>
          <a:prstGeom prst="rect">
            <a:avLst/>
          </a:prstGeom>
          <a:noFill/>
        </p:spPr>
        <p:txBody>
          <a:bodyPr wrap="none" rtlCol="0">
            <a:spAutoFit/>
          </a:bodyPr>
          <a:lstStyle/>
          <a:p>
            <a:r>
              <a:rPr lang="en-US" dirty="0" smtClean="0"/>
              <a:t>shutter closed (readout)</a:t>
            </a:r>
            <a:endParaRPr lang="en-US" dirty="0"/>
          </a:p>
        </p:txBody>
      </p:sp>
      <p:cxnSp>
        <p:nvCxnSpPr>
          <p:cNvPr id="50" name="直線矢印コネクタ 49"/>
          <p:cNvCxnSpPr/>
          <p:nvPr/>
        </p:nvCxnSpPr>
        <p:spPr>
          <a:xfrm>
            <a:off x="5004048" y="2170288"/>
            <a:ext cx="3744416"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p:nvPr/>
        </p:nvCxnSpPr>
        <p:spPr>
          <a:xfrm flipV="1">
            <a:off x="4355976" y="1950864"/>
            <a:ext cx="64807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テキスト ボックス 51"/>
          <p:cNvSpPr txBox="1"/>
          <p:nvPr/>
        </p:nvSpPr>
        <p:spPr>
          <a:xfrm>
            <a:off x="4083222" y="1628800"/>
            <a:ext cx="1136850" cy="369332"/>
          </a:xfrm>
          <a:prstGeom prst="rect">
            <a:avLst/>
          </a:prstGeom>
          <a:noFill/>
        </p:spPr>
        <p:txBody>
          <a:bodyPr wrap="none" rtlCol="0">
            <a:spAutoFit/>
          </a:bodyPr>
          <a:lstStyle/>
          <a:p>
            <a:r>
              <a:rPr lang="en-US" dirty="0"/>
              <a:t>d</a:t>
            </a:r>
            <a:r>
              <a:rPr lang="en-US" dirty="0" smtClean="0"/>
              <a:t>ead time</a:t>
            </a:r>
            <a:endParaRPr lang="en-US" dirty="0"/>
          </a:p>
        </p:txBody>
      </p:sp>
      <p:sp>
        <p:nvSpPr>
          <p:cNvPr id="53" name="テキスト ボックス 52"/>
          <p:cNvSpPr txBox="1"/>
          <p:nvPr/>
        </p:nvSpPr>
        <p:spPr>
          <a:xfrm>
            <a:off x="323528" y="2689756"/>
            <a:ext cx="8568952" cy="738664"/>
          </a:xfrm>
          <a:prstGeom prst="rect">
            <a:avLst/>
          </a:prstGeom>
          <a:noFill/>
        </p:spPr>
        <p:txBody>
          <a:bodyPr wrap="square" rtlCol="0">
            <a:spAutoFit/>
          </a:bodyPr>
          <a:lstStyle/>
          <a:p>
            <a:r>
              <a:rPr lang="en-US" sz="1400" dirty="0" smtClean="0"/>
              <a:t>The same operation for shutters as one previous example, but NIR arm reset/readout are set as the same as red arm.</a:t>
            </a:r>
          </a:p>
          <a:p>
            <a:r>
              <a:rPr lang="en-US" altLang="ja-JP" sz="1400" dirty="0" smtClean="0"/>
              <a:t>The </a:t>
            </a:r>
            <a:r>
              <a:rPr lang="en-US" altLang="ja-JP" sz="1400" dirty="0"/>
              <a:t>t</a:t>
            </a:r>
            <a:r>
              <a:rPr lang="en-US" sz="1400" dirty="0" smtClean="0"/>
              <a:t>otal integration time will be the same for all the arms, as 14min 20sec.</a:t>
            </a:r>
            <a:endParaRPr lang="en-US" sz="1400" dirty="0"/>
          </a:p>
        </p:txBody>
      </p:sp>
      <p:cxnSp>
        <p:nvCxnSpPr>
          <p:cNvPr id="54" name="直線矢印コネクタ 53"/>
          <p:cNvCxnSpPr/>
          <p:nvPr/>
        </p:nvCxnSpPr>
        <p:spPr>
          <a:xfrm>
            <a:off x="683568" y="2348880"/>
            <a:ext cx="3672408" cy="0"/>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a:off x="5004047" y="2348880"/>
            <a:ext cx="3744417" cy="0"/>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テキスト ボックス 55"/>
          <p:cNvSpPr txBox="1"/>
          <p:nvPr/>
        </p:nvSpPr>
        <p:spPr>
          <a:xfrm>
            <a:off x="107504" y="1340768"/>
            <a:ext cx="7939289" cy="369332"/>
          </a:xfrm>
          <a:prstGeom prst="rect">
            <a:avLst/>
          </a:prstGeom>
          <a:noFill/>
        </p:spPr>
        <p:txBody>
          <a:bodyPr wrap="none" rtlCol="0">
            <a:spAutoFit/>
          </a:bodyPr>
          <a:lstStyle/>
          <a:p>
            <a:r>
              <a:rPr lang="en-US" b="1" dirty="0" smtClean="0"/>
              <a:t>One intermediate shutter operation on red shutter, one intermediate reset on NIR</a:t>
            </a:r>
            <a:endParaRPr lang="en-US" b="1" dirty="0"/>
          </a:p>
        </p:txBody>
      </p:sp>
    </p:spTree>
    <p:extLst>
      <p:ext uri="{BB962C8B-B14F-4D97-AF65-F5344CB8AC3E}">
        <p14:creationId xmlns:p14="http://schemas.microsoft.com/office/powerpoint/2010/main" val="296708374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8400</TotalTime>
  <Words>1191</Words>
  <Application>Microsoft Office PowerPoint</Application>
  <PresentationFormat>画面に合わせる (4:3)</PresentationFormat>
  <Paragraphs>79</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ＭＳ Ｐゴシック</vt:lpstr>
      <vt:lpstr>Arial</vt:lpstr>
      <vt:lpstr>Calibri</vt:lpstr>
      <vt:lpstr>Office ​​テーマ</vt:lpstr>
      <vt:lpstr>Exposure time control per camera (arm)</vt:lpstr>
      <vt:lpstr>Outline</vt:lpstr>
      <vt:lpstr>The shutter configuration</vt:lpstr>
      <vt:lpstr>Hardware layout vs. optical path</vt:lpstr>
      <vt:lpstr>Exposure time control under constraints</vt:lpstr>
      <vt:lpstr>Possible sequence (I)</vt:lpstr>
      <vt:lpstr>Possible sequence (II)</vt:lpstr>
      <vt:lpstr>Possible sequence (III)</vt:lpstr>
      <vt:lpstr>Possible sequence (IV)</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 on “different exposure time per arm”</dc:title>
  <dc:creator>Atsushi Shimono</dc:creator>
  <cp:lastModifiedBy>Atsushi Shimono</cp:lastModifiedBy>
  <cp:revision>44</cp:revision>
  <dcterms:created xsi:type="dcterms:W3CDTF">2016-07-05T00:46:23Z</dcterms:created>
  <dcterms:modified xsi:type="dcterms:W3CDTF">2016-09-20T02:27:51Z</dcterms:modified>
</cp:coreProperties>
</file>