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59" r:id="rId6"/>
    <p:sldId id="260" r:id="rId7"/>
    <p:sldId id="269" r:id="rId8"/>
    <p:sldId id="270" r:id="rId9"/>
    <p:sldId id="261" r:id="rId10"/>
    <p:sldId id="262" r:id="rId11"/>
    <p:sldId id="268" r:id="rId12"/>
    <p:sldId id="264" r:id="rId13"/>
    <p:sldId id="265" r:id="rId14"/>
    <p:sldId id="266" r:id="rId15"/>
    <p:sldId id="267" r:id="rId16"/>
  </p:sldIdLst>
  <p:sldSz cx="9144000" cy="6858000" type="screen4x3"/>
  <p:notesSz cx="6802438" cy="9934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7" autoAdjust="0"/>
    <p:restoredTop sz="94660"/>
  </p:normalViewPr>
  <p:slideViewPr>
    <p:cSldViewPr snapToGrid="0">
      <p:cViewPr varScale="1">
        <p:scale>
          <a:sx n="96" d="100"/>
          <a:sy n="96" d="100"/>
        </p:scale>
        <p:origin x="-102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79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D7C54-67B3-491C-AAEA-7A88E2DD9EA6}" type="datetimeFigureOut">
              <a:rPr kumimoji="1" lang="ja-JP" altLang="en-US" smtClean="0"/>
              <a:t>2015/9/1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7288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19638"/>
            <a:ext cx="5441950" cy="44704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6100"/>
            <a:ext cx="294798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2863" y="9436100"/>
            <a:ext cx="2947987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C6096-0A73-436A-96D9-0F01F3D76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74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74D88-5E2D-4C8F-8740-FBA23AFC1A6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71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BAEA-93CF-436B-A82B-CCEB8345C47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345A-0227-4B4E-910A-B00FB74C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9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BAEA-93CF-436B-A82B-CCEB8345C47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345A-0227-4B4E-910A-B00FB74C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0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BAEA-93CF-436B-A82B-CCEB8345C47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345A-0227-4B4E-910A-B00FB74C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4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BAEA-93CF-436B-A82B-CCEB8345C47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345A-0227-4B4E-910A-B00FB74C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8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BAEA-93CF-436B-A82B-CCEB8345C47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345A-0227-4B4E-910A-B00FB74C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9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BAEA-93CF-436B-A82B-CCEB8345C47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345A-0227-4B4E-910A-B00FB74C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BAEA-93CF-436B-A82B-CCEB8345C47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345A-0227-4B4E-910A-B00FB74C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2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BAEA-93CF-436B-A82B-CCEB8345C47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345A-0227-4B4E-910A-B00FB74C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1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BAEA-93CF-436B-A82B-CCEB8345C47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345A-0227-4B4E-910A-B00FB74C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4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BAEA-93CF-436B-A82B-CCEB8345C47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345A-0227-4B4E-910A-B00FB74C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0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BAEA-93CF-436B-A82B-CCEB8345C47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2345A-0227-4B4E-910A-B00FB74C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7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2BAEA-93CF-436B-A82B-CCEB8345C47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2345A-0227-4B4E-910A-B00FB74C5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5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 smtClean="0"/>
              <a:t>Requirements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and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Interfaces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on</a:t>
            </a:r>
            <a:br>
              <a:rPr lang="en-US" altLang="ja-JP" sz="3600" dirty="0" smtClean="0"/>
            </a:br>
            <a:r>
              <a:rPr lang="en-US" altLang="ja-JP" sz="3600" dirty="0" smtClean="0"/>
              <a:t>ETS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(Exposure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Targeting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Software)</a:t>
            </a:r>
            <a:endParaRPr 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Atsushi </a:t>
            </a:r>
            <a:r>
              <a:rPr lang="en-US" dirty="0" err="1" smtClean="0"/>
              <a:t>Shimono</a:t>
            </a:r>
            <a:endParaRPr lang="en-US" dirty="0" smtClean="0"/>
          </a:p>
          <a:p>
            <a:r>
              <a:rPr lang="en-US" dirty="0" smtClean="0"/>
              <a:t>(2015/0</a:t>
            </a:r>
            <a:r>
              <a:rPr lang="en-US" altLang="ja-JP" dirty="0" smtClean="0"/>
              <a:t>9</a:t>
            </a:r>
            <a:r>
              <a:rPr lang="en-US" dirty="0" smtClean="0"/>
              <a:t>/0</a:t>
            </a:r>
            <a:r>
              <a:rPr lang="en-US" altLang="ja-JP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5004048" y="116632"/>
            <a:ext cx="4024536" cy="252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1" dirty="0" smtClean="0">
                <a:solidFill>
                  <a:schemeClr val="tx1"/>
                </a:solidFill>
              </a:rPr>
              <a:t>PFS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Software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team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Study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Note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: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SSN-00014-001+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69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Timeline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Schedule</a:t>
            </a:r>
            <a:r>
              <a:rPr kumimoji="1" lang="ja-JP" altLang="en-US" dirty="0" smtClean="0"/>
              <a:t> 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cont’d)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600200"/>
            <a:ext cx="8388627" cy="506895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This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package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first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tested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sky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(nighttime)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commissioning.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Configuration/instrument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parameters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like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0</a:t>
            </a:r>
            <a:r>
              <a:rPr kumimoji="1" lang="en-US" altLang="ja-JP" baseline="30000" dirty="0" smtClean="0"/>
              <a:t>th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pass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distortion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analysis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HSC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available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even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now,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but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(semi-)real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parameters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provided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moment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PFI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integration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work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ASIAA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such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rough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measurement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fiber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positions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PFI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focal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plane,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camera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sensor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position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fiducial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fibers.</a:t>
            </a:r>
          </a:p>
          <a:p>
            <a:pPr marL="0" indent="0">
              <a:buNone/>
            </a:pP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first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stage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release,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simulated,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taken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HSC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or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“designed”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hardware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parameter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configurations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testing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science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team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survey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design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performance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check.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Milestones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related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instrument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hardware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development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are: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PFI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integration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work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ASIAA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2015/Q4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2017/Q4?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Fiducial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fiber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positions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roughly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measured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2016/Q1?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End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integration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final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COBRA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rail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module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2017/Q2?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Functional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ASIAA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2017/Q3?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PFI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(day-time)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commissioning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Subaru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: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starting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2018/Q1?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First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day-time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engineering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telescope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COBRA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characteristics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measurement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MCS</a:t>
            </a:r>
          </a:p>
          <a:p>
            <a:pPr lvl="2">
              <a:buFont typeface="Arial" charset="0"/>
              <a:buChar char="•"/>
            </a:pPr>
            <a:r>
              <a:rPr kumimoji="1" lang="en-US" altLang="ja-JP" dirty="0" smtClean="0"/>
              <a:t>Rotation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center,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rotation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length,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(so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called)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VMCS</a:t>
            </a:r>
          </a:p>
          <a:p>
            <a:pPr lvl="2">
              <a:buFont typeface="Arial" charset="0"/>
              <a:buChar char="•"/>
            </a:pPr>
            <a:r>
              <a:rPr kumimoji="1" lang="en-US" altLang="ja-JP" dirty="0" smtClean="0"/>
              <a:t>Coordinate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system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parameter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input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MPS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output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ETS)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Night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time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commissioning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Subaru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starting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2018/Q2?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Updated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distortion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map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AG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camera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sensor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position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relative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fixed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fiducial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fibers</a:t>
            </a:r>
          </a:p>
        </p:txBody>
      </p:sp>
    </p:spTree>
    <p:extLst>
      <p:ext uri="{BB962C8B-B14F-4D97-AF65-F5344CB8AC3E}">
        <p14:creationId xmlns:p14="http://schemas.microsoft.com/office/powerpoint/2010/main" val="389602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252499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500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 smtClean="0"/>
              <a:t>Software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packages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overview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(I)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-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overview</a:t>
            </a:r>
            <a:endParaRPr 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ICS – instrument control system</a:t>
            </a:r>
          </a:p>
          <a:p>
            <a:pPr lvl="1"/>
            <a:r>
              <a:rPr lang="en-US" dirty="0" smtClean="0"/>
              <a:t>Instrument operation software, including OBCP</a:t>
            </a:r>
          </a:p>
          <a:p>
            <a:pPr lvl="1"/>
            <a:r>
              <a:rPr lang="en-US" dirty="0" smtClean="0"/>
              <a:t>by each hardware subsystem development institute + IPMU + NAOJ/Subaru</a:t>
            </a:r>
          </a:p>
          <a:p>
            <a:r>
              <a:rPr lang="en-US" dirty="0" smtClean="0"/>
              <a:t>DRP – data reduction pipeline</a:t>
            </a:r>
          </a:p>
          <a:p>
            <a:pPr lvl="1"/>
            <a:r>
              <a:rPr lang="en-US" dirty="0" smtClean="0"/>
              <a:t>Full DRP and simplified on-site DRP by removing heavy subsystems</a:t>
            </a:r>
          </a:p>
          <a:p>
            <a:pPr lvl="1"/>
            <a:r>
              <a:rPr lang="en-US" dirty="0" smtClean="0"/>
              <a:t>2D (to reduced and calibrated 1D spectra) by Princeton, 1D by LAM</a:t>
            </a:r>
          </a:p>
          <a:p>
            <a:r>
              <a:rPr lang="en-US" dirty="0" smtClean="0"/>
              <a:t>ETS – exposure targeting</a:t>
            </a:r>
            <a:r>
              <a:rPr lang="en-US" dirty="0"/>
              <a:t> 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Object to fiber mapping software for single exposure/configuration</a:t>
            </a:r>
          </a:p>
          <a:p>
            <a:pPr lvl="1"/>
            <a:r>
              <a:rPr lang="en-US" dirty="0" smtClean="0"/>
              <a:t>Select acquisition and guidance star from supplied catalogue</a:t>
            </a:r>
          </a:p>
          <a:p>
            <a:pPr lvl="1"/>
            <a:r>
              <a:rPr lang="en-US" dirty="0" smtClean="0"/>
              <a:t>by TBD</a:t>
            </a:r>
            <a:r>
              <a:rPr lang="ja-JP" altLang="en-US" dirty="0" smtClean="0"/>
              <a:t> </a:t>
            </a:r>
            <a:r>
              <a:rPr lang="en-US" altLang="ja-JP" dirty="0" smtClean="0"/>
              <a:t>(MPA?)</a:t>
            </a:r>
          </a:p>
          <a:p>
            <a:r>
              <a:rPr lang="en-US" dirty="0" smtClean="0"/>
              <a:t> SPT – survey planning and tracking system</a:t>
            </a:r>
            <a:endParaRPr lang="en-US" dirty="0"/>
          </a:p>
          <a:p>
            <a:pPr lvl="1"/>
            <a:r>
              <a:rPr lang="en-US" dirty="0" smtClean="0"/>
              <a:t>Specification under discussion with science WGs</a:t>
            </a:r>
          </a:p>
          <a:p>
            <a:pPr lvl="2"/>
            <a:r>
              <a:rPr lang="en-US" dirty="0" smtClean="0"/>
              <a:t>Assuming pre-defined field definition – not heavily automated</a:t>
            </a:r>
          </a:p>
          <a:p>
            <a:pPr lvl="1"/>
            <a:r>
              <a:rPr lang="en-US" dirty="0" smtClean="0"/>
              <a:t>Including survey progress tracking and (meta-)data distributor</a:t>
            </a:r>
          </a:p>
          <a:p>
            <a:pPr lvl="1"/>
            <a:r>
              <a:rPr lang="en-US" dirty="0" smtClean="0"/>
              <a:t>by TBD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ja-JP" dirty="0" smtClean="0"/>
              <a:t>ICS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on-site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only.</a:t>
            </a:r>
            <a:r>
              <a:rPr lang="ja-JP" altLang="en-US" dirty="0" smtClean="0"/>
              <a:t> </a:t>
            </a:r>
            <a:r>
              <a:rPr lang="en-US" altLang="ja-JP" dirty="0" smtClean="0"/>
              <a:t>Others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are</a:t>
            </a:r>
            <a:r>
              <a:rPr lang="ja-JP" altLang="en-US" dirty="0" smtClean="0"/>
              <a:t> </a:t>
            </a:r>
            <a:r>
              <a:rPr lang="en-US" altLang="ja-JP" dirty="0" smtClean="0"/>
              <a:t>on-site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off-site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both.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950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smtClean="0"/>
              <a:t>Software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packages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overview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(II)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–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Survey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Planning</a:t>
            </a:r>
            <a:endParaRPr 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From inputs on 1</a:t>
            </a:r>
            <a:r>
              <a:rPr lang="en-US" baseline="30000" dirty="0" smtClean="0"/>
              <a:t>st</a:t>
            </a:r>
            <a:r>
              <a:rPr lang="en-US" dirty="0" smtClean="0"/>
              <a:t> iteration with science WGs, current planning are: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altLang="ja-JP" dirty="0" smtClean="0"/>
              <a:t>Use</a:t>
            </a:r>
            <a:r>
              <a:rPr lang="ja-JP" altLang="en-US" dirty="0" smtClean="0"/>
              <a:t> </a:t>
            </a:r>
            <a:r>
              <a:rPr lang="en-US" altLang="ja-JP" dirty="0" smtClean="0"/>
              <a:t>supplied</a:t>
            </a:r>
            <a:r>
              <a:rPr lang="ja-JP" altLang="en-US" dirty="0" smtClean="0"/>
              <a:t> </a:t>
            </a:r>
            <a:r>
              <a:rPr lang="en-US" altLang="ja-JP" dirty="0" smtClean="0"/>
              <a:t>c</a:t>
            </a:r>
            <a:r>
              <a:rPr lang="en-US" dirty="0" smtClean="0"/>
              <a:t>atalogues and images </a:t>
            </a:r>
            <a:r>
              <a:rPr lang="en-US" altLang="ja-JP" dirty="0" smtClean="0"/>
              <a:t>for</a:t>
            </a:r>
            <a:r>
              <a:rPr lang="en-US" dirty="0" smtClean="0"/>
              <a:t> </a:t>
            </a:r>
            <a:r>
              <a:rPr lang="en-US" altLang="ja-JP" dirty="0" smtClean="0"/>
              <a:t>all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dirty="0" smtClean="0"/>
              <a:t>mapping</a:t>
            </a:r>
          </a:p>
          <a:p>
            <a:pPr lvl="1"/>
            <a:r>
              <a:rPr lang="en-US" dirty="0" smtClean="0"/>
              <a:t>Pick acquisition star position from the same catalog of science objects</a:t>
            </a:r>
          </a:p>
          <a:p>
            <a:pPr lvl="1"/>
            <a:r>
              <a:rPr lang="en-US" dirty="0" smtClean="0"/>
              <a:t>Use HSC, SDSS</a:t>
            </a:r>
            <a:r>
              <a:rPr lang="ja-JP" altLang="en-US" dirty="0" smtClean="0"/>
              <a:t> </a:t>
            </a:r>
            <a:r>
              <a:rPr lang="en-US" altLang="ja-JP" dirty="0" smtClean="0"/>
              <a:t>(etc.)</a:t>
            </a:r>
            <a:r>
              <a:rPr lang="en-US" dirty="0" smtClean="0"/>
              <a:t> image to seek blank sky field</a:t>
            </a:r>
            <a:endParaRPr lang="en-US" dirty="0"/>
          </a:p>
          <a:p>
            <a:r>
              <a:rPr lang="en-US" dirty="0" smtClean="0"/>
              <a:t>Pre defined fields by hand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(or</a:t>
            </a:r>
            <a:r>
              <a:rPr lang="ja-JP" altLang="en-US" dirty="0" smtClean="0"/>
              <a:t> </a:t>
            </a:r>
            <a:r>
              <a:rPr lang="en-US" altLang="ja-JP" dirty="0" smtClean="0"/>
              <a:t>defined</a:t>
            </a:r>
            <a:r>
              <a:rPr lang="ja-JP" altLang="en-US" dirty="0" smtClean="0"/>
              <a:t> </a:t>
            </a:r>
            <a:r>
              <a:rPr lang="en-US" altLang="ja-JP" dirty="0" smtClean="0"/>
              <a:t>scheme)</a:t>
            </a:r>
            <a:endParaRPr lang="en-US" dirty="0" smtClean="0"/>
          </a:p>
          <a:p>
            <a:pPr lvl="1"/>
            <a:r>
              <a:rPr lang="en-US" dirty="0" smtClean="0"/>
              <a:t>Field center and PA</a:t>
            </a:r>
          </a:p>
          <a:p>
            <a:pPr lvl="1"/>
            <a:r>
              <a:rPr lang="en-US" dirty="0" smtClean="0"/>
              <a:t>No auto adjustment on this</a:t>
            </a:r>
          </a:p>
          <a:p>
            <a:pPr lvl="2"/>
            <a:r>
              <a:rPr lang="en-US" dirty="0" smtClean="0"/>
              <a:t>Small adjustment within one patrol region level could be required?</a:t>
            </a:r>
          </a:p>
          <a:p>
            <a:r>
              <a:rPr lang="en-US" dirty="0" smtClean="0"/>
              <a:t>Continue on “target to exposure” mapping scheme and strategy</a:t>
            </a:r>
          </a:p>
          <a:p>
            <a:pPr lvl="1"/>
            <a:r>
              <a:rPr lang="en-US" dirty="0" smtClean="0"/>
              <a:t>Within one pre defined field</a:t>
            </a:r>
          </a:p>
          <a:p>
            <a:endParaRPr lang="en-US" dirty="0" smtClean="0"/>
          </a:p>
          <a:p>
            <a:r>
              <a:rPr lang="en-US" dirty="0" smtClean="0"/>
              <a:t>Subaru is planning to have queue mode in a few years</a:t>
            </a:r>
          </a:p>
          <a:p>
            <a:pPr lvl="1"/>
            <a:r>
              <a:rPr lang="en-US" dirty="0" smtClean="0"/>
              <a:t>Some of survey “execution” could be integrated into queue system?</a:t>
            </a:r>
          </a:p>
          <a:p>
            <a:pPr lvl="1"/>
            <a:r>
              <a:rPr lang="en-US" dirty="0" smtClean="0"/>
              <a:t>Will continue study with Subaru</a:t>
            </a:r>
          </a:p>
        </p:txBody>
      </p:sp>
    </p:spTree>
    <p:extLst>
      <p:ext uri="{BB962C8B-B14F-4D97-AF65-F5344CB8AC3E}">
        <p14:creationId xmlns:p14="http://schemas.microsoft.com/office/powerpoint/2010/main" val="370274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Software</a:t>
            </a:r>
            <a:r>
              <a:rPr lang="ja-JP" altLang="en-US" sz="2800" dirty="0"/>
              <a:t> </a:t>
            </a:r>
            <a:r>
              <a:rPr lang="en-US" altLang="ja-JP" sz="2800" dirty="0" smtClean="0"/>
              <a:t>packages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overview</a:t>
            </a:r>
            <a:r>
              <a:rPr lang="ja-JP" altLang="en-US" sz="2800" dirty="0" smtClean="0"/>
              <a:t> </a:t>
            </a:r>
            <a:r>
              <a:rPr lang="en-US" altLang="ja-JP" sz="2800" dirty="0"/>
              <a:t>(</a:t>
            </a:r>
            <a:r>
              <a:rPr lang="en-US" altLang="ja-JP" sz="2800" dirty="0" smtClean="0"/>
              <a:t>III)</a:t>
            </a:r>
            <a:r>
              <a:rPr lang="ja-JP" altLang="en-US" sz="2800" dirty="0" smtClean="0"/>
              <a:t> </a:t>
            </a:r>
            <a:r>
              <a:rPr lang="en-US" altLang="ja-JP" sz="2800" dirty="0"/>
              <a:t>–</a:t>
            </a:r>
            <a:r>
              <a:rPr lang="ja-JP" altLang="en-US" sz="2800" dirty="0"/>
              <a:t> </a:t>
            </a:r>
            <a:r>
              <a:rPr lang="en-US" altLang="ja-JP" sz="2800" dirty="0" smtClean="0"/>
              <a:t>Data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reduction</a:t>
            </a:r>
            <a:endParaRPr 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Separated development by 2D and 1D</a:t>
            </a:r>
          </a:p>
          <a:p>
            <a:pPr lvl="1"/>
            <a:r>
              <a:rPr lang="en-US" dirty="0" smtClean="0"/>
              <a:t>Interface by multi-HDU FITS based data product (SDSS or similar)</a:t>
            </a:r>
          </a:p>
          <a:p>
            <a:pPr lvl="2"/>
            <a:r>
              <a:rPr lang="en-US" dirty="0" smtClean="0"/>
              <a:t>Set of wavelength and flux calibrated 1D spectra</a:t>
            </a:r>
          </a:p>
          <a:p>
            <a:pPr lvl="2"/>
            <a:r>
              <a:rPr lang="en-US" dirty="0" smtClean="0"/>
              <a:t>Also sub-products (pre-products?) will be provided to WGs</a:t>
            </a:r>
          </a:p>
          <a:p>
            <a:pPr lvl="1"/>
            <a:r>
              <a:rPr lang="en-US" dirty="0" smtClean="0"/>
              <a:t>2D by Princeton (+IPMU</a:t>
            </a:r>
            <a:r>
              <a:rPr lang="en-US" altLang="ja-JP" dirty="0" smtClean="0"/>
              <a:t>?,</a:t>
            </a:r>
            <a:r>
              <a:rPr lang="ja-JP" altLang="en-US" dirty="0" smtClean="0"/>
              <a:t> </a:t>
            </a:r>
            <a:r>
              <a:rPr lang="en-US" altLang="ja-JP" dirty="0" smtClean="0"/>
              <a:t>+?</a:t>
            </a:r>
            <a:r>
              <a:rPr lang="en-US" dirty="0" smtClean="0"/>
              <a:t>), 1D by LAM</a:t>
            </a:r>
          </a:p>
          <a:p>
            <a:pPr lvl="1"/>
            <a:r>
              <a:rPr lang="en-US" altLang="ja-JP" dirty="0" smtClean="0"/>
              <a:t>Simple</a:t>
            </a:r>
            <a:r>
              <a:rPr lang="ja-JP" altLang="en-US" dirty="0" smtClean="0"/>
              <a:t> </a:t>
            </a:r>
            <a:r>
              <a:rPr lang="en-US" altLang="ja-JP" dirty="0" smtClean="0"/>
              <a:t>archive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reduced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planned</a:t>
            </a:r>
            <a:r>
              <a:rPr lang="ja-JP" altLang="en-US" dirty="0" smtClean="0"/>
              <a:t> </a:t>
            </a:r>
            <a:r>
              <a:rPr lang="en-US" altLang="ja-JP" dirty="0" smtClean="0"/>
              <a:t>by</a:t>
            </a:r>
            <a:r>
              <a:rPr lang="ja-JP" altLang="en-US" dirty="0" smtClean="0"/>
              <a:t> </a:t>
            </a:r>
            <a:r>
              <a:rPr lang="en-US" altLang="ja-JP" dirty="0" smtClean="0"/>
              <a:t>LAM,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specification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TBD</a:t>
            </a:r>
            <a:endParaRPr lang="en-US" dirty="0" smtClean="0"/>
          </a:p>
          <a:p>
            <a:r>
              <a:rPr lang="en-US" dirty="0" smtClean="0"/>
              <a:t>2D pipeline based on LSST software infrastructure</a:t>
            </a:r>
          </a:p>
          <a:p>
            <a:pPr lvl="1"/>
            <a:r>
              <a:rPr lang="en-US" dirty="0" smtClean="0"/>
              <a:t>Infrastructure as the same as HSC</a:t>
            </a:r>
          </a:p>
          <a:p>
            <a:pPr lvl="1"/>
            <a:r>
              <a:rPr lang="en-US" altLang="ja-JP" dirty="0" smtClean="0"/>
              <a:t>Reuse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modules</a:t>
            </a:r>
            <a:r>
              <a:rPr lang="ja-JP" altLang="en-US" dirty="0" smtClean="0"/>
              <a:t> 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 </a:t>
            </a:r>
            <a:r>
              <a:rPr lang="en-US" altLang="ja-JP" dirty="0" smtClean="0"/>
              <a:t>LSST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HSC</a:t>
            </a:r>
          </a:p>
          <a:p>
            <a:r>
              <a:rPr lang="en-US" dirty="0" smtClean="0"/>
              <a:t>1D pipeline based on previous development at LAM</a:t>
            </a:r>
          </a:p>
          <a:p>
            <a:pPr lvl="1"/>
            <a:r>
              <a:rPr lang="en-US" altLang="ja-JP" dirty="0" smtClean="0"/>
              <a:t>specification </a:t>
            </a:r>
            <a:r>
              <a:rPr lang="en-US" altLang="ja-JP" dirty="0"/>
              <a:t>(feature requirements) are not yet well </a:t>
            </a:r>
            <a:r>
              <a:rPr lang="en-US" altLang="ja-JP" dirty="0" smtClean="0"/>
              <a:t>defined</a:t>
            </a:r>
          </a:p>
          <a:p>
            <a:pPr lvl="2"/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course,</a:t>
            </a:r>
            <a:r>
              <a:rPr lang="ja-JP" altLang="en-US" dirty="0" smtClean="0"/>
              <a:t> </a:t>
            </a:r>
            <a:r>
              <a:rPr lang="en-US" altLang="ja-JP" dirty="0" smtClean="0"/>
              <a:t>“z</a:t>
            </a:r>
            <a:r>
              <a:rPr lang="ja-JP" altLang="en-US" dirty="0" smtClean="0"/>
              <a:t> </a:t>
            </a:r>
            <a:r>
              <a:rPr lang="en-US" altLang="ja-JP" dirty="0" smtClean="0"/>
              <a:t>measurement”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planned</a:t>
            </a:r>
          </a:p>
          <a:p>
            <a:pPr lvl="2"/>
            <a:r>
              <a:rPr lang="en-US" altLang="ja-JP" dirty="0" smtClean="0"/>
              <a:t>Same</a:t>
            </a:r>
            <a:r>
              <a:rPr lang="ja-JP" altLang="en-US" dirty="0" smtClean="0"/>
              <a:t> </a:t>
            </a:r>
            <a:r>
              <a:rPr lang="en-US" altLang="ja-JP" dirty="0" smtClean="0"/>
              <a:t>output</a:t>
            </a:r>
            <a:r>
              <a:rPr lang="ja-JP" altLang="en-US" dirty="0" smtClean="0"/>
              <a:t> </a:t>
            </a:r>
            <a:r>
              <a:rPr lang="en-US" altLang="ja-JP" dirty="0" smtClean="0"/>
              <a:t>over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entire</a:t>
            </a:r>
            <a:r>
              <a:rPr lang="ja-JP" altLang="en-US" dirty="0" smtClean="0"/>
              <a:t> </a:t>
            </a:r>
            <a:r>
              <a:rPr lang="en-US" altLang="ja-JP" dirty="0" smtClean="0"/>
              <a:t>science</a:t>
            </a:r>
            <a:r>
              <a:rPr lang="ja-JP" altLang="en-US" dirty="0" smtClean="0"/>
              <a:t> </a:t>
            </a:r>
            <a:r>
              <a:rPr lang="en-US" altLang="ja-JP" dirty="0" smtClean="0"/>
              <a:t>cases?</a:t>
            </a:r>
            <a:r>
              <a:rPr lang="ja-JP" altLang="en-US" dirty="0" smtClean="0"/>
              <a:t> </a:t>
            </a:r>
            <a:r>
              <a:rPr lang="en-US" altLang="ja-JP" dirty="0" smtClean="0"/>
              <a:t>–</a:t>
            </a:r>
            <a:r>
              <a:rPr lang="ja-JP" altLang="en-US" dirty="0" smtClean="0"/>
              <a:t> </a:t>
            </a:r>
            <a:r>
              <a:rPr lang="en-US" altLang="ja-JP" dirty="0" smtClean="0"/>
              <a:t>galaxy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star</a:t>
            </a:r>
          </a:p>
          <a:p>
            <a:pPr lvl="3"/>
            <a:r>
              <a:rPr lang="en-US" altLang="ja-JP" dirty="0" smtClean="0"/>
              <a:t>e.g.</a:t>
            </a:r>
            <a:r>
              <a:rPr lang="ja-JP" altLang="en-US" dirty="0" smtClean="0"/>
              <a:t> </a:t>
            </a:r>
            <a:r>
              <a:rPr lang="en-US" altLang="ja-JP" dirty="0" smtClean="0"/>
              <a:t>measure</a:t>
            </a:r>
            <a:r>
              <a:rPr lang="ja-JP" altLang="en-US" dirty="0" smtClean="0"/>
              <a:t> </a:t>
            </a:r>
            <a:r>
              <a:rPr lang="en-US" altLang="ja-JP" dirty="0" smtClean="0"/>
              <a:t>statistics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every</a:t>
            </a:r>
            <a:r>
              <a:rPr lang="ja-JP" altLang="en-US" dirty="0" smtClean="0"/>
              <a:t> </a:t>
            </a:r>
            <a:r>
              <a:rPr lang="en-US" altLang="ja-JP" dirty="0" smtClean="0"/>
              <a:t>emission/absorption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lines</a:t>
            </a:r>
          </a:p>
          <a:p>
            <a:pPr lvl="3"/>
            <a:r>
              <a:rPr lang="en-US" altLang="ja-JP" dirty="0" smtClean="0"/>
              <a:t>How</a:t>
            </a:r>
            <a:r>
              <a:rPr lang="ja-JP" altLang="en-US" dirty="0" smtClean="0"/>
              <a:t> </a:t>
            </a:r>
            <a:r>
              <a:rPr lang="en-US" altLang="ja-JP" dirty="0" smtClean="0"/>
              <a:t>we</a:t>
            </a:r>
            <a:r>
              <a:rPr lang="ja-JP" altLang="en-US" dirty="0" smtClean="0"/>
              <a:t> </a:t>
            </a:r>
            <a:r>
              <a:rPr lang="en-US" altLang="ja-JP" dirty="0" smtClean="0"/>
              <a:t>do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mid-resolution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(MR)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spectra?</a:t>
            </a:r>
            <a:r>
              <a:rPr lang="ja-JP" altLang="en-US" dirty="0" smtClean="0"/>
              <a:t> </a:t>
            </a:r>
            <a:r>
              <a:rPr lang="en-US" altLang="ja-JP" dirty="0" smtClean="0"/>
              <a:t>–</a:t>
            </a:r>
            <a:r>
              <a:rPr lang="ja-JP" altLang="en-US" dirty="0" smtClean="0"/>
              <a:t> </a:t>
            </a:r>
            <a:r>
              <a:rPr lang="en-US" altLang="ja-JP" dirty="0" smtClean="0"/>
              <a:t>blue/NIR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full,</a:t>
            </a:r>
            <a:r>
              <a:rPr lang="ja-JP" altLang="en-US" dirty="0" smtClean="0"/>
              <a:t> </a:t>
            </a:r>
            <a:r>
              <a:rPr lang="en-US" altLang="ja-JP" dirty="0" smtClean="0"/>
              <a:t>gap</a:t>
            </a:r>
            <a:r>
              <a:rPr lang="ja-JP" altLang="en-US" dirty="0" smtClean="0"/>
              <a:t> </a:t>
            </a:r>
            <a:r>
              <a:rPr lang="en-US" altLang="ja-JP" dirty="0" smtClean="0"/>
              <a:t>at</a:t>
            </a:r>
            <a:r>
              <a:rPr lang="ja-JP" altLang="en-US" dirty="0" smtClean="0"/>
              <a:t> </a:t>
            </a:r>
            <a:r>
              <a:rPr lang="en-US" altLang="ja-JP" dirty="0" smtClean="0"/>
              <a:t>outer</a:t>
            </a:r>
            <a:r>
              <a:rPr lang="ja-JP" altLang="en-US" dirty="0" smtClean="0"/>
              <a:t> </a:t>
            </a:r>
            <a:r>
              <a:rPr lang="en-US" altLang="ja-JP" dirty="0" smtClean="0"/>
              <a:t>side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red</a:t>
            </a:r>
          </a:p>
          <a:p>
            <a:pPr lvl="2"/>
            <a:r>
              <a:rPr lang="en-US" altLang="ja-JP" dirty="0" smtClean="0"/>
              <a:t>Each</a:t>
            </a:r>
            <a:r>
              <a:rPr lang="ja-JP" altLang="en-US" dirty="0" smtClean="0"/>
              <a:t> </a:t>
            </a:r>
            <a:r>
              <a:rPr lang="en-US" altLang="ja-JP" dirty="0" smtClean="0"/>
              <a:t>science</a:t>
            </a:r>
            <a:r>
              <a:rPr lang="ja-JP" altLang="en-US" dirty="0" smtClean="0"/>
              <a:t> </a:t>
            </a:r>
            <a:r>
              <a:rPr lang="en-US" altLang="ja-JP" dirty="0" smtClean="0"/>
              <a:t>working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group</a:t>
            </a:r>
            <a:r>
              <a:rPr lang="ja-JP" altLang="en-US" dirty="0" smtClean="0"/>
              <a:t> </a:t>
            </a:r>
            <a:r>
              <a:rPr lang="en-US" altLang="ja-JP" dirty="0" smtClean="0"/>
              <a:t>could</a:t>
            </a:r>
            <a:r>
              <a:rPr lang="ja-JP" altLang="en-US" dirty="0" smtClean="0"/>
              <a:t> </a:t>
            </a:r>
            <a:r>
              <a:rPr lang="en-US" altLang="ja-JP" dirty="0" smtClean="0"/>
              <a:t>bring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their</a:t>
            </a:r>
            <a:r>
              <a:rPr lang="ja-JP" altLang="en-US" dirty="0" smtClean="0"/>
              <a:t> </a:t>
            </a:r>
            <a:r>
              <a:rPr lang="en-US" altLang="ja-JP" dirty="0" smtClean="0"/>
              <a:t>own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developed</a:t>
            </a:r>
            <a:r>
              <a:rPr lang="ja-JP" altLang="en-US" dirty="0" smtClean="0"/>
              <a:t> </a:t>
            </a:r>
            <a:r>
              <a:rPr lang="en-US" altLang="ja-JP" dirty="0" smtClean="0"/>
              <a:t>code….</a:t>
            </a:r>
          </a:p>
          <a:p>
            <a:pPr lvl="3"/>
            <a:r>
              <a:rPr lang="en-US" altLang="ja-JP" dirty="0" smtClean="0"/>
              <a:t>How</a:t>
            </a:r>
            <a:r>
              <a:rPr lang="ja-JP" altLang="en-US" dirty="0" smtClean="0"/>
              <a:t> </a:t>
            </a:r>
            <a:r>
              <a:rPr lang="en-US" altLang="ja-JP" dirty="0" smtClean="0"/>
              <a:t>level</a:t>
            </a:r>
            <a:r>
              <a:rPr lang="ja-JP" altLang="en-US" dirty="0" smtClean="0"/>
              <a:t> </a:t>
            </a:r>
            <a:r>
              <a:rPr lang="en-US" altLang="ja-JP" dirty="0" smtClean="0"/>
              <a:t>will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introduced</a:t>
            </a:r>
            <a:r>
              <a:rPr lang="ja-JP" altLang="en-US" dirty="0" smtClean="0"/>
              <a:t> </a:t>
            </a:r>
            <a:r>
              <a:rPr lang="en-US" altLang="ja-JP" dirty="0" smtClean="0"/>
              <a:t>into</a:t>
            </a:r>
            <a:r>
              <a:rPr lang="ja-JP" altLang="en-US" dirty="0" smtClean="0"/>
              <a:t> </a:t>
            </a:r>
            <a:r>
              <a:rPr lang="en-US" altLang="ja-JP" dirty="0" smtClean="0"/>
              <a:t>reduction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cluster?</a:t>
            </a:r>
            <a:r>
              <a:rPr lang="ja-JP" altLang="en-US" dirty="0" smtClean="0"/>
              <a:t> </a:t>
            </a:r>
            <a:r>
              <a:rPr lang="en-US" altLang="ja-JP" dirty="0" smtClean="0"/>
              <a:t>–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special</a:t>
            </a:r>
            <a:r>
              <a:rPr lang="ja-JP" altLang="en-US" dirty="0" smtClean="0"/>
              <a:t> </a:t>
            </a:r>
            <a:r>
              <a:rPr lang="en-US" altLang="ja-JP" dirty="0" smtClean="0"/>
              <a:t>recipes</a:t>
            </a:r>
            <a:r>
              <a:rPr lang="ja-JP" altLang="en-US" dirty="0" smtClean="0"/>
              <a:t> </a:t>
            </a:r>
            <a:r>
              <a:rPr lang="en-US" altLang="ja-JP" dirty="0" smtClean="0"/>
              <a:t>by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sub-</a:t>
            </a:r>
            <a:r>
              <a:rPr lang="en-US" altLang="ja-JP" dirty="0" err="1" smtClean="0"/>
              <a:t>wg</a:t>
            </a:r>
            <a:r>
              <a:rPr lang="ja-JP" altLang="en-US" dirty="0" smtClean="0"/>
              <a:t> </a:t>
            </a:r>
            <a:r>
              <a:rPr lang="en-US" altLang="ja-JP" dirty="0" smtClean="0"/>
              <a:t>level??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6226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dirty="0"/>
              <a:t>Software</a:t>
            </a:r>
            <a:r>
              <a:rPr lang="ja-JP" altLang="en-US" sz="3600" dirty="0"/>
              <a:t> </a:t>
            </a:r>
            <a:r>
              <a:rPr lang="en-US" altLang="ja-JP" sz="3600" dirty="0" smtClean="0"/>
              <a:t>packages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overview</a:t>
            </a:r>
            <a:r>
              <a:rPr lang="ja-JP" altLang="en-US" sz="3600" dirty="0" smtClean="0"/>
              <a:t> </a:t>
            </a:r>
            <a:r>
              <a:rPr lang="en-US" altLang="ja-JP" sz="3600" dirty="0"/>
              <a:t>(</a:t>
            </a:r>
            <a:r>
              <a:rPr lang="en-US" altLang="ja-JP" sz="3600" dirty="0" smtClean="0"/>
              <a:t>III)</a:t>
            </a:r>
            <a:r>
              <a:rPr lang="ja-JP" altLang="en-US" sz="3600" dirty="0" smtClean="0"/>
              <a:t> </a:t>
            </a:r>
            <a:r>
              <a:rPr lang="en-US" altLang="ja-JP" sz="3600" dirty="0"/>
              <a:t>–</a:t>
            </a:r>
            <a:r>
              <a:rPr lang="ja-JP" altLang="en-US" sz="3600" dirty="0"/>
              <a:t> </a:t>
            </a:r>
            <a:r>
              <a:rPr lang="en-US" altLang="ja-JP" sz="3600" dirty="0" smtClean="0"/>
              <a:t>on-site DRP</a:t>
            </a:r>
            <a:endParaRPr 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Requirements</a:t>
            </a:r>
          </a:p>
          <a:p>
            <a:pPr lvl="1"/>
            <a:r>
              <a:rPr lang="en-US" altLang="ja-JP" dirty="0" smtClean="0"/>
              <a:t>Have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sub-set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full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DRP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evaluate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exposed</a:t>
            </a:r>
            <a:r>
              <a:rPr lang="ja-JP" altLang="en-US" dirty="0" smtClean="0"/>
              <a:t> </a:t>
            </a:r>
            <a:r>
              <a:rPr lang="en-US" altLang="ja-JP" dirty="0" smtClean="0"/>
              <a:t>images</a:t>
            </a:r>
            <a:r>
              <a:rPr lang="ja-JP" altLang="en-US" dirty="0" smtClean="0"/>
              <a:t> </a:t>
            </a:r>
            <a:r>
              <a:rPr lang="en-US" altLang="ja-JP" dirty="0" smtClean="0"/>
              <a:t>(QA)</a:t>
            </a:r>
          </a:p>
          <a:p>
            <a:pPr lvl="2"/>
            <a:r>
              <a:rPr lang="en-US" altLang="ja-JP" dirty="0" smtClean="0"/>
              <a:t>Not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showing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fully</a:t>
            </a:r>
            <a:r>
              <a:rPr lang="ja-JP" altLang="en-US" dirty="0" smtClean="0"/>
              <a:t> </a:t>
            </a:r>
            <a:r>
              <a:rPr lang="en-US" altLang="ja-JP" dirty="0" smtClean="0"/>
              <a:t>reduced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spectrum,</a:t>
            </a:r>
            <a:r>
              <a:rPr lang="ja-JP" altLang="en-US" dirty="0" smtClean="0"/>
              <a:t> </a:t>
            </a:r>
            <a:r>
              <a:rPr lang="en-US" altLang="ja-JP" dirty="0" smtClean="0"/>
              <a:t>no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composite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with</a:t>
            </a:r>
            <a:r>
              <a:rPr lang="ja-JP" altLang="en-US" dirty="0" smtClean="0"/>
              <a:t> </a:t>
            </a:r>
            <a:r>
              <a:rPr lang="en-US" altLang="ja-JP" dirty="0" smtClean="0"/>
              <a:t>previous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exposed</a:t>
            </a:r>
            <a:r>
              <a:rPr lang="ja-JP" altLang="en-US" dirty="0" smtClean="0"/>
              <a:t> </a:t>
            </a:r>
            <a:r>
              <a:rPr lang="en-US" altLang="ja-JP" dirty="0" smtClean="0"/>
              <a:t>image</a:t>
            </a:r>
          </a:p>
          <a:p>
            <a:pPr lvl="3"/>
            <a:r>
              <a:rPr lang="en-US" altLang="ja-JP" dirty="0" smtClean="0"/>
              <a:t>No</a:t>
            </a:r>
            <a:r>
              <a:rPr lang="ja-JP" altLang="en-US" dirty="0" smtClean="0"/>
              <a:t> </a:t>
            </a:r>
            <a:r>
              <a:rPr lang="en-US" altLang="ja-JP" dirty="0" smtClean="0"/>
              <a:t>archive</a:t>
            </a:r>
            <a:r>
              <a:rPr lang="ja-JP" altLang="en-US" dirty="0" smtClean="0"/>
              <a:t> </a:t>
            </a:r>
            <a:r>
              <a:rPr lang="en-US" altLang="ja-JP" dirty="0" smtClean="0"/>
              <a:t>typed</a:t>
            </a:r>
            <a:r>
              <a:rPr lang="ja-JP" altLang="en-US" dirty="0" smtClean="0"/>
              <a:t> </a:t>
            </a:r>
            <a:r>
              <a:rPr lang="en-US" altLang="ja-JP" dirty="0" smtClean="0"/>
              <a:t>storage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assumed.</a:t>
            </a:r>
            <a:r>
              <a:rPr lang="ja-JP" altLang="en-US" dirty="0" smtClean="0"/>
              <a:t> </a:t>
            </a:r>
            <a:r>
              <a:rPr lang="en-US" altLang="ja-JP" dirty="0" smtClean="0"/>
              <a:t>Just</a:t>
            </a:r>
            <a:r>
              <a:rPr lang="ja-JP" altLang="en-US" dirty="0" smtClean="0"/>
              <a:t> </a:t>
            </a:r>
            <a:r>
              <a:rPr lang="en-US" altLang="ja-JP" dirty="0" smtClean="0"/>
              <a:t>drop</a:t>
            </a:r>
            <a:r>
              <a:rPr lang="ja-JP" altLang="en-US" dirty="0" smtClean="0"/>
              <a:t> </a:t>
            </a:r>
            <a:r>
              <a:rPr lang="en-US" altLang="ja-JP" dirty="0" smtClean="0"/>
              <a:t>after</a:t>
            </a:r>
            <a:r>
              <a:rPr lang="ja-JP" altLang="en-US" dirty="0" smtClean="0"/>
              <a:t> </a:t>
            </a:r>
            <a:r>
              <a:rPr lang="en-US" altLang="ja-JP" dirty="0" smtClean="0"/>
              <a:t>each</a:t>
            </a:r>
            <a:r>
              <a:rPr lang="ja-JP" altLang="en-US" dirty="0" smtClean="0"/>
              <a:t> </a:t>
            </a:r>
            <a:r>
              <a:rPr lang="en-US" altLang="ja-JP" dirty="0" smtClean="0"/>
              <a:t>night</a:t>
            </a:r>
            <a:r>
              <a:rPr lang="ja-JP" altLang="en-US" dirty="0" smtClean="0"/>
              <a:t> </a:t>
            </a:r>
            <a:r>
              <a:rPr lang="en-US" altLang="ja-JP" dirty="0" smtClean="0"/>
              <a:t>or</a:t>
            </a:r>
            <a:r>
              <a:rPr lang="ja-JP" altLang="en-US" dirty="0" smtClean="0"/>
              <a:t> </a:t>
            </a:r>
            <a:r>
              <a:rPr lang="en-US" altLang="ja-JP" dirty="0" smtClean="0"/>
              <a:t>run.</a:t>
            </a:r>
          </a:p>
          <a:p>
            <a:pPr lvl="2"/>
            <a:r>
              <a:rPr lang="en-US" altLang="ja-JP" dirty="0" smtClean="0"/>
              <a:t>Observers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could</a:t>
            </a:r>
            <a:r>
              <a:rPr lang="ja-JP" altLang="en-US" dirty="0" smtClean="0"/>
              <a:t> </a:t>
            </a:r>
            <a:r>
              <a:rPr lang="en-US" altLang="ja-JP" dirty="0" smtClean="0"/>
              <a:t>check</a:t>
            </a:r>
            <a:r>
              <a:rPr lang="ja-JP" altLang="en-US" dirty="0" smtClean="0"/>
              <a:t> </a:t>
            </a:r>
            <a:r>
              <a:rPr lang="en-US" altLang="ja-JP" dirty="0" smtClean="0"/>
              <a:t>reduced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spectrum</a:t>
            </a:r>
            <a:r>
              <a:rPr lang="ja-JP" altLang="en-US" dirty="0" smtClean="0"/>
              <a:t> </a:t>
            </a:r>
            <a:r>
              <a:rPr lang="en-US" altLang="ja-JP" dirty="0" smtClean="0"/>
              <a:t>(how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TBD)</a:t>
            </a:r>
          </a:p>
          <a:p>
            <a:pPr lvl="3"/>
            <a:r>
              <a:rPr lang="en-US" altLang="ja-JP" dirty="0" smtClean="0"/>
              <a:t>If</a:t>
            </a:r>
            <a:r>
              <a:rPr lang="ja-JP" altLang="en-US" dirty="0" smtClean="0"/>
              <a:t> </a:t>
            </a:r>
            <a:r>
              <a:rPr lang="en-US" altLang="ja-JP" dirty="0" smtClean="0"/>
              <a:t>on-site.</a:t>
            </a:r>
            <a:r>
              <a:rPr lang="ja-JP" altLang="en-US" dirty="0" smtClean="0"/>
              <a:t> </a:t>
            </a:r>
            <a:r>
              <a:rPr lang="en-US" altLang="ja-JP" dirty="0" smtClean="0"/>
              <a:t>No</a:t>
            </a:r>
            <a:r>
              <a:rPr lang="ja-JP" altLang="en-US" dirty="0" smtClean="0"/>
              <a:t> </a:t>
            </a:r>
            <a:r>
              <a:rPr lang="en-US" altLang="ja-JP" dirty="0" smtClean="0"/>
              <a:t>plan</a:t>
            </a:r>
            <a:r>
              <a:rPr lang="ja-JP" altLang="en-US" dirty="0" smtClean="0"/>
              <a:t> </a:t>
            </a:r>
            <a:r>
              <a:rPr lang="en-US" altLang="ja-JP" dirty="0" smtClean="0"/>
              <a:t>from</a:t>
            </a:r>
            <a:r>
              <a:rPr lang="ja-JP" altLang="en-US" dirty="0" smtClean="0"/>
              <a:t> </a:t>
            </a:r>
            <a:r>
              <a:rPr lang="en-US" altLang="ja-JP" dirty="0" smtClean="0"/>
              <a:t>outside</a:t>
            </a:r>
            <a:r>
              <a:rPr lang="ja-JP" altLang="en-US" dirty="0"/>
              <a:t> </a:t>
            </a:r>
            <a:r>
              <a:rPr lang="en-US" altLang="ja-JP" dirty="0" smtClean="0"/>
              <a:t>including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Mitaka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Working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on</a:t>
            </a:r>
            <a:r>
              <a:rPr lang="ja-JP" altLang="en-US" dirty="0" smtClean="0"/>
              <a:t> </a:t>
            </a:r>
            <a:r>
              <a:rPr lang="en-US" altLang="ja-JP" dirty="0" smtClean="0"/>
              <a:t>a</a:t>
            </a:r>
            <a:r>
              <a:rPr lang="ja-JP" altLang="en-US" dirty="0" smtClean="0"/>
              <a:t> </a:t>
            </a:r>
            <a:r>
              <a:rPr lang="en-US" altLang="ja-JP" dirty="0" smtClean="0"/>
              <a:t>cluster</a:t>
            </a:r>
            <a:r>
              <a:rPr lang="ja-JP" altLang="en-US" dirty="0" smtClean="0"/>
              <a:t> </a:t>
            </a:r>
            <a:r>
              <a:rPr lang="en-US" altLang="ja-JP" dirty="0" smtClean="0"/>
              <a:t>at</a:t>
            </a:r>
            <a:r>
              <a:rPr lang="ja-JP" altLang="en-US" dirty="0" smtClean="0"/>
              <a:t> </a:t>
            </a:r>
            <a:r>
              <a:rPr lang="en-US" altLang="ja-JP" dirty="0" smtClean="0"/>
              <a:t>Hilo,</a:t>
            </a:r>
            <a:r>
              <a:rPr lang="ja-JP" altLang="en-US" dirty="0" smtClean="0"/>
              <a:t> </a:t>
            </a:r>
            <a:r>
              <a:rPr lang="en-US" altLang="ja-JP" dirty="0" smtClean="0"/>
              <a:t>evaluate</a:t>
            </a:r>
            <a:r>
              <a:rPr lang="ja-JP" altLang="en-US" dirty="0" smtClean="0"/>
              <a:t> </a:t>
            </a:r>
            <a:r>
              <a:rPr lang="en-US" altLang="ja-JP" dirty="0" smtClean="0"/>
              <a:t>within</a:t>
            </a:r>
            <a:r>
              <a:rPr lang="ja-JP" altLang="en-US" dirty="0" smtClean="0"/>
              <a:t> </a:t>
            </a:r>
            <a:r>
              <a:rPr lang="en-US" altLang="ja-JP" dirty="0" smtClean="0"/>
              <a:t>next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exposure</a:t>
            </a:r>
          </a:p>
          <a:p>
            <a:pPr lvl="2"/>
            <a:r>
              <a:rPr lang="en-US" altLang="ja-JP" dirty="0"/>
              <a:t>m</a:t>
            </a:r>
            <a:r>
              <a:rPr lang="en-US" altLang="ja-JP" dirty="0" smtClean="0"/>
              <a:t>inimum</a:t>
            </a:r>
            <a:r>
              <a:rPr lang="ja-JP" altLang="en-US" dirty="0" smtClean="0"/>
              <a:t> </a:t>
            </a:r>
            <a:r>
              <a:rPr lang="en-US" altLang="ja-JP" dirty="0" smtClean="0"/>
              <a:t>7.5</a:t>
            </a:r>
            <a:r>
              <a:rPr lang="ja-JP" altLang="en-US" dirty="0" smtClean="0"/>
              <a:t> </a:t>
            </a:r>
            <a:r>
              <a:rPr lang="en-US" altLang="ja-JP" dirty="0" smtClean="0"/>
              <a:t>min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cosmology</a:t>
            </a:r>
            <a:r>
              <a:rPr lang="ja-JP" altLang="en-US" dirty="0" smtClean="0"/>
              <a:t> </a:t>
            </a:r>
            <a:r>
              <a:rPr lang="en-US" altLang="ja-JP" dirty="0" smtClean="0"/>
              <a:t>(but</a:t>
            </a:r>
            <a:r>
              <a:rPr lang="ja-JP" altLang="en-US" dirty="0" smtClean="0"/>
              <a:t> </a:t>
            </a:r>
            <a:r>
              <a:rPr lang="en-US" altLang="ja-JP" dirty="0" smtClean="0"/>
              <a:t>baseline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</a:t>
            </a:r>
            <a:r>
              <a:rPr lang="ja-JP" altLang="en-US" dirty="0" smtClean="0"/>
              <a:t> </a:t>
            </a:r>
            <a:r>
              <a:rPr lang="en-US" altLang="ja-JP" dirty="0" smtClean="0"/>
              <a:t>sure</a:t>
            </a:r>
            <a:r>
              <a:rPr lang="ja-JP" altLang="en-US" dirty="0" smtClean="0"/>
              <a:t> </a:t>
            </a:r>
            <a:r>
              <a:rPr lang="en-US" altLang="ja-JP" dirty="0" smtClean="0"/>
              <a:t>yet)</a:t>
            </a:r>
          </a:p>
          <a:p>
            <a:pPr lvl="2"/>
            <a:r>
              <a:rPr lang="en-US" altLang="ja-JP" dirty="0" smtClean="0"/>
              <a:t>Trade-off</a:t>
            </a:r>
            <a:r>
              <a:rPr lang="ja-JP" altLang="en-US" dirty="0" smtClean="0"/>
              <a:t> </a:t>
            </a:r>
            <a:r>
              <a:rPr lang="en-US" altLang="ja-JP" dirty="0" smtClean="0"/>
              <a:t>between</a:t>
            </a:r>
            <a:r>
              <a:rPr lang="ja-JP" altLang="en-US" dirty="0" smtClean="0"/>
              <a:t> </a:t>
            </a:r>
            <a:r>
              <a:rPr lang="en-US" altLang="ja-JP" dirty="0" smtClean="0"/>
              <a:t>required</a:t>
            </a:r>
            <a:r>
              <a:rPr lang="ja-JP" altLang="en-US" dirty="0" smtClean="0"/>
              <a:t> </a:t>
            </a:r>
            <a:r>
              <a:rPr lang="en-US" altLang="ja-JP" dirty="0" smtClean="0"/>
              <a:t>evaluation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time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modules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used</a:t>
            </a:r>
          </a:p>
          <a:p>
            <a:pPr lvl="1"/>
            <a:r>
              <a:rPr lang="en-US" altLang="ja-JP" dirty="0" smtClean="0"/>
              <a:t>Re-evaluation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daytime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</a:t>
            </a:r>
            <a:r>
              <a:rPr lang="ja-JP" altLang="en-US" dirty="0" smtClean="0"/>
              <a:t> </a:t>
            </a:r>
            <a:r>
              <a:rPr lang="en-US" altLang="ja-JP" dirty="0" smtClean="0"/>
              <a:t>defined</a:t>
            </a:r>
          </a:p>
          <a:p>
            <a:pPr lvl="2"/>
            <a:r>
              <a:rPr lang="en-US" altLang="ja-JP" dirty="0"/>
              <a:t>e</a:t>
            </a:r>
            <a:r>
              <a:rPr lang="en-US" altLang="ja-JP" dirty="0" smtClean="0"/>
              <a:t>.g.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composition,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spectrum</a:t>
            </a:r>
            <a:r>
              <a:rPr lang="ja-JP" altLang="en-US" dirty="0" smtClean="0"/>
              <a:t> </a:t>
            </a:r>
            <a:r>
              <a:rPr lang="en-US" altLang="ja-JP" dirty="0" smtClean="0"/>
              <a:t>by</a:t>
            </a:r>
            <a:r>
              <a:rPr lang="ja-JP" altLang="en-US" dirty="0" smtClean="0"/>
              <a:t> </a:t>
            </a:r>
            <a:r>
              <a:rPr lang="en-US" altLang="ja-JP" dirty="0" smtClean="0"/>
              <a:t>spectrum</a:t>
            </a:r>
            <a:r>
              <a:rPr lang="ja-JP" altLang="en-US" dirty="0" smtClean="0"/>
              <a:t> </a:t>
            </a:r>
            <a:r>
              <a:rPr lang="en-US" altLang="ja-JP" dirty="0" smtClean="0"/>
              <a:t>evaluation</a:t>
            </a:r>
          </a:p>
          <a:p>
            <a:pPr lvl="1"/>
            <a:r>
              <a:rPr lang="en-US" altLang="ja-JP" dirty="0" smtClean="0"/>
              <a:t>Could</a:t>
            </a:r>
            <a:r>
              <a:rPr lang="ja-JP" altLang="en-US" dirty="0" smtClean="0"/>
              <a:t> </a:t>
            </a:r>
            <a:r>
              <a:rPr lang="en-US" altLang="ja-JP" dirty="0" smtClean="0"/>
              <a:t>be</a:t>
            </a:r>
            <a:r>
              <a:rPr lang="ja-JP" altLang="en-US" dirty="0" smtClean="0"/>
              <a:t> </a:t>
            </a:r>
            <a:r>
              <a:rPr lang="en-US" altLang="ja-JP" dirty="0" smtClean="0"/>
              <a:t>included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instrument</a:t>
            </a:r>
            <a:r>
              <a:rPr lang="ja-JP" altLang="en-US" dirty="0" smtClean="0"/>
              <a:t> </a:t>
            </a:r>
            <a:r>
              <a:rPr lang="en-US" altLang="ja-JP" dirty="0" smtClean="0"/>
              <a:t>telemetry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health</a:t>
            </a:r>
            <a:r>
              <a:rPr lang="ja-JP" altLang="en-US" dirty="0" smtClean="0"/>
              <a:t> </a:t>
            </a:r>
            <a:r>
              <a:rPr lang="en-US" altLang="ja-JP" dirty="0" smtClean="0"/>
              <a:t>report</a:t>
            </a:r>
            <a:r>
              <a:rPr lang="ja-JP" altLang="en-US" dirty="0" smtClean="0"/>
              <a:t> </a:t>
            </a:r>
            <a:r>
              <a:rPr lang="en-US" altLang="ja-JP" dirty="0" smtClean="0"/>
              <a:t>in</a:t>
            </a:r>
            <a:r>
              <a:rPr lang="ja-JP" altLang="en-US" dirty="0" smtClean="0"/>
              <a:t> </a:t>
            </a:r>
            <a:r>
              <a:rPr lang="en-US" altLang="ja-JP" dirty="0" smtClean="0"/>
              <a:t>morning</a:t>
            </a:r>
          </a:p>
          <a:p>
            <a:r>
              <a:rPr lang="en-US" altLang="ja-JP" dirty="0" smtClean="0"/>
              <a:t>QA</a:t>
            </a:r>
            <a:r>
              <a:rPr lang="ja-JP" altLang="en-US" dirty="0" smtClean="0"/>
              <a:t> </a:t>
            </a:r>
            <a:r>
              <a:rPr lang="en-US" altLang="ja-JP" dirty="0" smtClean="0"/>
              <a:t>(Quality</a:t>
            </a:r>
            <a:r>
              <a:rPr lang="ja-JP" altLang="en-US" dirty="0" smtClean="0"/>
              <a:t> </a:t>
            </a:r>
            <a:r>
              <a:rPr lang="en-US" altLang="ja-JP" dirty="0" smtClean="0"/>
              <a:t>Assurance)</a:t>
            </a:r>
            <a:r>
              <a:rPr lang="ja-JP" altLang="en-US" dirty="0" smtClean="0"/>
              <a:t> </a:t>
            </a:r>
            <a:r>
              <a:rPr lang="en-US" altLang="ja-JP" dirty="0" smtClean="0"/>
              <a:t>items</a:t>
            </a:r>
            <a:r>
              <a:rPr lang="ja-JP" altLang="en-US" dirty="0" smtClean="0"/>
              <a:t> </a:t>
            </a:r>
            <a:r>
              <a:rPr lang="en-US" altLang="ja-JP" dirty="0" smtClean="0"/>
              <a:t>(under</a:t>
            </a:r>
            <a:r>
              <a:rPr lang="ja-JP" altLang="en-US" dirty="0" smtClean="0"/>
              <a:t> </a:t>
            </a:r>
            <a:r>
              <a:rPr lang="en-US" altLang="ja-JP" dirty="0" smtClean="0"/>
              <a:t>discussion)</a:t>
            </a:r>
          </a:p>
          <a:p>
            <a:pPr lvl="1"/>
            <a:r>
              <a:rPr lang="en-US" altLang="ja-JP" dirty="0" smtClean="0"/>
              <a:t>Noise,</a:t>
            </a:r>
            <a:r>
              <a:rPr lang="ja-JP" altLang="en-US" dirty="0" smtClean="0"/>
              <a:t> </a:t>
            </a:r>
            <a:r>
              <a:rPr lang="en-US" altLang="ja-JP" dirty="0" smtClean="0"/>
              <a:t>sky</a:t>
            </a:r>
            <a:r>
              <a:rPr lang="ja-JP" altLang="en-US" dirty="0" smtClean="0"/>
              <a:t> </a:t>
            </a:r>
            <a:r>
              <a:rPr lang="en-US" altLang="ja-JP" dirty="0" smtClean="0"/>
              <a:t>level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variation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over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field</a:t>
            </a:r>
          </a:p>
          <a:p>
            <a:pPr lvl="1"/>
            <a:r>
              <a:rPr lang="en-US" altLang="ja-JP" dirty="0" smtClean="0"/>
              <a:t>Pointing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accuracy</a:t>
            </a:r>
            <a:r>
              <a:rPr lang="ja-JP" altLang="en-US" dirty="0" smtClean="0"/>
              <a:t> </a:t>
            </a:r>
            <a:r>
              <a:rPr lang="en-US" altLang="ja-JP" dirty="0" smtClean="0"/>
              <a:t>by</a:t>
            </a:r>
            <a:r>
              <a:rPr lang="ja-JP" altLang="en-US" dirty="0" smtClean="0"/>
              <a:t> </a:t>
            </a:r>
            <a:r>
              <a:rPr lang="en-US" altLang="ja-JP" dirty="0" smtClean="0"/>
              <a:t>monitoring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star</a:t>
            </a:r>
            <a:r>
              <a:rPr lang="ja-JP" altLang="en-US" dirty="0" smtClean="0"/>
              <a:t> </a:t>
            </a:r>
            <a:r>
              <a:rPr lang="en-US" altLang="ja-JP" dirty="0" smtClean="0"/>
              <a:t>flux</a:t>
            </a:r>
          </a:p>
          <a:p>
            <a:pPr lvl="1"/>
            <a:r>
              <a:rPr lang="en-US" altLang="ja-JP" dirty="0"/>
              <a:t>e</a:t>
            </a:r>
            <a:r>
              <a:rPr lang="en-US" altLang="ja-JP" dirty="0" smtClean="0"/>
              <a:t>tc..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562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397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This note is a </a:t>
            </a:r>
            <a:r>
              <a:rPr lang="en-US" altLang="ja-JP" sz="2800" dirty="0" smtClean="0"/>
              <a:t>design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study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on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ETS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(Exposure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Targeting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Software)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package.</a:t>
            </a:r>
            <a:r>
              <a:rPr lang="ja-JP" altLang="en-US" sz="2800" dirty="0" smtClean="0"/>
              <a:t>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altLang="ja-JP" sz="2800" dirty="0" smtClean="0"/>
              <a:t>Definition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of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ETS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package</a:t>
            </a:r>
          </a:p>
          <a:p>
            <a:r>
              <a:rPr lang="en-US" altLang="ja-JP" sz="2800" dirty="0" smtClean="0"/>
              <a:t>Functional</a:t>
            </a:r>
            <a:r>
              <a:rPr lang="ja-JP" altLang="en-US" sz="2800" dirty="0" smtClean="0"/>
              <a:t> </a:t>
            </a:r>
            <a:r>
              <a:rPr lang="en-US" altLang="ja-JP" sz="2800" dirty="0"/>
              <a:t>i</a:t>
            </a:r>
            <a:r>
              <a:rPr lang="en-US" altLang="ja-JP" sz="2800" dirty="0" smtClean="0"/>
              <a:t>tems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to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be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covered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by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ETS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package</a:t>
            </a:r>
          </a:p>
          <a:p>
            <a:r>
              <a:rPr lang="en-US" altLang="ja-JP" sz="2800" dirty="0"/>
              <a:t>E</a:t>
            </a:r>
            <a:r>
              <a:rPr lang="en-US" altLang="ja-JP" sz="2800" dirty="0" smtClean="0"/>
              <a:t>xternal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interface</a:t>
            </a:r>
          </a:p>
          <a:p>
            <a:r>
              <a:rPr lang="en-US" altLang="ja-JP" sz="2800" dirty="0" smtClean="0"/>
              <a:t>Timeline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(Schedule)</a:t>
            </a:r>
          </a:p>
          <a:p>
            <a:r>
              <a:rPr lang="en-US" altLang="ja-JP" sz="2800" dirty="0" smtClean="0"/>
              <a:t>Appendix</a:t>
            </a:r>
          </a:p>
          <a:p>
            <a:pPr lvl="1"/>
            <a:r>
              <a:rPr lang="en-US" altLang="ja-JP" sz="2400" dirty="0" smtClean="0"/>
              <a:t>PFS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Software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package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overview</a:t>
            </a: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altLang="ja-JP" sz="2800" dirty="0" smtClean="0"/>
              <a:t>Also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refer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following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notes.</a:t>
            </a:r>
          </a:p>
          <a:p>
            <a:pPr>
              <a:buFont typeface="Arial" charset="0"/>
              <a:buChar char="•"/>
            </a:pPr>
            <a:r>
              <a:rPr lang="en-US" altLang="ja-JP" sz="2800" dirty="0" smtClean="0"/>
              <a:t>PFS-SE-IPMU-00007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: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hardware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limitation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for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target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mapping</a:t>
            </a:r>
          </a:p>
          <a:p>
            <a:pPr>
              <a:buFont typeface="Arial" charset="0"/>
              <a:buChar char="•"/>
            </a:pPr>
            <a:r>
              <a:rPr lang="en-US" altLang="ja-JP" sz="2800" dirty="0" smtClean="0"/>
              <a:t>SSN-00008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: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Coordinate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5651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Definition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package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67530" cy="5029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ETS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package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kind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package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survey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planning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software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(SPT: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Survey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Planning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Tracking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software),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handle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target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fiber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assignment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(including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dividing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targets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multiple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exposure)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allocation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(target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position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coordinate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supplied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COBRA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positioning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software)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within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pre-defined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field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(certain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pointing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center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PA).</a:t>
            </a:r>
            <a:r>
              <a:rPr kumimoji="1" lang="ja-JP" altLang="en-US" dirty="0" smtClean="0"/>
              <a:t> 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ETS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package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three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cases: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Called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library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during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survey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design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SPT</a:t>
            </a:r>
            <a:endParaRPr kumimoji="1" lang="en-US" altLang="ja-JP" dirty="0"/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SPT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with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targets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within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certain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field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By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observer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small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observation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via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GUI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/>
              <a:t>O</a:t>
            </a:r>
            <a:r>
              <a:rPr kumimoji="1" lang="en-US" altLang="ja-JP" dirty="0" smtClean="0"/>
              <a:t>bserver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iteration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target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fiber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assignment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This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could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wrapper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library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other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two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cases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scientists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their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site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(web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based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possible?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TBC)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save,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load,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visualize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field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exposure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configuration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Called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library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during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observation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ICS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Update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fiber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allocation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with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observation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conditions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Az,EL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telescope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etc.)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Right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before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field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acquisition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(after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telescope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fast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slew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each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exposure)</a:t>
            </a:r>
          </a:p>
          <a:p>
            <a:pPr lvl="2">
              <a:buFont typeface="Arial" charset="0"/>
              <a:buChar char="•"/>
            </a:pPr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well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fast</a:t>
            </a:r>
          </a:p>
          <a:p>
            <a:pPr marL="0" indent="0">
              <a:buNone/>
            </a:pP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three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cases,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configuration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parameters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identical,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updated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following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commissioning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engineering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observations,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smoothly.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observation,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configuration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stored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database,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but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some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format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(e.g.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XML,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json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jsonp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defined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exchange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configuration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among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scientists</a:t>
            </a:r>
            <a:r>
              <a:rPr kumimoji="1" lang="en-US" altLang="ja-JP" dirty="0"/>
              <a:t>.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2187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磁気ディスク 3"/>
          <p:cNvSpPr/>
          <p:nvPr/>
        </p:nvSpPr>
        <p:spPr>
          <a:xfrm>
            <a:off x="3491880" y="5013176"/>
            <a:ext cx="1800200" cy="64807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8682" y="182163"/>
            <a:ext cx="8877814" cy="210746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角丸四角形 5"/>
          <p:cNvSpPr/>
          <p:nvPr/>
        </p:nvSpPr>
        <p:spPr>
          <a:xfrm>
            <a:off x="6975267" y="6021288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Instrument Control Software (ICS)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23528" y="6381631"/>
            <a:ext cx="2736304" cy="2875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Reduction Pipeline (DRP)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 flipH="1" flipV="1">
            <a:off x="5397815" y="5470581"/>
            <a:ext cx="1470022" cy="673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 flipV="1">
            <a:off x="5469822" y="5318110"/>
            <a:ext cx="1476641" cy="68106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 flipV="1">
            <a:off x="3095836" y="6304552"/>
            <a:ext cx="1116124" cy="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095837" y="5624937"/>
            <a:ext cx="468051" cy="396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5796644" y="6391875"/>
            <a:ext cx="1007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3419872" y="4050221"/>
            <a:ext cx="1656184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Exposure Targeting Software (ETS)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フローチャート : 磁気ディスク 19"/>
          <p:cNvSpPr/>
          <p:nvPr/>
        </p:nvSpPr>
        <p:spPr>
          <a:xfrm>
            <a:off x="3069598" y="298948"/>
            <a:ext cx="994135" cy="54006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Guide star</a:t>
            </a:r>
            <a:r>
              <a:rPr lang="en-US" altLang="ja-JP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3220820" y="2120121"/>
            <a:ext cx="718173" cy="1864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325329" y="953579"/>
            <a:ext cx="3024336" cy="532091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Master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list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of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spectroscopic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targets</a:t>
            </a:r>
            <a:r>
              <a:rPr lang="en-US" altLang="ja-JP" sz="1400" dirty="0">
                <a:solidFill>
                  <a:schemeClr val="tx1"/>
                </a:solidFill>
              </a:rPr>
              <a:t/>
            </a:r>
            <a:br>
              <a:rPr lang="en-US" altLang="ja-JP" sz="1400" dirty="0">
                <a:solidFill>
                  <a:schemeClr val="tx1"/>
                </a:solidFill>
              </a:rPr>
            </a:br>
            <a:r>
              <a:rPr lang="en-US" altLang="ja-JP" sz="1400" dirty="0" smtClean="0">
                <a:solidFill>
                  <a:schemeClr val="tx1"/>
                </a:solidFill>
              </a:rPr>
              <a:t>+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calibration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targets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25329" y="1485670"/>
            <a:ext cx="3024336" cy="28803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Priorities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(Merit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function)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69344" y="1844824"/>
            <a:ext cx="720080" cy="28803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Field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69344" y="2830686"/>
            <a:ext cx="720080" cy="28803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Alloc</a:t>
            </a:r>
            <a:r>
              <a:rPr lang="ja-JP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ja-JP" sz="1200" dirty="0" smtClean="0">
                <a:solidFill>
                  <a:schemeClr val="tx1"/>
                </a:solidFill>
              </a:rPr>
              <a:t>1a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69344" y="3118718"/>
            <a:ext cx="720080" cy="28803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Alloc</a:t>
            </a:r>
            <a:r>
              <a:rPr lang="ja-JP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ja-JP" sz="1200" dirty="0" smtClean="0">
                <a:solidFill>
                  <a:schemeClr val="tx1"/>
                </a:solidFill>
              </a:rPr>
              <a:t>1b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69344" y="3406750"/>
            <a:ext cx="720080" cy="28803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Alloc</a:t>
            </a:r>
            <a:r>
              <a:rPr lang="ja-JP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ja-JP" sz="1200" dirty="0" smtClean="0">
                <a:solidFill>
                  <a:schemeClr val="tx1"/>
                </a:solidFill>
              </a:rPr>
              <a:t>1c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477456" y="1844824"/>
            <a:ext cx="720080" cy="28803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Field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77456" y="2830686"/>
            <a:ext cx="720080" cy="28803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Alloc</a:t>
            </a:r>
            <a:r>
              <a:rPr lang="ja-JP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ja-JP" sz="1200" dirty="0">
                <a:solidFill>
                  <a:schemeClr val="tx1"/>
                </a:solidFill>
              </a:rPr>
              <a:t>2</a:t>
            </a:r>
            <a:r>
              <a:rPr lang="en-US" altLang="ja-JP" sz="1200" dirty="0" smtClean="0">
                <a:solidFill>
                  <a:schemeClr val="tx1"/>
                </a:solidFill>
              </a:rPr>
              <a:t>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413560" y="1844824"/>
            <a:ext cx="720080" cy="28803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Field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413560" y="2830686"/>
            <a:ext cx="720080" cy="28803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Alloc</a:t>
            </a:r>
            <a:r>
              <a:rPr lang="ja-JP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ja-JP" sz="1200" dirty="0">
                <a:solidFill>
                  <a:schemeClr val="tx1"/>
                </a:solidFill>
              </a:rPr>
              <a:t>3</a:t>
            </a:r>
            <a:r>
              <a:rPr lang="en-US" altLang="ja-JP" sz="1200" dirty="0" smtClean="0">
                <a:solidFill>
                  <a:schemeClr val="tx1"/>
                </a:solidFill>
              </a:rPr>
              <a:t>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413560" y="3118718"/>
            <a:ext cx="720080" cy="28803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Alloc</a:t>
            </a:r>
            <a:r>
              <a:rPr lang="ja-JP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ja-JP" sz="1200" dirty="0">
                <a:solidFill>
                  <a:schemeClr val="tx1"/>
                </a:solidFill>
              </a:rPr>
              <a:t>3</a:t>
            </a:r>
            <a:r>
              <a:rPr lang="en-US" altLang="ja-JP" sz="1200" dirty="0" smtClean="0">
                <a:solidFill>
                  <a:schemeClr val="tx1"/>
                </a:solidFill>
              </a:rPr>
              <a:t>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25329" y="2715004"/>
            <a:ext cx="3024336" cy="105178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直線矢印コネクタ 38"/>
          <p:cNvCxnSpPr>
            <a:stCxn id="38" idx="2"/>
          </p:cNvCxnSpPr>
          <p:nvPr/>
        </p:nvCxnSpPr>
        <p:spPr>
          <a:xfrm>
            <a:off x="1837497" y="3766789"/>
            <a:ext cx="1720098" cy="1380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29384" y="2173795"/>
            <a:ext cx="0" cy="46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1837496" y="2173795"/>
            <a:ext cx="0" cy="46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2773600" y="2173795"/>
            <a:ext cx="0" cy="46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3763529" y="904470"/>
            <a:ext cx="378222" cy="3074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3181497" y="2818512"/>
            <a:ext cx="543776" cy="116577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0"/>
          <p:cNvSpPr/>
          <p:nvPr/>
        </p:nvSpPr>
        <p:spPr>
          <a:xfrm>
            <a:off x="971600" y="5157029"/>
            <a:ext cx="2016223" cy="360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Survey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Progress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Viewer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直線コネクタ 62"/>
          <p:cNvCxnSpPr>
            <a:stCxn id="4" idx="2"/>
            <a:endCxn id="61" idx="3"/>
          </p:cNvCxnSpPr>
          <p:nvPr/>
        </p:nvCxnSpPr>
        <p:spPr>
          <a:xfrm flipH="1">
            <a:off x="2987823" y="5337212"/>
            <a:ext cx="504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ローチャート : 磁気ディスク 3"/>
          <p:cNvSpPr/>
          <p:nvPr/>
        </p:nvSpPr>
        <p:spPr>
          <a:xfrm>
            <a:off x="4326463" y="6067839"/>
            <a:ext cx="1355678" cy="64807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archive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 flipV="1">
            <a:off x="3133640" y="6484734"/>
            <a:ext cx="11078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フローチャート : 磁気ディスク 19"/>
          <p:cNvSpPr/>
          <p:nvPr/>
        </p:nvSpPr>
        <p:spPr>
          <a:xfrm>
            <a:off x="325329" y="298949"/>
            <a:ext cx="2678833" cy="54006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Master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object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catalogues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4552334" y="975829"/>
            <a:ext cx="3024336" cy="532091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Master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list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of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spectroscopic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targets</a:t>
            </a:r>
            <a:r>
              <a:rPr lang="en-US" altLang="ja-JP" sz="1400" dirty="0">
                <a:solidFill>
                  <a:schemeClr val="tx1"/>
                </a:solidFill>
              </a:rPr>
              <a:t/>
            </a:r>
            <a:br>
              <a:rPr lang="en-US" altLang="ja-JP" sz="1400" dirty="0">
                <a:solidFill>
                  <a:schemeClr val="tx1"/>
                </a:solidFill>
              </a:rPr>
            </a:br>
            <a:r>
              <a:rPr lang="en-US" altLang="ja-JP" sz="1400" dirty="0" smtClean="0">
                <a:solidFill>
                  <a:schemeClr val="tx1"/>
                </a:solidFill>
              </a:rPr>
              <a:t>+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calibration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targets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4552334" y="1507920"/>
            <a:ext cx="3024336" cy="28803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Priorities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(Merit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function)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4696349" y="1844824"/>
            <a:ext cx="720080" cy="28803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Field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4696349" y="2852936"/>
            <a:ext cx="72008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Alloc</a:t>
            </a:r>
            <a:r>
              <a:rPr lang="ja-JP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ja-JP" sz="1200" dirty="0" smtClean="0">
                <a:solidFill>
                  <a:schemeClr val="tx1"/>
                </a:solidFill>
              </a:rPr>
              <a:t>1a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4696349" y="3140968"/>
            <a:ext cx="72008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Alloc</a:t>
            </a:r>
            <a:r>
              <a:rPr lang="ja-JP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ja-JP" sz="1200" dirty="0" smtClean="0">
                <a:solidFill>
                  <a:schemeClr val="tx1"/>
                </a:solidFill>
              </a:rPr>
              <a:t>1b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4696349" y="3429000"/>
            <a:ext cx="72008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Alloc</a:t>
            </a:r>
            <a:r>
              <a:rPr lang="ja-JP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ja-JP" sz="1200" dirty="0" smtClean="0">
                <a:solidFill>
                  <a:schemeClr val="tx1"/>
                </a:solidFill>
              </a:rPr>
              <a:t>1c’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704461" y="1844824"/>
            <a:ext cx="720080" cy="288032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Field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5704461" y="2852936"/>
            <a:ext cx="72008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Alloc</a:t>
            </a:r>
            <a:r>
              <a:rPr lang="ja-JP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ja-JP" sz="1200" dirty="0">
                <a:solidFill>
                  <a:schemeClr val="tx1"/>
                </a:solidFill>
              </a:rPr>
              <a:t>2</a:t>
            </a:r>
            <a:r>
              <a:rPr lang="en-US" altLang="ja-JP" sz="1200" dirty="0" smtClean="0">
                <a:solidFill>
                  <a:schemeClr val="tx1"/>
                </a:solidFill>
              </a:rPr>
              <a:t>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6640565" y="1844824"/>
            <a:ext cx="72008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Field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3’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6640565" y="2852936"/>
            <a:ext cx="72008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Alloc</a:t>
            </a:r>
            <a:r>
              <a:rPr lang="ja-JP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ja-JP" sz="1200" dirty="0" smtClean="0">
                <a:solidFill>
                  <a:schemeClr val="tx1"/>
                </a:solidFill>
              </a:rPr>
              <a:t>3a’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6640565" y="3140968"/>
            <a:ext cx="72008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Alloc</a:t>
            </a:r>
            <a:r>
              <a:rPr lang="ja-JP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ja-JP" sz="1200" dirty="0" smtClean="0">
                <a:solidFill>
                  <a:schemeClr val="tx1"/>
                </a:solidFill>
              </a:rPr>
              <a:t>3b’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4552334" y="2715004"/>
            <a:ext cx="3024336" cy="1074036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5056389" y="2173795"/>
            <a:ext cx="0" cy="46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>
            <a:off x="6064501" y="2173795"/>
            <a:ext cx="0" cy="46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>
            <a:off x="7000605" y="2173795"/>
            <a:ext cx="0" cy="46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 : 磁気ディスク 19"/>
          <p:cNvSpPr/>
          <p:nvPr/>
        </p:nvSpPr>
        <p:spPr>
          <a:xfrm>
            <a:off x="4552334" y="321199"/>
            <a:ext cx="3033159" cy="54006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Master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object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catalogues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直線矢印コネクタ 106"/>
          <p:cNvCxnSpPr/>
          <p:nvPr/>
        </p:nvCxnSpPr>
        <p:spPr>
          <a:xfrm>
            <a:off x="4247964" y="321199"/>
            <a:ext cx="31793" cy="334274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5459604" y="3593676"/>
            <a:ext cx="1408233" cy="97358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/>
          <p:cNvSpPr txBox="1"/>
          <p:nvPr/>
        </p:nvSpPr>
        <p:spPr>
          <a:xfrm>
            <a:off x="6825094" y="4407165"/>
            <a:ext cx="796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updated</a:t>
            </a:r>
            <a:endParaRPr kumimoji="1" lang="ja-JP" altLang="en-US" sz="1400" dirty="0"/>
          </a:p>
        </p:txBody>
      </p:sp>
      <p:cxnSp>
        <p:nvCxnSpPr>
          <p:cNvPr id="116" name="直線矢印コネクタ 115"/>
          <p:cNvCxnSpPr/>
          <p:nvPr/>
        </p:nvCxnSpPr>
        <p:spPr>
          <a:xfrm>
            <a:off x="5436096" y="3284984"/>
            <a:ext cx="1408233" cy="97358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6801586" y="4098473"/>
            <a:ext cx="7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exposed</a:t>
            </a:r>
            <a:endParaRPr kumimoji="1" lang="ja-JP" altLang="en-US" sz="1400" dirty="0"/>
          </a:p>
        </p:txBody>
      </p:sp>
      <p:cxnSp>
        <p:nvCxnSpPr>
          <p:cNvPr id="123" name="直線矢印コネクタ 122"/>
          <p:cNvCxnSpPr/>
          <p:nvPr/>
        </p:nvCxnSpPr>
        <p:spPr>
          <a:xfrm flipH="1">
            <a:off x="5222376" y="3812453"/>
            <a:ext cx="261357" cy="1196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101340" y="2421890"/>
            <a:ext cx="8935156" cy="3422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972884" y="5157029"/>
            <a:ext cx="1879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Survey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Planning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and</a:t>
            </a:r>
            <a:r>
              <a:rPr kumimoji="1" lang="ja-JP" altLang="en-US" sz="1400" dirty="0" smtClean="0"/>
              <a:t> 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Tracking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software</a:t>
            </a:r>
            <a:r>
              <a:rPr kumimoji="1" lang="ja-JP" altLang="en-US" sz="1400" dirty="0" smtClean="0"/>
              <a:t> </a:t>
            </a:r>
            <a:r>
              <a:rPr kumimoji="1" lang="en-US" altLang="ja-JP" sz="1400" dirty="0" smtClean="0"/>
              <a:t>(SPT)</a:t>
            </a:r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305546" y="6064961"/>
            <a:ext cx="2764052" cy="3032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Special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1D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pipeline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by</a:t>
            </a:r>
            <a:r>
              <a:rPr lang="ja-JP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WG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フローチャート : 磁気ディスク 19"/>
          <p:cNvSpPr/>
          <p:nvPr/>
        </p:nvSpPr>
        <p:spPr>
          <a:xfrm>
            <a:off x="7674740" y="321199"/>
            <a:ext cx="994135" cy="54006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Guide star</a:t>
            </a:r>
            <a:r>
              <a:rPr lang="en-US" altLang="ja-JP" sz="1400" dirty="0" smtClean="0">
                <a:solidFill>
                  <a:schemeClr val="tx1"/>
                </a:solidFill>
              </a:rPr>
              <a:t>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9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Functional</a:t>
            </a:r>
            <a:r>
              <a:rPr lang="ja-JP" altLang="en-US" sz="3200" dirty="0"/>
              <a:t> </a:t>
            </a:r>
            <a:r>
              <a:rPr lang="en-US" altLang="ja-JP" sz="3200" dirty="0"/>
              <a:t>items</a:t>
            </a:r>
            <a:r>
              <a:rPr lang="ja-JP" altLang="en-US" sz="3200" dirty="0"/>
              <a:t> </a:t>
            </a:r>
            <a:r>
              <a:rPr lang="en-US" altLang="ja-JP" sz="3200" dirty="0"/>
              <a:t>to</a:t>
            </a:r>
            <a:r>
              <a:rPr lang="ja-JP" altLang="en-US" sz="3200" dirty="0"/>
              <a:t> </a:t>
            </a:r>
            <a:r>
              <a:rPr lang="en-US" altLang="ja-JP" sz="3200" dirty="0"/>
              <a:t>be</a:t>
            </a:r>
            <a:r>
              <a:rPr lang="ja-JP" altLang="en-US" sz="3200" dirty="0"/>
              <a:t> </a:t>
            </a:r>
            <a:r>
              <a:rPr lang="en-US" altLang="ja-JP" sz="3200" dirty="0"/>
              <a:t>covered</a:t>
            </a:r>
            <a:r>
              <a:rPr lang="ja-JP" altLang="en-US" sz="3200" dirty="0"/>
              <a:t> </a:t>
            </a:r>
            <a:r>
              <a:rPr lang="en-US" altLang="ja-JP" sz="3200" dirty="0"/>
              <a:t>by</a:t>
            </a:r>
            <a:r>
              <a:rPr lang="ja-JP" altLang="en-US" sz="3200" dirty="0"/>
              <a:t> </a:t>
            </a:r>
            <a:r>
              <a:rPr lang="en-US" altLang="ja-JP" sz="3200" dirty="0"/>
              <a:t>ETS</a:t>
            </a:r>
            <a:r>
              <a:rPr lang="ja-JP" altLang="en-US" sz="3200" dirty="0"/>
              <a:t> </a:t>
            </a:r>
            <a:r>
              <a:rPr lang="en-US" altLang="ja-JP" sz="3200" dirty="0" smtClean="0"/>
              <a:t>package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883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kumimoji="1" lang="en-US" altLang="ja-JP" sz="4000" dirty="0" smtClean="0"/>
              <a:t>Fiber</a:t>
            </a:r>
            <a:r>
              <a:rPr kumimoji="1" lang="ja-JP" altLang="en-US" sz="4000" dirty="0" smtClean="0"/>
              <a:t> </a:t>
            </a:r>
            <a:r>
              <a:rPr kumimoji="1" lang="en-US" altLang="ja-JP" sz="4000" dirty="0" smtClean="0"/>
              <a:t>assignment</a:t>
            </a:r>
            <a:r>
              <a:rPr kumimoji="1" lang="ja-JP" altLang="en-US" sz="4000" dirty="0" smtClean="0"/>
              <a:t> </a:t>
            </a:r>
            <a:r>
              <a:rPr kumimoji="1" lang="en-US" altLang="ja-JP" sz="4000" dirty="0" smtClean="0"/>
              <a:t>will</a:t>
            </a:r>
            <a:r>
              <a:rPr kumimoji="1" lang="ja-JP" altLang="en-US" sz="4000" dirty="0" smtClean="0"/>
              <a:t> </a:t>
            </a:r>
            <a:r>
              <a:rPr kumimoji="1" lang="en-US" altLang="ja-JP" sz="4000" dirty="0" smtClean="0"/>
              <a:t>include</a:t>
            </a:r>
          </a:p>
          <a:p>
            <a:r>
              <a:rPr kumimoji="1" lang="en-US" altLang="ja-JP" dirty="0" smtClean="0"/>
              <a:t>Science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targets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fibers</a:t>
            </a:r>
          </a:p>
          <a:p>
            <a:pPr lvl="1"/>
            <a:r>
              <a:rPr kumimoji="1" lang="en-US" altLang="ja-JP" dirty="0" smtClean="0"/>
              <a:t>Definition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criteria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judge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whether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assignment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enough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quality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discussed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(e.g.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success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rate)</a:t>
            </a:r>
          </a:p>
          <a:p>
            <a:r>
              <a:rPr kumimoji="1" lang="en-US" altLang="ja-JP" dirty="0" smtClean="0"/>
              <a:t>Sky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fibers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get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spectrum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sky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air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grow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lines;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checked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HSC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image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etc.,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available)</a:t>
            </a:r>
          </a:p>
          <a:p>
            <a:r>
              <a:rPr kumimoji="1" lang="en-US" altLang="ja-JP" dirty="0" smtClean="0"/>
              <a:t>Calibration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stars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fine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calibration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stars,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</a:t>
            </a:r>
            <a:r>
              <a:rPr kumimoji="1" lang="en-US" altLang="ja-JP" baseline="30000" dirty="0" smtClean="0"/>
              <a:t>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level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targets</a:t>
            </a:r>
          </a:p>
          <a:p>
            <a:pPr lvl="1"/>
            <a:r>
              <a:rPr kumimoji="1" lang="en-US" altLang="ja-JP" dirty="0" smtClean="0"/>
              <a:t>(Fine)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Range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selectable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stars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defined</a:t>
            </a:r>
          </a:p>
          <a:p>
            <a:r>
              <a:rPr kumimoji="1" lang="en-US" altLang="ja-JP" dirty="0" smtClean="0"/>
              <a:t>List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possible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targets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pointing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related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objects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–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observed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camera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defined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I,j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camera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sensor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Field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acquisition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star</a:t>
            </a:r>
          </a:p>
          <a:p>
            <a:pPr lvl="1"/>
            <a:r>
              <a:rPr kumimoji="1" lang="en-US" altLang="ja-JP" dirty="0" smtClean="0"/>
              <a:t>Auto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Guide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target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star</a:t>
            </a:r>
            <a:endParaRPr kumimoji="1" lang="en-US" altLang="ja-JP" dirty="0"/>
          </a:p>
          <a:p>
            <a:pPr lvl="1"/>
            <a:r>
              <a:rPr kumimoji="1" lang="en-US" altLang="ja-JP" dirty="0" smtClean="0"/>
              <a:t>Focusing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star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pairs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same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camera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but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different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step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size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sz="4000" dirty="0" smtClean="0"/>
              <a:t>Following</a:t>
            </a:r>
            <a:r>
              <a:rPr kumimoji="1" lang="ja-JP" altLang="en-US" sz="4000" dirty="0" smtClean="0"/>
              <a:t> </a:t>
            </a:r>
            <a:r>
              <a:rPr kumimoji="1" lang="en-US" altLang="ja-JP" sz="4000" dirty="0" smtClean="0"/>
              <a:t>items</a:t>
            </a:r>
            <a:r>
              <a:rPr kumimoji="1" lang="ja-JP" altLang="en-US" sz="4000" dirty="0" smtClean="0"/>
              <a:t> </a:t>
            </a:r>
            <a:r>
              <a:rPr kumimoji="1" lang="en-US" altLang="ja-JP" sz="4000" dirty="0" smtClean="0"/>
              <a:t>need</a:t>
            </a:r>
            <a:r>
              <a:rPr kumimoji="1" lang="ja-JP" altLang="en-US" sz="4000" dirty="0" smtClean="0"/>
              <a:t> </a:t>
            </a:r>
            <a:r>
              <a:rPr kumimoji="1" lang="en-US" altLang="ja-JP" sz="4000" dirty="0" smtClean="0"/>
              <a:t>to</a:t>
            </a:r>
            <a:r>
              <a:rPr kumimoji="1" lang="ja-JP" altLang="en-US" sz="4000" dirty="0" smtClean="0"/>
              <a:t> </a:t>
            </a:r>
            <a:r>
              <a:rPr kumimoji="1" lang="en-US" altLang="ja-JP" sz="4000" dirty="0" smtClean="0"/>
              <a:t>be</a:t>
            </a:r>
            <a:r>
              <a:rPr kumimoji="1" lang="ja-JP" altLang="en-US" sz="4000" dirty="0" smtClean="0"/>
              <a:t> </a:t>
            </a:r>
            <a:r>
              <a:rPr kumimoji="1" lang="en-US" altLang="ja-JP" sz="4000" dirty="0" smtClean="0"/>
              <a:t>calculated</a:t>
            </a:r>
          </a:p>
          <a:p>
            <a:r>
              <a:rPr kumimoji="1" lang="en-US" altLang="ja-JP" dirty="0" smtClean="0"/>
              <a:t>Field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distortion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map</a:t>
            </a:r>
          </a:p>
          <a:p>
            <a:pPr lvl="1"/>
            <a:r>
              <a:rPr kumimoji="1" lang="en-US" altLang="ja-JP" dirty="0" smtClean="0"/>
              <a:t>M1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WFC,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deformation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telescope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pointing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direction</a:t>
            </a:r>
          </a:p>
          <a:p>
            <a:r>
              <a:rPr kumimoji="1" lang="en-US" altLang="ja-JP" dirty="0" smtClean="0"/>
              <a:t>Difference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wavelength</a:t>
            </a:r>
          </a:p>
          <a:p>
            <a:pPr lvl="1"/>
            <a:r>
              <a:rPr kumimoji="1" lang="en-US" altLang="ja-JP" dirty="0" smtClean="0"/>
              <a:t>(Side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effect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Correction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ADC,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target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supplied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observer</a:t>
            </a:r>
          </a:p>
          <a:p>
            <a:pPr lvl="1"/>
            <a:r>
              <a:rPr kumimoji="1" lang="en-US" altLang="ja-JP" dirty="0" smtClean="0"/>
              <a:t>AG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camera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has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specific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wavelength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range,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consider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target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wavelength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difference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b/w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cameras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fibers</a:t>
            </a:r>
            <a:endParaRPr kumimoji="1" lang="en-US" altLang="ja-JP" dirty="0" smtClean="0"/>
          </a:p>
          <a:p>
            <a:r>
              <a:rPr kumimoji="1" lang="en-US" altLang="ja-JP" dirty="0" smtClean="0"/>
              <a:t>TBDs</a:t>
            </a:r>
          </a:p>
          <a:p>
            <a:pPr lvl="1"/>
            <a:r>
              <a:rPr kumimoji="1" lang="en-US" altLang="ja-JP" dirty="0" smtClean="0"/>
              <a:t>Small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adjustment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field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center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(and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PA??)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exposure</a:t>
            </a:r>
          </a:p>
          <a:p>
            <a:r>
              <a:rPr kumimoji="1" lang="en-US" altLang="ja-JP" dirty="0" smtClean="0"/>
              <a:t>During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exposure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planning</a:t>
            </a:r>
          </a:p>
          <a:p>
            <a:pPr lvl="1"/>
            <a:r>
              <a:rPr kumimoji="1" lang="en-US" altLang="ja-JP" dirty="0" smtClean="0"/>
              <a:t>Not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miss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(any?)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target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positioner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coverage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configuration</a:t>
            </a:r>
          </a:p>
          <a:p>
            <a:pPr lvl="2"/>
            <a:r>
              <a:rPr kumimoji="1" lang="en-US" altLang="ja-JP" dirty="0" smtClean="0"/>
              <a:t>Few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extream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case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configurations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maps)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supplied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(TBD)</a:t>
            </a:r>
          </a:p>
          <a:p>
            <a:pPr lvl="2"/>
            <a:r>
              <a:rPr kumimoji="1" lang="en-US" altLang="ja-JP" dirty="0" smtClean="0"/>
              <a:t>“dot”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TBD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(esp.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positions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PA)</a:t>
            </a:r>
          </a:p>
          <a:p>
            <a:pPr lvl="1"/>
            <a:r>
              <a:rPr kumimoji="1" lang="en-US" altLang="ja-JP" dirty="0" smtClean="0"/>
              <a:t>Output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possible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sky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region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Az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EL)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exposure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specified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exposure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time</a:t>
            </a:r>
          </a:p>
          <a:p>
            <a:pPr lvl="2"/>
            <a:r>
              <a:rPr kumimoji="1" lang="en-US" altLang="ja-JP" dirty="0" smtClean="0"/>
              <a:t>E.g.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limit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120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deg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less)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InR</a:t>
            </a:r>
            <a:endParaRPr kumimoji="1" lang="en-US" altLang="ja-JP" dirty="0"/>
          </a:p>
          <a:p>
            <a:r>
              <a:rPr kumimoji="1" lang="en-US" altLang="ja-JP" dirty="0" smtClean="0"/>
              <a:t>During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observation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calculation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upcoming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exposure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configuration)</a:t>
            </a:r>
          </a:p>
          <a:p>
            <a:pPr lvl="1"/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target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position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field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acquisition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star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position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105411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External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interface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600200"/>
            <a:ext cx="8537713" cy="504907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Input</a:t>
            </a:r>
            <a:r>
              <a:rPr kumimoji="1" lang="ja-JP" altLang="en-US" dirty="0"/>
              <a:t> </a:t>
            </a:r>
            <a:r>
              <a:rPr kumimoji="1" lang="en-US" altLang="ja-JP" dirty="0"/>
              <a:t>to</a:t>
            </a:r>
            <a:r>
              <a:rPr kumimoji="1" lang="ja-JP" altLang="en-US" dirty="0"/>
              <a:t> </a:t>
            </a:r>
            <a:r>
              <a:rPr kumimoji="1" lang="en-US" altLang="ja-JP" dirty="0"/>
              <a:t>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package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will</a:t>
            </a:r>
            <a:r>
              <a:rPr kumimoji="1" lang="ja-JP" altLang="en-US" dirty="0"/>
              <a:t> </a:t>
            </a:r>
            <a:r>
              <a:rPr kumimoji="1" lang="en-US" altLang="ja-JP" dirty="0"/>
              <a:t>be: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/>
              <a:t>Sets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of</a:t>
            </a:r>
            <a:r>
              <a:rPr kumimoji="1" lang="ja-JP" altLang="en-US" dirty="0"/>
              <a:t> </a:t>
            </a:r>
            <a:r>
              <a:rPr kumimoji="1" lang="en-US" altLang="ja-JP" dirty="0"/>
              <a:t>targets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with</a:t>
            </a:r>
            <a:r>
              <a:rPr kumimoji="1" lang="ja-JP" altLang="en-US" dirty="0"/>
              <a:t> </a:t>
            </a:r>
            <a:r>
              <a:rPr kumimoji="1" lang="en-US" altLang="ja-JP" dirty="0"/>
              <a:t>metric</a:t>
            </a:r>
            <a:r>
              <a:rPr kumimoji="1" lang="ja-JP" altLang="en-US" dirty="0"/>
              <a:t> </a:t>
            </a:r>
            <a:r>
              <a:rPr kumimoji="1" lang="en-US" altLang="ja-JP" dirty="0"/>
              <a:t>value,</a:t>
            </a:r>
            <a:r>
              <a:rPr kumimoji="1" lang="ja-JP" altLang="en-US" dirty="0"/>
              <a:t> </a:t>
            </a:r>
            <a:r>
              <a:rPr kumimoji="1" lang="en-US" altLang="ja-JP" dirty="0"/>
              <a:t>photometric</a:t>
            </a:r>
            <a:r>
              <a:rPr kumimoji="1" lang="ja-JP" altLang="en-US" dirty="0"/>
              <a:t> </a:t>
            </a:r>
            <a:r>
              <a:rPr kumimoji="1" lang="en-US" altLang="ja-JP" dirty="0"/>
              <a:t>information,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category,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exposure</a:t>
            </a:r>
            <a:endParaRPr kumimoji="1" lang="en-US" altLang="ja-JP" dirty="0"/>
          </a:p>
          <a:p>
            <a:pPr lvl="1">
              <a:buFont typeface="Arial" charset="0"/>
              <a:buChar char="•"/>
            </a:pPr>
            <a:r>
              <a:rPr kumimoji="1" lang="en-US" altLang="ja-JP" dirty="0"/>
              <a:t>Metric</a:t>
            </a:r>
            <a:r>
              <a:rPr kumimoji="1" lang="ja-JP" altLang="en-US" dirty="0"/>
              <a:t> </a:t>
            </a:r>
            <a:r>
              <a:rPr kumimoji="1" lang="en-US" altLang="ja-JP" dirty="0"/>
              <a:t>value</a:t>
            </a:r>
            <a:r>
              <a:rPr kumimoji="1" lang="ja-JP" altLang="en-US" dirty="0"/>
              <a:t> </a:t>
            </a:r>
            <a:r>
              <a:rPr kumimoji="1" lang="en-US" altLang="ja-JP" dirty="0"/>
              <a:t>could</a:t>
            </a:r>
            <a:r>
              <a:rPr kumimoji="1" lang="ja-JP" altLang="en-US" dirty="0"/>
              <a:t> </a:t>
            </a:r>
            <a:r>
              <a:rPr kumimoji="1" lang="en-US" altLang="ja-JP" dirty="0"/>
              <a:t>be</a:t>
            </a:r>
            <a:r>
              <a:rPr kumimoji="1" lang="ja-JP" altLang="en-US" dirty="0"/>
              <a:t> </a:t>
            </a:r>
            <a:r>
              <a:rPr kumimoji="1" lang="en-US" altLang="ja-JP" dirty="0"/>
              <a:t>one</a:t>
            </a:r>
            <a:r>
              <a:rPr kumimoji="1" lang="ja-JP" altLang="en-US" dirty="0"/>
              <a:t> </a:t>
            </a:r>
            <a:r>
              <a:rPr kumimoji="1" lang="en-US" altLang="ja-JP" dirty="0"/>
              <a:t>per</a:t>
            </a:r>
            <a:r>
              <a:rPr kumimoji="1" lang="ja-JP" altLang="en-US" dirty="0"/>
              <a:t> </a:t>
            </a:r>
            <a:r>
              <a:rPr kumimoji="1" lang="en-US" altLang="ja-JP" dirty="0"/>
              <a:t>a</a:t>
            </a:r>
            <a:r>
              <a:rPr kumimoji="1" lang="ja-JP" altLang="en-US" dirty="0"/>
              <a:t> </a:t>
            </a:r>
            <a:r>
              <a:rPr kumimoji="1" lang="en-US" altLang="ja-JP" dirty="0"/>
              <a:t>set,</a:t>
            </a:r>
            <a:r>
              <a:rPr kumimoji="1" lang="ja-JP" altLang="en-US" dirty="0"/>
              <a:t> </a:t>
            </a:r>
            <a:r>
              <a:rPr kumimoji="1" lang="en-US" altLang="ja-JP" dirty="0"/>
              <a:t>value</a:t>
            </a:r>
            <a:r>
              <a:rPr kumimoji="1" lang="ja-JP" altLang="en-US" dirty="0"/>
              <a:t> </a:t>
            </a:r>
            <a:r>
              <a:rPr kumimoji="1" lang="en-US" altLang="ja-JP" dirty="0"/>
              <a:t>per</a:t>
            </a:r>
            <a:r>
              <a:rPr kumimoji="1" lang="ja-JP" altLang="en-US" dirty="0"/>
              <a:t> </a:t>
            </a:r>
            <a:r>
              <a:rPr kumimoji="1" lang="en-US" altLang="ja-JP" dirty="0"/>
              <a:t>target,</a:t>
            </a:r>
            <a:r>
              <a:rPr kumimoji="1" lang="ja-JP" altLang="en-US" dirty="0"/>
              <a:t> </a:t>
            </a:r>
            <a:r>
              <a:rPr kumimoji="1" lang="en-US" altLang="ja-JP" dirty="0"/>
              <a:t>or</a:t>
            </a:r>
            <a:r>
              <a:rPr kumimoji="1" lang="ja-JP" altLang="en-US" dirty="0"/>
              <a:t> </a:t>
            </a:r>
            <a:r>
              <a:rPr kumimoji="1" lang="en-US" altLang="ja-JP" dirty="0"/>
              <a:t>sets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of</a:t>
            </a:r>
            <a:r>
              <a:rPr kumimoji="1" lang="ja-JP" altLang="en-US" dirty="0"/>
              <a:t> </a:t>
            </a:r>
            <a:r>
              <a:rPr kumimoji="1" lang="en-US" altLang="ja-JP" dirty="0"/>
              <a:t>parameters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function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(TBD)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/>
              <a:t>Photometric</a:t>
            </a:r>
            <a:r>
              <a:rPr kumimoji="1" lang="ja-JP" altLang="en-US" dirty="0"/>
              <a:t> </a:t>
            </a:r>
            <a:r>
              <a:rPr kumimoji="1" lang="en-US" altLang="ja-JP" dirty="0"/>
              <a:t>information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includes</a:t>
            </a:r>
            <a:r>
              <a:rPr kumimoji="1" lang="ja-JP" altLang="en-US" dirty="0"/>
              <a:t> </a:t>
            </a:r>
            <a:r>
              <a:rPr kumimoji="1" lang="en-US" altLang="ja-JP" dirty="0"/>
              <a:t>band</a:t>
            </a:r>
            <a:r>
              <a:rPr kumimoji="1" lang="ja-JP" altLang="en-US" dirty="0"/>
              <a:t> </a:t>
            </a:r>
            <a:r>
              <a:rPr kumimoji="1" lang="en-US" altLang="ja-JP" dirty="0"/>
              <a:t>brightness</a:t>
            </a:r>
            <a:r>
              <a:rPr kumimoji="1" lang="ja-JP" altLang="en-US" dirty="0"/>
              <a:t> </a:t>
            </a:r>
            <a:r>
              <a:rPr kumimoji="1" lang="en-US" altLang="ja-JP" dirty="0"/>
              <a:t>etc.,</a:t>
            </a:r>
            <a:r>
              <a:rPr kumimoji="1" lang="ja-JP" altLang="en-US" dirty="0"/>
              <a:t> </a:t>
            </a:r>
            <a:r>
              <a:rPr kumimoji="1" lang="en-US" altLang="ja-JP" dirty="0"/>
              <a:t>but</a:t>
            </a:r>
            <a:r>
              <a:rPr kumimoji="1" lang="ja-JP" altLang="en-US" dirty="0"/>
              <a:t> </a:t>
            </a:r>
            <a:r>
              <a:rPr kumimoji="1" lang="en-US" altLang="ja-JP" dirty="0"/>
              <a:t>just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reference</a:t>
            </a:r>
            <a:r>
              <a:rPr kumimoji="1" lang="ja-JP" altLang="en-US" dirty="0"/>
              <a:t> </a:t>
            </a:r>
            <a:r>
              <a:rPr kumimoji="1" lang="en-US" altLang="ja-JP" dirty="0"/>
              <a:t>(and</a:t>
            </a:r>
            <a:r>
              <a:rPr kumimoji="1" lang="ja-JP" altLang="en-US" dirty="0"/>
              <a:t> </a:t>
            </a:r>
            <a:r>
              <a:rPr kumimoji="1" lang="en-US" altLang="ja-JP" dirty="0"/>
              <a:t>output</a:t>
            </a:r>
            <a:r>
              <a:rPr kumimoji="1" lang="en-US" altLang="ja-JP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Depends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survey,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visits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(total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exposure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time)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required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quality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vary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target</a:t>
            </a:r>
            <a:endParaRPr kumimoji="1" lang="en-US" altLang="ja-JP" dirty="0"/>
          </a:p>
          <a:p>
            <a:pPr>
              <a:buFont typeface="Arial" charset="0"/>
              <a:buChar char="•"/>
            </a:pPr>
            <a:r>
              <a:rPr kumimoji="1" lang="en-US" altLang="ja-JP" dirty="0"/>
              <a:t>Imaging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data</a:t>
            </a:r>
            <a:r>
              <a:rPr kumimoji="1" lang="ja-JP" altLang="en-US" dirty="0"/>
              <a:t> </a:t>
            </a:r>
            <a:r>
              <a:rPr kumimoji="1" lang="en-US" altLang="ja-JP" dirty="0"/>
              <a:t>from</a:t>
            </a:r>
            <a:r>
              <a:rPr kumimoji="1" lang="ja-JP" altLang="en-US" dirty="0"/>
              <a:t> </a:t>
            </a:r>
            <a:r>
              <a:rPr kumimoji="1" lang="en-US" altLang="ja-JP" dirty="0"/>
              <a:t>HSC</a:t>
            </a:r>
            <a:r>
              <a:rPr kumimoji="1" lang="ja-JP" altLang="en-US" dirty="0"/>
              <a:t> </a:t>
            </a:r>
            <a:r>
              <a:rPr kumimoji="1" lang="en-US" altLang="ja-JP" dirty="0"/>
              <a:t>(if</a:t>
            </a:r>
            <a:r>
              <a:rPr kumimoji="1" lang="ja-JP" altLang="en-US" dirty="0"/>
              <a:t> </a:t>
            </a:r>
            <a:r>
              <a:rPr kumimoji="1" lang="en-US" altLang="ja-JP" dirty="0"/>
              <a:t>available;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check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“sky”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fiber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truly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sky)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SDSS?,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HSC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Required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number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density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calibration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(sky,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star)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target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ETS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package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accessible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access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have;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how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TBD):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Guide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star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catalogue</a:t>
            </a:r>
            <a:endParaRPr kumimoji="1" lang="en-US" altLang="ja-JP" dirty="0"/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Calibration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star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catalogue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(selected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with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target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stars)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Configuration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instrument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Broken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fiber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(both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COBRA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no-move,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fiber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broken),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throughput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fiber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ETS</a:t>
            </a:r>
            <a:r>
              <a:rPr kumimoji="1" lang="ja-JP" altLang="en-US" dirty="0" smtClean="0"/>
              <a:t> </a:t>
            </a:r>
            <a:r>
              <a:rPr kumimoji="1" lang="en-US" altLang="ja-JP" dirty="0"/>
              <a:t>package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need</a:t>
            </a:r>
            <a:r>
              <a:rPr kumimoji="1" lang="ja-JP" altLang="en-US" dirty="0"/>
              <a:t> </a:t>
            </a:r>
            <a:r>
              <a:rPr kumimoji="1" lang="en-US" altLang="ja-JP" dirty="0"/>
              <a:t>to</a:t>
            </a:r>
            <a:r>
              <a:rPr kumimoji="1" lang="ja-JP" altLang="en-US" dirty="0"/>
              <a:t> </a:t>
            </a:r>
            <a:r>
              <a:rPr kumimoji="1" lang="en-US" altLang="ja-JP" dirty="0"/>
              <a:t>output: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/>
              <a:t>Targets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to</a:t>
            </a:r>
            <a:r>
              <a:rPr kumimoji="1" lang="ja-JP" altLang="en-US" dirty="0"/>
              <a:t> </a:t>
            </a:r>
            <a:r>
              <a:rPr kumimoji="1" lang="en-US" altLang="ja-JP" dirty="0"/>
              <a:t>fibers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assignment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Resultant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metric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value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selecting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target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fiber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Multiple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assignment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candidates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could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required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(TBD)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Output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series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exposures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required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(e.g.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10k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targets,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different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exposure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targets)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Non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science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target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fibers’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assignment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(sky,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calibration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star)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Objects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camera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(field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acquisition,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AG,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focusing)</a:t>
            </a:r>
          </a:p>
        </p:txBody>
      </p:sp>
    </p:spTree>
    <p:extLst>
      <p:ext uri="{BB962C8B-B14F-4D97-AF65-F5344CB8AC3E}">
        <p14:creationId xmlns:p14="http://schemas.microsoft.com/office/powerpoint/2010/main" val="69614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External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interface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(cont’d)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600200"/>
            <a:ext cx="8537713" cy="504907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interface: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Save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directly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PFS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instrument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database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Called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ICS,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read/save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exposure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configuration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from/to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on-site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database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Called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SPT,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could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read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save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database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(TBD)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take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based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system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scientists,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same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(direct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database)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Save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file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Mostly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distribution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version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scientists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Configuration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parameter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updates: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package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COBRA/fiber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performance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configuration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(e.g.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definition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VMCS)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Every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interface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shall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have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version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number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configuration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parameter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identify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what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was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used)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(TBD)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distribute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standalone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software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(e.g.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Python/TK),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consider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update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procedure</a:t>
            </a:r>
            <a:endParaRPr kumimoji="1" lang="en-US" altLang="ja-JP" dirty="0"/>
          </a:p>
          <a:p>
            <a:pPr lvl="2">
              <a:buFont typeface="Arial" charset="0"/>
              <a:buChar char="•"/>
            </a:pPr>
            <a:r>
              <a:rPr kumimoji="1" lang="en-US" altLang="ja-JP" dirty="0" smtClean="0"/>
              <a:t>By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operation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replace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configuration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package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could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possible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Software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interface: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on-site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ICS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SPT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visualization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considered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caller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package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(TBC)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interface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distribution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version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based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interface,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calling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backend,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could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possible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Could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better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(above)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call,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internally</a:t>
            </a:r>
          </a:p>
        </p:txBody>
      </p:sp>
    </p:spTree>
    <p:extLst>
      <p:ext uri="{BB962C8B-B14F-4D97-AF65-F5344CB8AC3E}">
        <p14:creationId xmlns:p14="http://schemas.microsoft.com/office/powerpoint/2010/main" val="329482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860040" y="697342"/>
            <a:ext cx="7608776" cy="6044026"/>
          </a:xfrm>
          <a:prstGeom prst="roundRect">
            <a:avLst>
              <a:gd name="adj" fmla="val 11211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 : 代替処理 4"/>
          <p:cNvSpPr/>
          <p:nvPr/>
        </p:nvSpPr>
        <p:spPr>
          <a:xfrm>
            <a:off x="1115615" y="1124744"/>
            <a:ext cx="2241085" cy="1296144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SPT (Survey Planning &amp; Tracking)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en-US" altLang="ja-JP" dirty="0" smtClean="0">
                <a:solidFill>
                  <a:schemeClr val="tx1"/>
                </a:solidFill>
              </a:rPr>
              <a:t>TBD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フローチャート : 代替処理 5"/>
          <p:cNvSpPr/>
          <p:nvPr/>
        </p:nvSpPr>
        <p:spPr>
          <a:xfrm>
            <a:off x="6156176" y="1124744"/>
            <a:ext cx="2160240" cy="1296144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ETS (Exposure Targeting Software)</a:t>
            </a:r>
            <a:br>
              <a:rPr lang="en-US" altLang="ja-JP" dirty="0" smtClean="0">
                <a:solidFill>
                  <a:schemeClr val="tx1"/>
                </a:solidFill>
              </a:rPr>
            </a:b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MPA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フローチャート : 代替処理 6"/>
          <p:cNvSpPr/>
          <p:nvPr/>
        </p:nvSpPr>
        <p:spPr>
          <a:xfrm>
            <a:off x="6156176" y="5229200"/>
            <a:ext cx="2160240" cy="1296144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ICS (Instrument Control Software)</a:t>
            </a:r>
            <a:br>
              <a:rPr lang="en-US" altLang="ja-JP" dirty="0" smtClean="0">
                <a:solidFill>
                  <a:schemeClr val="tx1"/>
                </a:solidFill>
              </a:rPr>
            </a:b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IPMU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 : 代替処理 7"/>
          <p:cNvSpPr/>
          <p:nvPr/>
        </p:nvSpPr>
        <p:spPr>
          <a:xfrm>
            <a:off x="1187624" y="5301208"/>
            <a:ext cx="2664296" cy="1296144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DRP (Data Reduction Pipeline)</a:t>
            </a:r>
            <a:br>
              <a:rPr lang="en-US" altLang="ja-JP" dirty="0" smtClean="0">
                <a:solidFill>
                  <a:schemeClr val="tx1"/>
                </a:solidFill>
              </a:rPr>
            </a:b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Princeton (2D), LAM</a:t>
            </a:r>
            <a:r>
              <a:rPr lang="en-US" altLang="ja-JP" dirty="0" smtClean="0">
                <a:solidFill>
                  <a:schemeClr val="tx1"/>
                </a:solidFill>
              </a:rPr>
              <a:t> (1D)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3410611" y="1556792"/>
            <a:ext cx="2664296" cy="43204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Survey</a:t>
            </a:r>
            <a:r>
              <a:rPr lang="ja-JP" altLang="en-US" dirty="0" smtClean="0"/>
              <a:t> </a:t>
            </a:r>
            <a:r>
              <a:rPr lang="en-US" altLang="ja-JP" dirty="0" smtClean="0"/>
              <a:t>o</a:t>
            </a:r>
            <a:r>
              <a:rPr kumimoji="1" lang="en-US" altLang="ja-JP" dirty="0" smtClean="0"/>
              <a:t>perational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flow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flipH="1">
            <a:off x="3851920" y="5877272"/>
            <a:ext cx="2232248" cy="43204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6984268" y="2780928"/>
            <a:ext cx="504056" cy="2304256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 flipV="1">
            <a:off x="2123728" y="2780928"/>
            <a:ext cx="504056" cy="2304256"/>
          </a:xfrm>
          <a:prstGeom prst="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 : 磁気ディスク 13"/>
          <p:cNvSpPr/>
          <p:nvPr/>
        </p:nvSpPr>
        <p:spPr>
          <a:xfrm>
            <a:off x="4139952" y="2852936"/>
            <a:ext cx="1800200" cy="2088232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PFS 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Database</a:t>
            </a:r>
            <a:r>
              <a:rPr kumimoji="1" lang="ja-JP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r>
              <a:rPr kumimoji="1" lang="ja-JP" altLang="en-US" dirty="0" smtClean="0">
                <a:solidFill>
                  <a:schemeClr val="tx1"/>
                </a:solidFill>
              </a:rPr>
              <a:t> 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data</a:t>
            </a:r>
            <a:r>
              <a:rPr kumimoji="1" lang="ja-JP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</a:rPr>
              <a:t>archive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3410611" y="2420888"/>
            <a:ext cx="75650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5940152" y="4797152"/>
            <a:ext cx="360040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5724128" y="2348880"/>
            <a:ext cx="57606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3563888" y="4725144"/>
            <a:ext cx="57606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3239854" y="2564905"/>
            <a:ext cx="828090" cy="6406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724128" y="4941168"/>
            <a:ext cx="396044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rot="5400000" flipH="1" flipV="1">
            <a:off x="3779912" y="4869160"/>
            <a:ext cx="57606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rot="5400000" flipH="1" flipV="1">
            <a:off x="5940152" y="2492896"/>
            <a:ext cx="576064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/>
          <p:cNvSpPr/>
          <p:nvPr/>
        </p:nvSpPr>
        <p:spPr>
          <a:xfrm>
            <a:off x="1187624" y="3717032"/>
            <a:ext cx="792088" cy="648072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1979712" y="4014356"/>
            <a:ext cx="2088232" cy="2671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915816" y="4462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Observer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Survey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operator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5496" y="3717903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Scientists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397319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i="1" dirty="0" smtClean="0"/>
              <a:t>Observation preparation</a:t>
            </a:r>
            <a:endParaRPr kumimoji="1" lang="ja-JP" altLang="en-US" i="1" dirty="0"/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4752020" y="413956"/>
            <a:ext cx="0" cy="566772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フローチャート : 磁気ディスク 68"/>
          <p:cNvSpPr/>
          <p:nvPr/>
        </p:nvSpPr>
        <p:spPr>
          <a:xfrm>
            <a:off x="8154111" y="3487652"/>
            <a:ext cx="720080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HSC</a:t>
            </a:r>
            <a:endParaRPr kumimoji="1" lang="ja-JP" altLang="en-US" dirty="0"/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5976156" y="4077072"/>
            <a:ext cx="212423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915816" y="29876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flow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676472" y="4014356"/>
            <a:ext cx="367136" cy="0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角丸四角形 2"/>
          <p:cNvSpPr/>
          <p:nvPr/>
        </p:nvSpPr>
        <p:spPr>
          <a:xfrm>
            <a:off x="1115616" y="1052736"/>
            <a:ext cx="7200800" cy="1255494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92404" y="512676"/>
            <a:ext cx="56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PFS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596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Timeline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Schedule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600200"/>
            <a:ext cx="8537713" cy="50689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During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development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phase,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package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could/will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science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survey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teams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parallel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testing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how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their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survey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design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work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with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simulated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sampled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previous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survey)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but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TBD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details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(both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what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feature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required,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its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timeline).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phase,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instrument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parameters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fixed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measured,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get)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: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Measured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distortion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HSC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Physical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position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focal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plane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design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Timeline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science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survey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teams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are: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2015/12: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first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draft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SSP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proposal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2017/mid: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SSP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proposal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submission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committee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Revisions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survey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strategy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will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required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later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phase</a:t>
            </a:r>
          </a:p>
          <a:p>
            <a:pPr>
              <a:buFont typeface="Arial" charset="0"/>
              <a:buChar char="•"/>
            </a:pPr>
            <a:r>
              <a:rPr kumimoji="1" lang="en-US" altLang="ja-JP" dirty="0" smtClean="0"/>
              <a:t>2019/mid: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SSP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survey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starts</a:t>
            </a:r>
          </a:p>
          <a:p>
            <a:pPr lvl="1">
              <a:buFont typeface="Arial" charset="0"/>
              <a:buChar char="•"/>
            </a:pPr>
            <a:r>
              <a:rPr kumimoji="1" lang="en-US" altLang="ja-JP" dirty="0" smtClean="0"/>
              <a:t>Using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commissioning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(2019/01-06+),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final</a:t>
            </a:r>
            <a:r>
              <a:rPr kumimoji="1" lang="ja-JP" altLang="en-US" dirty="0" smtClean="0"/>
              <a:t> 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3696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10808</TotalTime>
  <Words>2151</Words>
  <Application>Microsoft Office PowerPoint</Application>
  <PresentationFormat>画面に合わせる (4:3)</PresentationFormat>
  <Paragraphs>259</Paragraphs>
  <Slides>15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​​テーマ</vt:lpstr>
      <vt:lpstr>Requirements and Interfaces on ETS (Exposure Targeting Software)</vt:lpstr>
      <vt:lpstr>Agenda</vt:lpstr>
      <vt:lpstr>Definition of ETS package</vt:lpstr>
      <vt:lpstr>PowerPoint プレゼンテーション</vt:lpstr>
      <vt:lpstr>Functional items to be covered by ETS package</vt:lpstr>
      <vt:lpstr>External interface</vt:lpstr>
      <vt:lpstr>External interface (cont’d)</vt:lpstr>
      <vt:lpstr>PowerPoint プレゼンテーション</vt:lpstr>
      <vt:lpstr>Timeline / Schedule</vt:lpstr>
      <vt:lpstr>Timeline / Schedule (cont’d)</vt:lpstr>
      <vt:lpstr>Appendix</vt:lpstr>
      <vt:lpstr>Software packages overview (I) - overview</vt:lpstr>
      <vt:lpstr>Software packages overview (II) – Survey Planning</vt:lpstr>
      <vt:lpstr>Software packages overview (III) – Data reduction</vt:lpstr>
      <vt:lpstr>Software packages overview (III) – on-site DRP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Consideration of dots in ETS</dc:title>
  <dc:creator>Atsushi Shimono</dc:creator>
  <cp:lastModifiedBy>shimono</cp:lastModifiedBy>
  <cp:revision>72</cp:revision>
  <cp:lastPrinted>2015-08-03T04:39:12Z</cp:lastPrinted>
  <dcterms:created xsi:type="dcterms:W3CDTF">2015-04-21T02:01:23Z</dcterms:created>
  <dcterms:modified xsi:type="dcterms:W3CDTF">2015-09-01T09:11:35Z</dcterms:modified>
</cp:coreProperties>
</file>