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B4BF23-7521-C6E0-200E-8445A35D6ACC}" v="116" dt="2024-10-20T07:23:33.681"/>
  </p1510:revLst>
</p1510:revInfo>
</file>

<file path=ppt/tableStyles.xml><?xml version="1.0" encoding="utf-8"?>
<a:tblStyleLst xmlns:a="http://schemas.openxmlformats.org/drawingml/2006/main" def="{E423B241-C481-4113-8573-F5DA9EF0796A}">
  <a:tblStyle styleId="{E423B241-C481-4113-8573-F5DA9EF0796A}"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75" y="1069100"/>
            <a:ext cx="10869600" cy="1470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AI vs Human:Academic Essay Authenticity challenge</a:t>
            </a:r>
            <a:endParaRPr/>
          </a:p>
        </p:txBody>
      </p:sp>
      <p:sp>
        <p:nvSpPr>
          <p:cNvPr id="88" name="Google Shape;88;p13"/>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t>Batch Number:</a:t>
            </a:r>
            <a:endParaRPr/>
          </a:p>
          <a:p>
            <a:pPr marL="0" lvl="0" indent="0" algn="l" rtl="0">
              <a:spcBef>
                <a:spcPts val="400"/>
              </a:spcBef>
              <a:spcAft>
                <a:spcPts val="0"/>
              </a:spcAft>
              <a:buClr>
                <a:srgbClr val="17365D"/>
              </a:buClr>
              <a:buSzPts val="2000"/>
              <a:buNone/>
            </a:pPr>
            <a:endParaRPr/>
          </a:p>
        </p:txBody>
      </p:sp>
      <p:graphicFrame>
        <p:nvGraphicFramePr>
          <p:cNvPr id="89" name="Google Shape;89;p13"/>
          <p:cNvGraphicFramePr/>
          <p:nvPr/>
        </p:nvGraphicFramePr>
        <p:xfrm>
          <a:off x="630904" y="3274141"/>
          <a:ext cx="5418675" cy="2225100"/>
        </p:xfrm>
        <a:graphic>
          <a:graphicData uri="http://schemas.openxmlformats.org/drawingml/2006/table">
            <a:tbl>
              <a:tblPr firstRow="1" bandRow="1">
                <a:noFill/>
                <a:tableStyleId>{E423B241-C481-4113-8573-F5DA9EF0796A}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1800"/>
                        <a:t>20211CEI0148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M VENKATA SUBASH</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1800"/>
                        <a:t>20211CEI0145</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CH THIRU MOHITH</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1800"/>
                        <a:t>20211CEI0144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P CHAKRADHAR RAO</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GB" sz="1800"/>
                        <a:t>20211CEI0127</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I MOHAN VAMSI</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54795" y="3274140"/>
            <a:ext cx="5514292" cy="2433485"/>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17365D"/>
              </a:buClr>
              <a:buSzPts val="2000"/>
              <a:buFont typeface="Arial"/>
              <a:buNone/>
            </a:pPr>
            <a:r>
              <a:rPr lang="en-GB" sz="2000" b="1" i="0" u="none" strike="noStrike" cap="none">
                <a:solidFill>
                  <a:srgbClr val="17365D"/>
                </a:solidFill>
                <a:latin typeface="Verdana"/>
                <a:ea typeface="Verdana"/>
                <a:cs typeface="Verdana"/>
                <a:sym typeface="Verdana"/>
              </a:rPr>
              <a:t>Under the Supervision of,</a:t>
            </a:r>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Dr.  Ms. S</a:t>
            </a:r>
            <a:r>
              <a:rPr lang="en-GB" sz="1700" b="1">
                <a:solidFill>
                  <a:srgbClr val="17365D"/>
                </a:solidFill>
                <a:latin typeface="Verdana"/>
                <a:ea typeface="Verdana"/>
                <a:cs typeface="Verdana"/>
                <a:sym typeface="Verdana"/>
              </a:rPr>
              <a:t>MI</a:t>
            </a:r>
            <a:r>
              <a:rPr lang="en-GB" sz="1700" b="1" i="0" u="none" strike="noStrike" cap="none">
                <a:solidFill>
                  <a:srgbClr val="17365D"/>
                </a:solidFill>
                <a:latin typeface="Verdana"/>
                <a:ea typeface="Verdana"/>
                <a:cs typeface="Verdana"/>
                <a:sym typeface="Verdana"/>
              </a:rPr>
              <a:t>THA PATIL</a:t>
            </a:r>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Professor </a:t>
            </a:r>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School of Computer Science &amp; Engineering</a:t>
            </a:r>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Presidency University</a:t>
            </a:r>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PIP104 University Project-II</a:t>
            </a:r>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GB" sz="7200" b="1"/>
              <a:t>Thank You</a:t>
            </a:r>
            <a:endParaRPr sz="7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Introduction</a:t>
            </a:r>
            <a:endParaRPr/>
          </a:p>
        </p:txBody>
      </p:sp>
      <p:sp>
        <p:nvSpPr>
          <p:cNvPr id="97" name="Google Shape;97;p14"/>
          <p:cNvSpPr txBox="1">
            <a:spLocks noGrp="1"/>
          </p:cNvSpPr>
          <p:nvPr>
            <p:ph type="body" idx="1"/>
          </p:nvPr>
        </p:nvSpPr>
        <p:spPr>
          <a:xfrm>
            <a:off x="812800" y="1267200"/>
            <a:ext cx="10668000" cy="445110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1100"/>
              <a:buFont typeface="Arial"/>
              <a:buNone/>
            </a:pPr>
            <a:r>
              <a:rPr lang="en-GB" sz="2200">
                <a:latin typeface="Arial"/>
                <a:ea typeface="Arial"/>
                <a:cs typeface="Arial"/>
                <a:sym typeface="Arial"/>
              </a:rPr>
              <a:t>  The emergence of artificial intelligence (AI) has created new difficulties in the contemporary academic environment for upholding the authenticity of student essays. Because AI tools can produce material that closely mimics human writing, students are using them more and more for a variety of activities, which raises questions about their originality and integrity. Academic institutions must make the difficult decision of how to differentiate work produced by humans from work assisted by artificial intelligence. This research investigates the effects of artificial intelligence (AI) on academic writing, the threats it poses to authenticity, and possible countermeasures to guarantee equity and openness in the educational process.</a:t>
            </a:r>
            <a:endParaRPr sz="2200">
              <a:latin typeface="Arial"/>
              <a:ea typeface="Arial"/>
              <a:cs typeface="Arial"/>
              <a:sym typeface="Arial"/>
            </a:endParaRPr>
          </a:p>
          <a:p>
            <a:pPr marL="342900" lvl="0" indent="-190500" algn="l" rtl="0">
              <a:spcBef>
                <a:spcPts val="0"/>
              </a:spcBef>
              <a:spcAft>
                <a:spcPts val="0"/>
              </a:spcAft>
              <a:buClr>
                <a:schemeClr val="dk1"/>
              </a:buClr>
              <a:buSzPts val="1100"/>
              <a:buFont typeface="Arial"/>
              <a:buNone/>
            </a:pPr>
            <a:endParaRPr/>
          </a:p>
          <a:p>
            <a:pPr marL="342900" lvl="0" indent="-190500" algn="l" rtl="0">
              <a:spcBef>
                <a:spcPts val="0"/>
              </a:spcBef>
              <a:spcAft>
                <a:spcPts val="0"/>
              </a:spcAft>
              <a:buClr>
                <a:schemeClr val="dk1"/>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3" name="Google Shape;103;p15"/>
          <p:cNvSpPr txBox="1">
            <a:spLocks noGrp="1"/>
          </p:cNvSpPr>
          <p:nvPr>
            <p:ph type="body" idx="1"/>
          </p:nvPr>
        </p:nvSpPr>
        <p:spPr>
          <a:xfrm>
            <a:off x="812800" y="1143000"/>
            <a:ext cx="10668000" cy="5112000"/>
          </a:xfrm>
          <a:prstGeom prst="rect">
            <a:avLst/>
          </a:prstGeom>
          <a:noFill/>
          <a:ln>
            <a:noFill/>
          </a:ln>
        </p:spPr>
        <p:txBody>
          <a:bodyPr spcFirstLastPara="1" wrap="square" lIns="91425" tIns="45700" rIns="91425" bIns="45700" anchor="t" anchorCtr="0">
            <a:normAutofit/>
          </a:bodyPr>
          <a:lstStyle/>
          <a:p>
            <a:pPr marL="82550" indent="0">
              <a:lnSpc>
                <a:spcPct val="110000"/>
              </a:lnSpc>
              <a:spcBef>
                <a:spcPts val="100"/>
              </a:spcBef>
              <a:spcAft>
                <a:spcPts val="100"/>
              </a:spcAft>
              <a:buSzPts val="2300"/>
              <a:buNone/>
            </a:pPr>
            <a:endParaRPr lang="en-GB" sz="2300" dirty="0">
              <a:cs typeface="Arial"/>
            </a:endParaRPr>
          </a:p>
          <a:p>
            <a:pPr marL="82550" indent="0">
              <a:lnSpc>
                <a:spcPct val="110000"/>
              </a:lnSpc>
              <a:spcBef>
                <a:spcPts val="100"/>
              </a:spcBef>
              <a:spcAft>
                <a:spcPts val="100"/>
              </a:spcAft>
              <a:buSzPts val="2300"/>
              <a:buNone/>
            </a:pPr>
            <a:endParaRPr lang="en-GB" sz="2300" dirty="0">
              <a:cs typeface="Arial"/>
            </a:endParaRPr>
          </a:p>
          <a:p>
            <a:pPr marL="82550" indent="0">
              <a:lnSpc>
                <a:spcPct val="110000"/>
              </a:lnSpc>
              <a:spcBef>
                <a:spcPts val="100"/>
              </a:spcBef>
              <a:spcAft>
                <a:spcPts val="100"/>
              </a:spcAft>
              <a:buSzPts val="2300"/>
              <a:buNone/>
            </a:pPr>
            <a:r>
              <a:rPr lang="en-GB" sz="2300" dirty="0">
                <a:latin typeface="Arial"/>
                <a:cs typeface="Arial"/>
              </a:rPr>
              <a:t>A 175 billion parameter language model demonstrated strong performance in NLP tasks and benchmarks, despite limitations. The paper also explored the ethical implications of AI deployment on meaningful work, highlighting the potential for AI to promote or diminish experiences of meaningful work. It also highlighted the ethical challenges of AI integration into writing </a:t>
            </a:r>
            <a:r>
              <a:rPr lang="en-GB" sz="2300" dirty="0" err="1">
                <a:latin typeface="Arial"/>
                <a:cs typeface="Arial"/>
              </a:rPr>
              <a:t>centers</a:t>
            </a:r>
            <a:r>
              <a:rPr lang="en-GB" sz="2300" dirty="0">
                <a:latin typeface="Arial"/>
                <a:cs typeface="Arial"/>
              </a:rPr>
              <a:t>, such as plagiarism and over-reliance. The paper also highlighted the importance of detecting AI-generated content, highlighting the need for more reliable detection methods and addressing privacy and intellectual property concerns.</a:t>
            </a:r>
            <a:endParaRPr lang="en-GB">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09" name="Google Shape;109;p1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lnSpcReduction="10000"/>
          </a:bodyPr>
          <a:lstStyle/>
          <a:p>
            <a:pPr marL="457200" lvl="0" indent="-374650" algn="l" rtl="0">
              <a:spcBef>
                <a:spcPts val="0"/>
              </a:spcBef>
              <a:spcAft>
                <a:spcPts val="0"/>
              </a:spcAft>
              <a:buSzPts val="2300"/>
              <a:buFont typeface="Arial"/>
              <a:buChar char="•"/>
            </a:pPr>
            <a:r>
              <a:rPr lang="en-GB" sz="2300" b="1" dirty="0">
                <a:latin typeface="Arial"/>
                <a:ea typeface="Arial"/>
                <a:cs typeface="Arial"/>
                <a:sym typeface="Arial"/>
              </a:rPr>
              <a:t>AI Detection Tools: </a:t>
            </a:r>
            <a:r>
              <a:rPr lang="en-GB" sz="2300" dirty="0">
                <a:latin typeface="Arial"/>
                <a:ea typeface="Arial"/>
                <a:cs typeface="Arial"/>
                <a:sym typeface="Arial"/>
              </a:rPr>
              <a:t>To detect AI-generated content in student essays, incorporate sophisticated AI-detection systems such as Turnitin's AI checker.</a:t>
            </a:r>
            <a:endParaRPr sz="2300" dirty="0">
              <a:latin typeface="Arial"/>
              <a:ea typeface="Arial"/>
              <a:cs typeface="Arial"/>
              <a:sym typeface="Arial"/>
            </a:endParaRPr>
          </a:p>
          <a:p>
            <a:pPr marL="457200" lvl="0" indent="0" algn="l" rtl="0">
              <a:spcBef>
                <a:spcPts val="0"/>
              </a:spcBef>
              <a:spcAft>
                <a:spcPts val="0"/>
              </a:spcAft>
              <a:buNone/>
            </a:pPr>
            <a:endParaRPr sz="2300">
              <a:latin typeface="Arial"/>
              <a:ea typeface="Arial"/>
              <a:cs typeface="Arial"/>
              <a:sym typeface="Arial"/>
            </a:endParaRPr>
          </a:p>
          <a:p>
            <a:pPr indent="-374650">
              <a:spcBef>
                <a:spcPts val="0"/>
              </a:spcBef>
              <a:buSzPts val="2300"/>
            </a:pPr>
            <a:r>
              <a:rPr lang="en-GB" sz="2300" b="1" dirty="0">
                <a:cs typeface="Arial"/>
              </a:rPr>
              <a:t>Machine Learning (ML) Classifiers</a:t>
            </a:r>
            <a:r>
              <a:rPr lang="en-GB" sz="2300" dirty="0">
                <a:cs typeface="Arial"/>
              </a:rPr>
              <a:t>: </a:t>
            </a:r>
            <a:r>
              <a:rPr lang="en-GB" sz="2300" dirty="0">
                <a:latin typeface="Arial"/>
                <a:cs typeface="Arial"/>
              </a:rPr>
              <a:t>Train ML classifiers on AI vs. human essays using stylometry and embedding-based comparisons to detect subtle stylistic, structural, and semantic differences between the two</a:t>
            </a:r>
          </a:p>
          <a:p>
            <a:pPr indent="0">
              <a:spcBef>
                <a:spcPts val="0"/>
              </a:spcBef>
              <a:buNone/>
            </a:pPr>
            <a:endParaRPr lang="en-GB" sz="2300" b="1" dirty="0">
              <a:latin typeface="Arial"/>
              <a:cs typeface="Arial"/>
            </a:endParaRPr>
          </a:p>
          <a:p>
            <a:pPr indent="-374650">
              <a:spcBef>
                <a:spcPts val="0"/>
              </a:spcBef>
              <a:buSzPts val="2300"/>
            </a:pPr>
            <a:r>
              <a:rPr lang="en-GB" sz="2300" b="1" dirty="0">
                <a:latin typeface="Arial"/>
                <a:cs typeface="Arial"/>
              </a:rPr>
              <a:t>Natural Language Processing (NLP) Tools</a:t>
            </a:r>
            <a:r>
              <a:rPr lang="en-GB" sz="2300" dirty="0">
                <a:latin typeface="Arial"/>
                <a:cs typeface="Arial"/>
              </a:rPr>
              <a:t>: NLP tools use fluency metrics and error pattern detection to identify uniformity, unnatural phrasing, and linguistic inconsistencies in AI-generated essays</a:t>
            </a:r>
          </a:p>
          <a:p>
            <a:pPr indent="-374650">
              <a:spcBef>
                <a:spcPts val="0"/>
              </a:spcBef>
              <a:buSzPts val="2300"/>
            </a:pPr>
            <a:endParaRPr lang="en-GB" sz="2300" dirty="0">
              <a:latin typeface="Arial"/>
              <a:cs typeface="Arial"/>
            </a:endParaRPr>
          </a:p>
          <a:p>
            <a:pPr indent="-374650">
              <a:spcBef>
                <a:spcPts val="0"/>
              </a:spcBef>
              <a:buSzPts val="2300"/>
            </a:pPr>
            <a:r>
              <a:rPr lang="en-GB" sz="2300" b="1" dirty="0">
                <a:latin typeface="Arial"/>
                <a:cs typeface="Arial"/>
              </a:rPr>
              <a:t>Plagiarism Detection + AI-Specific Checks</a:t>
            </a:r>
            <a:r>
              <a:rPr lang="en-GB" sz="2300" dirty="0">
                <a:latin typeface="Arial"/>
                <a:cs typeface="Arial"/>
              </a:rPr>
              <a:t>: Plagiarism detection tools can be enhanced with AI-specific checks by comparing essays to databases of known AI-generated content</a:t>
            </a:r>
          </a:p>
          <a:p>
            <a:pPr indent="-374650">
              <a:spcBef>
                <a:spcPts val="0"/>
              </a:spcBef>
              <a:buSzPts val="2300"/>
            </a:pPr>
            <a:endParaRPr lang="en-GB" sz="2300" dirty="0">
              <a:latin typeface="Arial"/>
              <a:cs typeface="Arial"/>
            </a:endParaRPr>
          </a:p>
          <a:p>
            <a:pPr indent="-374650">
              <a:spcBef>
                <a:spcPts val="0"/>
              </a:spcBef>
              <a:buSzPts val="2300"/>
            </a:pPr>
            <a:endParaRPr lang="en-GB" sz="2300" dirty="0">
              <a:latin typeface="Arial"/>
              <a:cs typeface="Arial"/>
            </a:endParaRPr>
          </a:p>
          <a:p>
            <a:pPr indent="-374650">
              <a:spcBef>
                <a:spcPts val="0"/>
              </a:spcBef>
              <a:buSzPts val="2300"/>
            </a:pPr>
            <a:endParaRPr lang="en-GB" sz="2300" dirty="0">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15" name="Google Shape;115;p17"/>
          <p:cNvSpPr txBox="1">
            <a:spLocks noGrp="1"/>
          </p:cNvSpPr>
          <p:nvPr>
            <p:ph type="body" idx="1"/>
          </p:nvPr>
        </p:nvSpPr>
        <p:spPr>
          <a:xfrm>
            <a:off x="812800" y="1325200"/>
            <a:ext cx="10668000" cy="4570762"/>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1100"/>
              <a:buNone/>
            </a:pPr>
            <a:r>
              <a:rPr lang="en-GB" sz="1800" dirty="0">
                <a:latin typeface="Arial"/>
                <a:ea typeface="Arial"/>
                <a:cs typeface="Arial"/>
                <a:sym typeface="Arial"/>
              </a:rPr>
              <a:t>1. Examine how the authenticity of academic essays is affected by content produced by AI.</a:t>
            </a:r>
            <a:endParaRPr sz="1800" dirty="0">
              <a:latin typeface="Arial"/>
              <a:ea typeface="Arial"/>
              <a:cs typeface="Arial"/>
              <a:sym typeface="Arial"/>
            </a:endParaRPr>
          </a:p>
          <a:p>
            <a:pPr marL="342900" lvl="0" indent="-190500" algn="l">
              <a:spcBef>
                <a:spcPts val="0"/>
              </a:spcBef>
              <a:spcAft>
                <a:spcPts val="0"/>
              </a:spcAft>
              <a:buSzPts val="1100"/>
              <a:buFont typeface="Arial"/>
              <a:buNone/>
            </a:pPr>
            <a:endParaRPr lang="en-GB" sz="1800" dirty="0">
              <a:latin typeface="Arial"/>
              <a:ea typeface="Arial"/>
              <a:cs typeface="Arial"/>
            </a:endParaRPr>
          </a:p>
          <a:p>
            <a:pPr marL="342900" indent="-190500">
              <a:spcBef>
                <a:spcPts val="0"/>
              </a:spcBef>
              <a:buSzPts val="1100"/>
              <a:buNone/>
            </a:pPr>
            <a:endParaRPr lang="en-GB" sz="18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800" dirty="0">
                <a:latin typeface="Arial"/>
                <a:ea typeface="Arial"/>
                <a:cs typeface="Arial"/>
                <a:sym typeface="Arial"/>
              </a:rPr>
              <a:t>2. Define the difficulties teachers encounter in telling AI-written from human-authored content.</a:t>
            </a:r>
            <a:endParaRPr sz="1800" dirty="0">
              <a:latin typeface="Arial"/>
              <a:ea typeface="Arial"/>
              <a:cs typeface="Arial"/>
              <a:sym typeface="Arial"/>
            </a:endParaRPr>
          </a:p>
          <a:p>
            <a:pPr marL="342900" lvl="0" indent="-190500" algn="l">
              <a:spcBef>
                <a:spcPts val="0"/>
              </a:spcBef>
              <a:spcAft>
                <a:spcPts val="0"/>
              </a:spcAft>
              <a:buSzPts val="1100"/>
              <a:buFont typeface="Arial"/>
              <a:buNone/>
            </a:pPr>
            <a:endParaRPr lang="en-GB" sz="1800" dirty="0">
              <a:latin typeface="Arial"/>
              <a:ea typeface="Arial"/>
              <a:cs typeface="Arial"/>
            </a:endParaRPr>
          </a:p>
          <a:p>
            <a:pPr marL="342900" indent="-190500">
              <a:spcBef>
                <a:spcPts val="0"/>
              </a:spcBef>
              <a:buSzPts val="1100"/>
              <a:buNone/>
            </a:pPr>
            <a:endParaRPr lang="en-GB" sz="1800">
              <a:latin typeface="Arial"/>
              <a:ea typeface="Arial"/>
              <a:cs typeface="Arial"/>
            </a:endParaRPr>
          </a:p>
          <a:p>
            <a:pPr marL="342900" indent="-190500">
              <a:spcBef>
                <a:spcPts val="0"/>
              </a:spcBef>
              <a:buSzPts val="1100"/>
              <a:buNone/>
            </a:pPr>
            <a:r>
              <a:rPr lang="en-GB" sz="1800" dirty="0">
                <a:latin typeface="Arial"/>
                <a:ea typeface="Arial"/>
                <a:cs typeface="Arial"/>
                <a:sym typeface="Arial"/>
              </a:rPr>
              <a:t>3. Discover current resources and techniques for identifying writings produced by AI.</a:t>
            </a:r>
            <a:endParaRPr lang="en-GB" sz="1800" dirty="0">
              <a:latin typeface="Arial"/>
              <a:ea typeface="Arial"/>
              <a:cs typeface="Arial"/>
            </a:endParaRPr>
          </a:p>
          <a:p>
            <a:pPr marL="342900" lvl="0" indent="-190500" algn="l">
              <a:spcBef>
                <a:spcPts val="0"/>
              </a:spcBef>
              <a:spcAft>
                <a:spcPts val="0"/>
              </a:spcAft>
              <a:buSzPts val="1100"/>
              <a:buNone/>
            </a:pPr>
            <a:endParaRPr lang="en-GB" sz="1800" dirty="0">
              <a:latin typeface="Arial"/>
              <a:ea typeface="Arial"/>
              <a:cs typeface="Arial"/>
            </a:endParaRPr>
          </a:p>
          <a:p>
            <a:pPr marL="342900" lvl="0" indent="-190500" algn="l" rtl="0">
              <a:spcBef>
                <a:spcPts val="0"/>
              </a:spcBef>
              <a:spcAft>
                <a:spcPts val="0"/>
              </a:spcAft>
              <a:buClr>
                <a:schemeClr val="dk1"/>
              </a:buClr>
              <a:buSzPts val="1100"/>
              <a:buFont typeface="Arial"/>
              <a:buNone/>
            </a:pPr>
            <a:endParaRPr sz="18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800" dirty="0">
                <a:latin typeface="Arial"/>
                <a:ea typeface="Arial"/>
                <a:cs typeface="Arial"/>
                <a:sym typeface="Arial"/>
              </a:rPr>
              <a:t>4. Offer strategies, such as legislative modifications and educational programs, to preserve academic integrity in the AI era.</a:t>
            </a:r>
            <a:endParaRPr sz="1800" dirty="0">
              <a:latin typeface="Arial"/>
              <a:ea typeface="Arial"/>
              <a:cs typeface="Arial"/>
              <a:sym typeface="Arial"/>
            </a:endParaRPr>
          </a:p>
          <a:p>
            <a:pPr marL="342900" lvl="0" indent="-190500" algn="l">
              <a:spcBef>
                <a:spcPts val="0"/>
              </a:spcBef>
              <a:spcAft>
                <a:spcPts val="0"/>
              </a:spcAft>
              <a:buSzPts val="1100"/>
              <a:buFont typeface="Arial"/>
              <a:buNone/>
            </a:pPr>
            <a:endParaRPr lang="en-GB" sz="1800" dirty="0">
              <a:latin typeface="Arial"/>
              <a:ea typeface="Arial"/>
              <a:cs typeface="Arial"/>
            </a:endParaRPr>
          </a:p>
          <a:p>
            <a:pPr marL="342900" indent="-190500">
              <a:spcBef>
                <a:spcPts val="0"/>
              </a:spcBef>
              <a:buSzPts val="1100"/>
              <a:buNone/>
            </a:pPr>
            <a:endParaRPr lang="en-GB" sz="1800">
              <a:latin typeface="Arial"/>
              <a:ea typeface="Arial"/>
              <a:cs typeface="Arial"/>
              <a:sym typeface="Arial"/>
            </a:endParaRPr>
          </a:p>
          <a:p>
            <a:pPr marL="342900" lvl="0" indent="-190500" algn="l" rtl="0">
              <a:spcBef>
                <a:spcPts val="0"/>
              </a:spcBef>
              <a:spcAft>
                <a:spcPts val="0"/>
              </a:spcAft>
              <a:buClr>
                <a:schemeClr val="dk1"/>
              </a:buClr>
              <a:buSzPts val="1100"/>
              <a:buFont typeface="Arial"/>
              <a:buNone/>
            </a:pPr>
            <a:r>
              <a:rPr lang="en-GB" sz="1800" dirty="0">
                <a:latin typeface="Arial"/>
                <a:ea typeface="Arial"/>
                <a:cs typeface="Arial"/>
                <a:sym typeface="Arial"/>
              </a:rPr>
              <a:t>5. Support the employment of ethical AI while maintaining the validity of student evaluation and learning.</a:t>
            </a:r>
            <a:endParaRPr sz="1800" dirty="0">
              <a:latin typeface="Arial"/>
              <a:ea typeface="Arial"/>
              <a:cs typeface="Arial"/>
              <a:sym typeface="Arial"/>
            </a:endParaRPr>
          </a:p>
          <a:p>
            <a:pPr marL="342900" lvl="0" indent="-190500" algn="l" rtl="0">
              <a:spcBef>
                <a:spcPts val="0"/>
              </a:spcBef>
              <a:spcAft>
                <a:spcPts val="0"/>
              </a:spcAft>
              <a:buClr>
                <a:schemeClr val="dk1"/>
              </a:buClr>
              <a:buSzPts val="1100"/>
              <a:buFont typeface="Arial"/>
              <a:buNone/>
            </a:pPr>
            <a:endParaRPr sz="1800">
              <a:latin typeface="Arial"/>
              <a:ea typeface="Arial"/>
              <a:cs typeface="Arial"/>
              <a:sym typeface="Arial"/>
            </a:endParaRPr>
          </a:p>
          <a:p>
            <a:pPr marL="0" lvl="0" indent="0" algn="l" rtl="0">
              <a:spcBef>
                <a:spcPts val="0"/>
              </a:spcBef>
              <a:spcAft>
                <a:spcPts val="0"/>
              </a:spcAft>
              <a:buClr>
                <a:schemeClr val="dk1"/>
              </a:buClr>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a:t>
            </a:r>
            <a:endParaRPr/>
          </a:p>
        </p:txBody>
      </p:sp>
      <p:sp>
        <p:nvSpPr>
          <p:cNvPr id="121" name="Google Shape;121;p18"/>
          <p:cNvSpPr txBox="1">
            <a:spLocks noGrp="1"/>
          </p:cNvSpPr>
          <p:nvPr>
            <p:ph type="body" idx="1"/>
          </p:nvPr>
        </p:nvSpPr>
        <p:spPr>
          <a:xfrm>
            <a:off x="629535" y="988671"/>
            <a:ext cx="10851265" cy="5761841"/>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Font typeface="Arial"/>
              <a:buChar char="•"/>
            </a:pPr>
            <a:r>
              <a:rPr lang="en-GB" sz="1800" b="1" dirty="0">
                <a:latin typeface="Arial"/>
                <a:ea typeface="Arial"/>
                <a:cs typeface="Arial"/>
                <a:sym typeface="Arial"/>
              </a:rPr>
              <a:t>Literature Review </a:t>
            </a:r>
            <a:r>
              <a:rPr lang="en-GB" sz="1800" dirty="0">
                <a:latin typeface="Arial"/>
                <a:ea typeface="Arial"/>
                <a:cs typeface="Arial"/>
                <a:sym typeface="Arial"/>
              </a:rPr>
              <a:t>: Examine the literature on artificial intelligence (AI) in academic writing, academic integrity, and detection tools.</a:t>
            </a:r>
            <a:endParaRPr sz="1800" dirty="0">
              <a:latin typeface="Arial"/>
              <a:ea typeface="Arial"/>
              <a:cs typeface="Arial"/>
              <a:sym typeface="Arial"/>
            </a:endParaRPr>
          </a:p>
          <a:p>
            <a:pPr marL="114300" lvl="0" indent="0" algn="l">
              <a:spcBef>
                <a:spcPts val="0"/>
              </a:spcBef>
              <a:spcAft>
                <a:spcPts val="0"/>
              </a:spcAft>
              <a:buSzPts val="1800"/>
              <a:buNone/>
            </a:pPr>
            <a:endParaRPr lang="en-GB" sz="1800" dirty="0">
              <a:latin typeface="Arial"/>
              <a:ea typeface="Arial"/>
              <a:cs typeface="Arial"/>
            </a:endParaRPr>
          </a:p>
          <a:p>
            <a:pPr indent="0">
              <a:spcBef>
                <a:spcPts val="0"/>
              </a:spcBef>
              <a:buNone/>
            </a:pPr>
            <a:endParaRPr lang="en-GB"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dirty="0">
                <a:latin typeface="Arial"/>
                <a:ea typeface="Arial"/>
                <a:cs typeface="Arial"/>
                <a:sym typeface="Arial"/>
              </a:rPr>
              <a:t>Surveys and Interviews:</a:t>
            </a:r>
            <a:r>
              <a:rPr lang="en-GB" sz="1800" dirty="0">
                <a:latin typeface="Arial"/>
                <a:ea typeface="Arial"/>
                <a:cs typeface="Arial"/>
                <a:sym typeface="Arial"/>
              </a:rPr>
              <a:t> To find out how students and teachers feel about AI-generated content and how it affects learning, conduct surveys or interviews with these groups of people.</a:t>
            </a:r>
            <a:endParaRPr sz="1800">
              <a:latin typeface="Arial"/>
              <a:ea typeface="Arial"/>
              <a:cs typeface="Arial"/>
            </a:endParaRPr>
          </a:p>
          <a:p>
            <a:pPr marL="114300" lvl="0" indent="0" algn="l">
              <a:spcBef>
                <a:spcPts val="0"/>
              </a:spcBef>
              <a:spcAft>
                <a:spcPts val="0"/>
              </a:spcAft>
              <a:buSzPts val="1800"/>
              <a:buNone/>
            </a:pPr>
            <a:endParaRPr lang="en-GB" sz="1800" dirty="0">
              <a:latin typeface="Arial"/>
              <a:ea typeface="Arial"/>
              <a:cs typeface="Arial"/>
            </a:endParaRPr>
          </a:p>
          <a:p>
            <a:pPr indent="0">
              <a:spcBef>
                <a:spcPts val="0"/>
              </a:spcBef>
              <a:buNone/>
            </a:pPr>
            <a:endParaRPr lang="en-GB" sz="1800">
              <a:latin typeface="Arial"/>
              <a:ea typeface="Arial"/>
              <a:cs typeface="Arial"/>
            </a:endParaRPr>
          </a:p>
          <a:p>
            <a:pPr marL="457200" lvl="0" indent="-342900" algn="l" rtl="0">
              <a:spcBef>
                <a:spcPts val="0"/>
              </a:spcBef>
              <a:spcAft>
                <a:spcPts val="0"/>
              </a:spcAft>
              <a:buSzPts val="1800"/>
              <a:buFont typeface="Arial"/>
              <a:buChar char="•"/>
            </a:pPr>
            <a:r>
              <a:rPr lang="en-GB" sz="1800" b="1" dirty="0">
                <a:latin typeface="Arial"/>
                <a:ea typeface="Arial"/>
                <a:cs typeface="Arial"/>
                <a:sym typeface="Arial"/>
              </a:rPr>
              <a:t>AI Detection Testing:</a:t>
            </a:r>
            <a:r>
              <a:rPr lang="en-GB" sz="1800" dirty="0">
                <a:latin typeface="Arial"/>
                <a:ea typeface="Arial"/>
                <a:cs typeface="Arial"/>
                <a:sym typeface="Arial"/>
              </a:rPr>
              <a:t> Examine writings produced by AI systems to determine how well-performing the current AI detection techniques are (such as Turnitin).</a:t>
            </a:r>
            <a:endParaRPr sz="1800">
              <a:latin typeface="Arial"/>
              <a:ea typeface="Arial"/>
              <a:cs typeface="Arial"/>
            </a:endParaRPr>
          </a:p>
          <a:p>
            <a:pPr marL="114300" lvl="0" indent="0" algn="l">
              <a:spcBef>
                <a:spcPts val="0"/>
              </a:spcBef>
              <a:spcAft>
                <a:spcPts val="0"/>
              </a:spcAft>
              <a:buSzPts val="1800"/>
              <a:buNone/>
            </a:pPr>
            <a:endParaRPr lang="en-GB" sz="1800" dirty="0">
              <a:latin typeface="Arial"/>
              <a:ea typeface="Arial"/>
              <a:cs typeface="Arial"/>
            </a:endParaRPr>
          </a:p>
          <a:p>
            <a:pPr indent="0">
              <a:spcBef>
                <a:spcPts val="0"/>
              </a:spcBef>
              <a:buNone/>
            </a:pPr>
            <a:endParaRPr lang="en-GB" sz="1800">
              <a:latin typeface="Arial"/>
              <a:ea typeface="Arial"/>
              <a:cs typeface="Arial"/>
            </a:endParaRPr>
          </a:p>
          <a:p>
            <a:pPr marL="457200" lvl="0" indent="-342900" algn="l" rtl="0">
              <a:spcBef>
                <a:spcPts val="0"/>
              </a:spcBef>
              <a:spcAft>
                <a:spcPts val="0"/>
              </a:spcAft>
              <a:buSzPts val="1800"/>
              <a:buFont typeface="Arial"/>
              <a:buChar char="•"/>
            </a:pPr>
            <a:r>
              <a:rPr lang="en-GB" sz="1800" b="1" dirty="0">
                <a:latin typeface="Arial"/>
                <a:ea typeface="Arial"/>
                <a:cs typeface="Arial"/>
                <a:sym typeface="Arial"/>
              </a:rPr>
              <a:t>Policy Analysis:</a:t>
            </a:r>
            <a:r>
              <a:rPr lang="en-GB" sz="1800" dirty="0">
                <a:latin typeface="Arial"/>
                <a:ea typeface="Arial"/>
                <a:cs typeface="Arial"/>
                <a:sym typeface="Arial"/>
              </a:rPr>
              <a:t> Examine the current AI policies of academic institutions and note any inadequacies or areas in need of development.</a:t>
            </a:r>
            <a:endParaRPr sz="1800" dirty="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indent="0">
              <a:spcBef>
                <a:spcPts val="0"/>
              </a:spcBef>
              <a:buNone/>
            </a:pPr>
            <a:endParaRPr lang="en-GB" sz="1800" dirty="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dirty="0">
                <a:latin typeface="Arial"/>
                <a:ea typeface="Arial"/>
                <a:cs typeface="Arial"/>
                <a:sym typeface="Arial"/>
              </a:rPr>
              <a:t>Recommendations:</a:t>
            </a:r>
            <a:r>
              <a:rPr lang="en-GB" sz="1800" dirty="0">
                <a:latin typeface="Arial"/>
                <a:ea typeface="Arial"/>
                <a:cs typeface="Arial"/>
                <a:sym typeface="Arial"/>
              </a:rPr>
              <a:t> In order to maintain essay authenticity, provide ethical AI usage rules, detection techniques, and educational improvements based on the findings.</a:t>
            </a:r>
            <a:endParaRPr sz="18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Timeline of Project</a:t>
            </a:r>
            <a:endParaRPr/>
          </a:p>
        </p:txBody>
      </p:sp>
      <p:sp>
        <p:nvSpPr>
          <p:cNvPr id="127" name="Google Shape;127;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Font typeface="Arial"/>
              <a:buChar char="•"/>
            </a:pPr>
            <a:r>
              <a:rPr lang="en-GB" sz="1800" b="1">
                <a:latin typeface="Arial"/>
                <a:ea typeface="Arial"/>
                <a:cs typeface="Arial"/>
                <a:sym typeface="Arial"/>
              </a:rPr>
              <a:t>Week 1-2 </a:t>
            </a:r>
            <a:r>
              <a:rPr lang="en-GB" sz="1800">
                <a:latin typeface="Arial"/>
                <a:ea typeface="Arial"/>
                <a:cs typeface="Arial"/>
                <a:sym typeface="Arial"/>
              </a:rPr>
              <a:t>: Review of the Literature - Look up and evaluate papers on academic authenticity and AI-generated content.</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Week 3-5</a:t>
            </a:r>
            <a:r>
              <a:rPr lang="en-GB" sz="1800">
                <a:latin typeface="Arial"/>
                <a:ea typeface="Arial"/>
                <a:cs typeface="Arial"/>
                <a:sym typeface="Arial"/>
              </a:rPr>
              <a:t> : Surveys &amp; Data Collection - To get insights and experiences, conduct interviews or surveys with students and teachers.</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Week 6-8</a:t>
            </a:r>
            <a:r>
              <a:rPr lang="en-GB" sz="1800">
                <a:latin typeface="Arial"/>
                <a:ea typeface="Arial"/>
                <a:cs typeface="Arial"/>
                <a:sym typeface="Arial"/>
              </a:rPr>
              <a:t> : AI Detection Testing: Examine essays written by humans and by AI to test AI detection software, such as Turnitin.</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Week 9–10</a:t>
            </a:r>
            <a:r>
              <a:rPr lang="en-GB" sz="1800">
                <a:latin typeface="Arial"/>
                <a:ea typeface="Arial"/>
                <a:cs typeface="Arial"/>
                <a:sym typeface="Arial"/>
              </a:rPr>
              <a:t> :Policy Review &amp; Analysis - Examine current university rules on the use of AI and note any gaps or areas in need of change.</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Week 11–13</a:t>
            </a:r>
            <a:r>
              <a:rPr lang="en-GB" sz="1800">
                <a:latin typeface="Arial"/>
                <a:ea typeface="Arial"/>
                <a:cs typeface="Arial"/>
                <a:sym typeface="Arial"/>
              </a:rPr>
              <a:t>:  Data Analysis &amp; Recommendations – Examine the gathered information and conclusions; suggest ways to resolve issues with academic integrity.</a:t>
            </a:r>
            <a:endParaRPr sz="1800">
              <a:latin typeface="Arial"/>
              <a:ea typeface="Arial"/>
              <a:cs typeface="Arial"/>
              <a:sym typeface="Arial"/>
            </a:endParaRPr>
          </a:p>
          <a:p>
            <a:pPr marL="457200" lvl="0" indent="0" algn="l" rtl="0">
              <a:spcBef>
                <a:spcPts val="0"/>
              </a:spcBef>
              <a:spcAft>
                <a:spcPts val="0"/>
              </a:spcAft>
              <a:buNone/>
            </a:pP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b="1">
                <a:latin typeface="Arial"/>
                <a:ea typeface="Arial"/>
                <a:cs typeface="Arial"/>
                <a:sym typeface="Arial"/>
              </a:rPr>
              <a:t>Weeks 14—15</a:t>
            </a:r>
            <a:r>
              <a:rPr lang="en-GB" sz="1800">
                <a:latin typeface="Arial"/>
                <a:ea typeface="Arial"/>
                <a:cs typeface="Arial"/>
                <a:sym typeface="Arial"/>
              </a:rPr>
              <a:t> : Final Report &amp; Presentation Preparation – Gather data, draft the final report, and get ready for the presentation.</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Expected Outcomes</a:t>
            </a:r>
            <a:endParaRPr/>
          </a:p>
        </p:txBody>
      </p:sp>
      <p:sp>
        <p:nvSpPr>
          <p:cNvPr id="133" name="Google Shape;133;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indent="-346710" algn="l" rtl="0">
              <a:spcBef>
                <a:spcPts val="0"/>
              </a:spcBef>
              <a:spcAft>
                <a:spcPts val="0"/>
              </a:spcAft>
              <a:buSzPct val="100000"/>
            </a:pPr>
            <a:r>
              <a:rPr lang="en-GB" sz="1600" b="1" dirty="0">
                <a:latin typeface="Arial"/>
                <a:ea typeface="Arial"/>
                <a:cs typeface="Arial"/>
                <a:sym typeface="Arial"/>
              </a:rPr>
              <a:t>Enhanced Understanding</a:t>
            </a:r>
            <a:r>
              <a:rPr lang="en-GB" sz="1600" dirty="0">
                <a:latin typeface="Arial"/>
                <a:ea typeface="Arial"/>
                <a:cs typeface="Arial"/>
                <a:sym typeface="Arial"/>
              </a:rPr>
              <a:t>: A greater understanding among students and educators of how AI affects academic writing and authenticity.</a:t>
            </a:r>
            <a:endParaRPr lang="en-US" sz="160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346710" algn="l" rtl="0">
              <a:spcBef>
                <a:spcPts val="0"/>
              </a:spcBef>
              <a:spcAft>
                <a:spcPts val="0"/>
              </a:spcAft>
              <a:buSzPct val="100000"/>
            </a:pPr>
            <a:r>
              <a:rPr lang="en-GB" sz="1600" b="1" dirty="0">
                <a:latin typeface="Arial"/>
                <a:ea typeface="Arial"/>
                <a:cs typeface="Arial"/>
                <a:sym typeface="Arial"/>
              </a:rPr>
              <a:t>Identification of Challenges: </a:t>
            </a:r>
            <a:r>
              <a:rPr lang="en-GB" sz="1600" dirty="0">
                <a:latin typeface="Arial"/>
                <a:ea typeface="Arial"/>
                <a:cs typeface="Arial"/>
                <a:sym typeface="Arial"/>
              </a:rPr>
              <a:t>Clearly defining the difficulties in identifying artificial intelligence (AI)-generated information in academic environments.</a:t>
            </a:r>
            <a:endParaRPr sz="1600" dirty="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346710" algn="l" rtl="0">
              <a:spcBef>
                <a:spcPts val="0"/>
              </a:spcBef>
              <a:spcAft>
                <a:spcPts val="0"/>
              </a:spcAft>
              <a:buSzPct val="100000"/>
            </a:pPr>
            <a:r>
              <a:rPr lang="en-GB" sz="1600" b="1" dirty="0">
                <a:latin typeface="Arial"/>
                <a:ea typeface="Arial"/>
                <a:cs typeface="Arial"/>
                <a:sym typeface="Arial"/>
              </a:rPr>
              <a:t>Effective Detection Strategies:</a:t>
            </a:r>
            <a:r>
              <a:rPr lang="en-GB" sz="1600" dirty="0">
                <a:latin typeface="Arial"/>
                <a:ea typeface="Arial"/>
                <a:cs typeface="Arial"/>
                <a:sym typeface="Arial"/>
              </a:rPr>
              <a:t> Suggestions for efficient AI detection instruments and techniques for telling writings composed by AI from those produced by humans.</a:t>
            </a:r>
            <a:endParaRPr sz="1600" dirty="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346710" algn="l" rtl="0">
              <a:spcBef>
                <a:spcPts val="0"/>
              </a:spcBef>
              <a:spcAft>
                <a:spcPts val="0"/>
              </a:spcAft>
              <a:buSzPct val="100000"/>
            </a:pPr>
            <a:r>
              <a:rPr lang="en-GB" sz="1600" b="1" dirty="0">
                <a:latin typeface="Arial"/>
                <a:ea typeface="Arial"/>
                <a:cs typeface="Arial"/>
                <a:sym typeface="Arial"/>
              </a:rPr>
              <a:t>Policy Recommendations: </a:t>
            </a:r>
            <a:r>
              <a:rPr lang="en-GB" sz="1600" dirty="0">
                <a:latin typeface="Arial"/>
                <a:ea typeface="Arial"/>
                <a:cs typeface="Arial"/>
                <a:sym typeface="Arial"/>
              </a:rPr>
              <a:t>Establishing rules for the moral application of AI in academic research while preserving academic integrity.</a:t>
            </a:r>
            <a:endParaRPr sz="1600" dirty="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346710" algn="l" rtl="0">
              <a:spcBef>
                <a:spcPts val="0"/>
              </a:spcBef>
              <a:spcAft>
                <a:spcPts val="0"/>
              </a:spcAft>
              <a:buSzPct val="100000"/>
            </a:pPr>
            <a:r>
              <a:rPr lang="en-GB" sz="1600" b="1" dirty="0">
                <a:latin typeface="Arial"/>
                <a:ea typeface="Arial"/>
                <a:cs typeface="Arial"/>
                <a:sym typeface="Arial"/>
              </a:rPr>
              <a:t>Educational Framework:</a:t>
            </a:r>
            <a:r>
              <a:rPr lang="en-GB" sz="1600" dirty="0">
                <a:latin typeface="Arial"/>
                <a:ea typeface="Arial"/>
                <a:cs typeface="Arial"/>
                <a:sym typeface="Arial"/>
              </a:rPr>
              <a:t> A plan for teaching students about responsible AI use by integrating AI literacy into courses.</a:t>
            </a:r>
            <a:endParaRPr sz="1600" dirty="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346710" algn="l" rtl="0">
              <a:spcBef>
                <a:spcPts val="0"/>
              </a:spcBef>
              <a:spcAft>
                <a:spcPts val="0"/>
              </a:spcAft>
              <a:buSzPct val="100000"/>
            </a:pPr>
            <a:r>
              <a:rPr lang="en-GB" sz="1600" b="1" dirty="0">
                <a:latin typeface="Arial"/>
                <a:ea typeface="Arial"/>
                <a:cs typeface="Arial"/>
                <a:sym typeface="Arial"/>
              </a:rPr>
              <a:t>Future Research Directions:</a:t>
            </a:r>
            <a:r>
              <a:rPr lang="en-GB" sz="1600" dirty="0">
                <a:latin typeface="Arial"/>
                <a:ea typeface="Arial"/>
                <a:cs typeface="Arial"/>
                <a:sym typeface="Arial"/>
              </a:rPr>
              <a:t> Recommendations for additional study in the field of artificial intelligence and academic integrity that will facilitate continuing conversations.</a:t>
            </a:r>
            <a:endParaRPr sz="1600" dirty="0">
              <a:latin typeface="Arial"/>
              <a:ea typeface="Arial"/>
              <a:cs typeface="Arial"/>
            </a:endParaRPr>
          </a:p>
          <a:p>
            <a:pPr indent="0" algn="l" rtl="0">
              <a:spcBef>
                <a:spcPts val="0"/>
              </a:spcBef>
              <a:spcAft>
                <a:spcPts val="0"/>
              </a:spcAft>
              <a:buSzPts val="2400"/>
              <a:buNone/>
            </a:pPr>
            <a:endParaRPr sz="1600" dirty="0">
              <a:latin typeface="Arial"/>
              <a:ea typeface="Arial"/>
              <a:cs typeface="Arial"/>
            </a:endParaRPr>
          </a:p>
          <a:p>
            <a:pPr indent="0" algn="l" rtl="0">
              <a:spcBef>
                <a:spcPts val="0"/>
              </a:spcBef>
              <a:spcAft>
                <a:spcPts val="0"/>
              </a:spcAft>
              <a:buSzPts val="2400"/>
              <a:buNone/>
            </a:pPr>
            <a:r>
              <a:rPr lang="en-GB" sz="1600" dirty="0">
                <a:latin typeface="Arial"/>
                <a:ea typeface="Arial"/>
                <a:cs typeface="Arial"/>
                <a:sym typeface="Arial"/>
              </a:rPr>
              <a:t>These outcomes aim to address the key issues surrounding AI's influence on academic essay authenticity while promoting integrity and responsible use in education.</a:t>
            </a:r>
            <a:endParaRPr sz="1600" dirty="0">
              <a:latin typeface="Arial"/>
              <a:ea typeface="Arial"/>
              <a:cs typeface="Arial"/>
            </a:endParaRPr>
          </a:p>
          <a:p>
            <a:pPr marL="0" indent="0" algn="l" rtl="0">
              <a:spcBef>
                <a:spcPts val="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45" name="Google Shape;145;p2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endParaRPr sz="18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900" dirty="0">
                <a:latin typeface="Arial"/>
                <a:ea typeface="Arial"/>
                <a:cs typeface="Arial"/>
                <a:sym typeface="Arial"/>
              </a:rPr>
              <a:t>1. OpenAI. (2020). *Language models are few-shot learners*. </a:t>
            </a:r>
            <a:endParaRPr sz="1900" dirty="0">
              <a:latin typeface="Arial"/>
              <a:ea typeface="Arial"/>
              <a:cs typeface="Arial"/>
              <a:sym typeface="Arial"/>
            </a:endParaRPr>
          </a:p>
          <a:p>
            <a:pPr marL="342900" lvl="0" indent="-190500" algn="l" rtl="0">
              <a:spcBef>
                <a:spcPts val="0"/>
              </a:spcBef>
              <a:spcAft>
                <a:spcPts val="0"/>
              </a:spcAft>
              <a:buClr>
                <a:schemeClr val="dk1"/>
              </a:buClr>
              <a:buSzPts val="1100"/>
              <a:buNone/>
            </a:pPr>
            <a:endParaRPr sz="19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900" dirty="0">
                <a:latin typeface="Arial"/>
                <a:ea typeface="Arial"/>
                <a:cs typeface="Arial"/>
                <a:sym typeface="Arial"/>
              </a:rPr>
              <a:t>2. Johnson, M., &amp; Smith, R. (2022). The impact of artificial intelligence on academic integrity. *Journal of Academic Ethics*, 20(3), 245-261. </a:t>
            </a:r>
            <a:endParaRPr sz="1900" dirty="0">
              <a:latin typeface="Arial"/>
              <a:ea typeface="Arial"/>
              <a:cs typeface="Arial"/>
              <a:sym typeface="Arial"/>
            </a:endParaRPr>
          </a:p>
          <a:p>
            <a:pPr marL="342900" lvl="0" indent="-190500" algn="l" rtl="0">
              <a:spcBef>
                <a:spcPts val="0"/>
              </a:spcBef>
              <a:spcAft>
                <a:spcPts val="0"/>
              </a:spcAft>
              <a:buClr>
                <a:schemeClr val="dk1"/>
              </a:buClr>
              <a:buSzPts val="1100"/>
              <a:buNone/>
            </a:pPr>
            <a:endParaRPr sz="19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900" dirty="0">
                <a:latin typeface="Arial"/>
                <a:ea typeface="Arial"/>
                <a:cs typeface="Arial"/>
                <a:sym typeface="Arial"/>
              </a:rPr>
              <a:t>3. Chen, L., &amp; Wu, Y. (2023). Challenges in detecting AI-generated content: A review. *Computers &amp; Education*, 183, 104153. </a:t>
            </a:r>
            <a:endParaRPr sz="1900" dirty="0">
              <a:latin typeface="Arial"/>
              <a:ea typeface="Arial"/>
              <a:cs typeface="Arial"/>
              <a:sym typeface="Arial"/>
            </a:endParaRPr>
          </a:p>
          <a:p>
            <a:pPr marL="342900" lvl="0" indent="-190500" algn="l" rtl="0">
              <a:spcBef>
                <a:spcPts val="0"/>
              </a:spcBef>
              <a:spcAft>
                <a:spcPts val="0"/>
              </a:spcAft>
              <a:buClr>
                <a:schemeClr val="dk1"/>
              </a:buClr>
              <a:buSzPts val="1100"/>
              <a:buNone/>
            </a:pPr>
            <a:endParaRPr sz="1900">
              <a:latin typeface="Arial"/>
              <a:ea typeface="Arial"/>
              <a:cs typeface="Arial"/>
              <a:sym typeface="Arial"/>
            </a:endParaRPr>
          </a:p>
          <a:p>
            <a:pPr marL="342900" lvl="0" indent="-190500" algn="l" rtl="0">
              <a:spcBef>
                <a:spcPts val="0"/>
              </a:spcBef>
              <a:spcAft>
                <a:spcPts val="0"/>
              </a:spcAft>
              <a:buClr>
                <a:schemeClr val="dk1"/>
              </a:buClr>
              <a:buSzPts val="1100"/>
              <a:buNone/>
            </a:pPr>
            <a:r>
              <a:rPr lang="en-GB" sz="1900" dirty="0">
                <a:latin typeface="Arial"/>
                <a:ea typeface="Arial"/>
                <a:cs typeface="Arial"/>
                <a:sym typeface="Arial"/>
              </a:rPr>
              <a:t>4. Taylor, J. (2023). Navigating the future of AI in education: Policy responses. *The Chronicle of Higher Education*.</a:t>
            </a:r>
            <a:endParaRPr sz="1900" dirty="0">
              <a:latin typeface="Arial"/>
              <a:ea typeface="Arial"/>
              <a:cs typeface="Arial"/>
              <a:sym typeface="Arial"/>
            </a:endParaRPr>
          </a:p>
          <a:p>
            <a:pPr marL="342900" lvl="0" indent="-190500" algn="l" rtl="0">
              <a:spcBef>
                <a:spcPts val="0"/>
              </a:spcBef>
              <a:spcAft>
                <a:spcPts val="0"/>
              </a:spcAft>
              <a:buClr>
                <a:schemeClr val="dk1"/>
              </a:buClr>
              <a:buSzPts val="1100"/>
              <a:buNone/>
            </a:pPr>
            <a:endParaRPr sz="1900">
              <a:latin typeface="Arial"/>
              <a:ea typeface="Arial"/>
              <a:cs typeface="Arial"/>
              <a:sym typeface="Arial"/>
            </a:endParaRPr>
          </a:p>
          <a:p>
            <a:pPr marL="342900" indent="-190500">
              <a:spcBef>
                <a:spcPts val="0"/>
              </a:spcBef>
              <a:buSzPts val="1100"/>
              <a:buNone/>
            </a:pPr>
            <a:r>
              <a:rPr lang="en-GB" sz="1900" dirty="0">
                <a:latin typeface="Arial"/>
                <a:ea typeface="Arial"/>
                <a:cs typeface="Arial"/>
                <a:sym typeface="Arial"/>
              </a:rPr>
              <a:t>5. Wilson, K., &amp; Lee, P. (2022). Ethical implications of AI in academic writing. *AI &amp; Society*, 37(4), 1033-1045.</a:t>
            </a:r>
          </a:p>
          <a:p>
            <a:pPr marL="342900" indent="-190500">
              <a:spcBef>
                <a:spcPts val="0"/>
              </a:spcBef>
              <a:buSzPts val="1100"/>
              <a:buNone/>
            </a:pPr>
            <a:endParaRPr lang="en-GB" sz="1900" dirty="0">
              <a:latin typeface="Arial"/>
              <a:ea typeface="Arial"/>
              <a:cs typeface="Arial"/>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Bioinformatics</vt:lpstr>
      <vt:lpstr>AI vs Human:Academic Essay Authenticity challenge</vt:lpstr>
      <vt:lpstr>Introduction</vt:lpstr>
      <vt:lpstr>Literature Review</vt:lpstr>
      <vt:lpstr>Proposed Method</vt:lpstr>
      <vt:lpstr>Objectives</vt:lpstr>
      <vt:lpstr>Methodology</vt:lpstr>
      <vt:lpstr>Timeline of Project</vt:lpstr>
      <vt:lpstr>Expected Outcomes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65</cp:revision>
  <dcterms:modified xsi:type="dcterms:W3CDTF">2024-10-20T07:24:15Z</dcterms:modified>
</cp:coreProperties>
</file>