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492" y="3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63E356-506F-48E1-BD16-E4BDEF184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97D428C-A1E0-42E5-A737-83D697D513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E0CF80B-22A1-46B4-9CE7-A587A9DAB4F6}"/>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4B5D2EB7-3FB9-4B5D-BBD3-DA94242AA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C96A22B-5081-468D-9ABD-1A2C48FC5B1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59152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766429-844F-4F21-B48A-70DCC09089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9C829B8-102B-4F4E-A4B1-171810D181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3BDB110-FBF5-4B6B-AC54-40D2DCB7B006}"/>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B7024887-60C8-4A72-AFBB-7CD148CF4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A029C0-358F-4EAD-8A98-B88F233C188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89877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7D69600-20AE-4AB2-95BA-BB83285AE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CFE88CC-3FCC-45A7-98A1-F80096F811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6682807-77DE-4F99-89E2-3B7505536B45}"/>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2223B191-3E81-4E1E-88D0-2DB16761B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72D3649-EC5E-4081-909A-5A25BC2FFB9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06781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4E8CB-94DE-436C-8BFC-F4EEF378C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4556E2E-78A4-46B9-87CF-23C3D3B802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4FB47E3-F853-47D2-B8B1-BACCDDEFB5A7}"/>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0AF928A1-7CE6-4073-8052-0BA58AB66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A92EB6A-5C6D-4E11-8CB1-68487C8727B1}"/>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32962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38F9F8-0840-4CE8-B2DE-C66E83AD3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82CB165-27B9-4C6A-BFCC-4F3DD84035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27F7EC3-1D61-4472-A579-70775596653A}"/>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A56D2191-4A5A-4384-8F5F-B2AE9DA02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0C2B1C-0945-48DF-8841-F51509470E2C}"/>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75798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64269E-CC28-4685-AE38-627BB1DD54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B4CC451-67DD-4A97-BB75-317AAE5D1B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E56CEA9-007E-4D21-B3D7-DBFD14505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00E76F0-2A0D-49D0-8D56-A3CB2E7E2278}"/>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a16="http://schemas.microsoft.com/office/drawing/2014/main" xmlns="" id="{627999EC-3300-4EE8-98CA-8D382F07A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A9FA9D4-29C5-4123-8557-A80B35D0DB5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271356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BE6DA-19D3-4159-A7C7-766CAFB3E0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F5AF4DA-FEBB-4D9D-91F8-612614DD42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09616D1-E312-4F32-A2EF-3A90E81FB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71B1894-3C30-452F-87A8-870F49CDB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E3E58AF-33E6-4886-A782-44A5D1F078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CBA51AE-1D3A-41A2-B8AA-730DAC7ACAD4}"/>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8" name="Footer Placeholder 7">
            <a:extLst>
              <a:ext uri="{FF2B5EF4-FFF2-40B4-BE49-F238E27FC236}">
                <a16:creationId xmlns:a16="http://schemas.microsoft.com/office/drawing/2014/main" xmlns="" id="{08811CE6-D751-418F-A505-2AA4E95087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28ED163-A834-4E29-8D70-9AF909B001F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53042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F71060-21B1-4315-98D1-82BA60D135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B758B83-61DB-400C-A2F4-A54BFAD7E70A}"/>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4" name="Footer Placeholder 3">
            <a:extLst>
              <a:ext uri="{FF2B5EF4-FFF2-40B4-BE49-F238E27FC236}">
                <a16:creationId xmlns:a16="http://schemas.microsoft.com/office/drawing/2014/main" xmlns="" id="{41B0DBAE-9084-4DCF-9F64-65E20E8B53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8A5C9BE-10C3-4416-A0B4-66430E700A6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96184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640B5FB-F441-4D1D-B3D2-276F6330D553}"/>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3" name="Footer Placeholder 2">
            <a:extLst>
              <a:ext uri="{FF2B5EF4-FFF2-40B4-BE49-F238E27FC236}">
                <a16:creationId xmlns:a16="http://schemas.microsoft.com/office/drawing/2014/main" xmlns="" id="{B8FC5E84-FB64-4747-A61F-CA13241F36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0BB63EB-ADAD-45D6-9827-81A02AD9121A}"/>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251704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EC9786-C3DB-4E58-A9A7-E131163A5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94A364C-5492-4978-A2CE-F921FBCCD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E7A0E10-F163-4D31-83BD-A7A5E7733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37EECC7-7113-4D75-854D-8A0E6A5ED9FE}"/>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a16="http://schemas.microsoft.com/office/drawing/2014/main" xmlns="" id="{AB69D4BF-D410-48A0-B997-91CDE8A42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CBFFFDA-D666-4DE1-8D33-FED8CE04D1E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55129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728B8B-1A70-48FB-AA3F-3E5315714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E95FD1F-587D-4BBE-B729-239C1311D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EC70388-BDF9-482D-8045-FE3BAAE99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F2F8BF0-FA3D-4340-9076-320EF3A95849}"/>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a16="http://schemas.microsoft.com/office/drawing/2014/main" xmlns="" id="{D6DFFB8D-62AC-4957-AFF1-5B05A4C35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1499DE6-D434-4649-BACE-D4A67622A81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49906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8D0009D-2781-4E91-A93F-7AE281BAC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1D90A26-B874-49F4-9069-EF8EFBD2D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869F4C-80C5-4813-BA02-26BCB78F1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1EFCBAB5-265B-4A70-8FE2-20C808538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3FFDF3A-84BF-43F7-9821-EF5E10065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4B78-8FDF-42C2-BA4F-E496203004AE}" type="slidenum">
              <a:rPr lang="en-US" smtClean="0"/>
              <a:pPr/>
              <a:t>‹#›</a:t>
            </a:fld>
            <a:endParaRPr lang="en-US"/>
          </a:p>
        </p:txBody>
      </p:sp>
    </p:spTree>
    <p:extLst>
      <p:ext uri="{BB962C8B-B14F-4D97-AF65-F5344CB8AC3E}">
        <p14:creationId xmlns:p14="http://schemas.microsoft.com/office/powerpoint/2010/main" val="1068969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2277F-5827-40AD-87A3-3B11A2C05F95}"/>
              </a:ext>
            </a:extLst>
          </p:cNvPr>
          <p:cNvSpPr>
            <a:spLocks noGrp="1"/>
          </p:cNvSpPr>
          <p:nvPr>
            <p:ph type="ctrTitle"/>
          </p:nvPr>
        </p:nvSpPr>
        <p:spPr/>
        <p:txBody>
          <a:bodyPr>
            <a:normAutofit fontScale="90000"/>
          </a:bodyPr>
          <a:lstStyle/>
          <a:p>
            <a:pPr marR="437515">
              <a:lnSpc>
                <a:spcPct val="150000"/>
              </a:lnSpc>
              <a:spcBef>
                <a:spcPts val="0"/>
              </a:spcBef>
              <a:spcAft>
                <a:spcPts val="800"/>
              </a:spcAft>
            </a:pPr>
            <a:r>
              <a:rPr lang="en-US" sz="2800" b="1" dirty="0">
                <a:effectLst/>
                <a:latin typeface="Times New Roman" pitchFamily="18" charset="0"/>
                <a:ea typeface="Calibri" panose="020F0502020204030204" pitchFamily="34" charset="0"/>
                <a:cs typeface="Times New Roman" pitchFamily="18" charset="0"/>
              </a:rPr>
              <a:t>“</a:t>
            </a:r>
            <a:r>
              <a:rPr lang="en-US" sz="3100" b="1" dirty="0">
                <a:effectLst/>
                <a:latin typeface="Times New Roman" pitchFamily="18" charset="0"/>
                <a:ea typeface="Calibri" panose="020F0502020204030204" pitchFamily="34" charset="0"/>
                <a:cs typeface="Times New Roman" pitchFamily="18" charset="0"/>
              </a:rPr>
              <a:t>Spotify</a:t>
            </a:r>
            <a:r>
              <a:rPr lang="en-US" sz="2800" b="1" dirty="0">
                <a:effectLst/>
                <a:latin typeface="Times New Roman" pitchFamily="18" charset="0"/>
                <a:ea typeface="Calibri" panose="020F0502020204030204" pitchFamily="34" charset="0"/>
                <a:cs typeface="Times New Roman" pitchFamily="18" charset="0"/>
              </a:rPr>
              <a:t> Music Recommendation</a:t>
            </a:r>
            <a:r>
              <a:rPr lang="en-US" sz="2800" dirty="0">
                <a:effectLst/>
                <a:latin typeface="Times New Roman" pitchFamily="18" charset="0"/>
                <a:ea typeface="Calibri" panose="020F0502020204030204" pitchFamily="34" charset="0"/>
                <a:cs typeface="Times New Roman" pitchFamily="18" charset="0"/>
              </a:rPr>
              <a:t/>
            </a:r>
            <a:br>
              <a:rPr lang="en-US" sz="2800" dirty="0">
                <a:effectLst/>
                <a:latin typeface="Times New Roman" pitchFamily="18" charset="0"/>
                <a:ea typeface="Calibri" panose="020F0502020204030204" pitchFamily="34" charset="0"/>
                <a:cs typeface="Times New Roman" pitchFamily="18" charset="0"/>
              </a:rPr>
            </a:br>
            <a:r>
              <a:rPr lang="en-US" sz="2800" b="1" dirty="0">
                <a:effectLst/>
                <a:latin typeface="Times New Roman" pitchFamily="18" charset="0"/>
                <a:ea typeface="Calibri" panose="020F0502020204030204" pitchFamily="34" charset="0"/>
                <a:cs typeface="Times New Roman" pitchFamily="18" charset="0"/>
              </a:rPr>
              <a:t>System”</a:t>
            </a:r>
            <a:br>
              <a:rPr lang="en-US" sz="2800" b="1" dirty="0">
                <a:effectLst/>
                <a:latin typeface="Times New Roman" pitchFamily="18" charset="0"/>
                <a:ea typeface="Calibri" panose="020F0502020204030204" pitchFamily="34" charset="0"/>
                <a:cs typeface="Times New Roman" pitchFamily="18" charset="0"/>
              </a:rPr>
            </a:br>
            <a:r>
              <a:rPr lang="en-US" sz="2000" b="1" dirty="0" smtClean="0">
                <a:effectLst/>
                <a:latin typeface="Times New Roman" pitchFamily="18" charset="0"/>
                <a:ea typeface="Calibri" panose="020F0502020204030204" pitchFamily="34" charset="0"/>
                <a:cs typeface="Times New Roman" pitchFamily="18" charset="0"/>
              </a:rPr>
              <a:t>“</a:t>
            </a:r>
            <a:r>
              <a:rPr lang="en-US" sz="2700" b="1" dirty="0" smtClean="0">
                <a:effectLst/>
                <a:latin typeface="Times New Roman" pitchFamily="18" charset="0"/>
                <a:ea typeface="Calibri" panose="020F0502020204030204" pitchFamily="34" charset="0"/>
                <a:cs typeface="Times New Roman" pitchFamily="18" charset="0"/>
              </a:rPr>
              <a:t>Cape Institute of </a:t>
            </a:r>
            <a:r>
              <a:rPr lang="en-US" sz="2700" b="1" dirty="0" err="1" smtClean="0">
                <a:effectLst/>
                <a:latin typeface="Times New Roman" pitchFamily="18" charset="0"/>
                <a:ea typeface="Calibri" panose="020F0502020204030204" pitchFamily="34" charset="0"/>
                <a:cs typeface="Times New Roman" pitchFamily="18" charset="0"/>
              </a:rPr>
              <a:t>Technology,Levengipuram</a:t>
            </a:r>
            <a:r>
              <a:rPr lang="en-US" sz="2000" b="1" dirty="0" smtClean="0">
                <a:effectLst/>
                <a:latin typeface="Times New Roman" pitchFamily="18" charset="0"/>
                <a:ea typeface="Calibri" panose="020F0502020204030204" pitchFamily="34" charset="0"/>
                <a:cs typeface="Times New Roman" pitchFamily="18" charset="0"/>
              </a:rPr>
              <a:t>”</a:t>
            </a:r>
            <a:r>
              <a:rPr lang="en-US" sz="2000" dirty="0">
                <a:effectLst/>
                <a:latin typeface="Times New Roman" pitchFamily="18" charset="0"/>
                <a:ea typeface="Calibri" panose="020F0502020204030204" pitchFamily="34" charset="0"/>
                <a:cs typeface="Times New Roman" pitchFamily="18" charset="0"/>
              </a:rPr>
              <a:t/>
            </a:r>
            <a:br>
              <a:rPr lang="en-US" sz="2000" dirty="0">
                <a:effectLst/>
                <a:latin typeface="Times New Roman" pitchFamily="18" charset="0"/>
                <a:ea typeface="Calibri" panose="020F0502020204030204" pitchFamily="34" charset="0"/>
                <a:cs typeface="Times New Roman" pitchFamily="18" charset="0"/>
              </a:rPr>
            </a:br>
            <a:endParaRPr lang="en-US" dirty="0">
              <a:latin typeface="Times New Roman" pitchFamily="18" charset="0"/>
              <a:cs typeface="Times New Roman" pitchFamily="18" charset="0"/>
            </a:endParaRPr>
          </a:p>
        </p:txBody>
      </p:sp>
      <p:graphicFrame>
        <p:nvGraphicFramePr>
          <p:cNvPr id="4" name="Table 3">
            <a:extLst>
              <a:ext uri="{FF2B5EF4-FFF2-40B4-BE49-F238E27FC236}">
                <a16:creationId xmlns:a16="http://schemas.microsoft.com/office/drawing/2014/main" xmlns="" id="{283D25E1-4D42-43D7-B4F9-91EB1783A806}"/>
              </a:ext>
            </a:extLst>
          </p:cNvPr>
          <p:cNvGraphicFramePr>
            <a:graphicFrameLocks noGrp="1"/>
          </p:cNvGraphicFramePr>
          <p:nvPr>
            <p:extLst>
              <p:ext uri="{D42A27DB-BD31-4B8C-83A1-F6EECF244321}">
                <p14:modId xmlns:p14="http://schemas.microsoft.com/office/powerpoint/2010/main" val="229295752"/>
              </p:ext>
            </p:extLst>
          </p:nvPr>
        </p:nvGraphicFramePr>
        <p:xfrm>
          <a:off x="4164330" y="3725735"/>
          <a:ext cx="3863340" cy="580390"/>
        </p:xfrm>
        <a:graphic>
          <a:graphicData uri="http://schemas.openxmlformats.org/drawingml/2006/table">
            <a:tbl>
              <a:tblPr>
                <a:tableStyleId>{073A0DAA-6AF3-43AB-8588-CEC1D06C72B9}</a:tableStyleId>
              </a:tblPr>
              <a:tblGrid>
                <a:gridCol w="1448244">
                  <a:extLst>
                    <a:ext uri="{9D8B030D-6E8A-4147-A177-3AD203B41FA5}">
                      <a16:colId xmlns:a16="http://schemas.microsoft.com/office/drawing/2014/main" xmlns="" val="248409392"/>
                    </a:ext>
                  </a:extLst>
                </a:gridCol>
                <a:gridCol w="2415096">
                  <a:extLst>
                    <a:ext uri="{9D8B030D-6E8A-4147-A177-3AD203B41FA5}">
                      <a16:colId xmlns:a16="http://schemas.microsoft.com/office/drawing/2014/main" xmlns="" val="4235241892"/>
                    </a:ext>
                  </a:extLst>
                </a:gridCol>
              </a:tblGrid>
              <a:tr h="219075">
                <a:tc>
                  <a:txBody>
                    <a:bodyPr/>
                    <a:lstStyle/>
                    <a:p>
                      <a:pPr marL="115570" marR="183515" algn="ctr">
                        <a:lnSpc>
                          <a:spcPct val="150000"/>
                        </a:lnSpc>
                        <a:spcBef>
                          <a:spcPts val="0"/>
                        </a:spcBef>
                        <a:spcAft>
                          <a:spcPts val="0"/>
                        </a:spcAft>
                      </a:pPr>
                      <a:r>
                        <a:rPr lang="en-US" sz="1200" dirty="0">
                          <a:effectLst/>
                          <a:latin typeface="Times New Roman" pitchFamily="18" charset="0"/>
                          <a:cs typeface="Times New Roman" pitchFamily="18" charset="0"/>
                        </a:rPr>
                        <a:t>NM ID</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dirty="0">
                          <a:effectLst/>
                          <a:latin typeface="Times New Roman" pitchFamily="18" charset="0"/>
                          <a:cs typeface="Times New Roman" pitchFamily="18" charset="0"/>
                        </a:rPr>
                        <a:t>  NAME</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69042632"/>
                  </a:ext>
                </a:extLst>
              </a:tr>
              <a:tr h="306070">
                <a:tc>
                  <a:txBody>
                    <a:bodyPr/>
                    <a:lstStyle/>
                    <a:p>
                      <a:pPr marL="0" marR="156210" algn="ctr">
                        <a:lnSpc>
                          <a:spcPct val="150000"/>
                        </a:lnSpc>
                        <a:spcBef>
                          <a:spcPts val="445"/>
                        </a:spcBef>
                        <a:spcAft>
                          <a:spcPts val="0"/>
                        </a:spcAft>
                      </a:pPr>
                      <a:r>
                        <a:rPr lang="en-US" sz="1200" smtClean="0">
                          <a:effectLst/>
                          <a:latin typeface="Times New Roman" pitchFamily="18" charset="0"/>
                          <a:cs typeface="Times New Roman" pitchFamily="18" charset="0"/>
                        </a:rPr>
                        <a:t>au960521105011</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445"/>
                        </a:spcBef>
                        <a:spcAft>
                          <a:spcPts val="0"/>
                        </a:spcAft>
                      </a:pPr>
                      <a:r>
                        <a:rPr lang="en-US" sz="1200" dirty="0" err="1" smtClean="0">
                          <a:effectLst/>
                          <a:latin typeface="Times New Roman" panose="02020603050405020304" pitchFamily="18" charset="0"/>
                          <a:ea typeface="+mn-ea"/>
                          <a:cs typeface="Times New Roman" pitchFamily="18" charset="0"/>
                        </a:rPr>
                        <a:t>Subash</a:t>
                      </a:r>
                      <a:r>
                        <a:rPr lang="en-US" sz="1200" dirty="0" smtClean="0">
                          <a:effectLst/>
                          <a:latin typeface="Times New Roman" panose="02020603050405020304" pitchFamily="18" charset="0"/>
                          <a:ea typeface="+mn-ea"/>
                          <a:cs typeface="Times New Roman" pitchFamily="18" charset="0"/>
                        </a:rPr>
                        <a:t> R</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80268474"/>
                  </a:ext>
                </a:extLst>
              </a:tr>
            </a:tbl>
          </a:graphicData>
        </a:graphic>
      </p:graphicFrame>
      <p:graphicFrame>
        <p:nvGraphicFramePr>
          <p:cNvPr id="6" name="Table 5">
            <a:extLst>
              <a:ext uri="{FF2B5EF4-FFF2-40B4-BE49-F238E27FC236}">
                <a16:creationId xmlns:a16="http://schemas.microsoft.com/office/drawing/2014/main" xmlns="" id="{19514D86-43B7-4853-9179-32B2670FFF41}"/>
              </a:ext>
            </a:extLst>
          </p:cNvPr>
          <p:cNvGraphicFramePr>
            <a:graphicFrameLocks noGrp="1"/>
          </p:cNvGraphicFramePr>
          <p:nvPr>
            <p:extLst>
              <p:ext uri="{D42A27DB-BD31-4B8C-83A1-F6EECF244321}">
                <p14:modId xmlns:p14="http://schemas.microsoft.com/office/powerpoint/2010/main" val="2733095253"/>
              </p:ext>
            </p:extLst>
          </p:nvPr>
        </p:nvGraphicFramePr>
        <p:xfrm>
          <a:off x="7592883" y="5029200"/>
          <a:ext cx="3909060" cy="1600200"/>
        </p:xfrm>
        <a:graphic>
          <a:graphicData uri="http://schemas.openxmlformats.org/drawingml/2006/table">
            <a:tbl>
              <a:tblPr>
                <a:tableStyleId>{5C22544A-7EE6-4342-B048-85BDC9FD1C3A}</a:tableStyleId>
              </a:tblPr>
              <a:tblGrid>
                <a:gridCol w="3909060">
                  <a:extLst>
                    <a:ext uri="{9D8B030D-6E8A-4147-A177-3AD203B41FA5}">
                      <a16:colId xmlns:a16="http://schemas.microsoft.com/office/drawing/2014/main" xmlns="" val="2153468057"/>
                    </a:ext>
                  </a:extLst>
                </a:gridCol>
              </a:tblGrid>
              <a:tr h="290289">
                <a:tc>
                  <a:txBody>
                    <a:bodyPr/>
                    <a:lstStyle/>
                    <a:p>
                      <a:pPr marL="0" marR="17780" algn="ctr">
                        <a:lnSpc>
                          <a:spcPct val="150000"/>
                        </a:lnSpc>
                        <a:spcBef>
                          <a:spcPts val="0"/>
                        </a:spcBef>
                        <a:spcAft>
                          <a:spcPts val="0"/>
                        </a:spcAft>
                      </a:pPr>
                      <a:r>
                        <a:rPr lang="en-US" sz="1400" dirty="0">
                          <a:effectLst/>
                        </a:rPr>
                        <a:t> </a:t>
                      </a:r>
                      <a:endParaRPr lang="en-US"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57072230"/>
                  </a:ext>
                </a:extLst>
              </a:tr>
              <a:tr h="290289">
                <a:tc>
                  <a:txBody>
                    <a:bodyPr/>
                    <a:lstStyle/>
                    <a:p>
                      <a:pPr marL="0" marR="17780" algn="ctr">
                        <a:lnSpc>
                          <a:spcPct val="150000"/>
                        </a:lnSpc>
                        <a:spcBef>
                          <a:spcPts val="0"/>
                        </a:spcBef>
                        <a:spcAft>
                          <a:spcPts val="0"/>
                        </a:spcAft>
                      </a:pPr>
                      <a:r>
                        <a:rPr lang="en-US" sz="1400" dirty="0" err="1">
                          <a:effectLst/>
                          <a:latin typeface="Times New Roman" pitchFamily="18" charset="0"/>
                          <a:cs typeface="Times New Roman" pitchFamily="18" charset="0"/>
                        </a:rPr>
                        <a:t>Ramar</a:t>
                      </a:r>
                      <a:r>
                        <a:rPr lang="en-US" sz="1400" dirty="0">
                          <a:effectLst/>
                          <a:latin typeface="Times New Roman" pitchFamily="18" charset="0"/>
                          <a:cs typeface="Times New Roman" pitchFamily="18" charset="0"/>
                        </a:rPr>
                        <a:t> Bose</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7747845"/>
                  </a:ext>
                </a:extLst>
              </a:tr>
              <a:tr h="940390">
                <a:tc>
                  <a:txBody>
                    <a:bodyPr/>
                    <a:lstStyle/>
                    <a:p>
                      <a:pPr marL="0" marR="17780" algn="l">
                        <a:lnSpc>
                          <a:spcPct val="150000"/>
                        </a:lnSpc>
                        <a:spcBef>
                          <a:spcPts val="0"/>
                        </a:spcBef>
                        <a:spcAft>
                          <a:spcPts val="0"/>
                        </a:spcAft>
                      </a:pPr>
                      <a:r>
                        <a:rPr lang="en-US" sz="1400" dirty="0" smtClean="0">
                          <a:effectLst/>
                          <a:latin typeface="Times New Roman" pitchFamily="18" charset="0"/>
                          <a:cs typeface="Times New Roman" pitchFamily="18" charset="0"/>
                        </a:rPr>
                        <a:t>                            Sr</a:t>
                      </a:r>
                      <a:r>
                        <a:rPr lang="en-US" sz="1400" dirty="0">
                          <a:effectLst/>
                          <a:latin typeface="Times New Roman" pitchFamily="18" charset="0"/>
                          <a:cs typeface="Times New Roman" pitchFamily="18" charset="0"/>
                        </a:rPr>
                        <a:t>. AI Master Trainer</a:t>
                      </a:r>
                      <a:endParaRPr lang="en-US" sz="1100" dirty="0">
                        <a:effectLst/>
                        <a:latin typeface="Times New Roman" pitchFamily="18" charset="0"/>
                        <a:cs typeface="Times New Roman" pitchFamily="18" charset="0"/>
                      </a:endParaRPr>
                    </a:p>
                    <a:p>
                      <a:pPr marL="0" marR="17780" algn="ctr">
                        <a:lnSpc>
                          <a:spcPct val="150000"/>
                        </a:lnSpc>
                        <a:spcBef>
                          <a:spcPts val="0"/>
                        </a:spcBef>
                        <a:spcAft>
                          <a:spcPts val="0"/>
                        </a:spcAft>
                      </a:pPr>
                      <a:r>
                        <a:rPr lang="en-US" sz="1400" dirty="0">
                          <a:effectLst/>
                          <a:latin typeface="Times New Roman" pitchFamily="18" charset="0"/>
                          <a:cs typeface="Times New Roman" pitchFamily="18" charset="0"/>
                        </a:rPr>
                        <a:t> </a:t>
                      </a:r>
                      <a:endParaRPr lang="en-US" sz="1100" dirty="0">
                        <a:effectLst/>
                        <a:latin typeface="Times New Roman" pitchFamily="18" charset="0"/>
                        <a:cs typeface="Times New Roman" pitchFamily="18" charset="0"/>
                      </a:endParaRPr>
                    </a:p>
                    <a:p>
                      <a:pPr marL="0" marR="17780" algn="ctr">
                        <a:lnSpc>
                          <a:spcPct val="150000"/>
                        </a:lnSpc>
                        <a:spcBef>
                          <a:spcPts val="0"/>
                        </a:spcBef>
                        <a:spcAft>
                          <a:spcPts val="0"/>
                        </a:spcAft>
                      </a:pPr>
                      <a:r>
                        <a:rPr lang="en-US" sz="1400" dirty="0">
                          <a:effectLst/>
                          <a:latin typeface="Times New Roman" pitchFamily="18" charset="0"/>
                          <a:cs typeface="Times New Roman" pitchFamily="18" charset="0"/>
                        </a:rPr>
                        <a:t> </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0717221"/>
                  </a:ext>
                </a:extLst>
              </a:tr>
            </a:tbl>
          </a:graphicData>
        </a:graphic>
      </p:graphicFrame>
    </p:spTree>
    <p:extLst>
      <p:ext uri="{BB962C8B-B14F-4D97-AF65-F5344CB8AC3E}">
        <p14:creationId xmlns:p14="http://schemas.microsoft.com/office/powerpoint/2010/main" val="72856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7455D8-80A7-4248-B9BB-51ED947AD873}"/>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rPr>
              <a:t>                                         </a:t>
            </a:r>
            <a:r>
              <a:rPr lang="en-US" sz="2800" b="1" dirty="0">
                <a:effectLst/>
                <a:latin typeface="Times New Roman" pitchFamily="18" charset="0"/>
                <a:ea typeface="Calibri" panose="020F0502020204030204" pitchFamily="34" charset="0"/>
                <a:cs typeface="Times New Roman" pitchFamily="18" charset="0"/>
              </a:rPr>
              <a:t>User Interface</a:t>
            </a:r>
            <a:endParaRPr lang="en-US" sz="2800"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7BC75445-21FC-4C7B-87CF-2AF3B5CA76E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5300" y="1862931"/>
            <a:ext cx="3581400" cy="4276725"/>
          </a:xfrm>
          <a:prstGeom prst="rect">
            <a:avLst/>
          </a:prstGeom>
          <a:noFill/>
          <a:ln>
            <a:noFill/>
          </a:ln>
        </p:spPr>
      </p:pic>
    </p:spTree>
    <p:extLst>
      <p:ext uri="{BB962C8B-B14F-4D97-AF65-F5344CB8AC3E}">
        <p14:creationId xmlns:p14="http://schemas.microsoft.com/office/powerpoint/2010/main" val="291703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09DFB-10A1-4A44-B5FD-5022DCF468E2}"/>
              </a:ext>
            </a:extLst>
          </p:cNvPr>
          <p:cNvSpPr>
            <a:spLocks noGrp="1"/>
          </p:cNvSpPr>
          <p:nvPr>
            <p:ph type="title"/>
          </p:nvPr>
        </p:nvSpPr>
        <p:spPr/>
        <p:txBody>
          <a:bodyPr>
            <a:normAutofit/>
          </a:bodyPr>
          <a:lstStyle/>
          <a:p>
            <a:r>
              <a:rPr lang="en-US" sz="2400" b="1" dirty="0">
                <a:solidFill>
                  <a:srgbClr val="202214"/>
                </a:solidFill>
                <a:effectLst/>
                <a:latin typeface="Times New Roman" pitchFamily="18" charset="0"/>
                <a:ea typeface="Calibri" panose="020F0502020204030204" pitchFamily="34" charset="0"/>
                <a:cs typeface="Times New Roman" pitchFamily="18" charset="0"/>
              </a:rPr>
              <a:t>Clustering Genres with K-Means</a:t>
            </a:r>
            <a:endParaRPr lang="en-US" sz="2400"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B0E81439-BA86-46B4-81D7-F1967B50359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val="175244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378D72-E9F9-4725-B419-226FB505BEE6}"/>
              </a:ext>
            </a:extLst>
          </p:cNvPr>
          <p:cNvSpPr>
            <a:spLocks noGrp="1"/>
          </p:cNvSpPr>
          <p:nvPr>
            <p:ph type="title"/>
          </p:nvPr>
        </p:nvSpPr>
        <p:spPr/>
        <p:txBody>
          <a:bodyPr>
            <a:normAutofit/>
          </a:bodyPr>
          <a:lstStyle/>
          <a:p>
            <a:r>
              <a:rPr lang="en-US" sz="2800" b="1" dirty="0">
                <a:solidFill>
                  <a:srgbClr val="202214"/>
                </a:solidFill>
                <a:effectLst/>
                <a:latin typeface="Georgia" panose="02040502050405020303" pitchFamily="18" charset="0"/>
                <a:ea typeface="Calibri" panose="020F0502020204030204" pitchFamily="34" charset="0"/>
              </a:rPr>
              <a:t>                             </a:t>
            </a:r>
            <a:r>
              <a:rPr lang="en-US" sz="2800" b="1" dirty="0">
                <a:solidFill>
                  <a:srgbClr val="202214"/>
                </a:solidFill>
                <a:effectLst/>
                <a:latin typeface="Times New Roman" pitchFamily="18" charset="0"/>
                <a:ea typeface="Calibri" panose="020F0502020204030204" pitchFamily="34" charset="0"/>
                <a:cs typeface="Times New Roman" pitchFamily="18" charset="0"/>
              </a:rPr>
              <a:t>Clustering Songs with K-Means</a:t>
            </a:r>
            <a:endParaRPr lang="en-US" sz="2800"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58B0F759-8F95-4F9B-BE21-DAD6D940860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val="66008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185FA-83E0-4AE2-951E-17843ECBD9A9}"/>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cs typeface="SimSun" panose="02010600030101010101" pitchFamily="2" charset="-122"/>
              </a:rPr>
              <a:t>                                             </a:t>
            </a:r>
            <a:r>
              <a:rPr lang="en-US" sz="2800" b="1" dirty="0">
                <a:effectLst/>
                <a:latin typeface="Times New Roman" pitchFamily="18" charset="0"/>
                <a:ea typeface="Calibri" panose="020F0502020204030204" pitchFamily="34" charset="0"/>
                <a:cs typeface="Times New Roman" pitchFamily="18" charset="0"/>
              </a:rPr>
              <a:t>CONCLUSION</a:t>
            </a:r>
            <a:r>
              <a:rPr lang="en-US" sz="2800" dirty="0">
                <a:effectLst/>
                <a:latin typeface="Times New Roman" pitchFamily="18" charset="0"/>
                <a:ea typeface="Calibri" panose="020F0502020204030204" pitchFamily="34" charset="0"/>
                <a:cs typeface="Times New Roman" pitchFamily="18" charset="0"/>
              </a:rPr>
              <a:t/>
            </a:r>
            <a:br>
              <a:rPr lang="en-US" sz="2800" dirty="0">
                <a:effectLst/>
                <a:latin typeface="Times New Roman" pitchFamily="18" charset="0"/>
                <a:ea typeface="Calibri" panose="020F0502020204030204" pitchFamily="34"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0A5F49FD-FD64-4253-BEE3-FE27CD5C5D7B}"/>
              </a:ext>
            </a:extLst>
          </p:cNvPr>
          <p:cNvSpPr>
            <a:spLocks noGrp="1"/>
          </p:cNvSpPr>
          <p:nvPr>
            <p:ph idx="1"/>
          </p:nvPr>
        </p:nvSpPr>
        <p:spPr/>
        <p:txBody>
          <a:bodyPr>
            <a:noAutofit/>
          </a:bodyPr>
          <a:lstStyle/>
          <a:p>
            <a:pPr marL="0" indent="0">
              <a:buNone/>
            </a:pPr>
            <a:r>
              <a:rPr lang="en-US" sz="2000" dirty="0">
                <a:solidFill>
                  <a:srgbClr val="111111"/>
                </a:solidFill>
                <a:effectLst/>
                <a:latin typeface="Times New Roman" pitchFamily="18" charset="0"/>
                <a:ea typeface="Roboto" panose="02000000000000000000" pitchFamily="2" charset="0"/>
                <a:cs typeface="Times New Roman" pitchFamily="18" charset="0"/>
              </a:rPr>
              <a:t>The project “Spotify Music Recommendations System” has successfully demonstrated the potential of data analytics in the recommendations system. The real-time analysis of customer data has provided valuable insights into customer behavior, preferences, and trends, thereby facilitating informed decision-making. The interactive dashboards and reports have offered a comprehensive view of customer data, enabling the identification of patterns and correlations. This has not only improved the efficiency of data analysis but also enhanced the recommendation’s ability to provide personalized services to its customers. The project has also highlighted the importance of data visualization in making complex data more understandable and accessible. The use of Jupiter Notebook has made it possible to present data in a visually appealing and easy-to-understand format, thereby aiding in better decision-making</a:t>
            </a:r>
            <a:r>
              <a:rPr lang="en-US" sz="2400" dirty="0">
                <a:solidFill>
                  <a:srgbClr val="111111"/>
                </a:solidFill>
                <a:effectLst/>
                <a:latin typeface="Georgia" panose="02040502050405020303" pitchFamily="18" charset="0"/>
                <a:ea typeface="Roboto" panose="02000000000000000000" pitchFamily="2" charset="0"/>
                <a:cs typeface="Roboto" panose="02000000000000000000" pitchFamily="2" charset="0"/>
              </a:rPr>
              <a:t>.</a:t>
            </a:r>
            <a:endParaRPr lang="en-US" sz="24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4184945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FC9AA1-A8C5-4D41-85DF-3A0E43CC68B3}"/>
              </a:ext>
            </a:extLst>
          </p:cNvPr>
          <p:cNvSpPr>
            <a:spLocks noGrp="1"/>
          </p:cNvSpPr>
          <p:nvPr>
            <p:ph type="title"/>
          </p:nvPr>
        </p:nvSpPr>
        <p:spPr/>
        <p:txBody>
          <a:bodyPr/>
          <a:lstStyle/>
          <a:p>
            <a:r>
              <a:rPr lang="en-US" sz="2800" dirty="0">
                <a:latin typeface="Georgia" panose="02040502050405020303" pitchFamily="18" charset="0"/>
              </a:rPr>
              <a:t>                                          </a:t>
            </a:r>
            <a:r>
              <a:rPr lang="en-US" sz="2800" b="1" dirty="0">
                <a:effectLst/>
                <a:latin typeface="Times New Roman" pitchFamily="18" charset="0"/>
                <a:ea typeface="Calibri" panose="020F0502020204030204" pitchFamily="34" charset="0"/>
                <a:cs typeface="Times New Roman" pitchFamily="18" charset="0"/>
              </a:rPr>
              <a:t>FUTURE SCOPE</a:t>
            </a:r>
            <a:r>
              <a:rPr lang="en-US" sz="1800" dirty="0">
                <a:effectLst/>
                <a:latin typeface="Times New Roman" pitchFamily="18" charset="0"/>
                <a:ea typeface="Calibri" panose="020F0502020204030204" pitchFamily="34" charset="0"/>
                <a:cs typeface="Times New Roman" pitchFamily="18" charset="0"/>
              </a:rPr>
              <a:t/>
            </a:r>
            <a:br>
              <a:rPr lang="en-US" sz="1800" dirty="0">
                <a:effectLst/>
                <a:latin typeface="Times New Roman" pitchFamily="18" charset="0"/>
                <a:ea typeface="Calibri" panose="020F0502020204030204" pitchFamily="34" charset="0"/>
                <a:cs typeface="Times New Roman" pitchFamily="18" charset="0"/>
              </a:rPr>
            </a:br>
            <a:endParaRPr lang="en-US"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C119526F-00EB-4D1C-BCDF-4B583962B79B}"/>
              </a:ext>
            </a:extLst>
          </p:cNvPr>
          <p:cNvSpPr>
            <a:spLocks noGrp="1"/>
          </p:cNvSpPr>
          <p:nvPr>
            <p:ph idx="1"/>
          </p:nvPr>
        </p:nvSpPr>
        <p:spPr>
          <a:xfrm>
            <a:off x="556846" y="1262917"/>
            <a:ext cx="10515600" cy="4351338"/>
          </a:xfrm>
        </p:spPr>
        <p:txBody>
          <a:bodyPr>
            <a:noAutofit/>
          </a:bodyPr>
          <a:lstStyle/>
          <a:p>
            <a:pPr marL="0" marR="0" algn="just">
              <a:lnSpc>
                <a:spcPct val="150000"/>
              </a:lnSpc>
              <a:spcBef>
                <a:spcPts val="0"/>
              </a:spcBef>
              <a:spcAft>
                <a:spcPts val="800"/>
              </a:spcAft>
            </a:pPr>
            <a:r>
              <a:rPr lang="en-US" sz="2000" dirty="0">
                <a:solidFill>
                  <a:srgbClr val="111111"/>
                </a:solidFill>
                <a:effectLst/>
                <a:latin typeface="Times New Roman" pitchFamily="18" charset="0"/>
                <a:ea typeface="Roboto" panose="02000000000000000000" pitchFamily="2" charset="0"/>
                <a:cs typeface="Times New Roman" pitchFamily="18" charset="0"/>
              </a:rPr>
              <a:t>The future scope of this project is vast. With the advent of advanced analytics and machine learning can be leveraged to predict future trends based on historical data. Integrating these predictive analytics into the project could enable the recommendations system to anticipate customer needs and proactively offer solutions. Furthermore, It has the capability to integrate with various data sources opens up the possibility of incorporating more diverse datasets for a more holistic view of customers. As data privacy and security become increasingly important, future iterations of this project should focus on implementing robust data governance strategies. This would ensure the secure handling of sensitive customer data while complying with data protection regulations. Additionally, the project could explore the integration of real-time data streams to provide even more timely and relevant insights. This could potentially transform the way </a:t>
            </a:r>
            <a:r>
              <a:rPr lang="en-US" sz="2000" dirty="0" err="1">
                <a:solidFill>
                  <a:srgbClr val="111111"/>
                </a:solidFill>
                <a:effectLst/>
                <a:latin typeface="Times New Roman" pitchFamily="18" charset="0"/>
                <a:ea typeface="Roboto" panose="02000000000000000000" pitchFamily="2" charset="0"/>
                <a:cs typeface="Times New Roman" pitchFamily="18" charset="0"/>
              </a:rPr>
              <a:t>spotify</a:t>
            </a:r>
            <a:r>
              <a:rPr lang="en-US" sz="2000" dirty="0">
                <a:solidFill>
                  <a:srgbClr val="111111"/>
                </a:solidFill>
                <a:effectLst/>
                <a:latin typeface="Times New Roman" pitchFamily="18" charset="0"/>
                <a:ea typeface="Roboto" panose="02000000000000000000" pitchFamily="2" charset="0"/>
                <a:cs typeface="Times New Roman" pitchFamily="18" charset="0"/>
              </a:rPr>
              <a:t> music recommendations system interact with their customers, leading to improved customer satisfaction and loyalty.</a:t>
            </a:r>
            <a:endParaRPr lang="en-US" sz="2000" dirty="0">
              <a:effectLst/>
              <a:latin typeface="Times New Roman" pitchFamily="18" charset="0"/>
              <a:ea typeface="Calibri" panose="020F0502020204030204" pitchFamily="34" charset="0"/>
              <a:cs typeface="Times New Roman" pitchFamily="18" charset="0"/>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1800" dirty="0">
              <a:latin typeface="Georgia" panose="02040502050405020303" pitchFamily="18" charset="0"/>
            </a:endParaRPr>
          </a:p>
        </p:txBody>
      </p:sp>
    </p:spTree>
    <p:extLst>
      <p:ext uri="{BB962C8B-B14F-4D97-AF65-F5344CB8AC3E}">
        <p14:creationId xmlns:p14="http://schemas.microsoft.com/office/powerpoint/2010/main" val="69575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5CC2FE-3E7D-4D7C-A510-B5FE88B77D6A}"/>
              </a:ext>
            </a:extLst>
          </p:cNvPr>
          <p:cNvSpPr>
            <a:spLocks noGrp="1"/>
          </p:cNvSpPr>
          <p:nvPr>
            <p:ph type="title"/>
          </p:nvPr>
        </p:nvSpPr>
        <p:spPr/>
        <p:txBody>
          <a:bodyPr>
            <a:normAutofit/>
          </a:bodyPr>
          <a:lstStyle/>
          <a:p>
            <a:r>
              <a:rPr lang="en-US" sz="2800" b="1" dirty="0">
                <a:effectLst/>
                <a:latin typeface="Georgia" panose="02040502050405020303" pitchFamily="18" charset="0"/>
                <a:ea typeface="Times New Roman" panose="02020603050405020304" pitchFamily="18" charset="0"/>
              </a:rPr>
              <a:t>                                         </a:t>
            </a:r>
            <a:r>
              <a:rPr lang="en-US" sz="2800" b="1" dirty="0">
                <a:effectLst/>
                <a:latin typeface="Times New Roman" pitchFamily="18" charset="0"/>
                <a:ea typeface="Times New Roman" pitchFamily="18" charset="0"/>
                <a:cs typeface="Times New Roman" pitchFamily="18" charset="0"/>
              </a:rPr>
              <a:t>REFERENCES</a:t>
            </a:r>
            <a:r>
              <a:rPr lang="en-US" sz="2800" dirty="0">
                <a:effectLst/>
                <a:latin typeface="Times New Roman" pitchFamily="18" charset="0"/>
                <a:ea typeface="Times New Roman" pitchFamily="18" charset="0"/>
                <a:cs typeface="Times New Roman" pitchFamily="18" charset="0"/>
              </a:rPr>
              <a:t/>
            </a:r>
            <a:br>
              <a:rPr lang="en-US" sz="2800" dirty="0">
                <a:effectLst/>
                <a:latin typeface="Times New Roman" pitchFamily="18" charset="0"/>
                <a:ea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F1DCD58D-7DFD-4C33-B0BE-FD50A0FE7F86}"/>
              </a:ext>
            </a:extLst>
          </p:cNvPr>
          <p:cNvSpPr>
            <a:spLocks noGrp="1"/>
          </p:cNvSpPr>
          <p:nvPr>
            <p:ph idx="1"/>
          </p:nvPr>
        </p:nvSpPr>
        <p:spPr/>
        <p:txBody>
          <a:bodyPr/>
          <a:lstStyle/>
          <a:p>
            <a:pPr lvl="0"/>
            <a:r>
              <a:rPr lang="en-US" sz="2000" dirty="0">
                <a:latin typeface="Times New Roman" pitchFamily="18" charset="0"/>
                <a:cs typeface="Times New Roman" pitchFamily="18" charset="0"/>
              </a:rPr>
              <a:t>https://</a:t>
            </a:r>
            <a:r>
              <a:rPr lang="en-US" sz="2000" dirty="0" smtClean="0">
                <a:latin typeface="Times New Roman" pitchFamily="18" charset="0"/>
                <a:cs typeface="Times New Roman" pitchFamily="18" charset="0"/>
              </a:rPr>
              <a:t>github.com/</a:t>
            </a:r>
            <a:r>
              <a:rPr lang="en-US" sz="2000" dirty="0"/>
              <a:t>Subash1324</a:t>
            </a:r>
            <a:r>
              <a:rPr lang="en-US" sz="2000" dirty="0" smtClean="0">
                <a:latin typeface="Times New Roman" pitchFamily="18" charset="0"/>
                <a:cs typeface="Times New Roman" pitchFamily="18" charset="0"/>
              </a:rPr>
              <a:t>/Spotify/tree/main/code</a:t>
            </a:r>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https</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github.com/</a:t>
            </a:r>
            <a:r>
              <a:rPr lang="en-US" sz="2000" dirty="0"/>
              <a:t>Subash1324</a:t>
            </a:r>
            <a:r>
              <a:rPr lang="en-US" sz="2000" dirty="0" smtClean="0">
                <a:latin typeface="Times New Roman" pitchFamily="18" charset="0"/>
                <a:cs typeface="Times New Roman" pitchFamily="18" charset="0"/>
              </a:rPr>
              <a:t>/Spotify/tree/main/video</a:t>
            </a:r>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https</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github.com/</a:t>
            </a:r>
            <a:r>
              <a:rPr lang="en-US" sz="2000" dirty="0"/>
              <a:t>Subash1324</a:t>
            </a:r>
            <a:r>
              <a:rPr lang="en-US" sz="2000" dirty="0" smtClean="0">
                <a:latin typeface="Times New Roman" pitchFamily="18" charset="0"/>
                <a:cs typeface="Times New Roman" pitchFamily="18" charset="0"/>
              </a:rPr>
              <a:t>/Spotify/tree/main/projectReport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1008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433C83-ED5C-4FEF-BFA0-D35FA6949474}"/>
              </a:ext>
            </a:extLst>
          </p:cNvPr>
          <p:cNvSpPr>
            <a:spLocks noGrp="1"/>
          </p:cNvSpPr>
          <p:nvPr>
            <p:ph type="title"/>
          </p:nvPr>
        </p:nvSpPr>
        <p:spPr/>
        <p:txBody>
          <a:bodyPr/>
          <a:lstStyle/>
          <a:p>
            <a:r>
              <a:rPr lang="en-US" sz="1800" b="1" dirty="0">
                <a:effectLst/>
                <a:latin typeface="Times New Roman" pitchFamily="18" charset="0"/>
                <a:ea typeface="Times New Roman" pitchFamily="18" charset="0"/>
                <a:cs typeface="Times New Roman" pitchFamily="18" charset="0"/>
              </a:rPr>
              <a:t>                                                                                          </a:t>
            </a:r>
            <a:r>
              <a:rPr lang="en-US" sz="2800" b="1" dirty="0">
                <a:effectLst/>
                <a:latin typeface="Times New Roman" pitchFamily="18" charset="0"/>
                <a:ea typeface="Times New Roman" pitchFamily="18" charset="0"/>
                <a:cs typeface="Times New Roman" pitchFamily="18" charset="0"/>
              </a:rPr>
              <a:t>ABSTRACT</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5582CDA7-1D7D-4731-B46A-14CCDE3F3088}"/>
              </a:ext>
            </a:extLst>
          </p:cNvPr>
          <p:cNvSpPr>
            <a:spLocks noGrp="1"/>
          </p:cNvSpPr>
          <p:nvPr>
            <p:ph idx="1"/>
          </p:nvPr>
        </p:nvSpPr>
        <p:spPr/>
        <p:txBody>
          <a:bodyPr>
            <a:normAutofit/>
          </a:bodyPr>
          <a:lstStyle/>
          <a:p>
            <a:pPr marL="0" indent="0">
              <a:buNone/>
            </a:pPr>
            <a:r>
              <a:rPr lang="en-US" sz="2400" dirty="0">
                <a:effectLst/>
                <a:latin typeface="Times New Roman" pitchFamily="18" charset="0"/>
                <a:ea typeface="Calibri" panose="020F0502020204030204" pitchFamily="34" charset="0"/>
                <a:cs typeface="Times New Roman" pitchFamily="18" charset="0"/>
              </a:rPr>
              <a:t>A recommendation system for music and song recommendations is a project that uses machine learning algorithms K-means clustering algorithms to analyze data on user's listening habits and recommend new songs that they may be interested in. Recommendation systems are widely used in the music industry. One of the reasons they have become so ubiquitous is due to the fact that online listener behavior is characterized by cognitive biases - users prefer to take mental shortcuts rather than evaluate a large range of music choices on a daily basis.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435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829A57-BC23-4BD4-AC1B-451C996F2A5B}"/>
              </a:ext>
            </a:extLst>
          </p:cNvPr>
          <p:cNvSpPr>
            <a:spLocks noGrp="1"/>
          </p:cNvSpPr>
          <p:nvPr>
            <p:ph type="title"/>
          </p:nvPr>
        </p:nvSpPr>
        <p:spPr/>
        <p:txBody>
          <a:bodyPr/>
          <a:lstStyle/>
          <a:p>
            <a:r>
              <a:rPr lang="en-US" sz="1800" b="1" dirty="0">
                <a:effectLst/>
                <a:latin typeface="Times New Roman" pitchFamily="18" charset="0"/>
                <a:ea typeface="Calibri" panose="020F0502020204030204" pitchFamily="34" charset="0"/>
                <a:cs typeface="Times New Roman" pitchFamily="18" charset="0"/>
              </a:rPr>
              <a:t>                                                                         </a:t>
            </a:r>
            <a:r>
              <a:rPr lang="en-US" sz="2400" b="1" dirty="0">
                <a:effectLst/>
                <a:latin typeface="Times New Roman" pitchFamily="18" charset="0"/>
                <a:ea typeface="Calibri" panose="020F0502020204030204" pitchFamily="34" charset="0"/>
                <a:cs typeface="Times New Roman" pitchFamily="18" charset="0"/>
              </a:rPr>
              <a:t>INTRODUCTION</a:t>
            </a:r>
            <a:endParaRPr lang="en-US" sz="24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406699A4-57F7-4B3F-A04F-D72FD2CBE9F4}"/>
              </a:ext>
            </a:extLst>
          </p:cNvPr>
          <p:cNvSpPr>
            <a:spLocks noGrp="1"/>
          </p:cNvSpPr>
          <p:nvPr>
            <p:ph idx="1"/>
          </p:nvPr>
        </p:nvSpPr>
        <p:spPr/>
        <p:txBody>
          <a:bodyPr/>
          <a:lstStyle/>
          <a:p>
            <a:pPr marL="0" indent="0">
              <a:buNone/>
            </a:pPr>
            <a:r>
              <a:rPr lang="en-US" sz="2000" dirty="0">
                <a:solidFill>
                  <a:srgbClr val="111111"/>
                </a:solidFill>
                <a:effectLst/>
                <a:latin typeface="Times New Roman" pitchFamily="18" charset="0"/>
                <a:ea typeface="Roboto" panose="02000000000000000000" pitchFamily="2" charset="0"/>
                <a:cs typeface="Times New Roman" pitchFamily="18" charset="0"/>
              </a:rPr>
              <a:t>In today’s competitive world, understanding customer behavior and preferences is crucial for customer retention and revenue generation. However, </a:t>
            </a:r>
            <a:r>
              <a:rPr lang="en-US" sz="2000" dirty="0" err="1">
                <a:solidFill>
                  <a:srgbClr val="111111"/>
                </a:solidFill>
                <a:effectLst/>
                <a:latin typeface="Times New Roman" pitchFamily="18" charset="0"/>
                <a:ea typeface="Roboto" panose="02000000000000000000" pitchFamily="2" charset="0"/>
                <a:cs typeface="Times New Roman" pitchFamily="18" charset="0"/>
              </a:rPr>
              <a:t>spotify</a:t>
            </a:r>
            <a:r>
              <a:rPr lang="en-US" sz="2000" dirty="0">
                <a:solidFill>
                  <a:srgbClr val="111111"/>
                </a:solidFill>
                <a:effectLst/>
                <a:latin typeface="Times New Roman" pitchFamily="18" charset="0"/>
                <a:ea typeface="Roboto" panose="02000000000000000000" pitchFamily="2" charset="0"/>
                <a:cs typeface="Times New Roman" pitchFamily="18" charset="0"/>
              </a:rPr>
              <a:t> music recommendations system often face challenges in analyzing customer data due to the sheer volume and velocity of data generated. Traditional data analysis methods are time-consuming and often fail to provide real-time insights. This lack of real-time analysis can lead to missed opportunities for customer engagement and customer satisfaction. Furthermore, the complexity and diversity of customer data, which includes customer details and their preferences.</a:t>
            </a:r>
            <a:endParaRPr lang="en-US" sz="2000" dirty="0">
              <a:effectLst/>
              <a:latin typeface="Times New Roman" pitchFamily="18" charset="0"/>
              <a:ea typeface="Calibri" panose="020F0502020204030204" pitchFamily="34" charset="0"/>
              <a:cs typeface="Times New Roman" pitchFamily="18" charset="0"/>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387103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1E8730-E9DD-4EFA-8F9E-F43151182071}"/>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r>
              <a:rPr lang="en-US" sz="2800" b="1" dirty="0">
                <a:effectLst/>
                <a:latin typeface="Times New Roman" pitchFamily="18" charset="0"/>
                <a:ea typeface="Calibri" panose="020F0502020204030204" pitchFamily="34" charset="0"/>
                <a:cs typeface="Times New Roman" pitchFamily="18" charset="0"/>
              </a:rPr>
              <a:t>Proposed Solution</a:t>
            </a:r>
            <a:r>
              <a:rPr lang="en-US" sz="1800" dirty="0">
                <a:effectLst/>
                <a:latin typeface="Calibri" panose="020F0502020204030204" pitchFamily="34" charset="0"/>
                <a:ea typeface="Calibri" panose="020F0502020204030204" pitchFamily="34" charset="0"/>
                <a:cs typeface="SimSun" panose="02010600030101010101" pitchFamily="2" charset="-122"/>
              </a:rPr>
              <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6" name="Content Placeholder 5">
            <a:extLst>
              <a:ext uri="{FF2B5EF4-FFF2-40B4-BE49-F238E27FC236}">
                <a16:creationId xmlns:a16="http://schemas.microsoft.com/office/drawing/2014/main" xmlns="" id="{ACCBE409-9F00-4176-BA61-B1F5731BCE31}"/>
              </a:ext>
            </a:extLst>
          </p:cNvPr>
          <p:cNvSpPr>
            <a:spLocks noGrp="1"/>
          </p:cNvSpPr>
          <p:nvPr>
            <p:ph idx="1"/>
          </p:nvPr>
        </p:nvSpPr>
        <p:spPr/>
        <p:txBody>
          <a:bodyPr/>
          <a:lstStyle/>
          <a:p>
            <a:r>
              <a:rPr lang="en-US" sz="2000" dirty="0">
                <a:latin typeface="Times New Roman" pitchFamily="18" charset="0"/>
                <a:cs typeface="Times New Roman" pitchFamily="18" charset="0"/>
              </a:rPr>
              <a:t>Find optimal number of clusters using the Elbow method</a:t>
            </a:r>
          </a:p>
          <a:p>
            <a:r>
              <a:rPr lang="en-US" sz="2000" dirty="0">
                <a:latin typeface="Times New Roman" pitchFamily="18" charset="0"/>
                <a:cs typeface="Times New Roman" pitchFamily="18" charset="0"/>
              </a:rPr>
              <a:t>Fit the K-means model</a:t>
            </a:r>
          </a:p>
          <a:p>
            <a:r>
              <a:rPr lang="en-US" sz="2000" dirty="0">
                <a:latin typeface="Times New Roman" pitchFamily="18" charset="0"/>
                <a:cs typeface="Times New Roman" pitchFamily="18" charset="0"/>
              </a:rPr>
              <a:t>Add a column with the corresponding clusters</a:t>
            </a:r>
          </a:p>
          <a:p>
            <a:r>
              <a:rPr lang="en-US" sz="2000" dirty="0">
                <a:latin typeface="Times New Roman" pitchFamily="18" charset="0"/>
                <a:cs typeface="Times New Roman" pitchFamily="18" charset="0"/>
              </a:rPr>
              <a:t>Find out the maximum occurring cluster number according to user’s favorite track types</a:t>
            </a:r>
          </a:p>
          <a:p>
            <a:r>
              <a:rPr lang="en-US" sz="2000" dirty="0">
                <a:latin typeface="Times New Roman" pitchFamily="18" charset="0"/>
                <a:cs typeface="Times New Roman" pitchFamily="18" charset="0"/>
              </a:rPr>
              <a:t>Sort the cluster numbers and find out the number which occurs the most</a:t>
            </a:r>
          </a:p>
          <a:p>
            <a:r>
              <a:rPr lang="en-US" sz="2000" dirty="0">
                <a:latin typeface="Times New Roman" pitchFamily="18" charset="0"/>
                <a:cs typeface="Times New Roman" pitchFamily="18" charset="0"/>
              </a:rPr>
              <a:t>Get the tracks of that cluster and print the first five rows of the </a:t>
            </a:r>
            <a:r>
              <a:rPr lang="en-US" sz="2000" dirty="0" err="1">
                <a:latin typeface="Times New Roman" pitchFamily="18" charset="0"/>
                <a:cs typeface="Times New Roman" pitchFamily="18" charset="0"/>
              </a:rPr>
              <a:t>dataframe</a:t>
            </a:r>
            <a:r>
              <a:rPr lang="en-US" sz="2000" dirty="0">
                <a:latin typeface="Times New Roman" pitchFamily="18" charset="0"/>
                <a:cs typeface="Times New Roman" pitchFamily="18" charset="0"/>
              </a:rPr>
              <a:t> having that cluster number as their type</a:t>
            </a:r>
          </a:p>
          <a:p>
            <a:endParaRPr lang="en-US" dirty="0"/>
          </a:p>
        </p:txBody>
      </p:sp>
    </p:spTree>
    <p:extLst>
      <p:ext uri="{BB962C8B-B14F-4D97-AF65-F5344CB8AC3E}">
        <p14:creationId xmlns:p14="http://schemas.microsoft.com/office/powerpoint/2010/main" val="206943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C178D2-040F-4761-BBEC-9FC4433A63C6}"/>
              </a:ext>
            </a:extLst>
          </p:cNvPr>
          <p:cNvSpPr>
            <a:spLocks noGrp="1"/>
          </p:cNvSpPr>
          <p:nvPr>
            <p:ph type="title"/>
          </p:nvPr>
        </p:nvSpPr>
        <p:spPr/>
        <p:txBody>
          <a:bodyPr/>
          <a:lstStyle/>
          <a:p>
            <a:r>
              <a:rPr lang="en-US" b="1" dirty="0">
                <a:latin typeface="Times New Roman" pitchFamily="18" charset="0"/>
                <a:cs typeface="Times New Roman" pitchFamily="18" charset="0"/>
              </a:rPr>
              <a:t>                    </a:t>
            </a:r>
            <a:r>
              <a:rPr lang="en-US" sz="2800" b="1" dirty="0">
                <a:latin typeface="Times New Roman" pitchFamily="18" charset="0"/>
                <a:cs typeface="Times New Roman" pitchFamily="18" charset="0"/>
              </a:rPr>
              <a:t>Advantages</a:t>
            </a:r>
          </a:p>
        </p:txBody>
      </p:sp>
      <p:sp>
        <p:nvSpPr>
          <p:cNvPr id="3" name="Content Placeholder 2">
            <a:extLst>
              <a:ext uri="{FF2B5EF4-FFF2-40B4-BE49-F238E27FC236}">
                <a16:creationId xmlns:a16="http://schemas.microsoft.com/office/drawing/2014/main" xmlns="" id="{07A9DCAC-A0D5-49A8-910D-B7249EE97568}"/>
              </a:ext>
            </a:extLst>
          </p:cNvPr>
          <p:cNvSpPr>
            <a:spLocks noGrp="1"/>
          </p:cNvSpPr>
          <p:nvPr>
            <p:ph idx="1"/>
          </p:nvPr>
        </p:nvSpPr>
        <p:spPr/>
        <p:txBody>
          <a:bodyPr>
            <a:normAutofit/>
          </a:bodyPr>
          <a:lstStyle/>
          <a:p>
            <a:r>
              <a:rPr lang="en-US" sz="2000" dirty="0">
                <a:latin typeface="Times New Roman" pitchFamily="18" charset="0"/>
                <a:cs typeface="Times New Roman" pitchFamily="18" charset="0"/>
              </a:rPr>
              <a:t>Data-Driven Decisions: Spotify music recommendations system makes decisions based on real-time data analysis.</a:t>
            </a:r>
          </a:p>
          <a:p>
            <a:r>
              <a:rPr lang="en-US" sz="2000" dirty="0">
                <a:latin typeface="Times New Roman" pitchFamily="18" charset="0"/>
                <a:cs typeface="Times New Roman" pitchFamily="18" charset="0"/>
              </a:rPr>
              <a:t>Improved Customer Engagement: Understanding customer behavior and trends can help </a:t>
            </a:r>
            <a:r>
              <a:rPr lang="en-US" sz="2000" dirty="0" err="1">
                <a:latin typeface="Times New Roman" pitchFamily="18" charset="0"/>
                <a:cs typeface="Times New Roman" pitchFamily="18" charset="0"/>
              </a:rPr>
              <a:t>spotify</a:t>
            </a:r>
            <a:r>
              <a:rPr lang="en-US" sz="2000" dirty="0">
                <a:latin typeface="Times New Roman" pitchFamily="18" charset="0"/>
                <a:cs typeface="Times New Roman" pitchFamily="18" charset="0"/>
              </a:rPr>
              <a:t> music recommendation system engage with their customers more effectively.</a:t>
            </a:r>
          </a:p>
          <a:p>
            <a:r>
              <a:rPr lang="en-US" sz="2000" dirty="0">
                <a:latin typeface="Times New Roman" pitchFamily="18" charset="0"/>
                <a:cs typeface="Times New Roman" pitchFamily="18" charset="0"/>
              </a:rPr>
              <a:t>Customer Satisfactions: By listing their preferences songs, customer will get satisfaction.</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0420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B9831C-28EE-477F-B4CF-1AD16B98D1D3}"/>
              </a:ext>
            </a:extLst>
          </p:cNvPr>
          <p:cNvSpPr>
            <a:spLocks noGrp="1"/>
          </p:cNvSpPr>
          <p:nvPr>
            <p:ph type="title"/>
          </p:nvPr>
        </p:nvSpPr>
        <p:spPr/>
        <p:txBody>
          <a:bodyPr>
            <a:normAutofit/>
          </a:bodyPr>
          <a:lstStyle/>
          <a:p>
            <a:r>
              <a:rPr lang="en-US" sz="2800" dirty="0">
                <a:latin typeface="Georgia" panose="02040502050405020303" pitchFamily="18" charset="0"/>
              </a:rPr>
              <a:t>                                             </a:t>
            </a:r>
            <a:r>
              <a:rPr lang="en-US" sz="2800" b="1" dirty="0">
                <a:latin typeface="Times New Roman" pitchFamily="18" charset="0"/>
                <a:cs typeface="Times New Roman" pitchFamily="18" charset="0"/>
              </a:rPr>
              <a:t>Services Used</a:t>
            </a:r>
          </a:p>
        </p:txBody>
      </p:sp>
      <p:sp>
        <p:nvSpPr>
          <p:cNvPr id="3" name="Content Placeholder 2">
            <a:extLst>
              <a:ext uri="{FF2B5EF4-FFF2-40B4-BE49-F238E27FC236}">
                <a16:creationId xmlns:a16="http://schemas.microsoft.com/office/drawing/2014/main" xmlns="" id="{77EB8DE3-5E4D-4EB7-AF21-4C1466D10DE5}"/>
              </a:ext>
            </a:extLst>
          </p:cNvPr>
          <p:cNvSpPr>
            <a:spLocks noGrp="1"/>
          </p:cNvSpPr>
          <p:nvPr>
            <p:ph idx="1"/>
          </p:nvPr>
        </p:nvSpPr>
        <p:spPr/>
        <p:txBody>
          <a:bodyPr>
            <a:normAutofit/>
          </a:bodyPr>
          <a:lstStyle/>
          <a:p>
            <a:r>
              <a:rPr lang="en-US" sz="2200" dirty="0">
                <a:latin typeface="Times New Roman" pitchFamily="18" charset="0"/>
                <a:cs typeface="Times New Roman" pitchFamily="18" charset="0"/>
              </a:rPr>
              <a:t>Data Collection and Storage Services: Spotify music recommendations system need to collect and store customer data in real-time. During the Extract phase, </a:t>
            </a:r>
            <a:r>
              <a:rPr lang="en-US" sz="2200" dirty="0" err="1">
                <a:latin typeface="Times New Roman" pitchFamily="18" charset="0"/>
                <a:cs typeface="Times New Roman" pitchFamily="18" charset="0"/>
              </a:rPr>
              <a:t>PySpark</a:t>
            </a:r>
            <a:r>
              <a:rPr lang="en-US" sz="2200" dirty="0">
                <a:latin typeface="Times New Roman" pitchFamily="18" charset="0"/>
                <a:cs typeface="Times New Roman" pitchFamily="18" charset="0"/>
              </a:rPr>
              <a:t> was used to read and extract the relevant data from the datasets. The main dataset has been deployed to </a:t>
            </a:r>
            <a:r>
              <a:rPr lang="en-US" sz="2200" dirty="0" err="1">
                <a:latin typeface="Times New Roman" pitchFamily="18" charset="0"/>
                <a:cs typeface="Times New Roman" pitchFamily="18" charset="0"/>
              </a:rPr>
              <a:t>HerokuSQL</a:t>
            </a:r>
            <a:r>
              <a:rPr lang="en-US" sz="2200" dirty="0">
                <a:latin typeface="Times New Roman" pitchFamily="18" charset="0"/>
                <a:cs typeface="Times New Roman" pitchFamily="18" charset="0"/>
              </a:rPr>
              <a:t> Cloud Database and all model-related files retrieve data from there. Also, </a:t>
            </a:r>
            <a:r>
              <a:rPr lang="en-US" sz="2200" dirty="0" err="1">
                <a:latin typeface="Times New Roman" pitchFamily="18" charset="0"/>
                <a:cs typeface="Times New Roman" pitchFamily="18" charset="0"/>
              </a:rPr>
              <a:t>Deta</a:t>
            </a:r>
            <a:r>
              <a:rPr lang="en-US" sz="2200" dirty="0">
                <a:latin typeface="Times New Roman" pitchFamily="18" charset="0"/>
                <a:cs typeface="Times New Roman" pitchFamily="18" charset="0"/>
              </a:rPr>
              <a:t> Space cloud database is used to store the Bayesian Personalized Ranking model parameters.</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Data Processing Services: </a:t>
            </a:r>
            <a:r>
              <a:rPr lang="en-US" sz="2200" dirty="0" err="1">
                <a:latin typeface="Times New Roman" pitchFamily="18" charset="0"/>
                <a:cs typeface="Times New Roman" pitchFamily="18" charset="0"/>
              </a:rPr>
              <a:t>PySpark</a:t>
            </a:r>
            <a:r>
              <a:rPr lang="en-US" sz="2200" dirty="0">
                <a:latin typeface="Times New Roman" pitchFamily="18" charset="0"/>
                <a:cs typeface="Times New Roman" pitchFamily="18" charset="0"/>
              </a:rPr>
              <a:t> was used to transform the extracted data into a suitable format for merging and analysis.</a:t>
            </a:r>
          </a:p>
          <a:p>
            <a:r>
              <a:rPr lang="en-US" sz="2200" dirty="0">
                <a:latin typeface="Times New Roman" pitchFamily="18" charset="0"/>
                <a:cs typeface="Times New Roman" pitchFamily="18" charset="0"/>
              </a:rPr>
              <a:t>Machine Learning Services: The Bayesian Personalized Ranking (BPR) model has been deployed using </a:t>
            </a:r>
            <a:r>
              <a:rPr lang="en-US" sz="2200" dirty="0" err="1">
                <a:latin typeface="Times New Roman" pitchFamily="18" charset="0"/>
                <a:cs typeface="Times New Roman" pitchFamily="18" charset="0"/>
              </a:rPr>
              <a:t>FastAPI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Github</a:t>
            </a:r>
            <a:r>
              <a:rPr lang="en-US" sz="2200" dirty="0">
                <a:latin typeface="Times New Roman" pitchFamily="18" charset="0"/>
                <a:cs typeface="Times New Roman" pitchFamily="18" charset="0"/>
              </a:rPr>
              <a:t> Actions, and </a:t>
            </a:r>
            <a:r>
              <a:rPr lang="en-US" sz="2200" dirty="0" err="1">
                <a:latin typeface="Times New Roman" pitchFamily="18" charset="0"/>
                <a:cs typeface="Times New Roman" pitchFamily="18" charset="0"/>
              </a:rPr>
              <a:t>Deta</a:t>
            </a:r>
            <a:r>
              <a:rPr lang="en-US" sz="2200" dirty="0">
                <a:latin typeface="Times New Roman" pitchFamily="18" charset="0"/>
                <a:cs typeface="Times New Roman" pitchFamily="18" charset="0"/>
              </a:rPr>
              <a:t> as an API hosted on Heroku..</a:t>
            </a:r>
          </a:p>
          <a:p>
            <a:endParaRPr lang="en-US" dirty="0"/>
          </a:p>
        </p:txBody>
      </p:sp>
    </p:spTree>
    <p:extLst>
      <p:ext uri="{BB962C8B-B14F-4D97-AF65-F5344CB8AC3E}">
        <p14:creationId xmlns:p14="http://schemas.microsoft.com/office/powerpoint/2010/main" val="134443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733F6B-BECA-4C12-B8DB-B28CC6D92206}"/>
              </a:ext>
            </a:extLst>
          </p:cNvPr>
          <p:cNvSpPr>
            <a:spLocks noGrp="1"/>
          </p:cNvSpPr>
          <p:nvPr>
            <p:ph type="title"/>
          </p:nvPr>
        </p:nvSpPr>
        <p:spPr/>
        <p:txBody>
          <a:bodyPr>
            <a:normAutofit/>
          </a:bodyPr>
          <a:lstStyle/>
          <a:p>
            <a:r>
              <a:rPr lang="en-US" sz="2800" b="1" dirty="0">
                <a:latin typeface="Times New Roman" pitchFamily="18" charset="0"/>
                <a:cs typeface="Times New Roman" pitchFamily="18" charset="0"/>
              </a:rPr>
              <a:t>                  Tools and Software used</a:t>
            </a:r>
          </a:p>
        </p:txBody>
      </p:sp>
      <p:sp>
        <p:nvSpPr>
          <p:cNvPr id="3" name="Content Placeholder 2">
            <a:extLst>
              <a:ext uri="{FF2B5EF4-FFF2-40B4-BE49-F238E27FC236}">
                <a16:creationId xmlns:a16="http://schemas.microsoft.com/office/drawing/2014/main" xmlns="" id="{3582E609-147E-4C91-AD92-45358226A199}"/>
              </a:ext>
            </a:extLst>
          </p:cNvPr>
          <p:cNvSpPr>
            <a:spLocks noGrp="1"/>
          </p:cNvSpPr>
          <p:nvPr>
            <p:ph idx="1"/>
          </p:nvPr>
        </p:nvSpPr>
        <p:spPr>
          <a:xfrm>
            <a:off x="814755" y="1661502"/>
            <a:ext cx="10515600" cy="4351338"/>
          </a:xfrm>
        </p:spPr>
        <p:txBody>
          <a:bodyPr>
            <a:noAutofit/>
          </a:bodyPr>
          <a:lstStyle/>
          <a:p>
            <a:pPr marL="0" indent="0">
              <a:buNone/>
            </a:pPr>
            <a:r>
              <a:rPr lang="en-US" sz="2000" dirty="0">
                <a:latin typeface="Times New Roman" pitchFamily="18" charset="0"/>
                <a:cs typeface="Times New Roman" pitchFamily="18" charset="0"/>
              </a:rPr>
              <a:t>Tools: </a:t>
            </a:r>
          </a:p>
          <a:p>
            <a:pPr marL="0" indent="0">
              <a:buNone/>
            </a:pPr>
            <a:r>
              <a:rPr lang="en-US" sz="2000" dirty="0">
                <a:latin typeface="Times New Roman" pitchFamily="18" charset="0"/>
                <a:cs typeface="Times New Roman" pitchFamily="18" charset="0"/>
              </a:rPr>
              <a:t>1.Docker Python </a:t>
            </a:r>
          </a:p>
          <a:p>
            <a:pPr marL="0" indent="0">
              <a:buNone/>
            </a:pPr>
            <a:r>
              <a:rPr lang="en-US" sz="2000" dirty="0">
                <a:latin typeface="Times New Roman" pitchFamily="18" charset="0"/>
                <a:cs typeface="Times New Roman" pitchFamily="18" charset="0"/>
              </a:rPr>
              <a:t>2. Visual Studio Code</a:t>
            </a:r>
          </a:p>
          <a:p>
            <a:pPr marL="0" indent="0">
              <a:buNone/>
            </a:pPr>
            <a:r>
              <a:rPr lang="en-US" sz="2000" dirty="0">
                <a:latin typeface="Times New Roman" pitchFamily="18" charset="0"/>
                <a:cs typeface="Times New Roman" pitchFamily="18" charset="0"/>
              </a:rPr>
              <a:t>Software Requirements:</a:t>
            </a:r>
          </a:p>
          <a:p>
            <a:pPr marL="0" indent="0">
              <a:buNone/>
            </a:pPr>
            <a:r>
              <a:rPr lang="en-US" sz="2000" dirty="0">
                <a:latin typeface="Times New Roman" pitchFamily="18" charset="0"/>
                <a:cs typeface="Times New Roman" pitchFamily="18" charset="0"/>
              </a:rPr>
              <a:t>Python uses the following packages for this project.</a:t>
            </a:r>
          </a:p>
          <a:p>
            <a:pPr marL="0" indent="0">
              <a:buNone/>
            </a:pPr>
            <a:r>
              <a:rPr lang="en-US" sz="2000" dirty="0">
                <a:latin typeface="Times New Roman" pitchFamily="18" charset="0"/>
                <a:cs typeface="Times New Roman" pitchFamily="18" charset="0"/>
              </a:rPr>
              <a:t>1.	requests</a:t>
            </a:r>
          </a:p>
          <a:p>
            <a:pPr marL="0" indent="0">
              <a:buNone/>
            </a:pPr>
            <a:r>
              <a:rPr lang="en-US" sz="2000" dirty="0">
                <a:latin typeface="Times New Roman" pitchFamily="18" charset="0"/>
                <a:cs typeface="Times New Roman" pitchFamily="18" charset="0"/>
              </a:rPr>
              <a:t>2.	</a:t>
            </a:r>
            <a:r>
              <a:rPr lang="en-US" sz="2000" dirty="0" err="1">
                <a:latin typeface="Times New Roman" pitchFamily="18" charset="0"/>
                <a:cs typeface="Times New Roman" pitchFamily="18" charset="0"/>
              </a:rPr>
              <a:t>Spotipy</a:t>
            </a: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3.	</a:t>
            </a:r>
            <a:r>
              <a:rPr lang="en-US" sz="2000" dirty="0" err="1">
                <a:latin typeface="Times New Roman" pitchFamily="18" charset="0"/>
                <a:cs typeface="Times New Roman" pitchFamily="18" charset="0"/>
              </a:rPr>
              <a:t>Streamlit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4.	</a:t>
            </a:r>
            <a:r>
              <a:rPr lang="en-US" sz="2000" dirty="0" err="1">
                <a:latin typeface="Times New Roman" pitchFamily="18" charset="0"/>
                <a:cs typeface="Times New Roman" pitchFamily="18" charset="0"/>
              </a:rPr>
              <a:t>IPython</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5.	Pandas</a:t>
            </a:r>
          </a:p>
          <a:p>
            <a:pPr marL="0" indent="0">
              <a:buNone/>
            </a:pPr>
            <a:r>
              <a:rPr lang="en-US" sz="2000" dirty="0" err="1">
                <a:latin typeface="Times New Roman" pitchFamily="18" charset="0"/>
                <a:cs typeface="Times New Roman" pitchFamily="18" charset="0"/>
              </a:rPr>
              <a:t>FrontEnd</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1.HTML</a:t>
            </a:r>
          </a:p>
          <a:p>
            <a:pPr marL="0" indent="0">
              <a:buNone/>
            </a:pPr>
            <a:r>
              <a:rPr lang="en-US" sz="2000" dirty="0">
                <a:latin typeface="Times New Roman" pitchFamily="18" charset="0"/>
                <a:cs typeface="Times New Roman" pitchFamily="18" charset="0"/>
              </a:rPr>
              <a:t>2.JavaScript File (.</a:t>
            </a:r>
            <a:r>
              <a:rPr lang="en-US" sz="2000" dirty="0" err="1">
                <a:latin typeface="Times New Roman" pitchFamily="18" charset="0"/>
                <a:cs typeface="Times New Roman" pitchFamily="18" charset="0"/>
              </a:rPr>
              <a:t>js</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345296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5CE53A-47A6-4C02-9959-B42601E7AF3C}"/>
              </a:ext>
            </a:extLst>
          </p:cNvPr>
          <p:cNvSpPr>
            <a:spLocks noGrp="1"/>
          </p:cNvSpPr>
          <p:nvPr>
            <p:ph type="title"/>
          </p:nvPr>
        </p:nvSpPr>
        <p:spPr/>
        <p:txBody>
          <a:bodyPr>
            <a:normAutofit/>
          </a:bodyPr>
          <a:lstStyle/>
          <a:p>
            <a:r>
              <a:rPr lang="en-US" sz="2800" b="1" dirty="0">
                <a:solidFill>
                  <a:srgbClr val="111111"/>
                </a:solidFill>
                <a:effectLst/>
                <a:latin typeface="Georgia" panose="02040502050405020303" pitchFamily="18" charset="0"/>
                <a:ea typeface="Roboto" panose="02000000000000000000" pitchFamily="2" charset="0"/>
                <a:cs typeface="Roboto" panose="02000000000000000000" pitchFamily="2" charset="0"/>
              </a:rPr>
              <a:t>                                     </a:t>
            </a:r>
            <a:r>
              <a:rPr lang="en-US" sz="2800" b="1" dirty="0">
                <a:solidFill>
                  <a:srgbClr val="111111"/>
                </a:solidFill>
                <a:effectLst/>
                <a:latin typeface="Times New Roman" pitchFamily="18" charset="0"/>
                <a:ea typeface="Roboto" panose="02000000000000000000" pitchFamily="2" charset="0"/>
                <a:cs typeface="Times New Roman" pitchFamily="18" charset="0"/>
              </a:rPr>
              <a:t>high-level architecture</a:t>
            </a:r>
            <a:endParaRPr lang="en-US" sz="28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6529469E-4ABF-4A55-BFF8-E6E2E2B90A2B}"/>
              </a:ext>
            </a:extLst>
          </p:cNvPr>
          <p:cNvSpPr>
            <a:spLocks noGrp="1"/>
          </p:cNvSpPr>
          <p:nvPr>
            <p:ph idx="1"/>
          </p:nvPr>
        </p:nvSpPr>
        <p:spPr/>
        <p:txBody>
          <a:bodyPr/>
          <a:lstStyle/>
          <a:p>
            <a:pPr marL="0" indent="0">
              <a:buNone/>
            </a:pPr>
            <a:r>
              <a:rPr lang="en-US" dirty="0">
                <a:latin typeface="Times New Roman" pitchFamily="18" charset="0"/>
                <a:cs typeface="Times New Roman" pitchFamily="18" charset="0"/>
              </a:rPr>
              <a:t>USER			       FRONTEND			BACKEND</a:t>
            </a:r>
          </a:p>
          <a:p>
            <a:pPr marL="0" marR="0" indent="0">
              <a:lnSpc>
                <a:spcPct val="150000"/>
              </a:lnSpc>
              <a:spcBef>
                <a:spcPts val="0"/>
              </a:spcBef>
              <a:spcAft>
                <a:spcPts val="800"/>
              </a:spcAft>
              <a:buNone/>
              <a:tabLst>
                <a:tab pos="457200" algn="l"/>
                <a:tab pos="914400" algn="l"/>
                <a:tab pos="1371600" algn="l"/>
                <a:tab pos="1828800" algn="l"/>
                <a:tab pos="2943225" algn="l"/>
              </a:tabLst>
            </a:pPr>
            <a:r>
              <a:rPr lang="en-US" dirty="0">
                <a:latin typeface="Times New Roman" pitchFamily="18" charset="0"/>
                <a:cs typeface="Times New Roman" pitchFamily="18" charset="0"/>
              </a:rPr>
              <a:t>                                                                                             </a:t>
            </a:r>
            <a:r>
              <a:rPr lang="en-US" sz="1800" b="1" dirty="0">
                <a:effectLst/>
                <a:latin typeface="Times New Roman" panose="02020603050405020304" pitchFamily="18" charset="0"/>
                <a:ea typeface="Calibri" panose="020F0502020204030204" pitchFamily="34" charset="0"/>
                <a:cs typeface="Times New Roman" pitchFamily="18" charset="0"/>
              </a:rPr>
              <a:t>Database</a:t>
            </a:r>
            <a:endParaRPr lang="en-US" sz="1800" dirty="0">
              <a:effectLst/>
              <a:latin typeface="Times New Roman" pitchFamily="18" charset="0"/>
              <a:ea typeface="Calibri" panose="020F0502020204030204" pitchFamily="34" charset="0"/>
              <a:cs typeface="Times New Roman" pitchFamily="18" charset="0"/>
            </a:endParaRPr>
          </a:p>
          <a:p>
            <a:pPr marL="0" marR="0" indent="0">
              <a:lnSpc>
                <a:spcPct val="150000"/>
              </a:lnSpc>
              <a:spcBef>
                <a:spcPts val="0"/>
              </a:spcBef>
              <a:spcAft>
                <a:spcPts val="800"/>
              </a:spcAft>
              <a:buNone/>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Times New Roman" pitchFamily="18" charset="0"/>
              </a:rPr>
              <a:t>                                            HTML /.</a:t>
            </a:r>
            <a:r>
              <a:rPr lang="en-US" sz="1800" b="1" dirty="0" err="1">
                <a:effectLst/>
                <a:latin typeface="Times New Roman" panose="02020603050405020304" pitchFamily="18" charset="0"/>
                <a:ea typeface="Calibri" panose="020F0502020204030204" pitchFamily="34" charset="0"/>
                <a:cs typeface="Times New Roman" pitchFamily="18" charset="0"/>
              </a:rPr>
              <a:t>js</a:t>
            </a:r>
            <a:r>
              <a:rPr lang="en-US" sz="1800" b="1" dirty="0">
                <a:effectLst/>
                <a:latin typeface="Times New Roman" panose="02020603050405020304" pitchFamily="18" charset="0"/>
                <a:ea typeface="Calibri" panose="020F0502020204030204" pitchFamily="34" charset="0"/>
                <a:cs typeface="Times New Roman" pitchFamily="18" charset="0"/>
              </a:rPr>
              <a:t>                                                                    </a:t>
            </a:r>
            <a:r>
              <a:rPr lang="en-US" sz="1800" b="1" dirty="0" err="1">
                <a:effectLst/>
                <a:latin typeface="Times New Roman" panose="02020603050405020304" pitchFamily="18" charset="0"/>
                <a:ea typeface="Calibri" panose="020F0502020204030204" pitchFamily="34" charset="0"/>
                <a:cs typeface="Times New Roman" pitchFamily="18" charset="0"/>
              </a:rPr>
              <a:t>HerokuSQL</a:t>
            </a:r>
            <a:r>
              <a:rPr lang="en-US" sz="1800" b="1" dirty="0">
                <a:effectLst/>
                <a:latin typeface="Times New Roman" panose="02020603050405020304" pitchFamily="18" charset="0"/>
                <a:ea typeface="Calibri" panose="020F0502020204030204" pitchFamily="34" charset="0"/>
                <a:cs typeface="Times New Roman" pitchFamily="18" charset="0"/>
              </a:rPr>
              <a:t> Cloud </a:t>
            </a:r>
            <a:r>
              <a:rPr lang="en-US" sz="1800" b="1" dirty="0" err="1">
                <a:effectLst/>
                <a:latin typeface="Times New Roman" panose="02020603050405020304" pitchFamily="18" charset="0"/>
                <a:ea typeface="Calibri" panose="020F0502020204030204" pitchFamily="34" charset="0"/>
                <a:cs typeface="Times New Roman" pitchFamily="18" charset="0"/>
              </a:rPr>
              <a:t>DataBase</a:t>
            </a:r>
            <a:r>
              <a:rPr lang="en-US" sz="1800" b="1" dirty="0">
                <a:effectLst/>
                <a:latin typeface="Times New Roman" panose="02020603050405020304" pitchFamily="18" charset="0"/>
                <a:ea typeface="Calibri" panose="020F0502020204030204" pitchFamily="34" charset="0"/>
                <a:cs typeface="Times New Roman" pitchFamily="18" charset="0"/>
              </a:rPr>
              <a:t> </a:t>
            </a:r>
            <a:endParaRPr lang="en-US" sz="1800" dirty="0">
              <a:effectLst/>
              <a:latin typeface="Times New Roman" pitchFamily="18" charset="0"/>
              <a:ea typeface="Calibri" panose="020F0502020204030204" pitchFamily="34" charset="0"/>
              <a:cs typeface="Times New Roman" pitchFamily="18" charset="0"/>
            </a:endParaRPr>
          </a:p>
          <a:p>
            <a:pPr marL="0" indent="0">
              <a:buNone/>
            </a:pPr>
            <a:endParaRPr lang="en-US" dirty="0">
              <a:latin typeface="Times New Roman" pitchFamily="18" charset="0"/>
              <a:cs typeface="Times New Roman" pitchFamily="18" charset="0"/>
            </a:endParaRPr>
          </a:p>
        </p:txBody>
      </p:sp>
      <p:pic>
        <p:nvPicPr>
          <p:cNvPr id="17" name="Graphic 1">
            <a:extLst>
              <a:ext uri="{FF2B5EF4-FFF2-40B4-BE49-F238E27FC236}">
                <a16:creationId xmlns:a16="http://schemas.microsoft.com/office/drawing/2014/main" xmlns="" id="{3D3C57DB-B9F1-4E98-9924-0618FE29CE71}"/>
              </a:ext>
            </a:extLst>
          </p:cNvPr>
          <p:cNvPicPr/>
          <p:nvPr/>
        </p:nvPicPr>
        <p:blipFill>
          <a:blip r:embed="rId2" cstate="print"/>
          <a:srcRect/>
          <a:stretch/>
        </p:blipFill>
        <p:spPr>
          <a:xfrm>
            <a:off x="1263159" y="3150235"/>
            <a:ext cx="557530" cy="557530"/>
          </a:xfrm>
          <a:prstGeom prst="rect">
            <a:avLst/>
          </a:prstGeom>
        </p:spPr>
      </p:pic>
      <p:pic>
        <p:nvPicPr>
          <p:cNvPr id="18" name="Graphic 7">
            <a:extLst>
              <a:ext uri="{FF2B5EF4-FFF2-40B4-BE49-F238E27FC236}">
                <a16:creationId xmlns:a16="http://schemas.microsoft.com/office/drawing/2014/main" xmlns="" id="{74337AB5-189C-4BE0-A23D-5DD6347EC0A4}"/>
              </a:ext>
            </a:extLst>
          </p:cNvPr>
          <p:cNvPicPr/>
          <p:nvPr/>
        </p:nvPicPr>
        <p:blipFill>
          <a:blip r:embed="rId3" cstate="print"/>
          <a:srcRect/>
          <a:stretch/>
        </p:blipFill>
        <p:spPr>
          <a:xfrm>
            <a:off x="2658563" y="3132137"/>
            <a:ext cx="581660" cy="593725"/>
          </a:xfrm>
          <a:prstGeom prst="rect">
            <a:avLst/>
          </a:prstGeom>
        </p:spPr>
      </p:pic>
      <p:sp>
        <p:nvSpPr>
          <p:cNvPr id="19" name="1031">
            <a:extLst>
              <a:ext uri="{FF2B5EF4-FFF2-40B4-BE49-F238E27FC236}">
                <a16:creationId xmlns:a16="http://schemas.microsoft.com/office/drawing/2014/main" xmlns="" id="{31889713-68D6-41BF-BC90-752557442061}"/>
              </a:ext>
            </a:extLst>
          </p:cNvPr>
          <p:cNvSpPr>
            <a:spLocks noChangeArrowheads="1"/>
          </p:cNvSpPr>
          <p:nvPr/>
        </p:nvSpPr>
        <p:spPr bwMode="auto">
          <a:xfrm>
            <a:off x="4934616" y="3343591"/>
            <a:ext cx="3572889" cy="382271"/>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pic>
        <p:nvPicPr>
          <p:cNvPr id="20" name="Graphic 9">
            <a:extLst>
              <a:ext uri="{FF2B5EF4-FFF2-40B4-BE49-F238E27FC236}">
                <a16:creationId xmlns:a16="http://schemas.microsoft.com/office/drawing/2014/main" xmlns="" id="{39D0E424-9936-4377-B035-E259EBB1BBE6}"/>
              </a:ext>
            </a:extLst>
          </p:cNvPr>
          <p:cNvPicPr/>
          <p:nvPr/>
        </p:nvPicPr>
        <p:blipFill>
          <a:blip r:embed="rId4" cstate="print"/>
          <a:srcRect/>
          <a:stretch/>
        </p:blipFill>
        <p:spPr>
          <a:xfrm>
            <a:off x="4370737" y="3147060"/>
            <a:ext cx="563880" cy="563880"/>
          </a:xfrm>
          <a:prstGeom prst="rect">
            <a:avLst/>
          </a:prstGeom>
        </p:spPr>
      </p:pic>
      <p:sp>
        <p:nvSpPr>
          <p:cNvPr id="21" name="1031">
            <a:extLst>
              <a:ext uri="{FF2B5EF4-FFF2-40B4-BE49-F238E27FC236}">
                <a16:creationId xmlns:a16="http://schemas.microsoft.com/office/drawing/2014/main" xmlns="" id="{ABFFAA19-D467-4681-851B-CAE55B6CE664}"/>
              </a:ext>
            </a:extLst>
          </p:cNvPr>
          <p:cNvSpPr>
            <a:spLocks noChangeArrowheads="1"/>
          </p:cNvSpPr>
          <p:nvPr/>
        </p:nvSpPr>
        <p:spPr bwMode="auto">
          <a:xfrm>
            <a:off x="1724837" y="3343592"/>
            <a:ext cx="1014730" cy="170815"/>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264710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8CD2A-143F-4F6D-9BE4-914C75443EFC}"/>
              </a:ext>
            </a:extLst>
          </p:cNvPr>
          <p:cNvSpPr>
            <a:spLocks noGrp="1"/>
          </p:cNvSpPr>
          <p:nvPr>
            <p:ph type="title"/>
          </p:nvPr>
        </p:nvSpPr>
        <p:spPr/>
        <p:txBody>
          <a:bodyPr>
            <a:normAutofit/>
          </a:bodyPr>
          <a:lstStyle/>
          <a:p>
            <a:r>
              <a:rPr lang="en-US" sz="2800" dirty="0">
                <a:latin typeface="Georgia" panose="02040502050405020303" pitchFamily="18" charset="0"/>
              </a:rPr>
              <a:t>                                        </a:t>
            </a:r>
            <a:r>
              <a:rPr lang="en-US" sz="2800" b="1" dirty="0">
                <a:latin typeface="Times New Roman" pitchFamily="18" charset="0"/>
                <a:cs typeface="Times New Roman" pitchFamily="18" charset="0"/>
              </a:rPr>
              <a:t>Data Flow Diagram</a:t>
            </a:r>
          </a:p>
        </p:txBody>
      </p:sp>
      <p:pic>
        <p:nvPicPr>
          <p:cNvPr id="4" name="Content Placeholder 3">
            <a:extLst>
              <a:ext uri="{FF2B5EF4-FFF2-40B4-BE49-F238E27FC236}">
                <a16:creationId xmlns:a16="http://schemas.microsoft.com/office/drawing/2014/main" xmlns="" id="{732CFA9F-0866-41C4-996B-0EAD5C58FAA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850" y="1877219"/>
            <a:ext cx="7734300" cy="4248150"/>
          </a:xfrm>
          <a:prstGeom prst="rect">
            <a:avLst/>
          </a:prstGeom>
          <a:noFill/>
          <a:ln>
            <a:noFill/>
          </a:ln>
        </p:spPr>
      </p:pic>
    </p:spTree>
    <p:extLst>
      <p:ext uri="{BB962C8B-B14F-4D97-AF65-F5344CB8AC3E}">
        <p14:creationId xmlns:p14="http://schemas.microsoft.com/office/powerpoint/2010/main" val="4284073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823</Words>
  <Application>Microsoft Office PowerPoint</Application>
  <PresentationFormat>Custom</PresentationFormat>
  <Paragraphs>63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“Spotify Music Recommendation System” “Cape Institute of Technology,Levengipuram” </vt:lpstr>
      <vt:lpstr>                                                                                          ABSTRACT </vt:lpstr>
      <vt:lpstr>                                                                         INTRODUCTION</vt:lpstr>
      <vt:lpstr>                                                                    Proposed Solution </vt:lpstr>
      <vt:lpstr>                    Advantages</vt:lpstr>
      <vt:lpstr>                                             Services Used</vt:lpstr>
      <vt:lpstr>                  Tools and Software used</vt:lpstr>
      <vt:lpstr>                                     high-level architecture</vt:lpstr>
      <vt:lpstr>                                        Data Flow Diagram</vt:lpstr>
      <vt:lpstr>                                         User Interface</vt:lpstr>
      <vt:lpstr>Clustering Genres with K-Means</vt:lpstr>
      <vt:lpstr>                             Clustering Songs with K-Means</vt:lpstr>
      <vt:lpstr>                                             CONCLUSION </vt:lpstr>
      <vt:lpstr>                                          FUTURE SCOPE </vt:lpstr>
      <vt:lpstr>                                         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Music Recommendation System” “Universal College of Engineering and Technology,vallioor”</dc:title>
  <dc:creator>Indra</dc:creator>
  <cp:lastModifiedBy>Vijay</cp:lastModifiedBy>
  <cp:revision>19</cp:revision>
  <dcterms:created xsi:type="dcterms:W3CDTF">2024-04-28T10:18:44Z</dcterms:created>
  <dcterms:modified xsi:type="dcterms:W3CDTF">2024-05-09T13:27:05Z</dcterms:modified>
</cp:coreProperties>
</file>