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lIK5pbbDOBW4EBsSqd7E4DBxZ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8BA4A5-2C3A-4268-B5EA-C9F5803C8C75}">
  <a:tblStyle styleId="{1F8BA4A5-2C3A-4268-B5EA-C9F5803C8C75}"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F65365-9FDA-4C9C-BE17-89329996D363}" styleName="Table_1">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fill>
          <a:solidFill>
            <a:srgbClr val="000000">
              <a:alpha val="20000"/>
            </a:srgbClr>
          </a:solidFill>
        </a:fill>
      </a:tcStyle>
    </a:band1H>
    <a:band2H>
      <a:tcTxStyle/>
      <a:tcStyle>
        <a:tcBdr/>
      </a:tcStyle>
    </a:band2H>
    <a:band1V>
      <a:tcTxStyle/>
      <a:tcStyle>
        <a:tcBdr/>
        <a:fill>
          <a:solidFill>
            <a:srgbClr val="000000">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rgbClr val="000000"/>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B3A539E-AEB2-462E-8979-682A28660D54}" styleName="Table_2">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23988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f8f2f5d4bfb511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 name="Google Shape;70;g3f8f2f5d4bfb511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3f8f2f5d4bfb5110_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72" name="Google Shape;72;g3f8f2f5d4bfb511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968691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038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468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818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60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956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74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1" name="Google Shape;1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3922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8" name="Google Shape;188;p1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189" name="Google Shape;18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493405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158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38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f8f2f5d4bfb5110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g3f8f2f5d4bfb5110_4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3f8f2f5d4bfb5110_44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83" name="Google Shape;83;g3f8f2f5d4bfb5110_4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415300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f8f2f5d4bfb511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3f8f2f5d4bfb5110_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3f8f2f5d4bfb5110_7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91" name="Google Shape;91;g3f8f2f5d4bfb5110_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2304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f8f2f5d4bfb511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g3f8f2f5d4bfb511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g3f8f2f5d4bfb5110_14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98" name="Google Shape;98;g3f8f2f5d4bfb5110_1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8361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f8f2f5d4bfb511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 name="Google Shape;105;g3f8f2f5d4bfb5110_4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3f8f2f5d4bfb5110_43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107" name="Google Shape;107;g3f8f2f5d4bfb5110_4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61832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f8f2f5d4bfb511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3f8f2f5d4bfb511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3f8f2f5d4bfb5110_20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April 2022</a:t>
            </a:r>
            <a:endParaRPr/>
          </a:p>
        </p:txBody>
      </p:sp>
      <p:sp>
        <p:nvSpPr>
          <p:cNvPr id="116" name="Google Shape;116;g3f8f2f5d4bfb5110_2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75694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f8f2f5d4bfb5110_3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g3f8f2f5d4bfb5110_3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33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f8f2f5d4bfb5110_3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g3f8f2f5d4bfb5110_3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48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f8f2f5d4bfb5110_3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g3f8f2f5d4bfb5110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54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7" name="Google Shape;17;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57"/>
        <p:cNvGrpSpPr/>
        <p:nvPr/>
      </p:nvGrpSpPr>
      <p:grpSpPr>
        <a:xfrm>
          <a:off x="0" y="0"/>
          <a:ext cx="0" cy="0"/>
          <a:chOff x="0" y="0"/>
          <a:chExt cx="0" cy="0"/>
        </a:xfrm>
      </p:grpSpPr>
      <p:sp>
        <p:nvSpPr>
          <p:cNvPr id="58" name="Google Shape;58;p3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3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3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8"/>
        <p:cNvGrpSpPr/>
        <p:nvPr/>
      </p:nvGrpSpPr>
      <p:grpSpPr>
        <a:xfrm>
          <a:off x="0" y="0"/>
          <a:ext cx="0" cy="0"/>
          <a:chOff x="0" y="0"/>
          <a:chExt cx="0" cy="0"/>
        </a:xfrm>
      </p:grpSpPr>
      <p:sp>
        <p:nvSpPr>
          <p:cNvPr id="19" name="Google Shape;19;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 name="Google Shape;25;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 name="Google Shape;29;p2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2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2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2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2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1"/>
        <p:cNvGrpSpPr/>
        <p:nvPr/>
      </p:nvGrpSpPr>
      <p:grpSpPr>
        <a:xfrm>
          <a:off x="0" y="0"/>
          <a:ext cx="0" cy="0"/>
          <a:chOff x="0" y="0"/>
          <a:chExt cx="0" cy="0"/>
        </a:xfrm>
      </p:grpSpPr>
      <p:sp>
        <p:nvSpPr>
          <p:cNvPr id="42" name="Google Shape;42;p2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 name="Google Shape;47;p2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48"/>
        <p:cNvGrpSpPr/>
        <p:nvPr/>
      </p:nvGrpSpPr>
      <p:grpSpPr>
        <a:xfrm>
          <a:off x="0" y="0"/>
          <a:ext cx="0" cy="0"/>
          <a:chOff x="0" y="0"/>
          <a:chExt cx="0" cy="0"/>
        </a:xfrm>
      </p:grpSpPr>
      <p:sp>
        <p:nvSpPr>
          <p:cNvPr id="49" name="Google Shape;49;p3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3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3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3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3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3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56" name="Google Shape;56;p3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p:nvPr/>
        </p:nvSpPr>
        <p:spPr>
          <a:xfrm>
            <a:off x="7696200" y="6488113"/>
            <a:ext cx="966788"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&lt;#&gt;,/36</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tile tx="0" ty="0" sx="99997" sy="99997" flip="none" algn="tl"/>
        </a:blipFill>
        <a:effectLst/>
      </p:bgPr>
    </p:bg>
    <p:spTree>
      <p:nvGrpSpPr>
        <p:cNvPr id="1" name="Shape 73"/>
        <p:cNvGrpSpPr/>
        <p:nvPr/>
      </p:nvGrpSpPr>
      <p:grpSpPr>
        <a:xfrm>
          <a:off x="0" y="0"/>
          <a:ext cx="0" cy="0"/>
          <a:chOff x="0" y="0"/>
          <a:chExt cx="0" cy="0"/>
        </a:xfrm>
      </p:grpSpPr>
      <p:pic>
        <p:nvPicPr>
          <p:cNvPr id="74" name="Google Shape;74;g3f8f2f5d4bfb5110_6" descr="klogo copy.png"/>
          <p:cNvPicPr preferRelativeResize="0"/>
          <p:nvPr/>
        </p:nvPicPr>
        <p:blipFill rotWithShape="1">
          <a:blip r:embed="rId4">
            <a:alphaModFix/>
          </a:blip>
          <a:srcRect/>
          <a:stretch/>
        </p:blipFill>
        <p:spPr>
          <a:xfrm>
            <a:off x="228600" y="25400"/>
            <a:ext cx="1374775" cy="1066800"/>
          </a:xfrm>
          <a:prstGeom prst="rect">
            <a:avLst/>
          </a:prstGeom>
          <a:noFill/>
          <a:ln>
            <a:noFill/>
          </a:ln>
        </p:spPr>
      </p:pic>
      <p:pic>
        <p:nvPicPr>
          <p:cNvPr id="75" name="Google Shape;75;g3f8f2f5d4bfb5110_6" descr="kec2blackborder png.PNG"/>
          <p:cNvPicPr preferRelativeResize="0"/>
          <p:nvPr/>
        </p:nvPicPr>
        <p:blipFill rotWithShape="1">
          <a:blip r:embed="rId5">
            <a:alphaModFix/>
          </a:blip>
          <a:srcRect/>
          <a:stretch/>
        </p:blipFill>
        <p:spPr>
          <a:xfrm>
            <a:off x="381000" y="4495800"/>
            <a:ext cx="1479550" cy="1841500"/>
          </a:xfrm>
          <a:prstGeom prst="rect">
            <a:avLst/>
          </a:prstGeom>
          <a:noFill/>
          <a:ln>
            <a:noFill/>
          </a:ln>
        </p:spPr>
      </p:pic>
      <p:sp>
        <p:nvSpPr>
          <p:cNvPr id="76" name="Google Shape;76;g3f8f2f5d4bfb5110_6"/>
          <p:cNvSpPr txBox="1"/>
          <p:nvPr/>
        </p:nvSpPr>
        <p:spPr>
          <a:xfrm>
            <a:off x="2195725" y="1237575"/>
            <a:ext cx="6117000" cy="1015622"/>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SzPts val="1100"/>
              <a:buNone/>
            </a:pPr>
            <a:r>
              <a:rPr lang="en-US" sz="2000" b="1" dirty="0" smtClean="0">
                <a:solidFill>
                  <a:schemeClr val="dk1"/>
                </a:solidFill>
                <a:latin typeface="Times New Roman"/>
                <a:ea typeface="Times New Roman"/>
                <a:cs typeface="Times New Roman"/>
                <a:sym typeface="Times New Roman"/>
              </a:rPr>
              <a:t>DROWINESS DETECTION AND PREVENTING </a:t>
            </a:r>
          </a:p>
          <a:p>
            <a:pPr lvl="0" algn="ctr">
              <a:buSzPts val="1100"/>
            </a:pPr>
            <a:r>
              <a:rPr lang="en-US" sz="2000" b="1" dirty="0" smtClean="0">
                <a:solidFill>
                  <a:schemeClr val="dk1"/>
                </a:solidFill>
                <a:latin typeface="Times New Roman"/>
                <a:ea typeface="Times New Roman"/>
                <a:cs typeface="Times New Roman"/>
                <a:sym typeface="Times New Roman"/>
              </a:rPr>
              <a:t>ACCIDENT USING</a:t>
            </a:r>
            <a:endParaRPr sz="2000" b="1" dirty="0">
              <a:solidFill>
                <a:schemeClr val="dk1"/>
              </a:solidFill>
              <a:latin typeface="Times New Roman"/>
              <a:ea typeface="Times New Roman"/>
              <a:cs typeface="Times New Roman"/>
              <a:sym typeface="Times New Roman"/>
            </a:endParaRPr>
          </a:p>
          <a:p>
            <a:pPr lvl="0" algn="ctr">
              <a:buSzPts val="1100"/>
            </a:pPr>
            <a:r>
              <a:rPr lang="en-US" sz="2000" b="1" dirty="0" smtClean="0">
                <a:latin typeface="Times New Roman"/>
                <a:ea typeface="Times New Roman"/>
                <a:cs typeface="Times New Roman"/>
                <a:sym typeface="Times New Roman"/>
              </a:rPr>
              <a:t>K-NEAREST NEIGHBOR [KNN] ALGORITHM</a:t>
            </a:r>
            <a:endParaRPr lang="en-US" sz="2000" b="1" dirty="0">
              <a:solidFill>
                <a:schemeClr val="dk1"/>
              </a:solidFill>
              <a:latin typeface="Times New Roman"/>
              <a:ea typeface="Times New Roman"/>
              <a:cs typeface="Times New Roman"/>
              <a:sym typeface="Times New Roman"/>
            </a:endParaRPr>
          </a:p>
        </p:txBody>
      </p:sp>
      <p:sp>
        <p:nvSpPr>
          <p:cNvPr id="77" name="Google Shape;77;g3f8f2f5d4bfb5110_6"/>
          <p:cNvSpPr/>
          <p:nvPr/>
        </p:nvSpPr>
        <p:spPr>
          <a:xfrm>
            <a:off x="2043650" y="1166975"/>
            <a:ext cx="6408600" cy="14067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aphicFrame>
        <p:nvGraphicFramePr>
          <p:cNvPr id="78" name="Google Shape;78;g3f8f2f5d4bfb5110_6"/>
          <p:cNvGraphicFramePr/>
          <p:nvPr>
            <p:extLst>
              <p:ext uri="{D42A27DB-BD31-4B8C-83A1-F6EECF244321}">
                <p14:modId xmlns:p14="http://schemas.microsoft.com/office/powerpoint/2010/main" val="2983441759"/>
              </p:ext>
            </p:extLst>
          </p:nvPr>
        </p:nvGraphicFramePr>
        <p:xfrm>
          <a:off x="2752680" y="2993870"/>
          <a:ext cx="5560045" cy="3054390"/>
        </p:xfrm>
        <a:graphic>
          <a:graphicData uri="http://schemas.openxmlformats.org/drawingml/2006/table">
            <a:tbl>
              <a:tblPr bandRow="1">
                <a:tableStyleId>{69C7853C-536D-4A76-A0AE-DD22124D55A5}</a:tableStyleId>
              </a:tblPr>
              <a:tblGrid>
                <a:gridCol w="2794811"/>
                <a:gridCol w="2765234"/>
              </a:tblGrid>
              <a:tr h="1379826">
                <a:tc>
                  <a:txBody>
                    <a:bodyPr/>
                    <a:lstStyle/>
                    <a:p>
                      <a:pPr marL="0" lvl="0" indent="0" algn="ctr" rtl="0">
                        <a:spcBef>
                          <a:spcPts val="0"/>
                        </a:spcBef>
                        <a:spcAft>
                          <a:spcPts val="0"/>
                        </a:spcAft>
                        <a:buNone/>
                      </a:pPr>
                      <a:r>
                        <a:rPr lang="en-US" sz="1200" dirty="0">
                          <a:sym typeface="Times New Roman"/>
                        </a:rPr>
                        <a:t>Dr.L.Rahunathan</a:t>
                      </a:r>
                      <a:r>
                        <a:rPr lang="en-US" sz="1200" baseline="30000" dirty="0">
                          <a:sym typeface="Times New Roman"/>
                        </a:rPr>
                        <a:t>1</a:t>
                      </a:r>
                      <a:endParaRPr sz="1200" dirty="0">
                        <a:sym typeface="Times New Roman"/>
                      </a:endParaRPr>
                    </a:p>
                    <a:p>
                      <a:pPr marL="0" lvl="0" indent="0" algn="ctr" rtl="0">
                        <a:spcBef>
                          <a:spcPts val="0"/>
                        </a:spcBef>
                        <a:spcAft>
                          <a:spcPts val="0"/>
                        </a:spcAft>
                        <a:buNone/>
                      </a:pPr>
                      <a:r>
                        <a:rPr lang="en-US" sz="1200" dirty="0">
                          <a:sym typeface="Times New Roman"/>
                        </a:rPr>
                        <a:t>Associate Professor </a:t>
                      </a:r>
                      <a:endParaRPr sz="1200" dirty="0">
                        <a:sym typeface="Times New Roman"/>
                      </a:endParaRPr>
                    </a:p>
                    <a:p>
                      <a:pPr marL="0" lvl="0" indent="0" algn="ctr" rtl="0">
                        <a:spcBef>
                          <a:spcPts val="0"/>
                        </a:spcBef>
                        <a:spcAft>
                          <a:spcPts val="0"/>
                        </a:spcAft>
                        <a:buNone/>
                      </a:pPr>
                      <a:r>
                        <a:rPr lang="en-US" sz="1200" dirty="0">
                          <a:sym typeface="Times New Roman"/>
                        </a:rPr>
                        <a:t>Department of Computer Applications </a:t>
                      </a:r>
                      <a:endParaRPr sz="1200" dirty="0">
                        <a:sym typeface="Times New Roman"/>
                      </a:endParaRPr>
                    </a:p>
                    <a:p>
                      <a:pPr marL="0" lvl="0" indent="0" algn="ctr" rtl="0">
                        <a:spcBef>
                          <a:spcPts val="0"/>
                        </a:spcBef>
                        <a:spcAft>
                          <a:spcPts val="0"/>
                        </a:spcAft>
                        <a:buNone/>
                      </a:pPr>
                      <a:r>
                        <a:rPr lang="en-US" sz="1200" dirty="0" err="1">
                          <a:sym typeface="Times New Roman"/>
                        </a:rPr>
                        <a:t>Kongu</a:t>
                      </a:r>
                      <a:r>
                        <a:rPr lang="en-US" sz="1200" dirty="0">
                          <a:sym typeface="Times New Roman"/>
                        </a:rPr>
                        <a:t> Engineering College</a:t>
                      </a:r>
                      <a:endParaRPr sz="1200" dirty="0">
                        <a:sym typeface="Times New Roman"/>
                      </a:endParaRPr>
                    </a:p>
                    <a:p>
                      <a:pPr marL="0" lvl="0" indent="0" algn="ctr" rtl="0">
                        <a:spcBef>
                          <a:spcPts val="0"/>
                        </a:spcBef>
                        <a:spcAft>
                          <a:spcPts val="0"/>
                        </a:spcAft>
                        <a:buNone/>
                      </a:pPr>
                      <a:r>
                        <a:rPr lang="en-US" sz="1200" dirty="0">
                          <a:sym typeface="Times New Roman"/>
                        </a:rPr>
                        <a:t>Perundurai-638060, </a:t>
                      </a:r>
                      <a:r>
                        <a:rPr lang="en-US" sz="1200" dirty="0" err="1">
                          <a:sym typeface="Times New Roman"/>
                        </a:rPr>
                        <a:t>Tamilnadu</a:t>
                      </a:r>
                      <a:r>
                        <a:rPr lang="en-US" sz="1200" dirty="0">
                          <a:sym typeface="Times New Roman"/>
                        </a:rPr>
                        <a:t>, </a:t>
                      </a:r>
                      <a:endParaRPr sz="1200" dirty="0">
                        <a:sym typeface="Times New Roman"/>
                      </a:endParaRPr>
                    </a:p>
                    <a:p>
                      <a:pPr marL="0" lvl="0" indent="0" algn="ctr" rtl="0">
                        <a:spcBef>
                          <a:spcPts val="0"/>
                        </a:spcBef>
                        <a:spcAft>
                          <a:spcPts val="0"/>
                        </a:spcAft>
                        <a:buNone/>
                      </a:pPr>
                      <a:r>
                        <a:rPr lang="en-US" sz="1200" dirty="0">
                          <a:sym typeface="Times New Roman"/>
                        </a:rPr>
                        <a:t>India.</a:t>
                      </a:r>
                      <a:endParaRPr sz="1200" dirty="0">
                        <a:sym typeface="Times New Roman"/>
                      </a:endParaRPr>
                    </a:p>
                    <a:p>
                      <a:pPr marL="0" lvl="0" indent="0" algn="ctr" rtl="0">
                        <a:spcBef>
                          <a:spcPts val="0"/>
                        </a:spcBef>
                        <a:spcAft>
                          <a:spcPts val="0"/>
                        </a:spcAft>
                        <a:buNone/>
                      </a:pPr>
                      <a:r>
                        <a:rPr lang="en-US" sz="1200" dirty="0">
                          <a:sym typeface="Times New Roman"/>
                        </a:rPr>
                        <a:t>lrahunathan@gmail.com,</a:t>
                      </a:r>
                      <a:endParaRPr sz="1200" dirty="0">
                        <a:solidFill>
                          <a:schemeClr val="tx1"/>
                        </a:solidFill>
                        <a:latin typeface="Times New Roman"/>
                        <a:ea typeface="Times New Roman"/>
                        <a:cs typeface="Times New Roman"/>
                        <a:sym typeface="Times New Roman"/>
                      </a:endParaRPr>
                    </a:p>
                  </a:txBody>
                  <a:tcPr marL="68575" marR="68575" marT="0" marB="0"/>
                </a:tc>
                <a:tc>
                  <a:txBody>
                    <a:bodyPr/>
                    <a:lstStyle/>
                    <a:p>
                      <a:pPr marL="0" lvl="0" indent="0" algn="ctr" rtl="0">
                        <a:spcBef>
                          <a:spcPts val="0"/>
                        </a:spcBef>
                        <a:spcAft>
                          <a:spcPts val="0"/>
                        </a:spcAft>
                        <a:buNone/>
                      </a:pPr>
                      <a:r>
                        <a:rPr lang="en-US" sz="1200" dirty="0">
                          <a:sym typeface="Times New Roman"/>
                        </a:rPr>
                        <a:t>Miss. </a:t>
                      </a:r>
                      <a:r>
                        <a:rPr lang="en-US" sz="1200" dirty="0" err="1">
                          <a:sym typeface="Times New Roman"/>
                        </a:rPr>
                        <a:t>Pandieswari</a:t>
                      </a:r>
                      <a:r>
                        <a:rPr lang="en-US" sz="1200" dirty="0">
                          <a:sym typeface="Times New Roman"/>
                        </a:rPr>
                        <a:t> M</a:t>
                      </a:r>
                      <a:r>
                        <a:rPr lang="en-US" sz="1200" baseline="30000" dirty="0">
                          <a:sym typeface="Times New Roman"/>
                        </a:rPr>
                        <a:t>2</a:t>
                      </a:r>
                      <a:endParaRPr sz="1200" dirty="0">
                        <a:sym typeface="Times New Roman"/>
                      </a:endParaRPr>
                    </a:p>
                    <a:p>
                      <a:pPr marL="0" lvl="0" indent="0" algn="ctr" rtl="0">
                        <a:spcBef>
                          <a:spcPts val="0"/>
                        </a:spcBef>
                        <a:spcAft>
                          <a:spcPts val="0"/>
                        </a:spcAft>
                        <a:buNone/>
                      </a:pPr>
                      <a:r>
                        <a:rPr lang="en-US" sz="1200" dirty="0">
                          <a:sym typeface="Times New Roman"/>
                        </a:rPr>
                        <a:t>PG Final Year</a:t>
                      </a:r>
                      <a:endParaRPr sz="1200" dirty="0">
                        <a:sym typeface="Times New Roman"/>
                      </a:endParaRPr>
                    </a:p>
                    <a:p>
                      <a:pPr marL="0" lvl="0" indent="0" algn="ctr" rtl="0">
                        <a:spcBef>
                          <a:spcPts val="0"/>
                        </a:spcBef>
                        <a:spcAft>
                          <a:spcPts val="0"/>
                        </a:spcAft>
                        <a:buNone/>
                      </a:pPr>
                      <a:r>
                        <a:rPr lang="en-US" sz="1200" dirty="0">
                          <a:sym typeface="Times New Roman"/>
                        </a:rPr>
                        <a:t>Department of Computer Applications</a:t>
                      </a:r>
                      <a:endParaRPr sz="1200" dirty="0">
                        <a:sym typeface="Times New Roman"/>
                      </a:endParaRPr>
                    </a:p>
                    <a:p>
                      <a:pPr marL="0" lvl="0" indent="0" algn="ctr" rtl="0">
                        <a:spcBef>
                          <a:spcPts val="0"/>
                        </a:spcBef>
                        <a:spcAft>
                          <a:spcPts val="0"/>
                        </a:spcAft>
                        <a:buNone/>
                      </a:pPr>
                      <a:r>
                        <a:rPr lang="en-US" sz="1200" dirty="0" err="1">
                          <a:sym typeface="Times New Roman"/>
                        </a:rPr>
                        <a:t>Kongu</a:t>
                      </a:r>
                      <a:r>
                        <a:rPr lang="en-US" sz="1200" dirty="0">
                          <a:sym typeface="Times New Roman"/>
                        </a:rPr>
                        <a:t> Engineering College</a:t>
                      </a:r>
                      <a:endParaRPr sz="1200" dirty="0">
                        <a:sym typeface="Times New Roman"/>
                      </a:endParaRPr>
                    </a:p>
                    <a:p>
                      <a:pPr marL="0" lvl="0" indent="0" algn="ctr" rtl="0">
                        <a:spcBef>
                          <a:spcPts val="0"/>
                        </a:spcBef>
                        <a:spcAft>
                          <a:spcPts val="0"/>
                        </a:spcAft>
                        <a:buNone/>
                      </a:pPr>
                      <a:r>
                        <a:rPr lang="en-US" sz="1200" dirty="0">
                          <a:sym typeface="Times New Roman"/>
                        </a:rPr>
                        <a:t>Perundurai-638060, </a:t>
                      </a:r>
                      <a:r>
                        <a:rPr lang="en-US" sz="1200" dirty="0" err="1">
                          <a:sym typeface="Times New Roman"/>
                        </a:rPr>
                        <a:t>Tamilnadu</a:t>
                      </a:r>
                      <a:r>
                        <a:rPr lang="en-US" sz="1200" dirty="0">
                          <a:sym typeface="Times New Roman"/>
                        </a:rPr>
                        <a:t>,</a:t>
                      </a:r>
                      <a:endParaRPr sz="1200" dirty="0">
                        <a:sym typeface="Times New Roman"/>
                      </a:endParaRPr>
                    </a:p>
                    <a:p>
                      <a:pPr marL="0" lvl="0" indent="0" algn="ctr" rtl="0">
                        <a:spcBef>
                          <a:spcPts val="0"/>
                        </a:spcBef>
                        <a:spcAft>
                          <a:spcPts val="0"/>
                        </a:spcAft>
                        <a:buNone/>
                      </a:pPr>
                      <a:r>
                        <a:rPr lang="en-US" sz="1200" dirty="0">
                          <a:sym typeface="Times New Roman"/>
                        </a:rPr>
                        <a:t>India.</a:t>
                      </a:r>
                      <a:endParaRPr sz="1200" dirty="0">
                        <a:sym typeface="Times New Roman"/>
                      </a:endParaRPr>
                    </a:p>
                    <a:p>
                      <a:pPr marL="0" lvl="0" indent="0" algn="ctr" rtl="0">
                        <a:spcBef>
                          <a:spcPts val="0"/>
                        </a:spcBef>
                        <a:spcAft>
                          <a:spcPts val="0"/>
                        </a:spcAft>
                        <a:buNone/>
                      </a:pPr>
                      <a:r>
                        <a:rPr lang="en-US" sz="1200" dirty="0">
                          <a:sym typeface="Times New Roman"/>
                        </a:rPr>
                        <a:t>pandieswariponnuthai@gmail.com..</a:t>
                      </a:r>
                      <a:endParaRPr sz="1200" dirty="0">
                        <a:sym typeface="Times New Roman"/>
                      </a:endParaRPr>
                    </a:p>
                    <a:p>
                      <a:pPr marL="0" lvl="0" indent="0" algn="ctr" rtl="0">
                        <a:spcBef>
                          <a:spcPts val="0"/>
                        </a:spcBef>
                        <a:spcAft>
                          <a:spcPts val="0"/>
                        </a:spcAft>
                        <a:buNone/>
                      </a:pPr>
                      <a:endParaRPr sz="1200" dirty="0">
                        <a:solidFill>
                          <a:schemeClr val="tx1"/>
                        </a:solidFill>
                        <a:latin typeface="Times New Roman"/>
                        <a:ea typeface="Times New Roman"/>
                        <a:cs typeface="Times New Roman"/>
                        <a:sym typeface="Times New Roman"/>
                      </a:endParaRPr>
                    </a:p>
                  </a:txBody>
                  <a:tcPr marL="68575" marR="68575" marT="0" marB="0"/>
                </a:tc>
              </a:tr>
              <a:tr h="1591350">
                <a:tc>
                  <a:txBody>
                    <a:bodyPr/>
                    <a:lstStyle/>
                    <a:p>
                      <a:pPr marL="0" lvl="0" indent="0" algn="ctr" rtl="0">
                        <a:spcBef>
                          <a:spcPts val="0"/>
                        </a:spcBef>
                        <a:spcAft>
                          <a:spcPts val="0"/>
                        </a:spcAft>
                        <a:buNone/>
                      </a:pPr>
                      <a:endParaRPr lang="en-US" sz="1200" dirty="0" smtClean="0">
                        <a:sym typeface="Times New Roman"/>
                      </a:endParaRPr>
                    </a:p>
                    <a:p>
                      <a:pPr marL="0" lvl="0" indent="0" algn="ctr" rtl="0">
                        <a:spcBef>
                          <a:spcPts val="0"/>
                        </a:spcBef>
                        <a:spcAft>
                          <a:spcPts val="0"/>
                        </a:spcAft>
                        <a:buNone/>
                      </a:pPr>
                      <a:r>
                        <a:rPr lang="en-US" sz="1200" dirty="0" smtClean="0">
                          <a:sym typeface="Times New Roman"/>
                        </a:rPr>
                        <a:t>Miss</a:t>
                      </a:r>
                      <a:r>
                        <a:rPr lang="en-US" sz="1200" dirty="0">
                          <a:sym typeface="Times New Roman"/>
                        </a:rPr>
                        <a:t>. </a:t>
                      </a:r>
                      <a:r>
                        <a:rPr lang="en-US" sz="1200" dirty="0" err="1">
                          <a:sym typeface="Times New Roman"/>
                        </a:rPr>
                        <a:t>Priyadharshini</a:t>
                      </a:r>
                      <a:r>
                        <a:rPr lang="en-US" sz="1200" dirty="0">
                          <a:sym typeface="Times New Roman"/>
                        </a:rPr>
                        <a:t> S</a:t>
                      </a:r>
                      <a:r>
                        <a:rPr lang="en-US" sz="1200" baseline="30000" dirty="0">
                          <a:sym typeface="Times New Roman"/>
                        </a:rPr>
                        <a:t>3</a:t>
                      </a:r>
                      <a:endParaRPr sz="1200" dirty="0">
                        <a:sym typeface="Times New Roman"/>
                      </a:endParaRPr>
                    </a:p>
                    <a:p>
                      <a:pPr marL="0" lvl="0" indent="0" algn="ctr" rtl="0">
                        <a:spcBef>
                          <a:spcPts val="0"/>
                        </a:spcBef>
                        <a:spcAft>
                          <a:spcPts val="0"/>
                        </a:spcAft>
                        <a:buNone/>
                      </a:pPr>
                      <a:r>
                        <a:rPr lang="en-US" sz="1200" dirty="0">
                          <a:sym typeface="Times New Roman"/>
                        </a:rPr>
                        <a:t>PG Final Year</a:t>
                      </a:r>
                      <a:endParaRPr sz="1200" dirty="0">
                        <a:sym typeface="Times New Roman"/>
                      </a:endParaRPr>
                    </a:p>
                    <a:p>
                      <a:pPr marL="0" lvl="0" indent="0" algn="ctr" rtl="0">
                        <a:spcBef>
                          <a:spcPts val="0"/>
                        </a:spcBef>
                        <a:spcAft>
                          <a:spcPts val="0"/>
                        </a:spcAft>
                        <a:buNone/>
                      </a:pPr>
                      <a:r>
                        <a:rPr lang="en-US" sz="1200" dirty="0">
                          <a:sym typeface="Times New Roman"/>
                        </a:rPr>
                        <a:t>Department of Computer Applications</a:t>
                      </a:r>
                      <a:endParaRPr sz="1200" dirty="0">
                        <a:sym typeface="Times New Roman"/>
                      </a:endParaRPr>
                    </a:p>
                    <a:p>
                      <a:pPr marL="0" lvl="0" indent="0" algn="ctr" rtl="0">
                        <a:spcBef>
                          <a:spcPts val="0"/>
                        </a:spcBef>
                        <a:spcAft>
                          <a:spcPts val="0"/>
                        </a:spcAft>
                        <a:buNone/>
                      </a:pPr>
                      <a:r>
                        <a:rPr lang="en-US" sz="1200" dirty="0" err="1">
                          <a:sym typeface="Times New Roman"/>
                        </a:rPr>
                        <a:t>Kongu</a:t>
                      </a:r>
                      <a:r>
                        <a:rPr lang="en-US" sz="1200" dirty="0">
                          <a:sym typeface="Times New Roman"/>
                        </a:rPr>
                        <a:t> Engineering College</a:t>
                      </a:r>
                      <a:endParaRPr sz="1200" dirty="0">
                        <a:sym typeface="Times New Roman"/>
                      </a:endParaRPr>
                    </a:p>
                    <a:p>
                      <a:pPr marL="0" lvl="0" indent="0" algn="ctr" rtl="0">
                        <a:spcBef>
                          <a:spcPts val="0"/>
                        </a:spcBef>
                        <a:spcAft>
                          <a:spcPts val="0"/>
                        </a:spcAft>
                        <a:buNone/>
                      </a:pPr>
                      <a:r>
                        <a:rPr lang="en-US" sz="1200" dirty="0">
                          <a:sym typeface="Times New Roman"/>
                        </a:rPr>
                        <a:t>Perundurai-638060, </a:t>
                      </a:r>
                      <a:r>
                        <a:rPr lang="en-US" sz="1200" dirty="0" err="1">
                          <a:sym typeface="Times New Roman"/>
                        </a:rPr>
                        <a:t>Tamilnadu</a:t>
                      </a:r>
                      <a:r>
                        <a:rPr lang="en-US" sz="1200" dirty="0">
                          <a:sym typeface="Times New Roman"/>
                        </a:rPr>
                        <a:t>,</a:t>
                      </a:r>
                      <a:endParaRPr sz="1200" dirty="0">
                        <a:sym typeface="Times New Roman"/>
                      </a:endParaRPr>
                    </a:p>
                    <a:p>
                      <a:pPr marL="0" lvl="0" indent="0" algn="ctr" rtl="0">
                        <a:spcBef>
                          <a:spcPts val="0"/>
                        </a:spcBef>
                        <a:spcAft>
                          <a:spcPts val="0"/>
                        </a:spcAft>
                        <a:buNone/>
                      </a:pPr>
                      <a:r>
                        <a:rPr lang="en-US" sz="1200" dirty="0">
                          <a:sym typeface="Times New Roman"/>
                        </a:rPr>
                        <a:t>India.</a:t>
                      </a:r>
                      <a:endParaRPr sz="1200" dirty="0">
                        <a:sym typeface="Times New Roman"/>
                      </a:endParaRPr>
                    </a:p>
                    <a:p>
                      <a:pPr marL="0" lvl="0" indent="0" algn="ctr" rtl="0">
                        <a:spcBef>
                          <a:spcPts val="0"/>
                        </a:spcBef>
                        <a:spcAft>
                          <a:spcPts val="0"/>
                        </a:spcAft>
                        <a:buNone/>
                      </a:pPr>
                      <a:r>
                        <a:rPr lang="en-US" sz="1200" dirty="0">
                          <a:sym typeface="Times New Roman"/>
                        </a:rPr>
                        <a:t>priyaasuresh3110@gmail.com..</a:t>
                      </a:r>
                      <a:endParaRPr sz="1200" dirty="0">
                        <a:solidFill>
                          <a:schemeClr val="tx1"/>
                        </a:solidFill>
                        <a:latin typeface="Times New Roman"/>
                        <a:ea typeface="Times New Roman"/>
                        <a:cs typeface="Times New Roman"/>
                        <a:sym typeface="Times New Roman"/>
                      </a:endParaRPr>
                    </a:p>
                  </a:txBody>
                  <a:tcPr marL="68575" marR="68575" marT="0" marB="0"/>
                </a:tc>
                <a:tc>
                  <a:txBody>
                    <a:bodyPr/>
                    <a:lstStyle/>
                    <a:p>
                      <a:pPr marL="0" lvl="0" indent="0" algn="ctr" rtl="0">
                        <a:spcBef>
                          <a:spcPts val="0"/>
                        </a:spcBef>
                        <a:spcAft>
                          <a:spcPts val="0"/>
                        </a:spcAft>
                        <a:buNone/>
                      </a:pPr>
                      <a:endParaRPr lang="en-US" sz="1200" dirty="0" smtClean="0">
                        <a:sym typeface="Times New Roman"/>
                      </a:endParaRPr>
                    </a:p>
                    <a:p>
                      <a:pPr marL="0" lvl="0" indent="0" algn="ctr" rtl="0">
                        <a:spcBef>
                          <a:spcPts val="0"/>
                        </a:spcBef>
                        <a:spcAft>
                          <a:spcPts val="0"/>
                        </a:spcAft>
                        <a:buNone/>
                      </a:pPr>
                      <a:r>
                        <a:rPr lang="en-US" sz="1200" dirty="0" smtClean="0">
                          <a:sym typeface="Times New Roman"/>
                        </a:rPr>
                        <a:t>Mr</a:t>
                      </a:r>
                      <a:r>
                        <a:rPr lang="en-US" sz="1200" dirty="0">
                          <a:sym typeface="Times New Roman"/>
                        </a:rPr>
                        <a:t>. </a:t>
                      </a:r>
                      <a:r>
                        <a:rPr lang="en-US" sz="1200" dirty="0" err="1">
                          <a:sym typeface="Times New Roman"/>
                        </a:rPr>
                        <a:t>Sownthar</a:t>
                      </a:r>
                      <a:r>
                        <a:rPr lang="en-US" sz="1200" dirty="0">
                          <a:sym typeface="Times New Roman"/>
                        </a:rPr>
                        <a:t> K</a:t>
                      </a:r>
                      <a:r>
                        <a:rPr lang="en-US" sz="1200" baseline="30000" dirty="0">
                          <a:sym typeface="Times New Roman"/>
                        </a:rPr>
                        <a:t>4</a:t>
                      </a:r>
                      <a:endParaRPr sz="1200" baseline="30000" dirty="0">
                        <a:sym typeface="Times New Roman"/>
                      </a:endParaRPr>
                    </a:p>
                    <a:p>
                      <a:pPr marL="0" lvl="0" indent="0" algn="ctr" rtl="0">
                        <a:spcBef>
                          <a:spcPts val="0"/>
                        </a:spcBef>
                        <a:spcAft>
                          <a:spcPts val="0"/>
                        </a:spcAft>
                        <a:buNone/>
                      </a:pPr>
                      <a:r>
                        <a:rPr lang="en-US" sz="1200" dirty="0">
                          <a:sym typeface="Times New Roman"/>
                        </a:rPr>
                        <a:t>PG Final Year</a:t>
                      </a:r>
                      <a:endParaRPr sz="1200" dirty="0">
                        <a:sym typeface="Times New Roman"/>
                      </a:endParaRPr>
                    </a:p>
                    <a:p>
                      <a:pPr marL="0" lvl="0" indent="0" algn="ctr" rtl="0">
                        <a:spcBef>
                          <a:spcPts val="0"/>
                        </a:spcBef>
                        <a:spcAft>
                          <a:spcPts val="0"/>
                        </a:spcAft>
                        <a:buNone/>
                      </a:pPr>
                      <a:r>
                        <a:rPr lang="en-US" sz="1200" dirty="0">
                          <a:sym typeface="Times New Roman"/>
                        </a:rPr>
                        <a:t>Department of Computer Application</a:t>
                      </a:r>
                      <a:endParaRPr sz="1200" dirty="0">
                        <a:sym typeface="Times New Roman"/>
                      </a:endParaRPr>
                    </a:p>
                    <a:p>
                      <a:pPr marL="0" lvl="0" indent="0" algn="ctr" rtl="0">
                        <a:spcBef>
                          <a:spcPts val="0"/>
                        </a:spcBef>
                        <a:spcAft>
                          <a:spcPts val="0"/>
                        </a:spcAft>
                        <a:buNone/>
                      </a:pPr>
                      <a:r>
                        <a:rPr lang="en-US" sz="1200" dirty="0" err="1">
                          <a:sym typeface="Times New Roman"/>
                        </a:rPr>
                        <a:t>Kongu</a:t>
                      </a:r>
                      <a:r>
                        <a:rPr lang="en-US" sz="1200" dirty="0">
                          <a:sym typeface="Times New Roman"/>
                        </a:rPr>
                        <a:t> Engineering College</a:t>
                      </a:r>
                      <a:endParaRPr sz="1200" dirty="0">
                        <a:sym typeface="Times New Roman"/>
                      </a:endParaRPr>
                    </a:p>
                    <a:p>
                      <a:pPr marL="0" lvl="0" indent="0" algn="ctr" rtl="0">
                        <a:spcBef>
                          <a:spcPts val="0"/>
                        </a:spcBef>
                        <a:spcAft>
                          <a:spcPts val="0"/>
                        </a:spcAft>
                        <a:buNone/>
                      </a:pPr>
                      <a:r>
                        <a:rPr lang="en-US" sz="1200" dirty="0">
                          <a:sym typeface="Times New Roman"/>
                        </a:rPr>
                        <a:t>Perundurai-638060, </a:t>
                      </a:r>
                      <a:r>
                        <a:rPr lang="en-US" sz="1200" dirty="0" err="1">
                          <a:sym typeface="Times New Roman"/>
                        </a:rPr>
                        <a:t>Tamilnadu</a:t>
                      </a:r>
                      <a:r>
                        <a:rPr lang="en-US" sz="1200" dirty="0">
                          <a:sym typeface="Times New Roman"/>
                        </a:rPr>
                        <a:t>,</a:t>
                      </a:r>
                      <a:endParaRPr sz="1200" dirty="0">
                        <a:sym typeface="Times New Roman"/>
                      </a:endParaRPr>
                    </a:p>
                    <a:p>
                      <a:pPr marL="0" lvl="0" indent="0" algn="ctr" rtl="0">
                        <a:spcBef>
                          <a:spcPts val="0"/>
                        </a:spcBef>
                        <a:spcAft>
                          <a:spcPts val="0"/>
                        </a:spcAft>
                        <a:buNone/>
                      </a:pPr>
                      <a:r>
                        <a:rPr lang="en-US" sz="1200" dirty="0">
                          <a:sym typeface="Times New Roman"/>
                        </a:rPr>
                        <a:t>India.</a:t>
                      </a:r>
                      <a:endParaRPr sz="1200" dirty="0">
                        <a:sym typeface="Times New Roman"/>
                      </a:endParaRPr>
                    </a:p>
                    <a:p>
                      <a:pPr marL="0" lvl="0" indent="0" algn="ctr" rtl="0">
                        <a:spcBef>
                          <a:spcPts val="0"/>
                        </a:spcBef>
                        <a:spcAft>
                          <a:spcPts val="0"/>
                        </a:spcAft>
                        <a:buNone/>
                      </a:pPr>
                      <a:r>
                        <a:rPr lang="en-US" sz="1200" dirty="0">
                          <a:sym typeface="Times New Roman"/>
                        </a:rPr>
                        <a:t>sowndharkrishna@gmail.com..</a:t>
                      </a:r>
                      <a:endParaRPr sz="1200" dirty="0">
                        <a:solidFill>
                          <a:schemeClr val="tx1"/>
                        </a:solidFill>
                        <a:latin typeface="Times New Roman"/>
                        <a:ea typeface="Times New Roman"/>
                        <a:cs typeface="Times New Roman"/>
                        <a:sym typeface="Times New Roman"/>
                      </a:endParaRPr>
                    </a:p>
                  </a:txBody>
                  <a:tcPr marL="68575" marR="68575" marT="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p:nvPr/>
        </p:nvSpPr>
        <p:spPr>
          <a:xfrm>
            <a:off x="1393007" y="141283"/>
            <a:ext cx="28236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SYSTEM FLOW </a:t>
            </a:r>
            <a:endParaRPr sz="2400" b="1">
              <a:solidFill>
                <a:schemeClr val="dk1"/>
              </a:solidFill>
              <a:latin typeface="Times New Roman"/>
              <a:ea typeface="Times New Roman"/>
              <a:cs typeface="Times New Roman"/>
              <a:sym typeface="Times New Roman"/>
            </a:endParaRPr>
          </a:p>
        </p:txBody>
      </p:sp>
      <p:pic>
        <p:nvPicPr>
          <p:cNvPr id="140" name="Google Shape;140;p9"/>
          <p:cNvPicPr preferRelativeResize="0"/>
          <p:nvPr/>
        </p:nvPicPr>
        <p:blipFill rotWithShape="1">
          <a:blip r:embed="rId3">
            <a:alphaModFix/>
          </a:blip>
          <a:srcRect r="10023"/>
          <a:stretch/>
        </p:blipFill>
        <p:spPr>
          <a:xfrm>
            <a:off x="2710150" y="602950"/>
            <a:ext cx="4742750" cy="6107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p:nvPr/>
        </p:nvSpPr>
        <p:spPr>
          <a:xfrm>
            <a:off x="3059832" y="634427"/>
            <a:ext cx="4320600" cy="4002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MATHEMATICAL CALCULATION</a:t>
            </a:r>
            <a:endParaRPr sz="2000" b="1">
              <a:solidFill>
                <a:schemeClr val="dk1"/>
              </a:solidFill>
              <a:latin typeface="Times New Roman"/>
              <a:ea typeface="Times New Roman"/>
              <a:cs typeface="Times New Roman"/>
              <a:sym typeface="Times New Roman"/>
            </a:endParaRPr>
          </a:p>
        </p:txBody>
      </p:sp>
      <p:sp>
        <p:nvSpPr>
          <p:cNvPr id="146" name="Google Shape;146;p11"/>
          <p:cNvSpPr txBox="1"/>
          <p:nvPr/>
        </p:nvSpPr>
        <p:spPr>
          <a:xfrm>
            <a:off x="1115616" y="1412776"/>
            <a:ext cx="7560900" cy="1092900"/>
          </a:xfrm>
          <a:prstGeom prst="rect">
            <a:avLst/>
          </a:prstGeom>
          <a:noFill/>
          <a:ln>
            <a:noFill/>
          </a:ln>
        </p:spPr>
        <p:txBody>
          <a:bodyPr spcFirstLastPara="1" wrap="square" lIns="91425" tIns="45700" rIns="91425" bIns="45700" anchor="t" anchorCtr="0">
            <a:spAutoFit/>
          </a:bodyPr>
          <a:lstStyle/>
          <a:p>
            <a:pPr marL="457200" lvl="0" indent="-355600" algn="just"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There are several mathematical terms used to identify the drowsy of a person.</a:t>
            </a:r>
            <a:endParaRPr sz="2000"/>
          </a:p>
          <a:p>
            <a:pPr marL="0" marR="0" lvl="0" indent="0" algn="l" rtl="0">
              <a:spcBef>
                <a:spcPts val="600"/>
              </a:spcBef>
              <a:spcAft>
                <a:spcPts val="0"/>
              </a:spcAft>
              <a:buNone/>
            </a:pPr>
            <a:endParaRPr sz="2000">
              <a:solidFill>
                <a:schemeClr val="dk1"/>
              </a:solidFill>
              <a:latin typeface="Times New Roman"/>
              <a:ea typeface="Times New Roman"/>
              <a:cs typeface="Times New Roman"/>
              <a:sym typeface="Times New Roman"/>
            </a:endParaRPr>
          </a:p>
        </p:txBody>
      </p:sp>
      <p:sp>
        <p:nvSpPr>
          <p:cNvPr id="147" name="Google Shape;147;p11"/>
          <p:cNvSpPr txBox="1"/>
          <p:nvPr/>
        </p:nvSpPr>
        <p:spPr>
          <a:xfrm>
            <a:off x="2012775" y="2353349"/>
            <a:ext cx="6120600" cy="17856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EYE ASPECT RATIO ( EAR )</a:t>
            </a:r>
            <a:endParaRPr sz="20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MOUTH ASPECT RATIO ( MAR )</a:t>
            </a:r>
            <a:endParaRPr sz="20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PUPIL CIRCULARITY ( PUC )</a:t>
            </a:r>
            <a:endParaRPr sz="2000">
              <a:solidFill>
                <a:schemeClr val="dk1"/>
              </a:solidFill>
              <a:latin typeface="Times New Roman"/>
              <a:ea typeface="Times New Roman"/>
              <a:cs typeface="Times New Roman"/>
              <a:sym typeface="Times New Roman"/>
            </a:endParaRPr>
          </a:p>
          <a:p>
            <a:pPr marL="342900" marR="0" lvl="0" indent="-342900" algn="l" rtl="0">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MOUTH OVER EYE ( MOE )</a:t>
            </a:r>
            <a:endParaRPr sz="2000">
              <a:solidFill>
                <a:schemeClr val="dk1"/>
              </a:solidFill>
              <a:latin typeface="Times New Roman"/>
              <a:ea typeface="Times New Roman"/>
              <a:cs typeface="Times New Roman"/>
              <a:sym typeface="Times New Roman"/>
            </a:endParaRPr>
          </a:p>
        </p:txBody>
      </p:sp>
      <p:sp>
        <p:nvSpPr>
          <p:cNvPr id="148" name="Google Shape;148;p11"/>
          <p:cNvSpPr txBox="1"/>
          <p:nvPr/>
        </p:nvSpPr>
        <p:spPr>
          <a:xfrm>
            <a:off x="1145325" y="4564326"/>
            <a:ext cx="7560900" cy="1631700"/>
          </a:xfrm>
          <a:prstGeom prst="rect">
            <a:avLst/>
          </a:prstGeom>
          <a:noFill/>
          <a:ln>
            <a:noFill/>
          </a:ln>
        </p:spPr>
        <p:txBody>
          <a:bodyPr spcFirstLastPara="1" wrap="square" lIns="91425" tIns="45700" rIns="91425" bIns="45700" anchor="t" anchorCtr="0">
            <a:spAutoFit/>
          </a:bodyPr>
          <a:lstStyle/>
          <a:p>
            <a:pPr marL="457200" lvl="0" indent="-355600" algn="just"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 face there are totally </a:t>
            </a:r>
            <a:r>
              <a:rPr lang="en-US" sz="2000">
                <a:solidFill>
                  <a:srgbClr val="FF0000"/>
                </a:solidFill>
                <a:latin typeface="Times New Roman"/>
                <a:ea typeface="Times New Roman"/>
                <a:cs typeface="Times New Roman"/>
                <a:sym typeface="Times New Roman"/>
              </a:rPr>
              <a:t>68 landmarks</a:t>
            </a:r>
            <a:r>
              <a:rPr lang="en-US" sz="2000">
                <a:solidFill>
                  <a:schemeClr val="dk1"/>
                </a:solidFill>
                <a:latin typeface="Times New Roman"/>
                <a:ea typeface="Times New Roman"/>
                <a:cs typeface="Times New Roman"/>
                <a:sym typeface="Times New Roman"/>
              </a:rPr>
              <a:t> per frame. It is a task which uses in prediction of points in facial regions includes </a:t>
            </a:r>
            <a:r>
              <a:rPr lang="en-US" sz="2000">
                <a:solidFill>
                  <a:srgbClr val="FF0000"/>
                </a:solidFill>
                <a:latin typeface="Times New Roman"/>
                <a:ea typeface="Times New Roman"/>
                <a:cs typeface="Times New Roman"/>
                <a:sym typeface="Times New Roman"/>
              </a:rPr>
              <a:t>eyes, nose, lips, mouth</a:t>
            </a:r>
            <a:endParaRPr sz="2000">
              <a:solidFill>
                <a:srgbClr val="FF0000"/>
              </a:solidFill>
            </a:endParaRPr>
          </a:p>
          <a:p>
            <a:pPr marL="457200" lvl="0" indent="-355600" algn="just" rtl="0">
              <a:spcBef>
                <a:spcPts val="0"/>
              </a:spcBef>
              <a:spcAft>
                <a:spcPts val="0"/>
              </a:spcAft>
              <a:buClr>
                <a:srgbClr val="FF0000"/>
              </a:buClr>
              <a:buSzPts val="2000"/>
              <a:buFont typeface="Noto Sans Symbols"/>
              <a:buChar char="⮚"/>
            </a:pPr>
            <a:r>
              <a:rPr lang="en-US" sz="2000">
                <a:solidFill>
                  <a:schemeClr val="dk1"/>
                </a:solidFill>
                <a:latin typeface="Times New Roman"/>
                <a:ea typeface="Times New Roman"/>
                <a:cs typeface="Times New Roman"/>
                <a:sym typeface="Times New Roman"/>
              </a:rPr>
              <a:t>We are going to focusing on eye and mouth which has the points in the range of </a:t>
            </a:r>
            <a:r>
              <a:rPr lang="en-US" sz="2000">
                <a:solidFill>
                  <a:srgbClr val="FF0000"/>
                </a:solidFill>
                <a:latin typeface="Times New Roman"/>
                <a:ea typeface="Times New Roman"/>
                <a:cs typeface="Times New Roman"/>
                <a:sym typeface="Times New Roman"/>
              </a:rPr>
              <a:t>37-68</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p:nvPr/>
        </p:nvSpPr>
        <p:spPr>
          <a:xfrm>
            <a:off x="1259625" y="906600"/>
            <a:ext cx="73887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EAR is the ratio of the length of the eyes to the width of the eyes</a:t>
            </a:r>
            <a:endParaRPr sz="2000">
              <a:solidFill>
                <a:srgbClr val="292929"/>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292929"/>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During the drowsiness phase, eyes get smaller, and the person blinks them often, which reduces EAR</a:t>
            </a:r>
            <a:endParaRPr sz="2000">
              <a:solidFill>
                <a:srgbClr val="24292F"/>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24292F"/>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EAR decreases – Drowsiness increases</a:t>
            </a:r>
            <a:endParaRPr sz="2000">
              <a:solidFill>
                <a:srgbClr val="24292F"/>
              </a:solidFill>
              <a:highlight>
                <a:srgbClr val="FFFFFF"/>
              </a:highlight>
              <a:latin typeface="Times New Roman"/>
              <a:ea typeface="Times New Roman"/>
              <a:cs typeface="Times New Roman"/>
              <a:sym typeface="Times New Roman"/>
            </a:endParaRPr>
          </a:p>
        </p:txBody>
      </p:sp>
      <p:sp>
        <p:nvSpPr>
          <p:cNvPr id="154" name="Google Shape;154;p12"/>
          <p:cNvSpPr txBox="1"/>
          <p:nvPr/>
        </p:nvSpPr>
        <p:spPr>
          <a:xfrm>
            <a:off x="827584" y="942072"/>
            <a:ext cx="7080300" cy="400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EYE ASPECT RATIO ( EAR )</a:t>
            </a:r>
            <a:endParaRPr sz="2400" b="1">
              <a:solidFill>
                <a:schemeClr val="dk1"/>
              </a:solidFill>
              <a:latin typeface="Times New Roman"/>
              <a:ea typeface="Times New Roman"/>
              <a:cs typeface="Times New Roman"/>
              <a:sym typeface="Times New Roman"/>
            </a:endParaRPr>
          </a:p>
        </p:txBody>
      </p:sp>
      <p:pic>
        <p:nvPicPr>
          <p:cNvPr id="155" name="Google Shape;155;p12"/>
          <p:cNvPicPr preferRelativeResize="0"/>
          <p:nvPr/>
        </p:nvPicPr>
        <p:blipFill rotWithShape="1">
          <a:blip r:embed="rId3">
            <a:alphaModFix/>
          </a:blip>
          <a:srcRect r="66413" b="19191"/>
          <a:stretch/>
        </p:blipFill>
        <p:spPr>
          <a:xfrm>
            <a:off x="987900" y="3672575"/>
            <a:ext cx="2879025" cy="2425250"/>
          </a:xfrm>
          <a:prstGeom prst="rect">
            <a:avLst/>
          </a:prstGeom>
          <a:noFill/>
          <a:ln>
            <a:noFill/>
          </a:ln>
        </p:spPr>
      </p:pic>
      <p:pic>
        <p:nvPicPr>
          <p:cNvPr id="156" name="Google Shape;156;p12"/>
          <p:cNvPicPr preferRelativeResize="0"/>
          <p:nvPr/>
        </p:nvPicPr>
        <p:blipFill rotWithShape="1">
          <a:blip r:embed="rId3">
            <a:alphaModFix/>
          </a:blip>
          <a:srcRect l="45723" t="33220" r="9637" b="12345"/>
          <a:stretch/>
        </p:blipFill>
        <p:spPr>
          <a:xfrm>
            <a:off x="4296575" y="4379200"/>
            <a:ext cx="4081749" cy="120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p:nvPr/>
        </p:nvSpPr>
        <p:spPr>
          <a:xfrm>
            <a:off x="1331640" y="1298169"/>
            <a:ext cx="7056900" cy="22473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MAR measures the ratio of the length of the mouth to the width of the mouth</a:t>
            </a:r>
            <a:endParaRPr sz="2000">
              <a:solidFill>
                <a:srgbClr val="292929"/>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292929"/>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When a person feels drowsy, they tend to yawn more, which increases MAR from the normal condition</a:t>
            </a:r>
            <a:endParaRPr sz="2000">
              <a:solidFill>
                <a:srgbClr val="24292F"/>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24292F"/>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MAR increases – Drowsiness increases</a:t>
            </a:r>
            <a:endParaRPr sz="2000">
              <a:solidFill>
                <a:srgbClr val="24292F"/>
              </a:solidFill>
              <a:highlight>
                <a:srgbClr val="FFFFFF"/>
              </a:highlight>
              <a:latin typeface="Times New Roman"/>
              <a:ea typeface="Times New Roman"/>
              <a:cs typeface="Times New Roman"/>
              <a:sym typeface="Times New Roman"/>
            </a:endParaRPr>
          </a:p>
        </p:txBody>
      </p:sp>
      <p:sp>
        <p:nvSpPr>
          <p:cNvPr id="162" name="Google Shape;162;p13"/>
          <p:cNvSpPr txBox="1"/>
          <p:nvPr/>
        </p:nvSpPr>
        <p:spPr>
          <a:xfrm>
            <a:off x="899600" y="671425"/>
            <a:ext cx="5644500" cy="400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MOUTH ASPECT RATIO ( MAR )</a:t>
            </a:r>
            <a:endParaRPr sz="2000" b="1">
              <a:solidFill>
                <a:schemeClr val="dk1"/>
              </a:solidFill>
              <a:latin typeface="Times New Roman"/>
              <a:ea typeface="Times New Roman"/>
              <a:cs typeface="Times New Roman"/>
              <a:sym typeface="Times New Roman"/>
            </a:endParaRPr>
          </a:p>
        </p:txBody>
      </p:sp>
      <p:pic>
        <p:nvPicPr>
          <p:cNvPr id="163" name="Google Shape;163;p13"/>
          <p:cNvPicPr preferRelativeResize="0"/>
          <p:nvPr/>
        </p:nvPicPr>
        <p:blipFill rotWithShape="1">
          <a:blip r:embed="rId3">
            <a:alphaModFix/>
          </a:blip>
          <a:srcRect b="15810"/>
          <a:stretch/>
        </p:blipFill>
        <p:spPr>
          <a:xfrm>
            <a:off x="899600" y="3929250"/>
            <a:ext cx="2991075" cy="2247300"/>
          </a:xfrm>
          <a:prstGeom prst="rect">
            <a:avLst/>
          </a:prstGeom>
          <a:noFill/>
          <a:ln>
            <a:noFill/>
          </a:ln>
        </p:spPr>
      </p:pic>
      <p:pic>
        <p:nvPicPr>
          <p:cNvPr id="164" name="Google Shape;164;p13"/>
          <p:cNvPicPr preferRelativeResize="0"/>
          <p:nvPr/>
        </p:nvPicPr>
        <p:blipFill>
          <a:blip r:embed="rId4">
            <a:alphaModFix/>
          </a:blip>
          <a:stretch>
            <a:fillRect/>
          </a:stretch>
        </p:blipFill>
        <p:spPr>
          <a:xfrm>
            <a:off x="4461825" y="4098250"/>
            <a:ext cx="3926725" cy="165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p:nvPr/>
        </p:nvSpPr>
        <p:spPr>
          <a:xfrm>
            <a:off x="892375" y="1362575"/>
            <a:ext cx="8000100" cy="45561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This PUC emphasis more on the pupil instead of the entire eye</a:t>
            </a:r>
            <a:endParaRPr sz="2000">
              <a:solidFill>
                <a:srgbClr val="24292F"/>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Noto Sans Symbols"/>
              <a:buChar char="⮚"/>
            </a:pPr>
            <a:r>
              <a:rPr lang="en-US" sz="2000">
                <a:solidFill>
                  <a:srgbClr val="24292F"/>
                </a:solidFill>
                <a:highlight>
                  <a:srgbClr val="FFFFFF"/>
                </a:highlight>
                <a:latin typeface="Times New Roman"/>
                <a:ea typeface="Times New Roman"/>
                <a:cs typeface="Times New Roman"/>
                <a:sym typeface="Times New Roman"/>
              </a:rPr>
              <a:t> People who feel drowsy will have their half eyes open which will reduce their Pupil Circularity</a:t>
            </a:r>
            <a:endParaRPr/>
          </a:p>
          <a:p>
            <a:pPr marL="0" marR="0" lvl="0" indent="0" algn="just" rtl="0">
              <a:lnSpc>
                <a:spcPct val="15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EAR and MAR are inversely proportional</a:t>
            </a:r>
            <a:endParaRPr sz="2000">
              <a:solidFill>
                <a:srgbClr val="24292F"/>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000"/>
              <a:buFont typeface="Times New Roman"/>
              <a:buChar char="⮚"/>
            </a:pPr>
            <a:r>
              <a:rPr lang="en-US" sz="2000">
                <a:solidFill>
                  <a:srgbClr val="292929"/>
                </a:solidFill>
                <a:highlight>
                  <a:srgbClr val="FFFFFF"/>
                </a:highlight>
                <a:latin typeface="Times New Roman"/>
                <a:ea typeface="Times New Roman"/>
                <a:cs typeface="Times New Roman"/>
                <a:sym typeface="Times New Roman"/>
              </a:rPr>
              <a:t>MOE as a measure will be more responsive to these changes as it will capture the subtle changes in both EAR and MAR and will exaggerate the changes as the denominator and numerator move in opposite directions</a:t>
            </a:r>
            <a:endParaRPr sz="2000">
              <a:solidFill>
                <a:srgbClr val="24292F"/>
              </a:solidFill>
              <a:highlight>
                <a:srgbClr val="FFFFFF"/>
              </a:highlight>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rgbClr val="24292F"/>
              </a:buClr>
              <a:buSzPts val="2000"/>
              <a:buFont typeface="Times New Roman"/>
              <a:buChar char="⮚"/>
            </a:pPr>
            <a:r>
              <a:rPr lang="en-US" sz="2000">
                <a:solidFill>
                  <a:srgbClr val="24292F"/>
                </a:solidFill>
                <a:highlight>
                  <a:srgbClr val="FFFFFF"/>
                </a:highlight>
                <a:latin typeface="Times New Roman"/>
                <a:ea typeface="Times New Roman"/>
                <a:cs typeface="Times New Roman"/>
                <a:sym typeface="Times New Roman"/>
              </a:rPr>
              <a:t>MOE increases (MAR increases and EAR decreases) – Drowsiness increases</a:t>
            </a:r>
            <a:endParaRPr sz="2000">
              <a:solidFill>
                <a:srgbClr val="24292F"/>
              </a:solidFill>
              <a:highlight>
                <a:srgbClr val="FFFFFF"/>
              </a:highlight>
              <a:latin typeface="Times New Roman"/>
              <a:ea typeface="Times New Roman"/>
              <a:cs typeface="Times New Roman"/>
              <a:sym typeface="Times New Roman"/>
            </a:endParaRPr>
          </a:p>
        </p:txBody>
      </p:sp>
      <p:sp>
        <p:nvSpPr>
          <p:cNvPr id="170" name="Google Shape;170;p14"/>
          <p:cNvSpPr txBox="1"/>
          <p:nvPr/>
        </p:nvSpPr>
        <p:spPr>
          <a:xfrm>
            <a:off x="702900" y="844375"/>
            <a:ext cx="3869100" cy="400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PUPIL CIRCULARITY ( PUC ) </a:t>
            </a:r>
            <a:endParaRPr sz="2000" b="1">
              <a:solidFill>
                <a:schemeClr val="dk1"/>
              </a:solidFill>
              <a:latin typeface="Times New Roman"/>
              <a:ea typeface="Times New Roman"/>
              <a:cs typeface="Times New Roman"/>
              <a:sym typeface="Times New Roman"/>
            </a:endParaRPr>
          </a:p>
        </p:txBody>
      </p:sp>
      <p:sp>
        <p:nvSpPr>
          <p:cNvPr id="171" name="Google Shape;171;p14"/>
          <p:cNvSpPr txBox="1"/>
          <p:nvPr/>
        </p:nvSpPr>
        <p:spPr>
          <a:xfrm>
            <a:off x="702900" y="2830500"/>
            <a:ext cx="4315200" cy="4002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0"/>
              </a:spcBef>
              <a:spcAft>
                <a:spcPts val="0"/>
              </a:spcAft>
              <a:buNone/>
            </a:pPr>
            <a:r>
              <a:rPr lang="en-US" sz="2000" b="1">
                <a:solidFill>
                  <a:schemeClr val="dk1"/>
                </a:solidFill>
                <a:latin typeface="Times New Roman"/>
                <a:ea typeface="Times New Roman"/>
                <a:cs typeface="Times New Roman"/>
                <a:sym typeface="Times New Roman"/>
              </a:rPr>
              <a:t>MOUTH OVER EYE ( MOE )</a:t>
            </a:r>
            <a:endParaRPr sz="2000" b="1">
              <a:solidFill>
                <a:schemeClr val="dk1"/>
              </a:solidFill>
              <a:latin typeface="Times New Roman"/>
              <a:ea typeface="Times New Roman"/>
              <a:cs typeface="Times New Roman"/>
              <a:sym typeface="Times New Roman"/>
            </a:endParaRPr>
          </a:p>
        </p:txBody>
      </p:sp>
      <p:pic>
        <p:nvPicPr>
          <p:cNvPr id="172" name="Google Shape;172;p14"/>
          <p:cNvPicPr preferRelativeResize="0"/>
          <p:nvPr/>
        </p:nvPicPr>
        <p:blipFill rotWithShape="1">
          <a:blip r:embed="rId3">
            <a:alphaModFix/>
          </a:blip>
          <a:srcRect l="8615" r="25412"/>
          <a:stretch/>
        </p:blipFill>
        <p:spPr>
          <a:xfrm>
            <a:off x="3420725" y="5589225"/>
            <a:ext cx="2098725" cy="106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p:nvPr/>
        </p:nvSpPr>
        <p:spPr>
          <a:xfrm>
            <a:off x="943175" y="1726500"/>
            <a:ext cx="7801200" cy="3170700"/>
          </a:xfrm>
          <a:prstGeom prst="rect">
            <a:avLst/>
          </a:prstGeom>
          <a:noFill/>
          <a:ln>
            <a:noFill/>
          </a:ln>
        </p:spPr>
        <p:txBody>
          <a:bodyPr spcFirstLastPara="1" wrap="square" lIns="91425" tIns="45700" rIns="91425" bIns="45700" anchor="t" anchorCtr="0">
            <a:spAutoFit/>
          </a:bodyPr>
          <a:lstStyle/>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Supervised learning classifier of </a:t>
            </a:r>
            <a:r>
              <a:rPr lang="en-US" sz="2000">
                <a:solidFill>
                  <a:srgbClr val="FF0000"/>
                </a:solidFill>
                <a:latin typeface="Times New Roman"/>
                <a:ea typeface="Times New Roman"/>
                <a:cs typeface="Times New Roman"/>
                <a:sym typeface="Times New Roman"/>
              </a:rPr>
              <a:t>K- Nearest Neighbors algorithm</a:t>
            </a:r>
            <a:r>
              <a:rPr lang="en-US" sz="2000">
                <a:solidFill>
                  <a:schemeClr val="dk1"/>
                </a:solidFill>
                <a:latin typeface="Times New Roman"/>
                <a:ea typeface="Times New Roman"/>
                <a:cs typeface="Times New Roman"/>
                <a:sym typeface="Times New Roman"/>
              </a:rPr>
              <a:t> is used to predict the accuracy in high level</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Where KNN is non- parametric classifier it can use for all supervised problems</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It is used by grouping up of data point individually. Here we have taken average prediction value of K is 9</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Using this K value the highest accuracy is going to be predicted</a:t>
            </a:r>
            <a:endParaRPr sz="2000">
              <a:solidFill>
                <a:schemeClr val="dk1"/>
              </a:solidFill>
              <a:latin typeface="Times New Roman"/>
              <a:ea typeface="Times New Roman"/>
              <a:cs typeface="Times New Roman"/>
              <a:sym typeface="Times New Roman"/>
            </a:endParaRPr>
          </a:p>
        </p:txBody>
      </p:sp>
      <p:sp>
        <p:nvSpPr>
          <p:cNvPr id="178" name="Google Shape;178;p15"/>
          <p:cNvSpPr txBox="1"/>
          <p:nvPr/>
        </p:nvSpPr>
        <p:spPr>
          <a:xfrm>
            <a:off x="3109575" y="1028975"/>
            <a:ext cx="37866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CLASSIFIER ALGORITHM</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p:nvPr/>
        </p:nvSpPr>
        <p:spPr>
          <a:xfrm>
            <a:off x="1331650" y="1129018"/>
            <a:ext cx="67689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TOOLS USED</a:t>
            </a:r>
            <a:endParaRPr sz="2400" b="1">
              <a:solidFill>
                <a:schemeClr val="dk1"/>
              </a:solidFill>
              <a:latin typeface="Times New Roman"/>
              <a:ea typeface="Times New Roman"/>
              <a:cs typeface="Times New Roman"/>
              <a:sym typeface="Times New Roman"/>
            </a:endParaRPr>
          </a:p>
        </p:txBody>
      </p:sp>
      <p:sp>
        <p:nvSpPr>
          <p:cNvPr id="184" name="Google Shape;184;p16"/>
          <p:cNvSpPr txBox="1"/>
          <p:nvPr/>
        </p:nvSpPr>
        <p:spPr>
          <a:xfrm>
            <a:off x="1074150" y="1735150"/>
            <a:ext cx="7530300" cy="3416290"/>
          </a:xfrm>
          <a:prstGeom prst="rect">
            <a:avLst/>
          </a:prstGeom>
          <a:noFill/>
          <a:ln>
            <a:noFill/>
          </a:ln>
        </p:spPr>
        <p:txBody>
          <a:bodyPr spcFirstLastPara="1" wrap="square" lIns="91425" tIns="91425" rIns="91425" bIns="91425" anchor="t" anchorCtr="0">
            <a:spAutoFit/>
          </a:bodyPr>
          <a:lstStyle/>
          <a:p>
            <a:pPr marL="457200" lvl="0" indent="-355600" algn="just" rtl="0">
              <a:lnSpc>
                <a:spcPct val="150000"/>
              </a:lnSpc>
              <a:spcBef>
                <a:spcPts val="0"/>
              </a:spcBef>
              <a:spcAft>
                <a:spcPts val="0"/>
              </a:spcAft>
              <a:buClr>
                <a:srgbClr val="404040"/>
              </a:buClr>
              <a:buSzPts val="2000"/>
              <a:buFont typeface="Wingdings" panose="05000000000000000000" pitchFamily="2" charset="2"/>
              <a:buChar char="Ø"/>
            </a:pPr>
            <a:r>
              <a:rPr lang="en-US" sz="2000" dirty="0" err="1">
                <a:solidFill>
                  <a:srgbClr val="404040"/>
                </a:solidFill>
                <a:highlight>
                  <a:srgbClr val="FFFFFF"/>
                </a:highlight>
                <a:latin typeface="Times New Roman"/>
                <a:ea typeface="Times New Roman"/>
                <a:cs typeface="Times New Roman"/>
                <a:sym typeface="Times New Roman"/>
              </a:rPr>
              <a:t>Jupyter</a:t>
            </a:r>
            <a:r>
              <a:rPr lang="en-US" sz="2000" dirty="0">
                <a:solidFill>
                  <a:srgbClr val="404040"/>
                </a:solidFill>
                <a:highlight>
                  <a:srgbClr val="FFFFFF"/>
                </a:highlight>
                <a:latin typeface="Times New Roman"/>
                <a:ea typeface="Times New Roman"/>
                <a:cs typeface="Times New Roman"/>
                <a:sym typeface="Times New Roman"/>
              </a:rPr>
              <a:t> notebook is an open-source software</a:t>
            </a:r>
            <a:endParaRPr sz="2000" dirty="0">
              <a:solidFill>
                <a:srgbClr val="404040"/>
              </a:solidFill>
              <a:highlight>
                <a:srgbClr val="FFFFFF"/>
              </a:highlight>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404040"/>
              </a:buClr>
              <a:buSzPts val="2000"/>
              <a:buFont typeface="Wingdings" panose="05000000000000000000" pitchFamily="2" charset="2"/>
              <a:buChar char="Ø"/>
            </a:pPr>
            <a:r>
              <a:rPr lang="en-US" sz="2000" dirty="0">
                <a:solidFill>
                  <a:srgbClr val="404040"/>
                </a:solidFill>
                <a:highlight>
                  <a:srgbClr val="FFFFFF"/>
                </a:highlight>
                <a:latin typeface="Times New Roman"/>
                <a:ea typeface="Times New Roman"/>
                <a:cs typeface="Times New Roman"/>
                <a:sym typeface="Times New Roman"/>
              </a:rPr>
              <a:t>It is allows users to create and share documents that contain interactive calculations, code, images, </a:t>
            </a:r>
            <a:r>
              <a:rPr lang="en-US" sz="2000" dirty="0" err="1">
                <a:solidFill>
                  <a:srgbClr val="404040"/>
                </a:solidFill>
                <a:highlight>
                  <a:srgbClr val="FFFFFF"/>
                </a:highlight>
                <a:latin typeface="Times New Roman"/>
                <a:ea typeface="Times New Roman"/>
                <a:cs typeface="Times New Roman"/>
                <a:sym typeface="Times New Roman"/>
              </a:rPr>
              <a:t>etc</a:t>
            </a:r>
            <a:endParaRPr sz="2000" dirty="0">
              <a:solidFill>
                <a:srgbClr val="404040"/>
              </a:solidFill>
              <a:highlight>
                <a:srgbClr val="FFFFFF"/>
              </a:highlight>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404040"/>
              </a:buClr>
              <a:buSzPts val="2000"/>
              <a:buFont typeface="Wingdings" panose="05000000000000000000" pitchFamily="2" charset="2"/>
              <a:buChar char="Ø"/>
            </a:pPr>
            <a:r>
              <a:rPr lang="en-US" sz="2000" dirty="0">
                <a:solidFill>
                  <a:srgbClr val="404040"/>
                </a:solidFill>
                <a:highlight>
                  <a:srgbClr val="FFFFFF"/>
                </a:highlight>
                <a:latin typeface="Times New Roman"/>
                <a:ea typeface="Times New Roman"/>
                <a:cs typeface="Times New Roman"/>
                <a:sym typeface="Times New Roman"/>
              </a:rPr>
              <a:t>Users can combine data, code, and visualizations into a single notebook, and create interactive “stories” that they can edit and share</a:t>
            </a:r>
            <a:endParaRPr sz="2000" dirty="0">
              <a:solidFill>
                <a:srgbClr val="404040"/>
              </a:solidFill>
              <a:highlight>
                <a:srgbClr val="FFFFFF"/>
              </a:highlight>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404040"/>
              </a:buClr>
              <a:buSzPts val="2000"/>
              <a:buFont typeface="Wingdings" panose="05000000000000000000" pitchFamily="2" charset="2"/>
              <a:buChar char="Ø"/>
            </a:pPr>
            <a:r>
              <a:rPr lang="en-US" sz="2000" dirty="0">
                <a:solidFill>
                  <a:srgbClr val="202124"/>
                </a:solidFill>
                <a:highlight>
                  <a:srgbClr val="FFFFFF"/>
                </a:highlight>
                <a:latin typeface="Times New Roman"/>
                <a:ea typeface="Times New Roman"/>
                <a:cs typeface="Times New Roman"/>
                <a:sym typeface="Times New Roman"/>
              </a:rPr>
              <a:t>It is a browser-based tool</a:t>
            </a:r>
            <a:endParaRPr sz="2000" dirty="0">
              <a:solidFill>
                <a:srgbClr val="40404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p:nvPr/>
        </p:nvSpPr>
        <p:spPr>
          <a:xfrm>
            <a:off x="1039100" y="1772825"/>
            <a:ext cx="7565400" cy="2940000"/>
          </a:xfrm>
          <a:prstGeom prst="rect">
            <a:avLst/>
          </a:prstGeom>
          <a:noFill/>
          <a:ln>
            <a:noFill/>
          </a:ln>
        </p:spPr>
        <p:txBody>
          <a:bodyPr spcFirstLastPara="1" wrap="square" lIns="91425" tIns="45700" rIns="91425" bIns="45700" anchor="t" anchorCtr="0">
            <a:spAutoFit/>
          </a:bodyPr>
          <a:lstStyle/>
          <a:p>
            <a:pPr marL="457200" lvl="0" indent="-355600" algn="just" rtl="0">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We have proposed by using facial landmarks the calculations of EAR, MAR, MOE and PUC</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60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Based on these range of calculation drowsy has been detected in a person who drives a car</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By using KNN we predicted the accuracy in range of 90.74%</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600"/>
              </a:spcBef>
              <a:spcAft>
                <a:spcPts val="60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state of drowsiness is detected effectively</a:t>
            </a:r>
            <a:endParaRPr sz="2000">
              <a:solidFill>
                <a:schemeClr val="dk1"/>
              </a:solidFill>
              <a:latin typeface="Times New Roman"/>
              <a:ea typeface="Times New Roman"/>
              <a:cs typeface="Times New Roman"/>
              <a:sym typeface="Times New Roman"/>
            </a:endParaRPr>
          </a:p>
        </p:txBody>
      </p:sp>
      <p:sp>
        <p:nvSpPr>
          <p:cNvPr id="192" name="Google Shape;192;p18"/>
          <p:cNvSpPr txBox="1"/>
          <p:nvPr/>
        </p:nvSpPr>
        <p:spPr>
          <a:xfrm>
            <a:off x="3707904" y="1129188"/>
            <a:ext cx="309634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CONCLUSION</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p:nvPr/>
        </p:nvSpPr>
        <p:spPr>
          <a:xfrm>
            <a:off x="3504220" y="1118950"/>
            <a:ext cx="309634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FUTURE WORK</a:t>
            </a:r>
            <a:endParaRPr sz="2400" b="1">
              <a:solidFill>
                <a:schemeClr val="dk1"/>
              </a:solidFill>
              <a:latin typeface="Times New Roman"/>
              <a:ea typeface="Times New Roman"/>
              <a:cs typeface="Times New Roman"/>
              <a:sym typeface="Times New Roman"/>
            </a:endParaRPr>
          </a:p>
        </p:txBody>
      </p:sp>
      <p:sp>
        <p:nvSpPr>
          <p:cNvPr id="198" name="Google Shape;198;p19"/>
          <p:cNvSpPr txBox="1"/>
          <p:nvPr/>
        </p:nvSpPr>
        <p:spPr>
          <a:xfrm>
            <a:off x="1187624" y="1772816"/>
            <a:ext cx="7416900" cy="2247300"/>
          </a:xfrm>
          <a:prstGeom prst="rect">
            <a:avLst/>
          </a:prstGeom>
          <a:noFill/>
          <a:ln>
            <a:noFill/>
          </a:ln>
        </p:spPr>
        <p:txBody>
          <a:bodyPr spcFirstLastPara="1" wrap="square" lIns="91425" tIns="45700" rIns="91425" bIns="45700" anchor="t" anchorCtr="0">
            <a:spAutoFit/>
          </a:bodyPr>
          <a:lstStyle/>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detection can done by calculating the head pose, chin pose of a person</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 this cases it has a chance of getting higher accuracy</a:t>
            </a:r>
            <a:endParaRPr sz="2000">
              <a:solidFill>
                <a:schemeClr val="dk1"/>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They are several types of supervised algorithms are there it can also implemented for future work to get better result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p:nvPr/>
        </p:nvSpPr>
        <p:spPr>
          <a:xfrm>
            <a:off x="2771800" y="2852936"/>
            <a:ext cx="511256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Times New Roman"/>
                <a:ea typeface="Times New Roman"/>
                <a:cs typeface="Times New Roman"/>
                <a:sym typeface="Times New Roman"/>
              </a:rPr>
              <a:t>THANK YOU</a:t>
            </a:r>
            <a:endParaRPr sz="48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f8f2f5d4bfb5110_448"/>
          <p:cNvSpPr txBox="1">
            <a:spLocks noGrp="1"/>
          </p:cNvSpPr>
          <p:nvPr>
            <p:ph type="body" idx="1"/>
          </p:nvPr>
        </p:nvSpPr>
        <p:spPr>
          <a:xfrm>
            <a:off x="927200" y="543475"/>
            <a:ext cx="7911900" cy="5802900"/>
          </a:xfrm>
          <a:prstGeom prst="rect">
            <a:avLst/>
          </a:prstGeom>
          <a:noFill/>
          <a:ln>
            <a:noFill/>
          </a:ln>
        </p:spPr>
        <p:txBody>
          <a:bodyPr spcFirstLastPara="1" wrap="square" lIns="91425" tIns="45700" rIns="91425" bIns="45700" anchor="t" anchorCtr="0">
            <a:noAutofit/>
          </a:bodyPr>
          <a:lstStyle/>
          <a:p>
            <a:pPr marL="0" lvl="0" indent="0" algn="ctr" rtl="0">
              <a:lnSpc>
                <a:spcPct val="106000"/>
              </a:lnSpc>
              <a:spcBef>
                <a:spcPts val="0"/>
              </a:spcBef>
              <a:spcAft>
                <a:spcPts val="0"/>
              </a:spcAft>
              <a:buClr>
                <a:schemeClr val="dk1"/>
              </a:buClr>
              <a:buSzPts val="1920"/>
              <a:buFont typeface="Noto Sans Symbols"/>
              <a:buNone/>
            </a:pPr>
            <a:r>
              <a:rPr lang="en-US" b="1">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System Flow</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Mathematical Calculation</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Classified Algorithm</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Tools Used</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273050" lvl="0" indent="-273050" algn="just" rtl="0">
              <a:lnSpc>
                <a:spcPct val="115000"/>
              </a:lnSpc>
              <a:spcBef>
                <a:spcPts val="1200"/>
              </a:spcBef>
              <a:spcAft>
                <a:spcPts val="0"/>
              </a:spcAft>
              <a:buSzPts val="1440"/>
              <a:buFont typeface="Times New Roman"/>
              <a:buChar char="⮚"/>
            </a:pPr>
            <a:r>
              <a:rPr lang="en-US">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pic>
        <p:nvPicPr>
          <p:cNvPr id="86" name="Google Shape;86;g3f8f2f5d4bfb5110_448" descr="Presentation slide Agenda Microsoft PowerPoint Training, enlightenment,  hand, presentation, good Idea png | PNGWing"/>
          <p:cNvPicPr preferRelativeResize="0"/>
          <p:nvPr/>
        </p:nvPicPr>
        <p:blipFill rotWithShape="1">
          <a:blip r:embed="rId3">
            <a:alphaModFix/>
          </a:blip>
          <a:srcRect/>
          <a:stretch/>
        </p:blipFill>
        <p:spPr>
          <a:xfrm>
            <a:off x="5938837" y="281940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f8f2f5d4bfb5110_76"/>
          <p:cNvSpPr txBox="1">
            <a:spLocks noGrp="1"/>
          </p:cNvSpPr>
          <p:nvPr>
            <p:ph type="body" idx="1"/>
          </p:nvPr>
        </p:nvSpPr>
        <p:spPr>
          <a:xfrm>
            <a:off x="927200" y="543475"/>
            <a:ext cx="7911900" cy="5147700"/>
          </a:xfrm>
          <a:prstGeom prst="rect">
            <a:avLst/>
          </a:prstGeom>
          <a:noFill/>
          <a:ln>
            <a:noFill/>
          </a:ln>
        </p:spPr>
        <p:txBody>
          <a:bodyPr spcFirstLastPara="1" wrap="square" lIns="91425" tIns="45700" rIns="91425" bIns="45700" anchor="t" anchorCtr="0">
            <a:noAutofit/>
          </a:bodyPr>
          <a:lstStyle/>
          <a:p>
            <a:pPr marL="0" lvl="0" indent="0" algn="ctr" rtl="0">
              <a:lnSpc>
                <a:spcPct val="106000"/>
              </a:lnSpc>
              <a:spcBef>
                <a:spcPts val="0"/>
              </a:spcBef>
              <a:spcAft>
                <a:spcPts val="0"/>
              </a:spcAft>
              <a:buClr>
                <a:schemeClr val="dk1"/>
              </a:buClr>
              <a:buSzPts val="1920"/>
              <a:buFont typeface="Noto Sans Symbols"/>
              <a:buNone/>
            </a:pPr>
            <a:r>
              <a:rPr lang="en-US"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a:p>
            <a:pPr marL="0" lvl="0" indent="0" algn="l" rtl="0">
              <a:lnSpc>
                <a:spcPct val="106000"/>
              </a:lnSpc>
              <a:spcBef>
                <a:spcPts val="0"/>
              </a:spcBef>
              <a:spcAft>
                <a:spcPts val="0"/>
              </a:spcAft>
              <a:buClr>
                <a:schemeClr val="dk1"/>
              </a:buClr>
              <a:buSzPts val="1920"/>
              <a:buFont typeface="Noto Sans Symbols"/>
              <a:buNone/>
            </a:pPr>
            <a:endParaRPr b="1" dirty="0">
              <a:latin typeface="Times New Roman"/>
              <a:ea typeface="Times New Roman"/>
              <a:cs typeface="Times New Roman"/>
              <a:sym typeface="Times New Roman"/>
            </a:endParaRPr>
          </a:p>
          <a:p>
            <a:pPr marL="273050" lvl="0" indent="-308610" algn="just" rtl="0">
              <a:lnSpc>
                <a:spcPct val="15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To prevent accidents, it is possible to determine a driver's level of intoxication by utilizing a distinct algorithm to calculate their eye and mouth aspect ratios</a:t>
            </a:r>
            <a:endParaRPr dirty="0">
              <a:latin typeface="Times New Roman"/>
              <a:ea typeface="Times New Roman"/>
              <a:cs typeface="Times New Roman"/>
              <a:sym typeface="Times New Roman"/>
            </a:endParaRPr>
          </a:p>
          <a:p>
            <a:pPr marL="273050" lvl="0" indent="-308610" algn="just" rtl="0">
              <a:lnSpc>
                <a:spcPct val="15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Using the precise formula for determining the MOE value to average them</a:t>
            </a:r>
            <a:endParaRPr dirty="0">
              <a:latin typeface="Times New Roman"/>
              <a:ea typeface="Times New Roman"/>
              <a:cs typeface="Times New Roman"/>
              <a:sym typeface="Times New Roman"/>
            </a:endParaRPr>
          </a:p>
          <a:p>
            <a:pPr marL="273050" lvl="0" indent="-308610" algn="just" rtl="0">
              <a:lnSpc>
                <a:spcPct val="150000"/>
              </a:lnSpc>
              <a:spcBef>
                <a:spcPts val="0"/>
              </a:spcBef>
              <a:spcAft>
                <a:spcPts val="0"/>
              </a:spcAft>
              <a:buSzPts val="2000"/>
              <a:buFont typeface="Times New Roman"/>
              <a:buChar char="⮚"/>
            </a:pPr>
            <a:r>
              <a:rPr lang="en-US" dirty="0">
                <a:latin typeface="Times New Roman"/>
                <a:ea typeface="Times New Roman"/>
                <a:cs typeface="Times New Roman"/>
                <a:sym typeface="Times New Roman"/>
              </a:rPr>
              <a:t>Therefore, establishing mouth ratio aspect value over eye ratio aspect of MOE can be used in diagnose tiredness</a:t>
            </a:r>
            <a:endParaRPr dirty="0">
              <a:latin typeface="Times New Roman"/>
              <a:ea typeface="Times New Roman"/>
              <a:cs typeface="Times New Roman"/>
              <a:sym typeface="Times New Roman"/>
            </a:endParaRPr>
          </a:p>
          <a:p>
            <a:pPr marL="273050" lvl="0" indent="-273050" algn="just" rtl="0">
              <a:lnSpc>
                <a:spcPct val="150000"/>
              </a:lnSpc>
              <a:spcBef>
                <a:spcPts val="1200"/>
              </a:spcBef>
              <a:spcAft>
                <a:spcPts val="0"/>
              </a:spcAft>
              <a:buSzPts val="1440"/>
              <a:buFont typeface="Times New Roman"/>
              <a:buChar char="⮚"/>
            </a:pPr>
            <a:r>
              <a:rPr lang="en-US" dirty="0">
                <a:latin typeface="Times New Roman"/>
                <a:ea typeface="Times New Roman"/>
                <a:cs typeface="Times New Roman"/>
                <a:sym typeface="Times New Roman"/>
              </a:rPr>
              <a:t>In this paper, we propose and evaluate a K-Nearest Neighbor [KNN] algorithm designed for classifying the </a:t>
            </a:r>
            <a:r>
              <a:rPr lang="en-US" dirty="0" err="1">
                <a:latin typeface="Times New Roman"/>
                <a:ea typeface="Times New Roman"/>
                <a:cs typeface="Times New Roman"/>
                <a:sym typeface="Times New Roman"/>
              </a:rPr>
              <a:t>drowiness</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f8f2f5d4bfb5110_142"/>
          <p:cNvSpPr txBox="1">
            <a:spLocks noGrp="1"/>
          </p:cNvSpPr>
          <p:nvPr>
            <p:ph type="body" idx="1"/>
          </p:nvPr>
        </p:nvSpPr>
        <p:spPr>
          <a:xfrm>
            <a:off x="879225" y="1188825"/>
            <a:ext cx="7961100" cy="3319200"/>
          </a:xfrm>
          <a:prstGeom prst="rect">
            <a:avLst/>
          </a:prstGeom>
          <a:noFill/>
          <a:ln>
            <a:noFill/>
          </a:ln>
        </p:spPr>
        <p:txBody>
          <a:bodyPr spcFirstLastPara="1" wrap="square" lIns="91425" tIns="45700" rIns="91425" bIns="45700" anchor="t" anchorCtr="0">
            <a:noAutofit/>
          </a:bodyPr>
          <a:lstStyle/>
          <a:p>
            <a:pPr marL="273050" lvl="0" indent="-283210" algn="just" rtl="0">
              <a:lnSpc>
                <a:spcPct val="150000"/>
              </a:lnSpc>
              <a:spcBef>
                <a:spcPts val="400"/>
              </a:spcBef>
              <a:spcAft>
                <a:spcPts val="0"/>
              </a:spcAft>
              <a:buSzPts val="1600"/>
              <a:buChar char="⮚"/>
            </a:pPr>
            <a:r>
              <a:rPr lang="en-US" dirty="0">
                <a:latin typeface="Times New Roman"/>
                <a:ea typeface="Times New Roman"/>
                <a:cs typeface="Times New Roman"/>
                <a:sym typeface="Times New Roman"/>
              </a:rPr>
              <a:t>No one can survive without transport now a days. Transportation causes accident not at all time but often</a:t>
            </a:r>
            <a:endParaRPr dirty="0">
              <a:latin typeface="Times New Roman"/>
              <a:ea typeface="Times New Roman"/>
              <a:cs typeface="Times New Roman"/>
              <a:sym typeface="Times New Roman"/>
            </a:endParaRPr>
          </a:p>
          <a:p>
            <a:pPr marL="273050" lvl="0" indent="-283210" algn="just" rtl="0">
              <a:lnSpc>
                <a:spcPct val="150000"/>
              </a:lnSpc>
              <a:spcBef>
                <a:spcPts val="400"/>
              </a:spcBef>
              <a:spcAft>
                <a:spcPts val="0"/>
              </a:spcAft>
              <a:buSzPts val="1600"/>
              <a:buChar char="⮚"/>
            </a:pPr>
            <a:r>
              <a:rPr lang="en-US" dirty="0">
                <a:latin typeface="Times New Roman"/>
                <a:ea typeface="Times New Roman"/>
                <a:cs typeface="Times New Roman"/>
                <a:sym typeface="Times New Roman"/>
              </a:rPr>
              <a:t>Road accident are very frequent now a days and it is most probably occurs because of sleepy drivers</a:t>
            </a:r>
            <a:endParaRPr dirty="0">
              <a:latin typeface="Times New Roman"/>
              <a:ea typeface="Times New Roman"/>
              <a:cs typeface="Times New Roman"/>
              <a:sym typeface="Times New Roman"/>
            </a:endParaRPr>
          </a:p>
          <a:p>
            <a:pPr marL="273050" lvl="0" indent="-273050" algn="just" rtl="0">
              <a:lnSpc>
                <a:spcPct val="150000"/>
              </a:lnSpc>
              <a:spcBef>
                <a:spcPts val="400"/>
              </a:spcBef>
              <a:spcAft>
                <a:spcPts val="0"/>
              </a:spcAft>
              <a:buSzPts val="1440"/>
              <a:buFont typeface="Times New Roman"/>
              <a:buChar char="⮚"/>
            </a:pPr>
            <a:r>
              <a:rPr lang="en-US" dirty="0">
                <a:latin typeface="Times New Roman"/>
                <a:ea typeface="Times New Roman"/>
                <a:cs typeface="Times New Roman"/>
                <a:sym typeface="Times New Roman"/>
              </a:rPr>
              <a:t>We cannot avoid transportation but can reduce the count of accident level</a:t>
            </a:r>
            <a:endParaRPr dirty="0">
              <a:latin typeface="Times New Roman"/>
              <a:ea typeface="Times New Roman"/>
              <a:cs typeface="Times New Roman"/>
              <a:sym typeface="Times New Roman"/>
            </a:endParaRPr>
          </a:p>
          <a:p>
            <a:pPr marL="273050" lvl="0" indent="-273050" algn="just" rtl="0">
              <a:lnSpc>
                <a:spcPct val="150000"/>
              </a:lnSpc>
              <a:spcBef>
                <a:spcPts val="400"/>
              </a:spcBef>
              <a:spcAft>
                <a:spcPts val="0"/>
              </a:spcAft>
              <a:buClr>
                <a:schemeClr val="dk1"/>
              </a:buClr>
              <a:buSzPts val="1600"/>
              <a:buChar char="⮚"/>
            </a:pPr>
            <a:r>
              <a:rPr lang="en-US" dirty="0">
                <a:latin typeface="Times New Roman"/>
                <a:ea typeface="Times New Roman"/>
                <a:cs typeface="Times New Roman"/>
                <a:sym typeface="Times New Roman"/>
              </a:rPr>
              <a:t>Aim to avoid those accidents by detecting the drowsiness of a person who drives a vehicle by various features</a:t>
            </a:r>
            <a:endParaRPr dirty="0"/>
          </a:p>
          <a:p>
            <a:pPr marL="273050" lvl="0" indent="-171450" algn="just" rtl="0">
              <a:lnSpc>
                <a:spcPct val="15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600"/>
              <a:buFont typeface="Noto Sans Symbols"/>
              <a:buNone/>
            </a:pPr>
            <a:endParaRPr dirty="0">
              <a:latin typeface="Times New Roman"/>
              <a:ea typeface="Times New Roman"/>
              <a:cs typeface="Times New Roman"/>
              <a:sym typeface="Times New Roman"/>
            </a:endParaRPr>
          </a:p>
          <a:p>
            <a:pPr marL="0" lvl="0" indent="0" algn="just" rtl="0">
              <a:spcBef>
                <a:spcPts val="360"/>
              </a:spcBef>
              <a:spcAft>
                <a:spcPts val="0"/>
              </a:spcAft>
              <a:buClr>
                <a:schemeClr val="dk1"/>
              </a:buClr>
              <a:buSzPts val="1440"/>
              <a:buFont typeface="Noto Sans Symbols"/>
              <a:buNone/>
            </a:pPr>
            <a:endParaRPr sz="1800" dirty="0">
              <a:latin typeface="Times New Roman"/>
              <a:ea typeface="Times New Roman"/>
              <a:cs typeface="Times New Roman"/>
              <a:sym typeface="Times New Roman"/>
            </a:endParaRPr>
          </a:p>
          <a:p>
            <a:pPr marL="0" lvl="0" indent="0" algn="just" rtl="0">
              <a:spcBef>
                <a:spcPts val="360"/>
              </a:spcBef>
              <a:spcAft>
                <a:spcPts val="0"/>
              </a:spcAft>
              <a:buClr>
                <a:schemeClr val="dk1"/>
              </a:buClr>
              <a:buSzPts val="1440"/>
              <a:buFont typeface="Noto Sans Symbols"/>
              <a:buNone/>
            </a:pPr>
            <a:endParaRPr sz="1800" dirty="0">
              <a:latin typeface="Times New Roman"/>
              <a:ea typeface="Times New Roman"/>
              <a:cs typeface="Times New Roman"/>
              <a:sym typeface="Times New Roman"/>
            </a:endParaRPr>
          </a:p>
        </p:txBody>
      </p:sp>
      <p:sp>
        <p:nvSpPr>
          <p:cNvPr id="101" name="Google Shape;101;g3f8f2f5d4bfb5110_142"/>
          <p:cNvSpPr txBox="1"/>
          <p:nvPr/>
        </p:nvSpPr>
        <p:spPr>
          <a:xfrm>
            <a:off x="3619921" y="548929"/>
            <a:ext cx="2304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INTRODUCTION</a:t>
            </a:r>
            <a:endParaRPr sz="2000" b="1">
              <a:solidFill>
                <a:schemeClr val="dk1"/>
              </a:solidFill>
              <a:latin typeface="Times New Roman"/>
              <a:ea typeface="Times New Roman"/>
              <a:cs typeface="Times New Roman"/>
              <a:sym typeface="Times New Roman"/>
            </a:endParaRPr>
          </a:p>
        </p:txBody>
      </p:sp>
      <p:pic>
        <p:nvPicPr>
          <p:cNvPr id="102" name="Google Shape;102;g3f8f2f5d4bfb5110_142" descr="Drowsiness detection and alert system (DDAS) | Intel DevMesh | Gaurav  Sahadev, 11/09/2018"/>
          <p:cNvPicPr preferRelativeResize="0"/>
          <p:nvPr/>
        </p:nvPicPr>
        <p:blipFill rotWithShape="1">
          <a:blip r:embed="rId3">
            <a:alphaModFix/>
          </a:blip>
          <a:srcRect/>
          <a:stretch/>
        </p:blipFill>
        <p:spPr>
          <a:xfrm>
            <a:off x="3810000" y="4508025"/>
            <a:ext cx="4260850" cy="220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f8f2f5d4bfb5110_439"/>
          <p:cNvSpPr txBox="1">
            <a:spLocks noGrp="1"/>
          </p:cNvSpPr>
          <p:nvPr>
            <p:ph type="body" idx="1"/>
          </p:nvPr>
        </p:nvSpPr>
        <p:spPr>
          <a:xfrm>
            <a:off x="1470725" y="1188825"/>
            <a:ext cx="7577700" cy="1784700"/>
          </a:xfrm>
          <a:prstGeom prst="rect">
            <a:avLst/>
          </a:prstGeom>
          <a:noFill/>
          <a:ln>
            <a:noFill/>
          </a:ln>
        </p:spPr>
        <p:txBody>
          <a:bodyPr spcFirstLastPara="1" wrap="square" lIns="91425" tIns="45700" rIns="91425" bIns="45700" anchor="t" anchorCtr="0">
            <a:noAutofit/>
          </a:bodyPr>
          <a:lstStyle/>
          <a:p>
            <a:pPr marL="273050" lvl="0" indent="-283210" algn="l" rtl="0">
              <a:spcBef>
                <a:spcPts val="0"/>
              </a:spcBef>
              <a:spcAft>
                <a:spcPts val="0"/>
              </a:spcAft>
              <a:buSzPts val="1600"/>
              <a:buChar char="⮚"/>
            </a:pPr>
            <a:r>
              <a:rPr lang="en-US">
                <a:latin typeface="Times New Roman"/>
                <a:ea typeface="Times New Roman"/>
                <a:cs typeface="Times New Roman"/>
                <a:sym typeface="Times New Roman"/>
              </a:rPr>
              <a:t>Long travel</a:t>
            </a:r>
            <a:endParaRPr/>
          </a:p>
          <a:p>
            <a:pPr marL="273050" lvl="0" indent="-283210" algn="l" rtl="0">
              <a:spcBef>
                <a:spcPts val="400"/>
              </a:spcBef>
              <a:spcAft>
                <a:spcPts val="0"/>
              </a:spcAft>
              <a:buSzPts val="1600"/>
              <a:buChar char="⮚"/>
            </a:pPr>
            <a:r>
              <a:rPr lang="en-US">
                <a:latin typeface="Times New Roman"/>
                <a:ea typeface="Times New Roman"/>
                <a:cs typeface="Times New Roman"/>
                <a:sym typeface="Times New Roman"/>
              </a:rPr>
              <a:t>Lack of sleep</a:t>
            </a:r>
            <a:endParaRPr/>
          </a:p>
          <a:p>
            <a:pPr marL="273050" lvl="0" indent="-283210" algn="l" rtl="0">
              <a:spcBef>
                <a:spcPts val="400"/>
              </a:spcBef>
              <a:spcAft>
                <a:spcPts val="0"/>
              </a:spcAft>
              <a:buSzPts val="1600"/>
              <a:buChar char="⮚"/>
            </a:pPr>
            <a:r>
              <a:rPr lang="en-US">
                <a:latin typeface="Times New Roman"/>
                <a:ea typeface="Times New Roman"/>
                <a:cs typeface="Times New Roman"/>
                <a:sym typeface="Times New Roman"/>
              </a:rPr>
              <a:t>Night time journey</a:t>
            </a:r>
            <a:endParaRPr/>
          </a:p>
          <a:p>
            <a:pPr marL="273050" lvl="0" indent="-283210" algn="l" rtl="0">
              <a:spcBef>
                <a:spcPts val="400"/>
              </a:spcBef>
              <a:spcAft>
                <a:spcPts val="0"/>
              </a:spcAft>
              <a:buSzPts val="1600"/>
              <a:buChar char="⮚"/>
            </a:pPr>
            <a:r>
              <a:rPr lang="en-US">
                <a:latin typeface="Times New Roman"/>
                <a:ea typeface="Times New Roman"/>
                <a:cs typeface="Times New Roman"/>
                <a:sym typeface="Times New Roman"/>
              </a:rPr>
              <a:t>No conversation</a:t>
            </a:r>
            <a:endParaRPr sz="1800">
              <a:latin typeface="Times New Roman"/>
              <a:ea typeface="Times New Roman"/>
              <a:cs typeface="Times New Roman"/>
              <a:sym typeface="Times New Roman"/>
            </a:endParaRPr>
          </a:p>
        </p:txBody>
      </p:sp>
      <p:sp>
        <p:nvSpPr>
          <p:cNvPr id="110" name="Google Shape;110;g3f8f2f5d4bfb5110_439"/>
          <p:cNvSpPr txBox="1"/>
          <p:nvPr/>
        </p:nvSpPr>
        <p:spPr>
          <a:xfrm>
            <a:off x="3005375" y="548925"/>
            <a:ext cx="34530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000" b="1">
                <a:solidFill>
                  <a:schemeClr val="dk1"/>
                </a:solidFill>
                <a:latin typeface="Times New Roman"/>
                <a:ea typeface="Times New Roman"/>
                <a:cs typeface="Times New Roman"/>
                <a:sym typeface="Times New Roman"/>
              </a:rPr>
              <a:t>PROBLEM  STATEMENT</a:t>
            </a:r>
            <a:endParaRPr sz="2000" b="1">
              <a:solidFill>
                <a:schemeClr val="dk1"/>
              </a:solidFill>
              <a:latin typeface="Times New Roman"/>
              <a:ea typeface="Times New Roman"/>
              <a:cs typeface="Times New Roman"/>
              <a:sym typeface="Times New Roman"/>
            </a:endParaRPr>
          </a:p>
        </p:txBody>
      </p:sp>
      <p:pic>
        <p:nvPicPr>
          <p:cNvPr id="111" name="Google Shape;111;g3f8f2f5d4bfb5110_439" descr="Set Of Tips To Stay Awake While Driving Sleep Deprivation How Not To Fall  Asleep At The Wheel Isolated Vector Illustration On A Blue Background  Cartoon Style Infogrphics Stock Illustration - Download"/>
          <p:cNvPicPr preferRelativeResize="0"/>
          <p:nvPr/>
        </p:nvPicPr>
        <p:blipFill rotWithShape="1">
          <a:blip r:embed="rId3">
            <a:alphaModFix/>
          </a:blip>
          <a:srcRect/>
          <a:stretch/>
        </p:blipFill>
        <p:spPr>
          <a:xfrm>
            <a:off x="4343400" y="2971800"/>
            <a:ext cx="4038600"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3f8f2f5d4bfb5110_209"/>
          <p:cNvSpPr txBox="1"/>
          <p:nvPr/>
        </p:nvSpPr>
        <p:spPr>
          <a:xfrm>
            <a:off x="3003799" y="197005"/>
            <a:ext cx="3600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LITERATURE REVIEW</a:t>
            </a:r>
            <a:endParaRPr sz="2000" b="1">
              <a:solidFill>
                <a:schemeClr val="dk1"/>
              </a:solidFill>
              <a:latin typeface="Times New Roman"/>
              <a:ea typeface="Times New Roman"/>
              <a:cs typeface="Times New Roman"/>
              <a:sym typeface="Times New Roman"/>
            </a:endParaRPr>
          </a:p>
        </p:txBody>
      </p:sp>
      <p:graphicFrame>
        <p:nvGraphicFramePr>
          <p:cNvPr id="119" name="Google Shape;119;g3f8f2f5d4bfb5110_209"/>
          <p:cNvGraphicFramePr/>
          <p:nvPr/>
        </p:nvGraphicFramePr>
        <p:xfrm>
          <a:off x="685800" y="675992"/>
          <a:ext cx="8311525" cy="5634043"/>
        </p:xfrm>
        <a:graphic>
          <a:graphicData uri="http://schemas.openxmlformats.org/drawingml/2006/table">
            <a:tbl>
              <a:tblPr firstRow="1" firstCol="1" bandRow="1">
                <a:noFill/>
                <a:tableStyleId>{A6F65365-9FDA-4C9C-BE17-89329996D363}</a:tableStyleId>
              </a:tblPr>
              <a:tblGrid>
                <a:gridCol w="550550"/>
                <a:gridCol w="1905000"/>
                <a:gridCol w="1752600"/>
                <a:gridCol w="1801625"/>
                <a:gridCol w="1499775"/>
                <a:gridCol w="801975"/>
              </a:tblGrid>
              <a:tr h="388225">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S.NO</a:t>
                      </a:r>
                      <a:endParaRPr/>
                    </a:p>
                  </a:txBody>
                  <a:tcPr marL="39950" marR="39950" marT="0" marB="0"/>
                </a:tc>
                <a:tc>
                  <a:txBody>
                    <a:bodyPr/>
                    <a:lstStyle/>
                    <a:p>
                      <a:pPr marL="0" marR="0" lvl="0" indent="0" algn="ctr"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YEAR &amp; AUTHOR </a:t>
                      </a:r>
                      <a:endParaRPr sz="1400" u="none" strike="noStrike" cap="none">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OBSERVATION</a:t>
                      </a:r>
                      <a:endParaRPr/>
                    </a:p>
                  </a:txBody>
                  <a:tcPr marL="39950" marR="39950" marT="0" marB="0"/>
                </a:tc>
                <a:tc>
                  <a:txBody>
                    <a:bodyPr/>
                    <a:lstStyle/>
                    <a:p>
                      <a:pPr marL="0" marR="0" lvl="0" indent="0" algn="l"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DATASET/</a:t>
                      </a:r>
                      <a:endParaRPr/>
                    </a:p>
                    <a:p>
                      <a:pPr marL="0" marR="0" lvl="0" indent="0" algn="l"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ALGORITHM</a:t>
                      </a:r>
                      <a:endParaRPr/>
                    </a:p>
                  </a:txBody>
                  <a:tcPr marL="39950" marR="39950" marT="0" marB="0"/>
                </a:tc>
                <a:tc>
                  <a:txBody>
                    <a:bodyPr/>
                    <a:lstStyle/>
                    <a:p>
                      <a:pPr marL="0" marR="0" lvl="0" indent="0" algn="l" rtl="0">
                        <a:lnSpc>
                          <a:spcPct val="107000"/>
                        </a:lnSpc>
                        <a:spcBef>
                          <a:spcPts val="0"/>
                        </a:spcBef>
                        <a:spcAft>
                          <a:spcPts val="0"/>
                        </a:spcAft>
                        <a:buNone/>
                      </a:pPr>
                      <a:r>
                        <a:rPr lang="en-US" sz="1400" u="none" strike="noStrike" cap="none">
                          <a:latin typeface="Times New Roman"/>
                          <a:ea typeface="Times New Roman"/>
                          <a:cs typeface="Times New Roman"/>
                          <a:sym typeface="Times New Roman"/>
                        </a:rPr>
                        <a:t>ACCURACY</a:t>
                      </a:r>
                      <a:endParaRPr/>
                    </a:p>
                  </a:txBody>
                  <a:tcPr marL="39950" marR="39950" marT="0" marB="0"/>
                </a:tc>
              </a:tr>
              <a:tr h="1392425">
                <a:tc>
                  <a:txBody>
                    <a:bodyPr/>
                    <a:lstStyle/>
                    <a:p>
                      <a:pPr marL="0" marR="0" lvl="0" indent="0" algn="l" rtl="0">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1</a:t>
                      </a:r>
                      <a:endParaRPr/>
                    </a:p>
                  </a:txBody>
                  <a:tcPr marL="39950" marR="39950" marT="0" marB="0"/>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b="0">
                          <a:latin typeface="Times New Roman"/>
                          <a:ea typeface="Times New Roman"/>
                          <a:cs typeface="Times New Roman"/>
                          <a:sym typeface="Times New Roman"/>
                        </a:rPr>
                        <a:t>Real-time classification for autonomous drowsiness detection using eye aspect ratio</a:t>
                      </a:r>
                      <a:endParaRPr sz="1400" b="0">
                        <a:latin typeface="Times New Roman"/>
                        <a:ea typeface="Times New Roman"/>
                        <a:cs typeface="Times New Roman"/>
                        <a:sym typeface="Times New Roman"/>
                      </a:endParaRPr>
                    </a:p>
                    <a:p>
                      <a:pPr marL="0" marR="0" lvl="0" indent="0" algn="l"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2020 &amp;</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Caio Bezerra Souto Maior  Márcio José das Chagas Moura  , João Mateus Marques Santana , Isis Didier Lins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Here by they identified the early symptoms of sleeping state and trained by using the different dataset of images and videos for drowsiness detection.</a:t>
                      </a:r>
                      <a:endParaRPr/>
                    </a:p>
                  </a:txBody>
                  <a:tcPr marL="39950" marR="39950" marT="0" marB="0"/>
                </a:tc>
                <a:tc>
                  <a:txBody>
                    <a:bodyPr/>
                    <a:lstStyle/>
                    <a:p>
                      <a:pPr marL="0" marR="0" lvl="0" indent="0" algn="l" rtl="0">
                        <a:lnSpc>
                          <a:spcPct val="107000"/>
                        </a:lnSpc>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Support Vector Machine</a:t>
                      </a:r>
                      <a:endParaRPr sz="1400" b="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94.44 %</a:t>
                      </a:r>
                      <a:endParaRPr/>
                    </a:p>
                  </a:txBody>
                  <a:tcPr marL="39950" marR="39950" marT="0" marB="0"/>
                </a:tc>
              </a:tr>
              <a:tr h="1943250">
                <a:tc>
                  <a:txBody>
                    <a:bodyPr/>
                    <a:lstStyle/>
                    <a:p>
                      <a:pPr marL="0" marR="0" lvl="0" indent="0" algn="l" rtl="0">
                        <a:spcBef>
                          <a:spcPts val="0"/>
                        </a:spcBef>
                        <a:spcAft>
                          <a:spcPts val="0"/>
                        </a:spcAft>
                        <a:buNone/>
                      </a:pPr>
                      <a:r>
                        <a:rPr lang="en-US" sz="1400" b="0" i="0">
                          <a:latin typeface="Times New Roman"/>
                          <a:ea typeface="Times New Roman"/>
                          <a:cs typeface="Times New Roman"/>
                          <a:sym typeface="Times New Roman"/>
                        </a:rPr>
                        <a:t>2</a:t>
                      </a:r>
                      <a:endParaRPr/>
                    </a:p>
                  </a:txBody>
                  <a:tcPr marL="39950" marR="39950" marT="0" marB="0"/>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b="0">
                          <a:solidFill>
                            <a:srgbClr val="000000"/>
                          </a:solidFill>
                          <a:latin typeface="Times New Roman"/>
                          <a:ea typeface="Times New Roman"/>
                          <a:cs typeface="Times New Roman"/>
                          <a:sym typeface="Times New Roman"/>
                        </a:rPr>
                        <a:t>Drowsiness Detection System using Eye Aspect Ratio Technique</a:t>
                      </a:r>
                      <a:endParaRPr/>
                    </a:p>
                    <a:p>
                      <a:pPr marL="0" marR="0" lvl="0" indent="0" algn="l" rtl="0">
                        <a:spcBef>
                          <a:spcPts val="0"/>
                        </a:spcBef>
                        <a:spcAft>
                          <a:spcPts val="0"/>
                        </a:spcAft>
                        <a:buNone/>
                      </a:pP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a:solidFill>
                            <a:srgbClr val="000000"/>
                          </a:solidFill>
                          <a:latin typeface="Times New Roman"/>
                          <a:ea typeface="Times New Roman"/>
                          <a:cs typeface="Times New Roman"/>
                          <a:sym typeface="Times New Roman"/>
                        </a:rPr>
                        <a:t>2020 &amp; </a:t>
                      </a:r>
                      <a:endParaRPr sz="1400" b="0" i="0" u="none" strike="noStrike">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 </a:t>
                      </a:r>
                      <a:r>
                        <a:rPr lang="en-US" sz="1400">
                          <a:solidFill>
                            <a:srgbClr val="000000"/>
                          </a:solidFill>
                          <a:latin typeface="Times New Roman"/>
                          <a:ea typeface="Times New Roman"/>
                          <a:cs typeface="Times New Roman"/>
                          <a:sym typeface="Times New Roman"/>
                        </a:rPr>
                        <a:t>Saravanaraj,</a:t>
                      </a:r>
                      <a:endParaRPr/>
                    </a:p>
                    <a:p>
                      <a:pPr marL="0" marR="0" lvl="0" indent="0" algn="l" rtl="0">
                        <a:spcBef>
                          <a:spcPts val="0"/>
                        </a:spcBef>
                        <a:spcAft>
                          <a:spcPts val="0"/>
                        </a:spcAft>
                        <a:buNone/>
                      </a:pPr>
                      <a:r>
                        <a:rPr lang="en-US" sz="1400">
                          <a:solidFill>
                            <a:srgbClr val="000000"/>
                          </a:solidFill>
                          <a:latin typeface="Times New Roman"/>
                          <a:ea typeface="Times New Roman"/>
                          <a:cs typeface="Times New Roman"/>
                          <a:sym typeface="Times New Roman"/>
                        </a:rPr>
                        <a:t> Sathasivam,</a:t>
                      </a:r>
                      <a:endParaRPr/>
                    </a:p>
                    <a:p>
                      <a:pPr marL="0" marR="0" lvl="0" indent="0" algn="l" rtl="0">
                        <a:spcBef>
                          <a:spcPts val="0"/>
                        </a:spcBef>
                        <a:spcAft>
                          <a:spcPts val="0"/>
                        </a:spcAft>
                        <a:buNone/>
                      </a:pPr>
                      <a:r>
                        <a:rPr lang="en-US" sz="1400">
                          <a:solidFill>
                            <a:srgbClr val="000000"/>
                          </a:solidFill>
                          <a:latin typeface="Times New Roman"/>
                          <a:ea typeface="Times New Roman"/>
                          <a:cs typeface="Times New Roman"/>
                          <a:sym typeface="Times New Roman"/>
                        </a:rPr>
                        <a:t> Abd Kadir,      Mahamad</a:t>
                      </a:r>
                      <a:endParaRPr sz="14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rgbClr val="000000"/>
                          </a:solidFill>
                          <a:latin typeface="Times New Roman"/>
                          <a:ea typeface="Times New Roman"/>
                          <a:cs typeface="Times New Roman"/>
                          <a:sym typeface="Times New Roman"/>
                        </a:rPr>
                        <a:t>Sharifah Saon</a:t>
                      </a:r>
                      <a:endParaRPr sz="14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400" b="0" i="0" u="none">
                        <a:solidFill>
                          <a:srgbClr val="000000"/>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It is done by using the EAR technique. Here by for future development can be done by detecting the state of yawning and distraction of the driver.</a:t>
                      </a:r>
                      <a:endParaRPr sz="1400" b="0">
                        <a:latin typeface="Times New Roman"/>
                        <a:ea typeface="Times New Roman"/>
                        <a:cs typeface="Times New Roman"/>
                        <a:sym typeface="Times New Roman"/>
                      </a:endParaRPr>
                    </a:p>
                    <a:p>
                      <a:pPr marL="0" marR="0" lvl="0" indent="0" algn="l" rtl="0">
                        <a:lnSpc>
                          <a:spcPct val="107000"/>
                        </a:lnSpc>
                        <a:spcBef>
                          <a:spcPts val="0"/>
                        </a:spcBef>
                        <a:spcAft>
                          <a:spcPts val="0"/>
                        </a:spcAft>
                        <a:buNone/>
                      </a:pP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electrocardiogram (ECG), electroencephalogram (EEG), electrooculogram (EOG) and electromyogram (EMG)</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a:latin typeface="Times New Roman"/>
                          <a:ea typeface="Times New Roman"/>
                          <a:cs typeface="Times New Roman"/>
                          <a:sym typeface="Times New Roman"/>
                        </a:rPr>
                        <a:t>90 %</a:t>
                      </a:r>
                      <a:endParaRPr/>
                    </a:p>
                  </a:txBody>
                  <a:tcPr marL="39950" marR="39950" marT="0" marB="0"/>
                </a:tc>
              </a:tr>
              <a:tr h="1636250">
                <a:tc>
                  <a:txBody>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3</a:t>
                      </a:r>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Using Eye Aspect Ratio to Enhance Fast and Objective Assessment of Facial Paralysis.</a:t>
                      </a:r>
                      <a:endParaRPr sz="1400" b="0" i="0" u="none" strike="noStrike">
                        <a:solidFill>
                          <a:srgbClr val="000000"/>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2020 &amp; Jialing Feng , 1 Zhexiao Guo , 1,2 Jun Wang , 3 and Guo Dan 1,2</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Clr>
                          <a:srgbClr val="000000"/>
                        </a:buClr>
                        <a:buSzPts val="1400"/>
                        <a:buFont typeface="Times New Roman"/>
                        <a:buNone/>
                      </a:pPr>
                      <a:r>
                        <a:rPr lang="en-US" sz="1400" b="0" i="0">
                          <a:latin typeface="Times New Roman"/>
                          <a:ea typeface="Times New Roman"/>
                          <a:cs typeface="Times New Roman"/>
                          <a:sym typeface="Times New Roman"/>
                        </a:rPr>
                        <a:t>Paper is about detecting drowsiness in paralysis patients by calculating their EAR value.87 paralilysis patients are detected in this paper.</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Ensemble of regression tree (ERT) algorithm, gradient boosting decision tree (GBDT) algorithm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85.2 %</a:t>
                      </a:r>
                      <a:endParaRPr/>
                    </a:p>
                  </a:txBody>
                  <a:tcPr marL="39950" marR="3995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g3f8f2f5d4bfb5110_357"/>
          <p:cNvGraphicFramePr/>
          <p:nvPr/>
        </p:nvGraphicFramePr>
        <p:xfrm>
          <a:off x="914400" y="516905"/>
          <a:ext cx="8048125" cy="6095528"/>
        </p:xfrm>
        <a:graphic>
          <a:graphicData uri="http://schemas.openxmlformats.org/drawingml/2006/table">
            <a:tbl>
              <a:tblPr firstRow="1" firstCol="1" bandRow="1">
                <a:noFill/>
                <a:tableStyleId>{3B3A539E-AEB2-462E-8979-682A28660D54}</a:tableStyleId>
              </a:tblPr>
              <a:tblGrid>
                <a:gridCol w="603800"/>
                <a:gridCol w="2113300"/>
                <a:gridCol w="1324750"/>
                <a:gridCol w="1667650"/>
                <a:gridCol w="1226425"/>
                <a:gridCol w="1112200"/>
              </a:tblGrid>
              <a:tr h="655700">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S.NO</a:t>
                      </a:r>
                      <a:endParaRPr/>
                    </a:p>
                  </a:txBody>
                  <a:tcPr marL="39950" marR="39950" marT="0" marB="0"/>
                </a:tc>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TITLE</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YEAR &amp; AUTHOR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OBSERVATION</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DATASET/</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ALGORITHM</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ACCURACY</a:t>
                      </a:r>
                      <a:endParaRPr/>
                    </a:p>
                  </a:txBody>
                  <a:tcPr marL="39950" marR="39950" marT="0" marB="0"/>
                </a:tc>
              </a:tr>
              <a:tr h="16705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4</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Real-Time Driver Drowiness</a:t>
                      </a:r>
                      <a:endParaRPr sz="1400" b="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Detection System Using Eye Aspect Ratio and Eye Closure Ratio</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Sukrit Mehta, Sharad Dadhich, Sahil Gumber,</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Arpita Jadhav Bhatt</a:t>
                      </a:r>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The drowsiness had detected by facial</a:t>
                      </a:r>
                      <a:endParaRPr/>
                    </a:p>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landmarks, Eye aspect ratio and eye Closure Ratio drowsiness based on adaptive</a:t>
                      </a:r>
                      <a:endParaRPr/>
                    </a:p>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thresholding.</a:t>
                      </a:r>
                      <a:endParaRPr/>
                    </a:p>
                  </a:txBody>
                  <a:tcPr marL="39950" marR="39950" marT="0" marB="0"/>
                </a:tc>
                <a:tc>
                  <a:txBody>
                    <a:bodyPr/>
                    <a:lstStyle/>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Naïve Bayes,</a:t>
                      </a:r>
                      <a:endParaRPr/>
                    </a:p>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SVM,</a:t>
                      </a:r>
                      <a:endParaRPr/>
                    </a:p>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Random</a:t>
                      </a:r>
                      <a:endParaRPr/>
                    </a:p>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Forest</a:t>
                      </a:r>
                      <a:endParaRPr sz="1400" b="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80%,</a:t>
                      </a:r>
                      <a:endParaRPr/>
                    </a:p>
                    <a:p>
                      <a:pPr marL="0" marR="0" lvl="0" indent="0" algn="l" rtl="0">
                        <a:spcBef>
                          <a:spcPts val="0"/>
                        </a:spcBef>
                        <a:spcAft>
                          <a:spcPts val="0"/>
                        </a:spcAft>
                        <a:buNone/>
                      </a:pPr>
                      <a:r>
                        <a:rPr lang="en-US" sz="1400" b="0">
                          <a:latin typeface="Times New Roman"/>
                          <a:ea typeface="Times New Roman"/>
                          <a:cs typeface="Times New Roman"/>
                          <a:sym typeface="Times New Roman"/>
                        </a:rPr>
                        <a:t>80 %, 84 %</a:t>
                      </a:r>
                      <a:endParaRPr/>
                    </a:p>
                  </a:txBody>
                  <a:tcPr marL="39950" marR="39950" marT="0" marB="0"/>
                </a:tc>
              </a:tr>
              <a:tr h="18439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a:latin typeface="Times New Roman"/>
                          <a:ea typeface="Times New Roman"/>
                          <a:cs typeface="Times New Roman"/>
                          <a:sym typeface="Times New Roman"/>
                        </a:rPr>
                        <a:t>5</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State Of The Art Analysis Of</a:t>
                      </a:r>
                      <a:endParaRPr/>
                    </a:p>
                    <a:p>
                      <a:pPr marL="0" marR="0" lvl="0" indent="0" algn="l" rtl="0">
                        <a:lnSpc>
                          <a:spcPct val="100000"/>
                        </a:lnSpc>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Modern Drowiness Detection</a:t>
                      </a:r>
                      <a:endParaRPr/>
                    </a:p>
                    <a:p>
                      <a:pPr marL="0" marR="0" lvl="0" indent="0" algn="l" rtl="0">
                        <a:lnSpc>
                          <a:spcPct val="100000"/>
                        </a:lnSpc>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Algorithm Based On Computer Version</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a:solidFill>
                            <a:schemeClr val="dk1"/>
                          </a:solidFill>
                          <a:latin typeface="Times New Roman"/>
                          <a:ea typeface="Times New Roman"/>
                          <a:cs typeface="Times New Roman"/>
                          <a:sym typeface="Times New Roman"/>
                        </a:rPr>
                        <a:t>2021,</a:t>
                      </a:r>
                      <a:endParaRPr/>
                    </a:p>
                    <a:p>
                      <a:pPr marL="0" marR="0" lvl="0" indent="0" algn="l" rtl="0">
                        <a:spcBef>
                          <a:spcPts val="0"/>
                        </a:spcBef>
                        <a:spcAft>
                          <a:spcPts val="0"/>
                        </a:spcAft>
                        <a:buNone/>
                      </a:pPr>
                      <a:r>
                        <a:rPr lang="en-US" sz="1400" b="0" i="0" u="none">
                          <a:solidFill>
                            <a:schemeClr val="dk1"/>
                          </a:solidFill>
                          <a:latin typeface="Times New Roman"/>
                          <a:ea typeface="Times New Roman"/>
                          <a:cs typeface="Times New Roman"/>
                          <a:sym typeface="Times New Roman"/>
                        </a:rPr>
                        <a:t>Fudail Hasan,</a:t>
                      </a:r>
                      <a:endParaRPr/>
                    </a:p>
                    <a:p>
                      <a:pPr marL="0" marR="0" lvl="0" indent="0" algn="l" rtl="0">
                        <a:spcBef>
                          <a:spcPts val="0"/>
                        </a:spcBef>
                        <a:spcAft>
                          <a:spcPts val="0"/>
                        </a:spcAft>
                        <a:buNone/>
                      </a:pPr>
                      <a:r>
                        <a:rPr lang="en-US" sz="1400" b="0" i="0" u="none">
                          <a:solidFill>
                            <a:schemeClr val="dk1"/>
                          </a:solidFill>
                          <a:latin typeface="Times New Roman"/>
                          <a:ea typeface="Times New Roman"/>
                          <a:cs typeface="Times New Roman"/>
                          <a:sym typeface="Times New Roman"/>
                        </a:rPr>
                        <a:t>Alexey Kashevnik</a:t>
                      </a:r>
                      <a:endParaRPr sz="1400" b="0" i="0" u="non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By detecting the yawning state of a person they themselves created a dataset and trained and also blinking state also calculated.</a:t>
                      </a:r>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Deep Nerual Network, </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a:latin typeface="Times New Roman"/>
                          <a:ea typeface="Times New Roman"/>
                          <a:cs typeface="Times New Roman"/>
                          <a:sym typeface="Times New Roman"/>
                        </a:rPr>
                        <a:t>95.2%</a:t>
                      </a:r>
                      <a:endParaRPr/>
                    </a:p>
                  </a:txBody>
                  <a:tcPr marL="39950" marR="39950" marT="0" marB="0"/>
                </a:tc>
              </a:tr>
              <a:tr h="1859825">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6</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a:solidFill>
                            <a:schemeClr val="dk1"/>
                          </a:solidFill>
                          <a:latin typeface="Times New Roman"/>
                          <a:ea typeface="Times New Roman"/>
                          <a:cs typeface="Times New Roman"/>
                          <a:sym typeface="Times New Roman"/>
                        </a:rPr>
                        <a:t>Drowsiness Detection According to the Number of Blinking Eyes Specified From Eye Aspect Ratio Value Modification</a:t>
                      </a:r>
                      <a:endParaRPr/>
                    </a:p>
                    <a:p>
                      <a:pPr marL="0" marR="0" lvl="0" indent="0" algn="l" rtl="0">
                        <a:spcBef>
                          <a:spcPts val="0"/>
                        </a:spcBef>
                        <a:spcAft>
                          <a:spcPts val="0"/>
                        </a:spcAft>
                        <a:buNone/>
                      </a:pP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 Novie Theresia Br. Pasaribu,  Agus Prijono, Ratnadewi, Roy Pramono Adhie, Joseph Felix</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Drowsiness detected by level of stages,</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Face detection and then eye detection, EAR value calculated and compared to the MEAR value.</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Histogram of oriented gradient (HOG) ,and Convolutional Neural Network (CNN)</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90 %</a:t>
                      </a:r>
                      <a:endParaRPr/>
                    </a:p>
                  </a:txBody>
                  <a:tcPr marL="39950" marR="3995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g3f8f2f5d4bfb5110_361"/>
          <p:cNvGraphicFramePr/>
          <p:nvPr/>
        </p:nvGraphicFramePr>
        <p:xfrm>
          <a:off x="685800" y="661275"/>
          <a:ext cx="8346275" cy="5960650"/>
        </p:xfrm>
        <a:graphic>
          <a:graphicData uri="http://schemas.openxmlformats.org/drawingml/2006/table">
            <a:tbl>
              <a:tblPr firstRow="1" firstCol="1" bandRow="1">
                <a:noFill/>
                <a:tableStyleId>{3B3A539E-AEB2-462E-8979-682A28660D54}</a:tableStyleId>
              </a:tblPr>
              <a:tblGrid>
                <a:gridCol w="557900"/>
                <a:gridCol w="1847625"/>
                <a:gridCol w="1629550"/>
                <a:gridCol w="2017550"/>
                <a:gridCol w="1372950"/>
                <a:gridCol w="920700"/>
              </a:tblGrid>
              <a:tr h="475175">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S.NO</a:t>
                      </a:r>
                      <a:endParaRPr sz="1400">
                        <a:latin typeface="Times New Roman"/>
                        <a:ea typeface="Times New Roman"/>
                        <a:cs typeface="Times New Roman"/>
                        <a:sym typeface="Times New Roman"/>
                      </a:endParaRPr>
                    </a:p>
                  </a:txBody>
                  <a:tcPr marL="39950" marR="39950" marT="0" marB="0"/>
                </a:tc>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TITLE</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YEAR &amp; AUTHOR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OBSERVATION</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DATASET/</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ALGORITHM</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ACCURACY</a:t>
                      </a:r>
                      <a:endParaRPr sz="1400">
                        <a:latin typeface="Times New Roman"/>
                        <a:ea typeface="Times New Roman"/>
                        <a:cs typeface="Times New Roman"/>
                        <a:sym typeface="Times New Roman"/>
                      </a:endParaRPr>
                    </a:p>
                  </a:txBody>
                  <a:tcPr marL="39950" marR="39950" marT="0" marB="0"/>
                </a:tc>
              </a:tr>
              <a:tr h="170432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u="none" strike="noStrike">
                          <a:solidFill>
                            <a:schemeClr val="dk1"/>
                          </a:solidFill>
                          <a:latin typeface="Times New Roman"/>
                          <a:ea typeface="Times New Roman"/>
                          <a:cs typeface="Times New Roman"/>
                          <a:sym typeface="Times New Roman"/>
                        </a:rPr>
                        <a:t>7</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u="none" strike="noStrike">
                          <a:solidFill>
                            <a:schemeClr val="dk1"/>
                          </a:solidFill>
                          <a:latin typeface="Times New Roman"/>
                          <a:ea typeface="Times New Roman"/>
                          <a:cs typeface="Times New Roman"/>
                          <a:sym typeface="Times New Roman"/>
                        </a:rPr>
                        <a:t>Drowiness Detection Based on Eye Closure and Yawning Detection</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B. Mohana, C. M. Sheela Rani</a:t>
                      </a:r>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Haar basded classifier is used in extraction of facial features to detect the eye closure and yawning state. Alarm will be sounded when the eye closure and yawing detected.</a:t>
                      </a:r>
                      <a:endParaRPr/>
                    </a:p>
                  </a:txBody>
                  <a:tcPr marL="39950" marR="39950" marT="0" marB="0"/>
                </a:tc>
                <a:tc>
                  <a:txBody>
                    <a:bodyPr/>
                    <a:lstStyle/>
                    <a:p>
                      <a:pPr marL="0" marR="0" lvl="0" indent="0" algn="l" rtl="0">
                        <a:lnSpc>
                          <a:spcPct val="107000"/>
                        </a:lnSpc>
                        <a:spcBef>
                          <a:spcPts val="0"/>
                        </a:spcBef>
                        <a:spcAft>
                          <a:spcPts val="0"/>
                        </a:spcAft>
                        <a:buNone/>
                      </a:pPr>
                      <a:r>
                        <a:rPr lang="en-US" sz="1400" b="0" u="none" strike="noStrike">
                          <a:solidFill>
                            <a:schemeClr val="dk1"/>
                          </a:solidFill>
                          <a:latin typeface="Times New Roman"/>
                          <a:ea typeface="Times New Roman"/>
                          <a:cs typeface="Times New Roman"/>
                          <a:sym typeface="Times New Roman"/>
                        </a:rPr>
                        <a:t>Haar – Based Classifier, Support Vector Mechine (SVM), </a:t>
                      </a:r>
                      <a:r>
                        <a:rPr lang="en-US" sz="1400">
                          <a:latin typeface="Times New Roman"/>
                          <a:ea typeface="Times New Roman"/>
                          <a:cs typeface="Times New Roman"/>
                          <a:sym typeface="Times New Roman"/>
                        </a:rPr>
                        <a:t>Convolutional Neural Network (CNN)</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85 %</a:t>
                      </a:r>
                      <a:endParaRPr sz="1400" b="0">
                        <a:latin typeface="Times New Roman"/>
                        <a:ea typeface="Times New Roman"/>
                        <a:cs typeface="Times New Roman"/>
                        <a:sym typeface="Times New Roman"/>
                      </a:endParaRPr>
                    </a:p>
                  </a:txBody>
                  <a:tcPr marL="39950" marR="39950" marT="0" marB="0"/>
                </a:tc>
              </a:tr>
              <a:tr h="170432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8</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Driver Drowiness Detection Model Using Convolutional Nerual Networks Techniques for Android Application</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u="none">
                          <a:solidFill>
                            <a:schemeClr val="dk1"/>
                          </a:solidFill>
                          <a:latin typeface="Times New Roman"/>
                          <a:ea typeface="Times New Roman"/>
                          <a:cs typeface="Times New Roman"/>
                          <a:sym typeface="Times New Roman"/>
                        </a:rPr>
                        <a:t>2020,</a:t>
                      </a:r>
                      <a:endParaRPr/>
                    </a:p>
                    <a:p>
                      <a:pPr marL="0" marR="0" lvl="0" indent="0" algn="l" rtl="0">
                        <a:spcBef>
                          <a:spcPts val="0"/>
                        </a:spcBef>
                        <a:spcAft>
                          <a:spcPts val="0"/>
                        </a:spcAft>
                        <a:buNone/>
                      </a:pPr>
                      <a:r>
                        <a:rPr lang="en-US" sz="1400" b="0" u="none">
                          <a:solidFill>
                            <a:schemeClr val="dk1"/>
                          </a:solidFill>
                          <a:latin typeface="Times New Roman"/>
                          <a:ea typeface="Times New Roman"/>
                          <a:cs typeface="Times New Roman"/>
                          <a:sym typeface="Times New Roman"/>
                        </a:rPr>
                        <a:t>Rateb Jabber, Mohammed Shinoy, Mohammed Kharbeche</a:t>
                      </a:r>
                      <a:endParaRPr sz="1400" b="0" i="0" u="non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Clr>
                          <a:schemeClr val="dk1"/>
                        </a:buClr>
                        <a:buSzPts val="1400"/>
                        <a:buFont typeface="Times New Roman"/>
                        <a:buNone/>
                      </a:pPr>
                      <a:r>
                        <a:rPr lang="en-US" sz="1400" b="0" i="0">
                          <a:latin typeface="Times New Roman"/>
                          <a:ea typeface="Times New Roman"/>
                          <a:cs typeface="Times New Roman"/>
                          <a:sym typeface="Times New Roman"/>
                        </a:rPr>
                        <a:t>EEG with Inertial Measurenebts Units(IMU) sensors are used to detect the 5 levels of drowsiness.</a:t>
                      </a:r>
                      <a:endParaRPr/>
                    </a:p>
                    <a:p>
                      <a:pPr marL="0" marR="0" lvl="0" indent="0" algn="l" rtl="0">
                        <a:lnSpc>
                          <a:spcPct val="107000"/>
                        </a:lnSpc>
                        <a:spcBef>
                          <a:spcPts val="0"/>
                        </a:spcBef>
                        <a:spcAft>
                          <a:spcPts val="0"/>
                        </a:spcAft>
                        <a:buClr>
                          <a:schemeClr val="dk1"/>
                        </a:buClr>
                        <a:buSzPts val="1400"/>
                        <a:buFont typeface="Times New Roman"/>
                        <a:buNone/>
                      </a:pPr>
                      <a:r>
                        <a:rPr lang="en-US" sz="1400" b="0" i="0">
                          <a:latin typeface="Times New Roman"/>
                          <a:ea typeface="Times New Roman"/>
                          <a:cs typeface="Times New Roman"/>
                          <a:sym typeface="Times New Roman"/>
                        </a:rPr>
                        <a:t>Android Application is used to take the sleepy pictures of the driver. </a:t>
                      </a:r>
                      <a:endParaRPr/>
                    </a:p>
                  </a:txBody>
                  <a:tcPr marL="39950" marR="39950" marT="0" marB="0"/>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Convolutional Neural Network (CNN)</a:t>
                      </a:r>
                      <a:endParaRPr sz="1400" b="0" i="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83.33 %</a:t>
                      </a:r>
                      <a:endParaRPr sz="1400" b="0" i="0">
                        <a:latin typeface="Times New Roman"/>
                        <a:ea typeface="Times New Roman"/>
                        <a:cs typeface="Times New Roman"/>
                        <a:sym typeface="Times New Roman"/>
                      </a:endParaRPr>
                    </a:p>
                  </a:txBody>
                  <a:tcPr marL="39950" marR="39950" marT="0" marB="0"/>
                </a:tc>
              </a:tr>
              <a:tr h="207682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u="none" strike="noStrike">
                          <a:solidFill>
                            <a:schemeClr val="dk1"/>
                          </a:solidFill>
                          <a:latin typeface="Times New Roman"/>
                          <a:ea typeface="Times New Roman"/>
                          <a:cs typeface="Times New Roman"/>
                          <a:sym typeface="Times New Roman"/>
                        </a:rPr>
                        <a:t>9</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Driver Drowsiness Detection using Machine Learning Approach </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a:t>
                      </a:r>
                      <a:endParaRPr/>
                    </a:p>
                    <a:p>
                      <a:pPr marL="0" marR="0" lvl="0" indent="0" algn="l" rtl="0">
                        <a:lnSpc>
                          <a:spcPct val="107000"/>
                        </a:lnSpc>
                        <a:spcBef>
                          <a:spcPts val="800"/>
                        </a:spcBef>
                        <a:spcAft>
                          <a:spcPts val="0"/>
                        </a:spcAft>
                        <a:buNone/>
                      </a:pPr>
                      <a:r>
                        <a:rPr lang="en-US" sz="1400">
                          <a:latin typeface="Times New Roman"/>
                          <a:ea typeface="Times New Roman"/>
                          <a:cs typeface="Times New Roman"/>
                          <a:sym typeface="Times New Roman"/>
                        </a:rPr>
                        <a:t>Novie Theresia Br. Pasaribu,  Agus Prijono, Ratnadewi, Roy Pramono Adhie, Joseph Felix</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Integral image  is used for fast feature evaluation. AdaBoost is used to select the small number of features. Then face is detected. All these contributes in detection of drowsiness.</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HAAR face detection algorithm, AdaBoost algorithm</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a:latin typeface="Times New Roman"/>
                          <a:ea typeface="Times New Roman"/>
                          <a:cs typeface="Times New Roman"/>
                          <a:sym typeface="Times New Roman"/>
                        </a:rPr>
                        <a:t>95 %</a:t>
                      </a:r>
                      <a:endParaRPr sz="1400">
                        <a:latin typeface="Times New Roman"/>
                        <a:ea typeface="Times New Roman"/>
                        <a:cs typeface="Times New Roman"/>
                        <a:sym typeface="Times New Roman"/>
                      </a:endParaRPr>
                    </a:p>
                  </a:txBody>
                  <a:tcPr marL="39950" marR="3995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g3f8f2f5d4bfb5110_365"/>
          <p:cNvGraphicFramePr/>
          <p:nvPr/>
        </p:nvGraphicFramePr>
        <p:xfrm>
          <a:off x="777975" y="694434"/>
          <a:ext cx="8229600" cy="5995725"/>
        </p:xfrm>
        <a:graphic>
          <a:graphicData uri="http://schemas.openxmlformats.org/drawingml/2006/table">
            <a:tbl>
              <a:tblPr firstRow="1" firstCol="1" bandRow="1">
                <a:noFill/>
                <a:tableStyleId>{3B3A539E-AEB2-462E-8979-682A28660D54}</a:tableStyleId>
              </a:tblPr>
              <a:tblGrid>
                <a:gridCol w="547850"/>
                <a:gridCol w="1814350"/>
                <a:gridCol w="1600200"/>
                <a:gridCol w="1981200"/>
                <a:gridCol w="1348200"/>
                <a:gridCol w="937800"/>
              </a:tblGrid>
              <a:tr h="544725">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S.NO</a:t>
                      </a:r>
                      <a:endParaRPr sz="1400">
                        <a:latin typeface="Times New Roman"/>
                        <a:ea typeface="Times New Roman"/>
                        <a:cs typeface="Times New Roman"/>
                        <a:sym typeface="Times New Roman"/>
                      </a:endParaRPr>
                    </a:p>
                  </a:txBody>
                  <a:tcPr marL="39950" marR="39950" marT="0" marB="0"/>
                </a:tc>
                <a:tc>
                  <a:txBody>
                    <a:bodyPr/>
                    <a:lstStyle/>
                    <a:p>
                      <a:pPr marL="0" marR="0" lvl="0" indent="0" algn="ctr" rtl="0">
                        <a:lnSpc>
                          <a:spcPct val="107000"/>
                        </a:lnSpc>
                        <a:spcBef>
                          <a:spcPts val="0"/>
                        </a:spcBef>
                        <a:spcAft>
                          <a:spcPts val="0"/>
                        </a:spcAft>
                        <a:buNone/>
                      </a:pPr>
                      <a:r>
                        <a:rPr lang="en-US" sz="1400">
                          <a:latin typeface="Times New Roman"/>
                          <a:ea typeface="Times New Roman"/>
                          <a:cs typeface="Times New Roman"/>
                          <a:sym typeface="Times New Roman"/>
                        </a:rPr>
                        <a:t>TITLE</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YEAR &amp; AUTHOR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OBSERVATION</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DATASET/</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ALGORITHM</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ACCURACY</a:t>
                      </a:r>
                      <a:endParaRPr sz="1400">
                        <a:latin typeface="Times New Roman"/>
                        <a:ea typeface="Times New Roman"/>
                        <a:cs typeface="Times New Roman"/>
                        <a:sym typeface="Times New Roman"/>
                      </a:endParaRPr>
                    </a:p>
                  </a:txBody>
                  <a:tcPr marL="39950" marR="39950" marT="0" marB="0"/>
                </a:tc>
              </a:tr>
              <a:tr h="210710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10</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Driver Safety Development: Real Time Driver Drowsiness Detection System Based on Convolutional Neural Network</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2021,</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 Maryam Hashemi , Alireza Mirrashid , Aliasghar Beheshti Shirazi </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Eye detection and preprocessing done then collection process is used in detection of drowsiness. Time cost for eye closure detection in different methods.</a:t>
                      </a:r>
                      <a:endParaRPr/>
                    </a:p>
                    <a:p>
                      <a:pPr marL="0" marR="0" lvl="0" indent="0" algn="l" rtl="0">
                        <a:spcBef>
                          <a:spcPts val="0"/>
                        </a:spcBef>
                        <a:spcAft>
                          <a:spcPts val="0"/>
                        </a:spcAft>
                        <a:buNone/>
                      </a:pP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Fully Designed Neural Network (FD-NN)</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98.15%</a:t>
                      </a:r>
                      <a:endParaRPr sz="1400" b="0">
                        <a:latin typeface="Times New Roman"/>
                        <a:ea typeface="Times New Roman"/>
                        <a:cs typeface="Times New Roman"/>
                        <a:sym typeface="Times New Roman"/>
                      </a:endParaRPr>
                    </a:p>
                  </a:txBody>
                  <a:tcPr marL="39950" marR="39950" marT="0" marB="0"/>
                </a:tc>
              </a:tr>
              <a:tr h="167195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11</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Real Time Driver Drowsiness Detection Using a</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Logistic-Regression Based Machine Learning Algorithm</a:t>
                      </a:r>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 </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Mohsen Babaeian, Nitish Bhardwaj, Bianca Esquivel, and Mohammad Mozumdar</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ECG sensor is used  to detect the electrical signal from the heart.Due to irregular pattern of heart resamples the uniformity sampled signal.</a:t>
                      </a:r>
                      <a:endParaRPr/>
                    </a:p>
                  </a:txBody>
                  <a:tcPr marL="39950" marR="39950" marT="0" marB="0"/>
                </a:tc>
                <a:tc>
                  <a:txBody>
                    <a:bodyPr/>
                    <a:lstStyle/>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Naïve Bayes</a:t>
                      </a:r>
                      <a:endParaRPr/>
                    </a:p>
                    <a:p>
                      <a:pPr marL="0" marR="0" lvl="0" indent="0" algn="l" rtl="0">
                        <a:lnSpc>
                          <a:spcPct val="107000"/>
                        </a:lnSpc>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Method, logistic regression</a:t>
                      </a:r>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85 %, 92%</a:t>
                      </a:r>
                      <a:endParaRPr/>
                    </a:p>
                  </a:txBody>
                  <a:tcPr marL="39950" marR="39950" marT="0" marB="0"/>
                </a:tc>
              </a:tr>
              <a:tr h="167195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a:solidFill>
                            <a:schemeClr val="dk1"/>
                          </a:solidFill>
                          <a:latin typeface="Times New Roman"/>
                          <a:ea typeface="Times New Roman"/>
                          <a:cs typeface="Times New Roman"/>
                          <a:sym typeface="Times New Roman"/>
                        </a:rPr>
                        <a:t>12</a:t>
                      </a:r>
                      <a:endParaRPr/>
                    </a:p>
                  </a:txBody>
                  <a:tcPr marL="39950" marR="39950" marT="0" marB="0"/>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A Machine Learning Approach for Driver Drowsiness Detection Based on Eye State</a:t>
                      </a: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2019,</a:t>
                      </a:r>
                      <a:endParaRPr/>
                    </a:p>
                    <a:p>
                      <a:pPr marL="0" marR="0" lvl="0" indent="0" algn="l" rtl="0">
                        <a:lnSpc>
                          <a:spcPct val="107000"/>
                        </a:lnSpc>
                        <a:spcBef>
                          <a:spcPts val="0"/>
                        </a:spcBef>
                        <a:spcAft>
                          <a:spcPts val="0"/>
                        </a:spcAft>
                        <a:buNone/>
                      </a:pPr>
                      <a:r>
                        <a:rPr lang="en-US" sz="1400">
                          <a:latin typeface="Times New Roman"/>
                          <a:ea typeface="Times New Roman"/>
                          <a:cs typeface="Times New Roman"/>
                          <a:sym typeface="Times New Roman"/>
                        </a:rPr>
                        <a:t>Venkata Rami Reddy Chirra , Srinivasulu Reddy Uyyala , Venkata Krishna Kishore Kolli</a:t>
                      </a:r>
                      <a:endParaRPr sz="1400">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i="0" u="none" strike="noStrike">
                          <a:solidFill>
                            <a:schemeClr val="dk1"/>
                          </a:solidFill>
                          <a:latin typeface="Times New Roman"/>
                          <a:ea typeface="Times New Roman"/>
                          <a:cs typeface="Times New Roman"/>
                          <a:sym typeface="Times New Roman"/>
                        </a:rPr>
                        <a:t>Feature extraction is used to extract the images in the dataset and then face detection is done also eye is detected to confirm the drowsiness.</a:t>
                      </a:r>
                      <a:endParaRPr/>
                    </a:p>
                  </a:txBody>
                  <a:tcPr marL="39950" marR="39950" marT="0" marB="0"/>
                </a:tc>
                <a:tc>
                  <a:txBody>
                    <a:bodyPr/>
                    <a:lstStyle/>
                    <a:p>
                      <a:pPr marL="0" marR="0" lvl="0" indent="0" algn="l" rtl="0">
                        <a:lnSpc>
                          <a:spcPct val="107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Convolutional Neural Network (CNN)</a:t>
                      </a:r>
                      <a:endParaRPr sz="1400" b="0" i="0">
                        <a:latin typeface="Times New Roman"/>
                        <a:ea typeface="Times New Roman"/>
                        <a:cs typeface="Times New Roman"/>
                        <a:sym typeface="Times New Roman"/>
                      </a:endParaRPr>
                    </a:p>
                    <a:p>
                      <a:pPr marL="0" marR="0" lvl="0" indent="0" algn="l" rtl="0">
                        <a:lnSpc>
                          <a:spcPct val="107000"/>
                        </a:lnSpc>
                        <a:spcBef>
                          <a:spcPts val="0"/>
                        </a:spcBef>
                        <a:spcAft>
                          <a:spcPts val="0"/>
                        </a:spcAft>
                        <a:buNone/>
                      </a:pPr>
                      <a:endParaRPr sz="1400" b="0" i="0" u="none" strike="noStrike">
                        <a:solidFill>
                          <a:schemeClr val="dk1"/>
                        </a:solidFill>
                        <a:latin typeface="Times New Roman"/>
                        <a:ea typeface="Times New Roman"/>
                        <a:cs typeface="Times New Roman"/>
                        <a:sym typeface="Times New Roman"/>
                      </a:endParaRPr>
                    </a:p>
                  </a:txBody>
                  <a:tcPr marL="39950" marR="39950" marT="0" marB="0"/>
                </a:tc>
                <a:tc>
                  <a:txBody>
                    <a:bodyPr/>
                    <a:lstStyle/>
                    <a:p>
                      <a:pPr marL="0" marR="0" lvl="0" indent="0" algn="l" rtl="0">
                        <a:spcBef>
                          <a:spcPts val="0"/>
                        </a:spcBef>
                        <a:spcAft>
                          <a:spcPts val="0"/>
                        </a:spcAft>
                        <a:buNone/>
                      </a:pPr>
                      <a:r>
                        <a:rPr lang="en-US" sz="1400" b="0">
                          <a:latin typeface="Times New Roman"/>
                          <a:ea typeface="Times New Roman"/>
                          <a:cs typeface="Times New Roman"/>
                          <a:sym typeface="Times New Roman"/>
                        </a:rPr>
                        <a:t>96.42%</a:t>
                      </a:r>
                      <a:endParaRPr/>
                    </a:p>
                  </a:txBody>
                  <a:tcPr marL="39950" marR="39950" marT="0" marB="0"/>
                </a:tc>
              </a:tr>
            </a:tbl>
          </a:graphicData>
        </a:graphic>
      </p:graphicFrame>
    </p:spTree>
  </p:cSld>
  <p:clrMapOvr>
    <a:masterClrMapping/>
  </p:clrMapOvr>
</p:sld>
</file>

<file path=ppt/theme/theme1.xml><?xml version="1.0" encoding="utf-8"?>
<a:theme xmlns:a="http://schemas.openxmlformats.org/drawingml/2006/main" name="PPT Presentation_Templat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1607</Words>
  <Application>Microsoft Office PowerPoint</Application>
  <PresentationFormat>On-screen Show (4:3)</PresentationFormat>
  <Paragraphs>251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Noto Sans Symbols</vt:lpstr>
      <vt:lpstr>Times New Roman</vt:lpstr>
      <vt:lpstr>Wingdings</vt:lpstr>
      <vt:lpstr>PPT 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dc:creator>
  <cp:lastModifiedBy>Student</cp:lastModifiedBy>
  <cp:revision>2</cp:revision>
  <dcterms:created xsi:type="dcterms:W3CDTF">2022-02-03T13:25:22Z</dcterms:created>
  <dcterms:modified xsi:type="dcterms:W3CDTF">2022-12-28T09:20:37Z</dcterms:modified>
</cp:coreProperties>
</file>