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28" r:id="rId3"/>
    <p:sldId id="329" r:id="rId4"/>
    <p:sldId id="285" r:id="rId5"/>
    <p:sldId id="286" r:id="rId6"/>
    <p:sldId id="291" r:id="rId7"/>
    <p:sldId id="292" r:id="rId8"/>
    <p:sldId id="294" r:id="rId9"/>
    <p:sldId id="296" r:id="rId10"/>
    <p:sldId id="297" r:id="rId11"/>
    <p:sldId id="298" r:id="rId12"/>
    <p:sldId id="299" r:id="rId13"/>
    <p:sldId id="334" r:id="rId14"/>
    <p:sldId id="336" r:id="rId15"/>
    <p:sldId id="338" r:id="rId16"/>
    <p:sldId id="339" r:id="rId17"/>
    <p:sldId id="340" r:id="rId18"/>
    <p:sldId id="341" r:id="rId19"/>
    <p:sldId id="354" r:id="rId20"/>
    <p:sldId id="337" r:id="rId21"/>
    <p:sldId id="342" r:id="rId22"/>
    <p:sldId id="343" r:id="rId23"/>
    <p:sldId id="344" r:id="rId24"/>
    <p:sldId id="355" r:id="rId25"/>
    <p:sldId id="345" r:id="rId26"/>
    <p:sldId id="346" r:id="rId27"/>
    <p:sldId id="348" r:id="rId28"/>
    <p:sldId id="356" r:id="rId29"/>
    <p:sldId id="352" r:id="rId30"/>
    <p:sldId id="301" r:id="rId31"/>
    <p:sldId id="302" r:id="rId32"/>
    <p:sldId id="303" r:id="rId33"/>
    <p:sldId id="304" r:id="rId34"/>
    <p:sldId id="305" r:id="rId35"/>
    <p:sldId id="315" r:id="rId36"/>
    <p:sldId id="316" r:id="rId37"/>
    <p:sldId id="331" r:id="rId38"/>
    <p:sldId id="332" r:id="rId39"/>
    <p:sldId id="264" r:id="rId40"/>
    <p:sldId id="322" r:id="rId41"/>
    <p:sldId id="265" r:id="rId42"/>
    <p:sldId id="323" r:id="rId43"/>
    <p:sldId id="324" r:id="rId44"/>
    <p:sldId id="325" r:id="rId45"/>
    <p:sldId id="326" r:id="rId46"/>
    <p:sldId id="266" r:id="rId47"/>
    <p:sldId id="349" r:id="rId48"/>
    <p:sldId id="350" r:id="rId49"/>
    <p:sldId id="351" r:id="rId50"/>
    <p:sldId id="271" r:id="rId51"/>
    <p:sldId id="272" r:id="rId52"/>
    <p:sldId id="317" r:id="rId53"/>
    <p:sldId id="318" r:id="rId54"/>
    <p:sldId id="319" r:id="rId55"/>
    <p:sldId id="320" r:id="rId56"/>
    <p:sldId id="321" r:id="rId57"/>
    <p:sldId id="35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EE212-42A0-40BE-9BA8-702963E1D8D2}" type="doc">
      <dgm:prSet loTypeId="urn:microsoft.com/office/officeart/2005/8/layout/equation2" loCatId="relationship" qsTypeId="urn:microsoft.com/office/officeart/2005/8/quickstyle/simple2" qsCatId="simple" csTypeId="urn:microsoft.com/office/officeart/2005/8/colors/accent1_2" csCatId="accent1" phldr="1"/>
      <dgm:spPr/>
      <dgm:t>
        <a:bodyPr/>
        <a:lstStyle/>
        <a:p>
          <a:endParaRPr lang="en-US"/>
        </a:p>
      </dgm:t>
    </dgm:pt>
    <dgm:pt modelId="{DB049189-E9ED-4D7D-A732-FF5D447FE43A}">
      <dgm:prSet phldrT="[Text]"/>
      <dgm:spPr/>
      <dgm:t>
        <a:bodyPr/>
        <a:lstStyle/>
        <a:p>
          <a:r>
            <a:rPr lang="en-US" dirty="0" smtClean="0"/>
            <a:t>Business research</a:t>
          </a:r>
          <a:endParaRPr lang="en-US" dirty="0"/>
        </a:p>
      </dgm:t>
    </dgm:pt>
    <dgm:pt modelId="{7BF60E81-70A1-459D-AA86-E19CEB29C954}" type="parTrans" cxnId="{28A59A0D-5A38-4A7F-8FFD-E3FAEE4B96CD}">
      <dgm:prSet/>
      <dgm:spPr/>
      <dgm:t>
        <a:bodyPr/>
        <a:lstStyle/>
        <a:p>
          <a:endParaRPr lang="en-US"/>
        </a:p>
      </dgm:t>
    </dgm:pt>
    <dgm:pt modelId="{4BF4D240-D9BF-4941-BB83-4564AF21115A}" type="sibTrans" cxnId="{28A59A0D-5A38-4A7F-8FFD-E3FAEE4B96CD}">
      <dgm:prSet/>
      <dgm:spPr/>
      <dgm:t>
        <a:bodyPr/>
        <a:lstStyle/>
        <a:p>
          <a:endParaRPr lang="en-US"/>
        </a:p>
      </dgm:t>
    </dgm:pt>
    <dgm:pt modelId="{E61F10BC-9009-4CE1-982B-8441FD8CFAAF}">
      <dgm:prSet phldrT="[Text]"/>
      <dgm:spPr/>
      <dgm:t>
        <a:bodyPr/>
        <a:lstStyle/>
        <a:p>
          <a:r>
            <a:rPr lang="en-US" dirty="0" smtClean="0"/>
            <a:t>Complex  business environment</a:t>
          </a:r>
          <a:endParaRPr lang="en-US" dirty="0"/>
        </a:p>
      </dgm:t>
    </dgm:pt>
    <dgm:pt modelId="{179072B4-4934-41AF-AB6D-5612DCDF9003}" type="parTrans" cxnId="{AE6F013A-A82E-4157-98D8-CBC34C5D2BA2}">
      <dgm:prSet/>
      <dgm:spPr/>
      <dgm:t>
        <a:bodyPr/>
        <a:lstStyle/>
        <a:p>
          <a:endParaRPr lang="en-US"/>
        </a:p>
      </dgm:t>
    </dgm:pt>
    <dgm:pt modelId="{430D2120-5A09-4A95-87D6-4D256372B41A}" type="sibTrans" cxnId="{AE6F013A-A82E-4157-98D8-CBC34C5D2BA2}">
      <dgm:prSet/>
      <dgm:spPr/>
      <dgm:t>
        <a:bodyPr/>
        <a:lstStyle/>
        <a:p>
          <a:endParaRPr lang="en-US"/>
        </a:p>
      </dgm:t>
    </dgm:pt>
    <dgm:pt modelId="{6E087852-69F1-4E7C-A1B3-EF1B1381266E}">
      <dgm:prSet phldrT="[Text]"/>
      <dgm:spPr/>
      <dgm:t>
        <a:bodyPr/>
        <a:lstStyle/>
        <a:p>
          <a:r>
            <a:rPr lang="en-US" dirty="0" smtClean="0"/>
            <a:t>Changing organizational problem</a:t>
          </a:r>
          <a:endParaRPr lang="en-US" dirty="0"/>
        </a:p>
      </dgm:t>
    </dgm:pt>
    <dgm:pt modelId="{04C7B655-83B2-4D0F-A439-4A00197E4224}" type="parTrans" cxnId="{44C9ED2C-1404-48D4-BCF5-8BBF2B4014F0}">
      <dgm:prSet/>
      <dgm:spPr/>
      <dgm:t>
        <a:bodyPr/>
        <a:lstStyle/>
        <a:p>
          <a:endParaRPr lang="en-US"/>
        </a:p>
      </dgm:t>
    </dgm:pt>
    <dgm:pt modelId="{4A89C8DA-18DF-4BB5-9CD6-88CAF744BD24}" type="sibTrans" cxnId="{44C9ED2C-1404-48D4-BCF5-8BBF2B4014F0}">
      <dgm:prSet/>
      <dgm:spPr/>
      <dgm:t>
        <a:bodyPr/>
        <a:lstStyle/>
        <a:p>
          <a:endParaRPr lang="en-US"/>
        </a:p>
      </dgm:t>
    </dgm:pt>
    <dgm:pt modelId="{DC89A22B-462D-4E49-BC20-778927D73CF1}">
      <dgm:prSet phldrT="[Text]"/>
      <dgm:spPr/>
      <dgm:t>
        <a:bodyPr/>
        <a:lstStyle/>
        <a:p>
          <a:r>
            <a:rPr lang="en-US" dirty="0" smtClean="0"/>
            <a:t>Management dilemma</a:t>
          </a:r>
          <a:endParaRPr lang="en-US" dirty="0"/>
        </a:p>
      </dgm:t>
    </dgm:pt>
    <dgm:pt modelId="{C97B3ED7-F271-4060-AFD0-7C5FBDE7F8FE}" type="parTrans" cxnId="{F9424A0E-7A62-49D8-91C5-825477919386}">
      <dgm:prSet/>
      <dgm:spPr/>
      <dgm:t>
        <a:bodyPr/>
        <a:lstStyle/>
        <a:p>
          <a:endParaRPr lang="en-US"/>
        </a:p>
      </dgm:t>
    </dgm:pt>
    <dgm:pt modelId="{6E6ED9B7-ED3D-4B20-A393-081F5F0B0B52}" type="sibTrans" cxnId="{F9424A0E-7A62-49D8-91C5-825477919386}">
      <dgm:prSet/>
      <dgm:spPr/>
      <dgm:t>
        <a:bodyPr/>
        <a:lstStyle/>
        <a:p>
          <a:endParaRPr lang="en-US"/>
        </a:p>
      </dgm:t>
    </dgm:pt>
    <dgm:pt modelId="{EE2AE89B-01A0-42C0-B256-D943461F883E}" type="pres">
      <dgm:prSet presAssocID="{02BEE212-42A0-40BE-9BA8-702963E1D8D2}" presName="Name0" presStyleCnt="0">
        <dgm:presLayoutVars>
          <dgm:dir/>
          <dgm:resizeHandles val="exact"/>
        </dgm:presLayoutVars>
      </dgm:prSet>
      <dgm:spPr/>
      <dgm:t>
        <a:bodyPr/>
        <a:lstStyle/>
        <a:p>
          <a:endParaRPr lang="en-US"/>
        </a:p>
      </dgm:t>
    </dgm:pt>
    <dgm:pt modelId="{F893A120-2497-4DCB-8881-07825BC297D8}" type="pres">
      <dgm:prSet presAssocID="{02BEE212-42A0-40BE-9BA8-702963E1D8D2}" presName="vNodes" presStyleCnt="0"/>
      <dgm:spPr/>
    </dgm:pt>
    <dgm:pt modelId="{19978169-6728-49EA-A33A-A2DD8E1F1565}" type="pres">
      <dgm:prSet presAssocID="{02BEE212-42A0-40BE-9BA8-702963E1D8D2}" presName="lastNode" presStyleLbl="node1" presStyleIdx="0" presStyleCnt="1">
        <dgm:presLayoutVars>
          <dgm:bulletEnabled val="1"/>
        </dgm:presLayoutVars>
      </dgm:prSet>
      <dgm:spPr/>
      <dgm:t>
        <a:bodyPr/>
        <a:lstStyle/>
        <a:p>
          <a:endParaRPr lang="en-US"/>
        </a:p>
      </dgm:t>
    </dgm:pt>
  </dgm:ptLst>
  <dgm:cxnLst>
    <dgm:cxn modelId="{01DB3256-A493-49DD-A10D-DFFC1CD1CB94}" type="presOf" srcId="{6E087852-69F1-4E7C-A1B3-EF1B1381266E}" destId="{19978169-6728-49EA-A33A-A2DD8E1F1565}" srcOrd="0" destOrd="2" presId="urn:microsoft.com/office/officeart/2005/8/layout/equation2"/>
    <dgm:cxn modelId="{28A59A0D-5A38-4A7F-8FFD-E3FAEE4B96CD}" srcId="{02BEE212-42A0-40BE-9BA8-702963E1D8D2}" destId="{DB049189-E9ED-4D7D-A732-FF5D447FE43A}" srcOrd="0" destOrd="0" parTransId="{7BF60E81-70A1-459D-AA86-E19CEB29C954}" sibTransId="{4BF4D240-D9BF-4941-BB83-4564AF21115A}"/>
    <dgm:cxn modelId="{3C3544E9-23FD-4D3E-97BC-112B25C5822C}" type="presOf" srcId="{DC89A22B-462D-4E49-BC20-778927D73CF1}" destId="{19978169-6728-49EA-A33A-A2DD8E1F1565}" srcOrd="0" destOrd="3" presId="urn:microsoft.com/office/officeart/2005/8/layout/equation2"/>
    <dgm:cxn modelId="{44C9ED2C-1404-48D4-BCF5-8BBF2B4014F0}" srcId="{DB049189-E9ED-4D7D-A732-FF5D447FE43A}" destId="{6E087852-69F1-4E7C-A1B3-EF1B1381266E}" srcOrd="1" destOrd="0" parTransId="{04C7B655-83B2-4D0F-A439-4A00197E4224}" sibTransId="{4A89C8DA-18DF-4BB5-9CD6-88CAF744BD24}"/>
    <dgm:cxn modelId="{AE6F013A-A82E-4157-98D8-CBC34C5D2BA2}" srcId="{DB049189-E9ED-4D7D-A732-FF5D447FE43A}" destId="{E61F10BC-9009-4CE1-982B-8441FD8CFAAF}" srcOrd="0" destOrd="0" parTransId="{179072B4-4934-41AF-AB6D-5612DCDF9003}" sibTransId="{430D2120-5A09-4A95-87D6-4D256372B41A}"/>
    <dgm:cxn modelId="{F9424A0E-7A62-49D8-91C5-825477919386}" srcId="{DB049189-E9ED-4D7D-A732-FF5D447FE43A}" destId="{DC89A22B-462D-4E49-BC20-778927D73CF1}" srcOrd="2" destOrd="0" parTransId="{C97B3ED7-F271-4060-AFD0-7C5FBDE7F8FE}" sibTransId="{6E6ED9B7-ED3D-4B20-A393-081F5F0B0B52}"/>
    <dgm:cxn modelId="{6CED26B7-706D-49D6-B04D-D5E361CF4D50}" type="presOf" srcId="{02BEE212-42A0-40BE-9BA8-702963E1D8D2}" destId="{EE2AE89B-01A0-42C0-B256-D943461F883E}" srcOrd="0" destOrd="0" presId="urn:microsoft.com/office/officeart/2005/8/layout/equation2"/>
    <dgm:cxn modelId="{4088E5F3-0A6F-49B0-863C-8C9954ED1355}" type="presOf" srcId="{E61F10BC-9009-4CE1-982B-8441FD8CFAAF}" destId="{19978169-6728-49EA-A33A-A2DD8E1F1565}" srcOrd="0" destOrd="1" presId="urn:microsoft.com/office/officeart/2005/8/layout/equation2"/>
    <dgm:cxn modelId="{3D7B6588-C030-4E15-B918-59A166C4BB2C}" type="presOf" srcId="{DB049189-E9ED-4D7D-A732-FF5D447FE43A}" destId="{19978169-6728-49EA-A33A-A2DD8E1F1565}" srcOrd="0" destOrd="0" presId="urn:microsoft.com/office/officeart/2005/8/layout/equation2"/>
    <dgm:cxn modelId="{9FADC902-99AF-40FA-BD69-F708DFB42577}" type="presParOf" srcId="{EE2AE89B-01A0-42C0-B256-D943461F883E}" destId="{F893A120-2497-4DCB-8881-07825BC297D8}" srcOrd="0" destOrd="0" presId="urn:microsoft.com/office/officeart/2005/8/layout/equation2"/>
    <dgm:cxn modelId="{E827FE82-BED5-476A-9F36-11DA567680E2}" type="presParOf" srcId="{EE2AE89B-01A0-42C0-B256-D943461F883E}" destId="{19978169-6728-49EA-A33A-A2DD8E1F1565}" srcOrd="1" destOrd="0" presId="urn:microsoft.com/office/officeart/2005/8/layout/equation2"/>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FB067-B1F3-411B-9C89-A89076F99655}" type="datetimeFigureOut">
              <a:rPr lang="en-US" smtClean="0"/>
              <a:pPr/>
              <a:t>10/4/2018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75720-9F62-47DD-A1F4-88CB1ED5FFD7}" type="slidenum">
              <a:rPr lang="en-US" smtClean="0"/>
              <a:pPr/>
              <a:t>‹#›</a:t>
            </a:fld>
            <a:endParaRPr lang="en-US"/>
          </a:p>
        </p:txBody>
      </p:sp>
    </p:spTree>
    <p:extLst>
      <p:ext uri="{BB962C8B-B14F-4D97-AF65-F5344CB8AC3E}">
        <p14:creationId xmlns="" xmlns:p14="http://schemas.microsoft.com/office/powerpoint/2010/main" val="304082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64AB485C-8D78-4E34-9C6B-B197D656661D}" type="slidenum">
              <a:rPr lang="en-US" smtClean="0"/>
              <a:pPr/>
              <a:t>29</a:t>
            </a:fld>
            <a:endParaRPr lang="en-US" smtClean="0"/>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mtClean="0"/>
              <a:t>Social science deals with human beings. Human differs from each other in their activities, attitudes, motives beliefs and values. </a:t>
            </a:r>
          </a:p>
          <a:p>
            <a:r>
              <a:rPr lang="en-US" smtClean="0"/>
              <a:t>Theses all are uncontrollable variables which are extremely complex and diverse subject.</a:t>
            </a:r>
          </a:p>
          <a:p>
            <a:endParaRPr lang="en-US" smtClean="0"/>
          </a:p>
        </p:txBody>
      </p:sp>
      <p:sp>
        <p:nvSpPr>
          <p:cNvPr id="75780" name="Slide Number Placeholder 3"/>
          <p:cNvSpPr>
            <a:spLocks noGrp="1"/>
          </p:cNvSpPr>
          <p:nvPr>
            <p:ph type="sldNum" sz="quarter" idx="5"/>
          </p:nvPr>
        </p:nvSpPr>
        <p:spPr>
          <a:noFill/>
        </p:spPr>
        <p:txBody>
          <a:bodyPr/>
          <a:lstStyle/>
          <a:p>
            <a:fld id="{1FC39241-5C28-4DD3-AF8D-9CA0F45D0951}" type="slidenum">
              <a:rPr lang="en-US" smtClean="0"/>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3B2D3D-A5D3-4D09-A1F2-DEBA14A5AF3E}" type="slidenum">
              <a:rPr lang="en-US"/>
              <a:pPr fontAlgn="base">
                <a:spcBef>
                  <a:spcPct val="0"/>
                </a:spcBef>
                <a:spcAft>
                  <a:spcPct val="0"/>
                </a:spcAft>
              </a:pPr>
              <a:t>55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7B8DA0C1-ACE0-4EDD-B3F5-4750A9B124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6D8C48DA-289B-4C2A-9DED-F66014AC0E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Methodology </a:t>
            </a:r>
            <a:r>
              <a:rPr lang="en-US" smtClean="0"/>
              <a:t/>
            </a:r>
            <a:br>
              <a:rPr lang="en-US" smtClean="0"/>
            </a:br>
            <a:endParaRPr lang="en-US" dirty="0"/>
          </a:p>
        </p:txBody>
      </p:sp>
      <p:sp>
        <p:nvSpPr>
          <p:cNvPr id="3" name="Subtitle 2"/>
          <p:cNvSpPr>
            <a:spLocks noGrp="1"/>
          </p:cNvSpPr>
          <p:nvPr>
            <p:ph type="subTitle" idx="1"/>
          </p:nvPr>
        </p:nvSpPr>
        <p:spPr/>
        <p:txBody>
          <a:bodyPr/>
          <a:lstStyle/>
          <a:p>
            <a:r>
              <a:rPr lang="en-US" dirty="0" err="1" smtClean="0"/>
              <a:t>Kapil</a:t>
            </a:r>
            <a:r>
              <a:rPr lang="en-US" dirty="0" smtClean="0"/>
              <a:t> Deb </a:t>
            </a:r>
            <a:r>
              <a:rPr lang="en-US" dirty="0" err="1" smtClean="0"/>
              <a:t>Subedi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fontAlgn="auto" hangingPunct="1">
              <a:spcAft>
                <a:spcPts val="0"/>
              </a:spcAft>
              <a:defRPr/>
            </a:pPr>
            <a:r>
              <a:rPr lang="en-US" sz="5400" b="1" dirty="0">
                <a:solidFill>
                  <a:schemeClr val="tx2">
                    <a:satMod val="130000"/>
                  </a:schemeClr>
                </a:solidFill>
              </a:rPr>
              <a:t>Confidence</a:t>
            </a:r>
          </a:p>
        </p:txBody>
      </p:sp>
      <p:sp>
        <p:nvSpPr>
          <p:cNvPr id="20483" name="Rectangle 3"/>
          <p:cNvSpPr>
            <a:spLocks noGrp="1" noChangeArrowheads="1"/>
          </p:cNvSpPr>
          <p:nvPr>
            <p:ph type="body" sz="half" idx="1"/>
          </p:nvPr>
        </p:nvSpPr>
        <p:spPr>
          <a:xfrm>
            <a:off x="457200" y="1600200"/>
            <a:ext cx="7696200" cy="4525963"/>
          </a:xfrm>
        </p:spPr>
        <p:txBody>
          <a:bodyPr/>
          <a:lstStyle/>
          <a:p>
            <a:pPr lvl="1" eaLnBrk="1" hangingPunct="1"/>
            <a:r>
              <a:rPr lang="en-US" b="1" dirty="0" smtClean="0"/>
              <a:t>Confidence refers to the probability that our estimations are correct. </a:t>
            </a:r>
          </a:p>
          <a:p>
            <a:pPr lvl="1" eaLnBrk="1" hangingPunct="1"/>
            <a:r>
              <a:rPr lang="en-US" b="1" dirty="0" smtClean="0"/>
              <a:t>That is, it is not merely enough to be precise, but it is also important that we can confidently claim that 95% of the time our results would be true and there is only a 5% chance of our being wrong.</a:t>
            </a:r>
          </a:p>
          <a:p>
            <a:pPr lvl="1" eaLnBrk="1" hangingPunct="1"/>
            <a:r>
              <a:rPr lang="en-US" b="1" dirty="0" smtClean="0"/>
              <a:t>This is also known as confidence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47800" y="533400"/>
            <a:ext cx="5867400" cy="884238"/>
          </a:xfrm>
        </p:spPr>
        <p:txBody>
          <a:bodyPr>
            <a:normAutofit fontScale="90000"/>
          </a:bodyPr>
          <a:lstStyle/>
          <a:p>
            <a:pPr eaLnBrk="1" fontAlgn="auto" hangingPunct="1">
              <a:spcAft>
                <a:spcPts val="0"/>
              </a:spcAft>
              <a:defRPr/>
            </a:pPr>
            <a:r>
              <a:rPr lang="en-US" sz="5500" b="1" dirty="0" smtClean="0">
                <a:solidFill>
                  <a:schemeClr val="tx2">
                    <a:satMod val="130000"/>
                  </a:schemeClr>
                </a:solidFill>
              </a:rPr>
              <a:t>Objectivity</a:t>
            </a:r>
            <a:endParaRPr lang="en-US" sz="5500" b="1" dirty="0">
              <a:solidFill>
                <a:schemeClr val="tx2">
                  <a:satMod val="130000"/>
                </a:schemeClr>
              </a:solidFill>
            </a:endParaRPr>
          </a:p>
        </p:txBody>
      </p:sp>
      <p:sp>
        <p:nvSpPr>
          <p:cNvPr id="21507" name="Rectangle 3"/>
          <p:cNvSpPr>
            <a:spLocks noGrp="1" noChangeArrowheads="1"/>
          </p:cNvSpPr>
          <p:nvPr>
            <p:ph type="body" sz="half" idx="1"/>
          </p:nvPr>
        </p:nvSpPr>
        <p:spPr>
          <a:xfrm>
            <a:off x="1143000" y="2133600"/>
            <a:ext cx="7543800" cy="1752600"/>
          </a:xfrm>
        </p:spPr>
        <p:txBody>
          <a:bodyPr>
            <a:normAutofit/>
          </a:bodyPr>
          <a:lstStyle/>
          <a:p>
            <a:pPr eaLnBrk="1" hangingPunct="1">
              <a:lnSpc>
                <a:spcPct val="80000"/>
              </a:lnSpc>
              <a:buFontTx/>
              <a:buNone/>
            </a:pPr>
            <a:r>
              <a:rPr lang="en-US" sz="2400" dirty="0" smtClean="0"/>
              <a:t>	</a:t>
            </a:r>
            <a:r>
              <a:rPr lang="en-US" sz="2400" b="1" dirty="0" smtClean="0"/>
              <a:t>The conclusions drawn through the interpretation of the results of data analysis should be objective; that is, they should be based on the facts of the findings derived from actual data, and not on our subjective or emotional values.</a:t>
            </a:r>
          </a:p>
          <a:p>
            <a:pPr eaLnBrk="1" hangingPunct="1">
              <a:lnSpc>
                <a:spcPct val="80000"/>
              </a:lnSpc>
              <a:buFontTx/>
              <a:buNone/>
            </a:pP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533400"/>
            <a:ext cx="6172200" cy="884238"/>
          </a:xfrm>
        </p:spPr>
        <p:txBody>
          <a:bodyPr/>
          <a:lstStyle/>
          <a:p>
            <a:pPr eaLnBrk="1" fontAlgn="auto" hangingPunct="1">
              <a:spcAft>
                <a:spcPts val="0"/>
              </a:spcAft>
              <a:defRPr/>
            </a:pPr>
            <a:r>
              <a:rPr lang="en-US" sz="4800" b="1" dirty="0" err="1" smtClean="0">
                <a:solidFill>
                  <a:schemeClr val="tx2">
                    <a:satMod val="130000"/>
                  </a:schemeClr>
                </a:solidFill>
              </a:rPr>
              <a:t>Generalizability</a:t>
            </a:r>
            <a:endParaRPr lang="en-US" sz="4800" b="1" dirty="0">
              <a:solidFill>
                <a:schemeClr val="tx2">
                  <a:satMod val="130000"/>
                </a:schemeClr>
              </a:solidFill>
            </a:endParaRPr>
          </a:p>
        </p:txBody>
      </p:sp>
      <p:sp>
        <p:nvSpPr>
          <p:cNvPr id="22531" name="Rectangle 3"/>
          <p:cNvSpPr>
            <a:spLocks noGrp="1" noChangeArrowheads="1"/>
          </p:cNvSpPr>
          <p:nvPr>
            <p:ph idx="1"/>
          </p:nvPr>
        </p:nvSpPr>
        <p:spPr/>
        <p:txBody>
          <a:bodyPr/>
          <a:lstStyle/>
          <a:p>
            <a:pPr eaLnBrk="1" hangingPunct="1">
              <a:lnSpc>
                <a:spcPct val="80000"/>
              </a:lnSpc>
              <a:buFontTx/>
              <a:buNone/>
            </a:pPr>
            <a:r>
              <a:rPr lang="en-US" sz="2800" dirty="0" smtClean="0"/>
              <a:t>	</a:t>
            </a:r>
            <a:r>
              <a:rPr lang="en-US" sz="2800" b="1" dirty="0" smtClean="0"/>
              <a:t>It refers to the scope of applicability of the research findings in one organization setting to other settings.</a:t>
            </a:r>
          </a:p>
          <a:p>
            <a:pPr eaLnBrk="1" hangingPunct="1">
              <a:lnSpc>
                <a:spcPct val="80000"/>
              </a:lnSpc>
              <a:buFontTx/>
              <a:buNone/>
            </a:pPr>
            <a:endParaRPr 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Concept of scientific research</a:t>
            </a:r>
            <a:endParaRPr lang="en-US" sz="4000" dirty="0"/>
          </a:p>
        </p:txBody>
      </p:sp>
      <p:sp>
        <p:nvSpPr>
          <p:cNvPr id="3" name="Text Placeholder 2"/>
          <p:cNvSpPr>
            <a:spLocks noGrp="1"/>
          </p:cNvSpPr>
          <p:nvPr>
            <p:ph type="body" sz="half" idx="1"/>
          </p:nvPr>
        </p:nvSpPr>
        <p:spPr/>
        <p:txBody>
          <a:bodyPr>
            <a:normAutofit/>
          </a:bodyPr>
          <a:lstStyle/>
          <a:p>
            <a:r>
              <a:rPr lang="en-US" sz="2800" dirty="0" smtClean="0"/>
              <a:t>Science is defined as a specific method or logic of inquiry.</a:t>
            </a:r>
          </a:p>
          <a:p>
            <a:r>
              <a:rPr lang="en-US" sz="2800" dirty="0" smtClean="0"/>
              <a:t>It has two purposes</a:t>
            </a:r>
          </a:p>
          <a:p>
            <a:pPr lvl="1"/>
            <a:r>
              <a:rPr lang="en-US" sz="2400" dirty="0" smtClean="0"/>
              <a:t>Improve quality of life.</a:t>
            </a:r>
          </a:p>
          <a:p>
            <a:pPr lvl="1"/>
            <a:r>
              <a:rPr lang="en-US" sz="2400" dirty="0" smtClean="0"/>
              <a:t>Develop explanatory relationship </a:t>
            </a:r>
            <a:endParaRPr lang="en-US" sz="2400" dirty="0"/>
          </a:p>
        </p:txBody>
      </p:sp>
      <p:sp>
        <p:nvSpPr>
          <p:cNvPr id="4" name="Content Placeholder 3"/>
          <p:cNvSpPr>
            <a:spLocks noGrp="1"/>
          </p:cNvSpPr>
          <p:nvPr>
            <p:ph sz="quarter" idx="2"/>
          </p:nvPr>
        </p:nvSpPr>
        <p:spPr/>
        <p:txBody>
          <a:bodyPr>
            <a:normAutofit fontScale="77500" lnSpcReduction="20000"/>
          </a:bodyPr>
          <a:lstStyle/>
          <a:p>
            <a:r>
              <a:rPr lang="en-US" dirty="0" smtClean="0">
                <a:solidFill>
                  <a:srgbClr val="C00000"/>
                </a:solidFill>
              </a:rPr>
              <a:t>Natural science</a:t>
            </a:r>
          </a:p>
          <a:p>
            <a:pPr lvl="1"/>
            <a:r>
              <a:rPr lang="en-US" dirty="0" smtClean="0"/>
              <a:t>Study of naturally occurring objects or phenomenon like life objects, matter, earth, celestial bodies, or human body.</a:t>
            </a:r>
            <a:endParaRPr lang="en-US" dirty="0"/>
          </a:p>
        </p:txBody>
      </p:sp>
      <p:sp>
        <p:nvSpPr>
          <p:cNvPr id="5" name="Content Placeholder 4"/>
          <p:cNvSpPr>
            <a:spLocks noGrp="1"/>
          </p:cNvSpPr>
          <p:nvPr>
            <p:ph sz="quarter" idx="3"/>
          </p:nvPr>
        </p:nvSpPr>
        <p:spPr/>
        <p:txBody>
          <a:bodyPr>
            <a:normAutofit fontScale="92500" lnSpcReduction="10000"/>
          </a:bodyPr>
          <a:lstStyle/>
          <a:p>
            <a:r>
              <a:rPr lang="en-US" sz="2400" dirty="0" smtClean="0">
                <a:solidFill>
                  <a:srgbClr val="C00000"/>
                </a:solidFill>
              </a:rPr>
              <a:t>Social sciences</a:t>
            </a:r>
          </a:p>
          <a:p>
            <a:pPr lvl="1"/>
            <a:r>
              <a:rPr lang="en-US" sz="2000" dirty="0" smtClean="0"/>
              <a:t>Study of people or group of people and their actions ,behaviors, preferences, views etc.</a:t>
            </a:r>
          </a:p>
          <a:p>
            <a:pPr lvl="1"/>
            <a:r>
              <a:rPr lang="en-US" sz="2000" dirty="0" smtClean="0"/>
              <a:t>Like psychology, sociology management etc</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Concept of scientific research</a:t>
            </a:r>
            <a:endParaRPr lang="en-US" sz="3600" dirty="0"/>
          </a:p>
        </p:txBody>
      </p:sp>
      <p:sp>
        <p:nvSpPr>
          <p:cNvPr id="3" name="Content Placeholder 2"/>
          <p:cNvSpPr>
            <a:spLocks noGrp="1"/>
          </p:cNvSpPr>
          <p:nvPr>
            <p:ph idx="1"/>
          </p:nvPr>
        </p:nvSpPr>
        <p:spPr/>
        <p:txBody>
          <a:bodyPr>
            <a:normAutofit/>
          </a:bodyPr>
          <a:lstStyle/>
          <a:p>
            <a:r>
              <a:rPr lang="en-US" sz="2400" dirty="0" smtClean="0"/>
              <a:t>Scientific method involves determining the facts through observation  and experimentation. </a:t>
            </a:r>
          </a:p>
          <a:p>
            <a:r>
              <a:rPr lang="en-US" sz="2400" dirty="0" smtClean="0"/>
              <a:t>After classifying and analyzing the facts, scientists look for and find some causal relationships which they believe to be true. </a:t>
            </a:r>
          </a:p>
          <a:p>
            <a:r>
              <a:rPr lang="en-US" sz="2400" dirty="0" smtClean="0"/>
              <a:t>Such generalizations called hypothesis are then tested for their accuracy. </a:t>
            </a:r>
          </a:p>
          <a:p>
            <a:pPr lvl="1" algn="r"/>
            <a:r>
              <a:rPr lang="en-US" sz="2400" dirty="0" smtClean="0"/>
              <a:t>( kerlinger,2000)</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57200" y="533400"/>
            <a:ext cx="8229600" cy="685800"/>
          </a:xfrm>
        </p:spPr>
        <p:txBody>
          <a:bodyPr>
            <a:normAutofit/>
          </a:bodyPr>
          <a:lstStyle/>
          <a:p>
            <a:pPr eaLnBrk="1" fontAlgn="auto" hangingPunct="1">
              <a:spcAft>
                <a:spcPts val="0"/>
              </a:spcAft>
              <a:defRPr/>
            </a:pPr>
            <a:r>
              <a:rPr lang="en-US" sz="3600" dirty="0" smtClean="0">
                <a:solidFill>
                  <a:schemeClr val="tx2">
                    <a:satMod val="130000"/>
                  </a:schemeClr>
                </a:solidFill>
              </a:rPr>
              <a:t>Steps </a:t>
            </a:r>
            <a:r>
              <a:rPr lang="en-US" sz="3600" dirty="0">
                <a:solidFill>
                  <a:schemeClr val="tx2">
                    <a:satMod val="130000"/>
                  </a:schemeClr>
                </a:solidFill>
              </a:rPr>
              <a:t>of scientific research </a:t>
            </a:r>
          </a:p>
        </p:txBody>
      </p:sp>
      <p:sp>
        <p:nvSpPr>
          <p:cNvPr id="4101" name="Rectangle 5"/>
          <p:cNvSpPr>
            <a:spLocks noGrp="1" noChangeArrowheads="1"/>
          </p:cNvSpPr>
          <p:nvPr>
            <p:ph idx="1"/>
          </p:nvPr>
        </p:nvSpPr>
        <p:spPr/>
        <p:txBody>
          <a:bodyPr/>
          <a:lstStyle/>
          <a:p>
            <a:pPr marL="609600" indent="-609600" eaLnBrk="1" hangingPunct="1">
              <a:lnSpc>
                <a:spcPct val="90000"/>
              </a:lnSpc>
              <a:buAutoNum type="arabicParenBoth"/>
            </a:pPr>
            <a:r>
              <a:rPr lang="en-US" sz="2400" b="1" dirty="0" smtClean="0">
                <a:solidFill>
                  <a:srgbClr val="7030A0"/>
                </a:solidFill>
              </a:rPr>
              <a:t>Sensing or realizing the problem/ </a:t>
            </a:r>
            <a:r>
              <a:rPr lang="hi-IN" sz="2400" b="1" dirty="0" smtClean="0">
                <a:solidFill>
                  <a:srgbClr val="7030A0"/>
                </a:solidFill>
              </a:rPr>
              <a:t>समस्या अनुभूत गर्नु</a:t>
            </a:r>
            <a:r>
              <a:rPr lang="hi-IN" sz="2400" dirty="0" smtClean="0">
                <a:solidFill>
                  <a:srgbClr val="7030A0"/>
                </a:solidFill>
              </a:rPr>
              <a:t> </a:t>
            </a:r>
            <a:r>
              <a:rPr lang="en-US" sz="2400" dirty="0" smtClean="0">
                <a:solidFill>
                  <a:srgbClr val="7030A0"/>
                </a:solidFill>
              </a:rPr>
              <a:t> </a:t>
            </a:r>
            <a:r>
              <a:rPr lang="en-US" sz="2400" dirty="0" smtClean="0"/>
              <a:t>New problems keep on emerge. Researchers should sense these .</a:t>
            </a:r>
            <a:r>
              <a:rPr lang="en-US" sz="2400" dirty="0" smtClean="0">
                <a:solidFill>
                  <a:srgbClr val="C00000"/>
                </a:solidFill>
              </a:rPr>
              <a:t> </a:t>
            </a:r>
            <a:r>
              <a:rPr lang="en-US" sz="2400" dirty="0" err="1" smtClean="0">
                <a:solidFill>
                  <a:srgbClr val="C00000"/>
                </a:solidFill>
              </a:rPr>
              <a:t>e.g</a:t>
            </a:r>
            <a:r>
              <a:rPr lang="en-US" sz="2400" dirty="0" smtClean="0">
                <a:solidFill>
                  <a:srgbClr val="C00000"/>
                </a:solidFill>
              </a:rPr>
              <a:t> Sales decrease in last quarter</a:t>
            </a:r>
          </a:p>
          <a:p>
            <a:pPr marL="609600" indent="-609600" eaLnBrk="1" hangingPunct="1">
              <a:lnSpc>
                <a:spcPct val="90000"/>
              </a:lnSpc>
              <a:buNone/>
            </a:pPr>
            <a:endParaRPr lang="en-US" sz="2400" dirty="0" smtClean="0">
              <a:solidFill>
                <a:srgbClr val="C00000"/>
              </a:solidFill>
            </a:endParaRPr>
          </a:p>
          <a:p>
            <a:pPr marL="609600" indent="-609600" eaLnBrk="1" hangingPunct="1">
              <a:lnSpc>
                <a:spcPct val="90000"/>
              </a:lnSpc>
              <a:buNone/>
            </a:pPr>
            <a:r>
              <a:rPr lang="en-US" sz="2400" dirty="0" smtClean="0">
                <a:solidFill>
                  <a:schemeClr val="tx2"/>
                </a:solidFill>
              </a:rPr>
              <a:t>(2)	Problem identification/</a:t>
            </a:r>
            <a:r>
              <a:rPr lang="hi-IN" sz="2400" b="1" dirty="0" smtClean="0">
                <a:solidFill>
                  <a:schemeClr val="tx2"/>
                </a:solidFill>
              </a:rPr>
              <a:t>समस्या पहिचान गर्नु </a:t>
            </a:r>
            <a:endParaRPr lang="en-US" sz="2400" b="1" dirty="0" smtClean="0">
              <a:solidFill>
                <a:schemeClr val="tx2"/>
              </a:solidFill>
            </a:endParaRPr>
          </a:p>
          <a:p>
            <a:pPr marL="1009650" lvl="1" indent="-609600">
              <a:lnSpc>
                <a:spcPct val="90000"/>
              </a:lnSpc>
            </a:pPr>
            <a:r>
              <a:rPr lang="en-US" sz="2000" dirty="0" smtClean="0"/>
              <a:t>Focus on the problems deeply </a:t>
            </a:r>
          </a:p>
          <a:p>
            <a:pPr marL="1009650" lvl="1" indent="-609600">
              <a:lnSpc>
                <a:spcPct val="90000"/>
              </a:lnSpc>
            </a:pPr>
            <a:r>
              <a:rPr lang="en-US" sz="2000" dirty="0" smtClean="0"/>
              <a:t>Identify the associated factors through further search of information. </a:t>
            </a:r>
          </a:p>
          <a:p>
            <a:pPr marL="1009650" lvl="1" indent="-609600">
              <a:lnSpc>
                <a:spcPct val="90000"/>
              </a:lnSpc>
            </a:pPr>
            <a:r>
              <a:rPr lang="en-US" sz="2000" dirty="0" smtClean="0">
                <a:solidFill>
                  <a:srgbClr val="C00000"/>
                </a:solidFill>
              </a:rPr>
              <a:t> Like decrease in sales might be due to poor advertisement campaign, weak logistics, low quality product </a:t>
            </a:r>
            <a:r>
              <a:rPr lang="en-US" sz="2000" dirty="0" err="1" smtClean="0">
                <a:solidFill>
                  <a:srgbClr val="C00000"/>
                </a:solidFill>
              </a:rPr>
              <a:t>ets</a:t>
            </a:r>
            <a:endParaRPr lang="en-US" sz="2000"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20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0" end="0"/>
                                            </p:txEl>
                                          </p:spTgt>
                                        </p:tgtEl>
                                        <p:attrNameLst>
                                          <p:attrName>style.visibility</p:attrName>
                                        </p:attrNameLst>
                                      </p:cBhvr>
                                      <p:to>
                                        <p:strVal val="visible"/>
                                      </p:to>
                                    </p:set>
                                    <p:animEffect transition="in" filter="fade">
                                      <p:cBhvr>
                                        <p:cTn id="12" dur="2000"/>
                                        <p:tgtEl>
                                          <p:spTgt spid="41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2" end="2"/>
                                            </p:txEl>
                                          </p:spTgt>
                                        </p:tgtEl>
                                        <p:attrNameLst>
                                          <p:attrName>style.visibility</p:attrName>
                                        </p:attrNameLst>
                                      </p:cBhvr>
                                      <p:to>
                                        <p:strVal val="visible"/>
                                      </p:to>
                                    </p:set>
                                    <p:animEffect transition="in" filter="fade">
                                      <p:cBhvr>
                                        <p:cTn id="17" dur="2000"/>
                                        <p:tgtEl>
                                          <p:spTgt spid="410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01">
                                            <p:txEl>
                                              <p:pRg st="3" end="3"/>
                                            </p:txEl>
                                          </p:spTgt>
                                        </p:tgtEl>
                                        <p:attrNameLst>
                                          <p:attrName>style.visibility</p:attrName>
                                        </p:attrNameLst>
                                      </p:cBhvr>
                                      <p:to>
                                        <p:strVal val="visible"/>
                                      </p:to>
                                    </p:set>
                                    <p:animEffect transition="in" filter="fade">
                                      <p:cBhvr>
                                        <p:cTn id="20" dur="2000"/>
                                        <p:tgtEl>
                                          <p:spTgt spid="410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animEffect transition="in" filter="fade">
                                      <p:cBhvr>
                                        <p:cTn id="23" dur="2000"/>
                                        <p:tgtEl>
                                          <p:spTgt spid="410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01">
                                            <p:txEl>
                                              <p:pRg st="5" end="5"/>
                                            </p:txEl>
                                          </p:spTgt>
                                        </p:tgtEl>
                                        <p:attrNameLst>
                                          <p:attrName>style.visibility</p:attrName>
                                        </p:attrNameLst>
                                      </p:cBhvr>
                                      <p:to>
                                        <p:strVal val="visible"/>
                                      </p:to>
                                    </p:set>
                                    <p:animEffect transition="in" filter="fade">
                                      <p:cBhvr>
                                        <p:cTn id="26" dur="2000"/>
                                        <p:tgtEl>
                                          <p:spTgt spid="41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smtClean="0">
                <a:solidFill>
                  <a:schemeClr val="tx2">
                    <a:satMod val="130000"/>
                  </a:schemeClr>
                </a:solidFill>
              </a:rPr>
              <a:t>Steps of scientific research </a:t>
            </a:r>
            <a:endParaRPr lang="en-US" dirty="0">
              <a:solidFill>
                <a:schemeClr val="tx2">
                  <a:satMod val="130000"/>
                </a:schemeClr>
              </a:solidFill>
            </a:endParaRPr>
          </a:p>
        </p:txBody>
      </p:sp>
      <p:sp>
        <p:nvSpPr>
          <p:cNvPr id="6147" name="Rectangle 3"/>
          <p:cNvSpPr>
            <a:spLocks noGrp="1" noChangeArrowheads="1"/>
          </p:cNvSpPr>
          <p:nvPr>
            <p:ph idx="1"/>
          </p:nvPr>
        </p:nvSpPr>
        <p:spPr/>
        <p:txBody>
          <a:bodyPr/>
          <a:lstStyle/>
          <a:p>
            <a:pPr marL="609600" indent="-609600" eaLnBrk="1" hangingPunct="1">
              <a:lnSpc>
                <a:spcPct val="80000"/>
              </a:lnSpc>
              <a:buNone/>
            </a:pPr>
            <a:r>
              <a:rPr lang="en-US" sz="2400" dirty="0" smtClean="0">
                <a:solidFill>
                  <a:schemeClr val="accent1"/>
                </a:solidFill>
              </a:rPr>
              <a:t>(3) Construct the theoretical framework./ </a:t>
            </a:r>
            <a:r>
              <a:rPr lang="hi-IN" sz="2400" dirty="0" smtClean="0">
                <a:solidFill>
                  <a:schemeClr val="accent1"/>
                </a:solidFill>
              </a:rPr>
              <a:t>सैधान्तिक ढांचा निर्माण गर्नु </a:t>
            </a:r>
            <a:endParaRPr lang="en-US" sz="2400" dirty="0" smtClean="0">
              <a:solidFill>
                <a:schemeClr val="accent1"/>
              </a:solidFill>
            </a:endParaRPr>
          </a:p>
          <a:p>
            <a:pPr marL="609600" indent="-609600">
              <a:lnSpc>
                <a:spcPct val="80000"/>
              </a:lnSpc>
            </a:pPr>
            <a:endParaRPr lang="en-US" sz="2400" dirty="0" smtClean="0"/>
          </a:p>
          <a:p>
            <a:pPr marL="1009650" lvl="1" indent="-609600">
              <a:lnSpc>
                <a:spcPct val="80000"/>
              </a:lnSpc>
            </a:pPr>
            <a:r>
              <a:rPr lang="en-US" sz="2000" dirty="0" smtClean="0">
                <a:solidFill>
                  <a:srgbClr val="C00000"/>
                </a:solidFill>
              </a:rPr>
              <a:t>Integrate the information (variables) logically so that problem can be conceptualized. Putting all the variables in the logical framework</a:t>
            </a:r>
          </a:p>
          <a:p>
            <a:pPr marL="1009650" lvl="1" indent="-609600">
              <a:lnSpc>
                <a:spcPct val="80000"/>
              </a:lnSpc>
            </a:pPr>
            <a:endParaRPr lang="en-US" sz="2400" dirty="0" smtClean="0"/>
          </a:p>
          <a:p>
            <a:pPr marL="609600" indent="-609600" eaLnBrk="1" hangingPunct="1">
              <a:lnSpc>
                <a:spcPct val="80000"/>
              </a:lnSpc>
              <a:buNone/>
            </a:pPr>
            <a:r>
              <a:rPr lang="en-US" sz="2400" dirty="0" smtClean="0"/>
              <a:t>(4)	Hypothesis formulation /</a:t>
            </a:r>
            <a:r>
              <a:rPr lang="hi-IN" sz="2400" dirty="0" smtClean="0"/>
              <a:t>परिकल्पना तर्जुमा गर्नु </a:t>
            </a:r>
            <a:endParaRPr lang="en-US" sz="2400" dirty="0" smtClean="0"/>
          </a:p>
          <a:p>
            <a:pPr marL="609600" indent="-609600" eaLnBrk="1" hangingPunct="1">
              <a:lnSpc>
                <a:spcPct val="80000"/>
              </a:lnSpc>
              <a:buFontTx/>
              <a:buNone/>
            </a:pPr>
            <a:r>
              <a:rPr lang="en-US" sz="2400" dirty="0" smtClean="0"/>
              <a:t>	</a:t>
            </a:r>
          </a:p>
          <a:p>
            <a:pPr marL="609600" indent="-609600" eaLnBrk="1" hangingPunct="1">
              <a:lnSpc>
                <a:spcPct val="80000"/>
              </a:lnSpc>
              <a:buFontTx/>
              <a:buNone/>
            </a:pPr>
            <a:r>
              <a:rPr lang="en-US" sz="2400" dirty="0" smtClean="0"/>
              <a:t>	</a:t>
            </a:r>
            <a:r>
              <a:rPr lang="en-US" sz="2000" dirty="0" smtClean="0">
                <a:solidFill>
                  <a:schemeClr val="accent1"/>
                </a:solidFill>
              </a:rPr>
              <a:t>Hypothesis are the logically guessed relationship between two or more variables expressed in the form of testable statements.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fade">
                                      <p:cBhvr>
                                        <p:cTn id="15" dur="2000"/>
                                        <p:tgtEl>
                                          <p:spTgt spid="61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47">
                                            <p:txEl>
                                              <p:pRg st="4" end="4"/>
                                            </p:txEl>
                                          </p:spTgt>
                                        </p:tgtEl>
                                        <p:attrNameLst>
                                          <p:attrName>style.visibility</p:attrName>
                                        </p:attrNameLst>
                                      </p:cBhvr>
                                      <p:to>
                                        <p:strVal val="visible"/>
                                      </p:to>
                                    </p:set>
                                    <p:animEffect transition="in" filter="fade">
                                      <p:cBhvr>
                                        <p:cTn id="20" dur="2000"/>
                                        <p:tgtEl>
                                          <p:spTgt spid="614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animEffect transition="in" filter="fade">
                                      <p:cBhvr>
                                        <p:cTn id="25" dur="2000"/>
                                        <p:tgtEl>
                                          <p:spTgt spid="614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147">
                                            <p:txEl>
                                              <p:pRg st="6" end="6"/>
                                            </p:txEl>
                                          </p:spTgt>
                                        </p:tgtEl>
                                        <p:attrNameLst>
                                          <p:attrName>style.visibility</p:attrName>
                                        </p:attrNameLst>
                                      </p:cBhvr>
                                      <p:to>
                                        <p:strVal val="visible"/>
                                      </p:to>
                                    </p:set>
                                    <p:animEffect transition="in" filter="fade">
                                      <p:cBhvr>
                                        <p:cTn id="30" dur="20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76400" y="457200"/>
            <a:ext cx="6096000" cy="685800"/>
          </a:xfrm>
        </p:spPr>
        <p:txBody>
          <a:bodyPr>
            <a:normAutofit/>
          </a:bodyPr>
          <a:lstStyle/>
          <a:p>
            <a:pPr>
              <a:defRPr/>
            </a:pPr>
            <a:r>
              <a:rPr lang="en-US" sz="3600" dirty="0" smtClean="0">
                <a:solidFill>
                  <a:schemeClr val="tx2">
                    <a:satMod val="130000"/>
                  </a:schemeClr>
                </a:solidFill>
              </a:rPr>
              <a:t>Steps of scientific research </a:t>
            </a:r>
            <a:endParaRPr lang="en-US" sz="3600" dirty="0">
              <a:solidFill>
                <a:schemeClr val="tx2">
                  <a:satMod val="130000"/>
                </a:schemeClr>
              </a:solidFill>
            </a:endParaRPr>
          </a:p>
        </p:txBody>
      </p:sp>
      <p:sp>
        <p:nvSpPr>
          <p:cNvPr id="7171" name="Rectangle 3"/>
          <p:cNvSpPr>
            <a:spLocks noGrp="1" noChangeArrowheads="1"/>
          </p:cNvSpPr>
          <p:nvPr>
            <p:ph idx="1"/>
          </p:nvPr>
        </p:nvSpPr>
        <p:spPr/>
        <p:txBody>
          <a:bodyPr/>
          <a:lstStyle/>
          <a:p>
            <a:pPr marL="609600" indent="-609600" eaLnBrk="1" hangingPunct="1">
              <a:lnSpc>
                <a:spcPct val="80000"/>
              </a:lnSpc>
              <a:buNone/>
            </a:pPr>
            <a:r>
              <a:rPr lang="en-US" sz="2400" dirty="0" smtClean="0"/>
              <a:t>(5) Research design  / </a:t>
            </a:r>
            <a:r>
              <a:rPr lang="hi-IN" sz="2400" dirty="0" smtClean="0"/>
              <a:t>अनुसन्धान ढांचा तयार गर्नु </a:t>
            </a:r>
            <a:endParaRPr lang="en-US" sz="2400" dirty="0" smtClean="0"/>
          </a:p>
          <a:p>
            <a:pPr marL="609600" indent="-609600" eaLnBrk="1" hangingPunct="1">
              <a:lnSpc>
                <a:spcPct val="80000"/>
              </a:lnSpc>
              <a:buFontTx/>
              <a:buNone/>
            </a:pPr>
            <a:r>
              <a:rPr lang="en-US" sz="2400" dirty="0" smtClean="0"/>
              <a:t>	</a:t>
            </a:r>
            <a:r>
              <a:rPr lang="en-US" sz="2400" dirty="0" smtClean="0">
                <a:solidFill>
                  <a:schemeClr val="accent1"/>
                </a:solidFill>
              </a:rPr>
              <a:t>Research design is the strategy for conducting  research. It is general framework for collecting, analyzing, evaluating data.</a:t>
            </a:r>
          </a:p>
          <a:p>
            <a:pPr marL="609600" indent="-609600" eaLnBrk="1" hangingPunct="1">
              <a:lnSpc>
                <a:spcPct val="80000"/>
              </a:lnSpc>
              <a:buNone/>
            </a:pPr>
            <a:r>
              <a:rPr lang="en-US" sz="2400" dirty="0" smtClean="0">
                <a:solidFill>
                  <a:srgbClr val="C00000"/>
                </a:solidFill>
              </a:rPr>
              <a:t>(6) Data collection / </a:t>
            </a:r>
            <a:r>
              <a:rPr lang="hi-IN" sz="2400" dirty="0" smtClean="0">
                <a:solidFill>
                  <a:srgbClr val="C00000"/>
                </a:solidFill>
              </a:rPr>
              <a:t>तथ्यांक संकलन गर्नु </a:t>
            </a:r>
            <a:endParaRPr lang="en-US" sz="2400" dirty="0" smtClean="0">
              <a:solidFill>
                <a:srgbClr val="C00000"/>
              </a:solidFill>
            </a:endParaRPr>
          </a:p>
          <a:p>
            <a:pPr marL="609600" indent="-609600" eaLnBrk="1" hangingPunct="1">
              <a:lnSpc>
                <a:spcPct val="80000"/>
              </a:lnSpc>
              <a:buFontTx/>
              <a:buNone/>
            </a:pPr>
            <a:r>
              <a:rPr lang="en-US" sz="2400" dirty="0" smtClean="0"/>
              <a:t>	Data collection is the field work process. In this step, the researcher ha to administer researcher instruments like questionnaire, interview schedule, and observation schedules etc. to collect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fade">
                                      <p:cBhvr>
                                        <p:cTn id="17" dur="20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fade">
                                      <p:cBhvr>
                                        <p:cTn id="22" dur="20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fade">
                                      <p:cBhvr>
                                        <p:cTn id="27"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457200"/>
            <a:ext cx="8229600" cy="5668963"/>
          </a:xfrm>
        </p:spPr>
        <p:txBody>
          <a:bodyPr/>
          <a:lstStyle/>
          <a:p>
            <a:pPr marL="609600" indent="-609600" eaLnBrk="1" hangingPunct="1">
              <a:lnSpc>
                <a:spcPct val="90000"/>
              </a:lnSpc>
              <a:buNone/>
            </a:pPr>
            <a:r>
              <a:rPr lang="en-US" sz="2400" dirty="0" smtClean="0"/>
              <a:t>(7)   </a:t>
            </a:r>
            <a:r>
              <a:rPr lang="en-US" sz="2400" dirty="0" smtClean="0">
                <a:solidFill>
                  <a:srgbClr val="C00000"/>
                </a:solidFill>
              </a:rPr>
              <a:t>Data Tabulation and Analysis/ </a:t>
            </a:r>
            <a:r>
              <a:rPr lang="hi-IN" sz="2400" dirty="0" smtClean="0">
                <a:solidFill>
                  <a:srgbClr val="C00000"/>
                </a:solidFill>
              </a:rPr>
              <a:t>तथ्यांक तालिकिकरण एबम विश्लेषण गर्नु </a:t>
            </a:r>
            <a:endParaRPr lang="en-US" sz="2400" dirty="0" smtClean="0">
              <a:solidFill>
                <a:srgbClr val="C00000"/>
              </a:solidFill>
            </a:endParaRPr>
          </a:p>
          <a:p>
            <a:pPr marL="1009650" lvl="1" indent="-609600">
              <a:lnSpc>
                <a:spcPct val="90000"/>
              </a:lnSpc>
            </a:pPr>
            <a:r>
              <a:rPr lang="en-US" sz="2000" dirty="0" smtClean="0"/>
              <a:t>Collected data are edited, tabulated, coded for its accuracy and reliability. Then different statistical tools are applied to analyze the data. </a:t>
            </a:r>
          </a:p>
          <a:p>
            <a:pPr marL="1009650" lvl="1" indent="-609600">
              <a:lnSpc>
                <a:spcPct val="90000"/>
              </a:lnSpc>
            </a:pPr>
            <a:r>
              <a:rPr lang="en-US" sz="2000" dirty="0" smtClean="0"/>
              <a:t>The descriptive and inferential statistics are used for data analysis.</a:t>
            </a:r>
          </a:p>
          <a:p>
            <a:pPr marL="609600" indent="-609600" eaLnBrk="1" hangingPunct="1">
              <a:lnSpc>
                <a:spcPct val="90000"/>
              </a:lnSpc>
              <a:buNone/>
            </a:pPr>
            <a:r>
              <a:rPr lang="en-US" sz="2400" dirty="0" smtClean="0">
                <a:solidFill>
                  <a:srgbClr val="00B050"/>
                </a:solidFill>
              </a:rPr>
              <a:t>(8) Generalization / Development of theory and application./ </a:t>
            </a:r>
            <a:r>
              <a:rPr lang="hi-IN" sz="2400" dirty="0" smtClean="0">
                <a:solidFill>
                  <a:srgbClr val="00B050"/>
                </a:solidFill>
              </a:rPr>
              <a:t>सामान्यीकरण शिधान्त को बिकाश र प्रयोग </a:t>
            </a:r>
            <a:endParaRPr lang="en-US" sz="2400" dirty="0" smtClean="0">
              <a:solidFill>
                <a:srgbClr val="00B050"/>
              </a:solidFill>
            </a:endParaRPr>
          </a:p>
          <a:p>
            <a:pPr marL="1009650" lvl="1" indent="-609600">
              <a:lnSpc>
                <a:spcPct val="90000"/>
              </a:lnSpc>
            </a:pPr>
            <a:r>
              <a:rPr lang="en-US" sz="2000" dirty="0" smtClean="0">
                <a:solidFill>
                  <a:srgbClr val="FF0000"/>
                </a:solidFill>
              </a:rPr>
              <a:t>The final step involves interpretation and generalization of the findings into the larger bodies of knowledge about the phenomenon.</a:t>
            </a:r>
          </a:p>
          <a:p>
            <a:pPr marL="1009650" lvl="1" indent="-609600">
              <a:lnSpc>
                <a:spcPct val="90000"/>
              </a:lnSpc>
            </a:pPr>
            <a:r>
              <a:rPr lang="en-US" sz="2000" dirty="0" smtClean="0">
                <a:solidFill>
                  <a:srgbClr val="FF0000"/>
                </a:solidFill>
              </a:rPr>
              <a:t> In case of applied research, specific implementation strategy is proposed to solve the problem identified by the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fade">
                                      <p:cBhvr>
                                        <p:cTn id="13" dur="2000"/>
                                        <p:tgtEl>
                                          <p:spTgt spid="81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95">
                                            <p:txEl>
                                              <p:pRg st="5" end="5"/>
                                            </p:txEl>
                                          </p:spTgt>
                                        </p:tgtEl>
                                        <p:attrNameLst>
                                          <p:attrName>style.visibility</p:attrName>
                                        </p:attrNameLst>
                                      </p:cBhvr>
                                      <p:to>
                                        <p:strVal val="visible"/>
                                      </p:to>
                                    </p:set>
                                    <p:animEffect transition="in" filter="fade">
                                      <p:cBhvr>
                                        <p:cTn id="24" dur="20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1600200"/>
            <a:ext cx="7848599" cy="401558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-Concept</a:t>
            </a:r>
            <a:endParaRPr lang="en-US" dirty="0"/>
          </a:p>
        </p:txBody>
      </p:sp>
      <p:sp>
        <p:nvSpPr>
          <p:cNvPr id="3" name="Text Placeholder 2"/>
          <p:cNvSpPr>
            <a:spLocks noGrp="1"/>
          </p:cNvSpPr>
          <p:nvPr>
            <p:ph type="body" sz="half" idx="1"/>
          </p:nvPr>
        </p:nvSpPr>
        <p:spPr>
          <a:xfrm>
            <a:off x="457200" y="1600200"/>
            <a:ext cx="6553200" cy="4525963"/>
          </a:xfrm>
        </p:spPr>
        <p:txBody>
          <a:bodyPr>
            <a:normAutofit fontScale="70000" lnSpcReduction="20000"/>
          </a:bodyPr>
          <a:lstStyle/>
          <a:p>
            <a:pPr>
              <a:lnSpc>
                <a:spcPct val="90000"/>
              </a:lnSpc>
            </a:pPr>
            <a:r>
              <a:rPr lang="en-US" dirty="0" smtClean="0"/>
              <a:t>Research means to search again and again to find out something new and more about a phenomenon. </a:t>
            </a:r>
          </a:p>
          <a:p>
            <a:pPr>
              <a:lnSpc>
                <a:spcPct val="90000"/>
              </a:lnSpc>
            </a:pPr>
            <a:r>
              <a:rPr lang="en-US" b="1" dirty="0" smtClean="0">
                <a:solidFill>
                  <a:srgbClr val="FF0000"/>
                </a:solidFill>
                <a:latin typeface="Preeti" pitchFamily="2" charset="0"/>
              </a:rPr>
              <a:t>;To </a:t>
            </a:r>
            <a:r>
              <a:rPr lang="en-US" b="1" dirty="0" err="1" smtClean="0">
                <a:solidFill>
                  <a:srgbClr val="FF0000"/>
                </a:solidFill>
                <a:latin typeface="Preeti" pitchFamily="2" charset="0"/>
              </a:rPr>
              <a:t>kTtf</a:t>
            </a:r>
            <a:r>
              <a:rPr lang="en-US" b="1" dirty="0" smtClean="0">
                <a:solidFill>
                  <a:srgbClr val="FF0000"/>
                </a:solidFill>
                <a:latin typeface="Preeti" pitchFamily="2" charset="0"/>
              </a:rPr>
              <a:t> </a:t>
            </a:r>
            <a:r>
              <a:rPr lang="en-US" b="1" dirty="0" err="1" smtClean="0">
                <a:solidFill>
                  <a:srgbClr val="FF0000"/>
                </a:solidFill>
                <a:latin typeface="Preeti" pitchFamily="2" charset="0"/>
              </a:rPr>
              <a:t>nufpg</a:t>
            </a:r>
            <a:r>
              <a:rPr lang="en-US" b="1" dirty="0" smtClean="0">
                <a:solidFill>
                  <a:srgbClr val="FF0000"/>
                </a:solidFill>
                <a:latin typeface="Preeti" pitchFamily="2" charset="0"/>
              </a:rPr>
              <a:t> </a:t>
            </a:r>
            <a:r>
              <a:rPr lang="en-US" b="1" dirty="0" err="1" smtClean="0">
                <a:solidFill>
                  <a:srgbClr val="FF0000"/>
                </a:solidFill>
                <a:latin typeface="Preeti" pitchFamily="2" charset="0"/>
              </a:rPr>
              <a:t>ul</a:t>
            </a:r>
            <a:r>
              <a:rPr lang="en-US" b="1" dirty="0" smtClean="0">
                <a:solidFill>
                  <a:srgbClr val="FF0000"/>
                </a:solidFill>
                <a:latin typeface="Preeti" pitchFamily="2" charset="0"/>
              </a:rPr>
              <a:t>/g] k6s k6ssf] </a:t>
            </a:r>
            <a:r>
              <a:rPr lang="en-US" b="1" dirty="0" err="1" smtClean="0">
                <a:solidFill>
                  <a:srgbClr val="FF0000"/>
                </a:solidFill>
                <a:latin typeface="Preeti" pitchFamily="2" charset="0"/>
              </a:rPr>
              <a:t>vf</a:t>
            </a:r>
            <a:r>
              <a:rPr lang="en-US" b="1" dirty="0" smtClean="0">
                <a:solidFill>
                  <a:srgbClr val="FF0000"/>
                </a:solidFill>
                <a:latin typeface="Preeti" pitchFamily="2" charset="0"/>
              </a:rPr>
              <a:t>]</a:t>
            </a:r>
            <a:r>
              <a:rPr lang="en-US" b="1" dirty="0" err="1" smtClean="0">
                <a:solidFill>
                  <a:srgbClr val="FF0000"/>
                </a:solidFill>
                <a:latin typeface="Preeti" pitchFamily="2" charset="0"/>
              </a:rPr>
              <a:t>lhnfO</a:t>
            </a:r>
            <a:r>
              <a:rPr lang="en-US" b="1" dirty="0" smtClean="0">
                <a:solidFill>
                  <a:srgbClr val="FF0000"/>
                </a:solidFill>
                <a:latin typeface="Preeti" pitchFamily="2" charset="0"/>
              </a:rPr>
              <a:t>{ </a:t>
            </a:r>
            <a:r>
              <a:rPr lang="en-US" b="1" dirty="0" err="1" smtClean="0">
                <a:solidFill>
                  <a:srgbClr val="FF0000"/>
                </a:solidFill>
                <a:latin typeface="Preeti" pitchFamily="2" charset="0"/>
              </a:rPr>
              <a:t>cg'zGwfg</a:t>
            </a:r>
            <a:r>
              <a:rPr lang="en-US" b="1" dirty="0" smtClean="0">
                <a:solidFill>
                  <a:srgbClr val="FF0000"/>
                </a:solidFill>
                <a:latin typeface="Preeti" pitchFamily="2" charset="0"/>
              </a:rPr>
              <a:t> elgG5 .</a:t>
            </a:r>
          </a:p>
          <a:p>
            <a:pPr>
              <a:lnSpc>
                <a:spcPct val="90000"/>
              </a:lnSpc>
            </a:pPr>
            <a:endParaRPr lang="en-US" dirty="0" smtClean="0"/>
          </a:p>
          <a:p>
            <a:pPr>
              <a:lnSpc>
                <a:spcPct val="90000"/>
              </a:lnSpc>
            </a:pPr>
            <a:r>
              <a:rPr lang="en-US" dirty="0" smtClean="0"/>
              <a:t>By analyzing the term 'Research', it is composed of two syllables, </a:t>
            </a:r>
            <a:r>
              <a:rPr lang="en-US" i="1" dirty="0" smtClean="0">
                <a:solidFill>
                  <a:srgbClr val="FF0000"/>
                </a:solidFill>
              </a:rPr>
              <a:t>re</a:t>
            </a:r>
            <a:r>
              <a:rPr lang="en-US" dirty="0" smtClean="0">
                <a:solidFill>
                  <a:srgbClr val="FF0000"/>
                </a:solidFill>
              </a:rPr>
              <a:t> </a:t>
            </a:r>
            <a:r>
              <a:rPr lang="en-US" dirty="0" smtClean="0"/>
              <a:t>and </a:t>
            </a:r>
            <a:r>
              <a:rPr lang="en-US" i="1" dirty="0" smtClean="0">
                <a:solidFill>
                  <a:srgbClr val="FF0000"/>
                </a:solidFill>
              </a:rPr>
              <a:t>search</a:t>
            </a:r>
            <a:r>
              <a:rPr lang="en-US" i="1" dirty="0" smtClean="0"/>
              <a:t>. </a:t>
            </a:r>
            <a:r>
              <a:rPr lang="en-US" dirty="0" smtClean="0"/>
              <a:t>The prefix </a:t>
            </a:r>
            <a:r>
              <a:rPr lang="en-US" i="1" dirty="0" smtClean="0">
                <a:solidFill>
                  <a:srgbClr val="FF0000"/>
                </a:solidFill>
              </a:rPr>
              <a:t>re</a:t>
            </a:r>
            <a:r>
              <a:rPr lang="en-US" dirty="0" smtClean="0">
                <a:solidFill>
                  <a:srgbClr val="FF0000"/>
                </a:solidFill>
              </a:rPr>
              <a:t> </a:t>
            </a:r>
            <a:r>
              <a:rPr lang="en-US" dirty="0" smtClean="0"/>
              <a:t>means again or over again and </a:t>
            </a:r>
            <a:r>
              <a:rPr lang="en-US" dirty="0" smtClean="0">
                <a:solidFill>
                  <a:srgbClr val="FF0000"/>
                </a:solidFill>
              </a:rPr>
              <a:t>search</a:t>
            </a:r>
            <a:r>
              <a:rPr lang="en-US" dirty="0" smtClean="0"/>
              <a:t> means to examine closely and carefully, to test and try to probe. </a:t>
            </a:r>
          </a:p>
          <a:p>
            <a:pPr>
              <a:lnSpc>
                <a:spcPct val="90000"/>
              </a:lnSpc>
            </a:pPr>
            <a:r>
              <a:rPr lang="en-US" sz="3400" b="1" dirty="0" smtClean="0">
                <a:solidFill>
                  <a:srgbClr val="FF0000"/>
                </a:solidFill>
              </a:rPr>
              <a:t>Re </a:t>
            </a:r>
            <a:r>
              <a:rPr lang="en-US" sz="3400" b="1" dirty="0" err="1" smtClean="0">
                <a:solidFill>
                  <a:srgbClr val="FF0000"/>
                </a:solidFill>
                <a:latin typeface="Preeti" pitchFamily="2" charset="0"/>
              </a:rPr>
              <a:t>sf</a:t>
            </a:r>
            <a:r>
              <a:rPr lang="en-US" sz="3400" b="1" dirty="0" smtClean="0">
                <a:solidFill>
                  <a:srgbClr val="FF0000"/>
                </a:solidFill>
                <a:latin typeface="Preeti" pitchFamily="2" charset="0"/>
              </a:rPr>
              <a:t>] cy{ </a:t>
            </a:r>
            <a:r>
              <a:rPr lang="en-US" sz="3400" b="1" dirty="0" err="1" smtClean="0">
                <a:solidFill>
                  <a:srgbClr val="FF0000"/>
                </a:solidFill>
                <a:latin typeface="Preeti" pitchFamily="2" charset="0"/>
              </a:rPr>
              <a:t>k"g</a:t>
            </a:r>
            <a:r>
              <a:rPr lang="en-US" sz="3400" b="1" dirty="0" smtClean="0">
                <a:solidFill>
                  <a:srgbClr val="FF0000"/>
                </a:solidFill>
                <a:latin typeface="Preeti" pitchFamily="2" charset="0"/>
              </a:rPr>
              <a:t> / </a:t>
            </a:r>
            <a:r>
              <a:rPr lang="en-US" sz="3400" b="1" dirty="0" smtClean="0">
                <a:solidFill>
                  <a:srgbClr val="FF0000"/>
                </a:solidFill>
              </a:rPr>
              <a:t>Search </a:t>
            </a:r>
            <a:r>
              <a:rPr lang="en-US" sz="3400" b="1" dirty="0" err="1" smtClean="0">
                <a:solidFill>
                  <a:srgbClr val="FF0000"/>
                </a:solidFill>
                <a:latin typeface="Preeti" pitchFamily="2" charset="0"/>
              </a:rPr>
              <a:t>sf</a:t>
            </a:r>
            <a:r>
              <a:rPr lang="en-US" sz="3400" b="1" dirty="0" smtClean="0">
                <a:solidFill>
                  <a:srgbClr val="FF0000"/>
                </a:solidFill>
                <a:latin typeface="Preeti" pitchFamily="2" charset="0"/>
              </a:rPr>
              <a:t>] cy{ </a:t>
            </a:r>
            <a:r>
              <a:rPr lang="en-US" sz="3400" b="1" dirty="0" err="1" smtClean="0">
                <a:solidFill>
                  <a:srgbClr val="FF0000"/>
                </a:solidFill>
                <a:latin typeface="Preeti" pitchFamily="2" charset="0"/>
              </a:rPr>
              <a:t>vf</a:t>
            </a:r>
            <a:r>
              <a:rPr lang="en-US" sz="3400" b="1" dirty="0" smtClean="0">
                <a:solidFill>
                  <a:srgbClr val="FF0000"/>
                </a:solidFill>
                <a:latin typeface="Preeti" pitchFamily="2" charset="0"/>
              </a:rPr>
              <a:t>]</a:t>
            </a:r>
            <a:r>
              <a:rPr lang="en-US" sz="3400" b="1" dirty="0" err="1" smtClean="0">
                <a:solidFill>
                  <a:srgbClr val="FF0000"/>
                </a:solidFill>
                <a:latin typeface="Preeti" pitchFamily="2" charset="0"/>
              </a:rPr>
              <a:t>lh</a:t>
            </a:r>
            <a:r>
              <a:rPr lang="en-US" sz="3400" b="1" dirty="0" smtClean="0">
                <a:solidFill>
                  <a:srgbClr val="FF0000"/>
                </a:solidFill>
                <a:latin typeface="Preeti" pitchFamily="2" charset="0"/>
              </a:rPr>
              <a:t> </a:t>
            </a:r>
            <a:r>
              <a:rPr lang="en-US" sz="3400" b="1" dirty="0" err="1" smtClean="0">
                <a:solidFill>
                  <a:srgbClr val="FF0000"/>
                </a:solidFill>
                <a:latin typeface="Preeti" pitchFamily="2" charset="0"/>
              </a:rPr>
              <a:t>xf</a:t>
            </a:r>
            <a:r>
              <a:rPr lang="en-US" sz="3400" b="1" dirty="0" smtClean="0">
                <a:solidFill>
                  <a:srgbClr val="FF0000"/>
                </a:solidFill>
                <a:latin typeface="Preeti" pitchFamily="2" charset="0"/>
              </a:rPr>
              <a:t>] To;}n] </a:t>
            </a:r>
            <a:r>
              <a:rPr lang="en-US" sz="3400" b="1" dirty="0" err="1" smtClean="0">
                <a:solidFill>
                  <a:srgbClr val="FF0000"/>
                </a:solidFill>
                <a:latin typeface="Preeti" pitchFamily="2" charset="0"/>
              </a:rPr>
              <a:t>cg"zGwfg</a:t>
            </a:r>
            <a:r>
              <a:rPr lang="en-US" sz="3400" b="1" dirty="0" smtClean="0">
                <a:solidFill>
                  <a:srgbClr val="FF0000"/>
                </a:solidFill>
                <a:latin typeface="Preeti" pitchFamily="2" charset="0"/>
              </a:rPr>
              <a:t> </a:t>
            </a:r>
            <a:r>
              <a:rPr lang="en-US" sz="3400" b="1" dirty="0" err="1" smtClean="0">
                <a:solidFill>
                  <a:srgbClr val="FF0000"/>
                </a:solidFill>
                <a:latin typeface="Preeti" pitchFamily="2" charset="0"/>
              </a:rPr>
              <a:t>lg</a:t>
            </a:r>
            <a:r>
              <a:rPr lang="en-US" sz="3400" b="1" dirty="0" smtClean="0">
                <a:solidFill>
                  <a:srgbClr val="FF0000"/>
                </a:solidFill>
                <a:latin typeface="Preeti" pitchFamily="2" charset="0"/>
              </a:rPr>
              <a:t>/</a:t>
            </a:r>
            <a:r>
              <a:rPr lang="en-US" sz="3400" b="1" dirty="0" err="1" smtClean="0">
                <a:solidFill>
                  <a:srgbClr val="FF0000"/>
                </a:solidFill>
                <a:latin typeface="Preeti" pitchFamily="2" charset="0"/>
              </a:rPr>
              <a:t>Gt</a:t>
            </a:r>
            <a:r>
              <a:rPr lang="en-US" sz="3400" b="1" dirty="0" smtClean="0">
                <a:solidFill>
                  <a:srgbClr val="FF0000"/>
                </a:solidFill>
                <a:latin typeface="Preeti" pitchFamily="2" charset="0"/>
              </a:rPr>
              <a:t>/</a:t>
            </a:r>
            <a:r>
              <a:rPr lang="en-US" sz="3400" b="1" dirty="0" err="1" smtClean="0">
                <a:solidFill>
                  <a:srgbClr val="FF0000"/>
                </a:solidFill>
                <a:latin typeface="Preeti" pitchFamily="2" charset="0"/>
              </a:rPr>
              <a:t>sf</a:t>
            </a:r>
            <a:r>
              <a:rPr lang="en-US" sz="3400" b="1" dirty="0" smtClean="0">
                <a:solidFill>
                  <a:srgbClr val="FF0000"/>
                </a:solidFill>
                <a:latin typeface="Preeti" pitchFamily="2" charset="0"/>
              </a:rPr>
              <a:t>] </a:t>
            </a:r>
            <a:r>
              <a:rPr lang="en-US" sz="3400" b="1" dirty="0" err="1" smtClean="0">
                <a:solidFill>
                  <a:srgbClr val="FF0000"/>
                </a:solidFill>
                <a:latin typeface="Preeti" pitchFamily="2" charset="0"/>
              </a:rPr>
              <a:t>vf</a:t>
            </a:r>
            <a:r>
              <a:rPr lang="en-US" sz="3400" b="1" dirty="0" smtClean="0">
                <a:solidFill>
                  <a:srgbClr val="FF0000"/>
                </a:solidFill>
                <a:latin typeface="Preeti" pitchFamily="2" charset="0"/>
              </a:rPr>
              <a:t>]</a:t>
            </a:r>
            <a:r>
              <a:rPr lang="en-US" sz="3400" b="1" dirty="0" err="1" smtClean="0">
                <a:solidFill>
                  <a:srgbClr val="FF0000"/>
                </a:solidFill>
                <a:latin typeface="Preeti" pitchFamily="2" charset="0"/>
              </a:rPr>
              <a:t>lh</a:t>
            </a:r>
            <a:r>
              <a:rPr lang="en-US" sz="3400" b="1" dirty="0" smtClean="0">
                <a:solidFill>
                  <a:srgbClr val="FF0000"/>
                </a:solidFill>
                <a:latin typeface="Preeti" pitchFamily="2" charset="0"/>
              </a:rPr>
              <a:t> </a:t>
            </a:r>
            <a:r>
              <a:rPr lang="en-US" sz="3400" b="1" dirty="0" err="1" smtClean="0">
                <a:solidFill>
                  <a:srgbClr val="FF0000"/>
                </a:solidFill>
                <a:latin typeface="Preeti" pitchFamily="2" charset="0"/>
              </a:rPr>
              <a:t>xf</a:t>
            </a:r>
            <a:r>
              <a:rPr lang="en-US" sz="3400" b="1" dirty="0" smtClean="0">
                <a:solidFill>
                  <a:srgbClr val="FF0000"/>
                </a:solidFill>
                <a:latin typeface="Preeti" pitchFamily="2" charset="0"/>
              </a:rPr>
              <a:t>]</a:t>
            </a:r>
          </a:p>
          <a:p>
            <a:pPr>
              <a:lnSpc>
                <a:spcPct val="90000"/>
              </a:lnSpc>
            </a:pPr>
            <a:endParaRPr lang="en-US" dirty="0" smtClean="0"/>
          </a:p>
          <a:p>
            <a:pPr>
              <a:lnSpc>
                <a:spcPct val="90000"/>
              </a:lnSpc>
            </a:pPr>
            <a:r>
              <a:rPr lang="en-US" dirty="0" smtClean="0"/>
              <a:t>If we combine them, they form a noun describing a </a:t>
            </a:r>
            <a:r>
              <a:rPr lang="en-US" dirty="0" smtClean="0">
                <a:solidFill>
                  <a:srgbClr val="FF0000"/>
                </a:solidFill>
              </a:rPr>
              <a:t>careful, systematic, patient study and investigation in some field of knowledge, undertaken to establish facts or principles </a:t>
            </a:r>
          </a:p>
          <a:p>
            <a:endParaRPr lang="en-US" dirty="0"/>
          </a:p>
        </p:txBody>
      </p:sp>
      <p:pic>
        <p:nvPicPr>
          <p:cNvPr id="5" name="Content Placeholder 4" descr="Penguins.jpg"/>
          <p:cNvPicPr>
            <a:picLocks noGrp="1" noChangeAspect="1"/>
          </p:cNvPicPr>
          <p:nvPr>
            <p:ph sz="half" idx="2"/>
          </p:nvPr>
        </p:nvPicPr>
        <p:blipFill>
          <a:blip r:embed="rId2" cstate="print"/>
          <a:stretch>
            <a:fillRect/>
          </a:stretch>
        </p:blipFill>
        <p:spPr>
          <a:xfrm>
            <a:off x="7006297" y="3810000"/>
            <a:ext cx="1528102" cy="1253331"/>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 </a:t>
            </a:r>
            <a:endParaRPr lang="en-US"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sz="2400" dirty="0" smtClean="0">
                <a:solidFill>
                  <a:srgbClr val="C00000"/>
                </a:solidFill>
              </a:rPr>
              <a:t>Basic research (</a:t>
            </a:r>
            <a:r>
              <a:rPr lang="en-US" sz="2400" dirty="0" smtClean="0">
                <a:solidFill>
                  <a:srgbClr val="C00000"/>
                </a:solidFill>
                <a:latin typeface="Preeti" pitchFamily="2" charset="0"/>
              </a:rPr>
              <a:t> </a:t>
            </a:r>
            <a:r>
              <a:rPr lang="en-US" sz="2400" dirty="0" err="1" smtClean="0">
                <a:solidFill>
                  <a:srgbClr val="C00000"/>
                </a:solidFill>
                <a:latin typeface="Preeti" pitchFamily="2" charset="0"/>
              </a:rPr>
              <a:t>cfwf</a:t>
            </a:r>
            <a:r>
              <a:rPr lang="en-US" sz="2400" dirty="0" smtClean="0">
                <a:solidFill>
                  <a:srgbClr val="C00000"/>
                </a:solidFill>
                <a:latin typeface="Preeti" pitchFamily="2" charset="0"/>
              </a:rPr>
              <a:t>/</a:t>
            </a:r>
            <a:r>
              <a:rPr lang="en-US" sz="2400" dirty="0" err="1" smtClean="0">
                <a:solidFill>
                  <a:srgbClr val="C00000"/>
                </a:solidFill>
                <a:latin typeface="Preeti" pitchFamily="2" charset="0"/>
              </a:rPr>
              <a:t>e't</a:t>
            </a:r>
            <a:r>
              <a:rPr lang="en-US" sz="2400" dirty="0" smtClean="0">
                <a:solidFill>
                  <a:srgbClr val="C00000"/>
                </a:solidFill>
                <a:latin typeface="Preeti" pitchFamily="2" charset="0"/>
              </a:rPr>
              <a:t> </a:t>
            </a:r>
            <a:r>
              <a:rPr lang="en-US" sz="2400" dirty="0" err="1" smtClean="0">
                <a:solidFill>
                  <a:srgbClr val="C00000"/>
                </a:solidFill>
                <a:latin typeface="Preeti" pitchFamily="2" charset="0"/>
              </a:rPr>
              <a:t>cgzGwfg</a:t>
            </a:r>
            <a:r>
              <a:rPr lang="en-US" sz="2400" dirty="0" smtClean="0">
                <a:solidFill>
                  <a:srgbClr val="C00000"/>
                </a:solidFill>
                <a:latin typeface="Preeti" pitchFamily="2" charset="0"/>
              </a:rPr>
              <a:t>_</a:t>
            </a:r>
            <a:r>
              <a:rPr lang="en-US" sz="2400" dirty="0" smtClean="0"/>
              <a:t>  </a:t>
            </a:r>
          </a:p>
          <a:p>
            <a:pPr marL="457200" indent="-457200">
              <a:buNone/>
            </a:pPr>
            <a:r>
              <a:rPr lang="en-US" sz="2400" dirty="0" smtClean="0"/>
              <a:t>	It is undertaken to improve our understanding of some specific subject or field of knowledge. It’s prime purpose is to add more knowledge  and understanding of the phenomena that is generalizable. (</a:t>
            </a:r>
            <a:r>
              <a:rPr lang="en-US" sz="2400" dirty="0" smtClean="0">
                <a:solidFill>
                  <a:srgbClr val="C00000"/>
                </a:solidFill>
              </a:rPr>
              <a:t> building theories &amp; testing theories</a:t>
            </a:r>
            <a:r>
              <a:rPr lang="en-US" sz="2400" dirty="0" smtClean="0"/>
              <a:t>) </a:t>
            </a:r>
          </a:p>
          <a:p>
            <a:pPr marL="457200" indent="-457200">
              <a:buNone/>
            </a:pPr>
            <a:r>
              <a:rPr lang="en-US" sz="2400" dirty="0" smtClean="0">
                <a:solidFill>
                  <a:srgbClr val="C00000"/>
                </a:solidFill>
              </a:rPr>
              <a:t>2. Applied research ( </a:t>
            </a:r>
            <a:r>
              <a:rPr lang="en-US" sz="2400" dirty="0" err="1" smtClean="0">
                <a:solidFill>
                  <a:srgbClr val="C00000"/>
                </a:solidFill>
                <a:latin typeface="Preeti" pitchFamily="2" charset="0"/>
              </a:rPr>
              <a:t>Aoaxfl</a:t>
            </a:r>
            <a:r>
              <a:rPr lang="en-US" sz="2400" dirty="0" smtClean="0">
                <a:solidFill>
                  <a:srgbClr val="C00000"/>
                </a:solidFill>
                <a:latin typeface="Preeti" pitchFamily="2" charset="0"/>
              </a:rPr>
              <a:t>/s </a:t>
            </a:r>
            <a:r>
              <a:rPr lang="en-US" sz="2400" dirty="0" err="1" smtClean="0">
                <a:solidFill>
                  <a:srgbClr val="C00000"/>
                </a:solidFill>
                <a:latin typeface="Preeti" pitchFamily="2" charset="0"/>
              </a:rPr>
              <a:t>cg'zGwfg</a:t>
            </a:r>
            <a:r>
              <a:rPr lang="en-US" sz="2400" dirty="0" smtClean="0">
                <a:solidFill>
                  <a:srgbClr val="C00000"/>
                </a:solidFill>
                <a:latin typeface="Preeti" pitchFamily="2" charset="0"/>
              </a:rPr>
              <a:t>_</a:t>
            </a:r>
            <a:r>
              <a:rPr lang="en-US" sz="2400" dirty="0" smtClean="0"/>
              <a:t> </a:t>
            </a:r>
          </a:p>
          <a:p>
            <a:pPr marL="457200" indent="-457200">
              <a:buNone/>
            </a:pPr>
            <a:r>
              <a:rPr lang="en-US" sz="2400" dirty="0" smtClean="0"/>
              <a:t>	it is conducted to solve a specific problem  of practical nature. Theoretical solutions  of a problem may not work most of the times. Therefore managers conduct applied research to generate more information on their specific problem and take decisions to solve those</a:t>
            </a:r>
            <a:r>
              <a:rPr lang="en-US" sz="2400" dirty="0" smtClean="0">
                <a:solidFill>
                  <a:srgbClr val="C00000"/>
                </a:solidFill>
              </a:rPr>
              <a:t>.( solving specific problems)</a:t>
            </a:r>
            <a:r>
              <a:rPr lang="en-US" sz="2400" dirty="0" smtClean="0"/>
              <a:t> </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research</a:t>
            </a:r>
            <a:endParaRPr lang="en-US" dirty="0"/>
          </a:p>
        </p:txBody>
      </p:sp>
      <p:sp>
        <p:nvSpPr>
          <p:cNvPr id="3" name="Content Placeholder 2"/>
          <p:cNvSpPr>
            <a:spLocks noGrp="1"/>
          </p:cNvSpPr>
          <p:nvPr>
            <p:ph idx="1"/>
          </p:nvPr>
        </p:nvSpPr>
        <p:spPr/>
        <p:txBody>
          <a:bodyPr/>
          <a:lstStyle/>
          <a:p>
            <a:r>
              <a:rPr lang="en-US" dirty="0" smtClean="0">
                <a:solidFill>
                  <a:srgbClr val="C00000"/>
                </a:solidFill>
              </a:rPr>
              <a:t>Quantitative  research</a:t>
            </a:r>
            <a:r>
              <a:rPr lang="en-US" dirty="0" smtClean="0"/>
              <a:t>- (</a:t>
            </a:r>
            <a:r>
              <a:rPr lang="en-US" dirty="0" err="1" smtClean="0">
                <a:latin typeface="Preeti" pitchFamily="2" charset="0"/>
              </a:rPr>
              <a:t>kl</a:t>
            </a:r>
            <a:r>
              <a:rPr lang="en-US" dirty="0" smtClean="0">
                <a:latin typeface="Preeti" pitchFamily="2" charset="0"/>
              </a:rPr>
              <a:t>/df0ffTds </a:t>
            </a:r>
            <a:r>
              <a:rPr lang="en-US" dirty="0" err="1" smtClean="0">
                <a:latin typeface="Preeti" pitchFamily="2" charset="0"/>
              </a:rPr>
              <a:t>cg'zGwfg</a:t>
            </a:r>
            <a:r>
              <a:rPr lang="en-US" dirty="0" smtClean="0">
                <a:latin typeface="Preeti" pitchFamily="2" charset="0"/>
              </a:rPr>
              <a:t>_</a:t>
            </a:r>
            <a:endParaRPr lang="en-US" dirty="0" smtClean="0"/>
          </a:p>
          <a:p>
            <a:pPr lvl="1"/>
            <a:r>
              <a:rPr lang="en-US" dirty="0" smtClean="0"/>
              <a:t>It seeks the facts and causes of phenomena with little concern for the subjective state of variables.</a:t>
            </a:r>
          </a:p>
          <a:p>
            <a:pPr lvl="1"/>
            <a:r>
              <a:rPr lang="en-US" dirty="0" smtClean="0"/>
              <a:t> such methods depend on quantitative data which are in number form.</a:t>
            </a:r>
          </a:p>
          <a:p>
            <a:pPr lvl="1"/>
            <a:r>
              <a:rPr lang="en-US" dirty="0" smtClean="0"/>
              <a:t>It believes on analysis of data using statistical approaches and their factual findings.</a:t>
            </a:r>
          </a:p>
          <a:p>
            <a:pPr lvl="1"/>
            <a:r>
              <a:rPr lang="en-US" dirty="0" smtClean="0"/>
              <a:t>Counting or measuring events or phenomena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Approaches to research</a:t>
            </a:r>
            <a:endParaRPr lang="en-US" dirty="0"/>
          </a:p>
        </p:txBody>
      </p:sp>
      <p:sp>
        <p:nvSpPr>
          <p:cNvPr id="3" name="Content Placeholder 2"/>
          <p:cNvSpPr>
            <a:spLocks noGrp="1"/>
          </p:cNvSpPr>
          <p:nvPr>
            <p:ph idx="1"/>
          </p:nvPr>
        </p:nvSpPr>
        <p:spPr>
          <a:xfrm>
            <a:off x="457200" y="914400"/>
            <a:ext cx="8229600" cy="4953000"/>
          </a:xfrm>
        </p:spPr>
        <p:txBody>
          <a:bodyPr>
            <a:normAutofit/>
          </a:bodyPr>
          <a:lstStyle/>
          <a:p>
            <a:r>
              <a:rPr lang="en-US" dirty="0" smtClean="0">
                <a:solidFill>
                  <a:srgbClr val="C00000"/>
                </a:solidFill>
              </a:rPr>
              <a:t>Qualitative   approach-</a:t>
            </a:r>
          </a:p>
          <a:p>
            <a:pPr lvl="1"/>
            <a:r>
              <a:rPr lang="en-US" sz="2400" dirty="0" smtClean="0"/>
              <a:t>It is method basically used in social sciences with subjective interpretation of events and phenomenon.</a:t>
            </a:r>
          </a:p>
          <a:p>
            <a:pPr lvl="1"/>
            <a:r>
              <a:rPr lang="en-US" sz="2400" dirty="0" smtClean="0"/>
              <a:t>It emphasizes qualitative data instead of numerical facts and figures.</a:t>
            </a:r>
          </a:p>
          <a:p>
            <a:pPr lvl="1"/>
            <a:r>
              <a:rPr lang="en-US" sz="2400" dirty="0" smtClean="0"/>
              <a:t>Individuals perceptions and experiences on some events and phenomena are the sources of data.</a:t>
            </a:r>
          </a:p>
          <a:p>
            <a:pPr lvl="1"/>
            <a:r>
              <a:rPr lang="en-US" sz="2400" dirty="0" smtClean="0"/>
              <a:t>Case studies, exploratory research are the example</a:t>
            </a:r>
          </a:p>
          <a:p>
            <a:pPr marL="971550" lvl="1" indent="-514350">
              <a:buNone/>
            </a:pP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400" dirty="0" smtClean="0">
                <a:solidFill>
                  <a:srgbClr val="C00000"/>
                </a:solidFill>
              </a:rPr>
              <a:t>New branches of qualitative research;</a:t>
            </a:r>
            <a:br>
              <a:rPr lang="en-US" sz="2400" dirty="0" smtClean="0">
                <a:solidFill>
                  <a:srgbClr val="C00000"/>
                </a:solidFill>
              </a:rPr>
            </a:br>
            <a:endParaRPr lang="en-US" dirty="0"/>
          </a:p>
        </p:txBody>
      </p:sp>
      <p:sp>
        <p:nvSpPr>
          <p:cNvPr id="3" name="Content Placeholder 2"/>
          <p:cNvSpPr>
            <a:spLocks noGrp="1"/>
          </p:cNvSpPr>
          <p:nvPr>
            <p:ph idx="1"/>
          </p:nvPr>
        </p:nvSpPr>
        <p:spPr/>
        <p:txBody>
          <a:bodyPr/>
          <a:lstStyle/>
          <a:p>
            <a:pPr marL="971550" lvl="1" indent="-514350">
              <a:buAutoNum type="romanLcPeriod"/>
            </a:pPr>
            <a:r>
              <a:rPr lang="en-US" sz="2400" dirty="0" smtClean="0">
                <a:solidFill>
                  <a:srgbClr val="C00000"/>
                </a:solidFill>
              </a:rPr>
              <a:t>Ethnography</a:t>
            </a:r>
            <a:r>
              <a:rPr lang="en-US" sz="2400" dirty="0" smtClean="0"/>
              <a:t>- descriptive account of social life and culture</a:t>
            </a:r>
          </a:p>
          <a:p>
            <a:pPr marL="971550" lvl="1" indent="-514350">
              <a:buAutoNum type="romanLcPeriod"/>
            </a:pPr>
            <a:r>
              <a:rPr lang="en-US" sz="2400" dirty="0" smtClean="0">
                <a:solidFill>
                  <a:srgbClr val="C00000"/>
                </a:solidFill>
              </a:rPr>
              <a:t>Phenomenology</a:t>
            </a:r>
            <a:r>
              <a:rPr lang="en-US" sz="2400" dirty="0" smtClean="0"/>
              <a:t>-study of human experience in everyday life</a:t>
            </a:r>
          </a:p>
          <a:p>
            <a:pPr marL="971550" lvl="1" indent="-514350">
              <a:buAutoNum type="romanLcPeriod"/>
            </a:pPr>
            <a:r>
              <a:rPr lang="en-US" sz="2400" dirty="0" smtClean="0">
                <a:solidFill>
                  <a:srgbClr val="C00000"/>
                </a:solidFill>
              </a:rPr>
              <a:t>Hermeneutics</a:t>
            </a:r>
            <a:r>
              <a:rPr lang="en-US" sz="2400" dirty="0" smtClean="0"/>
              <a:t>- study of theory and practice of interpretations of literary and religious text.</a:t>
            </a:r>
          </a:p>
          <a:p>
            <a:pPr marL="971550" lvl="1" indent="-514350">
              <a:buAutoNum type="romanLcPeriod"/>
            </a:pPr>
            <a:r>
              <a:rPr lang="en-US" sz="2400" dirty="0" smtClean="0">
                <a:solidFill>
                  <a:srgbClr val="C00000"/>
                </a:solidFill>
              </a:rPr>
              <a:t>Constructivism</a:t>
            </a:r>
            <a:r>
              <a:rPr lang="en-US" sz="2400" dirty="0" smtClean="0"/>
              <a:t>-reality and knowledge are socially constructed. Observable facts are not objective facts.</a:t>
            </a:r>
          </a:p>
          <a:p>
            <a:pPr marL="971550" lvl="1" indent="-514350">
              <a:buAutoNum type="romanLcPeriod"/>
            </a:pPr>
            <a:r>
              <a:rPr lang="en-US" sz="2400" dirty="0" smtClean="0">
                <a:solidFill>
                  <a:srgbClr val="C00000"/>
                </a:solidFill>
              </a:rPr>
              <a:t>Subjectivism-</a:t>
            </a:r>
            <a:r>
              <a:rPr lang="en-US" sz="2400" dirty="0" smtClean="0"/>
              <a:t>  knowledge generated from the mind, without reference to reality.</a:t>
            </a:r>
            <a:endParaRPr lang="en-US" sz="2400" dirty="0" smtClean="0">
              <a:solidFill>
                <a:srgbClr val="C00000"/>
              </a:solidFill>
            </a:endParaRPr>
          </a:p>
          <a:p>
            <a:pPr marL="971550" lvl="1" indent="-514350">
              <a:buAutoNum type="romanLcPeriod"/>
            </a:pPr>
            <a:endParaRPr lang="en-US" sz="2400"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Paradigm shifts in research</a:t>
            </a:r>
            <a:endParaRPr lang="en-US" sz="3600" dirty="0"/>
          </a:p>
        </p:txBody>
      </p:sp>
      <p:sp>
        <p:nvSpPr>
          <p:cNvPr id="3" name="Content Placeholder 2"/>
          <p:cNvSpPr>
            <a:spLocks noGrp="1"/>
          </p:cNvSpPr>
          <p:nvPr>
            <p:ph idx="1"/>
          </p:nvPr>
        </p:nvSpPr>
        <p:spPr>
          <a:xfrm>
            <a:off x="457200" y="990600"/>
            <a:ext cx="8229600" cy="5486400"/>
          </a:xfrm>
        </p:spPr>
        <p:txBody>
          <a:bodyPr>
            <a:noAutofit/>
          </a:bodyPr>
          <a:lstStyle/>
          <a:p>
            <a:r>
              <a:rPr lang="en-US" sz="2000" dirty="0" smtClean="0"/>
              <a:t>Paradigm is set of assumptions about how research ought to be conducted to find out the truth. There is no ‘best type’ or ‘best way’ of conducting research.</a:t>
            </a:r>
          </a:p>
          <a:p>
            <a:pPr lvl="1">
              <a:buNone/>
            </a:pPr>
            <a:r>
              <a:rPr lang="en-US" sz="2000" dirty="0" smtClean="0">
                <a:solidFill>
                  <a:srgbClr val="C00000"/>
                </a:solidFill>
              </a:rPr>
              <a:t>1.</a:t>
            </a:r>
            <a:r>
              <a:rPr lang="en-US" sz="2400" dirty="0" smtClean="0">
                <a:solidFill>
                  <a:srgbClr val="C00000"/>
                </a:solidFill>
              </a:rPr>
              <a:t> 	</a:t>
            </a:r>
            <a:r>
              <a:rPr lang="en-US" dirty="0" smtClean="0">
                <a:solidFill>
                  <a:schemeClr val="tx2"/>
                </a:solidFill>
              </a:rPr>
              <a:t>Positivism</a:t>
            </a:r>
            <a:r>
              <a:rPr lang="en-US" sz="2000" dirty="0" smtClean="0"/>
              <a:t> –it was a dominant philosophy of research throughout 19</a:t>
            </a:r>
            <a:r>
              <a:rPr lang="en-US" sz="2000" baseline="30000" dirty="0" smtClean="0"/>
              <a:t>th</a:t>
            </a:r>
            <a:r>
              <a:rPr lang="en-US" sz="2000" dirty="0" smtClean="0"/>
              <a:t> to 20</a:t>
            </a:r>
            <a:r>
              <a:rPr lang="en-US" sz="2000" baseline="30000" dirty="0" smtClean="0"/>
              <a:t>th</a:t>
            </a:r>
            <a:r>
              <a:rPr lang="en-US" sz="2000" dirty="0" smtClean="0"/>
              <a:t> century, and was based on the works of  French philosopher August Comte ( 1798-1857). </a:t>
            </a:r>
          </a:p>
          <a:p>
            <a:pPr lvl="1"/>
            <a:r>
              <a:rPr lang="en-US" sz="2000" dirty="0" smtClean="0">
                <a:solidFill>
                  <a:srgbClr val="C00000"/>
                </a:solidFill>
              </a:rPr>
              <a:t>It believes the science and knowledge creation should be based on what can be observed and perfectly measured.</a:t>
            </a:r>
          </a:p>
          <a:p>
            <a:pPr lvl="1"/>
            <a:r>
              <a:rPr lang="en-US" sz="2000" dirty="0" smtClean="0"/>
              <a:t>Positivism rely exclusively on theories that can be directly tested through empirical data and their quantitative analysis.</a:t>
            </a:r>
          </a:p>
          <a:p>
            <a:pPr lvl="1"/>
            <a:r>
              <a:rPr lang="en-US" sz="2000" dirty="0" smtClean="0">
                <a:solidFill>
                  <a:srgbClr val="C00000"/>
                </a:solidFill>
              </a:rPr>
              <a:t>Subjective understanding may be of great importance in our lives but they deviate from scientifically established facts.</a:t>
            </a:r>
          </a:p>
          <a:p>
            <a:pPr lvl="1"/>
            <a:r>
              <a:rPr lang="en-US" sz="2000" dirty="0" smtClean="0"/>
              <a:t>Assumptions</a:t>
            </a:r>
          </a:p>
          <a:p>
            <a:pPr lvl="2"/>
            <a:r>
              <a:rPr lang="en-US" sz="1600" dirty="0" smtClean="0"/>
              <a:t>World is fixed entity. Hence, there is a single world reality</a:t>
            </a:r>
          </a:p>
          <a:p>
            <a:pPr lvl="2"/>
            <a:r>
              <a:rPr lang="en-US" sz="1600" dirty="0" smtClean="0"/>
              <a:t>Social reality can be studied by using scientific methods to facilitate verification.</a:t>
            </a:r>
          </a:p>
          <a:p>
            <a:pPr lvl="2"/>
            <a:r>
              <a:rPr lang="en-US" sz="1600" dirty="0" smtClean="0"/>
              <a:t>Research methods of natural science can applied to social sciences too</a:t>
            </a:r>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 to research </a:t>
            </a:r>
            <a:endParaRPr lang="en-US" dirty="0"/>
          </a:p>
        </p:txBody>
      </p:sp>
      <p:sp>
        <p:nvSpPr>
          <p:cNvPr id="3" name="Content Placeholder 2"/>
          <p:cNvSpPr>
            <a:spLocks noGrp="1"/>
          </p:cNvSpPr>
          <p:nvPr>
            <p:ph idx="1"/>
          </p:nvPr>
        </p:nvSpPr>
        <p:spPr/>
        <p:txBody>
          <a:bodyPr>
            <a:noAutofit/>
          </a:bodyPr>
          <a:lstStyle/>
          <a:p>
            <a:pPr>
              <a:buNone/>
            </a:pPr>
            <a:r>
              <a:rPr lang="en-US" sz="2000" dirty="0" smtClean="0"/>
              <a:t>2. </a:t>
            </a:r>
            <a:r>
              <a:rPr lang="en-US" sz="2800" dirty="0" smtClean="0">
                <a:solidFill>
                  <a:srgbClr val="C00000"/>
                </a:solidFill>
              </a:rPr>
              <a:t>Interpretivism</a:t>
            </a:r>
          </a:p>
          <a:p>
            <a:pPr lvl="1"/>
            <a:r>
              <a:rPr lang="en-US" sz="2000" dirty="0" smtClean="0"/>
              <a:t>It explores the cultural and historical interpretations of the social world.</a:t>
            </a:r>
          </a:p>
          <a:p>
            <a:pPr lvl="1"/>
            <a:r>
              <a:rPr lang="en-US" sz="2000" dirty="0" smtClean="0"/>
              <a:t>It believes on qualitative insights into social phenomena.</a:t>
            </a:r>
          </a:p>
          <a:p>
            <a:pPr lvl="1"/>
            <a:r>
              <a:rPr lang="en-US" sz="2000" dirty="0" smtClean="0"/>
              <a:t>Social reality is viewed by different people in different ways.</a:t>
            </a:r>
          </a:p>
          <a:p>
            <a:pPr lvl="1"/>
            <a:r>
              <a:rPr lang="en-US" sz="2000" dirty="0" smtClean="0"/>
              <a:t>People perceive and interpret the world and events in their own way. </a:t>
            </a:r>
          </a:p>
          <a:p>
            <a:pPr lvl="1"/>
            <a:r>
              <a:rPr lang="en-US" sz="2000" dirty="0" smtClean="0"/>
              <a:t>Many things in the social world cannot be perfectly measured and quantified.</a:t>
            </a:r>
          </a:p>
          <a:p>
            <a:pPr lvl="1"/>
            <a:r>
              <a:rPr lang="en-US" sz="2000" dirty="0" smtClean="0"/>
              <a:t>As people interpret the events  and phenomena in their own way, there are multiple social realities.</a:t>
            </a:r>
          </a:p>
          <a:p>
            <a:pPr lvl="1"/>
            <a:r>
              <a:rPr lang="en-US" sz="2000" dirty="0" smtClean="0"/>
              <a:t>These realities change across time and place.</a:t>
            </a:r>
          </a:p>
          <a:p>
            <a:pPr>
              <a:buNone/>
            </a:pPr>
            <a:endParaRPr lang="en-US" sz="2000" dirty="0" smtClean="0"/>
          </a:p>
          <a:p>
            <a:pPr>
              <a:buNone/>
            </a:pPr>
            <a:r>
              <a:rPr lang="en-US" sz="2000" dirty="0" smtClean="0"/>
              <a:t> </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 to research </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C00000"/>
                </a:solidFill>
              </a:rPr>
              <a:t>3. Triangulation</a:t>
            </a:r>
          </a:p>
          <a:p>
            <a:pPr lvl="1"/>
            <a:r>
              <a:rPr lang="en-US" sz="2400" dirty="0" smtClean="0"/>
              <a:t>It is mixed method approach. </a:t>
            </a:r>
          </a:p>
          <a:p>
            <a:pPr lvl="1"/>
            <a:r>
              <a:rPr lang="en-US" sz="2400" dirty="0" smtClean="0"/>
              <a:t>This methodology contains the quantitative and qualitative approaches of conducting research.</a:t>
            </a:r>
          </a:p>
          <a:p>
            <a:pPr lvl="1"/>
            <a:r>
              <a:rPr lang="en-US" sz="2400" dirty="0" smtClean="0"/>
              <a:t>By using the best practices of both approaches, researchers can build on the strength of each type of data collection and minimize the weaknesses of any single approach.</a:t>
            </a:r>
          </a:p>
          <a:p>
            <a:pPr lvl="1"/>
            <a:r>
              <a:rPr lang="en-US" sz="2400" dirty="0" smtClean="0"/>
              <a:t>It can increase both the validity and the reliability of the research results.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Quantitative </a:t>
            </a:r>
            <a:r>
              <a:rPr lang="en-US" sz="3600" dirty="0" smtClean="0"/>
              <a:t>V</a:t>
            </a:r>
            <a:r>
              <a:rPr lang="en-US" sz="3600" dirty="0" smtClean="0"/>
              <a:t>s Qualitative Approaches</a:t>
            </a:r>
            <a:endParaRPr lang="en-US" sz="3600"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524000"/>
            <a:ext cx="8305800" cy="393938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 </a:t>
            </a:r>
            <a:r>
              <a:rPr lang="en-US" smtClean="0">
                <a:cs typeface="Times New Roman" pitchFamily="18" charset="0"/>
              </a:rPr>
              <a:t>The Scientific Method </a:t>
            </a:r>
          </a:p>
        </p:txBody>
      </p:sp>
      <p:pic>
        <p:nvPicPr>
          <p:cNvPr id="16393" name="Picture 9" descr="377500_la_1-2C_03"/>
          <p:cNvPicPr>
            <a:picLocks noChangeAspect="1" noChangeArrowheads="1"/>
          </p:cNvPicPr>
          <p:nvPr/>
        </p:nvPicPr>
        <p:blipFill>
          <a:blip r:embed="rId3"/>
          <a:srcRect/>
          <a:stretch>
            <a:fillRect/>
          </a:stretch>
        </p:blipFill>
        <p:spPr bwMode="auto">
          <a:xfrm>
            <a:off x="2177808" y="1447800"/>
            <a:ext cx="4527792" cy="5295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ipe(up)">
                                      <p:cBhvr>
                                        <p:cTn id="7"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162800" cy="4708981"/>
          </a:xfrm>
          <a:prstGeom prst="rect">
            <a:avLst/>
          </a:prstGeom>
        </p:spPr>
        <p:txBody>
          <a:bodyPr wrap="square">
            <a:spAutoFit/>
          </a:bodyPr>
          <a:lstStyle/>
          <a:p>
            <a:r>
              <a:rPr lang="en-US" sz="2400" i="1" dirty="0" smtClean="0">
                <a:solidFill>
                  <a:srgbClr val="FF0000"/>
                </a:solidFill>
              </a:rPr>
              <a:t>"Research is the study of an event, problem or phenomenon using systematic and objective methods, in order to understand it better and to develop principles and theories about it"</a:t>
            </a:r>
            <a:r>
              <a:rPr lang="en-US" sz="2400" dirty="0" smtClean="0">
                <a:solidFill>
                  <a:srgbClr val="FF0000"/>
                </a:solidFill>
              </a:rPr>
              <a:t> (Richards et al. 1999). </a:t>
            </a:r>
          </a:p>
          <a:p>
            <a:endParaRPr lang="en-US" sz="2400" dirty="0" smtClean="0">
              <a:latin typeface="Preeti" pitchFamily="2" charset="0"/>
            </a:endParaRPr>
          </a:p>
          <a:p>
            <a:r>
              <a:rPr lang="en-US" sz="2800" dirty="0" err="1" smtClean="0">
                <a:latin typeface="Preeti" pitchFamily="2" charset="0"/>
              </a:rPr>
              <a:t>Af:t"ut</a:t>
            </a:r>
            <a:r>
              <a:rPr lang="en-US" sz="2800" dirty="0" smtClean="0">
                <a:latin typeface="Preeti" pitchFamily="2" charset="0"/>
              </a:rPr>
              <a:t> / a}1flgs lalwaf6 </a:t>
            </a:r>
            <a:r>
              <a:rPr lang="en-US" sz="2800" dirty="0" err="1" smtClean="0">
                <a:latin typeface="Preeti" pitchFamily="2" charset="0"/>
              </a:rPr>
              <a:t>s'g</a:t>
            </a:r>
            <a:r>
              <a:rPr lang="en-US" sz="2800" dirty="0" smtClean="0">
                <a:latin typeface="Preeti" pitchFamily="2" charset="0"/>
              </a:rPr>
              <a:t>} 36gf, </a:t>
            </a:r>
            <a:r>
              <a:rPr lang="en-US" sz="2800" dirty="0" err="1" smtClean="0">
                <a:latin typeface="Preeti" pitchFamily="2" charset="0"/>
              </a:rPr>
              <a:t>kl</a:t>
            </a:r>
            <a:r>
              <a:rPr lang="en-US" sz="2800" dirty="0" smtClean="0">
                <a:latin typeface="Preeti" pitchFamily="2" charset="0"/>
              </a:rPr>
              <a:t>/l:ylt </a:t>
            </a:r>
            <a:r>
              <a:rPr lang="en-US" sz="2800" dirty="0" err="1" smtClean="0">
                <a:latin typeface="Preeti" pitchFamily="2" charset="0"/>
              </a:rPr>
              <a:t>jf</a:t>
            </a:r>
            <a:r>
              <a:rPr lang="en-US" sz="2800" dirty="0" smtClean="0">
                <a:latin typeface="Preeti" pitchFamily="2" charset="0"/>
              </a:rPr>
              <a:t> ;d:odfly </a:t>
            </a:r>
            <a:r>
              <a:rPr lang="en-US" sz="2800" dirty="0" err="1" smtClean="0">
                <a:latin typeface="Preeti" pitchFamily="2" charset="0"/>
              </a:rPr>
              <a:t>ul</a:t>
            </a:r>
            <a:r>
              <a:rPr lang="en-US" sz="2800" dirty="0" smtClean="0">
                <a:latin typeface="Preeti" pitchFamily="2" charset="0"/>
              </a:rPr>
              <a:t>/g] </a:t>
            </a:r>
            <a:r>
              <a:rPr lang="en-US" sz="2800" dirty="0" err="1" smtClean="0">
                <a:latin typeface="Preeti" pitchFamily="2" charset="0"/>
              </a:rPr>
              <a:t>uxg</a:t>
            </a:r>
            <a:r>
              <a:rPr lang="en-US" sz="2800" dirty="0" smtClean="0">
                <a:latin typeface="Preeti" pitchFamily="2" charset="0"/>
              </a:rPr>
              <a:t> </a:t>
            </a:r>
            <a:r>
              <a:rPr lang="en-US" sz="2800" dirty="0" err="1" smtClean="0">
                <a:latin typeface="Preeti" pitchFamily="2" charset="0"/>
              </a:rPr>
              <a:t>cWoog</a:t>
            </a:r>
            <a:r>
              <a:rPr lang="en-US" sz="2800" dirty="0" smtClean="0">
                <a:latin typeface="Preeti" pitchFamily="2" charset="0"/>
              </a:rPr>
              <a:t> </a:t>
            </a:r>
            <a:r>
              <a:rPr lang="en-US" sz="2800" dirty="0" err="1" smtClean="0">
                <a:latin typeface="Preeti" pitchFamily="2" charset="0"/>
              </a:rPr>
              <a:t>jf</a:t>
            </a:r>
            <a:r>
              <a:rPr lang="en-US" sz="2800" dirty="0" smtClean="0">
                <a:latin typeface="Preeti" pitchFamily="2" charset="0"/>
              </a:rPr>
              <a:t> </a:t>
            </a:r>
            <a:r>
              <a:rPr lang="en-US" sz="2800" dirty="0" err="1" smtClean="0">
                <a:latin typeface="Preeti" pitchFamily="2" charset="0"/>
              </a:rPr>
              <a:t>cGj</a:t>
            </a:r>
            <a:r>
              <a:rPr lang="en-US" sz="2800" dirty="0" smtClean="0">
                <a:latin typeface="Preeti" pitchFamily="2" charset="0"/>
              </a:rPr>
              <a:t>]if0f </a:t>
            </a:r>
            <a:r>
              <a:rPr lang="en-US" sz="2800" dirty="0" err="1" smtClean="0">
                <a:latin typeface="Preeti" pitchFamily="2" charset="0"/>
              </a:rPr>
              <a:t>nfO</a:t>
            </a:r>
            <a:r>
              <a:rPr lang="en-US" sz="2800" dirty="0" smtClean="0">
                <a:latin typeface="Preeti" pitchFamily="2" charset="0"/>
              </a:rPr>
              <a:t>{ </a:t>
            </a:r>
            <a:r>
              <a:rPr lang="en-US" sz="2800" dirty="0" err="1" smtClean="0">
                <a:latin typeface="Preeti" pitchFamily="2" charset="0"/>
              </a:rPr>
              <a:t>cg';Gwfg</a:t>
            </a:r>
            <a:r>
              <a:rPr lang="en-US" sz="2800" dirty="0" smtClean="0">
                <a:latin typeface="Preeti" pitchFamily="2" charset="0"/>
              </a:rPr>
              <a:t> elgG5 </a:t>
            </a:r>
            <a:r>
              <a:rPr lang="en-US" sz="2800" dirty="0" err="1" smtClean="0">
                <a:latin typeface="Preeti" pitchFamily="2" charset="0"/>
              </a:rPr>
              <a:t>h;sf</a:t>
            </a:r>
            <a:r>
              <a:rPr lang="en-US" sz="2800" dirty="0" smtClean="0">
                <a:latin typeface="Preeti" pitchFamily="2" charset="0"/>
              </a:rPr>
              <a:t>] p2]:o </a:t>
            </a:r>
            <a:r>
              <a:rPr lang="en-US" sz="2800" dirty="0" err="1" smtClean="0">
                <a:latin typeface="Preeti" pitchFamily="2" charset="0"/>
              </a:rPr>
              <a:t>goFf</a:t>
            </a:r>
            <a:r>
              <a:rPr lang="en-US" sz="2800" dirty="0" smtClean="0">
                <a:latin typeface="Preeti" pitchFamily="2" charset="0"/>
              </a:rPr>
              <a:t> </a:t>
            </a:r>
            <a:r>
              <a:rPr lang="en-US" sz="2800" dirty="0" err="1" smtClean="0">
                <a:latin typeface="Preeti" pitchFamily="2" charset="0"/>
              </a:rPr>
              <a:t>lzWbfGt</a:t>
            </a:r>
            <a:r>
              <a:rPr lang="en-US" sz="2800" dirty="0" smtClean="0">
                <a:latin typeface="Preeti" pitchFamily="2" charset="0"/>
              </a:rPr>
              <a:t> </a:t>
            </a:r>
            <a:r>
              <a:rPr lang="en-US" sz="2800" dirty="0" err="1" smtClean="0">
                <a:latin typeface="Preeti" pitchFamily="2" charset="0"/>
              </a:rPr>
              <a:t>jf</a:t>
            </a:r>
            <a:r>
              <a:rPr lang="en-US" sz="2800" dirty="0" smtClean="0">
                <a:latin typeface="Preeti" pitchFamily="2" charset="0"/>
              </a:rPr>
              <a:t> 1fgsf] </a:t>
            </a:r>
            <a:r>
              <a:rPr lang="en-US" sz="2800" dirty="0" err="1" smtClean="0">
                <a:latin typeface="Preeti" pitchFamily="2" charset="0"/>
              </a:rPr>
              <a:t>k|ltkfbg</a:t>
            </a:r>
            <a:r>
              <a:rPr lang="en-US" sz="2800" dirty="0" smtClean="0">
                <a:latin typeface="Preeti" pitchFamily="2" charset="0"/>
              </a:rPr>
              <a:t> </a:t>
            </a:r>
            <a:r>
              <a:rPr lang="en-US" sz="2800" dirty="0" err="1" smtClean="0">
                <a:latin typeface="Preeti" pitchFamily="2" charset="0"/>
              </a:rPr>
              <a:t>ug</a:t>
            </a:r>
            <a:r>
              <a:rPr lang="en-US" sz="2800" dirty="0" smtClean="0">
                <a:latin typeface="Preeti" pitchFamily="2" charset="0"/>
              </a:rPr>
              <a:t>'{ </a:t>
            </a:r>
            <a:r>
              <a:rPr lang="en-US" sz="2800" dirty="0" err="1" smtClean="0">
                <a:latin typeface="Preeti" pitchFamily="2" charset="0"/>
              </a:rPr>
              <a:t>xf</a:t>
            </a:r>
            <a:r>
              <a:rPr lang="en-US" sz="2800" dirty="0" smtClean="0">
                <a:latin typeface="Preeti" pitchFamily="2" charset="0"/>
              </a:rPr>
              <a:t>] </a:t>
            </a:r>
          </a:p>
          <a:p>
            <a:endParaRPr lang="en-US" sz="2400" dirty="0" smtClean="0">
              <a:solidFill>
                <a:srgbClr val="0070C0"/>
              </a:solidFill>
            </a:endParaRPr>
          </a:p>
          <a:p>
            <a:r>
              <a:rPr lang="en-US" sz="2400" dirty="0" smtClean="0">
                <a:solidFill>
                  <a:srgbClr val="0070C0"/>
                </a:solidFill>
              </a:rPr>
              <a:t>Therefore the meaning of research can be explained as a careful investigation or inquiry specially through search for new facts in any branch of knowledge.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defRPr/>
            </a:pPr>
            <a:r>
              <a:rPr lang="en-US" sz="3200" i="1" dirty="0" smtClean="0">
                <a:solidFill>
                  <a:schemeClr val="tx2">
                    <a:lumMod val="60000"/>
                    <a:lumOff val="40000"/>
                  </a:schemeClr>
                </a:solidFill>
              </a:rPr>
              <a:t>Difficulty of applying scientific methods in social research</a:t>
            </a:r>
            <a:endParaRPr lang="en-US" sz="3200" i="1" dirty="0">
              <a:solidFill>
                <a:schemeClr val="tx2">
                  <a:lumMod val="60000"/>
                  <a:lumOff val="40000"/>
                </a:schemeClr>
              </a:solidFill>
            </a:endParaRPr>
          </a:p>
        </p:txBody>
      </p:sp>
      <p:sp>
        <p:nvSpPr>
          <p:cNvPr id="30723" name="Text Placeholder 2"/>
          <p:cNvSpPr>
            <a:spLocks noGrp="1"/>
          </p:cNvSpPr>
          <p:nvPr>
            <p:ph type="body" sz="half" idx="1"/>
          </p:nvPr>
        </p:nvSpPr>
        <p:spPr>
          <a:xfrm>
            <a:off x="304800" y="1600201"/>
            <a:ext cx="3886200" cy="4648199"/>
          </a:xfrm>
        </p:spPr>
        <p:txBody>
          <a:bodyPr>
            <a:normAutofit fontScale="92500" lnSpcReduction="20000"/>
          </a:bodyPr>
          <a:lstStyle/>
          <a:p>
            <a:pPr marL="514350" indent="-514350" eaLnBrk="1" hangingPunct="1">
              <a:buFont typeface="Wingdings" pitchFamily="2" charset="2"/>
              <a:buChar char="Ø"/>
            </a:pPr>
            <a:r>
              <a:rPr lang="en-US" dirty="0" smtClean="0">
                <a:solidFill>
                  <a:srgbClr val="C00000"/>
                </a:solidFill>
              </a:rPr>
              <a:t>Complexity of subject matter</a:t>
            </a:r>
          </a:p>
          <a:p>
            <a:pPr lvl="1" eaLnBrk="1" hangingPunct="1"/>
            <a:r>
              <a:rPr lang="en-US" dirty="0" smtClean="0"/>
              <a:t>Social science deals with human beings and their differing activities, attitudes, motives, beliefs and values. </a:t>
            </a:r>
          </a:p>
          <a:p>
            <a:pPr lvl="1" eaLnBrk="1" hangingPunct="1"/>
            <a:r>
              <a:rPr lang="en-US" dirty="0" smtClean="0"/>
              <a:t>Theses all are uncontrollable variables which are extremely complex and diverse subject.</a:t>
            </a:r>
          </a:p>
          <a:p>
            <a:pPr eaLnBrk="1" hangingPunct="1"/>
            <a:endParaRPr lang="en-US" dirty="0" smtClean="0"/>
          </a:p>
        </p:txBody>
      </p:sp>
      <p:sp>
        <p:nvSpPr>
          <p:cNvPr id="4" name="Text Placeholder 2"/>
          <p:cNvSpPr txBox="1">
            <a:spLocks/>
          </p:cNvSpPr>
          <p:nvPr/>
        </p:nvSpPr>
        <p:spPr>
          <a:xfrm>
            <a:off x="4267200" y="1524000"/>
            <a:ext cx="4419600" cy="42672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3200" dirty="0" smtClean="0">
                <a:solidFill>
                  <a:srgbClr val="C00000"/>
                </a:solidFill>
                <a:latin typeface="Preeti" pitchFamily="2" charset="0"/>
              </a:rPr>
              <a:t>l</a:t>
            </a:r>
            <a:r>
              <a:rPr kumimoji="0" lang="en-US" sz="3200" b="0" i="0" u="none" strike="noStrike" kern="1200" cap="none" spc="0" normalizeH="0" baseline="0" noProof="0" dirty="0" err="1" smtClean="0">
                <a:ln>
                  <a:noFill/>
                </a:ln>
                <a:solidFill>
                  <a:srgbClr val="C00000"/>
                </a:solidFill>
                <a:effectLst/>
                <a:uLnTx/>
                <a:uFillTx/>
                <a:latin typeface="Preeti" pitchFamily="2" charset="0"/>
              </a:rPr>
              <a:t>aifoa:t"sf</a:t>
            </a:r>
            <a:r>
              <a:rPr kumimoji="0" lang="en-US" sz="3200" b="0" i="0" u="none" strike="noStrike" kern="1200" cap="none" spc="0" normalizeH="0" baseline="0" noProof="0" dirty="0" smtClean="0">
                <a:ln>
                  <a:noFill/>
                </a:ln>
                <a:solidFill>
                  <a:srgbClr val="C00000"/>
                </a:solidFill>
                <a:effectLst/>
                <a:uLnTx/>
                <a:uFillTx/>
                <a:latin typeface="Preeti" pitchFamily="2" charset="0"/>
              </a:rPr>
              <a:t>] hl6ntf</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Preeti" pitchFamily="2" charset="0"/>
              </a:rPr>
              <a:t>;</a:t>
            </a:r>
            <a:r>
              <a:rPr kumimoji="0" lang="en-US" sz="2800" b="0" i="0" u="none" strike="noStrike" kern="1200" cap="none" spc="0" normalizeH="0" baseline="0" noProof="0" dirty="0" err="1" smtClean="0">
                <a:ln>
                  <a:noFill/>
                </a:ln>
                <a:solidFill>
                  <a:schemeClr val="tx1"/>
                </a:solidFill>
                <a:effectLst/>
                <a:uLnTx/>
                <a:uFillTx/>
                <a:latin typeface="Preeti" pitchFamily="2" charset="0"/>
              </a:rPr>
              <a:t>fdflhs</a:t>
            </a:r>
            <a:r>
              <a:rPr kumimoji="0" lang="en-US" sz="2800" b="0" i="0" u="none" strike="noStrike" kern="1200" cap="none" spc="0" normalizeH="0" baseline="0" noProof="0" dirty="0" smtClean="0">
                <a:ln>
                  <a:noFill/>
                </a:ln>
                <a:solidFill>
                  <a:schemeClr val="tx1"/>
                </a:solidFill>
                <a:effectLst/>
                <a:uLnTx/>
                <a:uFillTx/>
                <a:latin typeface="Preeti" pitchFamily="2" charset="0"/>
              </a:rPr>
              <a:t> </a:t>
            </a:r>
            <a:r>
              <a:rPr kumimoji="0" lang="en-US" sz="2800" b="0" i="0" u="none" strike="noStrike" kern="1200" cap="none" spc="0" normalizeH="0" baseline="0" noProof="0" dirty="0" err="1" smtClean="0">
                <a:ln>
                  <a:noFill/>
                </a:ln>
                <a:solidFill>
                  <a:schemeClr val="tx1"/>
                </a:solidFill>
                <a:effectLst/>
                <a:uLnTx/>
                <a:uFillTx/>
                <a:latin typeface="Preeti" pitchFamily="2" charset="0"/>
              </a:rPr>
              <a:t>cg';Gwfgsf</a:t>
            </a:r>
            <a:r>
              <a:rPr kumimoji="0" lang="en-US" sz="2800" b="0" i="0" u="none" strike="noStrike" kern="1200" cap="none" spc="0" normalizeH="0" baseline="0" noProof="0" dirty="0" smtClean="0">
                <a:ln>
                  <a:noFill/>
                </a:ln>
                <a:solidFill>
                  <a:schemeClr val="tx1"/>
                </a:solidFill>
                <a:effectLst/>
                <a:uLnTx/>
                <a:uFillTx/>
                <a:latin typeface="Preeti" pitchFamily="2" charset="0"/>
              </a:rPr>
              <a:t>]</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laifo</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dfga</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Aoaxf</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dgf</a:t>
            </a:r>
            <a:r>
              <a:rPr kumimoji="0" lang="en-US" sz="2800" b="0" i="0" u="none" strike="noStrike" kern="1200" cap="none" spc="0" normalizeH="0" noProof="0" dirty="0" smtClean="0">
                <a:ln>
                  <a:noFill/>
                </a:ln>
                <a:solidFill>
                  <a:schemeClr val="tx1"/>
                </a:solidFill>
                <a:effectLst/>
                <a:uLnTx/>
                <a:uFillTx/>
                <a:latin typeface="Preeti" pitchFamily="2" charset="0"/>
              </a:rPr>
              <a:t>]la1fg, </a:t>
            </a:r>
            <a:r>
              <a:rPr kumimoji="0" lang="en-US" sz="2800" b="0" i="0" u="none" strike="noStrike" kern="1200" cap="none" spc="0" normalizeH="0" noProof="0" dirty="0" err="1" smtClean="0">
                <a:ln>
                  <a:noFill/>
                </a:ln>
                <a:solidFill>
                  <a:schemeClr val="tx1"/>
                </a:solidFill>
                <a:effectLst/>
                <a:uLnTx/>
                <a:uFillTx/>
                <a:latin typeface="Preeti" pitchFamily="2" charset="0"/>
              </a:rPr>
              <a:t>dfglao</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DaGw</a:t>
            </a:r>
            <a:r>
              <a:rPr kumimoji="0" lang="en-US" sz="2800" b="0" i="0" u="none" strike="noStrike" kern="1200" cap="none" spc="0" normalizeH="0" noProof="0" dirty="0" smtClean="0">
                <a:ln>
                  <a:noFill/>
                </a:ln>
                <a:solidFill>
                  <a:schemeClr val="tx1"/>
                </a:solidFill>
                <a:effectLst/>
                <a:uLnTx/>
                <a:uFillTx/>
                <a:latin typeface="Preeti" pitchFamily="2" charset="0"/>
              </a:rPr>
              <a:t> / d"Nok|0ffln </a:t>
            </a:r>
            <a:r>
              <a:rPr kumimoji="0" lang="en-US" sz="2800" b="0" i="0" u="none" strike="noStrike" kern="1200" cap="none" spc="0" normalizeH="0" noProof="0" dirty="0" err="1" smtClean="0">
                <a:ln>
                  <a:noFill/>
                </a:ln>
                <a:solidFill>
                  <a:schemeClr val="tx1"/>
                </a:solidFill>
                <a:effectLst/>
                <a:uLnTx/>
                <a:uFillTx/>
                <a:latin typeface="Preeti" pitchFamily="2" charset="0"/>
              </a:rPr>
              <a:t>cflb</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x"g</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h'g</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laifosf</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AofVof</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cfkm</a:t>
            </a:r>
            <a:r>
              <a:rPr kumimoji="0" lang="en-US" sz="2800" b="0" i="0" u="none" strike="noStrike" kern="1200" cap="none" spc="0" normalizeH="0" noProof="0" dirty="0" smtClean="0">
                <a:ln>
                  <a:noFill/>
                </a:ln>
                <a:solidFill>
                  <a:schemeClr val="tx1"/>
                </a:solidFill>
                <a:effectLst/>
                <a:uLnTx/>
                <a:uFillTx/>
                <a:latin typeface="Preeti" pitchFamily="2" charset="0"/>
              </a:rPr>
              <a:t>}</a:t>
            </a:r>
            <a:r>
              <a:rPr kumimoji="0" lang="en-US" sz="2800" b="0" i="0" u="none" strike="noStrike" kern="1200" cap="none" spc="0" normalizeH="0" noProof="0" dirty="0" err="1" smtClean="0">
                <a:ln>
                  <a:noFill/>
                </a:ln>
                <a:solidFill>
                  <a:schemeClr val="tx1"/>
                </a:solidFill>
                <a:effectLst/>
                <a:uLnTx/>
                <a:uFillTx/>
                <a:latin typeface="Preeti" pitchFamily="2" charset="0"/>
              </a:rPr>
              <a:t>df</a:t>
            </a:r>
            <a:r>
              <a:rPr kumimoji="0" lang="en-US" sz="2800" b="0" i="0" u="none" strike="noStrike" kern="1200" cap="none" spc="0" normalizeH="0" noProof="0" dirty="0" smtClean="0">
                <a:ln>
                  <a:noFill/>
                </a:ln>
                <a:solidFill>
                  <a:schemeClr val="tx1"/>
                </a:solidFill>
                <a:effectLst/>
                <a:uLnTx/>
                <a:uFillTx/>
                <a:latin typeface="Preeti" pitchFamily="2" charset="0"/>
              </a:rPr>
              <a:t> hl6n 5 .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latin typeface="Preeti" pitchFamily="2" charset="0"/>
              </a:rPr>
              <a:t>lo </a:t>
            </a:r>
            <a:r>
              <a:rPr lang="en-US" sz="2800" dirty="0" err="1" smtClean="0">
                <a:latin typeface="Preeti" pitchFamily="2" charset="0"/>
              </a:rPr>
              <a:t>laifonfO</a:t>
            </a:r>
            <a:r>
              <a:rPr lang="en-US" sz="2800" dirty="0" smtClean="0">
                <a:latin typeface="Preeti" pitchFamily="2" charset="0"/>
              </a:rPr>
              <a:t>{ </a:t>
            </a:r>
            <a:r>
              <a:rPr lang="en-US" sz="2800" dirty="0" err="1" smtClean="0">
                <a:latin typeface="Preeti" pitchFamily="2" charset="0"/>
              </a:rPr>
              <a:t>lgolGqt</a:t>
            </a:r>
            <a:r>
              <a:rPr lang="en-US" sz="2800" dirty="0" smtClean="0">
                <a:latin typeface="Preeti" pitchFamily="2" charset="0"/>
              </a:rPr>
              <a:t> u/]/ </a:t>
            </a:r>
            <a:r>
              <a:rPr lang="en-US" sz="2800" dirty="0" err="1" smtClean="0">
                <a:latin typeface="Preeti" pitchFamily="2" charset="0"/>
              </a:rPr>
              <a:t>kl</a:t>
            </a:r>
            <a:r>
              <a:rPr lang="en-US" sz="2800" dirty="0" smtClean="0">
                <a:latin typeface="Preeti" pitchFamily="2" charset="0"/>
              </a:rPr>
              <a:t>/If0f </a:t>
            </a:r>
            <a:r>
              <a:rPr lang="en-US" sz="2800" dirty="0" err="1" smtClean="0">
                <a:latin typeface="Preeti" pitchFamily="2" charset="0"/>
              </a:rPr>
              <a:t>ug</a:t>
            </a:r>
            <a:r>
              <a:rPr lang="en-US" sz="2800" dirty="0" smtClean="0">
                <a:latin typeface="Preeti" pitchFamily="2" charset="0"/>
              </a:rPr>
              <a:t>{ hl6n 5 .</a:t>
            </a:r>
            <a:endParaRPr kumimoji="0" lang="en-US" sz="2800" b="0" i="0" u="none" strike="noStrike" kern="1200" cap="none" spc="0" normalizeH="0" baseline="0" noProof="0" dirty="0" smtClean="0">
              <a:ln>
                <a:noFill/>
              </a:ln>
              <a:solidFill>
                <a:schemeClr val="tx1"/>
              </a:solidFill>
              <a:effectLst/>
              <a:uLnTx/>
              <a:uFillTx/>
              <a:latin typeface="Preeti" pitchFamily="2"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1747" name="Text Placeholder 2"/>
          <p:cNvSpPr>
            <a:spLocks noGrp="1"/>
          </p:cNvSpPr>
          <p:nvPr>
            <p:ph type="body" sz="half" idx="1"/>
          </p:nvPr>
        </p:nvSpPr>
        <p:spPr>
          <a:xfrm>
            <a:off x="457200" y="1600200"/>
            <a:ext cx="3505200" cy="4495800"/>
          </a:xfrm>
        </p:spPr>
        <p:txBody>
          <a:bodyPr>
            <a:normAutofit fontScale="77500" lnSpcReduction="20000"/>
          </a:bodyPr>
          <a:lstStyle/>
          <a:p>
            <a:pPr marL="514350" indent="-514350" eaLnBrk="1" hangingPunct="1">
              <a:buFont typeface="Wingdings" pitchFamily="2" charset="2"/>
              <a:buChar char="Ø"/>
            </a:pPr>
            <a:r>
              <a:rPr lang="en-US" b="1" dirty="0" smtClean="0"/>
              <a:t>Difficulty in accurate measurement</a:t>
            </a:r>
            <a:endParaRPr lang="en-US" dirty="0" smtClean="0"/>
          </a:p>
          <a:p>
            <a:pPr lvl="1" eaLnBrk="1" hangingPunct="1"/>
            <a:r>
              <a:rPr lang="en-US" dirty="0" smtClean="0"/>
              <a:t>In pure science, accurate measurement of variables is possible but in social science due to complex and diverse nature of variable, the accurate is not possible.</a:t>
            </a:r>
          </a:p>
          <a:p>
            <a:pPr lvl="1" eaLnBrk="1" hangingPunct="1"/>
            <a:r>
              <a:rPr lang="en-US" dirty="0" smtClean="0"/>
              <a:t>Honesty and attitude of respondent is 	difficult to ascertain</a:t>
            </a:r>
          </a:p>
          <a:p>
            <a:pPr eaLnBrk="1" hangingPunct="1"/>
            <a:endParaRPr lang="en-US" dirty="0" smtClean="0"/>
          </a:p>
        </p:txBody>
      </p:sp>
      <p:sp>
        <p:nvSpPr>
          <p:cNvPr id="4" name="Text Placeholder 2"/>
          <p:cNvSpPr txBox="1">
            <a:spLocks/>
          </p:cNvSpPr>
          <p:nvPr/>
        </p:nvSpPr>
        <p:spPr>
          <a:xfrm>
            <a:off x="4572000" y="1676400"/>
            <a:ext cx="3505200" cy="4495800"/>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lang="en-US" sz="3200" b="1" dirty="0" err="1" smtClean="0">
                <a:latin typeface="Preeti" pitchFamily="2" charset="0"/>
              </a:rPr>
              <a:t>o</a:t>
            </a:r>
            <a:r>
              <a:rPr kumimoji="0" lang="en-US" sz="3200" b="1" i="0" u="none" strike="noStrike" kern="1200" cap="none" spc="0" normalizeH="0" baseline="0" noProof="0" dirty="0" err="1" smtClean="0">
                <a:ln>
                  <a:noFill/>
                </a:ln>
                <a:solidFill>
                  <a:schemeClr val="tx1"/>
                </a:solidFill>
                <a:effectLst/>
                <a:uLnTx/>
                <a:uFillTx/>
                <a:latin typeface="Preeti" pitchFamily="2" charset="0"/>
              </a:rPr>
              <a:t>yfy</a:t>
            </a:r>
            <a:r>
              <a:rPr kumimoji="0" lang="en-US" sz="3200" b="1" i="0" u="none" strike="noStrike" kern="1200" cap="none" spc="0" normalizeH="0" baseline="0" noProof="0" dirty="0" smtClean="0">
                <a:ln>
                  <a:noFill/>
                </a:ln>
                <a:solidFill>
                  <a:schemeClr val="tx1"/>
                </a:solidFill>
                <a:effectLst/>
                <a:uLnTx/>
                <a:uFillTx/>
                <a:latin typeface="Preeti" pitchFamily="2" charset="0"/>
              </a:rPr>
              <a:t>{ </a:t>
            </a:r>
            <a:r>
              <a:rPr kumimoji="0" lang="en-US" sz="3200" b="1" i="0" u="none" strike="noStrike" kern="1200" cap="none" spc="0" normalizeH="0" baseline="0" noProof="0" dirty="0" err="1" smtClean="0">
                <a:ln>
                  <a:noFill/>
                </a:ln>
                <a:solidFill>
                  <a:schemeClr val="tx1"/>
                </a:solidFill>
                <a:effectLst/>
                <a:uLnTx/>
                <a:uFillTx/>
                <a:latin typeface="Preeti" pitchFamily="2" charset="0"/>
              </a:rPr>
              <a:t>dfkgdf</a:t>
            </a:r>
            <a:r>
              <a:rPr kumimoji="0" lang="en-US" sz="3200" b="1" i="0" u="none" strike="noStrike" kern="1200" cap="none" spc="0" normalizeH="0" baseline="0" noProof="0" dirty="0" smtClean="0">
                <a:ln>
                  <a:noFill/>
                </a:ln>
                <a:solidFill>
                  <a:schemeClr val="tx1"/>
                </a:solidFill>
                <a:effectLst/>
                <a:uLnTx/>
                <a:uFillTx/>
                <a:latin typeface="Preeti" pitchFamily="2" charset="0"/>
              </a:rPr>
              <a:t> sl7gfO{</a:t>
            </a:r>
            <a:endParaRPr kumimoji="0" lang="en-US" sz="3200" b="0" i="0" u="none" strike="noStrike" kern="1200" cap="none" spc="0" normalizeH="0" baseline="0" noProof="0" dirty="0" smtClean="0">
              <a:ln>
                <a:noFill/>
              </a:ln>
              <a:solidFill>
                <a:schemeClr val="tx1"/>
              </a:solidFill>
              <a:effectLst/>
              <a:uLnTx/>
              <a:uFillTx/>
              <a:latin typeface="Preeti" pitchFamily="2"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latin typeface="Preeti" pitchFamily="2" charset="0"/>
              </a:rPr>
              <a:t>;</a:t>
            </a:r>
            <a:r>
              <a:rPr lang="en-US" sz="2800" dirty="0" err="1" smtClean="0">
                <a:latin typeface="Preeti" pitchFamily="2" charset="0"/>
              </a:rPr>
              <a:t>fdflhs</a:t>
            </a:r>
            <a:r>
              <a:rPr lang="en-US" sz="2800" dirty="0" smtClean="0">
                <a:latin typeface="Preeti" pitchFamily="2" charset="0"/>
              </a:rPr>
              <a:t> la1fgdf r/x? hl6n / lalawtfk"0f{ </a:t>
            </a:r>
            <a:r>
              <a:rPr lang="en-US" sz="2800" dirty="0" err="1" smtClean="0">
                <a:latin typeface="Preeti" pitchFamily="2" charset="0"/>
              </a:rPr>
              <a:t>x'g</a:t>
            </a:r>
            <a:r>
              <a:rPr lang="en-US" sz="2800" dirty="0" smtClean="0">
                <a:latin typeface="Preeti" pitchFamily="2" charset="0"/>
              </a:rPr>
              <a:t>] </a:t>
            </a:r>
            <a:r>
              <a:rPr lang="en-US" sz="2800" dirty="0" err="1" smtClean="0">
                <a:latin typeface="Preeti" pitchFamily="2" charset="0"/>
              </a:rPr>
              <a:t>x'bf</a:t>
            </a:r>
            <a:r>
              <a:rPr lang="en-US" sz="2800" dirty="0" smtClean="0">
                <a:latin typeface="Preeti" pitchFamily="2" charset="0"/>
              </a:rPr>
              <a:t> o:sf] </a:t>
            </a:r>
            <a:r>
              <a:rPr lang="en-US" sz="2800" dirty="0" err="1" smtClean="0">
                <a:latin typeface="Preeti" pitchFamily="2" charset="0"/>
              </a:rPr>
              <a:t>oyfy</a:t>
            </a:r>
            <a:r>
              <a:rPr lang="en-US" sz="2800" dirty="0" smtClean="0">
                <a:latin typeface="Preeti" pitchFamily="2" charset="0"/>
              </a:rPr>
              <a:t>{ </a:t>
            </a:r>
            <a:r>
              <a:rPr lang="en-US" sz="2800" dirty="0" err="1" smtClean="0">
                <a:latin typeface="Preeti" pitchFamily="2" charset="0"/>
              </a:rPr>
              <a:t>dfkgdf</a:t>
            </a:r>
            <a:r>
              <a:rPr lang="en-US" sz="2800" dirty="0" smtClean="0">
                <a:latin typeface="Preeti" pitchFamily="2" charset="0"/>
              </a:rPr>
              <a:t> ;d:o 5 .</a:t>
            </a:r>
            <a:endParaRPr kumimoji="0" lang="en-US" sz="2800" b="0" i="0" u="none" strike="noStrike" kern="1200" cap="none" spc="0" normalizeH="0" baseline="0" noProof="0" dirty="0" smtClean="0">
              <a:ln>
                <a:noFill/>
              </a:ln>
              <a:solidFill>
                <a:schemeClr val="tx1"/>
              </a:solidFill>
              <a:effectLst/>
              <a:uLnTx/>
              <a:uFillTx/>
              <a:latin typeface="Preeti" pitchFamily="2"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err="1" smtClean="0">
                <a:latin typeface="Preeti" pitchFamily="2" charset="0"/>
              </a:rPr>
              <a:t>pTt</a:t>
            </a:r>
            <a:r>
              <a:rPr lang="en-US" sz="2800" dirty="0" smtClean="0">
                <a:latin typeface="Preeti" pitchFamily="2" charset="0"/>
              </a:rPr>
              <a:t>/</a:t>
            </a:r>
            <a:r>
              <a:rPr lang="en-US" sz="2800" dirty="0" err="1" smtClean="0">
                <a:latin typeface="Preeti" pitchFamily="2" charset="0"/>
              </a:rPr>
              <a:t>bftfsf</a:t>
            </a:r>
            <a:r>
              <a:rPr lang="en-US" sz="2800" dirty="0" smtClean="0">
                <a:latin typeface="Preeti" pitchFamily="2" charset="0"/>
              </a:rPr>
              <a:t>] </a:t>
            </a:r>
            <a:r>
              <a:rPr lang="en-US" sz="2800" dirty="0" err="1" smtClean="0">
                <a:latin typeface="Preeti" pitchFamily="2" charset="0"/>
              </a:rPr>
              <a:t>OdfGbfl</a:t>
            </a:r>
            <a:r>
              <a:rPr lang="en-US" sz="2800" dirty="0" smtClean="0">
                <a:latin typeface="Preeti" pitchFamily="2" charset="0"/>
              </a:rPr>
              <a:t>/</a:t>
            </a:r>
            <a:r>
              <a:rPr lang="en-US" sz="2800" dirty="0" err="1" smtClean="0">
                <a:latin typeface="Preeti" pitchFamily="2" charset="0"/>
              </a:rPr>
              <a:t>tf</a:t>
            </a:r>
            <a:r>
              <a:rPr lang="en-US" sz="2800" dirty="0" smtClean="0">
                <a:latin typeface="Preeti" pitchFamily="2" charset="0"/>
              </a:rPr>
              <a:t> / </a:t>
            </a:r>
            <a:r>
              <a:rPr lang="en-US" sz="2800" dirty="0" err="1" smtClean="0">
                <a:latin typeface="Preeti" pitchFamily="2" charset="0"/>
              </a:rPr>
              <a:t>Aoaxf</a:t>
            </a:r>
            <a:r>
              <a:rPr lang="en-US" sz="2800" dirty="0" smtClean="0">
                <a:latin typeface="Preeti" pitchFamily="2" charset="0"/>
              </a:rPr>
              <a:t>/ </a:t>
            </a:r>
            <a:r>
              <a:rPr lang="en-US" sz="2800" dirty="0" err="1" smtClean="0">
                <a:latin typeface="Preeti" pitchFamily="2" charset="0"/>
              </a:rPr>
              <a:t>gfKg</a:t>
            </a:r>
            <a:r>
              <a:rPr lang="en-US" sz="2800" dirty="0" smtClean="0">
                <a:latin typeface="Preeti" pitchFamily="2" charset="0"/>
              </a:rPr>
              <a:t> sl7g 5 .</a:t>
            </a:r>
            <a:endParaRPr kumimoji="0" lang="en-US" sz="2800" b="0" i="0" u="none" strike="noStrike" kern="1200" cap="none" spc="0" normalizeH="0" baseline="0" noProof="0" dirty="0" smtClean="0">
              <a:ln>
                <a:noFill/>
              </a:ln>
              <a:solidFill>
                <a:schemeClr val="tx1"/>
              </a:solidFill>
              <a:effectLst/>
              <a:uLnTx/>
              <a:uFillTx/>
              <a:latin typeface="Preeti" pitchFamily="2"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533400" y="457200"/>
            <a:ext cx="3657600" cy="5791200"/>
          </a:xfrm>
        </p:spPr>
        <p:txBody>
          <a:bodyPr>
            <a:normAutofit fontScale="77500" lnSpcReduction="20000"/>
          </a:bodyPr>
          <a:lstStyle/>
          <a:p>
            <a:pPr eaLnBrk="1" hangingPunct="1"/>
            <a:r>
              <a:rPr lang="en-US" sz="2400" b="1" dirty="0" smtClean="0">
                <a:solidFill>
                  <a:srgbClr val="C00000"/>
                </a:solidFill>
              </a:rPr>
              <a:t>Influence of the measurement  process on results</a:t>
            </a:r>
            <a:endParaRPr lang="en-US" sz="2400" dirty="0" smtClean="0">
              <a:solidFill>
                <a:srgbClr val="C00000"/>
              </a:solidFill>
            </a:endParaRPr>
          </a:p>
          <a:p>
            <a:pPr lvl="1" eaLnBrk="1" hangingPunct="1"/>
            <a:r>
              <a:rPr lang="en-US" sz="2400" dirty="0" smtClean="0"/>
              <a:t>The respondents when they know that they are being observed and measured often tend to react other than normally.</a:t>
            </a:r>
          </a:p>
          <a:p>
            <a:pPr lvl="1" eaLnBrk="1" hangingPunct="1"/>
            <a:r>
              <a:rPr lang="en-US" sz="2400" dirty="0" err="1" smtClean="0"/>
              <a:t>Howthorne</a:t>
            </a:r>
            <a:r>
              <a:rPr lang="en-US" sz="2400" dirty="0" smtClean="0"/>
              <a:t> effect- effect of lighting on employee output</a:t>
            </a:r>
          </a:p>
          <a:p>
            <a:pPr eaLnBrk="1" hangingPunct="1"/>
            <a:r>
              <a:rPr lang="en-US" sz="2400" b="1" dirty="0" smtClean="0">
                <a:solidFill>
                  <a:srgbClr val="C00000"/>
                </a:solidFill>
              </a:rPr>
              <a:t>Difficulty of using experiment to test hypothesis</a:t>
            </a:r>
            <a:endParaRPr lang="en-US" sz="2400" dirty="0" smtClean="0">
              <a:solidFill>
                <a:srgbClr val="C00000"/>
              </a:solidFill>
            </a:endParaRPr>
          </a:p>
          <a:p>
            <a:pPr lvl="1" eaLnBrk="1" hangingPunct="1"/>
            <a:r>
              <a:rPr lang="en-US" sz="2400" dirty="0" smtClean="0"/>
              <a:t>In pure science it is possible to establish meaningful laboratory condition in which the researchers may control all the variables, allow one to fluctuate  and then measure the results.</a:t>
            </a:r>
          </a:p>
          <a:p>
            <a:pPr lvl="1" eaLnBrk="1" hangingPunct="1"/>
            <a:r>
              <a:rPr lang="en-US" sz="2400" dirty="0" smtClean="0"/>
              <a:t>However, a wider society is not a laboratory. Replication can not be carried out in social science</a:t>
            </a:r>
          </a:p>
          <a:p>
            <a:pPr eaLnBrk="1" hangingPunct="1"/>
            <a:endParaRPr lang="en-US" dirty="0" smtClean="0"/>
          </a:p>
        </p:txBody>
      </p:sp>
      <p:sp>
        <p:nvSpPr>
          <p:cNvPr id="3" name="Content Placeholder 2"/>
          <p:cNvSpPr txBox="1">
            <a:spLocks/>
          </p:cNvSpPr>
          <p:nvPr/>
        </p:nvSpPr>
        <p:spPr>
          <a:xfrm>
            <a:off x="4572000" y="533400"/>
            <a:ext cx="4191000" cy="5791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err="1" smtClean="0">
                <a:ln>
                  <a:noFill/>
                </a:ln>
                <a:solidFill>
                  <a:srgbClr val="C00000"/>
                </a:solidFill>
                <a:effectLst/>
                <a:uLnTx/>
                <a:uFillTx/>
                <a:latin typeface="Preeti" pitchFamily="2" charset="0"/>
              </a:rPr>
              <a:t>Dffkg</a:t>
            </a:r>
            <a:r>
              <a:rPr kumimoji="0" lang="en-US" sz="2400" b="1" i="0" u="none" strike="noStrike" kern="1200" cap="none" spc="0" normalizeH="0" baseline="0" noProof="0" dirty="0" smtClean="0">
                <a:ln>
                  <a:noFill/>
                </a:ln>
                <a:solidFill>
                  <a:srgbClr val="C00000"/>
                </a:solidFill>
                <a:effectLst/>
                <a:uLnTx/>
                <a:uFillTx/>
                <a:latin typeface="Preeti" pitchFamily="2" charset="0"/>
              </a:rPr>
              <a:t> </a:t>
            </a:r>
            <a:r>
              <a:rPr kumimoji="0" lang="en-US" sz="2400" b="1" i="0" u="none" strike="noStrike" kern="1200" cap="none" spc="0" normalizeH="0" baseline="0" noProof="0" dirty="0" err="1" smtClean="0">
                <a:ln>
                  <a:noFill/>
                </a:ln>
                <a:solidFill>
                  <a:srgbClr val="C00000"/>
                </a:solidFill>
                <a:effectLst/>
                <a:uLnTx/>
                <a:uFillTx/>
                <a:latin typeface="Preeti" pitchFamily="2" charset="0"/>
              </a:rPr>
              <a:t>ks</a:t>
            </a:r>
            <a:r>
              <a:rPr kumimoji="0" lang="en-US" sz="2400" b="1" i="0" u="none" strike="noStrike" kern="1200" cap="none" spc="0" normalizeH="0" baseline="0" noProof="0" dirty="0" smtClean="0">
                <a:ln>
                  <a:noFill/>
                </a:ln>
                <a:solidFill>
                  <a:srgbClr val="C00000"/>
                </a:solidFill>
                <a:effectLst/>
                <a:uLnTx/>
                <a:uFillTx/>
                <a:latin typeface="Preeti" pitchFamily="2" charset="0"/>
              </a:rPr>
              <a:t>[</a:t>
            </a:r>
            <a:r>
              <a:rPr kumimoji="0" lang="en-US" sz="2400" b="1" i="0" u="none" strike="noStrike" kern="1200" cap="none" spc="0" normalizeH="0" baseline="0" noProof="0" dirty="0" err="1" smtClean="0">
                <a:ln>
                  <a:noFill/>
                </a:ln>
                <a:solidFill>
                  <a:srgbClr val="C00000"/>
                </a:solidFill>
                <a:effectLst/>
                <a:uLnTx/>
                <a:uFillTx/>
                <a:latin typeface="Preeti" pitchFamily="2" charset="0"/>
              </a:rPr>
              <a:t>osf</a:t>
            </a:r>
            <a:r>
              <a:rPr kumimoji="0" lang="en-US" sz="2400" b="1" i="0" u="none" strike="noStrike" kern="1200" cap="none" spc="0" normalizeH="0" baseline="0" noProof="0" dirty="0" smtClean="0">
                <a:ln>
                  <a:noFill/>
                </a:ln>
                <a:solidFill>
                  <a:srgbClr val="C00000"/>
                </a:solidFill>
                <a:effectLst/>
                <a:uLnTx/>
                <a:uFillTx/>
                <a:latin typeface="Preeti" pitchFamily="2" charset="0"/>
              </a:rPr>
              <a:t>] </a:t>
            </a:r>
            <a:r>
              <a:rPr kumimoji="0" lang="en-US" sz="2400" b="1" i="0" u="none" strike="noStrike" kern="1200" cap="none" spc="0" normalizeH="0" baseline="0" noProof="0" dirty="0" err="1" smtClean="0">
                <a:ln>
                  <a:noFill/>
                </a:ln>
                <a:solidFill>
                  <a:srgbClr val="C00000"/>
                </a:solidFill>
                <a:effectLst/>
                <a:uLnTx/>
                <a:uFillTx/>
                <a:latin typeface="Preeti" pitchFamily="2" charset="0"/>
              </a:rPr>
              <a:t>kl</a:t>
            </a:r>
            <a:r>
              <a:rPr kumimoji="0" lang="en-US" sz="2400" b="1" i="0" u="none" strike="noStrike" kern="1200" cap="none" spc="0" normalizeH="0" baseline="0" noProof="0" dirty="0" smtClean="0">
                <a:ln>
                  <a:noFill/>
                </a:ln>
                <a:solidFill>
                  <a:srgbClr val="C00000"/>
                </a:solidFill>
                <a:effectLst/>
                <a:uLnTx/>
                <a:uFillTx/>
                <a:latin typeface="Preeti" pitchFamily="2" charset="0"/>
              </a:rPr>
              <a:t>/0ffddf c;/</a:t>
            </a:r>
            <a:endParaRPr kumimoji="0" lang="en-US" sz="2400" b="0" i="0" u="none" strike="noStrike" kern="1200" cap="none" spc="0" normalizeH="0" baseline="0" noProof="0" dirty="0" smtClean="0">
              <a:ln>
                <a:noFill/>
              </a:ln>
              <a:solidFill>
                <a:srgbClr val="C00000"/>
              </a:solidFill>
              <a:effectLst/>
              <a:uLnTx/>
              <a:uFillTx/>
              <a:latin typeface="Preeti" pitchFamily="2"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err="1" smtClean="0">
                <a:latin typeface="Preeti" pitchFamily="2" charset="0"/>
              </a:rPr>
              <a:t>pTt</a:t>
            </a:r>
            <a:r>
              <a:rPr lang="en-US" sz="2400" dirty="0" smtClean="0">
                <a:latin typeface="Preeti" pitchFamily="2" charset="0"/>
              </a:rPr>
              <a:t>/</a:t>
            </a:r>
            <a:r>
              <a:rPr lang="en-US" sz="2400" dirty="0" err="1" smtClean="0">
                <a:latin typeface="Preeti" pitchFamily="2" charset="0"/>
              </a:rPr>
              <a:t>bftf</a:t>
            </a:r>
            <a:r>
              <a:rPr lang="en-US" sz="2400" dirty="0" smtClean="0">
                <a:latin typeface="Preeti" pitchFamily="2" charset="0"/>
              </a:rPr>
              <a:t> </a:t>
            </a:r>
            <a:r>
              <a:rPr lang="en-US" sz="2400" dirty="0" err="1" smtClean="0">
                <a:latin typeface="Preeti" pitchFamily="2" charset="0"/>
              </a:rPr>
              <a:t>hf</a:t>
            </a:r>
            <a:r>
              <a:rPr lang="en-US" sz="2400" dirty="0" smtClean="0">
                <a:latin typeface="Preeti" pitchFamily="2" charset="0"/>
              </a:rPr>
              <a:t>] </a:t>
            </a:r>
            <a:r>
              <a:rPr lang="en-US" sz="2400" dirty="0" err="1" smtClean="0">
                <a:latin typeface="Preeti" pitchFamily="2" charset="0"/>
              </a:rPr>
              <a:t>dfly</a:t>
            </a:r>
            <a:r>
              <a:rPr lang="en-US" sz="2400" dirty="0" smtClean="0">
                <a:latin typeface="Preeti" pitchFamily="2" charset="0"/>
              </a:rPr>
              <a:t> </a:t>
            </a:r>
            <a:r>
              <a:rPr lang="en-US" sz="2400" dirty="0" err="1" smtClean="0">
                <a:latin typeface="Preeti" pitchFamily="2" charset="0"/>
              </a:rPr>
              <a:t>kl</a:t>
            </a:r>
            <a:r>
              <a:rPr lang="en-US" sz="2400" dirty="0" smtClean="0">
                <a:latin typeface="Preeti" pitchFamily="2" charset="0"/>
              </a:rPr>
              <a:t>/If0f </a:t>
            </a:r>
            <a:r>
              <a:rPr lang="en-US" sz="2400" dirty="0" err="1" smtClean="0">
                <a:latin typeface="Preeti" pitchFamily="2" charset="0"/>
              </a:rPr>
              <a:t>ul</a:t>
            </a:r>
            <a:r>
              <a:rPr lang="en-US" sz="2400" dirty="0" smtClean="0">
                <a:latin typeface="Preeti" pitchFamily="2" charset="0"/>
              </a:rPr>
              <a:t>/G5 </a:t>
            </a:r>
            <a:r>
              <a:rPr lang="en-US" sz="2400" dirty="0" err="1" smtClean="0">
                <a:latin typeface="Preeti" pitchFamily="2" charset="0"/>
              </a:rPr>
              <a:t>olb</a:t>
            </a:r>
            <a:r>
              <a:rPr lang="en-US" sz="2400" dirty="0" smtClean="0">
                <a:latin typeface="Preeti" pitchFamily="2" charset="0"/>
              </a:rPr>
              <a:t> </a:t>
            </a:r>
            <a:r>
              <a:rPr lang="en-US" sz="2400" dirty="0" err="1" smtClean="0">
                <a:latin typeface="Preeti" pitchFamily="2" charset="0"/>
              </a:rPr>
              <a:t>p;n</a:t>
            </a:r>
            <a:r>
              <a:rPr lang="en-US" sz="2400" dirty="0" smtClean="0">
                <a:latin typeface="Preeti" pitchFamily="2" charset="0"/>
              </a:rPr>
              <a:t>] </a:t>
            </a:r>
            <a:r>
              <a:rPr lang="en-US" sz="2400" dirty="0" err="1" smtClean="0">
                <a:latin typeface="Preeti" pitchFamily="2" charset="0"/>
              </a:rPr>
              <a:t>Tof</a:t>
            </a:r>
            <a:r>
              <a:rPr lang="en-US" sz="2400" dirty="0" smtClean="0">
                <a:latin typeface="Preeti" pitchFamily="2" charset="0"/>
              </a:rPr>
              <a:t>] </a:t>
            </a:r>
            <a:r>
              <a:rPr lang="en-US" sz="2400" dirty="0" err="1" smtClean="0">
                <a:latin typeface="Preeti" pitchFamily="2" charset="0"/>
              </a:rPr>
              <a:t>yfxf</a:t>
            </a:r>
            <a:r>
              <a:rPr lang="en-US" sz="2400" dirty="0" smtClean="0">
                <a:latin typeface="Preeti" pitchFamily="2" charset="0"/>
              </a:rPr>
              <a:t> </a:t>
            </a:r>
            <a:r>
              <a:rPr lang="en-US" sz="2400" dirty="0" err="1" smtClean="0">
                <a:latin typeface="Preeti" pitchFamily="2" charset="0"/>
              </a:rPr>
              <a:t>kfPdf</a:t>
            </a:r>
            <a:r>
              <a:rPr lang="en-US" sz="2400" dirty="0" smtClean="0">
                <a:latin typeface="Preeti" pitchFamily="2" charset="0"/>
              </a:rPr>
              <a:t> km/s </a:t>
            </a:r>
            <a:r>
              <a:rPr lang="en-US" sz="2400" dirty="0" err="1" smtClean="0">
                <a:latin typeface="Preeti" pitchFamily="2" charset="0"/>
              </a:rPr>
              <a:t>Aoaxf</a:t>
            </a:r>
            <a:r>
              <a:rPr lang="en-US" sz="2400" dirty="0" smtClean="0">
                <a:latin typeface="Preeti" pitchFamily="2" charset="0"/>
              </a:rPr>
              <a:t>/ </a:t>
            </a:r>
            <a:r>
              <a:rPr lang="en-US" sz="2400" dirty="0" err="1" smtClean="0">
                <a:latin typeface="Preeti" pitchFamily="2" charset="0"/>
              </a:rPr>
              <a:t>ug</a:t>
            </a:r>
            <a:r>
              <a:rPr lang="en-US" sz="2400" dirty="0" smtClean="0">
                <a:latin typeface="Preeti" pitchFamily="2" charset="0"/>
              </a:rPr>
              <a:t>{ yfN5 .</a:t>
            </a:r>
            <a:endParaRPr kumimoji="0" lang="en-US" sz="2400" b="0" i="0" u="none" strike="noStrike" kern="1200" cap="none" spc="0" normalizeH="0" baseline="0" noProof="0" dirty="0" smtClean="0">
              <a:ln>
                <a:noFill/>
              </a:ln>
              <a:solidFill>
                <a:schemeClr val="tx1"/>
              </a:solidFill>
              <a:effectLst/>
              <a:uLnTx/>
              <a:uFillTx/>
              <a:latin typeface="Preeti" pitchFamily="2"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Howthorne</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effect- effect of lighting on employee 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err="1" smtClean="0">
                <a:ln>
                  <a:noFill/>
                </a:ln>
                <a:solidFill>
                  <a:srgbClr val="C00000"/>
                </a:solidFill>
                <a:effectLst/>
                <a:uLnTx/>
                <a:uFillTx/>
                <a:latin typeface="Preeti" pitchFamily="2" charset="0"/>
              </a:rPr>
              <a:t>k|of</a:t>
            </a:r>
            <a:r>
              <a:rPr kumimoji="0" lang="en-US" sz="2400" b="1" i="0" u="none" strike="noStrike" kern="1200" cap="none" spc="0" normalizeH="0" baseline="0" noProof="0" dirty="0" smtClean="0">
                <a:ln>
                  <a:noFill/>
                </a:ln>
                <a:solidFill>
                  <a:srgbClr val="C00000"/>
                </a:solidFill>
                <a:effectLst/>
                <a:uLnTx/>
                <a:uFillTx/>
                <a:latin typeface="Preeti" pitchFamily="2" charset="0"/>
              </a:rPr>
              <a:t>]u</a:t>
            </a:r>
            <a:r>
              <a:rPr kumimoji="0" lang="en-US" sz="2400" b="1" i="0" u="none" strike="noStrike" kern="1200" cap="none" spc="0" normalizeH="0" noProof="0" dirty="0" smtClean="0">
                <a:ln>
                  <a:noFill/>
                </a:ln>
                <a:solidFill>
                  <a:srgbClr val="C00000"/>
                </a:solidFill>
                <a:effectLst/>
                <a:uLnTx/>
                <a:uFillTx/>
                <a:latin typeface="Preeti" pitchFamily="2" charset="0"/>
              </a:rPr>
              <a:t> / </a:t>
            </a:r>
            <a:r>
              <a:rPr kumimoji="0" lang="en-US" sz="2400" b="1" i="0" u="none" strike="noStrike" kern="1200" cap="none" spc="0" normalizeH="0" noProof="0" dirty="0" err="1" smtClean="0">
                <a:ln>
                  <a:noFill/>
                </a:ln>
                <a:solidFill>
                  <a:srgbClr val="C00000"/>
                </a:solidFill>
                <a:effectLst/>
                <a:uLnTx/>
                <a:uFillTx/>
                <a:latin typeface="Preeti" pitchFamily="2" charset="0"/>
              </a:rPr>
              <a:t>kl</a:t>
            </a:r>
            <a:r>
              <a:rPr kumimoji="0" lang="en-US" sz="2400" b="1" i="0" u="none" strike="noStrike" kern="1200" cap="none" spc="0" normalizeH="0" noProof="0" dirty="0" smtClean="0">
                <a:ln>
                  <a:noFill/>
                </a:ln>
                <a:solidFill>
                  <a:srgbClr val="C00000"/>
                </a:solidFill>
                <a:effectLst/>
                <a:uLnTx/>
                <a:uFillTx/>
                <a:latin typeface="Preeti" pitchFamily="2" charset="0"/>
              </a:rPr>
              <a:t>/If0fdf sl7gfO</a:t>
            </a:r>
            <a:endParaRPr kumimoji="0" lang="en-US" sz="2400" b="0" i="0" u="none" strike="noStrike" kern="1200" cap="none" spc="0" normalizeH="0" baseline="0" noProof="0" dirty="0" smtClean="0">
              <a:ln>
                <a:noFill/>
              </a:ln>
              <a:solidFill>
                <a:srgbClr val="C00000"/>
              </a:solidFill>
              <a:effectLst/>
              <a:uLnTx/>
              <a:uFillTx/>
              <a:latin typeface="Preeti" pitchFamily="2"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Preeti" pitchFamily="2" charset="0"/>
              </a:rPr>
              <a:t>Ef</a:t>
            </a:r>
            <a:r>
              <a:rPr lang="en-US" sz="2400" dirty="0" smtClean="0">
                <a:latin typeface="Preeti" pitchFamily="2" charset="0"/>
              </a:rPr>
              <a:t>f}</a:t>
            </a:r>
            <a:r>
              <a:rPr lang="en-US" sz="2400" dirty="0" err="1" smtClean="0">
                <a:latin typeface="Preeti" pitchFamily="2" charset="0"/>
              </a:rPr>
              <a:t>lts</a:t>
            </a:r>
            <a:r>
              <a:rPr lang="en-US" sz="2400" dirty="0" smtClean="0">
                <a:latin typeface="Preeti" pitchFamily="2" charset="0"/>
              </a:rPr>
              <a:t> la1fgdf </a:t>
            </a:r>
            <a:r>
              <a:rPr lang="en-US" sz="2400" dirty="0" err="1" smtClean="0">
                <a:latin typeface="Preeti" pitchFamily="2" charset="0"/>
              </a:rPr>
              <a:t>Nofa</a:t>
            </a:r>
            <a:r>
              <a:rPr lang="en-US" sz="2400" dirty="0" smtClean="0">
                <a:latin typeface="Preeti" pitchFamily="2" charset="0"/>
              </a:rPr>
              <a:t> </a:t>
            </a:r>
            <a:r>
              <a:rPr lang="en-US" sz="2400" dirty="0" err="1" smtClean="0">
                <a:latin typeface="Preeti" pitchFamily="2" charset="0"/>
              </a:rPr>
              <a:t>kl</a:t>
            </a:r>
            <a:r>
              <a:rPr lang="en-US" sz="2400" dirty="0" smtClean="0">
                <a:latin typeface="Preeti" pitchFamily="2" charset="0"/>
              </a:rPr>
              <a:t>/If0f u/]/ r/</a:t>
            </a:r>
            <a:r>
              <a:rPr lang="en-US" sz="2400" dirty="0" err="1" smtClean="0">
                <a:latin typeface="Preeti" pitchFamily="2" charset="0"/>
              </a:rPr>
              <a:t>x?sf</a:t>
            </a:r>
            <a:r>
              <a:rPr lang="en-US" sz="2400" dirty="0" smtClean="0">
                <a:latin typeface="Preeti" pitchFamily="2" charset="0"/>
              </a:rPr>
              <a:t>] ;</a:t>
            </a:r>
            <a:r>
              <a:rPr lang="en-US" sz="2400" dirty="0" err="1" smtClean="0">
                <a:latin typeface="Preeti" pitchFamily="2" charset="0"/>
              </a:rPr>
              <a:t>DaGw</a:t>
            </a:r>
            <a:r>
              <a:rPr lang="en-US" sz="2400" dirty="0" smtClean="0">
                <a:latin typeface="Preeti" pitchFamily="2" charset="0"/>
              </a:rPr>
              <a:t> </a:t>
            </a:r>
            <a:r>
              <a:rPr lang="en-US" sz="2400" dirty="0" err="1" smtClean="0">
                <a:latin typeface="Preeti" pitchFamily="2" charset="0"/>
              </a:rPr>
              <a:t>kTtf</a:t>
            </a:r>
            <a:r>
              <a:rPr lang="en-US" sz="2400" dirty="0" smtClean="0">
                <a:latin typeface="Preeti" pitchFamily="2" charset="0"/>
              </a:rPr>
              <a:t> </a:t>
            </a:r>
            <a:r>
              <a:rPr lang="en-US" sz="2400" dirty="0" err="1" smtClean="0">
                <a:latin typeface="Preeti" pitchFamily="2" charset="0"/>
              </a:rPr>
              <a:t>nufpg</a:t>
            </a:r>
            <a:r>
              <a:rPr lang="en-US" sz="2400" dirty="0" smtClean="0">
                <a:latin typeface="Preeti" pitchFamily="2" charset="0"/>
              </a:rPr>
              <a:t> ;lsG5 t/ ;</a:t>
            </a:r>
            <a:r>
              <a:rPr lang="en-US" sz="2400" dirty="0" err="1" smtClean="0">
                <a:latin typeface="Preeti" pitchFamily="2" charset="0"/>
              </a:rPr>
              <a:t>fdflhs</a:t>
            </a:r>
            <a:r>
              <a:rPr lang="en-US" sz="2400" dirty="0" smtClean="0">
                <a:latin typeface="Preeti" pitchFamily="2" charset="0"/>
              </a:rPr>
              <a:t> la1fgdf </a:t>
            </a:r>
            <a:r>
              <a:rPr lang="en-US" sz="2400" dirty="0" err="1" smtClean="0">
                <a:latin typeface="Preeti" pitchFamily="2" charset="0"/>
              </a:rPr>
              <a:t>lgolGqt</a:t>
            </a:r>
            <a:r>
              <a:rPr lang="en-US" sz="2400" dirty="0" smtClean="0">
                <a:latin typeface="Preeti" pitchFamily="2" charset="0"/>
              </a:rPr>
              <a:t> </a:t>
            </a:r>
            <a:r>
              <a:rPr lang="en-US" sz="2400" dirty="0" err="1" smtClean="0">
                <a:latin typeface="Preeti" pitchFamily="2" charset="0"/>
              </a:rPr>
              <a:t>Nofa</a:t>
            </a:r>
            <a:r>
              <a:rPr lang="en-US" sz="2400" dirty="0" smtClean="0">
                <a:latin typeface="Preeti" pitchFamily="2" charset="0"/>
              </a:rPr>
              <a:t> </a:t>
            </a:r>
            <a:r>
              <a:rPr lang="en-US" sz="2400" dirty="0" err="1" smtClean="0">
                <a:latin typeface="Preeti" pitchFamily="2" charset="0"/>
              </a:rPr>
              <a:t>agfpg</a:t>
            </a:r>
            <a:r>
              <a:rPr lang="en-US" sz="2400" dirty="0" smtClean="0">
                <a:latin typeface="Preeti" pitchFamily="2" charset="0"/>
              </a:rPr>
              <a:t> ;</a:t>
            </a:r>
            <a:r>
              <a:rPr lang="en-US" sz="2400" dirty="0" err="1" smtClean="0">
                <a:latin typeface="Preeti" pitchFamily="2" charset="0"/>
              </a:rPr>
              <a:t>lsb</a:t>
            </a:r>
            <a:r>
              <a:rPr lang="en-US" sz="2400" dirty="0" smtClean="0">
                <a:latin typeface="Preeti" pitchFamily="2" charset="0"/>
              </a:rPr>
              <a:t>}g.</a:t>
            </a:r>
            <a:endParaRPr kumimoji="0" lang="en-US" sz="2400" b="0" i="0" u="none" strike="noStrike" kern="1200" cap="none" spc="0" normalizeH="0" baseline="0" noProof="0" dirty="0" smtClean="0">
              <a:ln>
                <a:noFill/>
              </a:ln>
              <a:solidFill>
                <a:schemeClr val="tx1"/>
              </a:solidFill>
              <a:effectLst/>
              <a:uLnTx/>
              <a:uFillTx/>
              <a:latin typeface="Preeti" pitchFamily="2"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457200" y="381001"/>
            <a:ext cx="4495800" cy="5029200"/>
          </a:xfrm>
        </p:spPr>
        <p:txBody>
          <a:bodyPr>
            <a:noAutofit/>
          </a:bodyPr>
          <a:lstStyle/>
          <a:p>
            <a:pPr eaLnBrk="1" hangingPunct="1"/>
            <a:r>
              <a:rPr lang="en-US" sz="2400" b="1" dirty="0" smtClean="0"/>
              <a:t>Difficulty of making accurate prediction</a:t>
            </a:r>
            <a:endParaRPr lang="en-US" sz="2400" dirty="0" smtClean="0"/>
          </a:p>
          <a:p>
            <a:pPr lvl="1" eaLnBrk="1" hangingPunct="1"/>
            <a:r>
              <a:rPr lang="en-US" sz="2000" dirty="0" smtClean="0"/>
              <a:t>In lab the scientist can predict the behavior of a chemical with a great deal of precision, predicting the behavior of voters in election is not nearly so exact . Because, they do different things in different situation.</a:t>
            </a:r>
          </a:p>
          <a:p>
            <a:pPr lvl="1" eaLnBrk="1" hangingPunct="1"/>
            <a:r>
              <a:rPr lang="en-US" sz="2000" dirty="0" smtClean="0"/>
              <a:t>Consequently accurate prediction is more difficult in economics, business, politics, management than in physics and chemistry.</a:t>
            </a:r>
          </a:p>
        </p:txBody>
      </p:sp>
      <p:sp>
        <p:nvSpPr>
          <p:cNvPr id="5" name="Content Placeholder 2"/>
          <p:cNvSpPr txBox="1">
            <a:spLocks/>
          </p:cNvSpPr>
          <p:nvPr/>
        </p:nvSpPr>
        <p:spPr>
          <a:xfrm>
            <a:off x="4800600" y="533401"/>
            <a:ext cx="4114800" cy="434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err="1" smtClean="0">
                <a:ln>
                  <a:noFill/>
                </a:ln>
                <a:solidFill>
                  <a:schemeClr val="tx1"/>
                </a:solidFill>
                <a:effectLst/>
                <a:uLnTx/>
                <a:uFillTx/>
                <a:latin typeface="Preeti" pitchFamily="2" charset="0"/>
              </a:rPr>
              <a:t>k"af</a:t>
            </a:r>
            <a:r>
              <a:rPr kumimoji="0" lang="en-US" sz="3200" b="1" i="0" u="none" strike="noStrike" kern="1200" cap="none" spc="0" normalizeH="0" baseline="0" noProof="0" dirty="0" smtClean="0">
                <a:ln>
                  <a:noFill/>
                </a:ln>
                <a:solidFill>
                  <a:schemeClr val="tx1"/>
                </a:solidFill>
                <a:effectLst/>
                <a:uLnTx/>
                <a:uFillTx/>
                <a:latin typeface="Preeti" pitchFamily="2" charset="0"/>
              </a:rPr>
              <a:t>{</a:t>
            </a:r>
            <a:r>
              <a:rPr kumimoji="0" lang="en-US" sz="3200" b="1" i="0" u="none" strike="noStrike" kern="1200" cap="none" spc="0" normalizeH="0" baseline="0" noProof="0" dirty="0" err="1" smtClean="0">
                <a:ln>
                  <a:noFill/>
                </a:ln>
                <a:solidFill>
                  <a:schemeClr val="tx1"/>
                </a:solidFill>
                <a:effectLst/>
                <a:uLnTx/>
                <a:uFillTx/>
                <a:latin typeface="Preeti" pitchFamily="2" charset="0"/>
              </a:rPr>
              <a:t>g'dfg</a:t>
            </a:r>
            <a:r>
              <a:rPr kumimoji="0" lang="en-US" sz="3200" b="1" i="0" u="none" strike="noStrike" kern="1200" cap="none" spc="0" normalizeH="0" baseline="0" noProof="0" dirty="0" smtClean="0">
                <a:ln>
                  <a:noFill/>
                </a:ln>
                <a:solidFill>
                  <a:schemeClr val="tx1"/>
                </a:solidFill>
                <a:effectLst/>
                <a:uLnTx/>
                <a:uFillTx/>
                <a:latin typeface="Preeti" pitchFamily="2" charset="0"/>
              </a:rPr>
              <a:t> </a:t>
            </a:r>
            <a:r>
              <a:rPr kumimoji="0" lang="en-US" sz="3200" b="1" i="0" u="none" strike="noStrike" kern="1200" cap="none" spc="0" normalizeH="0" baseline="0" noProof="0" dirty="0" err="1" smtClean="0">
                <a:ln>
                  <a:noFill/>
                </a:ln>
                <a:solidFill>
                  <a:schemeClr val="tx1"/>
                </a:solidFill>
                <a:effectLst/>
                <a:uLnTx/>
                <a:uFillTx/>
                <a:latin typeface="Preeti" pitchFamily="2" charset="0"/>
              </a:rPr>
              <a:t>ug</a:t>
            </a:r>
            <a:r>
              <a:rPr lang="en-US" sz="3200" b="1" dirty="0" smtClean="0">
                <a:latin typeface="Preeti" pitchFamily="2" charset="0"/>
              </a:rPr>
              <a:t>{ sl7g</a:t>
            </a:r>
            <a:endParaRPr kumimoji="0" lang="en-US" sz="3200" b="0" i="0" u="none" strike="noStrike" kern="1200" cap="none" spc="0" normalizeH="0" baseline="0" noProof="0" dirty="0" smtClean="0">
              <a:ln>
                <a:noFill/>
              </a:ln>
              <a:solidFill>
                <a:schemeClr val="tx1"/>
              </a:solidFill>
              <a:effectLst/>
              <a:uLnTx/>
              <a:uFillTx/>
              <a:latin typeface="Preeti" pitchFamily="2" charset="0"/>
            </a:endParaRPr>
          </a:p>
          <a:p>
            <a:pPr marL="742950" lvl="1" indent="-285750">
              <a:spcBef>
                <a:spcPct val="20000"/>
              </a:spcBef>
              <a:buFont typeface="Arial" pitchFamily="34" charset="0"/>
              <a:buChar char="–"/>
            </a:pPr>
            <a:r>
              <a:rPr lang="en-US" sz="2800" dirty="0" smtClean="0">
                <a:latin typeface="Preeti" pitchFamily="2" charset="0"/>
              </a:rPr>
              <a:t>a}1flgsx?n] </a:t>
            </a:r>
            <a:r>
              <a:rPr lang="en-US" sz="2800" dirty="0" err="1" smtClean="0">
                <a:latin typeface="Preeti" pitchFamily="2" charset="0"/>
              </a:rPr>
              <a:t>Nofaleq</a:t>
            </a:r>
            <a:r>
              <a:rPr lang="en-US" sz="2800" dirty="0" smtClean="0">
                <a:latin typeface="Preeti" pitchFamily="2" charset="0"/>
              </a:rPr>
              <a:t> /;</a:t>
            </a:r>
            <a:r>
              <a:rPr lang="en-US" sz="2800" dirty="0" err="1" smtClean="0">
                <a:latin typeface="Preeti" pitchFamily="2" charset="0"/>
              </a:rPr>
              <a:t>fogx?sf</a:t>
            </a:r>
            <a:r>
              <a:rPr lang="en-US" sz="2800" dirty="0" smtClean="0">
                <a:latin typeface="Preeti" pitchFamily="2" charset="0"/>
              </a:rPr>
              <a:t>] </a:t>
            </a:r>
            <a:r>
              <a:rPr lang="en-US" sz="2800" dirty="0" err="1" smtClean="0">
                <a:latin typeface="Preeti" pitchFamily="2" charset="0"/>
              </a:rPr>
              <a:t>Aoaxf</a:t>
            </a:r>
            <a:r>
              <a:rPr lang="en-US" sz="2800" dirty="0" smtClean="0">
                <a:latin typeface="Preeti" pitchFamily="2" charset="0"/>
              </a:rPr>
              <a:t>/</a:t>
            </a:r>
            <a:r>
              <a:rPr lang="en-US" sz="2800" b="1" dirty="0" smtClean="0">
                <a:latin typeface="Preeti" pitchFamily="2" charset="0"/>
              </a:rPr>
              <a:t> </a:t>
            </a:r>
            <a:r>
              <a:rPr lang="en-US" sz="2800" dirty="0" err="1" smtClean="0">
                <a:latin typeface="Preeti" pitchFamily="2" charset="0"/>
              </a:rPr>
              <a:t>k"af</a:t>
            </a:r>
            <a:r>
              <a:rPr lang="en-US" sz="2800" dirty="0" smtClean="0">
                <a:latin typeface="Preeti" pitchFamily="2" charset="0"/>
              </a:rPr>
              <a:t>{</a:t>
            </a:r>
            <a:r>
              <a:rPr lang="en-US" sz="2800" dirty="0" err="1" smtClean="0">
                <a:latin typeface="Preeti" pitchFamily="2" charset="0"/>
              </a:rPr>
              <a:t>g'dfg</a:t>
            </a:r>
            <a:r>
              <a:rPr lang="en-US" sz="2800" dirty="0" smtClean="0">
                <a:latin typeface="Preeti" pitchFamily="2" charset="0"/>
              </a:rPr>
              <a:t> </a:t>
            </a:r>
            <a:r>
              <a:rPr lang="en-US" sz="2800" dirty="0" err="1" smtClean="0">
                <a:latin typeface="Preeti" pitchFamily="2" charset="0"/>
              </a:rPr>
              <a:t>ug</a:t>
            </a:r>
            <a:r>
              <a:rPr lang="en-US" sz="2800" dirty="0" smtClean="0">
                <a:latin typeface="Preeti" pitchFamily="2" charset="0"/>
              </a:rPr>
              <a:t>{ ;s] h:t} ;</a:t>
            </a:r>
            <a:r>
              <a:rPr lang="en-US" sz="2800" dirty="0" err="1" smtClean="0">
                <a:latin typeface="Preeti" pitchFamily="2" charset="0"/>
              </a:rPr>
              <a:t>fdflhs</a:t>
            </a:r>
            <a:r>
              <a:rPr lang="en-US" sz="2800" dirty="0" smtClean="0">
                <a:latin typeface="Preeti" pitchFamily="2" charset="0"/>
              </a:rPr>
              <a:t> la1fgdf dfG5]</a:t>
            </a:r>
            <a:r>
              <a:rPr lang="en-US" sz="2800" dirty="0" err="1" smtClean="0">
                <a:latin typeface="Preeti" pitchFamily="2" charset="0"/>
              </a:rPr>
              <a:t>sf</a:t>
            </a:r>
            <a:r>
              <a:rPr lang="en-US" sz="2800" dirty="0" smtClean="0">
                <a:latin typeface="Preeti" pitchFamily="2" charset="0"/>
              </a:rPr>
              <a:t>] </a:t>
            </a:r>
            <a:r>
              <a:rPr lang="en-US" sz="2800" dirty="0" err="1" smtClean="0">
                <a:latin typeface="Preeti" pitchFamily="2" charset="0"/>
              </a:rPr>
              <a:t>Aoaxf</a:t>
            </a:r>
            <a:r>
              <a:rPr lang="en-US" sz="2800" dirty="0" smtClean="0">
                <a:latin typeface="Preeti" pitchFamily="2" charset="0"/>
              </a:rPr>
              <a:t>/ </a:t>
            </a:r>
            <a:r>
              <a:rPr lang="en-US" sz="2800" dirty="0" err="1" smtClean="0">
                <a:latin typeface="Preeti" pitchFamily="2" charset="0"/>
              </a:rPr>
              <a:t>k"af</a:t>
            </a:r>
            <a:r>
              <a:rPr lang="en-US" sz="2800" dirty="0" smtClean="0">
                <a:latin typeface="Preeti" pitchFamily="2" charset="0"/>
              </a:rPr>
              <a:t>{</a:t>
            </a:r>
            <a:r>
              <a:rPr lang="en-US" sz="2800" dirty="0" err="1" smtClean="0">
                <a:latin typeface="Preeti" pitchFamily="2" charset="0"/>
              </a:rPr>
              <a:t>g'dfg</a:t>
            </a:r>
            <a:r>
              <a:rPr lang="en-US" sz="2800" dirty="0" smtClean="0">
                <a:latin typeface="Preeti" pitchFamily="2" charset="0"/>
              </a:rPr>
              <a:t> </a:t>
            </a:r>
            <a:r>
              <a:rPr lang="en-US" sz="2800" dirty="0" err="1" smtClean="0">
                <a:latin typeface="Preeti" pitchFamily="2" charset="0"/>
              </a:rPr>
              <a:t>ug</a:t>
            </a:r>
            <a:r>
              <a:rPr lang="en-US" sz="2800" dirty="0" smtClean="0">
                <a:latin typeface="Preeti" pitchFamily="2" charset="0"/>
              </a:rPr>
              <a:t>{ ;</a:t>
            </a:r>
            <a:r>
              <a:rPr lang="en-US" sz="2800" dirty="0" err="1" smtClean="0">
                <a:latin typeface="Preeti" pitchFamily="2" charset="0"/>
              </a:rPr>
              <a:t>lsb</a:t>
            </a:r>
            <a:r>
              <a:rPr lang="en-US" sz="2800" dirty="0" smtClean="0">
                <a:latin typeface="Preeti" pitchFamily="2" charset="0"/>
              </a:rPr>
              <a:t>}g . </a:t>
            </a:r>
            <a:r>
              <a:rPr lang="en-US" sz="2800" dirty="0" err="1" smtClean="0">
                <a:latin typeface="Preeti" pitchFamily="2" charset="0"/>
              </a:rPr>
              <a:t>lsgls</a:t>
            </a:r>
            <a:r>
              <a:rPr lang="en-US" sz="2800" dirty="0" smtClean="0">
                <a:latin typeface="Preeti" pitchFamily="2" charset="0"/>
              </a:rPr>
              <a:t> of] </a:t>
            </a:r>
            <a:r>
              <a:rPr lang="en-US" sz="2800" dirty="0" err="1" smtClean="0">
                <a:latin typeface="Preeti" pitchFamily="2" charset="0"/>
              </a:rPr>
              <a:t>kl</a:t>
            </a:r>
            <a:r>
              <a:rPr lang="en-US" sz="2800" dirty="0" smtClean="0">
                <a:latin typeface="Preeti" pitchFamily="2" charset="0"/>
              </a:rPr>
              <a:t>/l:ylthGo x'G5 .  </a:t>
            </a:r>
            <a:endParaRPr kumimoji="0" lang="en-US" sz="2800" b="0" i="0" u="none" strike="noStrike" kern="1200" cap="none" spc="0" normalizeH="0" baseline="0" noProof="0" dirty="0" smtClean="0">
              <a:ln>
                <a:noFill/>
              </a:ln>
              <a:solidFill>
                <a:schemeClr val="tx1"/>
              </a:solidFill>
              <a:effectLst/>
              <a:uLnTx/>
              <a:uFillTx/>
              <a:latin typeface="Preeti" pitchFamily="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457200" y="533400"/>
            <a:ext cx="4343400" cy="5592763"/>
          </a:xfrm>
        </p:spPr>
        <p:txBody>
          <a:bodyPr>
            <a:normAutofit fontScale="92500" lnSpcReduction="20000"/>
          </a:bodyPr>
          <a:lstStyle/>
          <a:p>
            <a:pPr eaLnBrk="1" hangingPunct="1"/>
            <a:r>
              <a:rPr lang="en-US" b="1" dirty="0" smtClean="0"/>
              <a:t>Problematic objectives of the investigator</a:t>
            </a:r>
          </a:p>
          <a:p>
            <a:pPr lvl="1" eaLnBrk="1" hangingPunct="1"/>
            <a:r>
              <a:rPr lang="en-US" dirty="0" smtClean="0"/>
              <a:t>Scientific research demands impartiality and objectivity in reporting of data.</a:t>
            </a:r>
          </a:p>
          <a:p>
            <a:pPr lvl="1" eaLnBrk="1" hangingPunct="1"/>
            <a:r>
              <a:rPr lang="en-US" dirty="0" smtClean="0"/>
              <a:t>Investigators become partial in collecting data</a:t>
            </a:r>
          </a:p>
          <a:p>
            <a:pPr lvl="1" eaLnBrk="1" hangingPunct="1"/>
            <a:r>
              <a:rPr lang="en-US" dirty="0" smtClean="0"/>
              <a:t>Bias may be unconscious.</a:t>
            </a:r>
          </a:p>
          <a:p>
            <a:pPr lvl="1" eaLnBrk="1" hangingPunct="1"/>
            <a:r>
              <a:rPr lang="en-US" dirty="0" smtClean="0"/>
              <a:t>During interviewing process, the researchers may cause bias through the wording of questions or the use of leading questions.</a:t>
            </a:r>
          </a:p>
        </p:txBody>
      </p:sp>
      <p:sp>
        <p:nvSpPr>
          <p:cNvPr id="5" name="Content Placeholder 2"/>
          <p:cNvSpPr txBox="1">
            <a:spLocks/>
          </p:cNvSpPr>
          <p:nvPr/>
        </p:nvSpPr>
        <p:spPr>
          <a:xfrm>
            <a:off x="4800600" y="533400"/>
            <a:ext cx="3962400" cy="5592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err="1" smtClean="0">
                <a:ln>
                  <a:noFill/>
                </a:ln>
                <a:solidFill>
                  <a:schemeClr val="tx1"/>
                </a:solidFill>
                <a:effectLst/>
                <a:uLnTx/>
                <a:uFillTx/>
                <a:latin typeface="Preeti" pitchFamily="2" charset="0"/>
              </a:rPr>
              <a:t>cg'zGwfgstf</a:t>
            </a:r>
            <a:r>
              <a:rPr kumimoji="0" lang="en-US" sz="3200" b="1" i="0" u="none" strike="noStrike" kern="1200" cap="none" spc="0" normalizeH="0" baseline="0" noProof="0" dirty="0" smtClean="0">
                <a:ln>
                  <a:noFill/>
                </a:ln>
                <a:solidFill>
                  <a:schemeClr val="tx1"/>
                </a:solidFill>
                <a:effectLst/>
                <a:uLnTx/>
                <a:uFillTx/>
                <a:latin typeface="Preeti" pitchFamily="2" charset="0"/>
              </a:rPr>
              <a:t>{</a:t>
            </a:r>
            <a:r>
              <a:rPr kumimoji="0" lang="en-US" sz="3200" b="1" i="0" u="none" strike="noStrike" kern="1200" cap="none" spc="0" normalizeH="0" baseline="0" noProof="0" dirty="0" err="1" smtClean="0">
                <a:ln>
                  <a:noFill/>
                </a:ln>
                <a:solidFill>
                  <a:schemeClr val="tx1"/>
                </a:solidFill>
                <a:effectLst/>
                <a:uLnTx/>
                <a:uFillTx/>
                <a:latin typeface="Preeti" pitchFamily="2" charset="0"/>
              </a:rPr>
              <a:t>df</a:t>
            </a:r>
            <a:r>
              <a:rPr kumimoji="0" lang="en-US" sz="3200" b="1" i="0" u="none" strike="noStrike" kern="1200" cap="none" spc="0" normalizeH="0" noProof="0" dirty="0" smtClean="0">
                <a:ln>
                  <a:noFill/>
                </a:ln>
                <a:solidFill>
                  <a:schemeClr val="tx1"/>
                </a:solidFill>
                <a:effectLst/>
                <a:uLnTx/>
                <a:uFillTx/>
                <a:latin typeface="Preeti" pitchFamily="2" charset="0"/>
              </a:rPr>
              <a:t> </a:t>
            </a:r>
            <a:r>
              <a:rPr kumimoji="0" lang="en-US" sz="3200" b="1" i="0" u="none" strike="noStrike" kern="1200" cap="none" spc="0" normalizeH="0" noProof="0" dirty="0" err="1" smtClean="0">
                <a:ln>
                  <a:noFill/>
                </a:ln>
                <a:solidFill>
                  <a:schemeClr val="tx1"/>
                </a:solidFill>
                <a:effectLst/>
                <a:uLnTx/>
                <a:uFillTx/>
                <a:latin typeface="Preeti" pitchFamily="2" charset="0"/>
              </a:rPr>
              <a:t>x'g</a:t>
            </a:r>
            <a:r>
              <a:rPr kumimoji="0" lang="en-US" sz="3200" b="1" i="0" u="none" strike="noStrike" kern="1200" cap="none" spc="0" normalizeH="0" noProof="0" dirty="0" smtClean="0">
                <a:ln>
                  <a:noFill/>
                </a:ln>
                <a:solidFill>
                  <a:schemeClr val="tx1"/>
                </a:solidFill>
                <a:effectLst/>
                <a:uLnTx/>
                <a:uFillTx/>
                <a:latin typeface="Preeti" pitchFamily="2" charset="0"/>
              </a:rPr>
              <a:t>] ;d:o</a:t>
            </a:r>
            <a:endParaRPr kumimoji="0" lang="en-US" sz="3200" b="1" i="0" u="none" strike="noStrike" kern="1200" cap="none" spc="0" normalizeH="0" baseline="0" noProof="0" dirty="0" smtClean="0">
              <a:ln>
                <a:noFill/>
              </a:ln>
              <a:solidFill>
                <a:schemeClr val="tx1"/>
              </a:solidFill>
              <a:effectLst/>
              <a:uLnTx/>
              <a:uFillTx/>
              <a:latin typeface="Preeti" pitchFamily="2" charset="0"/>
            </a:endParaRPr>
          </a:p>
          <a:p>
            <a:pPr marL="742950" lvl="1" indent="-285750">
              <a:spcBef>
                <a:spcPct val="20000"/>
              </a:spcBef>
              <a:buFont typeface="Arial" pitchFamily="34" charset="0"/>
              <a:buChar char="–"/>
            </a:pPr>
            <a:r>
              <a:rPr lang="en-US" sz="2800" dirty="0" err="1" smtClean="0">
                <a:latin typeface="Preeti" pitchFamily="2" charset="0"/>
              </a:rPr>
              <a:t>cg';Gwfgsf</a:t>
            </a:r>
            <a:r>
              <a:rPr kumimoji="0" lang="en-US" sz="2800" b="0" i="0" u="none" strike="noStrike" kern="1200" cap="none" spc="0" normalizeH="0" baseline="0" noProof="0" dirty="0" smtClean="0">
                <a:ln>
                  <a:noFill/>
                </a:ln>
                <a:solidFill>
                  <a:schemeClr val="tx1"/>
                </a:solidFill>
                <a:effectLst/>
                <a:uLnTx/>
                <a:uFillTx/>
                <a:latin typeface="Preeti" pitchFamily="2" charset="0"/>
              </a:rPr>
              <a:t>]</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z'Wbtf</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tYofs+df</a:t>
            </a:r>
            <a:r>
              <a:rPr kumimoji="0" lang="en-US" sz="2800" b="0" i="0" u="none" strike="noStrike" kern="1200" cap="none" spc="0" normalizeH="0" noProof="0" dirty="0" smtClean="0">
                <a:ln>
                  <a:noFill/>
                </a:ln>
                <a:solidFill>
                  <a:schemeClr val="tx1"/>
                </a:solidFill>
                <a:effectLst/>
                <a:uLnTx/>
                <a:uFillTx/>
                <a:latin typeface="Preeti" pitchFamily="2" charset="0"/>
              </a:rPr>
              <a:t> </a:t>
            </a:r>
            <a:r>
              <a:rPr kumimoji="0" lang="en-US" sz="2800" b="0" i="0" u="none" strike="noStrike" kern="1200" cap="none" spc="0" normalizeH="0" noProof="0" dirty="0" err="1" smtClean="0">
                <a:ln>
                  <a:noFill/>
                </a:ln>
                <a:solidFill>
                  <a:schemeClr val="tx1"/>
                </a:solidFill>
                <a:effectLst/>
                <a:uLnTx/>
                <a:uFillTx/>
                <a:latin typeface="Preeti" pitchFamily="2" charset="0"/>
              </a:rPr>
              <a:t>lge</a:t>
            </a:r>
            <a:r>
              <a:rPr kumimoji="0" lang="en-US" sz="2800" b="0" i="0" u="none" strike="noStrike" kern="1200" cap="none" spc="0" normalizeH="0" noProof="0" dirty="0" smtClean="0">
                <a:ln>
                  <a:noFill/>
                </a:ln>
                <a:solidFill>
                  <a:schemeClr val="tx1"/>
                </a:solidFill>
                <a:effectLst/>
                <a:uLnTx/>
                <a:uFillTx/>
                <a:latin typeface="Preeti" pitchFamily="2" charset="0"/>
              </a:rPr>
              <a:t>{/ u5{ .</a:t>
            </a:r>
          </a:p>
          <a:p>
            <a:pPr marL="742950" lvl="1" indent="-285750">
              <a:spcBef>
                <a:spcPct val="20000"/>
              </a:spcBef>
              <a:buFont typeface="Arial" pitchFamily="34" charset="0"/>
              <a:buChar char="–"/>
            </a:pPr>
            <a:r>
              <a:rPr lang="en-US" sz="2800" dirty="0" err="1" smtClean="0">
                <a:latin typeface="Preeti" pitchFamily="2" charset="0"/>
              </a:rPr>
              <a:t>cg';Gwfg</a:t>
            </a:r>
            <a:r>
              <a:rPr lang="en-US" sz="2800" baseline="0" dirty="0" err="1" smtClean="0">
                <a:latin typeface="Preeti" pitchFamily="2" charset="0"/>
              </a:rPr>
              <a:t>stf</a:t>
            </a:r>
            <a:r>
              <a:rPr lang="en-US" sz="2800" baseline="0" dirty="0" smtClean="0">
                <a:latin typeface="Preeti" pitchFamily="2" charset="0"/>
              </a:rPr>
              <a:t>{ </a:t>
            </a:r>
            <a:r>
              <a:rPr lang="en-US" sz="2800" dirty="0" err="1" smtClean="0">
                <a:latin typeface="Preeti" pitchFamily="2" charset="0"/>
              </a:rPr>
              <a:t>tYof+s</a:t>
            </a:r>
            <a:r>
              <a:rPr lang="en-US" sz="2800" dirty="0" smtClean="0">
                <a:latin typeface="Preeti" pitchFamily="2" charset="0"/>
              </a:rPr>
              <a:t> ;</a:t>
            </a:r>
            <a:r>
              <a:rPr lang="en-US" sz="2800" dirty="0" err="1" smtClean="0">
                <a:latin typeface="Preeti" pitchFamily="2" charset="0"/>
              </a:rPr>
              <a:t>s+ngdf</a:t>
            </a:r>
            <a:r>
              <a:rPr lang="en-US" sz="2800" dirty="0" smtClean="0">
                <a:latin typeface="Preeti" pitchFamily="2" charset="0"/>
              </a:rPr>
              <a:t> </a:t>
            </a:r>
            <a:r>
              <a:rPr lang="en-US" sz="2800" dirty="0" err="1" smtClean="0">
                <a:latin typeface="Preeti" pitchFamily="2" charset="0"/>
              </a:rPr>
              <a:t>kIfkftL</a:t>
            </a:r>
            <a:r>
              <a:rPr lang="en-US" sz="2800" dirty="0" smtClean="0">
                <a:latin typeface="Preeti" pitchFamily="2" charset="0"/>
              </a:rPr>
              <a:t> </a:t>
            </a:r>
            <a:r>
              <a:rPr lang="en-US" sz="2800" dirty="0" err="1" smtClean="0">
                <a:latin typeface="Preeti" pitchFamily="2" charset="0"/>
              </a:rPr>
              <a:t>x'g</a:t>
            </a:r>
            <a:r>
              <a:rPr lang="en-US" sz="2800" dirty="0" smtClean="0">
                <a:latin typeface="Preeti" pitchFamily="2" charset="0"/>
              </a:rPr>
              <a:t> ;S5 .</a:t>
            </a:r>
          </a:p>
          <a:p>
            <a:pPr marL="742950" lvl="1" indent="-285750">
              <a:spcBef>
                <a:spcPct val="20000"/>
              </a:spcBef>
              <a:buFont typeface="Arial" pitchFamily="34" charset="0"/>
              <a:buChar char="–"/>
            </a:pPr>
            <a:r>
              <a:rPr lang="en-US" sz="2800" dirty="0" err="1" smtClean="0">
                <a:latin typeface="Preeti" pitchFamily="2" charset="0"/>
              </a:rPr>
              <a:t>tYof+s</a:t>
            </a:r>
            <a:r>
              <a:rPr lang="en-US" sz="2800" dirty="0" smtClean="0">
                <a:latin typeface="Preeti" pitchFamily="2" charset="0"/>
              </a:rPr>
              <a:t> ;</a:t>
            </a:r>
            <a:r>
              <a:rPr lang="en-US" sz="2800" dirty="0" err="1" smtClean="0">
                <a:latin typeface="Preeti" pitchFamily="2" charset="0"/>
              </a:rPr>
              <a:t>s+ngdf</a:t>
            </a:r>
            <a:r>
              <a:rPr lang="en-US" sz="2800" dirty="0" smtClean="0">
                <a:latin typeface="Preeti" pitchFamily="2" charset="0"/>
              </a:rPr>
              <a:t> </a:t>
            </a:r>
            <a:r>
              <a:rPr lang="en-US" sz="2800" dirty="0" err="1" smtClean="0">
                <a:latin typeface="Preeti" pitchFamily="2" charset="0"/>
              </a:rPr>
              <a:t>hfg</a:t>
            </a:r>
            <a:r>
              <a:rPr lang="en-US" sz="2800" dirty="0" smtClean="0">
                <a:latin typeface="Preeti" pitchFamily="2" charset="0"/>
              </a:rPr>
              <a:t>]/ </a:t>
            </a:r>
            <a:r>
              <a:rPr lang="en-US" sz="2800" dirty="0" err="1" smtClean="0">
                <a:latin typeface="Preeti" pitchFamily="2" charset="0"/>
              </a:rPr>
              <a:t>jf</a:t>
            </a:r>
            <a:r>
              <a:rPr lang="en-US" sz="2800" dirty="0" smtClean="0">
                <a:latin typeface="Preeti" pitchFamily="2" charset="0"/>
              </a:rPr>
              <a:t> </a:t>
            </a:r>
            <a:r>
              <a:rPr lang="en-US" sz="2800" dirty="0" err="1" smtClean="0">
                <a:latin typeface="Preeti" pitchFamily="2" charset="0"/>
              </a:rPr>
              <a:t>ghfg</a:t>
            </a:r>
            <a:r>
              <a:rPr lang="en-US" sz="2800" dirty="0" smtClean="0">
                <a:latin typeface="Preeti" pitchFamily="2" charset="0"/>
              </a:rPr>
              <a:t>]/ </a:t>
            </a:r>
            <a:r>
              <a:rPr lang="en-US" sz="2800" dirty="0" err="1" smtClean="0">
                <a:latin typeface="Preeti" pitchFamily="2" charset="0"/>
              </a:rPr>
              <a:t>x'g</a:t>
            </a:r>
            <a:r>
              <a:rPr lang="en-US" sz="2800" dirty="0" smtClean="0">
                <a:latin typeface="Preeti" pitchFamily="2" charset="0"/>
              </a:rPr>
              <a:t> ;</a:t>
            </a:r>
            <a:r>
              <a:rPr lang="en-US" sz="2800" dirty="0" err="1" smtClean="0">
                <a:latin typeface="Preeti" pitchFamily="2" charset="0"/>
              </a:rPr>
              <a:t>Sg</a:t>
            </a:r>
            <a:r>
              <a:rPr lang="en-US" sz="2800" dirty="0" smtClean="0">
                <a:latin typeface="Preeti" pitchFamily="2" charset="0"/>
              </a:rPr>
              <a:t>] </a:t>
            </a:r>
            <a:r>
              <a:rPr lang="en-US" sz="2800" dirty="0" err="1" smtClean="0">
                <a:latin typeface="Preeti" pitchFamily="2" charset="0"/>
              </a:rPr>
              <a:t>kIfkftsf</a:t>
            </a:r>
            <a:r>
              <a:rPr lang="en-US" sz="2800" dirty="0" smtClean="0">
                <a:latin typeface="Preeti" pitchFamily="2" charset="0"/>
              </a:rPr>
              <a:t>] </a:t>
            </a:r>
            <a:r>
              <a:rPr lang="en-US" sz="2800" dirty="0" err="1" smtClean="0">
                <a:latin typeface="Preeti" pitchFamily="2" charset="0"/>
              </a:rPr>
              <a:t>sf</a:t>
            </a:r>
            <a:r>
              <a:rPr lang="en-US" sz="2800" dirty="0" smtClean="0">
                <a:latin typeface="Preeti" pitchFamily="2" charset="0"/>
              </a:rPr>
              <a:t>/0f </a:t>
            </a:r>
            <a:r>
              <a:rPr lang="en-US" sz="2800" dirty="0" err="1" smtClean="0">
                <a:latin typeface="Preeti" pitchFamily="2" charset="0"/>
              </a:rPr>
              <a:t>cg';Gwfgsf</a:t>
            </a:r>
            <a:r>
              <a:rPr lang="en-US" sz="2800" dirty="0" smtClean="0">
                <a:latin typeface="Preeti" pitchFamily="2" charset="0"/>
              </a:rPr>
              <a:t>] </a:t>
            </a:r>
            <a:r>
              <a:rPr lang="en-US" sz="2800" dirty="0" err="1" smtClean="0">
                <a:latin typeface="Preeti" pitchFamily="2" charset="0"/>
              </a:rPr>
              <a:t>z'Wbtfdf</a:t>
            </a:r>
            <a:r>
              <a:rPr lang="en-US" sz="2800" dirty="0" smtClean="0">
                <a:latin typeface="Preeti" pitchFamily="2" charset="0"/>
              </a:rPr>
              <a:t> </a:t>
            </a:r>
            <a:r>
              <a:rPr lang="en-US" sz="2800" dirty="0" err="1" smtClean="0">
                <a:latin typeface="Preeti" pitchFamily="2" charset="0"/>
              </a:rPr>
              <a:t>ulDe</a:t>
            </a:r>
            <a:r>
              <a:rPr lang="en-US" sz="2800" dirty="0" smtClean="0">
                <a:latin typeface="Preeti" pitchFamily="2" charset="0"/>
              </a:rPr>
              <a:t>/ c;/ k5{ . </a:t>
            </a:r>
            <a:endParaRPr kumimoji="0" lang="en-US" sz="2800" b="0" i="0" u="none" strike="noStrike" kern="1200" cap="none" spc="0" normalizeH="0" baseline="0" noProof="0" dirty="0" smtClean="0">
              <a:ln>
                <a:noFill/>
              </a:ln>
              <a:solidFill>
                <a:schemeClr val="tx1"/>
              </a:solidFill>
              <a:effectLst/>
              <a:uLnTx/>
              <a:uFillTx/>
              <a:latin typeface="Preeti" pitchFamily="2"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Applied Vs Basic Research</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b="1" dirty="0" smtClean="0"/>
              <a:t>Fundamental Research</a:t>
            </a:r>
            <a:endParaRPr lang="en-US" dirty="0" smtClean="0"/>
          </a:p>
          <a:p>
            <a:pPr lvl="1" fontAlgn="auto">
              <a:spcAft>
                <a:spcPts val="0"/>
              </a:spcAft>
              <a:buFont typeface="Arial" pitchFamily="34" charset="0"/>
              <a:buChar char="–"/>
              <a:defRPr/>
            </a:pPr>
            <a:r>
              <a:rPr lang="en-US" dirty="0" smtClean="0"/>
              <a:t>Increase the knowledge of business and its management.</a:t>
            </a:r>
          </a:p>
          <a:p>
            <a:pPr lvl="1" fontAlgn="auto">
              <a:spcAft>
                <a:spcPts val="0"/>
              </a:spcAft>
              <a:buFont typeface="Arial" pitchFamily="34" charset="0"/>
              <a:buChar char="–"/>
              <a:defRPr/>
            </a:pPr>
            <a:r>
              <a:rPr lang="en-US" dirty="0" smtClean="0"/>
              <a:t>Relates with universal problem.</a:t>
            </a:r>
          </a:p>
          <a:p>
            <a:pPr lvl="1" fontAlgn="auto">
              <a:spcAft>
                <a:spcPts val="0"/>
              </a:spcAft>
              <a:buFont typeface="Arial" pitchFamily="34" charset="0"/>
              <a:buChar char="–"/>
              <a:defRPr/>
            </a:pPr>
            <a:r>
              <a:rPr lang="en-US" dirty="0" smtClean="0"/>
              <a:t>Valuable to the society in general</a:t>
            </a:r>
          </a:p>
          <a:p>
            <a:pPr lvl="1" fontAlgn="auto">
              <a:spcAft>
                <a:spcPts val="0"/>
              </a:spcAft>
              <a:buFont typeface="Arial" pitchFamily="34" charset="0"/>
              <a:buChar char="–"/>
              <a:defRPr/>
            </a:pPr>
            <a:r>
              <a:rPr lang="en-US" dirty="0" smtClean="0"/>
              <a:t>Choice of topic by the researcher.</a:t>
            </a:r>
          </a:p>
          <a:p>
            <a:pPr lvl="1" fontAlgn="auto">
              <a:spcAft>
                <a:spcPts val="0"/>
              </a:spcAft>
              <a:buFont typeface="Arial" pitchFamily="34" charset="0"/>
              <a:buChar char="–"/>
              <a:defRPr/>
            </a:pPr>
            <a:r>
              <a:rPr lang="en-US" dirty="0" smtClean="0"/>
              <a:t>No limit of time generally.</a:t>
            </a:r>
          </a:p>
          <a:p>
            <a:pPr lvl="1" fontAlgn="auto">
              <a:spcAft>
                <a:spcPts val="0"/>
              </a:spcAft>
              <a:buFont typeface="Arial" pitchFamily="34" charset="0"/>
              <a:buChar char="–"/>
              <a:defRPr/>
            </a:pPr>
            <a:r>
              <a:rPr lang="en-US" dirty="0" smtClean="0"/>
              <a:t>Explains basic Social issues.</a:t>
            </a:r>
          </a:p>
          <a:p>
            <a:pPr lvl="1" fontAlgn="auto">
              <a:spcAft>
                <a:spcPts val="0"/>
              </a:spcAft>
              <a:buFont typeface="Arial" pitchFamily="34" charset="0"/>
              <a:buChar char="–"/>
              <a:defRPr/>
            </a:pPr>
            <a:r>
              <a:rPr lang="en-US" dirty="0" smtClean="0"/>
              <a:t>It covers more population / Sample.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Basic Vs Applied Research</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b="1" dirty="0" smtClean="0"/>
              <a:t>Applied Research</a:t>
            </a:r>
            <a:endParaRPr lang="en-US" dirty="0" smtClean="0"/>
          </a:p>
          <a:p>
            <a:pPr lvl="1" fontAlgn="auto">
              <a:spcAft>
                <a:spcPts val="0"/>
              </a:spcAft>
              <a:buFont typeface="Arial" pitchFamily="34" charset="0"/>
              <a:buChar char="–"/>
              <a:defRPr/>
            </a:pPr>
            <a:r>
              <a:rPr lang="en-US" dirty="0" smtClean="0"/>
              <a:t>Help to understand about the particular business problem.</a:t>
            </a:r>
          </a:p>
          <a:p>
            <a:pPr lvl="1" fontAlgn="auto">
              <a:spcAft>
                <a:spcPts val="0"/>
              </a:spcAft>
              <a:buFont typeface="Arial" pitchFamily="34" charset="0"/>
              <a:buChar char="–"/>
              <a:defRPr/>
            </a:pPr>
            <a:r>
              <a:rPr lang="en-US" dirty="0" smtClean="0"/>
              <a:t>Finds the solution of particular problem.</a:t>
            </a:r>
          </a:p>
          <a:p>
            <a:pPr lvl="1" fontAlgn="auto">
              <a:spcAft>
                <a:spcPts val="0"/>
              </a:spcAft>
              <a:buFont typeface="Arial" pitchFamily="34" charset="0"/>
              <a:buChar char="–"/>
              <a:defRPr/>
            </a:pPr>
            <a:r>
              <a:rPr lang="en-US" dirty="0" smtClean="0"/>
              <a:t>New knowledge limited to a problem.</a:t>
            </a:r>
          </a:p>
          <a:p>
            <a:pPr lvl="1" fontAlgn="auto">
              <a:spcAft>
                <a:spcPts val="0"/>
              </a:spcAft>
              <a:buFont typeface="Arial" pitchFamily="34" charset="0"/>
              <a:buChar char="–"/>
              <a:defRPr/>
            </a:pPr>
            <a:r>
              <a:rPr lang="en-US" dirty="0" smtClean="0"/>
              <a:t>Researcher is given the topic.</a:t>
            </a:r>
          </a:p>
          <a:p>
            <a:pPr lvl="1" fontAlgn="auto">
              <a:spcAft>
                <a:spcPts val="0"/>
              </a:spcAft>
              <a:buFont typeface="Arial" pitchFamily="34" charset="0"/>
              <a:buChar char="–"/>
              <a:defRPr/>
            </a:pPr>
            <a:r>
              <a:rPr lang="en-US" dirty="0" smtClean="0"/>
              <a:t>Tight time scale.</a:t>
            </a:r>
          </a:p>
          <a:p>
            <a:pPr lvl="1" fontAlgn="auto">
              <a:spcAft>
                <a:spcPts val="0"/>
              </a:spcAft>
              <a:buFont typeface="Arial" pitchFamily="34" charset="0"/>
              <a:buChar char="–"/>
              <a:defRPr/>
            </a:pPr>
            <a:r>
              <a:rPr lang="en-US" dirty="0" smtClean="0"/>
              <a:t>Practical problem solving.</a:t>
            </a:r>
          </a:p>
          <a:p>
            <a:pPr lvl="1" fontAlgn="auto">
              <a:spcAft>
                <a:spcPts val="0"/>
              </a:spcAft>
              <a:buFont typeface="Arial" pitchFamily="34" charset="0"/>
              <a:buChar char="–"/>
              <a:defRPr/>
            </a:pPr>
            <a:r>
              <a:rPr lang="en-US" dirty="0" smtClean="0"/>
              <a:t>It relates with specific sample/units /case.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 of research</a:t>
            </a:r>
            <a:endParaRPr lang="en-US" dirty="0"/>
          </a:p>
        </p:txBody>
      </p:sp>
      <p:sp>
        <p:nvSpPr>
          <p:cNvPr id="3" name="Content Placeholder 2"/>
          <p:cNvSpPr>
            <a:spLocks noGrp="1"/>
          </p:cNvSpPr>
          <p:nvPr>
            <p:ph sz="half" idx="1"/>
          </p:nvPr>
        </p:nvSpPr>
        <p:spPr>
          <a:xfrm>
            <a:off x="304800" y="1676400"/>
            <a:ext cx="4495800" cy="4525963"/>
          </a:xfrm>
        </p:spPr>
        <p:txBody>
          <a:bodyPr>
            <a:normAutofit lnSpcReduction="10000"/>
          </a:bodyPr>
          <a:lstStyle/>
          <a:p>
            <a:r>
              <a:rPr lang="en-US" sz="2400" dirty="0" smtClean="0"/>
              <a:t>Quantitative Vs Qualitative research</a:t>
            </a:r>
          </a:p>
          <a:p>
            <a:pPr lvl="1"/>
            <a:r>
              <a:rPr lang="en-US" sz="2000" dirty="0" smtClean="0"/>
              <a:t>Under quantitative research, data are measured in terms of quantity or number by using some measurement scale like  meter, liter, pound, kg, currency, etc.</a:t>
            </a:r>
          </a:p>
          <a:p>
            <a:pPr lvl="1"/>
            <a:r>
              <a:rPr lang="en-US" sz="2000" dirty="0" smtClean="0"/>
              <a:t>Data are collected by secondary sources or questionnaire methods.</a:t>
            </a:r>
          </a:p>
          <a:p>
            <a:pPr lvl="1"/>
            <a:r>
              <a:rPr lang="en-US" sz="2000" dirty="0" smtClean="0"/>
              <a:t>Data are analyzed by using statistics like mean, median, SD, regression etc and some conclusion are derived and generalized.</a:t>
            </a:r>
            <a:endParaRPr lang="en-US" sz="2000" dirty="0"/>
          </a:p>
        </p:txBody>
      </p:sp>
      <p:sp>
        <p:nvSpPr>
          <p:cNvPr id="4" name="Content Placeholder 3"/>
          <p:cNvSpPr>
            <a:spLocks noGrp="1"/>
          </p:cNvSpPr>
          <p:nvPr>
            <p:ph sz="half" idx="2"/>
          </p:nvPr>
        </p:nvSpPr>
        <p:spPr>
          <a:xfrm>
            <a:off x="4800600" y="1600200"/>
            <a:ext cx="3886200" cy="4525963"/>
          </a:xfrm>
        </p:spPr>
        <p:txBody>
          <a:bodyPr>
            <a:normAutofit lnSpcReduction="10000"/>
          </a:bodyPr>
          <a:lstStyle/>
          <a:p>
            <a:r>
              <a:rPr lang="en-US" dirty="0" smtClean="0">
                <a:latin typeface="Preeti" pitchFamily="2" charset="0"/>
              </a:rPr>
              <a:t>;</a:t>
            </a:r>
            <a:r>
              <a:rPr lang="en-US" dirty="0" err="1" smtClean="0">
                <a:latin typeface="Preeti" pitchFamily="2" charset="0"/>
              </a:rPr>
              <a:t>Vo+fTds</a:t>
            </a:r>
            <a:r>
              <a:rPr lang="en-US" dirty="0" smtClean="0">
                <a:latin typeface="Preeti" pitchFamily="2" charset="0"/>
              </a:rPr>
              <a:t> / u'0ffTds </a:t>
            </a:r>
            <a:r>
              <a:rPr lang="en-US" dirty="0" err="1" smtClean="0">
                <a:latin typeface="Preeti" pitchFamily="2" charset="0"/>
              </a:rPr>
              <a:t>cg';Gwfg</a:t>
            </a:r>
            <a:endParaRPr lang="en-US" dirty="0" smtClean="0">
              <a:latin typeface="Preeti" pitchFamily="2" charset="0"/>
            </a:endParaRPr>
          </a:p>
          <a:p>
            <a:pPr lvl="1"/>
            <a:r>
              <a:rPr lang="en-US" dirty="0" smtClean="0">
                <a:latin typeface="Preeti" pitchFamily="2" charset="0"/>
              </a:rPr>
              <a:t>;</a:t>
            </a:r>
            <a:r>
              <a:rPr lang="en-US" dirty="0" err="1" smtClean="0">
                <a:latin typeface="Preeti" pitchFamily="2" charset="0"/>
              </a:rPr>
              <a:t>Vo+fdf</a:t>
            </a:r>
            <a:r>
              <a:rPr lang="en-US" dirty="0" smtClean="0">
                <a:latin typeface="Preeti" pitchFamily="2" charset="0"/>
              </a:rPr>
              <a:t> </a:t>
            </a:r>
            <a:r>
              <a:rPr lang="en-US" dirty="0" err="1" smtClean="0">
                <a:latin typeface="Preeti" pitchFamily="2" charset="0"/>
              </a:rPr>
              <a:t>AoSt</a:t>
            </a:r>
            <a:r>
              <a:rPr lang="en-US" dirty="0" smtClean="0">
                <a:latin typeface="Preeti" pitchFamily="2" charset="0"/>
              </a:rPr>
              <a:t> </a:t>
            </a:r>
            <a:r>
              <a:rPr lang="en-US" dirty="0" err="1" smtClean="0">
                <a:latin typeface="Preeti" pitchFamily="2" charset="0"/>
              </a:rPr>
              <a:t>ug</a:t>
            </a:r>
            <a:r>
              <a:rPr lang="en-US" dirty="0" smtClean="0">
                <a:latin typeface="Preeti" pitchFamily="2" charset="0"/>
              </a:rPr>
              <a:t>{ ;</a:t>
            </a:r>
            <a:r>
              <a:rPr lang="en-US" dirty="0" err="1" smtClean="0">
                <a:latin typeface="Preeti" pitchFamily="2" charset="0"/>
              </a:rPr>
              <a:t>lsg</a:t>
            </a:r>
            <a:r>
              <a:rPr lang="en-US" dirty="0" smtClean="0">
                <a:latin typeface="Preeti" pitchFamily="2" charset="0"/>
              </a:rPr>
              <a:t>] </a:t>
            </a:r>
            <a:r>
              <a:rPr lang="en-US" dirty="0" err="1" smtClean="0">
                <a:latin typeface="Preeti" pitchFamily="2" charset="0"/>
              </a:rPr>
              <a:t>tYo+fsx</a:t>
            </a:r>
            <a:r>
              <a:rPr lang="en-US" dirty="0" smtClean="0">
                <a:latin typeface="Preeti" pitchFamily="2" charset="0"/>
              </a:rPr>
              <a:t>? ;</a:t>
            </a:r>
            <a:r>
              <a:rPr lang="en-US" dirty="0" err="1" smtClean="0">
                <a:latin typeface="Preeti" pitchFamily="2" charset="0"/>
              </a:rPr>
              <a:t>s+ng</a:t>
            </a:r>
            <a:r>
              <a:rPr lang="en-US" dirty="0" smtClean="0">
                <a:latin typeface="Preeti" pitchFamily="2" charset="0"/>
              </a:rPr>
              <a:t> u/L </a:t>
            </a:r>
            <a:r>
              <a:rPr lang="en-US" dirty="0" err="1" smtClean="0">
                <a:latin typeface="Preeti" pitchFamily="2" charset="0"/>
              </a:rPr>
              <a:t>laleGg</a:t>
            </a:r>
            <a:r>
              <a:rPr lang="en-US" dirty="0" smtClean="0">
                <a:latin typeface="Preeti" pitchFamily="2" charset="0"/>
              </a:rPr>
              <a:t> </a:t>
            </a:r>
            <a:r>
              <a:rPr lang="en-US" dirty="0" err="1" smtClean="0">
                <a:latin typeface="Preeti" pitchFamily="2" charset="0"/>
              </a:rPr>
              <a:t>tYof+szfl:qo</a:t>
            </a:r>
            <a:r>
              <a:rPr lang="en-US" dirty="0" smtClean="0">
                <a:latin typeface="Preeti" pitchFamily="2" charset="0"/>
              </a:rPr>
              <a:t> </a:t>
            </a:r>
            <a:r>
              <a:rPr lang="en-US" dirty="0" err="1" smtClean="0">
                <a:latin typeface="Preeti" pitchFamily="2" charset="0"/>
              </a:rPr>
              <a:t>lalwx?sf</a:t>
            </a:r>
            <a:r>
              <a:rPr lang="en-US" dirty="0" smtClean="0">
                <a:latin typeface="Preeti" pitchFamily="2" charset="0"/>
              </a:rPr>
              <a:t>] </a:t>
            </a:r>
            <a:r>
              <a:rPr lang="en-US" dirty="0" err="1" smtClean="0">
                <a:latin typeface="Preeti" pitchFamily="2" charset="0"/>
              </a:rPr>
              <a:t>k|of</a:t>
            </a:r>
            <a:r>
              <a:rPr lang="en-US" dirty="0" smtClean="0">
                <a:latin typeface="Preeti" pitchFamily="2" charset="0"/>
              </a:rPr>
              <a:t>]u af6 </a:t>
            </a:r>
            <a:r>
              <a:rPr lang="en-US" dirty="0" err="1" smtClean="0">
                <a:latin typeface="Preeti" pitchFamily="2" charset="0"/>
              </a:rPr>
              <a:t>ul</a:t>
            </a:r>
            <a:r>
              <a:rPr lang="en-US" dirty="0" smtClean="0">
                <a:latin typeface="Preeti" pitchFamily="2" charset="0"/>
              </a:rPr>
              <a:t>/g] </a:t>
            </a:r>
            <a:r>
              <a:rPr lang="en-US" dirty="0" err="1" smtClean="0">
                <a:latin typeface="Preeti" pitchFamily="2" charset="0"/>
              </a:rPr>
              <a:t>laZn</a:t>
            </a:r>
            <a:r>
              <a:rPr lang="en-US" dirty="0" smtClean="0">
                <a:latin typeface="Preeti" pitchFamily="2" charset="0"/>
              </a:rPr>
              <a:t>]if0f </a:t>
            </a:r>
            <a:r>
              <a:rPr lang="en-US" dirty="0" err="1" smtClean="0">
                <a:latin typeface="Preeti" pitchFamily="2" charset="0"/>
              </a:rPr>
              <a:t>dfkm</a:t>
            </a:r>
            <a:r>
              <a:rPr lang="en-US" dirty="0" smtClean="0">
                <a:latin typeface="Preeti" pitchFamily="2" charset="0"/>
              </a:rPr>
              <a:t>{t </a:t>
            </a:r>
            <a:r>
              <a:rPr lang="en-US" dirty="0" err="1" smtClean="0">
                <a:latin typeface="Preeti" pitchFamily="2" charset="0"/>
              </a:rPr>
              <a:t>glthfdf</a:t>
            </a:r>
            <a:r>
              <a:rPr lang="en-US" dirty="0" smtClean="0">
                <a:latin typeface="Preeti" pitchFamily="2" charset="0"/>
              </a:rPr>
              <a:t> </a:t>
            </a:r>
            <a:r>
              <a:rPr lang="en-US" dirty="0" err="1" smtClean="0">
                <a:latin typeface="Preeti" pitchFamily="2" charset="0"/>
              </a:rPr>
              <a:t>k'Ug</a:t>
            </a:r>
            <a:r>
              <a:rPr lang="en-US" dirty="0" smtClean="0">
                <a:latin typeface="Preeti" pitchFamily="2" charset="0"/>
              </a:rPr>
              <a:t>] </a:t>
            </a:r>
            <a:r>
              <a:rPr lang="en-US" dirty="0" err="1" smtClean="0">
                <a:latin typeface="Preeti" pitchFamily="2" charset="0"/>
              </a:rPr>
              <a:t>k|s</a:t>
            </a:r>
            <a:r>
              <a:rPr lang="en-US" dirty="0" smtClean="0">
                <a:latin typeface="Preeti" pitchFamily="2" charset="0"/>
              </a:rPr>
              <a:t>[</a:t>
            </a:r>
            <a:r>
              <a:rPr lang="en-US" dirty="0" err="1" smtClean="0">
                <a:latin typeface="Preeti" pitchFamily="2" charset="0"/>
              </a:rPr>
              <a:t>onfO</a:t>
            </a:r>
            <a:r>
              <a:rPr lang="en-US" dirty="0" smtClean="0">
                <a:latin typeface="Preeti" pitchFamily="2" charset="0"/>
              </a:rPr>
              <a:t>{ ;</a:t>
            </a:r>
            <a:r>
              <a:rPr lang="en-US" dirty="0" err="1" smtClean="0">
                <a:latin typeface="Preeti" pitchFamily="2" charset="0"/>
              </a:rPr>
              <a:t>V+ofTds</a:t>
            </a:r>
            <a:r>
              <a:rPr lang="en-US" dirty="0" smtClean="0">
                <a:latin typeface="Preeti" pitchFamily="2" charset="0"/>
              </a:rPr>
              <a:t> </a:t>
            </a:r>
            <a:r>
              <a:rPr lang="en-US" dirty="0" err="1" smtClean="0">
                <a:latin typeface="Preeti" pitchFamily="2" charset="0"/>
              </a:rPr>
              <a:t>cg'zGwfg</a:t>
            </a:r>
            <a:r>
              <a:rPr lang="en-US" dirty="0" smtClean="0">
                <a:latin typeface="Preeti" pitchFamily="2" charset="0"/>
              </a:rPr>
              <a:t> elgG5 .</a:t>
            </a:r>
          </a:p>
          <a:p>
            <a:pPr lvl="1"/>
            <a:r>
              <a:rPr lang="en-US" dirty="0" smtClean="0">
                <a:latin typeface="Preeti" pitchFamily="2" charset="0"/>
              </a:rPr>
              <a:t>n]</a:t>
            </a:r>
            <a:r>
              <a:rPr lang="en-US" dirty="0" err="1" smtClean="0">
                <a:latin typeface="Preeti" pitchFamily="2" charset="0"/>
              </a:rPr>
              <a:t>vf</a:t>
            </a:r>
            <a:r>
              <a:rPr lang="en-US" dirty="0" smtClean="0">
                <a:latin typeface="Preeti" pitchFamily="2" charset="0"/>
              </a:rPr>
              <a:t>, </a:t>
            </a:r>
            <a:r>
              <a:rPr lang="en-US" dirty="0" err="1" smtClean="0">
                <a:latin typeface="Preeti" pitchFamily="2" charset="0"/>
              </a:rPr>
              <a:t>laTTf</a:t>
            </a:r>
            <a:r>
              <a:rPr lang="en-US" dirty="0" smtClean="0">
                <a:latin typeface="Preeti" pitchFamily="2" charset="0"/>
              </a:rPr>
              <a:t> </a:t>
            </a:r>
            <a:r>
              <a:rPr lang="en-US" dirty="0" err="1" smtClean="0">
                <a:latin typeface="Preeti" pitchFamily="2" charset="0"/>
              </a:rPr>
              <a:t>zf:q</a:t>
            </a:r>
            <a:r>
              <a:rPr lang="en-US" dirty="0" smtClean="0">
                <a:latin typeface="Preeti" pitchFamily="2" charset="0"/>
              </a:rPr>
              <a:t> h:tf </a:t>
            </a:r>
            <a:r>
              <a:rPr lang="en-US" dirty="0" err="1" smtClean="0">
                <a:latin typeface="Preeti" pitchFamily="2" charset="0"/>
              </a:rPr>
              <a:t>laifodf</a:t>
            </a:r>
            <a:r>
              <a:rPr lang="en-US" dirty="0" smtClean="0">
                <a:latin typeface="Preeti" pitchFamily="2" charset="0"/>
              </a:rPr>
              <a:t> </a:t>
            </a:r>
            <a:r>
              <a:rPr lang="en-US" dirty="0" err="1" smtClean="0">
                <a:latin typeface="Preeti" pitchFamily="2" charset="0"/>
              </a:rPr>
              <a:t>ul</a:t>
            </a:r>
            <a:r>
              <a:rPr lang="en-US" dirty="0" smtClean="0">
                <a:latin typeface="Preeti" pitchFamily="2" charset="0"/>
              </a:rPr>
              <a:t>/g] </a:t>
            </a:r>
            <a:r>
              <a:rPr lang="en-US" dirty="0" err="1" smtClean="0">
                <a:latin typeface="Preeti" pitchFamily="2" charset="0"/>
              </a:rPr>
              <a:t>cg'zGwfgdf</a:t>
            </a:r>
            <a:r>
              <a:rPr lang="en-US" dirty="0" smtClean="0">
                <a:latin typeface="Preeti" pitchFamily="2" charset="0"/>
              </a:rPr>
              <a:t> of] </a:t>
            </a:r>
            <a:r>
              <a:rPr lang="en-US" dirty="0" err="1" smtClean="0">
                <a:latin typeface="Preeti" pitchFamily="2" charset="0"/>
              </a:rPr>
              <a:t>lalwsf</a:t>
            </a:r>
            <a:r>
              <a:rPr lang="en-US" dirty="0" smtClean="0">
                <a:latin typeface="Preeti" pitchFamily="2" charset="0"/>
              </a:rPr>
              <a:t>] </a:t>
            </a:r>
            <a:r>
              <a:rPr lang="en-US" dirty="0" err="1" smtClean="0">
                <a:latin typeface="Preeti" pitchFamily="2" charset="0"/>
              </a:rPr>
              <a:t>k|of</a:t>
            </a:r>
            <a:r>
              <a:rPr lang="en-US" dirty="0" smtClean="0">
                <a:latin typeface="Preeti" pitchFamily="2" charset="0"/>
              </a:rPr>
              <a:t>]u x'G5 .</a:t>
            </a:r>
            <a:endParaRPr lang="en-US" dirty="0">
              <a:latin typeface="Preeti"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762000"/>
            <a:ext cx="4191000" cy="5364163"/>
          </a:xfrm>
        </p:spPr>
        <p:txBody>
          <a:bodyPr>
            <a:normAutofit lnSpcReduction="10000"/>
          </a:bodyPr>
          <a:lstStyle/>
          <a:p>
            <a:r>
              <a:rPr lang="en-US" sz="2000" dirty="0" smtClean="0"/>
              <a:t>Some subjects are related with human behavior, perception, attitude and psychology, which can not be expressed in number or quantity. They are subjective by nature and related with human values, culture, experience, beliefs etc. so the research conducted in such subjects are qualitative research.</a:t>
            </a:r>
          </a:p>
          <a:p>
            <a:r>
              <a:rPr lang="en-US" sz="2000" dirty="0" smtClean="0"/>
              <a:t>Qualitative research are conducted in some small sample, unit and cases and they seek to develop deep understanding  and interpretation of the subject matter by counting, categorizing, pattern study etc but it  uses less statistics. </a:t>
            </a:r>
            <a:endParaRPr lang="en-US" sz="2000" dirty="0"/>
          </a:p>
        </p:txBody>
      </p:sp>
      <p:sp>
        <p:nvSpPr>
          <p:cNvPr id="4" name="Content Placeholder 3"/>
          <p:cNvSpPr>
            <a:spLocks noGrp="1"/>
          </p:cNvSpPr>
          <p:nvPr>
            <p:ph sz="half" idx="2"/>
          </p:nvPr>
        </p:nvSpPr>
        <p:spPr>
          <a:xfrm>
            <a:off x="4648200" y="838200"/>
            <a:ext cx="4038600" cy="5287963"/>
          </a:xfrm>
        </p:spPr>
        <p:txBody>
          <a:bodyPr>
            <a:normAutofit lnSpcReduction="10000"/>
          </a:bodyPr>
          <a:lstStyle/>
          <a:p>
            <a:r>
              <a:rPr lang="en-US" sz="2000" dirty="0" err="1" smtClean="0">
                <a:latin typeface="Preeti" pitchFamily="2" charset="0"/>
              </a:rPr>
              <a:t>Dffga</a:t>
            </a:r>
            <a:r>
              <a:rPr lang="en-US" sz="2000" dirty="0" smtClean="0">
                <a:latin typeface="Preeti" pitchFamily="2" charset="0"/>
              </a:rPr>
              <a:t> </a:t>
            </a:r>
            <a:r>
              <a:rPr lang="en-US" sz="2000" dirty="0" err="1" smtClean="0">
                <a:latin typeface="Preeti" pitchFamily="2" charset="0"/>
              </a:rPr>
              <a:t>dgf</a:t>
            </a:r>
            <a:r>
              <a:rPr lang="en-US" sz="2000" dirty="0" smtClean="0">
                <a:latin typeface="Preeti" pitchFamily="2" charset="0"/>
              </a:rPr>
              <a:t>]la1fg, </a:t>
            </a:r>
            <a:r>
              <a:rPr lang="en-US" sz="2000" dirty="0" err="1" smtClean="0">
                <a:latin typeface="Preeti" pitchFamily="2" charset="0"/>
              </a:rPr>
              <a:t>d'No</a:t>
            </a:r>
            <a:r>
              <a:rPr lang="en-US" sz="2000" dirty="0" smtClean="0">
                <a:latin typeface="Preeti" pitchFamily="2" charset="0"/>
              </a:rPr>
              <a:t> k|0ffnL, ;</a:t>
            </a:r>
            <a:r>
              <a:rPr lang="en-US" sz="2000" dirty="0" err="1" smtClean="0">
                <a:latin typeface="Preeti" pitchFamily="2" charset="0"/>
              </a:rPr>
              <a:t>fdflhs</a:t>
            </a:r>
            <a:r>
              <a:rPr lang="en-US" sz="2000" dirty="0" smtClean="0">
                <a:latin typeface="Preeti" pitchFamily="2" charset="0"/>
              </a:rPr>
              <a:t> ;</a:t>
            </a:r>
            <a:r>
              <a:rPr lang="en-US" sz="2000" dirty="0" err="1" smtClean="0">
                <a:latin typeface="Preeti" pitchFamily="2" charset="0"/>
              </a:rPr>
              <a:t>DaGw</a:t>
            </a:r>
            <a:r>
              <a:rPr lang="en-US" sz="2000" dirty="0" smtClean="0">
                <a:latin typeface="Preeti" pitchFamily="2" charset="0"/>
              </a:rPr>
              <a:t> / ;:s[</a:t>
            </a:r>
            <a:r>
              <a:rPr lang="en-US" sz="2000" dirty="0" err="1" smtClean="0">
                <a:latin typeface="Preeti" pitchFamily="2" charset="0"/>
              </a:rPr>
              <a:t>lt</a:t>
            </a:r>
            <a:r>
              <a:rPr lang="en-US" sz="2000" dirty="0" smtClean="0">
                <a:latin typeface="Preeti" pitchFamily="2" charset="0"/>
              </a:rPr>
              <a:t> h:tf </a:t>
            </a:r>
            <a:r>
              <a:rPr lang="en-US" sz="2000" dirty="0" err="1" smtClean="0">
                <a:latin typeface="Preeti" pitchFamily="2" charset="0"/>
              </a:rPr>
              <a:t>lgtfGt</a:t>
            </a:r>
            <a:r>
              <a:rPr lang="en-US" sz="2000" dirty="0" smtClean="0">
                <a:latin typeface="Preeti" pitchFamily="2" charset="0"/>
              </a:rPr>
              <a:t> </a:t>
            </a:r>
            <a:r>
              <a:rPr lang="en-US" sz="2000" dirty="0" err="1" smtClean="0">
                <a:latin typeface="Preeti" pitchFamily="2" charset="0"/>
              </a:rPr>
              <a:t>laifout</a:t>
            </a:r>
            <a:r>
              <a:rPr lang="en-US" sz="2000" dirty="0" smtClean="0">
                <a:latin typeface="Preeti" pitchFamily="2" charset="0"/>
              </a:rPr>
              <a:t> </a:t>
            </a:r>
            <a:r>
              <a:rPr lang="en-US" sz="2000" dirty="0" err="1" smtClean="0">
                <a:latin typeface="Preeti" pitchFamily="2" charset="0"/>
              </a:rPr>
              <a:t>cawf</a:t>
            </a:r>
            <a:r>
              <a:rPr lang="en-US" sz="2000" dirty="0" smtClean="0">
                <a:latin typeface="Preeti" pitchFamily="2" charset="0"/>
              </a:rPr>
              <a:t>/0ff ;+u </a:t>
            </a:r>
            <a:r>
              <a:rPr lang="en-US" sz="2000" dirty="0" err="1" smtClean="0">
                <a:latin typeface="Preeti" pitchFamily="2" charset="0"/>
              </a:rPr>
              <a:t>hf</a:t>
            </a:r>
            <a:r>
              <a:rPr lang="en-US" sz="2000" dirty="0" smtClean="0">
                <a:latin typeface="Preeti" pitchFamily="2" charset="0"/>
              </a:rPr>
              <a:t>]l8P/ </a:t>
            </a:r>
            <a:r>
              <a:rPr lang="en-US" sz="2000" dirty="0" err="1" smtClean="0">
                <a:latin typeface="Preeti" pitchFamily="2" charset="0"/>
              </a:rPr>
              <a:t>ul</a:t>
            </a:r>
            <a:r>
              <a:rPr lang="en-US" sz="2000" dirty="0" smtClean="0">
                <a:latin typeface="Preeti" pitchFamily="2" charset="0"/>
              </a:rPr>
              <a:t>/g] </a:t>
            </a:r>
            <a:r>
              <a:rPr lang="en-US" sz="2000" dirty="0" err="1" smtClean="0">
                <a:latin typeface="Preeti" pitchFamily="2" charset="0"/>
              </a:rPr>
              <a:t>cg'zGwfgnfO</a:t>
            </a:r>
            <a:r>
              <a:rPr lang="en-US" sz="2000" dirty="0" smtClean="0">
                <a:latin typeface="Preeti" pitchFamily="2" charset="0"/>
              </a:rPr>
              <a:t>{ u'0ffTds </a:t>
            </a:r>
            <a:r>
              <a:rPr lang="en-US" sz="2000" dirty="0" err="1" smtClean="0">
                <a:latin typeface="Preeti" pitchFamily="2" charset="0"/>
              </a:rPr>
              <a:t>cg';Gwfg</a:t>
            </a:r>
            <a:r>
              <a:rPr lang="en-US" sz="2000" dirty="0" smtClean="0">
                <a:latin typeface="Preeti" pitchFamily="2" charset="0"/>
              </a:rPr>
              <a:t> elgG5 .</a:t>
            </a:r>
          </a:p>
          <a:p>
            <a:r>
              <a:rPr lang="en-US" sz="2000" dirty="0" smtClean="0">
                <a:latin typeface="Preeti" pitchFamily="2" charset="0"/>
              </a:rPr>
              <a:t>o:tf] </a:t>
            </a:r>
            <a:r>
              <a:rPr lang="en-US" sz="2000" dirty="0" err="1" smtClean="0">
                <a:latin typeface="Preeti" pitchFamily="2" charset="0"/>
              </a:rPr>
              <a:t>cg'zGwfgdf</a:t>
            </a:r>
            <a:r>
              <a:rPr lang="en-US" sz="2000" dirty="0" smtClean="0">
                <a:latin typeface="Preeti" pitchFamily="2" charset="0"/>
              </a:rPr>
              <a:t> </a:t>
            </a:r>
            <a:r>
              <a:rPr lang="en-US" sz="2000" dirty="0" err="1" smtClean="0">
                <a:latin typeface="Preeti" pitchFamily="2" charset="0"/>
              </a:rPr>
              <a:t>k|of</a:t>
            </a:r>
            <a:r>
              <a:rPr lang="en-US" sz="2000" dirty="0" smtClean="0">
                <a:latin typeface="Preeti" pitchFamily="2" charset="0"/>
              </a:rPr>
              <a:t>]u </a:t>
            </a:r>
            <a:r>
              <a:rPr lang="en-US" sz="2000" dirty="0" err="1" smtClean="0">
                <a:latin typeface="Preeti" pitchFamily="2" charset="0"/>
              </a:rPr>
              <a:t>ul</a:t>
            </a:r>
            <a:r>
              <a:rPr lang="en-US" sz="2000" dirty="0" smtClean="0">
                <a:latin typeface="Preeti" pitchFamily="2" charset="0"/>
              </a:rPr>
              <a:t>/g] </a:t>
            </a:r>
            <a:r>
              <a:rPr lang="en-US" sz="2000" dirty="0" err="1" smtClean="0">
                <a:latin typeface="Preeti" pitchFamily="2" charset="0"/>
              </a:rPr>
              <a:t>tYo+fsx?nfO</a:t>
            </a:r>
            <a:r>
              <a:rPr lang="en-US" sz="2000" dirty="0" smtClean="0">
                <a:latin typeface="Preeti" pitchFamily="2" charset="0"/>
              </a:rPr>
              <a:t>{ ;</a:t>
            </a:r>
            <a:r>
              <a:rPr lang="en-US" sz="2000" dirty="0" err="1" smtClean="0">
                <a:latin typeface="Preeti" pitchFamily="2" charset="0"/>
              </a:rPr>
              <a:t>V+ofdf</a:t>
            </a:r>
            <a:r>
              <a:rPr lang="en-US" sz="2000" dirty="0" smtClean="0">
                <a:latin typeface="Preeti" pitchFamily="2" charset="0"/>
              </a:rPr>
              <a:t> </a:t>
            </a:r>
            <a:r>
              <a:rPr lang="en-US" sz="2000" dirty="0" err="1" smtClean="0">
                <a:latin typeface="Preeti" pitchFamily="2" charset="0"/>
              </a:rPr>
              <a:t>AoSt</a:t>
            </a:r>
            <a:r>
              <a:rPr lang="en-US" sz="2000" dirty="0" smtClean="0">
                <a:latin typeface="Preeti" pitchFamily="2" charset="0"/>
              </a:rPr>
              <a:t> </a:t>
            </a:r>
            <a:r>
              <a:rPr lang="en-US" sz="2000" dirty="0" err="1" smtClean="0">
                <a:latin typeface="Preeti" pitchFamily="2" charset="0"/>
              </a:rPr>
              <a:t>ug</a:t>
            </a:r>
            <a:r>
              <a:rPr lang="en-US" sz="2000" dirty="0" smtClean="0">
                <a:latin typeface="Preeti" pitchFamily="2" charset="0"/>
              </a:rPr>
              <a:t>{ ;</a:t>
            </a:r>
            <a:r>
              <a:rPr lang="en-US" sz="2000" dirty="0" err="1" smtClean="0">
                <a:latin typeface="Preeti" pitchFamily="2" charset="0"/>
              </a:rPr>
              <a:t>lsb</a:t>
            </a:r>
            <a:r>
              <a:rPr lang="en-US" sz="2000" dirty="0" smtClean="0">
                <a:latin typeface="Preeti" pitchFamily="2" charset="0"/>
              </a:rPr>
              <a:t>}g . </a:t>
            </a:r>
            <a:r>
              <a:rPr lang="en-US" sz="2000" dirty="0" err="1" smtClean="0">
                <a:latin typeface="Preeti" pitchFamily="2" charset="0"/>
              </a:rPr>
              <a:t>tYo+fsx</a:t>
            </a:r>
            <a:r>
              <a:rPr lang="en-US" sz="2000" dirty="0" smtClean="0">
                <a:latin typeface="Preeti" pitchFamily="2" charset="0"/>
              </a:rPr>
              <a:t>? </a:t>
            </a:r>
            <a:r>
              <a:rPr lang="en-US" sz="2000" dirty="0" err="1" smtClean="0">
                <a:latin typeface="Preeti" pitchFamily="2" charset="0"/>
              </a:rPr>
              <a:t>cGt</a:t>
            </a:r>
            <a:r>
              <a:rPr lang="en-US" sz="2000" dirty="0" smtClean="0">
                <a:latin typeface="Preeti" pitchFamily="2" charset="0"/>
              </a:rPr>
              <a:t>/</a:t>
            </a:r>
            <a:r>
              <a:rPr lang="en-US" sz="2000" dirty="0" err="1" smtClean="0">
                <a:latin typeface="Preeti" pitchFamily="2" charset="0"/>
              </a:rPr>
              <a:t>aftf</a:t>
            </a:r>
            <a:r>
              <a:rPr lang="en-US" sz="2000" dirty="0" smtClean="0">
                <a:latin typeface="Preeti" pitchFamily="2" charset="0"/>
              </a:rPr>
              <a:t>{, 36gf </a:t>
            </a:r>
            <a:r>
              <a:rPr lang="en-US" sz="2000" dirty="0" err="1" smtClean="0">
                <a:latin typeface="Preeti" pitchFamily="2" charset="0"/>
              </a:rPr>
              <a:t>canf</a:t>
            </a:r>
            <a:r>
              <a:rPr lang="en-US" sz="2000" dirty="0" smtClean="0">
                <a:latin typeface="Preeti" pitchFamily="2" charset="0"/>
              </a:rPr>
              <a:t>]</a:t>
            </a:r>
            <a:r>
              <a:rPr lang="en-US" sz="2000" dirty="0" err="1" smtClean="0">
                <a:latin typeface="Preeti" pitchFamily="2" charset="0"/>
              </a:rPr>
              <a:t>sg</a:t>
            </a:r>
            <a:r>
              <a:rPr lang="en-US" sz="2000" dirty="0" smtClean="0">
                <a:latin typeface="Preeti" pitchFamily="2" charset="0"/>
              </a:rPr>
              <a:t>, b}</a:t>
            </a:r>
            <a:r>
              <a:rPr lang="en-US" sz="2000" dirty="0" err="1" smtClean="0">
                <a:latin typeface="Preeti" pitchFamily="2" charset="0"/>
              </a:rPr>
              <a:t>lgsL</a:t>
            </a:r>
            <a:r>
              <a:rPr lang="en-US" sz="2000" dirty="0" smtClean="0">
                <a:latin typeface="Preeti" pitchFamily="2" charset="0"/>
              </a:rPr>
              <a:t> </a:t>
            </a:r>
            <a:r>
              <a:rPr lang="en-US" sz="2000" dirty="0" err="1" smtClean="0">
                <a:latin typeface="Preeti" pitchFamily="2" charset="0"/>
              </a:rPr>
              <a:t>cWoog</a:t>
            </a:r>
            <a:r>
              <a:rPr lang="en-US" sz="2000" dirty="0" smtClean="0">
                <a:latin typeface="Preeti" pitchFamily="2" charset="0"/>
              </a:rPr>
              <a:t>, </a:t>
            </a:r>
            <a:r>
              <a:rPr lang="en-US" sz="2000" dirty="0" err="1" smtClean="0">
                <a:latin typeface="Preeti" pitchFamily="2" charset="0"/>
              </a:rPr>
              <a:t>k|f</a:t>
            </a:r>
            <a:r>
              <a:rPr lang="en-US" sz="2000" dirty="0" smtClean="0">
                <a:latin typeface="Preeti" pitchFamily="2" charset="0"/>
              </a:rPr>
              <a:t>]</a:t>
            </a:r>
            <a:r>
              <a:rPr lang="en-US" sz="2000" dirty="0" err="1" smtClean="0">
                <a:latin typeface="Preeti" pitchFamily="2" charset="0"/>
              </a:rPr>
              <a:t>kmfOn</a:t>
            </a:r>
            <a:r>
              <a:rPr lang="en-US" sz="2000" dirty="0" smtClean="0">
                <a:latin typeface="Preeti" pitchFamily="2" charset="0"/>
              </a:rPr>
              <a:t> </a:t>
            </a:r>
            <a:r>
              <a:rPr lang="en-US" sz="2000" dirty="0" err="1" smtClean="0">
                <a:latin typeface="Preeti" pitchFamily="2" charset="0"/>
              </a:rPr>
              <a:t>laZn</a:t>
            </a:r>
            <a:r>
              <a:rPr lang="en-US" sz="2000" dirty="0" smtClean="0">
                <a:latin typeface="Preeti" pitchFamily="2" charset="0"/>
              </a:rPr>
              <a:t>]if0f </a:t>
            </a:r>
            <a:r>
              <a:rPr lang="en-US" sz="2000" dirty="0" err="1" smtClean="0">
                <a:latin typeface="Preeti" pitchFamily="2" charset="0"/>
              </a:rPr>
              <a:t>cflbsf</a:t>
            </a:r>
            <a:r>
              <a:rPr lang="en-US" sz="2000" dirty="0" smtClean="0">
                <a:latin typeface="Preeti" pitchFamily="2" charset="0"/>
              </a:rPr>
              <a:t>[ dfWodaf6 ;</a:t>
            </a:r>
            <a:r>
              <a:rPr lang="en-US" sz="2000" dirty="0" err="1" smtClean="0">
                <a:latin typeface="Preeti" pitchFamily="2" charset="0"/>
              </a:rPr>
              <a:t>s+ng</a:t>
            </a:r>
            <a:r>
              <a:rPr lang="en-US" sz="2000" dirty="0" smtClean="0">
                <a:latin typeface="Preeti" pitchFamily="2" charset="0"/>
              </a:rPr>
              <a:t> </a:t>
            </a:r>
            <a:r>
              <a:rPr lang="en-US" sz="2000" dirty="0" err="1" smtClean="0">
                <a:latin typeface="Preeti" pitchFamily="2" charset="0"/>
              </a:rPr>
              <a:t>ul</a:t>
            </a:r>
            <a:r>
              <a:rPr lang="en-US" sz="2000" dirty="0" smtClean="0">
                <a:latin typeface="Preeti" pitchFamily="2" charset="0"/>
              </a:rPr>
              <a:t>/G5 / </a:t>
            </a:r>
            <a:r>
              <a:rPr lang="en-US" sz="2000" dirty="0" err="1" smtClean="0">
                <a:latin typeface="Preeti" pitchFamily="2" charset="0"/>
              </a:rPr>
              <a:t>tYo+flso</a:t>
            </a:r>
            <a:r>
              <a:rPr lang="en-US" sz="2000" dirty="0" smtClean="0">
                <a:latin typeface="Preeti" pitchFamily="2" charset="0"/>
              </a:rPr>
              <a:t> </a:t>
            </a:r>
            <a:r>
              <a:rPr lang="en-US" sz="2000" dirty="0" err="1" smtClean="0">
                <a:latin typeface="Preeti" pitchFamily="2" charset="0"/>
              </a:rPr>
              <a:t>lalwx?sf</a:t>
            </a:r>
            <a:r>
              <a:rPr lang="en-US" sz="2000" dirty="0" smtClean="0">
                <a:latin typeface="Preeti" pitchFamily="2" charset="0"/>
              </a:rPr>
              <a:t>] </a:t>
            </a:r>
            <a:r>
              <a:rPr lang="en-US" sz="2000" dirty="0" err="1" smtClean="0">
                <a:latin typeface="Preeti" pitchFamily="2" charset="0"/>
              </a:rPr>
              <a:t>Go'gtd</a:t>
            </a:r>
            <a:r>
              <a:rPr lang="en-US" sz="2000" dirty="0" smtClean="0">
                <a:latin typeface="Preeti" pitchFamily="2" charset="0"/>
              </a:rPr>
              <a:t> </a:t>
            </a:r>
            <a:r>
              <a:rPr lang="en-US" sz="2000" dirty="0" err="1" smtClean="0">
                <a:latin typeface="Preeti" pitchFamily="2" charset="0"/>
              </a:rPr>
              <a:t>k|of</a:t>
            </a:r>
            <a:r>
              <a:rPr lang="en-US" sz="2000" dirty="0" smtClean="0">
                <a:latin typeface="Preeti" pitchFamily="2" charset="0"/>
              </a:rPr>
              <a:t>]u </a:t>
            </a:r>
            <a:r>
              <a:rPr lang="en-US" sz="2000" dirty="0" err="1" smtClean="0">
                <a:latin typeface="Preeti" pitchFamily="2" charset="0"/>
              </a:rPr>
              <a:t>u</a:t>
            </a:r>
            <a:r>
              <a:rPr lang="en-US" sz="2000" dirty="0" smtClean="0">
                <a:latin typeface="Preeti" pitchFamily="2" charset="0"/>
              </a:rPr>
              <a:t>/L </a:t>
            </a:r>
            <a:r>
              <a:rPr lang="en-US" sz="2000" dirty="0" err="1" smtClean="0">
                <a:latin typeface="Preeti" pitchFamily="2" charset="0"/>
              </a:rPr>
              <a:t>laZn</a:t>
            </a:r>
            <a:r>
              <a:rPr lang="en-US" sz="2000" dirty="0" smtClean="0">
                <a:latin typeface="Preeti" pitchFamily="2" charset="0"/>
              </a:rPr>
              <a:t>]if0f </a:t>
            </a:r>
            <a:r>
              <a:rPr lang="en-US" sz="2000" dirty="0" err="1" smtClean="0">
                <a:latin typeface="Preeti" pitchFamily="2" charset="0"/>
              </a:rPr>
              <a:t>ul</a:t>
            </a:r>
            <a:r>
              <a:rPr lang="en-US" sz="2000" dirty="0" smtClean="0">
                <a:latin typeface="Preeti" pitchFamily="2" charset="0"/>
              </a:rPr>
              <a:t>/G5 / </a:t>
            </a:r>
            <a:r>
              <a:rPr lang="en-US" sz="2000" dirty="0" err="1" smtClean="0">
                <a:latin typeface="Preeti" pitchFamily="2" charset="0"/>
              </a:rPr>
              <a:t>lgisif</a:t>
            </a:r>
            <a:r>
              <a:rPr lang="en-US" sz="2000" dirty="0" smtClean="0">
                <a:latin typeface="Preeti" pitchFamily="2" charset="0"/>
              </a:rPr>
              <a:t>{ lgsflnG5.</a:t>
            </a:r>
          </a:p>
          <a:p>
            <a:r>
              <a:rPr lang="en-US" sz="1600" dirty="0" smtClean="0">
                <a:latin typeface="Times New Roman" pitchFamily="18" charset="0"/>
                <a:cs typeface="Times New Roman" pitchFamily="18" charset="0"/>
              </a:rPr>
              <a:t>HRM, OB, Marketing</a:t>
            </a:r>
            <a:r>
              <a:rPr lang="en-US" sz="2000" dirty="0" smtClean="0">
                <a:latin typeface="Preeti" pitchFamily="2" charset="0"/>
              </a:rPr>
              <a:t> h:tf </a:t>
            </a:r>
            <a:r>
              <a:rPr lang="en-US" sz="2000" dirty="0" err="1" smtClean="0">
                <a:latin typeface="Preeti" pitchFamily="2" charset="0"/>
              </a:rPr>
              <a:t>laifodf</a:t>
            </a:r>
            <a:r>
              <a:rPr lang="en-US" sz="2000" dirty="0" smtClean="0">
                <a:latin typeface="Preeti" pitchFamily="2" charset="0"/>
              </a:rPr>
              <a:t> </a:t>
            </a:r>
            <a:r>
              <a:rPr lang="en-US" sz="2000" dirty="0" err="1" smtClean="0">
                <a:latin typeface="Preeti" pitchFamily="2" charset="0"/>
              </a:rPr>
              <a:t>ul</a:t>
            </a:r>
            <a:r>
              <a:rPr lang="en-US" sz="2000" dirty="0" smtClean="0">
                <a:latin typeface="Preeti" pitchFamily="2" charset="0"/>
              </a:rPr>
              <a:t>/g] </a:t>
            </a:r>
            <a:r>
              <a:rPr lang="en-US" sz="2000" dirty="0" err="1" smtClean="0">
                <a:latin typeface="Preeti" pitchFamily="2" charset="0"/>
              </a:rPr>
              <a:t>cg'zGwfg</a:t>
            </a:r>
            <a:r>
              <a:rPr lang="en-US" sz="2000" dirty="0" smtClean="0">
                <a:latin typeface="Preeti" pitchFamily="2" charset="0"/>
              </a:rPr>
              <a:t> u'0ffTds </a:t>
            </a:r>
            <a:r>
              <a:rPr lang="en-US" sz="2000" dirty="0" err="1" smtClean="0">
                <a:latin typeface="Preeti" pitchFamily="2" charset="0"/>
              </a:rPr>
              <a:t>k|s</a:t>
            </a:r>
            <a:r>
              <a:rPr lang="en-US" sz="2000" dirty="0" smtClean="0">
                <a:latin typeface="Preeti" pitchFamily="2" charset="0"/>
              </a:rPr>
              <a:t>[</a:t>
            </a:r>
            <a:r>
              <a:rPr lang="en-US" sz="2000" dirty="0" err="1" smtClean="0">
                <a:latin typeface="Preeti" pitchFamily="2" charset="0"/>
              </a:rPr>
              <a:t>ltsf</a:t>
            </a:r>
            <a:r>
              <a:rPr lang="en-US" sz="2000" dirty="0" smtClean="0">
                <a:latin typeface="Preeti" pitchFamily="2" charset="0"/>
              </a:rPr>
              <a:t>] x'G5 .</a:t>
            </a:r>
          </a:p>
          <a:p>
            <a:endParaRPr lang="en-US" sz="2000" dirty="0" smtClean="0">
              <a:latin typeface="Preeti" pitchFamily="2" charset="0"/>
            </a:endParaRPr>
          </a:p>
          <a:p>
            <a:endParaRPr lang="en-US" sz="2000" dirty="0" smtClean="0">
              <a:latin typeface="Preeti" pitchFamily="2" charset="0"/>
            </a:endParaRPr>
          </a:p>
          <a:p>
            <a:pPr>
              <a:buNone/>
            </a:pPr>
            <a:r>
              <a:rPr lang="en-US" sz="2000" dirty="0" smtClean="0">
                <a:latin typeface="Preeti" pitchFamily="2" charset="0"/>
              </a:rPr>
              <a:t> </a:t>
            </a:r>
            <a:endParaRPr lang="en-US" sz="2400" dirty="0">
              <a:latin typeface="Preeti" pitchFamily="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Nature of management Research</a:t>
            </a:r>
            <a:endParaRPr lang="en-US" dirty="0"/>
          </a:p>
        </p:txBody>
      </p:sp>
      <p:sp>
        <p:nvSpPr>
          <p:cNvPr id="3" name="Content Placeholder 2"/>
          <p:cNvSpPr>
            <a:spLocks noGrp="1"/>
          </p:cNvSpPr>
          <p:nvPr>
            <p:ph idx="1"/>
          </p:nvPr>
        </p:nvSpPr>
        <p:spPr/>
        <p:txBody>
          <a:bodyPr>
            <a:noAutofit/>
          </a:bodyPr>
          <a:lstStyle/>
          <a:p>
            <a:pPr lvl="0"/>
            <a:r>
              <a:rPr lang="en-US" sz="2400" b="1" dirty="0" smtClean="0"/>
              <a:t>Exploration:</a:t>
            </a:r>
            <a:r>
              <a:rPr lang="en-US" sz="2400" dirty="0" smtClean="0"/>
              <a:t> </a:t>
            </a:r>
          </a:p>
          <a:p>
            <a:pPr lvl="1"/>
            <a:r>
              <a:rPr lang="en-US" sz="2000" dirty="0" smtClean="0">
                <a:solidFill>
                  <a:srgbClr val="FF0000"/>
                </a:solidFill>
              </a:rPr>
              <a:t>Exploring the reality is to identity the problem and the variables causing it or related with it. </a:t>
            </a:r>
          </a:p>
          <a:p>
            <a:pPr lvl="1"/>
            <a:r>
              <a:rPr lang="en-US" sz="2000" dirty="0" smtClean="0">
                <a:solidFill>
                  <a:srgbClr val="002060"/>
                </a:solidFill>
              </a:rPr>
              <a:t>Exploration of the problem is accomplished through familiarization with the available literature, interviews with experts, focus groups, or some combinations. </a:t>
            </a:r>
          </a:p>
          <a:p>
            <a:pPr lvl="1"/>
            <a:r>
              <a:rPr lang="en-US" sz="2000" dirty="0" smtClean="0">
                <a:solidFill>
                  <a:srgbClr val="00B050"/>
                </a:solidFill>
              </a:rPr>
              <a:t>Exploration adds some preliminary knowledge and facts about the phenomena.</a:t>
            </a:r>
          </a:p>
          <a:p>
            <a:pPr lvl="1"/>
            <a:r>
              <a:rPr lang="en-US" sz="2000" dirty="0" smtClean="0"/>
              <a:t>Exploration is like the journey of an unidentified destination but aims to define it.</a:t>
            </a:r>
          </a:p>
          <a:p>
            <a:pPr>
              <a:buNone/>
            </a:pPr>
            <a:r>
              <a:rPr lang="en-US" sz="2400" b="1" dirty="0" smtClean="0"/>
              <a:t> </a:t>
            </a:r>
            <a:endParaRPr lang="en-US" sz="2400" dirty="0" smtClean="0"/>
          </a:p>
          <a:p>
            <a:pPr>
              <a:buNone/>
            </a:pPr>
            <a:endParaRPr lang="en-US" sz="2800" dirty="0" smtClean="0"/>
          </a:p>
          <a:p>
            <a:pPr lvl="0"/>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latin typeface="Preeti" pitchFamily="2" charset="0"/>
              </a:rPr>
              <a:t>A}f1flgs </a:t>
            </a:r>
            <a:r>
              <a:rPr lang="en-US" dirty="0" err="1" smtClean="0">
                <a:solidFill>
                  <a:schemeClr val="tx2">
                    <a:satMod val="130000"/>
                  </a:schemeClr>
                </a:solidFill>
                <a:latin typeface="Preeti" pitchFamily="2" charset="0"/>
              </a:rPr>
              <a:t>cg'zGwfg</a:t>
            </a:r>
            <a:endParaRPr lang="en-US" dirty="0">
              <a:solidFill>
                <a:schemeClr val="tx2">
                  <a:satMod val="130000"/>
                </a:schemeClr>
              </a:solidFill>
              <a:latin typeface="Preeti" pitchFamily="2" charset="0"/>
            </a:endParaRPr>
          </a:p>
        </p:txBody>
      </p:sp>
      <p:sp>
        <p:nvSpPr>
          <p:cNvPr id="35843" name="Rectangle 3"/>
          <p:cNvSpPr>
            <a:spLocks noGrp="1" noChangeArrowheads="1"/>
          </p:cNvSpPr>
          <p:nvPr>
            <p:ph idx="1"/>
          </p:nvPr>
        </p:nvSpPr>
        <p:spPr/>
        <p:txBody>
          <a:bodyPr/>
          <a:lstStyle/>
          <a:p>
            <a:pPr eaLnBrk="1" hangingPunct="1"/>
            <a:r>
              <a:rPr lang="en-US" dirty="0" smtClean="0"/>
              <a:t>Research is an </a:t>
            </a:r>
            <a:r>
              <a:rPr lang="en-US" dirty="0" smtClean="0">
                <a:solidFill>
                  <a:srgbClr val="FF0000"/>
                </a:solidFill>
              </a:rPr>
              <a:t>organized, systematic, data based, critical, scientific</a:t>
            </a:r>
            <a:r>
              <a:rPr lang="en-US" dirty="0" smtClean="0"/>
              <a:t> inquiry or investigation into a </a:t>
            </a:r>
            <a:r>
              <a:rPr lang="en-US" dirty="0" smtClean="0">
                <a:solidFill>
                  <a:srgbClr val="FF0000"/>
                </a:solidFill>
              </a:rPr>
              <a:t>specific problem </a:t>
            </a:r>
            <a:r>
              <a:rPr lang="en-US" dirty="0" smtClean="0"/>
              <a:t>undertaken with the objective of finding </a:t>
            </a:r>
            <a:r>
              <a:rPr lang="en-US" dirty="0" smtClean="0">
                <a:solidFill>
                  <a:srgbClr val="FF0000"/>
                </a:solidFill>
              </a:rPr>
              <a:t>answer or solution</a:t>
            </a:r>
            <a:r>
              <a:rPr lang="en-US" dirty="0" smtClean="0"/>
              <a:t>.</a:t>
            </a:r>
          </a:p>
          <a:p>
            <a:r>
              <a:rPr lang="en-US" dirty="0" err="1" smtClean="0">
                <a:latin typeface="Preeti" pitchFamily="2" charset="0"/>
              </a:rPr>
              <a:t>cg';Gwfg</a:t>
            </a:r>
            <a:r>
              <a:rPr lang="en-US" dirty="0" smtClean="0">
                <a:latin typeface="Preeti" pitchFamily="2" charset="0"/>
              </a:rPr>
              <a:t> </a:t>
            </a:r>
            <a:r>
              <a:rPr lang="en-US" dirty="0" err="1" smtClean="0">
                <a:latin typeface="Preeti" pitchFamily="2" charset="0"/>
              </a:rPr>
              <a:t>s'g</a:t>
            </a:r>
            <a:r>
              <a:rPr lang="en-US" dirty="0" smtClean="0">
                <a:latin typeface="Preeti" pitchFamily="2" charset="0"/>
              </a:rPr>
              <a:t>} 36gf </a:t>
            </a:r>
            <a:r>
              <a:rPr lang="en-US" dirty="0" err="1" smtClean="0">
                <a:latin typeface="Preeti" pitchFamily="2" charset="0"/>
              </a:rPr>
              <a:t>jf</a:t>
            </a:r>
            <a:r>
              <a:rPr lang="en-US" dirty="0" smtClean="0">
                <a:latin typeface="Preeti" pitchFamily="2" charset="0"/>
              </a:rPr>
              <a:t> </a:t>
            </a:r>
            <a:r>
              <a:rPr lang="en-US" dirty="0" err="1" smtClean="0">
                <a:latin typeface="Preeti" pitchFamily="2" charset="0"/>
              </a:rPr>
              <a:t>kl</a:t>
            </a:r>
            <a:r>
              <a:rPr lang="en-US" dirty="0" smtClean="0">
                <a:latin typeface="Preeti" pitchFamily="2" charset="0"/>
              </a:rPr>
              <a:t>/l:yltdfly </a:t>
            </a:r>
            <a:r>
              <a:rPr lang="en-US" dirty="0" err="1" smtClean="0">
                <a:latin typeface="Preeti" pitchFamily="2" charset="0"/>
              </a:rPr>
              <a:t>ul</a:t>
            </a:r>
            <a:r>
              <a:rPr lang="en-US" dirty="0" smtClean="0">
                <a:latin typeface="Preeti" pitchFamily="2" charset="0"/>
              </a:rPr>
              <a:t>/g] ;+ul7t, </a:t>
            </a:r>
            <a:r>
              <a:rPr lang="en-US" dirty="0" err="1" smtClean="0">
                <a:latin typeface="Preeti" pitchFamily="2" charset="0"/>
              </a:rPr>
              <a:t>Aoal:yt</a:t>
            </a:r>
            <a:r>
              <a:rPr lang="en-US" dirty="0" smtClean="0">
                <a:latin typeface="Preeti" pitchFamily="2" charset="0"/>
              </a:rPr>
              <a:t>, </a:t>
            </a:r>
            <a:r>
              <a:rPr lang="en-US" dirty="0" err="1" smtClean="0">
                <a:latin typeface="Preeti" pitchFamily="2" charset="0"/>
              </a:rPr>
              <a:t>tYok</a:t>
            </a:r>
            <a:r>
              <a:rPr lang="en-US" dirty="0" smtClean="0">
                <a:latin typeface="Preeti" pitchFamily="2" charset="0"/>
              </a:rPr>
              <a:t>/s, ;</a:t>
            </a:r>
            <a:r>
              <a:rPr lang="en-US" dirty="0" err="1" smtClean="0">
                <a:latin typeface="Preeti" pitchFamily="2" charset="0"/>
              </a:rPr>
              <a:t>ldIffTds</a:t>
            </a:r>
            <a:r>
              <a:rPr lang="en-US" dirty="0" smtClean="0">
                <a:latin typeface="Preeti" pitchFamily="2" charset="0"/>
              </a:rPr>
              <a:t> Pa+ a}1flgs </a:t>
            </a:r>
            <a:r>
              <a:rPr lang="en-US" dirty="0" err="1" smtClean="0">
                <a:latin typeface="Preeti" pitchFamily="2" charset="0"/>
              </a:rPr>
              <a:t>vf</a:t>
            </a:r>
            <a:r>
              <a:rPr lang="en-US" dirty="0" smtClean="0">
                <a:latin typeface="Preeti" pitchFamily="2" charset="0"/>
              </a:rPr>
              <a:t>]h </a:t>
            </a:r>
            <a:r>
              <a:rPr lang="en-US" dirty="0" err="1" smtClean="0">
                <a:latin typeface="Preeti" pitchFamily="2" charset="0"/>
              </a:rPr>
              <a:t>xf</a:t>
            </a:r>
            <a:r>
              <a:rPr lang="en-US" dirty="0" smtClean="0">
                <a:latin typeface="Preeti" pitchFamily="2" charset="0"/>
              </a:rPr>
              <a:t>] </a:t>
            </a:r>
            <a:r>
              <a:rPr lang="en-US" dirty="0" err="1" smtClean="0">
                <a:latin typeface="Preeti" pitchFamily="2" charset="0"/>
              </a:rPr>
              <a:t>h;sf</a:t>
            </a:r>
            <a:r>
              <a:rPr lang="en-US" dirty="0" smtClean="0">
                <a:latin typeface="Preeti" pitchFamily="2" charset="0"/>
              </a:rPr>
              <a:t>] p2]</a:t>
            </a:r>
            <a:r>
              <a:rPr lang="en-US" dirty="0" err="1" smtClean="0">
                <a:latin typeface="Preeti" pitchFamily="2" charset="0"/>
              </a:rPr>
              <a:t>Zo</a:t>
            </a:r>
            <a:r>
              <a:rPr lang="en-US" dirty="0" smtClean="0">
                <a:latin typeface="Preeti" pitchFamily="2" charset="0"/>
              </a:rPr>
              <a:t> </a:t>
            </a:r>
            <a:r>
              <a:rPr lang="en-US" dirty="0" err="1" smtClean="0">
                <a:latin typeface="Preeti" pitchFamily="2" charset="0"/>
              </a:rPr>
              <a:t>s'g</a:t>
            </a:r>
            <a:r>
              <a:rPr lang="en-US" dirty="0" smtClean="0">
                <a:latin typeface="Preeti" pitchFamily="2" charset="0"/>
              </a:rPr>
              <a:t>} ;d:osf] a}1flgs ;</a:t>
            </a:r>
            <a:r>
              <a:rPr lang="en-US" dirty="0" err="1" smtClean="0">
                <a:latin typeface="Preeti" pitchFamily="2" charset="0"/>
              </a:rPr>
              <a:t>dfwfg</a:t>
            </a:r>
            <a:r>
              <a:rPr lang="en-US" dirty="0" smtClean="0">
                <a:latin typeface="Preeti" pitchFamily="2" charset="0"/>
              </a:rPr>
              <a:t> </a:t>
            </a:r>
            <a:r>
              <a:rPr lang="en-US" dirty="0" err="1" smtClean="0">
                <a:latin typeface="Preeti" pitchFamily="2" charset="0"/>
              </a:rPr>
              <a:t>kTtf</a:t>
            </a:r>
            <a:r>
              <a:rPr lang="en-US" dirty="0" smtClean="0">
                <a:latin typeface="Preeti" pitchFamily="2" charset="0"/>
              </a:rPr>
              <a:t> </a:t>
            </a:r>
            <a:r>
              <a:rPr lang="en-US" dirty="0" err="1" smtClean="0">
                <a:latin typeface="Preeti" pitchFamily="2" charset="0"/>
              </a:rPr>
              <a:t>nufpg'xf</a:t>
            </a:r>
            <a:r>
              <a:rPr lang="en-US" dirty="0" smtClean="0">
                <a:latin typeface="Preeti" pitchFamily="2" charset="0"/>
              </a:rPr>
              <a:t>] .</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fade">
                                      <p:cBhvr>
                                        <p:cTn id="17" dur="2000"/>
                                        <p:tgtEl>
                                          <p:spTgt spid="3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smtClean="0"/>
              <a:t>Description: </a:t>
            </a:r>
          </a:p>
          <a:p>
            <a:pPr lvl="1"/>
            <a:r>
              <a:rPr lang="en-US" dirty="0" smtClean="0">
                <a:solidFill>
                  <a:srgbClr val="002060"/>
                </a:solidFill>
              </a:rPr>
              <a:t>Description adds more to our existing knowledge explaining the nature of variables involved, their inter relationship and the multiple effects of the factors impinging on a situation. </a:t>
            </a:r>
          </a:p>
          <a:p>
            <a:pPr lvl="1"/>
            <a:r>
              <a:rPr lang="en-US" dirty="0" smtClean="0">
                <a:solidFill>
                  <a:srgbClr val="C00000"/>
                </a:solidFill>
              </a:rPr>
              <a:t>To discover answers to the questions who, what, when, where and some times how is the description.</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05400"/>
          </a:xfrm>
        </p:spPr>
        <p:txBody>
          <a:bodyPr>
            <a:noAutofit/>
          </a:bodyPr>
          <a:lstStyle/>
          <a:p>
            <a:pPr lvl="0"/>
            <a:r>
              <a:rPr lang="en-US" sz="2400" b="1" dirty="0" smtClean="0"/>
              <a:t>Explanation : </a:t>
            </a:r>
          </a:p>
          <a:p>
            <a:pPr lvl="1"/>
            <a:r>
              <a:rPr lang="en-US" sz="2400" dirty="0" smtClean="0">
                <a:solidFill>
                  <a:srgbClr val="C00000"/>
                </a:solidFill>
              </a:rPr>
              <a:t>An explanation goes beyond description and attempts to explain the reasons for the phenomenon (that the description only observes the phenomena). </a:t>
            </a:r>
          </a:p>
          <a:p>
            <a:pPr lvl="1"/>
            <a:r>
              <a:rPr lang="en-US" sz="2400" dirty="0" smtClean="0"/>
              <a:t>In an explanatory purpose, the researchers uses theories or at least hypothesis to account for the forces that caused a certain phenomena to occur.</a:t>
            </a:r>
          </a:p>
          <a:p>
            <a:pPr>
              <a:buNone/>
            </a:pPr>
            <a:r>
              <a:rPr lang="en-US" sz="2800"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Prediction :</a:t>
            </a:r>
            <a:endParaRPr lang="en-US" dirty="0"/>
          </a:p>
        </p:txBody>
      </p:sp>
      <p:sp>
        <p:nvSpPr>
          <p:cNvPr id="3" name="Content Placeholder 2"/>
          <p:cNvSpPr>
            <a:spLocks noGrp="1"/>
          </p:cNvSpPr>
          <p:nvPr>
            <p:ph idx="1"/>
          </p:nvPr>
        </p:nvSpPr>
        <p:spPr/>
        <p:txBody>
          <a:bodyPr>
            <a:normAutofit lnSpcReduction="10000"/>
          </a:bodyPr>
          <a:lstStyle/>
          <a:p>
            <a:pPr lvl="0"/>
            <a:endParaRPr lang="en-US" b="1" dirty="0" smtClean="0"/>
          </a:p>
          <a:p>
            <a:pPr lvl="1"/>
            <a:r>
              <a:rPr lang="en-US" b="1" dirty="0" smtClean="0">
                <a:solidFill>
                  <a:srgbClr val="C00000"/>
                </a:solidFill>
              </a:rPr>
              <a:t> </a:t>
            </a:r>
            <a:r>
              <a:rPr lang="en-US" dirty="0" smtClean="0">
                <a:solidFill>
                  <a:srgbClr val="C00000"/>
                </a:solidFill>
              </a:rPr>
              <a:t>If we can provide a plausible explanation for an event after it has occurred; it is desirable to be able to predict when and in what situation the event will occur. </a:t>
            </a:r>
          </a:p>
          <a:p>
            <a:pPr lvl="1"/>
            <a:r>
              <a:rPr lang="en-US" dirty="0" smtClean="0">
                <a:solidFill>
                  <a:srgbClr val="002060"/>
                </a:solidFill>
              </a:rPr>
              <a:t>The possible relationship between the factors and the particular event, help the researchers to frame a verifiable generalization that explain how the variables involved behave in certain situation.</a:t>
            </a:r>
          </a:p>
          <a:p>
            <a:pPr>
              <a:buNone/>
            </a:pPr>
            <a:r>
              <a:rPr lang="en-US" dirty="0" smtClean="0">
                <a:solidFill>
                  <a:srgbClr val="002060"/>
                </a:solidFill>
              </a:rPr>
              <a:t>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 business: Concept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During last decade, dramatic changes have been occurred in business environment.</a:t>
            </a:r>
          </a:p>
          <a:p>
            <a:pPr lvl="1"/>
            <a:r>
              <a:rPr lang="en-US" dirty="0" smtClean="0"/>
              <a:t>Emerging from historical economic role, the business organization has evolved in response to the social and political mandates  of national policy, technological growth, and continuing innovation in IT.</a:t>
            </a:r>
          </a:p>
          <a:p>
            <a:pPr lvl="1"/>
            <a:r>
              <a:rPr lang="en-US" dirty="0" smtClean="0"/>
              <a:t>These changes have created new knowledge needs for the manager for considering any decisions.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business: Concept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The trend toward complexity has increased the risk associated with business decisions, making it more important to have a sound information base.</a:t>
            </a:r>
          </a:p>
          <a:p>
            <a:pPr lvl="1"/>
            <a:r>
              <a:rPr lang="en-US" dirty="0" smtClean="0"/>
              <a:t>The complex business decision-making environment demands that managers have more and better information on which to base decisions.</a:t>
            </a:r>
          </a:p>
          <a:p>
            <a:pPr lvl="1"/>
            <a:r>
              <a:rPr lang="en-US" dirty="0" smtClean="0"/>
              <a:t>Business research is a systematic inquiry whose objective is to provide information to solve managerial problems.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Business: Concept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Nature / type of management research</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lvl="0"/>
            <a:r>
              <a:rPr lang="en-US" sz="2400" b="1" dirty="0" smtClean="0"/>
              <a:t>Policy Research:</a:t>
            </a:r>
            <a:r>
              <a:rPr lang="en-US" sz="2400" dirty="0" smtClean="0"/>
              <a:t> Research designed to analyze situations at the strategic level and to formulate overall policy proposals.</a:t>
            </a:r>
          </a:p>
          <a:p>
            <a:pPr lvl="0"/>
            <a:r>
              <a:rPr lang="en-US" sz="2400" b="1" dirty="0" smtClean="0"/>
              <a:t>Managerial Research:</a:t>
            </a:r>
            <a:r>
              <a:rPr lang="en-US" sz="2400" dirty="0" smtClean="0"/>
              <a:t> is related to the specific problem of limited scope for which management has need of additional information for decision-making. (Feasibility study of new product) </a:t>
            </a:r>
          </a:p>
          <a:p>
            <a:pPr lvl="0"/>
            <a:r>
              <a:rPr lang="en-US" sz="2400" b="1" dirty="0" smtClean="0"/>
              <a:t>Action Research: </a:t>
            </a:r>
            <a:r>
              <a:rPr lang="en-US" sz="2400" dirty="0" smtClean="0"/>
              <a:t>Continuous collection and analysis of data during the normal on going operation of the business so as to make routine / normal business decisions.</a:t>
            </a:r>
          </a:p>
          <a:p>
            <a:pPr lvl="0"/>
            <a:r>
              <a:rPr lang="en-US" sz="2400" b="1" dirty="0" smtClean="0"/>
              <a:t>Evaluation Research: </a:t>
            </a:r>
            <a:r>
              <a:rPr lang="en-US" sz="2400" dirty="0" smtClean="0"/>
              <a:t>It is the research oriented toward formal and objective measurement of the extent which a given action, activity or </a:t>
            </a:r>
            <a:r>
              <a:rPr lang="en-US" sz="2400" dirty="0" err="1" smtClean="0"/>
              <a:t>programme</a:t>
            </a:r>
            <a:r>
              <a:rPr lang="en-US" sz="2400" dirty="0" smtClean="0"/>
              <a:t> has achieved its original objective</a:t>
            </a:r>
            <a:r>
              <a:rPr lang="en-US" sz="2400" b="1" dirty="0" smtClean="0"/>
              <a:t>.</a:t>
            </a:r>
            <a:endParaRPr lang="en-US" sz="2400" dirty="0" smtClean="0"/>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838198"/>
          <a:ext cx="7848600" cy="5486401"/>
        </p:xfrm>
        <a:graphic>
          <a:graphicData uri="http://schemas.openxmlformats.org/drawingml/2006/table">
            <a:tbl>
              <a:tblPr/>
              <a:tblGrid>
                <a:gridCol w="2616200"/>
                <a:gridCol w="2641601"/>
                <a:gridCol w="2590799"/>
              </a:tblGrid>
              <a:tr h="282058">
                <a:tc>
                  <a:txBody>
                    <a:bodyPr/>
                    <a:lstStyle/>
                    <a:p>
                      <a:pPr marL="0" marR="0">
                        <a:spcBef>
                          <a:spcPts val="0"/>
                        </a:spcBef>
                        <a:spcAft>
                          <a:spcPts val="0"/>
                        </a:spcAft>
                      </a:pPr>
                      <a:r>
                        <a:rPr lang="en-US" sz="1100" b="1" dirty="0">
                          <a:solidFill>
                            <a:srgbClr val="555544"/>
                          </a:solidFill>
                          <a:latin typeface="Times New Roman"/>
                          <a:ea typeface="Times New Roman"/>
                          <a:cs typeface="Times New Roman"/>
                        </a:rPr>
                        <a:t>Meaning </a:t>
                      </a:r>
                      <a:endParaRPr lang="en-US" sz="1100" dirty="0">
                        <a:latin typeface="Times New Roman"/>
                        <a:ea typeface="Times New Roman"/>
                        <a:cs typeface="Times New Roman"/>
                      </a:endParaRP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Times New Roman"/>
                          <a:ea typeface="Times New Roman"/>
                          <a:cs typeface="Times New Roman"/>
                        </a:rPr>
                        <a:t>Data requirements and analysis</a:t>
                      </a:r>
                      <a:endParaRPr lang="en-US" sz="1100">
                        <a:latin typeface="Times New Roman"/>
                        <a:ea typeface="Times New Roman"/>
                        <a:cs typeface="Times New Roman"/>
                      </a:endParaRP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Times New Roman"/>
                          <a:ea typeface="Times New Roman"/>
                          <a:cs typeface="Times New Roman"/>
                        </a:rPr>
                        <a:t>Research objectives</a:t>
                      </a:r>
                      <a:endParaRPr lang="en-US" sz="1100">
                        <a:latin typeface="Times New Roman"/>
                        <a:ea typeface="Times New Roman"/>
                        <a:cs typeface="Times New Roman"/>
                      </a:endParaRP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3945">
                <a:tc>
                  <a:txBody>
                    <a:bodyPr/>
                    <a:lstStyle/>
                    <a:p>
                      <a:pPr marL="0" marR="0">
                        <a:spcBef>
                          <a:spcPts val="0"/>
                        </a:spcBef>
                        <a:spcAft>
                          <a:spcPts val="0"/>
                        </a:spcAft>
                      </a:pPr>
                      <a:r>
                        <a:rPr lang="en-US" sz="1100" b="1" dirty="0">
                          <a:latin typeface="Calibri"/>
                          <a:ea typeface="Times New Roman"/>
                          <a:cs typeface="Times New Roman"/>
                        </a:rPr>
                        <a:t>Policy research</a:t>
                      </a:r>
                    </a:p>
                    <a:p>
                      <a:pPr marL="0" marR="0">
                        <a:spcBef>
                          <a:spcPts val="0"/>
                        </a:spcBef>
                        <a:spcAft>
                          <a:spcPts val="0"/>
                        </a:spcAft>
                      </a:pPr>
                      <a:r>
                        <a:rPr lang="en-US" sz="1100" dirty="0">
                          <a:latin typeface="Times New Roman"/>
                          <a:ea typeface="Times New Roman"/>
                          <a:cs typeface="Times New Roman"/>
                        </a:rPr>
                        <a:t>-To formulate major policy proposal</a:t>
                      </a:r>
                    </a:p>
                    <a:p>
                      <a:pPr marL="0" marR="0">
                        <a:spcBef>
                          <a:spcPts val="0"/>
                        </a:spcBef>
                        <a:spcAft>
                          <a:spcPts val="0"/>
                        </a:spcAft>
                      </a:pPr>
                      <a:r>
                        <a:rPr lang="en-US" sz="1100" dirty="0">
                          <a:latin typeface="Times New Roman"/>
                          <a:ea typeface="Times New Roman"/>
                          <a:cs typeface="Times New Roman"/>
                        </a:rPr>
                        <a:t>-To establish their priorities</a:t>
                      </a:r>
                    </a:p>
                    <a:p>
                      <a:pPr marL="0" marR="0">
                        <a:spcBef>
                          <a:spcPts val="0"/>
                        </a:spcBef>
                        <a:spcAft>
                          <a:spcPts val="0"/>
                        </a:spcAft>
                      </a:pPr>
                      <a:r>
                        <a:rPr lang="en-US" sz="1100" dirty="0">
                          <a:latin typeface="Times New Roman"/>
                          <a:ea typeface="Times New Roman"/>
                          <a:cs typeface="Times New Roman"/>
                        </a:rPr>
                        <a:t>-To identify their implications</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latin typeface="Times New Roman"/>
                          <a:ea typeface="Times New Roman"/>
                          <a:cs typeface="Times New Roman"/>
                        </a:rPr>
                        <a:t>-Macro level data about environmental forces, </a:t>
                      </a:r>
                    </a:p>
                    <a:p>
                      <a:pPr marL="0" marR="0">
                        <a:spcBef>
                          <a:spcPts val="0"/>
                        </a:spcBef>
                        <a:spcAft>
                          <a:spcPts val="0"/>
                        </a:spcAft>
                      </a:pPr>
                      <a:r>
                        <a:rPr lang="en-US" sz="1100" dirty="0">
                          <a:latin typeface="Times New Roman"/>
                          <a:ea typeface="Times New Roman"/>
                          <a:cs typeface="Times New Roman"/>
                        </a:rPr>
                        <a:t>-Organizational situations and competitive factors</a:t>
                      </a:r>
                    </a:p>
                    <a:p>
                      <a:pPr marL="0" marR="0">
                        <a:spcBef>
                          <a:spcPts val="0"/>
                        </a:spcBef>
                        <a:spcAft>
                          <a:spcPts val="0"/>
                        </a:spcAft>
                      </a:pPr>
                      <a:r>
                        <a:rPr lang="en-US" sz="1100" dirty="0">
                          <a:latin typeface="Times New Roman"/>
                          <a:ea typeface="Times New Roman"/>
                          <a:cs typeface="Times New Roman"/>
                        </a:rPr>
                        <a:t>-Longitudinal </a:t>
                      </a:r>
                      <a:r>
                        <a:rPr lang="en-US" sz="1100" dirty="0" smtClean="0">
                          <a:latin typeface="Times New Roman"/>
                          <a:ea typeface="Times New Roman"/>
                          <a:cs typeface="Times New Roman"/>
                        </a:rPr>
                        <a:t>data (</a:t>
                      </a:r>
                      <a:r>
                        <a:rPr lang="en-US" sz="1100" dirty="0" smtClean="0">
                          <a:latin typeface="Preeti" pitchFamily="2" charset="0"/>
                          <a:ea typeface="Times New Roman"/>
                          <a:cs typeface="Times New Roman"/>
                        </a:rPr>
                        <a:t>bL3{</a:t>
                      </a:r>
                      <a:r>
                        <a:rPr lang="en-US" sz="1100" dirty="0" err="1" smtClean="0">
                          <a:latin typeface="Preeti" pitchFamily="2" charset="0"/>
                          <a:ea typeface="Times New Roman"/>
                          <a:cs typeface="Times New Roman"/>
                        </a:rPr>
                        <a:t>sflng</a:t>
                      </a:r>
                      <a:r>
                        <a:rPr lang="en-US" sz="1100" dirty="0" smtClean="0">
                          <a:latin typeface="Preeti" pitchFamily="2" charset="0"/>
                          <a:ea typeface="Times New Roman"/>
                          <a:cs typeface="Times New Roman"/>
                        </a:rPr>
                        <a:t>_</a:t>
                      </a:r>
                      <a:endParaRPr lang="en-US" sz="1100" dirty="0">
                        <a:latin typeface="Times New Roman"/>
                        <a:ea typeface="Times New Roman"/>
                        <a:cs typeface="Times New Roman"/>
                      </a:endParaRPr>
                    </a:p>
                    <a:p>
                      <a:pPr marL="0" marR="0">
                        <a:spcBef>
                          <a:spcPts val="0"/>
                        </a:spcBef>
                        <a:spcAft>
                          <a:spcPts val="0"/>
                        </a:spcAft>
                      </a:pPr>
                      <a:r>
                        <a:rPr lang="en-US" sz="1100" dirty="0">
                          <a:latin typeface="Times New Roman"/>
                          <a:ea typeface="Times New Roman"/>
                          <a:cs typeface="Times New Roman"/>
                        </a:rPr>
                        <a:t>-Time series data</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spcBef>
                          <a:spcPts val="0"/>
                        </a:spcBef>
                        <a:spcAft>
                          <a:spcPts val="0"/>
                        </a:spcAft>
                      </a:pPr>
                      <a:r>
                        <a:rPr lang="en-US" sz="1100">
                          <a:latin typeface="Times New Roman"/>
                          <a:ea typeface="Times New Roman"/>
                          <a:cs typeface="Times New Roman"/>
                        </a:rPr>
                        <a:t>-Identifications of policy options</a:t>
                      </a:r>
                    </a:p>
                    <a:p>
                      <a:pPr marL="36195" marR="0">
                        <a:spcBef>
                          <a:spcPts val="0"/>
                        </a:spcBef>
                        <a:spcAft>
                          <a:spcPts val="0"/>
                        </a:spcAft>
                      </a:pPr>
                      <a:r>
                        <a:rPr lang="en-US" sz="1100">
                          <a:latin typeface="Times New Roman"/>
                          <a:ea typeface="Times New Roman"/>
                          <a:cs typeface="Times New Roman"/>
                        </a:rPr>
                        <a:t>-Identifications of policy priorities for the organizations</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0536">
                <a:tc>
                  <a:txBody>
                    <a:bodyPr/>
                    <a:lstStyle/>
                    <a:p>
                      <a:pPr marL="0" marR="0">
                        <a:spcBef>
                          <a:spcPts val="0"/>
                        </a:spcBef>
                        <a:spcAft>
                          <a:spcPts val="0"/>
                        </a:spcAft>
                      </a:pPr>
                      <a:r>
                        <a:rPr lang="en-US" sz="1100" b="1" dirty="0">
                          <a:latin typeface="Times New Roman"/>
                          <a:ea typeface="Times New Roman"/>
                          <a:cs typeface="Times New Roman"/>
                        </a:rPr>
                        <a:t>Managerial research</a:t>
                      </a:r>
                      <a:endParaRPr lang="en-US" sz="1100" dirty="0">
                        <a:latin typeface="Times New Roman"/>
                        <a:ea typeface="Times New Roman"/>
                        <a:cs typeface="Times New Roman"/>
                      </a:endParaRPr>
                    </a:p>
                    <a:p>
                      <a:pPr marL="0" marR="0">
                        <a:spcBef>
                          <a:spcPts val="0"/>
                        </a:spcBef>
                        <a:spcAft>
                          <a:spcPts val="0"/>
                        </a:spcAft>
                      </a:pPr>
                      <a:r>
                        <a:rPr lang="en-US" sz="1100" dirty="0">
                          <a:latin typeface="Times New Roman"/>
                          <a:ea typeface="Times New Roman"/>
                          <a:cs typeface="Times New Roman"/>
                        </a:rPr>
                        <a:t>-To study the ongoing operations or projects</a:t>
                      </a:r>
                    </a:p>
                    <a:p>
                      <a:pPr marL="0" marR="0">
                        <a:spcBef>
                          <a:spcPts val="0"/>
                        </a:spcBef>
                        <a:spcAft>
                          <a:spcPts val="0"/>
                        </a:spcAft>
                      </a:pPr>
                      <a:r>
                        <a:rPr lang="en-US" sz="1100" dirty="0">
                          <a:latin typeface="Times New Roman"/>
                          <a:ea typeface="Times New Roman"/>
                          <a:cs typeface="Times New Roman"/>
                        </a:rPr>
                        <a:t>-To help in improving managerial effectiveness</a:t>
                      </a:r>
                    </a:p>
                    <a:p>
                      <a:pPr marL="0" marR="0">
                        <a:spcBef>
                          <a:spcPts val="0"/>
                        </a:spcBef>
                        <a:spcAft>
                          <a:spcPts val="0"/>
                        </a:spcAft>
                      </a:pPr>
                      <a:r>
                        <a:rPr lang="en-US" sz="1100" dirty="0">
                          <a:latin typeface="Times New Roman"/>
                          <a:ea typeface="Times New Roman"/>
                          <a:cs typeface="Times New Roman"/>
                        </a:rPr>
                        <a:t>-To help in decision making</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latin typeface="Times New Roman"/>
                          <a:ea typeface="Times New Roman"/>
                          <a:cs typeface="Times New Roman"/>
                        </a:rPr>
                        <a:t>-Specific and detailed data about the operations or projects</a:t>
                      </a:r>
                    </a:p>
                    <a:p>
                      <a:pPr marL="0" marR="0">
                        <a:spcBef>
                          <a:spcPts val="0"/>
                        </a:spcBef>
                        <a:spcAft>
                          <a:spcPts val="0"/>
                        </a:spcAft>
                      </a:pPr>
                      <a:r>
                        <a:rPr lang="en-US" sz="1100" dirty="0">
                          <a:latin typeface="Times New Roman"/>
                          <a:ea typeface="Times New Roman"/>
                          <a:cs typeface="Times New Roman"/>
                        </a:rPr>
                        <a:t>-Data collections through MIS</a:t>
                      </a:r>
                    </a:p>
                    <a:p>
                      <a:pPr marL="0" marR="0">
                        <a:spcBef>
                          <a:spcPts val="0"/>
                        </a:spcBef>
                        <a:spcAft>
                          <a:spcPts val="0"/>
                        </a:spcAft>
                      </a:pPr>
                      <a:r>
                        <a:rPr lang="en-US" sz="1100" dirty="0">
                          <a:latin typeface="Times New Roman"/>
                          <a:ea typeface="Times New Roman"/>
                          <a:cs typeface="Times New Roman"/>
                        </a:rPr>
                        <a:t>-Collections of qualitative data</a:t>
                      </a:r>
                    </a:p>
                    <a:p>
                      <a:pPr marL="0" marR="0">
                        <a:spcBef>
                          <a:spcPts val="0"/>
                        </a:spcBef>
                        <a:spcAft>
                          <a:spcPts val="0"/>
                        </a:spcAft>
                      </a:pPr>
                      <a:r>
                        <a:rPr lang="en-US" sz="1100" dirty="0">
                          <a:latin typeface="Times New Roman"/>
                          <a:ea typeface="Times New Roman"/>
                          <a:cs typeface="Times New Roman"/>
                        </a:rPr>
                        <a:t>-Exploring the situations for in depth understanding</a:t>
                      </a:r>
                    </a:p>
                    <a:p>
                      <a:pPr marL="457200" marR="0">
                        <a:spcBef>
                          <a:spcPts val="0"/>
                        </a:spcBef>
                        <a:spcAft>
                          <a:spcPts val="0"/>
                        </a:spcAft>
                      </a:pPr>
                      <a:r>
                        <a:rPr lang="en-US" sz="1100" dirty="0" smtClean="0">
                          <a:latin typeface="Times New Roman"/>
                          <a:ea typeface="Times New Roman"/>
                          <a:cs typeface="Times New Roman"/>
                        </a:rPr>
                        <a:t>Survey </a:t>
                      </a:r>
                      <a:r>
                        <a:rPr lang="en-US" sz="1100" dirty="0">
                          <a:latin typeface="Times New Roman"/>
                          <a:ea typeface="Times New Roman"/>
                          <a:cs typeface="Times New Roman"/>
                        </a:rPr>
                        <a:t>research methods</a:t>
                      </a:r>
                    </a:p>
                    <a:p>
                      <a:pPr marL="457200" marR="0">
                        <a:spcBef>
                          <a:spcPts val="0"/>
                        </a:spcBef>
                        <a:spcAft>
                          <a:spcPts val="0"/>
                        </a:spcAft>
                      </a:pPr>
                      <a:r>
                        <a:rPr lang="en-US" sz="1100" dirty="0" smtClean="0">
                          <a:latin typeface="Times New Roman"/>
                          <a:ea typeface="Times New Roman"/>
                          <a:cs typeface="Times New Roman"/>
                        </a:rPr>
                        <a:t>Observational </a:t>
                      </a:r>
                      <a:r>
                        <a:rPr lang="en-US" sz="1100" dirty="0">
                          <a:latin typeface="Times New Roman"/>
                          <a:ea typeface="Times New Roman"/>
                          <a:cs typeface="Times New Roman"/>
                        </a:rPr>
                        <a:t>methods</a:t>
                      </a:r>
                    </a:p>
                    <a:p>
                      <a:pPr marL="457200" marR="0">
                        <a:spcBef>
                          <a:spcPts val="0"/>
                        </a:spcBef>
                        <a:spcAft>
                          <a:spcPts val="0"/>
                        </a:spcAft>
                      </a:pPr>
                      <a:r>
                        <a:rPr lang="en-US" sz="1100" dirty="0" smtClean="0">
                          <a:latin typeface="Times New Roman"/>
                          <a:ea typeface="Times New Roman"/>
                          <a:cs typeface="Times New Roman"/>
                        </a:rPr>
                        <a:t>Experimental </a:t>
                      </a:r>
                      <a:r>
                        <a:rPr lang="en-US" sz="1100" dirty="0">
                          <a:latin typeface="Times New Roman"/>
                          <a:ea typeface="Times New Roman"/>
                          <a:cs typeface="Times New Roman"/>
                        </a:rPr>
                        <a:t>methods</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cs typeface="Times New Roman"/>
                        </a:rPr>
                        <a:t>-Identification of the problem situation</a:t>
                      </a:r>
                    </a:p>
                    <a:p>
                      <a:pPr marL="0" marR="0">
                        <a:spcBef>
                          <a:spcPts val="0"/>
                        </a:spcBef>
                        <a:spcAft>
                          <a:spcPts val="0"/>
                        </a:spcAft>
                      </a:pPr>
                      <a:r>
                        <a:rPr lang="en-US" sz="1100">
                          <a:latin typeface="Times New Roman"/>
                          <a:ea typeface="Times New Roman"/>
                          <a:cs typeface="Times New Roman"/>
                        </a:rPr>
                        <a:t>-Identification of decision options</a:t>
                      </a:r>
                    </a:p>
                    <a:p>
                      <a:pPr marL="0" marR="0">
                        <a:spcBef>
                          <a:spcPts val="0"/>
                        </a:spcBef>
                        <a:spcAft>
                          <a:spcPts val="0"/>
                        </a:spcAft>
                      </a:pPr>
                      <a:r>
                        <a:rPr lang="en-US" sz="1100">
                          <a:latin typeface="Times New Roman"/>
                          <a:ea typeface="Times New Roman"/>
                          <a:cs typeface="Times New Roman"/>
                        </a:rPr>
                        <a:t>-Precise recommendations for actions to be taken</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5260">
                <a:tc>
                  <a:txBody>
                    <a:bodyPr/>
                    <a:lstStyle/>
                    <a:p>
                      <a:pPr marL="0" marR="0" algn="just">
                        <a:spcBef>
                          <a:spcPts val="0"/>
                        </a:spcBef>
                        <a:spcAft>
                          <a:spcPts val="0"/>
                        </a:spcAft>
                        <a:tabLst>
                          <a:tab pos="228600" algn="l"/>
                        </a:tabLst>
                      </a:pPr>
                      <a:r>
                        <a:rPr lang="en-US" sz="1100" b="1">
                          <a:latin typeface="Calibri"/>
                          <a:ea typeface="Times New Roman"/>
                          <a:cs typeface="Times New Roman"/>
                        </a:rPr>
                        <a:t>Action research</a:t>
                      </a:r>
                    </a:p>
                    <a:p>
                      <a:pPr marL="0" marR="0" algn="just">
                        <a:spcBef>
                          <a:spcPts val="0"/>
                        </a:spcBef>
                        <a:spcAft>
                          <a:spcPts val="0"/>
                        </a:spcAft>
                        <a:tabLst>
                          <a:tab pos="228600" algn="l"/>
                        </a:tabLst>
                      </a:pPr>
                      <a:r>
                        <a:rPr lang="en-US" sz="1100">
                          <a:latin typeface="Times New Roman"/>
                          <a:ea typeface="Times New Roman"/>
                          <a:cs typeface="Times New Roman"/>
                        </a:rPr>
                        <a:t>-To feed the information into the organization</a:t>
                      </a:r>
                    </a:p>
                    <a:p>
                      <a:pPr marL="0" marR="0" algn="just">
                        <a:spcBef>
                          <a:spcPts val="0"/>
                        </a:spcBef>
                        <a:spcAft>
                          <a:spcPts val="0"/>
                        </a:spcAft>
                        <a:tabLst>
                          <a:tab pos="228600" algn="l"/>
                        </a:tabLst>
                      </a:pPr>
                      <a:r>
                        <a:rPr lang="en-US" sz="1100">
                          <a:latin typeface="Times New Roman"/>
                          <a:ea typeface="Times New Roman"/>
                          <a:cs typeface="Times New Roman"/>
                        </a:rPr>
                        <a:t>-To improve functioning</a:t>
                      </a:r>
                    </a:p>
                    <a:p>
                      <a:pPr marL="0" marR="0" algn="just">
                        <a:spcBef>
                          <a:spcPts val="0"/>
                        </a:spcBef>
                        <a:spcAft>
                          <a:spcPts val="0"/>
                        </a:spcAft>
                        <a:tabLst>
                          <a:tab pos="228600" algn="l"/>
                        </a:tabLst>
                      </a:pPr>
                      <a:r>
                        <a:rPr lang="en-US" sz="1100">
                          <a:latin typeface="Times New Roman"/>
                          <a:ea typeface="Times New Roman"/>
                          <a:cs typeface="Times New Roman"/>
                        </a:rPr>
                        <a:t>-To improve managerial action</a:t>
                      </a:r>
                    </a:p>
                    <a:p>
                      <a:pPr marL="0" marR="0" algn="just">
                        <a:spcBef>
                          <a:spcPts val="0"/>
                        </a:spcBef>
                        <a:spcAft>
                          <a:spcPts val="0"/>
                        </a:spcAft>
                        <a:tabLst>
                          <a:tab pos="228600" algn="l"/>
                        </a:tabLst>
                      </a:pPr>
                      <a:r>
                        <a:rPr lang="en-US" sz="1100">
                          <a:latin typeface="Times New Roman"/>
                          <a:ea typeface="Times New Roman"/>
                          <a:cs typeface="Times New Roman"/>
                        </a:rPr>
                        <a:t>-To suggest future courses of actions</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228600" algn="l"/>
                        </a:tabLst>
                      </a:pPr>
                      <a:r>
                        <a:rPr lang="en-US" sz="1100">
                          <a:latin typeface="Times New Roman"/>
                          <a:ea typeface="Times New Roman"/>
                          <a:cs typeface="Times New Roman"/>
                        </a:rPr>
                        <a:t>Continuous gathering and analysis of data</a:t>
                      </a:r>
                    </a:p>
                    <a:p>
                      <a:pPr marL="0" marR="0" algn="just">
                        <a:spcBef>
                          <a:spcPts val="0"/>
                        </a:spcBef>
                        <a:spcAft>
                          <a:spcPts val="0"/>
                        </a:spcAft>
                        <a:tabLst>
                          <a:tab pos="228600" algn="l"/>
                        </a:tabLst>
                      </a:pPr>
                      <a:r>
                        <a:rPr lang="en-US" sz="1100">
                          <a:latin typeface="Times New Roman"/>
                          <a:ea typeface="Times New Roman"/>
                          <a:cs typeface="Times New Roman"/>
                        </a:rPr>
                        <a:t>-Problem specific data</a:t>
                      </a:r>
                    </a:p>
                    <a:p>
                      <a:pPr marL="0" marR="0" algn="just">
                        <a:spcBef>
                          <a:spcPts val="0"/>
                        </a:spcBef>
                        <a:spcAft>
                          <a:spcPts val="0"/>
                        </a:spcAft>
                        <a:tabLst>
                          <a:tab pos="228600" algn="l"/>
                        </a:tabLst>
                      </a:pPr>
                      <a:r>
                        <a:rPr lang="en-US" sz="1100">
                          <a:latin typeface="Times New Roman"/>
                          <a:ea typeface="Times New Roman"/>
                          <a:cs typeface="Times New Roman"/>
                        </a:rPr>
                        <a:t>-Opinion surveys</a:t>
                      </a:r>
                    </a:p>
                    <a:p>
                      <a:pPr marL="0" marR="0" algn="just">
                        <a:spcBef>
                          <a:spcPts val="0"/>
                        </a:spcBef>
                        <a:spcAft>
                          <a:spcPts val="0"/>
                        </a:spcAft>
                        <a:tabLst>
                          <a:tab pos="228600" algn="l"/>
                        </a:tabLst>
                      </a:pPr>
                      <a:r>
                        <a:rPr lang="en-US" sz="1100">
                          <a:latin typeface="Times New Roman"/>
                          <a:ea typeface="Times New Roman"/>
                          <a:cs typeface="Times New Roman"/>
                        </a:rPr>
                        <a:t>-Observations</a:t>
                      </a:r>
                    </a:p>
                    <a:p>
                      <a:pPr marL="0" marR="0" algn="just">
                        <a:spcBef>
                          <a:spcPts val="0"/>
                        </a:spcBef>
                        <a:spcAft>
                          <a:spcPts val="0"/>
                        </a:spcAft>
                        <a:tabLst>
                          <a:tab pos="228600" algn="l"/>
                        </a:tabLst>
                      </a:pPr>
                      <a:r>
                        <a:rPr lang="en-US" sz="1100">
                          <a:latin typeface="Times New Roman"/>
                          <a:ea typeface="Times New Roman"/>
                          <a:cs typeface="Times New Roman"/>
                        </a:rPr>
                        <a:t>-Satisfaction level</a:t>
                      </a:r>
                    </a:p>
                    <a:p>
                      <a:pPr marL="0" marR="0" algn="just">
                        <a:spcBef>
                          <a:spcPts val="0"/>
                        </a:spcBef>
                        <a:spcAft>
                          <a:spcPts val="0"/>
                        </a:spcAft>
                        <a:tabLst>
                          <a:tab pos="228600" algn="l"/>
                        </a:tabLst>
                      </a:pPr>
                      <a:r>
                        <a:rPr lang="en-US" sz="1100">
                          <a:latin typeface="Times New Roman"/>
                          <a:ea typeface="Times New Roman"/>
                          <a:cs typeface="Times New Roman"/>
                        </a:rPr>
                        <a:t>-Morale surveys</a:t>
                      </a:r>
                    </a:p>
                    <a:p>
                      <a:pPr marL="0" marR="0" algn="just">
                        <a:spcBef>
                          <a:spcPts val="0"/>
                        </a:spcBef>
                        <a:spcAft>
                          <a:spcPts val="0"/>
                        </a:spcAft>
                        <a:tabLst>
                          <a:tab pos="228600" algn="l"/>
                        </a:tabLst>
                      </a:pPr>
                      <a:r>
                        <a:rPr lang="en-US" sz="1100">
                          <a:latin typeface="Times New Roman"/>
                          <a:ea typeface="Times New Roman"/>
                          <a:cs typeface="Times New Roman"/>
                        </a:rPr>
                        <a:t>-Frustration index</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228600" algn="l"/>
                        </a:tabLst>
                      </a:pPr>
                      <a:r>
                        <a:rPr lang="en-US" sz="1100">
                          <a:latin typeface="Times New Roman"/>
                          <a:ea typeface="Times New Roman"/>
                          <a:cs typeface="Times New Roman"/>
                        </a:rPr>
                        <a:t>To recommend the action to be taken with regard to</a:t>
                      </a:r>
                    </a:p>
                    <a:p>
                      <a:pPr marL="228600" marR="0" algn="just">
                        <a:spcBef>
                          <a:spcPts val="0"/>
                        </a:spcBef>
                        <a:spcAft>
                          <a:spcPts val="0"/>
                        </a:spcAft>
                        <a:tabLst>
                          <a:tab pos="228600" algn="l"/>
                        </a:tabLst>
                      </a:pPr>
                      <a:r>
                        <a:rPr lang="en-US" sz="1100">
                          <a:latin typeface="Times New Roman"/>
                          <a:ea typeface="Times New Roman"/>
                          <a:cs typeface="Times New Roman"/>
                        </a:rPr>
                        <a:t>-Organizational structure</a:t>
                      </a:r>
                    </a:p>
                    <a:p>
                      <a:pPr marL="228600" marR="0" algn="just">
                        <a:spcBef>
                          <a:spcPts val="0"/>
                        </a:spcBef>
                        <a:spcAft>
                          <a:spcPts val="0"/>
                        </a:spcAft>
                        <a:tabLst>
                          <a:tab pos="228600" algn="l"/>
                        </a:tabLst>
                      </a:pPr>
                      <a:r>
                        <a:rPr lang="en-US" sz="1100">
                          <a:latin typeface="Times New Roman"/>
                          <a:ea typeface="Times New Roman"/>
                          <a:cs typeface="Times New Roman"/>
                        </a:rPr>
                        <a:t>-Rules </a:t>
                      </a:r>
                    </a:p>
                    <a:p>
                      <a:pPr marL="228600" marR="0" algn="just">
                        <a:spcBef>
                          <a:spcPts val="0"/>
                        </a:spcBef>
                        <a:spcAft>
                          <a:spcPts val="0"/>
                        </a:spcAft>
                        <a:tabLst>
                          <a:tab pos="228600" algn="l"/>
                        </a:tabLst>
                      </a:pPr>
                      <a:r>
                        <a:rPr lang="en-US" sz="1100">
                          <a:latin typeface="Times New Roman"/>
                          <a:ea typeface="Times New Roman"/>
                          <a:cs typeface="Times New Roman"/>
                        </a:rPr>
                        <a:t>-Reward and punishment system</a:t>
                      </a:r>
                    </a:p>
                    <a:p>
                      <a:pPr marL="228600" marR="0" algn="just">
                        <a:spcBef>
                          <a:spcPts val="0"/>
                        </a:spcBef>
                        <a:spcAft>
                          <a:spcPts val="0"/>
                        </a:spcAft>
                        <a:tabLst>
                          <a:tab pos="228600" algn="l"/>
                        </a:tabLst>
                      </a:pPr>
                      <a:r>
                        <a:rPr lang="en-US" sz="1100">
                          <a:latin typeface="Times New Roman"/>
                          <a:ea typeface="Times New Roman"/>
                          <a:cs typeface="Times New Roman"/>
                        </a:rPr>
                        <a:t>-Performance evaluation</a:t>
                      </a:r>
                    </a:p>
                    <a:p>
                      <a:pPr marL="228600" marR="0" algn="just">
                        <a:spcBef>
                          <a:spcPts val="0"/>
                        </a:spcBef>
                        <a:spcAft>
                          <a:spcPts val="0"/>
                        </a:spcAft>
                        <a:tabLst>
                          <a:tab pos="228600" algn="l"/>
                        </a:tabLst>
                      </a:pPr>
                      <a:r>
                        <a:rPr lang="en-US" sz="1100">
                          <a:latin typeface="Times New Roman"/>
                          <a:ea typeface="Times New Roman"/>
                          <a:cs typeface="Times New Roman"/>
                        </a:rPr>
                        <a:t>-Work environment</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4602">
                <a:tc>
                  <a:txBody>
                    <a:bodyPr/>
                    <a:lstStyle/>
                    <a:p>
                      <a:pPr marL="0" marR="0" algn="just">
                        <a:spcBef>
                          <a:spcPts val="0"/>
                        </a:spcBef>
                        <a:spcAft>
                          <a:spcPts val="0"/>
                        </a:spcAft>
                        <a:tabLst>
                          <a:tab pos="228600" algn="l"/>
                        </a:tabLst>
                      </a:pPr>
                      <a:r>
                        <a:rPr lang="en-US" sz="1100" b="1">
                          <a:latin typeface="Times New Roman"/>
                          <a:ea typeface="Times New Roman"/>
                          <a:cs typeface="Times New Roman"/>
                        </a:rPr>
                        <a:t>Evaluation Research</a:t>
                      </a:r>
                      <a:endParaRPr lang="en-US" sz="1100">
                        <a:latin typeface="Times New Roman"/>
                        <a:ea typeface="Times New Roman"/>
                        <a:cs typeface="Times New Roman"/>
                      </a:endParaRPr>
                    </a:p>
                    <a:p>
                      <a:pPr marL="0" marR="0" algn="just">
                        <a:spcBef>
                          <a:spcPts val="0"/>
                        </a:spcBef>
                        <a:spcAft>
                          <a:spcPts val="0"/>
                        </a:spcAft>
                        <a:tabLst>
                          <a:tab pos="228600" algn="l"/>
                        </a:tabLst>
                      </a:pPr>
                      <a:r>
                        <a:rPr lang="en-US" sz="1100">
                          <a:latin typeface="Times New Roman"/>
                          <a:ea typeface="Times New Roman"/>
                          <a:cs typeface="Times New Roman"/>
                        </a:rPr>
                        <a:t>-To measure achievements against the objectives</a:t>
                      </a:r>
                    </a:p>
                    <a:p>
                      <a:pPr marL="0" marR="0" algn="just">
                        <a:spcBef>
                          <a:spcPts val="0"/>
                        </a:spcBef>
                        <a:spcAft>
                          <a:spcPts val="0"/>
                        </a:spcAft>
                        <a:tabLst>
                          <a:tab pos="228600" algn="l"/>
                        </a:tabLst>
                      </a:pPr>
                      <a:r>
                        <a:rPr lang="en-US" sz="1100">
                          <a:latin typeface="Times New Roman"/>
                          <a:ea typeface="Times New Roman"/>
                          <a:cs typeface="Times New Roman"/>
                        </a:rPr>
                        <a:t>-To identify gaps and problem areas</a:t>
                      </a:r>
                    </a:p>
                    <a:p>
                      <a:pPr marL="0" marR="0" algn="just">
                        <a:spcBef>
                          <a:spcPts val="0"/>
                        </a:spcBef>
                        <a:spcAft>
                          <a:spcPts val="0"/>
                        </a:spcAft>
                        <a:tabLst>
                          <a:tab pos="228600" algn="l"/>
                        </a:tabLst>
                      </a:pPr>
                      <a:r>
                        <a:rPr lang="en-US" sz="1100">
                          <a:latin typeface="Times New Roman"/>
                          <a:ea typeface="Times New Roman"/>
                          <a:cs typeface="Times New Roman"/>
                        </a:rPr>
                        <a:t>-To suggest the improvements required</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tabLst>
                          <a:tab pos="228600" algn="l"/>
                        </a:tabLst>
                      </a:pPr>
                      <a:r>
                        <a:rPr lang="en-US" sz="1100">
                          <a:latin typeface="Times New Roman"/>
                          <a:ea typeface="Times New Roman"/>
                          <a:cs typeface="Times New Roman"/>
                        </a:rPr>
                        <a:t>-Micro level data</a:t>
                      </a:r>
                    </a:p>
                    <a:p>
                      <a:pPr marL="0" marR="0" algn="just">
                        <a:spcBef>
                          <a:spcPts val="0"/>
                        </a:spcBef>
                        <a:spcAft>
                          <a:spcPts val="0"/>
                        </a:spcAft>
                        <a:tabLst>
                          <a:tab pos="228600" algn="l"/>
                        </a:tabLst>
                      </a:pPr>
                      <a:r>
                        <a:rPr lang="en-US" sz="1100">
                          <a:latin typeface="Times New Roman"/>
                          <a:ea typeface="Times New Roman"/>
                          <a:cs typeface="Times New Roman"/>
                        </a:rPr>
                        <a:t>-Program review and evaluation data</a:t>
                      </a:r>
                    </a:p>
                    <a:p>
                      <a:pPr marL="0" marR="0" algn="just">
                        <a:spcBef>
                          <a:spcPts val="0"/>
                        </a:spcBef>
                        <a:spcAft>
                          <a:spcPts val="0"/>
                        </a:spcAft>
                        <a:tabLst>
                          <a:tab pos="228600" algn="l"/>
                        </a:tabLst>
                      </a:pPr>
                      <a:r>
                        <a:rPr lang="en-US" sz="1100">
                          <a:latin typeface="Times New Roman"/>
                          <a:ea typeface="Times New Roman"/>
                          <a:cs typeface="Times New Roman"/>
                        </a:rPr>
                        <a:t>-Comparative performance</a:t>
                      </a:r>
                    </a:p>
                    <a:p>
                      <a:pPr marL="0" marR="0" algn="just">
                        <a:spcBef>
                          <a:spcPts val="0"/>
                        </a:spcBef>
                        <a:spcAft>
                          <a:spcPts val="0"/>
                        </a:spcAft>
                        <a:tabLst>
                          <a:tab pos="228600" algn="l"/>
                        </a:tabLst>
                      </a:pPr>
                      <a:r>
                        <a:rPr lang="en-US" sz="1100">
                          <a:latin typeface="Times New Roman"/>
                          <a:ea typeface="Times New Roman"/>
                          <a:cs typeface="Times New Roman"/>
                        </a:rPr>
                        <a:t>-Internal surveys</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Lst>
                      </a:pPr>
                      <a:r>
                        <a:rPr lang="en-US" sz="1100" dirty="0">
                          <a:latin typeface="Times New Roman"/>
                          <a:ea typeface="Times New Roman"/>
                          <a:cs typeface="Times New Roman"/>
                        </a:rPr>
                        <a:t>-Identification of </a:t>
                      </a:r>
                      <a:r>
                        <a:rPr lang="en-US" sz="1100" dirty="0" err="1">
                          <a:latin typeface="Times New Roman"/>
                          <a:ea typeface="Times New Roman"/>
                          <a:cs typeface="Times New Roman"/>
                        </a:rPr>
                        <a:t>programme</a:t>
                      </a:r>
                      <a:r>
                        <a:rPr lang="en-US" sz="1100" dirty="0">
                          <a:latin typeface="Times New Roman"/>
                          <a:ea typeface="Times New Roman"/>
                          <a:cs typeface="Times New Roman"/>
                        </a:rPr>
                        <a:t> strength and weaknesses</a:t>
                      </a:r>
                    </a:p>
                    <a:p>
                      <a:pPr marL="0" marR="0">
                        <a:spcBef>
                          <a:spcPts val="0"/>
                        </a:spcBef>
                        <a:spcAft>
                          <a:spcPts val="0"/>
                        </a:spcAft>
                        <a:tabLst>
                          <a:tab pos="228600" algn="l"/>
                        </a:tabLst>
                      </a:pPr>
                      <a:r>
                        <a:rPr lang="en-US" sz="1100" dirty="0">
                          <a:latin typeface="Times New Roman"/>
                          <a:ea typeface="Times New Roman"/>
                          <a:cs typeface="Times New Roman"/>
                        </a:rPr>
                        <a:t>-Recommendation for </a:t>
                      </a:r>
                      <a:r>
                        <a:rPr lang="en-US" sz="1100" dirty="0" err="1">
                          <a:latin typeface="Times New Roman"/>
                          <a:ea typeface="Times New Roman"/>
                          <a:cs typeface="Times New Roman"/>
                        </a:rPr>
                        <a:t>programme</a:t>
                      </a:r>
                      <a:r>
                        <a:rPr lang="en-US" sz="1100" dirty="0">
                          <a:latin typeface="Times New Roman"/>
                          <a:ea typeface="Times New Roman"/>
                          <a:cs typeface="Times New Roman"/>
                        </a:rPr>
                        <a:t> improvements</a:t>
                      </a:r>
                    </a:p>
                  </a:txBody>
                  <a:tcPr marL="48147" marR="481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990600" y="228600"/>
            <a:ext cx="6096000" cy="369332"/>
          </a:xfrm>
          <a:prstGeom prst="rect">
            <a:avLst/>
          </a:prstGeom>
          <a:noFill/>
        </p:spPr>
        <p:txBody>
          <a:bodyPr wrap="square" rtlCol="0">
            <a:spAutoFit/>
          </a:bodyPr>
          <a:lstStyle/>
          <a:p>
            <a:r>
              <a:rPr lang="en-US" dirty="0" smtClean="0"/>
              <a:t>Management research methods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008CBCC-F911-4689-A29E-EEE0A66AE409}" type="slidenum">
              <a:rPr lang="en-US"/>
              <a:pPr>
                <a:defRPr/>
              </a:pPr>
              <a:t>48</a:t>
            </a:fld>
            <a:endParaRPr lang="en-US"/>
          </a:p>
        </p:txBody>
      </p:sp>
      <p:sp>
        <p:nvSpPr>
          <p:cNvPr id="25602" name="Rectangle 2"/>
          <p:cNvSpPr>
            <a:spLocks noGrp="1" noChangeArrowheads="1"/>
          </p:cNvSpPr>
          <p:nvPr>
            <p:ph type="title"/>
          </p:nvPr>
        </p:nvSpPr>
        <p:spPr>
          <a:xfrm>
            <a:off x="152400" y="457200"/>
            <a:ext cx="8763000" cy="1143000"/>
          </a:xfrm>
        </p:spPr>
        <p:txBody>
          <a:bodyPr/>
          <a:lstStyle/>
          <a:p>
            <a:pPr>
              <a:defRPr/>
            </a:pPr>
            <a:r>
              <a:rPr lang="en-US" sz="2600" b="1" dirty="0"/>
              <a:t>The Value of Business Research for Managers </a:t>
            </a:r>
            <a:r>
              <a:rPr lang="en-US" sz="2600" b="1" dirty="0" smtClean="0"/>
              <a:t>–</a:t>
            </a:r>
            <a:endParaRPr lang="en-US" sz="2600" b="1" dirty="0"/>
          </a:p>
        </p:txBody>
      </p:sp>
      <p:sp>
        <p:nvSpPr>
          <p:cNvPr id="39942" name="Rectangle 3"/>
          <p:cNvSpPr>
            <a:spLocks noGrp="1" noChangeArrowheads="1"/>
          </p:cNvSpPr>
          <p:nvPr>
            <p:ph type="body" idx="1"/>
          </p:nvPr>
        </p:nvSpPr>
        <p:spPr>
          <a:xfrm>
            <a:off x="457200" y="1676400"/>
            <a:ext cx="8229600" cy="4648199"/>
          </a:xfrm>
        </p:spPr>
        <p:txBody>
          <a:bodyPr>
            <a:noAutofit/>
          </a:bodyPr>
          <a:lstStyle/>
          <a:p>
            <a:pPr marL="533400" indent="-533400">
              <a:lnSpc>
                <a:spcPct val="80000"/>
              </a:lnSpc>
              <a:buFontTx/>
              <a:buNone/>
            </a:pPr>
            <a:r>
              <a:rPr lang="en-US" sz="1800" dirty="0" smtClean="0"/>
              <a:t>	</a:t>
            </a:r>
          </a:p>
          <a:p>
            <a:pPr marL="533400" indent="-533400">
              <a:lnSpc>
                <a:spcPct val="80000"/>
              </a:lnSpc>
              <a:buFontTx/>
              <a:buNone/>
            </a:pPr>
            <a:r>
              <a:rPr lang="en-US" sz="1800" dirty="0" smtClean="0"/>
              <a:t>Research can be employed in each of the following four stages of management decision</a:t>
            </a:r>
          </a:p>
          <a:p>
            <a:pPr marL="914400" lvl="1" indent="-457200">
              <a:lnSpc>
                <a:spcPct val="80000"/>
              </a:lnSpc>
              <a:buNone/>
            </a:pPr>
            <a:endParaRPr lang="en-US" sz="1600" dirty="0" smtClean="0"/>
          </a:p>
          <a:p>
            <a:pPr marL="514350" indent="-457200">
              <a:lnSpc>
                <a:spcPct val="80000"/>
              </a:lnSpc>
              <a:buFontTx/>
              <a:buAutoNum type="arabicParenBoth"/>
            </a:pPr>
            <a:r>
              <a:rPr lang="en-US" sz="2000" b="1" dirty="0" smtClean="0"/>
              <a:t>Identification of problems and/or opportunities</a:t>
            </a:r>
          </a:p>
          <a:p>
            <a:pPr marL="914400" lvl="1" indent="-457200">
              <a:lnSpc>
                <a:spcPct val="80000"/>
              </a:lnSpc>
              <a:buFontTx/>
              <a:buNone/>
            </a:pPr>
            <a:r>
              <a:rPr lang="en-US" sz="1800" dirty="0" smtClean="0"/>
              <a:t>	</a:t>
            </a:r>
            <a:r>
              <a:rPr lang="en-US" sz="1800" dirty="0" smtClean="0">
                <a:solidFill>
                  <a:srgbClr val="FF0000"/>
                </a:solidFill>
              </a:rPr>
              <a:t>Useful for strategic planning, analysis of internal and  external organizational environment.</a:t>
            </a:r>
          </a:p>
          <a:p>
            <a:pPr marL="533400" indent="-533400">
              <a:lnSpc>
                <a:spcPct val="80000"/>
              </a:lnSpc>
              <a:buFontTx/>
              <a:buNone/>
            </a:pPr>
            <a:r>
              <a:rPr lang="en-US" sz="1800" dirty="0" smtClean="0"/>
              <a:t>	</a:t>
            </a:r>
          </a:p>
          <a:p>
            <a:pPr marL="533400" indent="-533400">
              <a:lnSpc>
                <a:spcPct val="80000"/>
              </a:lnSpc>
              <a:buFontTx/>
              <a:buNone/>
            </a:pPr>
            <a:r>
              <a:rPr lang="en-US" sz="2000" b="1" dirty="0" smtClean="0"/>
              <a:t>(2) Diagnosing and Assessment of problems/ or opportunities</a:t>
            </a:r>
          </a:p>
          <a:p>
            <a:pPr marL="914400" lvl="1" indent="-457200">
              <a:buFontTx/>
              <a:buNone/>
            </a:pPr>
            <a:r>
              <a:rPr lang="en-US" sz="1800" dirty="0" smtClean="0"/>
              <a:t>	</a:t>
            </a:r>
            <a:r>
              <a:rPr lang="en-US" sz="1800" dirty="0" smtClean="0">
                <a:solidFill>
                  <a:srgbClr val="FF0000"/>
                </a:solidFill>
              </a:rPr>
              <a:t>Its purpose is to gain insight into the underlying reasons and causes for the situation. If there is a problem, it asks what happened and why? If there is an opportunity, it seeks to explore, clarify and refine the nature of the opportunity and, in the case of multiple opportunities, seeks to set priorities</a:t>
            </a:r>
          </a:p>
          <a:p>
            <a:pPr marL="914400" lvl="1" indent="-457200">
              <a:lnSpc>
                <a:spcPct val="80000"/>
              </a:lnSpc>
              <a:buFontTx/>
              <a:buNone/>
            </a:pPr>
            <a:endParaRPr lang="en-US" sz="1600" dirty="0" smtClean="0"/>
          </a:p>
          <a:p>
            <a:pPr marL="914400" lvl="1" indent="-457200">
              <a:lnSpc>
                <a:spcPct val="80000"/>
              </a:lnSpc>
              <a:buFontTx/>
              <a:buNone/>
            </a:pPr>
            <a:endParaRPr lang="en-US" sz="1600" dirty="0" smtClean="0"/>
          </a:p>
          <a:p>
            <a:pPr marL="914400" lvl="1" indent="-457200">
              <a:lnSpc>
                <a:spcPct val="80000"/>
              </a:lnSpc>
              <a:buFontTx/>
              <a:buNone/>
            </a:pPr>
            <a:endParaRPr lang="en-US" sz="1600" dirty="0" smtClean="0"/>
          </a:p>
          <a:p>
            <a:pPr marL="533400" indent="-533400">
              <a:lnSpc>
                <a:spcPct val="80000"/>
              </a:lnSpc>
              <a:buFontTx/>
              <a:buAutoNum type="arabicParenBoth"/>
            </a:pPr>
            <a:endParaRPr lang="en-US" sz="1800" dirty="0" smtClean="0"/>
          </a:p>
          <a:p>
            <a:pPr marL="533400" indent="-533400">
              <a:lnSpc>
                <a:spcPct val="80000"/>
              </a:lnSpc>
              <a:buFontTx/>
              <a:buAutoNum type="arabicParenBoth"/>
            </a:pPr>
            <a:endParaRPr lang="en-US" sz="1800"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5C5C956-FD40-4B45-A1D0-1BB4FA606C1E}" type="slidenum">
              <a:rPr lang="en-US"/>
              <a:pPr>
                <a:defRPr/>
              </a:pPr>
              <a:t>49</a:t>
            </a:fld>
            <a:endParaRPr lang="en-US"/>
          </a:p>
        </p:txBody>
      </p:sp>
      <p:sp>
        <p:nvSpPr>
          <p:cNvPr id="29698"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(2)</a:t>
            </a:r>
          </a:p>
        </p:txBody>
      </p:sp>
      <p:sp>
        <p:nvSpPr>
          <p:cNvPr id="40966" name="Rectangle 3"/>
          <p:cNvSpPr>
            <a:spLocks noGrp="1" noChangeArrowheads="1"/>
          </p:cNvSpPr>
          <p:nvPr>
            <p:ph type="body" idx="1"/>
          </p:nvPr>
        </p:nvSpPr>
        <p:spPr>
          <a:xfrm>
            <a:off x="457200" y="1676400"/>
            <a:ext cx="8229600" cy="4525963"/>
          </a:xfrm>
        </p:spPr>
        <p:txBody>
          <a:bodyPr>
            <a:normAutofit/>
          </a:bodyPr>
          <a:lstStyle/>
          <a:p>
            <a:pPr marL="533400" indent="-533400">
              <a:lnSpc>
                <a:spcPct val="80000"/>
              </a:lnSpc>
              <a:buFontTx/>
              <a:buNone/>
            </a:pPr>
            <a:r>
              <a:rPr lang="en-US" sz="2400" dirty="0" smtClean="0"/>
              <a:t>	</a:t>
            </a:r>
          </a:p>
        </p:txBody>
      </p:sp>
      <p:sp>
        <p:nvSpPr>
          <p:cNvPr id="7" name="Rectangle 6"/>
          <p:cNvSpPr/>
          <p:nvPr/>
        </p:nvSpPr>
        <p:spPr>
          <a:xfrm>
            <a:off x="533400" y="1447801"/>
            <a:ext cx="8229600" cy="3120854"/>
          </a:xfrm>
          <a:prstGeom prst="rect">
            <a:avLst/>
          </a:prstGeom>
        </p:spPr>
        <p:txBody>
          <a:bodyPr wrap="square">
            <a:spAutoFit/>
          </a:bodyPr>
          <a:lstStyle/>
          <a:p>
            <a:pPr marL="533400" indent="-533400">
              <a:lnSpc>
                <a:spcPct val="80000"/>
              </a:lnSpc>
              <a:buFontTx/>
              <a:buNone/>
            </a:pPr>
            <a:r>
              <a:rPr lang="en-US" sz="2400" dirty="0" smtClean="0">
                <a:solidFill>
                  <a:srgbClr val="FF0000"/>
                </a:solidFill>
              </a:rPr>
              <a:t>(3) Selection and Implementation of Courses of Action</a:t>
            </a:r>
          </a:p>
          <a:p>
            <a:pPr marL="914400" lvl="1" indent="-457200">
              <a:lnSpc>
                <a:spcPct val="80000"/>
              </a:lnSpc>
              <a:buFontTx/>
              <a:buNone/>
            </a:pPr>
            <a:r>
              <a:rPr lang="en-US" sz="2400" dirty="0" smtClean="0"/>
              <a:t>	After alternative courses of action have been determined, selection of the best possible course.</a:t>
            </a:r>
          </a:p>
          <a:p>
            <a:pPr marL="533400" indent="-533400">
              <a:buFontTx/>
              <a:buNone/>
            </a:pPr>
            <a:r>
              <a:rPr lang="en-US" sz="2400" dirty="0" smtClean="0">
                <a:solidFill>
                  <a:srgbClr val="FF0000"/>
                </a:solidFill>
              </a:rPr>
              <a:t>(4) Evaluating the Course of Action</a:t>
            </a:r>
          </a:p>
          <a:p>
            <a:pPr marL="914400" lvl="1" indent="-457200">
              <a:buFontTx/>
              <a:buNone/>
            </a:pPr>
            <a:r>
              <a:rPr lang="en-US" sz="2400" dirty="0" smtClean="0"/>
              <a:t>	Research are used after a course of action has been implemented in order to determine whether activities have been properly implemented and have accomplished what they intended to do </a:t>
            </a:r>
          </a:p>
          <a:p>
            <a:pPr marL="914400" lvl="1" indent="-457200">
              <a:lnSpc>
                <a:spcPct val="80000"/>
              </a:lnSpc>
              <a:buFontTx/>
              <a:buNone/>
            </a:pPr>
            <a:r>
              <a:rPr lang="en-US" sz="2400" dirty="0" smtClean="0"/>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fontAlgn="auto" hangingPunct="1">
              <a:spcAft>
                <a:spcPts val="0"/>
              </a:spcAft>
              <a:defRPr/>
            </a:pPr>
            <a:r>
              <a:rPr lang="en-US" sz="2800" dirty="0">
                <a:solidFill>
                  <a:schemeClr val="tx2">
                    <a:satMod val="130000"/>
                  </a:schemeClr>
                </a:solidFill>
              </a:rPr>
              <a:t>Main activities to be involved in research process are:</a:t>
            </a:r>
          </a:p>
        </p:txBody>
      </p:sp>
      <p:sp>
        <p:nvSpPr>
          <p:cNvPr id="36867" name="Rectangle 3"/>
          <p:cNvSpPr>
            <a:spLocks noGrp="1" noChangeArrowheads="1"/>
          </p:cNvSpPr>
          <p:nvPr>
            <p:ph idx="1"/>
          </p:nvPr>
        </p:nvSpPr>
        <p:spPr>
          <a:xfrm>
            <a:off x="457200" y="1600200"/>
            <a:ext cx="4114800" cy="4525963"/>
          </a:xfrm>
        </p:spPr>
        <p:txBody>
          <a:bodyPr>
            <a:normAutofit fontScale="77500" lnSpcReduction="20000"/>
          </a:bodyPr>
          <a:lstStyle/>
          <a:p>
            <a:pPr eaLnBrk="1" hangingPunct="1">
              <a:lnSpc>
                <a:spcPct val="90000"/>
              </a:lnSpc>
            </a:pPr>
            <a:r>
              <a:rPr lang="en-US" sz="2800" dirty="0" smtClean="0">
                <a:solidFill>
                  <a:srgbClr val="7030A0"/>
                </a:solidFill>
              </a:rPr>
              <a:t>Define the Problem and find out the variables of study. </a:t>
            </a:r>
            <a:endParaRPr lang="en-US" sz="2800" dirty="0" smtClean="0">
              <a:solidFill>
                <a:srgbClr val="0404CC"/>
              </a:solidFill>
            </a:endParaRPr>
          </a:p>
          <a:p>
            <a:pPr eaLnBrk="1" hangingPunct="1">
              <a:lnSpc>
                <a:spcPct val="90000"/>
              </a:lnSpc>
            </a:pPr>
            <a:r>
              <a:rPr lang="en-US" sz="2800" dirty="0" smtClean="0">
                <a:solidFill>
                  <a:srgbClr val="FF0000"/>
                </a:solidFill>
              </a:rPr>
              <a:t>Get existing knowledge of inventory on the issue.</a:t>
            </a:r>
          </a:p>
          <a:p>
            <a:pPr eaLnBrk="1" hangingPunct="1">
              <a:lnSpc>
                <a:spcPct val="90000"/>
              </a:lnSpc>
              <a:buNone/>
            </a:pPr>
            <a:endParaRPr lang="en-US" sz="2800" dirty="0" smtClean="0">
              <a:solidFill>
                <a:srgbClr val="0404CC"/>
              </a:solidFill>
              <a:latin typeface="Preeti" pitchFamily="2" charset="0"/>
            </a:endParaRPr>
          </a:p>
          <a:p>
            <a:pPr eaLnBrk="1" hangingPunct="1">
              <a:lnSpc>
                <a:spcPct val="90000"/>
              </a:lnSpc>
            </a:pPr>
            <a:r>
              <a:rPr lang="en-US" sz="2800" dirty="0" smtClean="0">
                <a:solidFill>
                  <a:srgbClr val="00B050"/>
                </a:solidFill>
              </a:rPr>
              <a:t>Design the research hypothesis or express question to present the problem.</a:t>
            </a:r>
          </a:p>
          <a:p>
            <a:pPr eaLnBrk="1" hangingPunct="1">
              <a:lnSpc>
                <a:spcPct val="90000"/>
              </a:lnSpc>
            </a:pPr>
            <a:endParaRPr lang="en-US" sz="2800" dirty="0" smtClean="0">
              <a:solidFill>
                <a:srgbClr val="00B050"/>
              </a:solidFill>
              <a:latin typeface="Preeti" pitchFamily="2" charset="0"/>
            </a:endParaRPr>
          </a:p>
          <a:p>
            <a:pPr eaLnBrk="1" hangingPunct="1">
              <a:lnSpc>
                <a:spcPct val="90000"/>
              </a:lnSpc>
            </a:pPr>
            <a:r>
              <a:rPr lang="en-US" sz="2800" dirty="0" smtClean="0">
                <a:solidFill>
                  <a:schemeClr val="tx2">
                    <a:lumMod val="60000"/>
                    <a:lumOff val="40000"/>
                  </a:schemeClr>
                </a:solidFill>
              </a:rPr>
              <a:t>Collect the data and convert them into information.</a:t>
            </a:r>
          </a:p>
          <a:p>
            <a:pPr eaLnBrk="1" hangingPunct="1">
              <a:lnSpc>
                <a:spcPct val="90000"/>
              </a:lnSpc>
            </a:pPr>
            <a:endParaRPr lang="en-US" sz="2800" dirty="0" smtClean="0">
              <a:solidFill>
                <a:schemeClr val="tx2">
                  <a:lumMod val="60000"/>
                  <a:lumOff val="40000"/>
                </a:schemeClr>
              </a:solidFill>
            </a:endParaRPr>
          </a:p>
          <a:p>
            <a:pPr eaLnBrk="1" hangingPunct="1">
              <a:lnSpc>
                <a:spcPct val="90000"/>
              </a:lnSpc>
            </a:pPr>
            <a:r>
              <a:rPr lang="en-US" sz="2800" dirty="0" smtClean="0">
                <a:solidFill>
                  <a:srgbClr val="C00000"/>
                </a:solidFill>
              </a:rPr>
              <a:t>Analysis the information and conclude it to build-up theory or to generalize the situation</a:t>
            </a:r>
          </a:p>
          <a:p>
            <a:pPr eaLnBrk="1" hangingPunct="1">
              <a:lnSpc>
                <a:spcPct val="90000"/>
              </a:lnSpc>
            </a:pPr>
            <a:endParaRPr lang="en-US" sz="2800" dirty="0" smtClean="0">
              <a:solidFill>
                <a:srgbClr val="C00000"/>
              </a:solidFill>
            </a:endParaRPr>
          </a:p>
        </p:txBody>
      </p:sp>
      <p:sp>
        <p:nvSpPr>
          <p:cNvPr id="4" name="Rectangle 3"/>
          <p:cNvSpPr txBox="1">
            <a:spLocks noChangeArrowheads="1"/>
          </p:cNvSpPr>
          <p:nvPr/>
        </p:nvSpPr>
        <p:spPr>
          <a:xfrm>
            <a:off x="4800600" y="1676400"/>
            <a:ext cx="4114800" cy="4525963"/>
          </a:xfrm>
          <a:prstGeom prst="rect">
            <a:avLst/>
          </a:prstGeom>
        </p:spPr>
        <p:txBody>
          <a:bodyPr vert="horz" lIns="91440" tIns="45720" rIns="91440" bIns="45720" rtlCol="0">
            <a:normAutofit/>
          </a:bodyPr>
          <a:lstStyle/>
          <a:p>
            <a:pPr marL="342900" lvl="0" indent="-342900">
              <a:lnSpc>
                <a:spcPct val="90000"/>
              </a:lnSpc>
              <a:spcBef>
                <a:spcPct val="20000"/>
              </a:spcBef>
              <a:buFont typeface="Arial" pitchFamily="34" charset="0"/>
              <a:buChar char="•"/>
            </a:pPr>
            <a:r>
              <a:rPr lang="en-US" sz="2800" dirty="0" smtClean="0">
                <a:solidFill>
                  <a:srgbClr val="0404CC"/>
                </a:solidFill>
                <a:latin typeface="Preeti" pitchFamily="2" charset="0"/>
              </a:rPr>
              <a:t>;d:o </a:t>
            </a:r>
            <a:r>
              <a:rPr lang="en-US" sz="2800" dirty="0" err="1" smtClean="0">
                <a:solidFill>
                  <a:srgbClr val="0404CC"/>
                </a:solidFill>
                <a:latin typeface="Preeti" pitchFamily="2" charset="0"/>
              </a:rPr>
              <a:t>kl</a:t>
            </a:r>
            <a:r>
              <a:rPr lang="en-US" sz="2800" dirty="0" smtClean="0">
                <a:solidFill>
                  <a:srgbClr val="0404CC"/>
                </a:solidFill>
                <a:latin typeface="Preeti" pitchFamily="2" charset="0"/>
              </a:rPr>
              <a:t>/</a:t>
            </a:r>
            <a:r>
              <a:rPr lang="en-US" sz="2800" dirty="0" err="1" smtClean="0">
                <a:solidFill>
                  <a:srgbClr val="0404CC"/>
                </a:solidFill>
                <a:latin typeface="Preeti" pitchFamily="2" charset="0"/>
              </a:rPr>
              <a:t>eflift</a:t>
            </a:r>
            <a:r>
              <a:rPr lang="en-US" sz="2800" dirty="0" smtClean="0">
                <a:solidFill>
                  <a:srgbClr val="0404CC"/>
                </a:solidFill>
                <a:latin typeface="Preeti" pitchFamily="2" charset="0"/>
              </a:rPr>
              <a:t> </a:t>
            </a:r>
            <a:r>
              <a:rPr lang="en-US" sz="2800" dirty="0" err="1" smtClean="0">
                <a:solidFill>
                  <a:srgbClr val="0404CC"/>
                </a:solidFill>
                <a:latin typeface="Preeti" pitchFamily="2" charset="0"/>
              </a:rPr>
              <a:t>ug</a:t>
            </a:r>
            <a:r>
              <a:rPr lang="en-US" sz="2800" dirty="0" smtClean="0">
                <a:solidFill>
                  <a:srgbClr val="0404CC"/>
                </a:solidFill>
                <a:latin typeface="Preeti" pitchFamily="2" charset="0"/>
              </a:rPr>
              <a:t>]{ / r/x? </a:t>
            </a:r>
            <a:r>
              <a:rPr lang="en-US" sz="2800" dirty="0" err="1" smtClean="0">
                <a:solidFill>
                  <a:srgbClr val="0404CC"/>
                </a:solidFill>
                <a:latin typeface="Preeti" pitchFamily="2" charset="0"/>
              </a:rPr>
              <a:t>kTtf</a:t>
            </a:r>
            <a:r>
              <a:rPr lang="en-US" sz="2800" dirty="0" smtClean="0">
                <a:solidFill>
                  <a:srgbClr val="0404CC"/>
                </a:solidFill>
                <a:latin typeface="Preeti" pitchFamily="2" charset="0"/>
              </a:rPr>
              <a:t> </a:t>
            </a:r>
            <a:r>
              <a:rPr lang="en-US" sz="2800" dirty="0" err="1" smtClean="0">
                <a:solidFill>
                  <a:srgbClr val="0404CC"/>
                </a:solidFill>
                <a:latin typeface="Preeti" pitchFamily="2" charset="0"/>
              </a:rPr>
              <a:t>nupg</a:t>
            </a:r>
            <a:r>
              <a:rPr lang="en-US" sz="2800" dirty="0" smtClean="0">
                <a:solidFill>
                  <a:srgbClr val="0404CC"/>
                </a:solidFill>
                <a:latin typeface="Preeti" pitchFamily="2" charset="0"/>
              </a:rPr>
              <a:t>]</a:t>
            </a:r>
          </a:p>
          <a:p>
            <a:pPr marL="342900" lvl="0" indent="-342900">
              <a:lnSpc>
                <a:spcPct val="90000"/>
              </a:lnSpc>
              <a:spcBef>
                <a:spcPct val="20000"/>
              </a:spcBef>
              <a:buFont typeface="Arial" pitchFamily="34" charset="0"/>
              <a:buChar char="•"/>
            </a:pPr>
            <a:r>
              <a:rPr lang="en-US" sz="2800" dirty="0" smtClean="0">
                <a:solidFill>
                  <a:srgbClr val="0404CC"/>
                </a:solidFill>
                <a:latin typeface="Preeti" pitchFamily="2" charset="0"/>
              </a:rPr>
              <a:t>;</a:t>
            </a:r>
            <a:r>
              <a:rPr lang="en-US" sz="2800" dirty="0" err="1" smtClean="0">
                <a:solidFill>
                  <a:srgbClr val="0404CC"/>
                </a:solidFill>
                <a:latin typeface="Preeti" pitchFamily="2" charset="0"/>
              </a:rPr>
              <a:t>DalGwt</a:t>
            </a:r>
            <a:r>
              <a:rPr lang="en-US" sz="2800" dirty="0" smtClean="0">
                <a:solidFill>
                  <a:srgbClr val="0404CC"/>
                </a:solidFill>
                <a:latin typeface="Preeti" pitchFamily="2" charset="0"/>
              </a:rPr>
              <a:t> </a:t>
            </a:r>
            <a:r>
              <a:rPr lang="en-US" sz="2800" dirty="0" err="1" smtClean="0">
                <a:solidFill>
                  <a:srgbClr val="0404CC"/>
                </a:solidFill>
                <a:latin typeface="Preeti" pitchFamily="2" charset="0"/>
              </a:rPr>
              <a:t>laifodf</a:t>
            </a:r>
            <a:r>
              <a:rPr lang="en-US" sz="2800" dirty="0" smtClean="0">
                <a:solidFill>
                  <a:srgbClr val="0404CC"/>
                </a:solidFill>
                <a:latin typeface="Preeti" pitchFamily="2" charset="0"/>
              </a:rPr>
              <a:t> </a:t>
            </a:r>
            <a:r>
              <a:rPr lang="en-US" sz="2800" dirty="0" err="1" smtClean="0">
                <a:solidFill>
                  <a:srgbClr val="0404CC"/>
                </a:solidFill>
                <a:latin typeface="Preeti" pitchFamily="2" charset="0"/>
              </a:rPr>
              <a:t>pknAw</a:t>
            </a:r>
            <a:r>
              <a:rPr lang="en-US" sz="2800" dirty="0" smtClean="0">
                <a:solidFill>
                  <a:srgbClr val="0404CC"/>
                </a:solidFill>
                <a:latin typeface="Preeti" pitchFamily="2" charset="0"/>
              </a:rPr>
              <a:t> 1fgsf] </a:t>
            </a:r>
            <a:r>
              <a:rPr lang="en-US" sz="2800" dirty="0" err="1" smtClean="0">
                <a:solidFill>
                  <a:srgbClr val="0404CC"/>
                </a:solidFill>
                <a:latin typeface="Preeti" pitchFamily="2" charset="0"/>
              </a:rPr>
              <a:t>ca:yf</a:t>
            </a:r>
            <a:r>
              <a:rPr lang="en-US" sz="2800" dirty="0" smtClean="0">
                <a:solidFill>
                  <a:srgbClr val="0404CC"/>
                </a:solidFill>
                <a:latin typeface="Preeti" pitchFamily="2" charset="0"/>
              </a:rPr>
              <a:t> s] 5 </a:t>
            </a:r>
            <a:r>
              <a:rPr lang="en-US" sz="2800" dirty="0" err="1" smtClean="0">
                <a:solidFill>
                  <a:srgbClr val="0404CC"/>
                </a:solidFill>
                <a:latin typeface="Preeti" pitchFamily="2" charset="0"/>
              </a:rPr>
              <a:t>laa</a:t>
            </a:r>
            <a:r>
              <a:rPr lang="en-US" sz="2800" dirty="0" smtClean="0">
                <a:solidFill>
                  <a:srgbClr val="0404CC"/>
                </a:solidFill>
                <a:latin typeface="Preeti" pitchFamily="2" charset="0"/>
              </a:rPr>
              <a:t>]</a:t>
            </a:r>
            <a:r>
              <a:rPr lang="en-US" sz="2800" dirty="0" err="1" smtClean="0">
                <a:solidFill>
                  <a:srgbClr val="0404CC"/>
                </a:solidFill>
                <a:latin typeface="Preeti" pitchFamily="2" charset="0"/>
              </a:rPr>
              <a:t>rgf</a:t>
            </a:r>
            <a:r>
              <a:rPr lang="en-US" sz="2800" dirty="0" smtClean="0">
                <a:solidFill>
                  <a:srgbClr val="0404CC"/>
                </a:solidFill>
                <a:latin typeface="Preeti" pitchFamily="2" charset="0"/>
              </a:rPr>
              <a:t> </a:t>
            </a:r>
            <a:r>
              <a:rPr lang="en-US" sz="2800" dirty="0" err="1" smtClean="0">
                <a:solidFill>
                  <a:srgbClr val="0404CC"/>
                </a:solidFill>
                <a:latin typeface="Preeti" pitchFamily="2" charset="0"/>
              </a:rPr>
              <a:t>ug</a:t>
            </a:r>
            <a:r>
              <a:rPr lang="en-US" sz="2800" dirty="0" smtClean="0">
                <a:solidFill>
                  <a:srgbClr val="0404CC"/>
                </a:solidFill>
                <a:latin typeface="Preeti" pitchFamily="2" charset="0"/>
              </a:rPr>
              <a:t>]{</a:t>
            </a:r>
          </a:p>
          <a:p>
            <a:pPr marL="342900" lvl="0" indent="-342900">
              <a:lnSpc>
                <a:spcPct val="90000"/>
              </a:lnSpc>
              <a:spcBef>
                <a:spcPct val="20000"/>
              </a:spcBef>
              <a:buFont typeface="Arial" pitchFamily="34" charset="0"/>
              <a:buChar char="•"/>
            </a:pPr>
            <a:r>
              <a:rPr lang="en-US" sz="2800" dirty="0" err="1" smtClean="0">
                <a:solidFill>
                  <a:srgbClr val="00B050"/>
                </a:solidFill>
                <a:latin typeface="Preeti" pitchFamily="2" charset="0"/>
              </a:rPr>
              <a:t>cg'zGwfg</a:t>
            </a:r>
            <a:r>
              <a:rPr lang="en-US" sz="2800" dirty="0" smtClean="0">
                <a:solidFill>
                  <a:srgbClr val="00B050"/>
                </a:solidFill>
                <a:latin typeface="Preeti" pitchFamily="2" charset="0"/>
              </a:rPr>
              <a:t> </a:t>
            </a:r>
            <a:r>
              <a:rPr lang="en-US" sz="2800" dirty="0" err="1" smtClean="0">
                <a:solidFill>
                  <a:srgbClr val="00B050"/>
                </a:solidFill>
                <a:latin typeface="Preeti" pitchFamily="2" charset="0"/>
              </a:rPr>
              <a:t>kl</a:t>
            </a:r>
            <a:r>
              <a:rPr lang="en-US" sz="2800" dirty="0" smtClean="0">
                <a:solidFill>
                  <a:srgbClr val="00B050"/>
                </a:solidFill>
                <a:latin typeface="Preeti" pitchFamily="2" charset="0"/>
              </a:rPr>
              <a:t>/</a:t>
            </a:r>
            <a:r>
              <a:rPr lang="en-US" sz="2800" dirty="0" err="1" smtClean="0">
                <a:solidFill>
                  <a:srgbClr val="00B050"/>
                </a:solidFill>
                <a:latin typeface="Preeti" pitchFamily="2" charset="0"/>
              </a:rPr>
              <a:t>sNkgf</a:t>
            </a:r>
            <a:r>
              <a:rPr lang="en-US" sz="2800" dirty="0" smtClean="0">
                <a:solidFill>
                  <a:srgbClr val="00B050"/>
                </a:solidFill>
                <a:latin typeface="Preeti" pitchFamily="2" charset="0"/>
              </a:rPr>
              <a:t> </a:t>
            </a:r>
            <a:r>
              <a:rPr lang="en-US" sz="2800" dirty="0" err="1" smtClean="0">
                <a:solidFill>
                  <a:srgbClr val="00B050"/>
                </a:solidFill>
                <a:latin typeface="Preeti" pitchFamily="2" charset="0"/>
              </a:rPr>
              <a:t>jf</a:t>
            </a:r>
            <a:r>
              <a:rPr lang="en-US" sz="2800" dirty="0" smtClean="0">
                <a:solidFill>
                  <a:srgbClr val="00B050"/>
                </a:solidFill>
                <a:latin typeface="Preeti" pitchFamily="2" charset="0"/>
              </a:rPr>
              <a:t> </a:t>
            </a:r>
            <a:r>
              <a:rPr lang="en-US" sz="2800" dirty="0" err="1" smtClean="0">
                <a:solidFill>
                  <a:srgbClr val="00B050"/>
                </a:solidFill>
                <a:latin typeface="Preeti" pitchFamily="2" charset="0"/>
              </a:rPr>
              <a:t>k|Zgx</a:t>
            </a:r>
            <a:r>
              <a:rPr lang="en-US" sz="2800" dirty="0" smtClean="0">
                <a:solidFill>
                  <a:srgbClr val="00B050"/>
                </a:solidFill>
                <a:latin typeface="Preeti" pitchFamily="2" charset="0"/>
              </a:rPr>
              <a:t>? to </a:t>
            </a:r>
            <a:r>
              <a:rPr lang="en-US" sz="2800" dirty="0" err="1" smtClean="0">
                <a:solidFill>
                  <a:srgbClr val="00B050"/>
                </a:solidFill>
                <a:latin typeface="Preeti" pitchFamily="2" charset="0"/>
              </a:rPr>
              <a:t>ug</a:t>
            </a:r>
            <a:r>
              <a:rPr lang="en-US" sz="2800" dirty="0" smtClean="0">
                <a:solidFill>
                  <a:srgbClr val="00B050"/>
                </a:solidFill>
                <a:latin typeface="Preeti" pitchFamily="2" charset="0"/>
              </a:rPr>
              <a:t>]{{</a:t>
            </a:r>
          </a:p>
          <a:p>
            <a:pPr marL="342900" indent="-342900">
              <a:lnSpc>
                <a:spcPct val="90000"/>
              </a:lnSpc>
              <a:spcBef>
                <a:spcPct val="20000"/>
              </a:spcBef>
              <a:buFont typeface="Arial" pitchFamily="34" charset="0"/>
              <a:buChar char="•"/>
            </a:pPr>
            <a:r>
              <a:rPr lang="en-US" sz="2800" dirty="0" err="1" smtClean="0">
                <a:solidFill>
                  <a:schemeClr val="tx2">
                    <a:lumMod val="60000"/>
                    <a:lumOff val="40000"/>
                  </a:schemeClr>
                </a:solidFill>
                <a:latin typeface="Preeti" pitchFamily="2" charset="0"/>
              </a:rPr>
              <a:t>tYofs</a:t>
            </a:r>
            <a:r>
              <a:rPr lang="en-US" sz="2800" dirty="0" smtClean="0">
                <a:solidFill>
                  <a:schemeClr val="tx2">
                    <a:lumMod val="60000"/>
                    <a:lumOff val="40000"/>
                  </a:schemeClr>
                </a:solidFill>
                <a:latin typeface="Preeti" pitchFamily="2" charset="0"/>
              </a:rPr>
              <a:t>+ </a:t>
            </a:r>
            <a:r>
              <a:rPr lang="en-US" sz="2800" dirty="0" err="1" smtClean="0">
                <a:solidFill>
                  <a:schemeClr val="tx2">
                    <a:lumMod val="60000"/>
                    <a:lumOff val="40000"/>
                  </a:schemeClr>
                </a:solidFill>
                <a:latin typeface="Preeti" pitchFamily="2" charset="0"/>
              </a:rPr>
              <a:t>zs+ng</a:t>
            </a:r>
            <a:r>
              <a:rPr lang="en-US" sz="2800" dirty="0" smtClean="0">
                <a:solidFill>
                  <a:schemeClr val="tx2">
                    <a:lumMod val="60000"/>
                    <a:lumOff val="40000"/>
                  </a:schemeClr>
                </a:solidFill>
                <a:latin typeface="Preeti" pitchFamily="2" charset="0"/>
              </a:rPr>
              <a:t> </a:t>
            </a:r>
            <a:r>
              <a:rPr lang="en-US" sz="2800" dirty="0" err="1" smtClean="0">
                <a:solidFill>
                  <a:schemeClr val="tx2">
                    <a:lumMod val="60000"/>
                    <a:lumOff val="40000"/>
                  </a:schemeClr>
                </a:solidFill>
                <a:latin typeface="Preeti" pitchFamily="2" charset="0"/>
              </a:rPr>
              <a:t>ug</a:t>
            </a:r>
            <a:r>
              <a:rPr lang="en-US" sz="2800" dirty="0" smtClean="0">
                <a:solidFill>
                  <a:schemeClr val="tx2">
                    <a:lumMod val="60000"/>
                    <a:lumOff val="40000"/>
                  </a:schemeClr>
                </a:solidFill>
                <a:latin typeface="Preeti" pitchFamily="2" charset="0"/>
              </a:rPr>
              <a:t>]{ / </a:t>
            </a:r>
            <a:r>
              <a:rPr lang="en-US" sz="2800" dirty="0" err="1" smtClean="0">
                <a:solidFill>
                  <a:schemeClr val="tx2">
                    <a:lumMod val="60000"/>
                    <a:lumOff val="40000"/>
                  </a:schemeClr>
                </a:solidFill>
                <a:latin typeface="Preeti" pitchFamily="2" charset="0"/>
              </a:rPr>
              <a:t>laZn</a:t>
            </a:r>
            <a:r>
              <a:rPr lang="en-US" sz="2800" dirty="0" smtClean="0">
                <a:solidFill>
                  <a:schemeClr val="tx2">
                    <a:lumMod val="60000"/>
                    <a:lumOff val="40000"/>
                  </a:schemeClr>
                </a:solidFill>
                <a:latin typeface="Preeti" pitchFamily="2" charset="0"/>
              </a:rPr>
              <a:t>]if0f </a:t>
            </a:r>
            <a:r>
              <a:rPr lang="en-US" sz="2800" dirty="0" err="1" smtClean="0">
                <a:solidFill>
                  <a:schemeClr val="tx2">
                    <a:lumMod val="60000"/>
                    <a:lumOff val="40000"/>
                  </a:schemeClr>
                </a:solidFill>
                <a:latin typeface="Preeti" pitchFamily="2" charset="0"/>
              </a:rPr>
              <a:t>ug</a:t>
            </a:r>
            <a:r>
              <a:rPr lang="en-US" sz="2800" dirty="0" smtClean="0">
                <a:solidFill>
                  <a:schemeClr val="tx2">
                    <a:lumMod val="60000"/>
                    <a:lumOff val="40000"/>
                  </a:schemeClr>
                </a:solidFill>
                <a:latin typeface="Preeti" pitchFamily="2" charset="0"/>
              </a:rPr>
              <a:t>]{</a:t>
            </a:r>
          </a:p>
          <a:p>
            <a:pPr marL="342900" indent="-342900">
              <a:lnSpc>
                <a:spcPct val="90000"/>
              </a:lnSpc>
              <a:spcBef>
                <a:spcPct val="20000"/>
              </a:spcBef>
              <a:buFont typeface="Arial" pitchFamily="34" charset="0"/>
              <a:buChar char="•"/>
            </a:pPr>
            <a:r>
              <a:rPr lang="en-US" sz="2800" dirty="0" err="1" smtClean="0">
                <a:solidFill>
                  <a:schemeClr val="tx2">
                    <a:lumMod val="60000"/>
                    <a:lumOff val="40000"/>
                  </a:schemeClr>
                </a:solidFill>
                <a:latin typeface="Preeti" pitchFamily="2" charset="0"/>
              </a:rPr>
              <a:t>lgisif</a:t>
            </a:r>
            <a:r>
              <a:rPr lang="en-US" sz="2800" dirty="0" smtClean="0">
                <a:solidFill>
                  <a:schemeClr val="tx2">
                    <a:lumMod val="60000"/>
                    <a:lumOff val="40000"/>
                  </a:schemeClr>
                </a:solidFill>
                <a:latin typeface="Preeti" pitchFamily="2" charset="0"/>
              </a:rPr>
              <a:t>{  </a:t>
            </a:r>
            <a:r>
              <a:rPr lang="en-US" sz="2800" dirty="0" err="1" smtClean="0">
                <a:solidFill>
                  <a:schemeClr val="tx2">
                    <a:lumMod val="60000"/>
                    <a:lumOff val="40000"/>
                  </a:schemeClr>
                </a:solidFill>
                <a:latin typeface="Preeti" pitchFamily="2" charset="0"/>
              </a:rPr>
              <a:t>lgsfNg</a:t>
            </a:r>
            <a:r>
              <a:rPr lang="en-US" sz="2800" dirty="0" smtClean="0">
                <a:solidFill>
                  <a:schemeClr val="tx2">
                    <a:lumMod val="60000"/>
                    <a:lumOff val="40000"/>
                  </a:schemeClr>
                </a:solidFill>
                <a:latin typeface="Preeti" pitchFamily="2" charset="0"/>
              </a:rPr>
              <a:t>] / </a:t>
            </a:r>
            <a:r>
              <a:rPr lang="en-US" sz="2800" dirty="0" err="1" smtClean="0">
                <a:solidFill>
                  <a:schemeClr val="tx2">
                    <a:lumMod val="60000"/>
                    <a:lumOff val="40000"/>
                  </a:schemeClr>
                </a:solidFill>
                <a:latin typeface="Preeti" pitchFamily="2" charset="0"/>
              </a:rPr>
              <a:t>lzWtfGt</a:t>
            </a:r>
            <a:r>
              <a:rPr lang="en-US" sz="2800" dirty="0" smtClean="0">
                <a:solidFill>
                  <a:schemeClr val="tx2">
                    <a:lumMod val="60000"/>
                    <a:lumOff val="40000"/>
                  </a:schemeClr>
                </a:solidFill>
                <a:latin typeface="Preeti" pitchFamily="2" charset="0"/>
              </a:rPr>
              <a:t> </a:t>
            </a:r>
            <a:r>
              <a:rPr lang="en-US" sz="2800" dirty="0" err="1" smtClean="0">
                <a:solidFill>
                  <a:schemeClr val="tx2">
                    <a:lumMod val="60000"/>
                    <a:lumOff val="40000"/>
                  </a:schemeClr>
                </a:solidFill>
                <a:latin typeface="Preeti" pitchFamily="2" charset="0"/>
              </a:rPr>
              <a:t>lasf</a:t>
            </a:r>
            <a:r>
              <a:rPr lang="en-US" sz="2800" dirty="0" smtClean="0">
                <a:solidFill>
                  <a:schemeClr val="tx2">
                    <a:lumMod val="60000"/>
                    <a:lumOff val="40000"/>
                  </a:schemeClr>
                </a:solidFill>
                <a:latin typeface="Preeti" pitchFamily="2" charset="0"/>
              </a:rPr>
              <a:t>; </a:t>
            </a:r>
            <a:r>
              <a:rPr lang="en-US" sz="2800" dirty="0" err="1" smtClean="0">
                <a:solidFill>
                  <a:schemeClr val="tx2">
                    <a:lumMod val="60000"/>
                    <a:lumOff val="40000"/>
                  </a:schemeClr>
                </a:solidFill>
                <a:latin typeface="Preeti" pitchFamily="2" charset="0"/>
              </a:rPr>
              <a:t>ug</a:t>
            </a:r>
            <a:r>
              <a:rPr lang="en-US" sz="2800" dirty="0" smtClean="0">
                <a:solidFill>
                  <a:schemeClr val="tx2">
                    <a:lumMod val="60000"/>
                    <a:lumOff val="40000"/>
                  </a:schemeClr>
                </a:solidFill>
                <a:latin typeface="Preeti" pitchFamily="2" charset="0"/>
              </a:rPr>
              <a:t>]{</a:t>
            </a:r>
          </a:p>
          <a:p>
            <a:pPr marL="342900" lvl="0" indent="-342900">
              <a:lnSpc>
                <a:spcPct val="90000"/>
              </a:lnSpc>
              <a:spcBef>
                <a:spcPct val="20000"/>
              </a:spcBef>
              <a:buFont typeface="Arial" pitchFamily="34" charset="0"/>
              <a:buChar char="•"/>
            </a:pPr>
            <a:endParaRPr lang="en-US" sz="2800" dirty="0" smtClean="0">
              <a:solidFill>
                <a:srgbClr val="0404CC"/>
              </a:solidFill>
              <a:latin typeface="Preeti" pitchFamily="2" charset="0"/>
            </a:endParaRPr>
          </a:p>
          <a:p>
            <a:pPr marL="342900" lvl="0" indent="-342900">
              <a:lnSpc>
                <a:spcPct val="90000"/>
              </a:lnSpc>
              <a:spcBef>
                <a:spcPct val="20000"/>
              </a:spcBef>
              <a:buFont typeface="Arial" pitchFamily="34" charset="0"/>
              <a:buChar char="•"/>
            </a:pPr>
            <a:endParaRPr kumimoji="0" lang="en-US" sz="2800" b="0" i="0" u="none" strike="noStrike" kern="1200" cap="none" spc="0" normalizeH="0" baseline="0" noProof="0" dirty="0" smtClean="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20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fade">
                                      <p:cBhvr>
                                        <p:cTn id="17" dur="2000"/>
                                        <p:tgtEl>
                                          <p:spTgt spid="36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2000"/>
                                        <p:tgtEl>
                                          <p:spTgt spid="36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2000"/>
                                        <p:tgtEl>
                                          <p:spTgt spid="36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7" end="7"/>
                                            </p:txEl>
                                          </p:spTgt>
                                        </p:tgtEl>
                                        <p:attrNameLst>
                                          <p:attrName>style.visibility</p:attrName>
                                        </p:attrNameLst>
                                      </p:cBhvr>
                                      <p:to>
                                        <p:strVal val="visible"/>
                                      </p:to>
                                    </p:set>
                                    <p:animEffect transition="in" filter="fade">
                                      <p:cBhvr>
                                        <p:cTn id="32" dur="2000"/>
                                        <p:tgtEl>
                                          <p:spTgt spid="3686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2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20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20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20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2"/>
          </p:nvPr>
        </p:nvSpPr>
        <p:spPr/>
        <p:txBody>
          <a:bodyPr/>
          <a:lstStyle/>
          <a:p>
            <a:pPr>
              <a:defRPr/>
            </a:pPr>
            <a:fld id="{BF9D4151-3252-4F10-9A70-3AF2C21F3B0A}" type="slidenum">
              <a:rPr lang="en-US"/>
              <a:pPr>
                <a:defRPr/>
              </a:pPr>
              <a:t>50</a:t>
            </a:fld>
            <a:endParaRPr lang="en-US"/>
          </a:p>
        </p:txBody>
      </p:sp>
      <p:sp>
        <p:nvSpPr>
          <p:cNvPr id="32772" name="Rectangle 4"/>
          <p:cNvSpPr>
            <a:spLocks noGrp="1" noChangeArrowheads="1"/>
          </p:cNvSpPr>
          <p:nvPr>
            <p:ph type="title"/>
          </p:nvPr>
        </p:nvSpPr>
        <p:spPr>
          <a:xfrm>
            <a:off x="228600" y="457200"/>
            <a:ext cx="8686800" cy="1143000"/>
          </a:xfrm>
        </p:spPr>
        <p:txBody>
          <a:bodyPr/>
          <a:lstStyle/>
          <a:p>
            <a:pPr>
              <a:defRPr/>
            </a:pPr>
            <a:r>
              <a:rPr lang="de-DE" sz="2800" b="1"/>
              <a:t>When Should Business Research be Undertaken?</a:t>
            </a:r>
          </a:p>
        </p:txBody>
      </p:sp>
      <p:sp>
        <p:nvSpPr>
          <p:cNvPr id="45062" name="Oval 6"/>
          <p:cNvSpPr>
            <a:spLocks noChangeArrowheads="1"/>
          </p:cNvSpPr>
          <p:nvPr/>
        </p:nvSpPr>
        <p:spPr bwMode="auto">
          <a:xfrm>
            <a:off x="914400" y="12954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Is sufficient time</a:t>
            </a:r>
          </a:p>
          <a:p>
            <a:pPr algn="ctr"/>
            <a:r>
              <a:rPr lang="de-DE"/>
              <a:t>available?</a:t>
            </a:r>
          </a:p>
        </p:txBody>
      </p:sp>
      <p:sp>
        <p:nvSpPr>
          <p:cNvPr id="45063" name="Oval 7"/>
          <p:cNvSpPr>
            <a:spLocks noChangeArrowheads="1"/>
          </p:cNvSpPr>
          <p:nvPr/>
        </p:nvSpPr>
        <p:spPr bwMode="auto">
          <a:xfrm>
            <a:off x="914400" y="26162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Is information </a:t>
            </a:r>
          </a:p>
          <a:p>
            <a:pPr algn="ctr"/>
            <a:r>
              <a:rPr lang="de-DE"/>
              <a:t>inadequate?</a:t>
            </a:r>
          </a:p>
        </p:txBody>
      </p:sp>
      <p:sp>
        <p:nvSpPr>
          <p:cNvPr id="45064" name="Oval 8"/>
          <p:cNvSpPr>
            <a:spLocks noChangeArrowheads="1"/>
          </p:cNvSpPr>
          <p:nvPr/>
        </p:nvSpPr>
        <p:spPr bwMode="auto">
          <a:xfrm>
            <a:off x="914400" y="39370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High importance </a:t>
            </a:r>
          </a:p>
          <a:p>
            <a:pPr algn="ctr"/>
            <a:r>
              <a:rPr lang="de-DE"/>
              <a:t>of  decision?</a:t>
            </a:r>
          </a:p>
        </p:txBody>
      </p:sp>
      <p:sp>
        <p:nvSpPr>
          <p:cNvPr id="45065" name="Oval 9"/>
          <p:cNvSpPr>
            <a:spLocks noChangeArrowheads="1"/>
          </p:cNvSpPr>
          <p:nvPr/>
        </p:nvSpPr>
        <p:spPr bwMode="auto">
          <a:xfrm>
            <a:off x="914400" y="52578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Research benefits </a:t>
            </a:r>
          </a:p>
          <a:p>
            <a:pPr algn="ctr"/>
            <a:r>
              <a:rPr lang="de-DE"/>
              <a:t>greater than costs?</a:t>
            </a:r>
          </a:p>
        </p:txBody>
      </p:sp>
      <p:sp>
        <p:nvSpPr>
          <p:cNvPr id="45066" name="Oval 10"/>
          <p:cNvSpPr>
            <a:spLocks noChangeArrowheads="1"/>
          </p:cNvSpPr>
          <p:nvPr/>
        </p:nvSpPr>
        <p:spPr bwMode="auto">
          <a:xfrm>
            <a:off x="304800" y="22860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7" name="Oval 11"/>
          <p:cNvSpPr>
            <a:spLocks noChangeArrowheads="1"/>
          </p:cNvSpPr>
          <p:nvPr/>
        </p:nvSpPr>
        <p:spPr bwMode="auto">
          <a:xfrm>
            <a:off x="304800" y="36576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8" name="Oval 12"/>
          <p:cNvSpPr>
            <a:spLocks noChangeArrowheads="1"/>
          </p:cNvSpPr>
          <p:nvPr/>
        </p:nvSpPr>
        <p:spPr bwMode="auto">
          <a:xfrm>
            <a:off x="304800" y="49530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9" name="Line 13"/>
          <p:cNvSpPr>
            <a:spLocks noChangeShapeType="1"/>
          </p:cNvSpPr>
          <p:nvPr/>
        </p:nvSpPr>
        <p:spPr bwMode="auto">
          <a:xfrm flipH="1">
            <a:off x="838200" y="2286000"/>
            <a:ext cx="457200" cy="152400"/>
          </a:xfrm>
          <a:prstGeom prst="line">
            <a:avLst/>
          </a:prstGeom>
          <a:noFill/>
          <a:ln w="9525">
            <a:solidFill>
              <a:schemeClr val="tx1"/>
            </a:solidFill>
            <a:round/>
            <a:headEnd/>
            <a:tailEnd type="triangle" w="med" len="med"/>
          </a:ln>
        </p:spPr>
        <p:txBody>
          <a:bodyPr/>
          <a:lstStyle/>
          <a:p>
            <a:endParaRPr lang="en-US"/>
          </a:p>
        </p:txBody>
      </p:sp>
      <p:sp>
        <p:nvSpPr>
          <p:cNvPr id="45070" name="Line 14"/>
          <p:cNvSpPr>
            <a:spLocks noChangeShapeType="1"/>
          </p:cNvSpPr>
          <p:nvPr/>
        </p:nvSpPr>
        <p:spPr bwMode="auto">
          <a:xfrm>
            <a:off x="762000" y="2743200"/>
            <a:ext cx="228600" cy="304800"/>
          </a:xfrm>
          <a:prstGeom prst="line">
            <a:avLst/>
          </a:prstGeom>
          <a:noFill/>
          <a:ln w="9525">
            <a:solidFill>
              <a:schemeClr val="tx1"/>
            </a:solidFill>
            <a:round/>
            <a:headEnd/>
            <a:tailEnd type="triangle" w="med" len="med"/>
          </a:ln>
        </p:spPr>
        <p:txBody>
          <a:bodyPr/>
          <a:lstStyle/>
          <a:p>
            <a:endParaRPr lang="en-US"/>
          </a:p>
        </p:txBody>
      </p:sp>
      <p:sp>
        <p:nvSpPr>
          <p:cNvPr id="45071" name="Line 15"/>
          <p:cNvSpPr>
            <a:spLocks noChangeShapeType="1"/>
          </p:cNvSpPr>
          <p:nvPr/>
        </p:nvSpPr>
        <p:spPr bwMode="auto">
          <a:xfrm flipH="1">
            <a:off x="762000" y="3429000"/>
            <a:ext cx="228600" cy="304800"/>
          </a:xfrm>
          <a:prstGeom prst="line">
            <a:avLst/>
          </a:prstGeom>
          <a:noFill/>
          <a:ln w="9525">
            <a:solidFill>
              <a:schemeClr val="tx1"/>
            </a:solidFill>
            <a:round/>
            <a:headEnd/>
            <a:tailEnd type="triangle" w="med" len="med"/>
          </a:ln>
        </p:spPr>
        <p:txBody>
          <a:bodyPr/>
          <a:lstStyle/>
          <a:p>
            <a:endParaRPr lang="en-US"/>
          </a:p>
        </p:txBody>
      </p:sp>
      <p:sp>
        <p:nvSpPr>
          <p:cNvPr id="45072" name="Line 16"/>
          <p:cNvSpPr>
            <a:spLocks noChangeShapeType="1"/>
          </p:cNvSpPr>
          <p:nvPr/>
        </p:nvSpPr>
        <p:spPr bwMode="auto">
          <a:xfrm>
            <a:off x="685800" y="4191000"/>
            <a:ext cx="228600" cy="228600"/>
          </a:xfrm>
          <a:prstGeom prst="line">
            <a:avLst/>
          </a:prstGeom>
          <a:noFill/>
          <a:ln w="9525">
            <a:solidFill>
              <a:schemeClr val="tx1"/>
            </a:solidFill>
            <a:round/>
            <a:headEnd/>
            <a:tailEnd type="triangle" w="med" len="med"/>
          </a:ln>
        </p:spPr>
        <p:txBody>
          <a:bodyPr/>
          <a:lstStyle/>
          <a:p>
            <a:endParaRPr lang="en-US"/>
          </a:p>
        </p:txBody>
      </p:sp>
      <p:sp>
        <p:nvSpPr>
          <p:cNvPr id="45073" name="Line 17"/>
          <p:cNvSpPr>
            <a:spLocks noChangeShapeType="1"/>
          </p:cNvSpPr>
          <p:nvPr/>
        </p:nvSpPr>
        <p:spPr bwMode="auto">
          <a:xfrm flipH="1">
            <a:off x="762000" y="4800600"/>
            <a:ext cx="304800" cy="228600"/>
          </a:xfrm>
          <a:prstGeom prst="line">
            <a:avLst/>
          </a:prstGeom>
          <a:noFill/>
          <a:ln w="9525">
            <a:solidFill>
              <a:schemeClr val="tx1"/>
            </a:solidFill>
            <a:round/>
            <a:headEnd/>
            <a:tailEnd type="triangle" w="med" len="med"/>
          </a:ln>
        </p:spPr>
        <p:txBody>
          <a:bodyPr/>
          <a:lstStyle/>
          <a:p>
            <a:endParaRPr lang="en-US"/>
          </a:p>
        </p:txBody>
      </p:sp>
      <p:sp>
        <p:nvSpPr>
          <p:cNvPr id="45074" name="Line 18"/>
          <p:cNvSpPr>
            <a:spLocks noChangeShapeType="1"/>
          </p:cNvSpPr>
          <p:nvPr/>
        </p:nvSpPr>
        <p:spPr bwMode="auto">
          <a:xfrm>
            <a:off x="762000" y="5410200"/>
            <a:ext cx="228600" cy="228600"/>
          </a:xfrm>
          <a:prstGeom prst="line">
            <a:avLst/>
          </a:prstGeom>
          <a:noFill/>
          <a:ln w="9525">
            <a:solidFill>
              <a:schemeClr val="tx1"/>
            </a:solidFill>
            <a:round/>
            <a:headEnd/>
            <a:tailEnd type="triangle" w="med" len="med"/>
          </a:ln>
        </p:spPr>
        <p:txBody>
          <a:bodyPr/>
          <a:lstStyle/>
          <a:p>
            <a:endParaRPr lang="en-US"/>
          </a:p>
        </p:txBody>
      </p:sp>
      <p:sp>
        <p:nvSpPr>
          <p:cNvPr id="45075" name="AutoShape 19"/>
          <p:cNvSpPr>
            <a:spLocks noChangeArrowheads="1"/>
          </p:cNvSpPr>
          <p:nvPr/>
        </p:nvSpPr>
        <p:spPr bwMode="auto">
          <a:xfrm>
            <a:off x="5562600" y="5562600"/>
            <a:ext cx="3276600" cy="7620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de-DE"/>
              <a:t>Undertake Business Research</a:t>
            </a:r>
          </a:p>
        </p:txBody>
      </p:sp>
      <p:sp>
        <p:nvSpPr>
          <p:cNvPr id="45076" name="Rectangle 20"/>
          <p:cNvSpPr>
            <a:spLocks noChangeArrowheads="1"/>
          </p:cNvSpPr>
          <p:nvPr/>
        </p:nvSpPr>
        <p:spPr bwMode="auto">
          <a:xfrm>
            <a:off x="4038600" y="1981200"/>
            <a:ext cx="533400" cy="2819400"/>
          </a:xfrm>
          <a:prstGeom prst="rect">
            <a:avLst/>
          </a:prstGeom>
          <a:solidFill>
            <a:srgbClr val="B43452"/>
          </a:solidFill>
          <a:ln w="9525">
            <a:solidFill>
              <a:schemeClr val="tx1"/>
            </a:solidFill>
            <a:miter lim="800000"/>
            <a:headEnd/>
            <a:tailEnd/>
          </a:ln>
        </p:spPr>
        <p:txBody>
          <a:bodyPr wrap="none" anchor="ctr"/>
          <a:lstStyle/>
          <a:p>
            <a:pPr algn="ctr"/>
            <a:r>
              <a:rPr lang="de-DE"/>
              <a:t>NO</a:t>
            </a:r>
          </a:p>
        </p:txBody>
      </p:sp>
      <p:sp>
        <p:nvSpPr>
          <p:cNvPr id="45077" name="AutoShape 21"/>
          <p:cNvSpPr>
            <a:spLocks noChangeArrowheads="1"/>
          </p:cNvSpPr>
          <p:nvPr/>
        </p:nvSpPr>
        <p:spPr bwMode="auto">
          <a:xfrm>
            <a:off x="5562600" y="3048000"/>
            <a:ext cx="3276600" cy="762000"/>
          </a:xfrm>
          <a:prstGeom prst="roundRect">
            <a:avLst>
              <a:gd name="adj" fmla="val 16667"/>
            </a:avLst>
          </a:prstGeom>
          <a:solidFill>
            <a:srgbClr val="B43452"/>
          </a:solidFill>
          <a:ln w="9525">
            <a:solidFill>
              <a:schemeClr val="tx1"/>
            </a:solidFill>
            <a:round/>
            <a:headEnd/>
            <a:tailEnd/>
          </a:ln>
        </p:spPr>
        <p:txBody>
          <a:bodyPr wrap="none" anchor="ctr"/>
          <a:lstStyle/>
          <a:p>
            <a:pPr algn="ctr"/>
            <a:r>
              <a:rPr lang="de-DE"/>
              <a:t>Do not</a:t>
            </a:r>
          </a:p>
          <a:p>
            <a:pPr algn="ctr"/>
            <a:r>
              <a:rPr lang="de-DE"/>
              <a:t>undertake Business Research</a:t>
            </a:r>
          </a:p>
        </p:txBody>
      </p:sp>
      <p:sp>
        <p:nvSpPr>
          <p:cNvPr id="45078" name="AutoShape 22"/>
          <p:cNvSpPr>
            <a:spLocks noChangeArrowheads="1"/>
          </p:cNvSpPr>
          <p:nvPr/>
        </p:nvSpPr>
        <p:spPr bwMode="auto">
          <a:xfrm>
            <a:off x="3505200" y="5791200"/>
            <a:ext cx="1676400" cy="304800"/>
          </a:xfrm>
          <a:prstGeom prst="rightArrow">
            <a:avLst>
              <a:gd name="adj1" fmla="val 50000"/>
              <a:gd name="adj2" fmla="val 137500"/>
            </a:avLst>
          </a:prstGeom>
          <a:solidFill>
            <a:schemeClr val="folHlink"/>
          </a:solidFill>
          <a:ln w="9525" algn="ctr">
            <a:solidFill>
              <a:schemeClr val="tx1"/>
            </a:solidFill>
            <a:miter lim="800000"/>
            <a:headEnd/>
            <a:tailEnd/>
          </a:ln>
        </p:spPr>
        <p:txBody>
          <a:bodyPr wrap="none" anchor="ctr"/>
          <a:lstStyle/>
          <a:p>
            <a:endParaRPr lang="en-US"/>
          </a:p>
        </p:txBody>
      </p:sp>
      <p:sp>
        <p:nvSpPr>
          <p:cNvPr id="45079" name="Line 23"/>
          <p:cNvSpPr>
            <a:spLocks noChangeShapeType="1"/>
          </p:cNvSpPr>
          <p:nvPr/>
        </p:nvSpPr>
        <p:spPr bwMode="auto">
          <a:xfrm>
            <a:off x="3276600" y="1905000"/>
            <a:ext cx="762000" cy="1295400"/>
          </a:xfrm>
          <a:prstGeom prst="line">
            <a:avLst/>
          </a:prstGeom>
          <a:noFill/>
          <a:ln w="9525">
            <a:solidFill>
              <a:schemeClr val="tx1"/>
            </a:solidFill>
            <a:round/>
            <a:headEnd/>
            <a:tailEnd type="triangle" w="med" len="med"/>
          </a:ln>
        </p:spPr>
        <p:txBody>
          <a:bodyPr/>
          <a:lstStyle/>
          <a:p>
            <a:endParaRPr lang="en-US"/>
          </a:p>
        </p:txBody>
      </p:sp>
      <p:sp>
        <p:nvSpPr>
          <p:cNvPr id="45080" name="Line 24"/>
          <p:cNvSpPr>
            <a:spLocks noChangeShapeType="1"/>
          </p:cNvSpPr>
          <p:nvPr/>
        </p:nvSpPr>
        <p:spPr bwMode="auto">
          <a:xfrm>
            <a:off x="3276600" y="3429000"/>
            <a:ext cx="762000" cy="0"/>
          </a:xfrm>
          <a:prstGeom prst="line">
            <a:avLst/>
          </a:prstGeom>
          <a:noFill/>
          <a:ln w="9525">
            <a:solidFill>
              <a:schemeClr val="tx1"/>
            </a:solidFill>
            <a:round/>
            <a:headEnd/>
            <a:tailEnd type="triangle" w="med" len="med"/>
          </a:ln>
        </p:spPr>
        <p:txBody>
          <a:bodyPr/>
          <a:lstStyle/>
          <a:p>
            <a:endParaRPr lang="en-US"/>
          </a:p>
        </p:txBody>
      </p:sp>
      <p:sp>
        <p:nvSpPr>
          <p:cNvPr id="45081" name="Line 25"/>
          <p:cNvSpPr>
            <a:spLocks noChangeShapeType="1"/>
          </p:cNvSpPr>
          <p:nvPr/>
        </p:nvSpPr>
        <p:spPr bwMode="auto">
          <a:xfrm flipV="1">
            <a:off x="3276600" y="3733800"/>
            <a:ext cx="762000" cy="838200"/>
          </a:xfrm>
          <a:prstGeom prst="line">
            <a:avLst/>
          </a:prstGeom>
          <a:noFill/>
          <a:ln w="9525">
            <a:solidFill>
              <a:schemeClr val="tx1"/>
            </a:solidFill>
            <a:round/>
            <a:headEnd/>
            <a:tailEnd type="triangle" w="med" len="med"/>
          </a:ln>
        </p:spPr>
        <p:txBody>
          <a:bodyPr/>
          <a:lstStyle/>
          <a:p>
            <a:endParaRPr lang="en-US"/>
          </a:p>
        </p:txBody>
      </p:sp>
      <p:sp>
        <p:nvSpPr>
          <p:cNvPr id="45082" name="Line 26"/>
          <p:cNvSpPr>
            <a:spLocks noChangeShapeType="1"/>
          </p:cNvSpPr>
          <p:nvPr/>
        </p:nvSpPr>
        <p:spPr bwMode="auto">
          <a:xfrm flipV="1">
            <a:off x="3200400" y="4495800"/>
            <a:ext cx="838200" cy="1143000"/>
          </a:xfrm>
          <a:prstGeom prst="line">
            <a:avLst/>
          </a:prstGeom>
          <a:noFill/>
          <a:ln w="9525">
            <a:solidFill>
              <a:schemeClr val="tx1"/>
            </a:solidFill>
            <a:round/>
            <a:headEnd/>
            <a:tailEnd type="triangle" w="med" len="med"/>
          </a:ln>
        </p:spPr>
        <p:txBody>
          <a:bodyPr/>
          <a:lstStyle/>
          <a:p>
            <a:endParaRPr lang="en-US"/>
          </a:p>
        </p:txBody>
      </p:sp>
      <p:sp>
        <p:nvSpPr>
          <p:cNvPr id="45083" name="AutoShape 27"/>
          <p:cNvSpPr>
            <a:spLocks noChangeArrowheads="1"/>
          </p:cNvSpPr>
          <p:nvPr/>
        </p:nvSpPr>
        <p:spPr bwMode="auto">
          <a:xfrm>
            <a:off x="4572000" y="3276600"/>
            <a:ext cx="914400" cy="381000"/>
          </a:xfrm>
          <a:prstGeom prst="rightArrow">
            <a:avLst>
              <a:gd name="adj1" fmla="val 50000"/>
              <a:gd name="adj2" fmla="val 6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pPr>
              <a:defRPr/>
            </a:pPr>
            <a:fld id="{8012FC87-8B25-450C-BCA3-2770C5A7EBD5}" type="slidenum">
              <a:rPr lang="en-US"/>
              <a:pPr>
                <a:defRPr/>
              </a:pPr>
              <a:t>51</a:t>
            </a:fld>
            <a:endParaRPr lang="en-US"/>
          </a:p>
        </p:txBody>
      </p:sp>
      <p:sp>
        <p:nvSpPr>
          <p:cNvPr id="59396" name="Rectangle 4"/>
          <p:cNvSpPr>
            <a:spLocks noGrp="1" noChangeArrowheads="1"/>
          </p:cNvSpPr>
          <p:nvPr>
            <p:ph type="title"/>
          </p:nvPr>
        </p:nvSpPr>
        <p:spPr>
          <a:xfrm>
            <a:off x="457200" y="609600"/>
            <a:ext cx="8229600" cy="1143000"/>
          </a:xfrm>
        </p:spPr>
        <p:txBody>
          <a:bodyPr/>
          <a:lstStyle/>
          <a:p>
            <a:pPr>
              <a:defRPr/>
            </a:pPr>
            <a:r>
              <a:rPr lang="en-US" sz="2800" b="1"/>
              <a:t>Value and Costs of Undertaking Business Research</a:t>
            </a:r>
          </a:p>
        </p:txBody>
      </p:sp>
      <p:sp>
        <p:nvSpPr>
          <p:cNvPr id="46086" name="AutoShape 5"/>
          <p:cNvSpPr>
            <a:spLocks noChangeArrowheads="1"/>
          </p:cNvSpPr>
          <p:nvPr/>
        </p:nvSpPr>
        <p:spPr bwMode="auto">
          <a:xfrm>
            <a:off x="457200" y="1676400"/>
            <a:ext cx="3352800" cy="4495800"/>
          </a:xfrm>
          <a:prstGeom prst="can">
            <a:avLst>
              <a:gd name="adj" fmla="val 33523"/>
            </a:avLst>
          </a:prstGeom>
          <a:gradFill rotWithShape="1">
            <a:gsLst>
              <a:gs pos="0">
                <a:schemeClr val="bg1"/>
              </a:gs>
              <a:gs pos="100000">
                <a:srgbClr val="00A000">
                  <a:alpha val="60999"/>
                </a:srgbClr>
              </a:gs>
            </a:gsLst>
            <a:lin ang="18900000" scaled="1"/>
          </a:gradFill>
          <a:ln w="9525">
            <a:solidFill>
              <a:schemeClr val="tx1"/>
            </a:solidFill>
            <a:round/>
            <a:headEnd/>
            <a:tailEnd/>
          </a:ln>
        </p:spPr>
        <p:txBody>
          <a:bodyPr wrap="none" anchor="ctr"/>
          <a:lstStyle/>
          <a:p>
            <a:pPr algn="ctr"/>
            <a:r>
              <a:rPr lang="en-US" sz="2400" b="1"/>
              <a:t>VALUE</a:t>
            </a:r>
          </a:p>
          <a:p>
            <a:pPr algn="ctr"/>
            <a:endParaRPr lang="en-US" sz="2400" b="1"/>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6087" name="Text Box 6"/>
          <p:cNvSpPr txBox="1">
            <a:spLocks noChangeArrowheads="1"/>
          </p:cNvSpPr>
          <p:nvPr/>
        </p:nvSpPr>
        <p:spPr bwMode="auto">
          <a:xfrm>
            <a:off x="838200" y="3200400"/>
            <a:ext cx="2819400" cy="2566988"/>
          </a:xfrm>
          <a:prstGeom prst="rect">
            <a:avLst/>
          </a:prstGeom>
          <a:gradFill rotWithShape="1">
            <a:gsLst>
              <a:gs pos="0">
                <a:schemeClr val="bg1"/>
              </a:gs>
              <a:gs pos="100000">
                <a:srgbClr val="00A000">
                  <a:alpha val="60999"/>
                </a:srgbClr>
              </a:gs>
            </a:gsLst>
            <a:lin ang="18900000" scaled="1"/>
          </a:gradFill>
          <a:ln w="9525">
            <a:noFill/>
            <a:miter lim="800000"/>
            <a:headEnd/>
            <a:tailEnd/>
          </a:ln>
        </p:spPr>
        <p:txBody>
          <a:bodyPr>
            <a:spAutoFit/>
          </a:bodyPr>
          <a:lstStyle/>
          <a:p>
            <a:pPr>
              <a:spcBef>
                <a:spcPct val="50000"/>
              </a:spcBef>
            </a:pPr>
            <a:r>
              <a:rPr lang="en-US" b="1"/>
              <a:t>Decreased Uncertainty</a:t>
            </a:r>
          </a:p>
          <a:p>
            <a:pPr>
              <a:spcBef>
                <a:spcPct val="50000"/>
              </a:spcBef>
            </a:pPr>
            <a:r>
              <a:rPr lang="en-US" b="1"/>
              <a:t>Higher Likelihood of Correct Decisions</a:t>
            </a:r>
          </a:p>
          <a:p>
            <a:pPr>
              <a:spcBef>
                <a:spcPct val="50000"/>
              </a:spcBef>
            </a:pPr>
            <a:r>
              <a:rPr lang="en-US" b="1"/>
              <a:t>Better Business performance</a:t>
            </a:r>
          </a:p>
          <a:p>
            <a:pPr>
              <a:spcBef>
                <a:spcPct val="50000"/>
              </a:spcBef>
            </a:pPr>
            <a:r>
              <a:rPr lang="en-US" b="1"/>
              <a:t>Higher Profits </a:t>
            </a:r>
          </a:p>
          <a:p>
            <a:pPr>
              <a:spcBef>
                <a:spcPct val="50000"/>
              </a:spcBef>
            </a:pPr>
            <a:r>
              <a:rPr lang="en-US" b="1"/>
              <a:t>Better Reputation</a:t>
            </a:r>
          </a:p>
        </p:txBody>
      </p:sp>
      <p:sp>
        <p:nvSpPr>
          <p:cNvPr id="46088" name="AutoShape 7"/>
          <p:cNvSpPr>
            <a:spLocks noChangeArrowheads="1"/>
          </p:cNvSpPr>
          <p:nvPr/>
        </p:nvSpPr>
        <p:spPr bwMode="auto">
          <a:xfrm>
            <a:off x="4953000" y="1676400"/>
            <a:ext cx="3352800" cy="4495800"/>
          </a:xfrm>
          <a:prstGeom prst="can">
            <a:avLst>
              <a:gd name="adj" fmla="val 33523"/>
            </a:avLst>
          </a:prstGeom>
          <a:gradFill rotWithShape="1">
            <a:gsLst>
              <a:gs pos="0">
                <a:srgbClr val="F1D9DE"/>
              </a:gs>
              <a:gs pos="100000">
                <a:srgbClr val="B43452"/>
              </a:gs>
            </a:gsLst>
            <a:lin ang="18900000" scaled="1"/>
          </a:gradFill>
          <a:ln w="9525">
            <a:solidFill>
              <a:schemeClr val="tx1"/>
            </a:solidFill>
            <a:round/>
            <a:headEnd/>
            <a:tailEnd/>
          </a:ln>
        </p:spPr>
        <p:txBody>
          <a:bodyPr wrap="none" anchor="ctr"/>
          <a:lstStyle/>
          <a:p>
            <a:pPr algn="ctr"/>
            <a:r>
              <a:rPr lang="en-US" sz="2400" b="1"/>
              <a:t>COSTS</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6089" name="Text Box 8"/>
          <p:cNvSpPr txBox="1">
            <a:spLocks noChangeArrowheads="1"/>
          </p:cNvSpPr>
          <p:nvPr/>
        </p:nvSpPr>
        <p:spPr bwMode="auto">
          <a:xfrm>
            <a:off x="5410200" y="3276600"/>
            <a:ext cx="2819400" cy="2154238"/>
          </a:xfrm>
          <a:prstGeom prst="rect">
            <a:avLst/>
          </a:prstGeom>
          <a:noFill/>
          <a:ln w="9525">
            <a:noFill/>
            <a:miter lim="800000"/>
            <a:headEnd/>
            <a:tailEnd/>
          </a:ln>
        </p:spPr>
        <p:txBody>
          <a:bodyPr>
            <a:spAutoFit/>
          </a:bodyPr>
          <a:lstStyle/>
          <a:p>
            <a:pPr>
              <a:spcBef>
                <a:spcPct val="50000"/>
              </a:spcBef>
            </a:pPr>
            <a:r>
              <a:rPr lang="en-US" b="1"/>
              <a:t>Research Costs</a:t>
            </a:r>
          </a:p>
          <a:p>
            <a:pPr>
              <a:spcBef>
                <a:spcPct val="50000"/>
              </a:spcBef>
            </a:pPr>
            <a:r>
              <a:rPr lang="en-US" b="1"/>
              <a:t>Delay in Making Business Decisions</a:t>
            </a:r>
          </a:p>
          <a:p>
            <a:pPr>
              <a:spcBef>
                <a:spcPct val="50000"/>
              </a:spcBef>
            </a:pPr>
            <a:r>
              <a:rPr lang="en-US" b="1"/>
              <a:t>Disclosure of Information to Rivals</a:t>
            </a:r>
          </a:p>
          <a:p>
            <a:pPr>
              <a:spcBef>
                <a:spcPct val="50000"/>
              </a:spcBef>
            </a:pPr>
            <a:r>
              <a:rPr lang="en-US" b="1"/>
              <a:t>Possibility of Error</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Why managers should Know research</a:t>
            </a:r>
            <a:endParaRPr lang="en-US" dirty="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Managers have to make decision to prepare the organizational activities.</a:t>
            </a:r>
          </a:p>
          <a:p>
            <a:pPr fontAlgn="auto">
              <a:spcAft>
                <a:spcPts val="0"/>
              </a:spcAft>
              <a:buFont typeface="Arial" pitchFamily="34" charset="0"/>
              <a:buChar char="•"/>
              <a:defRPr/>
            </a:pPr>
            <a:r>
              <a:rPr lang="en-US" dirty="0" smtClean="0"/>
              <a:t>They have to decide different plan, policies and programs continuously to achieve desired goals.</a:t>
            </a:r>
          </a:p>
          <a:p>
            <a:pPr fontAlgn="auto">
              <a:spcAft>
                <a:spcPts val="0"/>
              </a:spcAft>
              <a:buFont typeface="Arial" pitchFamily="34" charset="0"/>
              <a:buChar char="•"/>
              <a:defRPr/>
            </a:pPr>
            <a:r>
              <a:rPr lang="en-US" dirty="0" smtClean="0"/>
              <a:t>The success of an organization depends on quality of decision taken by manager. Appropriate decisions have to be taken in right time for success.</a:t>
            </a:r>
          </a:p>
          <a:p>
            <a:pPr fontAlgn="auto">
              <a:spcAft>
                <a:spcPts val="0"/>
              </a:spcAft>
              <a:buFont typeface="Arial" pitchFamily="34" charset="0"/>
              <a:buChar char="•"/>
              <a:defRPr/>
            </a:pPr>
            <a:r>
              <a:rPr lang="en-US" dirty="0" smtClean="0"/>
              <a:t>Decision cannot be taken in vacuum. They must be based and backed by </a:t>
            </a:r>
            <a:r>
              <a:rPr lang="en-US" dirty="0" err="1" smtClean="0"/>
              <a:t>informations</a:t>
            </a:r>
            <a:r>
              <a:rPr lang="en-US" dirty="0" smtClean="0"/>
              <a:t>. A manager should have right and adequate information in different stapes of management process.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Why managers should Know research</a:t>
            </a:r>
            <a:endParaRPr lang="en-US" dirty="0"/>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Information should be collected and processed before their utilization. The information system must be established in an organization to acquire the information in time. The sub-system of an information system are:</a:t>
            </a:r>
          </a:p>
          <a:p>
            <a:pPr lvl="1" fontAlgn="auto">
              <a:spcAft>
                <a:spcPts val="0"/>
              </a:spcAft>
              <a:buFont typeface="Arial" pitchFamily="34" charset="0"/>
              <a:buChar char="–"/>
              <a:defRPr/>
            </a:pPr>
            <a:r>
              <a:rPr lang="en-US" dirty="0" smtClean="0"/>
              <a:t>Internal Information sub-system</a:t>
            </a:r>
          </a:p>
          <a:p>
            <a:pPr lvl="1" fontAlgn="auto">
              <a:spcAft>
                <a:spcPts val="0"/>
              </a:spcAft>
              <a:buFont typeface="Arial" pitchFamily="34" charset="0"/>
              <a:buChar char="–"/>
              <a:defRPr/>
            </a:pPr>
            <a:r>
              <a:rPr lang="en-US" dirty="0" smtClean="0"/>
              <a:t>External Information sub-system</a:t>
            </a:r>
          </a:p>
          <a:p>
            <a:pPr fontAlgn="auto">
              <a:spcAft>
                <a:spcPts val="0"/>
              </a:spcAft>
              <a:buFont typeface="Arial" pitchFamily="34" charset="0"/>
              <a:buChar char="•"/>
              <a:defRPr/>
            </a:pPr>
            <a:r>
              <a:rPr lang="en-US" dirty="0" smtClean="0"/>
              <a:t>Research information sub-system which studies to a problem to find out the effective solution. Managers have to focus attention on it to fulfill the needs of information to take an appropriate decision. </a:t>
            </a:r>
          </a:p>
          <a:p>
            <a:pPr fontAlgn="auto">
              <a:spcAft>
                <a:spcPts val="0"/>
              </a:spcAft>
              <a:buFont typeface="Arial" pitchFamily="34" charset="0"/>
              <a:buChar char="•"/>
              <a:defRPr/>
            </a:pPr>
            <a:r>
              <a:rPr lang="en-US" dirty="0" smtClean="0"/>
              <a:t>Research is necessary in every management functions and process. Hence a manager should have knowledge and skill of  research methodology to solve their business problems.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Ethical issues in research</a:t>
            </a:r>
            <a:r>
              <a:rPr lang="en-US" dirty="0" smtClean="0"/>
              <a:t/>
            </a:r>
            <a:br>
              <a:rPr lang="en-US" dirty="0" smtClean="0"/>
            </a:br>
            <a:endParaRPr lang="en-US" dirty="0"/>
          </a:p>
        </p:txBody>
      </p:sp>
      <p:sp>
        <p:nvSpPr>
          <p:cNvPr id="29699" name="Content Placeholder 2"/>
          <p:cNvSpPr>
            <a:spLocks noGrp="1"/>
          </p:cNvSpPr>
          <p:nvPr>
            <p:ph idx="1"/>
          </p:nvPr>
        </p:nvSpPr>
        <p:spPr>
          <a:xfrm>
            <a:off x="533400" y="1143000"/>
            <a:ext cx="8229600" cy="5715000"/>
          </a:xfrm>
        </p:spPr>
        <p:txBody>
          <a:bodyPr/>
          <a:lstStyle/>
          <a:p>
            <a:r>
              <a:rPr lang="en-US" sz="2400" smtClean="0"/>
              <a:t>Put pressure on the participants to grant access to information</a:t>
            </a:r>
          </a:p>
          <a:p>
            <a:r>
              <a:rPr lang="en-US" sz="2400" smtClean="0"/>
              <a:t>Violate  an individual’s right to privacy</a:t>
            </a:r>
          </a:p>
          <a:p>
            <a:r>
              <a:rPr lang="en-US" sz="2400" smtClean="0"/>
              <a:t>Force  respondents to provide personal and confidential data.</a:t>
            </a:r>
          </a:p>
          <a:p>
            <a:r>
              <a:rPr lang="en-US" sz="2400" smtClean="0"/>
              <a:t>Possible deception of participants</a:t>
            </a:r>
          </a:p>
          <a:p>
            <a:r>
              <a:rPr lang="en-US" sz="2400" smtClean="0"/>
              <a:t>Fabricate the entire set of data.</a:t>
            </a:r>
          </a:p>
          <a:p>
            <a:r>
              <a:rPr lang="en-US" sz="2400" smtClean="0"/>
              <a:t>Select only the best data for reporting</a:t>
            </a:r>
          </a:p>
          <a:p>
            <a:r>
              <a:rPr lang="en-US" sz="2400" smtClean="0"/>
              <a:t>Claim credit for the work done by others</a:t>
            </a:r>
          </a:p>
          <a:p>
            <a:r>
              <a:rPr lang="en-US" sz="2400" smtClean="0"/>
              <a:t>False reporting of data or event.</a:t>
            </a:r>
          </a:p>
          <a:p>
            <a:r>
              <a:rPr lang="en-US" sz="2400" smtClean="0"/>
              <a:t>Not maintaining confidentiality and anonymity.</a:t>
            </a:r>
          </a:p>
          <a:p>
            <a:r>
              <a:rPr lang="en-US" sz="2400" smtClean="0"/>
              <a:t>Report data without permission from the organization.</a:t>
            </a:r>
          </a:p>
          <a:p>
            <a:r>
              <a:rPr lang="en-US" sz="2400" smtClean="0"/>
              <a:t>Publish the same paper in two different journals without telling the editors</a:t>
            </a:r>
          </a:p>
          <a:p>
            <a:endParaRPr lang="en-US" sz="24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For ethical research</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b="1" dirty="0" smtClean="0"/>
              <a:t>Honesty </a:t>
            </a:r>
            <a:r>
              <a:rPr lang="en-US" dirty="0" smtClean="0"/>
              <a:t>-Honest reporting data, results, methods and procedures, and publication status.</a:t>
            </a:r>
          </a:p>
          <a:p>
            <a:pPr fontAlgn="auto">
              <a:spcAft>
                <a:spcPts val="0"/>
              </a:spcAft>
              <a:buFont typeface="Arial" pitchFamily="34" charset="0"/>
              <a:buChar char="•"/>
              <a:defRPr/>
            </a:pPr>
            <a:r>
              <a:rPr lang="en-US" b="1" dirty="0" smtClean="0"/>
              <a:t>Objectivity-</a:t>
            </a:r>
            <a:r>
              <a:rPr lang="en-US" dirty="0" smtClean="0"/>
              <a:t> unbiased and impartial explanation of research design, data interpretation, peer review and so on.</a:t>
            </a:r>
          </a:p>
          <a:p>
            <a:pPr fontAlgn="auto">
              <a:spcAft>
                <a:spcPts val="0"/>
              </a:spcAft>
              <a:buFont typeface="Arial" pitchFamily="34" charset="0"/>
              <a:buChar char="•"/>
              <a:defRPr/>
            </a:pPr>
            <a:r>
              <a:rPr lang="en-US" b="1" dirty="0" smtClean="0"/>
              <a:t>Integrity-</a:t>
            </a:r>
            <a:r>
              <a:rPr lang="en-US" dirty="0" smtClean="0"/>
              <a:t>act with sincerity and strive for consistency of thought and action.</a:t>
            </a:r>
          </a:p>
          <a:p>
            <a:pPr fontAlgn="auto">
              <a:spcAft>
                <a:spcPts val="0"/>
              </a:spcAft>
              <a:buFont typeface="Arial" pitchFamily="34" charset="0"/>
              <a:buChar char="•"/>
              <a:defRPr/>
            </a:pPr>
            <a:r>
              <a:rPr lang="en-US" b="1" dirty="0" smtClean="0"/>
              <a:t>Carefulness-</a:t>
            </a:r>
            <a:r>
              <a:rPr lang="en-US" dirty="0" smtClean="0"/>
              <a:t>keep good records of research activities and avoid careless errors and negligence.</a:t>
            </a:r>
          </a:p>
          <a:p>
            <a:pPr fontAlgn="auto">
              <a:spcAft>
                <a:spcPts val="0"/>
              </a:spcAft>
              <a:buFont typeface="Arial" pitchFamily="34" charset="0"/>
              <a:buChar char="•"/>
              <a:defRPr/>
            </a:pPr>
            <a:r>
              <a:rPr lang="en-US" b="1" dirty="0" smtClean="0"/>
              <a:t>Legality-</a:t>
            </a:r>
            <a:r>
              <a:rPr lang="en-US" dirty="0" smtClean="0"/>
              <a:t>know and obey relevant laws and institutional and governmental  policies.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For ethical research</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sz="3300" b="1" dirty="0" smtClean="0"/>
              <a:t>Non-discrimination-</a:t>
            </a:r>
            <a:r>
              <a:rPr lang="en-US" dirty="0" smtClean="0"/>
              <a:t>avoid discrimination against anybody on the basis of sex, race, ethnicity, language or other factors.</a:t>
            </a:r>
          </a:p>
          <a:p>
            <a:pPr fontAlgn="auto">
              <a:spcAft>
                <a:spcPts val="0"/>
              </a:spcAft>
              <a:buFont typeface="Arial" pitchFamily="34" charset="0"/>
              <a:buChar char="•"/>
              <a:defRPr/>
            </a:pPr>
            <a:r>
              <a:rPr lang="en-US" b="1" dirty="0" smtClean="0"/>
              <a:t>Confidentiality- </a:t>
            </a:r>
            <a:r>
              <a:rPr lang="en-US" dirty="0" smtClean="0"/>
              <a:t>protect confidential communications, such as personal records, correspondence, trade secrets, and patient records.</a:t>
            </a:r>
          </a:p>
          <a:p>
            <a:pPr fontAlgn="auto">
              <a:spcAft>
                <a:spcPts val="0"/>
              </a:spcAft>
              <a:buFont typeface="Arial" pitchFamily="34" charset="0"/>
              <a:buChar char="•"/>
              <a:defRPr/>
            </a:pPr>
            <a:r>
              <a:rPr lang="en-US" b="1" dirty="0" smtClean="0"/>
              <a:t>Respect for intellectual property</a:t>
            </a:r>
            <a:r>
              <a:rPr lang="en-US" dirty="0" smtClean="0"/>
              <a:t>-</a:t>
            </a:r>
            <a:r>
              <a:rPr lang="en-US" dirty="0" err="1" smtClean="0"/>
              <a:t>honour</a:t>
            </a:r>
            <a:r>
              <a:rPr lang="en-US" dirty="0" smtClean="0"/>
              <a:t> patents, copyrights, and other forms of intellectual property. do not use data or other documents without permission. Give credit where credit is due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misconceptions of research</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solidFill>
                  <a:srgbClr val="C00000"/>
                </a:solidFill>
              </a:rPr>
              <a:t>Research has to involve a dramatic discovery or breakthrough in scientific knowledge.</a:t>
            </a:r>
          </a:p>
          <a:p>
            <a:pPr lvl="1"/>
            <a:r>
              <a:rPr lang="en-US" dirty="0" smtClean="0">
                <a:solidFill>
                  <a:srgbClr val="C00000"/>
                </a:solidFill>
              </a:rPr>
              <a:t>Research can be carried out by a few highly qualified experts.</a:t>
            </a:r>
          </a:p>
          <a:p>
            <a:pPr lvl="1"/>
            <a:r>
              <a:rPr lang="en-US" dirty="0" smtClean="0">
                <a:solidFill>
                  <a:srgbClr val="C00000"/>
                </a:solidFill>
              </a:rPr>
              <a:t>Research is the panacea for all ills</a:t>
            </a:r>
          </a:p>
          <a:p>
            <a:pPr lvl="1"/>
            <a:r>
              <a:rPr lang="en-US" dirty="0" smtClean="0">
                <a:solidFill>
                  <a:srgbClr val="C00000"/>
                </a:solidFill>
              </a:rPr>
              <a:t>Research has to be empirical or mathematical.</a:t>
            </a:r>
          </a:p>
          <a:p>
            <a:pPr lvl="1"/>
            <a:r>
              <a:rPr lang="en-US" dirty="0" smtClean="0">
                <a:solidFill>
                  <a:srgbClr val="C00000"/>
                </a:solidFill>
              </a:rPr>
              <a:t>Research approaches and techniques are same for all sciences</a:t>
            </a:r>
          </a:p>
          <a:p>
            <a:pPr lvl="1"/>
            <a:r>
              <a:rPr lang="en-US" dirty="0" smtClean="0">
                <a:solidFill>
                  <a:srgbClr val="C00000"/>
                </a:solidFill>
              </a:rPr>
              <a:t>Research must be focused on knowledge generations.</a:t>
            </a:r>
          </a:p>
          <a:p>
            <a:pPr lvl="1"/>
            <a:r>
              <a:rPr lang="en-US" dirty="0" smtClean="0">
                <a:solidFill>
                  <a:srgbClr val="C00000"/>
                </a:solidFill>
              </a:rPr>
              <a:t>Research is fact finding and fact transcribing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153400" cy="944562"/>
          </a:xfrm>
        </p:spPr>
        <p:txBody>
          <a:bodyPr>
            <a:normAutofit fontScale="90000"/>
          </a:bodyPr>
          <a:lstStyle/>
          <a:p>
            <a:pPr eaLnBrk="1" fontAlgn="auto" hangingPunct="1">
              <a:spcAft>
                <a:spcPts val="0"/>
              </a:spcAft>
              <a:defRPr/>
            </a:pPr>
            <a:r>
              <a:rPr lang="en-US" sz="3200" dirty="0" smtClean="0">
                <a:solidFill>
                  <a:schemeClr val="tx2">
                    <a:satMod val="130000"/>
                  </a:schemeClr>
                </a:solidFill>
              </a:rPr>
              <a:t>Features </a:t>
            </a:r>
            <a:r>
              <a:rPr lang="en-US" sz="3200" dirty="0">
                <a:solidFill>
                  <a:schemeClr val="tx2">
                    <a:satMod val="130000"/>
                  </a:schemeClr>
                </a:solidFill>
              </a:rPr>
              <a:t>of Scientific </a:t>
            </a:r>
            <a:r>
              <a:rPr lang="en-US" sz="3200" dirty="0" smtClean="0">
                <a:solidFill>
                  <a:schemeClr val="tx2">
                    <a:satMod val="130000"/>
                  </a:schemeClr>
                </a:solidFill>
              </a:rPr>
              <a:t>Research</a:t>
            </a:r>
            <a:br>
              <a:rPr lang="en-US" sz="3200" dirty="0" smtClean="0">
                <a:solidFill>
                  <a:schemeClr val="tx2">
                    <a:satMod val="130000"/>
                  </a:schemeClr>
                </a:solidFill>
              </a:rPr>
            </a:br>
            <a:r>
              <a:rPr lang="en-US" sz="3200" dirty="0" smtClean="0">
                <a:solidFill>
                  <a:schemeClr val="tx2">
                    <a:satMod val="130000"/>
                  </a:schemeClr>
                </a:solidFill>
              </a:rPr>
              <a:t>(</a:t>
            </a:r>
            <a:r>
              <a:rPr lang="hi-IN" sz="2800" dirty="0" smtClean="0">
                <a:solidFill>
                  <a:schemeClr val="tx2">
                    <a:satMod val="130000"/>
                  </a:schemeClr>
                </a:solidFill>
              </a:rPr>
              <a:t>बैज्ञानिक </a:t>
            </a:r>
            <a:r>
              <a:rPr lang="hi-IN" sz="2800" dirty="0">
                <a:solidFill>
                  <a:schemeClr val="tx2">
                    <a:satMod val="130000"/>
                  </a:schemeClr>
                </a:solidFill>
              </a:rPr>
              <a:t>अनुशन्धानका </a:t>
            </a:r>
            <a:r>
              <a:rPr lang="hi-IN" sz="2800" dirty="0" smtClean="0">
                <a:solidFill>
                  <a:schemeClr val="tx2">
                    <a:satMod val="130000"/>
                  </a:schemeClr>
                </a:solidFill>
              </a:rPr>
              <a:t>बिशेषताहरु</a:t>
            </a:r>
            <a:r>
              <a:rPr lang="en-US" sz="2800" dirty="0" smtClean="0">
                <a:solidFill>
                  <a:schemeClr val="tx2">
                    <a:satMod val="130000"/>
                  </a:schemeClr>
                </a:solidFill>
              </a:rPr>
              <a:t>)</a:t>
            </a:r>
            <a:endParaRPr lang="en-US" dirty="0">
              <a:solidFill>
                <a:schemeClr val="tx2">
                  <a:satMod val="130000"/>
                </a:schemeClr>
              </a:solidFill>
            </a:endParaRPr>
          </a:p>
        </p:txBody>
      </p:sp>
      <p:sp>
        <p:nvSpPr>
          <p:cNvPr id="10243" name="Rectangle 3"/>
          <p:cNvSpPr>
            <a:spLocks noGrp="1" noChangeArrowheads="1"/>
          </p:cNvSpPr>
          <p:nvPr>
            <p:ph type="body" sz="half" idx="1"/>
          </p:nvPr>
        </p:nvSpPr>
        <p:spPr>
          <a:xfrm>
            <a:off x="304800" y="1371600"/>
            <a:ext cx="3962400" cy="4724400"/>
          </a:xfrm>
        </p:spPr>
        <p:txBody>
          <a:bodyPr>
            <a:normAutofit/>
          </a:bodyPr>
          <a:lstStyle/>
          <a:p>
            <a:pPr marL="609600" indent="-609600" eaLnBrk="1" hangingPunct="1">
              <a:lnSpc>
                <a:spcPct val="90000"/>
              </a:lnSpc>
              <a:buFontTx/>
              <a:buNone/>
            </a:pPr>
            <a:endParaRPr lang="en-US" sz="800" dirty="0" smtClean="0">
              <a:solidFill>
                <a:srgbClr val="FF0000"/>
              </a:solidFill>
            </a:endParaRPr>
          </a:p>
          <a:p>
            <a:pPr marL="609600" indent="-609600" eaLnBrk="1" hangingPunct="1">
              <a:lnSpc>
                <a:spcPct val="90000"/>
              </a:lnSpc>
              <a:buNone/>
            </a:pPr>
            <a:r>
              <a:rPr lang="en-US" sz="2800" dirty="0" smtClean="0">
                <a:solidFill>
                  <a:srgbClr val="FF0000"/>
                </a:solidFill>
              </a:rPr>
              <a:t>1.Purposiveness</a:t>
            </a:r>
          </a:p>
          <a:p>
            <a:pPr marL="609600" indent="-609600" eaLnBrk="1" hangingPunct="1">
              <a:lnSpc>
                <a:spcPct val="90000"/>
              </a:lnSpc>
              <a:buNone/>
            </a:pPr>
            <a:r>
              <a:rPr lang="en-US" sz="2800" dirty="0" smtClean="0">
                <a:solidFill>
                  <a:srgbClr val="FF0000"/>
                </a:solidFill>
              </a:rPr>
              <a:t>2. Rigor</a:t>
            </a:r>
          </a:p>
          <a:p>
            <a:pPr marL="609600" indent="-609600" eaLnBrk="1" hangingPunct="1">
              <a:lnSpc>
                <a:spcPct val="90000"/>
              </a:lnSpc>
              <a:buNone/>
            </a:pPr>
            <a:r>
              <a:rPr lang="en-US" sz="2800" dirty="0" smtClean="0">
                <a:solidFill>
                  <a:srgbClr val="FF0000"/>
                </a:solidFill>
              </a:rPr>
              <a:t>3. Testability</a:t>
            </a:r>
          </a:p>
          <a:p>
            <a:pPr marL="609600" indent="-609600" eaLnBrk="1" hangingPunct="1">
              <a:lnSpc>
                <a:spcPct val="90000"/>
              </a:lnSpc>
              <a:buNone/>
            </a:pPr>
            <a:r>
              <a:rPr lang="en-US" sz="2800" dirty="0" smtClean="0">
                <a:solidFill>
                  <a:srgbClr val="FF0000"/>
                </a:solidFill>
              </a:rPr>
              <a:t>4. Replicability</a:t>
            </a:r>
          </a:p>
          <a:p>
            <a:pPr marL="609600" indent="-609600" eaLnBrk="1" hangingPunct="1">
              <a:lnSpc>
                <a:spcPct val="90000"/>
              </a:lnSpc>
              <a:buNone/>
            </a:pPr>
            <a:r>
              <a:rPr lang="en-US" sz="2800" dirty="0" smtClean="0">
                <a:solidFill>
                  <a:srgbClr val="FF0000"/>
                </a:solidFill>
              </a:rPr>
              <a:t>5. Precision &amp; confidence</a:t>
            </a:r>
          </a:p>
          <a:p>
            <a:pPr marL="609600" indent="-609600" eaLnBrk="1" hangingPunct="1">
              <a:lnSpc>
                <a:spcPct val="90000"/>
              </a:lnSpc>
              <a:buNone/>
            </a:pPr>
            <a:r>
              <a:rPr lang="en-US" sz="2800" dirty="0" smtClean="0">
                <a:solidFill>
                  <a:srgbClr val="FF0000"/>
                </a:solidFill>
              </a:rPr>
              <a:t>6. Objectivity</a:t>
            </a:r>
          </a:p>
          <a:p>
            <a:pPr marL="609600" indent="-609600" eaLnBrk="1" hangingPunct="1">
              <a:lnSpc>
                <a:spcPct val="90000"/>
              </a:lnSpc>
              <a:buNone/>
            </a:pPr>
            <a:r>
              <a:rPr lang="en-US" sz="2800" dirty="0" smtClean="0">
                <a:solidFill>
                  <a:srgbClr val="FF0000"/>
                </a:solidFill>
              </a:rPr>
              <a:t>7. Generalizability</a:t>
            </a:r>
          </a:p>
          <a:p>
            <a:pPr marL="609600" indent="-609600" eaLnBrk="1" hangingPunct="1">
              <a:lnSpc>
                <a:spcPct val="90000"/>
              </a:lnSpc>
              <a:buNone/>
            </a:pPr>
            <a:r>
              <a:rPr lang="en-US" sz="2800" dirty="0" smtClean="0">
                <a:solidFill>
                  <a:srgbClr val="FF0000"/>
                </a:solidFill>
              </a:rPr>
              <a:t>8.Parsimony</a:t>
            </a:r>
          </a:p>
          <a:p>
            <a:pPr marL="609600" indent="-609600" eaLnBrk="1" hangingPunct="1">
              <a:lnSpc>
                <a:spcPct val="90000"/>
              </a:lnSpc>
              <a:buNone/>
            </a:pPr>
            <a:endParaRPr lang="en-US" sz="2800" dirty="0" smtClean="0">
              <a:solidFill>
                <a:srgbClr val="FF0000"/>
              </a:solidFill>
            </a:endParaRPr>
          </a:p>
        </p:txBody>
      </p:sp>
      <p:sp>
        <p:nvSpPr>
          <p:cNvPr id="6" name="Content Placeholder 5"/>
          <p:cNvSpPr>
            <a:spLocks noGrp="1"/>
          </p:cNvSpPr>
          <p:nvPr>
            <p:ph sz="half" idx="2"/>
          </p:nvPr>
        </p:nvSpPr>
        <p:spPr>
          <a:xfrm>
            <a:off x="4572000" y="1371600"/>
            <a:ext cx="3733800" cy="4525963"/>
          </a:xfrm>
        </p:spPr>
        <p:txBody>
          <a:bodyPr>
            <a:normAutofit lnSpcReduction="10000"/>
          </a:bodyPr>
          <a:lstStyle/>
          <a:p>
            <a:pPr>
              <a:buNone/>
            </a:pPr>
            <a:r>
              <a:rPr lang="en-US" dirty="0" smtClean="0">
                <a:solidFill>
                  <a:schemeClr val="tx2">
                    <a:lumMod val="60000"/>
                    <a:lumOff val="40000"/>
                  </a:schemeClr>
                </a:solidFill>
                <a:latin typeface="Preeti" pitchFamily="2" charset="0"/>
              </a:rPr>
              <a:t>!_ p2]Zok"0f{</a:t>
            </a:r>
          </a:p>
          <a:p>
            <a:pPr>
              <a:buNone/>
            </a:pPr>
            <a:r>
              <a:rPr lang="en-US" dirty="0" smtClean="0">
                <a:solidFill>
                  <a:schemeClr val="tx2">
                    <a:lumMod val="60000"/>
                    <a:lumOff val="40000"/>
                  </a:schemeClr>
                </a:solidFill>
                <a:latin typeface="Preeti" pitchFamily="2" charset="0"/>
              </a:rPr>
              <a:t>@_ </a:t>
            </a:r>
            <a:r>
              <a:rPr lang="en-US" dirty="0" err="1" smtClean="0">
                <a:solidFill>
                  <a:schemeClr val="tx2">
                    <a:lumMod val="60000"/>
                    <a:lumOff val="40000"/>
                  </a:schemeClr>
                </a:solidFill>
                <a:latin typeface="Preeti" pitchFamily="2" charset="0"/>
              </a:rPr>
              <a:t>lalw</a:t>
            </a:r>
            <a:r>
              <a:rPr lang="en-US" dirty="0" smtClean="0">
                <a:solidFill>
                  <a:schemeClr val="tx2">
                    <a:lumMod val="60000"/>
                    <a:lumOff val="40000"/>
                  </a:schemeClr>
                </a:solidFill>
                <a:latin typeface="Preeti" pitchFamily="2" charset="0"/>
              </a:rPr>
              <a:t>, </a:t>
            </a:r>
            <a:r>
              <a:rPr lang="en-US" dirty="0" err="1" smtClean="0">
                <a:solidFill>
                  <a:schemeClr val="tx2">
                    <a:lumMod val="60000"/>
                    <a:lumOff val="40000"/>
                  </a:schemeClr>
                </a:solidFill>
                <a:latin typeface="Preeti" pitchFamily="2" charset="0"/>
              </a:rPr>
              <a:t>lzWbfGtsf</a:t>
            </a:r>
            <a:r>
              <a:rPr lang="en-US" dirty="0" smtClean="0">
                <a:solidFill>
                  <a:schemeClr val="tx2">
                    <a:lumMod val="60000"/>
                    <a:lumOff val="40000"/>
                  </a:schemeClr>
                </a:solidFill>
                <a:latin typeface="Preeti" pitchFamily="2" charset="0"/>
              </a:rPr>
              <a:t>] </a:t>
            </a:r>
            <a:r>
              <a:rPr lang="en-US" dirty="0" err="1" smtClean="0">
                <a:solidFill>
                  <a:schemeClr val="tx2">
                    <a:lumMod val="60000"/>
                    <a:lumOff val="40000"/>
                  </a:schemeClr>
                </a:solidFill>
                <a:latin typeface="Preeti" pitchFamily="2" charset="0"/>
              </a:rPr>
              <a:t>kfngf</a:t>
            </a:r>
            <a:endParaRPr lang="en-US" dirty="0" smtClean="0">
              <a:solidFill>
                <a:schemeClr val="tx2">
                  <a:lumMod val="60000"/>
                  <a:lumOff val="40000"/>
                </a:schemeClr>
              </a:solidFill>
              <a:latin typeface="Preeti" pitchFamily="2" charset="0"/>
            </a:endParaRPr>
          </a:p>
          <a:p>
            <a:pPr>
              <a:buNone/>
            </a:pPr>
            <a:r>
              <a:rPr lang="en-US" dirty="0" smtClean="0">
                <a:solidFill>
                  <a:schemeClr val="tx2">
                    <a:lumMod val="60000"/>
                    <a:lumOff val="40000"/>
                  </a:schemeClr>
                </a:solidFill>
                <a:latin typeface="Preeti" pitchFamily="2" charset="0"/>
              </a:rPr>
              <a:t>#_ </a:t>
            </a:r>
            <a:r>
              <a:rPr lang="en-US" dirty="0" err="1" smtClean="0">
                <a:solidFill>
                  <a:schemeClr val="tx2">
                    <a:lumMod val="60000"/>
                    <a:lumOff val="40000"/>
                  </a:schemeClr>
                </a:solidFill>
                <a:latin typeface="Preeti" pitchFamily="2" charset="0"/>
              </a:rPr>
              <a:t>k|of</a:t>
            </a:r>
            <a:r>
              <a:rPr lang="en-US" dirty="0" smtClean="0">
                <a:solidFill>
                  <a:schemeClr val="tx2">
                    <a:lumMod val="60000"/>
                    <a:lumOff val="40000"/>
                  </a:schemeClr>
                </a:solidFill>
                <a:latin typeface="Preeti" pitchFamily="2" charset="0"/>
              </a:rPr>
              <a:t>]</a:t>
            </a:r>
            <a:r>
              <a:rPr lang="en-US" dirty="0" err="1" smtClean="0">
                <a:solidFill>
                  <a:schemeClr val="tx2">
                    <a:lumMod val="60000"/>
                    <a:lumOff val="40000"/>
                  </a:schemeClr>
                </a:solidFill>
                <a:latin typeface="Preeti" pitchFamily="2" charset="0"/>
              </a:rPr>
              <a:t>u,kl</a:t>
            </a:r>
            <a:r>
              <a:rPr lang="en-US" dirty="0" smtClean="0">
                <a:solidFill>
                  <a:schemeClr val="tx2">
                    <a:lumMod val="60000"/>
                    <a:lumOff val="40000"/>
                  </a:schemeClr>
                </a:solidFill>
                <a:latin typeface="Preeti" pitchFamily="2" charset="0"/>
              </a:rPr>
              <a:t>/If0fl;Wb </a:t>
            </a:r>
          </a:p>
          <a:p>
            <a:pPr>
              <a:buNone/>
            </a:pPr>
            <a:r>
              <a:rPr lang="en-US" dirty="0" smtClean="0">
                <a:solidFill>
                  <a:schemeClr val="tx2">
                    <a:lumMod val="60000"/>
                    <a:lumOff val="40000"/>
                  </a:schemeClr>
                </a:solidFill>
                <a:latin typeface="Preeti" pitchFamily="2" charset="0"/>
              </a:rPr>
              <a:t>$_ </a:t>
            </a:r>
            <a:r>
              <a:rPr lang="en-US" dirty="0" err="1" smtClean="0">
                <a:solidFill>
                  <a:schemeClr val="tx2">
                    <a:lumMod val="60000"/>
                    <a:lumOff val="40000"/>
                  </a:schemeClr>
                </a:solidFill>
                <a:latin typeface="Preeti" pitchFamily="2" charset="0"/>
              </a:rPr>
              <a:t>b'?Zttf</a:t>
            </a:r>
            <a:endParaRPr lang="en-US" dirty="0" smtClean="0">
              <a:solidFill>
                <a:schemeClr val="tx2">
                  <a:lumMod val="60000"/>
                  <a:lumOff val="40000"/>
                </a:schemeClr>
              </a:solidFill>
              <a:latin typeface="Preeti" pitchFamily="2" charset="0"/>
            </a:endParaRPr>
          </a:p>
          <a:p>
            <a:pPr>
              <a:buNone/>
            </a:pPr>
            <a:r>
              <a:rPr lang="en-US" dirty="0" smtClean="0">
                <a:solidFill>
                  <a:schemeClr val="tx2">
                    <a:lumMod val="60000"/>
                    <a:lumOff val="40000"/>
                  </a:schemeClr>
                </a:solidFill>
                <a:latin typeface="Preeti" pitchFamily="2" charset="0"/>
              </a:rPr>
              <a:t>%_ </a:t>
            </a:r>
            <a:r>
              <a:rPr lang="en-US" dirty="0" err="1" smtClean="0">
                <a:solidFill>
                  <a:schemeClr val="tx2">
                    <a:lumMod val="60000"/>
                    <a:lumOff val="40000"/>
                  </a:schemeClr>
                </a:solidFill>
                <a:latin typeface="Preeti" pitchFamily="2" charset="0"/>
              </a:rPr>
              <a:t>laZjzlgotf</a:t>
            </a:r>
            <a:r>
              <a:rPr lang="en-US" dirty="0" smtClean="0">
                <a:solidFill>
                  <a:schemeClr val="tx2">
                    <a:lumMod val="60000"/>
                    <a:lumOff val="40000"/>
                  </a:schemeClr>
                </a:solidFill>
                <a:latin typeface="Preeti" pitchFamily="2" charset="0"/>
              </a:rPr>
              <a:t>, </a:t>
            </a:r>
            <a:r>
              <a:rPr lang="en-US" dirty="0" err="1" smtClean="0">
                <a:solidFill>
                  <a:schemeClr val="tx2">
                    <a:lumMod val="60000"/>
                    <a:lumOff val="40000"/>
                  </a:schemeClr>
                </a:solidFill>
                <a:latin typeface="Preeti" pitchFamily="2" charset="0"/>
              </a:rPr>
              <a:t>oyfy</a:t>
            </a:r>
            <a:r>
              <a:rPr lang="en-US" dirty="0" smtClean="0">
                <a:solidFill>
                  <a:schemeClr val="tx2">
                    <a:lumMod val="60000"/>
                    <a:lumOff val="40000"/>
                  </a:schemeClr>
                </a:solidFill>
                <a:latin typeface="Preeti" pitchFamily="2" charset="0"/>
              </a:rPr>
              <a:t>{</a:t>
            </a:r>
            <a:r>
              <a:rPr lang="en-US" dirty="0" err="1" smtClean="0">
                <a:solidFill>
                  <a:schemeClr val="tx2">
                    <a:lumMod val="60000"/>
                    <a:lumOff val="40000"/>
                  </a:schemeClr>
                </a:solidFill>
                <a:latin typeface="Preeti" pitchFamily="2" charset="0"/>
              </a:rPr>
              <a:t>tf</a:t>
            </a:r>
            <a:endParaRPr lang="en-US" dirty="0" smtClean="0">
              <a:solidFill>
                <a:schemeClr val="tx2">
                  <a:lumMod val="60000"/>
                  <a:lumOff val="40000"/>
                </a:schemeClr>
              </a:solidFill>
              <a:latin typeface="Preeti" pitchFamily="2" charset="0"/>
            </a:endParaRPr>
          </a:p>
          <a:p>
            <a:pPr>
              <a:buNone/>
            </a:pPr>
            <a:r>
              <a:rPr lang="en-US" dirty="0" smtClean="0">
                <a:solidFill>
                  <a:schemeClr val="tx2">
                    <a:lumMod val="60000"/>
                    <a:lumOff val="40000"/>
                  </a:schemeClr>
                </a:solidFill>
                <a:latin typeface="Preeti" pitchFamily="2" charset="0"/>
              </a:rPr>
              <a:t>^_a:t'ut</a:t>
            </a:r>
          </a:p>
          <a:p>
            <a:pPr>
              <a:buNone/>
            </a:pPr>
            <a:r>
              <a:rPr lang="en-US" dirty="0" smtClean="0">
                <a:solidFill>
                  <a:schemeClr val="tx2">
                    <a:lumMod val="60000"/>
                    <a:lumOff val="40000"/>
                  </a:schemeClr>
                </a:solidFill>
                <a:latin typeface="Preeti" pitchFamily="2" charset="0"/>
              </a:rPr>
              <a:t>&amp;_ ;</a:t>
            </a:r>
            <a:r>
              <a:rPr lang="en-US" dirty="0" err="1" smtClean="0">
                <a:solidFill>
                  <a:schemeClr val="tx2">
                    <a:lumMod val="60000"/>
                    <a:lumOff val="40000"/>
                  </a:schemeClr>
                </a:solidFill>
                <a:latin typeface="Preeti" pitchFamily="2" charset="0"/>
              </a:rPr>
              <a:t>fdfGos</a:t>
            </a:r>
            <a:r>
              <a:rPr lang="en-US" dirty="0" smtClean="0">
                <a:solidFill>
                  <a:schemeClr val="tx2">
                    <a:lumMod val="60000"/>
                    <a:lumOff val="40000"/>
                  </a:schemeClr>
                </a:solidFill>
                <a:latin typeface="Preeti" pitchFamily="2" charset="0"/>
              </a:rPr>
              <a:t>[t</a:t>
            </a:r>
          </a:p>
          <a:p>
            <a:pPr>
              <a:buNone/>
            </a:pPr>
            <a:r>
              <a:rPr lang="en-US" dirty="0" smtClean="0">
                <a:solidFill>
                  <a:schemeClr val="tx2">
                    <a:lumMod val="60000"/>
                    <a:lumOff val="40000"/>
                  </a:schemeClr>
                </a:solidFill>
                <a:latin typeface="Preeti" pitchFamily="2" charset="0"/>
              </a:rPr>
              <a:t>*_ ;</a:t>
            </a:r>
            <a:r>
              <a:rPr lang="en-US" dirty="0" err="1" smtClean="0">
                <a:solidFill>
                  <a:schemeClr val="tx2">
                    <a:lumMod val="60000"/>
                    <a:lumOff val="40000"/>
                  </a:schemeClr>
                </a:solidFill>
                <a:latin typeface="Preeti" pitchFamily="2" charset="0"/>
              </a:rPr>
              <a:t>DaGwdf</a:t>
            </a:r>
            <a:r>
              <a:rPr lang="en-US" dirty="0" smtClean="0">
                <a:solidFill>
                  <a:schemeClr val="tx2">
                    <a:lumMod val="60000"/>
                    <a:lumOff val="40000"/>
                  </a:schemeClr>
                </a:solidFill>
                <a:latin typeface="Preeti" pitchFamily="2" charset="0"/>
              </a:rPr>
              <a:t> ;/</a:t>
            </a:r>
            <a:r>
              <a:rPr lang="en-US" dirty="0" err="1" smtClean="0">
                <a:solidFill>
                  <a:schemeClr val="tx2">
                    <a:lumMod val="60000"/>
                    <a:lumOff val="40000"/>
                  </a:schemeClr>
                </a:solidFill>
                <a:latin typeface="Preeti" pitchFamily="2" charset="0"/>
              </a:rPr>
              <a:t>ntf</a:t>
            </a:r>
            <a:endParaRPr lang="en-US" dirty="0" smtClean="0">
              <a:solidFill>
                <a:schemeClr val="tx2">
                  <a:lumMod val="60000"/>
                  <a:lumOff val="40000"/>
                </a:schemeClr>
              </a:solidFill>
              <a:latin typeface="Preeti" pitchFamily="2" charset="0"/>
            </a:endParaRPr>
          </a:p>
          <a:p>
            <a:pPr>
              <a:buNone/>
            </a:pPr>
            <a:endParaRPr lang="en-US" dirty="0">
              <a:solidFill>
                <a:schemeClr val="tx2">
                  <a:lumMod val="60000"/>
                  <a:lumOff val="40000"/>
                </a:schemeClr>
              </a:solidFill>
              <a:latin typeface="Preeti"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20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20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fade">
                                      <p:cBhvr>
                                        <p:cTn id="32" dur="20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fade">
                                      <p:cBhvr>
                                        <p:cTn id="37" dur="20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fade">
                                      <p:cBhvr>
                                        <p:cTn id="42" dur="2000"/>
                                        <p:tgtEl>
                                          <p:spTgt spid="10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fade">
                                      <p:cBhvr>
                                        <p:cTn id="47" dur="20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fontAlgn="auto" hangingPunct="1">
              <a:spcAft>
                <a:spcPts val="0"/>
              </a:spcAft>
              <a:defRPr/>
            </a:pPr>
            <a:r>
              <a:rPr lang="en-US" dirty="0" smtClean="0">
                <a:solidFill>
                  <a:schemeClr val="tx2">
                    <a:satMod val="130000"/>
                  </a:schemeClr>
                </a:solidFill>
              </a:rPr>
              <a:t>Nature /characteristics of Research</a:t>
            </a:r>
            <a:endParaRPr lang="en-US" dirty="0">
              <a:solidFill>
                <a:schemeClr val="tx2">
                  <a:satMod val="130000"/>
                </a:schemeClr>
              </a:solidFill>
            </a:endParaRPr>
          </a:p>
        </p:txBody>
      </p:sp>
      <p:sp>
        <p:nvSpPr>
          <p:cNvPr id="11267" name="Rectangle 3"/>
          <p:cNvSpPr>
            <a:spLocks noGrp="1" noChangeArrowheads="1"/>
          </p:cNvSpPr>
          <p:nvPr>
            <p:ph type="body" sz="half" idx="1"/>
          </p:nvPr>
        </p:nvSpPr>
        <p:spPr>
          <a:xfrm>
            <a:off x="457200" y="1600200"/>
            <a:ext cx="4191000" cy="4525963"/>
          </a:xfrm>
        </p:spPr>
        <p:txBody>
          <a:bodyPr>
            <a:noAutofit/>
          </a:bodyPr>
          <a:lstStyle/>
          <a:p>
            <a:pPr marL="609600" indent="-609600" eaLnBrk="1" hangingPunct="1">
              <a:lnSpc>
                <a:spcPct val="80000"/>
              </a:lnSpc>
              <a:buFont typeface="Wingdings" pitchFamily="2" charset="2"/>
              <a:buAutoNum type="arabicPeriod"/>
            </a:pPr>
            <a:r>
              <a:rPr lang="en-US" sz="2000" b="1" dirty="0" smtClean="0">
                <a:solidFill>
                  <a:srgbClr val="FF0000"/>
                </a:solidFill>
              </a:rPr>
              <a:t>Purposiveness</a:t>
            </a:r>
          </a:p>
          <a:p>
            <a:pPr marL="609600" indent="-609600">
              <a:lnSpc>
                <a:spcPct val="80000"/>
              </a:lnSpc>
            </a:pPr>
            <a:r>
              <a:rPr lang="en-US" sz="2000" dirty="0" smtClean="0"/>
              <a:t>Research start with a definite aim or purpose and following activities are guided by the  objectives.</a:t>
            </a:r>
          </a:p>
          <a:p>
            <a:pPr marL="514350" indent="-514350">
              <a:lnSpc>
                <a:spcPct val="90000"/>
              </a:lnSpc>
              <a:buFont typeface="+mj-lt"/>
              <a:buAutoNum type="arabicPeriod"/>
            </a:pPr>
            <a:r>
              <a:rPr lang="en-US" sz="2000" b="1" dirty="0" smtClean="0">
                <a:solidFill>
                  <a:srgbClr val="FF0000"/>
                </a:solidFill>
              </a:rPr>
              <a:t>Rigorous</a:t>
            </a:r>
            <a:r>
              <a:rPr lang="en-US" sz="2000" dirty="0" smtClean="0"/>
              <a:t> </a:t>
            </a:r>
          </a:p>
          <a:p>
            <a:pPr lvl="1">
              <a:lnSpc>
                <a:spcPct val="90000"/>
              </a:lnSpc>
            </a:pPr>
            <a:r>
              <a:rPr lang="en-US" sz="1800" dirty="0" smtClean="0"/>
              <a:t>It involves good theoretical base and thought out methodology.</a:t>
            </a:r>
          </a:p>
          <a:p>
            <a:pPr lvl="1">
              <a:lnSpc>
                <a:spcPct val="90000"/>
              </a:lnSpc>
            </a:pPr>
            <a:r>
              <a:rPr lang="en-US" sz="1800" dirty="0" smtClean="0"/>
              <a:t>It enable researcher to collect the right information from an appropriate sample with the minimum degree of bias and facilitate suitable analysis of the data gathered.</a:t>
            </a:r>
          </a:p>
          <a:p>
            <a:pPr marL="590550" indent="-533400">
              <a:lnSpc>
                <a:spcPct val="80000"/>
              </a:lnSpc>
              <a:buFont typeface="+mj-lt"/>
              <a:buAutoNum type="arabicPeriod"/>
            </a:pPr>
            <a:endParaRPr lang="en-US" sz="2000" dirty="0" smtClean="0"/>
          </a:p>
          <a:p>
            <a:pPr marL="990600" lvl="1" indent="-533400" eaLnBrk="1" hangingPunct="1">
              <a:lnSpc>
                <a:spcPct val="80000"/>
              </a:lnSpc>
              <a:buNone/>
            </a:pPr>
            <a:endParaRPr lang="en-US" sz="1800" dirty="0" smtClean="0"/>
          </a:p>
          <a:p>
            <a:pPr marL="990600" lvl="1" indent="-533400" eaLnBrk="1" hangingPunct="1">
              <a:lnSpc>
                <a:spcPct val="80000"/>
              </a:lnSpc>
              <a:buFont typeface="Wingdings" pitchFamily="2" charset="2"/>
              <a:buNone/>
            </a:pPr>
            <a:endParaRPr lang="en-US" sz="1800" dirty="0" smtClean="0"/>
          </a:p>
        </p:txBody>
      </p:sp>
      <p:sp>
        <p:nvSpPr>
          <p:cNvPr id="4" name="Rectangle 3"/>
          <p:cNvSpPr txBox="1">
            <a:spLocks noChangeArrowheads="1"/>
          </p:cNvSpPr>
          <p:nvPr/>
        </p:nvSpPr>
        <p:spPr>
          <a:xfrm flipH="1">
            <a:off x="4800600" y="1524000"/>
            <a:ext cx="3733800" cy="4754563"/>
          </a:xfrm>
          <a:prstGeom prst="rect">
            <a:avLst/>
          </a:prstGeom>
        </p:spPr>
        <p:txBody>
          <a:bodyPr vert="horz" lIns="91440" tIns="45720" rIns="91440" bIns="45720" rtlCol="0">
            <a:normAutofit/>
          </a:bodyPr>
          <a:lstStyle/>
          <a:p>
            <a:pPr marL="590550" marR="0" lvl="0" indent="-533400" algn="l" defTabSz="914400" rtl="0" eaLnBrk="1" fontAlgn="auto" latinLnBrk="0" hangingPunct="1">
              <a:lnSpc>
                <a:spcPct val="80000"/>
              </a:lnSpc>
              <a:spcBef>
                <a:spcPct val="20000"/>
              </a:spcBef>
              <a:spcAft>
                <a:spcPts val="0"/>
              </a:spcAft>
              <a:buClrTx/>
              <a:buSzTx/>
              <a:tabLst/>
              <a:defRPr/>
            </a:pPr>
            <a:r>
              <a:rPr kumimoji="0" lang="en-US" sz="3600" b="1" i="0" u="none" strike="noStrike" kern="1200" cap="none" spc="0" normalizeH="0" baseline="0" noProof="0" dirty="0" err="1" smtClean="0">
                <a:ln>
                  <a:noFill/>
                </a:ln>
                <a:solidFill>
                  <a:srgbClr val="FF0000"/>
                </a:solidFill>
                <a:effectLst/>
                <a:uLnTx/>
                <a:uFillTx/>
                <a:latin typeface="Preeti" pitchFamily="2" charset="0"/>
              </a:rPr>
              <a:t>pB</a:t>
            </a:r>
            <a:r>
              <a:rPr kumimoji="0" lang="en-US" sz="3600" b="1" i="0" u="none" strike="noStrike" kern="1200" cap="none" spc="0" normalizeH="0" baseline="0" noProof="0" dirty="0" smtClean="0">
                <a:ln>
                  <a:noFill/>
                </a:ln>
                <a:solidFill>
                  <a:srgbClr val="FF0000"/>
                </a:solidFill>
                <a:effectLst/>
                <a:uLnTx/>
                <a:uFillTx/>
                <a:latin typeface="Preeti" pitchFamily="2" charset="0"/>
              </a:rPr>
              <a:t>]Zok'0f{</a:t>
            </a:r>
            <a:endParaRPr lang="en-US" sz="3200" dirty="0" smtClean="0">
              <a:latin typeface="Preeti" pitchFamily="2" charset="0"/>
            </a:endParaRPr>
          </a:p>
          <a:p>
            <a:pPr marL="590550" marR="0" lvl="0" indent="-533400" algn="l" defTabSz="914400" rtl="0" eaLnBrk="1" fontAlgn="auto" latinLnBrk="0" hangingPunct="1">
              <a:lnSpc>
                <a:spcPct val="8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Preeti" pitchFamily="2" charset="0"/>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Preeti" pitchFamily="2" charset="0"/>
                <a:ea typeface="+mn-ea"/>
                <a:cs typeface="+mn-cs"/>
              </a:rPr>
              <a:t>cg'zGwfg</a:t>
            </a:r>
            <a:r>
              <a:rPr kumimoji="0" lang="en-US" sz="2400" b="0" i="0" u="none" strike="noStrike" kern="1200" cap="none" spc="0" normalizeH="0" noProof="0" dirty="0" smtClean="0">
                <a:ln>
                  <a:noFill/>
                </a:ln>
                <a:solidFill>
                  <a:schemeClr val="tx1"/>
                </a:solidFill>
                <a:effectLst/>
                <a:uLnTx/>
                <a:uFillTx/>
                <a:latin typeface="Preeti" pitchFamily="2" charset="0"/>
                <a:ea typeface="+mn-ea"/>
                <a:cs typeface="+mn-cs"/>
              </a:rPr>
              <a:t> </a:t>
            </a:r>
            <a:r>
              <a:rPr kumimoji="0" lang="en-US" sz="2400" b="0" i="0" u="none" strike="noStrike" kern="1200" cap="none" spc="0" normalizeH="0" noProof="0" dirty="0" err="1" smtClean="0">
                <a:ln>
                  <a:noFill/>
                </a:ln>
                <a:solidFill>
                  <a:schemeClr val="tx1"/>
                </a:solidFill>
                <a:effectLst/>
                <a:uLnTx/>
                <a:uFillTx/>
                <a:latin typeface="Preeti" pitchFamily="2" charset="0"/>
                <a:ea typeface="+mn-ea"/>
                <a:cs typeface="+mn-cs"/>
              </a:rPr>
              <a:t>lglZrt</a:t>
            </a:r>
            <a:r>
              <a:rPr kumimoji="0" lang="en-US" sz="2400" b="0" i="0" u="none" strike="noStrike" kern="1200" cap="none" spc="0" normalizeH="0" noProof="0" dirty="0" smtClean="0">
                <a:ln>
                  <a:noFill/>
                </a:ln>
                <a:solidFill>
                  <a:schemeClr val="tx1"/>
                </a:solidFill>
                <a:effectLst/>
                <a:uLnTx/>
                <a:uFillTx/>
                <a:latin typeface="Preeti" pitchFamily="2" charset="0"/>
                <a:ea typeface="+mn-ea"/>
                <a:cs typeface="+mn-cs"/>
              </a:rPr>
              <a:t> </a:t>
            </a:r>
            <a:r>
              <a:rPr kumimoji="0" lang="en-US" sz="2400" b="0" i="0" u="none" strike="noStrike" kern="1200" cap="none" spc="0" normalizeH="0" noProof="0" dirty="0" err="1" smtClean="0">
                <a:ln>
                  <a:noFill/>
                </a:ln>
                <a:solidFill>
                  <a:schemeClr val="tx1"/>
                </a:solidFill>
                <a:effectLst/>
                <a:uLnTx/>
                <a:uFillTx/>
                <a:latin typeface="Preeti" pitchFamily="2" charset="0"/>
                <a:ea typeface="+mn-ea"/>
                <a:cs typeface="+mn-cs"/>
              </a:rPr>
              <a:t>pB</a:t>
            </a:r>
            <a:r>
              <a:rPr kumimoji="0" lang="en-US" sz="2400" b="0" i="0" u="none" strike="noStrike" kern="1200" cap="none" spc="0" normalizeH="0" noProof="0" dirty="0" smtClean="0">
                <a:ln>
                  <a:noFill/>
                </a:ln>
                <a:solidFill>
                  <a:schemeClr val="tx1"/>
                </a:solidFill>
                <a:effectLst/>
                <a:uLnTx/>
                <a:uFillTx/>
                <a:latin typeface="Preeti" pitchFamily="2" charset="0"/>
                <a:ea typeface="+mn-ea"/>
                <a:cs typeface="+mn-cs"/>
              </a:rPr>
              <a:t>]Zoaf6 </a:t>
            </a:r>
            <a:r>
              <a:rPr kumimoji="0" lang="en-US" sz="2400" b="0" i="0" u="none" strike="noStrike" kern="1200" cap="none" spc="0" normalizeH="0" noProof="0" dirty="0" err="1" smtClean="0">
                <a:ln>
                  <a:noFill/>
                </a:ln>
                <a:solidFill>
                  <a:schemeClr val="tx1"/>
                </a:solidFill>
                <a:effectLst/>
                <a:uLnTx/>
                <a:uFillTx/>
                <a:latin typeface="Preeti" pitchFamily="2" charset="0"/>
                <a:ea typeface="+mn-ea"/>
                <a:cs typeface="+mn-cs"/>
              </a:rPr>
              <a:t>lgb</a:t>
            </a:r>
            <a:r>
              <a:rPr kumimoji="0" lang="en-US" sz="2400" b="0" i="0" u="none" strike="noStrike" kern="1200" cap="none" spc="0" normalizeH="0" noProof="0" dirty="0" smtClean="0">
                <a:ln>
                  <a:noFill/>
                </a:ln>
                <a:solidFill>
                  <a:schemeClr val="tx1"/>
                </a:solidFill>
                <a:effectLst/>
                <a:uLnTx/>
                <a:uFillTx/>
                <a:latin typeface="Preeti" pitchFamily="2" charset="0"/>
                <a:ea typeface="+mn-ea"/>
                <a:cs typeface="+mn-cs"/>
              </a:rPr>
              <a:t>]{</a:t>
            </a:r>
            <a:r>
              <a:rPr kumimoji="0" lang="en-US" sz="2400" b="0" i="0" u="none" strike="noStrike" kern="1200" cap="none" spc="0" normalizeH="0" noProof="0" dirty="0" err="1" smtClean="0">
                <a:ln>
                  <a:noFill/>
                </a:ln>
                <a:solidFill>
                  <a:schemeClr val="tx1"/>
                </a:solidFill>
                <a:effectLst/>
                <a:uLnTx/>
                <a:uFillTx/>
                <a:latin typeface="Preeti" pitchFamily="2" charset="0"/>
                <a:ea typeface="+mn-ea"/>
                <a:cs typeface="+mn-cs"/>
              </a:rPr>
              <a:t>lzt</a:t>
            </a:r>
            <a:r>
              <a:rPr kumimoji="0" lang="en-US" sz="2400" b="0" i="0" u="none" strike="noStrike" kern="1200" cap="none" spc="0" normalizeH="0" noProof="0" dirty="0" smtClean="0">
                <a:ln>
                  <a:noFill/>
                </a:ln>
                <a:solidFill>
                  <a:schemeClr val="tx1"/>
                </a:solidFill>
                <a:effectLst/>
                <a:uLnTx/>
                <a:uFillTx/>
                <a:latin typeface="Preeti" pitchFamily="2" charset="0"/>
                <a:ea typeface="+mn-ea"/>
                <a:cs typeface="+mn-cs"/>
              </a:rPr>
              <a:t> x'G5</a:t>
            </a:r>
          </a:p>
          <a:p>
            <a:pPr marL="590550" marR="0" lvl="0" indent="-533400" algn="l" defTabSz="914400" rtl="0" eaLnBrk="1" fontAlgn="auto" latinLnBrk="0" hangingPunct="1">
              <a:lnSpc>
                <a:spcPct val="80000"/>
              </a:lnSpc>
              <a:spcBef>
                <a:spcPct val="20000"/>
              </a:spcBef>
              <a:spcAft>
                <a:spcPts val="0"/>
              </a:spcAft>
              <a:buClrTx/>
              <a:buSzTx/>
              <a:tabLst/>
              <a:defRPr/>
            </a:pPr>
            <a:endParaRPr lang="en-US" sz="3200" dirty="0" smtClean="0">
              <a:latin typeface="Preeti" pitchFamily="2" charset="0"/>
            </a:endParaRPr>
          </a:p>
          <a:p>
            <a:pPr marL="590550" marR="0" lvl="0" indent="-533400" algn="l" defTabSz="914400" rtl="0" eaLnBrk="1" fontAlgn="auto" latinLnBrk="0" hangingPunct="1">
              <a:lnSpc>
                <a:spcPct val="80000"/>
              </a:lnSpc>
              <a:spcBef>
                <a:spcPct val="20000"/>
              </a:spcBef>
              <a:spcAft>
                <a:spcPts val="0"/>
              </a:spcAft>
              <a:buClrTx/>
              <a:buSzTx/>
              <a:tabLst/>
              <a:defRPr/>
            </a:pPr>
            <a:endParaRPr lang="en-US" sz="3200" dirty="0" smtClean="0">
              <a:latin typeface="Preeti" pitchFamily="2" charset="0"/>
            </a:endParaRPr>
          </a:p>
          <a:p>
            <a:pPr marL="590550" marR="0" lvl="0" indent="-533400" algn="l" defTabSz="914400" rtl="0" eaLnBrk="1" fontAlgn="auto" latinLnBrk="0" hangingPunct="1">
              <a:lnSpc>
                <a:spcPct val="80000"/>
              </a:lnSpc>
              <a:spcBef>
                <a:spcPct val="20000"/>
              </a:spcBef>
              <a:spcAft>
                <a:spcPts val="0"/>
              </a:spcAft>
              <a:buClrTx/>
              <a:buSzTx/>
              <a:tabLst/>
              <a:defRPr/>
            </a:pPr>
            <a:r>
              <a:rPr lang="en-US" sz="3200" dirty="0" err="1" smtClean="0">
                <a:latin typeface="Preeti" pitchFamily="2" charset="0"/>
              </a:rPr>
              <a:t>l</a:t>
            </a:r>
            <a:r>
              <a:rPr lang="en-US" sz="3200" b="1" baseline="0" dirty="0" err="1" smtClean="0">
                <a:solidFill>
                  <a:srgbClr val="C00000"/>
                </a:solidFill>
                <a:latin typeface="Preeti" pitchFamily="2" charset="0"/>
              </a:rPr>
              <a:t>alw</a:t>
            </a:r>
            <a:r>
              <a:rPr lang="en-US" sz="3200" b="1" baseline="0" dirty="0" smtClean="0">
                <a:solidFill>
                  <a:srgbClr val="C00000"/>
                </a:solidFill>
                <a:latin typeface="Preeti" pitchFamily="2" charset="0"/>
              </a:rPr>
              <a:t> </a:t>
            </a:r>
            <a:r>
              <a:rPr lang="en-US" sz="3200" b="1" baseline="0" dirty="0" smtClean="0">
                <a:solidFill>
                  <a:srgbClr val="C00000"/>
                </a:solidFill>
                <a:latin typeface="Preeti" pitchFamily="2" charset="0"/>
              </a:rPr>
              <a:t>/ </a:t>
            </a:r>
            <a:r>
              <a:rPr lang="en-US" sz="3200" b="1" baseline="0" dirty="0" err="1" smtClean="0">
                <a:solidFill>
                  <a:srgbClr val="C00000"/>
                </a:solidFill>
                <a:latin typeface="Preeti" pitchFamily="2" charset="0"/>
              </a:rPr>
              <a:t>lzWbfGtsf</a:t>
            </a:r>
            <a:r>
              <a:rPr lang="en-US" sz="3200" b="1" baseline="0" dirty="0" smtClean="0">
                <a:solidFill>
                  <a:srgbClr val="C00000"/>
                </a:solidFill>
                <a:latin typeface="Preeti" pitchFamily="2" charset="0"/>
              </a:rPr>
              <a:t>]</a:t>
            </a:r>
            <a:r>
              <a:rPr lang="en-US" sz="3200" b="1" dirty="0" smtClean="0">
                <a:solidFill>
                  <a:srgbClr val="C00000"/>
                </a:solidFill>
                <a:latin typeface="Preeti" pitchFamily="2" charset="0"/>
              </a:rPr>
              <a:t> </a:t>
            </a:r>
            <a:r>
              <a:rPr lang="en-US" sz="3200" b="1" dirty="0" err="1" smtClean="0">
                <a:solidFill>
                  <a:srgbClr val="C00000"/>
                </a:solidFill>
                <a:latin typeface="Preeti" pitchFamily="2" charset="0"/>
              </a:rPr>
              <a:t>kl</a:t>
            </a:r>
            <a:r>
              <a:rPr lang="en-US" sz="3200" b="1" dirty="0" smtClean="0">
                <a:solidFill>
                  <a:srgbClr val="C00000"/>
                </a:solidFill>
                <a:latin typeface="Preeti" pitchFamily="2" charset="0"/>
              </a:rPr>
              <a:t>/</a:t>
            </a:r>
            <a:r>
              <a:rPr lang="en-US" sz="3200" b="1" dirty="0" err="1" smtClean="0">
                <a:solidFill>
                  <a:srgbClr val="C00000"/>
                </a:solidFill>
                <a:latin typeface="Preeti" pitchFamily="2" charset="0"/>
              </a:rPr>
              <a:t>kfngf</a:t>
            </a:r>
            <a:endParaRPr lang="en-US" sz="3200" b="1" dirty="0" smtClean="0">
              <a:solidFill>
                <a:srgbClr val="C00000"/>
              </a:solidFill>
              <a:latin typeface="Preeti" pitchFamily="2" charset="0"/>
            </a:endParaRPr>
          </a:p>
          <a:p>
            <a:pPr marL="590550" lvl="0" indent="-533400">
              <a:lnSpc>
                <a:spcPct val="80000"/>
              </a:lnSpc>
              <a:spcBef>
                <a:spcPct val="20000"/>
              </a:spcBef>
            </a:pPr>
            <a:r>
              <a:rPr lang="en-US" sz="2400" dirty="0" smtClean="0">
                <a:latin typeface="Preeti" pitchFamily="2" charset="0"/>
              </a:rPr>
              <a:t>	k'</a:t>
            </a:r>
            <a:r>
              <a:rPr kumimoji="0" lang="en-US" sz="2400" i="0" u="none" strike="noStrike" kern="1200" cap="none" spc="0" normalizeH="0" baseline="0" noProof="0" dirty="0" smtClean="0">
                <a:ln>
                  <a:noFill/>
                </a:ln>
                <a:effectLst/>
                <a:uLnTx/>
                <a:uFillTx/>
                <a:latin typeface="Preeti" pitchFamily="2" charset="0"/>
                <a:ea typeface="+mn-ea"/>
                <a:cs typeface="+mn-cs"/>
              </a:rPr>
              <a:t>a</a:t>
            </a:r>
            <a:r>
              <a:rPr kumimoji="0" lang="en-US" sz="2400" i="0" u="none" strike="noStrike" kern="1200" cap="none" spc="0" normalizeH="0" baseline="0" noProof="0" dirty="0" smtClean="0">
                <a:ln>
                  <a:noFill/>
                </a:ln>
                <a:effectLst/>
                <a:uLnTx/>
                <a:uFillTx/>
                <a:latin typeface="Preeti" pitchFamily="2" charset="0"/>
                <a:ea typeface="+mn-ea"/>
                <a:cs typeface="+mn-cs"/>
              </a:rPr>
              <a:t>{ </a:t>
            </a:r>
            <a:r>
              <a:rPr kumimoji="0" lang="en-US" sz="2400" i="0" u="none" strike="noStrike" kern="1200" cap="none" spc="0" normalizeH="0" baseline="0" noProof="0" dirty="0" err="1" smtClean="0">
                <a:ln>
                  <a:noFill/>
                </a:ln>
                <a:effectLst/>
                <a:uLnTx/>
                <a:uFillTx/>
                <a:latin typeface="Preeti" pitchFamily="2" charset="0"/>
                <a:ea typeface="+mn-ea"/>
                <a:cs typeface="+mn-cs"/>
              </a:rPr>
              <a:t>lgwf</a:t>
            </a:r>
            <a:r>
              <a:rPr kumimoji="0" lang="en-US" sz="2400" i="0" u="none" strike="noStrike" kern="1200" cap="none" spc="0" normalizeH="0" baseline="0" noProof="0" dirty="0" smtClean="0">
                <a:ln>
                  <a:noFill/>
                </a:ln>
                <a:effectLst/>
                <a:uLnTx/>
                <a:uFillTx/>
                <a:latin typeface="Preeti" pitchFamily="2" charset="0"/>
                <a:ea typeface="+mn-ea"/>
                <a:cs typeface="+mn-cs"/>
              </a:rPr>
              <a:t>{l/t </a:t>
            </a:r>
            <a:r>
              <a:rPr kumimoji="0" lang="en-US" sz="2400" i="0" u="none" strike="noStrike" kern="1200" cap="none" spc="0" normalizeH="0" baseline="0" noProof="0" dirty="0" err="1" smtClean="0">
                <a:ln>
                  <a:noFill/>
                </a:ln>
                <a:effectLst/>
                <a:uLnTx/>
                <a:uFillTx/>
                <a:latin typeface="Preeti" pitchFamily="2" charset="0"/>
                <a:ea typeface="+mn-ea"/>
                <a:cs typeface="+mn-cs"/>
              </a:rPr>
              <a:t>lalw</a:t>
            </a:r>
            <a:r>
              <a:rPr kumimoji="0" lang="en-US" sz="2400" i="0" u="none" strike="noStrike" kern="1200" cap="none" spc="0" normalizeH="0" baseline="0" noProof="0" dirty="0" smtClean="0">
                <a:ln>
                  <a:noFill/>
                </a:ln>
                <a:effectLst/>
                <a:uLnTx/>
                <a:uFillTx/>
                <a:latin typeface="Preeti" pitchFamily="2" charset="0"/>
                <a:ea typeface="+mn-ea"/>
                <a:cs typeface="+mn-cs"/>
              </a:rPr>
              <a:t> / </a:t>
            </a:r>
            <a:r>
              <a:rPr kumimoji="0" lang="en-US" sz="2400" i="0" u="none" strike="noStrike" kern="1200" cap="none" spc="0" normalizeH="0" baseline="0" noProof="0" dirty="0" err="1" smtClean="0">
                <a:ln>
                  <a:noFill/>
                </a:ln>
                <a:effectLst/>
                <a:uLnTx/>
                <a:uFillTx/>
                <a:latin typeface="Preeti" pitchFamily="2" charset="0"/>
                <a:ea typeface="+mn-ea"/>
                <a:cs typeface="+mn-cs"/>
              </a:rPr>
              <a:t>c;n</a:t>
            </a:r>
            <a:r>
              <a:rPr kumimoji="0" lang="en-US" sz="2400" i="0" u="none" strike="noStrike" kern="1200" cap="none" spc="0" normalizeH="0" baseline="0" noProof="0" dirty="0" smtClean="0">
                <a:ln>
                  <a:noFill/>
                </a:ln>
                <a:effectLst/>
                <a:uLnTx/>
                <a:uFillTx/>
                <a:latin typeface="Preeti" pitchFamily="2" charset="0"/>
                <a:ea typeface="+mn-ea"/>
                <a:cs typeface="+mn-cs"/>
              </a:rPr>
              <a:t> </a:t>
            </a:r>
            <a:r>
              <a:rPr kumimoji="0" lang="en-US" sz="2400" i="0" u="none" strike="noStrike" kern="1200" cap="none" spc="0" normalizeH="0" baseline="0" noProof="0" dirty="0" err="1" smtClean="0">
                <a:ln>
                  <a:noFill/>
                </a:ln>
                <a:effectLst/>
                <a:uLnTx/>
                <a:uFillTx/>
                <a:latin typeface="Preeti" pitchFamily="2" charset="0"/>
                <a:ea typeface="+mn-ea"/>
                <a:cs typeface="+mn-cs"/>
              </a:rPr>
              <a:t>lzWbfGtx?sf</a:t>
            </a:r>
            <a:r>
              <a:rPr kumimoji="0" lang="en-US" sz="2400" i="0" u="none" strike="noStrike" kern="1200" cap="none" spc="0" normalizeH="0" baseline="0" noProof="0" dirty="0" smtClean="0">
                <a:ln>
                  <a:noFill/>
                </a:ln>
                <a:effectLst/>
                <a:uLnTx/>
                <a:uFillTx/>
                <a:latin typeface="Preeti" pitchFamily="2" charset="0"/>
                <a:ea typeface="+mn-ea"/>
                <a:cs typeface="+mn-cs"/>
              </a:rPr>
              <a:t>]</a:t>
            </a:r>
            <a:r>
              <a:rPr kumimoji="0" lang="en-US" sz="2400" i="0" u="none" strike="noStrike" kern="1200" cap="none" spc="0" normalizeH="0" noProof="0" dirty="0" smtClean="0">
                <a:ln>
                  <a:noFill/>
                </a:ln>
                <a:effectLst/>
                <a:uLnTx/>
                <a:uFillTx/>
                <a:latin typeface="Preeti" pitchFamily="2" charset="0"/>
                <a:ea typeface="+mn-ea"/>
                <a:cs typeface="+mn-cs"/>
              </a:rPr>
              <a:t> </a:t>
            </a:r>
            <a:r>
              <a:rPr kumimoji="0" lang="en-US" sz="2400" i="0" u="none" strike="noStrike" kern="1200" cap="none" spc="0" normalizeH="0" noProof="0" dirty="0" err="1" smtClean="0">
                <a:ln>
                  <a:noFill/>
                </a:ln>
                <a:effectLst/>
                <a:uLnTx/>
                <a:uFillTx/>
                <a:latin typeface="Preeti" pitchFamily="2" charset="0"/>
                <a:ea typeface="+mn-ea"/>
                <a:cs typeface="+mn-cs"/>
              </a:rPr>
              <a:t>cfnf</a:t>
            </a:r>
            <a:r>
              <a:rPr kumimoji="0" lang="en-US" sz="2400" i="0" u="none" strike="noStrike" kern="1200" cap="none" spc="0" normalizeH="0" noProof="0" dirty="0" smtClean="0">
                <a:ln>
                  <a:noFill/>
                </a:ln>
                <a:effectLst/>
                <a:uLnTx/>
                <a:uFillTx/>
                <a:latin typeface="Preeti" pitchFamily="2" charset="0"/>
                <a:ea typeface="+mn-ea"/>
                <a:cs typeface="+mn-cs"/>
              </a:rPr>
              <a:t>]</a:t>
            </a:r>
            <a:r>
              <a:rPr kumimoji="0" lang="en-US" sz="2400" i="0" u="none" strike="noStrike" kern="1200" cap="none" spc="0" normalizeH="0" noProof="0" dirty="0" err="1" smtClean="0">
                <a:ln>
                  <a:noFill/>
                </a:ln>
                <a:effectLst/>
                <a:uLnTx/>
                <a:uFillTx/>
                <a:latin typeface="Preeti" pitchFamily="2" charset="0"/>
                <a:ea typeface="+mn-ea"/>
                <a:cs typeface="+mn-cs"/>
              </a:rPr>
              <a:t>sdf</a:t>
            </a:r>
            <a:r>
              <a:rPr lang="en-US" sz="2400" dirty="0" smtClean="0">
                <a:latin typeface="Preeti" pitchFamily="2" charset="0"/>
              </a:rPr>
              <a:t> </a:t>
            </a:r>
            <a:r>
              <a:rPr lang="en-US" sz="2400" dirty="0" err="1" smtClean="0">
                <a:latin typeface="Preeti" pitchFamily="2" charset="0"/>
              </a:rPr>
              <a:t>cgzGwfg</a:t>
            </a:r>
            <a:r>
              <a:rPr lang="en-US" sz="2400" dirty="0" smtClean="0">
                <a:latin typeface="Preeti" pitchFamily="2" charset="0"/>
              </a:rPr>
              <a:t> u/lG5</a:t>
            </a:r>
            <a:r>
              <a:rPr kumimoji="0" lang="en-US" sz="2400" i="0" u="none" strike="noStrike" kern="1200" cap="none" spc="0" normalizeH="0" noProof="0" dirty="0" smtClean="0">
                <a:ln>
                  <a:noFill/>
                </a:ln>
                <a:effectLst/>
                <a:uLnTx/>
                <a:uFillTx/>
                <a:latin typeface="Preeti" pitchFamily="2" charset="0"/>
                <a:ea typeface="+mn-ea"/>
                <a:cs typeface="+mn-cs"/>
              </a:rPr>
              <a:t> </a:t>
            </a:r>
            <a:endParaRPr kumimoji="0" lang="en-US" sz="2800" i="0" u="none" strike="noStrike" kern="1200" cap="none" spc="0" normalizeH="0" baseline="0" noProof="0" dirty="0" smtClean="0">
              <a:ln>
                <a:noFill/>
              </a:ln>
              <a:effectLst/>
              <a:uLnTx/>
              <a:uFillTx/>
              <a:latin typeface="+mn-lt"/>
              <a:ea typeface="+mn-ea"/>
              <a:cs typeface="+mn-cs"/>
            </a:endParaRPr>
          </a:p>
          <a:p>
            <a:pPr marL="990600" marR="0" lvl="1" indent="-5334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2000"/>
                                        <p:tgtEl>
                                          <p:spTgt spid="1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fade">
                                      <p:cBhvr>
                                        <p:cTn id="22" dur="2000"/>
                                        <p:tgtEl>
                                          <p:spTgt spid="1126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Effect transition="in" filter="fade">
                                      <p:cBhvr>
                                        <p:cTn id="25" dur="2000"/>
                                        <p:tgtEl>
                                          <p:spTgt spid="11267">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7">
                                            <p:txEl>
                                              <p:pRg st="4" end="4"/>
                                            </p:txEl>
                                          </p:spTgt>
                                        </p:tgtEl>
                                        <p:attrNameLst>
                                          <p:attrName>style.visibility</p:attrName>
                                        </p:attrNameLst>
                                      </p:cBhvr>
                                      <p:to>
                                        <p:strVal val="visible"/>
                                      </p:to>
                                    </p:set>
                                    <p:animEffect transition="in" filter="fade">
                                      <p:cBhvr>
                                        <p:cTn id="28" dur="20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85800"/>
            <a:ext cx="8229600" cy="731838"/>
          </a:xfrm>
        </p:spPr>
        <p:txBody>
          <a:bodyPr>
            <a:normAutofit fontScale="90000"/>
          </a:bodyPr>
          <a:lstStyle/>
          <a:p>
            <a:pPr eaLnBrk="1" fontAlgn="auto" hangingPunct="1">
              <a:spcAft>
                <a:spcPts val="0"/>
              </a:spcAft>
              <a:defRPr/>
            </a:pPr>
            <a:endParaRPr lang="en-US" sz="6000" b="1" dirty="0">
              <a:solidFill>
                <a:schemeClr val="tx2">
                  <a:satMod val="130000"/>
                </a:schemeClr>
              </a:solidFill>
            </a:endParaRPr>
          </a:p>
        </p:txBody>
      </p:sp>
      <p:sp>
        <p:nvSpPr>
          <p:cNvPr id="17413" name="Rectangle 5"/>
          <p:cNvSpPr>
            <a:spLocks noChangeArrowheads="1"/>
          </p:cNvSpPr>
          <p:nvPr/>
        </p:nvSpPr>
        <p:spPr bwMode="auto">
          <a:xfrm>
            <a:off x="609600" y="1752600"/>
            <a:ext cx="8153400" cy="1143000"/>
          </a:xfrm>
          <a:prstGeom prst="rect">
            <a:avLst/>
          </a:prstGeom>
          <a:noFill/>
          <a:ln w="9525">
            <a:noFill/>
            <a:miter lim="800000"/>
            <a:headEnd/>
            <a:tailEnd/>
          </a:ln>
        </p:spPr>
        <p:txBody>
          <a:bodyPr/>
          <a:lstStyle/>
          <a:p>
            <a:pPr marL="457200" indent="-457200" algn="just" eaLnBrk="1" hangingPunct="1">
              <a:lnSpc>
                <a:spcPct val="90000"/>
              </a:lnSpc>
              <a:spcBef>
                <a:spcPct val="20000"/>
              </a:spcBef>
            </a:pPr>
            <a:r>
              <a:rPr lang="en-US" sz="2400" dirty="0" smtClean="0">
                <a:latin typeface="Book Antiqua" pitchFamily="18" charset="0"/>
              </a:rPr>
              <a:t>3 </a:t>
            </a:r>
            <a:r>
              <a:rPr lang="en-US" sz="2400" dirty="0" smtClean="0">
                <a:solidFill>
                  <a:srgbClr val="FF0000"/>
                </a:solidFill>
                <a:latin typeface="Book Antiqua" pitchFamily="18" charset="0"/>
              </a:rPr>
              <a:t>Testability</a:t>
            </a:r>
            <a:r>
              <a:rPr lang="en-US" sz="2400" dirty="0" smtClean="0">
                <a:latin typeface="Book Antiqua" pitchFamily="18" charset="0"/>
              </a:rPr>
              <a:t>-</a:t>
            </a:r>
            <a:r>
              <a:rPr lang="en-US" sz="2400" dirty="0" smtClean="0">
                <a:solidFill>
                  <a:schemeClr val="tx2"/>
                </a:solidFill>
                <a:latin typeface="Book Antiqua" pitchFamily="18" charset="0"/>
              </a:rPr>
              <a:t>Researcher </a:t>
            </a:r>
            <a:r>
              <a:rPr lang="en-US" sz="2400" dirty="0">
                <a:solidFill>
                  <a:schemeClr val="tx2"/>
                </a:solidFill>
                <a:latin typeface="Book Antiqua" pitchFamily="18" charset="0"/>
              </a:rPr>
              <a:t>develops certain hypothesis, then these can be tested by applying certain statistical tests to the data collected for the purpose</a:t>
            </a:r>
            <a:r>
              <a:rPr lang="en-US" sz="2400" dirty="0" smtClean="0">
                <a:solidFill>
                  <a:schemeClr val="tx2"/>
                </a:solidFill>
                <a:latin typeface="Book Antiqua" pitchFamily="18" charset="0"/>
              </a:rPr>
              <a:t>.</a:t>
            </a:r>
          </a:p>
          <a:p>
            <a:pPr marL="342900" indent="-342900" algn="just" eaLnBrk="1" hangingPunct="1">
              <a:lnSpc>
                <a:spcPct val="90000"/>
              </a:lnSpc>
              <a:spcBef>
                <a:spcPct val="20000"/>
              </a:spcBef>
            </a:pPr>
            <a:endParaRPr lang="en-US" sz="2400" dirty="0">
              <a:latin typeface="Book Antiqua" pitchFamily="18" charset="0"/>
            </a:endParaRPr>
          </a:p>
        </p:txBody>
      </p:sp>
      <p:sp>
        <p:nvSpPr>
          <p:cNvPr id="6" name="Rectangle 5"/>
          <p:cNvSpPr/>
          <p:nvPr/>
        </p:nvSpPr>
        <p:spPr>
          <a:xfrm>
            <a:off x="762000" y="2971800"/>
            <a:ext cx="7772400" cy="1323439"/>
          </a:xfrm>
          <a:prstGeom prst="rect">
            <a:avLst/>
          </a:prstGeom>
        </p:spPr>
        <p:txBody>
          <a:bodyPr wrap="square">
            <a:spAutoFit/>
          </a:bodyPr>
          <a:lstStyle/>
          <a:p>
            <a:r>
              <a:rPr lang="en-US" sz="2000" dirty="0" smtClean="0">
                <a:solidFill>
                  <a:schemeClr val="tx2">
                    <a:satMod val="130000"/>
                  </a:schemeClr>
                </a:solidFill>
              </a:rPr>
              <a:t>4.  </a:t>
            </a:r>
            <a:r>
              <a:rPr lang="en-US" sz="2400" b="1" dirty="0" err="1" smtClean="0">
                <a:solidFill>
                  <a:srgbClr val="FF0000"/>
                </a:solidFill>
              </a:rPr>
              <a:t>Replicability</a:t>
            </a:r>
            <a:r>
              <a:rPr lang="en-US" sz="2400" b="1" dirty="0" smtClean="0">
                <a:solidFill>
                  <a:srgbClr val="FF0000"/>
                </a:solidFill>
              </a:rPr>
              <a:t>-</a:t>
            </a:r>
            <a:r>
              <a:rPr lang="en-US" sz="2800" b="1" dirty="0" smtClean="0">
                <a:solidFill>
                  <a:schemeClr val="tx2">
                    <a:satMod val="130000"/>
                  </a:schemeClr>
                </a:solidFill>
              </a:rPr>
              <a:t> </a:t>
            </a:r>
            <a:r>
              <a:rPr lang="en-US" sz="2400" b="1" dirty="0" smtClean="0">
                <a:solidFill>
                  <a:schemeClr val="tx2">
                    <a:satMod val="130000"/>
                  </a:schemeClr>
                </a:solidFill>
              </a:rPr>
              <a:t>T</a:t>
            </a:r>
            <a:r>
              <a:rPr lang="en-US" sz="2400" dirty="0" smtClean="0">
                <a:solidFill>
                  <a:schemeClr val="tx2">
                    <a:satMod val="130000"/>
                  </a:schemeClr>
                </a:solidFill>
              </a:rPr>
              <a:t>he </a:t>
            </a:r>
            <a:r>
              <a:rPr lang="en-US" sz="2400" dirty="0" smtClean="0">
                <a:solidFill>
                  <a:schemeClr val="tx2">
                    <a:satMod val="130000"/>
                  </a:schemeClr>
                </a:solidFill>
              </a:rPr>
              <a:t>research should replicate when same research conducted again for same sample with similar methodologies </a:t>
            </a:r>
            <a:r>
              <a:rPr lang="en-US" sz="2800" b="1" dirty="0" smtClean="0">
                <a:solidFill>
                  <a:schemeClr val="tx2">
                    <a:satMod val="130000"/>
                  </a:schemeClr>
                </a:solidFill>
              </a:rPr>
              <a: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 calcmode="lin" valueType="num">
                                      <p:cBhvr additive="base">
                                        <p:cTn id="7" dur="5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57200" y="1371600"/>
            <a:ext cx="8229600" cy="5029200"/>
          </a:xfrm>
        </p:spPr>
        <p:txBody>
          <a:bodyPr>
            <a:normAutofit/>
          </a:bodyPr>
          <a:lstStyle/>
          <a:p>
            <a:pPr eaLnBrk="1" hangingPunct="1">
              <a:lnSpc>
                <a:spcPct val="80000"/>
              </a:lnSpc>
              <a:buFontTx/>
              <a:buNone/>
            </a:pPr>
            <a:r>
              <a:rPr lang="en-US" sz="4000" b="1" dirty="0" smtClean="0"/>
              <a:t>Precision</a:t>
            </a:r>
          </a:p>
          <a:p>
            <a:pPr lvl="1" eaLnBrk="1" hangingPunct="1">
              <a:lnSpc>
                <a:spcPct val="80000"/>
              </a:lnSpc>
            </a:pPr>
            <a:r>
              <a:rPr lang="en-US" sz="2400" b="1" dirty="0" smtClean="0">
                <a:latin typeface="Book Antiqua" pitchFamily="18" charset="0"/>
              </a:rPr>
              <a:t>Precision refers to the closeness of the findings to “reality” based on a sample.</a:t>
            </a:r>
          </a:p>
          <a:p>
            <a:pPr lvl="1" eaLnBrk="1" hangingPunct="1">
              <a:lnSpc>
                <a:spcPct val="80000"/>
              </a:lnSpc>
            </a:pPr>
            <a:endParaRPr lang="en-US" sz="2400" b="1" dirty="0" smtClean="0">
              <a:latin typeface="Book Antiqua" pitchFamily="18" charset="0"/>
            </a:endParaRPr>
          </a:p>
          <a:p>
            <a:pPr lvl="1" eaLnBrk="1" hangingPunct="1">
              <a:lnSpc>
                <a:spcPct val="80000"/>
              </a:lnSpc>
            </a:pPr>
            <a:r>
              <a:rPr lang="en-US" sz="2400" b="1" dirty="0" smtClean="0">
                <a:latin typeface="Book Antiqua" pitchFamily="18" charset="0"/>
              </a:rPr>
              <a:t>It reflects the degree of accuracy and exactitude of the results of the sample.</a:t>
            </a:r>
          </a:p>
          <a:p>
            <a:pPr eaLnBrk="1" hangingPunct="1">
              <a:lnSpc>
                <a:spcPct val="80000"/>
              </a:lnSpc>
              <a:buFontTx/>
              <a:buNone/>
            </a:pPr>
            <a:r>
              <a:rPr lang="en-US" sz="2400" b="1" dirty="0" smtClean="0">
                <a:latin typeface="Book Antiqua" pitchFamily="18" charset="0"/>
              </a:rPr>
              <a:t>	</a:t>
            </a:r>
            <a:r>
              <a:rPr lang="en-US" sz="28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Effect transition="in" filter="diamond(in)">
                                      <p:cBhvr>
                                        <p:cTn id="7" dur="2000"/>
                                        <p:tgtEl>
                                          <p:spTgt spid="194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 calcmode="lin" valueType="num">
                                      <p:cBhvr additive="base">
                                        <p:cTn id="12"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9458">
                                            <p:txEl>
                                              <p:pRg st="4" end="4"/>
                                            </p:txEl>
                                          </p:spTgt>
                                        </p:tgtEl>
                                        <p:attrNameLst>
                                          <p:attrName>style.visibility</p:attrName>
                                        </p:attrNameLst>
                                      </p:cBhvr>
                                      <p:to>
                                        <p:strVal val="visible"/>
                                      </p:to>
                                    </p:set>
                                    <p:animEffect transition="in" filter="box(in)">
                                      <p:cBhvr>
                                        <p:cTn id="18" dur="500"/>
                                        <p:tgtEl>
                                          <p:spTgt spid="194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3771</Words>
  <Application>Microsoft Office PowerPoint</Application>
  <PresentationFormat>On-screen Show (4:3)</PresentationFormat>
  <Paragraphs>459</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Research Methodology  </vt:lpstr>
      <vt:lpstr>Research -Concept</vt:lpstr>
      <vt:lpstr>Slide 3</vt:lpstr>
      <vt:lpstr>A}f1flgs cg'zGwfg</vt:lpstr>
      <vt:lpstr>Main activities to be involved in research process are:</vt:lpstr>
      <vt:lpstr>Features of Scientific Research (बैज्ञानिक अनुशन्धानका बिशेषताहरु)</vt:lpstr>
      <vt:lpstr>Nature /characteristics of Research</vt:lpstr>
      <vt:lpstr>Slide 8</vt:lpstr>
      <vt:lpstr>Slide 9</vt:lpstr>
      <vt:lpstr>Confidence</vt:lpstr>
      <vt:lpstr>Objectivity</vt:lpstr>
      <vt:lpstr>Generalizability</vt:lpstr>
      <vt:lpstr>Concept of scientific research</vt:lpstr>
      <vt:lpstr>Concept of scientific research</vt:lpstr>
      <vt:lpstr>Steps of scientific research </vt:lpstr>
      <vt:lpstr>Steps of scientific research </vt:lpstr>
      <vt:lpstr>Steps of scientific research </vt:lpstr>
      <vt:lpstr>Slide 18</vt:lpstr>
      <vt:lpstr>Slide 19</vt:lpstr>
      <vt:lpstr>Types of research </vt:lpstr>
      <vt:lpstr>Approaches to research</vt:lpstr>
      <vt:lpstr>Approaches to research</vt:lpstr>
      <vt:lpstr>New branches of qualitative research; </vt:lpstr>
      <vt:lpstr>Slide 24</vt:lpstr>
      <vt:lpstr>Paradigm shifts in research</vt:lpstr>
      <vt:lpstr>Paradigm to research </vt:lpstr>
      <vt:lpstr>Paradigm to research </vt:lpstr>
      <vt:lpstr>Quantitative Vs Qualitative Approaches</vt:lpstr>
      <vt:lpstr>C. The Scientific Method </vt:lpstr>
      <vt:lpstr>Difficulty of applying scientific methods in social research</vt:lpstr>
      <vt:lpstr>Difficulty of applying scientific methods in social research</vt:lpstr>
      <vt:lpstr>Slide 32</vt:lpstr>
      <vt:lpstr>Slide 33</vt:lpstr>
      <vt:lpstr>Slide 34</vt:lpstr>
      <vt:lpstr>Applied Vs Basic Research</vt:lpstr>
      <vt:lpstr>Basic Vs Applied Research</vt:lpstr>
      <vt:lpstr>Paradigm of research</vt:lpstr>
      <vt:lpstr>Slide 38</vt:lpstr>
      <vt:lpstr>Nature of management Research</vt:lpstr>
      <vt:lpstr>Slide 40</vt:lpstr>
      <vt:lpstr>Slide 41</vt:lpstr>
      <vt:lpstr>Prediction :</vt:lpstr>
      <vt:lpstr>Research in business: Concept</vt:lpstr>
      <vt:lpstr>Research in business: Concept</vt:lpstr>
      <vt:lpstr>Research in Business: Concept</vt:lpstr>
      <vt:lpstr>Nature / type of management research</vt:lpstr>
      <vt:lpstr>Slide 47</vt:lpstr>
      <vt:lpstr>The Value of Business Research for Managers –</vt:lpstr>
      <vt:lpstr>The Value of Business Research for Managers – (2)</vt:lpstr>
      <vt:lpstr>When Should Business Research be Undertaken?</vt:lpstr>
      <vt:lpstr>Value and Costs of Undertaking Business Research</vt:lpstr>
      <vt:lpstr>Why managers should Know research</vt:lpstr>
      <vt:lpstr>Why managers should Know research</vt:lpstr>
      <vt:lpstr>Ethical issues in research </vt:lpstr>
      <vt:lpstr>For ethical research</vt:lpstr>
      <vt:lpstr>For ethical research</vt:lpstr>
      <vt:lpstr>Common misconceptions of research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for BBA</dc:title>
  <dc:creator>kapil</dc:creator>
  <cp:lastModifiedBy>kapil</cp:lastModifiedBy>
  <cp:revision>74</cp:revision>
  <dcterms:created xsi:type="dcterms:W3CDTF">2006-08-16T00:00:00Z</dcterms:created>
  <dcterms:modified xsi:type="dcterms:W3CDTF">2018-10-03T21:43:02Z</dcterms:modified>
</cp:coreProperties>
</file>