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9" r:id="rId30"/>
    <p:sldId id="315" r:id="rId31"/>
    <p:sldId id="316" r:id="rId32"/>
    <p:sldId id="310" r:id="rId33"/>
    <p:sldId id="311" r:id="rId34"/>
    <p:sldId id="312" r:id="rId35"/>
    <p:sldId id="260" r:id="rId36"/>
    <p:sldId id="261" r:id="rId37"/>
    <p:sldId id="275" r:id="rId38"/>
    <p:sldId id="264" r:id="rId39"/>
    <p:sldId id="265" r:id="rId40"/>
    <p:sldId id="266" r:id="rId41"/>
    <p:sldId id="271" r:id="rId42"/>
    <p:sldId id="272" r:id="rId43"/>
    <p:sldId id="273" r:id="rId44"/>
    <p:sldId id="274" r:id="rId45"/>
    <p:sldId id="276" r:id="rId46"/>
    <p:sldId id="277" r:id="rId47"/>
    <p:sldId id="278" r:id="rId48"/>
    <p:sldId id="279" r:id="rId49"/>
    <p:sldId id="280" r:id="rId50"/>
    <p:sldId id="281" r:id="rId51"/>
    <p:sldId id="317" r:id="rId52"/>
    <p:sldId id="318" r:id="rId53"/>
    <p:sldId id="319" r:id="rId54"/>
    <p:sldId id="320" r:id="rId55"/>
    <p:sldId id="321" r:id="rId56"/>
    <p:sldId id="32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BEE212-42A0-40BE-9BA8-702963E1D8D2}" type="doc">
      <dgm:prSet loTypeId="urn:microsoft.com/office/officeart/2005/8/layout/equation2" loCatId="relationship" qsTypeId="urn:microsoft.com/office/officeart/2005/8/quickstyle/simple2" qsCatId="simple" csTypeId="urn:microsoft.com/office/officeart/2005/8/colors/accent1_2" csCatId="accent1" phldr="1"/>
      <dgm:spPr/>
      <dgm:t>
        <a:bodyPr/>
        <a:lstStyle/>
        <a:p>
          <a:endParaRPr lang="en-US"/>
        </a:p>
      </dgm:t>
    </dgm:pt>
    <dgm:pt modelId="{DB049189-E9ED-4D7D-A732-FF5D447FE43A}">
      <dgm:prSet phldrT="[Text]"/>
      <dgm:spPr/>
      <dgm:t>
        <a:bodyPr/>
        <a:lstStyle/>
        <a:p>
          <a:r>
            <a:rPr lang="en-US" smtClean="0"/>
            <a:t>Business research</a:t>
          </a:r>
          <a:endParaRPr lang="en-US"/>
        </a:p>
      </dgm:t>
    </dgm:pt>
    <dgm:pt modelId="{7BF60E81-70A1-459D-AA86-E19CEB29C954}" type="parTrans" cxnId="{28A59A0D-5A38-4A7F-8FFD-E3FAEE4B96CD}">
      <dgm:prSet/>
      <dgm:spPr/>
      <dgm:t>
        <a:bodyPr/>
        <a:lstStyle/>
        <a:p>
          <a:endParaRPr lang="en-US"/>
        </a:p>
      </dgm:t>
    </dgm:pt>
    <dgm:pt modelId="{4BF4D240-D9BF-4941-BB83-4564AF21115A}" type="sibTrans" cxnId="{28A59A0D-5A38-4A7F-8FFD-E3FAEE4B96CD}">
      <dgm:prSet/>
      <dgm:spPr/>
      <dgm:t>
        <a:bodyPr/>
        <a:lstStyle/>
        <a:p>
          <a:endParaRPr lang="en-US"/>
        </a:p>
      </dgm:t>
    </dgm:pt>
    <dgm:pt modelId="{E61F10BC-9009-4CE1-982B-8441FD8CFAAF}">
      <dgm:prSet phldrT="[Text]"/>
      <dgm:spPr/>
      <dgm:t>
        <a:bodyPr/>
        <a:lstStyle/>
        <a:p>
          <a:r>
            <a:rPr lang="en-US" dirty="0" smtClean="0"/>
            <a:t>Complex  business environment</a:t>
          </a:r>
          <a:endParaRPr lang="en-US" dirty="0"/>
        </a:p>
      </dgm:t>
    </dgm:pt>
    <dgm:pt modelId="{179072B4-4934-41AF-AB6D-5612DCDF9003}" type="parTrans" cxnId="{AE6F013A-A82E-4157-98D8-CBC34C5D2BA2}">
      <dgm:prSet/>
      <dgm:spPr/>
      <dgm:t>
        <a:bodyPr/>
        <a:lstStyle/>
        <a:p>
          <a:endParaRPr lang="en-US"/>
        </a:p>
      </dgm:t>
    </dgm:pt>
    <dgm:pt modelId="{430D2120-5A09-4A95-87D6-4D256372B41A}" type="sibTrans" cxnId="{AE6F013A-A82E-4157-98D8-CBC34C5D2BA2}">
      <dgm:prSet/>
      <dgm:spPr/>
      <dgm:t>
        <a:bodyPr/>
        <a:lstStyle/>
        <a:p>
          <a:endParaRPr lang="en-US"/>
        </a:p>
      </dgm:t>
    </dgm:pt>
    <dgm:pt modelId="{6E087852-69F1-4E7C-A1B3-EF1B1381266E}">
      <dgm:prSet phldrT="[Text]"/>
      <dgm:spPr/>
      <dgm:t>
        <a:bodyPr/>
        <a:lstStyle/>
        <a:p>
          <a:r>
            <a:rPr lang="en-US" dirty="0" smtClean="0"/>
            <a:t>Changing organizational problem</a:t>
          </a:r>
          <a:endParaRPr lang="en-US" dirty="0"/>
        </a:p>
      </dgm:t>
    </dgm:pt>
    <dgm:pt modelId="{04C7B655-83B2-4D0F-A439-4A00197E4224}" type="parTrans" cxnId="{44C9ED2C-1404-48D4-BCF5-8BBF2B4014F0}">
      <dgm:prSet/>
      <dgm:spPr/>
      <dgm:t>
        <a:bodyPr/>
        <a:lstStyle/>
        <a:p>
          <a:endParaRPr lang="en-US"/>
        </a:p>
      </dgm:t>
    </dgm:pt>
    <dgm:pt modelId="{4A89C8DA-18DF-4BB5-9CD6-88CAF744BD24}" type="sibTrans" cxnId="{44C9ED2C-1404-48D4-BCF5-8BBF2B4014F0}">
      <dgm:prSet/>
      <dgm:spPr/>
      <dgm:t>
        <a:bodyPr/>
        <a:lstStyle/>
        <a:p>
          <a:endParaRPr lang="en-US"/>
        </a:p>
      </dgm:t>
    </dgm:pt>
    <dgm:pt modelId="{DC89A22B-462D-4E49-BC20-778927D73CF1}">
      <dgm:prSet phldrT="[Text]"/>
      <dgm:spPr/>
      <dgm:t>
        <a:bodyPr/>
        <a:lstStyle/>
        <a:p>
          <a:r>
            <a:rPr lang="en-US" smtClean="0"/>
            <a:t>Management dilemma</a:t>
          </a:r>
          <a:endParaRPr lang="en-US" dirty="0"/>
        </a:p>
      </dgm:t>
    </dgm:pt>
    <dgm:pt modelId="{C97B3ED7-F271-4060-AFD0-7C5FBDE7F8FE}" type="parTrans" cxnId="{F9424A0E-7A62-49D8-91C5-825477919386}">
      <dgm:prSet/>
      <dgm:spPr/>
      <dgm:t>
        <a:bodyPr/>
        <a:lstStyle/>
        <a:p>
          <a:endParaRPr lang="en-US"/>
        </a:p>
      </dgm:t>
    </dgm:pt>
    <dgm:pt modelId="{6E6ED9B7-ED3D-4B20-A393-081F5F0B0B52}" type="sibTrans" cxnId="{F9424A0E-7A62-49D8-91C5-825477919386}">
      <dgm:prSet/>
      <dgm:spPr/>
      <dgm:t>
        <a:bodyPr/>
        <a:lstStyle/>
        <a:p>
          <a:endParaRPr lang="en-US"/>
        </a:p>
      </dgm:t>
    </dgm:pt>
    <dgm:pt modelId="{EE2AE89B-01A0-42C0-B256-D943461F883E}" type="pres">
      <dgm:prSet presAssocID="{02BEE212-42A0-40BE-9BA8-702963E1D8D2}" presName="Name0" presStyleCnt="0">
        <dgm:presLayoutVars>
          <dgm:dir/>
          <dgm:resizeHandles val="exact"/>
        </dgm:presLayoutVars>
      </dgm:prSet>
      <dgm:spPr/>
      <dgm:t>
        <a:bodyPr/>
        <a:lstStyle/>
        <a:p>
          <a:endParaRPr lang="en-US"/>
        </a:p>
      </dgm:t>
    </dgm:pt>
    <dgm:pt modelId="{F893A120-2497-4DCB-8881-07825BC297D8}" type="pres">
      <dgm:prSet presAssocID="{02BEE212-42A0-40BE-9BA8-702963E1D8D2}" presName="vNodes" presStyleCnt="0"/>
      <dgm:spPr/>
    </dgm:pt>
    <dgm:pt modelId="{19978169-6728-49EA-A33A-A2DD8E1F1565}" type="pres">
      <dgm:prSet presAssocID="{02BEE212-42A0-40BE-9BA8-702963E1D8D2}" presName="lastNode" presStyleLbl="node1" presStyleIdx="0" presStyleCnt="1">
        <dgm:presLayoutVars>
          <dgm:bulletEnabled val="1"/>
        </dgm:presLayoutVars>
      </dgm:prSet>
      <dgm:spPr/>
      <dgm:t>
        <a:bodyPr/>
        <a:lstStyle/>
        <a:p>
          <a:endParaRPr lang="en-US"/>
        </a:p>
      </dgm:t>
    </dgm:pt>
  </dgm:ptLst>
  <dgm:cxnLst>
    <dgm:cxn modelId="{D28344EF-AE47-4CAD-9AE8-D11E00788158}" type="presOf" srcId="{DC89A22B-462D-4E49-BC20-778927D73CF1}" destId="{19978169-6728-49EA-A33A-A2DD8E1F1565}" srcOrd="0" destOrd="3" presId="urn:microsoft.com/office/officeart/2005/8/layout/equation2"/>
    <dgm:cxn modelId="{28A59A0D-5A38-4A7F-8FFD-E3FAEE4B96CD}" srcId="{02BEE212-42A0-40BE-9BA8-702963E1D8D2}" destId="{DB049189-E9ED-4D7D-A732-FF5D447FE43A}" srcOrd="0" destOrd="0" parTransId="{7BF60E81-70A1-459D-AA86-E19CEB29C954}" sibTransId="{4BF4D240-D9BF-4941-BB83-4564AF21115A}"/>
    <dgm:cxn modelId="{E86385CC-2FA8-42F3-A62D-57EE05123811}" type="presOf" srcId="{6E087852-69F1-4E7C-A1B3-EF1B1381266E}" destId="{19978169-6728-49EA-A33A-A2DD8E1F1565}" srcOrd="0" destOrd="2" presId="urn:microsoft.com/office/officeart/2005/8/layout/equation2"/>
    <dgm:cxn modelId="{44C9ED2C-1404-48D4-BCF5-8BBF2B4014F0}" srcId="{DB049189-E9ED-4D7D-A732-FF5D447FE43A}" destId="{6E087852-69F1-4E7C-A1B3-EF1B1381266E}" srcOrd="1" destOrd="0" parTransId="{04C7B655-83B2-4D0F-A439-4A00197E4224}" sibTransId="{4A89C8DA-18DF-4BB5-9CD6-88CAF744BD24}"/>
    <dgm:cxn modelId="{AE6F013A-A82E-4157-98D8-CBC34C5D2BA2}" srcId="{DB049189-E9ED-4D7D-A732-FF5D447FE43A}" destId="{E61F10BC-9009-4CE1-982B-8441FD8CFAAF}" srcOrd="0" destOrd="0" parTransId="{179072B4-4934-41AF-AB6D-5612DCDF9003}" sibTransId="{430D2120-5A09-4A95-87D6-4D256372B41A}"/>
    <dgm:cxn modelId="{F9424A0E-7A62-49D8-91C5-825477919386}" srcId="{DB049189-E9ED-4D7D-A732-FF5D447FE43A}" destId="{DC89A22B-462D-4E49-BC20-778927D73CF1}" srcOrd="2" destOrd="0" parTransId="{C97B3ED7-F271-4060-AFD0-7C5FBDE7F8FE}" sibTransId="{6E6ED9B7-ED3D-4B20-A393-081F5F0B0B52}"/>
    <dgm:cxn modelId="{B702CF47-11A3-4848-AF14-2C93D5F1BD79}" type="presOf" srcId="{02BEE212-42A0-40BE-9BA8-702963E1D8D2}" destId="{EE2AE89B-01A0-42C0-B256-D943461F883E}" srcOrd="0" destOrd="0" presId="urn:microsoft.com/office/officeart/2005/8/layout/equation2"/>
    <dgm:cxn modelId="{27A478E9-2633-4824-8640-8A382909C354}" type="presOf" srcId="{DB049189-E9ED-4D7D-A732-FF5D447FE43A}" destId="{19978169-6728-49EA-A33A-A2DD8E1F1565}" srcOrd="0" destOrd="0" presId="urn:microsoft.com/office/officeart/2005/8/layout/equation2"/>
    <dgm:cxn modelId="{5CFA6021-A752-4F9D-AD30-D90E0BD85A27}" type="presOf" srcId="{E61F10BC-9009-4CE1-982B-8441FD8CFAAF}" destId="{19978169-6728-49EA-A33A-A2DD8E1F1565}" srcOrd="0" destOrd="1" presId="urn:microsoft.com/office/officeart/2005/8/layout/equation2"/>
    <dgm:cxn modelId="{10C3AFB3-ABA5-43E1-8799-E1A2E7DEC12C}" type="presParOf" srcId="{EE2AE89B-01A0-42C0-B256-D943461F883E}" destId="{F893A120-2497-4DCB-8881-07825BC297D8}" srcOrd="0" destOrd="0" presId="urn:microsoft.com/office/officeart/2005/8/layout/equation2"/>
    <dgm:cxn modelId="{4AE28482-E7FD-4184-B4B2-9DBF9447438B}" type="presParOf" srcId="{EE2AE89B-01A0-42C0-B256-D943461F883E}" destId="{19978169-6728-49EA-A33A-A2DD8E1F1565}" srcOrd="1" destOrd="0" presId="urn:microsoft.com/office/officeart/2005/8/layout/equati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9978169-6728-49EA-A33A-A2DD8E1F1565}">
      <dsp:nvSpPr>
        <dsp:cNvPr id="0" name=""/>
        <dsp:cNvSpPr/>
      </dsp:nvSpPr>
      <dsp:spPr>
        <a:xfrm>
          <a:off x="1852463" y="645"/>
          <a:ext cx="4524672" cy="4524672"/>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9370" tIns="39370" rIns="39370" bIns="39370" numCol="1" spcCol="1270" anchor="ctr" anchorCtr="0">
          <a:noAutofit/>
        </a:bodyPr>
        <a:lstStyle/>
        <a:p>
          <a:pPr lvl="0" algn="l" defTabSz="1377950">
            <a:lnSpc>
              <a:spcPct val="90000"/>
            </a:lnSpc>
            <a:spcBef>
              <a:spcPct val="0"/>
            </a:spcBef>
            <a:spcAft>
              <a:spcPct val="35000"/>
            </a:spcAft>
          </a:pPr>
          <a:r>
            <a:rPr lang="en-US" sz="3100" kern="1200" smtClean="0"/>
            <a:t>Business research</a:t>
          </a:r>
          <a:endParaRPr lang="en-US" sz="3100" kern="1200"/>
        </a:p>
        <a:p>
          <a:pPr marL="228600" lvl="1" indent="-228600" algn="l" defTabSz="1066800">
            <a:lnSpc>
              <a:spcPct val="90000"/>
            </a:lnSpc>
            <a:spcBef>
              <a:spcPct val="0"/>
            </a:spcBef>
            <a:spcAft>
              <a:spcPct val="15000"/>
            </a:spcAft>
            <a:buChar char="••"/>
          </a:pPr>
          <a:r>
            <a:rPr lang="en-US" sz="2400" kern="1200" dirty="0" smtClean="0"/>
            <a:t>Complex  business environment</a:t>
          </a:r>
          <a:endParaRPr lang="en-US" sz="2400" kern="1200" dirty="0"/>
        </a:p>
        <a:p>
          <a:pPr marL="228600" lvl="1" indent="-228600" algn="l" defTabSz="1066800">
            <a:lnSpc>
              <a:spcPct val="90000"/>
            </a:lnSpc>
            <a:spcBef>
              <a:spcPct val="0"/>
            </a:spcBef>
            <a:spcAft>
              <a:spcPct val="15000"/>
            </a:spcAft>
            <a:buChar char="••"/>
          </a:pPr>
          <a:r>
            <a:rPr lang="en-US" sz="2400" kern="1200" dirty="0" smtClean="0"/>
            <a:t>Changing organizational problem</a:t>
          </a:r>
          <a:endParaRPr lang="en-US" sz="2400" kern="1200" dirty="0"/>
        </a:p>
        <a:p>
          <a:pPr marL="228600" lvl="1" indent="-228600" algn="l" defTabSz="1066800">
            <a:lnSpc>
              <a:spcPct val="90000"/>
            </a:lnSpc>
            <a:spcBef>
              <a:spcPct val="0"/>
            </a:spcBef>
            <a:spcAft>
              <a:spcPct val="15000"/>
            </a:spcAft>
            <a:buChar char="••"/>
          </a:pPr>
          <a:r>
            <a:rPr lang="en-US" sz="2400" kern="1200" smtClean="0"/>
            <a:t>Management dilemma</a:t>
          </a:r>
          <a:endParaRPr lang="en-US" sz="2400" kern="1200" dirty="0"/>
        </a:p>
      </dsp:txBody>
      <dsp:txXfrm>
        <a:off x="1852463" y="645"/>
        <a:ext cx="4524672" cy="4524672"/>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EFB067-B1F3-411B-9C89-A89076F99655}" type="datetimeFigureOut">
              <a:rPr lang="en-US" smtClean="0"/>
              <a:pPr/>
              <a:t>1/31/2021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C75720-9F62-47DD-A1F4-88CB1ED5FFD7}" type="slidenum">
              <a:rPr lang="en-US" smtClean="0"/>
              <a:pPr/>
              <a:t>‹#›</a:t>
            </a:fld>
            <a:endParaRPr lang="en-US"/>
          </a:p>
        </p:txBody>
      </p:sp>
    </p:spTree>
    <p:extLst>
      <p:ext uri="{BB962C8B-B14F-4D97-AF65-F5344CB8AC3E}">
        <p14:creationId xmlns:p14="http://schemas.microsoft.com/office/powerpoint/2010/main" xmlns="" val="3040824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r>
              <a:rPr lang="en-US" smtClean="0"/>
              <a:t>Social science deals with human beings. Human differs from each other in their activities, attitudes, motives beliefs and values. </a:t>
            </a:r>
          </a:p>
          <a:p>
            <a:r>
              <a:rPr lang="en-US" smtClean="0"/>
              <a:t>Theses all are uncontrollable variables which are extremely complex and diverse subject.</a:t>
            </a:r>
          </a:p>
          <a:p>
            <a:endParaRPr lang="en-US" smtClean="0"/>
          </a:p>
        </p:txBody>
      </p:sp>
      <p:sp>
        <p:nvSpPr>
          <p:cNvPr id="75780" name="Slide Number Placeholder 3"/>
          <p:cNvSpPr>
            <a:spLocks noGrp="1"/>
          </p:cNvSpPr>
          <p:nvPr>
            <p:ph type="sldNum" sz="quarter" idx="5"/>
          </p:nvPr>
        </p:nvSpPr>
        <p:spPr>
          <a:noFill/>
        </p:spPr>
        <p:txBody>
          <a:bodyPr/>
          <a:lstStyle/>
          <a:p>
            <a:fld id="{1FC39241-5C28-4DD3-AF8D-9CA0F45D0951}" type="slidenum">
              <a:rPr lang="en-US" smtClean="0"/>
              <a:pPr/>
              <a:t>24</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13512C29-BD4D-4689-9BE7-9270EA82400D}" type="slidenum">
              <a:rPr lang="en-US" smtClean="0"/>
              <a:pPr/>
              <a:t>45</a:t>
            </a:fld>
            <a:endParaRPr lang="en-US" smtClean="0"/>
          </a:p>
        </p:txBody>
      </p:sp>
      <p:sp>
        <p:nvSpPr>
          <p:cNvPr id="13315" name="Rectangle 1026"/>
          <p:cNvSpPr>
            <a:spLocks noGrp="1" noRot="1" noChangeAspect="1" noChangeArrowheads="1" noTextEdit="1"/>
          </p:cNvSpPr>
          <p:nvPr>
            <p:ph type="sldImg"/>
          </p:nvPr>
        </p:nvSpPr>
        <p:spPr>
          <a:ln/>
        </p:spPr>
      </p:sp>
      <p:sp>
        <p:nvSpPr>
          <p:cNvPr id="13316" name="Rectangle 1027"/>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DAE959A4-12E6-410F-8960-57BA0E08E5BB}" type="slidenum">
              <a:rPr lang="en-US" smtClean="0"/>
              <a:pPr/>
              <a:t>46</a:t>
            </a:fld>
            <a:endParaRPr lang="en-US"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1A6E31C-5FAA-4405-A247-3DBE7B92C553}" type="slidenum">
              <a:rPr lang="en-US" smtClean="0"/>
              <a:pPr/>
              <a:t>49</a:t>
            </a:fld>
            <a:endParaRPr lang="en-US" smtClean="0"/>
          </a:p>
        </p:txBody>
      </p:sp>
      <p:sp>
        <p:nvSpPr>
          <p:cNvPr id="15363" name="Rectangle 1026"/>
          <p:cNvSpPr>
            <a:spLocks noGrp="1" noRot="1" noChangeAspect="1" noChangeArrowheads="1" noTextEdit="1"/>
          </p:cNvSpPr>
          <p:nvPr>
            <p:ph type="sldImg"/>
          </p:nvPr>
        </p:nvSpPr>
        <p:spPr>
          <a:ln/>
        </p:spPr>
      </p:sp>
      <p:sp>
        <p:nvSpPr>
          <p:cNvPr id="15364" name="Rectangle 1027"/>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64AB485C-8D78-4E34-9C6B-B197D656661D}" type="slidenum">
              <a:rPr lang="en-US" smtClean="0"/>
              <a:pPr/>
              <a:t>50</a:t>
            </a:fld>
            <a:endParaRPr lang="en-US" smtClean="0"/>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13B2D3D-A5D3-4D09-A1F2-DEBA14A5AF3E}" type="slidenum">
              <a:rPr lang="en-US"/>
              <a:pPr fontAlgn="base">
                <a:spcBef>
                  <a:spcPct val="0"/>
                </a:spcBef>
                <a:spcAft>
                  <a:spcPct val="0"/>
                </a:spcAft>
              </a:pPr>
              <a:t>54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7B8DA0C1-ACE0-4EDD-B3F5-4750A9B124B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pPr>
              <a:defRPr/>
            </a:pPr>
            <a:fld id="{6D8C48DA-289B-4C2A-9DED-F66014AC0EE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Research for MBA</a:t>
            </a:r>
            <a:endParaRPr lang="en-US" dirty="0"/>
          </a:p>
        </p:txBody>
      </p:sp>
      <p:sp>
        <p:nvSpPr>
          <p:cNvPr id="3" name="Subtitle 2"/>
          <p:cNvSpPr>
            <a:spLocks noGrp="1"/>
          </p:cNvSpPr>
          <p:nvPr>
            <p:ph type="subTitle" idx="1"/>
          </p:nvPr>
        </p:nvSpPr>
        <p:spPr/>
        <p:txBody>
          <a:bodyPr/>
          <a:lstStyle/>
          <a:p>
            <a:r>
              <a:rPr lang="en-US" dirty="0" smtClean="0"/>
              <a:t>Kapil Dev Subedi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pPr eaLnBrk="1" fontAlgn="auto" hangingPunct="1">
              <a:spcAft>
                <a:spcPts val="0"/>
              </a:spcAft>
              <a:defRPr/>
            </a:pPr>
            <a:r>
              <a:rPr lang="en-US" dirty="0" smtClean="0">
                <a:solidFill>
                  <a:schemeClr val="tx2">
                    <a:satMod val="130000"/>
                  </a:schemeClr>
                </a:solidFill>
              </a:rPr>
              <a:t>Steps </a:t>
            </a:r>
            <a:r>
              <a:rPr lang="en-US" dirty="0">
                <a:solidFill>
                  <a:schemeClr val="tx2">
                    <a:satMod val="130000"/>
                  </a:schemeClr>
                </a:solidFill>
              </a:rPr>
              <a:t>of scientific research </a:t>
            </a:r>
          </a:p>
        </p:txBody>
      </p:sp>
      <p:sp>
        <p:nvSpPr>
          <p:cNvPr id="4101" name="Rectangle 5"/>
          <p:cNvSpPr>
            <a:spLocks noGrp="1" noChangeArrowheads="1"/>
          </p:cNvSpPr>
          <p:nvPr>
            <p:ph idx="1"/>
          </p:nvPr>
        </p:nvSpPr>
        <p:spPr/>
        <p:txBody>
          <a:bodyPr/>
          <a:lstStyle/>
          <a:p>
            <a:pPr marL="609600" indent="-609600" eaLnBrk="1" hangingPunct="1">
              <a:lnSpc>
                <a:spcPct val="90000"/>
              </a:lnSpc>
            </a:pPr>
            <a:r>
              <a:rPr lang="en-US" sz="2400" b="1" smtClean="0"/>
              <a:t>Sensing or realizing the problem/ </a:t>
            </a:r>
            <a:r>
              <a:rPr lang="hi-IN" sz="2400" b="1" smtClean="0"/>
              <a:t>समस्या अनुभूत गर्नु</a:t>
            </a:r>
            <a:r>
              <a:rPr lang="hi-IN" sz="2400" smtClean="0"/>
              <a:t> </a:t>
            </a:r>
            <a:r>
              <a:rPr lang="en-US" sz="2400" smtClean="0"/>
              <a:t> New problems keep on emerging in the society/environment. Researchers should sense these developments occurring in the environment. This is the first steps of scientific research.</a:t>
            </a:r>
          </a:p>
          <a:p>
            <a:pPr marL="609600" indent="-609600" eaLnBrk="1" hangingPunct="1">
              <a:lnSpc>
                <a:spcPct val="90000"/>
              </a:lnSpc>
            </a:pPr>
            <a:r>
              <a:rPr lang="en-US" sz="2400" smtClean="0"/>
              <a:t>Problem identification/</a:t>
            </a:r>
            <a:r>
              <a:rPr lang="hi-IN" sz="2400" b="1" smtClean="0"/>
              <a:t>समस्या पहिचान गर्नु </a:t>
            </a:r>
            <a:endParaRPr lang="en-US" sz="2400" b="1" smtClean="0"/>
          </a:p>
          <a:p>
            <a:pPr marL="609600" indent="-609600" eaLnBrk="1" hangingPunct="1">
              <a:lnSpc>
                <a:spcPct val="90000"/>
              </a:lnSpc>
              <a:buFontTx/>
              <a:buNone/>
            </a:pPr>
            <a:r>
              <a:rPr lang="en-US" sz="2400" smtClean="0"/>
              <a:t>	After realization about problem the researcher should focus on the problems deeply and should identify the associated factors through further search of information. In this step the researcher try to identify what exactly are the problems in the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2000"/>
                                        <p:tgtEl>
                                          <p:spTgt spid="4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01">
                                            <p:txEl>
                                              <p:pRg st="0" end="0"/>
                                            </p:txEl>
                                          </p:spTgt>
                                        </p:tgtEl>
                                        <p:attrNameLst>
                                          <p:attrName>style.visibility</p:attrName>
                                        </p:attrNameLst>
                                      </p:cBhvr>
                                      <p:to>
                                        <p:strVal val="visible"/>
                                      </p:to>
                                    </p:set>
                                    <p:animEffect transition="in" filter="fade">
                                      <p:cBhvr>
                                        <p:cTn id="12" dur="2000"/>
                                        <p:tgtEl>
                                          <p:spTgt spid="410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01">
                                            <p:txEl>
                                              <p:pRg st="1" end="1"/>
                                            </p:txEl>
                                          </p:spTgt>
                                        </p:tgtEl>
                                        <p:attrNameLst>
                                          <p:attrName>style.visibility</p:attrName>
                                        </p:attrNameLst>
                                      </p:cBhvr>
                                      <p:to>
                                        <p:strVal val="visible"/>
                                      </p:to>
                                    </p:set>
                                    <p:animEffect transition="in" filter="fade">
                                      <p:cBhvr>
                                        <p:cTn id="17" dur="2000"/>
                                        <p:tgtEl>
                                          <p:spTgt spid="410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01">
                                            <p:txEl>
                                              <p:pRg st="2" end="2"/>
                                            </p:txEl>
                                          </p:spTgt>
                                        </p:tgtEl>
                                        <p:attrNameLst>
                                          <p:attrName>style.visibility</p:attrName>
                                        </p:attrNameLst>
                                      </p:cBhvr>
                                      <p:to>
                                        <p:strVal val="visible"/>
                                      </p:to>
                                    </p:set>
                                    <p:animEffect transition="in" filter="fade">
                                      <p:cBhvr>
                                        <p:cTn id="22" dur="2000"/>
                                        <p:tgtEl>
                                          <p:spTgt spid="41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P spid="4101"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dirty="0" smtClean="0">
                <a:solidFill>
                  <a:schemeClr val="tx2">
                    <a:satMod val="130000"/>
                  </a:schemeClr>
                </a:solidFill>
              </a:rPr>
              <a:t>Steps of scientific research </a:t>
            </a:r>
            <a:endParaRPr lang="en-US" dirty="0">
              <a:solidFill>
                <a:schemeClr val="tx2">
                  <a:satMod val="130000"/>
                </a:schemeClr>
              </a:solidFill>
            </a:endParaRPr>
          </a:p>
        </p:txBody>
      </p:sp>
      <p:sp>
        <p:nvSpPr>
          <p:cNvPr id="6147" name="Rectangle 3"/>
          <p:cNvSpPr>
            <a:spLocks noGrp="1" noChangeArrowheads="1"/>
          </p:cNvSpPr>
          <p:nvPr>
            <p:ph idx="1"/>
          </p:nvPr>
        </p:nvSpPr>
        <p:spPr/>
        <p:txBody>
          <a:bodyPr/>
          <a:lstStyle/>
          <a:p>
            <a:pPr marL="609600" indent="-609600" eaLnBrk="1" hangingPunct="1">
              <a:lnSpc>
                <a:spcPct val="80000"/>
              </a:lnSpc>
            </a:pPr>
            <a:r>
              <a:rPr lang="en-US" sz="2400" smtClean="0"/>
              <a:t>Construct the theoretical framework./ </a:t>
            </a:r>
            <a:r>
              <a:rPr lang="hi-IN" sz="2400" smtClean="0"/>
              <a:t>सैधान्तिक ढांचा निर्माण गर्नु </a:t>
            </a:r>
            <a:endParaRPr lang="en-US" sz="2400" smtClean="0"/>
          </a:p>
          <a:p>
            <a:pPr marL="609600" indent="-609600" eaLnBrk="1" hangingPunct="1">
              <a:lnSpc>
                <a:spcPct val="80000"/>
              </a:lnSpc>
              <a:buFontTx/>
              <a:buNone/>
            </a:pPr>
            <a:r>
              <a:rPr lang="en-US" sz="2400" smtClean="0"/>
              <a:t>	In this step the researcher make an attempt to integrate the information logically so that the reason for the problem can be conceptualized. The critical variables are examined and association among them is identified. Putting all the variables and their association together, a theoretical framework is developed.</a:t>
            </a:r>
          </a:p>
          <a:p>
            <a:pPr marL="609600" indent="-609600" eaLnBrk="1" hangingPunct="1">
              <a:lnSpc>
                <a:spcPct val="80000"/>
              </a:lnSpc>
            </a:pPr>
            <a:r>
              <a:rPr lang="en-US" sz="2400" smtClean="0"/>
              <a:t>Hypothesis formulation /</a:t>
            </a:r>
            <a:r>
              <a:rPr lang="hi-IN" sz="2400" smtClean="0"/>
              <a:t>परिकल्पना तर्जुमा गर्नु </a:t>
            </a:r>
            <a:endParaRPr lang="en-US" sz="2400" smtClean="0"/>
          </a:p>
          <a:p>
            <a:pPr marL="609600" indent="-609600" eaLnBrk="1" hangingPunct="1">
              <a:lnSpc>
                <a:spcPct val="80000"/>
              </a:lnSpc>
              <a:buFontTx/>
              <a:buNone/>
            </a:pPr>
            <a:r>
              <a:rPr lang="en-US" sz="2400" smtClean="0"/>
              <a:t>	Hypothesis are the logically conjectured relationship between two or more variables expressed in the form of testable statements. Hypothesis for the study are deduced from the theoretical framework.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20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fade">
                                      <p:cBhvr>
                                        <p:cTn id="12" dur="2000"/>
                                        <p:tgtEl>
                                          <p:spTgt spid="61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47">
                                            <p:txEl>
                                              <p:pRg st="1" end="1"/>
                                            </p:txEl>
                                          </p:spTgt>
                                        </p:tgtEl>
                                        <p:attrNameLst>
                                          <p:attrName>style.visibility</p:attrName>
                                        </p:attrNameLst>
                                      </p:cBhvr>
                                      <p:to>
                                        <p:strVal val="visible"/>
                                      </p:to>
                                    </p:set>
                                    <p:animEffect transition="in" filter="fade">
                                      <p:cBhvr>
                                        <p:cTn id="17" dur="2000"/>
                                        <p:tgtEl>
                                          <p:spTgt spid="614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47">
                                            <p:txEl>
                                              <p:pRg st="2" end="2"/>
                                            </p:txEl>
                                          </p:spTgt>
                                        </p:tgtEl>
                                        <p:attrNameLst>
                                          <p:attrName>style.visibility</p:attrName>
                                        </p:attrNameLst>
                                      </p:cBhvr>
                                      <p:to>
                                        <p:strVal val="visible"/>
                                      </p:to>
                                    </p:set>
                                    <p:animEffect transition="in" filter="fade">
                                      <p:cBhvr>
                                        <p:cTn id="22" dur="2000"/>
                                        <p:tgtEl>
                                          <p:spTgt spid="614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47">
                                            <p:txEl>
                                              <p:pRg st="3" end="3"/>
                                            </p:txEl>
                                          </p:spTgt>
                                        </p:tgtEl>
                                        <p:attrNameLst>
                                          <p:attrName>style.visibility</p:attrName>
                                        </p:attrNameLst>
                                      </p:cBhvr>
                                      <p:to>
                                        <p:strVal val="visible"/>
                                      </p:to>
                                    </p:set>
                                    <p:animEffect transition="in" filter="fade">
                                      <p:cBhvr>
                                        <p:cTn id="27" dur="20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defRPr/>
            </a:pPr>
            <a:r>
              <a:rPr lang="en-US" dirty="0" smtClean="0">
                <a:solidFill>
                  <a:schemeClr val="tx2">
                    <a:satMod val="130000"/>
                  </a:schemeClr>
                </a:solidFill>
              </a:rPr>
              <a:t>Steps of scientific research </a:t>
            </a:r>
            <a:endParaRPr lang="en-US" dirty="0">
              <a:solidFill>
                <a:schemeClr val="tx2">
                  <a:satMod val="130000"/>
                </a:schemeClr>
              </a:solidFill>
            </a:endParaRPr>
          </a:p>
        </p:txBody>
      </p:sp>
      <p:sp>
        <p:nvSpPr>
          <p:cNvPr id="7171" name="Rectangle 3"/>
          <p:cNvSpPr>
            <a:spLocks noGrp="1" noChangeArrowheads="1"/>
          </p:cNvSpPr>
          <p:nvPr>
            <p:ph idx="1"/>
          </p:nvPr>
        </p:nvSpPr>
        <p:spPr/>
        <p:txBody>
          <a:bodyPr/>
          <a:lstStyle/>
          <a:p>
            <a:pPr marL="609600" indent="-609600" eaLnBrk="1" hangingPunct="1">
              <a:lnSpc>
                <a:spcPct val="80000"/>
              </a:lnSpc>
            </a:pPr>
            <a:r>
              <a:rPr lang="en-US" sz="2400" smtClean="0"/>
              <a:t>Research design  / </a:t>
            </a:r>
            <a:r>
              <a:rPr lang="hi-IN" sz="2400" smtClean="0"/>
              <a:t>अनुसन्धान ढांचा तयार गर्नु </a:t>
            </a:r>
            <a:endParaRPr lang="en-US" sz="2400" smtClean="0"/>
          </a:p>
          <a:p>
            <a:pPr marL="609600" indent="-609600" eaLnBrk="1" hangingPunct="1">
              <a:lnSpc>
                <a:spcPct val="80000"/>
              </a:lnSpc>
              <a:buFontTx/>
              <a:buNone/>
            </a:pPr>
            <a:r>
              <a:rPr lang="en-US" sz="2400" smtClean="0"/>
              <a:t>	When the Hypotheses are narrowed down, the next step is to design or plan of attack for the research. Research design is the strategy for conduction of research. It describes the general framework for collecting, analyzing, evaluating data after identifying what the researcher wants to know?, what has to be dealt with in order to obtain required information?</a:t>
            </a:r>
          </a:p>
          <a:p>
            <a:pPr marL="609600" indent="-609600" eaLnBrk="1" hangingPunct="1">
              <a:lnSpc>
                <a:spcPct val="80000"/>
              </a:lnSpc>
            </a:pPr>
            <a:r>
              <a:rPr lang="en-US" sz="2400" smtClean="0"/>
              <a:t>Data collection / </a:t>
            </a:r>
            <a:r>
              <a:rPr lang="hi-IN" sz="2400" smtClean="0"/>
              <a:t>तथ्यांक संकलन गर्नु </a:t>
            </a:r>
            <a:endParaRPr lang="en-US" sz="2400" smtClean="0"/>
          </a:p>
          <a:p>
            <a:pPr marL="609600" indent="-609600" eaLnBrk="1" hangingPunct="1">
              <a:lnSpc>
                <a:spcPct val="80000"/>
              </a:lnSpc>
              <a:buFontTx/>
              <a:buNone/>
            </a:pPr>
            <a:r>
              <a:rPr lang="en-US" sz="2400" smtClean="0"/>
              <a:t>	Data collection is the field work process. In this step, the researcher ha to administer researcher instruments like questionnaire, interview schedule, and observation schedules etc. to collect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20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fade">
                                      <p:cBhvr>
                                        <p:cTn id="12" dur="2000"/>
                                        <p:tgtEl>
                                          <p:spTgt spid="71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71">
                                            <p:txEl>
                                              <p:pRg st="1" end="1"/>
                                            </p:txEl>
                                          </p:spTgt>
                                        </p:tgtEl>
                                        <p:attrNameLst>
                                          <p:attrName>style.visibility</p:attrName>
                                        </p:attrNameLst>
                                      </p:cBhvr>
                                      <p:to>
                                        <p:strVal val="visible"/>
                                      </p:to>
                                    </p:set>
                                    <p:animEffect transition="in" filter="fade">
                                      <p:cBhvr>
                                        <p:cTn id="17" dur="2000"/>
                                        <p:tgtEl>
                                          <p:spTgt spid="717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71">
                                            <p:txEl>
                                              <p:pRg st="2" end="2"/>
                                            </p:txEl>
                                          </p:spTgt>
                                        </p:tgtEl>
                                        <p:attrNameLst>
                                          <p:attrName>style.visibility</p:attrName>
                                        </p:attrNameLst>
                                      </p:cBhvr>
                                      <p:to>
                                        <p:strVal val="visible"/>
                                      </p:to>
                                    </p:set>
                                    <p:animEffect transition="in" filter="fade">
                                      <p:cBhvr>
                                        <p:cTn id="22" dur="2000"/>
                                        <p:tgtEl>
                                          <p:spTgt spid="717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71">
                                            <p:txEl>
                                              <p:pRg st="3" end="3"/>
                                            </p:txEl>
                                          </p:spTgt>
                                        </p:tgtEl>
                                        <p:attrNameLst>
                                          <p:attrName>style.visibility</p:attrName>
                                        </p:attrNameLst>
                                      </p:cBhvr>
                                      <p:to>
                                        <p:strVal val="visible"/>
                                      </p:to>
                                    </p:set>
                                    <p:animEffect transition="in" filter="fade">
                                      <p:cBhvr>
                                        <p:cTn id="27" dur="20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457200" y="457200"/>
            <a:ext cx="8229600" cy="5668963"/>
          </a:xfrm>
        </p:spPr>
        <p:txBody>
          <a:bodyPr/>
          <a:lstStyle/>
          <a:p>
            <a:pPr marL="609600" indent="-609600" eaLnBrk="1" hangingPunct="1">
              <a:lnSpc>
                <a:spcPct val="90000"/>
              </a:lnSpc>
            </a:pPr>
            <a:r>
              <a:rPr lang="en-US" sz="2400" smtClean="0"/>
              <a:t>Data Tabulation and Analysis/ </a:t>
            </a:r>
            <a:r>
              <a:rPr lang="hi-IN" sz="2400" smtClean="0"/>
              <a:t>तथ्यांक तालिकिकरण एबम विश्लेषण गर्नु </a:t>
            </a:r>
            <a:endParaRPr lang="en-US" sz="2400" smtClean="0"/>
          </a:p>
          <a:p>
            <a:pPr marL="609600" indent="-609600" eaLnBrk="1" hangingPunct="1">
              <a:lnSpc>
                <a:spcPct val="90000"/>
              </a:lnSpc>
              <a:buFontTx/>
              <a:buNone/>
            </a:pPr>
            <a:r>
              <a:rPr lang="en-US" sz="2400" smtClean="0"/>
              <a:t>	In this step collected data are edited, tabulated, coded for its accuracy and reliability. Then different statistical tools are applied to analyze the data. The descriptive and inferential statistics are used for data analysis as per the need of research design. With the use of these statistical techniques, the hypothesis are tested.</a:t>
            </a:r>
          </a:p>
          <a:p>
            <a:pPr marL="609600" indent="-609600" eaLnBrk="1" hangingPunct="1">
              <a:lnSpc>
                <a:spcPct val="90000"/>
              </a:lnSpc>
            </a:pPr>
            <a:r>
              <a:rPr lang="en-US" sz="2400" smtClean="0"/>
              <a:t>Generalization / Development of theory and application./ </a:t>
            </a:r>
            <a:r>
              <a:rPr lang="hi-IN" sz="2400" smtClean="0"/>
              <a:t>सामान्यीकरण शिधान्त को बिकाश र प्रयोग </a:t>
            </a:r>
            <a:endParaRPr lang="en-US" sz="2400" smtClean="0"/>
          </a:p>
          <a:p>
            <a:pPr marL="609600" indent="-609600" eaLnBrk="1" hangingPunct="1">
              <a:lnSpc>
                <a:spcPct val="90000"/>
              </a:lnSpc>
              <a:buFontTx/>
              <a:buNone/>
            </a:pPr>
            <a:r>
              <a:rPr lang="en-US" sz="2400" smtClean="0"/>
              <a:t>	The final step involves interpretation and generalization of the findings into the larger bodies of knowledge about the phenomenon. In case of applied research, specific implementation strategy is proposed to solve the problem identified by the study.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20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20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fade">
                                      <p:cBhvr>
                                        <p:cTn id="22" dur="20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153400" cy="944562"/>
          </a:xfrm>
        </p:spPr>
        <p:txBody>
          <a:bodyPr>
            <a:normAutofit fontScale="90000"/>
          </a:bodyPr>
          <a:lstStyle/>
          <a:p>
            <a:pPr eaLnBrk="1" fontAlgn="auto" hangingPunct="1">
              <a:spcAft>
                <a:spcPts val="0"/>
              </a:spcAft>
              <a:defRPr/>
            </a:pPr>
            <a:r>
              <a:rPr lang="en-US" sz="3200" dirty="0">
                <a:solidFill>
                  <a:schemeClr val="tx2">
                    <a:satMod val="130000"/>
                  </a:schemeClr>
                </a:solidFill>
              </a:rPr>
              <a:t>The Hallmarks of Scientific Research/</a:t>
            </a:r>
            <a:r>
              <a:rPr lang="hi-IN" sz="2800" dirty="0">
                <a:solidFill>
                  <a:schemeClr val="tx2">
                    <a:satMod val="130000"/>
                  </a:schemeClr>
                </a:solidFill>
              </a:rPr>
              <a:t>बैज्ञानिक अनुशन्धानका बिशेषताहरु</a:t>
            </a:r>
            <a:r>
              <a:rPr lang="hi-IN" dirty="0">
                <a:solidFill>
                  <a:schemeClr val="tx2">
                    <a:satMod val="130000"/>
                  </a:schemeClr>
                </a:solidFill>
              </a:rPr>
              <a:t> </a:t>
            </a:r>
            <a:endParaRPr lang="en-US" dirty="0">
              <a:solidFill>
                <a:schemeClr val="tx2">
                  <a:satMod val="130000"/>
                </a:schemeClr>
              </a:solidFill>
            </a:endParaRPr>
          </a:p>
        </p:txBody>
      </p:sp>
      <p:sp>
        <p:nvSpPr>
          <p:cNvPr id="10243" name="Rectangle 3"/>
          <p:cNvSpPr>
            <a:spLocks noGrp="1" noChangeArrowheads="1"/>
          </p:cNvSpPr>
          <p:nvPr>
            <p:ph type="body" sz="half" idx="1"/>
          </p:nvPr>
        </p:nvSpPr>
        <p:spPr>
          <a:xfrm>
            <a:off x="990600" y="2057400"/>
            <a:ext cx="7696200" cy="4419600"/>
          </a:xfrm>
        </p:spPr>
        <p:txBody>
          <a:bodyPr/>
          <a:lstStyle/>
          <a:p>
            <a:pPr marL="609600" indent="-609600" eaLnBrk="1" hangingPunct="1">
              <a:lnSpc>
                <a:spcPct val="90000"/>
              </a:lnSpc>
              <a:buFontTx/>
              <a:buNone/>
            </a:pPr>
            <a:endParaRPr lang="en-US" sz="800" smtClean="0"/>
          </a:p>
          <a:p>
            <a:pPr marL="609600" indent="-609600" eaLnBrk="1" hangingPunct="1">
              <a:lnSpc>
                <a:spcPct val="90000"/>
              </a:lnSpc>
              <a:buFont typeface="Wingdings" pitchFamily="2" charset="2"/>
              <a:buAutoNum type="arabicPeriod"/>
            </a:pPr>
            <a:r>
              <a:rPr lang="en-US" sz="2800" smtClean="0"/>
              <a:t>Purposiveness /</a:t>
            </a:r>
            <a:r>
              <a:rPr lang="hi-IN" sz="2800" smtClean="0"/>
              <a:t>उद्देस्यपूर्ण</a:t>
            </a:r>
            <a:endParaRPr lang="en-US" sz="2800" smtClean="0"/>
          </a:p>
          <a:p>
            <a:pPr marL="609600" indent="-609600" eaLnBrk="1" hangingPunct="1">
              <a:lnSpc>
                <a:spcPct val="90000"/>
              </a:lnSpc>
              <a:buFont typeface="Wingdings" pitchFamily="2" charset="2"/>
              <a:buAutoNum type="arabicPeriod"/>
            </a:pPr>
            <a:r>
              <a:rPr lang="en-US" sz="2800" smtClean="0"/>
              <a:t>Rigor /</a:t>
            </a:r>
            <a:r>
              <a:rPr lang="hi-IN" sz="2800" smtClean="0"/>
              <a:t>बिधिसम्मत</a:t>
            </a:r>
            <a:endParaRPr lang="en-US" sz="2800" smtClean="0"/>
          </a:p>
          <a:p>
            <a:pPr marL="609600" indent="-609600" eaLnBrk="1" hangingPunct="1">
              <a:lnSpc>
                <a:spcPct val="90000"/>
              </a:lnSpc>
              <a:buFont typeface="Wingdings" pitchFamily="2" charset="2"/>
              <a:buAutoNum type="arabicPeriod"/>
            </a:pPr>
            <a:r>
              <a:rPr lang="en-US" sz="2800" smtClean="0"/>
              <a:t>Testability /</a:t>
            </a:r>
            <a:r>
              <a:rPr lang="hi-IN" sz="2800" smtClean="0"/>
              <a:t>परिक्षणयोग्य</a:t>
            </a:r>
            <a:endParaRPr lang="en-US" sz="2800" smtClean="0"/>
          </a:p>
          <a:p>
            <a:pPr marL="609600" indent="-609600" eaLnBrk="1" hangingPunct="1">
              <a:lnSpc>
                <a:spcPct val="90000"/>
              </a:lnSpc>
              <a:buFont typeface="Wingdings" pitchFamily="2" charset="2"/>
              <a:buAutoNum type="arabicPeriod"/>
            </a:pPr>
            <a:r>
              <a:rPr lang="en-US" sz="2800" smtClean="0"/>
              <a:t>Replicability / </a:t>
            </a:r>
            <a:r>
              <a:rPr lang="hi-IN" sz="2800" smtClean="0"/>
              <a:t>दुरूस्तता </a:t>
            </a:r>
            <a:endParaRPr lang="en-US" sz="2800" smtClean="0"/>
          </a:p>
          <a:p>
            <a:pPr marL="609600" indent="-609600" eaLnBrk="1" hangingPunct="1">
              <a:lnSpc>
                <a:spcPct val="90000"/>
              </a:lnSpc>
              <a:buFont typeface="Wingdings" pitchFamily="2" charset="2"/>
              <a:buAutoNum type="arabicPeriod"/>
            </a:pPr>
            <a:r>
              <a:rPr lang="en-US" sz="2800" smtClean="0"/>
              <a:t>Precision and Confidence/</a:t>
            </a:r>
            <a:r>
              <a:rPr lang="hi-IN" sz="2800" smtClean="0"/>
              <a:t>यथार्तता </a:t>
            </a:r>
            <a:r>
              <a:rPr lang="en-US" sz="2800" smtClean="0">
                <a:cs typeface="Mangal" pitchFamily="2" charset="0"/>
              </a:rPr>
              <a:t>/ </a:t>
            </a:r>
            <a:r>
              <a:rPr lang="hi-IN" sz="2800" smtClean="0"/>
              <a:t>बिस्वस्नियता </a:t>
            </a:r>
            <a:endParaRPr lang="en-US" sz="2800" smtClean="0"/>
          </a:p>
          <a:p>
            <a:pPr marL="609600" indent="-609600" eaLnBrk="1" hangingPunct="1">
              <a:lnSpc>
                <a:spcPct val="90000"/>
              </a:lnSpc>
              <a:buFont typeface="Wingdings" pitchFamily="2" charset="2"/>
              <a:buAutoNum type="arabicPeriod"/>
            </a:pPr>
            <a:r>
              <a:rPr lang="en-US" sz="2800" smtClean="0"/>
              <a:t>Objectivity/</a:t>
            </a:r>
            <a:r>
              <a:rPr lang="hi-IN" sz="2800" smtClean="0"/>
              <a:t>बस्तुगत </a:t>
            </a:r>
            <a:endParaRPr lang="en-US" sz="2800" smtClean="0"/>
          </a:p>
          <a:p>
            <a:pPr marL="609600" indent="-609600" eaLnBrk="1" hangingPunct="1">
              <a:lnSpc>
                <a:spcPct val="90000"/>
              </a:lnSpc>
              <a:buFont typeface="Wingdings" pitchFamily="2" charset="2"/>
              <a:buAutoNum type="arabicPeriod"/>
            </a:pPr>
            <a:r>
              <a:rPr lang="en-US" sz="2800" smtClean="0"/>
              <a:t>Generalizability/</a:t>
            </a:r>
            <a:r>
              <a:rPr lang="hi-IN" sz="2800" smtClean="0"/>
              <a:t>सामान्यीकरण </a:t>
            </a:r>
            <a:endParaRPr lang="en-US" sz="2800" smtClean="0"/>
          </a:p>
          <a:p>
            <a:pPr marL="609600" indent="-609600" eaLnBrk="1" hangingPunct="1">
              <a:lnSpc>
                <a:spcPct val="90000"/>
              </a:lnSpc>
              <a:buFont typeface="Wingdings" pitchFamily="2" charset="2"/>
              <a:buAutoNum type="arabicPeriod"/>
            </a:pPr>
            <a:r>
              <a:rPr lang="en-US" sz="2800" smtClean="0"/>
              <a:t>Parsimony/</a:t>
            </a:r>
            <a:r>
              <a:rPr lang="hi-IN" sz="2800" smtClean="0"/>
              <a:t>सरलीकृत सम्बन्ध </a:t>
            </a:r>
            <a:endParaRPr lang="en-US" sz="2800" smtClean="0"/>
          </a:p>
        </p:txBody>
      </p:sp>
      <p:pic>
        <p:nvPicPr>
          <p:cNvPr id="20484" name="Picture 4" descr="writing man"/>
          <p:cNvPicPr>
            <a:picLocks noGrp="1" noChangeAspect="1" noChangeArrowheads="1"/>
          </p:cNvPicPr>
          <p:nvPr>
            <p:ph sz="half" idx="2"/>
          </p:nvPr>
        </p:nvPicPr>
        <p:blipFill>
          <a:blip r:embed="rId2" cstate="print"/>
          <a:srcRect/>
          <a:stretch>
            <a:fillRect/>
          </a:stretch>
        </p:blipFill>
        <p:spPr>
          <a:xfrm>
            <a:off x="6705600" y="2057400"/>
            <a:ext cx="1949450" cy="1462088"/>
          </a:xfrm>
          <a:noFill/>
        </p:spPr>
      </p:pic>
      <p:sp>
        <p:nvSpPr>
          <p:cNvPr id="20485" name="Rectangle 5"/>
          <p:cNvSpPr>
            <a:spLocks noChangeArrowheads="1"/>
          </p:cNvSpPr>
          <p:nvPr/>
        </p:nvSpPr>
        <p:spPr bwMode="auto">
          <a:xfrm>
            <a:off x="609600" y="1295400"/>
            <a:ext cx="7848600" cy="762000"/>
          </a:xfrm>
          <a:prstGeom prst="rect">
            <a:avLst/>
          </a:prstGeom>
          <a:noFill/>
          <a:ln w="9525">
            <a:noFill/>
            <a:miter lim="800000"/>
            <a:headEnd/>
            <a:tailEnd/>
          </a:ln>
        </p:spPr>
        <p:txBody>
          <a:bodyPr/>
          <a:lstStyle/>
          <a:p>
            <a:pPr marL="609600" indent="-609600" eaLnBrk="1" hangingPunct="1">
              <a:lnSpc>
                <a:spcPct val="80000"/>
              </a:lnSpc>
              <a:spcBef>
                <a:spcPct val="20000"/>
              </a:spcBef>
            </a:pPr>
            <a:r>
              <a:rPr lang="en-US" sz="2300"/>
              <a:t>	</a:t>
            </a:r>
            <a:r>
              <a:rPr lang="en-US" sz="2400"/>
              <a:t>The hallmarks or main distinguishing characteristics of scientific research may be listed as follows: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20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20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fade">
                                      <p:cBhvr>
                                        <p:cTn id="17" dur="20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fade">
                                      <p:cBhvr>
                                        <p:cTn id="22" dur="20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fade">
                                      <p:cBhvr>
                                        <p:cTn id="27" dur="2000"/>
                                        <p:tgtEl>
                                          <p:spTgt spid="10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fade">
                                      <p:cBhvr>
                                        <p:cTn id="32" dur="2000"/>
                                        <p:tgtEl>
                                          <p:spTgt spid="102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Effect transition="in" filter="fade">
                                      <p:cBhvr>
                                        <p:cTn id="37" dur="2000"/>
                                        <p:tgtEl>
                                          <p:spTgt spid="102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243">
                                            <p:txEl>
                                              <p:pRg st="7" end="7"/>
                                            </p:txEl>
                                          </p:spTgt>
                                        </p:tgtEl>
                                        <p:attrNameLst>
                                          <p:attrName>style.visibility</p:attrName>
                                        </p:attrNameLst>
                                      </p:cBhvr>
                                      <p:to>
                                        <p:strVal val="visible"/>
                                      </p:to>
                                    </p:set>
                                    <p:animEffect transition="in" filter="fade">
                                      <p:cBhvr>
                                        <p:cTn id="42" dur="2000"/>
                                        <p:tgtEl>
                                          <p:spTgt spid="102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243">
                                            <p:txEl>
                                              <p:pRg st="8" end="8"/>
                                            </p:txEl>
                                          </p:spTgt>
                                        </p:tgtEl>
                                        <p:attrNameLst>
                                          <p:attrName>style.visibility</p:attrName>
                                        </p:attrNameLst>
                                      </p:cBhvr>
                                      <p:to>
                                        <p:strVal val="visible"/>
                                      </p:to>
                                    </p:set>
                                    <p:animEffect transition="in" filter="fade">
                                      <p:cBhvr>
                                        <p:cTn id="47" dur="2000"/>
                                        <p:tgtEl>
                                          <p:spTgt spid="102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rPr>
              <a:t>Hallmarks of Scientific Research</a:t>
            </a:r>
          </a:p>
        </p:txBody>
      </p:sp>
      <p:sp>
        <p:nvSpPr>
          <p:cNvPr id="11267" name="Rectangle 3"/>
          <p:cNvSpPr>
            <a:spLocks noGrp="1" noChangeArrowheads="1"/>
          </p:cNvSpPr>
          <p:nvPr>
            <p:ph type="body" sz="half" idx="1"/>
          </p:nvPr>
        </p:nvSpPr>
        <p:spPr>
          <a:xfrm>
            <a:off x="457200" y="1600200"/>
            <a:ext cx="7848600" cy="4525963"/>
          </a:xfrm>
        </p:spPr>
        <p:txBody>
          <a:bodyPr/>
          <a:lstStyle/>
          <a:p>
            <a:pPr marL="609600" indent="-609600" eaLnBrk="1" hangingPunct="1">
              <a:lnSpc>
                <a:spcPct val="80000"/>
              </a:lnSpc>
              <a:buFont typeface="Wingdings" pitchFamily="2" charset="2"/>
              <a:buAutoNum type="arabicPeriod"/>
            </a:pPr>
            <a:r>
              <a:rPr lang="en-US" sz="3600" b="1" smtClean="0"/>
              <a:t>Purposiveness</a:t>
            </a:r>
          </a:p>
          <a:p>
            <a:pPr marL="609600" indent="-609600" eaLnBrk="1" hangingPunct="1">
              <a:lnSpc>
                <a:spcPct val="80000"/>
              </a:lnSpc>
              <a:buFont typeface="Wingdings" pitchFamily="2" charset="2"/>
              <a:buAutoNum type="arabicPeriod"/>
            </a:pPr>
            <a:endParaRPr lang="en-US" sz="3600" b="1" smtClean="0"/>
          </a:p>
          <a:p>
            <a:pPr marL="990600" lvl="1" indent="-533400" eaLnBrk="1" hangingPunct="1">
              <a:lnSpc>
                <a:spcPct val="80000"/>
              </a:lnSpc>
              <a:buFont typeface="Wingdings" pitchFamily="2" charset="2"/>
              <a:buChar char="n"/>
            </a:pPr>
            <a:r>
              <a:rPr lang="en-US" smtClean="0"/>
              <a:t>It has to start with a definite aim or purpose.</a:t>
            </a:r>
          </a:p>
          <a:p>
            <a:pPr marL="990600" lvl="1" indent="-533400" eaLnBrk="1" hangingPunct="1">
              <a:lnSpc>
                <a:spcPct val="80000"/>
              </a:lnSpc>
              <a:buFont typeface="Wingdings" pitchFamily="2" charset="2"/>
              <a:buChar char="n"/>
            </a:pPr>
            <a:r>
              <a:rPr lang="en-US" smtClean="0"/>
              <a:t>The focus is on increasing employee commitment.</a:t>
            </a:r>
          </a:p>
          <a:p>
            <a:pPr marL="990600" lvl="1" indent="-533400" eaLnBrk="1" hangingPunct="1">
              <a:lnSpc>
                <a:spcPct val="80000"/>
              </a:lnSpc>
              <a:buFont typeface="Wingdings" pitchFamily="2" charset="2"/>
              <a:buChar char="n"/>
            </a:pPr>
            <a:r>
              <a:rPr lang="en-US" smtClean="0"/>
              <a:t>Increase employee commitment will translate into less turnover, less absenteeism and increased performance levels.</a:t>
            </a:r>
          </a:p>
          <a:p>
            <a:pPr marL="990600" lvl="1" indent="-533400" eaLnBrk="1" hangingPunct="1">
              <a:lnSpc>
                <a:spcPct val="80000"/>
              </a:lnSpc>
              <a:buFont typeface="Wingdings" pitchFamily="2" charset="2"/>
              <a:buChar char="n"/>
            </a:pPr>
            <a:r>
              <a:rPr lang="en-US" smtClean="0"/>
              <a:t>Thus it has a purposive focus.</a:t>
            </a:r>
          </a:p>
          <a:p>
            <a:pPr marL="990600" lvl="1" indent="-533400" eaLnBrk="1" hangingPunct="1">
              <a:lnSpc>
                <a:spcPct val="80000"/>
              </a:lnSpc>
              <a:buFont typeface="Wingdings" pitchFamily="2" charset="2"/>
              <a:buNone/>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20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fade">
                                      <p:cBhvr>
                                        <p:cTn id="12" dur="2000"/>
                                        <p:tgtEl>
                                          <p:spTgt spid="1126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Effect transition="in" filter="fade">
                                      <p:cBhvr>
                                        <p:cTn id="15" dur="2000"/>
                                        <p:tgtEl>
                                          <p:spTgt spid="1126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267">
                                            <p:txEl>
                                              <p:pRg st="3" end="3"/>
                                            </p:txEl>
                                          </p:spTgt>
                                        </p:tgtEl>
                                        <p:attrNameLst>
                                          <p:attrName>style.visibility</p:attrName>
                                        </p:attrNameLst>
                                      </p:cBhvr>
                                      <p:to>
                                        <p:strVal val="visible"/>
                                      </p:to>
                                    </p:set>
                                    <p:animEffect transition="in" filter="fade">
                                      <p:cBhvr>
                                        <p:cTn id="18" dur="2000"/>
                                        <p:tgtEl>
                                          <p:spTgt spid="1126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267">
                                            <p:txEl>
                                              <p:pRg st="4" end="4"/>
                                            </p:txEl>
                                          </p:spTgt>
                                        </p:tgtEl>
                                        <p:attrNameLst>
                                          <p:attrName>style.visibility</p:attrName>
                                        </p:attrNameLst>
                                      </p:cBhvr>
                                      <p:to>
                                        <p:strVal val="visible"/>
                                      </p:to>
                                    </p:set>
                                    <p:animEffect transition="in" filter="fade">
                                      <p:cBhvr>
                                        <p:cTn id="21" dur="2000"/>
                                        <p:tgtEl>
                                          <p:spTgt spid="1126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267">
                                            <p:txEl>
                                              <p:pRg st="5" end="5"/>
                                            </p:txEl>
                                          </p:spTgt>
                                        </p:tgtEl>
                                        <p:attrNameLst>
                                          <p:attrName>style.visibility</p:attrName>
                                        </p:attrNameLst>
                                      </p:cBhvr>
                                      <p:to>
                                        <p:strVal val="visible"/>
                                      </p:to>
                                    </p:set>
                                    <p:animEffect transition="in" filter="fade">
                                      <p:cBhvr>
                                        <p:cTn id="24" dur="2000"/>
                                        <p:tgtEl>
                                          <p:spTgt spid="11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fontAlgn="auto" hangingPunct="1">
              <a:spcAft>
                <a:spcPts val="0"/>
              </a:spcAft>
              <a:defRPr/>
            </a:pPr>
            <a:r>
              <a:rPr lang="en-US" sz="6700">
                <a:solidFill>
                  <a:schemeClr val="tx2">
                    <a:satMod val="130000"/>
                  </a:schemeClr>
                </a:solidFill>
              </a:rPr>
              <a:t>2. </a:t>
            </a:r>
            <a:r>
              <a:rPr lang="en-US" sz="6700" b="1">
                <a:solidFill>
                  <a:schemeClr val="tx2">
                    <a:satMod val="130000"/>
                  </a:schemeClr>
                </a:solidFill>
              </a:rPr>
              <a:t>Rigor</a:t>
            </a:r>
          </a:p>
        </p:txBody>
      </p:sp>
      <p:sp>
        <p:nvSpPr>
          <p:cNvPr id="12291" name="Rectangle 3"/>
          <p:cNvSpPr>
            <a:spLocks noGrp="1" noChangeArrowheads="1"/>
          </p:cNvSpPr>
          <p:nvPr>
            <p:ph type="body" sz="half" idx="1"/>
          </p:nvPr>
        </p:nvSpPr>
        <p:spPr>
          <a:xfrm>
            <a:off x="457200" y="1600200"/>
            <a:ext cx="8001000" cy="4525963"/>
          </a:xfrm>
        </p:spPr>
        <p:txBody>
          <a:bodyPr/>
          <a:lstStyle/>
          <a:p>
            <a:pPr eaLnBrk="1" hangingPunct="1">
              <a:lnSpc>
                <a:spcPct val="90000"/>
              </a:lnSpc>
            </a:pPr>
            <a:r>
              <a:rPr lang="en-US" sz="2400" smtClean="0"/>
              <a:t>A good theoretical base and sound methodological design would add rigor to the purposive study.</a:t>
            </a:r>
          </a:p>
          <a:p>
            <a:pPr eaLnBrk="1" hangingPunct="1">
              <a:lnSpc>
                <a:spcPct val="90000"/>
              </a:lnSpc>
            </a:pPr>
            <a:r>
              <a:rPr lang="en-US" sz="2400" smtClean="0"/>
              <a:t>Rigor adds carefulness, and the degree of exactitude in research.</a:t>
            </a:r>
          </a:p>
          <a:p>
            <a:pPr eaLnBrk="1" hangingPunct="1">
              <a:lnSpc>
                <a:spcPct val="90000"/>
              </a:lnSpc>
              <a:buFontTx/>
              <a:buNone/>
            </a:pPr>
            <a:r>
              <a:rPr lang="en-US" sz="2800" smtClean="0"/>
              <a:t>	Rigorous involves good theoretical base and thought out methodology.</a:t>
            </a:r>
          </a:p>
          <a:p>
            <a:pPr eaLnBrk="1" hangingPunct="1">
              <a:lnSpc>
                <a:spcPct val="90000"/>
              </a:lnSpc>
            </a:pPr>
            <a:r>
              <a:rPr lang="en-US" sz="2800" smtClean="0"/>
              <a:t>These factors enable the researcher to collect the right kind of information from an appropriate sample with the minimum degree of bias and facilitate suitable analysis of the data gathered.</a:t>
            </a:r>
          </a:p>
          <a:p>
            <a:pPr eaLnBrk="1" hangingPunct="1">
              <a:lnSpc>
                <a:spcPct val="90000"/>
              </a:lnSpc>
            </a:pPr>
            <a:endParaRPr lang="en-US" sz="2400" smtClean="0"/>
          </a:p>
          <a:p>
            <a:pPr eaLnBrk="1" hangingPunct="1">
              <a:lnSpc>
                <a:spcPct val="90000"/>
              </a:lnSpc>
            </a:pPr>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20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fade">
                                      <p:cBhvr>
                                        <p:cTn id="12" dur="2000"/>
                                        <p:tgtEl>
                                          <p:spTgt spid="122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91">
                                            <p:txEl>
                                              <p:pRg st="1" end="1"/>
                                            </p:txEl>
                                          </p:spTgt>
                                        </p:tgtEl>
                                        <p:attrNameLst>
                                          <p:attrName>style.visibility</p:attrName>
                                        </p:attrNameLst>
                                      </p:cBhvr>
                                      <p:to>
                                        <p:strVal val="visible"/>
                                      </p:to>
                                    </p:set>
                                    <p:animEffect transition="in" filter="fade">
                                      <p:cBhvr>
                                        <p:cTn id="17" dur="2000"/>
                                        <p:tgtEl>
                                          <p:spTgt spid="1229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91">
                                            <p:txEl>
                                              <p:pRg st="2" end="2"/>
                                            </p:txEl>
                                          </p:spTgt>
                                        </p:tgtEl>
                                        <p:attrNameLst>
                                          <p:attrName>style.visibility</p:attrName>
                                        </p:attrNameLst>
                                      </p:cBhvr>
                                      <p:to>
                                        <p:strVal val="visible"/>
                                      </p:to>
                                    </p:set>
                                    <p:animEffect transition="in" filter="fade">
                                      <p:cBhvr>
                                        <p:cTn id="22" dur="2000"/>
                                        <p:tgtEl>
                                          <p:spTgt spid="1229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291">
                                            <p:txEl>
                                              <p:pRg st="3" end="3"/>
                                            </p:txEl>
                                          </p:spTgt>
                                        </p:tgtEl>
                                        <p:attrNameLst>
                                          <p:attrName>style.visibility</p:attrName>
                                        </p:attrNameLst>
                                      </p:cBhvr>
                                      <p:to>
                                        <p:strVal val="visible"/>
                                      </p:to>
                                    </p:set>
                                    <p:animEffect transition="in" filter="fade">
                                      <p:cBhvr>
                                        <p:cTn id="27" dur="20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fontAlgn="auto" hangingPunct="1">
              <a:spcAft>
                <a:spcPts val="0"/>
              </a:spcAft>
              <a:defRPr/>
            </a:pPr>
            <a:r>
              <a:rPr lang="en-US" sz="6000" b="1">
                <a:solidFill>
                  <a:schemeClr val="tx2">
                    <a:satMod val="130000"/>
                  </a:schemeClr>
                </a:solidFill>
              </a:rPr>
              <a:t>3.</a:t>
            </a:r>
            <a:r>
              <a:rPr lang="en-US" sz="4800">
                <a:solidFill>
                  <a:schemeClr val="tx2">
                    <a:satMod val="130000"/>
                  </a:schemeClr>
                </a:solidFill>
              </a:rPr>
              <a:t> </a:t>
            </a:r>
            <a:r>
              <a:rPr lang="en-US" sz="6000" b="1">
                <a:solidFill>
                  <a:schemeClr val="tx2">
                    <a:satMod val="130000"/>
                  </a:schemeClr>
                </a:solidFill>
              </a:rPr>
              <a:t>Testability</a:t>
            </a:r>
          </a:p>
        </p:txBody>
      </p:sp>
      <p:sp>
        <p:nvSpPr>
          <p:cNvPr id="17411" name="Rectangle 3"/>
          <p:cNvSpPr>
            <a:spLocks noGrp="1" noChangeArrowheads="1"/>
          </p:cNvSpPr>
          <p:nvPr>
            <p:ph type="body" sz="half" idx="1"/>
          </p:nvPr>
        </p:nvSpPr>
        <p:spPr>
          <a:xfrm>
            <a:off x="457200" y="3200400"/>
            <a:ext cx="8229600" cy="2316163"/>
          </a:xfrm>
        </p:spPr>
        <p:txBody>
          <a:bodyPr/>
          <a:lstStyle/>
          <a:p>
            <a:pPr algn="just" eaLnBrk="1" hangingPunct="1">
              <a:lnSpc>
                <a:spcPct val="90000"/>
              </a:lnSpc>
              <a:buFontTx/>
              <a:buNone/>
            </a:pPr>
            <a:r>
              <a:rPr lang="en-US" sz="3000" smtClean="0"/>
              <a:t>	</a:t>
            </a:r>
            <a:r>
              <a:rPr lang="en-US" sz="2400" smtClean="0">
                <a:latin typeface="Book Antiqua" pitchFamily="18" charset="0"/>
              </a:rPr>
              <a:t>The researcher might hypothesize that those employees who perceive greater opportunities for participation in decision making would have a higher level of satisfaction.</a:t>
            </a:r>
          </a:p>
        </p:txBody>
      </p:sp>
      <p:sp>
        <p:nvSpPr>
          <p:cNvPr id="17413" name="Rectangle 5"/>
          <p:cNvSpPr>
            <a:spLocks noChangeArrowheads="1"/>
          </p:cNvSpPr>
          <p:nvPr/>
        </p:nvSpPr>
        <p:spPr bwMode="auto">
          <a:xfrm>
            <a:off x="609600" y="1752600"/>
            <a:ext cx="8153400" cy="2133600"/>
          </a:xfrm>
          <a:prstGeom prst="rect">
            <a:avLst/>
          </a:prstGeom>
          <a:noFill/>
          <a:ln w="9525">
            <a:noFill/>
            <a:miter lim="800000"/>
            <a:headEnd/>
            <a:tailEnd/>
          </a:ln>
        </p:spPr>
        <p:txBody>
          <a:bodyPr/>
          <a:lstStyle/>
          <a:p>
            <a:pPr marL="342900" indent="-342900" algn="just" eaLnBrk="1" hangingPunct="1">
              <a:lnSpc>
                <a:spcPct val="90000"/>
              </a:lnSpc>
              <a:spcBef>
                <a:spcPct val="20000"/>
              </a:spcBef>
            </a:pPr>
            <a:r>
              <a:rPr lang="en-US" sz="2400">
                <a:latin typeface="Book Antiqua" pitchFamily="18" charset="0"/>
              </a:rPr>
              <a:t>	</a:t>
            </a:r>
            <a:r>
              <a:rPr lang="en-US" sz="2400">
                <a:solidFill>
                  <a:schemeClr val="tx2"/>
                </a:solidFill>
                <a:latin typeface="Book Antiqua" pitchFamily="18" charset="0"/>
              </a:rPr>
              <a:t>researcher develops certain hypothesis, then these can be tested by applying certain statistical tests to the data collected for the purpose.</a:t>
            </a:r>
            <a:endParaRPr lang="en-US" sz="2400">
              <a:latin typeface="Book Antiqu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anim calcmode="lin" valueType="num">
                                      <p:cBhvr additive="base">
                                        <p:cTn id="7" dur="500" fill="hold"/>
                                        <p:tgtEl>
                                          <p:spTgt spid="174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pRg st="0" end="0"/>
                                            </p:txEl>
                                          </p:spTgt>
                                        </p:tgtEl>
                                        <p:attrNameLst>
                                          <p:attrName>style.visibility</p:attrName>
                                        </p:attrNameLst>
                                      </p:cBhvr>
                                      <p:to>
                                        <p:strVal val="visible"/>
                                      </p:to>
                                    </p:set>
                                    <p:anim calcmode="lin" valueType="num">
                                      <p:cBhvr additive="base">
                                        <p:cTn id="13"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p:txBody>
          <a:bodyPr/>
          <a:lstStyle/>
          <a:p>
            <a:pPr eaLnBrk="1" fontAlgn="auto" hangingPunct="1">
              <a:spcAft>
                <a:spcPts val="0"/>
              </a:spcAft>
              <a:defRPr/>
            </a:pPr>
            <a:r>
              <a:rPr lang="en-US" sz="4000">
                <a:solidFill>
                  <a:schemeClr val="tx2">
                    <a:satMod val="130000"/>
                  </a:schemeClr>
                </a:solidFill>
              </a:rPr>
              <a:t>4. </a:t>
            </a:r>
            <a:r>
              <a:rPr lang="en-US" sz="4800" b="1">
                <a:solidFill>
                  <a:schemeClr val="tx2">
                    <a:satMod val="130000"/>
                  </a:schemeClr>
                </a:solidFill>
              </a:rPr>
              <a:t>Replicability</a:t>
            </a:r>
          </a:p>
        </p:txBody>
      </p:sp>
      <p:sp>
        <p:nvSpPr>
          <p:cNvPr id="18434" name="Rectangle 2"/>
          <p:cNvSpPr>
            <a:spLocks noGrp="1" noChangeArrowheads="1"/>
          </p:cNvSpPr>
          <p:nvPr>
            <p:ph idx="1"/>
          </p:nvPr>
        </p:nvSpPr>
        <p:spPr/>
        <p:txBody>
          <a:bodyPr/>
          <a:lstStyle/>
          <a:p>
            <a:pPr eaLnBrk="1" hangingPunct="1">
              <a:lnSpc>
                <a:spcPct val="80000"/>
              </a:lnSpc>
              <a:buFontTx/>
              <a:buNone/>
            </a:pPr>
            <a:r>
              <a:rPr lang="en-US" sz="3600" b="1" smtClean="0"/>
              <a:t>	</a:t>
            </a:r>
            <a:r>
              <a:rPr lang="en-US" sz="2400" b="1" smtClean="0">
                <a:latin typeface="Book Antiqua" pitchFamily="18" charset="0"/>
              </a:rPr>
              <a:t>It means that it can be used again if similar circumstances prevails.</a:t>
            </a:r>
          </a:p>
          <a:p>
            <a:pPr eaLnBrk="1" hangingPunct="1">
              <a:lnSpc>
                <a:spcPct val="80000"/>
              </a:lnSpc>
              <a:buFontTx/>
              <a:buNone/>
            </a:pPr>
            <a:endParaRPr lang="en-US" sz="2400" b="1" smtClean="0">
              <a:latin typeface="Book Antiqua" pitchFamily="18" charset="0"/>
            </a:endParaRPr>
          </a:p>
          <a:p>
            <a:pPr eaLnBrk="1" hangingPunct="1">
              <a:lnSpc>
                <a:spcPct val="80000"/>
              </a:lnSpc>
              <a:buFontTx/>
              <a:buNone/>
            </a:pPr>
            <a:r>
              <a:rPr lang="en-US" sz="2400" b="1" smtClean="0">
                <a:latin typeface="Book Antiqua" pitchFamily="18" charset="0"/>
              </a:rPr>
              <a:t>	Example:</a:t>
            </a:r>
          </a:p>
          <a:p>
            <a:pPr algn="just" eaLnBrk="1" hangingPunct="1">
              <a:lnSpc>
                <a:spcPct val="80000"/>
              </a:lnSpc>
              <a:buFontTx/>
              <a:buNone/>
            </a:pPr>
            <a:r>
              <a:rPr lang="en-US" sz="2400" b="1" smtClean="0">
                <a:latin typeface="Book Antiqua" pitchFamily="18" charset="0"/>
              </a:rPr>
              <a:t>  </a:t>
            </a:r>
            <a:r>
              <a:rPr lang="en-US" sz="2400" b="1" i="1" smtClean="0">
                <a:latin typeface="Book Antiqua" pitchFamily="18" charset="0"/>
              </a:rPr>
              <a:t> The study concludes that participation in decision making is one of the most important factors that influences the commitment, we will place more faith and credence in these finding and apply in similar situations. </a:t>
            </a:r>
          </a:p>
          <a:p>
            <a:pPr algn="just" eaLnBrk="1" hangingPunct="1">
              <a:lnSpc>
                <a:spcPct val="80000"/>
              </a:lnSpc>
              <a:buFontTx/>
              <a:buNone/>
            </a:pPr>
            <a:r>
              <a:rPr lang="en-US" sz="2400" b="1" i="1" smtClean="0">
                <a:latin typeface="Book Antiqua" pitchFamily="18" charset="0"/>
              </a:rPr>
              <a:t>	To the extent that this does happen, we will gain confidence in the scientific nature of our research.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4">
                                            <p:txEl>
                                              <p:pRg st="3" end="3"/>
                                            </p:txEl>
                                          </p:spTgt>
                                        </p:tgtEl>
                                        <p:attrNameLst>
                                          <p:attrName>style.visibility</p:attrName>
                                        </p:attrNameLst>
                                      </p:cBhvr>
                                      <p:to>
                                        <p:strVal val="visible"/>
                                      </p:to>
                                    </p:set>
                                    <p:animEffect transition="in" filter="blinds(horizontal)">
                                      <p:cBhvr>
                                        <p:cTn id="7" dur="500"/>
                                        <p:tgtEl>
                                          <p:spTgt spid="1843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4">
                                            <p:txEl>
                                              <p:pRg st="4" end="4"/>
                                            </p:txEl>
                                          </p:spTgt>
                                        </p:tgtEl>
                                        <p:attrNameLst>
                                          <p:attrName>style.visibility</p:attrName>
                                        </p:attrNameLst>
                                      </p:cBhvr>
                                      <p:to>
                                        <p:strVal val="visible"/>
                                      </p:to>
                                    </p:set>
                                    <p:animEffect transition="in" filter="blinds(horizontal)">
                                      <p:cBhvr>
                                        <p:cTn id="12" dur="500"/>
                                        <p:tgtEl>
                                          <p:spTgt spid="184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a:xfrm>
            <a:off x="457200" y="1371600"/>
            <a:ext cx="8229600" cy="5029200"/>
          </a:xfrm>
        </p:spPr>
        <p:txBody>
          <a:bodyPr/>
          <a:lstStyle/>
          <a:p>
            <a:pPr eaLnBrk="1" hangingPunct="1">
              <a:lnSpc>
                <a:spcPct val="80000"/>
              </a:lnSpc>
              <a:buFontTx/>
              <a:buNone/>
            </a:pPr>
            <a:r>
              <a:rPr lang="en-US" sz="4400" b="1" smtClean="0"/>
              <a:t>Precision</a:t>
            </a:r>
          </a:p>
          <a:p>
            <a:pPr lvl="1" eaLnBrk="1" hangingPunct="1">
              <a:lnSpc>
                <a:spcPct val="80000"/>
              </a:lnSpc>
            </a:pPr>
            <a:r>
              <a:rPr lang="en-US" b="1" smtClean="0">
                <a:latin typeface="Book Antiqua" pitchFamily="18" charset="0"/>
              </a:rPr>
              <a:t>Precision refers to the closeness of the findings to “reality” based on a sample.</a:t>
            </a:r>
          </a:p>
          <a:p>
            <a:pPr lvl="1" eaLnBrk="1" hangingPunct="1">
              <a:lnSpc>
                <a:spcPct val="80000"/>
              </a:lnSpc>
            </a:pPr>
            <a:endParaRPr lang="en-US" b="1" smtClean="0">
              <a:latin typeface="Book Antiqua" pitchFamily="18" charset="0"/>
            </a:endParaRPr>
          </a:p>
          <a:p>
            <a:pPr lvl="1" eaLnBrk="1" hangingPunct="1">
              <a:lnSpc>
                <a:spcPct val="80000"/>
              </a:lnSpc>
            </a:pPr>
            <a:r>
              <a:rPr lang="en-US" b="1" smtClean="0">
                <a:latin typeface="Book Antiqua" pitchFamily="18" charset="0"/>
              </a:rPr>
              <a:t>It reflects the degree of accuracy and exactitude of the results of the sample.</a:t>
            </a:r>
          </a:p>
          <a:p>
            <a:pPr eaLnBrk="1" hangingPunct="1">
              <a:lnSpc>
                <a:spcPct val="80000"/>
              </a:lnSpc>
              <a:buFontTx/>
              <a:buNone/>
            </a:pPr>
            <a:r>
              <a:rPr lang="en-US" sz="2800" b="1" smtClean="0">
                <a:latin typeface="Book Antiqua" pitchFamily="18" charset="0"/>
              </a:rPr>
              <a:t>	</a:t>
            </a:r>
            <a:r>
              <a:rPr lang="en-US" sz="3100" b="1" smtClean="0"/>
              <a:t>.</a:t>
            </a:r>
          </a:p>
        </p:txBody>
      </p:sp>
      <p:sp>
        <p:nvSpPr>
          <p:cNvPr id="25603" name="Rectangle 3"/>
          <p:cNvSpPr>
            <a:spLocks noChangeArrowheads="1"/>
          </p:cNvSpPr>
          <p:nvPr/>
        </p:nvSpPr>
        <p:spPr bwMode="auto">
          <a:xfrm>
            <a:off x="609600" y="304800"/>
            <a:ext cx="8229600" cy="762000"/>
          </a:xfrm>
          <a:prstGeom prst="rect">
            <a:avLst/>
          </a:prstGeom>
          <a:noFill/>
          <a:ln w="9525">
            <a:noFill/>
            <a:miter lim="800000"/>
            <a:headEnd/>
            <a:tailEnd/>
          </a:ln>
        </p:spPr>
        <p:txBody>
          <a:bodyPr/>
          <a:lstStyle/>
          <a:p>
            <a:pPr marL="342900" indent="-342900" eaLnBrk="1" hangingPunct="1">
              <a:lnSpc>
                <a:spcPct val="90000"/>
              </a:lnSpc>
              <a:spcBef>
                <a:spcPct val="20000"/>
              </a:spcBef>
            </a:pPr>
            <a:r>
              <a:rPr lang="en-US" sz="4000"/>
              <a:t>5. </a:t>
            </a:r>
            <a:r>
              <a:rPr lang="en-US" sz="3200" b="1"/>
              <a:t>Precision and Confidence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9458">
                                            <p:txEl>
                                              <p:pRg st="1" end="1"/>
                                            </p:txEl>
                                          </p:spTgt>
                                        </p:tgtEl>
                                        <p:attrNameLst>
                                          <p:attrName>style.visibility</p:attrName>
                                        </p:attrNameLst>
                                      </p:cBhvr>
                                      <p:to>
                                        <p:strVal val="visible"/>
                                      </p:to>
                                    </p:set>
                                    <p:animEffect transition="in" filter="diamond(in)">
                                      <p:cBhvr>
                                        <p:cTn id="7" dur="2000"/>
                                        <p:tgtEl>
                                          <p:spTgt spid="1945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458">
                                            <p:txEl>
                                              <p:pRg st="3" end="3"/>
                                            </p:txEl>
                                          </p:spTgt>
                                        </p:tgtEl>
                                        <p:attrNameLst>
                                          <p:attrName>style.visibility</p:attrName>
                                        </p:attrNameLst>
                                      </p:cBhvr>
                                      <p:to>
                                        <p:strVal val="visible"/>
                                      </p:to>
                                    </p:set>
                                    <p:anim calcmode="lin" valueType="num">
                                      <p:cBhvr additive="base">
                                        <p:cTn id="12" dur="500" fill="hold"/>
                                        <p:tgtEl>
                                          <p:spTgt spid="19458">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4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9458">
                                            <p:txEl>
                                              <p:pRg st="4" end="4"/>
                                            </p:txEl>
                                          </p:spTgt>
                                        </p:tgtEl>
                                        <p:attrNameLst>
                                          <p:attrName>style.visibility</p:attrName>
                                        </p:attrNameLst>
                                      </p:cBhvr>
                                      <p:to>
                                        <p:strVal val="visible"/>
                                      </p:to>
                                    </p:set>
                                    <p:animEffect transition="in" filter="box(in)">
                                      <p:cBhvr>
                                        <p:cTn id="18" dur="500"/>
                                        <p:tgtEl>
                                          <p:spTgt spid="194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Research in business: Concept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During last decade, dramatic changes have been occurred in business environment.</a:t>
            </a:r>
          </a:p>
          <a:p>
            <a:r>
              <a:rPr lang="en-US" dirty="0" smtClean="0"/>
              <a:t>Emerging fro historical economic role, the business organization has evolved in response to the social and political mandates  of national policy, technological growth, and continuing innovation in IT.</a:t>
            </a:r>
          </a:p>
          <a:p>
            <a:r>
              <a:rPr lang="en-US" dirty="0" smtClean="0"/>
              <a:t>These changes have created new knowledge needs for the manager for considering any decisions.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en-US" sz="6600" b="1">
                <a:solidFill>
                  <a:schemeClr val="tx2">
                    <a:satMod val="130000"/>
                  </a:schemeClr>
                </a:solidFill>
              </a:rPr>
              <a:t>Confidence</a:t>
            </a:r>
          </a:p>
        </p:txBody>
      </p:sp>
      <p:sp>
        <p:nvSpPr>
          <p:cNvPr id="20483" name="Rectangle 3"/>
          <p:cNvSpPr>
            <a:spLocks noGrp="1" noChangeArrowheads="1"/>
          </p:cNvSpPr>
          <p:nvPr>
            <p:ph type="body" sz="half" idx="1"/>
          </p:nvPr>
        </p:nvSpPr>
        <p:spPr>
          <a:xfrm>
            <a:off x="457200" y="1600200"/>
            <a:ext cx="7696200" cy="4525963"/>
          </a:xfrm>
        </p:spPr>
        <p:txBody>
          <a:bodyPr/>
          <a:lstStyle/>
          <a:p>
            <a:pPr lvl="1" eaLnBrk="1" hangingPunct="1"/>
            <a:r>
              <a:rPr lang="en-US" b="1" smtClean="0"/>
              <a:t>Confidence refers to the probability that our estimations are correct. </a:t>
            </a:r>
          </a:p>
          <a:p>
            <a:pPr lvl="1" eaLnBrk="1" hangingPunct="1"/>
            <a:r>
              <a:rPr lang="en-US" b="1" smtClean="0"/>
              <a:t>That is, it is not merely enough to be precise, but it is also important that we can confidently claim that 95% of the time our results would be true and there is only a 5% chance of our being wrong.</a:t>
            </a:r>
          </a:p>
          <a:p>
            <a:pPr lvl="1" eaLnBrk="1" hangingPunct="1"/>
            <a:r>
              <a:rPr lang="en-US" b="1" smtClean="0"/>
              <a:t>This is also known as confidence level.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pRg st="2" end="2"/>
                                            </p:txEl>
                                          </p:spTgt>
                                        </p:tgtEl>
                                        <p:attrNameLst>
                                          <p:attrName>style.visibility</p:attrName>
                                        </p:attrNameLst>
                                      </p:cBhvr>
                                      <p:to>
                                        <p:strVal val="visible"/>
                                      </p:to>
                                    </p:set>
                                    <p:anim calcmode="lin" valueType="num">
                                      <p:cBhvr additive="base">
                                        <p:cTn id="19"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fontAlgn="auto" hangingPunct="1">
              <a:spcAft>
                <a:spcPts val="0"/>
              </a:spcAft>
              <a:defRPr/>
            </a:pPr>
            <a:r>
              <a:rPr lang="en-US" sz="5500" b="1">
                <a:solidFill>
                  <a:schemeClr val="tx2">
                    <a:satMod val="130000"/>
                  </a:schemeClr>
                </a:solidFill>
              </a:rPr>
              <a:t>6. Objectivity</a:t>
            </a:r>
          </a:p>
        </p:txBody>
      </p:sp>
      <p:sp>
        <p:nvSpPr>
          <p:cNvPr id="21507" name="Rectangle 3"/>
          <p:cNvSpPr>
            <a:spLocks noGrp="1" noChangeArrowheads="1"/>
          </p:cNvSpPr>
          <p:nvPr>
            <p:ph type="body" sz="half" idx="1"/>
          </p:nvPr>
        </p:nvSpPr>
        <p:spPr>
          <a:xfrm>
            <a:off x="0" y="2133600"/>
            <a:ext cx="8686800" cy="4495800"/>
          </a:xfrm>
        </p:spPr>
        <p:txBody>
          <a:bodyPr/>
          <a:lstStyle/>
          <a:p>
            <a:pPr eaLnBrk="1" hangingPunct="1">
              <a:lnSpc>
                <a:spcPct val="80000"/>
              </a:lnSpc>
              <a:buFontTx/>
              <a:buNone/>
            </a:pPr>
            <a:r>
              <a:rPr lang="en-US" sz="2800" smtClean="0"/>
              <a:t>	</a:t>
            </a:r>
            <a:r>
              <a:rPr lang="en-US" sz="2800" b="1" smtClean="0"/>
              <a:t>The conclusions drawn through the interpretation of the results of data analysis should be objective; that is, they should be based on the facts of the findings derived from actual data, and not on our subjective or emotional values.</a:t>
            </a:r>
          </a:p>
          <a:p>
            <a:pPr eaLnBrk="1" hangingPunct="1">
              <a:lnSpc>
                <a:spcPct val="80000"/>
              </a:lnSpc>
              <a:buFontTx/>
              <a:buNone/>
            </a:pPr>
            <a:endParaRPr lang="en-US" sz="2800" b="1" smtClean="0"/>
          </a:p>
        </p:txBody>
      </p:sp>
      <p:pic>
        <p:nvPicPr>
          <p:cNvPr id="27652" name="Picture 4" descr="objective"/>
          <p:cNvPicPr>
            <a:picLocks noGrp="1" noChangeAspect="1" noChangeArrowheads="1"/>
          </p:cNvPicPr>
          <p:nvPr>
            <p:ph sz="half" idx="2"/>
          </p:nvPr>
        </p:nvPicPr>
        <p:blipFill>
          <a:blip r:embed="rId2" cstate="print"/>
          <a:srcRect/>
          <a:stretch>
            <a:fillRect/>
          </a:stretch>
        </p:blipFill>
        <p:spPr>
          <a:xfrm>
            <a:off x="6477000" y="152400"/>
            <a:ext cx="2595563" cy="1828800"/>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fontAlgn="auto" hangingPunct="1">
              <a:spcAft>
                <a:spcPts val="0"/>
              </a:spcAft>
              <a:defRPr/>
            </a:pPr>
            <a:r>
              <a:rPr lang="en-US" sz="4800" b="1">
                <a:solidFill>
                  <a:schemeClr val="tx2">
                    <a:satMod val="130000"/>
                  </a:schemeClr>
                </a:solidFill>
              </a:rPr>
              <a:t>7. Generalizability</a:t>
            </a:r>
          </a:p>
        </p:txBody>
      </p:sp>
      <p:sp>
        <p:nvSpPr>
          <p:cNvPr id="22531" name="Rectangle 3"/>
          <p:cNvSpPr>
            <a:spLocks noGrp="1" noChangeArrowheads="1"/>
          </p:cNvSpPr>
          <p:nvPr>
            <p:ph idx="1"/>
          </p:nvPr>
        </p:nvSpPr>
        <p:spPr/>
        <p:txBody>
          <a:bodyPr/>
          <a:lstStyle/>
          <a:p>
            <a:pPr eaLnBrk="1" hangingPunct="1">
              <a:lnSpc>
                <a:spcPct val="80000"/>
              </a:lnSpc>
              <a:buFontTx/>
              <a:buNone/>
            </a:pPr>
            <a:r>
              <a:rPr lang="en-US" sz="2800" smtClean="0"/>
              <a:t>	</a:t>
            </a:r>
            <a:r>
              <a:rPr lang="en-US" sz="2800" b="1" smtClean="0"/>
              <a:t>It refers to the scope of applicability of the research findings in one organization setting to other settings.</a:t>
            </a:r>
          </a:p>
          <a:p>
            <a:pPr eaLnBrk="1" hangingPunct="1">
              <a:lnSpc>
                <a:spcPct val="80000"/>
              </a:lnSpc>
              <a:buFontTx/>
              <a:buNone/>
            </a:pPr>
            <a:endParaRPr lang="en-US" sz="2800"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fontAlgn="auto" hangingPunct="1">
              <a:spcAft>
                <a:spcPts val="0"/>
              </a:spcAft>
              <a:defRPr/>
            </a:pPr>
            <a:r>
              <a:rPr lang="en-US" sz="4800" b="1">
                <a:solidFill>
                  <a:schemeClr val="tx2">
                    <a:satMod val="130000"/>
                  </a:schemeClr>
                </a:solidFill>
              </a:rPr>
              <a:t>8. Parsimony</a:t>
            </a:r>
          </a:p>
        </p:txBody>
      </p:sp>
      <p:sp>
        <p:nvSpPr>
          <p:cNvPr id="23555" name="Rectangle 3"/>
          <p:cNvSpPr>
            <a:spLocks noGrp="1" noChangeArrowheads="1"/>
          </p:cNvSpPr>
          <p:nvPr>
            <p:ph type="body" sz="half" idx="1"/>
          </p:nvPr>
        </p:nvSpPr>
        <p:spPr>
          <a:xfrm>
            <a:off x="457200" y="1600200"/>
            <a:ext cx="8305800" cy="4495800"/>
          </a:xfrm>
        </p:spPr>
        <p:txBody>
          <a:bodyPr/>
          <a:lstStyle/>
          <a:p>
            <a:pPr algn="just" eaLnBrk="1" hangingPunct="1">
              <a:lnSpc>
                <a:spcPct val="80000"/>
              </a:lnSpc>
              <a:buFontTx/>
              <a:buNone/>
            </a:pPr>
            <a:r>
              <a:rPr lang="en-US" sz="2000" smtClean="0"/>
              <a:t>	</a:t>
            </a:r>
            <a:r>
              <a:rPr lang="en-US" sz="2400" smtClean="0">
                <a:latin typeface="Book Antiqua" pitchFamily="18" charset="0"/>
              </a:rPr>
              <a:t>Simplicity in explaining the phenomenon or problems that occur, and in generating solutions for the problems, is always preferred to complex research frameworks that consider an unmanageable number of factors. </a:t>
            </a:r>
          </a:p>
          <a:p>
            <a:pPr algn="just" eaLnBrk="1" hangingPunct="1">
              <a:lnSpc>
                <a:spcPct val="80000"/>
              </a:lnSpc>
              <a:buFontTx/>
              <a:buNone/>
            </a:pPr>
            <a:endParaRPr lang="en-US" sz="2400" smtClean="0">
              <a:latin typeface="Book Antiqua" pitchFamily="18" charset="0"/>
            </a:endParaRPr>
          </a:p>
          <a:p>
            <a:pPr algn="just" eaLnBrk="1" hangingPunct="1">
              <a:lnSpc>
                <a:spcPct val="80000"/>
              </a:lnSpc>
              <a:buFontTx/>
              <a:buNone/>
            </a:pPr>
            <a:r>
              <a:rPr lang="en-US" sz="2400" smtClean="0">
                <a:latin typeface="Book Antiqua" pitchFamily="18" charset="0"/>
              </a:rPr>
              <a:t>	For instance, if 2-3 specific variables in the work situation are identified, which when changed would raise the organizational commitment of the employees by 45%, that would be more useful and valuable to the manager than if it were recommended that he should change 10 different variables to increase organizational commitment by 48%.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Effect transition="in" filter="diamond(in)">
                                      <p:cBhvr>
                                        <p:cTn id="13" dur="2000"/>
                                        <p:tgtEl>
                                          <p:spTgt spid="23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hangingPunct="1">
              <a:defRPr/>
            </a:pPr>
            <a:r>
              <a:rPr lang="en-US" sz="3200" i="1" dirty="0" smtClean="0"/>
              <a:t>Difficulty of applying scientific methods in social research</a:t>
            </a:r>
            <a:endParaRPr lang="en-US" sz="3200" i="1" dirty="0"/>
          </a:p>
        </p:txBody>
      </p:sp>
      <p:sp>
        <p:nvSpPr>
          <p:cNvPr id="30723" name="Text Placeholder 2"/>
          <p:cNvSpPr>
            <a:spLocks noGrp="1"/>
          </p:cNvSpPr>
          <p:nvPr>
            <p:ph type="body" sz="half" idx="1"/>
          </p:nvPr>
        </p:nvSpPr>
        <p:spPr>
          <a:xfrm>
            <a:off x="457200" y="1600200"/>
            <a:ext cx="8077200" cy="4525963"/>
          </a:xfrm>
        </p:spPr>
        <p:txBody>
          <a:bodyPr/>
          <a:lstStyle/>
          <a:p>
            <a:pPr marL="514350" indent="-514350" eaLnBrk="1" hangingPunct="1">
              <a:buFont typeface="Wingdings" pitchFamily="2" charset="2"/>
              <a:buChar char="Ø"/>
            </a:pPr>
            <a:r>
              <a:rPr lang="en-US" dirty="0" smtClean="0"/>
              <a:t>Complexity of subject matter</a:t>
            </a:r>
          </a:p>
          <a:p>
            <a:pPr lvl="1" eaLnBrk="1" hangingPunct="1"/>
            <a:r>
              <a:rPr lang="en-US" dirty="0" smtClean="0"/>
              <a:t>Social science deals with human beings. Human differs from each other in their activities, attitudes, motives beliefs and values. </a:t>
            </a:r>
          </a:p>
          <a:p>
            <a:pPr lvl="1" eaLnBrk="1" hangingPunct="1"/>
            <a:r>
              <a:rPr lang="en-US" dirty="0" smtClean="0"/>
              <a:t>Theses all are uncontrollable variables which are extremely complex and diverse subject.</a:t>
            </a:r>
          </a:p>
          <a:p>
            <a:pPr eaLnBrk="1" hangingPunct="1"/>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3200" i="1" dirty="0" smtClean="0"/>
              <a:t>Difficulty of applying scientific methods in social research</a:t>
            </a:r>
            <a:endParaRPr lang="en-US" sz="3200" dirty="0"/>
          </a:p>
        </p:txBody>
      </p:sp>
      <p:sp>
        <p:nvSpPr>
          <p:cNvPr id="31747" name="Text Placeholder 2"/>
          <p:cNvSpPr>
            <a:spLocks noGrp="1"/>
          </p:cNvSpPr>
          <p:nvPr>
            <p:ph type="body" sz="half" idx="1"/>
          </p:nvPr>
        </p:nvSpPr>
        <p:spPr>
          <a:xfrm>
            <a:off x="457200" y="1600200"/>
            <a:ext cx="8077200" cy="4525963"/>
          </a:xfrm>
        </p:spPr>
        <p:txBody>
          <a:bodyPr/>
          <a:lstStyle/>
          <a:p>
            <a:pPr marL="514350" indent="-514350" eaLnBrk="1" hangingPunct="1">
              <a:buFont typeface="Wingdings" pitchFamily="2" charset="2"/>
              <a:buChar char="Ø"/>
            </a:pPr>
            <a:r>
              <a:rPr lang="en-US" b="1" dirty="0" smtClean="0"/>
              <a:t>Difficulty in accurate measurement</a:t>
            </a:r>
            <a:endParaRPr lang="en-US" dirty="0" smtClean="0"/>
          </a:p>
          <a:p>
            <a:pPr lvl="1" eaLnBrk="1" hangingPunct="1"/>
            <a:r>
              <a:rPr lang="en-US" dirty="0" smtClean="0"/>
              <a:t>In pure science, accurate measurement of variables is possible but in social science due to complex and diverse nature of variable, the accurate is not possible.</a:t>
            </a:r>
          </a:p>
          <a:p>
            <a:pPr lvl="1" eaLnBrk="1" hangingPunct="1"/>
            <a:r>
              <a:rPr lang="en-US" dirty="0" smtClean="0"/>
              <a:t>Honesty and attitude of respondent is 	difficult to ascertain</a:t>
            </a:r>
          </a:p>
          <a:p>
            <a:pPr eaLnBrk="1" hangingPunct="1"/>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1295400" y="457200"/>
            <a:ext cx="7639050" cy="5791200"/>
          </a:xfrm>
        </p:spPr>
        <p:txBody>
          <a:bodyPr/>
          <a:lstStyle/>
          <a:p>
            <a:pPr eaLnBrk="1" hangingPunct="1"/>
            <a:r>
              <a:rPr lang="en-US" sz="2400" b="1" dirty="0" smtClean="0"/>
              <a:t>Influence of the measurement  process on results</a:t>
            </a:r>
            <a:endParaRPr lang="en-US" sz="2400" dirty="0" smtClean="0"/>
          </a:p>
          <a:p>
            <a:pPr lvl="1" eaLnBrk="1" hangingPunct="1"/>
            <a:r>
              <a:rPr lang="en-US" sz="2400" dirty="0" smtClean="0"/>
              <a:t>The respondents when they know that they are being observed and measured often tend to react other than normally.</a:t>
            </a:r>
          </a:p>
          <a:p>
            <a:pPr lvl="1" eaLnBrk="1" hangingPunct="1"/>
            <a:r>
              <a:rPr lang="en-US" sz="2400" dirty="0" err="1" smtClean="0"/>
              <a:t>Howthorne</a:t>
            </a:r>
            <a:r>
              <a:rPr lang="en-US" sz="2400" dirty="0" smtClean="0"/>
              <a:t> effect- effect of lighting on employee output</a:t>
            </a:r>
          </a:p>
          <a:p>
            <a:pPr eaLnBrk="1" hangingPunct="1"/>
            <a:r>
              <a:rPr lang="en-US" sz="2400" b="1" dirty="0" smtClean="0"/>
              <a:t>Difficulty of using experiment to test hypothesis</a:t>
            </a:r>
            <a:endParaRPr lang="en-US" sz="2400" dirty="0" smtClean="0"/>
          </a:p>
          <a:p>
            <a:pPr lvl="1" eaLnBrk="1" hangingPunct="1"/>
            <a:r>
              <a:rPr lang="en-US" sz="2400" dirty="0" smtClean="0"/>
              <a:t>In pure science it is possible to establish meaningful laboratory condition in which the researchers may control all the variables, allow one to fluctuate  and then measure the results.</a:t>
            </a:r>
          </a:p>
          <a:p>
            <a:pPr lvl="1" eaLnBrk="1" hangingPunct="1"/>
            <a:r>
              <a:rPr lang="en-US" sz="2400" dirty="0" smtClean="0"/>
              <a:t>However, a wider society is not a laboratory. Replication can not be carried out in social science</a:t>
            </a:r>
          </a:p>
          <a:p>
            <a:pPr eaLnBrk="1" hangingPunct="1"/>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3200" i="1" dirty="0" smtClean="0"/>
              <a:t>Difficulty of applying scientific methods in social research</a:t>
            </a:r>
            <a:endParaRPr lang="en-US" sz="3200" dirty="0"/>
          </a:p>
        </p:txBody>
      </p:sp>
      <p:sp>
        <p:nvSpPr>
          <p:cNvPr id="33795" name="Content Placeholder 2"/>
          <p:cNvSpPr>
            <a:spLocks noGrp="1"/>
          </p:cNvSpPr>
          <p:nvPr>
            <p:ph idx="1"/>
          </p:nvPr>
        </p:nvSpPr>
        <p:spPr/>
        <p:txBody>
          <a:bodyPr/>
          <a:lstStyle/>
          <a:p>
            <a:pPr eaLnBrk="1" hangingPunct="1"/>
            <a:r>
              <a:rPr lang="en-US" b="1" smtClean="0"/>
              <a:t>Difficulty of making accurate prediction</a:t>
            </a:r>
            <a:endParaRPr lang="en-US" smtClean="0"/>
          </a:p>
          <a:p>
            <a:pPr lvl="1" eaLnBrk="1" hangingPunct="1"/>
            <a:r>
              <a:rPr lang="en-US" smtClean="0"/>
              <a:t>In lab the scientist can predict the behavior of a dog with a great deal of precision, predicting the behavior of voters in election is not nearly so exact a science. Because, they do different things in different situation.</a:t>
            </a:r>
          </a:p>
          <a:p>
            <a:pPr lvl="1" eaLnBrk="1" hangingPunct="1"/>
            <a:r>
              <a:rPr lang="en-US" smtClean="0"/>
              <a:t>Consequently accurate prediction is more difficult in economics, business, politics, management than in physics and chemistry.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3200" i="1" dirty="0" smtClean="0"/>
              <a:t>Difficulty of applying scientific methods in social research</a:t>
            </a:r>
            <a:endParaRPr lang="en-US" sz="3200" dirty="0"/>
          </a:p>
        </p:txBody>
      </p:sp>
      <p:sp>
        <p:nvSpPr>
          <p:cNvPr id="34819" name="Content Placeholder 2"/>
          <p:cNvSpPr>
            <a:spLocks noGrp="1"/>
          </p:cNvSpPr>
          <p:nvPr>
            <p:ph idx="1"/>
          </p:nvPr>
        </p:nvSpPr>
        <p:spPr/>
        <p:txBody>
          <a:bodyPr/>
          <a:lstStyle/>
          <a:p>
            <a:pPr eaLnBrk="1" hangingPunct="1"/>
            <a:r>
              <a:rPr lang="en-US" b="1" smtClean="0"/>
              <a:t>Problematic objectives of the investigator</a:t>
            </a:r>
          </a:p>
          <a:p>
            <a:pPr lvl="1" eaLnBrk="1" hangingPunct="1"/>
            <a:r>
              <a:rPr lang="en-US" smtClean="0"/>
              <a:t>Scientific research demands impartiality and objective reporting of data.</a:t>
            </a:r>
          </a:p>
          <a:p>
            <a:pPr lvl="1" eaLnBrk="1" hangingPunct="1"/>
            <a:r>
              <a:rPr lang="en-US" smtClean="0"/>
              <a:t>Investigators become impartial in collecting data</a:t>
            </a:r>
          </a:p>
          <a:p>
            <a:pPr lvl="1" eaLnBrk="1" hangingPunct="1"/>
            <a:r>
              <a:rPr lang="en-US" smtClean="0"/>
              <a:t>Bias may be unconscious.</a:t>
            </a:r>
          </a:p>
          <a:p>
            <a:pPr lvl="1" eaLnBrk="1" hangingPunct="1"/>
            <a:r>
              <a:rPr lang="en-US" smtClean="0"/>
              <a:t>During interviewing process, the researchers may cause bias through the wording of questions or the use of leading questions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29 August 2005</a:t>
            </a:r>
          </a:p>
        </p:txBody>
      </p:sp>
      <p:sp>
        <p:nvSpPr>
          <p:cNvPr id="5" name="Footer Placeholder 4"/>
          <p:cNvSpPr>
            <a:spLocks noGrp="1"/>
          </p:cNvSpPr>
          <p:nvPr>
            <p:ph type="ftr" sz="quarter" idx="11"/>
          </p:nvPr>
        </p:nvSpPr>
        <p:spPr/>
        <p:txBody>
          <a:bodyPr/>
          <a:lstStyle/>
          <a:p>
            <a:pPr>
              <a:defRPr/>
            </a:pPr>
            <a:r>
              <a:rPr lang="en-US"/>
              <a:t>MBA III (Research Methodology)               Course Instructor: Dr. Aurangzeb Z. Khan</a:t>
            </a:r>
          </a:p>
        </p:txBody>
      </p:sp>
      <p:sp>
        <p:nvSpPr>
          <p:cNvPr id="6" name="Slide Number Placeholder 5"/>
          <p:cNvSpPr>
            <a:spLocks noGrp="1"/>
          </p:cNvSpPr>
          <p:nvPr>
            <p:ph type="sldNum" sz="quarter" idx="12"/>
          </p:nvPr>
        </p:nvSpPr>
        <p:spPr/>
        <p:txBody>
          <a:bodyPr/>
          <a:lstStyle/>
          <a:p>
            <a:pPr>
              <a:defRPr/>
            </a:pPr>
            <a:fld id="{C5F02B18-ED8F-41EC-9C75-ACBD54E6F294}" type="slidenum">
              <a:rPr lang="en-US"/>
              <a:pPr>
                <a:defRPr/>
              </a:pPr>
              <a:t>29</a:t>
            </a:fld>
            <a:endParaRPr lang="en-US"/>
          </a:p>
        </p:txBody>
      </p:sp>
      <p:sp>
        <p:nvSpPr>
          <p:cNvPr id="20482" name="Rectangle 2"/>
          <p:cNvSpPr>
            <a:spLocks noGrp="1" noChangeArrowheads="1"/>
          </p:cNvSpPr>
          <p:nvPr>
            <p:ph type="title"/>
          </p:nvPr>
        </p:nvSpPr>
        <p:spPr>
          <a:xfrm>
            <a:off x="457200" y="762000"/>
            <a:ext cx="8229600" cy="579438"/>
          </a:xfrm>
        </p:spPr>
        <p:txBody>
          <a:bodyPr/>
          <a:lstStyle/>
          <a:p>
            <a:pPr>
              <a:defRPr/>
            </a:pPr>
            <a:r>
              <a:rPr lang="en-US" sz="2800" b="1"/>
              <a:t>Basic and Applied Research</a:t>
            </a:r>
          </a:p>
        </p:txBody>
      </p:sp>
      <p:sp>
        <p:nvSpPr>
          <p:cNvPr id="38918" name="Rectangle 3"/>
          <p:cNvSpPr>
            <a:spLocks noGrp="1" noChangeArrowheads="1"/>
          </p:cNvSpPr>
          <p:nvPr>
            <p:ph type="body" idx="1"/>
          </p:nvPr>
        </p:nvSpPr>
        <p:spPr/>
        <p:txBody>
          <a:bodyPr/>
          <a:lstStyle/>
          <a:p>
            <a:pPr>
              <a:lnSpc>
                <a:spcPct val="120000"/>
              </a:lnSpc>
              <a:buFontTx/>
              <a:buNone/>
            </a:pPr>
            <a:r>
              <a:rPr lang="en-US" sz="1800" smtClean="0"/>
              <a:t>	</a:t>
            </a:r>
            <a:r>
              <a:rPr lang="en-US" sz="1800" b="1" smtClean="0"/>
              <a:t>Basic Research</a:t>
            </a:r>
            <a:r>
              <a:rPr lang="en-US" sz="1800" smtClean="0"/>
              <a:t> aims to expand the frontiers of science and knowledge by verifying or disproving the acceptability of a given theory or attempting to discover more about a certain concept (non-specificity)</a:t>
            </a:r>
          </a:p>
          <a:p>
            <a:pPr>
              <a:lnSpc>
                <a:spcPct val="120000"/>
              </a:lnSpc>
            </a:pPr>
            <a:endParaRPr lang="en-US" sz="1800" smtClean="0"/>
          </a:p>
          <a:p>
            <a:pPr>
              <a:lnSpc>
                <a:spcPct val="120000"/>
              </a:lnSpc>
              <a:buFontTx/>
              <a:buNone/>
            </a:pPr>
            <a:r>
              <a:rPr lang="en-US" sz="1800" smtClean="0"/>
              <a:t>	</a:t>
            </a:r>
            <a:r>
              <a:rPr lang="en-US" sz="1800" u="sng" smtClean="0"/>
              <a:t>Example</a:t>
            </a:r>
            <a:r>
              <a:rPr lang="en-US" sz="1800" smtClean="0"/>
              <a:t>: How does motivation affect employee performance?</a:t>
            </a:r>
          </a:p>
          <a:p>
            <a:pPr>
              <a:lnSpc>
                <a:spcPct val="120000"/>
              </a:lnSpc>
            </a:pPr>
            <a:endParaRPr lang="en-US" sz="1800" smtClean="0"/>
          </a:p>
          <a:p>
            <a:pPr>
              <a:lnSpc>
                <a:spcPct val="120000"/>
              </a:lnSpc>
            </a:pPr>
            <a:endParaRPr lang="en-US" sz="1800" smtClean="0"/>
          </a:p>
          <a:p>
            <a:pPr>
              <a:lnSpc>
                <a:spcPct val="120000"/>
              </a:lnSpc>
              <a:buFontTx/>
              <a:buNone/>
            </a:pPr>
            <a:r>
              <a:rPr lang="en-US" sz="1800" smtClean="0"/>
              <a:t>	</a:t>
            </a:r>
            <a:r>
              <a:rPr lang="en-US" sz="1800" b="1" smtClean="0"/>
              <a:t>Applied Research</a:t>
            </a:r>
            <a:r>
              <a:rPr lang="en-US" sz="1800" smtClean="0"/>
              <a:t> focusses on a real-life problem or situation with a view to helping reach a decision how to deal with it (Specificity)</a:t>
            </a:r>
          </a:p>
          <a:p>
            <a:pPr>
              <a:lnSpc>
                <a:spcPct val="120000"/>
              </a:lnSpc>
            </a:pPr>
            <a:endParaRPr lang="en-US" sz="1800" smtClean="0"/>
          </a:p>
          <a:p>
            <a:pPr>
              <a:lnSpc>
                <a:spcPct val="120000"/>
              </a:lnSpc>
              <a:buFontTx/>
              <a:buNone/>
            </a:pPr>
            <a:r>
              <a:rPr lang="en-US" sz="1800" smtClean="0"/>
              <a:t>	</a:t>
            </a:r>
            <a:r>
              <a:rPr lang="en-US" sz="1800" u="sng" smtClean="0"/>
              <a:t>Example</a:t>
            </a:r>
            <a:r>
              <a:rPr lang="en-US" sz="1800" smtClean="0"/>
              <a:t>: Should Corporation X adopt a paperless office environment?</a:t>
            </a:r>
          </a:p>
          <a:p>
            <a:pPr>
              <a:lnSpc>
                <a:spcPct val="120000"/>
              </a:lnSpc>
            </a:pPr>
            <a:endParaRPr lang="en-US" sz="1800" smtClean="0"/>
          </a:p>
          <a:p>
            <a:pPr>
              <a:lnSpc>
                <a:spcPct val="120000"/>
              </a:lnSpc>
            </a:pPr>
            <a:endParaRPr lang="en-US" sz="180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in business: Concept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trend toward complexity has increased the risk associated with business decisions, making it more important to have a sound information base.</a:t>
            </a:r>
          </a:p>
          <a:p>
            <a:r>
              <a:rPr lang="en-US" dirty="0" smtClean="0"/>
              <a:t>The complex business decision-making environment demands that managers have more and better information on which to base decisions.</a:t>
            </a:r>
          </a:p>
          <a:p>
            <a:r>
              <a:rPr lang="en-US" dirty="0" smtClean="0"/>
              <a:t>Business research is a systematic inquiry whose objective is to provide information to solve managerial problems.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Applied Vs Basic Research</a:t>
            </a:r>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pitchFamily="34" charset="0"/>
              <a:buChar char="•"/>
              <a:defRPr/>
            </a:pPr>
            <a:r>
              <a:rPr lang="en-US" b="1" dirty="0" smtClean="0"/>
              <a:t>Fundamental Research</a:t>
            </a:r>
            <a:endParaRPr lang="en-US" dirty="0" smtClean="0"/>
          </a:p>
          <a:p>
            <a:pPr lvl="1" fontAlgn="auto">
              <a:spcAft>
                <a:spcPts val="0"/>
              </a:spcAft>
              <a:buFont typeface="Arial" pitchFamily="34" charset="0"/>
              <a:buChar char="–"/>
              <a:defRPr/>
            </a:pPr>
            <a:r>
              <a:rPr lang="en-US" dirty="0" smtClean="0"/>
              <a:t>Increase the knowledge of business and its management.</a:t>
            </a:r>
          </a:p>
          <a:p>
            <a:pPr lvl="1" fontAlgn="auto">
              <a:spcAft>
                <a:spcPts val="0"/>
              </a:spcAft>
              <a:buFont typeface="Arial" pitchFamily="34" charset="0"/>
              <a:buChar char="–"/>
              <a:defRPr/>
            </a:pPr>
            <a:r>
              <a:rPr lang="en-US" dirty="0" smtClean="0"/>
              <a:t>Relates with universal problem.</a:t>
            </a:r>
          </a:p>
          <a:p>
            <a:pPr lvl="1" fontAlgn="auto">
              <a:spcAft>
                <a:spcPts val="0"/>
              </a:spcAft>
              <a:buFont typeface="Arial" pitchFamily="34" charset="0"/>
              <a:buChar char="–"/>
              <a:defRPr/>
            </a:pPr>
            <a:r>
              <a:rPr lang="en-US" dirty="0" smtClean="0"/>
              <a:t>Valuable to the society in general</a:t>
            </a:r>
          </a:p>
          <a:p>
            <a:pPr lvl="1" fontAlgn="auto">
              <a:spcAft>
                <a:spcPts val="0"/>
              </a:spcAft>
              <a:buFont typeface="Arial" pitchFamily="34" charset="0"/>
              <a:buChar char="–"/>
              <a:defRPr/>
            </a:pPr>
            <a:r>
              <a:rPr lang="en-US" dirty="0" smtClean="0"/>
              <a:t>Choice of topic by the researcher.</a:t>
            </a:r>
          </a:p>
          <a:p>
            <a:pPr lvl="1" fontAlgn="auto">
              <a:spcAft>
                <a:spcPts val="0"/>
              </a:spcAft>
              <a:buFont typeface="Arial" pitchFamily="34" charset="0"/>
              <a:buChar char="–"/>
              <a:defRPr/>
            </a:pPr>
            <a:r>
              <a:rPr lang="en-US" dirty="0" smtClean="0"/>
              <a:t>No limit of time generally.</a:t>
            </a:r>
          </a:p>
          <a:p>
            <a:pPr lvl="1" fontAlgn="auto">
              <a:spcAft>
                <a:spcPts val="0"/>
              </a:spcAft>
              <a:buFont typeface="Arial" pitchFamily="34" charset="0"/>
              <a:buChar char="–"/>
              <a:defRPr/>
            </a:pPr>
            <a:r>
              <a:rPr lang="en-US" dirty="0" smtClean="0"/>
              <a:t>Explains basic Social issues.</a:t>
            </a:r>
          </a:p>
          <a:p>
            <a:pPr lvl="1" fontAlgn="auto">
              <a:spcAft>
                <a:spcPts val="0"/>
              </a:spcAft>
              <a:buFont typeface="Arial" pitchFamily="34" charset="0"/>
              <a:buChar char="–"/>
              <a:defRPr/>
            </a:pPr>
            <a:r>
              <a:rPr lang="en-US" dirty="0" smtClean="0"/>
              <a:t>It covers more population / Sample.</a:t>
            </a:r>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Basic Vs Applied Research</a:t>
            </a:r>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pitchFamily="34" charset="0"/>
              <a:buChar char="•"/>
              <a:defRPr/>
            </a:pPr>
            <a:r>
              <a:rPr lang="en-US" b="1" dirty="0" smtClean="0"/>
              <a:t>Applied Research</a:t>
            </a:r>
            <a:endParaRPr lang="en-US" dirty="0" smtClean="0"/>
          </a:p>
          <a:p>
            <a:pPr lvl="1" fontAlgn="auto">
              <a:spcAft>
                <a:spcPts val="0"/>
              </a:spcAft>
              <a:buFont typeface="Arial" pitchFamily="34" charset="0"/>
              <a:buChar char="–"/>
              <a:defRPr/>
            </a:pPr>
            <a:r>
              <a:rPr lang="en-US" dirty="0" smtClean="0"/>
              <a:t>Help to understand about the particular business problem.</a:t>
            </a:r>
          </a:p>
          <a:p>
            <a:pPr lvl="1" fontAlgn="auto">
              <a:spcAft>
                <a:spcPts val="0"/>
              </a:spcAft>
              <a:buFont typeface="Arial" pitchFamily="34" charset="0"/>
              <a:buChar char="–"/>
              <a:defRPr/>
            </a:pPr>
            <a:r>
              <a:rPr lang="en-US" dirty="0" smtClean="0"/>
              <a:t>Finds the solution of particular problem.</a:t>
            </a:r>
          </a:p>
          <a:p>
            <a:pPr lvl="1" fontAlgn="auto">
              <a:spcAft>
                <a:spcPts val="0"/>
              </a:spcAft>
              <a:buFont typeface="Arial" pitchFamily="34" charset="0"/>
              <a:buChar char="–"/>
              <a:defRPr/>
            </a:pPr>
            <a:r>
              <a:rPr lang="en-US" dirty="0" smtClean="0"/>
              <a:t>New knowledge limited to a problem.</a:t>
            </a:r>
          </a:p>
          <a:p>
            <a:pPr lvl="1" fontAlgn="auto">
              <a:spcAft>
                <a:spcPts val="0"/>
              </a:spcAft>
              <a:buFont typeface="Arial" pitchFamily="34" charset="0"/>
              <a:buChar char="–"/>
              <a:defRPr/>
            </a:pPr>
            <a:r>
              <a:rPr lang="en-US" dirty="0" smtClean="0"/>
              <a:t>Researcher is given the topic.</a:t>
            </a:r>
          </a:p>
          <a:p>
            <a:pPr lvl="1" fontAlgn="auto">
              <a:spcAft>
                <a:spcPts val="0"/>
              </a:spcAft>
              <a:buFont typeface="Arial" pitchFamily="34" charset="0"/>
              <a:buChar char="–"/>
              <a:defRPr/>
            </a:pPr>
            <a:r>
              <a:rPr lang="en-US" dirty="0" smtClean="0"/>
              <a:t>Tight time scale.</a:t>
            </a:r>
          </a:p>
          <a:p>
            <a:pPr lvl="1" fontAlgn="auto">
              <a:spcAft>
                <a:spcPts val="0"/>
              </a:spcAft>
              <a:buFont typeface="Arial" pitchFamily="34" charset="0"/>
              <a:buChar char="–"/>
              <a:defRPr/>
            </a:pPr>
            <a:r>
              <a:rPr lang="en-US" dirty="0" smtClean="0"/>
              <a:t>Practical problem solving.</a:t>
            </a:r>
          </a:p>
          <a:p>
            <a:pPr lvl="1" fontAlgn="auto">
              <a:spcAft>
                <a:spcPts val="0"/>
              </a:spcAft>
              <a:buFont typeface="Arial" pitchFamily="34" charset="0"/>
              <a:buChar char="–"/>
              <a:defRPr/>
            </a:pPr>
            <a:r>
              <a:rPr lang="en-US" dirty="0" smtClean="0"/>
              <a:t>It relates with specific sample/units /case.</a:t>
            </a:r>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29 August 2005</a:t>
            </a:r>
          </a:p>
        </p:txBody>
      </p:sp>
      <p:sp>
        <p:nvSpPr>
          <p:cNvPr id="5" name="Footer Placeholder 4"/>
          <p:cNvSpPr>
            <a:spLocks noGrp="1"/>
          </p:cNvSpPr>
          <p:nvPr>
            <p:ph type="ftr" sz="quarter" idx="11"/>
          </p:nvPr>
        </p:nvSpPr>
        <p:spPr/>
        <p:txBody>
          <a:bodyPr/>
          <a:lstStyle/>
          <a:p>
            <a:pPr>
              <a:defRPr/>
            </a:pPr>
            <a:r>
              <a:rPr lang="en-US"/>
              <a:t>MBA III (Research Methodology)               Course Instructor: Dr. Aurangzeb Z. Khan</a:t>
            </a:r>
          </a:p>
        </p:txBody>
      </p:sp>
      <p:sp>
        <p:nvSpPr>
          <p:cNvPr id="6" name="Slide Number Placeholder 5"/>
          <p:cNvSpPr>
            <a:spLocks noGrp="1"/>
          </p:cNvSpPr>
          <p:nvPr>
            <p:ph type="sldNum" sz="quarter" idx="12"/>
          </p:nvPr>
        </p:nvSpPr>
        <p:spPr/>
        <p:txBody>
          <a:bodyPr/>
          <a:lstStyle/>
          <a:p>
            <a:pPr>
              <a:defRPr/>
            </a:pPr>
            <a:fld id="{0008CBCC-F911-4689-A29E-EEE0A66AE409}" type="slidenum">
              <a:rPr lang="en-US"/>
              <a:pPr>
                <a:defRPr/>
              </a:pPr>
              <a:t>32</a:t>
            </a:fld>
            <a:endParaRPr lang="en-US"/>
          </a:p>
        </p:txBody>
      </p:sp>
      <p:sp>
        <p:nvSpPr>
          <p:cNvPr id="25602" name="Rectangle 2"/>
          <p:cNvSpPr>
            <a:spLocks noGrp="1" noChangeArrowheads="1"/>
          </p:cNvSpPr>
          <p:nvPr>
            <p:ph type="title"/>
          </p:nvPr>
        </p:nvSpPr>
        <p:spPr>
          <a:xfrm>
            <a:off x="152400" y="457200"/>
            <a:ext cx="8763000" cy="1143000"/>
          </a:xfrm>
        </p:spPr>
        <p:txBody>
          <a:bodyPr/>
          <a:lstStyle/>
          <a:p>
            <a:pPr>
              <a:defRPr/>
            </a:pPr>
            <a:r>
              <a:rPr lang="en-US" sz="2600" b="1"/>
              <a:t>The Value of Business Research for Managers – (1)</a:t>
            </a:r>
          </a:p>
        </p:txBody>
      </p:sp>
      <p:sp>
        <p:nvSpPr>
          <p:cNvPr id="39942" name="Rectangle 3"/>
          <p:cNvSpPr>
            <a:spLocks noGrp="1" noChangeArrowheads="1"/>
          </p:cNvSpPr>
          <p:nvPr>
            <p:ph type="body" idx="1"/>
          </p:nvPr>
        </p:nvSpPr>
        <p:spPr>
          <a:xfrm>
            <a:off x="457200" y="1676400"/>
            <a:ext cx="8229600" cy="4525963"/>
          </a:xfrm>
        </p:spPr>
        <p:txBody>
          <a:bodyPr/>
          <a:lstStyle/>
          <a:p>
            <a:pPr marL="533400" indent="-533400">
              <a:lnSpc>
                <a:spcPct val="80000"/>
              </a:lnSpc>
              <a:buFontTx/>
              <a:buNone/>
            </a:pPr>
            <a:r>
              <a:rPr lang="en-US" sz="2800" smtClean="0"/>
              <a:t>	Reduction of uncertainty and improvement in the quality of decision-making with several consequent advantages (e.g. strategic, operational) and benefits for organizations</a:t>
            </a:r>
          </a:p>
          <a:p>
            <a:pPr marL="533400" indent="-533400">
              <a:lnSpc>
                <a:spcPct val="80000"/>
              </a:lnSpc>
              <a:buFontTx/>
              <a:buNone/>
            </a:pPr>
            <a:endParaRPr lang="en-US" sz="2800" smtClean="0"/>
          </a:p>
          <a:p>
            <a:pPr marL="533400" indent="-533400">
              <a:lnSpc>
                <a:spcPct val="80000"/>
              </a:lnSpc>
              <a:buFontTx/>
              <a:buNone/>
            </a:pPr>
            <a:r>
              <a:rPr lang="en-US" sz="2800" smtClean="0"/>
              <a:t>	Business Research Methods can be employed in each of the following four stages:</a:t>
            </a:r>
          </a:p>
          <a:p>
            <a:pPr marL="533400" indent="-533400">
              <a:lnSpc>
                <a:spcPct val="80000"/>
              </a:lnSpc>
              <a:buFontTx/>
              <a:buNone/>
            </a:pPr>
            <a:endParaRPr lang="en-US" sz="2800" smtClean="0"/>
          </a:p>
          <a:p>
            <a:pPr marL="914400" lvl="1" indent="-457200">
              <a:lnSpc>
                <a:spcPct val="80000"/>
              </a:lnSpc>
              <a:buFontTx/>
              <a:buAutoNum type="arabicParenBoth"/>
            </a:pPr>
            <a:endParaRPr lang="en-US" sz="2400" smtClean="0"/>
          </a:p>
          <a:p>
            <a:pPr marL="914400" lvl="1" indent="-457200">
              <a:lnSpc>
                <a:spcPct val="80000"/>
              </a:lnSpc>
              <a:buFontTx/>
              <a:buAutoNum type="arabicParenBoth"/>
            </a:pPr>
            <a:r>
              <a:rPr lang="en-US" sz="2400" smtClean="0"/>
              <a:t>Identification of problems and/or opportunities</a:t>
            </a:r>
          </a:p>
          <a:p>
            <a:pPr marL="914400" lvl="1" indent="-457200">
              <a:lnSpc>
                <a:spcPct val="80000"/>
              </a:lnSpc>
              <a:buFontTx/>
              <a:buNone/>
            </a:pPr>
            <a:r>
              <a:rPr lang="en-US" sz="2400" smtClean="0"/>
              <a:t>	Useful for strategy planning, analysis of internal and  external organizational environment</a:t>
            </a:r>
          </a:p>
          <a:p>
            <a:pPr marL="914400" lvl="1" indent="-457200">
              <a:lnSpc>
                <a:spcPct val="80000"/>
              </a:lnSpc>
              <a:buFontTx/>
              <a:buNone/>
            </a:pPr>
            <a:endParaRPr lang="en-US" sz="2400" smtClean="0"/>
          </a:p>
          <a:p>
            <a:pPr marL="914400" lvl="1" indent="-457200">
              <a:lnSpc>
                <a:spcPct val="80000"/>
              </a:lnSpc>
              <a:buFontTx/>
              <a:buNone/>
            </a:pPr>
            <a:endParaRPr lang="en-US" sz="2400" smtClean="0"/>
          </a:p>
          <a:p>
            <a:pPr marL="914400" lvl="1" indent="-457200">
              <a:lnSpc>
                <a:spcPct val="80000"/>
              </a:lnSpc>
              <a:buFontTx/>
              <a:buNone/>
            </a:pPr>
            <a:endParaRPr lang="en-US" sz="2400" smtClean="0"/>
          </a:p>
          <a:p>
            <a:pPr marL="914400" lvl="1" indent="-457200">
              <a:lnSpc>
                <a:spcPct val="80000"/>
              </a:lnSpc>
              <a:buFontTx/>
              <a:buNone/>
            </a:pPr>
            <a:endParaRPr lang="en-US" sz="2400" smtClean="0"/>
          </a:p>
          <a:p>
            <a:pPr marL="533400" indent="-533400">
              <a:lnSpc>
                <a:spcPct val="80000"/>
              </a:lnSpc>
              <a:buFontTx/>
              <a:buAutoNum type="arabicParenBoth"/>
            </a:pPr>
            <a:endParaRPr lang="en-US" sz="2800" smtClean="0"/>
          </a:p>
          <a:p>
            <a:pPr marL="533400" indent="-533400">
              <a:lnSpc>
                <a:spcPct val="80000"/>
              </a:lnSpc>
              <a:buFontTx/>
              <a:buAutoNum type="arabicParenBoth"/>
            </a:pPr>
            <a:endParaRPr lang="en-US" sz="280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29 August 2005</a:t>
            </a:r>
          </a:p>
        </p:txBody>
      </p:sp>
      <p:sp>
        <p:nvSpPr>
          <p:cNvPr id="5" name="Footer Placeholder 4"/>
          <p:cNvSpPr>
            <a:spLocks noGrp="1"/>
          </p:cNvSpPr>
          <p:nvPr>
            <p:ph type="ftr" sz="quarter" idx="11"/>
          </p:nvPr>
        </p:nvSpPr>
        <p:spPr/>
        <p:txBody>
          <a:bodyPr/>
          <a:lstStyle/>
          <a:p>
            <a:pPr>
              <a:defRPr/>
            </a:pPr>
            <a:r>
              <a:rPr lang="en-US"/>
              <a:t>MBA III (Research Methodology)               Course Instructor: Dr. Aurangzeb Z. Khan</a:t>
            </a:r>
          </a:p>
        </p:txBody>
      </p:sp>
      <p:sp>
        <p:nvSpPr>
          <p:cNvPr id="6" name="Slide Number Placeholder 5"/>
          <p:cNvSpPr>
            <a:spLocks noGrp="1"/>
          </p:cNvSpPr>
          <p:nvPr>
            <p:ph type="sldNum" sz="quarter" idx="12"/>
          </p:nvPr>
        </p:nvSpPr>
        <p:spPr/>
        <p:txBody>
          <a:bodyPr/>
          <a:lstStyle/>
          <a:p>
            <a:pPr>
              <a:defRPr/>
            </a:pPr>
            <a:fld id="{15C5C956-FD40-4B45-A1D0-1BB4FA606C1E}" type="slidenum">
              <a:rPr lang="en-US"/>
              <a:pPr>
                <a:defRPr/>
              </a:pPr>
              <a:t>33</a:t>
            </a:fld>
            <a:endParaRPr lang="en-US"/>
          </a:p>
        </p:txBody>
      </p:sp>
      <p:sp>
        <p:nvSpPr>
          <p:cNvPr id="29698" name="Rectangle 2"/>
          <p:cNvSpPr>
            <a:spLocks noGrp="1" noChangeArrowheads="1"/>
          </p:cNvSpPr>
          <p:nvPr>
            <p:ph type="title"/>
          </p:nvPr>
        </p:nvSpPr>
        <p:spPr>
          <a:xfrm>
            <a:off x="152400" y="457200"/>
            <a:ext cx="8763000" cy="1143000"/>
          </a:xfrm>
        </p:spPr>
        <p:txBody>
          <a:bodyPr/>
          <a:lstStyle/>
          <a:p>
            <a:pPr>
              <a:defRPr/>
            </a:pPr>
            <a:r>
              <a:rPr lang="en-US" sz="2600" b="1"/>
              <a:t>The Value of Business Research for Managers – (2)</a:t>
            </a:r>
          </a:p>
        </p:txBody>
      </p:sp>
      <p:sp>
        <p:nvSpPr>
          <p:cNvPr id="40966" name="Rectangle 3"/>
          <p:cNvSpPr>
            <a:spLocks noGrp="1" noChangeArrowheads="1"/>
          </p:cNvSpPr>
          <p:nvPr>
            <p:ph type="body" idx="1"/>
          </p:nvPr>
        </p:nvSpPr>
        <p:spPr>
          <a:xfrm>
            <a:off x="457200" y="1676400"/>
            <a:ext cx="8229600" cy="4525963"/>
          </a:xfrm>
        </p:spPr>
        <p:txBody>
          <a:bodyPr>
            <a:normAutofit lnSpcReduction="10000"/>
          </a:bodyPr>
          <a:lstStyle/>
          <a:p>
            <a:pPr marL="533400" indent="-533400">
              <a:lnSpc>
                <a:spcPct val="80000"/>
              </a:lnSpc>
              <a:buFontTx/>
              <a:buNone/>
            </a:pPr>
            <a:r>
              <a:rPr lang="en-US" sz="2400" smtClean="0"/>
              <a:t>	(2) Diagnosing and Assessment of problems and/or opportunities</a:t>
            </a:r>
          </a:p>
          <a:p>
            <a:pPr marL="533400" indent="-533400">
              <a:lnSpc>
                <a:spcPct val="80000"/>
              </a:lnSpc>
              <a:buFontTx/>
              <a:buNone/>
            </a:pPr>
            <a:endParaRPr lang="en-US" sz="2400" smtClean="0"/>
          </a:p>
          <a:p>
            <a:pPr marL="914400" lvl="1" indent="-457200">
              <a:lnSpc>
                <a:spcPct val="80000"/>
              </a:lnSpc>
              <a:buFontTx/>
              <a:buNone/>
            </a:pPr>
            <a:r>
              <a:rPr lang="en-US" sz="2400" smtClean="0"/>
              <a:t>	Its purpose is to gain insight into the underlying reasons and causes for the situation. If there is a problem, it asks what happened and why? If there is an opportunity, it seeks to explore, clarify and refine the nature of the opportunity and, in the case of multiple opportunities, seeks to set priorities</a:t>
            </a:r>
          </a:p>
          <a:p>
            <a:pPr marL="533400" indent="-533400">
              <a:lnSpc>
                <a:spcPct val="80000"/>
              </a:lnSpc>
              <a:buFontTx/>
              <a:buNone/>
            </a:pPr>
            <a:endParaRPr lang="en-US" sz="2400" smtClean="0"/>
          </a:p>
          <a:p>
            <a:pPr marL="533400" indent="-533400">
              <a:lnSpc>
                <a:spcPct val="80000"/>
              </a:lnSpc>
              <a:buFontTx/>
              <a:buNone/>
            </a:pPr>
            <a:r>
              <a:rPr lang="en-US" sz="2400" smtClean="0"/>
              <a:t>	(3) Selection and Implementation of Courses of Action</a:t>
            </a:r>
          </a:p>
          <a:p>
            <a:pPr marL="533400" indent="-533400">
              <a:lnSpc>
                <a:spcPct val="80000"/>
              </a:lnSpc>
              <a:buFontTx/>
              <a:buNone/>
            </a:pPr>
            <a:endParaRPr lang="en-US" sz="2400" smtClean="0"/>
          </a:p>
          <a:p>
            <a:pPr marL="914400" lvl="1" indent="-457200">
              <a:lnSpc>
                <a:spcPct val="80000"/>
              </a:lnSpc>
              <a:buFontTx/>
              <a:buNone/>
            </a:pPr>
            <a:r>
              <a:rPr lang="en-US" sz="2400" smtClean="0"/>
              <a:t>	After alternative courses of action have been determined, selection of the best possible course. </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29 August 2005</a:t>
            </a:r>
          </a:p>
        </p:txBody>
      </p:sp>
      <p:sp>
        <p:nvSpPr>
          <p:cNvPr id="5" name="Footer Placeholder 4"/>
          <p:cNvSpPr>
            <a:spLocks noGrp="1"/>
          </p:cNvSpPr>
          <p:nvPr>
            <p:ph type="ftr" sz="quarter" idx="11"/>
          </p:nvPr>
        </p:nvSpPr>
        <p:spPr/>
        <p:txBody>
          <a:bodyPr/>
          <a:lstStyle/>
          <a:p>
            <a:pPr>
              <a:defRPr/>
            </a:pPr>
            <a:r>
              <a:rPr lang="en-US"/>
              <a:t>MBA III (Research Methodology)               Course Instructor: Dr. Aurangzeb Z. Khan</a:t>
            </a:r>
          </a:p>
        </p:txBody>
      </p:sp>
      <p:sp>
        <p:nvSpPr>
          <p:cNvPr id="6" name="Slide Number Placeholder 5"/>
          <p:cNvSpPr>
            <a:spLocks noGrp="1"/>
          </p:cNvSpPr>
          <p:nvPr>
            <p:ph type="sldNum" sz="quarter" idx="12"/>
          </p:nvPr>
        </p:nvSpPr>
        <p:spPr/>
        <p:txBody>
          <a:bodyPr/>
          <a:lstStyle/>
          <a:p>
            <a:pPr>
              <a:defRPr/>
            </a:pPr>
            <a:fld id="{EBBD6779-C734-497D-BD90-C6C05B852CD0}" type="slidenum">
              <a:rPr lang="en-US"/>
              <a:pPr>
                <a:defRPr/>
              </a:pPr>
              <a:t>34</a:t>
            </a:fld>
            <a:endParaRPr lang="en-US"/>
          </a:p>
        </p:txBody>
      </p:sp>
      <p:sp>
        <p:nvSpPr>
          <p:cNvPr id="30722" name="Rectangle 2"/>
          <p:cNvSpPr>
            <a:spLocks noGrp="1" noChangeArrowheads="1"/>
          </p:cNvSpPr>
          <p:nvPr>
            <p:ph type="title"/>
          </p:nvPr>
        </p:nvSpPr>
        <p:spPr>
          <a:xfrm>
            <a:off x="152400" y="457200"/>
            <a:ext cx="8763000" cy="1143000"/>
          </a:xfrm>
        </p:spPr>
        <p:txBody>
          <a:bodyPr/>
          <a:lstStyle/>
          <a:p>
            <a:pPr>
              <a:defRPr/>
            </a:pPr>
            <a:r>
              <a:rPr lang="en-US" sz="2600" b="1"/>
              <a:t>The Value of Business Research for Managers – (3)</a:t>
            </a:r>
          </a:p>
        </p:txBody>
      </p:sp>
      <p:sp>
        <p:nvSpPr>
          <p:cNvPr id="41990" name="Rectangle 3"/>
          <p:cNvSpPr>
            <a:spLocks noGrp="1" noChangeArrowheads="1"/>
          </p:cNvSpPr>
          <p:nvPr>
            <p:ph type="body" idx="1"/>
          </p:nvPr>
        </p:nvSpPr>
        <p:spPr>
          <a:xfrm>
            <a:off x="457200" y="1676400"/>
            <a:ext cx="8229600" cy="4525963"/>
          </a:xfrm>
        </p:spPr>
        <p:txBody>
          <a:bodyPr/>
          <a:lstStyle/>
          <a:p>
            <a:pPr marL="914400" lvl="1" indent="-457200">
              <a:buFontTx/>
              <a:buNone/>
            </a:pPr>
            <a:r>
              <a:rPr lang="en-US" sz="2400" smtClean="0"/>
              <a:t>	An important consideration is the quality of forecasting which is an essential tool of research</a:t>
            </a:r>
          </a:p>
          <a:p>
            <a:pPr marL="533400" indent="-533400">
              <a:buFontTx/>
              <a:buNone/>
            </a:pPr>
            <a:endParaRPr lang="en-US" sz="2400" smtClean="0"/>
          </a:p>
          <a:p>
            <a:pPr marL="533400" indent="-533400">
              <a:buFontTx/>
              <a:buNone/>
            </a:pPr>
            <a:r>
              <a:rPr lang="en-US" sz="2400" smtClean="0"/>
              <a:t>	(4) Evaluating the Course of Action</a:t>
            </a:r>
          </a:p>
          <a:p>
            <a:pPr marL="533400" indent="-533400">
              <a:buFontTx/>
              <a:buNone/>
            </a:pPr>
            <a:endParaRPr lang="en-US" sz="2400" smtClean="0"/>
          </a:p>
          <a:p>
            <a:pPr marL="914400" lvl="1" indent="-457200">
              <a:buFontTx/>
              <a:buNone/>
            </a:pPr>
            <a:r>
              <a:rPr lang="en-US" sz="2400" smtClean="0"/>
              <a:t>	Business Research Methods are used after a course of action has been implemented in order to determine whether activities have been properly implemented and have accomplished what they intended to do </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research in management</a:t>
            </a:r>
            <a:endParaRPr lang="en-US" dirty="0"/>
          </a:p>
        </p:txBody>
      </p:sp>
      <p:sp>
        <p:nvSpPr>
          <p:cNvPr id="3" name="Content Placeholder 2"/>
          <p:cNvSpPr>
            <a:spLocks noGrp="1"/>
          </p:cNvSpPr>
          <p:nvPr>
            <p:ph idx="1"/>
          </p:nvPr>
        </p:nvSpPr>
        <p:spPr/>
        <p:txBody>
          <a:bodyPr>
            <a:normAutofit lnSpcReduction="10000"/>
          </a:bodyPr>
          <a:lstStyle/>
          <a:p>
            <a:r>
              <a:rPr lang="en-US" dirty="0" smtClean="0"/>
              <a:t>Research helps in identifying and formulating the management problems/ issues</a:t>
            </a:r>
          </a:p>
          <a:p>
            <a:r>
              <a:rPr lang="en-US" dirty="0" smtClean="0"/>
              <a:t>Business research as a systematic enquiry and provides information to solve Managerial problems.</a:t>
            </a:r>
          </a:p>
          <a:p>
            <a:r>
              <a:rPr lang="en-US" dirty="0" smtClean="0"/>
              <a:t>Dramatic changes in business environment have brought up the lot of issues in business and management which requires the better quality information to address those issues.</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Complex and vibrant business environment have demanded new knowledge needs for the managers to consider when evaluating any decisions.</a:t>
            </a:r>
          </a:p>
          <a:p>
            <a:r>
              <a:rPr lang="en-US" dirty="0" smtClean="0"/>
              <a:t>Research provides better information to solve the business problems with mergers, trade policies, technology transfer, opening up the borderless markets and macro economic savings - investment issues.</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9860" name="Rectangle 4"/>
          <p:cNvSpPr>
            <a:spLocks noGrp="1" noChangeArrowheads="1"/>
          </p:cNvSpPr>
          <p:nvPr/>
        </p:nvSpPr>
        <p:spPr bwMode="auto">
          <a:xfrm>
            <a:off x="533400" y="152400"/>
            <a:ext cx="8382000" cy="1143000"/>
          </a:xfrm>
          <a:prstGeom prst="rect">
            <a:avLst/>
          </a:prstGeom>
          <a:noFill/>
          <a:ln w="9525">
            <a:noFill/>
            <a:miter lim="800000"/>
            <a:headEnd/>
            <a:tailEnd/>
          </a:ln>
          <a:effectLst/>
        </p:spPr>
        <p:txBody>
          <a:bodyPr anchor="ctr" anchorCtr="1"/>
          <a:lstStyle/>
          <a:p>
            <a:pPr>
              <a:defRPr/>
            </a:pPr>
            <a:r>
              <a:rPr lang="en-US" sz="2400" b="1" dirty="0">
                <a:latin typeface="Times New Roman" pitchFamily="18" charset="0"/>
              </a:rPr>
              <a:t>ROLE OF </a:t>
            </a:r>
            <a:r>
              <a:rPr lang="en-US" sz="2400" b="1" dirty="0" smtClean="0">
                <a:latin typeface="Times New Roman" pitchFamily="18" charset="0"/>
              </a:rPr>
              <a:t>RESEARCH IN DECISION-MAKING</a:t>
            </a:r>
            <a:endParaRPr lang="en-US" sz="2400" b="1" dirty="0">
              <a:latin typeface="Times New Roman" pitchFamily="18" charset="0"/>
            </a:endParaRPr>
          </a:p>
        </p:txBody>
      </p:sp>
      <p:sp>
        <p:nvSpPr>
          <p:cNvPr id="249861" name="Rectangle 5"/>
          <p:cNvSpPr>
            <a:spLocks noGrp="1" noChangeArrowheads="1"/>
          </p:cNvSpPr>
          <p:nvPr>
            <p:ph idx="1"/>
          </p:nvPr>
        </p:nvSpPr>
        <p:spPr>
          <a:xfrm>
            <a:off x="457200" y="1219200"/>
            <a:ext cx="8229600" cy="4648200"/>
          </a:xfrm>
        </p:spPr>
        <p:txBody>
          <a:bodyPr rtlCol="0">
            <a:noAutofit/>
          </a:bodyPr>
          <a:lstStyle/>
          <a:p>
            <a:pPr marL="855663" lvl="1" indent="-449263" fontAlgn="auto">
              <a:lnSpc>
                <a:spcPct val="90000"/>
              </a:lnSpc>
              <a:spcAft>
                <a:spcPts val="0"/>
              </a:spcAft>
              <a:buClr>
                <a:srgbClr val="F1FB33"/>
              </a:buClr>
              <a:buFont typeface="Arial" pitchFamily="34" charset="0"/>
              <a:buChar char="♪"/>
              <a:defRPr/>
            </a:pPr>
            <a:r>
              <a:rPr lang="en-US" sz="2400" dirty="0" smtClean="0">
                <a:latin typeface="Times New Roman" pitchFamily="18" charset="0"/>
              </a:rPr>
              <a:t>Decision-making is the process of selecting the best alternative from the available set of alternatives.</a:t>
            </a:r>
          </a:p>
          <a:p>
            <a:pPr marL="855663" lvl="1" indent="-449263" fontAlgn="auto">
              <a:lnSpc>
                <a:spcPct val="90000"/>
              </a:lnSpc>
              <a:spcAft>
                <a:spcPts val="0"/>
              </a:spcAft>
              <a:buClr>
                <a:srgbClr val="F1FB33"/>
              </a:buClr>
              <a:buFont typeface="Arial" pitchFamily="34" charset="0"/>
              <a:buChar char="♪"/>
              <a:defRPr/>
            </a:pPr>
            <a:endParaRPr lang="en-US" sz="2400" dirty="0" smtClean="0">
              <a:latin typeface="Times New Roman" pitchFamily="18" charset="0"/>
            </a:endParaRPr>
          </a:p>
          <a:p>
            <a:pPr marL="855663" lvl="1" indent="-449263" fontAlgn="auto">
              <a:lnSpc>
                <a:spcPct val="90000"/>
              </a:lnSpc>
              <a:spcAft>
                <a:spcPts val="0"/>
              </a:spcAft>
              <a:buClr>
                <a:srgbClr val="F1FB33"/>
              </a:buClr>
              <a:buFont typeface="Arial" pitchFamily="34" charset="0"/>
              <a:buChar char="♪"/>
              <a:defRPr/>
            </a:pPr>
            <a:r>
              <a:rPr lang="en-US" sz="2400" dirty="0" smtClean="0">
                <a:latin typeface="Times New Roman" pitchFamily="18" charset="0"/>
              </a:rPr>
              <a:t>Management is chiefly concerned with decision-making and its implementation.</a:t>
            </a:r>
          </a:p>
          <a:p>
            <a:pPr marL="855663" lvl="1" indent="-449263" fontAlgn="auto">
              <a:lnSpc>
                <a:spcPct val="90000"/>
              </a:lnSpc>
              <a:spcAft>
                <a:spcPts val="0"/>
              </a:spcAft>
              <a:buClr>
                <a:srgbClr val="F1FB33"/>
              </a:buClr>
              <a:buFont typeface="Arial" pitchFamily="34" charset="0"/>
              <a:buChar char="♪"/>
              <a:defRPr/>
            </a:pPr>
            <a:endParaRPr lang="en-US" sz="2400" dirty="0" smtClean="0">
              <a:latin typeface="Times New Roman" pitchFamily="18" charset="0"/>
            </a:endParaRPr>
          </a:p>
          <a:p>
            <a:pPr marL="855663" lvl="1" indent="-449263" fontAlgn="auto">
              <a:lnSpc>
                <a:spcPct val="90000"/>
              </a:lnSpc>
              <a:spcAft>
                <a:spcPts val="0"/>
              </a:spcAft>
              <a:buClr>
                <a:srgbClr val="F1FB33"/>
              </a:buClr>
              <a:buFont typeface="Arial" pitchFamily="34" charset="0"/>
              <a:buChar char="♪"/>
              <a:defRPr/>
            </a:pPr>
            <a:r>
              <a:rPr lang="en-US" sz="2400" dirty="0" smtClean="0">
                <a:latin typeface="Times New Roman" pitchFamily="18" charset="0"/>
              </a:rPr>
              <a:t>These decisions should be based on appropriate studies, evaluations and observations.</a:t>
            </a:r>
          </a:p>
          <a:p>
            <a:pPr marL="855663" lvl="1" indent="-449263" fontAlgn="auto">
              <a:lnSpc>
                <a:spcPct val="90000"/>
              </a:lnSpc>
              <a:spcAft>
                <a:spcPts val="0"/>
              </a:spcAft>
              <a:buClr>
                <a:srgbClr val="F1FB33"/>
              </a:buClr>
              <a:buFont typeface="Arial" pitchFamily="34" charset="0"/>
              <a:buChar char="♪"/>
              <a:defRPr/>
            </a:pPr>
            <a:endParaRPr lang="en-US" sz="2400" dirty="0" smtClean="0">
              <a:latin typeface="Times New Roman" pitchFamily="18" charset="0"/>
            </a:endParaRPr>
          </a:p>
          <a:p>
            <a:pPr marL="855663" lvl="1" indent="-449263" fontAlgn="auto">
              <a:lnSpc>
                <a:spcPct val="90000"/>
              </a:lnSpc>
              <a:spcAft>
                <a:spcPts val="0"/>
              </a:spcAft>
              <a:buClr>
                <a:srgbClr val="F1FB33"/>
              </a:buClr>
              <a:buFont typeface="Arial" pitchFamily="34" charset="0"/>
              <a:buChar char="♪"/>
              <a:defRPr/>
            </a:pPr>
            <a:r>
              <a:rPr lang="en-US" sz="2400" dirty="0" smtClean="0">
                <a:latin typeface="Times New Roman" pitchFamily="18" charset="0"/>
              </a:rPr>
              <a:t>Research provides us with knowledge and skills needed to solve the problems and to meet the challenges of a fast paced decision-making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49860"/>
                                        </p:tgtEl>
                                        <p:attrNameLst>
                                          <p:attrName>style.visibility</p:attrName>
                                        </p:attrNameLst>
                                      </p:cBhvr>
                                      <p:to>
                                        <p:strVal val="visible"/>
                                      </p:to>
                                    </p:set>
                                    <p:anim calcmode="lin" valueType="num">
                                      <p:cBhvr>
                                        <p:cTn id="7" dur="500" fill="hold"/>
                                        <p:tgtEl>
                                          <p:spTgt spid="249860"/>
                                        </p:tgtEl>
                                        <p:attrNameLst>
                                          <p:attrName>ppt_w</p:attrName>
                                        </p:attrNameLst>
                                      </p:cBhvr>
                                      <p:tavLst>
                                        <p:tav tm="0">
                                          <p:val>
                                            <p:fltVal val="0"/>
                                          </p:val>
                                        </p:tav>
                                        <p:tav tm="100000">
                                          <p:val>
                                            <p:strVal val="#ppt_w"/>
                                          </p:val>
                                        </p:tav>
                                      </p:tavLst>
                                    </p:anim>
                                    <p:anim calcmode="lin" valueType="num">
                                      <p:cBhvr>
                                        <p:cTn id="8" dur="500" fill="hold"/>
                                        <p:tgtEl>
                                          <p:spTgt spid="24986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49861">
                                            <p:txEl>
                                              <p:pRg st="0" end="0"/>
                                            </p:txEl>
                                          </p:spTgt>
                                        </p:tgtEl>
                                        <p:attrNameLst>
                                          <p:attrName>style.visibility</p:attrName>
                                        </p:attrNameLst>
                                      </p:cBhvr>
                                      <p:to>
                                        <p:strVal val="visible"/>
                                      </p:to>
                                    </p:set>
                                    <p:animEffect transition="in" filter="blinds(horizontal)">
                                      <p:cBhvr>
                                        <p:cTn id="13" dur="500"/>
                                        <p:tgtEl>
                                          <p:spTgt spid="249861">
                                            <p:txEl>
                                              <p:pRg st="0" end="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49861">
                                            <p:txEl>
                                              <p:pRg st="2" end="2"/>
                                            </p:txEl>
                                          </p:spTgt>
                                        </p:tgtEl>
                                        <p:attrNameLst>
                                          <p:attrName>style.visibility</p:attrName>
                                        </p:attrNameLst>
                                      </p:cBhvr>
                                      <p:to>
                                        <p:strVal val="visible"/>
                                      </p:to>
                                    </p:set>
                                    <p:animEffect transition="in" filter="blinds(horizontal)">
                                      <p:cBhvr>
                                        <p:cTn id="16" dur="500"/>
                                        <p:tgtEl>
                                          <p:spTgt spid="249861">
                                            <p:txEl>
                                              <p:pRg st="2" end="2"/>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49861">
                                            <p:txEl>
                                              <p:pRg st="4" end="4"/>
                                            </p:txEl>
                                          </p:spTgt>
                                        </p:tgtEl>
                                        <p:attrNameLst>
                                          <p:attrName>style.visibility</p:attrName>
                                        </p:attrNameLst>
                                      </p:cBhvr>
                                      <p:to>
                                        <p:strVal val="visible"/>
                                      </p:to>
                                    </p:set>
                                    <p:animEffect transition="in" filter="blinds(horizontal)">
                                      <p:cBhvr>
                                        <p:cTn id="19" dur="500"/>
                                        <p:tgtEl>
                                          <p:spTgt spid="249861">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49861">
                                            <p:txEl>
                                              <p:pRg st="6" end="6"/>
                                            </p:txEl>
                                          </p:spTgt>
                                        </p:tgtEl>
                                        <p:attrNameLst>
                                          <p:attrName>style.visibility</p:attrName>
                                        </p:attrNameLst>
                                      </p:cBhvr>
                                      <p:to>
                                        <p:strVal val="visible"/>
                                      </p:to>
                                    </p:set>
                                    <p:animEffect transition="in" filter="blinds(horizontal)">
                                      <p:cBhvr>
                                        <p:cTn id="22" dur="500"/>
                                        <p:tgtEl>
                                          <p:spTgt spid="24986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autoUpdateAnimBg="0"/>
      <p:bldP spid="249861"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Research</a:t>
            </a:r>
            <a:endParaRPr lang="en-US" dirty="0"/>
          </a:p>
        </p:txBody>
      </p:sp>
      <p:sp>
        <p:nvSpPr>
          <p:cNvPr id="3" name="Content Placeholder 2"/>
          <p:cNvSpPr>
            <a:spLocks noGrp="1"/>
          </p:cNvSpPr>
          <p:nvPr>
            <p:ph idx="1"/>
          </p:nvPr>
        </p:nvSpPr>
        <p:spPr/>
        <p:txBody>
          <a:bodyPr>
            <a:noAutofit/>
          </a:bodyPr>
          <a:lstStyle/>
          <a:p>
            <a:pPr lvl="0"/>
            <a:r>
              <a:rPr lang="en-US" sz="2400" b="1" dirty="0" smtClean="0"/>
              <a:t>Exploration:</a:t>
            </a:r>
            <a:r>
              <a:rPr lang="en-US" sz="2400" dirty="0" smtClean="0"/>
              <a:t> Exploring the reality to identity the problem and the variables causing it or related with it. Exploration of the problem is accomplished through familiarization with the available literature, interviews with experts, focus groups, or some combinations. Exploration adds some preliminary knowledge and facts about the phenomena.</a:t>
            </a:r>
          </a:p>
          <a:p>
            <a:pPr>
              <a:buNone/>
            </a:pPr>
            <a:r>
              <a:rPr lang="en-US" sz="2400" b="1" dirty="0" smtClean="0"/>
              <a:t> </a:t>
            </a:r>
            <a:endParaRPr lang="en-US" sz="2400" dirty="0" smtClean="0"/>
          </a:p>
          <a:p>
            <a:pPr lvl="0"/>
            <a:r>
              <a:rPr lang="en-US" sz="2400" b="1" dirty="0" smtClean="0"/>
              <a:t>Description: </a:t>
            </a:r>
            <a:r>
              <a:rPr lang="en-US" sz="2400" dirty="0" smtClean="0"/>
              <a:t>Description adds more to our existing knowledge explaining the nature of variables involved, their inter relationship and the multiple effects of the factors impinging on a situation. To discover answers to the questions who, what, when, where and some times how is the description.</a:t>
            </a:r>
          </a:p>
          <a:p>
            <a:pPr>
              <a:buNone/>
            </a:pPr>
            <a:endParaRPr lang="en-US" sz="2800" dirty="0" smtClean="0"/>
          </a:p>
          <a:p>
            <a:pPr lvl="0"/>
            <a:endParaRPr lang="en-US" sz="1400" dirty="0" smtClean="0"/>
          </a:p>
          <a:p>
            <a:endParaRPr lang="en-US" sz="1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105400"/>
          </a:xfrm>
        </p:spPr>
        <p:txBody>
          <a:bodyPr>
            <a:noAutofit/>
          </a:bodyPr>
          <a:lstStyle/>
          <a:p>
            <a:pPr lvl="0"/>
            <a:r>
              <a:rPr lang="en-US" sz="2400" b="1" dirty="0" smtClean="0"/>
              <a:t>Explanation : </a:t>
            </a:r>
            <a:r>
              <a:rPr lang="en-US" sz="2400" dirty="0" smtClean="0"/>
              <a:t>An explanation goes beyond description and attempts to explain the reasons for the phenomenon (that the description only observes the phenomena). In an explanatory purpose, the researchers uses theories or at least hypothesis to account for the forces that caused a certain phenomena to occur.</a:t>
            </a:r>
          </a:p>
          <a:p>
            <a:pPr>
              <a:buNone/>
            </a:pPr>
            <a:r>
              <a:rPr lang="en-US" sz="2400" dirty="0" smtClean="0"/>
              <a:t> </a:t>
            </a:r>
          </a:p>
          <a:p>
            <a:pPr lvl="0"/>
            <a:r>
              <a:rPr lang="en-US" sz="2400" b="1" dirty="0" smtClean="0"/>
              <a:t>Prediction : </a:t>
            </a:r>
            <a:r>
              <a:rPr lang="en-US" sz="2400" dirty="0" smtClean="0"/>
              <a:t>If we can provide a plausible explanation for an event after it has occurred; it desirable to be able to predict when and in what situation the event will occur. The possible relationship between the factors and the particular event, help the researchers to frame a verifiable generalization that explain how the variables involved behave in certain situation.</a:t>
            </a:r>
          </a:p>
          <a:p>
            <a:pPr>
              <a:buNone/>
            </a:pP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in business: Concept</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Nature / type of management research</a:t>
            </a:r>
            <a:endParaRPr lang="en-US" dirty="0"/>
          </a:p>
        </p:txBody>
      </p:sp>
      <p:sp>
        <p:nvSpPr>
          <p:cNvPr id="3" name="Content Placeholder 2"/>
          <p:cNvSpPr>
            <a:spLocks noGrp="1"/>
          </p:cNvSpPr>
          <p:nvPr>
            <p:ph idx="1"/>
          </p:nvPr>
        </p:nvSpPr>
        <p:spPr>
          <a:xfrm>
            <a:off x="457200" y="1371600"/>
            <a:ext cx="8229600" cy="5029200"/>
          </a:xfrm>
        </p:spPr>
        <p:txBody>
          <a:bodyPr>
            <a:noAutofit/>
          </a:bodyPr>
          <a:lstStyle/>
          <a:p>
            <a:pPr lvl="0"/>
            <a:r>
              <a:rPr lang="en-US" sz="2400" b="1" dirty="0" smtClean="0"/>
              <a:t>Policy Research:</a:t>
            </a:r>
            <a:r>
              <a:rPr lang="en-US" sz="2400" dirty="0" smtClean="0"/>
              <a:t> Research designed to analyze situations at the strategic level and to formulate overall policy proposals.</a:t>
            </a:r>
          </a:p>
          <a:p>
            <a:pPr lvl="0"/>
            <a:r>
              <a:rPr lang="en-US" sz="2400" b="1" dirty="0" smtClean="0"/>
              <a:t>Managerial Research:</a:t>
            </a:r>
            <a:r>
              <a:rPr lang="en-US" sz="2400" dirty="0" smtClean="0"/>
              <a:t> is related to the specific problem of limited scope for which management has need of additional information for decision-making. (Feasibility study of new product) </a:t>
            </a:r>
          </a:p>
          <a:p>
            <a:pPr lvl="0"/>
            <a:r>
              <a:rPr lang="en-US" sz="2400" b="1" dirty="0" smtClean="0"/>
              <a:t>Action Research: </a:t>
            </a:r>
            <a:r>
              <a:rPr lang="en-US" sz="2400" dirty="0" smtClean="0"/>
              <a:t>Continuous collection and analysis of data during the normal on going operation of the business so as to make routine / normal business decisions.</a:t>
            </a:r>
          </a:p>
          <a:p>
            <a:pPr lvl="0"/>
            <a:r>
              <a:rPr lang="en-US" sz="2400" b="1" dirty="0" smtClean="0"/>
              <a:t>Evaluation Research: </a:t>
            </a:r>
            <a:r>
              <a:rPr lang="en-US" sz="2400" dirty="0" smtClean="0"/>
              <a:t>It is the research oriented toward formal and objective measurement of the extent which a given action, activity or </a:t>
            </a:r>
            <a:r>
              <a:rPr lang="en-US" sz="2400" dirty="0" err="1" smtClean="0"/>
              <a:t>programme</a:t>
            </a:r>
            <a:r>
              <a:rPr lang="en-US" sz="2400" dirty="0" smtClean="0"/>
              <a:t> has achieved its original objective</a:t>
            </a:r>
            <a:r>
              <a:rPr lang="en-US" sz="2400" b="1" dirty="0" smtClean="0"/>
              <a:t>.</a:t>
            </a:r>
            <a:endParaRPr lang="en-US" sz="2400" dirty="0" smtClean="0"/>
          </a:p>
          <a:p>
            <a:pPr>
              <a:buNone/>
            </a:pPr>
            <a:r>
              <a:rPr lang="en-US" sz="2400" dirty="0" smtClean="0"/>
              <a:t> </a:t>
            </a:r>
          </a:p>
          <a:p>
            <a:endParaRPr lang="en-US"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2"/>
          <p:cNvSpPr>
            <a:spLocks noGrp="1"/>
          </p:cNvSpPr>
          <p:nvPr>
            <p:ph type="dt" sz="quarter" idx="10"/>
          </p:nvPr>
        </p:nvSpPr>
        <p:spPr/>
        <p:txBody>
          <a:bodyPr/>
          <a:lstStyle/>
          <a:p>
            <a:pPr>
              <a:defRPr/>
            </a:pPr>
            <a:r>
              <a:rPr lang="en-US"/>
              <a:t>29 August 2005</a:t>
            </a:r>
          </a:p>
        </p:txBody>
      </p:sp>
      <p:sp>
        <p:nvSpPr>
          <p:cNvPr id="26" name="Footer Placeholder 3"/>
          <p:cNvSpPr>
            <a:spLocks noGrp="1"/>
          </p:cNvSpPr>
          <p:nvPr>
            <p:ph type="ftr" sz="quarter" idx="11"/>
          </p:nvPr>
        </p:nvSpPr>
        <p:spPr/>
        <p:txBody>
          <a:bodyPr/>
          <a:lstStyle/>
          <a:p>
            <a:pPr>
              <a:defRPr/>
            </a:pPr>
            <a:r>
              <a:rPr lang="en-US"/>
              <a:t>MBA III (Research Methodology)               Course Instructor: Dr. Aurangzeb Z. Khan</a:t>
            </a:r>
          </a:p>
        </p:txBody>
      </p:sp>
      <p:sp>
        <p:nvSpPr>
          <p:cNvPr id="27" name="Slide Number Placeholder 4"/>
          <p:cNvSpPr>
            <a:spLocks noGrp="1"/>
          </p:cNvSpPr>
          <p:nvPr>
            <p:ph type="sldNum" sz="quarter" idx="12"/>
          </p:nvPr>
        </p:nvSpPr>
        <p:spPr/>
        <p:txBody>
          <a:bodyPr/>
          <a:lstStyle/>
          <a:p>
            <a:pPr>
              <a:defRPr/>
            </a:pPr>
            <a:fld id="{BF9D4151-3252-4F10-9A70-3AF2C21F3B0A}" type="slidenum">
              <a:rPr lang="en-US"/>
              <a:pPr>
                <a:defRPr/>
              </a:pPr>
              <a:t>41</a:t>
            </a:fld>
            <a:endParaRPr lang="en-US"/>
          </a:p>
        </p:txBody>
      </p:sp>
      <p:sp>
        <p:nvSpPr>
          <p:cNvPr id="32772" name="Rectangle 4"/>
          <p:cNvSpPr>
            <a:spLocks noGrp="1" noChangeArrowheads="1"/>
          </p:cNvSpPr>
          <p:nvPr>
            <p:ph type="title"/>
          </p:nvPr>
        </p:nvSpPr>
        <p:spPr>
          <a:xfrm>
            <a:off x="228600" y="457200"/>
            <a:ext cx="8686800" cy="1143000"/>
          </a:xfrm>
        </p:spPr>
        <p:txBody>
          <a:bodyPr/>
          <a:lstStyle/>
          <a:p>
            <a:pPr>
              <a:defRPr/>
            </a:pPr>
            <a:r>
              <a:rPr lang="de-DE" sz="2800" b="1"/>
              <a:t>When Should Business Research be Undertaken?</a:t>
            </a:r>
          </a:p>
        </p:txBody>
      </p:sp>
      <p:sp>
        <p:nvSpPr>
          <p:cNvPr id="45062" name="Oval 6"/>
          <p:cNvSpPr>
            <a:spLocks noChangeArrowheads="1"/>
          </p:cNvSpPr>
          <p:nvPr/>
        </p:nvSpPr>
        <p:spPr bwMode="auto">
          <a:xfrm>
            <a:off x="914400" y="1295400"/>
            <a:ext cx="2362200" cy="1219200"/>
          </a:xfrm>
          <a:prstGeom prst="ellipse">
            <a:avLst/>
          </a:prstGeom>
          <a:solidFill>
            <a:schemeClr val="accent1"/>
          </a:solidFill>
          <a:ln w="9525">
            <a:solidFill>
              <a:schemeClr val="tx1"/>
            </a:solidFill>
            <a:round/>
            <a:headEnd/>
            <a:tailEnd/>
          </a:ln>
        </p:spPr>
        <p:txBody>
          <a:bodyPr wrap="none" anchor="ctr"/>
          <a:lstStyle/>
          <a:p>
            <a:pPr algn="ctr"/>
            <a:r>
              <a:rPr lang="de-DE"/>
              <a:t>Is sufficient time</a:t>
            </a:r>
          </a:p>
          <a:p>
            <a:pPr algn="ctr"/>
            <a:r>
              <a:rPr lang="de-DE"/>
              <a:t>available?</a:t>
            </a:r>
          </a:p>
        </p:txBody>
      </p:sp>
      <p:sp>
        <p:nvSpPr>
          <p:cNvPr id="45063" name="Oval 7"/>
          <p:cNvSpPr>
            <a:spLocks noChangeArrowheads="1"/>
          </p:cNvSpPr>
          <p:nvPr/>
        </p:nvSpPr>
        <p:spPr bwMode="auto">
          <a:xfrm>
            <a:off x="914400" y="2616200"/>
            <a:ext cx="2362200" cy="1219200"/>
          </a:xfrm>
          <a:prstGeom prst="ellipse">
            <a:avLst/>
          </a:prstGeom>
          <a:solidFill>
            <a:schemeClr val="accent1"/>
          </a:solidFill>
          <a:ln w="9525">
            <a:solidFill>
              <a:schemeClr val="tx1"/>
            </a:solidFill>
            <a:round/>
            <a:headEnd/>
            <a:tailEnd/>
          </a:ln>
        </p:spPr>
        <p:txBody>
          <a:bodyPr wrap="none" anchor="ctr"/>
          <a:lstStyle/>
          <a:p>
            <a:pPr algn="ctr"/>
            <a:r>
              <a:rPr lang="de-DE"/>
              <a:t>Is information </a:t>
            </a:r>
          </a:p>
          <a:p>
            <a:pPr algn="ctr"/>
            <a:r>
              <a:rPr lang="de-DE"/>
              <a:t>inadequate?</a:t>
            </a:r>
          </a:p>
        </p:txBody>
      </p:sp>
      <p:sp>
        <p:nvSpPr>
          <p:cNvPr id="45064" name="Oval 8"/>
          <p:cNvSpPr>
            <a:spLocks noChangeArrowheads="1"/>
          </p:cNvSpPr>
          <p:nvPr/>
        </p:nvSpPr>
        <p:spPr bwMode="auto">
          <a:xfrm>
            <a:off x="914400" y="3937000"/>
            <a:ext cx="2362200" cy="1219200"/>
          </a:xfrm>
          <a:prstGeom prst="ellipse">
            <a:avLst/>
          </a:prstGeom>
          <a:solidFill>
            <a:schemeClr val="accent1"/>
          </a:solidFill>
          <a:ln w="9525">
            <a:solidFill>
              <a:schemeClr val="tx1"/>
            </a:solidFill>
            <a:round/>
            <a:headEnd/>
            <a:tailEnd/>
          </a:ln>
        </p:spPr>
        <p:txBody>
          <a:bodyPr wrap="none" anchor="ctr"/>
          <a:lstStyle/>
          <a:p>
            <a:pPr algn="ctr"/>
            <a:r>
              <a:rPr lang="de-DE"/>
              <a:t>High importance </a:t>
            </a:r>
          </a:p>
          <a:p>
            <a:pPr algn="ctr"/>
            <a:r>
              <a:rPr lang="de-DE"/>
              <a:t>of  decision?</a:t>
            </a:r>
          </a:p>
        </p:txBody>
      </p:sp>
      <p:sp>
        <p:nvSpPr>
          <p:cNvPr id="45065" name="Oval 9"/>
          <p:cNvSpPr>
            <a:spLocks noChangeArrowheads="1"/>
          </p:cNvSpPr>
          <p:nvPr/>
        </p:nvSpPr>
        <p:spPr bwMode="auto">
          <a:xfrm>
            <a:off x="914400" y="5257800"/>
            <a:ext cx="2362200" cy="1219200"/>
          </a:xfrm>
          <a:prstGeom prst="ellipse">
            <a:avLst/>
          </a:prstGeom>
          <a:solidFill>
            <a:schemeClr val="accent1"/>
          </a:solidFill>
          <a:ln w="9525">
            <a:solidFill>
              <a:schemeClr val="tx1"/>
            </a:solidFill>
            <a:round/>
            <a:headEnd/>
            <a:tailEnd/>
          </a:ln>
        </p:spPr>
        <p:txBody>
          <a:bodyPr wrap="none" anchor="ctr"/>
          <a:lstStyle/>
          <a:p>
            <a:pPr algn="ctr"/>
            <a:r>
              <a:rPr lang="de-DE"/>
              <a:t>Research benefits </a:t>
            </a:r>
          </a:p>
          <a:p>
            <a:pPr algn="ctr"/>
            <a:r>
              <a:rPr lang="de-DE"/>
              <a:t>greater than costs?</a:t>
            </a:r>
          </a:p>
        </p:txBody>
      </p:sp>
      <p:sp>
        <p:nvSpPr>
          <p:cNvPr id="45066" name="Oval 10"/>
          <p:cNvSpPr>
            <a:spLocks noChangeArrowheads="1"/>
          </p:cNvSpPr>
          <p:nvPr/>
        </p:nvSpPr>
        <p:spPr bwMode="auto">
          <a:xfrm>
            <a:off x="304800" y="2286000"/>
            <a:ext cx="533400" cy="533400"/>
          </a:xfrm>
          <a:prstGeom prst="ellipse">
            <a:avLst/>
          </a:prstGeom>
          <a:solidFill>
            <a:schemeClr val="folHlink"/>
          </a:solidFill>
          <a:ln w="9525">
            <a:solidFill>
              <a:schemeClr val="tx1"/>
            </a:solidFill>
            <a:round/>
            <a:headEnd/>
            <a:tailEnd/>
          </a:ln>
        </p:spPr>
        <p:txBody>
          <a:bodyPr wrap="none" anchor="ctr"/>
          <a:lstStyle/>
          <a:p>
            <a:pPr algn="ctr"/>
            <a:r>
              <a:rPr lang="de-DE"/>
              <a:t>Yes</a:t>
            </a:r>
          </a:p>
        </p:txBody>
      </p:sp>
      <p:sp>
        <p:nvSpPr>
          <p:cNvPr id="45067" name="Oval 11"/>
          <p:cNvSpPr>
            <a:spLocks noChangeArrowheads="1"/>
          </p:cNvSpPr>
          <p:nvPr/>
        </p:nvSpPr>
        <p:spPr bwMode="auto">
          <a:xfrm>
            <a:off x="304800" y="3657600"/>
            <a:ext cx="533400" cy="533400"/>
          </a:xfrm>
          <a:prstGeom prst="ellipse">
            <a:avLst/>
          </a:prstGeom>
          <a:solidFill>
            <a:schemeClr val="folHlink"/>
          </a:solidFill>
          <a:ln w="9525">
            <a:solidFill>
              <a:schemeClr val="tx1"/>
            </a:solidFill>
            <a:round/>
            <a:headEnd/>
            <a:tailEnd/>
          </a:ln>
        </p:spPr>
        <p:txBody>
          <a:bodyPr wrap="none" anchor="ctr"/>
          <a:lstStyle/>
          <a:p>
            <a:pPr algn="ctr"/>
            <a:r>
              <a:rPr lang="de-DE"/>
              <a:t>Yes</a:t>
            </a:r>
          </a:p>
        </p:txBody>
      </p:sp>
      <p:sp>
        <p:nvSpPr>
          <p:cNvPr id="45068" name="Oval 12"/>
          <p:cNvSpPr>
            <a:spLocks noChangeArrowheads="1"/>
          </p:cNvSpPr>
          <p:nvPr/>
        </p:nvSpPr>
        <p:spPr bwMode="auto">
          <a:xfrm>
            <a:off x="304800" y="4953000"/>
            <a:ext cx="533400" cy="533400"/>
          </a:xfrm>
          <a:prstGeom prst="ellipse">
            <a:avLst/>
          </a:prstGeom>
          <a:solidFill>
            <a:schemeClr val="folHlink"/>
          </a:solidFill>
          <a:ln w="9525">
            <a:solidFill>
              <a:schemeClr val="tx1"/>
            </a:solidFill>
            <a:round/>
            <a:headEnd/>
            <a:tailEnd/>
          </a:ln>
        </p:spPr>
        <p:txBody>
          <a:bodyPr wrap="none" anchor="ctr"/>
          <a:lstStyle/>
          <a:p>
            <a:pPr algn="ctr"/>
            <a:r>
              <a:rPr lang="de-DE"/>
              <a:t>Yes</a:t>
            </a:r>
          </a:p>
        </p:txBody>
      </p:sp>
      <p:sp>
        <p:nvSpPr>
          <p:cNvPr id="45069" name="Line 13"/>
          <p:cNvSpPr>
            <a:spLocks noChangeShapeType="1"/>
          </p:cNvSpPr>
          <p:nvPr/>
        </p:nvSpPr>
        <p:spPr bwMode="auto">
          <a:xfrm flipH="1">
            <a:off x="838200" y="2286000"/>
            <a:ext cx="457200" cy="152400"/>
          </a:xfrm>
          <a:prstGeom prst="line">
            <a:avLst/>
          </a:prstGeom>
          <a:noFill/>
          <a:ln w="9525">
            <a:solidFill>
              <a:schemeClr val="tx1"/>
            </a:solidFill>
            <a:round/>
            <a:headEnd/>
            <a:tailEnd type="triangle" w="med" len="med"/>
          </a:ln>
        </p:spPr>
        <p:txBody>
          <a:bodyPr/>
          <a:lstStyle/>
          <a:p>
            <a:endParaRPr lang="en-US"/>
          </a:p>
        </p:txBody>
      </p:sp>
      <p:sp>
        <p:nvSpPr>
          <p:cNvPr id="45070" name="Line 14"/>
          <p:cNvSpPr>
            <a:spLocks noChangeShapeType="1"/>
          </p:cNvSpPr>
          <p:nvPr/>
        </p:nvSpPr>
        <p:spPr bwMode="auto">
          <a:xfrm>
            <a:off x="762000" y="2743200"/>
            <a:ext cx="228600" cy="304800"/>
          </a:xfrm>
          <a:prstGeom prst="line">
            <a:avLst/>
          </a:prstGeom>
          <a:noFill/>
          <a:ln w="9525">
            <a:solidFill>
              <a:schemeClr val="tx1"/>
            </a:solidFill>
            <a:round/>
            <a:headEnd/>
            <a:tailEnd type="triangle" w="med" len="med"/>
          </a:ln>
        </p:spPr>
        <p:txBody>
          <a:bodyPr/>
          <a:lstStyle/>
          <a:p>
            <a:endParaRPr lang="en-US"/>
          </a:p>
        </p:txBody>
      </p:sp>
      <p:sp>
        <p:nvSpPr>
          <p:cNvPr id="45071" name="Line 15"/>
          <p:cNvSpPr>
            <a:spLocks noChangeShapeType="1"/>
          </p:cNvSpPr>
          <p:nvPr/>
        </p:nvSpPr>
        <p:spPr bwMode="auto">
          <a:xfrm flipH="1">
            <a:off x="762000" y="3429000"/>
            <a:ext cx="228600" cy="304800"/>
          </a:xfrm>
          <a:prstGeom prst="line">
            <a:avLst/>
          </a:prstGeom>
          <a:noFill/>
          <a:ln w="9525">
            <a:solidFill>
              <a:schemeClr val="tx1"/>
            </a:solidFill>
            <a:round/>
            <a:headEnd/>
            <a:tailEnd type="triangle" w="med" len="med"/>
          </a:ln>
        </p:spPr>
        <p:txBody>
          <a:bodyPr/>
          <a:lstStyle/>
          <a:p>
            <a:endParaRPr lang="en-US"/>
          </a:p>
        </p:txBody>
      </p:sp>
      <p:sp>
        <p:nvSpPr>
          <p:cNvPr id="45072" name="Line 16"/>
          <p:cNvSpPr>
            <a:spLocks noChangeShapeType="1"/>
          </p:cNvSpPr>
          <p:nvPr/>
        </p:nvSpPr>
        <p:spPr bwMode="auto">
          <a:xfrm>
            <a:off x="685800" y="4191000"/>
            <a:ext cx="228600" cy="228600"/>
          </a:xfrm>
          <a:prstGeom prst="line">
            <a:avLst/>
          </a:prstGeom>
          <a:noFill/>
          <a:ln w="9525">
            <a:solidFill>
              <a:schemeClr val="tx1"/>
            </a:solidFill>
            <a:round/>
            <a:headEnd/>
            <a:tailEnd type="triangle" w="med" len="med"/>
          </a:ln>
        </p:spPr>
        <p:txBody>
          <a:bodyPr/>
          <a:lstStyle/>
          <a:p>
            <a:endParaRPr lang="en-US"/>
          </a:p>
        </p:txBody>
      </p:sp>
      <p:sp>
        <p:nvSpPr>
          <p:cNvPr id="45073" name="Line 17"/>
          <p:cNvSpPr>
            <a:spLocks noChangeShapeType="1"/>
          </p:cNvSpPr>
          <p:nvPr/>
        </p:nvSpPr>
        <p:spPr bwMode="auto">
          <a:xfrm flipH="1">
            <a:off x="762000" y="4800600"/>
            <a:ext cx="304800" cy="228600"/>
          </a:xfrm>
          <a:prstGeom prst="line">
            <a:avLst/>
          </a:prstGeom>
          <a:noFill/>
          <a:ln w="9525">
            <a:solidFill>
              <a:schemeClr val="tx1"/>
            </a:solidFill>
            <a:round/>
            <a:headEnd/>
            <a:tailEnd type="triangle" w="med" len="med"/>
          </a:ln>
        </p:spPr>
        <p:txBody>
          <a:bodyPr/>
          <a:lstStyle/>
          <a:p>
            <a:endParaRPr lang="en-US"/>
          </a:p>
        </p:txBody>
      </p:sp>
      <p:sp>
        <p:nvSpPr>
          <p:cNvPr id="45074" name="Line 18"/>
          <p:cNvSpPr>
            <a:spLocks noChangeShapeType="1"/>
          </p:cNvSpPr>
          <p:nvPr/>
        </p:nvSpPr>
        <p:spPr bwMode="auto">
          <a:xfrm>
            <a:off x="762000" y="5410200"/>
            <a:ext cx="228600" cy="228600"/>
          </a:xfrm>
          <a:prstGeom prst="line">
            <a:avLst/>
          </a:prstGeom>
          <a:noFill/>
          <a:ln w="9525">
            <a:solidFill>
              <a:schemeClr val="tx1"/>
            </a:solidFill>
            <a:round/>
            <a:headEnd/>
            <a:tailEnd type="triangle" w="med" len="med"/>
          </a:ln>
        </p:spPr>
        <p:txBody>
          <a:bodyPr/>
          <a:lstStyle/>
          <a:p>
            <a:endParaRPr lang="en-US"/>
          </a:p>
        </p:txBody>
      </p:sp>
      <p:sp>
        <p:nvSpPr>
          <p:cNvPr id="45075" name="AutoShape 19"/>
          <p:cNvSpPr>
            <a:spLocks noChangeArrowheads="1"/>
          </p:cNvSpPr>
          <p:nvPr/>
        </p:nvSpPr>
        <p:spPr bwMode="auto">
          <a:xfrm>
            <a:off x="5562600" y="5562600"/>
            <a:ext cx="3276600" cy="762000"/>
          </a:xfrm>
          <a:prstGeom prst="roundRect">
            <a:avLst>
              <a:gd name="adj" fmla="val 16667"/>
            </a:avLst>
          </a:prstGeom>
          <a:solidFill>
            <a:schemeClr val="folHlink"/>
          </a:solidFill>
          <a:ln w="9525">
            <a:solidFill>
              <a:schemeClr val="tx1"/>
            </a:solidFill>
            <a:round/>
            <a:headEnd/>
            <a:tailEnd/>
          </a:ln>
        </p:spPr>
        <p:txBody>
          <a:bodyPr wrap="none" anchor="ctr"/>
          <a:lstStyle/>
          <a:p>
            <a:pPr algn="ctr"/>
            <a:r>
              <a:rPr lang="de-DE"/>
              <a:t>Undertake Business Research</a:t>
            </a:r>
          </a:p>
        </p:txBody>
      </p:sp>
      <p:sp>
        <p:nvSpPr>
          <p:cNvPr id="45076" name="Rectangle 20"/>
          <p:cNvSpPr>
            <a:spLocks noChangeArrowheads="1"/>
          </p:cNvSpPr>
          <p:nvPr/>
        </p:nvSpPr>
        <p:spPr bwMode="auto">
          <a:xfrm>
            <a:off x="4038600" y="1981200"/>
            <a:ext cx="533400" cy="2819400"/>
          </a:xfrm>
          <a:prstGeom prst="rect">
            <a:avLst/>
          </a:prstGeom>
          <a:solidFill>
            <a:srgbClr val="B43452"/>
          </a:solidFill>
          <a:ln w="9525">
            <a:solidFill>
              <a:schemeClr val="tx1"/>
            </a:solidFill>
            <a:miter lim="800000"/>
            <a:headEnd/>
            <a:tailEnd/>
          </a:ln>
        </p:spPr>
        <p:txBody>
          <a:bodyPr wrap="none" anchor="ctr"/>
          <a:lstStyle/>
          <a:p>
            <a:pPr algn="ctr"/>
            <a:r>
              <a:rPr lang="de-DE"/>
              <a:t>NO</a:t>
            </a:r>
          </a:p>
        </p:txBody>
      </p:sp>
      <p:sp>
        <p:nvSpPr>
          <p:cNvPr id="45077" name="AutoShape 21"/>
          <p:cNvSpPr>
            <a:spLocks noChangeArrowheads="1"/>
          </p:cNvSpPr>
          <p:nvPr/>
        </p:nvSpPr>
        <p:spPr bwMode="auto">
          <a:xfrm>
            <a:off x="5562600" y="3048000"/>
            <a:ext cx="3276600" cy="762000"/>
          </a:xfrm>
          <a:prstGeom prst="roundRect">
            <a:avLst>
              <a:gd name="adj" fmla="val 16667"/>
            </a:avLst>
          </a:prstGeom>
          <a:solidFill>
            <a:srgbClr val="B43452"/>
          </a:solidFill>
          <a:ln w="9525">
            <a:solidFill>
              <a:schemeClr val="tx1"/>
            </a:solidFill>
            <a:round/>
            <a:headEnd/>
            <a:tailEnd/>
          </a:ln>
        </p:spPr>
        <p:txBody>
          <a:bodyPr wrap="none" anchor="ctr"/>
          <a:lstStyle/>
          <a:p>
            <a:pPr algn="ctr"/>
            <a:r>
              <a:rPr lang="de-DE"/>
              <a:t>Do not</a:t>
            </a:r>
          </a:p>
          <a:p>
            <a:pPr algn="ctr"/>
            <a:r>
              <a:rPr lang="de-DE"/>
              <a:t>undertake Business Research</a:t>
            </a:r>
          </a:p>
        </p:txBody>
      </p:sp>
      <p:sp>
        <p:nvSpPr>
          <p:cNvPr id="45078" name="AutoShape 22"/>
          <p:cNvSpPr>
            <a:spLocks noChangeArrowheads="1"/>
          </p:cNvSpPr>
          <p:nvPr/>
        </p:nvSpPr>
        <p:spPr bwMode="auto">
          <a:xfrm>
            <a:off x="3505200" y="5791200"/>
            <a:ext cx="1676400" cy="304800"/>
          </a:xfrm>
          <a:prstGeom prst="rightArrow">
            <a:avLst>
              <a:gd name="adj1" fmla="val 50000"/>
              <a:gd name="adj2" fmla="val 137500"/>
            </a:avLst>
          </a:prstGeom>
          <a:solidFill>
            <a:schemeClr val="folHlink"/>
          </a:solidFill>
          <a:ln w="9525" algn="ctr">
            <a:solidFill>
              <a:schemeClr val="tx1"/>
            </a:solidFill>
            <a:miter lim="800000"/>
            <a:headEnd/>
            <a:tailEnd/>
          </a:ln>
        </p:spPr>
        <p:txBody>
          <a:bodyPr wrap="none" anchor="ctr"/>
          <a:lstStyle/>
          <a:p>
            <a:endParaRPr lang="en-US"/>
          </a:p>
        </p:txBody>
      </p:sp>
      <p:sp>
        <p:nvSpPr>
          <p:cNvPr id="45079" name="Line 23"/>
          <p:cNvSpPr>
            <a:spLocks noChangeShapeType="1"/>
          </p:cNvSpPr>
          <p:nvPr/>
        </p:nvSpPr>
        <p:spPr bwMode="auto">
          <a:xfrm>
            <a:off x="3276600" y="1905000"/>
            <a:ext cx="762000" cy="1295400"/>
          </a:xfrm>
          <a:prstGeom prst="line">
            <a:avLst/>
          </a:prstGeom>
          <a:noFill/>
          <a:ln w="9525">
            <a:solidFill>
              <a:schemeClr val="tx1"/>
            </a:solidFill>
            <a:round/>
            <a:headEnd/>
            <a:tailEnd type="triangle" w="med" len="med"/>
          </a:ln>
        </p:spPr>
        <p:txBody>
          <a:bodyPr/>
          <a:lstStyle/>
          <a:p>
            <a:endParaRPr lang="en-US"/>
          </a:p>
        </p:txBody>
      </p:sp>
      <p:sp>
        <p:nvSpPr>
          <p:cNvPr id="45080" name="Line 24"/>
          <p:cNvSpPr>
            <a:spLocks noChangeShapeType="1"/>
          </p:cNvSpPr>
          <p:nvPr/>
        </p:nvSpPr>
        <p:spPr bwMode="auto">
          <a:xfrm>
            <a:off x="3276600" y="3429000"/>
            <a:ext cx="762000" cy="0"/>
          </a:xfrm>
          <a:prstGeom prst="line">
            <a:avLst/>
          </a:prstGeom>
          <a:noFill/>
          <a:ln w="9525">
            <a:solidFill>
              <a:schemeClr val="tx1"/>
            </a:solidFill>
            <a:round/>
            <a:headEnd/>
            <a:tailEnd type="triangle" w="med" len="med"/>
          </a:ln>
        </p:spPr>
        <p:txBody>
          <a:bodyPr/>
          <a:lstStyle/>
          <a:p>
            <a:endParaRPr lang="en-US"/>
          </a:p>
        </p:txBody>
      </p:sp>
      <p:sp>
        <p:nvSpPr>
          <p:cNvPr id="45081" name="Line 25"/>
          <p:cNvSpPr>
            <a:spLocks noChangeShapeType="1"/>
          </p:cNvSpPr>
          <p:nvPr/>
        </p:nvSpPr>
        <p:spPr bwMode="auto">
          <a:xfrm flipV="1">
            <a:off x="3276600" y="3733800"/>
            <a:ext cx="762000" cy="838200"/>
          </a:xfrm>
          <a:prstGeom prst="line">
            <a:avLst/>
          </a:prstGeom>
          <a:noFill/>
          <a:ln w="9525">
            <a:solidFill>
              <a:schemeClr val="tx1"/>
            </a:solidFill>
            <a:round/>
            <a:headEnd/>
            <a:tailEnd type="triangle" w="med" len="med"/>
          </a:ln>
        </p:spPr>
        <p:txBody>
          <a:bodyPr/>
          <a:lstStyle/>
          <a:p>
            <a:endParaRPr lang="en-US"/>
          </a:p>
        </p:txBody>
      </p:sp>
      <p:sp>
        <p:nvSpPr>
          <p:cNvPr id="45082" name="Line 26"/>
          <p:cNvSpPr>
            <a:spLocks noChangeShapeType="1"/>
          </p:cNvSpPr>
          <p:nvPr/>
        </p:nvSpPr>
        <p:spPr bwMode="auto">
          <a:xfrm flipV="1">
            <a:off x="3200400" y="4495800"/>
            <a:ext cx="838200" cy="1143000"/>
          </a:xfrm>
          <a:prstGeom prst="line">
            <a:avLst/>
          </a:prstGeom>
          <a:noFill/>
          <a:ln w="9525">
            <a:solidFill>
              <a:schemeClr val="tx1"/>
            </a:solidFill>
            <a:round/>
            <a:headEnd/>
            <a:tailEnd type="triangle" w="med" len="med"/>
          </a:ln>
        </p:spPr>
        <p:txBody>
          <a:bodyPr/>
          <a:lstStyle/>
          <a:p>
            <a:endParaRPr lang="en-US"/>
          </a:p>
        </p:txBody>
      </p:sp>
      <p:sp>
        <p:nvSpPr>
          <p:cNvPr id="45083" name="AutoShape 27"/>
          <p:cNvSpPr>
            <a:spLocks noChangeArrowheads="1"/>
          </p:cNvSpPr>
          <p:nvPr/>
        </p:nvSpPr>
        <p:spPr bwMode="auto">
          <a:xfrm>
            <a:off x="4572000" y="3276600"/>
            <a:ext cx="914400" cy="381000"/>
          </a:xfrm>
          <a:prstGeom prst="rightArrow">
            <a:avLst>
              <a:gd name="adj1" fmla="val 50000"/>
              <a:gd name="adj2" fmla="val 6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quarter" idx="10"/>
          </p:nvPr>
        </p:nvSpPr>
        <p:spPr/>
        <p:txBody>
          <a:bodyPr/>
          <a:lstStyle/>
          <a:p>
            <a:pPr>
              <a:defRPr/>
            </a:pPr>
            <a:r>
              <a:rPr lang="en-US"/>
              <a:t>29 August 2005</a:t>
            </a:r>
          </a:p>
        </p:txBody>
      </p:sp>
      <p:sp>
        <p:nvSpPr>
          <p:cNvPr id="8" name="Footer Placeholder 3"/>
          <p:cNvSpPr>
            <a:spLocks noGrp="1"/>
          </p:cNvSpPr>
          <p:nvPr>
            <p:ph type="ftr" sz="quarter" idx="11"/>
          </p:nvPr>
        </p:nvSpPr>
        <p:spPr/>
        <p:txBody>
          <a:bodyPr/>
          <a:lstStyle/>
          <a:p>
            <a:pPr>
              <a:defRPr/>
            </a:pPr>
            <a:r>
              <a:rPr lang="en-US"/>
              <a:t>MBA III (Research Methodology)               Course Instructor: Dr. Aurangzeb Z. Khan</a:t>
            </a:r>
          </a:p>
        </p:txBody>
      </p:sp>
      <p:sp>
        <p:nvSpPr>
          <p:cNvPr id="9" name="Slide Number Placeholder 4"/>
          <p:cNvSpPr>
            <a:spLocks noGrp="1"/>
          </p:cNvSpPr>
          <p:nvPr>
            <p:ph type="sldNum" sz="quarter" idx="12"/>
          </p:nvPr>
        </p:nvSpPr>
        <p:spPr/>
        <p:txBody>
          <a:bodyPr/>
          <a:lstStyle/>
          <a:p>
            <a:pPr>
              <a:defRPr/>
            </a:pPr>
            <a:fld id="{8012FC87-8B25-450C-BCA3-2770C5A7EBD5}" type="slidenum">
              <a:rPr lang="en-US"/>
              <a:pPr>
                <a:defRPr/>
              </a:pPr>
              <a:t>42</a:t>
            </a:fld>
            <a:endParaRPr lang="en-US"/>
          </a:p>
        </p:txBody>
      </p:sp>
      <p:sp>
        <p:nvSpPr>
          <p:cNvPr id="59396" name="Rectangle 4"/>
          <p:cNvSpPr>
            <a:spLocks noGrp="1" noChangeArrowheads="1"/>
          </p:cNvSpPr>
          <p:nvPr>
            <p:ph type="title"/>
          </p:nvPr>
        </p:nvSpPr>
        <p:spPr>
          <a:xfrm>
            <a:off x="457200" y="609600"/>
            <a:ext cx="8229600" cy="1143000"/>
          </a:xfrm>
        </p:spPr>
        <p:txBody>
          <a:bodyPr/>
          <a:lstStyle/>
          <a:p>
            <a:pPr>
              <a:defRPr/>
            </a:pPr>
            <a:r>
              <a:rPr lang="en-US" sz="2800" b="1"/>
              <a:t>Value and Costs of Undertaking Business Research</a:t>
            </a:r>
          </a:p>
        </p:txBody>
      </p:sp>
      <p:sp>
        <p:nvSpPr>
          <p:cNvPr id="46086" name="AutoShape 5"/>
          <p:cNvSpPr>
            <a:spLocks noChangeArrowheads="1"/>
          </p:cNvSpPr>
          <p:nvPr/>
        </p:nvSpPr>
        <p:spPr bwMode="auto">
          <a:xfrm>
            <a:off x="457200" y="1676400"/>
            <a:ext cx="3352800" cy="4495800"/>
          </a:xfrm>
          <a:prstGeom prst="can">
            <a:avLst>
              <a:gd name="adj" fmla="val 33523"/>
            </a:avLst>
          </a:prstGeom>
          <a:gradFill rotWithShape="1">
            <a:gsLst>
              <a:gs pos="0">
                <a:schemeClr val="bg1"/>
              </a:gs>
              <a:gs pos="100000">
                <a:srgbClr val="00A000">
                  <a:alpha val="60999"/>
                </a:srgbClr>
              </a:gs>
            </a:gsLst>
            <a:lin ang="18900000" scaled="1"/>
          </a:gradFill>
          <a:ln w="9525">
            <a:solidFill>
              <a:schemeClr val="tx1"/>
            </a:solidFill>
            <a:round/>
            <a:headEnd/>
            <a:tailEnd/>
          </a:ln>
        </p:spPr>
        <p:txBody>
          <a:bodyPr wrap="none" anchor="ctr"/>
          <a:lstStyle/>
          <a:p>
            <a:pPr algn="ctr"/>
            <a:r>
              <a:rPr lang="en-US" sz="2400" b="1"/>
              <a:t>VALUE</a:t>
            </a:r>
          </a:p>
          <a:p>
            <a:pPr algn="ctr"/>
            <a:endParaRPr lang="en-US" sz="2400" b="1"/>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p:txBody>
      </p:sp>
      <p:sp>
        <p:nvSpPr>
          <p:cNvPr id="46087" name="Text Box 6"/>
          <p:cNvSpPr txBox="1">
            <a:spLocks noChangeArrowheads="1"/>
          </p:cNvSpPr>
          <p:nvPr/>
        </p:nvSpPr>
        <p:spPr bwMode="auto">
          <a:xfrm>
            <a:off x="838200" y="3200400"/>
            <a:ext cx="2819400" cy="2566988"/>
          </a:xfrm>
          <a:prstGeom prst="rect">
            <a:avLst/>
          </a:prstGeom>
          <a:gradFill rotWithShape="1">
            <a:gsLst>
              <a:gs pos="0">
                <a:schemeClr val="bg1"/>
              </a:gs>
              <a:gs pos="100000">
                <a:srgbClr val="00A000">
                  <a:alpha val="60999"/>
                </a:srgbClr>
              </a:gs>
            </a:gsLst>
            <a:lin ang="18900000" scaled="1"/>
          </a:gradFill>
          <a:ln w="9525">
            <a:noFill/>
            <a:miter lim="800000"/>
            <a:headEnd/>
            <a:tailEnd/>
          </a:ln>
        </p:spPr>
        <p:txBody>
          <a:bodyPr>
            <a:spAutoFit/>
          </a:bodyPr>
          <a:lstStyle/>
          <a:p>
            <a:pPr>
              <a:spcBef>
                <a:spcPct val="50000"/>
              </a:spcBef>
            </a:pPr>
            <a:r>
              <a:rPr lang="en-US" b="1"/>
              <a:t>Decreased Uncertainty</a:t>
            </a:r>
          </a:p>
          <a:p>
            <a:pPr>
              <a:spcBef>
                <a:spcPct val="50000"/>
              </a:spcBef>
            </a:pPr>
            <a:r>
              <a:rPr lang="en-US" b="1"/>
              <a:t>Higher Likelihood of Correct Decisions</a:t>
            </a:r>
          </a:p>
          <a:p>
            <a:pPr>
              <a:spcBef>
                <a:spcPct val="50000"/>
              </a:spcBef>
            </a:pPr>
            <a:r>
              <a:rPr lang="en-US" b="1"/>
              <a:t>Better Business performance</a:t>
            </a:r>
          </a:p>
          <a:p>
            <a:pPr>
              <a:spcBef>
                <a:spcPct val="50000"/>
              </a:spcBef>
            </a:pPr>
            <a:r>
              <a:rPr lang="en-US" b="1"/>
              <a:t>Higher Profits </a:t>
            </a:r>
          </a:p>
          <a:p>
            <a:pPr>
              <a:spcBef>
                <a:spcPct val="50000"/>
              </a:spcBef>
            </a:pPr>
            <a:r>
              <a:rPr lang="en-US" b="1"/>
              <a:t>Better Reputation</a:t>
            </a:r>
          </a:p>
        </p:txBody>
      </p:sp>
      <p:sp>
        <p:nvSpPr>
          <p:cNvPr id="46088" name="AutoShape 7"/>
          <p:cNvSpPr>
            <a:spLocks noChangeArrowheads="1"/>
          </p:cNvSpPr>
          <p:nvPr/>
        </p:nvSpPr>
        <p:spPr bwMode="auto">
          <a:xfrm>
            <a:off x="4953000" y="1676400"/>
            <a:ext cx="3352800" cy="4495800"/>
          </a:xfrm>
          <a:prstGeom prst="can">
            <a:avLst>
              <a:gd name="adj" fmla="val 33523"/>
            </a:avLst>
          </a:prstGeom>
          <a:gradFill rotWithShape="1">
            <a:gsLst>
              <a:gs pos="0">
                <a:srgbClr val="F1D9DE"/>
              </a:gs>
              <a:gs pos="100000">
                <a:srgbClr val="B43452"/>
              </a:gs>
            </a:gsLst>
            <a:lin ang="18900000" scaled="1"/>
          </a:gradFill>
          <a:ln w="9525">
            <a:solidFill>
              <a:schemeClr val="tx1"/>
            </a:solidFill>
            <a:round/>
            <a:headEnd/>
            <a:tailEnd/>
          </a:ln>
        </p:spPr>
        <p:txBody>
          <a:bodyPr wrap="none" anchor="ctr"/>
          <a:lstStyle/>
          <a:p>
            <a:pPr algn="ctr"/>
            <a:r>
              <a:rPr lang="en-US" sz="2400" b="1"/>
              <a:t>COSTS</a:t>
            </a:r>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p:txBody>
      </p:sp>
      <p:sp>
        <p:nvSpPr>
          <p:cNvPr id="46089" name="Text Box 8"/>
          <p:cNvSpPr txBox="1">
            <a:spLocks noChangeArrowheads="1"/>
          </p:cNvSpPr>
          <p:nvPr/>
        </p:nvSpPr>
        <p:spPr bwMode="auto">
          <a:xfrm>
            <a:off x="5410200" y="3276600"/>
            <a:ext cx="2819400" cy="2154238"/>
          </a:xfrm>
          <a:prstGeom prst="rect">
            <a:avLst/>
          </a:prstGeom>
          <a:noFill/>
          <a:ln w="9525">
            <a:noFill/>
            <a:miter lim="800000"/>
            <a:headEnd/>
            <a:tailEnd/>
          </a:ln>
        </p:spPr>
        <p:txBody>
          <a:bodyPr>
            <a:spAutoFit/>
          </a:bodyPr>
          <a:lstStyle/>
          <a:p>
            <a:pPr>
              <a:spcBef>
                <a:spcPct val="50000"/>
              </a:spcBef>
            </a:pPr>
            <a:r>
              <a:rPr lang="en-US" b="1"/>
              <a:t>Research Costs</a:t>
            </a:r>
          </a:p>
          <a:p>
            <a:pPr>
              <a:spcBef>
                <a:spcPct val="50000"/>
              </a:spcBef>
            </a:pPr>
            <a:r>
              <a:rPr lang="en-US" b="1"/>
              <a:t>Delay in Making Business Decisions</a:t>
            </a:r>
          </a:p>
          <a:p>
            <a:pPr>
              <a:spcBef>
                <a:spcPct val="50000"/>
              </a:spcBef>
            </a:pPr>
            <a:r>
              <a:rPr lang="en-US" b="1"/>
              <a:t>Disclosure of Information to Rivals</a:t>
            </a:r>
          </a:p>
          <a:p>
            <a:pPr>
              <a:spcBef>
                <a:spcPct val="50000"/>
              </a:spcBef>
            </a:pPr>
            <a:r>
              <a:rPr lang="en-US" b="1"/>
              <a:t>Possibility of Error</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quarter" idx="10"/>
          </p:nvPr>
        </p:nvSpPr>
        <p:spPr/>
        <p:txBody>
          <a:bodyPr/>
          <a:lstStyle/>
          <a:p>
            <a:pPr>
              <a:defRPr/>
            </a:pPr>
            <a:r>
              <a:rPr lang="en-US"/>
              <a:t>29 August 2005</a:t>
            </a:r>
          </a:p>
        </p:txBody>
      </p:sp>
      <p:sp>
        <p:nvSpPr>
          <p:cNvPr id="5" name="Footer Placeholder 3"/>
          <p:cNvSpPr>
            <a:spLocks noGrp="1"/>
          </p:cNvSpPr>
          <p:nvPr>
            <p:ph type="ftr" sz="quarter" idx="11"/>
          </p:nvPr>
        </p:nvSpPr>
        <p:spPr/>
        <p:txBody>
          <a:bodyPr/>
          <a:lstStyle/>
          <a:p>
            <a:pPr>
              <a:defRPr/>
            </a:pPr>
            <a:r>
              <a:rPr lang="en-US"/>
              <a:t>MBA III (Research Methodology)               Course Instructor: Dr. Aurangzeb Z. Khan</a:t>
            </a:r>
          </a:p>
        </p:txBody>
      </p:sp>
      <p:sp>
        <p:nvSpPr>
          <p:cNvPr id="6" name="Slide Number Placeholder 4"/>
          <p:cNvSpPr>
            <a:spLocks noGrp="1"/>
          </p:cNvSpPr>
          <p:nvPr>
            <p:ph type="sldNum" sz="quarter" idx="12"/>
          </p:nvPr>
        </p:nvSpPr>
        <p:spPr/>
        <p:txBody>
          <a:bodyPr/>
          <a:lstStyle/>
          <a:p>
            <a:pPr>
              <a:defRPr/>
            </a:pPr>
            <a:fld id="{D71E5929-EF49-436D-BEC0-F6BC86308016}" type="slidenum">
              <a:rPr lang="en-US"/>
              <a:pPr>
                <a:defRPr/>
              </a:pPr>
              <a:t>43</a:t>
            </a:fld>
            <a:endParaRPr lang="en-US"/>
          </a:p>
        </p:txBody>
      </p:sp>
      <p:sp>
        <p:nvSpPr>
          <p:cNvPr id="21506" name="Rectangle 2"/>
          <p:cNvSpPr>
            <a:spLocks noGrp="1" noChangeArrowheads="1"/>
          </p:cNvSpPr>
          <p:nvPr>
            <p:ph type="title"/>
          </p:nvPr>
        </p:nvSpPr>
        <p:spPr>
          <a:xfrm>
            <a:off x="1435100" y="274638"/>
            <a:ext cx="7499350" cy="1143000"/>
          </a:xfrm>
        </p:spPr>
        <p:txBody>
          <a:bodyPr/>
          <a:lstStyle/>
          <a:p>
            <a:pPr>
              <a:defRPr/>
            </a:pPr>
            <a:r>
              <a:rPr lang="en-US" sz="2800" b="1" dirty="0" smtClean="0"/>
              <a:t>Applying scientific thinking to business problems</a:t>
            </a:r>
            <a:br>
              <a:rPr lang="en-US" sz="2800" b="1" dirty="0" smtClean="0"/>
            </a:br>
            <a:endParaRPr lang="en-US" sz="2800" b="1" dirty="0"/>
          </a:p>
        </p:txBody>
      </p:sp>
      <p:sp>
        <p:nvSpPr>
          <p:cNvPr id="47110" name="Rectangle 3"/>
          <p:cNvSpPr>
            <a:spLocks noGrp="1" noChangeArrowheads="1"/>
          </p:cNvSpPr>
          <p:nvPr>
            <p:ph type="body" idx="4294967295"/>
          </p:nvPr>
        </p:nvSpPr>
        <p:spPr>
          <a:xfrm>
            <a:off x="457200" y="1295400"/>
            <a:ext cx="8229600" cy="4525963"/>
          </a:xfrm>
        </p:spPr>
        <p:txBody>
          <a:bodyPr>
            <a:normAutofit/>
          </a:bodyPr>
          <a:lstStyle/>
          <a:p>
            <a:pPr>
              <a:lnSpc>
                <a:spcPct val="120000"/>
              </a:lnSpc>
              <a:buFontTx/>
              <a:buNone/>
            </a:pPr>
            <a:r>
              <a:rPr lang="en-US" sz="2400" dirty="0" smtClean="0"/>
              <a:t>	</a:t>
            </a:r>
            <a:r>
              <a:rPr lang="en-US" sz="2400" b="1" dirty="0" smtClean="0"/>
              <a:t>What is</a:t>
            </a:r>
            <a:r>
              <a:rPr lang="en-US" sz="2400" dirty="0" smtClean="0"/>
              <a:t> </a:t>
            </a:r>
            <a:r>
              <a:rPr lang="en-US" sz="2400" b="1" dirty="0" smtClean="0"/>
              <a:t>Science ?- </a:t>
            </a:r>
            <a:r>
              <a:rPr lang="en-US" sz="2400" dirty="0" smtClean="0"/>
              <a:t>Science has been defined as “the methodological and systematic approach to acquisition of new knowledge” (</a:t>
            </a:r>
            <a:r>
              <a:rPr lang="en-US" sz="2000" dirty="0" smtClean="0"/>
              <a:t>Geoffrey </a:t>
            </a:r>
            <a:r>
              <a:rPr lang="en-US" sz="2000" dirty="0" err="1" smtClean="0"/>
              <a:t>Marcyzk</a:t>
            </a:r>
            <a:r>
              <a:rPr lang="en-US" sz="2000" dirty="0" smtClean="0"/>
              <a:t>,  David </a:t>
            </a:r>
            <a:r>
              <a:rPr lang="en-US" sz="2000" dirty="0" err="1" smtClean="0"/>
              <a:t>Festinger</a:t>
            </a:r>
            <a:r>
              <a:rPr lang="en-US" sz="2000" dirty="0" smtClean="0"/>
              <a:t>, 2005</a:t>
            </a:r>
            <a:r>
              <a:rPr lang="en-US" sz="2400" dirty="0" smtClean="0"/>
              <a:t>)</a:t>
            </a:r>
          </a:p>
          <a:p>
            <a:pPr>
              <a:lnSpc>
                <a:spcPct val="120000"/>
              </a:lnSpc>
              <a:buFontTx/>
              <a:buNone/>
            </a:pPr>
            <a:endParaRPr lang="en-US" sz="2400" dirty="0" smtClean="0"/>
          </a:p>
          <a:p>
            <a:pPr>
              <a:lnSpc>
                <a:spcPct val="120000"/>
              </a:lnSpc>
              <a:buFontTx/>
              <a:buNone/>
            </a:pPr>
            <a:r>
              <a:rPr lang="en-US" sz="2400" dirty="0" smtClean="0"/>
              <a:t>	</a:t>
            </a:r>
            <a:r>
              <a:rPr lang="en-US" sz="2400" b="1" dirty="0" smtClean="0"/>
              <a:t>What is and the Scientific Method ?-</a:t>
            </a:r>
            <a:r>
              <a:rPr lang="en-US" sz="2400" dirty="0" smtClean="0"/>
              <a:t> The scientific method, which has evolved since the 13</a:t>
            </a:r>
            <a:r>
              <a:rPr lang="en-US" sz="2400" baseline="30000" dirty="0" smtClean="0"/>
              <a:t>th</a:t>
            </a:r>
            <a:r>
              <a:rPr lang="en-US" sz="2400" dirty="0" smtClean="0"/>
              <a:t> century, concerns the set of tools, techniques and procedures used by basic and applied researchers to analyze and understand phenomena and prove or disprove prior conceptions.</a:t>
            </a:r>
          </a:p>
          <a:p>
            <a:pPr>
              <a:lnSpc>
                <a:spcPct val="120000"/>
              </a:lnSpc>
              <a:buFontTx/>
              <a:buNone/>
            </a:pPr>
            <a:endParaRPr lang="en-US" sz="2400" dirty="0"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2"/>
          <p:cNvSpPr>
            <a:spLocks noGrp="1"/>
          </p:cNvSpPr>
          <p:nvPr>
            <p:ph type="dt" sz="quarter" idx="10"/>
          </p:nvPr>
        </p:nvSpPr>
        <p:spPr/>
        <p:txBody>
          <a:bodyPr/>
          <a:lstStyle/>
          <a:p>
            <a:pPr>
              <a:defRPr/>
            </a:pPr>
            <a:r>
              <a:rPr lang="en-US"/>
              <a:t>29 August 2005</a:t>
            </a:r>
          </a:p>
        </p:txBody>
      </p:sp>
      <p:sp>
        <p:nvSpPr>
          <p:cNvPr id="13" name="Footer Placeholder 3"/>
          <p:cNvSpPr>
            <a:spLocks noGrp="1"/>
          </p:cNvSpPr>
          <p:nvPr>
            <p:ph type="ftr" sz="quarter" idx="11"/>
          </p:nvPr>
        </p:nvSpPr>
        <p:spPr/>
        <p:txBody>
          <a:bodyPr/>
          <a:lstStyle/>
          <a:p>
            <a:pPr>
              <a:defRPr/>
            </a:pPr>
            <a:r>
              <a:rPr lang="en-US"/>
              <a:t>MBA III (Research Methodology)               Course Instructor: Dr. Aurangzeb Z. Khan</a:t>
            </a:r>
          </a:p>
        </p:txBody>
      </p:sp>
      <p:sp>
        <p:nvSpPr>
          <p:cNvPr id="14" name="Slide Number Placeholder 4"/>
          <p:cNvSpPr>
            <a:spLocks noGrp="1"/>
          </p:cNvSpPr>
          <p:nvPr>
            <p:ph type="sldNum" sz="quarter" idx="12"/>
          </p:nvPr>
        </p:nvSpPr>
        <p:spPr/>
        <p:txBody>
          <a:bodyPr/>
          <a:lstStyle/>
          <a:p>
            <a:pPr>
              <a:defRPr/>
            </a:pPr>
            <a:fld id="{CBE4CCB9-FFD8-49CC-9628-956FE85E789D}" type="slidenum">
              <a:rPr lang="en-US"/>
              <a:pPr>
                <a:defRPr/>
              </a:pPr>
              <a:t>44</a:t>
            </a:fld>
            <a:endParaRPr lang="en-US"/>
          </a:p>
        </p:txBody>
      </p:sp>
      <p:sp>
        <p:nvSpPr>
          <p:cNvPr id="23556" name="Rectangle 4"/>
          <p:cNvSpPr>
            <a:spLocks noGrp="1" noChangeArrowheads="1"/>
          </p:cNvSpPr>
          <p:nvPr>
            <p:ph type="title"/>
          </p:nvPr>
        </p:nvSpPr>
        <p:spPr>
          <a:xfrm>
            <a:off x="457200" y="533400"/>
            <a:ext cx="8229600" cy="914400"/>
          </a:xfrm>
        </p:spPr>
        <p:txBody>
          <a:bodyPr/>
          <a:lstStyle/>
          <a:p>
            <a:pPr>
              <a:defRPr/>
            </a:pPr>
            <a:r>
              <a:rPr lang="en-US" sz="2800" b="1"/>
              <a:t>The Essence of the Scientific Method</a:t>
            </a:r>
          </a:p>
        </p:txBody>
      </p:sp>
      <p:sp>
        <p:nvSpPr>
          <p:cNvPr id="48134" name="AutoShape 5"/>
          <p:cNvSpPr>
            <a:spLocks noChangeArrowheads="1"/>
          </p:cNvSpPr>
          <p:nvPr/>
        </p:nvSpPr>
        <p:spPr bwMode="auto">
          <a:xfrm>
            <a:off x="228600" y="1524000"/>
            <a:ext cx="5029200" cy="1752600"/>
          </a:xfrm>
          <a:prstGeom prst="roundRect">
            <a:avLst>
              <a:gd name="adj" fmla="val 16667"/>
            </a:avLst>
          </a:prstGeom>
          <a:solidFill>
            <a:srgbClr val="E9BCB9"/>
          </a:solidFill>
          <a:ln w="9525">
            <a:solidFill>
              <a:schemeClr val="tx1"/>
            </a:solidFill>
            <a:round/>
            <a:headEnd/>
            <a:tailEnd/>
          </a:ln>
        </p:spPr>
        <p:txBody>
          <a:bodyPr wrap="none" anchor="ctr"/>
          <a:lstStyle/>
          <a:p>
            <a:pPr algn="ctr"/>
            <a:r>
              <a:rPr lang="en-US" b="1"/>
              <a:t>Characteristics of the Scientific Method</a:t>
            </a:r>
          </a:p>
          <a:p>
            <a:pPr algn="ctr"/>
            <a:endParaRPr lang="en-US" b="1"/>
          </a:p>
          <a:p>
            <a:pPr algn="ctr"/>
            <a:r>
              <a:rPr lang="en-US" b="1"/>
              <a:t>Objectivity</a:t>
            </a:r>
          </a:p>
          <a:p>
            <a:pPr algn="ctr"/>
            <a:r>
              <a:rPr lang="en-US" b="1"/>
              <a:t>Systematic Analysis</a:t>
            </a:r>
          </a:p>
          <a:p>
            <a:pPr algn="ctr"/>
            <a:r>
              <a:rPr lang="en-US" b="1"/>
              <a:t>Logical Interpretation of Results</a:t>
            </a:r>
          </a:p>
        </p:txBody>
      </p:sp>
      <p:sp>
        <p:nvSpPr>
          <p:cNvPr id="48135" name="AutoShape 6"/>
          <p:cNvSpPr>
            <a:spLocks noChangeArrowheads="1"/>
          </p:cNvSpPr>
          <p:nvPr/>
        </p:nvSpPr>
        <p:spPr bwMode="auto">
          <a:xfrm rot="5400000">
            <a:off x="5143500" y="2400300"/>
            <a:ext cx="4572000" cy="2819400"/>
          </a:xfrm>
          <a:prstGeom prst="roundRect">
            <a:avLst>
              <a:gd name="adj" fmla="val 16667"/>
            </a:avLst>
          </a:prstGeom>
          <a:solidFill>
            <a:srgbClr val="E9BCB9"/>
          </a:solidFill>
          <a:ln w="9525">
            <a:solidFill>
              <a:schemeClr val="tx1"/>
            </a:solidFill>
            <a:round/>
            <a:headEnd/>
            <a:tailEnd/>
          </a:ln>
        </p:spPr>
        <p:txBody>
          <a:bodyPr rot="10800000" vert="eaVert" wrap="none" anchor="ctr"/>
          <a:lstStyle/>
          <a:p>
            <a:pPr algn="ctr"/>
            <a:r>
              <a:rPr lang="en-US" b="1"/>
              <a:t>Elements of the </a:t>
            </a:r>
          </a:p>
          <a:p>
            <a:pPr algn="ctr"/>
            <a:r>
              <a:rPr lang="en-US" b="1"/>
              <a:t>Scientific Method</a:t>
            </a:r>
          </a:p>
          <a:p>
            <a:pPr algn="ctr"/>
            <a:endParaRPr lang="en-US" b="1"/>
          </a:p>
          <a:p>
            <a:pPr algn="ctr"/>
            <a:endParaRPr lang="en-US" b="1"/>
          </a:p>
          <a:p>
            <a:pPr algn="ctr"/>
            <a:endParaRPr lang="en-US" b="1"/>
          </a:p>
          <a:p>
            <a:pPr algn="ctr"/>
            <a:r>
              <a:rPr lang="en-US" b="1"/>
              <a:t>Empirical Approach</a:t>
            </a:r>
          </a:p>
          <a:p>
            <a:pPr algn="ctr"/>
            <a:r>
              <a:rPr lang="en-US" b="1"/>
              <a:t>Observations</a:t>
            </a:r>
          </a:p>
          <a:p>
            <a:pPr algn="ctr"/>
            <a:r>
              <a:rPr lang="en-US" b="1"/>
              <a:t>Questions</a:t>
            </a:r>
          </a:p>
          <a:p>
            <a:pPr algn="ctr"/>
            <a:r>
              <a:rPr lang="en-US" b="1"/>
              <a:t>Hypotheses</a:t>
            </a:r>
          </a:p>
          <a:p>
            <a:pPr algn="ctr"/>
            <a:r>
              <a:rPr lang="en-US" b="1"/>
              <a:t>Experiments</a:t>
            </a:r>
          </a:p>
          <a:p>
            <a:pPr algn="ctr"/>
            <a:r>
              <a:rPr lang="en-US" b="1"/>
              <a:t>Analysis</a:t>
            </a:r>
          </a:p>
          <a:p>
            <a:pPr algn="ctr"/>
            <a:r>
              <a:rPr lang="en-US" b="1"/>
              <a:t>Conclusion</a:t>
            </a:r>
          </a:p>
          <a:p>
            <a:pPr algn="ctr"/>
            <a:r>
              <a:rPr lang="en-US" b="1"/>
              <a:t>Replication</a:t>
            </a:r>
          </a:p>
        </p:txBody>
      </p:sp>
      <p:sp>
        <p:nvSpPr>
          <p:cNvPr id="48136" name="Rectangle 7"/>
          <p:cNvSpPr>
            <a:spLocks noChangeArrowheads="1"/>
          </p:cNvSpPr>
          <p:nvPr/>
        </p:nvSpPr>
        <p:spPr bwMode="auto">
          <a:xfrm>
            <a:off x="228600" y="4419600"/>
            <a:ext cx="1676400" cy="609600"/>
          </a:xfrm>
          <a:prstGeom prst="rect">
            <a:avLst/>
          </a:prstGeom>
          <a:solidFill>
            <a:schemeClr val="accent1"/>
          </a:solidFill>
          <a:ln w="9525">
            <a:solidFill>
              <a:schemeClr val="tx1"/>
            </a:solidFill>
            <a:miter lim="800000"/>
            <a:headEnd/>
            <a:tailEnd/>
          </a:ln>
        </p:spPr>
        <p:txBody>
          <a:bodyPr wrap="none" anchor="ctr"/>
          <a:lstStyle/>
          <a:p>
            <a:pPr algn="ctr"/>
            <a:r>
              <a:rPr lang="en-US"/>
              <a:t>Basic </a:t>
            </a:r>
          </a:p>
          <a:p>
            <a:pPr algn="ctr"/>
            <a:r>
              <a:rPr lang="en-US"/>
              <a:t>Research</a:t>
            </a:r>
          </a:p>
        </p:txBody>
      </p:sp>
      <p:sp>
        <p:nvSpPr>
          <p:cNvPr id="48137" name="AutoShape 8"/>
          <p:cNvSpPr>
            <a:spLocks noChangeArrowheads="1"/>
          </p:cNvSpPr>
          <p:nvPr/>
        </p:nvSpPr>
        <p:spPr bwMode="auto">
          <a:xfrm>
            <a:off x="1905000" y="4572000"/>
            <a:ext cx="1676400" cy="381000"/>
          </a:xfrm>
          <a:prstGeom prst="rightArrow">
            <a:avLst>
              <a:gd name="adj1" fmla="val 50000"/>
              <a:gd name="adj2" fmla="val 110000"/>
            </a:avLst>
          </a:prstGeom>
          <a:solidFill>
            <a:schemeClr val="accent1"/>
          </a:solidFill>
          <a:ln w="9525">
            <a:solidFill>
              <a:schemeClr val="tx1"/>
            </a:solidFill>
            <a:miter lim="800000"/>
            <a:headEnd/>
            <a:tailEnd/>
          </a:ln>
        </p:spPr>
        <p:txBody>
          <a:bodyPr wrap="none" anchor="ctr"/>
          <a:lstStyle/>
          <a:p>
            <a:endParaRPr lang="en-US"/>
          </a:p>
        </p:txBody>
      </p:sp>
      <p:sp>
        <p:nvSpPr>
          <p:cNvPr id="48138" name="Rectangle 9"/>
          <p:cNvSpPr>
            <a:spLocks noChangeArrowheads="1"/>
          </p:cNvSpPr>
          <p:nvPr/>
        </p:nvSpPr>
        <p:spPr bwMode="auto">
          <a:xfrm>
            <a:off x="228600" y="5410200"/>
            <a:ext cx="1676400" cy="609600"/>
          </a:xfrm>
          <a:prstGeom prst="rect">
            <a:avLst/>
          </a:prstGeom>
          <a:solidFill>
            <a:schemeClr val="accent1"/>
          </a:solidFill>
          <a:ln w="9525">
            <a:solidFill>
              <a:schemeClr val="tx1"/>
            </a:solidFill>
            <a:miter lim="800000"/>
            <a:headEnd/>
            <a:tailEnd/>
          </a:ln>
        </p:spPr>
        <p:txBody>
          <a:bodyPr wrap="none" anchor="ctr"/>
          <a:lstStyle/>
          <a:p>
            <a:pPr algn="ctr"/>
            <a:r>
              <a:rPr lang="en-US"/>
              <a:t>Applied </a:t>
            </a:r>
          </a:p>
          <a:p>
            <a:pPr algn="ctr"/>
            <a:r>
              <a:rPr lang="en-US"/>
              <a:t>Research</a:t>
            </a:r>
          </a:p>
        </p:txBody>
      </p:sp>
      <p:sp>
        <p:nvSpPr>
          <p:cNvPr id="48139" name="AutoShape 10"/>
          <p:cNvSpPr>
            <a:spLocks noChangeArrowheads="1"/>
          </p:cNvSpPr>
          <p:nvPr/>
        </p:nvSpPr>
        <p:spPr bwMode="auto">
          <a:xfrm>
            <a:off x="1905000" y="5562600"/>
            <a:ext cx="1676400" cy="381000"/>
          </a:xfrm>
          <a:prstGeom prst="rightArrow">
            <a:avLst>
              <a:gd name="adj1" fmla="val 50000"/>
              <a:gd name="adj2" fmla="val 110000"/>
            </a:avLst>
          </a:prstGeom>
          <a:solidFill>
            <a:schemeClr val="accent1"/>
          </a:solidFill>
          <a:ln w="9525">
            <a:solidFill>
              <a:schemeClr val="tx1"/>
            </a:solidFill>
            <a:miter lim="800000"/>
            <a:headEnd/>
            <a:tailEnd/>
          </a:ln>
        </p:spPr>
        <p:txBody>
          <a:bodyPr wrap="none" anchor="ctr"/>
          <a:lstStyle/>
          <a:p>
            <a:endParaRPr lang="en-US"/>
          </a:p>
        </p:txBody>
      </p:sp>
      <p:sp>
        <p:nvSpPr>
          <p:cNvPr id="48140" name="Rectangle 11"/>
          <p:cNvSpPr>
            <a:spLocks noChangeArrowheads="1"/>
          </p:cNvSpPr>
          <p:nvPr/>
        </p:nvSpPr>
        <p:spPr bwMode="auto">
          <a:xfrm rot="-5400000">
            <a:off x="1676400" y="4953000"/>
            <a:ext cx="1676400" cy="609600"/>
          </a:xfrm>
          <a:prstGeom prst="rect">
            <a:avLst/>
          </a:prstGeom>
          <a:solidFill>
            <a:srgbClr val="CCCC00"/>
          </a:solidFill>
          <a:ln w="9525">
            <a:solidFill>
              <a:schemeClr val="tx1"/>
            </a:solidFill>
            <a:miter lim="800000"/>
            <a:headEnd/>
            <a:tailEnd/>
          </a:ln>
        </p:spPr>
        <p:txBody>
          <a:bodyPr wrap="none" anchor="ctr"/>
          <a:lstStyle/>
          <a:p>
            <a:pPr algn="ctr"/>
            <a:r>
              <a:rPr lang="en-US"/>
              <a:t>Scientific</a:t>
            </a:r>
          </a:p>
          <a:p>
            <a:pPr algn="ctr"/>
            <a:r>
              <a:rPr lang="en-US"/>
              <a:t>Method</a:t>
            </a:r>
          </a:p>
        </p:txBody>
      </p:sp>
      <p:sp>
        <p:nvSpPr>
          <p:cNvPr id="48141" name="Rectangle 14"/>
          <p:cNvSpPr>
            <a:spLocks noChangeArrowheads="1"/>
          </p:cNvSpPr>
          <p:nvPr/>
        </p:nvSpPr>
        <p:spPr bwMode="auto">
          <a:xfrm>
            <a:off x="3657600" y="5410200"/>
            <a:ext cx="2133600" cy="914400"/>
          </a:xfrm>
          <a:prstGeom prst="rect">
            <a:avLst/>
          </a:prstGeom>
          <a:gradFill rotWithShape="1">
            <a:gsLst>
              <a:gs pos="0">
                <a:srgbClr val="EAE4B8"/>
              </a:gs>
              <a:gs pos="100000">
                <a:srgbClr val="969276"/>
              </a:gs>
            </a:gsLst>
            <a:lin ang="5400000" scaled="1"/>
          </a:gradFill>
          <a:ln w="9525">
            <a:solidFill>
              <a:schemeClr val="tx1"/>
            </a:solidFill>
            <a:miter lim="800000"/>
            <a:headEnd/>
            <a:tailEnd/>
          </a:ln>
        </p:spPr>
        <p:txBody>
          <a:bodyPr wrap="none" anchor="ctr"/>
          <a:lstStyle/>
          <a:p>
            <a:pPr algn="ctr"/>
            <a:r>
              <a:rPr lang="en-US"/>
              <a:t>Information or </a:t>
            </a:r>
          </a:p>
          <a:p>
            <a:pPr algn="ctr"/>
            <a:r>
              <a:rPr lang="en-US"/>
              <a:t>Ideas for alternative</a:t>
            </a:r>
          </a:p>
          <a:p>
            <a:pPr algn="ctr"/>
            <a:r>
              <a:rPr lang="en-US"/>
              <a:t>Courses of action</a:t>
            </a:r>
          </a:p>
        </p:txBody>
      </p:sp>
      <p:sp>
        <p:nvSpPr>
          <p:cNvPr id="48142" name="Rectangle 15"/>
          <p:cNvSpPr>
            <a:spLocks noChangeArrowheads="1"/>
          </p:cNvSpPr>
          <p:nvPr/>
        </p:nvSpPr>
        <p:spPr bwMode="auto">
          <a:xfrm>
            <a:off x="3657600" y="4267200"/>
            <a:ext cx="2133600" cy="914400"/>
          </a:xfrm>
          <a:prstGeom prst="rect">
            <a:avLst/>
          </a:prstGeom>
          <a:gradFill rotWithShape="1">
            <a:gsLst>
              <a:gs pos="0">
                <a:srgbClr val="EAE4B8"/>
              </a:gs>
              <a:gs pos="100000">
                <a:srgbClr val="969276"/>
              </a:gs>
            </a:gsLst>
            <a:lin ang="5400000" scaled="1"/>
          </a:gradFill>
          <a:ln w="9525">
            <a:solidFill>
              <a:schemeClr val="tx1"/>
            </a:solidFill>
            <a:miter lim="800000"/>
            <a:headEnd/>
            <a:tailEnd/>
          </a:ln>
        </p:spPr>
        <p:txBody>
          <a:bodyPr wrap="none" anchor="ctr"/>
          <a:lstStyle/>
          <a:p>
            <a:pPr algn="ctr"/>
            <a:endParaRPr lang="en-US"/>
          </a:p>
          <a:p>
            <a:pPr algn="ctr"/>
            <a:r>
              <a:rPr lang="en-US"/>
              <a:t>General Laws</a:t>
            </a:r>
          </a:p>
          <a:p>
            <a:pPr algn="ctr"/>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81013" y="1092200"/>
            <a:ext cx="8686800" cy="533400"/>
          </a:xfrm>
        </p:spPr>
        <p:txBody>
          <a:bodyPr>
            <a:normAutofit fontScale="90000"/>
          </a:bodyPr>
          <a:lstStyle/>
          <a:p>
            <a:pPr eaLnBrk="1" hangingPunct="1"/>
            <a:r>
              <a:rPr lang="en-US" dirty="0" smtClean="0"/>
              <a:t> </a:t>
            </a:r>
            <a:r>
              <a:rPr lang="en-US" dirty="0" smtClean="0">
                <a:cs typeface="Times New Roman" pitchFamily="18" charset="0"/>
              </a:rPr>
              <a:t>Solving management Problems </a:t>
            </a:r>
          </a:p>
        </p:txBody>
      </p:sp>
      <p:sp>
        <p:nvSpPr>
          <p:cNvPr id="13315" name="Rectangle 3"/>
          <p:cNvSpPr>
            <a:spLocks noGrp="1" noChangeArrowheads="1"/>
          </p:cNvSpPr>
          <p:nvPr>
            <p:ph type="body" idx="1"/>
          </p:nvPr>
        </p:nvSpPr>
        <p:spPr>
          <a:xfrm>
            <a:off x="481013" y="1727200"/>
            <a:ext cx="8229600" cy="3378200"/>
          </a:xfrm>
        </p:spPr>
        <p:txBody>
          <a:bodyPr>
            <a:normAutofit fontScale="85000" lnSpcReduction="10000"/>
          </a:bodyPr>
          <a:lstStyle/>
          <a:p>
            <a:pPr eaLnBrk="1" hangingPunct="1"/>
            <a:r>
              <a:rPr lang="en-US" dirty="0" smtClean="0">
                <a:cs typeface="Times New Roman" pitchFamily="18" charset="0"/>
              </a:rPr>
              <a:t>Scientific thinking helps us solve all types of problems we confront in organization and management. </a:t>
            </a:r>
            <a:endParaRPr lang="en-US" dirty="0" smtClean="0"/>
          </a:p>
          <a:p>
            <a:pPr eaLnBrk="1" hangingPunct="1"/>
            <a:r>
              <a:rPr lang="en-US" dirty="0" smtClean="0">
                <a:cs typeface="Times New Roman" pitchFamily="18" charset="0"/>
              </a:rPr>
              <a:t>Scientific thinking involves </a:t>
            </a:r>
            <a:endParaRPr lang="en-US" dirty="0" smtClean="0"/>
          </a:p>
          <a:p>
            <a:pPr lvl="1" eaLnBrk="1" hangingPunct="1"/>
            <a:r>
              <a:rPr lang="en-US" dirty="0" smtClean="0">
                <a:cs typeface="Times New Roman" pitchFamily="18" charset="0"/>
              </a:rPr>
              <a:t>observations</a:t>
            </a:r>
            <a:r>
              <a:rPr lang="en-US" dirty="0" smtClean="0"/>
              <a:t> </a:t>
            </a:r>
          </a:p>
          <a:p>
            <a:pPr lvl="1" eaLnBrk="1" hangingPunct="1"/>
            <a:r>
              <a:rPr lang="en-US" dirty="0" smtClean="0">
                <a:cs typeface="Times New Roman" pitchFamily="18" charset="0"/>
              </a:rPr>
              <a:t>defining a problem </a:t>
            </a:r>
          </a:p>
          <a:p>
            <a:pPr lvl="1" eaLnBrk="1" hangingPunct="1"/>
            <a:r>
              <a:rPr lang="en-US" dirty="0" smtClean="0">
                <a:cs typeface="Times New Roman" pitchFamily="18" charset="0"/>
              </a:rPr>
              <a:t>construction of explanations </a:t>
            </a:r>
          </a:p>
          <a:p>
            <a:pPr lvl="1" eaLnBrk="1" hangingPunct="1"/>
            <a:r>
              <a:rPr lang="en-US" dirty="0" smtClean="0">
                <a:cs typeface="Times New Roman" pitchFamily="18" charset="0"/>
              </a:rPr>
              <a:t>evaluation of possible explanations or solutions to the problem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left)">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5">
                                            <p:txEl>
                                              <p:pRg st="0" end="0"/>
                                            </p:txEl>
                                          </p:spTgt>
                                        </p:tgtEl>
                                        <p:attrNameLst>
                                          <p:attrName>style.visibility</p:attrName>
                                        </p:attrNameLst>
                                      </p:cBhvr>
                                      <p:to>
                                        <p:strVal val="visible"/>
                                      </p:to>
                                    </p:set>
                                    <p:animEffect transition="in" filter="wipe(left)">
                                      <p:cBhvr>
                                        <p:cTn id="12" dur="500"/>
                                        <p:tgtEl>
                                          <p:spTgt spid="133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5">
                                            <p:txEl>
                                              <p:pRg st="1" end="1"/>
                                            </p:txEl>
                                          </p:spTgt>
                                        </p:tgtEl>
                                        <p:attrNameLst>
                                          <p:attrName>style.visibility</p:attrName>
                                        </p:attrNameLst>
                                      </p:cBhvr>
                                      <p:to>
                                        <p:strVal val="visible"/>
                                      </p:to>
                                    </p:set>
                                    <p:animEffect transition="in" filter="wipe(left)">
                                      <p:cBhvr>
                                        <p:cTn id="17" dur="500"/>
                                        <p:tgtEl>
                                          <p:spTgt spid="133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5">
                                            <p:txEl>
                                              <p:pRg st="2" end="2"/>
                                            </p:txEl>
                                          </p:spTgt>
                                        </p:tgtEl>
                                        <p:attrNameLst>
                                          <p:attrName>style.visibility</p:attrName>
                                        </p:attrNameLst>
                                      </p:cBhvr>
                                      <p:to>
                                        <p:strVal val="visible"/>
                                      </p:to>
                                    </p:set>
                                    <p:animEffect transition="in" filter="wipe(left)">
                                      <p:cBhvr>
                                        <p:cTn id="22" dur="500"/>
                                        <p:tgtEl>
                                          <p:spTgt spid="133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5">
                                            <p:txEl>
                                              <p:pRg st="3" end="3"/>
                                            </p:txEl>
                                          </p:spTgt>
                                        </p:tgtEl>
                                        <p:attrNameLst>
                                          <p:attrName>style.visibility</p:attrName>
                                        </p:attrNameLst>
                                      </p:cBhvr>
                                      <p:to>
                                        <p:strVal val="visible"/>
                                      </p:to>
                                    </p:set>
                                    <p:animEffect transition="in" filter="wipe(left)">
                                      <p:cBhvr>
                                        <p:cTn id="27" dur="500"/>
                                        <p:tgtEl>
                                          <p:spTgt spid="1331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315">
                                            <p:txEl>
                                              <p:pRg st="4" end="4"/>
                                            </p:txEl>
                                          </p:spTgt>
                                        </p:tgtEl>
                                        <p:attrNameLst>
                                          <p:attrName>style.visibility</p:attrName>
                                        </p:attrNameLst>
                                      </p:cBhvr>
                                      <p:to>
                                        <p:strVal val="visible"/>
                                      </p:to>
                                    </p:set>
                                    <p:animEffect transition="in" filter="wipe(left)">
                                      <p:cBhvr>
                                        <p:cTn id="32" dur="500"/>
                                        <p:tgtEl>
                                          <p:spTgt spid="1331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315">
                                            <p:txEl>
                                              <p:pRg st="5" end="5"/>
                                            </p:txEl>
                                          </p:spTgt>
                                        </p:tgtEl>
                                        <p:attrNameLst>
                                          <p:attrName>style.visibility</p:attrName>
                                        </p:attrNameLst>
                                      </p:cBhvr>
                                      <p:to>
                                        <p:strVal val="visible"/>
                                      </p:to>
                                    </p:set>
                                    <p:animEffect transition="in" filter="wipe(left)">
                                      <p:cBhvr>
                                        <p:cTn id="37" dur="500"/>
                                        <p:tgtEl>
                                          <p:spTgt spid="13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build="p" bldLvl="2"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eaLnBrk="1" hangingPunct="1"/>
            <a:r>
              <a:rPr lang="en-US" smtClean="0"/>
              <a:t>B. </a:t>
            </a:r>
            <a:r>
              <a:rPr lang="en-US" smtClean="0">
                <a:cs typeface="Times New Roman" pitchFamily="18" charset="0"/>
              </a:rPr>
              <a:t>Using Scientific Thinking to Solve a Problem </a:t>
            </a:r>
          </a:p>
        </p:txBody>
      </p:sp>
      <p:pic>
        <p:nvPicPr>
          <p:cNvPr id="14347" name="Picture 11" descr="11.0 gif                                                       0020CE1AEVNTechDev01                   C0307A56:"/>
          <p:cNvPicPr>
            <a:picLocks noChangeAspect="1" noChangeArrowheads="1"/>
          </p:cNvPicPr>
          <p:nvPr/>
        </p:nvPicPr>
        <p:blipFill>
          <a:blip r:embed="rId3" cstate="print"/>
          <a:srcRect/>
          <a:stretch>
            <a:fillRect/>
          </a:stretch>
        </p:blipFill>
        <p:spPr bwMode="auto">
          <a:xfrm>
            <a:off x="0" y="1981200"/>
            <a:ext cx="9144000" cy="1206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347"/>
                                        </p:tgtEl>
                                        <p:attrNameLst>
                                          <p:attrName>style.visibility</p:attrName>
                                        </p:attrNameLst>
                                      </p:cBhvr>
                                      <p:to>
                                        <p:strVal val="visible"/>
                                      </p:to>
                                    </p:set>
                                    <p:animEffect transition="in" filter="wipe(up)">
                                      <p:cBhvr>
                                        <p:cTn id="7" dur="500"/>
                                        <p:tgtEl>
                                          <p:spTgt spid="14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US" smtClean="0"/>
              <a:t>B. </a:t>
            </a:r>
            <a:r>
              <a:rPr lang="en-US" smtClean="0">
                <a:cs typeface="Times New Roman" pitchFamily="18" charset="0"/>
              </a:rPr>
              <a:t>Using Scientific Thinking to Solve a Problem</a:t>
            </a:r>
          </a:p>
        </p:txBody>
      </p:sp>
      <p:pic>
        <p:nvPicPr>
          <p:cNvPr id="28676" name="Picture 4" descr="11.2.gif                                                       0020CE1AEVNTechDev01                   C0307A56:"/>
          <p:cNvPicPr>
            <a:picLocks noChangeAspect="1" noChangeArrowheads="1"/>
          </p:cNvPicPr>
          <p:nvPr/>
        </p:nvPicPr>
        <p:blipFill>
          <a:blip r:embed="rId2" cstate="print"/>
          <a:srcRect/>
          <a:stretch>
            <a:fillRect/>
          </a:stretch>
        </p:blipFill>
        <p:spPr bwMode="auto">
          <a:xfrm>
            <a:off x="0" y="2209800"/>
            <a:ext cx="9148763" cy="1344613"/>
          </a:xfrm>
          <a:prstGeom prst="rect">
            <a:avLst/>
          </a:prstGeom>
          <a:noFill/>
          <a:ln w="9525">
            <a:noFill/>
            <a:miter lim="800000"/>
            <a:headEnd/>
            <a:tailEnd/>
          </a:ln>
        </p:spPr>
      </p:pic>
      <p:sp>
        <p:nvSpPr>
          <p:cNvPr id="4" name="TextBox 3"/>
          <p:cNvSpPr txBox="1">
            <a:spLocks noChangeArrowheads="1"/>
          </p:cNvSpPr>
          <p:nvPr/>
        </p:nvSpPr>
        <p:spPr bwMode="auto">
          <a:xfrm>
            <a:off x="0" y="2743200"/>
            <a:ext cx="2286000" cy="830263"/>
          </a:xfrm>
          <a:prstGeom prst="rect">
            <a:avLst/>
          </a:prstGeom>
          <a:solidFill>
            <a:schemeClr val="bg1"/>
          </a:solidFill>
          <a:ln w="22225">
            <a:solidFill>
              <a:srgbClr val="526FDE"/>
            </a:solidFill>
            <a:miter lim="800000"/>
            <a:headEnd/>
            <a:tailEnd/>
          </a:ln>
        </p:spPr>
        <p:txBody>
          <a:bodyPr>
            <a:spAutoFit/>
          </a:bodyPr>
          <a:lstStyle/>
          <a:p>
            <a:r>
              <a:rPr lang="en-US" sz="1600" baseline="0"/>
              <a:t>David and Susan have symptoms of lead poisoning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wipe(down)">
                                      <p:cBhvr>
                                        <p:cTn id="7" dur="500"/>
                                        <p:tgtEl>
                                          <p:spTgt spid="2867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eaLnBrk="1" hangingPunct="1"/>
            <a:r>
              <a:rPr lang="en-US" smtClean="0"/>
              <a:t>B. </a:t>
            </a:r>
            <a:r>
              <a:rPr lang="en-US" smtClean="0">
                <a:cs typeface="Times New Roman" pitchFamily="18" charset="0"/>
              </a:rPr>
              <a:t>Using Scientific Thinking to Solve a Problem</a:t>
            </a:r>
          </a:p>
        </p:txBody>
      </p:sp>
      <p:pic>
        <p:nvPicPr>
          <p:cNvPr id="29700" name="Picture 4" descr="11.3gif                                                        0020CE1AEVNTechDev01                   C0307A56:"/>
          <p:cNvPicPr>
            <a:picLocks noChangeAspect="1" noChangeArrowheads="1"/>
          </p:cNvPicPr>
          <p:nvPr/>
        </p:nvPicPr>
        <p:blipFill>
          <a:blip r:embed="rId2" cstate="print"/>
          <a:srcRect/>
          <a:stretch>
            <a:fillRect/>
          </a:stretch>
        </p:blipFill>
        <p:spPr bwMode="auto">
          <a:xfrm>
            <a:off x="0" y="2133600"/>
            <a:ext cx="9144000" cy="3581400"/>
          </a:xfrm>
          <a:prstGeom prst="rect">
            <a:avLst/>
          </a:prstGeom>
          <a:noFill/>
          <a:ln w="9525">
            <a:noFill/>
            <a:miter lim="800000"/>
            <a:headEnd/>
            <a:tailEnd/>
          </a:ln>
        </p:spPr>
      </p:pic>
      <p:sp>
        <p:nvSpPr>
          <p:cNvPr id="6148" name="Rectangle 3"/>
          <p:cNvSpPr>
            <a:spLocks noChangeArrowheads="1"/>
          </p:cNvSpPr>
          <p:nvPr/>
        </p:nvSpPr>
        <p:spPr bwMode="auto">
          <a:xfrm>
            <a:off x="4876800" y="3505200"/>
            <a:ext cx="1219200" cy="228600"/>
          </a:xfrm>
          <a:prstGeom prst="rect">
            <a:avLst/>
          </a:prstGeom>
          <a:solidFill>
            <a:schemeClr val="bg1"/>
          </a:solidFill>
          <a:ln w="9525" algn="ctr">
            <a:noFill/>
            <a:round/>
            <a:headEnd/>
            <a:tailEnd/>
          </a:ln>
        </p:spPr>
        <p:txBody>
          <a:bodyPr/>
          <a:lstStyle/>
          <a:p>
            <a:endParaRPr lang="en-US"/>
          </a:p>
        </p:txBody>
      </p:sp>
      <p:sp>
        <p:nvSpPr>
          <p:cNvPr id="5" name="TextBox 4"/>
          <p:cNvSpPr txBox="1">
            <a:spLocks noChangeArrowheads="1"/>
          </p:cNvSpPr>
          <p:nvPr/>
        </p:nvSpPr>
        <p:spPr bwMode="auto">
          <a:xfrm>
            <a:off x="7086600" y="2827338"/>
            <a:ext cx="1981200" cy="830262"/>
          </a:xfrm>
          <a:prstGeom prst="rect">
            <a:avLst/>
          </a:prstGeom>
          <a:solidFill>
            <a:schemeClr val="bg1"/>
          </a:solidFill>
          <a:ln w="9525">
            <a:noFill/>
            <a:miter lim="800000"/>
            <a:headEnd/>
            <a:tailEnd/>
          </a:ln>
        </p:spPr>
        <p:txBody>
          <a:bodyPr>
            <a:spAutoFit/>
          </a:bodyPr>
          <a:lstStyle/>
          <a:p>
            <a:r>
              <a:rPr lang="en-US" sz="1600" baseline="0"/>
              <a:t>No other customers have symptoms – lead is not from food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wipe(up)">
                                      <p:cBhvr>
                                        <p:cTn id="7" dur="500"/>
                                        <p:tgtEl>
                                          <p:spTgt spid="2970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1143000"/>
            <a:ext cx="8229600" cy="533400"/>
          </a:xfrm>
        </p:spPr>
        <p:txBody>
          <a:bodyPr>
            <a:normAutofit fontScale="90000"/>
          </a:bodyPr>
          <a:lstStyle/>
          <a:p>
            <a:pPr eaLnBrk="1" hangingPunct="1"/>
            <a:r>
              <a:rPr lang="en-US" smtClean="0"/>
              <a:t>C. </a:t>
            </a:r>
            <a:r>
              <a:rPr lang="en-US" smtClean="0">
                <a:cs typeface="Times New Roman" pitchFamily="18" charset="0"/>
              </a:rPr>
              <a:t>The Scientific Method </a:t>
            </a:r>
          </a:p>
        </p:txBody>
      </p:sp>
      <p:sp>
        <p:nvSpPr>
          <p:cNvPr id="15363" name="Rectangle 3"/>
          <p:cNvSpPr>
            <a:spLocks noGrp="1" noChangeArrowheads="1"/>
          </p:cNvSpPr>
          <p:nvPr>
            <p:ph type="body" idx="1"/>
          </p:nvPr>
        </p:nvSpPr>
        <p:spPr>
          <a:xfrm>
            <a:off x="457200" y="1778000"/>
            <a:ext cx="8229600" cy="2973388"/>
          </a:xfrm>
        </p:spPr>
        <p:txBody>
          <a:bodyPr>
            <a:normAutofit fontScale="92500" lnSpcReduction="20000"/>
          </a:bodyPr>
          <a:lstStyle/>
          <a:p>
            <a:pPr eaLnBrk="1" hangingPunct="1"/>
            <a:r>
              <a:rPr lang="en-US" smtClean="0">
                <a:cs typeface="Times New Roman" pitchFamily="18" charset="0"/>
              </a:rPr>
              <a:t>The scientific method is a procedure for processing the information that flows from the world around us in which we: </a:t>
            </a:r>
          </a:p>
          <a:p>
            <a:pPr lvl="1" eaLnBrk="1" hangingPunct="1"/>
            <a:r>
              <a:rPr lang="en-US" smtClean="0">
                <a:cs typeface="Times New Roman" pitchFamily="18" charset="0"/>
              </a:rPr>
              <a:t>Make observations</a:t>
            </a:r>
            <a:r>
              <a:rPr lang="en-US" smtClean="0"/>
              <a:t> </a:t>
            </a:r>
          </a:p>
          <a:p>
            <a:pPr lvl="1" eaLnBrk="1" hangingPunct="1"/>
            <a:r>
              <a:rPr lang="en-US" smtClean="0">
                <a:cs typeface="Times New Roman" pitchFamily="18" charset="0"/>
              </a:rPr>
              <a:t>Formulate hypotheses</a:t>
            </a:r>
            <a:r>
              <a:rPr lang="en-US" smtClean="0"/>
              <a:t> </a:t>
            </a:r>
          </a:p>
          <a:p>
            <a:pPr lvl="1" eaLnBrk="1" hangingPunct="1"/>
            <a:r>
              <a:rPr lang="en-US" smtClean="0">
                <a:cs typeface="Times New Roman" pitchFamily="18" charset="0"/>
              </a:rPr>
              <a:t>Perform experiments</a:t>
            </a:r>
            <a:r>
              <a:rPr lang="en-US" smtClean="0"/>
              <a:t> to </a:t>
            </a:r>
          </a:p>
          <a:p>
            <a:pPr lvl="1" eaLnBrk="1" hangingPunct="1">
              <a:buFontTx/>
              <a:buNone/>
            </a:pPr>
            <a:r>
              <a:rPr lang="en-US" smtClean="0"/>
              <a:t>	test our hypotheses</a:t>
            </a:r>
          </a:p>
        </p:txBody>
      </p:sp>
      <p:pic>
        <p:nvPicPr>
          <p:cNvPr id="4" name="Picture 3" descr="scientist-1.jpg"/>
          <p:cNvPicPr>
            <a:picLocks noChangeAspect="1"/>
          </p:cNvPicPr>
          <p:nvPr/>
        </p:nvPicPr>
        <p:blipFill>
          <a:blip r:embed="rId3" cstate="print"/>
          <a:srcRect/>
          <a:stretch>
            <a:fillRect/>
          </a:stretch>
        </p:blipFill>
        <p:spPr bwMode="auto">
          <a:xfrm>
            <a:off x="4899025" y="2971800"/>
            <a:ext cx="4244975" cy="3886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wipe(left)">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wipe(left)">
                                      <p:cBhvr>
                                        <p:cTn id="12" dur="500"/>
                                        <p:tgtEl>
                                          <p:spTgt spid="153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3">
                                            <p:txEl>
                                              <p:pRg st="1" end="1"/>
                                            </p:txEl>
                                          </p:spTgt>
                                        </p:tgtEl>
                                        <p:attrNameLst>
                                          <p:attrName>style.visibility</p:attrName>
                                        </p:attrNameLst>
                                      </p:cBhvr>
                                      <p:to>
                                        <p:strVal val="visible"/>
                                      </p:to>
                                    </p:set>
                                    <p:animEffect transition="in" filter="wipe(left)">
                                      <p:cBhvr>
                                        <p:cTn id="17" dur="500"/>
                                        <p:tgtEl>
                                          <p:spTgt spid="153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3">
                                            <p:txEl>
                                              <p:pRg st="2" end="2"/>
                                            </p:txEl>
                                          </p:spTgt>
                                        </p:tgtEl>
                                        <p:attrNameLst>
                                          <p:attrName>style.visibility</p:attrName>
                                        </p:attrNameLst>
                                      </p:cBhvr>
                                      <p:to>
                                        <p:strVal val="visible"/>
                                      </p:to>
                                    </p:set>
                                    <p:animEffect transition="in" filter="wipe(left)">
                                      <p:cBhvr>
                                        <p:cTn id="22" dur="500"/>
                                        <p:tgtEl>
                                          <p:spTgt spid="1536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3">
                                            <p:txEl>
                                              <p:pRg st="3" end="3"/>
                                            </p:txEl>
                                          </p:spTgt>
                                        </p:tgtEl>
                                        <p:attrNameLst>
                                          <p:attrName>style.visibility</p:attrName>
                                        </p:attrNameLst>
                                      </p:cBhvr>
                                      <p:to>
                                        <p:strVal val="visible"/>
                                      </p:to>
                                    </p:set>
                                    <p:animEffect transition="in" filter="wipe(left)">
                                      <p:cBhvr>
                                        <p:cTn id="27" dur="500"/>
                                        <p:tgtEl>
                                          <p:spTgt spid="15363">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363">
                                            <p:txEl>
                                              <p:pRg st="4" end="4"/>
                                            </p:txEl>
                                          </p:spTgt>
                                        </p:tgtEl>
                                        <p:attrNameLst>
                                          <p:attrName>style.visibility</p:attrName>
                                        </p:attrNameLst>
                                      </p:cBhvr>
                                      <p:to>
                                        <p:strVal val="visible"/>
                                      </p:to>
                                    </p:set>
                                    <p:animEffect transition="in" filter="wipe(left)">
                                      <p:cBhvr>
                                        <p:cTn id="30" dur="500"/>
                                        <p:tgtEl>
                                          <p:spTgt spid="15363">
                                            <p:txEl>
                                              <p:pRg st="4" end="4"/>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4"/>
          <p:cNvSpPr>
            <a:spLocks noGrp="1" noChangeArrowheads="1"/>
          </p:cNvSpPr>
          <p:nvPr>
            <p:ph type="title"/>
          </p:nvPr>
        </p:nvSpPr>
        <p:spPr/>
        <p:txBody>
          <a:bodyPr>
            <a:normAutofit/>
          </a:bodyPr>
          <a:lstStyle/>
          <a:p>
            <a:pPr eaLnBrk="1" fontAlgn="auto" hangingPunct="1">
              <a:spcAft>
                <a:spcPts val="0"/>
              </a:spcAft>
              <a:defRPr/>
            </a:pPr>
            <a:r>
              <a:rPr lang="en-US" sz="4000" b="1">
                <a:solidFill>
                  <a:schemeClr val="tx2">
                    <a:satMod val="130000"/>
                  </a:schemeClr>
                </a:solidFill>
              </a:rPr>
              <a:t>Meaning and Nature of Research:</a:t>
            </a:r>
          </a:p>
        </p:txBody>
      </p:sp>
      <p:sp>
        <p:nvSpPr>
          <p:cNvPr id="31749" name="Rectangle 5"/>
          <p:cNvSpPr>
            <a:spLocks noGrp="1" noChangeArrowheads="1"/>
          </p:cNvSpPr>
          <p:nvPr>
            <p:ph idx="1"/>
          </p:nvPr>
        </p:nvSpPr>
        <p:spPr/>
        <p:txBody>
          <a:bodyPr/>
          <a:lstStyle/>
          <a:p>
            <a:pPr eaLnBrk="1" hangingPunct="1"/>
            <a:r>
              <a:rPr lang="en-US" sz="2800" smtClean="0"/>
              <a:t>Human nature is always curious to learn, understand or investigate about the phenomenon by raising questions like why, how, what etc. </a:t>
            </a:r>
          </a:p>
          <a:p>
            <a:pPr eaLnBrk="1" hangingPunct="1"/>
            <a:r>
              <a:rPr lang="en-US" sz="2800" smtClean="0"/>
              <a:t>They want to know something new. That is why; human beings are the unique product of their creation and evaluation. In contrast to other forms of animal life, their more highly developed nervous system has enabled them to explore and find out the new things.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fade">
                                      <p:cBhvr>
                                        <p:cTn id="7" dur="2000"/>
                                        <p:tgtEl>
                                          <p:spTgt spid="317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9">
                                            <p:txEl>
                                              <p:pRg st="0" end="0"/>
                                            </p:txEl>
                                          </p:spTgt>
                                        </p:tgtEl>
                                        <p:attrNameLst>
                                          <p:attrName>style.visibility</p:attrName>
                                        </p:attrNameLst>
                                      </p:cBhvr>
                                      <p:to>
                                        <p:strVal val="visible"/>
                                      </p:to>
                                    </p:set>
                                    <p:animEffect transition="in" filter="fade">
                                      <p:cBhvr>
                                        <p:cTn id="12" dur="2000"/>
                                        <p:tgtEl>
                                          <p:spTgt spid="3174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749">
                                            <p:txEl>
                                              <p:pRg st="1" end="1"/>
                                            </p:txEl>
                                          </p:spTgt>
                                        </p:tgtEl>
                                        <p:attrNameLst>
                                          <p:attrName>style.visibility</p:attrName>
                                        </p:attrNameLst>
                                      </p:cBhvr>
                                      <p:to>
                                        <p:strVal val="visible"/>
                                      </p:to>
                                    </p:set>
                                    <p:animEffect transition="in" filter="fade">
                                      <p:cBhvr>
                                        <p:cTn id="17" dur="2000"/>
                                        <p:tgtEl>
                                          <p:spTgt spid="317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 </a:t>
            </a:r>
            <a:r>
              <a:rPr lang="en-US" smtClean="0">
                <a:cs typeface="Times New Roman" pitchFamily="18" charset="0"/>
              </a:rPr>
              <a:t>The Scientific Method </a:t>
            </a:r>
          </a:p>
        </p:txBody>
      </p:sp>
      <p:pic>
        <p:nvPicPr>
          <p:cNvPr id="16393" name="Picture 9" descr="377500_la_1-2C_03"/>
          <p:cNvPicPr>
            <a:picLocks noChangeAspect="1" noChangeArrowheads="1"/>
          </p:cNvPicPr>
          <p:nvPr/>
        </p:nvPicPr>
        <p:blipFill>
          <a:blip r:embed="rId3" cstate="print"/>
          <a:srcRect/>
          <a:stretch>
            <a:fillRect/>
          </a:stretch>
        </p:blipFill>
        <p:spPr bwMode="auto">
          <a:xfrm>
            <a:off x="2177808" y="1447800"/>
            <a:ext cx="4527792" cy="5295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393"/>
                                        </p:tgtEl>
                                        <p:attrNameLst>
                                          <p:attrName>style.visibility</p:attrName>
                                        </p:attrNameLst>
                                      </p:cBhvr>
                                      <p:to>
                                        <p:strVal val="visible"/>
                                      </p:to>
                                    </p:set>
                                    <p:animEffect transition="in" filter="wipe(up)">
                                      <p:cBhvr>
                                        <p:cTn id="7" dur="5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Why managers should Know research</a:t>
            </a:r>
            <a:endParaRPr lang="en-US" dirty="0"/>
          </a:p>
        </p:txBody>
      </p:sp>
      <p:sp>
        <p:nvSpPr>
          <p:cNvPr id="3" name="Content Placeholder 2"/>
          <p:cNvSpPr>
            <a:spLocks noGrp="1"/>
          </p:cNvSpPr>
          <p:nvPr>
            <p:ph idx="1"/>
          </p:nvPr>
        </p:nvSpPr>
        <p:spPr/>
        <p:txBody>
          <a:bodyPr rtlCol="0">
            <a:normAutofit fontScale="85000" lnSpcReduction="10000"/>
          </a:bodyPr>
          <a:lstStyle/>
          <a:p>
            <a:pPr fontAlgn="auto">
              <a:spcAft>
                <a:spcPts val="0"/>
              </a:spcAft>
              <a:buFont typeface="Arial" pitchFamily="34" charset="0"/>
              <a:buChar char="•"/>
              <a:defRPr/>
            </a:pPr>
            <a:r>
              <a:rPr lang="en-US" dirty="0" smtClean="0"/>
              <a:t>Managers have to make decision to prepare the organizational activities.</a:t>
            </a:r>
          </a:p>
          <a:p>
            <a:pPr fontAlgn="auto">
              <a:spcAft>
                <a:spcPts val="0"/>
              </a:spcAft>
              <a:buFont typeface="Arial" pitchFamily="34" charset="0"/>
              <a:buChar char="•"/>
              <a:defRPr/>
            </a:pPr>
            <a:r>
              <a:rPr lang="en-US" dirty="0" smtClean="0"/>
              <a:t>They have to decide different plan, policies and programs continuously to achieve desired goals.</a:t>
            </a:r>
          </a:p>
          <a:p>
            <a:pPr fontAlgn="auto">
              <a:spcAft>
                <a:spcPts val="0"/>
              </a:spcAft>
              <a:buFont typeface="Arial" pitchFamily="34" charset="0"/>
              <a:buChar char="•"/>
              <a:defRPr/>
            </a:pPr>
            <a:r>
              <a:rPr lang="en-US" dirty="0" smtClean="0"/>
              <a:t>The success of an organization depends on quality of decision taken by manager. Appropriate decisions have to be taken in right time for success.</a:t>
            </a:r>
          </a:p>
          <a:p>
            <a:pPr fontAlgn="auto">
              <a:spcAft>
                <a:spcPts val="0"/>
              </a:spcAft>
              <a:buFont typeface="Arial" pitchFamily="34" charset="0"/>
              <a:buChar char="•"/>
              <a:defRPr/>
            </a:pPr>
            <a:r>
              <a:rPr lang="en-US" dirty="0" smtClean="0"/>
              <a:t>Decision cannot be taken in vacuum. They must be based and backed by </a:t>
            </a:r>
            <a:r>
              <a:rPr lang="en-US" dirty="0" smtClean="0"/>
              <a:t>information. </a:t>
            </a:r>
            <a:r>
              <a:rPr lang="en-US" dirty="0" smtClean="0"/>
              <a:t>A manager should have right and adequate information in different stapes of management process.</a:t>
            </a:r>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Why managers should Know research</a:t>
            </a:r>
            <a:endParaRPr lang="en-US" dirty="0"/>
          </a:p>
        </p:txBody>
      </p:sp>
      <p:sp>
        <p:nvSpPr>
          <p:cNvPr id="3" name="Content Placeholder 2"/>
          <p:cNvSpPr>
            <a:spLocks noGrp="1"/>
          </p:cNvSpPr>
          <p:nvPr>
            <p:ph idx="1"/>
          </p:nvPr>
        </p:nvSpPr>
        <p:spPr/>
        <p:txBody>
          <a:bodyPr rtlCol="0">
            <a:normAutofit fontScale="77500" lnSpcReduction="20000"/>
          </a:bodyPr>
          <a:lstStyle/>
          <a:p>
            <a:pPr fontAlgn="auto">
              <a:spcAft>
                <a:spcPts val="0"/>
              </a:spcAft>
              <a:buFont typeface="Arial" pitchFamily="34" charset="0"/>
              <a:buChar char="•"/>
              <a:defRPr/>
            </a:pPr>
            <a:r>
              <a:rPr lang="en-US" dirty="0" smtClean="0"/>
              <a:t>Information should be collected and processed before their utilization. The information system must be established in an organization to acquire the information in time. The sub-system of an information system are:</a:t>
            </a:r>
          </a:p>
          <a:p>
            <a:pPr lvl="1" fontAlgn="auto">
              <a:spcAft>
                <a:spcPts val="0"/>
              </a:spcAft>
              <a:buFont typeface="Arial" pitchFamily="34" charset="0"/>
              <a:buChar char="–"/>
              <a:defRPr/>
            </a:pPr>
            <a:r>
              <a:rPr lang="en-US" dirty="0" smtClean="0"/>
              <a:t>Internal Information sub-system</a:t>
            </a:r>
          </a:p>
          <a:p>
            <a:pPr lvl="1" fontAlgn="auto">
              <a:spcAft>
                <a:spcPts val="0"/>
              </a:spcAft>
              <a:buFont typeface="Arial" pitchFamily="34" charset="0"/>
              <a:buChar char="–"/>
              <a:defRPr/>
            </a:pPr>
            <a:r>
              <a:rPr lang="en-US" dirty="0" smtClean="0"/>
              <a:t>External Information sub-system</a:t>
            </a:r>
          </a:p>
          <a:p>
            <a:pPr fontAlgn="auto">
              <a:spcAft>
                <a:spcPts val="0"/>
              </a:spcAft>
              <a:buFont typeface="Arial" pitchFamily="34" charset="0"/>
              <a:buChar char="•"/>
              <a:defRPr/>
            </a:pPr>
            <a:r>
              <a:rPr lang="en-US" dirty="0" smtClean="0"/>
              <a:t>Research information sub-system which studies to a problem to find out the effective solution. Managers have to focus attention on it to fulfill the needs of information to take an appropriate decision. </a:t>
            </a:r>
          </a:p>
          <a:p>
            <a:pPr fontAlgn="auto">
              <a:spcAft>
                <a:spcPts val="0"/>
              </a:spcAft>
              <a:buFont typeface="Arial" pitchFamily="34" charset="0"/>
              <a:buChar char="•"/>
              <a:defRPr/>
            </a:pPr>
            <a:r>
              <a:rPr lang="en-US" dirty="0" smtClean="0"/>
              <a:t>Research is necessary in every management functions and process. Hence a manager should have knowledge and skill of  research methodology to solve their business problems.</a:t>
            </a:r>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smtClean="0"/>
              <a:t>Ethical issues in research</a:t>
            </a:r>
            <a:r>
              <a:rPr lang="en-US" dirty="0" smtClean="0"/>
              <a:t/>
            </a:r>
            <a:br>
              <a:rPr lang="en-US" dirty="0" smtClean="0"/>
            </a:br>
            <a:endParaRPr lang="en-US" dirty="0"/>
          </a:p>
        </p:txBody>
      </p:sp>
      <p:sp>
        <p:nvSpPr>
          <p:cNvPr id="29699" name="Content Placeholder 2"/>
          <p:cNvSpPr>
            <a:spLocks noGrp="1"/>
          </p:cNvSpPr>
          <p:nvPr>
            <p:ph idx="1"/>
          </p:nvPr>
        </p:nvSpPr>
        <p:spPr>
          <a:xfrm>
            <a:off x="533400" y="1143000"/>
            <a:ext cx="8229600" cy="5715000"/>
          </a:xfrm>
        </p:spPr>
        <p:txBody>
          <a:bodyPr/>
          <a:lstStyle/>
          <a:p>
            <a:r>
              <a:rPr lang="en-US" sz="2400" smtClean="0"/>
              <a:t>Put pressure on the participants to grant access to information</a:t>
            </a:r>
          </a:p>
          <a:p>
            <a:r>
              <a:rPr lang="en-US" sz="2400" smtClean="0"/>
              <a:t>Violate  an individual’s right to privacy</a:t>
            </a:r>
          </a:p>
          <a:p>
            <a:r>
              <a:rPr lang="en-US" sz="2400" smtClean="0"/>
              <a:t>Force  respondents to provide personal and confidential data.</a:t>
            </a:r>
          </a:p>
          <a:p>
            <a:r>
              <a:rPr lang="en-US" sz="2400" smtClean="0"/>
              <a:t>Possible deception of participants</a:t>
            </a:r>
          </a:p>
          <a:p>
            <a:r>
              <a:rPr lang="en-US" sz="2400" smtClean="0"/>
              <a:t>Fabricate the entire set of data.</a:t>
            </a:r>
          </a:p>
          <a:p>
            <a:r>
              <a:rPr lang="en-US" sz="2400" smtClean="0"/>
              <a:t>Select only the best data for reporting</a:t>
            </a:r>
          </a:p>
          <a:p>
            <a:r>
              <a:rPr lang="en-US" sz="2400" smtClean="0"/>
              <a:t>Claim credit for the work done by others</a:t>
            </a:r>
          </a:p>
          <a:p>
            <a:r>
              <a:rPr lang="en-US" sz="2400" smtClean="0"/>
              <a:t>False reporting of data or event.</a:t>
            </a:r>
          </a:p>
          <a:p>
            <a:r>
              <a:rPr lang="en-US" sz="2400" smtClean="0"/>
              <a:t>Not maintaining confidentiality and anonymity.</a:t>
            </a:r>
          </a:p>
          <a:p>
            <a:r>
              <a:rPr lang="en-US" sz="2400" smtClean="0"/>
              <a:t>Report data without permission from the organization.</a:t>
            </a:r>
          </a:p>
          <a:p>
            <a:r>
              <a:rPr lang="en-US" sz="2400" smtClean="0"/>
              <a:t>Publish the same paper in two different journals without telling the editors</a:t>
            </a:r>
          </a:p>
          <a:p>
            <a:endParaRPr lang="en-US" sz="24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For ethical research</a:t>
            </a:r>
          </a:p>
        </p:txBody>
      </p:sp>
      <p:sp>
        <p:nvSpPr>
          <p:cNvPr id="3" name="Content Placeholder 2"/>
          <p:cNvSpPr>
            <a:spLocks noGrp="1"/>
          </p:cNvSpPr>
          <p:nvPr>
            <p:ph idx="1"/>
          </p:nvPr>
        </p:nvSpPr>
        <p:spPr/>
        <p:txBody>
          <a:bodyPr rtlCol="0">
            <a:normAutofit fontScale="85000" lnSpcReduction="10000"/>
          </a:bodyPr>
          <a:lstStyle/>
          <a:p>
            <a:pPr fontAlgn="auto">
              <a:spcAft>
                <a:spcPts val="0"/>
              </a:spcAft>
              <a:buFont typeface="Arial" pitchFamily="34" charset="0"/>
              <a:buChar char="•"/>
              <a:defRPr/>
            </a:pPr>
            <a:r>
              <a:rPr lang="en-US" b="1" dirty="0" smtClean="0"/>
              <a:t>Honesty </a:t>
            </a:r>
            <a:r>
              <a:rPr lang="en-US" dirty="0" smtClean="0"/>
              <a:t>-Honest reporting data, results, methods and procedures, and publication status.</a:t>
            </a:r>
          </a:p>
          <a:p>
            <a:pPr fontAlgn="auto">
              <a:spcAft>
                <a:spcPts val="0"/>
              </a:spcAft>
              <a:buFont typeface="Arial" pitchFamily="34" charset="0"/>
              <a:buChar char="•"/>
              <a:defRPr/>
            </a:pPr>
            <a:r>
              <a:rPr lang="en-US" b="1" dirty="0" smtClean="0"/>
              <a:t>Objectivity-</a:t>
            </a:r>
            <a:r>
              <a:rPr lang="en-US" dirty="0" smtClean="0"/>
              <a:t> unbiased and impartial explanation of research design, data interpretation, peer review and so on.</a:t>
            </a:r>
          </a:p>
          <a:p>
            <a:pPr fontAlgn="auto">
              <a:spcAft>
                <a:spcPts val="0"/>
              </a:spcAft>
              <a:buFont typeface="Arial" pitchFamily="34" charset="0"/>
              <a:buChar char="•"/>
              <a:defRPr/>
            </a:pPr>
            <a:r>
              <a:rPr lang="en-US" b="1" dirty="0" smtClean="0"/>
              <a:t>Integrity-</a:t>
            </a:r>
            <a:r>
              <a:rPr lang="en-US" dirty="0" smtClean="0"/>
              <a:t>act with sincerity and strive for consistency of thought and action.</a:t>
            </a:r>
          </a:p>
          <a:p>
            <a:pPr fontAlgn="auto">
              <a:spcAft>
                <a:spcPts val="0"/>
              </a:spcAft>
              <a:buFont typeface="Arial" pitchFamily="34" charset="0"/>
              <a:buChar char="•"/>
              <a:defRPr/>
            </a:pPr>
            <a:r>
              <a:rPr lang="en-US" b="1" dirty="0" smtClean="0"/>
              <a:t>Carefulness-</a:t>
            </a:r>
            <a:r>
              <a:rPr lang="en-US" dirty="0" smtClean="0"/>
              <a:t>keep good records of research activities and avoid careless errors and negligence.</a:t>
            </a:r>
          </a:p>
          <a:p>
            <a:pPr fontAlgn="auto">
              <a:spcAft>
                <a:spcPts val="0"/>
              </a:spcAft>
              <a:buFont typeface="Arial" pitchFamily="34" charset="0"/>
              <a:buChar char="•"/>
              <a:defRPr/>
            </a:pPr>
            <a:r>
              <a:rPr lang="en-US" b="1" dirty="0" smtClean="0"/>
              <a:t>Legality-</a:t>
            </a:r>
            <a:r>
              <a:rPr lang="en-US" dirty="0" smtClean="0"/>
              <a:t>know and obey relevant laws and institutional and governmental  policies.</a:t>
            </a:r>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For ethical research</a:t>
            </a:r>
          </a:p>
        </p:txBody>
      </p:sp>
      <p:sp>
        <p:nvSpPr>
          <p:cNvPr id="3" name="Content Placeholder 2"/>
          <p:cNvSpPr>
            <a:spLocks noGrp="1"/>
          </p:cNvSpPr>
          <p:nvPr>
            <p:ph idx="1"/>
          </p:nvPr>
        </p:nvSpPr>
        <p:spPr/>
        <p:txBody>
          <a:bodyPr rtlCol="0">
            <a:normAutofit fontScale="85000" lnSpcReduction="10000"/>
          </a:bodyPr>
          <a:lstStyle/>
          <a:p>
            <a:pPr fontAlgn="auto">
              <a:spcAft>
                <a:spcPts val="0"/>
              </a:spcAft>
              <a:buFont typeface="Arial" pitchFamily="34" charset="0"/>
              <a:buChar char="•"/>
              <a:defRPr/>
            </a:pPr>
            <a:r>
              <a:rPr lang="en-US" sz="3300" b="1" dirty="0" smtClean="0"/>
              <a:t>Non-discrimination-</a:t>
            </a:r>
            <a:r>
              <a:rPr lang="en-US" dirty="0" smtClean="0"/>
              <a:t>avoid discrimination against anybody on the basis of sex, race, ethnicity, language or other factors.</a:t>
            </a:r>
          </a:p>
          <a:p>
            <a:pPr fontAlgn="auto">
              <a:spcAft>
                <a:spcPts val="0"/>
              </a:spcAft>
              <a:buFont typeface="Arial" pitchFamily="34" charset="0"/>
              <a:buChar char="•"/>
              <a:defRPr/>
            </a:pPr>
            <a:r>
              <a:rPr lang="en-US" b="1" dirty="0" smtClean="0"/>
              <a:t>Confidentiality- </a:t>
            </a:r>
            <a:r>
              <a:rPr lang="en-US" dirty="0" smtClean="0"/>
              <a:t>protect confidential communications, such as personal records, correspondence, trade secrets, and patient records.</a:t>
            </a:r>
          </a:p>
          <a:p>
            <a:pPr fontAlgn="auto">
              <a:spcAft>
                <a:spcPts val="0"/>
              </a:spcAft>
              <a:buFont typeface="Arial" pitchFamily="34" charset="0"/>
              <a:buChar char="•"/>
              <a:defRPr/>
            </a:pPr>
            <a:r>
              <a:rPr lang="en-US" b="1" dirty="0" smtClean="0"/>
              <a:t>Respect for intellectual property</a:t>
            </a:r>
            <a:r>
              <a:rPr lang="en-US" dirty="0" smtClean="0"/>
              <a:t>-</a:t>
            </a:r>
            <a:r>
              <a:rPr lang="en-US" dirty="0" err="1" smtClean="0"/>
              <a:t>honour</a:t>
            </a:r>
            <a:r>
              <a:rPr lang="en-US" dirty="0" smtClean="0"/>
              <a:t> patents, copyrights, and other forms of intellectual property. do not use data or other documents without permission. Give credit where credit is due</a:t>
            </a:r>
          </a:p>
          <a:p>
            <a:pPr fontAlgn="auto">
              <a:spcAft>
                <a:spcPts val="0"/>
              </a:spcAft>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0" y="0"/>
          <a:ext cx="9144000" cy="6711158"/>
        </p:xfrm>
        <a:graphic>
          <a:graphicData uri="http://schemas.openxmlformats.org/drawingml/2006/table">
            <a:tbl>
              <a:tblPr/>
              <a:tblGrid>
                <a:gridCol w="3048000"/>
                <a:gridCol w="3048000"/>
                <a:gridCol w="3048000"/>
              </a:tblGrid>
              <a:tr h="290165">
                <a:tc>
                  <a:txBody>
                    <a:bodyPr/>
                    <a:lstStyle/>
                    <a:p>
                      <a:pPr marL="0" marR="0">
                        <a:lnSpc>
                          <a:spcPct val="115000"/>
                        </a:lnSpc>
                        <a:spcBef>
                          <a:spcPts val="0"/>
                        </a:spcBef>
                        <a:spcAft>
                          <a:spcPts val="0"/>
                        </a:spcAft>
                      </a:pPr>
                      <a:r>
                        <a:rPr lang="en-US" sz="1100" b="1" dirty="0">
                          <a:solidFill>
                            <a:srgbClr val="555544"/>
                          </a:solidFill>
                          <a:latin typeface="Times New Roman"/>
                          <a:ea typeface="Times New Roman"/>
                          <a:cs typeface="Mangal"/>
                        </a:rPr>
                        <a:t>Meaning </a:t>
                      </a:r>
                      <a:endParaRPr lang="en-US" sz="1100" dirty="0">
                        <a:latin typeface="Times New Roman"/>
                        <a:ea typeface="Times New Roman"/>
                        <a:cs typeface="Mangal"/>
                      </a:endParaRP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Times New Roman"/>
                          <a:ea typeface="Times New Roman"/>
                          <a:cs typeface="Mangal"/>
                        </a:rPr>
                        <a:t>Data requirements and analysis</a:t>
                      </a:r>
                      <a:endParaRPr lang="en-US" sz="1100">
                        <a:latin typeface="Times New Roman"/>
                        <a:ea typeface="Times New Roman"/>
                        <a:cs typeface="Mangal"/>
                      </a:endParaRP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latin typeface="Times New Roman"/>
                          <a:ea typeface="Times New Roman"/>
                          <a:cs typeface="Mangal"/>
                        </a:rPr>
                        <a:t>Research objectives</a:t>
                      </a:r>
                      <a:endParaRPr lang="en-US" sz="1100">
                        <a:latin typeface="Times New Roman"/>
                        <a:ea typeface="Times New Roman"/>
                        <a:cs typeface="Mangal"/>
                      </a:endParaRP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57019">
                <a:tc>
                  <a:txBody>
                    <a:bodyPr/>
                    <a:lstStyle/>
                    <a:p>
                      <a:pPr marL="0" marR="0">
                        <a:lnSpc>
                          <a:spcPct val="115000"/>
                        </a:lnSpc>
                        <a:spcBef>
                          <a:spcPts val="1000"/>
                        </a:spcBef>
                        <a:spcAft>
                          <a:spcPts val="0"/>
                        </a:spcAft>
                      </a:pPr>
                      <a:r>
                        <a:rPr lang="en-US" sz="1100" b="1" dirty="0">
                          <a:solidFill>
                            <a:srgbClr val="243F60"/>
                          </a:solidFill>
                          <a:latin typeface="Calibri"/>
                          <a:ea typeface="Times New Roman"/>
                          <a:cs typeface="Mangal"/>
                        </a:rPr>
                        <a:t>Policy research</a:t>
                      </a:r>
                    </a:p>
                    <a:p>
                      <a:pPr marL="0" marR="0">
                        <a:lnSpc>
                          <a:spcPct val="115000"/>
                        </a:lnSpc>
                        <a:spcBef>
                          <a:spcPts val="0"/>
                        </a:spcBef>
                        <a:spcAft>
                          <a:spcPts val="0"/>
                        </a:spcAft>
                      </a:pPr>
                      <a:r>
                        <a:rPr lang="en-US" sz="1100" dirty="0">
                          <a:latin typeface="Times New Roman"/>
                          <a:ea typeface="Times New Roman"/>
                          <a:cs typeface="Mangal"/>
                        </a:rPr>
                        <a:t>-To formulate major policy proposal</a:t>
                      </a:r>
                    </a:p>
                    <a:p>
                      <a:pPr marL="0" marR="0">
                        <a:lnSpc>
                          <a:spcPct val="115000"/>
                        </a:lnSpc>
                        <a:spcBef>
                          <a:spcPts val="0"/>
                        </a:spcBef>
                        <a:spcAft>
                          <a:spcPts val="0"/>
                        </a:spcAft>
                      </a:pPr>
                      <a:r>
                        <a:rPr lang="en-US" sz="1100" dirty="0">
                          <a:latin typeface="Times New Roman"/>
                          <a:ea typeface="Times New Roman"/>
                          <a:cs typeface="Mangal"/>
                        </a:rPr>
                        <a:t>-To establish their priorities</a:t>
                      </a:r>
                    </a:p>
                    <a:p>
                      <a:pPr marL="0" marR="0">
                        <a:lnSpc>
                          <a:spcPct val="115000"/>
                        </a:lnSpc>
                        <a:spcBef>
                          <a:spcPts val="0"/>
                        </a:spcBef>
                        <a:spcAft>
                          <a:spcPts val="0"/>
                        </a:spcAft>
                      </a:pPr>
                      <a:r>
                        <a:rPr lang="en-US" sz="1100" dirty="0">
                          <a:latin typeface="Times New Roman"/>
                          <a:ea typeface="Times New Roman"/>
                          <a:cs typeface="Mangal"/>
                        </a:rPr>
                        <a:t>-To identify their implications</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Times New Roman"/>
                          <a:ea typeface="Times New Roman"/>
                          <a:cs typeface="Mangal"/>
                        </a:rPr>
                        <a:t>-Macro level data about environmental forces, </a:t>
                      </a:r>
                    </a:p>
                    <a:p>
                      <a:pPr marL="0" marR="0">
                        <a:lnSpc>
                          <a:spcPct val="115000"/>
                        </a:lnSpc>
                        <a:spcBef>
                          <a:spcPts val="0"/>
                        </a:spcBef>
                        <a:spcAft>
                          <a:spcPts val="0"/>
                        </a:spcAft>
                      </a:pPr>
                      <a:r>
                        <a:rPr lang="en-US" sz="1100">
                          <a:latin typeface="Times New Roman"/>
                          <a:ea typeface="Times New Roman"/>
                          <a:cs typeface="Mangal"/>
                        </a:rPr>
                        <a:t>-Organizational situations and competitive factors</a:t>
                      </a:r>
                    </a:p>
                    <a:p>
                      <a:pPr marL="0" marR="0">
                        <a:lnSpc>
                          <a:spcPct val="115000"/>
                        </a:lnSpc>
                        <a:spcBef>
                          <a:spcPts val="0"/>
                        </a:spcBef>
                        <a:spcAft>
                          <a:spcPts val="0"/>
                        </a:spcAft>
                      </a:pPr>
                      <a:r>
                        <a:rPr lang="en-US" sz="1100">
                          <a:latin typeface="Times New Roman"/>
                          <a:ea typeface="Times New Roman"/>
                          <a:cs typeface="Mangal"/>
                        </a:rPr>
                        <a:t>-Longitudinal data</a:t>
                      </a:r>
                    </a:p>
                    <a:p>
                      <a:pPr marL="0" marR="0">
                        <a:lnSpc>
                          <a:spcPct val="115000"/>
                        </a:lnSpc>
                        <a:spcBef>
                          <a:spcPts val="0"/>
                        </a:spcBef>
                        <a:spcAft>
                          <a:spcPts val="0"/>
                        </a:spcAft>
                      </a:pPr>
                      <a:r>
                        <a:rPr lang="en-US" sz="1100">
                          <a:latin typeface="Times New Roman"/>
                          <a:ea typeface="Times New Roman"/>
                          <a:cs typeface="Mangal"/>
                        </a:rPr>
                        <a:t>-Time series data</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0">
                        <a:lnSpc>
                          <a:spcPct val="115000"/>
                        </a:lnSpc>
                        <a:spcBef>
                          <a:spcPts val="0"/>
                        </a:spcBef>
                        <a:spcAft>
                          <a:spcPts val="0"/>
                        </a:spcAft>
                      </a:pPr>
                      <a:r>
                        <a:rPr lang="en-US" sz="1100">
                          <a:latin typeface="Times New Roman"/>
                          <a:ea typeface="Times New Roman"/>
                          <a:cs typeface="Mangal"/>
                        </a:rPr>
                        <a:t>-Identifications of policy options</a:t>
                      </a:r>
                    </a:p>
                    <a:p>
                      <a:pPr marL="36195" marR="0">
                        <a:lnSpc>
                          <a:spcPct val="115000"/>
                        </a:lnSpc>
                        <a:spcBef>
                          <a:spcPts val="0"/>
                        </a:spcBef>
                        <a:spcAft>
                          <a:spcPts val="0"/>
                        </a:spcAft>
                      </a:pPr>
                      <a:r>
                        <a:rPr lang="en-US" sz="1100">
                          <a:latin typeface="Times New Roman"/>
                          <a:ea typeface="Times New Roman"/>
                          <a:cs typeface="Mangal"/>
                        </a:rPr>
                        <a:t>-Identifications of policy priorities for the organizations</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5528">
                <a:tc>
                  <a:txBody>
                    <a:bodyPr/>
                    <a:lstStyle/>
                    <a:p>
                      <a:pPr marL="0" marR="0">
                        <a:lnSpc>
                          <a:spcPct val="115000"/>
                        </a:lnSpc>
                        <a:spcBef>
                          <a:spcPts val="0"/>
                        </a:spcBef>
                        <a:spcAft>
                          <a:spcPts val="0"/>
                        </a:spcAft>
                      </a:pPr>
                      <a:r>
                        <a:rPr lang="en-US" sz="1100" b="1">
                          <a:latin typeface="Times New Roman"/>
                          <a:ea typeface="Times New Roman"/>
                          <a:cs typeface="Mangal"/>
                        </a:rPr>
                        <a:t>Managerial research</a:t>
                      </a:r>
                      <a:endParaRPr lang="en-US" sz="1100">
                        <a:latin typeface="Times New Roman"/>
                        <a:ea typeface="Times New Roman"/>
                        <a:cs typeface="Mangal"/>
                      </a:endParaRPr>
                    </a:p>
                    <a:p>
                      <a:pPr marL="0" marR="0">
                        <a:lnSpc>
                          <a:spcPct val="115000"/>
                        </a:lnSpc>
                        <a:spcBef>
                          <a:spcPts val="0"/>
                        </a:spcBef>
                        <a:spcAft>
                          <a:spcPts val="0"/>
                        </a:spcAft>
                      </a:pPr>
                      <a:r>
                        <a:rPr lang="en-US" sz="1100">
                          <a:latin typeface="Times New Roman"/>
                          <a:ea typeface="Times New Roman"/>
                          <a:cs typeface="Mangal"/>
                        </a:rPr>
                        <a:t>-To study the ongoing operations or projects</a:t>
                      </a:r>
                    </a:p>
                    <a:p>
                      <a:pPr marL="0" marR="0">
                        <a:lnSpc>
                          <a:spcPct val="115000"/>
                        </a:lnSpc>
                        <a:spcBef>
                          <a:spcPts val="0"/>
                        </a:spcBef>
                        <a:spcAft>
                          <a:spcPts val="0"/>
                        </a:spcAft>
                      </a:pPr>
                      <a:r>
                        <a:rPr lang="en-US" sz="1100">
                          <a:latin typeface="Times New Roman"/>
                          <a:ea typeface="Times New Roman"/>
                          <a:cs typeface="Mangal"/>
                        </a:rPr>
                        <a:t>-To help in improving managerial effectiveness</a:t>
                      </a:r>
                    </a:p>
                    <a:p>
                      <a:pPr marL="0" marR="0">
                        <a:lnSpc>
                          <a:spcPct val="115000"/>
                        </a:lnSpc>
                        <a:spcBef>
                          <a:spcPts val="0"/>
                        </a:spcBef>
                        <a:spcAft>
                          <a:spcPts val="0"/>
                        </a:spcAft>
                      </a:pPr>
                      <a:r>
                        <a:rPr lang="en-US" sz="1100">
                          <a:latin typeface="Times New Roman"/>
                          <a:ea typeface="Times New Roman"/>
                          <a:cs typeface="Mangal"/>
                        </a:rPr>
                        <a:t>-To help in decision making</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Times New Roman"/>
                          <a:ea typeface="Times New Roman"/>
                          <a:cs typeface="Mangal"/>
                        </a:rPr>
                        <a:t>-Specific and detailed data about the operations or projects</a:t>
                      </a:r>
                    </a:p>
                    <a:p>
                      <a:pPr marL="0" marR="0">
                        <a:lnSpc>
                          <a:spcPct val="115000"/>
                        </a:lnSpc>
                        <a:spcBef>
                          <a:spcPts val="0"/>
                        </a:spcBef>
                        <a:spcAft>
                          <a:spcPts val="0"/>
                        </a:spcAft>
                      </a:pPr>
                      <a:r>
                        <a:rPr lang="en-US" sz="1100">
                          <a:latin typeface="Times New Roman"/>
                          <a:ea typeface="Times New Roman"/>
                          <a:cs typeface="Mangal"/>
                        </a:rPr>
                        <a:t>-Data collections through MIS</a:t>
                      </a:r>
                    </a:p>
                    <a:p>
                      <a:pPr marL="0" marR="0">
                        <a:lnSpc>
                          <a:spcPct val="115000"/>
                        </a:lnSpc>
                        <a:spcBef>
                          <a:spcPts val="0"/>
                        </a:spcBef>
                        <a:spcAft>
                          <a:spcPts val="0"/>
                        </a:spcAft>
                      </a:pPr>
                      <a:r>
                        <a:rPr lang="en-US" sz="1100">
                          <a:latin typeface="Times New Roman"/>
                          <a:ea typeface="Times New Roman"/>
                          <a:cs typeface="Mangal"/>
                        </a:rPr>
                        <a:t>-Collections of qualitative data</a:t>
                      </a:r>
                    </a:p>
                    <a:p>
                      <a:pPr marL="0" marR="0">
                        <a:lnSpc>
                          <a:spcPct val="115000"/>
                        </a:lnSpc>
                        <a:spcBef>
                          <a:spcPts val="0"/>
                        </a:spcBef>
                        <a:spcAft>
                          <a:spcPts val="0"/>
                        </a:spcAft>
                      </a:pPr>
                      <a:r>
                        <a:rPr lang="en-US" sz="1100">
                          <a:latin typeface="Times New Roman"/>
                          <a:ea typeface="Times New Roman"/>
                          <a:cs typeface="Mangal"/>
                        </a:rPr>
                        <a:t>-Exploring the situations for in depth understanding</a:t>
                      </a:r>
                    </a:p>
                    <a:p>
                      <a:pPr marL="457200" marR="0">
                        <a:lnSpc>
                          <a:spcPct val="115000"/>
                        </a:lnSpc>
                        <a:spcBef>
                          <a:spcPts val="0"/>
                        </a:spcBef>
                        <a:spcAft>
                          <a:spcPts val="0"/>
                        </a:spcAft>
                      </a:pPr>
                      <a:r>
                        <a:rPr lang="en-US" sz="1100">
                          <a:latin typeface="Wingdings"/>
                          <a:ea typeface="Times New Roman"/>
                          <a:cs typeface="Mangal"/>
                        </a:rPr>
                        <a:t>§</a:t>
                      </a:r>
                      <a:r>
                        <a:rPr lang="en-US" sz="1100">
                          <a:latin typeface="Times New Roman"/>
                          <a:ea typeface="Times New Roman"/>
                          <a:cs typeface="Mangal"/>
                        </a:rPr>
                        <a:t>Survey research methods</a:t>
                      </a:r>
                    </a:p>
                    <a:p>
                      <a:pPr marL="457200" marR="0">
                        <a:lnSpc>
                          <a:spcPct val="115000"/>
                        </a:lnSpc>
                        <a:spcBef>
                          <a:spcPts val="0"/>
                        </a:spcBef>
                        <a:spcAft>
                          <a:spcPts val="0"/>
                        </a:spcAft>
                      </a:pPr>
                      <a:r>
                        <a:rPr lang="en-US" sz="1100">
                          <a:latin typeface="Wingdings"/>
                          <a:ea typeface="Times New Roman"/>
                          <a:cs typeface="Mangal"/>
                        </a:rPr>
                        <a:t>§</a:t>
                      </a:r>
                      <a:r>
                        <a:rPr lang="en-US" sz="1100">
                          <a:latin typeface="Times New Roman"/>
                          <a:ea typeface="Times New Roman"/>
                          <a:cs typeface="Mangal"/>
                        </a:rPr>
                        <a:t>Observational methods</a:t>
                      </a:r>
                    </a:p>
                    <a:p>
                      <a:pPr marL="457200" marR="0">
                        <a:lnSpc>
                          <a:spcPct val="115000"/>
                        </a:lnSpc>
                        <a:spcBef>
                          <a:spcPts val="0"/>
                        </a:spcBef>
                        <a:spcAft>
                          <a:spcPts val="0"/>
                        </a:spcAft>
                      </a:pPr>
                      <a:r>
                        <a:rPr lang="en-US" sz="1100">
                          <a:latin typeface="Wingdings"/>
                          <a:ea typeface="Times New Roman"/>
                          <a:cs typeface="Mangal"/>
                        </a:rPr>
                        <a:t>§</a:t>
                      </a:r>
                      <a:r>
                        <a:rPr lang="en-US" sz="1100">
                          <a:latin typeface="Times New Roman"/>
                          <a:ea typeface="Times New Roman"/>
                          <a:cs typeface="Mangal"/>
                        </a:rPr>
                        <a:t>Experimental methods</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Times New Roman"/>
                          <a:ea typeface="Times New Roman"/>
                          <a:cs typeface="Mangal"/>
                        </a:rPr>
                        <a:t>-Identification of the problem situation</a:t>
                      </a:r>
                    </a:p>
                    <a:p>
                      <a:pPr marL="0" marR="0">
                        <a:lnSpc>
                          <a:spcPct val="115000"/>
                        </a:lnSpc>
                        <a:spcBef>
                          <a:spcPts val="0"/>
                        </a:spcBef>
                        <a:spcAft>
                          <a:spcPts val="0"/>
                        </a:spcAft>
                      </a:pPr>
                      <a:r>
                        <a:rPr lang="en-US" sz="1100">
                          <a:latin typeface="Times New Roman"/>
                          <a:ea typeface="Times New Roman"/>
                          <a:cs typeface="Mangal"/>
                        </a:rPr>
                        <a:t>-Identification of decision options</a:t>
                      </a:r>
                    </a:p>
                    <a:p>
                      <a:pPr marL="0" marR="0">
                        <a:lnSpc>
                          <a:spcPct val="115000"/>
                        </a:lnSpc>
                        <a:spcBef>
                          <a:spcPts val="0"/>
                        </a:spcBef>
                        <a:spcAft>
                          <a:spcPts val="0"/>
                        </a:spcAft>
                      </a:pPr>
                      <a:r>
                        <a:rPr lang="en-US" sz="1100">
                          <a:latin typeface="Times New Roman"/>
                          <a:ea typeface="Times New Roman"/>
                          <a:cs typeface="Mangal"/>
                        </a:rPr>
                        <a:t>-Precise recommendations for actions to be taken</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5171">
                <a:tc>
                  <a:txBody>
                    <a:bodyPr/>
                    <a:lstStyle/>
                    <a:p>
                      <a:pPr marL="0" marR="0">
                        <a:lnSpc>
                          <a:spcPct val="115000"/>
                        </a:lnSpc>
                        <a:tabLst>
                          <a:tab pos="228600" algn="l"/>
                        </a:tabLst>
                      </a:pPr>
                      <a:r>
                        <a:rPr lang="en-US" sz="1100" b="1">
                          <a:latin typeface="Calibri"/>
                          <a:ea typeface="Times New Roman"/>
                          <a:cs typeface="Mangal"/>
                        </a:rPr>
                        <a:t>Action research</a:t>
                      </a:r>
                    </a:p>
                    <a:p>
                      <a:pPr marL="0" marR="0" algn="just">
                        <a:lnSpc>
                          <a:spcPct val="115000"/>
                        </a:lnSpc>
                        <a:spcBef>
                          <a:spcPts val="0"/>
                        </a:spcBef>
                        <a:spcAft>
                          <a:spcPts val="0"/>
                        </a:spcAft>
                        <a:tabLst>
                          <a:tab pos="228600" algn="l"/>
                        </a:tabLst>
                      </a:pPr>
                      <a:r>
                        <a:rPr lang="en-US" sz="1100">
                          <a:latin typeface="Times New Roman"/>
                          <a:ea typeface="Times New Roman"/>
                          <a:cs typeface="Mangal"/>
                        </a:rPr>
                        <a:t>-To feed the information into the organization</a:t>
                      </a:r>
                    </a:p>
                    <a:p>
                      <a:pPr marL="0" marR="0" algn="just">
                        <a:lnSpc>
                          <a:spcPct val="115000"/>
                        </a:lnSpc>
                        <a:spcBef>
                          <a:spcPts val="0"/>
                        </a:spcBef>
                        <a:spcAft>
                          <a:spcPts val="0"/>
                        </a:spcAft>
                        <a:tabLst>
                          <a:tab pos="228600" algn="l"/>
                        </a:tabLst>
                      </a:pPr>
                      <a:r>
                        <a:rPr lang="en-US" sz="1100">
                          <a:latin typeface="Times New Roman"/>
                          <a:ea typeface="Times New Roman"/>
                          <a:cs typeface="Mangal"/>
                        </a:rPr>
                        <a:t>-To improve functioning</a:t>
                      </a:r>
                    </a:p>
                    <a:p>
                      <a:pPr marL="0" marR="0" algn="just">
                        <a:lnSpc>
                          <a:spcPct val="115000"/>
                        </a:lnSpc>
                        <a:spcBef>
                          <a:spcPts val="0"/>
                        </a:spcBef>
                        <a:spcAft>
                          <a:spcPts val="0"/>
                        </a:spcAft>
                        <a:tabLst>
                          <a:tab pos="228600" algn="l"/>
                        </a:tabLst>
                      </a:pPr>
                      <a:r>
                        <a:rPr lang="en-US" sz="1100">
                          <a:latin typeface="Times New Roman"/>
                          <a:ea typeface="Times New Roman"/>
                          <a:cs typeface="Mangal"/>
                        </a:rPr>
                        <a:t>-To improve managerial action</a:t>
                      </a:r>
                    </a:p>
                    <a:p>
                      <a:pPr marL="0" marR="0" algn="just">
                        <a:lnSpc>
                          <a:spcPct val="115000"/>
                        </a:lnSpc>
                        <a:spcBef>
                          <a:spcPts val="0"/>
                        </a:spcBef>
                        <a:spcAft>
                          <a:spcPts val="0"/>
                        </a:spcAft>
                        <a:tabLst>
                          <a:tab pos="228600" algn="l"/>
                        </a:tabLst>
                      </a:pPr>
                      <a:r>
                        <a:rPr lang="en-US" sz="1100">
                          <a:latin typeface="Times New Roman"/>
                          <a:ea typeface="Times New Roman"/>
                          <a:cs typeface="Mangal"/>
                        </a:rPr>
                        <a:t>-To suggest future courses of actions</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228600" algn="l"/>
                        </a:tabLst>
                      </a:pPr>
                      <a:r>
                        <a:rPr lang="en-US" sz="1100">
                          <a:latin typeface="Times New Roman"/>
                          <a:ea typeface="Times New Roman"/>
                          <a:cs typeface="Mangal"/>
                        </a:rPr>
                        <a:t>Continuous gathering and analysis of data</a:t>
                      </a:r>
                    </a:p>
                    <a:p>
                      <a:pPr marL="0" marR="0" algn="just">
                        <a:lnSpc>
                          <a:spcPct val="115000"/>
                        </a:lnSpc>
                        <a:spcBef>
                          <a:spcPts val="0"/>
                        </a:spcBef>
                        <a:spcAft>
                          <a:spcPts val="0"/>
                        </a:spcAft>
                        <a:tabLst>
                          <a:tab pos="228600" algn="l"/>
                        </a:tabLst>
                      </a:pPr>
                      <a:r>
                        <a:rPr lang="en-US" sz="1100">
                          <a:latin typeface="Times New Roman"/>
                          <a:ea typeface="Times New Roman"/>
                          <a:cs typeface="Mangal"/>
                        </a:rPr>
                        <a:t>-Problem specific data</a:t>
                      </a:r>
                    </a:p>
                    <a:p>
                      <a:pPr marL="0" marR="0" algn="just">
                        <a:lnSpc>
                          <a:spcPct val="115000"/>
                        </a:lnSpc>
                        <a:spcBef>
                          <a:spcPts val="0"/>
                        </a:spcBef>
                        <a:spcAft>
                          <a:spcPts val="0"/>
                        </a:spcAft>
                        <a:tabLst>
                          <a:tab pos="228600" algn="l"/>
                        </a:tabLst>
                      </a:pPr>
                      <a:r>
                        <a:rPr lang="en-US" sz="1100">
                          <a:latin typeface="Times New Roman"/>
                          <a:ea typeface="Times New Roman"/>
                          <a:cs typeface="Mangal"/>
                        </a:rPr>
                        <a:t>-Opinion surveys</a:t>
                      </a:r>
                    </a:p>
                    <a:p>
                      <a:pPr marL="0" marR="0" algn="just">
                        <a:lnSpc>
                          <a:spcPct val="115000"/>
                        </a:lnSpc>
                        <a:spcBef>
                          <a:spcPts val="0"/>
                        </a:spcBef>
                        <a:spcAft>
                          <a:spcPts val="0"/>
                        </a:spcAft>
                        <a:tabLst>
                          <a:tab pos="228600" algn="l"/>
                        </a:tabLst>
                      </a:pPr>
                      <a:r>
                        <a:rPr lang="en-US" sz="1100">
                          <a:latin typeface="Times New Roman"/>
                          <a:ea typeface="Times New Roman"/>
                          <a:cs typeface="Mangal"/>
                        </a:rPr>
                        <a:t>-Observations</a:t>
                      </a:r>
                    </a:p>
                    <a:p>
                      <a:pPr marL="0" marR="0" algn="just">
                        <a:lnSpc>
                          <a:spcPct val="115000"/>
                        </a:lnSpc>
                        <a:spcBef>
                          <a:spcPts val="0"/>
                        </a:spcBef>
                        <a:spcAft>
                          <a:spcPts val="0"/>
                        </a:spcAft>
                        <a:tabLst>
                          <a:tab pos="228600" algn="l"/>
                        </a:tabLst>
                      </a:pPr>
                      <a:r>
                        <a:rPr lang="en-US" sz="1100">
                          <a:latin typeface="Times New Roman"/>
                          <a:ea typeface="Times New Roman"/>
                          <a:cs typeface="Mangal"/>
                        </a:rPr>
                        <a:t>-Satisfaction level</a:t>
                      </a:r>
                    </a:p>
                    <a:p>
                      <a:pPr marL="0" marR="0" algn="just">
                        <a:lnSpc>
                          <a:spcPct val="115000"/>
                        </a:lnSpc>
                        <a:spcBef>
                          <a:spcPts val="0"/>
                        </a:spcBef>
                        <a:spcAft>
                          <a:spcPts val="0"/>
                        </a:spcAft>
                        <a:tabLst>
                          <a:tab pos="228600" algn="l"/>
                        </a:tabLst>
                      </a:pPr>
                      <a:r>
                        <a:rPr lang="en-US" sz="1100">
                          <a:latin typeface="Times New Roman"/>
                          <a:ea typeface="Times New Roman"/>
                          <a:cs typeface="Mangal"/>
                        </a:rPr>
                        <a:t>-Morale surveys</a:t>
                      </a:r>
                    </a:p>
                    <a:p>
                      <a:pPr marL="0" marR="0" algn="just">
                        <a:lnSpc>
                          <a:spcPct val="115000"/>
                        </a:lnSpc>
                        <a:spcBef>
                          <a:spcPts val="0"/>
                        </a:spcBef>
                        <a:spcAft>
                          <a:spcPts val="0"/>
                        </a:spcAft>
                        <a:tabLst>
                          <a:tab pos="228600" algn="l"/>
                        </a:tabLst>
                      </a:pPr>
                      <a:r>
                        <a:rPr lang="en-US" sz="1100">
                          <a:latin typeface="Times New Roman"/>
                          <a:ea typeface="Times New Roman"/>
                          <a:cs typeface="Mangal"/>
                        </a:rPr>
                        <a:t>-Frustration index</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228600" algn="l"/>
                        </a:tabLst>
                      </a:pPr>
                      <a:r>
                        <a:rPr lang="en-US" sz="1100" dirty="0">
                          <a:latin typeface="Times New Roman"/>
                          <a:ea typeface="Times New Roman"/>
                          <a:cs typeface="Mangal"/>
                        </a:rPr>
                        <a:t>To recommend the action to be taken with regard to</a:t>
                      </a:r>
                    </a:p>
                    <a:p>
                      <a:pPr marL="228600" marR="0" algn="just">
                        <a:lnSpc>
                          <a:spcPct val="115000"/>
                        </a:lnSpc>
                        <a:spcBef>
                          <a:spcPts val="0"/>
                        </a:spcBef>
                        <a:spcAft>
                          <a:spcPts val="0"/>
                        </a:spcAft>
                        <a:tabLst>
                          <a:tab pos="228600" algn="l"/>
                        </a:tabLst>
                      </a:pPr>
                      <a:r>
                        <a:rPr lang="en-US" sz="1100" dirty="0">
                          <a:latin typeface="Times New Roman"/>
                          <a:ea typeface="Times New Roman"/>
                          <a:cs typeface="Mangal"/>
                        </a:rPr>
                        <a:t>-Organizational structure</a:t>
                      </a:r>
                    </a:p>
                    <a:p>
                      <a:pPr marL="228600" marR="0" algn="just">
                        <a:lnSpc>
                          <a:spcPct val="115000"/>
                        </a:lnSpc>
                        <a:spcBef>
                          <a:spcPts val="0"/>
                        </a:spcBef>
                        <a:spcAft>
                          <a:spcPts val="0"/>
                        </a:spcAft>
                        <a:tabLst>
                          <a:tab pos="228600" algn="l"/>
                        </a:tabLst>
                      </a:pPr>
                      <a:r>
                        <a:rPr lang="en-US" sz="1100" dirty="0">
                          <a:latin typeface="Times New Roman"/>
                          <a:ea typeface="Times New Roman"/>
                          <a:cs typeface="Mangal"/>
                        </a:rPr>
                        <a:t>-Rules </a:t>
                      </a:r>
                    </a:p>
                    <a:p>
                      <a:pPr marL="228600" marR="0" algn="just">
                        <a:lnSpc>
                          <a:spcPct val="115000"/>
                        </a:lnSpc>
                        <a:spcBef>
                          <a:spcPts val="0"/>
                        </a:spcBef>
                        <a:spcAft>
                          <a:spcPts val="0"/>
                        </a:spcAft>
                        <a:tabLst>
                          <a:tab pos="228600" algn="l"/>
                        </a:tabLst>
                      </a:pPr>
                      <a:r>
                        <a:rPr lang="en-US" sz="1100" dirty="0">
                          <a:latin typeface="Times New Roman"/>
                          <a:ea typeface="Times New Roman"/>
                          <a:cs typeface="Mangal"/>
                        </a:rPr>
                        <a:t>-Reward and punishment system</a:t>
                      </a:r>
                    </a:p>
                    <a:p>
                      <a:pPr marL="228600" marR="0" algn="just">
                        <a:lnSpc>
                          <a:spcPct val="115000"/>
                        </a:lnSpc>
                        <a:spcBef>
                          <a:spcPts val="0"/>
                        </a:spcBef>
                        <a:spcAft>
                          <a:spcPts val="0"/>
                        </a:spcAft>
                        <a:tabLst>
                          <a:tab pos="228600" algn="l"/>
                        </a:tabLst>
                      </a:pPr>
                      <a:r>
                        <a:rPr lang="en-US" sz="1100" dirty="0">
                          <a:latin typeface="Times New Roman"/>
                          <a:ea typeface="Times New Roman"/>
                          <a:cs typeface="Mangal"/>
                        </a:rPr>
                        <a:t>-Performance evaluation</a:t>
                      </a:r>
                    </a:p>
                    <a:p>
                      <a:pPr marL="228600" marR="0" algn="just">
                        <a:lnSpc>
                          <a:spcPct val="115000"/>
                        </a:lnSpc>
                        <a:spcBef>
                          <a:spcPts val="0"/>
                        </a:spcBef>
                        <a:spcAft>
                          <a:spcPts val="0"/>
                        </a:spcAft>
                        <a:tabLst>
                          <a:tab pos="228600" algn="l"/>
                        </a:tabLst>
                      </a:pPr>
                      <a:r>
                        <a:rPr lang="en-US" sz="1100" dirty="0">
                          <a:latin typeface="Times New Roman"/>
                          <a:ea typeface="Times New Roman"/>
                          <a:cs typeface="Mangal"/>
                        </a:rPr>
                        <a:t>-Work environment</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13275">
                <a:tc>
                  <a:txBody>
                    <a:bodyPr/>
                    <a:lstStyle/>
                    <a:p>
                      <a:pPr marL="0" marR="0" algn="just">
                        <a:lnSpc>
                          <a:spcPct val="115000"/>
                        </a:lnSpc>
                        <a:spcBef>
                          <a:spcPts val="0"/>
                        </a:spcBef>
                        <a:spcAft>
                          <a:spcPts val="0"/>
                        </a:spcAft>
                        <a:tabLst>
                          <a:tab pos="228600" algn="l"/>
                        </a:tabLst>
                      </a:pPr>
                      <a:r>
                        <a:rPr lang="en-US" sz="1100" b="1">
                          <a:latin typeface="Times New Roman"/>
                          <a:ea typeface="Times New Roman"/>
                          <a:cs typeface="Mangal"/>
                        </a:rPr>
                        <a:t>Evaluation Research</a:t>
                      </a:r>
                      <a:endParaRPr lang="en-US" sz="1100">
                        <a:latin typeface="Times New Roman"/>
                        <a:ea typeface="Times New Roman"/>
                        <a:cs typeface="Mangal"/>
                      </a:endParaRPr>
                    </a:p>
                    <a:p>
                      <a:pPr marL="0" marR="0" algn="just">
                        <a:lnSpc>
                          <a:spcPct val="115000"/>
                        </a:lnSpc>
                        <a:spcBef>
                          <a:spcPts val="0"/>
                        </a:spcBef>
                        <a:spcAft>
                          <a:spcPts val="0"/>
                        </a:spcAft>
                        <a:tabLst>
                          <a:tab pos="228600" algn="l"/>
                        </a:tabLst>
                      </a:pPr>
                      <a:r>
                        <a:rPr lang="en-US" sz="1100">
                          <a:latin typeface="Times New Roman"/>
                          <a:ea typeface="Times New Roman"/>
                          <a:cs typeface="Mangal"/>
                        </a:rPr>
                        <a:t>-To measure achievements against the objectives</a:t>
                      </a:r>
                    </a:p>
                    <a:p>
                      <a:pPr marL="0" marR="0" algn="just">
                        <a:lnSpc>
                          <a:spcPct val="115000"/>
                        </a:lnSpc>
                        <a:spcBef>
                          <a:spcPts val="0"/>
                        </a:spcBef>
                        <a:spcAft>
                          <a:spcPts val="0"/>
                        </a:spcAft>
                        <a:tabLst>
                          <a:tab pos="228600" algn="l"/>
                        </a:tabLst>
                      </a:pPr>
                      <a:r>
                        <a:rPr lang="en-US" sz="1100">
                          <a:latin typeface="Times New Roman"/>
                          <a:ea typeface="Times New Roman"/>
                          <a:cs typeface="Mangal"/>
                        </a:rPr>
                        <a:t>-To identify gaps and problem areas</a:t>
                      </a:r>
                    </a:p>
                    <a:p>
                      <a:pPr marL="0" marR="0" algn="just">
                        <a:lnSpc>
                          <a:spcPct val="115000"/>
                        </a:lnSpc>
                        <a:spcBef>
                          <a:spcPts val="0"/>
                        </a:spcBef>
                        <a:spcAft>
                          <a:spcPts val="0"/>
                        </a:spcAft>
                        <a:tabLst>
                          <a:tab pos="228600" algn="l"/>
                        </a:tabLst>
                      </a:pPr>
                      <a:r>
                        <a:rPr lang="en-US" sz="1100">
                          <a:latin typeface="Times New Roman"/>
                          <a:ea typeface="Times New Roman"/>
                          <a:cs typeface="Mangal"/>
                        </a:rPr>
                        <a:t>-To suggest the improvements required</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228600" algn="l"/>
                        </a:tabLst>
                      </a:pPr>
                      <a:r>
                        <a:rPr lang="en-US" sz="1100">
                          <a:latin typeface="Times New Roman"/>
                          <a:ea typeface="Times New Roman"/>
                          <a:cs typeface="Mangal"/>
                        </a:rPr>
                        <a:t>-Micro level data</a:t>
                      </a:r>
                    </a:p>
                    <a:p>
                      <a:pPr marL="0" marR="0" algn="just">
                        <a:lnSpc>
                          <a:spcPct val="115000"/>
                        </a:lnSpc>
                        <a:spcBef>
                          <a:spcPts val="0"/>
                        </a:spcBef>
                        <a:spcAft>
                          <a:spcPts val="0"/>
                        </a:spcAft>
                        <a:tabLst>
                          <a:tab pos="228600" algn="l"/>
                        </a:tabLst>
                      </a:pPr>
                      <a:r>
                        <a:rPr lang="en-US" sz="1100">
                          <a:latin typeface="Times New Roman"/>
                          <a:ea typeface="Times New Roman"/>
                          <a:cs typeface="Mangal"/>
                        </a:rPr>
                        <a:t>-Program review and evaluation data</a:t>
                      </a:r>
                    </a:p>
                    <a:p>
                      <a:pPr marL="0" marR="0" algn="just">
                        <a:lnSpc>
                          <a:spcPct val="115000"/>
                        </a:lnSpc>
                        <a:spcBef>
                          <a:spcPts val="0"/>
                        </a:spcBef>
                        <a:spcAft>
                          <a:spcPts val="0"/>
                        </a:spcAft>
                        <a:tabLst>
                          <a:tab pos="228600" algn="l"/>
                        </a:tabLst>
                      </a:pPr>
                      <a:r>
                        <a:rPr lang="en-US" sz="1100">
                          <a:latin typeface="Times New Roman"/>
                          <a:ea typeface="Times New Roman"/>
                          <a:cs typeface="Mangal"/>
                        </a:rPr>
                        <a:t>-Comparative performance</a:t>
                      </a:r>
                    </a:p>
                    <a:p>
                      <a:pPr marL="0" marR="0" algn="just">
                        <a:lnSpc>
                          <a:spcPct val="115000"/>
                        </a:lnSpc>
                        <a:spcBef>
                          <a:spcPts val="0"/>
                        </a:spcBef>
                        <a:spcAft>
                          <a:spcPts val="0"/>
                        </a:spcAft>
                        <a:tabLst>
                          <a:tab pos="228600" algn="l"/>
                        </a:tabLst>
                      </a:pPr>
                      <a:r>
                        <a:rPr lang="en-US" sz="1100">
                          <a:latin typeface="Times New Roman"/>
                          <a:ea typeface="Times New Roman"/>
                          <a:cs typeface="Mangal"/>
                        </a:rPr>
                        <a:t>-Internal surveys</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28600" algn="l"/>
                        </a:tabLst>
                      </a:pPr>
                      <a:r>
                        <a:rPr lang="en-US" sz="1100" dirty="0">
                          <a:latin typeface="Times New Roman"/>
                          <a:ea typeface="Times New Roman"/>
                          <a:cs typeface="Mangal"/>
                        </a:rPr>
                        <a:t>-Identification of </a:t>
                      </a:r>
                      <a:r>
                        <a:rPr lang="en-US" sz="1100" dirty="0" err="1">
                          <a:latin typeface="Times New Roman"/>
                          <a:ea typeface="Times New Roman"/>
                          <a:cs typeface="Mangal"/>
                        </a:rPr>
                        <a:t>programme</a:t>
                      </a:r>
                      <a:r>
                        <a:rPr lang="en-US" sz="1100" dirty="0">
                          <a:latin typeface="Times New Roman"/>
                          <a:ea typeface="Times New Roman"/>
                          <a:cs typeface="Mangal"/>
                        </a:rPr>
                        <a:t> strength and weaknesses</a:t>
                      </a:r>
                    </a:p>
                    <a:p>
                      <a:pPr marL="0" marR="0">
                        <a:lnSpc>
                          <a:spcPct val="115000"/>
                        </a:lnSpc>
                        <a:spcBef>
                          <a:spcPts val="0"/>
                        </a:spcBef>
                        <a:spcAft>
                          <a:spcPts val="0"/>
                        </a:spcAft>
                        <a:tabLst>
                          <a:tab pos="228600" algn="l"/>
                        </a:tabLst>
                      </a:pPr>
                      <a:r>
                        <a:rPr lang="en-US" sz="1100" dirty="0">
                          <a:latin typeface="Times New Roman"/>
                          <a:ea typeface="Times New Roman"/>
                          <a:cs typeface="Mangal"/>
                        </a:rPr>
                        <a:t>-Recommendation for </a:t>
                      </a:r>
                      <a:r>
                        <a:rPr lang="en-US" sz="1100" dirty="0" err="1">
                          <a:latin typeface="Times New Roman"/>
                          <a:ea typeface="Times New Roman"/>
                          <a:cs typeface="Mangal"/>
                        </a:rPr>
                        <a:t>programme</a:t>
                      </a:r>
                      <a:r>
                        <a:rPr lang="en-US" sz="1100" dirty="0">
                          <a:latin typeface="Times New Roman"/>
                          <a:ea typeface="Times New Roman"/>
                          <a:cs typeface="Mangal"/>
                        </a:rPr>
                        <a:t> improvements</a:t>
                      </a:r>
                    </a:p>
                  </a:txBody>
                  <a:tcPr marL="42154" marR="42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eaLnBrk="1" hangingPunct="1">
              <a:lnSpc>
                <a:spcPct val="90000"/>
              </a:lnSpc>
            </a:pPr>
            <a:r>
              <a:rPr lang="en-US" sz="2800" dirty="0" smtClean="0"/>
              <a:t>Research means to search again to find out something new and more about a phenomenon. </a:t>
            </a:r>
          </a:p>
          <a:p>
            <a:pPr eaLnBrk="1" hangingPunct="1">
              <a:lnSpc>
                <a:spcPct val="90000"/>
              </a:lnSpc>
            </a:pPr>
            <a:r>
              <a:rPr lang="en-US" sz="2800" dirty="0" smtClean="0"/>
              <a:t>If we analyze the term 'Research', we know that it is composed of two syllables, </a:t>
            </a:r>
            <a:r>
              <a:rPr lang="en-US" sz="2800" i="1" dirty="0" smtClean="0"/>
              <a:t>re</a:t>
            </a:r>
            <a:r>
              <a:rPr lang="en-US" sz="2800" dirty="0" smtClean="0"/>
              <a:t> and </a:t>
            </a:r>
            <a:r>
              <a:rPr lang="en-US" sz="2800" i="1" dirty="0" smtClean="0"/>
              <a:t>search. </a:t>
            </a:r>
            <a:r>
              <a:rPr lang="en-US" sz="2800" dirty="0" smtClean="0"/>
              <a:t>The prefix </a:t>
            </a:r>
            <a:r>
              <a:rPr lang="en-US" sz="2800" i="1" dirty="0" smtClean="0"/>
              <a:t>re</a:t>
            </a:r>
            <a:r>
              <a:rPr lang="en-US" sz="2800" dirty="0" smtClean="0"/>
              <a:t> means again, a new or over again and the later as a verb means to examine closely and carefully, to test and try to probe. </a:t>
            </a:r>
          </a:p>
          <a:p>
            <a:pPr eaLnBrk="1" hangingPunct="1">
              <a:lnSpc>
                <a:spcPct val="90000"/>
              </a:lnSpc>
            </a:pPr>
            <a:r>
              <a:rPr lang="en-US" sz="2800" dirty="0" smtClean="0"/>
              <a:t>If we combine them, they form a noun describing a careful, systematic, patient study and investigation in some field of knowledge, undertaken to establish facts or principles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fade">
                                      <p:cBhvr>
                                        <p:cTn id="7" dur="20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fade">
                                      <p:cBhvr>
                                        <p:cTn id="12" dur="20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fade">
                                      <p:cBhvr>
                                        <p:cTn id="17" dur="2000"/>
                                        <p:tgtEl>
                                          <p:spTgt spid="337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fontAlgn="auto" hangingPunct="1">
              <a:spcAft>
                <a:spcPts val="0"/>
              </a:spcAft>
              <a:defRPr/>
            </a:pPr>
            <a:endParaRPr lang="en-US">
              <a:solidFill>
                <a:schemeClr val="tx2">
                  <a:satMod val="130000"/>
                </a:schemeClr>
              </a:solidFill>
            </a:endParaRPr>
          </a:p>
        </p:txBody>
      </p:sp>
      <p:sp>
        <p:nvSpPr>
          <p:cNvPr id="34819" name="Rectangle 3"/>
          <p:cNvSpPr>
            <a:spLocks noGrp="1" noChangeArrowheads="1"/>
          </p:cNvSpPr>
          <p:nvPr>
            <p:ph idx="1"/>
          </p:nvPr>
        </p:nvSpPr>
        <p:spPr/>
        <p:txBody>
          <a:bodyPr/>
          <a:lstStyle/>
          <a:p>
            <a:pPr eaLnBrk="1" hangingPunct="1"/>
            <a:r>
              <a:rPr lang="en-US" sz="2800" i="1" smtClean="0"/>
              <a:t>"Research is the study of an event, problem or phenomenon using systematic and objective methods, in order to understand it better and to develop principles and theories about it"</a:t>
            </a:r>
            <a:r>
              <a:rPr lang="en-US" sz="2800" smtClean="0"/>
              <a:t> (Richards et al. 1999). </a:t>
            </a:r>
          </a:p>
          <a:p>
            <a:pPr eaLnBrk="1" hangingPunct="1"/>
            <a:r>
              <a:rPr lang="en-US" sz="2800" smtClean="0"/>
              <a:t>Therefore the meaning of research can be explained as a careful investigation or inquiry specially through search for new facts in any branch of knowledge.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4818"/>
                                        </p:tgtEl>
                                        <p:attrNameLst>
                                          <p:attrName>style.visibility</p:attrName>
                                        </p:attrNameLst>
                                      </p:cBhvr>
                                      <p:to>
                                        <p:strVal val="visible"/>
                                      </p:to>
                                    </p:set>
                                    <p:animEffect transition="in" filter="fade">
                                      <p:cBhvr>
                                        <p:cTn id="7" dur="2000"/>
                                        <p:tgtEl>
                                          <p:spTgt spid="348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0" end="0"/>
                                            </p:txEl>
                                          </p:spTgt>
                                        </p:tgtEl>
                                        <p:attrNameLst>
                                          <p:attrName>style.visibility</p:attrName>
                                        </p:attrNameLst>
                                      </p:cBhvr>
                                      <p:to>
                                        <p:strVal val="visible"/>
                                      </p:to>
                                    </p:set>
                                    <p:animEffect transition="in" filter="fade">
                                      <p:cBhvr>
                                        <p:cTn id="12" dur="2000"/>
                                        <p:tgtEl>
                                          <p:spTgt spid="348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19">
                                            <p:txEl>
                                              <p:pRg st="1" end="1"/>
                                            </p:txEl>
                                          </p:spTgt>
                                        </p:tgtEl>
                                        <p:attrNameLst>
                                          <p:attrName>style.visibility</p:attrName>
                                        </p:attrNameLst>
                                      </p:cBhvr>
                                      <p:to>
                                        <p:strVal val="visible"/>
                                      </p:to>
                                    </p:set>
                                    <p:animEffect transition="in" filter="fade">
                                      <p:cBhvr>
                                        <p:cTn id="17" dur="2000"/>
                                        <p:tgtEl>
                                          <p:spTgt spid="348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endParaRPr lang="en-US">
              <a:solidFill>
                <a:schemeClr val="tx2">
                  <a:satMod val="130000"/>
                </a:schemeClr>
              </a:solidFill>
            </a:endParaRPr>
          </a:p>
        </p:txBody>
      </p:sp>
      <p:sp>
        <p:nvSpPr>
          <p:cNvPr id="35843" name="Rectangle 3"/>
          <p:cNvSpPr>
            <a:spLocks noGrp="1" noChangeArrowheads="1"/>
          </p:cNvSpPr>
          <p:nvPr>
            <p:ph idx="1"/>
          </p:nvPr>
        </p:nvSpPr>
        <p:spPr/>
        <p:txBody>
          <a:bodyPr/>
          <a:lstStyle/>
          <a:p>
            <a:pPr eaLnBrk="1" hangingPunct="1"/>
            <a:r>
              <a:rPr lang="en-US" smtClean="0"/>
              <a:t>Research is an organized, systematic, data based, critical, scientific inquiry or investigation into a specific problem undertaken with the objective of finding answer of solution. It is knowledge-building process. It is also a creative thinking process based on development and growth.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5842"/>
                                        </p:tgtEl>
                                        <p:attrNameLst>
                                          <p:attrName>style.visibility</p:attrName>
                                        </p:attrNameLst>
                                      </p:cBhvr>
                                      <p:to>
                                        <p:strVal val="visible"/>
                                      </p:to>
                                    </p:set>
                                    <p:animEffect transition="in" filter="fade">
                                      <p:cBhvr>
                                        <p:cTn id="7" dur="2000"/>
                                        <p:tgtEl>
                                          <p:spTgt spid="358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animEffect transition="in" filter="fade">
                                      <p:cBhvr>
                                        <p:cTn id="12" dur="2000"/>
                                        <p:tgtEl>
                                          <p:spTgt spid="358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a:solidFill>
                  <a:schemeClr val="tx2">
                    <a:satMod val="130000"/>
                  </a:schemeClr>
                </a:solidFill>
              </a:rPr>
              <a:t>Main activities to be involved in research process are:</a:t>
            </a:r>
          </a:p>
        </p:txBody>
      </p:sp>
      <p:sp>
        <p:nvSpPr>
          <p:cNvPr id="36867" name="Rectangle 3"/>
          <p:cNvSpPr>
            <a:spLocks noGrp="1" noChangeArrowheads="1"/>
          </p:cNvSpPr>
          <p:nvPr>
            <p:ph idx="1"/>
          </p:nvPr>
        </p:nvSpPr>
        <p:spPr/>
        <p:txBody>
          <a:bodyPr/>
          <a:lstStyle/>
          <a:p>
            <a:pPr eaLnBrk="1" hangingPunct="1">
              <a:lnSpc>
                <a:spcPct val="90000"/>
              </a:lnSpc>
            </a:pPr>
            <a:r>
              <a:rPr lang="en-US" sz="2800" smtClean="0"/>
              <a:t>Define the Problem and find out the variables of study.</a:t>
            </a:r>
          </a:p>
          <a:p>
            <a:pPr eaLnBrk="1" hangingPunct="1">
              <a:lnSpc>
                <a:spcPct val="90000"/>
              </a:lnSpc>
            </a:pPr>
            <a:r>
              <a:rPr lang="en-US" sz="2800" smtClean="0"/>
              <a:t>Get existing knowledge of inventory on the issue.</a:t>
            </a:r>
          </a:p>
          <a:p>
            <a:pPr eaLnBrk="1" hangingPunct="1">
              <a:lnSpc>
                <a:spcPct val="90000"/>
              </a:lnSpc>
            </a:pPr>
            <a:r>
              <a:rPr lang="en-US" sz="2800" smtClean="0"/>
              <a:t>Design the research hypothesis or express question to present the problem.</a:t>
            </a:r>
          </a:p>
          <a:p>
            <a:pPr eaLnBrk="1" hangingPunct="1">
              <a:lnSpc>
                <a:spcPct val="90000"/>
              </a:lnSpc>
            </a:pPr>
            <a:r>
              <a:rPr lang="en-US" sz="2800" smtClean="0"/>
              <a:t>Collect the data and convert them into information.</a:t>
            </a:r>
          </a:p>
          <a:p>
            <a:pPr eaLnBrk="1" hangingPunct="1">
              <a:lnSpc>
                <a:spcPct val="90000"/>
              </a:lnSpc>
            </a:pPr>
            <a:r>
              <a:rPr lang="en-US" sz="2800" smtClean="0"/>
              <a:t>Analysis the information and conclude it to build-up theory or to generalize the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fade">
                                      <p:cBhvr>
                                        <p:cTn id="7" dur="2000"/>
                                        <p:tgtEl>
                                          <p:spTgt spid="368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867">
                                            <p:txEl>
                                              <p:pRg st="0" end="0"/>
                                            </p:txEl>
                                          </p:spTgt>
                                        </p:tgtEl>
                                        <p:attrNameLst>
                                          <p:attrName>style.visibility</p:attrName>
                                        </p:attrNameLst>
                                      </p:cBhvr>
                                      <p:to>
                                        <p:strVal val="visible"/>
                                      </p:to>
                                    </p:set>
                                    <p:animEffect transition="in" filter="fade">
                                      <p:cBhvr>
                                        <p:cTn id="12" dur="2000"/>
                                        <p:tgtEl>
                                          <p:spTgt spid="368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867">
                                            <p:txEl>
                                              <p:pRg st="1" end="1"/>
                                            </p:txEl>
                                          </p:spTgt>
                                        </p:tgtEl>
                                        <p:attrNameLst>
                                          <p:attrName>style.visibility</p:attrName>
                                        </p:attrNameLst>
                                      </p:cBhvr>
                                      <p:to>
                                        <p:strVal val="visible"/>
                                      </p:to>
                                    </p:set>
                                    <p:animEffect transition="in" filter="fade">
                                      <p:cBhvr>
                                        <p:cTn id="17" dur="2000"/>
                                        <p:tgtEl>
                                          <p:spTgt spid="368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867">
                                            <p:txEl>
                                              <p:pRg st="2" end="2"/>
                                            </p:txEl>
                                          </p:spTgt>
                                        </p:tgtEl>
                                        <p:attrNameLst>
                                          <p:attrName>style.visibility</p:attrName>
                                        </p:attrNameLst>
                                      </p:cBhvr>
                                      <p:to>
                                        <p:strVal val="visible"/>
                                      </p:to>
                                    </p:set>
                                    <p:animEffect transition="in" filter="fade">
                                      <p:cBhvr>
                                        <p:cTn id="22" dur="2000"/>
                                        <p:tgtEl>
                                          <p:spTgt spid="3686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867">
                                            <p:txEl>
                                              <p:pRg st="3" end="3"/>
                                            </p:txEl>
                                          </p:spTgt>
                                        </p:tgtEl>
                                        <p:attrNameLst>
                                          <p:attrName>style.visibility</p:attrName>
                                        </p:attrNameLst>
                                      </p:cBhvr>
                                      <p:to>
                                        <p:strVal val="visible"/>
                                      </p:to>
                                    </p:set>
                                    <p:animEffect transition="in" filter="fade">
                                      <p:cBhvr>
                                        <p:cTn id="27" dur="2000"/>
                                        <p:tgtEl>
                                          <p:spTgt spid="3686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867">
                                            <p:txEl>
                                              <p:pRg st="4" end="4"/>
                                            </p:txEl>
                                          </p:spTgt>
                                        </p:tgtEl>
                                        <p:attrNameLst>
                                          <p:attrName>style.visibility</p:attrName>
                                        </p:attrNameLst>
                                      </p:cBhvr>
                                      <p:to>
                                        <p:strVal val="visible"/>
                                      </p:to>
                                    </p:set>
                                    <p:animEffect transition="in" filter="fade">
                                      <p:cBhvr>
                                        <p:cTn id="32" dur="2000"/>
                                        <p:tgtEl>
                                          <p:spTgt spid="36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2814</Words>
  <Application>Microsoft Office PowerPoint</Application>
  <PresentationFormat>On-screen Show (4:3)</PresentationFormat>
  <Paragraphs>429</Paragraphs>
  <Slides>56</Slides>
  <Notes>6</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Research for MBA</vt:lpstr>
      <vt:lpstr>Research in business: Concept</vt:lpstr>
      <vt:lpstr>Research in business: Concept</vt:lpstr>
      <vt:lpstr>Research in business: Concept</vt:lpstr>
      <vt:lpstr>Meaning and Nature of Research:</vt:lpstr>
      <vt:lpstr>Slide 6</vt:lpstr>
      <vt:lpstr>Slide 7</vt:lpstr>
      <vt:lpstr>Slide 8</vt:lpstr>
      <vt:lpstr>Main activities to be involved in research process are:</vt:lpstr>
      <vt:lpstr>Steps of scientific research </vt:lpstr>
      <vt:lpstr>Steps of scientific research </vt:lpstr>
      <vt:lpstr>Steps of scientific research </vt:lpstr>
      <vt:lpstr>Slide 13</vt:lpstr>
      <vt:lpstr>The Hallmarks of Scientific Research/बैज्ञानिक अनुशन्धानका बिशेषताहरु </vt:lpstr>
      <vt:lpstr>Hallmarks of Scientific Research</vt:lpstr>
      <vt:lpstr>2. Rigor</vt:lpstr>
      <vt:lpstr>3. Testability</vt:lpstr>
      <vt:lpstr>4. Replicability</vt:lpstr>
      <vt:lpstr>Slide 19</vt:lpstr>
      <vt:lpstr>Confidence</vt:lpstr>
      <vt:lpstr>6. Objectivity</vt:lpstr>
      <vt:lpstr>7. Generalizability</vt:lpstr>
      <vt:lpstr>8. Parsimony</vt:lpstr>
      <vt:lpstr>Difficulty of applying scientific methods in social research</vt:lpstr>
      <vt:lpstr>Difficulty of applying scientific methods in social research</vt:lpstr>
      <vt:lpstr>Slide 26</vt:lpstr>
      <vt:lpstr>Difficulty of applying scientific methods in social research</vt:lpstr>
      <vt:lpstr>Difficulty of applying scientific methods in social research</vt:lpstr>
      <vt:lpstr>Basic and Applied Research</vt:lpstr>
      <vt:lpstr>Applied Vs Basic Research</vt:lpstr>
      <vt:lpstr>Basic Vs Applied Research</vt:lpstr>
      <vt:lpstr>The Value of Business Research for Managers – (1)</vt:lpstr>
      <vt:lpstr>The Value of Business Research for Managers – (2)</vt:lpstr>
      <vt:lpstr>The Value of Business Research for Managers – (3)</vt:lpstr>
      <vt:lpstr>Role of research in management</vt:lpstr>
      <vt:lpstr>Slide 36</vt:lpstr>
      <vt:lpstr>Slide 37</vt:lpstr>
      <vt:lpstr>Nature of Research</vt:lpstr>
      <vt:lpstr>Slide 39</vt:lpstr>
      <vt:lpstr>Nature / type of management research</vt:lpstr>
      <vt:lpstr>When Should Business Research be Undertaken?</vt:lpstr>
      <vt:lpstr>Value and Costs of Undertaking Business Research</vt:lpstr>
      <vt:lpstr>Applying scientific thinking to business problems </vt:lpstr>
      <vt:lpstr>The Essence of the Scientific Method</vt:lpstr>
      <vt:lpstr> Solving management Problems </vt:lpstr>
      <vt:lpstr>B. Using Scientific Thinking to Solve a Problem </vt:lpstr>
      <vt:lpstr>B. Using Scientific Thinking to Solve a Problem</vt:lpstr>
      <vt:lpstr>B. Using Scientific Thinking to Solve a Problem</vt:lpstr>
      <vt:lpstr>C. The Scientific Method </vt:lpstr>
      <vt:lpstr>C. The Scientific Method </vt:lpstr>
      <vt:lpstr>Why managers should Know research</vt:lpstr>
      <vt:lpstr>Why managers should Know research</vt:lpstr>
      <vt:lpstr>Ethical issues in research </vt:lpstr>
      <vt:lpstr>For ethical research</vt:lpstr>
      <vt:lpstr>For ethical research</vt:lpstr>
      <vt:lpstr>Slide 56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for BBA</dc:title>
  <dc:creator>kapil</dc:creator>
  <cp:lastModifiedBy>Shadow</cp:lastModifiedBy>
  <cp:revision>18</cp:revision>
  <dcterms:created xsi:type="dcterms:W3CDTF">2006-08-16T00:00:00Z</dcterms:created>
  <dcterms:modified xsi:type="dcterms:W3CDTF">2021-01-31T10:53:06Z</dcterms:modified>
</cp:coreProperties>
</file>