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118.xml" ContentType="application/vnd.openxmlformats-officedocument.presentationml.slide+xml"/>
  <Override PartName="/ppt/diagrams/layout1.xml" ContentType="application/vnd.openxmlformats-officedocument.drawingml.diagramLayout+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89"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2" r:id="rId28"/>
    <p:sldId id="284" r:id="rId29"/>
    <p:sldId id="283" r:id="rId30"/>
    <p:sldId id="344" r:id="rId31"/>
    <p:sldId id="345" r:id="rId32"/>
    <p:sldId id="409" r:id="rId33"/>
    <p:sldId id="346" r:id="rId34"/>
    <p:sldId id="347" r:id="rId35"/>
    <p:sldId id="348" r:id="rId36"/>
    <p:sldId id="349" r:id="rId37"/>
    <p:sldId id="350" r:id="rId38"/>
    <p:sldId id="355" r:id="rId39"/>
    <p:sldId id="356" r:id="rId40"/>
    <p:sldId id="358" r:id="rId41"/>
    <p:sldId id="390" r:id="rId42"/>
    <p:sldId id="391" r:id="rId43"/>
    <p:sldId id="359" r:id="rId44"/>
    <p:sldId id="392" r:id="rId45"/>
    <p:sldId id="410" r:id="rId46"/>
    <p:sldId id="411" r:id="rId47"/>
    <p:sldId id="420" r:id="rId48"/>
    <p:sldId id="412" r:id="rId49"/>
    <p:sldId id="413" r:id="rId50"/>
    <p:sldId id="414" r:id="rId51"/>
    <p:sldId id="415" r:id="rId52"/>
    <p:sldId id="416" r:id="rId53"/>
    <p:sldId id="417" r:id="rId54"/>
    <p:sldId id="418" r:id="rId55"/>
    <p:sldId id="419" r:id="rId56"/>
    <p:sldId id="395" r:id="rId57"/>
    <p:sldId id="396" r:id="rId58"/>
    <p:sldId id="398" r:id="rId59"/>
    <p:sldId id="399" r:id="rId60"/>
    <p:sldId id="422" r:id="rId61"/>
    <p:sldId id="423" r:id="rId62"/>
    <p:sldId id="424" r:id="rId63"/>
    <p:sldId id="425" r:id="rId64"/>
    <p:sldId id="427" r:id="rId65"/>
    <p:sldId id="429" r:id="rId66"/>
    <p:sldId id="430" r:id="rId67"/>
    <p:sldId id="431" r:id="rId68"/>
    <p:sldId id="432" r:id="rId69"/>
    <p:sldId id="400" r:id="rId70"/>
    <p:sldId id="401" r:id="rId71"/>
    <p:sldId id="402" r:id="rId72"/>
    <p:sldId id="403" r:id="rId73"/>
    <p:sldId id="404" r:id="rId74"/>
    <p:sldId id="405" r:id="rId75"/>
    <p:sldId id="372" r:id="rId76"/>
    <p:sldId id="373" r:id="rId77"/>
    <p:sldId id="374" r:id="rId78"/>
    <p:sldId id="379" r:id="rId79"/>
    <p:sldId id="288" r:id="rId80"/>
    <p:sldId id="289" r:id="rId81"/>
    <p:sldId id="290" r:id="rId82"/>
    <p:sldId id="291" r:id="rId83"/>
    <p:sldId id="292" r:id="rId84"/>
    <p:sldId id="293" r:id="rId85"/>
    <p:sldId id="294" r:id="rId86"/>
    <p:sldId id="295" r:id="rId87"/>
    <p:sldId id="301" r:id="rId88"/>
    <p:sldId id="302" r:id="rId89"/>
    <p:sldId id="313" r:id="rId90"/>
    <p:sldId id="314" r:id="rId91"/>
    <p:sldId id="315" r:id="rId92"/>
    <p:sldId id="316" r:id="rId93"/>
    <p:sldId id="317" r:id="rId94"/>
    <p:sldId id="318" r:id="rId95"/>
    <p:sldId id="319" r:id="rId96"/>
    <p:sldId id="320" r:id="rId97"/>
    <p:sldId id="321" r:id="rId98"/>
    <p:sldId id="322" r:id="rId99"/>
    <p:sldId id="323" r:id="rId100"/>
    <p:sldId id="324" r:id="rId101"/>
    <p:sldId id="325" r:id="rId102"/>
    <p:sldId id="326" r:id="rId103"/>
    <p:sldId id="327" r:id="rId104"/>
    <p:sldId id="328" r:id="rId105"/>
    <p:sldId id="329" r:id="rId106"/>
    <p:sldId id="330" r:id="rId107"/>
    <p:sldId id="331" r:id="rId108"/>
    <p:sldId id="332" r:id="rId109"/>
    <p:sldId id="333" r:id="rId110"/>
    <p:sldId id="334" r:id="rId111"/>
    <p:sldId id="335" r:id="rId112"/>
    <p:sldId id="336" r:id="rId113"/>
    <p:sldId id="337" r:id="rId114"/>
    <p:sldId id="338" r:id="rId115"/>
    <p:sldId id="339" r:id="rId116"/>
    <p:sldId id="340" r:id="rId117"/>
    <p:sldId id="341" r:id="rId118"/>
    <p:sldId id="342" r:id="rId119"/>
    <p:sldId id="281" r:id="rId1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6E39F8-B9F1-414E-8B0A-5EA96D3ED73E}" type="doc">
      <dgm:prSet loTypeId="urn:microsoft.com/office/officeart/2005/8/layout/vList6" loCatId="list" qsTypeId="urn:microsoft.com/office/officeart/2005/8/quickstyle/simple3" qsCatId="simple" csTypeId="urn:microsoft.com/office/officeart/2005/8/colors/accent1_2" csCatId="accent1" phldr="1"/>
      <dgm:spPr/>
      <dgm:t>
        <a:bodyPr/>
        <a:lstStyle/>
        <a:p>
          <a:endParaRPr lang="en-US"/>
        </a:p>
      </dgm:t>
    </dgm:pt>
    <dgm:pt modelId="{2BB26D3E-FCCD-42DD-A5DE-AE0767346F05}">
      <dgm:prSet phldrT="[Text]" custT="1"/>
      <dgm:spPr/>
      <dgm:t>
        <a:bodyPr/>
        <a:lstStyle/>
        <a:p>
          <a:r>
            <a:rPr lang="en-US" sz="3200" b="1" dirty="0" smtClean="0"/>
            <a:t>Locating</a:t>
          </a:r>
          <a:endParaRPr lang="en-US" sz="3200" b="1" dirty="0"/>
        </a:p>
      </dgm:t>
    </dgm:pt>
    <dgm:pt modelId="{4DF9E331-9990-47E5-BC28-E684F17B12EC}" type="parTrans" cxnId="{C1B402D2-4DE8-4275-895C-F09B78D0EFB1}">
      <dgm:prSet/>
      <dgm:spPr/>
      <dgm:t>
        <a:bodyPr/>
        <a:lstStyle/>
        <a:p>
          <a:endParaRPr lang="en-US" sz="2000" b="1"/>
        </a:p>
      </dgm:t>
    </dgm:pt>
    <dgm:pt modelId="{866CC1BC-CEE5-4B6E-97B9-1F716FDFE252}" type="sibTrans" cxnId="{C1B402D2-4DE8-4275-895C-F09B78D0EFB1}">
      <dgm:prSet/>
      <dgm:spPr/>
      <dgm:t>
        <a:bodyPr/>
        <a:lstStyle/>
        <a:p>
          <a:endParaRPr lang="en-US" sz="2000" b="1"/>
        </a:p>
      </dgm:t>
    </dgm:pt>
    <dgm:pt modelId="{E42C1891-27E0-496D-8E6F-8565D33A0B92}">
      <dgm:prSet phldrT="[Text]" custT="1"/>
      <dgm:spPr/>
      <dgm:t>
        <a:bodyPr/>
        <a:lstStyle/>
        <a:p>
          <a:r>
            <a:rPr lang="en-US" sz="1800" b="1" dirty="0" smtClean="0"/>
            <a:t>Encyclopedias</a:t>
          </a:r>
          <a:endParaRPr lang="en-US" sz="1800" b="1" dirty="0"/>
        </a:p>
      </dgm:t>
    </dgm:pt>
    <dgm:pt modelId="{440220A0-6633-4B49-BD97-D40AE0D67572}" type="parTrans" cxnId="{DC02DF51-109E-421C-8A34-E50895CDA6BC}">
      <dgm:prSet/>
      <dgm:spPr/>
      <dgm:t>
        <a:bodyPr/>
        <a:lstStyle/>
        <a:p>
          <a:endParaRPr lang="en-US" sz="2000" b="1"/>
        </a:p>
      </dgm:t>
    </dgm:pt>
    <dgm:pt modelId="{B59B74F9-3D48-44F2-8CEE-FAF504F9028F}" type="sibTrans" cxnId="{DC02DF51-109E-421C-8A34-E50895CDA6BC}">
      <dgm:prSet/>
      <dgm:spPr/>
      <dgm:t>
        <a:bodyPr/>
        <a:lstStyle/>
        <a:p>
          <a:endParaRPr lang="en-US" sz="2000" b="1"/>
        </a:p>
      </dgm:t>
    </dgm:pt>
    <dgm:pt modelId="{55952480-9DBA-4CF6-BC26-E8D3E047E7CC}">
      <dgm:prSet phldrT="[Text]" custT="1"/>
      <dgm:spPr/>
      <dgm:t>
        <a:bodyPr/>
        <a:lstStyle/>
        <a:p>
          <a:r>
            <a:rPr lang="en-US" sz="3200" b="1" dirty="0" smtClean="0"/>
            <a:t>Obtaining</a:t>
          </a:r>
          <a:endParaRPr lang="en-US" sz="3200" b="1" dirty="0"/>
        </a:p>
      </dgm:t>
    </dgm:pt>
    <dgm:pt modelId="{1F842391-14D2-444A-B13D-5F2132B74612}" type="parTrans" cxnId="{44DE6F9A-2F14-4E25-BD56-A41E7966CE5F}">
      <dgm:prSet/>
      <dgm:spPr/>
      <dgm:t>
        <a:bodyPr/>
        <a:lstStyle/>
        <a:p>
          <a:endParaRPr lang="en-US" sz="2000" b="1"/>
        </a:p>
      </dgm:t>
    </dgm:pt>
    <dgm:pt modelId="{4548D3F1-4991-4968-9862-E3C277BF8DDD}" type="sibTrans" cxnId="{44DE6F9A-2F14-4E25-BD56-A41E7966CE5F}">
      <dgm:prSet/>
      <dgm:spPr/>
      <dgm:t>
        <a:bodyPr/>
        <a:lstStyle/>
        <a:p>
          <a:endParaRPr lang="en-US" sz="2000" b="1"/>
        </a:p>
      </dgm:t>
    </dgm:pt>
    <dgm:pt modelId="{DFB3E9E4-AFA8-4E4D-95E4-771B2B41104B}">
      <dgm:prSet phldrT="[Text]" custT="1"/>
      <dgm:spPr/>
      <dgm:t>
        <a:bodyPr/>
        <a:lstStyle/>
        <a:p>
          <a:r>
            <a:rPr lang="en-US" sz="1800" b="1" dirty="0" smtClean="0"/>
            <a:t>Efficient and selective reading</a:t>
          </a:r>
          <a:endParaRPr lang="en-US" sz="1800" b="1" dirty="0"/>
        </a:p>
      </dgm:t>
    </dgm:pt>
    <dgm:pt modelId="{03194CCC-C3BF-4983-B15E-BECC98F02BEA}" type="parTrans" cxnId="{CA33D07F-C329-46CC-AA0C-FD966EAD6D48}">
      <dgm:prSet/>
      <dgm:spPr/>
      <dgm:t>
        <a:bodyPr/>
        <a:lstStyle/>
        <a:p>
          <a:endParaRPr lang="en-US" sz="2000" b="1"/>
        </a:p>
      </dgm:t>
    </dgm:pt>
    <dgm:pt modelId="{7F206A1A-33C7-4D8F-857F-04C5D7689AB8}" type="sibTrans" cxnId="{CA33D07F-C329-46CC-AA0C-FD966EAD6D48}">
      <dgm:prSet/>
      <dgm:spPr/>
      <dgm:t>
        <a:bodyPr/>
        <a:lstStyle/>
        <a:p>
          <a:endParaRPr lang="en-US" sz="2000" b="1"/>
        </a:p>
      </dgm:t>
    </dgm:pt>
    <dgm:pt modelId="{FEC63513-50AB-41CD-B635-3CA9F55E1D7E}">
      <dgm:prSet phldrT="[Text]" custT="1"/>
      <dgm:spPr/>
      <dgm:t>
        <a:bodyPr/>
        <a:lstStyle/>
        <a:p>
          <a:r>
            <a:rPr lang="en-US" sz="1800" b="1" dirty="0" smtClean="0"/>
            <a:t>Content analysis</a:t>
          </a:r>
          <a:endParaRPr lang="en-US" sz="1800" b="1" dirty="0"/>
        </a:p>
      </dgm:t>
    </dgm:pt>
    <dgm:pt modelId="{7B00F4F2-45F2-44A0-AF55-74D9F4947520}" type="parTrans" cxnId="{88AF2DED-5A1A-4B10-B5D8-CDDC97993406}">
      <dgm:prSet/>
      <dgm:spPr/>
      <dgm:t>
        <a:bodyPr/>
        <a:lstStyle/>
        <a:p>
          <a:endParaRPr lang="en-US" sz="2000" b="1"/>
        </a:p>
      </dgm:t>
    </dgm:pt>
    <dgm:pt modelId="{083F3430-DC30-4BB4-AC18-5005B24E34B3}" type="sibTrans" cxnId="{88AF2DED-5A1A-4B10-B5D8-CDDC97993406}">
      <dgm:prSet/>
      <dgm:spPr/>
      <dgm:t>
        <a:bodyPr/>
        <a:lstStyle/>
        <a:p>
          <a:endParaRPr lang="en-US" sz="2000" b="1"/>
        </a:p>
      </dgm:t>
    </dgm:pt>
    <dgm:pt modelId="{7DC5D4A3-A0FF-4B3C-AFD7-E4435675F0E4}">
      <dgm:prSet phldrT="[Text]" custT="1"/>
      <dgm:spPr/>
      <dgm:t>
        <a:bodyPr/>
        <a:lstStyle/>
        <a:p>
          <a:r>
            <a:rPr lang="en-US" sz="2800" b="1" dirty="0" smtClean="0"/>
            <a:t>Evaluating </a:t>
          </a:r>
          <a:endParaRPr lang="en-US" sz="2800" b="1" dirty="0"/>
        </a:p>
      </dgm:t>
    </dgm:pt>
    <dgm:pt modelId="{184ADA4A-443D-4135-B8F8-47F84AB3FF12}" type="parTrans" cxnId="{343F3D20-6BBB-4439-BCC3-EA24A6C0BBF6}">
      <dgm:prSet/>
      <dgm:spPr/>
      <dgm:t>
        <a:bodyPr/>
        <a:lstStyle/>
        <a:p>
          <a:endParaRPr lang="en-US" sz="2000" b="1"/>
        </a:p>
      </dgm:t>
    </dgm:pt>
    <dgm:pt modelId="{A4C592F2-620E-42EA-AF1F-6110DB2C2A9B}" type="sibTrans" cxnId="{343F3D20-6BBB-4439-BCC3-EA24A6C0BBF6}">
      <dgm:prSet/>
      <dgm:spPr/>
      <dgm:t>
        <a:bodyPr/>
        <a:lstStyle/>
        <a:p>
          <a:endParaRPr lang="en-US" sz="2000" b="1"/>
        </a:p>
      </dgm:t>
    </dgm:pt>
    <dgm:pt modelId="{227F1765-370A-40EB-8D7E-2C0C68A69CB6}">
      <dgm:prSet phldrT="[Text]" custT="1"/>
      <dgm:spPr/>
      <dgm:t>
        <a:bodyPr/>
        <a:lstStyle/>
        <a:p>
          <a:r>
            <a:rPr lang="en-US" sz="3200" b="1" dirty="0" smtClean="0"/>
            <a:t>Reading </a:t>
          </a:r>
          <a:endParaRPr lang="en-US" sz="3200" b="1" dirty="0"/>
        </a:p>
      </dgm:t>
    </dgm:pt>
    <dgm:pt modelId="{7F974E3B-4CE7-403D-AEBB-AE7056C79731}" type="parTrans" cxnId="{D7021C3E-99D5-46FA-8961-79E44E2D0356}">
      <dgm:prSet/>
      <dgm:spPr/>
      <dgm:t>
        <a:bodyPr/>
        <a:lstStyle/>
        <a:p>
          <a:endParaRPr lang="en-US" sz="2000" b="1"/>
        </a:p>
      </dgm:t>
    </dgm:pt>
    <dgm:pt modelId="{3F9D0C42-3F23-49EB-8A6F-10A7370744A0}" type="sibTrans" cxnId="{D7021C3E-99D5-46FA-8961-79E44E2D0356}">
      <dgm:prSet/>
      <dgm:spPr/>
      <dgm:t>
        <a:bodyPr/>
        <a:lstStyle/>
        <a:p>
          <a:endParaRPr lang="en-US" sz="2000" b="1"/>
        </a:p>
      </dgm:t>
    </dgm:pt>
    <dgm:pt modelId="{83FB64AE-A80A-41EE-BB2A-B2822DCC0C9A}">
      <dgm:prSet phldrT="[Text]" custT="1"/>
      <dgm:spPr/>
      <dgm:t>
        <a:bodyPr/>
        <a:lstStyle/>
        <a:p>
          <a:r>
            <a:rPr lang="en-US" sz="2000" b="1" dirty="0" smtClean="0"/>
            <a:t>Libraries, Online sources, CD-ROM sources</a:t>
          </a:r>
          <a:endParaRPr lang="en-US" sz="2000" b="1" dirty="0"/>
        </a:p>
      </dgm:t>
    </dgm:pt>
    <dgm:pt modelId="{9EBFCCD9-A97A-443A-B199-320677FDD109}" type="parTrans" cxnId="{2DFA9BDA-2382-4296-94E6-249BF124A119}">
      <dgm:prSet/>
      <dgm:spPr/>
      <dgm:t>
        <a:bodyPr/>
        <a:lstStyle/>
        <a:p>
          <a:endParaRPr lang="en-US" sz="2000" b="1"/>
        </a:p>
      </dgm:t>
    </dgm:pt>
    <dgm:pt modelId="{83F1C005-1F0E-40B1-B4DD-901CD2CE3245}" type="sibTrans" cxnId="{2DFA9BDA-2382-4296-94E6-249BF124A119}">
      <dgm:prSet/>
      <dgm:spPr/>
      <dgm:t>
        <a:bodyPr/>
        <a:lstStyle/>
        <a:p>
          <a:endParaRPr lang="en-US" sz="2000" b="1"/>
        </a:p>
      </dgm:t>
    </dgm:pt>
    <dgm:pt modelId="{286D3C77-B8BF-427A-A2D9-64CB3C196A2D}">
      <dgm:prSet phldrT="[Text]" custT="1"/>
      <dgm:spPr/>
      <dgm:t>
        <a:bodyPr/>
        <a:lstStyle/>
        <a:p>
          <a:r>
            <a:rPr lang="en-US" sz="1800" b="1" dirty="0" smtClean="0"/>
            <a:t>Card/computer catalogue, Journal index</a:t>
          </a:r>
          <a:endParaRPr lang="en-US" sz="1800" b="1" dirty="0"/>
        </a:p>
      </dgm:t>
    </dgm:pt>
    <dgm:pt modelId="{03DB7243-B4EA-4D20-A6FF-37CB34E29138}" type="parTrans" cxnId="{F53C2930-4493-4598-B589-A83C9FD4401E}">
      <dgm:prSet/>
      <dgm:spPr/>
      <dgm:t>
        <a:bodyPr/>
        <a:lstStyle/>
        <a:p>
          <a:endParaRPr lang="en-US" sz="2000" b="1"/>
        </a:p>
      </dgm:t>
    </dgm:pt>
    <dgm:pt modelId="{E7C00D0A-E4E5-43F7-97FE-67C89890C73C}" type="sibTrans" cxnId="{F53C2930-4493-4598-B589-A83C9FD4401E}">
      <dgm:prSet/>
      <dgm:spPr/>
      <dgm:t>
        <a:bodyPr/>
        <a:lstStyle/>
        <a:p>
          <a:endParaRPr lang="en-US" sz="2000" b="1"/>
        </a:p>
      </dgm:t>
    </dgm:pt>
    <dgm:pt modelId="{947E33C7-D4AD-44A4-A334-5D2A1325D6F6}">
      <dgm:prSet phldrT="[Text]" custT="1"/>
      <dgm:spPr/>
      <dgm:t>
        <a:bodyPr/>
        <a:lstStyle/>
        <a:p>
          <a:r>
            <a:rPr lang="en-US" sz="1800" b="1" dirty="0" smtClean="0"/>
            <a:t>International bibliographies</a:t>
          </a:r>
          <a:endParaRPr lang="en-US" sz="1800" b="1" dirty="0"/>
        </a:p>
      </dgm:t>
    </dgm:pt>
    <dgm:pt modelId="{2DF8746A-86EB-45DC-9D75-347DF6EFD467}" type="parTrans" cxnId="{C37BB6A5-E380-48EA-811D-54B8C4F505F8}">
      <dgm:prSet/>
      <dgm:spPr/>
      <dgm:t>
        <a:bodyPr/>
        <a:lstStyle/>
        <a:p>
          <a:endParaRPr lang="en-US" sz="2000" b="1"/>
        </a:p>
      </dgm:t>
    </dgm:pt>
    <dgm:pt modelId="{CB851C5D-BC0F-4ABD-971A-57E093C61C87}" type="sibTrans" cxnId="{C37BB6A5-E380-48EA-811D-54B8C4F505F8}">
      <dgm:prSet/>
      <dgm:spPr/>
      <dgm:t>
        <a:bodyPr/>
        <a:lstStyle/>
        <a:p>
          <a:endParaRPr lang="en-US" sz="2000" b="1"/>
        </a:p>
      </dgm:t>
    </dgm:pt>
    <dgm:pt modelId="{07FF20C1-E0D2-4EFC-A295-006B9A086A5E}">
      <dgm:prSet phldrT="[Text]" custT="1"/>
      <dgm:spPr/>
      <dgm:t>
        <a:bodyPr/>
        <a:lstStyle/>
        <a:p>
          <a:r>
            <a:rPr lang="en-US" sz="2000" b="1" dirty="0" smtClean="0"/>
            <a:t>Other sources</a:t>
          </a:r>
          <a:endParaRPr lang="en-US" sz="2000" b="1" dirty="0"/>
        </a:p>
      </dgm:t>
    </dgm:pt>
    <dgm:pt modelId="{D0BF32BB-07AD-4F9F-886A-9C08870ABF7C}" type="parTrans" cxnId="{BDDAEFC1-4B42-4911-8DC9-2A87D35C956A}">
      <dgm:prSet/>
      <dgm:spPr/>
      <dgm:t>
        <a:bodyPr/>
        <a:lstStyle/>
        <a:p>
          <a:endParaRPr lang="en-US" sz="2000" b="1"/>
        </a:p>
      </dgm:t>
    </dgm:pt>
    <dgm:pt modelId="{F23AFC23-494A-497B-9864-E9338E94D5F1}" type="sibTrans" cxnId="{BDDAEFC1-4B42-4911-8DC9-2A87D35C956A}">
      <dgm:prSet/>
      <dgm:spPr/>
      <dgm:t>
        <a:bodyPr/>
        <a:lstStyle/>
        <a:p>
          <a:endParaRPr lang="en-US" sz="2000" b="1"/>
        </a:p>
      </dgm:t>
    </dgm:pt>
    <dgm:pt modelId="{2F0C6C17-DCA8-4A0D-B8A5-163CA9519B6C}">
      <dgm:prSet phldrT="[Text]" custT="1"/>
      <dgm:spPr/>
      <dgm:t>
        <a:bodyPr/>
        <a:lstStyle/>
        <a:p>
          <a:r>
            <a:rPr lang="en-US" sz="2000" b="1" dirty="0" smtClean="0"/>
            <a:t>Keeping</a:t>
          </a:r>
          <a:r>
            <a:rPr lang="en-US" sz="1800" b="1" dirty="0" smtClean="0"/>
            <a:t> track of references, annotate your references , Developing a structure</a:t>
          </a:r>
          <a:endParaRPr lang="en-US" sz="1800" b="1" dirty="0"/>
        </a:p>
      </dgm:t>
    </dgm:pt>
    <dgm:pt modelId="{D86469EC-0A94-4889-8724-82DC52D53567}" type="parTrans" cxnId="{48F45E3C-53DE-4FD1-BE0F-10C09009D9F1}">
      <dgm:prSet/>
      <dgm:spPr/>
      <dgm:t>
        <a:bodyPr/>
        <a:lstStyle/>
        <a:p>
          <a:endParaRPr lang="en-US" sz="2000" b="1"/>
        </a:p>
      </dgm:t>
    </dgm:pt>
    <dgm:pt modelId="{DA409B06-E953-4105-B474-27ADD9B91C74}" type="sibTrans" cxnId="{48F45E3C-53DE-4FD1-BE0F-10C09009D9F1}">
      <dgm:prSet/>
      <dgm:spPr/>
      <dgm:t>
        <a:bodyPr/>
        <a:lstStyle/>
        <a:p>
          <a:endParaRPr lang="en-US" sz="2000" b="1"/>
        </a:p>
      </dgm:t>
    </dgm:pt>
    <dgm:pt modelId="{9CAD6C27-DE58-4636-BB60-5927258976F3}">
      <dgm:prSet phldrT="[Text]" custT="1"/>
      <dgm:spPr/>
      <dgm:t>
        <a:bodyPr/>
        <a:lstStyle/>
        <a:p>
          <a:r>
            <a:rPr lang="en-US" sz="1800" b="1" dirty="0" smtClean="0"/>
            <a:t>Critical review, Meta analysis</a:t>
          </a:r>
          <a:endParaRPr lang="en-US" sz="1800" b="1" dirty="0"/>
        </a:p>
      </dgm:t>
    </dgm:pt>
    <dgm:pt modelId="{557FA419-626C-4167-AE5E-A455C360A541}" type="parTrans" cxnId="{A716225E-9AC8-44DB-BD80-E13165B58170}">
      <dgm:prSet/>
      <dgm:spPr/>
      <dgm:t>
        <a:bodyPr/>
        <a:lstStyle/>
        <a:p>
          <a:endParaRPr lang="en-US" sz="2000" b="1"/>
        </a:p>
      </dgm:t>
    </dgm:pt>
    <dgm:pt modelId="{E5B3C6D4-A8BC-41F8-9DB2-6D315152FA42}" type="sibTrans" cxnId="{A716225E-9AC8-44DB-BD80-E13165B58170}">
      <dgm:prSet/>
      <dgm:spPr/>
      <dgm:t>
        <a:bodyPr/>
        <a:lstStyle/>
        <a:p>
          <a:endParaRPr lang="en-US" sz="2000" b="1"/>
        </a:p>
      </dgm:t>
    </dgm:pt>
    <dgm:pt modelId="{79448144-FFC9-4B6D-ACD2-B7364CF7FAA5}" type="pres">
      <dgm:prSet presAssocID="{766E39F8-B9F1-414E-8B0A-5EA96D3ED73E}" presName="Name0" presStyleCnt="0">
        <dgm:presLayoutVars>
          <dgm:dir/>
          <dgm:animLvl val="lvl"/>
          <dgm:resizeHandles/>
        </dgm:presLayoutVars>
      </dgm:prSet>
      <dgm:spPr/>
      <dgm:t>
        <a:bodyPr/>
        <a:lstStyle/>
        <a:p>
          <a:endParaRPr lang="en-US"/>
        </a:p>
      </dgm:t>
    </dgm:pt>
    <dgm:pt modelId="{EE32F093-EAAB-42FC-BBE3-0C6C4CFFADCA}" type="pres">
      <dgm:prSet presAssocID="{2BB26D3E-FCCD-42DD-A5DE-AE0767346F05}" presName="linNode" presStyleCnt="0"/>
      <dgm:spPr/>
    </dgm:pt>
    <dgm:pt modelId="{3CA76E73-ED89-4E8D-AECB-8ABD5372314F}" type="pres">
      <dgm:prSet presAssocID="{2BB26D3E-FCCD-42DD-A5DE-AE0767346F05}" presName="parentShp" presStyleLbl="node1" presStyleIdx="0" presStyleCnt="4">
        <dgm:presLayoutVars>
          <dgm:bulletEnabled val="1"/>
        </dgm:presLayoutVars>
      </dgm:prSet>
      <dgm:spPr/>
      <dgm:t>
        <a:bodyPr/>
        <a:lstStyle/>
        <a:p>
          <a:endParaRPr lang="en-US"/>
        </a:p>
      </dgm:t>
    </dgm:pt>
    <dgm:pt modelId="{6C788316-407F-4B21-A0F7-9CA4BED78E0E}" type="pres">
      <dgm:prSet presAssocID="{2BB26D3E-FCCD-42DD-A5DE-AE0767346F05}" presName="childShp" presStyleLbl="bgAccFollowNode1" presStyleIdx="0" presStyleCnt="4">
        <dgm:presLayoutVars>
          <dgm:bulletEnabled val="1"/>
        </dgm:presLayoutVars>
      </dgm:prSet>
      <dgm:spPr/>
      <dgm:t>
        <a:bodyPr/>
        <a:lstStyle/>
        <a:p>
          <a:endParaRPr lang="en-US"/>
        </a:p>
      </dgm:t>
    </dgm:pt>
    <dgm:pt modelId="{F0D25596-D6BB-4FD7-B88D-6D984A7078EB}" type="pres">
      <dgm:prSet presAssocID="{866CC1BC-CEE5-4B6E-97B9-1F716FDFE252}" presName="spacing" presStyleCnt="0"/>
      <dgm:spPr/>
    </dgm:pt>
    <dgm:pt modelId="{0F221DFA-70EB-46FC-A0A3-24F9DBCEC1A7}" type="pres">
      <dgm:prSet presAssocID="{55952480-9DBA-4CF6-BC26-E8D3E047E7CC}" presName="linNode" presStyleCnt="0"/>
      <dgm:spPr/>
    </dgm:pt>
    <dgm:pt modelId="{176A20D0-DCCC-4716-9F7A-1BE9241E99CD}" type="pres">
      <dgm:prSet presAssocID="{55952480-9DBA-4CF6-BC26-E8D3E047E7CC}" presName="parentShp" presStyleLbl="node1" presStyleIdx="1" presStyleCnt="4">
        <dgm:presLayoutVars>
          <dgm:bulletEnabled val="1"/>
        </dgm:presLayoutVars>
      </dgm:prSet>
      <dgm:spPr/>
      <dgm:t>
        <a:bodyPr/>
        <a:lstStyle/>
        <a:p>
          <a:endParaRPr lang="en-US"/>
        </a:p>
      </dgm:t>
    </dgm:pt>
    <dgm:pt modelId="{C9C66365-EC8D-48D0-9548-D1DC5BB5BE85}" type="pres">
      <dgm:prSet presAssocID="{55952480-9DBA-4CF6-BC26-E8D3E047E7CC}" presName="childShp" presStyleLbl="bgAccFollowNode1" presStyleIdx="1" presStyleCnt="4">
        <dgm:presLayoutVars>
          <dgm:bulletEnabled val="1"/>
        </dgm:presLayoutVars>
      </dgm:prSet>
      <dgm:spPr/>
      <dgm:t>
        <a:bodyPr/>
        <a:lstStyle/>
        <a:p>
          <a:endParaRPr lang="en-US"/>
        </a:p>
      </dgm:t>
    </dgm:pt>
    <dgm:pt modelId="{C0F6D338-4D33-45AC-833D-9653D64AB574}" type="pres">
      <dgm:prSet presAssocID="{4548D3F1-4991-4968-9862-E3C277BF8DDD}" presName="spacing" presStyleCnt="0"/>
      <dgm:spPr/>
    </dgm:pt>
    <dgm:pt modelId="{CF288086-2832-44FF-B535-EA382A05E3D3}" type="pres">
      <dgm:prSet presAssocID="{227F1765-370A-40EB-8D7E-2C0C68A69CB6}" presName="linNode" presStyleCnt="0"/>
      <dgm:spPr/>
    </dgm:pt>
    <dgm:pt modelId="{A7778ABC-123D-40EE-B3D0-D1BC9699D01D}" type="pres">
      <dgm:prSet presAssocID="{227F1765-370A-40EB-8D7E-2C0C68A69CB6}" presName="parentShp" presStyleLbl="node1" presStyleIdx="2" presStyleCnt="4">
        <dgm:presLayoutVars>
          <dgm:bulletEnabled val="1"/>
        </dgm:presLayoutVars>
      </dgm:prSet>
      <dgm:spPr/>
      <dgm:t>
        <a:bodyPr/>
        <a:lstStyle/>
        <a:p>
          <a:endParaRPr lang="en-US"/>
        </a:p>
      </dgm:t>
    </dgm:pt>
    <dgm:pt modelId="{EC5FBE89-E4FC-4CBD-90E1-814F4A31930C}" type="pres">
      <dgm:prSet presAssocID="{227F1765-370A-40EB-8D7E-2C0C68A69CB6}" presName="childShp" presStyleLbl="bgAccFollowNode1" presStyleIdx="2" presStyleCnt="4">
        <dgm:presLayoutVars>
          <dgm:bulletEnabled val="1"/>
        </dgm:presLayoutVars>
      </dgm:prSet>
      <dgm:spPr/>
      <dgm:t>
        <a:bodyPr/>
        <a:lstStyle/>
        <a:p>
          <a:endParaRPr lang="en-US"/>
        </a:p>
      </dgm:t>
    </dgm:pt>
    <dgm:pt modelId="{9A9E46FB-1571-4D05-AFFE-8A0F3677B394}" type="pres">
      <dgm:prSet presAssocID="{3F9D0C42-3F23-49EB-8A6F-10A7370744A0}" presName="spacing" presStyleCnt="0"/>
      <dgm:spPr/>
    </dgm:pt>
    <dgm:pt modelId="{D99C2E93-C3E3-4818-901C-CAE1C2CDAA7B}" type="pres">
      <dgm:prSet presAssocID="{7DC5D4A3-A0FF-4B3C-AFD7-E4435675F0E4}" presName="linNode" presStyleCnt="0"/>
      <dgm:spPr/>
    </dgm:pt>
    <dgm:pt modelId="{08249C4E-7C36-4871-91B5-2BA0F90D88FF}" type="pres">
      <dgm:prSet presAssocID="{7DC5D4A3-A0FF-4B3C-AFD7-E4435675F0E4}" presName="parentShp" presStyleLbl="node1" presStyleIdx="3" presStyleCnt="4">
        <dgm:presLayoutVars>
          <dgm:bulletEnabled val="1"/>
        </dgm:presLayoutVars>
      </dgm:prSet>
      <dgm:spPr/>
      <dgm:t>
        <a:bodyPr/>
        <a:lstStyle/>
        <a:p>
          <a:endParaRPr lang="en-US"/>
        </a:p>
      </dgm:t>
    </dgm:pt>
    <dgm:pt modelId="{23558E02-E31B-4862-A643-11B4AD984259}" type="pres">
      <dgm:prSet presAssocID="{7DC5D4A3-A0FF-4B3C-AFD7-E4435675F0E4}" presName="childShp" presStyleLbl="bgAccFollowNode1" presStyleIdx="3" presStyleCnt="4">
        <dgm:presLayoutVars>
          <dgm:bulletEnabled val="1"/>
        </dgm:presLayoutVars>
      </dgm:prSet>
      <dgm:spPr/>
      <dgm:t>
        <a:bodyPr/>
        <a:lstStyle/>
        <a:p>
          <a:endParaRPr lang="en-US"/>
        </a:p>
      </dgm:t>
    </dgm:pt>
  </dgm:ptLst>
  <dgm:cxnLst>
    <dgm:cxn modelId="{CA33D07F-C329-46CC-AA0C-FD966EAD6D48}" srcId="{227F1765-370A-40EB-8D7E-2C0C68A69CB6}" destId="{DFB3E9E4-AFA8-4E4D-95E4-771B2B41104B}" srcOrd="0" destOrd="0" parTransId="{03194CCC-C3BF-4983-B15E-BECC98F02BEA}" sibTransId="{7F206A1A-33C7-4D8F-857F-04C5D7689AB8}"/>
    <dgm:cxn modelId="{DC02DF51-109E-421C-8A34-E50895CDA6BC}" srcId="{2BB26D3E-FCCD-42DD-A5DE-AE0767346F05}" destId="{E42C1891-27E0-496D-8E6F-8565D33A0B92}" srcOrd="0" destOrd="0" parTransId="{440220A0-6633-4B49-BD97-D40AE0D67572}" sibTransId="{B59B74F9-3D48-44F2-8CEE-FAF504F9028F}"/>
    <dgm:cxn modelId="{D7021C3E-99D5-46FA-8961-79E44E2D0356}" srcId="{766E39F8-B9F1-414E-8B0A-5EA96D3ED73E}" destId="{227F1765-370A-40EB-8D7E-2C0C68A69CB6}" srcOrd="2" destOrd="0" parTransId="{7F974E3B-4CE7-403D-AEBB-AE7056C79731}" sibTransId="{3F9D0C42-3F23-49EB-8A6F-10A7370744A0}"/>
    <dgm:cxn modelId="{F53C2930-4493-4598-B589-A83C9FD4401E}" srcId="{2BB26D3E-FCCD-42DD-A5DE-AE0767346F05}" destId="{286D3C77-B8BF-427A-A2D9-64CB3C196A2D}" srcOrd="1" destOrd="0" parTransId="{03DB7243-B4EA-4D20-A6FF-37CB34E29138}" sibTransId="{E7C00D0A-E4E5-43F7-97FE-67C89890C73C}"/>
    <dgm:cxn modelId="{B7F05148-7C3A-4169-8243-F5C1BF3CAE27}" type="presOf" srcId="{E42C1891-27E0-496D-8E6F-8565D33A0B92}" destId="{6C788316-407F-4B21-A0F7-9CA4BED78E0E}" srcOrd="0" destOrd="0" presId="urn:microsoft.com/office/officeart/2005/8/layout/vList6"/>
    <dgm:cxn modelId="{16D29745-5433-4586-810F-90DCD2CDBBE3}" type="presOf" srcId="{286D3C77-B8BF-427A-A2D9-64CB3C196A2D}" destId="{6C788316-407F-4B21-A0F7-9CA4BED78E0E}" srcOrd="0" destOrd="1" presId="urn:microsoft.com/office/officeart/2005/8/layout/vList6"/>
    <dgm:cxn modelId="{25CBDEBD-4E28-41EA-85C2-5272F82A6652}" type="presOf" srcId="{2BB26D3E-FCCD-42DD-A5DE-AE0767346F05}" destId="{3CA76E73-ED89-4E8D-AECB-8ABD5372314F}" srcOrd="0" destOrd="0" presId="urn:microsoft.com/office/officeart/2005/8/layout/vList6"/>
    <dgm:cxn modelId="{ACDFC0B8-7F62-4F19-9CCA-C72DA155D3F3}" type="presOf" srcId="{07FF20C1-E0D2-4EFC-A295-006B9A086A5E}" destId="{C9C66365-EC8D-48D0-9548-D1DC5BB5BE85}" srcOrd="0" destOrd="1" presId="urn:microsoft.com/office/officeart/2005/8/layout/vList6"/>
    <dgm:cxn modelId="{A716225E-9AC8-44DB-BD80-E13165B58170}" srcId="{7DC5D4A3-A0FF-4B3C-AFD7-E4435675F0E4}" destId="{9CAD6C27-DE58-4636-BB60-5927258976F3}" srcOrd="1" destOrd="0" parTransId="{557FA419-626C-4167-AE5E-A455C360A541}" sibTransId="{E5B3C6D4-A8BC-41F8-9DB2-6D315152FA42}"/>
    <dgm:cxn modelId="{2DFA9BDA-2382-4296-94E6-249BF124A119}" srcId="{55952480-9DBA-4CF6-BC26-E8D3E047E7CC}" destId="{83FB64AE-A80A-41EE-BB2A-B2822DCC0C9A}" srcOrd="0" destOrd="0" parTransId="{9EBFCCD9-A97A-443A-B199-320677FDD109}" sibTransId="{83F1C005-1F0E-40B1-B4DD-901CD2CE3245}"/>
    <dgm:cxn modelId="{BDDAEFC1-4B42-4911-8DC9-2A87D35C956A}" srcId="{55952480-9DBA-4CF6-BC26-E8D3E047E7CC}" destId="{07FF20C1-E0D2-4EFC-A295-006B9A086A5E}" srcOrd="1" destOrd="0" parTransId="{D0BF32BB-07AD-4F9F-886A-9C08870ABF7C}" sibTransId="{F23AFC23-494A-497B-9864-E9338E94D5F1}"/>
    <dgm:cxn modelId="{6734E16A-AFCD-4DBA-9BA5-C315EE552988}" type="presOf" srcId="{DFB3E9E4-AFA8-4E4D-95E4-771B2B41104B}" destId="{EC5FBE89-E4FC-4CBD-90E1-814F4A31930C}" srcOrd="0" destOrd="0" presId="urn:microsoft.com/office/officeart/2005/8/layout/vList6"/>
    <dgm:cxn modelId="{200FC22D-86BD-4150-9D50-D4AF525B1596}" type="presOf" srcId="{766E39F8-B9F1-414E-8B0A-5EA96D3ED73E}" destId="{79448144-FFC9-4B6D-ACD2-B7364CF7FAA5}" srcOrd="0" destOrd="0" presId="urn:microsoft.com/office/officeart/2005/8/layout/vList6"/>
    <dgm:cxn modelId="{C37BB6A5-E380-48EA-811D-54B8C4F505F8}" srcId="{2BB26D3E-FCCD-42DD-A5DE-AE0767346F05}" destId="{947E33C7-D4AD-44A4-A334-5D2A1325D6F6}" srcOrd="2" destOrd="0" parTransId="{2DF8746A-86EB-45DC-9D75-347DF6EFD467}" sibTransId="{CB851C5D-BC0F-4ABD-971A-57E093C61C87}"/>
    <dgm:cxn modelId="{FEB7C887-A547-4DBA-AC56-BCC552C582A9}" type="presOf" srcId="{2F0C6C17-DCA8-4A0D-B8A5-163CA9519B6C}" destId="{EC5FBE89-E4FC-4CBD-90E1-814F4A31930C}" srcOrd="0" destOrd="1" presId="urn:microsoft.com/office/officeart/2005/8/layout/vList6"/>
    <dgm:cxn modelId="{56141E76-0A75-4CE5-9698-D8DD6EA5AA4A}" type="presOf" srcId="{FEC63513-50AB-41CD-B635-3CA9F55E1D7E}" destId="{23558E02-E31B-4862-A643-11B4AD984259}" srcOrd="0" destOrd="0" presId="urn:microsoft.com/office/officeart/2005/8/layout/vList6"/>
    <dgm:cxn modelId="{910FF7AB-E983-437E-8A09-4C38825037B6}" type="presOf" srcId="{227F1765-370A-40EB-8D7E-2C0C68A69CB6}" destId="{A7778ABC-123D-40EE-B3D0-D1BC9699D01D}" srcOrd="0" destOrd="0" presId="urn:microsoft.com/office/officeart/2005/8/layout/vList6"/>
    <dgm:cxn modelId="{343F3D20-6BBB-4439-BCC3-EA24A6C0BBF6}" srcId="{766E39F8-B9F1-414E-8B0A-5EA96D3ED73E}" destId="{7DC5D4A3-A0FF-4B3C-AFD7-E4435675F0E4}" srcOrd="3" destOrd="0" parTransId="{184ADA4A-443D-4135-B8F8-47F84AB3FF12}" sibTransId="{A4C592F2-620E-42EA-AF1F-6110DB2C2A9B}"/>
    <dgm:cxn modelId="{48F45E3C-53DE-4FD1-BE0F-10C09009D9F1}" srcId="{227F1765-370A-40EB-8D7E-2C0C68A69CB6}" destId="{2F0C6C17-DCA8-4A0D-B8A5-163CA9519B6C}" srcOrd="1" destOrd="0" parTransId="{D86469EC-0A94-4889-8724-82DC52D53567}" sibTransId="{DA409B06-E953-4105-B474-27ADD9B91C74}"/>
    <dgm:cxn modelId="{88AF2DED-5A1A-4B10-B5D8-CDDC97993406}" srcId="{7DC5D4A3-A0FF-4B3C-AFD7-E4435675F0E4}" destId="{FEC63513-50AB-41CD-B635-3CA9F55E1D7E}" srcOrd="0" destOrd="0" parTransId="{7B00F4F2-45F2-44A0-AF55-74D9F4947520}" sibTransId="{083F3430-DC30-4BB4-AC18-5005B24E34B3}"/>
    <dgm:cxn modelId="{3EFE674B-C04B-482F-9F66-58EE7A342BDF}" type="presOf" srcId="{9CAD6C27-DE58-4636-BB60-5927258976F3}" destId="{23558E02-E31B-4862-A643-11B4AD984259}" srcOrd="0" destOrd="1" presId="urn:microsoft.com/office/officeart/2005/8/layout/vList6"/>
    <dgm:cxn modelId="{B566C413-2FBF-458A-AF27-0F3B2A9BCCE6}" type="presOf" srcId="{7DC5D4A3-A0FF-4B3C-AFD7-E4435675F0E4}" destId="{08249C4E-7C36-4871-91B5-2BA0F90D88FF}" srcOrd="0" destOrd="0" presId="urn:microsoft.com/office/officeart/2005/8/layout/vList6"/>
    <dgm:cxn modelId="{58A4B7C5-6F30-487D-B196-63A70706790D}" type="presOf" srcId="{55952480-9DBA-4CF6-BC26-E8D3E047E7CC}" destId="{176A20D0-DCCC-4716-9F7A-1BE9241E99CD}" srcOrd="0" destOrd="0" presId="urn:microsoft.com/office/officeart/2005/8/layout/vList6"/>
    <dgm:cxn modelId="{44DE6F9A-2F14-4E25-BD56-A41E7966CE5F}" srcId="{766E39F8-B9F1-414E-8B0A-5EA96D3ED73E}" destId="{55952480-9DBA-4CF6-BC26-E8D3E047E7CC}" srcOrd="1" destOrd="0" parTransId="{1F842391-14D2-444A-B13D-5F2132B74612}" sibTransId="{4548D3F1-4991-4968-9862-E3C277BF8DDD}"/>
    <dgm:cxn modelId="{4D144226-6E78-4B0E-BD5C-C7DC62E24846}" type="presOf" srcId="{947E33C7-D4AD-44A4-A334-5D2A1325D6F6}" destId="{6C788316-407F-4B21-A0F7-9CA4BED78E0E}" srcOrd="0" destOrd="2" presId="urn:microsoft.com/office/officeart/2005/8/layout/vList6"/>
    <dgm:cxn modelId="{C1B402D2-4DE8-4275-895C-F09B78D0EFB1}" srcId="{766E39F8-B9F1-414E-8B0A-5EA96D3ED73E}" destId="{2BB26D3E-FCCD-42DD-A5DE-AE0767346F05}" srcOrd="0" destOrd="0" parTransId="{4DF9E331-9990-47E5-BC28-E684F17B12EC}" sibTransId="{866CC1BC-CEE5-4B6E-97B9-1F716FDFE252}"/>
    <dgm:cxn modelId="{891A4653-E5E7-40FA-A72D-431FF3AC066D}" type="presOf" srcId="{83FB64AE-A80A-41EE-BB2A-B2822DCC0C9A}" destId="{C9C66365-EC8D-48D0-9548-D1DC5BB5BE85}" srcOrd="0" destOrd="0" presId="urn:microsoft.com/office/officeart/2005/8/layout/vList6"/>
    <dgm:cxn modelId="{985CB13D-09AE-45E0-A874-B81BA05DB78C}" type="presParOf" srcId="{79448144-FFC9-4B6D-ACD2-B7364CF7FAA5}" destId="{EE32F093-EAAB-42FC-BBE3-0C6C4CFFADCA}" srcOrd="0" destOrd="0" presId="urn:microsoft.com/office/officeart/2005/8/layout/vList6"/>
    <dgm:cxn modelId="{E80031C2-100C-4728-AEA9-F8992CA389EA}" type="presParOf" srcId="{EE32F093-EAAB-42FC-BBE3-0C6C4CFFADCA}" destId="{3CA76E73-ED89-4E8D-AECB-8ABD5372314F}" srcOrd="0" destOrd="0" presId="urn:microsoft.com/office/officeart/2005/8/layout/vList6"/>
    <dgm:cxn modelId="{4E314756-81F8-4705-B596-4F90C53F8F98}" type="presParOf" srcId="{EE32F093-EAAB-42FC-BBE3-0C6C4CFFADCA}" destId="{6C788316-407F-4B21-A0F7-9CA4BED78E0E}" srcOrd="1" destOrd="0" presId="urn:microsoft.com/office/officeart/2005/8/layout/vList6"/>
    <dgm:cxn modelId="{F1559460-E496-4235-82F3-6BB8C91FB700}" type="presParOf" srcId="{79448144-FFC9-4B6D-ACD2-B7364CF7FAA5}" destId="{F0D25596-D6BB-4FD7-B88D-6D984A7078EB}" srcOrd="1" destOrd="0" presId="urn:microsoft.com/office/officeart/2005/8/layout/vList6"/>
    <dgm:cxn modelId="{6B4856B4-D25B-4C7E-AA78-E02F61B87F35}" type="presParOf" srcId="{79448144-FFC9-4B6D-ACD2-B7364CF7FAA5}" destId="{0F221DFA-70EB-46FC-A0A3-24F9DBCEC1A7}" srcOrd="2" destOrd="0" presId="urn:microsoft.com/office/officeart/2005/8/layout/vList6"/>
    <dgm:cxn modelId="{B59951D3-B942-4F05-AC87-83944FBD7FB4}" type="presParOf" srcId="{0F221DFA-70EB-46FC-A0A3-24F9DBCEC1A7}" destId="{176A20D0-DCCC-4716-9F7A-1BE9241E99CD}" srcOrd="0" destOrd="0" presId="urn:microsoft.com/office/officeart/2005/8/layout/vList6"/>
    <dgm:cxn modelId="{263B8ACA-3C85-46A3-9DE5-1F6485F0E364}" type="presParOf" srcId="{0F221DFA-70EB-46FC-A0A3-24F9DBCEC1A7}" destId="{C9C66365-EC8D-48D0-9548-D1DC5BB5BE85}" srcOrd="1" destOrd="0" presId="urn:microsoft.com/office/officeart/2005/8/layout/vList6"/>
    <dgm:cxn modelId="{B7EB11F7-92DB-402A-816F-B6E3B4B4D8F6}" type="presParOf" srcId="{79448144-FFC9-4B6D-ACD2-B7364CF7FAA5}" destId="{C0F6D338-4D33-45AC-833D-9653D64AB574}" srcOrd="3" destOrd="0" presId="urn:microsoft.com/office/officeart/2005/8/layout/vList6"/>
    <dgm:cxn modelId="{1454390A-77B8-4664-82EE-44DB0E112A85}" type="presParOf" srcId="{79448144-FFC9-4B6D-ACD2-B7364CF7FAA5}" destId="{CF288086-2832-44FF-B535-EA382A05E3D3}" srcOrd="4" destOrd="0" presId="urn:microsoft.com/office/officeart/2005/8/layout/vList6"/>
    <dgm:cxn modelId="{313D70E2-85D1-4745-A258-12F8321E4173}" type="presParOf" srcId="{CF288086-2832-44FF-B535-EA382A05E3D3}" destId="{A7778ABC-123D-40EE-B3D0-D1BC9699D01D}" srcOrd="0" destOrd="0" presId="urn:microsoft.com/office/officeart/2005/8/layout/vList6"/>
    <dgm:cxn modelId="{37A8E00F-D799-40F1-B56F-4E26C0AAA456}" type="presParOf" srcId="{CF288086-2832-44FF-B535-EA382A05E3D3}" destId="{EC5FBE89-E4FC-4CBD-90E1-814F4A31930C}" srcOrd="1" destOrd="0" presId="urn:microsoft.com/office/officeart/2005/8/layout/vList6"/>
    <dgm:cxn modelId="{966CC386-15C2-42DA-8384-6F5937E8FA14}" type="presParOf" srcId="{79448144-FFC9-4B6D-ACD2-B7364CF7FAA5}" destId="{9A9E46FB-1571-4D05-AFFE-8A0F3677B394}" srcOrd="5" destOrd="0" presId="urn:microsoft.com/office/officeart/2005/8/layout/vList6"/>
    <dgm:cxn modelId="{F6A6AE2E-EB56-41AF-9ECC-0FF35714A89E}" type="presParOf" srcId="{79448144-FFC9-4B6D-ACD2-B7364CF7FAA5}" destId="{D99C2E93-C3E3-4818-901C-CAE1C2CDAA7B}" srcOrd="6" destOrd="0" presId="urn:microsoft.com/office/officeart/2005/8/layout/vList6"/>
    <dgm:cxn modelId="{73A3FC90-B45E-4D68-B864-7D7F2CF4CA73}" type="presParOf" srcId="{D99C2E93-C3E3-4818-901C-CAE1C2CDAA7B}" destId="{08249C4E-7C36-4871-91B5-2BA0F90D88FF}" srcOrd="0" destOrd="0" presId="urn:microsoft.com/office/officeart/2005/8/layout/vList6"/>
    <dgm:cxn modelId="{EBE5884B-9A12-45FC-ADDD-67422FAB6EBB}" type="presParOf" srcId="{D99C2E93-C3E3-4818-901C-CAE1C2CDAA7B}" destId="{23558E02-E31B-4862-A643-11B4AD984259}" srcOrd="1" destOrd="0" presId="urn:microsoft.com/office/officeart/2005/8/layout/vList6"/>
  </dgm:cxnLst>
  <dgm:bg/>
  <dgm:whole/>
</dgm:dataModel>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6B1D0E-E8E2-472C-B0E2-807E3C7DAC4A}" type="datetimeFigureOut">
              <a:rPr lang="en-US" smtClean="0"/>
              <a:pPr/>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F155D7-D6F0-4BCC-A63E-45DEB8D1106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6B1D0E-E8E2-472C-B0E2-807E3C7DAC4A}" type="datetimeFigureOut">
              <a:rPr lang="en-US" smtClean="0"/>
              <a:pPr/>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F155D7-D6F0-4BCC-A63E-45DEB8D1106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6B1D0E-E8E2-472C-B0E2-807E3C7DAC4A}" type="datetimeFigureOut">
              <a:rPr lang="en-US" smtClean="0"/>
              <a:pPr/>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F155D7-D6F0-4BCC-A63E-45DEB8D1106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6B1D0E-E8E2-472C-B0E2-807E3C7DAC4A}" type="datetimeFigureOut">
              <a:rPr lang="en-US" smtClean="0"/>
              <a:pPr/>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F155D7-D6F0-4BCC-A63E-45DEB8D1106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6B1D0E-E8E2-472C-B0E2-807E3C7DAC4A}" type="datetimeFigureOut">
              <a:rPr lang="en-US" smtClean="0"/>
              <a:pPr/>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F155D7-D6F0-4BCC-A63E-45DEB8D1106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6B1D0E-E8E2-472C-B0E2-807E3C7DAC4A}" type="datetimeFigureOut">
              <a:rPr lang="en-US" smtClean="0"/>
              <a:pPr/>
              <a:t>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F155D7-D6F0-4BCC-A63E-45DEB8D1106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6B1D0E-E8E2-472C-B0E2-807E3C7DAC4A}" type="datetimeFigureOut">
              <a:rPr lang="en-US" smtClean="0"/>
              <a:pPr/>
              <a:t>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DF155D7-D6F0-4BCC-A63E-45DEB8D1106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6B1D0E-E8E2-472C-B0E2-807E3C7DAC4A}" type="datetimeFigureOut">
              <a:rPr lang="en-US" smtClean="0"/>
              <a:pPr/>
              <a:t>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DF155D7-D6F0-4BCC-A63E-45DEB8D1106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6B1D0E-E8E2-472C-B0E2-807E3C7DAC4A}" type="datetimeFigureOut">
              <a:rPr lang="en-US" smtClean="0"/>
              <a:pPr/>
              <a:t>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DF155D7-D6F0-4BCC-A63E-45DEB8D1106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6B1D0E-E8E2-472C-B0E2-807E3C7DAC4A}" type="datetimeFigureOut">
              <a:rPr lang="en-US" smtClean="0"/>
              <a:pPr/>
              <a:t>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F155D7-D6F0-4BCC-A63E-45DEB8D1106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6B1D0E-E8E2-472C-B0E2-807E3C7DAC4A}" type="datetimeFigureOut">
              <a:rPr lang="en-US" smtClean="0"/>
              <a:pPr/>
              <a:t>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F155D7-D6F0-4BCC-A63E-45DEB8D1106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6B1D0E-E8E2-472C-B0E2-807E3C7DAC4A}" type="datetimeFigureOut">
              <a:rPr lang="en-US" smtClean="0"/>
              <a:pPr/>
              <a:t>2/5/2020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F155D7-D6F0-4BCC-A63E-45DEB8D1106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Literature Review</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Benefits of a good literature survey</a:t>
            </a:r>
            <a:br>
              <a:rPr lang="en-US" sz="3200" dirty="0" smtClean="0"/>
            </a:br>
            <a:endParaRPr lang="en-US" sz="3200" dirty="0"/>
          </a:p>
        </p:txBody>
      </p:sp>
      <p:sp>
        <p:nvSpPr>
          <p:cNvPr id="3" name="Content Placeholder 2"/>
          <p:cNvSpPr>
            <a:spLocks noGrp="1"/>
          </p:cNvSpPr>
          <p:nvPr>
            <p:ph idx="1"/>
          </p:nvPr>
        </p:nvSpPr>
        <p:spPr/>
        <p:txBody>
          <a:bodyPr/>
          <a:lstStyle/>
          <a:p>
            <a:pPr lvl="1"/>
            <a:r>
              <a:rPr lang="en-US" dirty="0"/>
              <a:t>One does not run the risk of reinventing the wheel, that is </a:t>
            </a:r>
            <a:r>
              <a:rPr lang="en-US" i="1" dirty="0">
                <a:solidFill>
                  <a:srgbClr val="FF0000"/>
                </a:solidFill>
              </a:rPr>
              <a:t>wasting efforts on trying to rediscover something that is already known and;</a:t>
            </a:r>
            <a:endParaRPr lang="en-US" b="1" i="1" u="sng" dirty="0">
              <a:solidFill>
                <a:srgbClr val="FF0000"/>
              </a:solidFill>
            </a:endParaRPr>
          </a:p>
          <a:p>
            <a:pPr lvl="1"/>
            <a:r>
              <a:rPr lang="en-US" dirty="0"/>
              <a:t>The problem investigated is perceived by the scientific community as relevant and of significance</a:t>
            </a:r>
            <a:endParaRPr lang="en-US" b="1" u="sng" dirty="0"/>
          </a:p>
          <a:p>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5"/>
          <p:cNvSpPr>
            <a:spLocks noGrp="1"/>
          </p:cNvSpPr>
          <p:nvPr>
            <p:ph type="sldNum" sz="quarter" idx="12"/>
          </p:nvPr>
        </p:nvSpPr>
        <p:spPr>
          <a:noFill/>
        </p:spPr>
        <p:txBody>
          <a:bodyPr/>
          <a:lstStyle/>
          <a:p>
            <a:fld id="{3F3DD76A-0259-47DD-B723-A5D470782AD0}" type="slidenum">
              <a:rPr lang="ar-SA" smtClean="0"/>
              <a:pPr/>
              <a:t>100</a:t>
            </a:fld>
            <a:endParaRPr lang="en-US" smtClean="0"/>
          </a:p>
        </p:txBody>
      </p:sp>
      <p:sp>
        <p:nvSpPr>
          <p:cNvPr id="96259" name="Rectangle 2"/>
          <p:cNvSpPr>
            <a:spLocks noGrp="1" noChangeArrowheads="1"/>
          </p:cNvSpPr>
          <p:nvPr>
            <p:ph type="title"/>
          </p:nvPr>
        </p:nvSpPr>
        <p:spPr/>
        <p:txBody>
          <a:bodyPr/>
          <a:lstStyle/>
          <a:p>
            <a:pPr eaLnBrk="1" hangingPunct="1"/>
            <a:r>
              <a:rPr lang="en-US" sz="3600" b="1" smtClean="0"/>
              <a:t>The Hypotheses</a:t>
            </a:r>
            <a:endParaRPr lang="en-US" sz="3600" smtClean="0"/>
          </a:p>
        </p:txBody>
      </p:sp>
      <p:sp>
        <p:nvSpPr>
          <p:cNvPr id="96260" name="Rectangle 3"/>
          <p:cNvSpPr>
            <a:spLocks noGrp="1" noChangeArrowheads="1"/>
          </p:cNvSpPr>
          <p:nvPr>
            <p:ph type="body" idx="1"/>
          </p:nvPr>
        </p:nvSpPr>
        <p:spPr/>
        <p:txBody>
          <a:bodyPr/>
          <a:lstStyle/>
          <a:p>
            <a:pPr algn="l" rtl="0" eaLnBrk="1" hangingPunct="1">
              <a:buFont typeface="Wingdings" pitchFamily="2" charset="2"/>
              <a:buNone/>
            </a:pPr>
            <a:r>
              <a:rPr lang="en-US" sz="2800" smtClean="0"/>
              <a:t>1.</a:t>
            </a:r>
            <a:r>
              <a:rPr lang="en-US" sz="2800" b="1" smtClean="0"/>
              <a:t> </a:t>
            </a:r>
            <a:r>
              <a:rPr lang="en-US" sz="2800" smtClean="0"/>
              <a:t>The greater the extent of gender stereotyping in organizations, the fewer will be the number of women at the top.</a:t>
            </a:r>
          </a:p>
          <a:p>
            <a:pPr algn="l" rtl="0" eaLnBrk="1" hangingPunct="1">
              <a:buFont typeface="Wingdings" pitchFamily="2" charset="2"/>
              <a:buNone/>
            </a:pPr>
            <a:r>
              <a:rPr lang="en-US" sz="2800" smtClean="0"/>
              <a:t>2. Male managers have more access to critical information than women managers in the same rank.</a:t>
            </a:r>
          </a:p>
          <a:p>
            <a:pPr algn="l" rtl="0" eaLnBrk="1" hangingPunct="1">
              <a:buFont typeface="Wingdings" pitchFamily="2" charset="2"/>
              <a:buNone/>
            </a:pPr>
            <a:r>
              <a:rPr lang="en-US" sz="2800" smtClean="0"/>
              <a:t>3. There will be a significant positive correlation between access to information and chances for promotion to top-level positions.</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5"/>
          <p:cNvSpPr>
            <a:spLocks noGrp="1"/>
          </p:cNvSpPr>
          <p:nvPr>
            <p:ph type="sldNum" sz="quarter" idx="12"/>
          </p:nvPr>
        </p:nvSpPr>
        <p:spPr>
          <a:noFill/>
        </p:spPr>
        <p:txBody>
          <a:bodyPr/>
          <a:lstStyle/>
          <a:p>
            <a:fld id="{F7FD632B-1CF5-4EEF-9ACB-E5E72AD0028B}" type="slidenum">
              <a:rPr lang="ar-SA" smtClean="0"/>
              <a:pPr/>
              <a:t>101</a:t>
            </a:fld>
            <a:endParaRPr lang="en-US" smtClean="0"/>
          </a:p>
        </p:txBody>
      </p:sp>
      <p:sp>
        <p:nvSpPr>
          <p:cNvPr id="97283" name="Rectangle 2"/>
          <p:cNvSpPr>
            <a:spLocks noGrp="1" noChangeArrowheads="1"/>
          </p:cNvSpPr>
          <p:nvPr>
            <p:ph type="title"/>
          </p:nvPr>
        </p:nvSpPr>
        <p:spPr/>
        <p:txBody>
          <a:bodyPr/>
          <a:lstStyle/>
          <a:p>
            <a:pPr eaLnBrk="1" hangingPunct="1"/>
            <a:r>
              <a:rPr lang="en-US" sz="3600" b="1" smtClean="0"/>
              <a:t>The Hypotheses</a:t>
            </a:r>
            <a:endParaRPr lang="en-US" sz="3600" smtClean="0"/>
          </a:p>
        </p:txBody>
      </p:sp>
      <p:sp>
        <p:nvSpPr>
          <p:cNvPr id="97284" name="Rectangle 3"/>
          <p:cNvSpPr>
            <a:spLocks noGrp="1" noChangeArrowheads="1"/>
          </p:cNvSpPr>
          <p:nvPr>
            <p:ph type="body" idx="1"/>
          </p:nvPr>
        </p:nvSpPr>
        <p:spPr/>
        <p:txBody>
          <a:bodyPr/>
          <a:lstStyle/>
          <a:p>
            <a:pPr algn="l" rtl="0" eaLnBrk="1" hangingPunct="1">
              <a:buFont typeface="Wingdings" pitchFamily="2" charset="2"/>
              <a:buNone/>
            </a:pPr>
            <a:r>
              <a:rPr lang="en-US" sz="2800" dirty="0" smtClean="0"/>
              <a:t>4.</a:t>
            </a:r>
            <a:r>
              <a:rPr lang="en-US" sz="2800" b="1" dirty="0" smtClean="0"/>
              <a:t> </a:t>
            </a:r>
            <a:r>
              <a:rPr lang="en-US" sz="2800" dirty="0" smtClean="0"/>
              <a:t>The more the gender-role stereotype, the less the access to critical information for women.</a:t>
            </a:r>
          </a:p>
          <a:p>
            <a:pPr algn="l" rtl="0" eaLnBrk="1" hangingPunct="1">
              <a:buFont typeface="Wingdings" pitchFamily="2" charset="2"/>
              <a:buNone/>
            </a:pPr>
            <a:r>
              <a:rPr lang="en-US" sz="2800" dirty="0" smtClean="0"/>
              <a:t>5. gender-role stereotyping and access to critical information will both significantly explain the variance in promotional opportunities for women to top-level positions.</a:t>
            </a:r>
          </a:p>
          <a:p>
            <a:pPr algn="l" rtl="0" eaLnBrk="1" hangingPunct="1">
              <a:buFont typeface="Wingdings" pitchFamily="2" charset="2"/>
              <a:buNone/>
            </a:pPr>
            <a:r>
              <a:rPr lang="en-US" sz="2800" dirty="0" smtClean="0"/>
              <a:t>    (See next Figure)</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5"/>
          <p:cNvSpPr>
            <a:spLocks noGrp="1"/>
          </p:cNvSpPr>
          <p:nvPr>
            <p:ph type="sldNum" sz="quarter" idx="12"/>
          </p:nvPr>
        </p:nvSpPr>
        <p:spPr>
          <a:noFill/>
        </p:spPr>
        <p:txBody>
          <a:bodyPr/>
          <a:lstStyle/>
          <a:p>
            <a:fld id="{1CBB6633-F70F-4DAC-AEEA-B2BEAE2C2ABC}" type="slidenum">
              <a:rPr lang="ar-SA" smtClean="0"/>
              <a:pPr/>
              <a:t>102</a:t>
            </a:fld>
            <a:endParaRPr lang="en-US" smtClean="0"/>
          </a:p>
        </p:txBody>
      </p:sp>
      <p:sp>
        <p:nvSpPr>
          <p:cNvPr id="98307" name="Rectangle 2"/>
          <p:cNvSpPr>
            <a:spLocks noGrp="1" noChangeArrowheads="1"/>
          </p:cNvSpPr>
          <p:nvPr>
            <p:ph type="title"/>
          </p:nvPr>
        </p:nvSpPr>
        <p:spPr/>
        <p:txBody>
          <a:bodyPr/>
          <a:lstStyle/>
          <a:p>
            <a:pPr eaLnBrk="1" hangingPunct="1"/>
            <a:r>
              <a:rPr lang="en-US" sz="3600" smtClean="0"/>
              <a:t>Figure: schematic diagram of the example</a:t>
            </a:r>
          </a:p>
        </p:txBody>
      </p:sp>
      <p:pic>
        <p:nvPicPr>
          <p:cNvPr id="98308" name="Picture 4"/>
          <p:cNvPicPr>
            <a:picLocks noGrp="1" noChangeAspect="1" noChangeArrowheads="1"/>
          </p:cNvPicPr>
          <p:nvPr>
            <p:ph type="body" idx="1"/>
          </p:nvPr>
        </p:nvPicPr>
        <p:blipFill>
          <a:blip r:embed="rId2"/>
          <a:srcRect/>
          <a:stretch>
            <a:fillRect/>
          </a:stretch>
        </p:blipFill>
        <p:spPr>
          <a:xfrm>
            <a:off x="0" y="1952625"/>
            <a:ext cx="8964613" cy="4752975"/>
          </a:xfrm>
          <a:noFill/>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5"/>
          <p:cNvSpPr>
            <a:spLocks noGrp="1"/>
          </p:cNvSpPr>
          <p:nvPr>
            <p:ph type="sldNum" sz="quarter" idx="12"/>
          </p:nvPr>
        </p:nvSpPr>
        <p:spPr>
          <a:noFill/>
        </p:spPr>
        <p:txBody>
          <a:bodyPr/>
          <a:lstStyle/>
          <a:p>
            <a:fld id="{BCF6C459-25E5-40B8-A8D0-724A266BF4A2}" type="slidenum">
              <a:rPr lang="ar-SA" smtClean="0"/>
              <a:pPr/>
              <a:t>103</a:t>
            </a:fld>
            <a:endParaRPr lang="en-US" smtClean="0"/>
          </a:p>
        </p:txBody>
      </p:sp>
      <p:sp>
        <p:nvSpPr>
          <p:cNvPr id="99331" name="Rectangle 2"/>
          <p:cNvSpPr>
            <a:spLocks noGrp="1" noChangeArrowheads="1"/>
          </p:cNvSpPr>
          <p:nvPr>
            <p:ph type="title"/>
          </p:nvPr>
        </p:nvSpPr>
        <p:spPr/>
        <p:txBody>
          <a:bodyPr/>
          <a:lstStyle/>
          <a:p>
            <a:pPr eaLnBrk="1" hangingPunct="1"/>
            <a:r>
              <a:rPr lang="en-US" sz="3600" b="1" smtClean="0"/>
              <a:t>Exercises on Theoretical Framework</a:t>
            </a:r>
          </a:p>
        </p:txBody>
      </p:sp>
      <p:sp>
        <p:nvSpPr>
          <p:cNvPr id="99332" name="Rectangle 3"/>
          <p:cNvSpPr>
            <a:spLocks noGrp="1" noChangeArrowheads="1"/>
          </p:cNvSpPr>
          <p:nvPr>
            <p:ph type="body" idx="1"/>
          </p:nvPr>
        </p:nvSpPr>
        <p:spPr/>
        <p:txBody>
          <a:bodyPr/>
          <a:lstStyle/>
          <a:p>
            <a:pPr algn="l" rtl="0" eaLnBrk="1" hangingPunct="1">
              <a:lnSpc>
                <a:spcPct val="80000"/>
              </a:lnSpc>
            </a:pPr>
            <a:r>
              <a:rPr lang="en-US" sz="2800" smtClean="0"/>
              <a:t>Develop a </a:t>
            </a:r>
            <a:r>
              <a:rPr lang="en-US" sz="2800" b="1" smtClean="0">
                <a:solidFill>
                  <a:schemeClr val="folHlink"/>
                </a:solidFill>
              </a:rPr>
              <a:t>theoretical framework</a:t>
            </a:r>
            <a:r>
              <a:rPr lang="en-US" sz="2800" smtClean="0"/>
              <a:t> for the following situation and </a:t>
            </a:r>
            <a:r>
              <a:rPr lang="en-US" sz="2800" smtClean="0">
                <a:solidFill>
                  <a:schemeClr val="folHlink"/>
                </a:solidFill>
              </a:rPr>
              <a:t>state one testable hypothesis in the null and the alternate</a:t>
            </a:r>
            <a:r>
              <a:rPr lang="en-US" sz="2800" smtClean="0"/>
              <a:t>.</a:t>
            </a:r>
          </a:p>
          <a:p>
            <a:pPr algn="l" rtl="0" eaLnBrk="1" hangingPunct="1">
              <a:lnSpc>
                <a:spcPct val="80000"/>
              </a:lnSpc>
            </a:pPr>
            <a:r>
              <a:rPr lang="en-US" sz="2800" smtClean="0"/>
              <a:t>     A school administrator is interested in finding how the threatened teachers</a:t>
            </a:r>
            <a:r>
              <a:rPr lang="en-US" sz="2800" smtClean="0">
                <a:latin typeface="Arial" charset="0"/>
              </a:rPr>
              <a:t>’</a:t>
            </a:r>
            <a:r>
              <a:rPr lang="en-US" sz="2800" smtClean="0"/>
              <a:t> strike can be averted. He knows that pay demands and the classroom</a:t>
            </a:r>
            <a:r>
              <a:rPr lang="en-US" sz="2800" smtClean="0">
                <a:latin typeface="Arial" charset="0"/>
              </a:rPr>
              <a:t>’</a:t>
            </a:r>
            <a:r>
              <a:rPr lang="en-US" sz="2800" smtClean="0"/>
              <a:t>s physical environment are the two main issues in the situation. He, however, feels that these two are not major concerns for the teachers who are extremely dedicated to teaching.</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5"/>
          <p:cNvSpPr>
            <a:spLocks noGrp="1"/>
          </p:cNvSpPr>
          <p:nvPr>
            <p:ph type="sldNum" sz="quarter" idx="12"/>
          </p:nvPr>
        </p:nvSpPr>
        <p:spPr>
          <a:noFill/>
        </p:spPr>
        <p:txBody>
          <a:bodyPr/>
          <a:lstStyle/>
          <a:p>
            <a:fld id="{4C30BFBF-0350-423A-B8C6-5EB81524ADEC}" type="slidenum">
              <a:rPr lang="ar-SA" smtClean="0"/>
              <a:pPr/>
              <a:t>104</a:t>
            </a:fld>
            <a:endParaRPr lang="en-US" smtClean="0"/>
          </a:p>
        </p:txBody>
      </p:sp>
      <p:sp>
        <p:nvSpPr>
          <p:cNvPr id="100355" name="Rectangle 2"/>
          <p:cNvSpPr>
            <a:spLocks noGrp="1" noChangeArrowheads="1"/>
          </p:cNvSpPr>
          <p:nvPr>
            <p:ph type="title"/>
          </p:nvPr>
        </p:nvSpPr>
        <p:spPr/>
        <p:txBody>
          <a:bodyPr>
            <a:normAutofit fontScale="90000"/>
          </a:bodyPr>
          <a:lstStyle/>
          <a:p>
            <a:pPr eaLnBrk="1" hangingPunct="1"/>
            <a:r>
              <a:rPr lang="en-US" sz="3600" b="1" smtClean="0"/>
              <a:t>Exercises on Theoretical Framework (Cont.)</a:t>
            </a:r>
          </a:p>
        </p:txBody>
      </p:sp>
      <p:sp>
        <p:nvSpPr>
          <p:cNvPr id="100356" name="Rectangle 3"/>
          <p:cNvSpPr>
            <a:spLocks noGrp="1" noChangeArrowheads="1"/>
          </p:cNvSpPr>
          <p:nvPr>
            <p:ph type="body" idx="1"/>
          </p:nvPr>
        </p:nvSpPr>
        <p:spPr/>
        <p:txBody>
          <a:bodyPr/>
          <a:lstStyle/>
          <a:p>
            <a:pPr algn="l" rtl="0" eaLnBrk="1" hangingPunct="1">
              <a:buFont typeface="Wingdings" pitchFamily="2" charset="2"/>
              <a:buNone/>
            </a:pPr>
            <a:r>
              <a:rPr lang="en-US" smtClean="0"/>
              <a:t>   </a:t>
            </a:r>
            <a:r>
              <a:rPr lang="en-US" b="1" smtClean="0">
                <a:solidFill>
                  <a:schemeClr val="folHlink"/>
                </a:solidFill>
              </a:rPr>
              <a:t>Theoretical Framework</a:t>
            </a:r>
          </a:p>
          <a:p>
            <a:pPr algn="l" rtl="0" eaLnBrk="1" hangingPunct="1"/>
            <a:r>
              <a:rPr lang="en-US" smtClean="0"/>
              <a:t>Since the administrator</a:t>
            </a:r>
            <a:r>
              <a:rPr lang="en-US" smtClean="0">
                <a:latin typeface="Arial" charset="0"/>
              </a:rPr>
              <a:t>’</a:t>
            </a:r>
            <a:r>
              <a:rPr lang="en-US" smtClean="0"/>
              <a:t>s main concern is about the strike, teachers</a:t>
            </a:r>
            <a:r>
              <a:rPr lang="en-US" smtClean="0">
                <a:latin typeface="Arial" charset="0"/>
              </a:rPr>
              <a:t>’</a:t>
            </a:r>
            <a:r>
              <a:rPr lang="en-US" smtClean="0"/>
              <a:t> strike is the dependent variable. Pay and the physical environment of the classroom are the two independent variables, which influence the strike situation. </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5"/>
          <p:cNvSpPr>
            <a:spLocks noGrp="1"/>
          </p:cNvSpPr>
          <p:nvPr>
            <p:ph type="sldNum" sz="quarter" idx="12"/>
          </p:nvPr>
        </p:nvSpPr>
        <p:spPr>
          <a:noFill/>
        </p:spPr>
        <p:txBody>
          <a:bodyPr/>
          <a:lstStyle/>
          <a:p>
            <a:fld id="{E9D909D5-9784-4AE5-9245-1D198AD6D10A}" type="slidenum">
              <a:rPr lang="ar-SA" smtClean="0"/>
              <a:pPr/>
              <a:t>105</a:t>
            </a:fld>
            <a:endParaRPr lang="en-US" smtClean="0"/>
          </a:p>
        </p:txBody>
      </p:sp>
      <p:sp>
        <p:nvSpPr>
          <p:cNvPr id="101379" name="Rectangle 2"/>
          <p:cNvSpPr>
            <a:spLocks noGrp="1" noChangeArrowheads="1"/>
          </p:cNvSpPr>
          <p:nvPr>
            <p:ph type="title"/>
          </p:nvPr>
        </p:nvSpPr>
        <p:spPr/>
        <p:txBody>
          <a:bodyPr>
            <a:normAutofit fontScale="90000"/>
          </a:bodyPr>
          <a:lstStyle/>
          <a:p>
            <a:pPr eaLnBrk="1" hangingPunct="1"/>
            <a:r>
              <a:rPr lang="en-US" sz="3600" b="1" smtClean="0"/>
              <a:t>Exercises on Theoretical Framework (Cont.)</a:t>
            </a:r>
          </a:p>
        </p:txBody>
      </p:sp>
      <p:sp>
        <p:nvSpPr>
          <p:cNvPr id="101380" name="Rectangle 3"/>
          <p:cNvSpPr>
            <a:spLocks noGrp="1" noChangeArrowheads="1"/>
          </p:cNvSpPr>
          <p:nvPr>
            <p:ph type="body" idx="1"/>
          </p:nvPr>
        </p:nvSpPr>
        <p:spPr/>
        <p:txBody>
          <a:bodyPr/>
          <a:lstStyle/>
          <a:p>
            <a:pPr algn="l" rtl="0" eaLnBrk="1" hangingPunct="1">
              <a:buFont typeface="Wingdings" pitchFamily="2" charset="2"/>
              <a:buNone/>
            </a:pPr>
            <a:r>
              <a:rPr lang="en-US" sz="2800" smtClean="0"/>
              <a:t>  The grater the pay demands made by the teachers, the greater the possibility of a strike, since the school administration refuse the idea  of higher wages. The more uncomfortable the classroom physical environment, the more difficult it will be for teachers to do an effective job in the classroom, and hence the greater the possibility of teachers going on strike. </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5"/>
          <p:cNvSpPr>
            <a:spLocks noGrp="1"/>
          </p:cNvSpPr>
          <p:nvPr>
            <p:ph type="sldNum" sz="quarter" idx="12"/>
          </p:nvPr>
        </p:nvSpPr>
        <p:spPr>
          <a:noFill/>
        </p:spPr>
        <p:txBody>
          <a:bodyPr/>
          <a:lstStyle/>
          <a:p>
            <a:fld id="{AB8A234F-6095-4980-AC45-D8617BD14F0C}" type="slidenum">
              <a:rPr lang="ar-SA" smtClean="0"/>
              <a:pPr/>
              <a:t>106</a:t>
            </a:fld>
            <a:endParaRPr lang="en-US" smtClean="0"/>
          </a:p>
        </p:txBody>
      </p:sp>
      <p:sp>
        <p:nvSpPr>
          <p:cNvPr id="102403" name="Rectangle 2"/>
          <p:cNvSpPr>
            <a:spLocks noGrp="1" noChangeArrowheads="1"/>
          </p:cNvSpPr>
          <p:nvPr>
            <p:ph type="title"/>
          </p:nvPr>
        </p:nvSpPr>
        <p:spPr/>
        <p:txBody>
          <a:bodyPr>
            <a:normAutofit fontScale="90000"/>
          </a:bodyPr>
          <a:lstStyle/>
          <a:p>
            <a:pPr eaLnBrk="1" hangingPunct="1"/>
            <a:r>
              <a:rPr lang="en-US" sz="3600" b="1" smtClean="0"/>
              <a:t>Exercises on Theoretical Framework (Cont.)</a:t>
            </a:r>
          </a:p>
        </p:txBody>
      </p:sp>
      <p:sp>
        <p:nvSpPr>
          <p:cNvPr id="102404" name="Rectangle 3"/>
          <p:cNvSpPr>
            <a:spLocks noGrp="1" noChangeArrowheads="1"/>
          </p:cNvSpPr>
          <p:nvPr>
            <p:ph type="body" idx="1"/>
          </p:nvPr>
        </p:nvSpPr>
        <p:spPr/>
        <p:txBody>
          <a:bodyPr/>
          <a:lstStyle/>
          <a:p>
            <a:pPr algn="l" rtl="0" eaLnBrk="1" hangingPunct="1">
              <a:lnSpc>
                <a:spcPct val="80000"/>
              </a:lnSpc>
              <a:buFont typeface="Wingdings" pitchFamily="2" charset="2"/>
              <a:buNone/>
            </a:pPr>
            <a:r>
              <a:rPr lang="en-US" sz="2800" smtClean="0"/>
              <a:t>   However, this relationship between the independent variables and the dependent variable will be true only for those teachers who are not dedicated to teaching.  The truly dedicated teachers would be more concerned about doing a good job despite the hardships faced by them, and hence the pay demands and the classroom environment will not be factors influencing their decision to join the strike.</a:t>
            </a:r>
          </a:p>
          <a:p>
            <a:pPr algn="l" rtl="0" eaLnBrk="1" hangingPunct="1">
              <a:lnSpc>
                <a:spcPct val="80000"/>
              </a:lnSpc>
              <a:buFont typeface="Wingdings" pitchFamily="2" charset="2"/>
              <a:buNone/>
            </a:pPr>
            <a:r>
              <a:rPr lang="en-US" sz="2800" smtClean="0"/>
              <a:t>       (See Schematic Diagram). </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5"/>
          <p:cNvSpPr>
            <a:spLocks noGrp="1"/>
          </p:cNvSpPr>
          <p:nvPr>
            <p:ph type="sldNum" sz="quarter" idx="12"/>
          </p:nvPr>
        </p:nvSpPr>
        <p:spPr>
          <a:noFill/>
        </p:spPr>
        <p:txBody>
          <a:bodyPr/>
          <a:lstStyle/>
          <a:p>
            <a:fld id="{4F36B33A-009D-463C-9DA8-2BA467603CBD}" type="slidenum">
              <a:rPr lang="ar-SA" smtClean="0"/>
              <a:pPr/>
              <a:t>107</a:t>
            </a:fld>
            <a:endParaRPr lang="en-US" smtClean="0"/>
          </a:p>
        </p:txBody>
      </p:sp>
      <p:sp>
        <p:nvSpPr>
          <p:cNvPr id="103427" name="Rectangle 2"/>
          <p:cNvSpPr>
            <a:spLocks noGrp="1" noChangeArrowheads="1"/>
          </p:cNvSpPr>
          <p:nvPr>
            <p:ph type="title"/>
          </p:nvPr>
        </p:nvSpPr>
        <p:spPr/>
        <p:txBody>
          <a:bodyPr/>
          <a:lstStyle/>
          <a:p>
            <a:pPr eaLnBrk="1" hangingPunct="1"/>
            <a:r>
              <a:rPr lang="en-US" sz="3600" smtClean="0"/>
              <a:t>Schematic Diagram</a:t>
            </a:r>
          </a:p>
        </p:txBody>
      </p:sp>
      <p:pic>
        <p:nvPicPr>
          <p:cNvPr id="103428" name="Picture 4"/>
          <p:cNvPicPr>
            <a:picLocks noGrp="1" noChangeAspect="1" noChangeArrowheads="1"/>
          </p:cNvPicPr>
          <p:nvPr>
            <p:ph type="body" idx="1"/>
          </p:nvPr>
        </p:nvPicPr>
        <p:blipFill>
          <a:blip r:embed="rId2"/>
          <a:srcRect/>
          <a:stretch>
            <a:fillRect/>
          </a:stretch>
        </p:blipFill>
        <p:spPr>
          <a:xfrm>
            <a:off x="179388" y="1916113"/>
            <a:ext cx="8964612" cy="4681537"/>
          </a:xfrm>
          <a:noFill/>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5"/>
          <p:cNvSpPr>
            <a:spLocks noGrp="1"/>
          </p:cNvSpPr>
          <p:nvPr>
            <p:ph type="sldNum" sz="quarter" idx="12"/>
          </p:nvPr>
        </p:nvSpPr>
        <p:spPr>
          <a:noFill/>
        </p:spPr>
        <p:txBody>
          <a:bodyPr/>
          <a:lstStyle/>
          <a:p>
            <a:fld id="{4A090302-5B91-4327-8CE3-6191D110249F}" type="slidenum">
              <a:rPr lang="ar-SA" smtClean="0"/>
              <a:pPr/>
              <a:t>108</a:t>
            </a:fld>
            <a:endParaRPr lang="en-US" smtClean="0"/>
          </a:p>
        </p:txBody>
      </p:sp>
      <p:sp>
        <p:nvSpPr>
          <p:cNvPr id="104451" name="Rectangle 2"/>
          <p:cNvSpPr>
            <a:spLocks noGrp="1" noChangeArrowheads="1"/>
          </p:cNvSpPr>
          <p:nvPr>
            <p:ph type="title"/>
          </p:nvPr>
        </p:nvSpPr>
        <p:spPr/>
        <p:txBody>
          <a:bodyPr/>
          <a:lstStyle/>
          <a:p>
            <a:pPr eaLnBrk="1" hangingPunct="1"/>
            <a:r>
              <a:rPr lang="en-US" b="1" smtClean="0"/>
              <a:t>Hypothesis:</a:t>
            </a:r>
          </a:p>
        </p:txBody>
      </p:sp>
      <p:sp>
        <p:nvSpPr>
          <p:cNvPr id="104452" name="Rectangle 3"/>
          <p:cNvSpPr>
            <a:spLocks noGrp="1" noChangeArrowheads="1"/>
          </p:cNvSpPr>
          <p:nvPr>
            <p:ph type="body" idx="1"/>
          </p:nvPr>
        </p:nvSpPr>
        <p:spPr/>
        <p:txBody>
          <a:bodyPr/>
          <a:lstStyle/>
          <a:p>
            <a:pPr algn="l" rtl="0" eaLnBrk="1" hangingPunct="1"/>
            <a:r>
              <a:rPr lang="en-US" smtClean="0"/>
              <a:t>H</a:t>
            </a:r>
            <a:r>
              <a:rPr lang="en-US" sz="2000" smtClean="0"/>
              <a:t>01</a:t>
            </a:r>
            <a:r>
              <a:rPr lang="en-US" smtClean="0"/>
              <a:t>: Dedication to teaching will not alter the relationship between the independent variables of pay and classroom environment and the dependent variable of teachers</a:t>
            </a:r>
            <a:r>
              <a:rPr lang="en-US" smtClean="0">
                <a:latin typeface="Arial" charset="0"/>
              </a:rPr>
              <a:t>’</a:t>
            </a:r>
            <a:r>
              <a:rPr lang="en-US" smtClean="0"/>
              <a:t> decision to go on strike.</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5"/>
          <p:cNvSpPr>
            <a:spLocks noGrp="1"/>
          </p:cNvSpPr>
          <p:nvPr>
            <p:ph type="sldNum" sz="quarter" idx="12"/>
          </p:nvPr>
        </p:nvSpPr>
        <p:spPr>
          <a:noFill/>
        </p:spPr>
        <p:txBody>
          <a:bodyPr/>
          <a:lstStyle/>
          <a:p>
            <a:fld id="{3FA3390F-0CCB-41A7-A3A8-350006B00F40}" type="slidenum">
              <a:rPr lang="ar-SA" smtClean="0"/>
              <a:pPr/>
              <a:t>109</a:t>
            </a:fld>
            <a:endParaRPr lang="en-US" smtClean="0"/>
          </a:p>
        </p:txBody>
      </p:sp>
      <p:sp>
        <p:nvSpPr>
          <p:cNvPr id="105475" name="Rectangle 2"/>
          <p:cNvSpPr>
            <a:spLocks noGrp="1" noChangeArrowheads="1"/>
          </p:cNvSpPr>
          <p:nvPr>
            <p:ph type="title"/>
          </p:nvPr>
        </p:nvSpPr>
        <p:spPr/>
        <p:txBody>
          <a:bodyPr/>
          <a:lstStyle/>
          <a:p>
            <a:pPr eaLnBrk="1" hangingPunct="1"/>
            <a:r>
              <a:rPr lang="en-US" b="1" smtClean="0"/>
              <a:t>Hypothesis:</a:t>
            </a:r>
          </a:p>
        </p:txBody>
      </p:sp>
      <p:sp>
        <p:nvSpPr>
          <p:cNvPr id="105476" name="Rectangle 3"/>
          <p:cNvSpPr>
            <a:spLocks noGrp="1" noChangeArrowheads="1"/>
          </p:cNvSpPr>
          <p:nvPr>
            <p:ph type="body" idx="1"/>
          </p:nvPr>
        </p:nvSpPr>
        <p:spPr/>
        <p:txBody>
          <a:bodyPr/>
          <a:lstStyle/>
          <a:p>
            <a:pPr algn="l" rtl="0" eaLnBrk="1" hangingPunct="1"/>
            <a:r>
              <a:rPr lang="en-US" smtClean="0"/>
              <a:t>H</a:t>
            </a:r>
            <a:r>
              <a:rPr lang="en-US" sz="2000" smtClean="0"/>
              <a:t>A1</a:t>
            </a:r>
            <a:r>
              <a:rPr lang="en-US" smtClean="0"/>
              <a:t>: only for those teachers who are not truly dedicated to teaching, will pay considerations and classroom environment be factors that would influence their decision to go on strike.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of Lit. review</a:t>
            </a:r>
            <a:endParaRPr lang="en-US"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5"/>
          <p:cNvSpPr>
            <a:spLocks noGrp="1"/>
          </p:cNvSpPr>
          <p:nvPr>
            <p:ph type="sldNum" sz="quarter" idx="12"/>
          </p:nvPr>
        </p:nvSpPr>
        <p:spPr>
          <a:noFill/>
        </p:spPr>
        <p:txBody>
          <a:bodyPr/>
          <a:lstStyle/>
          <a:p>
            <a:fld id="{33AF824B-0051-43D3-95E1-F27557AC766C}" type="slidenum">
              <a:rPr lang="ar-SA" smtClean="0"/>
              <a:pPr/>
              <a:t>110</a:t>
            </a:fld>
            <a:endParaRPr lang="en-US" smtClean="0"/>
          </a:p>
        </p:txBody>
      </p:sp>
      <p:sp>
        <p:nvSpPr>
          <p:cNvPr id="106499" name="Rectangle 2"/>
          <p:cNvSpPr>
            <a:spLocks noGrp="1" noChangeArrowheads="1"/>
          </p:cNvSpPr>
          <p:nvPr>
            <p:ph type="title"/>
          </p:nvPr>
        </p:nvSpPr>
        <p:spPr/>
        <p:txBody>
          <a:bodyPr/>
          <a:lstStyle/>
          <a:p>
            <a:pPr eaLnBrk="1" hangingPunct="1"/>
            <a:r>
              <a:rPr lang="en-US" smtClean="0"/>
              <a:t>Exercise</a:t>
            </a:r>
          </a:p>
        </p:txBody>
      </p:sp>
      <p:sp>
        <p:nvSpPr>
          <p:cNvPr id="106500" name="Rectangle 3"/>
          <p:cNvSpPr>
            <a:spLocks noGrp="1" noChangeArrowheads="1"/>
          </p:cNvSpPr>
          <p:nvPr>
            <p:ph type="body" idx="1"/>
          </p:nvPr>
        </p:nvSpPr>
        <p:spPr/>
        <p:txBody>
          <a:bodyPr/>
          <a:lstStyle/>
          <a:p>
            <a:pPr algn="l" rtl="0" eaLnBrk="1" hangingPunct="1">
              <a:lnSpc>
                <a:spcPct val="90000"/>
              </a:lnSpc>
            </a:pPr>
            <a:r>
              <a:rPr lang="en-US" sz="2400" b="1" smtClean="0"/>
              <a:t>Here are eight variables</a:t>
            </a:r>
            <a:r>
              <a:rPr lang="en-US" sz="2400" smtClean="0"/>
              <a:t>:</a:t>
            </a:r>
          </a:p>
          <a:p>
            <a:pPr algn="l" rtl="0" eaLnBrk="1" hangingPunct="1">
              <a:lnSpc>
                <a:spcPct val="90000"/>
              </a:lnSpc>
              <a:buFont typeface="Wingdings" pitchFamily="2" charset="2"/>
              <a:buNone/>
            </a:pPr>
            <a:r>
              <a:rPr lang="en-US" sz="2400" smtClean="0"/>
              <a:t>  1) Understanding student needs (by teacher);</a:t>
            </a:r>
          </a:p>
          <a:p>
            <a:pPr algn="l" rtl="0" eaLnBrk="1" hangingPunct="1">
              <a:lnSpc>
                <a:spcPct val="90000"/>
              </a:lnSpc>
              <a:buFont typeface="Wingdings" pitchFamily="2" charset="2"/>
              <a:buNone/>
            </a:pPr>
            <a:r>
              <a:rPr lang="en-US" sz="2400" smtClean="0"/>
              <a:t>  2) Developing appropriate teaching strategies (by teacher);</a:t>
            </a:r>
          </a:p>
          <a:p>
            <a:pPr algn="l" rtl="0" eaLnBrk="1" hangingPunct="1">
              <a:lnSpc>
                <a:spcPct val="90000"/>
              </a:lnSpc>
              <a:buFont typeface="Wingdings" pitchFamily="2" charset="2"/>
              <a:buNone/>
            </a:pPr>
            <a:r>
              <a:rPr lang="en-US" sz="2400" smtClean="0"/>
              <a:t>  3) In-class examples and exercises;</a:t>
            </a:r>
          </a:p>
          <a:p>
            <a:pPr algn="l" rtl="0" eaLnBrk="1" hangingPunct="1">
              <a:lnSpc>
                <a:spcPct val="90000"/>
              </a:lnSpc>
              <a:buFont typeface="Wingdings" pitchFamily="2" charset="2"/>
              <a:buNone/>
            </a:pPr>
            <a:r>
              <a:rPr lang="en-US" sz="2400" smtClean="0"/>
              <a:t>  4) Student entry level skills;</a:t>
            </a:r>
          </a:p>
          <a:p>
            <a:pPr algn="l" rtl="0" eaLnBrk="1" hangingPunct="1">
              <a:lnSpc>
                <a:spcPct val="90000"/>
              </a:lnSpc>
              <a:buFont typeface="Wingdings" pitchFamily="2" charset="2"/>
              <a:buNone/>
            </a:pPr>
            <a:r>
              <a:rPr lang="en-US" sz="2400" smtClean="0"/>
              <a:t>  5) Student understanding;</a:t>
            </a:r>
          </a:p>
          <a:p>
            <a:pPr algn="l" rtl="0" eaLnBrk="1" hangingPunct="1">
              <a:lnSpc>
                <a:spcPct val="90000"/>
              </a:lnSpc>
              <a:buFont typeface="Wingdings" pitchFamily="2" charset="2"/>
              <a:buNone/>
            </a:pPr>
            <a:r>
              <a:rPr lang="en-US" sz="2400" smtClean="0"/>
              <a:t>  6) Student exam performance;</a:t>
            </a:r>
          </a:p>
          <a:p>
            <a:pPr algn="l" rtl="0" eaLnBrk="1" hangingPunct="1">
              <a:lnSpc>
                <a:spcPct val="90000"/>
              </a:lnSpc>
              <a:buFont typeface="Wingdings" pitchFamily="2" charset="2"/>
              <a:buNone/>
            </a:pPr>
            <a:r>
              <a:rPr lang="en-US" sz="2400" smtClean="0"/>
              <a:t>  7) Difficulty of exam;</a:t>
            </a:r>
          </a:p>
          <a:p>
            <a:pPr algn="l" rtl="0" eaLnBrk="1" hangingPunct="1">
              <a:lnSpc>
                <a:spcPct val="90000"/>
              </a:lnSpc>
              <a:buFont typeface="Wingdings" pitchFamily="2" charset="2"/>
              <a:buNone/>
            </a:pPr>
            <a:r>
              <a:rPr lang="en-US" sz="2400" smtClean="0"/>
              <a:t>  8) Stress.</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5"/>
          <p:cNvSpPr>
            <a:spLocks noGrp="1"/>
          </p:cNvSpPr>
          <p:nvPr>
            <p:ph type="sldNum" sz="quarter" idx="12"/>
          </p:nvPr>
        </p:nvSpPr>
        <p:spPr>
          <a:noFill/>
        </p:spPr>
        <p:txBody>
          <a:bodyPr/>
          <a:lstStyle/>
          <a:p>
            <a:fld id="{97D925D9-1861-431E-AA87-C995BBF707B0}" type="slidenum">
              <a:rPr lang="ar-SA" smtClean="0"/>
              <a:pPr/>
              <a:t>111</a:t>
            </a:fld>
            <a:endParaRPr lang="en-US" smtClean="0"/>
          </a:p>
        </p:txBody>
      </p:sp>
      <p:sp>
        <p:nvSpPr>
          <p:cNvPr id="107523" name="Rectangle 2"/>
          <p:cNvSpPr>
            <a:spLocks noGrp="1" noChangeArrowheads="1"/>
          </p:cNvSpPr>
          <p:nvPr>
            <p:ph type="title"/>
          </p:nvPr>
        </p:nvSpPr>
        <p:spPr/>
        <p:txBody>
          <a:bodyPr/>
          <a:lstStyle/>
          <a:p>
            <a:pPr eaLnBrk="1" hangingPunct="1"/>
            <a:r>
              <a:rPr lang="en-US" smtClean="0"/>
              <a:t>Exercise</a:t>
            </a:r>
          </a:p>
        </p:txBody>
      </p:sp>
      <p:sp>
        <p:nvSpPr>
          <p:cNvPr id="107524" name="Rectangle 3"/>
          <p:cNvSpPr>
            <a:spLocks noGrp="1" noChangeArrowheads="1"/>
          </p:cNvSpPr>
          <p:nvPr>
            <p:ph type="body" idx="1"/>
          </p:nvPr>
        </p:nvSpPr>
        <p:spPr/>
        <p:txBody>
          <a:bodyPr/>
          <a:lstStyle/>
          <a:p>
            <a:pPr algn="l" rtl="0" eaLnBrk="1" hangingPunct="1">
              <a:buFont typeface="Wingdings" pitchFamily="2" charset="2"/>
              <a:buNone/>
            </a:pPr>
            <a:r>
              <a:rPr lang="en-US" smtClean="0"/>
              <a:t>a. With these eight variables, develop a  theoretical framework, treating #4 (Student entry level skills) as a moderator, and variable #5 (Student understanding) as an intervening variable.</a:t>
            </a:r>
          </a:p>
          <a:p>
            <a:pPr algn="l" rtl="0" eaLnBrk="1" hangingPunct="1">
              <a:buFont typeface="Wingdings" pitchFamily="2" charset="2"/>
              <a:buNone/>
            </a:pPr>
            <a:r>
              <a:rPr lang="en-US" smtClean="0"/>
              <a:t>b. Develop four hypotheses.</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5"/>
          <p:cNvSpPr>
            <a:spLocks noGrp="1"/>
          </p:cNvSpPr>
          <p:nvPr>
            <p:ph type="sldNum" sz="quarter" idx="12"/>
          </p:nvPr>
        </p:nvSpPr>
        <p:spPr>
          <a:noFill/>
        </p:spPr>
        <p:txBody>
          <a:bodyPr/>
          <a:lstStyle/>
          <a:p>
            <a:fld id="{25F323A3-C9B0-4EBE-8D0A-0DCED51FB917}" type="slidenum">
              <a:rPr lang="ar-SA" smtClean="0"/>
              <a:pPr/>
              <a:t>112</a:t>
            </a:fld>
            <a:endParaRPr lang="en-US" smtClean="0"/>
          </a:p>
        </p:txBody>
      </p:sp>
      <p:sp>
        <p:nvSpPr>
          <p:cNvPr id="108547" name="Rectangle 2"/>
          <p:cNvSpPr>
            <a:spLocks noGrp="1" noChangeArrowheads="1"/>
          </p:cNvSpPr>
          <p:nvPr>
            <p:ph type="title"/>
          </p:nvPr>
        </p:nvSpPr>
        <p:spPr/>
        <p:txBody>
          <a:bodyPr/>
          <a:lstStyle/>
          <a:p>
            <a:pPr eaLnBrk="1" hangingPunct="1"/>
            <a:r>
              <a:rPr lang="en-US" b="1" smtClean="0"/>
              <a:t>ANSWERS</a:t>
            </a:r>
          </a:p>
        </p:txBody>
      </p:sp>
      <p:sp>
        <p:nvSpPr>
          <p:cNvPr id="108548" name="Rectangle 3"/>
          <p:cNvSpPr>
            <a:spLocks noGrp="1" noChangeArrowheads="1"/>
          </p:cNvSpPr>
          <p:nvPr>
            <p:ph type="body" idx="1"/>
          </p:nvPr>
        </p:nvSpPr>
        <p:spPr/>
        <p:txBody>
          <a:bodyPr/>
          <a:lstStyle/>
          <a:p>
            <a:pPr eaLnBrk="1" hangingPunct="1">
              <a:buFont typeface="Wingdings" pitchFamily="2" charset="2"/>
              <a:buNone/>
            </a:pPr>
            <a:endParaRPr lang="en-US" sz="2800" b="1" smtClean="0"/>
          </a:p>
          <a:p>
            <a:pPr algn="l" rtl="0" eaLnBrk="1" hangingPunct="1">
              <a:buFont typeface="Wingdings" pitchFamily="2" charset="2"/>
              <a:buNone/>
            </a:pPr>
            <a:r>
              <a:rPr lang="en-US" sz="2800" smtClean="0"/>
              <a:t>  a. The variance in the performance of students in the exam can be accounted for by the four independent variables </a:t>
            </a:r>
            <a:r>
              <a:rPr lang="en-US" sz="2800" smtClean="0">
                <a:latin typeface="Arial" charset="0"/>
              </a:rPr>
              <a:t>–</a:t>
            </a:r>
            <a:r>
              <a:rPr lang="en-US" sz="2800" smtClean="0"/>
              <a:t> teacher</a:t>
            </a:r>
            <a:r>
              <a:rPr lang="en-US" sz="2800" smtClean="0">
                <a:latin typeface="Arial" charset="0"/>
              </a:rPr>
              <a:t>’</a:t>
            </a:r>
            <a:r>
              <a:rPr lang="en-US" sz="2800" smtClean="0"/>
              <a:t>s understanding of the needs of the students, the different teaching strategies developed by the teacher, the number of in-class examples and exercises that the teacher gives, and how difficult the  exam itself happens to be. </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5"/>
          <p:cNvSpPr>
            <a:spLocks noGrp="1"/>
          </p:cNvSpPr>
          <p:nvPr>
            <p:ph type="sldNum" sz="quarter" idx="12"/>
          </p:nvPr>
        </p:nvSpPr>
        <p:spPr>
          <a:noFill/>
        </p:spPr>
        <p:txBody>
          <a:bodyPr/>
          <a:lstStyle/>
          <a:p>
            <a:fld id="{84920095-750E-4567-A616-E874E38D92B6}" type="slidenum">
              <a:rPr lang="ar-SA" smtClean="0"/>
              <a:pPr/>
              <a:t>113</a:t>
            </a:fld>
            <a:endParaRPr lang="en-US" smtClean="0"/>
          </a:p>
        </p:txBody>
      </p:sp>
      <p:sp>
        <p:nvSpPr>
          <p:cNvPr id="109571" name="Rectangle 2"/>
          <p:cNvSpPr>
            <a:spLocks noGrp="1" noChangeArrowheads="1"/>
          </p:cNvSpPr>
          <p:nvPr>
            <p:ph type="title"/>
          </p:nvPr>
        </p:nvSpPr>
        <p:spPr/>
        <p:txBody>
          <a:bodyPr/>
          <a:lstStyle/>
          <a:p>
            <a:pPr eaLnBrk="1" hangingPunct="1"/>
            <a:r>
              <a:rPr lang="en-US" sz="4000" b="1" smtClean="0"/>
              <a:t>ANSWERS (Cont.)</a:t>
            </a:r>
          </a:p>
        </p:txBody>
      </p:sp>
      <p:sp>
        <p:nvSpPr>
          <p:cNvPr id="109572" name="Rectangle 3"/>
          <p:cNvSpPr>
            <a:spLocks noGrp="1" noChangeArrowheads="1"/>
          </p:cNvSpPr>
          <p:nvPr>
            <p:ph type="body" idx="1"/>
          </p:nvPr>
        </p:nvSpPr>
        <p:spPr/>
        <p:txBody>
          <a:bodyPr/>
          <a:lstStyle/>
          <a:p>
            <a:pPr algn="l" rtl="0" eaLnBrk="1" hangingPunct="1">
              <a:buFont typeface="Wingdings" pitchFamily="2" charset="2"/>
              <a:buNone/>
            </a:pPr>
            <a:r>
              <a:rPr lang="en-US" smtClean="0"/>
              <a:t>  When the teacher understands students</a:t>
            </a:r>
            <a:r>
              <a:rPr lang="en-US" smtClean="0">
                <a:latin typeface="Arial" charset="0"/>
              </a:rPr>
              <a:t>’</a:t>
            </a:r>
            <a:r>
              <a:rPr lang="en-US" smtClean="0"/>
              <a:t> difficulties and needs, he tries to develop appropriate teaching strategies in order to meet the needs of the students to understand what is being taught, students understanding will increase. </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5"/>
          <p:cNvSpPr>
            <a:spLocks noGrp="1"/>
          </p:cNvSpPr>
          <p:nvPr>
            <p:ph type="sldNum" sz="quarter" idx="12"/>
          </p:nvPr>
        </p:nvSpPr>
        <p:spPr>
          <a:noFill/>
        </p:spPr>
        <p:txBody>
          <a:bodyPr/>
          <a:lstStyle/>
          <a:p>
            <a:fld id="{63682B6F-7AE1-41E8-8B69-92DF66BDB8B7}" type="slidenum">
              <a:rPr lang="ar-SA" smtClean="0"/>
              <a:pPr/>
              <a:t>114</a:t>
            </a:fld>
            <a:endParaRPr lang="en-US" smtClean="0"/>
          </a:p>
        </p:txBody>
      </p:sp>
      <p:sp>
        <p:nvSpPr>
          <p:cNvPr id="110595" name="Rectangle 2"/>
          <p:cNvSpPr>
            <a:spLocks noGrp="1" noChangeArrowheads="1"/>
          </p:cNvSpPr>
          <p:nvPr>
            <p:ph type="title"/>
          </p:nvPr>
        </p:nvSpPr>
        <p:spPr/>
        <p:txBody>
          <a:bodyPr/>
          <a:lstStyle/>
          <a:p>
            <a:pPr eaLnBrk="1" hangingPunct="1"/>
            <a:r>
              <a:rPr lang="en-US" sz="4000" b="1" smtClean="0"/>
              <a:t>ANSWERS (Cont.)</a:t>
            </a:r>
          </a:p>
        </p:txBody>
      </p:sp>
      <p:sp>
        <p:nvSpPr>
          <p:cNvPr id="110596" name="Rectangle 3"/>
          <p:cNvSpPr>
            <a:spLocks noGrp="1" noChangeArrowheads="1"/>
          </p:cNvSpPr>
          <p:nvPr>
            <p:ph type="body" idx="1"/>
          </p:nvPr>
        </p:nvSpPr>
        <p:spPr/>
        <p:txBody>
          <a:bodyPr/>
          <a:lstStyle/>
          <a:p>
            <a:pPr algn="l" rtl="0" eaLnBrk="1" hangingPunct="1">
              <a:lnSpc>
                <a:spcPct val="90000"/>
              </a:lnSpc>
              <a:buFont typeface="Wingdings" pitchFamily="2" charset="2"/>
              <a:buNone/>
            </a:pPr>
            <a:r>
              <a:rPr lang="en-US" sz="2400" smtClean="0"/>
              <a:t>   In addition, if the teacher uses several examples to put across the points and gives exercises in class to test the extent to which students have understood , then, the students</a:t>
            </a:r>
            <a:r>
              <a:rPr lang="en-US" sz="2400" smtClean="0">
                <a:latin typeface="Arial" charset="0"/>
              </a:rPr>
              <a:t>’</a:t>
            </a:r>
            <a:r>
              <a:rPr lang="en-US" sz="2400" smtClean="0"/>
              <a:t> level of understanding of what is being taught will increase. However, the entry- level skills of the students should be sufficiently adequate to enable them to understand what is being taught.  If the student entry level skills and comprehension are very low, then  the teachers</a:t>
            </a:r>
            <a:r>
              <a:rPr lang="en-US" sz="2400" smtClean="0">
                <a:latin typeface="Arial" charset="0"/>
              </a:rPr>
              <a:t>’</a:t>
            </a:r>
            <a:r>
              <a:rPr lang="en-US" sz="2400" smtClean="0"/>
              <a:t> efforts will not work. </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5"/>
          <p:cNvSpPr>
            <a:spLocks noGrp="1"/>
          </p:cNvSpPr>
          <p:nvPr>
            <p:ph type="sldNum" sz="quarter" idx="12"/>
          </p:nvPr>
        </p:nvSpPr>
        <p:spPr>
          <a:noFill/>
        </p:spPr>
        <p:txBody>
          <a:bodyPr/>
          <a:lstStyle/>
          <a:p>
            <a:fld id="{245FB331-5AA5-4DF9-9D59-D0757538C9A9}" type="slidenum">
              <a:rPr lang="ar-SA" smtClean="0"/>
              <a:pPr/>
              <a:t>115</a:t>
            </a:fld>
            <a:endParaRPr lang="en-US" smtClean="0"/>
          </a:p>
        </p:txBody>
      </p:sp>
      <p:sp>
        <p:nvSpPr>
          <p:cNvPr id="111619" name="Rectangle 2"/>
          <p:cNvSpPr>
            <a:spLocks noGrp="1" noChangeArrowheads="1"/>
          </p:cNvSpPr>
          <p:nvPr>
            <p:ph type="title"/>
          </p:nvPr>
        </p:nvSpPr>
        <p:spPr/>
        <p:txBody>
          <a:bodyPr/>
          <a:lstStyle/>
          <a:p>
            <a:pPr eaLnBrk="1" hangingPunct="1"/>
            <a:r>
              <a:rPr lang="en-US" sz="4000" b="1" smtClean="0"/>
              <a:t>ANSWERS (Cont.)</a:t>
            </a:r>
          </a:p>
        </p:txBody>
      </p:sp>
      <p:sp>
        <p:nvSpPr>
          <p:cNvPr id="111620" name="Rectangle 3"/>
          <p:cNvSpPr>
            <a:spLocks noGrp="1" noChangeArrowheads="1"/>
          </p:cNvSpPr>
          <p:nvPr>
            <p:ph type="body" idx="1"/>
          </p:nvPr>
        </p:nvSpPr>
        <p:spPr/>
        <p:txBody>
          <a:bodyPr/>
          <a:lstStyle/>
          <a:p>
            <a:pPr algn="l" rtl="0" eaLnBrk="1" hangingPunct="1"/>
            <a:r>
              <a:rPr lang="en-US" sz="2800" smtClean="0"/>
              <a:t>The level of difficulty of the exam is also another factor that would account for the variance in student performance. The more difficult the exam, the more stressed the students will feel while answering the exam, and the lower will be their performance level in the exam. Thus, stress is the intervening variable here.</a:t>
            </a:r>
          </a:p>
          <a:p>
            <a:pPr algn="l" rtl="0" eaLnBrk="1" hangingPunct="1">
              <a:buFont typeface="Wingdings" pitchFamily="2" charset="2"/>
              <a:buNone/>
            </a:pPr>
            <a:r>
              <a:rPr lang="en-US" sz="2800" smtClean="0"/>
              <a:t>   ( see next Figure). </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5"/>
          <p:cNvSpPr>
            <a:spLocks noGrp="1"/>
          </p:cNvSpPr>
          <p:nvPr>
            <p:ph type="sldNum" sz="quarter" idx="12"/>
          </p:nvPr>
        </p:nvSpPr>
        <p:spPr>
          <a:noFill/>
        </p:spPr>
        <p:txBody>
          <a:bodyPr/>
          <a:lstStyle/>
          <a:p>
            <a:fld id="{66FA0F1A-FF89-4891-862E-A1A34F1D7802}" type="slidenum">
              <a:rPr lang="ar-SA" smtClean="0"/>
              <a:pPr/>
              <a:t>116</a:t>
            </a:fld>
            <a:endParaRPr lang="en-US" smtClean="0"/>
          </a:p>
        </p:txBody>
      </p:sp>
      <p:sp>
        <p:nvSpPr>
          <p:cNvPr id="112643" name="Rectangle 2"/>
          <p:cNvSpPr>
            <a:spLocks noGrp="1" noChangeArrowheads="1"/>
          </p:cNvSpPr>
          <p:nvPr>
            <p:ph type="title"/>
          </p:nvPr>
        </p:nvSpPr>
        <p:spPr/>
        <p:txBody>
          <a:bodyPr>
            <a:normAutofit fontScale="90000"/>
          </a:bodyPr>
          <a:lstStyle/>
          <a:p>
            <a:pPr eaLnBrk="1" hangingPunct="1"/>
            <a:r>
              <a:rPr lang="en-US" sz="4000" smtClean="0"/>
              <a:t>Figure: Schematic Diagram on student performance</a:t>
            </a:r>
          </a:p>
        </p:txBody>
      </p:sp>
      <p:pic>
        <p:nvPicPr>
          <p:cNvPr id="112644" name="Picture 4"/>
          <p:cNvPicPr>
            <a:picLocks noGrp="1" noChangeAspect="1" noChangeArrowheads="1"/>
          </p:cNvPicPr>
          <p:nvPr>
            <p:ph type="body" idx="1"/>
          </p:nvPr>
        </p:nvPicPr>
        <p:blipFill>
          <a:blip r:embed="rId2"/>
          <a:srcRect/>
          <a:stretch>
            <a:fillRect/>
          </a:stretch>
        </p:blipFill>
        <p:spPr>
          <a:xfrm>
            <a:off x="0" y="1773238"/>
            <a:ext cx="9144000" cy="5084762"/>
          </a:xfrm>
          <a:noFill/>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5"/>
          <p:cNvSpPr>
            <a:spLocks noGrp="1"/>
          </p:cNvSpPr>
          <p:nvPr>
            <p:ph type="sldNum" sz="quarter" idx="12"/>
          </p:nvPr>
        </p:nvSpPr>
        <p:spPr>
          <a:noFill/>
        </p:spPr>
        <p:txBody>
          <a:bodyPr/>
          <a:lstStyle/>
          <a:p>
            <a:fld id="{8D9A2B24-7802-42C5-A00F-324D37D5F93F}" type="slidenum">
              <a:rPr lang="ar-SA" smtClean="0"/>
              <a:pPr/>
              <a:t>117</a:t>
            </a:fld>
            <a:endParaRPr lang="en-US" smtClean="0"/>
          </a:p>
        </p:txBody>
      </p:sp>
      <p:sp>
        <p:nvSpPr>
          <p:cNvPr id="113667" name="Rectangle 2"/>
          <p:cNvSpPr>
            <a:spLocks noGrp="1" noChangeArrowheads="1"/>
          </p:cNvSpPr>
          <p:nvPr>
            <p:ph type="title"/>
          </p:nvPr>
        </p:nvSpPr>
        <p:spPr/>
        <p:txBody>
          <a:bodyPr/>
          <a:lstStyle/>
          <a:p>
            <a:pPr eaLnBrk="1" hangingPunct="1"/>
            <a:r>
              <a:rPr lang="en-US" smtClean="0"/>
              <a:t>Hypotheses</a:t>
            </a:r>
          </a:p>
        </p:txBody>
      </p:sp>
      <p:sp>
        <p:nvSpPr>
          <p:cNvPr id="113668" name="Rectangle 3"/>
          <p:cNvSpPr>
            <a:spLocks noGrp="1" noChangeArrowheads="1"/>
          </p:cNvSpPr>
          <p:nvPr>
            <p:ph type="body" idx="1"/>
          </p:nvPr>
        </p:nvSpPr>
        <p:spPr>
          <a:xfrm>
            <a:off x="1187450" y="1989138"/>
            <a:ext cx="7772400" cy="4114800"/>
          </a:xfrm>
        </p:spPr>
        <p:txBody>
          <a:bodyPr/>
          <a:lstStyle/>
          <a:p>
            <a:pPr eaLnBrk="1" hangingPunct="1"/>
            <a:endParaRPr lang="en-US" sz="2800" b="1" smtClean="0"/>
          </a:p>
          <a:p>
            <a:pPr algn="l" rtl="0" eaLnBrk="1" hangingPunct="1"/>
            <a:r>
              <a:rPr lang="en-US" sz="2800" smtClean="0"/>
              <a:t>H</a:t>
            </a:r>
            <a:r>
              <a:rPr lang="en-US" sz="1800" smtClean="0"/>
              <a:t>A1</a:t>
            </a:r>
            <a:r>
              <a:rPr lang="en-US" sz="2800" smtClean="0"/>
              <a:t>: Only for those who have the requisite entry level skills, will more in-class exercises and examples help increase the students</a:t>
            </a:r>
            <a:r>
              <a:rPr lang="en-US" sz="2800" smtClean="0">
                <a:latin typeface="Arial" charset="0"/>
              </a:rPr>
              <a:t>’</a:t>
            </a:r>
            <a:r>
              <a:rPr lang="en-US" sz="2800" smtClean="0"/>
              <a:t> level of understanding of the subject taught.</a:t>
            </a:r>
          </a:p>
          <a:p>
            <a:pPr algn="l" rtl="0" eaLnBrk="1" hangingPunct="1"/>
            <a:r>
              <a:rPr lang="en-US" sz="2800" smtClean="0"/>
              <a:t>H</a:t>
            </a:r>
            <a:r>
              <a:rPr lang="en-US" sz="1800" smtClean="0"/>
              <a:t>A2</a:t>
            </a:r>
            <a:r>
              <a:rPr lang="en-US" sz="2800" smtClean="0"/>
              <a:t>: The more difficult the exams, the greater the stress experienced by the students.</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Number Placeholder 5"/>
          <p:cNvSpPr>
            <a:spLocks noGrp="1"/>
          </p:cNvSpPr>
          <p:nvPr>
            <p:ph type="sldNum" sz="quarter" idx="12"/>
          </p:nvPr>
        </p:nvSpPr>
        <p:spPr>
          <a:noFill/>
        </p:spPr>
        <p:txBody>
          <a:bodyPr/>
          <a:lstStyle/>
          <a:p>
            <a:fld id="{12DD7C10-4F1B-4892-9BD6-D5708CC234AF}" type="slidenum">
              <a:rPr lang="ar-SA" smtClean="0"/>
              <a:pPr/>
              <a:t>118</a:t>
            </a:fld>
            <a:endParaRPr lang="en-US" smtClean="0"/>
          </a:p>
        </p:txBody>
      </p:sp>
      <p:sp>
        <p:nvSpPr>
          <p:cNvPr id="114691" name="Rectangle 2"/>
          <p:cNvSpPr>
            <a:spLocks noGrp="1" noChangeArrowheads="1"/>
          </p:cNvSpPr>
          <p:nvPr>
            <p:ph type="title"/>
          </p:nvPr>
        </p:nvSpPr>
        <p:spPr/>
        <p:txBody>
          <a:bodyPr/>
          <a:lstStyle/>
          <a:p>
            <a:pPr eaLnBrk="1" hangingPunct="1"/>
            <a:r>
              <a:rPr lang="en-US" smtClean="0"/>
              <a:t>Hypotheses</a:t>
            </a:r>
          </a:p>
        </p:txBody>
      </p:sp>
      <p:sp>
        <p:nvSpPr>
          <p:cNvPr id="114692" name="Rectangle 3"/>
          <p:cNvSpPr>
            <a:spLocks noGrp="1" noChangeArrowheads="1"/>
          </p:cNvSpPr>
          <p:nvPr>
            <p:ph type="body" idx="1"/>
          </p:nvPr>
        </p:nvSpPr>
        <p:spPr/>
        <p:txBody>
          <a:bodyPr/>
          <a:lstStyle/>
          <a:p>
            <a:pPr algn="l" rtl="0" eaLnBrk="1" hangingPunct="1"/>
            <a:r>
              <a:rPr lang="en-US" smtClean="0"/>
              <a:t>H</a:t>
            </a:r>
            <a:r>
              <a:rPr lang="en-US" sz="2000" smtClean="0"/>
              <a:t>A3</a:t>
            </a:r>
            <a:r>
              <a:rPr lang="en-US" smtClean="0"/>
              <a:t>: The higher the level of stress experienced by the students, the lower their level of performance in the exam.</a:t>
            </a:r>
          </a:p>
          <a:p>
            <a:pPr algn="l" rtl="0" eaLnBrk="1" hangingPunct="1"/>
            <a:r>
              <a:rPr lang="en-US" smtClean="0"/>
              <a:t>H</a:t>
            </a:r>
            <a:r>
              <a:rPr lang="en-US" sz="2000" smtClean="0"/>
              <a:t>A4</a:t>
            </a:r>
            <a:r>
              <a:rPr lang="en-US" smtClean="0"/>
              <a:t>: When students understand the subject better, they will perform better in the exam.</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Developing a theoretical framework</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Step 1 locating materials and composing bibliography</a:t>
            </a:r>
            <a:endParaRPr lang="en-US" sz="3200" dirty="0"/>
          </a:p>
        </p:txBody>
      </p:sp>
      <p:sp>
        <p:nvSpPr>
          <p:cNvPr id="3" name="Content Placeholder 2"/>
          <p:cNvSpPr>
            <a:spLocks noGrp="1"/>
          </p:cNvSpPr>
          <p:nvPr>
            <p:ph idx="1"/>
          </p:nvPr>
        </p:nvSpPr>
        <p:spPr/>
        <p:txBody>
          <a:bodyPr/>
          <a:lstStyle/>
          <a:p>
            <a:pPr lvl="0"/>
            <a:r>
              <a:rPr lang="en-US" dirty="0" smtClean="0"/>
              <a:t>Make a list of topic relevant to subject (it can be deduced from statement of problem</a:t>
            </a:r>
            <a:r>
              <a:rPr lang="en-US" b="1" dirty="0" smtClean="0"/>
              <a:t>)</a:t>
            </a:r>
            <a:endParaRPr lang="en-US" dirty="0" smtClean="0"/>
          </a:p>
          <a:p>
            <a:pPr lvl="0"/>
            <a:r>
              <a:rPr lang="en-US" dirty="0" smtClean="0"/>
              <a:t>Look in encyclopedias under possible headings to obtain background information</a:t>
            </a:r>
          </a:p>
          <a:p>
            <a:pPr lvl="0"/>
            <a:r>
              <a:rPr lang="en-US" dirty="0" smtClean="0"/>
              <a:t>Go the card or computer catalogue and check it for available literature</a:t>
            </a:r>
          </a:p>
          <a:p>
            <a:pPr lvl="0"/>
            <a:r>
              <a:rPr lang="en-US" dirty="0" smtClean="0"/>
              <a:t>Check journal index for pertinent articles</a:t>
            </a:r>
          </a:p>
          <a:p>
            <a:pPr lvl="0"/>
            <a:r>
              <a:rPr lang="en-US" dirty="0" smtClean="0"/>
              <a:t>Search internet for matching materials</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Make bibliography card for each sources, (and they are alphabetically arranged in a bibliography at the end of thesis format)</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3” by 5” bibliography card for a book</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6" name="Rectangle 5"/>
          <p:cNvSpPr/>
          <p:nvPr/>
        </p:nvSpPr>
        <p:spPr>
          <a:xfrm>
            <a:off x="762000" y="1447800"/>
            <a:ext cx="7467600"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Lucy, T. (1988). </a:t>
            </a:r>
            <a:r>
              <a:rPr lang="en-US" sz="2800" i="1" dirty="0" smtClean="0"/>
              <a:t>Cost Accounting.</a:t>
            </a:r>
            <a:r>
              <a:rPr lang="en-US" sz="2800" dirty="0" smtClean="0"/>
              <a:t> New Delhi: Tata McGraw Hill Co.</a:t>
            </a:r>
          </a:p>
          <a:p>
            <a:r>
              <a:rPr lang="en-US" sz="2800" dirty="0" smtClean="0"/>
              <a:t>Note: TUCL Call 250.12F234s</a:t>
            </a:r>
          </a:p>
          <a:p>
            <a:r>
              <a:rPr lang="en-US" sz="2800" dirty="0" smtClean="0"/>
              <a:t>Chapter Three is Useful for review</a:t>
            </a:r>
            <a:endParaRPr 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a Journal article</a:t>
            </a:r>
            <a:endParaRPr lang="en-US" dirty="0"/>
          </a:p>
        </p:txBody>
      </p:sp>
      <p:sp>
        <p:nvSpPr>
          <p:cNvPr id="2049" name="Rectangle 1"/>
          <p:cNvSpPr>
            <a:spLocks noGrp="1" noChangeArrowheads="1"/>
          </p:cNvSpPr>
          <p:nvPr>
            <p:ph idx="1"/>
          </p:nvPr>
        </p:nvSpPr>
        <p:spPr bwMode="auto">
          <a:xfrm>
            <a:off x="304800" y="1600200"/>
            <a:ext cx="8534400" cy="14478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ea typeface="Arial" pitchFamily="34" charset="0"/>
                <a:cs typeface="Arial" pitchFamily="34" charset="0"/>
              </a:rPr>
              <a:t>Hubbard, R.G.(1998).Capital </a:t>
            </a:r>
            <a:r>
              <a:rPr lang="en-US" sz="2800" dirty="0" smtClean="0">
                <a:latin typeface="Calibri" pitchFamily="34" charset="0"/>
                <a:ea typeface="Arial" pitchFamily="34" charset="0"/>
                <a:cs typeface="Arial" pitchFamily="34" charset="0"/>
              </a:rPr>
              <a:t>M</a:t>
            </a:r>
            <a:r>
              <a:rPr kumimoji="0" lang="en-US" sz="2800" b="0" i="0" u="none" strike="noStrike" cap="none" normalizeH="0" baseline="0" dirty="0" smtClean="0">
                <a:ln>
                  <a:noFill/>
                </a:ln>
                <a:solidFill>
                  <a:schemeClr val="tx1"/>
                </a:solidFill>
                <a:effectLst/>
                <a:latin typeface="Calibri" pitchFamily="34" charset="0"/>
                <a:ea typeface="Arial" pitchFamily="34" charset="0"/>
                <a:cs typeface="Arial" pitchFamily="34" charset="0"/>
              </a:rPr>
              <a:t>arket </a:t>
            </a:r>
            <a:r>
              <a:rPr lang="en-US" sz="2800" dirty="0" smtClean="0">
                <a:latin typeface="Calibri" pitchFamily="34" charset="0"/>
                <a:ea typeface="Arial" pitchFamily="34" charset="0"/>
                <a:cs typeface="Arial" pitchFamily="34" charset="0"/>
              </a:rPr>
              <a:t>I</a:t>
            </a:r>
            <a:r>
              <a:rPr kumimoji="0" lang="en-US" sz="2800" b="0" i="0" u="none" strike="noStrike" cap="none" normalizeH="0" baseline="0" dirty="0" smtClean="0">
                <a:ln>
                  <a:noFill/>
                </a:ln>
                <a:solidFill>
                  <a:schemeClr val="tx1"/>
                </a:solidFill>
                <a:effectLst/>
                <a:latin typeface="Calibri" pitchFamily="34" charset="0"/>
                <a:ea typeface="Arial" pitchFamily="34" charset="0"/>
                <a:cs typeface="Arial" pitchFamily="34" charset="0"/>
              </a:rPr>
              <a:t>mperfections and Investment.</a:t>
            </a:r>
            <a:r>
              <a:rPr kumimoji="0" lang="en-US" sz="2800" b="0" i="0" u="none" strike="noStrike" cap="none" normalizeH="0" dirty="0" smtClean="0">
                <a:ln>
                  <a:noFill/>
                </a:ln>
                <a:solidFill>
                  <a:schemeClr val="tx1"/>
                </a:solidFill>
                <a:effectLst/>
                <a:latin typeface="Calibri" pitchFamily="34" charset="0"/>
                <a:ea typeface="Arial" pitchFamily="34" charset="0"/>
                <a:cs typeface="Arial" pitchFamily="34" charset="0"/>
              </a:rPr>
              <a:t> </a:t>
            </a:r>
            <a:r>
              <a:rPr kumimoji="0" lang="en-US" sz="2800" b="0" i="1" u="none" strike="noStrike" cap="none" normalizeH="0" baseline="0" dirty="0" smtClean="0">
                <a:ln>
                  <a:noFill/>
                </a:ln>
                <a:solidFill>
                  <a:schemeClr val="tx1"/>
                </a:solidFill>
                <a:effectLst/>
                <a:latin typeface="Calibri" pitchFamily="34" charset="0"/>
                <a:ea typeface="Arial" pitchFamily="34" charset="0"/>
                <a:cs typeface="Arial" pitchFamily="34" charset="0"/>
              </a:rPr>
              <a:t>Journal of Economic literature, (</a:t>
            </a:r>
            <a:r>
              <a:rPr kumimoji="0" lang="en-US" sz="2800" b="0" i="0" u="none" strike="noStrike" cap="none" normalizeH="0" baseline="0" dirty="0" smtClean="0">
                <a:ln>
                  <a:noFill/>
                </a:ln>
                <a:solidFill>
                  <a:schemeClr val="tx1"/>
                </a:solidFill>
                <a:effectLst/>
                <a:latin typeface="Calibri" pitchFamily="34" charset="0"/>
                <a:ea typeface="Arial" pitchFamily="34" charset="0"/>
                <a:cs typeface="Arial" pitchFamily="34" charset="0"/>
              </a:rPr>
              <a:t>36),193-225.</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reference sources</a:t>
            </a:r>
            <a:endParaRPr lang="en-US" dirty="0"/>
          </a:p>
        </p:txBody>
      </p:sp>
      <p:sp>
        <p:nvSpPr>
          <p:cNvPr id="3" name="Content Placeholder 2"/>
          <p:cNvSpPr>
            <a:spLocks noGrp="1"/>
          </p:cNvSpPr>
          <p:nvPr>
            <p:ph idx="1"/>
          </p:nvPr>
        </p:nvSpPr>
        <p:spPr/>
        <p:txBody>
          <a:bodyPr>
            <a:normAutofit/>
          </a:bodyPr>
          <a:lstStyle/>
          <a:p>
            <a:r>
              <a:rPr lang="en-US" b="1" u="sng" dirty="0" smtClean="0"/>
              <a:t>Encyclopedias </a:t>
            </a:r>
          </a:p>
          <a:p>
            <a:pPr lvl="1"/>
            <a:r>
              <a:rPr lang="en-US" dirty="0" smtClean="0"/>
              <a:t>Encyclopedias Britannica</a:t>
            </a:r>
            <a:endParaRPr lang="en-US" b="1" dirty="0" smtClean="0"/>
          </a:p>
          <a:p>
            <a:pPr lvl="1"/>
            <a:r>
              <a:rPr lang="en-US" dirty="0" smtClean="0"/>
              <a:t>Encyclopedias of social sciences</a:t>
            </a:r>
            <a:endParaRPr lang="en-US" b="1" dirty="0" smtClean="0"/>
          </a:p>
          <a:p>
            <a:pPr lvl="1"/>
            <a:r>
              <a:rPr lang="en-US" dirty="0" smtClean="0"/>
              <a:t>International encyclopedia of social science</a:t>
            </a:r>
          </a:p>
          <a:p>
            <a:pPr lvl="1"/>
            <a:r>
              <a:rPr lang="en-US" dirty="0" smtClean="0"/>
              <a:t>Encyclopedias of education</a:t>
            </a:r>
          </a:p>
          <a:p>
            <a:pPr lvl="1"/>
            <a:r>
              <a:rPr lang="en-US" dirty="0" smtClean="0"/>
              <a:t>Mc </a:t>
            </a:r>
            <a:r>
              <a:rPr lang="en-US" dirty="0" err="1" smtClean="0"/>
              <a:t>Graw</a:t>
            </a:r>
            <a:r>
              <a:rPr lang="en-US" dirty="0" smtClean="0"/>
              <a:t> Hill Encyclopedias of science and technology</a:t>
            </a:r>
          </a:p>
          <a:p>
            <a:pPr lvl="1"/>
            <a:r>
              <a:rPr lang="en-US" dirty="0" smtClean="0"/>
              <a:t>Business Encyclopedias and legal advisor</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b="1" dirty="0" smtClean="0"/>
              <a:t>Annual bibliographies</a:t>
            </a:r>
            <a:endParaRPr lang="en-US" dirty="0" smtClean="0"/>
          </a:p>
          <a:p>
            <a:pPr lvl="1"/>
            <a:r>
              <a:rPr lang="en-US" dirty="0" smtClean="0"/>
              <a:t>International bibliography of political science</a:t>
            </a:r>
          </a:p>
          <a:p>
            <a:pPr lvl="1"/>
            <a:r>
              <a:rPr lang="en-US" dirty="0" smtClean="0"/>
              <a:t>International bibliography of social and cultural anthropology</a:t>
            </a:r>
          </a:p>
          <a:p>
            <a:pPr lvl="1"/>
            <a:r>
              <a:rPr lang="en-US" dirty="0" smtClean="0"/>
              <a:t>International bibliography of economics</a:t>
            </a:r>
          </a:p>
          <a:p>
            <a:pPr lvl="1"/>
            <a:r>
              <a:rPr lang="en-US" dirty="0" smtClean="0"/>
              <a:t>International bibliography of sociology</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lvl="0"/>
            <a:r>
              <a:rPr lang="en-US" b="1" dirty="0" smtClean="0"/>
              <a:t>Subject literature guides </a:t>
            </a:r>
            <a:endParaRPr lang="en-US" dirty="0" smtClean="0"/>
          </a:p>
          <a:p>
            <a:pPr lvl="1"/>
            <a:r>
              <a:rPr lang="en-US" dirty="0" err="1" smtClean="0"/>
              <a:t>Hoselitze</a:t>
            </a:r>
            <a:r>
              <a:rPr lang="en-US" dirty="0" smtClean="0"/>
              <a:t>, Bert. </a:t>
            </a:r>
            <a:r>
              <a:rPr lang="en-US" i="1" dirty="0" smtClean="0"/>
              <a:t>A readers guide to the social sciences</a:t>
            </a:r>
            <a:r>
              <a:rPr lang="en-US" dirty="0" smtClean="0"/>
              <a:t>-guides available to literature in sociology, anthropology, psychology, economics and geography</a:t>
            </a:r>
          </a:p>
          <a:p>
            <a:pPr lvl="1"/>
            <a:r>
              <a:rPr lang="en-US" dirty="0" smtClean="0"/>
              <a:t>Harvey, J.M. (Ed.) </a:t>
            </a:r>
            <a:r>
              <a:rPr lang="en-US" i="1" dirty="0" smtClean="0"/>
              <a:t>Source of Statistics</a:t>
            </a:r>
            <a:r>
              <a:rPr lang="en-US" dirty="0" smtClean="0"/>
              <a:t>. Guide to important sources in demography, social education, labor, production, finance, tourism etc.</a:t>
            </a:r>
          </a:p>
          <a:p>
            <a:pPr lvl="1"/>
            <a:r>
              <a:rPr lang="en-US" dirty="0" smtClean="0"/>
              <a:t>CEDA documentation center-a number of monographs, reports and documents concerning Nepal’s political, economic, social development.</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20000"/>
          </a:bodyPr>
          <a:lstStyle/>
          <a:p>
            <a:pPr lvl="0"/>
            <a:r>
              <a:rPr lang="en-US" b="1" dirty="0" smtClean="0"/>
              <a:t>Business literatures indexes</a:t>
            </a:r>
            <a:endParaRPr lang="en-US" dirty="0" smtClean="0"/>
          </a:p>
          <a:p>
            <a:pPr lvl="1"/>
            <a:r>
              <a:rPr lang="en-US" i="1" dirty="0" smtClean="0"/>
              <a:t>Business periodical index</a:t>
            </a:r>
            <a:r>
              <a:rPr lang="en-US" dirty="0" smtClean="0"/>
              <a:t>- a cumulative subject index covering 270 business periodicals</a:t>
            </a:r>
          </a:p>
          <a:p>
            <a:pPr lvl="1"/>
            <a:r>
              <a:rPr lang="en-US" i="1" dirty="0" smtClean="0"/>
              <a:t>Management information guide</a:t>
            </a:r>
            <a:r>
              <a:rPr lang="en-US" b="1" dirty="0" smtClean="0"/>
              <a:t>- </a:t>
            </a:r>
            <a:r>
              <a:rPr lang="en-US" dirty="0" smtClean="0"/>
              <a:t>offers bibliographic references in many business areas</a:t>
            </a:r>
          </a:p>
          <a:p>
            <a:pPr lvl="1"/>
            <a:r>
              <a:rPr lang="en-US" i="1" dirty="0" err="1" smtClean="0"/>
              <a:t>Topicator</a:t>
            </a:r>
            <a:r>
              <a:rPr lang="en-US" i="1" dirty="0" smtClean="0"/>
              <a:t> –</a:t>
            </a:r>
            <a:r>
              <a:rPr lang="en-US" dirty="0" smtClean="0"/>
              <a:t>a classified guide to article in marketing periodicals</a:t>
            </a:r>
          </a:p>
          <a:p>
            <a:pPr lvl="1"/>
            <a:r>
              <a:rPr lang="en-US" i="1" dirty="0" smtClean="0"/>
              <a:t>Personnel management abstracts-</a:t>
            </a:r>
            <a:r>
              <a:rPr lang="en-US" dirty="0" smtClean="0"/>
              <a:t> an index of articles that deal with the management of people and organizational behavior.</a:t>
            </a:r>
          </a:p>
          <a:p>
            <a:pPr lvl="0"/>
            <a:r>
              <a:rPr lang="en-US" b="1" dirty="0" smtClean="0"/>
              <a:t>CD-ROM technology-</a:t>
            </a:r>
            <a:endParaRPr lang="en-US" dirty="0" smtClean="0"/>
          </a:p>
          <a:p>
            <a:pPr lvl="1"/>
            <a:r>
              <a:rPr lang="en-US" b="1" dirty="0" smtClean="0"/>
              <a:t>Index CD-ROMs-</a:t>
            </a:r>
            <a:r>
              <a:rPr lang="en-US" dirty="0" smtClean="0"/>
              <a:t>electronic bibliographies of thousands of article titles.</a:t>
            </a:r>
          </a:p>
          <a:p>
            <a:pPr lvl="1"/>
            <a:r>
              <a:rPr lang="en-US" b="1" dirty="0" smtClean="0"/>
              <a:t>Full-text CD-ROMs</a:t>
            </a:r>
            <a:r>
              <a:rPr lang="en-US" dirty="0" smtClean="0"/>
              <a:t>- access the researchers to read the original articles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Meaning</a:t>
            </a:r>
            <a:br>
              <a:rPr lang="en-US" dirty="0" smtClean="0"/>
            </a:br>
            <a:endParaRPr lang="en-US" dirty="0"/>
          </a:p>
        </p:txBody>
      </p:sp>
      <p:sp>
        <p:nvSpPr>
          <p:cNvPr id="3" name="Content Placeholder 2"/>
          <p:cNvSpPr>
            <a:spLocks noGrp="1"/>
          </p:cNvSpPr>
          <p:nvPr>
            <p:ph idx="1"/>
          </p:nvPr>
        </p:nvSpPr>
        <p:spPr/>
        <p:txBody>
          <a:bodyPr/>
          <a:lstStyle/>
          <a:p>
            <a:r>
              <a:rPr lang="en-US" dirty="0" smtClean="0"/>
              <a:t>It  is the process of reviewing  past studies so that their conclusions and deficiencies are known and further research can be conducted. </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databases</a:t>
            </a:r>
            <a:endParaRPr lang="en-US" dirty="0"/>
          </a:p>
        </p:txBody>
      </p:sp>
      <p:sp>
        <p:nvSpPr>
          <p:cNvPr id="3" name="Content Placeholder 2"/>
          <p:cNvSpPr>
            <a:spLocks noGrp="1"/>
          </p:cNvSpPr>
          <p:nvPr>
            <p:ph idx="1"/>
          </p:nvPr>
        </p:nvSpPr>
        <p:spPr/>
        <p:txBody>
          <a:bodyPr/>
          <a:lstStyle/>
          <a:p>
            <a:r>
              <a:rPr lang="en-US" dirty="0" smtClean="0"/>
              <a:t>Dialog,</a:t>
            </a:r>
          </a:p>
          <a:p>
            <a:r>
              <a:rPr lang="en-US" dirty="0" err="1" smtClean="0"/>
              <a:t>Predicasts</a:t>
            </a:r>
            <a:endParaRPr lang="en-US" dirty="0" smtClean="0"/>
          </a:p>
          <a:p>
            <a:r>
              <a:rPr lang="en-US" dirty="0" smtClean="0"/>
              <a:t>SSRN</a:t>
            </a:r>
          </a:p>
          <a:p>
            <a:r>
              <a:rPr lang="en-US" dirty="0" smtClean="0"/>
              <a:t>Disclosure ii</a:t>
            </a:r>
          </a:p>
          <a:p>
            <a:r>
              <a:rPr lang="en-US" dirty="0" smtClean="0"/>
              <a:t>ERIC</a:t>
            </a:r>
          </a:p>
          <a:p>
            <a:r>
              <a:rPr lang="en-US" dirty="0" smtClean="0"/>
              <a:t>ABI/INFORM</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search through internet</a:t>
            </a:r>
            <a:endParaRPr lang="en-US" dirty="0"/>
          </a:p>
        </p:txBody>
      </p:sp>
      <p:sp>
        <p:nvSpPr>
          <p:cNvPr id="3" name="Content Placeholder 2"/>
          <p:cNvSpPr>
            <a:spLocks noGrp="1"/>
          </p:cNvSpPr>
          <p:nvPr>
            <p:ph idx="1"/>
          </p:nvPr>
        </p:nvSpPr>
        <p:spPr/>
        <p:txBody>
          <a:bodyPr>
            <a:normAutofit lnSpcReduction="10000"/>
          </a:bodyPr>
          <a:lstStyle/>
          <a:p>
            <a:r>
              <a:rPr lang="en-US" dirty="0" smtClean="0"/>
              <a:t>Google</a:t>
            </a:r>
          </a:p>
          <a:p>
            <a:r>
              <a:rPr lang="en-US" dirty="0" smtClean="0"/>
              <a:t>Yahoo</a:t>
            </a:r>
          </a:p>
          <a:p>
            <a:r>
              <a:rPr lang="en-US" dirty="0" smtClean="0"/>
              <a:t>Lycos</a:t>
            </a:r>
          </a:p>
          <a:p>
            <a:r>
              <a:rPr lang="en-US" dirty="0" err="1" smtClean="0"/>
              <a:t>Altavista</a:t>
            </a:r>
            <a:endParaRPr lang="en-US" dirty="0" smtClean="0"/>
          </a:p>
          <a:p>
            <a:r>
              <a:rPr lang="en-US" dirty="0" err="1" smtClean="0"/>
              <a:t>Hotbot</a:t>
            </a:r>
            <a:endParaRPr lang="en-US" dirty="0" smtClean="0"/>
          </a:p>
          <a:p>
            <a:r>
              <a:rPr lang="en-US" dirty="0" smtClean="0"/>
              <a:t>Go.com</a:t>
            </a:r>
          </a:p>
          <a:p>
            <a:r>
              <a:rPr lang="en-US" dirty="0" smtClean="0"/>
              <a:t>excite.co</a:t>
            </a:r>
          </a:p>
          <a:p>
            <a:r>
              <a:rPr lang="en-US" dirty="0" smtClean="0"/>
              <a:t>Alltheweb.com</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Reading and reviewing the literature</a:t>
            </a:r>
            <a:endParaRPr lang="en-US" dirty="0"/>
          </a:p>
        </p:txBody>
      </p:sp>
      <p:sp>
        <p:nvSpPr>
          <p:cNvPr id="3" name="Content Placeholder 2"/>
          <p:cNvSpPr>
            <a:spLocks noGrp="1"/>
          </p:cNvSpPr>
          <p:nvPr>
            <p:ph idx="1"/>
          </p:nvPr>
        </p:nvSpPr>
        <p:spPr/>
        <p:txBody>
          <a:bodyPr/>
          <a:lstStyle/>
          <a:p>
            <a:r>
              <a:rPr lang="en-US" dirty="0" smtClean="0"/>
              <a:t>Reading involves</a:t>
            </a:r>
          </a:p>
          <a:p>
            <a:pPr lvl="1"/>
            <a:r>
              <a:rPr lang="en-US" dirty="0" smtClean="0"/>
              <a:t>Scanning the materials</a:t>
            </a:r>
          </a:p>
          <a:p>
            <a:pPr lvl="1"/>
            <a:r>
              <a:rPr lang="en-US" dirty="0" smtClean="0"/>
              <a:t>Gaining some quick impression of what the material is about</a:t>
            </a:r>
          </a:p>
          <a:p>
            <a:pPr lvl="1"/>
            <a:r>
              <a:rPr lang="en-US" dirty="0" smtClean="0"/>
              <a:t>Identifying new ideas, issues, methods,</a:t>
            </a:r>
          </a:p>
          <a:p>
            <a:pPr lvl="1"/>
            <a:r>
              <a:rPr lang="en-US" dirty="0" smtClean="0"/>
              <a:t>Note taking the relevant points in Note cards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note taking</a:t>
            </a:r>
            <a:endParaRPr lang="en-US" dirty="0"/>
          </a:p>
        </p:txBody>
      </p:sp>
      <p:sp>
        <p:nvSpPr>
          <p:cNvPr id="3" name="Content Placeholder 2"/>
          <p:cNvSpPr>
            <a:spLocks noGrp="1"/>
          </p:cNvSpPr>
          <p:nvPr>
            <p:ph idx="1"/>
          </p:nvPr>
        </p:nvSpPr>
        <p:spPr/>
        <p:txBody>
          <a:bodyPr>
            <a:normAutofit fontScale="92500" lnSpcReduction="20000"/>
          </a:bodyPr>
          <a:lstStyle/>
          <a:p>
            <a:pPr lvl="0"/>
            <a:r>
              <a:rPr lang="en-US" b="1" dirty="0" smtClean="0"/>
              <a:t>Direct quotations</a:t>
            </a:r>
            <a:r>
              <a:rPr lang="en-US" dirty="0" smtClean="0"/>
              <a:t>- it must be taken with care so that the authors word or punctuation is not changed</a:t>
            </a:r>
          </a:p>
          <a:p>
            <a:pPr lvl="0"/>
            <a:r>
              <a:rPr lang="en-US" b="1" dirty="0" smtClean="0"/>
              <a:t>Paraphrasing</a:t>
            </a:r>
            <a:r>
              <a:rPr lang="en-US" dirty="0" smtClean="0"/>
              <a:t>-the author’s basic structure is retained, but the information is condensed</a:t>
            </a:r>
          </a:p>
          <a:p>
            <a:pPr lvl="0"/>
            <a:r>
              <a:rPr lang="en-US" b="1" dirty="0" smtClean="0"/>
              <a:t>Summarizing</a:t>
            </a:r>
            <a:r>
              <a:rPr lang="en-US" dirty="0" smtClean="0"/>
              <a:t>-appropriate when one wishes to collect the authors main concept but is not interested in keeping the author’s style</a:t>
            </a:r>
          </a:p>
          <a:p>
            <a:pPr lvl="0"/>
            <a:r>
              <a:rPr lang="en-US" b="1" dirty="0" smtClean="0"/>
              <a:t>Generalization</a:t>
            </a:r>
            <a:r>
              <a:rPr lang="en-US" dirty="0" smtClean="0"/>
              <a:t>- when the idea of several authors is combined and presented in review it is generalization</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Specimen format for note taking cards</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Rectangle 3"/>
          <p:cNvSpPr/>
          <p:nvPr/>
        </p:nvSpPr>
        <p:spPr>
          <a:xfrm>
            <a:off x="914400" y="2057400"/>
            <a:ext cx="6781800" cy="381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t>Title of the study</a:t>
            </a:r>
          </a:p>
          <a:p>
            <a:r>
              <a:rPr lang="en-US" sz="3200" dirty="0" smtClean="0"/>
              <a:t>Authors</a:t>
            </a:r>
          </a:p>
          <a:p>
            <a:r>
              <a:rPr lang="en-US" sz="3200" dirty="0" smtClean="0"/>
              <a:t>Publication year</a:t>
            </a:r>
          </a:p>
          <a:p>
            <a:r>
              <a:rPr lang="en-US" sz="3200" dirty="0" smtClean="0"/>
              <a:t>Objectives of the study</a:t>
            </a:r>
          </a:p>
          <a:p>
            <a:r>
              <a:rPr lang="en-US" sz="3200" dirty="0" smtClean="0"/>
              <a:t>Problem statement/ hypothesis</a:t>
            </a:r>
          </a:p>
          <a:p>
            <a:r>
              <a:rPr lang="en-US" sz="3200" dirty="0" smtClean="0"/>
              <a:t>Research methods used</a:t>
            </a:r>
          </a:p>
          <a:p>
            <a:r>
              <a:rPr lang="en-US" sz="3200" dirty="0" smtClean="0"/>
              <a:t>Research findings</a:t>
            </a:r>
          </a:p>
          <a:p>
            <a:r>
              <a:rPr lang="en-US" sz="3200" dirty="0" smtClean="0"/>
              <a:t>conclusions</a:t>
            </a:r>
            <a:endParaRPr lang="en-US" sz="3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the literature</a:t>
            </a:r>
            <a:endParaRPr lang="en-US" dirty="0"/>
          </a:p>
        </p:txBody>
      </p:sp>
      <p:sp>
        <p:nvSpPr>
          <p:cNvPr id="3" name="Content Placeholder 2"/>
          <p:cNvSpPr>
            <a:spLocks noGrp="1"/>
          </p:cNvSpPr>
          <p:nvPr>
            <p:ph idx="1"/>
          </p:nvPr>
        </p:nvSpPr>
        <p:spPr/>
        <p:txBody>
          <a:bodyPr>
            <a:normAutofit lnSpcReduction="10000"/>
          </a:bodyPr>
          <a:lstStyle/>
          <a:p>
            <a:pPr lvl="1"/>
            <a:r>
              <a:rPr lang="en-US" dirty="0" smtClean="0"/>
              <a:t>Accuracy and dependability</a:t>
            </a:r>
          </a:p>
          <a:p>
            <a:pPr lvl="1"/>
            <a:r>
              <a:rPr lang="en-US" dirty="0" smtClean="0"/>
              <a:t>Suitable to topic.</a:t>
            </a:r>
          </a:p>
          <a:p>
            <a:pPr lvl="1"/>
            <a:r>
              <a:rPr lang="en-US" dirty="0" smtClean="0"/>
              <a:t>Consider the arrangement of materials how it is prepared.</a:t>
            </a:r>
          </a:p>
          <a:p>
            <a:pPr lvl="1"/>
            <a:r>
              <a:rPr lang="en-US" dirty="0" smtClean="0"/>
              <a:t>Material should be up-to date.</a:t>
            </a:r>
          </a:p>
          <a:p>
            <a:pPr lvl="1"/>
            <a:r>
              <a:rPr lang="en-US" dirty="0" smtClean="0"/>
              <a:t>Authority to use.</a:t>
            </a:r>
          </a:p>
          <a:p>
            <a:pPr lvl="1"/>
            <a:r>
              <a:rPr lang="en-US" dirty="0" smtClean="0"/>
              <a:t>Illustrations, table, diagrams must be useful.</a:t>
            </a:r>
          </a:p>
          <a:p>
            <a:pPr lvl="1"/>
            <a:r>
              <a:rPr lang="en-US" dirty="0" smtClean="0"/>
              <a:t>Who is Author??</a:t>
            </a:r>
          </a:p>
          <a:p>
            <a:pPr lvl="1"/>
            <a:r>
              <a:rPr lang="en-US" dirty="0" smtClean="0"/>
              <a:t>Who is Publisher? etc..</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of literature</a:t>
            </a:r>
            <a:endParaRPr lang="en-US" dirty="0"/>
          </a:p>
        </p:txBody>
      </p:sp>
      <p:sp>
        <p:nvSpPr>
          <p:cNvPr id="3" name="Content Placeholder 2"/>
          <p:cNvSpPr>
            <a:spLocks noGrp="1"/>
          </p:cNvSpPr>
          <p:nvPr>
            <p:ph idx="1"/>
          </p:nvPr>
        </p:nvSpPr>
        <p:spPr/>
        <p:txBody>
          <a:bodyPr>
            <a:normAutofit/>
          </a:bodyPr>
          <a:lstStyle/>
          <a:p>
            <a:pPr lvl="1"/>
            <a:r>
              <a:rPr lang="en-US" dirty="0" smtClean="0"/>
              <a:t>Initial part (Author, date of publication, title of journal report etc.)</a:t>
            </a:r>
          </a:p>
          <a:p>
            <a:pPr lvl="1"/>
            <a:r>
              <a:rPr lang="en-US" dirty="0" smtClean="0"/>
              <a:t>Evaluate the introduction part (Background of the study, problem of the study, objectives, hypothesis etc.)</a:t>
            </a:r>
          </a:p>
          <a:p>
            <a:pPr lvl="1"/>
            <a:r>
              <a:rPr lang="en-US" dirty="0" smtClean="0"/>
              <a:t>Evaluate the methodology used to prepare report or article.</a:t>
            </a:r>
          </a:p>
          <a:p>
            <a:pPr lvl="1"/>
            <a:r>
              <a:rPr lang="en-US" dirty="0" smtClean="0"/>
              <a:t>Evaluate the result selection (Conclusion / finding with analysis)</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Organizing library findings</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r>
              <a:rPr lang="en-US" dirty="0" smtClean="0"/>
              <a:t>After a large collection of note cards with a topic heading, content analysis is conducted to present the findings in a format.</a:t>
            </a:r>
          </a:p>
          <a:p>
            <a:r>
              <a:rPr lang="en-US" dirty="0" smtClean="0"/>
              <a:t>Content analysis is the process of developing a special format of presenting the literature into different mutually exclusive headings.</a:t>
            </a:r>
          </a:p>
          <a:p>
            <a:r>
              <a:rPr lang="en-US" dirty="0" smtClean="0"/>
              <a:t>Presenting the headings of each note card in a logical order should be the basis of organization of library findings.</a:t>
            </a:r>
          </a:p>
          <a:p>
            <a:r>
              <a:rPr lang="en-US" dirty="0" smtClean="0"/>
              <a:t>A broad outline is prepared for organizing the library findings. </a:t>
            </a:r>
          </a:p>
          <a:p>
            <a:endParaRPr lang="en-US" dirty="0" smtClean="0"/>
          </a:p>
          <a:p>
            <a:endParaRPr lang="en-US" dirty="0" smtClean="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example;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If your research topic is Tourism in Nepal</a:t>
            </a:r>
          </a:p>
          <a:p>
            <a:r>
              <a:rPr lang="en-US" dirty="0" smtClean="0"/>
              <a:t>The following outline may be developed for review presentation</a:t>
            </a:r>
          </a:p>
          <a:p>
            <a:pPr marL="914400" lvl="1" indent="-514350">
              <a:buFont typeface="+mj-lt"/>
              <a:buAutoNum type="arabicPeriod"/>
            </a:pPr>
            <a:r>
              <a:rPr lang="en-US" dirty="0" smtClean="0"/>
              <a:t>Conceptual background</a:t>
            </a:r>
          </a:p>
          <a:p>
            <a:pPr marL="914400" lvl="1" indent="-514350">
              <a:buFont typeface="+mj-lt"/>
              <a:buAutoNum type="arabicPeriod"/>
            </a:pPr>
            <a:r>
              <a:rPr lang="en-US" dirty="0" smtClean="0"/>
              <a:t>Historical perspectives</a:t>
            </a:r>
          </a:p>
          <a:p>
            <a:pPr marL="914400" lvl="1" indent="-514350">
              <a:buFont typeface="+mj-lt"/>
              <a:buAutoNum type="arabicPeriod"/>
            </a:pPr>
            <a:r>
              <a:rPr lang="en-US" dirty="0" smtClean="0"/>
              <a:t>Current situation of tourism</a:t>
            </a:r>
          </a:p>
          <a:p>
            <a:pPr marL="914400" lvl="1" indent="-514350">
              <a:buFont typeface="+mj-lt"/>
              <a:buAutoNum type="arabicPeriod"/>
            </a:pPr>
            <a:r>
              <a:rPr lang="en-US" dirty="0" smtClean="0"/>
              <a:t>Governments initiatives</a:t>
            </a:r>
          </a:p>
          <a:p>
            <a:pPr marL="914400" lvl="1" indent="-514350">
              <a:buFont typeface="+mj-lt"/>
              <a:buAutoNum type="arabicPeriod"/>
            </a:pPr>
            <a:r>
              <a:rPr lang="en-US" dirty="0" smtClean="0"/>
              <a:t>Private sectors in tourism development</a:t>
            </a:r>
          </a:p>
          <a:p>
            <a:pPr marL="914400" lvl="1" indent="-514350">
              <a:buFont typeface="+mj-lt"/>
              <a:buAutoNum type="arabicPeriod"/>
            </a:pPr>
            <a:r>
              <a:rPr lang="en-US" dirty="0" smtClean="0"/>
              <a:t>Problems and prospects</a:t>
            </a:r>
          </a:p>
          <a:p>
            <a:pPr marL="914400" lvl="1" indent="-514350">
              <a:buFont typeface="+mj-lt"/>
              <a:buAutoNum type="arabicPeriod"/>
            </a:pPr>
            <a:r>
              <a:rPr lang="en-US" dirty="0" smtClean="0"/>
              <a:t>conclusion</a:t>
            </a:r>
          </a:p>
          <a:p>
            <a:pPr marL="914400" lvl="1" indent="-514350">
              <a:buFont typeface="+mj-lt"/>
              <a:buAutoNum type="arabicPeriod"/>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Hence organization and presentation of literature review, has the following main points;</a:t>
            </a:r>
          </a:p>
          <a:p>
            <a:pPr lvl="1"/>
            <a:r>
              <a:rPr lang="en-US" dirty="0" smtClean="0"/>
              <a:t>Introduction </a:t>
            </a:r>
          </a:p>
          <a:p>
            <a:pPr lvl="1"/>
            <a:r>
              <a:rPr lang="en-US" dirty="0" smtClean="0"/>
              <a:t>Problem statement</a:t>
            </a:r>
          </a:p>
          <a:p>
            <a:pPr lvl="1"/>
            <a:r>
              <a:rPr lang="en-US" dirty="0" smtClean="0"/>
              <a:t>Analysis </a:t>
            </a:r>
          </a:p>
          <a:p>
            <a:pPr lvl="1"/>
            <a:r>
              <a:rPr lang="en-US" dirty="0" smtClean="0"/>
              <a:t>Synthesis</a:t>
            </a:r>
          </a:p>
          <a:p>
            <a:pPr lvl="1"/>
            <a:r>
              <a:rPr lang="en-US" dirty="0" smtClean="0"/>
              <a:t>conclusion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Concept of literature Review</a:t>
            </a:r>
            <a:endParaRPr lang="en-US" sz="3200" dirty="0"/>
          </a:p>
        </p:txBody>
      </p:sp>
      <p:sp>
        <p:nvSpPr>
          <p:cNvPr id="3" name="Content Placeholder 2"/>
          <p:cNvSpPr>
            <a:spLocks noGrp="1"/>
          </p:cNvSpPr>
          <p:nvPr>
            <p:ph idx="1"/>
          </p:nvPr>
        </p:nvSpPr>
        <p:spPr>
          <a:xfrm>
            <a:off x="228600" y="1295400"/>
            <a:ext cx="8458200" cy="4830763"/>
          </a:xfrm>
        </p:spPr>
        <p:txBody>
          <a:bodyPr>
            <a:normAutofit fontScale="92500"/>
          </a:bodyPr>
          <a:lstStyle/>
          <a:p>
            <a:r>
              <a:rPr lang="en-US" sz="3100" dirty="0" smtClean="0">
                <a:solidFill>
                  <a:schemeClr val="tx2"/>
                </a:solidFill>
              </a:rPr>
              <a:t>A </a:t>
            </a:r>
            <a:r>
              <a:rPr lang="en-US" sz="3100" dirty="0">
                <a:solidFill>
                  <a:schemeClr val="tx2"/>
                </a:solidFill>
              </a:rPr>
              <a:t>careful review of </a:t>
            </a:r>
            <a:r>
              <a:rPr lang="en-US" sz="3100" dirty="0" smtClean="0">
                <a:solidFill>
                  <a:schemeClr val="tx2"/>
                </a:solidFill>
              </a:rPr>
              <a:t> </a:t>
            </a:r>
            <a:r>
              <a:rPr lang="en-US" sz="3100" dirty="0">
                <a:solidFill>
                  <a:schemeClr val="tx2"/>
                </a:solidFill>
              </a:rPr>
              <a:t>journals, books, </a:t>
            </a:r>
            <a:r>
              <a:rPr lang="en-US" sz="3100" dirty="0" smtClean="0">
                <a:solidFill>
                  <a:schemeClr val="tx2"/>
                </a:solidFill>
              </a:rPr>
              <a:t>dissertations, and </a:t>
            </a:r>
            <a:r>
              <a:rPr lang="en-US" sz="3100" dirty="0">
                <a:solidFill>
                  <a:schemeClr val="tx2"/>
                </a:solidFill>
              </a:rPr>
              <a:t>theses </a:t>
            </a:r>
            <a:r>
              <a:rPr lang="en-US" sz="3100" dirty="0" smtClean="0">
                <a:solidFill>
                  <a:schemeClr val="tx2"/>
                </a:solidFill>
              </a:rPr>
              <a:t>on concerned  problem helps </a:t>
            </a:r>
            <a:r>
              <a:rPr lang="en-US" sz="3100" dirty="0">
                <a:solidFill>
                  <a:schemeClr val="tx2"/>
                </a:solidFill>
              </a:rPr>
              <a:t>researcher familiarize with the </a:t>
            </a:r>
            <a:r>
              <a:rPr lang="en-US" sz="3100" dirty="0" smtClean="0">
                <a:solidFill>
                  <a:schemeClr val="tx2"/>
                </a:solidFill>
              </a:rPr>
              <a:t>methodologies </a:t>
            </a:r>
            <a:r>
              <a:rPr lang="en-US" sz="3100" dirty="0">
                <a:solidFill>
                  <a:schemeClr val="tx2"/>
                </a:solidFill>
              </a:rPr>
              <a:t>used by others </a:t>
            </a:r>
            <a:endParaRPr lang="en-US" sz="3100" dirty="0" smtClean="0">
              <a:solidFill>
                <a:schemeClr val="tx2"/>
              </a:solidFill>
            </a:endParaRPr>
          </a:p>
          <a:p>
            <a:pPr lvl="1"/>
            <a:r>
              <a:rPr lang="en-US" sz="2600" dirty="0" smtClean="0"/>
              <a:t>to </a:t>
            </a:r>
            <a:r>
              <a:rPr lang="en-US" sz="2600" dirty="0"/>
              <a:t>find answers to research </a:t>
            </a:r>
            <a:r>
              <a:rPr lang="en-US" sz="2600" dirty="0" smtClean="0"/>
              <a:t>questions</a:t>
            </a:r>
          </a:p>
          <a:p>
            <a:pPr lvl="1"/>
            <a:r>
              <a:rPr lang="en-US" sz="2600" dirty="0" smtClean="0"/>
              <a:t> to find what </a:t>
            </a:r>
            <a:r>
              <a:rPr lang="en-US" sz="2600" dirty="0"/>
              <a:t>theories have been put forward and </a:t>
            </a:r>
            <a:endParaRPr lang="en-US" sz="2600" dirty="0" smtClean="0"/>
          </a:p>
          <a:p>
            <a:pPr lvl="1"/>
            <a:r>
              <a:rPr lang="en-US" sz="2600" dirty="0" smtClean="0"/>
              <a:t>what </a:t>
            </a:r>
            <a:r>
              <a:rPr lang="en-US" sz="2600" dirty="0"/>
              <a:t>gaps exist in the relevant body of knowledge. </a:t>
            </a:r>
            <a:endParaRPr lang="en-US" sz="2600" dirty="0" smtClean="0"/>
          </a:p>
          <a:p>
            <a:endParaRPr lang="en-US" sz="3100" dirty="0"/>
          </a:p>
          <a:p>
            <a:r>
              <a:rPr lang="en-US" sz="3100" dirty="0" smtClean="0">
                <a:solidFill>
                  <a:srgbClr val="00B050"/>
                </a:solidFill>
              </a:rPr>
              <a:t>It </a:t>
            </a:r>
            <a:r>
              <a:rPr lang="en-US" sz="3100" dirty="0">
                <a:solidFill>
                  <a:srgbClr val="00B050"/>
                </a:solidFill>
              </a:rPr>
              <a:t>also helps the researches to understand how the findings of his study fit into the existing body of knowledge. </a:t>
            </a:r>
          </a:p>
          <a:p>
            <a:endParaRPr lang="en-US" dirty="0">
              <a:solidFill>
                <a:srgbClr val="00B05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pPr eaLnBrk="1" hangingPunct="1"/>
            <a:r>
              <a:rPr lang="en-US" altLang="zh-TW" smtClean="0">
                <a:ea typeface="新細明體" pitchFamily="18" charset="-120"/>
              </a:rPr>
              <a:t>The Thought Process: Reasoning</a:t>
            </a:r>
            <a:br>
              <a:rPr lang="en-US" altLang="zh-TW" smtClean="0">
                <a:ea typeface="新細明體" pitchFamily="18" charset="-120"/>
              </a:rPr>
            </a:br>
            <a:r>
              <a:rPr lang="en-US" altLang="zh-TW" smtClean="0">
                <a:ea typeface="新細明體" pitchFamily="18" charset="-120"/>
              </a:rPr>
              <a:t>Ways to Communicate</a:t>
            </a:r>
          </a:p>
        </p:txBody>
      </p:sp>
      <p:sp>
        <p:nvSpPr>
          <p:cNvPr id="14339" name="Rectangle 3"/>
          <p:cNvSpPr>
            <a:spLocks noGrp="1" noChangeArrowheads="1"/>
          </p:cNvSpPr>
          <p:nvPr>
            <p:ph type="body" idx="1"/>
          </p:nvPr>
        </p:nvSpPr>
        <p:spPr>
          <a:xfrm>
            <a:off x="685800" y="1447800"/>
            <a:ext cx="7772400" cy="4876800"/>
          </a:xfrm>
        </p:spPr>
        <p:txBody>
          <a:bodyPr/>
          <a:lstStyle/>
          <a:p>
            <a:pPr eaLnBrk="1" hangingPunct="1"/>
            <a:r>
              <a:rPr lang="en-US" altLang="zh-TW" smtClean="0">
                <a:ea typeface="新細明體" pitchFamily="18" charset="-120"/>
              </a:rPr>
              <a:t>Exposition </a:t>
            </a:r>
          </a:p>
          <a:p>
            <a:pPr lvl="1" eaLnBrk="1" hangingPunct="1"/>
            <a:r>
              <a:rPr lang="en-US" altLang="zh-TW" smtClean="0">
                <a:ea typeface="新細明體" pitchFamily="18" charset="-120"/>
              </a:rPr>
              <a:t>descriptive statements that merely state and do not give reason</a:t>
            </a:r>
          </a:p>
          <a:p>
            <a:pPr eaLnBrk="1" hangingPunct="1"/>
            <a:r>
              <a:rPr lang="en-US" altLang="zh-TW" smtClean="0">
                <a:ea typeface="新細明體" pitchFamily="18" charset="-120"/>
              </a:rPr>
              <a:t>Argument</a:t>
            </a:r>
          </a:p>
          <a:p>
            <a:pPr lvl="1" eaLnBrk="1" hangingPunct="1"/>
            <a:r>
              <a:rPr lang="en-US" altLang="zh-TW" smtClean="0">
                <a:ea typeface="新細明體" pitchFamily="18" charset="-120"/>
              </a:rPr>
              <a:t>allows us to explain, interpret, defend,    challenge, and explore meaning</a:t>
            </a:r>
          </a:p>
          <a:p>
            <a:pPr lvl="1" eaLnBrk="1" hangingPunct="1"/>
            <a:endParaRPr lang="en-US" altLang="zh-TW" smtClean="0">
              <a:ea typeface="新細明體" pitchFamily="18" charset="-120"/>
            </a:endParaRPr>
          </a:p>
          <a:p>
            <a:pPr lvl="1" eaLnBrk="1" hangingPunct="1">
              <a:buFontTx/>
              <a:buNone/>
            </a:pPr>
            <a:r>
              <a:rPr lang="en-US" altLang="zh-TW" smtClean="0">
                <a:ea typeface="新細明體" pitchFamily="18" charset="-120"/>
              </a:rPr>
              <a:t>Two types of argument of great importance to research are deduction and induction.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TW" sz="3300" dirty="0" smtClean="0">
                <a:ea typeface="新細明體" pitchFamily="18" charset="-120"/>
              </a:rPr>
              <a:t>Important Arguments in Research</a:t>
            </a:r>
          </a:p>
        </p:txBody>
      </p:sp>
      <p:sp>
        <p:nvSpPr>
          <p:cNvPr id="15363" name="Rectangle 3"/>
          <p:cNvSpPr>
            <a:spLocks noGrp="1" noChangeArrowheads="1"/>
          </p:cNvSpPr>
          <p:nvPr>
            <p:ph type="body" idx="1"/>
          </p:nvPr>
        </p:nvSpPr>
        <p:spPr>
          <a:xfrm>
            <a:off x="685800" y="1447800"/>
            <a:ext cx="8001000" cy="5029200"/>
          </a:xfrm>
        </p:spPr>
        <p:txBody>
          <a:bodyPr>
            <a:normAutofit/>
          </a:bodyPr>
          <a:lstStyle/>
          <a:p>
            <a:pPr eaLnBrk="1" hangingPunct="1"/>
            <a:r>
              <a:rPr lang="en-US" altLang="zh-TW" i="1" dirty="0" smtClean="0">
                <a:solidFill>
                  <a:srgbClr val="CD0B42"/>
                </a:solidFill>
                <a:ea typeface="新細明體" pitchFamily="18" charset="-120"/>
              </a:rPr>
              <a:t>Deduction</a:t>
            </a:r>
            <a:r>
              <a:rPr lang="en-US" altLang="zh-TW" dirty="0" smtClean="0">
                <a:ea typeface="新細明體" pitchFamily="18" charset="-120"/>
              </a:rPr>
              <a:t> is a form of inference that purports to be conclusive – the conclusion must necessarily follow from the reasons given. For example;</a:t>
            </a:r>
          </a:p>
          <a:p>
            <a:pPr lvl="2"/>
            <a:r>
              <a:rPr lang="en-US" altLang="zh-TW" dirty="0" smtClean="0">
                <a:ea typeface="新細明體" pitchFamily="18" charset="-120"/>
              </a:rPr>
              <a:t>Man is mortal (premise)</a:t>
            </a:r>
          </a:p>
          <a:p>
            <a:pPr lvl="2"/>
            <a:r>
              <a:rPr lang="en-US" altLang="zh-TW" dirty="0" smtClean="0">
                <a:ea typeface="新細明體" pitchFamily="18" charset="-120"/>
              </a:rPr>
              <a:t>Harry is  a man ( case)</a:t>
            </a:r>
          </a:p>
          <a:p>
            <a:pPr lvl="2"/>
            <a:r>
              <a:rPr lang="en-US" altLang="zh-TW" dirty="0" smtClean="0">
                <a:ea typeface="新細明體" pitchFamily="18" charset="-120"/>
              </a:rPr>
              <a:t>So harry dies ( conclusion)</a:t>
            </a:r>
            <a:endParaRPr lang="zh-TW" altLang="en-US" dirty="0" smtClean="0">
              <a:ea typeface="新細明體" pitchFamily="18" charset="-12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ea typeface="新細明體" pitchFamily="18" charset="-120"/>
              </a:rPr>
              <a:t>Important Arguments in Research</a:t>
            </a:r>
            <a:endParaRPr lang="en-US" dirty="0"/>
          </a:p>
        </p:txBody>
      </p:sp>
      <p:sp>
        <p:nvSpPr>
          <p:cNvPr id="3" name="Content Placeholder 2"/>
          <p:cNvSpPr>
            <a:spLocks noGrp="1"/>
          </p:cNvSpPr>
          <p:nvPr>
            <p:ph idx="1"/>
          </p:nvPr>
        </p:nvSpPr>
        <p:spPr/>
        <p:txBody>
          <a:bodyPr>
            <a:normAutofit/>
          </a:bodyPr>
          <a:lstStyle/>
          <a:p>
            <a:r>
              <a:rPr lang="en-US" altLang="zh-TW" i="1" dirty="0" smtClean="0">
                <a:solidFill>
                  <a:srgbClr val="CD0B42"/>
                </a:solidFill>
                <a:ea typeface="新細明體" pitchFamily="18" charset="-120"/>
              </a:rPr>
              <a:t>Induction</a:t>
            </a:r>
            <a:r>
              <a:rPr lang="en-US" altLang="zh-TW" dirty="0" smtClean="0">
                <a:ea typeface="新細明體" pitchFamily="18" charset="-120"/>
              </a:rPr>
              <a:t> draws conclusions from one or more particular facts or pieces of evidence.  The conclusion explains the facts, and the facts support the conclusions. For example,</a:t>
            </a:r>
          </a:p>
          <a:p>
            <a:pPr lvl="2"/>
            <a:r>
              <a:rPr lang="en-US" altLang="zh-TW" dirty="0" err="1" smtClean="0">
                <a:ea typeface="新細明體" pitchFamily="18" charset="-120"/>
              </a:rPr>
              <a:t>Mr</a:t>
            </a:r>
            <a:r>
              <a:rPr lang="en-US" altLang="zh-TW" dirty="0" smtClean="0">
                <a:ea typeface="新細明體" pitchFamily="18" charset="-120"/>
              </a:rPr>
              <a:t> A smokes cigarette -fact</a:t>
            </a:r>
          </a:p>
          <a:p>
            <a:pPr lvl="2"/>
            <a:r>
              <a:rPr lang="en-US" altLang="zh-TW" dirty="0" err="1" smtClean="0">
                <a:ea typeface="新細明體" pitchFamily="18" charset="-120"/>
              </a:rPr>
              <a:t>Mr</a:t>
            </a:r>
            <a:r>
              <a:rPr lang="en-US" altLang="zh-TW" dirty="0" smtClean="0">
                <a:ea typeface="新細明體" pitchFamily="18" charset="-120"/>
              </a:rPr>
              <a:t> B smokes cigarette- fact</a:t>
            </a:r>
          </a:p>
          <a:p>
            <a:pPr lvl="2"/>
            <a:r>
              <a:rPr lang="en-US" altLang="zh-TW" dirty="0" err="1" smtClean="0">
                <a:ea typeface="新細明體" pitchFamily="18" charset="-120"/>
              </a:rPr>
              <a:t>Mr</a:t>
            </a:r>
            <a:r>
              <a:rPr lang="en-US" altLang="zh-TW" dirty="0" smtClean="0">
                <a:ea typeface="新細明體" pitchFamily="18" charset="-120"/>
              </a:rPr>
              <a:t> C smokes cigarette- fact</a:t>
            </a:r>
          </a:p>
          <a:p>
            <a:pPr lvl="2"/>
            <a:r>
              <a:rPr lang="en-US" altLang="zh-TW" dirty="0" smtClean="0">
                <a:ea typeface="新細明體" pitchFamily="18" charset="-120"/>
              </a:rPr>
              <a:t> </a:t>
            </a:r>
            <a:r>
              <a:rPr lang="en-US" altLang="zh-TW" dirty="0" err="1" smtClean="0">
                <a:ea typeface="新細明體" pitchFamily="18" charset="-120"/>
              </a:rPr>
              <a:t>Mr</a:t>
            </a:r>
            <a:r>
              <a:rPr lang="en-US" altLang="zh-TW" dirty="0" smtClean="0">
                <a:ea typeface="新細明體" pitchFamily="18" charset="-120"/>
              </a:rPr>
              <a:t> A, B and C have lung disease- evidence</a:t>
            </a:r>
          </a:p>
          <a:p>
            <a:pPr lvl="2"/>
            <a:r>
              <a:rPr lang="en-US" altLang="zh-TW" dirty="0" smtClean="0">
                <a:ea typeface="新細明體" pitchFamily="18" charset="-120"/>
              </a:rPr>
              <a:t>Cigarette smoking  may lea to lung disease- conclusion</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title"/>
          </p:nvPr>
        </p:nvSpPr>
        <p:spPr/>
        <p:txBody>
          <a:bodyPr/>
          <a:lstStyle/>
          <a:p>
            <a:pPr eaLnBrk="1" hangingPunct="1"/>
            <a:r>
              <a:rPr lang="en-US" altLang="zh-TW" sz="3300" smtClean="0">
                <a:ea typeface="新細明體" pitchFamily="18" charset="-120"/>
              </a:rPr>
              <a:t>Important Arguments in Research</a:t>
            </a:r>
          </a:p>
        </p:txBody>
      </p:sp>
      <p:sp>
        <p:nvSpPr>
          <p:cNvPr id="16387" name="Rectangle 1027"/>
          <p:cNvSpPr>
            <a:spLocks noGrp="1" noChangeArrowheads="1"/>
          </p:cNvSpPr>
          <p:nvPr>
            <p:ph type="body" idx="1"/>
          </p:nvPr>
        </p:nvSpPr>
        <p:spPr>
          <a:xfrm>
            <a:off x="685800" y="1447800"/>
            <a:ext cx="8458200" cy="5410200"/>
          </a:xfrm>
        </p:spPr>
        <p:txBody>
          <a:bodyPr/>
          <a:lstStyle/>
          <a:p>
            <a:pPr eaLnBrk="1" hangingPunct="1">
              <a:lnSpc>
                <a:spcPct val="90000"/>
              </a:lnSpc>
            </a:pPr>
            <a:r>
              <a:rPr lang="en-US" altLang="zh-TW" i="1" dirty="0" smtClean="0">
                <a:solidFill>
                  <a:srgbClr val="CD0B42"/>
                </a:solidFill>
                <a:ea typeface="新細明體" pitchFamily="18" charset="-120"/>
              </a:rPr>
              <a:t>Deduction</a:t>
            </a:r>
            <a:r>
              <a:rPr lang="en-US" altLang="zh-TW" dirty="0" smtClean="0">
                <a:ea typeface="新細明體" pitchFamily="18" charset="-120"/>
              </a:rPr>
              <a:t> is the process by which we arrive at a reasoned conclusion by logically generalizing from a known fact.</a:t>
            </a:r>
            <a:endParaRPr lang="zh-TW" altLang="en-US" dirty="0" smtClean="0">
              <a:ea typeface="新細明體" pitchFamily="18" charset="-120"/>
            </a:endParaRPr>
          </a:p>
          <a:p>
            <a:pPr eaLnBrk="1" hangingPunct="1">
              <a:lnSpc>
                <a:spcPct val="90000"/>
              </a:lnSpc>
            </a:pPr>
            <a:r>
              <a:rPr lang="en-US" altLang="zh-TW" i="1" dirty="0" smtClean="0">
                <a:solidFill>
                  <a:srgbClr val="CD0B42"/>
                </a:solidFill>
                <a:ea typeface="新細明體" pitchFamily="18" charset="-120"/>
              </a:rPr>
              <a:t>Induction</a:t>
            </a:r>
            <a:r>
              <a:rPr lang="en-US" altLang="zh-TW" dirty="0" smtClean="0">
                <a:ea typeface="新細明體" pitchFamily="18" charset="-120"/>
              </a:rPr>
              <a:t> is a process where we observe certain phenomena and on this basis arrive at conclusions.  In other words, in induction we logically establish a general proposition based on observed facts.</a:t>
            </a:r>
          </a:p>
          <a:p>
            <a:pPr eaLnBrk="1" hangingPunct="1">
              <a:lnSpc>
                <a:spcPct val="90000"/>
              </a:lnSpc>
              <a:buFontTx/>
              <a:buNone/>
            </a:pPr>
            <a:r>
              <a:rPr lang="en-US" altLang="zh-TW" i="1" dirty="0" smtClean="0">
                <a:solidFill>
                  <a:srgbClr val="B10939"/>
                </a:solidFill>
                <a:ea typeface="新細明體" pitchFamily="18" charset="-120"/>
              </a:rPr>
              <a:t>“The nature of induction, however, is that the conclusion is only a hypothesis.”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p:txBody>
          <a:bodyPr/>
          <a:lstStyle/>
          <a:p>
            <a:pPr eaLnBrk="1" hangingPunct="1"/>
            <a:r>
              <a:rPr lang="en-US" altLang="zh-TW" dirty="0" smtClean="0">
                <a:ea typeface="新細明體" pitchFamily="18" charset="-120"/>
              </a:rPr>
              <a:t>Deduction </a:t>
            </a:r>
            <a:endParaRPr lang="zh-TW" altLang="en-US" dirty="0" smtClean="0">
              <a:ea typeface="新細明體" pitchFamily="18" charset="-120"/>
            </a:endParaRPr>
          </a:p>
        </p:txBody>
      </p:sp>
      <p:sp>
        <p:nvSpPr>
          <p:cNvPr id="17411" name="Rectangle 1027"/>
          <p:cNvSpPr>
            <a:spLocks noGrp="1" noChangeArrowheads="1"/>
          </p:cNvSpPr>
          <p:nvPr>
            <p:ph type="body" idx="1"/>
          </p:nvPr>
        </p:nvSpPr>
        <p:spPr>
          <a:xfrm>
            <a:off x="685800" y="1447800"/>
            <a:ext cx="7772400" cy="5105400"/>
          </a:xfrm>
        </p:spPr>
        <p:txBody>
          <a:bodyPr/>
          <a:lstStyle/>
          <a:p>
            <a:pPr eaLnBrk="1" hangingPunct="1">
              <a:lnSpc>
                <a:spcPct val="90000"/>
              </a:lnSpc>
            </a:pPr>
            <a:r>
              <a:rPr lang="zh-TW" altLang="en-US" sz="2800" dirty="0" smtClean="0">
                <a:ea typeface="新細明體" pitchFamily="18" charset="-120"/>
              </a:rPr>
              <a:t>(</a:t>
            </a:r>
            <a:r>
              <a:rPr lang="en-US" altLang="zh-TW" sz="2800" dirty="0" smtClean="0">
                <a:ea typeface="新細明體" pitchFamily="18" charset="-120"/>
              </a:rPr>
              <a:t>P1) All regular employees can be trusted not to steal.</a:t>
            </a:r>
          </a:p>
          <a:p>
            <a:pPr eaLnBrk="1" hangingPunct="1">
              <a:lnSpc>
                <a:spcPct val="90000"/>
              </a:lnSpc>
            </a:pPr>
            <a:r>
              <a:rPr lang="en-US" altLang="zh-TW" sz="2800" dirty="0" smtClean="0">
                <a:ea typeface="新細明體" pitchFamily="18" charset="-120"/>
              </a:rPr>
              <a:t>(P2) John is a regular employee.</a:t>
            </a:r>
          </a:p>
          <a:p>
            <a:pPr eaLnBrk="1" hangingPunct="1">
              <a:lnSpc>
                <a:spcPct val="90000"/>
              </a:lnSpc>
            </a:pPr>
            <a:r>
              <a:rPr lang="en-US" altLang="zh-TW" sz="2800" dirty="0" smtClean="0">
                <a:ea typeface="新細明體" pitchFamily="18" charset="-120"/>
              </a:rPr>
              <a:t>(C) John can be trusted not to steal.</a:t>
            </a:r>
          </a:p>
          <a:p>
            <a:pPr eaLnBrk="1" hangingPunct="1">
              <a:lnSpc>
                <a:spcPct val="90000"/>
              </a:lnSpc>
              <a:buNone/>
            </a:pPr>
            <a:endParaRPr lang="en-US" altLang="zh-TW" sz="2800" dirty="0" smtClean="0">
              <a:ea typeface="新細明體" pitchFamily="18" charset="-12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TW" dirty="0" smtClean="0">
                <a:ea typeface="新細明體" pitchFamily="18" charset="-120"/>
              </a:rPr>
              <a:t>Induction </a:t>
            </a:r>
            <a:endParaRPr lang="zh-TW" altLang="en-US" dirty="0" smtClean="0">
              <a:ea typeface="新細明體" pitchFamily="18" charset="-120"/>
            </a:endParaRPr>
          </a:p>
        </p:txBody>
      </p:sp>
      <p:sp>
        <p:nvSpPr>
          <p:cNvPr id="18435" name="Rectangle 3"/>
          <p:cNvSpPr>
            <a:spLocks noGrp="1" noChangeArrowheads="1"/>
          </p:cNvSpPr>
          <p:nvPr>
            <p:ph type="body" idx="1"/>
          </p:nvPr>
        </p:nvSpPr>
        <p:spPr>
          <a:xfrm>
            <a:off x="685800" y="1447800"/>
            <a:ext cx="7848600" cy="5105400"/>
          </a:xfrm>
        </p:spPr>
        <p:txBody>
          <a:bodyPr/>
          <a:lstStyle/>
          <a:p>
            <a:pPr eaLnBrk="1" hangingPunct="1">
              <a:lnSpc>
                <a:spcPct val="90000"/>
              </a:lnSpc>
            </a:pPr>
            <a:r>
              <a:rPr lang="en-US" altLang="zh-TW" dirty="0" smtClean="0">
                <a:ea typeface="新細明體" pitchFamily="18" charset="-120"/>
              </a:rPr>
              <a:t>To induce is to draw a conclusion from one or more particular facts or pieces of evidence.</a:t>
            </a:r>
          </a:p>
          <a:p>
            <a:pPr eaLnBrk="1" hangingPunct="1">
              <a:lnSpc>
                <a:spcPct val="90000"/>
              </a:lnSpc>
            </a:pPr>
            <a:r>
              <a:rPr lang="en-US" altLang="zh-TW" dirty="0" smtClean="0">
                <a:ea typeface="新細明體" pitchFamily="18" charset="-120"/>
              </a:rPr>
              <a:t>The conclusion explains the facts, and the facts support the conclusion.</a:t>
            </a:r>
          </a:p>
          <a:p>
            <a:pPr eaLnBrk="1" hangingPunct="1">
              <a:lnSpc>
                <a:spcPct val="90000"/>
              </a:lnSpc>
            </a:pPr>
            <a:r>
              <a:rPr lang="en-US" altLang="zh-TW" dirty="0" smtClean="0">
                <a:ea typeface="新細明體" pitchFamily="18" charset="-120"/>
              </a:rPr>
              <a:t>The nature of induction, however, is that the conclusion is only a hypothesis.</a:t>
            </a:r>
          </a:p>
          <a:p>
            <a:pPr eaLnBrk="1" hangingPunct="1">
              <a:lnSpc>
                <a:spcPct val="90000"/>
              </a:lnSpc>
            </a:pPr>
            <a:r>
              <a:rPr lang="en-US" altLang="zh-TW" dirty="0" smtClean="0">
                <a:ea typeface="新細明體" pitchFamily="18" charset="-120"/>
              </a:rPr>
              <a:t>It is one explanation, but there are others that fit the facts just as well.</a:t>
            </a:r>
          </a:p>
          <a:p>
            <a:pPr eaLnBrk="1" hangingPunct="1">
              <a:lnSpc>
                <a:spcPct val="90000"/>
              </a:lnSpc>
            </a:pPr>
            <a:endParaRPr lang="en-US" altLang="zh-TW" dirty="0" smtClean="0">
              <a:ea typeface="新細明體" pitchFamily="18" charset="-12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6"/>
          <p:cNvSpPr>
            <a:spLocks noGrp="1" noChangeArrowheads="1"/>
          </p:cNvSpPr>
          <p:nvPr>
            <p:ph type="title"/>
          </p:nvPr>
        </p:nvSpPr>
        <p:spPr/>
        <p:txBody>
          <a:bodyPr/>
          <a:lstStyle/>
          <a:p>
            <a:pPr eaLnBrk="1" hangingPunct="1"/>
            <a:r>
              <a:rPr lang="en-US" altLang="zh-TW" dirty="0" smtClean="0">
                <a:ea typeface="新細明體" pitchFamily="18" charset="-120"/>
              </a:rPr>
              <a:t>Induction </a:t>
            </a:r>
            <a:endParaRPr lang="zh-TW" altLang="en-US" dirty="0" smtClean="0">
              <a:ea typeface="新細明體" pitchFamily="18" charset="-120"/>
            </a:endParaRPr>
          </a:p>
        </p:txBody>
      </p:sp>
      <p:sp>
        <p:nvSpPr>
          <p:cNvPr id="19459" name="Rectangle 1027"/>
          <p:cNvSpPr>
            <a:spLocks noGrp="1" noChangeArrowheads="1"/>
          </p:cNvSpPr>
          <p:nvPr>
            <p:ph type="body" idx="1"/>
          </p:nvPr>
        </p:nvSpPr>
        <p:spPr>
          <a:xfrm>
            <a:off x="685800" y="1447800"/>
            <a:ext cx="7772400" cy="5181600"/>
          </a:xfrm>
        </p:spPr>
        <p:txBody>
          <a:bodyPr/>
          <a:lstStyle/>
          <a:p>
            <a:pPr eaLnBrk="1" hangingPunct="1">
              <a:lnSpc>
                <a:spcPct val="90000"/>
              </a:lnSpc>
            </a:pPr>
            <a:r>
              <a:rPr lang="en-US" altLang="zh-TW" dirty="0" smtClean="0">
                <a:ea typeface="新細明體" pitchFamily="18" charset="-120"/>
              </a:rPr>
              <a:t>Fact: “Sales did not increase during or after the promotional campaign.”</a:t>
            </a:r>
          </a:p>
          <a:p>
            <a:pPr eaLnBrk="1" hangingPunct="1">
              <a:lnSpc>
                <a:spcPct val="90000"/>
              </a:lnSpc>
            </a:pPr>
            <a:r>
              <a:rPr lang="en-US" altLang="zh-TW" dirty="0" smtClean="0">
                <a:ea typeface="新細明體" pitchFamily="18" charset="-120"/>
              </a:rPr>
              <a:t>Ask: “Why didn’t sales increase ?”</a:t>
            </a:r>
          </a:p>
          <a:p>
            <a:pPr eaLnBrk="1" hangingPunct="1">
              <a:lnSpc>
                <a:spcPct val="90000"/>
              </a:lnSpc>
            </a:pPr>
            <a:r>
              <a:rPr lang="en-US" altLang="zh-TW" dirty="0" smtClean="0">
                <a:ea typeface="新細明體" pitchFamily="18" charset="-120"/>
              </a:rPr>
              <a:t>One likely conclusion : “The promotional campaign was poorly executed.”</a:t>
            </a:r>
          </a:p>
          <a:p>
            <a:pPr eaLnBrk="1" hangingPunct="1">
              <a:lnSpc>
                <a:spcPct val="90000"/>
              </a:lnSpc>
            </a:pPr>
            <a:r>
              <a:rPr lang="en-US" altLang="zh-TW" dirty="0" smtClean="0">
                <a:ea typeface="新細明體" pitchFamily="18" charset="-120"/>
              </a:rPr>
              <a:t>Others: “Regional retailers did not have sufficient stock”, “A strike by the employees of our trucking firm”, “Hurricane (or typhoon)”.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TW" dirty="0" smtClean="0">
                <a:ea typeface="新細明體" pitchFamily="18" charset="-120"/>
              </a:rPr>
              <a:t>Induction</a:t>
            </a:r>
            <a:endParaRPr lang="zh-TW" altLang="en-US" dirty="0" smtClean="0">
              <a:ea typeface="新細明體" pitchFamily="18" charset="-120"/>
            </a:endParaRPr>
          </a:p>
        </p:txBody>
      </p:sp>
      <p:sp>
        <p:nvSpPr>
          <p:cNvPr id="20483" name="Rectangle 3"/>
          <p:cNvSpPr>
            <a:spLocks noGrp="1" noChangeArrowheads="1"/>
          </p:cNvSpPr>
          <p:nvPr>
            <p:ph type="body" idx="1"/>
          </p:nvPr>
        </p:nvSpPr>
        <p:spPr/>
        <p:txBody>
          <a:bodyPr/>
          <a:lstStyle/>
          <a:p>
            <a:pPr eaLnBrk="1" hangingPunct="1">
              <a:lnSpc>
                <a:spcPct val="90000"/>
              </a:lnSpc>
            </a:pPr>
            <a:r>
              <a:rPr lang="en-US" altLang="zh-TW" smtClean="0">
                <a:ea typeface="新細明體" pitchFamily="18" charset="-120"/>
              </a:rPr>
              <a:t>The inductive conclusion is an inferential jump beyond the evidence presented.</a:t>
            </a:r>
          </a:p>
          <a:p>
            <a:pPr eaLnBrk="1" hangingPunct="1">
              <a:lnSpc>
                <a:spcPct val="90000"/>
              </a:lnSpc>
            </a:pPr>
            <a:r>
              <a:rPr lang="en-US" altLang="zh-TW" smtClean="0">
                <a:ea typeface="新細明體" pitchFamily="18" charset="-120"/>
              </a:rPr>
              <a:t>One conclusion explains the fact, other conclusions also can explain the fact.</a:t>
            </a:r>
          </a:p>
          <a:p>
            <a:pPr eaLnBrk="1" hangingPunct="1">
              <a:lnSpc>
                <a:spcPct val="90000"/>
              </a:lnSpc>
            </a:pPr>
            <a:r>
              <a:rPr lang="en-US" altLang="zh-TW" smtClean="0">
                <a:ea typeface="新細明體" pitchFamily="18" charset="-120"/>
              </a:rPr>
              <a:t>It may even be that none of the conclusions we advanced correctly explain the fact.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TW" sz="2800" smtClean="0">
                <a:ea typeface="新細明體" pitchFamily="18" charset="-120"/>
              </a:rPr>
              <a:t>Understanding Theory: Components and Connections</a:t>
            </a:r>
            <a:br>
              <a:rPr lang="en-US" altLang="zh-TW" sz="2800" smtClean="0">
                <a:ea typeface="新細明體" pitchFamily="18" charset="-120"/>
              </a:rPr>
            </a:br>
            <a:r>
              <a:rPr lang="en-US" altLang="zh-TW" sz="2800" smtClean="0">
                <a:ea typeface="新細明體" pitchFamily="18" charset="-120"/>
              </a:rPr>
              <a:t>The Building Blocks of Theory</a:t>
            </a:r>
          </a:p>
        </p:txBody>
      </p:sp>
      <p:sp>
        <p:nvSpPr>
          <p:cNvPr id="25603" name="Rectangle 3"/>
          <p:cNvSpPr>
            <a:spLocks noGrp="1" noChangeArrowheads="1"/>
          </p:cNvSpPr>
          <p:nvPr>
            <p:ph type="body" idx="1"/>
          </p:nvPr>
        </p:nvSpPr>
        <p:spPr/>
        <p:txBody>
          <a:bodyPr/>
          <a:lstStyle/>
          <a:p>
            <a:pPr eaLnBrk="1" hangingPunct="1"/>
            <a:r>
              <a:rPr lang="en-US" altLang="zh-TW" dirty="0" smtClean="0">
                <a:ea typeface="新細明體" pitchFamily="18" charset="-120"/>
              </a:rPr>
              <a:t>Concepts &amp; Constructs</a:t>
            </a:r>
          </a:p>
          <a:p>
            <a:pPr eaLnBrk="1" hangingPunct="1"/>
            <a:r>
              <a:rPr lang="en-US" altLang="zh-TW" dirty="0" smtClean="0">
                <a:ea typeface="新細明體" pitchFamily="18" charset="-120"/>
              </a:rPr>
              <a:t>Operational Definitions &amp; Variables</a:t>
            </a:r>
          </a:p>
          <a:p>
            <a:pPr eaLnBrk="1" hangingPunct="1"/>
            <a:r>
              <a:rPr lang="en-US" altLang="zh-TW" dirty="0" smtClean="0">
                <a:ea typeface="新細明體" pitchFamily="18" charset="-120"/>
              </a:rPr>
              <a:t>Propositions and Hypotheses</a:t>
            </a:r>
          </a:p>
          <a:p>
            <a:pPr eaLnBrk="1" hangingPunct="1"/>
            <a:r>
              <a:rPr lang="en-US" altLang="zh-TW" dirty="0" smtClean="0">
                <a:ea typeface="新細明體" pitchFamily="18" charset="-120"/>
              </a:rPr>
              <a:t>Theories</a:t>
            </a:r>
          </a:p>
          <a:p>
            <a:pPr eaLnBrk="1" hangingPunct="1"/>
            <a:r>
              <a:rPr lang="en-US" altLang="zh-TW" dirty="0" smtClean="0">
                <a:ea typeface="新細明體" pitchFamily="18" charset="-120"/>
              </a:rPr>
              <a:t>Models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TW" dirty="0" smtClean="0">
                <a:ea typeface="新細明體" pitchFamily="18" charset="-120"/>
              </a:rPr>
              <a:t>Concepts-??????</a:t>
            </a:r>
          </a:p>
        </p:txBody>
      </p:sp>
      <p:sp>
        <p:nvSpPr>
          <p:cNvPr id="26627" name="Rectangle 3"/>
          <p:cNvSpPr>
            <a:spLocks noGrp="1" noChangeArrowheads="1"/>
          </p:cNvSpPr>
          <p:nvPr>
            <p:ph type="body" idx="1"/>
          </p:nvPr>
        </p:nvSpPr>
        <p:spPr>
          <a:xfrm>
            <a:off x="533400" y="1447800"/>
            <a:ext cx="7924800" cy="5029200"/>
          </a:xfrm>
        </p:spPr>
        <p:txBody>
          <a:bodyPr>
            <a:normAutofit fontScale="92500"/>
          </a:bodyPr>
          <a:lstStyle/>
          <a:p>
            <a:pPr eaLnBrk="1" hangingPunct="1"/>
            <a:r>
              <a:rPr lang="en-US" altLang="zh-TW" sz="2800" dirty="0" smtClean="0">
                <a:ea typeface="新細明體" pitchFamily="18" charset="-120"/>
              </a:rPr>
              <a:t>A </a:t>
            </a:r>
            <a:r>
              <a:rPr lang="en-US" altLang="zh-TW" sz="2800" i="1" dirty="0" smtClean="0">
                <a:solidFill>
                  <a:srgbClr val="CD0B42"/>
                </a:solidFill>
                <a:ea typeface="新細明體" pitchFamily="18" charset="-120"/>
              </a:rPr>
              <a:t>concept</a:t>
            </a:r>
            <a:r>
              <a:rPr lang="en-US" altLang="zh-TW" sz="2800" dirty="0" smtClean="0">
                <a:ea typeface="新細明體" pitchFamily="18" charset="-120"/>
              </a:rPr>
              <a:t> is a bundle of meanings or characteristics associated with certain events, objects, behaviors and phenomena.</a:t>
            </a:r>
          </a:p>
          <a:p>
            <a:pPr eaLnBrk="1" hangingPunct="1"/>
            <a:r>
              <a:rPr lang="en-US" altLang="zh-TW" sz="2800" dirty="0" smtClean="0">
                <a:solidFill>
                  <a:srgbClr val="FF0000"/>
                </a:solidFill>
                <a:ea typeface="新細明體" pitchFamily="18" charset="-120"/>
              </a:rPr>
              <a:t>It is a property of an object.</a:t>
            </a:r>
          </a:p>
          <a:p>
            <a:pPr eaLnBrk="1" hangingPunct="1"/>
            <a:r>
              <a:rPr lang="en-US" altLang="zh-TW" sz="2800" dirty="0" smtClean="0">
                <a:ea typeface="新細明體" pitchFamily="18" charset="-120"/>
              </a:rPr>
              <a:t> It is general idea about an object that has been given a name.</a:t>
            </a:r>
          </a:p>
          <a:p>
            <a:pPr eaLnBrk="1" hangingPunct="1"/>
            <a:r>
              <a:rPr lang="en-US" altLang="zh-TW" sz="2800" dirty="0" smtClean="0">
                <a:ea typeface="新細明體" pitchFamily="18" charset="-120"/>
              </a:rPr>
              <a:t>Concepts have been developed over time through shared usage</a:t>
            </a:r>
          </a:p>
          <a:p>
            <a:pPr eaLnBrk="1" hangingPunct="1">
              <a:buFontTx/>
              <a:buNone/>
            </a:pPr>
            <a:r>
              <a:rPr lang="en-US" altLang="zh-TW" sz="2800" dirty="0" smtClean="0">
                <a:ea typeface="新細明體" pitchFamily="18" charset="-120"/>
              </a:rPr>
              <a:t>	</a:t>
            </a:r>
            <a:r>
              <a:rPr lang="en-US" altLang="zh-TW" sz="2800" i="1" dirty="0" smtClean="0">
                <a:solidFill>
                  <a:srgbClr val="FF0000"/>
                </a:solidFill>
                <a:ea typeface="新細明體" pitchFamily="18" charset="-120"/>
              </a:rPr>
              <a:t>Fir example;  leadership, personality, motivation, etc.</a:t>
            </a:r>
          </a:p>
          <a:p>
            <a:r>
              <a:rPr lang="en-US" altLang="zh-TW" sz="3000" dirty="0" smtClean="0">
                <a:solidFill>
                  <a:srgbClr val="002060"/>
                </a:solidFill>
                <a:latin typeface="Arabic Typesetting" pitchFamily="66" charset="-78"/>
                <a:ea typeface="新細明體" pitchFamily="18" charset="-120"/>
                <a:cs typeface="Arabic Typesetting" pitchFamily="66" charset="-78"/>
              </a:rPr>
              <a:t>Generally concepts have accepted collection of meaning. They are coined depending on knowledge available in a society,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smtClean="0"/>
              <a:t>Lit. Review accomplishes the following</a:t>
            </a:r>
            <a:endParaRPr lang="en-US" sz="3200" i="1" dirty="0"/>
          </a:p>
        </p:txBody>
      </p:sp>
      <p:sp>
        <p:nvSpPr>
          <p:cNvPr id="3" name="Content Placeholder 2"/>
          <p:cNvSpPr>
            <a:spLocks noGrp="1"/>
          </p:cNvSpPr>
          <p:nvPr>
            <p:ph idx="1"/>
          </p:nvPr>
        </p:nvSpPr>
        <p:spPr/>
        <p:txBody>
          <a:bodyPr/>
          <a:lstStyle/>
          <a:p>
            <a:pPr lvl="1"/>
            <a:r>
              <a:rPr lang="en-US" dirty="0"/>
              <a:t>It takes the stock of available literatures  (examining of existing stock of knowledge)</a:t>
            </a:r>
          </a:p>
          <a:p>
            <a:pPr lvl="1"/>
            <a:r>
              <a:rPr lang="en-US" dirty="0"/>
              <a:t>It establishes a point of departure for future research.</a:t>
            </a:r>
          </a:p>
          <a:p>
            <a:pPr lvl="1"/>
            <a:r>
              <a:rPr lang="en-US" dirty="0"/>
              <a:t>It avoids needless duplication of costly research effort.</a:t>
            </a:r>
          </a:p>
          <a:p>
            <a:pPr lvl="1"/>
            <a:r>
              <a:rPr lang="en-US" dirty="0"/>
              <a:t>It reveals areas of needed research.</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TW" smtClean="0">
                <a:ea typeface="新細明體" pitchFamily="18" charset="-120"/>
              </a:rPr>
              <a:t>What is a Construct?</a:t>
            </a:r>
          </a:p>
        </p:txBody>
      </p:sp>
      <p:sp>
        <p:nvSpPr>
          <p:cNvPr id="28675" name="Rectangle 3"/>
          <p:cNvSpPr>
            <a:spLocks noGrp="1" noChangeArrowheads="1"/>
          </p:cNvSpPr>
          <p:nvPr>
            <p:ph type="body" idx="1"/>
          </p:nvPr>
        </p:nvSpPr>
        <p:spPr>
          <a:xfrm>
            <a:off x="685800" y="1447800"/>
            <a:ext cx="8153400" cy="4114800"/>
          </a:xfrm>
        </p:spPr>
        <p:txBody>
          <a:bodyPr/>
          <a:lstStyle/>
          <a:p>
            <a:pPr eaLnBrk="1" hangingPunct="1"/>
            <a:r>
              <a:rPr lang="en-US" altLang="zh-TW" dirty="0" smtClean="0">
                <a:ea typeface="新細明體" pitchFamily="18" charset="-120"/>
              </a:rPr>
              <a:t>Abstract concepts are often called constructs.</a:t>
            </a:r>
          </a:p>
          <a:p>
            <a:pPr eaLnBrk="1" hangingPunct="1"/>
            <a:r>
              <a:rPr lang="en-US" altLang="zh-TW" dirty="0" smtClean="0">
                <a:ea typeface="新細明體" pitchFamily="18" charset="-120"/>
              </a:rPr>
              <a:t>A </a:t>
            </a:r>
            <a:r>
              <a:rPr lang="en-US" altLang="zh-TW" i="1" dirty="0" smtClean="0">
                <a:solidFill>
                  <a:srgbClr val="CD0B42"/>
                </a:solidFill>
                <a:ea typeface="新細明體" pitchFamily="18" charset="-120"/>
              </a:rPr>
              <a:t>construct</a:t>
            </a:r>
            <a:r>
              <a:rPr lang="en-US" altLang="zh-TW" dirty="0" smtClean="0">
                <a:ea typeface="新細明體" pitchFamily="18" charset="-120"/>
              </a:rPr>
              <a:t> is an image or idea specifically invented for a given research and/or theory-building purpose.</a:t>
            </a:r>
          </a:p>
          <a:p>
            <a:pPr eaLnBrk="1" hangingPunct="1"/>
            <a:r>
              <a:rPr lang="en-US" altLang="zh-TW" dirty="0" smtClean="0">
                <a:ea typeface="新細明體" pitchFamily="18" charset="-120"/>
              </a:rPr>
              <a:t>A construct can be built by combining similar concepts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MG_8309.JPG"/>
          <p:cNvPicPr>
            <a:picLocks noGrp="1" noChangeAspect="1"/>
          </p:cNvPicPr>
          <p:nvPr>
            <p:ph idx="1"/>
          </p:nvPr>
        </p:nvPicPr>
        <p:blipFill>
          <a:blip r:embed="rId2" cstate="print"/>
          <a:stretch>
            <a:fillRect/>
          </a:stretch>
        </p:blipFill>
        <p:spPr>
          <a:xfrm rot="5400000">
            <a:off x="1745190" y="-83609"/>
            <a:ext cx="5729818" cy="6781799"/>
          </a:xfr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MG_8313.JPG"/>
          <p:cNvPicPr>
            <a:picLocks noGrp="1" noChangeAspect="1"/>
          </p:cNvPicPr>
          <p:nvPr>
            <p:ph idx="1"/>
          </p:nvPr>
        </p:nvPicPr>
        <p:blipFill>
          <a:blip r:embed="rId2" cstate="print"/>
          <a:stretch>
            <a:fillRect/>
          </a:stretch>
        </p:blipFill>
        <p:spPr>
          <a:xfrm rot="5400000">
            <a:off x="1447798" y="76200"/>
            <a:ext cx="5867400" cy="6934199"/>
          </a:xfr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TW" dirty="0" smtClean="0">
                <a:solidFill>
                  <a:schemeClr val="tx2">
                    <a:lumMod val="60000"/>
                    <a:lumOff val="40000"/>
                  </a:schemeClr>
                </a:solidFill>
                <a:ea typeface="新細明體" pitchFamily="18" charset="-120"/>
              </a:rPr>
              <a:t>Operational Definition</a:t>
            </a:r>
          </a:p>
        </p:txBody>
      </p:sp>
      <p:sp>
        <p:nvSpPr>
          <p:cNvPr id="29699" name="Rectangle 3"/>
          <p:cNvSpPr>
            <a:spLocks noGrp="1" noChangeArrowheads="1"/>
          </p:cNvSpPr>
          <p:nvPr>
            <p:ph type="body" idx="1"/>
          </p:nvPr>
        </p:nvSpPr>
        <p:spPr>
          <a:xfrm>
            <a:off x="685800" y="1447800"/>
            <a:ext cx="7772400" cy="4495800"/>
          </a:xfrm>
        </p:spPr>
        <p:txBody>
          <a:bodyPr>
            <a:normAutofit/>
          </a:bodyPr>
          <a:lstStyle/>
          <a:p>
            <a:pPr eaLnBrk="1" hangingPunct="1"/>
            <a:r>
              <a:rPr lang="en-US" altLang="zh-TW" sz="2800" dirty="0" smtClean="0">
                <a:solidFill>
                  <a:srgbClr val="FF0000"/>
                </a:solidFill>
                <a:ea typeface="新細明體" pitchFamily="18" charset="-120"/>
              </a:rPr>
              <a:t>A definition for a variable stated in terms of specific testing criteria or operations, specifying what must be counted and measured.</a:t>
            </a:r>
          </a:p>
          <a:p>
            <a:pPr eaLnBrk="1" hangingPunct="1"/>
            <a:endParaRPr lang="en-US" altLang="zh-TW" dirty="0" smtClean="0">
              <a:ea typeface="新細明體" pitchFamily="18" charset="-120"/>
            </a:endParaRPr>
          </a:p>
          <a:p>
            <a:pPr eaLnBrk="1" hangingPunct="1"/>
            <a:endParaRPr lang="en-US" altLang="zh-TW" dirty="0" smtClean="0">
              <a:ea typeface="新細明體" pitchFamily="18" charset="-120"/>
            </a:endParaRPr>
          </a:p>
          <a:p>
            <a:pPr eaLnBrk="1" hangingPunct="1"/>
            <a:endParaRPr lang="en-US" altLang="zh-TW" dirty="0" smtClean="0">
              <a:ea typeface="新細明體" pitchFamily="18" charset="-120"/>
            </a:endParaRPr>
          </a:p>
          <a:p>
            <a:pPr eaLnBrk="1" hangingPunct="1">
              <a:buNone/>
            </a:pPr>
            <a:endParaRPr lang="en-US" altLang="zh-TW" dirty="0" smtClean="0">
              <a:ea typeface="新細明體" pitchFamily="18" charset="-120"/>
            </a:endParaRPr>
          </a:p>
        </p:txBody>
      </p:sp>
      <p:graphicFrame>
        <p:nvGraphicFramePr>
          <p:cNvPr id="5" name="Table 4"/>
          <p:cNvGraphicFramePr>
            <a:graphicFrameLocks noGrp="1"/>
          </p:cNvGraphicFramePr>
          <p:nvPr/>
        </p:nvGraphicFramePr>
        <p:xfrm>
          <a:off x="990600" y="2971800"/>
          <a:ext cx="6781800" cy="1651000"/>
        </p:xfrm>
        <a:graphic>
          <a:graphicData uri="http://schemas.openxmlformats.org/drawingml/2006/table">
            <a:tbl>
              <a:tblPr firstRow="1" bandRow="1">
                <a:tableStyleId>{5940675A-B579-460E-94D1-54222C63F5DA}</a:tableStyleId>
              </a:tblPr>
              <a:tblGrid>
                <a:gridCol w="1600200"/>
                <a:gridCol w="2921000"/>
                <a:gridCol w="2260600"/>
              </a:tblGrid>
              <a:tr h="370840">
                <a:tc>
                  <a:txBody>
                    <a:bodyPr/>
                    <a:lstStyle/>
                    <a:p>
                      <a:r>
                        <a:rPr lang="en-US" b="1" dirty="0" smtClean="0"/>
                        <a:t>Concept </a:t>
                      </a:r>
                      <a:endParaRPr lang="en-US" b="1" dirty="0"/>
                    </a:p>
                  </a:txBody>
                  <a:tcPr/>
                </a:tc>
                <a:tc>
                  <a:txBody>
                    <a:bodyPr/>
                    <a:lstStyle/>
                    <a:p>
                      <a:r>
                        <a:rPr lang="en-US" b="1" dirty="0" smtClean="0"/>
                        <a:t>Operational Definition</a:t>
                      </a:r>
                      <a:endParaRPr lang="en-US" b="1" dirty="0"/>
                    </a:p>
                  </a:txBody>
                  <a:tcPr/>
                </a:tc>
                <a:tc>
                  <a:txBody>
                    <a:bodyPr/>
                    <a:lstStyle/>
                    <a:p>
                      <a:r>
                        <a:rPr lang="en-US" b="1" dirty="0" smtClean="0"/>
                        <a:t>Variables</a:t>
                      </a:r>
                      <a:endParaRPr lang="en-US" b="1" dirty="0"/>
                    </a:p>
                  </a:txBody>
                  <a:tcPr/>
                </a:tc>
              </a:tr>
              <a:tr h="370840">
                <a:tc>
                  <a:txBody>
                    <a:bodyPr/>
                    <a:lstStyle/>
                    <a:p>
                      <a:r>
                        <a:rPr lang="en-US" dirty="0" smtClean="0"/>
                        <a:t>Prosperity </a:t>
                      </a:r>
                      <a:endParaRPr lang="en-US" dirty="0"/>
                    </a:p>
                  </a:txBody>
                  <a:tcPr/>
                </a:tc>
                <a:tc>
                  <a:txBody>
                    <a:bodyPr/>
                    <a:lstStyle/>
                    <a:p>
                      <a:r>
                        <a:rPr lang="en-US" dirty="0" smtClean="0"/>
                        <a:t>Income, wealth, Health</a:t>
                      </a:r>
                      <a:endParaRPr lang="en-US" dirty="0"/>
                    </a:p>
                  </a:txBody>
                  <a:tcPr/>
                </a:tc>
                <a:tc>
                  <a:txBody>
                    <a:bodyPr/>
                    <a:lstStyle/>
                    <a:p>
                      <a:r>
                        <a:rPr lang="en-US" dirty="0" smtClean="0"/>
                        <a:t>Salary, apartment,</a:t>
                      </a:r>
                      <a:r>
                        <a:rPr lang="en-US" baseline="0" dirty="0" smtClean="0"/>
                        <a:t> real state etc.</a:t>
                      </a:r>
                      <a:endParaRPr lang="en-US" dirty="0"/>
                    </a:p>
                  </a:txBody>
                  <a:tcPr/>
                </a:tc>
              </a:tr>
              <a:tr h="370840">
                <a:tc>
                  <a:txBody>
                    <a:bodyPr/>
                    <a:lstStyle/>
                    <a:p>
                      <a:r>
                        <a:rPr lang="en-US" dirty="0" smtClean="0"/>
                        <a:t>Achievement </a:t>
                      </a:r>
                      <a:endParaRPr lang="en-US" dirty="0"/>
                    </a:p>
                  </a:txBody>
                  <a:tcPr/>
                </a:tc>
                <a:tc>
                  <a:txBody>
                    <a:bodyPr/>
                    <a:lstStyle/>
                    <a:p>
                      <a:r>
                        <a:rPr lang="en-US" dirty="0" smtClean="0"/>
                        <a:t>Educational degree,</a:t>
                      </a:r>
                      <a:r>
                        <a:rPr lang="en-US" baseline="0" dirty="0" smtClean="0"/>
                        <a:t> </a:t>
                      </a:r>
                      <a:r>
                        <a:rPr lang="en-US" dirty="0" smtClean="0"/>
                        <a:t>Job, </a:t>
                      </a:r>
                      <a:endParaRPr lang="en-US" dirty="0"/>
                    </a:p>
                  </a:txBody>
                  <a:tcPr/>
                </a:tc>
                <a:tc>
                  <a:txBody>
                    <a:bodyPr/>
                    <a:lstStyle/>
                    <a:p>
                      <a:r>
                        <a:rPr lang="en-US" dirty="0" smtClean="0"/>
                        <a:t>Masters,</a:t>
                      </a:r>
                      <a:r>
                        <a:rPr lang="en-US" baseline="0" dirty="0" smtClean="0"/>
                        <a:t> Bachelors, job satisfaction</a:t>
                      </a:r>
                      <a:endParaRPr lang="en-US" dirty="0"/>
                    </a:p>
                  </a:txBody>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2" name="Rectangle 4"/>
          <p:cNvSpPr>
            <a:spLocks noGrp="1" noChangeArrowheads="1"/>
          </p:cNvSpPr>
          <p:nvPr/>
        </p:nvSpPr>
        <p:spPr bwMode="auto">
          <a:xfrm>
            <a:off x="457200" y="152400"/>
            <a:ext cx="8229600" cy="609600"/>
          </a:xfrm>
          <a:prstGeom prst="rect">
            <a:avLst/>
          </a:prstGeom>
          <a:noFill/>
          <a:ln w="9525">
            <a:noFill/>
            <a:miter lim="800000"/>
            <a:headEnd/>
            <a:tailEnd/>
          </a:ln>
          <a:effectLst>
            <a:outerShdw blurRad="50800" dist="38100" dir="2700000" algn="tl" rotWithShape="0">
              <a:prstClr val="black">
                <a:alpha val="40000"/>
              </a:prstClr>
            </a:outerShdw>
          </a:effectLst>
        </p:spPr>
        <p:txBody>
          <a:bodyPr anchor="ctr" anchorCtr="1"/>
          <a:lstStyle/>
          <a:p>
            <a:pPr algn="ctr">
              <a:defRPr/>
            </a:pPr>
            <a:r>
              <a:rPr lang="en-US" sz="3200" b="1" u="sng" dirty="0">
                <a:solidFill>
                  <a:srgbClr val="F1FB33"/>
                </a:solidFill>
                <a:effectLst>
                  <a:outerShdw blurRad="38100" dist="38100" dir="2700000" algn="tl">
                    <a:srgbClr val="000000"/>
                  </a:outerShdw>
                </a:effectLst>
                <a:latin typeface="Times New Roman" pitchFamily="18" charset="0"/>
              </a:rPr>
              <a:t>VARIABLES</a:t>
            </a:r>
          </a:p>
        </p:txBody>
      </p:sp>
      <p:sp>
        <p:nvSpPr>
          <p:cNvPr id="329733" name="Rectangle 5"/>
          <p:cNvSpPr>
            <a:spLocks noGrp="1" noChangeArrowheads="1"/>
          </p:cNvSpPr>
          <p:nvPr/>
        </p:nvSpPr>
        <p:spPr bwMode="auto">
          <a:xfrm>
            <a:off x="228600" y="990600"/>
            <a:ext cx="8686800" cy="5638800"/>
          </a:xfrm>
          <a:custGeom>
            <a:avLst/>
            <a:gdLst>
              <a:gd name="connsiteX0" fmla="*/ 0 w 8686800"/>
              <a:gd name="connsiteY0" fmla="*/ 0 h 5638800"/>
              <a:gd name="connsiteX1" fmla="*/ 8686800 w 8686800"/>
              <a:gd name="connsiteY1" fmla="*/ 0 h 5638800"/>
              <a:gd name="connsiteX2" fmla="*/ 8686800 w 8686800"/>
              <a:gd name="connsiteY2" fmla="*/ 5638800 h 5638800"/>
              <a:gd name="connsiteX3" fmla="*/ 0 w 8686800"/>
              <a:gd name="connsiteY3" fmla="*/ 5638800 h 5638800"/>
              <a:gd name="connsiteX4" fmla="*/ 0 w 8686800"/>
              <a:gd name="connsiteY4" fmla="*/ 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86800" h="5638800">
                <a:moveTo>
                  <a:pt x="0" y="0"/>
                </a:moveTo>
                <a:lnTo>
                  <a:pt x="8686800" y="0"/>
                </a:lnTo>
                <a:lnTo>
                  <a:pt x="8686800" y="5638800"/>
                </a:lnTo>
                <a:lnTo>
                  <a:pt x="0" y="5638800"/>
                </a:lnTo>
                <a:lnTo>
                  <a:pt x="0" y="0"/>
                </a:lnTo>
                <a:close/>
              </a:path>
            </a:pathLst>
          </a:custGeom>
          <a:ln>
            <a:headEnd/>
            <a:tailEnd/>
          </a:ln>
          <a:effectLst>
            <a:glow rad="63500">
              <a:schemeClr val="accent2">
                <a:satMod val="175000"/>
                <a:alpha val="40000"/>
              </a:schemeClr>
            </a:glow>
          </a:effectLst>
        </p:spPr>
        <p:style>
          <a:lnRef idx="2">
            <a:schemeClr val="dk1"/>
          </a:lnRef>
          <a:fillRef idx="1">
            <a:schemeClr val="lt1"/>
          </a:fillRef>
          <a:effectRef idx="0">
            <a:schemeClr val="dk1"/>
          </a:effectRef>
          <a:fontRef idx="minor">
            <a:schemeClr val="dk1"/>
          </a:fontRef>
        </p:style>
        <p:txBody>
          <a:bodyPr/>
          <a:lstStyle/>
          <a:p>
            <a:pPr marL="514350" indent="-514350" algn="l">
              <a:buClr>
                <a:srgbClr val="F1FB33"/>
              </a:buClr>
              <a:buSzPct val="71000"/>
              <a:buFont typeface="Courier New" pitchFamily="49" charset="0"/>
              <a:buChar char="o"/>
              <a:defRPr/>
            </a:pPr>
            <a:r>
              <a:rPr lang="en-US" sz="2400" dirty="0">
                <a:solidFill>
                  <a:schemeClr val="tx1"/>
                </a:solidFill>
                <a:latin typeface="Times New Roman" pitchFamily="18" charset="0"/>
              </a:rPr>
              <a:t>Anything that can vary can be considered as a variable</a:t>
            </a:r>
            <a:r>
              <a:rPr lang="en-US" sz="2400" dirty="0" smtClean="0">
                <a:solidFill>
                  <a:schemeClr val="tx1"/>
                </a:solidFill>
                <a:latin typeface="Times New Roman" pitchFamily="18" charset="0"/>
              </a:rPr>
              <a:t>. A </a:t>
            </a:r>
            <a:r>
              <a:rPr lang="en-US" sz="2400" dirty="0">
                <a:solidFill>
                  <a:schemeClr val="tx1"/>
                </a:solidFill>
                <a:latin typeface="Times New Roman" pitchFamily="18" charset="0"/>
              </a:rPr>
              <a:t>variable is anything that can take on differing or varying values</a:t>
            </a:r>
            <a:r>
              <a:rPr lang="en-US" sz="2400" dirty="0" smtClean="0">
                <a:solidFill>
                  <a:schemeClr val="tx1"/>
                </a:solidFill>
                <a:latin typeface="Times New Roman" pitchFamily="18" charset="0"/>
              </a:rPr>
              <a:t>. For </a:t>
            </a:r>
            <a:r>
              <a:rPr lang="en-US" sz="2400" dirty="0">
                <a:solidFill>
                  <a:schemeClr val="tx1"/>
                </a:solidFill>
                <a:latin typeface="Times New Roman" pitchFamily="18" charset="0"/>
              </a:rPr>
              <a:t>example; Age, </a:t>
            </a:r>
            <a:r>
              <a:rPr lang="en-US" sz="2400" dirty="0" smtClean="0">
                <a:solidFill>
                  <a:schemeClr val="tx1"/>
                </a:solidFill>
                <a:latin typeface="Times New Roman" pitchFamily="18" charset="0"/>
              </a:rPr>
              <a:t>Productivity, </a:t>
            </a:r>
            <a:r>
              <a:rPr lang="en-US" sz="2400" dirty="0">
                <a:solidFill>
                  <a:schemeClr val="tx1"/>
                </a:solidFill>
                <a:latin typeface="Times New Roman" pitchFamily="18" charset="0"/>
              </a:rPr>
              <a:t>Absenteeism, </a:t>
            </a:r>
            <a:r>
              <a:rPr lang="en-US" sz="2400" dirty="0" smtClean="0">
                <a:solidFill>
                  <a:schemeClr val="tx1"/>
                </a:solidFill>
                <a:latin typeface="Times New Roman" pitchFamily="18" charset="0"/>
              </a:rPr>
              <a:t> </a:t>
            </a:r>
            <a:r>
              <a:rPr lang="en-US" sz="2400" dirty="0">
                <a:solidFill>
                  <a:schemeClr val="tx1"/>
                </a:solidFill>
                <a:latin typeface="Times New Roman" pitchFamily="18" charset="0"/>
              </a:rPr>
              <a:t>Motivation, Income, Height, Weight etc.</a:t>
            </a:r>
            <a:r>
              <a:rPr lang="en-US" sz="2400" dirty="0">
                <a:solidFill>
                  <a:schemeClr val="tx1"/>
                </a:solidFill>
                <a:latin typeface="Arial" pitchFamily="34" charset="0"/>
              </a:rPr>
              <a:t> </a:t>
            </a:r>
            <a:endParaRPr lang="en-US" sz="2400" dirty="0">
              <a:solidFill>
                <a:schemeClr val="tx1"/>
              </a:solidFill>
              <a:latin typeface="Times New Roman" pitchFamily="18" charset="0"/>
            </a:endParaRPr>
          </a:p>
          <a:p>
            <a:pPr marL="971550" lvl="1" indent="-514350" algn="l">
              <a:buClr>
                <a:srgbClr val="F1FB33"/>
              </a:buClr>
              <a:buSzPct val="71000"/>
              <a:defRPr/>
            </a:pPr>
            <a:endParaRPr lang="en-US" sz="2800" dirty="0" smtClean="0">
              <a:solidFill>
                <a:schemeClr val="tx1"/>
              </a:solidFill>
              <a:latin typeface="Times New Roman" pitchFamily="18" charset="0"/>
            </a:endParaRPr>
          </a:p>
          <a:p>
            <a:pPr marL="971550" lvl="1" indent="-514350" algn="l">
              <a:buClr>
                <a:srgbClr val="F1FB33"/>
              </a:buClr>
              <a:buSzPct val="71000"/>
              <a:defRPr/>
            </a:pPr>
            <a:r>
              <a:rPr lang="en-US" sz="2800" dirty="0" smtClean="0">
                <a:solidFill>
                  <a:schemeClr val="tx1"/>
                </a:solidFill>
                <a:latin typeface="Times New Roman" pitchFamily="18" charset="0"/>
              </a:rPr>
              <a:t>The </a:t>
            </a:r>
            <a:r>
              <a:rPr lang="en-US" sz="2800" dirty="0">
                <a:solidFill>
                  <a:schemeClr val="tx1"/>
                </a:solidFill>
                <a:latin typeface="Times New Roman" pitchFamily="18" charset="0"/>
              </a:rPr>
              <a:t>values can differ at various times for the same object or person (or) at the same time for different objects or persons.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TW" smtClean="0">
                <a:ea typeface="新細明體" pitchFamily="18" charset="-120"/>
              </a:rPr>
              <a:t>Types of Variables</a:t>
            </a:r>
          </a:p>
        </p:txBody>
      </p:sp>
      <p:sp>
        <p:nvSpPr>
          <p:cNvPr id="30723" name="Rectangle 3"/>
          <p:cNvSpPr>
            <a:spLocks noGrp="1" noChangeArrowheads="1"/>
          </p:cNvSpPr>
          <p:nvPr>
            <p:ph type="body" idx="1"/>
          </p:nvPr>
        </p:nvSpPr>
        <p:spPr/>
        <p:txBody>
          <a:bodyPr/>
          <a:lstStyle/>
          <a:p>
            <a:pPr eaLnBrk="1" hangingPunct="1"/>
            <a:r>
              <a:rPr lang="en-US" altLang="zh-TW" smtClean="0">
                <a:ea typeface="新細明體" pitchFamily="18" charset="-120"/>
              </a:rPr>
              <a:t>Independent </a:t>
            </a:r>
          </a:p>
          <a:p>
            <a:pPr eaLnBrk="1" hangingPunct="1"/>
            <a:r>
              <a:rPr lang="en-US" altLang="zh-TW" smtClean="0">
                <a:ea typeface="新細明體" pitchFamily="18" charset="-120"/>
              </a:rPr>
              <a:t>Dependent</a:t>
            </a:r>
          </a:p>
          <a:p>
            <a:pPr eaLnBrk="1" hangingPunct="1"/>
            <a:r>
              <a:rPr lang="en-US" altLang="zh-TW" smtClean="0">
                <a:ea typeface="新細明體" pitchFamily="18" charset="-120"/>
              </a:rPr>
              <a:t>Moderating</a:t>
            </a:r>
          </a:p>
          <a:p>
            <a:pPr eaLnBrk="1" hangingPunct="1"/>
            <a:r>
              <a:rPr lang="en-US" altLang="zh-TW" smtClean="0">
                <a:ea typeface="新細明體" pitchFamily="18" charset="-120"/>
              </a:rPr>
              <a:t>Extraneous</a:t>
            </a:r>
          </a:p>
          <a:p>
            <a:pPr eaLnBrk="1" hangingPunct="1"/>
            <a:r>
              <a:rPr lang="en-US" altLang="zh-TW" smtClean="0">
                <a:ea typeface="新細明體" pitchFamily="18" charset="-120"/>
              </a:rPr>
              <a:t>Intervening</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pPr eaLnBrk="1" hangingPunct="1"/>
            <a:r>
              <a:rPr lang="en-US" altLang="zh-TW" sz="4000" dirty="0" smtClean="0">
                <a:ea typeface="新細明體" pitchFamily="18" charset="-120"/>
              </a:rPr>
              <a:t>Dependent Variable</a:t>
            </a:r>
          </a:p>
        </p:txBody>
      </p:sp>
      <p:sp>
        <p:nvSpPr>
          <p:cNvPr id="31747" name="Rectangle 3"/>
          <p:cNvSpPr>
            <a:spLocks noGrp="1" noChangeArrowheads="1"/>
          </p:cNvSpPr>
          <p:nvPr>
            <p:ph type="body" idx="1"/>
          </p:nvPr>
        </p:nvSpPr>
        <p:spPr>
          <a:xfrm>
            <a:off x="685800" y="1447800"/>
            <a:ext cx="7772400" cy="5105400"/>
          </a:xfrm>
        </p:spPr>
        <p:txBody>
          <a:bodyPr/>
          <a:lstStyle/>
          <a:p>
            <a:pPr lvl="1"/>
            <a:r>
              <a:rPr lang="en-US" altLang="zh-TW" dirty="0" smtClean="0">
                <a:ea typeface="新細明體" pitchFamily="18" charset="-120"/>
              </a:rPr>
              <a:t>A variable that depends on behavior of other variable is called dependent variable. For example; </a:t>
            </a:r>
            <a:r>
              <a:rPr lang="en-US" altLang="zh-TW" dirty="0" smtClean="0">
                <a:solidFill>
                  <a:srgbClr val="C00000"/>
                </a:solidFill>
                <a:ea typeface="新細明體" pitchFamily="18" charset="-120"/>
              </a:rPr>
              <a:t>Effective advertising</a:t>
            </a:r>
            <a:r>
              <a:rPr lang="en-US" altLang="zh-TW" dirty="0" smtClean="0">
                <a:ea typeface="新細明體" pitchFamily="18" charset="-120"/>
              </a:rPr>
              <a:t> (IV) leads to higher </a:t>
            </a:r>
            <a:r>
              <a:rPr lang="en-US" altLang="zh-TW" dirty="0" smtClean="0">
                <a:solidFill>
                  <a:srgbClr val="00B050"/>
                </a:solidFill>
                <a:ea typeface="新細明體" pitchFamily="18" charset="-120"/>
              </a:rPr>
              <a:t>sales</a:t>
            </a:r>
            <a:r>
              <a:rPr lang="en-US" altLang="zh-TW" dirty="0" smtClean="0">
                <a:ea typeface="新細明體" pitchFamily="18" charset="-120"/>
              </a:rPr>
              <a:t>  ( DV)</a:t>
            </a:r>
          </a:p>
          <a:p>
            <a:pPr lvl="1"/>
            <a:r>
              <a:rPr lang="en-US" altLang="zh-TW" dirty="0" smtClean="0">
                <a:ea typeface="新細明體" pitchFamily="18" charset="-120"/>
              </a:rPr>
              <a:t>Researchers hypothesize relationships of independence and dependence: </a:t>
            </a:r>
          </a:p>
          <a:p>
            <a:pPr lvl="1"/>
            <a:r>
              <a:rPr lang="en-US" altLang="zh-TW" dirty="0" smtClean="0">
                <a:ea typeface="新細明體" pitchFamily="18" charset="-120"/>
              </a:rPr>
              <a:t>They invent them, and then they try by reality testing to see if the relationships actually work out that way.</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Independent variable</a:t>
            </a:r>
            <a:endParaRPr lang="en-US" dirty="0"/>
          </a:p>
        </p:txBody>
      </p:sp>
      <p:sp>
        <p:nvSpPr>
          <p:cNvPr id="3" name="Content Placeholder 2"/>
          <p:cNvSpPr>
            <a:spLocks noGrp="1"/>
          </p:cNvSpPr>
          <p:nvPr>
            <p:ph idx="1"/>
          </p:nvPr>
        </p:nvSpPr>
        <p:spPr/>
        <p:txBody>
          <a:bodyPr/>
          <a:lstStyle/>
          <a:p>
            <a:pPr lvl="1"/>
            <a:r>
              <a:rPr lang="en-US" dirty="0" smtClean="0">
                <a:solidFill>
                  <a:srgbClr val="C00000"/>
                </a:solidFill>
              </a:rPr>
              <a:t>The variable whose behavior is independent of changes in other variables is called independent variable.</a:t>
            </a:r>
          </a:p>
          <a:p>
            <a:pPr lvl="1"/>
            <a:r>
              <a:rPr lang="en-US" dirty="0" smtClean="0"/>
              <a:t>IVs are also called predictor or cause variable. It is stimulus variable that have impact on dependent variable.</a:t>
            </a:r>
          </a:p>
          <a:p>
            <a:pPr lvl="1"/>
            <a:r>
              <a:rPr lang="en-US" dirty="0" smtClean="0">
                <a:solidFill>
                  <a:srgbClr val="C00000"/>
                </a:solidFill>
              </a:rPr>
              <a:t>In any explanatory study, independent variable explains the behaviors of dependent variables. </a:t>
            </a:r>
          </a:p>
          <a:p>
            <a:pPr lvl="1"/>
            <a:r>
              <a:rPr lang="en-US" dirty="0" smtClean="0">
                <a:solidFill>
                  <a:srgbClr val="00B0F0"/>
                </a:solidFill>
              </a:rPr>
              <a:t>e.g. higher liquidity leads to  lower profitability.</a:t>
            </a:r>
            <a:endParaRPr lang="en-US" dirty="0">
              <a:solidFill>
                <a:srgbClr val="00B0F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fontScale="90000"/>
          </a:bodyPr>
          <a:lstStyle/>
          <a:p>
            <a:pPr eaLnBrk="1" hangingPunct="1"/>
            <a:r>
              <a:rPr lang="en-US" altLang="zh-TW" smtClean="0">
                <a:ea typeface="新細明體" pitchFamily="18" charset="-120"/>
              </a:rPr>
              <a:t>Independent and Dependent Variables</a:t>
            </a:r>
          </a:p>
        </p:txBody>
      </p:sp>
      <p:sp>
        <p:nvSpPr>
          <p:cNvPr id="32771" name="AutoShape 5"/>
          <p:cNvSpPr>
            <a:spLocks noChangeArrowheads="1"/>
          </p:cNvSpPr>
          <p:nvPr/>
        </p:nvSpPr>
        <p:spPr bwMode="auto">
          <a:xfrm>
            <a:off x="5334000" y="3352800"/>
            <a:ext cx="3124200" cy="1295400"/>
          </a:xfrm>
          <a:prstGeom prst="flowChartTerminator">
            <a:avLst/>
          </a:prstGeom>
          <a:noFill/>
          <a:ln w="9525">
            <a:solidFill>
              <a:schemeClr val="tx1"/>
            </a:solidFill>
            <a:miter lim="800000"/>
            <a:headEnd/>
            <a:tailEnd/>
          </a:ln>
        </p:spPr>
        <p:txBody>
          <a:bodyPr wrap="none" anchor="ctr"/>
          <a:lstStyle/>
          <a:p>
            <a:pPr algn="ctr"/>
            <a:r>
              <a:rPr kumimoji="1" lang="en-US" altLang="zh-TW" sz="2800" dirty="0" smtClean="0">
                <a:ea typeface="新細明體" pitchFamily="18" charset="-120"/>
              </a:rPr>
              <a:t>Job performance</a:t>
            </a:r>
            <a:endParaRPr kumimoji="1" lang="en-US" altLang="zh-TW" sz="2800" dirty="0">
              <a:ea typeface="新細明體" pitchFamily="18" charset="-120"/>
            </a:endParaRPr>
          </a:p>
        </p:txBody>
      </p:sp>
      <p:sp>
        <p:nvSpPr>
          <p:cNvPr id="32772" name="AutoShape 6"/>
          <p:cNvSpPr>
            <a:spLocks noChangeArrowheads="1"/>
          </p:cNvSpPr>
          <p:nvPr/>
        </p:nvSpPr>
        <p:spPr bwMode="auto">
          <a:xfrm>
            <a:off x="990600" y="3352800"/>
            <a:ext cx="2667000" cy="1219200"/>
          </a:xfrm>
          <a:prstGeom prst="flowChartProcess">
            <a:avLst/>
          </a:prstGeom>
          <a:noFill/>
          <a:ln w="9525">
            <a:solidFill>
              <a:schemeClr val="tx1"/>
            </a:solidFill>
            <a:miter lim="800000"/>
            <a:headEnd/>
            <a:tailEnd/>
          </a:ln>
        </p:spPr>
        <p:txBody>
          <a:bodyPr wrap="none" anchor="ctr"/>
          <a:lstStyle/>
          <a:p>
            <a:pPr algn="ctr"/>
            <a:r>
              <a:rPr kumimoji="1" lang="en-US" altLang="zh-TW" sz="2800" dirty="0" smtClean="0">
                <a:ea typeface="新細明體" pitchFamily="18" charset="-120"/>
              </a:rPr>
              <a:t>Training program</a:t>
            </a:r>
            <a:endParaRPr kumimoji="1" lang="en-US" altLang="zh-TW" sz="2800" dirty="0">
              <a:ea typeface="新細明體" pitchFamily="18" charset="-120"/>
            </a:endParaRPr>
          </a:p>
        </p:txBody>
      </p:sp>
      <p:sp>
        <p:nvSpPr>
          <p:cNvPr id="32773" name="Line 7"/>
          <p:cNvSpPr>
            <a:spLocks noChangeShapeType="1"/>
          </p:cNvSpPr>
          <p:nvPr/>
        </p:nvSpPr>
        <p:spPr bwMode="auto">
          <a:xfrm>
            <a:off x="3657600" y="4038600"/>
            <a:ext cx="1676400" cy="0"/>
          </a:xfrm>
          <a:prstGeom prst="line">
            <a:avLst/>
          </a:prstGeom>
          <a:noFill/>
          <a:ln w="9525">
            <a:solidFill>
              <a:schemeClr val="tx1"/>
            </a:solidFill>
            <a:round/>
            <a:headEnd/>
            <a:tailEnd type="triangle" w="med" len="med"/>
          </a:ln>
        </p:spPr>
        <p:txBody>
          <a:bodyPr/>
          <a:lstStyle/>
          <a:p>
            <a:endParaRPr lang="en-US"/>
          </a:p>
        </p:txBody>
      </p:sp>
      <p:sp>
        <p:nvSpPr>
          <p:cNvPr id="32774" name="Text Box 8"/>
          <p:cNvSpPr txBox="1">
            <a:spLocks noChangeArrowheads="1"/>
          </p:cNvSpPr>
          <p:nvPr/>
        </p:nvSpPr>
        <p:spPr bwMode="auto">
          <a:xfrm>
            <a:off x="914400" y="4724400"/>
            <a:ext cx="3048000" cy="457200"/>
          </a:xfrm>
          <a:prstGeom prst="rect">
            <a:avLst/>
          </a:prstGeom>
          <a:noFill/>
          <a:ln w="9525">
            <a:noFill/>
            <a:miter lim="800000"/>
            <a:headEnd/>
            <a:tailEnd/>
          </a:ln>
        </p:spPr>
        <p:txBody>
          <a:bodyPr>
            <a:spAutoFit/>
          </a:bodyPr>
          <a:lstStyle/>
          <a:p>
            <a:pPr>
              <a:spcBef>
                <a:spcPct val="50000"/>
              </a:spcBef>
            </a:pPr>
            <a:r>
              <a:rPr kumimoji="1" lang="en-US" altLang="zh-TW">
                <a:ea typeface="新細明體" pitchFamily="18" charset="-120"/>
              </a:rPr>
              <a:t>Independent Variable</a:t>
            </a:r>
          </a:p>
        </p:txBody>
      </p:sp>
      <p:sp>
        <p:nvSpPr>
          <p:cNvPr id="32775" name="Text Box 9"/>
          <p:cNvSpPr txBox="1">
            <a:spLocks noChangeArrowheads="1"/>
          </p:cNvSpPr>
          <p:nvPr/>
        </p:nvSpPr>
        <p:spPr bwMode="auto">
          <a:xfrm>
            <a:off x="5562600" y="4724400"/>
            <a:ext cx="3048000" cy="457200"/>
          </a:xfrm>
          <a:prstGeom prst="rect">
            <a:avLst/>
          </a:prstGeom>
          <a:noFill/>
          <a:ln w="9525">
            <a:noFill/>
            <a:miter lim="800000"/>
            <a:headEnd/>
            <a:tailEnd/>
          </a:ln>
        </p:spPr>
        <p:txBody>
          <a:bodyPr>
            <a:spAutoFit/>
          </a:bodyPr>
          <a:lstStyle/>
          <a:p>
            <a:pPr>
              <a:spcBef>
                <a:spcPct val="50000"/>
              </a:spcBef>
            </a:pPr>
            <a:r>
              <a:rPr kumimoji="1" lang="en-US" altLang="zh-TW">
                <a:ea typeface="新細明體" pitchFamily="18" charset="-120"/>
              </a:rPr>
              <a:t>Dependent Variable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hangingPunct="1"/>
            <a:r>
              <a:rPr lang="en-US" altLang="zh-TW" smtClean="0">
                <a:ea typeface="新細明體" pitchFamily="18" charset="-120"/>
              </a:rPr>
              <a:t>Independent and Dependent Variables</a:t>
            </a:r>
          </a:p>
        </p:txBody>
      </p:sp>
      <p:sp>
        <p:nvSpPr>
          <p:cNvPr id="33795" name="AutoShape 9"/>
          <p:cNvSpPr>
            <a:spLocks noChangeArrowheads="1"/>
          </p:cNvSpPr>
          <p:nvPr/>
        </p:nvSpPr>
        <p:spPr bwMode="auto">
          <a:xfrm>
            <a:off x="5334000" y="3352800"/>
            <a:ext cx="3124200" cy="1295400"/>
          </a:xfrm>
          <a:prstGeom prst="flowChartTerminator">
            <a:avLst/>
          </a:prstGeom>
          <a:noFill/>
          <a:ln w="9525">
            <a:solidFill>
              <a:schemeClr val="tx1"/>
            </a:solidFill>
            <a:miter lim="800000"/>
            <a:headEnd/>
            <a:tailEnd/>
          </a:ln>
        </p:spPr>
        <p:txBody>
          <a:bodyPr wrap="none" anchor="ctr"/>
          <a:lstStyle/>
          <a:p>
            <a:pPr algn="ctr"/>
            <a:r>
              <a:rPr kumimoji="1" lang="en-US" altLang="zh-TW" sz="2800" dirty="0" smtClean="0">
                <a:ea typeface="新細明體" pitchFamily="18" charset="-120"/>
              </a:rPr>
              <a:t>Productivity </a:t>
            </a:r>
            <a:endParaRPr kumimoji="1" lang="en-US" altLang="zh-TW" sz="2800" dirty="0">
              <a:ea typeface="新細明體" pitchFamily="18" charset="-120"/>
            </a:endParaRPr>
          </a:p>
        </p:txBody>
      </p:sp>
      <p:sp>
        <p:nvSpPr>
          <p:cNvPr id="33796" name="AutoShape 10"/>
          <p:cNvSpPr>
            <a:spLocks noChangeArrowheads="1"/>
          </p:cNvSpPr>
          <p:nvPr/>
        </p:nvSpPr>
        <p:spPr bwMode="auto">
          <a:xfrm>
            <a:off x="990600" y="3352800"/>
            <a:ext cx="2667000" cy="1219200"/>
          </a:xfrm>
          <a:prstGeom prst="flowChartProcess">
            <a:avLst/>
          </a:prstGeom>
          <a:noFill/>
          <a:ln w="9525">
            <a:solidFill>
              <a:schemeClr val="tx1"/>
            </a:solidFill>
            <a:miter lim="800000"/>
            <a:headEnd/>
            <a:tailEnd/>
          </a:ln>
        </p:spPr>
        <p:txBody>
          <a:bodyPr wrap="none" anchor="ctr"/>
          <a:lstStyle/>
          <a:p>
            <a:pPr algn="ctr"/>
            <a:r>
              <a:rPr kumimoji="1" lang="en-US" altLang="zh-TW" sz="2800" dirty="0" smtClean="0">
                <a:ea typeface="新細明體" pitchFamily="18" charset="-120"/>
              </a:rPr>
              <a:t>Employee training</a:t>
            </a:r>
            <a:endParaRPr kumimoji="1" lang="en-US" altLang="zh-TW" sz="2800" dirty="0">
              <a:ea typeface="新細明體" pitchFamily="18" charset="-120"/>
            </a:endParaRPr>
          </a:p>
        </p:txBody>
      </p:sp>
      <p:sp>
        <p:nvSpPr>
          <p:cNvPr id="33797" name="Line 11"/>
          <p:cNvSpPr>
            <a:spLocks noChangeShapeType="1"/>
          </p:cNvSpPr>
          <p:nvPr/>
        </p:nvSpPr>
        <p:spPr bwMode="auto">
          <a:xfrm>
            <a:off x="3657600" y="4038600"/>
            <a:ext cx="1676400" cy="0"/>
          </a:xfrm>
          <a:prstGeom prst="line">
            <a:avLst/>
          </a:prstGeom>
          <a:noFill/>
          <a:ln w="9525">
            <a:solidFill>
              <a:schemeClr val="tx1"/>
            </a:solidFill>
            <a:round/>
            <a:headEnd/>
            <a:tailEnd type="triangle" w="med" len="med"/>
          </a:ln>
        </p:spPr>
        <p:txBody>
          <a:bodyPr/>
          <a:lstStyle/>
          <a:p>
            <a:endParaRPr lang="en-US"/>
          </a:p>
        </p:txBody>
      </p:sp>
      <p:sp>
        <p:nvSpPr>
          <p:cNvPr id="33798" name="Text Box 12"/>
          <p:cNvSpPr txBox="1">
            <a:spLocks noChangeArrowheads="1"/>
          </p:cNvSpPr>
          <p:nvPr/>
        </p:nvSpPr>
        <p:spPr bwMode="auto">
          <a:xfrm>
            <a:off x="914400" y="4724400"/>
            <a:ext cx="3048000" cy="457200"/>
          </a:xfrm>
          <a:prstGeom prst="rect">
            <a:avLst/>
          </a:prstGeom>
          <a:noFill/>
          <a:ln w="9525">
            <a:noFill/>
            <a:miter lim="800000"/>
            <a:headEnd/>
            <a:tailEnd/>
          </a:ln>
        </p:spPr>
        <p:txBody>
          <a:bodyPr>
            <a:spAutoFit/>
          </a:bodyPr>
          <a:lstStyle/>
          <a:p>
            <a:pPr>
              <a:spcBef>
                <a:spcPct val="50000"/>
              </a:spcBef>
            </a:pPr>
            <a:r>
              <a:rPr kumimoji="1" lang="en-US" altLang="zh-TW">
                <a:ea typeface="新細明體" pitchFamily="18" charset="-120"/>
              </a:rPr>
              <a:t>Independent variable</a:t>
            </a:r>
          </a:p>
        </p:txBody>
      </p:sp>
      <p:sp>
        <p:nvSpPr>
          <p:cNvPr id="33799" name="Text Box 13"/>
          <p:cNvSpPr txBox="1">
            <a:spLocks noChangeArrowheads="1"/>
          </p:cNvSpPr>
          <p:nvPr/>
        </p:nvSpPr>
        <p:spPr bwMode="auto">
          <a:xfrm>
            <a:off x="5562600" y="4724400"/>
            <a:ext cx="3048000" cy="457200"/>
          </a:xfrm>
          <a:prstGeom prst="rect">
            <a:avLst/>
          </a:prstGeom>
          <a:noFill/>
          <a:ln w="9525">
            <a:noFill/>
            <a:miter lim="800000"/>
            <a:headEnd/>
            <a:tailEnd/>
          </a:ln>
        </p:spPr>
        <p:txBody>
          <a:bodyPr>
            <a:spAutoFit/>
          </a:bodyPr>
          <a:lstStyle/>
          <a:p>
            <a:pPr>
              <a:spcBef>
                <a:spcPct val="50000"/>
              </a:spcBef>
            </a:pPr>
            <a:r>
              <a:rPr kumimoji="1" lang="en-US" altLang="zh-TW">
                <a:ea typeface="新細明體" pitchFamily="18" charset="-120"/>
              </a:rPr>
              <a:t>Dependent variable</a:t>
            </a:r>
          </a:p>
        </p:txBody>
      </p:sp>
      <p:cxnSp>
        <p:nvCxnSpPr>
          <p:cNvPr id="9" name="Straight Arrow Connector 8"/>
          <p:cNvCxnSpPr/>
          <p:nvPr/>
        </p:nvCxnSpPr>
        <p:spPr>
          <a:xfrm rot="5400000" flipH="1" flipV="1">
            <a:off x="3772694" y="3466306"/>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19400" y="2514600"/>
            <a:ext cx="4114800" cy="523220"/>
          </a:xfrm>
          <a:prstGeom prst="rect">
            <a:avLst/>
          </a:prstGeom>
          <a:noFill/>
        </p:spPr>
        <p:txBody>
          <a:bodyPr wrap="square" rtlCol="0">
            <a:spAutoFit/>
          </a:bodyPr>
          <a:lstStyle/>
          <a:p>
            <a:r>
              <a:rPr lang="en-US" sz="2800" dirty="0" smtClean="0"/>
              <a:t>Age =Moderating Variable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efinition</a:t>
            </a:r>
            <a:endParaRPr lang="en-US" dirty="0"/>
          </a:p>
        </p:txBody>
      </p:sp>
      <p:sp>
        <p:nvSpPr>
          <p:cNvPr id="3" name="Content Placeholder 2"/>
          <p:cNvSpPr>
            <a:spLocks noGrp="1"/>
          </p:cNvSpPr>
          <p:nvPr>
            <p:ph idx="1"/>
          </p:nvPr>
        </p:nvSpPr>
        <p:spPr>
          <a:xfrm>
            <a:off x="304800" y="1600200"/>
            <a:ext cx="8610600" cy="4525963"/>
          </a:xfrm>
        </p:spPr>
        <p:txBody>
          <a:bodyPr>
            <a:normAutofit/>
          </a:bodyPr>
          <a:lstStyle/>
          <a:p>
            <a:r>
              <a:rPr lang="en-US" sz="2800" dirty="0" smtClean="0"/>
              <a:t>A literature review is the process of locating, obtaining, reading and evaluating the research literature in the area of your interest.   </a:t>
            </a:r>
            <a:r>
              <a:rPr lang="en-US" sz="2800" b="1" dirty="0" smtClean="0"/>
              <a:t>Haywood and Wagg (1996)</a:t>
            </a:r>
          </a:p>
          <a:p>
            <a:endParaRPr lang="en-US" sz="2800" dirty="0" smtClean="0"/>
          </a:p>
          <a:p>
            <a:r>
              <a:rPr lang="en-US" sz="2800" dirty="0" smtClean="0"/>
              <a:t>“A literature review is a summary and analysis of current knowledge about a particular topic or area of enquiry”- N. </a:t>
            </a:r>
            <a:r>
              <a:rPr lang="en-US" sz="2800" dirty="0" err="1"/>
              <a:t>W</a:t>
            </a:r>
            <a:r>
              <a:rPr lang="en-US" sz="2800" dirty="0" err="1" smtClean="0"/>
              <a:t>illiman</a:t>
            </a:r>
            <a:r>
              <a:rPr lang="en-US" sz="2800" dirty="0" smtClean="0"/>
              <a:t> (2005)</a:t>
            </a:r>
            <a:endParaRPr lang="en-US" sz="28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pPr eaLnBrk="1" hangingPunct="1"/>
            <a:r>
              <a:rPr lang="en-US" altLang="zh-TW" sz="3600" dirty="0" smtClean="0">
                <a:ea typeface="新細明體" pitchFamily="18" charset="-120"/>
              </a:rPr>
              <a:t>Moderating Variables</a:t>
            </a:r>
            <a:endParaRPr lang="zh-TW" altLang="en-US" sz="3600" dirty="0" smtClean="0">
              <a:ea typeface="新細明體" pitchFamily="18" charset="-120"/>
            </a:endParaRPr>
          </a:p>
        </p:txBody>
      </p:sp>
      <p:sp>
        <p:nvSpPr>
          <p:cNvPr id="34819" name="Rectangle 3"/>
          <p:cNvSpPr>
            <a:spLocks noGrp="1" noChangeArrowheads="1"/>
          </p:cNvSpPr>
          <p:nvPr>
            <p:ph type="body" idx="1"/>
          </p:nvPr>
        </p:nvSpPr>
        <p:spPr>
          <a:xfrm>
            <a:off x="685800" y="1447800"/>
            <a:ext cx="8077200" cy="5105400"/>
          </a:xfrm>
        </p:spPr>
        <p:txBody>
          <a:bodyPr/>
          <a:lstStyle/>
          <a:p>
            <a:pPr eaLnBrk="1" hangingPunct="1">
              <a:lnSpc>
                <a:spcPct val="90000"/>
              </a:lnSpc>
            </a:pPr>
            <a:r>
              <a:rPr lang="en-US" altLang="zh-TW" sz="2800" dirty="0" smtClean="0">
                <a:ea typeface="新細明體" pitchFamily="18" charset="-120"/>
              </a:rPr>
              <a:t>A second independent variable, believed to have a significant contributory or contingent effect on the originally stated IV-DV relationship; is called MV. </a:t>
            </a:r>
          </a:p>
          <a:p>
            <a:pPr eaLnBrk="1" hangingPunct="1">
              <a:lnSpc>
                <a:spcPct val="90000"/>
              </a:lnSpc>
            </a:pPr>
            <a:r>
              <a:rPr lang="en-US" altLang="zh-TW" sz="2800" dirty="0" smtClean="0">
                <a:ea typeface="新細明體" pitchFamily="18" charset="-120"/>
              </a:rPr>
              <a:t>For example, </a:t>
            </a:r>
          </a:p>
          <a:p>
            <a:pPr lvl="2">
              <a:lnSpc>
                <a:spcPct val="90000"/>
              </a:lnSpc>
            </a:pPr>
            <a:r>
              <a:rPr lang="en-US" altLang="zh-TW" u="sng" dirty="0" smtClean="0">
                <a:ea typeface="新細明體" pitchFamily="18" charset="-120"/>
              </a:rPr>
              <a:t>The introduction of effective training program (IV) </a:t>
            </a:r>
            <a:r>
              <a:rPr lang="en-US" altLang="zh-TW" dirty="0" smtClean="0">
                <a:ea typeface="新細明體" pitchFamily="18" charset="-120"/>
              </a:rPr>
              <a:t> will lead to </a:t>
            </a:r>
            <a:r>
              <a:rPr lang="en-US" altLang="zh-TW" u="sng" dirty="0" smtClean="0">
                <a:ea typeface="新細明體" pitchFamily="18" charset="-120"/>
              </a:rPr>
              <a:t>higher productivity (DV)</a:t>
            </a:r>
            <a:r>
              <a:rPr lang="en-US" altLang="zh-TW" dirty="0" smtClean="0">
                <a:ea typeface="新細明體" pitchFamily="18" charset="-120"/>
              </a:rPr>
              <a:t>, </a:t>
            </a:r>
            <a:r>
              <a:rPr lang="en-US" altLang="zh-TW" dirty="0" smtClean="0">
                <a:solidFill>
                  <a:srgbClr val="FF0000"/>
                </a:solidFill>
                <a:ea typeface="新細明體" pitchFamily="18" charset="-120"/>
              </a:rPr>
              <a:t>especially among </a:t>
            </a:r>
            <a:r>
              <a:rPr lang="en-US" altLang="zh-TW" u="sng" dirty="0" smtClean="0">
                <a:solidFill>
                  <a:srgbClr val="FF0000"/>
                </a:solidFill>
                <a:ea typeface="新細明體" pitchFamily="18" charset="-120"/>
              </a:rPr>
              <a:t>younger workers (MV)</a:t>
            </a:r>
            <a:r>
              <a:rPr lang="en-US" altLang="zh-TW" dirty="0" smtClean="0">
                <a:solidFill>
                  <a:srgbClr val="FF0000"/>
                </a:solidFill>
                <a:ea typeface="新細明體" pitchFamily="18" charset="-120"/>
              </a:rPr>
              <a:t>.</a:t>
            </a:r>
          </a:p>
          <a:p>
            <a:pPr lvl="2">
              <a:lnSpc>
                <a:spcPct val="90000"/>
              </a:lnSpc>
            </a:pPr>
            <a:r>
              <a:rPr lang="en-US" altLang="zh-TW" dirty="0" smtClean="0">
                <a:ea typeface="新細明體" pitchFamily="18" charset="-120"/>
              </a:rPr>
              <a:t> </a:t>
            </a:r>
            <a:r>
              <a:rPr lang="en-US" altLang="zh-TW" u="sng" dirty="0" smtClean="0">
                <a:ea typeface="新細明體" pitchFamily="18" charset="-120"/>
              </a:rPr>
              <a:t>Visual  Ads (IV)</a:t>
            </a:r>
            <a:r>
              <a:rPr lang="en-US" altLang="zh-TW" dirty="0" smtClean="0">
                <a:ea typeface="新細明體" pitchFamily="18" charset="-120"/>
              </a:rPr>
              <a:t> increases company sales(DV) specially among the  city dwellers</a:t>
            </a:r>
            <a:r>
              <a:rPr lang="en-US" altLang="zh-TW" u="sng" dirty="0" smtClean="0">
                <a:solidFill>
                  <a:srgbClr val="FF0000"/>
                </a:solidFill>
                <a:ea typeface="新細明體" pitchFamily="18" charset="-120"/>
              </a:rPr>
              <a:t> (IV)</a:t>
            </a:r>
            <a:r>
              <a:rPr lang="en-US" altLang="zh-TW" dirty="0" smtClean="0">
                <a:solidFill>
                  <a:srgbClr val="FF0000"/>
                </a:solidFill>
                <a:ea typeface="新細明體" pitchFamily="18" charset="-120"/>
              </a:rPr>
              <a:t>.</a:t>
            </a:r>
            <a:endParaRPr lang="en-US" altLang="zh-TW" sz="2800" dirty="0" smtClean="0">
              <a:solidFill>
                <a:srgbClr val="FF0000"/>
              </a:solidFill>
              <a:ea typeface="新細明體" pitchFamily="18" charset="-120"/>
            </a:endParaRPr>
          </a:p>
          <a:p>
            <a:pPr eaLnBrk="1" hangingPunct="1">
              <a:lnSpc>
                <a:spcPct val="90000"/>
              </a:lnSpc>
            </a:pPr>
            <a:endParaRPr lang="en-US" altLang="zh-TW" sz="2800" dirty="0" smtClean="0">
              <a:ea typeface="新細明體" pitchFamily="18" charset="-12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eaLnBrk="1" hangingPunct="1"/>
            <a:r>
              <a:rPr lang="en-US" altLang="zh-TW" dirty="0" smtClean="0">
                <a:ea typeface="新細明體" pitchFamily="18" charset="-120"/>
              </a:rPr>
              <a:t>Moderating Variable</a:t>
            </a:r>
            <a:endParaRPr lang="zh-TW" altLang="en-US" dirty="0" smtClean="0">
              <a:ea typeface="新細明體" pitchFamily="18" charset="-120"/>
            </a:endParaRPr>
          </a:p>
        </p:txBody>
      </p:sp>
      <p:sp>
        <p:nvSpPr>
          <p:cNvPr id="35843" name="AutoShape 10"/>
          <p:cNvSpPr>
            <a:spLocks noChangeArrowheads="1"/>
          </p:cNvSpPr>
          <p:nvPr/>
        </p:nvSpPr>
        <p:spPr bwMode="auto">
          <a:xfrm>
            <a:off x="5257800" y="2133600"/>
            <a:ext cx="3124200" cy="1295400"/>
          </a:xfrm>
          <a:prstGeom prst="flowChartTerminator">
            <a:avLst/>
          </a:prstGeom>
          <a:noFill/>
          <a:ln w="9525">
            <a:solidFill>
              <a:schemeClr val="tx1"/>
            </a:solidFill>
            <a:miter lim="800000"/>
            <a:headEnd/>
            <a:tailEnd/>
          </a:ln>
        </p:spPr>
        <p:txBody>
          <a:bodyPr wrap="none" anchor="ctr"/>
          <a:lstStyle/>
          <a:p>
            <a:pPr algn="ctr"/>
            <a:r>
              <a:rPr kumimoji="1" lang="en-US" altLang="zh-TW" sz="2000" dirty="0" smtClean="0">
                <a:ea typeface="新細明體" pitchFamily="18" charset="-120"/>
              </a:rPr>
              <a:t>Children’s Reading </a:t>
            </a:r>
            <a:r>
              <a:rPr kumimoji="1" lang="en-US" altLang="zh-TW" sz="2000" dirty="0">
                <a:ea typeface="新細明體" pitchFamily="18" charset="-120"/>
              </a:rPr>
              <a:t>abilities</a:t>
            </a:r>
          </a:p>
        </p:txBody>
      </p:sp>
      <p:sp>
        <p:nvSpPr>
          <p:cNvPr id="35844" name="AutoShape 11"/>
          <p:cNvSpPr>
            <a:spLocks noChangeArrowheads="1"/>
          </p:cNvSpPr>
          <p:nvPr/>
        </p:nvSpPr>
        <p:spPr bwMode="auto">
          <a:xfrm>
            <a:off x="457200" y="2133600"/>
            <a:ext cx="3124200" cy="1219200"/>
          </a:xfrm>
          <a:prstGeom prst="flowChartProcess">
            <a:avLst/>
          </a:prstGeom>
          <a:noFill/>
          <a:ln w="9525">
            <a:solidFill>
              <a:schemeClr val="tx1"/>
            </a:solidFill>
            <a:miter lim="800000"/>
            <a:headEnd/>
            <a:tailEnd/>
          </a:ln>
        </p:spPr>
        <p:txBody>
          <a:bodyPr wrap="none" anchor="ctr"/>
          <a:lstStyle/>
          <a:p>
            <a:pPr algn="ctr"/>
            <a:r>
              <a:rPr kumimoji="1" lang="en-US" altLang="zh-TW" sz="2000" dirty="0">
                <a:ea typeface="新細明體" pitchFamily="18" charset="-120"/>
              </a:rPr>
              <a:t>Number of </a:t>
            </a:r>
            <a:r>
              <a:rPr kumimoji="1" lang="en-US" altLang="zh-TW" sz="2000" dirty="0" smtClean="0">
                <a:ea typeface="新細明體" pitchFamily="18" charset="-120"/>
              </a:rPr>
              <a:t>books available</a:t>
            </a:r>
            <a:endParaRPr kumimoji="1" lang="en-US" altLang="zh-TW" sz="2000" dirty="0">
              <a:ea typeface="新細明體" pitchFamily="18" charset="-120"/>
            </a:endParaRPr>
          </a:p>
        </p:txBody>
      </p:sp>
      <p:sp>
        <p:nvSpPr>
          <p:cNvPr id="35845" name="Line 12"/>
          <p:cNvSpPr>
            <a:spLocks noChangeShapeType="1"/>
          </p:cNvSpPr>
          <p:nvPr/>
        </p:nvSpPr>
        <p:spPr bwMode="auto">
          <a:xfrm>
            <a:off x="3581400" y="2819400"/>
            <a:ext cx="1676400" cy="0"/>
          </a:xfrm>
          <a:prstGeom prst="line">
            <a:avLst/>
          </a:prstGeom>
          <a:noFill/>
          <a:ln w="9525">
            <a:solidFill>
              <a:schemeClr val="tx1"/>
            </a:solidFill>
            <a:round/>
            <a:headEnd/>
            <a:tailEnd type="triangle" w="med" len="med"/>
          </a:ln>
        </p:spPr>
        <p:txBody>
          <a:bodyPr/>
          <a:lstStyle/>
          <a:p>
            <a:endParaRPr lang="en-US"/>
          </a:p>
        </p:txBody>
      </p:sp>
      <p:sp>
        <p:nvSpPr>
          <p:cNvPr id="35846" name="Text Box 13"/>
          <p:cNvSpPr txBox="1">
            <a:spLocks noChangeArrowheads="1"/>
          </p:cNvSpPr>
          <p:nvPr/>
        </p:nvSpPr>
        <p:spPr bwMode="auto">
          <a:xfrm>
            <a:off x="838200" y="3505200"/>
            <a:ext cx="3048000" cy="457200"/>
          </a:xfrm>
          <a:prstGeom prst="rect">
            <a:avLst/>
          </a:prstGeom>
          <a:noFill/>
          <a:ln w="9525">
            <a:noFill/>
            <a:miter lim="800000"/>
            <a:headEnd/>
            <a:tailEnd/>
          </a:ln>
        </p:spPr>
        <p:txBody>
          <a:bodyPr>
            <a:spAutoFit/>
          </a:bodyPr>
          <a:lstStyle/>
          <a:p>
            <a:pPr>
              <a:spcBef>
                <a:spcPct val="50000"/>
              </a:spcBef>
            </a:pPr>
            <a:r>
              <a:rPr kumimoji="1" lang="en-US" altLang="zh-TW">
                <a:ea typeface="新細明體" pitchFamily="18" charset="-120"/>
              </a:rPr>
              <a:t>Independent variable</a:t>
            </a:r>
          </a:p>
        </p:txBody>
      </p:sp>
      <p:sp>
        <p:nvSpPr>
          <p:cNvPr id="35847" name="Text Box 14"/>
          <p:cNvSpPr txBox="1">
            <a:spLocks noChangeArrowheads="1"/>
          </p:cNvSpPr>
          <p:nvPr/>
        </p:nvSpPr>
        <p:spPr bwMode="auto">
          <a:xfrm>
            <a:off x="5486400" y="3505200"/>
            <a:ext cx="3048000" cy="457200"/>
          </a:xfrm>
          <a:prstGeom prst="rect">
            <a:avLst/>
          </a:prstGeom>
          <a:noFill/>
          <a:ln w="9525">
            <a:noFill/>
            <a:miter lim="800000"/>
            <a:headEnd/>
            <a:tailEnd/>
          </a:ln>
        </p:spPr>
        <p:txBody>
          <a:bodyPr>
            <a:spAutoFit/>
          </a:bodyPr>
          <a:lstStyle/>
          <a:p>
            <a:pPr>
              <a:spcBef>
                <a:spcPct val="50000"/>
              </a:spcBef>
            </a:pPr>
            <a:r>
              <a:rPr kumimoji="1" lang="en-US" altLang="zh-TW">
                <a:ea typeface="新細明體" pitchFamily="18" charset="-120"/>
              </a:rPr>
              <a:t>Dependent variable</a:t>
            </a:r>
          </a:p>
        </p:txBody>
      </p:sp>
      <p:sp>
        <p:nvSpPr>
          <p:cNvPr id="35848" name="Line 15"/>
          <p:cNvSpPr>
            <a:spLocks noChangeShapeType="1"/>
          </p:cNvSpPr>
          <p:nvPr/>
        </p:nvSpPr>
        <p:spPr bwMode="auto">
          <a:xfrm flipV="1">
            <a:off x="4419600" y="2819400"/>
            <a:ext cx="0" cy="1371600"/>
          </a:xfrm>
          <a:prstGeom prst="line">
            <a:avLst/>
          </a:prstGeom>
          <a:noFill/>
          <a:ln w="9525">
            <a:solidFill>
              <a:schemeClr val="tx1"/>
            </a:solidFill>
            <a:round/>
            <a:headEnd/>
            <a:tailEnd type="triangle" w="med" len="med"/>
          </a:ln>
        </p:spPr>
        <p:txBody>
          <a:bodyPr/>
          <a:lstStyle/>
          <a:p>
            <a:endParaRPr lang="en-US"/>
          </a:p>
        </p:txBody>
      </p:sp>
      <p:sp>
        <p:nvSpPr>
          <p:cNvPr id="35849" name="AutoShape 16"/>
          <p:cNvSpPr>
            <a:spLocks noChangeArrowheads="1"/>
          </p:cNvSpPr>
          <p:nvPr/>
        </p:nvSpPr>
        <p:spPr bwMode="auto">
          <a:xfrm>
            <a:off x="3048000" y="4191000"/>
            <a:ext cx="2743200" cy="1676400"/>
          </a:xfrm>
          <a:prstGeom prst="flowChartDecision">
            <a:avLst/>
          </a:prstGeom>
          <a:solidFill>
            <a:srgbClr val="CCFFFF"/>
          </a:solidFill>
          <a:ln w="9525">
            <a:solidFill>
              <a:schemeClr val="tx1"/>
            </a:solidFill>
            <a:miter lim="800000"/>
            <a:headEnd/>
            <a:tailEnd/>
          </a:ln>
        </p:spPr>
        <p:txBody>
          <a:bodyPr wrap="none" anchor="ctr"/>
          <a:lstStyle/>
          <a:p>
            <a:pPr algn="ctr"/>
            <a:r>
              <a:rPr kumimoji="1" lang="en-US" altLang="zh-TW" sz="2800">
                <a:ea typeface="新細明體" pitchFamily="18" charset="-120"/>
              </a:rPr>
              <a:t>Parents’ literacy</a:t>
            </a:r>
          </a:p>
        </p:txBody>
      </p:sp>
      <p:sp>
        <p:nvSpPr>
          <p:cNvPr id="35850" name="Text Box 17"/>
          <p:cNvSpPr txBox="1">
            <a:spLocks noChangeArrowheads="1"/>
          </p:cNvSpPr>
          <p:nvPr/>
        </p:nvSpPr>
        <p:spPr bwMode="auto">
          <a:xfrm>
            <a:off x="3124200" y="5867400"/>
            <a:ext cx="3048000" cy="457200"/>
          </a:xfrm>
          <a:prstGeom prst="rect">
            <a:avLst/>
          </a:prstGeom>
          <a:noFill/>
          <a:ln w="9525">
            <a:noFill/>
            <a:miter lim="800000"/>
            <a:headEnd/>
            <a:tailEnd/>
          </a:ln>
        </p:spPr>
        <p:txBody>
          <a:bodyPr>
            <a:spAutoFit/>
          </a:bodyPr>
          <a:lstStyle/>
          <a:p>
            <a:pPr>
              <a:spcBef>
                <a:spcPct val="50000"/>
              </a:spcBef>
            </a:pPr>
            <a:r>
              <a:rPr kumimoji="1" lang="en-US" altLang="zh-TW">
                <a:ea typeface="新細明體" pitchFamily="18" charset="-120"/>
              </a:rPr>
              <a:t>Moderating variable</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pPr eaLnBrk="1" hangingPunct="1"/>
            <a:r>
              <a:rPr lang="en-US" altLang="zh-TW" dirty="0" smtClean="0">
                <a:ea typeface="新細明體" pitchFamily="18" charset="-120"/>
              </a:rPr>
              <a:t>Extraneous</a:t>
            </a:r>
            <a:r>
              <a:rPr lang="zh-TW" altLang="en-US" dirty="0" smtClean="0">
                <a:ea typeface="新細明體" pitchFamily="18" charset="-120"/>
              </a:rPr>
              <a:t> </a:t>
            </a:r>
            <a:r>
              <a:rPr lang="en-US" altLang="zh-TW" dirty="0" smtClean="0">
                <a:ea typeface="新細明體" pitchFamily="18" charset="-120"/>
              </a:rPr>
              <a:t>Variables</a:t>
            </a:r>
            <a:endParaRPr lang="zh-TW" altLang="en-US" dirty="0" smtClean="0">
              <a:ea typeface="新細明體" pitchFamily="18" charset="-120"/>
            </a:endParaRPr>
          </a:p>
        </p:txBody>
      </p:sp>
      <p:sp>
        <p:nvSpPr>
          <p:cNvPr id="38915" name="Rectangle 3"/>
          <p:cNvSpPr>
            <a:spLocks noGrp="1" noChangeArrowheads="1"/>
          </p:cNvSpPr>
          <p:nvPr>
            <p:ph type="body" idx="1"/>
          </p:nvPr>
        </p:nvSpPr>
        <p:spPr/>
        <p:txBody>
          <a:bodyPr/>
          <a:lstStyle/>
          <a:p>
            <a:pPr eaLnBrk="1" hangingPunct="1"/>
            <a:r>
              <a:rPr lang="en-US" altLang="zh-TW" dirty="0" smtClean="0">
                <a:ea typeface="新細明體" pitchFamily="18" charset="-120"/>
              </a:rPr>
              <a:t>The variables to assume (because they have little affect, or their impact is randomized) or excluded from a research study.</a:t>
            </a:r>
          </a:p>
          <a:p>
            <a:pPr eaLnBrk="1" hangingPunct="1"/>
            <a:r>
              <a:rPr lang="en-US" altLang="zh-TW" sz="2800" u="sng" dirty="0" smtClean="0">
                <a:solidFill>
                  <a:srgbClr val="FF0000"/>
                </a:solidFill>
                <a:ea typeface="新細明體" pitchFamily="18" charset="-120"/>
              </a:rPr>
              <a:t>In routine office work </a:t>
            </a:r>
            <a:r>
              <a:rPr lang="en-US" altLang="zh-TW" sz="2800" dirty="0" smtClean="0">
                <a:solidFill>
                  <a:srgbClr val="FF0000"/>
                </a:solidFill>
                <a:ea typeface="新細明體" pitchFamily="18" charset="-120"/>
              </a:rPr>
              <a:t>(EV)</a:t>
            </a:r>
            <a:r>
              <a:rPr lang="en-US" altLang="zh-TW" sz="2800" dirty="0" smtClean="0">
                <a:ea typeface="新細明體" pitchFamily="18" charset="-120"/>
              </a:rPr>
              <a:t>, </a:t>
            </a:r>
            <a:r>
              <a:rPr lang="en-US" altLang="zh-TW" sz="2800" u="sng" dirty="0" smtClean="0">
                <a:ea typeface="新細明體" pitchFamily="18" charset="-120"/>
              </a:rPr>
              <a:t>job training</a:t>
            </a:r>
            <a:r>
              <a:rPr lang="en-US" altLang="zh-TW" sz="2800" dirty="0" smtClean="0">
                <a:ea typeface="新細明體" pitchFamily="18" charset="-120"/>
              </a:rPr>
              <a:t> (IV)  will lead to </a:t>
            </a:r>
            <a:r>
              <a:rPr lang="en-US" altLang="zh-TW" sz="2800" u="sng" dirty="0" smtClean="0">
                <a:ea typeface="新細明體" pitchFamily="18" charset="-120"/>
              </a:rPr>
              <a:t>higher productivity</a:t>
            </a:r>
            <a:r>
              <a:rPr lang="en-US" altLang="zh-TW" sz="2800" dirty="0" smtClean="0">
                <a:ea typeface="新細明體" pitchFamily="18" charset="-120"/>
              </a:rPr>
              <a:t> (DV), especially among </a:t>
            </a:r>
            <a:r>
              <a:rPr lang="en-US" altLang="zh-TW" sz="2800" u="sng" dirty="0" smtClean="0">
                <a:ea typeface="新細明體" pitchFamily="18" charset="-120"/>
              </a:rPr>
              <a:t>younger workers </a:t>
            </a:r>
            <a:r>
              <a:rPr lang="en-US" altLang="zh-TW" sz="2800" dirty="0" smtClean="0">
                <a:ea typeface="新細明體" pitchFamily="18" charset="-120"/>
              </a:rPr>
              <a:t>(MV).</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TW" dirty="0" smtClean="0">
                <a:ea typeface="新細明體" pitchFamily="18" charset="-120"/>
              </a:rPr>
              <a:t>Intervening</a:t>
            </a:r>
            <a:r>
              <a:rPr lang="zh-TW" altLang="en-US" dirty="0" smtClean="0">
                <a:ea typeface="新細明體" pitchFamily="18" charset="-120"/>
              </a:rPr>
              <a:t> </a:t>
            </a:r>
            <a:r>
              <a:rPr lang="en-US" altLang="zh-TW" dirty="0" smtClean="0">
                <a:ea typeface="新細明體" pitchFamily="18" charset="-120"/>
              </a:rPr>
              <a:t>Variables</a:t>
            </a:r>
            <a:endParaRPr lang="zh-TW" altLang="en-US" dirty="0" smtClean="0">
              <a:ea typeface="新細明體" pitchFamily="18" charset="-120"/>
            </a:endParaRPr>
          </a:p>
        </p:txBody>
      </p:sp>
      <p:sp>
        <p:nvSpPr>
          <p:cNvPr id="39939" name="Rectangle 3"/>
          <p:cNvSpPr>
            <a:spLocks noGrp="1" noChangeArrowheads="1"/>
          </p:cNvSpPr>
          <p:nvPr>
            <p:ph type="body" idx="1"/>
          </p:nvPr>
        </p:nvSpPr>
        <p:spPr>
          <a:xfrm>
            <a:off x="685800" y="1447800"/>
            <a:ext cx="7772400" cy="5105400"/>
          </a:xfrm>
        </p:spPr>
        <p:txBody>
          <a:bodyPr/>
          <a:lstStyle/>
          <a:p>
            <a:pPr lvl="1"/>
            <a:r>
              <a:rPr lang="en-US" altLang="zh-TW" sz="2400" dirty="0" smtClean="0">
                <a:ea typeface="新細明體" pitchFamily="18" charset="-120"/>
              </a:rPr>
              <a:t>A variable that affects the observed phenomenon but cannot be seen, measured, or manipulated, thus its effect must be inferred from the effects of the independent and moderating variables on the dependent variable.</a:t>
            </a:r>
          </a:p>
          <a:p>
            <a:pPr lvl="1"/>
            <a:r>
              <a:rPr lang="en-US" altLang="zh-TW" dirty="0" smtClean="0">
                <a:ea typeface="新細明體" pitchFamily="18" charset="-120"/>
              </a:rPr>
              <a:t>For example; </a:t>
            </a:r>
            <a:r>
              <a:rPr lang="en-US" altLang="zh-TW" u="sng" dirty="0" smtClean="0">
                <a:ea typeface="新細明體" pitchFamily="18" charset="-120"/>
              </a:rPr>
              <a:t>The introduction of the four-day workweek </a:t>
            </a:r>
            <a:r>
              <a:rPr lang="en-US" altLang="zh-TW" dirty="0" smtClean="0">
                <a:ea typeface="新細明體" pitchFamily="18" charset="-120"/>
              </a:rPr>
              <a:t>(IV)  will lead to </a:t>
            </a:r>
            <a:r>
              <a:rPr lang="en-US" altLang="zh-TW" u="sng" dirty="0" smtClean="0">
                <a:ea typeface="新細明體" pitchFamily="18" charset="-120"/>
              </a:rPr>
              <a:t>higher productivity</a:t>
            </a:r>
            <a:r>
              <a:rPr lang="en-US" altLang="zh-TW" dirty="0" smtClean="0">
                <a:ea typeface="新細明體" pitchFamily="18" charset="-120"/>
              </a:rPr>
              <a:t> (DV) by increasing </a:t>
            </a:r>
            <a:r>
              <a:rPr lang="en-US" altLang="zh-TW" u="sng" dirty="0" smtClean="0">
                <a:solidFill>
                  <a:srgbClr val="FF0000"/>
                </a:solidFill>
                <a:ea typeface="新細明體" pitchFamily="18" charset="-120"/>
              </a:rPr>
              <a:t>job satisfaction </a:t>
            </a:r>
            <a:r>
              <a:rPr lang="en-US" altLang="zh-TW" dirty="0" smtClean="0">
                <a:solidFill>
                  <a:srgbClr val="FF0000"/>
                </a:solidFill>
                <a:ea typeface="新細明體" pitchFamily="18" charset="-120"/>
              </a:rPr>
              <a:t>(EV)</a:t>
            </a:r>
            <a:r>
              <a:rPr lang="en-US" altLang="zh-TW" dirty="0" smtClean="0">
                <a:ea typeface="新細明體" pitchFamily="18" charset="-120"/>
              </a:rPr>
              <a:t>. </a:t>
            </a:r>
            <a:endParaRPr lang="zh-TW" altLang="en-US" dirty="0" smtClean="0">
              <a:ea typeface="新細明體" pitchFamily="18" charset="-12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zh-TW" dirty="0" smtClean="0">
                <a:ea typeface="新細明體" pitchFamily="18" charset="-120"/>
              </a:rPr>
              <a:t>Intervening</a:t>
            </a:r>
            <a:r>
              <a:rPr lang="zh-TW" altLang="en-US" dirty="0" smtClean="0">
                <a:ea typeface="新細明體" pitchFamily="18" charset="-120"/>
              </a:rPr>
              <a:t> </a:t>
            </a:r>
            <a:r>
              <a:rPr lang="en-US" altLang="zh-TW" dirty="0" smtClean="0">
                <a:ea typeface="新細明體" pitchFamily="18" charset="-120"/>
              </a:rPr>
              <a:t>Variables</a:t>
            </a:r>
            <a:endParaRPr lang="zh-TW" altLang="en-US" dirty="0" smtClean="0">
              <a:ea typeface="新細明體" pitchFamily="18" charset="-120"/>
            </a:endParaRPr>
          </a:p>
        </p:txBody>
      </p:sp>
      <p:sp>
        <p:nvSpPr>
          <p:cNvPr id="40963" name="AutoShape 5"/>
          <p:cNvSpPr>
            <a:spLocks noChangeArrowheads="1"/>
          </p:cNvSpPr>
          <p:nvPr/>
        </p:nvSpPr>
        <p:spPr bwMode="auto">
          <a:xfrm>
            <a:off x="6248400" y="3733800"/>
            <a:ext cx="2286000" cy="914400"/>
          </a:xfrm>
          <a:prstGeom prst="flowChartTerminator">
            <a:avLst/>
          </a:prstGeom>
          <a:noFill/>
          <a:ln w="9525">
            <a:solidFill>
              <a:schemeClr val="tx1"/>
            </a:solidFill>
            <a:miter lim="800000"/>
            <a:headEnd/>
            <a:tailEnd/>
          </a:ln>
        </p:spPr>
        <p:txBody>
          <a:bodyPr wrap="none" anchor="ctr"/>
          <a:lstStyle/>
          <a:p>
            <a:pPr algn="ctr"/>
            <a:r>
              <a:rPr kumimoji="1" lang="en-US" altLang="zh-TW">
                <a:ea typeface="新細明體" pitchFamily="18" charset="-120"/>
              </a:rPr>
              <a:t>Organizational</a:t>
            </a:r>
          </a:p>
          <a:p>
            <a:pPr algn="ctr"/>
            <a:r>
              <a:rPr kumimoji="1" lang="en-US" altLang="zh-TW">
                <a:ea typeface="新細明體" pitchFamily="18" charset="-120"/>
              </a:rPr>
              <a:t>effectiveness</a:t>
            </a:r>
          </a:p>
        </p:txBody>
      </p:sp>
      <p:sp>
        <p:nvSpPr>
          <p:cNvPr id="40964" name="AutoShape 6"/>
          <p:cNvSpPr>
            <a:spLocks noChangeArrowheads="1"/>
          </p:cNvSpPr>
          <p:nvPr/>
        </p:nvSpPr>
        <p:spPr bwMode="auto">
          <a:xfrm>
            <a:off x="609600" y="3733800"/>
            <a:ext cx="2286000" cy="914400"/>
          </a:xfrm>
          <a:prstGeom prst="flowChartProcess">
            <a:avLst/>
          </a:prstGeom>
          <a:noFill/>
          <a:ln w="9525">
            <a:solidFill>
              <a:schemeClr val="tx1"/>
            </a:solidFill>
            <a:miter lim="800000"/>
            <a:headEnd/>
            <a:tailEnd/>
          </a:ln>
        </p:spPr>
        <p:txBody>
          <a:bodyPr wrap="none" anchor="ctr"/>
          <a:lstStyle/>
          <a:p>
            <a:pPr algn="ctr"/>
            <a:r>
              <a:rPr kumimoji="1" lang="en-US" altLang="zh-TW">
                <a:ea typeface="新細明體" pitchFamily="18" charset="-120"/>
              </a:rPr>
              <a:t>Workforce </a:t>
            </a:r>
          </a:p>
          <a:p>
            <a:pPr algn="ctr"/>
            <a:r>
              <a:rPr kumimoji="1" lang="en-US" altLang="zh-TW">
                <a:ea typeface="新細明體" pitchFamily="18" charset="-120"/>
              </a:rPr>
              <a:t>diversity</a:t>
            </a:r>
          </a:p>
        </p:txBody>
      </p:sp>
      <p:sp>
        <p:nvSpPr>
          <p:cNvPr id="40965" name="Line 7"/>
          <p:cNvSpPr>
            <a:spLocks noChangeShapeType="1"/>
          </p:cNvSpPr>
          <p:nvPr/>
        </p:nvSpPr>
        <p:spPr bwMode="auto">
          <a:xfrm>
            <a:off x="2895600" y="4191000"/>
            <a:ext cx="762000" cy="0"/>
          </a:xfrm>
          <a:prstGeom prst="line">
            <a:avLst/>
          </a:prstGeom>
          <a:noFill/>
          <a:ln w="9525">
            <a:solidFill>
              <a:schemeClr val="tx1"/>
            </a:solidFill>
            <a:round/>
            <a:headEnd/>
            <a:tailEnd type="triangle" w="med" len="med"/>
          </a:ln>
        </p:spPr>
        <p:txBody>
          <a:bodyPr/>
          <a:lstStyle/>
          <a:p>
            <a:endParaRPr lang="en-US"/>
          </a:p>
        </p:txBody>
      </p:sp>
      <p:sp>
        <p:nvSpPr>
          <p:cNvPr id="40966" name="Text Box 8"/>
          <p:cNvSpPr txBox="1">
            <a:spLocks noChangeArrowheads="1"/>
          </p:cNvSpPr>
          <p:nvPr/>
        </p:nvSpPr>
        <p:spPr bwMode="auto">
          <a:xfrm>
            <a:off x="533400" y="4724400"/>
            <a:ext cx="2362200" cy="396875"/>
          </a:xfrm>
          <a:prstGeom prst="rect">
            <a:avLst/>
          </a:prstGeom>
          <a:noFill/>
          <a:ln w="9525">
            <a:noFill/>
            <a:miter lim="800000"/>
            <a:headEnd/>
            <a:tailEnd/>
          </a:ln>
        </p:spPr>
        <p:txBody>
          <a:bodyPr>
            <a:spAutoFit/>
          </a:bodyPr>
          <a:lstStyle/>
          <a:p>
            <a:pPr>
              <a:spcBef>
                <a:spcPct val="50000"/>
              </a:spcBef>
            </a:pPr>
            <a:r>
              <a:rPr kumimoji="1" lang="en-US" altLang="zh-TW" sz="2000">
                <a:ea typeface="新細明體" pitchFamily="18" charset="-120"/>
              </a:rPr>
              <a:t>Independent variable</a:t>
            </a:r>
          </a:p>
        </p:txBody>
      </p:sp>
      <p:sp>
        <p:nvSpPr>
          <p:cNvPr id="40967" name="Text Box 9"/>
          <p:cNvSpPr txBox="1">
            <a:spLocks noChangeArrowheads="1"/>
          </p:cNvSpPr>
          <p:nvPr/>
        </p:nvSpPr>
        <p:spPr bwMode="auto">
          <a:xfrm>
            <a:off x="6324600" y="4724400"/>
            <a:ext cx="2209800" cy="396875"/>
          </a:xfrm>
          <a:prstGeom prst="rect">
            <a:avLst/>
          </a:prstGeom>
          <a:noFill/>
          <a:ln w="9525">
            <a:noFill/>
            <a:miter lim="800000"/>
            <a:headEnd/>
            <a:tailEnd/>
          </a:ln>
        </p:spPr>
        <p:txBody>
          <a:bodyPr>
            <a:spAutoFit/>
          </a:bodyPr>
          <a:lstStyle/>
          <a:p>
            <a:pPr>
              <a:spcBef>
                <a:spcPct val="50000"/>
              </a:spcBef>
            </a:pPr>
            <a:r>
              <a:rPr kumimoji="1" lang="en-US" altLang="zh-TW" sz="2000">
                <a:ea typeface="新細明體" pitchFamily="18" charset="-120"/>
              </a:rPr>
              <a:t>Dependent variable</a:t>
            </a:r>
          </a:p>
        </p:txBody>
      </p:sp>
      <p:sp>
        <p:nvSpPr>
          <p:cNvPr id="40968" name="Line 10"/>
          <p:cNvSpPr>
            <a:spLocks noChangeShapeType="1"/>
          </p:cNvSpPr>
          <p:nvPr/>
        </p:nvSpPr>
        <p:spPr bwMode="auto">
          <a:xfrm>
            <a:off x="5486400" y="4191000"/>
            <a:ext cx="762000" cy="0"/>
          </a:xfrm>
          <a:prstGeom prst="line">
            <a:avLst/>
          </a:prstGeom>
          <a:noFill/>
          <a:ln w="9525">
            <a:solidFill>
              <a:schemeClr val="tx1"/>
            </a:solidFill>
            <a:round/>
            <a:headEnd/>
            <a:tailEnd type="triangle" w="med" len="med"/>
          </a:ln>
        </p:spPr>
        <p:txBody>
          <a:bodyPr/>
          <a:lstStyle/>
          <a:p>
            <a:endParaRPr lang="en-US"/>
          </a:p>
        </p:txBody>
      </p:sp>
      <p:sp>
        <p:nvSpPr>
          <p:cNvPr id="40969" name="AutoShape 11"/>
          <p:cNvSpPr>
            <a:spLocks noChangeArrowheads="1"/>
          </p:cNvSpPr>
          <p:nvPr/>
        </p:nvSpPr>
        <p:spPr bwMode="auto">
          <a:xfrm>
            <a:off x="3429000" y="3733800"/>
            <a:ext cx="2286000" cy="914400"/>
          </a:xfrm>
          <a:prstGeom prst="flowChartInputOutput">
            <a:avLst/>
          </a:prstGeom>
          <a:noFill/>
          <a:ln w="9525">
            <a:solidFill>
              <a:schemeClr val="tx1"/>
            </a:solidFill>
            <a:miter lim="800000"/>
            <a:headEnd/>
            <a:tailEnd/>
          </a:ln>
        </p:spPr>
        <p:txBody>
          <a:bodyPr wrap="none" anchor="ctr"/>
          <a:lstStyle/>
          <a:p>
            <a:pPr algn="ctr"/>
            <a:r>
              <a:rPr kumimoji="1" lang="en-US" altLang="zh-TW">
                <a:ea typeface="新細明體" pitchFamily="18" charset="-120"/>
              </a:rPr>
              <a:t>Creative</a:t>
            </a:r>
          </a:p>
          <a:p>
            <a:pPr algn="ctr"/>
            <a:r>
              <a:rPr kumimoji="1" lang="en-US" altLang="zh-TW">
                <a:ea typeface="新細明體" pitchFamily="18" charset="-120"/>
              </a:rPr>
              <a:t>synergy</a:t>
            </a:r>
          </a:p>
        </p:txBody>
      </p:sp>
      <p:sp>
        <p:nvSpPr>
          <p:cNvPr id="40970" name="Text Box 12"/>
          <p:cNvSpPr txBox="1">
            <a:spLocks noChangeArrowheads="1"/>
          </p:cNvSpPr>
          <p:nvPr/>
        </p:nvSpPr>
        <p:spPr bwMode="auto">
          <a:xfrm>
            <a:off x="3429000" y="4724400"/>
            <a:ext cx="2362200" cy="396875"/>
          </a:xfrm>
          <a:prstGeom prst="rect">
            <a:avLst/>
          </a:prstGeom>
          <a:noFill/>
          <a:ln w="9525">
            <a:noFill/>
            <a:miter lim="800000"/>
            <a:headEnd/>
            <a:tailEnd/>
          </a:ln>
        </p:spPr>
        <p:txBody>
          <a:bodyPr>
            <a:spAutoFit/>
          </a:bodyPr>
          <a:lstStyle/>
          <a:p>
            <a:pPr>
              <a:spcBef>
                <a:spcPct val="50000"/>
              </a:spcBef>
            </a:pPr>
            <a:r>
              <a:rPr kumimoji="1" lang="en-US" altLang="zh-TW" sz="2000">
                <a:ea typeface="新細明體" pitchFamily="18" charset="-120"/>
              </a:rPr>
              <a:t>Intervening variable</a:t>
            </a:r>
          </a:p>
        </p:txBody>
      </p:sp>
      <p:sp>
        <p:nvSpPr>
          <p:cNvPr id="40971" name="Text Box 13"/>
          <p:cNvSpPr txBox="1">
            <a:spLocks noChangeArrowheads="1"/>
          </p:cNvSpPr>
          <p:nvPr/>
        </p:nvSpPr>
        <p:spPr bwMode="auto">
          <a:xfrm>
            <a:off x="228600" y="2819400"/>
            <a:ext cx="838200" cy="457200"/>
          </a:xfrm>
          <a:prstGeom prst="rect">
            <a:avLst/>
          </a:prstGeom>
          <a:noFill/>
          <a:ln w="9525">
            <a:noFill/>
            <a:miter lim="800000"/>
            <a:headEnd/>
            <a:tailEnd/>
          </a:ln>
        </p:spPr>
        <p:txBody>
          <a:bodyPr>
            <a:spAutoFit/>
          </a:bodyPr>
          <a:lstStyle/>
          <a:p>
            <a:pPr>
              <a:spcBef>
                <a:spcPct val="50000"/>
              </a:spcBef>
            </a:pPr>
            <a:r>
              <a:rPr kumimoji="1" lang="en-US" altLang="zh-TW">
                <a:ea typeface="新細明體" pitchFamily="18" charset="-120"/>
              </a:rPr>
              <a:t>Time:</a:t>
            </a:r>
          </a:p>
        </p:txBody>
      </p:sp>
      <p:sp>
        <p:nvSpPr>
          <p:cNvPr id="40972" name="Text Box 14"/>
          <p:cNvSpPr txBox="1">
            <a:spLocks noChangeArrowheads="1"/>
          </p:cNvSpPr>
          <p:nvPr/>
        </p:nvSpPr>
        <p:spPr bwMode="auto">
          <a:xfrm>
            <a:off x="4495800" y="2819400"/>
            <a:ext cx="457200" cy="457200"/>
          </a:xfrm>
          <a:prstGeom prst="rect">
            <a:avLst/>
          </a:prstGeom>
          <a:noFill/>
          <a:ln w="9525">
            <a:noFill/>
            <a:miter lim="800000"/>
            <a:headEnd/>
            <a:tailEnd/>
          </a:ln>
        </p:spPr>
        <p:txBody>
          <a:bodyPr>
            <a:spAutoFit/>
          </a:bodyPr>
          <a:lstStyle/>
          <a:p>
            <a:pPr>
              <a:spcBef>
                <a:spcPct val="50000"/>
              </a:spcBef>
            </a:pPr>
            <a:r>
              <a:rPr kumimoji="1" lang="en-US" altLang="zh-TW">
                <a:ea typeface="新細明體" pitchFamily="18" charset="-120"/>
              </a:rPr>
              <a:t>t2</a:t>
            </a:r>
          </a:p>
        </p:txBody>
      </p:sp>
      <p:sp>
        <p:nvSpPr>
          <p:cNvPr id="40973" name="Text Box 15"/>
          <p:cNvSpPr txBox="1">
            <a:spLocks noChangeArrowheads="1"/>
          </p:cNvSpPr>
          <p:nvPr/>
        </p:nvSpPr>
        <p:spPr bwMode="auto">
          <a:xfrm>
            <a:off x="7162800" y="2819400"/>
            <a:ext cx="457200" cy="457200"/>
          </a:xfrm>
          <a:prstGeom prst="rect">
            <a:avLst/>
          </a:prstGeom>
          <a:noFill/>
          <a:ln w="9525">
            <a:noFill/>
            <a:miter lim="800000"/>
            <a:headEnd/>
            <a:tailEnd/>
          </a:ln>
        </p:spPr>
        <p:txBody>
          <a:bodyPr>
            <a:spAutoFit/>
          </a:bodyPr>
          <a:lstStyle/>
          <a:p>
            <a:pPr>
              <a:spcBef>
                <a:spcPct val="50000"/>
              </a:spcBef>
            </a:pPr>
            <a:r>
              <a:rPr kumimoji="1" lang="en-US" altLang="zh-TW">
                <a:ea typeface="新細明體" pitchFamily="18" charset="-120"/>
              </a:rPr>
              <a:t>t3</a:t>
            </a:r>
          </a:p>
        </p:txBody>
      </p:sp>
      <p:sp>
        <p:nvSpPr>
          <p:cNvPr id="40974" name="Text Box 16"/>
          <p:cNvSpPr txBox="1">
            <a:spLocks noChangeArrowheads="1"/>
          </p:cNvSpPr>
          <p:nvPr/>
        </p:nvSpPr>
        <p:spPr bwMode="auto">
          <a:xfrm>
            <a:off x="1600200" y="2819400"/>
            <a:ext cx="457200" cy="457200"/>
          </a:xfrm>
          <a:prstGeom prst="rect">
            <a:avLst/>
          </a:prstGeom>
          <a:noFill/>
          <a:ln w="9525">
            <a:noFill/>
            <a:miter lim="800000"/>
            <a:headEnd/>
            <a:tailEnd/>
          </a:ln>
        </p:spPr>
        <p:txBody>
          <a:bodyPr>
            <a:spAutoFit/>
          </a:bodyPr>
          <a:lstStyle/>
          <a:p>
            <a:pPr>
              <a:spcBef>
                <a:spcPct val="50000"/>
              </a:spcBef>
            </a:pPr>
            <a:r>
              <a:rPr kumimoji="1" lang="en-US" altLang="zh-TW">
                <a:ea typeface="新細明體" pitchFamily="18" charset="-120"/>
              </a:rPr>
              <a:t>t1</a:t>
            </a:r>
          </a:p>
        </p:txBody>
      </p:sp>
      <p:sp>
        <p:nvSpPr>
          <p:cNvPr id="40975" name="Line 17"/>
          <p:cNvSpPr>
            <a:spLocks noChangeShapeType="1"/>
          </p:cNvSpPr>
          <p:nvPr/>
        </p:nvSpPr>
        <p:spPr bwMode="auto">
          <a:xfrm>
            <a:off x="1981200" y="3048000"/>
            <a:ext cx="2438400" cy="0"/>
          </a:xfrm>
          <a:prstGeom prst="line">
            <a:avLst/>
          </a:prstGeom>
          <a:noFill/>
          <a:ln w="9525">
            <a:solidFill>
              <a:schemeClr val="tx1"/>
            </a:solidFill>
            <a:round/>
            <a:headEnd/>
            <a:tailEnd type="triangle" w="med" len="med"/>
          </a:ln>
        </p:spPr>
        <p:txBody>
          <a:bodyPr/>
          <a:lstStyle/>
          <a:p>
            <a:endParaRPr lang="en-US"/>
          </a:p>
        </p:txBody>
      </p:sp>
      <p:sp>
        <p:nvSpPr>
          <p:cNvPr id="40976" name="Line 18"/>
          <p:cNvSpPr>
            <a:spLocks noChangeShapeType="1"/>
          </p:cNvSpPr>
          <p:nvPr/>
        </p:nvSpPr>
        <p:spPr bwMode="auto">
          <a:xfrm>
            <a:off x="5105400" y="3048000"/>
            <a:ext cx="19050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TW" dirty="0" smtClean="0">
                <a:ea typeface="新細明體" pitchFamily="18" charset="-120"/>
              </a:rPr>
              <a:t>Intervening</a:t>
            </a:r>
            <a:r>
              <a:rPr lang="zh-TW" altLang="en-US" dirty="0" smtClean="0">
                <a:ea typeface="新細明體" pitchFamily="18" charset="-120"/>
              </a:rPr>
              <a:t> </a:t>
            </a:r>
            <a:r>
              <a:rPr lang="en-US" altLang="zh-TW" dirty="0" smtClean="0">
                <a:ea typeface="新細明體" pitchFamily="18" charset="-120"/>
              </a:rPr>
              <a:t>Variables</a:t>
            </a:r>
            <a:endParaRPr lang="zh-TW" altLang="en-US" dirty="0" smtClean="0">
              <a:ea typeface="新細明體" pitchFamily="18" charset="-120"/>
            </a:endParaRPr>
          </a:p>
        </p:txBody>
      </p:sp>
      <p:sp>
        <p:nvSpPr>
          <p:cNvPr id="41987" name="AutoShape 17"/>
          <p:cNvSpPr>
            <a:spLocks noChangeArrowheads="1"/>
          </p:cNvSpPr>
          <p:nvPr/>
        </p:nvSpPr>
        <p:spPr bwMode="auto">
          <a:xfrm>
            <a:off x="6858000" y="3124200"/>
            <a:ext cx="2286000" cy="914400"/>
          </a:xfrm>
          <a:prstGeom prst="flowChartTerminator">
            <a:avLst/>
          </a:prstGeom>
          <a:noFill/>
          <a:ln w="9525">
            <a:solidFill>
              <a:schemeClr val="tx1"/>
            </a:solidFill>
            <a:miter lim="800000"/>
            <a:headEnd/>
            <a:tailEnd/>
          </a:ln>
        </p:spPr>
        <p:txBody>
          <a:bodyPr wrap="none" anchor="ctr"/>
          <a:lstStyle/>
          <a:p>
            <a:pPr algn="ctr"/>
            <a:r>
              <a:rPr kumimoji="1" lang="en-US" altLang="zh-TW">
                <a:ea typeface="新細明體" pitchFamily="18" charset="-120"/>
              </a:rPr>
              <a:t>Organizational</a:t>
            </a:r>
          </a:p>
          <a:p>
            <a:pPr algn="ctr"/>
            <a:r>
              <a:rPr kumimoji="1" lang="en-US" altLang="zh-TW">
                <a:ea typeface="新細明體" pitchFamily="18" charset="-120"/>
              </a:rPr>
              <a:t>effectiveness</a:t>
            </a:r>
          </a:p>
        </p:txBody>
      </p:sp>
      <p:sp>
        <p:nvSpPr>
          <p:cNvPr id="41988" name="AutoShape 18"/>
          <p:cNvSpPr>
            <a:spLocks noChangeArrowheads="1"/>
          </p:cNvSpPr>
          <p:nvPr/>
        </p:nvSpPr>
        <p:spPr bwMode="auto">
          <a:xfrm>
            <a:off x="381000" y="3124200"/>
            <a:ext cx="2286000" cy="914400"/>
          </a:xfrm>
          <a:prstGeom prst="flowChartProcess">
            <a:avLst/>
          </a:prstGeom>
          <a:noFill/>
          <a:ln w="9525">
            <a:solidFill>
              <a:schemeClr val="tx1"/>
            </a:solidFill>
            <a:miter lim="800000"/>
            <a:headEnd/>
            <a:tailEnd/>
          </a:ln>
        </p:spPr>
        <p:txBody>
          <a:bodyPr wrap="none" anchor="ctr"/>
          <a:lstStyle/>
          <a:p>
            <a:pPr algn="ctr"/>
            <a:r>
              <a:rPr kumimoji="1" lang="en-US" altLang="zh-TW">
                <a:ea typeface="新細明體" pitchFamily="18" charset="-120"/>
              </a:rPr>
              <a:t>Workforce </a:t>
            </a:r>
          </a:p>
          <a:p>
            <a:pPr algn="ctr"/>
            <a:r>
              <a:rPr kumimoji="1" lang="en-US" altLang="zh-TW">
                <a:ea typeface="新細明體" pitchFamily="18" charset="-120"/>
              </a:rPr>
              <a:t>diversity</a:t>
            </a:r>
          </a:p>
        </p:txBody>
      </p:sp>
      <p:sp>
        <p:nvSpPr>
          <p:cNvPr id="41989" name="Line 19"/>
          <p:cNvSpPr>
            <a:spLocks noChangeShapeType="1"/>
          </p:cNvSpPr>
          <p:nvPr/>
        </p:nvSpPr>
        <p:spPr bwMode="auto">
          <a:xfrm>
            <a:off x="2667000" y="3581400"/>
            <a:ext cx="1600200" cy="0"/>
          </a:xfrm>
          <a:prstGeom prst="line">
            <a:avLst/>
          </a:prstGeom>
          <a:noFill/>
          <a:ln w="9525">
            <a:solidFill>
              <a:schemeClr val="tx1"/>
            </a:solidFill>
            <a:round/>
            <a:headEnd/>
            <a:tailEnd type="triangle" w="med" len="med"/>
          </a:ln>
        </p:spPr>
        <p:txBody>
          <a:bodyPr/>
          <a:lstStyle/>
          <a:p>
            <a:endParaRPr lang="en-US"/>
          </a:p>
        </p:txBody>
      </p:sp>
      <p:sp>
        <p:nvSpPr>
          <p:cNvPr id="41990" name="Text Box 20"/>
          <p:cNvSpPr txBox="1">
            <a:spLocks noChangeArrowheads="1"/>
          </p:cNvSpPr>
          <p:nvPr/>
        </p:nvSpPr>
        <p:spPr bwMode="auto">
          <a:xfrm>
            <a:off x="304800" y="4114800"/>
            <a:ext cx="2362200" cy="396875"/>
          </a:xfrm>
          <a:prstGeom prst="rect">
            <a:avLst/>
          </a:prstGeom>
          <a:noFill/>
          <a:ln w="9525">
            <a:noFill/>
            <a:miter lim="800000"/>
            <a:headEnd/>
            <a:tailEnd/>
          </a:ln>
        </p:spPr>
        <p:txBody>
          <a:bodyPr>
            <a:spAutoFit/>
          </a:bodyPr>
          <a:lstStyle/>
          <a:p>
            <a:pPr>
              <a:spcBef>
                <a:spcPct val="50000"/>
              </a:spcBef>
            </a:pPr>
            <a:r>
              <a:rPr kumimoji="1" lang="en-US" altLang="zh-TW" sz="2000">
                <a:ea typeface="新細明體" pitchFamily="18" charset="-120"/>
              </a:rPr>
              <a:t>Independent variable</a:t>
            </a:r>
          </a:p>
        </p:txBody>
      </p:sp>
      <p:sp>
        <p:nvSpPr>
          <p:cNvPr id="41991" name="Text Box 21"/>
          <p:cNvSpPr txBox="1">
            <a:spLocks noChangeArrowheads="1"/>
          </p:cNvSpPr>
          <p:nvPr/>
        </p:nvSpPr>
        <p:spPr bwMode="auto">
          <a:xfrm>
            <a:off x="6934200" y="4114800"/>
            <a:ext cx="2209800" cy="396875"/>
          </a:xfrm>
          <a:prstGeom prst="rect">
            <a:avLst/>
          </a:prstGeom>
          <a:noFill/>
          <a:ln w="9525">
            <a:noFill/>
            <a:miter lim="800000"/>
            <a:headEnd/>
            <a:tailEnd/>
          </a:ln>
        </p:spPr>
        <p:txBody>
          <a:bodyPr>
            <a:spAutoFit/>
          </a:bodyPr>
          <a:lstStyle/>
          <a:p>
            <a:pPr>
              <a:spcBef>
                <a:spcPct val="50000"/>
              </a:spcBef>
            </a:pPr>
            <a:r>
              <a:rPr kumimoji="1" lang="en-US" altLang="zh-TW" sz="2000">
                <a:ea typeface="新細明體" pitchFamily="18" charset="-120"/>
              </a:rPr>
              <a:t>Dependent variable</a:t>
            </a:r>
          </a:p>
        </p:txBody>
      </p:sp>
      <p:sp>
        <p:nvSpPr>
          <p:cNvPr id="41992" name="Line 22"/>
          <p:cNvSpPr>
            <a:spLocks noChangeShapeType="1"/>
          </p:cNvSpPr>
          <p:nvPr/>
        </p:nvSpPr>
        <p:spPr bwMode="auto">
          <a:xfrm>
            <a:off x="6096000" y="3581400"/>
            <a:ext cx="762000" cy="0"/>
          </a:xfrm>
          <a:prstGeom prst="line">
            <a:avLst/>
          </a:prstGeom>
          <a:noFill/>
          <a:ln w="9525">
            <a:solidFill>
              <a:schemeClr val="tx1"/>
            </a:solidFill>
            <a:round/>
            <a:headEnd/>
            <a:tailEnd type="triangle" w="med" len="med"/>
          </a:ln>
        </p:spPr>
        <p:txBody>
          <a:bodyPr/>
          <a:lstStyle/>
          <a:p>
            <a:endParaRPr lang="en-US"/>
          </a:p>
        </p:txBody>
      </p:sp>
      <p:sp>
        <p:nvSpPr>
          <p:cNvPr id="41993" name="AutoShape 23"/>
          <p:cNvSpPr>
            <a:spLocks noChangeArrowheads="1"/>
          </p:cNvSpPr>
          <p:nvPr/>
        </p:nvSpPr>
        <p:spPr bwMode="auto">
          <a:xfrm>
            <a:off x="4038600" y="3124200"/>
            <a:ext cx="2286000" cy="914400"/>
          </a:xfrm>
          <a:prstGeom prst="flowChartInputOutput">
            <a:avLst/>
          </a:prstGeom>
          <a:noFill/>
          <a:ln w="9525">
            <a:solidFill>
              <a:schemeClr val="tx1"/>
            </a:solidFill>
            <a:miter lim="800000"/>
            <a:headEnd/>
            <a:tailEnd/>
          </a:ln>
        </p:spPr>
        <p:txBody>
          <a:bodyPr wrap="none" anchor="ctr"/>
          <a:lstStyle/>
          <a:p>
            <a:pPr algn="ctr"/>
            <a:r>
              <a:rPr kumimoji="1" lang="en-US" altLang="zh-TW">
                <a:ea typeface="新細明體" pitchFamily="18" charset="-120"/>
              </a:rPr>
              <a:t>Creative</a:t>
            </a:r>
          </a:p>
          <a:p>
            <a:pPr algn="ctr"/>
            <a:r>
              <a:rPr kumimoji="1" lang="en-US" altLang="zh-TW">
                <a:ea typeface="新細明體" pitchFamily="18" charset="-120"/>
              </a:rPr>
              <a:t>synergy</a:t>
            </a:r>
          </a:p>
        </p:txBody>
      </p:sp>
      <p:sp>
        <p:nvSpPr>
          <p:cNvPr id="41994" name="Text Box 24"/>
          <p:cNvSpPr txBox="1">
            <a:spLocks noChangeArrowheads="1"/>
          </p:cNvSpPr>
          <p:nvPr/>
        </p:nvSpPr>
        <p:spPr bwMode="auto">
          <a:xfrm>
            <a:off x="4038600" y="4114800"/>
            <a:ext cx="2362200" cy="396875"/>
          </a:xfrm>
          <a:prstGeom prst="rect">
            <a:avLst/>
          </a:prstGeom>
          <a:noFill/>
          <a:ln w="9525">
            <a:noFill/>
            <a:miter lim="800000"/>
            <a:headEnd/>
            <a:tailEnd/>
          </a:ln>
        </p:spPr>
        <p:txBody>
          <a:bodyPr>
            <a:spAutoFit/>
          </a:bodyPr>
          <a:lstStyle/>
          <a:p>
            <a:pPr>
              <a:spcBef>
                <a:spcPct val="50000"/>
              </a:spcBef>
            </a:pPr>
            <a:r>
              <a:rPr kumimoji="1" lang="en-US" altLang="zh-TW" sz="2000">
                <a:ea typeface="新細明體" pitchFamily="18" charset="-120"/>
              </a:rPr>
              <a:t>Intervening variable</a:t>
            </a:r>
          </a:p>
        </p:txBody>
      </p:sp>
      <p:sp>
        <p:nvSpPr>
          <p:cNvPr id="41995" name="Text Box 25"/>
          <p:cNvSpPr txBox="1">
            <a:spLocks noChangeArrowheads="1"/>
          </p:cNvSpPr>
          <p:nvPr/>
        </p:nvSpPr>
        <p:spPr bwMode="auto">
          <a:xfrm>
            <a:off x="5105400" y="2209800"/>
            <a:ext cx="457200" cy="457200"/>
          </a:xfrm>
          <a:prstGeom prst="rect">
            <a:avLst/>
          </a:prstGeom>
          <a:noFill/>
          <a:ln w="9525">
            <a:noFill/>
            <a:miter lim="800000"/>
            <a:headEnd/>
            <a:tailEnd/>
          </a:ln>
        </p:spPr>
        <p:txBody>
          <a:bodyPr>
            <a:spAutoFit/>
          </a:bodyPr>
          <a:lstStyle/>
          <a:p>
            <a:pPr>
              <a:spcBef>
                <a:spcPct val="50000"/>
              </a:spcBef>
            </a:pPr>
            <a:r>
              <a:rPr kumimoji="1" lang="en-US" altLang="zh-TW">
                <a:ea typeface="新細明體" pitchFamily="18" charset="-120"/>
              </a:rPr>
              <a:t>t2</a:t>
            </a:r>
          </a:p>
        </p:txBody>
      </p:sp>
      <p:sp>
        <p:nvSpPr>
          <p:cNvPr id="41996" name="Text Box 26"/>
          <p:cNvSpPr txBox="1">
            <a:spLocks noChangeArrowheads="1"/>
          </p:cNvSpPr>
          <p:nvPr/>
        </p:nvSpPr>
        <p:spPr bwMode="auto">
          <a:xfrm>
            <a:off x="7772400" y="2209800"/>
            <a:ext cx="457200" cy="457200"/>
          </a:xfrm>
          <a:prstGeom prst="rect">
            <a:avLst/>
          </a:prstGeom>
          <a:noFill/>
          <a:ln w="9525">
            <a:noFill/>
            <a:miter lim="800000"/>
            <a:headEnd/>
            <a:tailEnd/>
          </a:ln>
        </p:spPr>
        <p:txBody>
          <a:bodyPr>
            <a:spAutoFit/>
          </a:bodyPr>
          <a:lstStyle/>
          <a:p>
            <a:pPr>
              <a:spcBef>
                <a:spcPct val="50000"/>
              </a:spcBef>
            </a:pPr>
            <a:r>
              <a:rPr kumimoji="1" lang="en-US" altLang="zh-TW">
                <a:ea typeface="新細明體" pitchFamily="18" charset="-120"/>
              </a:rPr>
              <a:t>t3</a:t>
            </a:r>
          </a:p>
        </p:txBody>
      </p:sp>
      <p:sp>
        <p:nvSpPr>
          <p:cNvPr id="41997" name="Text Box 27"/>
          <p:cNvSpPr txBox="1">
            <a:spLocks noChangeArrowheads="1"/>
          </p:cNvSpPr>
          <p:nvPr/>
        </p:nvSpPr>
        <p:spPr bwMode="auto">
          <a:xfrm>
            <a:off x="1371600" y="2209800"/>
            <a:ext cx="457200" cy="457200"/>
          </a:xfrm>
          <a:prstGeom prst="rect">
            <a:avLst/>
          </a:prstGeom>
          <a:noFill/>
          <a:ln w="9525">
            <a:noFill/>
            <a:miter lim="800000"/>
            <a:headEnd/>
            <a:tailEnd/>
          </a:ln>
        </p:spPr>
        <p:txBody>
          <a:bodyPr>
            <a:spAutoFit/>
          </a:bodyPr>
          <a:lstStyle/>
          <a:p>
            <a:pPr>
              <a:spcBef>
                <a:spcPct val="50000"/>
              </a:spcBef>
            </a:pPr>
            <a:r>
              <a:rPr kumimoji="1" lang="en-US" altLang="zh-TW">
                <a:ea typeface="新細明體" pitchFamily="18" charset="-120"/>
              </a:rPr>
              <a:t>t1</a:t>
            </a:r>
          </a:p>
        </p:txBody>
      </p:sp>
      <p:sp>
        <p:nvSpPr>
          <p:cNvPr id="41998" name="Line 28"/>
          <p:cNvSpPr>
            <a:spLocks noChangeShapeType="1"/>
          </p:cNvSpPr>
          <p:nvPr/>
        </p:nvSpPr>
        <p:spPr bwMode="auto">
          <a:xfrm>
            <a:off x="1981200" y="2438400"/>
            <a:ext cx="2971800" cy="0"/>
          </a:xfrm>
          <a:prstGeom prst="line">
            <a:avLst/>
          </a:prstGeom>
          <a:noFill/>
          <a:ln w="9525">
            <a:solidFill>
              <a:schemeClr val="tx1"/>
            </a:solidFill>
            <a:round/>
            <a:headEnd/>
            <a:tailEnd type="triangle" w="med" len="med"/>
          </a:ln>
        </p:spPr>
        <p:txBody>
          <a:bodyPr/>
          <a:lstStyle/>
          <a:p>
            <a:endParaRPr lang="en-US"/>
          </a:p>
        </p:txBody>
      </p:sp>
      <p:sp>
        <p:nvSpPr>
          <p:cNvPr id="41999" name="Line 29"/>
          <p:cNvSpPr>
            <a:spLocks noChangeShapeType="1"/>
          </p:cNvSpPr>
          <p:nvPr/>
        </p:nvSpPr>
        <p:spPr bwMode="auto">
          <a:xfrm>
            <a:off x="5715000" y="2438400"/>
            <a:ext cx="1905000" cy="0"/>
          </a:xfrm>
          <a:prstGeom prst="line">
            <a:avLst/>
          </a:prstGeom>
          <a:noFill/>
          <a:ln w="9525">
            <a:solidFill>
              <a:schemeClr val="tx1"/>
            </a:solidFill>
            <a:round/>
            <a:headEnd/>
            <a:tailEnd type="triangle" w="med" len="med"/>
          </a:ln>
        </p:spPr>
        <p:txBody>
          <a:bodyPr/>
          <a:lstStyle/>
          <a:p>
            <a:endParaRPr lang="en-US"/>
          </a:p>
        </p:txBody>
      </p:sp>
      <p:sp>
        <p:nvSpPr>
          <p:cNvPr id="42000" name="Line 30"/>
          <p:cNvSpPr>
            <a:spLocks noChangeShapeType="1"/>
          </p:cNvSpPr>
          <p:nvPr/>
        </p:nvSpPr>
        <p:spPr bwMode="auto">
          <a:xfrm flipV="1">
            <a:off x="3429000" y="3581400"/>
            <a:ext cx="1588" cy="1143000"/>
          </a:xfrm>
          <a:prstGeom prst="line">
            <a:avLst/>
          </a:prstGeom>
          <a:noFill/>
          <a:ln w="9525">
            <a:solidFill>
              <a:schemeClr val="tx1"/>
            </a:solidFill>
            <a:round/>
            <a:headEnd/>
            <a:tailEnd type="triangle" w="med" len="med"/>
          </a:ln>
        </p:spPr>
        <p:txBody>
          <a:bodyPr/>
          <a:lstStyle/>
          <a:p>
            <a:endParaRPr lang="en-US"/>
          </a:p>
        </p:txBody>
      </p:sp>
      <p:sp>
        <p:nvSpPr>
          <p:cNvPr id="42001" name="AutoShape 31"/>
          <p:cNvSpPr>
            <a:spLocks noChangeArrowheads="1"/>
          </p:cNvSpPr>
          <p:nvPr/>
        </p:nvSpPr>
        <p:spPr bwMode="auto">
          <a:xfrm>
            <a:off x="2209800" y="4724400"/>
            <a:ext cx="2438400" cy="1447800"/>
          </a:xfrm>
          <a:prstGeom prst="flowChartDecision">
            <a:avLst/>
          </a:prstGeom>
          <a:solidFill>
            <a:srgbClr val="CCFFFF"/>
          </a:solidFill>
          <a:ln w="9525">
            <a:solidFill>
              <a:schemeClr val="tx1"/>
            </a:solidFill>
            <a:miter lim="800000"/>
            <a:headEnd/>
            <a:tailEnd/>
          </a:ln>
        </p:spPr>
        <p:txBody>
          <a:bodyPr wrap="none" anchor="ctr"/>
          <a:lstStyle/>
          <a:p>
            <a:pPr algn="ctr"/>
            <a:r>
              <a:rPr kumimoji="1" lang="en-US" altLang="zh-TW">
                <a:ea typeface="新細明體" pitchFamily="18" charset="-120"/>
              </a:rPr>
              <a:t>Managerial</a:t>
            </a:r>
          </a:p>
          <a:p>
            <a:pPr algn="ctr"/>
            <a:r>
              <a:rPr kumimoji="1" lang="en-US" altLang="zh-TW">
                <a:ea typeface="新細明體" pitchFamily="18" charset="-120"/>
              </a:rPr>
              <a:t>expertise</a:t>
            </a:r>
          </a:p>
        </p:txBody>
      </p:sp>
      <p:sp>
        <p:nvSpPr>
          <p:cNvPr id="42002" name="Text Box 32"/>
          <p:cNvSpPr txBox="1">
            <a:spLocks noChangeArrowheads="1"/>
          </p:cNvSpPr>
          <p:nvPr/>
        </p:nvSpPr>
        <p:spPr bwMode="auto">
          <a:xfrm>
            <a:off x="2362200" y="6248400"/>
            <a:ext cx="2370138" cy="396875"/>
          </a:xfrm>
          <a:prstGeom prst="rect">
            <a:avLst/>
          </a:prstGeom>
          <a:noFill/>
          <a:ln w="9525">
            <a:noFill/>
            <a:miter lim="800000"/>
            <a:headEnd/>
            <a:tailEnd/>
          </a:ln>
        </p:spPr>
        <p:txBody>
          <a:bodyPr>
            <a:spAutoFit/>
          </a:bodyPr>
          <a:lstStyle/>
          <a:p>
            <a:pPr>
              <a:spcBef>
                <a:spcPct val="50000"/>
              </a:spcBef>
            </a:pPr>
            <a:r>
              <a:rPr kumimoji="1" lang="en-US" altLang="zh-TW" sz="2000">
                <a:ea typeface="新細明體" pitchFamily="18" charset="-120"/>
              </a:rPr>
              <a:t>Moderating variable</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8" name="Rectangle 4"/>
          <p:cNvSpPr>
            <a:spLocks noGrp="1" noChangeArrowheads="1"/>
          </p:cNvSpPr>
          <p:nvPr/>
        </p:nvSpPr>
        <p:spPr bwMode="auto">
          <a:xfrm>
            <a:off x="457200" y="241300"/>
            <a:ext cx="8229600" cy="1054100"/>
          </a:xfrm>
          <a:prstGeom prst="rect">
            <a:avLst/>
          </a:prstGeom>
          <a:noFill/>
          <a:ln w="9525">
            <a:noFill/>
            <a:miter lim="800000"/>
            <a:headEnd/>
            <a:tailEnd/>
          </a:ln>
          <a:effectLst/>
        </p:spPr>
        <p:txBody>
          <a:bodyPr anchor="ctr" anchorCtr="1"/>
          <a:lstStyle/>
          <a:p>
            <a:pPr algn="ctr">
              <a:defRPr/>
            </a:pPr>
            <a:r>
              <a:rPr lang="en-US" sz="3200" b="1" u="sng">
                <a:solidFill>
                  <a:srgbClr val="F1FB33"/>
                </a:solidFill>
                <a:effectLst>
                  <a:outerShdw blurRad="38100" dist="38100" dir="2700000" algn="tl">
                    <a:srgbClr val="000000"/>
                  </a:outerShdw>
                </a:effectLst>
                <a:latin typeface="Times New Roman" pitchFamily="18" charset="0"/>
              </a:rPr>
              <a:t>HYPOTHESIS</a:t>
            </a:r>
          </a:p>
        </p:txBody>
      </p:sp>
      <p:sp>
        <p:nvSpPr>
          <p:cNvPr id="328709" name="Rectangle 5"/>
          <p:cNvSpPr>
            <a:spLocks noGrp="1" noChangeArrowheads="1"/>
          </p:cNvSpPr>
          <p:nvPr/>
        </p:nvSpPr>
        <p:spPr bwMode="auto">
          <a:xfrm>
            <a:off x="457200" y="1295400"/>
            <a:ext cx="8458200" cy="4800600"/>
          </a:xfrm>
          <a:prstGeom prst="rect">
            <a:avLst/>
          </a:prstGeom>
          <a:noFill/>
          <a:ln>
            <a:noFill/>
            <a:headEnd/>
            <a:tailEnd/>
          </a:ln>
        </p:spPr>
        <p:style>
          <a:lnRef idx="2">
            <a:schemeClr val="accent2"/>
          </a:lnRef>
          <a:fillRef idx="1">
            <a:schemeClr val="lt1"/>
          </a:fillRef>
          <a:effectRef idx="0">
            <a:schemeClr val="accent2"/>
          </a:effectRef>
          <a:fontRef idx="minor">
            <a:schemeClr val="dk1"/>
          </a:fontRef>
        </p:style>
        <p:txBody>
          <a:bodyPr/>
          <a:lstStyle/>
          <a:p>
            <a:pPr marL="285750" indent="-285750">
              <a:buClr>
                <a:srgbClr val="F1FB33"/>
              </a:buClr>
              <a:buSzPct val="71000"/>
              <a:buFont typeface="Wingdings" pitchFamily="2" charset="2"/>
              <a:buChar char="Ø"/>
              <a:defRPr/>
            </a:pPr>
            <a:r>
              <a:rPr lang="en-US" sz="2800" dirty="0" smtClean="0">
                <a:solidFill>
                  <a:srgbClr val="FF0000"/>
                </a:solidFill>
                <a:latin typeface="Times New Roman" pitchFamily="18" charset="0"/>
              </a:rPr>
              <a:t>Hypothesis </a:t>
            </a:r>
            <a:r>
              <a:rPr lang="en-US" sz="2800" dirty="0">
                <a:solidFill>
                  <a:srgbClr val="FF0000"/>
                </a:solidFill>
                <a:latin typeface="Times New Roman" pitchFamily="18" charset="0"/>
              </a:rPr>
              <a:t>is a predictive statement </a:t>
            </a:r>
            <a:r>
              <a:rPr lang="en-US" sz="2800" dirty="0" smtClean="0">
                <a:solidFill>
                  <a:srgbClr val="FF0000"/>
                </a:solidFill>
                <a:latin typeface="Times New Roman" pitchFamily="18" charset="0"/>
              </a:rPr>
              <a:t>that relates two variables i.e. </a:t>
            </a:r>
            <a:r>
              <a:rPr lang="en-US" sz="2800" dirty="0">
                <a:solidFill>
                  <a:srgbClr val="FF0000"/>
                </a:solidFill>
                <a:latin typeface="Times New Roman" pitchFamily="18" charset="0"/>
              </a:rPr>
              <a:t>independent </a:t>
            </a:r>
            <a:r>
              <a:rPr lang="en-US" sz="2800" dirty="0" smtClean="0">
                <a:solidFill>
                  <a:srgbClr val="FF0000"/>
                </a:solidFill>
                <a:latin typeface="Times New Roman" pitchFamily="18" charset="0"/>
              </a:rPr>
              <a:t>variable &amp; </a:t>
            </a:r>
            <a:r>
              <a:rPr lang="en-US" sz="2800" dirty="0">
                <a:solidFill>
                  <a:srgbClr val="FF0000"/>
                </a:solidFill>
                <a:latin typeface="Times New Roman" pitchFamily="18" charset="0"/>
              </a:rPr>
              <a:t>dependant variable</a:t>
            </a:r>
            <a:r>
              <a:rPr lang="en-US" sz="2800" dirty="0" smtClean="0">
                <a:solidFill>
                  <a:srgbClr val="FF0000"/>
                </a:solidFill>
                <a:latin typeface="Times New Roman" pitchFamily="18" charset="0"/>
              </a:rPr>
              <a:t>. </a:t>
            </a:r>
          </a:p>
          <a:p>
            <a:pPr marL="285750" indent="-285750">
              <a:buClr>
                <a:srgbClr val="F1FB33"/>
              </a:buClr>
              <a:buSzPct val="71000"/>
              <a:buFont typeface="Wingdings" pitchFamily="2" charset="2"/>
              <a:buChar char="Ø"/>
              <a:defRPr/>
            </a:pPr>
            <a:r>
              <a:rPr lang="en-US" sz="2800" dirty="0" smtClean="0">
                <a:solidFill>
                  <a:srgbClr val="00B0F0"/>
                </a:solidFill>
                <a:latin typeface="Times New Roman" pitchFamily="18" charset="0"/>
              </a:rPr>
              <a:t>Hypothesis is an assumption, that can be tested and can be proved to be right or wrong.</a:t>
            </a:r>
          </a:p>
          <a:p>
            <a:pPr marL="285750" indent="-285750">
              <a:buClr>
                <a:srgbClr val="F1FB33"/>
              </a:buClr>
              <a:buSzPct val="71000"/>
              <a:buFont typeface="Wingdings" pitchFamily="2" charset="2"/>
              <a:buChar char="Ø"/>
              <a:defRPr/>
            </a:pPr>
            <a:r>
              <a:rPr lang="en-US" sz="2800" dirty="0" smtClean="0">
                <a:solidFill>
                  <a:srgbClr val="C00000"/>
                </a:solidFill>
                <a:latin typeface="Times New Roman" pitchFamily="18" charset="0"/>
              </a:rPr>
              <a:t>A problem is a broad question which cannot be directly tested. </a:t>
            </a:r>
          </a:p>
          <a:p>
            <a:pPr marL="285750" indent="-285750">
              <a:buClr>
                <a:srgbClr val="F1FB33"/>
              </a:buClr>
              <a:buSzPct val="71000"/>
              <a:buFont typeface="Wingdings" pitchFamily="2" charset="2"/>
              <a:buChar char="Ø"/>
              <a:defRPr/>
            </a:pPr>
            <a:r>
              <a:rPr lang="en-US" sz="2800" dirty="0" smtClean="0">
                <a:latin typeface="Times New Roman" pitchFamily="18" charset="0"/>
              </a:rPr>
              <a:t>A problem can be scientifically investigated after converting it into a form of hypothesis. </a:t>
            </a:r>
          </a:p>
          <a:p>
            <a:pPr marL="285750" indent="-285750" algn="l">
              <a:buClr>
                <a:srgbClr val="F1FB33"/>
              </a:buClr>
              <a:buSzPct val="71000"/>
              <a:buFont typeface="Wingdings" pitchFamily="2" charset="2"/>
              <a:buChar char="Ø"/>
              <a:defRPr/>
            </a:pPr>
            <a:endParaRPr lang="en-US" sz="2800" dirty="0" smtClean="0">
              <a:solidFill>
                <a:schemeClr val="tx1"/>
              </a:solidFill>
              <a:latin typeface="Times New Roman" pitchFamily="18" charset="0"/>
            </a:endParaRPr>
          </a:p>
          <a:p>
            <a:pPr marL="285750" indent="-285750" algn="l">
              <a:buClr>
                <a:srgbClr val="F1FB33"/>
              </a:buClr>
              <a:buSzPct val="71000"/>
              <a:buFont typeface="Wingdings" pitchFamily="2" charset="2"/>
              <a:buChar char="Ø"/>
              <a:defRPr/>
            </a:pPr>
            <a:endParaRPr lang="en-US" sz="2800" dirty="0">
              <a:solidFill>
                <a:schemeClr val="tx1"/>
              </a:solidFill>
              <a:latin typeface="Times New Roman" pitchFamily="18" charset="0"/>
            </a:endParaRPr>
          </a:p>
          <a:p>
            <a:pPr marL="285750" indent="-285750" algn="l">
              <a:buClr>
                <a:srgbClr val="F1FB33"/>
              </a:buClr>
              <a:buSzPct val="71000"/>
              <a:buFont typeface="Wingdings" pitchFamily="2" charset="2"/>
              <a:buNone/>
              <a:defRPr/>
            </a:pPr>
            <a:r>
              <a:rPr lang="en-US" sz="2800" dirty="0">
                <a:solidFill>
                  <a:schemeClr val="tx1"/>
                </a:solidFill>
                <a:latin typeface="Times New Roman" pitchFamily="18" charset="0"/>
              </a:rPr>
              <a:t>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4" name="Rectangle 4"/>
          <p:cNvSpPr>
            <a:spLocks noGrp="1" noChangeArrowheads="1"/>
          </p:cNvSpPr>
          <p:nvPr/>
        </p:nvSpPr>
        <p:spPr bwMode="auto">
          <a:xfrm>
            <a:off x="457200" y="241300"/>
            <a:ext cx="8229600" cy="1054100"/>
          </a:xfrm>
          <a:prstGeom prst="rect">
            <a:avLst/>
          </a:prstGeom>
          <a:noFill/>
          <a:ln w="9525">
            <a:noFill/>
            <a:miter lim="800000"/>
            <a:headEnd/>
            <a:tailEnd/>
          </a:ln>
          <a:effectLst/>
        </p:spPr>
        <p:txBody>
          <a:bodyPr anchor="ctr" anchorCtr="1"/>
          <a:lstStyle/>
          <a:p>
            <a:pPr algn="ctr">
              <a:defRPr/>
            </a:pPr>
            <a:r>
              <a:rPr lang="en-US" sz="3200" b="1" u="sng">
                <a:solidFill>
                  <a:srgbClr val="F1FB33"/>
                </a:solidFill>
                <a:effectLst>
                  <a:outerShdw blurRad="38100" dist="38100" dir="2700000" algn="tl">
                    <a:srgbClr val="000000"/>
                  </a:outerShdw>
                </a:effectLst>
                <a:latin typeface="Times New Roman" pitchFamily="18" charset="0"/>
              </a:rPr>
              <a:t>HYPOTHESIS</a:t>
            </a:r>
          </a:p>
        </p:txBody>
      </p:sp>
      <p:sp>
        <p:nvSpPr>
          <p:cNvPr id="281605" name="Rectangle 5"/>
          <p:cNvSpPr>
            <a:spLocks noGrp="1" noChangeArrowheads="1"/>
          </p:cNvSpPr>
          <p:nvPr/>
        </p:nvSpPr>
        <p:spPr bwMode="auto">
          <a:xfrm>
            <a:off x="457200" y="1752600"/>
            <a:ext cx="8458200" cy="4876800"/>
          </a:xfrm>
          <a:prstGeom prst="rect">
            <a:avLst/>
          </a:prstGeom>
          <a:noFill/>
          <a:ln w="9525">
            <a:noFill/>
            <a:miter lim="800000"/>
            <a:headEnd/>
            <a:tailEnd/>
          </a:ln>
          <a:effectLst/>
        </p:spPr>
        <p:txBody>
          <a:bodyPr/>
          <a:lstStyle/>
          <a:p>
            <a:pPr marL="285750" indent="-285750" algn="l">
              <a:buClr>
                <a:srgbClr val="F1FB33"/>
              </a:buClr>
              <a:buSzPct val="71000"/>
              <a:buFont typeface="Wingdings" pitchFamily="2" charset="2"/>
              <a:buChar char="Ø"/>
              <a:defRPr/>
            </a:pPr>
            <a:r>
              <a:rPr lang="en-US" sz="2800" dirty="0">
                <a:solidFill>
                  <a:srgbClr val="C00000"/>
                </a:solidFill>
                <a:latin typeface="Times New Roman" pitchFamily="18" charset="0"/>
              </a:rPr>
              <a:t>Hypothesis are tentative, intelligent guesses as to the solution of the problem. </a:t>
            </a:r>
          </a:p>
          <a:p>
            <a:pPr marL="285750" indent="-285750" algn="l">
              <a:buClr>
                <a:srgbClr val="F1FB33"/>
              </a:buClr>
              <a:buSzPct val="71000"/>
              <a:buFont typeface="Wingdings" pitchFamily="2" charset="2"/>
              <a:buChar char="Ø"/>
              <a:defRPr/>
            </a:pPr>
            <a:r>
              <a:rPr lang="en-US" sz="2800" dirty="0">
                <a:solidFill>
                  <a:schemeClr val="tx2"/>
                </a:solidFill>
                <a:latin typeface="Times New Roman" pitchFamily="18" charset="0"/>
              </a:rPr>
              <a:t>Hypothesis is a specific statement of prediction. It describes in concrete terms what you expect to happen in the study.</a:t>
            </a:r>
          </a:p>
          <a:p>
            <a:pPr marL="285750" indent="-285750" algn="l">
              <a:buClr>
                <a:srgbClr val="F1FB33"/>
              </a:buClr>
              <a:buSzPct val="71000"/>
              <a:buFont typeface="Wingdings" pitchFamily="2" charset="2"/>
              <a:buChar char="Ø"/>
              <a:defRPr/>
            </a:pPr>
            <a:r>
              <a:rPr lang="en-US" sz="2800" dirty="0">
                <a:solidFill>
                  <a:srgbClr val="00B0F0"/>
                </a:solidFill>
                <a:latin typeface="Times New Roman" pitchFamily="18" charset="0"/>
              </a:rPr>
              <a:t>Hypothesis is an assumption about the population of the study.</a:t>
            </a:r>
          </a:p>
          <a:p>
            <a:pPr marL="285750" indent="-285750" algn="l">
              <a:buClr>
                <a:srgbClr val="F1FB33"/>
              </a:buClr>
              <a:buSzPct val="71000"/>
              <a:buFont typeface="Wingdings" pitchFamily="2" charset="2"/>
              <a:buChar char="Ø"/>
              <a:defRPr/>
            </a:pPr>
            <a:r>
              <a:rPr lang="en-US" sz="2800" dirty="0">
                <a:solidFill>
                  <a:srgbClr val="C00000"/>
                </a:solidFill>
                <a:latin typeface="Times New Roman" pitchFamily="18" charset="0"/>
              </a:rPr>
              <a:t>It delimits the area of research and keeps the researcher on the right track.</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6" name="Rectangle 4"/>
          <p:cNvSpPr>
            <a:spLocks noGrp="1" noChangeArrowheads="1"/>
          </p:cNvSpPr>
          <p:nvPr/>
        </p:nvSpPr>
        <p:spPr bwMode="auto">
          <a:xfrm>
            <a:off x="457200" y="241300"/>
            <a:ext cx="8229600" cy="1054100"/>
          </a:xfrm>
          <a:prstGeom prst="rect">
            <a:avLst/>
          </a:prstGeom>
          <a:noFill/>
          <a:ln w="9525">
            <a:noFill/>
            <a:miter lim="800000"/>
            <a:headEnd/>
            <a:tailEnd/>
          </a:ln>
          <a:effectLst/>
        </p:spPr>
        <p:txBody>
          <a:bodyPr anchor="ctr" anchorCtr="1"/>
          <a:lstStyle/>
          <a:p>
            <a:pPr algn="ctr">
              <a:defRPr/>
            </a:pPr>
            <a:r>
              <a:rPr lang="en-US" sz="3200" u="sng" dirty="0">
                <a:latin typeface="Times New Roman" pitchFamily="18" charset="0"/>
              </a:rPr>
              <a:t>CHARACTERISTICS OF HYPOTHESIS</a:t>
            </a:r>
          </a:p>
        </p:txBody>
      </p:sp>
      <p:sp>
        <p:nvSpPr>
          <p:cNvPr id="300037" name="Rectangle 5"/>
          <p:cNvSpPr>
            <a:spLocks noGrp="1" noChangeArrowheads="1"/>
          </p:cNvSpPr>
          <p:nvPr/>
        </p:nvSpPr>
        <p:spPr bwMode="auto">
          <a:xfrm>
            <a:off x="457200" y="1600200"/>
            <a:ext cx="8229600" cy="5029200"/>
          </a:xfrm>
          <a:prstGeom prst="rect">
            <a:avLst/>
          </a:prstGeom>
          <a:noFill/>
          <a:ln w="9525">
            <a:noFill/>
            <a:miter lim="800000"/>
            <a:headEnd/>
            <a:tailEnd/>
          </a:ln>
          <a:effectLst/>
        </p:spPr>
        <p:txBody>
          <a:bodyPr/>
          <a:lstStyle/>
          <a:p>
            <a:pPr marL="285750" indent="-285750" algn="l">
              <a:buClr>
                <a:srgbClr val="F1FB33"/>
              </a:buClr>
              <a:buSzPct val="71000"/>
              <a:buFont typeface="Wingdings" pitchFamily="2" charset="2"/>
              <a:buChar char="m"/>
              <a:defRPr/>
            </a:pPr>
            <a:r>
              <a:rPr lang="en-US" sz="2400" dirty="0">
                <a:solidFill>
                  <a:srgbClr val="C00000"/>
                </a:solidFill>
                <a:latin typeface="Times New Roman" pitchFamily="18" charset="0"/>
              </a:rPr>
              <a:t>Conceptual Clarity</a:t>
            </a:r>
            <a:r>
              <a:rPr lang="en-US" sz="2400" dirty="0">
                <a:latin typeface="Times New Roman" pitchFamily="18" charset="0"/>
              </a:rPr>
              <a:t> - It should be clear and precise.</a:t>
            </a:r>
          </a:p>
          <a:p>
            <a:pPr marL="285750" indent="-285750" algn="l">
              <a:buClr>
                <a:srgbClr val="F1FB33"/>
              </a:buClr>
              <a:buSzPct val="71000"/>
              <a:buFont typeface="Wingdings" pitchFamily="2" charset="2"/>
              <a:buChar char="m"/>
              <a:defRPr/>
            </a:pPr>
            <a:endParaRPr lang="en-US" sz="2400" dirty="0">
              <a:latin typeface="Times New Roman" pitchFamily="18" charset="0"/>
            </a:endParaRPr>
          </a:p>
          <a:p>
            <a:pPr marL="285750" indent="-285750" algn="l">
              <a:buClr>
                <a:srgbClr val="F1FB33"/>
              </a:buClr>
              <a:buSzPct val="71000"/>
              <a:buFont typeface="Wingdings" pitchFamily="2" charset="2"/>
              <a:buChar char="m"/>
              <a:defRPr/>
            </a:pPr>
            <a:r>
              <a:rPr lang="en-US" sz="2400" dirty="0">
                <a:solidFill>
                  <a:srgbClr val="C00000"/>
                </a:solidFill>
                <a:latin typeface="Times New Roman" pitchFamily="18" charset="0"/>
              </a:rPr>
              <a:t>Specificity </a:t>
            </a:r>
            <a:r>
              <a:rPr lang="en-US" sz="2400" dirty="0">
                <a:latin typeface="Times New Roman" pitchFamily="18" charset="0"/>
              </a:rPr>
              <a:t>- It should be specific and limited in scope.</a:t>
            </a:r>
          </a:p>
          <a:p>
            <a:pPr marL="285750" indent="-285750" algn="l">
              <a:buClr>
                <a:srgbClr val="F1FB33"/>
              </a:buClr>
              <a:buSzPct val="71000"/>
              <a:buFont typeface="Wingdings" pitchFamily="2" charset="2"/>
              <a:buChar char="m"/>
              <a:defRPr/>
            </a:pPr>
            <a:endParaRPr lang="en-US" sz="2400" dirty="0">
              <a:latin typeface="Times New Roman" pitchFamily="18" charset="0"/>
            </a:endParaRPr>
          </a:p>
          <a:p>
            <a:pPr marL="285750" indent="-285750" algn="l">
              <a:buClr>
                <a:srgbClr val="F1FB33"/>
              </a:buClr>
              <a:buSzPct val="71000"/>
              <a:buFont typeface="Wingdings" pitchFamily="2" charset="2"/>
              <a:buChar char="m"/>
              <a:defRPr/>
            </a:pPr>
            <a:r>
              <a:rPr lang="en-US" sz="2400" dirty="0">
                <a:solidFill>
                  <a:srgbClr val="C00000"/>
                </a:solidFill>
                <a:latin typeface="Times New Roman" pitchFamily="18" charset="0"/>
              </a:rPr>
              <a:t>Consistency</a:t>
            </a:r>
            <a:r>
              <a:rPr lang="en-US" sz="2400" dirty="0">
                <a:latin typeface="Times New Roman" pitchFamily="18" charset="0"/>
              </a:rPr>
              <a:t> - It should be consistent with the objectives of research.</a:t>
            </a:r>
          </a:p>
          <a:p>
            <a:pPr marL="285750" indent="-285750" algn="l">
              <a:buClr>
                <a:srgbClr val="F1FB33"/>
              </a:buClr>
              <a:buSzPct val="71000"/>
              <a:buFont typeface="Wingdings" pitchFamily="2" charset="2"/>
              <a:buChar char="m"/>
              <a:defRPr/>
            </a:pPr>
            <a:endParaRPr lang="en-US" sz="2400" dirty="0">
              <a:latin typeface="Times New Roman" pitchFamily="18" charset="0"/>
            </a:endParaRPr>
          </a:p>
          <a:p>
            <a:pPr marL="285750" indent="-285750" algn="l">
              <a:buClr>
                <a:srgbClr val="F1FB33"/>
              </a:buClr>
              <a:buSzPct val="71000"/>
              <a:buFont typeface="Wingdings" pitchFamily="2" charset="2"/>
              <a:buChar char="m"/>
              <a:defRPr/>
            </a:pPr>
            <a:r>
              <a:rPr lang="en-US" sz="2400" dirty="0">
                <a:solidFill>
                  <a:srgbClr val="C00000"/>
                </a:solidFill>
                <a:latin typeface="Times New Roman" pitchFamily="18" charset="0"/>
              </a:rPr>
              <a:t>Testability</a:t>
            </a:r>
            <a:r>
              <a:rPr lang="en-US" sz="2400" dirty="0">
                <a:latin typeface="Times New Roman" pitchFamily="18" charset="0"/>
              </a:rPr>
              <a:t> - It should be capable of being tested.</a:t>
            </a:r>
          </a:p>
          <a:p>
            <a:pPr marL="285750" indent="-285750" algn="l">
              <a:buClr>
                <a:srgbClr val="F1FB33"/>
              </a:buClr>
              <a:buSzPct val="71000"/>
              <a:buFont typeface="Wingdings" pitchFamily="2" charset="2"/>
              <a:buChar char="m"/>
              <a:defRPr/>
            </a:pPr>
            <a:endParaRPr lang="en-US" sz="2400" dirty="0">
              <a:latin typeface="Times New Roman" pitchFamily="18" charset="0"/>
            </a:endParaRPr>
          </a:p>
          <a:p>
            <a:pPr marL="285750" indent="-285750" algn="l">
              <a:buClr>
                <a:srgbClr val="F1FB33"/>
              </a:buClr>
              <a:buSzPct val="71000"/>
              <a:buFont typeface="Wingdings" pitchFamily="2" charset="2"/>
              <a:buChar char="m"/>
              <a:defRPr/>
            </a:pPr>
            <a:r>
              <a:rPr lang="en-US" sz="2400" dirty="0">
                <a:solidFill>
                  <a:srgbClr val="C00000"/>
                </a:solidFill>
                <a:latin typeface="Times New Roman" pitchFamily="18" charset="0"/>
              </a:rPr>
              <a:t>Expectancy -</a:t>
            </a:r>
            <a:r>
              <a:rPr lang="en-US" sz="2400" dirty="0">
                <a:latin typeface="Times New Roman" pitchFamily="18" charset="0"/>
              </a:rPr>
              <a:t> It should state the expected relationships between variables.</a:t>
            </a:r>
          </a:p>
          <a:p>
            <a:pPr marL="285750" indent="-285750" algn="l">
              <a:buClr>
                <a:srgbClr val="F1FB33"/>
              </a:buClr>
              <a:buSzPct val="71000"/>
              <a:buFont typeface="Wingdings" pitchFamily="2" charset="2"/>
              <a:buChar char="m"/>
              <a:defRPr/>
            </a:pPr>
            <a:endParaRPr lang="en-US" sz="2400" dirty="0">
              <a:latin typeface="Times New Roman"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60" name="Rectangle 4"/>
          <p:cNvSpPr>
            <a:spLocks noGrp="1" noChangeArrowheads="1"/>
          </p:cNvSpPr>
          <p:nvPr/>
        </p:nvSpPr>
        <p:spPr bwMode="auto">
          <a:xfrm>
            <a:off x="457200" y="228600"/>
            <a:ext cx="8229600" cy="673100"/>
          </a:xfrm>
          <a:prstGeom prst="rect">
            <a:avLst/>
          </a:prstGeom>
          <a:noFill/>
          <a:ln w="9525">
            <a:noFill/>
            <a:miter lim="800000"/>
            <a:headEnd/>
            <a:tailEnd/>
          </a:ln>
          <a:effectLst/>
        </p:spPr>
        <p:txBody>
          <a:bodyPr anchor="ctr" anchorCtr="1"/>
          <a:lstStyle/>
          <a:p>
            <a:pPr algn="ctr">
              <a:defRPr/>
            </a:pPr>
            <a:r>
              <a:rPr lang="en-US" sz="3200" u="sng" dirty="0">
                <a:latin typeface="Times New Roman" pitchFamily="18" charset="0"/>
              </a:rPr>
              <a:t>CHARACTERISTICS</a:t>
            </a:r>
            <a:r>
              <a:rPr lang="en-US" sz="3200" b="1" u="sng" dirty="0">
                <a:solidFill>
                  <a:srgbClr val="F1FB33"/>
                </a:solidFill>
                <a:effectLst>
                  <a:outerShdw blurRad="38100" dist="38100" dir="2700000" algn="tl">
                    <a:srgbClr val="000000"/>
                  </a:outerShdw>
                </a:effectLst>
                <a:latin typeface="Times New Roman" pitchFamily="18" charset="0"/>
              </a:rPr>
              <a:t> </a:t>
            </a:r>
            <a:r>
              <a:rPr lang="en-US" sz="3200" u="sng" dirty="0">
                <a:latin typeface="Times New Roman" pitchFamily="18" charset="0"/>
              </a:rPr>
              <a:t>OF</a:t>
            </a:r>
            <a:r>
              <a:rPr lang="en-US" sz="3200" b="1" u="sng" dirty="0">
                <a:solidFill>
                  <a:srgbClr val="F1FB33"/>
                </a:solidFill>
                <a:effectLst>
                  <a:outerShdw blurRad="38100" dist="38100" dir="2700000" algn="tl">
                    <a:srgbClr val="000000"/>
                  </a:outerShdw>
                </a:effectLst>
                <a:latin typeface="Times New Roman" pitchFamily="18" charset="0"/>
              </a:rPr>
              <a:t> </a:t>
            </a:r>
            <a:r>
              <a:rPr lang="en-US" sz="3200" u="sng" dirty="0">
                <a:latin typeface="Times New Roman" pitchFamily="18" charset="0"/>
              </a:rPr>
              <a:t>HYPOTHESIS</a:t>
            </a:r>
            <a:endParaRPr lang="en-US" sz="3200" b="1" u="sng" dirty="0">
              <a:solidFill>
                <a:srgbClr val="F1FB33"/>
              </a:solidFill>
              <a:effectLst>
                <a:outerShdw blurRad="38100" dist="38100" dir="2700000" algn="tl">
                  <a:srgbClr val="000000"/>
                </a:outerShdw>
              </a:effectLst>
              <a:latin typeface="Times New Roman" pitchFamily="18" charset="0"/>
            </a:endParaRPr>
          </a:p>
        </p:txBody>
      </p:sp>
      <p:sp>
        <p:nvSpPr>
          <p:cNvPr id="301061" name="Rectangle 5"/>
          <p:cNvSpPr>
            <a:spLocks noGrp="1" noChangeArrowheads="1"/>
          </p:cNvSpPr>
          <p:nvPr/>
        </p:nvSpPr>
        <p:spPr bwMode="auto">
          <a:xfrm>
            <a:off x="228600" y="1295400"/>
            <a:ext cx="8686800" cy="5410200"/>
          </a:xfrm>
          <a:prstGeom prst="rect">
            <a:avLst/>
          </a:prstGeom>
          <a:noFill/>
          <a:ln w="9525">
            <a:noFill/>
            <a:miter lim="800000"/>
            <a:headEnd/>
            <a:tailEnd/>
          </a:ln>
          <a:effectLst/>
        </p:spPr>
        <p:txBody>
          <a:bodyPr/>
          <a:lstStyle/>
          <a:p>
            <a:pPr marL="285750" indent="-285750" algn="l">
              <a:buClr>
                <a:srgbClr val="F1FB33"/>
              </a:buClr>
              <a:buSzPct val="71000"/>
              <a:buFont typeface="Wingdings" pitchFamily="2" charset="2"/>
              <a:buChar char="m"/>
              <a:defRPr/>
            </a:pPr>
            <a:r>
              <a:rPr lang="en-US" sz="2400" dirty="0">
                <a:solidFill>
                  <a:srgbClr val="C00000"/>
                </a:solidFill>
                <a:latin typeface="Times New Roman" pitchFamily="18" charset="0"/>
              </a:rPr>
              <a:t>Simplicity</a:t>
            </a:r>
            <a:r>
              <a:rPr lang="en-US" sz="2400" dirty="0">
                <a:latin typeface="Times New Roman" pitchFamily="18" charset="0"/>
              </a:rPr>
              <a:t> - It should be stated as far as possible in simple terms.</a:t>
            </a:r>
          </a:p>
          <a:p>
            <a:pPr marL="285750" indent="-285750" algn="l">
              <a:buClr>
                <a:srgbClr val="F1FB33"/>
              </a:buClr>
              <a:buSzPct val="71000"/>
              <a:buFont typeface="Wingdings" pitchFamily="2" charset="2"/>
              <a:buChar char="m"/>
              <a:defRPr/>
            </a:pPr>
            <a:endParaRPr lang="en-US" sz="2400" dirty="0">
              <a:latin typeface="Times New Roman" pitchFamily="18" charset="0"/>
            </a:endParaRPr>
          </a:p>
          <a:p>
            <a:pPr marL="285750" indent="-285750" algn="l">
              <a:buClr>
                <a:srgbClr val="F1FB33"/>
              </a:buClr>
              <a:buSzPct val="71000"/>
              <a:buFont typeface="Wingdings" pitchFamily="2" charset="2"/>
              <a:buChar char="m"/>
              <a:defRPr/>
            </a:pPr>
            <a:r>
              <a:rPr lang="en-US" sz="2400" dirty="0">
                <a:solidFill>
                  <a:srgbClr val="0070C0"/>
                </a:solidFill>
                <a:latin typeface="Times New Roman" pitchFamily="18" charset="0"/>
              </a:rPr>
              <a:t>Objectivity </a:t>
            </a:r>
            <a:r>
              <a:rPr lang="en-US" sz="2400" dirty="0">
                <a:latin typeface="Times New Roman" pitchFamily="18" charset="0"/>
              </a:rPr>
              <a:t>- It should not include value judgments, relative terms or any moral preaching.</a:t>
            </a:r>
          </a:p>
          <a:p>
            <a:pPr marL="285750" indent="-285750" algn="l">
              <a:buClr>
                <a:srgbClr val="F1FB33"/>
              </a:buClr>
              <a:buSzPct val="71000"/>
              <a:buFont typeface="Wingdings" pitchFamily="2" charset="2"/>
              <a:buChar char="m"/>
              <a:defRPr/>
            </a:pPr>
            <a:endParaRPr lang="en-US" sz="2400" dirty="0">
              <a:latin typeface="Times New Roman" pitchFamily="18" charset="0"/>
            </a:endParaRPr>
          </a:p>
          <a:p>
            <a:pPr marL="285750" indent="-285750" algn="l">
              <a:buClr>
                <a:srgbClr val="F1FB33"/>
              </a:buClr>
              <a:buSzPct val="71000"/>
              <a:buFont typeface="Wingdings" pitchFamily="2" charset="2"/>
              <a:buChar char="m"/>
              <a:defRPr/>
            </a:pPr>
            <a:r>
              <a:rPr lang="en-US" sz="2400" dirty="0">
                <a:solidFill>
                  <a:srgbClr val="C00000"/>
                </a:solidFill>
                <a:latin typeface="Times New Roman" pitchFamily="18" charset="0"/>
              </a:rPr>
              <a:t>Theoretical Relevance</a:t>
            </a:r>
            <a:r>
              <a:rPr lang="en-US" sz="2400" dirty="0">
                <a:latin typeface="Times New Roman" pitchFamily="18" charset="0"/>
              </a:rPr>
              <a:t> - It should be consistent with a substantial body of established or known facts or existing theory.</a:t>
            </a:r>
          </a:p>
          <a:p>
            <a:pPr marL="285750" indent="-285750" algn="l">
              <a:buClr>
                <a:srgbClr val="F1FB33"/>
              </a:buClr>
              <a:buSzPct val="71000"/>
              <a:buFont typeface="Wingdings" pitchFamily="2" charset="2"/>
              <a:buChar char="m"/>
              <a:defRPr/>
            </a:pPr>
            <a:endParaRPr lang="en-US" sz="2400" dirty="0">
              <a:latin typeface="Times New Roman" pitchFamily="18" charset="0"/>
            </a:endParaRPr>
          </a:p>
          <a:p>
            <a:pPr marL="285750" indent="-285750" algn="l">
              <a:buClr>
                <a:srgbClr val="F1FB33"/>
              </a:buClr>
              <a:buSzPct val="71000"/>
              <a:buFont typeface="Wingdings" pitchFamily="2" charset="2"/>
              <a:buChar char="m"/>
              <a:defRPr/>
            </a:pPr>
            <a:r>
              <a:rPr lang="en-US" sz="2400" dirty="0">
                <a:solidFill>
                  <a:srgbClr val="C00000"/>
                </a:solidFill>
                <a:latin typeface="Times New Roman" pitchFamily="18" charset="0"/>
              </a:rPr>
              <a:t>Availability of Techniques</a:t>
            </a:r>
            <a:r>
              <a:rPr lang="en-US" sz="2400" dirty="0">
                <a:latin typeface="Times New Roman" pitchFamily="18" charset="0"/>
              </a:rPr>
              <a:t> – Statistical methods should be available for testing the proposed hypothesis.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3600" dirty="0" smtClean="0"/>
              <a:t>Need </a:t>
            </a:r>
            <a:r>
              <a:rPr lang="en-US" sz="3600" dirty="0"/>
              <a:t>/ Purpose of Reviewing the Literature  </a:t>
            </a:r>
            <a:br>
              <a:rPr lang="en-US" sz="3600" dirty="0"/>
            </a:b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a:t>What research has been done in the subject?</a:t>
            </a:r>
          </a:p>
          <a:p>
            <a:pPr lvl="0"/>
            <a:r>
              <a:rPr lang="en-US" dirty="0" smtClean="0"/>
              <a:t>What </a:t>
            </a:r>
            <a:r>
              <a:rPr lang="en-US" dirty="0"/>
              <a:t>theories have been advanced?</a:t>
            </a:r>
          </a:p>
          <a:p>
            <a:pPr lvl="0"/>
            <a:r>
              <a:rPr lang="en-US" dirty="0"/>
              <a:t>What are the approaches taken by other researchers?</a:t>
            </a:r>
          </a:p>
          <a:p>
            <a:pPr lvl="0"/>
            <a:r>
              <a:rPr lang="en-US" dirty="0"/>
              <a:t>What are the areas of agreement or disagreement in the result?</a:t>
            </a:r>
          </a:p>
          <a:p>
            <a:pPr lvl="0"/>
            <a:r>
              <a:rPr lang="en-US" dirty="0"/>
              <a:t>Whether there are gaps that can be filled through the proposed research? </a:t>
            </a:r>
            <a:endParaRPr lang="en-US" dirty="0" smtClean="0"/>
          </a:p>
          <a:p>
            <a:pPr lvl="0"/>
            <a:r>
              <a:rPr lang="en-US" dirty="0" smtClean="0"/>
              <a:t>What </a:t>
            </a:r>
            <a:r>
              <a:rPr lang="en-US" dirty="0"/>
              <a:t>are the theories, models, formulas etc developed by other in the concerned topic?</a:t>
            </a:r>
          </a:p>
          <a:p>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TW" dirty="0" smtClean="0">
                <a:ea typeface="新細明體" pitchFamily="18" charset="-120"/>
              </a:rPr>
              <a:t>Propositions Vs Hypotheses</a:t>
            </a:r>
          </a:p>
        </p:txBody>
      </p:sp>
      <p:sp>
        <p:nvSpPr>
          <p:cNvPr id="46083" name="Rectangle 3"/>
          <p:cNvSpPr>
            <a:spLocks noGrp="1" noChangeArrowheads="1"/>
          </p:cNvSpPr>
          <p:nvPr>
            <p:ph type="body" idx="1"/>
          </p:nvPr>
        </p:nvSpPr>
        <p:spPr>
          <a:xfrm>
            <a:off x="685800" y="1447800"/>
            <a:ext cx="7772400" cy="4876800"/>
          </a:xfrm>
        </p:spPr>
        <p:txBody>
          <a:bodyPr>
            <a:noAutofit/>
          </a:bodyPr>
          <a:lstStyle/>
          <a:p>
            <a:pPr lvl="1"/>
            <a:r>
              <a:rPr lang="en-US" altLang="zh-TW" sz="2400" dirty="0" smtClean="0">
                <a:solidFill>
                  <a:srgbClr val="C00000"/>
                </a:solidFill>
                <a:ea typeface="新細明體" pitchFamily="18" charset="-120"/>
              </a:rPr>
              <a:t>Proposition are  statements about concepts that may be judged as true or false if it refers to observable phenomena.</a:t>
            </a:r>
          </a:p>
          <a:p>
            <a:pPr lvl="1"/>
            <a:r>
              <a:rPr lang="en-US" altLang="zh-TW" sz="2400" dirty="0" smtClean="0">
                <a:ea typeface="新細明體" pitchFamily="18" charset="-120"/>
              </a:rPr>
              <a:t>Proposition are expressed as a relationship  between concepts,</a:t>
            </a:r>
            <a:r>
              <a:rPr lang="en-US" altLang="zh-TW" sz="2000" dirty="0" smtClean="0">
                <a:ea typeface="新細明體" pitchFamily="18" charset="-120"/>
              </a:rPr>
              <a:t> For example; </a:t>
            </a:r>
          </a:p>
          <a:p>
            <a:pPr lvl="2"/>
            <a:r>
              <a:rPr lang="en-US" altLang="zh-TW" dirty="0" smtClean="0">
                <a:solidFill>
                  <a:srgbClr val="0070C0"/>
                </a:solidFill>
                <a:ea typeface="新細明體" pitchFamily="18" charset="-120"/>
              </a:rPr>
              <a:t>leadership should be visionary</a:t>
            </a:r>
          </a:p>
          <a:p>
            <a:pPr lvl="2"/>
            <a:r>
              <a:rPr lang="en-US" altLang="zh-TW" dirty="0" smtClean="0">
                <a:solidFill>
                  <a:srgbClr val="0070C0"/>
                </a:solidFill>
                <a:ea typeface="新細明體" pitchFamily="18" charset="-120"/>
              </a:rPr>
              <a:t>Higher recognition to  job leads employee motivation </a:t>
            </a:r>
          </a:p>
          <a:p>
            <a:pPr lvl="1"/>
            <a:r>
              <a:rPr lang="en-US" altLang="zh-TW" sz="2400" dirty="0" smtClean="0">
                <a:solidFill>
                  <a:srgbClr val="C00000"/>
                </a:solidFill>
                <a:ea typeface="新細明體" pitchFamily="18" charset="-120"/>
              </a:rPr>
              <a:t>When a proposition is formulated for empirical testing, we call it a hypothesis</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a:bodyPr>
          <a:lstStyle/>
          <a:p>
            <a:pPr eaLnBrk="1" hangingPunct="1"/>
            <a:r>
              <a:rPr lang="en-US" altLang="zh-TW" sz="3200" dirty="0" smtClean="0">
                <a:ea typeface="新細明體" pitchFamily="18" charset="-120"/>
              </a:rPr>
              <a:t>Descriptive Hypotheses</a:t>
            </a:r>
          </a:p>
        </p:txBody>
      </p:sp>
      <p:sp>
        <p:nvSpPr>
          <p:cNvPr id="48131" name="Rectangle 3"/>
          <p:cNvSpPr>
            <a:spLocks noGrp="1" noChangeArrowheads="1"/>
          </p:cNvSpPr>
          <p:nvPr>
            <p:ph type="body" idx="1"/>
          </p:nvPr>
        </p:nvSpPr>
        <p:spPr>
          <a:xfrm>
            <a:off x="685800" y="1447800"/>
            <a:ext cx="8229600" cy="5105400"/>
          </a:xfrm>
        </p:spPr>
        <p:txBody>
          <a:bodyPr/>
          <a:lstStyle/>
          <a:p>
            <a:pPr lvl="1">
              <a:lnSpc>
                <a:spcPct val="90000"/>
              </a:lnSpc>
            </a:pPr>
            <a:r>
              <a:rPr lang="en-US" altLang="zh-TW" sz="2400" dirty="0" smtClean="0">
                <a:ea typeface="新細明體" pitchFamily="18" charset="-120"/>
              </a:rPr>
              <a:t>These are propositions that typically state the existence, size, form, or distribution of some variable.</a:t>
            </a:r>
          </a:p>
          <a:p>
            <a:pPr lvl="1">
              <a:lnSpc>
                <a:spcPct val="90000"/>
              </a:lnSpc>
            </a:pPr>
            <a:r>
              <a:rPr lang="en-US" altLang="zh-TW" sz="2400" dirty="0" smtClean="0">
                <a:ea typeface="新細明體" pitchFamily="18" charset="-120"/>
              </a:rPr>
              <a:t>Examples;</a:t>
            </a:r>
          </a:p>
          <a:p>
            <a:pPr lvl="2">
              <a:lnSpc>
                <a:spcPct val="90000"/>
              </a:lnSpc>
            </a:pPr>
            <a:r>
              <a:rPr lang="en-US" altLang="zh-TW" dirty="0" smtClean="0">
                <a:ea typeface="新細明體" pitchFamily="18" charset="-120"/>
              </a:rPr>
              <a:t>Middle class families are experiencing financial difficulties in Kathmandu.</a:t>
            </a:r>
          </a:p>
          <a:p>
            <a:pPr lvl="2">
              <a:lnSpc>
                <a:spcPct val="90000"/>
              </a:lnSpc>
            </a:pPr>
            <a:r>
              <a:rPr lang="en-US" altLang="zh-TW" dirty="0" smtClean="0">
                <a:ea typeface="新細明體" pitchFamily="18" charset="-120"/>
              </a:rPr>
              <a:t>Q: “Are Middle class families experiencing budget difficulties in Kathmandu ?”</a:t>
            </a:r>
          </a:p>
          <a:p>
            <a:pPr lvl="2">
              <a:lnSpc>
                <a:spcPct val="90000"/>
              </a:lnSpc>
            </a:pPr>
            <a:r>
              <a:rPr lang="en-US" altLang="zh-TW" dirty="0" smtClean="0">
                <a:ea typeface="新細明體" pitchFamily="18" charset="-120"/>
              </a:rPr>
              <a:t>Q: “What is the unemployment rate in Kathmandu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TW" smtClean="0">
                <a:ea typeface="新細明體" pitchFamily="18" charset="-120"/>
              </a:rPr>
              <a:t>Relational Hypotheses</a:t>
            </a:r>
          </a:p>
        </p:txBody>
      </p:sp>
      <p:sp>
        <p:nvSpPr>
          <p:cNvPr id="49155" name="Rectangle 3"/>
          <p:cNvSpPr>
            <a:spLocks noGrp="1" noChangeArrowheads="1"/>
          </p:cNvSpPr>
          <p:nvPr>
            <p:ph type="body" idx="1"/>
          </p:nvPr>
        </p:nvSpPr>
        <p:spPr>
          <a:xfrm>
            <a:off x="685800" y="1447800"/>
            <a:ext cx="7772400" cy="5181600"/>
          </a:xfrm>
        </p:spPr>
        <p:txBody>
          <a:bodyPr>
            <a:normAutofit/>
          </a:bodyPr>
          <a:lstStyle/>
          <a:p>
            <a:pPr eaLnBrk="1" hangingPunct="1">
              <a:lnSpc>
                <a:spcPct val="90000"/>
              </a:lnSpc>
            </a:pPr>
            <a:r>
              <a:rPr lang="en-US" altLang="zh-TW" sz="2800" dirty="0" smtClean="0">
                <a:ea typeface="新細明體" pitchFamily="18" charset="-120"/>
              </a:rPr>
              <a:t>Describe a relationship between two variable with respect to some cases.</a:t>
            </a:r>
          </a:p>
          <a:p>
            <a:pPr eaLnBrk="1" hangingPunct="1">
              <a:lnSpc>
                <a:spcPct val="90000"/>
              </a:lnSpc>
            </a:pPr>
            <a:r>
              <a:rPr lang="en-US" altLang="zh-TW" sz="2800" dirty="0" err="1" smtClean="0">
                <a:solidFill>
                  <a:srgbClr val="C00000"/>
                </a:solidFill>
                <a:ea typeface="新細明體" pitchFamily="18" charset="-120"/>
              </a:rPr>
              <a:t>Correlational</a:t>
            </a:r>
            <a:r>
              <a:rPr lang="en-US" altLang="zh-TW" sz="2800" dirty="0" smtClean="0">
                <a:solidFill>
                  <a:srgbClr val="C00000"/>
                </a:solidFill>
                <a:ea typeface="新細明體" pitchFamily="18" charset="-120"/>
              </a:rPr>
              <a:t> hypotheses</a:t>
            </a:r>
          </a:p>
          <a:p>
            <a:pPr eaLnBrk="1" hangingPunct="1">
              <a:lnSpc>
                <a:spcPct val="90000"/>
              </a:lnSpc>
              <a:buFontTx/>
              <a:buNone/>
            </a:pPr>
            <a:r>
              <a:rPr lang="en-US" altLang="zh-TW" sz="2800" dirty="0" smtClean="0">
                <a:solidFill>
                  <a:srgbClr val="C00000"/>
                </a:solidFill>
                <a:ea typeface="新細明體" pitchFamily="18" charset="-120"/>
              </a:rPr>
              <a:t>	</a:t>
            </a:r>
            <a:r>
              <a:rPr lang="en-US" altLang="zh-TW" sz="2800" dirty="0" smtClean="0">
                <a:ea typeface="新細明體" pitchFamily="18" charset="-120"/>
              </a:rPr>
              <a:t>Male workers have more productivity than female workers in farm houses.</a:t>
            </a:r>
          </a:p>
          <a:p>
            <a:pPr eaLnBrk="1" hangingPunct="1">
              <a:lnSpc>
                <a:spcPct val="90000"/>
              </a:lnSpc>
            </a:pPr>
            <a:r>
              <a:rPr lang="en-US" altLang="zh-TW" sz="2800" dirty="0" smtClean="0">
                <a:solidFill>
                  <a:srgbClr val="C00000"/>
                </a:solidFill>
                <a:ea typeface="新細明體" pitchFamily="18" charset="-120"/>
              </a:rPr>
              <a:t>Explanatory (causal) hypotheses</a:t>
            </a:r>
          </a:p>
          <a:p>
            <a:pPr eaLnBrk="1" hangingPunct="1">
              <a:lnSpc>
                <a:spcPct val="90000"/>
              </a:lnSpc>
              <a:buFontTx/>
              <a:buNone/>
            </a:pPr>
            <a:r>
              <a:rPr lang="en-US" altLang="zh-TW" sz="2800" dirty="0" smtClean="0">
                <a:ea typeface="新細明體" pitchFamily="18" charset="-120"/>
              </a:rPr>
              <a:t>	An increase in family income leads to an increase in the recreation and tour activities. </a:t>
            </a:r>
          </a:p>
          <a:p>
            <a:pPr eaLnBrk="1" hangingPunct="1">
              <a:lnSpc>
                <a:spcPct val="90000"/>
              </a:lnSpc>
              <a:buFontTx/>
              <a:buNone/>
            </a:pPr>
            <a:r>
              <a:rPr lang="en-US" altLang="zh-TW" sz="2800" dirty="0" smtClean="0">
                <a:ea typeface="新細明體" pitchFamily="18" charset="-120"/>
              </a:rPr>
              <a:t>	(direction should be considered)</a:t>
            </a:r>
          </a:p>
          <a:p>
            <a:pPr eaLnBrk="1" hangingPunct="1">
              <a:lnSpc>
                <a:spcPct val="90000"/>
              </a:lnSpc>
              <a:buFontTx/>
              <a:buNone/>
            </a:pPr>
            <a:endParaRPr lang="en-US" altLang="zh-TW" sz="2800" dirty="0" smtClean="0">
              <a:ea typeface="新細明體" pitchFamily="18" charset="-12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p:cNvSpPr>
            <a:spLocks noGrp="1"/>
          </p:cNvSpPr>
          <p:nvPr>
            <p:ph type="sldNum" sz="quarter" idx="12"/>
          </p:nvPr>
        </p:nvSpPr>
        <p:spPr>
          <a:noFill/>
        </p:spPr>
        <p:txBody>
          <a:bodyPr/>
          <a:lstStyle/>
          <a:p>
            <a:fld id="{EC423435-5D9A-41AC-BDAF-6FA68A92404A}" type="slidenum">
              <a:rPr lang="ar-SA" smtClean="0"/>
              <a:pPr/>
              <a:t>63</a:t>
            </a:fld>
            <a:endParaRPr lang="en-US" smtClean="0"/>
          </a:p>
        </p:txBody>
      </p:sp>
      <p:sp>
        <p:nvSpPr>
          <p:cNvPr id="69635" name="Rectangle 2"/>
          <p:cNvSpPr>
            <a:spLocks noGrp="1" noChangeArrowheads="1"/>
          </p:cNvSpPr>
          <p:nvPr>
            <p:ph type="title"/>
          </p:nvPr>
        </p:nvSpPr>
        <p:spPr/>
        <p:txBody>
          <a:bodyPr>
            <a:normAutofit fontScale="90000"/>
          </a:bodyPr>
          <a:lstStyle/>
          <a:p>
            <a:pPr eaLnBrk="1" hangingPunct="1"/>
            <a:r>
              <a:rPr lang="en-US" sz="3600" b="1" smtClean="0"/>
              <a:t>Directional and Nondirectional Hypotheses</a:t>
            </a:r>
          </a:p>
        </p:txBody>
      </p:sp>
      <p:sp>
        <p:nvSpPr>
          <p:cNvPr id="69636" name="Rectangle 3"/>
          <p:cNvSpPr>
            <a:spLocks noGrp="1" noChangeArrowheads="1"/>
          </p:cNvSpPr>
          <p:nvPr>
            <p:ph type="body" idx="1"/>
          </p:nvPr>
        </p:nvSpPr>
        <p:spPr/>
        <p:txBody>
          <a:bodyPr/>
          <a:lstStyle/>
          <a:p>
            <a:pPr algn="l" rtl="0" eaLnBrk="1" hangingPunct="1"/>
            <a:r>
              <a:rPr lang="en-US" u="sng" dirty="0" smtClean="0">
                <a:solidFill>
                  <a:schemeClr val="folHlink"/>
                </a:solidFill>
              </a:rPr>
              <a:t>Directional hypotheses</a:t>
            </a:r>
            <a:r>
              <a:rPr lang="en-US" dirty="0" smtClean="0"/>
              <a:t>:  the direction of the relationship between the variables (positive/negative) is indicated. </a:t>
            </a:r>
          </a:p>
          <a:p>
            <a:pPr lvl="1"/>
            <a:r>
              <a:rPr lang="en-US" dirty="0" smtClean="0">
                <a:solidFill>
                  <a:schemeClr val="folHlink"/>
                </a:solidFill>
              </a:rPr>
              <a:t>The greater</a:t>
            </a:r>
            <a:r>
              <a:rPr lang="en-US" dirty="0" smtClean="0"/>
              <a:t> the stress in the job, </a:t>
            </a:r>
            <a:r>
              <a:rPr lang="en-US" dirty="0" smtClean="0">
                <a:solidFill>
                  <a:schemeClr val="folHlink"/>
                </a:solidFill>
              </a:rPr>
              <a:t>the lower</a:t>
            </a:r>
            <a:r>
              <a:rPr lang="en-US" dirty="0" smtClean="0"/>
              <a:t> the job satisfaction of employees.</a:t>
            </a:r>
          </a:p>
          <a:p>
            <a:pPr>
              <a:buNone/>
            </a:pPr>
            <a:r>
              <a:rPr lang="en-US" dirty="0" smtClean="0"/>
              <a:t>       			 Or</a:t>
            </a:r>
          </a:p>
          <a:p>
            <a:pPr lvl="1"/>
            <a:r>
              <a:rPr lang="en-US" dirty="0" smtClean="0"/>
              <a:t>Women are </a:t>
            </a:r>
            <a:r>
              <a:rPr lang="en-US" i="1" dirty="0" smtClean="0">
                <a:solidFill>
                  <a:schemeClr val="folHlink"/>
                </a:solidFill>
              </a:rPr>
              <a:t>more</a:t>
            </a:r>
            <a:r>
              <a:rPr lang="en-US" dirty="0" smtClean="0"/>
              <a:t> motivated in beauty parlor </a:t>
            </a:r>
            <a:r>
              <a:rPr lang="en-US" dirty="0" smtClean="0">
                <a:solidFill>
                  <a:schemeClr val="folHlink"/>
                </a:solidFill>
              </a:rPr>
              <a:t>than</a:t>
            </a:r>
            <a:r>
              <a:rPr lang="en-US" dirty="0" smtClean="0"/>
              <a:t> men are.</a:t>
            </a:r>
          </a:p>
          <a:p>
            <a:pPr algn="l" rtl="0" eaLnBrk="1" hangingPunct="1"/>
            <a:endParaRPr lang="en-US"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p:cNvSpPr>
            <a:spLocks noGrp="1"/>
          </p:cNvSpPr>
          <p:nvPr>
            <p:ph type="sldNum" sz="quarter" idx="12"/>
          </p:nvPr>
        </p:nvSpPr>
        <p:spPr>
          <a:noFill/>
        </p:spPr>
        <p:txBody>
          <a:bodyPr/>
          <a:lstStyle/>
          <a:p>
            <a:fld id="{038891D1-F25C-4B9A-A5B1-EB7321D8465C}" type="slidenum">
              <a:rPr lang="ar-SA" smtClean="0"/>
              <a:pPr/>
              <a:t>64</a:t>
            </a:fld>
            <a:endParaRPr lang="en-US" smtClean="0"/>
          </a:p>
        </p:txBody>
      </p:sp>
      <p:sp>
        <p:nvSpPr>
          <p:cNvPr id="71683" name="Rectangle 2"/>
          <p:cNvSpPr>
            <a:spLocks noGrp="1" noChangeArrowheads="1"/>
          </p:cNvSpPr>
          <p:nvPr>
            <p:ph type="title"/>
          </p:nvPr>
        </p:nvSpPr>
        <p:spPr/>
        <p:txBody>
          <a:bodyPr/>
          <a:lstStyle/>
          <a:p>
            <a:pPr eaLnBrk="1" hangingPunct="1"/>
            <a:r>
              <a:rPr lang="en-US" sz="4000" b="1" smtClean="0"/>
              <a:t>Nondirectional hypotheses</a:t>
            </a:r>
            <a:r>
              <a:rPr lang="en-US" smtClean="0"/>
              <a:t> </a:t>
            </a:r>
          </a:p>
        </p:txBody>
      </p:sp>
      <p:sp>
        <p:nvSpPr>
          <p:cNvPr id="71684" name="Rectangle 3"/>
          <p:cNvSpPr>
            <a:spLocks noGrp="1" noChangeArrowheads="1"/>
          </p:cNvSpPr>
          <p:nvPr>
            <p:ph type="body" idx="1"/>
          </p:nvPr>
        </p:nvSpPr>
        <p:spPr/>
        <p:txBody>
          <a:bodyPr/>
          <a:lstStyle/>
          <a:p>
            <a:pPr algn="l" rtl="0" eaLnBrk="1" hangingPunct="1"/>
            <a:r>
              <a:rPr lang="en-US" dirty="0" smtClean="0">
                <a:solidFill>
                  <a:schemeClr val="folHlink"/>
                </a:solidFill>
              </a:rPr>
              <a:t>Non-directional hypotheses</a:t>
            </a:r>
            <a:r>
              <a:rPr lang="en-US" dirty="0" smtClean="0"/>
              <a:t>: There are </a:t>
            </a:r>
            <a:r>
              <a:rPr lang="en-US" dirty="0" smtClean="0">
                <a:solidFill>
                  <a:srgbClr val="008000"/>
                </a:solidFill>
              </a:rPr>
              <a:t>no indication of the direction</a:t>
            </a:r>
            <a:r>
              <a:rPr lang="en-US" dirty="0" smtClean="0"/>
              <a:t> of the relationships between variables.</a:t>
            </a:r>
          </a:p>
          <a:p>
            <a:pPr lvl="1"/>
            <a:r>
              <a:rPr lang="en-US" dirty="0" smtClean="0"/>
              <a:t>There is </a:t>
            </a:r>
            <a:r>
              <a:rPr lang="en-US" dirty="0" smtClean="0">
                <a:solidFill>
                  <a:srgbClr val="000066"/>
                </a:solidFill>
              </a:rPr>
              <a:t>a relationship</a:t>
            </a:r>
            <a:r>
              <a:rPr lang="en-US" dirty="0" smtClean="0"/>
              <a:t> between age and Job satisfaction of employee.</a:t>
            </a:r>
          </a:p>
          <a:p>
            <a:pPr>
              <a:buNone/>
            </a:pPr>
            <a:r>
              <a:rPr lang="en-US" dirty="0" smtClean="0"/>
              <a:t>     			  Or</a:t>
            </a:r>
          </a:p>
          <a:p>
            <a:pPr lvl="1"/>
            <a:r>
              <a:rPr lang="en-US" dirty="0" smtClean="0"/>
              <a:t>There is </a:t>
            </a:r>
            <a:r>
              <a:rPr lang="en-US" dirty="0" smtClean="0">
                <a:solidFill>
                  <a:srgbClr val="000066"/>
                </a:solidFill>
              </a:rPr>
              <a:t>a differences</a:t>
            </a:r>
            <a:r>
              <a:rPr lang="en-US" dirty="0" smtClean="0"/>
              <a:t> between the work culture of Madheshi and hilly employees.</a:t>
            </a:r>
          </a:p>
          <a:p>
            <a:pPr algn="l" rtl="0" eaLnBrk="1" hangingPunct="1"/>
            <a:endParaRPr lang="en-US"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p:cNvSpPr>
            <a:spLocks noGrp="1"/>
          </p:cNvSpPr>
          <p:nvPr>
            <p:ph type="sldNum" sz="quarter" idx="12"/>
          </p:nvPr>
        </p:nvSpPr>
        <p:spPr>
          <a:noFill/>
        </p:spPr>
        <p:txBody>
          <a:bodyPr/>
          <a:lstStyle/>
          <a:p>
            <a:fld id="{D2BFFB33-3FCE-4A5D-902D-38655E1FF18F}" type="slidenum">
              <a:rPr lang="ar-SA" smtClean="0"/>
              <a:pPr/>
              <a:t>65</a:t>
            </a:fld>
            <a:endParaRPr lang="en-US" smtClean="0"/>
          </a:p>
        </p:txBody>
      </p:sp>
      <p:sp>
        <p:nvSpPr>
          <p:cNvPr id="73731" name="Rectangle 2"/>
          <p:cNvSpPr>
            <a:spLocks noGrp="1" noChangeArrowheads="1"/>
          </p:cNvSpPr>
          <p:nvPr>
            <p:ph type="title"/>
          </p:nvPr>
        </p:nvSpPr>
        <p:spPr/>
        <p:txBody>
          <a:bodyPr/>
          <a:lstStyle/>
          <a:p>
            <a:pPr eaLnBrk="1" hangingPunct="1"/>
            <a:r>
              <a:rPr lang="en-US" sz="3600" b="1" smtClean="0"/>
              <a:t>Null and Alternate Hypotheses</a:t>
            </a:r>
          </a:p>
        </p:txBody>
      </p:sp>
      <p:sp>
        <p:nvSpPr>
          <p:cNvPr id="73732" name="Rectangle 3"/>
          <p:cNvSpPr>
            <a:spLocks noGrp="1" noChangeArrowheads="1"/>
          </p:cNvSpPr>
          <p:nvPr>
            <p:ph type="body" idx="1"/>
          </p:nvPr>
        </p:nvSpPr>
        <p:spPr>
          <a:xfrm>
            <a:off x="457200" y="1219200"/>
            <a:ext cx="8229600" cy="4906963"/>
          </a:xfrm>
        </p:spPr>
        <p:txBody>
          <a:bodyPr>
            <a:normAutofit fontScale="92500" lnSpcReduction="10000"/>
          </a:bodyPr>
          <a:lstStyle/>
          <a:p>
            <a:pPr algn="l" rtl="0" eaLnBrk="1" hangingPunct="1"/>
            <a:r>
              <a:rPr lang="en-US" sz="2800" dirty="0" smtClean="0"/>
              <a:t> The </a:t>
            </a:r>
            <a:r>
              <a:rPr lang="en-US" sz="2800" b="1" dirty="0" smtClean="0">
                <a:solidFill>
                  <a:schemeClr val="folHlink"/>
                </a:solidFill>
              </a:rPr>
              <a:t>null hypotheses</a:t>
            </a:r>
            <a:r>
              <a:rPr lang="en-US" sz="2800" dirty="0" smtClean="0"/>
              <a:t> is a proposition that states a definitive, exact relationship between two variables.</a:t>
            </a:r>
          </a:p>
          <a:p>
            <a:pPr algn="l" rtl="0" eaLnBrk="1" hangingPunct="1"/>
            <a:r>
              <a:rPr lang="en-US" sz="2800" dirty="0" smtClean="0"/>
              <a:t>It states that the population correlation between two variables is equal to zero.</a:t>
            </a:r>
          </a:p>
          <a:p>
            <a:pPr algn="l" rtl="0" eaLnBrk="1" hangingPunct="1"/>
            <a:r>
              <a:rPr lang="en-US" sz="2800" b="1" dirty="0" smtClean="0"/>
              <a:t>In general</a:t>
            </a:r>
            <a:r>
              <a:rPr lang="en-US" sz="2800" dirty="0" smtClean="0"/>
              <a:t>, the </a:t>
            </a:r>
            <a:r>
              <a:rPr lang="en-US" sz="2800" dirty="0" smtClean="0">
                <a:solidFill>
                  <a:schemeClr val="folHlink"/>
                </a:solidFill>
              </a:rPr>
              <a:t>null statement</a:t>
            </a:r>
            <a:r>
              <a:rPr lang="en-US" sz="2800" dirty="0" smtClean="0"/>
              <a:t> is expressed as no difference between two groups. For example;</a:t>
            </a:r>
          </a:p>
          <a:p>
            <a:pPr lvl="1">
              <a:lnSpc>
                <a:spcPct val="90000"/>
              </a:lnSpc>
            </a:pPr>
            <a:r>
              <a:rPr lang="en-US" sz="2000" dirty="0" smtClean="0"/>
              <a:t>There is no significant difference in productivity of male and female employees. H</a:t>
            </a:r>
            <a:r>
              <a:rPr lang="en-US" sz="1200" b="1" dirty="0" smtClean="0"/>
              <a:t>0</a:t>
            </a:r>
            <a:r>
              <a:rPr lang="en-US" sz="2000" dirty="0" smtClean="0"/>
              <a:t>:  </a:t>
            </a:r>
            <a:r>
              <a:rPr lang="en-US" sz="2000" dirty="0" smtClean="0">
                <a:latin typeface="Arial" charset="0"/>
              </a:rPr>
              <a:t>µ</a:t>
            </a:r>
            <a:r>
              <a:rPr lang="en-US" sz="1200" b="1" dirty="0" smtClean="0"/>
              <a:t>M</a:t>
            </a:r>
            <a:r>
              <a:rPr lang="en-US" sz="2000" dirty="0" smtClean="0"/>
              <a:t> =  </a:t>
            </a:r>
            <a:r>
              <a:rPr lang="en-US" sz="2000" dirty="0" smtClean="0">
                <a:latin typeface="Arial" charset="0"/>
              </a:rPr>
              <a:t>µ</a:t>
            </a:r>
            <a:r>
              <a:rPr lang="en-US" sz="1400" b="1" dirty="0" smtClean="0"/>
              <a:t>w</a:t>
            </a:r>
          </a:p>
          <a:p>
            <a:pPr>
              <a:lnSpc>
                <a:spcPct val="90000"/>
              </a:lnSpc>
              <a:buNone/>
            </a:pPr>
            <a:r>
              <a:rPr lang="en-US" sz="2400" dirty="0" smtClean="0"/>
              <a:t>          Or</a:t>
            </a:r>
          </a:p>
          <a:p>
            <a:pPr>
              <a:lnSpc>
                <a:spcPct val="90000"/>
              </a:lnSpc>
            </a:pPr>
            <a:r>
              <a:rPr lang="en-US" sz="2400" dirty="0" smtClean="0"/>
              <a:t>       H</a:t>
            </a:r>
            <a:r>
              <a:rPr lang="en-US" sz="1800" dirty="0" smtClean="0"/>
              <a:t>0</a:t>
            </a:r>
            <a:r>
              <a:rPr lang="en-US" sz="2400" dirty="0" smtClean="0"/>
              <a:t>:  </a:t>
            </a:r>
            <a:r>
              <a:rPr lang="en-US" sz="2400" dirty="0" smtClean="0">
                <a:latin typeface="Arial" charset="0"/>
              </a:rPr>
              <a:t>µ</a:t>
            </a:r>
            <a:r>
              <a:rPr lang="en-US" sz="1600" b="1" dirty="0" smtClean="0"/>
              <a:t>M</a:t>
            </a:r>
            <a:r>
              <a:rPr lang="en-US" sz="2400" dirty="0" smtClean="0"/>
              <a:t> -  </a:t>
            </a:r>
            <a:r>
              <a:rPr lang="en-US" sz="2400" dirty="0" smtClean="0">
                <a:latin typeface="Arial" charset="0"/>
              </a:rPr>
              <a:t>µ</a:t>
            </a:r>
            <a:r>
              <a:rPr lang="en-US" sz="1600" b="1" dirty="0" smtClean="0"/>
              <a:t>w</a:t>
            </a:r>
            <a:r>
              <a:rPr lang="en-US" sz="2400" dirty="0" smtClean="0"/>
              <a:t> = 0</a:t>
            </a:r>
          </a:p>
          <a:p>
            <a:pPr>
              <a:lnSpc>
                <a:spcPct val="90000"/>
              </a:lnSpc>
              <a:buNone/>
            </a:pPr>
            <a:r>
              <a:rPr lang="en-US" sz="2400" dirty="0" smtClean="0"/>
              <a:t>     Where </a:t>
            </a:r>
            <a:r>
              <a:rPr lang="en-US" sz="2400" b="1" dirty="0" smtClean="0"/>
              <a:t>H</a:t>
            </a:r>
            <a:r>
              <a:rPr lang="en-US" sz="1600" b="1" dirty="0" smtClean="0"/>
              <a:t>0</a:t>
            </a:r>
            <a:r>
              <a:rPr lang="en-US" sz="2400" dirty="0" smtClean="0"/>
              <a:t> represents the </a:t>
            </a:r>
            <a:r>
              <a:rPr lang="en-US" sz="2400" b="1" dirty="0" smtClean="0"/>
              <a:t>null hypotheses</a:t>
            </a:r>
            <a:r>
              <a:rPr lang="en-US" sz="2400" dirty="0" smtClean="0"/>
              <a:t>,</a:t>
            </a:r>
          </a:p>
          <a:p>
            <a:pPr>
              <a:lnSpc>
                <a:spcPct val="90000"/>
              </a:lnSpc>
              <a:buNone/>
            </a:pPr>
            <a:r>
              <a:rPr lang="en-US" sz="2400" dirty="0" smtClean="0"/>
              <a:t>               </a:t>
            </a:r>
            <a:r>
              <a:rPr lang="en-US" sz="2400" dirty="0" smtClean="0">
                <a:latin typeface="Arial" charset="0"/>
              </a:rPr>
              <a:t>µ</a:t>
            </a:r>
            <a:r>
              <a:rPr lang="en-US" sz="1600" b="1" dirty="0" smtClean="0"/>
              <a:t>M</a:t>
            </a:r>
            <a:r>
              <a:rPr lang="en-US" sz="2400" dirty="0" smtClean="0"/>
              <a:t> is the mean productivity level of the men, </a:t>
            </a:r>
          </a:p>
          <a:p>
            <a:pPr>
              <a:lnSpc>
                <a:spcPct val="90000"/>
              </a:lnSpc>
              <a:buNone/>
            </a:pPr>
            <a:r>
              <a:rPr lang="en-US" sz="2400" dirty="0" smtClean="0"/>
              <a:t>               </a:t>
            </a:r>
            <a:r>
              <a:rPr lang="en-US" sz="2400" dirty="0" smtClean="0">
                <a:latin typeface="Arial" charset="0"/>
              </a:rPr>
              <a:t>µ</a:t>
            </a:r>
            <a:r>
              <a:rPr lang="en-US" sz="1600" b="1" dirty="0" smtClean="0"/>
              <a:t>w</a:t>
            </a:r>
            <a:r>
              <a:rPr lang="en-US" sz="2400" dirty="0" smtClean="0"/>
              <a:t>  is the mean productivity level of women.</a:t>
            </a:r>
          </a:p>
          <a:p>
            <a:pPr lvl="1"/>
            <a:endParaRPr lang="en-US" sz="2400" dirty="0" smtClean="0"/>
          </a:p>
          <a:p>
            <a:pPr lvl="1"/>
            <a:endParaRPr lang="en-US" sz="2400"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5"/>
          <p:cNvSpPr>
            <a:spLocks noGrp="1"/>
          </p:cNvSpPr>
          <p:nvPr>
            <p:ph type="sldNum" sz="quarter" idx="12"/>
          </p:nvPr>
        </p:nvSpPr>
        <p:spPr>
          <a:noFill/>
        </p:spPr>
        <p:txBody>
          <a:bodyPr/>
          <a:lstStyle/>
          <a:p>
            <a:fld id="{031FED49-252F-45E4-9B75-AE65DD87FF7D}" type="slidenum">
              <a:rPr lang="ar-SA" smtClean="0"/>
              <a:pPr/>
              <a:t>66</a:t>
            </a:fld>
            <a:endParaRPr lang="en-US" smtClean="0"/>
          </a:p>
        </p:txBody>
      </p:sp>
      <p:sp>
        <p:nvSpPr>
          <p:cNvPr id="74755" name="Rectangle 2"/>
          <p:cNvSpPr>
            <a:spLocks noGrp="1" noChangeArrowheads="1"/>
          </p:cNvSpPr>
          <p:nvPr>
            <p:ph type="title"/>
          </p:nvPr>
        </p:nvSpPr>
        <p:spPr>
          <a:xfrm>
            <a:off x="457200" y="274638"/>
            <a:ext cx="8229600" cy="563562"/>
          </a:xfrm>
        </p:spPr>
        <p:txBody>
          <a:bodyPr>
            <a:normAutofit fontScale="90000"/>
          </a:bodyPr>
          <a:lstStyle/>
          <a:p>
            <a:pPr eaLnBrk="1" hangingPunct="1"/>
            <a:r>
              <a:rPr lang="en-US" sz="4000" b="1" dirty="0" smtClean="0"/>
              <a:t>The Alternate Hypotheses</a:t>
            </a:r>
          </a:p>
        </p:txBody>
      </p:sp>
      <p:sp>
        <p:nvSpPr>
          <p:cNvPr id="74756" name="Rectangle 3"/>
          <p:cNvSpPr>
            <a:spLocks noGrp="1" noChangeArrowheads="1"/>
          </p:cNvSpPr>
          <p:nvPr>
            <p:ph type="body" idx="1"/>
          </p:nvPr>
        </p:nvSpPr>
        <p:spPr>
          <a:xfrm>
            <a:off x="457200" y="990600"/>
            <a:ext cx="8229600" cy="5135563"/>
          </a:xfrm>
        </p:spPr>
        <p:txBody>
          <a:bodyPr>
            <a:normAutofit/>
          </a:bodyPr>
          <a:lstStyle/>
          <a:p>
            <a:r>
              <a:rPr lang="en-US" sz="2800" dirty="0" smtClean="0"/>
              <a:t>The </a:t>
            </a:r>
            <a:r>
              <a:rPr lang="en-US" sz="2800" dirty="0" smtClean="0">
                <a:solidFill>
                  <a:schemeClr val="folHlink"/>
                </a:solidFill>
              </a:rPr>
              <a:t>alternate hypotheses</a:t>
            </a:r>
            <a:r>
              <a:rPr lang="en-US" sz="2800" dirty="0" smtClean="0"/>
              <a:t> is the </a:t>
            </a:r>
            <a:r>
              <a:rPr lang="en-US" sz="2800" b="1" dirty="0" smtClean="0">
                <a:solidFill>
                  <a:srgbClr val="000066"/>
                </a:solidFill>
              </a:rPr>
              <a:t>opposite</a:t>
            </a:r>
            <a:r>
              <a:rPr lang="en-US" sz="2800" dirty="0" smtClean="0"/>
              <a:t> of the </a:t>
            </a:r>
            <a:r>
              <a:rPr lang="en-US" sz="2800" b="1" dirty="0" smtClean="0"/>
              <a:t>null hypotheses</a:t>
            </a:r>
            <a:r>
              <a:rPr lang="en-US" sz="2800" dirty="0" smtClean="0"/>
              <a:t>, is a statement expressing a relationship between two variables or indicating differences between groups. The </a:t>
            </a:r>
            <a:r>
              <a:rPr lang="en-US" sz="2800" b="1" dirty="0" smtClean="0">
                <a:solidFill>
                  <a:srgbClr val="008000"/>
                </a:solidFill>
              </a:rPr>
              <a:t>alternate hypotheses</a:t>
            </a:r>
            <a:r>
              <a:rPr lang="en-US" sz="2800" dirty="0" smtClean="0"/>
              <a:t> for the above </a:t>
            </a:r>
          </a:p>
          <a:p>
            <a:pPr lvl="1"/>
            <a:r>
              <a:rPr lang="en-US" sz="2400" dirty="0" smtClean="0"/>
              <a:t>H</a:t>
            </a:r>
            <a:r>
              <a:rPr lang="en-US" sz="1400" dirty="0" smtClean="0"/>
              <a:t>A</a:t>
            </a:r>
            <a:r>
              <a:rPr lang="en-US" sz="2400" dirty="0" smtClean="0"/>
              <a:t> :  </a:t>
            </a:r>
            <a:r>
              <a:rPr lang="en-US" sz="2400" dirty="0" smtClean="0">
                <a:latin typeface="Arial" charset="0"/>
              </a:rPr>
              <a:t>µ</a:t>
            </a:r>
            <a:r>
              <a:rPr lang="en-US" sz="1400" dirty="0" smtClean="0"/>
              <a:t>M</a:t>
            </a:r>
            <a:r>
              <a:rPr lang="en-US" sz="2400" dirty="0" smtClean="0"/>
              <a:t> &gt;  </a:t>
            </a:r>
            <a:r>
              <a:rPr lang="en-US" sz="2400" dirty="0" smtClean="0">
                <a:latin typeface="Arial" charset="0"/>
              </a:rPr>
              <a:t>µ</a:t>
            </a:r>
            <a:r>
              <a:rPr lang="en-US" sz="1400" dirty="0" smtClean="0"/>
              <a:t>w</a:t>
            </a:r>
          </a:p>
          <a:p>
            <a:pPr lvl="1">
              <a:buNone/>
            </a:pPr>
            <a:r>
              <a:rPr lang="en-US" sz="2400" dirty="0" smtClean="0"/>
              <a:t>			OR</a:t>
            </a:r>
          </a:p>
          <a:p>
            <a:pPr lvl="1"/>
            <a:r>
              <a:rPr lang="en-US" sz="2000" dirty="0" smtClean="0"/>
              <a:t>HA: </a:t>
            </a:r>
            <a:r>
              <a:rPr lang="en-US" sz="2000" dirty="0" smtClean="0">
                <a:latin typeface="Arial" charset="0"/>
              </a:rPr>
              <a:t>µ</a:t>
            </a:r>
            <a:r>
              <a:rPr lang="en-US" sz="2000" dirty="0" smtClean="0"/>
              <a:t>AM </a:t>
            </a:r>
            <a:r>
              <a:rPr lang="en-US" dirty="0" smtClean="0"/>
              <a:t>≠ </a:t>
            </a:r>
            <a:r>
              <a:rPr lang="en-US" sz="2000" dirty="0" smtClean="0">
                <a:latin typeface="Arial" charset="0"/>
              </a:rPr>
              <a:t>µ</a:t>
            </a:r>
            <a:r>
              <a:rPr lang="en-US" sz="2000" dirty="0" smtClean="0"/>
              <a:t>AR</a:t>
            </a:r>
          </a:p>
          <a:p>
            <a:pPr>
              <a:buNone/>
            </a:pPr>
            <a:r>
              <a:rPr lang="en-US" sz="2800" dirty="0" smtClean="0"/>
              <a:t>   	Where H</a:t>
            </a:r>
            <a:r>
              <a:rPr lang="en-US" sz="1800" dirty="0" smtClean="0"/>
              <a:t>A</a:t>
            </a:r>
            <a:r>
              <a:rPr lang="en-US" sz="2800" dirty="0" smtClean="0"/>
              <a:t> represents the alternate hypotheses.</a:t>
            </a:r>
          </a:p>
          <a:p>
            <a:pPr algn="l" rtl="0" eaLnBrk="1" hangingPunct="1"/>
            <a:endParaRPr lang="en-US" sz="2800" dirty="0" smtClean="0"/>
          </a:p>
          <a:p>
            <a:pPr algn="l" rtl="0" eaLnBrk="1" hangingPunct="1"/>
            <a:endParaRPr lang="en-US" sz="2800"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TW" smtClean="0">
                <a:ea typeface="新細明體" pitchFamily="18" charset="-120"/>
              </a:rPr>
              <a:t>The Role of the Hypothesis</a:t>
            </a:r>
          </a:p>
        </p:txBody>
      </p:sp>
      <p:sp>
        <p:nvSpPr>
          <p:cNvPr id="51203" name="Rectangle 3"/>
          <p:cNvSpPr>
            <a:spLocks noGrp="1" noChangeArrowheads="1"/>
          </p:cNvSpPr>
          <p:nvPr>
            <p:ph type="body" idx="1"/>
          </p:nvPr>
        </p:nvSpPr>
        <p:spPr/>
        <p:txBody>
          <a:bodyPr/>
          <a:lstStyle/>
          <a:p>
            <a:pPr eaLnBrk="1" hangingPunct="1"/>
            <a:r>
              <a:rPr lang="en-US" altLang="zh-TW" smtClean="0">
                <a:ea typeface="新細明體" pitchFamily="18" charset="-120"/>
              </a:rPr>
              <a:t>Guides the direction of the study</a:t>
            </a:r>
          </a:p>
          <a:p>
            <a:pPr eaLnBrk="1" hangingPunct="1"/>
            <a:r>
              <a:rPr lang="en-US" altLang="zh-TW" smtClean="0">
                <a:ea typeface="新細明體" pitchFamily="18" charset="-120"/>
              </a:rPr>
              <a:t>Identifies facts that are relevant</a:t>
            </a:r>
          </a:p>
          <a:p>
            <a:pPr eaLnBrk="1" hangingPunct="1"/>
            <a:r>
              <a:rPr lang="en-US" altLang="zh-TW" smtClean="0">
                <a:ea typeface="新細明體" pitchFamily="18" charset="-120"/>
              </a:rPr>
              <a:t>Suggests which form of research design is appropriate</a:t>
            </a:r>
            <a:endParaRPr lang="en-US" altLang="zh-TW" sz="1200" smtClean="0">
              <a:ea typeface="新細明體" pitchFamily="18" charset="-120"/>
            </a:endParaRPr>
          </a:p>
          <a:p>
            <a:pPr eaLnBrk="1" hangingPunct="1"/>
            <a:r>
              <a:rPr lang="en-US" altLang="zh-TW" smtClean="0">
                <a:ea typeface="新細明體" pitchFamily="18" charset="-120"/>
              </a:rPr>
              <a:t>Provides a framework for organizing the conclusions that result</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zh-TW" smtClean="0">
                <a:ea typeface="新細明體" pitchFamily="18" charset="-120"/>
              </a:rPr>
              <a:t>What is a Good Hypothesis?</a:t>
            </a:r>
          </a:p>
        </p:txBody>
      </p:sp>
      <p:sp>
        <p:nvSpPr>
          <p:cNvPr id="52227" name="Rectangle 3"/>
          <p:cNvSpPr>
            <a:spLocks noGrp="1" noChangeArrowheads="1"/>
          </p:cNvSpPr>
          <p:nvPr>
            <p:ph type="body" idx="1"/>
          </p:nvPr>
        </p:nvSpPr>
        <p:spPr/>
        <p:txBody>
          <a:bodyPr/>
          <a:lstStyle/>
          <a:p>
            <a:pPr eaLnBrk="1" hangingPunct="1"/>
            <a:r>
              <a:rPr lang="en-US" altLang="zh-TW" dirty="0" smtClean="0">
                <a:ea typeface="新細明體" pitchFamily="18" charset="-120"/>
              </a:rPr>
              <a:t>A good hypothesis should fulfill three conditions:</a:t>
            </a:r>
          </a:p>
          <a:p>
            <a:pPr lvl="1" eaLnBrk="1" hangingPunct="1"/>
            <a:r>
              <a:rPr lang="en-US" altLang="zh-TW" dirty="0" smtClean="0">
                <a:ea typeface="新細明體" pitchFamily="18" charset="-120"/>
              </a:rPr>
              <a:t>Must be adequate for its purpose</a:t>
            </a:r>
          </a:p>
          <a:p>
            <a:pPr lvl="1" eaLnBrk="1" hangingPunct="1"/>
            <a:r>
              <a:rPr lang="en-US" altLang="zh-TW" dirty="0" smtClean="0">
                <a:ea typeface="新細明體" pitchFamily="18" charset="-120"/>
              </a:rPr>
              <a:t>Must be testable</a:t>
            </a:r>
          </a:p>
          <a:p>
            <a:pPr lvl="1" eaLnBrk="1" hangingPunct="1"/>
            <a:r>
              <a:rPr lang="en-US" altLang="zh-TW" dirty="0" smtClean="0">
                <a:ea typeface="新細明體" pitchFamily="18" charset="-120"/>
              </a:rPr>
              <a:t>Must be better than its rivals</a:t>
            </a:r>
          </a:p>
          <a:p>
            <a:pPr eaLnBrk="1" hangingPunct="1">
              <a:buNone/>
            </a:pPr>
            <a:endParaRPr lang="en-US" altLang="zh-TW" dirty="0" smtClean="0">
              <a:ea typeface="新細明體" pitchFamily="18" charset="-12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Theoretical Framework</a:t>
            </a:r>
            <a:endParaRPr lang="ar-JO" smtClean="0"/>
          </a:p>
        </p:txBody>
      </p:sp>
      <p:sp>
        <p:nvSpPr>
          <p:cNvPr id="7171" name="Content Placeholder 2"/>
          <p:cNvSpPr>
            <a:spLocks noGrp="1"/>
          </p:cNvSpPr>
          <p:nvPr>
            <p:ph idx="1"/>
          </p:nvPr>
        </p:nvSpPr>
        <p:spPr/>
        <p:txBody>
          <a:bodyPr/>
          <a:lstStyle/>
          <a:p>
            <a:pPr algn="l" rtl="0"/>
            <a:r>
              <a:rPr lang="en-US" smtClean="0"/>
              <a:t>A theoretical framework represents your beliefs on </a:t>
            </a:r>
            <a:r>
              <a:rPr lang="en-US" i="1" smtClean="0"/>
              <a:t>how</a:t>
            </a:r>
            <a:r>
              <a:rPr lang="en-US" smtClean="0"/>
              <a:t> certain phenomena (or variables or concepts) are related to each other (a model) and an explanation on </a:t>
            </a:r>
            <a:r>
              <a:rPr lang="en-US" i="1" smtClean="0"/>
              <a:t>why</a:t>
            </a:r>
            <a:r>
              <a:rPr lang="en-US" smtClean="0"/>
              <a:t> you believe that these variables are associated to each other (a theory). </a:t>
            </a:r>
          </a:p>
          <a:p>
            <a:endParaRPr lang="ar-JO" smtClean="0"/>
          </a:p>
        </p:txBody>
      </p:sp>
      <p:sp>
        <p:nvSpPr>
          <p:cNvPr id="7172" name="Slide Number Placeholder 3"/>
          <p:cNvSpPr>
            <a:spLocks noGrp="1"/>
          </p:cNvSpPr>
          <p:nvPr>
            <p:ph type="sldNum" sz="quarter" idx="12"/>
          </p:nvPr>
        </p:nvSpPr>
        <p:spPr>
          <a:noFill/>
        </p:spPr>
        <p:txBody>
          <a:bodyPr/>
          <a:lstStyle/>
          <a:p>
            <a:fld id="{AADB03FD-C2EB-4E95-86D8-2B749032C737}" type="slidenum">
              <a:rPr lang="ar-SA" smtClean="0"/>
              <a:pPr/>
              <a:t>69</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4000" dirty="0" smtClean="0"/>
              <a:t>Need / Purpose of Reviewing the Literature  </a:t>
            </a:r>
            <a:br>
              <a:rPr lang="en-US" sz="4000" dirty="0" smtClean="0"/>
            </a:br>
            <a:endParaRPr lang="en-US" dirty="0"/>
          </a:p>
        </p:txBody>
      </p:sp>
      <p:sp>
        <p:nvSpPr>
          <p:cNvPr id="3" name="Content Placeholder 2"/>
          <p:cNvSpPr>
            <a:spLocks noGrp="1"/>
          </p:cNvSpPr>
          <p:nvPr>
            <p:ph idx="1"/>
          </p:nvPr>
        </p:nvSpPr>
        <p:spPr/>
        <p:txBody>
          <a:bodyPr>
            <a:normAutofit/>
          </a:bodyPr>
          <a:lstStyle/>
          <a:p>
            <a:pPr lvl="1"/>
            <a:r>
              <a:rPr lang="en-US" dirty="0" smtClean="0"/>
              <a:t>It  </a:t>
            </a:r>
            <a:r>
              <a:rPr lang="en-US" dirty="0"/>
              <a:t>enables the researcher to define the limits of his field. </a:t>
            </a:r>
          </a:p>
          <a:p>
            <a:pPr lvl="1"/>
            <a:r>
              <a:rPr lang="en-US" dirty="0"/>
              <a:t>It brings the researcher up to date on the work, which others have </a:t>
            </a:r>
            <a:r>
              <a:rPr lang="en-US" dirty="0" smtClean="0"/>
              <a:t>done.</a:t>
            </a:r>
            <a:endParaRPr lang="en-US" dirty="0"/>
          </a:p>
          <a:p>
            <a:pPr lvl="1"/>
            <a:r>
              <a:rPr lang="en-US" dirty="0" smtClean="0"/>
              <a:t> </a:t>
            </a:r>
            <a:r>
              <a:rPr lang="en-US" dirty="0"/>
              <a:t>T</a:t>
            </a:r>
            <a:r>
              <a:rPr lang="en-US" dirty="0" smtClean="0"/>
              <a:t>he </a:t>
            </a:r>
            <a:r>
              <a:rPr lang="en-US" dirty="0"/>
              <a:t>researcher can avoid unfruitful and useless problem areas. </a:t>
            </a:r>
          </a:p>
          <a:p>
            <a:pPr lvl="1"/>
            <a:r>
              <a:rPr lang="en-US" dirty="0" smtClean="0"/>
              <a:t>The </a:t>
            </a:r>
            <a:r>
              <a:rPr lang="en-US" dirty="0"/>
              <a:t>researcher can avoid unintentional duplication of well-established findings.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Theoretical Framework</a:t>
            </a:r>
            <a:endParaRPr lang="ar-JO" smtClean="0"/>
          </a:p>
        </p:txBody>
      </p:sp>
      <p:sp>
        <p:nvSpPr>
          <p:cNvPr id="3" name="Content Placeholder 2"/>
          <p:cNvSpPr>
            <a:spLocks noGrp="1"/>
          </p:cNvSpPr>
          <p:nvPr>
            <p:ph idx="1"/>
          </p:nvPr>
        </p:nvSpPr>
        <p:spPr/>
        <p:txBody>
          <a:bodyPr/>
          <a:lstStyle/>
          <a:p>
            <a:pPr marL="609600" indent="-609600" algn="l" rtl="0">
              <a:defRPr/>
            </a:pPr>
            <a:r>
              <a:rPr lang="en-US" dirty="0" smtClean="0"/>
              <a:t>Basic steps:</a:t>
            </a:r>
          </a:p>
          <a:p>
            <a:pPr marL="1289050" lvl="1" indent="-533400" algn="l" rtl="0">
              <a:defRPr/>
            </a:pPr>
            <a:r>
              <a:rPr lang="en-US" i="1" dirty="0" smtClean="0"/>
              <a:t>Identify and label</a:t>
            </a:r>
            <a:r>
              <a:rPr lang="en-US" dirty="0" smtClean="0"/>
              <a:t> the variables correctly</a:t>
            </a:r>
          </a:p>
          <a:p>
            <a:pPr marL="1289050" lvl="1" indent="-533400" algn="l" rtl="0">
              <a:defRPr/>
            </a:pPr>
            <a:r>
              <a:rPr lang="en-US" dirty="0" smtClean="0"/>
              <a:t>State the </a:t>
            </a:r>
            <a:r>
              <a:rPr lang="en-US" i="1" dirty="0" smtClean="0"/>
              <a:t>relationships</a:t>
            </a:r>
            <a:r>
              <a:rPr lang="en-US" dirty="0" smtClean="0"/>
              <a:t> among the variables:  formulate </a:t>
            </a:r>
            <a:r>
              <a:rPr lang="en-US" i="1" dirty="0" smtClean="0"/>
              <a:t>hypotheses</a:t>
            </a:r>
          </a:p>
          <a:p>
            <a:pPr marL="1289050" lvl="1" indent="-533400" algn="l" rtl="0">
              <a:defRPr/>
            </a:pPr>
            <a:r>
              <a:rPr lang="en-US" dirty="0" smtClean="0"/>
              <a:t>Explain </a:t>
            </a:r>
            <a:r>
              <a:rPr lang="en-US" i="1" dirty="0" smtClean="0"/>
              <a:t>how or why</a:t>
            </a:r>
            <a:r>
              <a:rPr lang="en-US" dirty="0" smtClean="0"/>
              <a:t> you expect these relationships</a:t>
            </a:r>
            <a:endParaRPr lang="en-US" i="1" dirty="0" smtClean="0"/>
          </a:p>
          <a:p>
            <a:pPr algn="l" rtl="0">
              <a:defRPr/>
            </a:pPr>
            <a:endParaRPr lang="ar-JO" dirty="0"/>
          </a:p>
        </p:txBody>
      </p:sp>
      <p:sp>
        <p:nvSpPr>
          <p:cNvPr id="8196" name="Slide Number Placeholder 3"/>
          <p:cNvSpPr>
            <a:spLocks noGrp="1"/>
          </p:cNvSpPr>
          <p:nvPr>
            <p:ph type="sldNum" sz="quarter" idx="12"/>
          </p:nvPr>
        </p:nvSpPr>
        <p:spPr>
          <a:noFill/>
        </p:spPr>
        <p:txBody>
          <a:bodyPr/>
          <a:lstStyle/>
          <a:p>
            <a:fld id="{ACB27F44-DD91-4905-8662-03156BFB98F6}" type="slidenum">
              <a:rPr lang="ar-SA" smtClean="0"/>
              <a:pPr/>
              <a:t>70</a:t>
            </a:fld>
            <a:endParaRPr lang="en-US"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p:spPr>
        <p:txBody>
          <a:bodyPr/>
          <a:lstStyle/>
          <a:p>
            <a:fld id="{B6FFEDB2-B88E-4F6A-8B56-34E9A93D7302}" type="slidenum">
              <a:rPr lang="ar-SA" smtClean="0"/>
              <a:pPr/>
              <a:t>71</a:t>
            </a:fld>
            <a:endParaRPr lang="en-US" smtClean="0"/>
          </a:p>
        </p:txBody>
      </p:sp>
      <p:sp>
        <p:nvSpPr>
          <p:cNvPr id="44035" name="Rectangle 2"/>
          <p:cNvSpPr>
            <a:spLocks noGrp="1" noChangeArrowheads="1"/>
          </p:cNvSpPr>
          <p:nvPr>
            <p:ph type="title"/>
          </p:nvPr>
        </p:nvSpPr>
        <p:spPr/>
        <p:txBody>
          <a:bodyPr/>
          <a:lstStyle/>
          <a:p>
            <a:pPr eaLnBrk="1" hangingPunct="1"/>
            <a:r>
              <a:rPr lang="en-US" smtClean="0"/>
              <a:t>Theoretical Framework</a:t>
            </a:r>
          </a:p>
        </p:txBody>
      </p:sp>
      <p:sp>
        <p:nvSpPr>
          <p:cNvPr id="44036" name="Rectangle 3"/>
          <p:cNvSpPr>
            <a:spLocks noGrp="1" noChangeArrowheads="1"/>
          </p:cNvSpPr>
          <p:nvPr>
            <p:ph type="body" idx="1"/>
          </p:nvPr>
        </p:nvSpPr>
        <p:spPr/>
        <p:txBody>
          <a:bodyPr/>
          <a:lstStyle/>
          <a:p>
            <a:pPr algn="l" rtl="0" eaLnBrk="1" hangingPunct="1"/>
            <a:r>
              <a:rPr lang="en-US" smtClean="0"/>
              <a:t>The </a:t>
            </a:r>
            <a:r>
              <a:rPr lang="en-US" smtClean="0">
                <a:solidFill>
                  <a:srgbClr val="008000"/>
                </a:solidFill>
              </a:rPr>
              <a:t>theoretical framework</a:t>
            </a:r>
            <a:r>
              <a:rPr lang="en-US" smtClean="0"/>
              <a:t> is the foundation on which the entire research project is based.</a:t>
            </a:r>
          </a:p>
          <a:p>
            <a:pPr algn="l" rtl="0" eaLnBrk="1" hangingPunct="1"/>
            <a:r>
              <a:rPr lang="en-US" smtClean="0"/>
              <a:t>It is a logically developed, described, and elaborated network of </a:t>
            </a:r>
            <a:r>
              <a:rPr lang="en-US" smtClean="0">
                <a:solidFill>
                  <a:srgbClr val="008000"/>
                </a:solidFill>
              </a:rPr>
              <a:t>associations among the variables</a:t>
            </a:r>
            <a:r>
              <a:rPr lang="en-US" smtClean="0"/>
              <a:t> deemed relevant to the problem situation.</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lstStyle/>
          <a:p>
            <a:fld id="{20168192-5447-4163-867C-B343E2621500}" type="slidenum">
              <a:rPr lang="ar-SA" smtClean="0"/>
              <a:pPr/>
              <a:t>72</a:t>
            </a:fld>
            <a:endParaRPr lang="en-US" smtClean="0"/>
          </a:p>
        </p:txBody>
      </p:sp>
      <p:sp>
        <p:nvSpPr>
          <p:cNvPr id="45059" name="Rectangle 2"/>
          <p:cNvSpPr>
            <a:spLocks noGrp="1" noChangeArrowheads="1"/>
          </p:cNvSpPr>
          <p:nvPr>
            <p:ph type="title"/>
          </p:nvPr>
        </p:nvSpPr>
        <p:spPr/>
        <p:txBody>
          <a:bodyPr>
            <a:normAutofit fontScale="90000"/>
          </a:bodyPr>
          <a:lstStyle/>
          <a:p>
            <a:pPr eaLnBrk="1" hangingPunct="1"/>
            <a:r>
              <a:rPr lang="en-US" smtClean="0"/>
              <a:t>The components of the theoretical framework</a:t>
            </a:r>
          </a:p>
        </p:txBody>
      </p:sp>
      <p:sp>
        <p:nvSpPr>
          <p:cNvPr id="45060" name="Rectangle 3"/>
          <p:cNvSpPr>
            <a:spLocks noGrp="1" noChangeArrowheads="1"/>
          </p:cNvSpPr>
          <p:nvPr>
            <p:ph type="body" idx="1"/>
          </p:nvPr>
        </p:nvSpPr>
        <p:spPr/>
        <p:txBody>
          <a:bodyPr/>
          <a:lstStyle/>
          <a:p>
            <a:pPr marL="514350" indent="-514350" algn="l" rtl="0" eaLnBrk="1" hangingPunct="1">
              <a:buFont typeface="Tahoma" pitchFamily="34" charset="0"/>
              <a:buAutoNum type="arabicPeriod"/>
            </a:pPr>
            <a:r>
              <a:rPr lang="en-US" smtClean="0"/>
              <a:t>The </a:t>
            </a:r>
            <a:r>
              <a:rPr lang="en-US" b="1" smtClean="0"/>
              <a:t>variables</a:t>
            </a:r>
            <a:r>
              <a:rPr lang="en-US" smtClean="0"/>
              <a:t> considered relevant to the study should be clearly defined.</a:t>
            </a:r>
          </a:p>
          <a:p>
            <a:pPr marL="514350" indent="-514350" algn="l" rtl="0" eaLnBrk="1" hangingPunct="1">
              <a:buFont typeface="Tahoma" pitchFamily="34" charset="0"/>
              <a:buAutoNum type="arabicPeriod"/>
            </a:pPr>
            <a:r>
              <a:rPr lang="en-US" smtClean="0"/>
              <a:t>A </a:t>
            </a:r>
            <a:r>
              <a:rPr lang="en-US" b="1" smtClean="0"/>
              <a:t>conceptual model </a:t>
            </a:r>
            <a:r>
              <a:rPr lang="en-US" smtClean="0"/>
              <a:t>that describes the relationships between the variables in the model should be given.</a:t>
            </a:r>
          </a:p>
          <a:p>
            <a:pPr marL="514350" indent="-514350" algn="l" rtl="0" eaLnBrk="1" hangingPunct="1">
              <a:buFont typeface="Tahoma" pitchFamily="34" charset="0"/>
              <a:buAutoNum type="arabicPeriod"/>
            </a:pPr>
            <a:r>
              <a:rPr lang="en-US" smtClean="0"/>
              <a:t>A </a:t>
            </a:r>
            <a:r>
              <a:rPr lang="en-US" b="1" smtClean="0"/>
              <a:t>clear explanation </a:t>
            </a:r>
            <a:r>
              <a:rPr lang="en-US" smtClean="0"/>
              <a:t>of why we expect these relationships to exist.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p>
            <a:fld id="{5B1BF5CF-7999-4CD2-994E-AB11F50D0DCC}" type="slidenum">
              <a:rPr lang="ar-SA" smtClean="0"/>
              <a:pPr/>
              <a:t>73</a:t>
            </a:fld>
            <a:endParaRPr lang="en-US" smtClean="0"/>
          </a:p>
        </p:txBody>
      </p:sp>
      <p:sp>
        <p:nvSpPr>
          <p:cNvPr id="46083" name="Rectangle 2"/>
          <p:cNvSpPr>
            <a:spLocks noGrp="1" noChangeArrowheads="1"/>
          </p:cNvSpPr>
          <p:nvPr>
            <p:ph type="title"/>
          </p:nvPr>
        </p:nvSpPr>
        <p:spPr/>
        <p:txBody>
          <a:bodyPr/>
          <a:lstStyle/>
          <a:p>
            <a:pPr eaLnBrk="1" hangingPunct="1"/>
            <a:r>
              <a:rPr lang="en-US" sz="3200" smtClean="0"/>
              <a:t>The Relationship Between the Literature Survey and the Theoretical Framework</a:t>
            </a:r>
          </a:p>
        </p:txBody>
      </p:sp>
      <p:sp>
        <p:nvSpPr>
          <p:cNvPr id="46084" name="Rectangle 3"/>
          <p:cNvSpPr>
            <a:spLocks noGrp="1" noChangeArrowheads="1"/>
          </p:cNvSpPr>
          <p:nvPr>
            <p:ph type="body" idx="1"/>
          </p:nvPr>
        </p:nvSpPr>
        <p:spPr/>
        <p:txBody>
          <a:bodyPr/>
          <a:lstStyle/>
          <a:p>
            <a:pPr algn="l" rtl="0" eaLnBrk="1" hangingPunct="1"/>
            <a:r>
              <a:rPr lang="en-US" smtClean="0"/>
              <a:t>The </a:t>
            </a:r>
            <a:r>
              <a:rPr lang="en-US" b="1" smtClean="0">
                <a:solidFill>
                  <a:srgbClr val="008000"/>
                </a:solidFill>
              </a:rPr>
              <a:t>literature survey</a:t>
            </a:r>
            <a:r>
              <a:rPr lang="en-US" smtClean="0"/>
              <a:t> provides a solid foundation for developing the theoretical framework.</a:t>
            </a:r>
          </a:p>
          <a:p>
            <a:pPr algn="l" rtl="0" eaLnBrk="1" hangingPunct="1"/>
            <a:r>
              <a:rPr lang="en-US" smtClean="0"/>
              <a:t>The </a:t>
            </a:r>
            <a:r>
              <a:rPr lang="en-US" b="1" smtClean="0">
                <a:solidFill>
                  <a:srgbClr val="008000"/>
                </a:solidFill>
              </a:rPr>
              <a:t>literature survey</a:t>
            </a:r>
            <a:r>
              <a:rPr lang="en-US" smtClean="0"/>
              <a:t> identifies the variables that might be important, as determined by previous research findings.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p:spPr>
        <p:txBody>
          <a:bodyPr/>
          <a:lstStyle/>
          <a:p>
            <a:fld id="{5A6CBC5F-BD08-4D49-9F92-708822905618}" type="slidenum">
              <a:rPr lang="ar-SA" smtClean="0"/>
              <a:pPr/>
              <a:t>74</a:t>
            </a:fld>
            <a:endParaRPr lang="en-US" smtClean="0"/>
          </a:p>
        </p:txBody>
      </p:sp>
      <p:sp>
        <p:nvSpPr>
          <p:cNvPr id="47107" name="Rectangle 2"/>
          <p:cNvSpPr>
            <a:spLocks noGrp="1" noChangeArrowheads="1"/>
          </p:cNvSpPr>
          <p:nvPr>
            <p:ph type="title"/>
          </p:nvPr>
        </p:nvSpPr>
        <p:spPr/>
        <p:txBody>
          <a:bodyPr/>
          <a:lstStyle/>
          <a:p>
            <a:pPr eaLnBrk="1" hangingPunct="1"/>
            <a:r>
              <a:rPr lang="en-US" sz="3200" smtClean="0"/>
              <a:t>The Relationship Between the Literature Survey and the Theoretical Framework</a:t>
            </a:r>
          </a:p>
        </p:txBody>
      </p:sp>
      <p:sp>
        <p:nvSpPr>
          <p:cNvPr id="47108" name="Rectangle 3"/>
          <p:cNvSpPr>
            <a:spLocks noGrp="1" noChangeArrowheads="1"/>
          </p:cNvSpPr>
          <p:nvPr>
            <p:ph type="body" idx="1"/>
          </p:nvPr>
        </p:nvSpPr>
        <p:spPr/>
        <p:txBody>
          <a:bodyPr/>
          <a:lstStyle/>
          <a:p>
            <a:pPr algn="l" rtl="0" eaLnBrk="1" hangingPunct="1"/>
            <a:r>
              <a:rPr lang="en-US" sz="2800" smtClean="0"/>
              <a:t>The </a:t>
            </a:r>
            <a:r>
              <a:rPr lang="en-US" sz="2800" b="1" smtClean="0">
                <a:solidFill>
                  <a:srgbClr val="008000"/>
                </a:solidFill>
              </a:rPr>
              <a:t>theoretical framework</a:t>
            </a:r>
            <a:r>
              <a:rPr lang="en-US" sz="2800" smtClean="0"/>
              <a:t> elaborates the relationships among the variables, explains the theory underlying these relations, and describes the nature and direction of the relationships.</a:t>
            </a:r>
          </a:p>
          <a:p>
            <a:pPr algn="l" rtl="0" eaLnBrk="1" hangingPunct="1"/>
            <a:r>
              <a:rPr lang="en-US" sz="2800" smtClean="0"/>
              <a:t>The </a:t>
            </a:r>
            <a:r>
              <a:rPr lang="en-US" sz="2800" b="1" smtClean="0">
                <a:solidFill>
                  <a:srgbClr val="008000"/>
                </a:solidFill>
              </a:rPr>
              <a:t>theoretical framework</a:t>
            </a:r>
            <a:r>
              <a:rPr lang="en-US" sz="2800" smtClean="0"/>
              <a:t> provides the logical base for developing testable hypotheses.</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TW" smtClean="0">
                <a:ea typeface="新細明體" pitchFamily="18" charset="-120"/>
              </a:rPr>
              <a:t>Theoretical Framework (1)</a:t>
            </a:r>
            <a:endParaRPr lang="zh-TW" altLang="en-US" smtClean="0">
              <a:ea typeface="新細明體" pitchFamily="18" charset="-120"/>
            </a:endParaRPr>
          </a:p>
        </p:txBody>
      </p:sp>
      <p:sp>
        <p:nvSpPr>
          <p:cNvPr id="43011" name="Text Box 19"/>
          <p:cNvSpPr txBox="1">
            <a:spLocks noChangeArrowheads="1"/>
          </p:cNvSpPr>
          <p:nvPr/>
        </p:nvSpPr>
        <p:spPr bwMode="auto">
          <a:xfrm>
            <a:off x="990600" y="2133600"/>
            <a:ext cx="3505200" cy="369332"/>
          </a:xfrm>
          <a:prstGeom prst="rect">
            <a:avLst/>
          </a:prstGeom>
          <a:noFill/>
          <a:ln w="9525">
            <a:solidFill>
              <a:srgbClr val="000000"/>
            </a:solidFill>
            <a:miter lim="800000"/>
            <a:headEnd/>
            <a:tailEnd/>
          </a:ln>
        </p:spPr>
        <p:txBody>
          <a:bodyPr>
            <a:spAutoFit/>
          </a:bodyPr>
          <a:lstStyle/>
          <a:p>
            <a:pPr algn="ctr">
              <a:spcBef>
                <a:spcPct val="50000"/>
              </a:spcBef>
            </a:pPr>
            <a:r>
              <a:rPr kumimoji="1" lang="en-US" altLang="zh-TW" dirty="0" smtClean="0">
                <a:ea typeface="新細明體" pitchFamily="18" charset="-120"/>
              </a:rPr>
              <a:t>Age/ Health </a:t>
            </a:r>
            <a:endParaRPr kumimoji="1" lang="en-US" altLang="zh-TW" dirty="0">
              <a:ea typeface="新細明體" pitchFamily="18" charset="-120"/>
            </a:endParaRPr>
          </a:p>
        </p:txBody>
      </p:sp>
      <p:sp>
        <p:nvSpPr>
          <p:cNvPr id="43012" name="Text Box 20"/>
          <p:cNvSpPr txBox="1">
            <a:spLocks noChangeArrowheads="1"/>
          </p:cNvSpPr>
          <p:nvPr/>
        </p:nvSpPr>
        <p:spPr bwMode="auto">
          <a:xfrm>
            <a:off x="990600" y="3124200"/>
            <a:ext cx="3505200" cy="369332"/>
          </a:xfrm>
          <a:prstGeom prst="rect">
            <a:avLst/>
          </a:prstGeom>
          <a:noFill/>
          <a:ln w="9525">
            <a:solidFill>
              <a:srgbClr val="000000"/>
            </a:solidFill>
            <a:miter lim="800000"/>
            <a:headEnd/>
            <a:tailEnd/>
          </a:ln>
        </p:spPr>
        <p:txBody>
          <a:bodyPr>
            <a:spAutoFit/>
          </a:bodyPr>
          <a:lstStyle/>
          <a:p>
            <a:pPr algn="ctr">
              <a:spcBef>
                <a:spcPct val="50000"/>
              </a:spcBef>
            </a:pPr>
            <a:r>
              <a:rPr kumimoji="1" lang="en-US" altLang="zh-TW" dirty="0" smtClean="0">
                <a:ea typeface="新細明體" pitchFamily="18" charset="-120"/>
              </a:rPr>
              <a:t>Pay/ Incentives  </a:t>
            </a:r>
            <a:endParaRPr kumimoji="1" lang="en-US" altLang="zh-TW" dirty="0">
              <a:ea typeface="新細明體" pitchFamily="18" charset="-120"/>
            </a:endParaRPr>
          </a:p>
        </p:txBody>
      </p:sp>
      <p:sp>
        <p:nvSpPr>
          <p:cNvPr id="43013" name="Text Box 21"/>
          <p:cNvSpPr txBox="1">
            <a:spLocks noChangeArrowheads="1"/>
          </p:cNvSpPr>
          <p:nvPr/>
        </p:nvSpPr>
        <p:spPr bwMode="auto">
          <a:xfrm>
            <a:off x="990600" y="4191000"/>
            <a:ext cx="3505200" cy="369332"/>
          </a:xfrm>
          <a:prstGeom prst="rect">
            <a:avLst/>
          </a:prstGeom>
          <a:noFill/>
          <a:ln w="9525">
            <a:solidFill>
              <a:srgbClr val="000000"/>
            </a:solidFill>
            <a:miter lim="800000"/>
            <a:headEnd/>
            <a:tailEnd/>
          </a:ln>
        </p:spPr>
        <p:txBody>
          <a:bodyPr>
            <a:spAutoFit/>
          </a:bodyPr>
          <a:lstStyle/>
          <a:p>
            <a:pPr algn="ctr">
              <a:spcBef>
                <a:spcPct val="50000"/>
              </a:spcBef>
            </a:pPr>
            <a:r>
              <a:rPr kumimoji="1" lang="en-US" altLang="zh-TW" dirty="0" smtClean="0">
                <a:ea typeface="新細明體" pitchFamily="18" charset="-120"/>
              </a:rPr>
              <a:t>Work environment</a:t>
            </a:r>
            <a:endParaRPr kumimoji="1" lang="en-US" altLang="zh-TW" dirty="0">
              <a:ea typeface="新細明體" pitchFamily="18" charset="-120"/>
            </a:endParaRPr>
          </a:p>
        </p:txBody>
      </p:sp>
      <p:sp>
        <p:nvSpPr>
          <p:cNvPr id="43014" name="Text Box 22"/>
          <p:cNvSpPr txBox="1">
            <a:spLocks noChangeArrowheads="1"/>
          </p:cNvSpPr>
          <p:nvPr/>
        </p:nvSpPr>
        <p:spPr bwMode="auto">
          <a:xfrm>
            <a:off x="990600" y="4876800"/>
            <a:ext cx="3505200" cy="369332"/>
          </a:xfrm>
          <a:prstGeom prst="rect">
            <a:avLst/>
          </a:prstGeom>
          <a:noFill/>
          <a:ln w="9525">
            <a:solidFill>
              <a:srgbClr val="000000"/>
            </a:solidFill>
            <a:miter lim="800000"/>
            <a:headEnd/>
            <a:tailEnd/>
          </a:ln>
        </p:spPr>
        <p:txBody>
          <a:bodyPr>
            <a:spAutoFit/>
          </a:bodyPr>
          <a:lstStyle/>
          <a:p>
            <a:pPr algn="ctr">
              <a:spcBef>
                <a:spcPct val="50000"/>
              </a:spcBef>
            </a:pPr>
            <a:r>
              <a:rPr kumimoji="1" lang="en-US" altLang="zh-TW" dirty="0" smtClean="0">
                <a:ea typeface="新細明體" pitchFamily="18" charset="-120"/>
              </a:rPr>
              <a:t>Gender </a:t>
            </a:r>
            <a:endParaRPr kumimoji="1" lang="en-US" altLang="zh-TW" dirty="0">
              <a:ea typeface="新細明體" pitchFamily="18" charset="-120"/>
            </a:endParaRPr>
          </a:p>
        </p:txBody>
      </p:sp>
      <p:sp>
        <p:nvSpPr>
          <p:cNvPr id="43015" name="Text Box 23"/>
          <p:cNvSpPr txBox="1">
            <a:spLocks noChangeArrowheads="1"/>
          </p:cNvSpPr>
          <p:nvPr/>
        </p:nvSpPr>
        <p:spPr bwMode="auto">
          <a:xfrm>
            <a:off x="1524000" y="5562600"/>
            <a:ext cx="2362200" cy="396875"/>
          </a:xfrm>
          <a:prstGeom prst="rect">
            <a:avLst/>
          </a:prstGeom>
          <a:noFill/>
          <a:ln w="9525">
            <a:noFill/>
            <a:miter lim="800000"/>
            <a:headEnd/>
            <a:tailEnd/>
          </a:ln>
        </p:spPr>
        <p:txBody>
          <a:bodyPr>
            <a:spAutoFit/>
          </a:bodyPr>
          <a:lstStyle/>
          <a:p>
            <a:pPr>
              <a:spcBef>
                <a:spcPct val="50000"/>
              </a:spcBef>
            </a:pPr>
            <a:r>
              <a:rPr kumimoji="1" lang="en-US" altLang="zh-TW" sz="2000">
                <a:ea typeface="新細明體" pitchFamily="18" charset="-120"/>
              </a:rPr>
              <a:t>Independent variable</a:t>
            </a:r>
          </a:p>
        </p:txBody>
      </p:sp>
      <p:sp>
        <p:nvSpPr>
          <p:cNvPr id="43016" name="AutoShape 24"/>
          <p:cNvSpPr>
            <a:spLocks noChangeArrowheads="1"/>
          </p:cNvSpPr>
          <p:nvPr/>
        </p:nvSpPr>
        <p:spPr bwMode="auto">
          <a:xfrm>
            <a:off x="6324600" y="3352800"/>
            <a:ext cx="2286000" cy="914400"/>
          </a:xfrm>
          <a:prstGeom prst="flowChartTerminator">
            <a:avLst/>
          </a:prstGeom>
          <a:noFill/>
          <a:ln w="9525">
            <a:solidFill>
              <a:schemeClr val="tx1"/>
            </a:solidFill>
            <a:miter lim="800000"/>
            <a:headEnd/>
            <a:tailEnd/>
          </a:ln>
        </p:spPr>
        <p:txBody>
          <a:bodyPr wrap="none" anchor="ctr"/>
          <a:lstStyle/>
          <a:p>
            <a:pPr algn="ctr"/>
            <a:r>
              <a:rPr kumimoji="1" lang="en-US" altLang="zh-TW" dirty="0" smtClean="0">
                <a:ea typeface="新細明體" pitchFamily="18" charset="-120"/>
              </a:rPr>
              <a:t>Employee </a:t>
            </a:r>
          </a:p>
          <a:p>
            <a:pPr algn="ctr"/>
            <a:r>
              <a:rPr kumimoji="1" lang="en-US" altLang="zh-TW" dirty="0" smtClean="0">
                <a:ea typeface="新細明體" pitchFamily="18" charset="-120"/>
              </a:rPr>
              <a:t>Absenteeism </a:t>
            </a:r>
            <a:endParaRPr kumimoji="1" lang="en-US" altLang="zh-TW" dirty="0">
              <a:ea typeface="新細明體" pitchFamily="18" charset="-120"/>
            </a:endParaRPr>
          </a:p>
        </p:txBody>
      </p:sp>
      <p:sp>
        <p:nvSpPr>
          <p:cNvPr id="43017" name="Text Box 25"/>
          <p:cNvSpPr txBox="1">
            <a:spLocks noChangeArrowheads="1"/>
          </p:cNvSpPr>
          <p:nvPr/>
        </p:nvSpPr>
        <p:spPr bwMode="auto">
          <a:xfrm>
            <a:off x="6400800" y="4343400"/>
            <a:ext cx="2209800" cy="396875"/>
          </a:xfrm>
          <a:prstGeom prst="rect">
            <a:avLst/>
          </a:prstGeom>
          <a:noFill/>
          <a:ln w="9525">
            <a:noFill/>
            <a:miter lim="800000"/>
            <a:headEnd/>
            <a:tailEnd/>
          </a:ln>
        </p:spPr>
        <p:txBody>
          <a:bodyPr>
            <a:spAutoFit/>
          </a:bodyPr>
          <a:lstStyle/>
          <a:p>
            <a:pPr>
              <a:spcBef>
                <a:spcPct val="50000"/>
              </a:spcBef>
            </a:pPr>
            <a:r>
              <a:rPr kumimoji="1" lang="en-US" altLang="zh-TW" sz="2000">
                <a:ea typeface="新細明體" pitchFamily="18" charset="-120"/>
              </a:rPr>
              <a:t>Dependent variable</a:t>
            </a:r>
          </a:p>
        </p:txBody>
      </p:sp>
      <p:sp>
        <p:nvSpPr>
          <p:cNvPr id="43018" name="Line 26"/>
          <p:cNvSpPr>
            <a:spLocks noChangeShapeType="1"/>
          </p:cNvSpPr>
          <p:nvPr/>
        </p:nvSpPr>
        <p:spPr bwMode="auto">
          <a:xfrm>
            <a:off x="4495800" y="3581400"/>
            <a:ext cx="1828800" cy="76200"/>
          </a:xfrm>
          <a:prstGeom prst="line">
            <a:avLst/>
          </a:prstGeom>
          <a:noFill/>
          <a:ln w="25400">
            <a:solidFill>
              <a:schemeClr val="tx1"/>
            </a:solidFill>
            <a:round/>
            <a:headEnd/>
            <a:tailEnd type="triangle" w="med" len="med"/>
          </a:ln>
        </p:spPr>
        <p:txBody>
          <a:bodyPr/>
          <a:lstStyle/>
          <a:p>
            <a:endParaRPr lang="en-US"/>
          </a:p>
        </p:txBody>
      </p:sp>
      <p:sp>
        <p:nvSpPr>
          <p:cNvPr id="43019" name="Line 27"/>
          <p:cNvSpPr>
            <a:spLocks noChangeShapeType="1"/>
          </p:cNvSpPr>
          <p:nvPr/>
        </p:nvSpPr>
        <p:spPr bwMode="auto">
          <a:xfrm flipV="1">
            <a:off x="4495800" y="3962400"/>
            <a:ext cx="1905000" cy="457200"/>
          </a:xfrm>
          <a:prstGeom prst="line">
            <a:avLst/>
          </a:prstGeom>
          <a:noFill/>
          <a:ln w="25400">
            <a:solidFill>
              <a:schemeClr val="tx1"/>
            </a:solidFill>
            <a:round/>
            <a:headEnd/>
            <a:tailEnd type="triangle" w="med" len="med"/>
          </a:ln>
        </p:spPr>
        <p:txBody>
          <a:bodyPr/>
          <a:lstStyle/>
          <a:p>
            <a:endParaRPr lang="en-US"/>
          </a:p>
        </p:txBody>
      </p:sp>
      <p:sp>
        <p:nvSpPr>
          <p:cNvPr id="43020" name="Line 28"/>
          <p:cNvSpPr>
            <a:spLocks noChangeShapeType="1"/>
          </p:cNvSpPr>
          <p:nvPr/>
        </p:nvSpPr>
        <p:spPr bwMode="auto">
          <a:xfrm flipV="1">
            <a:off x="4495800" y="4191000"/>
            <a:ext cx="1981200" cy="990600"/>
          </a:xfrm>
          <a:prstGeom prst="line">
            <a:avLst/>
          </a:prstGeom>
          <a:noFill/>
          <a:ln w="25400">
            <a:solidFill>
              <a:schemeClr val="tx1"/>
            </a:solidFill>
            <a:round/>
            <a:headEnd/>
            <a:tailEnd type="triangle" w="med" len="med"/>
          </a:ln>
        </p:spPr>
        <p:txBody>
          <a:bodyPr/>
          <a:lstStyle/>
          <a:p>
            <a:endParaRPr lang="en-US"/>
          </a:p>
        </p:txBody>
      </p:sp>
      <p:sp>
        <p:nvSpPr>
          <p:cNvPr id="43021" name="Line 29"/>
          <p:cNvSpPr>
            <a:spLocks noChangeShapeType="1"/>
          </p:cNvSpPr>
          <p:nvPr/>
        </p:nvSpPr>
        <p:spPr bwMode="auto">
          <a:xfrm>
            <a:off x="4495800" y="2590800"/>
            <a:ext cx="1905000" cy="838200"/>
          </a:xfrm>
          <a:prstGeom prst="line">
            <a:avLst/>
          </a:prstGeom>
          <a:noFill/>
          <a:ln w="25400">
            <a:solidFill>
              <a:schemeClr val="tx1"/>
            </a:solidFill>
            <a:round/>
            <a:headEnd/>
            <a:tailEnd type="triangle" w="med" len="med"/>
          </a:ln>
        </p:spPr>
        <p:txBody>
          <a:bodyPr/>
          <a:lstStyle/>
          <a:p>
            <a:endParaRPr lang="en-US"/>
          </a:p>
        </p:txBody>
      </p:sp>
      <p:sp>
        <p:nvSpPr>
          <p:cNvPr id="43022" name="Line 30"/>
          <p:cNvSpPr>
            <a:spLocks noChangeShapeType="1"/>
          </p:cNvSpPr>
          <p:nvPr/>
        </p:nvSpPr>
        <p:spPr bwMode="auto">
          <a:xfrm flipV="1">
            <a:off x="685800" y="3581400"/>
            <a:ext cx="304800" cy="0"/>
          </a:xfrm>
          <a:prstGeom prst="line">
            <a:avLst/>
          </a:prstGeom>
          <a:noFill/>
          <a:ln w="25400">
            <a:solidFill>
              <a:schemeClr val="tx1"/>
            </a:solidFill>
            <a:round/>
            <a:headEnd/>
            <a:tailEnd type="triangle" w="med" len="med"/>
          </a:ln>
        </p:spPr>
        <p:txBody>
          <a:bodyPr/>
          <a:lstStyle/>
          <a:p>
            <a:endParaRPr lang="en-US"/>
          </a:p>
        </p:txBody>
      </p:sp>
      <p:sp>
        <p:nvSpPr>
          <p:cNvPr id="43023" name="Line 31"/>
          <p:cNvSpPr>
            <a:spLocks noChangeShapeType="1"/>
          </p:cNvSpPr>
          <p:nvPr/>
        </p:nvSpPr>
        <p:spPr bwMode="auto">
          <a:xfrm>
            <a:off x="685800" y="3581400"/>
            <a:ext cx="0" cy="762000"/>
          </a:xfrm>
          <a:prstGeom prst="line">
            <a:avLst/>
          </a:prstGeom>
          <a:noFill/>
          <a:ln w="25400">
            <a:solidFill>
              <a:schemeClr val="tx1"/>
            </a:solidFill>
            <a:round/>
            <a:headEnd/>
            <a:tailEnd/>
          </a:ln>
        </p:spPr>
        <p:txBody>
          <a:bodyPr/>
          <a:lstStyle/>
          <a:p>
            <a:endParaRPr lang="en-US"/>
          </a:p>
        </p:txBody>
      </p:sp>
      <p:sp>
        <p:nvSpPr>
          <p:cNvPr id="43024" name="Line 32"/>
          <p:cNvSpPr>
            <a:spLocks noChangeShapeType="1"/>
          </p:cNvSpPr>
          <p:nvPr/>
        </p:nvSpPr>
        <p:spPr bwMode="auto">
          <a:xfrm>
            <a:off x="685800" y="4343400"/>
            <a:ext cx="304800" cy="0"/>
          </a:xfrm>
          <a:prstGeom prst="line">
            <a:avLst/>
          </a:prstGeom>
          <a:noFill/>
          <a:ln w="25400">
            <a:solidFill>
              <a:schemeClr val="tx1"/>
            </a:solidFill>
            <a:round/>
            <a:headEnd/>
            <a:tailEnd/>
          </a:ln>
        </p:spPr>
        <p:txBody>
          <a:bodyPr/>
          <a:lstStyle/>
          <a:p>
            <a:endParaRPr lang="en-US"/>
          </a:p>
        </p:txBody>
      </p:sp>
      <p:sp>
        <p:nvSpPr>
          <p:cNvPr id="43025" name="Line 33"/>
          <p:cNvSpPr>
            <a:spLocks noChangeShapeType="1"/>
          </p:cNvSpPr>
          <p:nvPr/>
        </p:nvSpPr>
        <p:spPr bwMode="auto">
          <a:xfrm flipV="1">
            <a:off x="457200" y="2590800"/>
            <a:ext cx="533400" cy="0"/>
          </a:xfrm>
          <a:prstGeom prst="line">
            <a:avLst/>
          </a:prstGeom>
          <a:noFill/>
          <a:ln w="25400">
            <a:solidFill>
              <a:schemeClr val="tx1"/>
            </a:solidFill>
            <a:round/>
            <a:headEnd/>
            <a:tailEnd type="triangle" w="med" len="med"/>
          </a:ln>
        </p:spPr>
        <p:txBody>
          <a:bodyPr/>
          <a:lstStyle/>
          <a:p>
            <a:endParaRPr lang="en-US"/>
          </a:p>
        </p:txBody>
      </p:sp>
      <p:sp>
        <p:nvSpPr>
          <p:cNvPr id="43026" name="Line 34"/>
          <p:cNvSpPr>
            <a:spLocks noChangeShapeType="1"/>
          </p:cNvSpPr>
          <p:nvPr/>
        </p:nvSpPr>
        <p:spPr bwMode="auto">
          <a:xfrm>
            <a:off x="457200" y="2590800"/>
            <a:ext cx="0" cy="1981200"/>
          </a:xfrm>
          <a:prstGeom prst="line">
            <a:avLst/>
          </a:prstGeom>
          <a:noFill/>
          <a:ln w="25400">
            <a:solidFill>
              <a:schemeClr val="tx1"/>
            </a:solidFill>
            <a:round/>
            <a:headEnd/>
            <a:tailEnd/>
          </a:ln>
        </p:spPr>
        <p:txBody>
          <a:bodyPr/>
          <a:lstStyle/>
          <a:p>
            <a:endParaRPr lang="en-US"/>
          </a:p>
        </p:txBody>
      </p:sp>
      <p:sp>
        <p:nvSpPr>
          <p:cNvPr id="43027" name="Line 35"/>
          <p:cNvSpPr>
            <a:spLocks noChangeShapeType="1"/>
          </p:cNvSpPr>
          <p:nvPr/>
        </p:nvSpPr>
        <p:spPr bwMode="auto">
          <a:xfrm flipV="1">
            <a:off x="457200" y="4572000"/>
            <a:ext cx="533400" cy="0"/>
          </a:xfrm>
          <a:prstGeom prst="line">
            <a:avLst/>
          </a:prstGeom>
          <a:noFill/>
          <a:ln w="25400">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TW" smtClean="0">
                <a:ea typeface="新細明體" pitchFamily="18" charset="-120"/>
              </a:rPr>
              <a:t>Theoretical Framework (2)</a:t>
            </a:r>
            <a:endParaRPr lang="zh-TW" altLang="en-US" smtClean="0">
              <a:ea typeface="新細明體" pitchFamily="18" charset="-120"/>
            </a:endParaRPr>
          </a:p>
        </p:txBody>
      </p:sp>
      <p:sp>
        <p:nvSpPr>
          <p:cNvPr id="44035" name="Text Box 20"/>
          <p:cNvSpPr txBox="1">
            <a:spLocks noChangeArrowheads="1"/>
          </p:cNvSpPr>
          <p:nvPr/>
        </p:nvSpPr>
        <p:spPr bwMode="auto">
          <a:xfrm>
            <a:off x="990600" y="2133600"/>
            <a:ext cx="3505200" cy="831850"/>
          </a:xfrm>
          <a:prstGeom prst="rect">
            <a:avLst/>
          </a:prstGeom>
          <a:noFill/>
          <a:ln w="9525">
            <a:solidFill>
              <a:srgbClr val="000000"/>
            </a:solidFill>
            <a:miter lim="800000"/>
            <a:headEnd/>
            <a:tailEnd/>
          </a:ln>
        </p:spPr>
        <p:txBody>
          <a:bodyPr>
            <a:spAutoFit/>
          </a:bodyPr>
          <a:lstStyle/>
          <a:p>
            <a:pPr algn="ctr">
              <a:spcBef>
                <a:spcPct val="50000"/>
              </a:spcBef>
            </a:pPr>
            <a:r>
              <a:rPr kumimoji="1" lang="en-US" altLang="zh-TW">
                <a:ea typeface="新細明體" pitchFamily="18" charset="-120"/>
              </a:rPr>
              <a:t>Communication among cockpit members</a:t>
            </a:r>
          </a:p>
        </p:txBody>
      </p:sp>
      <p:sp>
        <p:nvSpPr>
          <p:cNvPr id="44036" name="Text Box 21"/>
          <p:cNvSpPr txBox="1">
            <a:spLocks noChangeArrowheads="1"/>
          </p:cNvSpPr>
          <p:nvPr/>
        </p:nvSpPr>
        <p:spPr bwMode="auto">
          <a:xfrm>
            <a:off x="990600" y="3124200"/>
            <a:ext cx="3505200" cy="831850"/>
          </a:xfrm>
          <a:prstGeom prst="rect">
            <a:avLst/>
          </a:prstGeom>
          <a:noFill/>
          <a:ln w="9525">
            <a:solidFill>
              <a:srgbClr val="000000"/>
            </a:solidFill>
            <a:miter lim="800000"/>
            <a:headEnd/>
            <a:tailEnd/>
          </a:ln>
        </p:spPr>
        <p:txBody>
          <a:bodyPr>
            <a:spAutoFit/>
          </a:bodyPr>
          <a:lstStyle/>
          <a:p>
            <a:pPr algn="ctr">
              <a:spcBef>
                <a:spcPct val="50000"/>
              </a:spcBef>
            </a:pPr>
            <a:r>
              <a:rPr kumimoji="1" lang="en-US" altLang="zh-TW">
                <a:ea typeface="新細明體" pitchFamily="18" charset="-120"/>
              </a:rPr>
              <a:t>Communication between ground control and cockpit</a:t>
            </a:r>
          </a:p>
        </p:txBody>
      </p:sp>
      <p:sp>
        <p:nvSpPr>
          <p:cNvPr id="44037" name="Text Box 22"/>
          <p:cNvSpPr txBox="1">
            <a:spLocks noChangeArrowheads="1"/>
          </p:cNvSpPr>
          <p:nvPr/>
        </p:nvSpPr>
        <p:spPr bwMode="auto">
          <a:xfrm>
            <a:off x="990600" y="4191000"/>
            <a:ext cx="3505200" cy="466725"/>
          </a:xfrm>
          <a:prstGeom prst="rect">
            <a:avLst/>
          </a:prstGeom>
          <a:noFill/>
          <a:ln w="9525">
            <a:solidFill>
              <a:srgbClr val="000000"/>
            </a:solidFill>
            <a:miter lim="800000"/>
            <a:headEnd/>
            <a:tailEnd/>
          </a:ln>
        </p:spPr>
        <p:txBody>
          <a:bodyPr>
            <a:spAutoFit/>
          </a:bodyPr>
          <a:lstStyle/>
          <a:p>
            <a:pPr algn="ctr">
              <a:spcBef>
                <a:spcPct val="50000"/>
              </a:spcBef>
            </a:pPr>
            <a:r>
              <a:rPr kumimoji="1" lang="en-US" altLang="zh-TW">
                <a:ea typeface="新細明體" pitchFamily="18" charset="-120"/>
              </a:rPr>
              <a:t>Decentralization</a:t>
            </a:r>
          </a:p>
        </p:txBody>
      </p:sp>
      <p:sp>
        <p:nvSpPr>
          <p:cNvPr id="44038" name="Text Box 23"/>
          <p:cNvSpPr txBox="1">
            <a:spLocks noChangeArrowheads="1"/>
          </p:cNvSpPr>
          <p:nvPr/>
        </p:nvSpPr>
        <p:spPr bwMode="auto">
          <a:xfrm>
            <a:off x="990600" y="5410200"/>
            <a:ext cx="3505200" cy="466725"/>
          </a:xfrm>
          <a:prstGeom prst="rect">
            <a:avLst/>
          </a:prstGeom>
          <a:noFill/>
          <a:ln w="9525">
            <a:solidFill>
              <a:srgbClr val="000000"/>
            </a:solidFill>
            <a:miter lim="800000"/>
            <a:headEnd/>
            <a:tailEnd/>
          </a:ln>
        </p:spPr>
        <p:txBody>
          <a:bodyPr>
            <a:spAutoFit/>
          </a:bodyPr>
          <a:lstStyle/>
          <a:p>
            <a:pPr algn="ctr">
              <a:spcBef>
                <a:spcPct val="50000"/>
              </a:spcBef>
            </a:pPr>
            <a:r>
              <a:rPr kumimoji="1" lang="en-US" altLang="zh-TW">
                <a:ea typeface="新細明體" pitchFamily="18" charset="-120"/>
              </a:rPr>
              <a:t>Training of cockpit crew</a:t>
            </a:r>
          </a:p>
        </p:txBody>
      </p:sp>
      <p:sp>
        <p:nvSpPr>
          <p:cNvPr id="44039" name="Text Box 24"/>
          <p:cNvSpPr txBox="1">
            <a:spLocks noChangeArrowheads="1"/>
          </p:cNvSpPr>
          <p:nvPr/>
        </p:nvSpPr>
        <p:spPr bwMode="auto">
          <a:xfrm>
            <a:off x="1524000" y="6248400"/>
            <a:ext cx="2362200" cy="396875"/>
          </a:xfrm>
          <a:prstGeom prst="rect">
            <a:avLst/>
          </a:prstGeom>
          <a:noFill/>
          <a:ln w="9525">
            <a:noFill/>
            <a:miter lim="800000"/>
            <a:headEnd/>
            <a:tailEnd/>
          </a:ln>
        </p:spPr>
        <p:txBody>
          <a:bodyPr>
            <a:spAutoFit/>
          </a:bodyPr>
          <a:lstStyle/>
          <a:p>
            <a:pPr>
              <a:spcBef>
                <a:spcPct val="50000"/>
              </a:spcBef>
            </a:pPr>
            <a:r>
              <a:rPr kumimoji="1" lang="en-US" altLang="zh-TW" sz="2000">
                <a:ea typeface="新細明體" pitchFamily="18" charset="-120"/>
              </a:rPr>
              <a:t>Independent variable</a:t>
            </a:r>
          </a:p>
        </p:txBody>
      </p:sp>
      <p:sp>
        <p:nvSpPr>
          <p:cNvPr id="44040" name="AutoShape 25"/>
          <p:cNvSpPr>
            <a:spLocks noChangeArrowheads="1"/>
          </p:cNvSpPr>
          <p:nvPr/>
        </p:nvSpPr>
        <p:spPr bwMode="auto">
          <a:xfrm>
            <a:off x="6324600" y="3352800"/>
            <a:ext cx="2286000" cy="914400"/>
          </a:xfrm>
          <a:prstGeom prst="flowChartTerminator">
            <a:avLst/>
          </a:prstGeom>
          <a:noFill/>
          <a:ln w="9525">
            <a:solidFill>
              <a:schemeClr val="tx1"/>
            </a:solidFill>
            <a:miter lim="800000"/>
            <a:headEnd/>
            <a:tailEnd/>
          </a:ln>
        </p:spPr>
        <p:txBody>
          <a:bodyPr wrap="none" anchor="ctr"/>
          <a:lstStyle/>
          <a:p>
            <a:pPr algn="ctr"/>
            <a:r>
              <a:rPr kumimoji="1" lang="en-US" altLang="zh-TW">
                <a:ea typeface="新細明體" pitchFamily="18" charset="-120"/>
              </a:rPr>
              <a:t>Air-safety</a:t>
            </a:r>
          </a:p>
          <a:p>
            <a:pPr algn="ctr"/>
            <a:r>
              <a:rPr kumimoji="1" lang="en-US" altLang="zh-TW">
                <a:ea typeface="新細明體" pitchFamily="18" charset="-120"/>
              </a:rPr>
              <a:t>violations</a:t>
            </a:r>
          </a:p>
        </p:txBody>
      </p:sp>
      <p:sp>
        <p:nvSpPr>
          <p:cNvPr id="44041" name="Text Box 26"/>
          <p:cNvSpPr txBox="1">
            <a:spLocks noChangeArrowheads="1"/>
          </p:cNvSpPr>
          <p:nvPr/>
        </p:nvSpPr>
        <p:spPr bwMode="auto">
          <a:xfrm>
            <a:off x="6400800" y="4343400"/>
            <a:ext cx="2209800" cy="396875"/>
          </a:xfrm>
          <a:prstGeom prst="rect">
            <a:avLst/>
          </a:prstGeom>
          <a:noFill/>
          <a:ln w="9525">
            <a:noFill/>
            <a:miter lim="800000"/>
            <a:headEnd/>
            <a:tailEnd/>
          </a:ln>
        </p:spPr>
        <p:txBody>
          <a:bodyPr>
            <a:spAutoFit/>
          </a:bodyPr>
          <a:lstStyle/>
          <a:p>
            <a:pPr>
              <a:spcBef>
                <a:spcPct val="50000"/>
              </a:spcBef>
            </a:pPr>
            <a:r>
              <a:rPr kumimoji="1" lang="en-US" altLang="zh-TW" sz="2000">
                <a:ea typeface="新細明體" pitchFamily="18" charset="-120"/>
              </a:rPr>
              <a:t>Dependent variable</a:t>
            </a:r>
          </a:p>
        </p:txBody>
      </p:sp>
      <p:sp>
        <p:nvSpPr>
          <p:cNvPr id="44042" name="Line 27"/>
          <p:cNvSpPr>
            <a:spLocks noChangeShapeType="1"/>
          </p:cNvSpPr>
          <p:nvPr/>
        </p:nvSpPr>
        <p:spPr bwMode="auto">
          <a:xfrm>
            <a:off x="4495800" y="3581400"/>
            <a:ext cx="1828800" cy="76200"/>
          </a:xfrm>
          <a:prstGeom prst="line">
            <a:avLst/>
          </a:prstGeom>
          <a:noFill/>
          <a:ln w="25400">
            <a:solidFill>
              <a:schemeClr val="tx1"/>
            </a:solidFill>
            <a:round/>
            <a:headEnd/>
            <a:tailEnd type="triangle" w="med" len="med"/>
          </a:ln>
        </p:spPr>
        <p:txBody>
          <a:bodyPr/>
          <a:lstStyle/>
          <a:p>
            <a:endParaRPr lang="en-US"/>
          </a:p>
        </p:txBody>
      </p:sp>
      <p:sp>
        <p:nvSpPr>
          <p:cNvPr id="44043" name="Line 28"/>
          <p:cNvSpPr>
            <a:spLocks noChangeShapeType="1"/>
          </p:cNvSpPr>
          <p:nvPr/>
        </p:nvSpPr>
        <p:spPr bwMode="auto">
          <a:xfrm flipV="1">
            <a:off x="4495800" y="3962400"/>
            <a:ext cx="1905000" cy="457200"/>
          </a:xfrm>
          <a:prstGeom prst="line">
            <a:avLst/>
          </a:prstGeom>
          <a:noFill/>
          <a:ln w="25400">
            <a:solidFill>
              <a:schemeClr val="tx1"/>
            </a:solidFill>
            <a:round/>
            <a:headEnd/>
            <a:tailEnd type="triangle" w="med" len="med"/>
          </a:ln>
        </p:spPr>
        <p:txBody>
          <a:bodyPr/>
          <a:lstStyle/>
          <a:p>
            <a:endParaRPr lang="en-US"/>
          </a:p>
        </p:txBody>
      </p:sp>
      <p:sp>
        <p:nvSpPr>
          <p:cNvPr id="44044" name="Line 29"/>
          <p:cNvSpPr>
            <a:spLocks noChangeShapeType="1"/>
          </p:cNvSpPr>
          <p:nvPr/>
        </p:nvSpPr>
        <p:spPr bwMode="auto">
          <a:xfrm flipV="1">
            <a:off x="4495800" y="5638800"/>
            <a:ext cx="381000" cy="0"/>
          </a:xfrm>
          <a:prstGeom prst="line">
            <a:avLst/>
          </a:prstGeom>
          <a:noFill/>
          <a:ln w="25400">
            <a:solidFill>
              <a:schemeClr val="tx1"/>
            </a:solidFill>
            <a:round/>
            <a:headEnd/>
            <a:tailEnd type="triangle" w="med" len="med"/>
          </a:ln>
        </p:spPr>
        <p:txBody>
          <a:bodyPr/>
          <a:lstStyle/>
          <a:p>
            <a:endParaRPr lang="en-US"/>
          </a:p>
        </p:txBody>
      </p:sp>
      <p:sp>
        <p:nvSpPr>
          <p:cNvPr id="44045" name="Line 30"/>
          <p:cNvSpPr>
            <a:spLocks noChangeShapeType="1"/>
          </p:cNvSpPr>
          <p:nvPr/>
        </p:nvSpPr>
        <p:spPr bwMode="auto">
          <a:xfrm>
            <a:off x="4495800" y="2590800"/>
            <a:ext cx="1905000" cy="838200"/>
          </a:xfrm>
          <a:prstGeom prst="line">
            <a:avLst/>
          </a:prstGeom>
          <a:noFill/>
          <a:ln w="25400">
            <a:solidFill>
              <a:schemeClr val="tx1"/>
            </a:solidFill>
            <a:round/>
            <a:headEnd/>
            <a:tailEnd type="triangle" w="med" len="med"/>
          </a:ln>
        </p:spPr>
        <p:txBody>
          <a:bodyPr/>
          <a:lstStyle/>
          <a:p>
            <a:endParaRPr lang="en-US"/>
          </a:p>
        </p:txBody>
      </p:sp>
      <p:sp>
        <p:nvSpPr>
          <p:cNvPr id="44046" name="Line 31"/>
          <p:cNvSpPr>
            <a:spLocks noChangeShapeType="1"/>
          </p:cNvSpPr>
          <p:nvPr/>
        </p:nvSpPr>
        <p:spPr bwMode="auto">
          <a:xfrm flipV="1">
            <a:off x="685800" y="3581400"/>
            <a:ext cx="304800" cy="0"/>
          </a:xfrm>
          <a:prstGeom prst="line">
            <a:avLst/>
          </a:prstGeom>
          <a:noFill/>
          <a:ln w="25400">
            <a:solidFill>
              <a:schemeClr val="tx1"/>
            </a:solidFill>
            <a:round/>
            <a:headEnd/>
            <a:tailEnd type="triangle" w="med" len="med"/>
          </a:ln>
        </p:spPr>
        <p:txBody>
          <a:bodyPr/>
          <a:lstStyle/>
          <a:p>
            <a:endParaRPr lang="en-US"/>
          </a:p>
        </p:txBody>
      </p:sp>
      <p:sp>
        <p:nvSpPr>
          <p:cNvPr id="44047" name="Line 32"/>
          <p:cNvSpPr>
            <a:spLocks noChangeShapeType="1"/>
          </p:cNvSpPr>
          <p:nvPr/>
        </p:nvSpPr>
        <p:spPr bwMode="auto">
          <a:xfrm>
            <a:off x="685800" y="3581400"/>
            <a:ext cx="0" cy="762000"/>
          </a:xfrm>
          <a:prstGeom prst="line">
            <a:avLst/>
          </a:prstGeom>
          <a:noFill/>
          <a:ln w="25400">
            <a:solidFill>
              <a:schemeClr val="tx1"/>
            </a:solidFill>
            <a:round/>
            <a:headEnd/>
            <a:tailEnd/>
          </a:ln>
        </p:spPr>
        <p:txBody>
          <a:bodyPr/>
          <a:lstStyle/>
          <a:p>
            <a:endParaRPr lang="en-US"/>
          </a:p>
        </p:txBody>
      </p:sp>
      <p:sp>
        <p:nvSpPr>
          <p:cNvPr id="44048" name="Line 33"/>
          <p:cNvSpPr>
            <a:spLocks noChangeShapeType="1"/>
          </p:cNvSpPr>
          <p:nvPr/>
        </p:nvSpPr>
        <p:spPr bwMode="auto">
          <a:xfrm>
            <a:off x="685800" y="4343400"/>
            <a:ext cx="304800" cy="0"/>
          </a:xfrm>
          <a:prstGeom prst="line">
            <a:avLst/>
          </a:prstGeom>
          <a:noFill/>
          <a:ln w="25400">
            <a:solidFill>
              <a:schemeClr val="tx1"/>
            </a:solidFill>
            <a:round/>
            <a:headEnd/>
            <a:tailEnd/>
          </a:ln>
        </p:spPr>
        <p:txBody>
          <a:bodyPr/>
          <a:lstStyle/>
          <a:p>
            <a:endParaRPr lang="en-US"/>
          </a:p>
        </p:txBody>
      </p:sp>
      <p:sp>
        <p:nvSpPr>
          <p:cNvPr id="44049" name="Line 34"/>
          <p:cNvSpPr>
            <a:spLocks noChangeShapeType="1"/>
          </p:cNvSpPr>
          <p:nvPr/>
        </p:nvSpPr>
        <p:spPr bwMode="auto">
          <a:xfrm flipV="1">
            <a:off x="457200" y="2590800"/>
            <a:ext cx="533400" cy="0"/>
          </a:xfrm>
          <a:prstGeom prst="line">
            <a:avLst/>
          </a:prstGeom>
          <a:noFill/>
          <a:ln w="25400">
            <a:solidFill>
              <a:schemeClr val="tx1"/>
            </a:solidFill>
            <a:round/>
            <a:headEnd/>
            <a:tailEnd type="triangle" w="med" len="med"/>
          </a:ln>
        </p:spPr>
        <p:txBody>
          <a:bodyPr/>
          <a:lstStyle/>
          <a:p>
            <a:endParaRPr lang="en-US"/>
          </a:p>
        </p:txBody>
      </p:sp>
      <p:sp>
        <p:nvSpPr>
          <p:cNvPr id="44050" name="Line 35"/>
          <p:cNvSpPr>
            <a:spLocks noChangeShapeType="1"/>
          </p:cNvSpPr>
          <p:nvPr/>
        </p:nvSpPr>
        <p:spPr bwMode="auto">
          <a:xfrm>
            <a:off x="457200" y="2590800"/>
            <a:ext cx="0" cy="1981200"/>
          </a:xfrm>
          <a:prstGeom prst="line">
            <a:avLst/>
          </a:prstGeom>
          <a:noFill/>
          <a:ln w="25400">
            <a:solidFill>
              <a:schemeClr val="tx1"/>
            </a:solidFill>
            <a:round/>
            <a:headEnd/>
            <a:tailEnd/>
          </a:ln>
        </p:spPr>
        <p:txBody>
          <a:bodyPr/>
          <a:lstStyle/>
          <a:p>
            <a:endParaRPr lang="en-US"/>
          </a:p>
        </p:txBody>
      </p:sp>
      <p:sp>
        <p:nvSpPr>
          <p:cNvPr id="44051" name="Line 36"/>
          <p:cNvSpPr>
            <a:spLocks noChangeShapeType="1"/>
          </p:cNvSpPr>
          <p:nvPr/>
        </p:nvSpPr>
        <p:spPr bwMode="auto">
          <a:xfrm flipV="1">
            <a:off x="457200" y="4572000"/>
            <a:ext cx="533400" cy="0"/>
          </a:xfrm>
          <a:prstGeom prst="line">
            <a:avLst/>
          </a:prstGeom>
          <a:noFill/>
          <a:ln w="25400">
            <a:solidFill>
              <a:schemeClr val="tx1"/>
            </a:solidFill>
            <a:round/>
            <a:headEnd/>
            <a:tailEnd/>
          </a:ln>
        </p:spPr>
        <p:txBody>
          <a:bodyPr/>
          <a:lstStyle/>
          <a:p>
            <a:endParaRPr lang="en-US"/>
          </a:p>
        </p:txBody>
      </p:sp>
      <p:sp>
        <p:nvSpPr>
          <p:cNvPr id="44052" name="AutoShape 37"/>
          <p:cNvSpPr>
            <a:spLocks noChangeArrowheads="1"/>
          </p:cNvSpPr>
          <p:nvPr/>
        </p:nvSpPr>
        <p:spPr bwMode="auto">
          <a:xfrm>
            <a:off x="4648200" y="5105400"/>
            <a:ext cx="2590800" cy="1066800"/>
          </a:xfrm>
          <a:prstGeom prst="flowChartInputOutput">
            <a:avLst/>
          </a:prstGeom>
          <a:solidFill>
            <a:srgbClr val="FFFF99"/>
          </a:solidFill>
          <a:ln w="9525">
            <a:solidFill>
              <a:schemeClr val="tx1"/>
            </a:solidFill>
            <a:miter lim="800000"/>
            <a:headEnd/>
            <a:tailEnd/>
          </a:ln>
        </p:spPr>
        <p:txBody>
          <a:bodyPr wrap="none" anchor="ctr"/>
          <a:lstStyle/>
          <a:p>
            <a:pPr algn="ctr"/>
            <a:r>
              <a:rPr kumimoji="1" lang="en-US" altLang="zh-TW">
                <a:ea typeface="新細明體" pitchFamily="18" charset="-120"/>
              </a:rPr>
              <a:t>Nervousness</a:t>
            </a:r>
          </a:p>
          <a:p>
            <a:pPr algn="ctr"/>
            <a:r>
              <a:rPr kumimoji="1" lang="en-US" altLang="zh-TW">
                <a:ea typeface="新細明體" pitchFamily="18" charset="-120"/>
              </a:rPr>
              <a:t>and</a:t>
            </a:r>
          </a:p>
          <a:p>
            <a:pPr algn="ctr"/>
            <a:r>
              <a:rPr kumimoji="1" lang="en-US" altLang="zh-TW">
                <a:ea typeface="新細明體" pitchFamily="18" charset="-120"/>
              </a:rPr>
              <a:t>diffidence</a:t>
            </a:r>
          </a:p>
        </p:txBody>
      </p:sp>
      <p:sp>
        <p:nvSpPr>
          <p:cNvPr id="44053" name="Text Box 38"/>
          <p:cNvSpPr txBox="1">
            <a:spLocks noChangeArrowheads="1"/>
          </p:cNvSpPr>
          <p:nvPr/>
        </p:nvSpPr>
        <p:spPr bwMode="auto">
          <a:xfrm>
            <a:off x="4648200" y="6248400"/>
            <a:ext cx="2362200" cy="396875"/>
          </a:xfrm>
          <a:prstGeom prst="rect">
            <a:avLst/>
          </a:prstGeom>
          <a:noFill/>
          <a:ln w="9525">
            <a:noFill/>
            <a:miter lim="800000"/>
            <a:headEnd/>
            <a:tailEnd/>
          </a:ln>
        </p:spPr>
        <p:txBody>
          <a:bodyPr>
            <a:spAutoFit/>
          </a:bodyPr>
          <a:lstStyle/>
          <a:p>
            <a:pPr>
              <a:spcBef>
                <a:spcPct val="50000"/>
              </a:spcBef>
            </a:pPr>
            <a:r>
              <a:rPr kumimoji="1" lang="en-US" altLang="zh-TW" sz="2000">
                <a:ea typeface="新細明體" pitchFamily="18" charset="-120"/>
              </a:rPr>
              <a:t>Intervening variable</a:t>
            </a:r>
          </a:p>
        </p:txBody>
      </p:sp>
      <p:sp>
        <p:nvSpPr>
          <p:cNvPr id="44054" name="Line 39"/>
          <p:cNvSpPr>
            <a:spLocks noChangeShapeType="1"/>
          </p:cNvSpPr>
          <p:nvPr/>
        </p:nvSpPr>
        <p:spPr bwMode="auto">
          <a:xfrm flipH="1">
            <a:off x="6934200" y="5715000"/>
            <a:ext cx="685800" cy="0"/>
          </a:xfrm>
          <a:prstGeom prst="line">
            <a:avLst/>
          </a:prstGeom>
          <a:noFill/>
          <a:ln w="25400">
            <a:solidFill>
              <a:schemeClr val="tx1"/>
            </a:solidFill>
            <a:round/>
            <a:headEnd/>
            <a:tailEnd/>
          </a:ln>
        </p:spPr>
        <p:txBody>
          <a:bodyPr/>
          <a:lstStyle/>
          <a:p>
            <a:endParaRPr lang="en-US"/>
          </a:p>
        </p:txBody>
      </p:sp>
      <p:sp>
        <p:nvSpPr>
          <p:cNvPr id="44055" name="Line 40"/>
          <p:cNvSpPr>
            <a:spLocks noChangeShapeType="1"/>
          </p:cNvSpPr>
          <p:nvPr/>
        </p:nvSpPr>
        <p:spPr bwMode="auto">
          <a:xfrm flipV="1">
            <a:off x="7620000" y="4648200"/>
            <a:ext cx="0" cy="1066800"/>
          </a:xfrm>
          <a:prstGeom prst="line">
            <a:avLst/>
          </a:prstGeom>
          <a:noFill/>
          <a:ln w="25400">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TW" smtClean="0">
                <a:ea typeface="新細明體" pitchFamily="18" charset="-120"/>
              </a:rPr>
              <a:t>Theoretical Framework (3)</a:t>
            </a:r>
            <a:endParaRPr lang="zh-TW" altLang="en-US" smtClean="0">
              <a:ea typeface="新細明體" pitchFamily="18" charset="-120"/>
            </a:endParaRPr>
          </a:p>
        </p:txBody>
      </p:sp>
      <p:sp>
        <p:nvSpPr>
          <p:cNvPr id="45059" name="Text Box 20"/>
          <p:cNvSpPr txBox="1">
            <a:spLocks noChangeArrowheads="1"/>
          </p:cNvSpPr>
          <p:nvPr/>
        </p:nvSpPr>
        <p:spPr bwMode="auto">
          <a:xfrm>
            <a:off x="685800" y="2133600"/>
            <a:ext cx="3505200" cy="831850"/>
          </a:xfrm>
          <a:prstGeom prst="rect">
            <a:avLst/>
          </a:prstGeom>
          <a:noFill/>
          <a:ln w="9525">
            <a:solidFill>
              <a:srgbClr val="000000"/>
            </a:solidFill>
            <a:miter lim="800000"/>
            <a:headEnd/>
            <a:tailEnd/>
          </a:ln>
        </p:spPr>
        <p:txBody>
          <a:bodyPr>
            <a:spAutoFit/>
          </a:bodyPr>
          <a:lstStyle/>
          <a:p>
            <a:pPr algn="ctr">
              <a:spcBef>
                <a:spcPct val="50000"/>
              </a:spcBef>
            </a:pPr>
            <a:r>
              <a:rPr kumimoji="1" lang="en-US" altLang="zh-TW">
                <a:ea typeface="新細明體" pitchFamily="18" charset="-120"/>
              </a:rPr>
              <a:t>Communication among cockpit members</a:t>
            </a:r>
          </a:p>
        </p:txBody>
      </p:sp>
      <p:sp>
        <p:nvSpPr>
          <p:cNvPr id="45060" name="Text Box 21"/>
          <p:cNvSpPr txBox="1">
            <a:spLocks noChangeArrowheads="1"/>
          </p:cNvSpPr>
          <p:nvPr/>
        </p:nvSpPr>
        <p:spPr bwMode="auto">
          <a:xfrm>
            <a:off x="685800" y="3124200"/>
            <a:ext cx="3505200" cy="831850"/>
          </a:xfrm>
          <a:prstGeom prst="rect">
            <a:avLst/>
          </a:prstGeom>
          <a:noFill/>
          <a:ln w="9525">
            <a:solidFill>
              <a:srgbClr val="000000"/>
            </a:solidFill>
            <a:miter lim="800000"/>
            <a:headEnd/>
            <a:tailEnd/>
          </a:ln>
        </p:spPr>
        <p:txBody>
          <a:bodyPr>
            <a:spAutoFit/>
          </a:bodyPr>
          <a:lstStyle/>
          <a:p>
            <a:pPr algn="ctr">
              <a:spcBef>
                <a:spcPct val="50000"/>
              </a:spcBef>
            </a:pPr>
            <a:r>
              <a:rPr kumimoji="1" lang="en-US" altLang="zh-TW">
                <a:ea typeface="新細明體" pitchFamily="18" charset="-120"/>
              </a:rPr>
              <a:t>Communication between ground control and cockpit</a:t>
            </a:r>
          </a:p>
        </p:txBody>
      </p:sp>
      <p:sp>
        <p:nvSpPr>
          <p:cNvPr id="45061" name="Text Box 22"/>
          <p:cNvSpPr txBox="1">
            <a:spLocks noChangeArrowheads="1"/>
          </p:cNvSpPr>
          <p:nvPr/>
        </p:nvSpPr>
        <p:spPr bwMode="auto">
          <a:xfrm>
            <a:off x="685800" y="4191000"/>
            <a:ext cx="3505200" cy="466725"/>
          </a:xfrm>
          <a:prstGeom prst="rect">
            <a:avLst/>
          </a:prstGeom>
          <a:noFill/>
          <a:ln w="9525">
            <a:solidFill>
              <a:srgbClr val="000000"/>
            </a:solidFill>
            <a:miter lim="800000"/>
            <a:headEnd/>
            <a:tailEnd/>
          </a:ln>
        </p:spPr>
        <p:txBody>
          <a:bodyPr>
            <a:spAutoFit/>
          </a:bodyPr>
          <a:lstStyle/>
          <a:p>
            <a:pPr algn="ctr">
              <a:spcBef>
                <a:spcPct val="50000"/>
              </a:spcBef>
            </a:pPr>
            <a:r>
              <a:rPr kumimoji="1" lang="en-US" altLang="zh-TW">
                <a:ea typeface="新細明體" pitchFamily="18" charset="-120"/>
              </a:rPr>
              <a:t>Decentralization</a:t>
            </a:r>
          </a:p>
        </p:txBody>
      </p:sp>
      <p:sp>
        <p:nvSpPr>
          <p:cNvPr id="45062" name="Text Box 23"/>
          <p:cNvSpPr txBox="1">
            <a:spLocks noChangeArrowheads="1"/>
          </p:cNvSpPr>
          <p:nvPr/>
        </p:nvSpPr>
        <p:spPr bwMode="auto">
          <a:xfrm>
            <a:off x="990600" y="5334000"/>
            <a:ext cx="2362200" cy="396875"/>
          </a:xfrm>
          <a:prstGeom prst="rect">
            <a:avLst/>
          </a:prstGeom>
          <a:noFill/>
          <a:ln w="9525">
            <a:noFill/>
            <a:miter lim="800000"/>
            <a:headEnd/>
            <a:tailEnd/>
          </a:ln>
        </p:spPr>
        <p:txBody>
          <a:bodyPr>
            <a:spAutoFit/>
          </a:bodyPr>
          <a:lstStyle/>
          <a:p>
            <a:pPr>
              <a:spcBef>
                <a:spcPct val="50000"/>
              </a:spcBef>
            </a:pPr>
            <a:r>
              <a:rPr kumimoji="1" lang="en-US" altLang="zh-TW" sz="2000">
                <a:ea typeface="新細明體" pitchFamily="18" charset="-120"/>
              </a:rPr>
              <a:t>Independent variable</a:t>
            </a:r>
          </a:p>
        </p:txBody>
      </p:sp>
      <p:sp>
        <p:nvSpPr>
          <p:cNvPr id="45063" name="AutoShape 24"/>
          <p:cNvSpPr>
            <a:spLocks noChangeArrowheads="1"/>
          </p:cNvSpPr>
          <p:nvPr/>
        </p:nvSpPr>
        <p:spPr bwMode="auto">
          <a:xfrm>
            <a:off x="6324600" y="3124200"/>
            <a:ext cx="2286000" cy="914400"/>
          </a:xfrm>
          <a:prstGeom prst="flowChartTerminator">
            <a:avLst/>
          </a:prstGeom>
          <a:noFill/>
          <a:ln w="9525">
            <a:solidFill>
              <a:schemeClr val="tx1"/>
            </a:solidFill>
            <a:miter lim="800000"/>
            <a:headEnd/>
            <a:tailEnd/>
          </a:ln>
        </p:spPr>
        <p:txBody>
          <a:bodyPr wrap="none" anchor="ctr"/>
          <a:lstStyle/>
          <a:p>
            <a:pPr algn="ctr"/>
            <a:r>
              <a:rPr kumimoji="1" lang="en-US" altLang="zh-TW">
                <a:ea typeface="新細明體" pitchFamily="18" charset="-120"/>
              </a:rPr>
              <a:t>Air-safety</a:t>
            </a:r>
          </a:p>
          <a:p>
            <a:pPr algn="ctr"/>
            <a:r>
              <a:rPr kumimoji="1" lang="en-US" altLang="zh-TW">
                <a:ea typeface="新細明體" pitchFamily="18" charset="-120"/>
              </a:rPr>
              <a:t>violations</a:t>
            </a:r>
          </a:p>
        </p:txBody>
      </p:sp>
      <p:sp>
        <p:nvSpPr>
          <p:cNvPr id="45064" name="Text Box 25"/>
          <p:cNvSpPr txBox="1">
            <a:spLocks noChangeArrowheads="1"/>
          </p:cNvSpPr>
          <p:nvPr/>
        </p:nvSpPr>
        <p:spPr bwMode="auto">
          <a:xfrm>
            <a:off x="6400800" y="4343400"/>
            <a:ext cx="2209800" cy="396875"/>
          </a:xfrm>
          <a:prstGeom prst="rect">
            <a:avLst/>
          </a:prstGeom>
          <a:noFill/>
          <a:ln w="9525">
            <a:noFill/>
            <a:miter lim="800000"/>
            <a:headEnd/>
            <a:tailEnd/>
          </a:ln>
        </p:spPr>
        <p:txBody>
          <a:bodyPr>
            <a:spAutoFit/>
          </a:bodyPr>
          <a:lstStyle/>
          <a:p>
            <a:pPr>
              <a:spcBef>
                <a:spcPct val="50000"/>
              </a:spcBef>
            </a:pPr>
            <a:r>
              <a:rPr kumimoji="1" lang="en-US" altLang="zh-TW" sz="2000">
                <a:ea typeface="新細明體" pitchFamily="18" charset="-120"/>
              </a:rPr>
              <a:t>Dependent variable</a:t>
            </a:r>
          </a:p>
        </p:txBody>
      </p:sp>
      <p:sp>
        <p:nvSpPr>
          <p:cNvPr id="45065" name="Line 26"/>
          <p:cNvSpPr>
            <a:spLocks noChangeShapeType="1"/>
          </p:cNvSpPr>
          <p:nvPr/>
        </p:nvSpPr>
        <p:spPr bwMode="auto">
          <a:xfrm>
            <a:off x="4191000" y="3581400"/>
            <a:ext cx="2133600" cy="0"/>
          </a:xfrm>
          <a:prstGeom prst="line">
            <a:avLst/>
          </a:prstGeom>
          <a:noFill/>
          <a:ln w="25400">
            <a:solidFill>
              <a:schemeClr val="tx1"/>
            </a:solidFill>
            <a:round/>
            <a:headEnd/>
            <a:tailEnd type="triangle" w="med" len="med"/>
          </a:ln>
        </p:spPr>
        <p:txBody>
          <a:bodyPr/>
          <a:lstStyle/>
          <a:p>
            <a:endParaRPr lang="en-US"/>
          </a:p>
        </p:txBody>
      </p:sp>
      <p:sp>
        <p:nvSpPr>
          <p:cNvPr id="45066" name="Line 27"/>
          <p:cNvSpPr>
            <a:spLocks noChangeShapeType="1"/>
          </p:cNvSpPr>
          <p:nvPr/>
        </p:nvSpPr>
        <p:spPr bwMode="auto">
          <a:xfrm flipV="1">
            <a:off x="381000" y="3581400"/>
            <a:ext cx="304800" cy="0"/>
          </a:xfrm>
          <a:prstGeom prst="line">
            <a:avLst/>
          </a:prstGeom>
          <a:noFill/>
          <a:ln w="25400">
            <a:solidFill>
              <a:schemeClr val="tx1"/>
            </a:solidFill>
            <a:round/>
            <a:headEnd/>
            <a:tailEnd type="triangle" w="med" len="med"/>
          </a:ln>
        </p:spPr>
        <p:txBody>
          <a:bodyPr/>
          <a:lstStyle/>
          <a:p>
            <a:endParaRPr lang="en-US"/>
          </a:p>
        </p:txBody>
      </p:sp>
      <p:sp>
        <p:nvSpPr>
          <p:cNvPr id="45067" name="Line 28"/>
          <p:cNvSpPr>
            <a:spLocks noChangeShapeType="1"/>
          </p:cNvSpPr>
          <p:nvPr/>
        </p:nvSpPr>
        <p:spPr bwMode="auto">
          <a:xfrm>
            <a:off x="381000" y="3581400"/>
            <a:ext cx="0" cy="762000"/>
          </a:xfrm>
          <a:prstGeom prst="line">
            <a:avLst/>
          </a:prstGeom>
          <a:noFill/>
          <a:ln w="25400">
            <a:solidFill>
              <a:schemeClr val="tx1"/>
            </a:solidFill>
            <a:round/>
            <a:headEnd/>
            <a:tailEnd/>
          </a:ln>
        </p:spPr>
        <p:txBody>
          <a:bodyPr/>
          <a:lstStyle/>
          <a:p>
            <a:endParaRPr lang="en-US"/>
          </a:p>
        </p:txBody>
      </p:sp>
      <p:sp>
        <p:nvSpPr>
          <p:cNvPr id="45068" name="Line 29"/>
          <p:cNvSpPr>
            <a:spLocks noChangeShapeType="1"/>
          </p:cNvSpPr>
          <p:nvPr/>
        </p:nvSpPr>
        <p:spPr bwMode="auto">
          <a:xfrm>
            <a:off x="381000" y="4343400"/>
            <a:ext cx="304800" cy="0"/>
          </a:xfrm>
          <a:prstGeom prst="line">
            <a:avLst/>
          </a:prstGeom>
          <a:noFill/>
          <a:ln w="25400">
            <a:solidFill>
              <a:schemeClr val="tx1"/>
            </a:solidFill>
            <a:round/>
            <a:headEnd/>
            <a:tailEnd/>
          </a:ln>
        </p:spPr>
        <p:txBody>
          <a:bodyPr/>
          <a:lstStyle/>
          <a:p>
            <a:endParaRPr lang="en-US"/>
          </a:p>
        </p:txBody>
      </p:sp>
      <p:sp>
        <p:nvSpPr>
          <p:cNvPr id="45069" name="Line 30"/>
          <p:cNvSpPr>
            <a:spLocks noChangeShapeType="1"/>
          </p:cNvSpPr>
          <p:nvPr/>
        </p:nvSpPr>
        <p:spPr bwMode="auto">
          <a:xfrm flipV="1">
            <a:off x="152400" y="2590800"/>
            <a:ext cx="533400" cy="0"/>
          </a:xfrm>
          <a:prstGeom prst="line">
            <a:avLst/>
          </a:prstGeom>
          <a:noFill/>
          <a:ln w="25400">
            <a:solidFill>
              <a:schemeClr val="tx1"/>
            </a:solidFill>
            <a:round/>
            <a:headEnd/>
            <a:tailEnd type="triangle" w="med" len="med"/>
          </a:ln>
        </p:spPr>
        <p:txBody>
          <a:bodyPr/>
          <a:lstStyle/>
          <a:p>
            <a:endParaRPr lang="en-US"/>
          </a:p>
        </p:txBody>
      </p:sp>
      <p:sp>
        <p:nvSpPr>
          <p:cNvPr id="45070" name="Line 31"/>
          <p:cNvSpPr>
            <a:spLocks noChangeShapeType="1"/>
          </p:cNvSpPr>
          <p:nvPr/>
        </p:nvSpPr>
        <p:spPr bwMode="auto">
          <a:xfrm>
            <a:off x="152400" y="2590800"/>
            <a:ext cx="0" cy="1981200"/>
          </a:xfrm>
          <a:prstGeom prst="line">
            <a:avLst/>
          </a:prstGeom>
          <a:noFill/>
          <a:ln w="25400">
            <a:solidFill>
              <a:schemeClr val="tx1"/>
            </a:solidFill>
            <a:round/>
            <a:headEnd/>
            <a:tailEnd/>
          </a:ln>
        </p:spPr>
        <p:txBody>
          <a:bodyPr/>
          <a:lstStyle/>
          <a:p>
            <a:endParaRPr lang="en-US"/>
          </a:p>
        </p:txBody>
      </p:sp>
      <p:sp>
        <p:nvSpPr>
          <p:cNvPr id="45071" name="Line 32"/>
          <p:cNvSpPr>
            <a:spLocks noChangeShapeType="1"/>
          </p:cNvSpPr>
          <p:nvPr/>
        </p:nvSpPr>
        <p:spPr bwMode="auto">
          <a:xfrm flipV="1">
            <a:off x="152400" y="4572000"/>
            <a:ext cx="533400" cy="0"/>
          </a:xfrm>
          <a:prstGeom prst="line">
            <a:avLst/>
          </a:prstGeom>
          <a:noFill/>
          <a:ln w="25400">
            <a:solidFill>
              <a:schemeClr val="tx1"/>
            </a:solidFill>
            <a:round/>
            <a:headEnd/>
            <a:tailEnd/>
          </a:ln>
        </p:spPr>
        <p:txBody>
          <a:bodyPr/>
          <a:lstStyle/>
          <a:p>
            <a:endParaRPr lang="en-US"/>
          </a:p>
        </p:txBody>
      </p:sp>
      <p:sp>
        <p:nvSpPr>
          <p:cNvPr id="45072" name="Line 33"/>
          <p:cNvSpPr>
            <a:spLocks noChangeShapeType="1"/>
          </p:cNvSpPr>
          <p:nvPr/>
        </p:nvSpPr>
        <p:spPr bwMode="auto">
          <a:xfrm>
            <a:off x="4648200" y="2590800"/>
            <a:ext cx="0" cy="1828800"/>
          </a:xfrm>
          <a:prstGeom prst="line">
            <a:avLst/>
          </a:prstGeom>
          <a:noFill/>
          <a:ln w="25400">
            <a:solidFill>
              <a:schemeClr val="tx1"/>
            </a:solidFill>
            <a:round/>
            <a:headEnd/>
            <a:tailEnd/>
          </a:ln>
        </p:spPr>
        <p:txBody>
          <a:bodyPr/>
          <a:lstStyle/>
          <a:p>
            <a:endParaRPr lang="en-US"/>
          </a:p>
        </p:txBody>
      </p:sp>
      <p:sp>
        <p:nvSpPr>
          <p:cNvPr id="45073" name="Line 34"/>
          <p:cNvSpPr>
            <a:spLocks noChangeShapeType="1"/>
          </p:cNvSpPr>
          <p:nvPr/>
        </p:nvSpPr>
        <p:spPr bwMode="auto">
          <a:xfrm flipV="1">
            <a:off x="4191000" y="4419600"/>
            <a:ext cx="457200" cy="0"/>
          </a:xfrm>
          <a:prstGeom prst="line">
            <a:avLst/>
          </a:prstGeom>
          <a:noFill/>
          <a:ln w="25400">
            <a:solidFill>
              <a:schemeClr val="tx1"/>
            </a:solidFill>
            <a:round/>
            <a:headEnd/>
            <a:tailEnd/>
          </a:ln>
        </p:spPr>
        <p:txBody>
          <a:bodyPr/>
          <a:lstStyle/>
          <a:p>
            <a:endParaRPr lang="en-US"/>
          </a:p>
        </p:txBody>
      </p:sp>
      <p:sp>
        <p:nvSpPr>
          <p:cNvPr id="45074" name="Line 35"/>
          <p:cNvSpPr>
            <a:spLocks noChangeShapeType="1"/>
          </p:cNvSpPr>
          <p:nvPr/>
        </p:nvSpPr>
        <p:spPr bwMode="auto">
          <a:xfrm flipV="1">
            <a:off x="4191000" y="2590800"/>
            <a:ext cx="457200" cy="0"/>
          </a:xfrm>
          <a:prstGeom prst="line">
            <a:avLst/>
          </a:prstGeom>
          <a:noFill/>
          <a:ln w="25400">
            <a:solidFill>
              <a:schemeClr val="tx1"/>
            </a:solidFill>
            <a:round/>
            <a:headEnd/>
            <a:tailEnd/>
          </a:ln>
        </p:spPr>
        <p:txBody>
          <a:bodyPr/>
          <a:lstStyle/>
          <a:p>
            <a:endParaRPr lang="en-US"/>
          </a:p>
        </p:txBody>
      </p:sp>
      <p:sp>
        <p:nvSpPr>
          <p:cNvPr id="45075" name="AutoShape 36"/>
          <p:cNvSpPr>
            <a:spLocks noChangeArrowheads="1"/>
          </p:cNvSpPr>
          <p:nvPr/>
        </p:nvSpPr>
        <p:spPr bwMode="auto">
          <a:xfrm>
            <a:off x="4267200" y="4648200"/>
            <a:ext cx="2438400" cy="1447800"/>
          </a:xfrm>
          <a:prstGeom prst="flowChartDecision">
            <a:avLst/>
          </a:prstGeom>
          <a:solidFill>
            <a:srgbClr val="CCFFFF"/>
          </a:solidFill>
          <a:ln w="9525">
            <a:solidFill>
              <a:schemeClr val="tx1"/>
            </a:solidFill>
            <a:miter lim="800000"/>
            <a:headEnd/>
            <a:tailEnd/>
          </a:ln>
        </p:spPr>
        <p:txBody>
          <a:bodyPr wrap="none" anchor="ctr"/>
          <a:lstStyle/>
          <a:p>
            <a:pPr algn="ctr"/>
            <a:r>
              <a:rPr kumimoji="1" lang="en-US" altLang="zh-TW">
                <a:ea typeface="新細明體" pitchFamily="18" charset="-120"/>
              </a:rPr>
              <a:t>Training</a:t>
            </a:r>
          </a:p>
        </p:txBody>
      </p:sp>
      <p:sp>
        <p:nvSpPr>
          <p:cNvPr id="45076" name="Text Box 37"/>
          <p:cNvSpPr txBox="1">
            <a:spLocks noChangeArrowheads="1"/>
          </p:cNvSpPr>
          <p:nvPr/>
        </p:nvSpPr>
        <p:spPr bwMode="auto">
          <a:xfrm>
            <a:off x="4419600" y="6172200"/>
            <a:ext cx="2370138" cy="396875"/>
          </a:xfrm>
          <a:prstGeom prst="rect">
            <a:avLst/>
          </a:prstGeom>
          <a:noFill/>
          <a:ln w="9525">
            <a:noFill/>
            <a:miter lim="800000"/>
            <a:headEnd/>
            <a:tailEnd/>
          </a:ln>
        </p:spPr>
        <p:txBody>
          <a:bodyPr>
            <a:spAutoFit/>
          </a:bodyPr>
          <a:lstStyle/>
          <a:p>
            <a:pPr>
              <a:spcBef>
                <a:spcPct val="50000"/>
              </a:spcBef>
            </a:pPr>
            <a:r>
              <a:rPr kumimoji="1" lang="en-US" altLang="zh-TW" sz="2000">
                <a:ea typeface="新細明體" pitchFamily="18" charset="-120"/>
              </a:rPr>
              <a:t>Moderating variable</a:t>
            </a:r>
          </a:p>
        </p:txBody>
      </p:sp>
      <p:sp>
        <p:nvSpPr>
          <p:cNvPr id="45077" name="Line 38"/>
          <p:cNvSpPr>
            <a:spLocks noChangeShapeType="1"/>
          </p:cNvSpPr>
          <p:nvPr/>
        </p:nvSpPr>
        <p:spPr bwMode="auto">
          <a:xfrm flipV="1">
            <a:off x="5486400" y="3581400"/>
            <a:ext cx="0" cy="1066800"/>
          </a:xfrm>
          <a:prstGeom prst="line">
            <a:avLst/>
          </a:prstGeom>
          <a:noFill/>
          <a:ln w="25400">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pPr eaLnBrk="1" hangingPunct="1"/>
            <a:r>
              <a:rPr lang="en-US" altLang="zh-TW" smtClean="0">
                <a:ea typeface="新細明體" pitchFamily="18" charset="-120"/>
              </a:rPr>
              <a:t>Theoretical Framework Among Variables</a:t>
            </a:r>
          </a:p>
        </p:txBody>
      </p:sp>
      <p:grpSp>
        <p:nvGrpSpPr>
          <p:cNvPr id="2" name="Group 5"/>
          <p:cNvGrpSpPr>
            <a:grpSpLocks/>
          </p:cNvGrpSpPr>
          <p:nvPr/>
        </p:nvGrpSpPr>
        <p:grpSpPr bwMode="auto">
          <a:xfrm>
            <a:off x="228600" y="2209800"/>
            <a:ext cx="8642350" cy="3678238"/>
            <a:chOff x="158" y="1616"/>
            <a:chExt cx="5444" cy="2317"/>
          </a:xfrm>
        </p:grpSpPr>
        <p:sp>
          <p:nvSpPr>
            <p:cNvPr id="50181" name="Text Box 6"/>
            <p:cNvSpPr txBox="1">
              <a:spLocks noChangeArrowheads="1"/>
            </p:cNvSpPr>
            <p:nvPr/>
          </p:nvSpPr>
          <p:spPr bwMode="auto">
            <a:xfrm>
              <a:off x="158" y="1616"/>
              <a:ext cx="1906" cy="2317"/>
            </a:xfrm>
            <a:prstGeom prst="rect">
              <a:avLst/>
            </a:prstGeom>
            <a:noFill/>
            <a:ln w="9525">
              <a:solidFill>
                <a:schemeClr val="tx1"/>
              </a:solidFill>
              <a:miter lim="800000"/>
              <a:headEnd/>
              <a:tailEnd/>
            </a:ln>
          </p:spPr>
          <p:txBody>
            <a:bodyPr>
              <a:spAutoFit/>
            </a:bodyPr>
            <a:lstStyle/>
            <a:p>
              <a:pPr algn="ctr">
                <a:spcBef>
                  <a:spcPct val="50000"/>
                </a:spcBef>
              </a:pPr>
              <a:r>
                <a:rPr kumimoji="1" lang="en-US" altLang="zh-TW" sz="1800" b="1">
                  <a:ea typeface="新細明體" pitchFamily="18" charset="-120"/>
                </a:rPr>
                <a:t>MANAGEMENT STYLE</a:t>
              </a:r>
            </a:p>
            <a:p>
              <a:pPr>
                <a:spcBef>
                  <a:spcPct val="50000"/>
                </a:spcBef>
              </a:pPr>
              <a:endParaRPr kumimoji="1" lang="en-US" altLang="zh-TW" sz="1800" b="1">
                <a:ea typeface="新細明體" pitchFamily="18" charset="-120"/>
              </a:endParaRPr>
            </a:p>
            <a:p>
              <a:pPr>
                <a:spcBef>
                  <a:spcPct val="50000"/>
                </a:spcBef>
              </a:pPr>
              <a:endParaRPr kumimoji="1" lang="en-US" altLang="zh-TW" sz="1800">
                <a:latin typeface="Arial" charset="0"/>
                <a:ea typeface="新細明體" pitchFamily="18" charset="-120"/>
              </a:endParaRPr>
            </a:p>
            <a:p>
              <a:pPr>
                <a:spcBef>
                  <a:spcPct val="50000"/>
                </a:spcBef>
              </a:pPr>
              <a:endParaRPr kumimoji="1" lang="en-US" altLang="zh-TW" sz="1800">
                <a:latin typeface="Arial" charset="0"/>
                <a:ea typeface="新細明體" pitchFamily="18" charset="-120"/>
              </a:endParaRPr>
            </a:p>
            <a:p>
              <a:pPr>
                <a:spcBef>
                  <a:spcPct val="50000"/>
                </a:spcBef>
              </a:pPr>
              <a:endParaRPr kumimoji="1" lang="en-US" altLang="zh-TW" sz="1800">
                <a:latin typeface="Arial" charset="0"/>
                <a:ea typeface="新細明體" pitchFamily="18" charset="-120"/>
              </a:endParaRPr>
            </a:p>
            <a:p>
              <a:pPr>
                <a:spcBef>
                  <a:spcPct val="50000"/>
                </a:spcBef>
              </a:pPr>
              <a:endParaRPr kumimoji="1" lang="en-US" altLang="zh-TW" sz="1800">
                <a:latin typeface="Arial" charset="0"/>
                <a:ea typeface="新細明體" pitchFamily="18" charset="-120"/>
              </a:endParaRPr>
            </a:p>
            <a:p>
              <a:pPr>
                <a:spcBef>
                  <a:spcPct val="50000"/>
                </a:spcBef>
              </a:pPr>
              <a:endParaRPr kumimoji="1" lang="en-US" altLang="zh-TW" sz="1800">
                <a:latin typeface="Arial" charset="0"/>
                <a:ea typeface="新細明體" pitchFamily="18" charset="-120"/>
              </a:endParaRPr>
            </a:p>
            <a:p>
              <a:pPr>
                <a:spcBef>
                  <a:spcPct val="50000"/>
                </a:spcBef>
              </a:pPr>
              <a:endParaRPr kumimoji="1" lang="en-US" altLang="zh-TW" sz="1800">
                <a:latin typeface="Arial" charset="0"/>
                <a:ea typeface="新細明體" pitchFamily="18" charset="-120"/>
              </a:endParaRPr>
            </a:p>
            <a:p>
              <a:pPr>
                <a:spcBef>
                  <a:spcPct val="50000"/>
                </a:spcBef>
              </a:pPr>
              <a:endParaRPr kumimoji="1" lang="zh-TW" altLang="en-US" sz="1800">
                <a:latin typeface="Arial" charset="0"/>
                <a:ea typeface="新細明體" pitchFamily="18" charset="-120"/>
              </a:endParaRPr>
            </a:p>
          </p:txBody>
        </p:sp>
        <p:sp>
          <p:nvSpPr>
            <p:cNvPr id="50182" name="Text Box 7"/>
            <p:cNvSpPr txBox="1">
              <a:spLocks noChangeArrowheads="1"/>
            </p:cNvSpPr>
            <p:nvPr/>
          </p:nvSpPr>
          <p:spPr bwMode="auto">
            <a:xfrm>
              <a:off x="2880" y="2614"/>
              <a:ext cx="1316" cy="497"/>
            </a:xfrm>
            <a:prstGeom prst="rect">
              <a:avLst/>
            </a:prstGeom>
            <a:noFill/>
            <a:ln w="9525">
              <a:solidFill>
                <a:schemeClr val="tx1"/>
              </a:solidFill>
              <a:miter lim="800000"/>
              <a:headEnd/>
              <a:tailEnd/>
            </a:ln>
          </p:spPr>
          <p:txBody>
            <a:bodyPr>
              <a:spAutoFit/>
            </a:bodyPr>
            <a:lstStyle/>
            <a:p>
              <a:pPr algn="ctr">
                <a:spcBef>
                  <a:spcPct val="50000"/>
                </a:spcBef>
              </a:pPr>
              <a:r>
                <a:rPr kumimoji="1" lang="en-US" altLang="zh-TW" sz="1800" b="1">
                  <a:ea typeface="新細明體" pitchFamily="18" charset="-120"/>
                </a:rPr>
                <a:t>USER</a:t>
              </a:r>
            </a:p>
            <a:p>
              <a:pPr algn="ctr">
                <a:spcBef>
                  <a:spcPct val="50000"/>
                </a:spcBef>
              </a:pPr>
              <a:r>
                <a:rPr kumimoji="1" lang="en-US" altLang="zh-TW" sz="1800" b="1">
                  <a:ea typeface="新細明體" pitchFamily="18" charset="-120"/>
                </a:rPr>
                <a:t>PARTICIPATION</a:t>
              </a:r>
              <a:endParaRPr kumimoji="1" lang="en-US" altLang="zh-TW" sz="1800">
                <a:ea typeface="新細明體" pitchFamily="18" charset="-120"/>
              </a:endParaRPr>
            </a:p>
          </p:txBody>
        </p:sp>
        <p:sp>
          <p:nvSpPr>
            <p:cNvPr id="50183" name="Text Box 8"/>
            <p:cNvSpPr txBox="1">
              <a:spLocks noChangeArrowheads="1"/>
            </p:cNvSpPr>
            <p:nvPr/>
          </p:nvSpPr>
          <p:spPr bwMode="auto">
            <a:xfrm>
              <a:off x="4649" y="2614"/>
              <a:ext cx="953" cy="497"/>
            </a:xfrm>
            <a:prstGeom prst="rect">
              <a:avLst/>
            </a:prstGeom>
            <a:noFill/>
            <a:ln w="9525">
              <a:solidFill>
                <a:schemeClr val="tx1"/>
              </a:solidFill>
              <a:miter lim="800000"/>
              <a:headEnd/>
              <a:tailEnd/>
            </a:ln>
          </p:spPr>
          <p:txBody>
            <a:bodyPr>
              <a:spAutoFit/>
            </a:bodyPr>
            <a:lstStyle/>
            <a:p>
              <a:pPr algn="ctr">
                <a:spcBef>
                  <a:spcPct val="50000"/>
                </a:spcBef>
              </a:pPr>
              <a:r>
                <a:rPr kumimoji="1" lang="en-US" altLang="zh-TW" sz="1800" b="1">
                  <a:ea typeface="新細明體" pitchFamily="18" charset="-120"/>
                </a:rPr>
                <a:t>SYSTEM</a:t>
              </a:r>
            </a:p>
            <a:p>
              <a:pPr algn="ctr">
                <a:spcBef>
                  <a:spcPct val="50000"/>
                </a:spcBef>
              </a:pPr>
              <a:r>
                <a:rPr kumimoji="1" lang="en-US" altLang="zh-TW" sz="1800" b="1">
                  <a:ea typeface="新細明體" pitchFamily="18" charset="-120"/>
                </a:rPr>
                <a:t>SUCESS</a:t>
              </a:r>
              <a:endParaRPr kumimoji="1" lang="en-US" altLang="zh-TW" sz="1800">
                <a:ea typeface="新細明體" pitchFamily="18" charset="-120"/>
              </a:endParaRPr>
            </a:p>
          </p:txBody>
        </p:sp>
        <p:sp>
          <p:nvSpPr>
            <p:cNvPr id="50184" name="Text Box 9"/>
            <p:cNvSpPr txBox="1">
              <a:spLocks noChangeArrowheads="1"/>
            </p:cNvSpPr>
            <p:nvPr/>
          </p:nvSpPr>
          <p:spPr bwMode="auto">
            <a:xfrm>
              <a:off x="476" y="2024"/>
              <a:ext cx="1316" cy="237"/>
            </a:xfrm>
            <a:prstGeom prst="rect">
              <a:avLst/>
            </a:prstGeom>
            <a:noFill/>
            <a:ln w="9525">
              <a:solidFill>
                <a:schemeClr val="tx1"/>
              </a:solidFill>
              <a:miter lim="800000"/>
              <a:headEnd/>
              <a:tailEnd/>
            </a:ln>
          </p:spPr>
          <p:txBody>
            <a:bodyPr>
              <a:spAutoFit/>
            </a:bodyPr>
            <a:lstStyle/>
            <a:p>
              <a:pPr algn="ctr">
                <a:spcBef>
                  <a:spcPct val="50000"/>
                </a:spcBef>
              </a:pPr>
              <a:r>
                <a:rPr kumimoji="1" lang="en-US" altLang="zh-TW" sz="1800" b="1">
                  <a:ea typeface="新細明體" pitchFamily="18" charset="-120"/>
                </a:rPr>
                <a:t>People-Oriented</a:t>
              </a:r>
              <a:endParaRPr kumimoji="1" lang="en-US" altLang="zh-TW" sz="1800">
                <a:ea typeface="新細明體" pitchFamily="18" charset="-120"/>
              </a:endParaRPr>
            </a:p>
          </p:txBody>
        </p:sp>
        <p:sp>
          <p:nvSpPr>
            <p:cNvPr id="50185" name="Text Box 10"/>
            <p:cNvSpPr txBox="1">
              <a:spLocks noChangeArrowheads="1"/>
            </p:cNvSpPr>
            <p:nvPr/>
          </p:nvSpPr>
          <p:spPr bwMode="auto">
            <a:xfrm>
              <a:off x="476" y="3475"/>
              <a:ext cx="1316" cy="237"/>
            </a:xfrm>
            <a:prstGeom prst="rect">
              <a:avLst/>
            </a:prstGeom>
            <a:noFill/>
            <a:ln w="9525">
              <a:solidFill>
                <a:schemeClr val="tx1"/>
              </a:solidFill>
              <a:miter lim="800000"/>
              <a:headEnd/>
              <a:tailEnd/>
            </a:ln>
          </p:spPr>
          <p:txBody>
            <a:bodyPr>
              <a:spAutoFit/>
            </a:bodyPr>
            <a:lstStyle/>
            <a:p>
              <a:pPr algn="ctr">
                <a:spcBef>
                  <a:spcPct val="50000"/>
                </a:spcBef>
              </a:pPr>
              <a:r>
                <a:rPr kumimoji="1" lang="en-US" altLang="zh-TW" sz="1800" b="1">
                  <a:ea typeface="新細明體" pitchFamily="18" charset="-120"/>
                </a:rPr>
                <a:t>Task-Oriented</a:t>
              </a:r>
              <a:endParaRPr kumimoji="1" lang="en-US" altLang="zh-TW" sz="1800">
                <a:ea typeface="新細明體" pitchFamily="18" charset="-120"/>
              </a:endParaRPr>
            </a:p>
          </p:txBody>
        </p:sp>
        <p:sp>
          <p:nvSpPr>
            <p:cNvPr id="50186" name="Line 11"/>
            <p:cNvSpPr>
              <a:spLocks noChangeShapeType="1"/>
            </p:cNvSpPr>
            <p:nvPr/>
          </p:nvSpPr>
          <p:spPr bwMode="auto">
            <a:xfrm>
              <a:off x="1791" y="2160"/>
              <a:ext cx="1089" cy="635"/>
            </a:xfrm>
            <a:prstGeom prst="line">
              <a:avLst/>
            </a:prstGeom>
            <a:noFill/>
            <a:ln w="9525">
              <a:solidFill>
                <a:schemeClr val="tx1"/>
              </a:solidFill>
              <a:round/>
              <a:headEnd/>
              <a:tailEnd/>
            </a:ln>
          </p:spPr>
          <p:txBody>
            <a:bodyPr/>
            <a:lstStyle/>
            <a:p>
              <a:endParaRPr lang="en-US"/>
            </a:p>
          </p:txBody>
        </p:sp>
        <p:sp>
          <p:nvSpPr>
            <p:cNvPr id="50187" name="Line 12"/>
            <p:cNvSpPr>
              <a:spLocks noChangeShapeType="1"/>
            </p:cNvSpPr>
            <p:nvPr/>
          </p:nvSpPr>
          <p:spPr bwMode="auto">
            <a:xfrm flipV="1">
              <a:off x="1791" y="2976"/>
              <a:ext cx="1089" cy="544"/>
            </a:xfrm>
            <a:prstGeom prst="line">
              <a:avLst/>
            </a:prstGeom>
            <a:noFill/>
            <a:ln w="9525">
              <a:solidFill>
                <a:schemeClr val="tx1"/>
              </a:solidFill>
              <a:round/>
              <a:headEnd/>
              <a:tailEnd/>
            </a:ln>
          </p:spPr>
          <p:txBody>
            <a:bodyPr/>
            <a:lstStyle/>
            <a:p>
              <a:endParaRPr lang="en-US"/>
            </a:p>
          </p:txBody>
        </p:sp>
        <p:sp>
          <p:nvSpPr>
            <p:cNvPr id="50188" name="Line 13"/>
            <p:cNvSpPr>
              <a:spLocks noChangeShapeType="1"/>
            </p:cNvSpPr>
            <p:nvPr/>
          </p:nvSpPr>
          <p:spPr bwMode="auto">
            <a:xfrm>
              <a:off x="1791" y="2069"/>
              <a:ext cx="3176" cy="545"/>
            </a:xfrm>
            <a:prstGeom prst="line">
              <a:avLst/>
            </a:prstGeom>
            <a:noFill/>
            <a:ln w="9525">
              <a:solidFill>
                <a:schemeClr val="tx1"/>
              </a:solidFill>
              <a:round/>
              <a:headEnd/>
              <a:tailEnd/>
            </a:ln>
          </p:spPr>
          <p:txBody>
            <a:bodyPr/>
            <a:lstStyle/>
            <a:p>
              <a:endParaRPr lang="en-US"/>
            </a:p>
          </p:txBody>
        </p:sp>
        <p:sp>
          <p:nvSpPr>
            <p:cNvPr id="50189" name="Line 14"/>
            <p:cNvSpPr>
              <a:spLocks noChangeShapeType="1"/>
            </p:cNvSpPr>
            <p:nvPr/>
          </p:nvSpPr>
          <p:spPr bwMode="auto">
            <a:xfrm flipV="1">
              <a:off x="1791" y="3113"/>
              <a:ext cx="3176" cy="544"/>
            </a:xfrm>
            <a:prstGeom prst="line">
              <a:avLst/>
            </a:prstGeom>
            <a:noFill/>
            <a:ln w="9525">
              <a:solidFill>
                <a:schemeClr val="tx1"/>
              </a:solidFill>
              <a:round/>
              <a:headEnd/>
              <a:tailEnd/>
            </a:ln>
          </p:spPr>
          <p:txBody>
            <a:bodyPr/>
            <a:lstStyle/>
            <a:p>
              <a:endParaRPr lang="en-US"/>
            </a:p>
          </p:txBody>
        </p:sp>
        <p:sp>
          <p:nvSpPr>
            <p:cNvPr id="50190" name="Line 15"/>
            <p:cNvSpPr>
              <a:spLocks noChangeShapeType="1"/>
            </p:cNvSpPr>
            <p:nvPr/>
          </p:nvSpPr>
          <p:spPr bwMode="auto">
            <a:xfrm>
              <a:off x="4195" y="2840"/>
              <a:ext cx="454" cy="0"/>
            </a:xfrm>
            <a:prstGeom prst="line">
              <a:avLst/>
            </a:prstGeom>
            <a:noFill/>
            <a:ln w="9525">
              <a:solidFill>
                <a:schemeClr val="tx1"/>
              </a:solidFill>
              <a:round/>
              <a:headEnd/>
              <a:tailEnd/>
            </a:ln>
          </p:spPr>
          <p:txBody>
            <a:bodyPr/>
            <a:lstStyle/>
            <a:p>
              <a:endParaRPr lang="en-US"/>
            </a:p>
          </p:txBody>
        </p:sp>
        <p:sp>
          <p:nvSpPr>
            <p:cNvPr id="50191" name="Text Box 16"/>
            <p:cNvSpPr txBox="1">
              <a:spLocks noChangeArrowheads="1"/>
            </p:cNvSpPr>
            <p:nvPr/>
          </p:nvSpPr>
          <p:spPr bwMode="auto">
            <a:xfrm>
              <a:off x="2880" y="3249"/>
              <a:ext cx="545" cy="231"/>
            </a:xfrm>
            <a:prstGeom prst="rect">
              <a:avLst/>
            </a:prstGeom>
            <a:noFill/>
            <a:ln w="9525">
              <a:noFill/>
              <a:miter lim="800000"/>
              <a:headEnd/>
              <a:tailEnd/>
            </a:ln>
          </p:spPr>
          <p:txBody>
            <a:bodyPr>
              <a:spAutoFit/>
            </a:bodyPr>
            <a:lstStyle/>
            <a:p>
              <a:pPr>
                <a:spcBef>
                  <a:spcPct val="50000"/>
                </a:spcBef>
              </a:pPr>
              <a:r>
                <a:rPr kumimoji="1" lang="en-US" altLang="zh-TW" sz="1800">
                  <a:latin typeface="Arial" charset="0"/>
                  <a:ea typeface="新細明體" pitchFamily="18" charset="-120"/>
                </a:rPr>
                <a:t>H3</a:t>
              </a:r>
            </a:p>
          </p:txBody>
        </p:sp>
        <p:sp>
          <p:nvSpPr>
            <p:cNvPr id="50192" name="Text Box 17"/>
            <p:cNvSpPr txBox="1">
              <a:spLocks noChangeArrowheads="1"/>
            </p:cNvSpPr>
            <p:nvPr/>
          </p:nvSpPr>
          <p:spPr bwMode="auto">
            <a:xfrm>
              <a:off x="3061" y="2069"/>
              <a:ext cx="545" cy="231"/>
            </a:xfrm>
            <a:prstGeom prst="rect">
              <a:avLst/>
            </a:prstGeom>
            <a:noFill/>
            <a:ln w="9525">
              <a:noFill/>
              <a:miter lim="800000"/>
              <a:headEnd/>
              <a:tailEnd/>
            </a:ln>
          </p:spPr>
          <p:txBody>
            <a:bodyPr>
              <a:spAutoFit/>
            </a:bodyPr>
            <a:lstStyle/>
            <a:p>
              <a:pPr>
                <a:spcBef>
                  <a:spcPct val="50000"/>
                </a:spcBef>
              </a:pPr>
              <a:r>
                <a:rPr kumimoji="1" lang="en-US" altLang="zh-TW" sz="1800">
                  <a:latin typeface="Arial" charset="0"/>
                  <a:ea typeface="新細明體" pitchFamily="18" charset="-120"/>
                </a:rPr>
                <a:t>H3</a:t>
              </a:r>
            </a:p>
          </p:txBody>
        </p:sp>
        <p:sp>
          <p:nvSpPr>
            <p:cNvPr id="50193" name="Text Box 18"/>
            <p:cNvSpPr txBox="1">
              <a:spLocks noChangeArrowheads="1"/>
            </p:cNvSpPr>
            <p:nvPr/>
          </p:nvSpPr>
          <p:spPr bwMode="auto">
            <a:xfrm>
              <a:off x="2109" y="3067"/>
              <a:ext cx="545" cy="231"/>
            </a:xfrm>
            <a:prstGeom prst="rect">
              <a:avLst/>
            </a:prstGeom>
            <a:noFill/>
            <a:ln w="9525">
              <a:noFill/>
              <a:miter lim="800000"/>
              <a:headEnd/>
              <a:tailEnd/>
            </a:ln>
          </p:spPr>
          <p:txBody>
            <a:bodyPr>
              <a:spAutoFit/>
            </a:bodyPr>
            <a:lstStyle/>
            <a:p>
              <a:pPr>
                <a:spcBef>
                  <a:spcPct val="50000"/>
                </a:spcBef>
              </a:pPr>
              <a:r>
                <a:rPr kumimoji="1" lang="en-US" altLang="zh-TW" sz="1800">
                  <a:latin typeface="Arial" charset="0"/>
                  <a:ea typeface="新細明體" pitchFamily="18" charset="-120"/>
                </a:rPr>
                <a:t>H2</a:t>
              </a:r>
            </a:p>
          </p:txBody>
        </p:sp>
        <p:sp>
          <p:nvSpPr>
            <p:cNvPr id="50194" name="Text Box 19"/>
            <p:cNvSpPr txBox="1">
              <a:spLocks noChangeArrowheads="1"/>
            </p:cNvSpPr>
            <p:nvPr/>
          </p:nvSpPr>
          <p:spPr bwMode="auto">
            <a:xfrm>
              <a:off x="2290" y="2296"/>
              <a:ext cx="545" cy="231"/>
            </a:xfrm>
            <a:prstGeom prst="rect">
              <a:avLst/>
            </a:prstGeom>
            <a:noFill/>
            <a:ln w="9525">
              <a:noFill/>
              <a:miter lim="800000"/>
              <a:headEnd/>
              <a:tailEnd/>
            </a:ln>
          </p:spPr>
          <p:txBody>
            <a:bodyPr>
              <a:spAutoFit/>
            </a:bodyPr>
            <a:lstStyle/>
            <a:p>
              <a:pPr>
                <a:spcBef>
                  <a:spcPct val="50000"/>
                </a:spcBef>
              </a:pPr>
              <a:r>
                <a:rPr kumimoji="1" lang="en-US" altLang="zh-TW" sz="1800">
                  <a:latin typeface="Arial" charset="0"/>
                  <a:ea typeface="新細明體" pitchFamily="18" charset="-120"/>
                </a:rPr>
                <a:t>H2</a:t>
              </a:r>
            </a:p>
          </p:txBody>
        </p:sp>
        <p:sp>
          <p:nvSpPr>
            <p:cNvPr id="50195" name="Text Box 20"/>
            <p:cNvSpPr txBox="1">
              <a:spLocks noChangeArrowheads="1"/>
            </p:cNvSpPr>
            <p:nvPr/>
          </p:nvSpPr>
          <p:spPr bwMode="auto">
            <a:xfrm>
              <a:off x="4241" y="2614"/>
              <a:ext cx="545" cy="231"/>
            </a:xfrm>
            <a:prstGeom prst="rect">
              <a:avLst/>
            </a:prstGeom>
            <a:noFill/>
            <a:ln w="9525">
              <a:noFill/>
              <a:miter lim="800000"/>
              <a:headEnd/>
              <a:tailEnd/>
            </a:ln>
          </p:spPr>
          <p:txBody>
            <a:bodyPr>
              <a:spAutoFit/>
            </a:bodyPr>
            <a:lstStyle/>
            <a:p>
              <a:pPr>
                <a:spcBef>
                  <a:spcPct val="50000"/>
                </a:spcBef>
              </a:pPr>
              <a:r>
                <a:rPr kumimoji="1" lang="en-US" altLang="zh-TW" sz="1800">
                  <a:latin typeface="Arial" charset="0"/>
                  <a:ea typeface="新細明體" pitchFamily="18" charset="-120"/>
                </a:rPr>
                <a:t>H1</a:t>
              </a:r>
            </a:p>
          </p:txBody>
        </p:sp>
      </p:grpSp>
      <p:sp>
        <p:nvSpPr>
          <p:cNvPr id="50180" name="Text Box 21"/>
          <p:cNvSpPr txBox="1">
            <a:spLocks noChangeArrowheads="1"/>
          </p:cNvSpPr>
          <p:nvPr/>
        </p:nvSpPr>
        <p:spPr bwMode="auto">
          <a:xfrm>
            <a:off x="609600" y="1524000"/>
            <a:ext cx="4953000" cy="457200"/>
          </a:xfrm>
          <a:prstGeom prst="rect">
            <a:avLst/>
          </a:prstGeom>
          <a:noFill/>
          <a:ln w="9525">
            <a:noFill/>
            <a:miter lim="800000"/>
            <a:headEnd/>
            <a:tailEnd/>
          </a:ln>
        </p:spPr>
        <p:txBody>
          <a:bodyPr>
            <a:spAutoFit/>
          </a:bodyPr>
          <a:lstStyle/>
          <a:p>
            <a:pPr>
              <a:spcBef>
                <a:spcPct val="50000"/>
              </a:spcBef>
            </a:pPr>
            <a:r>
              <a:rPr lang="en-US" altLang="zh-TW">
                <a:ea typeface="新細明體" pitchFamily="18" charset="-120"/>
              </a:rPr>
              <a:t>From Paper Reading Assignment 1</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Variables</a:t>
            </a:r>
            <a:endParaRPr lang="ar-JO" smtClean="0"/>
          </a:p>
        </p:txBody>
      </p:sp>
      <p:sp>
        <p:nvSpPr>
          <p:cNvPr id="3" name="Content Placeholder 2"/>
          <p:cNvSpPr>
            <a:spLocks noGrp="1"/>
          </p:cNvSpPr>
          <p:nvPr>
            <p:ph idx="1"/>
          </p:nvPr>
        </p:nvSpPr>
        <p:spPr/>
        <p:txBody>
          <a:bodyPr/>
          <a:lstStyle/>
          <a:p>
            <a:pPr marL="609600" indent="-609600" algn="l" rtl="0">
              <a:defRPr/>
            </a:pPr>
            <a:r>
              <a:rPr lang="en-US" dirty="0" smtClean="0"/>
              <a:t>Any concept or construct that varies or changes in value</a:t>
            </a:r>
            <a:br>
              <a:rPr lang="en-US" dirty="0" smtClean="0"/>
            </a:br>
            <a:endParaRPr lang="en-US" dirty="0" smtClean="0"/>
          </a:p>
          <a:p>
            <a:pPr marL="609600" indent="-609600" algn="l" rtl="0">
              <a:defRPr/>
            </a:pPr>
            <a:r>
              <a:rPr lang="en-US" dirty="0" smtClean="0"/>
              <a:t>Main types of variables:</a:t>
            </a:r>
            <a:endParaRPr lang="en-US" u="sng" dirty="0" smtClean="0"/>
          </a:p>
          <a:p>
            <a:pPr marL="1289050" lvl="1" indent="-533400" algn="l" rtl="0">
              <a:defRPr/>
            </a:pPr>
            <a:r>
              <a:rPr lang="en-US" dirty="0" smtClean="0"/>
              <a:t>Dependent variable</a:t>
            </a:r>
          </a:p>
          <a:p>
            <a:pPr marL="1289050" lvl="1" indent="-533400" algn="l" rtl="0">
              <a:defRPr/>
            </a:pPr>
            <a:r>
              <a:rPr lang="en-US" dirty="0" smtClean="0"/>
              <a:t>Independent variable</a:t>
            </a:r>
          </a:p>
          <a:p>
            <a:pPr marL="1289050" lvl="1" indent="-533400" algn="l" rtl="0">
              <a:defRPr/>
            </a:pPr>
            <a:r>
              <a:rPr lang="en-US" dirty="0" smtClean="0"/>
              <a:t>Moderating variable </a:t>
            </a:r>
          </a:p>
          <a:p>
            <a:pPr marL="1289050" lvl="1" indent="-533400" algn="l" rtl="0">
              <a:defRPr/>
            </a:pPr>
            <a:r>
              <a:rPr lang="en-US" dirty="0" smtClean="0"/>
              <a:t>Mediating variable (or </a:t>
            </a:r>
            <a:r>
              <a:rPr lang="en-US" dirty="0" smtClean="0">
                <a:solidFill>
                  <a:srgbClr val="000066"/>
                </a:solidFill>
              </a:rPr>
              <a:t>intervening)</a:t>
            </a:r>
            <a:endParaRPr lang="en-US" dirty="0" smtClean="0"/>
          </a:p>
          <a:p>
            <a:pPr>
              <a:defRPr/>
            </a:pPr>
            <a:endParaRPr lang="ar-JO" dirty="0"/>
          </a:p>
        </p:txBody>
      </p:sp>
      <p:sp>
        <p:nvSpPr>
          <p:cNvPr id="9220" name="Slide Number Placeholder 3"/>
          <p:cNvSpPr>
            <a:spLocks noGrp="1"/>
          </p:cNvSpPr>
          <p:nvPr>
            <p:ph type="sldNum" sz="quarter" idx="12"/>
          </p:nvPr>
        </p:nvSpPr>
        <p:spPr>
          <a:noFill/>
        </p:spPr>
        <p:txBody>
          <a:bodyPr/>
          <a:lstStyle/>
          <a:p>
            <a:fld id="{39F121F0-CEE5-4957-AE60-37976258007C}" type="slidenum">
              <a:rPr lang="ar-SA" smtClean="0"/>
              <a:pPr/>
              <a:t>79</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4000" dirty="0" smtClean="0"/>
              <a:t>Need / Purpose of Reviewing the Literature  </a:t>
            </a:r>
            <a:br>
              <a:rPr lang="en-US" sz="4000" dirty="0" smtClean="0"/>
            </a:br>
            <a:endParaRPr lang="en-US" dirty="0"/>
          </a:p>
        </p:txBody>
      </p:sp>
      <p:sp>
        <p:nvSpPr>
          <p:cNvPr id="3" name="Content Placeholder 2"/>
          <p:cNvSpPr>
            <a:spLocks noGrp="1"/>
          </p:cNvSpPr>
          <p:nvPr>
            <p:ph idx="1"/>
          </p:nvPr>
        </p:nvSpPr>
        <p:spPr/>
        <p:txBody>
          <a:bodyPr>
            <a:normAutofit/>
          </a:bodyPr>
          <a:lstStyle/>
          <a:p>
            <a:pPr lvl="1"/>
            <a:r>
              <a:rPr lang="en-US" dirty="0" smtClean="0"/>
              <a:t>It gives the researcher an understanding of the research methodology. </a:t>
            </a:r>
          </a:p>
          <a:p>
            <a:pPr lvl="1"/>
            <a:r>
              <a:rPr lang="en-US" dirty="0" smtClean="0"/>
              <a:t>It helps the researcher to know about the tools and instruments, statistical methods used in the previous studies. </a:t>
            </a:r>
          </a:p>
          <a:p>
            <a:pPr lvl="1"/>
            <a:r>
              <a:rPr lang="en-US" dirty="0" smtClean="0"/>
              <a:t>It  helps the researcher to know about the recommendations of previous researchers for further research. </a:t>
            </a:r>
          </a:p>
          <a:p>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(In)dependent Variables</a:t>
            </a:r>
            <a:endParaRPr lang="ar-JO" smtClean="0"/>
          </a:p>
        </p:txBody>
      </p:sp>
      <p:sp>
        <p:nvSpPr>
          <p:cNvPr id="10243" name="Content Placeholder 2"/>
          <p:cNvSpPr>
            <a:spLocks noGrp="1"/>
          </p:cNvSpPr>
          <p:nvPr>
            <p:ph idx="1"/>
          </p:nvPr>
        </p:nvSpPr>
        <p:spPr/>
        <p:txBody>
          <a:bodyPr/>
          <a:lstStyle/>
          <a:p>
            <a:pPr algn="l" rtl="0">
              <a:lnSpc>
                <a:spcPct val="90000"/>
              </a:lnSpc>
            </a:pPr>
            <a:r>
              <a:rPr lang="en-US" smtClean="0"/>
              <a:t>Dependent variable (DV)</a:t>
            </a:r>
          </a:p>
          <a:p>
            <a:pPr lvl="1" algn="l" rtl="0">
              <a:lnSpc>
                <a:spcPct val="90000"/>
              </a:lnSpc>
            </a:pPr>
            <a:r>
              <a:rPr lang="en-US" smtClean="0"/>
              <a:t>Is of primary interest to the researcher. The goal of the research project is to understand, predict or explain the variability of this variable. </a:t>
            </a:r>
          </a:p>
          <a:p>
            <a:pPr lvl="4" algn="l" rtl="0">
              <a:lnSpc>
                <a:spcPct val="90000"/>
              </a:lnSpc>
            </a:pPr>
            <a:endParaRPr lang="en-US" sz="2800" smtClean="0"/>
          </a:p>
          <a:p>
            <a:pPr algn="l" rtl="0">
              <a:lnSpc>
                <a:spcPct val="90000"/>
              </a:lnSpc>
            </a:pPr>
            <a:r>
              <a:rPr lang="en-US" smtClean="0"/>
              <a:t>Independent variable (IV)</a:t>
            </a:r>
          </a:p>
          <a:p>
            <a:pPr lvl="1" algn="l" rtl="0">
              <a:lnSpc>
                <a:spcPct val="90000"/>
              </a:lnSpc>
            </a:pPr>
            <a:r>
              <a:rPr lang="en-US" smtClean="0"/>
              <a:t>Influences the DV in either positive or negative way. The variance in the DV is accounted for by the IV.</a:t>
            </a:r>
          </a:p>
          <a:p>
            <a:endParaRPr lang="ar-JO" smtClean="0"/>
          </a:p>
        </p:txBody>
      </p:sp>
      <p:sp>
        <p:nvSpPr>
          <p:cNvPr id="10244" name="Slide Number Placeholder 3"/>
          <p:cNvSpPr>
            <a:spLocks noGrp="1"/>
          </p:cNvSpPr>
          <p:nvPr>
            <p:ph type="sldNum" sz="quarter" idx="12"/>
          </p:nvPr>
        </p:nvSpPr>
        <p:spPr>
          <a:noFill/>
        </p:spPr>
        <p:txBody>
          <a:bodyPr/>
          <a:lstStyle/>
          <a:p>
            <a:fld id="{5C97F4D2-8463-433A-B236-CB7148B26A0B}" type="slidenum">
              <a:rPr lang="ar-SA" smtClean="0"/>
              <a:pPr/>
              <a:t>80</a:t>
            </a:fld>
            <a:endParaRPr lang="en-US"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p>
            <a:fld id="{13A8EA7B-98A4-418F-BE96-4F8C9A980604}" type="slidenum">
              <a:rPr lang="ar-SA" smtClean="0"/>
              <a:pPr/>
              <a:t>81</a:t>
            </a:fld>
            <a:endParaRPr lang="en-US" smtClean="0"/>
          </a:p>
        </p:txBody>
      </p:sp>
      <p:sp>
        <p:nvSpPr>
          <p:cNvPr id="11267" name="Rectangle 2"/>
          <p:cNvSpPr>
            <a:spLocks noGrp="1" noChangeArrowheads="1"/>
          </p:cNvSpPr>
          <p:nvPr>
            <p:ph type="title"/>
          </p:nvPr>
        </p:nvSpPr>
        <p:spPr/>
        <p:txBody>
          <a:bodyPr/>
          <a:lstStyle/>
          <a:p>
            <a:pPr eaLnBrk="1" hangingPunct="1"/>
            <a:r>
              <a:rPr lang="en-US" sz="4000" b="1" smtClean="0"/>
              <a:t>Examples</a:t>
            </a:r>
          </a:p>
        </p:txBody>
      </p:sp>
      <p:sp>
        <p:nvSpPr>
          <p:cNvPr id="11268" name="Rectangle 3"/>
          <p:cNvSpPr>
            <a:spLocks noGrp="1" noChangeArrowheads="1"/>
          </p:cNvSpPr>
          <p:nvPr>
            <p:ph type="body" idx="1"/>
          </p:nvPr>
        </p:nvSpPr>
        <p:spPr/>
        <p:txBody>
          <a:bodyPr/>
          <a:lstStyle/>
          <a:p>
            <a:pPr marL="609600" indent="-609600" algn="l" rtl="0" eaLnBrk="1" hangingPunct="1">
              <a:lnSpc>
                <a:spcPct val="90000"/>
              </a:lnSpc>
            </a:pPr>
            <a:r>
              <a:rPr lang="en-US" smtClean="0"/>
              <a:t>List the variables, and label them as </a:t>
            </a:r>
            <a:r>
              <a:rPr lang="en-US" b="1" smtClean="0">
                <a:solidFill>
                  <a:srgbClr val="008000"/>
                </a:solidFill>
              </a:rPr>
              <a:t>dependent</a:t>
            </a:r>
            <a:r>
              <a:rPr lang="en-US" smtClean="0"/>
              <a:t> or </a:t>
            </a:r>
            <a:r>
              <a:rPr lang="en-US" b="1" smtClean="0">
                <a:solidFill>
                  <a:srgbClr val="008000"/>
                </a:solidFill>
              </a:rPr>
              <a:t>independent</a:t>
            </a:r>
            <a:r>
              <a:rPr lang="en-US" smtClean="0"/>
              <a:t>, explaining why they are so labeled.</a:t>
            </a:r>
          </a:p>
          <a:p>
            <a:pPr marL="609600" indent="-609600" algn="l" rtl="0" eaLnBrk="1" hangingPunct="1">
              <a:lnSpc>
                <a:spcPct val="90000"/>
              </a:lnSpc>
              <a:buFont typeface="Wingdings" pitchFamily="2" charset="2"/>
              <a:buNone/>
            </a:pPr>
            <a:r>
              <a:rPr lang="en-US" b="1" u="sng" smtClean="0"/>
              <a:t>Example 1</a:t>
            </a:r>
          </a:p>
          <a:p>
            <a:pPr marL="609600" indent="-609600" algn="l" rtl="0" eaLnBrk="1" hangingPunct="1">
              <a:lnSpc>
                <a:spcPct val="90000"/>
              </a:lnSpc>
              <a:buFont typeface="Wingdings" pitchFamily="2" charset="2"/>
              <a:buNone/>
            </a:pPr>
            <a:r>
              <a:rPr lang="en-US" smtClean="0"/>
              <a:t>    An applied researcher wants to increase the performance of organizational members in particular bank.</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p>
            <a:fld id="{A1B05DB7-3336-42C9-AF28-887D64F66473}" type="slidenum">
              <a:rPr lang="ar-SA" smtClean="0"/>
              <a:pPr/>
              <a:t>82</a:t>
            </a:fld>
            <a:endParaRPr lang="en-US" smtClean="0"/>
          </a:p>
        </p:txBody>
      </p:sp>
      <p:sp>
        <p:nvSpPr>
          <p:cNvPr id="12291" name="Rectangle 2"/>
          <p:cNvSpPr>
            <a:spLocks noGrp="1" noChangeArrowheads="1"/>
          </p:cNvSpPr>
          <p:nvPr>
            <p:ph type="title"/>
          </p:nvPr>
        </p:nvSpPr>
        <p:spPr/>
        <p:txBody>
          <a:bodyPr/>
          <a:lstStyle/>
          <a:p>
            <a:pPr eaLnBrk="1" hangingPunct="1"/>
            <a:r>
              <a:rPr lang="en-US" sz="3600" b="1" smtClean="0"/>
              <a:t>Answer to Example 1</a:t>
            </a:r>
          </a:p>
        </p:txBody>
      </p:sp>
      <p:sp>
        <p:nvSpPr>
          <p:cNvPr id="12292" name="Rectangle 3"/>
          <p:cNvSpPr>
            <a:spLocks noGrp="1" noChangeArrowheads="1"/>
          </p:cNvSpPr>
          <p:nvPr>
            <p:ph type="body" idx="1"/>
          </p:nvPr>
        </p:nvSpPr>
        <p:spPr/>
        <p:txBody>
          <a:bodyPr/>
          <a:lstStyle/>
          <a:p>
            <a:pPr algn="l" rtl="0" eaLnBrk="1" hangingPunct="1"/>
            <a:r>
              <a:rPr lang="en-US" smtClean="0"/>
              <a:t>The </a:t>
            </a:r>
            <a:r>
              <a:rPr lang="en-US" b="1" smtClean="0">
                <a:solidFill>
                  <a:srgbClr val="008000"/>
                </a:solidFill>
              </a:rPr>
              <a:t>dependent variable</a:t>
            </a:r>
            <a:r>
              <a:rPr lang="en-US" smtClean="0"/>
              <a:t> is </a:t>
            </a:r>
            <a:r>
              <a:rPr lang="en-US" b="1" smtClean="0"/>
              <a:t>organizational performance</a:t>
            </a:r>
            <a:r>
              <a:rPr lang="en-US" smtClean="0"/>
              <a:t> because it is the primary variable of interest to the applied researcher, who wants to increase the commitment of the members in the bank.</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p>
            <a:fld id="{DD90E7C5-E5A8-41B7-82D3-584814C9A9D2}" type="slidenum">
              <a:rPr lang="ar-SA" smtClean="0"/>
              <a:pPr/>
              <a:t>83</a:t>
            </a:fld>
            <a:endParaRPr lang="en-US" smtClean="0"/>
          </a:p>
        </p:txBody>
      </p:sp>
      <p:sp>
        <p:nvSpPr>
          <p:cNvPr id="13315" name="Rectangle 2"/>
          <p:cNvSpPr>
            <a:spLocks noGrp="1" noChangeArrowheads="1"/>
          </p:cNvSpPr>
          <p:nvPr>
            <p:ph type="title"/>
          </p:nvPr>
        </p:nvSpPr>
        <p:spPr/>
        <p:txBody>
          <a:bodyPr/>
          <a:lstStyle/>
          <a:p>
            <a:pPr eaLnBrk="1" hangingPunct="1"/>
            <a:r>
              <a:rPr lang="en-US" sz="3600" b="1" smtClean="0"/>
              <a:t>Example 2</a:t>
            </a:r>
          </a:p>
        </p:txBody>
      </p:sp>
      <p:sp>
        <p:nvSpPr>
          <p:cNvPr id="13316" name="Rectangle 3"/>
          <p:cNvSpPr>
            <a:spLocks noGrp="1" noChangeArrowheads="1"/>
          </p:cNvSpPr>
          <p:nvPr>
            <p:ph type="body" idx="1"/>
          </p:nvPr>
        </p:nvSpPr>
        <p:spPr/>
        <p:txBody>
          <a:bodyPr/>
          <a:lstStyle/>
          <a:p>
            <a:pPr algn="l" rtl="0" eaLnBrk="1" hangingPunct="1"/>
            <a:r>
              <a:rPr lang="en-US" sz="2800" smtClean="0"/>
              <a:t>A marketing manager wonders why the</a:t>
            </a:r>
            <a:r>
              <a:rPr lang="en-US" sz="2800" b="1" smtClean="0"/>
              <a:t> </a:t>
            </a:r>
            <a:r>
              <a:rPr lang="en-US" sz="2800" smtClean="0"/>
              <a:t>recent advertisement strategy does not work. </a:t>
            </a:r>
            <a:r>
              <a:rPr lang="en-US" sz="2800" smtClean="0">
                <a:solidFill>
                  <a:srgbClr val="000066"/>
                </a:solidFill>
              </a:rPr>
              <a:t>What would be the dependent variable here</a:t>
            </a:r>
            <a:r>
              <a:rPr lang="en-US" sz="2800" smtClean="0"/>
              <a:t>?</a:t>
            </a:r>
          </a:p>
          <a:p>
            <a:pPr algn="l" rtl="0" eaLnBrk="1" hangingPunct="1"/>
            <a:r>
              <a:rPr lang="en-US" sz="2800" smtClean="0"/>
              <a:t>Answer: The </a:t>
            </a:r>
            <a:r>
              <a:rPr lang="en-US" sz="2800" smtClean="0">
                <a:solidFill>
                  <a:srgbClr val="000066"/>
                </a:solidFill>
              </a:rPr>
              <a:t>dependent variable</a:t>
            </a:r>
            <a:r>
              <a:rPr lang="en-US" sz="2800" smtClean="0"/>
              <a:t> is </a:t>
            </a:r>
            <a:r>
              <a:rPr lang="en-US" b="1" smtClean="0"/>
              <a:t>advertisement strategy</a:t>
            </a:r>
            <a:r>
              <a:rPr lang="en-US" sz="2800" smtClean="0"/>
              <a:t> because the marketing manager is interested in knowing why the recent strategy does not work. </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p>
            <a:fld id="{C18CAB4B-7A9A-4F92-9FF3-C8B4957BBAB3}" type="slidenum">
              <a:rPr lang="ar-SA" smtClean="0"/>
              <a:pPr/>
              <a:t>84</a:t>
            </a:fld>
            <a:endParaRPr lang="en-US" smtClean="0"/>
          </a:p>
        </p:txBody>
      </p:sp>
      <p:sp>
        <p:nvSpPr>
          <p:cNvPr id="14339" name="Rectangle 2"/>
          <p:cNvSpPr>
            <a:spLocks noGrp="1" noChangeArrowheads="1"/>
          </p:cNvSpPr>
          <p:nvPr>
            <p:ph type="title"/>
          </p:nvPr>
        </p:nvSpPr>
        <p:spPr/>
        <p:txBody>
          <a:bodyPr/>
          <a:lstStyle/>
          <a:p>
            <a:pPr eaLnBrk="1" hangingPunct="1"/>
            <a:r>
              <a:rPr lang="en-US" sz="3600" b="1" smtClean="0"/>
              <a:t> Example 3</a:t>
            </a:r>
            <a:endParaRPr lang="en-US" smtClean="0"/>
          </a:p>
        </p:txBody>
      </p:sp>
      <p:sp>
        <p:nvSpPr>
          <p:cNvPr id="14340" name="Rectangle 3"/>
          <p:cNvSpPr>
            <a:spLocks noGrp="1" noChangeArrowheads="1"/>
          </p:cNvSpPr>
          <p:nvPr>
            <p:ph type="body" idx="1"/>
          </p:nvPr>
        </p:nvSpPr>
        <p:spPr/>
        <p:txBody>
          <a:bodyPr/>
          <a:lstStyle/>
          <a:p>
            <a:pPr algn="l" rtl="0" eaLnBrk="1" hangingPunct="1"/>
            <a:r>
              <a:rPr lang="en-US" smtClean="0"/>
              <a:t>Research studies indicate that successful new product development has an influence on the stock market price of the company. That is, the more successful the new product turns out to be, the higher will be the stock market price of the firm. </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p>
            <a:fld id="{4CA8C120-55C6-45E8-8D52-EFEDA90B416B}" type="slidenum">
              <a:rPr lang="ar-SA" smtClean="0"/>
              <a:pPr/>
              <a:t>85</a:t>
            </a:fld>
            <a:endParaRPr lang="en-US" smtClean="0"/>
          </a:p>
        </p:txBody>
      </p:sp>
      <p:sp>
        <p:nvSpPr>
          <p:cNvPr id="15363" name="Rectangle 2"/>
          <p:cNvSpPr>
            <a:spLocks noGrp="1" noChangeArrowheads="1"/>
          </p:cNvSpPr>
          <p:nvPr>
            <p:ph type="title"/>
          </p:nvPr>
        </p:nvSpPr>
        <p:spPr/>
        <p:txBody>
          <a:bodyPr/>
          <a:lstStyle/>
          <a:p>
            <a:pPr eaLnBrk="1" hangingPunct="1"/>
            <a:r>
              <a:rPr lang="en-US" sz="3600" b="1" smtClean="0"/>
              <a:t>Answer</a:t>
            </a:r>
            <a:r>
              <a:rPr lang="en-US" sz="3600" smtClean="0"/>
              <a:t> to the </a:t>
            </a:r>
            <a:r>
              <a:rPr lang="en-US" sz="3600" b="1" smtClean="0"/>
              <a:t>Example 3</a:t>
            </a:r>
            <a:endParaRPr lang="en-US" sz="3600" smtClean="0"/>
          </a:p>
        </p:txBody>
      </p:sp>
      <p:sp>
        <p:nvSpPr>
          <p:cNvPr id="15364" name="Rectangle 3"/>
          <p:cNvSpPr>
            <a:spLocks noGrp="1" noChangeArrowheads="1"/>
          </p:cNvSpPr>
          <p:nvPr>
            <p:ph type="body" idx="1"/>
          </p:nvPr>
        </p:nvSpPr>
        <p:spPr/>
        <p:txBody>
          <a:bodyPr/>
          <a:lstStyle/>
          <a:p>
            <a:pPr algn="l" rtl="0" eaLnBrk="1" hangingPunct="1"/>
            <a:r>
              <a:rPr lang="en-US" smtClean="0">
                <a:solidFill>
                  <a:srgbClr val="000066"/>
                </a:solidFill>
              </a:rPr>
              <a:t>Independent Variable</a:t>
            </a:r>
            <a:r>
              <a:rPr lang="en-US" smtClean="0"/>
              <a:t> is the success of the new product.</a:t>
            </a:r>
          </a:p>
          <a:p>
            <a:pPr algn="l" rtl="0" eaLnBrk="1" hangingPunct="1"/>
            <a:r>
              <a:rPr lang="en-US" smtClean="0">
                <a:solidFill>
                  <a:srgbClr val="000066"/>
                </a:solidFill>
              </a:rPr>
              <a:t>Dependent Variable</a:t>
            </a:r>
            <a:r>
              <a:rPr lang="en-US" smtClean="0"/>
              <a:t> is the stock market price.</a:t>
            </a:r>
          </a:p>
          <a:p>
            <a:pPr algn="l" rtl="0" eaLnBrk="1" hangingPunct="1">
              <a:buFont typeface="Wingdings" pitchFamily="2" charset="2"/>
              <a:buNone/>
            </a:pPr>
            <a:r>
              <a:rPr lang="en-US" smtClean="0"/>
              <a:t>   </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p>
            <a:fld id="{3D556BF0-A20D-494E-80E5-6B934C865E7D}" type="slidenum">
              <a:rPr lang="ar-SA" smtClean="0"/>
              <a:pPr/>
              <a:t>86</a:t>
            </a:fld>
            <a:endParaRPr lang="en-US" smtClean="0"/>
          </a:p>
        </p:txBody>
      </p:sp>
      <p:sp>
        <p:nvSpPr>
          <p:cNvPr id="16387" name="Rectangle 2"/>
          <p:cNvSpPr>
            <a:spLocks noGrp="1" noChangeArrowheads="1"/>
          </p:cNvSpPr>
          <p:nvPr>
            <p:ph type="title"/>
          </p:nvPr>
        </p:nvSpPr>
        <p:spPr/>
        <p:txBody>
          <a:bodyPr/>
          <a:lstStyle/>
          <a:p>
            <a:pPr eaLnBrk="1" hangingPunct="1"/>
            <a:endParaRPr lang="en-US" sz="3600" smtClean="0"/>
          </a:p>
        </p:txBody>
      </p:sp>
      <p:pic>
        <p:nvPicPr>
          <p:cNvPr id="16388" name="Picture 4"/>
          <p:cNvPicPr preferRelativeResize="0">
            <a:picLocks noGrp="1" noChangeAspect="1" noChangeArrowheads="1"/>
          </p:cNvPicPr>
          <p:nvPr>
            <p:ph type="body" idx="1"/>
          </p:nvPr>
        </p:nvPicPr>
        <p:blipFill>
          <a:blip r:embed="rId2"/>
          <a:srcRect/>
          <a:stretch>
            <a:fillRect/>
          </a:stretch>
        </p:blipFill>
        <p:spPr>
          <a:xfrm>
            <a:off x="468313" y="1844675"/>
            <a:ext cx="8351837" cy="4752975"/>
          </a:xfrm>
          <a:noFill/>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p:cNvSpPr>
            <a:spLocks noGrp="1"/>
          </p:cNvSpPr>
          <p:nvPr>
            <p:ph type="sldNum" sz="quarter" idx="12"/>
          </p:nvPr>
        </p:nvSpPr>
        <p:spPr>
          <a:noFill/>
        </p:spPr>
        <p:txBody>
          <a:bodyPr/>
          <a:lstStyle/>
          <a:p>
            <a:fld id="{6006AF0D-0944-452D-945F-560134C61081}" type="slidenum">
              <a:rPr lang="ar-SA" smtClean="0"/>
              <a:pPr/>
              <a:t>87</a:t>
            </a:fld>
            <a:endParaRPr lang="en-US" smtClean="0"/>
          </a:p>
        </p:txBody>
      </p:sp>
      <p:sp>
        <p:nvSpPr>
          <p:cNvPr id="67587" name="Rectangle 2"/>
          <p:cNvSpPr>
            <a:spLocks noGrp="1" noChangeArrowheads="1"/>
          </p:cNvSpPr>
          <p:nvPr>
            <p:ph type="title"/>
          </p:nvPr>
        </p:nvSpPr>
        <p:spPr/>
        <p:txBody>
          <a:bodyPr/>
          <a:lstStyle/>
          <a:p>
            <a:pPr eaLnBrk="1" hangingPunct="1"/>
            <a:r>
              <a:rPr lang="en-US" b="1" smtClean="0"/>
              <a:t>Hypotheses Development</a:t>
            </a:r>
          </a:p>
        </p:txBody>
      </p:sp>
      <p:sp>
        <p:nvSpPr>
          <p:cNvPr id="67588" name="Rectangle 3"/>
          <p:cNvSpPr>
            <a:spLocks noGrp="1" noChangeArrowheads="1"/>
          </p:cNvSpPr>
          <p:nvPr>
            <p:ph type="body" idx="1"/>
          </p:nvPr>
        </p:nvSpPr>
        <p:spPr/>
        <p:txBody>
          <a:bodyPr/>
          <a:lstStyle/>
          <a:p>
            <a:pPr algn="l" rtl="0" eaLnBrk="1" hangingPunct="1"/>
            <a:r>
              <a:rPr lang="en-US" b="1" smtClean="0">
                <a:solidFill>
                  <a:schemeClr val="folHlink"/>
                </a:solidFill>
              </a:rPr>
              <a:t>Definition of Hypotheses</a:t>
            </a:r>
            <a:r>
              <a:rPr lang="en-US" smtClean="0"/>
              <a:t>: Is a logical relationship between two or more variables expressed in the form of a testable statement.</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5"/>
          <p:cNvSpPr>
            <a:spLocks noGrp="1"/>
          </p:cNvSpPr>
          <p:nvPr>
            <p:ph type="sldNum" sz="quarter" idx="12"/>
          </p:nvPr>
        </p:nvSpPr>
        <p:spPr>
          <a:noFill/>
        </p:spPr>
        <p:txBody>
          <a:bodyPr/>
          <a:lstStyle/>
          <a:p>
            <a:fld id="{5282A354-9FAD-4D16-A190-29A940D6C6BF}" type="slidenum">
              <a:rPr lang="ar-SA" smtClean="0"/>
              <a:pPr/>
              <a:t>88</a:t>
            </a:fld>
            <a:endParaRPr lang="en-US" smtClean="0"/>
          </a:p>
        </p:txBody>
      </p:sp>
      <p:sp>
        <p:nvSpPr>
          <p:cNvPr id="68611" name="Rectangle 2"/>
          <p:cNvSpPr>
            <a:spLocks noGrp="1" noChangeArrowheads="1"/>
          </p:cNvSpPr>
          <p:nvPr>
            <p:ph type="title"/>
          </p:nvPr>
        </p:nvSpPr>
        <p:spPr/>
        <p:txBody>
          <a:bodyPr/>
          <a:lstStyle/>
          <a:p>
            <a:pPr eaLnBrk="1" hangingPunct="1"/>
            <a:r>
              <a:rPr lang="en-US" sz="4000" b="1" smtClean="0"/>
              <a:t>Statement of Hypotheses: Formats</a:t>
            </a:r>
          </a:p>
        </p:txBody>
      </p:sp>
      <p:sp>
        <p:nvSpPr>
          <p:cNvPr id="68612" name="Rectangle 3"/>
          <p:cNvSpPr>
            <a:spLocks noGrp="1" noChangeArrowheads="1"/>
          </p:cNvSpPr>
          <p:nvPr>
            <p:ph type="body" idx="1"/>
          </p:nvPr>
        </p:nvSpPr>
        <p:spPr/>
        <p:txBody>
          <a:bodyPr/>
          <a:lstStyle/>
          <a:p>
            <a:pPr algn="l" rtl="0" eaLnBrk="1" hangingPunct="1"/>
            <a:r>
              <a:rPr lang="en-US" sz="2800" b="1" i="1" dirty="0" smtClean="0">
                <a:solidFill>
                  <a:schemeClr val="folHlink"/>
                </a:solidFill>
              </a:rPr>
              <a:t>If-Then Statements</a:t>
            </a:r>
            <a:endParaRPr lang="en-US" sz="2800" i="1" dirty="0" smtClean="0">
              <a:solidFill>
                <a:schemeClr val="folHlink"/>
              </a:solidFill>
            </a:endParaRPr>
          </a:p>
          <a:p>
            <a:pPr algn="l" rtl="0" eaLnBrk="1" hangingPunct="1">
              <a:buFont typeface="Wingdings" pitchFamily="2" charset="2"/>
              <a:buNone/>
            </a:pPr>
            <a:r>
              <a:rPr lang="en-US" sz="2800" dirty="0" smtClean="0"/>
              <a:t>   Can be used to test whether there are differences between two groups. It takes two forms:</a:t>
            </a:r>
          </a:p>
          <a:p>
            <a:pPr algn="l" rtl="0" eaLnBrk="1" hangingPunct="1">
              <a:buClr>
                <a:srgbClr val="008000"/>
              </a:buClr>
              <a:buFont typeface="Wingdings" pitchFamily="2" charset="2"/>
              <a:buChar char="Ø"/>
            </a:pPr>
            <a:r>
              <a:rPr lang="en-US" sz="2800" dirty="0" smtClean="0"/>
              <a:t>(1)  Employees who are more healthy will            take sick leave less frequently.</a:t>
            </a:r>
          </a:p>
          <a:p>
            <a:pPr algn="l" rtl="0" eaLnBrk="1" hangingPunct="1">
              <a:buClr>
                <a:srgbClr val="008000"/>
              </a:buClr>
              <a:buFont typeface="Wingdings" pitchFamily="2" charset="2"/>
              <a:buChar char="Ø"/>
            </a:pPr>
            <a:r>
              <a:rPr lang="en-US" sz="2800" dirty="0" smtClean="0"/>
              <a:t>(2)   </a:t>
            </a:r>
            <a:r>
              <a:rPr lang="en-US" sz="2800" i="1" dirty="0" smtClean="0"/>
              <a:t>If</a:t>
            </a:r>
            <a:r>
              <a:rPr lang="en-US" sz="2800" dirty="0" smtClean="0"/>
              <a:t> employees are more healthy, </a:t>
            </a:r>
            <a:r>
              <a:rPr lang="en-US" sz="2800" i="1" dirty="0" smtClean="0"/>
              <a:t>then</a:t>
            </a:r>
            <a:r>
              <a:rPr lang="en-US" sz="2800" dirty="0" smtClean="0"/>
              <a:t> they  will take sick leave less frequently.</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5"/>
          <p:cNvSpPr>
            <a:spLocks noGrp="1"/>
          </p:cNvSpPr>
          <p:nvPr>
            <p:ph type="sldNum" sz="quarter" idx="12"/>
          </p:nvPr>
        </p:nvSpPr>
        <p:spPr>
          <a:noFill/>
        </p:spPr>
        <p:txBody>
          <a:bodyPr/>
          <a:lstStyle/>
          <a:p>
            <a:fld id="{5C51B646-419B-4B70-B034-98C4CCE92CA8}" type="slidenum">
              <a:rPr lang="ar-SA" smtClean="0"/>
              <a:pPr/>
              <a:t>89</a:t>
            </a:fld>
            <a:endParaRPr lang="en-US" smtClean="0"/>
          </a:p>
        </p:txBody>
      </p:sp>
      <p:sp>
        <p:nvSpPr>
          <p:cNvPr id="79875" name="Rectangle 2"/>
          <p:cNvSpPr>
            <a:spLocks noGrp="1" noChangeArrowheads="1"/>
          </p:cNvSpPr>
          <p:nvPr>
            <p:ph type="title"/>
          </p:nvPr>
        </p:nvSpPr>
        <p:spPr/>
        <p:txBody>
          <a:bodyPr>
            <a:normAutofit fontScale="90000"/>
          </a:bodyPr>
          <a:lstStyle/>
          <a:p>
            <a:pPr eaLnBrk="1" hangingPunct="1"/>
            <a:r>
              <a:rPr lang="en-US" sz="3600" b="1" smtClean="0"/>
              <a:t>Examples for the nondirectional relationship</a:t>
            </a:r>
          </a:p>
        </p:txBody>
      </p:sp>
      <p:sp>
        <p:nvSpPr>
          <p:cNvPr id="79876" name="Rectangle 3"/>
          <p:cNvSpPr>
            <a:spLocks noGrp="1" noChangeArrowheads="1"/>
          </p:cNvSpPr>
          <p:nvPr>
            <p:ph type="body" idx="1"/>
          </p:nvPr>
        </p:nvSpPr>
        <p:spPr/>
        <p:txBody>
          <a:bodyPr/>
          <a:lstStyle/>
          <a:p>
            <a:pPr algn="l" rtl="0" eaLnBrk="1" hangingPunct="1">
              <a:lnSpc>
                <a:spcPct val="80000"/>
              </a:lnSpc>
            </a:pPr>
            <a:r>
              <a:rPr lang="en-US" sz="2400" smtClean="0"/>
              <a:t>For the example: The greater the stress experienced in the job, the lower the job satisfaction of employees. </a:t>
            </a:r>
          </a:p>
          <a:p>
            <a:pPr algn="l" rtl="0" eaLnBrk="1" hangingPunct="1">
              <a:lnSpc>
                <a:spcPct val="80000"/>
              </a:lnSpc>
            </a:pPr>
            <a:r>
              <a:rPr lang="en-US" sz="2400" smtClean="0"/>
              <a:t>The </a:t>
            </a:r>
            <a:r>
              <a:rPr lang="en-US" sz="2400" b="1" smtClean="0">
                <a:solidFill>
                  <a:schemeClr val="folHlink"/>
                </a:solidFill>
              </a:rPr>
              <a:t>null hypotheses</a:t>
            </a:r>
            <a:r>
              <a:rPr lang="en-US" sz="2400" smtClean="0"/>
              <a:t> would be:</a:t>
            </a:r>
          </a:p>
          <a:p>
            <a:pPr algn="l" rtl="0" eaLnBrk="1" hangingPunct="1">
              <a:lnSpc>
                <a:spcPct val="80000"/>
              </a:lnSpc>
              <a:buFont typeface="Wingdings" pitchFamily="2" charset="2"/>
              <a:buNone/>
            </a:pPr>
            <a:r>
              <a:rPr lang="en-US" sz="2400" smtClean="0"/>
              <a:t>         </a:t>
            </a:r>
            <a:r>
              <a:rPr lang="en-US" sz="2400" b="1" smtClean="0"/>
              <a:t>Ho</a:t>
            </a:r>
            <a:r>
              <a:rPr lang="en-US" sz="2400" smtClean="0"/>
              <a:t>: There is no relationship between stress experienced on the job and the job satisfaction of employees.</a:t>
            </a:r>
          </a:p>
          <a:p>
            <a:pPr algn="l" rtl="0" eaLnBrk="1" hangingPunct="1">
              <a:lnSpc>
                <a:spcPct val="80000"/>
              </a:lnSpc>
              <a:buFont typeface="Wingdings" pitchFamily="2" charset="2"/>
              <a:buNone/>
            </a:pPr>
            <a:r>
              <a:rPr lang="en-US" sz="2400" smtClean="0"/>
              <a:t>    This would be statistically expressed by:            </a:t>
            </a:r>
          </a:p>
          <a:p>
            <a:pPr algn="l" rtl="0" eaLnBrk="1" hangingPunct="1">
              <a:lnSpc>
                <a:spcPct val="80000"/>
              </a:lnSpc>
              <a:buFont typeface="Wingdings" pitchFamily="2" charset="2"/>
              <a:buNone/>
            </a:pPr>
            <a:r>
              <a:rPr lang="en-US" sz="2400" smtClean="0"/>
              <a:t>         </a:t>
            </a:r>
            <a:r>
              <a:rPr lang="en-US" sz="2400" b="1" smtClean="0"/>
              <a:t>Ho</a:t>
            </a:r>
            <a:r>
              <a:rPr lang="en-US" sz="2400" smtClean="0"/>
              <a:t>: </a:t>
            </a:r>
            <a:r>
              <a:rPr lang="en-US" sz="2400" smtClean="0">
                <a:cs typeface="Tahoma" pitchFamily="34" charset="0"/>
              </a:rPr>
              <a:t>P = 0</a:t>
            </a:r>
            <a:r>
              <a:rPr lang="en-US" sz="2400" smtClean="0"/>
              <a:t> </a:t>
            </a:r>
          </a:p>
          <a:p>
            <a:pPr algn="l" rtl="0" eaLnBrk="1" hangingPunct="1">
              <a:lnSpc>
                <a:spcPct val="80000"/>
              </a:lnSpc>
              <a:buFont typeface="Wingdings" pitchFamily="2" charset="2"/>
              <a:buNone/>
            </a:pPr>
            <a:r>
              <a:rPr lang="en-US" sz="2400" smtClean="0"/>
              <a:t>   where </a:t>
            </a:r>
            <a:r>
              <a:rPr lang="en-US" sz="2400" b="1" smtClean="0"/>
              <a:t>P</a:t>
            </a:r>
            <a:r>
              <a:rPr lang="en-US" sz="2400" smtClean="0"/>
              <a:t> represents the correlation between</a:t>
            </a:r>
          </a:p>
          <a:p>
            <a:pPr algn="l" rtl="0" eaLnBrk="1" hangingPunct="1">
              <a:lnSpc>
                <a:spcPct val="80000"/>
              </a:lnSpc>
              <a:buFont typeface="Wingdings" pitchFamily="2" charset="2"/>
              <a:buNone/>
            </a:pPr>
            <a:r>
              <a:rPr lang="en-US" sz="2400" smtClean="0"/>
              <a:t>   stress and job satisfaction, which in this case is equal to 0 ( no correlation).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Benefits of a good literature survey</a:t>
            </a:r>
            <a:br>
              <a:rPr lang="en-US" b="1" u="sng" dirty="0"/>
            </a:br>
            <a:endParaRPr lang="en-US" dirty="0"/>
          </a:p>
        </p:txBody>
      </p:sp>
      <p:sp>
        <p:nvSpPr>
          <p:cNvPr id="3" name="Content Placeholder 2"/>
          <p:cNvSpPr>
            <a:spLocks noGrp="1"/>
          </p:cNvSpPr>
          <p:nvPr>
            <p:ph idx="1"/>
          </p:nvPr>
        </p:nvSpPr>
        <p:spPr/>
        <p:txBody>
          <a:bodyPr>
            <a:normAutofit/>
          </a:bodyPr>
          <a:lstStyle/>
          <a:p>
            <a:pPr lvl="1"/>
            <a:r>
              <a:rPr lang="en-US" dirty="0"/>
              <a:t>Important variables </a:t>
            </a:r>
            <a:r>
              <a:rPr lang="en-US" dirty="0" smtClean="0"/>
              <a:t> </a:t>
            </a:r>
            <a:r>
              <a:rPr lang="en-US" dirty="0"/>
              <a:t>likely to influence the problem situation are not left out of the study</a:t>
            </a:r>
            <a:endParaRPr lang="en-US" b="1" u="sng" dirty="0"/>
          </a:p>
          <a:p>
            <a:pPr lvl="1"/>
            <a:r>
              <a:rPr lang="en-US" dirty="0"/>
              <a:t>A clearer idea emerges as to what variables would be most important to </a:t>
            </a:r>
            <a:r>
              <a:rPr lang="en-US" dirty="0" smtClean="0"/>
              <a:t>consider.</a:t>
            </a:r>
          </a:p>
          <a:p>
            <a:pPr lvl="1"/>
            <a:r>
              <a:rPr lang="en-US" dirty="0" smtClean="0"/>
              <a:t> Testability </a:t>
            </a:r>
            <a:r>
              <a:rPr lang="en-US" dirty="0"/>
              <a:t>and </a:t>
            </a:r>
            <a:r>
              <a:rPr lang="en-US" dirty="0" err="1"/>
              <a:t>replicability</a:t>
            </a:r>
            <a:r>
              <a:rPr lang="en-US" dirty="0"/>
              <a:t> of the findings of current research are </a:t>
            </a:r>
            <a:r>
              <a:rPr lang="en-US" dirty="0" smtClean="0"/>
              <a:t>enhanced.</a:t>
            </a:r>
            <a:endParaRPr lang="en-US" b="1" u="sng" dirty="0"/>
          </a:p>
          <a:p>
            <a:pPr lvl="1"/>
            <a:r>
              <a:rPr lang="en-US" dirty="0"/>
              <a:t>The problem statement can be made with greater precision and clarity</a:t>
            </a:r>
            <a:endParaRPr lang="en-US" b="1" u="sng" dirty="0"/>
          </a:p>
          <a:p>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5"/>
          <p:cNvSpPr>
            <a:spLocks noGrp="1"/>
          </p:cNvSpPr>
          <p:nvPr>
            <p:ph type="sldNum" sz="quarter" idx="12"/>
          </p:nvPr>
        </p:nvSpPr>
        <p:spPr>
          <a:noFill/>
        </p:spPr>
        <p:txBody>
          <a:bodyPr/>
          <a:lstStyle/>
          <a:p>
            <a:fld id="{618CA907-013C-4A44-AA15-E52B8A34DCB2}" type="slidenum">
              <a:rPr lang="ar-SA" smtClean="0"/>
              <a:pPr/>
              <a:t>90</a:t>
            </a:fld>
            <a:endParaRPr lang="en-US" smtClean="0"/>
          </a:p>
        </p:txBody>
      </p:sp>
      <p:sp>
        <p:nvSpPr>
          <p:cNvPr id="86019" name="Rectangle 2"/>
          <p:cNvSpPr>
            <a:spLocks noGrp="1" noChangeArrowheads="1"/>
          </p:cNvSpPr>
          <p:nvPr>
            <p:ph type="title"/>
          </p:nvPr>
        </p:nvSpPr>
        <p:spPr/>
        <p:txBody>
          <a:bodyPr/>
          <a:lstStyle/>
          <a:p>
            <a:pPr eaLnBrk="1" hangingPunct="1"/>
            <a:r>
              <a:rPr lang="en-US" sz="3600" smtClean="0"/>
              <a:t>Example 14</a:t>
            </a:r>
          </a:p>
        </p:txBody>
      </p:sp>
      <p:sp>
        <p:nvSpPr>
          <p:cNvPr id="86020" name="Rectangle 3"/>
          <p:cNvSpPr>
            <a:spLocks noGrp="1" noChangeArrowheads="1"/>
          </p:cNvSpPr>
          <p:nvPr>
            <p:ph type="body" idx="1"/>
          </p:nvPr>
        </p:nvSpPr>
        <p:spPr/>
        <p:txBody>
          <a:bodyPr/>
          <a:lstStyle/>
          <a:p>
            <a:pPr algn="l" rtl="0" eaLnBrk="1" hangingPunct="1">
              <a:lnSpc>
                <a:spcPct val="90000"/>
              </a:lnSpc>
            </a:pPr>
            <a:r>
              <a:rPr lang="en-US" sz="2800" smtClean="0"/>
              <a:t>A production manager is concerned about </a:t>
            </a:r>
            <a:r>
              <a:rPr lang="en-US" sz="2800" b="1" smtClean="0">
                <a:solidFill>
                  <a:srgbClr val="008000"/>
                </a:solidFill>
              </a:rPr>
              <a:t>the low output levels of his employees</a:t>
            </a:r>
            <a:r>
              <a:rPr lang="en-US" sz="2800" smtClean="0"/>
              <a:t>. The articles that he read of job performance mentioned </a:t>
            </a:r>
            <a:r>
              <a:rPr lang="en-US" sz="2800" b="1" smtClean="0">
                <a:solidFill>
                  <a:schemeClr val="folHlink"/>
                </a:solidFill>
              </a:rPr>
              <a:t>four variables</a:t>
            </a:r>
            <a:r>
              <a:rPr lang="en-US" sz="2800" smtClean="0"/>
              <a:t> as important to job performance: skill required for the job, rewards, motivation, and satisfaction. In several articles it was also indicated that only if the rewards were  (attractive) did motivation, satisfaction, and job performance increase, not otherwise. </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5"/>
          <p:cNvSpPr>
            <a:spLocks noGrp="1"/>
          </p:cNvSpPr>
          <p:nvPr>
            <p:ph type="sldNum" sz="quarter" idx="12"/>
          </p:nvPr>
        </p:nvSpPr>
        <p:spPr>
          <a:noFill/>
        </p:spPr>
        <p:txBody>
          <a:bodyPr/>
          <a:lstStyle/>
          <a:p>
            <a:fld id="{870E5675-4DED-48F8-B2C8-4923E959153B}" type="slidenum">
              <a:rPr lang="ar-SA" smtClean="0"/>
              <a:pPr/>
              <a:t>91</a:t>
            </a:fld>
            <a:endParaRPr lang="en-US" smtClean="0"/>
          </a:p>
        </p:txBody>
      </p:sp>
      <p:sp>
        <p:nvSpPr>
          <p:cNvPr id="87043" name="Rectangle 2"/>
          <p:cNvSpPr>
            <a:spLocks noGrp="1" noChangeArrowheads="1"/>
          </p:cNvSpPr>
          <p:nvPr>
            <p:ph type="title"/>
          </p:nvPr>
        </p:nvSpPr>
        <p:spPr/>
        <p:txBody>
          <a:bodyPr/>
          <a:lstStyle/>
          <a:p>
            <a:pPr eaLnBrk="1" hangingPunct="1"/>
            <a:r>
              <a:rPr lang="en-US" sz="3600" smtClean="0"/>
              <a:t>Example 14 (cont.)</a:t>
            </a:r>
          </a:p>
        </p:txBody>
      </p:sp>
      <p:sp>
        <p:nvSpPr>
          <p:cNvPr id="87044" name="Rectangle 3"/>
          <p:cNvSpPr>
            <a:spLocks noGrp="1" noChangeArrowheads="1"/>
          </p:cNvSpPr>
          <p:nvPr>
            <p:ph type="body" idx="1"/>
          </p:nvPr>
        </p:nvSpPr>
        <p:spPr/>
        <p:txBody>
          <a:bodyPr/>
          <a:lstStyle/>
          <a:p>
            <a:pPr algn="l" rtl="0" eaLnBrk="1" hangingPunct="1"/>
            <a:r>
              <a:rPr lang="en-US" smtClean="0"/>
              <a:t>Given the above situation, do the following:</a:t>
            </a:r>
          </a:p>
          <a:p>
            <a:pPr algn="l" rtl="0" eaLnBrk="1" hangingPunct="1">
              <a:buFont typeface="Wingdings" pitchFamily="2" charset="2"/>
              <a:buNone/>
            </a:pPr>
            <a:r>
              <a:rPr lang="en-US" smtClean="0"/>
              <a:t>  1. Define the problem.</a:t>
            </a:r>
          </a:p>
          <a:p>
            <a:pPr algn="l" rtl="0" eaLnBrk="1" hangingPunct="1">
              <a:buFont typeface="Wingdings" pitchFamily="2" charset="2"/>
              <a:buNone/>
            </a:pPr>
            <a:r>
              <a:rPr lang="en-US" smtClean="0"/>
              <a:t>  2. Evolve a theoretical framework.</a:t>
            </a:r>
          </a:p>
          <a:p>
            <a:pPr algn="l" rtl="0" eaLnBrk="1" hangingPunct="1">
              <a:buFont typeface="Wingdings" pitchFamily="2" charset="2"/>
              <a:buNone/>
            </a:pPr>
            <a:r>
              <a:rPr lang="en-US" smtClean="0"/>
              <a:t>  3. Develop at least six hypotheses.</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5"/>
          <p:cNvSpPr>
            <a:spLocks noGrp="1"/>
          </p:cNvSpPr>
          <p:nvPr>
            <p:ph type="sldNum" sz="quarter" idx="12"/>
          </p:nvPr>
        </p:nvSpPr>
        <p:spPr>
          <a:noFill/>
        </p:spPr>
        <p:txBody>
          <a:bodyPr/>
          <a:lstStyle/>
          <a:p>
            <a:fld id="{A98DBA02-8559-4E80-A787-20B039FBAA69}" type="slidenum">
              <a:rPr lang="ar-SA" smtClean="0"/>
              <a:pPr/>
              <a:t>92</a:t>
            </a:fld>
            <a:endParaRPr lang="en-US" smtClean="0"/>
          </a:p>
        </p:txBody>
      </p:sp>
      <p:sp>
        <p:nvSpPr>
          <p:cNvPr id="88067" name="Rectangle 2"/>
          <p:cNvSpPr>
            <a:spLocks noGrp="1" noChangeArrowheads="1"/>
          </p:cNvSpPr>
          <p:nvPr>
            <p:ph type="title"/>
          </p:nvPr>
        </p:nvSpPr>
        <p:spPr/>
        <p:txBody>
          <a:bodyPr/>
          <a:lstStyle/>
          <a:p>
            <a:pPr eaLnBrk="1" hangingPunct="1"/>
            <a:r>
              <a:rPr lang="en-US" sz="3600" smtClean="0"/>
              <a:t>Example 14 (cont.)</a:t>
            </a:r>
          </a:p>
        </p:txBody>
      </p:sp>
      <p:sp>
        <p:nvSpPr>
          <p:cNvPr id="88068" name="Rectangle 3"/>
          <p:cNvSpPr>
            <a:spLocks noGrp="1" noChangeArrowheads="1"/>
          </p:cNvSpPr>
          <p:nvPr>
            <p:ph type="body" idx="1"/>
          </p:nvPr>
        </p:nvSpPr>
        <p:spPr/>
        <p:txBody>
          <a:bodyPr/>
          <a:lstStyle/>
          <a:p>
            <a:pPr algn="l" rtl="0" eaLnBrk="1" hangingPunct="1"/>
            <a:r>
              <a:rPr lang="en-US" smtClean="0"/>
              <a:t>Problem Statement</a:t>
            </a:r>
          </a:p>
          <a:p>
            <a:pPr algn="l" rtl="0" eaLnBrk="1" hangingPunct="1">
              <a:buFont typeface="Wingdings" pitchFamily="2" charset="2"/>
              <a:buNone/>
            </a:pPr>
            <a:r>
              <a:rPr lang="en-US" smtClean="0"/>
              <a:t>   How can the job performance (output) of the employees be increased through enriched jobs and rewards? </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5"/>
          <p:cNvSpPr>
            <a:spLocks noGrp="1"/>
          </p:cNvSpPr>
          <p:nvPr>
            <p:ph type="sldNum" sz="quarter" idx="12"/>
          </p:nvPr>
        </p:nvSpPr>
        <p:spPr>
          <a:noFill/>
        </p:spPr>
        <p:txBody>
          <a:bodyPr/>
          <a:lstStyle/>
          <a:p>
            <a:fld id="{42A05684-58F4-4DCE-9259-906BC219F765}" type="slidenum">
              <a:rPr lang="ar-SA" smtClean="0"/>
              <a:pPr/>
              <a:t>93</a:t>
            </a:fld>
            <a:endParaRPr lang="en-US" smtClean="0"/>
          </a:p>
        </p:txBody>
      </p:sp>
      <p:sp>
        <p:nvSpPr>
          <p:cNvPr id="89091" name="Rectangle 2"/>
          <p:cNvSpPr>
            <a:spLocks noGrp="1" noChangeArrowheads="1"/>
          </p:cNvSpPr>
          <p:nvPr>
            <p:ph type="title"/>
          </p:nvPr>
        </p:nvSpPr>
        <p:spPr/>
        <p:txBody>
          <a:bodyPr>
            <a:normAutofit fontScale="90000"/>
          </a:bodyPr>
          <a:lstStyle/>
          <a:p>
            <a:pPr eaLnBrk="1" hangingPunct="1"/>
            <a:r>
              <a:rPr lang="en-US" sz="3600" b="1" smtClean="0"/>
              <a:t>Schematic Diagram for the Theoretical Framework</a:t>
            </a:r>
          </a:p>
        </p:txBody>
      </p:sp>
      <p:pic>
        <p:nvPicPr>
          <p:cNvPr id="89092" name="Picture 4"/>
          <p:cNvPicPr>
            <a:picLocks noGrp="1" noChangeAspect="1" noChangeArrowheads="1"/>
          </p:cNvPicPr>
          <p:nvPr>
            <p:ph type="body" idx="1"/>
          </p:nvPr>
        </p:nvPicPr>
        <p:blipFill>
          <a:blip r:embed="rId2"/>
          <a:srcRect/>
          <a:stretch>
            <a:fillRect/>
          </a:stretch>
        </p:blipFill>
        <p:spPr>
          <a:xfrm>
            <a:off x="0" y="2060575"/>
            <a:ext cx="9144000" cy="4608513"/>
          </a:xfrm>
          <a:noFill/>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5"/>
          <p:cNvSpPr>
            <a:spLocks noGrp="1"/>
          </p:cNvSpPr>
          <p:nvPr>
            <p:ph type="sldNum" sz="quarter" idx="12"/>
          </p:nvPr>
        </p:nvSpPr>
        <p:spPr>
          <a:noFill/>
        </p:spPr>
        <p:txBody>
          <a:bodyPr/>
          <a:lstStyle/>
          <a:p>
            <a:fld id="{76B55D09-A0C4-4B0F-BA58-91BB29A01666}" type="slidenum">
              <a:rPr lang="ar-SA" smtClean="0"/>
              <a:pPr/>
              <a:t>94</a:t>
            </a:fld>
            <a:endParaRPr lang="en-US" smtClean="0"/>
          </a:p>
        </p:txBody>
      </p:sp>
      <p:sp>
        <p:nvSpPr>
          <p:cNvPr id="90115" name="Rectangle 2"/>
          <p:cNvSpPr>
            <a:spLocks noGrp="1" noChangeArrowheads="1"/>
          </p:cNvSpPr>
          <p:nvPr>
            <p:ph type="title"/>
          </p:nvPr>
        </p:nvSpPr>
        <p:spPr/>
        <p:txBody>
          <a:bodyPr/>
          <a:lstStyle/>
          <a:p>
            <a:pPr eaLnBrk="1" hangingPunct="1"/>
            <a:r>
              <a:rPr lang="en-US" sz="3600" b="1" smtClean="0"/>
              <a:t>Hypotheses for Example 14</a:t>
            </a:r>
          </a:p>
        </p:txBody>
      </p:sp>
      <p:sp>
        <p:nvSpPr>
          <p:cNvPr id="90116" name="Rectangle 3"/>
          <p:cNvSpPr>
            <a:spLocks noGrp="1" noChangeArrowheads="1"/>
          </p:cNvSpPr>
          <p:nvPr>
            <p:ph type="body" idx="1"/>
          </p:nvPr>
        </p:nvSpPr>
        <p:spPr/>
        <p:txBody>
          <a:bodyPr/>
          <a:lstStyle/>
          <a:p>
            <a:pPr algn="l" rtl="0" eaLnBrk="1" hangingPunct="1">
              <a:lnSpc>
                <a:spcPct val="90000"/>
              </a:lnSpc>
            </a:pPr>
            <a:r>
              <a:rPr lang="en-US" smtClean="0"/>
              <a:t>H</a:t>
            </a:r>
            <a:r>
              <a:rPr lang="en-US" sz="2000" smtClean="0"/>
              <a:t>A1</a:t>
            </a:r>
            <a:r>
              <a:rPr lang="en-US" smtClean="0"/>
              <a:t>: If the job is enriched and utilizes all the skills possessed by the employee, then employee satisfaction will be high.</a:t>
            </a:r>
          </a:p>
          <a:p>
            <a:pPr algn="l" rtl="0" eaLnBrk="1" hangingPunct="1">
              <a:lnSpc>
                <a:spcPct val="90000"/>
              </a:lnSpc>
            </a:pPr>
            <a:r>
              <a:rPr lang="en-US" smtClean="0"/>
              <a:t>H</a:t>
            </a:r>
            <a:r>
              <a:rPr lang="en-US" sz="2000" smtClean="0"/>
              <a:t>A2</a:t>
            </a:r>
            <a:r>
              <a:rPr lang="en-US" smtClean="0"/>
              <a:t>: If the job is enriched and utilizes all the skills possessed by the employee, then employee motivation will be high.</a:t>
            </a:r>
          </a:p>
          <a:p>
            <a:pPr algn="l" rtl="0" eaLnBrk="1" hangingPunct="1">
              <a:lnSpc>
                <a:spcPct val="90000"/>
              </a:lnSpc>
            </a:pPr>
            <a:r>
              <a:rPr lang="en-US" smtClean="0"/>
              <a:t>H</a:t>
            </a:r>
            <a:r>
              <a:rPr lang="en-US" sz="2000" smtClean="0"/>
              <a:t>A3</a:t>
            </a:r>
            <a:r>
              <a:rPr lang="en-US" smtClean="0"/>
              <a:t>: There will be a positive correlation between satisfaction and motivation.</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5"/>
          <p:cNvSpPr>
            <a:spLocks noGrp="1"/>
          </p:cNvSpPr>
          <p:nvPr>
            <p:ph type="sldNum" sz="quarter" idx="12"/>
          </p:nvPr>
        </p:nvSpPr>
        <p:spPr>
          <a:noFill/>
        </p:spPr>
        <p:txBody>
          <a:bodyPr/>
          <a:lstStyle/>
          <a:p>
            <a:fld id="{C29BD7C7-2B4A-4688-9AE4-90BEDC3EA518}" type="slidenum">
              <a:rPr lang="ar-SA" smtClean="0"/>
              <a:pPr/>
              <a:t>95</a:t>
            </a:fld>
            <a:endParaRPr lang="en-US" smtClean="0"/>
          </a:p>
        </p:txBody>
      </p:sp>
      <p:sp>
        <p:nvSpPr>
          <p:cNvPr id="91139" name="Rectangle 2"/>
          <p:cNvSpPr>
            <a:spLocks noGrp="1" noChangeArrowheads="1"/>
          </p:cNvSpPr>
          <p:nvPr>
            <p:ph type="title"/>
          </p:nvPr>
        </p:nvSpPr>
        <p:spPr/>
        <p:txBody>
          <a:bodyPr/>
          <a:lstStyle/>
          <a:p>
            <a:pPr eaLnBrk="1" hangingPunct="1"/>
            <a:r>
              <a:rPr lang="en-US" sz="3600" b="1" smtClean="0"/>
              <a:t>Hypotheses for Example 14</a:t>
            </a:r>
          </a:p>
        </p:txBody>
      </p:sp>
      <p:sp>
        <p:nvSpPr>
          <p:cNvPr id="91140" name="Rectangle 3"/>
          <p:cNvSpPr>
            <a:spLocks noGrp="1" noChangeArrowheads="1"/>
          </p:cNvSpPr>
          <p:nvPr>
            <p:ph type="body" idx="1"/>
          </p:nvPr>
        </p:nvSpPr>
        <p:spPr/>
        <p:txBody>
          <a:bodyPr/>
          <a:lstStyle/>
          <a:p>
            <a:pPr algn="l" rtl="0" eaLnBrk="1" hangingPunct="1"/>
            <a:r>
              <a:rPr lang="en-US" sz="2800" smtClean="0"/>
              <a:t>H</a:t>
            </a:r>
            <a:r>
              <a:rPr lang="en-US" sz="1800" smtClean="0"/>
              <a:t>A4</a:t>
            </a:r>
            <a:r>
              <a:rPr lang="en-US" sz="2800" smtClean="0"/>
              <a:t>: Greater rewards will influence motivation and satisfaction only for those employees who find the rewards attractive, not for the others.</a:t>
            </a:r>
          </a:p>
          <a:p>
            <a:pPr algn="l" rtl="0" eaLnBrk="1" hangingPunct="1"/>
            <a:r>
              <a:rPr lang="en-US" sz="2800" smtClean="0"/>
              <a:t>H</a:t>
            </a:r>
            <a:r>
              <a:rPr lang="en-US" sz="1800" smtClean="0"/>
              <a:t>A5</a:t>
            </a:r>
            <a:r>
              <a:rPr lang="en-US" sz="2800" smtClean="0"/>
              <a:t>: Satisfaction and motivation will positively influence performance. </a:t>
            </a:r>
          </a:p>
          <a:p>
            <a:pPr algn="l" rtl="0" eaLnBrk="1" hangingPunct="1"/>
            <a:r>
              <a:rPr lang="en-US" sz="2800" smtClean="0"/>
              <a:t>H</a:t>
            </a:r>
            <a:r>
              <a:rPr lang="en-US" sz="1800" smtClean="0"/>
              <a:t>A6</a:t>
            </a:r>
            <a:r>
              <a:rPr lang="en-US" sz="2800" smtClean="0"/>
              <a:t>: The more enriched the job and the greater the skills utilized by the job, the higher the level of employee performance.</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5"/>
          <p:cNvSpPr>
            <a:spLocks noGrp="1"/>
          </p:cNvSpPr>
          <p:nvPr>
            <p:ph type="sldNum" sz="quarter" idx="12"/>
          </p:nvPr>
        </p:nvSpPr>
        <p:spPr>
          <a:noFill/>
        </p:spPr>
        <p:txBody>
          <a:bodyPr/>
          <a:lstStyle/>
          <a:p>
            <a:fld id="{1DE61097-ED89-4D8E-9A97-2BCFCD4C351F}" type="slidenum">
              <a:rPr lang="ar-SA" smtClean="0"/>
              <a:pPr/>
              <a:t>96</a:t>
            </a:fld>
            <a:endParaRPr lang="en-US" smtClean="0"/>
          </a:p>
        </p:txBody>
      </p:sp>
      <p:sp>
        <p:nvSpPr>
          <p:cNvPr id="92163" name="Rectangle 2"/>
          <p:cNvSpPr>
            <a:spLocks noGrp="1" noChangeArrowheads="1"/>
          </p:cNvSpPr>
          <p:nvPr>
            <p:ph type="title"/>
          </p:nvPr>
        </p:nvSpPr>
        <p:spPr/>
        <p:txBody>
          <a:bodyPr/>
          <a:lstStyle/>
          <a:p>
            <a:pPr eaLnBrk="1" hangingPunct="1"/>
            <a:r>
              <a:rPr lang="en-US" sz="3200" b="1" smtClean="0"/>
              <a:t>Example of Literature Review, Theoretical Framework, and Hypotheses Development</a:t>
            </a:r>
          </a:p>
        </p:txBody>
      </p:sp>
      <p:sp>
        <p:nvSpPr>
          <p:cNvPr id="92164" name="Rectangle 3"/>
          <p:cNvSpPr>
            <a:spLocks noGrp="1" noChangeArrowheads="1"/>
          </p:cNvSpPr>
          <p:nvPr>
            <p:ph type="body" idx="1"/>
          </p:nvPr>
        </p:nvSpPr>
        <p:spPr/>
        <p:txBody>
          <a:bodyPr/>
          <a:lstStyle/>
          <a:p>
            <a:pPr algn="l" rtl="0" eaLnBrk="1" hangingPunct="1"/>
            <a:r>
              <a:rPr lang="en-US" sz="2800" b="1" smtClean="0"/>
              <a:t>Introduction</a:t>
            </a:r>
          </a:p>
          <a:p>
            <a:pPr algn="l" rtl="0" eaLnBrk="1" hangingPunct="1">
              <a:buFont typeface="Wingdings" pitchFamily="2" charset="2"/>
              <a:buNone/>
            </a:pPr>
            <a:r>
              <a:rPr lang="en-US" sz="2800" smtClean="0"/>
              <a:t>   Despite the dramatic increase in the number of managerial women during the current decade, the number of women in top management positions continues to be very small, suggesting a glass ceiling effect that women currently face (Morrison, W. &amp; Vura, 1999; Van Velsor,2000). </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5"/>
          <p:cNvSpPr>
            <a:spLocks noGrp="1"/>
          </p:cNvSpPr>
          <p:nvPr>
            <p:ph type="sldNum" sz="quarter" idx="12"/>
          </p:nvPr>
        </p:nvSpPr>
        <p:spPr>
          <a:noFill/>
        </p:spPr>
        <p:txBody>
          <a:bodyPr/>
          <a:lstStyle/>
          <a:p>
            <a:fld id="{9DFCD565-ADBA-4CC3-9A1A-0869D2E602FD}" type="slidenum">
              <a:rPr lang="ar-SA" smtClean="0"/>
              <a:pPr/>
              <a:t>97</a:t>
            </a:fld>
            <a:endParaRPr lang="en-US" smtClean="0"/>
          </a:p>
        </p:txBody>
      </p:sp>
      <p:sp>
        <p:nvSpPr>
          <p:cNvPr id="93187" name="Rectangle 2"/>
          <p:cNvSpPr>
            <a:spLocks noGrp="1" noChangeArrowheads="1"/>
          </p:cNvSpPr>
          <p:nvPr>
            <p:ph type="title"/>
          </p:nvPr>
        </p:nvSpPr>
        <p:spPr/>
        <p:txBody>
          <a:bodyPr/>
          <a:lstStyle/>
          <a:p>
            <a:pPr eaLnBrk="1" hangingPunct="1"/>
            <a:r>
              <a:rPr lang="en-US" sz="3600" b="1" smtClean="0"/>
              <a:t>Introduction (Cont.)</a:t>
            </a:r>
          </a:p>
        </p:txBody>
      </p:sp>
      <p:sp>
        <p:nvSpPr>
          <p:cNvPr id="93188" name="Rectangle 3"/>
          <p:cNvSpPr>
            <a:spLocks noGrp="1" noChangeArrowheads="1"/>
          </p:cNvSpPr>
          <p:nvPr>
            <p:ph type="body" idx="1"/>
          </p:nvPr>
        </p:nvSpPr>
        <p:spPr/>
        <p:txBody>
          <a:bodyPr/>
          <a:lstStyle/>
          <a:p>
            <a:pPr algn="l" rtl="0" eaLnBrk="1" hangingPunct="1">
              <a:lnSpc>
                <a:spcPct val="90000"/>
              </a:lnSpc>
              <a:buFont typeface="Wingdings" pitchFamily="2" charset="2"/>
              <a:buNone/>
            </a:pPr>
            <a:r>
              <a:rPr lang="en-US" smtClean="0"/>
              <a:t>  Given the projected demographics of the workplace, which forecasts that for every six or seven women entering the workforce in the future, there will be about only three males joining the labor market, it becomes important to examine the organizational factors that would facilitate the early advancement of women to top executive positions. </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5"/>
          <p:cNvSpPr>
            <a:spLocks noGrp="1"/>
          </p:cNvSpPr>
          <p:nvPr>
            <p:ph type="sldNum" sz="quarter" idx="12"/>
          </p:nvPr>
        </p:nvSpPr>
        <p:spPr>
          <a:noFill/>
        </p:spPr>
        <p:txBody>
          <a:bodyPr/>
          <a:lstStyle/>
          <a:p>
            <a:fld id="{0949D6BB-C391-4814-94CA-0AA8727D06F6}" type="slidenum">
              <a:rPr lang="ar-SA" smtClean="0"/>
              <a:pPr/>
              <a:t>98</a:t>
            </a:fld>
            <a:endParaRPr lang="en-US" smtClean="0"/>
          </a:p>
        </p:txBody>
      </p:sp>
      <p:sp>
        <p:nvSpPr>
          <p:cNvPr id="94211" name="Rectangle 2"/>
          <p:cNvSpPr>
            <a:spLocks noGrp="1" noChangeArrowheads="1"/>
          </p:cNvSpPr>
          <p:nvPr>
            <p:ph type="title"/>
          </p:nvPr>
        </p:nvSpPr>
        <p:spPr/>
        <p:txBody>
          <a:bodyPr/>
          <a:lstStyle/>
          <a:p>
            <a:pPr eaLnBrk="1" hangingPunct="1"/>
            <a:r>
              <a:rPr lang="en-US" sz="3600" b="1" smtClean="0"/>
              <a:t>Introduction (Cont.)</a:t>
            </a:r>
          </a:p>
        </p:txBody>
      </p:sp>
      <p:sp>
        <p:nvSpPr>
          <p:cNvPr id="94212" name="Rectangle 3"/>
          <p:cNvSpPr>
            <a:spLocks noGrp="1" noChangeArrowheads="1"/>
          </p:cNvSpPr>
          <p:nvPr>
            <p:ph type="body" idx="1"/>
          </p:nvPr>
        </p:nvSpPr>
        <p:spPr/>
        <p:txBody>
          <a:bodyPr/>
          <a:lstStyle/>
          <a:p>
            <a:pPr algn="l" rtl="0" eaLnBrk="1" hangingPunct="1">
              <a:buFont typeface="Wingdings" pitchFamily="2" charset="2"/>
              <a:buNone/>
            </a:pPr>
            <a:r>
              <a:rPr lang="en-US" smtClean="0"/>
              <a:t>  This study is an effort to identify the factors that currently impede women</a:t>
            </a:r>
            <a:r>
              <a:rPr lang="en-US" smtClean="0">
                <a:latin typeface="Arial" charset="0"/>
              </a:rPr>
              <a:t>’</a:t>
            </a:r>
            <a:r>
              <a:rPr lang="en-US" smtClean="0"/>
              <a:t>s advancement to the top in organizations. </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5"/>
          <p:cNvSpPr>
            <a:spLocks noGrp="1"/>
          </p:cNvSpPr>
          <p:nvPr>
            <p:ph type="sldNum" sz="quarter" idx="12"/>
          </p:nvPr>
        </p:nvSpPr>
        <p:spPr>
          <a:noFill/>
        </p:spPr>
        <p:txBody>
          <a:bodyPr/>
          <a:lstStyle/>
          <a:p>
            <a:fld id="{04F4750F-7913-4663-9294-6075DBA5E326}" type="slidenum">
              <a:rPr lang="ar-SA" smtClean="0"/>
              <a:pPr/>
              <a:t>99</a:t>
            </a:fld>
            <a:endParaRPr lang="en-US" smtClean="0"/>
          </a:p>
        </p:txBody>
      </p:sp>
      <p:sp>
        <p:nvSpPr>
          <p:cNvPr id="95235" name="Rectangle 2"/>
          <p:cNvSpPr>
            <a:spLocks noGrp="1" noChangeArrowheads="1"/>
          </p:cNvSpPr>
          <p:nvPr>
            <p:ph type="title"/>
          </p:nvPr>
        </p:nvSpPr>
        <p:spPr/>
        <p:txBody>
          <a:bodyPr>
            <a:normAutofit fontScale="90000"/>
          </a:bodyPr>
          <a:lstStyle/>
          <a:p>
            <a:pPr eaLnBrk="1" hangingPunct="1"/>
            <a:r>
              <a:rPr lang="en-US" sz="4000" b="1" smtClean="0"/>
              <a:t>A Brief Literature Survey &amp;</a:t>
            </a:r>
            <a:br>
              <a:rPr lang="en-US" sz="4000" b="1" smtClean="0"/>
            </a:br>
            <a:r>
              <a:rPr lang="en-US" sz="4000" b="1" smtClean="0"/>
              <a:t>Theoretical Framework</a:t>
            </a:r>
          </a:p>
        </p:txBody>
      </p:sp>
      <p:sp>
        <p:nvSpPr>
          <p:cNvPr id="95236" name="Rectangle 3"/>
          <p:cNvSpPr>
            <a:spLocks noGrp="1" noChangeArrowheads="1"/>
          </p:cNvSpPr>
          <p:nvPr>
            <p:ph type="body" idx="1"/>
          </p:nvPr>
        </p:nvSpPr>
        <p:spPr/>
        <p:txBody>
          <a:bodyPr/>
          <a:lstStyle/>
          <a:p>
            <a:pPr algn="l" rtl="0" eaLnBrk="1" hangingPunct="1"/>
            <a:r>
              <a:rPr lang="en-US" b="1" smtClean="0">
                <a:solidFill>
                  <a:schemeClr val="folHlink"/>
                </a:solidFill>
              </a:rPr>
              <a:t>Read the paragraphs</a:t>
            </a:r>
            <a:r>
              <a:rPr lang="en-US" smtClean="0"/>
              <a:t> about the literature survey and theoretical framework for the above example on page 93 from the textbook.</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476</TotalTime>
  <Words>5277</Words>
  <Application>Microsoft Office PowerPoint</Application>
  <PresentationFormat>On-screen Show (4:3)</PresentationFormat>
  <Paragraphs>672</Paragraphs>
  <Slides>119</Slides>
  <Notes>0</Notes>
  <HiddenSlides>0</HiddenSlides>
  <MMClips>0</MMClips>
  <ScaleCrop>false</ScaleCrop>
  <HeadingPairs>
    <vt:vector size="4" baseType="variant">
      <vt:variant>
        <vt:lpstr>Theme</vt:lpstr>
      </vt:variant>
      <vt:variant>
        <vt:i4>1</vt:i4>
      </vt:variant>
      <vt:variant>
        <vt:lpstr>Slide Titles</vt:lpstr>
      </vt:variant>
      <vt:variant>
        <vt:i4>119</vt:i4>
      </vt:variant>
    </vt:vector>
  </HeadingPairs>
  <TitlesOfParts>
    <vt:vector size="120" baseType="lpstr">
      <vt:lpstr>Office Theme</vt:lpstr>
      <vt:lpstr>Literature Review</vt:lpstr>
      <vt:lpstr>Meaning </vt:lpstr>
      <vt:lpstr>Concept of literature Review</vt:lpstr>
      <vt:lpstr>Lit. Review accomplishes the following</vt:lpstr>
      <vt:lpstr>Definition</vt:lpstr>
      <vt:lpstr> Need / Purpose of Reviewing the Literature   </vt:lpstr>
      <vt:lpstr> Need / Purpose of Reviewing the Literature   </vt:lpstr>
      <vt:lpstr> Need / Purpose of Reviewing the Literature   </vt:lpstr>
      <vt:lpstr>Benefits of a good literature survey </vt:lpstr>
      <vt:lpstr>Benefits of a good literature survey </vt:lpstr>
      <vt:lpstr>Steps of Lit. review</vt:lpstr>
      <vt:lpstr>Step 1 locating materials and composing bibliography</vt:lpstr>
      <vt:lpstr>Slide 13</vt:lpstr>
      <vt:lpstr>Example of 3” by 5” bibliography card for a book</vt:lpstr>
      <vt:lpstr>For a Journal article</vt:lpstr>
      <vt:lpstr>Some reference sources</vt:lpstr>
      <vt:lpstr>Slide 17</vt:lpstr>
      <vt:lpstr>Slide 18</vt:lpstr>
      <vt:lpstr>Slide 19</vt:lpstr>
      <vt:lpstr>Online databases</vt:lpstr>
      <vt:lpstr>Literature search through internet</vt:lpstr>
      <vt:lpstr>Reading and reviewing the literature</vt:lpstr>
      <vt:lpstr>Types of note taking</vt:lpstr>
      <vt:lpstr>Specimen format for note taking cards</vt:lpstr>
      <vt:lpstr>Evaluating the literature</vt:lpstr>
      <vt:lpstr>Evaluation of literature</vt:lpstr>
      <vt:lpstr>Organizing library findings</vt:lpstr>
      <vt:lpstr>For example;</vt:lpstr>
      <vt:lpstr>Slide 29</vt:lpstr>
      <vt:lpstr>The Thought Process: Reasoning Ways to Communicate</vt:lpstr>
      <vt:lpstr>Important Arguments in Research</vt:lpstr>
      <vt:lpstr>Important Arguments in Research</vt:lpstr>
      <vt:lpstr>Important Arguments in Research</vt:lpstr>
      <vt:lpstr>Deduction </vt:lpstr>
      <vt:lpstr>Induction </vt:lpstr>
      <vt:lpstr>Induction </vt:lpstr>
      <vt:lpstr>Induction</vt:lpstr>
      <vt:lpstr>Understanding Theory: Components and Connections The Building Blocks of Theory</vt:lpstr>
      <vt:lpstr>Concepts-??????</vt:lpstr>
      <vt:lpstr>What is a Construct?</vt:lpstr>
      <vt:lpstr>Slide 41</vt:lpstr>
      <vt:lpstr>Slide 42</vt:lpstr>
      <vt:lpstr>Operational Definition</vt:lpstr>
      <vt:lpstr>Slide 44</vt:lpstr>
      <vt:lpstr>Types of Variables</vt:lpstr>
      <vt:lpstr>Dependent Variable</vt:lpstr>
      <vt:lpstr>Independent variable</vt:lpstr>
      <vt:lpstr>Independent and Dependent Variables</vt:lpstr>
      <vt:lpstr>Independent and Dependent Variables</vt:lpstr>
      <vt:lpstr>Moderating Variables</vt:lpstr>
      <vt:lpstr>Moderating Variable</vt:lpstr>
      <vt:lpstr>Extraneous Variables</vt:lpstr>
      <vt:lpstr>Intervening Variables</vt:lpstr>
      <vt:lpstr>Intervening Variables</vt:lpstr>
      <vt:lpstr>Intervening Variables</vt:lpstr>
      <vt:lpstr>Slide 56</vt:lpstr>
      <vt:lpstr>Slide 57</vt:lpstr>
      <vt:lpstr>Slide 58</vt:lpstr>
      <vt:lpstr>Slide 59</vt:lpstr>
      <vt:lpstr>Propositions Vs Hypotheses</vt:lpstr>
      <vt:lpstr>Descriptive Hypotheses</vt:lpstr>
      <vt:lpstr>Relational Hypotheses</vt:lpstr>
      <vt:lpstr>Directional and Nondirectional Hypotheses</vt:lpstr>
      <vt:lpstr>Nondirectional hypotheses </vt:lpstr>
      <vt:lpstr>Null and Alternate Hypotheses</vt:lpstr>
      <vt:lpstr>The Alternate Hypotheses</vt:lpstr>
      <vt:lpstr>The Role of the Hypothesis</vt:lpstr>
      <vt:lpstr>What is a Good Hypothesis?</vt:lpstr>
      <vt:lpstr>Theoretical Framework</vt:lpstr>
      <vt:lpstr>Theoretical Framework</vt:lpstr>
      <vt:lpstr>Theoretical Framework</vt:lpstr>
      <vt:lpstr>The components of the theoretical framework</vt:lpstr>
      <vt:lpstr>The Relationship Between the Literature Survey and the Theoretical Framework</vt:lpstr>
      <vt:lpstr>The Relationship Between the Literature Survey and the Theoretical Framework</vt:lpstr>
      <vt:lpstr>Theoretical Framework (1)</vt:lpstr>
      <vt:lpstr>Theoretical Framework (2)</vt:lpstr>
      <vt:lpstr>Theoretical Framework (3)</vt:lpstr>
      <vt:lpstr>Theoretical Framework Among Variables</vt:lpstr>
      <vt:lpstr>Variables</vt:lpstr>
      <vt:lpstr>(In)dependent Variables</vt:lpstr>
      <vt:lpstr>Examples</vt:lpstr>
      <vt:lpstr>Answer to Example 1</vt:lpstr>
      <vt:lpstr>Example 2</vt:lpstr>
      <vt:lpstr> Example 3</vt:lpstr>
      <vt:lpstr>Answer to the Example 3</vt:lpstr>
      <vt:lpstr>Slide 86</vt:lpstr>
      <vt:lpstr>Hypotheses Development</vt:lpstr>
      <vt:lpstr>Statement of Hypotheses: Formats</vt:lpstr>
      <vt:lpstr>Examples for the nondirectional relationship</vt:lpstr>
      <vt:lpstr>Example 14</vt:lpstr>
      <vt:lpstr>Example 14 (cont.)</vt:lpstr>
      <vt:lpstr>Example 14 (cont.)</vt:lpstr>
      <vt:lpstr>Schematic Diagram for the Theoretical Framework</vt:lpstr>
      <vt:lpstr>Hypotheses for Example 14</vt:lpstr>
      <vt:lpstr>Hypotheses for Example 14</vt:lpstr>
      <vt:lpstr>Example of Literature Review, Theoretical Framework, and Hypotheses Development</vt:lpstr>
      <vt:lpstr>Introduction (Cont.)</vt:lpstr>
      <vt:lpstr>Introduction (Cont.)</vt:lpstr>
      <vt:lpstr>A Brief Literature Survey &amp; Theoretical Framework</vt:lpstr>
      <vt:lpstr>The Hypotheses</vt:lpstr>
      <vt:lpstr>The Hypotheses</vt:lpstr>
      <vt:lpstr>Figure: schematic diagram of the example</vt:lpstr>
      <vt:lpstr>Exercises on Theoretical Framework</vt:lpstr>
      <vt:lpstr>Exercises on Theoretical Framework (Cont.)</vt:lpstr>
      <vt:lpstr>Exercises on Theoretical Framework (Cont.)</vt:lpstr>
      <vt:lpstr>Exercises on Theoretical Framework (Cont.)</vt:lpstr>
      <vt:lpstr>Schematic Diagram</vt:lpstr>
      <vt:lpstr>Hypothesis:</vt:lpstr>
      <vt:lpstr>Hypothesis:</vt:lpstr>
      <vt:lpstr>Exercise</vt:lpstr>
      <vt:lpstr>Exercise</vt:lpstr>
      <vt:lpstr>ANSWERS</vt:lpstr>
      <vt:lpstr>ANSWERS (Cont.)</vt:lpstr>
      <vt:lpstr>ANSWERS (Cont.)</vt:lpstr>
      <vt:lpstr>ANSWERS (Cont.)</vt:lpstr>
      <vt:lpstr>Figure: Schematic Diagram on student performance</vt:lpstr>
      <vt:lpstr>Hypotheses</vt:lpstr>
      <vt:lpstr>Hypotheses</vt:lpstr>
      <vt:lpstr>Developing a theoretical framework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Shadow</cp:lastModifiedBy>
  <cp:revision>55</cp:revision>
  <dcterms:created xsi:type="dcterms:W3CDTF">2012-07-21T07:13:20Z</dcterms:created>
  <dcterms:modified xsi:type="dcterms:W3CDTF">2020-02-05T16:58:05Z</dcterms:modified>
</cp:coreProperties>
</file>