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60" r:id="rId4"/>
    <p:sldId id="261" r:id="rId5"/>
    <p:sldId id="262" r:id="rId6"/>
    <p:sldId id="263" r:id="rId7"/>
    <p:sldId id="264" r:id="rId8"/>
    <p:sldId id="265" r:id="rId9"/>
    <p:sldId id="259"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74"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23" r:id="rId64"/>
    <p:sldId id="319" r:id="rId65"/>
    <p:sldId id="321" r:id="rId66"/>
    <p:sldId id="324" r:id="rId67"/>
    <p:sldId id="322" r:id="rId68"/>
    <p:sldId id="320"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CA335E0-6C4D-45AC-9785-B51A388B0C0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design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research design</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marL="514350" indent="-514350">
              <a:buFont typeface="+mj-lt"/>
              <a:buAutoNum type="arabicPeriod"/>
            </a:pPr>
            <a:r>
              <a:rPr lang="en-US" sz="2800" b="1" dirty="0" smtClean="0"/>
              <a:t>Exploratory design</a:t>
            </a:r>
          </a:p>
          <a:p>
            <a:pPr marL="514350" indent="-514350">
              <a:buFont typeface="+mj-lt"/>
              <a:buAutoNum type="arabicPeriod"/>
            </a:pPr>
            <a:r>
              <a:rPr lang="en-US" sz="2800" b="1" dirty="0" smtClean="0"/>
              <a:t>Descriptive design</a:t>
            </a:r>
          </a:p>
          <a:p>
            <a:pPr marL="971550" lvl="1" indent="-514350">
              <a:buFont typeface="+mj-lt"/>
              <a:buAutoNum type="romanLcPeriod"/>
            </a:pPr>
            <a:r>
              <a:rPr lang="en-US" sz="2400" dirty="0" smtClean="0"/>
              <a:t>Historical research</a:t>
            </a:r>
          </a:p>
          <a:p>
            <a:pPr marL="971550" lvl="1" indent="-514350">
              <a:buFont typeface="+mj-lt"/>
              <a:buAutoNum type="romanLcPeriod"/>
            </a:pPr>
            <a:r>
              <a:rPr lang="en-US" sz="2400" dirty="0" smtClean="0"/>
              <a:t>Descriptive research</a:t>
            </a:r>
          </a:p>
          <a:p>
            <a:pPr marL="971550" lvl="1" indent="-514350">
              <a:buFont typeface="+mj-lt"/>
              <a:buAutoNum type="romanLcPeriod"/>
            </a:pPr>
            <a:r>
              <a:rPr lang="en-US" sz="2400" dirty="0" smtClean="0"/>
              <a:t>Developmental research</a:t>
            </a:r>
          </a:p>
          <a:p>
            <a:pPr marL="971550" lvl="1" indent="-514350">
              <a:buFont typeface="+mj-lt"/>
              <a:buAutoNum type="romanLcPeriod"/>
            </a:pPr>
            <a:r>
              <a:rPr lang="en-US" sz="2400" dirty="0" smtClean="0"/>
              <a:t>Survey research</a:t>
            </a:r>
          </a:p>
          <a:p>
            <a:pPr marL="971550" lvl="1" indent="-514350">
              <a:buFont typeface="+mj-lt"/>
              <a:buAutoNum type="romanLcPeriod"/>
            </a:pPr>
            <a:r>
              <a:rPr lang="en-US" sz="2400" dirty="0" smtClean="0"/>
              <a:t>Case study</a:t>
            </a:r>
          </a:p>
          <a:p>
            <a:pPr marL="514350" indent="-514350">
              <a:buFont typeface="+mj-lt"/>
              <a:buAutoNum type="arabicPeriod"/>
            </a:pPr>
            <a:r>
              <a:rPr lang="en-US" sz="2800" b="1" dirty="0" smtClean="0"/>
              <a:t>Comparative research design</a:t>
            </a:r>
          </a:p>
          <a:p>
            <a:pPr marL="971550" lvl="1" indent="-514350">
              <a:buFont typeface="+mj-lt"/>
              <a:buAutoNum type="romanUcPeriod"/>
            </a:pPr>
            <a:r>
              <a:rPr lang="en-US" sz="2400" dirty="0" smtClean="0"/>
              <a:t>Causal comparative research</a:t>
            </a:r>
          </a:p>
          <a:p>
            <a:pPr marL="971550" lvl="1" indent="-514350">
              <a:buFont typeface="+mj-lt"/>
              <a:buAutoNum type="romanUcPeriod"/>
            </a:pPr>
            <a:r>
              <a:rPr lang="en-US" sz="2400" dirty="0" smtClean="0"/>
              <a:t>Correlation research</a:t>
            </a:r>
          </a:p>
          <a:p>
            <a:pPr marL="514350" indent="-514350">
              <a:buFont typeface="+mj-lt"/>
              <a:buAutoNum type="arabicPeriod"/>
            </a:pPr>
            <a:r>
              <a:rPr lang="en-US" dirty="0" smtClean="0"/>
              <a:t>Experimental design</a:t>
            </a:r>
          </a:p>
          <a:p>
            <a:pPr marL="1028700" lvl="1" indent="-571500">
              <a:buFont typeface="+mj-lt"/>
              <a:buAutoNum type="romanUcPeriod"/>
            </a:pPr>
            <a:r>
              <a:rPr lang="en-US" dirty="0" smtClean="0"/>
              <a:t>Lab-based research</a:t>
            </a:r>
          </a:p>
          <a:p>
            <a:pPr marL="1028700" lvl="1" indent="-571500">
              <a:buFont typeface="+mj-lt"/>
              <a:buAutoNum type="romanUcPeriod"/>
            </a:pPr>
            <a:r>
              <a:rPr lang="en-US" dirty="0" smtClean="0"/>
              <a:t>Field based research</a:t>
            </a:r>
          </a:p>
          <a:p>
            <a:pPr marL="514350" indent="-514350">
              <a:buFont typeface="+mj-lt"/>
              <a:buAutoNum type="arabicPeriod"/>
            </a:pPr>
            <a:r>
              <a:rPr lang="en-US" dirty="0" smtClean="0"/>
              <a:t>Qualitative research design</a:t>
            </a:r>
          </a:p>
          <a:p>
            <a:pPr lvl="1"/>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Explorative research design</a:t>
            </a:r>
            <a:endParaRPr lang="en-US" dirty="0"/>
          </a:p>
        </p:txBody>
      </p:sp>
      <p:sp>
        <p:nvSpPr>
          <p:cNvPr id="3" name="Content Placeholder 2"/>
          <p:cNvSpPr>
            <a:spLocks noGrp="1"/>
          </p:cNvSpPr>
          <p:nvPr>
            <p:ph idx="1"/>
          </p:nvPr>
        </p:nvSpPr>
        <p:spPr/>
        <p:txBody>
          <a:bodyPr>
            <a:normAutofit/>
          </a:bodyPr>
          <a:lstStyle/>
          <a:p>
            <a:r>
              <a:rPr lang="en-US" sz="2800" i="1" dirty="0" smtClean="0"/>
              <a:t>A study undertaken in areas where very little prior knowledge of information is available on the subject under investigation.</a:t>
            </a:r>
          </a:p>
          <a:p>
            <a:pPr lvl="1"/>
            <a:r>
              <a:rPr lang="en-US" sz="2400" i="1" dirty="0" smtClean="0"/>
              <a:t>Diagnosing a situation</a:t>
            </a:r>
          </a:p>
          <a:p>
            <a:pPr lvl="1"/>
            <a:r>
              <a:rPr lang="en-US" sz="2400" i="1" dirty="0" smtClean="0"/>
              <a:t>Screening alternatives</a:t>
            </a:r>
          </a:p>
          <a:p>
            <a:pPr lvl="1"/>
            <a:r>
              <a:rPr lang="en-US" sz="2400" i="1" dirty="0" smtClean="0"/>
              <a:t>Discovering ideas</a:t>
            </a:r>
          </a:p>
          <a:p>
            <a:r>
              <a:rPr lang="en-US" sz="2800" i="1" dirty="0" smtClean="0"/>
              <a:t>It is a method of  finding out what is happening , to see new insights, to ask questions, and to assess phenomena in a new light.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Historical </a:t>
            </a:r>
            <a:r>
              <a:rPr lang="en-US" b="1" dirty="0" smtClean="0"/>
              <a:t>Research Design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Study of past phenomena</a:t>
            </a:r>
          </a:p>
          <a:p>
            <a:pPr lvl="0"/>
            <a:r>
              <a:rPr lang="en-US" dirty="0" smtClean="0"/>
              <a:t>Collect, evaluate, test and </a:t>
            </a:r>
            <a:r>
              <a:rPr lang="en-US" dirty="0" err="1" smtClean="0"/>
              <a:t>comparision</a:t>
            </a:r>
            <a:r>
              <a:rPr lang="en-US" dirty="0" smtClean="0"/>
              <a:t> of past events</a:t>
            </a:r>
          </a:p>
          <a:p>
            <a:pPr lvl="0"/>
            <a:r>
              <a:rPr lang="en-US" dirty="0" smtClean="0"/>
              <a:t>Reveals the origin and development history of the events.</a:t>
            </a:r>
          </a:p>
          <a:p>
            <a:pPr lvl="0"/>
            <a:r>
              <a:rPr lang="en-US" dirty="0" smtClean="0"/>
              <a:t>Shows the relevance of past events to present situation.</a:t>
            </a:r>
          </a:p>
          <a:p>
            <a:pPr lvl="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research</a:t>
            </a:r>
            <a:endParaRPr lang="en-US" dirty="0"/>
          </a:p>
        </p:txBody>
      </p:sp>
      <p:sp>
        <p:nvSpPr>
          <p:cNvPr id="3" name="Content Placeholder 2"/>
          <p:cNvSpPr>
            <a:spLocks noGrp="1"/>
          </p:cNvSpPr>
          <p:nvPr>
            <p:ph idx="1"/>
          </p:nvPr>
        </p:nvSpPr>
        <p:spPr/>
        <p:txBody>
          <a:bodyPr>
            <a:normAutofit/>
          </a:bodyPr>
          <a:lstStyle/>
          <a:p>
            <a:r>
              <a:rPr lang="en-US" dirty="0" smtClean="0"/>
              <a:t>It is a process of collecting, evaluating, verifying and synthesizing past evidence systematically and objectively to reach a conclusion.</a:t>
            </a:r>
          </a:p>
          <a:p>
            <a:pPr lvl="1"/>
            <a:r>
              <a:rPr lang="en-US" dirty="0" smtClean="0"/>
              <a:t>Source of data is other’s observation</a:t>
            </a:r>
          </a:p>
          <a:p>
            <a:pPr lvl="1"/>
            <a:r>
              <a:rPr lang="en-US" dirty="0" smtClean="0"/>
              <a:t>Primary and secondary data will be collected .</a:t>
            </a:r>
          </a:p>
          <a:p>
            <a:pPr lvl="1"/>
            <a:r>
              <a:rPr lang="en-US" dirty="0" smtClean="0"/>
              <a:t>Similar with review of literatures</a:t>
            </a:r>
          </a:p>
          <a:p>
            <a:pPr lvl="1"/>
            <a:r>
              <a:rPr lang="en-US" dirty="0" smtClean="0"/>
              <a:t>Systematic presentation of historical events</a:t>
            </a:r>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Descriptive Research Design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2800" i="1" dirty="0" smtClean="0"/>
              <a:t>It is conducted to assess the opinions, behaviors or characteristics of a given population and to describe the situations and events occurring at present based on accumulated facts.</a:t>
            </a:r>
          </a:p>
          <a:p>
            <a:r>
              <a:rPr lang="en-US" sz="2800" i="1" dirty="0" smtClean="0"/>
              <a:t> It provides accurate profile of an organization, events or situation to give clear picture of phenomena.</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It describes the situation of events.</a:t>
            </a:r>
          </a:p>
          <a:p>
            <a:pPr lvl="0"/>
            <a:r>
              <a:rPr lang="en-US" dirty="0" smtClean="0"/>
              <a:t>It justifies current condition and practices.</a:t>
            </a:r>
          </a:p>
          <a:p>
            <a:pPr lvl="0"/>
            <a:r>
              <a:rPr lang="en-US" dirty="0" smtClean="0"/>
              <a:t>It will help to compare the situation with other similar situation.</a:t>
            </a:r>
          </a:p>
          <a:p>
            <a:pPr lvl="0"/>
            <a:r>
              <a:rPr lang="en-US" dirty="0" smtClean="0"/>
              <a:t>It will collect detail factual information.</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Development Research Design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i="1" dirty="0" smtClean="0"/>
              <a:t>It is conducted to predict future trend. The basic of study will be the variables of past trend. </a:t>
            </a:r>
          </a:p>
          <a:p>
            <a:r>
              <a:rPr lang="en-US" i="1" dirty="0" smtClean="0"/>
              <a:t>The Related Variables, their rate of change, direction, sequence and other inter-related factors over the time would be studied. </a:t>
            </a:r>
          </a:p>
          <a:p>
            <a:r>
              <a:rPr lang="en-US" i="1" dirty="0" smtClean="0"/>
              <a:t>It concerns with longitudinal growth study, which measures the nature and rate of change. </a:t>
            </a:r>
          </a:p>
          <a:p>
            <a:r>
              <a:rPr lang="en-US" i="1" dirty="0" smtClean="0"/>
              <a:t>Similarly cross-sectional growth study concerns with interrelation among the variables.</a:t>
            </a:r>
            <a:endParaRPr lang="en-US" i="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Developmental study</a:t>
            </a:r>
            <a:endParaRPr lang="en-US" dirty="0"/>
          </a:p>
        </p:txBody>
      </p:sp>
      <p:sp>
        <p:nvSpPr>
          <p:cNvPr id="3" name="Content Placeholder 2"/>
          <p:cNvSpPr>
            <a:spLocks noGrp="1"/>
          </p:cNvSpPr>
          <p:nvPr>
            <p:ph idx="1"/>
          </p:nvPr>
        </p:nvSpPr>
        <p:spPr/>
        <p:txBody>
          <a:bodyPr/>
          <a:lstStyle/>
          <a:p>
            <a:pPr lvl="0"/>
            <a:r>
              <a:rPr lang="en-US" dirty="0" smtClean="0"/>
              <a:t>It studies the variables and their development over a time. it will make the trend clear.</a:t>
            </a:r>
          </a:p>
          <a:p>
            <a:pPr lvl="0"/>
            <a:r>
              <a:rPr lang="en-US" dirty="0" smtClean="0"/>
              <a:t>Sample of different stages of development will be limited in specific subject.</a:t>
            </a:r>
          </a:p>
          <a:p>
            <a:pPr lvl="0"/>
            <a:r>
              <a:rPr lang="en-US" dirty="0" smtClean="0"/>
              <a:t>Cross sectional study includes more subjects to be analysis.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0034" name="Text Box 2"/>
          <p:cNvSpPr txBox="1">
            <a:spLocks noChangeArrowheads="1"/>
          </p:cNvSpPr>
          <p:nvPr/>
        </p:nvSpPr>
        <p:spPr bwMode="auto">
          <a:xfrm>
            <a:off x="217488" y="776288"/>
            <a:ext cx="8709025" cy="5355312"/>
          </a:xfrm>
          <a:prstGeom prst="rect">
            <a:avLst/>
          </a:prstGeom>
          <a:noFill/>
          <a:ln w="9525">
            <a:noFill/>
            <a:miter lim="800000"/>
            <a:headEnd/>
            <a:tailEnd/>
          </a:ln>
          <a:effectLst/>
        </p:spPr>
        <p:txBody>
          <a:bodyPr>
            <a:spAutoFit/>
          </a:bodyPr>
          <a:lstStyle/>
          <a:p>
            <a:pPr marL="465138" indent="-465138"/>
            <a:r>
              <a:rPr lang="en-US" sz="3200" b="1" dirty="0"/>
              <a:t>Research Design</a:t>
            </a:r>
          </a:p>
          <a:p>
            <a:pPr marL="465138" indent="-465138">
              <a:lnSpc>
                <a:spcPct val="50000"/>
              </a:lnSpc>
            </a:pPr>
            <a:endParaRPr lang="en-US" sz="3200" dirty="0"/>
          </a:p>
          <a:p>
            <a:pPr marL="465138" indent="-465138">
              <a:buFontTx/>
              <a:buAutoNum type="arabicPeriod"/>
            </a:pPr>
            <a:r>
              <a:rPr lang="en-US" sz="2800" b="1" dirty="0">
                <a:solidFill>
                  <a:srgbClr val="663300"/>
                </a:solidFill>
              </a:rPr>
              <a:t>Cross-Sectional Studies</a:t>
            </a:r>
          </a:p>
          <a:p>
            <a:pPr marL="465138" indent="-465138">
              <a:lnSpc>
                <a:spcPct val="50000"/>
              </a:lnSpc>
            </a:pPr>
            <a:endParaRPr lang="en-US" sz="2800" b="1" dirty="0">
              <a:solidFill>
                <a:srgbClr val="663300"/>
              </a:solidFill>
            </a:endParaRPr>
          </a:p>
          <a:p>
            <a:pPr marL="1030288" lvl="1" indent="-450850">
              <a:buFontTx/>
              <a:buChar char="•"/>
            </a:pPr>
            <a:r>
              <a:rPr lang="en-US" sz="2800" dirty="0"/>
              <a:t>Observations taken at </a:t>
            </a:r>
            <a:r>
              <a:rPr lang="en-US" sz="2800" u="sng" dirty="0"/>
              <a:t>one point in time</a:t>
            </a:r>
            <a:r>
              <a:rPr lang="en-US" sz="2800" dirty="0"/>
              <a:t>.</a:t>
            </a:r>
          </a:p>
          <a:p>
            <a:pPr marL="1030288" lvl="1" indent="-450850">
              <a:buFontTx/>
              <a:buChar char="•"/>
            </a:pPr>
            <a:r>
              <a:rPr lang="en-US" sz="2800" dirty="0"/>
              <a:t>Explanation occurs by examining differences across the units of analysis.</a:t>
            </a:r>
          </a:p>
          <a:p>
            <a:pPr marL="1030288" lvl="1" indent="-450850">
              <a:buFontTx/>
              <a:buChar char="•"/>
            </a:pPr>
            <a:r>
              <a:rPr lang="en-US" sz="2800" dirty="0"/>
              <a:t>Example: </a:t>
            </a:r>
            <a:r>
              <a:rPr lang="en-US" sz="2800" dirty="0" smtClean="0"/>
              <a:t>Sales  and advertising are </a:t>
            </a:r>
            <a:r>
              <a:rPr lang="en-US" sz="2800" dirty="0"/>
              <a:t>measured for 100 </a:t>
            </a:r>
            <a:r>
              <a:rPr lang="en-US" sz="2800" dirty="0" smtClean="0"/>
              <a:t>firms </a:t>
            </a:r>
            <a:r>
              <a:rPr lang="en-US" sz="2800" dirty="0"/>
              <a:t>at one point in </a:t>
            </a:r>
            <a:r>
              <a:rPr lang="en-US" sz="2800" dirty="0" smtClean="0"/>
              <a:t>time, say 2011.  </a:t>
            </a:r>
            <a:r>
              <a:rPr lang="en-US" sz="2800" dirty="0"/>
              <a:t>The hypothesis: The greater the </a:t>
            </a:r>
            <a:r>
              <a:rPr lang="en-US" sz="2800" dirty="0" smtClean="0"/>
              <a:t>advertising , </a:t>
            </a:r>
            <a:r>
              <a:rPr lang="en-US" sz="2800" dirty="0"/>
              <a:t>the greater the </a:t>
            </a:r>
            <a:r>
              <a:rPr lang="en-US" sz="2800" dirty="0" smtClean="0"/>
              <a:t>sales is </a:t>
            </a:r>
            <a:r>
              <a:rPr lang="en-US" sz="2800" dirty="0"/>
              <a:t>tested by the correlation </a:t>
            </a:r>
            <a:r>
              <a:rPr lang="en-US" sz="2800" dirty="0" smtClean="0"/>
              <a:t>of score of  </a:t>
            </a:r>
            <a:r>
              <a:rPr lang="en-US" sz="2800" dirty="0"/>
              <a:t>the 100 </a:t>
            </a:r>
            <a:r>
              <a:rPr lang="en-US" sz="2800" dirty="0" smtClean="0"/>
              <a:t>firms.</a:t>
            </a:r>
            <a:endParaRPr lang="en-US" sz="2800" dirty="0"/>
          </a:p>
          <a:p>
            <a:pPr marL="1030288" lvl="1" indent="-450850">
              <a:buFontTx/>
              <a:buChar char="•"/>
            </a:pPr>
            <a:endParaRPr lang="en-US" sz="2800" dirty="0"/>
          </a:p>
        </p:txBody>
      </p:sp>
      <p:pic>
        <p:nvPicPr>
          <p:cNvPr id="300035" name="Picture 3"/>
          <p:cNvPicPr>
            <a:picLocks noChangeAspect="1" noChangeArrowheads="1"/>
          </p:cNvPicPr>
          <p:nvPr/>
        </p:nvPicPr>
        <p:blipFill>
          <a:blip r:embed="rId2"/>
          <a:srcRect/>
          <a:stretch>
            <a:fillRect/>
          </a:stretch>
        </p:blipFill>
        <p:spPr bwMode="auto">
          <a:xfrm>
            <a:off x="0" y="219075"/>
            <a:ext cx="9144000" cy="422275"/>
          </a:xfrm>
          <a:prstGeom prst="rect">
            <a:avLst/>
          </a:prstGeom>
          <a:noFill/>
          <a:ln w="28575" algn="ctr">
            <a:solidFill>
              <a:schemeClr val="tx1"/>
            </a:solid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1058" name="Text Box 2"/>
          <p:cNvSpPr txBox="1">
            <a:spLocks noChangeArrowheads="1"/>
          </p:cNvSpPr>
          <p:nvPr/>
        </p:nvSpPr>
        <p:spPr bwMode="auto">
          <a:xfrm>
            <a:off x="217488" y="776288"/>
            <a:ext cx="8709025" cy="5355312"/>
          </a:xfrm>
          <a:prstGeom prst="rect">
            <a:avLst/>
          </a:prstGeom>
          <a:noFill/>
          <a:ln w="9525">
            <a:noFill/>
            <a:miter lim="800000"/>
            <a:headEnd/>
            <a:tailEnd/>
          </a:ln>
          <a:effectLst/>
        </p:spPr>
        <p:txBody>
          <a:bodyPr>
            <a:spAutoFit/>
          </a:bodyPr>
          <a:lstStyle/>
          <a:p>
            <a:pPr marL="465138" indent="-465138"/>
            <a:r>
              <a:rPr lang="en-US" sz="3200" b="1" dirty="0"/>
              <a:t>Research Design</a:t>
            </a:r>
          </a:p>
          <a:p>
            <a:pPr marL="465138" indent="-465138">
              <a:lnSpc>
                <a:spcPct val="50000"/>
              </a:lnSpc>
            </a:pPr>
            <a:endParaRPr lang="en-US" sz="3200" dirty="0"/>
          </a:p>
          <a:p>
            <a:pPr marL="465138" indent="-465138">
              <a:buFontTx/>
              <a:buAutoNum type="arabicPeriod" startAt="2"/>
            </a:pPr>
            <a:r>
              <a:rPr lang="en-US" sz="2800" b="1" dirty="0">
                <a:solidFill>
                  <a:srgbClr val="663300"/>
                </a:solidFill>
              </a:rPr>
              <a:t>Longitudinal Studies</a:t>
            </a:r>
          </a:p>
          <a:p>
            <a:pPr marL="465138" indent="-465138">
              <a:lnSpc>
                <a:spcPct val="50000"/>
              </a:lnSpc>
            </a:pPr>
            <a:endParaRPr lang="en-US" sz="2800" b="1" dirty="0">
              <a:solidFill>
                <a:srgbClr val="663300"/>
              </a:solidFill>
            </a:endParaRPr>
          </a:p>
          <a:p>
            <a:pPr marL="1030288" lvl="1" indent="-450850">
              <a:buFontTx/>
              <a:buChar char="•"/>
            </a:pPr>
            <a:r>
              <a:rPr lang="en-US" sz="2800" dirty="0"/>
              <a:t>Observations are taken </a:t>
            </a:r>
            <a:r>
              <a:rPr lang="en-US" sz="2800" u="sng" dirty="0"/>
              <a:t>more than once</a:t>
            </a:r>
            <a:r>
              <a:rPr lang="en-US" sz="2800" dirty="0"/>
              <a:t>.</a:t>
            </a:r>
          </a:p>
          <a:p>
            <a:pPr marL="1030288" lvl="1" indent="-450850">
              <a:buFontTx/>
              <a:buChar char="•"/>
            </a:pPr>
            <a:r>
              <a:rPr lang="en-US" sz="2800" dirty="0"/>
              <a:t>Explanation occurs by examining differences across time.</a:t>
            </a:r>
          </a:p>
          <a:p>
            <a:pPr marL="1030288" lvl="1" indent="-450850">
              <a:buFontTx/>
              <a:buChar char="•"/>
            </a:pPr>
            <a:r>
              <a:rPr lang="en-US" sz="2800" dirty="0"/>
              <a:t>Example: </a:t>
            </a:r>
            <a:r>
              <a:rPr lang="en-US" sz="2800" dirty="0" smtClean="0"/>
              <a:t>sales and advertising are </a:t>
            </a:r>
            <a:r>
              <a:rPr lang="en-US" sz="2800" dirty="0"/>
              <a:t>measured for 100 </a:t>
            </a:r>
            <a:r>
              <a:rPr lang="en-US" sz="2800" dirty="0" smtClean="0"/>
              <a:t>firms </a:t>
            </a:r>
            <a:r>
              <a:rPr lang="en-US" sz="2800" dirty="0"/>
              <a:t>at two </a:t>
            </a:r>
            <a:r>
              <a:rPr lang="en-US" sz="2800" dirty="0" smtClean="0"/>
              <a:t>or more points </a:t>
            </a:r>
            <a:r>
              <a:rPr lang="en-US" sz="2800" dirty="0"/>
              <a:t>in </a:t>
            </a:r>
            <a:r>
              <a:rPr lang="en-US" sz="2800" dirty="0" smtClean="0"/>
              <a:t>time, say from 2005 to 2011.</a:t>
            </a:r>
          </a:p>
          <a:p>
            <a:pPr marL="1030288" lvl="1" indent="-450850">
              <a:buFontTx/>
              <a:buChar char="•"/>
            </a:pPr>
            <a:r>
              <a:rPr lang="en-US" sz="2800" dirty="0" smtClean="0"/>
              <a:t>Data are collected from two or more points of time from the same sample to predict the future trend.</a:t>
            </a:r>
          </a:p>
          <a:p>
            <a:pPr marL="1030288" lvl="1" indent="-450850"/>
            <a:endParaRPr lang="en-US" sz="2800" dirty="0"/>
          </a:p>
        </p:txBody>
      </p:sp>
      <p:pic>
        <p:nvPicPr>
          <p:cNvPr id="301059" name="Picture 3"/>
          <p:cNvPicPr>
            <a:picLocks noChangeAspect="1" noChangeArrowheads="1"/>
          </p:cNvPicPr>
          <p:nvPr/>
        </p:nvPicPr>
        <p:blipFill>
          <a:blip r:embed="rId2"/>
          <a:srcRect/>
          <a:stretch>
            <a:fillRect/>
          </a:stretch>
        </p:blipFill>
        <p:spPr bwMode="auto">
          <a:xfrm>
            <a:off x="0" y="219075"/>
            <a:ext cx="9144000" cy="422275"/>
          </a:xfrm>
          <a:prstGeom prst="rect">
            <a:avLst/>
          </a:prstGeom>
          <a:noFill/>
          <a:ln w="28575" algn="ctr">
            <a:solidFill>
              <a:schemeClr val="tx1"/>
            </a:solid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design</a:t>
            </a:r>
            <a:endParaRPr lang="en-US" dirty="0"/>
          </a:p>
        </p:txBody>
      </p:sp>
      <p:sp>
        <p:nvSpPr>
          <p:cNvPr id="3" name="Content Placeholder 2"/>
          <p:cNvSpPr>
            <a:spLocks noGrp="1"/>
          </p:cNvSpPr>
          <p:nvPr>
            <p:ph idx="1"/>
          </p:nvPr>
        </p:nvSpPr>
        <p:spPr/>
        <p:txBody>
          <a:bodyPr/>
          <a:lstStyle/>
          <a:p>
            <a:pPr lvl="0"/>
            <a:r>
              <a:rPr lang="en-US" dirty="0" smtClean="0"/>
              <a:t>It relates with planning and executing the research work.</a:t>
            </a:r>
          </a:p>
          <a:p>
            <a:r>
              <a:rPr lang="en-US" dirty="0" smtClean="0"/>
              <a:t>Research design is the blueprint of whole research study</a:t>
            </a:r>
          </a:p>
          <a:p>
            <a:r>
              <a:rPr lang="en-US" dirty="0" smtClean="0"/>
              <a:t>Research design is concerned with preplanning about the study area, study population, sample, data types, data collection techniques and analytical methods.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2082" name="Text Box 2"/>
          <p:cNvSpPr txBox="1">
            <a:spLocks noChangeArrowheads="1"/>
          </p:cNvSpPr>
          <p:nvPr/>
        </p:nvSpPr>
        <p:spPr bwMode="auto">
          <a:xfrm>
            <a:off x="217488" y="776288"/>
            <a:ext cx="8709025" cy="5355312"/>
          </a:xfrm>
          <a:prstGeom prst="rect">
            <a:avLst/>
          </a:prstGeom>
          <a:noFill/>
          <a:ln w="9525">
            <a:noFill/>
            <a:miter lim="800000"/>
            <a:headEnd/>
            <a:tailEnd/>
          </a:ln>
          <a:effectLst/>
        </p:spPr>
        <p:txBody>
          <a:bodyPr>
            <a:spAutoFit/>
          </a:bodyPr>
          <a:lstStyle/>
          <a:p>
            <a:pPr marL="465138" indent="-465138"/>
            <a:r>
              <a:rPr lang="en-US" sz="3200" b="1" dirty="0"/>
              <a:t>Research Design</a:t>
            </a:r>
          </a:p>
          <a:p>
            <a:pPr marL="465138" indent="-465138">
              <a:lnSpc>
                <a:spcPct val="50000"/>
              </a:lnSpc>
            </a:pPr>
            <a:endParaRPr lang="en-US" sz="3200" dirty="0"/>
          </a:p>
          <a:p>
            <a:pPr marL="465138" indent="-465138">
              <a:buFontTx/>
              <a:buAutoNum type="arabicPeriod" startAt="3"/>
            </a:pPr>
            <a:r>
              <a:rPr lang="en-US" sz="2800" b="1" dirty="0">
                <a:solidFill>
                  <a:srgbClr val="663300"/>
                </a:solidFill>
              </a:rPr>
              <a:t>Trend Studies</a:t>
            </a:r>
          </a:p>
          <a:p>
            <a:pPr marL="465138" indent="-465138">
              <a:lnSpc>
                <a:spcPct val="50000"/>
              </a:lnSpc>
            </a:pPr>
            <a:endParaRPr lang="en-US" sz="2800" b="1" dirty="0">
              <a:solidFill>
                <a:srgbClr val="663300"/>
              </a:solidFill>
            </a:endParaRPr>
          </a:p>
          <a:p>
            <a:pPr marL="1030288" lvl="1" indent="-450850">
              <a:buFontTx/>
              <a:buChar char="•"/>
            </a:pPr>
            <a:r>
              <a:rPr lang="en-US" sz="2800" dirty="0"/>
              <a:t>A longitudinal study that examines changes in a </a:t>
            </a:r>
            <a:r>
              <a:rPr lang="en-US" sz="2800" u="sng" dirty="0"/>
              <a:t>population </a:t>
            </a:r>
            <a:r>
              <a:rPr lang="en-US" sz="2800" dirty="0"/>
              <a:t>across time.</a:t>
            </a:r>
          </a:p>
          <a:p>
            <a:pPr marL="1030288" lvl="1" indent="-450850">
              <a:buFontTx/>
              <a:buChar char="•"/>
            </a:pPr>
            <a:r>
              <a:rPr lang="en-US" sz="2800" dirty="0"/>
              <a:t>Each study collects data from different </a:t>
            </a:r>
            <a:r>
              <a:rPr lang="en-US" sz="2800" dirty="0" smtClean="0"/>
              <a:t>sample from different point of time.</a:t>
            </a:r>
            <a:endParaRPr lang="en-US" sz="2800" dirty="0"/>
          </a:p>
          <a:p>
            <a:pPr marL="1030288" lvl="1" indent="-450850">
              <a:buFontTx/>
              <a:buChar char="•"/>
            </a:pPr>
            <a:r>
              <a:rPr lang="en-US" sz="2800" dirty="0"/>
              <a:t>Example: In 1997, 1,000 people are asked for their </a:t>
            </a:r>
            <a:r>
              <a:rPr lang="en-US" sz="2800" dirty="0" smtClean="0"/>
              <a:t>consumption pattern.  </a:t>
            </a:r>
            <a:r>
              <a:rPr lang="en-US" sz="2800" dirty="0"/>
              <a:t>In 2007, a different set of 1,000 people are asked for their </a:t>
            </a:r>
            <a:r>
              <a:rPr lang="en-US" sz="2800" dirty="0" smtClean="0"/>
              <a:t>consumption pattern.  </a:t>
            </a:r>
            <a:r>
              <a:rPr lang="en-US" sz="2800" dirty="0"/>
              <a:t>The difference in </a:t>
            </a:r>
            <a:r>
              <a:rPr lang="en-US" sz="2800" dirty="0" smtClean="0"/>
              <a:t>opinions </a:t>
            </a:r>
            <a:r>
              <a:rPr lang="en-US" sz="2800" dirty="0"/>
              <a:t>is the trend in </a:t>
            </a:r>
            <a:r>
              <a:rPr lang="en-US" sz="2800" dirty="0" smtClean="0"/>
              <a:t>consumption pattern.</a:t>
            </a:r>
            <a:endParaRPr lang="en-US" sz="2800" dirty="0"/>
          </a:p>
        </p:txBody>
      </p:sp>
      <p:pic>
        <p:nvPicPr>
          <p:cNvPr id="302083" name="Picture 3"/>
          <p:cNvPicPr>
            <a:picLocks noChangeAspect="1" noChangeArrowheads="1"/>
          </p:cNvPicPr>
          <p:nvPr/>
        </p:nvPicPr>
        <p:blipFill>
          <a:blip r:embed="rId2"/>
          <a:srcRect/>
          <a:stretch>
            <a:fillRect/>
          </a:stretch>
        </p:blipFill>
        <p:spPr bwMode="auto">
          <a:xfrm>
            <a:off x="0" y="219075"/>
            <a:ext cx="9144000" cy="422275"/>
          </a:xfrm>
          <a:prstGeom prst="rect">
            <a:avLst/>
          </a:prstGeom>
          <a:noFill/>
          <a:ln w="28575" algn="ctr">
            <a:solidFill>
              <a:schemeClr val="tx1"/>
            </a:solid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3106" name="Text Box 2"/>
          <p:cNvSpPr txBox="1">
            <a:spLocks noChangeArrowheads="1"/>
          </p:cNvSpPr>
          <p:nvPr/>
        </p:nvSpPr>
        <p:spPr bwMode="auto">
          <a:xfrm>
            <a:off x="217488" y="776288"/>
            <a:ext cx="8709025" cy="5570756"/>
          </a:xfrm>
          <a:prstGeom prst="rect">
            <a:avLst/>
          </a:prstGeom>
          <a:noFill/>
          <a:ln w="9525">
            <a:noFill/>
            <a:miter lim="800000"/>
            <a:headEnd/>
            <a:tailEnd/>
          </a:ln>
          <a:effectLst/>
        </p:spPr>
        <p:txBody>
          <a:bodyPr>
            <a:spAutoFit/>
          </a:bodyPr>
          <a:lstStyle/>
          <a:p>
            <a:pPr marL="465138" indent="-465138"/>
            <a:r>
              <a:rPr lang="en-US" sz="3200" b="1" dirty="0"/>
              <a:t>Research Design</a:t>
            </a:r>
          </a:p>
          <a:p>
            <a:pPr marL="465138" indent="-465138">
              <a:lnSpc>
                <a:spcPct val="50000"/>
              </a:lnSpc>
            </a:pPr>
            <a:endParaRPr lang="en-US" sz="3200" dirty="0"/>
          </a:p>
          <a:p>
            <a:pPr marL="465138" indent="-465138">
              <a:buFontTx/>
              <a:buAutoNum type="arabicPeriod" startAt="4"/>
            </a:pPr>
            <a:r>
              <a:rPr lang="en-US" sz="2800" b="1" dirty="0">
                <a:solidFill>
                  <a:srgbClr val="663300"/>
                </a:solidFill>
              </a:rPr>
              <a:t>Cohort Studies</a:t>
            </a:r>
          </a:p>
          <a:p>
            <a:pPr marL="1030288" lvl="1" indent="-450850">
              <a:buFontTx/>
              <a:buChar char="•"/>
            </a:pPr>
            <a:r>
              <a:rPr lang="en-US" sz="2800" dirty="0"/>
              <a:t>A longitudinal study that examines changes in a </a:t>
            </a:r>
            <a:r>
              <a:rPr lang="en-US" sz="2800" u="sng" dirty="0"/>
              <a:t>cohort</a:t>
            </a:r>
            <a:r>
              <a:rPr lang="en-US" sz="2800" dirty="0"/>
              <a:t> across time.</a:t>
            </a:r>
          </a:p>
          <a:p>
            <a:pPr marL="1030288" lvl="1" indent="-450850">
              <a:buFontTx/>
              <a:buChar char="•"/>
            </a:pPr>
            <a:r>
              <a:rPr lang="en-US" sz="2800" dirty="0"/>
              <a:t>Each study collects data from different individuals within the same cohort.</a:t>
            </a:r>
          </a:p>
          <a:p>
            <a:pPr marL="1030288" lvl="1" indent="-450850">
              <a:buFontTx/>
              <a:buChar char="•"/>
            </a:pPr>
            <a:r>
              <a:rPr lang="en-US" sz="2800" dirty="0"/>
              <a:t>Example: In 1997, 1,000 people, ages 18-37, are asked for their </a:t>
            </a:r>
            <a:r>
              <a:rPr lang="en-US" sz="2800" dirty="0" smtClean="0"/>
              <a:t>consumption pattern.  </a:t>
            </a:r>
            <a:r>
              <a:rPr lang="en-US" sz="2800" dirty="0"/>
              <a:t>In 2007, a different set of 1,000 people, ages 28-47, are asked for their </a:t>
            </a:r>
            <a:r>
              <a:rPr lang="en-US" sz="2800" dirty="0" smtClean="0"/>
              <a:t>consumption pattern.  </a:t>
            </a:r>
            <a:r>
              <a:rPr lang="en-US" sz="2800" dirty="0"/>
              <a:t>The difference in opinions is the cohort </a:t>
            </a:r>
            <a:r>
              <a:rPr lang="en-US" sz="2800" dirty="0" smtClean="0"/>
              <a:t>of consumption pattern of  this </a:t>
            </a:r>
            <a:r>
              <a:rPr lang="en-US" sz="2800" dirty="0"/>
              <a:t>cohort of individuals.</a:t>
            </a:r>
          </a:p>
        </p:txBody>
      </p:sp>
      <p:pic>
        <p:nvPicPr>
          <p:cNvPr id="303107" name="Picture 3"/>
          <p:cNvPicPr>
            <a:picLocks noChangeAspect="1" noChangeArrowheads="1"/>
          </p:cNvPicPr>
          <p:nvPr/>
        </p:nvPicPr>
        <p:blipFill>
          <a:blip r:embed="rId2"/>
          <a:srcRect/>
          <a:stretch>
            <a:fillRect/>
          </a:stretch>
        </p:blipFill>
        <p:spPr bwMode="auto">
          <a:xfrm>
            <a:off x="0" y="219075"/>
            <a:ext cx="9144000" cy="422275"/>
          </a:xfrm>
          <a:prstGeom prst="rect">
            <a:avLst/>
          </a:prstGeom>
          <a:noFill/>
          <a:ln w="28575" algn="ctr">
            <a:solidFill>
              <a:schemeClr val="tx1"/>
            </a:solid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4130" name="Text Box 2"/>
          <p:cNvSpPr txBox="1">
            <a:spLocks noChangeArrowheads="1"/>
          </p:cNvSpPr>
          <p:nvPr/>
        </p:nvSpPr>
        <p:spPr bwMode="auto">
          <a:xfrm>
            <a:off x="217488" y="776288"/>
            <a:ext cx="8709025" cy="5355312"/>
          </a:xfrm>
          <a:prstGeom prst="rect">
            <a:avLst/>
          </a:prstGeom>
          <a:noFill/>
          <a:ln w="9525">
            <a:noFill/>
            <a:miter lim="800000"/>
            <a:headEnd/>
            <a:tailEnd/>
          </a:ln>
          <a:effectLst/>
        </p:spPr>
        <p:txBody>
          <a:bodyPr>
            <a:spAutoFit/>
          </a:bodyPr>
          <a:lstStyle/>
          <a:p>
            <a:pPr marL="465138" indent="-465138"/>
            <a:r>
              <a:rPr lang="en-US" sz="3200" b="1" dirty="0"/>
              <a:t>Research Design</a:t>
            </a:r>
          </a:p>
          <a:p>
            <a:pPr marL="465138" indent="-465138">
              <a:lnSpc>
                <a:spcPct val="50000"/>
              </a:lnSpc>
            </a:pPr>
            <a:endParaRPr lang="en-US" sz="3200" dirty="0"/>
          </a:p>
          <a:p>
            <a:pPr marL="465138" indent="-465138">
              <a:buFontTx/>
              <a:buAutoNum type="arabicPeriod" startAt="5"/>
            </a:pPr>
            <a:r>
              <a:rPr lang="en-US" sz="2800" b="1" dirty="0">
                <a:solidFill>
                  <a:srgbClr val="663300"/>
                </a:solidFill>
              </a:rPr>
              <a:t>Panel Studies</a:t>
            </a:r>
          </a:p>
          <a:p>
            <a:pPr marL="465138" indent="-465138">
              <a:lnSpc>
                <a:spcPct val="50000"/>
              </a:lnSpc>
            </a:pPr>
            <a:endParaRPr lang="en-US" sz="2800" b="1" dirty="0">
              <a:solidFill>
                <a:srgbClr val="663300"/>
              </a:solidFill>
            </a:endParaRPr>
          </a:p>
          <a:p>
            <a:pPr marL="1030288" lvl="1" indent="-450850">
              <a:buFontTx/>
              <a:buChar char="•"/>
            </a:pPr>
            <a:r>
              <a:rPr lang="en-US" sz="2800" dirty="0"/>
              <a:t>A longitudinal study that examines changes in </a:t>
            </a:r>
            <a:r>
              <a:rPr lang="en-US" sz="2800" u="sng" dirty="0"/>
              <a:t>individuals</a:t>
            </a:r>
            <a:r>
              <a:rPr lang="en-US" sz="2800" dirty="0"/>
              <a:t> across time.</a:t>
            </a:r>
          </a:p>
          <a:p>
            <a:pPr marL="1030288" lvl="1" indent="-450850">
              <a:buFontTx/>
              <a:buChar char="•"/>
            </a:pPr>
            <a:r>
              <a:rPr lang="en-US" sz="2800" dirty="0"/>
              <a:t>Each study collects data from the same individuals</a:t>
            </a:r>
            <a:r>
              <a:rPr lang="en-US" sz="2800" dirty="0" smtClean="0"/>
              <a:t>. Over two period of time.</a:t>
            </a:r>
            <a:endParaRPr lang="en-US" sz="2800" dirty="0"/>
          </a:p>
          <a:p>
            <a:pPr marL="1030288" lvl="1" indent="-450850">
              <a:buFontTx/>
              <a:buChar char="•"/>
            </a:pPr>
            <a:r>
              <a:rPr lang="en-US" sz="2800" dirty="0"/>
              <a:t>Example: In 1997, 1,000 people are asked for their </a:t>
            </a:r>
            <a:r>
              <a:rPr lang="en-US" sz="2800" dirty="0" smtClean="0"/>
              <a:t>consumption pattern.  </a:t>
            </a:r>
            <a:r>
              <a:rPr lang="en-US" sz="2800" dirty="0"/>
              <a:t>In 2007, the same 1,000 people are asked for their </a:t>
            </a:r>
            <a:r>
              <a:rPr lang="en-US" sz="2800" dirty="0" smtClean="0"/>
              <a:t>consumption pattern.  </a:t>
            </a:r>
            <a:r>
              <a:rPr lang="en-US" sz="2800" dirty="0"/>
              <a:t>The difference </a:t>
            </a:r>
            <a:r>
              <a:rPr lang="en-US" sz="2800" dirty="0" smtClean="0"/>
              <a:t>is </a:t>
            </a:r>
            <a:r>
              <a:rPr lang="en-US" sz="2800" dirty="0"/>
              <a:t>the </a:t>
            </a:r>
            <a:r>
              <a:rPr lang="en-US" sz="2800" dirty="0" smtClean="0"/>
              <a:t>change in consumption pattern.</a:t>
            </a:r>
            <a:endParaRPr lang="en-US" sz="2800" dirty="0"/>
          </a:p>
        </p:txBody>
      </p:sp>
      <p:pic>
        <p:nvPicPr>
          <p:cNvPr id="304131" name="Picture 3"/>
          <p:cNvPicPr>
            <a:picLocks noChangeAspect="1" noChangeArrowheads="1"/>
          </p:cNvPicPr>
          <p:nvPr/>
        </p:nvPicPr>
        <p:blipFill>
          <a:blip r:embed="rId2"/>
          <a:srcRect/>
          <a:stretch>
            <a:fillRect/>
          </a:stretch>
        </p:blipFill>
        <p:spPr bwMode="auto">
          <a:xfrm>
            <a:off x="0" y="219075"/>
            <a:ext cx="9144000" cy="422275"/>
          </a:xfrm>
          <a:prstGeom prst="rect">
            <a:avLst/>
          </a:prstGeom>
          <a:noFill/>
          <a:ln w="28575" algn="ctr">
            <a:solidFill>
              <a:schemeClr val="tx1"/>
            </a:solid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4" name="Text Box 2"/>
          <p:cNvSpPr txBox="1">
            <a:spLocks noChangeArrowheads="1"/>
          </p:cNvSpPr>
          <p:nvPr/>
        </p:nvSpPr>
        <p:spPr bwMode="auto">
          <a:xfrm>
            <a:off x="217488" y="776288"/>
            <a:ext cx="8709025" cy="4493538"/>
          </a:xfrm>
          <a:prstGeom prst="rect">
            <a:avLst/>
          </a:prstGeom>
          <a:noFill/>
          <a:ln w="9525">
            <a:noFill/>
            <a:miter lim="800000"/>
            <a:headEnd/>
            <a:tailEnd/>
          </a:ln>
          <a:effectLst/>
        </p:spPr>
        <p:txBody>
          <a:bodyPr>
            <a:spAutoFit/>
          </a:bodyPr>
          <a:lstStyle/>
          <a:p>
            <a:pPr marL="465138" indent="-465138"/>
            <a:r>
              <a:rPr lang="en-US" sz="3200" b="1" dirty="0"/>
              <a:t>Research Design</a:t>
            </a:r>
          </a:p>
          <a:p>
            <a:pPr marL="465138" indent="-465138">
              <a:lnSpc>
                <a:spcPct val="50000"/>
              </a:lnSpc>
            </a:pPr>
            <a:endParaRPr lang="en-US" sz="3200" dirty="0"/>
          </a:p>
          <a:p>
            <a:pPr marL="465138" indent="-465138">
              <a:buFontTx/>
              <a:buAutoNum type="arabicPeriod" startAt="5"/>
            </a:pPr>
            <a:r>
              <a:rPr lang="en-US" sz="2800" b="1" dirty="0">
                <a:solidFill>
                  <a:srgbClr val="663300"/>
                </a:solidFill>
              </a:rPr>
              <a:t>Panel Studies (Continued)</a:t>
            </a:r>
          </a:p>
          <a:p>
            <a:pPr marL="465138" indent="-465138">
              <a:lnSpc>
                <a:spcPct val="50000"/>
              </a:lnSpc>
            </a:pPr>
            <a:endParaRPr lang="en-US" sz="2800" b="1" dirty="0">
              <a:solidFill>
                <a:srgbClr val="663300"/>
              </a:solidFill>
            </a:endParaRPr>
          </a:p>
          <a:p>
            <a:pPr marL="1030288" lvl="1" indent="-450850">
              <a:buFontTx/>
              <a:buChar char="•"/>
            </a:pPr>
            <a:r>
              <a:rPr lang="en-US" sz="2800" dirty="0"/>
              <a:t>Panel studies provide the opportunity for more in-depth analysis. </a:t>
            </a:r>
          </a:p>
          <a:p>
            <a:pPr marL="1030288" lvl="1" indent="-450850">
              <a:buFontTx/>
              <a:buChar char="•"/>
            </a:pPr>
            <a:r>
              <a:rPr lang="en-US" sz="2800" dirty="0"/>
              <a:t>For example, one can examine the key determinants of changes in opinions because one is collecting data from the same individuals.</a:t>
            </a:r>
          </a:p>
          <a:p>
            <a:pPr marL="1030288" lvl="1" indent="-450850">
              <a:buFontTx/>
              <a:buChar char="•"/>
            </a:pPr>
            <a:r>
              <a:rPr lang="en-US" sz="2800" dirty="0"/>
              <a:t>Longitudinal panel studies are very expensive, but very informative forms of research</a:t>
            </a:r>
            <a:r>
              <a:rPr lang="en-US" sz="2800" dirty="0" smtClean="0"/>
              <a:t>.</a:t>
            </a:r>
            <a:endParaRPr lang="en-US" sz="2800" dirty="0"/>
          </a:p>
        </p:txBody>
      </p:sp>
      <p:pic>
        <p:nvPicPr>
          <p:cNvPr id="305155" name="Picture 3"/>
          <p:cNvPicPr>
            <a:picLocks noChangeAspect="1" noChangeArrowheads="1"/>
          </p:cNvPicPr>
          <p:nvPr/>
        </p:nvPicPr>
        <p:blipFill>
          <a:blip r:embed="rId2"/>
          <a:srcRect/>
          <a:stretch>
            <a:fillRect/>
          </a:stretch>
        </p:blipFill>
        <p:spPr bwMode="auto">
          <a:xfrm>
            <a:off x="0" y="219075"/>
            <a:ext cx="9144000" cy="422275"/>
          </a:xfrm>
          <a:prstGeom prst="rect">
            <a:avLst/>
          </a:prstGeom>
          <a:noFill/>
          <a:ln w="28575" algn="ctr">
            <a:solidFill>
              <a:schemeClr val="tx1"/>
            </a:solid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normAutofit fontScale="92500" lnSpcReduction="20000"/>
          </a:bodyPr>
          <a:lstStyle/>
          <a:p>
            <a:r>
              <a:rPr lang="en-US" dirty="0"/>
              <a:t>It is a whole study of a given unit related with person </a:t>
            </a:r>
            <a:r>
              <a:rPr lang="en-US" dirty="0" smtClean="0"/>
              <a:t>or </a:t>
            </a:r>
            <a:r>
              <a:rPr lang="en-US" dirty="0"/>
              <a:t>family or group or institution or community or any other specific activity. </a:t>
            </a:r>
            <a:endParaRPr lang="en-US" dirty="0" smtClean="0"/>
          </a:p>
          <a:p>
            <a:r>
              <a:rPr lang="en-US" dirty="0" smtClean="0"/>
              <a:t>It </a:t>
            </a:r>
            <a:r>
              <a:rPr lang="en-US" dirty="0"/>
              <a:t>relates with historical and current aspects of phenomena. It makes clear about the unit of phenomena in detail. </a:t>
            </a:r>
            <a:endParaRPr lang="en-US" dirty="0" smtClean="0"/>
          </a:p>
          <a:p>
            <a:r>
              <a:rPr lang="en-US" dirty="0"/>
              <a:t>Case studies focus on one instance (or a few instances) of a particular phenomenon with a view to providing an in depth account of events, relationships, experiences or processes occurring in that particular instance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It is a detail study of a given unit of segment.</a:t>
            </a:r>
          </a:p>
          <a:p>
            <a:pPr lvl="0"/>
            <a:r>
              <a:rPr lang="en-US" dirty="0"/>
              <a:t>Number of variables will be small </a:t>
            </a:r>
          </a:p>
          <a:p>
            <a:pPr lvl="0"/>
            <a:r>
              <a:rPr lang="en-US" dirty="0"/>
              <a:t>Study will be conducted within the variable of specific unit.</a:t>
            </a:r>
          </a:p>
          <a:p>
            <a:pPr lvl="0"/>
            <a:r>
              <a:rPr lang="en-US" dirty="0"/>
              <a:t>It is useful to get background information to conduct wide or big research.</a:t>
            </a:r>
          </a:p>
          <a:p>
            <a:pPr lvl="0"/>
            <a:r>
              <a:rPr lang="en-US" dirty="0"/>
              <a:t>It will focus to the limited case so that generalization of finding is not possible.</a:t>
            </a:r>
          </a:p>
          <a:p>
            <a:pPr lvl="0"/>
            <a:r>
              <a:rPr lang="en-US" dirty="0"/>
              <a:t>It concern with very limited respondents.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research </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It is based on gathering the information from the field work. It relates with the collection of people's opinion, perception, attitudes, and other data related with the population.</a:t>
            </a:r>
          </a:p>
          <a:p>
            <a:pPr lvl="0"/>
            <a:r>
              <a:rPr lang="en-US" dirty="0"/>
              <a:t>This research design studies </a:t>
            </a:r>
            <a:r>
              <a:rPr lang="en-US" dirty="0" smtClean="0"/>
              <a:t>large population </a:t>
            </a:r>
            <a:r>
              <a:rPr lang="en-US" dirty="0"/>
              <a:t>by </a:t>
            </a:r>
            <a:r>
              <a:rPr lang="en-US" dirty="0" smtClean="0"/>
              <a:t> </a:t>
            </a:r>
            <a:r>
              <a:rPr lang="en-US" dirty="0"/>
              <a:t>selecting sample</a:t>
            </a:r>
            <a:r>
              <a:rPr lang="en-US" dirty="0" smtClean="0"/>
              <a:t>.</a:t>
            </a:r>
            <a:endParaRPr lang="en-US" dirty="0"/>
          </a:p>
          <a:p>
            <a:pPr lvl="0"/>
            <a:r>
              <a:rPr lang="en-US" dirty="0"/>
              <a:t>It needs more trained staffs. Supervision is also necessary</a:t>
            </a:r>
            <a:r>
              <a:rPr lang="en-US" dirty="0" smtClean="0"/>
              <a:t>.</a:t>
            </a:r>
          </a:p>
          <a:p>
            <a:pPr lvl="0"/>
            <a:r>
              <a:rPr lang="en-US" dirty="0" smtClean="0"/>
              <a:t>Telephone survey, questionnaire methods are used for collecting opinions, data and facts.</a:t>
            </a:r>
          </a:p>
          <a:p>
            <a:pPr lvl="0"/>
            <a:endParaRPr lang="en-US" dirty="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Comparative research design</a:t>
            </a:r>
            <a:endParaRPr lang="en-US" sz="4000" b="1" dirty="0"/>
          </a:p>
        </p:txBody>
      </p:sp>
      <p:sp>
        <p:nvSpPr>
          <p:cNvPr id="3" name="Content Placeholder 2"/>
          <p:cNvSpPr>
            <a:spLocks noGrp="1"/>
          </p:cNvSpPr>
          <p:nvPr>
            <p:ph idx="1"/>
          </p:nvPr>
        </p:nvSpPr>
        <p:spPr/>
        <p:txBody>
          <a:bodyPr/>
          <a:lstStyle/>
          <a:p>
            <a:r>
              <a:rPr lang="en-US" dirty="0" smtClean="0"/>
              <a:t>This study compares two  or more groups of variables or situations to establish causes for certain problems.</a:t>
            </a:r>
          </a:p>
          <a:p>
            <a:r>
              <a:rPr lang="en-US" dirty="0" smtClean="0"/>
              <a:t>Such study is also called </a:t>
            </a:r>
            <a:r>
              <a:rPr lang="en-US" dirty="0" err="1" smtClean="0"/>
              <a:t>Expost</a:t>
            </a:r>
            <a:r>
              <a:rPr lang="en-US" dirty="0" smtClean="0"/>
              <a:t> facto design.</a:t>
            </a:r>
          </a:p>
          <a:p>
            <a:r>
              <a:rPr lang="en-US" dirty="0" smtClean="0"/>
              <a:t>There are two types of such study</a:t>
            </a:r>
          </a:p>
          <a:p>
            <a:pPr lvl="1"/>
            <a:r>
              <a:rPr lang="en-US" dirty="0" smtClean="0"/>
              <a:t>Correlation research</a:t>
            </a:r>
          </a:p>
          <a:p>
            <a:pPr lvl="1"/>
            <a:r>
              <a:rPr lang="en-US" dirty="0" smtClean="0"/>
              <a:t>Causal comparative research</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research</a:t>
            </a:r>
            <a:endParaRPr lang="en-US" dirty="0"/>
          </a:p>
        </p:txBody>
      </p:sp>
      <p:sp>
        <p:nvSpPr>
          <p:cNvPr id="3" name="Content Placeholder 2"/>
          <p:cNvSpPr>
            <a:spLocks noGrp="1"/>
          </p:cNvSpPr>
          <p:nvPr>
            <p:ph idx="1"/>
          </p:nvPr>
        </p:nvSpPr>
        <p:spPr/>
        <p:txBody>
          <a:bodyPr/>
          <a:lstStyle/>
          <a:p>
            <a:r>
              <a:rPr lang="en-US" dirty="0" smtClean="0"/>
              <a:t>Correlation research ascertain the extent to which two variables are related to each other.</a:t>
            </a:r>
          </a:p>
          <a:p>
            <a:r>
              <a:rPr lang="en-US" dirty="0" err="1" smtClean="0"/>
              <a:t>Correlational</a:t>
            </a:r>
            <a:r>
              <a:rPr lang="en-US" dirty="0" smtClean="0"/>
              <a:t> relationship only shows ; how the change in one variable accompanied the change in another variable.</a:t>
            </a:r>
          </a:p>
          <a:p>
            <a:r>
              <a:rPr lang="en-US" dirty="0" smtClean="0"/>
              <a:t>It does not aim to study that either variable actually influences the other.</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In correlation research, the main task of researcher is to determine whether two or more variables </a:t>
            </a:r>
            <a:r>
              <a:rPr lang="en-US" dirty="0" err="1" smtClean="0"/>
              <a:t>covary</a:t>
            </a:r>
            <a:r>
              <a:rPr lang="en-US" dirty="0" smtClean="0"/>
              <a:t>, and if so, to establish the </a:t>
            </a:r>
            <a:r>
              <a:rPr lang="en-US" b="1" i="1" dirty="0" smtClean="0"/>
              <a:t>direction, magnitude, and form</a:t>
            </a:r>
            <a:r>
              <a:rPr lang="en-US" dirty="0" smtClean="0"/>
              <a:t> of the observed relationship.</a:t>
            </a:r>
          </a:p>
          <a:p>
            <a:r>
              <a:rPr lang="en-US" dirty="0" smtClean="0"/>
              <a:t>Example;</a:t>
            </a:r>
          </a:p>
          <a:p>
            <a:pPr lvl="1"/>
            <a:r>
              <a:rPr lang="en-US" i="1" dirty="0" smtClean="0"/>
              <a:t>Cigarette smoking and a variety of lung cancer</a:t>
            </a:r>
          </a:p>
          <a:p>
            <a:pPr lvl="1"/>
            <a:r>
              <a:rPr lang="en-US" i="1" dirty="0" smtClean="0"/>
              <a:t>Fluctuation of gold and stock prices.</a:t>
            </a:r>
          </a:p>
          <a:p>
            <a:pPr lvl="1"/>
            <a:r>
              <a:rPr lang="en-US" i="1" dirty="0" smtClean="0"/>
              <a:t>Employees pay and productivity</a:t>
            </a:r>
          </a:p>
          <a:p>
            <a:pPr lvl="1"/>
            <a:endParaRPr lang="en-US"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It is overall plan of activities to be taken in research study.</a:t>
            </a:r>
          </a:p>
          <a:p>
            <a:r>
              <a:rPr lang="en-US" dirty="0" smtClean="0"/>
              <a:t>It is a framework of the study guiding the collection and analysis of the data </a:t>
            </a:r>
          </a:p>
          <a:p>
            <a:r>
              <a:rPr lang="en-US" dirty="0" smtClean="0"/>
              <a:t>It is an organized and integrated system guiding the researcher for controlling the variances and errors.</a:t>
            </a:r>
          </a:p>
          <a:p>
            <a:r>
              <a:rPr lang="en-US" dirty="0" smtClean="0"/>
              <a:t>It is strategy for obtaining the information and making generalizations about the population.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correlation</a:t>
            </a:r>
            <a:endParaRPr lang="en-US" dirty="0"/>
          </a:p>
        </p:txBody>
      </p:sp>
      <p:sp>
        <p:nvSpPr>
          <p:cNvPr id="3" name="Content Placeholder 2"/>
          <p:cNvSpPr>
            <a:spLocks noGrp="1"/>
          </p:cNvSpPr>
          <p:nvPr>
            <p:ph idx="1"/>
          </p:nvPr>
        </p:nvSpPr>
        <p:spPr>
          <a:xfrm>
            <a:off x="457200" y="1219200"/>
            <a:ext cx="8229600" cy="5029200"/>
          </a:xfrm>
        </p:spPr>
        <p:txBody>
          <a:bodyPr>
            <a:normAutofit fontScale="92500" lnSpcReduction="20000"/>
          </a:bodyPr>
          <a:lstStyle/>
          <a:p>
            <a:r>
              <a:rPr lang="en-US" b="1" i="1" dirty="0" smtClean="0"/>
              <a:t>Positive correlation</a:t>
            </a:r>
            <a:r>
              <a:rPr lang="en-US" i="1" dirty="0" smtClean="0"/>
              <a:t>- it exists when increase in one variable is accompanied by an increase in another.</a:t>
            </a:r>
          </a:p>
          <a:p>
            <a:pPr lvl="1"/>
            <a:r>
              <a:rPr lang="en-US" i="1" dirty="0" smtClean="0"/>
              <a:t>Increase in income increases the consumption in luxurious goods. Amount of studying and student grade.</a:t>
            </a:r>
          </a:p>
          <a:p>
            <a:r>
              <a:rPr lang="en-US" b="1" i="1" dirty="0" smtClean="0"/>
              <a:t>Negative correlation-</a:t>
            </a:r>
            <a:r>
              <a:rPr lang="en-US" i="1" dirty="0" smtClean="0"/>
              <a:t> when two variables are inversely related it is negative correlation.</a:t>
            </a:r>
          </a:p>
          <a:p>
            <a:pPr lvl="1"/>
            <a:r>
              <a:rPr lang="en-US" i="1" dirty="0" smtClean="0"/>
              <a:t>Increase in workers absenteeism decreases the productivity. Stress and health</a:t>
            </a:r>
          </a:p>
          <a:p>
            <a:r>
              <a:rPr lang="en-US" b="1" i="1" dirty="0" smtClean="0"/>
              <a:t>No correlation</a:t>
            </a:r>
            <a:r>
              <a:rPr lang="en-US" i="1" dirty="0" smtClean="0"/>
              <a:t> </a:t>
            </a:r>
            <a:r>
              <a:rPr lang="en-US" dirty="0" smtClean="0"/>
              <a:t>exists when no </a:t>
            </a:r>
            <a:r>
              <a:rPr lang="en-US" dirty="0" err="1" smtClean="0"/>
              <a:t>discriminable</a:t>
            </a:r>
            <a:r>
              <a:rPr lang="en-US" dirty="0" smtClean="0"/>
              <a:t> correspondence prevails between high and low ranks.</a:t>
            </a:r>
          </a:p>
          <a:p>
            <a:pPr lvl="1"/>
            <a:endParaRPr lang="en-US" i="1" dirty="0" smtClean="0"/>
          </a:p>
          <a:p>
            <a:endParaRPr lang="en-US" i="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comparative research</a:t>
            </a:r>
            <a:endParaRPr lang="en-US" dirty="0"/>
          </a:p>
        </p:txBody>
      </p:sp>
      <p:sp>
        <p:nvSpPr>
          <p:cNvPr id="3" name="Content Placeholder 2"/>
          <p:cNvSpPr>
            <a:spLocks noGrp="1"/>
          </p:cNvSpPr>
          <p:nvPr>
            <p:ph idx="1"/>
          </p:nvPr>
        </p:nvSpPr>
        <p:spPr>
          <a:xfrm>
            <a:off x="304800" y="1219200"/>
            <a:ext cx="8534400" cy="4906963"/>
          </a:xfrm>
        </p:spPr>
        <p:txBody>
          <a:bodyPr>
            <a:normAutofit lnSpcReduction="10000"/>
          </a:bodyPr>
          <a:lstStyle/>
          <a:p>
            <a:endParaRPr lang="en-US" sz="2800" i="1" dirty="0" smtClean="0"/>
          </a:p>
          <a:p>
            <a:r>
              <a:rPr lang="en-US" sz="2800" i="1" dirty="0" smtClean="0"/>
              <a:t>Causal comparative research investigates the possible causes affecting a particular situation by observing existing consequences and searching for the possible factors leading to these results.</a:t>
            </a:r>
          </a:p>
          <a:p>
            <a:endParaRPr lang="en-US" sz="2800" i="1" dirty="0" smtClean="0"/>
          </a:p>
          <a:p>
            <a:r>
              <a:rPr lang="en-US" sz="2800" i="1" dirty="0" smtClean="0"/>
              <a:t>It is also called ‘ex post facto’ research which means ‘after the fact’ which means the effect and possible causes have already been occurred and it is studied in retrospect.</a:t>
            </a:r>
          </a:p>
          <a:p>
            <a:pPr>
              <a:buNone/>
            </a:pPr>
            <a:r>
              <a:rPr lang="en-US" sz="2800" i="1" dirty="0" smtClean="0"/>
              <a:t> </a:t>
            </a:r>
            <a:endParaRPr lang="en-US" sz="2800" i="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err="1" smtClean="0"/>
              <a:t>kerlinger</a:t>
            </a:r>
            <a:r>
              <a:rPr lang="en-US" i="1" dirty="0" smtClean="0"/>
              <a:t> (1986)- ex post facto research is that research in which the independent variables have already occurred and in which the researcher start with the observation of the dependent variable or variables. He then studies the independent variables in retrospect for their possible relations to, and effect on, the dependent variable or variables.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i="1" dirty="0" smtClean="0"/>
              <a:t>Like in experimental research, two comparison groups are studied in relation to an independent variable.</a:t>
            </a:r>
          </a:p>
          <a:p>
            <a:r>
              <a:rPr lang="en-US" sz="2800" i="1" dirty="0" smtClean="0"/>
              <a:t>However in such research, independent variables are not manipulated rather they are studied in retrospect.</a:t>
            </a:r>
          </a:p>
          <a:p>
            <a:r>
              <a:rPr lang="en-US" sz="2800" i="1" dirty="0" smtClean="0"/>
              <a:t>Exploration of cause, exploration of effects and consequences are the objectives of causal comparative design.</a:t>
            </a:r>
            <a:endParaRPr lang="en-US" sz="2800" i="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smtClean="0"/>
              <a:t>Types of relationship</a:t>
            </a:r>
            <a:endParaRPr lang="en-US" sz="4000" b="1" i="1" dirty="0"/>
          </a:p>
        </p:txBody>
      </p:sp>
      <p:sp>
        <p:nvSpPr>
          <p:cNvPr id="3" name="Content Placeholder 2"/>
          <p:cNvSpPr>
            <a:spLocks noGrp="1"/>
          </p:cNvSpPr>
          <p:nvPr>
            <p:ph idx="1"/>
          </p:nvPr>
        </p:nvSpPr>
        <p:spPr/>
        <p:txBody>
          <a:bodyPr>
            <a:normAutofit lnSpcReduction="10000"/>
          </a:bodyPr>
          <a:lstStyle/>
          <a:p>
            <a:r>
              <a:rPr lang="en-US" b="1" i="1" dirty="0" smtClean="0"/>
              <a:t>Symmetrical relationship</a:t>
            </a:r>
            <a:r>
              <a:rPr lang="en-US" i="1" dirty="0" smtClean="0"/>
              <a:t>-</a:t>
            </a:r>
            <a:r>
              <a:rPr lang="en-US" sz="2800" dirty="0" smtClean="0"/>
              <a:t>the relationship in which two variables fluctuate together but one can not say change in one variable are due to change in another.</a:t>
            </a:r>
          </a:p>
          <a:p>
            <a:r>
              <a:rPr lang="en-US" b="1" i="1" dirty="0" smtClean="0"/>
              <a:t>Reciprocal relationship-</a:t>
            </a:r>
            <a:r>
              <a:rPr lang="en-US" sz="2800" dirty="0" smtClean="0"/>
              <a:t>such relationship exists when two variables mutually influence or reinforce each other. Example-Reading of advertising and use of a brand of a product.</a:t>
            </a:r>
          </a:p>
          <a:p>
            <a:r>
              <a:rPr lang="en-US" sz="2800" b="1" i="1" dirty="0" smtClean="0"/>
              <a:t>Asymmetrical relationship-</a:t>
            </a:r>
            <a:r>
              <a:rPr lang="en-US" sz="2800" dirty="0" smtClean="0"/>
              <a:t>change in one variable causes the change in </a:t>
            </a:r>
            <a:r>
              <a:rPr lang="en-US" sz="2800" smtClean="0"/>
              <a:t>another variable.</a:t>
            </a:r>
            <a:endParaRPr lang="en-US" sz="3600" b="1"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286000"/>
            <a:ext cx="9144000" cy="1143000"/>
          </a:xfrm>
          <a:solidFill>
            <a:srgbClr val="A50021"/>
          </a:solidFill>
        </p:spPr>
        <p:txBody>
          <a:bodyPr/>
          <a:lstStyle/>
          <a:p>
            <a:pPr eaLnBrk="1" hangingPunct="1">
              <a:defRPr/>
            </a:pPr>
            <a:r>
              <a:rPr lang="en-US" sz="5400" b="0" smtClean="0">
                <a:solidFill>
                  <a:schemeClr val="bg1"/>
                </a:solidFill>
                <a:effectLst>
                  <a:outerShdw blurRad="38100" dist="38100" dir="2700000" algn="tl">
                    <a:srgbClr val="000000"/>
                  </a:outerShdw>
                </a:effectLst>
              </a:rPr>
              <a:t>Experimental Research</a:t>
            </a:r>
          </a:p>
        </p:txBody>
      </p:sp>
    </p:spTree>
    <p:extLst>
      <p:ext uri="{BB962C8B-B14F-4D97-AF65-F5344CB8AC3E}">
        <p14:creationId xmlns:p14="http://schemas.microsoft.com/office/powerpoint/2010/main" xmlns="" val="31135268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solidFill>
            <a:srgbClr val="A50021"/>
          </a:solidFill>
        </p:spPr>
        <p:txBody>
          <a:bodyPr/>
          <a:lstStyle/>
          <a:p>
            <a:pPr eaLnBrk="1" hangingPunct="1"/>
            <a:r>
              <a:rPr lang="en-US" smtClean="0">
                <a:solidFill>
                  <a:schemeClr val="bg1"/>
                </a:solidFill>
              </a:rPr>
              <a:t>What is an Experiment?</a:t>
            </a:r>
          </a:p>
        </p:txBody>
      </p:sp>
      <p:sp>
        <p:nvSpPr>
          <p:cNvPr id="3075" name="Rectangle 3"/>
          <p:cNvSpPr>
            <a:spLocks noGrp="1" noChangeArrowheads="1"/>
          </p:cNvSpPr>
          <p:nvPr>
            <p:ph type="body" idx="1"/>
          </p:nvPr>
        </p:nvSpPr>
        <p:spPr/>
        <p:txBody>
          <a:bodyPr>
            <a:normAutofit lnSpcReduction="10000"/>
          </a:bodyPr>
          <a:lstStyle/>
          <a:p>
            <a:pPr eaLnBrk="1" hangingPunct="1">
              <a:defRPr/>
            </a:pPr>
            <a:r>
              <a:rPr lang="en-US" smtClean="0"/>
              <a:t>Research method in which</a:t>
            </a:r>
          </a:p>
          <a:p>
            <a:pPr lvl="1" eaLnBrk="1" hangingPunct="1">
              <a:defRPr/>
            </a:pPr>
            <a:r>
              <a:rPr lang="en-US" smtClean="0"/>
              <a:t>conditions are controlled</a:t>
            </a:r>
          </a:p>
          <a:p>
            <a:pPr lvl="1" eaLnBrk="1" hangingPunct="1">
              <a:defRPr/>
            </a:pPr>
            <a:r>
              <a:rPr lang="en-US" smtClean="0"/>
              <a:t>so that 1 or more </a:t>
            </a:r>
            <a:r>
              <a:rPr lang="en-US" b="1" i="1" u="sng" smtClean="0">
                <a:solidFill>
                  <a:srgbClr val="A50021"/>
                </a:solidFill>
                <a:effectLst>
                  <a:outerShdw blurRad="38100" dist="38100" dir="2700000" algn="tl">
                    <a:srgbClr val="C0C0C0"/>
                  </a:outerShdw>
                </a:effectLst>
              </a:rPr>
              <a:t>independent variables</a:t>
            </a:r>
            <a:endParaRPr lang="en-US" smtClean="0"/>
          </a:p>
          <a:p>
            <a:pPr lvl="1" eaLnBrk="1" hangingPunct="1">
              <a:defRPr/>
            </a:pPr>
            <a:r>
              <a:rPr lang="en-US" smtClean="0"/>
              <a:t>can be manipulated to test a hypothesis</a:t>
            </a:r>
          </a:p>
          <a:p>
            <a:pPr lvl="1" eaLnBrk="1" hangingPunct="1">
              <a:defRPr/>
            </a:pPr>
            <a:r>
              <a:rPr lang="en-US" smtClean="0"/>
              <a:t>about a </a:t>
            </a:r>
            <a:r>
              <a:rPr lang="en-US" b="1" i="1" u="sng" smtClean="0">
                <a:solidFill>
                  <a:srgbClr val="A50021"/>
                </a:solidFill>
                <a:effectLst>
                  <a:outerShdw blurRad="38100" dist="38100" dir="2700000" algn="tl">
                    <a:srgbClr val="C0C0C0"/>
                  </a:outerShdw>
                </a:effectLst>
              </a:rPr>
              <a:t>dependent variable</a:t>
            </a:r>
            <a:r>
              <a:rPr lang="en-US" smtClean="0"/>
              <a:t>.</a:t>
            </a:r>
          </a:p>
          <a:p>
            <a:pPr eaLnBrk="1" hangingPunct="1">
              <a:defRPr/>
            </a:pPr>
            <a:r>
              <a:rPr lang="en-US" smtClean="0"/>
              <a:t>Allows</a:t>
            </a:r>
          </a:p>
          <a:p>
            <a:pPr lvl="1" eaLnBrk="1" hangingPunct="1">
              <a:defRPr/>
            </a:pPr>
            <a:r>
              <a:rPr lang="en-US" smtClean="0"/>
              <a:t>evaluation of causal relationships among variables</a:t>
            </a:r>
          </a:p>
          <a:p>
            <a:pPr lvl="1" eaLnBrk="1" hangingPunct="1">
              <a:defRPr/>
            </a:pPr>
            <a:r>
              <a:rPr lang="en-US" smtClean="0"/>
              <a:t>while all other variables are eliminated or controlled.</a:t>
            </a:r>
          </a:p>
        </p:txBody>
      </p:sp>
    </p:spTree>
    <p:extLst>
      <p:ext uri="{BB962C8B-B14F-4D97-AF65-F5344CB8AC3E}">
        <p14:creationId xmlns:p14="http://schemas.microsoft.com/office/powerpoint/2010/main" xmlns="" val="8810579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p:txBody>
          <a:bodyPr/>
          <a:lstStyle/>
          <a:p>
            <a:r>
              <a:rPr lang="en-US" sz="2800" b="1" smtClean="0"/>
              <a:t>Experimentation</a:t>
            </a:r>
            <a:r>
              <a:rPr lang="en-US" sz="2800" smtClean="0"/>
              <a:t> refers to a research project constructed such that the researcher (experimenter) changes one element (an independent variable e.g advertising) to observe the effect of that change on another element (the dependent variable e.g. sales).</a:t>
            </a:r>
          </a:p>
          <a:p>
            <a:r>
              <a:rPr lang="en-US" sz="2800" smtClean="0"/>
              <a:t> </a:t>
            </a:r>
          </a:p>
          <a:p>
            <a:r>
              <a:rPr lang="en-US" sz="2800" smtClean="0"/>
              <a:t>An experiment is manipulating an independent variable to see how it affects a dependent variable while controlling the effects of extraneous variables. </a:t>
            </a:r>
          </a:p>
          <a:p>
            <a:endParaRPr lang="en-US" smtClean="0"/>
          </a:p>
        </p:txBody>
      </p:sp>
    </p:spTree>
    <p:extLst>
      <p:ext uri="{BB962C8B-B14F-4D97-AF65-F5344CB8AC3E}">
        <p14:creationId xmlns:p14="http://schemas.microsoft.com/office/powerpoint/2010/main" xmlns="" val="2976891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solidFill>
            <a:srgbClr val="A50021"/>
          </a:solidFill>
        </p:spPr>
        <p:txBody>
          <a:bodyPr/>
          <a:lstStyle/>
          <a:p>
            <a:pPr eaLnBrk="1" hangingPunct="1"/>
            <a:r>
              <a:rPr lang="en-US" smtClean="0">
                <a:solidFill>
                  <a:schemeClr val="bg1"/>
                </a:solidFill>
              </a:rPr>
              <a:t>Some Definitions</a:t>
            </a:r>
          </a:p>
        </p:txBody>
      </p:sp>
      <p:sp>
        <p:nvSpPr>
          <p:cNvPr id="13315" name="Rectangle 3"/>
          <p:cNvSpPr>
            <a:spLocks noGrp="1" noChangeArrowheads="1"/>
          </p:cNvSpPr>
          <p:nvPr>
            <p:ph type="body" idx="1"/>
          </p:nvPr>
        </p:nvSpPr>
        <p:spPr/>
        <p:txBody>
          <a:bodyPr/>
          <a:lstStyle/>
          <a:p>
            <a:pPr eaLnBrk="1" hangingPunct="1">
              <a:defRPr/>
            </a:pPr>
            <a:r>
              <a:rPr lang="en-US" b="1" i="1" u="sng" smtClean="0">
                <a:solidFill>
                  <a:srgbClr val="A50021"/>
                </a:solidFill>
                <a:effectLst>
                  <a:outerShdw blurRad="38100" dist="38100" dir="2700000" algn="tl">
                    <a:srgbClr val="C0C0C0"/>
                  </a:outerShdw>
                </a:effectLst>
              </a:rPr>
              <a:t>Dependent Variable</a:t>
            </a:r>
          </a:p>
          <a:p>
            <a:pPr lvl="1" eaLnBrk="1" hangingPunct="1">
              <a:defRPr/>
            </a:pPr>
            <a:r>
              <a:rPr lang="en-US" smtClean="0"/>
              <a:t>Criterion by which the results of the experiment are judged.</a:t>
            </a:r>
          </a:p>
          <a:p>
            <a:pPr lvl="1" eaLnBrk="1" hangingPunct="1">
              <a:defRPr/>
            </a:pPr>
            <a:r>
              <a:rPr lang="en-US" smtClean="0"/>
              <a:t>Variable that is expected to be dependent on the manipulation of the independent variable</a:t>
            </a:r>
          </a:p>
          <a:p>
            <a:pPr eaLnBrk="1" hangingPunct="1">
              <a:defRPr/>
            </a:pPr>
            <a:r>
              <a:rPr lang="en-US" b="1" i="1" u="sng" smtClean="0">
                <a:solidFill>
                  <a:srgbClr val="A50021"/>
                </a:solidFill>
                <a:effectLst>
                  <a:outerShdw blurRad="38100" dist="38100" dir="2700000" algn="tl">
                    <a:srgbClr val="C0C0C0"/>
                  </a:outerShdw>
                </a:effectLst>
              </a:rPr>
              <a:t>Independent Variable</a:t>
            </a:r>
          </a:p>
          <a:p>
            <a:pPr lvl="1" eaLnBrk="1" hangingPunct="1">
              <a:defRPr/>
            </a:pPr>
            <a:r>
              <a:rPr lang="en-US" smtClean="0"/>
              <a:t>Any variable that can be manipulated, or altered, independently of any other variable</a:t>
            </a:r>
          </a:p>
          <a:p>
            <a:pPr lvl="1" eaLnBrk="1" hangingPunct="1">
              <a:defRPr/>
            </a:pPr>
            <a:r>
              <a:rPr lang="en-US" smtClean="0"/>
              <a:t>Hypothesized to be the causal influence</a:t>
            </a:r>
          </a:p>
        </p:txBody>
      </p:sp>
    </p:spTree>
    <p:extLst>
      <p:ext uri="{BB962C8B-B14F-4D97-AF65-F5344CB8AC3E}">
        <p14:creationId xmlns:p14="http://schemas.microsoft.com/office/powerpoint/2010/main" xmlns="" val="22019759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solidFill>
            <a:srgbClr val="A50021"/>
          </a:solidFill>
        </p:spPr>
        <p:txBody>
          <a:bodyPr/>
          <a:lstStyle/>
          <a:p>
            <a:pPr eaLnBrk="1" hangingPunct="1"/>
            <a:r>
              <a:rPr lang="en-US" smtClean="0">
                <a:solidFill>
                  <a:schemeClr val="bg1"/>
                </a:solidFill>
              </a:rPr>
              <a:t>More Definitions</a:t>
            </a:r>
          </a:p>
        </p:txBody>
      </p:sp>
      <p:sp>
        <p:nvSpPr>
          <p:cNvPr id="14339" name="Rectangle 3"/>
          <p:cNvSpPr>
            <a:spLocks noGrp="1" noChangeArrowheads="1"/>
          </p:cNvSpPr>
          <p:nvPr>
            <p:ph type="body" idx="1"/>
          </p:nvPr>
        </p:nvSpPr>
        <p:spPr/>
        <p:txBody>
          <a:bodyPr>
            <a:normAutofit fontScale="92500"/>
          </a:bodyPr>
          <a:lstStyle/>
          <a:p>
            <a:pPr eaLnBrk="1" hangingPunct="1">
              <a:defRPr/>
            </a:pPr>
            <a:r>
              <a:rPr lang="en-US" b="1" i="1" u="sng" smtClean="0">
                <a:solidFill>
                  <a:srgbClr val="A50021"/>
                </a:solidFill>
                <a:effectLst>
                  <a:outerShdw blurRad="38100" dist="38100" dir="2700000" algn="tl">
                    <a:srgbClr val="C0C0C0"/>
                  </a:outerShdw>
                </a:effectLst>
              </a:rPr>
              <a:t>Experimental Treatments</a:t>
            </a:r>
          </a:p>
          <a:p>
            <a:pPr lvl="1" eaLnBrk="1" hangingPunct="1">
              <a:defRPr/>
            </a:pPr>
            <a:r>
              <a:rPr lang="en-US" smtClean="0"/>
              <a:t>Alternative manipulations of the independent variable being investigated</a:t>
            </a:r>
          </a:p>
          <a:p>
            <a:pPr eaLnBrk="1" hangingPunct="1">
              <a:defRPr/>
            </a:pPr>
            <a:r>
              <a:rPr lang="en-US" b="1" i="1" u="sng" smtClean="0">
                <a:solidFill>
                  <a:srgbClr val="A50021"/>
                </a:solidFill>
                <a:effectLst>
                  <a:outerShdw blurRad="38100" dist="38100" dir="2700000" algn="tl">
                    <a:srgbClr val="C0C0C0"/>
                  </a:outerShdw>
                </a:effectLst>
              </a:rPr>
              <a:t>Experimental Group</a:t>
            </a:r>
          </a:p>
          <a:p>
            <a:pPr lvl="1" eaLnBrk="1" hangingPunct="1">
              <a:defRPr/>
            </a:pPr>
            <a:r>
              <a:rPr lang="en-US" smtClean="0"/>
              <a:t>Group of subjects exposed to the experimental treatment</a:t>
            </a:r>
          </a:p>
          <a:p>
            <a:pPr eaLnBrk="1" hangingPunct="1">
              <a:defRPr/>
            </a:pPr>
            <a:r>
              <a:rPr lang="en-US" b="1" i="1" u="sng" smtClean="0">
                <a:solidFill>
                  <a:srgbClr val="A50021"/>
                </a:solidFill>
                <a:effectLst>
                  <a:outerShdw blurRad="38100" dist="38100" dir="2700000" algn="tl">
                    <a:srgbClr val="C0C0C0"/>
                  </a:outerShdw>
                </a:effectLst>
              </a:rPr>
              <a:t>Control Group</a:t>
            </a:r>
          </a:p>
          <a:p>
            <a:pPr lvl="1" eaLnBrk="1" hangingPunct="1">
              <a:defRPr/>
            </a:pPr>
            <a:r>
              <a:rPr lang="en-US" smtClean="0"/>
              <a:t>Group of subjects exposed to the control condition</a:t>
            </a:r>
          </a:p>
          <a:p>
            <a:pPr lvl="1" eaLnBrk="1" hangingPunct="1">
              <a:defRPr/>
            </a:pPr>
            <a:r>
              <a:rPr lang="en-US" smtClean="0"/>
              <a:t>Not exposed to the experimental treatment</a:t>
            </a:r>
          </a:p>
        </p:txBody>
      </p:sp>
    </p:spTree>
    <p:extLst>
      <p:ext uri="{BB962C8B-B14F-4D97-AF65-F5344CB8AC3E}">
        <p14:creationId xmlns:p14="http://schemas.microsoft.com/office/powerpoint/2010/main" xmlns="" val="1495993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0"/>
            <a:r>
              <a:rPr lang="en-US" dirty="0" err="1" smtClean="0"/>
              <a:t>Kerlinger</a:t>
            </a:r>
            <a:r>
              <a:rPr lang="en-US" dirty="0" smtClean="0"/>
              <a:t> (1986) “states… research design is the plan, structure, and strategy of investigation conceived so as to obtain answers to research questions and to control variances. The plan is the overall scheme or program of the research. The structure of the research is the outline, the scheme, and the paradigm of the operation of the variables. Strategy implies how the research objectives will be reached and how the problems encountered in the research will be tackled.”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solidFill>
            <a:srgbClr val="A50021"/>
          </a:solidFill>
        </p:spPr>
        <p:txBody>
          <a:bodyPr/>
          <a:lstStyle/>
          <a:p>
            <a:pPr eaLnBrk="1" hangingPunct="1"/>
            <a:r>
              <a:rPr lang="en-US" smtClean="0">
                <a:solidFill>
                  <a:schemeClr val="bg1"/>
                </a:solidFill>
              </a:rPr>
              <a:t>More Definitions</a:t>
            </a:r>
          </a:p>
        </p:txBody>
      </p:sp>
      <p:sp>
        <p:nvSpPr>
          <p:cNvPr id="15363" name="Rectangle 3"/>
          <p:cNvSpPr>
            <a:spLocks noGrp="1" noChangeArrowheads="1"/>
          </p:cNvSpPr>
          <p:nvPr>
            <p:ph type="body" idx="1"/>
          </p:nvPr>
        </p:nvSpPr>
        <p:spPr>
          <a:xfrm>
            <a:off x="228600" y="914400"/>
            <a:ext cx="8610600" cy="5562600"/>
          </a:xfrm>
        </p:spPr>
        <p:txBody>
          <a:bodyPr/>
          <a:lstStyle/>
          <a:p>
            <a:pPr eaLnBrk="1" hangingPunct="1">
              <a:defRPr/>
            </a:pPr>
            <a:r>
              <a:rPr lang="en-US" sz="2800" b="1" i="1" u="sng" dirty="0" smtClean="0">
                <a:solidFill>
                  <a:srgbClr val="A50021"/>
                </a:solidFill>
                <a:effectLst>
                  <a:outerShdw blurRad="38100" dist="38100" dir="2700000" algn="tl">
                    <a:srgbClr val="C0C0C0"/>
                  </a:outerShdw>
                </a:effectLst>
              </a:rPr>
              <a:t>Test Unit</a:t>
            </a:r>
          </a:p>
          <a:p>
            <a:pPr lvl="1" eaLnBrk="1" hangingPunct="1">
              <a:defRPr/>
            </a:pPr>
            <a:r>
              <a:rPr lang="en-US" sz="2400" dirty="0" smtClean="0"/>
              <a:t>Entity whose responses to experimental treatments are being observed or measured</a:t>
            </a:r>
          </a:p>
          <a:p>
            <a:pPr eaLnBrk="1" hangingPunct="1">
              <a:defRPr/>
            </a:pPr>
            <a:r>
              <a:rPr lang="en-US" sz="2800" b="1" i="1" u="sng" dirty="0" smtClean="0">
                <a:solidFill>
                  <a:srgbClr val="A50021"/>
                </a:solidFill>
                <a:effectLst>
                  <a:outerShdw blurRad="38100" dist="38100" dir="2700000" algn="tl">
                    <a:srgbClr val="C0C0C0"/>
                  </a:outerShdw>
                </a:effectLst>
              </a:rPr>
              <a:t>Randomization</a:t>
            </a:r>
          </a:p>
          <a:p>
            <a:pPr lvl="1" eaLnBrk="1" hangingPunct="1">
              <a:defRPr/>
            </a:pPr>
            <a:r>
              <a:rPr lang="en-US" sz="2400" dirty="0" smtClean="0"/>
              <a:t>Assignment of subjects and treatments to groups is based on chance</a:t>
            </a:r>
          </a:p>
          <a:p>
            <a:pPr lvl="1" eaLnBrk="1" hangingPunct="1">
              <a:defRPr/>
            </a:pPr>
            <a:r>
              <a:rPr lang="en-US" sz="2400" dirty="0" smtClean="0"/>
              <a:t>Provides “control by chance”</a:t>
            </a:r>
          </a:p>
          <a:p>
            <a:pPr lvl="1" eaLnBrk="1" hangingPunct="1">
              <a:defRPr/>
            </a:pPr>
            <a:r>
              <a:rPr lang="en-US" sz="2400" dirty="0" smtClean="0"/>
              <a:t>Random assignment allows the assumption that the groups are identical with respect to all variables except the experimental treatment</a:t>
            </a:r>
          </a:p>
        </p:txBody>
      </p:sp>
    </p:spTree>
    <p:extLst>
      <p:ext uri="{BB962C8B-B14F-4D97-AF65-F5344CB8AC3E}">
        <p14:creationId xmlns:p14="http://schemas.microsoft.com/office/powerpoint/2010/main" xmlns="" val="1806194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solidFill>
            <a:srgbClr val="A50021"/>
          </a:solidFill>
        </p:spPr>
        <p:txBody>
          <a:bodyPr/>
          <a:lstStyle/>
          <a:p>
            <a:pPr eaLnBrk="1" hangingPunct="1"/>
            <a:r>
              <a:rPr lang="en-US" smtClean="0">
                <a:solidFill>
                  <a:schemeClr val="bg1"/>
                </a:solidFill>
              </a:rPr>
              <a:t>Experimental Validity</a:t>
            </a:r>
          </a:p>
        </p:txBody>
      </p:sp>
      <p:sp>
        <p:nvSpPr>
          <p:cNvPr id="20483" name="Rectangle 3"/>
          <p:cNvSpPr>
            <a:spLocks noGrp="1" noChangeArrowheads="1"/>
          </p:cNvSpPr>
          <p:nvPr>
            <p:ph type="body" idx="1"/>
          </p:nvPr>
        </p:nvSpPr>
        <p:spPr/>
        <p:txBody>
          <a:bodyPr/>
          <a:lstStyle/>
          <a:p>
            <a:pPr eaLnBrk="1" hangingPunct="1">
              <a:defRPr/>
            </a:pPr>
            <a:r>
              <a:rPr lang="en-US" b="1" i="1" u="sng" smtClean="0">
                <a:solidFill>
                  <a:srgbClr val="A50021"/>
                </a:solidFill>
                <a:effectLst>
                  <a:outerShdw blurRad="38100" dist="38100" dir="2700000" algn="tl">
                    <a:srgbClr val="C0C0C0"/>
                  </a:outerShdw>
                </a:effectLst>
              </a:rPr>
              <a:t>Internal Validity</a:t>
            </a:r>
          </a:p>
          <a:p>
            <a:pPr lvl="1" eaLnBrk="1" hangingPunct="1">
              <a:defRPr/>
            </a:pPr>
            <a:r>
              <a:rPr lang="en-US" smtClean="0"/>
              <a:t>Indicates whether the independent variable was the sole cause of the change in the dependent variable</a:t>
            </a:r>
          </a:p>
          <a:p>
            <a:pPr eaLnBrk="1" hangingPunct="1">
              <a:defRPr/>
            </a:pPr>
            <a:r>
              <a:rPr lang="en-US" b="1" i="1" u="sng" smtClean="0">
                <a:solidFill>
                  <a:srgbClr val="A50021"/>
                </a:solidFill>
                <a:effectLst>
                  <a:outerShdw blurRad="38100" dist="38100" dir="2700000" algn="tl">
                    <a:srgbClr val="C0C0C0"/>
                  </a:outerShdw>
                </a:effectLst>
              </a:rPr>
              <a:t>External Validity</a:t>
            </a:r>
          </a:p>
          <a:p>
            <a:pPr lvl="1" eaLnBrk="1" hangingPunct="1">
              <a:defRPr/>
            </a:pPr>
            <a:r>
              <a:rPr lang="en-US" smtClean="0"/>
              <a:t>Indicates the extent to which the results of the experiment are applicable to the real world</a:t>
            </a:r>
          </a:p>
        </p:txBody>
      </p:sp>
    </p:spTree>
    <p:extLst>
      <p:ext uri="{BB962C8B-B14F-4D97-AF65-F5344CB8AC3E}">
        <p14:creationId xmlns:p14="http://schemas.microsoft.com/office/powerpoint/2010/main" xmlns="" val="8309094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Types of experiment</a:t>
            </a:r>
          </a:p>
        </p:txBody>
      </p:sp>
      <p:sp>
        <p:nvSpPr>
          <p:cNvPr id="10243" name="Content Placeholder 2"/>
          <p:cNvSpPr>
            <a:spLocks noGrp="1"/>
          </p:cNvSpPr>
          <p:nvPr>
            <p:ph idx="1"/>
          </p:nvPr>
        </p:nvSpPr>
        <p:spPr/>
        <p:txBody>
          <a:bodyPr/>
          <a:lstStyle/>
          <a:p>
            <a:r>
              <a:rPr lang="en-US" b="1" smtClean="0"/>
              <a:t>Laboratory Experiments</a:t>
            </a:r>
            <a:r>
              <a:rPr lang="en-US" smtClean="0"/>
              <a:t> - The independent variable is manipulated and measures of the dependent variable are taken in an artificial setting contrived to control extraneous variables. Tests done in a sterile environment in which the researcher can control almost all possible causal factors.</a:t>
            </a:r>
          </a:p>
        </p:txBody>
      </p:sp>
    </p:spTree>
    <p:extLst>
      <p:ext uri="{BB962C8B-B14F-4D97-AF65-F5344CB8AC3E}">
        <p14:creationId xmlns:p14="http://schemas.microsoft.com/office/powerpoint/2010/main" xmlns="" val="30814531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normAutofit fontScale="92500"/>
          </a:bodyPr>
          <a:lstStyle/>
          <a:p>
            <a:r>
              <a:rPr lang="en-US" b="1" smtClean="0"/>
              <a:t>Field Experiments</a:t>
            </a:r>
            <a:r>
              <a:rPr lang="en-US" smtClean="0"/>
              <a:t> - Tests conducted outside the laboratory in an actual market environment. A test market is a good example. This solves the problem of realism of the test environment, but factors other than the independent variable(s) of interest may influence the observed changes in the dependent variable of interest because the researcher cannot control all other independent variables that may affect the dependent variable.</a:t>
            </a:r>
          </a:p>
        </p:txBody>
      </p:sp>
    </p:spTree>
    <p:extLst>
      <p:ext uri="{BB962C8B-B14F-4D97-AF65-F5344CB8AC3E}">
        <p14:creationId xmlns:p14="http://schemas.microsoft.com/office/powerpoint/2010/main" xmlns="" val="34632601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304800" y="838200"/>
            <a:ext cx="152400" cy="152400"/>
          </a:xfrm>
        </p:spPr>
        <p:txBody>
          <a:bodyPr>
            <a:normAutofit fontScale="90000"/>
          </a:bodyPr>
          <a:lstStyle/>
          <a:p>
            <a:pPr eaLnBrk="1" hangingPunct="1"/>
            <a:r>
              <a:rPr lang="en-US" sz="100" smtClean="0">
                <a:solidFill>
                  <a:srgbClr val="777777"/>
                </a:solidFill>
              </a:rPr>
              <a:t>Table 8.2 Laboratory Versus Field Experiments </a:t>
            </a:r>
          </a:p>
        </p:txBody>
      </p:sp>
      <p:graphicFrame>
        <p:nvGraphicFramePr>
          <p:cNvPr id="1026" name="Object 3"/>
          <p:cNvGraphicFramePr>
            <a:graphicFrameLocks noChangeAspect="1"/>
          </p:cNvGraphicFramePr>
          <p:nvPr/>
        </p:nvGraphicFramePr>
        <p:xfrm>
          <a:off x="298450" y="149225"/>
          <a:ext cx="8404225" cy="6251575"/>
        </p:xfrm>
        <a:graphic>
          <a:graphicData uri="http://schemas.openxmlformats.org/presentationml/2006/ole">
            <p:oleObj spid="_x0000_s1026" name="Document" r:id="rId3" imgW="8565384" imgH="7321644" progId="Word.Document.8">
              <p:embed/>
            </p:oleObj>
          </a:graphicData>
        </a:graphic>
      </p:graphicFrame>
    </p:spTree>
    <p:extLst>
      <p:ext uri="{BB962C8B-B14F-4D97-AF65-F5344CB8AC3E}">
        <p14:creationId xmlns:p14="http://schemas.microsoft.com/office/powerpoint/2010/main" xmlns="" val="39971412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0"/>
            <a:ext cx="8610600" cy="1371600"/>
          </a:xfrm>
          <a:solidFill>
            <a:srgbClr val="A50021"/>
          </a:solidFill>
        </p:spPr>
        <p:txBody>
          <a:bodyPr>
            <a:normAutofit fontScale="90000"/>
          </a:bodyPr>
          <a:lstStyle/>
          <a:p>
            <a:pPr eaLnBrk="1" hangingPunct="1"/>
            <a:r>
              <a:rPr lang="en-US" smtClean="0">
                <a:solidFill>
                  <a:schemeClr val="bg1"/>
                </a:solidFill>
              </a:rPr>
              <a:t>Symbolism for Diagramming Experimental Designs</a:t>
            </a:r>
          </a:p>
        </p:txBody>
      </p:sp>
      <p:sp>
        <p:nvSpPr>
          <p:cNvPr id="25603" name="Text Box 3"/>
          <p:cNvSpPr txBox="1">
            <a:spLocks noChangeArrowheads="1"/>
          </p:cNvSpPr>
          <p:nvPr/>
        </p:nvSpPr>
        <p:spPr bwMode="auto">
          <a:xfrm>
            <a:off x="304800" y="1895475"/>
            <a:ext cx="8550275" cy="946150"/>
          </a:xfrm>
          <a:prstGeom prst="rect">
            <a:avLst/>
          </a:prstGeom>
          <a:noFill/>
          <a:ln w="9525">
            <a:noFill/>
            <a:miter lim="800000"/>
            <a:headEnd/>
            <a:tailEnd/>
          </a:ln>
          <a:effectLst/>
        </p:spPr>
        <p:txBody>
          <a:bodyPr wrap="none">
            <a:spAutoFit/>
          </a:bodyPr>
          <a:lstStyle/>
          <a:p>
            <a:pPr>
              <a:defRPr/>
            </a:pPr>
            <a:r>
              <a:rPr lang="en-US" sz="2800" b="1">
                <a:solidFill>
                  <a:srgbClr val="A50021"/>
                </a:solidFill>
                <a:effectLst>
                  <a:outerShdw blurRad="38100" dist="38100" dir="2700000" algn="tl">
                    <a:srgbClr val="C0C0C0"/>
                  </a:outerShdw>
                </a:effectLst>
              </a:rPr>
              <a:t>X</a:t>
            </a:r>
            <a:r>
              <a:rPr lang="en-US" sz="2800"/>
              <a:t> = exposure of a group to an experimental treatment</a:t>
            </a:r>
          </a:p>
          <a:p>
            <a:pPr>
              <a:defRPr/>
            </a:pPr>
            <a:r>
              <a:rPr lang="en-US" sz="2800" b="1">
                <a:solidFill>
                  <a:srgbClr val="A50021"/>
                </a:solidFill>
                <a:effectLst>
                  <a:outerShdw blurRad="38100" dist="38100" dir="2700000" algn="tl">
                    <a:srgbClr val="C0C0C0"/>
                  </a:outerShdw>
                </a:effectLst>
              </a:rPr>
              <a:t>O</a:t>
            </a:r>
            <a:r>
              <a:rPr lang="en-US" sz="2800"/>
              <a:t> = observation or measurement of the dependent variable</a:t>
            </a:r>
          </a:p>
        </p:txBody>
      </p:sp>
      <p:sp>
        <p:nvSpPr>
          <p:cNvPr id="12292" name="Text Box 4"/>
          <p:cNvSpPr txBox="1">
            <a:spLocks noChangeArrowheads="1"/>
          </p:cNvSpPr>
          <p:nvPr/>
        </p:nvSpPr>
        <p:spPr bwMode="auto">
          <a:xfrm>
            <a:off x="669925" y="2962275"/>
            <a:ext cx="7864475"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t>If multiple observations or measurements are taken, </a:t>
            </a:r>
          </a:p>
          <a:p>
            <a:pPr eaLnBrk="1" hangingPunct="1"/>
            <a:r>
              <a:rPr lang="en-US" sz="2800"/>
              <a:t>subscripts indicate temporal order – I.e., O</a:t>
            </a:r>
            <a:r>
              <a:rPr lang="en-US" sz="2800" baseline="-25000"/>
              <a:t>1</a:t>
            </a:r>
            <a:r>
              <a:rPr lang="en-US" sz="2800"/>
              <a:t>, O</a:t>
            </a:r>
            <a:r>
              <a:rPr lang="en-US" sz="2800" baseline="-25000"/>
              <a:t>2</a:t>
            </a:r>
            <a:r>
              <a:rPr lang="en-US" sz="2800"/>
              <a:t>, etc.</a:t>
            </a:r>
          </a:p>
        </p:txBody>
      </p:sp>
      <p:sp>
        <p:nvSpPr>
          <p:cNvPr id="12293" name="Text Box 5"/>
          <p:cNvSpPr txBox="1">
            <a:spLocks noChangeArrowheads="1"/>
          </p:cNvSpPr>
          <p:nvPr/>
        </p:nvSpPr>
        <p:spPr bwMode="auto">
          <a:xfrm>
            <a:off x="762000" y="4029075"/>
            <a:ext cx="7848600" cy="1373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t>= random assignment of test units;</a:t>
            </a:r>
          </a:p>
          <a:p>
            <a:pPr eaLnBrk="1" hangingPunct="1"/>
            <a:r>
              <a:rPr lang="en-US" sz="2800"/>
              <a:t>   individuals selected as subjects for the experiment</a:t>
            </a:r>
          </a:p>
          <a:p>
            <a:pPr eaLnBrk="1" hangingPunct="1"/>
            <a:r>
              <a:rPr lang="en-US" sz="2800"/>
              <a:t>   are randomly assigned to the experimental groups</a:t>
            </a:r>
          </a:p>
        </p:txBody>
      </p:sp>
      <p:sp>
        <p:nvSpPr>
          <p:cNvPr id="25607" name="Rectangle 7"/>
          <p:cNvSpPr>
            <a:spLocks noChangeArrowheads="1"/>
          </p:cNvSpPr>
          <p:nvPr/>
        </p:nvSpPr>
        <p:spPr bwMode="auto">
          <a:xfrm>
            <a:off x="381000" y="4114800"/>
            <a:ext cx="304800" cy="381000"/>
          </a:xfrm>
          <a:prstGeom prst="rect">
            <a:avLst/>
          </a:prstGeom>
          <a:noFill/>
          <a:ln w="9525">
            <a:solidFill>
              <a:schemeClr val="tx1"/>
            </a:solidFill>
            <a:miter lim="800000"/>
            <a:headEnd/>
            <a:tailEnd/>
          </a:ln>
          <a:effectLst/>
        </p:spPr>
        <p:txBody>
          <a:bodyPr wrap="none" anchor="ctr"/>
          <a:lstStyle/>
          <a:p>
            <a:pPr algn="ctr">
              <a:defRPr/>
            </a:pPr>
            <a:r>
              <a:rPr lang="en-US" sz="2800" b="1">
                <a:solidFill>
                  <a:srgbClr val="A50021"/>
                </a:solidFill>
                <a:effectLst>
                  <a:outerShdw blurRad="38100" dist="38100" dir="2700000" algn="tl">
                    <a:srgbClr val="C0C0C0"/>
                  </a:outerShdw>
                </a:effectLst>
              </a:rPr>
              <a:t>R</a:t>
            </a:r>
          </a:p>
        </p:txBody>
      </p:sp>
    </p:spTree>
    <p:extLst>
      <p:ext uri="{BB962C8B-B14F-4D97-AF65-F5344CB8AC3E}">
        <p14:creationId xmlns:p14="http://schemas.microsoft.com/office/powerpoint/2010/main" xmlns="" val="39129075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8610600" cy="1066800"/>
          </a:xfrm>
          <a:solidFill>
            <a:srgbClr val="A50021"/>
          </a:solidFill>
        </p:spPr>
        <p:txBody>
          <a:bodyPr>
            <a:normAutofit fontScale="90000"/>
          </a:bodyPr>
          <a:lstStyle/>
          <a:p>
            <a:pPr eaLnBrk="1" hangingPunct="1">
              <a:defRPr/>
            </a:pPr>
            <a:r>
              <a:rPr lang="en-US" dirty="0" smtClean="0"/>
              <a:t> </a:t>
            </a:r>
            <a:r>
              <a:rPr lang="en-US" i="1" dirty="0" smtClean="0">
                <a:solidFill>
                  <a:schemeClr val="tx1"/>
                </a:solidFill>
                <a:effectLst>
                  <a:outerShdw blurRad="38100" dist="38100" dir="2700000" algn="tl">
                    <a:srgbClr val="C0C0C0"/>
                  </a:outerShdw>
                </a:effectLst>
              </a:rPr>
              <a:t>after-only design</a:t>
            </a:r>
            <a:br>
              <a:rPr lang="en-US" i="1" dirty="0" smtClean="0">
                <a:solidFill>
                  <a:schemeClr val="tx1"/>
                </a:solidFill>
                <a:effectLst>
                  <a:outerShdw blurRad="38100" dist="38100" dir="2700000" algn="tl">
                    <a:srgbClr val="C0C0C0"/>
                  </a:outerShdw>
                </a:effectLst>
              </a:rPr>
            </a:br>
            <a:endParaRPr lang="en-US" dirty="0" smtClean="0">
              <a:solidFill>
                <a:schemeClr val="bg1"/>
              </a:solidFill>
            </a:endParaRPr>
          </a:p>
        </p:txBody>
      </p:sp>
      <p:sp>
        <p:nvSpPr>
          <p:cNvPr id="27651" name="Rectangle 3"/>
          <p:cNvSpPr>
            <a:spLocks noGrp="1" noChangeArrowheads="1"/>
          </p:cNvSpPr>
          <p:nvPr>
            <p:ph type="body" idx="1"/>
          </p:nvPr>
        </p:nvSpPr>
        <p:spPr>
          <a:xfrm>
            <a:off x="228600" y="1219200"/>
            <a:ext cx="8610600" cy="5486400"/>
          </a:xfrm>
        </p:spPr>
        <p:txBody>
          <a:bodyPr>
            <a:normAutofit lnSpcReduction="10000"/>
          </a:bodyPr>
          <a:lstStyle/>
          <a:p>
            <a:pPr>
              <a:defRPr/>
            </a:pPr>
            <a:r>
              <a:rPr lang="en-US" dirty="0" smtClean="0"/>
              <a:t>Research in which all test units (people or test markets) (O) are exposed to the treatment (X) for some period, and then the dependent variable is measured. </a:t>
            </a:r>
          </a:p>
          <a:p>
            <a:pPr>
              <a:defRPr/>
            </a:pPr>
            <a:r>
              <a:rPr lang="en-US" dirty="0" smtClean="0"/>
              <a:t>There is no control group and only one test is administered after the change (treatment). </a:t>
            </a:r>
          </a:p>
          <a:p>
            <a:pPr>
              <a:defRPr/>
            </a:pPr>
            <a:r>
              <a:rPr lang="en-US" dirty="0" smtClean="0"/>
              <a:t>There is no measurement before the treatment. Change the independent variable and, after some period of time, measure the dependent variable</a:t>
            </a:r>
          </a:p>
          <a:p>
            <a:pPr lvl="2">
              <a:buFontTx/>
              <a:buNone/>
              <a:defRPr/>
            </a:pPr>
            <a:r>
              <a:rPr lang="en-US" b="1" dirty="0" smtClean="0">
                <a:ea typeface="+mn-ea"/>
                <a:cs typeface="+mn-cs"/>
              </a:rPr>
              <a:t>	</a:t>
            </a:r>
            <a:r>
              <a:rPr lang="en-US" sz="3200" b="1" dirty="0" smtClean="0">
                <a:ea typeface="+mn-ea"/>
                <a:cs typeface="+mn-cs"/>
              </a:rPr>
              <a:t>X O</a:t>
            </a:r>
            <a:r>
              <a:rPr lang="en-US" sz="3200" b="1" baseline="-25000" dirty="0" smtClean="0">
                <a:ea typeface="+mn-ea"/>
                <a:cs typeface="+mn-cs"/>
              </a:rPr>
              <a:t>1</a:t>
            </a:r>
            <a:endParaRPr lang="en-US" sz="3200" dirty="0" smtClean="0">
              <a:ea typeface="+mn-ea"/>
              <a:cs typeface="+mn-cs"/>
            </a:endParaRPr>
          </a:p>
        </p:txBody>
      </p:sp>
    </p:spTree>
    <p:extLst>
      <p:ext uri="{BB962C8B-B14F-4D97-AF65-F5344CB8AC3E}">
        <p14:creationId xmlns:p14="http://schemas.microsoft.com/office/powerpoint/2010/main" xmlns="" val="12998004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solidFill>
            <a:srgbClr val="A50021"/>
          </a:solidFill>
        </p:spPr>
        <p:txBody>
          <a:bodyPr/>
          <a:lstStyle/>
          <a:p>
            <a:pPr eaLnBrk="1" hangingPunct="1"/>
            <a:r>
              <a:rPr lang="en-US" smtClean="0">
                <a:solidFill>
                  <a:schemeClr val="bg1"/>
                </a:solidFill>
              </a:rPr>
              <a:t> Pretest-Posttest Design</a:t>
            </a:r>
          </a:p>
        </p:txBody>
      </p:sp>
      <p:sp>
        <p:nvSpPr>
          <p:cNvPr id="14339" name="Rectangle 3"/>
          <p:cNvSpPr>
            <a:spLocks noGrp="1" noChangeArrowheads="1"/>
          </p:cNvSpPr>
          <p:nvPr>
            <p:ph type="body" idx="1"/>
          </p:nvPr>
        </p:nvSpPr>
        <p:spPr/>
        <p:txBody>
          <a:bodyPr/>
          <a:lstStyle/>
          <a:p>
            <a:pPr eaLnBrk="1" hangingPunct="1">
              <a:lnSpc>
                <a:spcPct val="90000"/>
              </a:lnSpc>
            </a:pPr>
            <a:r>
              <a:rPr lang="en-US" smtClean="0"/>
              <a:t>Subjects in the experimental group are measured before and after the treatment is administered.</a:t>
            </a:r>
          </a:p>
          <a:p>
            <a:pPr eaLnBrk="1" hangingPunct="1">
              <a:lnSpc>
                <a:spcPct val="90000"/>
              </a:lnSpc>
            </a:pPr>
            <a:r>
              <a:rPr lang="en-US" smtClean="0"/>
              <a:t>No control group</a:t>
            </a:r>
          </a:p>
          <a:p>
            <a:pPr eaLnBrk="1" hangingPunct="1">
              <a:lnSpc>
                <a:spcPct val="90000"/>
              </a:lnSpc>
            </a:pPr>
            <a:r>
              <a:rPr lang="en-US" smtClean="0"/>
              <a:t>Offers comparison of the same individuals before and after the treatment (e.g., training)</a:t>
            </a:r>
          </a:p>
          <a:p>
            <a:pPr eaLnBrk="1" hangingPunct="1">
              <a:lnSpc>
                <a:spcPct val="90000"/>
              </a:lnSpc>
            </a:pPr>
            <a:r>
              <a:rPr lang="en-US" smtClean="0"/>
              <a:t>If time between 1</a:t>
            </a:r>
            <a:r>
              <a:rPr lang="en-US" baseline="30000" smtClean="0"/>
              <a:t>st</a:t>
            </a:r>
            <a:r>
              <a:rPr lang="en-US" smtClean="0"/>
              <a:t> &amp; 2</a:t>
            </a:r>
            <a:r>
              <a:rPr lang="en-US" baseline="30000" smtClean="0"/>
              <a:t>nd</a:t>
            </a:r>
            <a:r>
              <a:rPr lang="en-US" smtClean="0"/>
              <a:t> measurements is extended, may suffer maturation</a:t>
            </a:r>
          </a:p>
          <a:p>
            <a:pPr eaLnBrk="1" hangingPunct="1">
              <a:lnSpc>
                <a:spcPct val="90000"/>
              </a:lnSpc>
            </a:pPr>
            <a:r>
              <a:rPr lang="en-US" smtClean="0"/>
              <a:t>Diagrammed as	O</a:t>
            </a:r>
            <a:r>
              <a:rPr lang="en-US" baseline="-25000" smtClean="0"/>
              <a:t>1</a:t>
            </a:r>
            <a:r>
              <a:rPr lang="en-US" smtClean="0"/>
              <a:t>	X	O</a:t>
            </a:r>
            <a:r>
              <a:rPr lang="en-US" baseline="-25000" smtClean="0"/>
              <a:t>2</a:t>
            </a:r>
          </a:p>
        </p:txBody>
      </p:sp>
    </p:spTree>
    <p:extLst>
      <p:ext uri="{BB962C8B-B14F-4D97-AF65-F5344CB8AC3E}">
        <p14:creationId xmlns:p14="http://schemas.microsoft.com/office/powerpoint/2010/main" xmlns="" val="41191128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solidFill>
            <a:srgbClr val="A50021"/>
          </a:solidFill>
        </p:spPr>
        <p:txBody>
          <a:bodyPr/>
          <a:lstStyle/>
          <a:p>
            <a:pPr eaLnBrk="1" hangingPunct="1"/>
            <a:r>
              <a:rPr lang="en-US" smtClean="0">
                <a:solidFill>
                  <a:schemeClr val="bg1"/>
                </a:solidFill>
              </a:rPr>
              <a:t>Static Group Design</a:t>
            </a:r>
          </a:p>
        </p:txBody>
      </p:sp>
      <p:sp>
        <p:nvSpPr>
          <p:cNvPr id="29699" name="Rectangle 3"/>
          <p:cNvSpPr>
            <a:spLocks noGrp="1" noChangeArrowheads="1"/>
          </p:cNvSpPr>
          <p:nvPr>
            <p:ph type="body" idx="1"/>
          </p:nvPr>
        </p:nvSpPr>
        <p:spPr>
          <a:xfrm>
            <a:off x="228600" y="914400"/>
            <a:ext cx="8610600" cy="5562600"/>
          </a:xfrm>
        </p:spPr>
        <p:txBody>
          <a:bodyPr/>
          <a:lstStyle/>
          <a:p>
            <a:pPr eaLnBrk="1" hangingPunct="1">
              <a:buFontTx/>
              <a:buNone/>
              <a:defRPr/>
            </a:pPr>
            <a:r>
              <a:rPr lang="en-US" sz="2800" dirty="0" smtClean="0"/>
              <a:t> </a:t>
            </a:r>
            <a:r>
              <a:rPr lang="en-US" sz="2800" b="1" i="1" dirty="0" smtClean="0">
                <a:solidFill>
                  <a:srgbClr val="A50021"/>
                </a:solidFill>
                <a:effectLst>
                  <a:outerShdw blurRad="38100" dist="38100" dir="2700000" algn="tl">
                    <a:srgbClr val="C0C0C0"/>
                  </a:outerShdw>
                </a:effectLst>
              </a:rPr>
              <a:t>after-only design with control group</a:t>
            </a:r>
          </a:p>
          <a:p>
            <a:pPr eaLnBrk="1" hangingPunct="1">
              <a:defRPr/>
            </a:pPr>
            <a:r>
              <a:rPr lang="en-US" sz="2800" dirty="0" smtClean="0"/>
              <a:t>Experimental group is measured after being exposed to the experimental treatment</a:t>
            </a:r>
          </a:p>
          <a:p>
            <a:pPr eaLnBrk="1" hangingPunct="1">
              <a:defRPr/>
            </a:pPr>
            <a:r>
              <a:rPr lang="en-US" sz="2800" dirty="0" smtClean="0"/>
              <a:t>Control group is measured without having been exposed to the experimental treatment</a:t>
            </a:r>
          </a:p>
          <a:p>
            <a:pPr eaLnBrk="1" hangingPunct="1">
              <a:defRPr/>
            </a:pPr>
            <a:r>
              <a:rPr lang="en-US" sz="2800" dirty="0" smtClean="0"/>
              <a:t>No pre-measure is taken</a:t>
            </a:r>
          </a:p>
          <a:p>
            <a:pPr eaLnBrk="1" hangingPunct="1">
              <a:defRPr/>
            </a:pPr>
            <a:r>
              <a:rPr lang="en-US" sz="2800" dirty="0" smtClean="0"/>
              <a:t>Major weakness is lack of assurance that the groups were equal on variables of interest prior to the treatment</a:t>
            </a:r>
          </a:p>
          <a:p>
            <a:pPr eaLnBrk="1" hangingPunct="1">
              <a:defRPr/>
            </a:pPr>
            <a:r>
              <a:rPr lang="en-US" sz="2800" dirty="0" smtClean="0"/>
              <a:t>Diagrammed as:	Experimental Group X	O</a:t>
            </a:r>
            <a:r>
              <a:rPr lang="en-US" sz="2800" baseline="-25000" dirty="0" smtClean="0"/>
              <a:t>1</a:t>
            </a:r>
          </a:p>
          <a:p>
            <a:pPr eaLnBrk="1" hangingPunct="1">
              <a:buFontTx/>
              <a:buNone/>
              <a:defRPr/>
            </a:pPr>
            <a:r>
              <a:rPr lang="en-US" sz="2800" dirty="0" smtClean="0"/>
              <a:t>	 			Control Group		O</a:t>
            </a:r>
            <a:r>
              <a:rPr lang="en-US" sz="2800" baseline="-25000" dirty="0" smtClean="0"/>
              <a:t>2</a:t>
            </a:r>
          </a:p>
        </p:txBody>
      </p:sp>
    </p:spTree>
    <p:extLst>
      <p:ext uri="{BB962C8B-B14F-4D97-AF65-F5344CB8AC3E}">
        <p14:creationId xmlns:p14="http://schemas.microsoft.com/office/powerpoint/2010/main" xmlns="" val="26079733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solidFill>
            <a:srgbClr val="A50021"/>
          </a:solidFill>
        </p:spPr>
        <p:txBody>
          <a:bodyPr>
            <a:normAutofit fontScale="90000"/>
          </a:bodyPr>
          <a:lstStyle/>
          <a:p>
            <a:pPr eaLnBrk="1" hangingPunct="1"/>
            <a:r>
              <a:rPr lang="en-US" smtClean="0">
                <a:solidFill>
                  <a:schemeClr val="bg1"/>
                </a:solidFill>
              </a:rPr>
              <a:t>Pretest-Posttest Control Group Design</a:t>
            </a:r>
          </a:p>
        </p:txBody>
      </p:sp>
      <p:sp>
        <p:nvSpPr>
          <p:cNvPr id="30723" name="Rectangle 3"/>
          <p:cNvSpPr>
            <a:spLocks noGrp="1" noChangeArrowheads="1"/>
          </p:cNvSpPr>
          <p:nvPr>
            <p:ph type="body" idx="1"/>
          </p:nvPr>
        </p:nvSpPr>
        <p:spPr/>
        <p:txBody>
          <a:bodyPr>
            <a:normAutofit lnSpcReduction="10000"/>
          </a:bodyPr>
          <a:lstStyle/>
          <a:p>
            <a:pPr eaLnBrk="1" hangingPunct="1">
              <a:lnSpc>
                <a:spcPct val="90000"/>
              </a:lnSpc>
              <a:buFontTx/>
              <a:buNone/>
              <a:defRPr/>
            </a:pPr>
            <a:r>
              <a:rPr lang="en-US" b="1" i="1" dirty="0" smtClean="0">
                <a:solidFill>
                  <a:srgbClr val="A50021"/>
                </a:solidFill>
                <a:effectLst>
                  <a:outerShdw blurRad="38100" dist="38100" dir="2700000" algn="tl">
                    <a:srgbClr val="C0C0C0"/>
                  </a:outerShdw>
                </a:effectLst>
              </a:rPr>
              <a:t>Before-After with Control</a:t>
            </a:r>
          </a:p>
          <a:p>
            <a:pPr eaLnBrk="1" hangingPunct="1">
              <a:lnSpc>
                <a:spcPct val="90000"/>
              </a:lnSpc>
              <a:defRPr/>
            </a:pPr>
            <a:r>
              <a:rPr lang="en-US" dirty="0" smtClean="0"/>
              <a:t>True experimental design</a:t>
            </a:r>
          </a:p>
          <a:p>
            <a:pPr eaLnBrk="1" hangingPunct="1">
              <a:lnSpc>
                <a:spcPct val="90000"/>
              </a:lnSpc>
              <a:defRPr/>
            </a:pPr>
            <a:r>
              <a:rPr lang="en-US" dirty="0" smtClean="0"/>
              <a:t>Experimental group tested before and after treatment exposure</a:t>
            </a:r>
          </a:p>
          <a:p>
            <a:pPr eaLnBrk="1" hangingPunct="1">
              <a:lnSpc>
                <a:spcPct val="90000"/>
              </a:lnSpc>
              <a:defRPr/>
            </a:pPr>
            <a:r>
              <a:rPr lang="en-US" dirty="0" smtClean="0"/>
              <a:t>Control group tested at same two times without exposure to experimental treatment</a:t>
            </a:r>
          </a:p>
          <a:p>
            <a:pPr eaLnBrk="1" hangingPunct="1">
              <a:lnSpc>
                <a:spcPct val="90000"/>
              </a:lnSpc>
              <a:defRPr/>
            </a:pPr>
            <a:r>
              <a:rPr lang="en-US" dirty="0" smtClean="0"/>
              <a:t>Includes random assignment to groups</a:t>
            </a:r>
          </a:p>
          <a:p>
            <a:pPr eaLnBrk="1" hangingPunct="1">
              <a:lnSpc>
                <a:spcPct val="90000"/>
              </a:lnSpc>
              <a:defRPr/>
            </a:pPr>
            <a:r>
              <a:rPr lang="en-US" dirty="0" smtClean="0"/>
              <a:t>Effect of all extraneous variables assumed to be the same on both groups</a:t>
            </a:r>
          </a:p>
          <a:p>
            <a:pPr eaLnBrk="1" hangingPunct="1">
              <a:lnSpc>
                <a:spcPct val="90000"/>
              </a:lnSpc>
              <a:buFontTx/>
              <a:buNone/>
              <a:defRPr/>
            </a:pPr>
            <a:endParaRPr lang="en-US" dirty="0" smtClean="0"/>
          </a:p>
        </p:txBody>
      </p:sp>
    </p:spTree>
    <p:extLst>
      <p:ext uri="{BB962C8B-B14F-4D97-AF65-F5344CB8AC3E}">
        <p14:creationId xmlns:p14="http://schemas.microsoft.com/office/powerpoint/2010/main" xmlns="" val="480596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research design</a:t>
            </a:r>
            <a:endParaRPr lang="en-US" dirty="0"/>
          </a:p>
        </p:txBody>
      </p:sp>
      <p:sp>
        <p:nvSpPr>
          <p:cNvPr id="3" name="Content Placeholder 2"/>
          <p:cNvSpPr>
            <a:spLocks noGrp="1"/>
          </p:cNvSpPr>
          <p:nvPr>
            <p:ph idx="1"/>
          </p:nvPr>
        </p:nvSpPr>
        <p:spPr>
          <a:xfrm>
            <a:off x="381000" y="1219200"/>
            <a:ext cx="8229600" cy="4525963"/>
          </a:xfrm>
        </p:spPr>
        <p:txBody>
          <a:bodyPr>
            <a:normAutofit fontScale="92500" lnSpcReduction="10000"/>
          </a:bodyPr>
          <a:lstStyle/>
          <a:p>
            <a:endParaRPr lang="en-US" dirty="0" smtClean="0"/>
          </a:p>
          <a:p>
            <a:pPr lvl="1"/>
            <a:r>
              <a:rPr lang="en-US" dirty="0" smtClean="0"/>
              <a:t>The first purpose of research design is to answer the research questions or test research hypothesis.</a:t>
            </a:r>
          </a:p>
          <a:p>
            <a:pPr lvl="2"/>
            <a:r>
              <a:rPr lang="en-US" dirty="0" smtClean="0"/>
              <a:t>What methods were used to choose the sample?</a:t>
            </a:r>
          </a:p>
          <a:p>
            <a:pPr lvl="2"/>
            <a:r>
              <a:rPr lang="en-US" dirty="0" smtClean="0"/>
              <a:t>Why these methods were chosen and how they were applied?</a:t>
            </a:r>
          </a:p>
          <a:p>
            <a:pPr lvl="2"/>
            <a:r>
              <a:rPr lang="en-US" dirty="0" smtClean="0"/>
              <a:t>What the variables are in hypothesis and how they were measured?</a:t>
            </a:r>
          </a:p>
          <a:p>
            <a:pPr lvl="2"/>
            <a:r>
              <a:rPr lang="en-US" dirty="0" smtClean="0"/>
              <a:t>What is the reliability and validity of the measurements included?</a:t>
            </a:r>
          </a:p>
          <a:p>
            <a:pPr lvl="2"/>
            <a:r>
              <a:rPr lang="en-US" dirty="0" smtClean="0"/>
              <a:t>What are the methods of data collection?</a:t>
            </a:r>
          </a:p>
          <a:p>
            <a:pPr lvl="2"/>
            <a:r>
              <a:rPr lang="en-US" dirty="0" smtClean="0"/>
              <a:t>How data will be analyzed?</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solidFill>
            <a:srgbClr val="A50021"/>
          </a:solidFill>
        </p:spPr>
        <p:txBody>
          <a:bodyPr>
            <a:normAutofit fontScale="90000"/>
          </a:bodyPr>
          <a:lstStyle/>
          <a:p>
            <a:pPr eaLnBrk="1" hangingPunct="1"/>
            <a:r>
              <a:rPr lang="en-US" smtClean="0">
                <a:solidFill>
                  <a:schemeClr val="bg1"/>
                </a:solidFill>
              </a:rPr>
              <a:t>Pretest-Posttest Control Group Design</a:t>
            </a:r>
          </a:p>
        </p:txBody>
      </p:sp>
      <p:sp>
        <p:nvSpPr>
          <p:cNvPr id="17411" name="Rectangle 3"/>
          <p:cNvSpPr>
            <a:spLocks noGrp="1" noChangeArrowheads="1"/>
          </p:cNvSpPr>
          <p:nvPr>
            <p:ph type="body" idx="1"/>
          </p:nvPr>
        </p:nvSpPr>
        <p:spPr>
          <a:xfrm>
            <a:off x="228600" y="990600"/>
            <a:ext cx="8610600" cy="5486400"/>
          </a:xfrm>
        </p:spPr>
        <p:txBody>
          <a:bodyPr/>
          <a:lstStyle/>
          <a:p>
            <a:pPr eaLnBrk="1" hangingPunct="1">
              <a:lnSpc>
                <a:spcPct val="90000"/>
              </a:lnSpc>
            </a:pPr>
            <a:r>
              <a:rPr lang="en-US" sz="2800" smtClean="0"/>
              <a:t>Diagrammed as</a:t>
            </a:r>
          </a:p>
          <a:p>
            <a:pPr lvl="1" eaLnBrk="1" hangingPunct="1">
              <a:lnSpc>
                <a:spcPct val="90000"/>
              </a:lnSpc>
            </a:pPr>
            <a:r>
              <a:rPr lang="en-US" smtClean="0"/>
              <a:t>Experimental Group:		O</a:t>
            </a:r>
            <a:r>
              <a:rPr lang="en-US" baseline="-25000" smtClean="0"/>
              <a:t>1</a:t>
            </a:r>
            <a:r>
              <a:rPr lang="en-US" smtClean="0"/>
              <a:t>	X	O</a:t>
            </a:r>
            <a:r>
              <a:rPr lang="en-US" baseline="-25000" smtClean="0"/>
              <a:t>2</a:t>
            </a:r>
          </a:p>
          <a:p>
            <a:pPr lvl="1" eaLnBrk="1" hangingPunct="1">
              <a:lnSpc>
                <a:spcPct val="90000"/>
              </a:lnSpc>
            </a:pPr>
            <a:r>
              <a:rPr lang="en-US" smtClean="0"/>
              <a:t>Control Group:			O</a:t>
            </a:r>
            <a:r>
              <a:rPr lang="en-US" baseline="-25000" smtClean="0"/>
              <a:t>3</a:t>
            </a:r>
            <a:r>
              <a:rPr lang="en-US" smtClean="0"/>
              <a:t>		O</a:t>
            </a:r>
            <a:r>
              <a:rPr lang="en-US" baseline="-25000" smtClean="0"/>
              <a:t>4</a:t>
            </a:r>
          </a:p>
          <a:p>
            <a:pPr eaLnBrk="1" hangingPunct="1">
              <a:lnSpc>
                <a:spcPct val="90000"/>
              </a:lnSpc>
            </a:pPr>
            <a:r>
              <a:rPr lang="en-US" sz="2800" smtClean="0"/>
              <a:t>Effect of the experimental treatment equals</a:t>
            </a:r>
          </a:p>
          <a:p>
            <a:pPr lvl="1" eaLnBrk="1" hangingPunct="1">
              <a:lnSpc>
                <a:spcPct val="90000"/>
              </a:lnSpc>
              <a:buFontTx/>
              <a:buNone/>
            </a:pPr>
            <a:r>
              <a:rPr lang="en-US" sz="2400" smtClean="0"/>
              <a:t>				</a:t>
            </a:r>
            <a:r>
              <a:rPr lang="en-US" smtClean="0"/>
              <a:t>(O</a:t>
            </a:r>
            <a:r>
              <a:rPr lang="en-US" baseline="-25000" smtClean="0"/>
              <a:t>2 </a:t>
            </a:r>
            <a:r>
              <a:rPr lang="en-US" smtClean="0"/>
              <a:t>– O</a:t>
            </a:r>
            <a:r>
              <a:rPr lang="en-US" baseline="-25000" smtClean="0"/>
              <a:t>1</a:t>
            </a:r>
            <a:r>
              <a:rPr lang="en-US" smtClean="0"/>
              <a:t>) -- (O</a:t>
            </a:r>
            <a:r>
              <a:rPr lang="en-US" baseline="-25000" smtClean="0"/>
              <a:t>4 </a:t>
            </a:r>
            <a:r>
              <a:rPr lang="en-US" smtClean="0"/>
              <a:t>– O</a:t>
            </a:r>
            <a:r>
              <a:rPr lang="en-US" baseline="-25000" smtClean="0"/>
              <a:t>3</a:t>
            </a:r>
            <a:r>
              <a:rPr lang="en-US" smtClean="0"/>
              <a:t>)</a:t>
            </a:r>
            <a:r>
              <a:rPr lang="en-US" sz="2400" smtClean="0"/>
              <a:t> </a:t>
            </a:r>
          </a:p>
          <a:p>
            <a:pPr eaLnBrk="1" hangingPunct="1">
              <a:lnSpc>
                <a:spcPct val="90000"/>
              </a:lnSpc>
            </a:pPr>
            <a:r>
              <a:rPr lang="en-US" sz="2800" smtClean="0"/>
              <a:t>Example</a:t>
            </a:r>
          </a:p>
          <a:p>
            <a:pPr lvl="1" eaLnBrk="1" hangingPunct="1">
              <a:lnSpc>
                <a:spcPct val="90000"/>
              </a:lnSpc>
            </a:pPr>
            <a:r>
              <a:rPr lang="en-US" smtClean="0"/>
              <a:t>20% brand awareness among subjects before an advertising treatment</a:t>
            </a:r>
          </a:p>
          <a:p>
            <a:pPr lvl="1" eaLnBrk="1" hangingPunct="1">
              <a:lnSpc>
                <a:spcPct val="90000"/>
              </a:lnSpc>
            </a:pPr>
            <a:r>
              <a:rPr lang="en-US" smtClean="0"/>
              <a:t>35% in experimental group &amp; 22% in control group after the treatment</a:t>
            </a:r>
          </a:p>
          <a:p>
            <a:pPr lvl="1" eaLnBrk="1" hangingPunct="1">
              <a:lnSpc>
                <a:spcPct val="90000"/>
              </a:lnSpc>
            </a:pPr>
            <a:r>
              <a:rPr lang="en-US" smtClean="0"/>
              <a:t>Treatment effect equals (0.35 – 0.20) – (0.22 – 0.20) = 13%</a:t>
            </a:r>
          </a:p>
        </p:txBody>
      </p:sp>
      <p:sp>
        <p:nvSpPr>
          <p:cNvPr id="17412" name="Rectangle 4"/>
          <p:cNvSpPr>
            <a:spLocks noChangeArrowheads="1"/>
          </p:cNvSpPr>
          <p:nvPr/>
        </p:nvSpPr>
        <p:spPr bwMode="auto">
          <a:xfrm>
            <a:off x="4495800" y="1524000"/>
            <a:ext cx="3048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800"/>
              <a:t>R</a:t>
            </a:r>
          </a:p>
        </p:txBody>
      </p:sp>
      <p:sp>
        <p:nvSpPr>
          <p:cNvPr id="17413" name="Rectangle 5"/>
          <p:cNvSpPr>
            <a:spLocks noChangeArrowheads="1"/>
          </p:cNvSpPr>
          <p:nvPr/>
        </p:nvSpPr>
        <p:spPr bwMode="auto">
          <a:xfrm>
            <a:off x="4495800" y="1981200"/>
            <a:ext cx="3048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800"/>
              <a:t>R</a:t>
            </a:r>
          </a:p>
        </p:txBody>
      </p:sp>
    </p:spTree>
    <p:extLst>
      <p:ext uri="{BB962C8B-B14F-4D97-AF65-F5344CB8AC3E}">
        <p14:creationId xmlns:p14="http://schemas.microsoft.com/office/powerpoint/2010/main" xmlns="" val="28867959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solidFill>
            <a:srgbClr val="A50021"/>
          </a:solidFill>
        </p:spPr>
        <p:txBody>
          <a:bodyPr>
            <a:normAutofit fontScale="90000"/>
          </a:bodyPr>
          <a:lstStyle/>
          <a:p>
            <a:pPr eaLnBrk="1" hangingPunct="1"/>
            <a:r>
              <a:rPr lang="en-US" smtClean="0">
                <a:solidFill>
                  <a:schemeClr val="bg1"/>
                </a:solidFill>
              </a:rPr>
              <a:t>Posttest-Only Control Group Design</a:t>
            </a:r>
          </a:p>
        </p:txBody>
      </p:sp>
      <p:sp>
        <p:nvSpPr>
          <p:cNvPr id="32771" name="Rectangle 3"/>
          <p:cNvSpPr>
            <a:spLocks noGrp="1" noChangeArrowheads="1"/>
          </p:cNvSpPr>
          <p:nvPr>
            <p:ph type="body" idx="1"/>
          </p:nvPr>
        </p:nvSpPr>
        <p:spPr/>
        <p:txBody>
          <a:bodyPr/>
          <a:lstStyle/>
          <a:p>
            <a:pPr eaLnBrk="1" hangingPunct="1">
              <a:defRPr/>
            </a:pPr>
            <a:r>
              <a:rPr lang="en-US" sz="2800" dirty="0" smtClean="0"/>
              <a:t> </a:t>
            </a:r>
            <a:r>
              <a:rPr lang="en-US" sz="2800" b="1" i="1" dirty="0" smtClean="0">
                <a:solidFill>
                  <a:srgbClr val="A50021"/>
                </a:solidFill>
                <a:effectLst>
                  <a:outerShdw blurRad="38100" dist="38100" dir="2700000" algn="tl">
                    <a:srgbClr val="C0C0C0"/>
                  </a:outerShdw>
                </a:effectLst>
              </a:rPr>
              <a:t>After-Only with Control</a:t>
            </a:r>
          </a:p>
          <a:p>
            <a:pPr eaLnBrk="1" hangingPunct="1">
              <a:defRPr/>
            </a:pPr>
            <a:r>
              <a:rPr lang="en-US" sz="2800" dirty="0" smtClean="0"/>
              <a:t>True experimental design</a:t>
            </a:r>
          </a:p>
          <a:p>
            <a:pPr eaLnBrk="1" hangingPunct="1">
              <a:defRPr/>
            </a:pPr>
            <a:r>
              <a:rPr lang="en-US" sz="2800" dirty="0" smtClean="0"/>
              <a:t>Experimental group tested after treatment exposure</a:t>
            </a:r>
          </a:p>
          <a:p>
            <a:pPr eaLnBrk="1" hangingPunct="1">
              <a:defRPr/>
            </a:pPr>
            <a:r>
              <a:rPr lang="en-US" sz="2800" dirty="0" smtClean="0"/>
              <a:t>Control group tested at same time without exposure to experimental treatment</a:t>
            </a:r>
          </a:p>
          <a:p>
            <a:pPr eaLnBrk="1" hangingPunct="1">
              <a:defRPr/>
            </a:pPr>
            <a:r>
              <a:rPr lang="en-US" sz="2800" dirty="0" smtClean="0"/>
              <a:t>Includes random assignment to groups</a:t>
            </a:r>
          </a:p>
          <a:p>
            <a:pPr eaLnBrk="1" hangingPunct="1">
              <a:defRPr/>
            </a:pPr>
            <a:r>
              <a:rPr lang="en-US" sz="2800" dirty="0" smtClean="0"/>
              <a:t>Effect of all extraneous variables assumed to be the same on both groups</a:t>
            </a:r>
          </a:p>
          <a:p>
            <a:pPr eaLnBrk="1" hangingPunct="1">
              <a:buFontTx/>
              <a:buNone/>
              <a:defRPr/>
            </a:pPr>
            <a:endParaRPr lang="en-US" sz="2800" dirty="0" smtClean="0"/>
          </a:p>
          <a:p>
            <a:pPr eaLnBrk="1" hangingPunct="1">
              <a:buFontTx/>
              <a:buNone/>
              <a:defRPr/>
            </a:pPr>
            <a:endParaRPr lang="en-US" sz="2800" dirty="0" smtClean="0"/>
          </a:p>
        </p:txBody>
      </p:sp>
    </p:spTree>
    <p:extLst>
      <p:ext uri="{BB962C8B-B14F-4D97-AF65-F5344CB8AC3E}">
        <p14:creationId xmlns:p14="http://schemas.microsoft.com/office/powerpoint/2010/main" xmlns="" val="20217301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solidFill>
            <a:srgbClr val="A50021"/>
          </a:solidFill>
        </p:spPr>
        <p:txBody>
          <a:bodyPr>
            <a:normAutofit fontScale="90000"/>
          </a:bodyPr>
          <a:lstStyle/>
          <a:p>
            <a:pPr eaLnBrk="1" hangingPunct="1"/>
            <a:r>
              <a:rPr lang="en-US" smtClean="0">
                <a:solidFill>
                  <a:schemeClr val="bg1"/>
                </a:solidFill>
              </a:rPr>
              <a:t>Posttest-Only Control Group Design</a:t>
            </a:r>
          </a:p>
        </p:txBody>
      </p:sp>
      <p:sp>
        <p:nvSpPr>
          <p:cNvPr id="19459" name="Rectangle 3"/>
          <p:cNvSpPr>
            <a:spLocks noGrp="1" noChangeArrowheads="1"/>
          </p:cNvSpPr>
          <p:nvPr>
            <p:ph type="body" idx="1"/>
          </p:nvPr>
        </p:nvSpPr>
        <p:spPr>
          <a:xfrm>
            <a:off x="228600" y="990600"/>
            <a:ext cx="8610600" cy="5486400"/>
          </a:xfrm>
        </p:spPr>
        <p:txBody>
          <a:bodyPr/>
          <a:lstStyle/>
          <a:p>
            <a:pPr eaLnBrk="1" hangingPunct="1"/>
            <a:r>
              <a:rPr lang="en-US" sz="2800" smtClean="0"/>
              <a:t>Diagrammed as</a:t>
            </a:r>
          </a:p>
          <a:p>
            <a:pPr lvl="1" eaLnBrk="1" hangingPunct="1"/>
            <a:r>
              <a:rPr lang="en-US" smtClean="0"/>
              <a:t>Experimental Group:		X	O</a:t>
            </a:r>
            <a:r>
              <a:rPr lang="en-US" baseline="-25000" smtClean="0"/>
              <a:t>1</a:t>
            </a:r>
          </a:p>
          <a:p>
            <a:pPr lvl="1" eaLnBrk="1" hangingPunct="1"/>
            <a:r>
              <a:rPr lang="en-US" smtClean="0"/>
              <a:t>Control Group:				O</a:t>
            </a:r>
            <a:r>
              <a:rPr lang="en-US" baseline="-25000" smtClean="0"/>
              <a:t>2</a:t>
            </a:r>
          </a:p>
          <a:p>
            <a:pPr eaLnBrk="1" hangingPunct="1"/>
            <a:r>
              <a:rPr lang="en-US" sz="2800" smtClean="0"/>
              <a:t>Effect of the experimental treatment equals</a:t>
            </a:r>
          </a:p>
          <a:p>
            <a:pPr lvl="1" eaLnBrk="1" hangingPunct="1">
              <a:buFontTx/>
              <a:buNone/>
            </a:pPr>
            <a:r>
              <a:rPr lang="en-US" sz="2400" smtClean="0"/>
              <a:t>				</a:t>
            </a:r>
            <a:r>
              <a:rPr lang="en-US" smtClean="0"/>
              <a:t>(O</a:t>
            </a:r>
            <a:r>
              <a:rPr lang="en-US" baseline="-25000" smtClean="0"/>
              <a:t>2 </a:t>
            </a:r>
            <a:r>
              <a:rPr lang="en-US" smtClean="0"/>
              <a:t>– O</a:t>
            </a:r>
            <a:r>
              <a:rPr lang="en-US" baseline="-25000" smtClean="0"/>
              <a:t>1</a:t>
            </a:r>
            <a:r>
              <a:rPr lang="en-US" smtClean="0"/>
              <a:t>)</a:t>
            </a:r>
          </a:p>
        </p:txBody>
      </p:sp>
      <p:sp>
        <p:nvSpPr>
          <p:cNvPr id="19460" name="Rectangle 4"/>
          <p:cNvSpPr>
            <a:spLocks noChangeArrowheads="1"/>
          </p:cNvSpPr>
          <p:nvPr/>
        </p:nvSpPr>
        <p:spPr bwMode="auto">
          <a:xfrm>
            <a:off x="4495800" y="1524000"/>
            <a:ext cx="3048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800"/>
              <a:t>R</a:t>
            </a:r>
          </a:p>
        </p:txBody>
      </p:sp>
      <p:sp>
        <p:nvSpPr>
          <p:cNvPr id="19461" name="Rectangle 5"/>
          <p:cNvSpPr>
            <a:spLocks noChangeArrowheads="1"/>
          </p:cNvSpPr>
          <p:nvPr/>
        </p:nvSpPr>
        <p:spPr bwMode="auto">
          <a:xfrm>
            <a:off x="4495800" y="1981200"/>
            <a:ext cx="3048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800"/>
              <a:t>R</a:t>
            </a:r>
          </a:p>
        </p:txBody>
      </p:sp>
    </p:spTree>
    <p:extLst>
      <p:ext uri="{BB962C8B-B14F-4D97-AF65-F5344CB8AC3E}">
        <p14:creationId xmlns:p14="http://schemas.microsoft.com/office/powerpoint/2010/main" xmlns="" val="32165523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solidFill>
            <a:srgbClr val="A50021"/>
          </a:solidFill>
        </p:spPr>
        <p:txBody>
          <a:bodyPr/>
          <a:lstStyle/>
          <a:p>
            <a:pPr eaLnBrk="1" hangingPunct="1"/>
            <a:r>
              <a:rPr lang="en-US" smtClean="0">
                <a:solidFill>
                  <a:schemeClr val="bg1"/>
                </a:solidFill>
              </a:rPr>
              <a:t>Solomon Four-Group Design</a:t>
            </a:r>
          </a:p>
        </p:txBody>
      </p:sp>
      <p:sp>
        <p:nvSpPr>
          <p:cNvPr id="20483" name="Rectangle 3"/>
          <p:cNvSpPr>
            <a:spLocks noGrp="1" noChangeArrowheads="1"/>
          </p:cNvSpPr>
          <p:nvPr>
            <p:ph type="body" idx="1"/>
          </p:nvPr>
        </p:nvSpPr>
        <p:spPr/>
        <p:txBody>
          <a:bodyPr/>
          <a:lstStyle/>
          <a:p>
            <a:pPr eaLnBrk="1" hangingPunct="1"/>
            <a:r>
              <a:rPr lang="en-US" smtClean="0"/>
              <a:t>True experimental design</a:t>
            </a:r>
          </a:p>
          <a:p>
            <a:pPr eaLnBrk="1" hangingPunct="1"/>
            <a:r>
              <a:rPr lang="en-US" smtClean="0"/>
              <a:t>Combines pretest-posttest with control group design and the posttest-only with control group design</a:t>
            </a:r>
          </a:p>
          <a:p>
            <a:pPr eaLnBrk="1" hangingPunct="1"/>
            <a:r>
              <a:rPr lang="en-US" smtClean="0"/>
              <a:t>Provides means for controlling the interactive testing effect and other sources of extraneous variation</a:t>
            </a:r>
          </a:p>
          <a:p>
            <a:pPr eaLnBrk="1" hangingPunct="1"/>
            <a:r>
              <a:rPr lang="en-US" smtClean="0"/>
              <a:t>Does include random assignment</a:t>
            </a:r>
          </a:p>
        </p:txBody>
      </p:sp>
    </p:spTree>
    <p:extLst>
      <p:ext uri="{BB962C8B-B14F-4D97-AF65-F5344CB8AC3E}">
        <p14:creationId xmlns:p14="http://schemas.microsoft.com/office/powerpoint/2010/main" xmlns="" val="39684088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solidFill>
            <a:srgbClr val="A50021"/>
          </a:solidFill>
        </p:spPr>
        <p:txBody>
          <a:bodyPr/>
          <a:lstStyle/>
          <a:p>
            <a:pPr eaLnBrk="1" hangingPunct="1"/>
            <a:r>
              <a:rPr lang="en-US" smtClean="0">
                <a:solidFill>
                  <a:schemeClr val="bg1"/>
                </a:solidFill>
              </a:rPr>
              <a:t>Solomon Four-Group Design</a:t>
            </a:r>
          </a:p>
        </p:txBody>
      </p:sp>
      <p:sp>
        <p:nvSpPr>
          <p:cNvPr id="21507" name="Rectangle 3"/>
          <p:cNvSpPr>
            <a:spLocks noGrp="1" noChangeArrowheads="1"/>
          </p:cNvSpPr>
          <p:nvPr>
            <p:ph type="body" idx="1"/>
          </p:nvPr>
        </p:nvSpPr>
        <p:spPr>
          <a:xfrm>
            <a:off x="228600" y="1447800"/>
            <a:ext cx="8610600" cy="5486400"/>
          </a:xfrm>
        </p:spPr>
        <p:txBody>
          <a:bodyPr/>
          <a:lstStyle/>
          <a:p>
            <a:pPr eaLnBrk="1" hangingPunct="1"/>
            <a:r>
              <a:rPr lang="en-US" sz="2800" dirty="0" smtClean="0"/>
              <a:t>Diagrammed as</a:t>
            </a:r>
          </a:p>
          <a:p>
            <a:pPr lvl="1" eaLnBrk="1" hangingPunct="1"/>
            <a:r>
              <a:rPr lang="en-US" dirty="0" smtClean="0"/>
              <a:t>Experimental Group 1:		O</a:t>
            </a:r>
            <a:r>
              <a:rPr lang="en-US" baseline="-25000" dirty="0" smtClean="0"/>
              <a:t>1</a:t>
            </a:r>
            <a:r>
              <a:rPr lang="en-US" dirty="0" smtClean="0"/>
              <a:t>	X	O</a:t>
            </a:r>
            <a:r>
              <a:rPr lang="en-US" baseline="-25000" dirty="0" smtClean="0"/>
              <a:t>2</a:t>
            </a:r>
          </a:p>
          <a:p>
            <a:pPr lvl="1" eaLnBrk="1" hangingPunct="1"/>
            <a:r>
              <a:rPr lang="en-US" dirty="0" smtClean="0"/>
              <a:t>Control Group 1:			O</a:t>
            </a:r>
            <a:r>
              <a:rPr lang="en-US" baseline="-25000" dirty="0" smtClean="0"/>
              <a:t>3</a:t>
            </a:r>
            <a:r>
              <a:rPr lang="en-US" dirty="0" smtClean="0"/>
              <a:t>		O</a:t>
            </a:r>
            <a:r>
              <a:rPr lang="en-US" baseline="-25000" dirty="0" smtClean="0"/>
              <a:t>4</a:t>
            </a:r>
          </a:p>
          <a:p>
            <a:pPr lvl="1" eaLnBrk="1" hangingPunct="1"/>
            <a:r>
              <a:rPr lang="en-US" dirty="0" smtClean="0"/>
              <a:t>Experimental Group 2:			X	O</a:t>
            </a:r>
            <a:r>
              <a:rPr lang="en-US" baseline="-25000" dirty="0" smtClean="0"/>
              <a:t>5</a:t>
            </a:r>
          </a:p>
          <a:p>
            <a:pPr lvl="1" eaLnBrk="1" hangingPunct="1"/>
            <a:r>
              <a:rPr lang="en-US" dirty="0" smtClean="0"/>
              <a:t>Control Group 2:					O</a:t>
            </a:r>
            <a:r>
              <a:rPr lang="en-US" baseline="-25000" dirty="0" smtClean="0"/>
              <a:t>6</a:t>
            </a:r>
            <a:endParaRPr lang="en-US" dirty="0" smtClean="0"/>
          </a:p>
          <a:p>
            <a:pPr eaLnBrk="1" hangingPunct="1"/>
            <a:r>
              <a:rPr lang="en-US" sz="2800" dirty="0" smtClean="0"/>
              <a:t>Effect of independent variable </a:t>
            </a:r>
            <a:r>
              <a:rPr lang="en-US" dirty="0" smtClean="0"/>
              <a:t>(O</a:t>
            </a:r>
            <a:r>
              <a:rPr lang="en-US" baseline="-25000" dirty="0" smtClean="0"/>
              <a:t>2 </a:t>
            </a:r>
            <a:r>
              <a:rPr lang="en-US" dirty="0" smtClean="0"/>
              <a:t>– O</a:t>
            </a:r>
            <a:r>
              <a:rPr lang="en-US" baseline="-25000" dirty="0" smtClean="0"/>
              <a:t>4</a:t>
            </a:r>
            <a:r>
              <a:rPr lang="en-US" dirty="0" smtClean="0"/>
              <a:t>) &amp; (O</a:t>
            </a:r>
            <a:r>
              <a:rPr lang="en-US" baseline="-25000" dirty="0" smtClean="0"/>
              <a:t>5 </a:t>
            </a:r>
            <a:r>
              <a:rPr lang="en-US" dirty="0" smtClean="0"/>
              <a:t>– O</a:t>
            </a:r>
            <a:r>
              <a:rPr lang="en-US" baseline="-25000" dirty="0" smtClean="0"/>
              <a:t>6</a:t>
            </a:r>
            <a:r>
              <a:rPr lang="en-US" dirty="0" smtClean="0"/>
              <a:t>)</a:t>
            </a:r>
            <a:endParaRPr lang="en-US" sz="2800" dirty="0" smtClean="0"/>
          </a:p>
          <a:p>
            <a:pPr eaLnBrk="1" hangingPunct="1"/>
            <a:r>
              <a:rPr lang="en-US" sz="2800" dirty="0" smtClean="0"/>
              <a:t>Effect of pretesting </a:t>
            </a:r>
            <a:r>
              <a:rPr lang="en-US" dirty="0" smtClean="0"/>
              <a:t>(O</a:t>
            </a:r>
            <a:r>
              <a:rPr lang="en-US" baseline="-25000" dirty="0" smtClean="0"/>
              <a:t>4 </a:t>
            </a:r>
            <a:r>
              <a:rPr lang="en-US" dirty="0" smtClean="0"/>
              <a:t>– O</a:t>
            </a:r>
            <a:r>
              <a:rPr lang="en-US" baseline="-25000" dirty="0" smtClean="0"/>
              <a:t>6</a:t>
            </a:r>
            <a:r>
              <a:rPr lang="en-US" dirty="0" smtClean="0"/>
              <a:t>) </a:t>
            </a:r>
          </a:p>
          <a:p>
            <a:pPr eaLnBrk="1" hangingPunct="1"/>
            <a:r>
              <a:rPr lang="en-US" sz="2800" dirty="0" smtClean="0"/>
              <a:t>Effect of pretesting &amp; measuring (O</a:t>
            </a:r>
            <a:r>
              <a:rPr lang="en-US" sz="2800" baseline="-25000" dirty="0" smtClean="0"/>
              <a:t>2 </a:t>
            </a:r>
            <a:r>
              <a:rPr lang="en-US" sz="2800" dirty="0" smtClean="0"/>
              <a:t>– O</a:t>
            </a:r>
            <a:r>
              <a:rPr lang="en-US" sz="2800" baseline="-25000" dirty="0" smtClean="0"/>
              <a:t>5</a:t>
            </a:r>
            <a:r>
              <a:rPr lang="en-US" sz="2800" dirty="0" smtClean="0"/>
              <a:t>) </a:t>
            </a:r>
          </a:p>
          <a:p>
            <a:pPr eaLnBrk="1" hangingPunct="1"/>
            <a:r>
              <a:rPr lang="en-US" sz="2800" dirty="0" smtClean="0"/>
              <a:t>Effect of random assignment (O</a:t>
            </a:r>
            <a:r>
              <a:rPr lang="en-US" sz="2800" baseline="-25000" dirty="0" smtClean="0"/>
              <a:t>1 </a:t>
            </a:r>
            <a:r>
              <a:rPr lang="en-US" sz="2800" dirty="0" smtClean="0"/>
              <a:t>– O</a:t>
            </a:r>
            <a:r>
              <a:rPr lang="en-US" sz="2800" baseline="-25000" dirty="0" smtClean="0"/>
              <a:t>3</a:t>
            </a:r>
            <a:r>
              <a:rPr lang="en-US" sz="2800" dirty="0" smtClean="0"/>
              <a:t>)</a:t>
            </a:r>
            <a:r>
              <a:rPr lang="en-US" dirty="0" smtClean="0"/>
              <a:t> </a:t>
            </a:r>
          </a:p>
        </p:txBody>
      </p:sp>
      <p:sp>
        <p:nvSpPr>
          <p:cNvPr id="21508" name="Rectangle 4"/>
          <p:cNvSpPr>
            <a:spLocks noChangeArrowheads="1"/>
          </p:cNvSpPr>
          <p:nvPr/>
        </p:nvSpPr>
        <p:spPr bwMode="auto">
          <a:xfrm>
            <a:off x="4495800" y="1524000"/>
            <a:ext cx="3048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800"/>
              <a:t>R</a:t>
            </a:r>
          </a:p>
        </p:txBody>
      </p:sp>
      <p:sp>
        <p:nvSpPr>
          <p:cNvPr id="21509" name="Rectangle 5"/>
          <p:cNvSpPr>
            <a:spLocks noChangeArrowheads="1"/>
          </p:cNvSpPr>
          <p:nvPr/>
        </p:nvSpPr>
        <p:spPr bwMode="auto">
          <a:xfrm>
            <a:off x="4495800" y="1981200"/>
            <a:ext cx="3048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800"/>
              <a:t>R</a:t>
            </a:r>
          </a:p>
        </p:txBody>
      </p:sp>
      <p:sp>
        <p:nvSpPr>
          <p:cNvPr id="21510" name="Rectangle 6"/>
          <p:cNvSpPr>
            <a:spLocks noChangeArrowheads="1"/>
          </p:cNvSpPr>
          <p:nvPr/>
        </p:nvSpPr>
        <p:spPr bwMode="auto">
          <a:xfrm>
            <a:off x="4495800" y="2895600"/>
            <a:ext cx="3048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800"/>
              <a:t>R</a:t>
            </a:r>
          </a:p>
        </p:txBody>
      </p:sp>
      <p:sp>
        <p:nvSpPr>
          <p:cNvPr id="21511" name="Rectangle 7"/>
          <p:cNvSpPr>
            <a:spLocks noChangeArrowheads="1"/>
          </p:cNvSpPr>
          <p:nvPr/>
        </p:nvSpPr>
        <p:spPr bwMode="auto">
          <a:xfrm>
            <a:off x="4495800" y="2438400"/>
            <a:ext cx="3048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800"/>
              <a:t>R</a:t>
            </a:r>
          </a:p>
        </p:txBody>
      </p:sp>
    </p:spTree>
    <p:extLst>
      <p:ext uri="{BB962C8B-B14F-4D97-AF65-F5344CB8AC3E}">
        <p14:creationId xmlns:p14="http://schemas.microsoft.com/office/powerpoint/2010/main" xmlns="" val="40879850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 y="152400"/>
            <a:ext cx="8763000" cy="609600"/>
          </a:xfrm>
          <a:solidFill>
            <a:srgbClr val="A50021"/>
          </a:solidFill>
        </p:spPr>
        <p:txBody>
          <a:bodyPr>
            <a:normAutofit fontScale="90000"/>
          </a:bodyPr>
          <a:lstStyle/>
          <a:p>
            <a:pPr eaLnBrk="1" hangingPunct="1"/>
            <a:r>
              <a:rPr lang="en-US" smtClean="0">
                <a:solidFill>
                  <a:schemeClr val="bg1"/>
                </a:solidFill>
              </a:rPr>
              <a:t>Quasi-Experimental Designs</a:t>
            </a:r>
          </a:p>
        </p:txBody>
      </p:sp>
      <p:sp>
        <p:nvSpPr>
          <p:cNvPr id="22531" name="Rectangle 3"/>
          <p:cNvSpPr>
            <a:spLocks noGrp="1" noChangeArrowheads="1"/>
          </p:cNvSpPr>
          <p:nvPr>
            <p:ph type="body" idx="1"/>
          </p:nvPr>
        </p:nvSpPr>
        <p:spPr>
          <a:xfrm>
            <a:off x="304800" y="914400"/>
            <a:ext cx="8610600" cy="5562600"/>
          </a:xfrm>
        </p:spPr>
        <p:txBody>
          <a:bodyPr/>
          <a:lstStyle/>
          <a:p>
            <a:pPr eaLnBrk="1" hangingPunct="1"/>
            <a:r>
              <a:rPr lang="en-US" smtClean="0"/>
              <a:t>More realistic than true experiments</a:t>
            </a:r>
          </a:p>
          <a:p>
            <a:pPr eaLnBrk="1" hangingPunct="1"/>
            <a:r>
              <a:rPr lang="en-US" smtClean="0"/>
              <a:t>Researchers lacks full control over the scheduling of experimental treatments or</a:t>
            </a:r>
          </a:p>
          <a:p>
            <a:pPr eaLnBrk="1" hangingPunct="1"/>
            <a:r>
              <a:rPr lang="en-US" smtClean="0"/>
              <a:t>They are unable to randomize</a:t>
            </a:r>
          </a:p>
        </p:txBody>
      </p:sp>
    </p:spTree>
    <p:extLst>
      <p:ext uri="{BB962C8B-B14F-4D97-AF65-F5344CB8AC3E}">
        <p14:creationId xmlns:p14="http://schemas.microsoft.com/office/powerpoint/2010/main" xmlns="" val="11412343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Qualitative Research</a:t>
            </a:r>
          </a:p>
        </p:txBody>
      </p:sp>
      <p:sp>
        <p:nvSpPr>
          <p:cNvPr id="23555" name="Content Placeholder 2"/>
          <p:cNvSpPr>
            <a:spLocks noGrp="1"/>
          </p:cNvSpPr>
          <p:nvPr>
            <p:ph idx="1"/>
          </p:nvPr>
        </p:nvSpPr>
        <p:spPr/>
        <p:txBody>
          <a:bodyPr/>
          <a:lstStyle/>
          <a:p>
            <a:r>
              <a:rPr lang="en-US" smtClean="0"/>
              <a:t>Quantitative research is a collection of methods used to inquire into a problem, issue, question, theory, etc. of interest to a researcher or research team.  </a:t>
            </a:r>
          </a:p>
          <a:p>
            <a:r>
              <a:rPr lang="en-US" smtClean="0"/>
              <a:t>Typically, a question or theory, composed of variables, is measured in a systematic way and data are analyzed with statistical procedures in quantitative research.</a:t>
            </a:r>
          </a:p>
          <a:p>
            <a:endParaRPr lang="en-US" smtClean="0"/>
          </a:p>
        </p:txBody>
      </p:sp>
    </p:spTree>
    <p:extLst>
      <p:ext uri="{BB962C8B-B14F-4D97-AF65-F5344CB8AC3E}">
        <p14:creationId xmlns:p14="http://schemas.microsoft.com/office/powerpoint/2010/main" xmlns="" val="29277700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Qualitative Research</a:t>
            </a:r>
          </a:p>
        </p:txBody>
      </p:sp>
      <p:sp>
        <p:nvSpPr>
          <p:cNvPr id="24579" name="Content Placeholder 2"/>
          <p:cNvSpPr>
            <a:spLocks noGrp="1"/>
          </p:cNvSpPr>
          <p:nvPr>
            <p:ph idx="1"/>
          </p:nvPr>
        </p:nvSpPr>
        <p:spPr/>
        <p:txBody>
          <a:bodyPr>
            <a:normAutofit lnSpcReduction="10000"/>
          </a:bodyPr>
          <a:lstStyle/>
          <a:p>
            <a:r>
              <a:rPr lang="en-US" smtClean="0"/>
              <a:t>Qualitative research is a system of inquiry which seeks to build a holistic, largely narrative, description to inform the researcher’s understanding of a social or cultural phenomenon. </a:t>
            </a:r>
          </a:p>
          <a:p>
            <a:r>
              <a:rPr lang="en-US" smtClean="0"/>
              <a:t>Qualitative research takes place in natural settings employing a combination of observations, interviews, and document reviews.</a:t>
            </a:r>
          </a:p>
        </p:txBody>
      </p:sp>
    </p:spTree>
    <p:extLst>
      <p:ext uri="{BB962C8B-B14F-4D97-AF65-F5344CB8AC3E}">
        <p14:creationId xmlns:p14="http://schemas.microsoft.com/office/powerpoint/2010/main" xmlns="" val="8978482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Qualitative Research</a:t>
            </a:r>
          </a:p>
        </p:txBody>
      </p:sp>
      <p:sp>
        <p:nvSpPr>
          <p:cNvPr id="25603" name="Content Placeholder 2"/>
          <p:cNvSpPr>
            <a:spLocks noGrp="1"/>
          </p:cNvSpPr>
          <p:nvPr>
            <p:ph idx="1"/>
          </p:nvPr>
        </p:nvSpPr>
        <p:spPr/>
        <p:txBody>
          <a:bodyPr>
            <a:normAutofit lnSpcReduction="10000"/>
          </a:bodyPr>
          <a:lstStyle/>
          <a:p>
            <a:r>
              <a:rPr lang="en-US" sz="2800" i="1" smtClean="0"/>
              <a:t>Qualitative research is an inquiry process of  understanding based on distinct methodological traditions of inquiry  that explore a social or human problem-John Creswell (2011)</a:t>
            </a:r>
          </a:p>
          <a:p>
            <a:endParaRPr lang="en-US" sz="2800" i="1" smtClean="0"/>
          </a:p>
          <a:p>
            <a:r>
              <a:rPr lang="en-US" sz="2800" i="1" smtClean="0"/>
              <a:t>Qualitative research is an investigation of the subjective meaning or  the social production of issues, events, or practices by collecting non- standardized data and analyzing texts and images rather than numbers and statistics.-Flick (2010)</a:t>
            </a:r>
          </a:p>
        </p:txBody>
      </p:sp>
    </p:spTree>
    <p:extLst>
      <p:ext uri="{BB962C8B-B14F-4D97-AF65-F5344CB8AC3E}">
        <p14:creationId xmlns:p14="http://schemas.microsoft.com/office/powerpoint/2010/main" xmlns="" val="8404439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Features of qualitative design</a:t>
            </a:r>
          </a:p>
        </p:txBody>
      </p:sp>
      <p:sp>
        <p:nvSpPr>
          <p:cNvPr id="26627" name="Content Placeholder 2"/>
          <p:cNvSpPr>
            <a:spLocks noGrp="1"/>
          </p:cNvSpPr>
          <p:nvPr>
            <p:ph idx="1"/>
          </p:nvPr>
        </p:nvSpPr>
        <p:spPr/>
        <p:txBody>
          <a:bodyPr/>
          <a:lstStyle/>
          <a:p>
            <a:pPr lvl="1"/>
            <a:r>
              <a:rPr lang="en-US" i="1" smtClean="0"/>
              <a:t>A focus on natural setting</a:t>
            </a:r>
          </a:p>
          <a:p>
            <a:pPr lvl="1"/>
            <a:r>
              <a:rPr lang="en-US" i="1" smtClean="0"/>
              <a:t>An interest in meaning, perspective and understandings.</a:t>
            </a:r>
          </a:p>
          <a:p>
            <a:pPr lvl="1"/>
            <a:r>
              <a:rPr lang="en-US" i="1" smtClean="0"/>
              <a:t>An emphasis on process</a:t>
            </a:r>
          </a:p>
          <a:p>
            <a:pPr lvl="1"/>
            <a:r>
              <a:rPr lang="en-US" i="1" smtClean="0"/>
              <a:t>A concern with inductive analysis and grounded theory</a:t>
            </a:r>
          </a:p>
          <a:p>
            <a:pPr lvl="1"/>
            <a:r>
              <a:rPr lang="en-US" i="1" smtClean="0"/>
              <a:t>Understanding the particular context</a:t>
            </a:r>
          </a:p>
          <a:p>
            <a:pPr lvl="1"/>
            <a:r>
              <a:rPr lang="en-US" i="1" smtClean="0"/>
              <a:t>Developing causal explanation (phenomena)</a:t>
            </a:r>
          </a:p>
        </p:txBody>
      </p:sp>
    </p:spTree>
    <p:extLst>
      <p:ext uri="{BB962C8B-B14F-4D97-AF65-F5344CB8AC3E}">
        <p14:creationId xmlns:p14="http://schemas.microsoft.com/office/powerpoint/2010/main" xmlns="" val="2350939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534400" cy="5592763"/>
          </a:xfrm>
        </p:spPr>
        <p:txBody>
          <a:bodyPr>
            <a:normAutofit/>
          </a:bodyPr>
          <a:lstStyle/>
          <a:p>
            <a:endParaRPr lang="en-US" dirty="0" smtClean="0"/>
          </a:p>
          <a:p>
            <a:pPr lvl="1"/>
            <a:r>
              <a:rPr lang="en-US" dirty="0" smtClean="0"/>
              <a:t>The second purpose of the research design is to control variance or minimize the errors</a:t>
            </a:r>
          </a:p>
          <a:p>
            <a:pPr lvl="2"/>
            <a:r>
              <a:rPr lang="en-US" dirty="0" smtClean="0"/>
              <a:t>There are three types of variance</a:t>
            </a:r>
          </a:p>
          <a:p>
            <a:pPr lvl="2"/>
            <a:r>
              <a:rPr lang="en-US" dirty="0" smtClean="0"/>
              <a:t>Maximization of experimental variance (C</a:t>
            </a:r>
            <a:r>
              <a:rPr lang="en-US" baseline="-25000" dirty="0" smtClean="0"/>
              <a:t>2</a:t>
            </a:r>
            <a:r>
              <a:rPr lang="en-US" dirty="0" smtClean="0"/>
              <a:t>&gt;L</a:t>
            </a:r>
            <a:r>
              <a:rPr lang="en-US" baseline="-25000" dirty="0" smtClean="0"/>
              <a:t>2</a:t>
            </a:r>
            <a:r>
              <a:rPr lang="en-US" dirty="0" smtClean="0"/>
              <a:t>)</a:t>
            </a:r>
          </a:p>
          <a:p>
            <a:pPr lvl="2"/>
            <a:r>
              <a:rPr lang="en-US" dirty="0" smtClean="0"/>
              <a:t>Control of extraneous variance- the results of the experiment due entirely to the independent variable (randomization in group setting)</a:t>
            </a:r>
          </a:p>
          <a:p>
            <a:pPr lvl="2"/>
            <a:r>
              <a:rPr lang="en-US" dirty="0" smtClean="0"/>
              <a:t>Minimize the error variance-how the test measures are applied to measure the results (students achievements). The errors in measurement of results can distort the findings. </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r>
              <a:rPr lang="en-US" smtClean="0"/>
              <a:t/>
            </a:r>
            <a:br>
              <a:rPr lang="en-US" smtClean="0"/>
            </a:br>
            <a:r>
              <a:rPr lang="en-US" smtClean="0"/>
              <a:t>Qualitative Research Design types</a:t>
            </a:r>
            <a:br>
              <a:rPr lang="en-US" smtClean="0"/>
            </a:br>
            <a:endParaRPr lang="en-US" smtClean="0"/>
          </a:p>
        </p:txBody>
      </p:sp>
      <p:sp>
        <p:nvSpPr>
          <p:cNvPr id="3" name="Content Placeholder 2"/>
          <p:cNvSpPr>
            <a:spLocks noGrp="1"/>
          </p:cNvSpPr>
          <p:nvPr>
            <p:ph idx="1"/>
          </p:nvPr>
        </p:nvSpPr>
        <p:spPr/>
        <p:txBody>
          <a:bodyPr/>
          <a:lstStyle/>
          <a:p>
            <a:pPr>
              <a:defRPr/>
            </a:pPr>
            <a:r>
              <a:rPr lang="en-US" dirty="0" smtClean="0"/>
              <a:t>Case Study: </a:t>
            </a:r>
          </a:p>
          <a:p>
            <a:pPr lvl="1">
              <a:defRPr/>
            </a:pPr>
            <a:r>
              <a:rPr lang="en-US" dirty="0" smtClean="0">
                <a:ea typeface="+mn-ea"/>
                <a:cs typeface="+mn-cs"/>
              </a:rPr>
              <a:t>In a case study, a single person, program, event, process, institution, organization, social group or phenomenon is investigated within a specified time frame, using a combination of appropriate data collection devices (Creswell, 1994, p. 12).  </a:t>
            </a:r>
          </a:p>
          <a:p>
            <a:pPr lvl="1">
              <a:defRPr/>
            </a:pPr>
            <a:r>
              <a:rPr lang="en-US" dirty="0" smtClean="0">
                <a:ea typeface="+mn-ea"/>
                <a:cs typeface="+mn-cs"/>
              </a:rPr>
              <a:t>Case studies are routinely employed in business, medicine and law.</a:t>
            </a:r>
            <a:endParaRPr lang="en-US" dirty="0"/>
          </a:p>
        </p:txBody>
      </p:sp>
    </p:spTree>
    <p:extLst>
      <p:ext uri="{BB962C8B-B14F-4D97-AF65-F5344CB8AC3E}">
        <p14:creationId xmlns:p14="http://schemas.microsoft.com/office/powerpoint/2010/main" xmlns="" val="9278443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smtClean="0"/>
              <a:t>Ethnography:  </a:t>
            </a:r>
          </a:p>
          <a:p>
            <a:pPr lvl="1">
              <a:defRPr/>
            </a:pPr>
            <a:r>
              <a:rPr lang="en-US" dirty="0" smtClean="0">
                <a:ea typeface="+mn-ea"/>
                <a:cs typeface="+mn-cs"/>
              </a:rPr>
              <a:t>Close field observation of socio-cultural phenomenon. The focus is on a community.</a:t>
            </a:r>
          </a:p>
          <a:p>
            <a:pPr lvl="1">
              <a:defRPr/>
            </a:pPr>
            <a:r>
              <a:rPr lang="en-US" dirty="0" smtClean="0">
                <a:ea typeface="+mn-ea"/>
                <a:cs typeface="+mn-cs"/>
              </a:rPr>
              <a:t>Rooted in anthropology, ethnography involves the study of an intact group, logically defined, in its natural context for a sustained time interval. The researcher is typically an observer or a participant observer</a:t>
            </a:r>
            <a:endParaRPr lang="en-US" dirty="0"/>
          </a:p>
        </p:txBody>
      </p:sp>
    </p:spTree>
    <p:extLst>
      <p:ext uri="{BB962C8B-B14F-4D97-AF65-F5344CB8AC3E}">
        <p14:creationId xmlns:p14="http://schemas.microsoft.com/office/powerpoint/2010/main" xmlns="" val="25376042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r>
              <a:rPr lang="en-US" dirty="0" smtClean="0"/>
              <a:t>Phenomenology:</a:t>
            </a:r>
            <a:r>
              <a:rPr lang="en-US" dirty="0" smtClean="0">
                <a:latin typeface="Annapurna" pitchFamily="2" charset="0"/>
              </a:rPr>
              <a:t> </a:t>
            </a:r>
            <a:r>
              <a:rPr lang="en-US" dirty="0" err="1" smtClean="0">
                <a:latin typeface="Annapurna" pitchFamily="2" charset="0"/>
              </a:rPr>
              <a:t>ef</a:t>
            </a:r>
            <a:r>
              <a:rPr lang="en-US" dirty="0" smtClean="0">
                <a:latin typeface="Annapurna" pitchFamily="2" charset="0"/>
              </a:rPr>
              <a:t>]</a:t>
            </a:r>
            <a:r>
              <a:rPr lang="en-US" dirty="0" err="1" smtClean="0">
                <a:latin typeface="Annapurna" pitchFamily="2" charset="0"/>
              </a:rPr>
              <a:t>ufO</a:t>
            </a:r>
            <a:r>
              <a:rPr lang="en-US" dirty="0" smtClean="0">
                <a:latin typeface="Annapurna" pitchFamily="2" charset="0"/>
              </a:rPr>
              <a:t> </a:t>
            </a:r>
            <a:r>
              <a:rPr lang="en-US" dirty="0" err="1" smtClean="0">
                <a:latin typeface="Annapurna" pitchFamily="2" charset="0"/>
              </a:rPr>
              <a:t>cWoog</a:t>
            </a:r>
            <a:r>
              <a:rPr lang="en-US" dirty="0" smtClean="0"/>
              <a:t> </a:t>
            </a:r>
            <a:br>
              <a:rPr lang="en-US" dirty="0" smtClean="0"/>
            </a:br>
            <a:endParaRPr lang="en-US" dirty="0" smtClean="0"/>
          </a:p>
        </p:txBody>
      </p:sp>
      <p:sp>
        <p:nvSpPr>
          <p:cNvPr id="3" name="Content Placeholder 2"/>
          <p:cNvSpPr>
            <a:spLocks noGrp="1"/>
          </p:cNvSpPr>
          <p:nvPr>
            <p:ph idx="1"/>
          </p:nvPr>
        </p:nvSpPr>
        <p:spPr/>
        <p:txBody>
          <a:bodyPr>
            <a:normAutofit/>
          </a:bodyPr>
          <a:lstStyle/>
          <a:p>
            <a:pPr lvl="1">
              <a:defRPr/>
            </a:pPr>
            <a:r>
              <a:rPr lang="en-US" i="1" dirty="0" smtClean="0">
                <a:ea typeface="+mn-ea"/>
                <a:cs typeface="+mn-cs"/>
              </a:rPr>
              <a:t>The researcher develops an understanding of a subject’s or subjects’ “reality” however he, she, or they so perceive (</a:t>
            </a:r>
            <a:r>
              <a:rPr lang="en-US" i="1" dirty="0" err="1" smtClean="0">
                <a:ea typeface="+mn-ea"/>
                <a:cs typeface="+mn-cs"/>
              </a:rPr>
              <a:t>Leedy</a:t>
            </a:r>
            <a:r>
              <a:rPr lang="en-US" i="1" dirty="0" smtClean="0">
                <a:ea typeface="+mn-ea"/>
                <a:cs typeface="+mn-cs"/>
              </a:rPr>
              <a:t>, 1997).  </a:t>
            </a:r>
          </a:p>
          <a:p>
            <a:pPr lvl="1">
              <a:defRPr/>
            </a:pPr>
            <a:r>
              <a:rPr lang="en-US" i="1" dirty="0" smtClean="0">
                <a:ea typeface="+mn-ea"/>
                <a:cs typeface="+mn-cs"/>
              </a:rPr>
              <a:t>In essence, this approach investigates an individual’s or group’s perception of reality as he or she constructs it.  </a:t>
            </a:r>
          </a:p>
          <a:p>
            <a:pPr lvl="1">
              <a:defRPr/>
            </a:pPr>
            <a:r>
              <a:rPr lang="en-US" i="1" dirty="0" smtClean="0">
                <a:ea typeface="+mn-ea"/>
                <a:cs typeface="+mn-cs"/>
              </a:rPr>
              <a:t>These realities may be expressed as an event, program, relationship, emotion, etc.</a:t>
            </a:r>
          </a:p>
          <a:p>
            <a:pPr lvl="1">
              <a:defRPr/>
            </a:pPr>
            <a:r>
              <a:rPr lang="en-US" i="1" dirty="0" smtClean="0">
                <a:ea typeface="+mn-ea"/>
                <a:cs typeface="+mn-cs"/>
              </a:rPr>
              <a:t> Phenomenology is rooted in philosophy. </a:t>
            </a:r>
          </a:p>
          <a:p>
            <a:pPr>
              <a:defRPr/>
            </a:pPr>
            <a:endParaRPr lang="en-US" dirty="0"/>
          </a:p>
        </p:txBody>
      </p:sp>
    </p:spTree>
    <p:extLst>
      <p:ext uri="{BB962C8B-B14F-4D97-AF65-F5344CB8AC3E}">
        <p14:creationId xmlns:p14="http://schemas.microsoft.com/office/powerpoint/2010/main" xmlns="" val="15955189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534400" cy="5867400"/>
          </a:xfrm>
        </p:spPr>
        <p:txBody>
          <a:bodyPr>
            <a:normAutofit fontScale="55000" lnSpcReduction="20000"/>
          </a:bodyPr>
          <a:lstStyle/>
          <a:p>
            <a:r>
              <a:rPr lang="hi-IN" dirty="0" smtClean="0"/>
              <a:t>दर्शन र मनोबिज्ञानका पक्षसंग सम्बन्धित </a:t>
            </a:r>
            <a:r>
              <a:rPr lang="en-US" dirty="0" smtClean="0"/>
              <a:t>phenomenology </a:t>
            </a:r>
            <a:r>
              <a:rPr lang="hi-IN" dirty="0" smtClean="0"/>
              <a:t>ले तपाई बाँच्नु भएको परिबेशमा तपाईंकै जीवन्त अनुभवको खोजी गर्दछ/ त्यस्तो परिवेश खास खास परिस्थितिमा बिशेष हुन्छन र तिनलाई उजागर गर्न अरु बिधि भन्दा </a:t>
            </a:r>
            <a:r>
              <a:rPr lang="en-US" dirty="0" smtClean="0"/>
              <a:t>phenomenology </a:t>
            </a:r>
            <a:r>
              <a:rPr lang="hi-IN" dirty="0" smtClean="0"/>
              <a:t>बढी उपयुक्त हुन्छ/</a:t>
            </a:r>
          </a:p>
          <a:p>
            <a:r>
              <a:rPr lang="en-US" dirty="0" smtClean="0"/>
              <a:t>Phenomenology </a:t>
            </a:r>
            <a:r>
              <a:rPr lang="hi-IN" dirty="0" smtClean="0"/>
              <a:t>बास्तवमा </a:t>
            </a:r>
            <a:r>
              <a:rPr lang="en-US" dirty="0" smtClean="0"/>
              <a:t>phenomenon </a:t>
            </a:r>
            <a:r>
              <a:rPr lang="hi-IN" dirty="0" smtClean="0"/>
              <a:t>बाटै बनाइएको हो/ उदाहरणको लागि एउटा क्यान्सर पीडितले आफ्नो जीवन कसरी बाँचिरहेको छ त? भन्ने अध्ययन गर्नु पर्यो भने कुनचाहिं बिधि उपयुक्त होला? बाहिरबाट उसलाई देख्नेले भनेका कुराको आधार वा अरु क्यान्सर पीडितका आधारमा गरिने सामान्यीकरण वा जो पिडित छ उसैको पूर्ण कहानीमा आधारित अनुसन्धान/ </a:t>
            </a:r>
            <a:br>
              <a:rPr lang="hi-IN" dirty="0" smtClean="0"/>
            </a:br>
            <a:endParaRPr lang="hi-IN" dirty="0" smtClean="0"/>
          </a:p>
          <a:p>
            <a:r>
              <a:rPr lang="hi-IN" dirty="0" smtClean="0"/>
              <a:t>यहाँ उल्लेख गरिएका कुनै पनि बिधि प्रयोग गरेर यो अनुसन्धान गर्न सकिन्छ तर सबैभन्दा भरपर्दो र अर्थपूर्ण नतिजा चाहिं </a:t>
            </a:r>
            <a:r>
              <a:rPr lang="en-US" dirty="0" smtClean="0"/>
              <a:t>Phenomenology </a:t>
            </a:r>
            <a:r>
              <a:rPr lang="hi-IN" dirty="0" smtClean="0"/>
              <a:t>बाट निकाल्न सकिन्छ/ सम्बन्धित क्यान्सर पिडित कसरी बाँचेको छ, उसका जीवन्त अनुभवहरु के छन्, क्यान्सर भएको छ भनेर थाहा पाउँदा पाउँदै र जीवन क्षणिक छ भन्ने बुझ्दाबुझ्दै पनि जिउनुको बास्तविक अर्थ के होला, कसरी जीवन यापन हुँदैछ, जीवन प्रतिको उसको दृष्टिकोण कस्तो छ, जस्ता सरल लाग्ने तर गहिरो मनोबैज्ञानिक र दार्शनिक आधारमा उभिएर खोतलीने सूचनाहरु </a:t>
            </a:r>
            <a:r>
              <a:rPr lang="en-US" dirty="0" smtClean="0"/>
              <a:t>phenomenology </a:t>
            </a:r>
            <a:r>
              <a:rPr lang="hi-IN" dirty="0" smtClean="0"/>
              <a:t>बिधि मानिन्छन/ </a:t>
            </a:r>
            <a:br>
              <a:rPr lang="hi-IN" dirty="0" smtClean="0"/>
            </a:br>
            <a:endParaRPr lang="hi-IN" dirty="0" smtClean="0"/>
          </a:p>
          <a:p>
            <a:r>
              <a:rPr lang="hi-IN" dirty="0" smtClean="0"/>
              <a:t>यहाँ तपाईंको </a:t>
            </a:r>
            <a:r>
              <a:rPr lang="en-US" dirty="0" smtClean="0"/>
              <a:t>phenomenon </a:t>
            </a:r>
            <a:r>
              <a:rPr lang="hi-IN" dirty="0" smtClean="0"/>
              <a:t>भनेको ‘क्यान्सर रोग’ भयो र त्यो रोग संग लडेर जिएका मान्छेहरु तपाईंका सूचनादाता अर्थात् </a:t>
            </a:r>
            <a:r>
              <a:rPr lang="en-US" dirty="0" smtClean="0"/>
              <a:t>sample </a:t>
            </a:r>
            <a:r>
              <a:rPr lang="hi-IN" dirty="0" smtClean="0"/>
              <a:t>भए र उनीहरुको जीवन्त अनुभव (</a:t>
            </a:r>
            <a:r>
              <a:rPr lang="en-US" dirty="0" smtClean="0"/>
              <a:t>lived experience) </a:t>
            </a:r>
            <a:r>
              <a:rPr lang="hi-IN" dirty="0" smtClean="0"/>
              <a:t>तपाईंको सूचना अर्थात् </a:t>
            </a:r>
            <a:r>
              <a:rPr lang="en-US" dirty="0" smtClean="0"/>
              <a:t>data </a:t>
            </a:r>
            <a:r>
              <a:rPr lang="hi-IN" dirty="0" smtClean="0"/>
              <a:t>भयो/ तपाईंको मूल अनुसन्धान प्रश्न भनेको </a:t>
            </a:r>
            <a:r>
              <a:rPr lang="en-US" dirty="0" smtClean="0"/>
              <a:t>What is it like to live a life with cancer? </a:t>
            </a:r>
            <a:r>
              <a:rPr lang="hi-IN" dirty="0" smtClean="0"/>
              <a:t>हुनेभयो/ एउटा क्यान्सर पीडितले जींवन प्रति हेर्ने दृष्टिकोण र उसले लगाउने जीवनको अर्थ तपाईंको अनुसन्धानका मूल नतिजा हुने भए/</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dirty="0" smtClean="0"/>
              <a:t>Grounded Theory: </a:t>
            </a:r>
          </a:p>
          <a:p>
            <a:pPr lvl="1">
              <a:defRPr/>
            </a:pPr>
            <a:r>
              <a:rPr lang="en-US" dirty="0" smtClean="0">
                <a:ea typeface="+mn-ea"/>
                <a:cs typeface="+mn-cs"/>
              </a:rPr>
              <a:t>Grounded theory is a general research methodology used in building naturalistic theory and is rooted in sociology (Strauss and Corbin, 1994). It is an inductive approach</a:t>
            </a:r>
          </a:p>
          <a:p>
            <a:pPr>
              <a:defRPr/>
            </a:pPr>
            <a:r>
              <a:rPr lang="en-US" dirty="0" smtClean="0"/>
              <a:t>  </a:t>
            </a:r>
            <a:endParaRPr lang="en-US" dirty="0"/>
          </a:p>
        </p:txBody>
      </p:sp>
    </p:spTree>
    <p:extLst>
      <p:ext uri="{BB962C8B-B14F-4D97-AF65-F5344CB8AC3E}">
        <p14:creationId xmlns:p14="http://schemas.microsoft.com/office/powerpoint/2010/main" xmlns="" val="3192168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Grounded Theory: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hi-IN" sz="2000" dirty="0" smtClean="0"/>
              <a:t>कुनै अनुसन्धानकर्ताले बजारमा उपलब्ध सिद्धान्त लाई आफ्नो अध्ययनको आधार बनाउँदैन र आफुले संकलन गरेका सूचनाहरुका आधारमा नयाँ सिद्धान्त प्रतिपादन गर्छ भने त्यसलाई </a:t>
            </a:r>
            <a:r>
              <a:rPr lang="en-US" sz="2000" dirty="0" smtClean="0"/>
              <a:t>Grounded Theory </a:t>
            </a:r>
            <a:r>
              <a:rPr lang="hi-IN" sz="2000" dirty="0" smtClean="0"/>
              <a:t>भनिन्छ/ यसको अर्थ हुन्छ </a:t>
            </a:r>
            <a:r>
              <a:rPr lang="en-US" sz="2000" dirty="0" smtClean="0"/>
              <a:t>Theory </a:t>
            </a:r>
            <a:r>
              <a:rPr lang="hi-IN" sz="2000" dirty="0" smtClean="0"/>
              <a:t>तपाईंको अध्ययनको तथ्यहरुमा </a:t>
            </a:r>
            <a:r>
              <a:rPr lang="en-US" sz="2000" dirty="0" smtClean="0"/>
              <a:t>Grounded </a:t>
            </a:r>
            <a:r>
              <a:rPr lang="hi-IN" sz="2000" dirty="0" smtClean="0"/>
              <a:t>अर्थात् अन्तर्निहित हुन्छ/ थेसिस लेख्ने काम भनेकै तपाईंको अध्ययनलाई कुनै न कुनै </a:t>
            </a:r>
            <a:r>
              <a:rPr lang="en-US" sz="2000" dirty="0" smtClean="0"/>
              <a:t>Theory </a:t>
            </a:r>
            <a:r>
              <a:rPr lang="hi-IN" sz="2000" dirty="0" smtClean="0"/>
              <a:t>को आँखाले हेर्नु हो जुन तपाईंको अनुसन्धान प्रश्नहरु (</a:t>
            </a:r>
            <a:r>
              <a:rPr lang="en-US" sz="2000" dirty="0" smtClean="0"/>
              <a:t>Research questions) </a:t>
            </a:r>
            <a:r>
              <a:rPr lang="hi-IN" sz="2000" dirty="0" smtClean="0"/>
              <a:t>संग प्रत्यक्ष सम्बन्धित हुन्छन/</a:t>
            </a:r>
            <a:endParaRPr lang="en-US" sz="2000" dirty="0" smtClean="0"/>
          </a:p>
          <a:p>
            <a:r>
              <a:rPr lang="hi-IN" sz="2000" dirty="0" smtClean="0"/>
              <a:t>यसो भनिरहँदा अर्को कुरा के पनि ख्याल राख्नु पर्छ भने </a:t>
            </a:r>
            <a:r>
              <a:rPr lang="en-US" sz="2000" dirty="0" smtClean="0"/>
              <a:t>Grounded Theory </a:t>
            </a:r>
            <a:r>
              <a:rPr lang="hi-IN" sz="2000" dirty="0" smtClean="0"/>
              <a:t>अनुसन्धान विधि अरु भन्दा केही फरक देखिन्छ/ अरु प्रकारको अनुसन्धान मा तपाईं पहिला सूचना संकलन गर्नु हुन्छ अनि त्यसको विश्लेषण गर्नु हुन्छ तर </a:t>
            </a:r>
            <a:r>
              <a:rPr lang="en-US" sz="2000" dirty="0" smtClean="0"/>
              <a:t>Grounded Theory </a:t>
            </a:r>
            <a:r>
              <a:rPr lang="hi-IN" sz="2000" dirty="0" smtClean="0"/>
              <a:t>मा सुचना संकलन र विश्लेषण प्रक्रिया साथसाथै गरिएको हुन्छ/ तपाईं </a:t>
            </a:r>
            <a:r>
              <a:rPr lang="en-US" sz="2000" dirty="0" smtClean="0"/>
              <a:t>Data collection </a:t>
            </a:r>
            <a:r>
              <a:rPr lang="hi-IN" sz="2000" dirty="0" smtClean="0"/>
              <a:t>को दौरान त्यसैमा आधारित </a:t>
            </a:r>
            <a:r>
              <a:rPr lang="en-US" sz="2000" dirty="0" smtClean="0"/>
              <a:t>Hypothesis </a:t>
            </a:r>
            <a:r>
              <a:rPr lang="hi-IN" sz="2000" dirty="0" smtClean="0"/>
              <a:t>को निर्माण गर्नु हुन्छ त्यो </a:t>
            </a:r>
            <a:r>
              <a:rPr lang="en-US" sz="2000" dirty="0" smtClean="0"/>
              <a:t>Hypothesis </a:t>
            </a:r>
            <a:r>
              <a:rPr lang="hi-IN" sz="2000" dirty="0" smtClean="0"/>
              <a:t>को परिक्षण गर्न फेरी थप </a:t>
            </a:r>
            <a:r>
              <a:rPr lang="en-US" sz="2000" dirty="0" smtClean="0"/>
              <a:t>Data </a:t>
            </a:r>
            <a:r>
              <a:rPr lang="hi-IN" sz="2000" dirty="0" smtClean="0"/>
              <a:t>संकलन गर्नुहुन्छ/ यसलाई अनुसन्धानमा </a:t>
            </a:r>
            <a:r>
              <a:rPr lang="en-US" sz="2000" dirty="0" smtClean="0"/>
              <a:t>Abduction </a:t>
            </a:r>
            <a:r>
              <a:rPr lang="hi-IN" sz="2000" dirty="0" smtClean="0"/>
              <a:t>भनिन्छ/ जसमा </a:t>
            </a:r>
            <a:r>
              <a:rPr lang="en-US" sz="2000" dirty="0" smtClean="0"/>
              <a:t>Data collection </a:t>
            </a:r>
            <a:r>
              <a:rPr lang="hi-IN" sz="2000" dirty="0" smtClean="0"/>
              <a:t>र </a:t>
            </a:r>
            <a:r>
              <a:rPr lang="en-US" sz="2000" dirty="0" smtClean="0"/>
              <a:t>Data Analysis </a:t>
            </a:r>
            <a:r>
              <a:rPr lang="hi-IN" sz="2000" dirty="0" smtClean="0"/>
              <a:t>संग संगै अगि बढाईनु पर्ने हुन्छ/ </a:t>
            </a:r>
            <a:r>
              <a:rPr lang="en-US" sz="2000" dirty="0" smtClean="0"/>
              <a:t>Grounded Theory </a:t>
            </a:r>
            <a:r>
              <a:rPr lang="hi-IN" sz="2000" dirty="0" smtClean="0"/>
              <a:t>संख्यात्मक वा गुणात्मक दुवै थरी अनुसन्धानमा प्रयोग गर्न सकिन्छ/</a:t>
            </a:r>
            <a:endParaRPr lang="en-US"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Narrative analysis</a:t>
            </a:r>
            <a:endParaRPr lang="en-US" dirty="0"/>
          </a:p>
        </p:txBody>
      </p:sp>
      <p:sp>
        <p:nvSpPr>
          <p:cNvPr id="3" name="Content Placeholder 2"/>
          <p:cNvSpPr>
            <a:spLocks noGrp="1"/>
          </p:cNvSpPr>
          <p:nvPr>
            <p:ph idx="1"/>
          </p:nvPr>
        </p:nvSpPr>
        <p:spPr/>
        <p:txBody>
          <a:bodyPr>
            <a:normAutofit fontScale="62500" lnSpcReduction="20000"/>
          </a:bodyPr>
          <a:lstStyle/>
          <a:p>
            <a:r>
              <a:rPr lang="hi-IN" dirty="0" smtClean="0"/>
              <a:t>मान्छेका आ-आफ्नै कथा हुन्छन/ उसका बिगत नै उसका कथा हुन्/ आफु र आफ्नो वरिपरिका अरु मान्छे र परिवेशमा आधारित अनुभवहरुनै उसका कथाका आधार हुन्/ ती कथाहरुलाई अर्थपूर्ण तवरले अगाडि ल्याउने प्रक्रियामा </a:t>
            </a:r>
            <a:r>
              <a:rPr lang="en-US" dirty="0" smtClean="0"/>
              <a:t>Narrative Inquiry </a:t>
            </a:r>
            <a:r>
              <a:rPr lang="hi-IN" dirty="0" smtClean="0"/>
              <a:t>ले राम्रो भूमिका खेल्न सक्छ/ त्यसैले यो बिधि नितान्त अनुभवका विश्लेषणमा आधारित हुन्छ/ अब प्रश्न उठ्न सक्छ कस्तो अनुभव? अनुसन्धानमा कुनै खास परिस्थिति वा परिवेशलाई आधार बनाउनु पर्ने हुन्छ त्यो भनेको </a:t>
            </a:r>
            <a:r>
              <a:rPr lang="en-US" dirty="0" smtClean="0"/>
              <a:t>phenomenon </a:t>
            </a:r>
            <a:r>
              <a:rPr lang="hi-IN" dirty="0" smtClean="0"/>
              <a:t>हो/ तपाइंले व्यक्तिका कुन परिवेशको अनुभवमा आधारित कथाहरुलाई अनुसन्धान गर्न लाग्नु भएको हो भन्ने कुरा प्रष्ट हुनु जरुरी छ/</a:t>
            </a:r>
          </a:p>
          <a:p>
            <a:r>
              <a:rPr lang="en-US" dirty="0" smtClean="0"/>
              <a:t>Narrative Inquiry </a:t>
            </a:r>
            <a:r>
              <a:rPr lang="hi-IN" dirty="0" smtClean="0"/>
              <a:t>विधिमा अनुसन्धानकर्ताले तीनवटा साझा सवाललाई ध्यानमा राख्नु पर्ने हुन्छ जसले उसको अवधारणात्मक प्रारूप (</a:t>
            </a:r>
            <a:r>
              <a:rPr lang="en-US" dirty="0" smtClean="0"/>
              <a:t>Conceptual framework) </a:t>
            </a:r>
            <a:r>
              <a:rPr lang="hi-IN" dirty="0" smtClean="0"/>
              <a:t>तयार पार्नमा सहयोग गर्दछ/ पहिलो हो </a:t>
            </a:r>
            <a:r>
              <a:rPr lang="en-US" dirty="0" smtClean="0"/>
              <a:t>Temporality </a:t>
            </a:r>
            <a:r>
              <a:rPr lang="hi-IN" dirty="0" smtClean="0"/>
              <a:t>अर्थात् अस्थायित्व/ हाम्रा अनुभवहरु क्रमस: परिवर्तन हुँदै जान्छन र ती कुरा हाम्रो परिवेशमा रहेका अरु मान्छे, स्थान र अन्य घटनाले फरक गर्दछ/ मान्छेको अनुभव मूलत: समय सापेक्षित हुन्छ र त्यसैभित्र उसका कथा र व्यथाका सही बिजारोपण हुन्छ भन्ने कुरा </a:t>
            </a:r>
            <a:r>
              <a:rPr lang="en-US" dirty="0" smtClean="0"/>
              <a:t>Narrative Inquiry </a:t>
            </a:r>
            <a:r>
              <a:rPr lang="hi-IN" dirty="0" smtClean="0"/>
              <a:t>को दार्शनिक आधार हो/</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smtClean="0"/>
              <a:t>5.  Focus Groups: </a:t>
            </a:r>
          </a:p>
          <a:p>
            <a:pPr lvl="1">
              <a:defRPr/>
            </a:pPr>
            <a:r>
              <a:rPr lang="en-US" dirty="0" smtClean="0"/>
              <a:t>Focus groups are panels, facilitated by a moderator, who meet for a specified time period to exchange perspectives, knowledge, and/or opinions on a particular topic.  </a:t>
            </a:r>
          </a:p>
          <a:p>
            <a:pPr lvl="1">
              <a:defRPr/>
            </a:pPr>
            <a:r>
              <a:rPr lang="en-US" dirty="0" smtClean="0"/>
              <a:t>Groups are rarely more than a dozen members.</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8600" y="381000"/>
            <a:ext cx="8610600" cy="685800"/>
          </a:xfrm>
        </p:spPr>
        <p:txBody>
          <a:bodyPr/>
          <a:lstStyle/>
          <a:p>
            <a:r>
              <a:rPr lang="en-US" sz="2800" b="0" smtClean="0"/>
              <a:t>An interactive model of qualitative research</a:t>
            </a:r>
          </a:p>
        </p:txBody>
      </p:sp>
      <p:sp>
        <p:nvSpPr>
          <p:cNvPr id="4" name="Oval 3"/>
          <p:cNvSpPr/>
          <p:nvPr/>
        </p:nvSpPr>
        <p:spPr>
          <a:xfrm>
            <a:off x="3276600" y="2667000"/>
            <a:ext cx="1981200" cy="1752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Research questions </a:t>
            </a:r>
          </a:p>
        </p:txBody>
      </p:sp>
      <p:sp>
        <p:nvSpPr>
          <p:cNvPr id="5" name="Oval 4"/>
          <p:cNvSpPr/>
          <p:nvPr/>
        </p:nvSpPr>
        <p:spPr>
          <a:xfrm>
            <a:off x="685800" y="1219200"/>
            <a:ext cx="18288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Purposes </a:t>
            </a:r>
          </a:p>
        </p:txBody>
      </p:sp>
      <p:sp>
        <p:nvSpPr>
          <p:cNvPr id="6" name="Oval 5"/>
          <p:cNvSpPr/>
          <p:nvPr/>
        </p:nvSpPr>
        <p:spPr>
          <a:xfrm>
            <a:off x="5715000" y="1143000"/>
            <a:ext cx="2362200" cy="1752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Theoretical framework </a:t>
            </a:r>
          </a:p>
        </p:txBody>
      </p:sp>
      <p:sp>
        <p:nvSpPr>
          <p:cNvPr id="7" name="Oval 6"/>
          <p:cNvSpPr/>
          <p:nvPr/>
        </p:nvSpPr>
        <p:spPr>
          <a:xfrm>
            <a:off x="685800" y="4343400"/>
            <a:ext cx="19050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Methods </a:t>
            </a:r>
          </a:p>
        </p:txBody>
      </p:sp>
      <p:sp>
        <p:nvSpPr>
          <p:cNvPr id="8" name="Oval 7"/>
          <p:cNvSpPr/>
          <p:nvPr/>
        </p:nvSpPr>
        <p:spPr>
          <a:xfrm>
            <a:off x="5867400" y="4495800"/>
            <a:ext cx="20574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Validity </a:t>
            </a:r>
          </a:p>
        </p:txBody>
      </p:sp>
      <p:cxnSp>
        <p:nvCxnSpPr>
          <p:cNvPr id="10" name="Straight Connector 9"/>
          <p:cNvCxnSpPr>
            <a:stCxn id="5" idx="6"/>
            <a:endCxn id="6" idx="2"/>
          </p:cNvCxnSpPr>
          <p:nvPr/>
        </p:nvCxnSpPr>
        <p:spPr>
          <a:xfrm flipV="1">
            <a:off x="2514600" y="2019300"/>
            <a:ext cx="3200400" cy="381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endCxn id="8" idx="2"/>
          </p:cNvCxnSpPr>
          <p:nvPr/>
        </p:nvCxnSpPr>
        <p:spPr>
          <a:xfrm>
            <a:off x="2667000" y="5257800"/>
            <a:ext cx="3200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2438400" y="2438400"/>
            <a:ext cx="914400" cy="6858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5105400" y="4114800"/>
            <a:ext cx="914400" cy="68580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5400000" flipH="1" flipV="1">
            <a:off x="2683668" y="3793332"/>
            <a:ext cx="474663" cy="11176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5181600" y="2667000"/>
            <a:ext cx="762000" cy="4572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4207620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lvl="2"/>
            <a:r>
              <a:rPr lang="en-US" dirty="0" smtClean="0"/>
              <a:t>The three aspects of controlling variance is called </a:t>
            </a:r>
            <a:r>
              <a:rPr lang="en-US" i="1" dirty="0" err="1" smtClean="0"/>
              <a:t>maxmincon</a:t>
            </a:r>
            <a:r>
              <a:rPr lang="en-US" i="1" dirty="0" smtClean="0"/>
              <a:t> principal</a:t>
            </a:r>
            <a:r>
              <a:rPr lang="en-US" dirty="0" smtClean="0"/>
              <a:t>. It means maximize the experiment variance, Minimize the error variance and Control of extraneous variance.</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Teaching method and result</a:t>
            </a:r>
            <a:endParaRPr lang="en-US" dirty="0"/>
          </a:p>
        </p:txBody>
      </p:sp>
      <p:graphicFrame>
        <p:nvGraphicFramePr>
          <p:cNvPr id="4" name="Content Placeholder 3"/>
          <p:cNvGraphicFramePr>
            <a:graphicFrameLocks noGrp="1"/>
          </p:cNvGraphicFramePr>
          <p:nvPr>
            <p:ph idx="1"/>
          </p:nvPr>
        </p:nvGraphicFramePr>
        <p:xfrm>
          <a:off x="457200" y="1600200"/>
          <a:ext cx="8229600" cy="3124200"/>
        </p:xfrm>
        <a:graphic>
          <a:graphicData uri="http://schemas.openxmlformats.org/drawingml/2006/table">
            <a:tbl>
              <a:tblPr firstRow="1" bandRow="1">
                <a:tableStyleId>{5C22544A-7EE6-4342-B048-85BDC9FD1C3A}</a:tableStyleId>
              </a:tblPr>
              <a:tblGrid>
                <a:gridCol w="1905000"/>
                <a:gridCol w="1676400"/>
                <a:gridCol w="1600200"/>
                <a:gridCol w="2133600"/>
                <a:gridCol w="914400"/>
              </a:tblGrid>
              <a:tr h="781050">
                <a:tc>
                  <a:txBody>
                    <a:bodyPr/>
                    <a:lstStyle/>
                    <a:p>
                      <a:pPr marL="0" marR="0">
                        <a:spcBef>
                          <a:spcPts val="0"/>
                        </a:spcBef>
                        <a:spcAft>
                          <a:spcPts val="0"/>
                        </a:spcAft>
                      </a:pPr>
                      <a:endParaRPr lang="en-US" sz="1800" dirty="0">
                        <a:latin typeface="Times New Roman"/>
                        <a:ea typeface="Times New Roman"/>
                      </a:endParaRPr>
                    </a:p>
                  </a:txBody>
                  <a:tcPr marL="68580" marR="68580" marT="0" marB="0"/>
                </a:tc>
                <a:tc>
                  <a:txBody>
                    <a:bodyPr/>
                    <a:lstStyle/>
                    <a:p>
                      <a:pPr marL="0" marR="0">
                        <a:spcBef>
                          <a:spcPts val="0"/>
                        </a:spcBef>
                        <a:spcAft>
                          <a:spcPts val="0"/>
                        </a:spcAft>
                      </a:pPr>
                      <a:r>
                        <a:rPr lang="en-US" sz="1800" b="1" i="1">
                          <a:solidFill>
                            <a:srgbClr val="FFFFFF"/>
                          </a:solidFill>
                          <a:latin typeface="Times New Roman"/>
                          <a:ea typeface="Times New Roman"/>
                        </a:rPr>
                        <a:t>Before </a:t>
                      </a:r>
                      <a:endParaRPr lang="en-US" sz="1800">
                        <a:latin typeface="Times New Roman"/>
                        <a:ea typeface="Times New Roman"/>
                      </a:endParaRPr>
                    </a:p>
                  </a:txBody>
                  <a:tcPr marL="68580" marR="68580" marT="0" marB="0"/>
                </a:tc>
                <a:tc>
                  <a:txBody>
                    <a:bodyPr/>
                    <a:lstStyle/>
                    <a:p>
                      <a:pPr marL="0" marR="0">
                        <a:spcBef>
                          <a:spcPts val="0"/>
                        </a:spcBef>
                        <a:spcAft>
                          <a:spcPts val="0"/>
                        </a:spcAft>
                      </a:pPr>
                      <a:r>
                        <a:rPr lang="en-US" sz="1800" b="1" i="1">
                          <a:solidFill>
                            <a:srgbClr val="FFFFFF"/>
                          </a:solidFill>
                          <a:latin typeface="Times New Roman"/>
                          <a:ea typeface="Times New Roman"/>
                        </a:rPr>
                        <a:t>After </a:t>
                      </a:r>
                      <a:endParaRPr lang="en-US" sz="1800">
                        <a:latin typeface="Times New Roman"/>
                        <a:ea typeface="Times New Roman"/>
                      </a:endParaRPr>
                    </a:p>
                  </a:txBody>
                  <a:tcPr marL="68580" marR="68580" marT="0" marB="0"/>
                </a:tc>
                <a:tc>
                  <a:txBody>
                    <a:bodyPr/>
                    <a:lstStyle/>
                    <a:p>
                      <a:pPr marL="0" marR="0">
                        <a:spcBef>
                          <a:spcPts val="0"/>
                        </a:spcBef>
                        <a:spcAft>
                          <a:spcPts val="0"/>
                        </a:spcAft>
                      </a:pPr>
                      <a:endParaRPr lang="en-US" sz="1800">
                        <a:latin typeface="Times New Roman"/>
                        <a:ea typeface="Times New Roman"/>
                      </a:endParaRPr>
                    </a:p>
                  </a:txBody>
                  <a:tcPr marL="68580" marR="68580" marT="0" marB="0"/>
                </a:tc>
                <a:tc>
                  <a:txBody>
                    <a:bodyPr/>
                    <a:lstStyle/>
                    <a:p>
                      <a:endParaRPr lang="en-US" sz="2800"/>
                    </a:p>
                  </a:txBody>
                  <a:tcPr/>
                </a:tc>
              </a:tr>
              <a:tr h="781050">
                <a:tc>
                  <a:txBody>
                    <a:bodyPr/>
                    <a:lstStyle/>
                    <a:p>
                      <a:pPr marL="0" marR="0">
                        <a:spcBef>
                          <a:spcPts val="0"/>
                        </a:spcBef>
                        <a:spcAft>
                          <a:spcPts val="0"/>
                        </a:spcAft>
                      </a:pPr>
                      <a:endParaRPr lang="en-US" sz="1800">
                        <a:latin typeface="Times New Roman"/>
                        <a:ea typeface="Times New Roman"/>
                      </a:endParaRPr>
                    </a:p>
                  </a:txBody>
                  <a:tcPr marL="68580" marR="68580" marT="0" marB="0"/>
                </a:tc>
                <a:tc>
                  <a:txBody>
                    <a:bodyPr/>
                    <a:lstStyle/>
                    <a:p>
                      <a:pPr marL="0" marR="0">
                        <a:spcBef>
                          <a:spcPts val="0"/>
                        </a:spcBef>
                        <a:spcAft>
                          <a:spcPts val="0"/>
                        </a:spcAft>
                      </a:pPr>
                      <a:r>
                        <a:rPr lang="en-US" sz="1800">
                          <a:latin typeface="Times New Roman"/>
                          <a:ea typeface="Times New Roman"/>
                        </a:rPr>
                        <a:t>Test result (first day)</a:t>
                      </a:r>
                    </a:p>
                  </a:txBody>
                  <a:tcPr marL="68580" marR="68580" marT="0" marB="0"/>
                </a:tc>
                <a:tc>
                  <a:txBody>
                    <a:bodyPr/>
                    <a:lstStyle/>
                    <a:p>
                      <a:pPr marL="0" marR="0">
                        <a:spcBef>
                          <a:spcPts val="0"/>
                        </a:spcBef>
                        <a:spcAft>
                          <a:spcPts val="0"/>
                        </a:spcAft>
                      </a:pPr>
                      <a:r>
                        <a:rPr lang="en-US" sz="1800">
                          <a:latin typeface="Times New Roman"/>
                          <a:ea typeface="Times New Roman"/>
                        </a:rPr>
                        <a:t>Test result (last day)</a:t>
                      </a:r>
                    </a:p>
                  </a:txBody>
                  <a:tcPr marL="68580" marR="68580" marT="0" marB="0"/>
                </a:tc>
                <a:tc>
                  <a:txBody>
                    <a:bodyPr/>
                    <a:lstStyle/>
                    <a:p>
                      <a:pPr marL="0" marR="0">
                        <a:spcBef>
                          <a:spcPts val="0"/>
                        </a:spcBef>
                        <a:spcAft>
                          <a:spcPts val="0"/>
                        </a:spcAft>
                      </a:pPr>
                      <a:endParaRPr lang="en-US" sz="1800">
                        <a:latin typeface="Times New Roman"/>
                        <a:ea typeface="Times New Roman"/>
                      </a:endParaRPr>
                    </a:p>
                  </a:txBody>
                  <a:tcPr marL="68580" marR="68580" marT="0" marB="0"/>
                </a:tc>
                <a:tc>
                  <a:txBody>
                    <a:bodyPr/>
                    <a:lstStyle/>
                    <a:p>
                      <a:endParaRPr lang="en-US" sz="2800"/>
                    </a:p>
                  </a:txBody>
                  <a:tcPr/>
                </a:tc>
              </a:tr>
              <a:tr h="781050">
                <a:tc>
                  <a:txBody>
                    <a:bodyPr/>
                    <a:lstStyle/>
                    <a:p>
                      <a:pPr marL="0" marR="0">
                        <a:spcBef>
                          <a:spcPts val="0"/>
                        </a:spcBef>
                        <a:spcAft>
                          <a:spcPts val="0"/>
                        </a:spcAft>
                      </a:pPr>
                      <a:r>
                        <a:rPr lang="en-US" sz="1800" b="1" i="1">
                          <a:latin typeface="Times New Roman"/>
                          <a:ea typeface="Times New Roman"/>
                        </a:rPr>
                        <a:t>Students with lecture method</a:t>
                      </a:r>
                      <a:endParaRPr lang="en-US" sz="1800">
                        <a:latin typeface="Times New Roman"/>
                        <a:ea typeface="Times New Roman"/>
                      </a:endParaRPr>
                    </a:p>
                  </a:txBody>
                  <a:tcPr marL="68580" marR="68580" marT="0" marB="0"/>
                </a:tc>
                <a:tc>
                  <a:txBody>
                    <a:bodyPr/>
                    <a:lstStyle/>
                    <a:p>
                      <a:pPr marL="0" marR="0">
                        <a:spcBef>
                          <a:spcPts val="0"/>
                        </a:spcBef>
                        <a:spcAft>
                          <a:spcPts val="0"/>
                        </a:spcAft>
                      </a:pPr>
                      <a:r>
                        <a:rPr lang="en-US" sz="1800">
                          <a:latin typeface="Times New Roman"/>
                          <a:ea typeface="Times New Roman"/>
                        </a:rPr>
                        <a:t>L</a:t>
                      </a:r>
                      <a:r>
                        <a:rPr lang="en-US" sz="1800" baseline="-25000">
                          <a:latin typeface="Times New Roman"/>
                          <a:ea typeface="Times New Roman"/>
                        </a:rPr>
                        <a:t>1*</a:t>
                      </a:r>
                      <a:endParaRPr lang="en-US" sz="1800">
                        <a:latin typeface="Times New Roman"/>
                        <a:ea typeface="Times New Roman"/>
                      </a:endParaRPr>
                    </a:p>
                  </a:txBody>
                  <a:tcPr marL="68580" marR="68580" marT="0" marB="0"/>
                </a:tc>
                <a:tc>
                  <a:txBody>
                    <a:bodyPr/>
                    <a:lstStyle/>
                    <a:p>
                      <a:pPr marL="0" marR="0">
                        <a:spcBef>
                          <a:spcPts val="0"/>
                        </a:spcBef>
                        <a:spcAft>
                          <a:spcPts val="0"/>
                        </a:spcAft>
                      </a:pPr>
                      <a:r>
                        <a:rPr lang="en-US" sz="1800">
                          <a:latin typeface="Times New Roman"/>
                          <a:ea typeface="Times New Roman"/>
                        </a:rPr>
                        <a:t>L</a:t>
                      </a:r>
                      <a:r>
                        <a:rPr lang="en-US" sz="1800" baseline="-25000">
                          <a:latin typeface="Times New Roman"/>
                          <a:ea typeface="Times New Roman"/>
                        </a:rPr>
                        <a:t>2</a:t>
                      </a:r>
                      <a:endParaRPr lang="en-US" sz="1800">
                        <a:latin typeface="Times New Roman"/>
                        <a:ea typeface="Times New Roman"/>
                      </a:endParaRPr>
                    </a:p>
                  </a:txBody>
                  <a:tcPr marL="68580" marR="68580" marT="0" marB="0"/>
                </a:tc>
                <a:tc>
                  <a:txBody>
                    <a:bodyPr/>
                    <a:lstStyle/>
                    <a:p>
                      <a:pPr marL="0" marR="0">
                        <a:spcBef>
                          <a:spcPts val="0"/>
                        </a:spcBef>
                        <a:spcAft>
                          <a:spcPts val="0"/>
                        </a:spcAft>
                      </a:pPr>
                      <a:r>
                        <a:rPr lang="en-US" sz="1800">
                          <a:latin typeface="Times New Roman"/>
                          <a:ea typeface="Times New Roman"/>
                        </a:rPr>
                        <a:t>Control group</a:t>
                      </a:r>
                    </a:p>
                  </a:txBody>
                  <a:tcPr marL="68580" marR="68580" marT="0" marB="0"/>
                </a:tc>
                <a:tc>
                  <a:txBody>
                    <a:bodyPr/>
                    <a:lstStyle/>
                    <a:p>
                      <a:endParaRPr lang="en-US" sz="2800"/>
                    </a:p>
                  </a:txBody>
                  <a:tcPr/>
                </a:tc>
              </a:tr>
              <a:tr h="781050">
                <a:tc>
                  <a:txBody>
                    <a:bodyPr/>
                    <a:lstStyle/>
                    <a:p>
                      <a:pPr marL="0" marR="0">
                        <a:spcBef>
                          <a:spcPts val="0"/>
                        </a:spcBef>
                        <a:spcAft>
                          <a:spcPts val="0"/>
                        </a:spcAft>
                      </a:pPr>
                      <a:r>
                        <a:rPr lang="en-US" sz="1800" b="1" i="1">
                          <a:latin typeface="Times New Roman"/>
                          <a:ea typeface="Times New Roman"/>
                        </a:rPr>
                        <a:t>Students with case method</a:t>
                      </a:r>
                      <a:endParaRPr lang="en-US" sz="1800">
                        <a:latin typeface="Times New Roman"/>
                        <a:ea typeface="Times New Roman"/>
                      </a:endParaRPr>
                    </a:p>
                  </a:txBody>
                  <a:tcPr marL="68580" marR="68580" marT="0" marB="0"/>
                </a:tc>
                <a:tc>
                  <a:txBody>
                    <a:bodyPr/>
                    <a:lstStyle/>
                    <a:p>
                      <a:pPr marL="0" marR="0">
                        <a:spcBef>
                          <a:spcPts val="0"/>
                        </a:spcBef>
                        <a:spcAft>
                          <a:spcPts val="0"/>
                        </a:spcAft>
                      </a:pPr>
                      <a:r>
                        <a:rPr lang="en-US" sz="1800">
                          <a:latin typeface="Times New Roman"/>
                          <a:ea typeface="Times New Roman"/>
                        </a:rPr>
                        <a:t>C</a:t>
                      </a:r>
                      <a:r>
                        <a:rPr lang="en-US" sz="1800" baseline="-25000">
                          <a:latin typeface="Times New Roman"/>
                          <a:ea typeface="Times New Roman"/>
                        </a:rPr>
                        <a:t>1</a:t>
                      </a:r>
                      <a:endParaRPr lang="en-US" sz="1800">
                        <a:latin typeface="Times New Roman"/>
                        <a:ea typeface="Times New Roman"/>
                      </a:endParaRPr>
                    </a:p>
                  </a:txBody>
                  <a:tcPr marL="68580" marR="68580" marT="0" marB="0"/>
                </a:tc>
                <a:tc>
                  <a:txBody>
                    <a:bodyPr/>
                    <a:lstStyle/>
                    <a:p>
                      <a:pPr marL="0" marR="0">
                        <a:spcBef>
                          <a:spcPts val="0"/>
                        </a:spcBef>
                        <a:spcAft>
                          <a:spcPts val="0"/>
                        </a:spcAft>
                      </a:pPr>
                      <a:r>
                        <a:rPr lang="en-US" sz="1800">
                          <a:latin typeface="Times New Roman"/>
                          <a:ea typeface="Times New Roman"/>
                        </a:rPr>
                        <a:t>C</a:t>
                      </a:r>
                      <a:r>
                        <a:rPr lang="en-US" sz="1800" baseline="-25000">
                          <a:latin typeface="Times New Roman"/>
                          <a:ea typeface="Times New Roman"/>
                        </a:rPr>
                        <a:t>2</a:t>
                      </a:r>
                      <a:endParaRPr lang="en-US" sz="1800">
                        <a:latin typeface="Times New Roman"/>
                        <a:ea typeface="Times New Roman"/>
                      </a:endParaRPr>
                    </a:p>
                  </a:txBody>
                  <a:tcPr marL="68580" marR="68580" marT="0" marB="0"/>
                </a:tc>
                <a:tc>
                  <a:txBody>
                    <a:bodyPr/>
                    <a:lstStyle/>
                    <a:p>
                      <a:pPr marL="0" marR="0">
                        <a:spcBef>
                          <a:spcPts val="0"/>
                        </a:spcBef>
                        <a:spcAft>
                          <a:spcPts val="0"/>
                        </a:spcAft>
                      </a:pPr>
                      <a:r>
                        <a:rPr lang="en-US" sz="1800" dirty="0">
                          <a:latin typeface="Times New Roman"/>
                          <a:ea typeface="Times New Roman"/>
                        </a:rPr>
                        <a:t>Experiment group</a:t>
                      </a:r>
                    </a:p>
                  </a:txBody>
                  <a:tcPr marL="68580" marR="68580" marT="0" marB="0"/>
                </a:tc>
                <a:tc>
                  <a:txBody>
                    <a:bodyPr/>
                    <a:lstStyle/>
                    <a:p>
                      <a:endParaRPr lang="en-US" sz="2800" dirty="0"/>
                    </a:p>
                  </a:txBody>
                  <a:tcPr/>
                </a:tc>
              </a:tr>
            </a:tbl>
          </a:graphicData>
        </a:graphic>
      </p:graphicFrame>
      <p:sp>
        <p:nvSpPr>
          <p:cNvPr id="5" name="Rectangle 4"/>
          <p:cNvSpPr/>
          <p:nvPr/>
        </p:nvSpPr>
        <p:spPr>
          <a:xfrm>
            <a:off x="533400" y="5105400"/>
            <a:ext cx="8077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 name="Rectangle 1"/>
          <p:cNvSpPr>
            <a:spLocks noChangeArrowheads="1"/>
          </p:cNvSpPr>
          <p:nvPr/>
        </p:nvSpPr>
        <p:spPr bwMode="auto">
          <a:xfrm>
            <a:off x="457200" y="5029200"/>
            <a:ext cx="82296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1143000" algn="l"/>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Test results of the final day must show that C</a:t>
            </a:r>
            <a:r>
              <a:rPr kumimoji="0" lang="en-US" sz="20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is much higher than</a:t>
            </a:r>
            <a:r>
              <a:rPr kumimoji="0" lang="en-US" sz="20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t>
            </a:r>
            <a:r>
              <a:rPr kumimoji="0" lang="en-US" sz="20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1143000" algn="l"/>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scores from the test given on the first day (L</a:t>
            </a:r>
            <a:r>
              <a:rPr kumimoji="0" lang="en-US" sz="20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and C</a:t>
            </a:r>
            <a:r>
              <a:rPr kumimoji="0" lang="en-US" sz="20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were about the same for both classes.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1143000" algn="l"/>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Show that there is a difference between score C</a:t>
            </a:r>
            <a:r>
              <a:rPr kumimoji="0" lang="en-US" sz="20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and score C</a:t>
            </a:r>
            <a:r>
              <a:rPr kumimoji="0" lang="en-US" sz="20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Elements of research design</a:t>
            </a:r>
            <a:endParaRPr lang="en-US" sz="4000" dirty="0"/>
          </a:p>
        </p:txBody>
      </p:sp>
      <p:sp>
        <p:nvSpPr>
          <p:cNvPr id="3" name="Content Placeholder 2"/>
          <p:cNvSpPr>
            <a:spLocks noGrp="1"/>
          </p:cNvSpPr>
          <p:nvPr>
            <p:ph idx="1"/>
          </p:nvPr>
        </p:nvSpPr>
        <p:spPr/>
        <p:txBody>
          <a:bodyPr/>
          <a:lstStyle/>
          <a:p>
            <a:endParaRPr lang="en-US" sz="4000"/>
          </a:p>
        </p:txBody>
      </p:sp>
      <p:sp>
        <p:nvSpPr>
          <p:cNvPr id="4" name="Rectangle 3"/>
          <p:cNvSpPr/>
          <p:nvPr/>
        </p:nvSpPr>
        <p:spPr>
          <a:xfrm>
            <a:off x="685800" y="1295400"/>
            <a:ext cx="7848600" cy="487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5" name="Oval 4"/>
          <p:cNvSpPr/>
          <p:nvPr/>
        </p:nvSpPr>
        <p:spPr>
          <a:xfrm>
            <a:off x="3352800" y="3276600"/>
            <a:ext cx="22860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Research design </a:t>
            </a:r>
            <a:endParaRPr lang="en-US" sz="2400" dirty="0">
              <a:solidFill>
                <a:schemeClr val="tx1"/>
              </a:solidFill>
            </a:endParaRPr>
          </a:p>
        </p:txBody>
      </p:sp>
      <p:sp>
        <p:nvSpPr>
          <p:cNvPr id="6" name="Oval 5"/>
          <p:cNvSpPr/>
          <p:nvPr/>
        </p:nvSpPr>
        <p:spPr>
          <a:xfrm>
            <a:off x="5867400" y="2362200"/>
            <a:ext cx="26670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Methodology </a:t>
            </a:r>
            <a:endParaRPr lang="en-US" sz="2400" dirty="0">
              <a:solidFill>
                <a:schemeClr val="tx1"/>
              </a:solidFill>
            </a:endParaRPr>
          </a:p>
        </p:txBody>
      </p:sp>
      <p:sp>
        <p:nvSpPr>
          <p:cNvPr id="7" name="Oval 6"/>
          <p:cNvSpPr/>
          <p:nvPr/>
        </p:nvSpPr>
        <p:spPr>
          <a:xfrm>
            <a:off x="6019800" y="4800600"/>
            <a:ext cx="2362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Data gathering</a:t>
            </a:r>
            <a:endParaRPr lang="en-US" sz="2400" dirty="0">
              <a:solidFill>
                <a:schemeClr val="tx1"/>
              </a:solidFill>
            </a:endParaRPr>
          </a:p>
        </p:txBody>
      </p:sp>
      <p:sp>
        <p:nvSpPr>
          <p:cNvPr id="8" name="Oval 7"/>
          <p:cNvSpPr/>
          <p:nvPr/>
        </p:nvSpPr>
        <p:spPr>
          <a:xfrm>
            <a:off x="3048000" y="1676400"/>
            <a:ext cx="25146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Subject of investigation</a:t>
            </a:r>
            <a:endParaRPr lang="en-US" sz="2400" dirty="0">
              <a:solidFill>
                <a:schemeClr val="tx1"/>
              </a:solidFill>
            </a:endParaRPr>
          </a:p>
        </p:txBody>
      </p:sp>
      <p:sp>
        <p:nvSpPr>
          <p:cNvPr id="9" name="Oval 8"/>
          <p:cNvSpPr/>
          <p:nvPr/>
        </p:nvSpPr>
        <p:spPr>
          <a:xfrm>
            <a:off x="838200" y="2286000"/>
            <a:ext cx="20574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Report writing </a:t>
            </a:r>
            <a:endParaRPr lang="en-US" sz="2400" dirty="0">
              <a:solidFill>
                <a:schemeClr val="tx1"/>
              </a:solidFill>
            </a:endParaRPr>
          </a:p>
        </p:txBody>
      </p:sp>
      <p:sp>
        <p:nvSpPr>
          <p:cNvPr id="10" name="Oval 9"/>
          <p:cNvSpPr/>
          <p:nvPr/>
        </p:nvSpPr>
        <p:spPr>
          <a:xfrm>
            <a:off x="838200" y="4876800"/>
            <a:ext cx="2209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Data analysis </a:t>
            </a:r>
            <a:endParaRPr lang="en-US" sz="2400" dirty="0">
              <a:solidFill>
                <a:schemeClr val="tx1"/>
              </a:solidFill>
            </a:endParaRPr>
          </a:p>
        </p:txBody>
      </p:sp>
      <p:cxnSp>
        <p:nvCxnSpPr>
          <p:cNvPr id="12" name="Straight Connector 11"/>
          <p:cNvCxnSpPr>
            <a:stCxn id="8" idx="4"/>
          </p:cNvCxnSpPr>
          <p:nvPr/>
        </p:nvCxnSpPr>
        <p:spPr>
          <a:xfrm rot="16200000" flipH="1">
            <a:off x="4057650" y="2990850"/>
            <a:ext cx="533400" cy="381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9" idx="5"/>
          </p:cNvCxnSpPr>
          <p:nvPr/>
        </p:nvCxnSpPr>
        <p:spPr>
          <a:xfrm rot="16200000" flipH="1">
            <a:off x="2856378" y="3389778"/>
            <a:ext cx="310544" cy="834699"/>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10" idx="7"/>
          </p:cNvCxnSpPr>
          <p:nvPr/>
        </p:nvCxnSpPr>
        <p:spPr>
          <a:xfrm rot="5400000" flipH="1" flipV="1">
            <a:off x="2971636" y="4324747"/>
            <a:ext cx="438711" cy="93321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5486400" y="3352800"/>
            <a:ext cx="533400" cy="2286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5" idx="5"/>
          </p:cNvCxnSpPr>
          <p:nvPr/>
        </p:nvCxnSpPr>
        <p:spPr>
          <a:xfrm rot="16200000" flipH="1">
            <a:off x="5577260" y="4434259"/>
            <a:ext cx="474103" cy="1020577"/>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TotalTime>
  <Words>3750</Words>
  <Application>Microsoft Office PowerPoint</Application>
  <PresentationFormat>On-screen Show (4:3)</PresentationFormat>
  <Paragraphs>371</Paragraphs>
  <Slides>68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0" baseType="lpstr">
      <vt:lpstr>Office Theme</vt:lpstr>
      <vt:lpstr>Document</vt:lpstr>
      <vt:lpstr>Research design</vt:lpstr>
      <vt:lpstr>Research design</vt:lpstr>
      <vt:lpstr>Slide 3</vt:lpstr>
      <vt:lpstr>Slide 4</vt:lpstr>
      <vt:lpstr>Purpose of research design</vt:lpstr>
      <vt:lpstr>Slide 6</vt:lpstr>
      <vt:lpstr>Slide 7</vt:lpstr>
      <vt:lpstr>Teaching method and result</vt:lpstr>
      <vt:lpstr>Elements of research design</vt:lpstr>
      <vt:lpstr>Types of research design</vt:lpstr>
      <vt:lpstr>Explorative research design</vt:lpstr>
      <vt:lpstr>Historical Research Design </vt:lpstr>
      <vt:lpstr>Historical research</vt:lpstr>
      <vt:lpstr>Descriptive Research Design </vt:lpstr>
      <vt:lpstr>Slide 15</vt:lpstr>
      <vt:lpstr>Development Research Design </vt:lpstr>
      <vt:lpstr>Developmental study</vt:lpstr>
      <vt:lpstr>Slide 18</vt:lpstr>
      <vt:lpstr>Slide 19</vt:lpstr>
      <vt:lpstr>Slide 20</vt:lpstr>
      <vt:lpstr>Slide 21</vt:lpstr>
      <vt:lpstr>Slide 22</vt:lpstr>
      <vt:lpstr>Slide 23</vt:lpstr>
      <vt:lpstr>Case study</vt:lpstr>
      <vt:lpstr>Case study</vt:lpstr>
      <vt:lpstr>Survey research </vt:lpstr>
      <vt:lpstr>Comparative research design</vt:lpstr>
      <vt:lpstr>Correlation research</vt:lpstr>
      <vt:lpstr>Slide 29</vt:lpstr>
      <vt:lpstr>Types of correlation</vt:lpstr>
      <vt:lpstr>Causal comparative research</vt:lpstr>
      <vt:lpstr>Slide 32</vt:lpstr>
      <vt:lpstr>Slide 33</vt:lpstr>
      <vt:lpstr>Types of relationship</vt:lpstr>
      <vt:lpstr>Experimental Research</vt:lpstr>
      <vt:lpstr>What is an Experiment?</vt:lpstr>
      <vt:lpstr>Slide 37</vt:lpstr>
      <vt:lpstr>Some Definitions</vt:lpstr>
      <vt:lpstr>More Definitions</vt:lpstr>
      <vt:lpstr>More Definitions</vt:lpstr>
      <vt:lpstr>Experimental Validity</vt:lpstr>
      <vt:lpstr>Types of experiment</vt:lpstr>
      <vt:lpstr>Slide 43</vt:lpstr>
      <vt:lpstr>Table 8.2 Laboratory Versus Field Experiments </vt:lpstr>
      <vt:lpstr>Symbolism for Diagramming Experimental Designs</vt:lpstr>
      <vt:lpstr> after-only design </vt:lpstr>
      <vt:lpstr> Pretest-Posttest Design</vt:lpstr>
      <vt:lpstr>Static Group Design</vt:lpstr>
      <vt:lpstr>Pretest-Posttest Control Group Design</vt:lpstr>
      <vt:lpstr>Pretest-Posttest Control Group Design</vt:lpstr>
      <vt:lpstr>Posttest-Only Control Group Design</vt:lpstr>
      <vt:lpstr>Posttest-Only Control Group Design</vt:lpstr>
      <vt:lpstr>Solomon Four-Group Design</vt:lpstr>
      <vt:lpstr>Solomon Four-Group Design</vt:lpstr>
      <vt:lpstr>Quasi-Experimental Designs</vt:lpstr>
      <vt:lpstr>Qualitative Research</vt:lpstr>
      <vt:lpstr>Qualitative Research</vt:lpstr>
      <vt:lpstr>Qualitative Research</vt:lpstr>
      <vt:lpstr>Features of qualitative design</vt:lpstr>
      <vt:lpstr> Qualitative Research Design types </vt:lpstr>
      <vt:lpstr>Slide 61</vt:lpstr>
      <vt:lpstr>Phenomenology: ef]ufO cWoog  </vt:lpstr>
      <vt:lpstr>Slide 63</vt:lpstr>
      <vt:lpstr>Slide 64</vt:lpstr>
      <vt:lpstr>Grounded Theory:  </vt:lpstr>
      <vt:lpstr>Narrative analysis</vt:lpstr>
      <vt:lpstr>Slide 67</vt:lpstr>
      <vt:lpstr>An interactive model of qualitative research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kapil</dc:creator>
  <cp:lastModifiedBy>Shadow</cp:lastModifiedBy>
  <cp:revision>36</cp:revision>
  <dcterms:created xsi:type="dcterms:W3CDTF">2006-08-16T00:00:00Z</dcterms:created>
  <dcterms:modified xsi:type="dcterms:W3CDTF">2020-02-05T16:51:15Z</dcterms:modified>
</cp:coreProperties>
</file>