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0" r:id="rId4"/>
    <p:sldId id="259" r:id="rId5"/>
    <p:sldId id="261" r:id="rId6"/>
    <p:sldId id="262" r:id="rId7"/>
    <p:sldId id="263" r:id="rId8"/>
    <p:sldId id="264" r:id="rId9"/>
    <p:sldId id="265" r:id="rId10"/>
    <p:sldId id="267" r:id="rId11"/>
    <p:sldId id="266" r:id="rId12"/>
    <p:sldId id="258" r:id="rId13"/>
    <p:sldId id="268" r:id="rId14"/>
    <p:sldId id="269" r:id="rId15"/>
    <p:sldId id="270" r:id="rId16"/>
    <p:sldId id="271" r:id="rId17"/>
    <p:sldId id="273" r:id="rId18"/>
    <p:sldId id="275" r:id="rId19"/>
    <p:sldId id="276" r:id="rId20"/>
    <p:sldId id="274" r:id="rId21"/>
    <p:sldId id="277" r:id="rId22"/>
    <p:sldId id="279" r:id="rId23"/>
    <p:sldId id="280" r:id="rId24"/>
    <p:sldId id="281" r:id="rId25"/>
    <p:sldId id="282" r:id="rId26"/>
    <p:sldId id="283" r:id="rId27"/>
    <p:sldId id="27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E4A22D-C9F8-4A7A-AFF4-5AC79E2C239B}" type="datetimeFigureOut">
              <a:rPr lang="en-US" smtClean="0"/>
              <a:pPr/>
              <a:t>07-May-2019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E8C8AE-7E42-4C8A-841C-D06956278E01}" type="slidenum">
              <a:rPr lang="en-US" smtClean="0"/>
              <a:pPr/>
              <a:t>‹#›</a:t>
            </a:fld>
            <a:endParaRPr lang="en-US"/>
          </a:p>
        </p:txBody>
      </p:sp>
    </p:spTree>
    <p:extLst>
      <p:ext uri="{BB962C8B-B14F-4D97-AF65-F5344CB8AC3E}">
        <p14:creationId xmlns:p14="http://schemas.microsoft.com/office/powerpoint/2010/main" xmlns="" val="241397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4805891-E13E-42E0-BB08-94FA1FC919A3}" type="slidenum">
              <a:rPr lang="en-GB" smtClean="0"/>
              <a:pPr/>
              <a:t>16</a:t>
            </a:fld>
            <a:endParaRPr lang="en-GB" smtClean="0"/>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A272EE5-122F-4A68-AB24-DCB8B7F07662}" type="slidenum">
              <a:rPr lang="en-GB" smtClean="0"/>
              <a:pPr/>
              <a:t>17</a:t>
            </a:fld>
            <a:endParaRPr lang="en-GB" smtClean="0"/>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29577D5-9191-4DFB-8B73-61F69D569266}" type="slidenum">
              <a:rPr lang="en-GB" smtClean="0"/>
              <a:pPr/>
              <a:t>20</a:t>
            </a:fld>
            <a:endParaRPr lang="en-GB" smtClean="0"/>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07-May-2019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07-May-2019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07-May-2019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07-May-2019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07-May-2019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07-May-2019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07-May-2019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07-May-2019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07-May-2019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07-May-2019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07-May-2019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07-May-2019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problem and hypothesis formulation</a:t>
            </a:r>
            <a:endParaRPr lang="en-US" dirty="0"/>
          </a:p>
        </p:txBody>
      </p:sp>
      <p:sp>
        <p:nvSpPr>
          <p:cNvPr id="3" name="Subtitle 2"/>
          <p:cNvSpPr>
            <a:spLocks noGrp="1"/>
          </p:cNvSpPr>
          <p:nvPr>
            <p:ph type="subTitle" idx="1"/>
          </p:nvPr>
        </p:nvSpPr>
        <p:spPr/>
        <p:txBody>
          <a:bodyPr/>
          <a:lstStyle/>
          <a:p>
            <a:r>
              <a:rPr lang="en-US" dirty="0" smtClean="0"/>
              <a:t>Chapter three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Broad Topic to Narrow Topic</a:t>
            </a:r>
            <a:endParaRPr lang="en-US" dirty="0"/>
          </a:p>
        </p:txBody>
      </p:sp>
      <p:sp>
        <p:nvSpPr>
          <p:cNvPr id="3" name="Content Placeholder 2"/>
          <p:cNvSpPr>
            <a:spLocks noGrp="1"/>
          </p:cNvSpPr>
          <p:nvPr>
            <p:ph idx="1"/>
          </p:nvPr>
        </p:nvSpPr>
        <p:spPr/>
        <p:txBody>
          <a:bodyPr/>
          <a:lstStyle/>
          <a:p>
            <a:r>
              <a:rPr lang="en-US" dirty="0" smtClean="0"/>
              <a:t>Identification of specific issues needs collection of preliminary information from</a:t>
            </a:r>
          </a:p>
          <a:p>
            <a:pPr lvl="1"/>
            <a:r>
              <a:rPr lang="en-US" dirty="0" smtClean="0"/>
              <a:t>Your own observation of the situation</a:t>
            </a:r>
          </a:p>
          <a:p>
            <a:pPr lvl="1"/>
            <a:r>
              <a:rPr lang="en-US" dirty="0" smtClean="0"/>
              <a:t>Interviews and library surveys</a:t>
            </a:r>
          </a:p>
          <a:p>
            <a:pPr lvl="1"/>
            <a:r>
              <a:rPr lang="en-US" dirty="0" smtClean="0"/>
              <a:t>Secondary data and published data</a:t>
            </a:r>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4"/>
          <p:cNvSpPr>
            <a:spLocks noGrp="1" noChangeArrowheads="1"/>
          </p:cNvSpPr>
          <p:nvPr>
            <p:ph type="title"/>
          </p:nvPr>
        </p:nvSpPr>
        <p:spPr>
          <a:xfrm>
            <a:off x="914400" y="317500"/>
            <a:ext cx="7313613" cy="1143000"/>
          </a:xfrm>
        </p:spPr>
        <p:txBody>
          <a:bodyPr rtlCol="0">
            <a:normAutofit fontScale="90000"/>
          </a:bodyPr>
          <a:lstStyle/>
          <a:p>
            <a:pPr fontAlgn="auto">
              <a:spcAft>
                <a:spcPts val="0"/>
              </a:spcAft>
              <a:defRPr/>
            </a:pPr>
            <a:r>
              <a:rPr lang="en-US" smtClean="0"/>
              <a:t>Problem Tree – Keep asking Why?</a:t>
            </a:r>
          </a:p>
        </p:txBody>
      </p:sp>
      <p:sp>
        <p:nvSpPr>
          <p:cNvPr id="33795" name="Date Placeholder 2"/>
          <p:cNvSpPr>
            <a:spLocks noGrp="1"/>
          </p:cNvSpPr>
          <p:nvPr>
            <p:ph type="dt" sz="quarter" idx="10"/>
          </p:nvPr>
        </p:nvSpPr>
        <p:spPr bwMode="auto">
          <a:xfrm>
            <a:off x="685800" y="6477000"/>
            <a:ext cx="7772400" cy="228600"/>
          </a:xfrm>
          <a:noFill/>
          <a:ln>
            <a:miter lim="800000"/>
            <a:headEnd/>
            <a:tailEnd/>
          </a:ln>
        </p:spPr>
        <p:txBody>
          <a:bodyPr wrap="square" numCol="1" anchorCtr="0" compatLnSpc="1">
            <a:prstTxWarp prst="textNoShape">
              <a:avLst/>
            </a:prstTxWarp>
          </a:bodyPr>
          <a:lstStyle/>
          <a:p>
            <a:pPr algn="ctr"/>
            <a:fld id="{98245AEC-6ABC-41A2-AEB5-6680B0E68CB6}" type="datetime1">
              <a:rPr lang="en-US" i="1">
                <a:solidFill>
                  <a:srgbClr val="FFFF00"/>
                </a:solidFill>
              </a:rPr>
              <a:pPr algn="ctr"/>
              <a:t>07-May-2019</a:t>
            </a:fld>
            <a:endParaRPr lang="en-US" i="1">
              <a:solidFill>
                <a:srgbClr val="FFFF00"/>
              </a:solidFill>
            </a:endParaRPr>
          </a:p>
        </p:txBody>
      </p:sp>
      <p:sp>
        <p:nvSpPr>
          <p:cNvPr id="2" name="Footer Placeholder 3"/>
          <p:cNvSpPr>
            <a:spLocks noGrp="1"/>
          </p:cNvSpPr>
          <p:nvPr>
            <p:ph type="ftr" sz="quarter" idx="11"/>
          </p:nvPr>
        </p:nvSpPr>
        <p:spPr>
          <a:xfrm>
            <a:off x="3124200" y="6248400"/>
            <a:ext cx="2895600" cy="457200"/>
          </a:xfrm>
        </p:spPr>
        <p:txBody>
          <a:bodyPr/>
          <a:lstStyle/>
          <a:p>
            <a:pPr>
              <a:defRPr/>
            </a:pPr>
            <a:r>
              <a:rPr lang="en-US"/>
              <a:t>Research Proposal Development</a:t>
            </a:r>
          </a:p>
        </p:txBody>
      </p:sp>
      <p:sp>
        <p:nvSpPr>
          <p:cNvPr id="33796" name="Slide Number Placeholder 4"/>
          <p:cNvSpPr>
            <a:spLocks noGrp="1"/>
          </p:cNvSpPr>
          <p:nvPr>
            <p:ph type="sldNum" sz="quarter" idx="12"/>
          </p:nvPr>
        </p:nvSpPr>
        <p:spPr bwMode="auto">
          <a:xfrm>
            <a:off x="6553200" y="6248400"/>
            <a:ext cx="2133600" cy="457200"/>
          </a:xfrm>
          <a:ln>
            <a:miter lim="800000"/>
            <a:headEnd/>
            <a:tailEnd/>
          </a:ln>
        </p:spPr>
        <p:txBody>
          <a:bodyPr/>
          <a:lstStyle/>
          <a:p>
            <a:pPr>
              <a:defRPr/>
            </a:pPr>
            <a:fld id="{E15CDF8C-75ED-4722-94C8-DE3C24F1B4E8}" type="slidenum">
              <a:rPr lang="ar-SA"/>
              <a:pPr>
                <a:defRPr/>
              </a:pPr>
              <a:t>11</a:t>
            </a:fld>
            <a:endParaRPr lang="en-US">
              <a:cs typeface="Arial" pitchFamily="34" charset="0"/>
            </a:endParaRPr>
          </a:p>
        </p:txBody>
      </p:sp>
      <p:sp>
        <p:nvSpPr>
          <p:cNvPr id="31749" name="Text Box 5"/>
          <p:cNvSpPr txBox="1">
            <a:spLocks noChangeArrowheads="1"/>
          </p:cNvSpPr>
          <p:nvPr/>
        </p:nvSpPr>
        <p:spPr bwMode="auto">
          <a:xfrm>
            <a:off x="152400" y="3800475"/>
            <a:ext cx="1574800" cy="314325"/>
          </a:xfrm>
          <a:prstGeom prst="rect">
            <a:avLst/>
          </a:prstGeom>
          <a:solidFill>
            <a:schemeClr val="bg2"/>
          </a:solidFill>
          <a:ln w="9525">
            <a:solidFill>
              <a:schemeClr val="tx1"/>
            </a:solidFill>
            <a:miter lim="800000"/>
            <a:headEnd/>
            <a:tailEnd/>
          </a:ln>
        </p:spPr>
        <p:txBody>
          <a:bodyPr wrap="none">
            <a:spAutoFit/>
          </a:bodyPr>
          <a:lstStyle/>
          <a:p>
            <a:r>
              <a:rPr lang="en-US" sz="1400" dirty="0"/>
              <a:t>Food Insecurity</a:t>
            </a:r>
          </a:p>
        </p:txBody>
      </p:sp>
      <p:sp>
        <p:nvSpPr>
          <p:cNvPr id="31750" name="Text Box 6"/>
          <p:cNvSpPr txBox="1">
            <a:spLocks noChangeArrowheads="1"/>
          </p:cNvSpPr>
          <p:nvPr/>
        </p:nvSpPr>
        <p:spPr bwMode="auto">
          <a:xfrm>
            <a:off x="1828800" y="1905000"/>
            <a:ext cx="1249363" cy="527050"/>
          </a:xfrm>
          <a:prstGeom prst="rect">
            <a:avLst/>
          </a:prstGeom>
          <a:solidFill>
            <a:schemeClr val="bg2"/>
          </a:solidFill>
          <a:ln w="9525">
            <a:solidFill>
              <a:schemeClr val="tx1"/>
            </a:solidFill>
            <a:miter lim="800000"/>
            <a:headEnd/>
            <a:tailEnd/>
          </a:ln>
        </p:spPr>
        <p:txBody>
          <a:bodyPr wrap="none">
            <a:spAutoFit/>
          </a:bodyPr>
          <a:lstStyle/>
          <a:p>
            <a:r>
              <a:rPr lang="en-US" sz="1400" dirty="0"/>
              <a:t>Low Labor </a:t>
            </a:r>
          </a:p>
          <a:p>
            <a:r>
              <a:rPr lang="en-US" sz="1400" dirty="0"/>
              <a:t>Productivity</a:t>
            </a:r>
          </a:p>
        </p:txBody>
      </p:sp>
      <p:sp>
        <p:nvSpPr>
          <p:cNvPr id="31751" name="Text Box 7"/>
          <p:cNvSpPr txBox="1">
            <a:spLocks noChangeArrowheads="1"/>
          </p:cNvSpPr>
          <p:nvPr/>
        </p:nvSpPr>
        <p:spPr bwMode="auto">
          <a:xfrm>
            <a:off x="1828800" y="5257800"/>
            <a:ext cx="1249363" cy="527050"/>
          </a:xfrm>
          <a:prstGeom prst="rect">
            <a:avLst/>
          </a:prstGeom>
          <a:solidFill>
            <a:schemeClr val="bg2"/>
          </a:solidFill>
          <a:ln w="9525">
            <a:solidFill>
              <a:schemeClr val="tx1"/>
            </a:solidFill>
            <a:miter lim="800000"/>
            <a:headEnd/>
            <a:tailEnd/>
          </a:ln>
        </p:spPr>
        <p:txBody>
          <a:bodyPr wrap="none">
            <a:spAutoFit/>
          </a:bodyPr>
          <a:lstStyle/>
          <a:p>
            <a:r>
              <a:rPr lang="en-US" sz="1400" dirty="0"/>
              <a:t>Low Land </a:t>
            </a:r>
          </a:p>
          <a:p>
            <a:r>
              <a:rPr lang="en-US" sz="1400" dirty="0"/>
              <a:t>Productivity</a:t>
            </a:r>
          </a:p>
        </p:txBody>
      </p:sp>
      <p:sp>
        <p:nvSpPr>
          <p:cNvPr id="31752" name="Text Box 8"/>
          <p:cNvSpPr txBox="1">
            <a:spLocks noChangeArrowheads="1"/>
          </p:cNvSpPr>
          <p:nvPr/>
        </p:nvSpPr>
        <p:spPr bwMode="auto">
          <a:xfrm>
            <a:off x="3649663" y="1595438"/>
            <a:ext cx="1560512" cy="314325"/>
          </a:xfrm>
          <a:prstGeom prst="rect">
            <a:avLst/>
          </a:prstGeom>
          <a:solidFill>
            <a:schemeClr val="bg2"/>
          </a:solidFill>
          <a:ln w="9525">
            <a:solidFill>
              <a:schemeClr val="tx1"/>
            </a:solidFill>
            <a:miter lim="800000"/>
            <a:headEnd/>
            <a:tailEnd/>
          </a:ln>
        </p:spPr>
        <p:txBody>
          <a:bodyPr wrap="none">
            <a:spAutoFit/>
          </a:bodyPr>
          <a:lstStyle/>
          <a:p>
            <a:r>
              <a:rPr lang="en-US" sz="1400" dirty="0"/>
              <a:t>Unskilled Labor</a:t>
            </a:r>
          </a:p>
        </p:txBody>
      </p:sp>
      <p:sp>
        <p:nvSpPr>
          <p:cNvPr id="31753" name="Text Box 9"/>
          <p:cNvSpPr txBox="1">
            <a:spLocks noChangeArrowheads="1"/>
          </p:cNvSpPr>
          <p:nvPr/>
        </p:nvSpPr>
        <p:spPr bwMode="auto">
          <a:xfrm>
            <a:off x="3611563" y="3429000"/>
            <a:ext cx="1503362" cy="314325"/>
          </a:xfrm>
          <a:prstGeom prst="rect">
            <a:avLst/>
          </a:prstGeom>
          <a:solidFill>
            <a:schemeClr val="bg2"/>
          </a:solidFill>
          <a:ln w="9525">
            <a:solidFill>
              <a:schemeClr val="tx1"/>
            </a:solidFill>
            <a:miter lim="800000"/>
            <a:headEnd/>
            <a:tailEnd/>
          </a:ln>
        </p:spPr>
        <p:txBody>
          <a:bodyPr wrap="none">
            <a:spAutoFit/>
          </a:bodyPr>
          <a:lstStyle/>
          <a:p>
            <a:r>
              <a:rPr lang="en-US" sz="1400"/>
              <a:t>Water Scarcity</a:t>
            </a:r>
          </a:p>
        </p:txBody>
      </p:sp>
      <p:sp>
        <p:nvSpPr>
          <p:cNvPr id="31754" name="Text Box 10"/>
          <p:cNvSpPr txBox="1">
            <a:spLocks noChangeArrowheads="1"/>
          </p:cNvSpPr>
          <p:nvPr/>
        </p:nvSpPr>
        <p:spPr bwMode="auto">
          <a:xfrm>
            <a:off x="3617913" y="4351338"/>
            <a:ext cx="1706562" cy="314325"/>
          </a:xfrm>
          <a:prstGeom prst="rect">
            <a:avLst/>
          </a:prstGeom>
          <a:solidFill>
            <a:schemeClr val="bg2"/>
          </a:solidFill>
          <a:ln w="9525">
            <a:solidFill>
              <a:schemeClr val="tx1"/>
            </a:solidFill>
            <a:miter lim="800000"/>
            <a:headEnd/>
            <a:tailEnd/>
          </a:ln>
        </p:spPr>
        <p:txBody>
          <a:bodyPr wrap="none">
            <a:spAutoFit/>
          </a:bodyPr>
          <a:lstStyle/>
          <a:p>
            <a:r>
              <a:rPr lang="en-US" sz="1400" dirty="0"/>
              <a:t>Unsuitable Crops</a:t>
            </a:r>
          </a:p>
        </p:txBody>
      </p:sp>
      <p:sp>
        <p:nvSpPr>
          <p:cNvPr id="31756" name="Text Box 12"/>
          <p:cNvSpPr txBox="1">
            <a:spLocks noChangeArrowheads="1"/>
          </p:cNvSpPr>
          <p:nvPr/>
        </p:nvSpPr>
        <p:spPr bwMode="auto">
          <a:xfrm>
            <a:off x="3649663" y="6194425"/>
            <a:ext cx="984250" cy="314325"/>
          </a:xfrm>
          <a:prstGeom prst="rect">
            <a:avLst/>
          </a:prstGeom>
          <a:solidFill>
            <a:schemeClr val="bg2"/>
          </a:solidFill>
          <a:ln w="9525">
            <a:solidFill>
              <a:schemeClr val="tx1"/>
            </a:solidFill>
            <a:miter lim="800000"/>
            <a:headEnd/>
            <a:tailEnd/>
          </a:ln>
        </p:spPr>
        <p:txBody>
          <a:bodyPr wrap="none">
            <a:spAutoFit/>
          </a:bodyPr>
          <a:lstStyle/>
          <a:p>
            <a:r>
              <a:rPr lang="en-US" sz="1400" dirty="0"/>
              <a:t>Poor Soil</a:t>
            </a:r>
          </a:p>
        </p:txBody>
      </p:sp>
      <p:sp>
        <p:nvSpPr>
          <p:cNvPr id="31757" name="Text Box 13"/>
          <p:cNvSpPr txBox="1">
            <a:spLocks noChangeArrowheads="1"/>
          </p:cNvSpPr>
          <p:nvPr/>
        </p:nvSpPr>
        <p:spPr bwMode="auto">
          <a:xfrm>
            <a:off x="6415088" y="1585913"/>
            <a:ext cx="1985962" cy="314325"/>
          </a:xfrm>
          <a:prstGeom prst="rect">
            <a:avLst/>
          </a:prstGeom>
          <a:solidFill>
            <a:schemeClr val="bg2"/>
          </a:solidFill>
          <a:ln w="9525">
            <a:solidFill>
              <a:schemeClr val="tx1"/>
            </a:solidFill>
            <a:miter lim="800000"/>
            <a:headEnd/>
            <a:tailEnd/>
          </a:ln>
        </p:spPr>
        <p:txBody>
          <a:bodyPr wrap="none">
            <a:spAutoFit/>
          </a:bodyPr>
          <a:lstStyle/>
          <a:p>
            <a:r>
              <a:rPr lang="en-US" sz="1400" dirty="0"/>
              <a:t>Inefficient Irrigation</a:t>
            </a:r>
          </a:p>
        </p:txBody>
      </p:sp>
      <p:sp>
        <p:nvSpPr>
          <p:cNvPr id="31758" name="Text Box 14"/>
          <p:cNvSpPr txBox="1">
            <a:spLocks noChangeArrowheads="1"/>
          </p:cNvSpPr>
          <p:nvPr/>
        </p:nvSpPr>
        <p:spPr bwMode="auto">
          <a:xfrm>
            <a:off x="6419850" y="3451225"/>
            <a:ext cx="2160588" cy="527050"/>
          </a:xfrm>
          <a:prstGeom prst="rect">
            <a:avLst/>
          </a:prstGeom>
          <a:solidFill>
            <a:schemeClr val="bg2"/>
          </a:solidFill>
          <a:ln w="9525">
            <a:solidFill>
              <a:schemeClr val="tx1"/>
            </a:solidFill>
            <a:miter lim="800000"/>
            <a:headEnd/>
            <a:tailEnd/>
          </a:ln>
        </p:spPr>
        <p:txBody>
          <a:bodyPr wrap="none">
            <a:spAutoFit/>
          </a:bodyPr>
          <a:lstStyle/>
          <a:p>
            <a:r>
              <a:rPr lang="en-US" sz="1400" dirty="0"/>
              <a:t>Lack of crop varieties </a:t>
            </a:r>
          </a:p>
          <a:p>
            <a:r>
              <a:rPr lang="en-US" sz="1400" dirty="0"/>
              <a:t>adapted to climate</a:t>
            </a:r>
          </a:p>
        </p:txBody>
      </p:sp>
      <p:sp>
        <p:nvSpPr>
          <p:cNvPr id="31759" name="Text Box 15"/>
          <p:cNvSpPr txBox="1">
            <a:spLocks noChangeArrowheads="1"/>
          </p:cNvSpPr>
          <p:nvPr/>
        </p:nvSpPr>
        <p:spPr bwMode="auto">
          <a:xfrm>
            <a:off x="6430963" y="2546350"/>
            <a:ext cx="2690812" cy="314325"/>
          </a:xfrm>
          <a:prstGeom prst="rect">
            <a:avLst/>
          </a:prstGeom>
          <a:solidFill>
            <a:schemeClr val="bg2"/>
          </a:solidFill>
          <a:ln w="9525">
            <a:solidFill>
              <a:schemeClr val="tx1"/>
            </a:solidFill>
            <a:miter lim="800000"/>
            <a:headEnd/>
            <a:tailEnd/>
          </a:ln>
        </p:spPr>
        <p:txBody>
          <a:bodyPr wrap="none">
            <a:spAutoFit/>
          </a:bodyPr>
          <a:lstStyle/>
          <a:p>
            <a:r>
              <a:rPr lang="en-US" sz="1400"/>
              <a:t>Inefficient Water harvesting</a:t>
            </a:r>
          </a:p>
        </p:txBody>
      </p:sp>
      <p:sp>
        <p:nvSpPr>
          <p:cNvPr id="31760" name="Text Box 16"/>
          <p:cNvSpPr txBox="1">
            <a:spLocks noChangeArrowheads="1"/>
          </p:cNvSpPr>
          <p:nvPr/>
        </p:nvSpPr>
        <p:spPr bwMode="auto">
          <a:xfrm>
            <a:off x="3635375" y="2506663"/>
            <a:ext cx="1873250" cy="314325"/>
          </a:xfrm>
          <a:prstGeom prst="rect">
            <a:avLst/>
          </a:prstGeom>
          <a:solidFill>
            <a:schemeClr val="bg2"/>
          </a:solidFill>
          <a:ln w="9525">
            <a:solidFill>
              <a:schemeClr val="tx1"/>
            </a:solidFill>
            <a:miter lim="800000"/>
            <a:headEnd/>
            <a:tailEnd/>
          </a:ln>
        </p:spPr>
        <p:txBody>
          <a:bodyPr wrap="none">
            <a:spAutoFit/>
          </a:bodyPr>
          <a:lstStyle/>
          <a:p>
            <a:r>
              <a:rPr lang="en-US" sz="1400" dirty="0"/>
              <a:t>Unsuitable Climate</a:t>
            </a:r>
          </a:p>
        </p:txBody>
      </p:sp>
      <p:sp>
        <p:nvSpPr>
          <p:cNvPr id="31761" name="Text Box 17"/>
          <p:cNvSpPr txBox="1">
            <a:spLocks noChangeArrowheads="1"/>
          </p:cNvSpPr>
          <p:nvPr/>
        </p:nvSpPr>
        <p:spPr bwMode="auto">
          <a:xfrm>
            <a:off x="6415088" y="4351338"/>
            <a:ext cx="2422525" cy="527050"/>
          </a:xfrm>
          <a:prstGeom prst="rect">
            <a:avLst/>
          </a:prstGeom>
          <a:solidFill>
            <a:schemeClr val="bg2"/>
          </a:solidFill>
          <a:ln w="9525">
            <a:solidFill>
              <a:schemeClr val="tx1"/>
            </a:solidFill>
            <a:miter lim="800000"/>
            <a:headEnd/>
            <a:tailEnd/>
          </a:ln>
        </p:spPr>
        <p:txBody>
          <a:bodyPr wrap="none">
            <a:spAutoFit/>
          </a:bodyPr>
          <a:lstStyle/>
          <a:p>
            <a:r>
              <a:rPr lang="en-US" sz="1400"/>
              <a:t>Farming Patterns do not </a:t>
            </a:r>
          </a:p>
          <a:p>
            <a:r>
              <a:rPr lang="en-US" sz="1400"/>
              <a:t>Return nutrients</a:t>
            </a:r>
          </a:p>
        </p:txBody>
      </p:sp>
      <p:sp>
        <p:nvSpPr>
          <p:cNvPr id="31762" name="Text Box 18"/>
          <p:cNvSpPr txBox="1">
            <a:spLocks noChangeArrowheads="1"/>
          </p:cNvSpPr>
          <p:nvPr/>
        </p:nvSpPr>
        <p:spPr bwMode="auto">
          <a:xfrm>
            <a:off x="6415088" y="5272088"/>
            <a:ext cx="2894012" cy="314325"/>
          </a:xfrm>
          <a:prstGeom prst="rect">
            <a:avLst/>
          </a:prstGeom>
          <a:solidFill>
            <a:schemeClr val="bg2"/>
          </a:solidFill>
          <a:ln w="9525">
            <a:solidFill>
              <a:schemeClr val="tx1"/>
            </a:solidFill>
            <a:miter lim="800000"/>
            <a:headEnd/>
            <a:tailEnd/>
          </a:ln>
        </p:spPr>
        <p:txBody>
          <a:bodyPr wrap="none">
            <a:spAutoFit/>
          </a:bodyPr>
          <a:lstStyle/>
          <a:p>
            <a:r>
              <a:rPr lang="en-US" sz="1400"/>
              <a:t>Farmers can’t afford fertilizers</a:t>
            </a:r>
          </a:p>
        </p:txBody>
      </p:sp>
      <p:sp>
        <p:nvSpPr>
          <p:cNvPr id="31763" name="Text Box 19"/>
          <p:cNvSpPr txBox="1">
            <a:spLocks noChangeArrowheads="1"/>
          </p:cNvSpPr>
          <p:nvPr/>
        </p:nvSpPr>
        <p:spPr bwMode="auto">
          <a:xfrm>
            <a:off x="6415088" y="6156325"/>
            <a:ext cx="2047875" cy="527050"/>
          </a:xfrm>
          <a:prstGeom prst="rect">
            <a:avLst/>
          </a:prstGeom>
          <a:solidFill>
            <a:schemeClr val="bg2"/>
          </a:solidFill>
          <a:ln w="9525">
            <a:solidFill>
              <a:schemeClr val="tx1"/>
            </a:solidFill>
            <a:miter lim="800000"/>
            <a:headEnd/>
            <a:tailEnd/>
          </a:ln>
        </p:spPr>
        <p:txBody>
          <a:bodyPr wrap="none">
            <a:spAutoFit/>
          </a:bodyPr>
          <a:lstStyle/>
          <a:p>
            <a:r>
              <a:rPr lang="en-US" sz="1400"/>
              <a:t>Farmers unaware of </a:t>
            </a:r>
          </a:p>
          <a:p>
            <a:r>
              <a:rPr lang="en-US" sz="1400"/>
              <a:t>best practices</a:t>
            </a:r>
          </a:p>
        </p:txBody>
      </p:sp>
      <p:sp>
        <p:nvSpPr>
          <p:cNvPr id="31764" name="Line 20"/>
          <p:cNvSpPr>
            <a:spLocks noChangeShapeType="1"/>
          </p:cNvSpPr>
          <p:nvPr/>
        </p:nvSpPr>
        <p:spPr bwMode="auto">
          <a:xfrm flipV="1">
            <a:off x="1730375" y="2430463"/>
            <a:ext cx="384175" cy="1498600"/>
          </a:xfrm>
          <a:prstGeom prst="line">
            <a:avLst/>
          </a:prstGeom>
          <a:noFill/>
          <a:ln w="19050">
            <a:solidFill>
              <a:schemeClr val="tx1"/>
            </a:solidFill>
            <a:round/>
            <a:headEnd/>
            <a:tailEnd type="triangle" w="med" len="med"/>
          </a:ln>
        </p:spPr>
        <p:txBody>
          <a:bodyPr/>
          <a:lstStyle/>
          <a:p>
            <a:endParaRPr lang="en-US"/>
          </a:p>
        </p:txBody>
      </p:sp>
      <p:sp>
        <p:nvSpPr>
          <p:cNvPr id="31765" name="Line 21"/>
          <p:cNvSpPr>
            <a:spLocks noChangeShapeType="1"/>
          </p:cNvSpPr>
          <p:nvPr/>
        </p:nvSpPr>
        <p:spPr bwMode="auto">
          <a:xfrm>
            <a:off x="1730375" y="3967163"/>
            <a:ext cx="422275" cy="1266825"/>
          </a:xfrm>
          <a:prstGeom prst="line">
            <a:avLst/>
          </a:prstGeom>
          <a:noFill/>
          <a:ln w="19050">
            <a:solidFill>
              <a:schemeClr val="tx1"/>
            </a:solidFill>
            <a:round/>
            <a:headEnd/>
            <a:tailEnd type="triangle" w="med" len="med"/>
          </a:ln>
        </p:spPr>
        <p:txBody>
          <a:bodyPr/>
          <a:lstStyle/>
          <a:p>
            <a:endParaRPr lang="en-US"/>
          </a:p>
        </p:txBody>
      </p:sp>
      <p:sp>
        <p:nvSpPr>
          <p:cNvPr id="31766" name="Line 22"/>
          <p:cNvSpPr>
            <a:spLocks noChangeShapeType="1"/>
          </p:cNvSpPr>
          <p:nvPr/>
        </p:nvSpPr>
        <p:spPr bwMode="auto">
          <a:xfrm flipV="1">
            <a:off x="3073400" y="1778000"/>
            <a:ext cx="576263" cy="422275"/>
          </a:xfrm>
          <a:prstGeom prst="line">
            <a:avLst/>
          </a:prstGeom>
          <a:noFill/>
          <a:ln w="19050">
            <a:solidFill>
              <a:schemeClr val="tx1"/>
            </a:solidFill>
            <a:round/>
            <a:headEnd/>
            <a:tailEnd type="triangle" w="med" len="med"/>
          </a:ln>
        </p:spPr>
        <p:txBody>
          <a:bodyPr/>
          <a:lstStyle/>
          <a:p>
            <a:endParaRPr lang="en-US"/>
          </a:p>
        </p:txBody>
      </p:sp>
      <p:sp>
        <p:nvSpPr>
          <p:cNvPr id="31767" name="Line 23"/>
          <p:cNvSpPr>
            <a:spLocks noChangeShapeType="1"/>
          </p:cNvSpPr>
          <p:nvPr/>
        </p:nvSpPr>
        <p:spPr bwMode="auto">
          <a:xfrm flipV="1">
            <a:off x="3073400" y="2738438"/>
            <a:ext cx="538163" cy="2763837"/>
          </a:xfrm>
          <a:prstGeom prst="line">
            <a:avLst/>
          </a:prstGeom>
          <a:noFill/>
          <a:ln w="19050">
            <a:solidFill>
              <a:schemeClr val="tx1"/>
            </a:solidFill>
            <a:round/>
            <a:headEnd/>
            <a:tailEnd type="triangle" w="med" len="med"/>
          </a:ln>
        </p:spPr>
        <p:txBody>
          <a:bodyPr/>
          <a:lstStyle/>
          <a:p>
            <a:endParaRPr lang="en-US"/>
          </a:p>
        </p:txBody>
      </p:sp>
      <p:sp>
        <p:nvSpPr>
          <p:cNvPr id="31768" name="Line 24"/>
          <p:cNvSpPr>
            <a:spLocks noChangeShapeType="1"/>
          </p:cNvSpPr>
          <p:nvPr/>
        </p:nvSpPr>
        <p:spPr bwMode="auto">
          <a:xfrm flipV="1">
            <a:off x="3073400" y="3621088"/>
            <a:ext cx="538163" cy="1881187"/>
          </a:xfrm>
          <a:prstGeom prst="line">
            <a:avLst/>
          </a:prstGeom>
          <a:noFill/>
          <a:ln w="19050">
            <a:solidFill>
              <a:schemeClr val="tx1"/>
            </a:solidFill>
            <a:round/>
            <a:headEnd/>
            <a:tailEnd type="triangle" w="med" len="med"/>
          </a:ln>
        </p:spPr>
        <p:txBody>
          <a:bodyPr/>
          <a:lstStyle/>
          <a:p>
            <a:endParaRPr lang="en-US"/>
          </a:p>
        </p:txBody>
      </p:sp>
      <p:sp>
        <p:nvSpPr>
          <p:cNvPr id="31769" name="Line 25"/>
          <p:cNvSpPr>
            <a:spLocks noChangeShapeType="1"/>
          </p:cNvSpPr>
          <p:nvPr/>
        </p:nvSpPr>
        <p:spPr bwMode="auto">
          <a:xfrm flipV="1">
            <a:off x="3073400" y="4543425"/>
            <a:ext cx="538163" cy="958850"/>
          </a:xfrm>
          <a:prstGeom prst="line">
            <a:avLst/>
          </a:prstGeom>
          <a:noFill/>
          <a:ln w="19050">
            <a:solidFill>
              <a:schemeClr val="tx1"/>
            </a:solidFill>
            <a:round/>
            <a:headEnd/>
            <a:tailEnd type="triangle" w="med" len="med"/>
          </a:ln>
        </p:spPr>
        <p:txBody>
          <a:bodyPr/>
          <a:lstStyle/>
          <a:p>
            <a:endParaRPr lang="en-US"/>
          </a:p>
        </p:txBody>
      </p:sp>
      <p:sp>
        <p:nvSpPr>
          <p:cNvPr id="31771" name="Line 27"/>
          <p:cNvSpPr>
            <a:spLocks noChangeShapeType="1"/>
          </p:cNvSpPr>
          <p:nvPr/>
        </p:nvSpPr>
        <p:spPr bwMode="auto">
          <a:xfrm>
            <a:off x="3073400" y="5502275"/>
            <a:ext cx="576263" cy="806450"/>
          </a:xfrm>
          <a:prstGeom prst="line">
            <a:avLst/>
          </a:prstGeom>
          <a:noFill/>
          <a:ln w="19050">
            <a:solidFill>
              <a:schemeClr val="tx1"/>
            </a:solidFill>
            <a:round/>
            <a:headEnd/>
            <a:tailEnd type="triangle" w="med" len="med"/>
          </a:ln>
        </p:spPr>
        <p:txBody>
          <a:bodyPr/>
          <a:lstStyle/>
          <a:p>
            <a:endParaRPr lang="en-US"/>
          </a:p>
        </p:txBody>
      </p:sp>
      <p:sp>
        <p:nvSpPr>
          <p:cNvPr id="31772" name="Line 28"/>
          <p:cNvSpPr>
            <a:spLocks noChangeShapeType="1"/>
          </p:cNvSpPr>
          <p:nvPr/>
        </p:nvSpPr>
        <p:spPr bwMode="auto">
          <a:xfrm flipV="1">
            <a:off x="5110163" y="1778000"/>
            <a:ext cx="1304925" cy="1804988"/>
          </a:xfrm>
          <a:prstGeom prst="line">
            <a:avLst/>
          </a:prstGeom>
          <a:noFill/>
          <a:ln w="19050">
            <a:solidFill>
              <a:schemeClr val="tx1"/>
            </a:solidFill>
            <a:round/>
            <a:headEnd/>
            <a:tailEnd type="triangle" w="med" len="med"/>
          </a:ln>
        </p:spPr>
        <p:txBody>
          <a:bodyPr/>
          <a:lstStyle/>
          <a:p>
            <a:endParaRPr lang="en-US"/>
          </a:p>
        </p:txBody>
      </p:sp>
      <p:sp>
        <p:nvSpPr>
          <p:cNvPr id="31773" name="Line 29"/>
          <p:cNvSpPr>
            <a:spLocks noChangeShapeType="1"/>
          </p:cNvSpPr>
          <p:nvPr/>
        </p:nvSpPr>
        <p:spPr bwMode="auto">
          <a:xfrm flipV="1">
            <a:off x="5148263" y="2660650"/>
            <a:ext cx="1304925" cy="922338"/>
          </a:xfrm>
          <a:prstGeom prst="line">
            <a:avLst/>
          </a:prstGeom>
          <a:noFill/>
          <a:ln w="19050">
            <a:solidFill>
              <a:schemeClr val="tx1"/>
            </a:solidFill>
            <a:round/>
            <a:headEnd/>
            <a:tailEnd type="triangle" w="med" len="med"/>
          </a:ln>
        </p:spPr>
        <p:txBody>
          <a:bodyPr/>
          <a:lstStyle/>
          <a:p>
            <a:endParaRPr lang="en-US"/>
          </a:p>
        </p:txBody>
      </p:sp>
      <p:sp>
        <p:nvSpPr>
          <p:cNvPr id="31774" name="Line 30"/>
          <p:cNvSpPr>
            <a:spLocks noChangeShapeType="1"/>
          </p:cNvSpPr>
          <p:nvPr/>
        </p:nvSpPr>
        <p:spPr bwMode="auto">
          <a:xfrm flipV="1">
            <a:off x="5340350" y="3851275"/>
            <a:ext cx="1074738" cy="652463"/>
          </a:xfrm>
          <a:prstGeom prst="line">
            <a:avLst/>
          </a:prstGeom>
          <a:noFill/>
          <a:ln w="19050">
            <a:solidFill>
              <a:schemeClr val="tx1"/>
            </a:solidFill>
            <a:round/>
            <a:headEnd/>
            <a:tailEnd type="triangle" w="med" len="med"/>
          </a:ln>
        </p:spPr>
        <p:txBody>
          <a:bodyPr/>
          <a:lstStyle/>
          <a:p>
            <a:endParaRPr lang="en-US"/>
          </a:p>
        </p:txBody>
      </p:sp>
      <p:sp>
        <p:nvSpPr>
          <p:cNvPr id="31775" name="Line 31"/>
          <p:cNvSpPr>
            <a:spLocks noChangeShapeType="1"/>
          </p:cNvSpPr>
          <p:nvPr/>
        </p:nvSpPr>
        <p:spPr bwMode="auto">
          <a:xfrm flipV="1">
            <a:off x="4572000" y="4849813"/>
            <a:ext cx="1843088" cy="1498600"/>
          </a:xfrm>
          <a:prstGeom prst="line">
            <a:avLst/>
          </a:prstGeom>
          <a:noFill/>
          <a:ln w="19050">
            <a:solidFill>
              <a:schemeClr val="tx1"/>
            </a:solidFill>
            <a:round/>
            <a:headEnd/>
            <a:tailEnd type="triangle" w="med" len="med"/>
          </a:ln>
        </p:spPr>
        <p:txBody>
          <a:bodyPr/>
          <a:lstStyle/>
          <a:p>
            <a:endParaRPr lang="en-US"/>
          </a:p>
        </p:txBody>
      </p:sp>
      <p:sp>
        <p:nvSpPr>
          <p:cNvPr id="31776" name="Line 32"/>
          <p:cNvSpPr>
            <a:spLocks noChangeShapeType="1"/>
          </p:cNvSpPr>
          <p:nvPr/>
        </p:nvSpPr>
        <p:spPr bwMode="auto">
          <a:xfrm flipV="1">
            <a:off x="4572000" y="5575300"/>
            <a:ext cx="1843088" cy="806450"/>
          </a:xfrm>
          <a:prstGeom prst="line">
            <a:avLst/>
          </a:prstGeom>
          <a:noFill/>
          <a:ln w="19050">
            <a:solidFill>
              <a:schemeClr val="tx1"/>
            </a:solidFill>
            <a:round/>
            <a:headEnd/>
            <a:tailEnd type="triangle" w="med" len="med"/>
          </a:ln>
        </p:spPr>
        <p:txBody>
          <a:bodyPr/>
          <a:lstStyle/>
          <a:p>
            <a:endParaRPr lang="en-US"/>
          </a:p>
        </p:txBody>
      </p:sp>
      <p:sp>
        <p:nvSpPr>
          <p:cNvPr id="31777" name="Line 33"/>
          <p:cNvSpPr>
            <a:spLocks noChangeShapeType="1"/>
          </p:cNvSpPr>
          <p:nvPr/>
        </p:nvSpPr>
        <p:spPr bwMode="auto">
          <a:xfrm>
            <a:off x="4572000" y="6386513"/>
            <a:ext cx="1843088" cy="114300"/>
          </a:xfrm>
          <a:prstGeom prst="line">
            <a:avLst/>
          </a:prstGeom>
          <a:noFill/>
          <a:ln w="190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additive="base">
                                        <p:cTn id="7" dur="500" fill="hold"/>
                                        <p:tgtEl>
                                          <p:spTgt spid="31749"/>
                                        </p:tgtEl>
                                        <p:attrNameLst>
                                          <p:attrName>ppt_x</p:attrName>
                                        </p:attrNameLst>
                                      </p:cBhvr>
                                      <p:tavLst>
                                        <p:tav tm="0">
                                          <p:val>
                                            <p:strVal val="0-#ppt_w/2"/>
                                          </p:val>
                                        </p:tav>
                                        <p:tav tm="100000">
                                          <p:val>
                                            <p:strVal val="#ppt_x"/>
                                          </p:val>
                                        </p:tav>
                                      </p:tavLst>
                                    </p:anim>
                                    <p:anim calcmode="lin" valueType="num">
                                      <p:cBhvr additive="base">
                                        <p:cTn id="8" dur="500" fill="hold"/>
                                        <p:tgtEl>
                                          <p:spTgt spid="317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50"/>
                                        </p:tgtEl>
                                        <p:attrNameLst>
                                          <p:attrName>style.visibility</p:attrName>
                                        </p:attrNameLst>
                                      </p:cBhvr>
                                      <p:to>
                                        <p:strVal val="visible"/>
                                      </p:to>
                                    </p:set>
                                    <p:anim calcmode="lin" valueType="num">
                                      <p:cBhvr additive="base">
                                        <p:cTn id="13" dur="500" fill="hold"/>
                                        <p:tgtEl>
                                          <p:spTgt spid="31750"/>
                                        </p:tgtEl>
                                        <p:attrNameLst>
                                          <p:attrName>ppt_x</p:attrName>
                                        </p:attrNameLst>
                                      </p:cBhvr>
                                      <p:tavLst>
                                        <p:tav tm="0">
                                          <p:val>
                                            <p:strVal val="0-#ppt_w/2"/>
                                          </p:val>
                                        </p:tav>
                                        <p:tav tm="100000">
                                          <p:val>
                                            <p:strVal val="#ppt_x"/>
                                          </p:val>
                                        </p:tav>
                                      </p:tavLst>
                                    </p:anim>
                                    <p:anim calcmode="lin" valueType="num">
                                      <p:cBhvr additive="base">
                                        <p:cTn id="14" dur="500" fill="hold"/>
                                        <p:tgtEl>
                                          <p:spTgt spid="31750"/>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1751"/>
                                        </p:tgtEl>
                                        <p:attrNameLst>
                                          <p:attrName>style.visibility</p:attrName>
                                        </p:attrNameLst>
                                      </p:cBhvr>
                                      <p:to>
                                        <p:strVal val="visible"/>
                                      </p:to>
                                    </p:set>
                                    <p:anim calcmode="lin" valueType="num">
                                      <p:cBhvr additive="base">
                                        <p:cTn id="17" dur="500" fill="hold"/>
                                        <p:tgtEl>
                                          <p:spTgt spid="31751"/>
                                        </p:tgtEl>
                                        <p:attrNameLst>
                                          <p:attrName>ppt_x</p:attrName>
                                        </p:attrNameLst>
                                      </p:cBhvr>
                                      <p:tavLst>
                                        <p:tav tm="0">
                                          <p:val>
                                            <p:strVal val="0-#ppt_w/2"/>
                                          </p:val>
                                        </p:tav>
                                        <p:tav tm="100000">
                                          <p:val>
                                            <p:strVal val="#ppt_x"/>
                                          </p:val>
                                        </p:tav>
                                      </p:tavLst>
                                    </p:anim>
                                    <p:anim calcmode="lin" valueType="num">
                                      <p:cBhvr additive="base">
                                        <p:cTn id="18" dur="500" fill="hold"/>
                                        <p:tgtEl>
                                          <p:spTgt spid="31751"/>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1764"/>
                                        </p:tgtEl>
                                        <p:attrNameLst>
                                          <p:attrName>style.visibility</p:attrName>
                                        </p:attrNameLst>
                                      </p:cBhvr>
                                      <p:to>
                                        <p:strVal val="visible"/>
                                      </p:to>
                                    </p:set>
                                    <p:anim calcmode="lin" valueType="num">
                                      <p:cBhvr additive="base">
                                        <p:cTn id="21" dur="500" fill="hold"/>
                                        <p:tgtEl>
                                          <p:spTgt spid="31764"/>
                                        </p:tgtEl>
                                        <p:attrNameLst>
                                          <p:attrName>ppt_x</p:attrName>
                                        </p:attrNameLst>
                                      </p:cBhvr>
                                      <p:tavLst>
                                        <p:tav tm="0">
                                          <p:val>
                                            <p:strVal val="0-#ppt_w/2"/>
                                          </p:val>
                                        </p:tav>
                                        <p:tav tm="100000">
                                          <p:val>
                                            <p:strVal val="#ppt_x"/>
                                          </p:val>
                                        </p:tav>
                                      </p:tavLst>
                                    </p:anim>
                                    <p:anim calcmode="lin" valueType="num">
                                      <p:cBhvr additive="base">
                                        <p:cTn id="22" dur="500" fill="hold"/>
                                        <p:tgtEl>
                                          <p:spTgt spid="31764"/>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1765"/>
                                        </p:tgtEl>
                                        <p:attrNameLst>
                                          <p:attrName>style.visibility</p:attrName>
                                        </p:attrNameLst>
                                      </p:cBhvr>
                                      <p:to>
                                        <p:strVal val="visible"/>
                                      </p:to>
                                    </p:set>
                                    <p:anim calcmode="lin" valueType="num">
                                      <p:cBhvr additive="base">
                                        <p:cTn id="25" dur="500" fill="hold"/>
                                        <p:tgtEl>
                                          <p:spTgt spid="31765"/>
                                        </p:tgtEl>
                                        <p:attrNameLst>
                                          <p:attrName>ppt_x</p:attrName>
                                        </p:attrNameLst>
                                      </p:cBhvr>
                                      <p:tavLst>
                                        <p:tav tm="0">
                                          <p:val>
                                            <p:strVal val="0-#ppt_w/2"/>
                                          </p:val>
                                        </p:tav>
                                        <p:tav tm="100000">
                                          <p:val>
                                            <p:strVal val="#ppt_x"/>
                                          </p:val>
                                        </p:tav>
                                      </p:tavLst>
                                    </p:anim>
                                    <p:anim calcmode="lin" valueType="num">
                                      <p:cBhvr additive="base">
                                        <p:cTn id="26" dur="500" fill="hold"/>
                                        <p:tgtEl>
                                          <p:spTgt spid="3176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52"/>
                                        </p:tgtEl>
                                        <p:attrNameLst>
                                          <p:attrName>style.visibility</p:attrName>
                                        </p:attrNameLst>
                                      </p:cBhvr>
                                      <p:to>
                                        <p:strVal val="visible"/>
                                      </p:to>
                                    </p:set>
                                    <p:anim calcmode="lin" valueType="num">
                                      <p:cBhvr additive="base">
                                        <p:cTn id="31" dur="500" fill="hold"/>
                                        <p:tgtEl>
                                          <p:spTgt spid="31752"/>
                                        </p:tgtEl>
                                        <p:attrNameLst>
                                          <p:attrName>ppt_x</p:attrName>
                                        </p:attrNameLst>
                                      </p:cBhvr>
                                      <p:tavLst>
                                        <p:tav tm="0">
                                          <p:val>
                                            <p:strVal val="0-#ppt_w/2"/>
                                          </p:val>
                                        </p:tav>
                                        <p:tav tm="100000">
                                          <p:val>
                                            <p:strVal val="#ppt_x"/>
                                          </p:val>
                                        </p:tav>
                                      </p:tavLst>
                                    </p:anim>
                                    <p:anim calcmode="lin" valueType="num">
                                      <p:cBhvr additive="base">
                                        <p:cTn id="32" dur="500" fill="hold"/>
                                        <p:tgtEl>
                                          <p:spTgt spid="3175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1760"/>
                                        </p:tgtEl>
                                        <p:attrNameLst>
                                          <p:attrName>style.visibility</p:attrName>
                                        </p:attrNameLst>
                                      </p:cBhvr>
                                      <p:to>
                                        <p:strVal val="visible"/>
                                      </p:to>
                                    </p:set>
                                    <p:anim calcmode="lin" valueType="num">
                                      <p:cBhvr additive="base">
                                        <p:cTn id="35" dur="500" fill="hold"/>
                                        <p:tgtEl>
                                          <p:spTgt spid="31760"/>
                                        </p:tgtEl>
                                        <p:attrNameLst>
                                          <p:attrName>ppt_x</p:attrName>
                                        </p:attrNameLst>
                                      </p:cBhvr>
                                      <p:tavLst>
                                        <p:tav tm="0">
                                          <p:val>
                                            <p:strVal val="0-#ppt_w/2"/>
                                          </p:val>
                                        </p:tav>
                                        <p:tav tm="100000">
                                          <p:val>
                                            <p:strVal val="#ppt_x"/>
                                          </p:val>
                                        </p:tav>
                                      </p:tavLst>
                                    </p:anim>
                                    <p:anim calcmode="lin" valueType="num">
                                      <p:cBhvr additive="base">
                                        <p:cTn id="36" dur="500" fill="hold"/>
                                        <p:tgtEl>
                                          <p:spTgt spid="3176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1753"/>
                                        </p:tgtEl>
                                        <p:attrNameLst>
                                          <p:attrName>style.visibility</p:attrName>
                                        </p:attrNameLst>
                                      </p:cBhvr>
                                      <p:to>
                                        <p:strVal val="visible"/>
                                      </p:to>
                                    </p:set>
                                    <p:anim calcmode="lin" valueType="num">
                                      <p:cBhvr additive="base">
                                        <p:cTn id="39" dur="500" fill="hold"/>
                                        <p:tgtEl>
                                          <p:spTgt spid="31753"/>
                                        </p:tgtEl>
                                        <p:attrNameLst>
                                          <p:attrName>ppt_x</p:attrName>
                                        </p:attrNameLst>
                                      </p:cBhvr>
                                      <p:tavLst>
                                        <p:tav tm="0">
                                          <p:val>
                                            <p:strVal val="0-#ppt_w/2"/>
                                          </p:val>
                                        </p:tav>
                                        <p:tav tm="100000">
                                          <p:val>
                                            <p:strVal val="#ppt_x"/>
                                          </p:val>
                                        </p:tav>
                                      </p:tavLst>
                                    </p:anim>
                                    <p:anim calcmode="lin" valueType="num">
                                      <p:cBhvr additive="base">
                                        <p:cTn id="40" dur="500" fill="hold"/>
                                        <p:tgtEl>
                                          <p:spTgt spid="3175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1754"/>
                                        </p:tgtEl>
                                        <p:attrNameLst>
                                          <p:attrName>style.visibility</p:attrName>
                                        </p:attrNameLst>
                                      </p:cBhvr>
                                      <p:to>
                                        <p:strVal val="visible"/>
                                      </p:to>
                                    </p:set>
                                    <p:anim calcmode="lin" valueType="num">
                                      <p:cBhvr additive="base">
                                        <p:cTn id="43" dur="500" fill="hold"/>
                                        <p:tgtEl>
                                          <p:spTgt spid="31754"/>
                                        </p:tgtEl>
                                        <p:attrNameLst>
                                          <p:attrName>ppt_x</p:attrName>
                                        </p:attrNameLst>
                                      </p:cBhvr>
                                      <p:tavLst>
                                        <p:tav tm="0">
                                          <p:val>
                                            <p:strVal val="0-#ppt_w/2"/>
                                          </p:val>
                                        </p:tav>
                                        <p:tav tm="100000">
                                          <p:val>
                                            <p:strVal val="#ppt_x"/>
                                          </p:val>
                                        </p:tav>
                                      </p:tavLst>
                                    </p:anim>
                                    <p:anim calcmode="lin" valueType="num">
                                      <p:cBhvr additive="base">
                                        <p:cTn id="44" dur="500" fill="hold"/>
                                        <p:tgtEl>
                                          <p:spTgt spid="31754"/>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1756"/>
                                        </p:tgtEl>
                                        <p:attrNameLst>
                                          <p:attrName>style.visibility</p:attrName>
                                        </p:attrNameLst>
                                      </p:cBhvr>
                                      <p:to>
                                        <p:strVal val="visible"/>
                                      </p:to>
                                    </p:set>
                                    <p:anim calcmode="lin" valueType="num">
                                      <p:cBhvr additive="base">
                                        <p:cTn id="47" dur="500" fill="hold"/>
                                        <p:tgtEl>
                                          <p:spTgt spid="31756"/>
                                        </p:tgtEl>
                                        <p:attrNameLst>
                                          <p:attrName>ppt_x</p:attrName>
                                        </p:attrNameLst>
                                      </p:cBhvr>
                                      <p:tavLst>
                                        <p:tav tm="0">
                                          <p:val>
                                            <p:strVal val="0-#ppt_w/2"/>
                                          </p:val>
                                        </p:tav>
                                        <p:tav tm="100000">
                                          <p:val>
                                            <p:strVal val="#ppt_x"/>
                                          </p:val>
                                        </p:tav>
                                      </p:tavLst>
                                    </p:anim>
                                    <p:anim calcmode="lin" valueType="num">
                                      <p:cBhvr additive="base">
                                        <p:cTn id="48" dur="500" fill="hold"/>
                                        <p:tgtEl>
                                          <p:spTgt spid="31756"/>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1771"/>
                                        </p:tgtEl>
                                        <p:attrNameLst>
                                          <p:attrName>style.visibility</p:attrName>
                                        </p:attrNameLst>
                                      </p:cBhvr>
                                      <p:to>
                                        <p:strVal val="visible"/>
                                      </p:to>
                                    </p:set>
                                    <p:anim calcmode="lin" valueType="num">
                                      <p:cBhvr additive="base">
                                        <p:cTn id="51" dur="500" fill="hold"/>
                                        <p:tgtEl>
                                          <p:spTgt spid="31771"/>
                                        </p:tgtEl>
                                        <p:attrNameLst>
                                          <p:attrName>ppt_x</p:attrName>
                                        </p:attrNameLst>
                                      </p:cBhvr>
                                      <p:tavLst>
                                        <p:tav tm="0">
                                          <p:val>
                                            <p:strVal val="0-#ppt_w/2"/>
                                          </p:val>
                                        </p:tav>
                                        <p:tav tm="100000">
                                          <p:val>
                                            <p:strVal val="#ppt_x"/>
                                          </p:val>
                                        </p:tav>
                                      </p:tavLst>
                                    </p:anim>
                                    <p:anim calcmode="lin" valueType="num">
                                      <p:cBhvr additive="base">
                                        <p:cTn id="52" dur="500" fill="hold"/>
                                        <p:tgtEl>
                                          <p:spTgt spid="31771"/>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1769"/>
                                        </p:tgtEl>
                                        <p:attrNameLst>
                                          <p:attrName>style.visibility</p:attrName>
                                        </p:attrNameLst>
                                      </p:cBhvr>
                                      <p:to>
                                        <p:strVal val="visible"/>
                                      </p:to>
                                    </p:set>
                                    <p:anim calcmode="lin" valueType="num">
                                      <p:cBhvr additive="base">
                                        <p:cTn id="55" dur="500" fill="hold"/>
                                        <p:tgtEl>
                                          <p:spTgt spid="31769"/>
                                        </p:tgtEl>
                                        <p:attrNameLst>
                                          <p:attrName>ppt_x</p:attrName>
                                        </p:attrNameLst>
                                      </p:cBhvr>
                                      <p:tavLst>
                                        <p:tav tm="0">
                                          <p:val>
                                            <p:strVal val="0-#ppt_w/2"/>
                                          </p:val>
                                        </p:tav>
                                        <p:tav tm="100000">
                                          <p:val>
                                            <p:strVal val="#ppt_x"/>
                                          </p:val>
                                        </p:tav>
                                      </p:tavLst>
                                    </p:anim>
                                    <p:anim calcmode="lin" valueType="num">
                                      <p:cBhvr additive="base">
                                        <p:cTn id="56" dur="500" fill="hold"/>
                                        <p:tgtEl>
                                          <p:spTgt spid="3176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1767"/>
                                        </p:tgtEl>
                                        <p:attrNameLst>
                                          <p:attrName>style.visibility</p:attrName>
                                        </p:attrNameLst>
                                      </p:cBhvr>
                                      <p:to>
                                        <p:strVal val="visible"/>
                                      </p:to>
                                    </p:set>
                                    <p:anim calcmode="lin" valueType="num">
                                      <p:cBhvr additive="base">
                                        <p:cTn id="59" dur="500" fill="hold"/>
                                        <p:tgtEl>
                                          <p:spTgt spid="31767"/>
                                        </p:tgtEl>
                                        <p:attrNameLst>
                                          <p:attrName>ppt_x</p:attrName>
                                        </p:attrNameLst>
                                      </p:cBhvr>
                                      <p:tavLst>
                                        <p:tav tm="0">
                                          <p:val>
                                            <p:strVal val="0-#ppt_w/2"/>
                                          </p:val>
                                        </p:tav>
                                        <p:tav tm="100000">
                                          <p:val>
                                            <p:strVal val="#ppt_x"/>
                                          </p:val>
                                        </p:tav>
                                      </p:tavLst>
                                    </p:anim>
                                    <p:anim calcmode="lin" valueType="num">
                                      <p:cBhvr additive="base">
                                        <p:cTn id="60" dur="500" fill="hold"/>
                                        <p:tgtEl>
                                          <p:spTgt spid="3176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1768"/>
                                        </p:tgtEl>
                                        <p:attrNameLst>
                                          <p:attrName>style.visibility</p:attrName>
                                        </p:attrNameLst>
                                      </p:cBhvr>
                                      <p:to>
                                        <p:strVal val="visible"/>
                                      </p:to>
                                    </p:set>
                                    <p:anim calcmode="lin" valueType="num">
                                      <p:cBhvr additive="base">
                                        <p:cTn id="63" dur="500" fill="hold"/>
                                        <p:tgtEl>
                                          <p:spTgt spid="31768"/>
                                        </p:tgtEl>
                                        <p:attrNameLst>
                                          <p:attrName>ppt_x</p:attrName>
                                        </p:attrNameLst>
                                      </p:cBhvr>
                                      <p:tavLst>
                                        <p:tav tm="0">
                                          <p:val>
                                            <p:strVal val="0-#ppt_w/2"/>
                                          </p:val>
                                        </p:tav>
                                        <p:tav tm="100000">
                                          <p:val>
                                            <p:strVal val="#ppt_x"/>
                                          </p:val>
                                        </p:tav>
                                      </p:tavLst>
                                    </p:anim>
                                    <p:anim calcmode="lin" valueType="num">
                                      <p:cBhvr additive="base">
                                        <p:cTn id="64" dur="500" fill="hold"/>
                                        <p:tgtEl>
                                          <p:spTgt spid="3176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31766"/>
                                        </p:tgtEl>
                                        <p:attrNameLst>
                                          <p:attrName>style.visibility</p:attrName>
                                        </p:attrNameLst>
                                      </p:cBhvr>
                                      <p:to>
                                        <p:strVal val="visible"/>
                                      </p:to>
                                    </p:set>
                                    <p:anim calcmode="lin" valueType="num">
                                      <p:cBhvr additive="base">
                                        <p:cTn id="69" dur="500" fill="hold"/>
                                        <p:tgtEl>
                                          <p:spTgt spid="31766"/>
                                        </p:tgtEl>
                                        <p:attrNameLst>
                                          <p:attrName>ppt_x</p:attrName>
                                        </p:attrNameLst>
                                      </p:cBhvr>
                                      <p:tavLst>
                                        <p:tav tm="0">
                                          <p:val>
                                            <p:strVal val="0-#ppt_w/2"/>
                                          </p:val>
                                        </p:tav>
                                        <p:tav tm="100000">
                                          <p:val>
                                            <p:strVal val="#ppt_x"/>
                                          </p:val>
                                        </p:tav>
                                      </p:tavLst>
                                    </p:anim>
                                    <p:anim calcmode="lin" valueType="num">
                                      <p:cBhvr additive="base">
                                        <p:cTn id="70" dur="500" fill="hold"/>
                                        <p:tgtEl>
                                          <p:spTgt spid="31766"/>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31757"/>
                                        </p:tgtEl>
                                        <p:attrNameLst>
                                          <p:attrName>style.visibility</p:attrName>
                                        </p:attrNameLst>
                                      </p:cBhvr>
                                      <p:to>
                                        <p:strVal val="visible"/>
                                      </p:to>
                                    </p:set>
                                    <p:anim calcmode="lin" valueType="num">
                                      <p:cBhvr additive="base">
                                        <p:cTn id="75" dur="500" fill="hold"/>
                                        <p:tgtEl>
                                          <p:spTgt spid="31757"/>
                                        </p:tgtEl>
                                        <p:attrNameLst>
                                          <p:attrName>ppt_x</p:attrName>
                                        </p:attrNameLst>
                                      </p:cBhvr>
                                      <p:tavLst>
                                        <p:tav tm="0">
                                          <p:val>
                                            <p:strVal val="0-#ppt_w/2"/>
                                          </p:val>
                                        </p:tav>
                                        <p:tav tm="100000">
                                          <p:val>
                                            <p:strVal val="#ppt_x"/>
                                          </p:val>
                                        </p:tav>
                                      </p:tavLst>
                                    </p:anim>
                                    <p:anim calcmode="lin" valueType="num">
                                      <p:cBhvr additive="base">
                                        <p:cTn id="76" dur="500" fill="hold"/>
                                        <p:tgtEl>
                                          <p:spTgt spid="31757"/>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1759"/>
                                        </p:tgtEl>
                                        <p:attrNameLst>
                                          <p:attrName>style.visibility</p:attrName>
                                        </p:attrNameLst>
                                      </p:cBhvr>
                                      <p:to>
                                        <p:strVal val="visible"/>
                                      </p:to>
                                    </p:set>
                                    <p:anim calcmode="lin" valueType="num">
                                      <p:cBhvr additive="base">
                                        <p:cTn id="79" dur="500" fill="hold"/>
                                        <p:tgtEl>
                                          <p:spTgt spid="31759"/>
                                        </p:tgtEl>
                                        <p:attrNameLst>
                                          <p:attrName>ppt_x</p:attrName>
                                        </p:attrNameLst>
                                      </p:cBhvr>
                                      <p:tavLst>
                                        <p:tav tm="0">
                                          <p:val>
                                            <p:strVal val="0-#ppt_w/2"/>
                                          </p:val>
                                        </p:tav>
                                        <p:tav tm="100000">
                                          <p:val>
                                            <p:strVal val="#ppt_x"/>
                                          </p:val>
                                        </p:tav>
                                      </p:tavLst>
                                    </p:anim>
                                    <p:anim calcmode="lin" valueType="num">
                                      <p:cBhvr additive="base">
                                        <p:cTn id="80" dur="500" fill="hold"/>
                                        <p:tgtEl>
                                          <p:spTgt spid="31759"/>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1758"/>
                                        </p:tgtEl>
                                        <p:attrNameLst>
                                          <p:attrName>style.visibility</p:attrName>
                                        </p:attrNameLst>
                                      </p:cBhvr>
                                      <p:to>
                                        <p:strVal val="visible"/>
                                      </p:to>
                                    </p:set>
                                    <p:anim calcmode="lin" valueType="num">
                                      <p:cBhvr additive="base">
                                        <p:cTn id="83" dur="500" fill="hold"/>
                                        <p:tgtEl>
                                          <p:spTgt spid="31758"/>
                                        </p:tgtEl>
                                        <p:attrNameLst>
                                          <p:attrName>ppt_x</p:attrName>
                                        </p:attrNameLst>
                                      </p:cBhvr>
                                      <p:tavLst>
                                        <p:tav tm="0">
                                          <p:val>
                                            <p:strVal val="0-#ppt_w/2"/>
                                          </p:val>
                                        </p:tav>
                                        <p:tav tm="100000">
                                          <p:val>
                                            <p:strVal val="#ppt_x"/>
                                          </p:val>
                                        </p:tav>
                                      </p:tavLst>
                                    </p:anim>
                                    <p:anim calcmode="lin" valueType="num">
                                      <p:cBhvr additive="base">
                                        <p:cTn id="84" dur="500" fill="hold"/>
                                        <p:tgtEl>
                                          <p:spTgt spid="31758"/>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1761"/>
                                        </p:tgtEl>
                                        <p:attrNameLst>
                                          <p:attrName>style.visibility</p:attrName>
                                        </p:attrNameLst>
                                      </p:cBhvr>
                                      <p:to>
                                        <p:strVal val="visible"/>
                                      </p:to>
                                    </p:set>
                                    <p:anim calcmode="lin" valueType="num">
                                      <p:cBhvr additive="base">
                                        <p:cTn id="87" dur="500" fill="hold"/>
                                        <p:tgtEl>
                                          <p:spTgt spid="31761"/>
                                        </p:tgtEl>
                                        <p:attrNameLst>
                                          <p:attrName>ppt_x</p:attrName>
                                        </p:attrNameLst>
                                      </p:cBhvr>
                                      <p:tavLst>
                                        <p:tav tm="0">
                                          <p:val>
                                            <p:strVal val="0-#ppt_w/2"/>
                                          </p:val>
                                        </p:tav>
                                        <p:tav tm="100000">
                                          <p:val>
                                            <p:strVal val="#ppt_x"/>
                                          </p:val>
                                        </p:tav>
                                      </p:tavLst>
                                    </p:anim>
                                    <p:anim calcmode="lin" valueType="num">
                                      <p:cBhvr additive="base">
                                        <p:cTn id="88" dur="500" fill="hold"/>
                                        <p:tgtEl>
                                          <p:spTgt spid="3176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1762"/>
                                        </p:tgtEl>
                                        <p:attrNameLst>
                                          <p:attrName>style.visibility</p:attrName>
                                        </p:attrNameLst>
                                      </p:cBhvr>
                                      <p:to>
                                        <p:strVal val="visible"/>
                                      </p:to>
                                    </p:set>
                                    <p:anim calcmode="lin" valueType="num">
                                      <p:cBhvr additive="base">
                                        <p:cTn id="91" dur="500" fill="hold"/>
                                        <p:tgtEl>
                                          <p:spTgt spid="31762"/>
                                        </p:tgtEl>
                                        <p:attrNameLst>
                                          <p:attrName>ppt_x</p:attrName>
                                        </p:attrNameLst>
                                      </p:cBhvr>
                                      <p:tavLst>
                                        <p:tav tm="0">
                                          <p:val>
                                            <p:strVal val="0-#ppt_w/2"/>
                                          </p:val>
                                        </p:tav>
                                        <p:tav tm="100000">
                                          <p:val>
                                            <p:strVal val="#ppt_x"/>
                                          </p:val>
                                        </p:tav>
                                      </p:tavLst>
                                    </p:anim>
                                    <p:anim calcmode="lin" valueType="num">
                                      <p:cBhvr additive="base">
                                        <p:cTn id="92" dur="500" fill="hold"/>
                                        <p:tgtEl>
                                          <p:spTgt spid="31762"/>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1763"/>
                                        </p:tgtEl>
                                        <p:attrNameLst>
                                          <p:attrName>style.visibility</p:attrName>
                                        </p:attrNameLst>
                                      </p:cBhvr>
                                      <p:to>
                                        <p:strVal val="visible"/>
                                      </p:to>
                                    </p:set>
                                    <p:anim calcmode="lin" valueType="num">
                                      <p:cBhvr additive="base">
                                        <p:cTn id="95" dur="500" fill="hold"/>
                                        <p:tgtEl>
                                          <p:spTgt spid="31763"/>
                                        </p:tgtEl>
                                        <p:attrNameLst>
                                          <p:attrName>ppt_x</p:attrName>
                                        </p:attrNameLst>
                                      </p:cBhvr>
                                      <p:tavLst>
                                        <p:tav tm="0">
                                          <p:val>
                                            <p:strVal val="0-#ppt_w/2"/>
                                          </p:val>
                                        </p:tav>
                                        <p:tav tm="100000">
                                          <p:val>
                                            <p:strVal val="#ppt_x"/>
                                          </p:val>
                                        </p:tav>
                                      </p:tavLst>
                                    </p:anim>
                                    <p:anim calcmode="lin" valueType="num">
                                      <p:cBhvr additive="base">
                                        <p:cTn id="96" dur="500" fill="hold"/>
                                        <p:tgtEl>
                                          <p:spTgt spid="31763"/>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31772"/>
                                        </p:tgtEl>
                                        <p:attrNameLst>
                                          <p:attrName>style.visibility</p:attrName>
                                        </p:attrNameLst>
                                      </p:cBhvr>
                                      <p:to>
                                        <p:strVal val="visible"/>
                                      </p:to>
                                    </p:set>
                                    <p:anim calcmode="lin" valueType="num">
                                      <p:cBhvr additive="base">
                                        <p:cTn id="101" dur="500" fill="hold"/>
                                        <p:tgtEl>
                                          <p:spTgt spid="31772"/>
                                        </p:tgtEl>
                                        <p:attrNameLst>
                                          <p:attrName>ppt_x</p:attrName>
                                        </p:attrNameLst>
                                      </p:cBhvr>
                                      <p:tavLst>
                                        <p:tav tm="0">
                                          <p:val>
                                            <p:strVal val="0-#ppt_w/2"/>
                                          </p:val>
                                        </p:tav>
                                        <p:tav tm="100000">
                                          <p:val>
                                            <p:strVal val="#ppt_x"/>
                                          </p:val>
                                        </p:tav>
                                      </p:tavLst>
                                    </p:anim>
                                    <p:anim calcmode="lin" valueType="num">
                                      <p:cBhvr additive="base">
                                        <p:cTn id="102" dur="500" fill="hold"/>
                                        <p:tgtEl>
                                          <p:spTgt spid="31772"/>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31773"/>
                                        </p:tgtEl>
                                        <p:attrNameLst>
                                          <p:attrName>style.visibility</p:attrName>
                                        </p:attrNameLst>
                                      </p:cBhvr>
                                      <p:to>
                                        <p:strVal val="visible"/>
                                      </p:to>
                                    </p:set>
                                    <p:anim calcmode="lin" valueType="num">
                                      <p:cBhvr additive="base">
                                        <p:cTn id="105" dur="500" fill="hold"/>
                                        <p:tgtEl>
                                          <p:spTgt spid="31773"/>
                                        </p:tgtEl>
                                        <p:attrNameLst>
                                          <p:attrName>ppt_x</p:attrName>
                                        </p:attrNameLst>
                                      </p:cBhvr>
                                      <p:tavLst>
                                        <p:tav tm="0">
                                          <p:val>
                                            <p:strVal val="0-#ppt_w/2"/>
                                          </p:val>
                                        </p:tav>
                                        <p:tav tm="100000">
                                          <p:val>
                                            <p:strVal val="#ppt_x"/>
                                          </p:val>
                                        </p:tav>
                                      </p:tavLst>
                                    </p:anim>
                                    <p:anim calcmode="lin" valueType="num">
                                      <p:cBhvr additive="base">
                                        <p:cTn id="106" dur="500" fill="hold"/>
                                        <p:tgtEl>
                                          <p:spTgt spid="31773"/>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31774"/>
                                        </p:tgtEl>
                                        <p:attrNameLst>
                                          <p:attrName>style.visibility</p:attrName>
                                        </p:attrNameLst>
                                      </p:cBhvr>
                                      <p:to>
                                        <p:strVal val="visible"/>
                                      </p:to>
                                    </p:set>
                                    <p:anim calcmode="lin" valueType="num">
                                      <p:cBhvr additive="base">
                                        <p:cTn id="111" dur="500" fill="hold"/>
                                        <p:tgtEl>
                                          <p:spTgt spid="31774"/>
                                        </p:tgtEl>
                                        <p:attrNameLst>
                                          <p:attrName>ppt_x</p:attrName>
                                        </p:attrNameLst>
                                      </p:cBhvr>
                                      <p:tavLst>
                                        <p:tav tm="0">
                                          <p:val>
                                            <p:strVal val="0-#ppt_w/2"/>
                                          </p:val>
                                        </p:tav>
                                        <p:tav tm="100000">
                                          <p:val>
                                            <p:strVal val="#ppt_x"/>
                                          </p:val>
                                        </p:tav>
                                      </p:tavLst>
                                    </p:anim>
                                    <p:anim calcmode="lin" valueType="num">
                                      <p:cBhvr additive="base">
                                        <p:cTn id="112" dur="500" fill="hold"/>
                                        <p:tgtEl>
                                          <p:spTgt spid="31774"/>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31775"/>
                                        </p:tgtEl>
                                        <p:attrNameLst>
                                          <p:attrName>style.visibility</p:attrName>
                                        </p:attrNameLst>
                                      </p:cBhvr>
                                      <p:to>
                                        <p:strVal val="visible"/>
                                      </p:to>
                                    </p:set>
                                    <p:anim calcmode="lin" valueType="num">
                                      <p:cBhvr additive="base">
                                        <p:cTn id="117" dur="500" fill="hold"/>
                                        <p:tgtEl>
                                          <p:spTgt spid="31775"/>
                                        </p:tgtEl>
                                        <p:attrNameLst>
                                          <p:attrName>ppt_x</p:attrName>
                                        </p:attrNameLst>
                                      </p:cBhvr>
                                      <p:tavLst>
                                        <p:tav tm="0">
                                          <p:val>
                                            <p:strVal val="0-#ppt_w/2"/>
                                          </p:val>
                                        </p:tav>
                                        <p:tav tm="100000">
                                          <p:val>
                                            <p:strVal val="#ppt_x"/>
                                          </p:val>
                                        </p:tav>
                                      </p:tavLst>
                                    </p:anim>
                                    <p:anim calcmode="lin" valueType="num">
                                      <p:cBhvr additive="base">
                                        <p:cTn id="118" dur="500" fill="hold"/>
                                        <p:tgtEl>
                                          <p:spTgt spid="31775"/>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31776"/>
                                        </p:tgtEl>
                                        <p:attrNameLst>
                                          <p:attrName>style.visibility</p:attrName>
                                        </p:attrNameLst>
                                      </p:cBhvr>
                                      <p:to>
                                        <p:strVal val="visible"/>
                                      </p:to>
                                    </p:set>
                                    <p:anim calcmode="lin" valueType="num">
                                      <p:cBhvr additive="base">
                                        <p:cTn id="121" dur="500" fill="hold"/>
                                        <p:tgtEl>
                                          <p:spTgt spid="31776"/>
                                        </p:tgtEl>
                                        <p:attrNameLst>
                                          <p:attrName>ppt_x</p:attrName>
                                        </p:attrNameLst>
                                      </p:cBhvr>
                                      <p:tavLst>
                                        <p:tav tm="0">
                                          <p:val>
                                            <p:strVal val="0-#ppt_w/2"/>
                                          </p:val>
                                        </p:tav>
                                        <p:tav tm="100000">
                                          <p:val>
                                            <p:strVal val="#ppt_x"/>
                                          </p:val>
                                        </p:tav>
                                      </p:tavLst>
                                    </p:anim>
                                    <p:anim calcmode="lin" valueType="num">
                                      <p:cBhvr additive="base">
                                        <p:cTn id="122" dur="500" fill="hold"/>
                                        <p:tgtEl>
                                          <p:spTgt spid="31776"/>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31777"/>
                                        </p:tgtEl>
                                        <p:attrNameLst>
                                          <p:attrName>style.visibility</p:attrName>
                                        </p:attrNameLst>
                                      </p:cBhvr>
                                      <p:to>
                                        <p:strVal val="visible"/>
                                      </p:to>
                                    </p:set>
                                    <p:anim calcmode="lin" valueType="num">
                                      <p:cBhvr additive="base">
                                        <p:cTn id="125" dur="500" fill="hold"/>
                                        <p:tgtEl>
                                          <p:spTgt spid="31777"/>
                                        </p:tgtEl>
                                        <p:attrNameLst>
                                          <p:attrName>ppt_x</p:attrName>
                                        </p:attrNameLst>
                                      </p:cBhvr>
                                      <p:tavLst>
                                        <p:tav tm="0">
                                          <p:val>
                                            <p:strVal val="0-#ppt_w/2"/>
                                          </p:val>
                                        </p:tav>
                                        <p:tav tm="100000">
                                          <p:val>
                                            <p:strVal val="#ppt_x"/>
                                          </p:val>
                                        </p:tav>
                                      </p:tavLst>
                                    </p:anim>
                                    <p:anim calcmode="lin" valueType="num">
                                      <p:cBhvr additive="base">
                                        <p:cTn id="126" dur="500" fill="hold"/>
                                        <p:tgtEl>
                                          <p:spTgt spid="317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1" grpId="0" animBg="1"/>
      <p:bldP spid="31752" grpId="0" animBg="1"/>
      <p:bldP spid="31753" grpId="0" animBg="1"/>
      <p:bldP spid="31754" grpId="0" animBg="1"/>
      <p:bldP spid="31756" grpId="0" animBg="1"/>
      <p:bldP spid="31757" grpId="0" animBg="1"/>
      <p:bldP spid="31758" grpId="0" animBg="1"/>
      <p:bldP spid="31759" grpId="0" animBg="1"/>
      <p:bldP spid="31760" grpId="0" animBg="1"/>
      <p:bldP spid="31761" grpId="0" animBg="1"/>
      <p:bldP spid="31762" grpId="0" animBg="1"/>
      <p:bldP spid="31763" grpId="0" animBg="1"/>
      <p:bldP spid="31764" grpId="0" animBg="1"/>
      <p:bldP spid="31765" grpId="0" animBg="1"/>
      <p:bldP spid="31766" grpId="0" animBg="1"/>
      <p:bldP spid="31767" grpId="0" animBg="1"/>
      <p:bldP spid="31768" grpId="0" animBg="1"/>
      <p:bldP spid="31769" grpId="0" animBg="1"/>
      <p:bldP spid="31771" grpId="0" animBg="1"/>
      <p:bldP spid="31772" grpId="0" animBg="1"/>
      <p:bldP spid="31773" grpId="0" animBg="1"/>
      <p:bldP spid="31774" grpId="0" animBg="1"/>
      <p:bldP spid="31775" grpId="0" animBg="1"/>
      <p:bldP spid="31776" grpId="0" animBg="1"/>
      <p:bldP spid="3177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into objectives</a:t>
            </a:r>
            <a:endParaRPr lang="en-US" dirty="0"/>
          </a:p>
        </p:txBody>
      </p:sp>
      <p:sp>
        <p:nvSpPr>
          <p:cNvPr id="3" name="Content Placeholder 2"/>
          <p:cNvSpPr>
            <a:spLocks noGrp="1"/>
          </p:cNvSpPr>
          <p:nvPr>
            <p:ph idx="1"/>
          </p:nvPr>
        </p:nvSpPr>
        <p:spPr/>
        <p:txBody>
          <a:bodyPr/>
          <a:lstStyle/>
          <a:p>
            <a:r>
              <a:rPr lang="en-US" dirty="0" smtClean="0">
                <a:solidFill>
                  <a:srgbClr val="00B050"/>
                </a:solidFill>
              </a:rPr>
              <a:t>Translating specific issues into the broad and specific objectives of the study,</a:t>
            </a:r>
          </a:p>
          <a:p>
            <a:r>
              <a:rPr lang="en-US" dirty="0" smtClean="0"/>
              <a:t> It requires to present objectives in the following forms</a:t>
            </a:r>
          </a:p>
          <a:p>
            <a:pPr lvl="1"/>
            <a:r>
              <a:rPr lang="en-US" dirty="0" smtClean="0"/>
              <a:t>To examine the pattern of …………..</a:t>
            </a:r>
          </a:p>
          <a:p>
            <a:pPr lvl="1"/>
            <a:r>
              <a:rPr lang="en-US" dirty="0" smtClean="0"/>
              <a:t>To describe …………..</a:t>
            </a:r>
          </a:p>
          <a:p>
            <a:pPr lvl="1"/>
            <a:r>
              <a:rPr lang="en-US" dirty="0" smtClean="0"/>
              <a:t>To analyze …………….</a:t>
            </a:r>
          </a:p>
          <a:p>
            <a:pPr lvl="1"/>
            <a:r>
              <a:rPr lang="en-US" dirty="0" smtClean="0"/>
              <a:t>To predict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C00000"/>
                </a:solidFill>
              </a:rPr>
              <a:t>Characteristics of well formulated problems</a:t>
            </a:r>
            <a:endParaRPr lang="en-US" sz="2800" dirty="0">
              <a:solidFill>
                <a:srgbClr val="C00000"/>
              </a:solidFill>
            </a:endParaRPr>
          </a:p>
        </p:txBody>
      </p:sp>
      <p:sp>
        <p:nvSpPr>
          <p:cNvPr id="3" name="Content Placeholder 2"/>
          <p:cNvSpPr>
            <a:spLocks noGrp="1"/>
          </p:cNvSpPr>
          <p:nvPr>
            <p:ph idx="1"/>
          </p:nvPr>
        </p:nvSpPr>
        <p:spPr/>
        <p:txBody>
          <a:bodyPr/>
          <a:lstStyle/>
          <a:p>
            <a:pPr lvl="1"/>
            <a:r>
              <a:rPr lang="en-US" i="1" dirty="0" smtClean="0"/>
              <a:t>Research problems are generally </a:t>
            </a:r>
            <a:r>
              <a:rPr lang="en-US" i="1" dirty="0" smtClean="0">
                <a:solidFill>
                  <a:srgbClr val="00B050"/>
                </a:solidFill>
              </a:rPr>
              <a:t>stated as questions concerning the nature of the relationship between two or more variables</a:t>
            </a:r>
            <a:r>
              <a:rPr lang="en-US" i="1" dirty="0" smtClean="0"/>
              <a:t>.</a:t>
            </a:r>
          </a:p>
          <a:p>
            <a:pPr lvl="1"/>
            <a:endParaRPr lang="en-US" i="1" dirty="0" smtClean="0"/>
          </a:p>
          <a:p>
            <a:pPr lvl="1"/>
            <a:r>
              <a:rPr lang="en-US" i="1" dirty="0" smtClean="0"/>
              <a:t>Problem statement includes </a:t>
            </a:r>
            <a:r>
              <a:rPr lang="en-US" i="1" dirty="0" smtClean="0">
                <a:solidFill>
                  <a:srgbClr val="C00000"/>
                </a:solidFill>
              </a:rPr>
              <a:t>some combination of the interrelated tasks like generation of an issue, exploration of an issue, and determining the worthwhile research questions.</a:t>
            </a:r>
            <a:endParaRPr lang="en-US" i="1" dirty="0">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a:t>
            </a:r>
            <a:endParaRPr lang="en-US" dirty="0"/>
          </a:p>
        </p:txBody>
      </p:sp>
      <p:sp>
        <p:nvSpPr>
          <p:cNvPr id="3" name="Content Placeholder 2"/>
          <p:cNvSpPr>
            <a:spLocks noGrp="1"/>
          </p:cNvSpPr>
          <p:nvPr>
            <p:ph idx="1"/>
          </p:nvPr>
        </p:nvSpPr>
        <p:spPr/>
        <p:txBody>
          <a:bodyPr/>
          <a:lstStyle/>
          <a:p>
            <a:r>
              <a:rPr lang="en-US" dirty="0" smtClean="0">
                <a:solidFill>
                  <a:srgbClr val="C00000"/>
                </a:solidFill>
              </a:rPr>
              <a:t>Research problem should raise a question about a relationship between variables</a:t>
            </a:r>
            <a:r>
              <a:rPr lang="en-US" dirty="0" smtClean="0"/>
              <a:t>.</a:t>
            </a:r>
          </a:p>
          <a:p>
            <a:r>
              <a:rPr lang="en-US" dirty="0" smtClean="0"/>
              <a:t>The relationship between the variables should </a:t>
            </a:r>
            <a:r>
              <a:rPr lang="en-US" dirty="0" smtClean="0">
                <a:solidFill>
                  <a:srgbClr val="C00000"/>
                </a:solidFill>
              </a:rPr>
              <a:t>be stated and explained clearly</a:t>
            </a:r>
            <a:r>
              <a:rPr lang="en-US" dirty="0" smtClean="0"/>
              <a:t>.</a:t>
            </a:r>
          </a:p>
          <a:p>
            <a:r>
              <a:rPr lang="en-US" dirty="0" smtClean="0"/>
              <a:t>The problem statement should suggest a </a:t>
            </a:r>
            <a:r>
              <a:rPr lang="en-US" dirty="0" smtClean="0">
                <a:solidFill>
                  <a:srgbClr val="C00000"/>
                </a:solidFill>
              </a:rPr>
              <a:t>method of researching a question</a:t>
            </a:r>
            <a:r>
              <a:rPr lang="en-US"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lnSpcReduction="10000"/>
          </a:bodyPr>
          <a:lstStyle/>
          <a:p>
            <a:r>
              <a:rPr lang="en-US" dirty="0" smtClean="0"/>
              <a:t>To what extent do age, pay, place of residence, marital status determine the employee absenteeism?</a:t>
            </a:r>
          </a:p>
          <a:p>
            <a:r>
              <a:rPr lang="en-US" dirty="0" smtClean="0"/>
              <a:t>Do the profitability of a company explains its share price behavior?</a:t>
            </a:r>
          </a:p>
          <a:p>
            <a:r>
              <a:rPr lang="en-US" dirty="0" smtClean="0"/>
              <a:t>What is the relationship between pay and performance of employees?</a:t>
            </a:r>
          </a:p>
          <a:p>
            <a:r>
              <a:rPr lang="en-US" dirty="0" smtClean="0"/>
              <a:t>What is the correlation between advertising and brand awareness?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228600"/>
            <a:ext cx="7772400" cy="990600"/>
          </a:xfrm>
        </p:spPr>
        <p:txBody>
          <a:bodyPr/>
          <a:lstStyle/>
          <a:p>
            <a:pPr>
              <a:lnSpc>
                <a:spcPct val="90000"/>
              </a:lnSpc>
            </a:pPr>
            <a:r>
              <a:rPr lang="en-GB" smtClean="0"/>
              <a:t>RESEARCH QUESTION</a:t>
            </a:r>
            <a:endParaRPr lang="en-GB" smtClean="0">
              <a:solidFill>
                <a:srgbClr val="FFFF00"/>
              </a:solidFill>
            </a:endParaRPr>
          </a:p>
        </p:txBody>
      </p:sp>
      <p:sp>
        <p:nvSpPr>
          <p:cNvPr id="27654" name="Rectangle 6"/>
          <p:cNvSpPr>
            <a:spLocks noGrp="1" noChangeArrowheads="1"/>
          </p:cNvSpPr>
          <p:nvPr>
            <p:ph idx="1"/>
          </p:nvPr>
        </p:nvSpPr>
        <p:spPr>
          <a:xfrm>
            <a:off x="3657600" y="1676400"/>
            <a:ext cx="5257800" cy="3565525"/>
          </a:xfrm>
        </p:spPr>
        <p:txBody>
          <a:bodyPr lIns="126000" rtlCol="0">
            <a:normAutofit fontScale="92500" lnSpcReduction="20000"/>
          </a:bodyPr>
          <a:lstStyle/>
          <a:p>
            <a:pPr marL="0" indent="0" fontAlgn="auto">
              <a:spcAft>
                <a:spcPts val="0"/>
              </a:spcAft>
              <a:buFontTx/>
              <a:buNone/>
              <a:defRPr/>
            </a:pPr>
            <a:r>
              <a:rPr lang="en-GB" b="1" dirty="0" smtClean="0">
                <a:latin typeface="CG Times" charset="0"/>
                <a:cs typeface="Times New Roman" pitchFamily="18" charset="0"/>
              </a:rPr>
              <a:t>A Research Question embodies a gap in the literature.  It is a Question or Questions posed so that an answer or answers to it will add knowledge in particular area or </a:t>
            </a:r>
            <a:r>
              <a:rPr lang="en-GB" b="1" dirty="0" err="1" smtClean="0">
                <a:latin typeface="CG Times" charset="0"/>
                <a:cs typeface="Times New Roman" pitchFamily="18" charset="0"/>
              </a:rPr>
              <a:t>subject.</a:t>
            </a:r>
            <a:r>
              <a:rPr lang="en-GB" b="1" dirty="0" err="1" smtClean="0">
                <a:solidFill>
                  <a:srgbClr val="FFFFFF"/>
                </a:solidFill>
                <a:latin typeface="CG Times" charset="0"/>
                <a:cs typeface="Times New Roman" pitchFamily="18" charset="0"/>
              </a:rPr>
              <a:t>add</a:t>
            </a:r>
            <a:r>
              <a:rPr lang="en-GB" b="1" dirty="0" smtClean="0">
                <a:solidFill>
                  <a:srgbClr val="FFFFFF"/>
                </a:solidFill>
                <a:latin typeface="CG Times" charset="0"/>
                <a:cs typeface="Times New Roman" pitchFamily="18" charset="0"/>
              </a:rPr>
              <a:t> knowledge in a particular area or subject</a:t>
            </a:r>
            <a:endParaRPr lang="en-US" b="1" dirty="0" smtClean="0">
              <a:latin typeface="CG Times" charset="0"/>
              <a:cs typeface="Times New Roman" pitchFamily="18" charset="0"/>
            </a:endParaRPr>
          </a:p>
        </p:txBody>
      </p:sp>
      <p:sp>
        <p:nvSpPr>
          <p:cNvPr id="2" name="Footer Placeholder 3"/>
          <p:cNvSpPr>
            <a:spLocks noGrp="1"/>
          </p:cNvSpPr>
          <p:nvPr>
            <p:ph type="ftr" sz="quarter" idx="11"/>
          </p:nvPr>
        </p:nvSpPr>
        <p:spPr/>
        <p:txBody>
          <a:bodyPr/>
          <a:lstStyle/>
          <a:p>
            <a:pPr>
              <a:defRPr/>
            </a:pPr>
            <a:r>
              <a:rPr lang="en-GB"/>
              <a:t>SA 452.3A Conceptualising the Research Process, </a:t>
            </a:r>
            <a:r>
              <a:rPr lang="en-GB">
                <a:cs typeface="Times New Roman" pitchFamily="18" charset="0"/>
              </a:rPr>
              <a:t>© Dr Sunil Kumar, Social Policy, LSE</a:t>
            </a:r>
            <a:endParaRPr lang="en-GB"/>
          </a:p>
        </p:txBody>
      </p:sp>
      <p:sp>
        <p:nvSpPr>
          <p:cNvPr id="34821" name="Line 5"/>
          <p:cNvSpPr>
            <a:spLocks noChangeShapeType="1"/>
          </p:cNvSpPr>
          <p:nvPr/>
        </p:nvSpPr>
        <p:spPr bwMode="auto">
          <a:xfrm>
            <a:off x="0" y="990600"/>
            <a:ext cx="9144000" cy="0"/>
          </a:xfrm>
          <a:prstGeom prst="line">
            <a:avLst/>
          </a:prstGeom>
          <a:noFill/>
          <a:ln w="3175">
            <a:solidFill>
              <a:srgbClr val="FF0000"/>
            </a:solidFill>
            <a:round/>
            <a:headEnd/>
            <a:tailEnd/>
          </a:ln>
        </p:spPr>
        <p:txBody>
          <a:bodyPr/>
          <a:lstStyle/>
          <a:p>
            <a:endParaRPr lang="en-US"/>
          </a:p>
        </p:txBody>
      </p:sp>
      <p:sp>
        <p:nvSpPr>
          <p:cNvPr id="34822" name="Rectangle 7"/>
          <p:cNvSpPr>
            <a:spLocks noChangeArrowheads="1"/>
          </p:cNvSpPr>
          <p:nvPr/>
        </p:nvSpPr>
        <p:spPr bwMode="auto">
          <a:xfrm>
            <a:off x="574675" y="1600200"/>
            <a:ext cx="2930525" cy="3733800"/>
          </a:xfrm>
          <a:prstGeom prst="rect">
            <a:avLst/>
          </a:prstGeom>
          <a:solidFill>
            <a:schemeClr val="folHlink"/>
          </a:solidFill>
          <a:ln w="9525">
            <a:solidFill>
              <a:srgbClr val="FFFFCC"/>
            </a:solidFill>
            <a:miter lim="800000"/>
            <a:headEnd/>
            <a:tailEnd/>
          </a:ln>
        </p:spPr>
        <p:txBody>
          <a:bodyPr anchor="ctr"/>
          <a:lstStyle/>
          <a:p>
            <a:pPr algn="ctr">
              <a:spcBef>
                <a:spcPct val="20000"/>
              </a:spcBef>
              <a:buClr>
                <a:srgbClr val="FF0000"/>
              </a:buClr>
            </a:pPr>
            <a:r>
              <a:rPr lang="en-GB" sz="3200" b="1">
                <a:latin typeface="CG Times" charset="0"/>
                <a:cs typeface="Times New Roman" pitchFamily="18" charset="0"/>
              </a:rPr>
              <a:t>What is a  RESEARCH QUESTION</a:t>
            </a:r>
            <a:endParaRPr lang="en-GB" sz="320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276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381000"/>
            <a:ext cx="7772400" cy="762000"/>
          </a:xfrm>
        </p:spPr>
        <p:txBody>
          <a:bodyPr/>
          <a:lstStyle/>
          <a:p>
            <a:pPr>
              <a:lnSpc>
                <a:spcPct val="80000"/>
              </a:lnSpc>
            </a:pPr>
            <a:r>
              <a:rPr lang="en-GB" smtClean="0"/>
              <a:t>RESEARCH QUESTION</a:t>
            </a:r>
            <a:endParaRPr lang="en-GB" smtClean="0">
              <a:solidFill>
                <a:srgbClr val="FFFF00"/>
              </a:solidFill>
            </a:endParaRPr>
          </a:p>
        </p:txBody>
      </p:sp>
      <p:sp>
        <p:nvSpPr>
          <p:cNvPr id="36867" name="Rectangle 4"/>
          <p:cNvSpPr>
            <a:spLocks noGrp="1" noChangeArrowheads="1"/>
          </p:cNvSpPr>
          <p:nvPr>
            <p:ph idx="1"/>
          </p:nvPr>
        </p:nvSpPr>
        <p:spPr>
          <a:xfrm>
            <a:off x="574675" y="1600200"/>
            <a:ext cx="2930525" cy="3733800"/>
          </a:xfrm>
          <a:solidFill>
            <a:schemeClr val="folHlink"/>
          </a:solidFill>
          <a:ln>
            <a:solidFill>
              <a:srgbClr val="FFFFCC"/>
            </a:solidFill>
          </a:ln>
        </p:spPr>
        <p:txBody>
          <a:bodyPr anchor="ctr"/>
          <a:lstStyle/>
          <a:p>
            <a:pPr marL="0" indent="0" algn="ctr">
              <a:buFontTx/>
              <a:buNone/>
            </a:pPr>
            <a:r>
              <a:rPr lang="en-GB" b="1" smtClean="0">
                <a:latin typeface="CG Times" charset="0"/>
                <a:cs typeface="Times New Roman" pitchFamily="18" charset="0"/>
              </a:rPr>
              <a:t>Role of a RESEARCH QUESTION</a:t>
            </a:r>
            <a:endParaRPr lang="en-GB" smtClean="0"/>
          </a:p>
        </p:txBody>
      </p:sp>
      <p:sp>
        <p:nvSpPr>
          <p:cNvPr id="2" name="Footer Placeholder 3"/>
          <p:cNvSpPr>
            <a:spLocks noGrp="1"/>
          </p:cNvSpPr>
          <p:nvPr>
            <p:ph type="ftr" sz="quarter" idx="11"/>
          </p:nvPr>
        </p:nvSpPr>
        <p:spPr/>
        <p:txBody>
          <a:bodyPr/>
          <a:lstStyle/>
          <a:p>
            <a:pPr>
              <a:defRPr/>
            </a:pPr>
            <a:r>
              <a:rPr lang="en-GB"/>
              <a:t>SA 452.3A Conceptualising the Research Process, </a:t>
            </a:r>
            <a:r>
              <a:rPr lang="en-GB">
                <a:cs typeface="Times New Roman" pitchFamily="18" charset="0"/>
              </a:rPr>
              <a:t>© Dr Sunil Kumar, Social Policy, LSE</a:t>
            </a:r>
            <a:endParaRPr lang="en-GB"/>
          </a:p>
        </p:txBody>
      </p:sp>
      <p:sp>
        <p:nvSpPr>
          <p:cNvPr id="36869" name="Line 3"/>
          <p:cNvSpPr>
            <a:spLocks noChangeShapeType="1"/>
          </p:cNvSpPr>
          <p:nvPr/>
        </p:nvSpPr>
        <p:spPr bwMode="auto">
          <a:xfrm>
            <a:off x="0" y="990600"/>
            <a:ext cx="9144000" cy="0"/>
          </a:xfrm>
          <a:prstGeom prst="line">
            <a:avLst/>
          </a:prstGeom>
          <a:noFill/>
          <a:ln w="3175">
            <a:solidFill>
              <a:srgbClr val="FF0000"/>
            </a:solidFill>
            <a:round/>
            <a:headEnd/>
            <a:tailEnd/>
          </a:ln>
        </p:spPr>
        <p:txBody>
          <a:bodyPr/>
          <a:lstStyle/>
          <a:p>
            <a:endParaRPr lang="en-US"/>
          </a:p>
        </p:txBody>
      </p:sp>
      <p:sp>
        <p:nvSpPr>
          <p:cNvPr id="116741" name="Rectangle 5"/>
          <p:cNvSpPr>
            <a:spLocks noChangeArrowheads="1"/>
          </p:cNvSpPr>
          <p:nvPr/>
        </p:nvSpPr>
        <p:spPr bwMode="auto">
          <a:xfrm>
            <a:off x="3657600" y="2635250"/>
            <a:ext cx="4419600" cy="1676400"/>
          </a:xfrm>
          <a:prstGeom prst="rect">
            <a:avLst/>
          </a:prstGeom>
          <a:noFill/>
          <a:ln w="9525">
            <a:noFill/>
            <a:miter lim="800000"/>
            <a:headEnd/>
            <a:tailEnd/>
          </a:ln>
        </p:spPr>
        <p:txBody>
          <a:bodyPr/>
          <a:lstStyle/>
          <a:p>
            <a:pPr>
              <a:lnSpc>
                <a:spcPct val="90000"/>
              </a:lnSpc>
              <a:spcBef>
                <a:spcPct val="20000"/>
              </a:spcBef>
              <a:buClr>
                <a:srgbClr val="FF0000"/>
              </a:buClr>
            </a:pPr>
            <a:r>
              <a:rPr lang="en-GB" sz="3600" b="1" dirty="0">
                <a:latin typeface="CG Times" charset="0"/>
                <a:cs typeface="Times New Roman" pitchFamily="18" charset="0"/>
              </a:rPr>
              <a:t>Answering it is the purpose of the dissertation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QUESTION</a:t>
            </a:r>
            <a:endParaRPr lang="en-US" dirty="0"/>
          </a:p>
        </p:txBody>
      </p:sp>
      <p:sp>
        <p:nvSpPr>
          <p:cNvPr id="3" name="Content Placeholder 2"/>
          <p:cNvSpPr>
            <a:spLocks noGrp="1"/>
          </p:cNvSpPr>
          <p:nvPr>
            <p:ph idx="1"/>
          </p:nvPr>
        </p:nvSpPr>
        <p:spPr/>
        <p:txBody>
          <a:bodyPr/>
          <a:lstStyle/>
          <a:p>
            <a:r>
              <a:rPr lang="en-US" dirty="0" smtClean="0"/>
              <a:t>Research question indicates the purpose of the research investigation.</a:t>
            </a:r>
          </a:p>
          <a:p>
            <a:r>
              <a:rPr lang="en-US" dirty="0" smtClean="0"/>
              <a:t>It helps the researcher to focus on the study</a:t>
            </a:r>
          </a:p>
          <a:p>
            <a:r>
              <a:rPr lang="en-US" dirty="0" smtClean="0"/>
              <a:t>It gives the researchers the guidance on how to conduct the study.</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research question</a:t>
            </a:r>
            <a:endParaRPr lang="en-US" dirty="0"/>
          </a:p>
        </p:txBody>
      </p:sp>
      <p:sp>
        <p:nvSpPr>
          <p:cNvPr id="3" name="Content Placeholder 2"/>
          <p:cNvSpPr>
            <a:spLocks noGrp="1"/>
          </p:cNvSpPr>
          <p:nvPr>
            <p:ph idx="1"/>
          </p:nvPr>
        </p:nvSpPr>
        <p:spPr/>
        <p:txBody>
          <a:bodyPr/>
          <a:lstStyle/>
          <a:p>
            <a:r>
              <a:rPr lang="en-US" i="1" dirty="0" smtClean="0">
                <a:solidFill>
                  <a:srgbClr val="C00000"/>
                </a:solidFill>
              </a:rPr>
              <a:t>Descriptive</a:t>
            </a:r>
            <a:r>
              <a:rPr lang="en-US" dirty="0" smtClean="0"/>
              <a:t>-what is the current status of QWL in Nepalese commercial banks?</a:t>
            </a:r>
          </a:p>
          <a:p>
            <a:r>
              <a:rPr lang="en-US" i="1" dirty="0" smtClean="0">
                <a:solidFill>
                  <a:srgbClr val="C00000"/>
                </a:solidFill>
              </a:rPr>
              <a:t>Relationa</a:t>
            </a:r>
            <a:r>
              <a:rPr lang="en-US" i="1" dirty="0" smtClean="0"/>
              <a:t>l</a:t>
            </a:r>
            <a:r>
              <a:rPr lang="en-US" dirty="0" smtClean="0"/>
              <a:t>-what is the correlation between pay and productivity?</a:t>
            </a:r>
          </a:p>
          <a:p>
            <a:r>
              <a:rPr lang="en-US" i="1" dirty="0" smtClean="0">
                <a:solidFill>
                  <a:srgbClr val="C00000"/>
                </a:solidFill>
              </a:rPr>
              <a:t>Causal</a:t>
            </a:r>
            <a:r>
              <a:rPr lang="en-US" dirty="0" smtClean="0"/>
              <a:t>-do the age of employee affect the power status need in organization?</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research problem</a:t>
            </a:r>
            <a:endParaRPr lang="en-US" dirty="0"/>
          </a:p>
        </p:txBody>
      </p:sp>
      <p:sp>
        <p:nvSpPr>
          <p:cNvPr id="3" name="Content Placeholder 2"/>
          <p:cNvSpPr>
            <a:spLocks noGrp="1"/>
          </p:cNvSpPr>
          <p:nvPr>
            <p:ph idx="1"/>
          </p:nvPr>
        </p:nvSpPr>
        <p:spPr/>
        <p:txBody>
          <a:bodyPr/>
          <a:lstStyle/>
          <a:p>
            <a:r>
              <a:rPr lang="en-US" dirty="0" smtClean="0"/>
              <a:t>Research problems are the issues raised that needs further investigation.</a:t>
            </a:r>
          </a:p>
          <a:p>
            <a:r>
              <a:rPr lang="en-US" dirty="0" smtClean="0"/>
              <a:t>Any topics of researcher’s interest which requires solution is the research problem.</a:t>
            </a:r>
          </a:p>
          <a:p>
            <a:r>
              <a:rPr lang="en-US" dirty="0" err="1" smtClean="0"/>
              <a:t>Sekeran</a:t>
            </a:r>
            <a:r>
              <a:rPr lang="en-US" dirty="0" smtClean="0"/>
              <a:t> (2007) defines </a:t>
            </a:r>
            <a:r>
              <a:rPr lang="en-US" dirty="0" smtClean="0">
                <a:solidFill>
                  <a:srgbClr val="FF0000"/>
                </a:solidFill>
              </a:rPr>
              <a:t>research problem as any situation where a gap exists between the actual and desired ideal state</a:t>
            </a:r>
            <a:r>
              <a:rPr lang="en-US" dirty="0"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85800" y="381000"/>
            <a:ext cx="7772400" cy="762000"/>
          </a:xfrm>
        </p:spPr>
        <p:txBody>
          <a:bodyPr rtlCol="0">
            <a:normAutofit fontScale="90000"/>
          </a:bodyPr>
          <a:lstStyle/>
          <a:p>
            <a:pPr fontAlgn="auto">
              <a:lnSpc>
                <a:spcPct val="80000"/>
              </a:lnSpc>
              <a:spcAft>
                <a:spcPts val="0"/>
              </a:spcAft>
              <a:defRPr/>
            </a:pPr>
            <a:r>
              <a:rPr lang="en-GB" dirty="0" smtClean="0"/>
              <a:t>RESEARCH QUESTION &amp; HYPOTHESIS</a:t>
            </a:r>
            <a:endParaRPr lang="en-GB" dirty="0" smtClean="0">
              <a:solidFill>
                <a:srgbClr val="FFFF00"/>
              </a:solidFill>
            </a:endParaRPr>
          </a:p>
        </p:txBody>
      </p:sp>
      <p:sp>
        <p:nvSpPr>
          <p:cNvPr id="2" name="Rectangle 4"/>
          <p:cNvSpPr>
            <a:spLocks noGrp="1" noChangeArrowheads="1"/>
          </p:cNvSpPr>
          <p:nvPr>
            <p:ph idx="1"/>
          </p:nvPr>
        </p:nvSpPr>
        <p:spPr>
          <a:xfrm>
            <a:off x="574675" y="1600200"/>
            <a:ext cx="2930525" cy="3733800"/>
          </a:xfrm>
          <a:solidFill>
            <a:schemeClr val="folHlink"/>
          </a:solidFill>
          <a:ln>
            <a:solidFill>
              <a:srgbClr val="FFFFCC"/>
            </a:solidFill>
          </a:ln>
        </p:spPr>
        <p:txBody>
          <a:bodyPr anchor="ctr"/>
          <a:lstStyle/>
          <a:p>
            <a:pPr marL="0" indent="0" algn="ctr">
              <a:buFontTx/>
              <a:buNone/>
            </a:pPr>
            <a:r>
              <a:rPr lang="en-GB" b="1" smtClean="0">
                <a:latin typeface="CG Times" charset="0"/>
                <a:cs typeface="Times New Roman" pitchFamily="18" charset="0"/>
              </a:rPr>
              <a:t>RESEARCH QUESTION and</a:t>
            </a:r>
          </a:p>
          <a:p>
            <a:pPr marL="0" indent="0" algn="ctr">
              <a:buFontTx/>
              <a:buNone/>
            </a:pPr>
            <a:r>
              <a:rPr lang="en-GB" b="1" smtClean="0">
                <a:latin typeface="CG Times" charset="0"/>
                <a:cs typeface="Times New Roman" pitchFamily="18" charset="0"/>
              </a:rPr>
              <a:t>HYPOTHESIS</a:t>
            </a:r>
            <a:endParaRPr lang="en-GB" smtClean="0"/>
          </a:p>
        </p:txBody>
      </p:sp>
      <p:sp>
        <p:nvSpPr>
          <p:cNvPr id="37890" name="Footer Placeholder 3"/>
          <p:cNvSpPr>
            <a:spLocks noGrp="1"/>
          </p:cNvSpPr>
          <p:nvPr>
            <p:ph type="ftr" sz="quarter" idx="11"/>
          </p:nvPr>
        </p:nvSpPr>
        <p:spPr/>
        <p:txBody>
          <a:bodyPr/>
          <a:lstStyle/>
          <a:p>
            <a:pPr>
              <a:defRPr/>
            </a:pPr>
            <a:r>
              <a:rPr lang="en-GB"/>
              <a:t>SA 452.3A Conceptualising the Research Process, </a:t>
            </a:r>
            <a:r>
              <a:rPr lang="en-GB">
                <a:cs typeface="Times New Roman" pitchFamily="18" charset="0"/>
              </a:rPr>
              <a:t>© Dr Sunil Kumar, Social Policy, LSE</a:t>
            </a:r>
            <a:endParaRPr lang="en-GB"/>
          </a:p>
        </p:txBody>
      </p:sp>
      <p:sp>
        <p:nvSpPr>
          <p:cNvPr id="37893" name="Line 3"/>
          <p:cNvSpPr>
            <a:spLocks noChangeShapeType="1"/>
          </p:cNvSpPr>
          <p:nvPr/>
        </p:nvSpPr>
        <p:spPr bwMode="auto">
          <a:xfrm>
            <a:off x="0" y="990600"/>
            <a:ext cx="9144000" cy="0"/>
          </a:xfrm>
          <a:prstGeom prst="line">
            <a:avLst/>
          </a:prstGeom>
          <a:noFill/>
          <a:ln w="3175">
            <a:solidFill>
              <a:srgbClr val="FF0000"/>
            </a:solidFill>
            <a:round/>
            <a:headEnd/>
            <a:tailEnd/>
          </a:ln>
        </p:spPr>
        <p:txBody>
          <a:bodyPr/>
          <a:lstStyle/>
          <a:p>
            <a:endParaRPr lang="en-US"/>
          </a:p>
        </p:txBody>
      </p:sp>
      <p:sp>
        <p:nvSpPr>
          <p:cNvPr id="118789" name="Rectangle 5"/>
          <p:cNvSpPr>
            <a:spLocks noChangeArrowheads="1"/>
          </p:cNvSpPr>
          <p:nvPr/>
        </p:nvSpPr>
        <p:spPr bwMode="auto">
          <a:xfrm>
            <a:off x="3657600" y="2270124"/>
            <a:ext cx="4724400" cy="3063875"/>
          </a:xfrm>
          <a:prstGeom prst="rect">
            <a:avLst/>
          </a:prstGeom>
          <a:noFill/>
          <a:ln w="9525">
            <a:noFill/>
            <a:miter lim="800000"/>
            <a:headEnd/>
            <a:tailEnd/>
          </a:ln>
        </p:spPr>
        <p:txBody>
          <a:bodyPr/>
          <a:lstStyle/>
          <a:p>
            <a:pPr>
              <a:lnSpc>
                <a:spcPct val="90000"/>
              </a:lnSpc>
              <a:spcBef>
                <a:spcPct val="20000"/>
              </a:spcBef>
              <a:buClr>
                <a:srgbClr val="FF0000"/>
              </a:buClr>
            </a:pPr>
            <a:r>
              <a:rPr lang="en-GB" sz="3200" b="1" dirty="0">
                <a:latin typeface="CG Times" charset="0"/>
                <a:cs typeface="Times New Roman" pitchFamily="18" charset="0"/>
              </a:rPr>
              <a:t>The early identification of a Research Question will help in the formulation of a hypothesis</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18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Research question Vs. hypothesis</a:t>
            </a:r>
            <a:endParaRPr lang="en-US" sz="4000" dirty="0"/>
          </a:p>
        </p:txBody>
      </p:sp>
      <p:sp>
        <p:nvSpPr>
          <p:cNvPr id="3" name="Content Placeholder 2"/>
          <p:cNvSpPr>
            <a:spLocks noGrp="1"/>
          </p:cNvSpPr>
          <p:nvPr>
            <p:ph idx="1"/>
          </p:nvPr>
        </p:nvSpPr>
        <p:spPr/>
        <p:txBody>
          <a:bodyPr>
            <a:normAutofit/>
          </a:bodyPr>
          <a:lstStyle/>
          <a:p>
            <a:r>
              <a:rPr lang="en-US" sz="2800" dirty="0" smtClean="0"/>
              <a:t>Generally in descriptive types of research design  research questions are set instead of hypothesis.</a:t>
            </a:r>
          </a:p>
          <a:p>
            <a:r>
              <a:rPr lang="en-US" sz="2800" dirty="0" smtClean="0"/>
              <a:t>Research question are generally derived from the propositions.</a:t>
            </a:r>
          </a:p>
          <a:p>
            <a:r>
              <a:rPr lang="en-US" sz="2800" dirty="0" smtClean="0"/>
              <a:t>Research questions are basis for formulating hypothesis.</a:t>
            </a:r>
          </a:p>
          <a:p>
            <a:r>
              <a:rPr lang="en-US" sz="2800" dirty="0" smtClean="0"/>
              <a:t>Hypothesis are used in experimental and correlation design which explains the relationship between two variables/ groups.</a:t>
            </a:r>
          </a:p>
          <a:p>
            <a:endParaRPr lang="en-US" dirty="0"/>
          </a:p>
        </p:txBody>
      </p:sp>
    </p:spTree>
    <p:extLst>
      <p:ext uri="{BB962C8B-B14F-4D97-AF65-F5344CB8AC3E}">
        <p14:creationId xmlns:p14="http://schemas.microsoft.com/office/powerpoint/2010/main" xmlns="" val="816626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latin typeface="Arial Rounded MT Bold" panose="020F0704030504030204" pitchFamily="34" charset="0"/>
              </a:rPr>
              <a:t>Hypothesis</a:t>
            </a:r>
          </a:p>
        </p:txBody>
      </p:sp>
      <p:sp>
        <p:nvSpPr>
          <p:cNvPr id="3" name="Content Placeholder 2"/>
          <p:cNvSpPr>
            <a:spLocks noGrp="1"/>
          </p:cNvSpPr>
          <p:nvPr>
            <p:ph idx="1"/>
          </p:nvPr>
        </p:nvSpPr>
        <p:spPr/>
        <p:txBody>
          <a:bodyPr/>
          <a:lstStyle/>
          <a:p>
            <a:pPr>
              <a:buNone/>
            </a:pPr>
            <a:endParaRPr lang="en-US" b="1" dirty="0"/>
          </a:p>
          <a:p>
            <a:pPr>
              <a:buNone/>
            </a:pPr>
            <a:r>
              <a:rPr lang="en-US" dirty="0" smtClean="0"/>
              <a:t>    A </a:t>
            </a:r>
            <a:r>
              <a:rPr lang="en-US" dirty="0"/>
              <a:t>hypothesis is a logically conjectured relationship between two or more variables expressed in the form of testable statement.</a:t>
            </a:r>
          </a:p>
          <a:p>
            <a:endParaRPr lang="en-US" dirty="0"/>
          </a:p>
        </p:txBody>
      </p:sp>
    </p:spTree>
    <p:extLst>
      <p:ext uri="{BB962C8B-B14F-4D97-AF65-F5344CB8AC3E}">
        <p14:creationId xmlns:p14="http://schemas.microsoft.com/office/powerpoint/2010/main" xmlns="" val="416261658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latin typeface="Arial Rounded MT Bold" panose="020F0704030504030204" pitchFamily="34" charset="0"/>
              </a:rPr>
              <a:t>Functions of Hypothesis</a:t>
            </a:r>
          </a:p>
        </p:txBody>
      </p:sp>
      <p:sp>
        <p:nvSpPr>
          <p:cNvPr id="3" name="Content Placeholder 2"/>
          <p:cNvSpPr>
            <a:spLocks noGrp="1"/>
          </p:cNvSpPr>
          <p:nvPr>
            <p:ph idx="1"/>
          </p:nvPr>
        </p:nvSpPr>
        <p:spPr/>
        <p:txBody>
          <a:bodyPr/>
          <a:lstStyle/>
          <a:p>
            <a:pPr>
              <a:buNone/>
            </a:pPr>
            <a:endParaRPr lang="en-US" b="1" dirty="0"/>
          </a:p>
          <a:p>
            <a:r>
              <a:rPr lang="en-US" dirty="0" smtClean="0"/>
              <a:t>Shows </a:t>
            </a:r>
            <a:r>
              <a:rPr lang="en-US" dirty="0"/>
              <a:t>the area of emphasis</a:t>
            </a:r>
          </a:p>
          <a:p>
            <a:r>
              <a:rPr lang="en-US" dirty="0" smtClean="0"/>
              <a:t>Provides </a:t>
            </a:r>
            <a:r>
              <a:rPr lang="en-US" dirty="0"/>
              <a:t>guideline for collecting information or data</a:t>
            </a:r>
          </a:p>
          <a:p>
            <a:r>
              <a:rPr lang="en-US" dirty="0" smtClean="0"/>
              <a:t>Informs </a:t>
            </a:r>
            <a:r>
              <a:rPr lang="en-US" dirty="0"/>
              <a:t>about area of subjective priority</a:t>
            </a:r>
          </a:p>
          <a:p>
            <a:r>
              <a:rPr lang="en-US" dirty="0" smtClean="0"/>
              <a:t>Basis </a:t>
            </a:r>
            <a:r>
              <a:rPr lang="en-US" dirty="0"/>
              <a:t>of research</a:t>
            </a:r>
          </a:p>
          <a:p>
            <a:r>
              <a:rPr lang="en-US" dirty="0" smtClean="0"/>
              <a:t>Helps </a:t>
            </a:r>
            <a:r>
              <a:rPr lang="en-US" dirty="0"/>
              <a:t>to test mathematically</a:t>
            </a:r>
          </a:p>
          <a:p>
            <a:endParaRPr lang="en-US" dirty="0"/>
          </a:p>
        </p:txBody>
      </p:sp>
    </p:spTree>
    <p:extLst>
      <p:ext uri="{BB962C8B-B14F-4D97-AF65-F5344CB8AC3E}">
        <p14:creationId xmlns:p14="http://schemas.microsoft.com/office/powerpoint/2010/main" xmlns="" val="195735164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Effect transition="in" filter="wipe(down)">
                                      <p:cBhvr>
                                        <p:cTn id="97" dur="580">
                                          <p:stCondLst>
                                            <p:cond delay="0"/>
                                          </p:stCondLst>
                                        </p:cTn>
                                        <p:tgtEl>
                                          <p:spTgt spid="3">
                                            <p:txEl>
                                              <p:pRg st="5" end="5"/>
                                            </p:txEl>
                                          </p:spTgt>
                                        </p:tgtEl>
                                      </p:cBhvr>
                                    </p:animEffect>
                                    <p:anim calcmode="lin" valueType="num">
                                      <p:cBhvr>
                                        <p:cTn id="9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5" end="5"/>
                                            </p:txEl>
                                          </p:spTgt>
                                        </p:tgtEl>
                                      </p:cBhvr>
                                      <p:to x="100000" y="60000"/>
                                    </p:animScale>
                                    <p:animScale>
                                      <p:cBhvr>
                                        <p:cTn id="104" dur="166" decel="50000">
                                          <p:stCondLst>
                                            <p:cond delay="676"/>
                                          </p:stCondLst>
                                        </p:cTn>
                                        <p:tgtEl>
                                          <p:spTgt spid="3">
                                            <p:txEl>
                                              <p:pRg st="5" end="5"/>
                                            </p:txEl>
                                          </p:spTgt>
                                        </p:tgtEl>
                                      </p:cBhvr>
                                      <p:to x="100000" y="100000"/>
                                    </p:animScale>
                                    <p:animScale>
                                      <p:cBhvr>
                                        <p:cTn id="105" dur="26">
                                          <p:stCondLst>
                                            <p:cond delay="1312"/>
                                          </p:stCondLst>
                                        </p:cTn>
                                        <p:tgtEl>
                                          <p:spTgt spid="3">
                                            <p:txEl>
                                              <p:pRg st="5" end="5"/>
                                            </p:txEl>
                                          </p:spTgt>
                                        </p:tgtEl>
                                      </p:cBhvr>
                                      <p:to x="100000" y="80000"/>
                                    </p:animScale>
                                    <p:animScale>
                                      <p:cBhvr>
                                        <p:cTn id="106" dur="166" decel="50000">
                                          <p:stCondLst>
                                            <p:cond delay="1338"/>
                                          </p:stCondLst>
                                        </p:cTn>
                                        <p:tgtEl>
                                          <p:spTgt spid="3">
                                            <p:txEl>
                                              <p:pRg st="5" end="5"/>
                                            </p:txEl>
                                          </p:spTgt>
                                        </p:tgtEl>
                                      </p:cBhvr>
                                      <p:to x="100000" y="100000"/>
                                    </p:animScale>
                                    <p:animScale>
                                      <p:cBhvr>
                                        <p:cTn id="107" dur="26">
                                          <p:stCondLst>
                                            <p:cond delay="1642"/>
                                          </p:stCondLst>
                                        </p:cTn>
                                        <p:tgtEl>
                                          <p:spTgt spid="3">
                                            <p:txEl>
                                              <p:pRg st="5" end="5"/>
                                            </p:txEl>
                                          </p:spTgt>
                                        </p:tgtEl>
                                      </p:cBhvr>
                                      <p:to x="100000" y="90000"/>
                                    </p:animScale>
                                    <p:animScale>
                                      <p:cBhvr>
                                        <p:cTn id="108" dur="166" decel="50000">
                                          <p:stCondLst>
                                            <p:cond delay="1668"/>
                                          </p:stCondLst>
                                        </p:cTn>
                                        <p:tgtEl>
                                          <p:spTgt spid="3">
                                            <p:txEl>
                                              <p:pRg st="5" end="5"/>
                                            </p:txEl>
                                          </p:spTgt>
                                        </p:tgtEl>
                                      </p:cBhvr>
                                      <p:to x="100000" y="100000"/>
                                    </p:animScale>
                                    <p:animScale>
                                      <p:cBhvr>
                                        <p:cTn id="109" dur="26">
                                          <p:stCondLst>
                                            <p:cond delay="1808"/>
                                          </p:stCondLst>
                                        </p:cTn>
                                        <p:tgtEl>
                                          <p:spTgt spid="3">
                                            <p:txEl>
                                              <p:pRg st="5" end="5"/>
                                            </p:txEl>
                                          </p:spTgt>
                                        </p:tgtEl>
                                      </p:cBhvr>
                                      <p:to x="100000" y="95000"/>
                                    </p:animScale>
                                    <p:animScale>
                                      <p:cBhvr>
                                        <p:cTn id="11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latin typeface="Arial Rounded MT Bold" panose="020F0704030504030204" pitchFamily="34" charset="0"/>
              </a:rPr>
              <a:t>Formulation of Hypothesis</a:t>
            </a:r>
          </a:p>
        </p:txBody>
      </p:sp>
      <p:sp>
        <p:nvSpPr>
          <p:cNvPr id="3" name="Content Placeholder 2"/>
          <p:cNvSpPr>
            <a:spLocks noGrp="1"/>
          </p:cNvSpPr>
          <p:nvPr>
            <p:ph idx="1"/>
          </p:nvPr>
        </p:nvSpPr>
        <p:spPr/>
        <p:txBody>
          <a:bodyPr>
            <a:normAutofit lnSpcReduction="10000"/>
          </a:bodyPr>
          <a:lstStyle/>
          <a:p>
            <a:pPr>
              <a:buNone/>
            </a:pPr>
            <a:r>
              <a:rPr lang="en-US" b="1" dirty="0" smtClean="0"/>
              <a:t> </a:t>
            </a:r>
            <a:endParaRPr lang="en-US" b="1" dirty="0"/>
          </a:p>
          <a:p>
            <a:r>
              <a:rPr lang="en-US" b="1" dirty="0">
                <a:solidFill>
                  <a:schemeClr val="accent1">
                    <a:lumMod val="75000"/>
                  </a:schemeClr>
                </a:solidFill>
              </a:rPr>
              <a:t>Discussion: </a:t>
            </a:r>
            <a:r>
              <a:rPr lang="en-US" dirty="0" smtClean="0"/>
              <a:t>with experts</a:t>
            </a:r>
            <a:r>
              <a:rPr lang="en-US" dirty="0"/>
              <a:t>	</a:t>
            </a:r>
            <a:endParaRPr lang="en-US" dirty="0" smtClean="0"/>
          </a:p>
          <a:p>
            <a:r>
              <a:rPr lang="en-US" b="1" dirty="0">
                <a:solidFill>
                  <a:schemeClr val="accent1">
                    <a:lumMod val="75000"/>
                  </a:schemeClr>
                </a:solidFill>
              </a:rPr>
              <a:t>Through internal data: </a:t>
            </a:r>
            <a:r>
              <a:rPr lang="en-US" dirty="0" smtClean="0"/>
              <a:t>Surfing information in internet and reducing such information in testable statement</a:t>
            </a:r>
            <a:endParaRPr lang="en-US" dirty="0"/>
          </a:p>
          <a:p>
            <a:r>
              <a:rPr lang="en-US" b="1" dirty="0">
                <a:solidFill>
                  <a:schemeClr val="accent1">
                    <a:lumMod val="75000"/>
                  </a:schemeClr>
                </a:solidFill>
              </a:rPr>
              <a:t>Literature review: </a:t>
            </a:r>
            <a:r>
              <a:rPr lang="en-US" dirty="0" smtClean="0"/>
              <a:t>Collecting previous information</a:t>
            </a:r>
            <a:r>
              <a:rPr lang="en-US" dirty="0"/>
              <a:t>	</a:t>
            </a:r>
            <a:endParaRPr lang="en-US" dirty="0" smtClean="0"/>
          </a:p>
          <a:p>
            <a:r>
              <a:rPr lang="en-US" b="1" dirty="0" smtClean="0">
                <a:solidFill>
                  <a:schemeClr val="accent1">
                    <a:lumMod val="75000"/>
                  </a:schemeClr>
                </a:solidFill>
              </a:rPr>
              <a:t>Interview: </a:t>
            </a:r>
            <a:r>
              <a:rPr lang="en-US" dirty="0" smtClean="0"/>
              <a:t>Taking interview with known or related people.</a:t>
            </a:r>
            <a:endParaRPr lang="en-US" dirty="0"/>
          </a:p>
          <a:p>
            <a:endParaRPr lang="en-US" dirty="0"/>
          </a:p>
        </p:txBody>
      </p:sp>
    </p:spTree>
    <p:extLst>
      <p:ext uri="{BB962C8B-B14F-4D97-AF65-F5344CB8AC3E}">
        <p14:creationId xmlns:p14="http://schemas.microsoft.com/office/powerpoint/2010/main" xmlns="" val="89950661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Effect transition="in" filter="wipe(down)">
                                      <p:cBhvr>
                                        <p:cTn id="97" dur="580">
                                          <p:stCondLst>
                                            <p:cond delay="0"/>
                                          </p:stCondLst>
                                        </p:cTn>
                                        <p:tgtEl>
                                          <p:spTgt spid="3">
                                            <p:txEl>
                                              <p:pRg st="4" end="4"/>
                                            </p:txEl>
                                          </p:spTgt>
                                        </p:tgtEl>
                                      </p:cBhvr>
                                    </p:animEffect>
                                    <p:anim calcmode="lin" valueType="num">
                                      <p:cBhvr>
                                        <p:cTn id="9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4" end="4"/>
                                            </p:txEl>
                                          </p:spTgt>
                                        </p:tgtEl>
                                      </p:cBhvr>
                                      <p:to x="100000" y="60000"/>
                                    </p:animScale>
                                    <p:animScale>
                                      <p:cBhvr>
                                        <p:cTn id="104" dur="166" decel="50000">
                                          <p:stCondLst>
                                            <p:cond delay="676"/>
                                          </p:stCondLst>
                                        </p:cTn>
                                        <p:tgtEl>
                                          <p:spTgt spid="3">
                                            <p:txEl>
                                              <p:pRg st="4" end="4"/>
                                            </p:txEl>
                                          </p:spTgt>
                                        </p:tgtEl>
                                      </p:cBhvr>
                                      <p:to x="100000" y="100000"/>
                                    </p:animScale>
                                    <p:animScale>
                                      <p:cBhvr>
                                        <p:cTn id="105" dur="26">
                                          <p:stCondLst>
                                            <p:cond delay="1312"/>
                                          </p:stCondLst>
                                        </p:cTn>
                                        <p:tgtEl>
                                          <p:spTgt spid="3">
                                            <p:txEl>
                                              <p:pRg st="4" end="4"/>
                                            </p:txEl>
                                          </p:spTgt>
                                        </p:tgtEl>
                                      </p:cBhvr>
                                      <p:to x="100000" y="80000"/>
                                    </p:animScale>
                                    <p:animScale>
                                      <p:cBhvr>
                                        <p:cTn id="106" dur="166" decel="50000">
                                          <p:stCondLst>
                                            <p:cond delay="1338"/>
                                          </p:stCondLst>
                                        </p:cTn>
                                        <p:tgtEl>
                                          <p:spTgt spid="3">
                                            <p:txEl>
                                              <p:pRg st="4" end="4"/>
                                            </p:txEl>
                                          </p:spTgt>
                                        </p:tgtEl>
                                      </p:cBhvr>
                                      <p:to x="100000" y="100000"/>
                                    </p:animScale>
                                    <p:animScale>
                                      <p:cBhvr>
                                        <p:cTn id="107" dur="26">
                                          <p:stCondLst>
                                            <p:cond delay="1642"/>
                                          </p:stCondLst>
                                        </p:cTn>
                                        <p:tgtEl>
                                          <p:spTgt spid="3">
                                            <p:txEl>
                                              <p:pRg st="4" end="4"/>
                                            </p:txEl>
                                          </p:spTgt>
                                        </p:tgtEl>
                                      </p:cBhvr>
                                      <p:to x="100000" y="90000"/>
                                    </p:animScale>
                                    <p:animScale>
                                      <p:cBhvr>
                                        <p:cTn id="108" dur="166" decel="50000">
                                          <p:stCondLst>
                                            <p:cond delay="1668"/>
                                          </p:stCondLst>
                                        </p:cTn>
                                        <p:tgtEl>
                                          <p:spTgt spid="3">
                                            <p:txEl>
                                              <p:pRg st="4" end="4"/>
                                            </p:txEl>
                                          </p:spTgt>
                                        </p:tgtEl>
                                      </p:cBhvr>
                                      <p:to x="100000" y="100000"/>
                                    </p:animScale>
                                    <p:animScale>
                                      <p:cBhvr>
                                        <p:cTn id="109" dur="26">
                                          <p:stCondLst>
                                            <p:cond delay="1808"/>
                                          </p:stCondLst>
                                        </p:cTn>
                                        <p:tgtEl>
                                          <p:spTgt spid="3">
                                            <p:txEl>
                                              <p:pRg st="4" end="4"/>
                                            </p:txEl>
                                          </p:spTgt>
                                        </p:tgtEl>
                                      </p:cBhvr>
                                      <p:to x="100000" y="95000"/>
                                    </p:animScale>
                                    <p:animScale>
                                      <p:cBhvr>
                                        <p:cTn id="11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lumMod val="75000"/>
                  </a:schemeClr>
                </a:solidFill>
                <a:latin typeface="Arial Rounded MT Bold" panose="020F0704030504030204" pitchFamily="34" charset="0"/>
              </a:rPr>
              <a:t>Features/Criteria of a Good Hypothesis</a:t>
            </a:r>
          </a:p>
        </p:txBody>
      </p:sp>
      <p:sp>
        <p:nvSpPr>
          <p:cNvPr id="3" name="Content Placeholder 2"/>
          <p:cNvSpPr>
            <a:spLocks noGrp="1"/>
          </p:cNvSpPr>
          <p:nvPr>
            <p:ph idx="1"/>
          </p:nvPr>
        </p:nvSpPr>
        <p:spPr/>
        <p:txBody>
          <a:bodyPr>
            <a:normAutofit fontScale="77500" lnSpcReduction="20000"/>
          </a:bodyPr>
          <a:lstStyle/>
          <a:p>
            <a:endParaRPr lang="en-US" b="1" dirty="0"/>
          </a:p>
          <a:p>
            <a:r>
              <a:rPr lang="en-US" dirty="0" smtClean="0"/>
              <a:t>Simplicity: Understandable to all.</a:t>
            </a:r>
            <a:r>
              <a:rPr lang="en-US" dirty="0"/>
              <a:t>	</a:t>
            </a:r>
            <a:endParaRPr lang="en-US" dirty="0" smtClean="0"/>
          </a:p>
          <a:p>
            <a:r>
              <a:rPr lang="en-US" dirty="0" smtClean="0"/>
              <a:t>Clarity: No dual information</a:t>
            </a:r>
            <a:endParaRPr lang="en-US" dirty="0"/>
          </a:p>
          <a:p>
            <a:r>
              <a:rPr lang="en-US" dirty="0" smtClean="0"/>
              <a:t>Testability: Can be tested using statistical tools</a:t>
            </a:r>
            <a:r>
              <a:rPr lang="en-US" dirty="0"/>
              <a:t>	</a:t>
            </a:r>
            <a:endParaRPr lang="en-US" dirty="0" smtClean="0"/>
          </a:p>
          <a:p>
            <a:r>
              <a:rPr lang="en-US" dirty="0" smtClean="0"/>
              <a:t>Relevant </a:t>
            </a:r>
            <a:r>
              <a:rPr lang="en-US" dirty="0"/>
              <a:t>to </a:t>
            </a:r>
            <a:r>
              <a:rPr lang="en-US" dirty="0" smtClean="0"/>
              <a:t>problem: Should relate with the problem statement</a:t>
            </a:r>
            <a:endParaRPr lang="en-US" dirty="0"/>
          </a:p>
          <a:p>
            <a:r>
              <a:rPr lang="en-US" dirty="0" smtClean="0"/>
              <a:t>Specific: Can be perfectly measured</a:t>
            </a:r>
            <a:r>
              <a:rPr lang="en-US" dirty="0"/>
              <a:t>	</a:t>
            </a:r>
            <a:endParaRPr lang="en-US" dirty="0" smtClean="0"/>
          </a:p>
          <a:p>
            <a:r>
              <a:rPr lang="en-US" dirty="0" smtClean="0"/>
              <a:t>Relevant </a:t>
            </a:r>
            <a:r>
              <a:rPr lang="en-US" dirty="0"/>
              <a:t>to available </a:t>
            </a:r>
            <a:r>
              <a:rPr lang="en-US" dirty="0" smtClean="0"/>
              <a:t>technology: Available technology can be used to test</a:t>
            </a:r>
            <a:endParaRPr lang="en-US" dirty="0"/>
          </a:p>
          <a:p>
            <a:r>
              <a:rPr lang="en-US" dirty="0" smtClean="0"/>
              <a:t>Consistency </a:t>
            </a:r>
            <a:r>
              <a:rPr lang="en-US" dirty="0"/>
              <a:t>and </a:t>
            </a:r>
            <a:r>
              <a:rPr lang="en-US" dirty="0" smtClean="0"/>
              <a:t>harmony: Should be cohesive and similar</a:t>
            </a:r>
            <a:endParaRPr lang="en-US" dirty="0"/>
          </a:p>
          <a:p>
            <a:pPr>
              <a:buNone/>
            </a:pPr>
            <a:r>
              <a:rPr lang="en-US" dirty="0"/>
              <a:t/>
            </a:r>
            <a:br>
              <a:rPr lang="en-US" dirty="0"/>
            </a:br>
            <a:endParaRPr lang="en-US" dirty="0"/>
          </a:p>
        </p:txBody>
      </p:sp>
    </p:spTree>
    <p:extLst>
      <p:ext uri="{BB962C8B-B14F-4D97-AF65-F5344CB8AC3E}">
        <p14:creationId xmlns:p14="http://schemas.microsoft.com/office/powerpoint/2010/main" xmlns="" val="4209787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80">
                                          <p:stCondLst>
                                            <p:cond delay="0"/>
                                          </p:stCondLst>
                                        </p:cTn>
                                        <p:tgtEl>
                                          <p:spTgt spid="3">
                                            <p:txEl>
                                              <p:pRg st="1" end="1"/>
                                            </p:txEl>
                                          </p:spTgt>
                                        </p:tgtEl>
                                      </p:cBhvr>
                                    </p:animEffect>
                                    <p:anim calcmode="lin" valueType="num">
                                      <p:cBhvr>
                                        <p:cTn id="1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1" end="1"/>
                                            </p:txEl>
                                          </p:spTgt>
                                        </p:tgtEl>
                                      </p:cBhvr>
                                      <p:to x="100000" y="60000"/>
                                    </p:animScale>
                                    <p:animScale>
                                      <p:cBhvr>
                                        <p:cTn id="22" dur="166" decel="50000">
                                          <p:stCondLst>
                                            <p:cond delay="676"/>
                                          </p:stCondLst>
                                        </p:cTn>
                                        <p:tgtEl>
                                          <p:spTgt spid="3">
                                            <p:txEl>
                                              <p:pRg st="1" end="1"/>
                                            </p:txEl>
                                          </p:spTgt>
                                        </p:tgtEl>
                                      </p:cBhvr>
                                      <p:to x="100000" y="100000"/>
                                    </p:animScale>
                                    <p:animScale>
                                      <p:cBhvr>
                                        <p:cTn id="23" dur="26">
                                          <p:stCondLst>
                                            <p:cond delay="1312"/>
                                          </p:stCondLst>
                                        </p:cTn>
                                        <p:tgtEl>
                                          <p:spTgt spid="3">
                                            <p:txEl>
                                              <p:pRg st="1" end="1"/>
                                            </p:txEl>
                                          </p:spTgt>
                                        </p:tgtEl>
                                      </p:cBhvr>
                                      <p:to x="100000" y="80000"/>
                                    </p:animScale>
                                    <p:animScale>
                                      <p:cBhvr>
                                        <p:cTn id="24" dur="166" decel="50000">
                                          <p:stCondLst>
                                            <p:cond delay="1338"/>
                                          </p:stCondLst>
                                        </p:cTn>
                                        <p:tgtEl>
                                          <p:spTgt spid="3">
                                            <p:txEl>
                                              <p:pRg st="1" end="1"/>
                                            </p:txEl>
                                          </p:spTgt>
                                        </p:tgtEl>
                                      </p:cBhvr>
                                      <p:to x="100000" y="100000"/>
                                    </p:animScale>
                                    <p:animScale>
                                      <p:cBhvr>
                                        <p:cTn id="25" dur="26">
                                          <p:stCondLst>
                                            <p:cond delay="1642"/>
                                          </p:stCondLst>
                                        </p:cTn>
                                        <p:tgtEl>
                                          <p:spTgt spid="3">
                                            <p:txEl>
                                              <p:pRg st="1" end="1"/>
                                            </p:txEl>
                                          </p:spTgt>
                                        </p:tgtEl>
                                      </p:cBhvr>
                                      <p:to x="100000" y="90000"/>
                                    </p:animScale>
                                    <p:animScale>
                                      <p:cBhvr>
                                        <p:cTn id="26" dur="166" decel="50000">
                                          <p:stCondLst>
                                            <p:cond delay="1668"/>
                                          </p:stCondLst>
                                        </p:cTn>
                                        <p:tgtEl>
                                          <p:spTgt spid="3">
                                            <p:txEl>
                                              <p:pRg st="1" end="1"/>
                                            </p:txEl>
                                          </p:spTgt>
                                        </p:tgtEl>
                                      </p:cBhvr>
                                      <p:to x="100000" y="100000"/>
                                    </p:animScale>
                                    <p:animScale>
                                      <p:cBhvr>
                                        <p:cTn id="27" dur="26">
                                          <p:stCondLst>
                                            <p:cond delay="1808"/>
                                          </p:stCondLst>
                                        </p:cTn>
                                        <p:tgtEl>
                                          <p:spTgt spid="3">
                                            <p:txEl>
                                              <p:pRg st="1" end="1"/>
                                            </p:txEl>
                                          </p:spTgt>
                                        </p:tgtEl>
                                      </p:cBhvr>
                                      <p:to x="100000" y="95000"/>
                                    </p:animScale>
                                    <p:animScale>
                                      <p:cBhvr>
                                        <p:cTn id="28" dur="166" decel="50000">
                                          <p:stCondLst>
                                            <p:cond delay="1834"/>
                                          </p:stCondLst>
                                        </p:cTn>
                                        <p:tgtEl>
                                          <p:spTgt spid="3">
                                            <p:txEl>
                                              <p:pRg st="1" end="1"/>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wipe(down)">
                                      <p:cBhvr>
                                        <p:cTn id="33" dur="580">
                                          <p:stCondLst>
                                            <p:cond delay="0"/>
                                          </p:stCondLst>
                                        </p:cTn>
                                        <p:tgtEl>
                                          <p:spTgt spid="3">
                                            <p:txEl>
                                              <p:pRg st="2" end="2"/>
                                            </p:txEl>
                                          </p:spTgt>
                                        </p:tgtEl>
                                      </p:cBhvr>
                                    </p:animEffect>
                                    <p:anim calcmode="lin" valueType="num">
                                      <p:cBhvr>
                                        <p:cTn id="3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3">
                                            <p:txEl>
                                              <p:pRg st="2" end="2"/>
                                            </p:txEl>
                                          </p:spTgt>
                                        </p:tgtEl>
                                      </p:cBhvr>
                                      <p:to x="100000" y="60000"/>
                                    </p:animScale>
                                    <p:animScale>
                                      <p:cBhvr>
                                        <p:cTn id="40" dur="166" decel="50000">
                                          <p:stCondLst>
                                            <p:cond delay="676"/>
                                          </p:stCondLst>
                                        </p:cTn>
                                        <p:tgtEl>
                                          <p:spTgt spid="3">
                                            <p:txEl>
                                              <p:pRg st="2" end="2"/>
                                            </p:txEl>
                                          </p:spTgt>
                                        </p:tgtEl>
                                      </p:cBhvr>
                                      <p:to x="100000" y="100000"/>
                                    </p:animScale>
                                    <p:animScale>
                                      <p:cBhvr>
                                        <p:cTn id="41" dur="26">
                                          <p:stCondLst>
                                            <p:cond delay="1312"/>
                                          </p:stCondLst>
                                        </p:cTn>
                                        <p:tgtEl>
                                          <p:spTgt spid="3">
                                            <p:txEl>
                                              <p:pRg st="2" end="2"/>
                                            </p:txEl>
                                          </p:spTgt>
                                        </p:tgtEl>
                                      </p:cBhvr>
                                      <p:to x="100000" y="80000"/>
                                    </p:animScale>
                                    <p:animScale>
                                      <p:cBhvr>
                                        <p:cTn id="42" dur="166" decel="50000">
                                          <p:stCondLst>
                                            <p:cond delay="1338"/>
                                          </p:stCondLst>
                                        </p:cTn>
                                        <p:tgtEl>
                                          <p:spTgt spid="3">
                                            <p:txEl>
                                              <p:pRg st="2" end="2"/>
                                            </p:txEl>
                                          </p:spTgt>
                                        </p:tgtEl>
                                      </p:cBhvr>
                                      <p:to x="100000" y="100000"/>
                                    </p:animScale>
                                    <p:animScale>
                                      <p:cBhvr>
                                        <p:cTn id="43" dur="26">
                                          <p:stCondLst>
                                            <p:cond delay="1642"/>
                                          </p:stCondLst>
                                        </p:cTn>
                                        <p:tgtEl>
                                          <p:spTgt spid="3">
                                            <p:txEl>
                                              <p:pRg st="2" end="2"/>
                                            </p:txEl>
                                          </p:spTgt>
                                        </p:tgtEl>
                                      </p:cBhvr>
                                      <p:to x="100000" y="90000"/>
                                    </p:animScale>
                                    <p:animScale>
                                      <p:cBhvr>
                                        <p:cTn id="44" dur="166" decel="50000">
                                          <p:stCondLst>
                                            <p:cond delay="1668"/>
                                          </p:stCondLst>
                                        </p:cTn>
                                        <p:tgtEl>
                                          <p:spTgt spid="3">
                                            <p:txEl>
                                              <p:pRg st="2" end="2"/>
                                            </p:txEl>
                                          </p:spTgt>
                                        </p:tgtEl>
                                      </p:cBhvr>
                                      <p:to x="100000" y="100000"/>
                                    </p:animScale>
                                    <p:animScale>
                                      <p:cBhvr>
                                        <p:cTn id="45" dur="26">
                                          <p:stCondLst>
                                            <p:cond delay="1808"/>
                                          </p:stCondLst>
                                        </p:cTn>
                                        <p:tgtEl>
                                          <p:spTgt spid="3">
                                            <p:txEl>
                                              <p:pRg st="2" end="2"/>
                                            </p:txEl>
                                          </p:spTgt>
                                        </p:tgtEl>
                                      </p:cBhvr>
                                      <p:to x="100000" y="95000"/>
                                    </p:animScale>
                                    <p:animScale>
                                      <p:cBhvr>
                                        <p:cTn id="46" dur="166" decel="50000">
                                          <p:stCondLst>
                                            <p:cond delay="1834"/>
                                          </p:stCondLst>
                                        </p:cTn>
                                        <p:tgtEl>
                                          <p:spTgt spid="3">
                                            <p:txEl>
                                              <p:pRg st="2" end="2"/>
                                            </p:txEl>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wipe(down)">
                                      <p:cBhvr>
                                        <p:cTn id="51" dur="580">
                                          <p:stCondLst>
                                            <p:cond delay="0"/>
                                          </p:stCondLst>
                                        </p:cTn>
                                        <p:tgtEl>
                                          <p:spTgt spid="3">
                                            <p:txEl>
                                              <p:pRg st="3" end="3"/>
                                            </p:txEl>
                                          </p:spTgt>
                                        </p:tgtEl>
                                      </p:cBhvr>
                                    </p:animEffect>
                                    <p:anim calcmode="lin" valueType="num">
                                      <p:cBhvr>
                                        <p:cTn id="5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3">
                                            <p:txEl>
                                              <p:pRg st="3" end="3"/>
                                            </p:txEl>
                                          </p:spTgt>
                                        </p:tgtEl>
                                      </p:cBhvr>
                                      <p:to x="100000" y="60000"/>
                                    </p:animScale>
                                    <p:animScale>
                                      <p:cBhvr>
                                        <p:cTn id="58" dur="166" decel="50000">
                                          <p:stCondLst>
                                            <p:cond delay="676"/>
                                          </p:stCondLst>
                                        </p:cTn>
                                        <p:tgtEl>
                                          <p:spTgt spid="3">
                                            <p:txEl>
                                              <p:pRg st="3" end="3"/>
                                            </p:txEl>
                                          </p:spTgt>
                                        </p:tgtEl>
                                      </p:cBhvr>
                                      <p:to x="100000" y="100000"/>
                                    </p:animScale>
                                    <p:animScale>
                                      <p:cBhvr>
                                        <p:cTn id="59" dur="26">
                                          <p:stCondLst>
                                            <p:cond delay="1312"/>
                                          </p:stCondLst>
                                        </p:cTn>
                                        <p:tgtEl>
                                          <p:spTgt spid="3">
                                            <p:txEl>
                                              <p:pRg st="3" end="3"/>
                                            </p:txEl>
                                          </p:spTgt>
                                        </p:tgtEl>
                                      </p:cBhvr>
                                      <p:to x="100000" y="80000"/>
                                    </p:animScale>
                                    <p:animScale>
                                      <p:cBhvr>
                                        <p:cTn id="60" dur="166" decel="50000">
                                          <p:stCondLst>
                                            <p:cond delay="1338"/>
                                          </p:stCondLst>
                                        </p:cTn>
                                        <p:tgtEl>
                                          <p:spTgt spid="3">
                                            <p:txEl>
                                              <p:pRg st="3" end="3"/>
                                            </p:txEl>
                                          </p:spTgt>
                                        </p:tgtEl>
                                      </p:cBhvr>
                                      <p:to x="100000" y="100000"/>
                                    </p:animScale>
                                    <p:animScale>
                                      <p:cBhvr>
                                        <p:cTn id="61" dur="26">
                                          <p:stCondLst>
                                            <p:cond delay="1642"/>
                                          </p:stCondLst>
                                        </p:cTn>
                                        <p:tgtEl>
                                          <p:spTgt spid="3">
                                            <p:txEl>
                                              <p:pRg st="3" end="3"/>
                                            </p:txEl>
                                          </p:spTgt>
                                        </p:tgtEl>
                                      </p:cBhvr>
                                      <p:to x="100000" y="90000"/>
                                    </p:animScale>
                                    <p:animScale>
                                      <p:cBhvr>
                                        <p:cTn id="62" dur="166" decel="50000">
                                          <p:stCondLst>
                                            <p:cond delay="1668"/>
                                          </p:stCondLst>
                                        </p:cTn>
                                        <p:tgtEl>
                                          <p:spTgt spid="3">
                                            <p:txEl>
                                              <p:pRg st="3" end="3"/>
                                            </p:txEl>
                                          </p:spTgt>
                                        </p:tgtEl>
                                      </p:cBhvr>
                                      <p:to x="100000" y="100000"/>
                                    </p:animScale>
                                    <p:animScale>
                                      <p:cBhvr>
                                        <p:cTn id="63" dur="26">
                                          <p:stCondLst>
                                            <p:cond delay="1808"/>
                                          </p:stCondLst>
                                        </p:cTn>
                                        <p:tgtEl>
                                          <p:spTgt spid="3">
                                            <p:txEl>
                                              <p:pRg st="3" end="3"/>
                                            </p:txEl>
                                          </p:spTgt>
                                        </p:tgtEl>
                                      </p:cBhvr>
                                      <p:to x="100000" y="95000"/>
                                    </p:animScale>
                                    <p:animScale>
                                      <p:cBhvr>
                                        <p:cTn id="64" dur="166" decel="50000">
                                          <p:stCondLst>
                                            <p:cond delay="1834"/>
                                          </p:stCondLst>
                                        </p:cTn>
                                        <p:tgtEl>
                                          <p:spTgt spid="3">
                                            <p:txEl>
                                              <p:pRg st="3" end="3"/>
                                            </p:txEl>
                                          </p:spTgt>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animEffect transition="in" filter="wipe(down)">
                                      <p:cBhvr>
                                        <p:cTn id="69" dur="580">
                                          <p:stCondLst>
                                            <p:cond delay="0"/>
                                          </p:stCondLst>
                                        </p:cTn>
                                        <p:tgtEl>
                                          <p:spTgt spid="3">
                                            <p:txEl>
                                              <p:pRg st="4" end="4"/>
                                            </p:txEl>
                                          </p:spTgt>
                                        </p:tgtEl>
                                      </p:cBhvr>
                                    </p:animEffect>
                                    <p:anim calcmode="lin" valueType="num">
                                      <p:cBhvr>
                                        <p:cTn id="7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3">
                                            <p:txEl>
                                              <p:pRg st="4" end="4"/>
                                            </p:txEl>
                                          </p:spTgt>
                                        </p:tgtEl>
                                      </p:cBhvr>
                                      <p:to x="100000" y="60000"/>
                                    </p:animScale>
                                    <p:animScale>
                                      <p:cBhvr>
                                        <p:cTn id="76" dur="166" decel="50000">
                                          <p:stCondLst>
                                            <p:cond delay="676"/>
                                          </p:stCondLst>
                                        </p:cTn>
                                        <p:tgtEl>
                                          <p:spTgt spid="3">
                                            <p:txEl>
                                              <p:pRg st="4" end="4"/>
                                            </p:txEl>
                                          </p:spTgt>
                                        </p:tgtEl>
                                      </p:cBhvr>
                                      <p:to x="100000" y="100000"/>
                                    </p:animScale>
                                    <p:animScale>
                                      <p:cBhvr>
                                        <p:cTn id="77" dur="26">
                                          <p:stCondLst>
                                            <p:cond delay="1312"/>
                                          </p:stCondLst>
                                        </p:cTn>
                                        <p:tgtEl>
                                          <p:spTgt spid="3">
                                            <p:txEl>
                                              <p:pRg st="4" end="4"/>
                                            </p:txEl>
                                          </p:spTgt>
                                        </p:tgtEl>
                                      </p:cBhvr>
                                      <p:to x="100000" y="80000"/>
                                    </p:animScale>
                                    <p:animScale>
                                      <p:cBhvr>
                                        <p:cTn id="78" dur="166" decel="50000">
                                          <p:stCondLst>
                                            <p:cond delay="1338"/>
                                          </p:stCondLst>
                                        </p:cTn>
                                        <p:tgtEl>
                                          <p:spTgt spid="3">
                                            <p:txEl>
                                              <p:pRg st="4" end="4"/>
                                            </p:txEl>
                                          </p:spTgt>
                                        </p:tgtEl>
                                      </p:cBhvr>
                                      <p:to x="100000" y="100000"/>
                                    </p:animScale>
                                    <p:animScale>
                                      <p:cBhvr>
                                        <p:cTn id="79" dur="26">
                                          <p:stCondLst>
                                            <p:cond delay="1642"/>
                                          </p:stCondLst>
                                        </p:cTn>
                                        <p:tgtEl>
                                          <p:spTgt spid="3">
                                            <p:txEl>
                                              <p:pRg st="4" end="4"/>
                                            </p:txEl>
                                          </p:spTgt>
                                        </p:tgtEl>
                                      </p:cBhvr>
                                      <p:to x="100000" y="90000"/>
                                    </p:animScale>
                                    <p:animScale>
                                      <p:cBhvr>
                                        <p:cTn id="80" dur="166" decel="50000">
                                          <p:stCondLst>
                                            <p:cond delay="1668"/>
                                          </p:stCondLst>
                                        </p:cTn>
                                        <p:tgtEl>
                                          <p:spTgt spid="3">
                                            <p:txEl>
                                              <p:pRg st="4" end="4"/>
                                            </p:txEl>
                                          </p:spTgt>
                                        </p:tgtEl>
                                      </p:cBhvr>
                                      <p:to x="100000" y="100000"/>
                                    </p:animScale>
                                    <p:animScale>
                                      <p:cBhvr>
                                        <p:cTn id="81" dur="26">
                                          <p:stCondLst>
                                            <p:cond delay="1808"/>
                                          </p:stCondLst>
                                        </p:cTn>
                                        <p:tgtEl>
                                          <p:spTgt spid="3">
                                            <p:txEl>
                                              <p:pRg st="4" end="4"/>
                                            </p:txEl>
                                          </p:spTgt>
                                        </p:tgtEl>
                                      </p:cBhvr>
                                      <p:to x="100000" y="95000"/>
                                    </p:animScale>
                                    <p:animScale>
                                      <p:cBhvr>
                                        <p:cTn id="82" dur="166" decel="50000">
                                          <p:stCondLst>
                                            <p:cond delay="1834"/>
                                          </p:stCondLst>
                                        </p:cTn>
                                        <p:tgtEl>
                                          <p:spTgt spid="3">
                                            <p:txEl>
                                              <p:pRg st="4" end="4"/>
                                            </p:txEl>
                                          </p:spTgt>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26" presetClass="entr" presetSubtype="0" fill="hold" grpId="0" nodeType="click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childTnLst>
                          </p:cTn>
                        </p:par>
                      </p:childTnLst>
                    </p:cTn>
                  </p:par>
                  <p:par>
                    <p:cTn id="101" fill="hold">
                      <p:stCondLst>
                        <p:cond delay="indefinite"/>
                      </p:stCondLst>
                      <p:childTnLst>
                        <p:par>
                          <p:cTn id="102" fill="hold">
                            <p:stCondLst>
                              <p:cond delay="0"/>
                            </p:stCondLst>
                            <p:childTnLst>
                              <p:par>
                                <p:cTn id="103" presetID="26" presetClass="entr" presetSubtype="0" fill="hold" grpId="0" nodeType="clickEffect">
                                  <p:stCondLst>
                                    <p:cond delay="0"/>
                                  </p:stCondLst>
                                  <p:childTnLst>
                                    <p:set>
                                      <p:cBhvr>
                                        <p:cTn id="104" dur="1" fill="hold">
                                          <p:stCondLst>
                                            <p:cond delay="0"/>
                                          </p:stCondLst>
                                        </p:cTn>
                                        <p:tgtEl>
                                          <p:spTgt spid="3">
                                            <p:txEl>
                                              <p:pRg st="6" end="6"/>
                                            </p:txEl>
                                          </p:spTgt>
                                        </p:tgtEl>
                                        <p:attrNameLst>
                                          <p:attrName>style.visibility</p:attrName>
                                        </p:attrNameLst>
                                      </p:cBhvr>
                                      <p:to>
                                        <p:strVal val="visible"/>
                                      </p:to>
                                    </p:set>
                                    <p:animEffect transition="in" filter="wipe(down)">
                                      <p:cBhvr>
                                        <p:cTn id="105" dur="580">
                                          <p:stCondLst>
                                            <p:cond delay="0"/>
                                          </p:stCondLst>
                                        </p:cTn>
                                        <p:tgtEl>
                                          <p:spTgt spid="3">
                                            <p:txEl>
                                              <p:pRg st="6" end="6"/>
                                            </p:txEl>
                                          </p:spTgt>
                                        </p:tgtEl>
                                      </p:cBhvr>
                                    </p:animEffect>
                                    <p:anim calcmode="lin" valueType="num">
                                      <p:cBhvr>
                                        <p:cTn id="10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3">
                                            <p:txEl>
                                              <p:pRg st="6" end="6"/>
                                            </p:txEl>
                                          </p:spTgt>
                                        </p:tgtEl>
                                      </p:cBhvr>
                                      <p:to x="100000" y="60000"/>
                                    </p:animScale>
                                    <p:animScale>
                                      <p:cBhvr>
                                        <p:cTn id="112" dur="166" decel="50000">
                                          <p:stCondLst>
                                            <p:cond delay="676"/>
                                          </p:stCondLst>
                                        </p:cTn>
                                        <p:tgtEl>
                                          <p:spTgt spid="3">
                                            <p:txEl>
                                              <p:pRg st="6" end="6"/>
                                            </p:txEl>
                                          </p:spTgt>
                                        </p:tgtEl>
                                      </p:cBhvr>
                                      <p:to x="100000" y="100000"/>
                                    </p:animScale>
                                    <p:animScale>
                                      <p:cBhvr>
                                        <p:cTn id="113" dur="26">
                                          <p:stCondLst>
                                            <p:cond delay="1312"/>
                                          </p:stCondLst>
                                        </p:cTn>
                                        <p:tgtEl>
                                          <p:spTgt spid="3">
                                            <p:txEl>
                                              <p:pRg st="6" end="6"/>
                                            </p:txEl>
                                          </p:spTgt>
                                        </p:tgtEl>
                                      </p:cBhvr>
                                      <p:to x="100000" y="80000"/>
                                    </p:animScale>
                                    <p:animScale>
                                      <p:cBhvr>
                                        <p:cTn id="114" dur="166" decel="50000">
                                          <p:stCondLst>
                                            <p:cond delay="1338"/>
                                          </p:stCondLst>
                                        </p:cTn>
                                        <p:tgtEl>
                                          <p:spTgt spid="3">
                                            <p:txEl>
                                              <p:pRg st="6" end="6"/>
                                            </p:txEl>
                                          </p:spTgt>
                                        </p:tgtEl>
                                      </p:cBhvr>
                                      <p:to x="100000" y="100000"/>
                                    </p:animScale>
                                    <p:animScale>
                                      <p:cBhvr>
                                        <p:cTn id="115" dur="26">
                                          <p:stCondLst>
                                            <p:cond delay="1642"/>
                                          </p:stCondLst>
                                        </p:cTn>
                                        <p:tgtEl>
                                          <p:spTgt spid="3">
                                            <p:txEl>
                                              <p:pRg st="6" end="6"/>
                                            </p:txEl>
                                          </p:spTgt>
                                        </p:tgtEl>
                                      </p:cBhvr>
                                      <p:to x="100000" y="90000"/>
                                    </p:animScale>
                                    <p:animScale>
                                      <p:cBhvr>
                                        <p:cTn id="116" dur="166" decel="50000">
                                          <p:stCondLst>
                                            <p:cond delay="1668"/>
                                          </p:stCondLst>
                                        </p:cTn>
                                        <p:tgtEl>
                                          <p:spTgt spid="3">
                                            <p:txEl>
                                              <p:pRg st="6" end="6"/>
                                            </p:txEl>
                                          </p:spTgt>
                                        </p:tgtEl>
                                      </p:cBhvr>
                                      <p:to x="100000" y="100000"/>
                                    </p:animScale>
                                    <p:animScale>
                                      <p:cBhvr>
                                        <p:cTn id="117" dur="26">
                                          <p:stCondLst>
                                            <p:cond delay="1808"/>
                                          </p:stCondLst>
                                        </p:cTn>
                                        <p:tgtEl>
                                          <p:spTgt spid="3">
                                            <p:txEl>
                                              <p:pRg st="6" end="6"/>
                                            </p:txEl>
                                          </p:spTgt>
                                        </p:tgtEl>
                                      </p:cBhvr>
                                      <p:to x="100000" y="95000"/>
                                    </p:animScale>
                                    <p:animScale>
                                      <p:cBhvr>
                                        <p:cTn id="118" dur="166" decel="50000">
                                          <p:stCondLst>
                                            <p:cond delay="1834"/>
                                          </p:stCondLst>
                                        </p:cTn>
                                        <p:tgtEl>
                                          <p:spTgt spid="3">
                                            <p:txEl>
                                              <p:pRg st="6" end="6"/>
                                            </p:txEl>
                                          </p:spTgt>
                                        </p:tgtEl>
                                      </p:cBhvr>
                                      <p:to x="100000" y="100000"/>
                                    </p:animScale>
                                  </p:childTnLst>
                                </p:cTn>
                              </p:par>
                            </p:childTnLst>
                          </p:cTn>
                        </p:par>
                      </p:childTnLst>
                    </p:cTn>
                  </p:par>
                  <p:par>
                    <p:cTn id="119" fill="hold">
                      <p:stCondLst>
                        <p:cond delay="indefinite"/>
                      </p:stCondLst>
                      <p:childTnLst>
                        <p:par>
                          <p:cTn id="120" fill="hold">
                            <p:stCondLst>
                              <p:cond delay="0"/>
                            </p:stCondLst>
                            <p:childTnLst>
                              <p:par>
                                <p:cTn id="121" presetID="26" presetClass="entr" presetSubtype="0" fill="hold" grpId="0" nodeType="clickEffect">
                                  <p:stCondLst>
                                    <p:cond delay="0"/>
                                  </p:stCondLst>
                                  <p:childTnLst>
                                    <p:set>
                                      <p:cBhvr>
                                        <p:cTn id="122" dur="1" fill="hold">
                                          <p:stCondLst>
                                            <p:cond delay="0"/>
                                          </p:stCondLst>
                                        </p:cTn>
                                        <p:tgtEl>
                                          <p:spTgt spid="3">
                                            <p:txEl>
                                              <p:pRg st="7" end="7"/>
                                            </p:txEl>
                                          </p:spTgt>
                                        </p:tgtEl>
                                        <p:attrNameLst>
                                          <p:attrName>style.visibility</p:attrName>
                                        </p:attrNameLst>
                                      </p:cBhvr>
                                      <p:to>
                                        <p:strVal val="visible"/>
                                      </p:to>
                                    </p:set>
                                    <p:animEffect transition="in" filter="wipe(down)">
                                      <p:cBhvr>
                                        <p:cTn id="123" dur="580">
                                          <p:stCondLst>
                                            <p:cond delay="0"/>
                                          </p:stCondLst>
                                        </p:cTn>
                                        <p:tgtEl>
                                          <p:spTgt spid="3">
                                            <p:txEl>
                                              <p:pRg st="7" end="7"/>
                                            </p:txEl>
                                          </p:spTgt>
                                        </p:tgtEl>
                                      </p:cBhvr>
                                    </p:animEffect>
                                    <p:anim calcmode="lin" valueType="num">
                                      <p:cBhvr>
                                        <p:cTn id="12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29" dur="26">
                                          <p:stCondLst>
                                            <p:cond delay="650"/>
                                          </p:stCondLst>
                                        </p:cTn>
                                        <p:tgtEl>
                                          <p:spTgt spid="3">
                                            <p:txEl>
                                              <p:pRg st="7" end="7"/>
                                            </p:txEl>
                                          </p:spTgt>
                                        </p:tgtEl>
                                      </p:cBhvr>
                                      <p:to x="100000" y="60000"/>
                                    </p:animScale>
                                    <p:animScale>
                                      <p:cBhvr>
                                        <p:cTn id="130" dur="166" decel="50000">
                                          <p:stCondLst>
                                            <p:cond delay="676"/>
                                          </p:stCondLst>
                                        </p:cTn>
                                        <p:tgtEl>
                                          <p:spTgt spid="3">
                                            <p:txEl>
                                              <p:pRg st="7" end="7"/>
                                            </p:txEl>
                                          </p:spTgt>
                                        </p:tgtEl>
                                      </p:cBhvr>
                                      <p:to x="100000" y="100000"/>
                                    </p:animScale>
                                    <p:animScale>
                                      <p:cBhvr>
                                        <p:cTn id="131" dur="26">
                                          <p:stCondLst>
                                            <p:cond delay="1312"/>
                                          </p:stCondLst>
                                        </p:cTn>
                                        <p:tgtEl>
                                          <p:spTgt spid="3">
                                            <p:txEl>
                                              <p:pRg st="7" end="7"/>
                                            </p:txEl>
                                          </p:spTgt>
                                        </p:tgtEl>
                                      </p:cBhvr>
                                      <p:to x="100000" y="80000"/>
                                    </p:animScale>
                                    <p:animScale>
                                      <p:cBhvr>
                                        <p:cTn id="132" dur="166" decel="50000">
                                          <p:stCondLst>
                                            <p:cond delay="1338"/>
                                          </p:stCondLst>
                                        </p:cTn>
                                        <p:tgtEl>
                                          <p:spTgt spid="3">
                                            <p:txEl>
                                              <p:pRg st="7" end="7"/>
                                            </p:txEl>
                                          </p:spTgt>
                                        </p:tgtEl>
                                      </p:cBhvr>
                                      <p:to x="100000" y="100000"/>
                                    </p:animScale>
                                    <p:animScale>
                                      <p:cBhvr>
                                        <p:cTn id="133" dur="26">
                                          <p:stCondLst>
                                            <p:cond delay="1642"/>
                                          </p:stCondLst>
                                        </p:cTn>
                                        <p:tgtEl>
                                          <p:spTgt spid="3">
                                            <p:txEl>
                                              <p:pRg st="7" end="7"/>
                                            </p:txEl>
                                          </p:spTgt>
                                        </p:tgtEl>
                                      </p:cBhvr>
                                      <p:to x="100000" y="90000"/>
                                    </p:animScale>
                                    <p:animScale>
                                      <p:cBhvr>
                                        <p:cTn id="134" dur="166" decel="50000">
                                          <p:stCondLst>
                                            <p:cond delay="1668"/>
                                          </p:stCondLst>
                                        </p:cTn>
                                        <p:tgtEl>
                                          <p:spTgt spid="3">
                                            <p:txEl>
                                              <p:pRg st="7" end="7"/>
                                            </p:txEl>
                                          </p:spTgt>
                                        </p:tgtEl>
                                      </p:cBhvr>
                                      <p:to x="100000" y="100000"/>
                                    </p:animScale>
                                    <p:animScale>
                                      <p:cBhvr>
                                        <p:cTn id="135" dur="26">
                                          <p:stCondLst>
                                            <p:cond delay="1808"/>
                                          </p:stCondLst>
                                        </p:cTn>
                                        <p:tgtEl>
                                          <p:spTgt spid="3">
                                            <p:txEl>
                                              <p:pRg st="7" end="7"/>
                                            </p:txEl>
                                          </p:spTgt>
                                        </p:tgtEl>
                                      </p:cBhvr>
                                      <p:to x="100000" y="95000"/>
                                    </p:animScale>
                                    <p:animScale>
                                      <p:cBhvr>
                                        <p:cTn id="136" dur="166" decel="50000">
                                          <p:stCondLst>
                                            <p:cond delay="1834"/>
                                          </p:stCondLst>
                                        </p:cTn>
                                        <p:tgtEl>
                                          <p:spTgt spid="3">
                                            <p:txEl>
                                              <p:pRg st="7" end="7"/>
                                            </p:txEl>
                                          </p:spTgt>
                                        </p:tgtEl>
                                      </p:cBhvr>
                                      <p:to x="100000" y="100000"/>
                                    </p:animScale>
                                  </p:childTnLst>
                                </p:cTn>
                              </p:par>
                            </p:childTnLst>
                          </p:cTn>
                        </p:par>
                      </p:childTnLst>
                    </p:cTn>
                  </p:par>
                  <p:par>
                    <p:cTn id="137" fill="hold">
                      <p:stCondLst>
                        <p:cond delay="indefinite"/>
                      </p:stCondLst>
                      <p:childTnLst>
                        <p:par>
                          <p:cTn id="138" fill="hold">
                            <p:stCondLst>
                              <p:cond delay="0"/>
                            </p:stCondLst>
                            <p:childTnLst>
                              <p:par>
                                <p:cTn id="139" presetID="26" presetClass="entr" presetSubtype="0" fill="hold" grpId="0" nodeType="clickEffect">
                                  <p:stCondLst>
                                    <p:cond delay="0"/>
                                  </p:stCondLst>
                                  <p:childTnLst>
                                    <p:set>
                                      <p:cBhvr>
                                        <p:cTn id="140" dur="1" fill="hold">
                                          <p:stCondLst>
                                            <p:cond delay="0"/>
                                          </p:stCondLst>
                                        </p:cTn>
                                        <p:tgtEl>
                                          <p:spTgt spid="3">
                                            <p:txEl>
                                              <p:pRg st="8" end="8"/>
                                            </p:txEl>
                                          </p:spTgt>
                                        </p:tgtEl>
                                        <p:attrNameLst>
                                          <p:attrName>style.visibility</p:attrName>
                                        </p:attrNameLst>
                                      </p:cBhvr>
                                      <p:to>
                                        <p:strVal val="visible"/>
                                      </p:to>
                                    </p:set>
                                    <p:animEffect transition="in" filter="wipe(down)">
                                      <p:cBhvr>
                                        <p:cTn id="141" dur="580">
                                          <p:stCondLst>
                                            <p:cond delay="0"/>
                                          </p:stCondLst>
                                        </p:cTn>
                                        <p:tgtEl>
                                          <p:spTgt spid="3">
                                            <p:txEl>
                                              <p:pRg st="8" end="8"/>
                                            </p:txEl>
                                          </p:spTgt>
                                        </p:tgtEl>
                                      </p:cBhvr>
                                    </p:animEffect>
                                    <p:anim calcmode="lin" valueType="num">
                                      <p:cBhvr>
                                        <p:cTn id="142"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47" dur="26">
                                          <p:stCondLst>
                                            <p:cond delay="650"/>
                                          </p:stCondLst>
                                        </p:cTn>
                                        <p:tgtEl>
                                          <p:spTgt spid="3">
                                            <p:txEl>
                                              <p:pRg st="8" end="8"/>
                                            </p:txEl>
                                          </p:spTgt>
                                        </p:tgtEl>
                                      </p:cBhvr>
                                      <p:to x="100000" y="60000"/>
                                    </p:animScale>
                                    <p:animScale>
                                      <p:cBhvr>
                                        <p:cTn id="148" dur="166" decel="50000">
                                          <p:stCondLst>
                                            <p:cond delay="676"/>
                                          </p:stCondLst>
                                        </p:cTn>
                                        <p:tgtEl>
                                          <p:spTgt spid="3">
                                            <p:txEl>
                                              <p:pRg st="8" end="8"/>
                                            </p:txEl>
                                          </p:spTgt>
                                        </p:tgtEl>
                                      </p:cBhvr>
                                      <p:to x="100000" y="100000"/>
                                    </p:animScale>
                                    <p:animScale>
                                      <p:cBhvr>
                                        <p:cTn id="149" dur="26">
                                          <p:stCondLst>
                                            <p:cond delay="1312"/>
                                          </p:stCondLst>
                                        </p:cTn>
                                        <p:tgtEl>
                                          <p:spTgt spid="3">
                                            <p:txEl>
                                              <p:pRg st="8" end="8"/>
                                            </p:txEl>
                                          </p:spTgt>
                                        </p:tgtEl>
                                      </p:cBhvr>
                                      <p:to x="100000" y="80000"/>
                                    </p:animScale>
                                    <p:animScale>
                                      <p:cBhvr>
                                        <p:cTn id="150" dur="166" decel="50000">
                                          <p:stCondLst>
                                            <p:cond delay="1338"/>
                                          </p:stCondLst>
                                        </p:cTn>
                                        <p:tgtEl>
                                          <p:spTgt spid="3">
                                            <p:txEl>
                                              <p:pRg st="8" end="8"/>
                                            </p:txEl>
                                          </p:spTgt>
                                        </p:tgtEl>
                                      </p:cBhvr>
                                      <p:to x="100000" y="100000"/>
                                    </p:animScale>
                                    <p:animScale>
                                      <p:cBhvr>
                                        <p:cTn id="151" dur="26">
                                          <p:stCondLst>
                                            <p:cond delay="1642"/>
                                          </p:stCondLst>
                                        </p:cTn>
                                        <p:tgtEl>
                                          <p:spTgt spid="3">
                                            <p:txEl>
                                              <p:pRg st="8" end="8"/>
                                            </p:txEl>
                                          </p:spTgt>
                                        </p:tgtEl>
                                      </p:cBhvr>
                                      <p:to x="100000" y="90000"/>
                                    </p:animScale>
                                    <p:animScale>
                                      <p:cBhvr>
                                        <p:cTn id="152" dur="166" decel="50000">
                                          <p:stCondLst>
                                            <p:cond delay="1668"/>
                                          </p:stCondLst>
                                        </p:cTn>
                                        <p:tgtEl>
                                          <p:spTgt spid="3">
                                            <p:txEl>
                                              <p:pRg st="8" end="8"/>
                                            </p:txEl>
                                          </p:spTgt>
                                        </p:tgtEl>
                                      </p:cBhvr>
                                      <p:to x="100000" y="100000"/>
                                    </p:animScale>
                                    <p:animScale>
                                      <p:cBhvr>
                                        <p:cTn id="153" dur="26">
                                          <p:stCondLst>
                                            <p:cond delay="1808"/>
                                          </p:stCondLst>
                                        </p:cTn>
                                        <p:tgtEl>
                                          <p:spTgt spid="3">
                                            <p:txEl>
                                              <p:pRg st="8" end="8"/>
                                            </p:txEl>
                                          </p:spTgt>
                                        </p:tgtEl>
                                      </p:cBhvr>
                                      <p:to x="100000" y="95000"/>
                                    </p:animScale>
                                    <p:animScale>
                                      <p:cBhvr>
                                        <p:cTn id="154" dur="166" decel="50000">
                                          <p:stCondLst>
                                            <p:cond delay="1834"/>
                                          </p:stCondLst>
                                        </p:cTn>
                                        <p:tgtEl>
                                          <p:spTgt spid="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228600"/>
            <a:ext cx="7704667" cy="838200"/>
          </a:xfrm>
        </p:spPr>
        <p:txBody>
          <a:bodyPr>
            <a:normAutofit/>
          </a:bodyPr>
          <a:lstStyle/>
          <a:p>
            <a:r>
              <a:rPr lang="en-US" sz="3200" dirty="0">
                <a:solidFill>
                  <a:schemeClr val="accent1">
                    <a:lumMod val="75000"/>
                  </a:schemeClr>
                </a:solidFill>
                <a:latin typeface="Arial Rounded MT Bold" panose="020F0704030504030204" pitchFamily="34" charset="0"/>
              </a:rPr>
              <a:t>Types and Formats of Hypothesis</a:t>
            </a:r>
          </a:p>
        </p:txBody>
      </p:sp>
      <p:sp>
        <p:nvSpPr>
          <p:cNvPr id="3" name="Content Placeholder 2"/>
          <p:cNvSpPr>
            <a:spLocks noGrp="1"/>
          </p:cNvSpPr>
          <p:nvPr>
            <p:ph idx="1"/>
          </p:nvPr>
        </p:nvSpPr>
        <p:spPr>
          <a:xfrm>
            <a:off x="914400" y="1219200"/>
            <a:ext cx="7620000" cy="5638800"/>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buNone/>
            </a:pPr>
            <a:endParaRPr lang="en-US" sz="2000" b="1" dirty="0"/>
          </a:p>
          <a:p>
            <a:pPr algn="just"/>
            <a:r>
              <a:rPr lang="en-US" sz="2000" b="1" dirty="0" smtClean="0">
                <a:solidFill>
                  <a:schemeClr val="accent1">
                    <a:lumMod val="75000"/>
                  </a:schemeClr>
                </a:solidFill>
              </a:rPr>
              <a:t>Descriptive </a:t>
            </a:r>
            <a:r>
              <a:rPr lang="en-US" sz="2000" b="1" dirty="0">
                <a:solidFill>
                  <a:schemeClr val="accent1">
                    <a:lumMod val="75000"/>
                  </a:schemeClr>
                </a:solidFill>
              </a:rPr>
              <a:t>hypothesis: </a:t>
            </a:r>
            <a:r>
              <a:rPr lang="en-US" sz="2000" dirty="0"/>
              <a:t>Descriptive hypothesis presents the existence, size, type and distribution of variables. Descriptive hypothesis contains only one variable. </a:t>
            </a:r>
          </a:p>
          <a:p>
            <a:pPr algn="just"/>
            <a:r>
              <a:rPr lang="en-US" sz="2000" b="1" dirty="0" smtClean="0">
                <a:solidFill>
                  <a:schemeClr val="accent1">
                    <a:lumMod val="75000"/>
                  </a:schemeClr>
                </a:solidFill>
              </a:rPr>
              <a:t>Relational </a:t>
            </a:r>
            <a:r>
              <a:rPr lang="en-US" sz="2000" b="1" dirty="0">
                <a:solidFill>
                  <a:schemeClr val="accent1">
                    <a:lumMod val="75000"/>
                  </a:schemeClr>
                </a:solidFill>
              </a:rPr>
              <a:t>hypothesis or explanatory hypothesis: </a:t>
            </a:r>
            <a:r>
              <a:rPr lang="en-US" sz="2000" dirty="0"/>
              <a:t>Hypothesis that explains the relationship between two or more than two variables is known as relational hypothesis. Relational hypothesis is dividend into two groups i.e. correlation hypothesis and explanatory or causal hypothesis. </a:t>
            </a:r>
          </a:p>
          <a:p>
            <a:pPr algn="just"/>
            <a:r>
              <a:rPr lang="en-US" sz="2000" b="1" dirty="0">
                <a:solidFill>
                  <a:schemeClr val="accent1">
                    <a:lumMod val="75000"/>
                  </a:schemeClr>
                </a:solidFill>
              </a:rPr>
              <a:t>Directional and non-directional hypothesis: </a:t>
            </a:r>
            <a:r>
              <a:rPr lang="en-US" sz="2000" dirty="0"/>
              <a:t>A hypothesis that is formulated using the words more and less, likes and dislikes or comparing two variables is known as directional hypothesis. It is known as directional because it gives the direction to the relationship of two variables. </a:t>
            </a:r>
          </a:p>
          <a:p>
            <a:pPr algn="just"/>
            <a:r>
              <a:rPr lang="en-US" sz="2000" b="1" dirty="0">
                <a:solidFill>
                  <a:schemeClr val="accent1">
                    <a:lumMod val="75000"/>
                  </a:schemeClr>
                </a:solidFill>
              </a:rPr>
              <a:t>Null and alternative hypothesis: </a:t>
            </a:r>
            <a:r>
              <a:rPr lang="en-US" sz="2000" dirty="0"/>
              <a:t>The null hypothesis is a proposition that states a definite or exact relationship between two variables. It states that the population correlation between two variables is equal to zero or that the difference in the means of two groups in the population between two variables or no difference between two groups in the population is equal to zero. </a:t>
            </a:r>
          </a:p>
          <a:p>
            <a:pPr>
              <a:buNone/>
            </a:pPr>
            <a:endParaRPr lang="en-US" sz="2000" dirty="0"/>
          </a:p>
        </p:txBody>
      </p:sp>
    </p:spTree>
    <p:extLst>
      <p:ext uri="{BB962C8B-B14F-4D97-AF65-F5344CB8AC3E}">
        <p14:creationId xmlns:p14="http://schemas.microsoft.com/office/powerpoint/2010/main" xmlns="" val="8055609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Effect transition="in" filter="wipe(down)">
                                      <p:cBhvr>
                                        <p:cTn id="15" dur="580">
                                          <p:stCondLst>
                                            <p:cond delay="0"/>
                                          </p:stCondLst>
                                        </p:cTn>
                                        <p:tgtEl>
                                          <p:spTgt spid="3">
                                            <p:bg/>
                                          </p:spTgt>
                                        </p:tgtEl>
                                      </p:cBhvr>
                                    </p:animEffect>
                                    <p:anim calcmode="lin" valueType="num">
                                      <p:cBhvr>
                                        <p:cTn id="16"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bg/>
                                          </p:spTgt>
                                        </p:tgtEl>
                                      </p:cBhvr>
                                      <p:to x="100000" y="60000"/>
                                    </p:animScale>
                                    <p:animScale>
                                      <p:cBhvr>
                                        <p:cTn id="22" dur="166" decel="50000">
                                          <p:stCondLst>
                                            <p:cond delay="676"/>
                                          </p:stCondLst>
                                        </p:cTn>
                                        <p:tgtEl>
                                          <p:spTgt spid="3">
                                            <p:bg/>
                                          </p:spTgt>
                                        </p:tgtEl>
                                      </p:cBhvr>
                                      <p:to x="100000" y="100000"/>
                                    </p:animScale>
                                    <p:animScale>
                                      <p:cBhvr>
                                        <p:cTn id="23" dur="26">
                                          <p:stCondLst>
                                            <p:cond delay="1312"/>
                                          </p:stCondLst>
                                        </p:cTn>
                                        <p:tgtEl>
                                          <p:spTgt spid="3">
                                            <p:bg/>
                                          </p:spTgt>
                                        </p:tgtEl>
                                      </p:cBhvr>
                                      <p:to x="100000" y="80000"/>
                                    </p:animScale>
                                    <p:animScale>
                                      <p:cBhvr>
                                        <p:cTn id="24" dur="166" decel="50000">
                                          <p:stCondLst>
                                            <p:cond delay="1338"/>
                                          </p:stCondLst>
                                        </p:cTn>
                                        <p:tgtEl>
                                          <p:spTgt spid="3">
                                            <p:bg/>
                                          </p:spTgt>
                                        </p:tgtEl>
                                      </p:cBhvr>
                                      <p:to x="100000" y="100000"/>
                                    </p:animScale>
                                    <p:animScale>
                                      <p:cBhvr>
                                        <p:cTn id="25" dur="26">
                                          <p:stCondLst>
                                            <p:cond delay="1642"/>
                                          </p:stCondLst>
                                        </p:cTn>
                                        <p:tgtEl>
                                          <p:spTgt spid="3">
                                            <p:bg/>
                                          </p:spTgt>
                                        </p:tgtEl>
                                      </p:cBhvr>
                                      <p:to x="100000" y="90000"/>
                                    </p:animScale>
                                    <p:animScale>
                                      <p:cBhvr>
                                        <p:cTn id="26" dur="166" decel="50000">
                                          <p:stCondLst>
                                            <p:cond delay="1668"/>
                                          </p:stCondLst>
                                        </p:cTn>
                                        <p:tgtEl>
                                          <p:spTgt spid="3">
                                            <p:bg/>
                                          </p:spTgt>
                                        </p:tgtEl>
                                      </p:cBhvr>
                                      <p:to x="100000" y="100000"/>
                                    </p:animScale>
                                    <p:animScale>
                                      <p:cBhvr>
                                        <p:cTn id="27" dur="26">
                                          <p:stCondLst>
                                            <p:cond delay="1808"/>
                                          </p:stCondLst>
                                        </p:cTn>
                                        <p:tgtEl>
                                          <p:spTgt spid="3">
                                            <p:bg/>
                                          </p:spTgt>
                                        </p:tgtEl>
                                      </p:cBhvr>
                                      <p:to x="100000" y="95000"/>
                                    </p:animScale>
                                    <p:animScale>
                                      <p:cBhvr>
                                        <p:cTn id="28" dur="166" decel="50000">
                                          <p:stCondLst>
                                            <p:cond delay="1834"/>
                                          </p:stCondLst>
                                        </p:cTn>
                                        <p:tgtEl>
                                          <p:spTgt spid="3">
                                            <p:bg/>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wipe(down)">
                                      <p:cBhvr>
                                        <p:cTn id="33" dur="580">
                                          <p:stCondLst>
                                            <p:cond delay="0"/>
                                          </p:stCondLst>
                                        </p:cTn>
                                        <p:tgtEl>
                                          <p:spTgt spid="3">
                                            <p:txEl>
                                              <p:pRg st="1" end="1"/>
                                            </p:txEl>
                                          </p:spTgt>
                                        </p:tgtEl>
                                      </p:cBhvr>
                                    </p:animEffect>
                                    <p:anim calcmode="lin" valueType="num">
                                      <p:cBhvr>
                                        <p:cTn id="3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3">
                                            <p:txEl>
                                              <p:pRg st="1" end="1"/>
                                            </p:txEl>
                                          </p:spTgt>
                                        </p:tgtEl>
                                      </p:cBhvr>
                                      <p:to x="100000" y="60000"/>
                                    </p:animScale>
                                    <p:animScale>
                                      <p:cBhvr>
                                        <p:cTn id="40" dur="166" decel="50000">
                                          <p:stCondLst>
                                            <p:cond delay="676"/>
                                          </p:stCondLst>
                                        </p:cTn>
                                        <p:tgtEl>
                                          <p:spTgt spid="3">
                                            <p:txEl>
                                              <p:pRg st="1" end="1"/>
                                            </p:txEl>
                                          </p:spTgt>
                                        </p:tgtEl>
                                      </p:cBhvr>
                                      <p:to x="100000" y="100000"/>
                                    </p:animScale>
                                    <p:animScale>
                                      <p:cBhvr>
                                        <p:cTn id="41" dur="26">
                                          <p:stCondLst>
                                            <p:cond delay="1312"/>
                                          </p:stCondLst>
                                        </p:cTn>
                                        <p:tgtEl>
                                          <p:spTgt spid="3">
                                            <p:txEl>
                                              <p:pRg st="1" end="1"/>
                                            </p:txEl>
                                          </p:spTgt>
                                        </p:tgtEl>
                                      </p:cBhvr>
                                      <p:to x="100000" y="80000"/>
                                    </p:animScale>
                                    <p:animScale>
                                      <p:cBhvr>
                                        <p:cTn id="42" dur="166" decel="50000">
                                          <p:stCondLst>
                                            <p:cond delay="1338"/>
                                          </p:stCondLst>
                                        </p:cTn>
                                        <p:tgtEl>
                                          <p:spTgt spid="3">
                                            <p:txEl>
                                              <p:pRg st="1" end="1"/>
                                            </p:txEl>
                                          </p:spTgt>
                                        </p:tgtEl>
                                      </p:cBhvr>
                                      <p:to x="100000" y="100000"/>
                                    </p:animScale>
                                    <p:animScale>
                                      <p:cBhvr>
                                        <p:cTn id="43" dur="26">
                                          <p:stCondLst>
                                            <p:cond delay="1642"/>
                                          </p:stCondLst>
                                        </p:cTn>
                                        <p:tgtEl>
                                          <p:spTgt spid="3">
                                            <p:txEl>
                                              <p:pRg st="1" end="1"/>
                                            </p:txEl>
                                          </p:spTgt>
                                        </p:tgtEl>
                                      </p:cBhvr>
                                      <p:to x="100000" y="90000"/>
                                    </p:animScale>
                                    <p:animScale>
                                      <p:cBhvr>
                                        <p:cTn id="44" dur="166" decel="50000">
                                          <p:stCondLst>
                                            <p:cond delay="1668"/>
                                          </p:stCondLst>
                                        </p:cTn>
                                        <p:tgtEl>
                                          <p:spTgt spid="3">
                                            <p:txEl>
                                              <p:pRg st="1" end="1"/>
                                            </p:txEl>
                                          </p:spTgt>
                                        </p:tgtEl>
                                      </p:cBhvr>
                                      <p:to x="100000" y="100000"/>
                                    </p:animScale>
                                    <p:animScale>
                                      <p:cBhvr>
                                        <p:cTn id="45" dur="26">
                                          <p:stCondLst>
                                            <p:cond delay="1808"/>
                                          </p:stCondLst>
                                        </p:cTn>
                                        <p:tgtEl>
                                          <p:spTgt spid="3">
                                            <p:txEl>
                                              <p:pRg st="1" end="1"/>
                                            </p:txEl>
                                          </p:spTgt>
                                        </p:tgtEl>
                                      </p:cBhvr>
                                      <p:to x="100000" y="95000"/>
                                    </p:animScale>
                                    <p:animScale>
                                      <p:cBhvr>
                                        <p:cTn id="46" dur="166" decel="50000">
                                          <p:stCondLst>
                                            <p:cond delay="1834"/>
                                          </p:stCondLst>
                                        </p:cTn>
                                        <p:tgtEl>
                                          <p:spTgt spid="3">
                                            <p:txEl>
                                              <p:pRg st="1" end="1"/>
                                            </p:txEl>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wipe(down)">
                                      <p:cBhvr>
                                        <p:cTn id="51" dur="580">
                                          <p:stCondLst>
                                            <p:cond delay="0"/>
                                          </p:stCondLst>
                                        </p:cTn>
                                        <p:tgtEl>
                                          <p:spTgt spid="3">
                                            <p:txEl>
                                              <p:pRg st="2" end="2"/>
                                            </p:txEl>
                                          </p:spTgt>
                                        </p:tgtEl>
                                      </p:cBhvr>
                                    </p:animEffect>
                                    <p:anim calcmode="lin" valueType="num">
                                      <p:cBhvr>
                                        <p:cTn id="5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3">
                                            <p:txEl>
                                              <p:pRg st="2" end="2"/>
                                            </p:txEl>
                                          </p:spTgt>
                                        </p:tgtEl>
                                      </p:cBhvr>
                                      <p:to x="100000" y="60000"/>
                                    </p:animScale>
                                    <p:animScale>
                                      <p:cBhvr>
                                        <p:cTn id="58" dur="166" decel="50000">
                                          <p:stCondLst>
                                            <p:cond delay="676"/>
                                          </p:stCondLst>
                                        </p:cTn>
                                        <p:tgtEl>
                                          <p:spTgt spid="3">
                                            <p:txEl>
                                              <p:pRg st="2" end="2"/>
                                            </p:txEl>
                                          </p:spTgt>
                                        </p:tgtEl>
                                      </p:cBhvr>
                                      <p:to x="100000" y="100000"/>
                                    </p:animScale>
                                    <p:animScale>
                                      <p:cBhvr>
                                        <p:cTn id="59" dur="26">
                                          <p:stCondLst>
                                            <p:cond delay="1312"/>
                                          </p:stCondLst>
                                        </p:cTn>
                                        <p:tgtEl>
                                          <p:spTgt spid="3">
                                            <p:txEl>
                                              <p:pRg st="2" end="2"/>
                                            </p:txEl>
                                          </p:spTgt>
                                        </p:tgtEl>
                                      </p:cBhvr>
                                      <p:to x="100000" y="80000"/>
                                    </p:animScale>
                                    <p:animScale>
                                      <p:cBhvr>
                                        <p:cTn id="60" dur="166" decel="50000">
                                          <p:stCondLst>
                                            <p:cond delay="1338"/>
                                          </p:stCondLst>
                                        </p:cTn>
                                        <p:tgtEl>
                                          <p:spTgt spid="3">
                                            <p:txEl>
                                              <p:pRg st="2" end="2"/>
                                            </p:txEl>
                                          </p:spTgt>
                                        </p:tgtEl>
                                      </p:cBhvr>
                                      <p:to x="100000" y="100000"/>
                                    </p:animScale>
                                    <p:animScale>
                                      <p:cBhvr>
                                        <p:cTn id="61" dur="26">
                                          <p:stCondLst>
                                            <p:cond delay="1642"/>
                                          </p:stCondLst>
                                        </p:cTn>
                                        <p:tgtEl>
                                          <p:spTgt spid="3">
                                            <p:txEl>
                                              <p:pRg st="2" end="2"/>
                                            </p:txEl>
                                          </p:spTgt>
                                        </p:tgtEl>
                                      </p:cBhvr>
                                      <p:to x="100000" y="90000"/>
                                    </p:animScale>
                                    <p:animScale>
                                      <p:cBhvr>
                                        <p:cTn id="62" dur="166" decel="50000">
                                          <p:stCondLst>
                                            <p:cond delay="1668"/>
                                          </p:stCondLst>
                                        </p:cTn>
                                        <p:tgtEl>
                                          <p:spTgt spid="3">
                                            <p:txEl>
                                              <p:pRg st="2" end="2"/>
                                            </p:txEl>
                                          </p:spTgt>
                                        </p:tgtEl>
                                      </p:cBhvr>
                                      <p:to x="100000" y="100000"/>
                                    </p:animScale>
                                    <p:animScale>
                                      <p:cBhvr>
                                        <p:cTn id="63" dur="26">
                                          <p:stCondLst>
                                            <p:cond delay="1808"/>
                                          </p:stCondLst>
                                        </p:cTn>
                                        <p:tgtEl>
                                          <p:spTgt spid="3">
                                            <p:txEl>
                                              <p:pRg st="2" end="2"/>
                                            </p:txEl>
                                          </p:spTgt>
                                        </p:tgtEl>
                                      </p:cBhvr>
                                      <p:to x="100000" y="95000"/>
                                    </p:animScale>
                                    <p:animScale>
                                      <p:cBhvr>
                                        <p:cTn id="64" dur="166" decel="50000">
                                          <p:stCondLst>
                                            <p:cond delay="1834"/>
                                          </p:stCondLst>
                                        </p:cTn>
                                        <p:tgtEl>
                                          <p:spTgt spid="3">
                                            <p:txEl>
                                              <p:pRg st="2" end="2"/>
                                            </p:txEl>
                                          </p:spTgt>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animEffect transition="in" filter="wipe(down)">
                                      <p:cBhvr>
                                        <p:cTn id="69" dur="580">
                                          <p:stCondLst>
                                            <p:cond delay="0"/>
                                          </p:stCondLst>
                                        </p:cTn>
                                        <p:tgtEl>
                                          <p:spTgt spid="3">
                                            <p:txEl>
                                              <p:pRg st="3" end="3"/>
                                            </p:txEl>
                                          </p:spTgt>
                                        </p:tgtEl>
                                      </p:cBhvr>
                                    </p:animEffect>
                                    <p:anim calcmode="lin" valueType="num">
                                      <p:cBhvr>
                                        <p:cTn id="7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3">
                                            <p:txEl>
                                              <p:pRg st="3" end="3"/>
                                            </p:txEl>
                                          </p:spTgt>
                                        </p:tgtEl>
                                      </p:cBhvr>
                                      <p:to x="100000" y="60000"/>
                                    </p:animScale>
                                    <p:animScale>
                                      <p:cBhvr>
                                        <p:cTn id="76" dur="166" decel="50000">
                                          <p:stCondLst>
                                            <p:cond delay="676"/>
                                          </p:stCondLst>
                                        </p:cTn>
                                        <p:tgtEl>
                                          <p:spTgt spid="3">
                                            <p:txEl>
                                              <p:pRg st="3" end="3"/>
                                            </p:txEl>
                                          </p:spTgt>
                                        </p:tgtEl>
                                      </p:cBhvr>
                                      <p:to x="100000" y="100000"/>
                                    </p:animScale>
                                    <p:animScale>
                                      <p:cBhvr>
                                        <p:cTn id="77" dur="26">
                                          <p:stCondLst>
                                            <p:cond delay="1312"/>
                                          </p:stCondLst>
                                        </p:cTn>
                                        <p:tgtEl>
                                          <p:spTgt spid="3">
                                            <p:txEl>
                                              <p:pRg st="3" end="3"/>
                                            </p:txEl>
                                          </p:spTgt>
                                        </p:tgtEl>
                                      </p:cBhvr>
                                      <p:to x="100000" y="80000"/>
                                    </p:animScale>
                                    <p:animScale>
                                      <p:cBhvr>
                                        <p:cTn id="78" dur="166" decel="50000">
                                          <p:stCondLst>
                                            <p:cond delay="1338"/>
                                          </p:stCondLst>
                                        </p:cTn>
                                        <p:tgtEl>
                                          <p:spTgt spid="3">
                                            <p:txEl>
                                              <p:pRg st="3" end="3"/>
                                            </p:txEl>
                                          </p:spTgt>
                                        </p:tgtEl>
                                      </p:cBhvr>
                                      <p:to x="100000" y="100000"/>
                                    </p:animScale>
                                    <p:animScale>
                                      <p:cBhvr>
                                        <p:cTn id="79" dur="26">
                                          <p:stCondLst>
                                            <p:cond delay="1642"/>
                                          </p:stCondLst>
                                        </p:cTn>
                                        <p:tgtEl>
                                          <p:spTgt spid="3">
                                            <p:txEl>
                                              <p:pRg st="3" end="3"/>
                                            </p:txEl>
                                          </p:spTgt>
                                        </p:tgtEl>
                                      </p:cBhvr>
                                      <p:to x="100000" y="90000"/>
                                    </p:animScale>
                                    <p:animScale>
                                      <p:cBhvr>
                                        <p:cTn id="80" dur="166" decel="50000">
                                          <p:stCondLst>
                                            <p:cond delay="1668"/>
                                          </p:stCondLst>
                                        </p:cTn>
                                        <p:tgtEl>
                                          <p:spTgt spid="3">
                                            <p:txEl>
                                              <p:pRg st="3" end="3"/>
                                            </p:txEl>
                                          </p:spTgt>
                                        </p:tgtEl>
                                      </p:cBhvr>
                                      <p:to x="100000" y="100000"/>
                                    </p:animScale>
                                    <p:animScale>
                                      <p:cBhvr>
                                        <p:cTn id="81" dur="26">
                                          <p:stCondLst>
                                            <p:cond delay="1808"/>
                                          </p:stCondLst>
                                        </p:cTn>
                                        <p:tgtEl>
                                          <p:spTgt spid="3">
                                            <p:txEl>
                                              <p:pRg st="3" end="3"/>
                                            </p:txEl>
                                          </p:spTgt>
                                        </p:tgtEl>
                                      </p:cBhvr>
                                      <p:to x="100000" y="95000"/>
                                    </p:animScale>
                                    <p:animScale>
                                      <p:cBhvr>
                                        <p:cTn id="82" dur="166" decel="50000">
                                          <p:stCondLst>
                                            <p:cond delay="1834"/>
                                          </p:stCondLst>
                                        </p:cTn>
                                        <p:tgtEl>
                                          <p:spTgt spid="3">
                                            <p:txEl>
                                              <p:pRg st="3" end="3"/>
                                            </p:txEl>
                                          </p:spTgt>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26" presetClass="entr" presetSubtype="0" fill="hold" grpId="0" nodeType="clickEffect">
                                  <p:stCondLst>
                                    <p:cond delay="0"/>
                                  </p:stCondLst>
                                  <p:childTnLst>
                                    <p:set>
                                      <p:cBhvr>
                                        <p:cTn id="86" dur="1" fill="hold">
                                          <p:stCondLst>
                                            <p:cond delay="0"/>
                                          </p:stCondLst>
                                        </p:cTn>
                                        <p:tgtEl>
                                          <p:spTgt spid="3">
                                            <p:txEl>
                                              <p:pRg st="4" end="4"/>
                                            </p:txEl>
                                          </p:spTgt>
                                        </p:tgtEl>
                                        <p:attrNameLst>
                                          <p:attrName>style.visibility</p:attrName>
                                        </p:attrNameLst>
                                      </p:cBhvr>
                                      <p:to>
                                        <p:strVal val="visible"/>
                                      </p:to>
                                    </p:set>
                                    <p:animEffect transition="in" filter="wipe(down)">
                                      <p:cBhvr>
                                        <p:cTn id="87" dur="580">
                                          <p:stCondLst>
                                            <p:cond delay="0"/>
                                          </p:stCondLst>
                                        </p:cTn>
                                        <p:tgtEl>
                                          <p:spTgt spid="3">
                                            <p:txEl>
                                              <p:pRg st="4" end="4"/>
                                            </p:txEl>
                                          </p:spTgt>
                                        </p:tgtEl>
                                      </p:cBhvr>
                                    </p:animEffect>
                                    <p:anim calcmode="lin" valueType="num">
                                      <p:cBhvr>
                                        <p:cTn id="8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4" end="4"/>
                                            </p:txEl>
                                          </p:spTgt>
                                        </p:tgtEl>
                                      </p:cBhvr>
                                      <p:to x="100000" y="60000"/>
                                    </p:animScale>
                                    <p:animScale>
                                      <p:cBhvr>
                                        <p:cTn id="94" dur="166" decel="50000">
                                          <p:stCondLst>
                                            <p:cond delay="676"/>
                                          </p:stCondLst>
                                        </p:cTn>
                                        <p:tgtEl>
                                          <p:spTgt spid="3">
                                            <p:txEl>
                                              <p:pRg st="4" end="4"/>
                                            </p:txEl>
                                          </p:spTgt>
                                        </p:tgtEl>
                                      </p:cBhvr>
                                      <p:to x="100000" y="100000"/>
                                    </p:animScale>
                                    <p:animScale>
                                      <p:cBhvr>
                                        <p:cTn id="95" dur="26">
                                          <p:stCondLst>
                                            <p:cond delay="1312"/>
                                          </p:stCondLst>
                                        </p:cTn>
                                        <p:tgtEl>
                                          <p:spTgt spid="3">
                                            <p:txEl>
                                              <p:pRg st="4" end="4"/>
                                            </p:txEl>
                                          </p:spTgt>
                                        </p:tgtEl>
                                      </p:cBhvr>
                                      <p:to x="100000" y="80000"/>
                                    </p:animScale>
                                    <p:animScale>
                                      <p:cBhvr>
                                        <p:cTn id="96" dur="166" decel="50000">
                                          <p:stCondLst>
                                            <p:cond delay="1338"/>
                                          </p:stCondLst>
                                        </p:cTn>
                                        <p:tgtEl>
                                          <p:spTgt spid="3">
                                            <p:txEl>
                                              <p:pRg st="4" end="4"/>
                                            </p:txEl>
                                          </p:spTgt>
                                        </p:tgtEl>
                                      </p:cBhvr>
                                      <p:to x="100000" y="100000"/>
                                    </p:animScale>
                                    <p:animScale>
                                      <p:cBhvr>
                                        <p:cTn id="97" dur="26">
                                          <p:stCondLst>
                                            <p:cond delay="1642"/>
                                          </p:stCondLst>
                                        </p:cTn>
                                        <p:tgtEl>
                                          <p:spTgt spid="3">
                                            <p:txEl>
                                              <p:pRg st="4" end="4"/>
                                            </p:txEl>
                                          </p:spTgt>
                                        </p:tgtEl>
                                      </p:cBhvr>
                                      <p:to x="100000" y="90000"/>
                                    </p:animScale>
                                    <p:animScale>
                                      <p:cBhvr>
                                        <p:cTn id="98" dur="166" decel="50000">
                                          <p:stCondLst>
                                            <p:cond delay="1668"/>
                                          </p:stCondLst>
                                        </p:cTn>
                                        <p:tgtEl>
                                          <p:spTgt spid="3">
                                            <p:txEl>
                                              <p:pRg st="4" end="4"/>
                                            </p:txEl>
                                          </p:spTgt>
                                        </p:tgtEl>
                                      </p:cBhvr>
                                      <p:to x="100000" y="100000"/>
                                    </p:animScale>
                                    <p:animScale>
                                      <p:cBhvr>
                                        <p:cTn id="99" dur="26">
                                          <p:stCondLst>
                                            <p:cond delay="1808"/>
                                          </p:stCondLst>
                                        </p:cTn>
                                        <p:tgtEl>
                                          <p:spTgt spid="3">
                                            <p:txEl>
                                              <p:pRg st="4" end="4"/>
                                            </p:txEl>
                                          </p:spTgt>
                                        </p:tgtEl>
                                      </p:cBhvr>
                                      <p:to x="100000" y="95000"/>
                                    </p:animScale>
                                    <p:animScale>
                                      <p:cBhvr>
                                        <p:cTn id="10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Research hypothesis-Look at chapter two</a:t>
            </a:r>
            <a:endParaRPr lang="en-US" dirty="0"/>
          </a:p>
        </p:txBody>
      </p:sp>
    </p:spTree>
    <p:extLst>
      <p:ext uri="{BB962C8B-B14F-4D97-AF65-F5344CB8AC3E}">
        <p14:creationId xmlns:p14="http://schemas.microsoft.com/office/powerpoint/2010/main" xmlns="" val="261460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research problem</a:t>
            </a:r>
            <a:endParaRPr lang="en-US" dirty="0"/>
          </a:p>
        </p:txBody>
      </p:sp>
      <p:sp>
        <p:nvSpPr>
          <p:cNvPr id="3" name="Content Placeholder 2"/>
          <p:cNvSpPr>
            <a:spLocks noGrp="1"/>
          </p:cNvSpPr>
          <p:nvPr>
            <p:ph idx="1"/>
          </p:nvPr>
        </p:nvSpPr>
        <p:spPr/>
        <p:txBody>
          <a:bodyPr/>
          <a:lstStyle/>
          <a:p>
            <a:r>
              <a:rPr lang="en-US" dirty="0" smtClean="0"/>
              <a:t>“A research problem is a discrepancy between what one knows and ought to know to solve an issue”.</a:t>
            </a:r>
          </a:p>
          <a:p>
            <a:pPr lvl="1"/>
            <a:r>
              <a:rPr lang="en-US" dirty="0" smtClean="0"/>
              <a:t>For example, employee absenteeism, low productivity, technology </a:t>
            </a:r>
            <a:r>
              <a:rPr lang="en-US" dirty="0" smtClean="0"/>
              <a:t>change, investment under financial constraints , downsizing effect , etc</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200" dirty="0" smtClean="0">
                <a:solidFill>
                  <a:srgbClr val="FF0000"/>
                </a:solidFill>
              </a:rPr>
              <a:t>Why define the Research Problem? </a:t>
            </a:r>
          </a:p>
        </p:txBody>
      </p:sp>
      <p:sp>
        <p:nvSpPr>
          <p:cNvPr id="27651" name="Rectangle 3"/>
          <p:cNvSpPr>
            <a:spLocks noGrp="1" noChangeArrowheads="1"/>
          </p:cNvSpPr>
          <p:nvPr>
            <p:ph idx="1"/>
          </p:nvPr>
        </p:nvSpPr>
        <p:spPr/>
        <p:txBody>
          <a:bodyPr>
            <a:normAutofit fontScale="92500" lnSpcReduction="10000"/>
          </a:bodyPr>
          <a:lstStyle/>
          <a:p>
            <a:r>
              <a:rPr lang="en-US" dirty="0" smtClean="0"/>
              <a:t>Defining your destination before beginning a journey.  </a:t>
            </a:r>
          </a:p>
          <a:p>
            <a:r>
              <a:rPr lang="en-US" dirty="0" smtClean="0"/>
              <a:t>It determines, </a:t>
            </a:r>
          </a:p>
          <a:p>
            <a:pPr lvl="1"/>
            <a:r>
              <a:rPr lang="en-US" dirty="0" smtClean="0">
                <a:solidFill>
                  <a:srgbClr val="FF0000"/>
                </a:solidFill>
              </a:rPr>
              <a:t>what you will do, </a:t>
            </a:r>
          </a:p>
          <a:p>
            <a:pPr lvl="1"/>
            <a:r>
              <a:rPr lang="en-US" dirty="0" smtClean="0">
                <a:solidFill>
                  <a:srgbClr val="FF0000"/>
                </a:solidFill>
              </a:rPr>
              <a:t>will it withstand scientific scrutiny, </a:t>
            </a:r>
          </a:p>
          <a:p>
            <a:pPr lvl="1"/>
            <a:r>
              <a:rPr lang="en-US" dirty="0" smtClean="0">
                <a:solidFill>
                  <a:srgbClr val="FF0000"/>
                </a:solidFill>
              </a:rPr>
              <a:t>how you will do it, and </a:t>
            </a:r>
          </a:p>
          <a:p>
            <a:pPr lvl="1"/>
            <a:r>
              <a:rPr lang="en-US" dirty="0" smtClean="0">
                <a:solidFill>
                  <a:srgbClr val="FF0000"/>
                </a:solidFill>
              </a:rPr>
              <a:t>what you may achieve</a:t>
            </a:r>
            <a:r>
              <a:rPr lang="en-US" dirty="0" smtClean="0"/>
              <a:t>!</a:t>
            </a:r>
          </a:p>
          <a:p>
            <a:r>
              <a:rPr lang="en-US" dirty="0" smtClean="0"/>
              <a:t>If problem is stated vaguely or wrong problem is defined the rest of the research is completely useless.</a:t>
            </a:r>
          </a:p>
        </p:txBody>
      </p:sp>
      <p:sp>
        <p:nvSpPr>
          <p:cNvPr id="27652" name="Date Placeholder 3"/>
          <p:cNvSpPr>
            <a:spLocks noGrp="1"/>
          </p:cNvSpPr>
          <p:nvPr>
            <p:ph type="dt" sz="quarter" idx="10"/>
          </p:nvPr>
        </p:nvSpPr>
        <p:spPr bwMode="auto">
          <a:xfrm>
            <a:off x="685800" y="6477000"/>
            <a:ext cx="7772400" cy="228600"/>
          </a:xfrm>
          <a:noFill/>
          <a:ln>
            <a:miter lim="800000"/>
            <a:headEnd/>
            <a:tailEnd/>
          </a:ln>
        </p:spPr>
        <p:txBody>
          <a:bodyPr wrap="square" numCol="1" anchorCtr="0" compatLnSpc="1">
            <a:prstTxWarp prst="textNoShape">
              <a:avLst/>
            </a:prstTxWarp>
          </a:bodyPr>
          <a:lstStyle/>
          <a:p>
            <a:pPr algn="ctr"/>
            <a:fld id="{F0187B99-24F2-42CF-B25B-CBFE888D67F1}" type="datetime1">
              <a:rPr lang="en-US" i="1">
                <a:solidFill>
                  <a:srgbClr val="FFFF00"/>
                </a:solidFill>
              </a:rPr>
              <a:pPr algn="ctr"/>
              <a:t>07-May-2019</a:t>
            </a:fld>
            <a:endParaRPr lang="en-US" i="1">
              <a:solidFill>
                <a:srgbClr val="FFFF00"/>
              </a:solidFill>
            </a:endParaRPr>
          </a:p>
        </p:txBody>
      </p:sp>
      <p:sp>
        <p:nvSpPr>
          <p:cNvPr id="2" name="Footer Placeholder 4"/>
          <p:cNvSpPr>
            <a:spLocks noGrp="1"/>
          </p:cNvSpPr>
          <p:nvPr>
            <p:ph type="ftr" sz="quarter" idx="11"/>
          </p:nvPr>
        </p:nvSpPr>
        <p:spPr>
          <a:xfrm>
            <a:off x="3124200" y="6248400"/>
            <a:ext cx="2895600" cy="457200"/>
          </a:xfrm>
        </p:spPr>
        <p:txBody>
          <a:bodyPr/>
          <a:lstStyle/>
          <a:p>
            <a:pPr>
              <a:defRPr/>
            </a:pPr>
            <a:r>
              <a:rPr lang="en-US"/>
              <a:t>Research Proposal Development</a:t>
            </a:r>
          </a:p>
        </p:txBody>
      </p:sp>
      <p:sp>
        <p:nvSpPr>
          <p:cNvPr id="3" name="Slide Number Placeholder 5"/>
          <p:cNvSpPr>
            <a:spLocks noGrp="1"/>
          </p:cNvSpPr>
          <p:nvPr>
            <p:ph type="sldNum" sz="quarter" idx="12"/>
          </p:nvPr>
        </p:nvSpPr>
        <p:spPr bwMode="auto">
          <a:xfrm>
            <a:off x="6553200" y="6248400"/>
            <a:ext cx="2133600" cy="457200"/>
          </a:xfrm>
          <a:ln>
            <a:miter lim="800000"/>
            <a:headEnd/>
            <a:tailEnd/>
          </a:ln>
        </p:spPr>
        <p:txBody>
          <a:bodyPr/>
          <a:lstStyle/>
          <a:p>
            <a:pPr>
              <a:defRPr/>
            </a:pPr>
            <a:fld id="{DACC152B-6E92-4264-A5DA-4A4FC00B8716}" type="slidenum">
              <a:rPr lang="ar-SA"/>
              <a:pPr>
                <a:defRPr/>
              </a:pPr>
              <a:t>4</a:t>
            </a:fld>
            <a:endParaRPr lang="en-US">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3200" smtClean="0"/>
              <a:t>How is a research problem selected?</a:t>
            </a:r>
          </a:p>
        </p:txBody>
      </p:sp>
      <p:sp>
        <p:nvSpPr>
          <p:cNvPr id="28675" name="Rectangle 3"/>
          <p:cNvSpPr>
            <a:spLocks noGrp="1" noChangeArrowheads="1"/>
          </p:cNvSpPr>
          <p:nvPr>
            <p:ph idx="1"/>
          </p:nvPr>
        </p:nvSpPr>
        <p:spPr/>
        <p:txBody>
          <a:bodyPr/>
          <a:lstStyle/>
          <a:p>
            <a:r>
              <a:rPr lang="en-US" smtClean="0"/>
              <a:t>Researchers interest in a topic</a:t>
            </a:r>
          </a:p>
          <a:p>
            <a:r>
              <a:rPr lang="en-US" smtClean="0"/>
              <a:t>National or agency priorities</a:t>
            </a:r>
          </a:p>
          <a:p>
            <a:r>
              <a:rPr lang="en-US" smtClean="0"/>
              <a:t>Urgency of an issue</a:t>
            </a:r>
          </a:p>
          <a:p>
            <a:r>
              <a:rPr lang="en-US" smtClean="0"/>
              <a:t>Availability of research funds</a:t>
            </a:r>
          </a:p>
          <a:p>
            <a:r>
              <a:rPr lang="en-US" smtClean="0"/>
              <a:t>Availability of supervision</a:t>
            </a:r>
          </a:p>
          <a:p>
            <a:endParaRPr lang="en-US" smtClean="0"/>
          </a:p>
        </p:txBody>
      </p:sp>
      <p:sp>
        <p:nvSpPr>
          <p:cNvPr id="28676" name="Date Placeholder 3"/>
          <p:cNvSpPr>
            <a:spLocks noGrp="1"/>
          </p:cNvSpPr>
          <p:nvPr>
            <p:ph type="dt" sz="quarter" idx="10"/>
          </p:nvPr>
        </p:nvSpPr>
        <p:spPr bwMode="auto">
          <a:xfrm>
            <a:off x="685800" y="6477000"/>
            <a:ext cx="7772400" cy="228600"/>
          </a:xfrm>
          <a:noFill/>
          <a:ln>
            <a:miter lim="800000"/>
            <a:headEnd/>
            <a:tailEnd/>
          </a:ln>
        </p:spPr>
        <p:txBody>
          <a:bodyPr wrap="square" numCol="1" anchorCtr="0" compatLnSpc="1">
            <a:prstTxWarp prst="textNoShape">
              <a:avLst/>
            </a:prstTxWarp>
          </a:bodyPr>
          <a:lstStyle/>
          <a:p>
            <a:pPr algn="ctr"/>
            <a:fld id="{FDD7CA20-A376-49D7-BD6F-DBE711ED01CD}" type="datetime1">
              <a:rPr lang="en-US" i="1">
                <a:solidFill>
                  <a:srgbClr val="FFFF00"/>
                </a:solidFill>
              </a:rPr>
              <a:pPr algn="ctr"/>
              <a:t>07-May-2019</a:t>
            </a:fld>
            <a:endParaRPr lang="en-US" i="1">
              <a:solidFill>
                <a:srgbClr val="FFFF00"/>
              </a:solidFill>
            </a:endParaRPr>
          </a:p>
        </p:txBody>
      </p:sp>
      <p:sp>
        <p:nvSpPr>
          <p:cNvPr id="2" name="Footer Placeholder 4"/>
          <p:cNvSpPr>
            <a:spLocks noGrp="1"/>
          </p:cNvSpPr>
          <p:nvPr>
            <p:ph type="ftr" sz="quarter" idx="11"/>
          </p:nvPr>
        </p:nvSpPr>
        <p:spPr>
          <a:xfrm>
            <a:off x="3124200" y="6248400"/>
            <a:ext cx="2895600" cy="457200"/>
          </a:xfrm>
        </p:spPr>
        <p:txBody>
          <a:bodyPr/>
          <a:lstStyle/>
          <a:p>
            <a:pPr>
              <a:defRPr/>
            </a:pPr>
            <a:r>
              <a:rPr lang="en-US"/>
              <a:t>Research Proposal Development</a:t>
            </a:r>
          </a:p>
        </p:txBody>
      </p:sp>
      <p:sp>
        <p:nvSpPr>
          <p:cNvPr id="3" name="Slide Number Placeholder 5"/>
          <p:cNvSpPr>
            <a:spLocks noGrp="1"/>
          </p:cNvSpPr>
          <p:nvPr>
            <p:ph type="sldNum" sz="quarter" idx="12"/>
          </p:nvPr>
        </p:nvSpPr>
        <p:spPr bwMode="auto">
          <a:xfrm>
            <a:off x="6553200" y="6248400"/>
            <a:ext cx="2133600" cy="457200"/>
          </a:xfrm>
          <a:ln>
            <a:miter lim="800000"/>
            <a:headEnd/>
            <a:tailEnd/>
          </a:ln>
        </p:spPr>
        <p:txBody>
          <a:bodyPr/>
          <a:lstStyle/>
          <a:p>
            <a:pPr>
              <a:defRPr/>
            </a:pPr>
            <a:fld id="{AAD5C2C3-0BE8-4FCA-BE6F-D315A417A6C6}" type="slidenum">
              <a:rPr lang="ar-SA"/>
              <a:pPr>
                <a:defRPr/>
              </a:pPr>
              <a:t>5</a:t>
            </a:fld>
            <a:endParaRPr lang="en-US">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3200" smtClean="0"/>
              <a:t>Steps in defining research problems</a:t>
            </a:r>
          </a:p>
        </p:txBody>
      </p:sp>
      <p:sp>
        <p:nvSpPr>
          <p:cNvPr id="29699" name="Rectangle 3"/>
          <p:cNvSpPr>
            <a:spLocks noGrp="1" noChangeArrowheads="1"/>
          </p:cNvSpPr>
          <p:nvPr>
            <p:ph idx="1"/>
          </p:nvPr>
        </p:nvSpPr>
        <p:spPr/>
        <p:txBody>
          <a:bodyPr/>
          <a:lstStyle/>
          <a:p>
            <a:pPr marL="933450" lvl="1" indent="-476250">
              <a:buFont typeface="Wingdings" pitchFamily="2" charset="2"/>
              <a:buAutoNum type="arabicPeriod"/>
            </a:pPr>
            <a:r>
              <a:rPr lang="en-US" dirty="0" smtClean="0">
                <a:solidFill>
                  <a:srgbClr val="FF0000"/>
                </a:solidFill>
              </a:rPr>
              <a:t>Identify a broad topic</a:t>
            </a:r>
          </a:p>
          <a:p>
            <a:pPr marL="933450" lvl="1" indent="-476250">
              <a:buFont typeface="Wingdings" pitchFamily="2" charset="2"/>
              <a:buAutoNum type="arabicPeriod"/>
            </a:pPr>
            <a:r>
              <a:rPr lang="en-US" dirty="0" smtClean="0">
                <a:solidFill>
                  <a:srgbClr val="00B0F0"/>
                </a:solidFill>
              </a:rPr>
              <a:t>Identify a narrow topic within the broad topic</a:t>
            </a:r>
          </a:p>
          <a:p>
            <a:pPr marL="933450" lvl="1" indent="-476250">
              <a:buFont typeface="Wingdings" pitchFamily="2" charset="2"/>
              <a:buAutoNum type="arabicPeriod"/>
            </a:pPr>
            <a:r>
              <a:rPr lang="en-US" dirty="0" smtClean="0">
                <a:solidFill>
                  <a:srgbClr val="C00000"/>
                </a:solidFill>
              </a:rPr>
              <a:t>Raise questions </a:t>
            </a:r>
          </a:p>
          <a:p>
            <a:pPr marL="933450" lvl="1" indent="-476250">
              <a:buFont typeface="Wingdings" pitchFamily="2" charset="2"/>
              <a:buAutoNum type="arabicPeriod"/>
            </a:pPr>
            <a:r>
              <a:rPr lang="en-US" dirty="0" smtClean="0">
                <a:solidFill>
                  <a:srgbClr val="00B050"/>
                </a:solidFill>
              </a:rPr>
              <a:t>Formulate objectives </a:t>
            </a:r>
          </a:p>
          <a:p>
            <a:pPr marL="1333500" lvl="2" indent="-419100"/>
            <a:r>
              <a:rPr lang="en-US" dirty="0" smtClean="0"/>
              <a:t>Use action-oriented words - To demonstrate; To evaluate; To measure… </a:t>
            </a:r>
          </a:p>
        </p:txBody>
      </p:sp>
      <p:sp>
        <p:nvSpPr>
          <p:cNvPr id="29700" name="Date Placeholder 3"/>
          <p:cNvSpPr>
            <a:spLocks noGrp="1"/>
          </p:cNvSpPr>
          <p:nvPr>
            <p:ph type="dt" sz="quarter" idx="10"/>
          </p:nvPr>
        </p:nvSpPr>
        <p:spPr bwMode="auto">
          <a:xfrm>
            <a:off x="685800" y="6477000"/>
            <a:ext cx="7772400" cy="228600"/>
          </a:xfrm>
          <a:noFill/>
          <a:ln>
            <a:miter lim="800000"/>
            <a:headEnd/>
            <a:tailEnd/>
          </a:ln>
        </p:spPr>
        <p:txBody>
          <a:bodyPr wrap="square" numCol="1" anchorCtr="0" compatLnSpc="1">
            <a:prstTxWarp prst="textNoShape">
              <a:avLst/>
            </a:prstTxWarp>
          </a:bodyPr>
          <a:lstStyle/>
          <a:p>
            <a:pPr algn="ctr"/>
            <a:fld id="{FEAA1C5C-4F87-4CA3-A7D3-F83FE460FF56}" type="datetime1">
              <a:rPr lang="en-US" i="1">
                <a:solidFill>
                  <a:srgbClr val="FFFF00"/>
                </a:solidFill>
              </a:rPr>
              <a:pPr algn="ctr"/>
              <a:t>07-May-2019</a:t>
            </a:fld>
            <a:endParaRPr lang="en-US" i="1">
              <a:solidFill>
                <a:srgbClr val="FFFF00"/>
              </a:solidFill>
            </a:endParaRPr>
          </a:p>
        </p:txBody>
      </p:sp>
      <p:sp>
        <p:nvSpPr>
          <p:cNvPr id="2" name="Footer Placeholder 4"/>
          <p:cNvSpPr>
            <a:spLocks noGrp="1"/>
          </p:cNvSpPr>
          <p:nvPr>
            <p:ph type="ftr" sz="quarter" idx="11"/>
          </p:nvPr>
        </p:nvSpPr>
        <p:spPr>
          <a:xfrm>
            <a:off x="3124200" y="6248400"/>
            <a:ext cx="2895600" cy="457200"/>
          </a:xfrm>
        </p:spPr>
        <p:txBody>
          <a:bodyPr/>
          <a:lstStyle/>
          <a:p>
            <a:pPr>
              <a:defRPr/>
            </a:pPr>
            <a:r>
              <a:rPr lang="en-US"/>
              <a:t>Research Proposal Development</a:t>
            </a:r>
          </a:p>
        </p:txBody>
      </p:sp>
      <p:sp>
        <p:nvSpPr>
          <p:cNvPr id="3" name="Slide Number Placeholder 5"/>
          <p:cNvSpPr>
            <a:spLocks noGrp="1"/>
          </p:cNvSpPr>
          <p:nvPr>
            <p:ph type="sldNum" sz="quarter" idx="12"/>
          </p:nvPr>
        </p:nvSpPr>
        <p:spPr bwMode="auto">
          <a:xfrm>
            <a:off x="6553200" y="6248400"/>
            <a:ext cx="2133600" cy="457200"/>
          </a:xfrm>
          <a:ln>
            <a:miter lim="800000"/>
            <a:headEnd/>
            <a:tailEnd/>
          </a:ln>
        </p:spPr>
        <p:txBody>
          <a:bodyPr/>
          <a:lstStyle/>
          <a:p>
            <a:pPr>
              <a:defRPr/>
            </a:pPr>
            <a:fld id="{8F5B8A35-919B-49A5-95FA-A96E34AF8EC0}" type="slidenum">
              <a:rPr lang="ar-SA"/>
              <a:pPr>
                <a:defRPr/>
              </a:pPr>
              <a:t>6</a:t>
            </a:fld>
            <a:endParaRPr lang="en-US">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Identifying Broad Topics</a:t>
            </a:r>
          </a:p>
        </p:txBody>
      </p:sp>
      <p:sp>
        <p:nvSpPr>
          <p:cNvPr id="30723" name="Rectangle 3"/>
          <p:cNvSpPr>
            <a:spLocks noGrp="1" noChangeArrowheads="1"/>
          </p:cNvSpPr>
          <p:nvPr>
            <p:ph idx="1"/>
          </p:nvPr>
        </p:nvSpPr>
        <p:spPr/>
        <p:txBody>
          <a:bodyPr/>
          <a:lstStyle/>
          <a:p>
            <a:r>
              <a:rPr lang="en-US" sz="2500" dirty="0" smtClean="0"/>
              <a:t>Think of the BIG PICTURE </a:t>
            </a:r>
          </a:p>
          <a:p>
            <a:pPr lvl="1"/>
            <a:r>
              <a:rPr lang="en-US" sz="2100" dirty="0" smtClean="0"/>
              <a:t>What is the problem you are trying to solve?</a:t>
            </a:r>
          </a:p>
          <a:p>
            <a:pPr lvl="1"/>
            <a:r>
              <a:rPr lang="en-US" sz="2100" dirty="0" smtClean="0"/>
              <a:t>Think of something you like to learn more about</a:t>
            </a:r>
          </a:p>
          <a:p>
            <a:pPr lvl="1"/>
            <a:r>
              <a:rPr lang="en-US" sz="2100" dirty="0" smtClean="0"/>
              <a:t>Consult text books, journal or your supervisor</a:t>
            </a:r>
          </a:p>
          <a:p>
            <a:r>
              <a:rPr lang="en-US" sz="2500" dirty="0" smtClean="0"/>
              <a:t>Pick one based on:</a:t>
            </a:r>
          </a:p>
          <a:p>
            <a:pPr lvl="1"/>
            <a:r>
              <a:rPr lang="en-US" sz="2100" dirty="0" smtClean="0"/>
              <a:t>Interest and relevance</a:t>
            </a:r>
          </a:p>
          <a:p>
            <a:pPr lvl="1"/>
            <a:r>
              <a:rPr lang="en-US" sz="2100" dirty="0" smtClean="0"/>
              <a:t>Magnitude of work involved</a:t>
            </a:r>
          </a:p>
          <a:p>
            <a:pPr lvl="1"/>
            <a:r>
              <a:rPr lang="en-US" sz="2100" dirty="0" smtClean="0"/>
              <a:t>Level of expertise </a:t>
            </a:r>
          </a:p>
          <a:p>
            <a:pPr lvl="2"/>
            <a:r>
              <a:rPr lang="en-US" dirty="0" smtClean="0"/>
              <a:t>yours and your advisors</a:t>
            </a:r>
          </a:p>
        </p:txBody>
      </p:sp>
      <p:sp>
        <p:nvSpPr>
          <p:cNvPr id="30724" name="Date Placeholder 3"/>
          <p:cNvSpPr>
            <a:spLocks noGrp="1"/>
          </p:cNvSpPr>
          <p:nvPr>
            <p:ph type="dt" sz="quarter" idx="10"/>
          </p:nvPr>
        </p:nvSpPr>
        <p:spPr bwMode="auto">
          <a:xfrm>
            <a:off x="685800" y="6477000"/>
            <a:ext cx="7772400" cy="228600"/>
          </a:xfrm>
          <a:noFill/>
          <a:ln>
            <a:miter lim="800000"/>
            <a:headEnd/>
            <a:tailEnd/>
          </a:ln>
        </p:spPr>
        <p:txBody>
          <a:bodyPr wrap="square" numCol="1" anchorCtr="0" compatLnSpc="1">
            <a:prstTxWarp prst="textNoShape">
              <a:avLst/>
            </a:prstTxWarp>
          </a:bodyPr>
          <a:lstStyle/>
          <a:p>
            <a:pPr algn="ctr"/>
            <a:fld id="{9E7F4E18-CAE2-4C8B-AE5A-5A14BBDB6DB8}" type="datetime1">
              <a:rPr lang="en-US" i="1">
                <a:solidFill>
                  <a:srgbClr val="FFFF00"/>
                </a:solidFill>
              </a:rPr>
              <a:pPr algn="ctr"/>
              <a:t>07-May-2019</a:t>
            </a:fld>
            <a:endParaRPr lang="en-US" i="1">
              <a:solidFill>
                <a:srgbClr val="FFFF00"/>
              </a:solidFill>
            </a:endParaRPr>
          </a:p>
        </p:txBody>
      </p:sp>
      <p:sp>
        <p:nvSpPr>
          <p:cNvPr id="2" name="Footer Placeholder 4"/>
          <p:cNvSpPr>
            <a:spLocks noGrp="1"/>
          </p:cNvSpPr>
          <p:nvPr>
            <p:ph type="ftr" sz="quarter" idx="11"/>
          </p:nvPr>
        </p:nvSpPr>
        <p:spPr>
          <a:xfrm>
            <a:off x="3124200" y="6248400"/>
            <a:ext cx="2895600" cy="457200"/>
          </a:xfrm>
        </p:spPr>
        <p:txBody>
          <a:bodyPr/>
          <a:lstStyle/>
          <a:p>
            <a:pPr>
              <a:defRPr/>
            </a:pPr>
            <a:r>
              <a:rPr lang="en-US"/>
              <a:t>Research Proposal Development</a:t>
            </a:r>
          </a:p>
        </p:txBody>
      </p:sp>
      <p:sp>
        <p:nvSpPr>
          <p:cNvPr id="3" name="Slide Number Placeholder 5"/>
          <p:cNvSpPr>
            <a:spLocks noGrp="1"/>
          </p:cNvSpPr>
          <p:nvPr>
            <p:ph type="sldNum" sz="quarter" idx="12"/>
          </p:nvPr>
        </p:nvSpPr>
        <p:spPr bwMode="auto">
          <a:xfrm>
            <a:off x="6553200" y="6248400"/>
            <a:ext cx="2133600" cy="457200"/>
          </a:xfrm>
          <a:ln>
            <a:miter lim="800000"/>
            <a:headEnd/>
            <a:tailEnd/>
          </a:ln>
        </p:spPr>
        <p:txBody>
          <a:bodyPr/>
          <a:lstStyle/>
          <a:p>
            <a:pPr>
              <a:defRPr/>
            </a:pPr>
            <a:fld id="{05A02805-96FF-40E8-BFFE-62A77E6DD992}" type="slidenum">
              <a:rPr lang="ar-SA"/>
              <a:pPr>
                <a:defRPr/>
              </a:pPr>
              <a:t>7</a:t>
            </a:fld>
            <a:endParaRPr lang="en-US">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Examples of Broad Topics</a:t>
            </a:r>
          </a:p>
        </p:txBody>
      </p:sp>
      <p:sp>
        <p:nvSpPr>
          <p:cNvPr id="31747" name="Rectangle 3"/>
          <p:cNvSpPr>
            <a:spLocks noGrp="1" noChangeArrowheads="1"/>
          </p:cNvSpPr>
          <p:nvPr>
            <p:ph idx="1"/>
          </p:nvPr>
        </p:nvSpPr>
        <p:spPr/>
        <p:txBody>
          <a:bodyPr/>
          <a:lstStyle/>
          <a:p>
            <a:pPr lvl="1"/>
            <a:r>
              <a:rPr lang="en-US" dirty="0" smtClean="0"/>
              <a:t>Optimizing productivity of land and water resources</a:t>
            </a:r>
          </a:p>
          <a:p>
            <a:pPr lvl="1"/>
            <a:r>
              <a:rPr lang="en-US" dirty="0" smtClean="0"/>
              <a:t>Ensuring Food Safety &amp; Security</a:t>
            </a:r>
          </a:p>
          <a:p>
            <a:pPr lvl="1"/>
            <a:r>
              <a:rPr lang="en-US" dirty="0" smtClean="0"/>
              <a:t>Monetary policy and inflation</a:t>
            </a:r>
          </a:p>
          <a:p>
            <a:pPr lvl="1"/>
            <a:r>
              <a:rPr lang="en-US" dirty="0" smtClean="0"/>
              <a:t>Consumption and investment</a:t>
            </a:r>
          </a:p>
        </p:txBody>
      </p:sp>
      <p:sp>
        <p:nvSpPr>
          <p:cNvPr id="31748" name="Date Placeholder 3"/>
          <p:cNvSpPr>
            <a:spLocks noGrp="1"/>
          </p:cNvSpPr>
          <p:nvPr>
            <p:ph type="dt" sz="quarter" idx="10"/>
          </p:nvPr>
        </p:nvSpPr>
        <p:spPr bwMode="auto">
          <a:xfrm>
            <a:off x="685800" y="6477000"/>
            <a:ext cx="7772400" cy="228600"/>
          </a:xfrm>
          <a:noFill/>
          <a:ln>
            <a:miter lim="800000"/>
            <a:headEnd/>
            <a:tailEnd/>
          </a:ln>
        </p:spPr>
        <p:txBody>
          <a:bodyPr wrap="square" numCol="1" anchorCtr="0" compatLnSpc="1">
            <a:prstTxWarp prst="textNoShape">
              <a:avLst/>
            </a:prstTxWarp>
          </a:bodyPr>
          <a:lstStyle/>
          <a:p>
            <a:pPr algn="ctr"/>
            <a:fld id="{56EC1A05-A465-4315-B031-1287611694D5}" type="datetime1">
              <a:rPr lang="en-US" i="1">
                <a:solidFill>
                  <a:srgbClr val="FFFF00"/>
                </a:solidFill>
              </a:rPr>
              <a:pPr algn="ctr"/>
              <a:t>07-May-2019</a:t>
            </a:fld>
            <a:endParaRPr lang="en-US" i="1">
              <a:solidFill>
                <a:srgbClr val="FFFF00"/>
              </a:solidFill>
            </a:endParaRPr>
          </a:p>
        </p:txBody>
      </p:sp>
      <p:sp>
        <p:nvSpPr>
          <p:cNvPr id="2" name="Footer Placeholder 4"/>
          <p:cNvSpPr>
            <a:spLocks noGrp="1"/>
          </p:cNvSpPr>
          <p:nvPr>
            <p:ph type="ftr" sz="quarter" idx="11"/>
          </p:nvPr>
        </p:nvSpPr>
        <p:spPr>
          <a:xfrm>
            <a:off x="3124200" y="6248400"/>
            <a:ext cx="2895600" cy="457200"/>
          </a:xfrm>
        </p:spPr>
        <p:txBody>
          <a:bodyPr/>
          <a:lstStyle/>
          <a:p>
            <a:pPr>
              <a:defRPr/>
            </a:pPr>
            <a:r>
              <a:rPr lang="en-US"/>
              <a:t>Research Proposal Development</a:t>
            </a:r>
          </a:p>
        </p:txBody>
      </p:sp>
      <p:sp>
        <p:nvSpPr>
          <p:cNvPr id="3" name="Slide Number Placeholder 5"/>
          <p:cNvSpPr>
            <a:spLocks noGrp="1"/>
          </p:cNvSpPr>
          <p:nvPr>
            <p:ph type="sldNum" sz="quarter" idx="12"/>
          </p:nvPr>
        </p:nvSpPr>
        <p:spPr bwMode="auto">
          <a:xfrm>
            <a:off x="6553200" y="6248400"/>
            <a:ext cx="2133600" cy="457200"/>
          </a:xfrm>
          <a:ln>
            <a:miter lim="800000"/>
            <a:headEnd/>
            <a:tailEnd/>
          </a:ln>
        </p:spPr>
        <p:txBody>
          <a:bodyPr/>
          <a:lstStyle/>
          <a:p>
            <a:pPr>
              <a:defRPr/>
            </a:pPr>
            <a:fld id="{552D8973-B230-4C4E-B5A6-4F76AB4E5D79}" type="slidenum">
              <a:rPr lang="ar-SA"/>
              <a:pPr>
                <a:defRPr/>
              </a:pPr>
              <a:t>8</a:t>
            </a:fld>
            <a:endParaRPr lang="en-US">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From Broad Topic to Narrow Topic</a:t>
            </a:r>
          </a:p>
        </p:txBody>
      </p:sp>
      <p:sp>
        <p:nvSpPr>
          <p:cNvPr id="32771" name="Rectangle 3"/>
          <p:cNvSpPr>
            <a:spLocks noGrp="1" noChangeArrowheads="1"/>
          </p:cNvSpPr>
          <p:nvPr>
            <p:ph idx="1"/>
          </p:nvPr>
        </p:nvSpPr>
        <p:spPr/>
        <p:txBody>
          <a:bodyPr/>
          <a:lstStyle/>
          <a:p>
            <a:r>
              <a:rPr lang="en-US" dirty="0" smtClean="0"/>
              <a:t>Examples of a narrow topic:</a:t>
            </a:r>
          </a:p>
          <a:p>
            <a:pPr lvl="1"/>
            <a:r>
              <a:rPr lang="en-US" dirty="0" smtClean="0"/>
              <a:t>Soil quality and agriculture productivity</a:t>
            </a:r>
          </a:p>
          <a:p>
            <a:pPr lvl="1"/>
            <a:r>
              <a:rPr lang="en-US" dirty="0" smtClean="0">
                <a:solidFill>
                  <a:srgbClr val="00B050"/>
                </a:solidFill>
              </a:rPr>
              <a:t> lending pattern of commercial banks </a:t>
            </a:r>
          </a:p>
          <a:p>
            <a:pPr lvl="1"/>
            <a:r>
              <a:rPr lang="en-US" dirty="0" smtClean="0">
                <a:solidFill>
                  <a:srgbClr val="00B050"/>
                </a:solidFill>
              </a:rPr>
              <a:t>Interest rate fluctuation</a:t>
            </a:r>
          </a:p>
          <a:p>
            <a:pPr lvl="1"/>
            <a:r>
              <a:rPr lang="en-US" dirty="0" smtClean="0"/>
              <a:t>Pay and employee performance</a:t>
            </a:r>
          </a:p>
          <a:p>
            <a:r>
              <a:rPr lang="en-US" dirty="0" smtClean="0">
                <a:solidFill>
                  <a:srgbClr val="C00000"/>
                </a:solidFill>
              </a:rPr>
              <a:t>When selecting a narrow topic think how it can contribute towards solving the BIG PROBLEM</a:t>
            </a:r>
            <a:r>
              <a:rPr lang="en-US" dirty="0" smtClean="0"/>
              <a:t>!</a:t>
            </a:r>
          </a:p>
        </p:txBody>
      </p:sp>
      <p:sp>
        <p:nvSpPr>
          <p:cNvPr id="32772" name="Date Placeholder 3"/>
          <p:cNvSpPr>
            <a:spLocks noGrp="1"/>
          </p:cNvSpPr>
          <p:nvPr>
            <p:ph type="dt" sz="quarter" idx="10"/>
          </p:nvPr>
        </p:nvSpPr>
        <p:spPr bwMode="auto">
          <a:xfrm>
            <a:off x="685800" y="6477000"/>
            <a:ext cx="7772400" cy="228600"/>
          </a:xfrm>
          <a:noFill/>
          <a:ln>
            <a:miter lim="800000"/>
            <a:headEnd/>
            <a:tailEnd/>
          </a:ln>
        </p:spPr>
        <p:txBody>
          <a:bodyPr wrap="square" numCol="1" anchorCtr="0" compatLnSpc="1">
            <a:prstTxWarp prst="textNoShape">
              <a:avLst/>
            </a:prstTxWarp>
          </a:bodyPr>
          <a:lstStyle/>
          <a:p>
            <a:pPr algn="ctr"/>
            <a:fld id="{F2BA491D-1D30-4D8A-B9D1-1AB2BE47A1CD}" type="datetime1">
              <a:rPr lang="en-US" i="1">
                <a:solidFill>
                  <a:srgbClr val="FFFF00"/>
                </a:solidFill>
              </a:rPr>
              <a:pPr algn="ctr"/>
              <a:t>07-May-2019</a:t>
            </a:fld>
            <a:endParaRPr lang="en-US" i="1">
              <a:solidFill>
                <a:srgbClr val="FFFF00"/>
              </a:solidFill>
            </a:endParaRPr>
          </a:p>
        </p:txBody>
      </p:sp>
      <p:sp>
        <p:nvSpPr>
          <p:cNvPr id="2" name="Footer Placeholder 4"/>
          <p:cNvSpPr>
            <a:spLocks noGrp="1"/>
          </p:cNvSpPr>
          <p:nvPr>
            <p:ph type="ftr" sz="quarter" idx="11"/>
          </p:nvPr>
        </p:nvSpPr>
        <p:spPr>
          <a:xfrm>
            <a:off x="3124200" y="6248400"/>
            <a:ext cx="2895600" cy="457200"/>
          </a:xfrm>
        </p:spPr>
        <p:txBody>
          <a:bodyPr/>
          <a:lstStyle/>
          <a:p>
            <a:pPr>
              <a:defRPr/>
            </a:pPr>
            <a:r>
              <a:rPr lang="en-US"/>
              <a:t>Research Proposal Development</a:t>
            </a:r>
          </a:p>
        </p:txBody>
      </p:sp>
      <p:sp>
        <p:nvSpPr>
          <p:cNvPr id="3" name="Slide Number Placeholder 5"/>
          <p:cNvSpPr>
            <a:spLocks noGrp="1"/>
          </p:cNvSpPr>
          <p:nvPr>
            <p:ph type="sldNum" sz="quarter" idx="12"/>
          </p:nvPr>
        </p:nvSpPr>
        <p:spPr bwMode="auto">
          <a:xfrm>
            <a:off x="6553200" y="6248400"/>
            <a:ext cx="2133600" cy="457200"/>
          </a:xfrm>
          <a:ln>
            <a:miter lim="800000"/>
            <a:headEnd/>
            <a:tailEnd/>
          </a:ln>
        </p:spPr>
        <p:txBody>
          <a:bodyPr/>
          <a:lstStyle/>
          <a:p>
            <a:pPr>
              <a:defRPr/>
            </a:pPr>
            <a:fld id="{8B9E3308-780F-42F0-BA3E-007DC17C0A67}" type="slidenum">
              <a:rPr lang="ar-SA"/>
              <a:pPr>
                <a:defRPr/>
              </a:pPr>
              <a:t>9</a:t>
            </a:fld>
            <a:endParaRPr lang="en-US">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1165</Words>
  <Application>Microsoft Office PowerPoint</Application>
  <PresentationFormat>On-screen Show (4:3)</PresentationFormat>
  <Paragraphs>179</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Research problem and hypothesis formulation</vt:lpstr>
      <vt:lpstr>Concept of research problem</vt:lpstr>
      <vt:lpstr>Concept of research problem</vt:lpstr>
      <vt:lpstr>Why define the Research Problem? </vt:lpstr>
      <vt:lpstr>How is a research problem selected?</vt:lpstr>
      <vt:lpstr>Steps in defining research problems</vt:lpstr>
      <vt:lpstr>Identifying Broad Topics</vt:lpstr>
      <vt:lpstr>Examples of Broad Topics</vt:lpstr>
      <vt:lpstr>From Broad Topic to Narrow Topic</vt:lpstr>
      <vt:lpstr>From Broad Topic to Narrow Topic</vt:lpstr>
      <vt:lpstr>Problem Tree – Keep asking Why?</vt:lpstr>
      <vt:lpstr>Translating into objectives</vt:lpstr>
      <vt:lpstr>Characteristics of well formulated problems</vt:lpstr>
      <vt:lpstr>Characteristics </vt:lpstr>
      <vt:lpstr>Example </vt:lpstr>
      <vt:lpstr>RESEARCH QUESTION</vt:lpstr>
      <vt:lpstr>RESEARCH QUESTION</vt:lpstr>
      <vt:lpstr>RESEARCH QUESTION</vt:lpstr>
      <vt:lpstr>Types of research question</vt:lpstr>
      <vt:lpstr>RESEARCH QUESTION &amp; HYPOTHESIS</vt:lpstr>
      <vt:lpstr>Research question Vs. hypothesis</vt:lpstr>
      <vt:lpstr>Hypothesis</vt:lpstr>
      <vt:lpstr>Functions of Hypothesis</vt:lpstr>
      <vt:lpstr>Formulation of Hypothesis</vt:lpstr>
      <vt:lpstr>Features/Criteria of a Good Hypothesis</vt:lpstr>
      <vt:lpstr>Types and Formats of Hypothesis</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problem and hypothesis</dc:title>
  <dc:creator>kapil</dc:creator>
  <cp:lastModifiedBy>kapil</cp:lastModifiedBy>
  <cp:revision>17</cp:revision>
  <dcterms:created xsi:type="dcterms:W3CDTF">2006-08-16T00:00:00Z</dcterms:created>
  <dcterms:modified xsi:type="dcterms:W3CDTF">2019-05-06T18:47:13Z</dcterms:modified>
</cp:coreProperties>
</file>