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g object 16"/>
          <p:cNvSpPr/>
          <p:nvPr/>
        </p:nvSpPr>
        <p:spPr>
          <a:xfrm>
            <a:off x="0" y="416880"/>
            <a:ext cx="10080360" cy="47880"/>
          </a:xfrm>
          <a:custGeom>
            <a:avLst/>
            <a:gdLst/>
            <a:ahLst/>
            <a:rect l="l" t="t" r="r" b="b"/>
            <a:pathLst>
              <a:path w="9144000" h="58420">
                <a:moveTo>
                  <a:pt x="9144000" y="46355"/>
                </a:moveTo>
                <a:lnTo>
                  <a:pt x="0" y="46355"/>
                </a:lnTo>
                <a:lnTo>
                  <a:pt x="0" y="57912"/>
                </a:lnTo>
                <a:lnTo>
                  <a:pt x="9144000" y="57912"/>
                </a:lnTo>
                <a:lnTo>
                  <a:pt x="9144000" y="46355"/>
                </a:lnTo>
                <a:close/>
                <a:moveTo>
                  <a:pt x="9144000" y="0"/>
                </a:moveTo>
                <a:lnTo>
                  <a:pt x="0" y="0"/>
                </a:lnTo>
                <a:lnTo>
                  <a:pt x="0" y="34798"/>
                </a:lnTo>
                <a:lnTo>
                  <a:pt x="9144000" y="347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05680" y="1347840"/>
            <a:ext cx="6669000" cy="524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000" spc="-1" strike="noStrike">
                <a:latin typeface="Calibri"/>
              </a:rPr>
              <a:t>Click to edit the title text format</a:t>
            </a:r>
            <a:endParaRPr b="0" lang="en-US" sz="40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833720" y="1506600"/>
            <a:ext cx="4868640" cy="114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alibri"/>
              </a:rPr>
              <a:t>Click to edit the outline text format</a:t>
            </a:r>
            <a:endParaRPr b="0" lang="en-US" sz="2400" spc="-1" strike="noStrike"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Calibri"/>
              </a:rPr>
              <a:t>Second Outline Level</a:t>
            </a:r>
            <a:endParaRPr b="0" lang="en-US" sz="2400" spc="-1" strike="noStrike"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alibri"/>
              </a:rPr>
              <a:t>Third Outline Level</a:t>
            </a:r>
            <a:endParaRPr b="0" lang="en-US" sz="2400" spc="-1" strike="noStrike"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Calibri"/>
              </a:rPr>
              <a:t>Fourth Outline Level</a:t>
            </a:r>
            <a:endParaRPr b="0" lang="en-US" sz="2400" spc="-1" strike="noStrike"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alibri"/>
              </a:rPr>
              <a:t>Fifth Outline Level</a:t>
            </a:r>
            <a:endParaRPr b="0" lang="en-US" sz="2400" spc="-1" strike="noStrike"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alibri"/>
              </a:rPr>
              <a:t>Sixth Outline Level</a:t>
            </a:r>
            <a:endParaRPr b="0" lang="en-US" sz="2400" spc="-1" strike="noStrike"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alibri"/>
              </a:rPr>
              <a:t>Seventh Outline Level</a:t>
            </a:r>
            <a:endParaRPr b="0" lang="en-US" sz="24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/>
          </p:nvPr>
        </p:nvSpPr>
        <p:spPr>
          <a:xfrm>
            <a:off x="3427200" y="5273640"/>
            <a:ext cx="322560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504000" y="5273640"/>
            <a:ext cx="231804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7257960" y="5273640"/>
            <a:ext cx="231804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A34F7DF-5A51-4C12-91D2-76C03534CE60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076560" y="1440"/>
            <a:ext cx="3927600" cy="57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latin typeface="Calibri"/>
              </a:rPr>
              <a:t>Click to edit the title text format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04280"/>
            <a:ext cx="9072360" cy="3742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3427200" y="5273640"/>
            <a:ext cx="322560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504000" y="5273640"/>
            <a:ext cx="231804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7257960" y="5273640"/>
            <a:ext cx="231804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044D735-0136-4827-95C6-4ABC02DF2694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0" y="60480"/>
            <a:ext cx="685764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Color Image Processing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685800"/>
            <a:ext cx="10079640" cy="49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Color Fundamentals:-</a:t>
            </a:r>
            <a:endParaRPr b="0" lang="en-US" sz="3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human visual system can distinguish hundreds of thousands of different shades and intensity , but only around 100 shades of gray. Therefor , in an image , a great deal of extra information may be contained in the color , and this extra information can then be used to simplify image analysis . For example :-  object identification and extraction based on color .</a:t>
            </a:r>
            <a:endParaRPr b="0" lang="en-US" sz="24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When color is available , it give much more information about an image then intensity alone.</a:t>
            </a:r>
            <a:endParaRPr b="0" lang="en-US" sz="24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Color is very useful for recognition of object in an image both for humans and computer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object 2_0"/>
          <p:cNvGrpSpPr/>
          <p:nvPr/>
        </p:nvGrpSpPr>
        <p:grpSpPr>
          <a:xfrm>
            <a:off x="0" y="228600"/>
            <a:ext cx="8686800" cy="5244840"/>
            <a:chOff x="0" y="228600"/>
            <a:chExt cx="8686800" cy="5244840"/>
          </a:xfrm>
        </p:grpSpPr>
        <p:sp>
          <p:nvSpPr>
            <p:cNvPr id="183" name="object 3_0"/>
            <p:cNvSpPr/>
            <p:nvPr/>
          </p:nvSpPr>
          <p:spPr>
            <a:xfrm>
              <a:off x="0" y="1828800"/>
              <a:ext cx="8686800" cy="364464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object 4_0"/>
            <p:cNvSpPr/>
            <p:nvPr/>
          </p:nvSpPr>
          <p:spPr>
            <a:xfrm>
              <a:off x="457200" y="228600"/>
              <a:ext cx="5902920" cy="12477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 txBox="1"/>
          <p:nvPr/>
        </p:nvSpPr>
        <p:spPr>
          <a:xfrm>
            <a:off x="52992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Quality of light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504360" y="1326600"/>
            <a:ext cx="9071640" cy="3288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txBody>
          <a:bodyPr lIns="0" rIns="0" tIns="0" bIns="0">
            <a:noAutofit/>
          </a:bodyPr>
          <a:p>
            <a:r>
              <a:rPr b="1" lang="en-US" sz="2400" spc="-1" strike="noStrike">
                <a:latin typeface="Times New Roman"/>
              </a:rPr>
              <a:t>Radiance:-</a:t>
            </a:r>
            <a:r>
              <a:rPr b="0" lang="en-US" sz="2400" spc="-1" strike="noStrike">
                <a:latin typeface="Times New Roman"/>
              </a:rPr>
              <a:t>Radiance is the total amount of energy which comes out of a light source and is measured in the form of in units of watts.</a:t>
            </a:r>
            <a:endParaRPr b="0" lang="en-US" sz="2400" spc="-1" strike="noStrike">
              <a:latin typeface="Times New Roman"/>
            </a:endParaRPr>
          </a:p>
          <a:p>
            <a:r>
              <a:rPr b="1" lang="en-US" sz="2400" spc="-1" strike="noStrike">
                <a:latin typeface="Times New Roman"/>
              </a:rPr>
              <a:t>Luminance :</a:t>
            </a:r>
            <a:r>
              <a:rPr b="0" lang="en-US" sz="2400" spc="-1" strike="noStrike">
                <a:latin typeface="Times New Roman"/>
              </a:rPr>
              <a:t>-Luminance , it is the amount of energy that is perceived by an observer.</a:t>
            </a:r>
            <a:endParaRPr b="0" lang="en-US" sz="2400" spc="-1" strike="noStrike">
              <a:latin typeface="Times New Roman"/>
            </a:endParaRPr>
          </a:p>
          <a:p>
            <a:r>
              <a:rPr b="1" lang="en-US" sz="2400" spc="-1" strike="noStrike">
                <a:latin typeface="Times New Roman"/>
              </a:rPr>
              <a:t>Brightness:-</a:t>
            </a:r>
            <a:r>
              <a:rPr b="0" lang="en-US" sz="2400" spc="-1" strike="noStrike">
                <a:latin typeface="Times New Roman"/>
              </a:rPr>
              <a:t>it is actually a subjective measure and it is practically not possible to measure the amount of brightness.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3"/>
          <p:cNvSpPr/>
          <p:nvPr/>
        </p:nvSpPr>
        <p:spPr>
          <a:xfrm>
            <a:off x="79560" y="0"/>
            <a:ext cx="10001160" cy="55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If the </a:t>
            </a:r>
            <a:r>
              <a:rPr b="0" lang="en-US" sz="2800" spc="-12" strike="noStrike">
                <a:latin typeface="Calibri"/>
              </a:rPr>
              <a:t>light is </a:t>
            </a:r>
            <a:r>
              <a:rPr b="1" lang="en-US" sz="2800" spc="-12" strike="noStrike">
                <a:latin typeface="Calibri"/>
              </a:rPr>
              <a:t>achromatic </a:t>
            </a:r>
            <a:r>
              <a:rPr b="0" lang="en-US" sz="2800" spc="-12" strike="noStrike">
                <a:latin typeface="Calibri"/>
              </a:rPr>
              <a:t>(void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color), </a:t>
            </a:r>
            <a:r>
              <a:rPr b="0" lang="en-US" sz="2800" spc="-7" strike="noStrike">
                <a:latin typeface="Calibri"/>
              </a:rPr>
              <a:t>its only </a:t>
            </a:r>
            <a:r>
              <a:rPr b="0" lang="en-US" sz="2800" spc="-15" strike="noStrike">
                <a:latin typeface="Calibri"/>
              </a:rPr>
              <a:t>attribute </a:t>
            </a:r>
            <a:r>
              <a:rPr b="0" lang="en-US" sz="2800" spc="-1" strike="noStrike">
                <a:latin typeface="Calibri"/>
              </a:rPr>
              <a:t>is  </a:t>
            </a:r>
            <a:r>
              <a:rPr b="0" lang="en-US" sz="2800" spc="-7" strike="noStrike">
                <a:latin typeface="Calibri"/>
              </a:rPr>
              <a:t>its </a:t>
            </a:r>
            <a:r>
              <a:rPr b="0" lang="en-US" sz="2800" spc="-32" strike="noStrike">
                <a:latin typeface="Calibri"/>
              </a:rPr>
              <a:t>intensity, </a:t>
            </a:r>
            <a:r>
              <a:rPr b="0" lang="en-US" sz="2800" spc="-7" strike="noStrike">
                <a:latin typeface="Calibri"/>
              </a:rPr>
              <a:t>or</a:t>
            </a:r>
            <a:r>
              <a:rPr b="0" lang="en-US" sz="2800" spc="49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amount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800" spc="-15" strike="noStrike">
                <a:latin typeface="Calibri"/>
              </a:rPr>
              <a:t>Chromatic </a:t>
            </a:r>
            <a:r>
              <a:rPr b="0" lang="en-US" sz="2800" spc="-12" strike="noStrike">
                <a:latin typeface="Calibri"/>
              </a:rPr>
              <a:t>light spans </a:t>
            </a:r>
            <a:r>
              <a:rPr b="0" lang="en-US" sz="2800" spc="-7" strike="noStrike">
                <a:latin typeface="Calibri"/>
              </a:rPr>
              <a:t>EM </a:t>
            </a:r>
            <a:r>
              <a:rPr b="0" lang="en-US" sz="2800" spc="-21" strike="noStrike">
                <a:latin typeface="Calibri"/>
              </a:rPr>
              <a:t>from </a:t>
            </a:r>
            <a:r>
              <a:rPr b="0" lang="en-US" sz="2800" spc="-7" strike="noStrike">
                <a:latin typeface="Calibri"/>
              </a:rPr>
              <a:t>380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12" strike="noStrike">
                <a:latin typeface="Calibri"/>
              </a:rPr>
              <a:t>780</a:t>
            </a:r>
            <a:r>
              <a:rPr b="0" lang="en-US" sz="2800" spc="219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nm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800" spc="-15" strike="noStrike">
                <a:latin typeface="Calibri"/>
              </a:rPr>
              <a:t>Three </a:t>
            </a:r>
            <a:r>
              <a:rPr b="0" lang="en-US" sz="2800" spc="-12" strike="noStrike">
                <a:latin typeface="Calibri"/>
              </a:rPr>
              <a:t>basic quantities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12" strike="noStrike">
                <a:latin typeface="Calibri"/>
              </a:rPr>
              <a:t>describe </a:t>
            </a:r>
            <a:r>
              <a:rPr b="0" lang="en-US" sz="2800" spc="-7" strike="noStrike">
                <a:latin typeface="Calibri"/>
              </a:rPr>
              <a:t>the</a:t>
            </a:r>
            <a:r>
              <a:rPr b="0" lang="en-US" sz="2800" spc="154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quality: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1) </a:t>
            </a:r>
            <a:r>
              <a:rPr b="1" lang="en-US" sz="2800" spc="-1" strike="noStrike">
                <a:latin typeface="Calibri"/>
              </a:rPr>
              <a:t>Radiance </a:t>
            </a:r>
            <a:r>
              <a:rPr b="0" lang="en-US" sz="2800" spc="-12" strike="noStrike">
                <a:latin typeface="Calibri"/>
              </a:rPr>
              <a:t>is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21" strike="noStrike">
                <a:latin typeface="Calibri"/>
              </a:rPr>
              <a:t>total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energy that </a:t>
            </a:r>
            <a:r>
              <a:rPr b="0" lang="en-US" sz="2800" spc="-15" strike="noStrike">
                <a:latin typeface="Calibri"/>
              </a:rPr>
              <a:t>flows from 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12" strike="noStrike">
                <a:latin typeface="Calibri"/>
              </a:rPr>
              <a:t>light </a:t>
            </a:r>
            <a:r>
              <a:rPr b="0" lang="en-US" sz="2800" spc="-15" strike="noStrike">
                <a:latin typeface="Calibri"/>
              </a:rPr>
              <a:t>source, </a:t>
            </a:r>
            <a:r>
              <a:rPr b="0" lang="en-US" sz="2800" spc="-7" strike="noStrike">
                <a:latin typeface="Calibri"/>
              </a:rPr>
              <a:t>and </a:t>
            </a:r>
            <a:r>
              <a:rPr b="0" lang="en-US" sz="2800" spc="-12" strike="noStrike">
                <a:latin typeface="Calibri"/>
              </a:rPr>
              <a:t>it is usually measured in </a:t>
            </a:r>
            <a:r>
              <a:rPr b="0" lang="en-US" sz="2800" spc="-21" strike="noStrike">
                <a:latin typeface="Calibri"/>
              </a:rPr>
              <a:t>watts</a:t>
            </a:r>
            <a:r>
              <a:rPr b="0" lang="en-US" sz="2800" spc="214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(W)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2) </a:t>
            </a:r>
            <a:r>
              <a:rPr b="1" lang="en-US" sz="2800" spc="-7" strike="noStrike">
                <a:latin typeface="Calibri"/>
              </a:rPr>
              <a:t>Luminance, </a:t>
            </a:r>
            <a:r>
              <a:rPr b="0" lang="en-US" sz="2800" spc="-12" strike="noStrike">
                <a:latin typeface="Calibri"/>
              </a:rPr>
              <a:t>measured </a:t>
            </a:r>
            <a:r>
              <a:rPr b="0" lang="en-US" sz="2800" spc="-1" strike="noStrike">
                <a:latin typeface="Calibri"/>
              </a:rPr>
              <a:t>in lumens </a:t>
            </a:r>
            <a:r>
              <a:rPr b="0" lang="en-US" sz="2800" spc="-7" strike="noStrike">
                <a:latin typeface="Calibri"/>
              </a:rPr>
              <a:t>(lm), </a:t>
            </a:r>
            <a:r>
              <a:rPr b="0" lang="en-US" sz="2800" spc="-12" strike="noStrike">
                <a:latin typeface="Calibri"/>
              </a:rPr>
              <a:t>gives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measure </a:t>
            </a:r>
            <a:r>
              <a:rPr b="0" lang="en-US" sz="2800" spc="-7" strike="noStrike">
                <a:latin typeface="Calibri"/>
              </a:rPr>
              <a:t>of  the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energy </a:t>
            </a:r>
            <a:r>
              <a:rPr b="0" lang="en-US" sz="2800" spc="-7" strike="noStrike">
                <a:latin typeface="Calibri"/>
              </a:rPr>
              <a:t>an observer </a:t>
            </a:r>
            <a:r>
              <a:rPr b="0" lang="en-US" sz="2800" spc="-15" strike="noStrike">
                <a:latin typeface="Calibri"/>
              </a:rPr>
              <a:t>perceives </a:t>
            </a:r>
            <a:r>
              <a:rPr b="0" lang="en-US" sz="2800" spc="-21" strike="noStrike">
                <a:latin typeface="Calibri"/>
              </a:rPr>
              <a:t>from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light  </a:t>
            </a:r>
            <a:r>
              <a:rPr b="0" lang="en-US" sz="2800" spc="-15" strike="noStrike">
                <a:latin typeface="Calibri"/>
              </a:rPr>
              <a:t>source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21" strike="noStrike">
                <a:latin typeface="Calibri"/>
              </a:rPr>
              <a:t>For </a:t>
            </a:r>
            <a:r>
              <a:rPr b="0" lang="en-US" sz="2800" spc="-15" strike="noStrike">
                <a:latin typeface="Calibri"/>
              </a:rPr>
              <a:t>example, </a:t>
            </a:r>
            <a:r>
              <a:rPr b="0" lang="en-US" sz="2800" spc="-12" strike="noStrike">
                <a:latin typeface="Calibri"/>
              </a:rPr>
              <a:t>light </a:t>
            </a:r>
            <a:r>
              <a:rPr b="0" lang="en-US" sz="2800" spc="-15" strike="noStrike">
                <a:latin typeface="Calibri"/>
              </a:rPr>
              <a:t>emitted from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source </a:t>
            </a:r>
            <a:r>
              <a:rPr b="0" lang="en-US" sz="2800" spc="-15" strike="noStrike">
                <a:latin typeface="Calibri"/>
              </a:rPr>
              <a:t>operating </a:t>
            </a:r>
            <a:r>
              <a:rPr b="0" lang="en-US" sz="2800" spc="-12" strike="noStrike">
                <a:latin typeface="Calibri"/>
              </a:rPr>
              <a:t>in </a:t>
            </a:r>
            <a:r>
              <a:rPr b="0" lang="en-US" sz="2800" spc="-7" strike="noStrike">
                <a:latin typeface="Calibri"/>
              </a:rPr>
              <a:t>the  </a:t>
            </a:r>
            <a:r>
              <a:rPr b="0" lang="en-US" sz="2800" spc="-26" strike="noStrike">
                <a:latin typeface="Calibri"/>
              </a:rPr>
              <a:t>far </a:t>
            </a:r>
            <a:r>
              <a:rPr b="0" lang="en-US" sz="2800" spc="-21" strike="noStrike">
                <a:latin typeface="Calibri"/>
              </a:rPr>
              <a:t>infrared </a:t>
            </a:r>
            <a:r>
              <a:rPr b="0" lang="en-US" sz="2800" spc="-12" strike="noStrike">
                <a:latin typeface="Calibri"/>
              </a:rPr>
              <a:t>region </a:t>
            </a:r>
            <a:r>
              <a:rPr b="0" lang="en-US" sz="2800" spc="-7" strike="noStrike">
                <a:latin typeface="Calibri"/>
              </a:rPr>
              <a:t>of the spectrum </a:t>
            </a:r>
            <a:r>
              <a:rPr b="0" lang="en-US" sz="2800" spc="-12" strike="noStrike">
                <a:latin typeface="Calibri"/>
              </a:rPr>
              <a:t>could </a:t>
            </a:r>
            <a:r>
              <a:rPr b="0" lang="en-US" sz="2800" spc="-26" strike="noStrike">
                <a:latin typeface="Calibri"/>
              </a:rPr>
              <a:t>have </a:t>
            </a:r>
            <a:r>
              <a:rPr b="0" lang="en-US" sz="2800" spc="-12" strike="noStrike">
                <a:latin typeface="Calibri"/>
              </a:rPr>
              <a:t>significant  energy (radiance), but </a:t>
            </a:r>
            <a:r>
              <a:rPr b="0" lang="en-US" sz="2800" spc="4" strike="noStrike">
                <a:latin typeface="Calibri"/>
              </a:rPr>
              <a:t>an </a:t>
            </a:r>
            <a:r>
              <a:rPr b="0" lang="en-US" sz="2800" spc="-7" strike="noStrike">
                <a:latin typeface="Calibri"/>
              </a:rPr>
              <a:t>observer </a:t>
            </a:r>
            <a:r>
              <a:rPr b="0" lang="en-US" sz="2800" spc="-12" strike="noStrike">
                <a:latin typeface="Calibri"/>
              </a:rPr>
              <a:t>would </a:t>
            </a:r>
            <a:r>
              <a:rPr b="0" lang="en-US" sz="2800" spc="-15" strike="noStrike">
                <a:latin typeface="Calibri"/>
              </a:rPr>
              <a:t>hardly perceive  </a:t>
            </a:r>
            <a:r>
              <a:rPr b="0" lang="en-US" sz="2800" spc="-12" strike="noStrike">
                <a:latin typeface="Calibri"/>
              </a:rPr>
              <a:t>it; </a:t>
            </a:r>
            <a:r>
              <a:rPr b="0" lang="en-US" sz="2800" spc="-7" strike="noStrike">
                <a:latin typeface="Calibri"/>
              </a:rPr>
              <a:t>its </a:t>
            </a:r>
            <a:r>
              <a:rPr b="0" lang="en-US" sz="2800" spc="-12" strike="noStrike">
                <a:latin typeface="Calibri"/>
              </a:rPr>
              <a:t>luminance would </a:t>
            </a:r>
            <a:r>
              <a:rPr b="0" lang="en-US" sz="2800" spc="-7" strike="noStrike">
                <a:latin typeface="Calibri"/>
              </a:rPr>
              <a:t>be </a:t>
            </a:r>
            <a:r>
              <a:rPr b="0" lang="en-US" sz="2800" spc="-12" strike="noStrike">
                <a:latin typeface="Calibri"/>
              </a:rPr>
              <a:t>almost</a:t>
            </a:r>
            <a:r>
              <a:rPr b="0" lang="en-US" sz="2800" spc="134" strike="noStrike">
                <a:latin typeface="Calibri"/>
              </a:rPr>
              <a:t> </a:t>
            </a:r>
            <a:r>
              <a:rPr b="0" lang="en-US" sz="2800" spc="-35" strike="noStrike">
                <a:latin typeface="Calibri"/>
              </a:rPr>
              <a:t>zero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3_4"/>
          <p:cNvSpPr/>
          <p:nvPr/>
        </p:nvSpPr>
        <p:spPr>
          <a:xfrm>
            <a:off x="78840" y="915480"/>
            <a:ext cx="8987400" cy="17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3) </a:t>
            </a:r>
            <a:r>
              <a:rPr b="1" lang="en-US" sz="2800" spc="-7" strike="noStrike">
                <a:latin typeface="Calibri"/>
              </a:rPr>
              <a:t>Brightness </a:t>
            </a:r>
            <a:r>
              <a:rPr b="0" lang="en-US" sz="2800" spc="-12" strike="noStrike">
                <a:latin typeface="Calibri"/>
              </a:rPr>
              <a:t>is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subjective </a:t>
            </a:r>
            <a:r>
              <a:rPr b="0" lang="en-US" sz="2800" spc="-15" strike="noStrike">
                <a:latin typeface="Calibri"/>
              </a:rPr>
              <a:t>descriptor </a:t>
            </a:r>
            <a:r>
              <a:rPr b="0" lang="en-US" sz="2800" spc="-12" strike="noStrike">
                <a:latin typeface="Calibri"/>
              </a:rPr>
              <a:t>that is </a:t>
            </a:r>
            <a:r>
              <a:rPr b="0" lang="en-US" sz="2800" spc="-15" strike="noStrike">
                <a:latin typeface="Calibri"/>
              </a:rPr>
              <a:t>practically  </a:t>
            </a:r>
            <a:r>
              <a:rPr b="0" lang="en-US" sz="2800" spc="-7" strike="noStrike">
                <a:latin typeface="Calibri"/>
              </a:rPr>
              <a:t>impossible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7" strike="noStrike">
                <a:latin typeface="Calibri"/>
              </a:rPr>
              <a:t>measure. It embodies the </a:t>
            </a:r>
            <a:r>
              <a:rPr b="0" lang="en-US" sz="2800" spc="-15" strike="noStrike">
                <a:latin typeface="Calibri"/>
              </a:rPr>
              <a:t>achromatic </a:t>
            </a:r>
            <a:r>
              <a:rPr b="0" lang="en-US" sz="2800" spc="-7" strike="noStrike">
                <a:latin typeface="Calibri"/>
              </a:rPr>
              <a:t>notion  of </a:t>
            </a:r>
            <a:r>
              <a:rPr b="0" lang="en-US" sz="2800" spc="-12" strike="noStrike">
                <a:latin typeface="Calibri"/>
              </a:rPr>
              <a:t>intensity </a:t>
            </a:r>
            <a:r>
              <a:rPr b="0" lang="en-US" sz="2800" spc="-1" strike="noStrike">
                <a:latin typeface="Calibri"/>
              </a:rPr>
              <a:t>and </a:t>
            </a:r>
            <a:r>
              <a:rPr b="0" lang="en-US" sz="2800" spc="-12" strike="noStrike">
                <a:latin typeface="Calibri"/>
              </a:rPr>
              <a:t>is </a:t>
            </a:r>
            <a:r>
              <a:rPr b="0" lang="en-US" sz="2800" spc="-7" strike="noStrike">
                <a:latin typeface="Calibri"/>
              </a:rPr>
              <a:t>one of the </a:t>
            </a:r>
            <a:r>
              <a:rPr b="0" lang="en-US" sz="2800" spc="-35" strike="noStrike">
                <a:latin typeface="Calibri"/>
              </a:rPr>
              <a:t>key </a:t>
            </a:r>
            <a:r>
              <a:rPr b="0" lang="en-US" sz="2800" spc="-26" strike="noStrike">
                <a:latin typeface="Calibri"/>
              </a:rPr>
              <a:t>factors </a:t>
            </a:r>
            <a:r>
              <a:rPr b="0" lang="en-US" sz="2800" spc="-1" strike="noStrike">
                <a:latin typeface="Calibri"/>
              </a:rPr>
              <a:t>in </a:t>
            </a:r>
            <a:r>
              <a:rPr b="0" lang="en-US" sz="2800" spc="-12" strike="noStrike">
                <a:latin typeface="Calibri"/>
              </a:rPr>
              <a:t>describing color  sensation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Primary Colors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504360" y="1326600"/>
            <a:ext cx="9071640" cy="3288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Color is sensed by the eye using three kinds of cones cells, each sensitive primarily to red , greem or blue, though there is significant overlap.</a:t>
            </a:r>
            <a:endParaRPr b="0" lang="en-US" sz="2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We refer to red , green , and blue as the primary colors , and denote to set as RGB.</a:t>
            </a:r>
            <a:endParaRPr b="0" lang="en-US" sz="2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red=700nm.</a:t>
            </a:r>
            <a:endParaRPr b="0" lang="en-US" sz="2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Green=546.1nm</a:t>
            </a:r>
            <a:endParaRPr b="0" lang="en-US" sz="2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Blue=435.8nm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_4"/>
          <p:cNvSpPr txBox="1"/>
          <p:nvPr/>
        </p:nvSpPr>
        <p:spPr>
          <a:xfrm>
            <a:off x="2279160" y="2160"/>
            <a:ext cx="45831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Color</a:t>
            </a:r>
            <a:r>
              <a:rPr b="0" lang="en-US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2" strike="noStrike">
                <a:solidFill>
                  <a:srgbClr val="000000"/>
                </a:solidFill>
                <a:latin typeface="Calibri"/>
              </a:rPr>
              <a:t>Fundamentals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object 3_2"/>
          <p:cNvSpPr/>
          <p:nvPr/>
        </p:nvSpPr>
        <p:spPr>
          <a:xfrm>
            <a:off x="78840" y="915480"/>
            <a:ext cx="8986320" cy="26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15" strike="noStrike">
                <a:latin typeface="Calibri"/>
              </a:rPr>
              <a:t>Approximately </a:t>
            </a:r>
            <a:r>
              <a:rPr b="0" lang="en-US" sz="2800" spc="-7" strike="noStrike">
                <a:latin typeface="Calibri"/>
              </a:rPr>
              <a:t>65% of all </a:t>
            </a:r>
            <a:r>
              <a:rPr b="0" lang="en-US" sz="2800" spc="-12" strike="noStrike">
                <a:latin typeface="Calibri"/>
              </a:rPr>
              <a:t>cones </a:t>
            </a:r>
            <a:r>
              <a:rPr b="0" lang="en-US" sz="2800" spc="-21" strike="noStrike">
                <a:latin typeface="Calibri"/>
              </a:rPr>
              <a:t>are </a:t>
            </a:r>
            <a:r>
              <a:rPr b="0" lang="en-US" sz="2800" spc="-12" strike="noStrike">
                <a:latin typeface="Calibri"/>
              </a:rPr>
              <a:t>sensitive </a:t>
            </a:r>
            <a:r>
              <a:rPr b="0" lang="en-US" sz="2800" spc="-15" strike="noStrike">
                <a:latin typeface="Calibri"/>
              </a:rPr>
              <a:t>to red </a:t>
            </a:r>
            <a:r>
              <a:rPr b="0" lang="en-US" sz="2800" spc="-12" strike="noStrike">
                <a:latin typeface="Calibri"/>
              </a:rPr>
              <a:t>light,  33% </a:t>
            </a:r>
            <a:r>
              <a:rPr b="0" lang="en-US" sz="2800" spc="-21" strike="noStrike">
                <a:latin typeface="Calibri"/>
              </a:rPr>
              <a:t>are </a:t>
            </a:r>
            <a:r>
              <a:rPr b="0" lang="en-US" sz="2800" spc="-12" strike="noStrike">
                <a:latin typeface="Calibri"/>
              </a:rPr>
              <a:t>sensitive to green light, </a:t>
            </a:r>
            <a:r>
              <a:rPr b="0" lang="en-US" sz="2800" spc="-7" strike="noStrike">
                <a:latin typeface="Calibri"/>
              </a:rPr>
              <a:t>and </a:t>
            </a:r>
            <a:r>
              <a:rPr b="0" lang="en-US" sz="2800" spc="-12" strike="noStrike">
                <a:latin typeface="Calibri"/>
              </a:rPr>
              <a:t>only </a:t>
            </a:r>
            <a:r>
              <a:rPr b="0" lang="en-US" sz="2800" spc="-7" strike="noStrike">
                <a:latin typeface="Calibri"/>
              </a:rPr>
              <a:t>about 2% </a:t>
            </a:r>
            <a:r>
              <a:rPr b="0" lang="en-US" sz="2800" spc="-21" strike="noStrike">
                <a:latin typeface="Calibri"/>
              </a:rPr>
              <a:t>are  </a:t>
            </a:r>
            <a:r>
              <a:rPr b="0" lang="en-US" sz="2800" spc="-12" strike="noStrike">
                <a:latin typeface="Calibri"/>
              </a:rPr>
              <a:t>sensitive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12" strike="noStrike">
                <a:latin typeface="Calibri"/>
              </a:rPr>
              <a:t>blue (but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12" strike="noStrike">
                <a:latin typeface="Calibri"/>
              </a:rPr>
              <a:t>blue cones </a:t>
            </a:r>
            <a:r>
              <a:rPr b="0" lang="en-US" sz="2800" spc="-21" strike="noStrike">
                <a:latin typeface="Calibri"/>
              </a:rPr>
              <a:t>are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15" strike="noStrike">
                <a:latin typeface="Calibri"/>
              </a:rPr>
              <a:t>most</a:t>
            </a:r>
            <a:r>
              <a:rPr b="0" lang="en-US" sz="2800" spc="233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sensitive)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15" strike="noStrike">
                <a:latin typeface="Calibri"/>
              </a:rPr>
              <a:t>According</a:t>
            </a:r>
            <a:r>
              <a:rPr b="0" lang="en-US" sz="2800" spc="599" strike="noStrike">
                <a:latin typeface="Calibri"/>
              </a:rPr>
              <a:t> </a:t>
            </a:r>
            <a:r>
              <a:rPr b="0" lang="en-US" sz="2800" spc="-21" strike="noStrike">
                <a:latin typeface="Calibri"/>
              </a:rPr>
              <a:t>to </a:t>
            </a:r>
            <a:r>
              <a:rPr b="0" lang="en-US" sz="2800" spc="-7" strike="noStrike">
                <a:latin typeface="Calibri"/>
              </a:rPr>
              <a:t>CIE </a:t>
            </a:r>
            <a:r>
              <a:rPr b="0" lang="en-US" sz="2800" spc="-15" strike="noStrike">
                <a:latin typeface="Calibri"/>
              </a:rPr>
              <a:t>(International  </a:t>
            </a:r>
            <a:r>
              <a:rPr b="0" lang="en-US" sz="2800" spc="-7" strike="noStrike">
                <a:latin typeface="Calibri"/>
              </a:rPr>
              <a:t>Commission on  </a:t>
            </a:r>
            <a:r>
              <a:rPr b="0" lang="en-US" sz="2800" spc="-12" strike="noStrike">
                <a:latin typeface="Calibri"/>
              </a:rPr>
              <a:t>Illumination) </a:t>
            </a:r>
            <a:r>
              <a:rPr b="0" lang="en-US" sz="2800" spc="-21" strike="noStrike">
                <a:latin typeface="Calibri"/>
              </a:rPr>
              <a:t>wavelengths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blue </a:t>
            </a:r>
            <a:r>
              <a:rPr b="0" lang="en-US" sz="2800" spc="-7" strike="noStrike">
                <a:latin typeface="Calibri"/>
              </a:rPr>
              <a:t>= </a:t>
            </a:r>
            <a:r>
              <a:rPr b="0" lang="en-US" sz="2800" spc="-1" strike="noStrike">
                <a:latin typeface="Calibri"/>
              </a:rPr>
              <a:t>435.8 </a:t>
            </a:r>
            <a:r>
              <a:rPr b="0" lang="en-US" sz="2800" spc="-7" strike="noStrike">
                <a:latin typeface="Calibri"/>
              </a:rPr>
              <a:t>nm, </a:t>
            </a:r>
            <a:r>
              <a:rPr b="0" lang="en-US" sz="2800" spc="-12" strike="noStrike">
                <a:latin typeface="Calibri"/>
              </a:rPr>
              <a:t>green</a:t>
            </a:r>
            <a:r>
              <a:rPr b="0" lang="en-US" sz="2800" spc="-72" strike="noStrike">
                <a:latin typeface="Calibri"/>
              </a:rPr>
              <a:t> </a:t>
            </a:r>
            <a:r>
              <a:rPr b="0" lang="en-US" sz="2800" spc="-7" strike="noStrike">
                <a:latin typeface="Calibri"/>
              </a:rPr>
              <a:t>=</a:t>
            </a:r>
            <a:endParaRPr b="0" lang="en-US" sz="2800" spc="-1" strike="noStrike">
              <a:latin typeface="Arial"/>
            </a:endParaRPr>
          </a:p>
          <a:p>
            <a:pPr marL="355680" algn="just">
              <a:lnSpc>
                <a:spcPct val="100000"/>
              </a:lnSpc>
              <a:spcBef>
                <a:spcPts val="6"/>
              </a:spcBef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546.1 </a:t>
            </a:r>
            <a:r>
              <a:rPr b="0" lang="en-US" sz="2800" spc="-12" strike="noStrike">
                <a:latin typeface="Calibri"/>
              </a:rPr>
              <a:t>nm, </a:t>
            </a:r>
            <a:r>
              <a:rPr b="0" lang="en-US" sz="2800" spc="-7" strike="noStrike">
                <a:latin typeface="Calibri"/>
              </a:rPr>
              <a:t>and </a:t>
            </a:r>
            <a:r>
              <a:rPr b="0" lang="en-US" sz="2800" spc="-21" strike="noStrike">
                <a:latin typeface="Calibri"/>
              </a:rPr>
              <a:t>red </a:t>
            </a:r>
            <a:r>
              <a:rPr b="0" lang="en-US" sz="2800" spc="-7" strike="noStrike">
                <a:latin typeface="Calibri"/>
              </a:rPr>
              <a:t>= </a:t>
            </a:r>
            <a:r>
              <a:rPr b="0" lang="en-US" sz="2800" spc="-12" strike="noStrike">
                <a:latin typeface="Calibri"/>
              </a:rPr>
              <a:t>700</a:t>
            </a:r>
            <a:r>
              <a:rPr b="0" lang="en-US" sz="2800" spc="157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nm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_1"/>
          <p:cNvSpPr txBox="1"/>
          <p:nvPr/>
        </p:nvSpPr>
        <p:spPr>
          <a:xfrm>
            <a:off x="2278800" y="2160"/>
            <a:ext cx="45831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Color</a:t>
            </a:r>
            <a:r>
              <a:rPr b="0" lang="en-US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2" strike="noStrike">
                <a:solidFill>
                  <a:srgbClr val="000000"/>
                </a:solidFill>
                <a:latin typeface="Calibri"/>
              </a:rPr>
              <a:t>Fundamentals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194" name="object 3_3"/>
          <p:cNvSpPr/>
          <p:nvPr/>
        </p:nvSpPr>
        <p:spPr>
          <a:xfrm>
            <a:off x="78840" y="5524920"/>
            <a:ext cx="8986320" cy="12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12" strike="noStrike">
                <a:latin typeface="Calibri"/>
              </a:rPr>
              <a:t>Cones </a:t>
            </a:r>
            <a:r>
              <a:rPr b="0" lang="en-US" sz="2800" spc="-21" strike="noStrike">
                <a:latin typeface="Calibri"/>
              </a:rPr>
              <a:t>are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15" strike="noStrike">
                <a:latin typeface="Calibri"/>
              </a:rPr>
              <a:t>sensors </a:t>
            </a:r>
            <a:r>
              <a:rPr b="0" lang="en-US" sz="2800" spc="-1" strike="noStrike">
                <a:latin typeface="Calibri"/>
              </a:rPr>
              <a:t>in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26" strike="noStrike">
                <a:latin typeface="Calibri"/>
              </a:rPr>
              <a:t>eye </a:t>
            </a:r>
            <a:r>
              <a:rPr b="0" lang="en-US" sz="2800" spc="-12" strike="noStrike">
                <a:latin typeface="Calibri"/>
              </a:rPr>
              <a:t>responsible </a:t>
            </a:r>
            <a:r>
              <a:rPr b="0" lang="en-US" sz="2800" spc="-26" strike="noStrike">
                <a:latin typeface="Calibri"/>
              </a:rPr>
              <a:t>for </a:t>
            </a:r>
            <a:r>
              <a:rPr b="0" lang="en-US" sz="2800" spc="-12" strike="noStrike">
                <a:latin typeface="Calibri"/>
              </a:rPr>
              <a:t>color  vision. </a:t>
            </a:r>
            <a:r>
              <a:rPr b="0" lang="en-US" sz="2800" spc="-7" strike="noStrike">
                <a:latin typeface="Calibri"/>
              </a:rPr>
              <a:t>6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7" strike="noStrike">
                <a:latin typeface="Calibri"/>
              </a:rPr>
              <a:t>7 </a:t>
            </a:r>
            <a:r>
              <a:rPr b="0" lang="en-US" sz="2800" spc="-12" strike="noStrike">
                <a:latin typeface="Calibri"/>
              </a:rPr>
              <a:t>million cones </a:t>
            </a:r>
            <a:r>
              <a:rPr b="0" lang="en-US" sz="2800" spc="-1" strike="noStrike">
                <a:latin typeface="Calibri"/>
              </a:rPr>
              <a:t>in </a:t>
            </a:r>
            <a:r>
              <a:rPr b="0" lang="en-US" sz="2800" spc="-7" strike="noStrike">
                <a:latin typeface="Calibri"/>
              </a:rPr>
              <a:t>the human </a:t>
            </a:r>
            <a:r>
              <a:rPr b="0" lang="en-US" sz="2800" spc="-26" strike="noStrike">
                <a:latin typeface="Calibri"/>
              </a:rPr>
              <a:t>eye </a:t>
            </a:r>
            <a:r>
              <a:rPr b="0" lang="en-US" sz="2800" spc="-15" strike="noStrike">
                <a:latin typeface="Calibri"/>
              </a:rPr>
              <a:t>can </a:t>
            </a:r>
            <a:r>
              <a:rPr b="0" lang="en-US" sz="2800" spc="-7" strike="noStrike">
                <a:latin typeface="Calibri"/>
              </a:rPr>
              <a:t>be divided  </a:t>
            </a:r>
            <a:r>
              <a:rPr b="0" lang="en-US" sz="2800" spc="-21" strike="noStrike">
                <a:latin typeface="Calibri"/>
              </a:rPr>
              <a:t>into </a:t>
            </a:r>
            <a:r>
              <a:rPr b="0" lang="en-US" sz="2800" spc="-15" strike="noStrike">
                <a:latin typeface="Calibri"/>
              </a:rPr>
              <a:t>three </a:t>
            </a:r>
            <a:r>
              <a:rPr b="0" lang="en-US" sz="2800" spc="-12" strike="noStrike">
                <a:latin typeface="Calibri"/>
              </a:rPr>
              <a:t>principle </a:t>
            </a:r>
            <a:r>
              <a:rPr b="0" lang="en-US" sz="2800" spc="-15" strike="noStrike">
                <a:latin typeface="Calibri"/>
              </a:rPr>
              <a:t>categories: red, </a:t>
            </a:r>
            <a:r>
              <a:rPr b="0" lang="en-US" sz="2800" spc="-12" strike="noStrike">
                <a:latin typeface="Calibri"/>
              </a:rPr>
              <a:t>green, </a:t>
            </a:r>
            <a:r>
              <a:rPr b="0" lang="en-US" sz="2800" spc="-7" strike="noStrike">
                <a:latin typeface="Calibri"/>
              </a:rPr>
              <a:t>and</a:t>
            </a:r>
            <a:r>
              <a:rPr b="0" lang="en-US" sz="2800" spc="154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blue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5" name="object 4_2"/>
          <p:cNvSpPr/>
          <p:nvPr/>
        </p:nvSpPr>
        <p:spPr>
          <a:xfrm>
            <a:off x="599400" y="1010880"/>
            <a:ext cx="6073920" cy="4450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bject 5_2"/>
          <p:cNvSpPr/>
          <p:nvPr/>
        </p:nvSpPr>
        <p:spPr>
          <a:xfrm>
            <a:off x="6997680" y="1049760"/>
            <a:ext cx="2040120" cy="2305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bject 2_3"/>
          <p:cNvSpPr txBox="1"/>
          <p:nvPr/>
        </p:nvSpPr>
        <p:spPr>
          <a:xfrm>
            <a:off x="2278800" y="2160"/>
            <a:ext cx="45831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Color</a:t>
            </a:r>
            <a:r>
              <a:rPr b="0" lang="en-US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2" strike="noStrike">
                <a:solidFill>
                  <a:srgbClr val="000000"/>
                </a:solidFill>
                <a:latin typeface="Calibri"/>
              </a:rPr>
              <a:t>Fundamentals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198" name="object 3_5"/>
          <p:cNvSpPr/>
          <p:nvPr/>
        </p:nvSpPr>
        <p:spPr>
          <a:xfrm>
            <a:off x="78840" y="915480"/>
            <a:ext cx="8988120" cy="59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If the </a:t>
            </a:r>
            <a:r>
              <a:rPr b="0" lang="en-US" sz="2800" spc="-12" strike="noStrike">
                <a:latin typeface="Calibri"/>
              </a:rPr>
              <a:t>light is </a:t>
            </a:r>
            <a:r>
              <a:rPr b="1" lang="en-US" sz="2800" spc="-12" strike="noStrike">
                <a:latin typeface="Calibri"/>
              </a:rPr>
              <a:t>achromatic </a:t>
            </a:r>
            <a:r>
              <a:rPr b="0" lang="en-US" sz="2800" spc="-12" strike="noStrike">
                <a:latin typeface="Calibri"/>
              </a:rPr>
              <a:t>(void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color), </a:t>
            </a:r>
            <a:r>
              <a:rPr b="0" lang="en-US" sz="2800" spc="-7" strike="noStrike">
                <a:latin typeface="Calibri"/>
              </a:rPr>
              <a:t>its only </a:t>
            </a:r>
            <a:r>
              <a:rPr b="0" lang="en-US" sz="2800" spc="-15" strike="noStrike">
                <a:latin typeface="Calibri"/>
              </a:rPr>
              <a:t>attribute </a:t>
            </a:r>
            <a:r>
              <a:rPr b="0" lang="en-US" sz="2800" spc="-1" strike="noStrike">
                <a:latin typeface="Calibri"/>
              </a:rPr>
              <a:t>is  </a:t>
            </a:r>
            <a:r>
              <a:rPr b="0" lang="en-US" sz="2800" spc="-7" strike="noStrike">
                <a:latin typeface="Calibri"/>
              </a:rPr>
              <a:t>its </a:t>
            </a:r>
            <a:r>
              <a:rPr b="0" lang="en-US" sz="2800" spc="-32" strike="noStrike">
                <a:latin typeface="Calibri"/>
              </a:rPr>
              <a:t>intensity, </a:t>
            </a:r>
            <a:r>
              <a:rPr b="0" lang="en-US" sz="2800" spc="-7" strike="noStrike">
                <a:latin typeface="Calibri"/>
              </a:rPr>
              <a:t>or</a:t>
            </a:r>
            <a:r>
              <a:rPr b="0" lang="en-US" sz="2800" spc="49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amount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800" spc="-15" strike="noStrike">
                <a:latin typeface="Calibri"/>
              </a:rPr>
              <a:t>Chromatic </a:t>
            </a:r>
            <a:r>
              <a:rPr b="0" lang="en-US" sz="2800" spc="-12" strike="noStrike">
                <a:latin typeface="Calibri"/>
              </a:rPr>
              <a:t>light spans </a:t>
            </a:r>
            <a:r>
              <a:rPr b="0" lang="en-US" sz="2800" spc="-7" strike="noStrike">
                <a:latin typeface="Calibri"/>
              </a:rPr>
              <a:t>EM </a:t>
            </a:r>
            <a:r>
              <a:rPr b="0" lang="en-US" sz="2800" spc="-21" strike="noStrike">
                <a:latin typeface="Calibri"/>
              </a:rPr>
              <a:t>from </a:t>
            </a:r>
            <a:r>
              <a:rPr b="0" lang="en-US" sz="2800" spc="-7" strike="noStrike">
                <a:latin typeface="Calibri"/>
              </a:rPr>
              <a:t>380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12" strike="noStrike">
                <a:latin typeface="Calibri"/>
              </a:rPr>
              <a:t>780</a:t>
            </a:r>
            <a:r>
              <a:rPr b="0" lang="en-US" sz="2800" spc="219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nm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800" spc="-15" strike="noStrike">
                <a:latin typeface="Calibri"/>
              </a:rPr>
              <a:t>Three </a:t>
            </a:r>
            <a:r>
              <a:rPr b="0" lang="en-US" sz="2800" spc="-12" strike="noStrike">
                <a:latin typeface="Calibri"/>
              </a:rPr>
              <a:t>basic quantities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12" strike="noStrike">
                <a:latin typeface="Calibri"/>
              </a:rPr>
              <a:t>describe </a:t>
            </a:r>
            <a:r>
              <a:rPr b="0" lang="en-US" sz="2800" spc="-7" strike="noStrike">
                <a:latin typeface="Calibri"/>
              </a:rPr>
              <a:t>the</a:t>
            </a:r>
            <a:r>
              <a:rPr b="0" lang="en-US" sz="2800" spc="154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quality: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1) </a:t>
            </a:r>
            <a:r>
              <a:rPr b="1" lang="en-US" sz="2800" spc="-1" strike="noStrike">
                <a:latin typeface="Calibri"/>
              </a:rPr>
              <a:t>Radiance </a:t>
            </a:r>
            <a:r>
              <a:rPr b="0" lang="en-US" sz="2800" spc="-12" strike="noStrike">
                <a:latin typeface="Calibri"/>
              </a:rPr>
              <a:t>is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21" strike="noStrike">
                <a:latin typeface="Calibri"/>
              </a:rPr>
              <a:t>total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energy that </a:t>
            </a:r>
            <a:r>
              <a:rPr b="0" lang="en-US" sz="2800" spc="-15" strike="noStrike">
                <a:latin typeface="Calibri"/>
              </a:rPr>
              <a:t>flows from 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12" strike="noStrike">
                <a:latin typeface="Calibri"/>
              </a:rPr>
              <a:t>light </a:t>
            </a:r>
            <a:r>
              <a:rPr b="0" lang="en-US" sz="2800" spc="-15" strike="noStrike">
                <a:latin typeface="Calibri"/>
              </a:rPr>
              <a:t>source, </a:t>
            </a:r>
            <a:r>
              <a:rPr b="0" lang="en-US" sz="2800" spc="-7" strike="noStrike">
                <a:latin typeface="Calibri"/>
              </a:rPr>
              <a:t>and </a:t>
            </a:r>
            <a:r>
              <a:rPr b="0" lang="en-US" sz="2800" spc="-12" strike="noStrike">
                <a:latin typeface="Calibri"/>
              </a:rPr>
              <a:t>it is usually measured in </a:t>
            </a:r>
            <a:r>
              <a:rPr b="0" lang="en-US" sz="2800" spc="-21" strike="noStrike">
                <a:latin typeface="Calibri"/>
              </a:rPr>
              <a:t>watts</a:t>
            </a:r>
            <a:r>
              <a:rPr b="0" lang="en-US" sz="2800" spc="214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(W)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2) </a:t>
            </a:r>
            <a:r>
              <a:rPr b="1" lang="en-US" sz="2800" spc="-7" strike="noStrike">
                <a:latin typeface="Calibri"/>
              </a:rPr>
              <a:t>Luminance, </a:t>
            </a:r>
            <a:r>
              <a:rPr b="0" lang="en-US" sz="2800" spc="-12" strike="noStrike">
                <a:latin typeface="Calibri"/>
              </a:rPr>
              <a:t>measured </a:t>
            </a:r>
            <a:r>
              <a:rPr b="0" lang="en-US" sz="2800" spc="-1" strike="noStrike">
                <a:latin typeface="Calibri"/>
              </a:rPr>
              <a:t>in lumens </a:t>
            </a:r>
            <a:r>
              <a:rPr b="0" lang="en-US" sz="2800" spc="-7" strike="noStrike">
                <a:latin typeface="Calibri"/>
              </a:rPr>
              <a:t>(lm), </a:t>
            </a:r>
            <a:r>
              <a:rPr b="0" lang="en-US" sz="2800" spc="-12" strike="noStrike">
                <a:latin typeface="Calibri"/>
              </a:rPr>
              <a:t>gives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measure </a:t>
            </a:r>
            <a:r>
              <a:rPr b="0" lang="en-US" sz="2800" spc="-7" strike="noStrike">
                <a:latin typeface="Calibri"/>
              </a:rPr>
              <a:t>of  the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energy </a:t>
            </a:r>
            <a:r>
              <a:rPr b="0" lang="en-US" sz="2800" spc="-7" strike="noStrike">
                <a:latin typeface="Calibri"/>
              </a:rPr>
              <a:t>an observer </a:t>
            </a:r>
            <a:r>
              <a:rPr b="0" lang="en-US" sz="2800" spc="-15" strike="noStrike">
                <a:latin typeface="Calibri"/>
              </a:rPr>
              <a:t>perceives </a:t>
            </a:r>
            <a:r>
              <a:rPr b="0" lang="en-US" sz="2800" spc="-21" strike="noStrike">
                <a:latin typeface="Calibri"/>
              </a:rPr>
              <a:t>from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light  </a:t>
            </a:r>
            <a:r>
              <a:rPr b="0" lang="en-US" sz="2800" spc="-15" strike="noStrike">
                <a:latin typeface="Calibri"/>
              </a:rPr>
              <a:t>source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21" strike="noStrike">
                <a:latin typeface="Calibri"/>
              </a:rPr>
              <a:t>For </a:t>
            </a:r>
            <a:r>
              <a:rPr b="0" lang="en-US" sz="2800" spc="-15" strike="noStrike">
                <a:latin typeface="Calibri"/>
              </a:rPr>
              <a:t>example, </a:t>
            </a:r>
            <a:r>
              <a:rPr b="0" lang="en-US" sz="2800" spc="-12" strike="noStrike">
                <a:latin typeface="Calibri"/>
              </a:rPr>
              <a:t>light </a:t>
            </a:r>
            <a:r>
              <a:rPr b="0" lang="en-US" sz="2800" spc="-15" strike="noStrike">
                <a:latin typeface="Calibri"/>
              </a:rPr>
              <a:t>emitted from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source </a:t>
            </a:r>
            <a:r>
              <a:rPr b="0" lang="en-US" sz="2800" spc="-15" strike="noStrike">
                <a:latin typeface="Calibri"/>
              </a:rPr>
              <a:t>operating </a:t>
            </a:r>
            <a:r>
              <a:rPr b="0" lang="en-US" sz="2800" spc="-12" strike="noStrike">
                <a:latin typeface="Calibri"/>
              </a:rPr>
              <a:t>in </a:t>
            </a:r>
            <a:r>
              <a:rPr b="0" lang="en-US" sz="2800" spc="-7" strike="noStrike">
                <a:latin typeface="Calibri"/>
              </a:rPr>
              <a:t>the  </a:t>
            </a:r>
            <a:r>
              <a:rPr b="0" lang="en-US" sz="2800" spc="-26" strike="noStrike">
                <a:latin typeface="Calibri"/>
              </a:rPr>
              <a:t>far </a:t>
            </a:r>
            <a:r>
              <a:rPr b="0" lang="en-US" sz="2800" spc="-21" strike="noStrike">
                <a:latin typeface="Calibri"/>
              </a:rPr>
              <a:t>infrared </a:t>
            </a:r>
            <a:r>
              <a:rPr b="0" lang="en-US" sz="2800" spc="-12" strike="noStrike">
                <a:latin typeface="Calibri"/>
              </a:rPr>
              <a:t>region </a:t>
            </a:r>
            <a:r>
              <a:rPr b="0" lang="en-US" sz="2800" spc="-7" strike="noStrike">
                <a:latin typeface="Calibri"/>
              </a:rPr>
              <a:t>of the spectrum </a:t>
            </a:r>
            <a:r>
              <a:rPr b="0" lang="en-US" sz="2800" spc="-12" strike="noStrike">
                <a:latin typeface="Calibri"/>
              </a:rPr>
              <a:t>could </a:t>
            </a:r>
            <a:r>
              <a:rPr b="0" lang="en-US" sz="2800" spc="-26" strike="noStrike">
                <a:latin typeface="Calibri"/>
              </a:rPr>
              <a:t>have </a:t>
            </a:r>
            <a:r>
              <a:rPr b="0" lang="en-US" sz="2800" spc="-12" strike="noStrike">
                <a:latin typeface="Calibri"/>
              </a:rPr>
              <a:t>significant  energy (radiance), but </a:t>
            </a:r>
            <a:r>
              <a:rPr b="0" lang="en-US" sz="2800" spc="4" strike="noStrike">
                <a:latin typeface="Calibri"/>
              </a:rPr>
              <a:t>an </a:t>
            </a:r>
            <a:r>
              <a:rPr b="0" lang="en-US" sz="2800" spc="-7" strike="noStrike">
                <a:latin typeface="Calibri"/>
              </a:rPr>
              <a:t>observer </a:t>
            </a:r>
            <a:r>
              <a:rPr b="0" lang="en-US" sz="2800" spc="-12" strike="noStrike">
                <a:latin typeface="Calibri"/>
              </a:rPr>
              <a:t>would </a:t>
            </a:r>
            <a:r>
              <a:rPr b="0" lang="en-US" sz="2800" spc="-15" strike="noStrike">
                <a:latin typeface="Calibri"/>
              </a:rPr>
              <a:t>hardly perceive  </a:t>
            </a:r>
            <a:r>
              <a:rPr b="0" lang="en-US" sz="2800" spc="-12" strike="noStrike">
                <a:latin typeface="Calibri"/>
              </a:rPr>
              <a:t>it; </a:t>
            </a:r>
            <a:r>
              <a:rPr b="0" lang="en-US" sz="2800" spc="-7" strike="noStrike">
                <a:latin typeface="Calibri"/>
              </a:rPr>
              <a:t>its </a:t>
            </a:r>
            <a:r>
              <a:rPr b="0" lang="en-US" sz="2800" spc="-12" strike="noStrike">
                <a:latin typeface="Calibri"/>
              </a:rPr>
              <a:t>luminance would </a:t>
            </a:r>
            <a:r>
              <a:rPr b="0" lang="en-US" sz="2800" spc="-7" strike="noStrike">
                <a:latin typeface="Calibri"/>
              </a:rPr>
              <a:t>be </a:t>
            </a:r>
            <a:r>
              <a:rPr b="0" lang="en-US" sz="2800" spc="-12" strike="noStrike">
                <a:latin typeface="Calibri"/>
              </a:rPr>
              <a:t>almost</a:t>
            </a:r>
            <a:r>
              <a:rPr b="0" lang="en-US" sz="2800" spc="134" strike="noStrike">
                <a:latin typeface="Calibri"/>
              </a:rPr>
              <a:t> </a:t>
            </a:r>
            <a:r>
              <a:rPr b="0" lang="en-US" sz="2800" spc="-35" strike="noStrike">
                <a:latin typeface="Calibri"/>
              </a:rPr>
              <a:t>zero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_2"/>
          <p:cNvSpPr txBox="1"/>
          <p:nvPr/>
        </p:nvSpPr>
        <p:spPr>
          <a:xfrm>
            <a:off x="2512080" y="1440"/>
            <a:ext cx="505260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Color</a:t>
            </a:r>
            <a:r>
              <a:rPr b="0" lang="en-US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2" strike="noStrike">
                <a:solidFill>
                  <a:srgbClr val="000000"/>
                </a:solidFill>
                <a:latin typeface="Calibri"/>
              </a:rPr>
              <a:t>Fundamentals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200" name="object 3_6"/>
          <p:cNvSpPr/>
          <p:nvPr/>
        </p:nvSpPr>
        <p:spPr>
          <a:xfrm>
            <a:off x="86760" y="756720"/>
            <a:ext cx="9909000" cy="55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If the </a:t>
            </a:r>
            <a:r>
              <a:rPr b="0" lang="en-US" sz="2800" spc="-12" strike="noStrike">
                <a:latin typeface="Calibri"/>
              </a:rPr>
              <a:t>light is </a:t>
            </a:r>
            <a:r>
              <a:rPr b="1" lang="en-US" sz="2800" spc="-12" strike="noStrike">
                <a:latin typeface="Calibri"/>
              </a:rPr>
              <a:t>achromatic </a:t>
            </a:r>
            <a:r>
              <a:rPr b="0" lang="en-US" sz="2800" spc="-12" strike="noStrike">
                <a:latin typeface="Calibri"/>
              </a:rPr>
              <a:t>(void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color), </a:t>
            </a:r>
            <a:r>
              <a:rPr b="0" lang="en-US" sz="2800" spc="-7" strike="noStrike">
                <a:latin typeface="Calibri"/>
              </a:rPr>
              <a:t>its only </a:t>
            </a:r>
            <a:r>
              <a:rPr b="0" lang="en-US" sz="2800" spc="-15" strike="noStrike">
                <a:latin typeface="Calibri"/>
              </a:rPr>
              <a:t>attribute </a:t>
            </a:r>
            <a:r>
              <a:rPr b="0" lang="en-US" sz="2800" spc="-1" strike="noStrike">
                <a:latin typeface="Calibri"/>
              </a:rPr>
              <a:t>is  </a:t>
            </a:r>
            <a:r>
              <a:rPr b="0" lang="en-US" sz="2800" spc="-7" strike="noStrike">
                <a:latin typeface="Calibri"/>
              </a:rPr>
              <a:t>its </a:t>
            </a:r>
            <a:r>
              <a:rPr b="0" lang="en-US" sz="2800" spc="-32" strike="noStrike">
                <a:latin typeface="Calibri"/>
              </a:rPr>
              <a:t>intensity, </a:t>
            </a:r>
            <a:r>
              <a:rPr b="0" lang="en-US" sz="2800" spc="-7" strike="noStrike">
                <a:latin typeface="Calibri"/>
              </a:rPr>
              <a:t>or</a:t>
            </a:r>
            <a:r>
              <a:rPr b="0" lang="en-US" sz="2800" spc="49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amount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800" spc="-15" strike="noStrike">
                <a:latin typeface="Calibri"/>
              </a:rPr>
              <a:t>Chromatic </a:t>
            </a:r>
            <a:r>
              <a:rPr b="0" lang="en-US" sz="2800" spc="-12" strike="noStrike">
                <a:latin typeface="Calibri"/>
              </a:rPr>
              <a:t>light spans </a:t>
            </a:r>
            <a:r>
              <a:rPr b="0" lang="en-US" sz="2800" spc="-7" strike="noStrike">
                <a:latin typeface="Calibri"/>
              </a:rPr>
              <a:t>EM </a:t>
            </a:r>
            <a:r>
              <a:rPr b="0" lang="en-US" sz="2800" spc="-21" strike="noStrike">
                <a:latin typeface="Calibri"/>
              </a:rPr>
              <a:t>from </a:t>
            </a:r>
            <a:r>
              <a:rPr b="0" lang="en-US" sz="2800" spc="-7" strike="noStrike">
                <a:latin typeface="Calibri"/>
              </a:rPr>
              <a:t>380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12" strike="noStrike">
                <a:latin typeface="Calibri"/>
              </a:rPr>
              <a:t>780</a:t>
            </a:r>
            <a:r>
              <a:rPr b="0" lang="en-US" sz="2800" spc="219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nm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800" spc="-15" strike="noStrike">
                <a:latin typeface="Calibri"/>
              </a:rPr>
              <a:t>Three </a:t>
            </a:r>
            <a:r>
              <a:rPr b="0" lang="en-US" sz="2800" spc="-12" strike="noStrike">
                <a:latin typeface="Calibri"/>
              </a:rPr>
              <a:t>basic quantities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12" strike="noStrike">
                <a:latin typeface="Calibri"/>
              </a:rPr>
              <a:t>describe </a:t>
            </a:r>
            <a:r>
              <a:rPr b="0" lang="en-US" sz="2800" spc="-7" strike="noStrike">
                <a:latin typeface="Calibri"/>
              </a:rPr>
              <a:t>the</a:t>
            </a:r>
            <a:r>
              <a:rPr b="0" lang="en-US" sz="2800" spc="154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quality: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1) </a:t>
            </a:r>
            <a:r>
              <a:rPr b="1" lang="en-US" sz="2800" spc="-1" strike="noStrike">
                <a:latin typeface="Calibri"/>
              </a:rPr>
              <a:t>Radiance </a:t>
            </a:r>
            <a:r>
              <a:rPr b="0" lang="en-US" sz="2800" spc="-12" strike="noStrike">
                <a:latin typeface="Calibri"/>
              </a:rPr>
              <a:t>is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21" strike="noStrike">
                <a:latin typeface="Calibri"/>
              </a:rPr>
              <a:t>total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energy that </a:t>
            </a:r>
            <a:r>
              <a:rPr b="0" lang="en-US" sz="2800" spc="-15" strike="noStrike">
                <a:latin typeface="Calibri"/>
              </a:rPr>
              <a:t>flows from 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12" strike="noStrike">
                <a:latin typeface="Calibri"/>
              </a:rPr>
              <a:t>light </a:t>
            </a:r>
            <a:r>
              <a:rPr b="0" lang="en-US" sz="2800" spc="-15" strike="noStrike">
                <a:latin typeface="Calibri"/>
              </a:rPr>
              <a:t>source, </a:t>
            </a:r>
            <a:r>
              <a:rPr b="0" lang="en-US" sz="2800" spc="-7" strike="noStrike">
                <a:latin typeface="Calibri"/>
              </a:rPr>
              <a:t>and </a:t>
            </a:r>
            <a:r>
              <a:rPr b="0" lang="en-US" sz="2800" spc="-12" strike="noStrike">
                <a:latin typeface="Calibri"/>
              </a:rPr>
              <a:t>it is usually measured in </a:t>
            </a:r>
            <a:r>
              <a:rPr b="0" lang="en-US" sz="2800" spc="-21" strike="noStrike">
                <a:latin typeface="Calibri"/>
              </a:rPr>
              <a:t>watts</a:t>
            </a:r>
            <a:r>
              <a:rPr b="0" lang="en-US" sz="2800" spc="214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(W)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2) </a:t>
            </a:r>
            <a:r>
              <a:rPr b="1" lang="en-US" sz="2800" spc="-7" strike="noStrike">
                <a:latin typeface="Calibri"/>
              </a:rPr>
              <a:t>Luminance, </a:t>
            </a:r>
            <a:r>
              <a:rPr b="0" lang="en-US" sz="2800" spc="-12" strike="noStrike">
                <a:latin typeface="Calibri"/>
              </a:rPr>
              <a:t>measured </a:t>
            </a:r>
            <a:r>
              <a:rPr b="0" lang="en-US" sz="2800" spc="-1" strike="noStrike">
                <a:latin typeface="Calibri"/>
              </a:rPr>
              <a:t>in lumens </a:t>
            </a:r>
            <a:r>
              <a:rPr b="0" lang="en-US" sz="2800" spc="-7" strike="noStrike">
                <a:latin typeface="Calibri"/>
              </a:rPr>
              <a:t>(lm), </a:t>
            </a:r>
            <a:r>
              <a:rPr b="0" lang="en-US" sz="2800" spc="-12" strike="noStrike">
                <a:latin typeface="Calibri"/>
              </a:rPr>
              <a:t>gives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measure </a:t>
            </a:r>
            <a:r>
              <a:rPr b="0" lang="en-US" sz="2800" spc="-7" strike="noStrike">
                <a:latin typeface="Calibri"/>
              </a:rPr>
              <a:t>of  the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energy </a:t>
            </a:r>
            <a:r>
              <a:rPr b="0" lang="en-US" sz="2800" spc="-7" strike="noStrike">
                <a:latin typeface="Calibri"/>
              </a:rPr>
              <a:t>an observer </a:t>
            </a:r>
            <a:r>
              <a:rPr b="0" lang="en-US" sz="2800" spc="-15" strike="noStrike">
                <a:latin typeface="Calibri"/>
              </a:rPr>
              <a:t>perceives </a:t>
            </a:r>
            <a:r>
              <a:rPr b="0" lang="en-US" sz="2800" spc="-21" strike="noStrike">
                <a:latin typeface="Calibri"/>
              </a:rPr>
              <a:t>from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light  </a:t>
            </a:r>
            <a:r>
              <a:rPr b="0" lang="en-US" sz="2800" spc="-15" strike="noStrike">
                <a:latin typeface="Calibri"/>
              </a:rPr>
              <a:t>source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21" strike="noStrike">
                <a:latin typeface="Calibri"/>
              </a:rPr>
              <a:t>For </a:t>
            </a:r>
            <a:r>
              <a:rPr b="0" lang="en-US" sz="2800" spc="-15" strike="noStrike">
                <a:latin typeface="Calibri"/>
              </a:rPr>
              <a:t>example, </a:t>
            </a:r>
            <a:r>
              <a:rPr b="0" lang="en-US" sz="2800" spc="-12" strike="noStrike">
                <a:latin typeface="Calibri"/>
              </a:rPr>
              <a:t>light </a:t>
            </a:r>
            <a:r>
              <a:rPr b="0" lang="en-US" sz="2800" spc="-15" strike="noStrike">
                <a:latin typeface="Calibri"/>
              </a:rPr>
              <a:t>emitted from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source </a:t>
            </a:r>
            <a:r>
              <a:rPr b="0" lang="en-US" sz="2800" spc="-15" strike="noStrike">
                <a:latin typeface="Calibri"/>
              </a:rPr>
              <a:t>operating </a:t>
            </a:r>
            <a:r>
              <a:rPr b="0" lang="en-US" sz="2800" spc="-12" strike="noStrike">
                <a:latin typeface="Calibri"/>
              </a:rPr>
              <a:t>in </a:t>
            </a:r>
            <a:r>
              <a:rPr b="0" lang="en-US" sz="2800" spc="-7" strike="noStrike">
                <a:latin typeface="Calibri"/>
              </a:rPr>
              <a:t>the  </a:t>
            </a:r>
            <a:r>
              <a:rPr b="0" lang="en-US" sz="2800" spc="-26" strike="noStrike">
                <a:latin typeface="Calibri"/>
              </a:rPr>
              <a:t>far </a:t>
            </a:r>
            <a:r>
              <a:rPr b="0" lang="en-US" sz="2800" spc="-21" strike="noStrike">
                <a:latin typeface="Calibri"/>
              </a:rPr>
              <a:t>infrared </a:t>
            </a:r>
            <a:r>
              <a:rPr b="0" lang="en-US" sz="2800" spc="-12" strike="noStrike">
                <a:latin typeface="Calibri"/>
              </a:rPr>
              <a:t>region </a:t>
            </a:r>
            <a:r>
              <a:rPr b="0" lang="en-US" sz="2800" spc="-7" strike="noStrike">
                <a:latin typeface="Calibri"/>
              </a:rPr>
              <a:t>of the spectrum </a:t>
            </a:r>
            <a:r>
              <a:rPr b="0" lang="en-US" sz="2800" spc="-12" strike="noStrike">
                <a:latin typeface="Calibri"/>
              </a:rPr>
              <a:t>could </a:t>
            </a:r>
            <a:r>
              <a:rPr b="0" lang="en-US" sz="2800" spc="-26" strike="noStrike">
                <a:latin typeface="Calibri"/>
              </a:rPr>
              <a:t>have </a:t>
            </a:r>
            <a:r>
              <a:rPr b="0" lang="en-US" sz="2800" spc="-12" strike="noStrike">
                <a:latin typeface="Calibri"/>
              </a:rPr>
              <a:t>significant  energy (radiance), but </a:t>
            </a:r>
            <a:r>
              <a:rPr b="0" lang="en-US" sz="2800" spc="4" strike="noStrike">
                <a:latin typeface="Calibri"/>
              </a:rPr>
              <a:t>an </a:t>
            </a:r>
            <a:r>
              <a:rPr b="0" lang="en-US" sz="2800" spc="-7" strike="noStrike">
                <a:latin typeface="Calibri"/>
              </a:rPr>
              <a:t>observer </a:t>
            </a:r>
            <a:r>
              <a:rPr b="0" lang="en-US" sz="2800" spc="-12" strike="noStrike">
                <a:latin typeface="Calibri"/>
              </a:rPr>
              <a:t>would </a:t>
            </a:r>
            <a:r>
              <a:rPr b="0" lang="en-US" sz="2800" spc="-15" strike="noStrike">
                <a:latin typeface="Calibri"/>
              </a:rPr>
              <a:t>hardly perceive  </a:t>
            </a:r>
            <a:r>
              <a:rPr b="0" lang="en-US" sz="2800" spc="-12" strike="noStrike">
                <a:latin typeface="Calibri"/>
              </a:rPr>
              <a:t>it; </a:t>
            </a:r>
            <a:r>
              <a:rPr b="0" lang="en-US" sz="2800" spc="-7" strike="noStrike">
                <a:latin typeface="Calibri"/>
              </a:rPr>
              <a:t>its </a:t>
            </a:r>
            <a:r>
              <a:rPr b="0" lang="en-US" sz="2800" spc="-12" strike="noStrike">
                <a:latin typeface="Calibri"/>
              </a:rPr>
              <a:t>luminance would </a:t>
            </a:r>
            <a:r>
              <a:rPr b="0" lang="en-US" sz="2800" spc="-7" strike="noStrike">
                <a:latin typeface="Calibri"/>
              </a:rPr>
              <a:t>be </a:t>
            </a:r>
            <a:r>
              <a:rPr b="0" lang="en-US" sz="2800" spc="-12" strike="noStrike">
                <a:latin typeface="Calibri"/>
              </a:rPr>
              <a:t>almost</a:t>
            </a:r>
            <a:r>
              <a:rPr b="0" lang="en-US" sz="2800" spc="134" strike="noStrike">
                <a:latin typeface="Calibri"/>
              </a:rPr>
              <a:t> </a:t>
            </a:r>
            <a:r>
              <a:rPr b="0" lang="en-US" sz="2800" spc="-35" strike="noStrike">
                <a:latin typeface="Calibri"/>
              </a:rPr>
              <a:t>zero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58400" cy="56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69120" y="0"/>
            <a:ext cx="100105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ct 2_5"/>
          <p:cNvSpPr txBox="1"/>
          <p:nvPr/>
        </p:nvSpPr>
        <p:spPr>
          <a:xfrm>
            <a:off x="2279160" y="2160"/>
            <a:ext cx="45831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Color</a:t>
            </a:r>
            <a:r>
              <a:rPr b="0" lang="en-US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2" strike="noStrike">
                <a:solidFill>
                  <a:srgbClr val="000000"/>
                </a:solidFill>
                <a:latin typeface="Calibri"/>
              </a:rPr>
              <a:t>Fundamentals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object 3_7"/>
          <p:cNvSpPr/>
          <p:nvPr/>
        </p:nvSpPr>
        <p:spPr>
          <a:xfrm>
            <a:off x="0" y="685800"/>
            <a:ext cx="3951000" cy="49849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4_3"/>
          <p:cNvSpPr/>
          <p:nvPr/>
        </p:nvSpPr>
        <p:spPr>
          <a:xfrm>
            <a:off x="6601320" y="1674000"/>
            <a:ext cx="2237400" cy="3933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_6"/>
          <p:cNvSpPr txBox="1"/>
          <p:nvPr/>
        </p:nvSpPr>
        <p:spPr>
          <a:xfrm>
            <a:off x="2279160" y="2160"/>
            <a:ext cx="45831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Calibri"/>
              </a:rPr>
              <a:t>Color</a:t>
            </a:r>
            <a:r>
              <a:rPr b="0" lang="en-US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2" strike="noStrike">
                <a:solidFill>
                  <a:srgbClr val="000000"/>
                </a:solidFill>
                <a:latin typeface="Calibri"/>
              </a:rPr>
              <a:t>Fundamentals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object 3_8"/>
          <p:cNvSpPr/>
          <p:nvPr/>
        </p:nvSpPr>
        <p:spPr>
          <a:xfrm>
            <a:off x="0" y="784800"/>
            <a:ext cx="9979560" cy="53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800" spc="-131" strike="noStrike">
                <a:latin typeface="Calibri"/>
              </a:rPr>
              <a:t>To</a:t>
            </a:r>
            <a:r>
              <a:rPr b="0" lang="en-US" sz="2800" spc="219" strike="noStrike">
                <a:latin typeface="Calibri"/>
              </a:rPr>
              <a:t> </a:t>
            </a:r>
            <a:r>
              <a:rPr b="0" lang="en-US" sz="2800" spc="-7" strike="noStrike">
                <a:latin typeface="Calibri"/>
              </a:rPr>
              <a:t>distinguish</a:t>
            </a:r>
            <a:r>
              <a:rPr b="0" lang="en-US" sz="2800" spc="202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one</a:t>
            </a:r>
            <a:r>
              <a:rPr b="0" lang="en-US" sz="2800" spc="219" strike="noStrike">
                <a:latin typeface="Calibri"/>
              </a:rPr>
              <a:t> </a:t>
            </a:r>
            <a:r>
              <a:rPr b="0" lang="en-US" sz="2800" spc="-12" strike="noStrike">
                <a:latin typeface="Calibri"/>
              </a:rPr>
              <a:t>color</a:t>
            </a:r>
            <a:r>
              <a:rPr b="0" lang="en-US" sz="2800" spc="214" strike="noStrike">
                <a:latin typeface="Calibri"/>
              </a:rPr>
              <a:t> </a:t>
            </a:r>
            <a:r>
              <a:rPr b="0" lang="en-US" sz="2800" spc="-21" strike="noStrike">
                <a:latin typeface="Calibri"/>
              </a:rPr>
              <a:t>from</a:t>
            </a:r>
            <a:r>
              <a:rPr b="0" lang="en-US" sz="2800" spc="219" strike="noStrike">
                <a:latin typeface="Calibri"/>
              </a:rPr>
              <a:t> </a:t>
            </a:r>
            <a:r>
              <a:rPr b="0" lang="en-US" sz="2800" spc="-7" strike="noStrike">
                <a:latin typeface="Calibri"/>
              </a:rPr>
              <a:t>another</a:t>
            </a:r>
            <a:r>
              <a:rPr b="0" lang="en-US" sz="2800" spc="208" strike="noStrike">
                <a:latin typeface="Calibri"/>
              </a:rPr>
              <a:t> </a:t>
            </a:r>
            <a:r>
              <a:rPr b="0" lang="en-US" sz="2800" spc="-15" strike="noStrike">
                <a:latin typeface="Calibri"/>
              </a:rPr>
              <a:t>are</a:t>
            </a:r>
            <a:r>
              <a:rPr b="0" lang="en-US" sz="2800" spc="219" strike="noStrike">
                <a:latin typeface="Calibri"/>
              </a:rPr>
              <a:t> </a:t>
            </a:r>
            <a:r>
              <a:rPr b="1" lang="en-US" sz="2800" spc="-7" strike="noStrike">
                <a:latin typeface="Calibri"/>
              </a:rPr>
              <a:t>brightness,</a:t>
            </a:r>
            <a:r>
              <a:rPr b="1" lang="en-US" sz="2800" spc="214" strike="noStrike">
                <a:latin typeface="Calibri"/>
              </a:rPr>
              <a:t> </a:t>
            </a:r>
            <a:r>
              <a:rPr b="1" lang="en-US" sz="2800" spc="-12" strike="noStrike">
                <a:latin typeface="Calibri"/>
              </a:rPr>
              <a:t>hue,</a:t>
            </a:r>
            <a:endParaRPr b="0" lang="en-US" sz="2800" spc="-1" strike="noStrike">
              <a:latin typeface="Arial"/>
            </a:endParaRPr>
          </a:p>
          <a:p>
            <a:pPr marL="355680" algn="just">
              <a:lnSpc>
                <a:spcPct val="100000"/>
              </a:lnSpc>
              <a:tabLst>
                <a:tab algn="l" pos="355680"/>
              </a:tabLst>
            </a:pPr>
            <a:r>
              <a:rPr b="0" lang="en-US" sz="2800" spc="-7" strike="noStrike">
                <a:latin typeface="Calibri"/>
              </a:rPr>
              <a:t>and</a:t>
            </a:r>
            <a:r>
              <a:rPr b="0" lang="en-US" sz="2800" spc="4" strike="noStrike">
                <a:latin typeface="Calibri"/>
              </a:rPr>
              <a:t> </a:t>
            </a:r>
            <a:r>
              <a:rPr b="1" lang="en-US" sz="2800" spc="-15" strike="noStrike">
                <a:latin typeface="Calibri"/>
              </a:rPr>
              <a:t>saturation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1" lang="en-US" sz="2800" spc="-7" strike="noStrike">
                <a:latin typeface="Calibri"/>
              </a:rPr>
              <a:t>Brightness </a:t>
            </a:r>
            <a:r>
              <a:rPr b="0" lang="en-US" sz="2800" spc="-7" strike="noStrike">
                <a:latin typeface="Calibri"/>
              </a:rPr>
              <a:t>embodies the </a:t>
            </a:r>
            <a:r>
              <a:rPr b="0" lang="en-US" sz="2800" spc="-15" strike="noStrike">
                <a:latin typeface="Calibri"/>
              </a:rPr>
              <a:t>achromatic </a:t>
            </a:r>
            <a:r>
              <a:rPr b="0" lang="en-US" sz="2800" spc="-12" strike="noStrike">
                <a:latin typeface="Calibri"/>
              </a:rPr>
              <a:t>notion </a:t>
            </a:r>
            <a:r>
              <a:rPr b="0" lang="en-US" sz="2800" spc="-7" strike="noStrike">
                <a:latin typeface="Calibri"/>
              </a:rPr>
              <a:t>of</a:t>
            </a:r>
            <a:r>
              <a:rPr b="0" lang="en-US" sz="2800" spc="137" strike="noStrike">
                <a:latin typeface="Calibri"/>
              </a:rPr>
              <a:t> </a:t>
            </a:r>
            <a:r>
              <a:rPr b="0" lang="en-US" sz="2800" spc="-15" strike="noStrike">
                <a:latin typeface="Calibri"/>
              </a:rPr>
              <a:t>intensity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1" lang="en-US" sz="2800" spc="-7" strike="noStrike">
                <a:latin typeface="Calibri"/>
              </a:rPr>
              <a:t>Hue </a:t>
            </a:r>
            <a:r>
              <a:rPr b="0" lang="en-US" sz="2800" spc="-1" strike="noStrike">
                <a:latin typeface="Calibri"/>
              </a:rPr>
              <a:t>is </a:t>
            </a:r>
            <a:r>
              <a:rPr b="0" lang="en-US" sz="2800" spc="-7" strike="noStrike">
                <a:latin typeface="Calibri"/>
              </a:rPr>
              <a:t>an </a:t>
            </a:r>
            <a:r>
              <a:rPr b="0" lang="en-US" sz="2800" spc="-15" strike="noStrike">
                <a:latin typeface="Calibri"/>
              </a:rPr>
              <a:t>attribute </a:t>
            </a:r>
            <a:r>
              <a:rPr b="0" lang="en-US" sz="2800" spc="-12" strike="noStrike">
                <a:latin typeface="Calibri"/>
              </a:rPr>
              <a:t>associated </a:t>
            </a:r>
            <a:r>
              <a:rPr b="0" lang="en-US" sz="2800" spc="-7" strike="noStrike">
                <a:latin typeface="Calibri"/>
              </a:rPr>
              <a:t>with the </a:t>
            </a:r>
            <a:r>
              <a:rPr b="0" lang="en-US" sz="2800" spc="-12" strike="noStrike">
                <a:latin typeface="Calibri"/>
              </a:rPr>
              <a:t>dominant  </a:t>
            </a:r>
            <a:r>
              <a:rPr b="0" lang="en-US" sz="2800" spc="-21" strike="noStrike">
                <a:latin typeface="Calibri"/>
              </a:rPr>
              <a:t>wavelength </a:t>
            </a:r>
            <a:r>
              <a:rPr b="0" lang="en-US" sz="2800" spc="-1" strike="noStrike">
                <a:latin typeface="Calibri"/>
              </a:rPr>
              <a:t>in </a:t>
            </a:r>
            <a:r>
              <a:rPr b="0" lang="en-US" sz="2800" spc="-7" strike="noStrike">
                <a:latin typeface="Calibri"/>
              </a:rPr>
              <a:t>a </a:t>
            </a:r>
            <a:r>
              <a:rPr b="0" lang="en-US" sz="2800" spc="-12" strike="noStrike">
                <a:latin typeface="Calibri"/>
              </a:rPr>
              <a:t>mixture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light </a:t>
            </a:r>
            <a:r>
              <a:rPr b="0" lang="en-US" sz="2800" spc="-21" strike="noStrike">
                <a:latin typeface="Calibri"/>
              </a:rPr>
              <a:t>waves. </a:t>
            </a:r>
            <a:r>
              <a:rPr b="0" lang="en-US" sz="2800" spc="-7" strike="noStrike">
                <a:latin typeface="Calibri"/>
              </a:rPr>
              <a:t>Hue </a:t>
            </a:r>
            <a:r>
              <a:rPr b="0" lang="en-US" sz="2800" spc="-15" strike="noStrike">
                <a:latin typeface="Calibri"/>
              </a:rPr>
              <a:t>represents  </a:t>
            </a:r>
            <a:r>
              <a:rPr b="0" lang="en-US" sz="2800" spc="-12" strike="noStrike">
                <a:latin typeface="Calibri"/>
              </a:rPr>
              <a:t>dominant color </a:t>
            </a:r>
            <a:r>
              <a:rPr b="0" lang="en-US" sz="2800" spc="-7" strike="noStrike">
                <a:latin typeface="Calibri"/>
              </a:rPr>
              <a:t>as </a:t>
            </a:r>
            <a:r>
              <a:rPr b="0" lang="en-US" sz="2800" spc="-15" strike="noStrike">
                <a:latin typeface="Calibri"/>
              </a:rPr>
              <a:t>perceived </a:t>
            </a:r>
            <a:r>
              <a:rPr b="0" lang="en-US" sz="2800" spc="-7" strike="noStrike">
                <a:latin typeface="Calibri"/>
              </a:rPr>
              <a:t>by </a:t>
            </a:r>
            <a:r>
              <a:rPr b="0" lang="en-US" sz="2800" spc="-1" strike="noStrike">
                <a:latin typeface="Calibri"/>
              </a:rPr>
              <a:t>an </a:t>
            </a:r>
            <a:r>
              <a:rPr b="0" lang="en-US" sz="2800" spc="-35" strike="noStrike">
                <a:latin typeface="Calibri"/>
              </a:rPr>
              <a:t>observer. </a:t>
            </a:r>
            <a:r>
              <a:rPr b="0" lang="en-US" sz="2800" spc="-7" strike="noStrike">
                <a:latin typeface="Calibri"/>
              </a:rPr>
              <a:t>Thus, when </a:t>
            </a:r>
            <a:r>
              <a:rPr b="0" lang="en-US" sz="2800" spc="-26" strike="noStrike">
                <a:latin typeface="Calibri"/>
              </a:rPr>
              <a:t>we  </a:t>
            </a:r>
            <a:r>
              <a:rPr b="0" lang="en-US" sz="2800" spc="-12" strike="noStrike">
                <a:latin typeface="Calibri"/>
              </a:rPr>
              <a:t>call </a:t>
            </a:r>
            <a:r>
              <a:rPr b="0" lang="en-US" sz="2800" spc="-7" strike="noStrike">
                <a:latin typeface="Calibri"/>
              </a:rPr>
              <a:t>an object </a:t>
            </a:r>
            <a:r>
              <a:rPr b="0" lang="en-US" sz="2800" spc="-15" strike="noStrike">
                <a:latin typeface="Calibri"/>
              </a:rPr>
              <a:t>red, orange, </a:t>
            </a:r>
            <a:r>
              <a:rPr b="0" lang="en-US" sz="2800" spc="-7" strike="noStrike">
                <a:latin typeface="Calibri"/>
              </a:rPr>
              <a:t>or </a:t>
            </a:r>
            <a:r>
              <a:rPr b="0" lang="en-US" sz="2800" spc="-52" strike="noStrike">
                <a:latin typeface="Calibri"/>
              </a:rPr>
              <a:t>yellow, </a:t>
            </a:r>
            <a:r>
              <a:rPr b="0" lang="en-US" sz="2800" spc="-15" strike="noStrike">
                <a:latin typeface="Calibri"/>
              </a:rPr>
              <a:t>we are </a:t>
            </a:r>
            <a:r>
              <a:rPr b="0" lang="en-US" sz="2800" spc="-26" strike="noStrike">
                <a:latin typeface="Calibri"/>
              </a:rPr>
              <a:t>referring </a:t>
            </a:r>
            <a:r>
              <a:rPr b="0" lang="en-US" sz="2800" spc="-21" strike="noStrike">
                <a:latin typeface="Calibri"/>
              </a:rPr>
              <a:t>to </a:t>
            </a:r>
            <a:r>
              <a:rPr b="0" lang="en-US" sz="2800" spc="-7" strike="noStrike">
                <a:latin typeface="Calibri"/>
              </a:rPr>
              <a:t>its  </a:t>
            </a:r>
            <a:r>
              <a:rPr b="0" lang="en-US" sz="2800" spc="-12" strike="noStrike">
                <a:latin typeface="Calibri"/>
              </a:rPr>
              <a:t>hue</a:t>
            </a:r>
            <a:endParaRPr b="0" lang="en-US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1" lang="en-US" sz="2800" spc="-15" strike="noStrike">
                <a:latin typeface="Calibri"/>
              </a:rPr>
              <a:t>Saturation </a:t>
            </a:r>
            <a:r>
              <a:rPr b="0" lang="en-US" sz="2800" spc="-35" strike="noStrike">
                <a:latin typeface="Calibri"/>
              </a:rPr>
              <a:t>refers </a:t>
            </a:r>
            <a:r>
              <a:rPr b="0" lang="en-US" sz="2800" spc="-15" strike="noStrike">
                <a:latin typeface="Calibri"/>
              </a:rPr>
              <a:t>to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21" strike="noStrike">
                <a:latin typeface="Calibri"/>
              </a:rPr>
              <a:t>relative </a:t>
            </a:r>
            <a:r>
              <a:rPr b="0" lang="en-US" sz="2800" spc="-12" strike="noStrike">
                <a:latin typeface="Calibri"/>
              </a:rPr>
              <a:t>purity </a:t>
            </a:r>
            <a:r>
              <a:rPr b="0" lang="en-US" sz="2800" spc="-7" strike="noStrike">
                <a:latin typeface="Calibri"/>
              </a:rPr>
              <a:t>or the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4" strike="noStrike">
                <a:latin typeface="Calibri"/>
              </a:rPr>
              <a:t>of  </a:t>
            </a:r>
            <a:r>
              <a:rPr b="0" lang="en-US" sz="2800" spc="-12" strike="noStrike">
                <a:latin typeface="Calibri"/>
              </a:rPr>
              <a:t>white light </a:t>
            </a:r>
            <a:r>
              <a:rPr b="0" lang="en-US" sz="2800" spc="-21" strike="noStrike">
                <a:latin typeface="Calibri"/>
              </a:rPr>
              <a:t>mixed </a:t>
            </a:r>
            <a:r>
              <a:rPr b="0" lang="en-US" sz="2800" spc="-7" strike="noStrike">
                <a:latin typeface="Calibri"/>
              </a:rPr>
              <a:t>with a hue. </a:t>
            </a:r>
            <a:r>
              <a:rPr b="0" lang="en-US" sz="2800" spc="-1" strike="noStrike">
                <a:latin typeface="Calibri"/>
              </a:rPr>
              <a:t>The </a:t>
            </a:r>
            <a:r>
              <a:rPr b="0" lang="en-US" sz="2800" spc="-15" strike="noStrike">
                <a:latin typeface="Calibri"/>
              </a:rPr>
              <a:t>pure </a:t>
            </a:r>
            <a:r>
              <a:rPr b="0" lang="en-US" sz="2800" spc="-7" strike="noStrike">
                <a:latin typeface="Calibri"/>
              </a:rPr>
              <a:t>spectrum </a:t>
            </a:r>
            <a:r>
              <a:rPr b="0" lang="en-US" sz="2800" spc="-15" strike="noStrike">
                <a:latin typeface="Calibri"/>
              </a:rPr>
              <a:t>colors </a:t>
            </a:r>
            <a:r>
              <a:rPr b="0" lang="en-US" sz="2800" spc="-21" strike="noStrike">
                <a:latin typeface="Calibri"/>
              </a:rPr>
              <a:t>are  </a:t>
            </a:r>
            <a:r>
              <a:rPr b="0" lang="en-US" sz="2800" spc="-12" strike="noStrike">
                <a:latin typeface="Calibri"/>
              </a:rPr>
              <a:t>fully </a:t>
            </a:r>
            <a:r>
              <a:rPr b="0" lang="en-US" sz="2800" spc="-21" strike="noStrike">
                <a:latin typeface="Calibri"/>
              </a:rPr>
              <a:t>saturated. </a:t>
            </a:r>
            <a:r>
              <a:rPr b="0" lang="en-US" sz="2800" spc="-15" strike="noStrike">
                <a:latin typeface="Calibri"/>
              </a:rPr>
              <a:t>Colors </a:t>
            </a:r>
            <a:r>
              <a:rPr b="0" lang="en-US" sz="2800" spc="-1" strike="noStrike">
                <a:latin typeface="Calibri"/>
              </a:rPr>
              <a:t>such </a:t>
            </a:r>
            <a:r>
              <a:rPr b="0" lang="en-US" sz="2800" spc="-7" strike="noStrike">
                <a:latin typeface="Calibri"/>
              </a:rPr>
              <a:t>as pink and </a:t>
            </a:r>
            <a:r>
              <a:rPr b="0" lang="en-US" sz="2800" spc="-15" strike="noStrike">
                <a:latin typeface="Calibri"/>
              </a:rPr>
              <a:t>lavender </a:t>
            </a:r>
            <a:r>
              <a:rPr b="0" lang="en-US" sz="2800" spc="-21" strike="noStrike">
                <a:latin typeface="Calibri"/>
              </a:rPr>
              <a:t>are </a:t>
            </a:r>
            <a:r>
              <a:rPr b="0" lang="en-US" sz="2800" spc="-7" strike="noStrike">
                <a:latin typeface="Calibri"/>
              </a:rPr>
              <a:t>less  </a:t>
            </a:r>
            <a:r>
              <a:rPr b="0" lang="en-US" sz="2800" spc="-21" strike="noStrike">
                <a:latin typeface="Calibri"/>
              </a:rPr>
              <a:t>saturated, </a:t>
            </a:r>
            <a:r>
              <a:rPr b="0" lang="en-US" sz="2800" spc="-7" strike="noStrike">
                <a:latin typeface="Calibri"/>
              </a:rPr>
              <a:t>with the </a:t>
            </a:r>
            <a:r>
              <a:rPr b="0" lang="en-US" sz="2800" spc="-15" strike="noStrike">
                <a:latin typeface="Calibri"/>
              </a:rPr>
              <a:t>degree </a:t>
            </a:r>
            <a:r>
              <a:rPr b="0" lang="en-US" sz="2800" spc="-12" strike="noStrike">
                <a:latin typeface="Calibri"/>
              </a:rPr>
              <a:t>of </a:t>
            </a:r>
            <a:r>
              <a:rPr b="0" lang="en-US" sz="2800" spc="-15" strike="noStrike">
                <a:latin typeface="Calibri"/>
              </a:rPr>
              <a:t>saturation </a:t>
            </a:r>
            <a:r>
              <a:rPr b="0" lang="en-US" sz="2800" spc="-12" strike="noStrike">
                <a:latin typeface="Calibri"/>
              </a:rPr>
              <a:t>being </a:t>
            </a:r>
            <a:r>
              <a:rPr b="0" lang="en-US" sz="2800" spc="-21" strike="noStrike">
                <a:latin typeface="Calibri"/>
              </a:rPr>
              <a:t>inversely  </a:t>
            </a:r>
            <a:r>
              <a:rPr b="0" lang="en-US" sz="2800" spc="-15" strike="noStrike">
                <a:latin typeface="Calibri"/>
              </a:rPr>
              <a:t>proportional to </a:t>
            </a:r>
            <a:r>
              <a:rPr b="0" lang="en-US" sz="2800" spc="-7" strike="noStrike">
                <a:latin typeface="Calibri"/>
              </a:rPr>
              <a:t>the </a:t>
            </a:r>
            <a:r>
              <a:rPr b="0" lang="en-US" sz="2800" spc="-12" strike="noStrike">
                <a:latin typeface="Calibri"/>
              </a:rPr>
              <a:t>amount </a:t>
            </a:r>
            <a:r>
              <a:rPr b="0" lang="en-US" sz="2800" spc="-7" strike="noStrike">
                <a:latin typeface="Calibri"/>
              </a:rPr>
              <a:t>of </a:t>
            </a:r>
            <a:r>
              <a:rPr b="0" lang="en-US" sz="2800" spc="-12" strike="noStrike">
                <a:latin typeface="Calibri"/>
              </a:rPr>
              <a:t>white light</a:t>
            </a:r>
            <a:r>
              <a:rPr b="0" lang="en-US" sz="2800" spc="134" strike="noStrike">
                <a:latin typeface="Calibri"/>
              </a:rPr>
              <a:t> </a:t>
            </a:r>
            <a:r>
              <a:rPr b="0" lang="en-US" sz="2800" spc="-7" strike="noStrike">
                <a:latin typeface="Calibri"/>
              </a:rPr>
              <a:t>added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58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0" y="0"/>
            <a:ext cx="868644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Full-Color Image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1143000"/>
            <a:ext cx="100580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Also Called a true-color Image.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True-color Image means the color of an object in an image apper to a human observer the same way as if this observr were to directly view the object .A green tree appears green in the image ,  A res apple red.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Flase-color image:- the detection of feature that are not readily discernible. For example :-satellite image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0" y="22320"/>
            <a:ext cx="100580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828800" y="1095840"/>
            <a:ext cx="5486040" cy="34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object 2"/>
          <p:cNvGrpSpPr/>
          <p:nvPr/>
        </p:nvGrpSpPr>
        <p:grpSpPr>
          <a:xfrm>
            <a:off x="0" y="360"/>
            <a:ext cx="9283680" cy="3220920"/>
            <a:chOff x="0" y="360"/>
            <a:chExt cx="9283680" cy="3220920"/>
          </a:xfrm>
        </p:grpSpPr>
        <p:sp>
          <p:nvSpPr>
            <p:cNvPr id="175" name="object 3_1"/>
            <p:cNvSpPr/>
            <p:nvPr/>
          </p:nvSpPr>
          <p:spPr>
            <a:xfrm>
              <a:off x="794520" y="630360"/>
              <a:ext cx="8489160" cy="259092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object 4_1"/>
            <p:cNvSpPr/>
            <p:nvPr/>
          </p:nvSpPr>
          <p:spPr>
            <a:xfrm>
              <a:off x="0" y="360"/>
              <a:ext cx="5016600" cy="59544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object 5_1"/>
          <p:cNvSpPr txBox="1"/>
          <p:nvPr/>
        </p:nvSpPr>
        <p:spPr>
          <a:xfrm>
            <a:off x="86760" y="19440"/>
            <a:ext cx="45561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i="1" lang="en-US" sz="2800" spc="-7" strike="noStrike">
                <a:solidFill>
                  <a:srgbClr val="3333cc"/>
                </a:solidFill>
                <a:latin typeface="Arial"/>
              </a:rPr>
              <a:t>Spectrum of White</a:t>
            </a:r>
            <a:r>
              <a:rPr b="1" i="1" lang="en-US" sz="2800" spc="-21" strike="noStrike">
                <a:solidFill>
                  <a:srgbClr val="3333cc"/>
                </a:solidFill>
                <a:latin typeface="Arial"/>
              </a:rPr>
              <a:t> </a:t>
            </a:r>
            <a:r>
              <a:rPr b="1" i="1" lang="en-US" sz="2800" spc="-7" strike="noStrike">
                <a:solidFill>
                  <a:srgbClr val="3333cc"/>
                </a:solidFill>
                <a:latin typeface="Arial"/>
              </a:rPr>
              <a:t>Light</a:t>
            </a:r>
            <a:endParaRPr b="0" lang="en-US" sz="2800" spc="-1" strike="noStrike">
              <a:latin typeface="Calibri"/>
            </a:endParaRPr>
          </a:p>
        </p:txBody>
      </p:sp>
      <p:sp>
        <p:nvSpPr>
          <p:cNvPr id="178" name="object 7_1"/>
          <p:cNvSpPr/>
          <p:nvPr/>
        </p:nvSpPr>
        <p:spPr>
          <a:xfrm>
            <a:off x="7163280" y="5378400"/>
            <a:ext cx="27921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>
            <a:spAutoFit/>
          </a:bodyPr>
          <a:p>
            <a:pPr marL="12600">
              <a:lnSpc>
                <a:spcPts val="1199"/>
              </a:lnSpc>
              <a:spcBef>
                <a:spcPts val="26"/>
              </a:spcBef>
            </a:pPr>
            <a:r>
              <a:rPr b="0" lang="en-US" sz="1000" spc="-12" strike="noStrike">
                <a:latin typeface="Times New Roman"/>
              </a:rPr>
              <a:t>(Images </a:t>
            </a:r>
            <a:r>
              <a:rPr b="0" lang="en-US" sz="1000" spc="-7" strike="noStrike">
                <a:latin typeface="Times New Roman"/>
              </a:rPr>
              <a:t>from Rafael C. Gonzalez and Richard E.  </a:t>
            </a:r>
            <a:r>
              <a:rPr b="0" lang="en-US" sz="1000" spc="-1" strike="noStrike">
                <a:latin typeface="Times New Roman"/>
              </a:rPr>
              <a:t>Wood, </a:t>
            </a:r>
            <a:r>
              <a:rPr b="0" lang="en-US" sz="1000" spc="-7" strike="noStrike">
                <a:latin typeface="Times New Roman"/>
              </a:rPr>
              <a:t>Digital </a:t>
            </a:r>
            <a:r>
              <a:rPr b="0" lang="en-US" sz="1000" spc="-12" strike="noStrike">
                <a:latin typeface="Times New Roman"/>
              </a:rPr>
              <a:t>Image </a:t>
            </a:r>
            <a:r>
              <a:rPr b="0" lang="en-US" sz="1000" spc="-7" strike="noStrike">
                <a:latin typeface="Times New Roman"/>
              </a:rPr>
              <a:t>Processing, </a:t>
            </a:r>
            <a:r>
              <a:rPr b="0" lang="en-US" sz="1000" spc="9" strike="noStrike">
                <a:latin typeface="Times New Roman"/>
              </a:rPr>
              <a:t>2</a:t>
            </a:r>
            <a:r>
              <a:rPr b="0" lang="en-US" sz="979" spc="12" strike="noStrike" baseline="25000">
                <a:latin typeface="Times New Roman"/>
              </a:rPr>
              <a:t>nd</a:t>
            </a:r>
            <a:r>
              <a:rPr b="0" lang="en-US" sz="979" spc="216" strike="noStrike" baseline="25000">
                <a:latin typeface="Times New Roman"/>
              </a:rPr>
              <a:t> </a:t>
            </a:r>
            <a:r>
              <a:rPr b="0" lang="en-US" sz="1000" spc="-7" strike="noStrike">
                <a:latin typeface="Times New Roman"/>
              </a:rPr>
              <a:t>Edition.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object 6_1"/>
          <p:cNvSpPr/>
          <p:nvPr/>
        </p:nvSpPr>
        <p:spPr>
          <a:xfrm>
            <a:off x="377280" y="3295440"/>
            <a:ext cx="93225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latin typeface="Times New Roman"/>
              </a:rPr>
              <a:t>1666 </a:t>
            </a:r>
            <a:r>
              <a:rPr b="0" lang="en-US" sz="2400" spc="-7" strike="noStrike">
                <a:latin typeface="Times New Roman"/>
              </a:rPr>
              <a:t>Sir Isaac Newton, 24 year old, </a:t>
            </a:r>
            <a:r>
              <a:rPr b="0" lang="en-US" sz="2400" spc="-1" strike="noStrike">
                <a:latin typeface="Times New Roman"/>
              </a:rPr>
              <a:t>discovered </a:t>
            </a:r>
            <a:r>
              <a:rPr b="0" lang="en-US" sz="2400" spc="-7" strike="noStrike">
                <a:latin typeface="Times New Roman"/>
              </a:rPr>
              <a:t>white </a:t>
            </a:r>
            <a:r>
              <a:rPr b="0" lang="en-US" sz="2400" spc="-1" strike="noStrike">
                <a:latin typeface="Times New Roman"/>
              </a:rPr>
              <a:t>light</a:t>
            </a:r>
            <a:r>
              <a:rPr b="0" lang="en-US" sz="2400" spc="18" strike="noStrike">
                <a:latin typeface="Times New Roman"/>
              </a:rPr>
              <a:t> </a:t>
            </a:r>
            <a:r>
              <a:rPr b="0" lang="en-US" sz="2400" spc="-7" strike="noStrike">
                <a:latin typeface="Times New Roman"/>
              </a:rPr>
              <a:t>spectrum.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0" y="0"/>
            <a:ext cx="907128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How do we perceive color?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080" y="641160"/>
            <a:ext cx="10079640" cy="415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see an object because light falls on the object or the object is illuminated by certain source of light , the light gets reflected from the object , it reaches our eye , then only we can see the object.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Similarly , we can perceive the color depending upon the nature of the light which is reflected by the object surface.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nature of light through the specturm in the visible range gives different color so we can are able to observe it.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actual color perceived by a human of an object depends on both the color of the illumination and the reflectivity of the object , as well as the sensitivity of human perception.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Gray object or gray image reflect and absorb all frequencies of light about equally , so they do not appear colored.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LibreOffice/7.1.0.3$Windows_X86_64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2021-03-15T00:33:31Z</dcterms:created>
  <dc:creator/>
  <dc:description/>
  <dc:language>en-US</dc:language>
  <cp:lastModifiedBy/>
  <dcterms:modified xsi:type="dcterms:W3CDTF">2021-03-16T12:38:48Z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