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2480" y="223520"/>
            <a:ext cx="755903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9200" y="163829"/>
            <a:ext cx="6705600" cy="1365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608579"/>
            <a:ext cx="8066405" cy="3045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4900" y="1664970"/>
            <a:ext cx="6931659" cy="1456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>
              <a:lnSpc>
                <a:spcPts val="5515"/>
              </a:lnSpc>
              <a:spcBef>
                <a:spcPts val="100"/>
              </a:spcBef>
            </a:pPr>
            <a:r>
              <a:rPr sz="4600" b="0" spc="-10" dirty="0">
                <a:solidFill>
                  <a:srgbClr val="000000"/>
                </a:solidFill>
                <a:latin typeface="Arial"/>
                <a:cs typeface="Arial"/>
              </a:rPr>
              <a:t>Digital </a:t>
            </a:r>
            <a:r>
              <a:rPr sz="4600" b="0" spc="-5" dirty="0">
                <a:solidFill>
                  <a:srgbClr val="000000"/>
                </a:solidFill>
                <a:latin typeface="Arial"/>
                <a:cs typeface="Arial"/>
              </a:rPr>
              <a:t>Image</a:t>
            </a:r>
            <a:r>
              <a:rPr sz="46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600" b="0" spc="-5" dirty="0">
                <a:solidFill>
                  <a:srgbClr val="000000"/>
                </a:solidFill>
                <a:latin typeface="Arial"/>
                <a:cs typeface="Arial"/>
              </a:rPr>
              <a:t>Processing</a:t>
            </a:r>
            <a:endParaRPr sz="4600" dirty="0">
              <a:latin typeface="Arial"/>
              <a:cs typeface="Arial"/>
            </a:endParaRPr>
          </a:p>
          <a:p>
            <a:pPr marL="12700">
              <a:lnSpc>
                <a:spcPts val="5755"/>
              </a:lnSpc>
            </a:pPr>
            <a:r>
              <a:rPr sz="4800" spc="-5" dirty="0"/>
              <a:t>IMAGE</a:t>
            </a:r>
            <a:r>
              <a:rPr sz="4800" spc="-70" dirty="0"/>
              <a:t> </a:t>
            </a:r>
            <a:r>
              <a:rPr sz="4800" spc="-5" dirty="0"/>
              <a:t>ENHANCEMENT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2905760" y="3817620"/>
            <a:ext cx="3324860" cy="85408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lang="en-US" sz="4800" spc="-7" baseline="2604" dirty="0">
                <a:latin typeface="Arial"/>
                <a:cs typeface="Arial"/>
              </a:rPr>
              <a:t>Rahul Kumar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63829"/>
            <a:ext cx="7726045" cy="2317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5995" marR="692150" indent="-189357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solidFill>
                  <a:srgbClr val="000000"/>
                </a:solidFill>
                <a:latin typeface="Arial"/>
                <a:cs typeface="Arial"/>
              </a:rPr>
              <a:t>Examples </a:t>
            </a:r>
            <a:r>
              <a:rPr sz="4400" b="0" spc="-5" dirty="0">
                <a:solidFill>
                  <a:srgbClr val="000000"/>
                </a:solidFill>
                <a:latin typeface="Arial"/>
                <a:cs typeface="Arial"/>
              </a:rPr>
              <a:t>of Enhancement  Techniques</a:t>
            </a:r>
            <a:endParaRPr sz="4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010"/>
              </a:spcBef>
            </a:pPr>
            <a:r>
              <a:rPr sz="1800" spc="-10" dirty="0">
                <a:solidFill>
                  <a:srgbClr val="000000"/>
                </a:solidFill>
              </a:rPr>
              <a:t>Larger </a:t>
            </a:r>
            <a:r>
              <a:rPr sz="1800" spc="-5" dirty="0">
                <a:solidFill>
                  <a:srgbClr val="000000"/>
                </a:solidFill>
              </a:rPr>
              <a:t>neighborhoods allow considerable </a:t>
            </a:r>
            <a:r>
              <a:rPr sz="1800" spc="-10" dirty="0">
                <a:solidFill>
                  <a:srgbClr val="000000"/>
                </a:solidFill>
              </a:rPr>
              <a:t>more </a:t>
            </a:r>
            <a:r>
              <a:rPr sz="1800" spc="-5" dirty="0">
                <a:solidFill>
                  <a:srgbClr val="000000"/>
                </a:solidFill>
              </a:rPr>
              <a:t>flexibility. </a:t>
            </a:r>
            <a:r>
              <a:rPr sz="1800" dirty="0">
                <a:solidFill>
                  <a:srgbClr val="000000"/>
                </a:solidFill>
              </a:rPr>
              <a:t>The </a:t>
            </a:r>
            <a:r>
              <a:rPr sz="1800" spc="-10" dirty="0">
                <a:solidFill>
                  <a:srgbClr val="000000"/>
                </a:solidFill>
              </a:rPr>
              <a:t>general  approach </a:t>
            </a:r>
            <a:r>
              <a:rPr sz="1800" dirty="0">
                <a:solidFill>
                  <a:srgbClr val="000000"/>
                </a:solidFill>
              </a:rPr>
              <a:t>is to </a:t>
            </a:r>
            <a:r>
              <a:rPr sz="1800" spc="-5" dirty="0">
                <a:solidFill>
                  <a:srgbClr val="000000"/>
                </a:solidFill>
              </a:rPr>
              <a:t>use </a:t>
            </a:r>
            <a:r>
              <a:rPr sz="1800" dirty="0">
                <a:solidFill>
                  <a:srgbClr val="000000"/>
                </a:solidFill>
              </a:rPr>
              <a:t>a </a:t>
            </a:r>
            <a:r>
              <a:rPr sz="1800" spc="-5" dirty="0">
                <a:solidFill>
                  <a:srgbClr val="000000"/>
                </a:solidFill>
              </a:rPr>
              <a:t>function </a:t>
            </a:r>
            <a:r>
              <a:rPr sz="1800" dirty="0">
                <a:solidFill>
                  <a:srgbClr val="000000"/>
                </a:solidFill>
              </a:rPr>
              <a:t>of the </a:t>
            </a:r>
            <a:r>
              <a:rPr sz="1800" spc="-10" dirty="0">
                <a:solidFill>
                  <a:srgbClr val="000000"/>
                </a:solidFill>
              </a:rPr>
              <a:t>values </a:t>
            </a:r>
            <a:r>
              <a:rPr sz="1800" spc="-5" dirty="0">
                <a:solidFill>
                  <a:srgbClr val="000000"/>
                </a:solidFill>
              </a:rPr>
              <a:t>of </a:t>
            </a:r>
            <a:r>
              <a:rPr sz="1800" i="1" dirty="0">
                <a:solidFill>
                  <a:srgbClr val="000000"/>
                </a:solidFill>
                <a:latin typeface="Arial"/>
                <a:cs typeface="Arial"/>
              </a:rPr>
              <a:t>f </a:t>
            </a:r>
            <a:r>
              <a:rPr sz="1800" dirty="0">
                <a:solidFill>
                  <a:srgbClr val="000000"/>
                </a:solidFill>
              </a:rPr>
              <a:t>in a </a:t>
            </a:r>
            <a:r>
              <a:rPr sz="1800" spc="-5" dirty="0">
                <a:solidFill>
                  <a:srgbClr val="000000"/>
                </a:solidFill>
              </a:rPr>
              <a:t>predefined  neighborhood of (x,y) </a:t>
            </a:r>
            <a:r>
              <a:rPr sz="1800" dirty="0">
                <a:solidFill>
                  <a:srgbClr val="000000"/>
                </a:solidFill>
              </a:rPr>
              <a:t>to </a:t>
            </a:r>
            <a:r>
              <a:rPr sz="1800" spc="-5" dirty="0">
                <a:solidFill>
                  <a:srgbClr val="000000"/>
                </a:solidFill>
              </a:rPr>
              <a:t>determine </a:t>
            </a:r>
            <a:r>
              <a:rPr sz="1800" dirty="0">
                <a:solidFill>
                  <a:srgbClr val="000000"/>
                </a:solidFill>
              </a:rPr>
              <a:t>the </a:t>
            </a:r>
            <a:r>
              <a:rPr sz="1800" spc="-15" dirty="0">
                <a:solidFill>
                  <a:srgbClr val="000000"/>
                </a:solidFill>
              </a:rPr>
              <a:t>value </a:t>
            </a:r>
            <a:r>
              <a:rPr sz="1800" dirty="0">
                <a:solidFill>
                  <a:srgbClr val="000000"/>
                </a:solidFill>
              </a:rPr>
              <a:t>of </a:t>
            </a:r>
            <a:r>
              <a:rPr sz="1800" i="1" dirty="0">
                <a:solidFill>
                  <a:srgbClr val="000000"/>
                </a:solidFill>
                <a:latin typeface="Arial"/>
                <a:cs typeface="Arial"/>
              </a:rPr>
              <a:t>g </a:t>
            </a:r>
            <a:r>
              <a:rPr sz="1800" spc="-10" dirty="0">
                <a:solidFill>
                  <a:srgbClr val="000000"/>
                </a:solidFill>
              </a:rPr>
              <a:t>at</a:t>
            </a:r>
            <a:r>
              <a:rPr sz="1800" spc="7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(x,y).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2844800"/>
            <a:ext cx="7720965" cy="3554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One </a:t>
            </a:r>
            <a:r>
              <a:rPr sz="1800" b="1" spc="-5" dirty="0">
                <a:latin typeface="Arial"/>
                <a:cs typeface="Arial"/>
              </a:rPr>
              <a:t>of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principal approaches </a:t>
            </a:r>
            <a:r>
              <a:rPr sz="1800" b="1" dirty="0">
                <a:latin typeface="Arial"/>
                <a:cs typeface="Arial"/>
              </a:rPr>
              <a:t>in this formulation is </a:t>
            </a:r>
            <a:r>
              <a:rPr sz="1800" b="1" spc="-10" dirty="0">
                <a:latin typeface="Arial"/>
                <a:cs typeface="Arial"/>
              </a:rPr>
              <a:t>based </a:t>
            </a:r>
            <a:r>
              <a:rPr sz="1800" b="1" dirty="0">
                <a:latin typeface="Arial"/>
                <a:cs typeface="Arial"/>
              </a:rPr>
              <a:t>on the  </a:t>
            </a:r>
            <a:r>
              <a:rPr sz="1800" b="1" spc="-5" dirty="0">
                <a:latin typeface="Arial"/>
                <a:cs typeface="Arial"/>
              </a:rPr>
              <a:t>use of so-called </a:t>
            </a:r>
            <a:r>
              <a:rPr sz="1800" b="1" i="1" spc="-10" dirty="0">
                <a:latin typeface="Arial"/>
                <a:cs typeface="Arial"/>
              </a:rPr>
              <a:t>masks </a:t>
            </a:r>
            <a:r>
              <a:rPr sz="1800" b="1" spc="-5" dirty="0">
                <a:latin typeface="Arial"/>
                <a:cs typeface="Arial"/>
              </a:rPr>
              <a:t>(also </a:t>
            </a:r>
            <a:r>
              <a:rPr sz="1800" b="1" spc="-10" dirty="0">
                <a:latin typeface="Arial"/>
                <a:cs typeface="Arial"/>
              </a:rPr>
              <a:t>referred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as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filters)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Arial"/>
              <a:cs typeface="Arial"/>
            </a:endParaRPr>
          </a:p>
          <a:p>
            <a:pPr marL="12700" marR="3284220">
              <a:lnSpc>
                <a:spcPct val="120700"/>
              </a:lnSpc>
            </a:pPr>
            <a:r>
              <a:rPr sz="1800" b="1" spc="-5" dirty="0">
                <a:latin typeface="Arial"/>
                <a:cs typeface="Arial"/>
              </a:rPr>
              <a:t>So,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mask/filter</a:t>
            </a:r>
            <a:r>
              <a:rPr sz="1800" b="1" spc="-5" dirty="0">
                <a:latin typeface="Arial"/>
                <a:cs typeface="Arial"/>
              </a:rPr>
              <a:t>: is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10" dirty="0">
                <a:latin typeface="Arial"/>
                <a:cs typeface="Arial"/>
              </a:rPr>
              <a:t>small </a:t>
            </a:r>
            <a:r>
              <a:rPr sz="1800" b="1" spc="-5" dirty="0">
                <a:latin typeface="Arial"/>
                <a:cs typeface="Arial"/>
              </a:rPr>
              <a:t>(say </a:t>
            </a:r>
            <a:r>
              <a:rPr sz="1800" b="1" spc="-10" dirty="0">
                <a:latin typeface="Arial"/>
                <a:cs typeface="Arial"/>
              </a:rPr>
              <a:t>3X3) </a:t>
            </a:r>
            <a:r>
              <a:rPr sz="1800" b="1" spc="-5" dirty="0">
                <a:latin typeface="Arial"/>
                <a:cs typeface="Arial"/>
              </a:rPr>
              <a:t>2-D  </a:t>
            </a:r>
            <a:r>
              <a:rPr sz="1800" b="1" spc="-10" dirty="0">
                <a:latin typeface="Arial"/>
                <a:cs typeface="Arial"/>
              </a:rPr>
              <a:t>array, such as </a:t>
            </a:r>
            <a:r>
              <a:rPr sz="1800" b="1" spc="-5" dirty="0">
                <a:latin typeface="Arial"/>
                <a:cs typeface="Arial"/>
              </a:rPr>
              <a:t>the </a:t>
            </a:r>
            <a:r>
              <a:rPr sz="1800" b="1" dirty="0">
                <a:latin typeface="Arial"/>
                <a:cs typeface="Arial"/>
              </a:rPr>
              <a:t>one </a:t>
            </a:r>
            <a:r>
              <a:rPr sz="1800" b="1" spc="5" dirty="0">
                <a:latin typeface="Arial"/>
                <a:cs typeface="Arial"/>
              </a:rPr>
              <a:t>shown </a:t>
            </a:r>
            <a:r>
              <a:rPr sz="1800" b="1" dirty="0">
                <a:latin typeface="Arial"/>
                <a:cs typeface="Arial"/>
              </a:rPr>
              <a:t>in the  </a:t>
            </a:r>
            <a:r>
              <a:rPr sz="1800" b="1" spc="-5" dirty="0">
                <a:latin typeface="Arial"/>
                <a:cs typeface="Arial"/>
              </a:rPr>
              <a:t>figure, </a:t>
            </a:r>
            <a:r>
              <a:rPr sz="1800" b="1" dirty="0">
                <a:latin typeface="Arial"/>
                <a:cs typeface="Arial"/>
              </a:rPr>
              <a:t>in </a:t>
            </a:r>
            <a:r>
              <a:rPr sz="1800" b="1" spc="5" dirty="0">
                <a:latin typeface="Arial"/>
                <a:cs typeface="Arial"/>
              </a:rPr>
              <a:t>which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10" dirty="0">
                <a:latin typeface="Arial"/>
                <a:cs typeface="Arial"/>
              </a:rPr>
              <a:t>values </a:t>
            </a:r>
            <a:r>
              <a:rPr sz="1800" b="1" dirty="0">
                <a:latin typeface="Arial"/>
                <a:cs typeface="Arial"/>
              </a:rPr>
              <a:t>of the </a:t>
            </a:r>
            <a:r>
              <a:rPr sz="1800" b="1" spc="-10" dirty="0">
                <a:latin typeface="Arial"/>
                <a:cs typeface="Arial"/>
              </a:rPr>
              <a:t>mask  </a:t>
            </a:r>
            <a:r>
              <a:rPr sz="1800" b="1" spc="-5" dirty="0">
                <a:latin typeface="Arial"/>
                <a:cs typeface="Arial"/>
              </a:rPr>
              <a:t>coefficients </a:t>
            </a:r>
            <a:r>
              <a:rPr sz="1800" b="1" spc="-10" dirty="0">
                <a:latin typeface="Arial"/>
                <a:cs typeface="Arial"/>
              </a:rPr>
              <a:t>determine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nature of </a:t>
            </a:r>
            <a:r>
              <a:rPr sz="1800" b="1" dirty="0">
                <a:latin typeface="Arial"/>
                <a:cs typeface="Arial"/>
              </a:rPr>
              <a:t>the  </a:t>
            </a:r>
            <a:r>
              <a:rPr sz="1800" b="1" spc="-10" dirty="0">
                <a:latin typeface="Arial"/>
                <a:cs typeface="Arial"/>
              </a:rPr>
              <a:t>process, </a:t>
            </a:r>
            <a:r>
              <a:rPr sz="1800" b="1" spc="-5" dirty="0">
                <a:latin typeface="Arial"/>
                <a:cs typeface="Arial"/>
              </a:rPr>
              <a:t>such as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image</a:t>
            </a:r>
            <a:r>
              <a:rPr sz="1800" b="1" i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sharpening</a:t>
            </a:r>
            <a:r>
              <a:rPr sz="1800" b="1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3312795">
              <a:lnSpc>
                <a:spcPct val="120800"/>
              </a:lnSpc>
            </a:pPr>
            <a:r>
              <a:rPr sz="1800" b="1" spc="-5" dirty="0">
                <a:latin typeface="Arial"/>
                <a:cs typeface="Arial"/>
              </a:rPr>
              <a:t>Enhancement techniques </a:t>
            </a:r>
            <a:r>
              <a:rPr sz="1800" b="1" spc="-10" dirty="0">
                <a:latin typeface="Arial"/>
                <a:cs typeface="Arial"/>
              </a:rPr>
              <a:t>based </a:t>
            </a:r>
            <a:r>
              <a:rPr sz="1800" b="1" spc="-5" dirty="0">
                <a:latin typeface="Arial"/>
                <a:cs typeface="Arial"/>
              </a:rPr>
              <a:t>on </a:t>
            </a:r>
            <a:r>
              <a:rPr sz="1800" b="1" dirty="0">
                <a:latin typeface="Arial"/>
                <a:cs typeface="Arial"/>
              </a:rPr>
              <a:t>this  </a:t>
            </a:r>
            <a:r>
              <a:rPr sz="1800" b="1" spc="-5" dirty="0">
                <a:latin typeface="Arial"/>
                <a:cs typeface="Arial"/>
              </a:rPr>
              <a:t>type of approach often </a:t>
            </a:r>
            <a:r>
              <a:rPr sz="1800" b="1" spc="-10" dirty="0">
                <a:latin typeface="Arial"/>
                <a:cs typeface="Arial"/>
              </a:rPr>
              <a:t>are referred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as  </a:t>
            </a:r>
            <a:r>
              <a:rPr sz="1800" b="1" i="1" spc="-10" dirty="0">
                <a:solidFill>
                  <a:srgbClr val="FF0000"/>
                </a:solidFill>
                <a:latin typeface="Arial"/>
                <a:cs typeface="Arial"/>
              </a:rPr>
              <a:t>mask processing </a:t>
            </a:r>
            <a:r>
              <a:rPr sz="1800" b="1" spc="-5" dirty="0">
                <a:latin typeface="Arial"/>
                <a:cs typeface="Arial"/>
              </a:rPr>
              <a:t>or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filtering</a:t>
            </a:r>
            <a:r>
              <a:rPr sz="1800" b="1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29047" y="3800247"/>
            <a:ext cx="3171644" cy="2743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480" y="223520"/>
            <a:ext cx="75539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0430" marR="5080" indent="-887730">
              <a:lnSpc>
                <a:spcPct val="100000"/>
              </a:lnSpc>
              <a:spcBef>
                <a:spcPts val="100"/>
              </a:spcBef>
              <a:tabLst>
                <a:tab pos="4453255" algn="l"/>
              </a:tabLst>
            </a:pPr>
            <a:r>
              <a:rPr sz="4000" b="0" spc="-5" dirty="0">
                <a:solidFill>
                  <a:srgbClr val="000000"/>
                </a:solidFill>
                <a:latin typeface="Arial"/>
                <a:cs typeface="Arial"/>
              </a:rPr>
              <a:t>Some Basic Intensity </a:t>
            </a:r>
            <a:r>
              <a:rPr sz="4000" b="0" spc="-10" dirty="0">
                <a:solidFill>
                  <a:srgbClr val="000000"/>
                </a:solidFill>
                <a:latin typeface="Arial"/>
                <a:cs typeface="Arial"/>
              </a:rPr>
              <a:t>(Gray-level)  </a:t>
            </a:r>
            <a:r>
              <a:rPr sz="4000" b="0" spc="-5" dirty="0">
                <a:solidFill>
                  <a:srgbClr val="000000"/>
                </a:solidFill>
                <a:latin typeface="Arial"/>
                <a:cs typeface="Arial"/>
              </a:rPr>
              <a:t>Transformation	Functions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5440"/>
            <a:ext cx="1371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633220"/>
            <a:ext cx="7726680" cy="407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latin typeface="Arial"/>
                <a:cs typeface="Arial"/>
              </a:rPr>
              <a:t>Grey-level </a:t>
            </a:r>
            <a:r>
              <a:rPr sz="2500" spc="-5" dirty="0">
                <a:latin typeface="Arial"/>
                <a:cs typeface="Arial"/>
              </a:rPr>
              <a:t>transformation functions (also called,  intensity functions), are considered </a:t>
            </a:r>
            <a:r>
              <a:rPr sz="2500" dirty="0">
                <a:latin typeface="Arial"/>
                <a:cs typeface="Arial"/>
              </a:rPr>
              <a:t>the </a:t>
            </a:r>
            <a:r>
              <a:rPr sz="2500" spc="-5" dirty="0">
                <a:latin typeface="Arial"/>
                <a:cs typeface="Arial"/>
              </a:rPr>
              <a:t>simplest of all  image enhancement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techniques.</a:t>
            </a:r>
            <a:endParaRPr sz="25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620"/>
              </a:spcBef>
            </a:pPr>
            <a:r>
              <a:rPr sz="2500" dirty="0">
                <a:latin typeface="Arial"/>
                <a:cs typeface="Arial"/>
              </a:rPr>
              <a:t>The </a:t>
            </a:r>
            <a:r>
              <a:rPr sz="2500" spc="-10" dirty="0">
                <a:latin typeface="Arial"/>
                <a:cs typeface="Arial"/>
              </a:rPr>
              <a:t>value </a:t>
            </a:r>
            <a:r>
              <a:rPr sz="2500" spc="-5" dirty="0">
                <a:latin typeface="Arial"/>
                <a:cs typeface="Arial"/>
              </a:rPr>
              <a:t>of </a:t>
            </a:r>
            <a:r>
              <a:rPr sz="2500" spc="-10" dirty="0">
                <a:latin typeface="Arial"/>
                <a:cs typeface="Arial"/>
              </a:rPr>
              <a:t>pixels, </a:t>
            </a:r>
            <a:r>
              <a:rPr sz="2500" spc="-5" dirty="0">
                <a:latin typeface="Arial"/>
                <a:cs typeface="Arial"/>
              </a:rPr>
              <a:t>before </a:t>
            </a:r>
            <a:r>
              <a:rPr sz="2500" dirty="0">
                <a:latin typeface="Arial"/>
                <a:cs typeface="Arial"/>
              </a:rPr>
              <a:t>and </a:t>
            </a:r>
            <a:r>
              <a:rPr sz="2500" spc="-5" dirty="0">
                <a:latin typeface="Arial"/>
                <a:cs typeface="Arial"/>
              </a:rPr>
              <a:t>after processing, </a:t>
            </a:r>
            <a:r>
              <a:rPr sz="2500" spc="-10" dirty="0">
                <a:latin typeface="Arial"/>
                <a:cs typeface="Arial"/>
              </a:rPr>
              <a:t>will  </a:t>
            </a:r>
            <a:r>
              <a:rPr sz="2500" spc="-5" dirty="0">
                <a:latin typeface="Arial"/>
                <a:cs typeface="Arial"/>
              </a:rPr>
              <a:t>be denoted by </a:t>
            </a:r>
            <a:r>
              <a:rPr sz="2500" i="1" dirty="0">
                <a:latin typeface="Arial"/>
                <a:cs typeface="Arial"/>
              </a:rPr>
              <a:t>r </a:t>
            </a:r>
            <a:r>
              <a:rPr sz="2500" dirty="0">
                <a:latin typeface="Arial"/>
                <a:cs typeface="Arial"/>
              </a:rPr>
              <a:t>and </a:t>
            </a:r>
            <a:r>
              <a:rPr sz="2500" i="1" dirty="0">
                <a:latin typeface="Arial"/>
                <a:cs typeface="Arial"/>
              </a:rPr>
              <a:t>s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respectively.</a:t>
            </a:r>
            <a:endParaRPr sz="250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spcBef>
                <a:spcPts val="620"/>
              </a:spcBef>
            </a:pPr>
            <a:r>
              <a:rPr sz="2500" spc="-5" dirty="0">
                <a:latin typeface="Arial"/>
                <a:cs typeface="Arial"/>
              </a:rPr>
              <a:t>These </a:t>
            </a:r>
            <a:r>
              <a:rPr sz="2500" spc="-10" dirty="0">
                <a:latin typeface="Arial"/>
                <a:cs typeface="Arial"/>
              </a:rPr>
              <a:t>values </a:t>
            </a:r>
            <a:r>
              <a:rPr sz="2500" spc="-5" dirty="0">
                <a:latin typeface="Arial"/>
                <a:cs typeface="Arial"/>
              </a:rPr>
              <a:t>are related </a:t>
            </a:r>
            <a:r>
              <a:rPr sz="2500" dirty="0">
                <a:latin typeface="Arial"/>
                <a:cs typeface="Arial"/>
              </a:rPr>
              <a:t>by the </a:t>
            </a:r>
            <a:r>
              <a:rPr sz="2500" spc="-10" dirty="0">
                <a:latin typeface="Arial"/>
                <a:cs typeface="Arial"/>
              </a:rPr>
              <a:t>expression </a:t>
            </a:r>
            <a:r>
              <a:rPr sz="2500" spc="-5" dirty="0">
                <a:latin typeface="Arial"/>
                <a:cs typeface="Arial"/>
              </a:rPr>
              <a:t>of the  form:</a:t>
            </a:r>
            <a:endParaRPr sz="2500">
              <a:latin typeface="Arial"/>
              <a:cs typeface="Arial"/>
            </a:endParaRPr>
          </a:p>
          <a:p>
            <a:pPr marL="1497965" algn="just">
              <a:lnSpc>
                <a:spcPct val="100000"/>
              </a:lnSpc>
              <a:spcBef>
                <a:spcPts val="530"/>
              </a:spcBef>
            </a:pP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s = </a:t>
            </a:r>
            <a:r>
              <a:rPr sz="2100" b="1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1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(r)</a:t>
            </a:r>
            <a:endParaRPr sz="21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620"/>
              </a:spcBef>
            </a:pPr>
            <a:r>
              <a:rPr sz="2500" spc="-10" dirty="0">
                <a:latin typeface="Arial"/>
                <a:cs typeface="Arial"/>
              </a:rPr>
              <a:t>where </a:t>
            </a:r>
            <a:r>
              <a:rPr sz="2500" dirty="0">
                <a:latin typeface="Arial"/>
                <a:cs typeface="Arial"/>
              </a:rPr>
              <a:t>T </a:t>
            </a:r>
            <a:r>
              <a:rPr sz="2500" spc="-5" dirty="0">
                <a:latin typeface="Arial"/>
                <a:cs typeface="Arial"/>
              </a:rPr>
              <a:t>is </a:t>
            </a:r>
            <a:r>
              <a:rPr sz="2500" dirty="0">
                <a:latin typeface="Arial"/>
                <a:cs typeface="Arial"/>
              </a:rPr>
              <a:t>a </a:t>
            </a:r>
            <a:r>
              <a:rPr sz="2500" spc="-5" dirty="0">
                <a:latin typeface="Arial"/>
                <a:cs typeface="Arial"/>
              </a:rPr>
              <a:t>transformation that maps </a:t>
            </a:r>
            <a:r>
              <a:rPr sz="2500" dirty="0">
                <a:latin typeface="Arial"/>
                <a:cs typeface="Arial"/>
              </a:rPr>
              <a:t>a </a:t>
            </a:r>
            <a:r>
              <a:rPr sz="2500" spc="-10" dirty="0">
                <a:latin typeface="Arial"/>
                <a:cs typeface="Arial"/>
              </a:rPr>
              <a:t>pixel </a:t>
            </a:r>
            <a:r>
              <a:rPr sz="2500" spc="-5" dirty="0">
                <a:latin typeface="Arial"/>
                <a:cs typeface="Arial"/>
              </a:rPr>
              <a:t>value </a:t>
            </a:r>
            <a:r>
              <a:rPr sz="2500" dirty="0">
                <a:latin typeface="Arial"/>
                <a:cs typeface="Arial"/>
              </a:rPr>
              <a:t>r  </a:t>
            </a:r>
            <a:r>
              <a:rPr sz="2500" spc="-5" dirty="0">
                <a:latin typeface="Arial"/>
                <a:cs typeface="Arial"/>
              </a:rPr>
              <a:t>into </a:t>
            </a:r>
            <a:r>
              <a:rPr sz="2500" dirty="0">
                <a:latin typeface="Arial"/>
                <a:cs typeface="Arial"/>
              </a:rPr>
              <a:t>a </a:t>
            </a:r>
            <a:r>
              <a:rPr sz="2500" spc="-10" dirty="0">
                <a:latin typeface="Arial"/>
                <a:cs typeface="Arial"/>
              </a:rPr>
              <a:t>pixel value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s.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37179"/>
            <a:ext cx="1371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677920"/>
            <a:ext cx="1371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480" y="223520"/>
            <a:ext cx="75539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0430" marR="5080" indent="-887730">
              <a:lnSpc>
                <a:spcPct val="100000"/>
              </a:lnSpc>
              <a:spcBef>
                <a:spcPts val="100"/>
              </a:spcBef>
              <a:tabLst>
                <a:tab pos="4453255" algn="l"/>
              </a:tabLst>
            </a:pP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Some Basic Intensity </a:t>
            </a:r>
            <a:r>
              <a:rPr sz="4000" spc="-10" dirty="0">
                <a:solidFill>
                  <a:srgbClr val="FF0000"/>
                </a:solidFill>
                <a:latin typeface="Arial"/>
                <a:cs typeface="Arial"/>
              </a:rPr>
              <a:t>(Gray-level)  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Transformation	Functions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1633220"/>
            <a:ext cx="77196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Arial"/>
                <a:cs typeface="Arial"/>
              </a:rPr>
              <a:t>Consider </a:t>
            </a:r>
            <a:r>
              <a:rPr sz="2100" spc="-5" dirty="0">
                <a:latin typeface="Arial"/>
                <a:cs typeface="Arial"/>
              </a:rPr>
              <a:t>the </a:t>
            </a:r>
            <a:r>
              <a:rPr sz="2100" spc="-10" dirty="0">
                <a:latin typeface="Arial"/>
                <a:cs typeface="Arial"/>
              </a:rPr>
              <a:t>following </a:t>
            </a:r>
            <a:r>
              <a:rPr sz="2100" spc="-5" dirty="0">
                <a:latin typeface="Arial"/>
                <a:cs typeface="Arial"/>
              </a:rPr>
              <a:t>figure, which </a:t>
            </a:r>
            <a:r>
              <a:rPr sz="2100" spc="-10" dirty="0">
                <a:latin typeface="Arial"/>
                <a:cs typeface="Arial"/>
              </a:rPr>
              <a:t>shows </a:t>
            </a:r>
            <a:r>
              <a:rPr sz="2100" spc="-5" dirty="0">
                <a:latin typeface="Arial"/>
                <a:cs typeface="Arial"/>
              </a:rPr>
              <a:t>three basic </a:t>
            </a:r>
            <a:r>
              <a:rPr sz="2100" spc="-10" dirty="0">
                <a:latin typeface="Arial"/>
                <a:cs typeface="Arial"/>
              </a:rPr>
              <a:t>types </a:t>
            </a:r>
            <a:r>
              <a:rPr sz="2100" spc="-5" dirty="0">
                <a:latin typeface="Arial"/>
                <a:cs typeface="Arial"/>
              </a:rPr>
              <a:t>of  functions used frequently for image enhancement: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847" y="2454047"/>
            <a:ext cx="8706304" cy="4185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480" y="223520"/>
            <a:ext cx="75539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0430" marR="5080" indent="-887730">
              <a:lnSpc>
                <a:spcPct val="100000"/>
              </a:lnSpc>
              <a:spcBef>
                <a:spcPts val="100"/>
              </a:spcBef>
              <a:tabLst>
                <a:tab pos="4453255" algn="l"/>
              </a:tabLst>
            </a:pPr>
            <a:r>
              <a:rPr sz="4000" b="0" spc="-5" dirty="0">
                <a:latin typeface="Arial"/>
                <a:cs typeface="Arial"/>
              </a:rPr>
              <a:t>Some Basic Intensity </a:t>
            </a:r>
            <a:r>
              <a:rPr sz="4000" b="0" spc="-10" dirty="0">
                <a:latin typeface="Arial"/>
                <a:cs typeface="Arial"/>
              </a:rPr>
              <a:t>(Gray-level)  </a:t>
            </a:r>
            <a:r>
              <a:rPr sz="4000" b="0" spc="-5" dirty="0">
                <a:latin typeface="Arial"/>
                <a:cs typeface="Arial"/>
              </a:rPr>
              <a:t>Transformation	Functions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5440"/>
            <a:ext cx="1371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139" y="1633220"/>
            <a:ext cx="7750809" cy="452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"/>
                <a:cs typeface="Arial"/>
              </a:rPr>
              <a:t>The </a:t>
            </a:r>
            <a:r>
              <a:rPr sz="2500" spc="-5" dirty="0">
                <a:latin typeface="Arial"/>
                <a:cs typeface="Arial"/>
              </a:rPr>
              <a:t>three basic types of functions used frequently for  image enhancement:</a:t>
            </a:r>
            <a:endParaRPr lang="en-US" sz="2500" spc="-5" dirty="0">
              <a:latin typeface="Arial"/>
              <a:cs typeface="Arial"/>
            </a:endParaRPr>
          </a:p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lang="en-US" sz="2500" spc="-5" dirty="0">
                <a:latin typeface="Arial"/>
                <a:cs typeface="Arial"/>
              </a:rPr>
              <a:t> - </a:t>
            </a:r>
            <a:r>
              <a:rPr lang="en-US" sz="2000" spc="-5" dirty="0">
                <a:solidFill>
                  <a:srgbClr val="7030A0"/>
                </a:solidFill>
                <a:latin typeface="Arial"/>
                <a:cs typeface="Arial"/>
              </a:rPr>
              <a:t>Point Transformation:-</a:t>
            </a:r>
            <a:endParaRPr sz="20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425450" indent="-28575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424815" algn="l"/>
                <a:tab pos="425450" algn="l"/>
              </a:tabLst>
            </a:pP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Linear</a:t>
            </a:r>
            <a:r>
              <a:rPr sz="2000" b="1" spc="-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Functions:</a:t>
            </a:r>
            <a:endParaRPr sz="2000" dirty="0">
              <a:latin typeface="Arial"/>
              <a:cs typeface="Arial"/>
            </a:endParaRPr>
          </a:p>
          <a:p>
            <a:pPr marL="825500" lvl="1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824865" algn="l"/>
                <a:tab pos="825500" algn="l"/>
              </a:tabLst>
            </a:pP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Negative Transformation</a:t>
            </a:r>
            <a:endParaRPr sz="2000" dirty="0">
              <a:latin typeface="Arial"/>
              <a:cs typeface="Arial"/>
            </a:endParaRPr>
          </a:p>
          <a:p>
            <a:pPr marL="825500" lvl="1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824865" algn="l"/>
                <a:tab pos="825500" algn="l"/>
              </a:tabLst>
            </a:pP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Identity</a:t>
            </a:r>
            <a:r>
              <a:rPr sz="2000" b="1" spc="-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Transformation</a:t>
            </a:r>
            <a:endParaRPr sz="2000" dirty="0">
              <a:latin typeface="Arial"/>
              <a:cs typeface="Arial"/>
            </a:endParaRPr>
          </a:p>
          <a:p>
            <a:pPr marL="285115" marR="4493895" indent="-285115" algn="r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285115" algn="l"/>
                <a:tab pos="425450" algn="l"/>
              </a:tabLst>
            </a:pPr>
            <a:r>
              <a:rPr sz="2000" b="1" spc="-5" dirty="0">
                <a:solidFill>
                  <a:srgbClr val="BF0000"/>
                </a:solidFill>
                <a:latin typeface="Arial"/>
                <a:cs typeface="Arial"/>
              </a:rPr>
              <a:t>Logarithmic</a:t>
            </a:r>
            <a:r>
              <a:rPr sz="2000" b="1" spc="-4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Arial"/>
                <a:cs typeface="Arial"/>
              </a:rPr>
              <a:t>Functions:</a:t>
            </a:r>
            <a:endParaRPr sz="2000" dirty="0">
              <a:latin typeface="Arial"/>
              <a:cs typeface="Arial"/>
            </a:endParaRPr>
          </a:p>
          <a:p>
            <a:pPr marL="227965" marR="4518025" lvl="1" indent="-227965" algn="r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000" b="1" dirty="0">
                <a:solidFill>
                  <a:srgbClr val="BF0000"/>
                </a:solidFill>
                <a:latin typeface="Arial"/>
                <a:cs typeface="Arial"/>
              </a:rPr>
              <a:t>Log</a:t>
            </a:r>
            <a:r>
              <a:rPr sz="2000" b="1" spc="-7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Arial"/>
                <a:cs typeface="Arial"/>
              </a:rPr>
              <a:t>Transformation</a:t>
            </a:r>
            <a:endParaRPr sz="2000" dirty="0">
              <a:latin typeface="Arial"/>
              <a:cs typeface="Arial"/>
            </a:endParaRPr>
          </a:p>
          <a:p>
            <a:pPr marL="825500" lvl="1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824865" algn="l"/>
                <a:tab pos="825500" algn="l"/>
              </a:tabLst>
            </a:pPr>
            <a:r>
              <a:rPr sz="2000" b="1" spc="-5" dirty="0">
                <a:solidFill>
                  <a:srgbClr val="BF0000"/>
                </a:solidFill>
                <a:latin typeface="Arial"/>
                <a:cs typeface="Arial"/>
              </a:rPr>
              <a:t>Inverse-log</a:t>
            </a:r>
            <a:r>
              <a:rPr sz="2000" b="1" spc="-1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Arial"/>
                <a:cs typeface="Arial"/>
              </a:rPr>
              <a:t>Transformation</a:t>
            </a:r>
            <a:endParaRPr sz="2000" dirty="0">
              <a:latin typeface="Arial"/>
              <a:cs typeface="Arial"/>
            </a:endParaRPr>
          </a:p>
          <a:p>
            <a:pPr marL="425450" indent="-28575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424815" algn="l"/>
                <a:tab pos="425450" algn="l"/>
              </a:tabLst>
            </a:pPr>
            <a:r>
              <a:rPr sz="2000" b="1" spc="5" dirty="0">
                <a:solidFill>
                  <a:srgbClr val="001F5F"/>
                </a:solidFill>
                <a:latin typeface="Arial"/>
                <a:cs typeface="Arial"/>
              </a:rPr>
              <a:t>Power-Law</a:t>
            </a:r>
            <a:r>
              <a:rPr sz="2000" b="1" spc="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Functions:</a:t>
            </a:r>
            <a:endParaRPr sz="2000" dirty="0">
              <a:latin typeface="Arial"/>
              <a:cs typeface="Arial"/>
            </a:endParaRPr>
          </a:p>
          <a:p>
            <a:pPr marL="825500" lvl="1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824865" algn="l"/>
                <a:tab pos="825500" algn="l"/>
              </a:tabLst>
            </a:pPr>
            <a:r>
              <a:rPr sz="2000" b="1" spc="-155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725" b="1" spc="-232" baseline="28985" dirty="0">
                <a:solidFill>
                  <a:srgbClr val="001F5F"/>
                </a:solidFill>
                <a:latin typeface="Arial"/>
                <a:cs typeface="Arial"/>
              </a:rPr>
              <a:t>th </a:t>
            </a:r>
            <a:r>
              <a:rPr sz="2000" b="1" spc="10" dirty="0">
                <a:solidFill>
                  <a:srgbClr val="001F5F"/>
                </a:solidFill>
                <a:latin typeface="Arial"/>
                <a:cs typeface="Arial"/>
              </a:rPr>
              <a:t>power</a:t>
            </a:r>
            <a:r>
              <a:rPr sz="2000" b="1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transformation</a:t>
            </a:r>
            <a:endParaRPr sz="2000" dirty="0">
              <a:latin typeface="Arial"/>
              <a:cs typeface="Arial"/>
            </a:endParaRPr>
          </a:p>
          <a:p>
            <a:pPr marL="825500" lvl="1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824865" algn="l"/>
                <a:tab pos="825500" algn="l"/>
              </a:tabLst>
            </a:pPr>
            <a:r>
              <a:rPr sz="2000" b="1" spc="-155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725" b="1" spc="-232" baseline="28985" dirty="0">
                <a:solidFill>
                  <a:srgbClr val="001F5F"/>
                </a:solidFill>
                <a:latin typeface="Arial"/>
                <a:cs typeface="Arial"/>
              </a:rPr>
              <a:t>th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root</a:t>
            </a:r>
            <a:r>
              <a:rPr sz="2000" b="1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transformation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7D1F-136F-46E3-8325-49C721691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0" y="223520"/>
            <a:ext cx="7559039" cy="49244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Point Transformation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0A3C8-A96F-4ADD-991E-D23133DE655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0" y="1295400"/>
            <a:ext cx="9144000" cy="34470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S=T(r)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Where T=Transformation Operator  And this may be done by using |x| window that means only a single pixel . thus this type of transformation in know as point transformation . In other words basically use of pixel point transformation is masking of a particular pixel</a:t>
            </a:r>
          </a:p>
        </p:txBody>
      </p:sp>
    </p:spTree>
    <p:extLst>
      <p:ext uri="{BB962C8B-B14F-4D97-AF65-F5344CB8AC3E}">
        <p14:creationId xmlns:p14="http://schemas.microsoft.com/office/powerpoint/2010/main" val="306693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739" y="497840"/>
            <a:ext cx="4153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Linear</a:t>
            </a:r>
            <a:r>
              <a:rPr sz="4400" b="0" spc="-9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Functions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8061325" cy="395477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-5" dirty="0">
                <a:solidFill>
                  <a:srgbClr val="001F5F"/>
                </a:solidFill>
                <a:latin typeface="Arial"/>
                <a:cs typeface="Arial"/>
              </a:rPr>
              <a:t>Identity</a:t>
            </a:r>
            <a:r>
              <a:rPr sz="32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1F5F"/>
                </a:solidFill>
                <a:latin typeface="Arial"/>
                <a:cs typeface="Arial"/>
              </a:rPr>
              <a:t>Function</a:t>
            </a:r>
            <a:endParaRPr sz="3200">
              <a:latin typeface="Arial"/>
              <a:cs typeface="Arial"/>
            </a:endParaRPr>
          </a:p>
          <a:p>
            <a:pPr marL="755650" marR="5080" lvl="1" indent="-285750" algn="just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Output intensities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identical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input  intensities</a:t>
            </a:r>
            <a:endParaRPr sz="2800">
              <a:latin typeface="Arial"/>
              <a:cs typeface="Arial"/>
            </a:endParaRPr>
          </a:p>
          <a:p>
            <a:pPr marL="755650" marR="5715" lvl="1" indent="-285750" algn="just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This function doesn’t have an effect </a:t>
            </a:r>
            <a:r>
              <a:rPr sz="2800" spc="5" dirty="0">
                <a:latin typeface="Arial"/>
                <a:cs typeface="Arial"/>
              </a:rPr>
              <a:t>on </a:t>
            </a:r>
            <a:r>
              <a:rPr sz="2800" spc="-5" dirty="0">
                <a:latin typeface="Arial"/>
                <a:cs typeface="Arial"/>
              </a:rPr>
              <a:t>an  </a:t>
            </a:r>
            <a:r>
              <a:rPr sz="2800" dirty="0">
                <a:latin typeface="Arial"/>
                <a:cs typeface="Arial"/>
              </a:rPr>
              <a:t>image, </a:t>
            </a:r>
            <a:r>
              <a:rPr sz="2800" spc="-5" dirty="0">
                <a:latin typeface="Arial"/>
                <a:cs typeface="Arial"/>
              </a:rPr>
              <a:t>it </a:t>
            </a:r>
            <a:r>
              <a:rPr sz="2800" spc="-10" dirty="0">
                <a:latin typeface="Arial"/>
                <a:cs typeface="Arial"/>
              </a:rPr>
              <a:t>was </a:t>
            </a:r>
            <a:r>
              <a:rPr sz="2800" spc="-5" dirty="0">
                <a:latin typeface="Arial"/>
                <a:cs typeface="Arial"/>
              </a:rPr>
              <a:t>included in the graph only for  completeness</a:t>
            </a:r>
            <a:endParaRPr sz="28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Its</a:t>
            </a:r>
            <a:r>
              <a:rPr sz="2800" spc="-5" dirty="0">
                <a:latin typeface="Arial"/>
                <a:cs typeface="Arial"/>
              </a:rPr>
              <a:t> expression:</a:t>
            </a:r>
            <a:endParaRPr sz="2800">
              <a:latin typeface="Arial"/>
              <a:cs typeface="Arial"/>
            </a:endParaRPr>
          </a:p>
          <a:p>
            <a:pPr marL="927100" algn="just">
              <a:lnSpc>
                <a:spcPct val="100000"/>
              </a:lnSpc>
              <a:spcBef>
                <a:spcPts val="690"/>
              </a:spcBef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s =</a:t>
            </a:r>
            <a:r>
              <a:rPr sz="2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739" y="497840"/>
            <a:ext cx="4153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Linear</a:t>
            </a:r>
            <a:r>
              <a:rPr sz="4400" b="0" spc="-9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Functions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5440"/>
            <a:ext cx="1371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001F5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553845"/>
            <a:ext cx="7720330" cy="14636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500" b="1" spc="-5" dirty="0">
                <a:solidFill>
                  <a:srgbClr val="001F5F"/>
                </a:solidFill>
                <a:latin typeface="Arial"/>
                <a:cs typeface="Arial"/>
              </a:rPr>
              <a:t>Image </a:t>
            </a:r>
            <a:r>
              <a:rPr sz="2500" b="1" spc="-10" dirty="0">
                <a:solidFill>
                  <a:srgbClr val="001F5F"/>
                </a:solidFill>
                <a:latin typeface="Arial"/>
                <a:cs typeface="Arial"/>
              </a:rPr>
              <a:t>Negatives (Negative</a:t>
            </a:r>
            <a:r>
              <a:rPr sz="2500" b="1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1F5F"/>
                </a:solidFill>
                <a:latin typeface="Arial"/>
                <a:cs typeface="Arial"/>
              </a:rPr>
              <a:t>Transformation)</a:t>
            </a:r>
            <a:endParaRPr sz="2500">
              <a:latin typeface="Arial"/>
              <a:cs typeface="Arial"/>
            </a:endParaRPr>
          </a:p>
          <a:p>
            <a:pPr marL="412750" marR="5080" indent="-285750" algn="just">
              <a:lnSpc>
                <a:spcPct val="100000"/>
              </a:lnSpc>
              <a:spcBef>
                <a:spcPts val="500"/>
              </a:spcBef>
            </a:pPr>
            <a:r>
              <a:rPr sz="3000" baseline="2777" dirty="0">
                <a:latin typeface="Arial"/>
                <a:cs typeface="Arial"/>
              </a:rPr>
              <a:t>– </a:t>
            </a:r>
            <a:r>
              <a:rPr sz="2000" spc="-5" dirty="0">
                <a:latin typeface="Arial"/>
                <a:cs typeface="Arial"/>
              </a:rPr>
              <a:t>The negative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an image </a:t>
            </a:r>
            <a:r>
              <a:rPr sz="2000" spc="-10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gray level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range </a:t>
            </a:r>
            <a:r>
              <a:rPr sz="2000" spc="-5" dirty="0">
                <a:latin typeface="Arial"/>
                <a:cs typeface="Arial"/>
              </a:rPr>
              <a:t>[0, </a:t>
            </a:r>
            <a:r>
              <a:rPr sz="2000" dirty="0">
                <a:latin typeface="Arial"/>
                <a:cs typeface="Arial"/>
              </a:rPr>
              <a:t>L-1],  </a:t>
            </a:r>
            <a:r>
              <a:rPr sz="2000" spc="-5" dirty="0">
                <a:latin typeface="Arial"/>
                <a:cs typeface="Arial"/>
              </a:rPr>
              <a:t>where </a:t>
            </a:r>
            <a:r>
              <a:rPr sz="2000" dirty="0">
                <a:latin typeface="Arial"/>
                <a:cs typeface="Arial"/>
              </a:rPr>
              <a:t>L = Largest </a:t>
            </a:r>
            <a:r>
              <a:rPr sz="2000" spc="-5" dirty="0">
                <a:latin typeface="Arial"/>
                <a:cs typeface="Arial"/>
              </a:rPr>
              <a:t>value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an image, is obtained </a:t>
            </a:r>
            <a:r>
              <a:rPr sz="2000" dirty="0">
                <a:latin typeface="Arial"/>
                <a:cs typeface="Arial"/>
              </a:rPr>
              <a:t>by using </a:t>
            </a:r>
            <a:r>
              <a:rPr sz="2000" spc="-5" dirty="0">
                <a:latin typeface="Arial"/>
                <a:cs typeface="Arial"/>
              </a:rPr>
              <a:t>the  negative transformation’s </a:t>
            </a:r>
            <a:r>
              <a:rPr sz="2000" dirty="0">
                <a:latin typeface="Arial"/>
                <a:cs typeface="Arial"/>
              </a:rPr>
              <a:t>expression: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423920"/>
            <a:ext cx="7606665" cy="271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 = L – 1 –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Arial"/>
              <a:cs typeface="Arial"/>
            </a:endParaRPr>
          </a:p>
          <a:p>
            <a:pPr marL="298450" marR="6350">
              <a:lnSpc>
                <a:spcPct val="100000"/>
              </a:lnSpc>
              <a:tabLst>
                <a:tab pos="1131570" algn="l"/>
                <a:tab pos="2235835" algn="l"/>
                <a:tab pos="2716530" algn="l"/>
                <a:tab pos="4552950" algn="l"/>
                <a:tab pos="5302250" algn="l"/>
                <a:tab pos="5981065" algn="l"/>
                <a:tab pos="6871970" algn="l"/>
                <a:tab pos="7196455" algn="l"/>
              </a:tabLst>
            </a:pPr>
            <a:r>
              <a:rPr sz="2000" spc="-1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	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se</a:t>
            </a:r>
            <a:r>
              <a:rPr sz="2000" dirty="0">
                <a:latin typeface="Arial"/>
                <a:cs typeface="Arial"/>
              </a:rPr>
              <a:t>s	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	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ls	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 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	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np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t	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,	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	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is  manner produces </a:t>
            </a:r>
            <a:r>
              <a:rPr sz="2000" spc="-5" dirty="0">
                <a:latin typeface="Arial"/>
                <a:cs typeface="Arial"/>
              </a:rPr>
              <a:t>the equivalent </a:t>
            </a:r>
            <a:r>
              <a:rPr sz="2000" dirty="0">
                <a:latin typeface="Arial"/>
                <a:cs typeface="Arial"/>
              </a:rPr>
              <a:t>of a photographic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negative.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Arial"/>
              <a:cs typeface="Arial"/>
            </a:endParaRPr>
          </a:p>
          <a:p>
            <a:pPr marL="298450" marR="5080" indent="-285750" algn="just">
              <a:lnSpc>
                <a:spcPct val="100000"/>
              </a:lnSpc>
            </a:pPr>
            <a:r>
              <a:rPr sz="3000" baseline="2777" dirty="0">
                <a:solidFill>
                  <a:srgbClr val="6F2F9F"/>
                </a:solidFill>
                <a:latin typeface="Arial"/>
                <a:cs typeface="Arial"/>
              </a:rPr>
              <a:t>– </a:t>
            </a:r>
            <a:r>
              <a:rPr sz="2000" b="1" spc="-10" dirty="0">
                <a:solidFill>
                  <a:srgbClr val="6F2F9F"/>
                </a:solidFill>
                <a:latin typeface="Arial"/>
                <a:cs typeface="Arial"/>
              </a:rPr>
              <a:t>The negative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transformation is suitable for enhancing </a:t>
            </a:r>
            <a:r>
              <a:rPr sz="2000" b="1" spc="10" dirty="0">
                <a:solidFill>
                  <a:srgbClr val="6F2F9F"/>
                </a:solidFill>
                <a:latin typeface="Arial"/>
                <a:cs typeface="Arial"/>
              </a:rPr>
              <a:t>white 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or gray detail embedded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in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dark regions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of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an image,  especially </a:t>
            </a:r>
            <a:r>
              <a:rPr sz="2000" b="1" spc="15" dirty="0">
                <a:solidFill>
                  <a:srgbClr val="6F2F9F"/>
                </a:solidFill>
                <a:latin typeface="Arial"/>
                <a:cs typeface="Arial"/>
              </a:rPr>
              <a:t>when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the black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area are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dominant in</a:t>
            </a:r>
            <a:r>
              <a:rPr sz="2000" b="1" spc="-8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size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497840"/>
            <a:ext cx="44335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Image</a:t>
            </a:r>
            <a:r>
              <a:rPr sz="4400" spc="-6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Negatives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371600" y="1600200"/>
            <a:ext cx="6629400" cy="4528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60" y="497840"/>
            <a:ext cx="7103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6255" algn="l"/>
              </a:tabLst>
            </a:pPr>
            <a:r>
              <a:rPr sz="4400" b="0" spc="-5" dirty="0">
                <a:latin typeface="Arial"/>
                <a:cs typeface="Arial"/>
              </a:rPr>
              <a:t>Logarithmic	Transformations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5440"/>
            <a:ext cx="1371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001F5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554480"/>
            <a:ext cx="6044565" cy="14058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500" b="1" spc="-5" dirty="0">
                <a:solidFill>
                  <a:srgbClr val="001F5F"/>
                </a:solidFill>
                <a:latin typeface="Arial"/>
                <a:cs typeface="Arial"/>
              </a:rPr>
              <a:t>Log</a:t>
            </a:r>
            <a:r>
              <a:rPr sz="25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1F5F"/>
                </a:solidFill>
                <a:latin typeface="Arial"/>
                <a:cs typeface="Arial"/>
              </a:rPr>
              <a:t>Transformation</a:t>
            </a: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500" dirty="0">
                <a:latin typeface="Arial"/>
                <a:cs typeface="Arial"/>
              </a:rPr>
              <a:t>The </a:t>
            </a:r>
            <a:r>
              <a:rPr sz="2500" spc="-5" dirty="0">
                <a:latin typeface="Arial"/>
                <a:cs typeface="Arial"/>
              </a:rPr>
              <a:t>general form of the log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transformation:</a:t>
            </a:r>
            <a:endParaRPr sz="2500" dirty="0">
              <a:latin typeface="Arial"/>
              <a:cs typeface="Arial"/>
            </a:endParaRPr>
          </a:p>
          <a:p>
            <a:pPr marL="1497965">
              <a:lnSpc>
                <a:spcPct val="100000"/>
              </a:lnSpc>
              <a:spcBef>
                <a:spcPts val="630"/>
              </a:spcBef>
            </a:pPr>
            <a:r>
              <a:rPr sz="2500" b="1" dirty="0">
                <a:solidFill>
                  <a:srgbClr val="FF0000"/>
                </a:solidFill>
                <a:latin typeface="Arial"/>
                <a:cs typeface="Arial"/>
              </a:rPr>
              <a:t>s = c </a:t>
            </a:r>
            <a:r>
              <a:rPr sz="2500" b="1" spc="-5" dirty="0">
                <a:solidFill>
                  <a:srgbClr val="FF0000"/>
                </a:solidFill>
                <a:latin typeface="Arial"/>
                <a:cs typeface="Arial"/>
              </a:rPr>
              <a:t>log</a:t>
            </a:r>
            <a:r>
              <a:rPr sz="25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Arial"/>
                <a:cs typeface="Arial"/>
              </a:rPr>
              <a:t>(1+r)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3394831"/>
            <a:ext cx="7658100" cy="26047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500" spc="-10" dirty="0">
                <a:latin typeface="Arial"/>
                <a:cs typeface="Arial"/>
              </a:rPr>
              <a:t>Where </a:t>
            </a:r>
            <a:r>
              <a:rPr sz="2500" dirty="0">
                <a:latin typeface="Arial"/>
                <a:cs typeface="Arial"/>
              </a:rPr>
              <a:t>c </a:t>
            </a:r>
            <a:r>
              <a:rPr sz="2500" spc="-5" dirty="0">
                <a:latin typeface="Arial"/>
                <a:cs typeface="Arial"/>
              </a:rPr>
              <a:t>is </a:t>
            </a:r>
            <a:r>
              <a:rPr sz="2500" dirty="0">
                <a:latin typeface="Arial"/>
                <a:cs typeface="Arial"/>
              </a:rPr>
              <a:t>a </a:t>
            </a:r>
            <a:r>
              <a:rPr sz="2500" spc="-5" dirty="0">
                <a:latin typeface="Arial"/>
                <a:cs typeface="Arial"/>
              </a:rPr>
              <a:t>constant, </a:t>
            </a:r>
            <a:r>
              <a:rPr sz="2500" dirty="0">
                <a:latin typeface="Arial"/>
                <a:cs typeface="Arial"/>
              </a:rPr>
              <a:t>and r ≥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0</a:t>
            </a:r>
          </a:p>
          <a:p>
            <a:pPr marL="412750" marR="5080" indent="-28575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412115" algn="l"/>
                <a:tab pos="412750" algn="l"/>
                <a:tab pos="2604135" algn="l"/>
              </a:tabLst>
            </a:pPr>
            <a:r>
              <a:rPr sz="2100" b="1" spc="-5" dirty="0">
                <a:solidFill>
                  <a:srgbClr val="6F2F9F"/>
                </a:solidFill>
                <a:latin typeface="Arial"/>
                <a:cs typeface="Arial"/>
              </a:rPr>
              <a:t>Log</a:t>
            </a:r>
            <a:r>
              <a:rPr sz="2100" b="1" spc="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100" b="1" spc="-10" dirty="0">
                <a:solidFill>
                  <a:srgbClr val="6F2F9F"/>
                </a:solidFill>
                <a:latin typeface="Arial"/>
                <a:cs typeface="Arial"/>
              </a:rPr>
              <a:t>curve</a:t>
            </a:r>
            <a:r>
              <a:rPr sz="2100" b="1" spc="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6F2F9F"/>
                </a:solidFill>
                <a:latin typeface="Arial"/>
                <a:cs typeface="Arial"/>
              </a:rPr>
              <a:t>maps	</a:t>
            </a:r>
            <a:r>
              <a:rPr sz="2100" b="1" dirty="0">
                <a:solidFill>
                  <a:srgbClr val="6F2F9F"/>
                </a:solidFill>
                <a:latin typeface="Arial"/>
                <a:cs typeface="Arial"/>
              </a:rPr>
              <a:t>a </a:t>
            </a:r>
            <a:r>
              <a:rPr sz="2100" b="1" spc="-5" dirty="0">
                <a:solidFill>
                  <a:srgbClr val="6F2F9F"/>
                </a:solidFill>
                <a:latin typeface="Arial"/>
                <a:cs typeface="Arial"/>
              </a:rPr>
              <a:t>narrow range </a:t>
            </a:r>
            <a:r>
              <a:rPr sz="2100" b="1" dirty="0">
                <a:solidFill>
                  <a:srgbClr val="6F2F9F"/>
                </a:solidFill>
                <a:latin typeface="Arial"/>
                <a:cs typeface="Arial"/>
              </a:rPr>
              <a:t>of low </a:t>
            </a:r>
            <a:r>
              <a:rPr sz="2100" b="1" spc="-10" dirty="0">
                <a:solidFill>
                  <a:srgbClr val="6F2F9F"/>
                </a:solidFill>
                <a:latin typeface="Arial"/>
                <a:cs typeface="Arial"/>
              </a:rPr>
              <a:t>gray-level </a:t>
            </a:r>
            <a:r>
              <a:rPr sz="2100" b="1" spc="-5" dirty="0">
                <a:solidFill>
                  <a:srgbClr val="6F2F9F"/>
                </a:solidFill>
                <a:latin typeface="Arial"/>
                <a:cs typeface="Arial"/>
              </a:rPr>
              <a:t>values  in the input image into </a:t>
            </a:r>
            <a:r>
              <a:rPr sz="2100" b="1" dirty="0">
                <a:solidFill>
                  <a:srgbClr val="6F2F9F"/>
                </a:solidFill>
                <a:latin typeface="Arial"/>
                <a:cs typeface="Arial"/>
              </a:rPr>
              <a:t>a </a:t>
            </a:r>
            <a:r>
              <a:rPr sz="2100" b="1" spc="5" dirty="0">
                <a:solidFill>
                  <a:srgbClr val="6F2F9F"/>
                </a:solidFill>
                <a:latin typeface="Arial"/>
                <a:cs typeface="Arial"/>
              </a:rPr>
              <a:t>wider </a:t>
            </a:r>
            <a:r>
              <a:rPr sz="2100" b="1" spc="-5" dirty="0">
                <a:solidFill>
                  <a:srgbClr val="6F2F9F"/>
                </a:solidFill>
                <a:latin typeface="Arial"/>
                <a:cs typeface="Arial"/>
              </a:rPr>
              <a:t>range of the output</a:t>
            </a:r>
            <a:r>
              <a:rPr sz="2100" b="1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6F2F9F"/>
                </a:solidFill>
                <a:latin typeface="Arial"/>
                <a:cs typeface="Arial"/>
              </a:rPr>
              <a:t>levels.</a:t>
            </a:r>
            <a:endParaRPr sz="2100" dirty="0">
              <a:latin typeface="Arial"/>
              <a:cs typeface="Arial"/>
            </a:endParaRPr>
          </a:p>
          <a:p>
            <a:pPr marL="412750" marR="544830" indent="-28575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412115" algn="l"/>
                <a:tab pos="412750" algn="l"/>
              </a:tabLst>
            </a:pPr>
            <a:r>
              <a:rPr sz="2100" b="1" spc="-10" dirty="0">
                <a:solidFill>
                  <a:srgbClr val="0B1B1C"/>
                </a:solidFill>
                <a:latin typeface="Arial"/>
                <a:cs typeface="Arial"/>
              </a:rPr>
              <a:t>Used </a:t>
            </a:r>
            <a:r>
              <a:rPr sz="2100" b="1" dirty="0">
                <a:solidFill>
                  <a:srgbClr val="0B1B1C"/>
                </a:solidFill>
                <a:latin typeface="Arial"/>
                <a:cs typeface="Arial"/>
              </a:rPr>
              <a:t>to </a:t>
            </a:r>
            <a:r>
              <a:rPr sz="2100" b="1" spc="-5" dirty="0">
                <a:solidFill>
                  <a:srgbClr val="0B1B1C"/>
                </a:solidFill>
                <a:latin typeface="Arial"/>
                <a:cs typeface="Arial"/>
              </a:rPr>
              <a:t>expand </a:t>
            </a:r>
            <a:r>
              <a:rPr sz="2100" b="1" dirty="0">
                <a:solidFill>
                  <a:srgbClr val="0B1B1C"/>
                </a:solidFill>
                <a:latin typeface="Arial"/>
                <a:cs typeface="Arial"/>
              </a:rPr>
              <a:t>the </a:t>
            </a:r>
            <a:r>
              <a:rPr sz="2100" b="1" spc="-5" dirty="0">
                <a:solidFill>
                  <a:srgbClr val="0B1B1C"/>
                </a:solidFill>
                <a:latin typeface="Arial"/>
                <a:cs typeface="Arial"/>
              </a:rPr>
              <a:t>values of </a:t>
            </a:r>
            <a:r>
              <a:rPr sz="2100" b="1" spc="-10" dirty="0">
                <a:solidFill>
                  <a:srgbClr val="0B1B1C"/>
                </a:solidFill>
                <a:latin typeface="Arial"/>
                <a:cs typeface="Arial"/>
              </a:rPr>
              <a:t>dark </a:t>
            </a:r>
            <a:r>
              <a:rPr sz="2100" b="1" spc="-5" dirty="0">
                <a:solidFill>
                  <a:srgbClr val="0B1B1C"/>
                </a:solidFill>
                <a:latin typeface="Arial"/>
                <a:cs typeface="Arial"/>
              </a:rPr>
              <a:t>pixels </a:t>
            </a:r>
            <a:r>
              <a:rPr sz="2100" b="1" dirty="0">
                <a:solidFill>
                  <a:srgbClr val="0B1B1C"/>
                </a:solidFill>
                <a:latin typeface="Arial"/>
                <a:cs typeface="Arial"/>
              </a:rPr>
              <a:t>in </a:t>
            </a:r>
            <a:r>
              <a:rPr sz="2100" b="1" spc="-5" dirty="0">
                <a:solidFill>
                  <a:srgbClr val="0B1B1C"/>
                </a:solidFill>
                <a:latin typeface="Arial"/>
                <a:cs typeface="Arial"/>
              </a:rPr>
              <a:t>an image  </a:t>
            </a:r>
            <a:r>
              <a:rPr sz="2100" b="1" spc="10" dirty="0">
                <a:solidFill>
                  <a:srgbClr val="0B1B1C"/>
                </a:solidFill>
                <a:latin typeface="Arial"/>
                <a:cs typeface="Arial"/>
              </a:rPr>
              <a:t>while </a:t>
            </a:r>
            <a:r>
              <a:rPr sz="2100" b="1" spc="-5" dirty="0">
                <a:solidFill>
                  <a:srgbClr val="0B1B1C"/>
                </a:solidFill>
                <a:latin typeface="Arial"/>
                <a:cs typeface="Arial"/>
              </a:rPr>
              <a:t>compressing the higher-level</a:t>
            </a:r>
            <a:r>
              <a:rPr sz="2100" b="1" spc="-25" dirty="0">
                <a:solidFill>
                  <a:srgbClr val="0B1B1C"/>
                </a:solidFill>
                <a:latin typeface="Arial"/>
                <a:cs typeface="Arial"/>
              </a:rPr>
              <a:t> </a:t>
            </a:r>
            <a:r>
              <a:rPr sz="2100" b="1" spc="-10" dirty="0">
                <a:solidFill>
                  <a:srgbClr val="0B1B1C"/>
                </a:solidFill>
                <a:latin typeface="Arial"/>
                <a:cs typeface="Arial"/>
              </a:rPr>
              <a:t>values.</a:t>
            </a:r>
            <a:endParaRPr sz="2100" dirty="0">
              <a:latin typeface="Arial"/>
              <a:cs typeface="Arial"/>
            </a:endParaRPr>
          </a:p>
          <a:p>
            <a:pPr marL="412750" marR="379730" indent="-28575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412115" algn="l"/>
                <a:tab pos="412750" algn="l"/>
              </a:tabLst>
            </a:pPr>
            <a:r>
              <a:rPr sz="2100" b="1" spc="-5" dirty="0">
                <a:solidFill>
                  <a:srgbClr val="151544"/>
                </a:solidFill>
                <a:latin typeface="Arial"/>
                <a:cs typeface="Arial"/>
              </a:rPr>
              <a:t>It </a:t>
            </a:r>
            <a:r>
              <a:rPr sz="2100" b="1" spc="-10" dirty="0">
                <a:solidFill>
                  <a:srgbClr val="151544"/>
                </a:solidFill>
                <a:latin typeface="Arial"/>
                <a:cs typeface="Arial"/>
              </a:rPr>
              <a:t>compresses </a:t>
            </a:r>
            <a:r>
              <a:rPr sz="2100" b="1" spc="-5" dirty="0">
                <a:solidFill>
                  <a:srgbClr val="151544"/>
                </a:solidFill>
                <a:latin typeface="Arial"/>
                <a:cs typeface="Arial"/>
              </a:rPr>
              <a:t>the </a:t>
            </a:r>
            <a:r>
              <a:rPr sz="2100" b="1" spc="-10" dirty="0">
                <a:solidFill>
                  <a:srgbClr val="151544"/>
                </a:solidFill>
                <a:latin typeface="Arial"/>
                <a:cs typeface="Arial"/>
              </a:rPr>
              <a:t>dynamic </a:t>
            </a:r>
            <a:r>
              <a:rPr sz="2100" b="1" spc="-5" dirty="0">
                <a:solidFill>
                  <a:srgbClr val="151544"/>
                </a:solidFill>
                <a:latin typeface="Arial"/>
                <a:cs typeface="Arial"/>
              </a:rPr>
              <a:t>range </a:t>
            </a:r>
            <a:r>
              <a:rPr sz="2100" b="1" dirty="0">
                <a:solidFill>
                  <a:srgbClr val="151544"/>
                </a:solidFill>
                <a:latin typeface="Arial"/>
                <a:cs typeface="Arial"/>
              </a:rPr>
              <a:t>of </a:t>
            </a:r>
            <a:r>
              <a:rPr sz="2100" b="1" spc="-5" dirty="0">
                <a:solidFill>
                  <a:srgbClr val="151544"/>
                </a:solidFill>
                <a:latin typeface="Arial"/>
                <a:cs typeface="Arial"/>
              </a:rPr>
              <a:t>images </a:t>
            </a:r>
            <a:r>
              <a:rPr sz="2100" b="1" spc="15" dirty="0">
                <a:solidFill>
                  <a:srgbClr val="151544"/>
                </a:solidFill>
                <a:latin typeface="Arial"/>
                <a:cs typeface="Arial"/>
              </a:rPr>
              <a:t>with </a:t>
            </a:r>
            <a:r>
              <a:rPr sz="2100" b="1" spc="-5" dirty="0">
                <a:solidFill>
                  <a:srgbClr val="151544"/>
                </a:solidFill>
                <a:latin typeface="Arial"/>
                <a:cs typeface="Arial"/>
              </a:rPr>
              <a:t>large  variations </a:t>
            </a:r>
            <a:r>
              <a:rPr sz="2100" b="1" dirty="0">
                <a:solidFill>
                  <a:srgbClr val="151544"/>
                </a:solidFill>
                <a:latin typeface="Arial"/>
                <a:cs typeface="Arial"/>
              </a:rPr>
              <a:t>in </a:t>
            </a:r>
            <a:r>
              <a:rPr sz="2100" b="1" spc="-5" dirty="0">
                <a:solidFill>
                  <a:srgbClr val="151544"/>
                </a:solidFill>
                <a:latin typeface="Arial"/>
                <a:cs typeface="Arial"/>
              </a:rPr>
              <a:t>pixel</a:t>
            </a:r>
            <a:r>
              <a:rPr sz="2100" b="1" spc="5" dirty="0">
                <a:solidFill>
                  <a:srgbClr val="151544"/>
                </a:solidFill>
                <a:latin typeface="Arial"/>
                <a:cs typeface="Arial"/>
              </a:rPr>
              <a:t> </a:t>
            </a:r>
            <a:r>
              <a:rPr sz="2100" b="1" spc="-10" dirty="0">
                <a:solidFill>
                  <a:srgbClr val="151544"/>
                </a:solidFill>
                <a:latin typeface="Arial"/>
                <a:cs typeface="Arial"/>
              </a:rPr>
              <a:t>values.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60" y="497840"/>
            <a:ext cx="7103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6255" algn="l"/>
              </a:tabLst>
            </a:pPr>
            <a:r>
              <a:rPr sz="4400" b="0" spc="-5" dirty="0">
                <a:solidFill>
                  <a:srgbClr val="000000"/>
                </a:solidFill>
                <a:latin typeface="Arial"/>
                <a:cs typeface="Arial"/>
              </a:rPr>
              <a:t>Logarithmic	Transformations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9847" y="2276247"/>
            <a:ext cx="7715704" cy="2695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59" y="497840"/>
            <a:ext cx="7667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Image </a:t>
            </a:r>
            <a:r>
              <a:rPr sz="4400" b="0" spc="-5" dirty="0">
                <a:solidFill>
                  <a:srgbClr val="000000"/>
                </a:solidFill>
                <a:latin typeface="Arial"/>
                <a:cs typeface="Arial"/>
              </a:rPr>
              <a:t>Enhancement</a:t>
            </a:r>
            <a:r>
              <a:rPr sz="4400" b="0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Arial"/>
                <a:cs typeface="Arial"/>
              </a:rPr>
              <a:t>Definition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877809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Image Enhancement: </a:t>
            </a:r>
            <a:r>
              <a:rPr sz="3200" spc="-5" dirty="0">
                <a:latin typeface="Arial"/>
                <a:cs typeface="Arial"/>
              </a:rPr>
              <a:t>is the </a:t>
            </a:r>
            <a:r>
              <a:rPr sz="3200" dirty="0">
                <a:latin typeface="Arial"/>
                <a:cs typeface="Arial"/>
              </a:rPr>
              <a:t>process that  improves </a:t>
            </a:r>
            <a:r>
              <a:rPr sz="3200" spc="-5" dirty="0">
                <a:latin typeface="Arial"/>
                <a:cs typeface="Arial"/>
              </a:rPr>
              <a:t>the quality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image </a:t>
            </a:r>
            <a:r>
              <a:rPr sz="3200" spc="-5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5" dirty="0">
                <a:latin typeface="Arial"/>
                <a:cs typeface="Arial"/>
              </a:rPr>
              <a:t>specific application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60" y="497840"/>
            <a:ext cx="7103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6255" algn="l"/>
              </a:tabLst>
            </a:pPr>
            <a:r>
              <a:rPr sz="4400" b="0" spc="-5" dirty="0">
                <a:latin typeface="Arial"/>
                <a:cs typeface="Arial"/>
              </a:rPr>
              <a:t>Logarithmic	Transformations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39240"/>
            <a:ext cx="1371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001F5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478280"/>
            <a:ext cx="7350759" cy="178562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500" b="1" spc="-10" dirty="0">
                <a:solidFill>
                  <a:srgbClr val="001F5F"/>
                </a:solidFill>
                <a:latin typeface="Arial"/>
                <a:cs typeface="Arial"/>
              </a:rPr>
              <a:t>Inverse </a:t>
            </a:r>
            <a:r>
              <a:rPr sz="2500" b="1" spc="-5" dirty="0">
                <a:solidFill>
                  <a:srgbClr val="001F5F"/>
                </a:solidFill>
                <a:latin typeface="Arial"/>
                <a:cs typeface="Arial"/>
              </a:rPr>
              <a:t>Logarithm Transformation</a:t>
            </a:r>
            <a:endParaRPr sz="25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620"/>
              </a:spcBef>
              <a:buChar char="–"/>
              <a:tabLst>
                <a:tab pos="412750" algn="l"/>
              </a:tabLst>
            </a:pPr>
            <a:r>
              <a:rPr sz="2500" spc="-5" dirty="0">
                <a:latin typeface="Arial"/>
                <a:cs typeface="Arial"/>
              </a:rPr>
              <a:t>Do opposite </a:t>
            </a:r>
            <a:r>
              <a:rPr sz="2500" dirty="0">
                <a:latin typeface="Arial"/>
                <a:cs typeface="Arial"/>
              </a:rPr>
              <a:t>to </a:t>
            </a:r>
            <a:r>
              <a:rPr sz="2500" spc="-5" dirty="0">
                <a:latin typeface="Arial"/>
                <a:cs typeface="Arial"/>
              </a:rPr>
              <a:t>the log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transformations</a:t>
            </a:r>
            <a:endParaRPr sz="2500">
              <a:latin typeface="Arial"/>
              <a:cs typeface="Arial"/>
            </a:endParaRPr>
          </a:p>
          <a:p>
            <a:pPr marL="412750" marR="5080" indent="-285750">
              <a:lnSpc>
                <a:spcPct val="100000"/>
              </a:lnSpc>
              <a:spcBef>
                <a:spcPts val="620"/>
              </a:spcBef>
              <a:buChar char="–"/>
              <a:tabLst>
                <a:tab pos="412750" algn="l"/>
              </a:tabLst>
            </a:pPr>
            <a:r>
              <a:rPr sz="2500" spc="-5" dirty="0">
                <a:latin typeface="Arial"/>
                <a:cs typeface="Arial"/>
              </a:rPr>
              <a:t>Used to </a:t>
            </a:r>
            <a:r>
              <a:rPr sz="2500" spc="-10" dirty="0">
                <a:latin typeface="Arial"/>
                <a:cs typeface="Arial"/>
              </a:rPr>
              <a:t>expand </a:t>
            </a:r>
            <a:r>
              <a:rPr sz="2500" spc="-5" dirty="0">
                <a:latin typeface="Arial"/>
                <a:cs typeface="Arial"/>
              </a:rPr>
              <a:t>the </a:t>
            </a:r>
            <a:r>
              <a:rPr sz="2500" spc="-10" dirty="0">
                <a:latin typeface="Arial"/>
                <a:cs typeface="Arial"/>
              </a:rPr>
              <a:t>values </a:t>
            </a:r>
            <a:r>
              <a:rPr sz="2500" dirty="0">
                <a:latin typeface="Arial"/>
                <a:cs typeface="Arial"/>
              </a:rPr>
              <a:t>of </a:t>
            </a:r>
            <a:r>
              <a:rPr sz="2500" spc="-5" dirty="0">
                <a:latin typeface="Arial"/>
                <a:cs typeface="Arial"/>
              </a:rPr>
              <a:t>high </a:t>
            </a:r>
            <a:r>
              <a:rPr sz="2500" spc="-10" dirty="0">
                <a:latin typeface="Arial"/>
                <a:cs typeface="Arial"/>
              </a:rPr>
              <a:t>pixels </a:t>
            </a:r>
            <a:r>
              <a:rPr sz="2500" spc="-5" dirty="0">
                <a:latin typeface="Arial"/>
                <a:cs typeface="Arial"/>
              </a:rPr>
              <a:t>in an  image </a:t>
            </a:r>
            <a:r>
              <a:rPr sz="2500" spc="-10" dirty="0">
                <a:latin typeface="Arial"/>
                <a:cs typeface="Arial"/>
              </a:rPr>
              <a:t>while </a:t>
            </a:r>
            <a:r>
              <a:rPr sz="2500" spc="-5" dirty="0">
                <a:latin typeface="Arial"/>
                <a:cs typeface="Arial"/>
              </a:rPr>
              <a:t>compressing the darker-level</a:t>
            </a:r>
            <a:r>
              <a:rPr sz="2500" spc="-10" dirty="0">
                <a:latin typeface="Arial"/>
                <a:cs typeface="Arial"/>
              </a:rPr>
              <a:t> values.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719" y="497840"/>
            <a:ext cx="7009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Power-Law</a:t>
            </a:r>
            <a:r>
              <a:rPr sz="4400" b="0" spc="-55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Transformations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40" y="1633220"/>
            <a:ext cx="7452359" cy="204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67665" algn="l"/>
                <a:tab pos="368300" algn="l"/>
              </a:tabLst>
            </a:pPr>
            <a:r>
              <a:rPr sz="3000" spc="-5" dirty="0">
                <a:latin typeface="Arial"/>
                <a:cs typeface="Arial"/>
              </a:rPr>
              <a:t>Power-law transformations have the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basic  </a:t>
            </a:r>
            <a:r>
              <a:rPr sz="3000" spc="-10" dirty="0">
                <a:latin typeface="Arial"/>
                <a:cs typeface="Arial"/>
              </a:rPr>
              <a:t>form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of:</a:t>
            </a:r>
            <a:endParaRPr sz="3000" dirty="0">
              <a:latin typeface="Arial"/>
              <a:cs typeface="Arial"/>
            </a:endParaRPr>
          </a:p>
          <a:p>
            <a:pPr marL="939800">
              <a:lnSpc>
                <a:spcPct val="100000"/>
              </a:lnSpc>
              <a:spcBef>
                <a:spcPts val="740"/>
              </a:spcBef>
            </a:pP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s =</a:t>
            </a:r>
            <a:r>
              <a:rPr sz="3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spc="-85" dirty="0">
                <a:solidFill>
                  <a:srgbClr val="FF0000"/>
                </a:solidFill>
                <a:latin typeface="Arial"/>
                <a:cs typeface="Arial"/>
              </a:rPr>
              <a:t>c.r</a:t>
            </a:r>
            <a:r>
              <a:rPr sz="2625" b="1" spc="-127" baseline="28571" dirty="0">
                <a:solidFill>
                  <a:srgbClr val="FF0000"/>
                </a:solidFill>
                <a:latin typeface="DejaVu Sans"/>
                <a:cs typeface="DejaVu Sans"/>
              </a:rPr>
              <a:t>ᵞ</a:t>
            </a:r>
            <a:endParaRPr sz="2625" baseline="28571" dirty="0">
              <a:latin typeface="DejaVu Sans"/>
              <a:cs typeface="DejaVu Sans"/>
            </a:endParaRPr>
          </a:p>
          <a:p>
            <a:pPr marL="368300">
              <a:lnSpc>
                <a:spcPct val="100000"/>
              </a:lnSpc>
              <a:spcBef>
                <a:spcPts val="750"/>
              </a:spcBef>
            </a:pPr>
            <a:r>
              <a:rPr sz="3000" spc="-10" dirty="0">
                <a:latin typeface="Arial"/>
                <a:cs typeface="Arial"/>
              </a:rPr>
              <a:t>Where </a:t>
            </a:r>
            <a:r>
              <a:rPr sz="3000" dirty="0">
                <a:latin typeface="Arial"/>
                <a:cs typeface="Arial"/>
              </a:rPr>
              <a:t>c </a:t>
            </a:r>
            <a:r>
              <a:rPr sz="3000" spc="-5" dirty="0">
                <a:latin typeface="Arial"/>
                <a:cs typeface="Arial"/>
              </a:rPr>
              <a:t>and </a:t>
            </a:r>
            <a:r>
              <a:rPr sz="3000" dirty="0">
                <a:latin typeface="DejaVu Sans"/>
                <a:cs typeface="DejaVu Sans"/>
              </a:rPr>
              <a:t>ᵞ </a:t>
            </a:r>
            <a:r>
              <a:rPr sz="3000" spc="-5" dirty="0">
                <a:latin typeface="Arial"/>
                <a:cs typeface="Arial"/>
              </a:rPr>
              <a:t>are positive</a:t>
            </a:r>
            <a:r>
              <a:rPr sz="3000" spc="-1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constants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719" y="497840"/>
            <a:ext cx="7009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Power-Law</a:t>
            </a:r>
            <a:r>
              <a:rPr sz="4400" b="0" spc="-55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Transformations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7851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Different transformation curves are </a:t>
            </a:r>
            <a:r>
              <a:rPr sz="3000" spc="-10" dirty="0">
                <a:latin typeface="Arial"/>
                <a:cs typeface="Arial"/>
              </a:rPr>
              <a:t>obtained  </a:t>
            </a:r>
            <a:r>
              <a:rPr sz="3000" spc="-5" dirty="0">
                <a:latin typeface="Arial"/>
                <a:cs typeface="Arial"/>
              </a:rPr>
              <a:t>by </a:t>
            </a:r>
            <a:r>
              <a:rPr sz="3000" b="1" spc="-5" dirty="0">
                <a:solidFill>
                  <a:srgbClr val="6F2F9F"/>
                </a:solidFill>
                <a:latin typeface="Arial"/>
                <a:cs typeface="Arial"/>
              </a:rPr>
              <a:t>varying </a:t>
            </a:r>
            <a:r>
              <a:rPr sz="3000" b="1" dirty="0">
                <a:solidFill>
                  <a:srgbClr val="6F2F9F"/>
                </a:solidFill>
                <a:latin typeface="DejaVu Sans"/>
                <a:cs typeface="DejaVu Sans"/>
              </a:rPr>
              <a:t>ᵞ</a:t>
            </a:r>
            <a:r>
              <a:rPr sz="3000" b="1" spc="-215" dirty="0">
                <a:solidFill>
                  <a:srgbClr val="6F2F9F"/>
                </a:solidFill>
                <a:latin typeface="DejaVu Sans"/>
                <a:cs typeface="DejaVu Sans"/>
              </a:rPr>
              <a:t> </a:t>
            </a:r>
            <a:r>
              <a:rPr sz="3000" spc="-5" dirty="0">
                <a:latin typeface="Arial"/>
                <a:cs typeface="Arial"/>
              </a:rPr>
              <a:t>(gamma)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8447" y="2876957"/>
            <a:ext cx="7182304" cy="3609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719" y="497840"/>
            <a:ext cx="7009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Power-Law</a:t>
            </a:r>
            <a:r>
              <a:rPr sz="4400" b="0" spc="-55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Transformations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52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633220"/>
            <a:ext cx="7731759" cy="337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Variety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devices used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image </a:t>
            </a:r>
            <a:r>
              <a:rPr sz="1800" spc="-5" dirty="0">
                <a:latin typeface="Arial"/>
                <a:cs typeface="Arial"/>
              </a:rPr>
              <a:t>capture, printing </a:t>
            </a:r>
            <a:r>
              <a:rPr sz="1800" spc="-10" dirty="0">
                <a:latin typeface="Arial"/>
                <a:cs typeface="Arial"/>
              </a:rPr>
              <a:t>and display </a:t>
            </a:r>
            <a:r>
              <a:rPr sz="1800" spc="-5" dirty="0">
                <a:latin typeface="Arial"/>
                <a:cs typeface="Arial"/>
              </a:rPr>
              <a:t>respond  according </a:t>
            </a:r>
            <a:r>
              <a:rPr sz="1800" dirty="0">
                <a:latin typeface="Arial"/>
                <a:cs typeface="Arial"/>
              </a:rPr>
              <a:t>to a </a:t>
            </a:r>
            <a:r>
              <a:rPr sz="1800" spc="-15" dirty="0">
                <a:latin typeface="Arial"/>
                <a:cs typeface="Arial"/>
              </a:rPr>
              <a:t>power law.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process </a:t>
            </a:r>
            <a:r>
              <a:rPr sz="1800" spc="-10" dirty="0">
                <a:latin typeface="Arial"/>
                <a:cs typeface="Arial"/>
              </a:rPr>
              <a:t>used </a:t>
            </a:r>
            <a:r>
              <a:rPr sz="1800" spc="-5" dirty="0">
                <a:latin typeface="Arial"/>
                <a:cs typeface="Arial"/>
              </a:rPr>
              <a:t>to correct this </a:t>
            </a:r>
            <a:r>
              <a:rPr sz="1800" spc="-10" dirty="0">
                <a:latin typeface="Arial"/>
                <a:cs typeface="Arial"/>
              </a:rPr>
              <a:t>power-law  response phenomena </a:t>
            </a:r>
            <a:r>
              <a:rPr sz="1800" spc="-5" dirty="0">
                <a:latin typeface="Arial"/>
                <a:cs typeface="Arial"/>
              </a:rPr>
              <a:t>is called </a:t>
            </a:r>
            <a:r>
              <a:rPr sz="1800" b="1" i="1" spc="-10" dirty="0">
                <a:solidFill>
                  <a:srgbClr val="FF0000"/>
                </a:solidFill>
                <a:latin typeface="Arial"/>
                <a:cs typeface="Arial"/>
              </a:rPr>
              <a:t>gamma</a:t>
            </a:r>
            <a:r>
              <a:rPr sz="1800" b="1" i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correction</a:t>
            </a:r>
            <a:r>
              <a:rPr sz="1800" i="1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example, </a:t>
            </a:r>
            <a:r>
              <a:rPr sz="1800" b="1" spc="-5" dirty="0">
                <a:solidFill>
                  <a:srgbClr val="18184C"/>
                </a:solidFill>
                <a:latin typeface="Arial"/>
                <a:cs typeface="Arial"/>
              </a:rPr>
              <a:t>Cathode </a:t>
            </a:r>
            <a:r>
              <a:rPr sz="1800" b="1" spc="-10" dirty="0">
                <a:solidFill>
                  <a:srgbClr val="18184C"/>
                </a:solidFill>
                <a:latin typeface="Arial"/>
                <a:cs typeface="Arial"/>
              </a:rPr>
              <a:t>Ray </a:t>
            </a:r>
            <a:r>
              <a:rPr sz="1800" b="1" spc="-5" dirty="0">
                <a:solidFill>
                  <a:srgbClr val="18184C"/>
                </a:solidFill>
                <a:latin typeface="Arial"/>
                <a:cs typeface="Arial"/>
              </a:rPr>
              <a:t>Tube </a:t>
            </a:r>
            <a:r>
              <a:rPr sz="1800" b="1" dirty="0">
                <a:solidFill>
                  <a:srgbClr val="18184C"/>
                </a:solidFill>
                <a:latin typeface="Arial"/>
                <a:cs typeface="Arial"/>
              </a:rPr>
              <a:t>(CRT) </a:t>
            </a:r>
            <a:r>
              <a:rPr sz="1800" b="1" spc="-10" dirty="0">
                <a:solidFill>
                  <a:srgbClr val="18184C"/>
                </a:solidFill>
                <a:latin typeface="Arial"/>
                <a:cs typeface="Arial"/>
              </a:rPr>
              <a:t>devices </a:t>
            </a:r>
            <a:r>
              <a:rPr sz="1800" b="1" spc="-15" dirty="0">
                <a:solidFill>
                  <a:srgbClr val="18184C"/>
                </a:solidFill>
                <a:latin typeface="Arial"/>
                <a:cs typeface="Arial"/>
              </a:rPr>
              <a:t>have </a:t>
            </a:r>
            <a:r>
              <a:rPr sz="1800" b="1" spc="-10" dirty="0">
                <a:solidFill>
                  <a:srgbClr val="18184C"/>
                </a:solidFill>
                <a:latin typeface="Arial"/>
                <a:cs typeface="Arial"/>
              </a:rPr>
              <a:t>an </a:t>
            </a:r>
            <a:r>
              <a:rPr sz="1800" b="1" spc="-5" dirty="0">
                <a:solidFill>
                  <a:srgbClr val="18184C"/>
                </a:solidFill>
                <a:latin typeface="Arial"/>
                <a:cs typeface="Arial"/>
              </a:rPr>
              <a:t>intensity-to-   </a:t>
            </a:r>
            <a:r>
              <a:rPr sz="1800" b="1" spc="-10" dirty="0">
                <a:solidFill>
                  <a:srgbClr val="18184C"/>
                </a:solidFill>
                <a:latin typeface="Arial"/>
                <a:cs typeface="Arial"/>
              </a:rPr>
              <a:t>voltage </a:t>
            </a:r>
            <a:r>
              <a:rPr sz="1800" b="1" spc="-5" dirty="0">
                <a:solidFill>
                  <a:srgbClr val="18184C"/>
                </a:solidFill>
                <a:latin typeface="Arial"/>
                <a:cs typeface="Arial"/>
              </a:rPr>
              <a:t>response that is </a:t>
            </a:r>
            <a:r>
              <a:rPr sz="1800" b="1" dirty="0">
                <a:solidFill>
                  <a:srgbClr val="18184C"/>
                </a:solidFill>
                <a:latin typeface="Arial"/>
                <a:cs typeface="Arial"/>
              </a:rPr>
              <a:t>a </a:t>
            </a:r>
            <a:r>
              <a:rPr sz="1800" b="1" spc="5" dirty="0">
                <a:solidFill>
                  <a:srgbClr val="18184C"/>
                </a:solidFill>
                <a:latin typeface="Arial"/>
                <a:cs typeface="Arial"/>
              </a:rPr>
              <a:t>power </a:t>
            </a:r>
            <a:r>
              <a:rPr sz="1800" b="1" spc="-5" dirty="0">
                <a:solidFill>
                  <a:srgbClr val="18184C"/>
                </a:solidFill>
                <a:latin typeface="Arial"/>
                <a:cs typeface="Arial"/>
              </a:rPr>
              <a:t>function, </a:t>
            </a:r>
            <a:r>
              <a:rPr sz="1800" b="1" spc="10" dirty="0">
                <a:solidFill>
                  <a:srgbClr val="18184C"/>
                </a:solidFill>
                <a:latin typeface="Arial"/>
                <a:cs typeface="Arial"/>
              </a:rPr>
              <a:t>with </a:t>
            </a:r>
            <a:r>
              <a:rPr sz="1800" b="1" spc="-5" dirty="0">
                <a:solidFill>
                  <a:srgbClr val="18184C"/>
                </a:solidFill>
                <a:latin typeface="Arial"/>
                <a:cs typeface="Arial"/>
              </a:rPr>
              <a:t>exponents </a:t>
            </a:r>
            <a:r>
              <a:rPr sz="1800" b="1" spc="-15" dirty="0">
                <a:solidFill>
                  <a:srgbClr val="18184C"/>
                </a:solidFill>
                <a:latin typeface="Arial"/>
                <a:cs typeface="Arial"/>
              </a:rPr>
              <a:t>varying  </a:t>
            </a:r>
            <a:r>
              <a:rPr sz="1800" b="1" spc="-5" dirty="0">
                <a:solidFill>
                  <a:srgbClr val="18184C"/>
                </a:solidFill>
                <a:latin typeface="Arial"/>
                <a:cs typeface="Arial"/>
              </a:rPr>
              <a:t>from </a:t>
            </a:r>
            <a:r>
              <a:rPr sz="1800" b="1" spc="-10" dirty="0">
                <a:solidFill>
                  <a:srgbClr val="18184C"/>
                </a:solidFill>
                <a:latin typeface="Arial"/>
                <a:cs typeface="Arial"/>
              </a:rPr>
              <a:t>approximately </a:t>
            </a:r>
            <a:r>
              <a:rPr sz="1800" b="1" spc="-5" dirty="0">
                <a:solidFill>
                  <a:srgbClr val="18184C"/>
                </a:solidFill>
                <a:latin typeface="Arial"/>
                <a:cs typeface="Arial"/>
              </a:rPr>
              <a:t>1.8 </a:t>
            </a:r>
            <a:r>
              <a:rPr sz="1800" b="1" dirty="0">
                <a:solidFill>
                  <a:srgbClr val="18184C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18184C"/>
                </a:solidFill>
                <a:latin typeface="Arial"/>
                <a:cs typeface="Arial"/>
              </a:rPr>
              <a:t>2.5</a:t>
            </a:r>
            <a:r>
              <a:rPr sz="1800" spc="-5" dirty="0">
                <a:latin typeface="Arial"/>
                <a:cs typeface="Arial"/>
              </a:rPr>
              <a:t>.With </a:t>
            </a:r>
            <a:r>
              <a:rPr sz="1800" spc="-10" dirty="0">
                <a:latin typeface="Arial"/>
                <a:cs typeface="Arial"/>
              </a:rPr>
              <a:t>reference </a:t>
            </a:r>
            <a:r>
              <a:rPr sz="1800" spc="-5" dirty="0">
                <a:latin typeface="Arial"/>
                <a:cs typeface="Arial"/>
              </a:rPr>
              <a:t>to the curve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BF0000"/>
                </a:solidFill>
                <a:latin typeface="Arial"/>
                <a:cs typeface="Arial"/>
              </a:rPr>
              <a:t>g=2.5 </a:t>
            </a:r>
            <a:r>
              <a:rPr sz="1800" spc="-5" dirty="0">
                <a:latin typeface="Arial"/>
                <a:cs typeface="Arial"/>
              </a:rPr>
              <a:t>in Fig.  3.6, </a:t>
            </a:r>
            <a:r>
              <a:rPr sz="1800" spc="-20" dirty="0">
                <a:latin typeface="Arial"/>
                <a:cs typeface="Arial"/>
              </a:rPr>
              <a:t>we </a:t>
            </a:r>
            <a:r>
              <a:rPr sz="1800" dirty="0">
                <a:latin typeface="Arial"/>
                <a:cs typeface="Arial"/>
              </a:rPr>
              <a:t>see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b="1" spc="-10" dirty="0">
                <a:solidFill>
                  <a:srgbClr val="BF0000"/>
                </a:solidFill>
                <a:latin typeface="Arial"/>
                <a:cs typeface="Arial"/>
              </a:rPr>
              <a:t>such </a:t>
            </a:r>
            <a:r>
              <a:rPr sz="1800" b="1" spc="-5" dirty="0">
                <a:solidFill>
                  <a:srgbClr val="BF0000"/>
                </a:solidFill>
                <a:latin typeface="Arial"/>
                <a:cs typeface="Arial"/>
              </a:rPr>
              <a:t>display </a:t>
            </a:r>
            <a:r>
              <a:rPr sz="1800" b="1" spc="-10" dirty="0">
                <a:solidFill>
                  <a:srgbClr val="BF0000"/>
                </a:solidFill>
                <a:latin typeface="Arial"/>
                <a:cs typeface="Arial"/>
              </a:rPr>
              <a:t>systems </a:t>
            </a:r>
            <a:r>
              <a:rPr sz="1800" b="1" spc="5" dirty="0">
                <a:solidFill>
                  <a:srgbClr val="BF0000"/>
                </a:solidFill>
                <a:latin typeface="Arial"/>
                <a:cs typeface="Arial"/>
              </a:rPr>
              <a:t>would </a:t>
            </a:r>
            <a:r>
              <a:rPr sz="1800" b="1" dirty="0">
                <a:solidFill>
                  <a:srgbClr val="BF0000"/>
                </a:solidFill>
                <a:latin typeface="Arial"/>
                <a:cs typeface="Arial"/>
              </a:rPr>
              <a:t>tend to </a:t>
            </a:r>
            <a:r>
              <a:rPr sz="1800" b="1" spc="-5" dirty="0">
                <a:solidFill>
                  <a:srgbClr val="BF0000"/>
                </a:solidFill>
                <a:latin typeface="Arial"/>
                <a:cs typeface="Arial"/>
              </a:rPr>
              <a:t>produce images  </a:t>
            </a:r>
            <a:r>
              <a:rPr sz="1800" b="1" dirty="0">
                <a:solidFill>
                  <a:srgbClr val="BF0000"/>
                </a:solidFill>
                <a:latin typeface="Arial"/>
                <a:cs typeface="Arial"/>
              </a:rPr>
              <a:t>that </a:t>
            </a:r>
            <a:r>
              <a:rPr sz="1800" b="1" spc="-10" dirty="0">
                <a:solidFill>
                  <a:srgbClr val="BF0000"/>
                </a:solidFill>
                <a:latin typeface="Arial"/>
                <a:cs typeface="Arial"/>
              </a:rPr>
              <a:t>are darker </a:t>
            </a:r>
            <a:r>
              <a:rPr sz="1800" b="1" spc="-5" dirty="0">
                <a:solidFill>
                  <a:srgbClr val="BF0000"/>
                </a:solidFill>
                <a:latin typeface="Arial"/>
                <a:cs typeface="Arial"/>
              </a:rPr>
              <a:t>than intended. </a:t>
            </a:r>
            <a:r>
              <a:rPr sz="1800" spc="-5" dirty="0">
                <a:latin typeface="Arial"/>
                <a:cs typeface="Arial"/>
              </a:rPr>
              <a:t>This effect is </a:t>
            </a:r>
            <a:r>
              <a:rPr sz="1800" spc="-10" dirty="0">
                <a:latin typeface="Arial"/>
                <a:cs typeface="Arial"/>
              </a:rPr>
              <a:t>illustrated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Fig. </a:t>
            </a:r>
            <a:r>
              <a:rPr sz="1800" spc="-5" dirty="0">
                <a:latin typeface="Arial"/>
                <a:cs typeface="Arial"/>
              </a:rPr>
              <a:t>3.7. Figure  3.7(a) </a:t>
            </a:r>
            <a:r>
              <a:rPr sz="1800" spc="-15" dirty="0">
                <a:latin typeface="Arial"/>
                <a:cs typeface="Arial"/>
              </a:rPr>
              <a:t>shows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simple </a:t>
            </a:r>
            <a:r>
              <a:rPr sz="1800" spc="-10" dirty="0">
                <a:latin typeface="Arial"/>
                <a:cs typeface="Arial"/>
              </a:rPr>
              <a:t>gray-scale linear </a:t>
            </a:r>
            <a:r>
              <a:rPr sz="1800" spc="-15" dirty="0">
                <a:latin typeface="Arial"/>
                <a:cs typeface="Arial"/>
              </a:rPr>
              <a:t>wedge </a:t>
            </a:r>
            <a:r>
              <a:rPr sz="1800" spc="-10" dirty="0">
                <a:latin typeface="Arial"/>
                <a:cs typeface="Arial"/>
              </a:rPr>
              <a:t>input </a:t>
            </a:r>
            <a:r>
              <a:rPr sz="1800" spc="-5" dirty="0">
                <a:latin typeface="Arial"/>
                <a:cs typeface="Arial"/>
              </a:rPr>
              <a:t>into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CRT monitor. As  </a:t>
            </a:r>
            <a:r>
              <a:rPr sz="1800" spc="-10" dirty="0">
                <a:latin typeface="Arial"/>
                <a:cs typeface="Arial"/>
              </a:rPr>
              <a:t>expected,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output </a:t>
            </a:r>
            <a:r>
              <a:rPr sz="1800" spc="-5" dirty="0">
                <a:latin typeface="Arial"/>
                <a:cs typeface="Arial"/>
              </a:rPr>
              <a:t>of the </a:t>
            </a:r>
            <a:r>
              <a:rPr sz="1800" spc="-10" dirty="0">
                <a:latin typeface="Arial"/>
                <a:cs typeface="Arial"/>
              </a:rPr>
              <a:t>monitor appears darker </a:t>
            </a:r>
            <a:r>
              <a:rPr sz="1800" spc="-5" dirty="0">
                <a:latin typeface="Arial"/>
                <a:cs typeface="Arial"/>
              </a:rPr>
              <a:t>than the input, </a:t>
            </a:r>
            <a:r>
              <a:rPr sz="1800" spc="-10" dirty="0">
                <a:latin typeface="Arial"/>
                <a:cs typeface="Arial"/>
              </a:rPr>
              <a:t>as </a:t>
            </a:r>
            <a:r>
              <a:rPr sz="1800" spc="-15" dirty="0">
                <a:latin typeface="Arial"/>
                <a:cs typeface="Arial"/>
              </a:rPr>
              <a:t>shown 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Fig. </a:t>
            </a:r>
            <a:r>
              <a:rPr sz="1800" spc="-5" dirty="0">
                <a:latin typeface="Arial"/>
                <a:cs typeface="Arial"/>
              </a:rPr>
              <a:t>3.7(b). Gamma correction. In this case is </a:t>
            </a:r>
            <a:r>
              <a:rPr sz="1800" spc="-10" dirty="0">
                <a:latin typeface="Arial"/>
                <a:cs typeface="Arial"/>
              </a:rPr>
              <a:t>straightforward. </a:t>
            </a:r>
            <a:r>
              <a:rPr sz="1800" b="1" spc="-20" dirty="0">
                <a:solidFill>
                  <a:srgbClr val="6F2F9F"/>
                </a:solidFill>
                <a:latin typeface="Arial"/>
                <a:cs typeface="Arial"/>
              </a:rPr>
              <a:t>All </a:t>
            </a:r>
            <a:r>
              <a:rPr sz="1800" b="1" spc="20" dirty="0">
                <a:solidFill>
                  <a:srgbClr val="6F2F9F"/>
                </a:solidFill>
                <a:latin typeface="Arial"/>
                <a:cs typeface="Arial"/>
              </a:rPr>
              <a:t>we  </a:t>
            </a:r>
            <a:r>
              <a:rPr sz="1800" b="1" spc="-10" dirty="0">
                <a:solidFill>
                  <a:srgbClr val="6F2F9F"/>
                </a:solidFill>
                <a:latin typeface="Arial"/>
                <a:cs typeface="Arial"/>
              </a:rPr>
              <a:t>need 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to do is </a:t>
            </a:r>
            <a:r>
              <a:rPr sz="1800" b="1" spc="-10" dirty="0">
                <a:solidFill>
                  <a:srgbClr val="6F2F9F"/>
                </a:solidFill>
                <a:latin typeface="Arial"/>
                <a:cs typeface="Arial"/>
              </a:rPr>
              <a:t>preprocess 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the input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image before 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inputting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it into</a:t>
            </a:r>
            <a:r>
              <a:rPr sz="1800" b="1" spc="19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4982209"/>
            <a:ext cx="77279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monitor by performing 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transformation.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result is </a:t>
            </a:r>
            <a:r>
              <a:rPr sz="1800" spc="-15" dirty="0">
                <a:latin typeface="Arial"/>
                <a:cs typeface="Arial"/>
              </a:rPr>
              <a:t>shown </a:t>
            </a:r>
            <a:r>
              <a:rPr sz="1800" spc="-5" dirty="0">
                <a:latin typeface="Arial"/>
                <a:cs typeface="Arial"/>
              </a:rPr>
              <a:t>in Fig.  3.7(c).When </a:t>
            </a:r>
            <a:r>
              <a:rPr sz="1800" spc="-10" dirty="0">
                <a:latin typeface="Arial"/>
                <a:cs typeface="Arial"/>
              </a:rPr>
              <a:t>input </a:t>
            </a:r>
            <a:r>
              <a:rPr sz="1800" spc="-5" dirty="0">
                <a:latin typeface="Arial"/>
                <a:cs typeface="Arial"/>
              </a:rPr>
              <a:t>into the </a:t>
            </a:r>
            <a:r>
              <a:rPr sz="1800" dirty="0">
                <a:latin typeface="Arial"/>
                <a:cs typeface="Arial"/>
              </a:rPr>
              <a:t>same </a:t>
            </a:r>
            <a:r>
              <a:rPr sz="1800" spc="-5" dirty="0">
                <a:latin typeface="Arial"/>
                <a:cs typeface="Arial"/>
              </a:rPr>
              <a:t>monitor, </a:t>
            </a:r>
            <a:r>
              <a:rPr sz="1800" spc="-1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gamma-corrected </a:t>
            </a:r>
            <a:r>
              <a:rPr sz="1800" spc="-10" dirty="0">
                <a:latin typeface="Arial"/>
                <a:cs typeface="Arial"/>
              </a:rPr>
              <a:t>input  </a:t>
            </a:r>
            <a:r>
              <a:rPr sz="1800" spc="-5" dirty="0">
                <a:latin typeface="Arial"/>
                <a:cs typeface="Arial"/>
              </a:rPr>
              <a:t>produces an </a:t>
            </a:r>
            <a:r>
              <a:rPr sz="1800" spc="-10" dirty="0">
                <a:latin typeface="Arial"/>
                <a:cs typeface="Arial"/>
              </a:rPr>
              <a:t>output </a:t>
            </a:r>
            <a:r>
              <a:rPr sz="1800" spc="-5" dirty="0">
                <a:latin typeface="Arial"/>
                <a:cs typeface="Arial"/>
              </a:rPr>
              <a:t>that is close in </a:t>
            </a:r>
            <a:r>
              <a:rPr sz="1800" spc="-10" dirty="0">
                <a:latin typeface="Arial"/>
                <a:cs typeface="Arial"/>
              </a:rPr>
              <a:t>appearance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original image, as  </a:t>
            </a:r>
            <a:r>
              <a:rPr sz="1800" spc="-15" dirty="0">
                <a:latin typeface="Arial"/>
                <a:cs typeface="Arial"/>
              </a:rPr>
              <a:t>shown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Fig.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3.7(d).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1419" y="0"/>
            <a:ext cx="6732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Power-Law</a:t>
            </a:r>
            <a:r>
              <a:rPr sz="4400" b="0" spc="-65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Transformation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752247"/>
            <a:ext cx="9144000" cy="610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1419" y="208279"/>
            <a:ext cx="6732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Power-Law</a:t>
            </a:r>
            <a:r>
              <a:rPr sz="4400" b="0" spc="-65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Transformation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62052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769" y="1576069"/>
            <a:ext cx="1598930" cy="3611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addition </a:t>
            </a:r>
            <a:r>
              <a:rPr sz="1800" spc="-5" dirty="0">
                <a:latin typeface="Arial"/>
                <a:cs typeface="Arial"/>
              </a:rPr>
              <a:t>to  gamma  correction,  </a:t>
            </a:r>
            <a:r>
              <a:rPr sz="1800" spc="-10" dirty="0">
                <a:latin typeface="Arial"/>
                <a:cs typeface="Arial"/>
              </a:rPr>
              <a:t>power-law 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rmati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ns  </a:t>
            </a:r>
            <a:r>
              <a:rPr sz="1800" b="1" spc="-5" dirty="0">
                <a:solidFill>
                  <a:srgbClr val="18184C"/>
                </a:solidFill>
                <a:latin typeface="Arial"/>
                <a:cs typeface="Arial"/>
              </a:rPr>
              <a:t>are useful</a:t>
            </a:r>
            <a:r>
              <a:rPr sz="1800" b="1" spc="-40" dirty="0">
                <a:solidFill>
                  <a:srgbClr val="18184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8184C"/>
                </a:solidFill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marL="12700" marR="675640">
              <a:lnSpc>
                <a:spcPct val="100000"/>
              </a:lnSpc>
              <a:spcBef>
                <a:spcPts val="450"/>
              </a:spcBef>
            </a:pPr>
            <a:r>
              <a:rPr sz="1800" b="1" spc="-5" dirty="0">
                <a:solidFill>
                  <a:srgbClr val="18184C"/>
                </a:solidFill>
                <a:latin typeface="Arial"/>
                <a:cs typeface="Arial"/>
              </a:rPr>
              <a:t>general-  </a:t>
            </a:r>
            <a:r>
              <a:rPr sz="1800" b="1" spc="5" dirty="0">
                <a:solidFill>
                  <a:srgbClr val="18184C"/>
                </a:solidFill>
                <a:latin typeface="Arial"/>
                <a:cs typeface="Arial"/>
              </a:rPr>
              <a:t>p</a:t>
            </a:r>
            <a:r>
              <a:rPr sz="1800" b="1" spc="-5" dirty="0">
                <a:solidFill>
                  <a:srgbClr val="18184C"/>
                </a:solidFill>
                <a:latin typeface="Arial"/>
                <a:cs typeface="Arial"/>
              </a:rPr>
              <a:t>urp</a:t>
            </a:r>
            <a:r>
              <a:rPr sz="1800" b="1" spc="5" dirty="0">
                <a:solidFill>
                  <a:srgbClr val="18184C"/>
                </a:solidFill>
                <a:latin typeface="Arial"/>
                <a:cs typeface="Arial"/>
              </a:rPr>
              <a:t>o</a:t>
            </a:r>
            <a:r>
              <a:rPr sz="1800" b="1" spc="-15" dirty="0">
                <a:solidFill>
                  <a:srgbClr val="18184C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18184C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 marR="89535">
              <a:lnSpc>
                <a:spcPct val="120600"/>
              </a:lnSpc>
              <a:spcBef>
                <a:spcPts val="5"/>
              </a:spcBef>
            </a:pPr>
            <a:r>
              <a:rPr sz="1800" b="1" spc="-5" dirty="0">
                <a:solidFill>
                  <a:srgbClr val="18184C"/>
                </a:solidFill>
                <a:latin typeface="Arial"/>
                <a:cs typeface="Arial"/>
              </a:rPr>
              <a:t>contrast  man</a:t>
            </a:r>
            <a:r>
              <a:rPr sz="1800" b="1" spc="5" dirty="0">
                <a:solidFill>
                  <a:srgbClr val="18184C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18184C"/>
                </a:solidFill>
                <a:latin typeface="Arial"/>
                <a:cs typeface="Arial"/>
              </a:rPr>
              <a:t>pu</a:t>
            </a:r>
            <a:r>
              <a:rPr sz="1800" b="1" spc="5" dirty="0">
                <a:solidFill>
                  <a:srgbClr val="18184C"/>
                </a:solidFill>
                <a:latin typeface="Arial"/>
                <a:cs typeface="Arial"/>
              </a:rPr>
              <a:t>l</a:t>
            </a:r>
            <a:r>
              <a:rPr sz="1800" b="1" spc="-15" dirty="0">
                <a:solidFill>
                  <a:srgbClr val="18184C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18184C"/>
                </a:solidFill>
                <a:latin typeface="Arial"/>
                <a:cs typeface="Arial"/>
              </a:rPr>
              <a:t>t</a:t>
            </a:r>
            <a:r>
              <a:rPr sz="1800" b="1" spc="5" dirty="0">
                <a:solidFill>
                  <a:srgbClr val="18184C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18184C"/>
                </a:solidFill>
                <a:latin typeface="Arial"/>
                <a:cs typeface="Arial"/>
              </a:rPr>
              <a:t>o</a:t>
            </a:r>
            <a:r>
              <a:rPr sz="1800" b="1" spc="10" dirty="0">
                <a:solidFill>
                  <a:srgbClr val="18184C"/>
                </a:solidFill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  </a:t>
            </a:r>
            <a:r>
              <a:rPr sz="1800" spc="-5" dirty="0">
                <a:latin typeface="Arial"/>
                <a:cs typeface="Arial"/>
              </a:rPr>
              <a:t>See figure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3.8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8647" y="980847"/>
            <a:ext cx="6715352" cy="5877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1419" y="322579"/>
            <a:ext cx="6732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Power-Law</a:t>
            </a:r>
            <a:r>
              <a:rPr sz="4400" b="0" spc="-65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Transformation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62052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769" y="1633220"/>
            <a:ext cx="14846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Another  </a:t>
            </a:r>
            <a:r>
              <a:rPr sz="1800" spc="-5" dirty="0">
                <a:latin typeface="Arial"/>
                <a:cs typeface="Arial"/>
              </a:rPr>
              <a:t>illustration </a:t>
            </a:r>
            <a:r>
              <a:rPr sz="1800" spc="-10" dirty="0">
                <a:latin typeface="Arial"/>
                <a:cs typeface="Arial"/>
              </a:rPr>
              <a:t>of  Power-law 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rmati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0047" y="1043077"/>
            <a:ext cx="6943952" cy="5814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79345" marR="5080" indent="-2230120">
              <a:lnSpc>
                <a:spcPct val="100000"/>
              </a:lnSpc>
              <a:spcBef>
                <a:spcPts val="100"/>
              </a:spcBef>
            </a:pPr>
            <a:r>
              <a:rPr dirty="0"/>
              <a:t>Piecewise-Linear </a:t>
            </a:r>
            <a:r>
              <a:rPr spc="-5" dirty="0"/>
              <a:t>Transformation  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4620"/>
            <a:ext cx="8067040" cy="318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Principle: Rather than using </a:t>
            </a:r>
            <a:r>
              <a:rPr sz="2800" b="1" dirty="0">
                <a:solidFill>
                  <a:srgbClr val="6F2F9F"/>
                </a:solidFill>
                <a:latin typeface="Arial"/>
                <a:cs typeface="Arial"/>
              </a:rPr>
              <a:t>a well </a:t>
            </a:r>
            <a:r>
              <a:rPr sz="2800" b="1" spc="-10" dirty="0">
                <a:solidFill>
                  <a:srgbClr val="6F2F9F"/>
                </a:solidFill>
                <a:latin typeface="Arial"/>
                <a:cs typeface="Arial"/>
              </a:rPr>
              <a:t>defined  </a:t>
            </a: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mathematical function </a:t>
            </a:r>
            <a:r>
              <a:rPr sz="2800" b="1" dirty="0">
                <a:solidFill>
                  <a:srgbClr val="6F2F9F"/>
                </a:solidFill>
                <a:latin typeface="Arial"/>
                <a:cs typeface="Arial"/>
              </a:rPr>
              <a:t>we </a:t>
            </a: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can use arbitrary  </a:t>
            </a:r>
            <a:r>
              <a:rPr sz="2800" b="1" spc="-10" dirty="0">
                <a:solidFill>
                  <a:srgbClr val="6F2F9F"/>
                </a:solidFill>
                <a:latin typeface="Arial"/>
                <a:cs typeface="Arial"/>
              </a:rPr>
              <a:t>user </a:t>
            </a: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defined</a:t>
            </a:r>
            <a:r>
              <a:rPr sz="2800" b="1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transforms</a:t>
            </a:r>
            <a:endParaRPr sz="2800">
              <a:latin typeface="Arial"/>
              <a:cs typeface="Arial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10" dirty="0">
                <a:solidFill>
                  <a:srgbClr val="6F2F9F"/>
                </a:solidFill>
                <a:latin typeface="Arial"/>
                <a:cs typeface="Arial"/>
              </a:rPr>
              <a:t>Advantage: </a:t>
            </a:r>
            <a:r>
              <a:rPr sz="2800" spc="-5" dirty="0">
                <a:latin typeface="Arial"/>
                <a:cs typeface="Arial"/>
              </a:rPr>
              <a:t>Some important transformations 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formulated only </a:t>
            </a:r>
            <a:r>
              <a:rPr sz="2800" spc="-5" dirty="0">
                <a:latin typeface="Arial"/>
                <a:cs typeface="Arial"/>
              </a:rPr>
              <a:t>as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piecewise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function.</a:t>
            </a:r>
            <a:endParaRPr sz="2800">
              <a:latin typeface="Arial"/>
              <a:cs typeface="Arial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solidFill>
                  <a:srgbClr val="00AF4F"/>
                </a:solidFill>
                <a:latin typeface="Arial"/>
                <a:cs typeface="Arial"/>
              </a:rPr>
              <a:t>Disadvantage: </a:t>
            </a:r>
            <a:r>
              <a:rPr sz="2800" spc="-10" dirty="0">
                <a:latin typeface="Arial"/>
                <a:cs typeface="Arial"/>
              </a:rPr>
              <a:t>Their </a:t>
            </a:r>
            <a:r>
              <a:rPr sz="2800" spc="-5" dirty="0">
                <a:latin typeface="Arial"/>
                <a:cs typeface="Arial"/>
              </a:rPr>
              <a:t>specification </a:t>
            </a:r>
            <a:r>
              <a:rPr sz="2800" dirty="0">
                <a:latin typeface="Arial"/>
                <a:cs typeface="Arial"/>
              </a:rPr>
              <a:t>requires more  </a:t>
            </a:r>
            <a:r>
              <a:rPr sz="2800" spc="-5" dirty="0">
                <a:latin typeface="Arial"/>
                <a:cs typeface="Arial"/>
              </a:rPr>
              <a:t>user input that previous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transformations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580" y="589279"/>
            <a:ext cx="69621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F0000"/>
                </a:solidFill>
              </a:rPr>
              <a:t>Types </a:t>
            </a:r>
            <a:r>
              <a:rPr dirty="0">
                <a:solidFill>
                  <a:srgbClr val="BF0000"/>
                </a:solidFill>
              </a:rPr>
              <a:t>of Piecewise</a:t>
            </a:r>
            <a:r>
              <a:rPr spc="-35" dirty="0">
                <a:solidFill>
                  <a:srgbClr val="BF0000"/>
                </a:solidFill>
              </a:rPr>
              <a:t> </a:t>
            </a:r>
            <a:r>
              <a:rPr spc="-5" dirty="0">
                <a:solidFill>
                  <a:srgbClr val="BF0000"/>
                </a:solidFill>
              </a:rPr>
              <a:t>transformations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544319"/>
            <a:ext cx="3355975" cy="15709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800"/>
              </a:spcBef>
              <a:buChar char="–"/>
              <a:tabLst>
                <a:tab pos="298450" algn="l"/>
              </a:tabLst>
            </a:pPr>
            <a:r>
              <a:rPr sz="2800" spc="-5" dirty="0">
                <a:latin typeface="Arial"/>
                <a:cs typeface="Arial"/>
              </a:rPr>
              <a:t>Contrast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Stretching</a:t>
            </a:r>
            <a:endParaRPr sz="2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298450" algn="l"/>
              </a:tabLst>
            </a:pPr>
            <a:r>
              <a:rPr sz="2800" spc="-5" dirty="0">
                <a:latin typeface="Arial"/>
                <a:cs typeface="Arial"/>
              </a:rPr>
              <a:t>Gray-level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Slicing</a:t>
            </a:r>
            <a:endParaRPr sz="2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298450" algn="l"/>
              </a:tabLst>
            </a:pPr>
            <a:r>
              <a:rPr sz="2800" spc="-5" dirty="0">
                <a:latin typeface="Arial"/>
                <a:cs typeface="Arial"/>
              </a:rPr>
              <a:t>Bit-plane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slicing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720" y="497840"/>
            <a:ext cx="5240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Contrast</a:t>
            </a:r>
            <a:r>
              <a:rPr sz="4400" spc="-45" dirty="0"/>
              <a:t> </a:t>
            </a:r>
            <a:r>
              <a:rPr sz="4400" spc="-5" dirty="0"/>
              <a:t>Stretching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1826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473835" algn="l"/>
              </a:tabLst>
            </a:pPr>
            <a:r>
              <a:rPr sz="3200" spc="5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e	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2120900"/>
            <a:ext cx="1652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functions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4949" y="1633220"/>
            <a:ext cx="59099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785" marR="5080" indent="-553720">
              <a:lnSpc>
                <a:spcPct val="100000"/>
              </a:lnSpc>
              <a:spcBef>
                <a:spcPts val="100"/>
              </a:spcBef>
              <a:tabLst>
                <a:tab pos="925830" algn="l"/>
                <a:tab pos="1591310" algn="l"/>
                <a:tab pos="2549525" algn="l"/>
                <a:tab pos="2768600" algn="l"/>
                <a:tab pos="4901565" algn="l"/>
              </a:tabLst>
            </a:pPr>
            <a:r>
              <a:rPr sz="3200" spc="-5" dirty="0">
                <a:latin typeface="Arial"/>
                <a:cs typeface="Arial"/>
              </a:rPr>
              <a:t>th</a:t>
            </a:r>
            <a:r>
              <a:rPr sz="3200" dirty="0">
                <a:latin typeface="Arial"/>
                <a:cs typeface="Arial"/>
              </a:rPr>
              <a:t>e	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10" dirty="0">
                <a:latin typeface="Arial"/>
                <a:cs typeface="Arial"/>
              </a:rPr>
              <a:t>m</a:t>
            </a:r>
            <a:r>
              <a:rPr sz="3200" spc="5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5" dirty="0">
                <a:latin typeface="Arial"/>
                <a:cs typeface="Arial"/>
              </a:rPr>
              <a:t>es</a:t>
            </a:r>
            <a:r>
              <a:rPr sz="3200" dirty="0">
                <a:latin typeface="Arial"/>
                <a:cs typeface="Arial"/>
              </a:rPr>
              <a:t>t		</a:t>
            </a:r>
            <a:r>
              <a:rPr sz="3200" spc="5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ie</a:t>
            </a:r>
            <a:r>
              <a:rPr sz="3200" spc="5" dirty="0">
                <a:latin typeface="Arial"/>
                <a:cs typeface="Arial"/>
              </a:rPr>
              <a:t>ce</a:t>
            </a:r>
            <a:r>
              <a:rPr sz="3200" spc="-20" dirty="0">
                <a:latin typeface="Arial"/>
                <a:cs typeface="Arial"/>
              </a:rPr>
              <a:t>w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e	</a:t>
            </a:r>
            <a:r>
              <a:rPr sz="3200" spc="-5" dirty="0">
                <a:latin typeface="Arial"/>
                <a:cs typeface="Arial"/>
              </a:rPr>
              <a:t>li</a:t>
            </a:r>
            <a:r>
              <a:rPr sz="3200" spc="5" dirty="0">
                <a:latin typeface="Arial"/>
                <a:cs typeface="Arial"/>
              </a:rPr>
              <a:t>ne</a:t>
            </a:r>
            <a:r>
              <a:rPr sz="3200" spc="-5" dirty="0">
                <a:latin typeface="Arial"/>
                <a:cs typeface="Arial"/>
              </a:rPr>
              <a:t>ar  is		</a:t>
            </a:r>
            <a:r>
              <a:rPr sz="3200" dirty="0">
                <a:latin typeface="Arial"/>
                <a:cs typeface="Arial"/>
              </a:rPr>
              <a:t>a	</a:t>
            </a:r>
            <a:r>
              <a:rPr sz="3200" spc="-5" dirty="0">
                <a:latin typeface="Arial"/>
                <a:cs typeface="Arial"/>
              </a:rPr>
              <a:t>contrast-stretching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transformation, which is </a:t>
            </a:r>
            <a:r>
              <a:rPr dirty="0"/>
              <a:t>used to </a:t>
            </a:r>
            <a:r>
              <a:rPr spc="-5" dirty="0"/>
              <a:t>enhance  the low contrast</a:t>
            </a:r>
            <a:r>
              <a:rPr spc="25" dirty="0"/>
              <a:t> </a:t>
            </a:r>
            <a:r>
              <a:rPr spc="5" dirty="0"/>
              <a:t>images</a:t>
            </a:r>
            <a:r>
              <a:rPr b="0" spc="5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b="0" dirty="0">
                <a:solidFill>
                  <a:srgbClr val="000000"/>
                </a:solidFill>
                <a:latin typeface="Arial"/>
                <a:cs typeface="Arial"/>
              </a:rPr>
              <a:t>Low contrast images </a:t>
            </a:r>
            <a:r>
              <a:rPr sz="3200" b="0" spc="5" dirty="0">
                <a:solidFill>
                  <a:srgbClr val="000000"/>
                </a:solidFill>
                <a:latin typeface="Arial"/>
                <a:cs typeface="Arial"/>
              </a:rPr>
              <a:t>may </a:t>
            </a:r>
            <a:r>
              <a:rPr sz="3200" b="0" dirty="0">
                <a:solidFill>
                  <a:srgbClr val="000000"/>
                </a:solidFill>
                <a:latin typeface="Arial"/>
                <a:cs typeface="Arial"/>
              </a:rPr>
              <a:t>result</a:t>
            </a:r>
            <a:r>
              <a:rPr sz="3200" b="0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0" dirty="0">
                <a:solidFill>
                  <a:srgbClr val="000000"/>
                </a:solidFill>
                <a:latin typeface="Arial"/>
                <a:cs typeface="Arial"/>
              </a:rPr>
              <a:t>from: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Poor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illumination</a:t>
            </a:r>
            <a:endParaRPr sz="2800">
              <a:latin typeface="Arial"/>
              <a:cs typeface="Arial"/>
            </a:endParaRPr>
          </a:p>
          <a:p>
            <a:pPr marL="755650" marR="10795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  <a:tab pos="1962785" algn="l"/>
                <a:tab pos="3172460" algn="l"/>
                <a:tab pos="3629025" algn="l"/>
                <a:tab pos="4443095" algn="l"/>
                <a:tab pos="5928360" algn="l"/>
                <a:tab pos="7077709" algn="l"/>
              </a:tabLst>
            </a:pPr>
            <a:r>
              <a:rPr sz="2800" spc="-5" dirty="0">
                <a:latin typeface="Arial"/>
                <a:cs typeface="Arial"/>
              </a:rPr>
              <a:t>W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1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g	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dirty="0">
                <a:latin typeface="Arial"/>
                <a:cs typeface="Arial"/>
              </a:rPr>
              <a:t>g	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f	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spc="-5" dirty="0">
                <a:latin typeface="Arial"/>
                <a:cs typeface="Arial"/>
              </a:rPr>
              <a:t>du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dirty="0">
                <a:latin typeface="Arial"/>
                <a:cs typeface="Arial"/>
              </a:rPr>
              <a:t>g	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age  acquisition.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039" y="163829"/>
            <a:ext cx="7475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solidFill>
                  <a:srgbClr val="000000"/>
                </a:solidFill>
                <a:latin typeface="Arial"/>
                <a:cs typeface="Arial"/>
              </a:rPr>
              <a:t>Image </a:t>
            </a:r>
            <a:r>
              <a:rPr sz="4400" b="0" spc="-5" dirty="0">
                <a:solidFill>
                  <a:srgbClr val="000000"/>
                </a:solidFill>
                <a:latin typeface="Arial"/>
                <a:cs typeface="Arial"/>
              </a:rPr>
              <a:t>Enhancement</a:t>
            </a:r>
            <a:r>
              <a:rPr sz="4400" b="0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Methods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7867650" cy="50444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marR="5080" indent="-355600" algn="just">
              <a:lnSpc>
                <a:spcPct val="1091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Spatial Domain Methods (Image Plane)  </a:t>
            </a:r>
            <a:r>
              <a:rPr sz="2800" spc="-5" dirty="0">
                <a:latin typeface="Arial"/>
                <a:cs typeface="Arial"/>
              </a:rPr>
              <a:t>Techniques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based on direct manipulation  of </a:t>
            </a:r>
            <a:r>
              <a:rPr sz="2800" spc="-10" dirty="0">
                <a:latin typeface="Arial"/>
                <a:cs typeface="Arial"/>
              </a:rPr>
              <a:t>pixels </a:t>
            </a:r>
            <a:r>
              <a:rPr sz="2800" spc="-5" dirty="0">
                <a:latin typeface="Arial"/>
                <a:cs typeface="Arial"/>
              </a:rPr>
              <a:t>in an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image</a:t>
            </a:r>
            <a:endParaRPr sz="2800">
              <a:latin typeface="Arial"/>
              <a:cs typeface="Arial"/>
            </a:endParaRPr>
          </a:p>
          <a:p>
            <a:pPr marL="354965" marR="875665" indent="-354965">
              <a:lnSpc>
                <a:spcPct val="109100"/>
              </a:lnSpc>
              <a:spcBef>
                <a:spcPts val="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Frequency Domain Methods  </a:t>
            </a:r>
            <a:r>
              <a:rPr sz="2800" spc="-5" dirty="0">
                <a:latin typeface="Arial"/>
                <a:cs typeface="Arial"/>
              </a:rPr>
              <a:t>Techniques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based on modifying the  Fourier transform of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image.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Combination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Methods</a:t>
            </a:r>
            <a:endParaRPr sz="3200">
              <a:latin typeface="Arial"/>
              <a:cs typeface="Arial"/>
            </a:endParaRPr>
          </a:p>
          <a:p>
            <a:pPr marL="755650" marR="33718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There are </a:t>
            </a:r>
            <a:r>
              <a:rPr sz="2800" dirty="0">
                <a:latin typeface="Arial"/>
                <a:cs typeface="Arial"/>
              </a:rPr>
              <a:t>some </a:t>
            </a:r>
            <a:r>
              <a:rPr sz="2800" spc="-5" dirty="0">
                <a:latin typeface="Arial"/>
                <a:cs typeface="Arial"/>
              </a:rPr>
              <a:t>enhancement techniques  based on various </a:t>
            </a:r>
            <a:r>
              <a:rPr sz="2800" dirty="0">
                <a:latin typeface="Arial"/>
                <a:cs typeface="Arial"/>
              </a:rPr>
              <a:t>combinations </a:t>
            </a:r>
            <a:r>
              <a:rPr sz="2800" spc="-5" dirty="0">
                <a:latin typeface="Arial"/>
                <a:cs typeface="Arial"/>
              </a:rPr>
              <a:t>of methods  from the </a:t>
            </a:r>
            <a:r>
              <a:rPr sz="2800" dirty="0">
                <a:latin typeface="Arial"/>
                <a:cs typeface="Arial"/>
              </a:rPr>
              <a:t>first </a:t>
            </a:r>
            <a:r>
              <a:rPr sz="2800" spc="-10" dirty="0">
                <a:latin typeface="Arial"/>
                <a:cs typeface="Arial"/>
              </a:rPr>
              <a:t>two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categories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350" y="208279"/>
            <a:ext cx="48075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Contrast</a:t>
            </a:r>
            <a:r>
              <a:rPr sz="4400" b="0" spc="-75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Stretching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7047" y="980847"/>
            <a:ext cx="7167064" cy="588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350" y="497840"/>
            <a:ext cx="48075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Contrast</a:t>
            </a:r>
            <a:r>
              <a:rPr sz="4400" b="0" spc="-75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Stretching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30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557020"/>
            <a:ext cx="7728584" cy="430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335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Figure </a:t>
            </a:r>
            <a:r>
              <a:rPr sz="2000" dirty="0">
                <a:latin typeface="Arial"/>
                <a:cs typeface="Arial"/>
              </a:rPr>
              <a:t>3.10(a) </a:t>
            </a:r>
            <a:r>
              <a:rPr sz="2000" spc="-5" dirty="0">
                <a:latin typeface="Arial"/>
                <a:cs typeface="Arial"/>
              </a:rPr>
              <a:t>shows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typical transformation </a:t>
            </a:r>
            <a:r>
              <a:rPr sz="2000" dirty="0">
                <a:latin typeface="Arial"/>
                <a:cs typeface="Arial"/>
              </a:rPr>
              <a:t>used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contrast  </a:t>
            </a:r>
            <a:r>
              <a:rPr sz="2000" spc="-5" dirty="0">
                <a:latin typeface="Arial"/>
                <a:cs typeface="Arial"/>
              </a:rPr>
              <a:t>stretching.</a:t>
            </a:r>
            <a:endParaRPr sz="2000">
              <a:latin typeface="Arial"/>
              <a:cs typeface="Arial"/>
            </a:endParaRPr>
          </a:p>
          <a:p>
            <a:pPr marL="12700" marR="14604" algn="just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locations of </a:t>
            </a:r>
            <a:r>
              <a:rPr sz="2000" spc="-5" dirty="0">
                <a:latin typeface="Arial"/>
                <a:cs typeface="Arial"/>
              </a:rPr>
              <a:t>points </a:t>
            </a:r>
            <a:r>
              <a:rPr sz="2000" dirty="0">
                <a:latin typeface="Arial"/>
                <a:cs typeface="Arial"/>
              </a:rPr>
              <a:t>(r1, s1) and (r2, s2) control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shape of </a:t>
            </a:r>
            <a:r>
              <a:rPr sz="2000" spc="-5" dirty="0">
                <a:latin typeface="Arial"/>
                <a:cs typeface="Arial"/>
              </a:rPr>
              <a:t>the  transformation function.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solidFill>
                  <a:srgbClr val="18184C"/>
                </a:solidFill>
                <a:latin typeface="Arial"/>
                <a:cs typeface="Arial"/>
              </a:rPr>
              <a:t>If r1 </a:t>
            </a:r>
            <a:r>
              <a:rPr sz="2000" b="1" dirty="0">
                <a:solidFill>
                  <a:srgbClr val="18184C"/>
                </a:solidFill>
                <a:latin typeface="Arial"/>
                <a:cs typeface="Arial"/>
              </a:rPr>
              <a:t>= </a:t>
            </a:r>
            <a:r>
              <a:rPr sz="2000" b="1" spc="-5" dirty="0">
                <a:solidFill>
                  <a:srgbClr val="18184C"/>
                </a:solidFill>
                <a:latin typeface="Arial"/>
                <a:cs typeface="Arial"/>
              </a:rPr>
              <a:t>s1 </a:t>
            </a:r>
            <a:r>
              <a:rPr sz="2000" b="1" dirty="0">
                <a:solidFill>
                  <a:srgbClr val="18184C"/>
                </a:solidFill>
                <a:latin typeface="Arial"/>
                <a:cs typeface="Arial"/>
              </a:rPr>
              <a:t>and </a:t>
            </a:r>
            <a:r>
              <a:rPr sz="2000" b="1" spc="-5" dirty="0">
                <a:solidFill>
                  <a:srgbClr val="18184C"/>
                </a:solidFill>
                <a:latin typeface="Arial"/>
                <a:cs typeface="Arial"/>
              </a:rPr>
              <a:t>r2 </a:t>
            </a:r>
            <a:r>
              <a:rPr sz="2000" b="1" dirty="0">
                <a:solidFill>
                  <a:srgbClr val="18184C"/>
                </a:solidFill>
                <a:latin typeface="Arial"/>
                <a:cs typeface="Arial"/>
              </a:rPr>
              <a:t>= s2, the </a:t>
            </a:r>
            <a:r>
              <a:rPr sz="2000" b="1" spc="-5" dirty="0">
                <a:solidFill>
                  <a:srgbClr val="18184C"/>
                </a:solidFill>
                <a:latin typeface="Arial"/>
                <a:cs typeface="Arial"/>
              </a:rPr>
              <a:t>transformation is </a:t>
            </a:r>
            <a:r>
              <a:rPr sz="2000" b="1" dirty="0">
                <a:solidFill>
                  <a:srgbClr val="18184C"/>
                </a:solidFill>
                <a:latin typeface="Arial"/>
                <a:cs typeface="Arial"/>
              </a:rPr>
              <a:t>a </a:t>
            </a:r>
            <a:r>
              <a:rPr sz="2000" b="1" u="heavy" spc="-5" dirty="0">
                <a:solidFill>
                  <a:srgbClr val="18184C"/>
                </a:solidFill>
                <a:uFill>
                  <a:solidFill>
                    <a:srgbClr val="18184C"/>
                  </a:solidFill>
                </a:uFill>
                <a:latin typeface="Arial"/>
                <a:cs typeface="Arial"/>
              </a:rPr>
              <a:t>linear function</a:t>
            </a:r>
            <a:r>
              <a:rPr sz="2000" b="1" spc="-5" dirty="0">
                <a:solidFill>
                  <a:srgbClr val="18184C"/>
                </a:solidFill>
                <a:latin typeface="Arial"/>
                <a:cs typeface="Arial"/>
              </a:rPr>
              <a:t> that  produces </a:t>
            </a:r>
            <a:r>
              <a:rPr sz="2000" b="1" dirty="0">
                <a:solidFill>
                  <a:srgbClr val="18184C"/>
                </a:solidFill>
                <a:latin typeface="Arial"/>
                <a:cs typeface="Arial"/>
              </a:rPr>
              <a:t>no </a:t>
            </a:r>
            <a:r>
              <a:rPr sz="2000" b="1" spc="-5" dirty="0">
                <a:solidFill>
                  <a:srgbClr val="18184C"/>
                </a:solidFill>
                <a:latin typeface="Arial"/>
                <a:cs typeface="Arial"/>
              </a:rPr>
              <a:t>changes in gray</a:t>
            </a:r>
            <a:r>
              <a:rPr sz="2000" b="1" spc="-45" dirty="0">
                <a:solidFill>
                  <a:srgbClr val="18184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8184C"/>
                </a:solidFill>
                <a:latin typeface="Arial"/>
                <a:cs typeface="Arial"/>
              </a:rPr>
              <a:t>levels.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solidFill>
                  <a:srgbClr val="BF0000"/>
                </a:solidFill>
                <a:latin typeface="Arial"/>
                <a:cs typeface="Arial"/>
              </a:rPr>
              <a:t>If</a:t>
            </a:r>
            <a:r>
              <a:rPr sz="2000" b="1" spc="29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Arial"/>
                <a:cs typeface="Arial"/>
              </a:rPr>
              <a:t>r1</a:t>
            </a:r>
            <a:r>
              <a:rPr sz="2000" b="1" spc="29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BF0000"/>
                </a:solidFill>
                <a:latin typeface="Arial"/>
                <a:cs typeface="Arial"/>
              </a:rPr>
              <a:t>=</a:t>
            </a:r>
            <a:r>
              <a:rPr sz="2000" b="1" spc="29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BF0000"/>
                </a:solidFill>
                <a:latin typeface="Arial"/>
                <a:cs typeface="Arial"/>
              </a:rPr>
              <a:t>r2,</a:t>
            </a:r>
            <a:r>
              <a:rPr sz="2000" b="1" spc="28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BF0000"/>
                </a:solidFill>
                <a:latin typeface="Arial"/>
                <a:cs typeface="Arial"/>
              </a:rPr>
              <a:t>s1</a:t>
            </a:r>
            <a:r>
              <a:rPr sz="2000" b="1" spc="28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BF0000"/>
                </a:solidFill>
                <a:latin typeface="Arial"/>
                <a:cs typeface="Arial"/>
              </a:rPr>
              <a:t>=</a:t>
            </a:r>
            <a:r>
              <a:rPr sz="2000" b="1" spc="30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BF0000"/>
                </a:solidFill>
                <a:latin typeface="Arial"/>
                <a:cs typeface="Arial"/>
              </a:rPr>
              <a:t>0</a:t>
            </a:r>
            <a:r>
              <a:rPr sz="2000" b="1" spc="28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BF0000"/>
                </a:solidFill>
                <a:latin typeface="Arial"/>
                <a:cs typeface="Arial"/>
              </a:rPr>
              <a:t>and</a:t>
            </a:r>
            <a:r>
              <a:rPr sz="2000" b="1" spc="29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Arial"/>
                <a:cs typeface="Arial"/>
              </a:rPr>
              <a:t>s2</a:t>
            </a:r>
            <a:r>
              <a:rPr sz="2000" b="1" spc="30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BF0000"/>
                </a:solidFill>
                <a:latin typeface="Arial"/>
                <a:cs typeface="Arial"/>
              </a:rPr>
              <a:t>=</a:t>
            </a:r>
            <a:r>
              <a:rPr sz="2000" b="1" spc="29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BF0000"/>
                </a:solidFill>
                <a:latin typeface="Arial"/>
                <a:cs typeface="Arial"/>
              </a:rPr>
              <a:t>L-1,</a:t>
            </a:r>
            <a:r>
              <a:rPr sz="2000" b="1" spc="28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Arial"/>
                <a:cs typeface="Arial"/>
              </a:rPr>
              <a:t>the</a:t>
            </a:r>
            <a:r>
              <a:rPr sz="2000" b="1" spc="30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Arial"/>
                <a:cs typeface="Arial"/>
              </a:rPr>
              <a:t>transformation</a:t>
            </a:r>
            <a:r>
              <a:rPr sz="2000" b="1" spc="28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Arial"/>
                <a:cs typeface="Arial"/>
              </a:rPr>
              <a:t>becomes</a:t>
            </a:r>
            <a:r>
              <a:rPr sz="2000" b="1" spc="29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B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000" b="1" i="1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Thresholding function </a:t>
            </a:r>
            <a:r>
              <a:rPr sz="2000" b="1" dirty="0">
                <a:solidFill>
                  <a:srgbClr val="BF0000"/>
                </a:solidFill>
                <a:latin typeface="Arial"/>
                <a:cs typeface="Arial"/>
              </a:rPr>
              <a:t>that creates a </a:t>
            </a:r>
            <a:r>
              <a:rPr sz="2000" b="1" spc="-5" dirty="0">
                <a:solidFill>
                  <a:srgbClr val="BF0000"/>
                </a:solidFill>
                <a:latin typeface="Arial"/>
                <a:cs typeface="Arial"/>
              </a:rPr>
              <a:t>binary</a:t>
            </a:r>
            <a:r>
              <a:rPr sz="2000" b="1" spc="-4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BF0000"/>
                </a:solidFill>
                <a:latin typeface="Arial"/>
                <a:cs typeface="Arial"/>
              </a:rPr>
              <a:t>image.</a:t>
            </a:r>
            <a:endParaRPr sz="2000">
              <a:latin typeface="Arial"/>
              <a:cs typeface="Arial"/>
            </a:endParaRPr>
          </a:p>
          <a:p>
            <a:pPr marL="12700" marR="13335" algn="just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solidFill>
                  <a:srgbClr val="006FBF"/>
                </a:solidFill>
                <a:latin typeface="Arial"/>
                <a:cs typeface="Arial"/>
              </a:rPr>
              <a:t>Intermediate </a:t>
            </a:r>
            <a:r>
              <a:rPr sz="2000" b="1" spc="-10" dirty="0">
                <a:solidFill>
                  <a:srgbClr val="006FBF"/>
                </a:solidFill>
                <a:latin typeface="Arial"/>
                <a:cs typeface="Arial"/>
              </a:rPr>
              <a:t>values </a:t>
            </a:r>
            <a:r>
              <a:rPr sz="2000" b="1" spc="-5" dirty="0">
                <a:solidFill>
                  <a:srgbClr val="006FBF"/>
                </a:solidFill>
                <a:latin typeface="Arial"/>
                <a:cs typeface="Arial"/>
              </a:rPr>
              <a:t>of </a:t>
            </a:r>
            <a:r>
              <a:rPr sz="2000" b="1" dirty="0">
                <a:solidFill>
                  <a:srgbClr val="006FBF"/>
                </a:solidFill>
                <a:latin typeface="Arial"/>
                <a:cs typeface="Arial"/>
              </a:rPr>
              <a:t>(r1, s1) and (r2, s2) </a:t>
            </a:r>
            <a:r>
              <a:rPr sz="2000" b="1" spc="-5" dirty="0">
                <a:solidFill>
                  <a:srgbClr val="006FBF"/>
                </a:solidFill>
                <a:latin typeface="Arial"/>
                <a:cs typeface="Arial"/>
              </a:rPr>
              <a:t>produce various  degrees of spread in </a:t>
            </a:r>
            <a:r>
              <a:rPr sz="2000" b="1" dirty="0">
                <a:solidFill>
                  <a:srgbClr val="006FBF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006FBF"/>
                </a:solidFill>
                <a:latin typeface="Arial"/>
                <a:cs typeface="Arial"/>
              </a:rPr>
              <a:t>gray </a:t>
            </a:r>
            <a:r>
              <a:rPr sz="2000" b="1" spc="-10" dirty="0">
                <a:solidFill>
                  <a:srgbClr val="006FBF"/>
                </a:solidFill>
                <a:latin typeface="Arial"/>
                <a:cs typeface="Arial"/>
              </a:rPr>
              <a:t>levels </a:t>
            </a:r>
            <a:r>
              <a:rPr sz="2000" b="1" spc="-5" dirty="0">
                <a:solidFill>
                  <a:srgbClr val="006FBF"/>
                </a:solidFill>
                <a:latin typeface="Arial"/>
                <a:cs typeface="Arial"/>
              </a:rPr>
              <a:t>of the output image, </a:t>
            </a:r>
            <a:r>
              <a:rPr sz="2000" b="1" dirty="0">
                <a:solidFill>
                  <a:srgbClr val="006FBF"/>
                </a:solidFill>
                <a:latin typeface="Arial"/>
                <a:cs typeface="Arial"/>
              </a:rPr>
              <a:t>thus  affecting its</a:t>
            </a:r>
            <a:r>
              <a:rPr sz="2000" b="1" spc="-15" dirty="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BF"/>
                </a:solidFill>
                <a:latin typeface="Arial"/>
                <a:cs typeface="Arial"/>
              </a:rPr>
              <a:t>contrast.</a:t>
            </a:r>
            <a:endParaRPr sz="2000">
              <a:latin typeface="Arial"/>
              <a:cs typeface="Arial"/>
            </a:endParaRPr>
          </a:p>
          <a:p>
            <a:pPr marL="12700" marR="14604" algn="just">
              <a:lnSpc>
                <a:spcPct val="100000"/>
              </a:lnSpc>
              <a:spcBef>
                <a:spcPts val="509"/>
              </a:spcBef>
            </a:pP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In general, r1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≤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r2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and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s1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≤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s2 is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assumed,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so the function is </a:t>
            </a:r>
            <a:r>
              <a:rPr sz="2000" b="1" spc="5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always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 increasing.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2161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8892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8184C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5623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2354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6FB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52133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350" y="497840"/>
            <a:ext cx="48075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Contrast</a:t>
            </a:r>
            <a:r>
              <a:rPr sz="4400" b="0" spc="-75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Stretching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30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557020"/>
            <a:ext cx="6108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Figure </a:t>
            </a:r>
            <a:r>
              <a:rPr sz="2000" dirty="0">
                <a:latin typeface="Arial"/>
                <a:cs typeface="Arial"/>
              </a:rPr>
              <a:t>3.10(b) </a:t>
            </a:r>
            <a:r>
              <a:rPr sz="2000" spc="-5" dirty="0">
                <a:latin typeface="Arial"/>
                <a:cs typeface="Arial"/>
              </a:rPr>
              <a:t>shows </a:t>
            </a:r>
            <a:r>
              <a:rPr sz="2000" dirty="0">
                <a:latin typeface="Arial"/>
                <a:cs typeface="Arial"/>
              </a:rPr>
              <a:t>an 8-bit </a:t>
            </a:r>
            <a:r>
              <a:rPr sz="2000" spc="-5" dirty="0">
                <a:latin typeface="Arial"/>
                <a:cs typeface="Arial"/>
              </a:rPr>
              <a:t>image </a:t>
            </a:r>
            <a:r>
              <a:rPr sz="2000" spc="-10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low</a:t>
            </a:r>
            <a:r>
              <a:rPr sz="2000" spc="-5" dirty="0">
                <a:latin typeface="Arial"/>
                <a:cs typeface="Arial"/>
              </a:rPr>
              <a:t> contrast.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2796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439" y="2293620"/>
            <a:ext cx="77806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  <a:tabLst>
                <a:tab pos="599440" algn="l"/>
                <a:tab pos="1531620" algn="l"/>
                <a:tab pos="2390775" algn="l"/>
                <a:tab pos="2881630" algn="l"/>
                <a:tab pos="3642360" algn="l"/>
                <a:tab pos="3994150" algn="l"/>
                <a:tab pos="5038090" algn="l"/>
                <a:tab pos="6349365" algn="l"/>
                <a:tab pos="7463790" algn="l"/>
              </a:tabLst>
            </a:pPr>
            <a:r>
              <a:rPr sz="2000" spc="-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.	</a:t>
            </a:r>
            <a:r>
              <a:rPr sz="2000" spc="5" dirty="0">
                <a:latin typeface="Arial"/>
                <a:cs typeface="Arial"/>
              </a:rPr>
              <a:t>3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5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)	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s	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	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su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t	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	c</a:t>
            </a:r>
            <a:r>
              <a:rPr sz="2000" spc="5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st	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,	</a:t>
            </a:r>
            <a:r>
              <a:rPr sz="2000" spc="5" dirty="0">
                <a:latin typeface="Arial"/>
                <a:cs typeface="Arial"/>
              </a:rPr>
              <a:t>ob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	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  </a:t>
            </a:r>
            <a:r>
              <a:rPr sz="2000" spc="-5" dirty="0">
                <a:latin typeface="Arial"/>
                <a:cs typeface="Arial"/>
              </a:rPr>
              <a:t>setting</a:t>
            </a:r>
            <a:r>
              <a:rPr sz="2000" spc="3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(r1,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s1)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409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(r</a:t>
            </a:r>
            <a:r>
              <a:rPr sz="1725" spc="-187" baseline="-24154" dirty="0">
                <a:latin typeface="Arial"/>
                <a:cs typeface="Arial"/>
              </a:rPr>
              <a:t>min</a:t>
            </a:r>
            <a:r>
              <a:rPr sz="2000" spc="-125" dirty="0">
                <a:latin typeface="Arial"/>
                <a:cs typeface="Arial"/>
              </a:rPr>
              <a:t>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0)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(r2,</a:t>
            </a:r>
            <a:r>
              <a:rPr sz="2000" spc="4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s2)</a:t>
            </a:r>
            <a:r>
              <a:rPr sz="2000" spc="4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4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(r</a:t>
            </a:r>
            <a:r>
              <a:rPr sz="1725" spc="-135" baseline="-24154" dirty="0">
                <a:latin typeface="Arial"/>
                <a:cs typeface="Arial"/>
              </a:rPr>
              <a:t>max</a:t>
            </a:r>
            <a:r>
              <a:rPr sz="2000" spc="-90" dirty="0">
                <a:latin typeface="Arial"/>
                <a:cs typeface="Arial"/>
              </a:rPr>
              <a:t>,L-1)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where</a:t>
            </a:r>
            <a:r>
              <a:rPr sz="2000" spc="395" dirty="0">
                <a:latin typeface="Arial"/>
                <a:cs typeface="Arial"/>
              </a:rPr>
              <a:t> </a:t>
            </a:r>
            <a:r>
              <a:rPr sz="2000" spc="-190" dirty="0">
                <a:latin typeface="Arial"/>
                <a:cs typeface="Arial"/>
              </a:rPr>
              <a:t>r</a:t>
            </a:r>
            <a:r>
              <a:rPr sz="1725" spc="-284" baseline="-24154" dirty="0">
                <a:latin typeface="Arial"/>
                <a:cs typeface="Arial"/>
              </a:rPr>
              <a:t>min</a:t>
            </a:r>
            <a:r>
              <a:rPr sz="1725" spc="-209" baseline="-241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spc="-225" dirty="0">
                <a:latin typeface="Arial"/>
                <a:cs typeface="Arial"/>
              </a:rPr>
              <a:t>r</a:t>
            </a:r>
            <a:r>
              <a:rPr sz="1725" spc="-337" baseline="-24154" dirty="0">
                <a:latin typeface="Arial"/>
                <a:cs typeface="Arial"/>
              </a:rPr>
              <a:t>max</a:t>
            </a:r>
            <a:endParaRPr sz="1725" baseline="-2415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2945129"/>
            <a:ext cx="7721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denote </a:t>
            </a:r>
            <a:r>
              <a:rPr sz="2000" spc="-5" dirty="0">
                <a:latin typeface="Arial"/>
                <a:cs typeface="Arial"/>
              </a:rPr>
              <a:t>the minimum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maximum </a:t>
            </a:r>
            <a:r>
              <a:rPr sz="2000" dirty="0">
                <a:latin typeface="Arial"/>
                <a:cs typeface="Arial"/>
              </a:rPr>
              <a:t>gray </a:t>
            </a:r>
            <a:r>
              <a:rPr sz="2000" spc="-5" dirty="0">
                <a:latin typeface="Arial"/>
                <a:cs typeface="Arial"/>
              </a:rPr>
              <a:t>levels in the </a:t>
            </a:r>
            <a:r>
              <a:rPr sz="2000" dirty="0">
                <a:latin typeface="Arial"/>
                <a:cs typeface="Arial"/>
              </a:rPr>
              <a:t>image,  </a:t>
            </a:r>
            <a:r>
              <a:rPr sz="2000" spc="-5" dirty="0">
                <a:latin typeface="Arial"/>
                <a:cs typeface="Arial"/>
              </a:rPr>
              <a:t>respectively. </a:t>
            </a:r>
            <a:r>
              <a:rPr sz="2000" dirty="0">
                <a:latin typeface="Arial"/>
                <a:cs typeface="Arial"/>
              </a:rPr>
              <a:t>Thus, </a:t>
            </a:r>
            <a:r>
              <a:rPr sz="2000" spc="-5" dirty="0">
                <a:latin typeface="Arial"/>
                <a:cs typeface="Arial"/>
              </a:rPr>
              <a:t>the transformation function stretched the levels  linearly from their </a:t>
            </a:r>
            <a:r>
              <a:rPr sz="2000" dirty="0">
                <a:latin typeface="Arial"/>
                <a:cs typeface="Arial"/>
              </a:rPr>
              <a:t>original range </a:t>
            </a:r>
            <a:r>
              <a:rPr sz="2000" spc="-5" dirty="0">
                <a:latin typeface="Arial"/>
                <a:cs typeface="Arial"/>
              </a:rPr>
              <a:t>to the full </a:t>
            </a:r>
            <a:r>
              <a:rPr sz="2000" dirty="0">
                <a:latin typeface="Arial"/>
                <a:cs typeface="Arial"/>
              </a:rPr>
              <a:t>range </a:t>
            </a:r>
            <a:r>
              <a:rPr sz="2000" spc="-5" dirty="0">
                <a:latin typeface="Arial"/>
                <a:cs typeface="Arial"/>
              </a:rPr>
              <a:t>[0,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L-1].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27735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4291329"/>
            <a:ext cx="77279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Finally, Fig. 3.10(d) shows the </a:t>
            </a:r>
            <a:r>
              <a:rPr sz="2000" dirty="0">
                <a:latin typeface="Arial"/>
                <a:cs typeface="Arial"/>
              </a:rPr>
              <a:t>result of using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i="1" dirty="0">
                <a:latin typeface="Arial"/>
                <a:cs typeface="Arial"/>
              </a:rPr>
              <a:t>thresholding  </a:t>
            </a:r>
            <a:r>
              <a:rPr sz="2000" i="1" spc="-5" dirty="0">
                <a:latin typeface="Arial"/>
                <a:cs typeface="Arial"/>
              </a:rPr>
              <a:t>function </a:t>
            </a:r>
            <a:r>
              <a:rPr sz="2000" spc="-5" dirty="0">
                <a:latin typeface="Arial"/>
                <a:cs typeface="Arial"/>
              </a:rPr>
              <a:t>defined previously, </a:t>
            </a:r>
            <a:r>
              <a:rPr sz="2000" spc="-10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r1=r2=m,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mean gray </a:t>
            </a:r>
            <a:r>
              <a:rPr sz="2000" spc="-5" dirty="0">
                <a:latin typeface="Arial"/>
                <a:cs typeface="Arial"/>
              </a:rPr>
              <a:t>level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image.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830" y="619759"/>
            <a:ext cx="71850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Gray-level </a:t>
            </a:r>
            <a:r>
              <a:rPr sz="2800" spc="-5" dirty="0"/>
              <a:t>Slicing </a:t>
            </a:r>
            <a:r>
              <a:rPr sz="2800" spc="-10" dirty="0"/>
              <a:t>or </a:t>
            </a:r>
            <a:r>
              <a:rPr sz="2800" spc="-5" dirty="0"/>
              <a:t>Intensity-level</a:t>
            </a:r>
            <a:r>
              <a:rPr sz="2800" spc="-30" dirty="0"/>
              <a:t> </a:t>
            </a:r>
            <a:r>
              <a:rPr sz="2800" spc="-5" dirty="0"/>
              <a:t>Slicing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5430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557020"/>
            <a:ext cx="7723505" cy="424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technique is used to </a:t>
            </a:r>
            <a:r>
              <a:rPr sz="2000" spc="-5" dirty="0">
                <a:latin typeface="Arial"/>
                <a:cs typeface="Arial"/>
              </a:rPr>
              <a:t>highlight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specific </a:t>
            </a:r>
            <a:r>
              <a:rPr sz="2000" dirty="0">
                <a:latin typeface="Arial"/>
                <a:cs typeface="Arial"/>
              </a:rPr>
              <a:t>range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gray </a:t>
            </a:r>
            <a:r>
              <a:rPr sz="2000" spc="-5" dirty="0">
                <a:latin typeface="Arial"/>
                <a:cs typeface="Arial"/>
              </a:rPr>
              <a:t>levels </a:t>
            </a:r>
            <a:r>
              <a:rPr sz="2000" dirty="0">
                <a:latin typeface="Arial"/>
                <a:cs typeface="Arial"/>
              </a:rPr>
              <a:t>in  a </a:t>
            </a:r>
            <a:r>
              <a:rPr sz="2000" spc="-5" dirty="0">
                <a:latin typeface="Arial"/>
                <a:cs typeface="Arial"/>
              </a:rPr>
              <a:t>given </a:t>
            </a:r>
            <a:r>
              <a:rPr sz="2000" dirty="0">
                <a:latin typeface="Arial"/>
                <a:cs typeface="Arial"/>
              </a:rPr>
              <a:t>image.</a:t>
            </a:r>
          </a:p>
          <a:p>
            <a:pPr marL="12700" marR="9525" algn="just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can be </a:t>
            </a:r>
            <a:r>
              <a:rPr sz="2000" spc="-5" dirty="0">
                <a:latin typeface="Arial"/>
                <a:cs typeface="Arial"/>
              </a:rPr>
              <a:t>implemented </a:t>
            </a:r>
            <a:r>
              <a:rPr sz="2000" dirty="0">
                <a:latin typeface="Arial"/>
                <a:cs typeface="Arial"/>
              </a:rPr>
              <a:t>in several </a:t>
            </a:r>
            <a:r>
              <a:rPr sz="2000" spc="-5" dirty="0">
                <a:latin typeface="Arial"/>
                <a:cs typeface="Arial"/>
              </a:rPr>
              <a:t>ways, </a:t>
            </a:r>
            <a:r>
              <a:rPr sz="2000" dirty="0">
                <a:latin typeface="Arial"/>
                <a:cs typeface="Arial"/>
              </a:rPr>
              <a:t>but </a:t>
            </a:r>
            <a:r>
              <a:rPr sz="2000" spc="-5" dirty="0">
                <a:latin typeface="Arial"/>
                <a:cs typeface="Arial"/>
              </a:rPr>
              <a:t>the two </a:t>
            </a:r>
            <a:r>
              <a:rPr sz="2000" dirty="0">
                <a:latin typeface="Arial"/>
                <a:cs typeface="Arial"/>
              </a:rPr>
              <a:t>basic </a:t>
            </a:r>
            <a:r>
              <a:rPr sz="2000" spc="-5" dirty="0">
                <a:latin typeface="Arial"/>
                <a:cs typeface="Arial"/>
              </a:rPr>
              <a:t>themes  </a:t>
            </a:r>
            <a:r>
              <a:rPr sz="2000" dirty="0">
                <a:latin typeface="Arial"/>
                <a:cs typeface="Arial"/>
              </a:rPr>
              <a:t>are:</a:t>
            </a:r>
          </a:p>
          <a:p>
            <a:pPr marL="412750" marR="5080" indent="-285750" algn="just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412750" algn="l"/>
              </a:tabLst>
            </a:pP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One approach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display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high </a:t>
            </a:r>
            <a:r>
              <a:rPr sz="2000" b="1" spc="-10" dirty="0">
                <a:solidFill>
                  <a:srgbClr val="001F5F"/>
                </a:solidFill>
                <a:latin typeface="Arial"/>
                <a:cs typeface="Arial"/>
              </a:rPr>
              <a:t>value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for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all gray levels in  the range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interest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and a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low </a:t>
            </a:r>
            <a:r>
              <a:rPr sz="2000" b="1" spc="-10" dirty="0">
                <a:solidFill>
                  <a:srgbClr val="001F5F"/>
                </a:solidFill>
                <a:latin typeface="Arial"/>
                <a:cs typeface="Arial"/>
              </a:rPr>
              <a:t>value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for all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other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gray  </a:t>
            </a:r>
            <a:r>
              <a:rPr sz="2000" b="1" spc="-10" dirty="0">
                <a:solidFill>
                  <a:srgbClr val="001F5F"/>
                </a:solidFill>
                <a:latin typeface="Arial"/>
                <a:cs typeface="Arial"/>
              </a:rPr>
              <a:t>levels. </a:t>
            </a:r>
            <a:r>
              <a:rPr sz="2000" spc="-5" dirty="0">
                <a:latin typeface="Arial"/>
                <a:cs typeface="Arial"/>
              </a:rPr>
              <a:t>This transformation, shown in </a:t>
            </a:r>
            <a:r>
              <a:rPr sz="2000" dirty="0">
                <a:latin typeface="Arial"/>
                <a:cs typeface="Arial"/>
              </a:rPr>
              <a:t>Fig </a:t>
            </a:r>
            <a:r>
              <a:rPr sz="2000" spc="-5" dirty="0">
                <a:latin typeface="Arial"/>
                <a:cs typeface="Arial"/>
              </a:rPr>
              <a:t>3.11 </a:t>
            </a:r>
            <a:r>
              <a:rPr sz="2000" dirty="0">
                <a:latin typeface="Arial"/>
                <a:cs typeface="Arial"/>
              </a:rPr>
              <a:t>(a), produces a  </a:t>
            </a:r>
            <a:r>
              <a:rPr sz="2000" spc="-5" dirty="0">
                <a:latin typeface="Arial"/>
                <a:cs typeface="Arial"/>
              </a:rPr>
              <a:t>binary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image.</a:t>
            </a:r>
            <a:endParaRPr sz="2000" dirty="0">
              <a:latin typeface="Arial"/>
              <a:cs typeface="Arial"/>
            </a:endParaRPr>
          </a:p>
          <a:p>
            <a:pPr marL="412750" marR="5080" indent="-285750" algn="just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412750" algn="l"/>
              </a:tabLst>
            </a:pPr>
            <a:r>
              <a:rPr sz="2000" b="1" spc="-10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second approach</a:t>
            </a:r>
            <a:r>
              <a:rPr sz="2000" dirty="0">
                <a:latin typeface="Arial"/>
                <a:cs typeface="Arial"/>
              </a:rPr>
              <a:t>, based on </a:t>
            </a:r>
            <a:r>
              <a:rPr sz="2000" spc="-5" dirty="0">
                <a:latin typeface="Arial"/>
                <a:cs typeface="Arial"/>
              </a:rPr>
              <a:t>the transformation shown </a:t>
            </a:r>
            <a:r>
              <a:rPr sz="2000" dirty="0">
                <a:latin typeface="Arial"/>
                <a:cs typeface="Arial"/>
              </a:rPr>
              <a:t>in  </a:t>
            </a:r>
            <a:r>
              <a:rPr sz="2000" spc="-5" dirty="0">
                <a:latin typeface="Arial"/>
                <a:cs typeface="Arial"/>
              </a:rPr>
              <a:t>Fig </a:t>
            </a:r>
            <a:r>
              <a:rPr sz="2000" dirty="0">
                <a:latin typeface="Arial"/>
                <a:cs typeface="Arial"/>
              </a:rPr>
              <a:t>3.11 (b), </a:t>
            </a:r>
            <a:r>
              <a:rPr sz="2000" b="1" spc="-5" dirty="0">
                <a:solidFill>
                  <a:srgbClr val="0D1D1F"/>
                </a:solidFill>
                <a:latin typeface="Arial"/>
                <a:cs typeface="Arial"/>
              </a:rPr>
              <a:t>brightens the desired </a:t>
            </a:r>
            <a:r>
              <a:rPr sz="2000" b="1" dirty="0">
                <a:solidFill>
                  <a:srgbClr val="0D1D1F"/>
                </a:solidFill>
                <a:latin typeface="Arial"/>
                <a:cs typeface="Arial"/>
              </a:rPr>
              <a:t>range </a:t>
            </a:r>
            <a:r>
              <a:rPr sz="2000" b="1" spc="-5" dirty="0">
                <a:solidFill>
                  <a:srgbClr val="0D1D1F"/>
                </a:solidFill>
                <a:latin typeface="Arial"/>
                <a:cs typeface="Arial"/>
              </a:rPr>
              <a:t>of gray </a:t>
            </a:r>
            <a:r>
              <a:rPr sz="2000" b="1" spc="-10" dirty="0">
                <a:solidFill>
                  <a:srgbClr val="0D1D1F"/>
                </a:solidFill>
                <a:latin typeface="Arial"/>
                <a:cs typeface="Arial"/>
              </a:rPr>
              <a:t>levels </a:t>
            </a:r>
            <a:r>
              <a:rPr sz="2000" b="1" spc="-5" dirty="0">
                <a:solidFill>
                  <a:srgbClr val="0D1D1F"/>
                </a:solidFill>
                <a:latin typeface="Arial"/>
                <a:cs typeface="Arial"/>
              </a:rPr>
              <a:t>but  preserves gray </a:t>
            </a:r>
            <a:r>
              <a:rPr sz="2000" b="1" spc="-10" dirty="0">
                <a:solidFill>
                  <a:srgbClr val="0D1D1F"/>
                </a:solidFill>
                <a:latin typeface="Arial"/>
                <a:cs typeface="Arial"/>
              </a:rPr>
              <a:t>levels</a:t>
            </a:r>
            <a:r>
              <a:rPr sz="2000" b="1" spc="-35" dirty="0">
                <a:solidFill>
                  <a:srgbClr val="0D1D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D1D1F"/>
                </a:solidFill>
                <a:latin typeface="Arial"/>
                <a:cs typeface="Arial"/>
              </a:rPr>
              <a:t>unchanged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412750" marR="10160" indent="-285750" algn="just">
              <a:lnSpc>
                <a:spcPct val="100000"/>
              </a:lnSpc>
              <a:spcBef>
                <a:spcPts val="509"/>
              </a:spcBef>
              <a:buChar char="–"/>
              <a:tabLst>
                <a:tab pos="412750" algn="l"/>
              </a:tabLst>
            </a:pPr>
            <a:r>
              <a:rPr sz="2000" spc="-5" dirty="0">
                <a:latin typeface="Arial"/>
                <a:cs typeface="Arial"/>
              </a:rPr>
              <a:t>Fig </a:t>
            </a:r>
            <a:r>
              <a:rPr sz="2000" dirty="0">
                <a:latin typeface="Arial"/>
                <a:cs typeface="Arial"/>
              </a:rPr>
              <a:t>3.11 (c) </a:t>
            </a:r>
            <a:r>
              <a:rPr sz="2000" spc="-5" dirty="0">
                <a:latin typeface="Arial"/>
                <a:cs typeface="Arial"/>
              </a:rPr>
              <a:t>shows </a:t>
            </a:r>
            <a:r>
              <a:rPr sz="2000" dirty="0">
                <a:latin typeface="Arial"/>
                <a:cs typeface="Arial"/>
              </a:rPr>
              <a:t>a gray scale </a:t>
            </a:r>
            <a:r>
              <a:rPr sz="2000" spc="-5" dirty="0">
                <a:latin typeface="Arial"/>
                <a:cs typeface="Arial"/>
              </a:rPr>
              <a:t>image,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fig 3.11 </a:t>
            </a:r>
            <a:r>
              <a:rPr sz="2000" dirty="0">
                <a:latin typeface="Arial"/>
                <a:cs typeface="Arial"/>
              </a:rPr>
              <a:t>(d) </a:t>
            </a:r>
            <a:r>
              <a:rPr sz="2000" spc="-5" dirty="0">
                <a:latin typeface="Arial"/>
                <a:cs typeface="Arial"/>
              </a:rPr>
              <a:t>shows  the </a:t>
            </a:r>
            <a:r>
              <a:rPr sz="2000" dirty="0">
                <a:latin typeface="Arial"/>
                <a:cs typeface="Arial"/>
              </a:rPr>
              <a:t>result of using </a:t>
            </a:r>
            <a:r>
              <a:rPr sz="2000" spc="-5" dirty="0">
                <a:latin typeface="Arial"/>
                <a:cs typeface="Arial"/>
              </a:rPr>
              <a:t>the transformation in </a:t>
            </a:r>
            <a:r>
              <a:rPr sz="2000" dirty="0">
                <a:latin typeface="Arial"/>
                <a:cs typeface="Arial"/>
              </a:rPr>
              <a:t>Fig </a:t>
            </a:r>
            <a:r>
              <a:rPr sz="2000" spc="-5" dirty="0">
                <a:latin typeface="Arial"/>
                <a:cs typeface="Arial"/>
              </a:rPr>
              <a:t>3.11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22161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2520" y="0"/>
            <a:ext cx="4372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Gray-level</a:t>
            </a:r>
            <a:r>
              <a:rPr sz="4400" b="0" spc="-55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Slicing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9847" y="676047"/>
            <a:ext cx="8249104" cy="6186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700" y="360679"/>
            <a:ext cx="4033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2360" algn="l"/>
              </a:tabLst>
            </a:pPr>
            <a:r>
              <a:rPr sz="4400" b="0" spc="-5" dirty="0">
                <a:latin typeface="Arial"/>
                <a:cs typeface="Arial"/>
              </a:rPr>
              <a:t>Bit-plane	Slicing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34440"/>
            <a:ext cx="13271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252220"/>
            <a:ext cx="7722870" cy="1275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0" dirty="0">
                <a:latin typeface="Arial"/>
                <a:cs typeface="Arial"/>
              </a:rPr>
              <a:t>Pixels </a:t>
            </a:r>
            <a:r>
              <a:rPr sz="2400" spc="-5" dirty="0">
                <a:latin typeface="Arial"/>
                <a:cs typeface="Arial"/>
              </a:rPr>
              <a:t>are digital numbers, each </a:t>
            </a:r>
            <a:r>
              <a:rPr sz="2400" spc="-10" dirty="0">
                <a:latin typeface="Arial"/>
                <a:cs typeface="Arial"/>
              </a:rPr>
              <a:t>one </a:t>
            </a:r>
            <a:r>
              <a:rPr sz="2400" spc="-5" dirty="0">
                <a:latin typeface="Arial"/>
                <a:cs typeface="Arial"/>
              </a:rPr>
              <a:t>composed of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example, the intensity of each </a:t>
            </a:r>
            <a:r>
              <a:rPr sz="2400" spc="-10" dirty="0">
                <a:latin typeface="Arial"/>
                <a:cs typeface="Arial"/>
              </a:rPr>
              <a:t>pixel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256 </a:t>
            </a:r>
            <a:r>
              <a:rPr sz="2400" spc="-5" dirty="0">
                <a:latin typeface="Arial"/>
                <a:cs typeface="Arial"/>
              </a:rPr>
              <a:t>gray </a:t>
            </a:r>
            <a:r>
              <a:rPr sz="2400" dirty="0">
                <a:latin typeface="Arial"/>
                <a:cs typeface="Arial"/>
              </a:rPr>
              <a:t>–  </a:t>
            </a:r>
            <a:r>
              <a:rPr sz="2400" spc="-5" dirty="0">
                <a:latin typeface="Arial"/>
                <a:cs typeface="Arial"/>
              </a:rPr>
              <a:t>scale </a:t>
            </a:r>
            <a:r>
              <a:rPr sz="2400" dirty="0">
                <a:latin typeface="Arial"/>
                <a:cs typeface="Arial"/>
              </a:rPr>
              <a:t>image </a:t>
            </a:r>
            <a:r>
              <a:rPr sz="2400" spc="-5" dirty="0">
                <a:latin typeface="Arial"/>
                <a:cs typeface="Arial"/>
              </a:rPr>
              <a:t>is composed of </a:t>
            </a:r>
            <a:r>
              <a:rPr sz="2400" dirty="0">
                <a:latin typeface="Arial"/>
                <a:cs typeface="Arial"/>
              </a:rPr>
              <a:t>8 </a:t>
            </a:r>
            <a:r>
              <a:rPr sz="2400" spc="-5" dirty="0">
                <a:latin typeface="Arial"/>
                <a:cs typeface="Arial"/>
              </a:rPr>
              <a:t>bits (ie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byte)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5603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2576829"/>
            <a:ext cx="7722870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79525" algn="l"/>
                <a:tab pos="1802130" algn="l"/>
                <a:tab pos="3608070" algn="l"/>
                <a:tab pos="5193030" algn="l"/>
                <a:tab pos="6324600" algn="l"/>
                <a:tab pos="6982459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	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gh</a:t>
            </a:r>
            <a:r>
              <a:rPr sz="2400" spc="-5" dirty="0">
                <a:latin typeface="Arial"/>
                <a:cs typeface="Arial"/>
              </a:rPr>
              <a:t>li</a:t>
            </a:r>
            <a:r>
              <a:rPr sz="2400" spc="-10" dirty="0">
                <a:latin typeface="Arial"/>
                <a:cs typeface="Arial"/>
              </a:rPr>
              <a:t>gh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	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-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2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el	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ang</a:t>
            </a:r>
            <a:r>
              <a:rPr sz="2400" dirty="0">
                <a:latin typeface="Arial"/>
                <a:cs typeface="Arial"/>
              </a:rPr>
              <a:t>e,	we	c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d  </a:t>
            </a:r>
            <a:r>
              <a:rPr sz="2400" spc="-10" dirty="0">
                <a:latin typeface="Arial"/>
                <a:cs typeface="Arial"/>
              </a:rPr>
              <a:t>highlight </a:t>
            </a:r>
            <a:r>
              <a:rPr sz="2400" spc="-5" dirty="0">
                <a:latin typeface="Arial"/>
                <a:cs typeface="Arial"/>
              </a:rPr>
              <a:t>the contribution </a:t>
            </a:r>
            <a:r>
              <a:rPr sz="2400" dirty="0">
                <a:latin typeface="Arial"/>
                <a:cs typeface="Arial"/>
              </a:rPr>
              <a:t>made </a:t>
            </a:r>
            <a:r>
              <a:rPr sz="2400" spc="-5" dirty="0">
                <a:latin typeface="Arial"/>
                <a:cs typeface="Arial"/>
              </a:rPr>
              <a:t>by each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This method is useful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used in </a:t>
            </a:r>
            <a:r>
              <a:rPr sz="2400" dirty="0">
                <a:latin typeface="Arial"/>
                <a:cs typeface="Arial"/>
              </a:rPr>
              <a:t>image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compression.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3680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700" y="497840"/>
            <a:ext cx="4033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2360" algn="l"/>
              </a:tabLst>
            </a:pPr>
            <a:r>
              <a:rPr sz="4400" b="0" spc="-5" dirty="0">
                <a:latin typeface="Arial"/>
                <a:cs typeface="Arial"/>
              </a:rPr>
              <a:t>Bit-plane	Slicing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1247" y="1971447"/>
            <a:ext cx="8217354" cy="3143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700" y="322579"/>
            <a:ext cx="4033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2360" algn="l"/>
              </a:tabLst>
            </a:pPr>
            <a:r>
              <a:rPr sz="4400" b="0" spc="-5" dirty="0">
                <a:latin typeface="Arial"/>
                <a:cs typeface="Arial"/>
              </a:rPr>
              <a:t>Bit-plane	Slicing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595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176020"/>
            <a:ext cx="7723505" cy="471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Assuming that each </a:t>
            </a:r>
            <a:r>
              <a:rPr sz="2400" spc="-10" dirty="0">
                <a:latin typeface="Arial"/>
                <a:cs typeface="Arial"/>
              </a:rPr>
              <a:t>pixel </a:t>
            </a:r>
            <a:r>
              <a:rPr sz="2400" spc="-5" dirty="0">
                <a:latin typeface="Arial"/>
                <a:cs typeface="Arial"/>
              </a:rPr>
              <a:t>is represented by </a:t>
            </a:r>
            <a:r>
              <a:rPr sz="2400" dirty="0">
                <a:latin typeface="Arial"/>
                <a:cs typeface="Arial"/>
              </a:rPr>
              <a:t>8 </a:t>
            </a:r>
            <a:r>
              <a:rPr sz="2400" spc="-5" dirty="0">
                <a:latin typeface="Arial"/>
                <a:cs typeface="Arial"/>
              </a:rPr>
              <a:t>bits, the  </a:t>
            </a:r>
            <a:r>
              <a:rPr sz="2400" dirty="0">
                <a:latin typeface="Arial"/>
                <a:cs typeface="Arial"/>
              </a:rPr>
              <a:t>image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composed of </a:t>
            </a:r>
            <a:r>
              <a:rPr sz="2400" spc="-10" dirty="0">
                <a:latin typeface="Arial"/>
                <a:cs typeface="Arial"/>
              </a:rPr>
              <a:t>eight </a:t>
            </a:r>
            <a:r>
              <a:rPr sz="2400" spc="-5" dirty="0">
                <a:latin typeface="Arial"/>
                <a:cs typeface="Arial"/>
              </a:rPr>
              <a:t>1-bit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planes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latin typeface="Arial"/>
                <a:cs typeface="Arial"/>
              </a:rPr>
              <a:t>Plane </a:t>
            </a:r>
            <a:r>
              <a:rPr sz="2400" dirty="0">
                <a:latin typeface="Arial"/>
                <a:cs typeface="Arial"/>
              </a:rPr>
              <a:t>0 </a:t>
            </a:r>
            <a:r>
              <a:rPr sz="2400" spc="-5" dirty="0">
                <a:latin typeface="Arial"/>
                <a:cs typeface="Arial"/>
              </a:rPr>
              <a:t>containing the lowest order bit of all </a:t>
            </a:r>
            <a:r>
              <a:rPr sz="2400" spc="-10" dirty="0">
                <a:latin typeface="Arial"/>
                <a:cs typeface="Arial"/>
              </a:rPr>
              <a:t>pixels </a:t>
            </a:r>
            <a:r>
              <a:rPr sz="2400" spc="-5" dirty="0">
                <a:latin typeface="Arial"/>
                <a:cs typeface="Arial"/>
              </a:rPr>
              <a:t>in the  </a:t>
            </a:r>
            <a:r>
              <a:rPr sz="2400" dirty="0">
                <a:latin typeface="Arial"/>
                <a:cs typeface="Arial"/>
              </a:rPr>
              <a:t>image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spc="-10" dirty="0">
                <a:latin typeface="Arial"/>
                <a:cs typeface="Arial"/>
              </a:rPr>
              <a:t>plane </a:t>
            </a:r>
            <a:r>
              <a:rPr sz="2400" dirty="0">
                <a:latin typeface="Arial"/>
                <a:cs typeface="Arial"/>
              </a:rPr>
              <a:t>7 </a:t>
            </a:r>
            <a:r>
              <a:rPr sz="2400" spc="-5" dirty="0">
                <a:latin typeface="Arial"/>
                <a:cs typeface="Arial"/>
              </a:rPr>
              <a:t>all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higher </a:t>
            </a:r>
            <a:r>
              <a:rPr sz="2400" spc="-5" dirty="0">
                <a:latin typeface="Arial"/>
                <a:cs typeface="Arial"/>
              </a:rPr>
              <a:t>order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Only the </a:t>
            </a:r>
            <a:r>
              <a:rPr sz="2400" spc="5" dirty="0">
                <a:latin typeface="Arial"/>
                <a:cs typeface="Arial"/>
              </a:rPr>
              <a:t>most </a:t>
            </a:r>
            <a:r>
              <a:rPr sz="2400" spc="-5" dirty="0">
                <a:latin typeface="Arial"/>
                <a:cs typeface="Arial"/>
              </a:rPr>
              <a:t>significant bits contain the </a:t>
            </a:r>
            <a:r>
              <a:rPr sz="2400" dirty="0">
                <a:latin typeface="Arial"/>
                <a:cs typeface="Arial"/>
              </a:rPr>
              <a:t>majority </a:t>
            </a:r>
            <a:r>
              <a:rPr sz="2400" spc="-5" dirty="0">
                <a:latin typeface="Arial"/>
                <a:cs typeface="Arial"/>
              </a:rPr>
              <a:t>of  </a:t>
            </a:r>
            <a:r>
              <a:rPr sz="2400" spc="-10" dirty="0">
                <a:latin typeface="Arial"/>
                <a:cs typeface="Arial"/>
              </a:rPr>
              <a:t>visually </a:t>
            </a:r>
            <a:r>
              <a:rPr sz="2400" spc="-5" dirty="0">
                <a:latin typeface="Arial"/>
                <a:cs typeface="Arial"/>
              </a:rPr>
              <a:t>significant </a:t>
            </a:r>
            <a:r>
              <a:rPr sz="2400" spc="-10" dirty="0">
                <a:latin typeface="Arial"/>
                <a:cs typeface="Arial"/>
              </a:rPr>
              <a:t>data. </a:t>
            </a:r>
            <a:r>
              <a:rPr sz="2400" spc="-5" dirty="0">
                <a:latin typeface="Arial"/>
                <a:cs typeface="Arial"/>
              </a:rPr>
              <a:t>The other bit </a:t>
            </a:r>
            <a:r>
              <a:rPr sz="2400" spc="-10" dirty="0">
                <a:latin typeface="Arial"/>
                <a:cs typeface="Arial"/>
              </a:rPr>
              <a:t>planes </a:t>
            </a:r>
            <a:r>
              <a:rPr sz="2400" spc="-5" dirty="0">
                <a:latin typeface="Arial"/>
                <a:cs typeface="Arial"/>
              </a:rPr>
              <a:t>constitute  the </a:t>
            </a:r>
            <a:r>
              <a:rPr sz="2400" dirty="0">
                <a:latin typeface="Arial"/>
                <a:cs typeface="Arial"/>
              </a:rPr>
              <a:t>most </a:t>
            </a:r>
            <a:r>
              <a:rPr sz="2400" spc="-5" dirty="0">
                <a:latin typeface="Arial"/>
                <a:cs typeface="Arial"/>
              </a:rPr>
              <a:t>suitable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details</a:t>
            </a:r>
            <a:endParaRPr sz="24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Separating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digital </a:t>
            </a:r>
            <a:r>
              <a:rPr sz="2400" dirty="0">
                <a:latin typeface="Arial"/>
                <a:cs typeface="Arial"/>
              </a:rPr>
              <a:t>image </a:t>
            </a:r>
            <a:r>
              <a:rPr sz="2400" spc="-5" dirty="0">
                <a:latin typeface="Arial"/>
                <a:cs typeface="Arial"/>
              </a:rPr>
              <a:t>into its bits </a:t>
            </a:r>
            <a:r>
              <a:rPr sz="2400" spc="-10" dirty="0">
                <a:latin typeface="Arial"/>
                <a:cs typeface="Arial"/>
              </a:rPr>
              <a:t>planes </a:t>
            </a:r>
            <a:r>
              <a:rPr sz="2400" spc="-5" dirty="0">
                <a:latin typeface="Arial"/>
                <a:cs typeface="Arial"/>
              </a:rPr>
              <a:t>is useful </a:t>
            </a:r>
            <a:r>
              <a:rPr sz="2400" dirty="0">
                <a:latin typeface="Arial"/>
                <a:cs typeface="Arial"/>
              </a:rPr>
              <a:t>for  </a:t>
            </a:r>
            <a:r>
              <a:rPr sz="2400" spc="-10" dirty="0">
                <a:latin typeface="Arial"/>
                <a:cs typeface="Arial"/>
              </a:rPr>
              <a:t>analyzing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relative importance played </a:t>
            </a: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each bit of  the </a:t>
            </a:r>
            <a:r>
              <a:rPr sz="2400" dirty="0"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  <a:p>
            <a:pPr marL="12700" marR="8255" algn="just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10" dirty="0">
                <a:latin typeface="Arial"/>
                <a:cs typeface="Arial"/>
              </a:rPr>
              <a:t>helps </a:t>
            </a:r>
            <a:r>
              <a:rPr sz="2400" spc="-5" dirty="0">
                <a:latin typeface="Arial"/>
                <a:cs typeface="Arial"/>
              </a:rPr>
              <a:t>in determining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adequacy </a:t>
            </a:r>
            <a:r>
              <a:rPr sz="2400" spc="-5" dirty="0">
                <a:latin typeface="Arial"/>
                <a:cs typeface="Arial"/>
              </a:rPr>
              <a:t>of the number of  bits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quantize </a:t>
            </a:r>
            <a:r>
              <a:rPr sz="2400" spc="-5" dirty="0">
                <a:latin typeface="Arial"/>
                <a:cs typeface="Arial"/>
              </a:rPr>
              <a:t>each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pixel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96722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7736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94715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1206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A614-373F-4230-A99E-C89970419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3110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Image Enhancement Using Arithmetic and Logical Operation.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39F67-C175-4081-BC83-17A5B3E5E16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6342" y="1263931"/>
            <a:ext cx="9107658" cy="553997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In arithmetic operation we have two image , one may be real and other one is structuring element . Which is being placed or being operated with the arithmetic operator pixel-by-pixel.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u="sng" dirty="0"/>
              <a:t>Arithmetic operation </a:t>
            </a:r>
            <a:r>
              <a:rPr lang="en-US" sz="2400" dirty="0"/>
              <a:t>between p and q are denoted as follow.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2"/>
                </a:solidFill>
              </a:rPr>
              <a:t>Addition = </a:t>
            </a:r>
            <a:r>
              <a:rPr lang="en-US" sz="2400" b="0" dirty="0" err="1">
                <a:solidFill>
                  <a:schemeClr val="tx2"/>
                </a:solidFill>
              </a:rPr>
              <a:t>p+q</a:t>
            </a:r>
            <a:endParaRPr lang="en-US" sz="2400" b="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2"/>
                </a:solidFill>
              </a:rPr>
              <a:t>Subtraction =p-q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2"/>
                </a:solidFill>
              </a:rPr>
              <a:t>Multiplication =p*q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2"/>
                </a:solidFill>
              </a:rPr>
              <a:t>Division = p/q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</a:rPr>
              <a:t>It is performed an whole image by pixels to pixels(just like logical operation).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</a:rPr>
              <a:t>Basic use of addition is for image averaging to reduce error.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</a:rPr>
              <a:t>Basic use of subtraction is in medical imaging ,where we have to remove the static background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</a:rPr>
              <a:t>Basic use of multiplication is gray-level modification.</a:t>
            </a:r>
          </a:p>
        </p:txBody>
      </p:sp>
    </p:spTree>
    <p:extLst>
      <p:ext uri="{BB962C8B-B14F-4D97-AF65-F5344CB8AC3E}">
        <p14:creationId xmlns:p14="http://schemas.microsoft.com/office/powerpoint/2010/main" val="1955005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B44A-AE3B-4FB3-8C22-9384CF855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9244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Logical Operation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F10CD-69B0-47E5-966F-9E4D526EE53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308" y="990600"/>
            <a:ext cx="9144000" cy="3939540"/>
          </a:xfrm>
        </p:spPr>
        <p:txBody>
          <a:bodyPr/>
          <a:lstStyle/>
          <a:p>
            <a:r>
              <a:rPr lang="en-US" b="0" dirty="0"/>
              <a:t>The Logical operation in the Enhancement are as follow.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AND Operator = p AND q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Or Operator = p or q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Not Operator = p </a:t>
            </a:r>
            <a:r>
              <a:rPr lang="en-US" b="0"/>
              <a:t>NOT </a:t>
            </a:r>
            <a:endParaRPr lang="en-US" b="0" dirty="0"/>
          </a:p>
          <a:p>
            <a:r>
              <a:rPr lang="en-US" b="0" dirty="0"/>
              <a:t>In Logical Operator we usually use to make an logical operation every pixel-by-pixels according to the truth table of logic gates .</a:t>
            </a:r>
          </a:p>
        </p:txBody>
      </p:sp>
    </p:spTree>
    <p:extLst>
      <p:ext uri="{BB962C8B-B14F-4D97-AF65-F5344CB8AC3E}">
        <p14:creationId xmlns:p14="http://schemas.microsoft.com/office/powerpoint/2010/main" val="188815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1562" y="1613217"/>
            <a:ext cx="4459605" cy="2715260"/>
            <a:chOff x="2341562" y="1613217"/>
            <a:chExt cx="4459605" cy="2715260"/>
          </a:xfrm>
        </p:grpSpPr>
        <p:sp>
          <p:nvSpPr>
            <p:cNvPr id="3" name="object 3"/>
            <p:cNvSpPr/>
            <p:nvPr/>
          </p:nvSpPr>
          <p:spPr>
            <a:xfrm>
              <a:off x="2355850" y="3415030"/>
              <a:ext cx="4431030" cy="899160"/>
            </a:xfrm>
            <a:custGeom>
              <a:avLst/>
              <a:gdLst/>
              <a:ahLst/>
              <a:cxnLst/>
              <a:rect l="l" t="t" r="r" b="b"/>
              <a:pathLst>
                <a:path w="4431030" h="899160">
                  <a:moveTo>
                    <a:pt x="4431030" y="899160"/>
                  </a:moveTo>
                  <a:lnTo>
                    <a:pt x="3323590" y="899160"/>
                  </a:lnTo>
                  <a:lnTo>
                    <a:pt x="3323590" y="0"/>
                  </a:lnTo>
                  <a:lnTo>
                    <a:pt x="2216150" y="0"/>
                  </a:lnTo>
                </a:path>
                <a:path w="4431030" h="899160">
                  <a:moveTo>
                    <a:pt x="0" y="899160"/>
                  </a:moveTo>
                  <a:lnTo>
                    <a:pt x="0" y="450850"/>
                  </a:lnTo>
                  <a:lnTo>
                    <a:pt x="2216150" y="450850"/>
                  </a:lnTo>
                  <a:lnTo>
                    <a:pt x="2216150" y="127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72079" y="1617980"/>
              <a:ext cx="3798570" cy="1798320"/>
            </a:xfrm>
            <a:custGeom>
              <a:avLst/>
              <a:gdLst/>
              <a:ahLst/>
              <a:cxnLst/>
              <a:rect l="l" t="t" r="r" b="b"/>
              <a:pathLst>
                <a:path w="3798570" h="1798320">
                  <a:moveTo>
                    <a:pt x="3498850" y="0"/>
                  </a:moveTo>
                  <a:lnTo>
                    <a:pt x="299719" y="0"/>
                  </a:lnTo>
                  <a:lnTo>
                    <a:pt x="254911" y="4345"/>
                  </a:lnTo>
                  <a:lnTo>
                    <a:pt x="211002" y="16784"/>
                  </a:lnTo>
                  <a:lnTo>
                    <a:pt x="168892" y="36415"/>
                  </a:lnTo>
                  <a:lnTo>
                    <a:pt x="129479" y="62341"/>
                  </a:lnTo>
                  <a:lnTo>
                    <a:pt x="93662" y="93662"/>
                  </a:lnTo>
                  <a:lnTo>
                    <a:pt x="62341" y="129479"/>
                  </a:lnTo>
                  <a:lnTo>
                    <a:pt x="36415" y="168892"/>
                  </a:lnTo>
                  <a:lnTo>
                    <a:pt x="16784" y="211002"/>
                  </a:lnTo>
                  <a:lnTo>
                    <a:pt x="4345" y="254911"/>
                  </a:lnTo>
                  <a:lnTo>
                    <a:pt x="0" y="299720"/>
                  </a:lnTo>
                  <a:lnTo>
                    <a:pt x="0" y="1498600"/>
                  </a:lnTo>
                  <a:lnTo>
                    <a:pt x="4345" y="1543408"/>
                  </a:lnTo>
                  <a:lnTo>
                    <a:pt x="16784" y="1587317"/>
                  </a:lnTo>
                  <a:lnTo>
                    <a:pt x="36415" y="1629427"/>
                  </a:lnTo>
                  <a:lnTo>
                    <a:pt x="62341" y="1668840"/>
                  </a:lnTo>
                  <a:lnTo>
                    <a:pt x="93662" y="1704657"/>
                  </a:lnTo>
                  <a:lnTo>
                    <a:pt x="129479" y="1735978"/>
                  </a:lnTo>
                  <a:lnTo>
                    <a:pt x="168892" y="1761904"/>
                  </a:lnTo>
                  <a:lnTo>
                    <a:pt x="211002" y="1781535"/>
                  </a:lnTo>
                  <a:lnTo>
                    <a:pt x="254911" y="1793974"/>
                  </a:lnTo>
                  <a:lnTo>
                    <a:pt x="299719" y="1798320"/>
                  </a:lnTo>
                  <a:lnTo>
                    <a:pt x="3498850" y="1798320"/>
                  </a:lnTo>
                  <a:lnTo>
                    <a:pt x="3543658" y="1793974"/>
                  </a:lnTo>
                  <a:lnTo>
                    <a:pt x="3587567" y="1781535"/>
                  </a:lnTo>
                  <a:lnTo>
                    <a:pt x="3629677" y="1761904"/>
                  </a:lnTo>
                  <a:lnTo>
                    <a:pt x="3669090" y="1735978"/>
                  </a:lnTo>
                  <a:lnTo>
                    <a:pt x="3704907" y="1704657"/>
                  </a:lnTo>
                  <a:lnTo>
                    <a:pt x="3736228" y="1668840"/>
                  </a:lnTo>
                  <a:lnTo>
                    <a:pt x="3762154" y="1629427"/>
                  </a:lnTo>
                  <a:lnTo>
                    <a:pt x="3781785" y="1587317"/>
                  </a:lnTo>
                  <a:lnTo>
                    <a:pt x="3794224" y="1543408"/>
                  </a:lnTo>
                  <a:lnTo>
                    <a:pt x="3798570" y="1498600"/>
                  </a:lnTo>
                  <a:lnTo>
                    <a:pt x="3798570" y="299720"/>
                  </a:lnTo>
                  <a:lnTo>
                    <a:pt x="3794224" y="254911"/>
                  </a:lnTo>
                  <a:lnTo>
                    <a:pt x="3781785" y="211002"/>
                  </a:lnTo>
                  <a:lnTo>
                    <a:pt x="3762154" y="168892"/>
                  </a:lnTo>
                  <a:lnTo>
                    <a:pt x="3736228" y="129479"/>
                  </a:lnTo>
                  <a:lnTo>
                    <a:pt x="3704907" y="93662"/>
                  </a:lnTo>
                  <a:lnTo>
                    <a:pt x="3669090" y="62341"/>
                  </a:lnTo>
                  <a:lnTo>
                    <a:pt x="3629677" y="36415"/>
                  </a:lnTo>
                  <a:lnTo>
                    <a:pt x="3587567" y="16784"/>
                  </a:lnTo>
                  <a:lnTo>
                    <a:pt x="3543658" y="4345"/>
                  </a:lnTo>
                  <a:lnTo>
                    <a:pt x="349885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72079" y="1617980"/>
              <a:ext cx="3798570" cy="1798320"/>
            </a:xfrm>
            <a:custGeom>
              <a:avLst/>
              <a:gdLst/>
              <a:ahLst/>
              <a:cxnLst/>
              <a:rect l="l" t="t" r="r" b="b"/>
              <a:pathLst>
                <a:path w="3798570" h="1798320">
                  <a:moveTo>
                    <a:pt x="299719" y="0"/>
                  </a:moveTo>
                  <a:lnTo>
                    <a:pt x="254911" y="4345"/>
                  </a:lnTo>
                  <a:lnTo>
                    <a:pt x="211002" y="16784"/>
                  </a:lnTo>
                  <a:lnTo>
                    <a:pt x="168892" y="36415"/>
                  </a:lnTo>
                  <a:lnTo>
                    <a:pt x="129479" y="62341"/>
                  </a:lnTo>
                  <a:lnTo>
                    <a:pt x="93662" y="93662"/>
                  </a:lnTo>
                  <a:lnTo>
                    <a:pt x="62341" y="129479"/>
                  </a:lnTo>
                  <a:lnTo>
                    <a:pt x="36415" y="168892"/>
                  </a:lnTo>
                  <a:lnTo>
                    <a:pt x="16784" y="211002"/>
                  </a:lnTo>
                  <a:lnTo>
                    <a:pt x="4345" y="254911"/>
                  </a:lnTo>
                  <a:lnTo>
                    <a:pt x="0" y="299720"/>
                  </a:lnTo>
                  <a:lnTo>
                    <a:pt x="0" y="1498600"/>
                  </a:lnTo>
                  <a:lnTo>
                    <a:pt x="4345" y="1543408"/>
                  </a:lnTo>
                  <a:lnTo>
                    <a:pt x="16784" y="1587317"/>
                  </a:lnTo>
                  <a:lnTo>
                    <a:pt x="36415" y="1629427"/>
                  </a:lnTo>
                  <a:lnTo>
                    <a:pt x="62341" y="1668840"/>
                  </a:lnTo>
                  <a:lnTo>
                    <a:pt x="93662" y="1704657"/>
                  </a:lnTo>
                  <a:lnTo>
                    <a:pt x="129479" y="1735978"/>
                  </a:lnTo>
                  <a:lnTo>
                    <a:pt x="168892" y="1761904"/>
                  </a:lnTo>
                  <a:lnTo>
                    <a:pt x="211002" y="1781535"/>
                  </a:lnTo>
                  <a:lnTo>
                    <a:pt x="254911" y="1793974"/>
                  </a:lnTo>
                  <a:lnTo>
                    <a:pt x="299719" y="1798320"/>
                  </a:lnTo>
                  <a:lnTo>
                    <a:pt x="3498850" y="1798320"/>
                  </a:lnTo>
                  <a:lnTo>
                    <a:pt x="3543658" y="1793974"/>
                  </a:lnTo>
                  <a:lnTo>
                    <a:pt x="3587567" y="1781535"/>
                  </a:lnTo>
                  <a:lnTo>
                    <a:pt x="3629677" y="1761904"/>
                  </a:lnTo>
                  <a:lnTo>
                    <a:pt x="3669090" y="1735978"/>
                  </a:lnTo>
                  <a:lnTo>
                    <a:pt x="3704907" y="1704657"/>
                  </a:lnTo>
                  <a:lnTo>
                    <a:pt x="3736228" y="1668840"/>
                  </a:lnTo>
                  <a:lnTo>
                    <a:pt x="3762154" y="1629427"/>
                  </a:lnTo>
                  <a:lnTo>
                    <a:pt x="3781785" y="1587317"/>
                  </a:lnTo>
                  <a:lnTo>
                    <a:pt x="3794224" y="1543408"/>
                  </a:lnTo>
                  <a:lnTo>
                    <a:pt x="3798570" y="1498600"/>
                  </a:lnTo>
                  <a:lnTo>
                    <a:pt x="3798570" y="299720"/>
                  </a:lnTo>
                  <a:lnTo>
                    <a:pt x="3794224" y="254911"/>
                  </a:lnTo>
                  <a:lnTo>
                    <a:pt x="3781785" y="211002"/>
                  </a:lnTo>
                  <a:lnTo>
                    <a:pt x="3762154" y="168892"/>
                  </a:lnTo>
                  <a:lnTo>
                    <a:pt x="3736228" y="129479"/>
                  </a:lnTo>
                  <a:lnTo>
                    <a:pt x="3704907" y="93662"/>
                  </a:lnTo>
                  <a:lnTo>
                    <a:pt x="3669090" y="62341"/>
                  </a:lnTo>
                  <a:lnTo>
                    <a:pt x="3629677" y="36415"/>
                  </a:lnTo>
                  <a:lnTo>
                    <a:pt x="3587567" y="16784"/>
                  </a:lnTo>
                  <a:lnTo>
                    <a:pt x="3543658" y="4345"/>
                  </a:lnTo>
                  <a:lnTo>
                    <a:pt x="3498850" y="0"/>
                  </a:lnTo>
                  <a:lnTo>
                    <a:pt x="299719" y="0"/>
                  </a:lnTo>
                  <a:close/>
                </a:path>
                <a:path w="3798570" h="1798320">
                  <a:moveTo>
                    <a:pt x="0" y="0"/>
                  </a:moveTo>
                  <a:lnTo>
                    <a:pt x="0" y="0"/>
                  </a:lnTo>
                </a:path>
                <a:path w="3798570" h="1798320">
                  <a:moveTo>
                    <a:pt x="3798570" y="1798320"/>
                  </a:moveTo>
                  <a:lnTo>
                    <a:pt x="3798570" y="17983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6750" y="2001520"/>
            <a:ext cx="261366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marR="5080" indent="-267970">
              <a:lnSpc>
                <a:spcPct val="100000"/>
              </a:lnSpc>
              <a:spcBef>
                <a:spcPts val="100"/>
              </a:spcBef>
            </a:pPr>
            <a:r>
              <a:rPr sz="3300" b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3300" b="0" dirty="0">
                <a:solidFill>
                  <a:srgbClr val="000000"/>
                </a:solidFill>
                <a:latin typeface="Arial"/>
                <a:cs typeface="Arial"/>
              </a:rPr>
              <a:t>nh</a:t>
            </a:r>
            <a:r>
              <a:rPr sz="3300" b="0" spc="-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3300" b="0" dirty="0">
                <a:solidFill>
                  <a:srgbClr val="000000"/>
                </a:solidFill>
                <a:latin typeface="Arial"/>
                <a:cs typeface="Arial"/>
              </a:rPr>
              <a:t>nce</a:t>
            </a:r>
            <a:r>
              <a:rPr sz="3300" b="0" spc="1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3300" b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3300" b="0" spc="-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3300" b="0" dirty="0">
                <a:solidFill>
                  <a:srgbClr val="000000"/>
                </a:solidFill>
                <a:latin typeface="Arial"/>
                <a:cs typeface="Arial"/>
              </a:rPr>
              <a:t>t  </a:t>
            </a:r>
            <a:r>
              <a:rPr sz="3300" b="0" spc="-5" dirty="0">
                <a:solidFill>
                  <a:srgbClr val="000000"/>
                </a:solidFill>
                <a:latin typeface="Arial"/>
                <a:cs typeface="Arial"/>
              </a:rPr>
              <a:t>Techniques</a:t>
            </a:r>
            <a:endParaRPr sz="33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2437" y="4309427"/>
            <a:ext cx="3806825" cy="1807845"/>
            <a:chOff x="452437" y="4309427"/>
            <a:chExt cx="3806825" cy="1807845"/>
          </a:xfrm>
        </p:grpSpPr>
        <p:sp>
          <p:nvSpPr>
            <p:cNvPr id="8" name="object 8"/>
            <p:cNvSpPr/>
            <p:nvPr/>
          </p:nvSpPr>
          <p:spPr>
            <a:xfrm>
              <a:off x="457200" y="4314190"/>
              <a:ext cx="3797300" cy="1798320"/>
            </a:xfrm>
            <a:custGeom>
              <a:avLst/>
              <a:gdLst/>
              <a:ahLst/>
              <a:cxnLst/>
              <a:rect l="l" t="t" r="r" b="b"/>
              <a:pathLst>
                <a:path w="3797300" h="1798320">
                  <a:moveTo>
                    <a:pt x="3497579" y="0"/>
                  </a:moveTo>
                  <a:lnTo>
                    <a:pt x="299720" y="0"/>
                  </a:lnTo>
                  <a:lnTo>
                    <a:pt x="254911" y="4345"/>
                  </a:lnTo>
                  <a:lnTo>
                    <a:pt x="211002" y="16784"/>
                  </a:lnTo>
                  <a:lnTo>
                    <a:pt x="168892" y="36415"/>
                  </a:lnTo>
                  <a:lnTo>
                    <a:pt x="129479" y="62341"/>
                  </a:lnTo>
                  <a:lnTo>
                    <a:pt x="93662" y="93662"/>
                  </a:lnTo>
                  <a:lnTo>
                    <a:pt x="62341" y="129479"/>
                  </a:lnTo>
                  <a:lnTo>
                    <a:pt x="36415" y="168892"/>
                  </a:lnTo>
                  <a:lnTo>
                    <a:pt x="16784" y="211002"/>
                  </a:lnTo>
                  <a:lnTo>
                    <a:pt x="4345" y="254911"/>
                  </a:lnTo>
                  <a:lnTo>
                    <a:pt x="0" y="299720"/>
                  </a:lnTo>
                  <a:lnTo>
                    <a:pt x="0" y="1498600"/>
                  </a:lnTo>
                  <a:lnTo>
                    <a:pt x="4345" y="1543408"/>
                  </a:lnTo>
                  <a:lnTo>
                    <a:pt x="16784" y="1587317"/>
                  </a:lnTo>
                  <a:lnTo>
                    <a:pt x="36415" y="1629427"/>
                  </a:lnTo>
                  <a:lnTo>
                    <a:pt x="62341" y="1668840"/>
                  </a:lnTo>
                  <a:lnTo>
                    <a:pt x="93662" y="1704657"/>
                  </a:lnTo>
                  <a:lnTo>
                    <a:pt x="129479" y="1735978"/>
                  </a:lnTo>
                  <a:lnTo>
                    <a:pt x="168892" y="1761904"/>
                  </a:lnTo>
                  <a:lnTo>
                    <a:pt x="211002" y="1781535"/>
                  </a:lnTo>
                  <a:lnTo>
                    <a:pt x="254911" y="1793974"/>
                  </a:lnTo>
                  <a:lnTo>
                    <a:pt x="299720" y="1798320"/>
                  </a:lnTo>
                  <a:lnTo>
                    <a:pt x="3497579" y="1798320"/>
                  </a:lnTo>
                  <a:lnTo>
                    <a:pt x="3542388" y="1793974"/>
                  </a:lnTo>
                  <a:lnTo>
                    <a:pt x="3586297" y="1781535"/>
                  </a:lnTo>
                  <a:lnTo>
                    <a:pt x="3628407" y="1761904"/>
                  </a:lnTo>
                  <a:lnTo>
                    <a:pt x="3667820" y="1735978"/>
                  </a:lnTo>
                  <a:lnTo>
                    <a:pt x="3703637" y="1704657"/>
                  </a:lnTo>
                  <a:lnTo>
                    <a:pt x="3734958" y="1668840"/>
                  </a:lnTo>
                  <a:lnTo>
                    <a:pt x="3760884" y="1629427"/>
                  </a:lnTo>
                  <a:lnTo>
                    <a:pt x="3780515" y="1587317"/>
                  </a:lnTo>
                  <a:lnTo>
                    <a:pt x="3792954" y="1543408"/>
                  </a:lnTo>
                  <a:lnTo>
                    <a:pt x="3797300" y="1498600"/>
                  </a:lnTo>
                  <a:lnTo>
                    <a:pt x="3797300" y="299720"/>
                  </a:lnTo>
                  <a:lnTo>
                    <a:pt x="3792954" y="254911"/>
                  </a:lnTo>
                  <a:lnTo>
                    <a:pt x="3780515" y="211002"/>
                  </a:lnTo>
                  <a:lnTo>
                    <a:pt x="3760884" y="168892"/>
                  </a:lnTo>
                  <a:lnTo>
                    <a:pt x="3734958" y="129479"/>
                  </a:lnTo>
                  <a:lnTo>
                    <a:pt x="3703637" y="93662"/>
                  </a:lnTo>
                  <a:lnTo>
                    <a:pt x="3667820" y="62341"/>
                  </a:lnTo>
                  <a:lnTo>
                    <a:pt x="3628407" y="36415"/>
                  </a:lnTo>
                  <a:lnTo>
                    <a:pt x="3586297" y="16784"/>
                  </a:lnTo>
                  <a:lnTo>
                    <a:pt x="3542388" y="4345"/>
                  </a:lnTo>
                  <a:lnTo>
                    <a:pt x="3497579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4314190"/>
              <a:ext cx="3797300" cy="1798320"/>
            </a:xfrm>
            <a:custGeom>
              <a:avLst/>
              <a:gdLst/>
              <a:ahLst/>
              <a:cxnLst/>
              <a:rect l="l" t="t" r="r" b="b"/>
              <a:pathLst>
                <a:path w="3797300" h="1798320">
                  <a:moveTo>
                    <a:pt x="299720" y="0"/>
                  </a:moveTo>
                  <a:lnTo>
                    <a:pt x="254911" y="4345"/>
                  </a:lnTo>
                  <a:lnTo>
                    <a:pt x="211002" y="16784"/>
                  </a:lnTo>
                  <a:lnTo>
                    <a:pt x="168892" y="36415"/>
                  </a:lnTo>
                  <a:lnTo>
                    <a:pt x="129479" y="62341"/>
                  </a:lnTo>
                  <a:lnTo>
                    <a:pt x="93662" y="93662"/>
                  </a:lnTo>
                  <a:lnTo>
                    <a:pt x="62341" y="129479"/>
                  </a:lnTo>
                  <a:lnTo>
                    <a:pt x="36415" y="168892"/>
                  </a:lnTo>
                  <a:lnTo>
                    <a:pt x="16784" y="211002"/>
                  </a:lnTo>
                  <a:lnTo>
                    <a:pt x="4345" y="254911"/>
                  </a:lnTo>
                  <a:lnTo>
                    <a:pt x="0" y="299720"/>
                  </a:lnTo>
                  <a:lnTo>
                    <a:pt x="0" y="1498600"/>
                  </a:lnTo>
                  <a:lnTo>
                    <a:pt x="4345" y="1543408"/>
                  </a:lnTo>
                  <a:lnTo>
                    <a:pt x="16784" y="1587317"/>
                  </a:lnTo>
                  <a:lnTo>
                    <a:pt x="36415" y="1629427"/>
                  </a:lnTo>
                  <a:lnTo>
                    <a:pt x="62341" y="1668840"/>
                  </a:lnTo>
                  <a:lnTo>
                    <a:pt x="93662" y="1704657"/>
                  </a:lnTo>
                  <a:lnTo>
                    <a:pt x="129479" y="1735978"/>
                  </a:lnTo>
                  <a:lnTo>
                    <a:pt x="168892" y="1761904"/>
                  </a:lnTo>
                  <a:lnTo>
                    <a:pt x="211002" y="1781535"/>
                  </a:lnTo>
                  <a:lnTo>
                    <a:pt x="254911" y="1793974"/>
                  </a:lnTo>
                  <a:lnTo>
                    <a:pt x="299720" y="1798320"/>
                  </a:lnTo>
                  <a:lnTo>
                    <a:pt x="3497579" y="1798320"/>
                  </a:lnTo>
                  <a:lnTo>
                    <a:pt x="3542388" y="1793974"/>
                  </a:lnTo>
                  <a:lnTo>
                    <a:pt x="3586297" y="1781535"/>
                  </a:lnTo>
                  <a:lnTo>
                    <a:pt x="3628407" y="1761904"/>
                  </a:lnTo>
                  <a:lnTo>
                    <a:pt x="3667820" y="1735978"/>
                  </a:lnTo>
                  <a:lnTo>
                    <a:pt x="3703637" y="1704657"/>
                  </a:lnTo>
                  <a:lnTo>
                    <a:pt x="3734958" y="1668840"/>
                  </a:lnTo>
                  <a:lnTo>
                    <a:pt x="3760884" y="1629427"/>
                  </a:lnTo>
                  <a:lnTo>
                    <a:pt x="3780515" y="1587317"/>
                  </a:lnTo>
                  <a:lnTo>
                    <a:pt x="3792954" y="1543408"/>
                  </a:lnTo>
                  <a:lnTo>
                    <a:pt x="3797300" y="1498600"/>
                  </a:lnTo>
                  <a:lnTo>
                    <a:pt x="3797300" y="299720"/>
                  </a:lnTo>
                  <a:lnTo>
                    <a:pt x="3792954" y="254911"/>
                  </a:lnTo>
                  <a:lnTo>
                    <a:pt x="3780515" y="211002"/>
                  </a:lnTo>
                  <a:lnTo>
                    <a:pt x="3760884" y="168892"/>
                  </a:lnTo>
                  <a:lnTo>
                    <a:pt x="3734958" y="129479"/>
                  </a:lnTo>
                  <a:lnTo>
                    <a:pt x="3703637" y="93662"/>
                  </a:lnTo>
                  <a:lnTo>
                    <a:pt x="3667820" y="62341"/>
                  </a:lnTo>
                  <a:lnTo>
                    <a:pt x="3628407" y="36415"/>
                  </a:lnTo>
                  <a:lnTo>
                    <a:pt x="3586297" y="16784"/>
                  </a:lnTo>
                  <a:lnTo>
                    <a:pt x="3542388" y="4345"/>
                  </a:lnTo>
                  <a:lnTo>
                    <a:pt x="3497579" y="0"/>
                  </a:lnTo>
                  <a:lnTo>
                    <a:pt x="299720" y="0"/>
                  </a:lnTo>
                  <a:close/>
                </a:path>
                <a:path w="3797300" h="1798320">
                  <a:moveTo>
                    <a:pt x="0" y="0"/>
                  </a:moveTo>
                  <a:lnTo>
                    <a:pt x="0" y="0"/>
                  </a:lnTo>
                </a:path>
                <a:path w="3797300" h="1798320">
                  <a:moveTo>
                    <a:pt x="3797300" y="1798320"/>
                  </a:moveTo>
                  <a:lnTo>
                    <a:pt x="3797300" y="17983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6900" y="4697729"/>
            <a:ext cx="3516629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4775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Arial"/>
                <a:cs typeface="Arial"/>
              </a:rPr>
              <a:t>Spatial  Operates </a:t>
            </a:r>
            <a:r>
              <a:rPr sz="3300" dirty="0">
                <a:latin typeface="Arial"/>
                <a:cs typeface="Arial"/>
              </a:rPr>
              <a:t>on</a:t>
            </a:r>
            <a:r>
              <a:rPr sz="3300" spc="-80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pixels</a:t>
            </a:r>
            <a:endParaRPr sz="33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83557" y="4309517"/>
            <a:ext cx="3806825" cy="1807845"/>
            <a:chOff x="4883557" y="4309517"/>
            <a:chExt cx="3806825" cy="1807845"/>
          </a:xfrm>
        </p:grpSpPr>
        <p:sp>
          <p:nvSpPr>
            <p:cNvPr id="12" name="object 12"/>
            <p:cNvSpPr/>
            <p:nvPr/>
          </p:nvSpPr>
          <p:spPr>
            <a:xfrm>
              <a:off x="4888230" y="4314189"/>
              <a:ext cx="3797300" cy="1798320"/>
            </a:xfrm>
            <a:custGeom>
              <a:avLst/>
              <a:gdLst/>
              <a:ahLst/>
              <a:cxnLst/>
              <a:rect l="l" t="t" r="r" b="b"/>
              <a:pathLst>
                <a:path w="3797300" h="1798320">
                  <a:moveTo>
                    <a:pt x="3497579" y="0"/>
                  </a:moveTo>
                  <a:lnTo>
                    <a:pt x="298450" y="0"/>
                  </a:lnTo>
                  <a:lnTo>
                    <a:pt x="253986" y="4345"/>
                  </a:lnTo>
                  <a:lnTo>
                    <a:pt x="210352" y="16784"/>
                  </a:lnTo>
                  <a:lnTo>
                    <a:pt x="168456" y="36415"/>
                  </a:lnTo>
                  <a:lnTo>
                    <a:pt x="129204" y="62341"/>
                  </a:lnTo>
                  <a:lnTo>
                    <a:pt x="93503" y="93662"/>
                  </a:lnTo>
                  <a:lnTo>
                    <a:pt x="62260" y="129479"/>
                  </a:lnTo>
                  <a:lnTo>
                    <a:pt x="36381" y="168892"/>
                  </a:lnTo>
                  <a:lnTo>
                    <a:pt x="16774" y="211002"/>
                  </a:lnTo>
                  <a:lnTo>
                    <a:pt x="4344" y="254911"/>
                  </a:lnTo>
                  <a:lnTo>
                    <a:pt x="0" y="299720"/>
                  </a:lnTo>
                  <a:lnTo>
                    <a:pt x="0" y="1498600"/>
                  </a:lnTo>
                  <a:lnTo>
                    <a:pt x="4344" y="1543408"/>
                  </a:lnTo>
                  <a:lnTo>
                    <a:pt x="16774" y="1587317"/>
                  </a:lnTo>
                  <a:lnTo>
                    <a:pt x="36381" y="1629427"/>
                  </a:lnTo>
                  <a:lnTo>
                    <a:pt x="62260" y="1668840"/>
                  </a:lnTo>
                  <a:lnTo>
                    <a:pt x="93503" y="1704657"/>
                  </a:lnTo>
                  <a:lnTo>
                    <a:pt x="129204" y="1735978"/>
                  </a:lnTo>
                  <a:lnTo>
                    <a:pt x="168456" y="1761904"/>
                  </a:lnTo>
                  <a:lnTo>
                    <a:pt x="210352" y="1781535"/>
                  </a:lnTo>
                  <a:lnTo>
                    <a:pt x="253986" y="1793974"/>
                  </a:lnTo>
                  <a:lnTo>
                    <a:pt x="298450" y="1798320"/>
                  </a:lnTo>
                  <a:lnTo>
                    <a:pt x="3497579" y="1798320"/>
                  </a:lnTo>
                  <a:lnTo>
                    <a:pt x="3542388" y="1793974"/>
                  </a:lnTo>
                  <a:lnTo>
                    <a:pt x="3586297" y="1781535"/>
                  </a:lnTo>
                  <a:lnTo>
                    <a:pt x="3628407" y="1761904"/>
                  </a:lnTo>
                  <a:lnTo>
                    <a:pt x="3667820" y="1735978"/>
                  </a:lnTo>
                  <a:lnTo>
                    <a:pt x="3703637" y="1704657"/>
                  </a:lnTo>
                  <a:lnTo>
                    <a:pt x="3734958" y="1668840"/>
                  </a:lnTo>
                  <a:lnTo>
                    <a:pt x="3760884" y="1629427"/>
                  </a:lnTo>
                  <a:lnTo>
                    <a:pt x="3780515" y="1587317"/>
                  </a:lnTo>
                  <a:lnTo>
                    <a:pt x="3792954" y="1543408"/>
                  </a:lnTo>
                  <a:lnTo>
                    <a:pt x="3797300" y="1498600"/>
                  </a:lnTo>
                  <a:lnTo>
                    <a:pt x="3797300" y="299720"/>
                  </a:lnTo>
                  <a:lnTo>
                    <a:pt x="3792954" y="254911"/>
                  </a:lnTo>
                  <a:lnTo>
                    <a:pt x="3780515" y="211002"/>
                  </a:lnTo>
                  <a:lnTo>
                    <a:pt x="3760884" y="168892"/>
                  </a:lnTo>
                  <a:lnTo>
                    <a:pt x="3734958" y="129479"/>
                  </a:lnTo>
                  <a:lnTo>
                    <a:pt x="3703637" y="93662"/>
                  </a:lnTo>
                  <a:lnTo>
                    <a:pt x="3667820" y="62341"/>
                  </a:lnTo>
                  <a:lnTo>
                    <a:pt x="3628407" y="36415"/>
                  </a:lnTo>
                  <a:lnTo>
                    <a:pt x="3586297" y="16784"/>
                  </a:lnTo>
                  <a:lnTo>
                    <a:pt x="3542388" y="4345"/>
                  </a:lnTo>
                  <a:lnTo>
                    <a:pt x="3497579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88230" y="4314189"/>
              <a:ext cx="3797300" cy="1798320"/>
            </a:xfrm>
            <a:custGeom>
              <a:avLst/>
              <a:gdLst/>
              <a:ahLst/>
              <a:cxnLst/>
              <a:rect l="l" t="t" r="r" b="b"/>
              <a:pathLst>
                <a:path w="3797300" h="1798320">
                  <a:moveTo>
                    <a:pt x="298450" y="0"/>
                  </a:moveTo>
                  <a:lnTo>
                    <a:pt x="253986" y="4345"/>
                  </a:lnTo>
                  <a:lnTo>
                    <a:pt x="210352" y="16784"/>
                  </a:lnTo>
                  <a:lnTo>
                    <a:pt x="168456" y="36415"/>
                  </a:lnTo>
                  <a:lnTo>
                    <a:pt x="129204" y="62341"/>
                  </a:lnTo>
                  <a:lnTo>
                    <a:pt x="93503" y="93662"/>
                  </a:lnTo>
                  <a:lnTo>
                    <a:pt x="62260" y="129479"/>
                  </a:lnTo>
                  <a:lnTo>
                    <a:pt x="36381" y="168892"/>
                  </a:lnTo>
                  <a:lnTo>
                    <a:pt x="16774" y="211002"/>
                  </a:lnTo>
                  <a:lnTo>
                    <a:pt x="4344" y="254911"/>
                  </a:lnTo>
                  <a:lnTo>
                    <a:pt x="0" y="299720"/>
                  </a:lnTo>
                  <a:lnTo>
                    <a:pt x="0" y="1498600"/>
                  </a:lnTo>
                  <a:lnTo>
                    <a:pt x="4344" y="1543408"/>
                  </a:lnTo>
                  <a:lnTo>
                    <a:pt x="16774" y="1587317"/>
                  </a:lnTo>
                  <a:lnTo>
                    <a:pt x="36381" y="1629427"/>
                  </a:lnTo>
                  <a:lnTo>
                    <a:pt x="62260" y="1668840"/>
                  </a:lnTo>
                  <a:lnTo>
                    <a:pt x="93503" y="1704657"/>
                  </a:lnTo>
                  <a:lnTo>
                    <a:pt x="129204" y="1735978"/>
                  </a:lnTo>
                  <a:lnTo>
                    <a:pt x="168456" y="1761904"/>
                  </a:lnTo>
                  <a:lnTo>
                    <a:pt x="210352" y="1781535"/>
                  </a:lnTo>
                  <a:lnTo>
                    <a:pt x="253986" y="1793974"/>
                  </a:lnTo>
                  <a:lnTo>
                    <a:pt x="298450" y="1798320"/>
                  </a:lnTo>
                  <a:lnTo>
                    <a:pt x="3497579" y="1798320"/>
                  </a:lnTo>
                  <a:lnTo>
                    <a:pt x="3542388" y="1793974"/>
                  </a:lnTo>
                  <a:lnTo>
                    <a:pt x="3586297" y="1781535"/>
                  </a:lnTo>
                  <a:lnTo>
                    <a:pt x="3628407" y="1761904"/>
                  </a:lnTo>
                  <a:lnTo>
                    <a:pt x="3667820" y="1735978"/>
                  </a:lnTo>
                  <a:lnTo>
                    <a:pt x="3703637" y="1704657"/>
                  </a:lnTo>
                  <a:lnTo>
                    <a:pt x="3734958" y="1668840"/>
                  </a:lnTo>
                  <a:lnTo>
                    <a:pt x="3760884" y="1629427"/>
                  </a:lnTo>
                  <a:lnTo>
                    <a:pt x="3780515" y="1587317"/>
                  </a:lnTo>
                  <a:lnTo>
                    <a:pt x="3792954" y="1543408"/>
                  </a:lnTo>
                  <a:lnTo>
                    <a:pt x="3797300" y="1498600"/>
                  </a:lnTo>
                  <a:lnTo>
                    <a:pt x="3797300" y="299720"/>
                  </a:lnTo>
                  <a:lnTo>
                    <a:pt x="3792954" y="254911"/>
                  </a:lnTo>
                  <a:lnTo>
                    <a:pt x="3780515" y="211002"/>
                  </a:lnTo>
                  <a:lnTo>
                    <a:pt x="3760884" y="168892"/>
                  </a:lnTo>
                  <a:lnTo>
                    <a:pt x="3734958" y="129479"/>
                  </a:lnTo>
                  <a:lnTo>
                    <a:pt x="3703637" y="93662"/>
                  </a:lnTo>
                  <a:lnTo>
                    <a:pt x="3667820" y="62341"/>
                  </a:lnTo>
                  <a:lnTo>
                    <a:pt x="3628407" y="36415"/>
                  </a:lnTo>
                  <a:lnTo>
                    <a:pt x="3586297" y="16784"/>
                  </a:lnTo>
                  <a:lnTo>
                    <a:pt x="3542388" y="4345"/>
                  </a:lnTo>
                  <a:lnTo>
                    <a:pt x="3497579" y="0"/>
                  </a:lnTo>
                  <a:lnTo>
                    <a:pt x="298450" y="0"/>
                  </a:lnTo>
                  <a:close/>
                </a:path>
                <a:path w="3797300" h="1798320">
                  <a:moveTo>
                    <a:pt x="0" y="0"/>
                  </a:moveTo>
                  <a:lnTo>
                    <a:pt x="0" y="0"/>
                  </a:lnTo>
                </a:path>
                <a:path w="3797300" h="1798320">
                  <a:moveTo>
                    <a:pt x="3797300" y="1798320"/>
                  </a:moveTo>
                  <a:lnTo>
                    <a:pt x="3797300" y="17983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01259" y="4447540"/>
            <a:ext cx="3568065" cy="1532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Arial"/>
                <a:cs typeface="Arial"/>
              </a:rPr>
              <a:t>Frequency</a:t>
            </a:r>
            <a:r>
              <a:rPr sz="3300" spc="-70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Domain  </a:t>
            </a:r>
            <a:r>
              <a:rPr sz="3300" spc="-5" dirty="0">
                <a:latin typeface="Arial"/>
                <a:cs typeface="Arial"/>
              </a:rPr>
              <a:t>Operates </a:t>
            </a:r>
            <a:r>
              <a:rPr sz="3300" dirty="0">
                <a:latin typeface="Arial"/>
                <a:cs typeface="Arial"/>
              </a:rPr>
              <a:t>on </a:t>
            </a:r>
            <a:r>
              <a:rPr sz="3300" spc="-5" dirty="0">
                <a:latin typeface="Arial"/>
                <a:cs typeface="Arial"/>
              </a:rPr>
              <a:t>FT </a:t>
            </a:r>
            <a:r>
              <a:rPr sz="3300" dirty="0">
                <a:latin typeface="Arial"/>
                <a:cs typeface="Arial"/>
              </a:rPr>
              <a:t>of  Image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23EF-3B11-49E3-A6C9-E71C1F2C5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239" y="228600"/>
            <a:ext cx="7559039" cy="49244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Histogram Equalization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144EB-1A1D-414B-AB87-659CDF22CDB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-15240" y="990600"/>
            <a:ext cx="9159239" cy="34470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used to enhance the contrast.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Contrast is the difference in color that makes an object distinguishable from other object within the same field of view.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graph indicating the number of times each gray level occurs in the image . If </a:t>
            </a:r>
            <a:r>
              <a:rPr lang="en-US" sz="2800" dirty="0" err="1"/>
              <a:t>Fk</a:t>
            </a:r>
            <a:r>
              <a:rPr lang="en-US" sz="2800" dirty="0"/>
              <a:t> is the kth gray level  and </a:t>
            </a:r>
            <a:r>
              <a:rPr lang="en-US" sz="2800" dirty="0" err="1"/>
              <a:t>nk</a:t>
            </a:r>
            <a:r>
              <a:rPr lang="en-US" sz="2800" dirty="0"/>
              <a:t> is the number of pixel with gray level k then it is histogram is n(</a:t>
            </a:r>
            <a:r>
              <a:rPr lang="en-US" sz="2800" dirty="0" err="1"/>
              <a:t>nk</a:t>
            </a:r>
            <a:r>
              <a:rPr lang="en-US" sz="2800" dirty="0"/>
              <a:t>)=</a:t>
            </a:r>
            <a:r>
              <a:rPr lang="en-US" sz="2800" dirty="0" err="1"/>
              <a:t>nk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DFC23-5A0F-484A-A546-151B0BBA3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1" y="4876800"/>
            <a:ext cx="6197184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91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3E7EF8-D81B-4CC5-AB58-0069434982C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72" y="4588354"/>
            <a:ext cx="9142828" cy="1969770"/>
          </a:xfrm>
        </p:spPr>
        <p:txBody>
          <a:bodyPr/>
          <a:lstStyle/>
          <a:p>
            <a:r>
              <a:rPr lang="en-US" dirty="0"/>
              <a:t>X-axis has gray level and y-axis </a:t>
            </a:r>
            <a:r>
              <a:rPr lang="en-US" dirty="0" err="1"/>
              <a:t>hs</a:t>
            </a:r>
            <a:r>
              <a:rPr lang="en-US" dirty="0"/>
              <a:t> no. of pixel in each gray level .we can also plot histogram with the help of probability of </a:t>
            </a:r>
            <a:r>
              <a:rPr lang="en-US" dirty="0" err="1"/>
              <a:t>occurance</a:t>
            </a:r>
            <a:r>
              <a:rPr lang="en-US" dirty="0"/>
              <a:t> of kth gray level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B6CBB-129C-407A-B055-3409802EC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59039" cy="458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45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09BB20-001A-43C5-B02A-734565D8D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2076450"/>
            <a:ext cx="78200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01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6228-416A-42CB-AA61-714ABE782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420"/>
            <a:ext cx="9143999" cy="49244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Histogram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09E2-98CC-4ACC-BE77-0DCB3EAD53E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-3518" y="685800"/>
            <a:ext cx="9147517" cy="5170646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Histogram of an image represent the relative frequency  occurrence of various grey level in an image 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Technique vary effective 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Useful in many image processing application 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Also use for manipulating contrast &amp; brightness of image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quality of image can be control by normalized its histogram to flat profile.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Graphical representation anything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Histogram of image can be plotted in two ways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4668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F1B7-46F6-4E85-AA15-3C30F3FE0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49244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Histogram Stretching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3A393-E4BA-44F6-BF51-5C61D40B9A1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0" y="696425"/>
            <a:ext cx="9144000" cy="443198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It is used to increase dynamic range.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Here histogram is spread to cove entire dynamic range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It is also known as histogram scaling.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Mapping function for histogram stretching.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Smax-</a:t>
            </a:r>
            <a:r>
              <a:rPr lang="en-US" sz="2400" dirty="0" err="1">
                <a:solidFill>
                  <a:schemeClr val="tx1"/>
                </a:solidFill>
              </a:rPr>
              <a:t>Smin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rmax-rmin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Transformation in given as 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T=Smax-</a:t>
            </a:r>
            <a:r>
              <a:rPr lang="en-US" sz="2400" dirty="0" err="1">
                <a:solidFill>
                  <a:schemeClr val="tx1"/>
                </a:solidFill>
              </a:rPr>
              <a:t>Smin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rmax-rmin</a:t>
            </a:r>
            <a:r>
              <a:rPr lang="en-US" sz="2400" dirty="0">
                <a:solidFill>
                  <a:schemeClr val="tx1"/>
                </a:solidFill>
              </a:rPr>
              <a:t>(r-</a:t>
            </a:r>
            <a:r>
              <a:rPr lang="en-US" sz="2400" dirty="0" err="1">
                <a:solidFill>
                  <a:schemeClr val="tx1"/>
                </a:solidFill>
              </a:rPr>
              <a:t>rmax</a:t>
            </a:r>
            <a:r>
              <a:rPr lang="en-US" sz="2400" dirty="0">
                <a:solidFill>
                  <a:schemeClr val="tx1"/>
                </a:solidFill>
              </a:rPr>
              <a:t>)+</a:t>
            </a:r>
            <a:r>
              <a:rPr lang="en-US" sz="2400" dirty="0" err="1">
                <a:solidFill>
                  <a:schemeClr val="tx1"/>
                </a:solidFill>
              </a:rPr>
              <a:t>Smin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Rmin</a:t>
            </a:r>
            <a:r>
              <a:rPr lang="en-US" sz="2400" dirty="0">
                <a:solidFill>
                  <a:schemeClr val="tx1"/>
                </a:solidFill>
              </a:rPr>
              <a:t>=minimum grey level of input image .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Rmax</a:t>
            </a:r>
            <a:r>
              <a:rPr lang="en-US" sz="2400" dirty="0">
                <a:solidFill>
                  <a:schemeClr val="tx1"/>
                </a:solidFill>
              </a:rPr>
              <a:t>=maximum grey level of output image 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Smax=maximum pixel value in stretching histogram.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Smin</a:t>
            </a:r>
            <a:r>
              <a:rPr lang="en-US" sz="2400" dirty="0">
                <a:solidFill>
                  <a:schemeClr val="tx1"/>
                </a:solidFill>
              </a:rPr>
              <a:t>=minimum pixel value in stretching histogram.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80230-4C40-419B-9CDA-CA93F9B70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795369"/>
            <a:ext cx="6019800" cy="183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497840"/>
            <a:ext cx="6113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000000"/>
                </a:solidFill>
                <a:latin typeface="Arial"/>
                <a:cs typeface="Arial"/>
              </a:rPr>
              <a:t>Spatial Domain</a:t>
            </a:r>
            <a:r>
              <a:rPr sz="4400" b="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Arial"/>
                <a:cs typeface="Arial"/>
              </a:rPr>
              <a:t>Methods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5440"/>
            <a:ext cx="1371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633220"/>
            <a:ext cx="7729220" cy="1628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"/>
                <a:cs typeface="Arial"/>
              </a:rPr>
              <a:t>As </a:t>
            </a:r>
            <a:r>
              <a:rPr sz="2500" spc="-5" dirty="0">
                <a:latin typeface="Arial"/>
                <a:cs typeface="Arial"/>
              </a:rPr>
              <a:t>indicated </a:t>
            </a:r>
            <a:r>
              <a:rPr sz="2500" spc="-10" dirty="0">
                <a:latin typeface="Arial"/>
                <a:cs typeface="Arial"/>
              </a:rPr>
              <a:t>previously, </a:t>
            </a:r>
            <a:r>
              <a:rPr sz="2500" spc="-5" dirty="0">
                <a:latin typeface="Arial"/>
                <a:cs typeface="Arial"/>
              </a:rPr>
              <a:t>the term </a:t>
            </a:r>
            <a:r>
              <a:rPr sz="2500" i="1" spc="-5" dirty="0">
                <a:latin typeface="Arial"/>
                <a:cs typeface="Arial"/>
              </a:rPr>
              <a:t>spatial </a:t>
            </a:r>
            <a:r>
              <a:rPr sz="2500" i="1" spc="-10" dirty="0">
                <a:latin typeface="Arial"/>
                <a:cs typeface="Arial"/>
              </a:rPr>
              <a:t>domain </a:t>
            </a:r>
            <a:r>
              <a:rPr sz="2500" spc="-5" dirty="0">
                <a:latin typeface="Arial"/>
                <a:cs typeface="Arial"/>
              </a:rPr>
              <a:t>refers  </a:t>
            </a:r>
            <a:r>
              <a:rPr sz="2500" dirty="0">
                <a:latin typeface="Arial"/>
                <a:cs typeface="Arial"/>
              </a:rPr>
              <a:t>to </a:t>
            </a:r>
            <a:r>
              <a:rPr sz="2500" spc="-5" dirty="0">
                <a:latin typeface="Arial"/>
                <a:cs typeface="Arial"/>
              </a:rPr>
              <a:t>the aggregate of </a:t>
            </a:r>
            <a:r>
              <a:rPr sz="2500" spc="-10" dirty="0">
                <a:latin typeface="Arial"/>
                <a:cs typeface="Arial"/>
              </a:rPr>
              <a:t>pixels </a:t>
            </a:r>
            <a:r>
              <a:rPr sz="2500" spc="-5" dirty="0">
                <a:latin typeface="Arial"/>
                <a:cs typeface="Arial"/>
              </a:rPr>
              <a:t>composing </a:t>
            </a:r>
            <a:r>
              <a:rPr sz="2500" dirty="0">
                <a:latin typeface="Arial"/>
                <a:cs typeface="Arial"/>
              </a:rPr>
              <a:t>an </a:t>
            </a:r>
            <a:r>
              <a:rPr sz="2500" spc="-5" dirty="0">
                <a:latin typeface="Arial"/>
                <a:cs typeface="Arial"/>
              </a:rPr>
              <a:t>image.</a:t>
            </a:r>
            <a:endParaRPr sz="2500">
              <a:latin typeface="Arial"/>
              <a:cs typeface="Arial"/>
            </a:endParaRPr>
          </a:p>
          <a:p>
            <a:pPr marL="12700" marR="8890">
              <a:lnSpc>
                <a:spcPct val="100000"/>
              </a:lnSpc>
              <a:spcBef>
                <a:spcPts val="620"/>
              </a:spcBef>
              <a:tabLst>
                <a:tab pos="1118870" algn="l"/>
                <a:tab pos="2296795" algn="l"/>
                <a:tab pos="3650615" algn="l"/>
                <a:tab pos="4244975" algn="l"/>
                <a:tab pos="5968365" algn="l"/>
                <a:tab pos="6634480" algn="l"/>
              </a:tabLst>
            </a:pPr>
            <a:r>
              <a:rPr sz="2500" dirty="0">
                <a:latin typeface="Arial"/>
                <a:cs typeface="Arial"/>
              </a:rPr>
              <a:t>S</a:t>
            </a:r>
            <a:r>
              <a:rPr sz="2500" spc="-5" dirty="0">
                <a:latin typeface="Arial"/>
                <a:cs typeface="Arial"/>
              </a:rPr>
              <a:t>pa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10" dirty="0">
                <a:latin typeface="Arial"/>
                <a:cs typeface="Arial"/>
              </a:rPr>
              <a:t>i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l	</a:t>
            </a:r>
            <a:r>
              <a:rPr sz="2500" spc="-5" dirty="0">
                <a:latin typeface="Arial"/>
                <a:cs typeface="Arial"/>
              </a:rPr>
              <a:t>do</a:t>
            </a:r>
            <a:r>
              <a:rPr sz="2500" dirty="0">
                <a:latin typeface="Arial"/>
                <a:cs typeface="Arial"/>
              </a:rPr>
              <a:t>m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spc="-10" dirty="0">
                <a:latin typeface="Arial"/>
                <a:cs typeface="Arial"/>
              </a:rPr>
              <a:t>i</a:t>
            </a:r>
            <a:r>
              <a:rPr sz="2500" dirty="0">
                <a:latin typeface="Arial"/>
                <a:cs typeface="Arial"/>
              </a:rPr>
              <a:t>n	</a:t>
            </a:r>
            <a:r>
              <a:rPr sz="2500" spc="-5" dirty="0">
                <a:latin typeface="Arial"/>
                <a:cs typeface="Arial"/>
              </a:rPr>
              <a:t>m</a:t>
            </a:r>
            <a:r>
              <a:rPr sz="2500" spc="5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t</a:t>
            </a:r>
            <a:r>
              <a:rPr sz="2500" spc="5" dirty="0">
                <a:latin typeface="Arial"/>
                <a:cs typeface="Arial"/>
              </a:rPr>
              <a:t>h</a:t>
            </a:r>
            <a:r>
              <a:rPr sz="2500" spc="-5" dirty="0">
                <a:latin typeface="Arial"/>
                <a:cs typeface="Arial"/>
              </a:rPr>
              <a:t>od</a:t>
            </a:r>
            <a:r>
              <a:rPr sz="2500" dirty="0">
                <a:latin typeface="Arial"/>
                <a:cs typeface="Arial"/>
              </a:rPr>
              <a:t>s	</a:t>
            </a:r>
            <a:r>
              <a:rPr sz="2500" spc="-5" dirty="0">
                <a:latin typeface="Arial"/>
                <a:cs typeface="Arial"/>
              </a:rPr>
              <a:t>ar</a:t>
            </a:r>
            <a:r>
              <a:rPr sz="2500" dirty="0">
                <a:latin typeface="Arial"/>
                <a:cs typeface="Arial"/>
              </a:rPr>
              <a:t>e	</a:t>
            </a:r>
            <a:r>
              <a:rPr sz="2500" spc="5" dirty="0">
                <a:latin typeface="Arial"/>
                <a:cs typeface="Arial"/>
              </a:rPr>
              <a:t>p</a:t>
            </a:r>
            <a:r>
              <a:rPr sz="2500" spc="-15" dirty="0">
                <a:latin typeface="Arial"/>
                <a:cs typeface="Arial"/>
              </a:rPr>
              <a:t>r</a:t>
            </a:r>
            <a:r>
              <a:rPr sz="2500" spc="5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cedu</a:t>
            </a:r>
            <a:r>
              <a:rPr sz="2500" spc="-5" dirty="0">
                <a:latin typeface="Arial"/>
                <a:cs typeface="Arial"/>
              </a:rPr>
              <a:t>re</a:t>
            </a:r>
            <a:r>
              <a:rPr sz="2500" dirty="0">
                <a:latin typeface="Arial"/>
                <a:cs typeface="Arial"/>
              </a:rPr>
              <a:t>s	t</a:t>
            </a:r>
            <a:r>
              <a:rPr sz="2500" spc="-5" dirty="0">
                <a:latin typeface="Arial"/>
                <a:cs typeface="Arial"/>
              </a:rPr>
              <a:t>ha</a:t>
            </a:r>
            <a:r>
              <a:rPr sz="2500" dirty="0">
                <a:latin typeface="Arial"/>
                <a:cs typeface="Arial"/>
              </a:rPr>
              <a:t>t	</a:t>
            </a:r>
            <a:r>
              <a:rPr sz="2500" spc="-5" dirty="0">
                <a:latin typeface="Arial"/>
                <a:cs typeface="Arial"/>
              </a:rPr>
              <a:t>opera</a:t>
            </a:r>
            <a:r>
              <a:rPr sz="2500" dirty="0">
                <a:latin typeface="Arial"/>
                <a:cs typeface="Arial"/>
              </a:rPr>
              <a:t>te  </a:t>
            </a:r>
            <a:r>
              <a:rPr sz="2500" spc="-5" dirty="0">
                <a:latin typeface="Arial"/>
                <a:cs typeface="Arial"/>
              </a:rPr>
              <a:t>directly on these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pixels.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456179"/>
            <a:ext cx="1371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296920"/>
            <a:ext cx="1371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3314700"/>
            <a:ext cx="7725409" cy="292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"/>
                <a:cs typeface="Arial"/>
              </a:rPr>
              <a:t>Spatial domain processes </a:t>
            </a:r>
            <a:r>
              <a:rPr sz="2500" spc="-10" dirty="0">
                <a:latin typeface="Arial"/>
                <a:cs typeface="Arial"/>
              </a:rPr>
              <a:t>will </a:t>
            </a:r>
            <a:r>
              <a:rPr sz="2500" spc="-5" dirty="0">
                <a:latin typeface="Arial"/>
                <a:cs typeface="Arial"/>
              </a:rPr>
              <a:t>be denoted by the  </a:t>
            </a:r>
            <a:r>
              <a:rPr sz="2500" spc="-10" dirty="0">
                <a:latin typeface="Arial"/>
                <a:cs typeface="Arial"/>
              </a:rPr>
              <a:t>expression:</a:t>
            </a:r>
            <a:endParaRPr sz="25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30"/>
              </a:spcBef>
            </a:pPr>
            <a:r>
              <a:rPr sz="2500" spc="-10" dirty="0">
                <a:latin typeface="Arial"/>
                <a:cs typeface="Arial"/>
              </a:rPr>
              <a:t>g(x,y) </a:t>
            </a:r>
            <a:r>
              <a:rPr sz="2500" dirty="0">
                <a:latin typeface="Arial"/>
                <a:cs typeface="Arial"/>
              </a:rPr>
              <a:t>= </a:t>
            </a:r>
            <a:r>
              <a:rPr sz="2500" b="1" i="1" dirty="0">
                <a:latin typeface="Arial"/>
                <a:cs typeface="Arial"/>
              </a:rPr>
              <a:t>T</a:t>
            </a:r>
            <a:r>
              <a:rPr sz="2500" b="1" i="1" spc="-1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[f(x,y)]</a:t>
            </a:r>
            <a:endParaRPr sz="25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20"/>
              </a:spcBef>
            </a:pPr>
            <a:r>
              <a:rPr sz="2500" spc="-10" dirty="0">
                <a:latin typeface="Arial"/>
                <a:cs typeface="Arial"/>
              </a:rPr>
              <a:t>Where f(x,y) </a:t>
            </a:r>
            <a:r>
              <a:rPr sz="2500" spc="-5" dirty="0">
                <a:latin typeface="Arial"/>
                <a:cs typeface="Arial"/>
              </a:rPr>
              <a:t>in the input image, </a:t>
            </a:r>
            <a:r>
              <a:rPr sz="2500" spc="-10" dirty="0">
                <a:latin typeface="Arial"/>
                <a:cs typeface="Arial"/>
              </a:rPr>
              <a:t>g(x,y) </a:t>
            </a:r>
            <a:r>
              <a:rPr sz="2500" spc="-5" dirty="0">
                <a:latin typeface="Arial"/>
                <a:cs typeface="Arial"/>
              </a:rPr>
              <a:t>is the processed  image and </a:t>
            </a:r>
            <a:r>
              <a:rPr sz="2500" b="1" i="1" dirty="0">
                <a:latin typeface="Arial"/>
                <a:cs typeface="Arial"/>
              </a:rPr>
              <a:t>T </a:t>
            </a:r>
            <a:r>
              <a:rPr sz="2500" spc="-5" dirty="0">
                <a:latin typeface="Arial"/>
                <a:cs typeface="Arial"/>
              </a:rPr>
              <a:t>is as operator </a:t>
            </a:r>
            <a:r>
              <a:rPr sz="2500" dirty="0">
                <a:latin typeface="Arial"/>
                <a:cs typeface="Arial"/>
              </a:rPr>
              <a:t>on f, </a:t>
            </a:r>
            <a:r>
              <a:rPr sz="2500" spc="-5" dirty="0">
                <a:latin typeface="Arial"/>
                <a:cs typeface="Arial"/>
              </a:rPr>
              <a:t>defined </a:t>
            </a:r>
            <a:r>
              <a:rPr sz="2500" spc="-10" dirty="0">
                <a:latin typeface="Arial"/>
                <a:cs typeface="Arial"/>
              </a:rPr>
              <a:t>over </a:t>
            </a:r>
            <a:r>
              <a:rPr sz="2500" dirty="0">
                <a:latin typeface="Arial"/>
                <a:cs typeface="Arial"/>
              </a:rPr>
              <a:t>some  </a:t>
            </a:r>
            <a:r>
              <a:rPr sz="2500" spc="-5" dirty="0">
                <a:latin typeface="Arial"/>
                <a:cs typeface="Arial"/>
              </a:rPr>
              <a:t>neighborhood </a:t>
            </a:r>
            <a:r>
              <a:rPr sz="2500" dirty="0">
                <a:latin typeface="Arial"/>
                <a:cs typeface="Arial"/>
              </a:rPr>
              <a:t>of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(x,y)</a:t>
            </a:r>
            <a:endParaRPr sz="25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20"/>
              </a:spcBef>
            </a:pPr>
            <a:r>
              <a:rPr sz="2500" dirty="0">
                <a:latin typeface="Arial"/>
                <a:cs typeface="Arial"/>
              </a:rPr>
              <a:t>In </a:t>
            </a:r>
            <a:r>
              <a:rPr sz="2500" spc="-5" dirty="0">
                <a:latin typeface="Arial"/>
                <a:cs typeface="Arial"/>
              </a:rPr>
              <a:t>addition, </a:t>
            </a:r>
            <a:r>
              <a:rPr sz="2500" b="1" i="1" dirty="0">
                <a:latin typeface="Arial"/>
                <a:cs typeface="Arial"/>
              </a:rPr>
              <a:t>T </a:t>
            </a:r>
            <a:r>
              <a:rPr sz="2500" dirty="0">
                <a:latin typeface="Arial"/>
                <a:cs typeface="Arial"/>
              </a:rPr>
              <a:t>can </a:t>
            </a:r>
            <a:r>
              <a:rPr sz="2500" spc="-5" dirty="0">
                <a:latin typeface="Arial"/>
                <a:cs typeface="Arial"/>
              </a:rPr>
              <a:t>operate on </a:t>
            </a:r>
            <a:r>
              <a:rPr sz="2500" dirty="0">
                <a:latin typeface="Arial"/>
                <a:cs typeface="Arial"/>
              </a:rPr>
              <a:t>a set </a:t>
            </a:r>
            <a:r>
              <a:rPr sz="2500" spc="-5" dirty="0">
                <a:latin typeface="Arial"/>
                <a:cs typeface="Arial"/>
              </a:rPr>
              <a:t>of input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images.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820409"/>
            <a:ext cx="1371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13179"/>
            <a:ext cx="3388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TRANSFORMATION</a:t>
            </a:r>
            <a:r>
              <a:rPr sz="2400" b="1" spc="-8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(T)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5450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753870"/>
            <a:ext cx="8067040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simplest of </a:t>
            </a:r>
            <a:r>
              <a:rPr sz="2400" b="1" i="1" spc="-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when the </a:t>
            </a:r>
            <a:r>
              <a:rPr sz="2400" spc="-10" dirty="0">
                <a:latin typeface="Arial"/>
                <a:cs typeface="Arial"/>
              </a:rPr>
              <a:t>neighborhood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size </a:t>
            </a:r>
            <a:r>
              <a:rPr sz="2400" spc="-10" dirty="0">
                <a:latin typeface="Arial"/>
                <a:cs typeface="Arial"/>
              </a:rPr>
              <a:t>1X1  </a:t>
            </a:r>
            <a:r>
              <a:rPr sz="2400" spc="-5" dirty="0">
                <a:latin typeface="Arial"/>
                <a:cs typeface="Arial"/>
              </a:rPr>
              <a:t>(that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form </a:t>
            </a:r>
            <a:r>
              <a:rPr sz="2400" spc="-10" dirty="0">
                <a:latin typeface="Arial"/>
                <a:cs typeface="Arial"/>
              </a:rPr>
              <a:t>single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pixel).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00"/>
              </a:spcBef>
              <a:tabLst>
                <a:tab pos="742315" algn="l"/>
                <a:tab pos="1348740" algn="l"/>
                <a:tab pos="2209165" algn="l"/>
                <a:tab pos="2511425" algn="l"/>
                <a:tab pos="3810635" algn="l"/>
                <a:tab pos="4501515" algn="l"/>
                <a:tab pos="4970780" algn="l"/>
                <a:tab pos="5527040" algn="l"/>
                <a:tab pos="6383655" algn="l"/>
                <a:tab pos="6769734" algn="l"/>
                <a:tab pos="6987540" algn="l"/>
                <a:tab pos="7374255" algn="l"/>
              </a:tabLst>
            </a:pPr>
            <a:r>
              <a:rPr sz="2400" dirty="0">
                <a:latin typeface="Arial"/>
                <a:cs typeface="Arial"/>
              </a:rPr>
              <a:t>In	</a:t>
            </a:r>
            <a:r>
              <a:rPr sz="2400" spc="-5" dirty="0">
                <a:latin typeface="Arial"/>
                <a:cs typeface="Arial"/>
              </a:rPr>
              <a:t>this	case,	</a:t>
            </a:r>
            <a:r>
              <a:rPr sz="2400" dirty="0">
                <a:latin typeface="Arial"/>
                <a:cs typeface="Arial"/>
              </a:rPr>
              <a:t>g	</a:t>
            </a:r>
            <a:r>
              <a:rPr sz="2400" spc="-10" dirty="0">
                <a:latin typeface="Arial"/>
                <a:cs typeface="Arial"/>
              </a:rPr>
              <a:t>depends	only	on	</a:t>
            </a:r>
            <a:r>
              <a:rPr sz="2400" dirty="0">
                <a:latin typeface="Arial"/>
                <a:cs typeface="Arial"/>
              </a:rPr>
              <a:t>the	</a:t>
            </a:r>
            <a:r>
              <a:rPr sz="2400" spc="-10" dirty="0">
                <a:latin typeface="Arial"/>
                <a:cs typeface="Arial"/>
              </a:rPr>
              <a:t>value	</a:t>
            </a:r>
            <a:r>
              <a:rPr sz="2400" dirty="0">
                <a:latin typeface="Arial"/>
                <a:cs typeface="Arial"/>
              </a:rPr>
              <a:t>of	f	</a:t>
            </a:r>
            <a:r>
              <a:rPr sz="2400" spc="-5" dirty="0">
                <a:latin typeface="Arial"/>
                <a:cs typeface="Arial"/>
              </a:rPr>
              <a:t>at	(x,y),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2927350"/>
            <a:ext cx="7729220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and </a:t>
            </a:r>
            <a:r>
              <a:rPr sz="2400" b="1" i="1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becomes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grey-level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(also called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intensity</a:t>
            </a:r>
            <a:r>
              <a:rPr sz="2400" i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endParaRPr sz="2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400" i="1" spc="-10" dirty="0">
                <a:solidFill>
                  <a:srgbClr val="FF0000"/>
                </a:solidFill>
                <a:latin typeface="Arial"/>
                <a:cs typeface="Arial"/>
              </a:rPr>
              <a:t>mapping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transformation function </a:t>
            </a:r>
            <a:r>
              <a:rPr sz="2400" spc="-5" dirty="0">
                <a:latin typeface="Arial"/>
                <a:cs typeface="Arial"/>
              </a:rPr>
              <a:t>of 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form:</a:t>
            </a:r>
            <a:endParaRPr sz="2400" dirty="0">
              <a:latin typeface="Arial"/>
              <a:cs typeface="Arial"/>
            </a:endParaRPr>
          </a:p>
          <a:p>
            <a:pPr marL="58420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s = </a:t>
            </a:r>
            <a:r>
              <a:rPr sz="2400" i="1" dirty="0">
                <a:latin typeface="Arial"/>
                <a:cs typeface="Arial"/>
              </a:rPr>
              <a:t>T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(r)</a:t>
            </a:r>
          </a:p>
          <a:p>
            <a:pPr marL="12700" marR="12700" algn="just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Where,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simplicity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notation, 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spc="-10" dirty="0">
                <a:latin typeface="Arial"/>
                <a:cs typeface="Arial"/>
              </a:rPr>
              <a:t>variables  denoting, </a:t>
            </a:r>
            <a:r>
              <a:rPr sz="2400" spc="-5" dirty="0">
                <a:latin typeface="Arial"/>
                <a:cs typeface="Arial"/>
              </a:rPr>
              <a:t>respectively,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grey </a:t>
            </a:r>
            <a:r>
              <a:rPr sz="2400" spc="-10" dirty="0">
                <a:latin typeface="Arial"/>
                <a:cs typeface="Arial"/>
              </a:rPr>
              <a:t>level </a:t>
            </a:r>
            <a:r>
              <a:rPr sz="2400" spc="-5" dirty="0">
                <a:latin typeface="Arial"/>
                <a:cs typeface="Arial"/>
              </a:rPr>
              <a:t>of f(x,y) and g(x,y)  at any </a:t>
            </a:r>
            <a:r>
              <a:rPr sz="2400" spc="-10" dirty="0">
                <a:latin typeface="Arial"/>
                <a:cs typeface="Arial"/>
              </a:rPr>
              <a:t>point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(x,y)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550" y="1391919"/>
            <a:ext cx="8001073" cy="4094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6270" marR="5080" indent="-189357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solidFill>
                  <a:srgbClr val="000000"/>
                </a:solidFill>
                <a:latin typeface="Arial"/>
                <a:cs typeface="Arial"/>
              </a:rPr>
              <a:t>Examples </a:t>
            </a:r>
            <a:r>
              <a:rPr sz="4400" b="0" spc="-5" dirty="0">
                <a:solidFill>
                  <a:srgbClr val="000000"/>
                </a:solidFill>
                <a:latin typeface="Arial"/>
                <a:cs typeface="Arial"/>
              </a:rPr>
              <a:t>of Enhancement  Techniques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92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569720"/>
            <a:ext cx="7721600" cy="32131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Contrast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Stretching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T(r) has </a:t>
            </a:r>
            <a:r>
              <a:rPr sz="2000" spc="-5" dirty="0">
                <a:latin typeface="Arial"/>
                <a:cs typeface="Arial"/>
              </a:rPr>
              <a:t>the form as shown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the figure below, the effect </a:t>
            </a:r>
            <a:r>
              <a:rPr sz="2000" dirty="0">
                <a:latin typeface="Arial"/>
                <a:cs typeface="Arial"/>
              </a:rPr>
              <a:t>of  applying </a:t>
            </a:r>
            <a:r>
              <a:rPr sz="2000" spc="-5" dirty="0">
                <a:latin typeface="Arial"/>
                <a:cs typeface="Arial"/>
              </a:rPr>
              <a:t>the transformation to </a:t>
            </a:r>
            <a:r>
              <a:rPr sz="2000" dirty="0">
                <a:latin typeface="Arial"/>
                <a:cs typeface="Arial"/>
              </a:rPr>
              <a:t>every pixel of f </a:t>
            </a:r>
            <a:r>
              <a:rPr sz="2000" spc="-5" dirty="0">
                <a:latin typeface="Arial"/>
                <a:cs typeface="Arial"/>
              </a:rPr>
              <a:t>to generate the  </a:t>
            </a:r>
            <a:r>
              <a:rPr sz="2000" dirty="0">
                <a:latin typeface="Arial"/>
                <a:cs typeface="Arial"/>
              </a:rPr>
              <a:t>corresponding pixels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g </a:t>
            </a:r>
            <a:r>
              <a:rPr sz="2000" spc="-5" dirty="0">
                <a:latin typeface="Arial"/>
                <a:cs typeface="Arial"/>
              </a:rPr>
              <a:t>would: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Produce higher contrast </a:t>
            </a:r>
            <a:r>
              <a:rPr sz="2000" spc="-5" dirty="0">
                <a:latin typeface="Arial"/>
                <a:cs typeface="Arial"/>
              </a:rPr>
              <a:t>than the </a:t>
            </a:r>
            <a:r>
              <a:rPr sz="2000" dirty="0">
                <a:latin typeface="Arial"/>
                <a:cs typeface="Arial"/>
              </a:rPr>
              <a:t>original image,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by:</a:t>
            </a:r>
            <a:endParaRPr sz="2000">
              <a:latin typeface="Arial"/>
              <a:cs typeface="Arial"/>
            </a:endParaRPr>
          </a:p>
          <a:p>
            <a:pPr marL="812165" marR="2000250" indent="-228600">
              <a:lnSpc>
                <a:spcPct val="120800"/>
              </a:lnSpc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Darkening </a:t>
            </a:r>
            <a:r>
              <a:rPr sz="2000" spc="-5" dirty="0">
                <a:latin typeface="Arial"/>
                <a:cs typeface="Arial"/>
              </a:rPr>
              <a:t>the levels below </a:t>
            </a:r>
            <a:r>
              <a:rPr sz="2000" dirty="0">
                <a:latin typeface="Arial"/>
                <a:cs typeface="Arial"/>
              </a:rPr>
              <a:t>m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original  </a:t>
            </a:r>
            <a:r>
              <a:rPr sz="2000" spc="-5" dirty="0"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  <a:p>
            <a:pPr marL="812165" marR="2734945" indent="-228600">
              <a:lnSpc>
                <a:spcPct val="120800"/>
              </a:lnSpc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Arial"/>
                <a:cs typeface="Arial"/>
              </a:rPr>
              <a:t>Brightening the levels </a:t>
            </a:r>
            <a:r>
              <a:rPr sz="2000" dirty="0">
                <a:latin typeface="Arial"/>
                <a:cs typeface="Arial"/>
              </a:rPr>
              <a:t>above m </a:t>
            </a:r>
            <a:r>
              <a:rPr sz="2000" spc="-5" dirty="0">
                <a:latin typeface="Arial"/>
                <a:cs typeface="Arial"/>
              </a:rPr>
              <a:t>in the  </a:t>
            </a:r>
            <a:r>
              <a:rPr sz="2000" dirty="0">
                <a:latin typeface="Arial"/>
                <a:cs typeface="Arial"/>
              </a:rPr>
              <a:t>original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5125720"/>
            <a:ext cx="7719695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88185">
              <a:lnSpc>
                <a:spcPct val="1208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So, Contrast </a:t>
            </a:r>
            <a:r>
              <a:rPr sz="2000" spc="-5" dirty="0">
                <a:latin typeface="Arial"/>
                <a:cs typeface="Arial"/>
              </a:rPr>
              <a:t>Stretching: </a:t>
            </a:r>
            <a:r>
              <a:rPr sz="2000" dirty="0">
                <a:latin typeface="Arial"/>
                <a:cs typeface="Arial"/>
              </a:rPr>
              <a:t>is a </a:t>
            </a:r>
            <a:r>
              <a:rPr sz="2000" spc="-5" dirty="0">
                <a:latin typeface="Arial"/>
                <a:cs typeface="Arial"/>
              </a:rPr>
              <a:t>simple </a:t>
            </a:r>
            <a:r>
              <a:rPr sz="2000" dirty="0">
                <a:latin typeface="Arial"/>
                <a:cs typeface="Arial"/>
              </a:rPr>
              <a:t>image  enhancement technique </a:t>
            </a:r>
            <a:r>
              <a:rPr sz="2000" spc="-5" dirty="0">
                <a:latin typeface="Arial"/>
                <a:cs typeface="Arial"/>
              </a:rPr>
              <a:t>that improves 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contrast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an image </a:t>
            </a:r>
            <a:r>
              <a:rPr sz="2000" spc="-5" dirty="0">
                <a:latin typeface="Arial"/>
                <a:cs typeface="Arial"/>
              </a:rPr>
              <a:t>by ‘stretching’ the </a:t>
            </a:r>
            <a:r>
              <a:rPr sz="2000" dirty="0">
                <a:latin typeface="Arial"/>
                <a:cs typeface="Arial"/>
              </a:rPr>
              <a:t>range of </a:t>
            </a:r>
            <a:r>
              <a:rPr sz="2000" spc="-5" dirty="0">
                <a:latin typeface="Arial"/>
                <a:cs typeface="Arial"/>
              </a:rPr>
              <a:t>intensity values it </a:t>
            </a:r>
            <a:r>
              <a:rPr sz="2000" dirty="0">
                <a:latin typeface="Arial"/>
                <a:cs typeface="Arial"/>
              </a:rPr>
              <a:t>contains </a:t>
            </a:r>
            <a:r>
              <a:rPr sz="2000" spc="-5" dirty="0">
                <a:latin typeface="Arial"/>
                <a:cs typeface="Arial"/>
              </a:rPr>
              <a:t>to  </a:t>
            </a:r>
            <a:r>
              <a:rPr sz="2000" dirty="0">
                <a:latin typeface="Arial"/>
                <a:cs typeface="Arial"/>
              </a:rPr>
              <a:t>span a desired </a:t>
            </a:r>
            <a:r>
              <a:rPr sz="2000" spc="-5" dirty="0">
                <a:latin typeface="Arial"/>
                <a:cs typeface="Arial"/>
              </a:rPr>
              <a:t>range </a:t>
            </a:r>
            <a:r>
              <a:rPr sz="2000" dirty="0">
                <a:latin typeface="Arial"/>
                <a:cs typeface="Arial"/>
              </a:rPr>
              <a:t>of values. </a:t>
            </a:r>
            <a:r>
              <a:rPr sz="2000" spc="-5" dirty="0">
                <a:latin typeface="Arial"/>
                <a:cs typeface="Arial"/>
              </a:rPr>
              <a:t>Typically, it </a:t>
            </a:r>
            <a:r>
              <a:rPr sz="2000" dirty="0">
                <a:latin typeface="Arial"/>
                <a:cs typeface="Arial"/>
              </a:rPr>
              <a:t>uses a linear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2047" y="3190647"/>
            <a:ext cx="2200094" cy="2314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6270" marR="5080" indent="-189357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solidFill>
                  <a:srgbClr val="000000"/>
                </a:solidFill>
                <a:latin typeface="Arial"/>
                <a:cs typeface="Arial"/>
              </a:rPr>
              <a:t>Examples </a:t>
            </a:r>
            <a:r>
              <a:rPr sz="4400" b="0" spc="-5" dirty="0">
                <a:solidFill>
                  <a:srgbClr val="000000"/>
                </a:solidFill>
                <a:latin typeface="Arial"/>
                <a:cs typeface="Arial"/>
              </a:rPr>
              <a:t>of Enhancement  Techniques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92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569720"/>
            <a:ext cx="7719695" cy="10668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Thresholding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  <a:tabLst>
                <a:tab pos="357505" algn="l"/>
                <a:tab pos="646430" algn="l"/>
                <a:tab pos="1527810" algn="l"/>
                <a:tab pos="2213610" algn="l"/>
                <a:tab pos="2573655" algn="l"/>
                <a:tab pos="3626485" algn="l"/>
                <a:tab pos="4947285" algn="l"/>
                <a:tab pos="5220970" algn="l"/>
                <a:tab pos="6416675" algn="l"/>
                <a:tab pos="6705600" algn="l"/>
              </a:tabLst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	a	l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	</a:t>
            </a:r>
            <a:r>
              <a:rPr sz="2000" spc="5" dirty="0">
                <a:latin typeface="Arial"/>
                <a:cs typeface="Arial"/>
              </a:rPr>
              <a:t>ca</a:t>
            </a:r>
            <a:r>
              <a:rPr sz="2000" dirty="0">
                <a:latin typeface="Arial"/>
                <a:cs typeface="Arial"/>
              </a:rPr>
              <a:t>se	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	c</a:t>
            </a:r>
            <a:r>
              <a:rPr sz="2000" spc="5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st	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,	it	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uc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	a	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  (binary)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image.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5252720"/>
            <a:ext cx="77216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Some fairly simple, yet powerful, </a:t>
            </a:r>
            <a:r>
              <a:rPr sz="2000" dirty="0">
                <a:latin typeface="Arial"/>
                <a:cs typeface="Arial"/>
              </a:rPr>
              <a:t>processing approaches can be  </a:t>
            </a:r>
            <a:r>
              <a:rPr sz="2000" spc="-5" dirty="0">
                <a:latin typeface="Arial"/>
                <a:cs typeface="Arial"/>
              </a:rPr>
              <a:t>formulated with grey-level transformations. </a:t>
            </a:r>
            <a:r>
              <a:rPr sz="2000" dirty="0">
                <a:latin typeface="Arial"/>
                <a:cs typeface="Arial"/>
              </a:rPr>
              <a:t>Because enhancement  at any </a:t>
            </a:r>
            <a:r>
              <a:rPr sz="2000" spc="-5" dirty="0">
                <a:latin typeface="Arial"/>
                <a:cs typeface="Arial"/>
              </a:rPr>
              <a:t>point in </a:t>
            </a:r>
            <a:r>
              <a:rPr sz="2000" dirty="0">
                <a:latin typeface="Arial"/>
                <a:cs typeface="Arial"/>
              </a:rPr>
              <a:t>an </a:t>
            </a:r>
            <a:r>
              <a:rPr sz="2000" spc="-5" dirty="0">
                <a:latin typeface="Arial"/>
                <a:cs typeface="Arial"/>
              </a:rPr>
              <a:t>image </a:t>
            </a:r>
            <a:r>
              <a:rPr sz="2000" dirty="0">
                <a:latin typeface="Arial"/>
                <a:cs typeface="Arial"/>
              </a:rPr>
              <a:t>depends </a:t>
            </a:r>
            <a:r>
              <a:rPr sz="2000" spc="-5" dirty="0">
                <a:latin typeface="Arial"/>
                <a:cs typeface="Arial"/>
              </a:rPr>
              <a:t>only on the </a:t>
            </a:r>
            <a:r>
              <a:rPr sz="2000" dirty="0">
                <a:latin typeface="Arial"/>
                <a:cs typeface="Arial"/>
              </a:rPr>
              <a:t>gray level at </a:t>
            </a:r>
            <a:r>
              <a:rPr sz="2000" spc="-5" dirty="0">
                <a:latin typeface="Arial"/>
                <a:cs typeface="Arial"/>
              </a:rPr>
              <a:t>that point,  </a:t>
            </a:r>
            <a:r>
              <a:rPr sz="2000" dirty="0">
                <a:latin typeface="Arial"/>
                <a:cs typeface="Arial"/>
              </a:rPr>
              <a:t>techniques </a:t>
            </a:r>
            <a:r>
              <a:rPr sz="2000" spc="-5" dirty="0">
                <a:latin typeface="Arial"/>
                <a:cs typeface="Arial"/>
              </a:rPr>
              <a:t>in this </a:t>
            </a:r>
            <a:r>
              <a:rPr sz="2000" dirty="0">
                <a:latin typeface="Arial"/>
                <a:cs typeface="Arial"/>
              </a:rPr>
              <a:t>category </a:t>
            </a:r>
            <a:r>
              <a:rPr sz="2000" spc="-5" dirty="0">
                <a:latin typeface="Arial"/>
                <a:cs typeface="Arial"/>
              </a:rPr>
              <a:t>often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referred to </a:t>
            </a:r>
            <a:r>
              <a:rPr sz="2000" dirty="0">
                <a:latin typeface="Arial"/>
                <a:cs typeface="Arial"/>
              </a:rPr>
              <a:t>as </a:t>
            </a:r>
            <a:r>
              <a:rPr sz="2000" i="1" dirty="0">
                <a:latin typeface="Arial"/>
                <a:cs typeface="Arial"/>
              </a:rPr>
              <a:t>point</a:t>
            </a:r>
            <a:r>
              <a:rPr sz="2000" i="1" spc="6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processing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62447" y="2581047"/>
            <a:ext cx="2276294" cy="2381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2594</Words>
  <Application>Microsoft Office PowerPoint</Application>
  <PresentationFormat>On-screen Show (4:3)</PresentationFormat>
  <Paragraphs>241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DejaVu Sans</vt:lpstr>
      <vt:lpstr>Office Theme</vt:lpstr>
      <vt:lpstr>Digital Image Processing IMAGE ENHANCEMENT</vt:lpstr>
      <vt:lpstr>Image Enhancement Definition</vt:lpstr>
      <vt:lpstr>Image Enhancement Methods</vt:lpstr>
      <vt:lpstr>Enhancement  Techniques</vt:lpstr>
      <vt:lpstr>Spatial Domain Methods</vt:lpstr>
      <vt:lpstr>PowerPoint Presentation</vt:lpstr>
      <vt:lpstr>PowerPoint Presentation</vt:lpstr>
      <vt:lpstr>Examples of Enhancement  Techniques</vt:lpstr>
      <vt:lpstr>Examples of Enhancement  Techniques</vt:lpstr>
      <vt:lpstr>Examples of Enhancement  Techniques Larger neighborhoods allow considerable more flexibility. The general  approach is to use a function of the values of f in a predefined  neighborhood of (x,y) to determine the value of g at (x,y).</vt:lpstr>
      <vt:lpstr>Some Basic Intensity (Gray-level)  Transformation Functions</vt:lpstr>
      <vt:lpstr>PowerPoint Presentation</vt:lpstr>
      <vt:lpstr>Some Basic Intensity (Gray-level)  Transformation Functions</vt:lpstr>
      <vt:lpstr>Point Transformation</vt:lpstr>
      <vt:lpstr>Linear Functions</vt:lpstr>
      <vt:lpstr>Linear Functions</vt:lpstr>
      <vt:lpstr>Image Negatives</vt:lpstr>
      <vt:lpstr>Logarithmic Transformations</vt:lpstr>
      <vt:lpstr>Logarithmic Transformations</vt:lpstr>
      <vt:lpstr>Logarithmic Transformations</vt:lpstr>
      <vt:lpstr>Power-Law Transformations</vt:lpstr>
      <vt:lpstr>Power-Law Transformations</vt:lpstr>
      <vt:lpstr>Power-Law Transformations</vt:lpstr>
      <vt:lpstr>Power-Law Transformation</vt:lpstr>
      <vt:lpstr>Power-Law Transformation</vt:lpstr>
      <vt:lpstr>Power-Law Transformation</vt:lpstr>
      <vt:lpstr>Piecewise-Linear Transformation  Functions</vt:lpstr>
      <vt:lpstr>Types of Piecewise transformations</vt:lpstr>
      <vt:lpstr>Contrast Stretching</vt:lpstr>
      <vt:lpstr>Contrast Stretching</vt:lpstr>
      <vt:lpstr>Contrast Stretching</vt:lpstr>
      <vt:lpstr>Contrast Stretching</vt:lpstr>
      <vt:lpstr>Gray-level Slicing or Intensity-level Slicing</vt:lpstr>
      <vt:lpstr>Gray-level Slicing</vt:lpstr>
      <vt:lpstr>Bit-plane Slicing</vt:lpstr>
      <vt:lpstr>Bit-plane Slicing</vt:lpstr>
      <vt:lpstr>Bit-plane Slicing</vt:lpstr>
      <vt:lpstr>Image Enhancement Using Arithmetic and Logical Operation.</vt:lpstr>
      <vt:lpstr>Logical Operation </vt:lpstr>
      <vt:lpstr>Histogram Equalization</vt:lpstr>
      <vt:lpstr>PowerPoint Presentation</vt:lpstr>
      <vt:lpstr>PowerPoint Presentation</vt:lpstr>
      <vt:lpstr>Histogram</vt:lpstr>
      <vt:lpstr>Histogram Stretching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IMAGE ENHANCEMENT</dc:title>
  <cp:lastModifiedBy>Rahul Kumar</cp:lastModifiedBy>
  <cp:revision>17</cp:revision>
  <dcterms:created xsi:type="dcterms:W3CDTF">2020-11-02T04:03:22Z</dcterms:created>
  <dcterms:modified xsi:type="dcterms:W3CDTF">2020-11-08T06:21:07Z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2018-09-30T00:00:00Z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2020-11-02T00:00:00Z</vt:filetime>
  </property>
</Properties>
</file>