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82" r:id="rId3"/>
    <p:sldId id="283" r:id="rId4"/>
    <p:sldId id="295" r:id="rId5"/>
    <p:sldId id="288" r:id="rId6"/>
    <p:sldId id="293" r:id="rId7"/>
    <p:sldId id="289" r:id="rId8"/>
    <p:sldId id="294" r:id="rId9"/>
    <p:sldId id="290" r:id="rId10"/>
    <p:sldId id="292" r:id="rId11"/>
    <p:sldId id="291" r:id="rId12"/>
    <p:sldId id="284" r:id="rId13"/>
    <p:sldId id="28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3" autoAdjust="0"/>
    <p:restoredTop sz="94660"/>
  </p:normalViewPr>
  <p:slideViewPr>
    <p:cSldViewPr>
      <p:cViewPr>
        <p:scale>
          <a:sx n="80" d="100"/>
          <a:sy n="80" d="100"/>
        </p:scale>
        <p:origin x="-389"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6E54A-BEE6-4E66-9B92-0DDA56C13387}" type="datetimeFigureOut">
              <a:rPr lang="en-US" smtClean="0"/>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79C96B-A54C-470B-AD37-6363804EAD68}" type="slidenum">
              <a:rPr lang="en-US" smtClean="0"/>
              <a:t>‹#›</a:t>
            </a:fld>
            <a:endParaRPr lang="en-US"/>
          </a:p>
        </p:txBody>
      </p:sp>
    </p:spTree>
    <p:extLst>
      <p:ext uri="{BB962C8B-B14F-4D97-AF65-F5344CB8AC3E}">
        <p14:creationId xmlns:p14="http://schemas.microsoft.com/office/powerpoint/2010/main" val="275686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79C96B-A54C-470B-AD37-6363804EAD68}" type="slidenum">
              <a:rPr lang="en-US" smtClean="0"/>
              <a:t>6</a:t>
            </a:fld>
            <a:endParaRPr lang="en-US"/>
          </a:p>
        </p:txBody>
      </p:sp>
    </p:spTree>
    <p:extLst>
      <p:ext uri="{BB962C8B-B14F-4D97-AF65-F5344CB8AC3E}">
        <p14:creationId xmlns:p14="http://schemas.microsoft.com/office/powerpoint/2010/main" val="34217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EE6C959-FBA4-4102-B58F-FD45A2280E6A}" type="datetimeFigureOut">
              <a:rPr lang="en-US" smtClean="0"/>
              <a:t>10/1/2020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AABDA5-D993-402A-901F-B5918F6CC3E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E6C959-FBA4-4102-B58F-FD45A2280E6A}"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E6C959-FBA4-4102-B58F-FD45A2280E6A}"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E6C959-FBA4-4102-B58F-FD45A2280E6A}"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E6C959-FBA4-4102-B58F-FD45A2280E6A}"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ABDA5-D993-402A-901F-B5918F6CC3E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E6C959-FBA4-4102-B58F-FD45A2280E6A}"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E6C959-FBA4-4102-B58F-FD45A2280E6A}"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E6C959-FBA4-4102-B58F-FD45A2280E6A}"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6C959-FBA4-4102-B58F-FD45A2280E6A}" type="datetimeFigureOut">
              <a:rPr lang="en-US" smtClean="0"/>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E6C959-FBA4-4102-B58F-FD45A2280E6A}"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ABDA5-D993-402A-901F-B5918F6CC3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E6C959-FBA4-4102-B58F-FD45A2280E6A}"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AABDA5-D993-402A-901F-B5918F6CC3E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E6C959-FBA4-4102-B58F-FD45A2280E6A}" type="datetimeFigureOut">
              <a:rPr lang="en-US" smtClean="0"/>
              <a:t>10/1/2020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AABDA5-D993-402A-901F-B5918F6CC3E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 and Algorithm</a:t>
            </a:r>
            <a:br>
              <a:rPr lang="en-US" dirty="0" smtClean="0"/>
            </a:br>
            <a:r>
              <a:rPr lang="en-US" dirty="0" smtClean="0"/>
              <a:t>DSA</a:t>
            </a:r>
            <a:endParaRPr lang="en-US" dirty="0"/>
          </a:p>
        </p:txBody>
      </p:sp>
    </p:spTree>
    <p:extLst>
      <p:ext uri="{BB962C8B-B14F-4D97-AF65-F5344CB8AC3E}">
        <p14:creationId xmlns:p14="http://schemas.microsoft.com/office/powerpoint/2010/main" val="1485026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704088"/>
          </a:xfrm>
        </p:spPr>
        <p:txBody>
          <a:bodyPr>
            <a:normAutofit fontScale="90000"/>
          </a:bodyPr>
          <a:lstStyle/>
          <a:p>
            <a:r>
              <a:rPr lang="en-US" dirty="0" smtClean="0"/>
              <a:t>Average Case:</a:t>
            </a:r>
            <a:endParaRPr lang="en-US" dirty="0"/>
          </a:p>
        </p:txBody>
      </p:sp>
      <p:sp>
        <p:nvSpPr>
          <p:cNvPr id="3" name="Content Placeholder 2"/>
          <p:cNvSpPr>
            <a:spLocks noGrp="1"/>
          </p:cNvSpPr>
          <p:nvPr>
            <p:ph idx="1"/>
          </p:nvPr>
        </p:nvSpPr>
        <p:spPr>
          <a:xfrm>
            <a:off x="381000" y="1143000"/>
            <a:ext cx="8229600" cy="4389120"/>
          </a:xfrm>
        </p:spPr>
        <p:txBody>
          <a:bodyPr/>
          <a:lstStyle/>
          <a:p>
            <a:r>
              <a:rPr lang="en-US" dirty="0" smtClean="0"/>
              <a:t>In average case analysis, we take all possible inputs and calculate computing time for all inputs. </a:t>
            </a:r>
          </a:p>
          <a:p>
            <a:r>
              <a:rPr lang="en-US" dirty="0" smtClean="0"/>
              <a:t>Sum all the calculated values and divide the sum by total number of inputs. </a:t>
            </a:r>
          </a:p>
          <a:p>
            <a:r>
              <a:rPr lang="en-US" dirty="0" smtClean="0"/>
              <a:t>We must know or predict distribution of case for average case analysis. </a:t>
            </a:r>
          </a:p>
          <a:p>
            <a:r>
              <a:rPr lang="en-US" dirty="0" smtClean="0"/>
              <a:t>That is why, it is not easy to do in most of the practical cases and it is rarely done.</a:t>
            </a:r>
          </a:p>
          <a:p>
            <a:pPr marL="0" indent="0">
              <a:buNone/>
            </a:pPr>
            <a:endParaRPr lang="en-US" dirty="0"/>
          </a:p>
        </p:txBody>
      </p:sp>
    </p:spTree>
    <p:extLst>
      <p:ext uri="{BB962C8B-B14F-4D97-AF65-F5344CB8AC3E}">
        <p14:creationId xmlns:p14="http://schemas.microsoft.com/office/powerpoint/2010/main" val="55938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Case Analysis:</a:t>
            </a:r>
            <a:endParaRPr lang="en-US" dirty="0"/>
          </a:p>
        </p:txBody>
      </p:sp>
      <p:sp>
        <p:nvSpPr>
          <p:cNvPr id="3" name="Content Placeholder 2"/>
          <p:cNvSpPr>
            <a:spLocks noGrp="1"/>
          </p:cNvSpPr>
          <p:nvPr>
            <p:ph idx="1"/>
          </p:nvPr>
        </p:nvSpPr>
        <p:spPr/>
        <p:txBody>
          <a:bodyPr/>
          <a:lstStyle/>
          <a:p>
            <a:r>
              <a:rPr lang="en-US" dirty="0" smtClean="0"/>
              <a:t>In best case analysis, we calculate lower bound on running time of an algorithm. Here, we must know the case that causes minimum number of operations to be executed. In the linear search problem,  the best case occurs when x is present at the first location. The best case analysis </a:t>
            </a:r>
            <a:r>
              <a:rPr lang="en-US" smtClean="0"/>
              <a:t>is bogus(unclear). Guarantees  </a:t>
            </a:r>
            <a:r>
              <a:rPr lang="en-US" dirty="0" smtClean="0"/>
              <a:t>a lower bound on an algorithm doesn’t provide sufficient information about a time the algorithm takes.</a:t>
            </a:r>
            <a:endParaRPr lang="en-US" dirty="0"/>
          </a:p>
        </p:txBody>
      </p:sp>
    </p:spTree>
    <p:extLst>
      <p:ext uri="{BB962C8B-B14F-4D97-AF65-F5344CB8AC3E}">
        <p14:creationId xmlns:p14="http://schemas.microsoft.com/office/powerpoint/2010/main" val="263864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dirty="0" smtClean="0"/>
              <a:t>Based on Big-Oh notation, the algorithms can be categorized as follows: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389120"/>
              </a:xfrm>
            </p:spPr>
            <p:txBody>
              <a:bodyPr>
                <a:normAutofit fontScale="77500" lnSpcReduction="20000"/>
              </a:bodyPr>
              <a:lstStyle/>
              <a:p>
                <a:r>
                  <a:rPr lang="en-US" b="1" dirty="0" smtClean="0"/>
                  <a:t>O(1) : Constant time- </a:t>
                </a:r>
                <a:r>
                  <a:rPr lang="en-US" dirty="0" smtClean="0"/>
                  <a:t>This means n increase in the amount of data size (n) has no effect.</a:t>
                </a:r>
              </a:p>
              <a:p>
                <a:r>
                  <a:rPr lang="en-US" b="1" dirty="0" smtClean="0"/>
                  <a:t>O(</a:t>
                </a:r>
                <a:r>
                  <a:rPr lang="en-US" b="1" dirty="0" err="1" smtClean="0"/>
                  <a:t>logn</a:t>
                </a:r>
                <a:r>
                  <a:rPr lang="en-US" b="1" dirty="0" smtClean="0"/>
                  <a:t>): Log arithmetic time </a:t>
                </a:r>
                <a:r>
                  <a:rPr lang="en-US" dirty="0" smtClean="0"/>
                  <a:t>– This means when operation increase once each time n double.(each time n double)</a:t>
                </a:r>
              </a:p>
              <a:p>
                <a:r>
                  <a:rPr lang="en-US" b="1" dirty="0" smtClean="0"/>
                  <a:t>O(n): Linear Time- </a:t>
                </a:r>
                <a:r>
                  <a:rPr lang="en-US" dirty="0" smtClean="0"/>
                  <a:t>This means when n increases, time also increases in same order.</a:t>
                </a:r>
              </a:p>
              <a:p>
                <a:r>
                  <a:rPr lang="en-US" b="1" dirty="0" smtClean="0"/>
                  <a:t>O(</a:t>
                </a:r>
                <a:r>
                  <a:rPr lang="en-US" b="1" dirty="0" err="1" smtClean="0"/>
                  <a:t>nlogn</a:t>
                </a:r>
                <a:r>
                  <a:rPr lang="en-US" b="1" dirty="0" smtClean="0"/>
                  <a:t>): n </a:t>
                </a:r>
                <a:r>
                  <a:rPr lang="en-US" b="1" dirty="0" err="1" smtClean="0"/>
                  <a:t>logn</a:t>
                </a:r>
                <a:r>
                  <a:rPr lang="en-US" b="1" dirty="0" smtClean="0"/>
                  <a:t> time- </a:t>
                </a:r>
                <a:r>
                  <a:rPr lang="en-US" dirty="0" smtClean="0"/>
                  <a:t>This means n time logarithmic time </a:t>
                </a:r>
              </a:p>
              <a:p>
                <a:r>
                  <a:rPr lang="en-US" b="1" dirty="0" smtClean="0"/>
                  <a:t>O(</a:t>
                </a:r>
                <a14:m>
                  <m:oMath xmlns:m="http://schemas.openxmlformats.org/officeDocument/2006/math">
                    <m:sSup>
                      <m:sSupPr>
                        <m:ctrlPr>
                          <a:rPr lang="en-US" b="1" i="1" smtClean="0">
                            <a:latin typeface="Cambria Math"/>
                          </a:rPr>
                        </m:ctrlPr>
                      </m:sSupPr>
                      <m:e>
                        <m:r>
                          <a:rPr lang="en-US" b="1" i="1" smtClean="0">
                            <a:latin typeface="Cambria Math"/>
                          </a:rPr>
                          <m:t>𝒏</m:t>
                        </m:r>
                      </m:e>
                      <m:sup>
                        <m:r>
                          <a:rPr lang="en-US" b="1" i="1" smtClean="0">
                            <a:latin typeface="Cambria Math"/>
                          </a:rPr>
                          <m:t>𝟐</m:t>
                        </m:r>
                      </m:sup>
                    </m:sSup>
                  </m:oMath>
                </a14:m>
                <a:r>
                  <a:rPr lang="en-US" b="1" dirty="0" smtClean="0"/>
                  <a:t>):Quadratic Time-</a:t>
                </a:r>
                <a:r>
                  <a:rPr lang="en-US" dirty="0" smtClean="0"/>
                  <a:t> This means when n increase, number of steps squares. </a:t>
                </a:r>
                <a:r>
                  <a:rPr lang="en-US" dirty="0" err="1" smtClean="0"/>
                  <a:t>Eg</a:t>
                </a:r>
                <a:r>
                  <a:rPr lang="en-US" dirty="0" smtClean="0"/>
                  <a:t>: when n increases from 3 to 4 the steps increases from </a:t>
                </a:r>
                <a14:m>
                  <m:oMath xmlns:m="http://schemas.openxmlformats.org/officeDocument/2006/math">
                    <m:sSup>
                      <m:sSupPr>
                        <m:ctrlPr>
                          <a:rPr lang="en-US" i="1">
                            <a:latin typeface="Cambria Math"/>
                          </a:rPr>
                        </m:ctrlPr>
                      </m:sSupPr>
                      <m:e>
                        <m:r>
                          <a:rPr lang="en-US" b="0" i="1" smtClean="0">
                            <a:latin typeface="Cambria Math"/>
                          </a:rPr>
                          <m:t>3</m:t>
                        </m:r>
                      </m:e>
                      <m:sup>
                        <m:r>
                          <a:rPr lang="en-US" i="1">
                            <a:latin typeface="Cambria Math"/>
                          </a:rPr>
                          <m:t>2</m:t>
                        </m:r>
                      </m:sup>
                    </m:sSup>
                  </m:oMath>
                </a14:m>
                <a:r>
                  <a:rPr lang="en-US" dirty="0" smtClean="0"/>
                  <a:t>=9 to </a:t>
                </a:r>
                <a14:m>
                  <m:oMath xmlns:m="http://schemas.openxmlformats.org/officeDocument/2006/math">
                    <m:sSup>
                      <m:sSupPr>
                        <m:ctrlPr>
                          <a:rPr lang="en-US" i="1">
                            <a:latin typeface="Cambria Math"/>
                          </a:rPr>
                        </m:ctrlPr>
                      </m:sSupPr>
                      <m:e>
                        <m:r>
                          <a:rPr lang="en-US" b="0" i="1" smtClean="0">
                            <a:latin typeface="Cambria Math"/>
                          </a:rPr>
                          <m:t>4</m:t>
                        </m:r>
                      </m:e>
                      <m:sup>
                        <m:r>
                          <a:rPr lang="en-US" i="1">
                            <a:latin typeface="Cambria Math"/>
                          </a:rPr>
                          <m:t>2</m:t>
                        </m:r>
                      </m:sup>
                    </m:sSup>
                  </m:oMath>
                </a14:m>
                <a:r>
                  <a:rPr lang="en-US" dirty="0" smtClean="0"/>
                  <a:t>=16.</a:t>
                </a:r>
              </a:p>
              <a:p>
                <a:r>
                  <a:rPr lang="en-US" b="1" dirty="0" smtClean="0"/>
                  <a:t>O(</a:t>
                </a:r>
                <a14:m>
                  <m:oMath xmlns:m="http://schemas.openxmlformats.org/officeDocument/2006/math">
                    <m:sSup>
                      <m:sSupPr>
                        <m:ctrlPr>
                          <a:rPr lang="en-US" b="1" i="1" smtClean="0">
                            <a:latin typeface="Cambria Math"/>
                          </a:rPr>
                        </m:ctrlPr>
                      </m:sSupPr>
                      <m:e>
                        <m:r>
                          <a:rPr lang="en-US" b="1" i="1">
                            <a:latin typeface="Cambria Math"/>
                          </a:rPr>
                          <m:t>𝒏</m:t>
                        </m:r>
                      </m:e>
                      <m:sup>
                        <m:r>
                          <a:rPr lang="en-US" b="1" i="1" smtClean="0">
                            <a:latin typeface="Cambria Math"/>
                          </a:rPr>
                          <m:t>𝟑</m:t>
                        </m:r>
                      </m:sup>
                    </m:sSup>
                  </m:oMath>
                </a14:m>
                <a:r>
                  <a:rPr lang="en-US" b="1" dirty="0" smtClean="0"/>
                  <a:t>): Cubic time- </a:t>
                </a:r>
                <a:r>
                  <a:rPr lang="en-US" dirty="0" smtClean="0"/>
                  <a:t>This means when n increase, number of steps cubes. </a:t>
                </a:r>
                <a:r>
                  <a:rPr lang="en-US" dirty="0" err="1" smtClean="0"/>
                  <a:t>Eg</a:t>
                </a:r>
                <a:r>
                  <a:rPr lang="en-US" dirty="0" smtClean="0"/>
                  <a:t>: When n increases from 3 to 4 the steps increase from </a:t>
                </a:r>
                <a14:m>
                  <m:oMath xmlns:m="http://schemas.openxmlformats.org/officeDocument/2006/math">
                    <m:sSup>
                      <m:sSupPr>
                        <m:ctrlPr>
                          <a:rPr lang="en-US" i="1">
                            <a:latin typeface="Cambria Math"/>
                          </a:rPr>
                        </m:ctrlPr>
                      </m:sSupPr>
                      <m:e>
                        <m:r>
                          <a:rPr lang="en-US" b="0" i="1" smtClean="0">
                            <a:latin typeface="Cambria Math"/>
                          </a:rPr>
                          <m:t>3</m:t>
                        </m:r>
                      </m:e>
                      <m:sup>
                        <m:r>
                          <a:rPr lang="en-US" b="0" i="1" smtClean="0">
                            <a:latin typeface="Cambria Math"/>
                          </a:rPr>
                          <m:t>3</m:t>
                        </m:r>
                      </m:sup>
                    </m:sSup>
                  </m:oMath>
                </a14:m>
                <a:r>
                  <a:rPr lang="en-US" dirty="0" smtClean="0"/>
                  <a:t>=27 to </a:t>
                </a:r>
                <a14:m>
                  <m:oMath xmlns:m="http://schemas.openxmlformats.org/officeDocument/2006/math">
                    <m:sSup>
                      <m:sSupPr>
                        <m:ctrlPr>
                          <a:rPr lang="en-US" i="1">
                            <a:latin typeface="Cambria Math"/>
                          </a:rPr>
                        </m:ctrlPr>
                      </m:sSupPr>
                      <m:e>
                        <m:r>
                          <a:rPr lang="en-US" b="0" i="1" smtClean="0">
                            <a:latin typeface="Cambria Math"/>
                          </a:rPr>
                          <m:t>4</m:t>
                        </m:r>
                      </m:e>
                      <m:sup>
                        <m:r>
                          <a:rPr lang="en-US" b="0" i="1" smtClean="0">
                            <a:latin typeface="Cambria Math"/>
                          </a:rPr>
                          <m:t>3</m:t>
                        </m:r>
                      </m:sup>
                    </m:sSup>
                  </m:oMath>
                </a14:m>
                <a:r>
                  <a:rPr lang="en-US" dirty="0" smtClean="0"/>
                  <a:t>=64</a:t>
                </a:r>
              </a:p>
              <a:p>
                <a:r>
                  <a:rPr lang="en-US" b="1" dirty="0" smtClean="0"/>
                  <a:t>O(</a:t>
                </a:r>
                <a14:m>
                  <m:oMath xmlns:m="http://schemas.openxmlformats.org/officeDocument/2006/math">
                    <m:sSup>
                      <m:sSupPr>
                        <m:ctrlPr>
                          <a:rPr lang="en-US" b="1" i="1">
                            <a:latin typeface="Cambria Math"/>
                          </a:rPr>
                        </m:ctrlPr>
                      </m:sSupPr>
                      <m:e>
                        <m:r>
                          <a:rPr lang="en-US" b="1" i="1" smtClean="0">
                            <a:latin typeface="Cambria Math"/>
                          </a:rPr>
                          <m:t>𝟐</m:t>
                        </m:r>
                      </m:e>
                      <m:sup>
                        <m:r>
                          <a:rPr lang="en-US" b="1" i="1" smtClean="0">
                            <a:latin typeface="Cambria Math"/>
                          </a:rPr>
                          <m:t>𝒏</m:t>
                        </m:r>
                      </m:sup>
                    </m:sSup>
                  </m:oMath>
                </a14:m>
                <a:r>
                  <a:rPr lang="en-US" b="1" dirty="0" smtClean="0"/>
                  <a:t>): Exponential Time- </a:t>
                </a:r>
                <a:r>
                  <a:rPr lang="en-US" dirty="0" smtClean="0"/>
                  <a:t>When n increases , number of steps exponentially growth. </a:t>
                </a:r>
                <a:r>
                  <a:rPr lang="en-US" dirty="0" err="1" smtClean="0"/>
                  <a:t>Eg</a:t>
                </a:r>
                <a:r>
                  <a:rPr lang="en-US" dirty="0" smtClean="0"/>
                  <a:t>: When n increases from 3 to 4 the steps increase from </a:t>
                </a:r>
                <a14:m>
                  <m:oMath xmlns:m="http://schemas.openxmlformats.org/officeDocument/2006/math">
                    <m:sSup>
                      <m:sSupPr>
                        <m:ctrlPr>
                          <a:rPr lang="en-US" i="1">
                            <a:latin typeface="Cambria Math"/>
                          </a:rPr>
                        </m:ctrlPr>
                      </m:sSupPr>
                      <m:e>
                        <m:r>
                          <a:rPr lang="en-US" b="0" i="1" smtClean="0">
                            <a:latin typeface="Cambria Math"/>
                          </a:rPr>
                          <m:t>2</m:t>
                        </m:r>
                      </m:e>
                      <m:sup>
                        <m:r>
                          <a:rPr lang="en-US" b="0" i="1" smtClean="0">
                            <a:latin typeface="Cambria Math"/>
                          </a:rPr>
                          <m:t>3</m:t>
                        </m:r>
                      </m:sup>
                    </m:sSup>
                  </m:oMath>
                </a14:m>
                <a:r>
                  <a:rPr lang="en-US" dirty="0" smtClean="0"/>
                  <a:t>=8 to </a:t>
                </a:r>
                <a14:m>
                  <m:oMath xmlns:m="http://schemas.openxmlformats.org/officeDocument/2006/math">
                    <m:sSup>
                      <m:sSupPr>
                        <m:ctrlPr>
                          <a:rPr lang="en-US" i="1">
                            <a:latin typeface="Cambria Math"/>
                          </a:rPr>
                        </m:ctrlPr>
                      </m:sSupPr>
                      <m:e>
                        <m:r>
                          <a:rPr lang="en-US" b="0" i="1" smtClean="0">
                            <a:latin typeface="Cambria Math"/>
                          </a:rPr>
                          <m:t>2</m:t>
                        </m:r>
                      </m:e>
                      <m:sup>
                        <m:r>
                          <a:rPr lang="en-US" b="0" i="1" smtClean="0">
                            <a:latin typeface="Cambria Math"/>
                          </a:rPr>
                          <m:t>4</m:t>
                        </m:r>
                      </m:sup>
                    </m:sSup>
                  </m:oMath>
                </a14:m>
                <a:r>
                  <a:rPr lang="en-US" dirty="0" smtClean="0"/>
                  <a:t>= 16.</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389120"/>
              </a:xfrm>
              <a:blipFill rotWithShape="1">
                <a:blip r:embed="rId2"/>
                <a:stretch>
                  <a:fillRect l="-444" t="-1944" r="-1111" b="-9028"/>
                </a:stretch>
              </a:blipFill>
            </p:spPr>
            <p:txBody>
              <a:bodyPr/>
              <a:lstStyle/>
              <a:p>
                <a:r>
                  <a:rPr lang="en-US">
                    <a:noFill/>
                  </a:rPr>
                  <a:t> </a:t>
                </a:r>
              </a:p>
            </p:txBody>
          </p:sp>
        </mc:Fallback>
      </mc:AlternateContent>
    </p:spTree>
    <p:extLst>
      <p:ext uri="{BB962C8B-B14F-4D97-AF65-F5344CB8AC3E}">
        <p14:creationId xmlns:p14="http://schemas.microsoft.com/office/powerpoint/2010/main" val="125544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normAutofit fontScale="90000"/>
          </a:bodyPr>
          <a:lstStyle/>
          <a:p>
            <a:r>
              <a:rPr lang="en-US" dirty="0" smtClean="0"/>
              <a:t>Properties of Big-Oh 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71600"/>
                <a:ext cx="8229600" cy="5029200"/>
              </a:xfrm>
            </p:spPr>
            <p:txBody>
              <a:bodyPr>
                <a:normAutofit fontScale="77500" lnSpcReduction="20000"/>
              </a:bodyPr>
              <a:lstStyle/>
              <a:p>
                <a:r>
                  <a:rPr lang="en-US" dirty="0" smtClean="0"/>
                  <a:t>Property 1: Coefficients- If f(n) is x*g(n) then f(n) is O(g(n)). </a:t>
                </a:r>
                <a:r>
                  <a:rPr lang="en-US" dirty="0" err="1" smtClean="0"/>
                  <a:t>Eg</a:t>
                </a:r>
                <a:r>
                  <a:rPr lang="en-US" dirty="0" smtClean="0"/>
                  <a:t>: If f1(n)=100*g(n) then f(n) is O(n2). N2</a:t>
                </a:r>
              </a:p>
              <a:p>
                <a:r>
                  <a:rPr lang="en-US" dirty="0" smtClean="0"/>
                  <a:t>F2(n) = 20g(n)c=  O(n)  2a+3a = O(n)</a:t>
                </a:r>
              </a:p>
              <a:p>
                <a:endParaRPr lang="en-US" dirty="0" smtClean="0"/>
              </a:p>
              <a:p>
                <a:r>
                  <a:rPr lang="en-US" dirty="0" smtClean="0"/>
                  <a:t>Property 2: </a:t>
                </a:r>
              </a:p>
              <a:p>
                <a:pPr marL="514350" indent="-514350">
                  <a:buAutoNum type="alphaLcPeriod"/>
                </a:pPr>
                <a:r>
                  <a:rPr lang="en-US" dirty="0" smtClean="0"/>
                  <a:t>Sum : If f1(n) is O(g(n)) and f2 is O(g(n)) then f1(n)+f2(n) is O(g(n)).  [This property is used to analysis algorithm with several loops of  same order.]</a:t>
                </a:r>
              </a:p>
              <a:p>
                <a:pPr marL="514350" indent="-514350">
                  <a:buFont typeface="Wingdings 2"/>
                  <a:buAutoNum type="alphaLcPeriod"/>
                </a:pPr>
                <a:r>
                  <a:rPr lang="en-US" dirty="0" smtClean="0"/>
                  <a:t>Sum : </a:t>
                </a:r>
                <a:r>
                  <a:rPr lang="en-US" dirty="0"/>
                  <a:t>: If f1(n) is </a:t>
                </a:r>
                <a:r>
                  <a:rPr lang="en-US" dirty="0" smtClean="0"/>
                  <a:t>O(g1(n</a:t>
                </a:r>
                <a:r>
                  <a:rPr lang="en-US" dirty="0"/>
                  <a:t>)) and f2 is </a:t>
                </a:r>
                <a:r>
                  <a:rPr lang="en-US" dirty="0" smtClean="0"/>
                  <a:t>O(g2(n</a:t>
                </a:r>
                <a:r>
                  <a:rPr lang="en-US" dirty="0"/>
                  <a:t>)) then f1(n)+f2(n) is </a:t>
                </a:r>
                <a:r>
                  <a:rPr lang="en-US" dirty="0" smtClean="0"/>
                  <a:t>Max(O(g1(n),g2(n)).  </a:t>
                </a:r>
              </a:p>
              <a:p>
                <a:pPr marL="365760" lvl="1" indent="0">
                  <a:buNone/>
                </a:pPr>
                <a:r>
                  <a:rPr lang="en-US" dirty="0" smtClean="0"/>
                  <a:t>[</a:t>
                </a:r>
                <a:r>
                  <a:rPr lang="en-US" dirty="0"/>
                  <a:t>This property is used to </a:t>
                </a:r>
                <a:r>
                  <a:rPr lang="en-US" dirty="0" smtClean="0"/>
                  <a:t>analyze </a:t>
                </a:r>
                <a:r>
                  <a:rPr lang="en-US" dirty="0"/>
                  <a:t>algorithm with several loops of  </a:t>
                </a:r>
                <a:r>
                  <a:rPr lang="en-US" dirty="0" smtClean="0"/>
                  <a:t>different order.] </a:t>
                </a:r>
              </a:p>
              <a:p>
                <a:pPr marL="365760" lvl="1" indent="0">
                  <a:buNone/>
                </a:pPr>
                <a:r>
                  <a:rPr lang="en-US" dirty="0" err="1" smtClean="0"/>
                  <a:t>Eg</a:t>
                </a:r>
                <a:r>
                  <a:rPr lang="en-US" dirty="0" smtClean="0"/>
                  <a:t>: If f1(n) is O(</a:t>
                </a:r>
                <a14:m>
                  <m:oMath xmlns:m="http://schemas.openxmlformats.org/officeDocument/2006/math">
                    <m:sSup>
                      <m:sSupPr>
                        <m:ctrlPr>
                          <a:rPr lang="en-US" b="1" i="1">
                            <a:latin typeface="Cambria Math"/>
                          </a:rPr>
                        </m:ctrlPr>
                      </m:sSupPr>
                      <m:e>
                        <m:r>
                          <a:rPr lang="en-US" b="1" i="1">
                            <a:latin typeface="Cambria Math"/>
                          </a:rPr>
                          <m:t>𝒏</m:t>
                        </m:r>
                      </m:e>
                      <m:sup>
                        <m:r>
                          <a:rPr lang="en-US" b="1" i="1">
                            <a:latin typeface="Cambria Math"/>
                          </a:rPr>
                          <m:t>𝟑</m:t>
                        </m:r>
                      </m:sup>
                    </m:sSup>
                  </m:oMath>
                </a14:m>
                <a:r>
                  <a:rPr lang="en-US" dirty="0" smtClean="0"/>
                  <a:t>) and f2(n) is O(n) then </a:t>
                </a:r>
                <a:r>
                  <a:rPr lang="en-US" dirty="0"/>
                  <a:t>f1(n)+f2(n) </a:t>
                </a:r>
                <a:r>
                  <a:rPr lang="en-US" dirty="0" smtClean="0"/>
                  <a:t>is </a:t>
                </a:r>
                <a:r>
                  <a:rPr lang="en-US" dirty="0"/>
                  <a:t>O(</a:t>
                </a:r>
                <a14:m>
                  <m:oMath xmlns:m="http://schemas.openxmlformats.org/officeDocument/2006/math">
                    <m:sSup>
                      <m:sSupPr>
                        <m:ctrlPr>
                          <a:rPr lang="en-US" b="1" i="1">
                            <a:latin typeface="Cambria Math"/>
                          </a:rPr>
                        </m:ctrlPr>
                      </m:sSupPr>
                      <m:e>
                        <m:r>
                          <a:rPr lang="en-US" b="1" i="1">
                            <a:latin typeface="Cambria Math"/>
                          </a:rPr>
                          <m:t>𝒏</m:t>
                        </m:r>
                      </m:e>
                      <m:sup>
                        <m:r>
                          <a:rPr lang="en-US" b="1" i="1">
                            <a:latin typeface="Cambria Math"/>
                          </a:rPr>
                          <m:t>𝟑</m:t>
                        </m:r>
                      </m:sup>
                    </m:sSup>
                  </m:oMath>
                </a14:m>
                <a:r>
                  <a:rPr lang="en-US" dirty="0"/>
                  <a:t>) </a:t>
                </a:r>
                <a:r>
                  <a:rPr lang="en-US" dirty="0" smtClean="0"/>
                  <a:t>.</a:t>
                </a:r>
              </a:p>
              <a:p>
                <a:pPr marL="0" indent="0">
                  <a:buNone/>
                </a:pPr>
                <a:endParaRPr lang="en-US" dirty="0" smtClean="0"/>
              </a:p>
              <a:p>
                <a:r>
                  <a:rPr lang="en-US" dirty="0"/>
                  <a:t>Property 3: Multiply</a:t>
                </a:r>
              </a:p>
              <a:p>
                <a:pPr marL="0" indent="0">
                  <a:buNone/>
                </a:pPr>
                <a:r>
                  <a:rPr lang="en-US" dirty="0"/>
                  <a:t>If f1(n) is O(g1(n)) and f2 is O(g2(n)) then f1(n).f2(n) is O(g1(n).g2(n)).</a:t>
                </a:r>
              </a:p>
              <a:p>
                <a:pPr marL="0" indent="0">
                  <a:buNone/>
                </a:pPr>
                <a:r>
                  <a:rPr lang="en-US" dirty="0" err="1"/>
                  <a:t>Eg</a:t>
                </a:r>
                <a:r>
                  <a:rPr lang="en-US" dirty="0"/>
                  <a:t>: f1(n) is O(</a:t>
                </a:r>
                <a14:m>
                  <m:oMath xmlns:m="http://schemas.openxmlformats.org/officeDocument/2006/math">
                    <m:sSup>
                      <m:sSupPr>
                        <m:ctrlPr>
                          <a:rPr lang="en-US" b="1" i="1">
                            <a:latin typeface="Cambria Math"/>
                          </a:rPr>
                        </m:ctrlPr>
                      </m:sSupPr>
                      <m:e>
                        <m:r>
                          <a:rPr lang="en-US" b="1" i="1">
                            <a:latin typeface="Cambria Math"/>
                          </a:rPr>
                          <m:t>𝒏</m:t>
                        </m:r>
                      </m:e>
                      <m:sup>
                        <m:r>
                          <a:rPr lang="en-US" b="1" i="1">
                            <a:latin typeface="Cambria Math"/>
                          </a:rPr>
                          <m:t>𝟐</m:t>
                        </m:r>
                      </m:sup>
                    </m:sSup>
                  </m:oMath>
                </a14:m>
                <a:r>
                  <a:rPr lang="en-US" dirty="0"/>
                  <a:t>) and f2(n) is O(n) Then f1(n).f2(n) is O(</a:t>
                </a:r>
                <a14:m>
                  <m:oMath xmlns:m="http://schemas.openxmlformats.org/officeDocument/2006/math">
                    <m:sSup>
                      <m:sSupPr>
                        <m:ctrlPr>
                          <a:rPr lang="en-US" b="1" i="1">
                            <a:latin typeface="Cambria Math"/>
                          </a:rPr>
                        </m:ctrlPr>
                      </m:sSupPr>
                      <m:e>
                        <m:r>
                          <a:rPr lang="en-US" b="1" i="1">
                            <a:latin typeface="Cambria Math"/>
                          </a:rPr>
                          <m:t>𝒏</m:t>
                        </m:r>
                      </m:e>
                      <m:sup>
                        <m:r>
                          <a:rPr lang="en-US" b="1" i="1">
                            <a:latin typeface="Cambria Math"/>
                          </a:rPr>
                          <m:t>𝟐</m:t>
                        </m:r>
                      </m:sup>
                    </m:sSup>
                    <m:r>
                      <a:rPr lang="en-US">
                        <a:latin typeface="Cambria Math"/>
                      </a:rPr>
                      <m:t>.</m:t>
                    </m:r>
                    <m:r>
                      <m:rPr>
                        <m:sty m:val="p"/>
                      </m:rPr>
                      <a:rPr lang="en-US">
                        <a:latin typeface="Cambria Math"/>
                      </a:rPr>
                      <m:t>n</m:t>
                    </m:r>
                  </m:oMath>
                </a14:m>
                <a:r>
                  <a:rPr lang="en-US" dirty="0"/>
                  <a:t>)=O(</a:t>
                </a:r>
                <a14:m>
                  <m:oMath xmlns:m="http://schemas.openxmlformats.org/officeDocument/2006/math">
                    <m:sSup>
                      <m:sSupPr>
                        <m:ctrlPr>
                          <a:rPr lang="en-US" b="1" i="1">
                            <a:latin typeface="Cambria Math"/>
                          </a:rPr>
                        </m:ctrlPr>
                      </m:sSupPr>
                      <m:e>
                        <m:r>
                          <a:rPr lang="en-US" b="1" i="1">
                            <a:latin typeface="Cambria Math"/>
                          </a:rPr>
                          <m:t>𝒏</m:t>
                        </m:r>
                      </m:e>
                      <m:sup>
                        <m:r>
                          <a:rPr lang="en-US" b="1" i="1">
                            <a:latin typeface="Cambria Math"/>
                          </a:rPr>
                          <m:t>𝟑</m:t>
                        </m:r>
                      </m:sup>
                    </m:sSup>
                  </m:oMath>
                </a14:m>
                <a:r>
                  <a:rPr lang="en-US" dirty="0"/>
                  <a:t>) </a:t>
                </a:r>
              </a:p>
              <a:p>
                <a:pPr marL="0" indent="0">
                  <a:buNone/>
                </a:pPr>
                <a:endParaRPr lang="en-US" dirty="0" smtClean="0"/>
              </a:p>
              <a:p>
                <a:pPr>
                  <a:buFont typeface="Arial" pitchFamily="34" charset="0"/>
                  <a:buChar char="•"/>
                </a:pPr>
                <a:endParaRPr lang="en-US" dirty="0"/>
              </a:p>
              <a:p>
                <a:pPr marL="514350" indent="-514350">
                  <a:buAutoNum type="alphaL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71600"/>
                <a:ext cx="8229600" cy="5029200"/>
              </a:xfrm>
              <a:blipFill rotWithShape="1">
                <a:blip r:embed="rId2"/>
                <a:stretch>
                  <a:fillRect l="-815" t="-1697" r="-1630" b="-17455"/>
                </a:stretch>
              </a:blipFill>
            </p:spPr>
            <p:txBody>
              <a:bodyPr/>
              <a:lstStyle/>
              <a:p>
                <a:r>
                  <a:rPr lang="en-US">
                    <a:noFill/>
                  </a:rPr>
                  <a:t> </a:t>
                </a:r>
              </a:p>
            </p:txBody>
          </p:sp>
        </mc:Fallback>
      </mc:AlternateContent>
    </p:spTree>
    <p:extLst>
      <p:ext uri="{BB962C8B-B14F-4D97-AF65-F5344CB8AC3E}">
        <p14:creationId xmlns:p14="http://schemas.microsoft.com/office/powerpoint/2010/main" val="217838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Thank you!</a:t>
            </a:r>
            <a:endParaRPr lang="en-US" dirty="0"/>
          </a:p>
        </p:txBody>
      </p:sp>
    </p:spTree>
    <p:extLst>
      <p:ext uri="{BB962C8B-B14F-4D97-AF65-F5344CB8AC3E}">
        <p14:creationId xmlns:p14="http://schemas.microsoft.com/office/powerpoint/2010/main" val="145370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Time </a:t>
            </a:r>
            <a:r>
              <a:rPr lang="en-US" dirty="0"/>
              <a:t>complexity</a:t>
            </a:r>
          </a:p>
        </p:txBody>
      </p:sp>
      <p:sp>
        <p:nvSpPr>
          <p:cNvPr id="3" name="Content Placeholder 2"/>
          <p:cNvSpPr>
            <a:spLocks noGrp="1"/>
          </p:cNvSpPr>
          <p:nvPr>
            <p:ph idx="1"/>
          </p:nvPr>
        </p:nvSpPr>
        <p:spPr>
          <a:xfrm>
            <a:off x="304800" y="1752600"/>
            <a:ext cx="8229600" cy="4389120"/>
          </a:xfrm>
        </p:spPr>
        <p:txBody>
          <a:bodyPr>
            <a:normAutofit fontScale="92500" lnSpcReduction="10000"/>
          </a:bodyPr>
          <a:lstStyle/>
          <a:p>
            <a:r>
              <a:rPr lang="en-US" dirty="0" smtClean="0"/>
              <a:t>The complexity analysis (Time) of an algorithm is very hard if we try to analyze exact.</a:t>
            </a:r>
          </a:p>
          <a:p>
            <a:r>
              <a:rPr lang="en-US" dirty="0" smtClean="0"/>
              <a:t>So, The complexity of an algorithm is analyzed in terms of a mathematical function of the size of the input.</a:t>
            </a:r>
          </a:p>
          <a:p>
            <a:r>
              <a:rPr lang="en-US" dirty="0" smtClean="0"/>
              <a:t>The algorithm is analyzed in term of bound by understanding the growth of the function.</a:t>
            </a:r>
          </a:p>
          <a:p>
            <a:r>
              <a:rPr lang="en-US" dirty="0" smtClean="0"/>
              <a:t>For this purpose we need concept of asymptotic notations.</a:t>
            </a:r>
          </a:p>
          <a:p>
            <a:pPr>
              <a:buFont typeface="Wingdings" pitchFamily="2" charset="2"/>
              <a:buChar char="ü"/>
            </a:pPr>
            <a:r>
              <a:rPr lang="en-US" dirty="0" smtClean="0"/>
              <a:t>A line that continually approaches a given curve but does not meet at any finite distance.</a:t>
            </a:r>
          </a:p>
          <a:p>
            <a:pPr>
              <a:buFont typeface="Wingdings" pitchFamily="2" charset="2"/>
              <a:buChar char="ü"/>
            </a:pPr>
            <a:r>
              <a:rPr lang="en-US" dirty="0" smtClean="0"/>
              <a:t>Asymptotic Notation:</a:t>
            </a:r>
          </a:p>
          <a:p>
            <a:pPr marL="0" indent="0">
              <a:buNone/>
            </a:pPr>
            <a:r>
              <a:rPr lang="en-US" dirty="0"/>
              <a:t>	</a:t>
            </a:r>
            <a:r>
              <a:rPr lang="en-US" dirty="0" smtClean="0"/>
              <a:t>It primarily deal with running time of algorithm.</a:t>
            </a:r>
            <a:endParaRPr lang="en-US" dirty="0"/>
          </a:p>
        </p:txBody>
      </p:sp>
    </p:spTree>
    <p:extLst>
      <p:ext uri="{BB962C8B-B14F-4D97-AF65-F5344CB8AC3E}">
        <p14:creationId xmlns:p14="http://schemas.microsoft.com/office/powerpoint/2010/main" val="184945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endParaRPr lang="en-US" dirty="0"/>
          </a:p>
        </p:txBody>
      </p:sp>
      <p:sp>
        <p:nvSpPr>
          <p:cNvPr id="3" name="Content Placeholder 2"/>
          <p:cNvSpPr>
            <a:spLocks noGrp="1"/>
          </p:cNvSpPr>
          <p:nvPr>
            <p:ph idx="1"/>
          </p:nvPr>
        </p:nvSpPr>
        <p:spPr>
          <a:xfrm>
            <a:off x="452120" y="1447800"/>
            <a:ext cx="8229600" cy="4389120"/>
          </a:xfrm>
        </p:spPr>
        <p:txBody>
          <a:bodyPr/>
          <a:lstStyle/>
          <a:p>
            <a:r>
              <a:rPr lang="en-US" dirty="0" smtClean="0"/>
              <a:t>Definition: Let f and g be functions from the set of integers or the set of real numbers to the set of real numbers. We say that f(n) is O(g(n) (read as f(n) is big-oh of g(n) if there are constants C and k such that</a:t>
            </a:r>
          </a:p>
          <a:p>
            <a:pPr marL="0" indent="0">
              <a:buNone/>
            </a:pPr>
            <a:r>
              <a:rPr lang="en-US" dirty="0"/>
              <a:t>	</a:t>
            </a:r>
            <a:r>
              <a:rPr lang="en-US" dirty="0" smtClean="0"/>
              <a:t>			whenever n&gt;k.</a:t>
            </a:r>
          </a:p>
          <a:p>
            <a:pPr marL="0" indent="0">
              <a:buNone/>
            </a:pPr>
            <a:r>
              <a:rPr lang="en-US" dirty="0" smtClean="0"/>
              <a:t>For example:   If			</a:t>
            </a:r>
            <a:endParaRPr lang="en-US" dirty="0"/>
          </a:p>
          <a:p>
            <a:pPr marL="0" indent="0">
              <a:buNone/>
            </a:pPr>
            <a:r>
              <a:rPr lang="en-US" dirty="0"/>
              <a:t>	</a:t>
            </a:r>
            <a:r>
              <a:rPr lang="en-US" dirty="0" smtClean="0"/>
              <a:t>so that we can infer that f(n)=O(g(n)) with g(n)=n, C=6 and n&gt;1.</a:t>
            </a:r>
          </a:p>
          <a:p>
            <a:pPr marL="0" indent="0">
              <a:buNone/>
            </a:pPr>
            <a:r>
              <a:rPr lang="en-US" dirty="0" smtClean="0"/>
              <a:t>Hence the time complexity of the factorial algorithm is O(n) </a:t>
            </a:r>
            <a:r>
              <a:rPr lang="en-US" dirty="0" err="1" smtClean="0"/>
              <a:t>i.e</a:t>
            </a:r>
            <a:r>
              <a:rPr lang="en-US" dirty="0" smtClean="0"/>
              <a:t> linear complexity.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0085"/>
            <a:ext cx="46101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157855"/>
            <a:ext cx="19431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657600"/>
            <a:ext cx="21717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27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2707" y="304800"/>
            <a:ext cx="8229600" cy="515112"/>
          </a:xfrm>
        </p:spPr>
        <p:txBody>
          <a:bodyPr>
            <a:normAutofit fontScale="90000"/>
          </a:bodyPr>
          <a:lstStyle/>
          <a:p>
            <a:r>
              <a:rPr lang="en-US" dirty="0" smtClean="0"/>
              <a:t>Big - O</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6999" y="609600"/>
            <a:ext cx="3674201" cy="303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56387"/>
            <a:ext cx="2971800" cy="1964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4368922"/>
            <a:ext cx="2419350" cy="93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rot="16200000">
            <a:off x="3705225" y="4371975"/>
            <a:ext cx="381000" cy="93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50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Big Omega </a:t>
            </a:r>
            <a:r>
              <a:rPr lang="el-GR" dirty="0" smtClean="0"/>
              <a:t>(</a:t>
            </a:r>
            <a:r>
              <a:rPr lang="el-GR" dirty="0"/>
              <a:t>Ω</a:t>
            </a:r>
            <a:r>
              <a:rPr lang="el-GR" dirty="0" smtClean="0"/>
              <a:t>)</a:t>
            </a:r>
            <a:r>
              <a:rPr lang="en-US" dirty="0" smtClean="0"/>
              <a:t> 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389120"/>
              </a:xfrm>
            </p:spPr>
            <p:txBody>
              <a:bodyPr/>
              <a:lstStyle/>
              <a:p>
                <a:r>
                  <a:rPr lang="en-US" dirty="0" smtClean="0"/>
                  <a:t>A function f(n) is </a:t>
                </a:r>
                <a:r>
                  <a:rPr lang="el-GR" dirty="0" smtClean="0"/>
                  <a:t>Ω</a:t>
                </a:r>
                <a:r>
                  <a:rPr lang="en-US" dirty="0" smtClean="0"/>
                  <a:t>(g(n)</a:t>
                </a:r>
                <a:r>
                  <a:rPr lang="el-GR" dirty="0" smtClean="0"/>
                  <a:t>)</a:t>
                </a:r>
                <a:r>
                  <a:rPr lang="en-US" dirty="0" smtClean="0"/>
                  <a:t> if there exist positive constants C and n</a:t>
                </a:r>
                <a:r>
                  <a:rPr lang="en-US" baseline="-25000" dirty="0" smtClean="0"/>
                  <a:t>0</a:t>
                </a:r>
                <a:r>
                  <a:rPr lang="en-US" dirty="0"/>
                  <a:t> </a:t>
                </a:r>
                <a:r>
                  <a:rPr lang="en-US" dirty="0" smtClean="0"/>
                  <a:t>such that </a:t>
                </a:r>
                <a:r>
                  <a:rPr lang="en-US" dirty="0" err="1" smtClean="0"/>
                  <a:t>C.g</a:t>
                </a:r>
                <a:r>
                  <a:rPr lang="en-US" dirty="0" smtClean="0"/>
                  <a:t>(n)</a:t>
                </a:r>
                <a:r>
                  <a:rPr lang="en-US" dirty="0" smtClean="0">
                    <a:ea typeface="Cambria Math"/>
                  </a:rPr>
                  <a:t> </a:t>
                </a:r>
                <a14:m>
                  <m:oMath xmlns:m="http://schemas.openxmlformats.org/officeDocument/2006/math">
                    <m:r>
                      <a:rPr lang="en-US" i="1">
                        <a:latin typeface="Cambria Math"/>
                        <a:ea typeface="Cambria Math"/>
                      </a:rPr>
                      <m:t>≤</m:t>
                    </m:r>
                  </m:oMath>
                </a14:m>
                <a:r>
                  <a:rPr lang="en-US" dirty="0" smtClean="0"/>
                  <a:t>f(n) for all n</a:t>
                </a:r>
                <a14:m>
                  <m:oMath xmlns:m="http://schemas.openxmlformats.org/officeDocument/2006/math">
                    <m:r>
                      <a:rPr lang="en-US" i="1" smtClean="0">
                        <a:latin typeface="Cambria Math"/>
                        <a:ea typeface="Cambria Math"/>
                      </a:rPr>
                      <m:t>≥</m:t>
                    </m:r>
                    <m:r>
                      <m:rPr>
                        <m:nor/>
                      </m:rPr>
                      <a:rPr lang="en-US" dirty="0"/>
                      <m:t>n</m:t>
                    </m:r>
                    <m:r>
                      <m:rPr>
                        <m:nor/>
                      </m:rPr>
                      <a:rPr lang="en-US" baseline="-25000" dirty="0"/>
                      <m:t>0</m:t>
                    </m:r>
                  </m:oMath>
                </a14:m>
                <a:r>
                  <a:rPr lang="en-US" dirty="0" smtClean="0"/>
                  <a:t> </a:t>
                </a:r>
              </a:p>
              <a:p>
                <a:r>
                  <a:rPr lang="en-US" dirty="0" err="1" smtClean="0"/>
                  <a:t>i.e</a:t>
                </a:r>
                <a:r>
                  <a:rPr lang="en-US" dirty="0" smtClean="0"/>
                  <a:t> If n is big enough larger than </a:t>
                </a:r>
                <a:r>
                  <a:rPr lang="en-US" dirty="0"/>
                  <a:t>n</a:t>
                </a:r>
                <a:r>
                  <a:rPr lang="en-US" baseline="-25000" dirty="0"/>
                  <a:t>0</a:t>
                </a:r>
                <a:r>
                  <a:rPr lang="en-US" dirty="0" smtClean="0"/>
                  <a:t> then (</a:t>
                </a:r>
                <a:r>
                  <a:rPr lang="en-US" dirty="0" err="1" smtClean="0"/>
                  <a:t>c.g</a:t>
                </a:r>
                <a:r>
                  <a:rPr lang="en-US" dirty="0" smtClean="0"/>
                  <a:t>(n)) will be smaller than f(n).</a:t>
                </a:r>
              </a:p>
              <a:p>
                <a:r>
                  <a:rPr lang="en-US" dirty="0" smtClean="0"/>
                  <a:t>Big Omega Notation asymptotic notation which gives lower bound of f(n).</a:t>
                </a:r>
              </a:p>
              <a:p>
                <a:pPr marL="0" indent="0">
                  <a:buNone/>
                </a:pPr>
                <a:r>
                  <a:rPr lang="en-US" dirty="0" err="1" smtClean="0"/>
                  <a:t>Eg</a:t>
                </a:r>
                <a:r>
                  <a:rPr lang="en-US" dirty="0" smtClean="0"/>
                  <a:t>: 5</a:t>
                </a:r>
                <a14:m>
                  <m:oMath xmlns:m="http://schemas.openxmlformats.org/officeDocument/2006/math">
                    <m:sSup>
                      <m:sSupPr>
                        <m:ctrlPr>
                          <a:rPr lang="en-US" i="1" smtClean="0">
                            <a:latin typeface="Cambria Math"/>
                          </a:rPr>
                        </m:ctrlPr>
                      </m:sSupPr>
                      <m:e>
                        <m:r>
                          <a:rPr lang="en-US" b="0" i="1" smtClean="0">
                            <a:latin typeface="Cambria Math"/>
                          </a:rPr>
                          <m:t>𝑛</m:t>
                        </m:r>
                      </m:e>
                      <m:sup>
                        <m:r>
                          <a:rPr lang="en-US" b="0" i="1" smtClean="0">
                            <a:latin typeface="Cambria Math"/>
                          </a:rPr>
                          <m:t>2</m:t>
                        </m:r>
                      </m:sup>
                    </m:sSup>
                    <m:r>
                      <a:rPr lang="en-US" b="0" i="1" smtClean="0">
                        <a:latin typeface="Cambria Math"/>
                      </a:rPr>
                      <m:t>+6</m:t>
                    </m:r>
                  </m:oMath>
                </a14:m>
                <a:r>
                  <a:rPr lang="en-US" dirty="0" smtClean="0"/>
                  <a:t> is </a:t>
                </a:r>
                <a:r>
                  <a:rPr lang="el-GR" dirty="0" smtClean="0"/>
                  <a:t>Ω</a:t>
                </a:r>
                <a:r>
                  <a:rPr lang="en-US" dirty="0" smtClean="0"/>
                  <a:t>(n) because </a:t>
                </a:r>
                <a14:m>
                  <m:oMath xmlns:m="http://schemas.openxmlformats.org/officeDocument/2006/math">
                    <m:r>
                      <a:rPr lang="en-US" b="0" i="0" smtClean="0">
                        <a:latin typeface="Cambria Math"/>
                        <a:ea typeface="Cambria Math"/>
                      </a:rPr>
                      <m:t>20</m:t>
                    </m:r>
                    <m:r>
                      <m:rPr>
                        <m:sty m:val="p"/>
                      </m:rPr>
                      <a:rPr lang="en-US" b="0" i="0" smtClean="0">
                        <a:latin typeface="Cambria Math"/>
                        <a:ea typeface="Cambria Math"/>
                      </a:rPr>
                      <m:t>n</m:t>
                    </m:r>
                  </m:oMath>
                </a14:m>
                <a:r>
                  <a:rPr lang="en-US" dirty="0">
                    <a:ea typeface="Cambria Math"/>
                  </a:rPr>
                  <a:t> </a:t>
                </a:r>
                <a14:m>
                  <m:oMath xmlns:m="http://schemas.openxmlformats.org/officeDocument/2006/math">
                    <m:r>
                      <a:rPr lang="en-US" i="1">
                        <a:latin typeface="Cambria Math"/>
                        <a:ea typeface="Cambria Math"/>
                      </a:rPr>
                      <m:t>≤</m:t>
                    </m:r>
                  </m:oMath>
                </a14:m>
                <a:r>
                  <a:rPr lang="en-US" dirty="0" smtClean="0"/>
                  <a:t> </a:t>
                </a:r>
                <a:r>
                  <a:rPr lang="en-US" dirty="0"/>
                  <a:t>5</a:t>
                </a:r>
                <a14:m>
                  <m:oMath xmlns:m="http://schemas.openxmlformats.org/officeDocument/2006/math">
                    <m:sSup>
                      <m:sSupPr>
                        <m:ctrlPr>
                          <a:rPr lang="en-US" i="1">
                            <a:latin typeface="Cambria Math"/>
                          </a:rPr>
                        </m:ctrlPr>
                      </m:sSupPr>
                      <m:e>
                        <m:r>
                          <a:rPr lang="en-US" i="1">
                            <a:latin typeface="Cambria Math"/>
                          </a:rPr>
                          <m:t>𝑛</m:t>
                        </m:r>
                      </m:e>
                      <m:sup>
                        <m:r>
                          <a:rPr lang="en-US" i="1">
                            <a:latin typeface="Cambria Math"/>
                          </a:rPr>
                          <m:t>2</m:t>
                        </m:r>
                      </m:sup>
                    </m:sSup>
                    <m:r>
                      <a:rPr lang="en-US" i="1">
                        <a:latin typeface="Cambria Math"/>
                      </a:rPr>
                      <m:t>+6</m:t>
                    </m:r>
                  </m:oMath>
                </a14:m>
                <a:r>
                  <a:rPr lang="en-US" dirty="0"/>
                  <a:t> </a:t>
                </a:r>
                <a:r>
                  <a:rPr lang="en-US" dirty="0" smtClean="0"/>
                  <a:t>whenever C=20 and 4</a:t>
                </a:r>
                <a14:m>
                  <m:oMath xmlns:m="http://schemas.openxmlformats.org/officeDocument/2006/math">
                    <m:r>
                      <a:rPr lang="en-US" i="1">
                        <a:latin typeface="Cambria Math"/>
                        <a:ea typeface="Cambria Math"/>
                      </a:rPr>
                      <m:t>≥</m:t>
                    </m:r>
                  </m:oMath>
                </a14:m>
                <a:r>
                  <a:rPr lang="en-US" dirty="0"/>
                  <a:t> </a:t>
                </a:r>
                <a:r>
                  <a:rPr lang="en-US" dirty="0" smtClean="0"/>
                  <a:t>n</a:t>
                </a:r>
                <a:r>
                  <a:rPr lang="en-US" baseline="-25000" dirty="0" smtClean="0"/>
                  <a:t>0</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389120"/>
              </a:xfrm>
              <a:blipFill rotWithShape="1">
                <a:blip r:embed="rId2"/>
                <a:stretch>
                  <a:fillRect l="-1259" t="-1111" r="-2741"/>
                </a:stretch>
              </a:blipFill>
            </p:spPr>
            <p:txBody>
              <a:bodyPr/>
              <a:lstStyle/>
              <a:p>
                <a:r>
                  <a:rPr lang="en-US">
                    <a:noFill/>
                  </a:rPr>
                  <a:t> </a:t>
                </a:r>
              </a:p>
            </p:txBody>
          </p:sp>
        </mc:Fallback>
      </mc:AlternateContent>
    </p:spTree>
    <p:extLst>
      <p:ext uri="{BB962C8B-B14F-4D97-AF65-F5344CB8AC3E}">
        <p14:creationId xmlns:p14="http://schemas.microsoft.com/office/powerpoint/2010/main" val="14034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36957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33800"/>
            <a:ext cx="2895600" cy="197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9625" y="4452250"/>
            <a:ext cx="1933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own Arrow 6"/>
          <p:cNvSpPr/>
          <p:nvPr/>
        </p:nvSpPr>
        <p:spPr>
          <a:xfrm rot="16200000">
            <a:off x="3933825" y="4366526"/>
            <a:ext cx="381000" cy="93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73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33400" y="152400"/>
                <a:ext cx="8229600" cy="762000"/>
              </a:xfrm>
            </p:spPr>
            <p:txBody>
              <a:bodyPr>
                <a:normAutofit fontScale="90000"/>
              </a:bodyPr>
              <a:lstStyle/>
              <a:p>
                <a:r>
                  <a:rPr lang="en-US" dirty="0" smtClean="0"/>
                  <a:t>Big Theta</a:t>
                </a:r>
                <a14:m>
                  <m:oMath xmlns:m="http://schemas.openxmlformats.org/officeDocument/2006/math">
                    <m:r>
                      <a:rPr lang="en-US" b="0" i="0" smtClean="0">
                        <a:latin typeface="Cambria Math"/>
                        <a:ea typeface="Cambria Math"/>
                      </a:rPr>
                      <m:t>(</m:t>
                    </m:r>
                    <m:r>
                      <a:rPr lang="en-US" i="1" smtClean="0">
                        <a:latin typeface="Cambria Math"/>
                        <a:ea typeface="Cambria Math"/>
                      </a:rPr>
                      <m:t>𝜃</m:t>
                    </m:r>
                    <m:r>
                      <a:rPr lang="en-US" b="0" i="0" smtClean="0">
                        <a:latin typeface="Cambria Math"/>
                        <a:ea typeface="Cambria Math"/>
                      </a:rPr>
                      <m:t>)</m:t>
                    </m:r>
                  </m:oMath>
                </a14:m>
                <a:r>
                  <a:rPr lang="en-US" dirty="0" smtClean="0"/>
                  <a:t> Notation: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33400" y="152400"/>
                <a:ext cx="8229600" cy="762000"/>
              </a:xfrm>
              <a:blipFill rotWithShape="1">
                <a:blip r:embed="rId2"/>
                <a:stretch>
                  <a:fillRect l="-4222" t="-12800" b="-45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389120"/>
              </a:xfrm>
            </p:spPr>
            <p:txBody>
              <a:bodyPr/>
              <a:lstStyle/>
              <a:p>
                <a:r>
                  <a:rPr lang="en-US" dirty="0" smtClean="0"/>
                  <a:t>A function f(n) is </a:t>
                </a:r>
                <a14:m>
                  <m:oMath xmlns:m="http://schemas.openxmlformats.org/officeDocument/2006/math">
                    <m:r>
                      <a:rPr lang="en-US" i="1">
                        <a:latin typeface="Cambria Math"/>
                        <a:ea typeface="Cambria Math"/>
                      </a:rPr>
                      <m:t>𝜃</m:t>
                    </m:r>
                  </m:oMath>
                </a14:m>
                <a:r>
                  <a:rPr lang="en-US" dirty="0" smtClean="0"/>
                  <a:t>(g(n)) if there exist positive constants C1, C2 and </a:t>
                </a:r>
                <a:r>
                  <a:rPr lang="en-US" dirty="0"/>
                  <a:t>n</a:t>
                </a:r>
                <a:r>
                  <a:rPr lang="en-US" baseline="-25000" dirty="0"/>
                  <a:t>0</a:t>
                </a:r>
                <a:r>
                  <a:rPr lang="en-US" dirty="0" smtClean="0"/>
                  <a:t> such that for all n</a:t>
                </a:r>
                <a14:m>
                  <m:oMath xmlns:m="http://schemas.openxmlformats.org/officeDocument/2006/math">
                    <m:r>
                      <a:rPr lang="en-US" i="1" smtClean="0">
                        <a:latin typeface="Cambria Math"/>
                        <a:ea typeface="Cambria Math"/>
                      </a:rPr>
                      <m:t>≥</m:t>
                    </m:r>
                    <m:r>
                      <m:rPr>
                        <m:nor/>
                      </m:rPr>
                      <a:rPr lang="en-US" dirty="0"/>
                      <m:t>n</m:t>
                    </m:r>
                    <m:r>
                      <m:rPr>
                        <m:nor/>
                      </m:rPr>
                      <a:rPr lang="en-US" baseline="-25000" dirty="0"/>
                      <m:t>0</m:t>
                    </m:r>
                  </m:oMath>
                </a14:m>
                <a:r>
                  <a:rPr lang="en-US" dirty="0" smtClean="0"/>
                  <a:t>, </a:t>
                </a:r>
                <a:r>
                  <a:rPr lang="en-US" dirty="0" err="1" smtClean="0"/>
                  <a:t>C.g</a:t>
                </a:r>
                <a:r>
                  <a:rPr lang="en-US" dirty="0" smtClean="0"/>
                  <a:t>(n)</a:t>
                </a:r>
                <a:r>
                  <a:rPr lang="en-US" dirty="0">
                    <a:ea typeface="Cambria Math"/>
                  </a:rPr>
                  <a:t> </a:t>
                </a:r>
                <a14:m>
                  <m:oMath xmlns:m="http://schemas.openxmlformats.org/officeDocument/2006/math">
                    <m:r>
                      <a:rPr lang="en-US" i="1">
                        <a:latin typeface="Cambria Math"/>
                        <a:ea typeface="Cambria Math"/>
                      </a:rPr>
                      <m:t>≤</m:t>
                    </m:r>
                  </m:oMath>
                </a14:m>
                <a:r>
                  <a:rPr lang="en-US" dirty="0" smtClean="0"/>
                  <a:t>f(n)</a:t>
                </a:r>
                <a:r>
                  <a:rPr lang="en-US" dirty="0">
                    <a:ea typeface="Cambria Math"/>
                  </a:rPr>
                  <a:t> </a:t>
                </a:r>
                <a14:m>
                  <m:oMath xmlns:m="http://schemas.openxmlformats.org/officeDocument/2006/math">
                    <m:r>
                      <a:rPr lang="en-US" i="1">
                        <a:latin typeface="Cambria Math"/>
                        <a:ea typeface="Cambria Math"/>
                      </a:rPr>
                      <m:t>≤</m:t>
                    </m:r>
                  </m:oMath>
                </a14:m>
                <a:r>
                  <a:rPr lang="en-US" dirty="0" smtClean="0"/>
                  <a:t>C2.g(n).</a:t>
                </a:r>
              </a:p>
              <a:p>
                <a:pPr marL="0" indent="0">
                  <a:buNone/>
                </a:pPr>
                <a:r>
                  <a:rPr lang="en-US" dirty="0" smtClean="0"/>
                  <a:t>i.e. When n is big enough larger than </a:t>
                </a:r>
                <a:r>
                  <a:rPr lang="en-US" dirty="0"/>
                  <a:t>n</a:t>
                </a:r>
                <a:r>
                  <a:rPr lang="en-US" baseline="-25000" dirty="0"/>
                  <a:t>0</a:t>
                </a:r>
                <a:r>
                  <a:rPr lang="en-US" dirty="0" smtClean="0"/>
                  <a:t>, then C1g(n) will be smaller than f(n) and C2g(n) will be larger than f(n). Big Theta (</a:t>
                </a:r>
                <a14:m>
                  <m:oMath xmlns:m="http://schemas.openxmlformats.org/officeDocument/2006/math">
                    <m:r>
                      <a:rPr lang="en-US" i="1">
                        <a:latin typeface="Cambria Math"/>
                        <a:ea typeface="Cambria Math"/>
                      </a:rPr>
                      <m:t>𝜃</m:t>
                    </m:r>
                  </m:oMath>
                </a14:m>
                <a:r>
                  <a:rPr lang="en-US" dirty="0" smtClean="0"/>
                  <a:t>) notation gives the tight bound of f(n).</a:t>
                </a:r>
              </a:p>
              <a:p>
                <a:pPr marL="0" indent="0">
                  <a:buNone/>
                </a:pPr>
                <a:r>
                  <a:rPr lang="en-US" dirty="0" err="1" smtClean="0"/>
                  <a:t>Eg</a:t>
                </a:r>
                <a:r>
                  <a:rPr lang="en-US" dirty="0" smtClean="0"/>
                  <a:t>: </a:t>
                </a:r>
                <a:r>
                  <a:rPr lang="en-US" dirty="0"/>
                  <a:t>5</a:t>
                </a:r>
                <a14:m>
                  <m:oMath xmlns:m="http://schemas.openxmlformats.org/officeDocument/2006/math">
                    <m:sSup>
                      <m:sSupPr>
                        <m:ctrlPr>
                          <a:rPr lang="en-US" i="1">
                            <a:latin typeface="Cambria Math"/>
                          </a:rPr>
                        </m:ctrlPr>
                      </m:sSupPr>
                      <m:e>
                        <m:r>
                          <a:rPr lang="en-US" i="1">
                            <a:latin typeface="Cambria Math"/>
                          </a:rPr>
                          <m:t>𝑛</m:t>
                        </m:r>
                      </m:e>
                      <m:sup>
                        <m:r>
                          <a:rPr lang="en-US" i="1">
                            <a:latin typeface="Cambria Math"/>
                          </a:rPr>
                          <m:t>2</m:t>
                        </m:r>
                      </m:sup>
                    </m:sSup>
                    <m:r>
                      <a:rPr lang="en-US" i="1">
                        <a:latin typeface="Cambria Math"/>
                      </a:rPr>
                      <m:t>+6</m:t>
                    </m:r>
                  </m:oMath>
                </a14:m>
                <a:r>
                  <a:rPr lang="en-US" dirty="0" smtClean="0"/>
                  <a:t> is </a:t>
                </a:r>
                <a14:m>
                  <m:oMath xmlns:m="http://schemas.openxmlformats.org/officeDocument/2006/math">
                    <m:r>
                      <a:rPr lang="en-US" i="1">
                        <a:latin typeface="Cambria Math"/>
                        <a:ea typeface="Cambria Math"/>
                      </a:rPr>
                      <m:t>𝜃</m:t>
                    </m:r>
                  </m:oMath>
                </a14:m>
                <a:r>
                  <a:rPr lang="en-US" dirty="0" smtClean="0"/>
                  <a:t>(</a:t>
                </a:r>
                <a14:m>
                  <m:oMath xmlns:m="http://schemas.openxmlformats.org/officeDocument/2006/math">
                    <m:sSup>
                      <m:sSupPr>
                        <m:ctrlPr>
                          <a:rPr lang="en-US" i="1">
                            <a:latin typeface="Cambria Math"/>
                          </a:rPr>
                        </m:ctrlPr>
                      </m:sSupPr>
                      <m:e>
                        <m:r>
                          <a:rPr lang="en-US" i="1">
                            <a:latin typeface="Cambria Math"/>
                          </a:rPr>
                          <m:t>𝑛</m:t>
                        </m:r>
                      </m:e>
                      <m:sup>
                        <m:r>
                          <a:rPr lang="en-US" i="1">
                            <a:latin typeface="Cambria Math"/>
                          </a:rPr>
                          <m:t>2</m:t>
                        </m:r>
                      </m:sup>
                    </m:sSup>
                  </m:oMath>
                </a14:m>
                <a:r>
                  <a:rPr lang="en-US" dirty="0" smtClean="0"/>
                  <a:t>) for C1=1, C2=6 , n&gt;5.</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389120"/>
              </a:xfrm>
              <a:blipFill rotWithShape="1">
                <a:blip r:embed="rId3"/>
                <a:stretch>
                  <a:fillRect l="-1259" t="-1111" r="-2074"/>
                </a:stretch>
              </a:blipFill>
            </p:spPr>
            <p:txBody>
              <a:bodyPr/>
              <a:lstStyle/>
              <a:p>
                <a:r>
                  <a:rPr lang="en-US">
                    <a:noFill/>
                  </a:rPr>
                  <a:t> </a:t>
                </a:r>
              </a:p>
            </p:txBody>
          </p:sp>
        </mc:Fallback>
      </mc:AlternateContent>
    </p:spTree>
    <p:extLst>
      <p:ext uri="{BB962C8B-B14F-4D97-AF65-F5344CB8AC3E}">
        <p14:creationId xmlns:p14="http://schemas.microsoft.com/office/powerpoint/2010/main" val="34410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629" y="762000"/>
            <a:ext cx="3894894"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86150"/>
            <a:ext cx="4074348"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448175"/>
            <a:ext cx="21240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38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fontScale="90000"/>
          </a:bodyPr>
          <a:lstStyle/>
          <a:p>
            <a:r>
              <a:rPr lang="en-US" dirty="0" smtClean="0"/>
              <a:t>Worst Case Analysis:</a:t>
            </a:r>
            <a:endParaRPr lang="en-US" dirty="0"/>
          </a:p>
        </p:txBody>
      </p:sp>
      <p:sp>
        <p:nvSpPr>
          <p:cNvPr id="3" name="Content Placeholder 2"/>
          <p:cNvSpPr>
            <a:spLocks noGrp="1"/>
          </p:cNvSpPr>
          <p:nvPr>
            <p:ph idx="1"/>
          </p:nvPr>
        </p:nvSpPr>
        <p:spPr>
          <a:xfrm>
            <a:off x="457200" y="1143000"/>
            <a:ext cx="8229600" cy="4389120"/>
          </a:xfrm>
        </p:spPr>
        <p:txBody>
          <a:bodyPr>
            <a:normAutofit fontScale="92500" lnSpcReduction="10000"/>
          </a:bodyPr>
          <a:lstStyle/>
          <a:p>
            <a:r>
              <a:rPr lang="en-US" dirty="0" smtClean="0"/>
              <a:t>In worst case analysis, we calculate upper bound on running time of an algorithm. </a:t>
            </a:r>
          </a:p>
          <a:p>
            <a:r>
              <a:rPr lang="en-US" dirty="0" smtClean="0"/>
              <a:t>We must know the case that causes maximum number of operations to be executed. </a:t>
            </a:r>
          </a:p>
          <a:p>
            <a:r>
              <a:rPr lang="en-US" dirty="0" smtClean="0"/>
              <a:t>For linear search the worst case happen when the elements to be searched is not present in the array or list. </a:t>
            </a:r>
          </a:p>
          <a:p>
            <a:r>
              <a:rPr lang="en-US" dirty="0" smtClean="0"/>
              <a:t>When the element is not present , the search function compare with all the element of array one by one.</a:t>
            </a:r>
          </a:p>
          <a:p>
            <a:r>
              <a:rPr lang="en-US" dirty="0" smtClean="0"/>
              <a:t>Worst case analysis is done must of the time as it, guarantees an upper bound on the running time of an algorithm.</a:t>
            </a:r>
            <a:endParaRPr lang="en-US" dirty="0"/>
          </a:p>
        </p:txBody>
      </p:sp>
    </p:spTree>
    <p:extLst>
      <p:ext uri="{BB962C8B-B14F-4D97-AF65-F5344CB8AC3E}">
        <p14:creationId xmlns:p14="http://schemas.microsoft.com/office/powerpoint/2010/main" val="553527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1238</TotalTime>
  <Words>1048</Words>
  <Application>Microsoft Office PowerPoint</Application>
  <PresentationFormat>On-screen Show (4:3)</PresentationFormat>
  <Paragraphs>61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Data Structure and Algorithm DSA</vt:lpstr>
      <vt:lpstr>Time complexity</vt:lpstr>
      <vt:lpstr>PowerPoint Presentation</vt:lpstr>
      <vt:lpstr>Big - O</vt:lpstr>
      <vt:lpstr>Big Omega (Ω) Notation:</vt:lpstr>
      <vt:lpstr>PowerPoint Presentation</vt:lpstr>
      <vt:lpstr>Big Theta(θ) Notation:</vt:lpstr>
      <vt:lpstr>PowerPoint Presentation</vt:lpstr>
      <vt:lpstr>Worst Case Analysis:</vt:lpstr>
      <vt:lpstr>Average Case:</vt:lpstr>
      <vt:lpstr>Best Case Analysis:</vt:lpstr>
      <vt:lpstr>Based on Big-Oh notation, the algorithms can be categorized as follows:</vt:lpstr>
      <vt:lpstr>Properties of Big-Oh Notation: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DSA</dc:title>
  <dc:creator>DELL</dc:creator>
  <cp:lastModifiedBy>DELL</cp:lastModifiedBy>
  <cp:revision>65</cp:revision>
  <dcterms:created xsi:type="dcterms:W3CDTF">2020-09-18T02:15:51Z</dcterms:created>
  <dcterms:modified xsi:type="dcterms:W3CDTF">2020-10-01T09:31:48Z</dcterms:modified>
</cp:coreProperties>
</file>