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706" y="-1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573BA9-E477-4CCE-A62A-11AC180D83F0}"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A2DF8-E603-4355-B52A-DF8292B0DE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573BA9-E477-4CCE-A62A-11AC180D83F0}"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A2DF8-E603-4355-B52A-DF8292B0DE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573BA9-E477-4CCE-A62A-11AC180D83F0}"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A2DF8-E603-4355-B52A-DF8292B0DE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573BA9-E477-4CCE-A62A-11AC180D83F0}"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A2DF8-E603-4355-B52A-DF8292B0DE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573BA9-E477-4CCE-A62A-11AC180D83F0}"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A2DF8-E603-4355-B52A-DF8292B0DE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573BA9-E477-4CCE-A62A-11AC180D83F0}"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A2DF8-E603-4355-B52A-DF8292B0DE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573BA9-E477-4CCE-A62A-11AC180D83F0}" type="datetimeFigureOut">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1A2DF8-E603-4355-B52A-DF8292B0DE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573BA9-E477-4CCE-A62A-11AC180D83F0}"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1A2DF8-E603-4355-B52A-DF8292B0DE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573BA9-E477-4CCE-A62A-11AC180D83F0}" type="datetimeFigureOut">
              <a:rPr lang="en-US" smtClean="0"/>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1A2DF8-E603-4355-B52A-DF8292B0DE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73BA9-E477-4CCE-A62A-11AC180D83F0}"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A2DF8-E603-4355-B52A-DF8292B0DEC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5573BA9-E477-4CCE-A62A-11AC180D83F0}" type="datetimeFigureOut">
              <a:rPr lang="en-US" smtClean="0"/>
              <a:t>10/20/2020</a:t>
            </a:fld>
            <a:endParaRPr lang="en-US"/>
          </a:p>
        </p:txBody>
      </p:sp>
      <p:sp>
        <p:nvSpPr>
          <p:cNvPr id="9" name="Slide Number Placeholder 8"/>
          <p:cNvSpPr>
            <a:spLocks noGrp="1"/>
          </p:cNvSpPr>
          <p:nvPr>
            <p:ph type="sldNum" sz="quarter" idx="11"/>
          </p:nvPr>
        </p:nvSpPr>
        <p:spPr/>
        <p:txBody>
          <a:bodyPr/>
          <a:lstStyle/>
          <a:p>
            <a:fld id="{101A2DF8-E603-4355-B52A-DF8292B0DEC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01A2DF8-E603-4355-B52A-DF8292B0DEC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5573BA9-E477-4CCE-A62A-11AC180D83F0}" type="datetimeFigureOut">
              <a:rPr lang="en-US" smtClean="0"/>
              <a:t>10/20/2020</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9550"/>
            <a:ext cx="7772400" cy="628650"/>
          </a:xfrm>
        </p:spPr>
        <p:txBody>
          <a:bodyPr/>
          <a:lstStyle/>
          <a:p>
            <a:r>
              <a:rPr lang="en-US" dirty="0" smtClean="0"/>
              <a:t>Queue</a:t>
            </a:r>
            <a:endParaRPr lang="en-US" dirty="0"/>
          </a:p>
        </p:txBody>
      </p:sp>
      <p:sp>
        <p:nvSpPr>
          <p:cNvPr id="3" name="Subtitle 2"/>
          <p:cNvSpPr>
            <a:spLocks noGrp="1"/>
          </p:cNvSpPr>
          <p:nvPr>
            <p:ph type="subTitle" idx="1"/>
          </p:nvPr>
        </p:nvSpPr>
        <p:spPr>
          <a:xfrm>
            <a:off x="228600" y="990600"/>
            <a:ext cx="7620000" cy="4800600"/>
          </a:xfrm>
        </p:spPr>
        <p:txBody>
          <a:bodyPr>
            <a:normAutofit/>
          </a:bodyPr>
          <a:lstStyle/>
          <a:p>
            <a:pPr marL="457200" indent="-457200" algn="l">
              <a:buFont typeface="Arial" pitchFamily="34" charset="0"/>
              <a:buChar char="•"/>
            </a:pPr>
            <a:r>
              <a:rPr lang="en-US" dirty="0" smtClean="0"/>
              <a:t>A queue is an ordered collections of items from which items may be deleted at one end called the front of the queue and in to which items may be inserted at the other end called rear of the queue.</a:t>
            </a:r>
          </a:p>
          <a:p>
            <a:pPr marL="457200" indent="-457200" algn="l">
              <a:buFont typeface="Arial" pitchFamily="34" charset="0"/>
              <a:buChar char="•"/>
            </a:pPr>
            <a:endParaRPr lang="en-US" dirty="0" smtClean="0"/>
          </a:p>
          <a:p>
            <a:pPr marL="457200" indent="-457200" algn="l">
              <a:buFont typeface="Arial" pitchFamily="34" charset="0"/>
              <a:buChar char="•"/>
            </a:pPr>
            <a:endParaRPr lang="en-US" dirty="0" smtClean="0"/>
          </a:p>
          <a:p>
            <a:pPr marL="457200" indent="-457200" algn="l">
              <a:buFont typeface="Arial" pitchFamily="34" charset="0"/>
              <a:buChar char="•"/>
            </a:pPr>
            <a:endParaRPr lang="en-US" dirty="0"/>
          </a:p>
          <a:p>
            <a:pPr marL="457200" indent="-457200" algn="l">
              <a:buFont typeface="Arial" pitchFamily="34" charset="0"/>
              <a:buChar char="•"/>
            </a:pPr>
            <a:r>
              <a:rPr lang="en-US" dirty="0" smtClean="0"/>
              <a:t>Since, it is always the 1</a:t>
            </a:r>
            <a:r>
              <a:rPr lang="en-US" baseline="30000" dirty="0" smtClean="0"/>
              <a:t>st</a:t>
            </a:r>
            <a:r>
              <a:rPr lang="en-US" dirty="0" smtClean="0"/>
              <a:t> item to be put into the queue and that is the 1</a:t>
            </a:r>
            <a:r>
              <a:rPr lang="en-US" baseline="30000" dirty="0" smtClean="0"/>
              <a:t>st</a:t>
            </a:r>
            <a:r>
              <a:rPr lang="en-US" dirty="0" smtClean="0"/>
              <a:t> item to be removed , a queue is FIFO list. The front and rear are also called head and tail respectively. </a:t>
            </a:r>
          </a:p>
          <a:p>
            <a:pPr marL="457200" indent="-457200" algn="l">
              <a:buFont typeface="Arial" pitchFamily="34" charset="0"/>
              <a:buChar char="•"/>
            </a:pP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19300"/>
            <a:ext cx="460057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1656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a:t>
            </a:r>
          </a:p>
        </p:txBody>
      </p:sp>
      <p:sp>
        <p:nvSpPr>
          <p:cNvPr id="3" name="Content Placeholder 2"/>
          <p:cNvSpPr>
            <a:spLocks noGrp="1"/>
          </p:cNvSpPr>
          <p:nvPr>
            <p:ph idx="1"/>
          </p:nvPr>
        </p:nvSpPr>
        <p:spPr/>
        <p:txBody>
          <a:bodyPr/>
          <a:lstStyle/>
          <a:p>
            <a:r>
              <a:rPr lang="en-US" dirty="0" smtClean="0"/>
              <a:t>Ascending priority Queue is the collection of items into which items can be inserted and from which only the smallest item can be removed. On the other hand Descending priority queue allows only the large item to be removed.</a:t>
            </a:r>
          </a:p>
          <a:p>
            <a:r>
              <a:rPr lang="en-US" dirty="0" smtClean="0"/>
              <a:t>Priority Queue are mostly used in CPU scheduling. The process with short processing times are given higher priority and processes with longer processing times are given low priority.</a:t>
            </a:r>
          </a:p>
          <a:p>
            <a:endParaRPr lang="en-US" dirty="0"/>
          </a:p>
        </p:txBody>
      </p:sp>
    </p:spTree>
    <p:extLst>
      <p:ext uri="{BB962C8B-B14F-4D97-AF65-F5344CB8AC3E}">
        <p14:creationId xmlns:p14="http://schemas.microsoft.com/office/powerpoint/2010/main" val="57356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Ended Queue</a:t>
            </a:r>
            <a:endParaRPr lang="en-US" dirty="0"/>
          </a:p>
        </p:txBody>
      </p:sp>
      <p:sp>
        <p:nvSpPr>
          <p:cNvPr id="3" name="Content Placeholder 2"/>
          <p:cNvSpPr>
            <a:spLocks noGrp="1"/>
          </p:cNvSpPr>
          <p:nvPr>
            <p:ph idx="1"/>
          </p:nvPr>
        </p:nvSpPr>
        <p:spPr/>
        <p:txBody>
          <a:bodyPr/>
          <a:lstStyle/>
          <a:p>
            <a:r>
              <a:rPr lang="en-US" dirty="0" smtClean="0"/>
              <a:t>It is the collection of elements in which insertion and deletion operation are performed from both the ends </a:t>
            </a:r>
            <a:r>
              <a:rPr lang="en-US" dirty="0" err="1" smtClean="0"/>
              <a:t>ie</a:t>
            </a:r>
            <a:r>
              <a:rPr lang="en-US" dirty="0" smtClean="0"/>
              <a:t>. We can insert from rear end or from the front end.</a:t>
            </a:r>
          </a:p>
          <a:p>
            <a:pPr marL="114300" indent="0">
              <a:buNone/>
            </a:pPr>
            <a:endParaRPr lang="en-US" dirty="0" smtClean="0"/>
          </a:p>
          <a:p>
            <a:pPr marL="114300" indent="0">
              <a:buNone/>
            </a:pPr>
            <a:endParaRPr lang="en-US" dirty="0"/>
          </a:p>
          <a:p>
            <a:pPr marL="114300" indent="0">
              <a:buNone/>
            </a:pPr>
            <a:endParaRPr lang="en-US" dirty="0" smtClean="0"/>
          </a:p>
          <a:p>
            <a:pPr marL="114300" indent="0">
              <a:buNone/>
            </a:pPr>
            <a:r>
              <a:rPr lang="en-US" dirty="0" smtClean="0"/>
              <a:t>Operation of </a:t>
            </a:r>
            <a:r>
              <a:rPr lang="en-US" dirty="0" err="1" smtClean="0"/>
              <a:t>DeQUE</a:t>
            </a:r>
            <a:r>
              <a:rPr lang="en-US" dirty="0" smtClean="0"/>
              <a:t>:</a:t>
            </a:r>
          </a:p>
          <a:p>
            <a:pPr marL="571500" indent="-457200">
              <a:buAutoNum type="alphaLcPeriod"/>
            </a:pPr>
            <a:r>
              <a:rPr lang="en-US" dirty="0" smtClean="0"/>
              <a:t>Insert element at the rear of the queue</a:t>
            </a:r>
          </a:p>
          <a:p>
            <a:pPr marL="571500" indent="-457200">
              <a:buAutoNum type="alphaLcPeriod"/>
            </a:pPr>
            <a:r>
              <a:rPr lang="en-US" dirty="0" smtClean="0"/>
              <a:t>Insert element at the front of the queue.</a:t>
            </a:r>
          </a:p>
          <a:p>
            <a:pPr marL="571500" indent="-457200">
              <a:buAutoNum type="alphaLcPeriod"/>
            </a:pPr>
            <a:r>
              <a:rPr lang="en-US" dirty="0" smtClean="0"/>
              <a:t>Delete element from the rear of the queue</a:t>
            </a:r>
          </a:p>
          <a:p>
            <a:pPr marL="571500" indent="-457200">
              <a:buAutoNum type="alphaLcPeriod"/>
            </a:pPr>
            <a:r>
              <a:rPr lang="en-US" dirty="0" smtClean="0"/>
              <a:t>Delete element from the front of the queue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667000"/>
            <a:ext cx="5867400" cy="1122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913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5715000"/>
          </a:xfrm>
        </p:spPr>
        <p:txBody>
          <a:bodyPr/>
          <a:lstStyle/>
          <a:p>
            <a:pPr marL="114300" indent="0">
              <a:buNone/>
            </a:pPr>
            <a:r>
              <a:rPr lang="en-US" dirty="0" err="1" smtClean="0"/>
              <a:t>Enqueue</a:t>
            </a:r>
            <a:r>
              <a:rPr lang="en-US" dirty="0" smtClean="0"/>
              <a:t>(queue[</a:t>
            </a:r>
            <a:r>
              <a:rPr lang="en-US" dirty="0" err="1" smtClean="0"/>
              <a:t>maxsize</a:t>
            </a:r>
            <a:r>
              <a:rPr lang="en-US" dirty="0" smtClean="0"/>
              <a:t>/5], item)</a:t>
            </a:r>
          </a:p>
          <a:p>
            <a:endParaRPr lang="en-US" dirty="0"/>
          </a:p>
          <a:p>
            <a:r>
              <a:rPr lang="en-US" dirty="0" smtClean="0"/>
              <a:t>Step 1: </a:t>
            </a:r>
            <a:r>
              <a:rPr lang="en-US" dirty="0" err="1" smtClean="0"/>
              <a:t>intialize</a:t>
            </a:r>
            <a:r>
              <a:rPr lang="en-US" dirty="0" smtClean="0"/>
              <a:t> front=-1,rear=-1</a:t>
            </a:r>
          </a:p>
          <a:p>
            <a:endParaRPr lang="en-US" dirty="0"/>
          </a:p>
          <a:p>
            <a:r>
              <a:rPr lang="en-US" dirty="0" smtClean="0"/>
              <a:t>Step 2 : Repeat step 3 to step 5 until Rear&lt;max-1 </a:t>
            </a:r>
          </a:p>
          <a:p>
            <a:r>
              <a:rPr lang="en-US" dirty="0" smtClean="0"/>
              <a:t>Step 3:Read item. 				</a:t>
            </a:r>
          </a:p>
          <a:p>
            <a:r>
              <a:rPr lang="en-US" dirty="0" smtClean="0"/>
              <a:t>Step 4: if front=-1 then</a:t>
            </a:r>
          </a:p>
          <a:p>
            <a:pPr marL="114300" indent="0">
              <a:buNone/>
            </a:pPr>
            <a:r>
              <a:rPr lang="en-US" dirty="0" smtClean="0"/>
              <a:t>		Front=0</a:t>
            </a:r>
          </a:p>
          <a:p>
            <a:pPr marL="114300" indent="0">
              <a:buNone/>
            </a:pPr>
            <a:r>
              <a:rPr lang="en-US" dirty="0" smtClean="0"/>
              <a:t>		Rear = 0</a:t>
            </a:r>
          </a:p>
          <a:p>
            <a:pPr marL="114300" indent="0">
              <a:buNone/>
            </a:pPr>
            <a:r>
              <a:rPr lang="en-US" dirty="0" smtClean="0"/>
              <a:t>		Else </a:t>
            </a:r>
          </a:p>
          <a:p>
            <a:pPr marL="114300" indent="0">
              <a:buNone/>
            </a:pPr>
            <a:r>
              <a:rPr lang="en-US" dirty="0" smtClean="0"/>
              <a:t>		Rear= rear+1</a:t>
            </a:r>
          </a:p>
          <a:p>
            <a:pPr marL="114300" indent="0">
              <a:buNone/>
            </a:pPr>
            <a:r>
              <a:rPr lang="en-US" dirty="0" smtClean="0"/>
              <a:t>	End if</a:t>
            </a:r>
          </a:p>
          <a:p>
            <a:r>
              <a:rPr lang="en-US" dirty="0" smtClean="0"/>
              <a:t>Step 5: set queue[rear]=item</a:t>
            </a:r>
          </a:p>
          <a:p>
            <a:r>
              <a:rPr lang="en-US" dirty="0" smtClean="0"/>
              <a:t>Step 6: print “queue overflow”</a:t>
            </a:r>
          </a:p>
          <a:p>
            <a:endParaRPr lang="en-US" dirty="0"/>
          </a:p>
        </p:txBody>
      </p:sp>
    </p:spTree>
    <p:extLst>
      <p:ext uri="{BB962C8B-B14F-4D97-AF65-F5344CB8AC3E}">
        <p14:creationId xmlns:p14="http://schemas.microsoft.com/office/powerpoint/2010/main" val="51018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14300" indent="0">
              <a:buNone/>
            </a:pPr>
            <a:r>
              <a:rPr lang="en-US" dirty="0" err="1" smtClean="0"/>
              <a:t>Dequeue</a:t>
            </a:r>
            <a:r>
              <a:rPr lang="en-US" dirty="0" smtClean="0"/>
              <a:t>(queue[</a:t>
            </a:r>
            <a:r>
              <a:rPr lang="en-US" dirty="0" err="1" smtClean="0"/>
              <a:t>maxsize</a:t>
            </a:r>
            <a:r>
              <a:rPr lang="en-US" dirty="0" smtClean="0"/>
              <a:t>],item] </a:t>
            </a:r>
          </a:p>
          <a:p>
            <a:r>
              <a:rPr lang="en-US" dirty="0" smtClean="0"/>
              <a:t>Step:1 Set front=0			</a:t>
            </a:r>
          </a:p>
          <a:p>
            <a:r>
              <a:rPr lang="en-US" dirty="0" smtClean="0"/>
              <a:t>Step 2: Repeat step 3 to step 4 until front&gt;=0		</a:t>
            </a:r>
          </a:p>
          <a:p>
            <a:r>
              <a:rPr lang="en-US" dirty="0" smtClean="0"/>
              <a:t>Step 3: if front=rear			</a:t>
            </a:r>
          </a:p>
          <a:p>
            <a:pPr marL="777240" lvl="2" indent="0">
              <a:buNone/>
            </a:pPr>
            <a:r>
              <a:rPr lang="en-US" dirty="0"/>
              <a:t>S</a:t>
            </a:r>
            <a:r>
              <a:rPr lang="en-US" dirty="0" smtClean="0"/>
              <a:t>et front=-1</a:t>
            </a:r>
          </a:p>
          <a:p>
            <a:pPr marL="777240" lvl="2" indent="0">
              <a:buNone/>
            </a:pPr>
            <a:r>
              <a:rPr lang="en-US" dirty="0" smtClean="0"/>
              <a:t>	Rear=-1</a:t>
            </a:r>
          </a:p>
          <a:p>
            <a:pPr lvl="2"/>
            <a:r>
              <a:rPr lang="en-US" dirty="0" smtClean="0"/>
              <a:t>Else</a:t>
            </a:r>
          </a:p>
          <a:p>
            <a:pPr lvl="2"/>
            <a:r>
              <a:rPr lang="en-US" dirty="0" smtClean="0"/>
              <a:t>Front=front+1</a:t>
            </a:r>
          </a:p>
          <a:p>
            <a:pPr lvl="2"/>
            <a:r>
              <a:rPr lang="en-US" dirty="0" smtClean="0"/>
              <a:t>End if</a:t>
            </a:r>
          </a:p>
          <a:p>
            <a:pPr marL="411480" lvl="1" indent="0">
              <a:buNone/>
            </a:pPr>
            <a:r>
              <a:rPr lang="en-US" dirty="0" smtClean="0"/>
              <a:t>Step 4: print “ item deleted is “ item</a:t>
            </a:r>
          </a:p>
          <a:p>
            <a:pPr marL="411480" lvl="1" indent="0">
              <a:buNone/>
            </a:pPr>
            <a:r>
              <a:rPr lang="en-US" dirty="0" smtClean="0"/>
              <a:t>Step 5: print “queue is empty”</a:t>
            </a:r>
          </a:p>
          <a:p>
            <a:pPr marL="411480" lvl="1" indent="0">
              <a:buNone/>
            </a:pPr>
            <a:endParaRPr lang="en-US" dirty="0" smtClean="0"/>
          </a:p>
        </p:txBody>
      </p:sp>
    </p:spTree>
    <p:extLst>
      <p:ext uri="{BB962C8B-B14F-4D97-AF65-F5344CB8AC3E}">
        <p14:creationId xmlns:p14="http://schemas.microsoft.com/office/powerpoint/2010/main" val="4165892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Dynamic memory allocation:- In an array it is necessary to declare the size of array. This creates two possible problems. </a:t>
            </a:r>
            <a:endParaRPr lang="en-US" dirty="0" smtClean="0"/>
          </a:p>
          <a:p>
            <a:pPr marL="114300" indent="0">
              <a:buNone/>
            </a:pPr>
            <a:r>
              <a:rPr lang="en-US" dirty="0" smtClean="0"/>
              <a:t>1. If </a:t>
            </a:r>
            <a:r>
              <a:rPr lang="en-US" dirty="0"/>
              <a:t>the records that are stored is less than the size of array, then there is a wastage of memory. </a:t>
            </a:r>
            <a:endParaRPr lang="en-US" dirty="0" smtClean="0"/>
          </a:p>
          <a:p>
            <a:pPr marL="114300" indent="0">
              <a:buNone/>
            </a:pPr>
            <a:r>
              <a:rPr lang="en-US" dirty="0" smtClean="0"/>
              <a:t>2. If </a:t>
            </a:r>
            <a:r>
              <a:rPr lang="en-US" dirty="0"/>
              <a:t>we want to store more records then size of array, we can’t store. </a:t>
            </a:r>
            <a:endParaRPr lang="en-US" dirty="0" smtClean="0"/>
          </a:p>
          <a:p>
            <a:pPr marL="114300" indent="0">
              <a:buNone/>
            </a:pPr>
            <a:r>
              <a:rPr lang="en-US" dirty="0" smtClean="0"/>
              <a:t>To </a:t>
            </a:r>
            <a:r>
              <a:rPr lang="en-US" dirty="0"/>
              <a:t>overcome these problem we use dynamic memory allocation. The functions used for dynamic memory </a:t>
            </a:r>
            <a:r>
              <a:rPr lang="en-US" dirty="0" smtClean="0"/>
              <a:t>.</a:t>
            </a:r>
          </a:p>
          <a:p>
            <a:pPr marL="114300" indent="0">
              <a:buNone/>
            </a:pPr>
            <a:r>
              <a:rPr lang="en-US" dirty="0" smtClean="0"/>
              <a:t>The </a:t>
            </a:r>
            <a:r>
              <a:rPr lang="en-US" dirty="0"/>
              <a:t>functions used for dynamic memory allocation and </a:t>
            </a:r>
            <a:r>
              <a:rPr lang="en-US" dirty="0" err="1"/>
              <a:t>deallocaton</a:t>
            </a:r>
            <a:r>
              <a:rPr lang="en-US" dirty="0"/>
              <a:t> are :- </a:t>
            </a:r>
            <a:r>
              <a:rPr lang="en-US" dirty="0" err="1"/>
              <a:t>Malloc</a:t>
            </a:r>
            <a:r>
              <a:rPr lang="en-US" dirty="0" smtClean="0"/>
              <a:t>(), </a:t>
            </a:r>
            <a:r>
              <a:rPr lang="en-US" dirty="0" err="1"/>
              <a:t>Calloc</a:t>
            </a:r>
            <a:r>
              <a:rPr lang="en-US" dirty="0" smtClean="0"/>
              <a:t>(), </a:t>
            </a:r>
            <a:r>
              <a:rPr lang="en-US" dirty="0"/>
              <a:t>Free</a:t>
            </a:r>
            <a:r>
              <a:rPr lang="en-US" dirty="0" smtClean="0"/>
              <a:t>(), </a:t>
            </a:r>
            <a:r>
              <a:rPr lang="en-US" dirty="0" err="1"/>
              <a:t>Realloc</a:t>
            </a:r>
            <a:r>
              <a:rPr lang="en-US" dirty="0"/>
              <a:t>() </a:t>
            </a:r>
            <a:endParaRPr lang="en-US" dirty="0" smtClean="0"/>
          </a:p>
          <a:p>
            <a:r>
              <a:rPr lang="en-US" dirty="0" err="1"/>
              <a:t>Malloc</a:t>
            </a:r>
            <a:r>
              <a:rPr lang="en-US" dirty="0"/>
              <a:t>():- This function is used to allocate memory space. The </a:t>
            </a:r>
            <a:r>
              <a:rPr lang="en-US" dirty="0" err="1"/>
              <a:t>malloc</a:t>
            </a:r>
            <a:r>
              <a:rPr lang="en-US" dirty="0"/>
              <a:t> () function reserves a memory space of specified size and gives the </a:t>
            </a:r>
            <a:r>
              <a:rPr lang="en-US" dirty="0" smtClean="0"/>
              <a:t>starting </a:t>
            </a:r>
            <a:r>
              <a:rPr lang="en-US" dirty="0"/>
              <a:t>address to the pointer variable. </a:t>
            </a:r>
            <a:endParaRPr lang="en-US" dirty="0" smtClean="0"/>
          </a:p>
          <a:p>
            <a:r>
              <a:rPr lang="en-US" dirty="0" smtClean="0"/>
              <a:t>Syntax</a:t>
            </a:r>
            <a:r>
              <a:rPr lang="en-US" dirty="0"/>
              <a:t>:- </a:t>
            </a:r>
            <a:r>
              <a:rPr lang="en-US" dirty="0" err="1"/>
              <a:t>Ptr</a:t>
            </a:r>
            <a:r>
              <a:rPr lang="en-US" dirty="0"/>
              <a:t> = (data type </a:t>
            </a:r>
            <a:r>
              <a:rPr lang="en-US" dirty="0" smtClean="0"/>
              <a:t>* </a:t>
            </a:r>
            <a:r>
              <a:rPr lang="en-US" dirty="0"/>
              <a:t>) </a:t>
            </a:r>
            <a:r>
              <a:rPr lang="en-US" dirty="0" err="1"/>
              <a:t>malloc</a:t>
            </a:r>
            <a:r>
              <a:rPr lang="en-US" dirty="0"/>
              <a:t> (specified size</a:t>
            </a:r>
            <a:r>
              <a:rPr lang="en-US" dirty="0" smtClean="0"/>
              <a:t>)</a:t>
            </a:r>
          </a:p>
          <a:p>
            <a:pPr marL="114300" indent="0">
              <a:buNone/>
            </a:pPr>
            <a:r>
              <a:rPr lang="en-US" dirty="0"/>
              <a:t>	</a:t>
            </a:r>
            <a:r>
              <a:rPr lang="en-US" dirty="0" smtClean="0"/>
              <a:t>         </a:t>
            </a:r>
            <a:r>
              <a:rPr lang="en-US" dirty="0"/>
              <a:t>Type of pointer </a:t>
            </a:r>
            <a:r>
              <a:rPr lang="en-US" dirty="0" smtClean="0"/>
              <a:t>          size </a:t>
            </a:r>
            <a:r>
              <a:rPr lang="en-US" dirty="0"/>
              <a:t>required to reserve in memory. </a:t>
            </a:r>
            <a:endParaRPr lang="en-US" dirty="0" smtClean="0"/>
          </a:p>
          <a:p>
            <a:pPr marL="114300" indent="0">
              <a:buNone/>
            </a:pPr>
            <a:r>
              <a:rPr lang="en-US" dirty="0"/>
              <a:t>	</a:t>
            </a:r>
            <a:r>
              <a:rPr lang="en-US" dirty="0" smtClean="0"/>
              <a:t>	</a:t>
            </a:r>
            <a:r>
              <a:rPr lang="en-US" dirty="0" err="1" smtClean="0"/>
              <a:t>int</a:t>
            </a:r>
            <a:r>
              <a:rPr lang="en-US" dirty="0" smtClean="0"/>
              <a:t> *(address) </a:t>
            </a:r>
            <a:r>
              <a:rPr lang="en-US" dirty="0" err="1" smtClean="0"/>
              <a:t>malloc</a:t>
            </a:r>
            <a:r>
              <a:rPr lang="en-US" dirty="0" smtClean="0"/>
              <a:t>(20)</a:t>
            </a:r>
            <a:endParaRPr lang="en-US" dirty="0"/>
          </a:p>
        </p:txBody>
      </p:sp>
    </p:spTree>
    <p:extLst>
      <p:ext uri="{BB962C8B-B14F-4D97-AF65-F5344CB8AC3E}">
        <p14:creationId xmlns:p14="http://schemas.microsoft.com/office/powerpoint/2010/main" val="3109695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02.jpg"/>
          <p:cNvPicPr>
            <a:picLocks noGrp="1"/>
          </p:cNvPicPr>
          <p:nvPr>
            <p:ph idx="1"/>
          </p:nvPr>
        </p:nvPicPr>
        <p:blipFill>
          <a:blip r:embed="rId2"/>
          <a:srcRect/>
          <a:stretch>
            <a:fillRect/>
          </a:stretch>
        </p:blipFill>
        <p:spPr>
          <a:xfrm>
            <a:off x="762000" y="990600"/>
            <a:ext cx="6705600" cy="5410200"/>
          </a:xfrm>
          <a:prstGeom prst="rect">
            <a:avLst/>
          </a:prstGeom>
          <a:ln/>
        </p:spPr>
      </p:pic>
    </p:spTree>
    <p:extLst>
      <p:ext uri="{BB962C8B-B14F-4D97-AF65-F5344CB8AC3E}">
        <p14:creationId xmlns:p14="http://schemas.microsoft.com/office/powerpoint/2010/main" val="287326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Queue</a:t>
            </a:r>
            <a:endParaRPr lang="en-US" dirty="0"/>
          </a:p>
        </p:txBody>
      </p:sp>
      <p:sp>
        <p:nvSpPr>
          <p:cNvPr id="3" name="Content Placeholder 2"/>
          <p:cNvSpPr>
            <a:spLocks noGrp="1"/>
          </p:cNvSpPr>
          <p:nvPr>
            <p:ph idx="1"/>
          </p:nvPr>
        </p:nvSpPr>
        <p:spPr/>
        <p:txBody>
          <a:bodyPr/>
          <a:lstStyle/>
          <a:p>
            <a:pPr marL="114300" indent="0">
              <a:buNone/>
            </a:pPr>
            <a:r>
              <a:rPr lang="en-US" dirty="0"/>
              <a:t>The queue is very useful in various field of computer science. The real time application of queue are as follows:</a:t>
            </a:r>
          </a:p>
          <a:p>
            <a:pPr marL="114300" indent="0">
              <a:buNone/>
            </a:pPr>
            <a:r>
              <a:rPr lang="en-US" b="1" dirty="0"/>
              <a:t>Familiar applications.</a:t>
            </a:r>
          </a:p>
          <a:p>
            <a:pPr lvl="0"/>
            <a:r>
              <a:rPr lang="en-US" dirty="0"/>
              <a:t>iTunes playlist.</a:t>
            </a:r>
          </a:p>
          <a:p>
            <a:pPr lvl="0"/>
            <a:r>
              <a:rPr lang="en-US" dirty="0"/>
              <a:t>Data </a:t>
            </a:r>
            <a:r>
              <a:rPr lang="en-US" dirty="0" smtClean="0"/>
              <a:t>buffers</a:t>
            </a:r>
            <a:endParaRPr lang="en-US" dirty="0"/>
          </a:p>
          <a:p>
            <a:pPr lvl="0"/>
            <a:r>
              <a:rPr lang="en-US" dirty="0"/>
              <a:t>Asynchronous data transfer (file IO, pipes, sockets).</a:t>
            </a:r>
          </a:p>
          <a:p>
            <a:pPr lvl="0"/>
            <a:r>
              <a:rPr lang="en-US" dirty="0"/>
              <a:t>Dispensing requests on a shared resource (printer, processor).</a:t>
            </a:r>
          </a:p>
          <a:p>
            <a:pPr marL="114300" indent="0">
              <a:buNone/>
            </a:pPr>
            <a:r>
              <a:rPr lang="en-US" b="1" dirty="0"/>
              <a:t>Simulations of the real world.</a:t>
            </a:r>
          </a:p>
          <a:p>
            <a:pPr lvl="0"/>
            <a:r>
              <a:rPr lang="en-US" dirty="0"/>
              <a:t>Traffic analysis.</a:t>
            </a:r>
          </a:p>
          <a:p>
            <a:pPr lvl="0"/>
            <a:r>
              <a:rPr lang="en-US" dirty="0"/>
              <a:t>Waiting times of customers at call center.</a:t>
            </a:r>
          </a:p>
          <a:p>
            <a:pPr lvl="0"/>
            <a:r>
              <a:rPr lang="en-US" dirty="0"/>
              <a:t>Determining number of cashiers to have at a supermarket</a:t>
            </a:r>
            <a:endParaRPr lang="en-US" u="none" strike="noStrike" dirty="0">
              <a:effectLst/>
            </a:endParaRPr>
          </a:p>
        </p:txBody>
      </p:sp>
    </p:spTree>
    <p:extLst>
      <p:ext uri="{BB962C8B-B14F-4D97-AF65-F5344CB8AC3E}">
        <p14:creationId xmlns:p14="http://schemas.microsoft.com/office/powerpoint/2010/main" val="273436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3562"/>
          </a:xfrm>
        </p:spPr>
        <p:txBody>
          <a:bodyPr/>
          <a:lstStyle/>
          <a:p>
            <a:r>
              <a:rPr lang="en-US" dirty="0" smtClean="0"/>
              <a:t>Queue as an ADT </a:t>
            </a:r>
            <a:endParaRPr lang="en-US" dirty="0"/>
          </a:p>
        </p:txBody>
      </p:sp>
      <p:sp>
        <p:nvSpPr>
          <p:cNvPr id="3" name="Content Placeholder 2"/>
          <p:cNvSpPr>
            <a:spLocks noGrp="1"/>
          </p:cNvSpPr>
          <p:nvPr>
            <p:ph idx="1"/>
          </p:nvPr>
        </p:nvSpPr>
        <p:spPr>
          <a:xfrm>
            <a:off x="457200" y="990600"/>
            <a:ext cx="7620000" cy="5410200"/>
          </a:xfrm>
        </p:spPr>
        <p:txBody>
          <a:bodyPr>
            <a:normAutofit fontScale="77500" lnSpcReduction="20000"/>
          </a:bodyPr>
          <a:lstStyle/>
          <a:p>
            <a:r>
              <a:rPr lang="en-US" dirty="0" smtClean="0"/>
              <a:t>A queue is the  order collection of items, where an item to be added to the queue must be placed at the end of queue and items to be removed must be removed from the front.</a:t>
            </a:r>
          </a:p>
          <a:p>
            <a:r>
              <a:rPr lang="en-US" dirty="0" smtClean="0"/>
              <a:t>The end of the queue is known as rear and the front of the queue is known as front.</a:t>
            </a:r>
          </a:p>
          <a:p>
            <a:r>
              <a:rPr lang="en-US" dirty="0" smtClean="0"/>
              <a:t>The term </a:t>
            </a:r>
            <a:r>
              <a:rPr lang="en-US" dirty="0" err="1" smtClean="0"/>
              <a:t>enqueue</a:t>
            </a:r>
            <a:r>
              <a:rPr lang="en-US" dirty="0" smtClean="0"/>
              <a:t> means to add an items to the queue and the term </a:t>
            </a:r>
            <a:r>
              <a:rPr lang="en-US" dirty="0" err="1" smtClean="0"/>
              <a:t>dequeue</a:t>
            </a:r>
            <a:r>
              <a:rPr lang="en-US" dirty="0" smtClean="0"/>
              <a:t> means to remove an item from the queue.</a:t>
            </a:r>
          </a:p>
          <a:p>
            <a:pPr marL="114300" indent="0">
              <a:buNone/>
            </a:pPr>
            <a:endParaRPr lang="en-US" sz="2400" b="1" dirty="0" smtClean="0"/>
          </a:p>
          <a:p>
            <a:pPr marL="114300" indent="0">
              <a:buNone/>
            </a:pPr>
            <a:r>
              <a:rPr lang="en-US" sz="2400" b="1" dirty="0" smtClean="0"/>
              <a:t>Operation of queue:</a:t>
            </a:r>
          </a:p>
          <a:p>
            <a:pPr lvl="0">
              <a:lnSpc>
                <a:spcPct val="120000"/>
              </a:lnSpc>
            </a:pPr>
            <a:r>
              <a:rPr lang="en-US" dirty="0" err="1" smtClean="0"/>
              <a:t>Enqueue</a:t>
            </a:r>
            <a:r>
              <a:rPr lang="en-US" dirty="0" smtClean="0"/>
              <a:t> (5,x): </a:t>
            </a:r>
            <a:r>
              <a:rPr lang="en-US" dirty="0"/>
              <a:t>to insert an item, x at the rear of the queue. </a:t>
            </a:r>
          </a:p>
          <a:p>
            <a:pPr lvl="0">
              <a:lnSpc>
                <a:spcPct val="120000"/>
              </a:lnSpc>
            </a:pPr>
            <a:r>
              <a:rPr lang="en-US" dirty="0" err="1" smtClean="0"/>
              <a:t>Dequeue</a:t>
            </a:r>
            <a:r>
              <a:rPr lang="en-US" dirty="0" smtClean="0"/>
              <a:t>(</a:t>
            </a:r>
            <a:r>
              <a:rPr lang="en-US" dirty="0"/>
              <a:t>queue</a:t>
            </a:r>
            <a:r>
              <a:rPr lang="en-US" dirty="0" smtClean="0"/>
              <a:t>): </a:t>
            </a:r>
            <a:r>
              <a:rPr lang="en-US" dirty="0"/>
              <a:t>if the queue is not empty, remove the element </a:t>
            </a:r>
            <a:r>
              <a:rPr lang="en-US" dirty="0" smtClean="0"/>
              <a:t>from the front of the queue.</a:t>
            </a:r>
          </a:p>
          <a:p>
            <a:pPr lvl="0">
              <a:lnSpc>
                <a:spcPct val="120000"/>
              </a:lnSpc>
            </a:pPr>
            <a:r>
              <a:rPr lang="en-US" dirty="0" smtClean="0"/>
              <a:t>Front (queue) : access the first item at front of queue.</a:t>
            </a:r>
            <a:endParaRPr lang="en-US" dirty="0"/>
          </a:p>
          <a:p>
            <a:pPr lvl="0">
              <a:lnSpc>
                <a:spcPct val="120000"/>
              </a:lnSpc>
            </a:pPr>
            <a:r>
              <a:rPr lang="en-US" dirty="0" err="1" smtClean="0"/>
              <a:t>IsEmpty</a:t>
            </a:r>
            <a:r>
              <a:rPr lang="en-US" dirty="0" smtClean="0"/>
              <a:t>(</a:t>
            </a:r>
            <a:r>
              <a:rPr lang="en-US" dirty="0"/>
              <a:t>queue</a:t>
            </a:r>
            <a:r>
              <a:rPr lang="en-US" dirty="0" smtClean="0"/>
              <a:t> </a:t>
            </a:r>
            <a:r>
              <a:rPr lang="en-US" dirty="0"/>
              <a:t>): Determine whether queue is empty or not. Return true if it is empty else false.</a:t>
            </a:r>
          </a:p>
          <a:p>
            <a:pPr lvl="0">
              <a:lnSpc>
                <a:spcPct val="120000"/>
              </a:lnSpc>
            </a:pPr>
            <a:r>
              <a:rPr lang="en-US" dirty="0" err="1" smtClean="0"/>
              <a:t>IsFull</a:t>
            </a:r>
            <a:r>
              <a:rPr lang="en-US" dirty="0" smtClean="0"/>
              <a:t>(</a:t>
            </a:r>
            <a:r>
              <a:rPr lang="en-US" dirty="0"/>
              <a:t>queue</a:t>
            </a:r>
            <a:r>
              <a:rPr lang="en-US" dirty="0" smtClean="0"/>
              <a:t>) </a:t>
            </a:r>
            <a:r>
              <a:rPr lang="en-US" dirty="0"/>
              <a:t>: Determine whether queue is full or not. Return true if it is full else false. (Note: Is Full is only used if it is implemented using array to check upper bound)</a:t>
            </a:r>
          </a:p>
          <a:p>
            <a:pPr marL="114300" indent="0">
              <a:buNone/>
            </a:pPr>
            <a:endParaRPr lang="en-US" dirty="0" smtClean="0"/>
          </a:p>
          <a:p>
            <a:pPr marL="114300" indent="0">
              <a:buNone/>
            </a:pPr>
            <a:r>
              <a:rPr lang="en-US" dirty="0" smtClean="0"/>
              <a:t> </a:t>
            </a:r>
            <a:endParaRPr lang="en-US" dirty="0"/>
          </a:p>
        </p:txBody>
      </p:sp>
    </p:spTree>
    <p:extLst>
      <p:ext uri="{BB962C8B-B14F-4D97-AF65-F5344CB8AC3E}">
        <p14:creationId xmlns:p14="http://schemas.microsoft.com/office/powerpoint/2010/main" val="250336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304800"/>
            <a:ext cx="4724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733800"/>
            <a:ext cx="434084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7220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Queue</a:t>
            </a:r>
            <a:endParaRPr lang="en-US" dirty="0"/>
          </a:p>
        </p:txBody>
      </p:sp>
      <p:sp>
        <p:nvSpPr>
          <p:cNvPr id="3" name="Content Placeholder 2"/>
          <p:cNvSpPr>
            <a:spLocks noGrp="1"/>
          </p:cNvSpPr>
          <p:nvPr>
            <p:ph idx="1"/>
          </p:nvPr>
        </p:nvSpPr>
        <p:spPr/>
        <p:txBody>
          <a:bodyPr/>
          <a:lstStyle/>
          <a:p>
            <a:r>
              <a:rPr lang="en-US" dirty="0" smtClean="0"/>
              <a:t>A circular queue is the collection of element in which the insertion of new element is done at the very first location of the queue if the last location is full.</a:t>
            </a:r>
          </a:p>
          <a:p>
            <a:r>
              <a:rPr lang="en-US" dirty="0" smtClean="0"/>
              <a:t>If we have a queue of n elements, then after inserting an element in last location </a:t>
            </a:r>
            <a:r>
              <a:rPr lang="en-US" dirty="0" err="1" smtClean="0"/>
              <a:t>i.e</a:t>
            </a:r>
            <a:r>
              <a:rPr lang="en-US" dirty="0" smtClean="0"/>
              <a:t> n-1</a:t>
            </a:r>
            <a:r>
              <a:rPr lang="en-US" baseline="30000" dirty="0" smtClean="0"/>
              <a:t>th </a:t>
            </a:r>
            <a:r>
              <a:rPr lang="en-US" dirty="0" smtClean="0"/>
              <a:t> position of the array, very first location </a:t>
            </a:r>
            <a:r>
              <a:rPr lang="en-US" dirty="0" err="1" smtClean="0"/>
              <a:t>ie</a:t>
            </a:r>
            <a:r>
              <a:rPr lang="en-US" dirty="0"/>
              <a:t> </a:t>
            </a:r>
            <a:r>
              <a:rPr lang="en-US" dirty="0" smtClean="0"/>
              <a:t>0</a:t>
            </a:r>
            <a:r>
              <a:rPr lang="en-US" baseline="30000" dirty="0" smtClean="0"/>
              <a:t>th</a:t>
            </a:r>
            <a:r>
              <a:rPr lang="en-US" dirty="0"/>
              <a:t> </a:t>
            </a:r>
            <a:r>
              <a:rPr lang="en-US" dirty="0" smtClean="0"/>
              <a:t>position of the array.  </a:t>
            </a:r>
            <a:endParaRPr lang="en-US" dirty="0"/>
          </a:p>
        </p:txBody>
      </p:sp>
      <p:pic>
        <p:nvPicPr>
          <p:cNvPr id="4" name="image03.jpg" descr="images"/>
          <p:cNvPicPr/>
          <p:nvPr/>
        </p:nvPicPr>
        <p:blipFill>
          <a:blip r:embed="rId2"/>
          <a:srcRect/>
          <a:stretch>
            <a:fillRect/>
          </a:stretch>
        </p:blipFill>
        <p:spPr>
          <a:xfrm>
            <a:off x="3505200" y="3962400"/>
            <a:ext cx="2924175" cy="2819400"/>
          </a:xfrm>
          <a:prstGeom prst="rect">
            <a:avLst/>
          </a:prstGeom>
          <a:ln/>
        </p:spPr>
      </p:pic>
    </p:spTree>
    <p:extLst>
      <p:ext uri="{BB962C8B-B14F-4D97-AF65-F5344CB8AC3E}">
        <p14:creationId xmlns:p14="http://schemas.microsoft.com/office/powerpoint/2010/main" val="950304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Queue</a:t>
            </a:r>
            <a:endParaRPr lang="en-US" dirty="0"/>
          </a:p>
        </p:txBody>
      </p:sp>
      <p:sp>
        <p:nvSpPr>
          <p:cNvPr id="3" name="Content Placeholder 2"/>
          <p:cNvSpPr>
            <a:spLocks noGrp="1"/>
          </p:cNvSpPr>
          <p:nvPr>
            <p:ph idx="1"/>
          </p:nvPr>
        </p:nvSpPr>
        <p:spPr/>
        <p:txBody>
          <a:bodyPr/>
          <a:lstStyle/>
          <a:p>
            <a:r>
              <a:rPr lang="en-US" dirty="0" smtClean="0"/>
              <a:t>In linear queue when an element is inserted, rear is incremented and when an element is deleted front is incremented.</a:t>
            </a:r>
          </a:p>
          <a:p>
            <a:r>
              <a:rPr lang="en-US" dirty="0" smtClean="0"/>
              <a:t>But in linear queue , there is problem of space utilization which is overcome by the circular queue.</a:t>
            </a:r>
          </a:p>
          <a:p>
            <a:pPr marL="114300" indent="0">
              <a:buNone/>
            </a:pPr>
            <a:r>
              <a:rPr lang="en-US" dirty="0" smtClean="0"/>
              <a:t>In below figures of linear queue and circular queue, it is clearly seen that if we try to insert a new element in the linear queue, it </a:t>
            </a:r>
            <a:r>
              <a:rPr lang="en-US" dirty="0" err="1" smtClean="0"/>
              <a:t>doesnot</a:t>
            </a:r>
            <a:r>
              <a:rPr lang="en-US" dirty="0" smtClean="0"/>
              <a:t> allowed to do so and given message queue is full or overflow, even location Q[0] through Q[2] is empty. But in circular queue if we insert a new element it will be inserted in Q[0] location as it is empty. This is why, circular queue is better than linear queue. </a:t>
            </a:r>
          </a:p>
        </p:txBody>
      </p:sp>
    </p:spTree>
    <p:extLst>
      <p:ext uri="{BB962C8B-B14F-4D97-AF65-F5344CB8AC3E}">
        <p14:creationId xmlns:p14="http://schemas.microsoft.com/office/powerpoint/2010/main" val="1399843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3865315" cy="534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228600"/>
            <a:ext cx="2667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1" y="2514601"/>
            <a:ext cx="2209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1" y="4343400"/>
            <a:ext cx="2469626"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2210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a:t>
            </a:r>
            <a:endParaRPr lang="en-US" dirty="0"/>
          </a:p>
        </p:txBody>
      </p:sp>
      <p:sp>
        <p:nvSpPr>
          <p:cNvPr id="3" name="Content Placeholder 2"/>
          <p:cNvSpPr>
            <a:spLocks noGrp="1"/>
          </p:cNvSpPr>
          <p:nvPr>
            <p:ph idx="1"/>
          </p:nvPr>
        </p:nvSpPr>
        <p:spPr/>
        <p:txBody>
          <a:bodyPr/>
          <a:lstStyle/>
          <a:p>
            <a:r>
              <a:rPr lang="en-US" dirty="0" smtClean="0"/>
              <a:t>It is collection of elements such that each element has been assigned a priority and the order in which elements are deleted and processed comes from the following rules:</a:t>
            </a:r>
          </a:p>
          <a:p>
            <a:r>
              <a:rPr lang="en-US" dirty="0" smtClean="0"/>
              <a:t>An element of higher priority is processed before any element of lower priority.</a:t>
            </a:r>
          </a:p>
          <a:p>
            <a:r>
              <a:rPr lang="en-US" dirty="0" smtClean="0"/>
              <a:t>Two element of same priority are processed according to the order they were added to the queue.</a:t>
            </a:r>
          </a:p>
          <a:p>
            <a:r>
              <a:rPr lang="en-US" dirty="0" smtClean="0"/>
              <a:t>There can be two types of priority queue:</a:t>
            </a:r>
          </a:p>
          <a:p>
            <a:pPr marL="571500" indent="-457200">
              <a:buAutoNum type="alphaLcPeriod"/>
            </a:pPr>
            <a:r>
              <a:rPr lang="en-US" dirty="0" smtClean="0"/>
              <a:t>Ascending Priority Queue</a:t>
            </a:r>
          </a:p>
          <a:p>
            <a:pPr marL="571500" indent="-457200">
              <a:buAutoNum type="alphaLcPeriod"/>
            </a:pPr>
            <a:r>
              <a:rPr lang="en-US" dirty="0" smtClean="0"/>
              <a:t>Descending Priority Queue</a:t>
            </a:r>
          </a:p>
          <a:p>
            <a:pPr marL="114300" indent="0">
              <a:buNone/>
            </a:pPr>
            <a:endParaRPr lang="en-US" dirty="0"/>
          </a:p>
        </p:txBody>
      </p:sp>
    </p:spTree>
    <p:extLst>
      <p:ext uri="{BB962C8B-B14F-4D97-AF65-F5344CB8AC3E}">
        <p14:creationId xmlns:p14="http://schemas.microsoft.com/office/powerpoint/2010/main" val="1808898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387</TotalTime>
  <Words>971</Words>
  <Application>Microsoft Office PowerPoint</Application>
  <PresentationFormat>On-screen Show (4:3)</PresentationFormat>
  <Paragraphs>91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Adjacency</vt:lpstr>
      <vt:lpstr>Queue</vt:lpstr>
      <vt:lpstr>PowerPoint Presentation</vt:lpstr>
      <vt:lpstr>Application of Queue</vt:lpstr>
      <vt:lpstr>Queue as an ADT </vt:lpstr>
      <vt:lpstr>PowerPoint Presentation</vt:lpstr>
      <vt:lpstr>Circular Queue</vt:lpstr>
      <vt:lpstr>Linear Queue</vt:lpstr>
      <vt:lpstr>PowerPoint Presentation</vt:lpstr>
      <vt:lpstr>Priority Queue:</vt:lpstr>
      <vt:lpstr>Priority Queue:</vt:lpstr>
      <vt:lpstr>Double Ended Queue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20</cp:revision>
  <dcterms:created xsi:type="dcterms:W3CDTF">2020-10-11T04:04:38Z</dcterms:created>
  <dcterms:modified xsi:type="dcterms:W3CDTF">2020-10-20T15:54:05Z</dcterms:modified>
</cp:coreProperties>
</file>