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60" r:id="rId4"/>
    <p:sldId id="261" r:id="rId5"/>
    <p:sldId id="262" r:id="rId6"/>
    <p:sldId id="263" r:id="rId7"/>
    <p:sldId id="268" r:id="rId8"/>
    <p:sldId id="269" r:id="rId9"/>
    <p:sldId id="264" r:id="rId10"/>
    <p:sldId id="265" r:id="rId11"/>
    <p:sldId id="270" r:id="rId12"/>
    <p:sldId id="271" r:id="rId13"/>
    <p:sldId id="272" r:id="rId14"/>
    <p:sldId id="273" r:id="rId15"/>
    <p:sldId id="274" r:id="rId16"/>
    <p:sldId id="278" r:id="rId17"/>
    <p:sldId id="279" r:id="rId18"/>
    <p:sldId id="275" r:id="rId19"/>
    <p:sldId id="266"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3" autoAdjust="0"/>
    <p:restoredTop sz="94660"/>
  </p:normalViewPr>
  <p:slideViewPr>
    <p:cSldViewPr>
      <p:cViewPr>
        <p:scale>
          <a:sx n="90" d="100"/>
          <a:sy n="90" d="100"/>
        </p:scale>
        <p:origin x="-1522" y="18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6E54A-BEE6-4E66-9B92-0DDA56C13387}" type="datetimeFigureOut">
              <a:rPr lang="en-US" smtClean="0"/>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79C96B-A54C-470B-AD37-6363804EAD68}" type="slidenum">
              <a:rPr lang="en-US" smtClean="0"/>
              <a:t>‹#›</a:t>
            </a:fld>
            <a:endParaRPr lang="en-US"/>
          </a:p>
        </p:txBody>
      </p:sp>
    </p:spTree>
    <p:extLst>
      <p:ext uri="{BB962C8B-B14F-4D97-AF65-F5344CB8AC3E}">
        <p14:creationId xmlns:p14="http://schemas.microsoft.com/office/powerpoint/2010/main" val="275686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79C96B-A54C-470B-AD37-6363804EAD68}" type="slidenum">
              <a:rPr lang="en-US" smtClean="0"/>
              <a:t>5</a:t>
            </a:fld>
            <a:endParaRPr lang="en-US"/>
          </a:p>
        </p:txBody>
      </p:sp>
    </p:spTree>
    <p:extLst>
      <p:ext uri="{BB962C8B-B14F-4D97-AF65-F5344CB8AC3E}">
        <p14:creationId xmlns:p14="http://schemas.microsoft.com/office/powerpoint/2010/main" val="149003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EE6C959-FBA4-4102-B58F-FD45A2280E6A}" type="datetimeFigureOut">
              <a:rPr lang="en-US" smtClean="0"/>
              <a:t>10/7/2020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AABDA5-D993-402A-901F-B5918F6CC3E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E6C959-FBA4-4102-B58F-FD45A2280E6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E6C959-FBA4-4102-B58F-FD45A2280E6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E6C959-FBA4-4102-B58F-FD45A2280E6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E6C959-FBA4-4102-B58F-FD45A2280E6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E6C959-FBA4-4102-B58F-FD45A2280E6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E6C959-FBA4-4102-B58F-FD45A2280E6A}"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E6C959-FBA4-4102-B58F-FD45A2280E6A}"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6C959-FBA4-4102-B58F-FD45A2280E6A}"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E6C959-FBA4-4102-B58F-FD45A2280E6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E6C959-FBA4-4102-B58F-FD45A2280E6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AABDA5-D993-402A-901F-B5918F6CC3E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E6C959-FBA4-4102-B58F-FD45A2280E6A}" type="datetimeFigureOut">
              <a:rPr lang="en-US" smtClean="0"/>
              <a:t>10/7/2020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AABDA5-D993-402A-901F-B5918F6CC3E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 and Algorithm</a:t>
            </a:r>
            <a:br>
              <a:rPr lang="en-US" dirty="0" smtClean="0"/>
            </a:br>
            <a:r>
              <a:rPr lang="en-US" dirty="0" smtClean="0"/>
              <a:t>DSA</a:t>
            </a:r>
            <a:endParaRPr lang="en-US" dirty="0"/>
          </a:p>
        </p:txBody>
      </p:sp>
    </p:spTree>
    <p:extLst>
      <p:ext uri="{BB962C8B-B14F-4D97-AF65-F5344CB8AC3E}">
        <p14:creationId xmlns:p14="http://schemas.microsoft.com/office/powerpoint/2010/main" val="1485026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780288"/>
          </a:xfrm>
        </p:spPr>
        <p:txBody>
          <a:bodyPr>
            <a:normAutofit fontScale="90000"/>
          </a:bodyPr>
          <a:lstStyle/>
          <a:p>
            <a:r>
              <a:rPr lang="en-US" dirty="0" smtClean="0"/>
              <a:t>Algorithm : POP</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dirty="0" smtClean="0"/>
              <a:t>POP(Stack[],Top)</a:t>
            </a:r>
          </a:p>
          <a:p>
            <a:pPr marL="0" indent="0">
              <a:buNone/>
            </a:pPr>
            <a:r>
              <a:rPr lang="en-US" dirty="0" smtClean="0"/>
              <a:t>1. Check for the stack underflow</a:t>
            </a:r>
          </a:p>
          <a:p>
            <a:pPr marL="0" indent="0">
              <a:buNone/>
            </a:pPr>
            <a:r>
              <a:rPr lang="en-US" dirty="0"/>
              <a:t>	</a:t>
            </a:r>
            <a:r>
              <a:rPr lang="en-US" dirty="0" smtClean="0"/>
              <a:t>IF </a:t>
            </a:r>
            <a:r>
              <a:rPr lang="en-US" dirty="0" smtClean="0"/>
              <a:t>TOP=-1THEN</a:t>
            </a:r>
            <a:endParaRPr lang="en-US" dirty="0" smtClean="0"/>
          </a:p>
          <a:p>
            <a:pPr marL="0" indent="0">
              <a:buNone/>
            </a:pPr>
            <a:r>
              <a:rPr lang="en-US" dirty="0" smtClean="0"/>
              <a:t>	Print “underflow-Stack is empty”</a:t>
            </a:r>
          </a:p>
          <a:p>
            <a:pPr marL="0" indent="0">
              <a:buNone/>
            </a:pPr>
            <a:r>
              <a:rPr lang="en-US" dirty="0" smtClean="0"/>
              <a:t>	Else </a:t>
            </a:r>
          </a:p>
          <a:p>
            <a:pPr marL="0" indent="0">
              <a:buNone/>
            </a:pPr>
            <a:r>
              <a:rPr lang="en-US" dirty="0" smtClean="0"/>
              <a:t>	Set item = Stack[TOP]</a:t>
            </a:r>
          </a:p>
          <a:p>
            <a:pPr marL="0" indent="0">
              <a:buNone/>
            </a:pPr>
            <a:r>
              <a:rPr lang="en-US" dirty="0" smtClean="0"/>
              <a:t>2. Top=TOP-1 (Decrement the stack top)</a:t>
            </a:r>
          </a:p>
          <a:p>
            <a:pPr marL="0" indent="0">
              <a:buNone/>
            </a:pPr>
            <a:r>
              <a:rPr lang="en-US" dirty="0" smtClean="0"/>
              <a:t>3. Return the deleted item from the stack.</a:t>
            </a:r>
          </a:p>
          <a:p>
            <a:pPr marL="0" indent="0">
              <a:buNone/>
            </a:pPr>
            <a:r>
              <a:rPr lang="en-US" dirty="0" smtClean="0"/>
              <a:t>4. Exit.</a:t>
            </a:r>
          </a:p>
        </p:txBody>
      </p:sp>
    </p:spTree>
    <p:extLst>
      <p:ext uri="{BB962C8B-B14F-4D97-AF65-F5344CB8AC3E}">
        <p14:creationId xmlns:p14="http://schemas.microsoft.com/office/powerpoint/2010/main" val="91643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475488"/>
          </a:xfrm>
        </p:spPr>
        <p:txBody>
          <a:bodyPr>
            <a:normAutofit fontScale="90000"/>
          </a:bodyPr>
          <a:lstStyle/>
          <a:p>
            <a:r>
              <a:rPr lang="en-US" dirty="0" smtClean="0"/>
              <a:t>Application of Stack:</a:t>
            </a:r>
            <a:endParaRPr lang="en-US" dirty="0"/>
          </a:p>
        </p:txBody>
      </p:sp>
      <p:sp>
        <p:nvSpPr>
          <p:cNvPr id="3" name="Content Placeholder 2"/>
          <p:cNvSpPr>
            <a:spLocks noGrp="1"/>
          </p:cNvSpPr>
          <p:nvPr>
            <p:ph idx="1"/>
          </p:nvPr>
        </p:nvSpPr>
        <p:spPr>
          <a:xfrm>
            <a:off x="304800" y="1219200"/>
            <a:ext cx="8229600" cy="4389120"/>
          </a:xfrm>
        </p:spPr>
        <p:txBody>
          <a:bodyPr>
            <a:normAutofit fontScale="92500" lnSpcReduction="20000"/>
          </a:bodyPr>
          <a:lstStyle/>
          <a:p>
            <a:r>
              <a:rPr lang="en-US" dirty="0" smtClean="0"/>
              <a:t>A stack is useful to solve typical problems like checking validating of an expression, balancing the symbols in an expression, reverse the directly and indirectly in the following field :</a:t>
            </a:r>
          </a:p>
          <a:p>
            <a:pPr marL="514350" indent="-514350">
              <a:buFont typeface="+mj-lt"/>
              <a:buAutoNum type="arabicPeriod"/>
            </a:pPr>
            <a:r>
              <a:rPr lang="en-US" dirty="0" smtClean="0"/>
              <a:t>To convert infix expression to prefix and postfix.</a:t>
            </a:r>
          </a:p>
          <a:p>
            <a:pPr marL="514350" indent="-514350">
              <a:buFont typeface="+mj-lt"/>
              <a:buAutoNum type="arabicPeriod"/>
            </a:pPr>
            <a:r>
              <a:rPr lang="en-US" dirty="0" smtClean="0"/>
              <a:t>To evaluate the expression (prefix, postfix)</a:t>
            </a:r>
          </a:p>
          <a:p>
            <a:pPr marL="514350" indent="-514350">
              <a:buFont typeface="+mj-lt"/>
              <a:buAutoNum type="arabicPeriod"/>
            </a:pPr>
            <a:r>
              <a:rPr lang="en-US" dirty="0" smtClean="0"/>
              <a:t>To keep the page visited history in a web browser to perform the undo sequence a text auditor.</a:t>
            </a:r>
          </a:p>
          <a:p>
            <a:pPr marL="514350" indent="-514350">
              <a:buFont typeface="+mj-lt"/>
              <a:buAutoNum type="arabicPeriod"/>
            </a:pPr>
            <a:r>
              <a:rPr lang="en-US" dirty="0" smtClean="0"/>
              <a:t>To perform recursion function.</a:t>
            </a:r>
          </a:p>
          <a:p>
            <a:pPr marL="514350" indent="-514350">
              <a:buFont typeface="+mj-lt"/>
              <a:buAutoNum type="arabicPeriod"/>
            </a:pPr>
            <a:r>
              <a:rPr lang="en-US" dirty="0" smtClean="0"/>
              <a:t>To be used as auxiliary data structure for implementing algorithms.</a:t>
            </a:r>
          </a:p>
          <a:p>
            <a:pPr marL="514350" indent="-514350">
              <a:buFont typeface="+mj-lt"/>
              <a:buAutoNum type="arabicPeriod"/>
            </a:pPr>
            <a:r>
              <a:rPr lang="en-US" dirty="0" smtClean="0"/>
              <a:t>To be used as components of other data structure.</a:t>
            </a:r>
            <a:endParaRPr lang="en-US" dirty="0"/>
          </a:p>
        </p:txBody>
      </p:sp>
    </p:spTree>
    <p:extLst>
      <p:ext uri="{BB962C8B-B14F-4D97-AF65-F5344CB8AC3E}">
        <p14:creationId xmlns:p14="http://schemas.microsoft.com/office/powerpoint/2010/main" val="372389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389120"/>
          </a:xfrm>
        </p:spPr>
        <p:txBody>
          <a:bodyPr>
            <a:normAutofit fontScale="92500" lnSpcReduction="10000"/>
          </a:bodyPr>
          <a:lstStyle/>
          <a:p>
            <a:r>
              <a:rPr lang="en-US" dirty="0"/>
              <a:t>Infix Notation: </a:t>
            </a:r>
            <a:r>
              <a:rPr lang="en-US" dirty="0" smtClean="0"/>
              <a:t>A2-B2 = (a-b )*(</a:t>
            </a:r>
            <a:r>
              <a:rPr lang="en-US" dirty="0" err="1" smtClean="0"/>
              <a:t>a+b</a:t>
            </a:r>
            <a:r>
              <a:rPr lang="en-US" dirty="0" smtClean="0"/>
              <a:t>)</a:t>
            </a:r>
            <a:r>
              <a:rPr lang="en-US" dirty="0" smtClean="0"/>
              <a:t>=(</a:t>
            </a:r>
            <a:r>
              <a:rPr lang="en-US" dirty="0" err="1" smtClean="0"/>
              <a:t>ab</a:t>
            </a:r>
            <a:r>
              <a:rPr lang="en-US" dirty="0" smtClean="0"/>
              <a:t>-)*(</a:t>
            </a:r>
            <a:r>
              <a:rPr lang="en-US" dirty="0" err="1" smtClean="0"/>
              <a:t>ab</a:t>
            </a:r>
            <a:r>
              <a:rPr lang="en-US" dirty="0" smtClean="0"/>
              <a:t>+)= </a:t>
            </a:r>
            <a:r>
              <a:rPr lang="en-US" dirty="0" err="1" smtClean="0"/>
              <a:t>ab-ab</a:t>
            </a:r>
            <a:r>
              <a:rPr lang="en-US" dirty="0" smtClean="0"/>
              <a:t>+*</a:t>
            </a:r>
            <a:endParaRPr lang="en-US" dirty="0" smtClean="0"/>
          </a:p>
          <a:p>
            <a:pPr marL="0" indent="0">
              <a:buNone/>
            </a:pPr>
            <a:r>
              <a:rPr lang="en-US" dirty="0" smtClean="0"/>
              <a:t>The infix notation is what , we come across. In our general mathematics where the operation is written in between the operands. </a:t>
            </a:r>
            <a:r>
              <a:rPr lang="en-US" dirty="0" err="1" smtClean="0"/>
              <a:t>Eg</a:t>
            </a:r>
            <a:r>
              <a:rPr lang="en-US" dirty="0" smtClean="0"/>
              <a:t>: A+B(+ is infix</a:t>
            </a:r>
            <a:r>
              <a:rPr lang="en-US" dirty="0" smtClean="0"/>
              <a:t>)=</a:t>
            </a:r>
            <a:endParaRPr lang="en-US" dirty="0" smtClean="0"/>
          </a:p>
          <a:p>
            <a:r>
              <a:rPr lang="en-US" dirty="0" smtClean="0"/>
              <a:t>Prefix: The prefix notation is the notations in which the operator is written before the operands. </a:t>
            </a:r>
            <a:r>
              <a:rPr lang="en-US" dirty="0" err="1" smtClean="0"/>
              <a:t>Eg</a:t>
            </a:r>
            <a:r>
              <a:rPr lang="en-US" dirty="0" smtClean="0"/>
              <a:t>: +AB</a:t>
            </a:r>
          </a:p>
          <a:p>
            <a:r>
              <a:rPr lang="en-US" dirty="0" smtClean="0"/>
              <a:t>Postfix : The postfix is the notation in which operator is written after the operands. </a:t>
            </a:r>
            <a:r>
              <a:rPr lang="en-US" dirty="0" err="1" smtClean="0"/>
              <a:t>Eg</a:t>
            </a:r>
            <a:r>
              <a:rPr lang="en-US" dirty="0" smtClean="0"/>
              <a:t> : AB+</a:t>
            </a:r>
          </a:p>
          <a:p>
            <a:pPr marL="0" indent="0">
              <a:buNone/>
            </a:pPr>
            <a:r>
              <a:rPr lang="en-US" dirty="0" smtClean="0"/>
              <a:t>Prefix and postfix notations are free of precedence rule. So parenthesis is not required in this notation. This notation are used to solve expression more efficiently than infix notation. </a:t>
            </a:r>
          </a:p>
          <a:p>
            <a:pPr marL="0" indent="0">
              <a:buNone/>
            </a:pPr>
            <a:endParaRPr lang="en-US" dirty="0"/>
          </a:p>
        </p:txBody>
      </p:sp>
      <p:sp>
        <p:nvSpPr>
          <p:cNvPr id="2" name="Rectangle 1"/>
          <p:cNvSpPr/>
          <p:nvPr/>
        </p:nvSpPr>
        <p:spPr>
          <a:xfrm>
            <a:off x="1828800" y="457200"/>
            <a:ext cx="3222742" cy="369332"/>
          </a:xfrm>
          <a:prstGeom prst="rect">
            <a:avLst/>
          </a:prstGeom>
        </p:spPr>
        <p:txBody>
          <a:bodyPr wrap="none">
            <a:spAutoFit/>
          </a:bodyPr>
          <a:lstStyle/>
          <a:p>
            <a:pPr lvl="0"/>
            <a:r>
              <a:rPr lang="en-US" b="1" dirty="0"/>
              <a:t>The Infix, Postfix and Prefix</a:t>
            </a:r>
            <a:endParaRPr lang="en-US" u="none" strike="noStrike" dirty="0">
              <a:effectLst/>
            </a:endParaRPr>
          </a:p>
        </p:txBody>
      </p:sp>
    </p:spTree>
    <p:extLst>
      <p:ext uri="{BB962C8B-B14F-4D97-AF65-F5344CB8AC3E}">
        <p14:creationId xmlns:p14="http://schemas.microsoft.com/office/powerpoint/2010/main" val="161082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780288"/>
          </a:xfrm>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smtClean="0"/>
              <a:t>Let </a:t>
            </a:r>
            <a:r>
              <a:rPr lang="en-US" sz="2000" dirty="0"/>
              <a:t>us take an example of following infix operation of 2 +  3 * 3 </a:t>
            </a:r>
            <a:r>
              <a:rPr lang="en-US" sz="2000" dirty="0" smtClean="0"/>
              <a:t>.=</a:t>
            </a:r>
            <a:endParaRPr lang="en-US" sz="2000" dirty="0" smtClean="0"/>
          </a:p>
          <a:p>
            <a:r>
              <a:rPr lang="en-US" sz="2000" dirty="0" smtClean="0"/>
              <a:t> </a:t>
            </a:r>
            <a:r>
              <a:rPr lang="en-US" sz="2000" dirty="0"/>
              <a:t>If we compute this we will get following result 5 * 3 = 15. Is it right? No, So what is wrong? </a:t>
            </a:r>
            <a:endParaRPr lang="en-US" sz="2000" dirty="0" smtClean="0"/>
          </a:p>
          <a:p>
            <a:r>
              <a:rPr lang="en-US" sz="2000" dirty="0" smtClean="0"/>
              <a:t>We </a:t>
            </a:r>
            <a:r>
              <a:rPr lang="en-US" sz="2000" dirty="0"/>
              <a:t>should have knowledge about precedence rule to get correct result. </a:t>
            </a:r>
          </a:p>
          <a:p>
            <a:r>
              <a:rPr lang="en-US" sz="2000" dirty="0" smtClean="0"/>
              <a:t>Here </a:t>
            </a:r>
            <a:r>
              <a:rPr lang="en-US" sz="2000" dirty="0"/>
              <a:t>multiplication have higher precedence than addition, so it should perform before addition.</a:t>
            </a:r>
          </a:p>
          <a:p>
            <a:endParaRPr lang="en-US" dirty="0"/>
          </a:p>
        </p:txBody>
      </p:sp>
      <p:sp>
        <p:nvSpPr>
          <p:cNvPr id="4" name="Rectangle 3"/>
          <p:cNvSpPr/>
          <p:nvPr/>
        </p:nvSpPr>
        <p:spPr>
          <a:xfrm>
            <a:off x="1752600" y="1143000"/>
            <a:ext cx="5105400" cy="369332"/>
          </a:xfrm>
          <a:prstGeom prst="rect">
            <a:avLst/>
          </a:prstGeom>
        </p:spPr>
        <p:txBody>
          <a:bodyPr wrap="square">
            <a:spAutoFit/>
          </a:bodyPr>
          <a:lstStyle/>
          <a:p>
            <a:r>
              <a:rPr lang="en-US" b="1" dirty="0"/>
              <a:t>Notation Conversion:</a:t>
            </a:r>
            <a:endParaRPr lang="en-US" dirty="0"/>
          </a:p>
        </p:txBody>
      </p:sp>
    </p:spTree>
    <p:extLst>
      <p:ext uri="{BB962C8B-B14F-4D97-AF65-F5344CB8AC3E}">
        <p14:creationId xmlns:p14="http://schemas.microsoft.com/office/powerpoint/2010/main" val="349718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fontScale="90000"/>
          </a:bodyPr>
          <a:lstStyle/>
          <a:p>
            <a:endParaRPr lang="en-US" dirty="0"/>
          </a:p>
        </p:txBody>
      </p:sp>
      <p:sp>
        <p:nvSpPr>
          <p:cNvPr id="3" name="Content Placeholder 2"/>
          <p:cNvSpPr>
            <a:spLocks noGrp="1"/>
          </p:cNvSpPr>
          <p:nvPr>
            <p:ph idx="1"/>
          </p:nvPr>
        </p:nvSpPr>
        <p:spPr/>
        <p:txBody>
          <a:bodyPr/>
          <a:lstStyle/>
          <a:p>
            <a:r>
              <a:rPr lang="en-US" sz="2000" b="1" dirty="0"/>
              <a:t>Operator 			        Symbol 		 </a:t>
            </a:r>
            <a:r>
              <a:rPr lang="en-US" sz="2000" b="1" dirty="0" smtClean="0"/>
              <a:t>Precedence </a:t>
            </a:r>
            <a:endParaRPr lang="en-US" sz="2000" dirty="0"/>
          </a:p>
          <a:p>
            <a:r>
              <a:rPr lang="en-US" sz="2000" dirty="0"/>
              <a:t>Exponential				</a:t>
            </a:r>
            <a:r>
              <a:rPr lang="en-US" sz="2000" dirty="0" smtClean="0"/>
              <a:t>^, </a:t>
            </a:r>
            <a:r>
              <a:rPr lang="en-US" sz="2000" dirty="0"/>
              <a:t>$ 		</a:t>
            </a:r>
            <a:r>
              <a:rPr lang="en-US" sz="2000" dirty="0" smtClean="0"/>
              <a:t>Highest</a:t>
            </a:r>
            <a:endParaRPr lang="en-US" sz="2000" dirty="0"/>
          </a:p>
          <a:p>
            <a:r>
              <a:rPr lang="en-US" sz="2000" dirty="0"/>
              <a:t>Multiplication /Division,		*, / 		</a:t>
            </a:r>
            <a:r>
              <a:rPr lang="en-US" sz="2000" dirty="0" smtClean="0"/>
              <a:t>Next </a:t>
            </a:r>
            <a:r>
              <a:rPr lang="en-US" sz="2000" dirty="0"/>
              <a:t>Highest</a:t>
            </a:r>
          </a:p>
          <a:p>
            <a:r>
              <a:rPr lang="en-US" sz="2000" dirty="0"/>
              <a:t>Addition/Subtraction 			+, -		</a:t>
            </a:r>
            <a:r>
              <a:rPr lang="en-US" sz="2000" dirty="0" smtClean="0"/>
              <a:t>Lowest</a:t>
            </a:r>
            <a:endParaRPr lang="en-US" sz="2000" dirty="0"/>
          </a:p>
          <a:p>
            <a:endParaRPr lang="en-US" dirty="0"/>
          </a:p>
        </p:txBody>
      </p:sp>
    </p:spTree>
    <p:extLst>
      <p:ext uri="{BB962C8B-B14F-4D97-AF65-F5344CB8AC3E}">
        <p14:creationId xmlns:p14="http://schemas.microsoft.com/office/powerpoint/2010/main" val="51887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3400" y="457200"/>
            <a:ext cx="4040188" cy="659352"/>
          </a:xfrm>
        </p:spPr>
        <p:txBody>
          <a:bodyPr/>
          <a:lstStyle/>
          <a:p>
            <a:r>
              <a:rPr lang="en-US" dirty="0"/>
              <a:t>INFIX TO POSTFIX</a:t>
            </a:r>
          </a:p>
        </p:txBody>
      </p:sp>
      <p:sp>
        <p:nvSpPr>
          <p:cNvPr id="6" name="Text Placeholder 5"/>
          <p:cNvSpPr>
            <a:spLocks noGrp="1"/>
          </p:cNvSpPr>
          <p:nvPr>
            <p:ph type="body" sz="half" idx="3"/>
          </p:nvPr>
        </p:nvSpPr>
        <p:spPr>
          <a:xfrm>
            <a:off x="4724400" y="609600"/>
            <a:ext cx="4041775" cy="654843"/>
          </a:xfrm>
        </p:spPr>
        <p:txBody>
          <a:bodyPr/>
          <a:lstStyle/>
          <a:p>
            <a:r>
              <a:rPr lang="en-US" dirty="0"/>
              <a:t>INFIX TO </a:t>
            </a:r>
            <a:r>
              <a:rPr lang="en-US" dirty="0" smtClean="0"/>
              <a:t>PREFIX</a:t>
            </a:r>
            <a:endParaRPr lang="en-US" dirty="0"/>
          </a:p>
        </p:txBody>
      </p:sp>
      <p:sp>
        <p:nvSpPr>
          <p:cNvPr id="3" name="Content Placeholder 2"/>
          <p:cNvSpPr>
            <a:spLocks noGrp="1"/>
          </p:cNvSpPr>
          <p:nvPr>
            <p:ph sz="quarter" idx="2"/>
          </p:nvPr>
        </p:nvSpPr>
        <p:spPr>
          <a:xfrm>
            <a:off x="457200" y="1524000"/>
            <a:ext cx="4040188" cy="4495800"/>
          </a:xfrm>
        </p:spPr>
        <p:txBody>
          <a:bodyPr/>
          <a:lstStyle/>
          <a:p>
            <a:r>
              <a:rPr lang="en-US" dirty="0" smtClean="0"/>
              <a:t>A*B + C/D</a:t>
            </a:r>
          </a:p>
          <a:p>
            <a:pPr marL="0" indent="0">
              <a:buNone/>
            </a:pPr>
            <a:r>
              <a:rPr lang="en-US" dirty="0" smtClean="0"/>
              <a:t>= (A*B)+(C/D)</a:t>
            </a:r>
          </a:p>
          <a:p>
            <a:pPr marL="0" indent="0">
              <a:buNone/>
            </a:pPr>
            <a:r>
              <a:rPr lang="en-US" dirty="0" smtClean="0"/>
              <a:t>= (AB*)+(CD/)</a:t>
            </a:r>
          </a:p>
          <a:p>
            <a:pPr marL="0" indent="0">
              <a:buNone/>
            </a:pPr>
            <a:r>
              <a:rPr lang="en-US" dirty="0" smtClean="0"/>
              <a:t>=AB*CD/+</a:t>
            </a:r>
          </a:p>
          <a:p>
            <a:r>
              <a:rPr lang="en-US" dirty="0" smtClean="0"/>
              <a:t>(A+B)*C/D+E^F/G</a:t>
            </a:r>
          </a:p>
          <a:p>
            <a:pPr marL="0" indent="0">
              <a:buNone/>
            </a:pPr>
            <a:r>
              <a:rPr lang="en-US" dirty="0" smtClean="0"/>
              <a:t>= [(AB+)*C]/D+(EF^)/G</a:t>
            </a:r>
          </a:p>
          <a:p>
            <a:pPr marL="0" indent="0">
              <a:buNone/>
            </a:pPr>
            <a:r>
              <a:rPr lang="en-US" dirty="0" smtClean="0"/>
              <a:t>=(AB+C*)/D+(EF^G/)</a:t>
            </a:r>
          </a:p>
          <a:p>
            <a:pPr marL="0" indent="0">
              <a:buNone/>
            </a:pPr>
            <a:r>
              <a:rPr lang="en-US" dirty="0" smtClean="0"/>
              <a:t>=(AB+C*D/)+(EF^G/)</a:t>
            </a:r>
          </a:p>
          <a:p>
            <a:pPr marL="0" indent="0">
              <a:buNone/>
            </a:pPr>
            <a:r>
              <a:rPr lang="en-US" dirty="0" smtClean="0"/>
              <a:t>AB+C*D/EF^G/+</a:t>
            </a:r>
          </a:p>
          <a:p>
            <a:pPr marL="0" indent="0">
              <a:buNone/>
            </a:pPr>
            <a:endParaRPr lang="en-US" dirty="0"/>
          </a:p>
        </p:txBody>
      </p:sp>
      <p:sp>
        <p:nvSpPr>
          <p:cNvPr id="7" name="Content Placeholder 6"/>
          <p:cNvSpPr>
            <a:spLocks noGrp="1"/>
          </p:cNvSpPr>
          <p:nvPr>
            <p:ph sz="quarter" idx="4"/>
          </p:nvPr>
        </p:nvSpPr>
        <p:spPr>
          <a:xfrm>
            <a:off x="4495800" y="1524000"/>
            <a:ext cx="4041775" cy="4495800"/>
          </a:xfrm>
        </p:spPr>
        <p:txBody>
          <a:bodyPr/>
          <a:lstStyle/>
          <a:p>
            <a:r>
              <a:rPr lang="en-US" dirty="0" smtClean="0"/>
              <a:t>A*B+C</a:t>
            </a:r>
          </a:p>
          <a:p>
            <a:pPr marL="0" indent="0">
              <a:buNone/>
            </a:pPr>
            <a:r>
              <a:rPr lang="en-US" dirty="0" smtClean="0"/>
              <a:t>(A*B)+C</a:t>
            </a:r>
          </a:p>
          <a:p>
            <a:pPr marL="0" indent="0">
              <a:buNone/>
            </a:pPr>
            <a:r>
              <a:rPr lang="en-US" dirty="0" smtClean="0"/>
              <a:t>(*AB)+C</a:t>
            </a:r>
          </a:p>
          <a:p>
            <a:pPr marL="0" indent="0">
              <a:buNone/>
            </a:pPr>
            <a:r>
              <a:rPr lang="en-US" dirty="0" smtClean="0"/>
              <a:t>+*ABC</a:t>
            </a:r>
          </a:p>
          <a:p>
            <a:r>
              <a:rPr lang="en-US" dirty="0" smtClean="0"/>
              <a:t>A/B^C+D</a:t>
            </a:r>
          </a:p>
          <a:p>
            <a:pPr marL="0" indent="0">
              <a:buNone/>
            </a:pPr>
            <a:r>
              <a:rPr lang="en-US" dirty="0" smtClean="0"/>
              <a:t>A/(B^C)+D</a:t>
            </a:r>
          </a:p>
          <a:p>
            <a:pPr marL="0" indent="0">
              <a:buNone/>
            </a:pPr>
            <a:r>
              <a:rPr lang="en-US" dirty="0" smtClean="0"/>
              <a:t>A/(^BC)+D</a:t>
            </a:r>
          </a:p>
          <a:p>
            <a:pPr marL="0" indent="0">
              <a:buNone/>
            </a:pPr>
            <a:r>
              <a:rPr lang="en-US" dirty="0" smtClean="0"/>
              <a:t>(/A^BC)+D</a:t>
            </a:r>
          </a:p>
          <a:p>
            <a:pPr marL="0" indent="0">
              <a:buNone/>
            </a:pPr>
            <a:r>
              <a:rPr lang="en-US" dirty="0" smtClean="0"/>
              <a:t>+/A^BCD</a:t>
            </a:r>
            <a:endParaRPr lang="en-US" dirty="0"/>
          </a:p>
        </p:txBody>
      </p:sp>
    </p:spTree>
    <p:extLst>
      <p:ext uri="{BB962C8B-B14F-4D97-AF65-F5344CB8AC3E}">
        <p14:creationId xmlns:p14="http://schemas.microsoft.com/office/powerpoint/2010/main" val="2663946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609600"/>
            <a:ext cx="8229600" cy="475488"/>
          </a:xfrm>
        </p:spPr>
        <p:txBody>
          <a:bodyPr>
            <a:noAutofit/>
          </a:bodyPr>
          <a:lstStyle/>
          <a:p>
            <a:r>
              <a:rPr lang="en-US" sz="2800" dirty="0" smtClean="0"/>
              <a:t>Algorithm to Convert Infix Notation into Postfix:</a:t>
            </a:r>
            <a:endParaRPr lang="en-US" sz="2800" dirty="0"/>
          </a:p>
        </p:txBody>
      </p:sp>
      <p:sp>
        <p:nvSpPr>
          <p:cNvPr id="8" name="Content Placeholder 7"/>
          <p:cNvSpPr>
            <a:spLocks noGrp="1"/>
          </p:cNvSpPr>
          <p:nvPr>
            <p:ph idx="1"/>
          </p:nvPr>
        </p:nvSpPr>
        <p:spPr>
          <a:xfrm>
            <a:off x="533400" y="1371600"/>
            <a:ext cx="8229600" cy="5105400"/>
          </a:xfrm>
        </p:spPr>
        <p:txBody>
          <a:bodyPr>
            <a:normAutofit fontScale="70000" lnSpcReduction="20000"/>
          </a:bodyPr>
          <a:lstStyle/>
          <a:p>
            <a:r>
              <a:rPr lang="en-US" dirty="0" smtClean="0"/>
              <a:t>Suppose Q is an arithmetic expression written in infix notation. The algorithm finds the equivalent postfix expression P. So P is output required.</a:t>
            </a:r>
          </a:p>
          <a:p>
            <a:pPr marL="514350" indent="-514350">
              <a:buAutoNum type="arabicPeriod"/>
            </a:pPr>
            <a:r>
              <a:rPr lang="en-US" dirty="0" smtClean="0"/>
              <a:t>Scan Q from left to right and repeat step 2 to 5 for each element of Q </a:t>
            </a:r>
            <a:r>
              <a:rPr lang="en-US" dirty="0" err="1" smtClean="0"/>
              <a:t>upto</a:t>
            </a:r>
            <a:r>
              <a:rPr lang="en-US" dirty="0" smtClean="0"/>
              <a:t> the end of Q.</a:t>
            </a:r>
          </a:p>
          <a:p>
            <a:pPr marL="514350" indent="-514350">
              <a:buAutoNum type="arabicPeriod"/>
            </a:pPr>
            <a:r>
              <a:rPr lang="en-US" dirty="0" smtClean="0"/>
              <a:t>If an operand is encountered, add it to P (output).</a:t>
            </a:r>
          </a:p>
          <a:p>
            <a:pPr marL="514350" indent="-514350">
              <a:buAutoNum type="arabicPeriod"/>
            </a:pPr>
            <a:r>
              <a:rPr lang="en-US" dirty="0" smtClean="0"/>
              <a:t>If a left parenthesis is encountered, push it onto </a:t>
            </a:r>
            <a:r>
              <a:rPr lang="en-US" dirty="0" err="1" smtClean="0"/>
              <a:t>STAcK</a:t>
            </a:r>
            <a:r>
              <a:rPr lang="en-US" dirty="0" smtClean="0"/>
              <a:t>.</a:t>
            </a:r>
          </a:p>
          <a:p>
            <a:pPr marL="514350" indent="-514350">
              <a:buAutoNum type="arabicPeriod"/>
            </a:pPr>
            <a:r>
              <a:rPr lang="en-US" dirty="0" smtClean="0"/>
              <a:t>If an operator is encountered, then:</a:t>
            </a:r>
          </a:p>
          <a:p>
            <a:pPr marL="0" indent="0">
              <a:buNone/>
            </a:pPr>
            <a:r>
              <a:rPr lang="en-US" dirty="0" smtClean="0"/>
              <a:t>	a. Add operator to STACK [END IF]</a:t>
            </a:r>
          </a:p>
          <a:p>
            <a:pPr marL="0" indent="0">
              <a:buNone/>
            </a:pPr>
            <a:r>
              <a:rPr lang="en-US" dirty="0"/>
              <a:t>	</a:t>
            </a:r>
            <a:r>
              <a:rPr lang="en-US" dirty="0" smtClean="0"/>
              <a:t>b. Repeatedly POP from STACK and add P each operator which has the same precedence as or higher  precedence than operator.</a:t>
            </a:r>
          </a:p>
          <a:p>
            <a:pPr marL="0" indent="0">
              <a:buNone/>
            </a:pPr>
            <a:r>
              <a:rPr lang="en-US" dirty="0" smtClean="0"/>
              <a:t>5. If a right parenthesis is encountered, then:</a:t>
            </a:r>
          </a:p>
          <a:p>
            <a:pPr marL="0" indent="0">
              <a:buNone/>
            </a:pPr>
            <a:r>
              <a:rPr lang="en-US" dirty="0"/>
              <a:t>	</a:t>
            </a:r>
            <a:r>
              <a:rPr lang="en-US" dirty="0" smtClean="0"/>
              <a:t>a. Repeatedly POP from STACK and add to P each operator until left parenthesis is encountered</a:t>
            </a:r>
          </a:p>
          <a:p>
            <a:pPr marL="0" indent="0">
              <a:buNone/>
            </a:pPr>
            <a:r>
              <a:rPr lang="en-US" dirty="0"/>
              <a:t>	</a:t>
            </a:r>
            <a:r>
              <a:rPr lang="en-US" dirty="0" smtClean="0"/>
              <a:t>b. Remove the left parenthesis.</a:t>
            </a:r>
          </a:p>
          <a:p>
            <a:pPr marL="0" indent="0">
              <a:buNone/>
            </a:pPr>
            <a:r>
              <a:rPr lang="en-US" dirty="0"/>
              <a:t>	</a:t>
            </a:r>
            <a:r>
              <a:rPr lang="en-US" dirty="0" smtClean="0"/>
              <a:t>	[end if]</a:t>
            </a:r>
          </a:p>
          <a:p>
            <a:pPr marL="0" indent="0">
              <a:buNone/>
            </a:pPr>
            <a:r>
              <a:rPr lang="en-US" dirty="0"/>
              <a:t>	</a:t>
            </a:r>
            <a:r>
              <a:rPr lang="en-US" dirty="0" smtClean="0"/>
              <a:t>	[end of step-1]</a:t>
            </a:r>
          </a:p>
          <a:p>
            <a:pPr marL="0" indent="0">
              <a:buNone/>
            </a:pPr>
            <a:r>
              <a:rPr lang="en-US" dirty="0" smtClean="0"/>
              <a:t>6. POP each remaining operator from stack and add to P.</a:t>
            </a:r>
          </a:p>
          <a:p>
            <a:pPr marL="0" indent="0">
              <a:buNone/>
            </a:pPr>
            <a:r>
              <a:rPr lang="en-US" dirty="0" smtClean="0"/>
              <a:t>7. EXIT </a:t>
            </a:r>
          </a:p>
          <a:p>
            <a:pPr marL="514350" indent="-514350">
              <a:buAutoNum type="arabicPeriod"/>
            </a:pPr>
            <a:endParaRPr lang="en-US" dirty="0" smtClean="0"/>
          </a:p>
          <a:p>
            <a:pPr marL="0" indent="0">
              <a:buNone/>
            </a:pPr>
            <a:endParaRPr lang="en-US" dirty="0"/>
          </a:p>
          <a:p>
            <a:pPr marL="514350" indent="-514350">
              <a:buAutoNum type="arabicPeriod"/>
            </a:pPr>
            <a:endParaRPr lang="en-US" dirty="0" smtClean="0"/>
          </a:p>
        </p:txBody>
      </p:sp>
    </p:spTree>
    <p:extLst>
      <p:ext uri="{BB962C8B-B14F-4D97-AF65-F5344CB8AC3E}">
        <p14:creationId xmlns:p14="http://schemas.microsoft.com/office/powerpoint/2010/main" val="284809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609600"/>
            <a:ext cx="8229600" cy="475488"/>
          </a:xfrm>
        </p:spPr>
        <p:txBody>
          <a:bodyPr>
            <a:noAutofit/>
          </a:bodyPr>
          <a:lstStyle/>
          <a:p>
            <a:r>
              <a:rPr lang="en-US" sz="2800" dirty="0" smtClean="0"/>
              <a:t>Algorithm to Convert Infix Notation into </a:t>
            </a:r>
            <a:r>
              <a:rPr lang="en-US" sz="2800" dirty="0" err="1" smtClean="0"/>
              <a:t>PREfix</a:t>
            </a:r>
            <a:r>
              <a:rPr lang="en-US" sz="2800" dirty="0" smtClean="0"/>
              <a:t>:</a:t>
            </a:r>
            <a:endParaRPr lang="en-US" sz="2800" dirty="0"/>
          </a:p>
        </p:txBody>
      </p:sp>
      <p:sp>
        <p:nvSpPr>
          <p:cNvPr id="8" name="Content Placeholder 7"/>
          <p:cNvSpPr>
            <a:spLocks noGrp="1"/>
          </p:cNvSpPr>
          <p:nvPr>
            <p:ph idx="1"/>
          </p:nvPr>
        </p:nvSpPr>
        <p:spPr>
          <a:xfrm>
            <a:off x="457200" y="1219200"/>
            <a:ext cx="8229600" cy="5105400"/>
          </a:xfrm>
        </p:spPr>
        <p:txBody>
          <a:bodyPr>
            <a:normAutofit fontScale="77500" lnSpcReduction="20000"/>
          </a:bodyPr>
          <a:lstStyle/>
          <a:p>
            <a:pPr marL="514350" indent="-514350">
              <a:buAutoNum type="arabicPeriod"/>
            </a:pPr>
            <a:r>
              <a:rPr lang="en-US" dirty="0" smtClean="0"/>
              <a:t>Reverse the input string</a:t>
            </a:r>
          </a:p>
          <a:p>
            <a:pPr marL="514350" indent="-514350">
              <a:buAutoNum type="arabicPeriod"/>
            </a:pPr>
            <a:r>
              <a:rPr lang="en-US" dirty="0" smtClean="0"/>
              <a:t>Scan each element from left to right</a:t>
            </a:r>
            <a:endParaRPr lang="en-US" dirty="0"/>
          </a:p>
          <a:p>
            <a:pPr marL="514350" indent="-514350">
              <a:buAutoNum type="arabicPeriod"/>
            </a:pPr>
            <a:r>
              <a:rPr lang="en-US" dirty="0" smtClean="0"/>
              <a:t>If scanned string is operand, add it to the output string</a:t>
            </a:r>
          </a:p>
          <a:p>
            <a:pPr marL="514350" indent="-514350">
              <a:buAutoNum type="arabicPeriod"/>
            </a:pPr>
            <a:r>
              <a:rPr lang="en-US" dirty="0" smtClean="0"/>
              <a:t>If scanned string is closing parenthesis, push it to stack</a:t>
            </a:r>
          </a:p>
          <a:p>
            <a:pPr marL="514350" indent="-514350">
              <a:buAutoNum type="arabicPeriod"/>
            </a:pPr>
            <a:r>
              <a:rPr lang="en-US" dirty="0" smtClean="0"/>
              <a:t>If scanned string is an operator then:</a:t>
            </a:r>
          </a:p>
          <a:p>
            <a:pPr marL="514350" indent="-514350">
              <a:buAutoNum type="alphaLcPeriod"/>
            </a:pPr>
            <a:r>
              <a:rPr lang="en-US" dirty="0" smtClean="0"/>
              <a:t>If stack is empty, push operator on stack</a:t>
            </a:r>
          </a:p>
          <a:p>
            <a:pPr marL="514350" indent="-514350">
              <a:buAutoNum type="alphaLcPeriod"/>
            </a:pPr>
            <a:r>
              <a:rPr lang="en-US" dirty="0" smtClean="0"/>
              <a:t>If the top of stack is closing parenthesis push operator on stack</a:t>
            </a:r>
          </a:p>
          <a:p>
            <a:pPr marL="514350" indent="-514350">
              <a:buAutoNum type="alphaLcPeriod"/>
            </a:pPr>
            <a:r>
              <a:rPr lang="en-US" dirty="0" smtClean="0"/>
              <a:t>If it has higher priority than top of stack, push operator on stack</a:t>
            </a:r>
          </a:p>
          <a:p>
            <a:pPr marL="514350" indent="-514350">
              <a:buAutoNum type="alphaLcPeriod"/>
            </a:pPr>
            <a:r>
              <a:rPr lang="en-US" dirty="0" smtClean="0"/>
              <a:t>Else POP the operator from stack and add it to output string.</a:t>
            </a:r>
          </a:p>
          <a:p>
            <a:pPr marL="0" indent="0">
              <a:buNone/>
            </a:pPr>
            <a:r>
              <a:rPr lang="en-US" dirty="0" smtClean="0"/>
              <a:t>6. If it is opening parenthesis , POP operator from stack and add them to output until a closing parenthesis is </a:t>
            </a:r>
            <a:r>
              <a:rPr lang="en-US" dirty="0" err="1" smtClean="0"/>
              <a:t>encountered.POP</a:t>
            </a:r>
            <a:r>
              <a:rPr lang="en-US" dirty="0" smtClean="0"/>
              <a:t> and discard the parenthesis.</a:t>
            </a:r>
          </a:p>
          <a:p>
            <a:pPr marL="0" indent="0">
              <a:buNone/>
            </a:pPr>
            <a:r>
              <a:rPr lang="en-US" dirty="0" smtClean="0"/>
              <a:t>7. If there is more input go to step 2</a:t>
            </a:r>
          </a:p>
          <a:p>
            <a:pPr marL="0" indent="0">
              <a:buNone/>
            </a:pPr>
            <a:r>
              <a:rPr lang="en-US" dirty="0" smtClean="0"/>
              <a:t>8. If there is no more input, POP all remaining </a:t>
            </a:r>
            <a:r>
              <a:rPr lang="en-US" dirty="0" err="1" smtClean="0"/>
              <a:t>operatots</a:t>
            </a:r>
            <a:r>
              <a:rPr lang="en-US" dirty="0" smtClean="0"/>
              <a:t> and add them to output.</a:t>
            </a:r>
          </a:p>
          <a:p>
            <a:pPr marL="0" indent="0">
              <a:buNone/>
            </a:pPr>
            <a:r>
              <a:rPr lang="en-US" dirty="0" smtClean="0"/>
              <a:t>9. Reverse the output string.</a:t>
            </a:r>
          </a:p>
          <a:p>
            <a:pPr marL="0" indent="0">
              <a:buNone/>
            </a:pPr>
            <a:endParaRPr lang="en-US" dirty="0"/>
          </a:p>
          <a:p>
            <a:pPr marL="514350" indent="-514350">
              <a:buAutoNum type="arabicPeriod"/>
            </a:pPr>
            <a:endParaRPr lang="en-US" dirty="0" smtClean="0"/>
          </a:p>
        </p:txBody>
      </p:sp>
    </p:spTree>
    <p:extLst>
      <p:ext uri="{BB962C8B-B14F-4D97-AF65-F5344CB8AC3E}">
        <p14:creationId xmlns:p14="http://schemas.microsoft.com/office/powerpoint/2010/main" val="332247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51688"/>
          </a:xfrm>
        </p:spPr>
        <p:txBody>
          <a:bodyPr>
            <a:noAutofit/>
          </a:bodyPr>
          <a:lstStyle/>
          <a:p>
            <a:r>
              <a:rPr lang="en-US" sz="2400" dirty="0" smtClean="0"/>
              <a:t>Convert (A+B)*</a:t>
            </a:r>
            <a:r>
              <a:rPr lang="en-US" sz="2400" dirty="0" smtClean="0"/>
              <a:t>C/D+E^F/G to </a:t>
            </a:r>
            <a:r>
              <a:rPr lang="en-US" sz="2400" dirty="0" smtClean="0"/>
              <a:t>postfix notation using Stack.</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8980036"/>
              </p:ext>
            </p:extLst>
          </p:nvPr>
        </p:nvGraphicFramePr>
        <p:xfrm>
          <a:off x="533400" y="914400"/>
          <a:ext cx="8229600" cy="6299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Symbol</a:t>
                      </a:r>
                      <a:r>
                        <a:rPr lang="en-US" baseline="0" dirty="0" smtClean="0"/>
                        <a:t> scanned (Q)</a:t>
                      </a:r>
                      <a:endParaRPr lang="en-US" dirty="0"/>
                    </a:p>
                  </a:txBody>
                  <a:tcPr/>
                </a:tc>
                <a:tc>
                  <a:txBody>
                    <a:bodyPr/>
                    <a:lstStyle/>
                    <a:p>
                      <a:r>
                        <a:rPr lang="en-US" dirty="0" smtClean="0"/>
                        <a:t>Stack</a:t>
                      </a:r>
                      <a:endParaRPr lang="en-US" dirty="0"/>
                    </a:p>
                  </a:txBody>
                  <a:tcPr/>
                </a:tc>
                <a:tc>
                  <a:txBody>
                    <a:bodyPr/>
                    <a:lstStyle/>
                    <a:p>
                      <a:r>
                        <a:rPr lang="en-US" dirty="0" smtClean="0"/>
                        <a:t>Output</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r>
                        <a:rPr lang="en-US" dirty="0" smtClean="0"/>
                        <a:t>A</a:t>
                      </a:r>
                      <a:endParaRPr lang="en-US" dirty="0"/>
                    </a:p>
                  </a:txBody>
                  <a:tcPr/>
                </a:tc>
                <a:tc>
                  <a:txBody>
                    <a:bodyPr/>
                    <a:lstStyle/>
                    <a:p>
                      <a:r>
                        <a:rPr lang="en-US" dirty="0" smtClean="0"/>
                        <a:t>(</a:t>
                      </a:r>
                      <a:endParaRPr lang="en-US" dirty="0"/>
                    </a:p>
                  </a:txBody>
                  <a:tcPr/>
                </a:tc>
                <a:tc>
                  <a:txBody>
                    <a:bodyPr/>
                    <a:lstStyle/>
                    <a:p>
                      <a:r>
                        <a:rPr lang="en-US" dirty="0" smtClean="0"/>
                        <a:t>A</a:t>
                      </a:r>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a:t>
                      </a:r>
                      <a:endParaRPr lang="en-US" dirty="0"/>
                    </a:p>
                  </a:txBody>
                  <a:tcPr/>
                </a:tc>
              </a:tr>
              <a:tr h="370840">
                <a:tc>
                  <a:txBody>
                    <a:bodyPr/>
                    <a:lstStyle/>
                    <a:p>
                      <a:r>
                        <a:rPr lang="en-US" dirty="0" smtClean="0"/>
                        <a:t>B</a:t>
                      </a:r>
                      <a:endParaRPr lang="en-US" dirty="0"/>
                    </a:p>
                  </a:txBody>
                  <a:tcPr/>
                </a:tc>
                <a:tc>
                  <a:txBody>
                    <a:bodyPr/>
                    <a:lstStyle/>
                    <a:p>
                      <a:r>
                        <a:rPr lang="en-US" dirty="0" smtClean="0"/>
                        <a:t>+</a:t>
                      </a:r>
                      <a:endParaRPr lang="en-US" dirty="0"/>
                    </a:p>
                  </a:txBody>
                  <a:tcPr/>
                </a:tc>
                <a:tc>
                  <a:txBody>
                    <a:bodyPr/>
                    <a:lstStyle/>
                    <a:p>
                      <a:r>
                        <a:rPr lang="en-US" dirty="0" smtClean="0"/>
                        <a:t>AB</a:t>
                      </a:r>
                      <a:endParaRPr lang="en-US"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r>
                        <a:rPr lang="en-US" dirty="0" smtClean="0"/>
                        <a:t>AB+</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AB+</a:t>
                      </a:r>
                      <a:endParaRPr lang="en-US" dirty="0"/>
                    </a:p>
                  </a:txBody>
                  <a:tcPr/>
                </a:tc>
              </a:tr>
              <a:tr h="370840">
                <a:tc>
                  <a:txBody>
                    <a:bodyPr/>
                    <a:lstStyle/>
                    <a:p>
                      <a:r>
                        <a:rPr lang="en-US" dirty="0" smtClean="0"/>
                        <a:t>C</a:t>
                      </a:r>
                      <a:endParaRPr lang="en-US" dirty="0"/>
                    </a:p>
                  </a:txBody>
                  <a:tcPr/>
                </a:tc>
                <a:tc>
                  <a:txBody>
                    <a:bodyPr/>
                    <a:lstStyle/>
                    <a:p>
                      <a:r>
                        <a:rPr lang="en-US" dirty="0" smtClean="0"/>
                        <a:t>*</a:t>
                      </a:r>
                      <a:endParaRPr lang="en-US" dirty="0"/>
                    </a:p>
                  </a:txBody>
                  <a:tcPr/>
                </a:tc>
                <a:tc>
                  <a:txBody>
                    <a:bodyPr/>
                    <a:lstStyle/>
                    <a:p>
                      <a:r>
                        <a:rPr lang="en-US" dirty="0" smtClean="0"/>
                        <a:t>AB+C</a:t>
                      </a:r>
                      <a:endParaRPr lang="en-US" dirty="0"/>
                    </a:p>
                  </a:txBody>
                  <a:tcPr/>
                </a:tc>
              </a:tr>
              <a:tr h="370840">
                <a:tc>
                  <a:txBody>
                    <a:bodyPr/>
                    <a:lstStyle/>
                    <a:p>
                      <a:r>
                        <a:rPr lang="en-US" dirty="0" smtClean="0"/>
                        <a:t>/</a:t>
                      </a:r>
                      <a:endParaRPr lang="en-US" dirty="0"/>
                    </a:p>
                  </a:txBody>
                  <a:tcPr/>
                </a:tc>
                <a:tc>
                  <a:txBody>
                    <a:bodyPr/>
                    <a:lstStyle/>
                    <a:p>
                      <a:r>
                        <a:rPr lang="en-US" dirty="0" smtClean="0"/>
                        <a:t>/(*/= same priority)</a:t>
                      </a:r>
                      <a:endParaRPr lang="en-US" dirty="0"/>
                    </a:p>
                  </a:txBody>
                  <a:tcPr/>
                </a:tc>
                <a:tc>
                  <a:txBody>
                    <a:bodyPr/>
                    <a:lstStyle/>
                    <a:p>
                      <a:r>
                        <a:rPr lang="en-US" dirty="0" smtClean="0"/>
                        <a:t>AB+C*</a:t>
                      </a:r>
                      <a:endParaRPr lang="en-US" dirty="0"/>
                    </a:p>
                  </a:txBody>
                  <a:tcPr/>
                </a:tc>
              </a:tr>
              <a:tr h="370840">
                <a:tc>
                  <a:txBody>
                    <a:bodyPr/>
                    <a:lstStyle/>
                    <a:p>
                      <a:r>
                        <a:rPr lang="en-US" dirty="0" smtClean="0"/>
                        <a:t>D</a:t>
                      </a:r>
                      <a:endParaRPr lang="en-US" dirty="0"/>
                    </a:p>
                  </a:txBody>
                  <a:tcPr/>
                </a:tc>
                <a:tc>
                  <a:txBody>
                    <a:bodyPr/>
                    <a:lstStyle/>
                    <a:p>
                      <a:r>
                        <a:rPr lang="en-US" dirty="0" smtClean="0"/>
                        <a:t>/</a:t>
                      </a:r>
                      <a:endParaRPr lang="en-US" dirty="0"/>
                    </a:p>
                  </a:txBody>
                  <a:tcPr/>
                </a:tc>
                <a:tc>
                  <a:txBody>
                    <a:bodyPr/>
                    <a:lstStyle/>
                    <a:p>
                      <a:r>
                        <a:rPr lang="en-US" dirty="0" smtClean="0"/>
                        <a:t>AB+C*D</a:t>
                      </a:r>
                      <a:endParaRPr lang="en-US" dirty="0"/>
                    </a:p>
                  </a:txBody>
                  <a:tcPr/>
                </a:tc>
              </a:tr>
              <a:tr h="370840">
                <a:tc>
                  <a:txBody>
                    <a:bodyPr/>
                    <a:lstStyle/>
                    <a:p>
                      <a:r>
                        <a:rPr lang="en-US" dirty="0" smtClean="0"/>
                        <a:t>+=low</a:t>
                      </a:r>
                      <a:endParaRPr lang="en-US" dirty="0"/>
                    </a:p>
                  </a:txBody>
                  <a:tcPr/>
                </a:tc>
                <a:tc>
                  <a:txBody>
                    <a:bodyPr/>
                    <a:lstStyle/>
                    <a:p>
                      <a:r>
                        <a:rPr lang="en-US" dirty="0" smtClean="0"/>
                        <a:t>+</a:t>
                      </a:r>
                      <a:endParaRPr lang="en-US" dirty="0"/>
                    </a:p>
                  </a:txBody>
                  <a:tcPr/>
                </a:tc>
                <a:tc>
                  <a:txBody>
                    <a:bodyPr/>
                    <a:lstStyle/>
                    <a:p>
                      <a:r>
                        <a:rPr lang="en-US" dirty="0" smtClean="0"/>
                        <a:t>AB+C*D/</a:t>
                      </a:r>
                      <a:endParaRPr lang="en-US" dirty="0"/>
                    </a:p>
                  </a:txBody>
                  <a:tcPr/>
                </a:tc>
              </a:tr>
              <a:tr h="370840">
                <a:tc>
                  <a:txBody>
                    <a:bodyPr/>
                    <a:lstStyle/>
                    <a:p>
                      <a:r>
                        <a:rPr lang="en-US" dirty="0" smtClean="0"/>
                        <a:t>E</a:t>
                      </a:r>
                      <a:endParaRPr lang="en-US" dirty="0"/>
                    </a:p>
                  </a:txBody>
                  <a:tcPr/>
                </a:tc>
                <a:tc>
                  <a:txBody>
                    <a:bodyPr/>
                    <a:lstStyle/>
                    <a:p>
                      <a:r>
                        <a:rPr lang="en-US" dirty="0" smtClean="0"/>
                        <a:t>+=</a:t>
                      </a:r>
                      <a:r>
                        <a:rPr lang="en-US" dirty="0" err="1" smtClean="0"/>
                        <a:t>lowe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AB+C*/E</a:t>
                      </a:r>
                    </a:p>
                  </a:txBody>
                  <a:tcPr/>
                </a:tc>
              </a:tr>
              <a:tr h="370840">
                <a:tc>
                  <a:txBody>
                    <a:bodyPr/>
                    <a:lstStyle/>
                    <a:p>
                      <a:r>
                        <a:rPr lang="en-US" dirty="0" smtClean="0"/>
                        <a:t>^= highest</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AB+C*D/E</a:t>
                      </a:r>
                      <a:endParaRPr lang="en-US" dirty="0" smtClean="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AB+C*D/EF</a:t>
                      </a:r>
                    </a:p>
                  </a:txBody>
                  <a:tcPr/>
                </a:tc>
              </a:tr>
              <a:tr h="370840">
                <a:tc>
                  <a:txBody>
                    <a:bodyPr/>
                    <a:lstStyle/>
                    <a:p>
                      <a:r>
                        <a:rPr lang="en-US" dirty="0" smtClean="0"/>
                        <a:t>/=low</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AB+C*D/EF^</a:t>
                      </a:r>
                    </a:p>
                  </a:txBody>
                  <a:tcPr/>
                </a:tc>
              </a:tr>
              <a:tr h="370840">
                <a:tc>
                  <a:txBody>
                    <a:bodyPr/>
                    <a:lstStyle/>
                    <a:p>
                      <a:r>
                        <a:rPr lang="en-US" dirty="0" smtClean="0"/>
                        <a:t>G</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AB+C*D/EF^G</a:t>
                      </a:r>
                    </a:p>
                  </a:txBody>
                  <a:tcPr/>
                </a:tc>
              </a:tr>
              <a:tr h="0">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AB+C*D/EF^G/+</a:t>
                      </a:r>
                    </a:p>
                  </a:txBody>
                  <a:tcPr/>
                </a:tc>
              </a:tr>
            </a:tbl>
          </a:graphicData>
        </a:graphic>
      </p:graphicFrame>
    </p:spTree>
    <p:extLst>
      <p:ext uri="{BB962C8B-B14F-4D97-AF65-F5344CB8AC3E}">
        <p14:creationId xmlns:p14="http://schemas.microsoft.com/office/powerpoint/2010/main" val="258094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200"/>
          </a:xfrm>
        </p:spPr>
        <p:txBody>
          <a:bodyPr/>
          <a:lstStyle/>
          <a:p>
            <a:pPr marL="0" indent="0" algn="ctr">
              <a:buNone/>
            </a:pPr>
            <a:r>
              <a:rPr lang="en-US" dirty="0"/>
              <a:t>a</a:t>
            </a:r>
            <a:r>
              <a:rPr lang="en-US" dirty="0" smtClean="0"/>
              <a:t>*(</a:t>
            </a:r>
            <a:r>
              <a:rPr lang="en-US" dirty="0" err="1" smtClean="0"/>
              <a:t>b+c</a:t>
            </a:r>
            <a:r>
              <a:rPr lang="en-US" dirty="0" smtClean="0"/>
              <a:t>)-(d/</a:t>
            </a:r>
            <a:r>
              <a:rPr lang="en-US" dirty="0" err="1" smtClean="0"/>
              <a:t>e+f</a:t>
            </a:r>
            <a:r>
              <a:rPr lang="en-US" dirty="0" smtClean="0"/>
              <a:t>*g)</a:t>
            </a:r>
          </a:p>
          <a:p>
            <a:pPr marL="0" indent="0" algn="ctr">
              <a:buNone/>
            </a:pPr>
            <a:endParaRPr lang="en-US" dirty="0"/>
          </a:p>
          <a:p>
            <a:pPr marL="0" indent="0" algn="ctr">
              <a:buNone/>
            </a:pPr>
            <a:endParaRPr lang="en-US" dirty="0" smtClean="0"/>
          </a:p>
          <a:p>
            <a:pPr marL="0" indent="0" algn="ctr">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74002866"/>
              </p:ext>
            </p:extLst>
          </p:nvPr>
        </p:nvGraphicFramePr>
        <p:xfrm>
          <a:off x="1524000" y="1259840"/>
          <a:ext cx="6781800" cy="8686800"/>
        </p:xfrm>
        <a:graphic>
          <a:graphicData uri="http://schemas.openxmlformats.org/drawingml/2006/table">
            <a:tbl>
              <a:tblPr firstRow="1" bandRow="1">
                <a:tableStyleId>{5C22544A-7EE6-4342-B048-85BDC9FD1C3A}</a:tableStyleId>
              </a:tblPr>
              <a:tblGrid>
                <a:gridCol w="2260600"/>
                <a:gridCol w="2260600"/>
                <a:gridCol w="2260600"/>
              </a:tblGrid>
              <a:tr h="0">
                <a:tc>
                  <a:txBody>
                    <a:bodyPr/>
                    <a:lstStyle/>
                    <a:p>
                      <a:r>
                        <a:rPr lang="en-US" dirty="0" smtClean="0"/>
                        <a:t>Symbol</a:t>
                      </a:r>
                      <a:endParaRPr lang="en-US" dirty="0"/>
                    </a:p>
                  </a:txBody>
                  <a:tcPr/>
                </a:tc>
                <a:tc>
                  <a:txBody>
                    <a:bodyPr/>
                    <a:lstStyle/>
                    <a:p>
                      <a:r>
                        <a:rPr lang="en-US" dirty="0" smtClean="0"/>
                        <a:t>Stack</a:t>
                      </a:r>
                      <a:endParaRPr lang="en-US" dirty="0"/>
                    </a:p>
                  </a:txBody>
                  <a:tcPr/>
                </a:tc>
                <a:tc>
                  <a:txBody>
                    <a:bodyPr/>
                    <a:lstStyle/>
                    <a:p>
                      <a:r>
                        <a:rPr lang="en-US" dirty="0" smtClean="0"/>
                        <a:t>Output</a:t>
                      </a:r>
                      <a:endParaRPr lang="en-US" dirty="0"/>
                    </a:p>
                  </a:txBody>
                  <a:tcPr/>
                </a:tc>
              </a:tr>
              <a:tr h="462280">
                <a:tc>
                  <a:txBody>
                    <a:bodyPr/>
                    <a:lstStyle/>
                    <a:p>
                      <a:r>
                        <a:rPr lang="en-US" dirty="0" smtClean="0"/>
                        <a:t>A</a:t>
                      </a:r>
                      <a:endParaRPr lang="en-US" dirty="0"/>
                    </a:p>
                  </a:txBody>
                  <a:tcPr/>
                </a:tc>
                <a:tc>
                  <a:txBody>
                    <a:bodyPr/>
                    <a:lstStyle/>
                    <a:p>
                      <a:endParaRPr lang="en-US" dirty="0"/>
                    </a:p>
                  </a:txBody>
                  <a:tcPr/>
                </a:tc>
                <a:tc>
                  <a:txBody>
                    <a:bodyPr/>
                    <a:lstStyle/>
                    <a:p>
                      <a:r>
                        <a:rPr lang="en-US" dirty="0" smtClean="0"/>
                        <a:t>A</a:t>
                      </a:r>
                      <a:endParaRPr lang="en-US" dirty="0"/>
                    </a:p>
                  </a:txBody>
                  <a:tcPr/>
                </a:tc>
              </a:tr>
              <a:tr h="4622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a:t>
                      </a:r>
                      <a:endParaRPr lang="en-US" dirty="0"/>
                    </a:p>
                  </a:txBody>
                  <a:tcPr/>
                </a:tc>
              </a:tr>
              <a:tr h="4622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a:t>
                      </a:r>
                      <a:endParaRPr lang="en-US" dirty="0"/>
                    </a:p>
                  </a:txBody>
                  <a:tcPr/>
                </a:tc>
              </a:tr>
              <a:tr h="462280">
                <a:tc>
                  <a:txBody>
                    <a:bodyPr/>
                    <a:lstStyle/>
                    <a:p>
                      <a:r>
                        <a:rPr lang="en-US" dirty="0" smtClean="0"/>
                        <a:t>B</a:t>
                      </a:r>
                      <a:endParaRPr lang="en-US" dirty="0"/>
                    </a:p>
                  </a:txBody>
                  <a:tcPr/>
                </a:tc>
                <a:tc>
                  <a:txBody>
                    <a:bodyPr/>
                    <a:lstStyle/>
                    <a:p>
                      <a:r>
                        <a:rPr lang="en-US" dirty="0" smtClean="0"/>
                        <a:t>*(</a:t>
                      </a:r>
                      <a:endParaRPr lang="en-US" dirty="0"/>
                    </a:p>
                  </a:txBody>
                  <a:tcPr/>
                </a:tc>
                <a:tc>
                  <a:txBody>
                    <a:bodyPr/>
                    <a:lstStyle/>
                    <a:p>
                      <a:r>
                        <a:rPr lang="en-US" dirty="0" err="1" smtClean="0"/>
                        <a:t>Ab</a:t>
                      </a:r>
                      <a:endParaRPr lang="en-US" dirty="0"/>
                    </a:p>
                  </a:txBody>
                  <a:tcPr/>
                </a:tc>
              </a:tr>
              <a:tr h="4622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err="1" smtClean="0"/>
                        <a:t>Ab</a:t>
                      </a:r>
                      <a:endParaRPr lang="en-US" dirty="0"/>
                    </a:p>
                  </a:txBody>
                  <a:tcPr/>
                </a:tc>
              </a:tr>
              <a:tr h="462280">
                <a:tc>
                  <a:txBody>
                    <a:bodyPr/>
                    <a:lstStyle/>
                    <a:p>
                      <a:r>
                        <a:rPr lang="en-US" dirty="0" smtClean="0"/>
                        <a:t>C</a:t>
                      </a:r>
                      <a:endParaRPr lang="en-US" dirty="0"/>
                    </a:p>
                  </a:txBody>
                  <a:tcPr/>
                </a:tc>
                <a:tc>
                  <a:txBody>
                    <a:bodyPr/>
                    <a:lstStyle/>
                    <a:p>
                      <a:r>
                        <a:rPr lang="en-US" dirty="0" smtClean="0"/>
                        <a:t>*(+</a:t>
                      </a:r>
                      <a:endParaRPr lang="en-US" dirty="0"/>
                    </a:p>
                  </a:txBody>
                  <a:tcPr/>
                </a:tc>
                <a:tc>
                  <a:txBody>
                    <a:bodyPr/>
                    <a:lstStyle/>
                    <a:p>
                      <a:r>
                        <a:rPr lang="en-US" dirty="0" err="1" smtClean="0"/>
                        <a:t>Abc</a:t>
                      </a:r>
                      <a:endParaRPr lang="en-US" dirty="0"/>
                    </a:p>
                  </a:txBody>
                  <a:tcPr/>
                </a:tc>
              </a:tr>
              <a:tr h="4622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err="1" smtClean="0"/>
                        <a:t>Abc</a:t>
                      </a:r>
                      <a:r>
                        <a:rPr lang="en-US" dirty="0" smtClean="0"/>
                        <a:t>+</a:t>
                      </a:r>
                      <a:endParaRPr lang="en-US" dirty="0"/>
                    </a:p>
                  </a:txBody>
                  <a:tcPr/>
                </a:tc>
              </a:tr>
              <a:tr h="462280">
                <a:tc>
                  <a:txBody>
                    <a:bodyPr/>
                    <a:lstStyle/>
                    <a:p>
                      <a:r>
                        <a:rPr lang="en-US" dirty="0" smtClean="0"/>
                        <a:t>- </a:t>
                      </a:r>
                      <a:endParaRPr lang="en-US" dirty="0"/>
                    </a:p>
                  </a:txBody>
                  <a:tcPr/>
                </a:tc>
                <a:tc>
                  <a:txBody>
                    <a:bodyPr/>
                    <a:lstStyle/>
                    <a:p>
                      <a:r>
                        <a:rPr lang="en-US" dirty="0" smtClean="0"/>
                        <a:t>-</a:t>
                      </a:r>
                      <a:endParaRPr lang="en-US" dirty="0"/>
                    </a:p>
                  </a:txBody>
                  <a:tcPr/>
                </a:tc>
                <a:tc>
                  <a:txBody>
                    <a:bodyPr/>
                    <a:lstStyle/>
                    <a:p>
                      <a:r>
                        <a:rPr lang="en-US" dirty="0" err="1" smtClean="0"/>
                        <a:t>Abc</a:t>
                      </a:r>
                      <a:r>
                        <a:rPr lang="en-US" dirty="0" smtClean="0"/>
                        <a:t>+*</a:t>
                      </a:r>
                      <a:endParaRPr lang="en-US" dirty="0"/>
                    </a:p>
                  </a:txBody>
                  <a:tcPr/>
                </a:tc>
              </a:tr>
              <a:tr h="4622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err="1" smtClean="0"/>
                        <a:t>Abc</a:t>
                      </a:r>
                      <a:r>
                        <a:rPr lang="en-US" dirty="0" smtClean="0"/>
                        <a:t>+*</a:t>
                      </a:r>
                      <a:endParaRPr lang="en-US" dirty="0"/>
                    </a:p>
                  </a:txBody>
                  <a:tcPr/>
                </a:tc>
              </a:tr>
              <a:tr h="462280">
                <a:tc>
                  <a:txBody>
                    <a:bodyPr/>
                    <a:lstStyle/>
                    <a:p>
                      <a:r>
                        <a:rPr lang="en-US" dirty="0" smtClean="0"/>
                        <a:t>d</a:t>
                      </a:r>
                      <a:endParaRPr lang="en-US" dirty="0"/>
                    </a:p>
                  </a:txBody>
                  <a:tcPr/>
                </a:tc>
                <a:tc>
                  <a:txBody>
                    <a:bodyPr/>
                    <a:lstStyle/>
                    <a:p>
                      <a:r>
                        <a:rPr lang="en-US" dirty="0" smtClean="0"/>
                        <a:t>-(</a:t>
                      </a:r>
                      <a:endParaRPr lang="en-US" dirty="0"/>
                    </a:p>
                  </a:txBody>
                  <a:tcPr/>
                </a:tc>
                <a:tc>
                  <a:txBody>
                    <a:bodyPr/>
                    <a:lstStyle/>
                    <a:p>
                      <a:r>
                        <a:rPr lang="en-US" dirty="0" err="1" smtClean="0"/>
                        <a:t>abc</a:t>
                      </a:r>
                      <a:r>
                        <a:rPr lang="en-US" dirty="0" smtClean="0"/>
                        <a:t>+*d</a:t>
                      </a:r>
                      <a:endParaRPr lang="en-US" dirty="0"/>
                    </a:p>
                  </a:txBody>
                  <a:tcPr/>
                </a:tc>
              </a:tr>
              <a:tr h="4622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err="1" smtClean="0"/>
                        <a:t>Abc</a:t>
                      </a:r>
                      <a:r>
                        <a:rPr lang="en-US" dirty="0" smtClean="0"/>
                        <a:t>+*d</a:t>
                      </a:r>
                      <a:endParaRPr lang="en-US" dirty="0"/>
                    </a:p>
                  </a:txBody>
                  <a:tcPr/>
                </a:tc>
              </a:tr>
              <a:tr h="462280">
                <a:tc>
                  <a:txBody>
                    <a:bodyPr/>
                    <a:lstStyle/>
                    <a:p>
                      <a:r>
                        <a:rPr lang="en-US" dirty="0" smtClean="0"/>
                        <a:t>e</a:t>
                      </a:r>
                      <a:endParaRPr lang="en-US" dirty="0"/>
                    </a:p>
                  </a:txBody>
                  <a:tcPr/>
                </a:tc>
                <a:tc>
                  <a:txBody>
                    <a:bodyPr/>
                    <a:lstStyle/>
                    <a:p>
                      <a:r>
                        <a:rPr lang="en-US" dirty="0" smtClean="0"/>
                        <a:t>-(/=</a:t>
                      </a:r>
                      <a:r>
                        <a:rPr lang="en-US" dirty="0" err="1" smtClean="0"/>
                        <a:t>hihg</a:t>
                      </a:r>
                      <a:endParaRPr lang="en-US" dirty="0"/>
                    </a:p>
                  </a:txBody>
                  <a:tcPr/>
                </a:tc>
                <a:tc>
                  <a:txBody>
                    <a:bodyPr/>
                    <a:lstStyle/>
                    <a:p>
                      <a:r>
                        <a:rPr lang="en-US" dirty="0" err="1" smtClean="0"/>
                        <a:t>Abc</a:t>
                      </a:r>
                      <a:r>
                        <a:rPr lang="en-US" dirty="0" smtClean="0"/>
                        <a:t>+*de</a:t>
                      </a:r>
                      <a:endParaRPr lang="en-US" dirty="0"/>
                    </a:p>
                  </a:txBody>
                  <a:tcPr/>
                </a:tc>
              </a:tr>
              <a:tr h="462280">
                <a:tc>
                  <a:txBody>
                    <a:bodyPr/>
                    <a:lstStyle/>
                    <a:p>
                      <a:r>
                        <a:rPr lang="en-US" dirty="0" smtClean="0"/>
                        <a:t>+= low</a:t>
                      </a:r>
                      <a:endParaRPr lang="en-US" dirty="0"/>
                    </a:p>
                  </a:txBody>
                  <a:tcPr/>
                </a:tc>
                <a:tc>
                  <a:txBody>
                    <a:bodyPr/>
                    <a:lstStyle/>
                    <a:p>
                      <a:r>
                        <a:rPr lang="en-US" dirty="0" smtClean="0"/>
                        <a:t>-(+ = low</a:t>
                      </a:r>
                      <a:endParaRPr lang="en-US" dirty="0"/>
                    </a:p>
                  </a:txBody>
                  <a:tcPr/>
                </a:tc>
                <a:tc>
                  <a:txBody>
                    <a:bodyPr/>
                    <a:lstStyle/>
                    <a:p>
                      <a:r>
                        <a:rPr lang="en-US" dirty="0" err="1" smtClean="0"/>
                        <a:t>Abc</a:t>
                      </a:r>
                      <a:r>
                        <a:rPr lang="en-US" dirty="0" smtClean="0"/>
                        <a:t>+*de/= high</a:t>
                      </a:r>
                      <a:endParaRPr lang="en-US" dirty="0"/>
                    </a:p>
                  </a:txBody>
                  <a:tcPr/>
                </a:tc>
              </a:tr>
              <a:tr h="46228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..e/f</a:t>
                      </a:r>
                      <a:endParaRPr lang="en-US" dirty="0"/>
                    </a:p>
                  </a:txBody>
                  <a:tcPr/>
                </a:tc>
              </a:tr>
              <a:tr h="462280">
                <a:tc>
                  <a:txBody>
                    <a:bodyPr/>
                    <a:lstStyle/>
                    <a:p>
                      <a:r>
                        <a:rPr lang="en-US" dirty="0" smtClean="0"/>
                        <a:t>*= high</a:t>
                      </a:r>
                      <a:endParaRPr lang="en-US" dirty="0"/>
                    </a:p>
                  </a:txBody>
                  <a:tcPr/>
                </a:tc>
                <a:tc>
                  <a:txBody>
                    <a:bodyPr/>
                    <a:lstStyle/>
                    <a:p>
                      <a:r>
                        <a:rPr lang="en-US" dirty="0" smtClean="0"/>
                        <a:t>-(+*</a:t>
                      </a:r>
                      <a:endParaRPr lang="en-US" dirty="0"/>
                    </a:p>
                  </a:txBody>
                  <a:tcPr/>
                </a:tc>
                <a:tc>
                  <a:txBody>
                    <a:bodyPr/>
                    <a:lstStyle/>
                    <a:p>
                      <a:r>
                        <a:rPr lang="en-US" dirty="0" smtClean="0"/>
                        <a:t>e/f</a:t>
                      </a:r>
                      <a:endParaRPr lang="en-US" dirty="0"/>
                    </a:p>
                  </a:txBody>
                  <a:tcPr/>
                </a:tc>
              </a:tr>
              <a:tr h="462280">
                <a:tc>
                  <a:txBody>
                    <a:bodyPr/>
                    <a:lstStyle/>
                    <a:p>
                      <a:r>
                        <a:rPr lang="en-US" dirty="0" smtClean="0"/>
                        <a:t>g</a:t>
                      </a:r>
                      <a:endParaRPr lang="en-US" dirty="0"/>
                    </a:p>
                  </a:txBody>
                  <a:tcPr/>
                </a:tc>
                <a:tc>
                  <a:txBody>
                    <a:bodyPr/>
                    <a:lstStyle/>
                    <a:p>
                      <a:r>
                        <a:rPr lang="en-US" dirty="0" smtClean="0"/>
                        <a:t>-(+*</a:t>
                      </a:r>
                      <a:endParaRPr lang="en-US" dirty="0"/>
                    </a:p>
                  </a:txBody>
                  <a:tcPr/>
                </a:tc>
                <a:tc>
                  <a:txBody>
                    <a:bodyPr/>
                    <a:lstStyle/>
                    <a:p>
                      <a:r>
                        <a:rPr lang="en-US" dirty="0" smtClean="0"/>
                        <a:t>e/</a:t>
                      </a:r>
                      <a:r>
                        <a:rPr lang="en-US" dirty="0" err="1" smtClean="0"/>
                        <a:t>fg</a:t>
                      </a:r>
                      <a:endParaRPr lang="en-US" dirty="0"/>
                    </a:p>
                  </a:txBody>
                  <a:tcPr/>
                </a:tc>
              </a:tr>
              <a:tr h="4622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err="1" smtClean="0"/>
                        <a:t>Abc</a:t>
                      </a:r>
                      <a:r>
                        <a:rPr lang="en-US" dirty="0" smtClean="0"/>
                        <a:t>+*de/</a:t>
                      </a:r>
                      <a:r>
                        <a:rPr lang="en-US" dirty="0" err="1" smtClean="0"/>
                        <a:t>fg</a:t>
                      </a:r>
                      <a:r>
                        <a:rPr lang="en-US" dirty="0" smtClean="0"/>
                        <a:t>*+</a:t>
                      </a:r>
                      <a:endParaRPr lang="en-US" dirty="0"/>
                    </a:p>
                  </a:txBody>
                  <a:tcPr/>
                </a:tc>
              </a:tr>
              <a:tr h="462280">
                <a:tc>
                  <a:txBody>
                    <a:bodyPr/>
                    <a:lstStyle/>
                    <a:p>
                      <a:endParaRPr lang="en-US" dirty="0"/>
                    </a:p>
                  </a:txBody>
                  <a:tcPr/>
                </a:tc>
                <a:tc>
                  <a:txBody>
                    <a:bodyPr/>
                    <a:lstStyle/>
                    <a:p>
                      <a:endParaRPr lang="en-US" dirty="0"/>
                    </a:p>
                  </a:txBody>
                  <a:tcPr/>
                </a:tc>
                <a:tc>
                  <a:txBody>
                    <a:bodyPr/>
                    <a:lstStyle/>
                    <a:p>
                      <a:r>
                        <a:rPr lang="en-US" dirty="0" err="1" smtClean="0"/>
                        <a:t>Abc</a:t>
                      </a:r>
                      <a:r>
                        <a:rPr lang="en-US" dirty="0" smtClean="0"/>
                        <a:t>+*de/</a:t>
                      </a:r>
                      <a:r>
                        <a:rPr lang="en-US" dirty="0" err="1" smtClean="0"/>
                        <a:t>fg</a:t>
                      </a:r>
                      <a:r>
                        <a:rPr lang="en-US" dirty="0" smtClean="0"/>
                        <a:t>*+-</a:t>
                      </a:r>
                      <a:endParaRPr lang="en-US" dirty="0"/>
                    </a:p>
                  </a:txBody>
                  <a:tcPr/>
                </a:tc>
              </a:tr>
            </a:tbl>
          </a:graphicData>
        </a:graphic>
      </p:graphicFrame>
    </p:spTree>
    <p:extLst>
      <p:ext uri="{BB962C8B-B14F-4D97-AF65-F5344CB8AC3E}">
        <p14:creationId xmlns:p14="http://schemas.microsoft.com/office/powerpoint/2010/main" val="145370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762000"/>
            <a:ext cx="8229600" cy="627888"/>
          </a:xfrm>
        </p:spPr>
        <p:txBody>
          <a:bodyPr>
            <a:normAutofit fontScale="90000"/>
          </a:bodyPr>
          <a:lstStyle/>
          <a:p>
            <a:r>
              <a:rPr lang="en-US" dirty="0" smtClean="0"/>
              <a:t>Stack-</a:t>
            </a: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Stack is order collection of items in which insertion and deletion are perform at one end called Top of Stack(TOS).</a:t>
            </a:r>
          </a:p>
          <a:p>
            <a:r>
              <a:rPr lang="en-US" dirty="0" smtClean="0"/>
              <a:t>As all the deletion and insertion is perform from top of the stack, the Last added element will be first to be removed from the stack(LIFO).</a:t>
            </a:r>
          </a:p>
          <a:p>
            <a:r>
              <a:rPr lang="en-US" dirty="0" err="1" smtClean="0"/>
              <a:t>Eg</a:t>
            </a:r>
            <a:r>
              <a:rPr lang="en-US" dirty="0" smtClean="0"/>
              <a:t>: Play trays, pile of books</a:t>
            </a:r>
            <a:r>
              <a:rPr lang="en-US" dirty="0"/>
              <a:t> </a:t>
            </a:r>
            <a:r>
              <a:rPr lang="en-US" dirty="0" smtClean="0"/>
              <a:t>etc.</a:t>
            </a:r>
          </a:p>
          <a:p>
            <a:pPr marL="0"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660900"/>
            <a:ext cx="18859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840224"/>
            <a:ext cx="1066800"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76638"/>
            <a:ext cx="2867344" cy="267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81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Stack – high</a:t>
            </a:r>
          </a:p>
          <a:p>
            <a:pPr marL="0" indent="0">
              <a:buNone/>
            </a:pPr>
            <a:r>
              <a:rPr lang="en-US" dirty="0"/>
              <a:t>	</a:t>
            </a:r>
            <a:r>
              <a:rPr lang="en-US" dirty="0" smtClean="0"/>
              <a:t>input – low </a:t>
            </a:r>
          </a:p>
          <a:p>
            <a:pPr marL="0" indent="0">
              <a:buNone/>
            </a:pPr>
            <a:r>
              <a:rPr lang="en-US" dirty="0" smtClean="0"/>
              <a:t>====output –high</a:t>
            </a:r>
          </a:p>
          <a:p>
            <a:pPr marL="0" indent="0">
              <a:buNone/>
            </a:pPr>
            <a:r>
              <a:rPr lang="en-US" dirty="0"/>
              <a:t>	</a:t>
            </a:r>
            <a:r>
              <a:rPr lang="en-US" dirty="0" smtClean="0"/>
              <a:t>stack -low</a:t>
            </a:r>
          </a:p>
          <a:p>
            <a:pPr marL="0" indent="0">
              <a:buNone/>
            </a:pPr>
            <a:endParaRPr lang="en-US" dirty="0"/>
          </a:p>
          <a:p>
            <a:pPr marL="0" indent="0">
              <a:buNone/>
            </a:pPr>
            <a:r>
              <a:rPr lang="en-US" dirty="0" smtClean="0"/>
              <a:t>Stack – low</a:t>
            </a:r>
          </a:p>
          <a:p>
            <a:pPr marL="0" indent="0">
              <a:buNone/>
            </a:pPr>
            <a:r>
              <a:rPr lang="en-US" dirty="0" smtClean="0"/>
              <a:t>Input – high</a:t>
            </a:r>
          </a:p>
          <a:p>
            <a:pPr marL="0" indent="0">
              <a:buNone/>
            </a:pPr>
            <a:r>
              <a:rPr lang="en-US" dirty="0" smtClean="0"/>
              <a:t>===stack – low, high</a:t>
            </a:r>
            <a:endParaRPr lang="en-US" dirty="0"/>
          </a:p>
        </p:txBody>
      </p:sp>
    </p:spTree>
    <p:extLst>
      <p:ext uri="{BB962C8B-B14F-4D97-AF65-F5344CB8AC3E}">
        <p14:creationId xmlns:p14="http://schemas.microsoft.com/office/powerpoint/2010/main" val="107420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 Implementation</a:t>
            </a:r>
            <a:endParaRPr lang="en-US" dirty="0"/>
          </a:p>
        </p:txBody>
      </p:sp>
      <p:sp>
        <p:nvSpPr>
          <p:cNvPr id="3" name="Content Placeholder 2"/>
          <p:cNvSpPr>
            <a:spLocks noGrp="1"/>
          </p:cNvSpPr>
          <p:nvPr>
            <p:ph idx="1"/>
          </p:nvPr>
        </p:nvSpPr>
        <p:spPr/>
        <p:txBody>
          <a:bodyPr/>
          <a:lstStyle/>
          <a:p>
            <a:r>
              <a:rPr lang="en-US" dirty="0" smtClean="0"/>
              <a:t>Static Implementation :</a:t>
            </a:r>
          </a:p>
          <a:p>
            <a:pPr marL="0" indent="0">
              <a:buNone/>
            </a:pPr>
            <a:r>
              <a:rPr lang="en-US" dirty="0"/>
              <a:t>	</a:t>
            </a:r>
            <a:r>
              <a:rPr lang="en-US" dirty="0" smtClean="0"/>
              <a:t>Stack can be implemented using array. In this method (using array), this data structure of stack is not efficient as over estimate or under estimate can occur. But static implementation is easy method of creating stack.</a:t>
            </a:r>
          </a:p>
          <a:p>
            <a:r>
              <a:rPr lang="en-US" sz="2800" dirty="0" smtClean="0"/>
              <a:t>Dynamic</a:t>
            </a:r>
            <a:r>
              <a:rPr lang="en-US" dirty="0"/>
              <a:t> </a:t>
            </a:r>
            <a:r>
              <a:rPr lang="en-US" dirty="0" smtClean="0"/>
              <a:t>Implementation :</a:t>
            </a:r>
          </a:p>
          <a:p>
            <a:pPr marL="0" indent="0">
              <a:buNone/>
            </a:pPr>
            <a:r>
              <a:rPr lang="en-US" dirty="0"/>
              <a:t>	</a:t>
            </a:r>
            <a:r>
              <a:rPr lang="en-US" dirty="0" smtClean="0"/>
              <a:t>Dynamic Implementation of stack is also called linked list representation. It uses pointers to implement stack type of data structure.</a:t>
            </a:r>
            <a:endParaRPr lang="en-US" dirty="0"/>
          </a:p>
        </p:txBody>
      </p:sp>
    </p:spTree>
    <p:extLst>
      <p:ext uri="{BB962C8B-B14F-4D97-AF65-F5344CB8AC3E}">
        <p14:creationId xmlns:p14="http://schemas.microsoft.com/office/powerpoint/2010/main" val="92777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15962"/>
          </a:xfrm>
        </p:spPr>
        <p:txBody>
          <a:bodyPr>
            <a:noAutofit/>
          </a:bodyPr>
          <a:lstStyle/>
          <a:p>
            <a:r>
              <a:rPr lang="en-US" sz="3600" dirty="0" smtClean="0"/>
              <a:t>Stack as An ADT(Abstract Data Type)</a:t>
            </a:r>
            <a:endParaRPr lang="en-US" sz="3600" dirty="0"/>
          </a:p>
        </p:txBody>
      </p:sp>
      <p:sp>
        <p:nvSpPr>
          <p:cNvPr id="3" name="Content Placeholder 2"/>
          <p:cNvSpPr>
            <a:spLocks noGrp="1"/>
          </p:cNvSpPr>
          <p:nvPr>
            <p:ph idx="1"/>
          </p:nvPr>
        </p:nvSpPr>
        <p:spPr>
          <a:xfrm>
            <a:off x="609600" y="1981200"/>
            <a:ext cx="8229600" cy="4525963"/>
          </a:xfrm>
        </p:spPr>
        <p:txBody>
          <a:bodyPr>
            <a:normAutofit fontScale="92500" lnSpcReduction="20000"/>
          </a:bodyPr>
          <a:lstStyle/>
          <a:p>
            <a:r>
              <a:rPr lang="en-US" dirty="0" smtClean="0"/>
              <a:t>Abstract Data Type is such data type which is define by operation perform on them.</a:t>
            </a:r>
          </a:p>
          <a:p>
            <a:r>
              <a:rPr lang="en-US" dirty="0" smtClean="0"/>
              <a:t>Values: Order list of items</a:t>
            </a:r>
          </a:p>
          <a:p>
            <a:r>
              <a:rPr lang="en-US" dirty="0" smtClean="0"/>
              <a:t>Properties: Zero or more items are added and deleted from one end or TOS</a:t>
            </a:r>
          </a:p>
          <a:p>
            <a:r>
              <a:rPr lang="en-US" dirty="0" smtClean="0"/>
              <a:t>Operations:</a:t>
            </a:r>
          </a:p>
          <a:p>
            <a:pPr marL="0" indent="0">
              <a:buNone/>
            </a:pPr>
            <a:r>
              <a:rPr lang="en-US" dirty="0" smtClean="0"/>
              <a:t>-Determine the stack is empty or not.</a:t>
            </a:r>
          </a:p>
          <a:p>
            <a:pPr marL="0" indent="0">
              <a:buNone/>
            </a:pPr>
            <a:r>
              <a:rPr lang="en-US" dirty="0" smtClean="0"/>
              <a:t>-Determine the stack if full or not.</a:t>
            </a:r>
          </a:p>
          <a:p>
            <a:pPr marL="0" indent="0">
              <a:buNone/>
            </a:pPr>
            <a:r>
              <a:rPr lang="en-US" dirty="0" smtClean="0"/>
              <a:t>-If the stack is not empty , then retrieved the item from its top.</a:t>
            </a:r>
          </a:p>
          <a:p>
            <a:pPr marL="0" indent="0">
              <a:buNone/>
            </a:pPr>
            <a:r>
              <a:rPr lang="en-US" dirty="0" smtClean="0"/>
              <a:t>- If the stack is not full, then insert a new item at one end of stack called top.</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8061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Inserting Element in Stack-push</a:t>
            </a:r>
            <a:endParaRPr lang="en-US" dirty="0"/>
          </a:p>
        </p:txBody>
      </p:sp>
      <p:pic>
        <p:nvPicPr>
          <p:cNvPr id="205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2791762"/>
            <a:ext cx="1801734" cy="238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667000"/>
            <a:ext cx="172119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667000"/>
            <a:ext cx="167411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757418"/>
            <a:ext cx="1679458" cy="280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fontScale="90000"/>
          </a:bodyPr>
          <a:lstStyle/>
          <a:p>
            <a:r>
              <a:rPr lang="en-US" dirty="0" smtClean="0"/>
              <a:t>Deleting Element in a Stack- pop</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498717"/>
            <a:ext cx="1607820" cy="262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37328"/>
            <a:ext cx="1403088" cy="249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830902"/>
            <a:ext cx="1524000" cy="273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853078"/>
            <a:ext cx="1940343" cy="2633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33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Stack Terminology:</a:t>
            </a:r>
            <a:endParaRPr lang="en-US" dirty="0"/>
          </a:p>
        </p:txBody>
      </p:sp>
      <p:sp>
        <p:nvSpPr>
          <p:cNvPr id="3" name="Content Placeholder 2"/>
          <p:cNvSpPr>
            <a:spLocks noGrp="1"/>
          </p:cNvSpPr>
          <p:nvPr>
            <p:ph idx="1"/>
          </p:nvPr>
        </p:nvSpPr>
        <p:spPr>
          <a:xfrm>
            <a:off x="304800" y="1447800"/>
            <a:ext cx="8229600" cy="4389120"/>
          </a:xfrm>
        </p:spPr>
        <p:txBody>
          <a:bodyPr>
            <a:normAutofit fontScale="92500"/>
          </a:bodyPr>
          <a:lstStyle/>
          <a:p>
            <a:r>
              <a:rPr lang="en-US" dirty="0" smtClean="0"/>
              <a:t>Context : The environment is which a function execute. Includes : Arguments, local variables, global variables</a:t>
            </a:r>
          </a:p>
          <a:p>
            <a:r>
              <a:rPr lang="en-US" dirty="0" smtClean="0"/>
              <a:t>Stack frame : The data structure containing all the data (arguments , local variables return address, etc.), needed each time a procedure or function is called.</a:t>
            </a:r>
          </a:p>
          <a:p>
            <a:r>
              <a:rPr lang="en-US" dirty="0" smtClean="0"/>
              <a:t>MAXSIZE : Term used to refer maximum size of stack.</a:t>
            </a:r>
          </a:p>
          <a:p>
            <a:r>
              <a:rPr lang="en-US" dirty="0" smtClean="0"/>
              <a:t>TOP : It is used to check stack overflow or underflow conditions. Initially TOP stores -1. Whenever an element is added to the stack the TOP is first increment and then the item is inserted into the location currently indicated by the TOP</a:t>
            </a:r>
          </a:p>
          <a:p>
            <a:endParaRPr lang="en-US" dirty="0" smtClean="0"/>
          </a:p>
        </p:txBody>
      </p:sp>
    </p:spTree>
    <p:extLst>
      <p:ext uri="{BB962C8B-B14F-4D97-AF65-F5344CB8AC3E}">
        <p14:creationId xmlns:p14="http://schemas.microsoft.com/office/powerpoint/2010/main" val="179030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229600" cy="4389120"/>
          </a:xfrm>
        </p:spPr>
        <p:txBody>
          <a:bodyPr/>
          <a:lstStyle/>
          <a:p>
            <a:r>
              <a:rPr lang="en-US" dirty="0" smtClean="0"/>
              <a:t>Stack : An array of size MAXSIZE.</a:t>
            </a:r>
          </a:p>
          <a:p>
            <a:r>
              <a:rPr lang="en-US" dirty="0" smtClean="0"/>
              <a:t>Stack Overflow : The situation when the stack becomes full, and no more elements can be pushed onto the stack . At this point top is present at the highest location of stack.</a:t>
            </a:r>
          </a:p>
          <a:p>
            <a:r>
              <a:rPr lang="en-US" dirty="0" smtClean="0"/>
              <a:t>Stack Underflow : The situation when the stack contains no element . At this point top lies at the bottom of stack.</a:t>
            </a:r>
            <a:endParaRPr lang="en-US" dirty="0"/>
          </a:p>
        </p:txBody>
      </p:sp>
    </p:spTree>
    <p:extLst>
      <p:ext uri="{BB962C8B-B14F-4D97-AF65-F5344CB8AC3E}">
        <p14:creationId xmlns:p14="http://schemas.microsoft.com/office/powerpoint/2010/main" val="351029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98" y="228600"/>
            <a:ext cx="8229600" cy="627888"/>
          </a:xfrm>
        </p:spPr>
        <p:txBody>
          <a:bodyPr>
            <a:normAutofit fontScale="90000"/>
          </a:bodyPr>
          <a:lstStyle/>
          <a:p>
            <a:r>
              <a:rPr lang="en-US" dirty="0" smtClean="0"/>
              <a:t>Algorithm-Push</a:t>
            </a:r>
            <a:endParaRPr lang="en-US" dirty="0"/>
          </a:p>
        </p:txBody>
      </p:sp>
      <p:sp>
        <p:nvSpPr>
          <p:cNvPr id="3" name="Content Placeholder 2"/>
          <p:cNvSpPr>
            <a:spLocks noGrp="1"/>
          </p:cNvSpPr>
          <p:nvPr>
            <p:ph idx="1"/>
          </p:nvPr>
        </p:nvSpPr>
        <p:spPr>
          <a:xfrm>
            <a:off x="304800" y="1066800"/>
            <a:ext cx="8229600" cy="4389120"/>
          </a:xfrm>
        </p:spPr>
        <p:txBody>
          <a:bodyPr>
            <a:normAutofit fontScale="92500" lnSpcReduction="10000"/>
          </a:bodyPr>
          <a:lstStyle/>
          <a:p>
            <a:pPr>
              <a:buFont typeface="Arial" charset="0"/>
              <a:buChar char="•"/>
            </a:pPr>
            <a:r>
              <a:rPr lang="en-US" dirty="0" smtClean="0"/>
              <a:t>To insert an element to the stack:</a:t>
            </a:r>
          </a:p>
          <a:p>
            <a:pPr>
              <a:buFont typeface="Arial" charset="0"/>
              <a:buChar char="•"/>
            </a:pPr>
            <a:r>
              <a:rPr lang="en-US" dirty="0"/>
              <a:t>Let stack </a:t>
            </a:r>
            <a:r>
              <a:rPr lang="en-US" dirty="0" smtClean="0"/>
              <a:t>[MAX size] is an array for implementing the stack </a:t>
            </a:r>
            <a:endParaRPr lang="en-US" dirty="0"/>
          </a:p>
          <a:p>
            <a:pPr marL="0" indent="0">
              <a:buNone/>
            </a:pPr>
            <a:r>
              <a:rPr lang="en-US" dirty="0" smtClean="0"/>
              <a:t>Push(stack[MAXSIE], TOP,VALUE)</a:t>
            </a:r>
            <a:endParaRPr lang="en-US" dirty="0" smtClean="0"/>
          </a:p>
          <a:p>
            <a:pPr marL="0" indent="0">
              <a:buNone/>
            </a:pPr>
            <a:r>
              <a:rPr lang="en-US" dirty="0" smtClean="0"/>
              <a:t>1. [Check for stack overflow]</a:t>
            </a:r>
          </a:p>
          <a:p>
            <a:pPr marL="0" indent="0">
              <a:buNone/>
            </a:pPr>
            <a:r>
              <a:rPr lang="en-US" dirty="0" smtClean="0"/>
              <a:t>    If </a:t>
            </a:r>
            <a:r>
              <a:rPr lang="en-US" dirty="0" smtClean="0"/>
              <a:t>TOP=MAX-1THEN</a:t>
            </a:r>
            <a:endParaRPr lang="en-US" dirty="0" smtClean="0"/>
          </a:p>
          <a:p>
            <a:pPr marL="0" indent="0">
              <a:buNone/>
            </a:pPr>
            <a:r>
              <a:rPr lang="en-US" dirty="0" smtClean="0"/>
              <a:t>    </a:t>
            </a:r>
            <a:r>
              <a:rPr lang="en-US" dirty="0" err="1" smtClean="0"/>
              <a:t>Print”overflow</a:t>
            </a:r>
            <a:r>
              <a:rPr lang="en-US" dirty="0" smtClean="0"/>
              <a:t>: stack is full” &amp; Exit.</a:t>
            </a:r>
          </a:p>
          <a:p>
            <a:pPr marL="0" indent="0">
              <a:buNone/>
            </a:pPr>
            <a:r>
              <a:rPr lang="en-US" dirty="0" smtClean="0"/>
              <a:t>2. Set  </a:t>
            </a:r>
            <a:r>
              <a:rPr lang="en-US" dirty="0" smtClean="0"/>
              <a:t>Top=Top+1=3+1=4(increase </a:t>
            </a:r>
            <a:r>
              <a:rPr lang="en-US" dirty="0" smtClean="0"/>
              <a:t>top by 1)</a:t>
            </a:r>
          </a:p>
          <a:p>
            <a:pPr marL="0" indent="0">
              <a:buNone/>
            </a:pPr>
            <a:r>
              <a:rPr lang="en-US" dirty="0" smtClean="0"/>
              <a:t>3. Set Stack[top]= value(inserts item</a:t>
            </a:r>
          </a:p>
          <a:p>
            <a:pPr marL="0" indent="0">
              <a:buNone/>
            </a:pPr>
            <a:r>
              <a:rPr lang="en-US" dirty="0"/>
              <a:t>	</a:t>
            </a:r>
            <a:r>
              <a:rPr lang="en-US" dirty="0" smtClean="0"/>
              <a:t>	 in new top position)</a:t>
            </a:r>
            <a:endParaRPr lang="en-US" dirty="0"/>
          </a:p>
          <a:p>
            <a:pPr marL="0" indent="0">
              <a:buNone/>
            </a:pPr>
            <a:r>
              <a:rPr lang="en-US" dirty="0" smtClean="0"/>
              <a:t>4. Exit.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981200"/>
            <a:ext cx="2435317"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318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1648</TotalTime>
  <Words>1233</Words>
  <Application>Microsoft Office PowerPoint</Application>
  <PresentationFormat>On-screen Show (4:3)</PresentationFormat>
  <Paragraphs>237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Data Structure and Algorithm DSA</vt:lpstr>
      <vt:lpstr>Stack-</vt:lpstr>
      <vt:lpstr>Stack Implementation</vt:lpstr>
      <vt:lpstr>Stack as An ADT(Abstract Data Type)</vt:lpstr>
      <vt:lpstr>Inserting Element in Stack-push</vt:lpstr>
      <vt:lpstr>Deleting Element in a Stack- pop</vt:lpstr>
      <vt:lpstr>Stack Terminology:</vt:lpstr>
      <vt:lpstr>PowerPoint Presentation</vt:lpstr>
      <vt:lpstr>Algorithm-Push</vt:lpstr>
      <vt:lpstr>Algorithm : POP</vt:lpstr>
      <vt:lpstr>Application of Stack:</vt:lpstr>
      <vt:lpstr>PowerPoint Presentation</vt:lpstr>
      <vt:lpstr> </vt:lpstr>
      <vt:lpstr>PowerPoint Presentation</vt:lpstr>
      <vt:lpstr>PowerPoint Presentation</vt:lpstr>
      <vt:lpstr>Algorithm to Convert Infix Notation into Postfix:</vt:lpstr>
      <vt:lpstr>Algorithm to Convert Infix Notation into PREfix:</vt:lpstr>
      <vt:lpstr>Convert (A+B)*C/D+E^F/G to postfix notation using Stack.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DSA</dc:title>
  <dc:creator>DELL</dc:creator>
  <cp:lastModifiedBy>DELL</cp:lastModifiedBy>
  <cp:revision>96</cp:revision>
  <dcterms:created xsi:type="dcterms:W3CDTF">2020-09-18T02:15:51Z</dcterms:created>
  <dcterms:modified xsi:type="dcterms:W3CDTF">2020-10-07T09:09:16Z</dcterms:modified>
</cp:coreProperties>
</file>