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9619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636" y="-96"/>
      </p:cViewPr>
      <p:guideLst>
        <p:guide orient="horz" pos="2160"/>
        <p:guide pos="4083"/>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2146" y="2130426"/>
            <a:ext cx="11017647"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44291" y="3886200"/>
            <a:ext cx="907335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97405" y="274639"/>
            <a:ext cx="291643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8097" y="274639"/>
            <a:ext cx="853327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3904" y="4406901"/>
            <a:ext cx="1101764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3904" y="2906713"/>
            <a:ext cx="1101764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8097" y="1600201"/>
            <a:ext cx="57248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8985" y="1600201"/>
            <a:ext cx="57248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8098" y="273050"/>
            <a:ext cx="426438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0630" y="4800600"/>
            <a:ext cx="777716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97" y="274638"/>
            <a:ext cx="11665744"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8097" y="1600201"/>
            <a:ext cx="11665744"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8097" y="6356351"/>
            <a:ext cx="30244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10/1/2021</a:t>
            </a:fld>
            <a:endParaRPr lang="en-US"/>
          </a:p>
        </p:txBody>
      </p:sp>
      <p:sp>
        <p:nvSpPr>
          <p:cNvPr id="5" name="Footer Placeholder 4"/>
          <p:cNvSpPr>
            <a:spLocks noGrp="1"/>
          </p:cNvSpPr>
          <p:nvPr>
            <p:ph type="ftr" sz="quarter" idx="3"/>
          </p:nvPr>
        </p:nvSpPr>
        <p:spPr>
          <a:xfrm>
            <a:off x="4428662" y="6356351"/>
            <a:ext cx="41046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9389" y="6356351"/>
            <a:ext cx="302445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Cloud service models</a:t>
            </a:r>
            <a:endParaRPr lang="en-GB" dirty="0"/>
          </a:p>
        </p:txBody>
      </p:sp>
      <p:sp>
        <p:nvSpPr>
          <p:cNvPr id="3" name="Subtitle 2"/>
          <p:cNvSpPr>
            <a:spLocks noGrp="1"/>
          </p:cNvSpPr>
          <p:nvPr>
            <p:ph type="subTitle" idx="1"/>
          </p:nvPr>
        </p:nvSpPr>
        <p:spPr/>
        <p:txBody>
          <a:bodyPr/>
          <a:lstStyle/>
          <a:p>
            <a:r>
              <a:rPr lang="en-GB" dirty="0" smtClean="0"/>
              <a:t>Unit_2</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lnSpcReduction="10000"/>
          </a:bodyPr>
          <a:lstStyle/>
          <a:p>
            <a:r>
              <a:rPr lang="en-GB" b="1" dirty="0" smtClean="0"/>
              <a:t>Fully Integrated, Enterprise-Class Unified Communications</a:t>
            </a:r>
          </a:p>
          <a:p>
            <a:pPr lvl="1"/>
            <a:r>
              <a:rPr lang="en-GB" dirty="0" smtClean="0"/>
              <a:t>With </a:t>
            </a:r>
            <a:r>
              <a:rPr lang="en-GB" dirty="0" err="1" smtClean="0"/>
              <a:t>CaaS</a:t>
            </a:r>
            <a:r>
              <a:rPr lang="en-GB" dirty="0" smtClean="0"/>
              <a:t>, the vendor provides voice and data access and manages LAN/ WAN, security, routers, email, voice mail, and data storage.</a:t>
            </a:r>
          </a:p>
          <a:p>
            <a:pPr lvl="1"/>
            <a:r>
              <a:rPr lang="en-GB" dirty="0" smtClean="0"/>
              <a:t>By managing the LAN/WAN, the vendor can guarantee consistent quality of service</a:t>
            </a:r>
          </a:p>
          <a:p>
            <a:pPr lvl="1"/>
            <a:r>
              <a:rPr lang="en-GB" dirty="0" smtClean="0"/>
              <a:t>Chat, Multimedia conferencing, Microsoft Outlook</a:t>
            </a:r>
          </a:p>
          <a:p>
            <a:pPr lvl="1"/>
            <a:r>
              <a:rPr lang="en-GB" dirty="0" smtClean="0"/>
              <a:t>integration Real-time presence “Soft” phones (software-based telephones) </a:t>
            </a:r>
          </a:p>
          <a:p>
            <a:pPr lvl="1"/>
            <a:r>
              <a:rPr lang="en-GB" dirty="0" smtClean="0"/>
              <a:t>Video calling</a:t>
            </a:r>
          </a:p>
          <a:p>
            <a:pPr lvl="1"/>
            <a:r>
              <a:rPr lang="en-GB" dirty="0" smtClean="0"/>
              <a:t> Unified messaging and mobility</a:t>
            </a:r>
            <a:endParaRPr lang="en-GB"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a:bodyPr>
          <a:lstStyle/>
          <a:p>
            <a:r>
              <a:rPr lang="en-GB" b="1" dirty="0" smtClean="0"/>
              <a:t>No Capital Expenses Needed</a:t>
            </a:r>
          </a:p>
          <a:p>
            <a:pPr lvl="1"/>
            <a:r>
              <a:rPr lang="en-GB" dirty="0" smtClean="0"/>
              <a:t>Customers pay a fee (usually billed monthly) for what they use. </a:t>
            </a:r>
          </a:p>
          <a:p>
            <a:pPr lvl="1"/>
            <a:r>
              <a:rPr lang="en-GB" dirty="0" smtClean="0"/>
              <a:t>Customers are not required to purchase equipment, so there is no capital outlay.</a:t>
            </a:r>
          </a:p>
          <a:p>
            <a:pPr lvl="1"/>
            <a:r>
              <a:rPr lang="en-GB" dirty="0" smtClean="0"/>
              <a:t>ongoing maintenance and upgrade costs, are incurred by the service provider.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a:bodyPr>
          <a:lstStyle/>
          <a:p>
            <a:r>
              <a:rPr lang="en-GB" b="1" dirty="0" smtClean="0"/>
              <a:t>Flexible Capacity and Feature Set</a:t>
            </a:r>
          </a:p>
          <a:p>
            <a:pPr lvl="1"/>
            <a:r>
              <a:rPr lang="en-GB" dirty="0" smtClean="0"/>
              <a:t>When customers outsource communications services to a </a:t>
            </a:r>
            <a:r>
              <a:rPr lang="en-GB" dirty="0" err="1" smtClean="0"/>
              <a:t>CaaS</a:t>
            </a:r>
            <a:r>
              <a:rPr lang="en-GB" dirty="0" smtClean="0"/>
              <a:t> provider, they pay for the </a:t>
            </a:r>
            <a:r>
              <a:rPr lang="en-GB" b="1" dirty="0" smtClean="0"/>
              <a:t>capacity and features</a:t>
            </a:r>
            <a:r>
              <a:rPr lang="en-GB" dirty="0" smtClean="0"/>
              <a:t> they need when they need them.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fontScale="92500"/>
          </a:bodyPr>
          <a:lstStyle/>
          <a:p>
            <a:r>
              <a:rPr lang="en-GB" b="1" dirty="0" smtClean="0"/>
              <a:t>No Risk of Obsolescence</a:t>
            </a:r>
          </a:p>
          <a:p>
            <a:pPr lvl="1"/>
            <a:r>
              <a:rPr lang="en-GB" dirty="0" smtClean="0"/>
              <a:t>Rapid technology advances have brought about product obsolescence in increasingly shorter periods of time.</a:t>
            </a:r>
          </a:p>
          <a:p>
            <a:pPr lvl="1"/>
            <a:r>
              <a:rPr lang="en-GB" dirty="0" smtClean="0"/>
              <a:t>average life cycles for PBXs and key communications equipment and systems range anywhere from five to 10 years.</a:t>
            </a:r>
          </a:p>
          <a:p>
            <a:pPr lvl="1"/>
            <a:r>
              <a:rPr lang="en-GB" dirty="0" smtClean="0"/>
              <a:t>With the constant introduction of newer models for all sorts of technology (PCs, cell phones, video software and hardware, etc.), these types of products now face much shorter life cycles, sometimes as short as a single year. </a:t>
            </a:r>
          </a:p>
          <a:p>
            <a:pPr lvl="1"/>
            <a:r>
              <a:rPr lang="en-GB" dirty="0" err="1" smtClean="0"/>
              <a:t>CaaS</a:t>
            </a:r>
            <a:r>
              <a:rPr lang="en-GB" dirty="0" smtClean="0"/>
              <a:t> vendors must absorb this burden for the user by continuously upgrading the equipment in their offerings to meet changing demands in the marketplace. </a:t>
            </a:r>
            <a:endParaRPr lang="en-GB"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a:bodyPr>
          <a:lstStyle/>
          <a:p>
            <a:r>
              <a:rPr lang="en-GB" b="1" dirty="0" smtClean="0"/>
              <a:t>No Facilities and Engineering Costs Incurred</a:t>
            </a:r>
          </a:p>
          <a:p>
            <a:pPr lvl="1"/>
            <a:r>
              <a:rPr lang="en-GB" dirty="0" err="1" smtClean="0"/>
              <a:t>CaaS</a:t>
            </a:r>
            <a:r>
              <a:rPr lang="en-GB" dirty="0" smtClean="0"/>
              <a:t> providers host all of the equipment needed to provide their services to their customers, virtually eliminating the need for customers to maintain data </a:t>
            </a:r>
            <a:r>
              <a:rPr lang="en-GB" dirty="0" err="1" smtClean="0"/>
              <a:t>center</a:t>
            </a:r>
            <a:r>
              <a:rPr lang="en-GB" dirty="0" smtClean="0"/>
              <a:t> space and facilities. </a:t>
            </a:r>
          </a:p>
          <a:p>
            <a:pPr lvl="1"/>
            <a:r>
              <a:rPr lang="en-GB" dirty="0" smtClean="0"/>
              <a:t>There is no extra expense for the constant power consumption that such a facility would demand. Customers receive the benefit of multiple carrier-grade data </a:t>
            </a:r>
            <a:r>
              <a:rPr lang="en-GB" dirty="0" err="1" smtClean="0"/>
              <a:t>centers</a:t>
            </a:r>
            <a:r>
              <a:rPr lang="en-GB" dirty="0" smtClean="0"/>
              <a:t> with full redundancy—and it’s all included in the monthly payment.</a:t>
            </a:r>
            <a:endParaRPr lang="en-GB"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a:bodyPr>
          <a:lstStyle/>
          <a:p>
            <a:r>
              <a:rPr lang="en-GB" b="1" dirty="0" smtClean="0"/>
              <a:t>Guaranteed Business Continuity:</a:t>
            </a:r>
          </a:p>
          <a:p>
            <a:pPr lvl="1"/>
            <a:r>
              <a:rPr lang="en-GB" dirty="0" smtClean="0"/>
              <a:t>disaster, extended communications outage can potentially break business operation for long duration, their mitigation is redundant data centre at multiple location. This has become business norms and come with heavy cost for any enterprise.</a:t>
            </a:r>
          </a:p>
          <a:p>
            <a:pPr lvl="1"/>
            <a:r>
              <a:rPr lang="en-GB" dirty="0" smtClean="0"/>
              <a:t>This process is implemented by </a:t>
            </a:r>
            <a:r>
              <a:rPr lang="en-GB" dirty="0" err="1" smtClean="0"/>
              <a:t>CaaS</a:t>
            </a:r>
            <a:r>
              <a:rPr lang="en-GB" dirty="0" smtClean="0"/>
              <a:t> providers because most companies don’t even contemplate voice continuity if catastrophe strikes.</a:t>
            </a:r>
          </a:p>
          <a:p>
            <a:pPr lvl="1"/>
            <a:endParaRPr lang="en-GB"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a:bodyPr>
          <a:lstStyle/>
          <a:p>
            <a:r>
              <a:rPr lang="en-GB" dirty="0" smtClean="0"/>
              <a:t>Unlike data continuity, eliminating single points of failure for a voice network is usually cost-prohibitive because of the large scale and management complexity of the project. </a:t>
            </a:r>
          </a:p>
          <a:p>
            <a:r>
              <a:rPr lang="en-GB" dirty="0" smtClean="0"/>
              <a:t>With a </a:t>
            </a:r>
            <a:r>
              <a:rPr lang="en-GB" dirty="0" err="1" smtClean="0"/>
              <a:t>CaaS</a:t>
            </a:r>
            <a:r>
              <a:rPr lang="en-GB" dirty="0" smtClean="0"/>
              <a:t> solution, multiple levels of redundancy are built into the system, with no single point of failure.</a:t>
            </a:r>
            <a:endParaRPr lang="en-GB"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Infrastructure-as-a-Service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Infrastructure-as-a-Service (</a:t>
            </a:r>
            <a:r>
              <a:rPr lang="en-GB" dirty="0" err="1" smtClean="0"/>
              <a:t>IaaS</a:t>
            </a:r>
            <a:r>
              <a:rPr lang="en-GB" dirty="0" smtClean="0"/>
              <a:t>) is the delivery of computer infrastructure (typically a platform virtualization environment) as a service.</a:t>
            </a:r>
          </a:p>
          <a:p>
            <a:r>
              <a:rPr lang="en-GB" dirty="0" smtClean="0"/>
              <a:t>Unlike traditional outsourcing, which requires extensive due diligence, negotiations ad infinitum, and complex, lengthy contract, </a:t>
            </a:r>
            <a:r>
              <a:rPr lang="en-GB" b="1" dirty="0" err="1" smtClean="0"/>
              <a:t>IaaS</a:t>
            </a:r>
            <a:r>
              <a:rPr lang="en-GB" dirty="0" smtClean="0"/>
              <a:t> is </a:t>
            </a:r>
            <a:r>
              <a:rPr lang="en-GB" dirty="0" err="1" smtClean="0"/>
              <a:t>centered</a:t>
            </a:r>
            <a:r>
              <a:rPr lang="en-GB" dirty="0" smtClean="0"/>
              <a:t> around a model of service delivery that can self-provisions quickly.</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Infrastructure-as-a-Service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Users can easily provisioned specific required computing resources.</a:t>
            </a:r>
          </a:p>
          <a:p>
            <a:r>
              <a:rPr lang="en-GB" dirty="0" smtClean="0"/>
              <a:t>Customers maintain ownership and management of their application(s) while</a:t>
            </a:r>
            <a:r>
              <a:rPr lang="en-GB" b="1" dirty="0" smtClean="0"/>
              <a:t> off-loading </a:t>
            </a:r>
            <a:r>
              <a:rPr lang="en-GB" dirty="0" smtClean="0"/>
              <a:t>hosting operations and infrastructure management to the </a:t>
            </a:r>
            <a:r>
              <a:rPr lang="en-GB" dirty="0" err="1" smtClean="0"/>
              <a:t>IaaS</a:t>
            </a:r>
            <a:r>
              <a:rPr lang="en-GB" dirty="0" smtClean="0"/>
              <a:t> provider.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Infrastructure-as-a-Service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Cloud provider is managing:</a:t>
            </a:r>
          </a:p>
          <a:p>
            <a:pPr lvl="1"/>
            <a:r>
              <a:rPr lang="en-GB" dirty="0" smtClean="0"/>
              <a:t>Computer hardware (typically set up as a grid for massive horizontal scalability) </a:t>
            </a:r>
          </a:p>
          <a:p>
            <a:pPr lvl="1"/>
            <a:r>
              <a:rPr lang="en-GB" dirty="0" smtClean="0"/>
              <a:t>Computer network (including routers, firewalls, load balancing, etc.) </a:t>
            </a:r>
          </a:p>
          <a:p>
            <a:pPr lvl="1"/>
            <a:r>
              <a:rPr lang="en-GB" dirty="0" smtClean="0"/>
              <a:t>Internet connectivity (often on OC 192 backbones) </a:t>
            </a:r>
          </a:p>
          <a:p>
            <a:pPr lvl="1"/>
            <a:r>
              <a:rPr lang="en-GB" dirty="0" smtClean="0"/>
              <a:t>Platform virtualization environment for running client-specified virtual machines </a:t>
            </a:r>
          </a:p>
          <a:p>
            <a:pPr lvl="1"/>
            <a:r>
              <a:rPr lang="en-GB" dirty="0" smtClean="0"/>
              <a:t>Service-level agreements </a:t>
            </a:r>
          </a:p>
          <a:p>
            <a:pPr lvl="1"/>
            <a:r>
              <a:rPr lang="en-GB" dirty="0" smtClean="0"/>
              <a:t>Utility computing billing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err="1" smtClean="0"/>
              <a:t>CaaS</a:t>
            </a:r>
            <a:r>
              <a:rPr lang="en-GB" dirty="0" smtClean="0"/>
              <a:t> is an outsourced enterprise communications solution. </a:t>
            </a:r>
          </a:p>
          <a:p>
            <a:r>
              <a:rPr lang="en-GB" dirty="0" smtClean="0"/>
              <a:t>Providers of this type of cloud-based solution (known as </a:t>
            </a:r>
            <a:r>
              <a:rPr lang="en-GB" dirty="0" err="1" smtClean="0"/>
              <a:t>CaaS</a:t>
            </a:r>
            <a:r>
              <a:rPr lang="en-GB" dirty="0" smtClean="0"/>
              <a:t> vendors) are responsible for the </a:t>
            </a:r>
            <a:r>
              <a:rPr lang="en-GB" b="1" dirty="0" smtClean="0"/>
              <a:t>management of </a:t>
            </a:r>
            <a:r>
              <a:rPr lang="en-GB" dirty="0" smtClean="0"/>
              <a:t>hardware and software required for delivering </a:t>
            </a:r>
          </a:p>
          <a:p>
            <a:pPr lvl="1"/>
            <a:r>
              <a:rPr lang="en-GB" dirty="0" smtClean="0"/>
              <a:t>Voice over IP (VoIP) services, </a:t>
            </a:r>
          </a:p>
          <a:p>
            <a:pPr lvl="1"/>
            <a:r>
              <a:rPr lang="en-GB" dirty="0" smtClean="0"/>
              <a:t>Instant Messaging (IM), </a:t>
            </a:r>
          </a:p>
          <a:p>
            <a:pPr lvl="1"/>
            <a:r>
              <a:rPr lang="en-GB" dirty="0" smtClean="0"/>
              <a:t>and video conferencing capabilities to their customers.</a:t>
            </a:r>
          </a:p>
          <a:p>
            <a:pPr lvl="1"/>
            <a:r>
              <a:rPr lang="en-GB" dirty="0" smtClean="0"/>
              <a:t>And so on</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Infrastructure-as-a-Service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Rather than purchasing </a:t>
            </a:r>
          </a:p>
          <a:p>
            <a:pPr lvl="1"/>
            <a:r>
              <a:rPr lang="en-GB" dirty="0" smtClean="0"/>
              <a:t>data </a:t>
            </a:r>
            <a:r>
              <a:rPr lang="en-GB" dirty="0" err="1" smtClean="0"/>
              <a:t>center</a:t>
            </a:r>
            <a:r>
              <a:rPr lang="en-GB" dirty="0" smtClean="0"/>
              <a:t> space,</a:t>
            </a:r>
          </a:p>
          <a:p>
            <a:pPr lvl="1"/>
            <a:r>
              <a:rPr lang="en-GB" dirty="0" smtClean="0"/>
              <a:t> servers,</a:t>
            </a:r>
          </a:p>
          <a:p>
            <a:pPr lvl="1"/>
            <a:r>
              <a:rPr lang="en-GB" dirty="0" smtClean="0"/>
              <a:t> software, </a:t>
            </a:r>
          </a:p>
          <a:p>
            <a:pPr lvl="1"/>
            <a:r>
              <a:rPr lang="en-GB" dirty="0" smtClean="0"/>
              <a:t>network equipment, etc., </a:t>
            </a:r>
          </a:p>
          <a:p>
            <a:r>
              <a:rPr lang="en-GB" dirty="0" err="1" smtClean="0"/>
              <a:t>IaaS</a:t>
            </a:r>
            <a:r>
              <a:rPr lang="en-GB" dirty="0" smtClean="0"/>
              <a:t> customers essentially rent those resources as a fully outsourced service.</a:t>
            </a:r>
          </a:p>
          <a:p>
            <a:r>
              <a:rPr lang="en-GB" dirty="0" smtClean="0"/>
              <a:t>Usually, the service is billed on a monthly basis, just like a utility company bills customers. </a:t>
            </a:r>
          </a:p>
          <a:p>
            <a:r>
              <a:rPr lang="en-GB" dirty="0" smtClean="0"/>
              <a:t>The customer is charged only for resources consumed.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Infrastructure-as-a-Service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benefits of using this type of outsourced service include:</a:t>
            </a:r>
          </a:p>
          <a:p>
            <a:pPr lvl="1"/>
            <a:r>
              <a:rPr lang="en-GB" sz="2600" dirty="0" smtClean="0"/>
              <a:t>Ready access to a preconfigured environment that is generally ITIL-based </a:t>
            </a:r>
          </a:p>
          <a:p>
            <a:pPr lvl="2"/>
            <a:r>
              <a:rPr lang="en-GB" sz="1600" dirty="0" smtClean="0"/>
              <a:t>(The Information Technology Infrastructure Library [ITIL] is a customized framework of best practices designed to promote quality computing services in the IT sector.)</a:t>
            </a:r>
          </a:p>
          <a:p>
            <a:pPr lvl="1"/>
            <a:r>
              <a:rPr lang="en-GB" sz="2400" dirty="0" smtClean="0"/>
              <a:t>Use of the latest technology for infrastructure equipment</a:t>
            </a:r>
          </a:p>
          <a:p>
            <a:pPr lvl="1"/>
            <a:r>
              <a:rPr lang="en-GB" sz="2400" dirty="0" smtClean="0"/>
              <a:t>Secured, “sand-boxed” (protected and insulated) computing platforms that are usually security monitored for breaches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Infrastructure-as-a-Service (</a:t>
            </a:r>
            <a:r>
              <a:rPr lang="en-GB" dirty="0" err="1" smtClean="0"/>
              <a:t>IaaS</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r>
              <a:rPr lang="en-GB" dirty="0" smtClean="0"/>
              <a:t>benefits of using this type of outsourced service include: (continue...)</a:t>
            </a:r>
          </a:p>
          <a:p>
            <a:pPr lvl="1"/>
            <a:r>
              <a:rPr lang="en-GB" dirty="0" smtClean="0"/>
              <a:t>Reduced risk by having off-site resources maintained by third parties</a:t>
            </a:r>
          </a:p>
          <a:p>
            <a:pPr lvl="1"/>
            <a:r>
              <a:rPr lang="en-GB" dirty="0" smtClean="0"/>
              <a:t>Ability to manage service-demand </a:t>
            </a:r>
            <a:r>
              <a:rPr lang="en-GB" b="1" dirty="0" smtClean="0"/>
              <a:t>peaks</a:t>
            </a:r>
            <a:r>
              <a:rPr lang="en-GB" dirty="0" smtClean="0"/>
              <a:t> and </a:t>
            </a:r>
            <a:r>
              <a:rPr lang="en-GB" b="1" dirty="0" smtClean="0"/>
              <a:t>valleys</a:t>
            </a:r>
          </a:p>
          <a:p>
            <a:pPr lvl="1"/>
            <a:r>
              <a:rPr lang="en-GB" dirty="0" smtClean="0"/>
              <a:t>Lower costs that allow expensing service costs instead of making capital investments</a:t>
            </a:r>
          </a:p>
          <a:p>
            <a:pPr lvl="1"/>
            <a:r>
              <a:rPr lang="en-GB" dirty="0" smtClean="0"/>
              <a:t>Reduced time, cost, and complexity in adding new features or capabilities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On-Demand Computing</a:t>
            </a:r>
            <a:endParaRPr lang="en-GB" dirty="0"/>
          </a:p>
        </p:txBody>
      </p:sp>
      <p:sp>
        <p:nvSpPr>
          <p:cNvPr id="3" name="Content Placeholder 2"/>
          <p:cNvSpPr>
            <a:spLocks noGrp="1"/>
          </p:cNvSpPr>
          <p:nvPr>
            <p:ph idx="1"/>
          </p:nvPr>
        </p:nvSpPr>
        <p:spPr/>
        <p:txBody>
          <a:bodyPr>
            <a:normAutofit/>
          </a:bodyPr>
          <a:lstStyle/>
          <a:p>
            <a:r>
              <a:rPr lang="en-GB" dirty="0" smtClean="0"/>
              <a:t>On-demand computing is an increasingly popular enterprise model in which computing </a:t>
            </a:r>
            <a:r>
              <a:rPr lang="en-GB" i="1" dirty="0" smtClean="0"/>
              <a:t>resources are made available to the user as needed.</a:t>
            </a:r>
          </a:p>
          <a:p>
            <a:r>
              <a:rPr lang="en-GB" dirty="0" smtClean="0"/>
              <a:t>Computing resources that are maintained on a user’s site are becoming fewer and fewer, while those made available by a service provider are on the rise.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On-Demand Computing</a:t>
            </a:r>
            <a:endParaRPr lang="en-GB" dirty="0"/>
          </a:p>
        </p:txBody>
      </p:sp>
      <p:sp>
        <p:nvSpPr>
          <p:cNvPr id="3" name="Content Placeholder 2"/>
          <p:cNvSpPr>
            <a:spLocks noGrp="1"/>
          </p:cNvSpPr>
          <p:nvPr>
            <p:ph idx="1"/>
          </p:nvPr>
        </p:nvSpPr>
        <p:spPr/>
        <p:txBody>
          <a:bodyPr>
            <a:normAutofit/>
          </a:bodyPr>
          <a:lstStyle/>
          <a:p>
            <a:r>
              <a:rPr lang="en-GB" dirty="0" smtClean="0"/>
              <a:t>The on-demand model evolved to overcome the challenge of being able to meet </a:t>
            </a:r>
            <a:r>
              <a:rPr lang="en-GB" b="1" dirty="0" smtClean="0"/>
              <a:t>fluctuating resource demands</a:t>
            </a:r>
            <a:r>
              <a:rPr lang="en-GB" dirty="0" smtClean="0"/>
              <a:t> efficiently. </a:t>
            </a:r>
          </a:p>
          <a:p>
            <a:pPr lvl="1"/>
            <a:r>
              <a:rPr lang="en-GB" dirty="0" smtClean="0"/>
              <a:t> </a:t>
            </a:r>
            <a:r>
              <a:rPr lang="en-GB" b="1" dirty="0" err="1" smtClean="0"/>
              <a:t>Overengineering</a:t>
            </a:r>
            <a:r>
              <a:rPr lang="en-GB" b="1" dirty="0" smtClean="0"/>
              <a:t> </a:t>
            </a:r>
            <a:r>
              <a:rPr lang="en-GB" dirty="0" smtClean="0"/>
              <a:t>a solution can be just as adverse as a situation where the enterprise </a:t>
            </a:r>
            <a:r>
              <a:rPr lang="en-GB" b="1" dirty="0" smtClean="0"/>
              <a:t>cuts costs by </a:t>
            </a:r>
            <a:r>
              <a:rPr lang="en-GB" dirty="0" smtClean="0"/>
              <a:t>maintaining only </a:t>
            </a:r>
            <a:r>
              <a:rPr lang="en-GB" b="1" dirty="0" smtClean="0"/>
              <a:t>minimal computing </a:t>
            </a:r>
            <a:r>
              <a:rPr lang="en-GB" dirty="0" smtClean="0"/>
              <a:t>resources, resulting in insufficient resources to meet peak load requirements.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On-Demand Computing</a:t>
            </a:r>
            <a:endParaRPr lang="en-GB" dirty="0"/>
          </a:p>
        </p:txBody>
      </p:sp>
      <p:sp>
        <p:nvSpPr>
          <p:cNvPr id="3" name="Content Placeholder 2"/>
          <p:cNvSpPr>
            <a:spLocks noGrp="1"/>
          </p:cNvSpPr>
          <p:nvPr>
            <p:ph idx="1"/>
          </p:nvPr>
        </p:nvSpPr>
        <p:spPr/>
        <p:txBody>
          <a:bodyPr>
            <a:normAutofit/>
          </a:bodyPr>
          <a:lstStyle/>
          <a:p>
            <a:r>
              <a:rPr lang="en-GB" dirty="0" smtClean="0"/>
              <a:t>Concepts such as clustered computing, grid computing, utility computing, etc., may all seem very </a:t>
            </a:r>
            <a:r>
              <a:rPr lang="en-GB" b="1" dirty="0" smtClean="0"/>
              <a:t>similar to </a:t>
            </a:r>
            <a:r>
              <a:rPr lang="en-GB" dirty="0" smtClean="0"/>
              <a:t>the concept of </a:t>
            </a:r>
            <a:r>
              <a:rPr lang="en-GB" b="1" dirty="0" smtClean="0"/>
              <a:t>on-demand computing</a:t>
            </a:r>
            <a:r>
              <a:rPr lang="en-GB" dirty="0" smtClean="0"/>
              <a:t>, but they can be better understood if one thinks of them as building blocks that evolved over time and with techno-evolution to achieve the modern cloud computing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On-Demand Computing</a:t>
            </a:r>
            <a:endParaRPr lang="en-GB" dirty="0"/>
          </a:p>
        </p:txBody>
      </p:sp>
      <p:sp>
        <p:nvSpPr>
          <p:cNvPr id="3" name="Content Placeholder 2"/>
          <p:cNvSpPr>
            <a:spLocks noGrp="1"/>
          </p:cNvSpPr>
          <p:nvPr>
            <p:ph idx="1"/>
          </p:nvPr>
        </p:nvSpPr>
        <p:spPr/>
        <p:txBody>
          <a:bodyPr>
            <a:normAutofit/>
          </a:bodyPr>
          <a:lstStyle/>
          <a:p>
            <a:endParaRPr lang="en-GB" dirty="0" smtClean="0"/>
          </a:p>
        </p:txBody>
      </p:sp>
      <p:pic>
        <p:nvPicPr>
          <p:cNvPr id="1026" name="Picture 2"/>
          <p:cNvPicPr>
            <a:picLocks noChangeAspect="1" noChangeArrowheads="1"/>
          </p:cNvPicPr>
          <p:nvPr/>
        </p:nvPicPr>
        <p:blipFill>
          <a:blip r:embed="rId2"/>
          <a:srcRect/>
          <a:stretch>
            <a:fillRect/>
          </a:stretch>
        </p:blipFill>
        <p:spPr bwMode="auto">
          <a:xfrm>
            <a:off x="1512227" y="1676400"/>
            <a:ext cx="9653943"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On-Demand Computing</a:t>
            </a:r>
            <a:endParaRPr lang="en-GB" dirty="0"/>
          </a:p>
        </p:txBody>
      </p:sp>
      <p:sp>
        <p:nvSpPr>
          <p:cNvPr id="3" name="Content Placeholder 2"/>
          <p:cNvSpPr>
            <a:spLocks noGrp="1"/>
          </p:cNvSpPr>
          <p:nvPr>
            <p:ph idx="1"/>
          </p:nvPr>
        </p:nvSpPr>
        <p:spPr/>
        <p:txBody>
          <a:bodyPr>
            <a:normAutofit/>
          </a:bodyPr>
          <a:lstStyle/>
          <a:p>
            <a:r>
              <a:rPr lang="en-GB" dirty="0" smtClean="0"/>
              <a:t>One example is Amazon’s Elastic Compute Cloud (Amazon EC2)</a:t>
            </a:r>
          </a:p>
          <a:p>
            <a:r>
              <a:rPr lang="en-GB" dirty="0" smtClean="0"/>
              <a:t>Another is Google compute engine.</a:t>
            </a:r>
          </a:p>
          <a:p>
            <a:r>
              <a:rPr lang="en-GB" dirty="0" smtClean="0"/>
              <a:t>These are  web service that provides resizable computing capacity in the cloud. </a:t>
            </a:r>
          </a:p>
          <a:p>
            <a:r>
              <a:rPr lang="en-GB" dirty="0" smtClean="0"/>
              <a:t>It is designed to make web-scale computing easier for developers and offers many advantages to customers: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On-Demand Computing</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It’s </a:t>
            </a:r>
            <a:r>
              <a:rPr lang="en-GB" b="1" dirty="0" smtClean="0"/>
              <a:t>web service </a:t>
            </a:r>
            <a:r>
              <a:rPr lang="en-GB" dirty="0" smtClean="0"/>
              <a:t>interface allows customers to obtain and configure capacity with </a:t>
            </a:r>
            <a:r>
              <a:rPr lang="en-GB" b="1" dirty="0" smtClean="0"/>
              <a:t>minimal effort</a:t>
            </a:r>
            <a:r>
              <a:rPr lang="en-GB" dirty="0" smtClean="0"/>
              <a:t>. </a:t>
            </a:r>
          </a:p>
          <a:p>
            <a:r>
              <a:rPr lang="en-GB" dirty="0" smtClean="0"/>
              <a:t>It provides users with </a:t>
            </a:r>
            <a:r>
              <a:rPr lang="en-GB" b="1" dirty="0" smtClean="0"/>
              <a:t>complete control </a:t>
            </a:r>
            <a:r>
              <a:rPr lang="en-GB" dirty="0" smtClean="0"/>
              <a:t>of their (leased) computing resources and lets them run on a proven computing environment. </a:t>
            </a:r>
          </a:p>
          <a:p>
            <a:r>
              <a:rPr lang="en-GB" dirty="0" smtClean="0"/>
              <a:t>It </a:t>
            </a:r>
            <a:r>
              <a:rPr lang="en-GB" b="1" dirty="0" smtClean="0"/>
              <a:t>reduces </a:t>
            </a:r>
            <a:r>
              <a:rPr lang="en-GB" dirty="0" smtClean="0"/>
              <a:t>the </a:t>
            </a:r>
            <a:r>
              <a:rPr lang="en-GB" b="1" dirty="0" smtClean="0"/>
              <a:t>time required </a:t>
            </a:r>
            <a:r>
              <a:rPr lang="en-GB" dirty="0" smtClean="0"/>
              <a:t>to obtain and boot new server instances to minutes, allowing customers to </a:t>
            </a:r>
            <a:r>
              <a:rPr lang="en-GB" b="1" dirty="0" smtClean="0"/>
              <a:t>quickly scale </a:t>
            </a:r>
            <a:r>
              <a:rPr lang="en-GB" dirty="0" smtClean="0"/>
              <a:t>capacity as their computing demands dictate. </a:t>
            </a:r>
          </a:p>
          <a:p>
            <a:r>
              <a:rPr lang="en-GB" dirty="0" smtClean="0"/>
              <a:t>It changes the economics of computing by allowing clients to </a:t>
            </a:r>
            <a:r>
              <a:rPr lang="en-GB" b="1" dirty="0" smtClean="0"/>
              <a:t>pay only for</a:t>
            </a:r>
            <a:r>
              <a:rPr lang="en-GB" dirty="0" smtClean="0"/>
              <a:t> capacity they </a:t>
            </a:r>
            <a:r>
              <a:rPr lang="en-GB" b="1" dirty="0" smtClean="0"/>
              <a:t>actually use</a:t>
            </a:r>
            <a:r>
              <a:rPr lang="en-GB" dirty="0" smtClean="0"/>
              <a:t>. </a:t>
            </a:r>
          </a:p>
          <a:p>
            <a:r>
              <a:rPr lang="en-GB" dirty="0" smtClean="0"/>
              <a:t>It provides developers the tools needed to build</a:t>
            </a:r>
            <a:r>
              <a:rPr lang="en-GB" b="1" dirty="0" smtClean="0"/>
              <a:t> failure-resilient</a:t>
            </a:r>
            <a:r>
              <a:rPr lang="en-GB" dirty="0" smtClean="0"/>
              <a:t> applications and isolate themselves from common failure scenarios.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Amazon’s Elastic Cloud</a:t>
            </a:r>
            <a:endParaRPr lang="en-GB" dirty="0"/>
          </a:p>
        </p:txBody>
      </p:sp>
      <p:sp>
        <p:nvSpPr>
          <p:cNvPr id="3" name="Content Placeholder 2"/>
          <p:cNvSpPr>
            <a:spLocks noGrp="1"/>
          </p:cNvSpPr>
          <p:nvPr>
            <p:ph idx="1"/>
          </p:nvPr>
        </p:nvSpPr>
        <p:spPr/>
        <p:txBody>
          <a:bodyPr>
            <a:normAutofit lnSpcReduction="10000"/>
          </a:bodyPr>
          <a:lstStyle/>
          <a:p>
            <a:r>
              <a:rPr lang="en-GB" dirty="0" smtClean="0"/>
              <a:t>Amazon EC2 presents a true virtual computing environment, allowing clients to use a </a:t>
            </a:r>
            <a:r>
              <a:rPr lang="en-GB" b="1" dirty="0" smtClean="0"/>
              <a:t>web-based interface</a:t>
            </a:r>
            <a:r>
              <a:rPr lang="en-GB" dirty="0" smtClean="0"/>
              <a:t> to obtain and manage services needed to </a:t>
            </a:r>
            <a:r>
              <a:rPr lang="en-GB" b="1" dirty="0" smtClean="0"/>
              <a:t>launch one or more instances </a:t>
            </a:r>
            <a:r>
              <a:rPr lang="en-GB" dirty="0" smtClean="0"/>
              <a:t>of a variety of operating systems (</a:t>
            </a:r>
            <a:r>
              <a:rPr lang="en-GB" b="1" dirty="0" smtClean="0"/>
              <a:t>OSs</a:t>
            </a:r>
            <a:r>
              <a:rPr lang="en-GB" dirty="0" smtClean="0"/>
              <a:t>).</a:t>
            </a:r>
          </a:p>
          <a:p>
            <a:r>
              <a:rPr lang="en-GB" dirty="0" smtClean="0"/>
              <a:t>They can manage their </a:t>
            </a:r>
            <a:r>
              <a:rPr lang="en-GB" b="1" dirty="0" smtClean="0"/>
              <a:t>network’s access permissions</a:t>
            </a:r>
            <a:r>
              <a:rPr lang="en-GB" dirty="0" smtClean="0"/>
              <a:t> and run as many or as few systems as needed.</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Its an evolutionary process of telecommunication.</a:t>
            </a:r>
          </a:p>
          <a:p>
            <a:r>
              <a:rPr lang="en-GB" dirty="0" err="1" smtClean="0"/>
              <a:t>CaaS</a:t>
            </a:r>
            <a:r>
              <a:rPr lang="en-GB" dirty="0" smtClean="0"/>
              <a:t> vendors typically offer guaranteed quality of service (</a:t>
            </a:r>
            <a:r>
              <a:rPr lang="en-GB" b="1" dirty="0" err="1" smtClean="0"/>
              <a:t>QoS</a:t>
            </a:r>
            <a:r>
              <a:rPr lang="en-GB" dirty="0" smtClean="0"/>
              <a:t>) under a service-level agreement (</a:t>
            </a:r>
            <a:r>
              <a:rPr lang="en-GB" b="1" dirty="0" smtClean="0"/>
              <a:t>SLA</a:t>
            </a:r>
            <a:r>
              <a:rPr lang="en-GB" dirty="0" smtClean="0"/>
              <a:t>). </a:t>
            </a:r>
          </a:p>
          <a:p>
            <a:r>
              <a:rPr lang="en-GB" dirty="0" smtClean="0"/>
              <a:t>A </a:t>
            </a:r>
            <a:r>
              <a:rPr lang="en-GB" dirty="0" err="1" smtClean="0"/>
              <a:t>CaaS</a:t>
            </a:r>
            <a:r>
              <a:rPr lang="en-GB" dirty="0" smtClean="0"/>
              <a:t> model allows a </a:t>
            </a:r>
            <a:r>
              <a:rPr lang="en-GB" dirty="0" err="1" smtClean="0"/>
              <a:t>CaaS</a:t>
            </a:r>
            <a:r>
              <a:rPr lang="en-GB" dirty="0" smtClean="0"/>
              <a:t> provider’s business customers to selectively deploy communications features and services throughout their company on a </a:t>
            </a:r>
            <a:r>
              <a:rPr lang="en-GB" b="1" dirty="0" smtClean="0"/>
              <a:t>pay-as-you-go</a:t>
            </a:r>
            <a:r>
              <a:rPr lang="en-GB" dirty="0" smtClean="0"/>
              <a:t> basis for service(s) used.</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Amazon’s Elastic Cloud</a:t>
            </a:r>
            <a:endParaRPr lang="en-GB" dirty="0"/>
          </a:p>
        </p:txBody>
      </p:sp>
      <p:sp>
        <p:nvSpPr>
          <p:cNvPr id="3" name="Content Placeholder 2"/>
          <p:cNvSpPr>
            <a:spLocks noGrp="1"/>
          </p:cNvSpPr>
          <p:nvPr>
            <p:ph idx="1"/>
          </p:nvPr>
        </p:nvSpPr>
        <p:spPr/>
        <p:txBody>
          <a:bodyPr>
            <a:normAutofit/>
          </a:bodyPr>
          <a:lstStyle/>
          <a:p>
            <a:r>
              <a:rPr lang="en-GB" dirty="0" smtClean="0"/>
              <a:t>In order to use Amazon EC2, clients first need to create an Amazon Machine Image (</a:t>
            </a:r>
            <a:r>
              <a:rPr lang="en-GB" b="1" dirty="0" smtClean="0"/>
              <a:t>AMI</a:t>
            </a:r>
            <a:r>
              <a:rPr lang="en-GB" dirty="0" smtClean="0"/>
              <a:t>).</a:t>
            </a:r>
          </a:p>
          <a:p>
            <a:r>
              <a:rPr lang="en-GB" dirty="0" smtClean="0"/>
              <a:t>This image contains the applications, libraries, data, and associated configuration settings used in the virtual computing environment.</a:t>
            </a:r>
          </a:p>
          <a:p>
            <a:r>
              <a:rPr lang="en-GB" dirty="0" smtClean="0"/>
              <a:t>Amazon EC2 offers the use of </a:t>
            </a:r>
            <a:r>
              <a:rPr lang="en-GB" b="1" dirty="0" smtClean="0"/>
              <a:t>preconfigured images</a:t>
            </a:r>
            <a:r>
              <a:rPr lang="en-GB" dirty="0" smtClean="0"/>
              <a:t> built with templates to get up and </a:t>
            </a:r>
            <a:r>
              <a:rPr lang="en-GB" b="1" dirty="0" smtClean="0"/>
              <a:t>running immediately.</a:t>
            </a:r>
            <a:endParaRPr lang="en-GB"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Amazon’s Elastic Cloud</a:t>
            </a:r>
            <a:endParaRPr lang="en-GB" dirty="0"/>
          </a:p>
        </p:txBody>
      </p:sp>
      <p:sp>
        <p:nvSpPr>
          <p:cNvPr id="3" name="Content Placeholder 2"/>
          <p:cNvSpPr>
            <a:spLocks noGrp="1"/>
          </p:cNvSpPr>
          <p:nvPr>
            <p:ph idx="1"/>
          </p:nvPr>
        </p:nvSpPr>
        <p:spPr/>
        <p:txBody>
          <a:bodyPr>
            <a:normAutofit lnSpcReduction="10000"/>
          </a:bodyPr>
          <a:lstStyle/>
          <a:p>
            <a:r>
              <a:rPr lang="en-GB" dirty="0" smtClean="0"/>
              <a:t>Once users have defined and configured their AMI, they use the Amazon EC2 tools provided for storing the AMI by uploading the AMI into Amazon S3.</a:t>
            </a:r>
          </a:p>
          <a:p>
            <a:r>
              <a:rPr lang="en-GB" dirty="0" smtClean="0"/>
              <a:t>Amazon S3 is a repository that provides safe, reliable, and fast access to a client AMI.</a:t>
            </a:r>
          </a:p>
          <a:p>
            <a:r>
              <a:rPr lang="en-GB" dirty="0" smtClean="0"/>
              <a:t>Before clients can use the AMI, they must use the Amazon EC2 web service to configure security and network access. </a:t>
            </a:r>
            <a:endParaRPr lang="en-GB"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Amazon’s Elastic Cloud</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Using Amazon EC2 to Run Instances</a:t>
            </a:r>
          </a:p>
          <a:p>
            <a:pPr lvl="1"/>
            <a:r>
              <a:rPr lang="en-GB" dirty="0" smtClean="0"/>
              <a:t>During configuration, users choose which instance type(s) and operating system they want to use. Available instance types come in two distinct categories, </a:t>
            </a:r>
          </a:p>
          <a:p>
            <a:pPr lvl="1"/>
            <a:r>
              <a:rPr lang="en-GB" dirty="0" smtClean="0"/>
              <a:t>Standard or High-CPU instances. </a:t>
            </a:r>
          </a:p>
          <a:p>
            <a:pPr lvl="1"/>
            <a:r>
              <a:rPr lang="en-GB" dirty="0" smtClean="0"/>
              <a:t>Most applications are best suited for Standard instances, which come in small, large, and extra-large instance platforms. </a:t>
            </a:r>
          </a:p>
          <a:p>
            <a:pPr lvl="1"/>
            <a:r>
              <a:rPr lang="en-GB" dirty="0" smtClean="0"/>
              <a:t>High-CPU instances have proportionally more CPU resources than random-access memory (RAM) and are well suited for </a:t>
            </a:r>
            <a:r>
              <a:rPr lang="en-GB" b="1" dirty="0" smtClean="0"/>
              <a:t>compute-intensive</a:t>
            </a:r>
            <a:r>
              <a:rPr lang="en-GB" dirty="0" smtClean="0"/>
              <a:t> applications. With the High-CPU instances, there are medium and extra large platforms to choose from.</a:t>
            </a:r>
            <a:endParaRPr lang="en-GB"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Amazon’s Elastic Cloud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clients can start, terminate, and monitor as many instances of their AMI as needed by using web service Application Programming Interfaces (APIs) or a wide variety of other management tools that are provided with the service.</a:t>
            </a:r>
          </a:p>
          <a:p>
            <a:r>
              <a:rPr lang="en-GB" dirty="0" smtClean="0"/>
              <a:t>Users are able to choose whether they want to run in multiple locations, use static IP endpoints, or attach persistent block storage to any of their instances, and they pay only for resources actually consumed. </a:t>
            </a:r>
            <a:endParaRPr lang="en-GB"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lnSpcReduction="10000"/>
          </a:bodyPr>
          <a:lstStyle/>
          <a:p>
            <a:r>
              <a:rPr lang="en-GB" dirty="0" smtClean="0"/>
              <a:t>characteristics of the EC2 service that provide significant benefits to an enterprise.</a:t>
            </a:r>
          </a:p>
          <a:p>
            <a:r>
              <a:rPr lang="en-GB" dirty="0" smtClean="0"/>
              <a:t>Amazon EC2 provides financial benefits</a:t>
            </a:r>
          </a:p>
          <a:p>
            <a:pPr lvl="1"/>
            <a:r>
              <a:rPr lang="en-GB" dirty="0" smtClean="0"/>
              <a:t>Amazon’s massive scale and large customer base, it is an </a:t>
            </a:r>
            <a:r>
              <a:rPr lang="en-GB" b="1" dirty="0" smtClean="0"/>
              <a:t>inexpensive</a:t>
            </a:r>
            <a:r>
              <a:rPr lang="en-GB" dirty="0" smtClean="0"/>
              <a:t> alternative to many other possible solutions.</a:t>
            </a:r>
          </a:p>
          <a:p>
            <a:pPr lvl="1"/>
            <a:r>
              <a:rPr lang="en-GB" dirty="0" smtClean="0"/>
              <a:t>The costs incurred to set up and run an operation are </a:t>
            </a:r>
            <a:r>
              <a:rPr lang="en-GB" b="1" dirty="0" smtClean="0"/>
              <a:t>shared over many customers</a:t>
            </a:r>
            <a:r>
              <a:rPr lang="en-GB" dirty="0" smtClean="0"/>
              <a:t>, making the overall cost to any single customer much lower than almost any other alternative. </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Customers pay a very low rate for the compute capacity they actually consume</a:t>
            </a:r>
          </a:p>
          <a:p>
            <a:r>
              <a:rPr lang="en-GB" b="1" dirty="0" smtClean="0"/>
              <a:t>Security</a:t>
            </a:r>
            <a:r>
              <a:rPr lang="en-GB" dirty="0" smtClean="0"/>
              <a:t> is also provided through Amazon EC2 web service interfaces.</a:t>
            </a:r>
          </a:p>
          <a:p>
            <a:r>
              <a:rPr lang="en-GB" dirty="0" smtClean="0"/>
              <a:t>These </a:t>
            </a:r>
            <a:r>
              <a:rPr lang="en-GB" b="1" dirty="0" smtClean="0"/>
              <a:t>allow users to configure firewall </a:t>
            </a:r>
            <a:r>
              <a:rPr lang="en-GB" dirty="0" smtClean="0"/>
              <a:t>settings that control network access to and between groups of instances.</a:t>
            </a:r>
          </a:p>
          <a:p>
            <a:r>
              <a:rPr lang="en-GB" dirty="0" smtClean="0"/>
              <a:t>offers a highly </a:t>
            </a:r>
            <a:r>
              <a:rPr lang="en-GB" b="1" dirty="0" smtClean="0"/>
              <a:t>reliable environment </a:t>
            </a:r>
            <a:r>
              <a:rPr lang="en-GB" dirty="0" smtClean="0"/>
              <a:t>where replacement instances can be rapidly provisioned. </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a:bodyPr>
          <a:lstStyle/>
          <a:p>
            <a:r>
              <a:rPr lang="en-GB" dirty="0" smtClean="0"/>
              <a:t>Outsourced solutions like EC2 free customers from many of the complexities of </a:t>
            </a:r>
            <a:r>
              <a:rPr lang="en-GB" b="1" dirty="0" smtClean="0"/>
              <a:t>capacity planning</a:t>
            </a:r>
            <a:r>
              <a:rPr lang="en-GB" dirty="0" smtClean="0"/>
              <a:t> and allow clients to move from large capital investments and fixed costs to smaller, variable, expensed costs.</a:t>
            </a:r>
          </a:p>
          <a:p>
            <a:pPr lvl="1"/>
            <a:r>
              <a:rPr lang="en-GB" dirty="0" smtClean="0"/>
              <a:t>This approach removes the need to overbuy and overbuild capacity to handle periodic traffic spikes.</a:t>
            </a:r>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a:bodyPr>
          <a:lstStyle/>
          <a:p>
            <a:r>
              <a:rPr lang="en-GB" dirty="0" smtClean="0"/>
              <a:t>EC2 service runs within Amazon’s proven, secure, and reliable network infrastructure and data </a:t>
            </a:r>
            <a:r>
              <a:rPr lang="en-GB" dirty="0" err="1" smtClean="0"/>
              <a:t>center</a:t>
            </a:r>
            <a:r>
              <a:rPr lang="en-GB" dirty="0" smtClean="0"/>
              <a:t> locations. </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Dynamic Scalability</a:t>
            </a:r>
          </a:p>
          <a:p>
            <a:pPr lvl="1"/>
            <a:r>
              <a:rPr lang="en-GB" dirty="0" smtClean="0"/>
              <a:t>Amazon EC2 enables users to increase or decrease capacity in a few minutes</a:t>
            </a:r>
          </a:p>
          <a:p>
            <a:pPr lvl="1"/>
            <a:r>
              <a:rPr lang="en-GB" dirty="0" smtClean="0"/>
              <a:t>Users can invoke a single instance, hundreds of instances, or even thousands of instances simultaneously.</a:t>
            </a:r>
          </a:p>
          <a:p>
            <a:pPr lvl="1"/>
            <a:r>
              <a:rPr lang="en-GB" dirty="0" smtClean="0"/>
              <a:t>an application can automatically scale itself up or down depending on its needs.</a:t>
            </a:r>
          </a:p>
          <a:p>
            <a:pPr lvl="1"/>
            <a:r>
              <a:rPr lang="en-GB" dirty="0" smtClean="0"/>
              <a:t>This type of dynamic scalability is very attractive to enterprise customers because it allows them to meet their customers’ demands without having to overbuild their infrastructure to handle </a:t>
            </a:r>
            <a:r>
              <a:rPr lang="en-GB" b="1" dirty="0" smtClean="0"/>
              <a:t>peak and valley.</a:t>
            </a:r>
            <a:endParaRPr lang="en-GB"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Full Control of Instances</a:t>
            </a:r>
          </a:p>
          <a:p>
            <a:pPr lvl="1"/>
            <a:r>
              <a:rPr lang="en-GB" dirty="0" smtClean="0"/>
              <a:t>Users have complete control of their instances.</a:t>
            </a:r>
          </a:p>
          <a:p>
            <a:pPr lvl="1"/>
            <a:r>
              <a:rPr lang="en-GB" dirty="0" smtClean="0"/>
              <a:t>They have root access to each instance and can interact with them as one would with any machine.</a:t>
            </a:r>
          </a:p>
          <a:p>
            <a:pPr lvl="1"/>
            <a:r>
              <a:rPr lang="en-GB" dirty="0" smtClean="0"/>
              <a:t>Instances can be rebooted remotely using web service APIs. </a:t>
            </a:r>
          </a:p>
          <a:p>
            <a:pPr lvl="1"/>
            <a:r>
              <a:rPr lang="en-GB" dirty="0" smtClean="0"/>
              <a:t>Users also have access to console output of their instances.</a:t>
            </a:r>
          </a:p>
          <a:p>
            <a:pPr lvl="1"/>
            <a:r>
              <a:rPr lang="en-GB" dirty="0" smtClean="0"/>
              <a:t>Once users have set up their account and uploaded their AMI to the Amazon S3 service, they just need to boot that instance.</a:t>
            </a:r>
            <a:endParaRPr lang="en-GB"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err="1" smtClean="0"/>
              <a:t>CaaS</a:t>
            </a:r>
            <a:r>
              <a:rPr lang="en-GB" dirty="0" smtClean="0"/>
              <a:t> service offerings are often bundled and may include integrated access to </a:t>
            </a:r>
            <a:r>
              <a:rPr lang="en-GB" b="1" dirty="0" smtClean="0"/>
              <a:t>traditional </a:t>
            </a:r>
            <a:r>
              <a:rPr lang="en-GB" dirty="0" smtClean="0"/>
              <a:t>voice (or VoIP) and data, advanced unified communications functionality such as video calling, web collaboration, chat, </a:t>
            </a:r>
            <a:r>
              <a:rPr lang="en-GB" dirty="0" err="1" smtClean="0"/>
              <a:t>realtime</a:t>
            </a:r>
            <a:r>
              <a:rPr lang="en-GB" dirty="0" smtClean="0"/>
              <a:t> presence and unified messaging, a handset, local and long-distance voice services, voice mail, advanced calling features (such as caller ID, </a:t>
            </a:r>
            <a:r>
              <a:rPr lang="en-GB" dirty="0" err="1" smtClean="0"/>
              <a:t>threeway</a:t>
            </a:r>
            <a:r>
              <a:rPr lang="en-GB" dirty="0" smtClean="0"/>
              <a:t> and conference calling, etc)</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a:bodyPr>
          <a:lstStyle/>
          <a:p>
            <a:r>
              <a:rPr lang="en-GB" dirty="0" smtClean="0"/>
              <a:t>Configuration Flexibility</a:t>
            </a:r>
          </a:p>
          <a:p>
            <a:pPr lvl="1"/>
            <a:r>
              <a:rPr lang="en-GB" dirty="0" smtClean="0"/>
              <a:t>They have the choice of multiple instance types, operating systems, and software packages.</a:t>
            </a:r>
          </a:p>
          <a:p>
            <a:pPr lvl="1"/>
            <a:r>
              <a:rPr lang="en-GB" dirty="0" smtClean="0"/>
              <a:t>Amazon EC2 allows them to select a configuration of memory, CPU, and instance storage that is optimal for their choice of operating system and application.</a:t>
            </a:r>
          </a:p>
          <a:p>
            <a:pPr lvl="1"/>
            <a:r>
              <a:rPr lang="en-GB" dirty="0" smtClean="0"/>
              <a:t>For example, a user’s choice of operating systems may also include numerous Linux distributions, Microsoft Windows Server, all running on virtual servers.</a:t>
            </a:r>
            <a:endParaRPr lang="en-GB"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Integration with Other Amazon Web Services :</a:t>
            </a:r>
          </a:p>
          <a:p>
            <a:pPr lvl="1"/>
            <a:r>
              <a:rPr lang="en-GB" dirty="0" smtClean="0"/>
              <a:t>Amazon EC2 works in conjunction with a variety of other Amazon web services.</a:t>
            </a:r>
          </a:p>
          <a:p>
            <a:pPr lvl="1"/>
            <a:r>
              <a:rPr lang="en-GB" dirty="0" smtClean="0"/>
              <a:t> For example, </a:t>
            </a:r>
          </a:p>
          <a:p>
            <a:pPr lvl="1"/>
            <a:r>
              <a:rPr lang="en-GB" dirty="0" smtClean="0"/>
              <a:t>Amazon Simple Storage Service (Amazon S3),</a:t>
            </a:r>
          </a:p>
          <a:p>
            <a:pPr lvl="1"/>
            <a:r>
              <a:rPr lang="en-GB" dirty="0" smtClean="0"/>
              <a:t>Amazon </a:t>
            </a:r>
            <a:r>
              <a:rPr lang="en-GB" dirty="0" err="1" smtClean="0"/>
              <a:t>SimpleDB</a:t>
            </a:r>
            <a:r>
              <a:rPr lang="en-GB" dirty="0" smtClean="0"/>
              <a:t>, </a:t>
            </a:r>
          </a:p>
          <a:p>
            <a:pPr lvl="1"/>
            <a:r>
              <a:rPr lang="en-GB" dirty="0" smtClean="0"/>
              <a:t>Amazon Simple Queue Service (Amazon SQS), </a:t>
            </a:r>
          </a:p>
          <a:p>
            <a:pPr lvl="1"/>
            <a:r>
              <a:rPr lang="en-GB" dirty="0" smtClean="0"/>
              <a:t>and Amazon </a:t>
            </a:r>
            <a:r>
              <a:rPr lang="en-GB" dirty="0" err="1" smtClean="0"/>
              <a:t>CloudFront</a:t>
            </a:r>
            <a:r>
              <a:rPr lang="en-GB" dirty="0" smtClean="0"/>
              <a:t> </a:t>
            </a:r>
          </a:p>
          <a:p>
            <a:pPr lvl="1"/>
            <a:r>
              <a:rPr lang="en-GB" dirty="0" smtClean="0"/>
              <a:t>are all integrated to provide a complete solution for computing, query processing, and storage across a wide range of applications. </a:t>
            </a:r>
            <a:endParaRPr lang="en-GB"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a:bodyPr>
          <a:lstStyle/>
          <a:p>
            <a:r>
              <a:rPr lang="en-GB" dirty="0" smtClean="0"/>
              <a:t>Integration with Other Amazon Web Services : Amazon S3 </a:t>
            </a:r>
          </a:p>
          <a:p>
            <a:pPr lvl="1"/>
            <a:r>
              <a:rPr lang="en-GB" dirty="0" smtClean="0"/>
              <a:t>web services interface that allows users to store and retrieve any amount of data from the Internet at any time, anywhere. It gives developers direct access to the same highly scalable, reliable, fast, inexpensive data storage infrastructure.</a:t>
            </a:r>
          </a:p>
          <a:p>
            <a:pPr lvl="1"/>
            <a:endParaRPr lang="en-GB"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Integration with Other Amazon Web Services : Amazon </a:t>
            </a:r>
            <a:r>
              <a:rPr lang="en-GB" dirty="0" err="1" smtClean="0"/>
              <a:t>SimpleDB</a:t>
            </a:r>
            <a:r>
              <a:rPr lang="en-GB" dirty="0" smtClean="0"/>
              <a:t>:</a:t>
            </a:r>
          </a:p>
          <a:p>
            <a:pPr lvl="1"/>
            <a:r>
              <a:rPr lang="en-GB" dirty="0" smtClean="0"/>
              <a:t>another web-based service, designed for running queries on structured data stored with the Amazon Simple Storage Service (Amazon S3) in real time.</a:t>
            </a:r>
          </a:p>
          <a:p>
            <a:pPr lvl="1"/>
            <a:r>
              <a:rPr lang="en-GB" dirty="0" smtClean="0"/>
              <a:t>Amazon </a:t>
            </a:r>
            <a:r>
              <a:rPr lang="en-GB" dirty="0" err="1" smtClean="0"/>
              <a:t>SimpleDB</a:t>
            </a:r>
            <a:r>
              <a:rPr lang="en-GB" dirty="0" smtClean="0"/>
              <a:t> is easy to use and provides the core functionality of a database </a:t>
            </a:r>
          </a:p>
          <a:p>
            <a:pPr lvl="1"/>
            <a:r>
              <a:rPr lang="en-GB" dirty="0" smtClean="0"/>
              <a:t>Amazon </a:t>
            </a:r>
            <a:r>
              <a:rPr lang="en-GB" dirty="0" err="1" smtClean="0"/>
              <a:t>SimpleDB</a:t>
            </a:r>
            <a:r>
              <a:rPr lang="en-GB" dirty="0" smtClean="0"/>
              <a:t> requires no schema, automatically indexes data, and provides a simple API for data storage and access.</a:t>
            </a:r>
          </a:p>
          <a:p>
            <a:pPr lvl="1"/>
            <a:r>
              <a:rPr lang="en-GB" dirty="0" smtClean="0"/>
              <a:t>This eliminates the need for customers to perform tasks such as data </a:t>
            </a:r>
            <a:r>
              <a:rPr lang="en-GB" dirty="0" err="1" smtClean="0"/>
              <a:t>modeling</a:t>
            </a:r>
            <a:r>
              <a:rPr lang="en-GB" dirty="0" smtClean="0"/>
              <a:t>, index maintenance, and performance tuning.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Integration with Other Amazon Web Services : Amazon </a:t>
            </a:r>
            <a:r>
              <a:rPr lang="en-GB" dirty="0" err="1" smtClean="0"/>
              <a:t>CloudFront</a:t>
            </a:r>
            <a:r>
              <a:rPr lang="en-GB" dirty="0" smtClean="0"/>
              <a:t>:</a:t>
            </a:r>
          </a:p>
          <a:p>
            <a:pPr lvl="1"/>
            <a:r>
              <a:rPr lang="en-GB" dirty="0" smtClean="0"/>
              <a:t>web service for content delivery.</a:t>
            </a:r>
          </a:p>
          <a:p>
            <a:pPr lvl="1"/>
            <a:r>
              <a:rPr lang="en-GB" dirty="0" smtClean="0"/>
              <a:t>It integrates with other Amazon web services to distribute content to end users with low latency and high data transfer speeds.</a:t>
            </a:r>
          </a:p>
          <a:p>
            <a:pPr lvl="1"/>
            <a:r>
              <a:rPr lang="en-GB" dirty="0" smtClean="0"/>
              <a:t>Amazon </a:t>
            </a:r>
            <a:r>
              <a:rPr lang="en-GB" dirty="0" err="1" smtClean="0"/>
              <a:t>CloudFront</a:t>
            </a:r>
            <a:r>
              <a:rPr lang="en-GB" dirty="0" smtClean="0"/>
              <a:t> delivers content using a global network of edge locations.</a:t>
            </a:r>
          </a:p>
          <a:p>
            <a:pPr lvl="1"/>
            <a:r>
              <a:rPr lang="en-GB" dirty="0" smtClean="0"/>
              <a:t>Requests for objects are automatically routed to the nearest edge server, so content is delivered with the best possible performance.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Reliable and Resilient Performance:</a:t>
            </a:r>
          </a:p>
          <a:p>
            <a:pPr lvl="1"/>
            <a:r>
              <a:rPr lang="en-GB" dirty="0" smtClean="0"/>
              <a:t>Amazon Elastic Block Store (EBS) is yet another Amazon EC2 feature that provides users powerful features to build </a:t>
            </a:r>
            <a:r>
              <a:rPr lang="en-GB" b="1" dirty="0" smtClean="0"/>
              <a:t>failure-resilient applications</a:t>
            </a:r>
            <a:r>
              <a:rPr lang="en-GB" dirty="0" smtClean="0"/>
              <a:t>.</a:t>
            </a:r>
          </a:p>
          <a:p>
            <a:pPr lvl="1"/>
            <a:r>
              <a:rPr lang="en-GB" dirty="0" smtClean="0"/>
              <a:t>EBS offers persistent storage for Amazon EC2 instances. </a:t>
            </a:r>
          </a:p>
          <a:p>
            <a:pPr lvl="1"/>
            <a:r>
              <a:rPr lang="en-GB" dirty="0" smtClean="0"/>
              <a:t>“</a:t>
            </a:r>
            <a:r>
              <a:rPr lang="en-GB" b="1" dirty="0" smtClean="0"/>
              <a:t>off-instance</a:t>
            </a:r>
            <a:r>
              <a:rPr lang="en-GB" dirty="0" smtClean="0"/>
              <a:t>” storage that persists independently from the life of any instance.</a:t>
            </a:r>
          </a:p>
          <a:p>
            <a:pPr lvl="1"/>
            <a:r>
              <a:rPr lang="en-GB" dirty="0" smtClean="0"/>
              <a:t>Amazon EBS volumes are </a:t>
            </a:r>
            <a:r>
              <a:rPr lang="en-GB" b="1" dirty="0" smtClean="0"/>
              <a:t>highly available</a:t>
            </a:r>
            <a:r>
              <a:rPr lang="en-GB" dirty="0" smtClean="0"/>
              <a:t>, </a:t>
            </a:r>
            <a:r>
              <a:rPr lang="en-GB" b="1" dirty="0" smtClean="0"/>
              <a:t>highly reliable</a:t>
            </a:r>
            <a:r>
              <a:rPr lang="en-GB" dirty="0" smtClean="0"/>
              <a:t> data shares that </a:t>
            </a:r>
            <a:r>
              <a:rPr lang="en-GB" b="1" dirty="0" smtClean="0"/>
              <a:t>can be attached to </a:t>
            </a:r>
            <a:r>
              <a:rPr lang="en-GB" dirty="0" smtClean="0"/>
              <a:t>a running Amazon </a:t>
            </a:r>
            <a:r>
              <a:rPr lang="en-GB" b="1" dirty="0" smtClean="0"/>
              <a:t>EC2 instance </a:t>
            </a:r>
            <a:r>
              <a:rPr lang="en-GB" dirty="0" smtClean="0"/>
              <a:t>and are exposed to the instance as standard block devices.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a:bodyPr>
          <a:lstStyle/>
          <a:p>
            <a:r>
              <a:rPr lang="en-GB" dirty="0" smtClean="0"/>
              <a:t>Reliable and Resilient Performance:</a:t>
            </a:r>
          </a:p>
          <a:p>
            <a:pPr lvl="1"/>
            <a:r>
              <a:rPr lang="en-GB" dirty="0" smtClean="0"/>
              <a:t>The service provides users with the ability to create point-in-time snapshots of their data volumes, which are stored using the Amazon S3 service.</a:t>
            </a:r>
          </a:p>
          <a:p>
            <a:pPr lvl="1"/>
            <a:r>
              <a:rPr lang="en-GB" dirty="0" smtClean="0"/>
              <a:t>These snapshots can be used as a starting point for new Amazon EBS volumes and can protect data indefinitely.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a:bodyPr>
          <a:lstStyle/>
          <a:p>
            <a:r>
              <a:rPr lang="en-GB" dirty="0" smtClean="0"/>
              <a:t>Support for Use in Geographically Disparate Locations:</a:t>
            </a:r>
          </a:p>
          <a:p>
            <a:pPr lvl="1"/>
            <a:r>
              <a:rPr lang="en-GB" dirty="0" smtClean="0"/>
              <a:t>Amazon EC2 provides users with the ability to place one or more instances in multiple locations.</a:t>
            </a:r>
          </a:p>
          <a:p>
            <a:pPr lvl="1"/>
            <a:r>
              <a:rPr lang="en-GB" dirty="0" smtClean="0"/>
              <a:t>Amazon EC2 locations are composed of Regions (such as North America and Europe) and Availability Zones.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lnSpcReduction="10000"/>
          </a:bodyPr>
          <a:lstStyle/>
          <a:p>
            <a:r>
              <a:rPr lang="en-GB" dirty="0" smtClean="0"/>
              <a:t>Support for Use in Geographically Disparate Locations:</a:t>
            </a:r>
          </a:p>
          <a:p>
            <a:pPr lvl="1"/>
            <a:r>
              <a:rPr lang="en-GB" dirty="0" smtClean="0"/>
              <a:t>Regions consist of one or more Availability Zones, are geographically dispersed, and are in separate geographic areas or countries. </a:t>
            </a:r>
          </a:p>
          <a:p>
            <a:pPr lvl="1"/>
            <a:r>
              <a:rPr lang="en-GB" dirty="0" smtClean="0"/>
              <a:t>Availability Zones are distinct locations that are engineered to be insulated from failures in other Availability Zones </a:t>
            </a:r>
          </a:p>
          <a:p>
            <a:pPr lvl="2"/>
            <a:r>
              <a:rPr lang="en-GB" dirty="0" smtClean="0"/>
              <a:t>and provide inexpensive, low-latency network connectivity to other Availability Zones in the same Region.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 Service Characteristics</a:t>
            </a:r>
            <a:endParaRPr lang="en-GB" dirty="0"/>
          </a:p>
        </p:txBody>
      </p:sp>
      <p:sp>
        <p:nvSpPr>
          <p:cNvPr id="3" name="Content Placeholder 2"/>
          <p:cNvSpPr>
            <a:spLocks noGrp="1"/>
          </p:cNvSpPr>
          <p:nvPr>
            <p:ph idx="1"/>
          </p:nvPr>
        </p:nvSpPr>
        <p:spPr/>
        <p:txBody>
          <a:bodyPr>
            <a:normAutofit lnSpcReduction="10000"/>
          </a:bodyPr>
          <a:lstStyle/>
          <a:p>
            <a:r>
              <a:rPr lang="en-GB" dirty="0" smtClean="0"/>
              <a:t>Support for Use in Geographically Disparate Locations:</a:t>
            </a:r>
          </a:p>
          <a:p>
            <a:pPr lvl="1"/>
            <a:r>
              <a:rPr lang="en-GB" dirty="0" smtClean="0"/>
              <a:t>By launching instances in any one or more of the separate Availability Zones, you can insulate your applications from a single point of failure.</a:t>
            </a:r>
          </a:p>
          <a:p>
            <a:pPr lvl="1"/>
            <a:r>
              <a:rPr lang="en-GB" dirty="0" smtClean="0"/>
              <a:t>Amazon EC2 has a service-level agreement that commits to a 99.95% uptime availability for each Amazon EC2 Region.</a:t>
            </a:r>
          </a:p>
          <a:p>
            <a:pPr lvl="1"/>
            <a:r>
              <a:rPr lang="en-GB" dirty="0" smtClean="0"/>
              <a:t>Amazon EC2 is currently available in two regions, the United States and Europe.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A </a:t>
            </a:r>
            <a:r>
              <a:rPr lang="en-GB" dirty="0" err="1" smtClean="0"/>
              <a:t>CaaS</a:t>
            </a:r>
            <a:r>
              <a:rPr lang="en-GB" dirty="0" smtClean="0"/>
              <a:t> solution includes redundant switching, network, POP and circuit diversity, customer premises equipment redundancy, and WAN fail-over that specifically addresses the needs of their customers.</a:t>
            </a:r>
          </a:p>
          <a:p>
            <a:r>
              <a:rPr lang="en-GB" dirty="0" err="1" smtClean="0"/>
              <a:t>CaaS</a:t>
            </a:r>
            <a:r>
              <a:rPr lang="en-GB" dirty="0" smtClean="0"/>
              <a:t> offers </a:t>
            </a:r>
            <a:r>
              <a:rPr lang="en-GB" b="1" dirty="0" smtClean="0"/>
              <a:t>flexibility and scalability </a:t>
            </a:r>
            <a:r>
              <a:rPr lang="en-GB" dirty="0" smtClean="0"/>
              <a:t>that small and medium-sized business might not otherwise be able to afford. </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err="1" smtClean="0"/>
              <a:t>CaaS</a:t>
            </a:r>
            <a:r>
              <a:rPr lang="en-GB" dirty="0" smtClean="0"/>
              <a:t> service providers are usually prepared to handle </a:t>
            </a:r>
            <a:r>
              <a:rPr lang="en-GB" b="1" dirty="0" smtClean="0"/>
              <a:t>peak loads </a:t>
            </a:r>
            <a:r>
              <a:rPr lang="en-GB" dirty="0" smtClean="0"/>
              <a:t>for their customers by providing services capable of allowing more capacity, devices, modes or area coverage as their customer demand necessitates.</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err="1" smtClean="0"/>
              <a:t>CaaS</a:t>
            </a:r>
            <a:r>
              <a:rPr lang="en-GB" dirty="0" smtClean="0"/>
              <a:t> requires little to </a:t>
            </a:r>
            <a:r>
              <a:rPr lang="en-GB" b="1" dirty="0" smtClean="0"/>
              <a:t>no management </a:t>
            </a:r>
            <a:r>
              <a:rPr lang="en-GB" dirty="0" smtClean="0"/>
              <a:t>oversight </a:t>
            </a:r>
            <a:r>
              <a:rPr lang="en-GB" b="1" dirty="0" smtClean="0"/>
              <a:t>from customers</a:t>
            </a:r>
            <a:r>
              <a:rPr lang="en-GB" dirty="0" smtClean="0"/>
              <a:t>.</a:t>
            </a:r>
          </a:p>
          <a:p>
            <a:r>
              <a:rPr lang="en-GB" dirty="0" smtClean="0"/>
              <a:t>It </a:t>
            </a:r>
            <a:r>
              <a:rPr lang="en-GB" b="1" dirty="0" smtClean="0"/>
              <a:t>eliminates</a:t>
            </a:r>
            <a:r>
              <a:rPr lang="en-GB" dirty="0" smtClean="0"/>
              <a:t> the business customer’s need for any </a:t>
            </a:r>
            <a:r>
              <a:rPr lang="en-GB" b="1" dirty="0" smtClean="0"/>
              <a:t>capital investment</a:t>
            </a:r>
            <a:r>
              <a:rPr lang="en-GB" dirty="0" smtClean="0"/>
              <a:t> in </a:t>
            </a:r>
            <a:r>
              <a:rPr lang="en-GB" b="1" dirty="0" smtClean="0"/>
              <a:t>infrastructure</a:t>
            </a:r>
            <a:r>
              <a:rPr lang="en-GB" dirty="0" smtClean="0"/>
              <a:t>, and it eliminates expense for ongoing </a:t>
            </a:r>
            <a:r>
              <a:rPr lang="en-GB" b="1" dirty="0" smtClean="0"/>
              <a:t>maintenance and operations </a:t>
            </a:r>
            <a:r>
              <a:rPr lang="en-GB" dirty="0" smtClean="0"/>
              <a:t>overhead for infrastructure.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as a service (</a:t>
            </a:r>
            <a:r>
              <a:rPr lang="en-GB" dirty="0" err="1" smtClean="0"/>
              <a:t>CaaS</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With a </a:t>
            </a:r>
            <a:r>
              <a:rPr lang="en-GB" dirty="0" err="1" smtClean="0"/>
              <a:t>CaaS</a:t>
            </a:r>
            <a:r>
              <a:rPr lang="en-GB" dirty="0" smtClean="0"/>
              <a:t> solution, customers are able to leverage enterprise-class communication services without having to build a premises-based solution of their own.</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CaaS</a:t>
            </a:r>
            <a:endParaRPr lang="en-GB" dirty="0"/>
          </a:p>
        </p:txBody>
      </p:sp>
      <p:sp>
        <p:nvSpPr>
          <p:cNvPr id="3" name="Content Placeholder 2"/>
          <p:cNvSpPr>
            <a:spLocks noGrp="1"/>
          </p:cNvSpPr>
          <p:nvPr>
            <p:ph idx="1"/>
          </p:nvPr>
        </p:nvSpPr>
        <p:spPr/>
        <p:txBody>
          <a:bodyPr>
            <a:normAutofit/>
          </a:bodyPr>
          <a:lstStyle/>
          <a:p>
            <a:r>
              <a:rPr lang="en-GB" dirty="0" smtClean="0"/>
              <a:t>every component in a </a:t>
            </a:r>
            <a:r>
              <a:rPr lang="en-GB" dirty="0" err="1" smtClean="0"/>
              <a:t>CaaS</a:t>
            </a:r>
            <a:r>
              <a:rPr lang="en-GB" dirty="0" smtClean="0"/>
              <a:t> solution is managed 24/7 by the </a:t>
            </a:r>
            <a:r>
              <a:rPr lang="en-GB" dirty="0" err="1" smtClean="0"/>
              <a:t>CaaS</a:t>
            </a:r>
            <a:r>
              <a:rPr lang="en-GB" dirty="0" smtClean="0"/>
              <a:t> vendor. </a:t>
            </a:r>
          </a:p>
          <a:p>
            <a:r>
              <a:rPr lang="en-GB" b="1" dirty="0" smtClean="0"/>
              <a:t>Hosted and Managed Solutions</a:t>
            </a:r>
          </a:p>
          <a:p>
            <a:r>
              <a:rPr lang="en-GB" dirty="0" err="1" smtClean="0"/>
              <a:t>CaaS</a:t>
            </a:r>
            <a:r>
              <a:rPr lang="en-GB" dirty="0" smtClean="0"/>
              <a:t> delivers a complete communications solution that is entirely hosted and managed by a single vendor.</a:t>
            </a:r>
          </a:p>
          <a:p>
            <a:pPr lvl="1"/>
            <a:r>
              <a:rPr lang="en-GB" dirty="0" smtClean="0"/>
              <a:t>Along with features such as VoIP and unified communications, the integration of core PBX features with advanced functionality.</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3017</Words>
  <Application>Microsoft Office PowerPoint</Application>
  <PresentationFormat>Custom</PresentationFormat>
  <Paragraphs>219</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Cloud service models</vt:lpstr>
      <vt:lpstr>Communication as a service (CaaS)</vt:lpstr>
      <vt:lpstr>Communication as a service (CaaS)</vt:lpstr>
      <vt:lpstr>Communication as a service (CaaS)</vt:lpstr>
      <vt:lpstr>Communication as a service (CaaS)</vt:lpstr>
      <vt:lpstr>Communication as a service (CaaS)</vt:lpstr>
      <vt:lpstr>Communication as a service (CaaS)</vt:lpstr>
      <vt:lpstr>Communication as a service (CaaS)</vt:lpstr>
      <vt:lpstr>Advantages of CaaS</vt:lpstr>
      <vt:lpstr>Advantages of CaaS</vt:lpstr>
      <vt:lpstr>Advantages of CaaS</vt:lpstr>
      <vt:lpstr>Advantages of CaaS</vt:lpstr>
      <vt:lpstr>Advantages of CaaS</vt:lpstr>
      <vt:lpstr>Advantages of CaaS</vt:lpstr>
      <vt:lpstr>Advantages of CaaS</vt:lpstr>
      <vt:lpstr>Advantages of CaaS</vt:lpstr>
      <vt:lpstr>Infrastructure-as-a-Service (IaaS)</vt:lpstr>
      <vt:lpstr>Infrastructure-as-a-Service (IaaS)</vt:lpstr>
      <vt:lpstr>Infrastructure-as-a-Service (IaaS)</vt:lpstr>
      <vt:lpstr>Infrastructure-as-a-Service (IaaS)</vt:lpstr>
      <vt:lpstr>Infrastructure-as-a-Service (IaaS)</vt:lpstr>
      <vt:lpstr>Infrastructure-as-a-Service (IaaS)</vt:lpstr>
      <vt:lpstr>Modern On-Demand Computing</vt:lpstr>
      <vt:lpstr>Modern On-Demand Computing</vt:lpstr>
      <vt:lpstr>Modern On-Demand Computing</vt:lpstr>
      <vt:lpstr>Modern On-Demand Computing</vt:lpstr>
      <vt:lpstr>Modern On-Demand Computing</vt:lpstr>
      <vt:lpstr>Modern On-Demand Computing</vt:lpstr>
      <vt:lpstr>Amazon’s Elastic Cloud</vt:lpstr>
      <vt:lpstr>Amazon’s Elastic Cloud</vt:lpstr>
      <vt:lpstr>Amazon’s Elastic Cloud</vt:lpstr>
      <vt:lpstr>Amazon’s Elastic Cloud</vt:lpstr>
      <vt:lpstr>Amazon’s Elastic Cloud</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lpstr>Amazon EC2 Service Characteristics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 models</dc:title>
  <dc:creator>Lenovo</dc:creator>
  <cp:lastModifiedBy>Lenovo</cp:lastModifiedBy>
  <cp:revision>28</cp:revision>
  <dcterms:created xsi:type="dcterms:W3CDTF">2006-08-16T00:00:00Z</dcterms:created>
  <dcterms:modified xsi:type="dcterms:W3CDTF">2021-10-01T02:25:58Z</dcterms:modified>
</cp:coreProperties>
</file>