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2" r:id="rId7"/>
    <p:sldId id="265" r:id="rId8"/>
    <p:sldId id="266" r:id="rId9"/>
    <p:sldId id="263" r:id="rId10"/>
    <p:sldId id="261"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4" r:id="rId59"/>
    <p:sldId id="313" r:id="rId60"/>
    <p:sldId id="315" r:id="rId61"/>
    <p:sldId id="316" r:id="rId62"/>
    <p:sldId id="317" r:id="rId63"/>
    <p:sldId id="318" r:id="rId64"/>
    <p:sldId id="319" r:id="rId65"/>
    <p:sldId id="320" r:id="rId66"/>
    <p:sldId id="321" r:id="rId67"/>
  </p:sldIdLst>
  <p:sldSz cx="11664950" cy="64992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756" y="-90"/>
      </p:cViewPr>
      <p:guideLst>
        <p:guide orient="horz" pos="2047"/>
        <p:guide pos="367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74871" y="2018975"/>
            <a:ext cx="9915208" cy="13931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749744" y="3682894"/>
            <a:ext cx="8165465" cy="16609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57089" y="260273"/>
            <a:ext cx="2624614" cy="554540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83250" y="260273"/>
            <a:ext cx="7679425" cy="5545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451" y="4176357"/>
            <a:ext cx="9915208" cy="129081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21451" y="2754649"/>
            <a:ext cx="9915208" cy="142170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83248" y="1516489"/>
            <a:ext cx="5152020" cy="428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29683" y="1516489"/>
            <a:ext cx="5152020" cy="428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83248" y="1454804"/>
            <a:ext cx="5154046" cy="6062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3248" y="2061097"/>
            <a:ext cx="5154046" cy="37445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925633" y="1454804"/>
            <a:ext cx="5156070" cy="6062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925633" y="2061097"/>
            <a:ext cx="5156070" cy="37445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3248" y="258765"/>
            <a:ext cx="3837688" cy="110125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0672" y="258769"/>
            <a:ext cx="6521031" cy="554690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83248" y="1360026"/>
            <a:ext cx="3837688" cy="44456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412" y="4549458"/>
            <a:ext cx="6998970" cy="53708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286412" y="580718"/>
            <a:ext cx="6998970" cy="389953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286412" y="5086547"/>
            <a:ext cx="6998970" cy="7627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249" y="260270"/>
            <a:ext cx="10498455" cy="108320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83249" y="1516489"/>
            <a:ext cx="10498455" cy="42891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83248" y="6023822"/>
            <a:ext cx="2721822" cy="34602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9/19/2021</a:t>
            </a:fld>
            <a:endParaRPr lang="en-US"/>
          </a:p>
        </p:txBody>
      </p:sp>
      <p:sp>
        <p:nvSpPr>
          <p:cNvPr id="5" name="Footer Placeholder 4"/>
          <p:cNvSpPr>
            <a:spLocks noGrp="1"/>
          </p:cNvSpPr>
          <p:nvPr>
            <p:ph type="ftr" sz="quarter" idx="3"/>
          </p:nvPr>
        </p:nvSpPr>
        <p:spPr>
          <a:xfrm>
            <a:off x="3985525" y="6023822"/>
            <a:ext cx="3693900" cy="3460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59882" y="6023822"/>
            <a:ext cx="2721822" cy="34602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binod.adhikari1@bostoncollege.edu.np"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Cloud computing</a:t>
            </a:r>
            <a:endParaRPr lang="en-GB" dirty="0"/>
          </a:p>
        </p:txBody>
      </p:sp>
      <p:sp>
        <p:nvSpPr>
          <p:cNvPr id="3" name="Subtitle 2"/>
          <p:cNvSpPr>
            <a:spLocks noGrp="1"/>
          </p:cNvSpPr>
          <p:nvPr>
            <p:ph type="subTitle" idx="1"/>
          </p:nvPr>
        </p:nvSpPr>
        <p:spPr/>
        <p:txBody>
          <a:bodyPr/>
          <a:lstStyle/>
          <a:p>
            <a:r>
              <a:rPr lang="en-GB" dirty="0" err="1" smtClean="0"/>
              <a:t>Binod</a:t>
            </a:r>
            <a:r>
              <a:rPr lang="en-GB" dirty="0" smtClean="0"/>
              <a:t> </a:t>
            </a:r>
            <a:r>
              <a:rPr lang="en-GB" dirty="0" err="1" smtClean="0"/>
              <a:t>Adhikari</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cloud computing?</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NIST defines cloud computing as follows: </a:t>
            </a:r>
          </a:p>
          <a:p>
            <a:r>
              <a:rPr lang="en-GB" dirty="0" smtClean="0"/>
              <a:t>…a model for enabling convenient,</a:t>
            </a:r>
          </a:p>
          <a:p>
            <a:r>
              <a:rPr lang="en-GB" dirty="0" smtClean="0"/>
              <a:t> on-demand network access to a shared pool of configurable computing resources (e.g., networks, servers, storage, applications, and services) </a:t>
            </a:r>
          </a:p>
          <a:p>
            <a:r>
              <a:rPr lang="en-GB" dirty="0" smtClean="0"/>
              <a:t>that can be rapidly provisioned and released with minimal management effort or service provider interaction. </a:t>
            </a:r>
          </a:p>
          <a:p>
            <a:r>
              <a:rPr lang="en-GB" dirty="0" smtClean="0"/>
              <a:t>This cloud model is composed of five essential characteristics, three service models, and four deployment models.</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NIST five characteristics of cloud computing</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Five basic characteristics (National Institute of Standards and Technology's (NIST)defines):</a:t>
            </a:r>
          </a:p>
          <a:p>
            <a:pPr lvl="1"/>
            <a:r>
              <a:rPr lang="en-GB" dirty="0" smtClean="0"/>
              <a:t>on-demand self-service, </a:t>
            </a:r>
          </a:p>
          <a:p>
            <a:pPr lvl="1"/>
            <a:r>
              <a:rPr lang="en-GB" dirty="0" smtClean="0"/>
              <a:t>broad network access,</a:t>
            </a:r>
          </a:p>
          <a:p>
            <a:pPr lvl="1"/>
            <a:r>
              <a:rPr lang="en-GB" dirty="0" smtClean="0"/>
              <a:t>resource pooling, </a:t>
            </a:r>
          </a:p>
          <a:p>
            <a:pPr lvl="1"/>
            <a:r>
              <a:rPr lang="en-GB" dirty="0" smtClean="0"/>
              <a:t>rapid elasticity or expansion, </a:t>
            </a:r>
          </a:p>
          <a:p>
            <a:pPr lvl="1"/>
            <a:r>
              <a:rPr lang="en-GB" dirty="0" smtClean="0"/>
              <a:t>measured service</a:t>
            </a:r>
          </a:p>
          <a:p>
            <a:pPr lvl="1"/>
            <a:endParaRPr lang="en-GB" dirty="0" smtClean="0"/>
          </a:p>
          <a:p>
            <a:r>
              <a:rPr lang="en-GB" dirty="0" smtClean="0"/>
              <a:t>Note: https://nvlpubs.nist.gov/nistpubs/Legacy/SP/nistspecialpublication800-145.pdf</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NIST five characteristics of cloud computing</a:t>
            </a:r>
            <a:endParaRPr lang="en-GB" dirty="0"/>
          </a:p>
        </p:txBody>
      </p:sp>
      <p:sp>
        <p:nvSpPr>
          <p:cNvPr id="3" name="Content Placeholder 2"/>
          <p:cNvSpPr>
            <a:spLocks noGrp="1"/>
          </p:cNvSpPr>
          <p:nvPr>
            <p:ph idx="1"/>
          </p:nvPr>
        </p:nvSpPr>
        <p:spPr/>
        <p:txBody>
          <a:bodyPr/>
          <a:lstStyle/>
          <a:p>
            <a:r>
              <a:rPr lang="en-GB" dirty="0" smtClean="0"/>
              <a:t>On-demand self-service. (self-provisioning)</a:t>
            </a:r>
          </a:p>
          <a:p>
            <a:pPr lvl="1"/>
            <a:r>
              <a:rPr lang="en-GB" dirty="0" smtClean="0"/>
              <a:t> A consumer can unilaterally provision computing capabilities, such as server time and network storage, as needed automatically without requiring human interaction with each service provider.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NIST five characteristics of cloud computing</a:t>
            </a:r>
            <a:endParaRPr lang="en-GB" dirty="0"/>
          </a:p>
        </p:txBody>
      </p:sp>
      <p:sp>
        <p:nvSpPr>
          <p:cNvPr id="3" name="Content Placeholder 2"/>
          <p:cNvSpPr>
            <a:spLocks noGrp="1"/>
          </p:cNvSpPr>
          <p:nvPr>
            <p:ph idx="1"/>
          </p:nvPr>
        </p:nvSpPr>
        <p:spPr/>
        <p:txBody>
          <a:bodyPr/>
          <a:lstStyle/>
          <a:p>
            <a:r>
              <a:rPr lang="en-GB" dirty="0" smtClean="0"/>
              <a:t>Broad network access. </a:t>
            </a:r>
          </a:p>
          <a:p>
            <a:pPr lvl="1"/>
            <a:r>
              <a:rPr lang="en-GB" dirty="0" smtClean="0"/>
              <a:t>Capabilities are available over the network and accessed through standard mechanisms that promote use by heterogeneous thin or thick client platforms (e.g., mobile phones, tablets, laptops, and workstations).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NIST five characteristics of cloud computing</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Resource pooling. </a:t>
            </a:r>
          </a:p>
          <a:p>
            <a:pPr lvl="1"/>
            <a:r>
              <a:rPr lang="en-GB" dirty="0" smtClean="0"/>
              <a:t>The provider’s computing resources are pooled to serve multiple consumers using a multi-tenant model, with different physical and virtual resources dynamically assigned and reassigned according to consumer demand. </a:t>
            </a:r>
          </a:p>
          <a:p>
            <a:pPr lvl="1"/>
            <a:r>
              <a:rPr lang="en-GB" dirty="0" smtClean="0"/>
              <a:t>There is a sense of location independence in that the customer generally has no control or knowledge over the exact location of the provided resources but may be able to specify location at a higher level of abstraction (e.g., country, state, or </a:t>
            </a:r>
            <a:r>
              <a:rPr lang="en-GB" dirty="0" err="1" smtClean="0"/>
              <a:t>datacenter</a:t>
            </a:r>
            <a:r>
              <a:rPr lang="en-GB" dirty="0" smtClean="0"/>
              <a:t>). </a:t>
            </a:r>
            <a:endParaRPr lang="en-GB" dirty="0" smtClean="0"/>
          </a:p>
          <a:p>
            <a:pPr lvl="1"/>
            <a:r>
              <a:rPr lang="en-GB" dirty="0" smtClean="0"/>
              <a:t>Examples </a:t>
            </a:r>
            <a:r>
              <a:rPr lang="en-GB" dirty="0" smtClean="0"/>
              <a:t>of resources include storage, processing, memory, and network bandwidth.</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NIST five characteristics of cloud computing</a:t>
            </a:r>
            <a:endParaRPr lang="en-GB" dirty="0"/>
          </a:p>
        </p:txBody>
      </p:sp>
      <p:sp>
        <p:nvSpPr>
          <p:cNvPr id="3" name="Content Placeholder 2"/>
          <p:cNvSpPr>
            <a:spLocks noGrp="1"/>
          </p:cNvSpPr>
          <p:nvPr>
            <p:ph idx="1"/>
          </p:nvPr>
        </p:nvSpPr>
        <p:spPr/>
        <p:txBody>
          <a:bodyPr>
            <a:normAutofit/>
          </a:bodyPr>
          <a:lstStyle/>
          <a:p>
            <a:r>
              <a:rPr lang="en-GB" dirty="0" smtClean="0"/>
              <a:t>Rapid elasticity. (automatic provisioning and de-provisioning)</a:t>
            </a:r>
          </a:p>
          <a:p>
            <a:pPr lvl="1"/>
            <a:r>
              <a:rPr lang="en-GB" dirty="0" smtClean="0"/>
              <a:t>Capabilities can be elastically provisioned and released, in some cases automatically, to scale rapidly outward and inward commensurate with demand. To the consumer, the capabilities available for provisioning often appear to be unlimited and can be appropriated in any quantity at any time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NIST five characteristics of cloud computing</a:t>
            </a:r>
            <a:endParaRPr lang="en-GB" dirty="0"/>
          </a:p>
        </p:txBody>
      </p:sp>
      <p:sp>
        <p:nvSpPr>
          <p:cNvPr id="3" name="Content Placeholder 2"/>
          <p:cNvSpPr>
            <a:spLocks noGrp="1"/>
          </p:cNvSpPr>
          <p:nvPr>
            <p:ph idx="1"/>
          </p:nvPr>
        </p:nvSpPr>
        <p:spPr/>
        <p:txBody>
          <a:bodyPr>
            <a:normAutofit/>
          </a:bodyPr>
          <a:lstStyle/>
          <a:p>
            <a:r>
              <a:rPr lang="en-GB" dirty="0" smtClean="0"/>
              <a:t>Measured service.  (utility computing)</a:t>
            </a:r>
          </a:p>
          <a:p>
            <a:pPr lvl="1"/>
            <a:r>
              <a:rPr lang="en-GB" dirty="0" smtClean="0"/>
              <a:t>Cloud systems automatically control and optimize resource use by leveraging a metering capability at some level of abstraction appropriate to the type of service (e.g., storage, processing, bandwidth, and active user accounts). </a:t>
            </a:r>
          </a:p>
          <a:p>
            <a:pPr lvl="1"/>
            <a:r>
              <a:rPr lang="en-GB" dirty="0" smtClean="0"/>
              <a:t>Resource usage can be monitored, controlled, and reported, providing transparency for both the provider and consumer of the utilized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why cloud computing??</a:t>
            </a:r>
            <a:endParaRPr lang="en-GB" dirty="0"/>
          </a:p>
        </p:txBody>
      </p:sp>
      <p:sp>
        <p:nvSpPr>
          <p:cNvPr id="3" name="Content Placeholder 2"/>
          <p:cNvSpPr>
            <a:spLocks noGrp="1"/>
          </p:cNvSpPr>
          <p:nvPr>
            <p:ph idx="1"/>
          </p:nvPr>
        </p:nvSpPr>
        <p:spPr/>
        <p:txBody>
          <a:bodyPr/>
          <a:lstStyle/>
          <a:p>
            <a:r>
              <a:rPr lang="en-GB" dirty="0" smtClean="0"/>
              <a:t>There are many advantages to moving to the cloud, but </a:t>
            </a:r>
            <a:r>
              <a:rPr lang="en-GB" b="1" dirty="0" smtClean="0"/>
              <a:t>three</a:t>
            </a:r>
            <a:r>
              <a:rPr lang="en-GB" dirty="0" smtClean="0"/>
              <a:t> stand out as compelling business and operations </a:t>
            </a:r>
            <a:r>
              <a:rPr lang="en-GB" b="1" dirty="0" smtClean="0"/>
              <a:t>alternatives to </a:t>
            </a:r>
            <a:r>
              <a:rPr lang="en-GB" dirty="0" smtClean="0"/>
              <a:t>hosting computing resources internally in a </a:t>
            </a:r>
            <a:r>
              <a:rPr lang="en-GB" b="1" dirty="0" smtClean="0"/>
              <a:t>privately owned data </a:t>
            </a:r>
            <a:r>
              <a:rPr lang="en-GB" b="1" dirty="0" err="1" smtClean="0"/>
              <a:t>center</a:t>
            </a:r>
            <a:r>
              <a:rPr lang="en-GB" dirty="0" smtClean="0"/>
              <a:t>.</a:t>
            </a:r>
          </a:p>
          <a:p>
            <a:pPr lvl="1"/>
            <a:r>
              <a:rPr lang="en-GB" dirty="0" smtClean="0"/>
              <a:t>Computing as service and Fast deployment,</a:t>
            </a:r>
          </a:p>
          <a:p>
            <a:pPr lvl="1"/>
            <a:r>
              <a:rPr lang="en-GB" dirty="0" smtClean="0"/>
              <a:t>No or less up-front cost/pay-as-you-go</a:t>
            </a:r>
          </a:p>
          <a:p>
            <a:pPr lvl="1"/>
            <a:r>
              <a:rPr lang="en-GB" dirty="0" smtClean="0"/>
              <a:t>Elasticity</a:t>
            </a:r>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why cloud computing??</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In the past when computing resources were initially needed, there was often a </a:t>
            </a:r>
            <a:r>
              <a:rPr lang="en-GB" b="1" dirty="0" smtClean="0"/>
              <a:t>long delay of</a:t>
            </a:r>
          </a:p>
          <a:p>
            <a:pPr lvl="1"/>
            <a:r>
              <a:rPr lang="en-GB" b="1" dirty="0" smtClean="0"/>
              <a:t>procuring, </a:t>
            </a:r>
          </a:p>
          <a:p>
            <a:pPr lvl="1"/>
            <a:r>
              <a:rPr lang="en-GB" b="1" dirty="0" smtClean="0"/>
              <a:t>installing, </a:t>
            </a:r>
          </a:p>
          <a:p>
            <a:pPr lvl="1"/>
            <a:r>
              <a:rPr lang="en-GB" b="1" dirty="0" smtClean="0"/>
              <a:t>and configuring all </a:t>
            </a:r>
            <a:r>
              <a:rPr lang="en-GB" dirty="0" smtClean="0"/>
              <a:t>of the pieces needed to host an application.</a:t>
            </a:r>
          </a:p>
          <a:p>
            <a:r>
              <a:rPr lang="en-GB" dirty="0" smtClean="0"/>
              <a:t> </a:t>
            </a:r>
            <a:r>
              <a:rPr lang="en-GB" b="1" dirty="0" smtClean="0"/>
              <a:t>With a cloud</a:t>
            </a:r>
            <a:r>
              <a:rPr lang="en-GB" dirty="0" smtClean="0"/>
              <a:t> solution, </a:t>
            </a:r>
          </a:p>
          <a:p>
            <a:pPr lvl="1"/>
            <a:r>
              <a:rPr lang="en-GB" dirty="0" smtClean="0"/>
              <a:t>the equipment is already running in a cloud provider’s data </a:t>
            </a:r>
            <a:r>
              <a:rPr lang="en-GB" dirty="0" err="1" smtClean="0"/>
              <a:t>center</a:t>
            </a:r>
            <a:r>
              <a:rPr lang="en-GB" dirty="0" smtClean="0"/>
              <a:t>, you can rent this computing resources as service on-demand</a:t>
            </a:r>
          </a:p>
          <a:p>
            <a:pPr lvl="1"/>
            <a:r>
              <a:rPr lang="en-GB" dirty="0" smtClean="0"/>
              <a:t>often as short as a </a:t>
            </a:r>
            <a:r>
              <a:rPr lang="en-GB" b="1" dirty="0" smtClean="0"/>
              <a:t>few minutes</a:t>
            </a:r>
            <a:r>
              <a:rPr lang="en-GB" dirty="0" smtClean="0"/>
              <a:t>.</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why cloud computing??</a:t>
            </a:r>
            <a:endParaRPr lang="en-GB" dirty="0"/>
          </a:p>
        </p:txBody>
      </p:sp>
      <p:sp>
        <p:nvSpPr>
          <p:cNvPr id="3" name="Content Placeholder 2"/>
          <p:cNvSpPr>
            <a:spLocks noGrp="1"/>
          </p:cNvSpPr>
          <p:nvPr>
            <p:ph idx="1"/>
          </p:nvPr>
        </p:nvSpPr>
        <p:spPr/>
        <p:txBody>
          <a:bodyPr>
            <a:normAutofit lnSpcReduction="10000"/>
          </a:bodyPr>
          <a:lstStyle/>
          <a:p>
            <a:r>
              <a:rPr lang="en-GB" dirty="0" smtClean="0"/>
              <a:t>From a financial perspective, a company’s expenditures can be reduced as </a:t>
            </a:r>
          </a:p>
          <a:p>
            <a:pPr lvl="1"/>
            <a:r>
              <a:rPr lang="en-GB" dirty="0" smtClean="0"/>
              <a:t>cloud computing </a:t>
            </a:r>
            <a:r>
              <a:rPr lang="en-GB" b="1" dirty="0" smtClean="0"/>
              <a:t>avoids the large up-front costs </a:t>
            </a:r>
            <a:r>
              <a:rPr lang="en-GB" dirty="0" smtClean="0"/>
              <a:t>of purchasing the needed computing equipment</a:t>
            </a:r>
          </a:p>
          <a:p>
            <a:pPr lvl="1"/>
            <a:r>
              <a:rPr lang="en-GB" dirty="0" smtClean="0"/>
              <a:t>and </a:t>
            </a:r>
            <a:r>
              <a:rPr lang="en-GB" b="1" dirty="0" smtClean="0"/>
              <a:t>ongoing support </a:t>
            </a:r>
            <a:r>
              <a:rPr lang="en-GB" dirty="0" smtClean="0"/>
              <a:t>expenses associated with </a:t>
            </a:r>
            <a:r>
              <a:rPr lang="en-GB" b="1" dirty="0" smtClean="0"/>
              <a:t>maintaining</a:t>
            </a:r>
            <a:r>
              <a:rPr lang="en-GB" dirty="0" smtClean="0"/>
              <a:t> your own computing environment. </a:t>
            </a:r>
          </a:p>
          <a:p>
            <a:r>
              <a:rPr lang="en-GB" b="1" dirty="0" smtClean="0"/>
              <a:t>Cloud</a:t>
            </a:r>
            <a:r>
              <a:rPr lang="en-GB" dirty="0" smtClean="0"/>
              <a:t> computing, </a:t>
            </a:r>
          </a:p>
          <a:p>
            <a:pPr lvl="1"/>
            <a:r>
              <a:rPr lang="en-GB" dirty="0" smtClean="0"/>
              <a:t>with its </a:t>
            </a:r>
            <a:r>
              <a:rPr lang="en-GB" b="1" dirty="0" smtClean="0"/>
              <a:t>pay-as-you-go billing </a:t>
            </a:r>
            <a:r>
              <a:rPr lang="en-GB" dirty="0" smtClean="0"/>
              <a:t>model, you will pay based on utility or based on duration of use (days, months..)</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77664" y="1083206"/>
            <a:ext cx="9915208" cy="1393121"/>
          </a:xfrm>
        </p:spPr>
        <p:txBody>
          <a:bodyPr/>
          <a:lstStyle/>
          <a:p>
            <a:r>
              <a:rPr lang="en-GB" dirty="0" err="1" smtClean="0"/>
              <a:t>Binod</a:t>
            </a:r>
            <a:r>
              <a:rPr lang="en-GB" dirty="0" smtClean="0"/>
              <a:t> </a:t>
            </a:r>
            <a:r>
              <a:rPr lang="en-GB" dirty="0" err="1" smtClean="0"/>
              <a:t>Adhikari</a:t>
            </a:r>
            <a:endParaRPr lang="en-GB" dirty="0"/>
          </a:p>
        </p:txBody>
      </p:sp>
      <p:sp>
        <p:nvSpPr>
          <p:cNvPr id="5" name="Subtitle 4"/>
          <p:cNvSpPr>
            <a:spLocks noGrp="1"/>
          </p:cNvSpPr>
          <p:nvPr>
            <p:ph type="subTitle" idx="1"/>
          </p:nvPr>
        </p:nvSpPr>
        <p:spPr>
          <a:xfrm>
            <a:off x="1846952" y="2527476"/>
            <a:ext cx="8165465" cy="2310836"/>
          </a:xfrm>
        </p:spPr>
        <p:txBody>
          <a:bodyPr>
            <a:normAutofit fontScale="77500" lnSpcReduction="20000"/>
          </a:bodyPr>
          <a:lstStyle/>
          <a:p>
            <a:r>
              <a:rPr lang="en-GB" dirty="0" smtClean="0"/>
              <a:t>Bachelor of engineering, Electronics and communication, IOE, WRC, </a:t>
            </a:r>
            <a:r>
              <a:rPr lang="en-GB" dirty="0" err="1" smtClean="0"/>
              <a:t>Pokhara</a:t>
            </a:r>
            <a:endParaRPr lang="en-GB" dirty="0" smtClean="0"/>
          </a:p>
          <a:p>
            <a:r>
              <a:rPr lang="en-GB" dirty="0" smtClean="0"/>
              <a:t>Masters of science, Information and communication engineering, IOE, </a:t>
            </a:r>
            <a:r>
              <a:rPr lang="en-GB" dirty="0" err="1" smtClean="0"/>
              <a:t>Pulchowk</a:t>
            </a:r>
            <a:r>
              <a:rPr lang="en-GB" dirty="0" smtClean="0"/>
              <a:t> Campus, Kathmandu</a:t>
            </a:r>
          </a:p>
          <a:p>
            <a:endParaRPr lang="en-GB" dirty="0" smtClean="0"/>
          </a:p>
          <a:p>
            <a:r>
              <a:rPr lang="en-GB" dirty="0" smtClean="0"/>
              <a:t>Email: </a:t>
            </a:r>
            <a:r>
              <a:rPr lang="en-GB" dirty="0" smtClean="0">
                <a:hlinkClick r:id="rId2"/>
              </a:rPr>
              <a:t>binod.adhikari1@bostoncollege.edu.np</a:t>
            </a:r>
            <a:endParaRPr lang="en-GB" dirty="0" smtClean="0"/>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why cloud computing??</a:t>
            </a:r>
            <a:endParaRPr lang="en-GB" dirty="0"/>
          </a:p>
        </p:txBody>
      </p:sp>
      <p:sp>
        <p:nvSpPr>
          <p:cNvPr id="3" name="Content Placeholder 2"/>
          <p:cNvSpPr>
            <a:spLocks noGrp="1"/>
          </p:cNvSpPr>
          <p:nvPr>
            <p:ph idx="1"/>
          </p:nvPr>
        </p:nvSpPr>
        <p:spPr/>
        <p:txBody>
          <a:bodyPr>
            <a:normAutofit/>
          </a:bodyPr>
          <a:lstStyle/>
          <a:p>
            <a:r>
              <a:rPr lang="en-GB" dirty="0" smtClean="0"/>
              <a:t>Elasticity: As capacity is reached, a </a:t>
            </a:r>
            <a:r>
              <a:rPr lang="en-GB" b="1" dirty="0" smtClean="0"/>
              <a:t>cloud</a:t>
            </a:r>
            <a:r>
              <a:rPr lang="en-GB" dirty="0" smtClean="0"/>
              <a:t> computing model </a:t>
            </a:r>
            <a:r>
              <a:rPr lang="en-GB" b="1" dirty="0" smtClean="0"/>
              <a:t>can expand almost immediately </a:t>
            </a:r>
          </a:p>
          <a:p>
            <a:pPr lvl="1"/>
            <a:r>
              <a:rPr lang="en-GB" dirty="0" smtClean="0"/>
              <a:t>as compared to a corporate data </a:t>
            </a:r>
            <a:r>
              <a:rPr lang="en-GB" dirty="0" err="1" smtClean="0"/>
              <a:t>center</a:t>
            </a:r>
            <a:r>
              <a:rPr lang="en-GB" dirty="0" smtClean="0"/>
              <a:t>, where long delays are often experienced because of the need to procure, install, and configure the new equipment. </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why cloud computing??</a:t>
            </a:r>
            <a:endParaRPr lang="en-GB" dirty="0"/>
          </a:p>
        </p:txBody>
      </p:sp>
      <p:sp>
        <p:nvSpPr>
          <p:cNvPr id="3" name="Content Placeholder 2"/>
          <p:cNvSpPr>
            <a:spLocks noGrp="1"/>
          </p:cNvSpPr>
          <p:nvPr>
            <p:ph idx="1"/>
          </p:nvPr>
        </p:nvSpPr>
        <p:spPr/>
        <p:txBody>
          <a:bodyPr>
            <a:normAutofit/>
          </a:bodyPr>
          <a:lstStyle/>
          <a:p>
            <a:r>
              <a:rPr lang="en-GB" dirty="0" smtClean="0"/>
              <a:t>In-house computing requires a data </a:t>
            </a:r>
            <a:r>
              <a:rPr lang="en-GB" dirty="0" err="1" smtClean="0"/>
              <a:t>center</a:t>
            </a:r>
            <a:r>
              <a:rPr lang="en-GB" dirty="0" smtClean="0"/>
              <a:t> full of the needed computing gear to support the company’s operations. </a:t>
            </a:r>
          </a:p>
          <a:p>
            <a:r>
              <a:rPr lang="en-GB" dirty="0" smtClean="0"/>
              <a:t>Engineers are needed to tend to the operating systems, applications, storage, and networks. </a:t>
            </a:r>
          </a:p>
          <a:p>
            <a:r>
              <a:rPr lang="en-GB" dirty="0" smtClean="0"/>
              <a:t>Computing resource goes underutilization and not sufficient frequently, as computing resources are fixed.</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Evolution (computing to cloud computing)</a:t>
            </a:r>
            <a:endParaRPr lang="en-GB" dirty="0"/>
          </a:p>
        </p:txBody>
      </p:sp>
      <p:sp>
        <p:nvSpPr>
          <p:cNvPr id="3" name="Content Placeholder 2"/>
          <p:cNvSpPr>
            <a:spLocks noGrp="1"/>
          </p:cNvSpPr>
          <p:nvPr>
            <p:ph idx="1"/>
          </p:nvPr>
        </p:nvSpPr>
        <p:spPr/>
        <p:txBody>
          <a:bodyPr/>
          <a:lstStyle/>
          <a:p>
            <a:r>
              <a:rPr lang="en-GB" dirty="0" smtClean="0"/>
              <a:t>Decades of process/evolution</a:t>
            </a:r>
          </a:p>
          <a:p>
            <a:r>
              <a:rPr lang="en-GB" dirty="0" smtClean="0"/>
              <a:t>Mainframe computer</a:t>
            </a:r>
          </a:p>
          <a:p>
            <a:pPr lvl="1">
              <a:buNone/>
            </a:pPr>
            <a:r>
              <a:rPr lang="en-GB" dirty="0" smtClean="0"/>
              <a:t>-&gt; client-server (centralized)</a:t>
            </a:r>
          </a:p>
          <a:p>
            <a:pPr lvl="2">
              <a:buNone/>
            </a:pPr>
            <a:r>
              <a:rPr lang="en-GB" sz="2800" dirty="0" smtClean="0"/>
              <a:t>-&gt;distributed (decentralized)</a:t>
            </a:r>
          </a:p>
          <a:p>
            <a:pPr lvl="3">
              <a:buNone/>
            </a:pPr>
            <a:r>
              <a:rPr lang="en-GB" sz="2800" dirty="0" smtClean="0"/>
              <a:t>-&gt;virtualization</a:t>
            </a:r>
          </a:p>
          <a:p>
            <a:pPr lvl="4">
              <a:buNone/>
            </a:pPr>
            <a:r>
              <a:rPr lang="en-GB" sz="2800" dirty="0" smtClean="0"/>
              <a:t>-&gt;grid-based</a:t>
            </a:r>
          </a:p>
          <a:p>
            <a:pPr lvl="5">
              <a:buNone/>
            </a:pPr>
            <a:r>
              <a:rPr lang="en-GB" sz="2800" dirty="0" smtClean="0"/>
              <a:t>-&gt; utility computing</a:t>
            </a:r>
          </a:p>
          <a:p>
            <a:pPr lvl="6">
              <a:buNone/>
            </a:pPr>
            <a:r>
              <a:rPr lang="en-GB" sz="2800" dirty="0" smtClean="0"/>
              <a:t>-&gt;cloud computing</a:t>
            </a:r>
            <a:endParaRPr lang="en-GB"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Emergence of Cloud Computing</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 origin of the term cloud computing is obscure, but it appears to derive from the practice of using drawings of stylized clouds to denote networks in diagrams of computing and communications systems. The word cloud is used as a </a:t>
            </a:r>
            <a:r>
              <a:rPr lang="en-GB" b="1" dirty="0" smtClean="0"/>
              <a:t>metaphor</a:t>
            </a:r>
            <a:r>
              <a:rPr lang="en-GB" dirty="0" smtClean="0"/>
              <a:t> for the Internet, based on the standardized use of a cloud-like shape to denote a network on telephony schematics and later to depict the Internet in computer network diagrams as an abstraction of the underlying infrastructure it represents. The cloud symbol was used to represent the Internet as early as 1994.</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Emergence of Cloud Computing</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In the 1990s, telecommunications companies, who previously offered primarily dedicated point-to-point data circuits, began offering virtual private network (VPN) services with comparable quality of service but at a much lower cost. By switching traffic to balance utilization as they saw fit, they were able to utilize their overall network bandwidth more effectively. The cloud symbol was used to denote the </a:t>
            </a:r>
            <a:r>
              <a:rPr lang="en-GB" b="1" dirty="0" smtClean="0"/>
              <a:t>demarcation point </a:t>
            </a:r>
            <a:r>
              <a:rPr lang="en-GB" dirty="0" smtClean="0"/>
              <a:t>between that which was the responsibility of the provider and that which was the responsibility of the users. Cloud computing extends this boundary to cover servers as well as the network infrastructure.</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Emergence of Cloud Computing</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The underlying concept of cloud computing dates back to the 1950s; when large-  scale mainframe became available in academia and corporations, accessible via </a:t>
            </a:r>
            <a:r>
              <a:rPr lang="en-GB" b="1" dirty="0" smtClean="0"/>
              <a:t>thin clients </a:t>
            </a:r>
            <a:r>
              <a:rPr lang="en-GB" dirty="0" smtClean="0"/>
              <a:t>/terminal computers. </a:t>
            </a:r>
          </a:p>
          <a:p>
            <a:r>
              <a:rPr lang="en-GB" dirty="0" smtClean="0"/>
              <a:t>Because it was costly to buy a mainframe, it became important to find ways to get the greatest return on the investment in them, allowing multiple users to share both the physical access to the computer from multiple terminals as well as to </a:t>
            </a:r>
            <a:r>
              <a:rPr lang="en-GB" b="1" dirty="0" smtClean="0"/>
              <a:t>share the CPU time</a:t>
            </a:r>
            <a:r>
              <a:rPr lang="en-GB" dirty="0" smtClean="0"/>
              <a:t>, eliminating periods of inactivity, which became known in the industry as </a:t>
            </a:r>
            <a:r>
              <a:rPr lang="en-GB" b="1" dirty="0" smtClean="0"/>
              <a:t>time-sharing.</a:t>
            </a:r>
            <a:r>
              <a:rPr lang="en-GB" dirty="0" smtClean="0"/>
              <a:t/>
            </a:r>
            <a:br>
              <a:rPr lang="en-GB" dirty="0" smtClean="0"/>
            </a:b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Emergence of Cloud Computing</a:t>
            </a:r>
            <a:endParaRPr lang="en-GB" dirty="0"/>
          </a:p>
        </p:txBody>
      </p:sp>
      <p:pic>
        <p:nvPicPr>
          <p:cNvPr id="1026" name="Picture 2"/>
          <p:cNvPicPr>
            <a:picLocks noGrp="1" noChangeAspect="1" noChangeArrowheads="1"/>
          </p:cNvPicPr>
          <p:nvPr>
            <p:ph idx="1"/>
          </p:nvPr>
        </p:nvPicPr>
        <p:blipFill>
          <a:blip r:embed="rId2"/>
          <a:srcRect/>
          <a:stretch>
            <a:fillRect/>
          </a:stretch>
        </p:blipFill>
        <p:spPr bwMode="auto">
          <a:xfrm>
            <a:off x="1263705" y="1516488"/>
            <a:ext cx="8845921" cy="387624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Emergence of Cloud Computing</a:t>
            </a:r>
            <a:endParaRPr lang="en-GB" dirty="0"/>
          </a:p>
        </p:txBody>
      </p:sp>
      <p:sp>
        <p:nvSpPr>
          <p:cNvPr id="4" name="Content Placeholder 3"/>
          <p:cNvSpPr>
            <a:spLocks noGrp="1"/>
          </p:cNvSpPr>
          <p:nvPr>
            <p:ph idx="1"/>
          </p:nvPr>
        </p:nvSpPr>
        <p:spPr/>
        <p:txBody>
          <a:bodyPr>
            <a:normAutofit lnSpcReduction="10000"/>
          </a:bodyPr>
          <a:lstStyle/>
          <a:p>
            <a:r>
              <a:rPr lang="en-GB" dirty="0" smtClean="0"/>
              <a:t>As in the earliest stages, the term “cloud” was used to represent the computing space between the provider and the end user. In 1997, Professor </a:t>
            </a:r>
            <a:r>
              <a:rPr lang="en-GB" dirty="0" err="1" smtClean="0"/>
              <a:t>Ramnath</a:t>
            </a:r>
            <a:r>
              <a:rPr lang="en-GB" dirty="0" smtClean="0"/>
              <a:t> </a:t>
            </a:r>
            <a:r>
              <a:rPr lang="en-GB" dirty="0" err="1" smtClean="0"/>
              <a:t>Chellapa</a:t>
            </a:r>
            <a:r>
              <a:rPr lang="en-GB" dirty="0" smtClean="0"/>
              <a:t> of Emory University and the University of South California defined cloud computing as the new “</a:t>
            </a:r>
            <a:r>
              <a:rPr lang="en-GB" b="1" dirty="0" smtClean="0"/>
              <a:t>computing paradigm </a:t>
            </a:r>
            <a:r>
              <a:rPr lang="en-GB" dirty="0" smtClean="0"/>
              <a:t>where the boundaries of computing will be determined by economic rationale rather than technical limits alone.” This has become the basis of what we refer to today when we discuss the concept of cloud computing.</a:t>
            </a:r>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Emergence of Cloud Computing</a:t>
            </a:r>
            <a:endParaRPr lang="en-GB" dirty="0"/>
          </a:p>
        </p:txBody>
      </p:sp>
      <p:sp>
        <p:nvSpPr>
          <p:cNvPr id="4" name="Content Placeholder 3"/>
          <p:cNvSpPr>
            <a:spLocks noGrp="1"/>
          </p:cNvSpPr>
          <p:nvPr>
            <p:ph idx="1"/>
          </p:nvPr>
        </p:nvSpPr>
        <p:spPr/>
        <p:txBody>
          <a:bodyPr>
            <a:normAutofit/>
          </a:bodyPr>
          <a:lstStyle/>
          <a:p>
            <a:r>
              <a:rPr lang="en-GB" dirty="0" smtClean="0"/>
              <a:t>Some people think cloud computing is the next big thing in the world of IT. Others believe it is just another variation of the </a:t>
            </a:r>
            <a:r>
              <a:rPr lang="en-GB" b="1" dirty="0" smtClean="0"/>
              <a:t>utility computing</a:t>
            </a:r>
            <a:r>
              <a:rPr lang="en-GB" dirty="0" smtClean="0"/>
              <a:t> model that has been repackaged in this decade as something new and cool.</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Emergence of Cloud Computing</a:t>
            </a:r>
            <a:endParaRPr lang="en-GB" dirty="0"/>
          </a:p>
        </p:txBody>
      </p:sp>
      <p:sp>
        <p:nvSpPr>
          <p:cNvPr id="4" name="Content Placeholder 3"/>
          <p:cNvSpPr>
            <a:spLocks noGrp="1"/>
          </p:cNvSpPr>
          <p:nvPr>
            <p:ph idx="1"/>
          </p:nvPr>
        </p:nvSpPr>
        <p:spPr/>
        <p:txBody>
          <a:bodyPr>
            <a:normAutofit/>
          </a:bodyPr>
          <a:lstStyle/>
          <a:p>
            <a:r>
              <a:rPr lang="en-GB" dirty="0" smtClean="0"/>
              <a:t>One of the first milestones for cloud computing was the arrival of </a:t>
            </a:r>
            <a:r>
              <a:rPr lang="en-GB" b="1" dirty="0" smtClean="0"/>
              <a:t>Salesforce.com</a:t>
            </a:r>
            <a:r>
              <a:rPr lang="en-GB" dirty="0" smtClean="0"/>
              <a:t> in 1999, which pioneered the concept of delivering </a:t>
            </a:r>
            <a:r>
              <a:rPr lang="en-GB" b="1" dirty="0" smtClean="0"/>
              <a:t>enterprise applications via a simple website. </a:t>
            </a:r>
            <a:r>
              <a:rPr lang="en-GB" dirty="0" smtClean="0"/>
              <a:t>The services firm paved the way for both specialist and mainstream software firms to deliver applications over the internet.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normAutofit/>
          </a:bodyPr>
          <a:lstStyle/>
          <a:p>
            <a:r>
              <a:rPr lang="en-GB" dirty="0" smtClean="0"/>
              <a:t>We will learn</a:t>
            </a:r>
          </a:p>
          <a:p>
            <a:pPr lvl="1"/>
            <a:r>
              <a:rPr lang="en-GB" dirty="0" smtClean="0"/>
              <a:t> Theoretical and practical aspects of cloud computing</a:t>
            </a:r>
          </a:p>
          <a:p>
            <a:pPr lvl="1"/>
            <a:r>
              <a:rPr lang="en-GB" dirty="0" smtClean="0"/>
              <a:t>Overall picture of cloud computing</a:t>
            </a:r>
          </a:p>
          <a:p>
            <a:pPr lvl="1"/>
            <a:r>
              <a:rPr lang="en-GB" dirty="0" smtClean="0"/>
              <a:t>Major components of cloud computing</a:t>
            </a:r>
          </a:p>
          <a:p>
            <a:pPr lvl="1"/>
            <a:r>
              <a:rPr lang="en-GB" dirty="0" smtClean="0"/>
              <a:t>Evolutions and recent trends</a:t>
            </a:r>
          </a:p>
          <a:p>
            <a:pPr lvl="1"/>
            <a:r>
              <a:rPr lang="en-GB" dirty="0" smtClean="0"/>
              <a:t>Different types of architectures, standards </a:t>
            </a:r>
          </a:p>
          <a:p>
            <a:pPr lvl="1"/>
            <a:r>
              <a:rPr lang="en-GB" dirty="0" smtClean="0"/>
              <a:t>Securities and other aspects</a:t>
            </a:r>
          </a:p>
          <a:p>
            <a:r>
              <a:rPr lang="en-GB" dirty="0" smtClean="0"/>
              <a:t>Course (CMP 475) overview</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Emergence of Cloud Computing</a:t>
            </a:r>
            <a:endParaRPr lang="en-GB" dirty="0"/>
          </a:p>
        </p:txBody>
      </p:sp>
      <p:sp>
        <p:nvSpPr>
          <p:cNvPr id="4" name="Content Placeholder 3"/>
          <p:cNvSpPr>
            <a:spLocks noGrp="1"/>
          </p:cNvSpPr>
          <p:nvPr>
            <p:ph idx="1"/>
          </p:nvPr>
        </p:nvSpPr>
        <p:spPr/>
        <p:txBody>
          <a:bodyPr>
            <a:normAutofit/>
          </a:bodyPr>
          <a:lstStyle/>
          <a:p>
            <a:r>
              <a:rPr lang="en-GB" dirty="0" smtClean="0"/>
              <a:t>The next development was Amazon Web Services in 2002, which provided a suite of </a:t>
            </a:r>
            <a:r>
              <a:rPr lang="en-GB" b="1" dirty="0" smtClean="0"/>
              <a:t>cloud-based services including storage, computation and even human intelligence </a:t>
            </a:r>
            <a:r>
              <a:rPr lang="en-GB" dirty="0" smtClean="0"/>
              <a:t>through the Amazon Mechanical Turk. Then in 2006, Amazon launched its Elastic Compute cloud (</a:t>
            </a:r>
            <a:r>
              <a:rPr lang="en-GB" b="1" dirty="0" smtClean="0"/>
              <a:t>EC2</a:t>
            </a:r>
            <a:r>
              <a:rPr lang="en-GB" dirty="0" smtClean="0"/>
              <a:t>) as a commercial web service that allows small companies and individuals to rent computers on which to run their own computer applications.</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Cloud-based service models</a:t>
            </a:r>
            <a:endParaRPr lang="en-GB" dirty="0"/>
          </a:p>
        </p:txBody>
      </p:sp>
      <p:sp>
        <p:nvSpPr>
          <p:cNvPr id="3" name="Content Placeholder 2"/>
          <p:cNvSpPr>
            <a:spLocks noGrp="1"/>
          </p:cNvSpPr>
          <p:nvPr>
            <p:ph idx="1"/>
          </p:nvPr>
        </p:nvSpPr>
        <p:spPr/>
        <p:txBody>
          <a:bodyPr>
            <a:normAutofit/>
          </a:bodyPr>
          <a:lstStyle/>
          <a:p>
            <a:r>
              <a:rPr lang="en-GB" dirty="0" smtClean="0"/>
              <a:t>Cloud service models are characterized by the term </a:t>
            </a:r>
            <a:r>
              <a:rPr lang="en-GB" b="1" dirty="0" smtClean="0"/>
              <a:t>as a service </a:t>
            </a:r>
          </a:p>
          <a:p>
            <a:pPr lvl="1"/>
            <a:r>
              <a:rPr lang="en-GB" dirty="0" smtClean="0"/>
              <a:t>and are accessed by many types of devices, including web browsers, thin clients, and mobile devices.</a:t>
            </a:r>
          </a:p>
          <a:p>
            <a:r>
              <a:rPr lang="en-GB" dirty="0" smtClean="0"/>
              <a:t>There are three primary (core) service types:</a:t>
            </a:r>
          </a:p>
          <a:p>
            <a:pPr lvl="1"/>
            <a:r>
              <a:rPr lang="en-GB" dirty="0" smtClean="0"/>
              <a:t>Software as a Service (</a:t>
            </a:r>
            <a:r>
              <a:rPr lang="en-GB" dirty="0" err="1" smtClean="0"/>
              <a:t>SaaS</a:t>
            </a:r>
            <a:r>
              <a:rPr lang="en-GB" dirty="0" smtClean="0"/>
              <a:t>),</a:t>
            </a:r>
          </a:p>
          <a:p>
            <a:pPr lvl="1"/>
            <a:r>
              <a:rPr lang="en-GB" dirty="0" smtClean="0"/>
              <a:t>Platform as a Service (</a:t>
            </a:r>
            <a:r>
              <a:rPr lang="en-GB" dirty="0" err="1" smtClean="0"/>
              <a:t>PaaS</a:t>
            </a:r>
            <a:r>
              <a:rPr lang="en-GB" dirty="0" smtClean="0"/>
              <a:t>)</a:t>
            </a:r>
          </a:p>
          <a:p>
            <a:pPr lvl="1"/>
            <a:r>
              <a:rPr lang="en-GB" dirty="0" smtClean="0"/>
              <a:t>Infrastructure as a Service (</a:t>
            </a:r>
            <a:r>
              <a:rPr lang="en-GB" dirty="0" err="1" smtClean="0"/>
              <a:t>IaaS</a:t>
            </a:r>
            <a:r>
              <a:rPr lang="en-GB" dirty="0" smtClean="0"/>
              <a:t>), </a:t>
            </a:r>
          </a:p>
          <a:p>
            <a:pPr lvl="1"/>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Cloud-based service models</a:t>
            </a:r>
            <a:endParaRPr lang="en-GB" dirty="0"/>
          </a:p>
        </p:txBody>
      </p:sp>
      <p:sp>
        <p:nvSpPr>
          <p:cNvPr id="3" name="Content Placeholder 2"/>
          <p:cNvSpPr>
            <a:spLocks noGrp="1"/>
          </p:cNvSpPr>
          <p:nvPr>
            <p:ph idx="1"/>
          </p:nvPr>
        </p:nvSpPr>
        <p:spPr/>
        <p:txBody>
          <a:bodyPr>
            <a:normAutofit/>
          </a:bodyPr>
          <a:lstStyle/>
          <a:p>
            <a:r>
              <a:rPr lang="en-GB" dirty="0" smtClean="0"/>
              <a:t>Cloud providers use more descriptive terms in their marketing and sales offerings, as:</a:t>
            </a:r>
          </a:p>
          <a:p>
            <a:pPr lvl="1"/>
            <a:r>
              <a:rPr lang="en-GB" dirty="0" smtClean="0"/>
              <a:t>Communications as a Service (</a:t>
            </a:r>
            <a:r>
              <a:rPr lang="en-GB" dirty="0" err="1" smtClean="0"/>
              <a:t>CaaS</a:t>
            </a:r>
            <a:r>
              <a:rPr lang="en-GB" dirty="0" smtClean="0"/>
              <a:t>), </a:t>
            </a:r>
          </a:p>
          <a:p>
            <a:pPr lvl="1"/>
            <a:r>
              <a:rPr lang="en-GB" dirty="0" smtClean="0"/>
              <a:t>Anything as a Service (</a:t>
            </a:r>
            <a:r>
              <a:rPr lang="en-GB" dirty="0" err="1" smtClean="0"/>
              <a:t>XaaS</a:t>
            </a:r>
            <a:r>
              <a:rPr lang="en-GB" dirty="0" smtClean="0"/>
              <a:t>), </a:t>
            </a:r>
          </a:p>
          <a:p>
            <a:pPr lvl="1"/>
            <a:r>
              <a:rPr lang="en-GB" dirty="0" smtClean="0"/>
              <a:t>Desktop as a Service (</a:t>
            </a:r>
            <a:r>
              <a:rPr lang="en-GB" dirty="0" err="1" smtClean="0"/>
              <a:t>DaaS</a:t>
            </a:r>
            <a:r>
              <a:rPr lang="en-GB" dirty="0" smtClean="0"/>
              <a:t>), </a:t>
            </a:r>
          </a:p>
          <a:p>
            <a:pPr lvl="1"/>
            <a:r>
              <a:rPr lang="en-GB" dirty="0" smtClean="0"/>
              <a:t>Business Process as a Service (</a:t>
            </a:r>
            <a:r>
              <a:rPr lang="en-GB" dirty="0" err="1" smtClean="0"/>
              <a:t>BPaaS</a:t>
            </a:r>
            <a:r>
              <a:rPr lang="en-GB" dirty="0" smtClean="0"/>
              <a:t>)</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as a Service (</a:t>
            </a:r>
            <a:r>
              <a:rPr lang="en-GB" dirty="0" err="1" smtClean="0"/>
              <a:t>SaaS</a:t>
            </a:r>
            <a:r>
              <a:rPr lang="en-GB" dirty="0" smtClean="0"/>
              <a: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NIST offers standard definitions of </a:t>
            </a:r>
            <a:r>
              <a:rPr lang="en-GB" dirty="0" err="1" smtClean="0"/>
              <a:t>SaaS</a:t>
            </a:r>
            <a:r>
              <a:rPr lang="en-GB" dirty="0" smtClean="0"/>
              <a:t> as:</a:t>
            </a:r>
          </a:p>
          <a:p>
            <a:pPr lvl="1"/>
            <a:r>
              <a:rPr lang="en-GB" dirty="0" smtClean="0"/>
              <a:t>The capability provided to the consumer is </a:t>
            </a:r>
            <a:r>
              <a:rPr lang="en-GB" b="1" dirty="0" smtClean="0"/>
              <a:t>to use </a:t>
            </a:r>
            <a:r>
              <a:rPr lang="en-GB" dirty="0" smtClean="0"/>
              <a:t>the </a:t>
            </a:r>
            <a:r>
              <a:rPr lang="en-GB" b="1" dirty="0" smtClean="0"/>
              <a:t>provider’s applications </a:t>
            </a:r>
            <a:r>
              <a:rPr lang="en-GB" dirty="0" smtClean="0"/>
              <a:t>running on a cloud infrastructure. Example: Google Docs</a:t>
            </a:r>
          </a:p>
          <a:p>
            <a:pPr lvl="1"/>
            <a:r>
              <a:rPr lang="en-GB" dirty="0" smtClean="0"/>
              <a:t>The applications are accessible from various client devices through a thin client interface such as a Web browser (e.g., Web-based e-mail), or a program interface.</a:t>
            </a:r>
          </a:p>
          <a:p>
            <a:pPr lvl="1"/>
            <a:r>
              <a:rPr lang="en-GB" dirty="0" smtClean="0"/>
              <a:t>The </a:t>
            </a:r>
            <a:r>
              <a:rPr lang="en-GB" b="1" dirty="0" smtClean="0"/>
              <a:t>consumer does not manage </a:t>
            </a:r>
            <a:r>
              <a:rPr lang="en-GB" dirty="0" smtClean="0"/>
              <a:t>or control the underlying cloud infrastructure including network, servers, operating systems, storage, or even individual application capabilities, with the possible exception of limited user specific application configuration settings</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as a Service (</a:t>
            </a:r>
            <a:r>
              <a:rPr lang="en-GB" dirty="0" err="1" smtClean="0"/>
              <a:t>SaaS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smtClean="0"/>
              <a:t>Good examples: </a:t>
            </a:r>
          </a:p>
          <a:p>
            <a:pPr lvl="1"/>
            <a:r>
              <a:rPr lang="en-GB" dirty="0" smtClean="0"/>
              <a:t>customer relationship management,</a:t>
            </a:r>
          </a:p>
          <a:p>
            <a:pPr lvl="1"/>
            <a:r>
              <a:rPr lang="en-GB" dirty="0" smtClean="0"/>
              <a:t>enterprise resource planning, </a:t>
            </a:r>
          </a:p>
          <a:p>
            <a:pPr lvl="1"/>
            <a:r>
              <a:rPr lang="en-GB" dirty="0" smtClean="0"/>
              <a:t>human resources, </a:t>
            </a:r>
          </a:p>
          <a:p>
            <a:pPr lvl="1"/>
            <a:r>
              <a:rPr lang="en-GB" dirty="0" smtClean="0"/>
              <a:t>payroll, </a:t>
            </a:r>
          </a:p>
          <a:p>
            <a:pPr lvl="1"/>
            <a:r>
              <a:rPr lang="en-GB" dirty="0" smtClean="0"/>
              <a:t>and software development applications.</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as a Service (</a:t>
            </a:r>
            <a:r>
              <a:rPr lang="en-GB" dirty="0" err="1" smtClean="0"/>
              <a:t>SaaS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smtClean="0"/>
              <a:t>Good examples: </a:t>
            </a:r>
          </a:p>
          <a:p>
            <a:pPr lvl="1"/>
            <a:r>
              <a:rPr lang="en-GB" dirty="0" smtClean="0"/>
              <a:t>customer relationship management,</a:t>
            </a:r>
          </a:p>
          <a:p>
            <a:pPr lvl="1"/>
            <a:r>
              <a:rPr lang="en-GB" dirty="0" smtClean="0"/>
              <a:t>enterprise resource planning, </a:t>
            </a:r>
          </a:p>
          <a:p>
            <a:pPr lvl="1"/>
            <a:r>
              <a:rPr lang="en-GB" dirty="0" smtClean="0"/>
              <a:t>human resources, </a:t>
            </a:r>
          </a:p>
          <a:p>
            <a:pPr lvl="1"/>
            <a:r>
              <a:rPr lang="en-GB" dirty="0" smtClean="0"/>
              <a:t>payroll, </a:t>
            </a:r>
          </a:p>
          <a:p>
            <a:pPr lvl="1"/>
            <a:r>
              <a:rPr lang="en-GB" dirty="0" smtClean="0"/>
              <a:t>and software development applications.</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as a Service (</a:t>
            </a:r>
            <a:r>
              <a:rPr lang="en-GB" dirty="0" err="1" smtClean="0"/>
              <a:t>SaaS</a:t>
            </a:r>
            <a:r>
              <a:rPr lang="en-GB" dirty="0" smtClean="0"/>
              <a:t>)</a:t>
            </a:r>
            <a:endParaRPr lang="en-GB" dirty="0"/>
          </a:p>
        </p:txBody>
      </p:sp>
      <p:pic>
        <p:nvPicPr>
          <p:cNvPr id="2050" name="Picture 2"/>
          <p:cNvPicPr>
            <a:picLocks noGrp="1" noChangeAspect="1" noChangeArrowheads="1"/>
          </p:cNvPicPr>
          <p:nvPr>
            <p:ph idx="1"/>
          </p:nvPr>
        </p:nvPicPr>
        <p:blipFill>
          <a:blip r:embed="rId2"/>
          <a:srcRect/>
          <a:stretch>
            <a:fillRect/>
          </a:stretch>
        </p:blipFill>
        <p:spPr bwMode="auto">
          <a:xfrm>
            <a:off x="972080" y="1733127"/>
            <a:ext cx="9314498" cy="345346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Infrastructure as a Service (</a:t>
            </a:r>
            <a:r>
              <a:rPr lang="en-GB" dirty="0" err="1" smtClean="0"/>
              <a:t>IaaS</a:t>
            </a:r>
            <a:r>
              <a:rPr lang="en-GB" dirty="0" smtClean="0"/>
              <a:t>)</a:t>
            </a:r>
            <a:endParaRPr lang="en-GB" dirty="0"/>
          </a:p>
        </p:txBody>
      </p:sp>
      <p:sp>
        <p:nvSpPr>
          <p:cNvPr id="3" name="Content Placeholder 2"/>
          <p:cNvSpPr>
            <a:spLocks noGrp="1"/>
          </p:cNvSpPr>
          <p:nvPr>
            <p:ph idx="1"/>
          </p:nvPr>
        </p:nvSpPr>
        <p:spPr/>
        <p:txBody>
          <a:bodyPr/>
          <a:lstStyle/>
          <a:p>
            <a:r>
              <a:rPr lang="en-GB" dirty="0" smtClean="0"/>
              <a:t>Infrastructure as a Service is described by NIST as follows:</a:t>
            </a:r>
          </a:p>
          <a:p>
            <a:pPr lvl="1"/>
            <a:r>
              <a:rPr lang="en-GB" dirty="0" smtClean="0"/>
              <a:t>The capability provided to the </a:t>
            </a:r>
            <a:r>
              <a:rPr lang="en-GB" b="1" dirty="0" smtClean="0"/>
              <a:t>consumer is to provision</a:t>
            </a:r>
            <a:r>
              <a:rPr lang="en-GB" dirty="0" smtClean="0"/>
              <a:t> processing, storage, networks, and other fundamental computing resources </a:t>
            </a:r>
          </a:p>
          <a:p>
            <a:pPr lvl="1"/>
            <a:r>
              <a:rPr lang="en-GB" dirty="0" smtClean="0"/>
              <a:t>In these resources the consumer is able to deploy and run arbitrary software, which can include operating systems and applications.</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Infrastructure as a Service (</a:t>
            </a:r>
            <a:r>
              <a:rPr lang="en-GB" dirty="0" err="1" smtClean="0"/>
              <a:t>IaaS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smtClean="0"/>
              <a:t>The consumer does not manage or control the underlying cloud infrastructure </a:t>
            </a:r>
          </a:p>
          <a:p>
            <a:pPr lvl="1"/>
            <a:r>
              <a:rPr lang="en-GB" dirty="0" smtClean="0"/>
              <a:t>but </a:t>
            </a:r>
            <a:r>
              <a:rPr lang="en-GB" b="1" dirty="0" smtClean="0"/>
              <a:t>has control over </a:t>
            </a:r>
            <a:r>
              <a:rPr lang="en-GB" dirty="0" smtClean="0"/>
              <a:t>operating systems, storage, deployed applications; and possibly limited control of select networking components (e.g., host firewalls).</a:t>
            </a:r>
          </a:p>
          <a:p>
            <a:pPr lvl="1"/>
            <a:r>
              <a:rPr lang="en-GB" dirty="0" smtClean="0"/>
              <a:t>most flexibility of any of the e-service models</a:t>
            </a:r>
          </a:p>
          <a:p>
            <a:pPr lvl="1"/>
            <a:r>
              <a:rPr lang="en-GB" dirty="0" smtClean="0"/>
              <a:t>The cloud consumer </a:t>
            </a:r>
            <a:r>
              <a:rPr lang="en-GB" b="1" dirty="0" smtClean="0"/>
              <a:t>rent</a:t>
            </a:r>
            <a:r>
              <a:rPr lang="en-GB" dirty="0" smtClean="0"/>
              <a:t> a basic computing hardware platform and can build their solutions on top of that.</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Infrastructure as a Service (</a:t>
            </a:r>
            <a:r>
              <a:rPr lang="en-GB" dirty="0" err="1" smtClean="0"/>
              <a:t>IaaS</a:t>
            </a:r>
            <a:r>
              <a:rPr lang="en-GB" dirty="0" smtClean="0"/>
              <a:t>)</a:t>
            </a:r>
            <a:endParaRPr lang="en-GB" dirty="0"/>
          </a:p>
        </p:txBody>
      </p:sp>
      <p:pic>
        <p:nvPicPr>
          <p:cNvPr id="3074" name="Picture 2"/>
          <p:cNvPicPr>
            <a:picLocks noGrp="1" noChangeAspect="1" noChangeArrowheads="1"/>
          </p:cNvPicPr>
          <p:nvPr>
            <p:ph idx="1"/>
          </p:nvPr>
        </p:nvPicPr>
        <p:blipFill>
          <a:blip r:embed="rId2"/>
          <a:srcRect/>
          <a:stretch>
            <a:fillRect/>
          </a:stretch>
        </p:blipFill>
        <p:spPr bwMode="auto">
          <a:xfrm>
            <a:off x="2041366" y="1877554"/>
            <a:ext cx="8991492" cy="332709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CMP475: Cloud computing </a:t>
            </a:r>
            <a:br>
              <a:rPr lang="en-GB" dirty="0" smtClean="0"/>
            </a:br>
            <a:r>
              <a:rPr lang="en-GB" dirty="0" smtClean="0"/>
              <a:t>course overview</a:t>
            </a:r>
            <a:endParaRPr lang="en-GB" dirty="0"/>
          </a:p>
        </p:txBody>
      </p:sp>
      <p:sp>
        <p:nvSpPr>
          <p:cNvPr id="3" name="Content Placeholder 2"/>
          <p:cNvSpPr>
            <a:spLocks noGrp="1"/>
          </p:cNvSpPr>
          <p:nvPr>
            <p:ph idx="1"/>
          </p:nvPr>
        </p:nvSpPr>
        <p:spPr/>
        <p:txBody>
          <a:bodyPr>
            <a:normAutofit fontScale="55000" lnSpcReduction="20000"/>
          </a:bodyPr>
          <a:lstStyle/>
          <a:p>
            <a:pPr marL="514350" indent="-514350">
              <a:buNone/>
            </a:pPr>
            <a:r>
              <a:rPr lang="en-GB" dirty="0" smtClean="0"/>
              <a:t>1. Introduction of cloud computing (10 hr)</a:t>
            </a:r>
          </a:p>
          <a:p>
            <a:pPr marL="914400" lvl="1" indent="-514350">
              <a:buFont typeface="Wingdings" pitchFamily="2" charset="2"/>
              <a:buChar char="§"/>
            </a:pPr>
            <a:r>
              <a:rPr lang="en-GB" dirty="0" smtClean="0"/>
              <a:t>Overview of cloud computing.</a:t>
            </a:r>
          </a:p>
          <a:p>
            <a:pPr marL="914400" lvl="1" indent="-514350">
              <a:buFont typeface="Wingdings" pitchFamily="2" charset="2"/>
              <a:buChar char="§"/>
            </a:pPr>
            <a:r>
              <a:rPr lang="en-GB" dirty="0" smtClean="0"/>
              <a:t>Major components</a:t>
            </a:r>
          </a:p>
          <a:p>
            <a:pPr marL="914400" lvl="1" indent="-514350">
              <a:buFont typeface="Wingdings" pitchFamily="2" charset="2"/>
              <a:buChar char="§"/>
            </a:pPr>
            <a:r>
              <a:rPr lang="en-GB" dirty="0" smtClean="0"/>
              <a:t>Deployment models </a:t>
            </a:r>
          </a:p>
          <a:p>
            <a:pPr marL="914400" lvl="1" indent="-514350">
              <a:buFont typeface="Wingdings" pitchFamily="2" charset="2"/>
              <a:buChar char="§"/>
            </a:pPr>
            <a:r>
              <a:rPr lang="en-GB" dirty="0" smtClean="0"/>
              <a:t>Business use</a:t>
            </a:r>
          </a:p>
          <a:p>
            <a:pPr marL="514350" indent="-514350">
              <a:buNone/>
            </a:pPr>
            <a:r>
              <a:rPr lang="en-GB" dirty="0" smtClean="0"/>
              <a:t>2. Service models (11 hr)</a:t>
            </a:r>
          </a:p>
          <a:p>
            <a:pPr marL="914400" lvl="1" indent="-514350">
              <a:buFont typeface="Wingdings" pitchFamily="2" charset="2"/>
              <a:buChar char="§"/>
            </a:pPr>
            <a:r>
              <a:rPr lang="en-GB" dirty="0" err="1" smtClean="0"/>
              <a:t>Xaas</a:t>
            </a:r>
            <a:r>
              <a:rPr lang="en-GB" dirty="0" smtClean="0"/>
              <a:t>: different service models</a:t>
            </a:r>
          </a:p>
          <a:p>
            <a:pPr marL="914400" lvl="1" indent="-514350">
              <a:buFont typeface="Wingdings" pitchFamily="2" charset="2"/>
              <a:buChar char="§"/>
            </a:pPr>
            <a:r>
              <a:rPr lang="en-GB" dirty="0" smtClean="0"/>
              <a:t>Elastic cloud</a:t>
            </a:r>
          </a:p>
          <a:p>
            <a:pPr marL="514350" indent="-514350">
              <a:buNone/>
            </a:pPr>
            <a:r>
              <a:rPr lang="en-GB" dirty="0" smtClean="0"/>
              <a:t>3. Cloud computing technology (13 hr)</a:t>
            </a:r>
          </a:p>
          <a:p>
            <a:pPr marL="914400" lvl="1" indent="-514350">
              <a:buFont typeface="Wingdings" pitchFamily="2" charset="2"/>
              <a:buChar char="§"/>
            </a:pPr>
            <a:r>
              <a:rPr lang="en-GB" dirty="0" smtClean="0"/>
              <a:t>Hardware and infrastructures</a:t>
            </a:r>
          </a:p>
          <a:p>
            <a:pPr marL="914400" lvl="1" indent="-514350">
              <a:buFont typeface="Wingdings" pitchFamily="2" charset="2"/>
              <a:buChar char="§"/>
            </a:pPr>
            <a:r>
              <a:rPr lang="en-GB" dirty="0" smtClean="0"/>
              <a:t>Standards</a:t>
            </a:r>
          </a:p>
          <a:p>
            <a:pPr marL="914400" lvl="1" indent="-514350">
              <a:buFont typeface="Wingdings" pitchFamily="2" charset="2"/>
              <a:buChar char="§"/>
            </a:pPr>
            <a:r>
              <a:rPr lang="en-GB" dirty="0" smtClean="0"/>
              <a:t>Storages</a:t>
            </a:r>
          </a:p>
          <a:p>
            <a:pPr marL="914400" lvl="1" indent="-514350">
              <a:buFont typeface="Wingdings" pitchFamily="2" charset="2"/>
              <a:buChar char="§"/>
            </a:pPr>
            <a:r>
              <a:rPr lang="en-GB" dirty="0" smtClean="0"/>
              <a:t>Architectures</a:t>
            </a:r>
          </a:p>
          <a:p>
            <a:pPr marL="914400" lvl="1" indent="-514350">
              <a:buFont typeface="Wingdings" pitchFamily="2" charset="2"/>
              <a:buChar char="§"/>
            </a:pPr>
            <a:r>
              <a:rPr lang="en-GB" dirty="0" smtClean="0"/>
              <a:t>Data </a:t>
            </a:r>
            <a:r>
              <a:rPr lang="en-GB" dirty="0" err="1" smtClean="0"/>
              <a:t>center</a:t>
            </a:r>
            <a:r>
              <a:rPr lang="en-GB" dirty="0" smtClean="0"/>
              <a:t> </a:t>
            </a:r>
            <a:r>
              <a:rPr lang="en-GB" dirty="0" err="1" smtClean="0"/>
              <a:t>vs</a:t>
            </a:r>
            <a:r>
              <a:rPr lang="en-GB" dirty="0" smtClean="0"/>
              <a:t> cloud data </a:t>
            </a:r>
            <a:r>
              <a:rPr lang="en-GB" dirty="0" err="1" smtClean="0"/>
              <a:t>center</a:t>
            </a:r>
            <a:endParaRPr lang="en-GB" dirty="0" smtClean="0"/>
          </a:p>
          <a:p>
            <a:pPr marL="514350" indent="-514350">
              <a:buNone/>
            </a:pPr>
            <a:r>
              <a:rPr lang="en-GB" dirty="0" smtClean="0"/>
              <a:t>4. Security (11 hr)</a:t>
            </a:r>
          </a:p>
          <a:p>
            <a:pPr marL="914400" lvl="1" indent="-514350">
              <a:buFont typeface="Wingdings" pitchFamily="2" charset="2"/>
              <a:buChar char="§"/>
            </a:pPr>
            <a:r>
              <a:rPr lang="en-GB" dirty="0" smtClean="0"/>
              <a:t>How secure cloud computing is</a:t>
            </a:r>
          </a:p>
          <a:p>
            <a:pPr marL="914400" lvl="1" indent="-514350">
              <a:buFont typeface="Wingdings" pitchFamily="2" charset="2"/>
              <a:buChar char="§"/>
            </a:pPr>
            <a:r>
              <a:rPr lang="en-GB" dirty="0" smtClean="0"/>
              <a:t>Different security aspect and there mitigations</a:t>
            </a:r>
          </a:p>
          <a:p>
            <a:pPr marL="914400" lvl="1" indent="-514350">
              <a:buFont typeface="Wingdings" pitchFamily="2" charset="2"/>
              <a:buChar char="§"/>
            </a:pP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as a Service (</a:t>
            </a:r>
            <a:r>
              <a:rPr lang="en-GB" dirty="0" err="1" smtClean="0"/>
              <a:t>PaaS</a:t>
            </a:r>
            <a:r>
              <a:rPr lang="en-GB" dirty="0" smtClean="0"/>
              <a:t>)</a:t>
            </a:r>
            <a:endParaRPr lang="en-GB" dirty="0"/>
          </a:p>
        </p:txBody>
      </p:sp>
      <p:sp>
        <p:nvSpPr>
          <p:cNvPr id="3" name="Content Placeholder 2"/>
          <p:cNvSpPr>
            <a:spLocks noGrp="1"/>
          </p:cNvSpPr>
          <p:nvPr>
            <p:ph idx="1"/>
          </p:nvPr>
        </p:nvSpPr>
        <p:spPr/>
        <p:txBody>
          <a:bodyPr/>
          <a:lstStyle/>
          <a:p>
            <a:r>
              <a:rPr lang="en-GB" dirty="0" smtClean="0"/>
              <a:t>NIST definition:</a:t>
            </a:r>
          </a:p>
          <a:p>
            <a:pPr lvl="1"/>
            <a:r>
              <a:rPr lang="en-GB" dirty="0" smtClean="0"/>
              <a:t>The capability provided to the consumer is to </a:t>
            </a:r>
            <a:r>
              <a:rPr lang="en-GB" b="1" dirty="0" smtClean="0"/>
              <a:t>deploy</a:t>
            </a:r>
            <a:r>
              <a:rPr lang="en-GB" dirty="0" smtClean="0"/>
              <a:t> onto the cloud infrastructure consumer-created or -acquired applications created using programming languages and tools supported by the provider. </a:t>
            </a:r>
          </a:p>
          <a:p>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as a Service (</a:t>
            </a:r>
            <a:r>
              <a:rPr lang="en-GB" dirty="0" err="1" smtClean="0"/>
              <a:t>PaaS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smtClean="0"/>
              <a:t>The consumer </a:t>
            </a:r>
            <a:r>
              <a:rPr lang="en-GB" b="1" dirty="0" smtClean="0"/>
              <a:t>does not manage </a:t>
            </a:r>
            <a:r>
              <a:rPr lang="en-GB" dirty="0" smtClean="0"/>
              <a:t>or control the underlying cloud infrastructure including network, servers, operating systems, or storage, but has </a:t>
            </a:r>
            <a:r>
              <a:rPr lang="en-GB" b="1" dirty="0" smtClean="0"/>
              <a:t>control over </a:t>
            </a:r>
            <a:r>
              <a:rPr lang="en-GB" dirty="0" smtClean="0"/>
              <a:t>the deployed applications and possibly application hosting environment configurations.</a:t>
            </a:r>
          </a:p>
          <a:p>
            <a:r>
              <a:rPr lang="en-GB" dirty="0" smtClean="0"/>
              <a:t>Platform as a Service offers the compute and operating systems as a service and allows customers to install their applications on the cloud platform.</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as a Service (</a:t>
            </a:r>
            <a:r>
              <a:rPr lang="en-GB" dirty="0" err="1" smtClean="0"/>
              <a:t>PaaS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smtClean="0"/>
              <a:t>cloud provider takes responsibility up to the operating system level, including all hardware and OS software. </a:t>
            </a:r>
          </a:p>
          <a:p>
            <a:r>
              <a:rPr lang="en-GB" dirty="0" smtClean="0"/>
              <a:t>The consumer can deploy their applications quickly without having to purchase and install their own servers and associated equipment.</a:t>
            </a:r>
          </a:p>
          <a:p>
            <a:r>
              <a:rPr lang="en-GB" dirty="0" smtClean="0"/>
              <a:t>This allows for the rapid deployment of applications.</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as a Service (</a:t>
            </a:r>
            <a:r>
              <a:rPr lang="en-GB" dirty="0" err="1" smtClean="0"/>
              <a:t>PaaS</a:t>
            </a:r>
            <a:r>
              <a:rPr lang="en-GB" dirty="0" smtClean="0"/>
              <a:t>)</a:t>
            </a:r>
            <a:endParaRPr lang="en-GB" dirty="0"/>
          </a:p>
        </p:txBody>
      </p:sp>
      <p:pic>
        <p:nvPicPr>
          <p:cNvPr id="4098" name="Picture 2"/>
          <p:cNvPicPr>
            <a:picLocks noGrp="1" noChangeAspect="1" noChangeArrowheads="1"/>
          </p:cNvPicPr>
          <p:nvPr>
            <p:ph idx="1"/>
          </p:nvPr>
        </p:nvPicPr>
        <p:blipFill>
          <a:blip r:embed="rId2"/>
          <a:srcRect/>
          <a:stretch>
            <a:fillRect/>
          </a:stretch>
        </p:blipFill>
        <p:spPr bwMode="auto">
          <a:xfrm>
            <a:off x="874873" y="1588700"/>
            <a:ext cx="9650659" cy="36642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a:p>
        </p:txBody>
      </p:sp>
      <p:pic>
        <p:nvPicPr>
          <p:cNvPr id="1026" name="Picture 2" descr="https://s7280.pcdn.co/wp-content/uploads/2017/09/iaas-paas-saas-comparison.jpg.optimal.jpg"/>
          <p:cNvPicPr>
            <a:picLocks noChangeAspect="1" noChangeArrowheads="1"/>
          </p:cNvPicPr>
          <p:nvPr/>
        </p:nvPicPr>
        <p:blipFill>
          <a:blip r:embed="rId2"/>
          <a:srcRect/>
          <a:stretch>
            <a:fillRect/>
          </a:stretch>
        </p:blipFill>
        <p:spPr bwMode="auto">
          <a:xfrm>
            <a:off x="583247" y="288857"/>
            <a:ext cx="10401248" cy="5724899"/>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8370" name="Picture 2" descr="IaaS vs PaaS vs SaaS: A Clear Explanation of Cloud Services in 2020"/>
          <p:cNvPicPr>
            <a:picLocks noChangeAspect="1" noChangeArrowheads="1"/>
          </p:cNvPicPr>
          <p:nvPr/>
        </p:nvPicPr>
        <p:blipFill>
          <a:blip r:embed="rId2"/>
          <a:srcRect/>
          <a:stretch>
            <a:fillRect/>
          </a:stretch>
        </p:blipFill>
        <p:spPr bwMode="auto">
          <a:xfrm>
            <a:off x="194418" y="1010991"/>
            <a:ext cx="11174631" cy="4766098"/>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Communications as a Service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Communications as a Service includes hosted voice, video conferencing, instant messaging, e-mail, collaboration, and all other communication services that are hosted in the cloud. </a:t>
            </a:r>
          </a:p>
          <a:p>
            <a:r>
              <a:rPr lang="en-GB" dirty="0" smtClean="0"/>
              <a:t>These outsourced corporate communication services can support on-premise or mobile users accessing the applications hosted in the cloud.</a:t>
            </a:r>
          </a:p>
          <a:p>
            <a:r>
              <a:rPr lang="en-GB" dirty="0" smtClean="0"/>
              <a:t>The service allows even small to medium-sized businesses to implement advanced technologies at a reasonable metered cost.</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Anything as a Service</a:t>
            </a:r>
            <a:endParaRPr lang="en-GB" dirty="0"/>
          </a:p>
        </p:txBody>
      </p:sp>
      <p:sp>
        <p:nvSpPr>
          <p:cNvPr id="3" name="Content Placeholder 2"/>
          <p:cNvSpPr>
            <a:spLocks noGrp="1"/>
          </p:cNvSpPr>
          <p:nvPr>
            <p:ph idx="1"/>
          </p:nvPr>
        </p:nvSpPr>
        <p:spPr/>
        <p:txBody>
          <a:bodyPr/>
          <a:lstStyle/>
          <a:p>
            <a:r>
              <a:rPr lang="en-GB" dirty="0" smtClean="0"/>
              <a:t>Anything as a Service (</a:t>
            </a:r>
            <a:r>
              <a:rPr lang="en-GB" dirty="0" err="1" smtClean="0"/>
              <a:t>XaaS</a:t>
            </a:r>
            <a:r>
              <a:rPr lang="en-GB" dirty="0" smtClean="0"/>
              <a:t>) could best be described as offering complete IT services as a package. </a:t>
            </a:r>
          </a:p>
          <a:p>
            <a:r>
              <a:rPr lang="en-GB" dirty="0" smtClean="0"/>
              <a:t>Anything as a Service is the combination of the services described in this section. </a:t>
            </a:r>
          </a:p>
          <a:p>
            <a:r>
              <a:rPr lang="en-GB" dirty="0" smtClean="0"/>
              <a:t>It is a broad term that is a catchall of the various service offerings.</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Monitoring as a Service (</a:t>
            </a:r>
            <a:r>
              <a:rPr lang="en-GB" b="1" dirty="0" err="1" smtClean="0"/>
              <a:t>MaaS</a:t>
            </a:r>
            <a:r>
              <a:rPr lang="en-GB" b="1" dirty="0" smtClean="0"/>
              <a:t>)</a:t>
            </a:r>
            <a:endParaRPr lang="en-GB" dirty="0"/>
          </a:p>
        </p:txBody>
      </p:sp>
      <p:sp>
        <p:nvSpPr>
          <p:cNvPr id="3" name="Content Placeholder 2"/>
          <p:cNvSpPr>
            <a:spLocks noGrp="1"/>
          </p:cNvSpPr>
          <p:nvPr>
            <p:ph idx="1"/>
          </p:nvPr>
        </p:nvSpPr>
        <p:spPr/>
        <p:txBody>
          <a:bodyPr/>
          <a:lstStyle/>
          <a:p>
            <a:r>
              <a:rPr lang="en-GB" b="1" dirty="0" smtClean="0"/>
              <a:t>Monitoring as a Service (</a:t>
            </a:r>
            <a:r>
              <a:rPr lang="en-GB" b="1" dirty="0" err="1" smtClean="0"/>
              <a:t>MaaS</a:t>
            </a:r>
            <a:r>
              <a:rPr lang="en-GB" b="1" dirty="0" smtClean="0"/>
              <a:t>)</a:t>
            </a:r>
            <a:r>
              <a:rPr lang="en-GB" dirty="0" smtClean="0"/>
              <a:t> is a security service that provides security to IT assets of any business 24/7. It plays a vital role in securing an enterprise or government clients from any possible cyber threats. </a:t>
            </a:r>
            <a:r>
              <a:rPr lang="en-GB" dirty="0" err="1" smtClean="0"/>
              <a:t>MaaS</a:t>
            </a:r>
            <a:r>
              <a:rPr lang="en-GB" dirty="0" smtClean="0"/>
              <a:t> is a monitoring service that can be outsourced in a flexible and consumption-based subscription model.</a:t>
            </a:r>
          </a:p>
          <a:p>
            <a:r>
              <a:rPr lang="en-GB" dirty="0" err="1" smtClean="0"/>
              <a:t>MaaS</a:t>
            </a:r>
            <a:r>
              <a:rPr lang="en-GB" dirty="0" smtClean="0"/>
              <a:t> lets early detection of threats and reports it to their customer via emails.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Cloud Components</a:t>
            </a:r>
            <a:endParaRPr lang="en-GB" dirty="0"/>
          </a:p>
        </p:txBody>
      </p:sp>
      <p:sp>
        <p:nvSpPr>
          <p:cNvPr id="3" name="Content Placeholder 2"/>
          <p:cNvSpPr>
            <a:spLocks noGrp="1"/>
          </p:cNvSpPr>
          <p:nvPr>
            <p:ph idx="1"/>
          </p:nvPr>
        </p:nvSpPr>
        <p:spPr/>
        <p:txBody>
          <a:bodyPr>
            <a:normAutofit lnSpcReduction="10000"/>
          </a:bodyPr>
          <a:lstStyle/>
          <a:p>
            <a:r>
              <a:rPr lang="en-GB" dirty="0" smtClean="0"/>
              <a:t>The cloud can be viewed as any other modern data </a:t>
            </a:r>
            <a:r>
              <a:rPr lang="en-GB" dirty="0" err="1" smtClean="0"/>
              <a:t>center</a:t>
            </a:r>
            <a:r>
              <a:rPr lang="en-GB" dirty="0" smtClean="0"/>
              <a:t> with the primary differentiator being that:</a:t>
            </a:r>
          </a:p>
          <a:p>
            <a:pPr lvl="1"/>
            <a:r>
              <a:rPr lang="en-GB" dirty="0" smtClean="0"/>
              <a:t>cloud deployments make heavy use of on-demand self-service provisioning, </a:t>
            </a:r>
          </a:p>
          <a:p>
            <a:pPr lvl="1"/>
            <a:r>
              <a:rPr lang="en-GB" dirty="0" smtClean="0"/>
              <a:t>broad network access, </a:t>
            </a:r>
          </a:p>
          <a:p>
            <a:pPr lvl="1"/>
            <a:r>
              <a:rPr lang="en-GB" dirty="0" smtClean="0"/>
              <a:t>resource pooling, </a:t>
            </a:r>
          </a:p>
          <a:p>
            <a:pPr lvl="1"/>
            <a:r>
              <a:rPr lang="en-GB" dirty="0" smtClean="0"/>
              <a:t>rapid elasticity, </a:t>
            </a:r>
          </a:p>
          <a:p>
            <a:pPr lvl="1"/>
            <a:r>
              <a:rPr lang="en-GB" dirty="0" smtClean="0"/>
              <a:t>virtualization, </a:t>
            </a:r>
          </a:p>
          <a:p>
            <a:pPr lvl="1"/>
            <a:r>
              <a:rPr lang="en-GB" dirty="0" smtClean="0"/>
              <a:t>and a measured or pay-as-you-go pricing model.</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cloud computing?</a:t>
            </a:r>
            <a:endParaRPr lang="en-GB" dirty="0"/>
          </a:p>
        </p:txBody>
      </p:sp>
      <p:sp>
        <p:nvSpPr>
          <p:cNvPr id="3" name="Content Placeholder 2"/>
          <p:cNvSpPr>
            <a:spLocks noGrp="1"/>
          </p:cNvSpPr>
          <p:nvPr>
            <p:ph idx="1"/>
          </p:nvPr>
        </p:nvSpPr>
        <p:spPr/>
        <p:txBody>
          <a:bodyPr>
            <a:normAutofit/>
          </a:bodyPr>
          <a:lstStyle/>
          <a:p>
            <a:r>
              <a:rPr lang="en-GB" dirty="0" smtClean="0"/>
              <a:t>Cloud itself is a set of hardware, networks, storage, services, and interfaces that enable the delivery of computing as a service.</a:t>
            </a:r>
          </a:p>
          <a:p>
            <a:r>
              <a:rPr lang="en-GB" dirty="0" smtClean="0"/>
              <a:t>Cloud services include the delivery of software, infrastructure, and storage over the Internet (either as separate components or a complete platform) based on user demand.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Cloud Components</a:t>
            </a:r>
            <a:endParaRPr lang="en-GB" dirty="0"/>
          </a:p>
        </p:txBody>
      </p:sp>
      <p:sp>
        <p:nvSpPr>
          <p:cNvPr id="3" name="Content Placeholder 2"/>
          <p:cNvSpPr>
            <a:spLocks noGrp="1"/>
          </p:cNvSpPr>
          <p:nvPr>
            <p:ph idx="1"/>
          </p:nvPr>
        </p:nvSpPr>
        <p:spPr/>
        <p:txBody>
          <a:bodyPr>
            <a:normAutofit/>
          </a:bodyPr>
          <a:lstStyle/>
          <a:p>
            <a:r>
              <a:rPr lang="en-GB" dirty="0" smtClean="0"/>
              <a:t>Applications</a:t>
            </a:r>
          </a:p>
          <a:p>
            <a:r>
              <a:rPr lang="en-GB" dirty="0" smtClean="0"/>
              <a:t>Automation</a:t>
            </a:r>
          </a:p>
          <a:p>
            <a:r>
              <a:rPr lang="en-GB" dirty="0" smtClean="0"/>
              <a:t>Computing</a:t>
            </a:r>
          </a:p>
          <a:p>
            <a:r>
              <a:rPr lang="en-GB" dirty="0" smtClean="0"/>
              <a:t>Networking</a:t>
            </a:r>
          </a:p>
          <a:p>
            <a:r>
              <a:rPr lang="en-GB" dirty="0" smtClean="0"/>
              <a:t>Security</a:t>
            </a:r>
          </a:p>
          <a:p>
            <a:r>
              <a:rPr lang="en-GB" dirty="0" smtClean="0"/>
              <a:t>Storage</a:t>
            </a:r>
          </a:p>
          <a:p>
            <a:r>
              <a:rPr lang="en-GB" dirty="0" smtClean="0"/>
              <a:t>Virtualization</a:t>
            </a: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Cloud Components</a:t>
            </a:r>
            <a:endParaRPr lang="en-GB" dirty="0"/>
          </a:p>
        </p:txBody>
      </p:sp>
      <p:sp>
        <p:nvSpPr>
          <p:cNvPr id="3" name="Content Placeholder 2"/>
          <p:cNvSpPr>
            <a:spLocks noGrp="1"/>
          </p:cNvSpPr>
          <p:nvPr>
            <p:ph idx="1"/>
          </p:nvPr>
        </p:nvSpPr>
        <p:spPr/>
        <p:txBody>
          <a:bodyPr/>
          <a:lstStyle/>
          <a:p>
            <a:r>
              <a:rPr lang="en-GB" dirty="0" smtClean="0"/>
              <a:t>Application:</a:t>
            </a:r>
          </a:p>
          <a:p>
            <a:pPr lvl="1"/>
            <a:r>
              <a:rPr lang="en-GB" dirty="0" smtClean="0"/>
              <a:t>user applications, including databases, web servers, e-mail, big data, and other common business software applications.</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Cloud Components</a:t>
            </a:r>
            <a:endParaRPr lang="en-GB" dirty="0"/>
          </a:p>
        </p:txBody>
      </p:sp>
      <p:sp>
        <p:nvSpPr>
          <p:cNvPr id="3" name="Content Placeholder 2"/>
          <p:cNvSpPr>
            <a:spLocks noGrp="1"/>
          </p:cNvSpPr>
          <p:nvPr>
            <p:ph idx="1"/>
          </p:nvPr>
        </p:nvSpPr>
        <p:spPr/>
        <p:txBody>
          <a:bodyPr/>
          <a:lstStyle/>
          <a:p>
            <a:r>
              <a:rPr lang="en-GB" dirty="0" smtClean="0"/>
              <a:t>Automation:</a:t>
            </a:r>
          </a:p>
          <a:p>
            <a:pPr lvl="1"/>
            <a:r>
              <a:rPr lang="en-GB" dirty="0" smtClean="0"/>
              <a:t>Automation software systems operate in a cloud provider’s data </a:t>
            </a:r>
            <a:r>
              <a:rPr lang="en-GB" dirty="0" err="1" smtClean="0"/>
              <a:t>center</a:t>
            </a:r>
            <a:r>
              <a:rPr lang="en-GB" dirty="0" smtClean="0"/>
              <a:t> that automates the deployment and monitoring of cloud offerings.</a:t>
            </a:r>
          </a:p>
          <a:p>
            <a:pPr lvl="1"/>
            <a:r>
              <a:rPr lang="en-GB" dirty="0" smtClean="0"/>
              <a:t>Everything from network, storage, and compute can be virtualized and automated.</a:t>
            </a:r>
          </a:p>
          <a:p>
            <a:pPr lvl="1"/>
            <a:r>
              <a:rPr lang="en-GB" dirty="0" smtClean="0"/>
              <a:t>This makes rapid deployment possible and enables users to have control over their cloud usage.</a:t>
            </a: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Cloud Components</a:t>
            </a:r>
            <a:endParaRPr lang="en-GB" dirty="0"/>
          </a:p>
        </p:txBody>
      </p:sp>
      <p:sp>
        <p:nvSpPr>
          <p:cNvPr id="3" name="Content Placeholder 2"/>
          <p:cNvSpPr>
            <a:spLocks noGrp="1"/>
          </p:cNvSpPr>
          <p:nvPr>
            <p:ph idx="1"/>
          </p:nvPr>
        </p:nvSpPr>
        <p:spPr/>
        <p:txBody>
          <a:bodyPr/>
          <a:lstStyle/>
          <a:p>
            <a:r>
              <a:rPr lang="en-GB" dirty="0" smtClean="0"/>
              <a:t>Computing:</a:t>
            </a:r>
          </a:p>
          <a:p>
            <a:pPr lvl="1"/>
            <a:r>
              <a:rPr lang="en-GB" dirty="0" smtClean="0"/>
              <a:t>The compute resources are the actual central processing of data and applications on either a physical or virtualized server running a variety of operating systems.</a:t>
            </a:r>
            <a:endParaRPr lang="en-GB"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Cloud Components</a:t>
            </a:r>
            <a:endParaRPr lang="en-GB" dirty="0"/>
          </a:p>
        </p:txBody>
      </p:sp>
      <p:sp>
        <p:nvSpPr>
          <p:cNvPr id="3" name="Content Placeholder 2"/>
          <p:cNvSpPr>
            <a:spLocks noGrp="1"/>
          </p:cNvSpPr>
          <p:nvPr>
            <p:ph idx="1"/>
          </p:nvPr>
        </p:nvSpPr>
        <p:spPr/>
        <p:txBody>
          <a:bodyPr/>
          <a:lstStyle/>
          <a:p>
            <a:r>
              <a:rPr lang="en-GB" dirty="0" smtClean="0"/>
              <a:t>Networking</a:t>
            </a:r>
          </a:p>
          <a:p>
            <a:pPr lvl="1"/>
            <a:r>
              <a:rPr lang="en-GB" dirty="0" smtClean="0"/>
              <a:t>Network cloud services include traditional switching and routing as well as services such as load balancing, DNS, DHCP, and virtual private networks.</a:t>
            </a:r>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Cloud Components</a:t>
            </a:r>
            <a:endParaRPr lang="en-GB" dirty="0"/>
          </a:p>
        </p:txBody>
      </p:sp>
      <p:sp>
        <p:nvSpPr>
          <p:cNvPr id="3" name="Content Placeholder 2"/>
          <p:cNvSpPr>
            <a:spLocks noGrp="1"/>
          </p:cNvSpPr>
          <p:nvPr>
            <p:ph idx="1"/>
          </p:nvPr>
        </p:nvSpPr>
        <p:spPr/>
        <p:txBody>
          <a:bodyPr/>
          <a:lstStyle/>
          <a:p>
            <a:r>
              <a:rPr lang="en-GB" dirty="0" smtClean="0"/>
              <a:t>Security:</a:t>
            </a:r>
          </a:p>
          <a:p>
            <a:pPr lvl="1"/>
            <a:r>
              <a:rPr lang="en-GB" dirty="0" smtClean="0"/>
              <a:t>Just as security is a critical component in private and corporate data </a:t>
            </a:r>
            <a:r>
              <a:rPr lang="en-GB" dirty="0" err="1" smtClean="0"/>
              <a:t>centers</a:t>
            </a:r>
            <a:r>
              <a:rPr lang="en-GB" dirty="0" smtClean="0"/>
              <a:t>, so is it in the cloud. </a:t>
            </a:r>
          </a:p>
          <a:p>
            <a:pPr lvl="1"/>
            <a:r>
              <a:rPr lang="en-GB" dirty="0" smtClean="0"/>
              <a:t>Cloud service providers offer many security services including firewalls, access control, intrusion detection and prevention systems, and encryption services.</a:t>
            </a:r>
            <a:endParaRPr lang="en-GB"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Cloud Components</a:t>
            </a:r>
            <a:endParaRPr lang="en-GB" dirty="0"/>
          </a:p>
        </p:txBody>
      </p:sp>
      <p:sp>
        <p:nvSpPr>
          <p:cNvPr id="3" name="Content Placeholder 2"/>
          <p:cNvSpPr>
            <a:spLocks noGrp="1"/>
          </p:cNvSpPr>
          <p:nvPr>
            <p:ph idx="1"/>
          </p:nvPr>
        </p:nvSpPr>
        <p:spPr/>
        <p:txBody>
          <a:bodyPr/>
          <a:lstStyle/>
          <a:p>
            <a:r>
              <a:rPr lang="en-GB" dirty="0" smtClean="0"/>
              <a:t>Storage:</a:t>
            </a:r>
          </a:p>
          <a:p>
            <a:pPr lvl="1"/>
            <a:r>
              <a:rPr lang="en-GB" dirty="0" smtClean="0"/>
              <a:t>Large storage arrays and storage area networks exist in the cloud for use by cloud service consumers. </a:t>
            </a:r>
          </a:p>
          <a:p>
            <a:pPr lvl="1"/>
            <a:r>
              <a:rPr lang="en-GB" dirty="0" smtClean="0"/>
              <a:t>Common storage media are solid-state drives (SSDs) and magnetic physical drives. </a:t>
            </a:r>
          </a:p>
          <a:p>
            <a:pPr lvl="1"/>
            <a:r>
              <a:rPr lang="en-GB" dirty="0" smtClean="0"/>
              <a:t>Storage systems include object, block, and file-based systems.</a:t>
            </a:r>
          </a:p>
          <a:p>
            <a:pPr lvl="1"/>
            <a:r>
              <a:rPr lang="en-GB" dirty="0" smtClean="0"/>
              <a:t>Some storage is optimized for high availability and durability, and others are less expensive and offer long-term, or archival, storage.</a:t>
            </a:r>
            <a:endParaRPr lang="en-GB"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Cloud Components</a:t>
            </a:r>
            <a:endParaRPr lang="en-GB" dirty="0"/>
          </a:p>
        </p:txBody>
      </p:sp>
      <p:sp>
        <p:nvSpPr>
          <p:cNvPr id="3" name="Content Placeholder 2"/>
          <p:cNvSpPr>
            <a:spLocks noGrp="1"/>
          </p:cNvSpPr>
          <p:nvPr>
            <p:ph idx="1"/>
          </p:nvPr>
        </p:nvSpPr>
        <p:spPr/>
        <p:txBody>
          <a:bodyPr/>
          <a:lstStyle/>
          <a:p>
            <a:r>
              <a:rPr lang="en-GB" dirty="0" smtClean="0"/>
              <a:t>Virtualization:</a:t>
            </a:r>
          </a:p>
          <a:p>
            <a:pPr lvl="1"/>
            <a:r>
              <a:rPr lang="en-GB" dirty="0" smtClean="0"/>
              <a:t>Virtualization is the ability to take physical data </a:t>
            </a:r>
            <a:r>
              <a:rPr lang="en-GB" dirty="0" err="1" smtClean="0"/>
              <a:t>center</a:t>
            </a:r>
            <a:r>
              <a:rPr lang="en-GB" dirty="0" smtClean="0"/>
              <a:t> resources such as RAM, CPU, storage, and networking and create a software representation of those resources in large-scale cloud offerings.</a:t>
            </a:r>
          </a:p>
          <a:p>
            <a:pPr lvl="1"/>
            <a:r>
              <a:rPr lang="en-GB" dirty="0" smtClean="0"/>
              <a:t>These virtualized resources are consumed by a hypervisor for allocation to virtualized computers, or virtual machines as they are commonly called, for the dynamic elasticity of modern cloud offerings.</a:t>
            </a:r>
            <a:endParaRPr lang="en-GB"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Cloud Components</a:t>
            </a:r>
            <a:endParaRPr lang="en-GB" dirty="0"/>
          </a:p>
        </p:txBody>
      </p:sp>
      <p:sp>
        <p:nvSpPr>
          <p:cNvPr id="3" name="Content Placeholder 2"/>
          <p:cNvSpPr>
            <a:spLocks noGrp="1"/>
          </p:cNvSpPr>
          <p:nvPr>
            <p:ph idx="1"/>
          </p:nvPr>
        </p:nvSpPr>
        <p:spPr/>
        <p:txBody>
          <a:bodyPr/>
          <a:lstStyle/>
          <a:p>
            <a:r>
              <a:rPr lang="en-GB" dirty="0" smtClean="0"/>
              <a:t>Connecting the Cloud to the Outside World:</a:t>
            </a:r>
          </a:p>
          <a:p>
            <a:pPr lvl="1"/>
            <a:r>
              <a:rPr lang="en-GB" dirty="0" smtClean="0"/>
              <a:t>Ubiquitous access refers to the ability to access cloud resources from anywhere in the network from a variety of devices such as laptops, tables, smart-phones, and thin or thick clients. </a:t>
            </a:r>
          </a:p>
          <a:p>
            <a:pPr lvl="1"/>
            <a:r>
              <a:rPr lang="en-GB" dirty="0" smtClean="0"/>
              <a:t>Access can be over a corporate network sitting behind a firewall or public over the Internet.</a:t>
            </a:r>
            <a:endParaRPr lang="en-GB"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srcRect/>
          <a:stretch>
            <a:fillRect/>
          </a:stretch>
        </p:blipFill>
        <p:spPr bwMode="auto">
          <a:xfrm>
            <a:off x="650875" y="260787"/>
            <a:ext cx="9220200" cy="564012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cloud computing?</a:t>
            </a:r>
            <a:endParaRPr lang="en-GB" dirty="0"/>
          </a:p>
        </p:txBody>
      </p:sp>
      <p:pic>
        <p:nvPicPr>
          <p:cNvPr id="1026" name="Picture 2"/>
          <p:cNvPicPr>
            <a:picLocks noGrp="1" noChangeAspect="1" noChangeArrowheads="1"/>
          </p:cNvPicPr>
          <p:nvPr>
            <p:ph idx="1"/>
          </p:nvPr>
        </p:nvPicPr>
        <p:blipFill>
          <a:blip r:embed="rId2"/>
          <a:srcRect/>
          <a:stretch>
            <a:fillRect/>
          </a:stretch>
        </p:blipFill>
        <p:spPr bwMode="auto">
          <a:xfrm>
            <a:off x="2235784" y="1299845"/>
            <a:ext cx="7351348" cy="46141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Delivery Models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These models help to differentiate between cloud offerings in the marketplace.</a:t>
            </a:r>
          </a:p>
          <a:p>
            <a:r>
              <a:rPr lang="en-GB" dirty="0" smtClean="0"/>
              <a:t>By understanding the types of models, you can get the big-picture overview of the overall scope of cloud computing.</a:t>
            </a:r>
          </a:p>
          <a:p>
            <a:r>
              <a:rPr lang="en-GB" dirty="0" smtClean="0"/>
              <a:t>These are the four primary cloud delivery models. </a:t>
            </a:r>
          </a:p>
          <a:p>
            <a:pPr lvl="1">
              <a:buNone/>
            </a:pPr>
            <a:r>
              <a:rPr lang="en-GB" dirty="0" smtClean="0"/>
              <a:t>■ Public </a:t>
            </a:r>
          </a:p>
          <a:p>
            <a:pPr lvl="1">
              <a:buNone/>
            </a:pPr>
            <a:r>
              <a:rPr lang="en-GB" dirty="0" smtClean="0"/>
              <a:t>■ Private </a:t>
            </a:r>
          </a:p>
          <a:p>
            <a:pPr lvl="1">
              <a:buNone/>
            </a:pPr>
            <a:r>
              <a:rPr lang="en-GB" dirty="0" smtClean="0"/>
              <a:t>■ Community </a:t>
            </a:r>
          </a:p>
          <a:p>
            <a:pPr lvl="1">
              <a:buNone/>
            </a:pPr>
            <a:r>
              <a:rPr lang="en-GB" dirty="0" smtClean="0"/>
              <a:t>■ Hybrid</a:t>
            </a:r>
            <a:endParaRPr lang="en-GB"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Delivery Models</a:t>
            </a:r>
            <a:endParaRPr lang="en-GB" dirty="0"/>
          </a:p>
        </p:txBody>
      </p:sp>
      <p:sp>
        <p:nvSpPr>
          <p:cNvPr id="3" name="Content Placeholder 2"/>
          <p:cNvSpPr>
            <a:spLocks noGrp="1"/>
          </p:cNvSpPr>
          <p:nvPr>
            <p:ph idx="1"/>
          </p:nvPr>
        </p:nvSpPr>
        <p:spPr/>
        <p:txBody>
          <a:bodyPr>
            <a:normAutofit/>
          </a:bodyPr>
          <a:lstStyle/>
          <a:p>
            <a:r>
              <a:rPr lang="en-GB" dirty="0" smtClean="0"/>
              <a:t>Public cloud: most common delivery model deployed</a:t>
            </a:r>
          </a:p>
          <a:p>
            <a:pPr lvl="1"/>
            <a:r>
              <a:rPr lang="en-GB" dirty="0" smtClean="0"/>
              <a:t>The public cloud is defined as infrastructure designed for use by public consumers.</a:t>
            </a:r>
          </a:p>
          <a:p>
            <a:pPr lvl="1"/>
            <a:r>
              <a:rPr lang="en-GB" dirty="0" smtClean="0"/>
              <a:t>This is the utility-based pay-as-you-go service where </a:t>
            </a:r>
          </a:p>
          <a:p>
            <a:pPr lvl="2"/>
            <a:r>
              <a:rPr lang="en-GB" dirty="0" smtClean="0"/>
              <a:t>the customer uses external, or public, compute resources.</a:t>
            </a:r>
            <a:endParaRPr lang="en-GB" dirty="0"/>
          </a:p>
        </p:txBody>
      </p:sp>
      <p:pic>
        <p:nvPicPr>
          <p:cNvPr id="2050" name="Picture 2"/>
          <p:cNvPicPr>
            <a:picLocks noChangeAspect="1" noChangeArrowheads="1"/>
          </p:cNvPicPr>
          <p:nvPr/>
        </p:nvPicPr>
        <p:blipFill>
          <a:blip r:embed="rId2"/>
          <a:srcRect/>
          <a:stretch>
            <a:fillRect/>
          </a:stretch>
        </p:blipFill>
        <p:spPr bwMode="auto">
          <a:xfrm>
            <a:off x="5603875" y="4092077"/>
            <a:ext cx="4419600" cy="2251028"/>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Delivery Models</a:t>
            </a:r>
            <a:endParaRPr lang="en-GB" dirty="0"/>
          </a:p>
        </p:txBody>
      </p:sp>
      <p:sp>
        <p:nvSpPr>
          <p:cNvPr id="3" name="Content Placeholder 2"/>
          <p:cNvSpPr>
            <a:spLocks noGrp="1"/>
          </p:cNvSpPr>
          <p:nvPr>
            <p:ph idx="1"/>
          </p:nvPr>
        </p:nvSpPr>
        <p:spPr/>
        <p:txBody>
          <a:bodyPr>
            <a:normAutofit/>
          </a:bodyPr>
          <a:lstStyle/>
          <a:p>
            <a:r>
              <a:rPr lang="en-GB" dirty="0" smtClean="0"/>
              <a:t>Private cloud: </a:t>
            </a:r>
          </a:p>
          <a:p>
            <a:pPr lvl="1"/>
            <a:r>
              <a:rPr lang="en-GB" dirty="0" smtClean="0"/>
              <a:t>A private cloud can be thought of as the traditional corporate data </a:t>
            </a:r>
            <a:r>
              <a:rPr lang="en-GB" dirty="0" err="1" smtClean="0"/>
              <a:t>center</a:t>
            </a:r>
            <a:r>
              <a:rPr lang="en-GB" dirty="0" smtClean="0"/>
              <a:t> with a new name applied to it to keep up with modern times. </a:t>
            </a:r>
          </a:p>
          <a:p>
            <a:pPr lvl="1"/>
            <a:r>
              <a:rPr lang="en-GB" dirty="0" smtClean="0"/>
              <a:t>It is for the exclusive use of a single organization but may be used by many units or entities inside a company.</a:t>
            </a:r>
          </a:p>
          <a:p>
            <a:pPr lvl="1"/>
            <a:endParaRPr lang="en-GB" dirty="0"/>
          </a:p>
        </p:txBody>
      </p:sp>
      <p:pic>
        <p:nvPicPr>
          <p:cNvPr id="3074" name="Picture 2"/>
          <p:cNvPicPr>
            <a:picLocks noChangeAspect="1" noChangeArrowheads="1"/>
          </p:cNvPicPr>
          <p:nvPr/>
        </p:nvPicPr>
        <p:blipFill>
          <a:blip r:embed="rId2"/>
          <a:srcRect/>
          <a:stretch>
            <a:fillRect/>
          </a:stretch>
        </p:blipFill>
        <p:spPr bwMode="auto">
          <a:xfrm>
            <a:off x="5375275" y="4392612"/>
            <a:ext cx="4838700" cy="1543049"/>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Delivery Models</a:t>
            </a:r>
            <a:endParaRPr lang="en-GB" dirty="0"/>
          </a:p>
        </p:txBody>
      </p:sp>
      <p:sp>
        <p:nvSpPr>
          <p:cNvPr id="3" name="Content Placeholder 2"/>
          <p:cNvSpPr>
            <a:spLocks noGrp="1"/>
          </p:cNvSpPr>
          <p:nvPr>
            <p:ph idx="1"/>
          </p:nvPr>
        </p:nvSpPr>
        <p:spPr/>
        <p:txBody>
          <a:bodyPr>
            <a:normAutofit/>
          </a:bodyPr>
          <a:lstStyle/>
          <a:p>
            <a:r>
              <a:rPr lang="en-GB" dirty="0" smtClean="0"/>
              <a:t>Community clouds</a:t>
            </a:r>
          </a:p>
          <a:p>
            <a:pPr lvl="1"/>
            <a:r>
              <a:rPr lang="en-GB" dirty="0" smtClean="0"/>
              <a:t>Community clouds are offered for a specific community of interest and shared by companies with similar requirements for regulatory compliance, security, or policy.</a:t>
            </a:r>
          </a:p>
          <a:p>
            <a:pPr lvl="1"/>
            <a:r>
              <a:rPr lang="en-GB" dirty="0" smtClean="0"/>
              <a:t>Examples may be community cloud sites deployed for medical, financial, or e-commerce sites that all share common use case architectures. </a:t>
            </a:r>
            <a:endParaRPr lang="en-GB"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Delivery Models</a:t>
            </a:r>
            <a:endParaRPr lang="en-GB" dirty="0"/>
          </a:p>
        </p:txBody>
      </p:sp>
      <p:sp>
        <p:nvSpPr>
          <p:cNvPr id="3" name="Content Placeholder 2"/>
          <p:cNvSpPr>
            <a:spLocks noGrp="1"/>
          </p:cNvSpPr>
          <p:nvPr>
            <p:ph idx="1"/>
          </p:nvPr>
        </p:nvSpPr>
        <p:spPr/>
        <p:txBody>
          <a:bodyPr>
            <a:normAutofit/>
          </a:bodyPr>
          <a:lstStyle/>
          <a:p>
            <a:endParaRPr lang="en-GB" dirty="0"/>
          </a:p>
        </p:txBody>
      </p:sp>
      <p:pic>
        <p:nvPicPr>
          <p:cNvPr id="4098" name="Picture 2"/>
          <p:cNvPicPr>
            <a:picLocks noChangeAspect="1" noChangeArrowheads="1"/>
          </p:cNvPicPr>
          <p:nvPr/>
        </p:nvPicPr>
        <p:blipFill>
          <a:blip r:embed="rId2"/>
          <a:srcRect/>
          <a:stretch>
            <a:fillRect/>
          </a:stretch>
        </p:blipFill>
        <p:spPr bwMode="auto">
          <a:xfrm>
            <a:off x="574675" y="1497011"/>
            <a:ext cx="8229600" cy="4329693"/>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Delivery Models</a:t>
            </a:r>
            <a:endParaRPr lang="en-GB" dirty="0"/>
          </a:p>
        </p:txBody>
      </p:sp>
      <p:sp>
        <p:nvSpPr>
          <p:cNvPr id="3" name="Content Placeholder 2"/>
          <p:cNvSpPr>
            <a:spLocks noGrp="1"/>
          </p:cNvSpPr>
          <p:nvPr>
            <p:ph idx="1"/>
          </p:nvPr>
        </p:nvSpPr>
        <p:spPr/>
        <p:txBody>
          <a:bodyPr/>
          <a:lstStyle/>
          <a:p>
            <a:r>
              <a:rPr lang="en-GB" dirty="0" smtClean="0"/>
              <a:t>Hybrid cloud:</a:t>
            </a:r>
          </a:p>
          <a:p>
            <a:pPr lvl="1"/>
            <a:r>
              <a:rPr lang="en-GB" dirty="0" smtClean="0"/>
              <a:t>delivery models where many clouds are interconnected by companies to meet their requirements.</a:t>
            </a:r>
          </a:p>
          <a:p>
            <a:pPr lvl="1"/>
            <a:r>
              <a:rPr lang="en-GB" dirty="0" smtClean="0"/>
              <a:t>For example, a corporation may use a public cloud to augment its internal or private cloud operations.</a:t>
            </a:r>
          </a:p>
          <a:p>
            <a:pPr lvl="1"/>
            <a:r>
              <a:rPr lang="en-GB" dirty="0" smtClean="0"/>
              <a:t>A dentist’s office may use the public cloud for its compute requirements and also connect to a community cloud shared by other dentists to access a specific dental application.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Delivery Models</a:t>
            </a:r>
            <a:endParaRPr lang="en-GB" dirty="0"/>
          </a:p>
        </p:txBody>
      </p:sp>
      <p:sp>
        <p:nvSpPr>
          <p:cNvPr id="3" name="Content Placeholder 2"/>
          <p:cNvSpPr>
            <a:spLocks noGrp="1"/>
          </p:cNvSpPr>
          <p:nvPr>
            <p:ph idx="1"/>
          </p:nvPr>
        </p:nvSpPr>
        <p:spPr/>
        <p:txBody>
          <a:bodyPr/>
          <a:lstStyle/>
          <a:p>
            <a:endParaRPr lang="en-GB" dirty="0" smtClean="0"/>
          </a:p>
        </p:txBody>
      </p:sp>
      <p:pic>
        <p:nvPicPr>
          <p:cNvPr id="5122" name="Picture 2"/>
          <p:cNvPicPr>
            <a:picLocks noChangeAspect="1" noChangeArrowheads="1"/>
          </p:cNvPicPr>
          <p:nvPr/>
        </p:nvPicPr>
        <p:blipFill>
          <a:blip r:embed="rId2"/>
          <a:srcRect/>
          <a:stretch>
            <a:fillRect/>
          </a:stretch>
        </p:blipFill>
        <p:spPr bwMode="auto">
          <a:xfrm>
            <a:off x="650875" y="1497012"/>
            <a:ext cx="7239000" cy="426841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cloud computing?</a:t>
            </a:r>
            <a:endParaRPr lang="en-GB" dirty="0"/>
          </a:p>
        </p:txBody>
      </p:sp>
      <p:sp>
        <p:nvSpPr>
          <p:cNvPr id="4" name="Content Placeholder 3"/>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a:srcRect/>
          <a:stretch>
            <a:fillRect/>
          </a:stretch>
        </p:blipFill>
        <p:spPr bwMode="auto">
          <a:xfrm>
            <a:off x="194417" y="1372062"/>
            <a:ext cx="10883208" cy="39058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cloud computing?</a:t>
            </a:r>
            <a:endParaRPr lang="en-GB" dirty="0"/>
          </a:p>
        </p:txBody>
      </p:sp>
      <p:sp>
        <p:nvSpPr>
          <p:cNvPr id="4" name="Content Placeholder 3"/>
          <p:cNvSpPr>
            <a:spLocks noGrp="1"/>
          </p:cNvSpPr>
          <p:nvPr>
            <p:ph idx="1"/>
          </p:nvPr>
        </p:nvSpPr>
        <p:spPr/>
        <p:txBody>
          <a:bodyPr/>
          <a:lstStyle/>
          <a:p>
            <a:endParaRPr lang="en-GB"/>
          </a:p>
        </p:txBody>
      </p:sp>
      <p:pic>
        <p:nvPicPr>
          <p:cNvPr id="3074" name="Picture 2"/>
          <p:cNvPicPr>
            <a:picLocks noChangeAspect="1" noChangeArrowheads="1"/>
          </p:cNvPicPr>
          <p:nvPr/>
        </p:nvPicPr>
        <p:blipFill>
          <a:blip r:embed="rId2"/>
          <a:srcRect/>
          <a:stretch>
            <a:fillRect/>
          </a:stretch>
        </p:blipFill>
        <p:spPr bwMode="auto">
          <a:xfrm>
            <a:off x="431095" y="1299845"/>
            <a:ext cx="10802760" cy="38995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cloud computing</a:t>
            </a:r>
            <a:endParaRPr lang="en-GB" dirty="0"/>
          </a:p>
        </p:txBody>
      </p:sp>
      <p:sp>
        <p:nvSpPr>
          <p:cNvPr id="3" name="Content Placeholder 2"/>
          <p:cNvSpPr>
            <a:spLocks noGrp="1"/>
          </p:cNvSpPr>
          <p:nvPr>
            <p:ph idx="1"/>
          </p:nvPr>
        </p:nvSpPr>
        <p:spPr/>
        <p:txBody>
          <a:bodyPr>
            <a:normAutofit/>
          </a:bodyPr>
          <a:lstStyle/>
          <a:p>
            <a:r>
              <a:rPr lang="en-GB" dirty="0" smtClean="0"/>
              <a:t>Cloud computing is essentially </a:t>
            </a:r>
            <a:r>
              <a:rPr lang="en-GB" b="1" dirty="0" smtClean="0"/>
              <a:t>outsourcing</a:t>
            </a:r>
            <a:r>
              <a:rPr lang="en-GB" dirty="0" smtClean="0"/>
              <a:t> data </a:t>
            </a:r>
            <a:r>
              <a:rPr lang="en-GB" dirty="0" err="1" smtClean="0"/>
              <a:t>center</a:t>
            </a:r>
            <a:r>
              <a:rPr lang="en-GB" dirty="0" smtClean="0"/>
              <a:t> operations, applications, or a section of operations to a provider of computing resources often called a cloud company or cloud service provider.</a:t>
            </a:r>
          </a:p>
          <a:p>
            <a:r>
              <a:rPr lang="en-GB" dirty="0" smtClean="0"/>
              <a:t>The consumer of the cloud services pays either monthly or by the amount of service used.</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3015</Words>
  <Application>Microsoft Office PowerPoint</Application>
  <PresentationFormat>Custom</PresentationFormat>
  <Paragraphs>269</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Cloud computing</vt:lpstr>
      <vt:lpstr>Binod Adhikari</vt:lpstr>
      <vt:lpstr>outline</vt:lpstr>
      <vt:lpstr>CMP475: Cloud computing  course overview</vt:lpstr>
      <vt:lpstr>What is cloud computing?</vt:lpstr>
      <vt:lpstr>What is cloud computing?</vt:lpstr>
      <vt:lpstr>What is cloud computing?</vt:lpstr>
      <vt:lpstr>What is cloud computing?</vt:lpstr>
      <vt:lpstr>What is cloud computing</vt:lpstr>
      <vt:lpstr>What is cloud computing?</vt:lpstr>
      <vt:lpstr>NIST five characteristics of cloud computing</vt:lpstr>
      <vt:lpstr>NIST five characteristics of cloud computing</vt:lpstr>
      <vt:lpstr>NIST five characteristics of cloud computing</vt:lpstr>
      <vt:lpstr>NIST five characteristics of cloud computing</vt:lpstr>
      <vt:lpstr>NIST five characteristics of cloud computing</vt:lpstr>
      <vt:lpstr>NIST five characteristics of cloud computing</vt:lpstr>
      <vt:lpstr>So why cloud computing??</vt:lpstr>
      <vt:lpstr>So why cloud computing??</vt:lpstr>
      <vt:lpstr>So why cloud computing??</vt:lpstr>
      <vt:lpstr>So why cloud computing??</vt:lpstr>
      <vt:lpstr>So why cloud computing??</vt:lpstr>
      <vt:lpstr>Evolution (computing to cloud computing)</vt:lpstr>
      <vt:lpstr>Emergence of Cloud Computing</vt:lpstr>
      <vt:lpstr>Emergence of Cloud Computing</vt:lpstr>
      <vt:lpstr>Emergence of Cloud Computing</vt:lpstr>
      <vt:lpstr>Emergence of Cloud Computing</vt:lpstr>
      <vt:lpstr>Emergence of Cloud Computing</vt:lpstr>
      <vt:lpstr>Emergence of Cloud Computing</vt:lpstr>
      <vt:lpstr>Emergence of Cloud Computing</vt:lpstr>
      <vt:lpstr>Emergence of Cloud Computing</vt:lpstr>
      <vt:lpstr>Cloud-based service models</vt:lpstr>
      <vt:lpstr>Cloud-based service models</vt:lpstr>
      <vt:lpstr>Software as a Service (SaaS)</vt:lpstr>
      <vt:lpstr>Software as a Service (SaaS)</vt:lpstr>
      <vt:lpstr>Software as a Service (SaaS)</vt:lpstr>
      <vt:lpstr>Software as a Service (SaaS)</vt:lpstr>
      <vt:lpstr>Infrastructure as a Service (IaaS)</vt:lpstr>
      <vt:lpstr>Infrastructure as a Service (IaaS)</vt:lpstr>
      <vt:lpstr>Infrastructure as a Service (IaaS)</vt:lpstr>
      <vt:lpstr>Platform as a Service (PaaS)</vt:lpstr>
      <vt:lpstr>Platform as a Service (PaaS)</vt:lpstr>
      <vt:lpstr>Platform as a Service (PaaS)</vt:lpstr>
      <vt:lpstr>Platform as a Service (PaaS)</vt:lpstr>
      <vt:lpstr>Slide 44</vt:lpstr>
      <vt:lpstr>Slide 45</vt:lpstr>
      <vt:lpstr>Communications as a Service</vt:lpstr>
      <vt:lpstr>Anything as a Service</vt:lpstr>
      <vt:lpstr>Monitoring as a Service (MaaS)</vt:lpstr>
      <vt:lpstr>Introducing Cloud Components</vt:lpstr>
      <vt:lpstr>Introducing Cloud Components</vt:lpstr>
      <vt:lpstr>Introducing Cloud Components</vt:lpstr>
      <vt:lpstr>Introducing Cloud Components</vt:lpstr>
      <vt:lpstr>Introducing Cloud Components</vt:lpstr>
      <vt:lpstr>Introducing Cloud Components</vt:lpstr>
      <vt:lpstr>Introducing Cloud Components</vt:lpstr>
      <vt:lpstr>Introducing Cloud Components</vt:lpstr>
      <vt:lpstr>Introducing Cloud Components</vt:lpstr>
      <vt:lpstr>Introducing Cloud Components</vt:lpstr>
      <vt:lpstr>Slide 59</vt:lpstr>
      <vt:lpstr>Cloud: Delivery Models</vt:lpstr>
      <vt:lpstr>Cloud: Delivery Models</vt:lpstr>
      <vt:lpstr>Cloud: Delivery Models</vt:lpstr>
      <vt:lpstr>Cloud: Delivery Models</vt:lpstr>
      <vt:lpstr>Cloud: Delivery Models</vt:lpstr>
      <vt:lpstr>Cloud: Delivery Models</vt:lpstr>
      <vt:lpstr>Cloud: Delivery Models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47</cp:revision>
  <dcterms:created xsi:type="dcterms:W3CDTF">2006-08-16T00:00:00Z</dcterms:created>
  <dcterms:modified xsi:type="dcterms:W3CDTF">2021-09-19T16:28:18Z</dcterms:modified>
</cp:coreProperties>
</file>