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Cloud computing technology</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From Single-Purpose Architectures to Multipurpose Architectures</a:t>
            </a:r>
          </a:p>
          <a:p>
            <a:pPr lvl="1"/>
            <a:r>
              <a:rPr lang="en-GB" dirty="0" smtClean="0"/>
              <a:t>In the early days of MSPs, the providers would actually go onto customer sites and perform their services on </a:t>
            </a:r>
            <a:r>
              <a:rPr lang="en-GB" b="1" dirty="0" smtClean="0"/>
              <a:t>customer-owned premises</a:t>
            </a:r>
            <a:r>
              <a:rPr lang="en-GB" dirty="0" smtClean="0"/>
              <a:t>. </a:t>
            </a:r>
          </a:p>
          <a:p>
            <a:pPr lvl="1"/>
            <a:r>
              <a:rPr lang="en-GB" dirty="0" smtClean="0"/>
              <a:t>Over time, these MSPs specialized in implementation of infrastructure and quickly figured out ways to build out </a:t>
            </a:r>
            <a:r>
              <a:rPr lang="en-GB" b="1" dirty="0" smtClean="0"/>
              <a:t>data </a:t>
            </a:r>
            <a:r>
              <a:rPr lang="en-GB" b="1" dirty="0" err="1" smtClean="0"/>
              <a:t>centers</a:t>
            </a:r>
            <a:r>
              <a:rPr lang="en-GB" b="1" dirty="0" smtClean="0"/>
              <a:t> </a:t>
            </a:r>
            <a:r>
              <a:rPr lang="en-GB" dirty="0" smtClean="0"/>
              <a:t>and sell those capabilities off in </a:t>
            </a:r>
            <a:r>
              <a:rPr lang="en-GB" b="1" dirty="0" smtClean="0"/>
              <a:t>small chunks</a:t>
            </a:r>
            <a:r>
              <a:rPr lang="en-GB" dirty="0" smtClean="0"/>
              <a:t> commonly known as monthly recurring services, in addition to the basic fees charged for ping, power, and pipe (PPP).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a:bodyPr>
          <a:lstStyle/>
          <a:p>
            <a:r>
              <a:rPr lang="en-GB" dirty="0" smtClean="0"/>
              <a:t>From Single-Purpose Architectures to Multipurpose Architectures</a:t>
            </a:r>
          </a:p>
          <a:p>
            <a:pPr lvl="1"/>
            <a:r>
              <a:rPr lang="en-GB" dirty="0" smtClean="0"/>
              <a:t>Ping refers to the ability to have a </a:t>
            </a:r>
            <a:r>
              <a:rPr lang="en-GB" b="1" dirty="0" smtClean="0"/>
              <a:t>live Internet connection</a:t>
            </a:r>
            <a:r>
              <a:rPr lang="en-GB" dirty="0" smtClean="0"/>
              <a:t>, power is obvious enough, and pipe refers to the </a:t>
            </a:r>
            <a:r>
              <a:rPr lang="en-GB" b="1" dirty="0" smtClean="0"/>
              <a:t>amount of data throughput </a:t>
            </a:r>
            <a:r>
              <a:rPr lang="en-GB" dirty="0" smtClean="0"/>
              <a:t>that a customer is willing to pay for. </a:t>
            </a:r>
          </a:p>
          <a:p>
            <a:pPr lvl="1"/>
            <a:r>
              <a:rPr lang="en-GB" dirty="0" smtClean="0"/>
              <a:t>Generally, the PPP part of the charge was built into the provider’s monthly service fee in addition to their service offerings.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fontScale="92500"/>
          </a:bodyPr>
          <a:lstStyle/>
          <a:p>
            <a:r>
              <a:rPr lang="en-GB" dirty="0" smtClean="0"/>
              <a:t>From Single-Purpose Architectures to Multipurpose Architectures</a:t>
            </a:r>
          </a:p>
          <a:p>
            <a:pPr lvl="1"/>
            <a:r>
              <a:rPr lang="en-GB" dirty="0" smtClean="0"/>
              <a:t>Common services provided by MSPs include remote network, desktop and security monitoring, incident response, patch management, and remote data backup, as well as technical support.</a:t>
            </a:r>
          </a:p>
          <a:p>
            <a:pPr lvl="1"/>
            <a:r>
              <a:rPr lang="en-GB" dirty="0" smtClean="0"/>
              <a:t>An advantage for customers using an MSP is that by purchasing a defined set of services, MSPs bill a flat or near-fixed monthly fee, which benefits customers by having a </a:t>
            </a:r>
            <a:r>
              <a:rPr lang="en-GB" b="1" dirty="0" smtClean="0"/>
              <a:t>predictable IT cost </a:t>
            </a:r>
            <a:r>
              <a:rPr lang="en-GB" dirty="0" smtClean="0"/>
              <a:t>to budget for over time.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a:bodyPr>
          <a:lstStyle/>
          <a:p>
            <a:r>
              <a:rPr lang="en-GB" dirty="0" smtClean="0"/>
              <a:t>From Single-Purpose Architectures to Multipurpose Architectures</a:t>
            </a:r>
          </a:p>
          <a:p>
            <a:pPr lvl="1"/>
            <a:r>
              <a:rPr lang="en-GB" dirty="0" smtClean="0"/>
              <a:t>Step forward to today and we find that many MSPs now provide their services </a:t>
            </a:r>
            <a:r>
              <a:rPr lang="en-GB" b="1" dirty="0" smtClean="0"/>
              <a:t>remotely over the Internet</a:t>
            </a:r>
            <a:r>
              <a:rPr lang="en-GB" dirty="0" smtClean="0"/>
              <a:t> rather than having to sell data </a:t>
            </a:r>
            <a:r>
              <a:rPr lang="en-GB" dirty="0" err="1" smtClean="0"/>
              <a:t>center</a:t>
            </a:r>
            <a:r>
              <a:rPr lang="en-GB" dirty="0" smtClean="0"/>
              <a:t> space and services or perform on-site client visits (which is time-consuming and expensive).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Data </a:t>
            </a:r>
            <a:r>
              <a:rPr lang="en-GB" dirty="0" err="1" smtClean="0"/>
              <a:t>Center</a:t>
            </a:r>
            <a:r>
              <a:rPr lang="en-GB" dirty="0" smtClean="0"/>
              <a:t> Virtualization</a:t>
            </a:r>
          </a:p>
          <a:p>
            <a:pPr lvl="1"/>
            <a:r>
              <a:rPr lang="en-GB" dirty="0" smtClean="0"/>
              <a:t>From the evolutionary growth of the MSP field, coupled with the leaps made in Internet and networking technology over the past 10 years, we have come to a point where </a:t>
            </a:r>
            <a:r>
              <a:rPr lang="en-GB" b="1" dirty="0" smtClean="0"/>
              <a:t>infrastructure has become almost secondary</a:t>
            </a:r>
            <a:r>
              <a:rPr lang="en-GB" dirty="0" smtClean="0"/>
              <a:t> to the services offered on such infrastructure. </a:t>
            </a:r>
          </a:p>
          <a:p>
            <a:pPr lvl="1"/>
            <a:r>
              <a:rPr lang="en-GB" dirty="0" smtClean="0"/>
              <a:t>By allowing the infrastructure to be </a:t>
            </a:r>
            <a:r>
              <a:rPr lang="en-GB" b="1" dirty="0" smtClean="0"/>
              <a:t>virtualized and shared across many customers</a:t>
            </a:r>
            <a:r>
              <a:rPr lang="en-GB" dirty="0" smtClean="0"/>
              <a:t>, the providers have changed their business model to provide remotely managed services at </a:t>
            </a:r>
            <a:r>
              <a:rPr lang="en-GB" b="1" dirty="0" smtClean="0"/>
              <a:t>lower costs</a:t>
            </a:r>
            <a:r>
              <a:rPr lang="en-GB" dirty="0" smtClean="0"/>
              <a:t>, making it attractive to their customers.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a:bodyPr>
          <a:lstStyle/>
          <a:p>
            <a:r>
              <a:rPr lang="en-GB" dirty="0" smtClean="0"/>
              <a:t>Data </a:t>
            </a:r>
            <a:r>
              <a:rPr lang="en-GB" dirty="0" err="1" smtClean="0"/>
              <a:t>Center</a:t>
            </a:r>
            <a:r>
              <a:rPr lang="en-GB" dirty="0" smtClean="0"/>
              <a:t> Virtualization</a:t>
            </a:r>
          </a:p>
          <a:p>
            <a:pPr lvl="1"/>
            <a:r>
              <a:rPr lang="en-GB" dirty="0" smtClean="0"/>
              <a:t>These X-as-a-Service models (</a:t>
            </a:r>
            <a:r>
              <a:rPr lang="en-GB" dirty="0" err="1" smtClean="0"/>
              <a:t>XaaS</a:t>
            </a:r>
            <a:r>
              <a:rPr lang="en-GB" dirty="0" smtClean="0"/>
              <a:t>) are continually growing and evolving, computing service driven by a </a:t>
            </a:r>
            <a:r>
              <a:rPr lang="en-GB" b="1" dirty="0" smtClean="0"/>
              <a:t>huge surge in demand </a:t>
            </a:r>
            <a:r>
              <a:rPr lang="en-GB" dirty="0" smtClean="0"/>
              <a:t>by both enterprises and individuals.</a:t>
            </a:r>
          </a:p>
          <a:p>
            <a:pPr lvl="1"/>
            <a:r>
              <a:rPr lang="en-GB" dirty="0" smtClean="0"/>
              <a:t>Software-as-</a:t>
            </a:r>
            <a:r>
              <a:rPr lang="en-GB" dirty="0" err="1" smtClean="0"/>
              <a:t>aService</a:t>
            </a:r>
            <a:r>
              <a:rPr lang="en-GB" dirty="0" smtClean="0"/>
              <a:t> (</a:t>
            </a:r>
            <a:r>
              <a:rPr lang="en-GB" dirty="0" err="1" smtClean="0"/>
              <a:t>SaaS</a:t>
            </a:r>
            <a:r>
              <a:rPr lang="en-GB" dirty="0" smtClean="0"/>
              <a:t>, and other [X]</a:t>
            </a:r>
            <a:r>
              <a:rPr lang="en-GB" dirty="0" err="1" smtClean="0"/>
              <a:t>aaS</a:t>
            </a:r>
            <a:r>
              <a:rPr lang="en-GB" dirty="0" smtClean="0"/>
              <a:t> offerings such as </a:t>
            </a:r>
            <a:r>
              <a:rPr lang="en-GB" dirty="0" err="1" smtClean="0"/>
              <a:t>IaaS</a:t>
            </a:r>
            <a:r>
              <a:rPr lang="en-GB" dirty="0" smtClean="0"/>
              <a:t>, </a:t>
            </a:r>
            <a:r>
              <a:rPr lang="en-GB" dirty="0" err="1" smtClean="0"/>
              <a:t>MaaS</a:t>
            </a:r>
            <a:r>
              <a:rPr lang="en-GB" dirty="0" smtClean="0"/>
              <a:t>, and </a:t>
            </a:r>
            <a:r>
              <a:rPr lang="en-GB" dirty="0" err="1" smtClean="0"/>
              <a:t>PaaS</a:t>
            </a:r>
            <a:r>
              <a:rPr lang="en-GB" dirty="0" smtClean="0"/>
              <a:t>) can be seen as a subset or segment of the cloud computing market that is growing all the time.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lnSpcReduction="10000"/>
          </a:bodyPr>
          <a:lstStyle/>
          <a:p>
            <a:r>
              <a:rPr lang="en-GB" dirty="0" smtClean="0"/>
              <a:t>Data </a:t>
            </a:r>
            <a:r>
              <a:rPr lang="en-GB" dirty="0" err="1" smtClean="0"/>
              <a:t>Center</a:t>
            </a:r>
            <a:r>
              <a:rPr lang="en-GB" dirty="0" smtClean="0"/>
              <a:t> Virtualization</a:t>
            </a:r>
          </a:p>
          <a:p>
            <a:pPr lvl="1"/>
            <a:r>
              <a:rPr lang="en-GB" dirty="0" smtClean="0"/>
              <a:t>Typically, cloud computing has been viewed as a broad array of Internet Protocol (IP) services in order to allow users to obtain a specific set of functional capabilities on a “</a:t>
            </a:r>
            <a:r>
              <a:rPr lang="en-GB" b="1" dirty="0" smtClean="0"/>
              <a:t>pay for use</a:t>
            </a:r>
            <a:r>
              <a:rPr lang="en-GB" dirty="0" smtClean="0"/>
              <a:t>” basis.</a:t>
            </a:r>
          </a:p>
          <a:p>
            <a:pPr lvl="1"/>
            <a:r>
              <a:rPr lang="en-GB" dirty="0" smtClean="0"/>
              <a:t>Previously, obtaining such services required </a:t>
            </a:r>
            <a:r>
              <a:rPr lang="en-GB" b="1" dirty="0" smtClean="0"/>
              <a:t>tremendous hardware/software investments </a:t>
            </a:r>
            <a:r>
              <a:rPr lang="en-GB" dirty="0" smtClean="0"/>
              <a:t>and professional skills that were required in hosting environments such as Exodus Communications, Cable &amp; Wireless, SAVVIS, and Digital Island.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a:bodyPr>
          <a:lstStyle/>
          <a:p>
            <a:r>
              <a:rPr lang="en-GB" dirty="0" smtClean="0"/>
              <a:t>Data </a:t>
            </a:r>
            <a:r>
              <a:rPr lang="en-GB" dirty="0" err="1" smtClean="0"/>
              <a:t>Center</a:t>
            </a:r>
            <a:r>
              <a:rPr lang="en-GB" dirty="0" smtClean="0"/>
              <a:t> Virtualization</a:t>
            </a:r>
          </a:p>
          <a:p>
            <a:pPr lvl="1"/>
            <a:r>
              <a:rPr lang="en-GB" dirty="0" smtClean="0"/>
              <a:t>From an enterprise customer perspective, the biggest advantages of cloud computing and </a:t>
            </a:r>
            <a:r>
              <a:rPr lang="en-GB" dirty="0" err="1" smtClean="0"/>
              <a:t>SaaS</a:t>
            </a:r>
            <a:r>
              <a:rPr lang="en-GB" dirty="0" smtClean="0"/>
              <a:t> over the traditional hosting environment are that cloud computing is </a:t>
            </a:r>
            <a:r>
              <a:rPr lang="en-GB" b="1" dirty="0" smtClean="0"/>
              <a:t>response to a business need </a:t>
            </a:r>
            <a:r>
              <a:rPr lang="en-GB" dirty="0" smtClean="0"/>
              <a:t>to find a reasonable substitute for using expensive out-sourced data </a:t>
            </a:r>
            <a:r>
              <a:rPr lang="en-GB" dirty="0" err="1" smtClean="0"/>
              <a:t>centers</a:t>
            </a:r>
            <a:r>
              <a:rPr lang="en-GB"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Data </a:t>
            </a:r>
            <a:r>
              <a:rPr lang="en-GB" dirty="0" err="1" smtClean="0"/>
              <a:t>Center</a:t>
            </a:r>
            <a:r>
              <a:rPr lang="en-GB" dirty="0" smtClean="0"/>
              <a:t> Virtualization</a:t>
            </a:r>
          </a:p>
          <a:p>
            <a:pPr lvl="1"/>
            <a:r>
              <a:rPr lang="en-GB" dirty="0" smtClean="0"/>
              <a:t>The cloud evolved from the roots of managed service provider environments and data </a:t>
            </a:r>
            <a:r>
              <a:rPr lang="en-GB" dirty="0" err="1" smtClean="0"/>
              <a:t>centers</a:t>
            </a:r>
            <a:r>
              <a:rPr lang="en-GB" dirty="0" smtClean="0"/>
              <a:t> and is a critical element of next-generation data </a:t>
            </a:r>
            <a:r>
              <a:rPr lang="en-GB" dirty="0" err="1" smtClean="0"/>
              <a:t>centers</a:t>
            </a:r>
            <a:r>
              <a:rPr lang="en-GB" dirty="0" smtClean="0"/>
              <a:t> when compared to the MSPs they evolved from. </a:t>
            </a:r>
          </a:p>
          <a:p>
            <a:pPr lvl="1"/>
            <a:r>
              <a:rPr lang="en-GB" dirty="0" smtClean="0"/>
              <a:t>Today, </a:t>
            </a:r>
            <a:r>
              <a:rPr lang="en-GB" b="1" dirty="0" smtClean="0"/>
              <a:t>customers no longer care </a:t>
            </a:r>
            <a:r>
              <a:rPr lang="en-GB" dirty="0" smtClean="0"/>
              <a:t>where the data is physically stored or where </a:t>
            </a:r>
            <a:r>
              <a:rPr lang="en-GB" b="1" dirty="0" smtClean="0"/>
              <a:t>servers are physically located</a:t>
            </a:r>
            <a:r>
              <a:rPr lang="en-GB" dirty="0" smtClean="0"/>
              <a:t>, as they will only use and pay for them when they need them. </a:t>
            </a:r>
          </a:p>
          <a:p>
            <a:pPr lvl="1"/>
            <a:r>
              <a:rPr lang="en-GB" dirty="0" smtClean="0"/>
              <a:t>What drives customer decision making today is </a:t>
            </a:r>
            <a:r>
              <a:rPr lang="en-GB" b="1" dirty="0" smtClean="0"/>
              <a:t>lower cost, higher performance and productivity</a:t>
            </a:r>
            <a:r>
              <a:rPr lang="en-GB" dirty="0" smtClean="0"/>
              <a:t>, and currency of solutions.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Data </a:t>
            </a:r>
            <a:r>
              <a:rPr lang="en-GB" dirty="0" err="1" smtClean="0"/>
              <a:t>Center</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Unlike the MSP or hosting model, the cloud can offer customers the flexibility to specify the exact amount of computing power, data, or applications they need to satisfy their business requirements. </a:t>
            </a:r>
          </a:p>
          <a:p>
            <a:r>
              <a:rPr lang="en-GB" dirty="0" smtClean="0"/>
              <a:t>Because customers don’t need to invest capital to have these services, what we have today is a reliable and cost-effective alternative to what has been available in the past.</a:t>
            </a:r>
          </a:p>
          <a:p>
            <a:r>
              <a:rPr lang="en-GB" dirty="0" smtClean="0"/>
              <a:t>Today, customers are able to connect to the cloud without installing software or buying specific hardware. A big reason for their desire to use the cloud is the availability of collaborative services. Collaboration is the opiate of the masses in “cloud land.”</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Service Providers</a:t>
            </a:r>
            <a:endParaRPr lang="en-GB" dirty="0"/>
          </a:p>
        </p:txBody>
      </p:sp>
      <p:sp>
        <p:nvSpPr>
          <p:cNvPr id="3" name="Content Placeholder 2"/>
          <p:cNvSpPr>
            <a:spLocks noGrp="1"/>
          </p:cNvSpPr>
          <p:nvPr>
            <p:ph idx="1"/>
          </p:nvPr>
        </p:nvSpPr>
        <p:spPr/>
        <p:txBody>
          <a:bodyPr>
            <a:normAutofit fontScale="92500"/>
          </a:bodyPr>
          <a:lstStyle/>
          <a:p>
            <a:r>
              <a:rPr lang="en-GB" dirty="0" smtClean="0"/>
              <a:t>A managed services provider (MSP) is typically an information technology (IT) services provider </a:t>
            </a:r>
          </a:p>
          <a:p>
            <a:pPr lvl="1"/>
            <a:r>
              <a:rPr lang="en-GB" dirty="0" smtClean="0"/>
              <a:t>that manages and assumes responsibility for providing a defined set of services to their clients either proactively or as they (not the client) determine that the services are needed. </a:t>
            </a:r>
          </a:p>
          <a:p>
            <a:pPr lvl="1"/>
            <a:r>
              <a:rPr lang="en-GB" dirty="0" smtClean="0"/>
              <a:t>Most MSPs bill an upfront setup or Transition and an ongoing flat or near-fixed monthly fee, which benefits their clients by providing them with predictable IT support costs.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Data </a:t>
            </a:r>
            <a:r>
              <a:rPr lang="en-GB" dirty="0" err="1" smtClean="0"/>
              <a:t>Center</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Globalization leads to business distributed and needs of collaborations and distance workplace came arise.</a:t>
            </a:r>
          </a:p>
          <a:p>
            <a:r>
              <a:rPr lang="en-GB" dirty="0" smtClean="0"/>
              <a:t>Technological advancement fulfilled productivity gap on such needs by facilitating connect, communication and collaborate in decision making.</a:t>
            </a:r>
          </a:p>
          <a:p>
            <a:r>
              <a:rPr lang="en-GB" dirty="0" smtClean="0"/>
              <a:t>While IBM, Microsoft, and Apple were making computing power available to all, it wasn’t until the emergence of the IP network that people could connect easily from one machine and person to another.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Data </a:t>
            </a:r>
            <a:r>
              <a:rPr lang="en-GB" dirty="0" err="1" smtClean="0"/>
              <a:t>Center</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Unified communications enable people to communicate across the intelligent network. It incorporates best-of-breed applications such as IP telephony, contact </a:t>
            </a:r>
            <a:r>
              <a:rPr lang="en-GB" dirty="0" err="1" smtClean="0"/>
              <a:t>centers</a:t>
            </a:r>
            <a:r>
              <a:rPr lang="en-GB" dirty="0" smtClean="0"/>
              <a:t>, conferencing, and unified messaging. </a:t>
            </a:r>
          </a:p>
          <a:p>
            <a:r>
              <a:rPr lang="en-GB" dirty="0" smtClean="0"/>
              <a:t>Web 2.0 </a:t>
            </a:r>
            <a:r>
              <a:rPr lang="en-GB" dirty="0" err="1" smtClean="0"/>
              <a:t>applications</a:t>
            </a:r>
            <a:r>
              <a:rPr lang="en-GB" dirty="0" smtClean="0"/>
              <a:t> provide rich collaboration applications to enable the rapid development and deployment of third-party solutions that integrate network services, communications, and video capabilities with business applications and infrastructure.</a:t>
            </a:r>
          </a:p>
          <a:p>
            <a:r>
              <a:rPr lang="en-GB" dirty="0" smtClean="0"/>
              <a:t>Increasingly, customers can deploy applications on demand or on-premises.</a:t>
            </a:r>
          </a:p>
          <a:p>
            <a:r>
              <a:rPr lang="en-GB" dirty="0" smtClean="0"/>
              <a:t>With the intelligent network as the platform, customers can also choose to deploy some applications on demand, with others on-premises, and be assured that they will interoperate.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Data </a:t>
            </a:r>
            <a:r>
              <a:rPr lang="en-GB" dirty="0" err="1" smtClean="0"/>
              <a:t>Center</a:t>
            </a:r>
            <a:endParaRPr lang="en-GB" dirty="0"/>
          </a:p>
        </p:txBody>
      </p:sp>
      <p:sp>
        <p:nvSpPr>
          <p:cNvPr id="3" name="Content Placeholder 2"/>
          <p:cNvSpPr>
            <a:spLocks noGrp="1"/>
          </p:cNvSpPr>
          <p:nvPr>
            <p:ph idx="1"/>
          </p:nvPr>
        </p:nvSpPr>
        <p:spPr/>
        <p:txBody>
          <a:bodyPr>
            <a:normAutofit/>
          </a:bodyPr>
          <a:lstStyle/>
          <a:p>
            <a:r>
              <a:rPr lang="en-GB" dirty="0" smtClean="0"/>
              <a:t>Cloud-based solutions offer widely adopted standards used by legions of developers. </a:t>
            </a:r>
          </a:p>
          <a:p>
            <a:r>
              <a:rPr lang="en-GB" dirty="0" smtClean="0"/>
              <a:t>Most applications are offered as subscription services, available on demand and hosted in distant data </a:t>
            </a:r>
            <a:r>
              <a:rPr lang="en-GB" dirty="0" err="1" smtClean="0"/>
              <a:t>centers</a:t>
            </a:r>
            <a:r>
              <a:rPr lang="en-GB" dirty="0" smtClean="0"/>
              <a:t> in “the cloud.”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a:bodyPr>
          <a:lstStyle/>
          <a:p>
            <a:r>
              <a:rPr lang="en-GB" dirty="0" smtClean="0"/>
              <a:t>An SOA involves policies, principles, and a framework that illustrate </a:t>
            </a:r>
          </a:p>
          <a:p>
            <a:pPr lvl="1"/>
            <a:r>
              <a:rPr lang="en-GB" dirty="0" smtClean="0"/>
              <a:t>how network services can be leveraged by enterprise applications to achieve desired business outcomes.</a:t>
            </a:r>
          </a:p>
          <a:p>
            <a:r>
              <a:rPr lang="en-GB" dirty="0" smtClean="0"/>
              <a:t>These outcomes include enabling the business capabilities to be provided and consumed as a set of services</a:t>
            </a:r>
            <a:r>
              <a:rPr lang="en-GB"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lnSpcReduction="10000"/>
          </a:bodyPr>
          <a:lstStyle/>
          <a:p>
            <a:r>
              <a:rPr lang="en-GB" dirty="0" smtClean="0"/>
              <a:t>SOA is hence architectural style that encourages the creation of coupled business services</a:t>
            </a:r>
            <a:r>
              <a:rPr lang="en-GB" dirty="0" smtClean="0"/>
              <a:t>.</a:t>
            </a:r>
          </a:p>
          <a:p>
            <a:r>
              <a:rPr lang="en-GB" dirty="0" smtClean="0"/>
              <a:t>A service is a unit of work done by a service provider to achieve desired end results for a service consumer</a:t>
            </a:r>
            <a:r>
              <a:rPr lang="en-GB" dirty="0" smtClean="0"/>
              <a:t>.</a:t>
            </a:r>
          </a:p>
          <a:p>
            <a:r>
              <a:rPr lang="en-GB" dirty="0" smtClean="0"/>
              <a:t>An SOA solution consists of a linked set of business services that realize an end-to-end business process.</a:t>
            </a:r>
            <a:endParaRPr lang="en-GB" dirty="0" smtClean="0"/>
          </a:p>
          <a:p>
            <a:endParaRPr lang="en-GB"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fontScale="92500"/>
          </a:bodyPr>
          <a:lstStyle/>
          <a:p>
            <a:r>
              <a:rPr lang="en-GB" dirty="0" smtClean="0"/>
              <a:t>Differentiating between SOA and cloud computing can be confusing because they overlap in some areas but are fundamentally different. </a:t>
            </a:r>
            <a:endParaRPr lang="en-GB" dirty="0" smtClean="0"/>
          </a:p>
          <a:p>
            <a:r>
              <a:rPr lang="en-GB" dirty="0" smtClean="0"/>
              <a:t>SOA </a:t>
            </a:r>
            <a:r>
              <a:rPr lang="en-GB" dirty="0" smtClean="0"/>
              <a:t>delivers web services from applications to other programs, whereas the cloud is about delivering software services to end users and </a:t>
            </a:r>
            <a:r>
              <a:rPr lang="en-GB" dirty="0" smtClean="0"/>
              <a:t>running </a:t>
            </a:r>
            <a:r>
              <a:rPr lang="en-GB" dirty="0" smtClean="0"/>
              <a:t>code. </a:t>
            </a:r>
            <a:endParaRPr lang="en-GB" dirty="0" smtClean="0"/>
          </a:p>
          <a:p>
            <a:r>
              <a:rPr lang="en-GB" dirty="0" smtClean="0"/>
              <a:t>Thus </a:t>
            </a:r>
            <a:r>
              <a:rPr lang="en-GB" dirty="0" smtClean="0"/>
              <a:t>the cloud-versus-SOA debate is like comparing apples and oranges.</a:t>
            </a:r>
            <a:endParaRPr lang="en-GB"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a:bodyPr>
          <a:lstStyle/>
          <a:p>
            <a:r>
              <a:rPr lang="en-GB" dirty="0" smtClean="0"/>
              <a:t>A couple of areas that SOA has brought to the table have been mostly ignored in the rapid evolution to cloud computing. </a:t>
            </a:r>
            <a:endParaRPr lang="en-GB" dirty="0" smtClean="0"/>
          </a:p>
          <a:p>
            <a:r>
              <a:rPr lang="en-GB" dirty="0" smtClean="0"/>
              <a:t>The </a:t>
            </a:r>
            <a:r>
              <a:rPr lang="en-GB" dirty="0" smtClean="0"/>
              <a:t>first is governance. </a:t>
            </a:r>
            <a:r>
              <a:rPr lang="en-GB" dirty="0" smtClean="0"/>
              <a:t>it </a:t>
            </a:r>
            <a:r>
              <a:rPr lang="en-GB" dirty="0" smtClean="0"/>
              <a:t>is a fundamental part of the architecture and has been generally ignored in cloud computing. </a:t>
            </a:r>
            <a:endParaRPr lang="en-GB" dirty="0" smtClean="0"/>
          </a:p>
          <a:p>
            <a:endParaRPr lang="en-GB"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 The control and implementation of policies is a business imperative that must be met before there is general adoption of cloud </a:t>
            </a:r>
            <a:r>
              <a:rPr lang="en-GB" dirty="0" smtClean="0"/>
              <a:t>computing </a:t>
            </a:r>
            <a:r>
              <a:rPr lang="en-GB" dirty="0" smtClean="0"/>
              <a:t>by the enterprise. </a:t>
            </a:r>
            <a:endParaRPr lang="en-GB" dirty="0" smtClean="0"/>
          </a:p>
          <a:p>
            <a:r>
              <a:rPr lang="en-GB" dirty="0" smtClean="0"/>
              <a:t>SOA </a:t>
            </a:r>
            <a:r>
              <a:rPr lang="en-GB" dirty="0" smtClean="0"/>
              <a:t>is derived from an architecture and a </a:t>
            </a:r>
            <a:r>
              <a:rPr lang="en-GB" dirty="0" smtClean="0"/>
              <a:t>methodology</a:t>
            </a:r>
            <a:r>
              <a:rPr lang="en-GB" dirty="0" smtClean="0"/>
              <a:t>. Since cloud computing is typically driven from the view of business resources that are needed, there is a tendency to ignore the </a:t>
            </a:r>
            <a:r>
              <a:rPr lang="en-GB" dirty="0" smtClean="0"/>
              <a:t>architecture</a:t>
            </a:r>
            <a:r>
              <a:rPr lang="en-GB" dirty="0" smtClean="0"/>
              <a:t>. </a:t>
            </a:r>
            <a:endParaRPr lang="en-GB" dirty="0" smtClean="0"/>
          </a:p>
          <a:p>
            <a:r>
              <a:rPr lang="en-GB" dirty="0" smtClean="0"/>
              <a:t>The </a:t>
            </a:r>
            <a:r>
              <a:rPr lang="en-GB" dirty="0" smtClean="0"/>
              <a:t>second area that SOA brings to cloud computing is an </a:t>
            </a:r>
            <a:r>
              <a:rPr lang="en-GB" dirty="0" smtClean="0"/>
              <a:t>end-to-end </a:t>
            </a:r>
            <a:r>
              <a:rPr lang="en-GB" dirty="0" smtClean="0"/>
              <a:t>architectural approach</a:t>
            </a:r>
            <a:r>
              <a:rPr lang="en-GB" dirty="0" smtClean="0"/>
              <a:t>.</a:t>
            </a:r>
          </a:p>
          <a:p>
            <a:r>
              <a:rPr lang="en-GB" dirty="0" smtClean="0"/>
              <a:t>step that cloud computing has taken from the SOA model is to architect and design services into the cloud so that it can expand and be accessed as needed. </a:t>
            </a: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As part of the enterprise architecture, SOA provides the framework for using cloud computing resources</a:t>
            </a:r>
            <a:r>
              <a:rPr lang="en-GB" dirty="0" smtClean="0"/>
              <a:t>.</a:t>
            </a:r>
          </a:p>
          <a:p>
            <a:r>
              <a:rPr lang="en-GB" dirty="0" smtClean="0"/>
              <a:t>SOA provides the evolutionary step to cloud computing by creating the necessary interfaces from the IT </a:t>
            </a:r>
            <a:r>
              <a:rPr lang="en-GB" dirty="0" smtClean="0"/>
              <a:t>infrastructure </a:t>
            </a:r>
            <a:r>
              <a:rPr lang="en-GB" dirty="0" smtClean="0"/>
              <a:t>to the cloud outside the </a:t>
            </a:r>
            <a:r>
              <a:rPr lang="en-GB" dirty="0" smtClean="0"/>
              <a:t>enterprise.</a:t>
            </a:r>
          </a:p>
          <a:p>
            <a:r>
              <a:rPr lang="en-GB" dirty="0" smtClean="0"/>
              <a:t>use SOA to enable cloud computing or as a transit point to cloud computing. SOA as an enterprise architecture is the intermediate step toward cloud computing.</a:t>
            </a:r>
            <a:endParaRPr lang="en-GB"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Service-Oriented Architectures as a Step Toward Cloud Computing</a:t>
            </a:r>
            <a:endParaRPr lang="en-GB" dirty="0"/>
          </a:p>
        </p:txBody>
      </p:sp>
      <p:sp>
        <p:nvSpPr>
          <p:cNvPr id="3" name="Content Placeholder 2"/>
          <p:cNvSpPr>
            <a:spLocks noGrp="1"/>
          </p:cNvSpPr>
          <p:nvPr>
            <p:ph idx="1"/>
          </p:nvPr>
        </p:nvSpPr>
        <p:spPr/>
        <p:txBody>
          <a:bodyPr>
            <a:normAutofit/>
          </a:bodyPr>
          <a:lstStyle/>
          <a:p>
            <a:r>
              <a:rPr lang="en-GB" dirty="0" smtClean="0"/>
              <a:t>Characteristics of SOA </a:t>
            </a:r>
          </a:p>
          <a:p>
            <a:r>
              <a:rPr lang="en-GB" dirty="0" smtClean="0"/>
              <a:t>SOA </a:t>
            </a:r>
            <a:r>
              <a:rPr lang="en-GB" dirty="0" smtClean="0"/>
              <a:t>is a black-box component </a:t>
            </a:r>
            <a:r>
              <a:rPr lang="en-GB" dirty="0" smtClean="0"/>
              <a:t>architecture</a:t>
            </a:r>
          </a:p>
          <a:p>
            <a:r>
              <a:rPr lang="en-GB" dirty="0" smtClean="0"/>
              <a:t>SOA </a:t>
            </a:r>
            <a:r>
              <a:rPr lang="en-GB" dirty="0" smtClean="0"/>
              <a:t>components are loosely coupled </a:t>
            </a:r>
          </a:p>
          <a:p>
            <a:r>
              <a:rPr lang="en-GB" dirty="0" smtClean="0"/>
              <a:t>SOA </a:t>
            </a:r>
            <a:r>
              <a:rPr lang="en-GB" dirty="0" smtClean="0"/>
              <a:t>components are orchestrated to link through business processes to deliver a well-defined level </a:t>
            </a:r>
            <a:r>
              <a:rPr lang="en-GB" smtClean="0"/>
              <a:t>of </a:t>
            </a:r>
            <a:r>
              <a:rPr lang="en-GB" smtClean="0"/>
              <a:t>service.</a:t>
            </a:r>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Service Providers</a:t>
            </a:r>
            <a:endParaRPr lang="en-GB" dirty="0"/>
          </a:p>
        </p:txBody>
      </p:sp>
      <p:sp>
        <p:nvSpPr>
          <p:cNvPr id="3" name="Content Placeholder 2"/>
          <p:cNvSpPr>
            <a:spLocks noGrp="1"/>
          </p:cNvSpPr>
          <p:nvPr>
            <p:ph idx="1"/>
          </p:nvPr>
        </p:nvSpPr>
        <p:spPr/>
        <p:txBody>
          <a:bodyPr>
            <a:normAutofit/>
          </a:bodyPr>
          <a:lstStyle/>
          <a:p>
            <a:r>
              <a:rPr lang="en-GB" dirty="0" smtClean="0"/>
              <a:t>Managed service providers can be hosting companies or access providers that offer IT services such as </a:t>
            </a:r>
          </a:p>
          <a:p>
            <a:pPr lvl="2"/>
            <a:r>
              <a:rPr lang="en-GB" dirty="0" smtClean="0"/>
              <a:t>fully outsourced network management arrangements, including </a:t>
            </a:r>
          </a:p>
          <a:p>
            <a:pPr lvl="3"/>
            <a:r>
              <a:rPr lang="en-GB" dirty="0" smtClean="0"/>
              <a:t>IP telephony,</a:t>
            </a:r>
          </a:p>
          <a:p>
            <a:pPr lvl="3"/>
            <a:r>
              <a:rPr lang="en-GB" dirty="0" smtClean="0"/>
              <a:t>messaging and call </a:t>
            </a:r>
            <a:r>
              <a:rPr lang="en-GB" dirty="0" err="1" smtClean="0"/>
              <a:t>center</a:t>
            </a:r>
            <a:r>
              <a:rPr lang="en-GB" dirty="0" smtClean="0"/>
              <a:t> management, </a:t>
            </a:r>
          </a:p>
          <a:p>
            <a:pPr lvl="3"/>
            <a:r>
              <a:rPr lang="en-GB" dirty="0" smtClean="0"/>
              <a:t>virtual private networks (VPNs), </a:t>
            </a:r>
          </a:p>
          <a:p>
            <a:pPr lvl="3"/>
            <a:r>
              <a:rPr lang="en-GB" dirty="0" smtClean="0"/>
              <a:t>managed firewalls </a:t>
            </a:r>
          </a:p>
          <a:p>
            <a:pPr lvl="3"/>
            <a:r>
              <a:rPr lang="en-GB" dirty="0" smtClean="0"/>
              <a:t>and monitoring/reporting of network servers.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Service Providers</a:t>
            </a:r>
            <a:endParaRPr lang="en-GB" dirty="0"/>
          </a:p>
        </p:txBody>
      </p:sp>
      <p:sp>
        <p:nvSpPr>
          <p:cNvPr id="3" name="Content Placeholder 2"/>
          <p:cNvSpPr>
            <a:spLocks noGrp="1"/>
          </p:cNvSpPr>
          <p:nvPr>
            <p:ph idx="1"/>
          </p:nvPr>
        </p:nvSpPr>
        <p:spPr/>
        <p:txBody>
          <a:bodyPr>
            <a:normAutofit/>
          </a:bodyPr>
          <a:lstStyle/>
          <a:p>
            <a:r>
              <a:rPr lang="en-GB" dirty="0" smtClean="0"/>
              <a:t>Most of these services can be performed from outside a company's internal network with a special emphasis placed on integration and certification of Internet security for applications and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Service Providers</a:t>
            </a:r>
            <a:endParaRPr lang="en-GB" dirty="0"/>
          </a:p>
        </p:txBody>
      </p:sp>
      <p:sp>
        <p:nvSpPr>
          <p:cNvPr id="3" name="Content Placeholder 2"/>
          <p:cNvSpPr>
            <a:spLocks noGrp="1"/>
          </p:cNvSpPr>
          <p:nvPr>
            <p:ph idx="1"/>
          </p:nvPr>
        </p:nvSpPr>
        <p:spPr/>
        <p:txBody>
          <a:bodyPr>
            <a:normAutofit fontScale="92500"/>
          </a:bodyPr>
          <a:lstStyle/>
          <a:p>
            <a:r>
              <a:rPr lang="en-GB" dirty="0" smtClean="0"/>
              <a:t>MSPs serve as outsourcing agents for companies, especially other service providers like ISPs, that don't have the resources to constantly upgrade or maintain faster and faster computer networks. </a:t>
            </a:r>
          </a:p>
          <a:p>
            <a:r>
              <a:rPr lang="en-GB" dirty="0" smtClean="0"/>
              <a:t>In addition to such basic communication service as leased line wide area network (WAN) and frame relay service, an MSP can manage and integrate a range of activities associated with enterprise networks, including cloud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Service Providers</a:t>
            </a:r>
            <a:endParaRPr lang="en-GB" dirty="0"/>
          </a:p>
        </p:txBody>
      </p:sp>
      <p:sp>
        <p:nvSpPr>
          <p:cNvPr id="3" name="Content Placeholder 2"/>
          <p:cNvSpPr>
            <a:spLocks noGrp="1"/>
          </p:cNvSpPr>
          <p:nvPr>
            <p:ph idx="1"/>
          </p:nvPr>
        </p:nvSpPr>
        <p:spPr/>
        <p:txBody>
          <a:bodyPr>
            <a:normAutofit/>
          </a:bodyPr>
          <a:lstStyle/>
          <a:p>
            <a:r>
              <a:rPr lang="en-GB" dirty="0" smtClean="0"/>
              <a:t>Managed service providers sometimes are referred to as management service providers.</a:t>
            </a:r>
          </a:p>
          <a:p>
            <a:r>
              <a:rPr lang="en-GB" dirty="0" smtClean="0"/>
              <a:t>In the past, management service providers was used to describe infrastructure services delivered on a subscription basis, but with the advent of cloud computing, managed IT services and management services have become synonyms.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lstStyle/>
          <a:p>
            <a:r>
              <a:rPr lang="en-GB" dirty="0" smtClean="0"/>
              <a:t>Ten years ago, no one could have predicted that the cloud (both hardware and software) would become the next big thing in the computing world. </a:t>
            </a:r>
          </a:p>
          <a:p>
            <a:r>
              <a:rPr lang="en-GB" dirty="0" smtClean="0"/>
              <a:t>IT automation has evolved out of business </a:t>
            </a:r>
            <a:r>
              <a:rPr lang="en-GB" b="1" dirty="0" smtClean="0"/>
              <a:t>needs</a:t>
            </a:r>
            <a:r>
              <a:rPr lang="en-GB" dirty="0" smtClean="0"/>
              <a:t> expressed by customers to.</a:t>
            </a:r>
            <a:r>
              <a:rPr lang="en-GB" b="1" dirty="0" smtClean="0"/>
              <a:t> infrastructure management and administrators</a:t>
            </a:r>
            <a:endParaRPr lang="en-GB"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a:bodyPr>
          <a:lstStyle/>
          <a:p>
            <a:r>
              <a:rPr lang="en-GB" dirty="0" smtClean="0"/>
              <a:t>There has never been a grand unified plan to automate the IT industry. </a:t>
            </a:r>
          </a:p>
          <a:p>
            <a:r>
              <a:rPr lang="en-GB" dirty="0" smtClean="0"/>
              <a:t>Each provider, responding to the needs of individual customers, has been </a:t>
            </a:r>
            <a:r>
              <a:rPr lang="en-GB" b="1" dirty="0" smtClean="0"/>
              <a:t>busily building technology solutions </a:t>
            </a:r>
            <a:r>
              <a:rPr lang="en-GB" dirty="0" smtClean="0"/>
              <a:t>to handle repetitive tasks, respond to events, and produce predictable outcomes given certain conditions.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from Managed service providers (MSP) to Cloud Computing:</a:t>
            </a:r>
            <a:endParaRPr lang="en-GB" dirty="0"/>
          </a:p>
        </p:txBody>
      </p:sp>
      <p:sp>
        <p:nvSpPr>
          <p:cNvPr id="3" name="Content Placeholder 2"/>
          <p:cNvSpPr>
            <a:spLocks noGrp="1"/>
          </p:cNvSpPr>
          <p:nvPr>
            <p:ph idx="1"/>
          </p:nvPr>
        </p:nvSpPr>
        <p:spPr/>
        <p:txBody>
          <a:bodyPr>
            <a:normAutofit fontScale="92500"/>
          </a:bodyPr>
          <a:lstStyle/>
          <a:p>
            <a:r>
              <a:rPr lang="en-GB" dirty="0" smtClean="0"/>
              <a:t>The solutions provided to meet customer needs involved both </a:t>
            </a:r>
            <a:r>
              <a:rPr lang="en-GB" b="1" dirty="0" smtClean="0"/>
              <a:t>hardware and software innovation</a:t>
            </a:r>
            <a:r>
              <a:rPr lang="en-GB" dirty="0" smtClean="0"/>
              <a:t> and, as those solutions emerged, they gave rise to another generation of innovation, improving on the foundation before it. </a:t>
            </a:r>
          </a:p>
          <a:p>
            <a:r>
              <a:rPr lang="en-GB" dirty="0" smtClean="0"/>
              <a:t>For the cloud, the biggest evolutionary jump began with managed service providers (MSPs) and their motivation to </a:t>
            </a:r>
            <a:r>
              <a:rPr lang="en-GB" b="1" dirty="0" smtClean="0"/>
              <a:t>satisfy and retain customers paying monthly recurring fees. </a:t>
            </a:r>
            <a:endParaRPr lang="en-GB"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2026</Words>
  <Application>Microsoft Office PowerPoint</Application>
  <PresentationFormat>On-screen Show (4:3)</PresentationFormat>
  <Paragraphs>110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Cloud computing technology</vt:lpstr>
      <vt:lpstr>Managed Service Providers</vt:lpstr>
      <vt:lpstr>Managed Service Providers</vt:lpstr>
      <vt:lpstr>Managed Service Providers</vt:lpstr>
      <vt:lpstr>Managed Service Providers</vt:lpstr>
      <vt:lpstr>Managed Service Providers</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The Cloud Data Center</vt:lpstr>
      <vt:lpstr>The Cloud Data Center</vt:lpstr>
      <vt:lpstr>The Cloud Data Center</vt:lpstr>
      <vt:lpstr>The Cloud Data Center</vt:lpstr>
      <vt:lpstr>Service-Oriented Architectures as a Step Toward Cloud Computing</vt:lpstr>
      <vt:lpstr>Service-Oriented Architectures as a Step Toward Cloud Computing</vt:lpstr>
      <vt:lpstr>Service-Oriented Architectures as a Step Toward Cloud Computing</vt:lpstr>
      <vt:lpstr>Service-Oriented Architectures as a Step Toward Cloud Computing</vt:lpstr>
      <vt:lpstr>Service-Oriented Architectures as a Step Toward Cloud Computing</vt:lpstr>
      <vt:lpstr>Service-Oriented Architectures as a Step Toward Cloud Computing</vt:lpstr>
      <vt:lpstr>Service-Oriented Architectures as a Step Toward Cloud Computing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technology</dc:title>
  <dc:creator>Lenovo</dc:creator>
  <cp:lastModifiedBy>Lenovo</cp:lastModifiedBy>
  <cp:revision>10</cp:revision>
  <dcterms:created xsi:type="dcterms:W3CDTF">2006-08-16T00:00:00Z</dcterms:created>
  <dcterms:modified xsi:type="dcterms:W3CDTF">2021-12-27T15:27:21Z</dcterms:modified>
</cp:coreProperties>
</file>