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302" r:id="rId2"/>
    <p:sldId id="257" r:id="rId3"/>
    <p:sldId id="258" r:id="rId4"/>
    <p:sldId id="303" r:id="rId5"/>
    <p:sldId id="304" r:id="rId6"/>
    <p:sldId id="305" r:id="rId7"/>
    <p:sldId id="306" r:id="rId8"/>
    <p:sldId id="307" r:id="rId9"/>
    <p:sldId id="308" r:id="rId10"/>
    <p:sldId id="309" r:id="rId11"/>
    <p:sldId id="310" r:id="rId12"/>
    <p:sldId id="260" r:id="rId13"/>
    <p:sldId id="312" r:id="rId14"/>
    <p:sldId id="261" r:id="rId15"/>
    <p:sldId id="262" r:id="rId16"/>
    <p:sldId id="313" r:id="rId17"/>
    <p:sldId id="263" r:id="rId18"/>
    <p:sldId id="314" r:id="rId19"/>
    <p:sldId id="265" r:id="rId20"/>
    <p:sldId id="266" r:id="rId21"/>
    <p:sldId id="267" r:id="rId22"/>
    <p:sldId id="268" r:id="rId23"/>
    <p:sldId id="270" r:id="rId24"/>
    <p:sldId id="271" r:id="rId25"/>
    <p:sldId id="272" r:id="rId26"/>
    <p:sldId id="273" r:id="rId27"/>
    <p:sldId id="269" r:id="rId28"/>
    <p:sldId id="274" r:id="rId29"/>
    <p:sldId id="275" r:id="rId30"/>
    <p:sldId id="276" r:id="rId31"/>
    <p:sldId id="277" r:id="rId32"/>
    <p:sldId id="278" r:id="rId33"/>
    <p:sldId id="279" r:id="rId34"/>
    <p:sldId id="315"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Lst>
  <p:sldSz cx="16459200" cy="9326563"/>
  <p:notesSz cx="6858000" cy="9144000"/>
  <p:defaultTextStyle>
    <a:defPPr>
      <a:defRPr lang="en-US"/>
    </a:defPPr>
    <a:lvl1pPr marL="0" algn="l" defTabSz="1514901" rtl="0" eaLnBrk="1" latinLnBrk="0" hangingPunct="1">
      <a:defRPr sz="3000" kern="1200">
        <a:solidFill>
          <a:schemeClr val="tx1"/>
        </a:solidFill>
        <a:latin typeface="+mn-lt"/>
        <a:ea typeface="+mn-ea"/>
        <a:cs typeface="+mn-cs"/>
      </a:defRPr>
    </a:lvl1pPr>
    <a:lvl2pPr marL="757451" algn="l" defTabSz="1514901" rtl="0" eaLnBrk="1" latinLnBrk="0" hangingPunct="1">
      <a:defRPr sz="3000" kern="1200">
        <a:solidFill>
          <a:schemeClr val="tx1"/>
        </a:solidFill>
        <a:latin typeface="+mn-lt"/>
        <a:ea typeface="+mn-ea"/>
        <a:cs typeface="+mn-cs"/>
      </a:defRPr>
    </a:lvl2pPr>
    <a:lvl3pPr marL="1514901" algn="l" defTabSz="1514901" rtl="0" eaLnBrk="1" latinLnBrk="0" hangingPunct="1">
      <a:defRPr sz="3000" kern="1200">
        <a:solidFill>
          <a:schemeClr val="tx1"/>
        </a:solidFill>
        <a:latin typeface="+mn-lt"/>
        <a:ea typeface="+mn-ea"/>
        <a:cs typeface="+mn-cs"/>
      </a:defRPr>
    </a:lvl3pPr>
    <a:lvl4pPr marL="2272352" algn="l" defTabSz="1514901" rtl="0" eaLnBrk="1" latinLnBrk="0" hangingPunct="1">
      <a:defRPr sz="3000" kern="1200">
        <a:solidFill>
          <a:schemeClr val="tx1"/>
        </a:solidFill>
        <a:latin typeface="+mn-lt"/>
        <a:ea typeface="+mn-ea"/>
        <a:cs typeface="+mn-cs"/>
      </a:defRPr>
    </a:lvl4pPr>
    <a:lvl5pPr marL="3029801" algn="l" defTabSz="1514901" rtl="0" eaLnBrk="1" latinLnBrk="0" hangingPunct="1">
      <a:defRPr sz="3000" kern="1200">
        <a:solidFill>
          <a:schemeClr val="tx1"/>
        </a:solidFill>
        <a:latin typeface="+mn-lt"/>
        <a:ea typeface="+mn-ea"/>
        <a:cs typeface="+mn-cs"/>
      </a:defRPr>
    </a:lvl5pPr>
    <a:lvl6pPr marL="3787252" algn="l" defTabSz="1514901" rtl="0" eaLnBrk="1" latinLnBrk="0" hangingPunct="1">
      <a:defRPr sz="3000" kern="1200">
        <a:solidFill>
          <a:schemeClr val="tx1"/>
        </a:solidFill>
        <a:latin typeface="+mn-lt"/>
        <a:ea typeface="+mn-ea"/>
        <a:cs typeface="+mn-cs"/>
      </a:defRPr>
    </a:lvl6pPr>
    <a:lvl7pPr marL="4544702" algn="l" defTabSz="1514901" rtl="0" eaLnBrk="1" latinLnBrk="0" hangingPunct="1">
      <a:defRPr sz="3000" kern="1200">
        <a:solidFill>
          <a:schemeClr val="tx1"/>
        </a:solidFill>
        <a:latin typeface="+mn-lt"/>
        <a:ea typeface="+mn-ea"/>
        <a:cs typeface="+mn-cs"/>
      </a:defRPr>
    </a:lvl7pPr>
    <a:lvl8pPr marL="5302153" algn="l" defTabSz="1514901" rtl="0" eaLnBrk="1" latinLnBrk="0" hangingPunct="1">
      <a:defRPr sz="3000" kern="1200">
        <a:solidFill>
          <a:schemeClr val="tx1"/>
        </a:solidFill>
        <a:latin typeface="+mn-lt"/>
        <a:ea typeface="+mn-ea"/>
        <a:cs typeface="+mn-cs"/>
      </a:defRPr>
    </a:lvl8pPr>
    <a:lvl9pPr marL="6059603" algn="l" defTabSz="151490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3" d="100"/>
          <a:sy n="53" d="100"/>
        </p:scale>
        <p:origin x="-642" y="72"/>
      </p:cViewPr>
      <p:guideLst>
        <p:guide orient="horz" pos="2938"/>
        <p:guide pos="518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4917CE-DFB2-4B74-9CDB-DF82C1CE72C7}" type="datetimeFigureOut">
              <a:rPr lang="en-US" smtClean="0"/>
              <a:pPr/>
              <a:t>1/13/2022</a:t>
            </a:fld>
            <a:endParaRPr lang="en-US"/>
          </a:p>
        </p:txBody>
      </p:sp>
      <p:sp>
        <p:nvSpPr>
          <p:cNvPr id="4" name="Slide Image Placeholder 3"/>
          <p:cNvSpPr>
            <a:spLocks noGrp="1" noRot="1" noChangeAspect="1"/>
          </p:cNvSpPr>
          <p:nvPr>
            <p:ph type="sldImg" idx="2"/>
          </p:nvPr>
        </p:nvSpPr>
        <p:spPr>
          <a:xfrm>
            <a:off x="404813" y="685800"/>
            <a:ext cx="6048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411637-86E1-4BDF-A0E6-B5C3880841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514901" rtl="0" eaLnBrk="1" latinLnBrk="0" hangingPunct="1">
      <a:defRPr sz="2000" kern="1200">
        <a:solidFill>
          <a:schemeClr val="tx1"/>
        </a:solidFill>
        <a:latin typeface="+mn-lt"/>
        <a:ea typeface="+mn-ea"/>
        <a:cs typeface="+mn-cs"/>
      </a:defRPr>
    </a:lvl1pPr>
    <a:lvl2pPr marL="757451" algn="l" defTabSz="1514901" rtl="0" eaLnBrk="1" latinLnBrk="0" hangingPunct="1">
      <a:defRPr sz="2000" kern="1200">
        <a:solidFill>
          <a:schemeClr val="tx1"/>
        </a:solidFill>
        <a:latin typeface="+mn-lt"/>
        <a:ea typeface="+mn-ea"/>
        <a:cs typeface="+mn-cs"/>
      </a:defRPr>
    </a:lvl2pPr>
    <a:lvl3pPr marL="1514901" algn="l" defTabSz="1514901" rtl="0" eaLnBrk="1" latinLnBrk="0" hangingPunct="1">
      <a:defRPr sz="2000" kern="1200">
        <a:solidFill>
          <a:schemeClr val="tx1"/>
        </a:solidFill>
        <a:latin typeface="+mn-lt"/>
        <a:ea typeface="+mn-ea"/>
        <a:cs typeface="+mn-cs"/>
      </a:defRPr>
    </a:lvl3pPr>
    <a:lvl4pPr marL="2272352" algn="l" defTabSz="1514901" rtl="0" eaLnBrk="1" latinLnBrk="0" hangingPunct="1">
      <a:defRPr sz="2000" kern="1200">
        <a:solidFill>
          <a:schemeClr val="tx1"/>
        </a:solidFill>
        <a:latin typeface="+mn-lt"/>
        <a:ea typeface="+mn-ea"/>
        <a:cs typeface="+mn-cs"/>
      </a:defRPr>
    </a:lvl4pPr>
    <a:lvl5pPr marL="3029801" algn="l" defTabSz="1514901" rtl="0" eaLnBrk="1" latinLnBrk="0" hangingPunct="1">
      <a:defRPr sz="2000" kern="1200">
        <a:solidFill>
          <a:schemeClr val="tx1"/>
        </a:solidFill>
        <a:latin typeface="+mn-lt"/>
        <a:ea typeface="+mn-ea"/>
        <a:cs typeface="+mn-cs"/>
      </a:defRPr>
    </a:lvl5pPr>
    <a:lvl6pPr marL="3787252" algn="l" defTabSz="1514901" rtl="0" eaLnBrk="1" latinLnBrk="0" hangingPunct="1">
      <a:defRPr sz="2000" kern="1200">
        <a:solidFill>
          <a:schemeClr val="tx1"/>
        </a:solidFill>
        <a:latin typeface="+mn-lt"/>
        <a:ea typeface="+mn-ea"/>
        <a:cs typeface="+mn-cs"/>
      </a:defRPr>
    </a:lvl6pPr>
    <a:lvl7pPr marL="4544702" algn="l" defTabSz="1514901" rtl="0" eaLnBrk="1" latinLnBrk="0" hangingPunct="1">
      <a:defRPr sz="2000" kern="1200">
        <a:solidFill>
          <a:schemeClr val="tx1"/>
        </a:solidFill>
        <a:latin typeface="+mn-lt"/>
        <a:ea typeface="+mn-ea"/>
        <a:cs typeface="+mn-cs"/>
      </a:defRPr>
    </a:lvl7pPr>
    <a:lvl8pPr marL="5302153" algn="l" defTabSz="1514901" rtl="0" eaLnBrk="1" latinLnBrk="0" hangingPunct="1">
      <a:defRPr sz="2000" kern="1200">
        <a:solidFill>
          <a:schemeClr val="tx1"/>
        </a:solidFill>
        <a:latin typeface="+mn-lt"/>
        <a:ea typeface="+mn-ea"/>
        <a:cs typeface="+mn-cs"/>
      </a:defRPr>
    </a:lvl8pPr>
    <a:lvl9pPr marL="6059603" algn="l" defTabSz="151490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3" y="685800"/>
            <a:ext cx="60483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411637-86E1-4BDF-A0E6-B5C38808412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411637-86E1-4BDF-A0E6-B5C38808412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6459200" cy="9326563"/>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7346" tIns="73673" rIns="147346" bIns="73673" rtlCol="0" anchor="ctr"/>
          <a:lstStyle/>
          <a:p>
            <a:pPr algn="ctr" eaLnBrk="1" latinLnBrk="0" hangingPunct="1"/>
            <a:endParaRPr kumimoji="0" lang="en-US"/>
          </a:p>
        </p:txBody>
      </p:sp>
      <p:sp useBgFill="1">
        <p:nvSpPr>
          <p:cNvPr id="13" name="Rounded Rectangle 12"/>
          <p:cNvSpPr/>
          <p:nvPr/>
        </p:nvSpPr>
        <p:spPr>
          <a:xfrm>
            <a:off x="117563" y="94864"/>
            <a:ext cx="16224070" cy="910108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9" name="Subtitle 8"/>
          <p:cNvSpPr>
            <a:spLocks noGrp="1"/>
          </p:cNvSpPr>
          <p:nvPr>
            <p:ph type="subTitle" idx="1"/>
          </p:nvPr>
        </p:nvSpPr>
        <p:spPr>
          <a:xfrm>
            <a:off x="2331720" y="4352396"/>
            <a:ext cx="11521440" cy="2176198"/>
          </a:xfrm>
        </p:spPr>
        <p:txBody>
          <a:bodyPr/>
          <a:lstStyle>
            <a:lvl1pPr marL="0" indent="0" algn="ctr">
              <a:buNone/>
              <a:defRPr sz="4200">
                <a:solidFill>
                  <a:schemeClr val="tx2"/>
                </a:solidFill>
              </a:defRPr>
            </a:lvl1pPr>
            <a:lvl2pPr marL="736732" indent="0" algn="ctr">
              <a:buNone/>
            </a:lvl2pPr>
            <a:lvl3pPr marL="1473464" indent="0" algn="ctr">
              <a:buNone/>
            </a:lvl3pPr>
            <a:lvl4pPr marL="2210196" indent="0" algn="ctr">
              <a:buNone/>
            </a:lvl4pPr>
            <a:lvl5pPr marL="2946928" indent="0" algn="ctr">
              <a:buNone/>
            </a:lvl5pPr>
            <a:lvl6pPr marL="3683660" indent="0" algn="ctr">
              <a:buNone/>
            </a:lvl6pPr>
            <a:lvl7pPr marL="4420392" indent="0" algn="ctr">
              <a:buNone/>
            </a:lvl7pPr>
            <a:lvl8pPr marL="5157125" indent="0" algn="ctr">
              <a:buNone/>
            </a:lvl8pPr>
            <a:lvl9pPr marL="5893857"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B8C42C-1084-43FF-AF2E-07C1BA793B44}" type="datetimeFigureOut">
              <a:rPr lang="en-US" smtClean="0"/>
              <a:pPr/>
              <a:t>1/13/2022</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2300">
                <a:solidFill>
                  <a:srgbClr val="FFFFFF"/>
                </a:solidFill>
              </a:defRPr>
            </a:lvl1pPr>
          </a:lstStyle>
          <a:p>
            <a:fld id="{773523C9-9ABB-45AE-A945-EAAD5E4FE89E}" type="slidenum">
              <a:rPr lang="en-GB" smtClean="0"/>
              <a:pPr/>
              <a:t>‹#›</a:t>
            </a:fld>
            <a:endParaRPr lang="en-GB"/>
          </a:p>
        </p:txBody>
      </p:sp>
      <p:sp>
        <p:nvSpPr>
          <p:cNvPr id="7" name="Rectangle 6"/>
          <p:cNvSpPr/>
          <p:nvPr/>
        </p:nvSpPr>
        <p:spPr>
          <a:xfrm>
            <a:off x="113277" y="1970986"/>
            <a:ext cx="16238767" cy="2077124"/>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10" name="Rectangle 9"/>
          <p:cNvSpPr/>
          <p:nvPr/>
        </p:nvSpPr>
        <p:spPr>
          <a:xfrm>
            <a:off x="113277" y="1899475"/>
            <a:ext cx="16238767" cy="1639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11" name="Rectangle 10"/>
          <p:cNvSpPr/>
          <p:nvPr/>
        </p:nvSpPr>
        <p:spPr>
          <a:xfrm>
            <a:off x="113277" y="4048105"/>
            <a:ext cx="16238767" cy="15031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8" name="Title 7"/>
          <p:cNvSpPr>
            <a:spLocks noGrp="1"/>
          </p:cNvSpPr>
          <p:nvPr>
            <p:ph type="ctrTitle"/>
          </p:nvPr>
        </p:nvSpPr>
        <p:spPr>
          <a:xfrm>
            <a:off x="822960" y="2047996"/>
            <a:ext cx="14813280" cy="1999166"/>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8C42C-1084-43FF-AF2E-07C1BA793B44}" type="datetimeFigureOut">
              <a:rPr lang="en-US" smtClean="0"/>
              <a:pPr/>
              <a:t>1/13/2022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523C9-9ABB-45AE-A945-EAAD5E4FE89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32920" y="373500"/>
            <a:ext cx="3621024" cy="795780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645920" y="373498"/>
            <a:ext cx="10012680" cy="795780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B8C42C-1084-43FF-AF2E-07C1BA793B44}" type="datetimeFigureOut">
              <a:rPr lang="en-US" smtClean="0"/>
              <a:pPr/>
              <a:t>1/13/2022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523C9-9ABB-45AE-A945-EAAD5E4FE89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7B8C42C-1084-43FF-AF2E-07C1BA793B44}" type="datetimeFigureOut">
              <a:rPr lang="en-US" smtClean="0"/>
              <a:pPr/>
              <a:t>1/13/2022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523C9-9ABB-45AE-A945-EAAD5E4FE89E}" type="slidenum">
              <a:rPr lang="en-GB" smtClean="0"/>
              <a:pPr/>
              <a:t>‹#›</a:t>
            </a:fld>
            <a:endParaRPr lang="en-GB"/>
          </a:p>
        </p:txBody>
      </p:sp>
      <p:sp>
        <p:nvSpPr>
          <p:cNvPr id="8" name="Content Placeholder 7"/>
          <p:cNvSpPr>
            <a:spLocks noGrp="1"/>
          </p:cNvSpPr>
          <p:nvPr>
            <p:ph sz="quarter" idx="1"/>
          </p:nvPr>
        </p:nvSpPr>
        <p:spPr>
          <a:xfrm>
            <a:off x="1645920" y="1968941"/>
            <a:ext cx="13990320" cy="6217709"/>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6459200" cy="9326563"/>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7346" tIns="73673" rIns="147346" bIns="73673" rtlCol="0" anchor="ctr"/>
          <a:lstStyle/>
          <a:p>
            <a:pPr algn="ctr" eaLnBrk="1" latinLnBrk="0" hangingPunct="1"/>
            <a:endParaRPr kumimoji="0" lang="en-US"/>
          </a:p>
        </p:txBody>
      </p:sp>
      <p:sp useBgFill="1">
        <p:nvSpPr>
          <p:cNvPr id="10" name="Rounded Rectangle 9"/>
          <p:cNvSpPr/>
          <p:nvPr/>
        </p:nvSpPr>
        <p:spPr>
          <a:xfrm>
            <a:off x="117563" y="94864"/>
            <a:ext cx="16224070" cy="910108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2" name="Title 1"/>
          <p:cNvSpPr>
            <a:spLocks noGrp="1"/>
          </p:cNvSpPr>
          <p:nvPr>
            <p:ph type="title"/>
          </p:nvPr>
        </p:nvSpPr>
        <p:spPr>
          <a:xfrm>
            <a:off x="1300163" y="1295357"/>
            <a:ext cx="13990320" cy="1852359"/>
          </a:xfrm>
        </p:spPr>
        <p:txBody>
          <a:bodyPr anchor="b" anchorCtr="0"/>
          <a:lstStyle>
            <a:lvl1pPr algn="l">
              <a:buNone/>
              <a:defRPr sz="64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00163" y="3465078"/>
            <a:ext cx="13990320" cy="1819974"/>
          </a:xfrm>
        </p:spPr>
        <p:txBody>
          <a:bodyPr anchor="t" anchorCtr="0"/>
          <a:lstStyle>
            <a:lvl1pPr marL="0" indent="0">
              <a:buNone/>
              <a:defRPr sz="3900">
                <a:solidFill>
                  <a:schemeClr val="tx1">
                    <a:tint val="75000"/>
                  </a:schemeClr>
                </a:solidFill>
              </a:defRPr>
            </a:lvl1pPr>
            <a:lvl2pPr>
              <a:buNone/>
              <a:defRPr sz="2900">
                <a:solidFill>
                  <a:schemeClr val="tx1">
                    <a:tint val="75000"/>
                  </a:schemeClr>
                </a:solidFill>
              </a:defRPr>
            </a:lvl2pPr>
            <a:lvl3pPr>
              <a:buNone/>
              <a:defRPr sz="2600">
                <a:solidFill>
                  <a:schemeClr val="tx1">
                    <a:tint val="75000"/>
                  </a:schemeClr>
                </a:solidFill>
              </a:defRPr>
            </a:lvl3pPr>
            <a:lvl4pPr>
              <a:buNone/>
              <a:defRPr sz="2300">
                <a:solidFill>
                  <a:schemeClr val="tx1">
                    <a:tint val="75000"/>
                  </a:schemeClr>
                </a:solidFill>
              </a:defRPr>
            </a:lvl4pPr>
            <a:lvl5pPr>
              <a:buNone/>
              <a:defRPr sz="2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B8C42C-1084-43FF-AF2E-07C1BA793B44}" type="datetimeFigureOut">
              <a:rPr lang="en-US" smtClean="0"/>
              <a:pPr/>
              <a:t>1/13/2022</a:t>
            </a:fld>
            <a:endParaRPr lang="en-GB"/>
          </a:p>
        </p:txBody>
      </p:sp>
      <p:sp>
        <p:nvSpPr>
          <p:cNvPr id="5" name="Footer Placeholder 4"/>
          <p:cNvSpPr>
            <a:spLocks noGrp="1"/>
          </p:cNvSpPr>
          <p:nvPr>
            <p:ph type="ftr" sz="quarter" idx="11"/>
          </p:nvPr>
        </p:nvSpPr>
        <p:spPr>
          <a:xfrm>
            <a:off x="1440180" y="8393907"/>
            <a:ext cx="7200900" cy="621771"/>
          </a:xfrm>
        </p:spPr>
        <p:txBody>
          <a:bodyPr/>
          <a:lstStyle/>
          <a:p>
            <a:endParaRPr lang="en-GB"/>
          </a:p>
        </p:txBody>
      </p:sp>
      <p:sp>
        <p:nvSpPr>
          <p:cNvPr id="7" name="Rectangle 6"/>
          <p:cNvSpPr/>
          <p:nvPr/>
        </p:nvSpPr>
        <p:spPr>
          <a:xfrm flipV="1">
            <a:off x="124943" y="3232379"/>
            <a:ext cx="16224327" cy="124354"/>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8" name="Rectangle 7"/>
          <p:cNvSpPr/>
          <p:nvPr/>
        </p:nvSpPr>
        <p:spPr>
          <a:xfrm>
            <a:off x="124464" y="3184298"/>
            <a:ext cx="16224806" cy="6217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9" name="Rectangle 8"/>
          <p:cNvSpPr/>
          <p:nvPr/>
        </p:nvSpPr>
        <p:spPr>
          <a:xfrm>
            <a:off x="122952" y="3357563"/>
            <a:ext cx="16226318" cy="6217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6" name="Slide Number Placeholder 5"/>
          <p:cNvSpPr>
            <a:spLocks noGrp="1"/>
          </p:cNvSpPr>
          <p:nvPr>
            <p:ph type="sldNum" sz="quarter" idx="12"/>
          </p:nvPr>
        </p:nvSpPr>
        <p:spPr>
          <a:xfrm>
            <a:off x="263347" y="8443648"/>
            <a:ext cx="822960" cy="621771"/>
          </a:xfrm>
        </p:spPr>
        <p:txBody>
          <a:bodyPr/>
          <a:lstStyle/>
          <a:p>
            <a:fld id="{773523C9-9ABB-45AE-A945-EAAD5E4FE89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7B8C42C-1084-43FF-AF2E-07C1BA793B44}" type="datetimeFigureOut">
              <a:rPr lang="en-US" smtClean="0"/>
              <a:pPr/>
              <a:t>1/13/2022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3523C9-9ABB-45AE-A945-EAAD5E4FE89E}" type="slidenum">
              <a:rPr lang="en-GB" smtClean="0"/>
              <a:pPr/>
              <a:t>‹#›</a:t>
            </a:fld>
            <a:endParaRPr lang="en-GB"/>
          </a:p>
        </p:txBody>
      </p:sp>
      <p:sp>
        <p:nvSpPr>
          <p:cNvPr id="9" name="Content Placeholder 8"/>
          <p:cNvSpPr>
            <a:spLocks noGrp="1"/>
          </p:cNvSpPr>
          <p:nvPr>
            <p:ph sz="quarter" idx="1"/>
          </p:nvPr>
        </p:nvSpPr>
        <p:spPr>
          <a:xfrm>
            <a:off x="1645920" y="1968941"/>
            <a:ext cx="6748272" cy="6217709"/>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8881110" y="1968941"/>
            <a:ext cx="6748272" cy="6217709"/>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371335"/>
            <a:ext cx="13990320" cy="1554427"/>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45920" y="1968941"/>
            <a:ext cx="6720840" cy="1036285"/>
          </a:xfrm>
          <a:noFill/>
          <a:ln w="12700" cap="sq" cmpd="sng" algn="ctr">
            <a:noFill/>
            <a:prstDash val="solid"/>
          </a:ln>
        </p:spPr>
        <p:txBody>
          <a:bodyPr lIns="147346" anchor="b" anchorCtr="0">
            <a:noAutofit/>
          </a:bodyPr>
          <a:lstStyle>
            <a:lvl1pPr marL="0" indent="0">
              <a:buNone/>
              <a:defRPr sz="3900" b="1">
                <a:solidFill>
                  <a:schemeClr val="accent1"/>
                </a:solidFill>
                <a:latin typeface="+mj-lt"/>
                <a:ea typeface="+mj-ea"/>
                <a:cs typeface="+mj-cs"/>
              </a:defRPr>
            </a:lvl1pPr>
            <a:lvl2pPr>
              <a:buNone/>
              <a:defRPr sz="3200" b="1"/>
            </a:lvl2pPr>
            <a:lvl3pPr>
              <a:buNone/>
              <a:defRPr sz="2900" b="1"/>
            </a:lvl3pPr>
            <a:lvl4pPr>
              <a:buNone/>
              <a:defRPr sz="2600" b="1"/>
            </a:lvl4pPr>
            <a:lvl5pPr>
              <a:buNone/>
              <a:defRPr sz="2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8915400" y="1968941"/>
            <a:ext cx="6720840" cy="1036285"/>
          </a:xfrm>
          <a:noFill/>
          <a:ln w="12700" cap="sq" cmpd="sng" algn="ctr">
            <a:noFill/>
            <a:prstDash val="solid"/>
          </a:ln>
        </p:spPr>
        <p:txBody>
          <a:bodyPr lIns="147346" anchor="b" anchorCtr="0">
            <a:noAutofit/>
          </a:bodyPr>
          <a:lstStyle>
            <a:lvl1pPr marL="0" indent="0">
              <a:buNone/>
              <a:defRPr sz="3900" b="1">
                <a:solidFill>
                  <a:schemeClr val="accent1"/>
                </a:solidFill>
                <a:latin typeface="+mj-lt"/>
                <a:ea typeface="+mj-ea"/>
                <a:cs typeface="+mj-cs"/>
              </a:defRPr>
            </a:lvl1pPr>
            <a:lvl2pPr>
              <a:buNone/>
              <a:defRPr sz="3200" b="1"/>
            </a:lvl2pPr>
            <a:lvl3pPr>
              <a:buNone/>
              <a:defRPr sz="2900" b="1"/>
            </a:lvl3pPr>
            <a:lvl4pPr>
              <a:buNone/>
              <a:defRPr sz="2600" b="1"/>
            </a:lvl4pPr>
            <a:lvl5pPr>
              <a:buNone/>
              <a:defRPr sz="2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7B8C42C-1084-43FF-AF2E-07C1BA793B44}" type="datetimeFigureOut">
              <a:rPr lang="en-US" smtClean="0"/>
              <a:pPr/>
              <a:t>1/13/2022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3523C9-9ABB-45AE-A945-EAAD5E4FE89E}" type="slidenum">
              <a:rPr lang="en-GB" smtClean="0"/>
              <a:pPr/>
              <a:t>‹#›</a:t>
            </a:fld>
            <a:endParaRPr lang="en-GB"/>
          </a:p>
        </p:txBody>
      </p:sp>
      <p:sp>
        <p:nvSpPr>
          <p:cNvPr id="11" name="Content Placeholder 10"/>
          <p:cNvSpPr>
            <a:spLocks noGrp="1"/>
          </p:cNvSpPr>
          <p:nvPr>
            <p:ph sz="half" idx="2"/>
          </p:nvPr>
        </p:nvSpPr>
        <p:spPr>
          <a:xfrm>
            <a:off x="1645920" y="3057040"/>
            <a:ext cx="6720840" cy="528505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8915400" y="3057040"/>
            <a:ext cx="6720840" cy="5285052"/>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8C42C-1084-43FF-AF2E-07C1BA793B44}" type="datetimeFigureOut">
              <a:rPr lang="en-US" smtClean="0"/>
              <a:pPr/>
              <a:t>1/13/2022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3523C9-9ABB-45AE-A945-EAAD5E4FE89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8C42C-1084-43FF-AF2E-07C1BA793B44}" type="datetimeFigureOut">
              <a:rPr lang="en-US" smtClean="0"/>
              <a:pPr/>
              <a:t>1/13/2022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3523C9-9ABB-45AE-A945-EAAD5E4FE89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6459200" cy="9326563"/>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useBgFill="1">
        <p:nvSpPr>
          <p:cNvPr id="9" name="Rounded Rectangle 8"/>
          <p:cNvSpPr/>
          <p:nvPr/>
        </p:nvSpPr>
        <p:spPr>
          <a:xfrm>
            <a:off x="115214" y="94864"/>
            <a:ext cx="16224070" cy="910272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2" name="Title 1"/>
          <p:cNvSpPr>
            <a:spLocks noGrp="1"/>
          </p:cNvSpPr>
          <p:nvPr>
            <p:ph type="title"/>
          </p:nvPr>
        </p:nvSpPr>
        <p:spPr>
          <a:xfrm>
            <a:off x="1645920" y="371335"/>
            <a:ext cx="13990320" cy="1554427"/>
          </a:xfrm>
        </p:spPr>
        <p:txBody>
          <a:bodyPr anchor="b" anchorCtr="0"/>
          <a:lstStyle>
            <a:lvl1pPr algn="l">
              <a:buNone/>
              <a:defRPr sz="64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645920" y="2176198"/>
            <a:ext cx="3429000" cy="6114080"/>
          </a:xfrm>
        </p:spPr>
        <p:txBody>
          <a:bodyPr/>
          <a:lstStyle>
            <a:lvl1pPr marL="0" indent="0">
              <a:buNone/>
              <a:defRPr sz="2900"/>
            </a:lvl1pPr>
            <a:lvl2pPr>
              <a:buNone/>
              <a:defRPr sz="1900"/>
            </a:lvl2pPr>
            <a:lvl3pPr>
              <a:buNone/>
              <a:defRPr sz="1600"/>
            </a:lvl3pPr>
            <a:lvl4pPr>
              <a:buNone/>
              <a:defRPr sz="1500"/>
            </a:lvl4pPr>
            <a:lvl5pPr>
              <a:buNone/>
              <a:defRPr sz="15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B8C42C-1084-43FF-AF2E-07C1BA793B44}" type="datetimeFigureOut">
              <a:rPr lang="en-US" smtClean="0"/>
              <a:pPr/>
              <a:t>1/13/2022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3523C9-9ABB-45AE-A945-EAAD5E4FE89E}" type="slidenum">
              <a:rPr lang="en-GB" smtClean="0"/>
              <a:pPr/>
              <a:t>‹#›</a:t>
            </a:fld>
            <a:endParaRPr lang="en-GB"/>
          </a:p>
        </p:txBody>
      </p:sp>
      <p:sp>
        <p:nvSpPr>
          <p:cNvPr id="11" name="Content Placeholder 10"/>
          <p:cNvSpPr>
            <a:spLocks noGrp="1"/>
          </p:cNvSpPr>
          <p:nvPr>
            <p:ph sz="quarter" idx="1"/>
          </p:nvPr>
        </p:nvSpPr>
        <p:spPr>
          <a:xfrm>
            <a:off x="5349240" y="2176198"/>
            <a:ext cx="10287000" cy="611408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6664521"/>
            <a:ext cx="13167360" cy="710288"/>
          </a:xfrm>
        </p:spPr>
        <p:txBody>
          <a:bodyPr anchor="ctr">
            <a:noAutofit/>
          </a:bodyPr>
          <a:lstStyle>
            <a:lvl1pPr algn="l">
              <a:buNone/>
              <a:defRPr sz="45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645920" y="7406070"/>
            <a:ext cx="13167360" cy="932656"/>
          </a:xfrm>
        </p:spPr>
        <p:txBody>
          <a:bodyPr/>
          <a:lstStyle>
            <a:lvl1pPr marL="0" indent="0">
              <a:buFontTx/>
              <a:buNone/>
              <a:defRPr sz="2600"/>
            </a:lvl1pPr>
            <a:lvl2pPr>
              <a:defRPr sz="1900"/>
            </a:lvl2pPr>
            <a:lvl3pPr>
              <a:defRPr sz="1600"/>
            </a:lvl3pPr>
            <a:lvl4pPr>
              <a:defRPr sz="1500"/>
            </a:lvl4pPr>
            <a:lvl5pPr>
              <a:defRPr sz="15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B8C42C-1084-43FF-AF2E-07C1BA793B44}" type="datetimeFigureOut">
              <a:rPr lang="en-US" smtClean="0"/>
              <a:pPr/>
              <a:t>1/13/2022</a:t>
            </a:fld>
            <a:endParaRPr lang="en-GB"/>
          </a:p>
        </p:txBody>
      </p:sp>
      <p:sp>
        <p:nvSpPr>
          <p:cNvPr id="6" name="Footer Placeholder 5"/>
          <p:cNvSpPr>
            <a:spLocks noGrp="1"/>
          </p:cNvSpPr>
          <p:nvPr>
            <p:ph type="ftr" sz="quarter" idx="11"/>
          </p:nvPr>
        </p:nvSpPr>
        <p:spPr>
          <a:xfrm>
            <a:off x="1645920" y="8393907"/>
            <a:ext cx="6995160" cy="621771"/>
          </a:xfrm>
        </p:spPr>
        <p:txBody>
          <a:bodyPr/>
          <a:lstStyle/>
          <a:p>
            <a:endParaRPr lang="en-GB"/>
          </a:p>
        </p:txBody>
      </p:sp>
      <p:sp>
        <p:nvSpPr>
          <p:cNvPr id="7" name="Slide Number Placeholder 6"/>
          <p:cNvSpPr>
            <a:spLocks noGrp="1"/>
          </p:cNvSpPr>
          <p:nvPr>
            <p:ph type="sldNum" sz="quarter" idx="12"/>
          </p:nvPr>
        </p:nvSpPr>
        <p:spPr>
          <a:xfrm>
            <a:off x="263347" y="8443648"/>
            <a:ext cx="822960" cy="621771"/>
          </a:xfrm>
        </p:spPr>
        <p:txBody>
          <a:bodyPr/>
          <a:lstStyle/>
          <a:p>
            <a:fld id="{773523C9-9ABB-45AE-A945-EAAD5E4FE89E}" type="slidenum">
              <a:rPr lang="en-GB" smtClean="0"/>
              <a:pPr/>
              <a:t>‹#›</a:t>
            </a:fld>
            <a:endParaRPr lang="en-GB"/>
          </a:p>
        </p:txBody>
      </p:sp>
      <p:sp>
        <p:nvSpPr>
          <p:cNvPr id="11" name="Rectangle 10"/>
          <p:cNvSpPr/>
          <p:nvPr/>
        </p:nvSpPr>
        <p:spPr>
          <a:xfrm flipV="1">
            <a:off x="122953" y="6369418"/>
            <a:ext cx="16212312" cy="124354"/>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12" name="Rectangle 11"/>
          <p:cNvSpPr/>
          <p:nvPr/>
        </p:nvSpPr>
        <p:spPr>
          <a:xfrm>
            <a:off x="123315" y="6324430"/>
            <a:ext cx="16211950" cy="6217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13" name="Rectangle 12"/>
          <p:cNvSpPr/>
          <p:nvPr/>
        </p:nvSpPr>
        <p:spPr>
          <a:xfrm>
            <a:off x="123319" y="6491365"/>
            <a:ext cx="16211947" cy="6637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3" name="Picture Placeholder 2"/>
          <p:cNvSpPr>
            <a:spLocks noGrp="1"/>
          </p:cNvSpPr>
          <p:nvPr>
            <p:ph type="pic" idx="1"/>
          </p:nvPr>
        </p:nvSpPr>
        <p:spPr>
          <a:xfrm>
            <a:off x="122956" y="90676"/>
            <a:ext cx="16203371" cy="6230662"/>
          </a:xfrm>
          <a:prstGeom prst="round2SameRect">
            <a:avLst>
              <a:gd name="adj1" fmla="val 7101"/>
              <a:gd name="adj2" fmla="val 0"/>
            </a:avLst>
          </a:prstGeom>
          <a:solidFill>
            <a:schemeClr val="bg2"/>
          </a:solidFill>
          <a:ln w="6350">
            <a:solidFill>
              <a:schemeClr val="tx1"/>
            </a:solidFill>
          </a:ln>
        </p:spPr>
        <p:txBody>
          <a:bodyPr/>
          <a:lstStyle>
            <a:lvl1pPr marL="0" indent="0">
              <a:buNone/>
              <a:defRPr sz="5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6459200" cy="9326563"/>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47346" tIns="73673" rIns="147346" bIns="73673" rtlCol="0" anchor="ctr"/>
          <a:lstStyle/>
          <a:p>
            <a:pPr algn="ctr" eaLnBrk="1" latinLnBrk="0" hangingPunct="1"/>
            <a:endParaRPr kumimoji="0" lang="en-US"/>
          </a:p>
        </p:txBody>
      </p:sp>
      <p:sp useBgFill="1">
        <p:nvSpPr>
          <p:cNvPr id="8" name="Rounded Rectangle 7"/>
          <p:cNvSpPr/>
          <p:nvPr/>
        </p:nvSpPr>
        <p:spPr>
          <a:xfrm>
            <a:off x="115214" y="94864"/>
            <a:ext cx="16224070" cy="910272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47346" tIns="73673" rIns="147346" bIns="73673" anchor="ctr"/>
          <a:lstStyle/>
          <a:p>
            <a:pPr algn="ctr" eaLnBrk="1" latinLnBrk="0" hangingPunct="1"/>
            <a:endParaRPr kumimoji="0" lang="en-US"/>
          </a:p>
        </p:txBody>
      </p:sp>
      <p:sp>
        <p:nvSpPr>
          <p:cNvPr id="22" name="Title Placeholder 21"/>
          <p:cNvSpPr>
            <a:spLocks noGrp="1"/>
          </p:cNvSpPr>
          <p:nvPr>
            <p:ph type="title"/>
          </p:nvPr>
        </p:nvSpPr>
        <p:spPr>
          <a:xfrm>
            <a:off x="1645920" y="373495"/>
            <a:ext cx="13990320" cy="1554427"/>
          </a:xfrm>
          <a:prstGeom prst="rect">
            <a:avLst/>
          </a:prstGeom>
        </p:spPr>
        <p:txBody>
          <a:bodyPr lIns="147346" tIns="73673" rIns="147346" bIns="147346"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645920" y="1968941"/>
            <a:ext cx="13990320" cy="6217709"/>
          </a:xfrm>
          <a:prstGeom prst="rect">
            <a:avLst/>
          </a:prstGeom>
        </p:spPr>
        <p:txBody>
          <a:bodyPr lIns="147346" tIns="73673" rIns="147346" bIns="7367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1109960" y="8419814"/>
            <a:ext cx="4457700" cy="647678"/>
          </a:xfrm>
          <a:prstGeom prst="rect">
            <a:avLst/>
          </a:prstGeom>
        </p:spPr>
        <p:txBody>
          <a:bodyPr lIns="147346" tIns="73673" rIns="147346" bIns="73673" anchor="ctr" anchorCtr="0"/>
          <a:lstStyle>
            <a:lvl1pPr algn="r" eaLnBrk="1" latinLnBrk="0" hangingPunct="1">
              <a:defRPr kumimoji="0" sz="2300">
                <a:solidFill>
                  <a:schemeClr val="tx2"/>
                </a:solidFill>
              </a:defRPr>
            </a:lvl1pPr>
          </a:lstStyle>
          <a:p>
            <a:fld id="{97B8C42C-1084-43FF-AF2E-07C1BA793B44}" type="datetimeFigureOut">
              <a:rPr lang="en-US" smtClean="0"/>
              <a:pPr/>
              <a:t>1/13/2022</a:t>
            </a:fld>
            <a:endParaRPr lang="en-GB"/>
          </a:p>
        </p:txBody>
      </p:sp>
      <p:sp>
        <p:nvSpPr>
          <p:cNvPr id="3" name="Footer Placeholder 2"/>
          <p:cNvSpPr>
            <a:spLocks noGrp="1"/>
          </p:cNvSpPr>
          <p:nvPr>
            <p:ph type="ftr" sz="quarter" idx="3"/>
          </p:nvPr>
        </p:nvSpPr>
        <p:spPr>
          <a:xfrm>
            <a:off x="1645920" y="8393907"/>
            <a:ext cx="7132320" cy="621771"/>
          </a:xfrm>
          <a:prstGeom prst="rect">
            <a:avLst/>
          </a:prstGeom>
        </p:spPr>
        <p:txBody>
          <a:bodyPr lIns="147346" tIns="73673" rIns="147346" bIns="73673" anchor="ctr" anchorCtr="0"/>
          <a:lstStyle>
            <a:lvl1pPr eaLnBrk="1" latinLnBrk="0" hangingPunct="1">
              <a:defRPr kumimoji="0" sz="2300">
                <a:solidFill>
                  <a:schemeClr val="tx2"/>
                </a:solidFill>
              </a:defRPr>
            </a:lvl1pPr>
          </a:lstStyle>
          <a:p>
            <a:endParaRPr lang="en-GB"/>
          </a:p>
        </p:txBody>
      </p:sp>
      <p:sp>
        <p:nvSpPr>
          <p:cNvPr id="23" name="Slide Number Placeholder 22"/>
          <p:cNvSpPr>
            <a:spLocks noGrp="1"/>
          </p:cNvSpPr>
          <p:nvPr>
            <p:ph type="sldNum" sz="quarter" idx="4"/>
          </p:nvPr>
        </p:nvSpPr>
        <p:spPr>
          <a:xfrm>
            <a:off x="263347" y="8445721"/>
            <a:ext cx="822960" cy="621771"/>
          </a:xfrm>
          <a:prstGeom prst="ellipse">
            <a:avLst/>
          </a:prstGeom>
          <a:solidFill>
            <a:schemeClr val="accent1"/>
          </a:solidFill>
        </p:spPr>
        <p:txBody>
          <a:bodyPr wrap="none" lIns="0" tIns="0" rIns="0" bIns="0" anchor="ctr" anchorCtr="1">
            <a:noAutofit/>
          </a:bodyPr>
          <a:lstStyle>
            <a:lvl1pPr algn="ctr" eaLnBrk="1" latinLnBrk="0" hangingPunct="1">
              <a:defRPr kumimoji="0" sz="2300">
                <a:solidFill>
                  <a:srgbClr val="FFFFFF"/>
                </a:solidFill>
                <a:latin typeface="+mj-lt"/>
                <a:ea typeface="+mj-ea"/>
                <a:cs typeface="+mj-cs"/>
              </a:defRPr>
            </a:lvl1pPr>
          </a:lstStyle>
          <a:p>
            <a:fld id="{773523C9-9ABB-45AE-A945-EAAD5E4FE89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6400" kern="1200">
          <a:solidFill>
            <a:schemeClr val="tx2"/>
          </a:solidFill>
          <a:latin typeface="+mj-lt"/>
          <a:ea typeface="+mj-ea"/>
          <a:cs typeface="+mj-cs"/>
        </a:defRPr>
      </a:lvl1pPr>
    </p:titleStyle>
    <p:bodyStyle>
      <a:lvl1pPr marL="442039" indent="-442039" algn="l" rtl="0" eaLnBrk="1" latinLnBrk="0" hangingPunct="1">
        <a:spcBef>
          <a:spcPts val="935"/>
        </a:spcBef>
        <a:buClr>
          <a:schemeClr val="accent1"/>
        </a:buClr>
        <a:buSzPct val="85000"/>
        <a:buFont typeface="Wingdings 2"/>
        <a:buChar char=""/>
        <a:defRPr kumimoji="0" sz="4200" kern="1200">
          <a:solidFill>
            <a:schemeClr val="tx1"/>
          </a:solidFill>
          <a:latin typeface="+mn-lt"/>
          <a:ea typeface="+mn-ea"/>
          <a:cs typeface="+mn-cs"/>
        </a:defRPr>
      </a:lvl1pPr>
      <a:lvl2pPr marL="884078" indent="-368366" algn="l" rtl="0" eaLnBrk="1" latinLnBrk="0" hangingPunct="1">
        <a:spcBef>
          <a:spcPts val="596"/>
        </a:spcBef>
        <a:buClr>
          <a:schemeClr val="accent2"/>
        </a:buClr>
        <a:buSzPct val="85000"/>
        <a:buFont typeface="Wingdings 2"/>
        <a:buChar char=""/>
        <a:defRPr kumimoji="0" sz="3900" kern="1200">
          <a:solidFill>
            <a:schemeClr val="tx1"/>
          </a:solidFill>
          <a:latin typeface="+mn-lt"/>
          <a:ea typeface="+mn-ea"/>
          <a:cs typeface="+mn-cs"/>
        </a:defRPr>
      </a:lvl2pPr>
      <a:lvl3pPr marL="1326118" indent="-368366" algn="l" rtl="0" eaLnBrk="1" latinLnBrk="0" hangingPunct="1">
        <a:spcBef>
          <a:spcPts val="596"/>
        </a:spcBef>
        <a:buClr>
          <a:schemeClr val="accent1">
            <a:tint val="60000"/>
          </a:schemeClr>
        </a:buClr>
        <a:buSzPct val="85000"/>
        <a:buFont typeface="Wingdings 2"/>
        <a:buChar char=""/>
        <a:defRPr kumimoji="0" sz="3200" kern="1200">
          <a:solidFill>
            <a:schemeClr val="tx1"/>
          </a:solidFill>
          <a:latin typeface="+mn-lt"/>
          <a:ea typeface="+mn-ea"/>
          <a:cs typeface="+mn-cs"/>
        </a:defRPr>
      </a:lvl3pPr>
      <a:lvl4pPr marL="1768157" indent="-368366" algn="l" rtl="0" eaLnBrk="1" latinLnBrk="0" hangingPunct="1">
        <a:spcBef>
          <a:spcPts val="596"/>
        </a:spcBef>
        <a:buClr>
          <a:schemeClr val="accent3"/>
        </a:buClr>
        <a:buSzPct val="80000"/>
        <a:buFont typeface="Wingdings 2"/>
        <a:buChar char=""/>
        <a:defRPr kumimoji="0" sz="3200" kern="1200">
          <a:solidFill>
            <a:schemeClr val="tx1"/>
          </a:solidFill>
          <a:latin typeface="+mn-lt"/>
          <a:ea typeface="+mn-ea"/>
          <a:cs typeface="+mn-cs"/>
        </a:defRPr>
      </a:lvl4pPr>
      <a:lvl5pPr marL="2210196" indent="-368366" algn="l" rtl="0" eaLnBrk="1" latinLnBrk="0" hangingPunct="1">
        <a:spcBef>
          <a:spcPts val="596"/>
        </a:spcBef>
        <a:buClr>
          <a:schemeClr val="accent3"/>
        </a:buClr>
        <a:buFontTx/>
        <a:buChar char="o"/>
        <a:defRPr kumimoji="0" sz="3200" kern="1200">
          <a:solidFill>
            <a:schemeClr val="tx1"/>
          </a:solidFill>
          <a:latin typeface="+mn-lt"/>
          <a:ea typeface="+mn-ea"/>
          <a:cs typeface="+mn-cs"/>
        </a:defRPr>
      </a:lvl5pPr>
      <a:lvl6pPr marL="2652235" indent="-368366" algn="l" rtl="0" eaLnBrk="1" latinLnBrk="0" hangingPunct="1">
        <a:spcBef>
          <a:spcPts val="596"/>
        </a:spcBef>
        <a:buClr>
          <a:schemeClr val="accent3"/>
        </a:buClr>
        <a:buChar char="•"/>
        <a:defRPr kumimoji="0" sz="2900" kern="1200" baseline="0">
          <a:solidFill>
            <a:schemeClr val="tx1"/>
          </a:solidFill>
          <a:latin typeface="+mn-lt"/>
          <a:ea typeface="+mn-ea"/>
          <a:cs typeface="+mn-cs"/>
        </a:defRPr>
      </a:lvl6pPr>
      <a:lvl7pPr marL="3094275" indent="-368366" algn="l" rtl="0" eaLnBrk="1" latinLnBrk="0" hangingPunct="1">
        <a:spcBef>
          <a:spcPts val="596"/>
        </a:spcBef>
        <a:buClr>
          <a:schemeClr val="accent2"/>
        </a:buClr>
        <a:buChar char="•"/>
        <a:defRPr kumimoji="0" sz="2900" kern="1200">
          <a:solidFill>
            <a:schemeClr val="tx1"/>
          </a:solidFill>
          <a:latin typeface="+mn-lt"/>
          <a:ea typeface="+mn-ea"/>
          <a:cs typeface="+mn-cs"/>
        </a:defRPr>
      </a:lvl7pPr>
      <a:lvl8pPr marL="3536314" indent="-368366" algn="l" rtl="0" eaLnBrk="1" latinLnBrk="0" hangingPunct="1">
        <a:spcBef>
          <a:spcPts val="596"/>
        </a:spcBef>
        <a:buClr>
          <a:schemeClr val="accent1">
            <a:tint val="60000"/>
          </a:schemeClr>
        </a:buClr>
        <a:buChar char="•"/>
        <a:defRPr kumimoji="0" sz="2900" kern="1200">
          <a:solidFill>
            <a:schemeClr val="tx1"/>
          </a:solidFill>
          <a:latin typeface="+mn-lt"/>
          <a:ea typeface="+mn-ea"/>
          <a:cs typeface="+mn-cs"/>
        </a:defRPr>
      </a:lvl8pPr>
      <a:lvl9pPr marL="3978353" indent="-368366" algn="l" rtl="0" eaLnBrk="1" latinLnBrk="0" hangingPunct="1">
        <a:spcBef>
          <a:spcPts val="596"/>
        </a:spcBef>
        <a:buClr>
          <a:schemeClr val="accent2">
            <a:tint val="60000"/>
          </a:schemeClr>
        </a:buClr>
        <a:buChar char="•"/>
        <a:defRPr kumimoji="0" sz="29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36732" algn="l" rtl="0" eaLnBrk="1" latinLnBrk="0" hangingPunct="1">
        <a:defRPr kumimoji="0" kern="1200">
          <a:solidFill>
            <a:schemeClr val="tx1"/>
          </a:solidFill>
          <a:latin typeface="+mn-lt"/>
          <a:ea typeface="+mn-ea"/>
          <a:cs typeface="+mn-cs"/>
        </a:defRPr>
      </a:lvl2pPr>
      <a:lvl3pPr marL="1473464" algn="l" rtl="0" eaLnBrk="1" latinLnBrk="0" hangingPunct="1">
        <a:defRPr kumimoji="0" kern="1200">
          <a:solidFill>
            <a:schemeClr val="tx1"/>
          </a:solidFill>
          <a:latin typeface="+mn-lt"/>
          <a:ea typeface="+mn-ea"/>
          <a:cs typeface="+mn-cs"/>
        </a:defRPr>
      </a:lvl3pPr>
      <a:lvl4pPr marL="2210196" algn="l" rtl="0" eaLnBrk="1" latinLnBrk="0" hangingPunct="1">
        <a:defRPr kumimoji="0" kern="1200">
          <a:solidFill>
            <a:schemeClr val="tx1"/>
          </a:solidFill>
          <a:latin typeface="+mn-lt"/>
          <a:ea typeface="+mn-ea"/>
          <a:cs typeface="+mn-cs"/>
        </a:defRPr>
      </a:lvl4pPr>
      <a:lvl5pPr marL="2946928" algn="l" rtl="0" eaLnBrk="1" latinLnBrk="0" hangingPunct="1">
        <a:defRPr kumimoji="0" kern="1200">
          <a:solidFill>
            <a:schemeClr val="tx1"/>
          </a:solidFill>
          <a:latin typeface="+mn-lt"/>
          <a:ea typeface="+mn-ea"/>
          <a:cs typeface="+mn-cs"/>
        </a:defRPr>
      </a:lvl5pPr>
      <a:lvl6pPr marL="3683660" algn="l" rtl="0" eaLnBrk="1" latinLnBrk="0" hangingPunct="1">
        <a:defRPr kumimoji="0" kern="1200">
          <a:solidFill>
            <a:schemeClr val="tx1"/>
          </a:solidFill>
          <a:latin typeface="+mn-lt"/>
          <a:ea typeface="+mn-ea"/>
          <a:cs typeface="+mn-cs"/>
        </a:defRPr>
      </a:lvl6pPr>
      <a:lvl7pPr marL="4420392" algn="l" rtl="0" eaLnBrk="1" latinLnBrk="0" hangingPunct="1">
        <a:defRPr kumimoji="0" kern="1200">
          <a:solidFill>
            <a:schemeClr val="tx1"/>
          </a:solidFill>
          <a:latin typeface="+mn-lt"/>
          <a:ea typeface="+mn-ea"/>
          <a:cs typeface="+mn-cs"/>
        </a:defRPr>
      </a:lvl7pPr>
      <a:lvl8pPr marL="5157125" algn="l" rtl="0" eaLnBrk="1" latinLnBrk="0" hangingPunct="1">
        <a:defRPr kumimoji="0" kern="1200">
          <a:solidFill>
            <a:schemeClr val="tx1"/>
          </a:solidFill>
          <a:latin typeface="+mn-lt"/>
          <a:ea typeface="+mn-ea"/>
          <a:cs typeface="+mn-cs"/>
        </a:defRPr>
      </a:lvl8pPr>
      <a:lvl9pPr marL="589385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2" y="373503"/>
            <a:ext cx="2880360" cy="662788"/>
          </a:xfrm>
          <a:ln>
            <a:solidFill>
              <a:schemeClr val="tx2"/>
            </a:solidFill>
          </a:ln>
        </p:spPr>
        <p:txBody>
          <a:bodyPr>
            <a:noAutofit/>
          </a:bodyPr>
          <a:lstStyle/>
          <a:p>
            <a:r>
              <a:rPr lang="en-GB" sz="6600" b="1" dirty="0" smtClean="0">
                <a:solidFill>
                  <a:srgbClr val="FF0000"/>
                </a:solidFill>
              </a:rPr>
              <a:t>Unit 4</a:t>
            </a:r>
            <a:endParaRPr lang="en-US" sz="6600" b="1" dirty="0">
              <a:solidFill>
                <a:srgbClr val="FF0000"/>
              </a:solidFill>
            </a:endParaRPr>
          </a:p>
        </p:txBody>
      </p:sp>
      <p:sp>
        <p:nvSpPr>
          <p:cNvPr id="3" name="Content Placeholder 2"/>
          <p:cNvSpPr>
            <a:spLocks noGrp="1"/>
          </p:cNvSpPr>
          <p:nvPr>
            <p:ph sz="quarter" idx="1"/>
          </p:nvPr>
        </p:nvSpPr>
        <p:spPr>
          <a:xfrm>
            <a:off x="3587269" y="2176204"/>
            <a:ext cx="12048979" cy="6155099"/>
          </a:xfrm>
          <a:ln>
            <a:solidFill>
              <a:schemeClr val="accent6">
                <a:lumMod val="75000"/>
              </a:schemeClr>
            </a:solidFill>
          </a:ln>
        </p:spPr>
        <p:txBody>
          <a:bodyPr>
            <a:noAutofit/>
          </a:bodyPr>
          <a:lstStyle/>
          <a:p>
            <a:pPr>
              <a:buNone/>
            </a:pPr>
            <a:endParaRPr lang="en-US" sz="2600" b="1" dirty="0">
              <a:latin typeface="Arial Black" pitchFamily="34" charset="0"/>
            </a:endParaRPr>
          </a:p>
        </p:txBody>
      </p:sp>
      <p:pic>
        <p:nvPicPr>
          <p:cNvPr id="47106" name="Picture 2" descr="What is Performance Appraisal? Meaning, Definition, Types, Objectives"/>
          <p:cNvPicPr>
            <a:picLocks noChangeAspect="1" noChangeArrowheads="1"/>
          </p:cNvPicPr>
          <p:nvPr/>
        </p:nvPicPr>
        <p:blipFill>
          <a:blip r:embed="rId2"/>
          <a:srcRect/>
          <a:stretch>
            <a:fillRect/>
          </a:stretch>
        </p:blipFill>
        <p:spPr bwMode="auto">
          <a:xfrm>
            <a:off x="3587265" y="2176199"/>
            <a:ext cx="12186138" cy="6243616"/>
          </a:xfrm>
          <a:prstGeom prst="rect">
            <a:avLst/>
          </a:prstGeom>
          <a:noFill/>
        </p:spPr>
      </p:pic>
      <p:sp>
        <p:nvSpPr>
          <p:cNvPr id="6" name="Rectangle 5"/>
          <p:cNvSpPr/>
          <p:nvPr/>
        </p:nvSpPr>
        <p:spPr>
          <a:xfrm>
            <a:off x="3429011" y="211967"/>
            <a:ext cx="12711173" cy="1307132"/>
          </a:xfrm>
          <a:prstGeom prst="rect">
            <a:avLst/>
          </a:prstGeom>
        </p:spPr>
        <p:txBody>
          <a:bodyPr wrap="square" lIns="151491" tIns="75745" rIns="151491" bIns="75745">
            <a:spAutoFit/>
          </a:bodyPr>
          <a:lstStyle/>
          <a:p>
            <a:pPr>
              <a:buNone/>
            </a:pPr>
            <a:r>
              <a:rPr lang="en-GB" sz="7500" b="1" dirty="0" smtClean="0">
                <a:latin typeface="Arial Black" pitchFamily="34" charset="0"/>
              </a:rPr>
              <a:t>Performance Appraisal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377" y="565249"/>
            <a:ext cx="15615139" cy="8427104"/>
          </a:xfrm>
          <a:prstGeom prst="rect">
            <a:avLst/>
          </a:prstGeom>
        </p:spPr>
        <p:txBody>
          <a:bodyPr wrap="square" lIns="85524" tIns="42762" rIns="85524" bIns="42762">
            <a:spAutoFit/>
          </a:bodyPr>
          <a:lstStyle/>
          <a:p>
            <a:pPr fontAlgn="base"/>
            <a:r>
              <a:rPr lang="en-US" sz="6200" b="1" dirty="0" smtClean="0">
                <a:solidFill>
                  <a:srgbClr val="0070C0"/>
                </a:solidFill>
              </a:rPr>
              <a:t>5. Discuss the Appraisal with the Employee:</a:t>
            </a:r>
          </a:p>
          <a:p>
            <a:pPr fontAlgn="base"/>
            <a:endParaRPr lang="en-US" dirty="0" smtClean="0"/>
          </a:p>
          <a:p>
            <a:pPr fontAlgn="base"/>
            <a:r>
              <a:rPr lang="en-US" dirty="0" smtClean="0"/>
              <a:t>	</a:t>
            </a:r>
            <a:r>
              <a:rPr lang="en-US" sz="4500" dirty="0" smtClean="0"/>
              <a:t>The fifth step in the appraisal process is to communi­cate to and discuss with the employees the results of the appraisal. This is, in fact, one of the most challenging tasks the manager’s face to present an accurate appraisal to the employees and then make them accept the appraisal in a constructive manner.</a:t>
            </a:r>
          </a:p>
          <a:p>
            <a:pPr fontAlgn="base"/>
            <a:r>
              <a:rPr lang="en-US" sz="4500" dirty="0" smtClean="0"/>
              <a:t>A discussion on appraisal enables employees to know their strengths and weaknesses. This has, in turn, impact on their future performance. Yes, the impact may be positive or negative depending upon how the appraisal is presented and discussed with the employees.</a:t>
            </a:r>
            <a:endParaRPr lang="en-US" sz="45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8" y="2"/>
            <a:ext cx="65" cy="26161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defTabSz="855238" fontAlgn="base">
              <a:spcBef>
                <a:spcPct val="0"/>
              </a:spcBef>
              <a:spcAft>
                <a:spcPct val="0"/>
              </a:spcAft>
            </a:pPr>
            <a:endParaRPr lang="en-US" sz="1700" dirty="0" smtClean="0">
              <a:latin typeface="Arial" pitchFamily="34" charset="0"/>
              <a:cs typeface="Arial" pitchFamily="34" charset="0"/>
            </a:endParaRPr>
          </a:p>
        </p:txBody>
      </p:sp>
      <p:sp>
        <p:nvSpPr>
          <p:cNvPr id="3" name="Rectangle 2"/>
          <p:cNvSpPr/>
          <p:nvPr/>
        </p:nvSpPr>
        <p:spPr>
          <a:xfrm>
            <a:off x="281355" y="282624"/>
            <a:ext cx="15966830" cy="8165494"/>
          </a:xfrm>
          <a:prstGeom prst="rect">
            <a:avLst/>
          </a:prstGeom>
        </p:spPr>
        <p:txBody>
          <a:bodyPr wrap="square" lIns="85524" tIns="42762" rIns="85524" bIns="42762">
            <a:spAutoFit/>
          </a:bodyPr>
          <a:lstStyle/>
          <a:p>
            <a:pPr defTabSz="855238" fontAlgn="base">
              <a:spcBef>
                <a:spcPct val="0"/>
              </a:spcBef>
              <a:spcAft>
                <a:spcPct val="0"/>
              </a:spcAft>
            </a:pPr>
            <a:r>
              <a:rPr lang="en-US" sz="5100" b="1" dirty="0" smtClean="0">
                <a:solidFill>
                  <a:srgbClr val="0070C0"/>
                </a:solidFill>
                <a:latin typeface="Georgia" pitchFamily="18" charset="0"/>
                <a:cs typeface="Arial" pitchFamily="34" charset="0"/>
              </a:rPr>
              <a:t>6. Initiate Corrective Action:</a:t>
            </a:r>
          </a:p>
          <a:p>
            <a:pPr defTabSz="855238" eaLnBrk="0" fontAlgn="base" hangingPunct="0">
              <a:spcBef>
                <a:spcPct val="0"/>
              </a:spcBef>
              <a:spcAft>
                <a:spcPct val="0"/>
              </a:spcAft>
            </a:pPr>
            <a:endParaRPr lang="en-US" dirty="0" smtClean="0">
              <a:solidFill>
                <a:srgbClr val="424142"/>
              </a:solidFill>
              <a:latin typeface="Georgia" pitchFamily="18" charset="0"/>
              <a:cs typeface="Arial" pitchFamily="34" charset="0"/>
            </a:endParaRPr>
          </a:p>
          <a:p>
            <a:pPr defTabSz="855238" eaLnBrk="0" fontAlgn="base" hangingPunct="0">
              <a:spcBef>
                <a:spcPct val="0"/>
              </a:spcBef>
              <a:spcAft>
                <a:spcPct val="0"/>
              </a:spcAft>
            </a:pPr>
            <a:r>
              <a:rPr lang="en-US" dirty="0" smtClean="0">
                <a:solidFill>
                  <a:srgbClr val="424142"/>
                </a:solidFill>
                <a:latin typeface="Georgia" pitchFamily="18" charset="0"/>
                <a:cs typeface="Arial" pitchFamily="34" charset="0"/>
              </a:rPr>
              <a:t>	</a:t>
            </a:r>
            <a:r>
              <a:rPr lang="en-US" sz="3700" dirty="0" smtClean="0">
                <a:solidFill>
                  <a:srgbClr val="424142"/>
                </a:solidFill>
                <a:latin typeface="Georgia" pitchFamily="18" charset="0"/>
                <a:cs typeface="Arial" pitchFamily="34" charset="0"/>
              </a:rPr>
              <a:t>The final step in the appraisal process is the initiation of corrective action when it is necessary. The areas needing improvement are identified and then, the measures to correct or improve the performance are identified and initiated.</a:t>
            </a:r>
            <a:endParaRPr lang="en-US" sz="3700" dirty="0" smtClean="0">
              <a:latin typeface="Arial" pitchFamily="34" charset="0"/>
              <a:cs typeface="Arial" pitchFamily="34" charset="0"/>
            </a:endParaRPr>
          </a:p>
          <a:p>
            <a:pPr defTabSz="855238" eaLnBrk="0" fontAlgn="base" hangingPunct="0">
              <a:spcBef>
                <a:spcPct val="0"/>
              </a:spcBef>
              <a:spcAft>
                <a:spcPct val="0"/>
              </a:spcAft>
            </a:pPr>
            <a:r>
              <a:rPr lang="en-US" sz="3700" dirty="0" smtClean="0">
                <a:solidFill>
                  <a:srgbClr val="424142"/>
                </a:solidFill>
                <a:latin typeface="Georgia" pitchFamily="18" charset="0"/>
                <a:cs typeface="Arial" pitchFamily="34" charset="0"/>
              </a:rPr>
              <a:t>The corrective action can be of two types. One is immediate and deals predominantly with symptoms. This action is often called as “putting out fires.” The other is basic and delves into causes of deviations and seeks to adjust the difference permanently.</a:t>
            </a:r>
            <a:endParaRPr lang="en-US" sz="3700" dirty="0" smtClean="0">
              <a:latin typeface="Arial" pitchFamily="34" charset="0"/>
              <a:cs typeface="Arial" pitchFamily="34" charset="0"/>
            </a:endParaRPr>
          </a:p>
          <a:p>
            <a:pPr defTabSz="855238" eaLnBrk="0" fontAlgn="base" hangingPunct="0">
              <a:spcBef>
                <a:spcPct val="0"/>
              </a:spcBef>
              <a:spcAft>
                <a:spcPct val="0"/>
              </a:spcAft>
            </a:pPr>
            <a:r>
              <a:rPr lang="en-US" sz="3700" dirty="0" smtClean="0">
                <a:solidFill>
                  <a:srgbClr val="424142"/>
                </a:solidFill>
                <a:latin typeface="Georgia" pitchFamily="18" charset="0"/>
                <a:cs typeface="Arial" pitchFamily="34" charset="0"/>
              </a:rPr>
              <a:t>This type of action involves time to analyze deviations. Hence, managers often opt for the immediate action, or say, “put out fires”. Training, coaching, counseling, etc. is the common examples of corrective actions that managers initiate to improve the employee performance.</a:t>
            </a:r>
            <a:endParaRPr lang="en-US" sz="41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a:buNone/>
            </a:pPr>
            <a:r>
              <a:rPr lang="en-GB" sz="5400" b="1" dirty="0">
                <a:solidFill>
                  <a:srgbClr val="FF0000"/>
                </a:solidFill>
              </a:rPr>
              <a:t>Performance evaluation methods or appraisal methods </a:t>
            </a:r>
          </a:p>
          <a:p>
            <a:pPr marL="852131" indent="-852131">
              <a:buAutoNum type="arabicPeriod"/>
            </a:pPr>
            <a:r>
              <a:rPr lang="en-GB" dirty="0"/>
              <a:t>Absolute standards: means that subjects are not compared with any other person </a:t>
            </a:r>
            <a:r>
              <a:rPr lang="en-GB" dirty="0" smtClean="0"/>
              <a:t>.</a:t>
            </a:r>
          </a:p>
          <a:p>
            <a:pPr marL="852131" indent="-852131">
              <a:buNone/>
            </a:pPr>
            <a:endParaRPr lang="en-GB" dirty="0"/>
          </a:p>
          <a:p>
            <a:pPr marL="852131" indent="-852131">
              <a:buNone/>
            </a:pPr>
            <a:endParaRPr lang="en-GB" dirty="0"/>
          </a:p>
        </p:txBody>
      </p:sp>
      <p:pic>
        <p:nvPicPr>
          <p:cNvPr id="4" name="Picture 2" descr="Company LOGO Performance Management and Appraisal By Daniel"/>
          <p:cNvPicPr>
            <a:picLocks noChangeAspect="1" noChangeArrowheads="1"/>
          </p:cNvPicPr>
          <p:nvPr/>
        </p:nvPicPr>
        <p:blipFill>
          <a:blip r:embed="rId2"/>
          <a:srcRect/>
          <a:stretch>
            <a:fillRect/>
          </a:stretch>
        </p:blipFill>
        <p:spPr bwMode="auto">
          <a:xfrm>
            <a:off x="2" y="2755581"/>
            <a:ext cx="16459200" cy="706557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0"/>
            <a:ext cx="16459200" cy="2317739"/>
          </a:xfrm>
          <a:prstGeom prst="rect">
            <a:avLst/>
          </a:prstGeom>
        </p:spPr>
        <p:txBody>
          <a:bodyPr wrap="square" lIns="85524" tIns="42762" rIns="85524" bIns="42762">
            <a:spAutoFit/>
          </a:bodyPr>
          <a:lstStyle/>
          <a:p>
            <a:pPr marL="852131" indent="-852131"/>
            <a:r>
              <a:rPr lang="en-GB" sz="5100" b="1" dirty="0" smtClean="0"/>
              <a:t>a. </a:t>
            </a:r>
          </a:p>
          <a:p>
            <a:pPr marL="852131" indent="-852131" algn="just"/>
            <a:r>
              <a:rPr lang="en-GB" dirty="0" smtClean="0"/>
              <a:t>		</a:t>
            </a:r>
            <a:endParaRPr lang="en-GB" sz="3400" dirty="0" smtClean="0">
              <a:solidFill>
                <a:srgbClr val="FF0000"/>
              </a:solidFill>
            </a:endParaRPr>
          </a:p>
          <a:p>
            <a:pPr marL="852131" indent="-852131" algn="just"/>
            <a:r>
              <a:rPr lang="en-GB" sz="3400" dirty="0" smtClean="0">
                <a:solidFill>
                  <a:srgbClr val="FF0000"/>
                </a:solidFill>
              </a:rPr>
              <a:t> </a:t>
            </a:r>
          </a:p>
          <a:p>
            <a:pPr marL="852131" indent="-852131" algn="just"/>
            <a:endParaRPr lang="en-GB" dirty="0">
              <a:solidFill>
                <a:srgbClr val="FF0000"/>
              </a:solidFill>
            </a:endParaRPr>
          </a:p>
        </p:txBody>
      </p:sp>
      <p:pic>
        <p:nvPicPr>
          <p:cNvPr id="69634" name="Picture 2" descr="Performance appraisal concepts and method"/>
          <p:cNvPicPr>
            <a:picLocks noChangeAspect="1" noChangeArrowheads="1"/>
          </p:cNvPicPr>
          <p:nvPr/>
        </p:nvPicPr>
        <p:blipFill>
          <a:blip r:embed="rId2"/>
          <a:srcRect/>
          <a:stretch>
            <a:fillRect/>
          </a:stretch>
        </p:blipFill>
        <p:spPr bwMode="auto">
          <a:xfrm>
            <a:off x="0" y="-213519"/>
            <a:ext cx="16459200" cy="1075928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endParaRPr lang="en-GB" dirty="0"/>
          </a:p>
          <a:p>
            <a:pPr>
              <a:buNone/>
            </a:pPr>
            <a:r>
              <a:rPr lang="en-GB" dirty="0"/>
              <a:t>b) Critical incident appraisal </a:t>
            </a:r>
          </a:p>
          <a:p>
            <a:r>
              <a:rPr lang="en-GB" dirty="0"/>
              <a:t>It focuses the </a:t>
            </a:r>
            <a:r>
              <a:rPr lang="en-GB" dirty="0" smtClean="0"/>
              <a:t>ratter's </a:t>
            </a:r>
            <a:r>
              <a:rPr lang="en-GB" dirty="0"/>
              <a:t>attention on those critical or </a:t>
            </a:r>
            <a:r>
              <a:rPr lang="en-GB" dirty="0">
                <a:solidFill>
                  <a:srgbClr val="00B050"/>
                </a:solidFill>
              </a:rPr>
              <a:t>key behaviours </a:t>
            </a:r>
            <a:r>
              <a:rPr lang="en-GB" dirty="0"/>
              <a:t>that make the difference between </a:t>
            </a:r>
            <a:r>
              <a:rPr lang="en-GB" dirty="0">
                <a:solidFill>
                  <a:srgbClr val="FF0000"/>
                </a:solidFill>
              </a:rPr>
              <a:t>doing a job effectively </a:t>
            </a:r>
            <a:r>
              <a:rPr lang="en-GB" dirty="0"/>
              <a:t>and </a:t>
            </a:r>
            <a:r>
              <a:rPr lang="en-GB" dirty="0">
                <a:solidFill>
                  <a:srgbClr val="FF0000"/>
                </a:solidFill>
              </a:rPr>
              <a:t>doing it ineffectively</a:t>
            </a:r>
            <a:r>
              <a:rPr lang="en-GB" dirty="0"/>
              <a:t>. </a:t>
            </a:r>
          </a:p>
          <a:p>
            <a:r>
              <a:rPr lang="en-GB" dirty="0"/>
              <a:t>This methods say that an employee is </a:t>
            </a:r>
            <a:r>
              <a:rPr lang="en-GB" dirty="0">
                <a:solidFill>
                  <a:srgbClr val="FF0000"/>
                </a:solidFill>
              </a:rPr>
              <a:t>aggressive or imaginative </a:t>
            </a:r>
            <a:r>
              <a:rPr lang="en-GB" dirty="0"/>
              <a:t>or </a:t>
            </a:r>
            <a:r>
              <a:rPr lang="en-GB" dirty="0">
                <a:solidFill>
                  <a:srgbClr val="FF0000"/>
                </a:solidFill>
              </a:rPr>
              <a:t>relaxed</a:t>
            </a:r>
            <a:r>
              <a:rPr lang="en-GB" dirty="0"/>
              <a:t> but that does not tell us anything about how well the job is being done. </a:t>
            </a:r>
          </a:p>
          <a:p>
            <a:r>
              <a:rPr lang="en-GB" dirty="0"/>
              <a:t>The </a:t>
            </a:r>
            <a:r>
              <a:rPr lang="en-GB" dirty="0">
                <a:solidFill>
                  <a:srgbClr val="FF0000"/>
                </a:solidFill>
              </a:rPr>
              <a:t>strength of this method is that it looks at behaviour's</a:t>
            </a:r>
            <a:r>
              <a:rPr lang="en-GB" dirty="0"/>
              <a:t>.</a:t>
            </a:r>
          </a:p>
          <a:p>
            <a:pPr>
              <a:buNone/>
            </a:pP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r>
              <a:rPr lang="en-GB" dirty="0"/>
              <a:t>Its drawbacks are </a:t>
            </a:r>
          </a:p>
          <a:p>
            <a:r>
              <a:rPr lang="en-GB" dirty="0"/>
              <a:t>Appraisers are required </a:t>
            </a:r>
            <a:r>
              <a:rPr lang="en-GB" dirty="0">
                <a:solidFill>
                  <a:srgbClr val="FF0000"/>
                </a:solidFill>
              </a:rPr>
              <a:t>to regularly write these incidents down</a:t>
            </a:r>
            <a:r>
              <a:rPr lang="en-GB" dirty="0"/>
              <a:t>, but doing this on a daily or even weekly basis for all of their subordinates is </a:t>
            </a:r>
            <a:r>
              <a:rPr lang="en-GB" dirty="0">
                <a:solidFill>
                  <a:srgbClr val="FF0000"/>
                </a:solidFill>
              </a:rPr>
              <a:t>time consuming and burdensome for managers</a:t>
            </a:r>
            <a:r>
              <a:rPr lang="en-GB" dirty="0"/>
              <a:t> </a:t>
            </a:r>
          </a:p>
          <a:p>
            <a:r>
              <a:rPr lang="en-GB" dirty="0"/>
              <a:t>Critical incidents suffer from the </a:t>
            </a:r>
            <a:r>
              <a:rPr lang="en-GB" dirty="0">
                <a:solidFill>
                  <a:srgbClr val="FF0000"/>
                </a:solidFill>
              </a:rPr>
              <a:t>same comparison problem </a:t>
            </a:r>
            <a:r>
              <a:rPr lang="en-GB" dirty="0"/>
              <a:t>found in essays; mainly, they do not lend themselves to quantification. Therefore the comparison and ranking of subordinates is difficult.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Methods of performance appraisal"/>
          <p:cNvPicPr>
            <a:picLocks noChangeAspect="1" noChangeArrowheads="1"/>
          </p:cNvPicPr>
          <p:nvPr/>
        </p:nvPicPr>
        <p:blipFill>
          <a:blip r:embed="rId2"/>
          <a:srcRect/>
          <a:stretch>
            <a:fillRect/>
          </a:stretch>
        </p:blipFill>
        <p:spPr bwMode="auto">
          <a:xfrm>
            <a:off x="-3094891" y="670718"/>
            <a:ext cx="19554094" cy="932656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r>
              <a:rPr lang="en-GB" dirty="0"/>
              <a:t>c) Checklist </a:t>
            </a:r>
          </a:p>
          <a:p>
            <a:r>
              <a:rPr lang="en-GB" dirty="0"/>
              <a:t>In the checklist the evaluator uses a list of </a:t>
            </a:r>
            <a:r>
              <a:rPr lang="en-GB" dirty="0">
                <a:solidFill>
                  <a:srgbClr val="FF0000"/>
                </a:solidFill>
              </a:rPr>
              <a:t>behavioural descriptions and checks off those behaviours that apply to the employee. </a:t>
            </a:r>
          </a:p>
          <a:p>
            <a:r>
              <a:rPr lang="en-GB" dirty="0"/>
              <a:t>Here </a:t>
            </a:r>
            <a:r>
              <a:rPr lang="en-GB" dirty="0">
                <a:solidFill>
                  <a:srgbClr val="FF0000"/>
                </a:solidFill>
              </a:rPr>
              <a:t>the rater only does the reporting or checking and HR department</a:t>
            </a:r>
            <a:r>
              <a:rPr lang="en-GB" dirty="0"/>
              <a:t> does the actual evaluation.</a:t>
            </a:r>
          </a:p>
          <a:p>
            <a:r>
              <a:rPr lang="en-GB" dirty="0"/>
              <a:t>Advantages – economy, limited training required, standardization. </a:t>
            </a:r>
          </a:p>
          <a:p>
            <a:r>
              <a:rPr lang="en-GB" dirty="0"/>
              <a:t>Disadvantages – </a:t>
            </a:r>
            <a:r>
              <a:rPr lang="en-GB" dirty="0" err="1"/>
              <a:t>Raters</a:t>
            </a:r>
            <a:r>
              <a:rPr lang="en-GB" dirty="0"/>
              <a:t> biases, use of improper weighs (analyse) by HR, does not allow rater to give relative ratings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The Essay Method of Performance Appraisal"/>
          <p:cNvPicPr>
            <a:picLocks noChangeAspect="1" noChangeArrowheads="1"/>
          </p:cNvPicPr>
          <p:nvPr/>
        </p:nvPicPr>
        <p:blipFill>
          <a:blip r:embed="rId3"/>
          <a:srcRect/>
          <a:stretch>
            <a:fillRect/>
          </a:stretch>
        </p:blipFill>
        <p:spPr bwMode="auto">
          <a:xfrm>
            <a:off x="2" y="0"/>
            <a:ext cx="16459200" cy="93265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19881"/>
            <a:ext cx="16459200" cy="8534400"/>
          </a:xfrm>
        </p:spPr>
        <p:txBody>
          <a:bodyPr>
            <a:normAutofit/>
          </a:bodyPr>
          <a:lstStyle/>
          <a:p>
            <a:pPr>
              <a:buNone/>
            </a:pPr>
            <a:r>
              <a:rPr lang="en-GB" dirty="0"/>
              <a:t>d) GRAPHIC RATING SCALE</a:t>
            </a:r>
          </a:p>
          <a:p>
            <a:r>
              <a:rPr lang="en-GB" dirty="0"/>
              <a:t>A performance appraisal that rates the degree to which the employee has achieved various characteristics.</a:t>
            </a:r>
          </a:p>
          <a:p>
            <a:r>
              <a:rPr lang="en-GB" dirty="0"/>
              <a:t>The </a:t>
            </a:r>
            <a:r>
              <a:rPr lang="en-GB" dirty="0" err="1"/>
              <a:t>rater</a:t>
            </a:r>
            <a:r>
              <a:rPr lang="en-GB" dirty="0"/>
              <a:t> is provided with a printed form for each employee to be rated, </a:t>
            </a:r>
            <a:r>
              <a:rPr lang="en-GB" dirty="0">
                <a:solidFill>
                  <a:srgbClr val="FF0000"/>
                </a:solidFill>
              </a:rPr>
              <a:t>containing a number of characteristics to be rated.</a:t>
            </a:r>
          </a:p>
          <a:p>
            <a:r>
              <a:rPr lang="en-GB" dirty="0"/>
              <a:t>The graphic rating scale is the most common type of</a:t>
            </a:r>
          </a:p>
          <a:p>
            <a:pPr>
              <a:buNone/>
            </a:pPr>
            <a:r>
              <a:rPr lang="en-GB" dirty="0"/>
              <a:t>   appraisal used.</a:t>
            </a:r>
          </a:p>
          <a:p>
            <a:r>
              <a:rPr lang="en-GB" dirty="0"/>
              <a:t>Various characteristics such as </a:t>
            </a:r>
            <a:r>
              <a:rPr lang="en-GB" dirty="0">
                <a:solidFill>
                  <a:srgbClr val="FF0000"/>
                </a:solidFill>
              </a:rPr>
              <a:t>job knowledge, cooperation, loyalty, honesty, punctuality </a:t>
            </a:r>
            <a:r>
              <a:rPr lang="en-GB" dirty="0"/>
              <a:t>are rated by the degree of achievement.</a:t>
            </a:r>
          </a:p>
          <a:p>
            <a:r>
              <a:rPr lang="en-GB" dirty="0"/>
              <a:t>The rate usually receives a score of 1 to 5, with 5</a:t>
            </a:r>
          </a:p>
          <a:p>
            <a:pPr>
              <a:buNone/>
            </a:pPr>
            <a:r>
              <a:rPr lang="en-GB" dirty="0"/>
              <a:t>   representing excellent performance.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endParaRPr lang="en-GB" sz="5900" b="1" dirty="0" smtClean="0"/>
          </a:p>
          <a:p>
            <a:pPr>
              <a:buNone/>
            </a:pPr>
            <a:r>
              <a:rPr lang="en-GB" sz="5900" b="1" dirty="0" smtClean="0"/>
              <a:t>		Performance and Effectiveness </a:t>
            </a:r>
            <a:endParaRPr lang="en-GB" b="1" dirty="0" smtClean="0"/>
          </a:p>
          <a:p>
            <a:pPr algn="just">
              <a:buNone/>
            </a:pPr>
            <a:r>
              <a:rPr lang="en-US" dirty="0" smtClean="0"/>
              <a:t>		Generally </a:t>
            </a:r>
            <a:r>
              <a:rPr lang="en-US" dirty="0"/>
              <a:t>P</a:t>
            </a:r>
            <a:r>
              <a:rPr lang="en-US" dirty="0" smtClean="0"/>
              <a:t>erformance </a:t>
            </a:r>
            <a:r>
              <a:rPr lang="en-US" dirty="0"/>
              <a:t>A</a:t>
            </a:r>
            <a:r>
              <a:rPr lang="en-US" dirty="0" smtClean="0"/>
              <a:t>ppraisal </a:t>
            </a:r>
            <a:r>
              <a:rPr lang="en-US" dirty="0"/>
              <a:t>is the process of evaluation and judgment of employee by employer.</a:t>
            </a:r>
          </a:p>
          <a:p>
            <a:pPr>
              <a:buNone/>
            </a:pPr>
            <a:endParaRPr lang="en-US" dirty="0"/>
          </a:p>
          <a:p>
            <a:pPr algn="just">
              <a:buNone/>
            </a:pPr>
            <a:r>
              <a:rPr lang="en-GB" dirty="0" smtClean="0"/>
              <a:t>		According </a:t>
            </a:r>
            <a:r>
              <a:rPr lang="en-GB" dirty="0"/>
              <a:t>to </a:t>
            </a:r>
            <a:r>
              <a:rPr lang="en-GB" b="1" dirty="0"/>
              <a:t>F</a:t>
            </a:r>
            <a:r>
              <a:rPr lang="en-GB" b="1" dirty="0" smtClean="0"/>
              <a:t>letcher </a:t>
            </a:r>
            <a:r>
              <a:rPr lang="en-GB" b="1" dirty="0"/>
              <a:t>and Perry </a:t>
            </a:r>
            <a:r>
              <a:rPr lang="en-GB" dirty="0"/>
              <a:t>(2001, pp. 127) ‘’ Performance appraisal is the term applied to a variety of processes that generally involve the </a:t>
            </a:r>
            <a:r>
              <a:rPr lang="en-GB" dirty="0">
                <a:solidFill>
                  <a:srgbClr val="FF0000"/>
                </a:solidFill>
              </a:rPr>
              <a:t>assessment and development of an individual and their performance at work,</a:t>
            </a:r>
            <a:r>
              <a:rPr lang="en-GB" dirty="0"/>
              <a:t> both in term of their existing effectiveness and their potential for advancement’’.</a:t>
            </a:r>
            <a:r>
              <a:rPr lang="en-US" dirty="0"/>
              <a:t>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a:buNone/>
            </a:pPr>
            <a:r>
              <a:rPr lang="en-GB" dirty="0"/>
              <a:t>Carefully constructed graphic rating scales have a number of advantages:</a:t>
            </a:r>
          </a:p>
          <a:p>
            <a:pPr>
              <a:buNone/>
            </a:pPr>
            <a:r>
              <a:rPr lang="en-GB" dirty="0"/>
              <a:t>	1. Standardization of content permitting comparison of employees.</a:t>
            </a:r>
            <a:br>
              <a:rPr lang="en-GB" dirty="0"/>
            </a:br>
            <a:r>
              <a:rPr lang="en-GB" dirty="0"/>
              <a:t>2. Ease (facility) of development use and relatively low development and usage cost.</a:t>
            </a:r>
            <a:br>
              <a:rPr lang="en-GB" dirty="0"/>
            </a:br>
            <a:r>
              <a:rPr lang="en-GB" dirty="0"/>
              <a:t>3. Reasonably high rater and </a:t>
            </a:r>
            <a:r>
              <a:rPr lang="en-GB" dirty="0" err="1"/>
              <a:t>ratee</a:t>
            </a:r>
            <a:r>
              <a:rPr lang="en-GB" dirty="0"/>
              <a:t> acceptance.</a:t>
            </a:r>
          </a:p>
          <a:p>
            <a:r>
              <a:rPr lang="en-GB" dirty="0"/>
              <a:t>A disadvantage of such rating scales is that they are susceptible (capable of) to rating errors which result in inaccurate appraisals.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r>
              <a:rPr lang="en-GB" dirty="0"/>
              <a:t> e) </a:t>
            </a:r>
            <a:r>
              <a:rPr lang="en-GB" b="1" dirty="0"/>
              <a:t>Forced Choice Method:</a:t>
            </a:r>
            <a:r>
              <a:rPr lang="en-GB" dirty="0"/>
              <a:t> </a:t>
            </a:r>
          </a:p>
          <a:p>
            <a:r>
              <a:rPr lang="en-GB" dirty="0"/>
              <a:t>The series of statements arranged in the blocks of two or more are given and the </a:t>
            </a:r>
            <a:r>
              <a:rPr lang="en-GB" dirty="0" err="1"/>
              <a:t>rater</a:t>
            </a:r>
            <a:r>
              <a:rPr lang="en-GB" dirty="0"/>
              <a:t> indicates which statement is true or false.</a:t>
            </a:r>
          </a:p>
          <a:p>
            <a:r>
              <a:rPr lang="en-GB" dirty="0"/>
              <a:t> The </a:t>
            </a:r>
            <a:r>
              <a:rPr lang="en-GB" dirty="0" err="1"/>
              <a:t>rater</a:t>
            </a:r>
            <a:r>
              <a:rPr lang="en-GB" dirty="0"/>
              <a:t> is forced to make a choice. HR department does actual assessment. </a:t>
            </a:r>
          </a:p>
          <a:p>
            <a:r>
              <a:rPr lang="en-GB" dirty="0"/>
              <a:t>The list of choices for each question will contain  negative or positive traits or behaviours. </a:t>
            </a:r>
          </a:p>
          <a:p>
            <a:r>
              <a:rPr lang="en-GB" dirty="0"/>
              <a:t>Thus, sometimes supervisors must select among  positive traits or behaviours and sometimes supervisors will have to select from  negative traits or behaviours.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r>
              <a:rPr lang="en-GB" dirty="0"/>
              <a:t>Since these choices are either  negative or positive, the supervisor does not know which answer is the best answer.</a:t>
            </a:r>
          </a:p>
          <a:p>
            <a:pPr>
              <a:buNone/>
            </a:pPr>
            <a:r>
              <a:rPr lang="en-GB" dirty="0"/>
              <a:t>Example 1</a:t>
            </a:r>
          </a:p>
          <a:p>
            <a:pPr>
              <a:buNone/>
            </a:pPr>
            <a:r>
              <a:rPr lang="en-GB" b="1" dirty="0"/>
              <a:t>1.</a:t>
            </a:r>
            <a:r>
              <a:rPr lang="en-GB" dirty="0"/>
              <a:t> He is hard working.</a:t>
            </a:r>
          </a:p>
          <a:p>
            <a:pPr>
              <a:buNone/>
            </a:pPr>
            <a:r>
              <a:rPr lang="en-GB" b="1" dirty="0"/>
              <a:t>2.</a:t>
            </a:r>
            <a:r>
              <a:rPr lang="en-GB" dirty="0"/>
              <a:t> He gives clear instructions to his subordinates. </a:t>
            </a:r>
          </a:p>
          <a:p>
            <a:pPr>
              <a:buNone/>
            </a:pPr>
            <a:r>
              <a:rPr lang="en-GB" dirty="0"/>
              <a:t>(make a choice)</a:t>
            </a:r>
          </a:p>
          <a:p>
            <a:pPr>
              <a:buNone/>
            </a:pPr>
            <a:r>
              <a:rPr lang="en-GB" dirty="0"/>
              <a:t>Example 2</a:t>
            </a:r>
          </a:p>
          <a:p>
            <a:r>
              <a:rPr lang="en-GB" b="1" dirty="0"/>
              <a:t>1. </a:t>
            </a:r>
            <a:r>
              <a:rPr lang="en-GB" dirty="0"/>
              <a:t>He cannot be depended upon for good working.</a:t>
            </a:r>
          </a:p>
          <a:p>
            <a:r>
              <a:rPr lang="en-GB" b="1" dirty="0"/>
              <a:t>2.</a:t>
            </a:r>
            <a:r>
              <a:rPr lang="en-GB" dirty="0"/>
              <a:t> He shows favouritism towards some employees. </a:t>
            </a:r>
          </a:p>
          <a:p>
            <a:r>
              <a:rPr lang="en-GB" dirty="0"/>
              <a:t>Advantages – Absence of personal biases because of forced choice. </a:t>
            </a:r>
          </a:p>
          <a:p>
            <a:r>
              <a:rPr lang="en-GB" dirty="0"/>
              <a:t>Disadvantages – Statements may be wrongly framed.</a:t>
            </a:r>
          </a:p>
          <a:p>
            <a:pPr>
              <a:buNone/>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fontAlgn="base">
              <a:buNone/>
            </a:pPr>
            <a:endParaRPr lang="en-GB" dirty="0" smtClean="0"/>
          </a:p>
          <a:p>
            <a:pPr fontAlgn="base">
              <a:buNone/>
            </a:pPr>
            <a:r>
              <a:rPr lang="en-GB" dirty="0" smtClean="0"/>
              <a:t>	f</a:t>
            </a:r>
            <a:r>
              <a:rPr lang="en-GB" dirty="0"/>
              <a:t>) Behaviourally Anchored (attached) Rating Scales (BARS)</a:t>
            </a:r>
          </a:p>
          <a:p>
            <a:pPr fontAlgn="base"/>
            <a:r>
              <a:rPr lang="en-GB" dirty="0"/>
              <a:t>Behaviourally Anchored Rating Scales (BARS) are designed to bring </a:t>
            </a:r>
            <a:r>
              <a:rPr lang="en-GB" dirty="0">
                <a:solidFill>
                  <a:srgbClr val="FF0000"/>
                </a:solidFill>
              </a:rPr>
              <a:t>the benefits of both qualitative and quantitative data </a:t>
            </a:r>
            <a:r>
              <a:rPr lang="en-GB" dirty="0"/>
              <a:t>to the employee appraisal process. </a:t>
            </a:r>
          </a:p>
          <a:p>
            <a:pPr fontAlgn="base"/>
            <a:r>
              <a:rPr lang="en-GB" dirty="0">
                <a:solidFill>
                  <a:srgbClr val="FF0000"/>
                </a:solidFill>
              </a:rPr>
              <a:t>BARS compare an individual’s performance against specific examples of behaviour that are anchored to numerical ratings.</a:t>
            </a:r>
          </a:p>
          <a:p>
            <a:pPr fontAlgn="base"/>
            <a:r>
              <a:rPr lang="en-GB" dirty="0"/>
              <a:t>For example, a level four rating for a nurse may require them to show sympathy to patients while a level six rating may require them to show higher levels of empathy and ensure this comes across in all dealings with the patient.</a:t>
            </a:r>
          </a:p>
          <a:p>
            <a:pPr fontAlgn="base">
              <a:buNone/>
            </a:pPr>
            <a:r>
              <a:rPr lang="en-GB" sz="3200" dirty="0"/>
              <a:t>(Empathy = the power of understanding and imaginatively entering into another person's feelings.)</a:t>
            </a:r>
          </a:p>
          <a:p>
            <a:pPr>
              <a:buNone/>
            </a:pP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r>
              <a:rPr lang="en-GB" dirty="0"/>
              <a:t>The behavioural examples used as anchor points are often collected using Critical Incident Techniques (CIT), which are procedures used for documenting human behaviour that have significance in a particular area.</a:t>
            </a:r>
          </a:p>
          <a:p>
            <a:pPr>
              <a:buNone/>
            </a:pPr>
            <a:r>
              <a:rPr lang="en-GB" dirty="0"/>
              <a:t>The BARS approach offers several key advantages:</a:t>
            </a:r>
          </a:p>
          <a:p>
            <a:r>
              <a:rPr lang="en-GB" b="1" dirty="0"/>
              <a:t>It’s behaviourally based.</a:t>
            </a:r>
            <a:r>
              <a:rPr lang="en-GB" dirty="0"/>
              <a:t> The BARS system is totally focused on employee performance. Ideally, it removes all uncertainty regarding the meaning of each numerical rating.</a:t>
            </a:r>
          </a:p>
          <a:p>
            <a:r>
              <a:rPr lang="en-GB" b="1" dirty="0"/>
              <a:t>It’s easy to use.</a:t>
            </a:r>
            <a:r>
              <a:rPr lang="en-GB" dirty="0"/>
              <a:t> The clear behavioural indicators make the process easier for the manager to carry out and the employee to accept.</a:t>
            </a:r>
          </a:p>
          <a:p>
            <a:r>
              <a:rPr lang="en-GB" b="1" dirty="0"/>
              <a:t>It’s equitable.</a:t>
            </a:r>
            <a:r>
              <a:rPr lang="en-GB" dirty="0"/>
              <a:t> With its heavy emphasis on behaviour, the evaluation process comes across as fair.</a:t>
            </a:r>
          </a:p>
          <a:p>
            <a:pPr>
              <a:buNone/>
            </a:pP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r>
              <a:rPr lang="en-GB" b="1" dirty="0"/>
              <a:t>It’s fully individualized.</a:t>
            </a:r>
            <a:r>
              <a:rPr lang="en-GB" dirty="0"/>
              <a:t> From the standpoint of consistency within a company, BARS is designed and applied individually and uniquely for every position.</a:t>
            </a:r>
          </a:p>
          <a:p>
            <a:r>
              <a:rPr lang="en-GB" b="1" dirty="0"/>
              <a:t>It’s action-oriented. </a:t>
            </a:r>
            <a:r>
              <a:rPr lang="en-GB" dirty="0"/>
              <a:t>With an understanding of the specific performance expectations and standards of excellence, employees can much more easily take steps to improve their performance, and they’re more likely to do so as a result.</a:t>
            </a:r>
          </a:p>
          <a:p>
            <a:pPr>
              <a:buNone/>
            </a:pPr>
            <a:r>
              <a:rPr lang="en-GB" dirty="0"/>
              <a:t>Here are some of the drawbacks to the BARS approach:</a:t>
            </a:r>
          </a:p>
          <a:p>
            <a:r>
              <a:rPr lang="en-GB" b="1" dirty="0"/>
              <a:t>The process of creating and implementing BARS is time-consuming, difficult and expensive. </a:t>
            </a:r>
            <a:r>
              <a:rPr lang="en-GB" dirty="0"/>
              <a:t>Each BARS form must be created from scratch for every position in the company.</a:t>
            </a:r>
          </a:p>
          <a:p>
            <a:pPr>
              <a:buNone/>
            </a:pPr>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r>
              <a:rPr lang="en-GB" b="1" dirty="0"/>
              <a:t>Sometimes the listed behaviours still don’t include certain actions required of the employee, so managers can have difficulty as signing a rating.</a:t>
            </a:r>
          </a:p>
          <a:p>
            <a:r>
              <a:rPr lang="en-GB" b="1" dirty="0"/>
              <a:t>It’s high maintenance.</a:t>
            </a:r>
            <a:r>
              <a:rPr lang="en-GB" dirty="0"/>
              <a:t> Jobs change over time, which means that BARS requires a high degree of monitoring and maintenance.</a:t>
            </a:r>
          </a:p>
          <a:p>
            <a:r>
              <a:rPr lang="en-GB" b="1" dirty="0"/>
              <a:t>It’s demanding of managers.</a:t>
            </a:r>
            <a:r>
              <a:rPr lang="en-GB" dirty="0"/>
              <a:t> In order to successfully conduct BARS evaluations, managers need detailed information regarding the actions of their employees. Gathering such data can be quite time-consuming, and many managers end up letting this slide.</a:t>
            </a:r>
          </a:p>
          <a:p>
            <a:pPr>
              <a:buNone/>
            </a:pP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AllUserFiles\HRMimages\HRMTEXTbehavioral.pcx"/>
          <p:cNvPicPr>
            <a:picLocks noGrp="1" noChangeAspect="1" noChangeArrowheads="1"/>
          </p:cNvPicPr>
          <p:nvPr>
            <p:ph sz="quarter" idx="1"/>
          </p:nvPr>
        </p:nvPicPr>
        <p:blipFill>
          <a:blip r:embed="rId2"/>
          <a:srcRect/>
          <a:stretch>
            <a:fillRect/>
          </a:stretch>
        </p:blipFill>
        <p:spPr bwMode="auto">
          <a:xfrm>
            <a:off x="2" y="-33009"/>
            <a:ext cx="16459200" cy="93595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r>
              <a:rPr lang="en-GB" dirty="0"/>
              <a:t>B. Relative standards (Comparative methods)</a:t>
            </a:r>
          </a:p>
          <a:p>
            <a:r>
              <a:rPr lang="en-GB" dirty="0"/>
              <a:t>In this method we can compare two or more employee’s performance </a:t>
            </a:r>
          </a:p>
          <a:p>
            <a:r>
              <a:rPr lang="en-GB" dirty="0"/>
              <a:t>‘A’ have better performance than ‘B’ and ‘AB’ have better performance than ‘C’</a:t>
            </a:r>
          </a:p>
          <a:p>
            <a:pPr>
              <a:buNone/>
            </a:pPr>
            <a:endParaRPr lang="en-GB" dirty="0"/>
          </a:p>
          <a:p>
            <a:pPr>
              <a:buNone/>
            </a:pPr>
            <a:r>
              <a:rPr lang="en-GB" dirty="0"/>
              <a:t>Methods </a:t>
            </a:r>
          </a:p>
          <a:p>
            <a:pPr marL="852131" indent="-852131">
              <a:buAutoNum type="arabicPeriod"/>
            </a:pPr>
            <a:r>
              <a:rPr lang="en-GB" dirty="0"/>
              <a:t>Individual ranking </a:t>
            </a:r>
          </a:p>
          <a:p>
            <a:pPr marL="852131" indent="-852131"/>
            <a:r>
              <a:rPr lang="en-GB" dirty="0"/>
              <a:t>List out the employee in an order from highest to lowest </a:t>
            </a:r>
          </a:p>
          <a:p>
            <a:pPr>
              <a:buNone/>
            </a:pP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a:buNone/>
            </a:pPr>
            <a:r>
              <a:rPr lang="en-GB" dirty="0"/>
              <a:t>2. Paired Comparison </a:t>
            </a:r>
          </a:p>
          <a:p>
            <a:r>
              <a:rPr lang="en-GB" dirty="0"/>
              <a:t>This method is organized way of obtaining a rank-order listing of employees. </a:t>
            </a:r>
          </a:p>
          <a:p>
            <a:r>
              <a:rPr lang="en-GB" dirty="0"/>
              <a:t>It requires the comparison of each employee with every other employee one at a time. </a:t>
            </a:r>
          </a:p>
          <a:p>
            <a:r>
              <a:rPr lang="en-GB" dirty="0"/>
              <a:t>If there are N employee to be rated, then N(N-1)/2 separate comparisons must be made.</a:t>
            </a:r>
          </a:p>
          <a:p>
            <a:pPr>
              <a:buNone/>
            </a:pPr>
            <a:r>
              <a:rPr lang="en-GB" dirty="0"/>
              <a:t>				level of education  </a:t>
            </a:r>
          </a:p>
          <a:p>
            <a:endParaRPr lang="en-GB" dirty="0"/>
          </a:p>
        </p:txBody>
      </p:sp>
      <p:graphicFrame>
        <p:nvGraphicFramePr>
          <p:cNvPr id="4" name="Table 3"/>
          <p:cNvGraphicFramePr>
            <a:graphicFrameLocks noGrp="1"/>
          </p:cNvGraphicFramePr>
          <p:nvPr/>
        </p:nvGraphicFramePr>
        <p:xfrm>
          <a:off x="1028657" y="6023416"/>
          <a:ext cx="13887550" cy="2963406"/>
        </p:xfrm>
        <a:graphic>
          <a:graphicData uri="http://schemas.openxmlformats.org/drawingml/2006/table">
            <a:tbl>
              <a:tblPr firstRow="1" bandRow="1">
                <a:tableStyleId>{5C22544A-7EE6-4342-B048-85BDC9FD1C3A}</a:tableStyleId>
              </a:tblPr>
              <a:tblGrid>
                <a:gridCol w="2777510">
                  <a:extLst>
                    <a:ext uri="{9D8B030D-6E8A-4147-A177-3AD203B41FA5}">
                      <a16:colId xmlns:a16="http://schemas.microsoft.com/office/drawing/2014/main" xmlns="" val="20000"/>
                    </a:ext>
                  </a:extLst>
                </a:gridCol>
                <a:gridCol w="2777510">
                  <a:extLst>
                    <a:ext uri="{9D8B030D-6E8A-4147-A177-3AD203B41FA5}">
                      <a16:colId xmlns:a16="http://schemas.microsoft.com/office/drawing/2014/main" xmlns="" val="20001"/>
                    </a:ext>
                  </a:extLst>
                </a:gridCol>
                <a:gridCol w="2777510">
                  <a:extLst>
                    <a:ext uri="{9D8B030D-6E8A-4147-A177-3AD203B41FA5}">
                      <a16:colId xmlns:a16="http://schemas.microsoft.com/office/drawing/2014/main" xmlns="" val="20002"/>
                    </a:ext>
                  </a:extLst>
                </a:gridCol>
                <a:gridCol w="2777510">
                  <a:extLst>
                    <a:ext uri="{9D8B030D-6E8A-4147-A177-3AD203B41FA5}">
                      <a16:colId xmlns:a16="http://schemas.microsoft.com/office/drawing/2014/main" xmlns="" val="20003"/>
                    </a:ext>
                  </a:extLst>
                </a:gridCol>
                <a:gridCol w="2777510">
                  <a:extLst>
                    <a:ext uri="{9D8B030D-6E8A-4147-A177-3AD203B41FA5}">
                      <a16:colId xmlns:a16="http://schemas.microsoft.com/office/drawing/2014/main" xmlns="" val="20004"/>
                    </a:ext>
                  </a:extLst>
                </a:gridCol>
              </a:tblGrid>
              <a:tr h="877022">
                <a:tc>
                  <a:txBody>
                    <a:bodyPr/>
                    <a:lstStyle/>
                    <a:p>
                      <a:r>
                        <a:rPr lang="en-GB" sz="2600" dirty="0"/>
                        <a:t>As compared</a:t>
                      </a:r>
                      <a:r>
                        <a:rPr lang="en-GB" sz="2600" baseline="0" dirty="0"/>
                        <a:t> to </a:t>
                      </a:r>
                      <a:endParaRPr lang="en-GB" sz="2600" dirty="0"/>
                    </a:p>
                  </a:txBody>
                  <a:tcPr marL="164592" marR="164592" marT="62177" marB="62177"/>
                </a:tc>
                <a:tc>
                  <a:txBody>
                    <a:bodyPr/>
                    <a:lstStyle/>
                    <a:p>
                      <a:r>
                        <a:rPr lang="en-GB" sz="2600" dirty="0"/>
                        <a:t>Rabin </a:t>
                      </a:r>
                    </a:p>
                  </a:txBody>
                  <a:tcPr marL="164592" marR="164592" marT="62177" marB="62177"/>
                </a:tc>
                <a:tc>
                  <a:txBody>
                    <a:bodyPr/>
                    <a:lstStyle/>
                    <a:p>
                      <a:r>
                        <a:rPr lang="en-GB" sz="2600" dirty="0" err="1"/>
                        <a:t>Prabin</a:t>
                      </a:r>
                      <a:r>
                        <a:rPr lang="en-GB" sz="2600" dirty="0"/>
                        <a:t> </a:t>
                      </a:r>
                    </a:p>
                  </a:txBody>
                  <a:tcPr marL="164592" marR="164592" marT="62177" marB="62177"/>
                </a:tc>
                <a:tc>
                  <a:txBody>
                    <a:bodyPr/>
                    <a:lstStyle/>
                    <a:p>
                      <a:r>
                        <a:rPr lang="en-GB" sz="2600" dirty="0" err="1"/>
                        <a:t>Sima</a:t>
                      </a:r>
                      <a:r>
                        <a:rPr lang="en-GB" sz="2600" dirty="0"/>
                        <a:t> </a:t>
                      </a:r>
                    </a:p>
                  </a:txBody>
                  <a:tcPr marL="164592" marR="164592" marT="62177" marB="62177"/>
                </a:tc>
                <a:tc>
                  <a:txBody>
                    <a:bodyPr/>
                    <a:lstStyle/>
                    <a:p>
                      <a:r>
                        <a:rPr lang="en-GB" sz="2600" dirty="0"/>
                        <a:t>Dina </a:t>
                      </a:r>
                    </a:p>
                  </a:txBody>
                  <a:tcPr marL="164592" marR="164592" marT="62177" marB="62177"/>
                </a:tc>
                <a:extLst>
                  <a:ext uri="{0D108BD9-81ED-4DB2-BD59-A6C34878D82A}">
                    <a16:rowId xmlns:a16="http://schemas.microsoft.com/office/drawing/2014/main" xmlns="" val="10000"/>
                  </a:ext>
                </a:extLst>
              </a:tr>
              <a:tr h="521596">
                <a:tc>
                  <a:txBody>
                    <a:bodyPr/>
                    <a:lstStyle/>
                    <a:p>
                      <a:r>
                        <a:rPr lang="en-GB" sz="2600" dirty="0"/>
                        <a:t>Rabin </a:t>
                      </a:r>
                    </a:p>
                  </a:txBody>
                  <a:tcPr marL="164592" marR="164592" marT="62177" marB="62177"/>
                </a:tc>
                <a:tc>
                  <a:txBody>
                    <a:bodyPr/>
                    <a:lstStyle/>
                    <a:p>
                      <a:r>
                        <a:rPr lang="en-GB" sz="2600" dirty="0"/>
                        <a:t>*</a:t>
                      </a:r>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extLst>
                  <a:ext uri="{0D108BD9-81ED-4DB2-BD59-A6C34878D82A}">
                    <a16:rowId xmlns:a16="http://schemas.microsoft.com/office/drawing/2014/main" xmlns="" val="10001"/>
                  </a:ext>
                </a:extLst>
              </a:tr>
              <a:tr h="521596">
                <a:tc>
                  <a:txBody>
                    <a:bodyPr/>
                    <a:lstStyle/>
                    <a:p>
                      <a:r>
                        <a:rPr lang="en-GB" sz="2600" dirty="0" err="1"/>
                        <a:t>Prabin</a:t>
                      </a:r>
                      <a:r>
                        <a:rPr lang="en-GB" sz="2600" dirty="0"/>
                        <a:t> </a:t>
                      </a:r>
                    </a:p>
                  </a:txBody>
                  <a:tcPr marL="164592" marR="164592" marT="62177" marB="62177"/>
                </a:tc>
                <a:tc>
                  <a:txBody>
                    <a:bodyPr/>
                    <a:lstStyle/>
                    <a:p>
                      <a:endParaRPr lang="en-GB" sz="2600"/>
                    </a:p>
                  </a:txBody>
                  <a:tcPr marL="164592" marR="164592" marT="62177" marB="62177"/>
                </a:tc>
                <a:tc>
                  <a:txBody>
                    <a:bodyPr/>
                    <a:lstStyle/>
                    <a:p>
                      <a:r>
                        <a:rPr lang="en-GB" sz="2600" dirty="0"/>
                        <a:t>*</a:t>
                      </a:r>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extLst>
                  <a:ext uri="{0D108BD9-81ED-4DB2-BD59-A6C34878D82A}">
                    <a16:rowId xmlns:a16="http://schemas.microsoft.com/office/drawing/2014/main" xmlns="" val="10002"/>
                  </a:ext>
                </a:extLst>
              </a:tr>
              <a:tr h="521596">
                <a:tc>
                  <a:txBody>
                    <a:bodyPr/>
                    <a:lstStyle/>
                    <a:p>
                      <a:r>
                        <a:rPr lang="en-GB" sz="2600" dirty="0" err="1"/>
                        <a:t>Sima</a:t>
                      </a:r>
                      <a:r>
                        <a:rPr lang="en-GB" sz="2600" dirty="0"/>
                        <a:t> </a:t>
                      </a:r>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tc>
                  <a:txBody>
                    <a:bodyPr/>
                    <a:lstStyle/>
                    <a:p>
                      <a:r>
                        <a:rPr lang="en-GB" sz="2600" dirty="0"/>
                        <a:t>*</a:t>
                      </a:r>
                    </a:p>
                  </a:txBody>
                  <a:tcPr marL="164592" marR="164592" marT="62177" marB="62177"/>
                </a:tc>
                <a:tc>
                  <a:txBody>
                    <a:bodyPr/>
                    <a:lstStyle/>
                    <a:p>
                      <a:endParaRPr lang="en-GB" sz="2600"/>
                    </a:p>
                  </a:txBody>
                  <a:tcPr marL="164592" marR="164592" marT="62177" marB="62177"/>
                </a:tc>
                <a:extLst>
                  <a:ext uri="{0D108BD9-81ED-4DB2-BD59-A6C34878D82A}">
                    <a16:rowId xmlns:a16="http://schemas.microsoft.com/office/drawing/2014/main" xmlns="" val="10003"/>
                  </a:ext>
                </a:extLst>
              </a:tr>
              <a:tr h="521596">
                <a:tc>
                  <a:txBody>
                    <a:bodyPr/>
                    <a:lstStyle/>
                    <a:p>
                      <a:r>
                        <a:rPr lang="en-GB" sz="2600" dirty="0"/>
                        <a:t>Dina </a:t>
                      </a:r>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tc>
                  <a:txBody>
                    <a:bodyPr/>
                    <a:lstStyle/>
                    <a:p>
                      <a:endParaRPr lang="en-GB" sz="2600"/>
                    </a:p>
                  </a:txBody>
                  <a:tcPr marL="164592" marR="164592" marT="62177" marB="62177"/>
                </a:tc>
                <a:tc>
                  <a:txBody>
                    <a:bodyPr/>
                    <a:lstStyle/>
                    <a:p>
                      <a:r>
                        <a:rPr lang="en-GB" sz="2600" dirty="0"/>
                        <a:t>       *</a:t>
                      </a:r>
                    </a:p>
                  </a:txBody>
                  <a:tcPr marL="164592" marR="164592" marT="62177" marB="62177"/>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endParaRPr lang="en-GB" dirty="0"/>
          </a:p>
          <a:p>
            <a:pPr algn="just">
              <a:buNone/>
            </a:pPr>
            <a:r>
              <a:rPr lang="en-GB" dirty="0" smtClean="0"/>
              <a:t>“Performance </a:t>
            </a:r>
            <a:r>
              <a:rPr lang="en-GB" dirty="0"/>
              <a:t>A</a:t>
            </a:r>
            <a:r>
              <a:rPr lang="en-GB" dirty="0" smtClean="0"/>
              <a:t>ppraisal </a:t>
            </a:r>
            <a:r>
              <a:rPr lang="en-GB" dirty="0"/>
              <a:t>is the systematic description of </a:t>
            </a:r>
            <a:r>
              <a:rPr lang="en-GB" dirty="0">
                <a:solidFill>
                  <a:srgbClr val="FF0000"/>
                </a:solidFill>
              </a:rPr>
              <a:t>job-relevant strengths and weakness of an individual or group</a:t>
            </a:r>
            <a:r>
              <a:rPr lang="en-GB" dirty="0"/>
              <a:t>”        </a:t>
            </a:r>
            <a:r>
              <a:rPr lang="en-GB" dirty="0" err="1"/>
              <a:t>Waney</a:t>
            </a:r>
            <a:r>
              <a:rPr lang="en-GB" dirty="0"/>
              <a:t> F. </a:t>
            </a:r>
            <a:r>
              <a:rPr lang="en-GB" dirty="0" err="1"/>
              <a:t>Cascio</a:t>
            </a:r>
            <a:r>
              <a:rPr lang="en-GB" dirty="0"/>
              <a:t> </a:t>
            </a:r>
          </a:p>
          <a:p>
            <a:pPr algn="just">
              <a:buNone/>
            </a:pPr>
            <a:endParaRPr lang="en-GB" dirty="0"/>
          </a:p>
          <a:p>
            <a:pPr algn="just">
              <a:buNone/>
            </a:pPr>
            <a:r>
              <a:rPr lang="en-GB" dirty="0"/>
              <a:t>	</a:t>
            </a:r>
            <a:r>
              <a:rPr lang="en-GB" dirty="0" smtClean="0"/>
              <a:t>	“Performance </a:t>
            </a:r>
            <a:r>
              <a:rPr lang="en-GB" dirty="0"/>
              <a:t>A</a:t>
            </a:r>
            <a:r>
              <a:rPr lang="en-GB" dirty="0" smtClean="0"/>
              <a:t>ppraisal </a:t>
            </a:r>
            <a:r>
              <a:rPr lang="en-GB" dirty="0"/>
              <a:t>is a process that involves determining and communicating to an employee how s/he is performing the job and ideally, involves establishing a plan of </a:t>
            </a:r>
            <a:r>
              <a:rPr lang="en-GB" dirty="0" smtClean="0"/>
              <a:t>improvement.”</a:t>
            </a:r>
            <a:r>
              <a:rPr lang="en-GB" dirty="0"/>
              <a:t>	</a:t>
            </a:r>
          </a:p>
          <a:p>
            <a:pPr algn="just">
              <a:buNone/>
            </a:pPr>
            <a:r>
              <a:rPr lang="en-GB" dirty="0"/>
              <a:t>					</a:t>
            </a:r>
            <a:r>
              <a:rPr lang="en-GB" dirty="0" err="1"/>
              <a:t>Bayers</a:t>
            </a:r>
            <a:r>
              <a:rPr lang="en-GB" dirty="0"/>
              <a:t> &amp; Rue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r>
              <a:rPr lang="en-GB" dirty="0"/>
              <a:t>3. Group order ranking </a:t>
            </a:r>
          </a:p>
          <a:p>
            <a:r>
              <a:rPr lang="en-GB" dirty="0"/>
              <a:t>This method has been designed to prevent supervisors form clustering their employees at the high end of the scale.</a:t>
            </a:r>
          </a:p>
          <a:p>
            <a:r>
              <a:rPr lang="en-GB" dirty="0"/>
              <a:t>For example: Top five, top ten, twenty and so on </a:t>
            </a:r>
          </a:p>
          <a:p>
            <a:pPr>
              <a:buNone/>
            </a:pPr>
            <a:endParaRPr lang="en-GB" dirty="0"/>
          </a:p>
          <a:p>
            <a:pPr marL="852131" indent="-852131">
              <a:buAutoNum type="alphaUcPeriod" startAt="3"/>
            </a:pPr>
            <a:r>
              <a:rPr lang="en-GB" dirty="0"/>
              <a:t>Comprehensive methods </a:t>
            </a:r>
          </a:p>
          <a:p>
            <a:pPr marL="852131" indent="-852131">
              <a:buAutoNum type="arabicPeriod"/>
            </a:pPr>
            <a:r>
              <a:rPr lang="en-GB" dirty="0"/>
              <a:t>Appraisal by result and MBO</a:t>
            </a:r>
          </a:p>
          <a:p>
            <a:pPr marL="852131" indent="-852131">
              <a:buAutoNum type="arabicPeriod"/>
            </a:pPr>
            <a:r>
              <a:rPr lang="en-GB" dirty="0"/>
              <a:t>360 (degree) appraisal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16459202" cy="9326563"/>
          </a:xfrm>
        </p:spPr>
        <p:txBody>
          <a:bodyPr>
            <a:normAutofit fontScale="92500" lnSpcReduction="20000"/>
          </a:bodyPr>
          <a:lstStyle/>
          <a:p>
            <a:pPr marL="852131" indent="-852131">
              <a:buFont typeface="+mj-lt"/>
              <a:buAutoNum type="arabicPeriod"/>
            </a:pPr>
            <a:endParaRPr lang="en-GB" dirty="0" smtClean="0"/>
          </a:p>
          <a:p>
            <a:pPr marL="852131" indent="-852131">
              <a:buAutoNum type="alphaUcPeriod" startAt="3"/>
            </a:pPr>
            <a:r>
              <a:rPr lang="en-GB" sz="9300" b="1" dirty="0" smtClean="0"/>
              <a:t>Comprehensive methods </a:t>
            </a:r>
          </a:p>
          <a:p>
            <a:pPr marL="852131" indent="-852131">
              <a:buAutoNum type="arabicPeriod"/>
            </a:pPr>
            <a:r>
              <a:rPr lang="en-GB" sz="6200" dirty="0" smtClean="0">
                <a:solidFill>
                  <a:srgbClr val="FF0000"/>
                </a:solidFill>
              </a:rPr>
              <a:t>Appraisal by result and MBO</a:t>
            </a:r>
          </a:p>
          <a:p>
            <a:pPr marL="852131" indent="-852131">
              <a:buAutoNum type="arabicPeriod"/>
            </a:pPr>
            <a:r>
              <a:rPr lang="en-GB" sz="6200" dirty="0" smtClean="0">
                <a:solidFill>
                  <a:srgbClr val="FF0000"/>
                </a:solidFill>
              </a:rPr>
              <a:t>360 (degree) appraisal  </a:t>
            </a:r>
          </a:p>
          <a:p>
            <a:pPr marL="852131" indent="-852131">
              <a:buNone/>
            </a:pPr>
            <a:endParaRPr lang="en-GB" dirty="0" smtClean="0"/>
          </a:p>
          <a:p>
            <a:pPr marL="852131" indent="-852131">
              <a:buFont typeface="+mj-lt"/>
              <a:buAutoNum type="arabicPeriod"/>
            </a:pPr>
            <a:r>
              <a:rPr lang="en-GB" dirty="0" smtClean="0"/>
              <a:t>Appraisal </a:t>
            </a:r>
            <a:r>
              <a:rPr lang="en-GB" dirty="0"/>
              <a:t>by result and MBO</a:t>
            </a:r>
          </a:p>
          <a:p>
            <a:pPr algn="just"/>
            <a:r>
              <a:rPr lang="en-GB" dirty="0"/>
              <a:t>Management by objective has been described as a philosophy of management which seeks to minimize external controls and maximize internal motivation through joint goal setting between the manager and the subordinate and increasing the subordinate’s own control of his work. </a:t>
            </a:r>
          </a:p>
          <a:p>
            <a:pPr algn="just"/>
            <a:r>
              <a:rPr lang="en-GB" dirty="0"/>
              <a:t>It is a process whereby the superior and subordinates of an organization jointly identify its common goals, define each individual’s major areas of responsibility in terms of results expected of him and use these measures as guides of operating the unit and assessing the contributions of each of its members.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endParaRPr lang="en-GB" dirty="0" smtClean="0"/>
          </a:p>
          <a:p>
            <a:pPr>
              <a:buNone/>
            </a:pPr>
            <a:r>
              <a:rPr lang="en-GB" sz="7200" dirty="0" smtClean="0"/>
              <a:t>The </a:t>
            </a:r>
            <a:r>
              <a:rPr lang="en-GB" sz="7200" dirty="0"/>
              <a:t>MBO process consists of four steps </a:t>
            </a:r>
          </a:p>
          <a:p>
            <a:pPr marL="946813" indent="-946813">
              <a:buFont typeface="+mj-lt"/>
              <a:buAutoNum type="romanLcPeriod"/>
            </a:pPr>
            <a:r>
              <a:rPr lang="en-GB" sz="4400" dirty="0"/>
              <a:t>Joint goal setting : manager and subordinate formulate the goal after discussion.</a:t>
            </a:r>
          </a:p>
          <a:p>
            <a:pPr marL="946813" indent="-946813">
              <a:buFont typeface="+mj-lt"/>
              <a:buAutoNum type="romanLcPeriod"/>
            </a:pPr>
            <a:r>
              <a:rPr lang="en-GB" sz="4400" dirty="0"/>
              <a:t>Action planning : realistic action plans (day to day plan) are developed to attain the goal already established. </a:t>
            </a:r>
          </a:p>
          <a:p>
            <a:pPr marL="946813" indent="-946813">
              <a:buFont typeface="+mj-lt"/>
              <a:buAutoNum type="romanLcPeriod"/>
            </a:pPr>
            <a:r>
              <a:rPr lang="en-GB" sz="4400" dirty="0"/>
              <a:t>Self-control: it is the systematic monitoring and measuring of his/her performance by the individual. </a:t>
            </a:r>
          </a:p>
          <a:p>
            <a:pPr marL="946813" indent="-946813">
              <a:buFont typeface="+mj-lt"/>
              <a:buAutoNum type="romanLcPeriod"/>
            </a:pPr>
            <a:r>
              <a:rPr lang="en-GB" sz="4400" dirty="0"/>
              <a:t>Periodic progress reviews. </a:t>
            </a:r>
          </a:p>
          <a:p>
            <a:pPr marL="946813" indent="-946813"/>
            <a:r>
              <a:rPr lang="en-GB" sz="4400" dirty="0"/>
              <a:t>If goal is not reached, then he/she have to identify where he need further development in performing his functions more effectively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a:buNone/>
            </a:pPr>
            <a:endParaRPr lang="en-GB" dirty="0" smtClean="0"/>
          </a:p>
          <a:p>
            <a:pPr>
              <a:buNone/>
            </a:pPr>
            <a:r>
              <a:rPr lang="en-GB" sz="5400" b="1" dirty="0" smtClean="0"/>
              <a:t>2</a:t>
            </a:r>
            <a:r>
              <a:rPr lang="en-GB" sz="5400" b="1" dirty="0"/>
              <a:t>. </a:t>
            </a:r>
            <a:r>
              <a:rPr lang="en-GB" sz="5400" b="1" dirty="0">
                <a:solidFill>
                  <a:srgbClr val="7030A0"/>
                </a:solidFill>
              </a:rPr>
              <a:t>360 degree appraisal </a:t>
            </a:r>
          </a:p>
          <a:p>
            <a:r>
              <a:rPr lang="en-GB" sz="5400" dirty="0"/>
              <a:t>This process involves collecting perception about a person’s behaviour, and the report about that behaviour’s impact on the boss or bosses, other direct report form colleagues, fellow members of project teams, internal and external customers, suppliers and customers. </a:t>
            </a:r>
          </a:p>
          <a:p>
            <a:r>
              <a:rPr lang="en-GB" sz="5400" dirty="0"/>
              <a:t>The purpose of feedback is to assist each worker to understand his own strengths and weaknesses and offer insights into aspects of his work, which need professional help to develop.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7"/>
            <a:ext cx="16459200" cy="8556188"/>
          </a:xfrm>
          <a:prstGeom prst="rect">
            <a:avLst/>
          </a:prstGeom>
        </p:spPr>
        <p:txBody>
          <a:bodyPr wrap="square">
            <a:spAutoFit/>
          </a:bodyPr>
          <a:lstStyle/>
          <a:p>
            <a:endParaRPr lang="en-US" sz="3600" b="1" dirty="0" smtClean="0">
              <a:solidFill>
                <a:schemeClr val="accent3">
                  <a:lumMod val="75000"/>
                </a:schemeClr>
              </a:solidFill>
            </a:endParaRPr>
          </a:p>
          <a:p>
            <a:r>
              <a:rPr lang="en-US" sz="3600" b="1" dirty="0" smtClean="0">
                <a:solidFill>
                  <a:schemeClr val="accent3">
                    <a:lumMod val="75000"/>
                  </a:schemeClr>
                </a:solidFill>
              </a:rPr>
              <a:t>		</a:t>
            </a:r>
            <a:r>
              <a:rPr lang="en-US" sz="4400" b="1" dirty="0" smtClean="0">
                <a:solidFill>
                  <a:srgbClr val="7030A0"/>
                </a:solidFill>
              </a:rPr>
              <a:t>Features of 360° Degree Appraisal</a:t>
            </a:r>
            <a:endParaRPr lang="en-US" sz="3600" b="1" dirty="0" smtClean="0">
              <a:solidFill>
                <a:srgbClr val="7030A0"/>
              </a:solidFill>
            </a:endParaRPr>
          </a:p>
          <a:p>
            <a:r>
              <a:rPr lang="en-US" dirty="0" smtClean="0"/>
              <a:t>	A well-managed 360-degree processes have the following positive features </a:t>
            </a:r>
          </a:p>
          <a:p>
            <a:r>
              <a:rPr lang="en-US" sz="3600" dirty="0" smtClean="0"/>
              <a:t>• </a:t>
            </a:r>
            <a:r>
              <a:rPr lang="en-US" sz="4000" dirty="0" smtClean="0"/>
              <a:t>Improved feedback from peers, reporting staff. co-workers, and supervisors</a:t>
            </a:r>
          </a:p>
          <a:p>
            <a:r>
              <a:rPr lang="en-US" sz="4000" dirty="0" smtClean="0"/>
              <a:t>• Team development helps team members to learn to work more effectively together. </a:t>
            </a:r>
          </a:p>
          <a:p>
            <a:pPr>
              <a:buFont typeface="Arial" pitchFamily="34" charset="0"/>
              <a:buChar char="•"/>
            </a:pPr>
            <a:r>
              <a:rPr lang="en-US" sz="4000" dirty="0" smtClean="0"/>
              <a:t> Career and personal development of employees is made more feasible, because multi rater feedback can provide excellent information about individuals. They help to disclose what they need to do to enhance their career.</a:t>
            </a:r>
          </a:p>
          <a:p>
            <a:pPr>
              <a:buFont typeface="Arial" pitchFamily="34" charset="0"/>
              <a:buChar char="•"/>
            </a:pPr>
            <a:r>
              <a:rPr lang="en-US" sz="4000" dirty="0" smtClean="0"/>
              <a:t> Discrimination risk is reduced because judgment errors of supervisors are reduced, because feedback comes from various sources..</a:t>
            </a:r>
          </a:p>
          <a:p>
            <a:pPr>
              <a:buFont typeface="Arial" pitchFamily="34" charset="0"/>
              <a:buChar char="•"/>
            </a:pPr>
            <a:r>
              <a:rPr lang="en-US" sz="4000" dirty="0" smtClean="0"/>
              <a:t> Improved customer services result from the fact that internal and external customers directly involved in the process. So, each employee receives the feedback that is needed.</a:t>
            </a:r>
          </a:p>
          <a:p>
            <a:pPr>
              <a:buFont typeface="Arial" pitchFamily="34" charset="0"/>
              <a:buChar char="•"/>
            </a:pPr>
            <a:r>
              <a:rPr lang="en-US" sz="4000" dirty="0" smtClean="0"/>
              <a:t>Training needs assessment is made easier because, multi-rater feedback provides comprehensive information about training needs.</a:t>
            </a:r>
            <a:endParaRPr lang="en-US" sz="4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0" indent="0">
              <a:buNone/>
            </a:pPr>
            <a:endParaRPr lang="en-US" dirty="0" smtClean="0"/>
          </a:p>
          <a:p>
            <a:pPr marL="0" indent="0">
              <a:buNone/>
            </a:pPr>
            <a:r>
              <a:rPr lang="en-US" sz="4400" b="1" dirty="0" smtClean="0"/>
              <a:t>Factors </a:t>
            </a:r>
            <a:r>
              <a:rPr lang="en-US" sz="4400" b="1" dirty="0"/>
              <a:t>affecting performance appraisal (factors that can distort appraisal)</a:t>
            </a:r>
            <a:endParaRPr lang="en-US" b="1" dirty="0"/>
          </a:p>
          <a:p>
            <a:pPr marL="852131" indent="-852131" algn="just">
              <a:buAutoNum type="arabicPeriod"/>
            </a:pPr>
            <a:r>
              <a:rPr lang="en-US" sz="4800" b="1" dirty="0"/>
              <a:t>Interpersonal relations (bias):- </a:t>
            </a:r>
          </a:p>
          <a:p>
            <a:pPr algn="just"/>
            <a:r>
              <a:rPr lang="en-US" dirty="0"/>
              <a:t>how a supervisor </a:t>
            </a:r>
            <a:r>
              <a:rPr lang="en-US" dirty="0">
                <a:solidFill>
                  <a:srgbClr val="FF0000"/>
                </a:solidFill>
              </a:rPr>
              <a:t>feels about each of the individuals’ working for him has a tremendous effect upon his ratings of their performance.</a:t>
            </a:r>
            <a:r>
              <a:rPr lang="en-US" dirty="0"/>
              <a:t> </a:t>
            </a:r>
          </a:p>
          <a:p>
            <a:pPr algn="just"/>
            <a:r>
              <a:rPr lang="en-US" dirty="0"/>
              <a:t>This is especially found in those situations where objective measures of performance are either not available or difficult to develop. </a:t>
            </a:r>
          </a:p>
          <a:p>
            <a:pPr marL="852131" indent="-852131" algn="just">
              <a:buAutoNum type="arabicPeriod" startAt="2"/>
            </a:pPr>
            <a:r>
              <a:rPr lang="en-US" sz="4800" dirty="0"/>
              <a:t>Miscellaneous biases: </a:t>
            </a:r>
          </a:p>
          <a:p>
            <a:pPr algn="just"/>
            <a:r>
              <a:rPr lang="en-US" dirty="0"/>
              <a:t>biases against employees on ground of </a:t>
            </a:r>
            <a:r>
              <a:rPr lang="en-US" dirty="0">
                <a:solidFill>
                  <a:srgbClr val="FF0000"/>
                </a:solidFill>
              </a:rPr>
              <a:t>sex, race, religion, position</a:t>
            </a:r>
            <a:r>
              <a:rPr lang="en-US" dirty="0"/>
              <a:t> is also a common error in rating. Besides these, there may be opportunity bias and group characteristic bias. </a:t>
            </a:r>
          </a:p>
          <a:p>
            <a:pPr marL="0" indent="0">
              <a:buNone/>
            </a:pPr>
            <a:endParaRPr lang="en-US" dirty="0"/>
          </a:p>
        </p:txBody>
      </p:sp>
    </p:spTree>
    <p:extLst>
      <p:ext uri="{BB962C8B-B14F-4D97-AF65-F5344CB8AC3E}">
        <p14:creationId xmlns:p14="http://schemas.microsoft.com/office/powerpoint/2010/main" xmlns="" val="2148204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852131" indent="-852131">
              <a:buAutoNum type="arabicPeriod" startAt="3"/>
            </a:pPr>
            <a:endParaRPr lang="en-US" dirty="0" smtClean="0"/>
          </a:p>
          <a:p>
            <a:pPr marL="852131" indent="-852131">
              <a:buAutoNum type="arabicPeriod" startAt="3"/>
            </a:pPr>
            <a:r>
              <a:rPr lang="en-US" sz="5400" b="1" dirty="0" smtClean="0"/>
              <a:t>Leniency </a:t>
            </a:r>
            <a:r>
              <a:rPr lang="en-US" sz="5400" b="1" dirty="0"/>
              <a:t>error: </a:t>
            </a:r>
          </a:p>
          <a:p>
            <a:r>
              <a:rPr lang="en-US" sz="4800" dirty="0">
                <a:solidFill>
                  <a:srgbClr val="FF0000"/>
                </a:solidFill>
              </a:rPr>
              <a:t>Some supervisors tend to rate all their subordinates consistently low or high</a:t>
            </a:r>
            <a:r>
              <a:rPr lang="en-US" sz="4800" dirty="0"/>
              <a:t>. These are referred to as </a:t>
            </a:r>
            <a:r>
              <a:rPr lang="en-US" sz="5400" i="1" dirty="0"/>
              <a:t>strictness and leniency errors</a:t>
            </a:r>
            <a:r>
              <a:rPr lang="en-US" sz="5400" dirty="0"/>
              <a:t>. </a:t>
            </a:r>
            <a:endParaRPr lang="en-US" sz="4800" dirty="0"/>
          </a:p>
          <a:p>
            <a:r>
              <a:rPr lang="en-US" sz="4800" dirty="0"/>
              <a:t>The </a:t>
            </a:r>
            <a:r>
              <a:rPr lang="en-US" sz="4800" dirty="0">
                <a:solidFill>
                  <a:srgbClr val="00B050"/>
                </a:solidFill>
              </a:rPr>
              <a:t>strict rater </a:t>
            </a:r>
            <a:r>
              <a:rPr lang="en-US" sz="4800" dirty="0"/>
              <a:t>gives </a:t>
            </a:r>
            <a:r>
              <a:rPr lang="en-US" sz="4800" dirty="0">
                <a:solidFill>
                  <a:srgbClr val="FF0000"/>
                </a:solidFill>
              </a:rPr>
              <a:t>ratings lower than the subordinate deserves</a:t>
            </a:r>
            <a:r>
              <a:rPr lang="en-US" sz="4800" dirty="0"/>
              <a:t>. This strictness error penalizes superior subordinates. </a:t>
            </a:r>
          </a:p>
          <a:p>
            <a:r>
              <a:rPr lang="en-US" sz="4800" dirty="0"/>
              <a:t>The </a:t>
            </a:r>
            <a:r>
              <a:rPr lang="en-US" sz="4800" dirty="0">
                <a:solidFill>
                  <a:srgbClr val="00B050"/>
                </a:solidFill>
              </a:rPr>
              <a:t>lenient rater </a:t>
            </a:r>
            <a:r>
              <a:rPr lang="en-US" sz="4800" dirty="0"/>
              <a:t>tends to giver </a:t>
            </a:r>
            <a:r>
              <a:rPr lang="en-US" sz="4800" dirty="0">
                <a:solidFill>
                  <a:srgbClr val="FF0000"/>
                </a:solidFill>
              </a:rPr>
              <a:t>higher ratings than the subordinate deserves. </a:t>
            </a:r>
          </a:p>
          <a:p>
            <a:r>
              <a:rPr lang="en-US" sz="4800" dirty="0"/>
              <a:t>Strictness-leniency bias presents less of a problem when absolute standards and results-oriented approaches to performance appraisal are used.</a:t>
            </a:r>
          </a:p>
          <a:p>
            <a:pPr marL="0" indent="0">
              <a:buNone/>
            </a:pPr>
            <a:endParaRPr lang="en-US" dirty="0"/>
          </a:p>
        </p:txBody>
      </p:sp>
    </p:spTree>
    <p:extLst>
      <p:ext uri="{BB962C8B-B14F-4D97-AF65-F5344CB8AC3E}">
        <p14:creationId xmlns:p14="http://schemas.microsoft.com/office/powerpoint/2010/main" xmlns="" val="54525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852131" indent="-852131">
              <a:buAutoNum type="arabicPeriod" startAt="4"/>
            </a:pPr>
            <a:endParaRPr lang="en-US" b="1" dirty="0" smtClean="0"/>
          </a:p>
          <a:p>
            <a:pPr marL="852131" indent="-852131">
              <a:buAutoNum type="arabicPeriod" startAt="4"/>
            </a:pPr>
            <a:endParaRPr lang="en-US" b="1" dirty="0" smtClean="0"/>
          </a:p>
          <a:p>
            <a:pPr marL="852131" indent="-852131">
              <a:buAutoNum type="arabicPeriod" startAt="4"/>
            </a:pPr>
            <a:r>
              <a:rPr lang="en-US" sz="5400" b="1" dirty="0" smtClean="0"/>
              <a:t>Central </a:t>
            </a:r>
            <a:r>
              <a:rPr lang="en-US" sz="5400" b="1" dirty="0"/>
              <a:t>Tendency: </a:t>
            </a:r>
          </a:p>
          <a:p>
            <a:pPr algn="just"/>
            <a:r>
              <a:rPr lang="en-US" sz="6000" dirty="0"/>
              <a:t>Some raters are reluctant to rate subordinates as very high or very low. </a:t>
            </a:r>
            <a:r>
              <a:rPr lang="en-US" sz="6000" dirty="0">
                <a:solidFill>
                  <a:srgbClr val="FF0000"/>
                </a:solidFill>
              </a:rPr>
              <a:t>They dislike being too strict with anyone by giving them an extremely low rating, and they may believe that no one ever deserves to get the highest possible rating</a:t>
            </a:r>
            <a:r>
              <a:rPr lang="en-US" sz="6000" dirty="0"/>
              <a:t>. </a:t>
            </a:r>
          </a:p>
          <a:p>
            <a:pPr algn="just"/>
            <a:r>
              <a:rPr lang="en-US" sz="6000" dirty="0"/>
              <a:t>The result of this type of attitude is that everyone is rated around average.</a:t>
            </a:r>
          </a:p>
        </p:txBody>
      </p:sp>
    </p:spTree>
    <p:extLst>
      <p:ext uri="{BB962C8B-B14F-4D97-AF65-F5344CB8AC3E}">
        <p14:creationId xmlns:p14="http://schemas.microsoft.com/office/powerpoint/2010/main" xmlns="" val="1125891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2" y="0"/>
            <a:ext cx="16459200" cy="9326563"/>
          </a:xfrm>
          <a:prstGeom prst="rect">
            <a:avLst/>
          </a:prstGeom>
          <a:noFill/>
          <a:ln>
            <a:noFill/>
          </a:ln>
        </p:spPr>
      </p:pic>
    </p:spTree>
    <p:extLst>
      <p:ext uri="{BB962C8B-B14F-4D97-AF65-F5344CB8AC3E}">
        <p14:creationId xmlns:p14="http://schemas.microsoft.com/office/powerpoint/2010/main" xmlns="" val="18249740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852131" indent="-852131" algn="just">
              <a:buAutoNum type="arabicPeriod" startAt="5"/>
            </a:pPr>
            <a:endParaRPr lang="en-US" b="1" dirty="0" smtClean="0"/>
          </a:p>
          <a:p>
            <a:pPr marL="852131" indent="-852131" algn="just">
              <a:buAutoNum type="arabicPeriod" startAt="5"/>
            </a:pPr>
            <a:r>
              <a:rPr lang="en-US" sz="6600" b="1" dirty="0" smtClean="0"/>
              <a:t>Halo </a:t>
            </a:r>
            <a:r>
              <a:rPr lang="en-US" sz="6600" b="1" dirty="0"/>
              <a:t>Effect</a:t>
            </a:r>
          </a:p>
          <a:p>
            <a:pPr algn="just"/>
            <a:r>
              <a:rPr lang="en-US" sz="5200" dirty="0"/>
              <a:t>It is the phenomenon whereby we assume that  people are </a:t>
            </a:r>
            <a:r>
              <a:rPr lang="en-US" sz="5200" dirty="0">
                <a:solidFill>
                  <a:srgbClr val="FF0000"/>
                </a:solidFill>
              </a:rPr>
              <a:t>good at doing A they will be good at doing B, C and D </a:t>
            </a:r>
            <a:r>
              <a:rPr lang="en-US" sz="5200" dirty="0"/>
              <a:t>(or the reverse—because they are bad at doing A they will be bad at doing B, C and D).</a:t>
            </a:r>
          </a:p>
          <a:p>
            <a:pPr algn="just"/>
            <a:r>
              <a:rPr lang="en-US" sz="5200" dirty="0"/>
              <a:t>For example, </a:t>
            </a:r>
            <a:r>
              <a:rPr lang="en-US" sz="5200" dirty="0">
                <a:solidFill>
                  <a:srgbClr val="FF0000"/>
                </a:solidFill>
              </a:rPr>
              <a:t>the supervisor likes Tom because he is so cooperative</a:t>
            </a:r>
            <a:r>
              <a:rPr lang="en-US" sz="5200" dirty="0"/>
              <a:t>. The halo effect leads Tom’s supervisor to automatically rate him high on all </a:t>
            </a:r>
            <a:r>
              <a:rPr lang="en-US" sz="5200" dirty="0">
                <a:solidFill>
                  <a:srgbClr val="FF0000"/>
                </a:solidFill>
              </a:rPr>
              <a:t>appraisal dimensions, including leadership, management, personnel administration, administrative teaming, and even budgeting.</a:t>
            </a:r>
          </a:p>
        </p:txBody>
      </p:sp>
    </p:spTree>
    <p:extLst>
      <p:ext uri="{BB962C8B-B14F-4D97-AF65-F5344CB8AC3E}">
        <p14:creationId xmlns:p14="http://schemas.microsoft.com/office/powerpoint/2010/main" xmlns="" val="50014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sz="quarter" idx="1"/>
          </p:nvPr>
        </p:nvSpPr>
        <p:spPr>
          <a:xfrm>
            <a:off x="1234440" y="781536"/>
            <a:ext cx="13990320" cy="7819631"/>
          </a:xfrm>
        </p:spPr>
        <p:txBody>
          <a:bodyPr>
            <a:normAutofit/>
          </a:bodyPr>
          <a:lstStyle/>
          <a:p>
            <a:pPr eaLnBrk="1" hangingPunct="1"/>
            <a:r>
              <a:rPr lang="en-US" smtClean="0"/>
              <a:t>Why appraise performance?</a:t>
            </a:r>
          </a:p>
          <a:p>
            <a:pPr eaLnBrk="1" hangingPunct="1">
              <a:buFont typeface="Wingdings" pitchFamily="2" charset="2"/>
              <a:buNone/>
            </a:pPr>
            <a:endParaRPr lang="en-US" smtClean="0"/>
          </a:p>
          <a:p>
            <a:pPr lvl="1" eaLnBrk="1" hangingPunct="1"/>
            <a:r>
              <a:rPr lang="en-US" smtClean="0"/>
              <a:t>Appraisals play an integral role in the employer’s performance management process.</a:t>
            </a:r>
          </a:p>
          <a:p>
            <a:pPr lvl="1" eaLnBrk="1" hangingPunct="1"/>
            <a:r>
              <a:rPr lang="en-US" smtClean="0"/>
              <a:t>Appraisals help in planning for correcting deficiencies and reinforce things done correctly.</a:t>
            </a:r>
          </a:p>
          <a:p>
            <a:pPr lvl="1" eaLnBrk="1" hangingPunct="1"/>
            <a:r>
              <a:rPr lang="en-US" smtClean="0"/>
              <a:t>Appraisals, in identifying employee strengths and weaknesses, are useful for career planning</a:t>
            </a:r>
          </a:p>
          <a:p>
            <a:pPr lvl="1" eaLnBrk="1" hangingPunct="1"/>
            <a:r>
              <a:rPr lang="en-US" smtClean="0"/>
              <a:t>Appraisals affect the employer’s salary raise decisions.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marL="852131" indent="-852131">
              <a:buAutoNum type="arabicPeriod" startAt="6"/>
            </a:pPr>
            <a:endParaRPr lang="en-US" b="1" dirty="0" smtClean="0"/>
          </a:p>
          <a:p>
            <a:pPr marL="852131" indent="-852131">
              <a:buAutoNum type="arabicPeriod" startAt="6"/>
            </a:pPr>
            <a:endParaRPr lang="en-US" b="1" dirty="0" smtClean="0"/>
          </a:p>
          <a:p>
            <a:pPr marL="852131" indent="-852131">
              <a:buAutoNum type="arabicPeriod" startAt="6"/>
            </a:pPr>
            <a:r>
              <a:rPr lang="en-US" sz="6600" b="1" dirty="0" err="1" smtClean="0"/>
              <a:t>Recency</a:t>
            </a:r>
            <a:r>
              <a:rPr lang="en-US" sz="6600" b="1" dirty="0" smtClean="0"/>
              <a:t> </a:t>
            </a:r>
            <a:r>
              <a:rPr lang="en-US" sz="6600" b="1" dirty="0"/>
              <a:t>of Events:</a:t>
            </a:r>
            <a:r>
              <a:rPr lang="en-US" sz="6600" dirty="0"/>
              <a:t> </a:t>
            </a:r>
          </a:p>
          <a:p>
            <a:pPr algn="just"/>
            <a:r>
              <a:rPr lang="en-US" sz="6000" dirty="0"/>
              <a:t>Ideally, performance appraisals should be based on data collected about a subordinate’s performance over an entire evaluation period (usually six months to a year).</a:t>
            </a:r>
          </a:p>
          <a:p>
            <a:pPr algn="just"/>
            <a:r>
              <a:rPr lang="en-US" sz="6000" dirty="0"/>
              <a:t> However, as is often the case</a:t>
            </a:r>
            <a:r>
              <a:rPr lang="en-US" sz="6000" dirty="0">
                <a:solidFill>
                  <a:srgbClr val="FF0000"/>
                </a:solidFill>
              </a:rPr>
              <a:t>, the supervisor is likely to consider recent performance more strongly than performance behaviors that occurred earlier. </a:t>
            </a:r>
            <a:r>
              <a:rPr lang="en-US" sz="6000" dirty="0"/>
              <a:t>This is called the </a:t>
            </a:r>
            <a:r>
              <a:rPr lang="en-US" sz="6000" i="1" dirty="0" err="1"/>
              <a:t>recency</a:t>
            </a:r>
            <a:r>
              <a:rPr lang="en-US" sz="6000" i="1" dirty="0"/>
              <a:t> of events error</a:t>
            </a:r>
            <a:r>
              <a:rPr lang="en-US" sz="6000" dirty="0"/>
              <a:t>. </a:t>
            </a:r>
          </a:p>
        </p:txBody>
      </p:sp>
    </p:spTree>
    <p:extLst>
      <p:ext uri="{BB962C8B-B14F-4D97-AF65-F5344CB8AC3E}">
        <p14:creationId xmlns:p14="http://schemas.microsoft.com/office/powerpoint/2010/main" xmlns="" val="27018053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852131" indent="-852131">
              <a:buAutoNum type="arabicPeriod" startAt="7"/>
            </a:pPr>
            <a:r>
              <a:rPr lang="en-US" b="1" dirty="0"/>
              <a:t>Inappropriate Substitutes for performance</a:t>
            </a:r>
          </a:p>
          <a:p>
            <a:pPr algn="just" fontAlgn="base"/>
            <a:r>
              <a:rPr lang="en-US" dirty="0"/>
              <a:t>The appraisal is frequently made by using substitutes for performance, such as criteria that closely approximate performance and act in its place. Many of these substitutes are well chosen and give a good approximation of actual performance.</a:t>
            </a:r>
          </a:p>
          <a:p>
            <a:pPr algn="just" fontAlgn="base"/>
            <a:r>
              <a:rPr lang="en-US" dirty="0"/>
              <a:t>However, the substitutes chosen are not always appropriate. Organizations </a:t>
            </a:r>
            <a:r>
              <a:rPr lang="en-US" dirty="0">
                <a:solidFill>
                  <a:srgbClr val="FF0000"/>
                </a:solidFill>
              </a:rPr>
              <a:t>use criteria such as enthusiasm, conscientiousness and a positive attitude as substitutes for performance.</a:t>
            </a:r>
          </a:p>
          <a:p>
            <a:pPr algn="just" fontAlgn="base"/>
            <a:r>
              <a:rPr lang="en-US" dirty="0"/>
              <a:t>In some jobs one or more of the criteria listed above are part of performance. Enthusiasm does enhance the effectiveness of a teacher. But enthusiasm may not be relevant to effective performance for many accountants or watch repairers. So what may be an appropriate substitute for performance in one job may be totally inappropriate in another.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8692605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marL="852131" indent="-852131">
              <a:buAutoNum type="arabicPeriod" startAt="8"/>
            </a:pPr>
            <a:endParaRPr lang="en-US" b="1" dirty="0" smtClean="0"/>
          </a:p>
          <a:p>
            <a:pPr marL="852131" indent="-852131">
              <a:buAutoNum type="arabicPeriod" startAt="8"/>
            </a:pPr>
            <a:endParaRPr lang="en-US" b="1" dirty="0" smtClean="0"/>
          </a:p>
          <a:p>
            <a:pPr marL="852131" indent="-852131">
              <a:buAutoNum type="arabicPeriod" startAt="8"/>
            </a:pPr>
            <a:endParaRPr lang="en-US" b="1" dirty="0" smtClean="0"/>
          </a:p>
          <a:p>
            <a:pPr marL="852131" indent="-852131">
              <a:buAutoNum type="arabicPeriod" startAt="8"/>
            </a:pPr>
            <a:r>
              <a:rPr lang="en-US" b="1" dirty="0" smtClean="0"/>
              <a:t>Low </a:t>
            </a:r>
            <a:r>
              <a:rPr lang="en-US" b="1" dirty="0"/>
              <a:t>appraiser motivation</a:t>
            </a:r>
          </a:p>
          <a:p>
            <a:pPr marL="852131" indent="-852131">
              <a:buAutoNum type="arabicPeriod" startAt="8"/>
            </a:pPr>
            <a:r>
              <a:rPr lang="en-US" dirty="0"/>
              <a:t>Unclear standards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4138920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a:solidFill>
            <a:schemeClr val="accent3">
              <a:lumMod val="20000"/>
              <a:lumOff val="80000"/>
            </a:schemeClr>
          </a:solidFill>
        </p:spPr>
        <p:txBody>
          <a:bodyPr>
            <a:normAutofit fontScale="92500" lnSpcReduction="10000"/>
          </a:bodyPr>
          <a:lstStyle/>
          <a:p>
            <a:pPr marL="0" indent="0">
              <a:buNone/>
            </a:pPr>
            <a:endParaRPr lang="en-US" dirty="0" smtClean="0"/>
          </a:p>
          <a:p>
            <a:pPr marL="0" indent="0">
              <a:buNone/>
            </a:pPr>
            <a:r>
              <a:rPr lang="en-US" sz="6400" b="1" dirty="0" smtClean="0">
                <a:solidFill>
                  <a:srgbClr val="FFC000"/>
                </a:solidFill>
              </a:rPr>
              <a:t>Benefits </a:t>
            </a:r>
            <a:r>
              <a:rPr lang="en-US" sz="6400" b="1" dirty="0">
                <a:solidFill>
                  <a:srgbClr val="FFC000"/>
                </a:solidFill>
              </a:rPr>
              <a:t>of performance appraisal </a:t>
            </a:r>
          </a:p>
          <a:p>
            <a:pPr lvl="1" algn="just" fontAlgn="base">
              <a:lnSpc>
                <a:spcPct val="160000"/>
              </a:lnSpc>
            </a:pPr>
            <a:r>
              <a:rPr lang="en-US" sz="4300" b="1" dirty="0"/>
              <a:t>It </a:t>
            </a:r>
            <a:r>
              <a:rPr lang="en-US" sz="4300" b="1" dirty="0">
                <a:solidFill>
                  <a:srgbClr val="FF0000"/>
                </a:solidFill>
              </a:rPr>
              <a:t>encourages</a:t>
            </a:r>
            <a:r>
              <a:rPr lang="en-US" sz="4300" b="1" dirty="0"/>
              <a:t> employees to perform better in the future</a:t>
            </a:r>
            <a:endParaRPr lang="en-US" sz="4800" b="1" dirty="0"/>
          </a:p>
          <a:p>
            <a:pPr lvl="1" algn="just" fontAlgn="base">
              <a:lnSpc>
                <a:spcPct val="160000"/>
              </a:lnSpc>
            </a:pPr>
            <a:r>
              <a:rPr lang="en-US" sz="4300" b="1" dirty="0"/>
              <a:t>It presents an opportunity for employees to </a:t>
            </a:r>
            <a:r>
              <a:rPr lang="en-US" sz="4300" b="1" dirty="0">
                <a:solidFill>
                  <a:srgbClr val="FF0000"/>
                </a:solidFill>
              </a:rPr>
              <a:t>leverage positive performance</a:t>
            </a:r>
            <a:r>
              <a:rPr lang="en-US" sz="4300" b="1" dirty="0"/>
              <a:t> for an increase in salary or promotion</a:t>
            </a:r>
            <a:endParaRPr lang="en-US" sz="4800" b="1" dirty="0"/>
          </a:p>
          <a:p>
            <a:pPr lvl="1" algn="just" fontAlgn="base">
              <a:lnSpc>
                <a:spcPct val="160000"/>
              </a:lnSpc>
            </a:pPr>
            <a:r>
              <a:rPr lang="en-US" sz="4300" b="1" dirty="0"/>
              <a:t>During the appraisal, employees can discuss </a:t>
            </a:r>
            <a:r>
              <a:rPr lang="en-US" sz="4300" b="1" dirty="0">
                <a:solidFill>
                  <a:srgbClr val="FF0000"/>
                </a:solidFill>
              </a:rPr>
              <a:t>strengths and weaknesses with a supervisor</a:t>
            </a:r>
            <a:r>
              <a:rPr lang="en-US" sz="4300" b="1" dirty="0"/>
              <a:t>, in effect, allowing employees to discuss personal concerns</a:t>
            </a:r>
            <a:endParaRPr lang="en-US" sz="4800" b="1" dirty="0"/>
          </a:p>
          <a:p>
            <a:pPr lvl="1" algn="just" fontAlgn="base">
              <a:lnSpc>
                <a:spcPct val="160000"/>
              </a:lnSpc>
            </a:pPr>
            <a:r>
              <a:rPr lang="en-US" sz="4300" b="1" dirty="0"/>
              <a:t>It provides </a:t>
            </a:r>
            <a:r>
              <a:rPr lang="en-US" sz="4300" b="1" dirty="0">
                <a:solidFill>
                  <a:srgbClr val="FF0000"/>
                </a:solidFill>
              </a:rPr>
              <a:t>communication between a supervisor and employee on a regular basis to discuss job duties and issues with work performance</a:t>
            </a:r>
            <a:endParaRPr lang="en-US" sz="4800" b="1" dirty="0">
              <a:solidFill>
                <a:srgbClr val="FF0000"/>
              </a:solidFill>
            </a:endParaRPr>
          </a:p>
          <a:p>
            <a:pPr marL="0" indent="0">
              <a:buNone/>
            </a:pPr>
            <a:endParaRPr lang="en-US" dirty="0"/>
          </a:p>
        </p:txBody>
      </p:sp>
    </p:spTree>
    <p:extLst>
      <p:ext uri="{BB962C8B-B14F-4D97-AF65-F5344CB8AC3E}">
        <p14:creationId xmlns:p14="http://schemas.microsoft.com/office/powerpoint/2010/main" xmlns="" val="3612880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243681"/>
            <a:ext cx="16459200" cy="9082882"/>
          </a:xfrm>
        </p:spPr>
        <p:txBody>
          <a:bodyPr>
            <a:normAutofit fontScale="62500" lnSpcReduction="20000"/>
          </a:bodyPr>
          <a:lstStyle/>
          <a:p>
            <a:pPr lvl="1" algn="just" fontAlgn="base">
              <a:lnSpc>
                <a:spcPct val="150000"/>
              </a:lnSpc>
            </a:pPr>
            <a:r>
              <a:rPr lang="en-US" sz="7000" b="1" dirty="0"/>
              <a:t>It allows employees to identify what </a:t>
            </a:r>
            <a:r>
              <a:rPr lang="en-US" sz="7000" b="1" dirty="0">
                <a:solidFill>
                  <a:srgbClr val="FF0000"/>
                </a:solidFill>
              </a:rPr>
              <a:t>skills may be lacking and need to be acquired or improved upon</a:t>
            </a:r>
            <a:r>
              <a:rPr lang="en-US" sz="7000" b="1" dirty="0"/>
              <a:t>. There are instances when education provided by the company is a necessity to advance success overall</a:t>
            </a:r>
            <a:endParaRPr lang="en-US" sz="7700" b="1" dirty="0"/>
          </a:p>
          <a:p>
            <a:pPr lvl="1" algn="just" fontAlgn="base">
              <a:lnSpc>
                <a:spcPct val="150000"/>
              </a:lnSpc>
            </a:pPr>
            <a:r>
              <a:rPr lang="en-US" sz="7000" b="1" dirty="0"/>
              <a:t>It holds </a:t>
            </a:r>
            <a:r>
              <a:rPr lang="en-US" sz="7000" b="1" dirty="0">
                <a:solidFill>
                  <a:srgbClr val="FF0000"/>
                </a:solidFill>
              </a:rPr>
              <a:t>employees accountable for their job performance, </a:t>
            </a:r>
            <a:r>
              <a:rPr lang="en-US" sz="7000" b="1" dirty="0"/>
              <a:t>and </a:t>
            </a:r>
            <a:r>
              <a:rPr lang="en-US" sz="7000" b="1" dirty="0">
                <a:solidFill>
                  <a:srgbClr val="FF0000"/>
                </a:solidFill>
              </a:rPr>
              <a:t>since the employee knows that an appraisal is coming, </a:t>
            </a:r>
            <a:r>
              <a:rPr lang="en-US" sz="7000" b="1" dirty="0"/>
              <a:t>the employee has the opportunity to prepare in advance</a:t>
            </a:r>
            <a:endParaRPr lang="en-US" sz="7700" b="1" dirty="0"/>
          </a:p>
          <a:p>
            <a:pPr lvl="1" algn="just" fontAlgn="base">
              <a:lnSpc>
                <a:spcPct val="150000"/>
              </a:lnSpc>
            </a:pPr>
            <a:r>
              <a:rPr lang="en-US" sz="7000" b="1" dirty="0"/>
              <a:t>It provides the opportunity for managers to </a:t>
            </a:r>
            <a:r>
              <a:rPr lang="en-US" sz="7000" b="1" dirty="0">
                <a:solidFill>
                  <a:srgbClr val="FF0000"/>
                </a:solidFill>
              </a:rPr>
              <a:t>explain organizational goals</a:t>
            </a:r>
            <a:r>
              <a:rPr lang="en-US" sz="7000" b="1" dirty="0"/>
              <a:t> and the ways in which employees can participate in the achievement of those goals</a:t>
            </a:r>
            <a:endParaRPr lang="en-US" sz="7700" b="1" dirty="0"/>
          </a:p>
          <a:p>
            <a:endParaRPr lang="en-US" b="1" dirty="0"/>
          </a:p>
        </p:txBody>
      </p:sp>
    </p:spTree>
    <p:extLst>
      <p:ext uri="{BB962C8B-B14F-4D97-AF65-F5344CB8AC3E}">
        <p14:creationId xmlns:p14="http://schemas.microsoft.com/office/powerpoint/2010/main" xmlns="" val="3386486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0" indent="0">
              <a:buNone/>
            </a:pPr>
            <a:r>
              <a:rPr lang="en-US" sz="6500" b="1" dirty="0" smtClean="0">
                <a:solidFill>
                  <a:schemeClr val="accent2">
                    <a:lumMod val="75000"/>
                  </a:schemeClr>
                </a:solidFill>
              </a:rPr>
              <a:t>	Improving </a:t>
            </a:r>
            <a:r>
              <a:rPr lang="en-US" sz="6500" b="1" dirty="0">
                <a:solidFill>
                  <a:schemeClr val="accent2">
                    <a:lumMod val="75000"/>
                  </a:schemeClr>
                </a:solidFill>
              </a:rPr>
              <a:t>employee performance </a:t>
            </a:r>
          </a:p>
          <a:p>
            <a:pPr marL="0" indent="0">
              <a:buNone/>
            </a:pPr>
            <a:r>
              <a:rPr lang="en-US" b="1" dirty="0">
                <a:solidFill>
                  <a:srgbClr val="FF0000"/>
                </a:solidFill>
              </a:rPr>
              <a:t>	</a:t>
            </a:r>
            <a:r>
              <a:rPr lang="en-US" b="1" dirty="0" smtClean="0">
                <a:solidFill>
                  <a:srgbClr val="FF0000"/>
                </a:solidFill>
              </a:rPr>
              <a:t>		“</a:t>
            </a:r>
            <a:r>
              <a:rPr lang="en-US" b="1" dirty="0">
                <a:solidFill>
                  <a:srgbClr val="FF0000"/>
                </a:solidFill>
              </a:rPr>
              <a:t>give your </a:t>
            </a:r>
            <a:r>
              <a:rPr lang="en-US" b="1" dirty="0" smtClean="0">
                <a:solidFill>
                  <a:srgbClr val="FF0000"/>
                </a:solidFill>
              </a:rPr>
              <a:t>people, </a:t>
            </a:r>
            <a:r>
              <a:rPr lang="en-US" b="1" dirty="0">
                <a:solidFill>
                  <a:srgbClr val="FF0000"/>
                </a:solidFill>
              </a:rPr>
              <a:t>encouragement”</a:t>
            </a:r>
          </a:p>
          <a:p>
            <a:pPr marL="852131" indent="-852131">
              <a:buFont typeface="+mj-lt"/>
              <a:buAutoNum type="arabicPeriod"/>
            </a:pPr>
            <a:r>
              <a:rPr lang="en-US" b="1" dirty="0"/>
              <a:t>Make the job important in the eyes of the employee.</a:t>
            </a:r>
          </a:p>
          <a:p>
            <a:pPr marL="852131" indent="-852131">
              <a:buFont typeface="+mj-lt"/>
              <a:buAutoNum type="arabicPeriod"/>
            </a:pPr>
            <a:r>
              <a:rPr lang="en-US" b="1" dirty="0"/>
              <a:t>Select a person who has the potential to perform the job.</a:t>
            </a:r>
          </a:p>
          <a:p>
            <a:pPr marL="852131" indent="-852131">
              <a:buFont typeface="+mj-lt"/>
              <a:buAutoNum type="arabicPeriod"/>
            </a:pPr>
            <a:r>
              <a:rPr lang="en-US" b="1" dirty="0"/>
              <a:t>Clarify what’s expected of the employee in the job.</a:t>
            </a:r>
          </a:p>
          <a:p>
            <a:pPr marL="852131" indent="-852131">
              <a:buFont typeface="+mj-lt"/>
              <a:buAutoNum type="arabicPeriod"/>
            </a:pPr>
            <a:r>
              <a:rPr lang="en-US" b="1" dirty="0"/>
              <a:t>Train the employee in the necessary knowledge, skills, and attitudes.</a:t>
            </a:r>
          </a:p>
          <a:p>
            <a:pPr marL="852131" indent="-852131">
              <a:buFont typeface="+mj-lt"/>
              <a:buAutoNum type="arabicPeriod"/>
            </a:pPr>
            <a:r>
              <a:rPr lang="en-US" b="1" dirty="0"/>
              <a:t>Evaluate performance, and communicate results and expectations to the employee. </a:t>
            </a:r>
          </a:p>
          <a:p>
            <a:pPr marL="852131" indent="-852131">
              <a:buFont typeface="+mj-lt"/>
              <a:buAutoNum type="arabicPeriod"/>
            </a:pPr>
            <a:r>
              <a:rPr lang="en-US" b="1" dirty="0"/>
              <a:t>Help him improve performance.</a:t>
            </a:r>
          </a:p>
          <a:p>
            <a:pPr marL="852131" indent="-852131">
              <a:buFont typeface="+mj-lt"/>
              <a:buAutoNum type="arabicPeriod"/>
            </a:pPr>
            <a:r>
              <a:rPr lang="en-US" b="1" dirty="0"/>
              <a:t>Build and maintain relationship with the employee.</a:t>
            </a:r>
          </a:p>
          <a:p>
            <a:pPr marL="852131" indent="-852131">
              <a:buFont typeface="+mj-lt"/>
              <a:buAutoNum type="arabicPeriod"/>
            </a:pPr>
            <a:r>
              <a:rPr lang="en-US" b="1" dirty="0"/>
              <a:t>Reward for performance.</a:t>
            </a:r>
          </a:p>
          <a:p>
            <a:pPr marL="0" indent="0">
              <a:buNone/>
            </a:pPr>
            <a:endParaRPr lang="en-US" dirty="0"/>
          </a:p>
        </p:txBody>
      </p:sp>
    </p:spTree>
    <p:extLst>
      <p:ext uri="{BB962C8B-B14F-4D97-AF65-F5344CB8AC3E}">
        <p14:creationId xmlns:p14="http://schemas.microsoft.com/office/powerpoint/2010/main" xmlns="" val="14958872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0" indent="0">
              <a:buNone/>
            </a:pPr>
            <a:r>
              <a:rPr lang="en-US" sz="6000" b="1" dirty="0" smtClean="0">
                <a:solidFill>
                  <a:srgbClr val="0070C0"/>
                </a:solidFill>
              </a:rPr>
              <a:t>	Evaluation </a:t>
            </a:r>
            <a:r>
              <a:rPr lang="en-US" sz="6000" b="1" dirty="0">
                <a:solidFill>
                  <a:srgbClr val="0070C0"/>
                </a:solidFill>
              </a:rPr>
              <a:t>Interviews (Appraisal Interviews)</a:t>
            </a:r>
          </a:p>
          <a:p>
            <a:pPr marL="0" indent="0">
              <a:buNone/>
            </a:pPr>
            <a:r>
              <a:rPr lang="en-US" dirty="0"/>
              <a:t>A good evaluation interview contains following tasks and procedures:</a:t>
            </a:r>
          </a:p>
          <a:p>
            <a:pPr marL="852131" indent="-852131">
              <a:buFont typeface="+mj-lt"/>
              <a:buAutoNum type="arabicPeriod"/>
            </a:pPr>
            <a:r>
              <a:rPr lang="en-US" sz="4800" b="1" dirty="0">
                <a:solidFill>
                  <a:srgbClr val="FF0000"/>
                </a:solidFill>
              </a:rPr>
              <a:t>Preparing for the performance evaluation interview</a:t>
            </a:r>
          </a:p>
          <a:p>
            <a:pPr lvl="1"/>
            <a:r>
              <a:rPr lang="en-US" dirty="0"/>
              <a:t>Familiarizing job description </a:t>
            </a:r>
          </a:p>
          <a:p>
            <a:pPr lvl="1"/>
            <a:r>
              <a:rPr lang="en-US" dirty="0"/>
              <a:t>Publish the interview schedule in advance </a:t>
            </a:r>
          </a:p>
          <a:p>
            <a:pPr lvl="1"/>
            <a:r>
              <a:rPr lang="en-US" dirty="0"/>
              <a:t>Be prepared for discussion</a:t>
            </a:r>
          </a:p>
          <a:p>
            <a:pPr marL="852131" indent="-852131">
              <a:buFont typeface="+mj-lt"/>
              <a:buAutoNum type="arabicPeriod"/>
            </a:pPr>
            <a:r>
              <a:rPr lang="en-US" sz="5800" b="1" dirty="0">
                <a:solidFill>
                  <a:srgbClr val="FF0000"/>
                </a:solidFill>
              </a:rPr>
              <a:t>Conducting the performance appraisal interview</a:t>
            </a:r>
          </a:p>
          <a:p>
            <a:pPr lvl="1"/>
            <a:r>
              <a:rPr lang="en-US" dirty="0"/>
              <a:t>Opening the interview</a:t>
            </a:r>
          </a:p>
          <a:p>
            <a:pPr lvl="1"/>
            <a:r>
              <a:rPr lang="en-US" dirty="0"/>
              <a:t>Discussing performance </a:t>
            </a:r>
          </a:p>
          <a:p>
            <a:pPr lvl="1"/>
            <a:r>
              <a:rPr lang="en-US" dirty="0"/>
              <a:t>Closing the interview</a:t>
            </a:r>
          </a:p>
          <a:p>
            <a:pPr marL="852131" indent="-852131">
              <a:buFont typeface="+mj-lt"/>
              <a:buAutoNum type="arabicPeriod"/>
            </a:pPr>
            <a:r>
              <a:rPr lang="en-US" sz="6000" b="1" dirty="0">
                <a:solidFill>
                  <a:srgbClr val="C00000"/>
                </a:solidFill>
              </a:rPr>
              <a:t>Review of expectations </a:t>
            </a:r>
          </a:p>
          <a:p>
            <a:pPr marL="0" indent="0">
              <a:buNone/>
            </a:pPr>
            <a:endParaRPr lang="en-US" dirty="0"/>
          </a:p>
        </p:txBody>
      </p:sp>
    </p:spTree>
    <p:extLst>
      <p:ext uri="{BB962C8B-B14F-4D97-AF65-F5344CB8AC3E}">
        <p14:creationId xmlns:p14="http://schemas.microsoft.com/office/powerpoint/2010/main" xmlns="" val="462960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0" indent="0">
              <a:buNone/>
            </a:pPr>
            <a:endParaRPr lang="en-US" dirty="0" smtClean="0"/>
          </a:p>
          <a:p>
            <a:pPr marL="0" indent="0">
              <a:buNone/>
            </a:pPr>
            <a:r>
              <a:rPr lang="en-US" sz="8800" dirty="0" smtClean="0"/>
              <a:t>1</a:t>
            </a:r>
            <a:r>
              <a:rPr lang="en-US" dirty="0"/>
              <a:t>. </a:t>
            </a:r>
            <a:r>
              <a:rPr lang="en-US" sz="5400" b="1" dirty="0">
                <a:solidFill>
                  <a:srgbClr val="FF0000"/>
                </a:solidFill>
              </a:rPr>
              <a:t>Preparing for the performance evaluation interview</a:t>
            </a:r>
            <a:endParaRPr lang="en-US" b="1" dirty="0">
              <a:solidFill>
                <a:srgbClr val="FF0000"/>
              </a:solidFill>
            </a:endParaRPr>
          </a:p>
          <a:p>
            <a:r>
              <a:rPr lang="en-US" dirty="0"/>
              <a:t>Proper plan is important to conduct effective performance appraisal interviews. Because it enables both a supervisor and an employee to realistically assess performance. </a:t>
            </a:r>
          </a:p>
          <a:p>
            <a:pPr marL="852131" indent="-852131">
              <a:buAutoNum type="alphaLcPeriod"/>
            </a:pPr>
            <a:r>
              <a:rPr lang="en-US" sz="5400" b="1" dirty="0"/>
              <a:t>Familiarizing job description: </a:t>
            </a:r>
          </a:p>
          <a:p>
            <a:r>
              <a:rPr lang="en-US" dirty="0"/>
              <a:t>What </a:t>
            </a:r>
            <a:r>
              <a:rPr lang="en-US" dirty="0">
                <a:solidFill>
                  <a:srgbClr val="FF0000"/>
                </a:solidFill>
              </a:rPr>
              <a:t>job </a:t>
            </a:r>
            <a:r>
              <a:rPr lang="en-US">
                <a:solidFill>
                  <a:srgbClr val="FF0000"/>
                </a:solidFill>
              </a:rPr>
              <a:t>need </a:t>
            </a:r>
            <a:r>
              <a:rPr lang="en-US" smtClean="0">
                <a:solidFill>
                  <a:srgbClr val="FF0000"/>
                </a:solidFill>
              </a:rPr>
              <a:t>to be performed </a:t>
            </a:r>
            <a:r>
              <a:rPr lang="en-US" dirty="0"/>
              <a:t>by employee?</a:t>
            </a:r>
          </a:p>
          <a:p>
            <a:r>
              <a:rPr lang="en-US" dirty="0"/>
              <a:t> What are the organizational </a:t>
            </a:r>
            <a:r>
              <a:rPr lang="en-US" dirty="0">
                <a:solidFill>
                  <a:srgbClr val="FF0000"/>
                </a:solidFill>
              </a:rPr>
              <a:t>goals and policies</a:t>
            </a:r>
            <a:r>
              <a:rPr lang="en-US" dirty="0"/>
              <a:t>? </a:t>
            </a:r>
          </a:p>
          <a:p>
            <a:pPr lvl="1"/>
            <a:r>
              <a:rPr lang="en-US" dirty="0"/>
              <a:t>Supervisor need to know the organizational policies and procedures, related to employee performance and work conditions. </a:t>
            </a:r>
          </a:p>
        </p:txBody>
      </p:sp>
    </p:spTree>
    <p:extLst>
      <p:ext uri="{BB962C8B-B14F-4D97-AF65-F5344CB8AC3E}">
        <p14:creationId xmlns:p14="http://schemas.microsoft.com/office/powerpoint/2010/main" xmlns="" val="2706672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marL="852131" indent="-852131">
              <a:buAutoNum type="alphaLcPeriod" startAt="2"/>
            </a:pPr>
            <a:endParaRPr lang="en-US" dirty="0" smtClean="0"/>
          </a:p>
          <a:p>
            <a:pPr marL="852131" indent="-852131" algn="just">
              <a:buAutoNum type="alphaLcPeriod" startAt="2"/>
            </a:pPr>
            <a:r>
              <a:rPr lang="en-US" sz="4800" b="1" dirty="0" smtClean="0"/>
              <a:t>Publish </a:t>
            </a:r>
            <a:r>
              <a:rPr lang="en-US" sz="4800" b="1" dirty="0"/>
              <a:t>the interview schedule in advance </a:t>
            </a:r>
          </a:p>
          <a:p>
            <a:pPr algn="just"/>
            <a:r>
              <a:rPr lang="en-US" sz="4800" b="1" dirty="0"/>
              <a:t>Schedule a performance review </a:t>
            </a:r>
            <a:r>
              <a:rPr lang="en-US" sz="4800" b="1" dirty="0">
                <a:solidFill>
                  <a:srgbClr val="FF0000"/>
                </a:solidFill>
              </a:rPr>
              <a:t>at least a week in advance. </a:t>
            </a:r>
          </a:p>
          <a:p>
            <a:pPr algn="just"/>
            <a:r>
              <a:rPr lang="en-US" sz="4800" b="1" dirty="0"/>
              <a:t>Plan for </a:t>
            </a:r>
            <a:r>
              <a:rPr lang="en-US" sz="4800" b="1" dirty="0">
                <a:solidFill>
                  <a:srgbClr val="FF0000"/>
                </a:solidFill>
              </a:rPr>
              <a:t>30-45 minutes in a private setting is free from interruptions</a:t>
            </a:r>
            <a:r>
              <a:rPr lang="en-US" sz="4800" b="1" dirty="0"/>
              <a:t>. </a:t>
            </a:r>
          </a:p>
          <a:p>
            <a:pPr algn="just"/>
            <a:r>
              <a:rPr lang="en-US" sz="4800" b="1" dirty="0"/>
              <a:t>Both the </a:t>
            </a:r>
            <a:r>
              <a:rPr lang="en-US" sz="4800" b="1" dirty="0">
                <a:solidFill>
                  <a:srgbClr val="FF0000"/>
                </a:solidFill>
              </a:rPr>
              <a:t>supervisor and the employee should have a copy of the performance appraisal</a:t>
            </a:r>
            <a:r>
              <a:rPr lang="en-US" sz="4800" b="1" dirty="0"/>
              <a:t> from and each should, prior to the interview, review the job responsibilities and assess performance levels.</a:t>
            </a:r>
          </a:p>
          <a:p>
            <a:pPr algn="just"/>
            <a:r>
              <a:rPr lang="en-US" sz="4800" b="1" dirty="0"/>
              <a:t>So, both the supervisor and employee should </a:t>
            </a:r>
            <a:r>
              <a:rPr lang="en-US" sz="4800" b="1" dirty="0">
                <a:solidFill>
                  <a:srgbClr val="FF0000"/>
                </a:solidFill>
              </a:rPr>
              <a:t>enter the interview as active participants</a:t>
            </a:r>
            <a:r>
              <a:rPr lang="en-US" sz="4800" b="1" dirty="0"/>
              <a:t> in the PA process. </a:t>
            </a:r>
          </a:p>
        </p:txBody>
      </p:sp>
    </p:spTree>
    <p:extLst>
      <p:ext uri="{BB962C8B-B14F-4D97-AF65-F5344CB8AC3E}">
        <p14:creationId xmlns:p14="http://schemas.microsoft.com/office/powerpoint/2010/main" xmlns="" val="105340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marL="852131" indent="-852131">
              <a:buAutoNum type="alphaLcPeriod" startAt="3"/>
            </a:pPr>
            <a:endParaRPr lang="en-US" dirty="0" smtClean="0"/>
          </a:p>
          <a:p>
            <a:pPr marL="852131" indent="-852131">
              <a:buAutoNum type="alphaLcPeriod" startAt="3"/>
            </a:pPr>
            <a:r>
              <a:rPr lang="en-US" sz="6000" dirty="0" smtClean="0"/>
              <a:t>Be </a:t>
            </a:r>
            <a:r>
              <a:rPr lang="en-US" sz="6000" dirty="0"/>
              <a:t>prepared for discussion:</a:t>
            </a:r>
          </a:p>
          <a:p>
            <a:r>
              <a:rPr lang="en-US" sz="6000" dirty="0"/>
              <a:t>Major responsibilities that the employee is performing successfully</a:t>
            </a:r>
          </a:p>
          <a:p>
            <a:r>
              <a:rPr lang="en-US" sz="6000" dirty="0"/>
              <a:t>Areas for improvement,</a:t>
            </a:r>
          </a:p>
          <a:p>
            <a:r>
              <a:rPr lang="en-US" sz="6000" dirty="0"/>
              <a:t>Recommendation for future goals and </a:t>
            </a:r>
          </a:p>
          <a:p>
            <a:r>
              <a:rPr lang="en-US" sz="6000" dirty="0" smtClean="0"/>
              <a:t>And </a:t>
            </a:r>
            <a:r>
              <a:rPr lang="en-US" sz="6000" dirty="0"/>
              <a:t>other concerns.</a:t>
            </a:r>
          </a:p>
        </p:txBody>
      </p:sp>
    </p:spTree>
    <p:extLst>
      <p:ext uri="{BB962C8B-B14F-4D97-AF65-F5344CB8AC3E}">
        <p14:creationId xmlns:p14="http://schemas.microsoft.com/office/powerpoint/2010/main" xmlns="" val="82227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a:xfrm>
            <a:off x="4629155" y="686538"/>
            <a:ext cx="6557963" cy="1347170"/>
          </a:xfr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buFont typeface="Arial" charset="0"/>
              <a:buNone/>
              <a:defRPr/>
            </a:pPr>
            <a:r>
              <a:rPr lang="en-US" sz="3900" dirty="0" smtClean="0">
                <a:solidFill>
                  <a:schemeClr val="tx1"/>
                </a:solidFill>
                <a:latin typeface="Times New Roman" pitchFamily="18" charset="0"/>
                <a:cs typeface="Times New Roman" pitchFamily="18" charset="0"/>
              </a:rPr>
              <a:t>Establish Performance Standards</a:t>
            </a:r>
            <a:endParaRPr lang="en-US" sz="3900" dirty="0">
              <a:solidFill>
                <a:schemeClr val="tx1"/>
              </a:solidFill>
              <a:latin typeface="Times New Roman" pitchFamily="18" charset="0"/>
              <a:cs typeface="Times New Roman" pitchFamily="18" charset="0"/>
            </a:endParaRPr>
          </a:p>
        </p:txBody>
      </p:sp>
      <p:sp>
        <p:nvSpPr>
          <p:cNvPr id="2050" name="Title 1"/>
          <p:cNvSpPr>
            <a:spLocks noGrp="1"/>
          </p:cNvSpPr>
          <p:nvPr>
            <p:ph type="ctrTitle"/>
          </p:nvPr>
        </p:nvSpPr>
        <p:spPr>
          <a:xfrm>
            <a:off x="2" y="3"/>
            <a:ext cx="16459200" cy="582910"/>
          </a:xfrm>
        </p:spPr>
        <p:txBody>
          <a:bodyPr>
            <a:normAutofit fontScale="90000"/>
          </a:bodyPr>
          <a:lstStyle/>
          <a:p>
            <a:pPr eaLnBrk="1" hangingPunct="1"/>
            <a:r>
              <a:rPr lang="en-GB" sz="4900" b="1" u="sng" dirty="0" smtClean="0">
                <a:latin typeface="Times New Roman" pitchFamily="18" charset="0"/>
                <a:cs typeface="Times New Roman" pitchFamily="18" charset="0"/>
              </a:rPr>
              <a:t>Performance Appraisal – The Typical Process</a:t>
            </a:r>
            <a:endParaRPr lang="en-US" sz="4900" b="1" u="sng" dirty="0" smtClean="0">
              <a:latin typeface="Times New Roman" pitchFamily="18" charset="0"/>
              <a:cs typeface="Times New Roman" pitchFamily="18" charset="0"/>
            </a:endParaRPr>
          </a:p>
        </p:txBody>
      </p:sp>
      <p:sp>
        <p:nvSpPr>
          <p:cNvPr id="4" name="Title 1"/>
          <p:cNvSpPr txBox="1">
            <a:spLocks/>
          </p:cNvSpPr>
          <p:nvPr/>
        </p:nvSpPr>
        <p:spPr bwMode="auto">
          <a:xfrm>
            <a:off x="7" y="485760"/>
            <a:ext cx="16330613" cy="8840804"/>
          </a:xfrm>
          <a:prstGeom prst="rect">
            <a:avLst/>
          </a:prstGeom>
          <a:noFill/>
          <a:ln w="9525">
            <a:noFill/>
            <a:miter lim="800000"/>
            <a:headEnd/>
            <a:tailEnd/>
          </a:ln>
        </p:spPr>
        <p:txBody>
          <a:bodyPr lIns="149051" tIns="74526" rIns="149051" bIns="74526"/>
          <a:lstStyle/>
          <a:p>
            <a:pPr marL="287234" indent="-287234" algn="just">
              <a:buFont typeface="Arial" pitchFamily="34" charset="0"/>
              <a:buChar char="•"/>
              <a:defRPr/>
            </a:pPr>
            <a:endParaRPr lang="en-GB"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marL="287234" indent="-287234" algn="just">
              <a:defRPr/>
            </a:pPr>
            <a:endParaRPr lang="en-GB" sz="3600" dirty="0">
              <a:latin typeface="Times New Roman" pitchFamily="18" charset="0"/>
              <a:ea typeface="+mj-ea"/>
              <a:cs typeface="Times New Roman" pitchFamily="18" charset="0"/>
            </a:endParaRPr>
          </a:p>
          <a:p>
            <a:pPr marL="287234" indent="-287234" algn="just">
              <a:buFont typeface="Arial" pitchFamily="34" charset="0"/>
              <a:buChar char="•"/>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GB" sz="3600" dirty="0">
              <a:latin typeface="Times New Roman" pitchFamily="18" charset="0"/>
              <a:ea typeface="+mj-ea"/>
              <a:cs typeface="Times New Roman" pitchFamily="18" charset="0"/>
            </a:endParaRPr>
          </a:p>
          <a:p>
            <a:pPr algn="just">
              <a:defRPr/>
            </a:pPr>
            <a:endParaRPr lang="en-US" sz="3600" dirty="0">
              <a:latin typeface="Times New Roman" pitchFamily="18" charset="0"/>
              <a:ea typeface="+mj-ea"/>
              <a:cs typeface="Times New Roman" pitchFamily="18" charset="0"/>
            </a:endParaRPr>
          </a:p>
        </p:txBody>
      </p:sp>
      <p:sp>
        <p:nvSpPr>
          <p:cNvPr id="6" name="Subtitle 3"/>
          <p:cNvSpPr txBox="1">
            <a:spLocks/>
          </p:cNvSpPr>
          <p:nvPr/>
        </p:nvSpPr>
        <p:spPr bwMode="auto">
          <a:xfrm>
            <a:off x="4629155" y="2137338"/>
            <a:ext cx="6557963" cy="1347170"/>
          </a:xfrm>
          <a:prstGeom prst="rect">
            <a:avLst/>
          </a:prstGeom>
          <a:solidFill>
            <a:schemeClr val="bg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149051" tIns="74526" rIns="149051" bIns="74526" anchor="ctr"/>
          <a:lstStyle/>
          <a:p>
            <a:pPr algn="ctr" eaLnBrk="0" hangingPunct="0">
              <a:spcBef>
                <a:spcPct val="20000"/>
              </a:spcBef>
              <a:defRPr/>
            </a:pPr>
            <a:r>
              <a:rPr lang="en-US" sz="3900" dirty="0">
                <a:solidFill>
                  <a:schemeClr val="tx1"/>
                </a:solidFill>
                <a:latin typeface="Times New Roman" pitchFamily="18" charset="0"/>
                <a:cs typeface="Times New Roman" pitchFamily="18" charset="0"/>
              </a:rPr>
              <a:t>Communicate Performance Standards</a:t>
            </a:r>
          </a:p>
        </p:txBody>
      </p:sp>
      <p:sp>
        <p:nvSpPr>
          <p:cNvPr id="7" name="Subtitle 3"/>
          <p:cNvSpPr txBox="1">
            <a:spLocks/>
          </p:cNvSpPr>
          <p:nvPr/>
        </p:nvSpPr>
        <p:spPr bwMode="auto">
          <a:xfrm>
            <a:off x="4629155" y="3588136"/>
            <a:ext cx="6557963" cy="1347170"/>
          </a:xfrm>
          <a:prstGeom prst="rect">
            <a:avLst/>
          </a:prstGeom>
          <a:solidFill>
            <a:schemeClr val="bg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149051" tIns="74526" rIns="149051" bIns="74526" anchor="ctr"/>
          <a:lstStyle/>
          <a:p>
            <a:pPr algn="ctr" eaLnBrk="0" hangingPunct="0">
              <a:spcBef>
                <a:spcPct val="20000"/>
              </a:spcBef>
              <a:buFont typeface="Arial" charset="0"/>
              <a:buNone/>
              <a:defRPr/>
            </a:pPr>
            <a:r>
              <a:rPr lang="en-US" sz="3900" dirty="0">
                <a:solidFill>
                  <a:schemeClr val="tx1"/>
                </a:solidFill>
                <a:latin typeface="Times New Roman" pitchFamily="18" charset="0"/>
                <a:cs typeface="Times New Roman" pitchFamily="18" charset="0"/>
              </a:rPr>
              <a:t>Measure Actual Performance</a:t>
            </a:r>
          </a:p>
        </p:txBody>
      </p:sp>
      <p:sp>
        <p:nvSpPr>
          <p:cNvPr id="8" name="Subtitle 3"/>
          <p:cNvSpPr txBox="1">
            <a:spLocks/>
          </p:cNvSpPr>
          <p:nvPr/>
        </p:nvSpPr>
        <p:spPr bwMode="auto">
          <a:xfrm>
            <a:off x="4629155" y="5038935"/>
            <a:ext cx="6557963" cy="1347170"/>
          </a:xfrm>
          <a:prstGeom prst="rect">
            <a:avLst/>
          </a:prstGeom>
          <a:solidFill>
            <a:schemeClr val="bg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149051" tIns="74526" rIns="149051" bIns="74526" anchor="ctr"/>
          <a:lstStyle/>
          <a:p>
            <a:pPr algn="ctr" eaLnBrk="0" hangingPunct="0">
              <a:spcBef>
                <a:spcPct val="20000"/>
              </a:spcBef>
              <a:defRPr/>
            </a:pPr>
            <a:r>
              <a:rPr lang="en-US" sz="3900" dirty="0">
                <a:solidFill>
                  <a:schemeClr val="tx1"/>
                </a:solidFill>
                <a:latin typeface="Times New Roman" pitchFamily="18" charset="0"/>
                <a:cs typeface="Times New Roman" pitchFamily="18" charset="0"/>
              </a:rPr>
              <a:t>Compare Actual Performance with Standard</a:t>
            </a:r>
          </a:p>
        </p:txBody>
      </p:sp>
      <p:sp>
        <p:nvSpPr>
          <p:cNvPr id="9" name="Subtitle 3"/>
          <p:cNvSpPr txBox="1">
            <a:spLocks/>
          </p:cNvSpPr>
          <p:nvPr/>
        </p:nvSpPr>
        <p:spPr bwMode="auto">
          <a:xfrm>
            <a:off x="4629155" y="6489733"/>
            <a:ext cx="6557963" cy="1347170"/>
          </a:xfrm>
          <a:prstGeom prst="rect">
            <a:avLst/>
          </a:prstGeom>
          <a:solidFill>
            <a:schemeClr val="bg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149051" tIns="74526" rIns="149051" bIns="74526" anchor="ctr"/>
          <a:lstStyle/>
          <a:p>
            <a:pPr algn="ctr" eaLnBrk="0" hangingPunct="0">
              <a:spcBef>
                <a:spcPct val="20000"/>
              </a:spcBef>
              <a:buFont typeface="Arial" charset="0"/>
              <a:buNone/>
              <a:defRPr/>
            </a:pPr>
            <a:r>
              <a:rPr lang="en-US" sz="3900" dirty="0">
                <a:solidFill>
                  <a:schemeClr val="tx1"/>
                </a:solidFill>
                <a:latin typeface="Times New Roman" pitchFamily="18" charset="0"/>
                <a:cs typeface="Times New Roman" pitchFamily="18" charset="0"/>
              </a:rPr>
              <a:t>Discuss Appraisal with the Appraisee</a:t>
            </a:r>
          </a:p>
        </p:txBody>
      </p:sp>
      <p:sp>
        <p:nvSpPr>
          <p:cNvPr id="10" name="Subtitle 3"/>
          <p:cNvSpPr txBox="1">
            <a:spLocks/>
          </p:cNvSpPr>
          <p:nvPr/>
        </p:nvSpPr>
        <p:spPr bwMode="auto">
          <a:xfrm>
            <a:off x="4629155" y="7940533"/>
            <a:ext cx="6557963" cy="1347170"/>
          </a:xfrm>
          <a:prstGeom prst="rect">
            <a:avLst/>
          </a:prstGeom>
          <a:solidFill>
            <a:schemeClr val="bg1"/>
          </a:solidFill>
          <a:ln w="9525">
            <a:solidFill>
              <a:schemeClr val="tx1"/>
            </a:solid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lIns="149051" tIns="74526" rIns="149051" bIns="74526" anchor="ctr"/>
          <a:lstStyle/>
          <a:p>
            <a:pPr algn="ctr" eaLnBrk="0" hangingPunct="0">
              <a:spcBef>
                <a:spcPct val="20000"/>
              </a:spcBef>
              <a:defRPr/>
            </a:pPr>
            <a:r>
              <a:rPr lang="en-US" sz="3900" dirty="0">
                <a:solidFill>
                  <a:schemeClr val="tx1"/>
                </a:solidFill>
                <a:latin typeface="Times New Roman" pitchFamily="18" charset="0"/>
                <a:cs typeface="Times New Roman" pitchFamily="18" charset="0"/>
              </a:rPr>
              <a:t>Positive Reinforcement and Corrective Measures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20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bg/>
                                          </p:spTgt>
                                        </p:tgtEl>
                                        <p:attrNameLst>
                                          <p:attrName>style.visibility</p:attrName>
                                        </p:attrNameLst>
                                      </p:cBhvr>
                                      <p:to>
                                        <p:strVal val="visible"/>
                                      </p:to>
                                    </p:set>
                                    <p:animEffect transition="in" filter="fade">
                                      <p:cBhvr>
                                        <p:cTn id="20" dur="2000"/>
                                        <p:tgtEl>
                                          <p:spTgt spid="6">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000"/>
                                        <p:tgtEl>
                                          <p:spTgt spid="6">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bg/>
                                          </p:spTgt>
                                        </p:tgtEl>
                                        <p:attrNameLst>
                                          <p:attrName>style.visibility</p:attrName>
                                        </p:attrNameLst>
                                      </p:cBhvr>
                                      <p:to>
                                        <p:strVal val="visible"/>
                                      </p:to>
                                    </p:set>
                                    <p:animEffect transition="in" filter="fade">
                                      <p:cBhvr>
                                        <p:cTn id="28" dur="2000"/>
                                        <p:tgtEl>
                                          <p:spTgt spid="7">
                                            <p:bg/>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2000"/>
                                        <p:tgtEl>
                                          <p:spTgt spid="7">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bg/>
                                          </p:spTgt>
                                        </p:tgtEl>
                                        <p:attrNameLst>
                                          <p:attrName>style.visibility</p:attrName>
                                        </p:attrNameLst>
                                      </p:cBhvr>
                                      <p:to>
                                        <p:strVal val="visible"/>
                                      </p:to>
                                    </p:set>
                                    <p:animEffect transition="in" filter="fade">
                                      <p:cBhvr>
                                        <p:cTn id="36" dur="2000"/>
                                        <p:tgtEl>
                                          <p:spTgt spid="8">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fade">
                                      <p:cBhvr>
                                        <p:cTn id="39" dur="2000"/>
                                        <p:tgtEl>
                                          <p:spTgt spid="8">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bg/>
                                          </p:spTgt>
                                        </p:tgtEl>
                                        <p:attrNameLst>
                                          <p:attrName>style.visibility</p:attrName>
                                        </p:attrNameLst>
                                      </p:cBhvr>
                                      <p:to>
                                        <p:strVal val="visible"/>
                                      </p:to>
                                    </p:set>
                                    <p:animEffect transition="in" filter="fade">
                                      <p:cBhvr>
                                        <p:cTn id="44" dur="2000"/>
                                        <p:tgtEl>
                                          <p:spTgt spid="9">
                                            <p:bg/>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2000"/>
                                        <p:tgtEl>
                                          <p:spTgt spid="9">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bg/>
                                          </p:spTgt>
                                        </p:tgtEl>
                                        <p:attrNameLst>
                                          <p:attrName>style.visibility</p:attrName>
                                        </p:attrNameLst>
                                      </p:cBhvr>
                                      <p:to>
                                        <p:strVal val="visible"/>
                                      </p:to>
                                    </p:set>
                                    <p:animEffect transition="in" filter="fade">
                                      <p:cBhvr>
                                        <p:cTn id="52" dur="2000"/>
                                        <p:tgtEl>
                                          <p:spTgt spid="10">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Effect transition="in" filter="fade">
                                      <p:cBhvr>
                                        <p:cTn id="55"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2050" grpId="0"/>
      <p:bldP spid="6" grpId="0" build="allAtOnce" animBg="1"/>
      <p:bldP spid="7" grpId="0" build="allAtOnce" animBg="1"/>
      <p:bldP spid="8" grpId="0" build="allAtOnce" animBg="1"/>
      <p:bldP spid="9" grpId="0" build="allAtOnce" animBg="1"/>
      <p:bldP spid="10"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lnSpcReduction="10000"/>
          </a:bodyPr>
          <a:lstStyle/>
          <a:p>
            <a:pPr marL="0" indent="0">
              <a:buNone/>
            </a:pPr>
            <a:endParaRPr lang="en-US" b="1" dirty="0" smtClean="0">
              <a:solidFill>
                <a:srgbClr val="0070C0"/>
              </a:solidFill>
            </a:endParaRPr>
          </a:p>
          <a:p>
            <a:pPr marL="0" indent="0">
              <a:buNone/>
            </a:pPr>
            <a:r>
              <a:rPr lang="en-US" b="1" dirty="0" smtClean="0">
                <a:solidFill>
                  <a:srgbClr val="0070C0"/>
                </a:solidFill>
              </a:rPr>
              <a:t>	</a:t>
            </a:r>
            <a:r>
              <a:rPr lang="en-US" sz="5400" b="1" dirty="0" smtClean="0">
                <a:solidFill>
                  <a:srgbClr val="0070C0"/>
                </a:solidFill>
              </a:rPr>
              <a:t>2</a:t>
            </a:r>
            <a:r>
              <a:rPr lang="en-US" sz="5400" b="1" dirty="0">
                <a:solidFill>
                  <a:srgbClr val="0070C0"/>
                </a:solidFill>
              </a:rPr>
              <a:t>. Conducting the performance Appraisal interview </a:t>
            </a:r>
            <a:endParaRPr lang="en-US" b="1" dirty="0">
              <a:solidFill>
                <a:srgbClr val="0070C0"/>
              </a:solidFill>
            </a:endParaRPr>
          </a:p>
          <a:p>
            <a:r>
              <a:rPr lang="en-US" sz="5400" dirty="0"/>
              <a:t>Measure actual results against expected results, and plan for the future.</a:t>
            </a:r>
          </a:p>
          <a:p>
            <a:pPr marL="852131" indent="-852131">
              <a:buAutoNum type="alphaLcPeriod"/>
            </a:pPr>
            <a:r>
              <a:rPr lang="en-US" sz="5400" dirty="0">
                <a:solidFill>
                  <a:srgbClr val="002060"/>
                </a:solidFill>
              </a:rPr>
              <a:t>Opening the interview </a:t>
            </a:r>
          </a:p>
          <a:p>
            <a:r>
              <a:rPr lang="en-US" sz="5400" dirty="0"/>
              <a:t>Set a tone for the interview that exhibits openness and support. </a:t>
            </a:r>
          </a:p>
          <a:p>
            <a:r>
              <a:rPr lang="en-US" sz="5400" dirty="0">
                <a:solidFill>
                  <a:srgbClr val="FF0000"/>
                </a:solidFill>
              </a:rPr>
              <a:t>Review the purpose of the meeting</a:t>
            </a:r>
            <a:r>
              <a:rPr lang="en-US" sz="5400" dirty="0"/>
              <a:t>: clarity any questions that employee has and repeat that the interview serves to promote employee development. </a:t>
            </a:r>
          </a:p>
          <a:p>
            <a:r>
              <a:rPr lang="en-US" sz="5400" dirty="0"/>
              <a:t>Regard the employee as an individual. Special concerns should be given to the employee’s communication style.</a:t>
            </a:r>
          </a:p>
        </p:txBody>
      </p:sp>
    </p:spTree>
    <p:extLst>
      <p:ext uri="{BB962C8B-B14F-4D97-AF65-F5344CB8AC3E}">
        <p14:creationId xmlns:p14="http://schemas.microsoft.com/office/powerpoint/2010/main" xmlns="" val="4054732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a:solidFill>
            <a:schemeClr val="accent2">
              <a:lumMod val="20000"/>
              <a:lumOff val="80000"/>
            </a:schemeClr>
          </a:solidFill>
        </p:spPr>
        <p:txBody>
          <a:bodyPr>
            <a:normAutofit fontScale="92500" lnSpcReduction="20000"/>
          </a:bodyPr>
          <a:lstStyle/>
          <a:p>
            <a:pPr marL="0" indent="0">
              <a:buNone/>
            </a:pPr>
            <a:endParaRPr lang="en-US" sz="5400" b="1" dirty="0" smtClean="0">
              <a:solidFill>
                <a:srgbClr val="002060"/>
              </a:solidFill>
            </a:endParaRPr>
          </a:p>
          <a:p>
            <a:pPr marL="0" indent="0">
              <a:buNone/>
            </a:pPr>
            <a:r>
              <a:rPr lang="en-US" sz="5400" b="1" dirty="0" smtClean="0">
                <a:solidFill>
                  <a:srgbClr val="002060"/>
                </a:solidFill>
              </a:rPr>
              <a:t>		b</a:t>
            </a:r>
            <a:r>
              <a:rPr lang="en-US" sz="5400" b="1" dirty="0">
                <a:solidFill>
                  <a:srgbClr val="002060"/>
                </a:solidFill>
              </a:rPr>
              <a:t>. Discussing performance </a:t>
            </a:r>
          </a:p>
          <a:p>
            <a:pPr algn="just"/>
            <a:r>
              <a:rPr lang="en-US" sz="5800" dirty="0"/>
              <a:t>Be prepared: make ready relevant document to support your view. </a:t>
            </a:r>
          </a:p>
          <a:p>
            <a:pPr algn="just"/>
            <a:r>
              <a:rPr lang="en-US" sz="5800" dirty="0"/>
              <a:t>The employee should present his or her self-assessment first: show what yours’ strengths are and what assistance do you need. </a:t>
            </a:r>
          </a:p>
          <a:p>
            <a:pPr algn="just"/>
            <a:r>
              <a:rPr lang="en-US" sz="5800" dirty="0"/>
              <a:t>The supervisor should present his or her assessment of the employee’s performance after hearing the employee’s assessment: list out the agreed and disagreed area and other important topic.</a:t>
            </a:r>
          </a:p>
          <a:p>
            <a:pPr algn="just"/>
            <a:r>
              <a:rPr lang="en-US" sz="5800" dirty="0"/>
              <a:t>Communication should be two-way</a:t>
            </a:r>
          </a:p>
        </p:txBody>
      </p:sp>
    </p:spTree>
    <p:extLst>
      <p:ext uri="{BB962C8B-B14F-4D97-AF65-F5344CB8AC3E}">
        <p14:creationId xmlns:p14="http://schemas.microsoft.com/office/powerpoint/2010/main" xmlns="" val="11888892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a:bodyPr>
          <a:lstStyle/>
          <a:p>
            <a:pPr>
              <a:buNone/>
            </a:pPr>
            <a:endParaRPr lang="en-US" sz="5400" dirty="0" smtClean="0"/>
          </a:p>
          <a:p>
            <a:r>
              <a:rPr lang="en-US" sz="6600" dirty="0" smtClean="0"/>
              <a:t>Listen </a:t>
            </a:r>
            <a:r>
              <a:rPr lang="en-US" sz="6600" dirty="0"/>
              <a:t>first, provide time to explain and ask open-ended question. </a:t>
            </a:r>
          </a:p>
          <a:p>
            <a:r>
              <a:rPr lang="en-US" sz="6600" dirty="0"/>
              <a:t>Try to find out the solution of each problem</a:t>
            </a:r>
          </a:p>
          <a:p>
            <a:r>
              <a:rPr lang="en-US" sz="6600" dirty="0"/>
              <a:t>Setting training and development goals. It could be </a:t>
            </a:r>
          </a:p>
          <a:p>
            <a:pPr lvl="1"/>
            <a:r>
              <a:rPr lang="en-US" sz="6000" dirty="0"/>
              <a:t>Short term training </a:t>
            </a:r>
          </a:p>
          <a:p>
            <a:pPr lvl="1"/>
            <a:r>
              <a:rPr lang="en-US" sz="6000" dirty="0"/>
              <a:t>Going University </a:t>
            </a:r>
          </a:p>
          <a:p>
            <a:pPr lvl="1"/>
            <a:r>
              <a:rPr lang="en-US" sz="6000" dirty="0"/>
              <a:t>Accepting higher responsibility </a:t>
            </a:r>
          </a:p>
          <a:p>
            <a:pPr lvl="1"/>
            <a:r>
              <a:rPr lang="en-US" sz="6000" dirty="0"/>
              <a:t>Moving to next department </a:t>
            </a:r>
            <a:r>
              <a:rPr lang="en-US" sz="6000" dirty="0" err="1"/>
              <a:t>etc</a:t>
            </a:r>
            <a:endParaRPr lang="en-US" sz="4800" dirty="0"/>
          </a:p>
          <a:p>
            <a:pPr marL="757451" lvl="1" indent="0">
              <a:buNone/>
            </a:pPr>
            <a:endParaRPr lang="en-US" sz="4800" dirty="0"/>
          </a:p>
        </p:txBody>
      </p:sp>
    </p:spTree>
    <p:extLst>
      <p:ext uri="{BB962C8B-B14F-4D97-AF65-F5344CB8AC3E}">
        <p14:creationId xmlns:p14="http://schemas.microsoft.com/office/powerpoint/2010/main" xmlns="" val="10070894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lstStyle/>
          <a:p>
            <a:pPr>
              <a:buNone/>
            </a:pPr>
            <a:r>
              <a:rPr lang="en-US" sz="5400" b="1" dirty="0" smtClean="0">
                <a:solidFill>
                  <a:srgbClr val="002060"/>
                </a:solidFill>
              </a:rPr>
              <a:t>		</a:t>
            </a:r>
            <a:r>
              <a:rPr lang="en-US" sz="11500" b="1" dirty="0" smtClean="0">
                <a:solidFill>
                  <a:srgbClr val="002060"/>
                </a:solidFill>
              </a:rPr>
              <a:t>c</a:t>
            </a:r>
            <a:r>
              <a:rPr lang="en-US" sz="11500" b="1" dirty="0">
                <a:solidFill>
                  <a:srgbClr val="002060"/>
                </a:solidFill>
              </a:rPr>
              <a:t>. </a:t>
            </a:r>
            <a:r>
              <a:rPr lang="en-US" sz="5400" b="1" dirty="0">
                <a:solidFill>
                  <a:srgbClr val="002060"/>
                </a:solidFill>
              </a:rPr>
              <a:t>Closing </a:t>
            </a:r>
            <a:r>
              <a:rPr lang="en-US" sz="7200" b="1" dirty="0">
                <a:solidFill>
                  <a:srgbClr val="002060"/>
                </a:solidFill>
              </a:rPr>
              <a:t>the Interview </a:t>
            </a:r>
          </a:p>
          <a:p>
            <a:r>
              <a:rPr lang="en-US" sz="5400" dirty="0"/>
              <a:t>Summarize what has been discussed and agreed upon, making sure of consensus on all important points. Do this positively and enthusiastically. </a:t>
            </a:r>
          </a:p>
          <a:p>
            <a:r>
              <a:rPr lang="en-US" sz="5400" dirty="0"/>
              <a:t>Give the employee an invitation to react, question and share additional ideas and suggestions. </a:t>
            </a:r>
          </a:p>
          <a:p>
            <a:r>
              <a:rPr lang="en-US" sz="5400" dirty="0"/>
              <a:t>Set a date for the next performance review session. </a:t>
            </a:r>
          </a:p>
          <a:p>
            <a:r>
              <a:rPr lang="en-US" sz="5400" dirty="0"/>
              <a:t>Thanks each other </a:t>
            </a:r>
          </a:p>
          <a:p>
            <a:r>
              <a:rPr lang="en-US" sz="5400" dirty="0"/>
              <a:t>Complete and disseminate the appraisal form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fontScale="92500"/>
          </a:bodyPr>
          <a:lstStyle/>
          <a:p>
            <a:pPr>
              <a:buNone/>
            </a:pPr>
            <a:endParaRPr lang="en-US" sz="5400" b="1" dirty="0" smtClean="0">
              <a:solidFill>
                <a:srgbClr val="FF0000"/>
              </a:solidFill>
            </a:endParaRPr>
          </a:p>
          <a:p>
            <a:pPr>
              <a:buNone/>
            </a:pPr>
            <a:r>
              <a:rPr lang="en-US" sz="5400" b="1" dirty="0" smtClean="0">
                <a:solidFill>
                  <a:srgbClr val="FF0000"/>
                </a:solidFill>
              </a:rPr>
              <a:t>	3</a:t>
            </a:r>
            <a:r>
              <a:rPr lang="en-US" sz="5400" b="1" dirty="0">
                <a:solidFill>
                  <a:srgbClr val="FF0000"/>
                </a:solidFill>
              </a:rPr>
              <a:t>. Review of Expectations</a:t>
            </a:r>
          </a:p>
          <a:p>
            <a:pPr>
              <a:buNone/>
            </a:pPr>
            <a:endParaRPr lang="en-US" dirty="0"/>
          </a:p>
          <a:p>
            <a:pPr>
              <a:buNone/>
            </a:pPr>
            <a:r>
              <a:rPr lang="en-US" dirty="0" smtClean="0"/>
              <a:t>	</a:t>
            </a:r>
            <a:r>
              <a:rPr lang="en-US" sz="5400" dirty="0" smtClean="0"/>
              <a:t>Counseling </a:t>
            </a:r>
            <a:r>
              <a:rPr lang="en-US" sz="5400" dirty="0"/>
              <a:t>Employee with Problems </a:t>
            </a:r>
          </a:p>
          <a:p>
            <a:pPr algn="just"/>
            <a:r>
              <a:rPr lang="en-US" sz="5400" dirty="0"/>
              <a:t>It is the process directed towards helping supervisors and staff members to overcome work related shortcoming, strengthen performance and maintain a successful employment relationship.  </a:t>
            </a:r>
          </a:p>
          <a:p>
            <a:pPr algn="just"/>
            <a:r>
              <a:rPr lang="en-US" sz="5400" dirty="0"/>
              <a:t>HR staff must be available to line managers and employees for assistance and support with performance improvement counseling and discipline process. </a:t>
            </a:r>
          </a:p>
          <a:p>
            <a:pPr algn="just"/>
            <a:r>
              <a:rPr lang="en-US" sz="5400" dirty="0"/>
              <a:t>Disciplinary actions is the last options of PA.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 y="0"/>
            <a:ext cx="16459200" cy="9326563"/>
          </a:xfrm>
        </p:spPr>
        <p:txBody>
          <a:bodyPr>
            <a:normAutofit fontScale="92500" lnSpcReduction="20000"/>
          </a:bodyPr>
          <a:lstStyle/>
          <a:p>
            <a:pPr>
              <a:buNone/>
            </a:pPr>
            <a:endParaRPr lang="en-US" sz="4800" b="1" dirty="0" smtClean="0">
              <a:solidFill>
                <a:srgbClr val="FF0000"/>
              </a:solidFill>
            </a:endParaRPr>
          </a:p>
          <a:p>
            <a:pPr>
              <a:buNone/>
            </a:pPr>
            <a:r>
              <a:rPr lang="en-US" sz="4800" b="1" dirty="0" smtClean="0">
                <a:solidFill>
                  <a:srgbClr val="FF0000"/>
                </a:solidFill>
              </a:rPr>
              <a:t>	Performance </a:t>
            </a:r>
            <a:r>
              <a:rPr lang="en-US" sz="4800" b="1" dirty="0">
                <a:solidFill>
                  <a:srgbClr val="FF0000"/>
                </a:solidFill>
              </a:rPr>
              <a:t>Appraisal Practices in Nepalese Organization </a:t>
            </a:r>
          </a:p>
          <a:p>
            <a:pPr>
              <a:buNone/>
            </a:pPr>
            <a:r>
              <a:rPr lang="en-US" sz="4700" dirty="0" smtClean="0"/>
              <a:t>			</a:t>
            </a:r>
            <a:r>
              <a:rPr lang="en-US" sz="5800" b="1" dirty="0" smtClean="0"/>
              <a:t>Features </a:t>
            </a:r>
            <a:r>
              <a:rPr lang="en-US" sz="5800" b="1" dirty="0"/>
              <a:t>of PA in Nepal </a:t>
            </a:r>
          </a:p>
          <a:p>
            <a:pPr marL="852131" indent="-852131">
              <a:buAutoNum type="arabicPeriod"/>
            </a:pPr>
            <a:r>
              <a:rPr lang="en-US" sz="5800" b="1" dirty="0"/>
              <a:t>Unclear standard </a:t>
            </a:r>
          </a:p>
          <a:p>
            <a:pPr marL="852131" indent="-852131">
              <a:buAutoNum type="arabicPeriod"/>
            </a:pPr>
            <a:r>
              <a:rPr lang="en-US" sz="5800" b="1" dirty="0"/>
              <a:t>Low priority in practices </a:t>
            </a:r>
          </a:p>
          <a:p>
            <a:pPr marL="852131" indent="-852131">
              <a:buAutoNum type="arabicPeriod"/>
            </a:pPr>
            <a:r>
              <a:rPr lang="en-US" sz="5800" b="1" dirty="0"/>
              <a:t>Formal vs. informal: formal in large organization and informal in small and private organization </a:t>
            </a:r>
          </a:p>
          <a:p>
            <a:pPr marL="852131" indent="-852131">
              <a:buAutoNum type="arabicPeriod"/>
            </a:pPr>
            <a:r>
              <a:rPr lang="en-US" sz="5800" b="1" dirty="0"/>
              <a:t>Purpose of appraisal: employee development, wages and salary, guide to job changes are rarely used it used only for promotion purpose </a:t>
            </a:r>
          </a:p>
          <a:p>
            <a:pPr marL="852131" indent="-852131">
              <a:buAutoNum type="arabicPeriod"/>
            </a:pPr>
            <a:r>
              <a:rPr lang="en-US" sz="5800" b="1" dirty="0"/>
              <a:t>The issue of fairness and transparency </a:t>
            </a:r>
          </a:p>
          <a:p>
            <a:pPr marL="852131" indent="-852131">
              <a:buAutoNum type="arabicPeriod"/>
            </a:pPr>
            <a:r>
              <a:rPr lang="en-US" sz="5800" b="1" dirty="0"/>
              <a:t>Organization wise different </a:t>
            </a:r>
          </a:p>
          <a:p>
            <a:pPr>
              <a:buNone/>
            </a:pPr>
            <a:endParaRPr lang="en-US" sz="47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1" y="243682"/>
            <a:ext cx="14813280" cy="896240"/>
          </a:xfrm>
          <a:solidFill>
            <a:schemeClr val="bg2">
              <a:lumMod val="25000"/>
            </a:schemeClr>
          </a:solidFill>
        </p:spPr>
        <p:txBody>
          <a:bodyPr>
            <a:noAutofit/>
          </a:bodyPr>
          <a:lstStyle/>
          <a:p>
            <a:r>
              <a:rPr lang="en-US" sz="5200" b="1" dirty="0">
                <a:solidFill>
                  <a:srgbClr val="FF0000"/>
                </a:solidFill>
              </a:rPr>
              <a:t>PA practices in different sectors/organization </a:t>
            </a:r>
          </a:p>
        </p:txBody>
      </p:sp>
      <p:sp>
        <p:nvSpPr>
          <p:cNvPr id="3" name="Content Placeholder 2"/>
          <p:cNvSpPr>
            <a:spLocks noGrp="1"/>
          </p:cNvSpPr>
          <p:nvPr>
            <p:ph sz="quarter" idx="1"/>
          </p:nvPr>
        </p:nvSpPr>
        <p:spPr>
          <a:xfrm>
            <a:off x="274320" y="1347170"/>
            <a:ext cx="7818120" cy="7979393"/>
          </a:xfrm>
          <a:ln>
            <a:solidFill>
              <a:schemeClr val="accent1"/>
            </a:solidFill>
          </a:ln>
        </p:spPr>
        <p:txBody>
          <a:bodyPr>
            <a:normAutofit lnSpcReduction="10000"/>
          </a:bodyPr>
          <a:lstStyle/>
          <a:p>
            <a:pPr>
              <a:buNone/>
            </a:pPr>
            <a:r>
              <a:rPr lang="en-US" sz="5400" dirty="0"/>
              <a:t>Government office </a:t>
            </a:r>
          </a:p>
          <a:p>
            <a:r>
              <a:rPr lang="en-US" sz="4400" dirty="0"/>
              <a:t>Appraisal is done once a year. </a:t>
            </a:r>
          </a:p>
          <a:p>
            <a:r>
              <a:rPr lang="en-US" sz="4400" dirty="0"/>
              <a:t>40 marks is allocated for PE purpose </a:t>
            </a:r>
          </a:p>
          <a:p>
            <a:pPr lvl="1"/>
            <a:r>
              <a:rPr lang="en-US" sz="4400" dirty="0"/>
              <a:t>Immediate supervisor 	25</a:t>
            </a:r>
          </a:p>
          <a:p>
            <a:pPr lvl="1"/>
            <a:r>
              <a:rPr lang="en-US" sz="4400" dirty="0"/>
              <a:t>Reviewer 		10 </a:t>
            </a:r>
          </a:p>
          <a:p>
            <a:pPr lvl="1"/>
            <a:r>
              <a:rPr lang="en-US" sz="4400" dirty="0"/>
              <a:t>Review committee 	  5</a:t>
            </a:r>
          </a:p>
          <a:p>
            <a:r>
              <a:rPr lang="en-US" sz="4400" dirty="0"/>
              <a:t>Affecting factors </a:t>
            </a:r>
          </a:p>
          <a:p>
            <a:pPr lvl="1"/>
            <a:r>
              <a:rPr lang="en-US" sz="4400" dirty="0"/>
              <a:t>Political affiliation </a:t>
            </a:r>
          </a:p>
          <a:p>
            <a:pPr lvl="1"/>
            <a:r>
              <a:rPr lang="en-US" sz="4400" dirty="0"/>
              <a:t>Nepotism/favoritism </a:t>
            </a:r>
          </a:p>
          <a:p>
            <a:pPr lvl="1"/>
            <a:r>
              <a:rPr lang="en-US" sz="4400" dirty="0"/>
              <a:t>Loving and hating </a:t>
            </a:r>
          </a:p>
        </p:txBody>
      </p:sp>
      <p:sp>
        <p:nvSpPr>
          <p:cNvPr id="4" name="Content Placeholder 3"/>
          <p:cNvSpPr>
            <a:spLocks noGrp="1"/>
          </p:cNvSpPr>
          <p:nvPr>
            <p:ph sz="quarter" idx="2"/>
          </p:nvPr>
        </p:nvSpPr>
        <p:spPr>
          <a:xfrm>
            <a:off x="8366760" y="1347170"/>
            <a:ext cx="7680960" cy="7772136"/>
          </a:xfrm>
          <a:ln>
            <a:solidFill>
              <a:schemeClr val="accent1"/>
            </a:solidFill>
          </a:ln>
        </p:spPr>
        <p:txBody>
          <a:bodyPr>
            <a:normAutofit lnSpcReduction="10000"/>
          </a:bodyPr>
          <a:lstStyle/>
          <a:p>
            <a:pPr>
              <a:buNone/>
            </a:pPr>
            <a:r>
              <a:rPr lang="en-US" sz="5400" dirty="0"/>
              <a:t>Public enterprise </a:t>
            </a:r>
          </a:p>
          <a:p>
            <a:r>
              <a:rPr lang="en-US" sz="4400" dirty="0"/>
              <a:t>Followed general principles of Govt. office </a:t>
            </a:r>
          </a:p>
          <a:p>
            <a:r>
              <a:rPr lang="en-US" sz="4400" dirty="0"/>
              <a:t>Twice in a year </a:t>
            </a:r>
          </a:p>
          <a:p>
            <a:r>
              <a:rPr lang="en-US" sz="4400" dirty="0"/>
              <a:t>Appraisal process</a:t>
            </a:r>
          </a:p>
          <a:p>
            <a:pPr lvl="1"/>
            <a:r>
              <a:rPr lang="en-US" sz="4400" dirty="0"/>
              <a:t>Supervisor </a:t>
            </a:r>
          </a:p>
          <a:p>
            <a:pPr lvl="1"/>
            <a:r>
              <a:rPr lang="en-US" sz="4400" dirty="0"/>
              <a:t>Reviewer </a:t>
            </a:r>
          </a:p>
          <a:p>
            <a:pPr lvl="1"/>
            <a:r>
              <a:rPr lang="en-US" sz="4400" dirty="0"/>
              <a:t>Division chief/ Chief executive </a:t>
            </a:r>
            <a:endParaRPr lang="en-US" sz="4000" dirty="0"/>
          </a:p>
          <a:p>
            <a:r>
              <a:rPr lang="en-US" sz="4400" dirty="0"/>
              <a:t>Affecting factors also seen in public enterprise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 y="2"/>
            <a:ext cx="12315571" cy="778856"/>
          </a:xfrm>
          <a:prstGeom prst="rect">
            <a:avLst/>
          </a:prstGeom>
        </p:spPr>
        <p:txBody>
          <a:bodyPr wrap="square" lIns="85524" tIns="42762" rIns="85524" bIns="42762">
            <a:spAutoFit/>
          </a:bodyPr>
          <a:lstStyle/>
          <a:p>
            <a:pPr fontAlgn="base"/>
            <a:r>
              <a:rPr lang="en-US" sz="4500" b="1" u="sng" dirty="0" smtClean="0">
                <a:solidFill>
                  <a:srgbClr val="FF0000"/>
                </a:solidFill>
              </a:rPr>
              <a:t>Steps Involved in Process of Performance Appraisal</a:t>
            </a:r>
            <a:endParaRPr lang="en-US" sz="4500" b="1" u="sng" dirty="0">
              <a:solidFill>
                <a:srgbClr val="FF0000"/>
              </a:solidFill>
            </a:endParaRPr>
          </a:p>
        </p:txBody>
      </p:sp>
      <p:sp>
        <p:nvSpPr>
          <p:cNvPr id="3" name="Rectangle 2"/>
          <p:cNvSpPr/>
          <p:nvPr/>
        </p:nvSpPr>
        <p:spPr>
          <a:xfrm>
            <a:off x="2" y="1059846"/>
            <a:ext cx="16459200" cy="8565603"/>
          </a:xfrm>
          <a:prstGeom prst="rect">
            <a:avLst/>
          </a:prstGeom>
        </p:spPr>
        <p:txBody>
          <a:bodyPr wrap="square" lIns="85524" tIns="42762" rIns="85524" bIns="42762">
            <a:spAutoFit/>
          </a:bodyPr>
          <a:lstStyle/>
          <a:p>
            <a:pPr fontAlgn="base"/>
            <a:r>
              <a:rPr lang="en-US" sz="4100" b="1" dirty="0" smtClean="0">
                <a:solidFill>
                  <a:srgbClr val="0070C0"/>
                </a:solidFill>
              </a:rPr>
              <a:t>1. Establish Performance Standards:</a:t>
            </a:r>
          </a:p>
          <a:p>
            <a:pPr fontAlgn="base"/>
            <a:r>
              <a:rPr lang="en-US" dirty="0" smtClean="0"/>
              <a:t>	</a:t>
            </a:r>
            <a:r>
              <a:rPr lang="en-US" sz="5100" dirty="0" smtClean="0"/>
              <a:t>The appraisal process begins with the establishment of per­formance standards. The managers must determine what outputs, accomplishments and skills will be evaluated. These standards should have evolved out of job analysis and job descriptions.</a:t>
            </a:r>
          </a:p>
          <a:p>
            <a:pPr fontAlgn="base"/>
            <a:r>
              <a:rPr lang="en-US" sz="5100" dirty="0" smtClean="0"/>
              <a:t>These performance standards should also be clear and objective to be understood and measured. Standards should not be expressed in an articulated or vague manner such as “a good job” or “a full day’s work” as these vague phrases tells nothing.</a:t>
            </a:r>
            <a:endParaRPr lang="en-US" sz="5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 y="353288"/>
            <a:ext cx="16107508" cy="717301"/>
          </a:xfrm>
          <a:prstGeom prst="rect">
            <a:avLst/>
          </a:prstGeom>
        </p:spPr>
        <p:txBody>
          <a:bodyPr wrap="square" lIns="85524" tIns="42762" rIns="85524" bIns="42762">
            <a:spAutoFit/>
          </a:bodyPr>
          <a:lstStyle/>
          <a:p>
            <a:pPr fontAlgn="base"/>
            <a:r>
              <a:rPr lang="en-US" sz="4100" b="1" dirty="0" smtClean="0">
                <a:solidFill>
                  <a:srgbClr val="0070C0"/>
                </a:solidFill>
              </a:rPr>
              <a:t>2. Communicate Performance Expectations to Employees:</a:t>
            </a:r>
            <a:endParaRPr lang="en-US" sz="4100" b="1" dirty="0">
              <a:solidFill>
                <a:srgbClr val="0070C0"/>
              </a:solidFill>
            </a:endParaRPr>
          </a:p>
        </p:txBody>
      </p:sp>
      <p:sp>
        <p:nvSpPr>
          <p:cNvPr id="3" name="Rectangle 2"/>
          <p:cNvSpPr/>
          <p:nvPr/>
        </p:nvSpPr>
        <p:spPr>
          <a:xfrm>
            <a:off x="281354" y="1483771"/>
            <a:ext cx="16177846" cy="7488386"/>
          </a:xfrm>
          <a:prstGeom prst="rect">
            <a:avLst/>
          </a:prstGeom>
        </p:spPr>
        <p:txBody>
          <a:bodyPr wrap="square" lIns="85524" tIns="42762" rIns="85524" bIns="42762">
            <a:spAutoFit/>
          </a:bodyPr>
          <a:lstStyle/>
          <a:p>
            <a:pPr fontAlgn="base"/>
            <a:r>
              <a:rPr lang="en-US" dirty="0" smtClean="0"/>
              <a:t>	</a:t>
            </a:r>
            <a:r>
              <a:rPr lang="en-US" sz="3700" b="1" dirty="0" smtClean="0"/>
              <a:t>Once the performance standards are established, this need to be communicated to the respective employees so that they come to know what is expected of them. Past experience indicates that not communicating standards to the employ­ees compounds the appraisal problem.</a:t>
            </a:r>
          </a:p>
          <a:p>
            <a:pPr fontAlgn="base"/>
            <a:r>
              <a:rPr lang="en-US" sz="3700" b="1" dirty="0" smtClean="0"/>
              <a:t>	Here, it must be noted that mere transference of information (relating to performance standards, for example) from the manager to the employees is not communi­cation It becomes communication only when the transference of information has taken place and has been received and understood by the employees’.</a:t>
            </a:r>
          </a:p>
          <a:p>
            <a:pPr fontAlgn="base"/>
            <a:r>
              <a:rPr lang="en-US" sz="3700" b="1" dirty="0" smtClean="0"/>
              <a:t>	The feedback from the employees on the standards communicated to them must be obtained. If required, the standards may be modified or revised in the light of feedback obtained from the employees. It is important to note that communica­tion is a two-way street.</a:t>
            </a:r>
            <a:endParaRPr lang="en-US" sz="37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94" y="282625"/>
            <a:ext cx="15826155" cy="7134442"/>
          </a:xfrm>
          <a:prstGeom prst="rect">
            <a:avLst/>
          </a:prstGeom>
        </p:spPr>
        <p:txBody>
          <a:bodyPr wrap="square" lIns="85524" tIns="42762" rIns="85524" bIns="42762">
            <a:spAutoFit/>
          </a:bodyPr>
          <a:lstStyle/>
          <a:p>
            <a:pPr fontAlgn="base"/>
            <a:r>
              <a:rPr lang="en-US" sz="5600" b="1" dirty="0" smtClean="0">
                <a:solidFill>
                  <a:srgbClr val="0070C0"/>
                </a:solidFill>
              </a:rPr>
              <a:t>3. Measure Actual Performance:</a:t>
            </a:r>
          </a:p>
          <a:p>
            <a:pPr algn="just" fontAlgn="base"/>
            <a:r>
              <a:rPr lang="en-US" dirty="0" smtClean="0"/>
              <a:t>	</a:t>
            </a:r>
          </a:p>
          <a:p>
            <a:pPr algn="just" fontAlgn="base"/>
            <a:r>
              <a:rPr lang="en-US" sz="6200" dirty="0" smtClean="0"/>
              <a:t>	This is the third step involved in the appraisal process. In this stage, the actual performance of the employee is measured on the basis of information available from various sources such as personal observation, statistical reports, oral reports, and written reports.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701" y="494593"/>
            <a:ext cx="14349045" cy="8134716"/>
          </a:xfrm>
          <a:prstGeom prst="rect">
            <a:avLst/>
          </a:prstGeom>
        </p:spPr>
        <p:txBody>
          <a:bodyPr wrap="square" lIns="85524" tIns="42762" rIns="85524" bIns="42762">
            <a:spAutoFit/>
          </a:bodyPr>
          <a:lstStyle/>
          <a:p>
            <a:pPr fontAlgn="base"/>
            <a:r>
              <a:rPr lang="en-US" sz="4500" b="1" dirty="0" smtClean="0">
                <a:solidFill>
                  <a:srgbClr val="0070C0"/>
                </a:solidFill>
              </a:rPr>
              <a:t>4. Compare Actual Performance with Standards:</a:t>
            </a:r>
          </a:p>
          <a:p>
            <a:pPr fontAlgn="base"/>
            <a:r>
              <a:rPr lang="en-US" dirty="0" smtClean="0"/>
              <a:t>	</a:t>
            </a:r>
          </a:p>
          <a:p>
            <a:pPr fontAlgn="base"/>
            <a:r>
              <a:rPr lang="en-US" dirty="0" smtClean="0"/>
              <a:t>	</a:t>
            </a:r>
            <a:r>
              <a:rPr lang="en-US" sz="5600" dirty="0" smtClean="0"/>
              <a:t>In this stage, the actual performance is compared with the predetermined standards. Such a comparison may reveal the deviation between standard performance and actual performance and will enable the evaluator to proceed to the fifth step in the process, i.e., the discussion of the appraisal with the concerned employees.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2782</TotalTime>
  <Words>2021</Words>
  <Application>Microsoft Office PowerPoint</Application>
  <PresentationFormat>Custom</PresentationFormat>
  <Paragraphs>340</Paragraphs>
  <Slides>56</Slides>
  <Notes>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Equity</vt:lpstr>
      <vt:lpstr>Unit 4</vt:lpstr>
      <vt:lpstr>Slide 2</vt:lpstr>
      <vt:lpstr>Slide 3</vt:lpstr>
      <vt:lpstr>Slide 4</vt:lpstr>
      <vt:lpstr>Performance Appraisal – The Typical Process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PA practices in different sectors/organization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narayan9</dc:creator>
  <cp:lastModifiedBy>Dell</cp:lastModifiedBy>
  <cp:revision>228</cp:revision>
  <dcterms:created xsi:type="dcterms:W3CDTF">2014-11-12T09:23:57Z</dcterms:created>
  <dcterms:modified xsi:type="dcterms:W3CDTF">2022-01-13T01:13:44Z</dcterms:modified>
</cp:coreProperties>
</file>